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Lst>
  <p:notesMasterIdLst>
    <p:notesMasterId r:id="rId258"/>
  </p:notesMasterIdLst>
  <p:sldIdLst>
    <p:sldId id="381" r:id="rId5"/>
    <p:sldId id="953" r:id="rId6"/>
    <p:sldId id="955" r:id="rId7"/>
    <p:sldId id="954" r:id="rId8"/>
    <p:sldId id="956" r:id="rId9"/>
    <p:sldId id="957" r:id="rId10"/>
    <p:sldId id="965" r:id="rId11"/>
    <p:sldId id="958" r:id="rId12"/>
    <p:sldId id="960" r:id="rId13"/>
    <p:sldId id="959" r:id="rId14"/>
    <p:sldId id="961" r:id="rId15"/>
    <p:sldId id="966" r:id="rId16"/>
    <p:sldId id="963" r:id="rId17"/>
    <p:sldId id="967" r:id="rId18"/>
    <p:sldId id="968" r:id="rId19"/>
    <p:sldId id="969" r:id="rId20"/>
    <p:sldId id="962" r:id="rId21"/>
    <p:sldId id="323" r:id="rId22"/>
    <p:sldId id="378" r:id="rId23"/>
    <p:sldId id="389" r:id="rId24"/>
    <p:sldId id="390" r:id="rId25"/>
    <p:sldId id="338" r:id="rId26"/>
    <p:sldId id="339" r:id="rId27"/>
    <p:sldId id="340" r:id="rId28"/>
    <p:sldId id="341" r:id="rId29"/>
    <p:sldId id="342" r:id="rId30"/>
    <p:sldId id="356" r:id="rId31"/>
    <p:sldId id="346" r:id="rId32"/>
    <p:sldId id="347" r:id="rId33"/>
    <p:sldId id="348" r:id="rId34"/>
    <p:sldId id="349" r:id="rId35"/>
    <p:sldId id="350" r:id="rId36"/>
    <p:sldId id="353" r:id="rId37"/>
    <p:sldId id="354" r:id="rId38"/>
    <p:sldId id="355" r:id="rId39"/>
    <p:sldId id="320" r:id="rId40"/>
    <p:sldId id="324" r:id="rId41"/>
    <p:sldId id="325" r:id="rId42"/>
    <p:sldId id="326" r:id="rId43"/>
    <p:sldId id="328" r:id="rId44"/>
    <p:sldId id="329" r:id="rId45"/>
    <p:sldId id="330" r:id="rId46"/>
    <p:sldId id="331" r:id="rId47"/>
    <p:sldId id="332" r:id="rId48"/>
    <p:sldId id="401" r:id="rId49"/>
    <p:sldId id="402" r:id="rId50"/>
    <p:sldId id="403" r:id="rId51"/>
    <p:sldId id="404" r:id="rId52"/>
    <p:sldId id="405" r:id="rId53"/>
    <p:sldId id="333" r:id="rId54"/>
    <p:sldId id="334" r:id="rId55"/>
    <p:sldId id="357" r:id="rId56"/>
    <p:sldId id="359" r:id="rId57"/>
    <p:sldId id="370" r:id="rId58"/>
    <p:sldId id="361" r:id="rId59"/>
    <p:sldId id="372" r:id="rId60"/>
    <p:sldId id="363" r:id="rId61"/>
    <p:sldId id="364" r:id="rId62"/>
    <p:sldId id="365" r:id="rId63"/>
    <p:sldId id="373" r:id="rId64"/>
    <p:sldId id="374" r:id="rId65"/>
    <p:sldId id="375" r:id="rId66"/>
    <p:sldId id="376" r:id="rId67"/>
    <p:sldId id="382" r:id="rId68"/>
    <p:sldId id="383" r:id="rId69"/>
    <p:sldId id="384" r:id="rId70"/>
    <p:sldId id="385" r:id="rId71"/>
    <p:sldId id="386" r:id="rId72"/>
    <p:sldId id="387" r:id="rId73"/>
    <p:sldId id="388" r:id="rId74"/>
    <p:sldId id="944" r:id="rId75"/>
    <p:sldId id="945" r:id="rId76"/>
    <p:sldId id="946" r:id="rId77"/>
    <p:sldId id="952" r:id="rId78"/>
    <p:sldId id="947" r:id="rId79"/>
    <p:sldId id="948" r:id="rId80"/>
    <p:sldId id="949" r:id="rId81"/>
    <p:sldId id="950" r:id="rId82"/>
    <p:sldId id="951" r:id="rId83"/>
    <p:sldId id="912" r:id="rId84"/>
    <p:sldId id="913" r:id="rId85"/>
    <p:sldId id="259" r:id="rId86"/>
    <p:sldId id="260" r:id="rId87"/>
    <p:sldId id="406" r:id="rId88"/>
    <p:sldId id="407" r:id="rId89"/>
    <p:sldId id="261" r:id="rId90"/>
    <p:sldId id="262" r:id="rId91"/>
    <p:sldId id="263" r:id="rId92"/>
    <p:sldId id="264" r:id="rId93"/>
    <p:sldId id="265" r:id="rId94"/>
    <p:sldId id="266" r:id="rId95"/>
    <p:sldId id="267" r:id="rId96"/>
    <p:sldId id="391" r:id="rId97"/>
    <p:sldId id="392" r:id="rId98"/>
    <p:sldId id="393" r:id="rId99"/>
    <p:sldId id="394" r:id="rId100"/>
    <p:sldId id="395" r:id="rId101"/>
    <p:sldId id="396" r:id="rId102"/>
    <p:sldId id="397" r:id="rId103"/>
    <p:sldId id="398" r:id="rId104"/>
    <p:sldId id="399" r:id="rId105"/>
    <p:sldId id="400" r:id="rId106"/>
    <p:sldId id="914" r:id="rId107"/>
    <p:sldId id="321" r:id="rId108"/>
    <p:sldId id="322" r:id="rId109"/>
    <p:sldId id="408" r:id="rId110"/>
    <p:sldId id="409" r:id="rId111"/>
    <p:sldId id="410" r:id="rId112"/>
    <p:sldId id="411" r:id="rId113"/>
    <p:sldId id="412" r:id="rId114"/>
    <p:sldId id="413" r:id="rId115"/>
    <p:sldId id="414" r:id="rId116"/>
    <p:sldId id="415" r:id="rId117"/>
    <p:sldId id="416" r:id="rId118"/>
    <p:sldId id="268" r:id="rId119"/>
    <p:sldId id="269" r:id="rId120"/>
    <p:sldId id="271" r:id="rId121"/>
    <p:sldId id="270" r:id="rId122"/>
    <p:sldId id="970" r:id="rId123"/>
    <p:sldId id="272" r:id="rId124"/>
    <p:sldId id="906" r:id="rId125"/>
    <p:sldId id="907" r:id="rId126"/>
    <p:sldId id="908" r:id="rId127"/>
    <p:sldId id="909" r:id="rId128"/>
    <p:sldId id="910" r:id="rId129"/>
    <p:sldId id="911" r:id="rId130"/>
    <p:sldId id="273" r:id="rId131"/>
    <p:sldId id="274" r:id="rId132"/>
    <p:sldId id="327" r:id="rId133"/>
    <p:sldId id="417" r:id="rId134"/>
    <p:sldId id="418" r:id="rId135"/>
    <p:sldId id="279" r:id="rId136"/>
    <p:sldId id="419" r:id="rId137"/>
    <p:sldId id="420" r:id="rId138"/>
    <p:sldId id="822" r:id="rId139"/>
    <p:sldId id="834" r:id="rId140"/>
    <p:sldId id="835" r:id="rId141"/>
    <p:sldId id="836" r:id="rId142"/>
    <p:sldId id="837" r:id="rId143"/>
    <p:sldId id="838" r:id="rId144"/>
    <p:sldId id="839" r:id="rId145"/>
    <p:sldId id="840" r:id="rId146"/>
    <p:sldId id="841" r:id="rId147"/>
    <p:sldId id="842" r:id="rId148"/>
    <p:sldId id="843" r:id="rId149"/>
    <p:sldId id="844" r:id="rId150"/>
    <p:sldId id="845" r:id="rId151"/>
    <p:sldId id="846" r:id="rId152"/>
    <p:sldId id="275" r:id="rId153"/>
    <p:sldId id="276" r:id="rId154"/>
    <p:sldId id="278" r:id="rId155"/>
    <p:sldId id="847" r:id="rId156"/>
    <p:sldId id="848" r:id="rId157"/>
    <p:sldId id="849" r:id="rId158"/>
    <p:sldId id="850" r:id="rId159"/>
    <p:sldId id="851" r:id="rId160"/>
    <p:sldId id="852" r:id="rId161"/>
    <p:sldId id="853" r:id="rId162"/>
    <p:sldId id="854" r:id="rId163"/>
    <p:sldId id="855" r:id="rId164"/>
    <p:sldId id="856" r:id="rId165"/>
    <p:sldId id="857" r:id="rId166"/>
    <p:sldId id="858" r:id="rId167"/>
    <p:sldId id="859" r:id="rId168"/>
    <p:sldId id="860" r:id="rId169"/>
    <p:sldId id="861" r:id="rId170"/>
    <p:sldId id="862" r:id="rId171"/>
    <p:sldId id="863" r:id="rId172"/>
    <p:sldId id="864" r:id="rId173"/>
    <p:sldId id="865" r:id="rId174"/>
    <p:sldId id="866" r:id="rId175"/>
    <p:sldId id="867" r:id="rId176"/>
    <p:sldId id="868" r:id="rId177"/>
    <p:sldId id="869" r:id="rId178"/>
    <p:sldId id="870" r:id="rId179"/>
    <p:sldId id="871" r:id="rId180"/>
    <p:sldId id="872" r:id="rId181"/>
    <p:sldId id="873" r:id="rId182"/>
    <p:sldId id="874" r:id="rId183"/>
    <p:sldId id="875" r:id="rId184"/>
    <p:sldId id="277" r:id="rId185"/>
    <p:sldId id="876" r:id="rId186"/>
    <p:sldId id="280" r:id="rId187"/>
    <p:sldId id="877" r:id="rId188"/>
    <p:sldId id="878" r:id="rId189"/>
    <p:sldId id="879" r:id="rId190"/>
    <p:sldId id="880" r:id="rId191"/>
    <p:sldId id="881" r:id="rId192"/>
    <p:sldId id="882" r:id="rId193"/>
    <p:sldId id="883" r:id="rId194"/>
    <p:sldId id="884" r:id="rId195"/>
    <p:sldId id="885" r:id="rId196"/>
    <p:sldId id="886" r:id="rId197"/>
    <p:sldId id="887" r:id="rId198"/>
    <p:sldId id="888" r:id="rId199"/>
    <p:sldId id="889" r:id="rId200"/>
    <p:sldId id="890" r:id="rId201"/>
    <p:sldId id="891" r:id="rId202"/>
    <p:sldId id="892" r:id="rId203"/>
    <p:sldId id="893" r:id="rId204"/>
    <p:sldId id="894" r:id="rId205"/>
    <p:sldId id="895" r:id="rId206"/>
    <p:sldId id="896" r:id="rId207"/>
    <p:sldId id="897" r:id="rId208"/>
    <p:sldId id="898" r:id="rId209"/>
    <p:sldId id="899" r:id="rId210"/>
    <p:sldId id="932" r:id="rId211"/>
    <p:sldId id="933" r:id="rId212"/>
    <p:sldId id="934" r:id="rId213"/>
    <p:sldId id="935" r:id="rId214"/>
    <p:sldId id="936" r:id="rId215"/>
    <p:sldId id="937" r:id="rId216"/>
    <p:sldId id="938" r:id="rId217"/>
    <p:sldId id="939" r:id="rId218"/>
    <p:sldId id="940" r:id="rId219"/>
    <p:sldId id="941" r:id="rId220"/>
    <p:sldId id="942" r:id="rId221"/>
    <p:sldId id="943" r:id="rId222"/>
    <p:sldId id="915" r:id="rId223"/>
    <p:sldId id="916" r:id="rId224"/>
    <p:sldId id="917" r:id="rId225"/>
    <p:sldId id="918" r:id="rId226"/>
    <p:sldId id="919" r:id="rId227"/>
    <p:sldId id="920" r:id="rId228"/>
    <p:sldId id="921" r:id="rId229"/>
    <p:sldId id="922" r:id="rId230"/>
    <p:sldId id="923" r:id="rId231"/>
    <p:sldId id="924" r:id="rId232"/>
    <p:sldId id="925" r:id="rId233"/>
    <p:sldId id="926" r:id="rId234"/>
    <p:sldId id="927" r:id="rId235"/>
    <p:sldId id="928" r:id="rId236"/>
    <p:sldId id="929" r:id="rId237"/>
    <p:sldId id="930" r:id="rId238"/>
    <p:sldId id="292" r:id="rId239"/>
    <p:sldId id="931" r:id="rId240"/>
    <p:sldId id="290" r:id="rId241"/>
    <p:sldId id="291" r:id="rId242"/>
    <p:sldId id="900" r:id="rId243"/>
    <p:sldId id="286" r:id="rId244"/>
    <p:sldId id="317" r:id="rId245"/>
    <p:sldId id="313" r:id="rId246"/>
    <p:sldId id="319" r:id="rId247"/>
    <p:sldId id="305" r:id="rId248"/>
    <p:sldId id="306" r:id="rId249"/>
    <p:sldId id="971" r:id="rId250"/>
    <p:sldId id="307" r:id="rId251"/>
    <p:sldId id="293" r:id="rId252"/>
    <p:sldId id="308" r:id="rId253"/>
    <p:sldId id="311" r:id="rId254"/>
    <p:sldId id="310" r:id="rId255"/>
    <p:sldId id="379" r:id="rId256"/>
    <p:sldId id="380" r:id="rId2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3600715-3B40-4ED8-B7FB-332725509569}">
          <p14:sldIdLst>
            <p14:sldId id="381"/>
          </p14:sldIdLst>
        </p14:section>
        <p14:section name="Hardware" id="{020B07FE-51E1-4653-8459-457558270522}">
          <p14:sldIdLst>
            <p14:sldId id="953"/>
            <p14:sldId id="955"/>
            <p14:sldId id="954"/>
            <p14:sldId id="956"/>
            <p14:sldId id="957"/>
            <p14:sldId id="965"/>
            <p14:sldId id="958"/>
            <p14:sldId id="960"/>
            <p14:sldId id="959"/>
            <p14:sldId id="961"/>
            <p14:sldId id="966"/>
            <p14:sldId id="963"/>
            <p14:sldId id="967"/>
            <p14:sldId id="968"/>
            <p14:sldId id="969"/>
            <p14:sldId id="962"/>
          </p14:sldIdLst>
        </p14:section>
        <p14:section name="Untitled Section" id="{30C3B700-8FEA-4625-AD9F-04DABE576B1C}">
          <p14:sldIdLst>
            <p14:sldId id="323"/>
            <p14:sldId id="378"/>
            <p14:sldId id="389"/>
            <p14:sldId id="390"/>
            <p14:sldId id="338"/>
            <p14:sldId id="339"/>
            <p14:sldId id="340"/>
            <p14:sldId id="341"/>
            <p14:sldId id="342"/>
            <p14:sldId id="356"/>
            <p14:sldId id="346"/>
            <p14:sldId id="347"/>
            <p14:sldId id="348"/>
            <p14:sldId id="349"/>
            <p14:sldId id="350"/>
            <p14:sldId id="353"/>
            <p14:sldId id="354"/>
            <p14:sldId id="355"/>
            <p14:sldId id="320"/>
            <p14:sldId id="324"/>
            <p14:sldId id="325"/>
            <p14:sldId id="326"/>
            <p14:sldId id="328"/>
            <p14:sldId id="329"/>
            <p14:sldId id="330"/>
            <p14:sldId id="331"/>
            <p14:sldId id="332"/>
            <p14:sldId id="401"/>
            <p14:sldId id="402"/>
            <p14:sldId id="403"/>
            <p14:sldId id="404"/>
            <p14:sldId id="405"/>
            <p14:sldId id="333"/>
            <p14:sldId id="334"/>
            <p14:sldId id="357"/>
            <p14:sldId id="359"/>
            <p14:sldId id="370"/>
            <p14:sldId id="361"/>
            <p14:sldId id="372"/>
            <p14:sldId id="363"/>
            <p14:sldId id="364"/>
            <p14:sldId id="365"/>
            <p14:sldId id="373"/>
            <p14:sldId id="374"/>
            <p14:sldId id="375"/>
            <p14:sldId id="376"/>
            <p14:sldId id="382"/>
            <p14:sldId id="383"/>
            <p14:sldId id="384"/>
            <p14:sldId id="385"/>
            <p14:sldId id="386"/>
            <p14:sldId id="387"/>
            <p14:sldId id="388"/>
            <p14:sldId id="944"/>
            <p14:sldId id="945"/>
            <p14:sldId id="946"/>
            <p14:sldId id="952"/>
            <p14:sldId id="947"/>
            <p14:sldId id="948"/>
            <p14:sldId id="949"/>
            <p14:sldId id="950"/>
            <p14:sldId id="951"/>
            <p14:sldId id="912"/>
            <p14:sldId id="913"/>
            <p14:sldId id="259"/>
            <p14:sldId id="260"/>
            <p14:sldId id="406"/>
            <p14:sldId id="407"/>
            <p14:sldId id="261"/>
            <p14:sldId id="262"/>
            <p14:sldId id="263"/>
            <p14:sldId id="264"/>
            <p14:sldId id="265"/>
            <p14:sldId id="266"/>
            <p14:sldId id="267"/>
            <p14:sldId id="391"/>
            <p14:sldId id="392"/>
            <p14:sldId id="393"/>
            <p14:sldId id="394"/>
            <p14:sldId id="395"/>
            <p14:sldId id="396"/>
            <p14:sldId id="397"/>
            <p14:sldId id="398"/>
            <p14:sldId id="399"/>
            <p14:sldId id="400"/>
            <p14:sldId id="914"/>
            <p14:sldId id="321"/>
            <p14:sldId id="322"/>
            <p14:sldId id="408"/>
            <p14:sldId id="409"/>
            <p14:sldId id="410"/>
            <p14:sldId id="411"/>
            <p14:sldId id="412"/>
            <p14:sldId id="413"/>
            <p14:sldId id="414"/>
            <p14:sldId id="415"/>
            <p14:sldId id="416"/>
            <p14:sldId id="268"/>
            <p14:sldId id="269"/>
            <p14:sldId id="271"/>
            <p14:sldId id="270"/>
            <p14:sldId id="970"/>
            <p14:sldId id="272"/>
            <p14:sldId id="906"/>
            <p14:sldId id="907"/>
            <p14:sldId id="908"/>
            <p14:sldId id="909"/>
            <p14:sldId id="910"/>
            <p14:sldId id="911"/>
            <p14:sldId id="273"/>
            <p14:sldId id="274"/>
            <p14:sldId id="327"/>
            <p14:sldId id="417"/>
            <p14:sldId id="418"/>
            <p14:sldId id="279"/>
            <p14:sldId id="419"/>
            <p14:sldId id="420"/>
            <p14:sldId id="822"/>
            <p14:sldId id="834"/>
            <p14:sldId id="835"/>
            <p14:sldId id="836"/>
            <p14:sldId id="837"/>
            <p14:sldId id="838"/>
            <p14:sldId id="839"/>
            <p14:sldId id="840"/>
            <p14:sldId id="841"/>
            <p14:sldId id="842"/>
            <p14:sldId id="843"/>
            <p14:sldId id="844"/>
            <p14:sldId id="845"/>
            <p14:sldId id="846"/>
            <p14:sldId id="275"/>
            <p14:sldId id="276"/>
            <p14:sldId id="278"/>
            <p14:sldId id="847"/>
            <p14:sldId id="848"/>
            <p14:sldId id="849"/>
            <p14:sldId id="850"/>
            <p14:sldId id="851"/>
            <p14:sldId id="852"/>
            <p14:sldId id="853"/>
            <p14:sldId id="854"/>
            <p14:sldId id="855"/>
            <p14:sldId id="856"/>
            <p14:sldId id="857"/>
            <p14:sldId id="858"/>
            <p14:sldId id="859"/>
            <p14:sldId id="860"/>
            <p14:sldId id="861"/>
            <p14:sldId id="862"/>
            <p14:sldId id="863"/>
            <p14:sldId id="864"/>
            <p14:sldId id="865"/>
            <p14:sldId id="866"/>
            <p14:sldId id="867"/>
            <p14:sldId id="868"/>
            <p14:sldId id="869"/>
            <p14:sldId id="870"/>
            <p14:sldId id="871"/>
            <p14:sldId id="872"/>
            <p14:sldId id="873"/>
            <p14:sldId id="874"/>
            <p14:sldId id="875"/>
            <p14:sldId id="277"/>
            <p14:sldId id="876"/>
            <p14:sldId id="280"/>
            <p14:sldId id="877"/>
            <p14:sldId id="878"/>
            <p14:sldId id="879"/>
            <p14:sldId id="880"/>
            <p14:sldId id="881"/>
            <p14:sldId id="882"/>
            <p14:sldId id="883"/>
            <p14:sldId id="884"/>
            <p14:sldId id="885"/>
            <p14:sldId id="886"/>
            <p14:sldId id="887"/>
            <p14:sldId id="888"/>
            <p14:sldId id="889"/>
            <p14:sldId id="890"/>
            <p14:sldId id="891"/>
            <p14:sldId id="892"/>
            <p14:sldId id="893"/>
            <p14:sldId id="894"/>
            <p14:sldId id="895"/>
            <p14:sldId id="896"/>
            <p14:sldId id="897"/>
            <p14:sldId id="898"/>
            <p14:sldId id="899"/>
            <p14:sldId id="932"/>
            <p14:sldId id="933"/>
            <p14:sldId id="934"/>
            <p14:sldId id="935"/>
            <p14:sldId id="936"/>
            <p14:sldId id="937"/>
            <p14:sldId id="938"/>
            <p14:sldId id="939"/>
            <p14:sldId id="940"/>
            <p14:sldId id="941"/>
            <p14:sldId id="942"/>
            <p14:sldId id="943"/>
            <p14:sldId id="915"/>
            <p14:sldId id="916"/>
            <p14:sldId id="917"/>
            <p14:sldId id="918"/>
            <p14:sldId id="919"/>
            <p14:sldId id="920"/>
            <p14:sldId id="921"/>
            <p14:sldId id="922"/>
            <p14:sldId id="923"/>
            <p14:sldId id="924"/>
            <p14:sldId id="925"/>
            <p14:sldId id="926"/>
            <p14:sldId id="927"/>
            <p14:sldId id="928"/>
            <p14:sldId id="929"/>
            <p14:sldId id="930"/>
            <p14:sldId id="292"/>
            <p14:sldId id="931"/>
            <p14:sldId id="290"/>
            <p14:sldId id="291"/>
            <p14:sldId id="900"/>
            <p14:sldId id="286"/>
            <p14:sldId id="317"/>
            <p14:sldId id="313"/>
            <p14:sldId id="319"/>
            <p14:sldId id="305"/>
            <p14:sldId id="306"/>
            <p14:sldId id="971"/>
            <p14:sldId id="307"/>
            <p14:sldId id="293"/>
            <p14:sldId id="308"/>
            <p14:sldId id="311"/>
            <p14:sldId id="310"/>
            <p14:sldId id="379"/>
            <p14:sldId id="3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FA5E83-1899-2597-1C3F-6761993E7AB6}" v="3" dt="2021-12-21T09:39:41.4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snapToGrid="0">
      <p:cViewPr varScale="1">
        <p:scale>
          <a:sx n="89" d="100"/>
          <a:sy n="89" d="100"/>
        </p:scale>
        <p:origin x="221" y="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notesMaster" Target="notesMasters/notesMaster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presProps" Target="presProps.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viewProps" Target="viewProps.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theme" Target="theme/theme1.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tableStyles" Target="tableStyles.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microsoft.com/office/2015/10/relationships/revisionInfo" Target="revisionInfo.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6721B4-2AC2-4604-9B1F-D184DCE53BB1}" type="datetimeFigureOut">
              <a:rPr lang="en-GB" smtClean="0"/>
              <a:t>14/10/2022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77D9CB-6696-4525-B457-D1F862C0844F}" type="slidenum">
              <a:rPr lang="en-GB" smtClean="0"/>
              <a:t>‹#›</a:t>
            </a:fld>
            <a:endParaRPr lang="en-GB"/>
          </a:p>
        </p:txBody>
      </p:sp>
    </p:spTree>
    <p:extLst>
      <p:ext uri="{BB962C8B-B14F-4D97-AF65-F5344CB8AC3E}">
        <p14:creationId xmlns:p14="http://schemas.microsoft.com/office/powerpoint/2010/main" val="3696954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Image Placeholder 9"/>
          <p:cNvSpPr>
            <a:spLocks noGrp="1" noRot="1" noChangeAspect="1"/>
          </p:cNvSpPr>
          <p:nvPr>
            <p:ph type="sldImg"/>
          </p:nvPr>
        </p:nvSpPr>
        <p:spPr>
          <a:xfrm>
            <a:off x="-539750" y="271463"/>
            <a:ext cx="7980363" cy="4489450"/>
          </a:xfrm>
        </p:spPr>
      </p:sp>
      <p:sp>
        <p:nvSpPr>
          <p:cNvPr id="11" name="Notes Placeholder 10"/>
          <p:cNvSpPr>
            <a:spLocks noGrp="1"/>
          </p:cNvSpPr>
          <p:nvPr>
            <p:ph type="body" idx="1"/>
          </p:nvPr>
        </p:nvSpPr>
        <p:spPr/>
        <p:txBody>
          <a:bodyPr/>
          <a:lstStyle/>
          <a:p>
            <a:endParaRPr lang="en-US"/>
          </a:p>
        </p:txBody>
      </p:sp>
    </p:spTree>
    <p:extLst>
      <p:ext uri="{BB962C8B-B14F-4D97-AF65-F5344CB8AC3E}">
        <p14:creationId xmlns:p14="http://schemas.microsoft.com/office/powerpoint/2010/main" val="177600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539750" y="271463"/>
            <a:ext cx="7980363" cy="4489450"/>
          </a:xfrm>
        </p:spPr>
      </p:sp>
      <p:sp>
        <p:nvSpPr>
          <p:cNvPr id="5" name="Notes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556348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539750" y="271463"/>
            <a:ext cx="7980363" cy="4489450"/>
          </a:xfrm>
        </p:spPr>
      </p:sp>
      <p:sp>
        <p:nvSpPr>
          <p:cNvPr id="5" name="Notes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127453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539750" y="271463"/>
            <a:ext cx="7980363" cy="4489450"/>
          </a:xfrm>
        </p:spPr>
      </p:sp>
      <p:sp>
        <p:nvSpPr>
          <p:cNvPr id="5" name="Notes Placeholder 4"/>
          <p:cNvSpPr>
            <a:spLocks noGrp="1"/>
          </p:cNvSpPr>
          <p:nvPr>
            <p:ph type="body" idx="1"/>
          </p:nvPr>
        </p:nvSpPr>
        <p:spPr>
          <a:xfrm>
            <a:off x="457199" y="4972047"/>
            <a:ext cx="5986463" cy="3857627"/>
          </a:xfrm>
          <a:prstGeom prst="rect">
            <a:avLst/>
          </a:prstGeom>
        </p:spPr>
        <p:txBody>
          <a:bodyPr/>
          <a:lstStyle/>
          <a:p>
            <a:endParaRPr lang="en-US"/>
          </a:p>
        </p:txBody>
      </p:sp>
    </p:spTree>
    <p:extLst>
      <p:ext uri="{BB962C8B-B14F-4D97-AF65-F5344CB8AC3E}">
        <p14:creationId xmlns:p14="http://schemas.microsoft.com/office/powerpoint/2010/main" val="76010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539750" y="271463"/>
            <a:ext cx="7980363" cy="4489450"/>
          </a:xfrm>
        </p:spPr>
      </p:sp>
      <p:sp>
        <p:nvSpPr>
          <p:cNvPr id="5" name="Notes Placeholder 4"/>
          <p:cNvSpPr>
            <a:spLocks noGrp="1"/>
          </p:cNvSpPr>
          <p:nvPr>
            <p:ph type="body" idx="1"/>
          </p:nvPr>
        </p:nvSpPr>
        <p:spPr>
          <a:xfrm>
            <a:off x="457199" y="4972047"/>
            <a:ext cx="5986463" cy="3857627"/>
          </a:xfrm>
          <a:prstGeom prst="rect">
            <a:avLst/>
          </a:prstGeom>
        </p:spPr>
        <p:txBody>
          <a:bodyPr/>
          <a:lstStyle/>
          <a:p>
            <a:endParaRPr lang="en-US"/>
          </a:p>
        </p:txBody>
      </p:sp>
    </p:spTree>
    <p:extLst>
      <p:ext uri="{BB962C8B-B14F-4D97-AF65-F5344CB8AC3E}">
        <p14:creationId xmlns:p14="http://schemas.microsoft.com/office/powerpoint/2010/main" val="3823250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539750" y="271463"/>
            <a:ext cx="7980363" cy="4489450"/>
          </a:xfrm>
        </p:spPr>
      </p:sp>
      <p:sp>
        <p:nvSpPr>
          <p:cNvPr id="5" name="Notes Placeholder 4"/>
          <p:cNvSpPr>
            <a:spLocks noGrp="1"/>
          </p:cNvSpPr>
          <p:nvPr>
            <p:ph type="body" idx="1"/>
          </p:nvPr>
        </p:nvSpPr>
        <p:spPr>
          <a:xfrm>
            <a:off x="457199" y="4972047"/>
            <a:ext cx="5986463" cy="3857627"/>
          </a:xfrm>
          <a:prstGeom prst="rect">
            <a:avLst/>
          </a:prstGeom>
        </p:spPr>
        <p:txBody>
          <a:bodyPr/>
          <a:lstStyle/>
          <a:p>
            <a:endParaRPr lang="en-US" dirty="0"/>
          </a:p>
        </p:txBody>
      </p:sp>
    </p:spTree>
    <p:extLst>
      <p:ext uri="{BB962C8B-B14F-4D97-AF65-F5344CB8AC3E}">
        <p14:creationId xmlns:p14="http://schemas.microsoft.com/office/powerpoint/2010/main" val="561903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539750" y="271463"/>
            <a:ext cx="7980363" cy="4489450"/>
          </a:xfrm>
        </p:spPr>
      </p:sp>
      <p:sp>
        <p:nvSpPr>
          <p:cNvPr id="5" name="Notes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515019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539750" y="271463"/>
            <a:ext cx="7980363" cy="4489450"/>
          </a:xfrm>
        </p:spPr>
      </p:sp>
      <p:sp>
        <p:nvSpPr>
          <p:cNvPr id="5" name="Notes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097244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539750" y="271463"/>
            <a:ext cx="7980363" cy="4489450"/>
          </a:xfrm>
        </p:spPr>
      </p:sp>
      <p:sp>
        <p:nvSpPr>
          <p:cNvPr id="5" name="Notes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833452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539750" y="271463"/>
            <a:ext cx="7980363" cy="4489450"/>
          </a:xfrm>
        </p:spPr>
      </p:sp>
      <p:sp>
        <p:nvSpPr>
          <p:cNvPr id="5" name="Notes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924209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539750" y="271463"/>
            <a:ext cx="7980363" cy="4489450"/>
          </a:xfrm>
        </p:spPr>
      </p:sp>
      <p:sp>
        <p:nvSpPr>
          <p:cNvPr id="5" name="Notes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61651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Image Placeholder 9"/>
          <p:cNvSpPr>
            <a:spLocks noGrp="1" noRot="1" noChangeAspect="1"/>
          </p:cNvSpPr>
          <p:nvPr>
            <p:ph type="sldImg"/>
          </p:nvPr>
        </p:nvSpPr>
        <p:spPr>
          <a:xfrm>
            <a:off x="-539750" y="271463"/>
            <a:ext cx="7980363" cy="4489450"/>
          </a:xfrm>
        </p:spPr>
      </p:sp>
      <p:sp>
        <p:nvSpPr>
          <p:cNvPr id="11" name="Notes Placeholder 10"/>
          <p:cNvSpPr>
            <a:spLocks noGrp="1"/>
          </p:cNvSpPr>
          <p:nvPr>
            <p:ph type="body" idx="1"/>
          </p:nvPr>
        </p:nvSpPr>
        <p:spPr/>
        <p:txBody>
          <a:bodyPr/>
          <a:lstStyle/>
          <a:p>
            <a:endParaRPr lang="en-US"/>
          </a:p>
        </p:txBody>
      </p:sp>
    </p:spTree>
    <p:extLst>
      <p:ext uri="{BB962C8B-B14F-4D97-AF65-F5344CB8AC3E}">
        <p14:creationId xmlns:p14="http://schemas.microsoft.com/office/powerpoint/2010/main" val="826173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539750" y="271463"/>
            <a:ext cx="7980363" cy="4489450"/>
          </a:xfrm>
        </p:spPr>
      </p:sp>
      <p:sp>
        <p:nvSpPr>
          <p:cNvPr id="5" name="Notes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236291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271463"/>
            <a:ext cx="7980363" cy="4489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81267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Image Placeholder 9"/>
          <p:cNvSpPr>
            <a:spLocks noGrp="1" noRot="1" noChangeAspect="1"/>
          </p:cNvSpPr>
          <p:nvPr>
            <p:ph type="sldImg"/>
          </p:nvPr>
        </p:nvSpPr>
        <p:spPr>
          <a:xfrm>
            <a:off x="-539750" y="271463"/>
            <a:ext cx="7980363" cy="4489450"/>
          </a:xfrm>
        </p:spPr>
      </p:sp>
      <p:sp>
        <p:nvSpPr>
          <p:cNvPr id="11" name="Notes Placeholder 10"/>
          <p:cNvSpPr>
            <a:spLocks noGrp="1"/>
          </p:cNvSpPr>
          <p:nvPr>
            <p:ph type="body" idx="1"/>
          </p:nvPr>
        </p:nvSpPr>
        <p:spPr/>
        <p:txBody>
          <a:bodyPr/>
          <a:lstStyle/>
          <a:p>
            <a:endParaRPr lang="en-US"/>
          </a:p>
        </p:txBody>
      </p:sp>
    </p:spTree>
    <p:extLst>
      <p:ext uri="{BB962C8B-B14F-4D97-AF65-F5344CB8AC3E}">
        <p14:creationId xmlns:p14="http://schemas.microsoft.com/office/powerpoint/2010/main" val="2280220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Image Placeholder 9"/>
          <p:cNvSpPr>
            <a:spLocks noGrp="1" noRot="1" noChangeAspect="1"/>
          </p:cNvSpPr>
          <p:nvPr>
            <p:ph type="sldImg"/>
          </p:nvPr>
        </p:nvSpPr>
        <p:spPr>
          <a:xfrm>
            <a:off x="-539750" y="271463"/>
            <a:ext cx="7980363" cy="4489450"/>
          </a:xfrm>
        </p:spPr>
      </p:sp>
      <p:sp>
        <p:nvSpPr>
          <p:cNvPr id="11" name="Notes Placeholder 10"/>
          <p:cNvSpPr>
            <a:spLocks noGrp="1"/>
          </p:cNvSpPr>
          <p:nvPr>
            <p:ph type="body" idx="1"/>
          </p:nvPr>
        </p:nvSpPr>
        <p:spPr/>
        <p:txBody>
          <a:bodyPr/>
          <a:lstStyle/>
          <a:p>
            <a:endParaRPr lang="en-US"/>
          </a:p>
        </p:txBody>
      </p:sp>
    </p:spTree>
    <p:extLst>
      <p:ext uri="{BB962C8B-B14F-4D97-AF65-F5344CB8AC3E}">
        <p14:creationId xmlns:p14="http://schemas.microsoft.com/office/powerpoint/2010/main" val="4222901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Image Placeholder 9"/>
          <p:cNvSpPr>
            <a:spLocks noGrp="1" noRot="1" noChangeAspect="1"/>
          </p:cNvSpPr>
          <p:nvPr>
            <p:ph type="sldImg"/>
          </p:nvPr>
        </p:nvSpPr>
        <p:spPr>
          <a:xfrm>
            <a:off x="-539750" y="271463"/>
            <a:ext cx="7980363" cy="4489450"/>
          </a:xfrm>
        </p:spPr>
      </p:sp>
      <p:sp>
        <p:nvSpPr>
          <p:cNvPr id="11" name="Notes Placeholder 10"/>
          <p:cNvSpPr>
            <a:spLocks noGrp="1"/>
          </p:cNvSpPr>
          <p:nvPr>
            <p:ph type="body" idx="1"/>
          </p:nvPr>
        </p:nvSpPr>
        <p:spPr/>
        <p:txBody>
          <a:bodyPr/>
          <a:lstStyle/>
          <a:p>
            <a:endParaRPr lang="en-US"/>
          </a:p>
        </p:txBody>
      </p:sp>
    </p:spTree>
    <p:extLst>
      <p:ext uri="{BB962C8B-B14F-4D97-AF65-F5344CB8AC3E}">
        <p14:creationId xmlns:p14="http://schemas.microsoft.com/office/powerpoint/2010/main" val="1511335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Image Placeholder 9"/>
          <p:cNvSpPr>
            <a:spLocks noGrp="1" noRot="1" noChangeAspect="1"/>
          </p:cNvSpPr>
          <p:nvPr>
            <p:ph type="sldImg"/>
          </p:nvPr>
        </p:nvSpPr>
        <p:spPr>
          <a:xfrm>
            <a:off x="-539750" y="271463"/>
            <a:ext cx="7980363" cy="4489450"/>
          </a:xfrm>
        </p:spPr>
      </p:sp>
      <p:sp>
        <p:nvSpPr>
          <p:cNvPr id="11" name="Notes Placeholder 10"/>
          <p:cNvSpPr>
            <a:spLocks noGrp="1"/>
          </p:cNvSpPr>
          <p:nvPr>
            <p:ph type="body" idx="1"/>
          </p:nvPr>
        </p:nvSpPr>
        <p:spPr/>
        <p:txBody>
          <a:bodyPr/>
          <a:lstStyle/>
          <a:p>
            <a:endParaRPr lang="en-US"/>
          </a:p>
        </p:txBody>
      </p:sp>
    </p:spTree>
    <p:extLst>
      <p:ext uri="{BB962C8B-B14F-4D97-AF65-F5344CB8AC3E}">
        <p14:creationId xmlns:p14="http://schemas.microsoft.com/office/powerpoint/2010/main" val="4164672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271463"/>
            <a:ext cx="7980363" cy="4489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625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Metropolitan is considered a densely populated city normally with a population over 1 million</a:t>
            </a:r>
          </a:p>
        </p:txBody>
      </p:sp>
      <p:sp>
        <p:nvSpPr>
          <p:cNvPr id="4" name="Slide Number Placeholder 3"/>
          <p:cNvSpPr>
            <a:spLocks noGrp="1"/>
          </p:cNvSpPr>
          <p:nvPr>
            <p:ph type="sldNum" sz="quarter" idx="10"/>
          </p:nvPr>
        </p:nvSpPr>
        <p:spPr/>
        <p:txBody>
          <a:bodyPr/>
          <a:lstStyle/>
          <a:p>
            <a:fld id="{C477D9CB-6696-4525-B457-D1F862C0844F}" type="slidenum">
              <a:rPr lang="en-GB" smtClean="0"/>
              <a:t>125</a:t>
            </a:fld>
            <a:endParaRPr lang="en-GB"/>
          </a:p>
        </p:txBody>
      </p:sp>
    </p:spTree>
    <p:extLst>
      <p:ext uri="{BB962C8B-B14F-4D97-AF65-F5344CB8AC3E}">
        <p14:creationId xmlns:p14="http://schemas.microsoft.com/office/powerpoint/2010/main" val="2720709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539750" y="271463"/>
            <a:ext cx="7980363" cy="4489450"/>
          </a:xfrm>
        </p:spPr>
      </p:sp>
      <p:sp>
        <p:nvSpPr>
          <p:cNvPr id="5" name="Notes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547909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solidFill>
                  <a:schemeClr val="accent1">
                    <a:lumMod val="75000"/>
                  </a:schemeClr>
                </a:solidFill>
                <a:latin typeface="+mn-lt"/>
              </a:defRPr>
            </a:lvl1pPr>
          </a:lstStyle>
          <a:p>
            <a:r>
              <a:rPr lang="en-US"/>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6" name="Slide Number Placeholder 5"/>
          <p:cNvSpPr>
            <a:spLocks noGrp="1"/>
          </p:cNvSpPr>
          <p:nvPr>
            <p:ph type="sldNum" sz="quarter" idx="12"/>
          </p:nvPr>
        </p:nvSpPr>
        <p:spPr>
          <a:xfrm>
            <a:off x="11568608" y="6237312"/>
            <a:ext cx="504107" cy="365125"/>
          </a:xfrm>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93833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4400"/>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4400"/>
            <a:endParaRPr lang="en-GB">
              <a:solidFill>
                <a:prstClr val="black"/>
              </a:solidFill>
            </a:endParaRPr>
          </a:p>
        </p:txBody>
      </p:sp>
      <p:sp>
        <p:nvSpPr>
          <p:cNvPr id="6" name="Slide Number Placeholder 5"/>
          <p:cNvSpPr>
            <a:spLocks noGrp="1"/>
          </p:cNvSpPr>
          <p:nvPr>
            <p:ph type="sldNum" sz="quarter" idx="12"/>
          </p:nvPr>
        </p:nvSpPr>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5879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4400"/>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4400"/>
            <a:endParaRPr lang="en-GB">
              <a:solidFill>
                <a:prstClr val="black"/>
              </a:solidFill>
            </a:endParaRPr>
          </a:p>
        </p:txBody>
      </p:sp>
      <p:sp>
        <p:nvSpPr>
          <p:cNvPr id="6" name="Slide Number Placeholder 5"/>
          <p:cNvSpPr>
            <a:spLocks noGrp="1"/>
          </p:cNvSpPr>
          <p:nvPr>
            <p:ph type="sldNum" sz="quarter" idx="12"/>
          </p:nvPr>
        </p:nvSpPr>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74020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over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22960"/>
            <a:ext cx="121920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lvl1pPr algn="ctr">
              <a:defRPr/>
            </a:lvl1pPr>
          </a:lstStyle>
          <a:p>
            <a:r>
              <a:rPr lang="en-US"/>
              <a:t>Click to edit Master title style</a:t>
            </a:r>
            <a:endParaRPr lang="en-US" dirty="0"/>
          </a:p>
        </p:txBody>
      </p:sp>
      <p:sp>
        <p:nvSpPr>
          <p:cNvPr id="6" name="Content Placeholder 2"/>
          <p:cNvSpPr>
            <a:spLocks noGrp="1"/>
          </p:cNvSpPr>
          <p:nvPr>
            <p:ph idx="12"/>
          </p:nvPr>
        </p:nvSpPr>
        <p:spPr>
          <a:xfrm>
            <a:off x="0" y="3617807"/>
            <a:ext cx="121920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3"/>
          </p:nvPr>
        </p:nvSpPr>
        <p:spPr>
          <a:xfrm>
            <a:off x="680322" y="5936190"/>
            <a:ext cx="6870660" cy="365125"/>
          </a:xfrm>
          <a:prstGeom prst="rect">
            <a:avLst/>
          </a:prstGeom>
        </p:spPr>
        <p:txBody>
          <a:bodyPr/>
          <a:lstStyle/>
          <a:p>
            <a:r>
              <a:rPr lang="en-US"/>
              <a:t>1.1 Motherboard Components</a:t>
            </a:r>
            <a:endParaRPr lang="en-US" dirty="0"/>
          </a:p>
        </p:txBody>
      </p:sp>
      <p:sp>
        <p:nvSpPr>
          <p:cNvPr id="9" name="Slide Number Placeholder 8"/>
          <p:cNvSpPr>
            <a:spLocks noGrp="1"/>
          </p:cNvSpPr>
          <p:nvPr>
            <p:ph type="sldNum" sz="quarter" idx="14"/>
          </p:nvPr>
        </p:nvSpPr>
        <p:spPr/>
        <p:txBody>
          <a:bodyPr/>
          <a:lstStyle>
            <a:lvl1pPr algn="ctr">
              <a:defRPr/>
            </a:lvl1pPr>
          </a:lstStyle>
          <a:p>
            <a:r>
              <a:rPr lang="en-US"/>
              <a:t>TBC</a:t>
            </a:r>
            <a:endParaRPr lang="en-US" dirty="0"/>
          </a:p>
        </p:txBody>
      </p:sp>
    </p:spTree>
    <p:extLst>
      <p:ext uri="{BB962C8B-B14F-4D97-AF65-F5344CB8AC3E}">
        <p14:creationId xmlns:p14="http://schemas.microsoft.com/office/powerpoint/2010/main" val="1400937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56960" y="822960"/>
            <a:ext cx="603504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2"/>
          </p:nvPr>
        </p:nvSpPr>
        <p:spPr>
          <a:xfrm>
            <a:off x="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0" y="3623310"/>
            <a:ext cx="603504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4"/>
          </p:nvPr>
        </p:nvSpPr>
        <p:spPr>
          <a:xfrm>
            <a:off x="680322" y="5936190"/>
            <a:ext cx="6870660" cy="365125"/>
          </a:xfrm>
          <a:prstGeom prst="rect">
            <a:avLst/>
          </a:prstGeom>
        </p:spPr>
        <p:txBody>
          <a:bodyPr/>
          <a:lstStyle/>
          <a:p>
            <a:r>
              <a:rPr lang="en-US"/>
              <a:t>1.1 Motherboard Components</a:t>
            </a:r>
            <a:endParaRPr lang="en-US" dirty="0"/>
          </a:p>
        </p:txBody>
      </p:sp>
      <p:sp>
        <p:nvSpPr>
          <p:cNvPr id="5" name="Slide Number Placeholder 4"/>
          <p:cNvSpPr>
            <a:spLocks noGrp="1"/>
          </p:cNvSpPr>
          <p:nvPr>
            <p:ph type="sldNum" sz="quarter" idx="15"/>
          </p:nvPr>
        </p:nvSpPr>
        <p:spPr/>
        <p:txBody>
          <a:bodyPr/>
          <a:lstStyle/>
          <a:p>
            <a:pPr algn="ctr"/>
            <a:r>
              <a:rPr lang="en-US" dirty="0"/>
              <a:t>TBC</a:t>
            </a:r>
          </a:p>
        </p:txBody>
      </p:sp>
    </p:spTree>
    <p:extLst>
      <p:ext uri="{BB962C8B-B14F-4D97-AF65-F5344CB8AC3E}">
        <p14:creationId xmlns:p14="http://schemas.microsoft.com/office/powerpoint/2010/main" val="3021993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0" y="800100"/>
            <a:ext cx="603504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2"/>
          </p:nvPr>
        </p:nvSpPr>
        <p:spPr>
          <a:xfrm>
            <a:off x="615696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6156960" y="3629898"/>
            <a:ext cx="603504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14"/>
          </p:nvPr>
        </p:nvSpPr>
        <p:spPr>
          <a:xfrm>
            <a:off x="0" y="6537960"/>
            <a:ext cx="12192000" cy="320040"/>
          </a:xfrm>
          <a:prstGeom prst="rect">
            <a:avLst/>
          </a:prstGeom>
        </p:spPr>
        <p:txBody>
          <a:bodyPr/>
          <a:lstStyle/>
          <a:p>
            <a:r>
              <a:rPr lang="en-US"/>
              <a:t>2.2 System Memory</a:t>
            </a:r>
            <a:endParaRPr lang="en-US" dirty="0"/>
          </a:p>
        </p:txBody>
      </p:sp>
      <p:sp>
        <p:nvSpPr>
          <p:cNvPr id="11" name="Slide Number Placeholder 10"/>
          <p:cNvSpPr>
            <a:spLocks noGrp="1"/>
          </p:cNvSpPr>
          <p:nvPr>
            <p:ph type="sldNum" sz="quarter" idx="15"/>
          </p:nvPr>
        </p:nvSpPr>
        <p:spPr/>
        <p:txBody>
          <a:bodyPr/>
          <a:lstStyle/>
          <a:p>
            <a:pPr algn="ctr"/>
            <a:r>
              <a:rPr lang="en-US" dirty="0"/>
              <a:t>TBC</a:t>
            </a:r>
          </a:p>
        </p:txBody>
      </p:sp>
    </p:spTree>
    <p:extLst>
      <p:ext uri="{BB962C8B-B14F-4D97-AF65-F5344CB8AC3E}">
        <p14:creationId xmlns:p14="http://schemas.microsoft.com/office/powerpoint/2010/main" val="1208207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2"/>
          </p:nvPr>
        </p:nvSpPr>
        <p:spPr>
          <a:xfrm>
            <a:off x="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0" y="3611880"/>
            <a:ext cx="603504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5"/>
          <p:cNvSpPr>
            <a:spLocks noGrp="1"/>
          </p:cNvSpPr>
          <p:nvPr>
            <p:ph sz="quarter" idx="14"/>
          </p:nvPr>
        </p:nvSpPr>
        <p:spPr>
          <a:xfrm>
            <a:off x="615696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8"/>
          <p:cNvSpPr>
            <a:spLocks noGrp="1"/>
          </p:cNvSpPr>
          <p:nvPr>
            <p:ph sz="quarter" idx="15"/>
          </p:nvPr>
        </p:nvSpPr>
        <p:spPr>
          <a:xfrm>
            <a:off x="6156960" y="3611880"/>
            <a:ext cx="603504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6"/>
          </p:nvPr>
        </p:nvSpPr>
        <p:spPr>
          <a:xfrm>
            <a:off x="0" y="6537960"/>
            <a:ext cx="12192000" cy="320040"/>
          </a:xfrm>
          <a:prstGeom prst="rect">
            <a:avLst/>
          </a:prstGeom>
        </p:spPr>
        <p:txBody>
          <a:bodyPr/>
          <a:lstStyle/>
          <a:p>
            <a:r>
              <a:rPr lang="en-US"/>
              <a:t>2.4 BIOS and UEFI</a:t>
            </a:r>
            <a:endParaRPr lang="en-US" dirty="0"/>
          </a:p>
        </p:txBody>
      </p:sp>
      <p:sp>
        <p:nvSpPr>
          <p:cNvPr id="4" name="Slide Number Placeholder 3"/>
          <p:cNvSpPr>
            <a:spLocks noGrp="1"/>
          </p:cNvSpPr>
          <p:nvPr>
            <p:ph type="sldNum" sz="quarter" idx="17"/>
          </p:nvPr>
        </p:nvSpPr>
        <p:spPr/>
        <p:txBody>
          <a:bodyPr/>
          <a:lstStyle/>
          <a:p>
            <a:pPr algn="ctr"/>
            <a:r>
              <a:rPr lang="en-US"/>
              <a:t>TBC</a:t>
            </a:r>
            <a:endParaRPr lang="en-US" dirty="0"/>
          </a:p>
        </p:txBody>
      </p:sp>
    </p:spTree>
    <p:extLst>
      <p:ext uri="{BB962C8B-B14F-4D97-AF65-F5344CB8AC3E}">
        <p14:creationId xmlns:p14="http://schemas.microsoft.com/office/powerpoint/2010/main" val="1851045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2822" y="365127"/>
            <a:ext cx="11590421" cy="1325563"/>
          </a:xfrm>
        </p:spPr>
        <p:txBody>
          <a:bodyPr/>
          <a:lstStyle>
            <a:lvl1pPr>
              <a:defRPr b="1">
                <a:solidFill>
                  <a:schemeClr val="accent1">
                    <a:lumMod val="75000"/>
                  </a:schemeClr>
                </a:solidFill>
              </a:defRPr>
            </a:lvl1pPr>
          </a:lstStyle>
          <a:p>
            <a:r>
              <a:rPr lang="en-US"/>
              <a:t>Click to edit Master title style</a:t>
            </a:r>
            <a:endParaRPr lang="en-GB" dirty="0"/>
          </a:p>
        </p:txBody>
      </p:sp>
      <p:sp>
        <p:nvSpPr>
          <p:cNvPr id="3" name="Content Placeholder 2"/>
          <p:cNvSpPr>
            <a:spLocks noGrp="1"/>
          </p:cNvSpPr>
          <p:nvPr>
            <p:ph idx="1"/>
          </p:nvPr>
        </p:nvSpPr>
        <p:spPr>
          <a:xfrm>
            <a:off x="312822" y="1825625"/>
            <a:ext cx="11590421" cy="49359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a:xfrm>
            <a:off x="11442032" y="6396458"/>
            <a:ext cx="461211" cy="365125"/>
          </a:xfrm>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63734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0949" y="1709740"/>
            <a:ext cx="11341769" cy="2852737"/>
          </a:xfrm>
        </p:spPr>
        <p:txBody>
          <a:bodyPr anchor="b"/>
          <a:lstStyle>
            <a:lvl1pPr>
              <a:defRPr sz="4500">
                <a:solidFill>
                  <a:schemeClr val="accent1">
                    <a:lumMod val="75000"/>
                  </a:schemeClr>
                </a:solidFill>
                <a:latin typeface="+mn-lt"/>
              </a:defRPr>
            </a:lvl1pPr>
          </a:lstStyle>
          <a:p>
            <a:r>
              <a:rPr lang="en-US"/>
              <a:t>Click to edit Master title style</a:t>
            </a:r>
            <a:endParaRPr lang="en-GB" dirty="0"/>
          </a:p>
        </p:txBody>
      </p:sp>
      <p:sp>
        <p:nvSpPr>
          <p:cNvPr id="3" name="Text Placeholder 2"/>
          <p:cNvSpPr>
            <a:spLocks noGrp="1"/>
          </p:cNvSpPr>
          <p:nvPr>
            <p:ph type="body" idx="1"/>
          </p:nvPr>
        </p:nvSpPr>
        <p:spPr>
          <a:xfrm>
            <a:off x="360949" y="4589465"/>
            <a:ext cx="11341769"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a:xfrm>
            <a:off x="11265569" y="6356352"/>
            <a:ext cx="437147" cy="365125"/>
          </a:xfrm>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81602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467475" cy="1325563"/>
          </a:xfrm>
        </p:spPr>
        <p:txBody>
          <a:bodyPr/>
          <a:lstStyle>
            <a:lvl1pPr>
              <a:defRPr>
                <a:solidFill>
                  <a:schemeClr val="accent1">
                    <a:lumMod val="75000"/>
                  </a:schemeClr>
                </a:solidFill>
                <a:latin typeface="+mn-lt"/>
              </a:defRPr>
            </a:lvl1pPr>
          </a:lstStyle>
          <a:p>
            <a:r>
              <a:rPr lang="en-US"/>
              <a:t>Click to edit Master title style</a:t>
            </a:r>
            <a:endParaRPr lang="en-GB" dirty="0"/>
          </a:p>
        </p:txBody>
      </p:sp>
      <p:sp>
        <p:nvSpPr>
          <p:cNvPr id="3" name="Content Placeholder 2"/>
          <p:cNvSpPr>
            <a:spLocks noGrp="1"/>
          </p:cNvSpPr>
          <p:nvPr>
            <p:ph sz="half" idx="1"/>
          </p:nvPr>
        </p:nvSpPr>
        <p:spPr>
          <a:xfrm>
            <a:off x="838200" y="1825625"/>
            <a:ext cx="5181600" cy="48550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72200" y="1825625"/>
            <a:ext cx="5133475" cy="48550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a:xfrm>
            <a:off x="11305675" y="6315578"/>
            <a:ext cx="533400" cy="365125"/>
          </a:xfrm>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00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247107"/>
          </a:xfrm>
        </p:spPr>
        <p:txBody>
          <a:bodyPr/>
          <a:lstStyle/>
          <a:p>
            <a:r>
              <a:rPr lang="en-US"/>
              <a:t>Click to edit Master title style</a:t>
            </a:r>
            <a:endParaRPr lang="en-GB"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421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421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a:xfrm>
            <a:off x="11530013" y="6356352"/>
            <a:ext cx="504107" cy="365125"/>
          </a:xfrm>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43691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32619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71559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57340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399"/>
            <a:ext cx="3932237" cy="466407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620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914400"/>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914400"/>
            <a:endParaRPr lang="en-GB">
              <a:solidFill>
                <a:prstClr val="black"/>
              </a:solidFill>
            </a:endParaRPr>
          </a:p>
        </p:txBody>
      </p:sp>
      <p:sp>
        <p:nvSpPr>
          <p:cNvPr id="7" name="Slide Number Placeholder 6"/>
          <p:cNvSpPr>
            <a:spLocks noGrp="1"/>
          </p:cNvSpPr>
          <p:nvPr>
            <p:ph type="sldNum" sz="quarter" idx="12"/>
          </p:nvPr>
        </p:nvSpPr>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34454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8958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208568" y="31740"/>
            <a:ext cx="891770" cy="305145"/>
          </a:xfrm>
          <a:prstGeom prst="rect">
            <a:avLst/>
          </a:prstGeom>
        </p:spPr>
      </p:pic>
      <p:pic>
        <p:nvPicPr>
          <p:cNvPr id="8" name="Picture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272464" y="22313"/>
            <a:ext cx="838200" cy="335280"/>
          </a:xfrm>
          <a:prstGeom prst="rect">
            <a:avLst/>
          </a:prstGeom>
        </p:spPr>
      </p:pic>
      <p:sp>
        <p:nvSpPr>
          <p:cNvPr id="4" name="Rectangle 3"/>
          <p:cNvSpPr/>
          <p:nvPr userDrawn="1"/>
        </p:nvSpPr>
        <p:spPr>
          <a:xfrm>
            <a:off x="0" y="6525344"/>
            <a:ext cx="12192000" cy="332656"/>
          </a:xfrm>
          <a:prstGeom prst="rect">
            <a:avLst/>
          </a:prstGeom>
          <a:solidFill>
            <a:srgbClr val="015A2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6" name="Slide Number Placeholder 5"/>
          <p:cNvSpPr>
            <a:spLocks noGrp="1"/>
          </p:cNvSpPr>
          <p:nvPr>
            <p:ph type="sldNum" sz="quarter" idx="4"/>
          </p:nvPr>
        </p:nvSpPr>
        <p:spPr>
          <a:xfrm>
            <a:off x="11496600" y="6266473"/>
            <a:ext cx="504107"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a:fld id="{B968E073-D174-4F9D-8A41-77BF38746B42}" type="slidenum">
              <a:rPr lang="en-GB" smtClean="0">
                <a:solidFill>
                  <a:prstClr val="black">
                    <a:tint val="75000"/>
                  </a:prstClr>
                </a:solidFill>
              </a:rPr>
              <a:pPr defTabSz="914400"/>
              <a:t>‹#›</a:t>
            </a:fld>
            <a:endParaRPr lang="en-GB">
              <a:solidFill>
                <a:prstClr val="black">
                  <a:tint val="75000"/>
                </a:prstClr>
              </a:solidFill>
            </a:endParaRPr>
          </a:p>
        </p:txBody>
      </p:sp>
      <p:pic>
        <p:nvPicPr>
          <p:cNvPr id="5" name="Picture 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19085"/>
            <a:ext cx="1032960" cy="346042"/>
          </a:xfrm>
          <a:prstGeom prst="rect">
            <a:avLst/>
          </a:prstGeom>
        </p:spPr>
      </p:pic>
    </p:spTree>
    <p:extLst>
      <p:ext uri="{BB962C8B-B14F-4D97-AF65-F5344CB8AC3E}">
        <p14:creationId xmlns:p14="http://schemas.microsoft.com/office/powerpoint/2010/main" val="322654646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Lst>
  <p:hf hdr="0" ftr="0" dt="0"/>
  <p:txStyles>
    <p:titleStyle>
      <a:lvl1pPr algn="l" defTabSz="685800" rtl="0" eaLnBrk="1" latinLnBrk="0" hangingPunct="1">
        <a:lnSpc>
          <a:spcPct val="90000"/>
        </a:lnSpc>
        <a:spcBef>
          <a:spcPct val="0"/>
        </a:spcBef>
        <a:buNone/>
        <a:defRPr sz="3300" kern="1200">
          <a:solidFill>
            <a:schemeClr val="accent1">
              <a:lumMod val="75000"/>
            </a:schemeClr>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95.jpeg"/></Relationships>
</file>

<file path=ppt/slides/_rels/slide1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2.xml"/><Relationship Id="rId1" Type="http://schemas.openxmlformats.org/officeDocument/2006/relationships/video" Target="https://www.youtube.com/embed/kCuyS7ihr_E?feature=oembed"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emf"/><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0.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51.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5.xml"/><Relationship Id="rId4" Type="http://schemas.openxmlformats.org/officeDocument/2006/relationships/image" Target="../media/image163.png"/></Relationships>
</file>

<file path=ppt/slides/_rels/slide19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hyperlink" Target="http://www.netmarketshare.com/os-market-share.aspx" TargetMode="External"/><Relationship Id="rId1" Type="http://schemas.openxmlformats.org/officeDocument/2006/relationships/slideLayout" Target="../slideLayouts/slideLayout13.xml"/><Relationship Id="rId4" Type="http://schemas.openxmlformats.org/officeDocument/2006/relationships/image" Target="../media/image177.jpeg"/></Relationships>
</file>

<file path=ppt/slides/_rels/slide20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hyperlink" Target="http://www.netmarketshare.com/os-market-share.aspx" TargetMode="External"/><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95.emf"/><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5.xml"/><Relationship Id="rId4" Type="http://schemas.openxmlformats.org/officeDocument/2006/relationships/image" Target="../media/image78.jpeg"/></Relationships>
</file>

<file path=ppt/slides/_rels/slide9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sz="4800" dirty="0"/>
              <a:t>A+ Introduction</a:t>
            </a:r>
          </a:p>
        </p:txBody>
      </p:sp>
      <p:sp>
        <p:nvSpPr>
          <p:cNvPr id="3" name="Subtitle 2"/>
          <p:cNvSpPr>
            <a:spLocks noGrp="1"/>
          </p:cNvSpPr>
          <p:nvPr>
            <p:ph type="subTitle" idx="1"/>
          </p:nvPr>
        </p:nvSpPr>
        <p:spPr/>
        <p:txBody>
          <a:bodyPr/>
          <a:lstStyle/>
          <a:p>
            <a:r>
              <a:rPr lang="en-GB" dirty="0"/>
              <a:t>Induction</a:t>
            </a:r>
          </a:p>
        </p:txBody>
      </p:sp>
      <p:sp>
        <p:nvSpPr>
          <p:cNvPr id="5" name="Slide Number Placeholder 4"/>
          <p:cNvSpPr>
            <a:spLocks noGrp="1"/>
          </p:cNvSpPr>
          <p:nvPr>
            <p:ph type="sldNum" sz="quarter" idx="12"/>
          </p:nvPr>
        </p:nvSpPr>
        <p:spPr/>
        <p:txBody>
          <a:bodyPr/>
          <a:lstStyle/>
          <a:p>
            <a:fld id="{B968E073-D174-4F9D-8A41-77BF38746B42}" type="slidenum">
              <a:rPr lang="en-GB" smtClean="0">
                <a:solidFill>
                  <a:prstClr val="black">
                    <a:tint val="75000"/>
                  </a:prstClr>
                </a:solidFill>
              </a:rPr>
              <a:pPr/>
              <a:t>1</a:t>
            </a:fld>
            <a:endParaRPr lang="en-GB">
              <a:solidFill>
                <a:prstClr val="black">
                  <a:tint val="75000"/>
                </a:prstClr>
              </a:solidFill>
            </a:endParaRPr>
          </a:p>
        </p:txBody>
      </p:sp>
    </p:spTree>
    <p:extLst>
      <p:ext uri="{BB962C8B-B14F-4D97-AF65-F5344CB8AC3E}">
        <p14:creationId xmlns:p14="http://schemas.microsoft.com/office/powerpoint/2010/main" val="3996842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RAM</a:t>
            </a:r>
          </a:p>
        </p:txBody>
      </p:sp>
      <p:sp>
        <p:nvSpPr>
          <p:cNvPr id="3" name="Content Placeholder 2"/>
          <p:cNvSpPr>
            <a:spLocks noGrp="1"/>
          </p:cNvSpPr>
          <p:nvPr>
            <p:ph idx="1"/>
          </p:nvPr>
        </p:nvSpPr>
        <p:spPr/>
        <p:txBody>
          <a:bodyPr/>
          <a:lstStyle/>
          <a:p>
            <a:r>
              <a:rPr lang="en-GB" dirty="0"/>
              <a:t>RAM Types</a:t>
            </a:r>
          </a:p>
          <a:p>
            <a:pPr lvl="1"/>
            <a:r>
              <a:rPr lang="en-GB" dirty="0"/>
              <a:t>SODIMM</a:t>
            </a:r>
          </a:p>
          <a:p>
            <a:pPr lvl="1"/>
            <a:r>
              <a:rPr lang="en-GB" dirty="0"/>
              <a:t>DDR2</a:t>
            </a:r>
          </a:p>
          <a:p>
            <a:pPr lvl="1"/>
            <a:r>
              <a:rPr lang="en-GB" dirty="0"/>
              <a:t>DDR3</a:t>
            </a:r>
          </a:p>
          <a:p>
            <a:pPr lvl="1"/>
            <a:r>
              <a:rPr lang="en-GB" dirty="0"/>
              <a:t>DDR4</a:t>
            </a:r>
          </a:p>
          <a:p>
            <a:pPr lvl="1"/>
            <a:endParaRPr lang="en-GB" dirty="0"/>
          </a:p>
          <a:p>
            <a:r>
              <a:rPr lang="en-GB" dirty="0"/>
              <a:t>Can be:</a:t>
            </a:r>
          </a:p>
          <a:p>
            <a:pPr lvl="1"/>
            <a:r>
              <a:rPr lang="en-GB" dirty="0"/>
              <a:t>Single Channel</a:t>
            </a:r>
          </a:p>
          <a:p>
            <a:pPr lvl="1"/>
            <a:r>
              <a:rPr lang="en-GB" dirty="0"/>
              <a:t>Dual Channel</a:t>
            </a:r>
          </a:p>
          <a:p>
            <a:pPr lvl="1"/>
            <a:r>
              <a:rPr lang="en-GB" dirty="0"/>
              <a:t>Triple Channel</a:t>
            </a:r>
          </a:p>
          <a:p>
            <a:pPr lvl="1"/>
            <a:r>
              <a:rPr lang="en-GB" dirty="0"/>
              <a:t>Error Correcting</a:t>
            </a:r>
          </a:p>
          <a:p>
            <a:pPr lvl="1"/>
            <a:r>
              <a:rPr lang="en-GB" dirty="0"/>
              <a:t>Parity</a:t>
            </a:r>
          </a:p>
          <a:p>
            <a:pPr lvl="1"/>
            <a:r>
              <a:rPr lang="en-GB" dirty="0"/>
              <a:t>Non Parity</a:t>
            </a:r>
          </a:p>
        </p:txBody>
      </p:sp>
      <p:sp>
        <p:nvSpPr>
          <p:cNvPr id="4" name="Slide Number Placeholder 3"/>
          <p:cNvSpPr>
            <a:spLocks noGrp="1"/>
          </p:cNvSpPr>
          <p:nvPr>
            <p:ph type="sldNum" sz="quarter" idx="12"/>
          </p:nvPr>
        </p:nvSpPr>
        <p:spPr/>
        <p:txBody>
          <a:bodyPr/>
          <a:lstStyle/>
          <a:p>
            <a:fld id="{B968E073-D174-4F9D-8A41-77BF38746B42}" type="slidenum">
              <a:rPr lang="en-GB" smtClean="0">
                <a:solidFill>
                  <a:prstClr val="black">
                    <a:tint val="75000"/>
                  </a:prstClr>
                </a:solidFill>
              </a:rPr>
              <a:pPr/>
              <a:t>10</a:t>
            </a:fld>
            <a:endParaRPr lang="en-GB">
              <a:solidFill>
                <a:prstClr val="black">
                  <a:tint val="75000"/>
                </a:prstClr>
              </a:solidFill>
            </a:endParaRPr>
          </a:p>
        </p:txBody>
      </p:sp>
    </p:spTree>
    <p:extLst>
      <p:ext uri="{BB962C8B-B14F-4D97-AF65-F5344CB8AC3E}">
        <p14:creationId xmlns:p14="http://schemas.microsoft.com/office/powerpoint/2010/main" val="14126773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Drive Encryption and TPM</a:t>
            </a:r>
            <a:endParaRPr lang="en-US" dirty="0"/>
          </a:p>
        </p:txBody>
      </p:sp>
      <p:sp>
        <p:nvSpPr>
          <p:cNvPr id="3" name="Content Placeholder 2"/>
          <p:cNvSpPr>
            <a:spLocks noGrp="1"/>
          </p:cNvSpPr>
          <p:nvPr>
            <p:ph sz="half" idx="1"/>
          </p:nvPr>
        </p:nvSpPr>
        <p:spPr/>
        <p:txBody>
          <a:bodyPr/>
          <a:lstStyle/>
          <a:p>
            <a:r>
              <a:rPr lang="en-US" dirty="0"/>
              <a:t>Encryption scrambles information so that it can only be read again with the correct key</a:t>
            </a:r>
          </a:p>
          <a:p>
            <a:r>
              <a:rPr lang="en-US" dirty="0"/>
              <a:t>With drive encryption, key is stored in Trusted Platform Module (TPM) or USB and can only be unlocked by knowing the password</a:t>
            </a:r>
          </a:p>
        </p:txBody>
      </p:sp>
      <p:pic>
        <p:nvPicPr>
          <p:cNvPr id="7" name="Content Placeholder 6" descr="Configuring a TPM"/>
          <p:cNvPicPr>
            <a:picLocks noGrp="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6142038" y="2321037"/>
            <a:ext cx="4525962" cy="2488977"/>
          </a:xfrm>
          <a:prstGeom prst="rect">
            <a:avLst/>
          </a:prstGeom>
          <a:noFill/>
          <a:ln>
            <a:noFill/>
          </a:ln>
        </p:spPr>
      </p:pic>
    </p:spTree>
    <p:extLst>
      <p:ext uri="{BB962C8B-B14F-4D97-AF65-F5344CB8AC3E}">
        <p14:creationId xmlns:p14="http://schemas.microsoft.com/office/powerpoint/2010/main" val="13051591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LoJack</a:t>
            </a:r>
          </a:p>
          <a:p>
            <a:pPr lvl="1"/>
            <a:r>
              <a:rPr lang="en-US" dirty="0"/>
              <a:t>Rootkit designed to track and disable stolen systems</a:t>
            </a:r>
            <a:endParaRPr lang="en-GB" dirty="0"/>
          </a:p>
          <a:p>
            <a:r>
              <a:rPr lang="en-US" dirty="0"/>
              <a:t>Intrusion Detection</a:t>
            </a:r>
          </a:p>
          <a:p>
            <a:pPr lvl="1"/>
            <a:r>
              <a:rPr lang="en-US" dirty="0"/>
              <a:t>Identifies if the chassis has been opened</a:t>
            </a:r>
          </a:p>
          <a:p>
            <a:pPr lvl="1"/>
            <a:r>
              <a:rPr lang="en-US" dirty="0"/>
              <a:t>Could apply system lockout if so</a:t>
            </a:r>
            <a:endParaRPr lang="en-GB" dirty="0"/>
          </a:p>
          <a:p>
            <a:r>
              <a:rPr lang="en-US" dirty="0"/>
              <a:t>Secure Boot</a:t>
            </a:r>
          </a:p>
          <a:p>
            <a:pPr lvl="1"/>
            <a:r>
              <a:rPr lang="en-US" dirty="0"/>
              <a:t>Feature of UEFI preventing untrusted OS from booting</a:t>
            </a:r>
          </a:p>
          <a:p>
            <a:pPr lvl="1"/>
            <a:r>
              <a:rPr lang="en-US" dirty="0"/>
              <a:t>Valid OS installer must present certificate to TPM</a:t>
            </a:r>
            <a:endParaRPr lang="en-GB" dirty="0"/>
          </a:p>
          <a:p>
            <a:endParaRPr lang="en-US" dirty="0"/>
          </a:p>
          <a:p>
            <a:endParaRPr lang="en-US" dirty="0"/>
          </a:p>
        </p:txBody>
      </p:sp>
      <p:sp>
        <p:nvSpPr>
          <p:cNvPr id="3" name="Title 2"/>
          <p:cNvSpPr>
            <a:spLocks noGrp="1"/>
          </p:cNvSpPr>
          <p:nvPr>
            <p:ph type="title"/>
          </p:nvPr>
        </p:nvSpPr>
        <p:spPr/>
        <p:txBody>
          <a:bodyPr/>
          <a:lstStyle/>
          <a:p>
            <a:r>
              <a:rPr lang="en-US" dirty="0"/>
              <a:t>System Security</a:t>
            </a:r>
          </a:p>
        </p:txBody>
      </p:sp>
    </p:spTree>
    <p:extLst>
      <p:ext uri="{BB962C8B-B14F-4D97-AF65-F5344CB8AC3E}">
        <p14:creationId xmlns:p14="http://schemas.microsoft.com/office/powerpoint/2010/main" val="29208884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Upgrading Firmware</a:t>
            </a:r>
          </a:p>
        </p:txBody>
      </p:sp>
      <p:pic>
        <p:nvPicPr>
          <p:cNvPr id="7" name="Content Placeholder 6" descr="Running a system firmware update utility"/>
          <p:cNvPicPr>
            <a:picLocks noGrp="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1524001" y="1868289"/>
            <a:ext cx="4525963" cy="3394472"/>
          </a:xfrm>
          <a:prstGeom prst="rect">
            <a:avLst/>
          </a:prstGeom>
          <a:noFill/>
          <a:ln>
            <a:noFill/>
          </a:ln>
        </p:spPr>
      </p:pic>
      <p:pic>
        <p:nvPicPr>
          <p:cNvPr id="8" name="Content Placeholder 7" descr="Updating a Dell PC's firmware using a Windows flash utility"/>
          <p:cNvPicPr>
            <a:picLocks noGrp="1"/>
          </p:cNvPicPr>
          <p:nvPr>
            <p:ph sz="half" idx="2"/>
          </p:nvPr>
        </p:nvPicPr>
        <p:blipFill>
          <a:blip r:embed="rId3">
            <a:extLst>
              <a:ext uri="{28A0092B-C50C-407E-A947-70E740481C1C}">
                <a14:useLocalDpi xmlns:a14="http://schemas.microsoft.com/office/drawing/2010/main"/>
              </a:ext>
            </a:extLst>
          </a:blip>
          <a:stretch>
            <a:fillRect/>
          </a:stretch>
        </p:blipFill>
        <p:spPr bwMode="auto">
          <a:xfrm>
            <a:off x="6142038" y="2223574"/>
            <a:ext cx="4525962" cy="2683903"/>
          </a:xfrm>
          <a:prstGeom prst="rect">
            <a:avLst/>
          </a:prstGeom>
          <a:noFill/>
          <a:ln>
            <a:noFill/>
          </a:ln>
        </p:spPr>
      </p:pic>
    </p:spTree>
    <p:extLst>
      <p:ext uri="{BB962C8B-B14F-4D97-AF65-F5344CB8AC3E}">
        <p14:creationId xmlns:p14="http://schemas.microsoft.com/office/powerpoint/2010/main" val="1219666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CB661-3070-4F81-B848-E97B546EFD77}"/>
              </a:ext>
            </a:extLst>
          </p:cNvPr>
          <p:cNvSpPr>
            <a:spLocks noGrp="1"/>
          </p:cNvSpPr>
          <p:nvPr>
            <p:ph type="title"/>
          </p:nvPr>
        </p:nvSpPr>
        <p:spPr/>
        <p:txBody>
          <a:bodyPr/>
          <a:lstStyle/>
          <a:p>
            <a:r>
              <a:rPr lang="en-GB" dirty="0"/>
              <a:t>Task	</a:t>
            </a:r>
          </a:p>
        </p:txBody>
      </p:sp>
      <p:sp>
        <p:nvSpPr>
          <p:cNvPr id="3" name="Content Placeholder 2">
            <a:extLst>
              <a:ext uri="{FF2B5EF4-FFF2-40B4-BE49-F238E27FC236}">
                <a16:creationId xmlns:a16="http://schemas.microsoft.com/office/drawing/2014/main" id="{F9CAD1C2-3400-4CE8-A733-222A2B809FE4}"/>
              </a:ext>
            </a:extLst>
          </p:cNvPr>
          <p:cNvSpPr>
            <a:spLocks noGrp="1"/>
          </p:cNvSpPr>
          <p:nvPr>
            <p:ph sz="half" idx="1"/>
          </p:nvPr>
        </p:nvSpPr>
        <p:spPr/>
        <p:txBody>
          <a:bodyPr/>
          <a:lstStyle/>
          <a:p>
            <a:r>
              <a:rPr lang="en-GB" dirty="0"/>
              <a:t>Take these machines and test for POST </a:t>
            </a:r>
          </a:p>
          <a:p>
            <a:r>
              <a:rPr lang="en-GB" dirty="0"/>
              <a:t>If they POST take stuff out and see what we get</a:t>
            </a:r>
          </a:p>
          <a:p>
            <a:r>
              <a:rPr lang="en-GB" dirty="0"/>
              <a:t>Access the Bios/UEFI and see what we have.</a:t>
            </a:r>
          </a:p>
        </p:txBody>
      </p:sp>
      <p:sp>
        <p:nvSpPr>
          <p:cNvPr id="4" name="Content Placeholder 3">
            <a:extLst>
              <a:ext uri="{FF2B5EF4-FFF2-40B4-BE49-F238E27FC236}">
                <a16:creationId xmlns:a16="http://schemas.microsoft.com/office/drawing/2014/main" id="{BB953EBF-5DFB-4AA5-86C9-F5BEECFD050C}"/>
              </a:ext>
            </a:extLst>
          </p:cNvPr>
          <p:cNvSpPr>
            <a:spLocks noGrp="1"/>
          </p:cNvSpPr>
          <p:nvPr>
            <p:ph sz="half" idx="2"/>
          </p:nvPr>
        </p:nvSpPr>
        <p:spPr/>
        <p:txBody>
          <a:bodyPr/>
          <a:lstStyle/>
          <a:p>
            <a:endParaRPr lang="en-GB"/>
          </a:p>
        </p:txBody>
      </p:sp>
      <p:sp>
        <p:nvSpPr>
          <p:cNvPr id="5" name="Slide Number Placeholder 4">
            <a:extLst>
              <a:ext uri="{FF2B5EF4-FFF2-40B4-BE49-F238E27FC236}">
                <a16:creationId xmlns:a16="http://schemas.microsoft.com/office/drawing/2014/main" id="{941998E6-C0CE-4F90-95E7-693DABCE7811}"/>
              </a:ext>
            </a:extLst>
          </p:cNvPr>
          <p:cNvSpPr>
            <a:spLocks noGrp="1"/>
          </p:cNvSpPr>
          <p:nvPr>
            <p:ph type="sldNum" sz="quarter" idx="12"/>
          </p:nvPr>
        </p:nvSpPr>
        <p:spPr/>
        <p:txBody>
          <a:bodyPr/>
          <a:lstStyle/>
          <a:p>
            <a:fld id="{B968E073-D174-4F9D-8A41-77BF38746B42}" type="slidenum">
              <a:rPr lang="en-GB" smtClean="0">
                <a:solidFill>
                  <a:prstClr val="black">
                    <a:tint val="75000"/>
                  </a:prstClr>
                </a:solidFill>
              </a:rPr>
              <a:pPr/>
              <a:t>103</a:t>
            </a:fld>
            <a:endParaRPr lang="en-GB">
              <a:solidFill>
                <a:prstClr val="black">
                  <a:tint val="75000"/>
                </a:prstClr>
              </a:solidFill>
            </a:endParaRPr>
          </a:p>
        </p:txBody>
      </p:sp>
    </p:spTree>
    <p:extLst>
      <p:ext uri="{BB962C8B-B14F-4D97-AF65-F5344CB8AC3E}">
        <p14:creationId xmlns:p14="http://schemas.microsoft.com/office/powerpoint/2010/main" val="29620777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B773-ED0C-4B02-92BA-9865CCCE9570}"/>
              </a:ext>
            </a:extLst>
          </p:cNvPr>
          <p:cNvSpPr>
            <a:spLocks noGrp="1"/>
          </p:cNvSpPr>
          <p:nvPr>
            <p:ph type="title"/>
          </p:nvPr>
        </p:nvSpPr>
        <p:spPr/>
        <p:txBody>
          <a:bodyPr/>
          <a:lstStyle/>
          <a:p>
            <a:r>
              <a:rPr lang="en-GB" dirty="0"/>
              <a:t>Task to complete at home</a:t>
            </a:r>
          </a:p>
        </p:txBody>
      </p:sp>
      <p:sp>
        <p:nvSpPr>
          <p:cNvPr id="3" name="Content Placeholder 2">
            <a:extLst>
              <a:ext uri="{FF2B5EF4-FFF2-40B4-BE49-F238E27FC236}">
                <a16:creationId xmlns:a16="http://schemas.microsoft.com/office/drawing/2014/main" id="{5F88309A-7B65-4E89-962C-C4EA400B444B}"/>
              </a:ext>
            </a:extLst>
          </p:cNvPr>
          <p:cNvSpPr>
            <a:spLocks noGrp="1"/>
          </p:cNvSpPr>
          <p:nvPr>
            <p:ph idx="1"/>
          </p:nvPr>
        </p:nvSpPr>
        <p:spPr/>
        <p:txBody>
          <a:bodyPr>
            <a:normAutofit/>
          </a:bodyPr>
          <a:lstStyle/>
          <a:p>
            <a:r>
              <a:rPr lang="en-GB" dirty="0"/>
              <a:t>A client wants a gaming machine</a:t>
            </a:r>
          </a:p>
          <a:p>
            <a:r>
              <a:rPr lang="en-GB" dirty="0"/>
              <a:t>The budget is £2000</a:t>
            </a:r>
          </a:p>
          <a:p>
            <a:r>
              <a:rPr lang="en-GB" dirty="0"/>
              <a:t>You have to include the peripherals in the budget such as screen, mouse, keyboard, etc.</a:t>
            </a:r>
          </a:p>
          <a:p>
            <a:r>
              <a:rPr lang="en-GB" dirty="0"/>
              <a:t>The only condition the client has requested is that there needs to be a dual monitor setup with 2 graphics cards. </a:t>
            </a:r>
          </a:p>
          <a:p>
            <a:r>
              <a:rPr lang="en-GB" dirty="0"/>
              <a:t>Create a spec sheet listing each component</a:t>
            </a:r>
          </a:p>
          <a:p>
            <a:r>
              <a:rPr lang="en-GB" dirty="0"/>
              <a:t>Add a brief description to why you chose that component and how it is suitable for </a:t>
            </a:r>
            <a:r>
              <a:rPr lang="en-GB"/>
              <a:t>the client. </a:t>
            </a:r>
            <a:endParaRPr lang="en-GB" dirty="0"/>
          </a:p>
        </p:txBody>
      </p:sp>
    </p:spTree>
    <p:extLst>
      <p:ext uri="{BB962C8B-B14F-4D97-AF65-F5344CB8AC3E}">
        <p14:creationId xmlns:p14="http://schemas.microsoft.com/office/powerpoint/2010/main" val="19710425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7AD32-CD57-4EB6-B495-C494F506FF1E}"/>
              </a:ext>
            </a:extLst>
          </p:cNvPr>
          <p:cNvSpPr>
            <a:spLocks noGrp="1"/>
          </p:cNvSpPr>
          <p:nvPr>
            <p:ph type="title"/>
          </p:nvPr>
        </p:nvSpPr>
        <p:spPr/>
        <p:txBody>
          <a:bodyPr/>
          <a:lstStyle/>
          <a:p>
            <a:r>
              <a:rPr lang="en-GB" dirty="0"/>
              <a:t>Hardware Task</a:t>
            </a:r>
          </a:p>
        </p:txBody>
      </p:sp>
      <p:sp>
        <p:nvSpPr>
          <p:cNvPr id="3" name="Content Placeholder 2">
            <a:extLst>
              <a:ext uri="{FF2B5EF4-FFF2-40B4-BE49-F238E27FC236}">
                <a16:creationId xmlns:a16="http://schemas.microsoft.com/office/drawing/2014/main" id="{FCFBD542-52F9-421B-A1E4-932B7622FFFD}"/>
              </a:ext>
            </a:extLst>
          </p:cNvPr>
          <p:cNvSpPr>
            <a:spLocks noGrp="1"/>
          </p:cNvSpPr>
          <p:nvPr>
            <p:ph idx="1"/>
          </p:nvPr>
        </p:nvSpPr>
        <p:spPr/>
        <p:txBody>
          <a:bodyPr>
            <a:normAutofit/>
          </a:bodyPr>
          <a:lstStyle/>
          <a:p>
            <a:r>
              <a:rPr lang="en-GB" dirty="0"/>
              <a:t>Create a document that sets out the reasoning behind your design and choice of components, making sure that you synthesise any complex information into an easily understood format. Furthermore this document should evaluate the suitability of the design specification when compared with gaming machines around the same price band. This document will include a bibliography in the ‘Harvard Style’ showing a good range of resources and references.</a:t>
            </a:r>
          </a:p>
          <a:p>
            <a:r>
              <a:rPr lang="en-GB" dirty="0"/>
              <a:t>PC Part picker or any equivalent can not be used. </a:t>
            </a:r>
          </a:p>
          <a:p>
            <a:r>
              <a:rPr lang="en-GB" dirty="0"/>
              <a:t>You need to know hardware components by sight or by minimal information for A+. </a:t>
            </a:r>
          </a:p>
        </p:txBody>
      </p:sp>
    </p:spTree>
    <p:extLst>
      <p:ext uri="{BB962C8B-B14F-4D97-AF65-F5344CB8AC3E}">
        <p14:creationId xmlns:p14="http://schemas.microsoft.com/office/powerpoint/2010/main" val="26448505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Nodes, stations, and hosts</a:t>
            </a:r>
          </a:p>
          <a:p>
            <a:pPr lvl="1"/>
            <a:r>
              <a:rPr lang="en-US" dirty="0"/>
              <a:t>A node is a device communicating on the network via one or more interfaces</a:t>
            </a:r>
          </a:p>
          <a:p>
            <a:pPr lvl="2"/>
            <a:r>
              <a:rPr lang="en-US" dirty="0"/>
              <a:t>Can include endpoints such as computers</a:t>
            </a:r>
          </a:p>
          <a:p>
            <a:pPr lvl="2"/>
            <a:r>
              <a:rPr lang="en-US" dirty="0"/>
              <a:t>Can include forwarding nodes such as switches and routers</a:t>
            </a:r>
          </a:p>
          <a:p>
            <a:pPr lvl="1"/>
            <a:r>
              <a:rPr lang="en-US" dirty="0"/>
              <a:t>“Station” can be used instead of node when talking about wireless networks</a:t>
            </a:r>
          </a:p>
          <a:p>
            <a:pPr lvl="1"/>
            <a:r>
              <a:rPr lang="en-US" dirty="0"/>
              <a:t>Host typically refers to a computing device (</a:t>
            </a:r>
            <a:r>
              <a:rPr lang="en-US" i="1" dirty="0"/>
              <a:t>not</a:t>
            </a:r>
            <a:r>
              <a:rPr lang="en-US" dirty="0"/>
              <a:t> a switch or a router)</a:t>
            </a:r>
          </a:p>
          <a:p>
            <a:r>
              <a:rPr lang="en-US" dirty="0"/>
              <a:t>Transmission media - cabled or wireless links between nodes</a:t>
            </a:r>
          </a:p>
          <a:p>
            <a:endParaRPr lang="en-US" dirty="0"/>
          </a:p>
        </p:txBody>
      </p:sp>
      <p:sp>
        <p:nvSpPr>
          <p:cNvPr id="3" name="Title 2"/>
          <p:cNvSpPr>
            <a:spLocks noGrp="1"/>
          </p:cNvSpPr>
          <p:nvPr>
            <p:ph type="title"/>
          </p:nvPr>
        </p:nvSpPr>
        <p:spPr/>
        <p:txBody>
          <a:bodyPr/>
          <a:lstStyle/>
          <a:p>
            <a:r>
              <a:rPr lang="en-US" dirty="0"/>
              <a:t>Basic Network Concepts (1)</a:t>
            </a:r>
          </a:p>
        </p:txBody>
      </p:sp>
    </p:spTree>
    <p:extLst>
      <p:ext uri="{BB962C8B-B14F-4D97-AF65-F5344CB8AC3E}">
        <p14:creationId xmlns:p14="http://schemas.microsoft.com/office/powerpoint/2010/main" val="35080258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Basic Network Concepts (2)</a:t>
            </a:r>
          </a:p>
        </p:txBody>
      </p:sp>
      <p:sp>
        <p:nvSpPr>
          <p:cNvPr id="3" name="Content Placeholder 2"/>
          <p:cNvSpPr>
            <a:spLocks noGrp="1"/>
          </p:cNvSpPr>
          <p:nvPr>
            <p:ph sz="half" idx="1"/>
          </p:nvPr>
        </p:nvSpPr>
        <p:spPr/>
        <p:txBody>
          <a:bodyPr/>
          <a:lstStyle/>
          <a:p>
            <a:r>
              <a:rPr lang="en-US" dirty="0"/>
              <a:t>Local network devices</a:t>
            </a:r>
            <a:br>
              <a:rPr lang="en-US" dirty="0"/>
            </a:br>
            <a:endParaRPr lang="en-US" dirty="0"/>
          </a:p>
          <a:p>
            <a:pPr lvl="1"/>
            <a:r>
              <a:rPr lang="en-US" dirty="0"/>
              <a:t>Nodes that forward communications within the same physical network (switching)</a:t>
            </a:r>
          </a:p>
          <a:p>
            <a:pPr lvl="1"/>
            <a:r>
              <a:rPr lang="en-US" dirty="0"/>
              <a:t>Physical / local addresses</a:t>
            </a:r>
          </a:p>
          <a:p>
            <a:pPr lvl="1"/>
            <a:r>
              <a:rPr lang="en-US" dirty="0"/>
              <a:t>Segments and backbones</a:t>
            </a:r>
          </a:p>
          <a:p>
            <a:endParaRPr lang="en-US" dirty="0"/>
          </a:p>
        </p:txBody>
      </p:sp>
      <p:sp>
        <p:nvSpPr>
          <p:cNvPr id="4" name="Content Placeholder 3"/>
          <p:cNvSpPr>
            <a:spLocks noGrp="1"/>
          </p:cNvSpPr>
          <p:nvPr>
            <p:ph sz="half" idx="2"/>
          </p:nvPr>
        </p:nvSpPr>
        <p:spPr/>
        <p:txBody>
          <a:bodyPr/>
          <a:lstStyle/>
          <a:p>
            <a:r>
              <a:rPr lang="en-US" dirty="0"/>
              <a:t>Routing devices and subnets</a:t>
            </a:r>
          </a:p>
          <a:p>
            <a:pPr lvl="1"/>
            <a:r>
              <a:rPr lang="en-US" dirty="0"/>
              <a:t>Nodes that forward communications between physically or logically distinct networks (routing)</a:t>
            </a:r>
          </a:p>
          <a:p>
            <a:pPr lvl="1"/>
            <a:r>
              <a:rPr lang="en-US" dirty="0"/>
              <a:t>Network addresses / IDs</a:t>
            </a:r>
          </a:p>
          <a:p>
            <a:pPr lvl="1"/>
            <a:r>
              <a:rPr lang="en-US" dirty="0"/>
              <a:t>Subnetworks</a:t>
            </a:r>
          </a:p>
          <a:p>
            <a:endParaRPr lang="en-US" dirty="0"/>
          </a:p>
          <a:p>
            <a:endParaRPr lang="en-US" dirty="0"/>
          </a:p>
        </p:txBody>
      </p:sp>
    </p:spTree>
    <p:extLst>
      <p:ext uri="{BB962C8B-B14F-4D97-AF65-F5344CB8AC3E}">
        <p14:creationId xmlns:p14="http://schemas.microsoft.com/office/powerpoint/2010/main" val="16693924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Bandwidth</a:t>
            </a:r>
          </a:p>
          <a:p>
            <a:r>
              <a:rPr lang="en-US" dirty="0"/>
              <a:t>Full and half-duplex</a:t>
            </a:r>
          </a:p>
          <a:p>
            <a:r>
              <a:rPr lang="en-US" dirty="0"/>
              <a:t>Protocols</a:t>
            </a:r>
          </a:p>
          <a:p>
            <a:pPr lvl="1"/>
            <a:r>
              <a:rPr lang="en-US" altLang="en-US" dirty="0"/>
              <a:t>Rules for exchanging data</a:t>
            </a:r>
          </a:p>
          <a:p>
            <a:pPr lvl="1"/>
            <a:r>
              <a:rPr lang="en-US" altLang="en-US" dirty="0"/>
              <a:t>Addressing</a:t>
            </a:r>
          </a:p>
          <a:p>
            <a:pPr lvl="1"/>
            <a:r>
              <a:rPr lang="en-US" altLang="en-US" dirty="0"/>
              <a:t>Encapsulation</a:t>
            </a:r>
          </a:p>
          <a:p>
            <a:pPr lvl="2"/>
            <a:r>
              <a:rPr lang="en-US" altLang="en-US" dirty="0"/>
              <a:t>Header</a:t>
            </a:r>
          </a:p>
          <a:p>
            <a:pPr lvl="2"/>
            <a:r>
              <a:rPr lang="en-US" altLang="en-US" dirty="0"/>
              <a:t>Payload</a:t>
            </a:r>
          </a:p>
          <a:p>
            <a:endParaRPr lang="en-US" dirty="0"/>
          </a:p>
        </p:txBody>
      </p:sp>
      <p:sp>
        <p:nvSpPr>
          <p:cNvPr id="3" name="Title 2"/>
          <p:cNvSpPr>
            <a:spLocks noGrp="1"/>
          </p:cNvSpPr>
          <p:nvPr>
            <p:ph type="title"/>
          </p:nvPr>
        </p:nvSpPr>
        <p:spPr/>
        <p:txBody>
          <a:bodyPr/>
          <a:lstStyle/>
          <a:p>
            <a:r>
              <a:rPr lang="en-US" dirty="0"/>
              <a:t>Basic Network Concepts (3)</a:t>
            </a:r>
          </a:p>
        </p:txBody>
      </p:sp>
    </p:spTree>
    <p:extLst>
      <p:ext uri="{BB962C8B-B14F-4D97-AF65-F5344CB8AC3E}">
        <p14:creationId xmlns:p14="http://schemas.microsoft.com/office/powerpoint/2010/main" val="24058731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Physical topology is the placement of nodes and media links between them</a:t>
            </a:r>
          </a:p>
          <a:p>
            <a:pPr lvl="1"/>
            <a:r>
              <a:rPr lang="en-US" dirty="0"/>
              <a:t>Network 1</a:t>
            </a:r>
          </a:p>
          <a:p>
            <a:pPr lvl="2"/>
            <a:r>
              <a:rPr lang="en-US" dirty="0"/>
              <a:t>Computers A, B, and C are directly connected by a single cable</a:t>
            </a:r>
          </a:p>
          <a:p>
            <a:pPr lvl="1"/>
            <a:r>
              <a:rPr lang="en-US" dirty="0"/>
              <a:t>Network 2</a:t>
            </a:r>
          </a:p>
          <a:p>
            <a:pPr lvl="2"/>
            <a:r>
              <a:rPr lang="en-US" dirty="0"/>
              <a:t>Computers A, B, and C are connected to a hub by different cables</a:t>
            </a:r>
          </a:p>
          <a:p>
            <a:pPr lvl="1"/>
            <a:r>
              <a:rPr lang="en-US" dirty="0"/>
              <a:t>Networks 1 and 2 have different physical topologies</a:t>
            </a:r>
          </a:p>
          <a:p>
            <a:r>
              <a:rPr lang="en-US" dirty="0"/>
              <a:t>Logical topology is the flow of data</a:t>
            </a:r>
          </a:p>
          <a:p>
            <a:pPr lvl="1"/>
            <a:r>
              <a:rPr lang="en-US" dirty="0"/>
              <a:t>Network 1</a:t>
            </a:r>
          </a:p>
          <a:p>
            <a:pPr lvl="2"/>
            <a:r>
              <a:rPr lang="en-US" dirty="0"/>
              <a:t>Computers A, B, and C can exchange messages, with the messages traveling over the shared cable</a:t>
            </a:r>
          </a:p>
          <a:p>
            <a:pPr lvl="1"/>
            <a:r>
              <a:rPr lang="en-US" dirty="0"/>
              <a:t>Network 2</a:t>
            </a:r>
          </a:p>
          <a:p>
            <a:pPr lvl="2"/>
            <a:r>
              <a:rPr lang="en-US" dirty="0"/>
              <a:t>Computers A, B, and C can exchange messages, with the messages repeated over each cable by the hub</a:t>
            </a:r>
          </a:p>
          <a:p>
            <a:pPr lvl="1"/>
            <a:r>
              <a:rPr lang="en-US" dirty="0"/>
              <a:t>Networks 1 and 2 have the same logical topology</a:t>
            </a:r>
          </a:p>
          <a:p>
            <a:endParaRPr lang="en-US" dirty="0"/>
          </a:p>
        </p:txBody>
      </p:sp>
      <p:sp>
        <p:nvSpPr>
          <p:cNvPr id="3" name="Title 2"/>
          <p:cNvSpPr>
            <a:spLocks noGrp="1"/>
          </p:cNvSpPr>
          <p:nvPr>
            <p:ph type="title"/>
          </p:nvPr>
        </p:nvSpPr>
        <p:spPr/>
        <p:txBody>
          <a:bodyPr/>
          <a:lstStyle/>
          <a:p>
            <a:r>
              <a:rPr lang="en-US" dirty="0"/>
              <a:t>Network Topologies</a:t>
            </a:r>
          </a:p>
        </p:txBody>
      </p:sp>
    </p:spTree>
    <p:extLst>
      <p:ext uri="{BB962C8B-B14F-4D97-AF65-F5344CB8AC3E}">
        <p14:creationId xmlns:p14="http://schemas.microsoft.com/office/powerpoint/2010/main" val="410243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RAM</a:t>
            </a:r>
          </a:p>
        </p:txBody>
      </p:sp>
      <p:sp>
        <p:nvSpPr>
          <p:cNvPr id="3" name="Content Placeholder 2"/>
          <p:cNvSpPr>
            <a:spLocks noGrp="1"/>
          </p:cNvSpPr>
          <p:nvPr>
            <p:ph idx="1"/>
          </p:nvPr>
        </p:nvSpPr>
        <p:spPr>
          <a:xfrm>
            <a:off x="312822" y="1825625"/>
            <a:ext cx="11590421" cy="4570833"/>
          </a:xfrm>
        </p:spPr>
        <p:txBody>
          <a:bodyPr/>
          <a:lstStyle/>
          <a:p>
            <a:r>
              <a:rPr lang="en-GB" dirty="0"/>
              <a:t>It is the Motherboard that needs to support the Dual or Triple channel RAM.</a:t>
            </a:r>
          </a:p>
          <a:p>
            <a:r>
              <a:rPr lang="en-GB" dirty="0"/>
              <a:t>Dual channel doubles the number of data wires from 64 to 128.</a:t>
            </a:r>
          </a:p>
          <a:p>
            <a:r>
              <a:rPr lang="en-GB" dirty="0"/>
              <a:t>This doubles the bandwidth</a:t>
            </a:r>
          </a:p>
          <a:p>
            <a:r>
              <a:rPr lang="en-GB" dirty="0"/>
              <a:t>Theoretically this doubles transfer speed from 10 MB/s to 20 MB/s</a:t>
            </a:r>
          </a:p>
          <a:p>
            <a:r>
              <a:rPr lang="en-GB" dirty="0"/>
              <a:t>Needs to be put in the correct positions.</a:t>
            </a:r>
          </a:p>
          <a:p>
            <a:endParaRPr lang="en-GB" dirty="0"/>
          </a:p>
        </p:txBody>
      </p:sp>
      <p:sp>
        <p:nvSpPr>
          <p:cNvPr id="4" name="Slide Number Placeholder 3"/>
          <p:cNvSpPr>
            <a:spLocks noGrp="1"/>
          </p:cNvSpPr>
          <p:nvPr>
            <p:ph type="sldNum" sz="quarter" idx="12"/>
          </p:nvPr>
        </p:nvSpPr>
        <p:spPr/>
        <p:txBody>
          <a:bodyPr/>
          <a:lstStyle/>
          <a:p>
            <a:fld id="{B968E073-D174-4F9D-8A41-77BF38746B42}" type="slidenum">
              <a:rPr lang="en-GB" smtClean="0">
                <a:solidFill>
                  <a:prstClr val="black">
                    <a:tint val="75000"/>
                  </a:prstClr>
                </a:solidFill>
              </a:rPr>
              <a:pPr/>
              <a:t>11</a:t>
            </a:fld>
            <a:endParaRPr lang="en-GB">
              <a:solidFill>
                <a:prstClr val="black">
                  <a:tint val="75000"/>
                </a:prstClr>
              </a:solidFill>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78125" y="3019934"/>
            <a:ext cx="3894775" cy="3241589"/>
          </a:xfrm>
          <a:prstGeom prst="rect">
            <a:avLst/>
          </a:prstGeom>
        </p:spPr>
      </p:pic>
    </p:spTree>
    <p:extLst>
      <p:ext uri="{BB962C8B-B14F-4D97-AF65-F5344CB8AC3E}">
        <p14:creationId xmlns:p14="http://schemas.microsoft.com/office/powerpoint/2010/main" val="1584601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a:t>Point-to-Point Links</a:t>
            </a:r>
            <a:endParaRPr lang="en-US" dirty="0"/>
          </a:p>
        </p:txBody>
      </p:sp>
      <p:sp>
        <p:nvSpPr>
          <p:cNvPr id="9" name="Content Placeholder 8"/>
          <p:cNvSpPr>
            <a:spLocks noGrp="1"/>
          </p:cNvSpPr>
          <p:nvPr>
            <p:ph sz="half" idx="1"/>
          </p:nvPr>
        </p:nvSpPr>
        <p:spPr/>
        <p:txBody>
          <a:bodyPr/>
          <a:lstStyle/>
          <a:p>
            <a:r>
              <a:rPr lang="en-US"/>
              <a:t>One-to-one link</a:t>
            </a:r>
          </a:p>
          <a:p>
            <a:r>
              <a:rPr lang="en-US"/>
              <a:t>Dedicated bandwidth</a:t>
            </a:r>
          </a:p>
          <a:p>
            <a:r>
              <a:rPr lang="en-US"/>
              <a:t>Physical point-to-point link (cable) or logical circuit</a:t>
            </a:r>
            <a:endParaRPr lang="en-US" dirty="0"/>
          </a:p>
        </p:txBody>
      </p:sp>
      <p:pic>
        <p:nvPicPr>
          <p:cNvPr id="11" name="Content Placeholder 6" descr="Point-to-point links - the routers on the left are physically connected via a cable while the &quot;blaze&quot; lighting symbol connecting the routers on the right represents a logical link (not necessarily a single cable)"/>
          <p:cNvPicPr>
            <a:picLocks noGrp="1" noChangeAspect="1"/>
          </p:cNvPicPr>
          <p:nvPr>
            <p:ph sz="half" idx="2"/>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31296" y="1690948"/>
            <a:ext cx="4147446" cy="3749154"/>
          </a:xfrm>
        </p:spPr>
      </p:pic>
    </p:spTree>
    <p:extLst>
      <p:ext uri="{BB962C8B-B14F-4D97-AF65-F5344CB8AC3E}">
        <p14:creationId xmlns:p14="http://schemas.microsoft.com/office/powerpoint/2010/main" val="40932552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noProof="0"/>
              <a:t>Bus Topology</a:t>
            </a:r>
            <a:endParaRPr lang="en-US" altLang="en-US" noProof="0" dirty="0"/>
          </a:p>
        </p:txBody>
      </p:sp>
      <p:pic>
        <p:nvPicPr>
          <p:cNvPr id="12" name="Content Placeholder 11" descr="Physical bus topology"/>
          <p:cNvPicPr>
            <a:picLocks noGrp="1"/>
          </p:cNvPicPr>
          <p:nvPr>
            <p:ph sz="half" idx="1"/>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1" y="2010504"/>
            <a:ext cx="4525963" cy="3110042"/>
          </a:xfrm>
        </p:spPr>
      </p:pic>
      <p:sp>
        <p:nvSpPr>
          <p:cNvPr id="10243" name="Text Placeholder 18"/>
          <p:cNvSpPr>
            <a:spLocks noGrp="1"/>
          </p:cNvSpPr>
          <p:nvPr>
            <p:ph sz="half" idx="2"/>
          </p:nvPr>
        </p:nvSpPr>
        <p:spPr/>
        <p:txBody>
          <a:bodyPr>
            <a:normAutofit/>
          </a:bodyPr>
          <a:lstStyle/>
          <a:p>
            <a:r>
              <a:rPr lang="en-US" noProof="0"/>
              <a:t>Nodes attached to same cable segment</a:t>
            </a:r>
          </a:p>
          <a:p>
            <a:pPr lvl="1"/>
            <a:r>
              <a:rPr lang="en-US"/>
              <a:t>Single length of main cable</a:t>
            </a:r>
          </a:p>
          <a:p>
            <a:pPr lvl="1"/>
            <a:r>
              <a:rPr lang="en-US" noProof="0"/>
              <a:t>Multiple lengths of cable connected by repeaters</a:t>
            </a:r>
          </a:p>
          <a:p>
            <a:r>
              <a:rPr lang="en-US"/>
              <a:t>Shared access to media</a:t>
            </a:r>
          </a:p>
          <a:p>
            <a:r>
              <a:rPr lang="en-US" noProof="0"/>
              <a:t>Cabled bus is practically obsolete</a:t>
            </a:r>
          </a:p>
          <a:p>
            <a:pPr lvl="1"/>
            <a:r>
              <a:rPr lang="en-US" noProof="0"/>
              <a:t>Moving and adding nodes can cause problems for the whole network</a:t>
            </a:r>
          </a:p>
          <a:p>
            <a:pPr lvl="1"/>
            <a:r>
              <a:rPr lang="en-US" noProof="0"/>
              <a:t>Limited number of nodes</a:t>
            </a:r>
          </a:p>
          <a:p>
            <a:pPr lvl="1"/>
            <a:r>
              <a:rPr lang="en-US" noProof="0"/>
              <a:t>Cable faults cause problems for the whole network</a:t>
            </a:r>
            <a:endParaRPr lang="en-US" noProof="0" dirty="0"/>
          </a:p>
        </p:txBody>
      </p:sp>
      <p:sp>
        <p:nvSpPr>
          <p:cNvPr id="18439" name="Rectangle 2"/>
          <p:cNvSpPr>
            <a:spLocks noChangeArrowheads="1"/>
          </p:cNvSpPr>
          <p:nvPr/>
        </p:nvSpPr>
        <p:spPr bwMode="auto">
          <a:xfrm>
            <a:off x="6003635"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120000"/>
              </a:lnSpc>
              <a:spcBef>
                <a:spcPct val="40000"/>
              </a:spcBef>
              <a:spcAft>
                <a:spcPct val="40000"/>
              </a:spcAft>
              <a:buClr>
                <a:schemeClr val="tx2"/>
              </a:buClr>
              <a:buFont typeface="Arial" panose="020B0604020202020204" pitchFamily="34" charset="0"/>
              <a:buChar char="•"/>
              <a:defRPr sz="2800">
                <a:solidFill>
                  <a:schemeClr val="bg2"/>
                </a:solidFill>
                <a:latin typeface="Verdana" panose="020B0604030504040204" pitchFamily="34" charset="0"/>
              </a:defRPr>
            </a:lvl1pPr>
            <a:lvl2pPr marL="742950" indent="-285750">
              <a:spcBef>
                <a:spcPct val="30000"/>
              </a:spcBef>
              <a:spcAft>
                <a:spcPct val="30000"/>
              </a:spcAft>
              <a:buClr>
                <a:schemeClr val="accent1"/>
              </a:buClr>
              <a:buFont typeface="Times New Roman" panose="02020603050405020304" pitchFamily="18" charset="0"/>
              <a:buChar char="–"/>
              <a:defRPr sz="2400">
                <a:solidFill>
                  <a:schemeClr val="accent1"/>
                </a:solidFill>
                <a:latin typeface="Verdana" panose="020B0604030504040204" pitchFamily="34" charset="0"/>
              </a:defRPr>
            </a:lvl2pPr>
            <a:lvl3pPr marL="1143000" indent="-228600">
              <a:spcBef>
                <a:spcPct val="20000"/>
              </a:spcBef>
              <a:spcAft>
                <a:spcPct val="20000"/>
              </a:spcAft>
              <a:buClr>
                <a:schemeClr val="accent1"/>
              </a:buClr>
              <a:buChar char="•"/>
              <a:defRPr sz="2000">
                <a:solidFill>
                  <a:schemeClr val="accent1"/>
                </a:solidFill>
                <a:latin typeface="Verdana" panose="020B0604030504040204" pitchFamily="34" charset="0"/>
              </a:defRPr>
            </a:lvl3pPr>
            <a:lvl4pPr marL="1600200" indent="-228600">
              <a:spcBef>
                <a:spcPct val="20000"/>
              </a:spcBef>
              <a:spcAft>
                <a:spcPct val="20000"/>
              </a:spcAft>
              <a:buClr>
                <a:schemeClr val="accent1"/>
              </a:buClr>
              <a:buChar char="•"/>
              <a:defRPr sz="2000">
                <a:solidFill>
                  <a:schemeClr val="accent1"/>
                </a:solidFill>
                <a:latin typeface="Verdana" panose="020B0604030504040204" pitchFamily="34" charset="0"/>
              </a:defRPr>
            </a:lvl4pPr>
            <a:lvl5pPr marL="2057400" indent="-228600">
              <a:spcBef>
                <a:spcPct val="20000"/>
              </a:spcBef>
              <a:spcAft>
                <a:spcPct val="20000"/>
              </a:spcAft>
              <a:buClr>
                <a:schemeClr val="accent1"/>
              </a:buClr>
              <a:buChar char="•"/>
              <a:defRPr sz="2000">
                <a:solidFill>
                  <a:schemeClr val="accent1"/>
                </a:solidFill>
                <a:latin typeface="Verdana" panose="020B0604030504040204" pitchFamily="34" charset="0"/>
              </a:defRPr>
            </a:lvl5pPr>
            <a:lvl6pPr marL="25146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6pPr>
            <a:lvl7pPr marL="29718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7pPr>
            <a:lvl8pPr marL="34290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8pPr>
            <a:lvl9pPr marL="38862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9pPr>
          </a:lstStyle>
          <a:p>
            <a:pPr algn="ctr">
              <a:lnSpc>
                <a:spcPct val="100000"/>
              </a:lnSpc>
              <a:spcBef>
                <a:spcPct val="0"/>
              </a:spcBef>
              <a:spcAft>
                <a:spcPct val="0"/>
              </a:spcAft>
              <a:buClrTx/>
              <a:buFontTx/>
              <a:buNone/>
            </a:pPr>
            <a:endParaRPr lang="en-US" altLang="en-US" sz="2400">
              <a:solidFill>
                <a:schemeClr val="tx1"/>
              </a:solidFill>
              <a:latin typeface="Times New Roman" panose="02020603050405020304" pitchFamily="18" charset="0"/>
            </a:endParaRPr>
          </a:p>
        </p:txBody>
      </p:sp>
      <p:sp>
        <p:nvSpPr>
          <p:cNvPr id="18440" name="Rectangle 5"/>
          <p:cNvSpPr>
            <a:spLocks noChangeArrowheads="1"/>
          </p:cNvSpPr>
          <p:nvPr/>
        </p:nvSpPr>
        <p:spPr bwMode="auto">
          <a:xfrm>
            <a:off x="6003635"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120000"/>
              </a:lnSpc>
              <a:spcBef>
                <a:spcPct val="40000"/>
              </a:spcBef>
              <a:spcAft>
                <a:spcPct val="40000"/>
              </a:spcAft>
              <a:buClr>
                <a:schemeClr val="tx2"/>
              </a:buClr>
              <a:buFont typeface="Arial" panose="020B0604020202020204" pitchFamily="34" charset="0"/>
              <a:buChar char="•"/>
              <a:defRPr sz="2800">
                <a:solidFill>
                  <a:schemeClr val="bg2"/>
                </a:solidFill>
                <a:latin typeface="Verdana" panose="020B0604030504040204" pitchFamily="34" charset="0"/>
              </a:defRPr>
            </a:lvl1pPr>
            <a:lvl2pPr marL="742950" indent="-285750">
              <a:spcBef>
                <a:spcPct val="30000"/>
              </a:spcBef>
              <a:spcAft>
                <a:spcPct val="30000"/>
              </a:spcAft>
              <a:buClr>
                <a:schemeClr val="accent1"/>
              </a:buClr>
              <a:buFont typeface="Times New Roman" panose="02020603050405020304" pitchFamily="18" charset="0"/>
              <a:buChar char="–"/>
              <a:defRPr sz="2400">
                <a:solidFill>
                  <a:schemeClr val="accent1"/>
                </a:solidFill>
                <a:latin typeface="Verdana" panose="020B0604030504040204" pitchFamily="34" charset="0"/>
              </a:defRPr>
            </a:lvl2pPr>
            <a:lvl3pPr marL="1143000" indent="-228600">
              <a:spcBef>
                <a:spcPct val="20000"/>
              </a:spcBef>
              <a:spcAft>
                <a:spcPct val="20000"/>
              </a:spcAft>
              <a:buClr>
                <a:schemeClr val="accent1"/>
              </a:buClr>
              <a:buChar char="•"/>
              <a:defRPr sz="2000">
                <a:solidFill>
                  <a:schemeClr val="accent1"/>
                </a:solidFill>
                <a:latin typeface="Verdana" panose="020B0604030504040204" pitchFamily="34" charset="0"/>
              </a:defRPr>
            </a:lvl3pPr>
            <a:lvl4pPr marL="1600200" indent="-228600">
              <a:spcBef>
                <a:spcPct val="20000"/>
              </a:spcBef>
              <a:spcAft>
                <a:spcPct val="20000"/>
              </a:spcAft>
              <a:buClr>
                <a:schemeClr val="accent1"/>
              </a:buClr>
              <a:buChar char="•"/>
              <a:defRPr sz="2000">
                <a:solidFill>
                  <a:schemeClr val="accent1"/>
                </a:solidFill>
                <a:latin typeface="Verdana" panose="020B0604030504040204" pitchFamily="34" charset="0"/>
              </a:defRPr>
            </a:lvl4pPr>
            <a:lvl5pPr marL="2057400" indent="-228600">
              <a:spcBef>
                <a:spcPct val="20000"/>
              </a:spcBef>
              <a:spcAft>
                <a:spcPct val="20000"/>
              </a:spcAft>
              <a:buClr>
                <a:schemeClr val="accent1"/>
              </a:buClr>
              <a:buChar char="•"/>
              <a:defRPr sz="2000">
                <a:solidFill>
                  <a:schemeClr val="accent1"/>
                </a:solidFill>
                <a:latin typeface="Verdana" panose="020B0604030504040204" pitchFamily="34" charset="0"/>
              </a:defRPr>
            </a:lvl5pPr>
            <a:lvl6pPr marL="25146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6pPr>
            <a:lvl7pPr marL="29718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7pPr>
            <a:lvl8pPr marL="34290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8pPr>
            <a:lvl9pPr marL="38862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9pPr>
          </a:lstStyle>
          <a:p>
            <a:pPr algn="ctr">
              <a:lnSpc>
                <a:spcPct val="100000"/>
              </a:lnSpc>
              <a:spcBef>
                <a:spcPct val="0"/>
              </a:spcBef>
              <a:spcAft>
                <a:spcPct val="0"/>
              </a:spcAft>
              <a:buClrTx/>
              <a:buFontTx/>
              <a:buNone/>
            </a:pPr>
            <a:endParaRPr lang="en-US" altLang="en-US" sz="2400">
              <a:solidFill>
                <a:schemeClr val="tx1"/>
              </a:solidFill>
              <a:latin typeface="Times New Roman" panose="02020603050405020304" pitchFamily="18" charset="0"/>
            </a:endParaRPr>
          </a:p>
        </p:txBody>
      </p:sp>
      <p:sp>
        <p:nvSpPr>
          <p:cNvPr id="18441" name="Rectangle 8"/>
          <p:cNvSpPr>
            <a:spLocks noChangeArrowheads="1"/>
          </p:cNvSpPr>
          <p:nvPr/>
        </p:nvSpPr>
        <p:spPr bwMode="auto">
          <a:xfrm>
            <a:off x="6003635"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120000"/>
              </a:lnSpc>
              <a:spcBef>
                <a:spcPct val="40000"/>
              </a:spcBef>
              <a:spcAft>
                <a:spcPct val="40000"/>
              </a:spcAft>
              <a:buClr>
                <a:schemeClr val="tx2"/>
              </a:buClr>
              <a:buFont typeface="Arial" panose="020B0604020202020204" pitchFamily="34" charset="0"/>
              <a:buChar char="•"/>
              <a:defRPr sz="2800">
                <a:solidFill>
                  <a:schemeClr val="bg2"/>
                </a:solidFill>
                <a:latin typeface="Verdana" panose="020B0604030504040204" pitchFamily="34" charset="0"/>
              </a:defRPr>
            </a:lvl1pPr>
            <a:lvl2pPr marL="742950" indent="-285750">
              <a:spcBef>
                <a:spcPct val="30000"/>
              </a:spcBef>
              <a:spcAft>
                <a:spcPct val="30000"/>
              </a:spcAft>
              <a:buClr>
                <a:schemeClr val="accent1"/>
              </a:buClr>
              <a:buFont typeface="Times New Roman" panose="02020603050405020304" pitchFamily="18" charset="0"/>
              <a:buChar char="–"/>
              <a:defRPr sz="2400">
                <a:solidFill>
                  <a:schemeClr val="accent1"/>
                </a:solidFill>
                <a:latin typeface="Verdana" panose="020B0604030504040204" pitchFamily="34" charset="0"/>
              </a:defRPr>
            </a:lvl2pPr>
            <a:lvl3pPr marL="1143000" indent="-228600">
              <a:spcBef>
                <a:spcPct val="20000"/>
              </a:spcBef>
              <a:spcAft>
                <a:spcPct val="20000"/>
              </a:spcAft>
              <a:buClr>
                <a:schemeClr val="accent1"/>
              </a:buClr>
              <a:buChar char="•"/>
              <a:defRPr sz="2000">
                <a:solidFill>
                  <a:schemeClr val="accent1"/>
                </a:solidFill>
                <a:latin typeface="Verdana" panose="020B0604030504040204" pitchFamily="34" charset="0"/>
              </a:defRPr>
            </a:lvl3pPr>
            <a:lvl4pPr marL="1600200" indent="-228600">
              <a:spcBef>
                <a:spcPct val="20000"/>
              </a:spcBef>
              <a:spcAft>
                <a:spcPct val="20000"/>
              </a:spcAft>
              <a:buClr>
                <a:schemeClr val="accent1"/>
              </a:buClr>
              <a:buChar char="•"/>
              <a:defRPr sz="2000">
                <a:solidFill>
                  <a:schemeClr val="accent1"/>
                </a:solidFill>
                <a:latin typeface="Verdana" panose="020B0604030504040204" pitchFamily="34" charset="0"/>
              </a:defRPr>
            </a:lvl4pPr>
            <a:lvl5pPr marL="2057400" indent="-228600">
              <a:spcBef>
                <a:spcPct val="20000"/>
              </a:spcBef>
              <a:spcAft>
                <a:spcPct val="20000"/>
              </a:spcAft>
              <a:buClr>
                <a:schemeClr val="accent1"/>
              </a:buClr>
              <a:buChar char="•"/>
              <a:defRPr sz="2000">
                <a:solidFill>
                  <a:schemeClr val="accent1"/>
                </a:solidFill>
                <a:latin typeface="Verdana" panose="020B0604030504040204" pitchFamily="34" charset="0"/>
              </a:defRPr>
            </a:lvl5pPr>
            <a:lvl6pPr marL="25146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6pPr>
            <a:lvl7pPr marL="29718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7pPr>
            <a:lvl8pPr marL="34290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8pPr>
            <a:lvl9pPr marL="38862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9pPr>
          </a:lstStyle>
          <a:p>
            <a:pPr algn="ctr">
              <a:lnSpc>
                <a:spcPct val="100000"/>
              </a:lnSpc>
              <a:spcBef>
                <a:spcPct val="0"/>
              </a:spcBef>
              <a:spcAft>
                <a:spcPct val="0"/>
              </a:spcAft>
              <a:buClrTx/>
              <a:buFontTx/>
              <a:buNone/>
            </a:pPr>
            <a:endParaRPr lang="en-US" altLang="en-US" sz="2400">
              <a:solidFill>
                <a:schemeClr val="tx1"/>
              </a:solidFill>
              <a:latin typeface="Times New Roman" panose="02020603050405020304" pitchFamily="18" charset="0"/>
            </a:endParaRPr>
          </a:p>
        </p:txBody>
      </p:sp>
      <p:sp>
        <p:nvSpPr>
          <p:cNvPr id="18442" name="Rectangle 13"/>
          <p:cNvSpPr>
            <a:spLocks noChangeArrowheads="1"/>
          </p:cNvSpPr>
          <p:nvPr/>
        </p:nvSpPr>
        <p:spPr bwMode="auto">
          <a:xfrm>
            <a:off x="6003635"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120000"/>
              </a:lnSpc>
              <a:spcBef>
                <a:spcPct val="40000"/>
              </a:spcBef>
              <a:spcAft>
                <a:spcPct val="40000"/>
              </a:spcAft>
              <a:buClr>
                <a:schemeClr val="tx2"/>
              </a:buClr>
              <a:buFont typeface="Arial" panose="020B0604020202020204" pitchFamily="34" charset="0"/>
              <a:buChar char="•"/>
              <a:defRPr sz="2800">
                <a:solidFill>
                  <a:schemeClr val="bg2"/>
                </a:solidFill>
                <a:latin typeface="Verdana" panose="020B0604030504040204" pitchFamily="34" charset="0"/>
              </a:defRPr>
            </a:lvl1pPr>
            <a:lvl2pPr marL="742950" indent="-285750">
              <a:spcBef>
                <a:spcPct val="30000"/>
              </a:spcBef>
              <a:spcAft>
                <a:spcPct val="30000"/>
              </a:spcAft>
              <a:buClr>
                <a:schemeClr val="accent1"/>
              </a:buClr>
              <a:buFont typeface="Times New Roman" panose="02020603050405020304" pitchFamily="18" charset="0"/>
              <a:buChar char="–"/>
              <a:defRPr sz="2400">
                <a:solidFill>
                  <a:schemeClr val="accent1"/>
                </a:solidFill>
                <a:latin typeface="Verdana" panose="020B0604030504040204" pitchFamily="34" charset="0"/>
              </a:defRPr>
            </a:lvl2pPr>
            <a:lvl3pPr marL="1143000" indent="-228600">
              <a:spcBef>
                <a:spcPct val="20000"/>
              </a:spcBef>
              <a:spcAft>
                <a:spcPct val="20000"/>
              </a:spcAft>
              <a:buClr>
                <a:schemeClr val="accent1"/>
              </a:buClr>
              <a:buChar char="•"/>
              <a:defRPr sz="2000">
                <a:solidFill>
                  <a:schemeClr val="accent1"/>
                </a:solidFill>
                <a:latin typeface="Verdana" panose="020B0604030504040204" pitchFamily="34" charset="0"/>
              </a:defRPr>
            </a:lvl3pPr>
            <a:lvl4pPr marL="1600200" indent="-228600">
              <a:spcBef>
                <a:spcPct val="20000"/>
              </a:spcBef>
              <a:spcAft>
                <a:spcPct val="20000"/>
              </a:spcAft>
              <a:buClr>
                <a:schemeClr val="accent1"/>
              </a:buClr>
              <a:buChar char="•"/>
              <a:defRPr sz="2000">
                <a:solidFill>
                  <a:schemeClr val="accent1"/>
                </a:solidFill>
                <a:latin typeface="Verdana" panose="020B0604030504040204" pitchFamily="34" charset="0"/>
              </a:defRPr>
            </a:lvl4pPr>
            <a:lvl5pPr marL="2057400" indent="-228600">
              <a:spcBef>
                <a:spcPct val="20000"/>
              </a:spcBef>
              <a:spcAft>
                <a:spcPct val="20000"/>
              </a:spcAft>
              <a:buClr>
                <a:schemeClr val="accent1"/>
              </a:buClr>
              <a:buChar char="•"/>
              <a:defRPr sz="2000">
                <a:solidFill>
                  <a:schemeClr val="accent1"/>
                </a:solidFill>
                <a:latin typeface="Verdana" panose="020B0604030504040204" pitchFamily="34" charset="0"/>
              </a:defRPr>
            </a:lvl5pPr>
            <a:lvl6pPr marL="25146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6pPr>
            <a:lvl7pPr marL="29718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7pPr>
            <a:lvl8pPr marL="34290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8pPr>
            <a:lvl9pPr marL="38862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9pPr>
          </a:lstStyle>
          <a:p>
            <a:pPr algn="ctr">
              <a:lnSpc>
                <a:spcPct val="100000"/>
              </a:lnSpc>
              <a:spcBef>
                <a:spcPct val="0"/>
              </a:spcBef>
              <a:spcAft>
                <a:spcPct val="0"/>
              </a:spcAft>
              <a:buClrTx/>
              <a:buFontTx/>
              <a:buNone/>
            </a:pPr>
            <a:endParaRPr lang="en-GB" altLang="en-US" sz="24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3064346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noProof="0"/>
              <a:t>Star Topology</a:t>
            </a:r>
            <a:endParaRPr lang="en-US" altLang="en-US" noProof="0" dirty="0"/>
          </a:p>
        </p:txBody>
      </p:sp>
      <p:sp>
        <p:nvSpPr>
          <p:cNvPr id="2" name="Content Placeholder 1"/>
          <p:cNvSpPr>
            <a:spLocks noGrp="1"/>
          </p:cNvSpPr>
          <p:nvPr>
            <p:ph sz="half" idx="1"/>
          </p:nvPr>
        </p:nvSpPr>
        <p:spPr/>
        <p:txBody>
          <a:bodyPr>
            <a:normAutofit/>
          </a:bodyPr>
          <a:lstStyle/>
          <a:p>
            <a:r>
              <a:rPr lang="en-US"/>
              <a:t>Endpoint nodes connected via a central forwarding node (hub, switch, or router)</a:t>
            </a:r>
          </a:p>
          <a:p>
            <a:r>
              <a:rPr lang="en-US"/>
              <a:t>Requires more cable but simpler to reconfigure</a:t>
            </a:r>
          </a:p>
          <a:p>
            <a:r>
              <a:rPr lang="en-US"/>
              <a:t>Cable faults are isolated to each hub port and easier to troubleshoot</a:t>
            </a:r>
          </a:p>
          <a:p>
            <a:r>
              <a:rPr lang="en-US"/>
              <a:t>Central node can be a single point of failure</a:t>
            </a:r>
          </a:p>
          <a:p>
            <a:endParaRPr lang="en-US" dirty="0"/>
          </a:p>
        </p:txBody>
      </p:sp>
      <p:pic>
        <p:nvPicPr>
          <p:cNvPr id="7" name="Content Placeholder 6"/>
          <p:cNvPicPr>
            <a:picLocks noGrp="1" noChangeAspect="1"/>
          </p:cNvPicPr>
          <p:nvPr>
            <p:ph sz="half" idx="2"/>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42038" y="1975828"/>
            <a:ext cx="4525962" cy="3179394"/>
          </a:xfrm>
        </p:spPr>
      </p:pic>
      <p:sp>
        <p:nvSpPr>
          <p:cNvPr id="19462" name="Rectangle 2"/>
          <p:cNvSpPr>
            <a:spLocks noChangeArrowheads="1"/>
          </p:cNvSpPr>
          <p:nvPr/>
        </p:nvSpPr>
        <p:spPr bwMode="auto">
          <a:xfrm>
            <a:off x="6003635"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120000"/>
              </a:lnSpc>
              <a:spcBef>
                <a:spcPct val="40000"/>
              </a:spcBef>
              <a:spcAft>
                <a:spcPct val="40000"/>
              </a:spcAft>
              <a:buClr>
                <a:schemeClr val="tx2"/>
              </a:buClr>
              <a:buFont typeface="Arial" panose="020B0604020202020204" pitchFamily="34" charset="0"/>
              <a:buChar char="•"/>
              <a:defRPr sz="2800">
                <a:solidFill>
                  <a:schemeClr val="bg2"/>
                </a:solidFill>
                <a:latin typeface="Verdana" panose="020B0604030504040204" pitchFamily="34" charset="0"/>
              </a:defRPr>
            </a:lvl1pPr>
            <a:lvl2pPr marL="742950" indent="-285750">
              <a:spcBef>
                <a:spcPct val="30000"/>
              </a:spcBef>
              <a:spcAft>
                <a:spcPct val="30000"/>
              </a:spcAft>
              <a:buClr>
                <a:schemeClr val="accent1"/>
              </a:buClr>
              <a:buFont typeface="Times New Roman" panose="02020603050405020304" pitchFamily="18" charset="0"/>
              <a:buChar char="–"/>
              <a:defRPr sz="2400">
                <a:solidFill>
                  <a:schemeClr val="accent1"/>
                </a:solidFill>
                <a:latin typeface="Verdana" panose="020B0604030504040204" pitchFamily="34" charset="0"/>
              </a:defRPr>
            </a:lvl2pPr>
            <a:lvl3pPr marL="1143000" indent="-228600">
              <a:spcBef>
                <a:spcPct val="20000"/>
              </a:spcBef>
              <a:spcAft>
                <a:spcPct val="20000"/>
              </a:spcAft>
              <a:buClr>
                <a:schemeClr val="accent1"/>
              </a:buClr>
              <a:buChar char="•"/>
              <a:defRPr sz="2000">
                <a:solidFill>
                  <a:schemeClr val="accent1"/>
                </a:solidFill>
                <a:latin typeface="Verdana" panose="020B0604030504040204" pitchFamily="34" charset="0"/>
              </a:defRPr>
            </a:lvl3pPr>
            <a:lvl4pPr marL="1600200" indent="-228600">
              <a:spcBef>
                <a:spcPct val="20000"/>
              </a:spcBef>
              <a:spcAft>
                <a:spcPct val="20000"/>
              </a:spcAft>
              <a:buClr>
                <a:schemeClr val="accent1"/>
              </a:buClr>
              <a:buChar char="•"/>
              <a:defRPr sz="2000">
                <a:solidFill>
                  <a:schemeClr val="accent1"/>
                </a:solidFill>
                <a:latin typeface="Verdana" panose="020B0604030504040204" pitchFamily="34" charset="0"/>
              </a:defRPr>
            </a:lvl4pPr>
            <a:lvl5pPr marL="2057400" indent="-228600">
              <a:spcBef>
                <a:spcPct val="20000"/>
              </a:spcBef>
              <a:spcAft>
                <a:spcPct val="20000"/>
              </a:spcAft>
              <a:buClr>
                <a:schemeClr val="accent1"/>
              </a:buClr>
              <a:buChar char="•"/>
              <a:defRPr sz="2000">
                <a:solidFill>
                  <a:schemeClr val="accent1"/>
                </a:solidFill>
                <a:latin typeface="Verdana" panose="020B0604030504040204" pitchFamily="34" charset="0"/>
              </a:defRPr>
            </a:lvl5pPr>
            <a:lvl6pPr marL="25146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6pPr>
            <a:lvl7pPr marL="29718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7pPr>
            <a:lvl8pPr marL="34290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8pPr>
            <a:lvl9pPr marL="38862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9pPr>
          </a:lstStyle>
          <a:p>
            <a:pPr algn="ctr">
              <a:lnSpc>
                <a:spcPct val="100000"/>
              </a:lnSpc>
              <a:spcBef>
                <a:spcPct val="0"/>
              </a:spcBef>
              <a:spcAft>
                <a:spcPct val="0"/>
              </a:spcAft>
              <a:buClrTx/>
              <a:buFontTx/>
              <a:buNone/>
            </a:pPr>
            <a:endParaRPr lang="en-US" altLang="en-US" sz="2400">
              <a:solidFill>
                <a:schemeClr val="tx1"/>
              </a:solidFill>
              <a:latin typeface="Times New Roman" panose="02020603050405020304" pitchFamily="18" charset="0"/>
            </a:endParaRPr>
          </a:p>
        </p:txBody>
      </p:sp>
      <p:sp>
        <p:nvSpPr>
          <p:cNvPr id="19463" name="Rectangle 5"/>
          <p:cNvSpPr>
            <a:spLocks noChangeArrowheads="1"/>
          </p:cNvSpPr>
          <p:nvPr/>
        </p:nvSpPr>
        <p:spPr bwMode="auto">
          <a:xfrm>
            <a:off x="6003635"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120000"/>
              </a:lnSpc>
              <a:spcBef>
                <a:spcPct val="40000"/>
              </a:spcBef>
              <a:spcAft>
                <a:spcPct val="40000"/>
              </a:spcAft>
              <a:buClr>
                <a:schemeClr val="tx2"/>
              </a:buClr>
              <a:buFont typeface="Arial" panose="020B0604020202020204" pitchFamily="34" charset="0"/>
              <a:buChar char="•"/>
              <a:defRPr sz="2800">
                <a:solidFill>
                  <a:schemeClr val="bg2"/>
                </a:solidFill>
                <a:latin typeface="Verdana" panose="020B0604030504040204" pitchFamily="34" charset="0"/>
              </a:defRPr>
            </a:lvl1pPr>
            <a:lvl2pPr marL="742950" indent="-285750">
              <a:spcBef>
                <a:spcPct val="30000"/>
              </a:spcBef>
              <a:spcAft>
                <a:spcPct val="30000"/>
              </a:spcAft>
              <a:buClr>
                <a:schemeClr val="accent1"/>
              </a:buClr>
              <a:buFont typeface="Times New Roman" panose="02020603050405020304" pitchFamily="18" charset="0"/>
              <a:buChar char="–"/>
              <a:defRPr sz="2400">
                <a:solidFill>
                  <a:schemeClr val="accent1"/>
                </a:solidFill>
                <a:latin typeface="Verdana" panose="020B0604030504040204" pitchFamily="34" charset="0"/>
              </a:defRPr>
            </a:lvl2pPr>
            <a:lvl3pPr marL="1143000" indent="-228600">
              <a:spcBef>
                <a:spcPct val="20000"/>
              </a:spcBef>
              <a:spcAft>
                <a:spcPct val="20000"/>
              </a:spcAft>
              <a:buClr>
                <a:schemeClr val="accent1"/>
              </a:buClr>
              <a:buChar char="•"/>
              <a:defRPr sz="2000">
                <a:solidFill>
                  <a:schemeClr val="accent1"/>
                </a:solidFill>
                <a:latin typeface="Verdana" panose="020B0604030504040204" pitchFamily="34" charset="0"/>
              </a:defRPr>
            </a:lvl3pPr>
            <a:lvl4pPr marL="1600200" indent="-228600">
              <a:spcBef>
                <a:spcPct val="20000"/>
              </a:spcBef>
              <a:spcAft>
                <a:spcPct val="20000"/>
              </a:spcAft>
              <a:buClr>
                <a:schemeClr val="accent1"/>
              </a:buClr>
              <a:buChar char="•"/>
              <a:defRPr sz="2000">
                <a:solidFill>
                  <a:schemeClr val="accent1"/>
                </a:solidFill>
                <a:latin typeface="Verdana" panose="020B0604030504040204" pitchFamily="34" charset="0"/>
              </a:defRPr>
            </a:lvl4pPr>
            <a:lvl5pPr marL="2057400" indent="-228600">
              <a:spcBef>
                <a:spcPct val="20000"/>
              </a:spcBef>
              <a:spcAft>
                <a:spcPct val="20000"/>
              </a:spcAft>
              <a:buClr>
                <a:schemeClr val="accent1"/>
              </a:buClr>
              <a:buChar char="•"/>
              <a:defRPr sz="2000">
                <a:solidFill>
                  <a:schemeClr val="accent1"/>
                </a:solidFill>
                <a:latin typeface="Verdana" panose="020B0604030504040204" pitchFamily="34" charset="0"/>
              </a:defRPr>
            </a:lvl5pPr>
            <a:lvl6pPr marL="25146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6pPr>
            <a:lvl7pPr marL="29718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7pPr>
            <a:lvl8pPr marL="34290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8pPr>
            <a:lvl9pPr marL="38862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9pPr>
          </a:lstStyle>
          <a:p>
            <a:pPr algn="ctr">
              <a:lnSpc>
                <a:spcPct val="100000"/>
              </a:lnSpc>
              <a:spcBef>
                <a:spcPct val="0"/>
              </a:spcBef>
              <a:spcAft>
                <a:spcPct val="0"/>
              </a:spcAft>
              <a:buClrTx/>
              <a:buFontTx/>
              <a:buNone/>
            </a:pPr>
            <a:endParaRPr lang="en-US" altLang="en-US" sz="2400">
              <a:solidFill>
                <a:schemeClr val="tx1"/>
              </a:solidFill>
              <a:latin typeface="Times New Roman" panose="02020603050405020304" pitchFamily="18" charset="0"/>
            </a:endParaRPr>
          </a:p>
        </p:txBody>
      </p:sp>
      <p:sp>
        <p:nvSpPr>
          <p:cNvPr id="19464" name="Rectangle 8"/>
          <p:cNvSpPr>
            <a:spLocks noChangeArrowheads="1"/>
          </p:cNvSpPr>
          <p:nvPr/>
        </p:nvSpPr>
        <p:spPr bwMode="auto">
          <a:xfrm>
            <a:off x="6003635"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120000"/>
              </a:lnSpc>
              <a:spcBef>
                <a:spcPct val="40000"/>
              </a:spcBef>
              <a:spcAft>
                <a:spcPct val="40000"/>
              </a:spcAft>
              <a:buClr>
                <a:schemeClr val="tx2"/>
              </a:buClr>
              <a:buFont typeface="Arial" panose="020B0604020202020204" pitchFamily="34" charset="0"/>
              <a:buChar char="•"/>
              <a:defRPr sz="2800">
                <a:solidFill>
                  <a:schemeClr val="bg2"/>
                </a:solidFill>
                <a:latin typeface="Verdana" panose="020B0604030504040204" pitchFamily="34" charset="0"/>
              </a:defRPr>
            </a:lvl1pPr>
            <a:lvl2pPr marL="742950" indent="-285750">
              <a:spcBef>
                <a:spcPct val="30000"/>
              </a:spcBef>
              <a:spcAft>
                <a:spcPct val="30000"/>
              </a:spcAft>
              <a:buClr>
                <a:schemeClr val="accent1"/>
              </a:buClr>
              <a:buFont typeface="Times New Roman" panose="02020603050405020304" pitchFamily="18" charset="0"/>
              <a:buChar char="–"/>
              <a:defRPr sz="2400">
                <a:solidFill>
                  <a:schemeClr val="accent1"/>
                </a:solidFill>
                <a:latin typeface="Verdana" panose="020B0604030504040204" pitchFamily="34" charset="0"/>
              </a:defRPr>
            </a:lvl2pPr>
            <a:lvl3pPr marL="1143000" indent="-228600">
              <a:spcBef>
                <a:spcPct val="20000"/>
              </a:spcBef>
              <a:spcAft>
                <a:spcPct val="20000"/>
              </a:spcAft>
              <a:buClr>
                <a:schemeClr val="accent1"/>
              </a:buClr>
              <a:buChar char="•"/>
              <a:defRPr sz="2000">
                <a:solidFill>
                  <a:schemeClr val="accent1"/>
                </a:solidFill>
                <a:latin typeface="Verdana" panose="020B0604030504040204" pitchFamily="34" charset="0"/>
              </a:defRPr>
            </a:lvl3pPr>
            <a:lvl4pPr marL="1600200" indent="-228600">
              <a:spcBef>
                <a:spcPct val="20000"/>
              </a:spcBef>
              <a:spcAft>
                <a:spcPct val="20000"/>
              </a:spcAft>
              <a:buClr>
                <a:schemeClr val="accent1"/>
              </a:buClr>
              <a:buChar char="•"/>
              <a:defRPr sz="2000">
                <a:solidFill>
                  <a:schemeClr val="accent1"/>
                </a:solidFill>
                <a:latin typeface="Verdana" panose="020B0604030504040204" pitchFamily="34" charset="0"/>
              </a:defRPr>
            </a:lvl4pPr>
            <a:lvl5pPr marL="2057400" indent="-228600">
              <a:spcBef>
                <a:spcPct val="20000"/>
              </a:spcBef>
              <a:spcAft>
                <a:spcPct val="20000"/>
              </a:spcAft>
              <a:buClr>
                <a:schemeClr val="accent1"/>
              </a:buClr>
              <a:buChar char="•"/>
              <a:defRPr sz="2000">
                <a:solidFill>
                  <a:schemeClr val="accent1"/>
                </a:solidFill>
                <a:latin typeface="Verdana" panose="020B0604030504040204" pitchFamily="34" charset="0"/>
              </a:defRPr>
            </a:lvl5pPr>
            <a:lvl6pPr marL="25146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6pPr>
            <a:lvl7pPr marL="29718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7pPr>
            <a:lvl8pPr marL="34290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8pPr>
            <a:lvl9pPr marL="38862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9pPr>
          </a:lstStyle>
          <a:p>
            <a:pPr algn="ctr">
              <a:lnSpc>
                <a:spcPct val="100000"/>
              </a:lnSpc>
              <a:spcBef>
                <a:spcPct val="0"/>
              </a:spcBef>
              <a:spcAft>
                <a:spcPct val="0"/>
              </a:spcAft>
              <a:buClrTx/>
              <a:buFontTx/>
              <a:buNone/>
            </a:pPr>
            <a:endParaRPr lang="en-US" altLang="en-US" sz="24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9640771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Physical Star – Logical Bus</a:t>
            </a:r>
            <a:endParaRPr lang="en-US" dirty="0"/>
          </a:p>
        </p:txBody>
      </p:sp>
      <p:sp>
        <p:nvSpPr>
          <p:cNvPr id="3" name="Content Placeholder 2"/>
          <p:cNvSpPr>
            <a:spLocks noGrp="1"/>
          </p:cNvSpPr>
          <p:nvPr>
            <p:ph sz="quarter" idx="12"/>
          </p:nvPr>
        </p:nvSpPr>
        <p:spPr/>
        <p:txBody>
          <a:bodyPr>
            <a:normAutofit/>
          </a:bodyPr>
          <a:lstStyle/>
          <a:p>
            <a:r>
              <a:rPr lang="en-US"/>
              <a:t>Hub</a:t>
            </a:r>
          </a:p>
          <a:p>
            <a:pPr lvl="1"/>
            <a:r>
              <a:rPr lang="en-US"/>
              <a:t>Transmissions repeated to all nodes</a:t>
            </a:r>
          </a:p>
          <a:p>
            <a:pPr lvl="1"/>
            <a:r>
              <a:rPr lang="en-US"/>
              <a:t>Logical bus with all nodes in the same segment</a:t>
            </a:r>
          </a:p>
          <a:p>
            <a:pPr lvl="1"/>
            <a:r>
              <a:rPr lang="en-US"/>
              <a:t>Nodes must still contend for access</a:t>
            </a:r>
          </a:p>
          <a:p>
            <a:pPr lvl="1"/>
            <a:endParaRPr lang="en-US"/>
          </a:p>
          <a:p>
            <a:pPr lvl="1"/>
            <a:endParaRPr lang="en-US" dirty="0"/>
          </a:p>
        </p:txBody>
      </p:sp>
      <p:pic>
        <p:nvPicPr>
          <p:cNvPr id="13" name="Content Placeholder 12" descr="Star topology with a hub at the center of the star"/>
          <p:cNvPicPr>
            <a:picLocks noGrp="1"/>
          </p:cNvPicPr>
          <p:nvPr>
            <p:ph sz="quarter" idx="13"/>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32150" y="3611563"/>
            <a:ext cx="3909662" cy="2743200"/>
          </a:xfrm>
        </p:spPr>
      </p:pic>
      <p:sp>
        <p:nvSpPr>
          <p:cNvPr id="8" name="Content Placeholder 7"/>
          <p:cNvSpPr>
            <a:spLocks noGrp="1"/>
          </p:cNvSpPr>
          <p:nvPr>
            <p:ph sz="quarter" idx="14"/>
          </p:nvPr>
        </p:nvSpPr>
        <p:spPr/>
        <p:txBody>
          <a:bodyPr>
            <a:normAutofit/>
          </a:bodyPr>
          <a:lstStyle/>
          <a:p>
            <a:r>
              <a:rPr lang="en-US"/>
              <a:t>Switch</a:t>
            </a:r>
          </a:p>
          <a:p>
            <a:pPr lvl="1"/>
            <a:r>
              <a:rPr lang="en-US"/>
              <a:t>Establishes point-to-point circuits</a:t>
            </a:r>
          </a:p>
          <a:p>
            <a:pPr lvl="1"/>
            <a:r>
              <a:rPr lang="en-US"/>
              <a:t>Logical bus but each switch port is a separate segment</a:t>
            </a:r>
          </a:p>
          <a:p>
            <a:pPr lvl="1"/>
            <a:r>
              <a:rPr lang="en-US"/>
              <a:t>No contention – can use full link bandwidth</a:t>
            </a:r>
          </a:p>
          <a:p>
            <a:endParaRPr lang="en-US" dirty="0"/>
          </a:p>
        </p:txBody>
      </p:sp>
      <p:pic>
        <p:nvPicPr>
          <p:cNvPr id="14" name="Content Placeholder 13" descr="Star topology with a switch at the center of the star"/>
          <p:cNvPicPr>
            <a:picLocks noGrp="1"/>
          </p:cNvPicPr>
          <p:nvPr>
            <p:ph sz="quarter" idx="15"/>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46166" y="3611563"/>
            <a:ext cx="3917707" cy="2743200"/>
          </a:xfrm>
        </p:spPr>
      </p:pic>
      <p:sp>
        <p:nvSpPr>
          <p:cNvPr id="6" name="Slide Number Placeholder 5"/>
          <p:cNvSpPr>
            <a:spLocks noGrp="1"/>
          </p:cNvSpPr>
          <p:nvPr>
            <p:ph type="sldNum" sz="quarter" idx="17"/>
          </p:nvPr>
        </p:nvSpPr>
        <p:spPr/>
        <p:txBody>
          <a:bodyPr/>
          <a:lstStyle/>
          <a:p>
            <a:r>
              <a:rPr lang="en-US" dirty="0"/>
              <a:t>291</a:t>
            </a:r>
          </a:p>
        </p:txBody>
      </p:sp>
    </p:spTree>
    <p:extLst>
      <p:ext uri="{BB962C8B-B14F-4D97-AF65-F5344CB8AC3E}">
        <p14:creationId xmlns:p14="http://schemas.microsoft.com/office/powerpoint/2010/main" val="41437765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noProof="0"/>
              <a:t>Mesh Topology</a:t>
            </a:r>
            <a:endParaRPr lang="en-US" altLang="en-US" noProof="0" dirty="0"/>
          </a:p>
        </p:txBody>
      </p:sp>
      <p:sp>
        <p:nvSpPr>
          <p:cNvPr id="2" name="Content Placeholder 1"/>
          <p:cNvSpPr>
            <a:spLocks noGrp="1"/>
          </p:cNvSpPr>
          <p:nvPr>
            <p:ph sz="half" idx="1"/>
          </p:nvPr>
        </p:nvSpPr>
        <p:spPr/>
        <p:txBody>
          <a:bodyPr>
            <a:normAutofit/>
          </a:bodyPr>
          <a:lstStyle/>
          <a:p>
            <a:r>
              <a:rPr lang="en-US"/>
              <a:t>Full mesh means that each node is connected to every other node</a:t>
            </a:r>
          </a:p>
          <a:p>
            <a:r>
              <a:rPr lang="en-US"/>
              <a:t>n(n-1)/2 to calculate number of links required by ‘n’ nodes</a:t>
            </a:r>
          </a:p>
          <a:p>
            <a:r>
              <a:rPr lang="en-US"/>
              <a:t>Partial mesh more commonly deployed</a:t>
            </a:r>
          </a:p>
          <a:p>
            <a:pPr lvl="1"/>
            <a:r>
              <a:rPr lang="en-US"/>
              <a:t>Fewer physical links required</a:t>
            </a:r>
          </a:p>
          <a:p>
            <a:pPr lvl="1"/>
            <a:r>
              <a:rPr lang="en-US"/>
              <a:t>Nodes relay (route) communications to provide interconnections between all nodes</a:t>
            </a:r>
          </a:p>
          <a:p>
            <a:pPr lvl="1"/>
            <a:r>
              <a:rPr lang="en-US"/>
              <a:t>Provides redundancy and fault tolerance</a:t>
            </a:r>
          </a:p>
          <a:p>
            <a:pPr lvl="1"/>
            <a:r>
              <a:rPr lang="en-US"/>
              <a:t>Architecture of the Internet</a:t>
            </a:r>
            <a:endParaRPr lang="en-US" dirty="0"/>
          </a:p>
        </p:txBody>
      </p:sp>
      <p:pic>
        <p:nvPicPr>
          <p:cNvPr id="12" name="Content Placeholder 11" descr="Partial mesh - each site is linked but not always directly to every other site"/>
          <p:cNvPicPr>
            <a:picLocks noGrp="1"/>
          </p:cNvPicPr>
          <p:nvPr>
            <p:ph sz="quarter" idx="12"/>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142038" y="1111269"/>
            <a:ext cx="4525962" cy="2165312"/>
          </a:xfrm>
        </p:spPr>
      </p:pic>
      <p:pic>
        <p:nvPicPr>
          <p:cNvPr id="11" name="Picture 4" descr="Internet_map_1024-mattbrit"/>
          <p:cNvPicPr>
            <a:picLocks noGrp="1" noChangeAspect="1" noChangeArrowheads="1"/>
          </p:cNvPicPr>
          <p:nvPr>
            <p:ph sz="quarter" idx="13"/>
          </p:nvPr>
        </p:nvPicPr>
        <p:blipFill>
          <a:blip r:embed="rId4" cstate="screen">
            <a:extLst>
              <a:ext uri="{28A0092B-C50C-407E-A947-70E740481C1C}">
                <a14:useLocalDpi xmlns:a14="http://schemas.microsoft.com/office/drawing/2010/main"/>
              </a:ext>
            </a:extLst>
          </a:blip>
          <a:stretch>
            <a:fillRect/>
          </a:stretch>
        </p:blipFill>
        <p:spPr>
          <a:xfrm>
            <a:off x="7069995" y="3667189"/>
            <a:ext cx="2670048" cy="2670048"/>
          </a:xfrm>
        </p:spPr>
      </p:pic>
      <p:sp>
        <p:nvSpPr>
          <p:cNvPr id="4" name="Slide Number Placeholder 3"/>
          <p:cNvSpPr>
            <a:spLocks noGrp="1"/>
          </p:cNvSpPr>
          <p:nvPr>
            <p:ph type="sldNum" sz="quarter" idx="15"/>
          </p:nvPr>
        </p:nvSpPr>
        <p:spPr/>
        <p:txBody>
          <a:bodyPr/>
          <a:lstStyle/>
          <a:p>
            <a:r>
              <a:rPr lang="en-US" dirty="0"/>
              <a:t>292</a:t>
            </a:r>
          </a:p>
        </p:txBody>
      </p:sp>
      <p:sp>
        <p:nvSpPr>
          <p:cNvPr id="21510" name="Rectangle 2"/>
          <p:cNvSpPr>
            <a:spLocks noChangeArrowheads="1"/>
          </p:cNvSpPr>
          <p:nvPr/>
        </p:nvSpPr>
        <p:spPr bwMode="auto">
          <a:xfrm>
            <a:off x="6003635"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120000"/>
              </a:lnSpc>
              <a:spcBef>
                <a:spcPct val="40000"/>
              </a:spcBef>
              <a:spcAft>
                <a:spcPct val="40000"/>
              </a:spcAft>
              <a:buClr>
                <a:schemeClr val="tx2"/>
              </a:buClr>
              <a:buFont typeface="Arial" panose="020B0604020202020204" pitchFamily="34" charset="0"/>
              <a:buChar char="•"/>
              <a:defRPr sz="2800">
                <a:solidFill>
                  <a:schemeClr val="bg2"/>
                </a:solidFill>
                <a:latin typeface="Verdana" panose="020B0604030504040204" pitchFamily="34" charset="0"/>
              </a:defRPr>
            </a:lvl1pPr>
            <a:lvl2pPr marL="742950" indent="-285750">
              <a:spcBef>
                <a:spcPct val="30000"/>
              </a:spcBef>
              <a:spcAft>
                <a:spcPct val="30000"/>
              </a:spcAft>
              <a:buClr>
                <a:schemeClr val="accent1"/>
              </a:buClr>
              <a:buFont typeface="Times New Roman" panose="02020603050405020304" pitchFamily="18" charset="0"/>
              <a:buChar char="–"/>
              <a:defRPr sz="2400">
                <a:solidFill>
                  <a:schemeClr val="accent1"/>
                </a:solidFill>
                <a:latin typeface="Verdana" panose="020B0604030504040204" pitchFamily="34" charset="0"/>
              </a:defRPr>
            </a:lvl2pPr>
            <a:lvl3pPr marL="1143000" indent="-228600">
              <a:spcBef>
                <a:spcPct val="20000"/>
              </a:spcBef>
              <a:spcAft>
                <a:spcPct val="20000"/>
              </a:spcAft>
              <a:buClr>
                <a:schemeClr val="accent1"/>
              </a:buClr>
              <a:buChar char="•"/>
              <a:defRPr sz="2000">
                <a:solidFill>
                  <a:schemeClr val="accent1"/>
                </a:solidFill>
                <a:latin typeface="Verdana" panose="020B0604030504040204" pitchFamily="34" charset="0"/>
              </a:defRPr>
            </a:lvl3pPr>
            <a:lvl4pPr marL="1600200" indent="-228600">
              <a:spcBef>
                <a:spcPct val="20000"/>
              </a:spcBef>
              <a:spcAft>
                <a:spcPct val="20000"/>
              </a:spcAft>
              <a:buClr>
                <a:schemeClr val="accent1"/>
              </a:buClr>
              <a:buChar char="•"/>
              <a:defRPr sz="2000">
                <a:solidFill>
                  <a:schemeClr val="accent1"/>
                </a:solidFill>
                <a:latin typeface="Verdana" panose="020B0604030504040204" pitchFamily="34" charset="0"/>
              </a:defRPr>
            </a:lvl4pPr>
            <a:lvl5pPr marL="2057400" indent="-228600">
              <a:spcBef>
                <a:spcPct val="20000"/>
              </a:spcBef>
              <a:spcAft>
                <a:spcPct val="20000"/>
              </a:spcAft>
              <a:buClr>
                <a:schemeClr val="accent1"/>
              </a:buClr>
              <a:buChar char="•"/>
              <a:defRPr sz="2000">
                <a:solidFill>
                  <a:schemeClr val="accent1"/>
                </a:solidFill>
                <a:latin typeface="Verdana" panose="020B0604030504040204" pitchFamily="34" charset="0"/>
              </a:defRPr>
            </a:lvl5pPr>
            <a:lvl6pPr marL="25146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6pPr>
            <a:lvl7pPr marL="29718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7pPr>
            <a:lvl8pPr marL="34290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8pPr>
            <a:lvl9pPr marL="38862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9pPr>
          </a:lstStyle>
          <a:p>
            <a:pPr algn="ctr">
              <a:lnSpc>
                <a:spcPct val="100000"/>
              </a:lnSpc>
              <a:spcBef>
                <a:spcPct val="0"/>
              </a:spcBef>
              <a:spcAft>
                <a:spcPct val="0"/>
              </a:spcAft>
              <a:buClrTx/>
              <a:buFontTx/>
              <a:buNone/>
            </a:pPr>
            <a:endParaRPr lang="en-US" altLang="en-US" sz="2400">
              <a:solidFill>
                <a:schemeClr val="tx1"/>
              </a:solidFill>
              <a:latin typeface="Times New Roman" panose="02020603050405020304" pitchFamily="18" charset="0"/>
            </a:endParaRPr>
          </a:p>
        </p:txBody>
      </p:sp>
      <p:sp>
        <p:nvSpPr>
          <p:cNvPr id="21511" name="Rectangle 5"/>
          <p:cNvSpPr>
            <a:spLocks noChangeArrowheads="1"/>
          </p:cNvSpPr>
          <p:nvPr/>
        </p:nvSpPr>
        <p:spPr bwMode="auto">
          <a:xfrm>
            <a:off x="6003635"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120000"/>
              </a:lnSpc>
              <a:spcBef>
                <a:spcPct val="40000"/>
              </a:spcBef>
              <a:spcAft>
                <a:spcPct val="40000"/>
              </a:spcAft>
              <a:buClr>
                <a:schemeClr val="tx2"/>
              </a:buClr>
              <a:buFont typeface="Arial" panose="020B0604020202020204" pitchFamily="34" charset="0"/>
              <a:buChar char="•"/>
              <a:defRPr sz="2800">
                <a:solidFill>
                  <a:schemeClr val="bg2"/>
                </a:solidFill>
                <a:latin typeface="Verdana" panose="020B0604030504040204" pitchFamily="34" charset="0"/>
              </a:defRPr>
            </a:lvl1pPr>
            <a:lvl2pPr marL="742950" indent="-285750">
              <a:spcBef>
                <a:spcPct val="30000"/>
              </a:spcBef>
              <a:spcAft>
                <a:spcPct val="30000"/>
              </a:spcAft>
              <a:buClr>
                <a:schemeClr val="accent1"/>
              </a:buClr>
              <a:buFont typeface="Times New Roman" panose="02020603050405020304" pitchFamily="18" charset="0"/>
              <a:buChar char="–"/>
              <a:defRPr sz="2400">
                <a:solidFill>
                  <a:schemeClr val="accent1"/>
                </a:solidFill>
                <a:latin typeface="Verdana" panose="020B0604030504040204" pitchFamily="34" charset="0"/>
              </a:defRPr>
            </a:lvl2pPr>
            <a:lvl3pPr marL="1143000" indent="-228600">
              <a:spcBef>
                <a:spcPct val="20000"/>
              </a:spcBef>
              <a:spcAft>
                <a:spcPct val="20000"/>
              </a:spcAft>
              <a:buClr>
                <a:schemeClr val="accent1"/>
              </a:buClr>
              <a:buChar char="•"/>
              <a:defRPr sz="2000">
                <a:solidFill>
                  <a:schemeClr val="accent1"/>
                </a:solidFill>
                <a:latin typeface="Verdana" panose="020B0604030504040204" pitchFamily="34" charset="0"/>
              </a:defRPr>
            </a:lvl3pPr>
            <a:lvl4pPr marL="1600200" indent="-228600">
              <a:spcBef>
                <a:spcPct val="20000"/>
              </a:spcBef>
              <a:spcAft>
                <a:spcPct val="20000"/>
              </a:spcAft>
              <a:buClr>
                <a:schemeClr val="accent1"/>
              </a:buClr>
              <a:buChar char="•"/>
              <a:defRPr sz="2000">
                <a:solidFill>
                  <a:schemeClr val="accent1"/>
                </a:solidFill>
                <a:latin typeface="Verdana" panose="020B0604030504040204" pitchFamily="34" charset="0"/>
              </a:defRPr>
            </a:lvl4pPr>
            <a:lvl5pPr marL="2057400" indent="-228600">
              <a:spcBef>
                <a:spcPct val="20000"/>
              </a:spcBef>
              <a:spcAft>
                <a:spcPct val="20000"/>
              </a:spcAft>
              <a:buClr>
                <a:schemeClr val="accent1"/>
              </a:buClr>
              <a:buChar char="•"/>
              <a:defRPr sz="2000">
                <a:solidFill>
                  <a:schemeClr val="accent1"/>
                </a:solidFill>
                <a:latin typeface="Verdana" panose="020B0604030504040204" pitchFamily="34" charset="0"/>
              </a:defRPr>
            </a:lvl5pPr>
            <a:lvl6pPr marL="25146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6pPr>
            <a:lvl7pPr marL="29718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7pPr>
            <a:lvl8pPr marL="34290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8pPr>
            <a:lvl9pPr marL="38862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9pPr>
          </a:lstStyle>
          <a:p>
            <a:pPr algn="ctr">
              <a:lnSpc>
                <a:spcPct val="100000"/>
              </a:lnSpc>
              <a:spcBef>
                <a:spcPct val="0"/>
              </a:spcBef>
              <a:spcAft>
                <a:spcPct val="0"/>
              </a:spcAft>
              <a:buClrTx/>
              <a:buFontTx/>
              <a:buNone/>
            </a:pPr>
            <a:endParaRPr lang="en-US" altLang="en-US" sz="2400">
              <a:solidFill>
                <a:schemeClr val="tx1"/>
              </a:solidFill>
              <a:latin typeface="Times New Roman" panose="02020603050405020304" pitchFamily="18" charset="0"/>
            </a:endParaRPr>
          </a:p>
        </p:txBody>
      </p:sp>
      <p:sp>
        <p:nvSpPr>
          <p:cNvPr id="21512" name="Rectangle 8"/>
          <p:cNvSpPr>
            <a:spLocks noChangeArrowheads="1"/>
          </p:cNvSpPr>
          <p:nvPr/>
        </p:nvSpPr>
        <p:spPr bwMode="auto">
          <a:xfrm>
            <a:off x="6003635"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120000"/>
              </a:lnSpc>
              <a:spcBef>
                <a:spcPct val="40000"/>
              </a:spcBef>
              <a:spcAft>
                <a:spcPct val="40000"/>
              </a:spcAft>
              <a:buClr>
                <a:schemeClr val="tx2"/>
              </a:buClr>
              <a:buFont typeface="Arial" panose="020B0604020202020204" pitchFamily="34" charset="0"/>
              <a:buChar char="•"/>
              <a:defRPr sz="2800">
                <a:solidFill>
                  <a:schemeClr val="bg2"/>
                </a:solidFill>
                <a:latin typeface="Verdana" panose="020B0604030504040204" pitchFamily="34" charset="0"/>
              </a:defRPr>
            </a:lvl1pPr>
            <a:lvl2pPr marL="742950" indent="-285750">
              <a:spcBef>
                <a:spcPct val="30000"/>
              </a:spcBef>
              <a:spcAft>
                <a:spcPct val="30000"/>
              </a:spcAft>
              <a:buClr>
                <a:schemeClr val="accent1"/>
              </a:buClr>
              <a:buFont typeface="Times New Roman" panose="02020603050405020304" pitchFamily="18" charset="0"/>
              <a:buChar char="–"/>
              <a:defRPr sz="2400">
                <a:solidFill>
                  <a:schemeClr val="accent1"/>
                </a:solidFill>
                <a:latin typeface="Verdana" panose="020B0604030504040204" pitchFamily="34" charset="0"/>
              </a:defRPr>
            </a:lvl2pPr>
            <a:lvl3pPr marL="1143000" indent="-228600">
              <a:spcBef>
                <a:spcPct val="20000"/>
              </a:spcBef>
              <a:spcAft>
                <a:spcPct val="20000"/>
              </a:spcAft>
              <a:buClr>
                <a:schemeClr val="accent1"/>
              </a:buClr>
              <a:buChar char="•"/>
              <a:defRPr sz="2000">
                <a:solidFill>
                  <a:schemeClr val="accent1"/>
                </a:solidFill>
                <a:latin typeface="Verdana" panose="020B0604030504040204" pitchFamily="34" charset="0"/>
              </a:defRPr>
            </a:lvl3pPr>
            <a:lvl4pPr marL="1600200" indent="-228600">
              <a:spcBef>
                <a:spcPct val="20000"/>
              </a:spcBef>
              <a:spcAft>
                <a:spcPct val="20000"/>
              </a:spcAft>
              <a:buClr>
                <a:schemeClr val="accent1"/>
              </a:buClr>
              <a:buChar char="•"/>
              <a:defRPr sz="2000">
                <a:solidFill>
                  <a:schemeClr val="accent1"/>
                </a:solidFill>
                <a:latin typeface="Verdana" panose="020B0604030504040204" pitchFamily="34" charset="0"/>
              </a:defRPr>
            </a:lvl4pPr>
            <a:lvl5pPr marL="2057400" indent="-228600">
              <a:spcBef>
                <a:spcPct val="20000"/>
              </a:spcBef>
              <a:spcAft>
                <a:spcPct val="20000"/>
              </a:spcAft>
              <a:buClr>
                <a:schemeClr val="accent1"/>
              </a:buClr>
              <a:buChar char="•"/>
              <a:defRPr sz="2000">
                <a:solidFill>
                  <a:schemeClr val="accent1"/>
                </a:solidFill>
                <a:latin typeface="Verdana" panose="020B0604030504040204" pitchFamily="34" charset="0"/>
              </a:defRPr>
            </a:lvl5pPr>
            <a:lvl6pPr marL="25146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6pPr>
            <a:lvl7pPr marL="29718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7pPr>
            <a:lvl8pPr marL="34290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8pPr>
            <a:lvl9pPr marL="38862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9pPr>
          </a:lstStyle>
          <a:p>
            <a:pPr algn="ctr">
              <a:lnSpc>
                <a:spcPct val="100000"/>
              </a:lnSpc>
              <a:spcBef>
                <a:spcPct val="0"/>
              </a:spcBef>
              <a:spcAft>
                <a:spcPct val="0"/>
              </a:spcAft>
              <a:buClrTx/>
              <a:buFontTx/>
              <a:buNone/>
            </a:pPr>
            <a:endParaRPr lang="en-US" altLang="en-US" sz="24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6200627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Content Placeholder 7" descr="The OSI model"/>
          <p:cNvPicPr>
            <a:picLocks noGrp="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06655" y="949650"/>
            <a:ext cx="5378691" cy="5486400"/>
          </a:xfrm>
        </p:spPr>
      </p:pic>
      <p:sp>
        <p:nvSpPr>
          <p:cNvPr id="23554" name="Title 1"/>
          <p:cNvSpPr>
            <a:spLocks noGrp="1"/>
          </p:cNvSpPr>
          <p:nvPr>
            <p:ph type="title"/>
          </p:nvPr>
        </p:nvSpPr>
        <p:spPr/>
        <p:txBody>
          <a:bodyPr/>
          <a:lstStyle/>
          <a:p>
            <a:r>
              <a:rPr lang="en-US" altLang="en-US" noProof="0"/>
              <a:t>The OSI Model</a:t>
            </a:r>
            <a:endParaRPr lang="en-US" altLang="en-US" noProof="0" dirty="0"/>
          </a:p>
        </p:txBody>
      </p:sp>
      <p:sp>
        <p:nvSpPr>
          <p:cNvPr id="23557" name="Rectangle 2"/>
          <p:cNvSpPr>
            <a:spLocks noChangeArrowheads="1"/>
          </p:cNvSpPr>
          <p:nvPr/>
        </p:nvSpPr>
        <p:spPr bwMode="auto">
          <a:xfrm>
            <a:off x="6003635"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120000"/>
              </a:lnSpc>
              <a:spcBef>
                <a:spcPct val="40000"/>
              </a:spcBef>
              <a:spcAft>
                <a:spcPct val="40000"/>
              </a:spcAft>
              <a:buClr>
                <a:schemeClr val="tx2"/>
              </a:buClr>
              <a:buFont typeface="Arial" panose="020B0604020202020204" pitchFamily="34" charset="0"/>
              <a:buChar char="•"/>
              <a:defRPr sz="2800">
                <a:solidFill>
                  <a:schemeClr val="bg2"/>
                </a:solidFill>
                <a:latin typeface="Verdana" panose="020B0604030504040204" pitchFamily="34" charset="0"/>
              </a:defRPr>
            </a:lvl1pPr>
            <a:lvl2pPr marL="742950" indent="-285750">
              <a:spcBef>
                <a:spcPct val="30000"/>
              </a:spcBef>
              <a:spcAft>
                <a:spcPct val="30000"/>
              </a:spcAft>
              <a:buClr>
                <a:schemeClr val="accent1"/>
              </a:buClr>
              <a:buFont typeface="Times New Roman" panose="02020603050405020304" pitchFamily="18" charset="0"/>
              <a:buChar char="–"/>
              <a:defRPr sz="2400">
                <a:solidFill>
                  <a:schemeClr val="accent1"/>
                </a:solidFill>
                <a:latin typeface="Verdana" panose="020B0604030504040204" pitchFamily="34" charset="0"/>
              </a:defRPr>
            </a:lvl2pPr>
            <a:lvl3pPr marL="1143000" indent="-228600">
              <a:spcBef>
                <a:spcPct val="20000"/>
              </a:spcBef>
              <a:spcAft>
                <a:spcPct val="20000"/>
              </a:spcAft>
              <a:buClr>
                <a:schemeClr val="accent1"/>
              </a:buClr>
              <a:buChar char="•"/>
              <a:defRPr sz="2000">
                <a:solidFill>
                  <a:schemeClr val="accent1"/>
                </a:solidFill>
                <a:latin typeface="Verdana" panose="020B0604030504040204" pitchFamily="34" charset="0"/>
              </a:defRPr>
            </a:lvl3pPr>
            <a:lvl4pPr marL="1600200" indent="-228600">
              <a:spcBef>
                <a:spcPct val="20000"/>
              </a:spcBef>
              <a:spcAft>
                <a:spcPct val="20000"/>
              </a:spcAft>
              <a:buClr>
                <a:schemeClr val="accent1"/>
              </a:buClr>
              <a:buChar char="•"/>
              <a:defRPr sz="2000">
                <a:solidFill>
                  <a:schemeClr val="accent1"/>
                </a:solidFill>
                <a:latin typeface="Verdana" panose="020B0604030504040204" pitchFamily="34" charset="0"/>
              </a:defRPr>
            </a:lvl4pPr>
            <a:lvl5pPr marL="2057400" indent="-228600">
              <a:spcBef>
                <a:spcPct val="20000"/>
              </a:spcBef>
              <a:spcAft>
                <a:spcPct val="20000"/>
              </a:spcAft>
              <a:buClr>
                <a:schemeClr val="accent1"/>
              </a:buClr>
              <a:buChar char="•"/>
              <a:defRPr sz="2000">
                <a:solidFill>
                  <a:schemeClr val="accent1"/>
                </a:solidFill>
                <a:latin typeface="Verdana" panose="020B0604030504040204" pitchFamily="34" charset="0"/>
              </a:defRPr>
            </a:lvl5pPr>
            <a:lvl6pPr marL="25146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6pPr>
            <a:lvl7pPr marL="29718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7pPr>
            <a:lvl8pPr marL="34290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8pPr>
            <a:lvl9pPr marL="38862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9pPr>
          </a:lstStyle>
          <a:p>
            <a:pPr algn="ctr">
              <a:lnSpc>
                <a:spcPct val="100000"/>
              </a:lnSpc>
              <a:spcBef>
                <a:spcPct val="0"/>
              </a:spcBef>
              <a:spcAft>
                <a:spcPct val="0"/>
              </a:spcAft>
              <a:buClrTx/>
              <a:buFontTx/>
              <a:buNone/>
            </a:pPr>
            <a:endParaRPr lang="en-US" altLang="en-US" sz="24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904106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Encapsulation and de-encapsulation "/>
          <p:cNvPicPr>
            <a:picLocks noGrp="1"/>
          </p:cNvPicPr>
          <p:nvPr>
            <p:ph idx="1"/>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960418" y="936625"/>
            <a:ext cx="8271164" cy="5257800"/>
          </a:xfrm>
        </p:spPr>
      </p:pic>
      <p:sp>
        <p:nvSpPr>
          <p:cNvPr id="2" name="Title 1"/>
          <p:cNvSpPr>
            <a:spLocks noGrp="1"/>
          </p:cNvSpPr>
          <p:nvPr>
            <p:ph type="title"/>
          </p:nvPr>
        </p:nvSpPr>
        <p:spPr/>
        <p:txBody>
          <a:bodyPr>
            <a:normAutofit/>
          </a:bodyPr>
          <a:lstStyle/>
          <a:p>
            <a:r>
              <a:rPr lang="en-US" noProof="0"/>
              <a:t>Encapsulation and De-encapsulation</a:t>
            </a:r>
            <a:endParaRPr lang="en-US" noProof="0" dirty="0"/>
          </a:p>
        </p:txBody>
      </p:sp>
    </p:spTree>
    <p:extLst>
      <p:ext uri="{BB962C8B-B14F-4D97-AF65-F5344CB8AC3E}">
        <p14:creationId xmlns:p14="http://schemas.microsoft.com/office/powerpoint/2010/main" val="31240214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OSI Model Summary</a:t>
            </a:r>
          </a:p>
        </p:txBody>
      </p:sp>
      <p:pic>
        <p:nvPicPr>
          <p:cNvPr id="6" name="Content Placeholder 5" descr="Devices and concepts represented at the relevant OSI model layer"/>
          <p:cNvPicPr>
            <a:picLocks noGrp="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68279" y="1228596"/>
            <a:ext cx="7655442" cy="4675128"/>
          </a:xfrm>
          <a:prstGeom prst="rect">
            <a:avLst/>
          </a:prstGeom>
        </p:spPr>
      </p:pic>
    </p:spTree>
    <p:extLst>
      <p:ext uri="{BB962C8B-B14F-4D97-AF65-F5344CB8AC3E}">
        <p14:creationId xmlns:p14="http://schemas.microsoft.com/office/powerpoint/2010/main" val="1754847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OSI reference model and TCP/IP"/>
          <p:cNvPicPr>
            <a:picLocks noGrp="1"/>
          </p:cNvPicPr>
          <p:nvPr>
            <p:ph idx="1"/>
          </p:nvPr>
        </p:nvPicPr>
        <p:blipFill>
          <a:blip r:embed="rId3">
            <a:extLst>
              <a:ext uri="{28A0092B-C50C-407E-A947-70E740481C1C}">
                <a14:useLocalDpi xmlns:a14="http://schemas.microsoft.com/office/drawing/2010/main"/>
              </a:ext>
            </a:extLst>
          </a:blip>
          <a:stretch>
            <a:fillRect/>
          </a:stretch>
        </p:blipFill>
        <p:spPr>
          <a:xfrm>
            <a:off x="1770513" y="1078142"/>
            <a:ext cx="8650974" cy="4974767"/>
          </a:xfrm>
        </p:spPr>
      </p:pic>
      <p:sp>
        <p:nvSpPr>
          <p:cNvPr id="2" name="Title 1"/>
          <p:cNvSpPr>
            <a:spLocks noGrp="1"/>
          </p:cNvSpPr>
          <p:nvPr>
            <p:ph type="title"/>
          </p:nvPr>
        </p:nvSpPr>
        <p:spPr/>
        <p:txBody>
          <a:bodyPr/>
          <a:lstStyle/>
          <a:p>
            <a:r>
              <a:rPr lang="en-US" noProof="0"/>
              <a:t>OSI Model and Network Protocols</a:t>
            </a:r>
            <a:endParaRPr lang="en-US" noProof="0" dirty="0"/>
          </a:p>
        </p:txBody>
      </p:sp>
    </p:spTree>
    <p:extLst>
      <p:ext uri="{BB962C8B-B14F-4D97-AF65-F5344CB8AC3E}">
        <p14:creationId xmlns:p14="http://schemas.microsoft.com/office/powerpoint/2010/main" val="19877550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EA72-5497-42BD-9506-49CEC8600108}"/>
              </a:ext>
            </a:extLst>
          </p:cNvPr>
          <p:cNvSpPr>
            <a:spLocks noGrp="1"/>
          </p:cNvSpPr>
          <p:nvPr>
            <p:ph type="title"/>
          </p:nvPr>
        </p:nvSpPr>
        <p:spPr/>
        <p:txBody>
          <a:bodyPr/>
          <a:lstStyle/>
          <a:p>
            <a:r>
              <a:rPr lang="en-GB" dirty="0">
                <a:cs typeface="Calibri"/>
              </a:rPr>
              <a:t>TCP/IP</a:t>
            </a:r>
            <a:endParaRPr lang="en-GB" dirty="0"/>
          </a:p>
        </p:txBody>
      </p:sp>
      <p:pic>
        <p:nvPicPr>
          <p:cNvPr id="5" name="Picture 5">
            <a:hlinkClick r:id="" action="ppaction://media"/>
            <a:extLst>
              <a:ext uri="{FF2B5EF4-FFF2-40B4-BE49-F238E27FC236}">
                <a16:creationId xmlns:a16="http://schemas.microsoft.com/office/drawing/2014/main" id="{9E0AA046-40CF-4EFD-9143-8A88E92AA792}"/>
              </a:ext>
            </a:extLst>
          </p:cNvPr>
          <p:cNvPicPr>
            <a:picLocks noGrp="1" noRot="1" noChangeAspect="1"/>
          </p:cNvPicPr>
          <p:nvPr>
            <p:ph idx="1"/>
            <a:videoFile r:link="rId1"/>
          </p:nvPr>
        </p:nvPicPr>
        <p:blipFill>
          <a:blip r:embed="rId3"/>
          <a:stretch>
            <a:fillRect/>
          </a:stretch>
        </p:blipFill>
        <p:spPr>
          <a:xfrm>
            <a:off x="2282817" y="1794261"/>
            <a:ext cx="6020554" cy="3926940"/>
          </a:xfrm>
        </p:spPr>
      </p:pic>
      <p:sp>
        <p:nvSpPr>
          <p:cNvPr id="4" name="Slide Number Placeholder 3">
            <a:extLst>
              <a:ext uri="{FF2B5EF4-FFF2-40B4-BE49-F238E27FC236}">
                <a16:creationId xmlns:a16="http://schemas.microsoft.com/office/drawing/2014/main" id="{563D5168-2E4D-4E21-8C16-246188FA0029}"/>
              </a:ext>
            </a:extLst>
          </p:cNvPr>
          <p:cNvSpPr>
            <a:spLocks noGrp="1"/>
          </p:cNvSpPr>
          <p:nvPr>
            <p:ph type="sldNum" sz="quarter" idx="12"/>
          </p:nvPr>
        </p:nvSpPr>
        <p:spPr/>
        <p:txBody>
          <a:bodyPr/>
          <a:lstStyle/>
          <a:p>
            <a:fld id="{B968E073-D174-4F9D-8A41-77BF38746B42}" type="slidenum">
              <a:rPr lang="en-GB" smtClean="0">
                <a:solidFill>
                  <a:prstClr val="black">
                    <a:tint val="75000"/>
                  </a:prstClr>
                </a:solidFill>
              </a:rPr>
              <a:pPr/>
              <a:t>119</a:t>
            </a:fld>
            <a:endParaRPr lang="en-GB">
              <a:solidFill>
                <a:prstClr val="black">
                  <a:tint val="75000"/>
                </a:prstClr>
              </a:solidFill>
            </a:endParaRPr>
          </a:p>
        </p:txBody>
      </p:sp>
    </p:spTree>
    <p:extLst>
      <p:ext uri="{BB962C8B-B14F-4D97-AF65-F5344CB8AC3E}">
        <p14:creationId xmlns:p14="http://schemas.microsoft.com/office/powerpoint/2010/main" val="874137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Firmware and Battery</a:t>
            </a:r>
          </a:p>
        </p:txBody>
      </p:sp>
      <p:pic>
        <p:nvPicPr>
          <p:cNvPr id="7" name="Content Placeholder 6" descr="RTC coin cell battery (non-rechargeable CR2032 lithium battery) on a GIGABYTE motherboard (Image © 2015 GIGA-BYTE Technology Co., Ltd. gigabyte.com)"/>
          <p:cNvPicPr>
            <a:picLocks noGrp="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2970257" y="2688533"/>
            <a:ext cx="1633451" cy="1753985"/>
          </a:xfrm>
          <a:prstGeom prst="rect">
            <a:avLst/>
          </a:prstGeom>
          <a:noFill/>
          <a:ln>
            <a:noFill/>
          </a:ln>
        </p:spPr>
      </p:pic>
      <p:sp>
        <p:nvSpPr>
          <p:cNvPr id="4" name="Content Placeholder 3"/>
          <p:cNvSpPr>
            <a:spLocks noGrp="1"/>
          </p:cNvSpPr>
          <p:nvPr>
            <p:ph sz="half" idx="2"/>
          </p:nvPr>
        </p:nvSpPr>
        <p:spPr>
          <a:xfrm>
            <a:off x="5338119" y="1399317"/>
            <a:ext cx="5133475" cy="4855076"/>
          </a:xfrm>
        </p:spPr>
        <p:txBody>
          <a:bodyPr>
            <a:normAutofit/>
          </a:bodyPr>
          <a:lstStyle/>
          <a:p>
            <a:r>
              <a:rPr lang="en-GB" dirty="0"/>
              <a:t>BIOS (Basic Input / Output System)</a:t>
            </a:r>
          </a:p>
          <a:p>
            <a:r>
              <a:rPr lang="en-US" dirty="0"/>
              <a:t>Power-on Self-Test (POST)</a:t>
            </a:r>
            <a:endParaRPr lang="en-GB" dirty="0"/>
          </a:p>
          <a:p>
            <a:r>
              <a:rPr lang="en-US" dirty="0"/>
              <a:t>Real Time Clock (RTC)</a:t>
            </a:r>
            <a:endParaRPr lang="en-GB" dirty="0"/>
          </a:p>
          <a:p>
            <a:r>
              <a:rPr lang="en-GB" dirty="0"/>
              <a:t>Setup menus</a:t>
            </a:r>
          </a:p>
          <a:p>
            <a:r>
              <a:rPr lang="en-GB" dirty="0"/>
              <a:t>Unified Extensible Firmware Interface (UEFI)</a:t>
            </a:r>
          </a:p>
          <a:p>
            <a:r>
              <a:rPr lang="en-GB" dirty="0"/>
              <a:t>Complementary Metal-Oxide Semiconductor (CMOS)</a:t>
            </a:r>
          </a:p>
          <a:p>
            <a:r>
              <a:rPr lang="en-GB" dirty="0"/>
              <a:t>NVRAM (Non-volatile)</a:t>
            </a:r>
            <a:endParaRPr lang="en-US" dirty="0"/>
          </a:p>
        </p:txBody>
      </p:sp>
    </p:spTree>
    <p:extLst>
      <p:ext uri="{BB962C8B-B14F-4D97-AF65-F5344CB8AC3E}">
        <p14:creationId xmlns:p14="http://schemas.microsoft.com/office/powerpoint/2010/main" val="26800362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6"/>
          <p:cNvSpPr>
            <a:spLocks noGrp="1"/>
          </p:cNvSpPr>
          <p:nvPr>
            <p:ph type="title"/>
          </p:nvPr>
        </p:nvSpPr>
        <p:spPr/>
        <p:txBody>
          <a:bodyPr>
            <a:normAutofit/>
          </a:bodyPr>
          <a:lstStyle/>
          <a:p>
            <a:r>
              <a:rPr lang="en-US" dirty="0"/>
              <a:t>Types of Network</a:t>
            </a:r>
            <a:endParaRPr lang="en-US" altLang="en-US" noProof="0" dirty="0"/>
          </a:p>
        </p:txBody>
      </p:sp>
      <p:sp>
        <p:nvSpPr>
          <p:cNvPr id="8" name="Content Placeholder 7"/>
          <p:cNvSpPr>
            <a:spLocks noGrp="1"/>
          </p:cNvSpPr>
          <p:nvPr>
            <p:ph sz="half" idx="1"/>
          </p:nvPr>
        </p:nvSpPr>
        <p:spPr/>
        <p:txBody>
          <a:bodyPr>
            <a:normAutofit/>
          </a:bodyPr>
          <a:lstStyle/>
          <a:p>
            <a:r>
              <a:rPr lang="en-US" noProof="0" dirty="0"/>
              <a:t>Local Area Network (LAN)</a:t>
            </a:r>
          </a:p>
          <a:p>
            <a:pPr lvl="1"/>
            <a:r>
              <a:rPr lang="en-US" dirty="0"/>
              <a:t>Home network</a:t>
            </a:r>
          </a:p>
          <a:p>
            <a:pPr lvl="1"/>
            <a:r>
              <a:rPr lang="en-US" dirty="0"/>
              <a:t>SOHO (Small Office Home Office)</a:t>
            </a:r>
            <a:endParaRPr lang="en-GB" dirty="0"/>
          </a:p>
          <a:p>
            <a:pPr lvl="1"/>
            <a:r>
              <a:rPr lang="en-US" dirty="0"/>
              <a:t>SME (Small and Medium Sized Enterprise)</a:t>
            </a:r>
            <a:endParaRPr lang="en-GB" dirty="0"/>
          </a:p>
          <a:p>
            <a:pPr lvl="1"/>
            <a:r>
              <a:rPr lang="en-US" dirty="0"/>
              <a:t>Enterprise LAN - a larger network with hundreds or thousands of servers and clients</a:t>
            </a:r>
          </a:p>
          <a:p>
            <a:r>
              <a:rPr lang="en-US" dirty="0"/>
              <a:t>Personal Area Network (PAN)</a:t>
            </a:r>
          </a:p>
        </p:txBody>
      </p:sp>
      <p:sp>
        <p:nvSpPr>
          <p:cNvPr id="2" name="Content Placeholder 1"/>
          <p:cNvSpPr>
            <a:spLocks noGrp="1"/>
          </p:cNvSpPr>
          <p:nvPr>
            <p:ph sz="half" idx="2"/>
          </p:nvPr>
        </p:nvSpPr>
        <p:spPr/>
        <p:txBody>
          <a:bodyPr>
            <a:normAutofit/>
          </a:bodyPr>
          <a:lstStyle/>
          <a:p>
            <a:r>
              <a:rPr lang="en-US"/>
              <a:t>Wide Area Network (WAN)</a:t>
            </a:r>
          </a:p>
          <a:p>
            <a:pPr lvl="1"/>
            <a:r>
              <a:rPr lang="en-US"/>
              <a:t>Internet</a:t>
            </a:r>
          </a:p>
          <a:p>
            <a:pPr lvl="1"/>
            <a:r>
              <a:rPr lang="en-US"/>
              <a:t>Intranet</a:t>
            </a:r>
          </a:p>
          <a:p>
            <a:pPr lvl="1"/>
            <a:r>
              <a:rPr lang="en-US"/>
              <a:t>Extranet</a:t>
            </a:r>
          </a:p>
          <a:p>
            <a:r>
              <a:rPr lang="en-US"/>
              <a:t>Metropolitan Area Network (MAN)</a:t>
            </a:r>
            <a:endParaRPr lang="en-US" dirty="0"/>
          </a:p>
        </p:txBody>
      </p:sp>
      <p:sp>
        <p:nvSpPr>
          <p:cNvPr id="10246" name="Rectangle 4"/>
          <p:cNvSpPr>
            <a:spLocks noChangeArrowheads="1"/>
          </p:cNvSpPr>
          <p:nvPr/>
        </p:nvSpPr>
        <p:spPr bwMode="auto">
          <a:xfrm>
            <a:off x="6003635"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120000"/>
              </a:lnSpc>
              <a:spcBef>
                <a:spcPct val="40000"/>
              </a:spcBef>
              <a:spcAft>
                <a:spcPct val="40000"/>
              </a:spcAft>
              <a:buClr>
                <a:schemeClr val="tx2"/>
              </a:buClr>
              <a:buFont typeface="Arial" panose="020B0604020202020204" pitchFamily="34" charset="0"/>
              <a:buChar char="•"/>
              <a:defRPr sz="2800">
                <a:solidFill>
                  <a:schemeClr val="bg2"/>
                </a:solidFill>
                <a:latin typeface="Verdana" panose="020B0604030504040204" pitchFamily="34" charset="0"/>
              </a:defRPr>
            </a:lvl1pPr>
            <a:lvl2pPr marL="742950" indent="-285750">
              <a:spcBef>
                <a:spcPct val="30000"/>
              </a:spcBef>
              <a:spcAft>
                <a:spcPct val="30000"/>
              </a:spcAft>
              <a:buClr>
                <a:schemeClr val="accent1"/>
              </a:buClr>
              <a:buFont typeface="Times New Roman" panose="02020603050405020304" pitchFamily="18" charset="0"/>
              <a:buChar char="–"/>
              <a:defRPr sz="2400">
                <a:solidFill>
                  <a:schemeClr val="accent1"/>
                </a:solidFill>
                <a:latin typeface="Verdana" panose="020B0604030504040204" pitchFamily="34" charset="0"/>
              </a:defRPr>
            </a:lvl2pPr>
            <a:lvl3pPr marL="1143000" indent="-228600">
              <a:spcBef>
                <a:spcPct val="20000"/>
              </a:spcBef>
              <a:spcAft>
                <a:spcPct val="20000"/>
              </a:spcAft>
              <a:buClr>
                <a:schemeClr val="accent1"/>
              </a:buClr>
              <a:buChar char="•"/>
              <a:defRPr sz="2000">
                <a:solidFill>
                  <a:schemeClr val="accent1"/>
                </a:solidFill>
                <a:latin typeface="Verdana" panose="020B0604030504040204" pitchFamily="34" charset="0"/>
              </a:defRPr>
            </a:lvl3pPr>
            <a:lvl4pPr marL="1600200" indent="-228600">
              <a:spcBef>
                <a:spcPct val="20000"/>
              </a:spcBef>
              <a:spcAft>
                <a:spcPct val="20000"/>
              </a:spcAft>
              <a:buClr>
                <a:schemeClr val="accent1"/>
              </a:buClr>
              <a:buChar char="•"/>
              <a:defRPr sz="2000">
                <a:solidFill>
                  <a:schemeClr val="accent1"/>
                </a:solidFill>
                <a:latin typeface="Verdana" panose="020B0604030504040204" pitchFamily="34" charset="0"/>
              </a:defRPr>
            </a:lvl4pPr>
            <a:lvl5pPr marL="2057400" indent="-228600">
              <a:spcBef>
                <a:spcPct val="20000"/>
              </a:spcBef>
              <a:spcAft>
                <a:spcPct val="20000"/>
              </a:spcAft>
              <a:buClr>
                <a:schemeClr val="accent1"/>
              </a:buClr>
              <a:buChar char="•"/>
              <a:defRPr sz="2000">
                <a:solidFill>
                  <a:schemeClr val="accent1"/>
                </a:solidFill>
                <a:latin typeface="Verdana" panose="020B0604030504040204" pitchFamily="34" charset="0"/>
              </a:defRPr>
            </a:lvl5pPr>
            <a:lvl6pPr marL="25146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6pPr>
            <a:lvl7pPr marL="29718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7pPr>
            <a:lvl8pPr marL="34290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8pPr>
            <a:lvl9pPr marL="38862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9pPr>
          </a:lstStyle>
          <a:p>
            <a:pPr algn="ctr">
              <a:lnSpc>
                <a:spcPct val="100000"/>
              </a:lnSpc>
              <a:spcBef>
                <a:spcPct val="0"/>
              </a:spcBef>
              <a:spcAft>
                <a:spcPct val="0"/>
              </a:spcAft>
              <a:buClrTx/>
              <a:buFontTx/>
              <a:buNone/>
            </a:pPr>
            <a:endParaRPr lang="en-US" altLang="en-US" sz="2400">
              <a:solidFill>
                <a:schemeClr val="tx1"/>
              </a:solidFill>
              <a:latin typeface="Times New Roman" panose="02020603050405020304" pitchFamily="18" charset="0"/>
            </a:endParaRPr>
          </a:p>
        </p:txBody>
      </p:sp>
      <p:sp>
        <p:nvSpPr>
          <p:cNvPr id="10247" name="Rectangle 9"/>
          <p:cNvSpPr>
            <a:spLocks noChangeArrowheads="1"/>
          </p:cNvSpPr>
          <p:nvPr/>
        </p:nvSpPr>
        <p:spPr bwMode="auto">
          <a:xfrm>
            <a:off x="6003635"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120000"/>
              </a:lnSpc>
              <a:spcBef>
                <a:spcPct val="40000"/>
              </a:spcBef>
              <a:spcAft>
                <a:spcPct val="40000"/>
              </a:spcAft>
              <a:buClr>
                <a:schemeClr val="tx2"/>
              </a:buClr>
              <a:buFont typeface="Arial" panose="020B0604020202020204" pitchFamily="34" charset="0"/>
              <a:buChar char="•"/>
              <a:defRPr sz="2800">
                <a:solidFill>
                  <a:schemeClr val="bg2"/>
                </a:solidFill>
                <a:latin typeface="Verdana" panose="020B0604030504040204" pitchFamily="34" charset="0"/>
              </a:defRPr>
            </a:lvl1pPr>
            <a:lvl2pPr marL="742950" indent="-285750">
              <a:spcBef>
                <a:spcPct val="30000"/>
              </a:spcBef>
              <a:spcAft>
                <a:spcPct val="30000"/>
              </a:spcAft>
              <a:buClr>
                <a:schemeClr val="accent1"/>
              </a:buClr>
              <a:buFont typeface="Times New Roman" panose="02020603050405020304" pitchFamily="18" charset="0"/>
              <a:buChar char="–"/>
              <a:defRPr sz="2400">
                <a:solidFill>
                  <a:schemeClr val="accent1"/>
                </a:solidFill>
                <a:latin typeface="Verdana" panose="020B0604030504040204" pitchFamily="34" charset="0"/>
              </a:defRPr>
            </a:lvl2pPr>
            <a:lvl3pPr marL="1143000" indent="-228600">
              <a:spcBef>
                <a:spcPct val="20000"/>
              </a:spcBef>
              <a:spcAft>
                <a:spcPct val="20000"/>
              </a:spcAft>
              <a:buClr>
                <a:schemeClr val="accent1"/>
              </a:buClr>
              <a:buChar char="•"/>
              <a:defRPr sz="2000">
                <a:solidFill>
                  <a:schemeClr val="accent1"/>
                </a:solidFill>
                <a:latin typeface="Verdana" panose="020B0604030504040204" pitchFamily="34" charset="0"/>
              </a:defRPr>
            </a:lvl3pPr>
            <a:lvl4pPr marL="1600200" indent="-228600">
              <a:spcBef>
                <a:spcPct val="20000"/>
              </a:spcBef>
              <a:spcAft>
                <a:spcPct val="20000"/>
              </a:spcAft>
              <a:buClr>
                <a:schemeClr val="accent1"/>
              </a:buClr>
              <a:buChar char="•"/>
              <a:defRPr sz="2000">
                <a:solidFill>
                  <a:schemeClr val="accent1"/>
                </a:solidFill>
                <a:latin typeface="Verdana" panose="020B0604030504040204" pitchFamily="34" charset="0"/>
              </a:defRPr>
            </a:lvl4pPr>
            <a:lvl5pPr marL="2057400" indent="-228600">
              <a:spcBef>
                <a:spcPct val="20000"/>
              </a:spcBef>
              <a:spcAft>
                <a:spcPct val="20000"/>
              </a:spcAft>
              <a:buClr>
                <a:schemeClr val="accent1"/>
              </a:buClr>
              <a:buChar char="•"/>
              <a:defRPr sz="2000">
                <a:solidFill>
                  <a:schemeClr val="accent1"/>
                </a:solidFill>
                <a:latin typeface="Verdana" panose="020B0604030504040204" pitchFamily="34" charset="0"/>
              </a:defRPr>
            </a:lvl5pPr>
            <a:lvl6pPr marL="25146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6pPr>
            <a:lvl7pPr marL="29718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7pPr>
            <a:lvl8pPr marL="34290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8pPr>
            <a:lvl9pPr marL="38862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9pPr>
          </a:lstStyle>
          <a:p>
            <a:pPr algn="ctr">
              <a:lnSpc>
                <a:spcPct val="100000"/>
              </a:lnSpc>
              <a:spcBef>
                <a:spcPct val="0"/>
              </a:spcBef>
              <a:spcAft>
                <a:spcPct val="0"/>
              </a:spcAft>
              <a:buClrTx/>
              <a:buFontTx/>
              <a:buNone/>
            </a:pPr>
            <a:endParaRPr lang="en-US" altLang="en-US" sz="24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3437729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8997-FCB4-47F6-9E75-C95F20A49F3E}"/>
              </a:ext>
            </a:extLst>
          </p:cNvPr>
          <p:cNvSpPr>
            <a:spLocks noGrp="1"/>
          </p:cNvSpPr>
          <p:nvPr>
            <p:ph type="title"/>
          </p:nvPr>
        </p:nvSpPr>
        <p:spPr/>
        <p:txBody>
          <a:bodyPr/>
          <a:lstStyle/>
          <a:p>
            <a:r>
              <a:rPr lang="en-GB" dirty="0"/>
              <a:t>Network types</a:t>
            </a:r>
          </a:p>
        </p:txBody>
      </p:sp>
      <p:sp>
        <p:nvSpPr>
          <p:cNvPr id="3" name="Content Placeholder 2">
            <a:extLst>
              <a:ext uri="{FF2B5EF4-FFF2-40B4-BE49-F238E27FC236}">
                <a16:creationId xmlns:a16="http://schemas.microsoft.com/office/drawing/2014/main" id="{0C82CD1A-C0EE-4CF8-82A7-9ABD78336C65}"/>
              </a:ext>
            </a:extLst>
          </p:cNvPr>
          <p:cNvSpPr>
            <a:spLocks noGrp="1"/>
          </p:cNvSpPr>
          <p:nvPr>
            <p:ph idx="1"/>
          </p:nvPr>
        </p:nvSpPr>
        <p:spPr/>
        <p:txBody>
          <a:bodyPr/>
          <a:lstStyle/>
          <a:p>
            <a:r>
              <a:rPr lang="en-GB" dirty="0"/>
              <a:t>Peer to Peer</a:t>
            </a:r>
          </a:p>
          <a:p>
            <a:r>
              <a:rPr lang="en-GB" dirty="0"/>
              <a:t>Hosts on a peer to peer network both provide and consume network services.</a:t>
            </a:r>
          </a:p>
          <a:p>
            <a:r>
              <a:rPr lang="en-GB" dirty="0"/>
              <a:t>Easy to set up with low costs, can use your standard desktop</a:t>
            </a:r>
          </a:p>
          <a:p>
            <a:r>
              <a:rPr lang="en-GB" dirty="0"/>
              <a:t>Hard to scale up</a:t>
            </a:r>
          </a:p>
          <a:p>
            <a:r>
              <a:rPr lang="en-GB" dirty="0"/>
              <a:t>Use error can be high</a:t>
            </a:r>
          </a:p>
          <a:p>
            <a:r>
              <a:rPr lang="en-GB" dirty="0"/>
              <a:t>If one host is connected to a printer and shuts down. No one </a:t>
            </a:r>
            <a:r>
              <a:rPr lang="en-GB"/>
              <a:t>can print </a:t>
            </a:r>
            <a:endParaRPr lang="en-GB" dirty="0"/>
          </a:p>
        </p:txBody>
      </p:sp>
    </p:spTree>
    <p:extLst>
      <p:ext uri="{BB962C8B-B14F-4D97-AF65-F5344CB8AC3E}">
        <p14:creationId xmlns:p14="http://schemas.microsoft.com/office/powerpoint/2010/main" val="15978426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EC28A747-DFA4-4636-B3B4-F06755A39C30}"/>
              </a:ext>
            </a:extLst>
          </p:cNvPr>
          <p:cNvSpPr>
            <a:spLocks noGrp="1" noChangeArrowheads="1"/>
          </p:cNvSpPr>
          <p:nvPr>
            <p:ph type="title"/>
          </p:nvPr>
        </p:nvSpPr>
        <p:spPr>
          <a:xfrm>
            <a:off x="2674939" y="1152526"/>
            <a:ext cx="7793037" cy="608013"/>
          </a:xfrm>
        </p:spPr>
        <p:txBody>
          <a:bodyPr/>
          <a:lstStyle/>
          <a:p>
            <a:pPr eaLnBrk="1" hangingPunct="1"/>
            <a:r>
              <a:rPr lang="en-GB" altLang="en-US"/>
              <a:t>Types of Network</a:t>
            </a:r>
          </a:p>
        </p:txBody>
      </p:sp>
      <p:sp>
        <p:nvSpPr>
          <p:cNvPr id="86019" name="Rectangle 3">
            <a:extLst>
              <a:ext uri="{FF2B5EF4-FFF2-40B4-BE49-F238E27FC236}">
                <a16:creationId xmlns:a16="http://schemas.microsoft.com/office/drawing/2014/main" id="{6079A257-8630-4A3F-84FA-E44F1AF84C3A}"/>
              </a:ext>
            </a:extLst>
          </p:cNvPr>
          <p:cNvSpPr>
            <a:spLocks noGrp="1" noChangeArrowheads="1"/>
          </p:cNvSpPr>
          <p:nvPr>
            <p:ph idx="1"/>
          </p:nvPr>
        </p:nvSpPr>
        <p:spPr>
          <a:xfrm>
            <a:off x="1945193" y="2231590"/>
            <a:ext cx="8915400" cy="3677757"/>
          </a:xfrm>
        </p:spPr>
        <p:txBody>
          <a:bodyPr>
            <a:normAutofit/>
          </a:bodyPr>
          <a:lstStyle/>
          <a:p>
            <a:pPr eaLnBrk="1" hangingPunct="1">
              <a:lnSpc>
                <a:spcPct val="80000"/>
              </a:lnSpc>
            </a:pPr>
            <a:r>
              <a:rPr lang="en-GB" altLang="en-US" dirty="0"/>
              <a:t>PAN</a:t>
            </a:r>
          </a:p>
          <a:p>
            <a:pPr eaLnBrk="1" hangingPunct="1">
              <a:lnSpc>
                <a:spcPct val="80000"/>
              </a:lnSpc>
            </a:pPr>
            <a:r>
              <a:rPr lang="en-GB" altLang="en-US" dirty="0"/>
              <a:t>LAN</a:t>
            </a:r>
          </a:p>
          <a:p>
            <a:pPr eaLnBrk="1" hangingPunct="1">
              <a:lnSpc>
                <a:spcPct val="80000"/>
              </a:lnSpc>
            </a:pPr>
            <a:r>
              <a:rPr lang="en-GB" altLang="en-US" dirty="0"/>
              <a:t>WLAN</a:t>
            </a:r>
          </a:p>
          <a:p>
            <a:pPr eaLnBrk="1" hangingPunct="1">
              <a:lnSpc>
                <a:spcPct val="80000"/>
              </a:lnSpc>
            </a:pPr>
            <a:r>
              <a:rPr lang="en-GB" altLang="en-US" dirty="0"/>
              <a:t>WAN</a:t>
            </a:r>
            <a:endParaRPr lang="en-GB" altLang="en-US" sz="2000" dirty="0"/>
          </a:p>
          <a:p>
            <a:pPr eaLnBrk="1" hangingPunct="1">
              <a:lnSpc>
                <a:spcPct val="80000"/>
              </a:lnSpc>
            </a:pPr>
            <a:r>
              <a:rPr lang="en-GB" altLang="en-US" dirty="0"/>
              <a:t>MAN</a:t>
            </a:r>
          </a:p>
          <a:p>
            <a:pPr eaLnBrk="1" hangingPunct="1">
              <a:lnSpc>
                <a:spcPct val="80000"/>
              </a:lnSpc>
            </a:pPr>
            <a:endParaRPr lang="en-GB" altLang="en-US" dirty="0"/>
          </a:p>
        </p:txBody>
      </p:sp>
    </p:spTree>
    <p:extLst>
      <p:ext uri="{BB962C8B-B14F-4D97-AF65-F5344CB8AC3E}">
        <p14:creationId xmlns:p14="http://schemas.microsoft.com/office/powerpoint/2010/main" val="4109558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6018"/>
                                        </p:tgtEl>
                                        <p:attrNameLst>
                                          <p:attrName>style.visibility</p:attrName>
                                        </p:attrNameLst>
                                      </p:cBhvr>
                                      <p:to>
                                        <p:strVal val="visible"/>
                                      </p:to>
                                    </p:set>
                                    <p:anim calcmode="lin" valueType="num">
                                      <p:cBhvr additive="base">
                                        <p:cTn id="7" dur="500" fill="hold"/>
                                        <p:tgtEl>
                                          <p:spTgt spid="86018"/>
                                        </p:tgtEl>
                                        <p:attrNameLst>
                                          <p:attrName>ppt_x</p:attrName>
                                        </p:attrNameLst>
                                      </p:cBhvr>
                                      <p:tavLst>
                                        <p:tav tm="0">
                                          <p:val>
                                            <p:strVal val="0-#ppt_w/2"/>
                                          </p:val>
                                        </p:tav>
                                        <p:tav tm="100000">
                                          <p:val>
                                            <p:strVal val="#ppt_x"/>
                                          </p:val>
                                        </p:tav>
                                      </p:tavLst>
                                    </p:anim>
                                    <p:anim calcmode="lin" valueType="num">
                                      <p:cBhvr additive="base">
                                        <p:cTn id="8" dur="500" fill="hold"/>
                                        <p:tgtEl>
                                          <p:spTgt spid="860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6019">
                                            <p:txEl>
                                              <p:pRg st="0" end="0"/>
                                            </p:txEl>
                                          </p:spTgt>
                                        </p:tgtEl>
                                        <p:attrNameLst>
                                          <p:attrName>style.visibility</p:attrName>
                                        </p:attrNameLst>
                                      </p:cBhvr>
                                      <p:to>
                                        <p:strVal val="visible"/>
                                      </p:to>
                                    </p:set>
                                    <p:anim calcmode="lin" valueType="num">
                                      <p:cBhvr additive="base">
                                        <p:cTn id="13" dur="500" fill="hold"/>
                                        <p:tgtEl>
                                          <p:spTgt spid="8601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6019">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0" end="0"/>
                                            </p:txEl>
                                          </p:spTgt>
                                        </p:tgtEl>
                                        <p:attrNameLst>
                                          <p:attrName>ppt_c</p:attrName>
                                        </p:attrNameLst>
                                      </p:cBhvr>
                                      <p:to>
                                        <a:srgbClr val="C0C0C0"/>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6019">
                                            <p:txEl>
                                              <p:pRg st="1" end="1"/>
                                            </p:txEl>
                                          </p:spTgt>
                                        </p:tgtEl>
                                        <p:attrNameLst>
                                          <p:attrName>style.visibility</p:attrName>
                                        </p:attrNameLst>
                                      </p:cBhvr>
                                      <p:to>
                                        <p:strVal val="visible"/>
                                      </p:to>
                                    </p:set>
                                    <p:anim calcmode="lin" valueType="num">
                                      <p:cBhvr additive="base">
                                        <p:cTn id="19" dur="500" fill="hold"/>
                                        <p:tgtEl>
                                          <p:spTgt spid="8601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6019">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1" end="1"/>
                                            </p:txEl>
                                          </p:spTgt>
                                        </p:tgtEl>
                                        <p:attrNameLst>
                                          <p:attrName>ppt_c</p:attrName>
                                        </p:attrNameLst>
                                      </p:cBhvr>
                                      <p:to>
                                        <a:srgbClr val="C0C0C0"/>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6019">
                                            <p:txEl>
                                              <p:pRg st="2" end="2"/>
                                            </p:txEl>
                                          </p:spTgt>
                                        </p:tgtEl>
                                        <p:attrNameLst>
                                          <p:attrName>style.visibility</p:attrName>
                                        </p:attrNameLst>
                                      </p:cBhvr>
                                      <p:to>
                                        <p:strVal val="visible"/>
                                      </p:to>
                                    </p:set>
                                    <p:anim calcmode="lin" valueType="num">
                                      <p:cBhvr additive="base">
                                        <p:cTn id="25" dur="500" fill="hold"/>
                                        <p:tgtEl>
                                          <p:spTgt spid="8601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6019">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2" end="2"/>
                                            </p:txEl>
                                          </p:spTgt>
                                        </p:tgtEl>
                                        <p:attrNameLst>
                                          <p:attrName>ppt_c</p:attrName>
                                        </p:attrNameLst>
                                      </p:cBhvr>
                                      <p:to>
                                        <a:srgbClr val="C0C0C0"/>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6019">
                                            <p:txEl>
                                              <p:pRg st="3" end="3"/>
                                            </p:txEl>
                                          </p:spTgt>
                                        </p:tgtEl>
                                        <p:attrNameLst>
                                          <p:attrName>style.visibility</p:attrName>
                                        </p:attrNameLst>
                                      </p:cBhvr>
                                      <p:to>
                                        <p:strVal val="visible"/>
                                      </p:to>
                                    </p:set>
                                    <p:anim calcmode="lin" valueType="num">
                                      <p:cBhvr additive="base">
                                        <p:cTn id="31" dur="500" fill="hold"/>
                                        <p:tgtEl>
                                          <p:spTgt spid="86019">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6019">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3" end="3"/>
                                            </p:txEl>
                                          </p:spTgt>
                                        </p:tgtEl>
                                        <p:attrNameLst>
                                          <p:attrName>ppt_c</p:attrName>
                                        </p:attrNameLst>
                                      </p:cBhvr>
                                      <p:to>
                                        <a:srgbClr val="C0C0C0"/>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6019">
                                            <p:txEl>
                                              <p:pRg st="4" end="4"/>
                                            </p:txEl>
                                          </p:spTgt>
                                        </p:tgtEl>
                                        <p:attrNameLst>
                                          <p:attrName>style.visibility</p:attrName>
                                        </p:attrNameLst>
                                      </p:cBhvr>
                                      <p:to>
                                        <p:strVal val="visible"/>
                                      </p:to>
                                    </p:set>
                                    <p:anim calcmode="lin" valueType="num">
                                      <p:cBhvr additive="base">
                                        <p:cTn id="37" dur="500" fill="hold"/>
                                        <p:tgtEl>
                                          <p:spTgt spid="86019">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6019">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4" end="4"/>
                                            </p:txEl>
                                          </p:spTgt>
                                        </p:tgtEl>
                                        <p:attrNameLst>
                                          <p:attrName>ppt_c</p:attrName>
                                        </p:attrNameLst>
                                      </p:cBhvr>
                                      <p:to>
                                        <a:srgbClr val="C0C0C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autoUpdateAnimBg="0"/>
      <p:bldP spid="86019" grpId="0" build="p" bldLvl="2"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F0BDC-A1DE-43C7-ABB1-8E7A4B39C9DA}"/>
              </a:ext>
            </a:extLst>
          </p:cNvPr>
          <p:cNvSpPr>
            <a:spLocks noGrp="1"/>
          </p:cNvSpPr>
          <p:nvPr>
            <p:ph type="title"/>
          </p:nvPr>
        </p:nvSpPr>
        <p:spPr/>
        <p:txBody>
          <a:bodyPr/>
          <a:lstStyle/>
          <a:p>
            <a:r>
              <a:rPr lang="en-GB" dirty="0"/>
              <a:t>PAN</a:t>
            </a:r>
          </a:p>
        </p:txBody>
      </p:sp>
      <p:sp>
        <p:nvSpPr>
          <p:cNvPr id="3" name="Content Placeholder 2">
            <a:extLst>
              <a:ext uri="{FF2B5EF4-FFF2-40B4-BE49-F238E27FC236}">
                <a16:creationId xmlns:a16="http://schemas.microsoft.com/office/drawing/2014/main" id="{70B9F76F-659D-45CC-A2EC-57EC86D6585D}"/>
              </a:ext>
            </a:extLst>
          </p:cNvPr>
          <p:cNvSpPr>
            <a:spLocks noGrp="1"/>
          </p:cNvSpPr>
          <p:nvPr>
            <p:ph idx="1"/>
          </p:nvPr>
        </p:nvSpPr>
        <p:spPr/>
        <p:txBody>
          <a:bodyPr/>
          <a:lstStyle/>
          <a:p>
            <a:r>
              <a:rPr lang="en-GB" dirty="0"/>
              <a:t>Personal Area Network</a:t>
            </a:r>
          </a:p>
          <a:p>
            <a:endParaRPr lang="en-GB" dirty="0"/>
          </a:p>
          <a:p>
            <a:r>
              <a:rPr lang="en-GB" dirty="0"/>
              <a:t>Typically a small network </a:t>
            </a:r>
          </a:p>
          <a:p>
            <a:r>
              <a:rPr lang="en-GB" dirty="0"/>
              <a:t>Used to connect multiple devices such as smartphones, laptops and printers.</a:t>
            </a:r>
          </a:p>
          <a:p>
            <a:r>
              <a:rPr lang="en-GB" dirty="0"/>
              <a:t>Can be wired but mainly wireless.</a:t>
            </a:r>
          </a:p>
          <a:p>
            <a:endParaRPr lang="en-GB" dirty="0"/>
          </a:p>
        </p:txBody>
      </p:sp>
    </p:spTree>
    <p:extLst>
      <p:ext uri="{BB962C8B-B14F-4D97-AF65-F5344CB8AC3E}">
        <p14:creationId xmlns:p14="http://schemas.microsoft.com/office/powerpoint/2010/main" val="41542423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2BB6D-8149-4550-A7FE-10E453FA5F01}"/>
              </a:ext>
            </a:extLst>
          </p:cNvPr>
          <p:cNvSpPr>
            <a:spLocks noGrp="1"/>
          </p:cNvSpPr>
          <p:nvPr>
            <p:ph type="title"/>
          </p:nvPr>
        </p:nvSpPr>
        <p:spPr>
          <a:xfrm>
            <a:off x="363064" y="440490"/>
            <a:ext cx="11590421" cy="1325563"/>
          </a:xfrm>
        </p:spPr>
        <p:txBody>
          <a:bodyPr/>
          <a:lstStyle/>
          <a:p>
            <a:r>
              <a:rPr lang="en-GB" dirty="0"/>
              <a:t>LAN/WLAN</a:t>
            </a:r>
          </a:p>
        </p:txBody>
      </p:sp>
      <p:sp>
        <p:nvSpPr>
          <p:cNvPr id="3" name="Content Placeholder 2">
            <a:extLst>
              <a:ext uri="{FF2B5EF4-FFF2-40B4-BE49-F238E27FC236}">
                <a16:creationId xmlns:a16="http://schemas.microsoft.com/office/drawing/2014/main" id="{EB6DD04D-6CE8-466C-9645-32AC1F5E5F7F}"/>
              </a:ext>
            </a:extLst>
          </p:cNvPr>
          <p:cNvSpPr>
            <a:spLocks noGrp="1"/>
          </p:cNvSpPr>
          <p:nvPr>
            <p:ph idx="1"/>
          </p:nvPr>
        </p:nvSpPr>
        <p:spPr/>
        <p:txBody>
          <a:bodyPr/>
          <a:lstStyle/>
          <a:p>
            <a:r>
              <a:rPr lang="en-GB" dirty="0"/>
              <a:t>Local Area Network</a:t>
            </a:r>
          </a:p>
          <a:p>
            <a:endParaRPr lang="en-GB" dirty="0"/>
          </a:p>
          <a:p>
            <a:r>
              <a:rPr lang="en-GB" dirty="0"/>
              <a:t>Used over a small geographical area such as an office.</a:t>
            </a:r>
          </a:p>
          <a:p>
            <a:r>
              <a:rPr lang="en-GB" dirty="0"/>
              <a:t>Normally uses wires to connect devices</a:t>
            </a:r>
          </a:p>
          <a:p>
            <a:endParaRPr lang="en-GB" dirty="0"/>
          </a:p>
          <a:p>
            <a:r>
              <a:rPr lang="en-GB" dirty="0"/>
              <a:t>Can use Wireless technology to create a WLAN</a:t>
            </a:r>
          </a:p>
          <a:p>
            <a:endParaRPr lang="en-GB" dirty="0"/>
          </a:p>
          <a:p>
            <a:endParaRPr lang="en-GB" dirty="0"/>
          </a:p>
        </p:txBody>
      </p:sp>
    </p:spTree>
    <p:extLst>
      <p:ext uri="{BB962C8B-B14F-4D97-AF65-F5344CB8AC3E}">
        <p14:creationId xmlns:p14="http://schemas.microsoft.com/office/powerpoint/2010/main" val="9987852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042BA6F-045E-40AE-A56C-8023AE9F15E0}"/>
              </a:ext>
            </a:extLst>
          </p:cNvPr>
          <p:cNvSpPr/>
          <p:nvPr/>
        </p:nvSpPr>
        <p:spPr>
          <a:xfrm>
            <a:off x="7809781" y="3749615"/>
            <a:ext cx="2967487" cy="2872596"/>
          </a:xfrm>
          <a:prstGeom prst="ellipse">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MAN</a:t>
            </a:r>
          </a:p>
        </p:txBody>
      </p:sp>
      <p:sp>
        <p:nvSpPr>
          <p:cNvPr id="2" name="Title 1">
            <a:extLst>
              <a:ext uri="{FF2B5EF4-FFF2-40B4-BE49-F238E27FC236}">
                <a16:creationId xmlns:a16="http://schemas.microsoft.com/office/drawing/2014/main" id="{0B08EA7A-670D-403F-9EBC-2C0D8CD3DEAF}"/>
              </a:ext>
            </a:extLst>
          </p:cNvPr>
          <p:cNvSpPr>
            <a:spLocks noGrp="1"/>
          </p:cNvSpPr>
          <p:nvPr>
            <p:ph type="title"/>
          </p:nvPr>
        </p:nvSpPr>
        <p:spPr/>
        <p:txBody>
          <a:bodyPr/>
          <a:lstStyle/>
          <a:p>
            <a:r>
              <a:rPr lang="en-GB" dirty="0"/>
              <a:t>MAN</a:t>
            </a:r>
          </a:p>
        </p:txBody>
      </p:sp>
      <p:sp>
        <p:nvSpPr>
          <p:cNvPr id="3" name="Content Placeholder 2">
            <a:extLst>
              <a:ext uri="{FF2B5EF4-FFF2-40B4-BE49-F238E27FC236}">
                <a16:creationId xmlns:a16="http://schemas.microsoft.com/office/drawing/2014/main" id="{B06C1869-3D1B-4ED2-AFD5-3170F060CAE9}"/>
              </a:ext>
            </a:extLst>
          </p:cNvPr>
          <p:cNvSpPr>
            <a:spLocks noGrp="1"/>
          </p:cNvSpPr>
          <p:nvPr>
            <p:ph idx="1"/>
          </p:nvPr>
        </p:nvSpPr>
        <p:spPr>
          <a:xfrm>
            <a:off x="187562" y="1825625"/>
            <a:ext cx="11715681" cy="4935956"/>
          </a:xfrm>
          <a:noFill/>
          <a:ln>
            <a:solidFill>
              <a:schemeClr val="tx1"/>
            </a:solidFill>
          </a:ln>
        </p:spPr>
        <p:txBody>
          <a:bodyPr/>
          <a:lstStyle/>
          <a:p>
            <a:r>
              <a:rPr lang="en-GB" dirty="0"/>
              <a:t>Metropolitan network</a:t>
            </a:r>
          </a:p>
          <a:p>
            <a:endParaRPr lang="en-GB" dirty="0"/>
          </a:p>
          <a:p>
            <a:r>
              <a:rPr lang="en-GB" dirty="0"/>
              <a:t>Covers a large area such as a town or a few city blocks to as big as a metropolitan city.</a:t>
            </a:r>
          </a:p>
          <a:p>
            <a:r>
              <a:rPr lang="en-GB" dirty="0"/>
              <a:t>Normally ran and owned by the city as a utility. </a:t>
            </a:r>
          </a:p>
          <a:p>
            <a:endParaRPr lang="en-GB" dirty="0"/>
          </a:p>
          <a:p>
            <a:endParaRPr lang="en-GB" dirty="0"/>
          </a:p>
          <a:p>
            <a:endParaRPr lang="en-GB" dirty="0"/>
          </a:p>
        </p:txBody>
      </p:sp>
      <p:sp>
        <p:nvSpPr>
          <p:cNvPr id="4" name="Oval 3">
            <a:extLst>
              <a:ext uri="{FF2B5EF4-FFF2-40B4-BE49-F238E27FC236}">
                <a16:creationId xmlns:a16="http://schemas.microsoft.com/office/drawing/2014/main" id="{67771597-A342-4CA3-92CC-CCA4DE166AF7}"/>
              </a:ext>
            </a:extLst>
          </p:cNvPr>
          <p:cNvSpPr/>
          <p:nvPr/>
        </p:nvSpPr>
        <p:spPr>
          <a:xfrm>
            <a:off x="8195094" y="4290203"/>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LAN</a:t>
            </a:r>
          </a:p>
        </p:txBody>
      </p:sp>
      <p:sp>
        <p:nvSpPr>
          <p:cNvPr id="5" name="Oval 4">
            <a:extLst>
              <a:ext uri="{FF2B5EF4-FFF2-40B4-BE49-F238E27FC236}">
                <a16:creationId xmlns:a16="http://schemas.microsoft.com/office/drawing/2014/main" id="{363DCDE9-EFA2-4924-9246-AD6337A390A0}"/>
              </a:ext>
            </a:extLst>
          </p:cNvPr>
          <p:cNvSpPr/>
          <p:nvPr/>
        </p:nvSpPr>
        <p:spPr>
          <a:xfrm>
            <a:off x="9509185" y="4290203"/>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LAN</a:t>
            </a:r>
          </a:p>
        </p:txBody>
      </p:sp>
      <p:sp>
        <p:nvSpPr>
          <p:cNvPr id="6" name="Oval 5">
            <a:extLst>
              <a:ext uri="{FF2B5EF4-FFF2-40B4-BE49-F238E27FC236}">
                <a16:creationId xmlns:a16="http://schemas.microsoft.com/office/drawing/2014/main" id="{81E045F2-76AE-4B12-BD0C-E5B887DA0480}"/>
              </a:ext>
            </a:extLst>
          </p:cNvPr>
          <p:cNvSpPr/>
          <p:nvPr/>
        </p:nvSpPr>
        <p:spPr>
          <a:xfrm>
            <a:off x="8784565" y="5411783"/>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LAN</a:t>
            </a:r>
          </a:p>
        </p:txBody>
      </p:sp>
      <p:cxnSp>
        <p:nvCxnSpPr>
          <p:cNvPr id="9" name="Straight Connector 8">
            <a:extLst>
              <a:ext uri="{FF2B5EF4-FFF2-40B4-BE49-F238E27FC236}">
                <a16:creationId xmlns:a16="http://schemas.microsoft.com/office/drawing/2014/main" id="{CA77A844-2DCC-4A0A-BB4C-4EE23DF75957}"/>
              </a:ext>
            </a:extLst>
          </p:cNvPr>
          <p:cNvCxnSpPr>
            <a:stCxn id="4" idx="4"/>
            <a:endCxn id="6" idx="1"/>
          </p:cNvCxnSpPr>
          <p:nvPr/>
        </p:nvCxnSpPr>
        <p:spPr>
          <a:xfrm>
            <a:off x="8652294" y="5204603"/>
            <a:ext cx="266182" cy="34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6BADD5-CD1C-4CA6-9B0D-CDCB559FCAE1}"/>
              </a:ext>
            </a:extLst>
          </p:cNvPr>
          <p:cNvCxnSpPr>
            <a:stCxn id="6" idx="7"/>
            <a:endCxn id="5" idx="4"/>
          </p:cNvCxnSpPr>
          <p:nvPr/>
        </p:nvCxnSpPr>
        <p:spPr>
          <a:xfrm flipV="1">
            <a:off x="9565054" y="5204603"/>
            <a:ext cx="401331" cy="341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210713-2EC9-400F-88CC-B7E2851F8561}"/>
              </a:ext>
            </a:extLst>
          </p:cNvPr>
          <p:cNvCxnSpPr>
            <a:stCxn id="5" idx="2"/>
            <a:endCxn id="4" idx="6"/>
          </p:cNvCxnSpPr>
          <p:nvPr/>
        </p:nvCxnSpPr>
        <p:spPr>
          <a:xfrm flipH="1">
            <a:off x="9109494" y="4747403"/>
            <a:ext cx="3996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80210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F43C0-BB51-4228-A53F-54B96AF5A7AD}"/>
              </a:ext>
            </a:extLst>
          </p:cNvPr>
          <p:cNvSpPr>
            <a:spLocks noGrp="1"/>
          </p:cNvSpPr>
          <p:nvPr>
            <p:ph type="title"/>
          </p:nvPr>
        </p:nvSpPr>
        <p:spPr/>
        <p:txBody>
          <a:bodyPr/>
          <a:lstStyle/>
          <a:p>
            <a:r>
              <a:rPr lang="en-GB" dirty="0"/>
              <a:t>WAN </a:t>
            </a:r>
          </a:p>
        </p:txBody>
      </p:sp>
      <p:sp>
        <p:nvSpPr>
          <p:cNvPr id="3" name="Content Placeholder 2">
            <a:extLst>
              <a:ext uri="{FF2B5EF4-FFF2-40B4-BE49-F238E27FC236}">
                <a16:creationId xmlns:a16="http://schemas.microsoft.com/office/drawing/2014/main" id="{900A1270-FB26-48AB-B1AD-31BF79E4E644}"/>
              </a:ext>
            </a:extLst>
          </p:cNvPr>
          <p:cNvSpPr>
            <a:spLocks noGrp="1"/>
          </p:cNvSpPr>
          <p:nvPr>
            <p:ph idx="1"/>
          </p:nvPr>
        </p:nvSpPr>
        <p:spPr>
          <a:xfrm>
            <a:off x="680322" y="2165436"/>
            <a:ext cx="9613861" cy="1791213"/>
          </a:xfrm>
        </p:spPr>
        <p:txBody>
          <a:bodyPr/>
          <a:lstStyle/>
          <a:p>
            <a:r>
              <a:rPr lang="en-GB" dirty="0"/>
              <a:t>Wide Area Network</a:t>
            </a:r>
          </a:p>
          <a:p>
            <a:endParaRPr lang="en-GB" dirty="0"/>
          </a:p>
          <a:p>
            <a:r>
              <a:rPr lang="en-GB" dirty="0"/>
              <a:t>Uses a lot of the same technologies as a MAN but is normally where we connect two or more LANS or MANS together.</a:t>
            </a:r>
          </a:p>
          <a:p>
            <a:endParaRPr lang="en-GB" dirty="0"/>
          </a:p>
          <a:p>
            <a:endParaRPr lang="en-GB" dirty="0"/>
          </a:p>
        </p:txBody>
      </p:sp>
      <p:sp>
        <p:nvSpPr>
          <p:cNvPr id="4" name="Oval 3">
            <a:extLst>
              <a:ext uri="{FF2B5EF4-FFF2-40B4-BE49-F238E27FC236}">
                <a16:creationId xmlns:a16="http://schemas.microsoft.com/office/drawing/2014/main" id="{572FDB50-8334-4303-A418-0A40ED3C0292}"/>
              </a:ext>
            </a:extLst>
          </p:cNvPr>
          <p:cNvSpPr/>
          <p:nvPr/>
        </p:nvSpPr>
        <p:spPr>
          <a:xfrm>
            <a:off x="9190008" y="3863196"/>
            <a:ext cx="2789208" cy="2822276"/>
          </a:xfrm>
          <a:prstGeom prst="ellipse">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MAN</a:t>
            </a:r>
          </a:p>
        </p:txBody>
      </p:sp>
      <p:sp>
        <p:nvSpPr>
          <p:cNvPr id="5" name="Oval 4">
            <a:extLst>
              <a:ext uri="{FF2B5EF4-FFF2-40B4-BE49-F238E27FC236}">
                <a16:creationId xmlns:a16="http://schemas.microsoft.com/office/drawing/2014/main" id="{99896BF0-0537-4C2E-A275-B3453A7756D5}"/>
              </a:ext>
            </a:extLst>
          </p:cNvPr>
          <p:cNvSpPr/>
          <p:nvPr/>
        </p:nvSpPr>
        <p:spPr>
          <a:xfrm>
            <a:off x="9451976" y="4369482"/>
            <a:ext cx="859465" cy="898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LAN</a:t>
            </a:r>
          </a:p>
        </p:txBody>
      </p:sp>
      <p:sp>
        <p:nvSpPr>
          <p:cNvPr id="6" name="Oval 5">
            <a:extLst>
              <a:ext uri="{FF2B5EF4-FFF2-40B4-BE49-F238E27FC236}">
                <a16:creationId xmlns:a16="http://schemas.microsoft.com/office/drawing/2014/main" id="{F8ADDF1D-6A3B-499D-A040-0395D900402A}"/>
              </a:ext>
            </a:extLst>
          </p:cNvPr>
          <p:cNvSpPr/>
          <p:nvPr/>
        </p:nvSpPr>
        <p:spPr>
          <a:xfrm>
            <a:off x="10766067" y="4369482"/>
            <a:ext cx="859465" cy="898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LAN</a:t>
            </a:r>
          </a:p>
        </p:txBody>
      </p:sp>
      <p:sp>
        <p:nvSpPr>
          <p:cNvPr id="7" name="Oval 6">
            <a:extLst>
              <a:ext uri="{FF2B5EF4-FFF2-40B4-BE49-F238E27FC236}">
                <a16:creationId xmlns:a16="http://schemas.microsoft.com/office/drawing/2014/main" id="{9025612A-8F59-4DCD-9A19-BFF09F8BDC9A}"/>
              </a:ext>
            </a:extLst>
          </p:cNvPr>
          <p:cNvSpPr/>
          <p:nvPr/>
        </p:nvSpPr>
        <p:spPr>
          <a:xfrm>
            <a:off x="10041447" y="5491062"/>
            <a:ext cx="859465" cy="898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LAN</a:t>
            </a:r>
          </a:p>
        </p:txBody>
      </p:sp>
      <p:cxnSp>
        <p:nvCxnSpPr>
          <p:cNvPr id="8" name="Straight Connector 7">
            <a:extLst>
              <a:ext uri="{FF2B5EF4-FFF2-40B4-BE49-F238E27FC236}">
                <a16:creationId xmlns:a16="http://schemas.microsoft.com/office/drawing/2014/main" id="{45F632D3-C753-4880-B8EF-6B7698E51490}"/>
              </a:ext>
            </a:extLst>
          </p:cNvPr>
          <p:cNvCxnSpPr>
            <a:stCxn id="5" idx="4"/>
            <a:endCxn id="7" idx="1"/>
          </p:cNvCxnSpPr>
          <p:nvPr/>
        </p:nvCxnSpPr>
        <p:spPr>
          <a:xfrm>
            <a:off x="9881709" y="5267864"/>
            <a:ext cx="285604" cy="35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7EA8BB2-B3ED-4340-BE5D-AC2CFFA3E077}"/>
              </a:ext>
            </a:extLst>
          </p:cNvPr>
          <p:cNvCxnSpPr>
            <a:stCxn id="7" idx="7"/>
            <a:endCxn id="6" idx="4"/>
          </p:cNvCxnSpPr>
          <p:nvPr/>
        </p:nvCxnSpPr>
        <p:spPr>
          <a:xfrm flipV="1">
            <a:off x="10775046" y="5267864"/>
            <a:ext cx="420754" cy="35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A181692-4F8E-46E2-A3C0-ECD473CEEB59}"/>
              </a:ext>
            </a:extLst>
          </p:cNvPr>
          <p:cNvCxnSpPr>
            <a:stCxn id="6" idx="2"/>
            <a:endCxn id="5" idx="6"/>
          </p:cNvCxnSpPr>
          <p:nvPr/>
        </p:nvCxnSpPr>
        <p:spPr>
          <a:xfrm flipH="1">
            <a:off x="10311441" y="4818673"/>
            <a:ext cx="454626"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E179E138-D7FB-475D-BDE3-DE5B74F4EB22}"/>
              </a:ext>
            </a:extLst>
          </p:cNvPr>
          <p:cNvSpPr/>
          <p:nvPr/>
        </p:nvSpPr>
        <p:spPr>
          <a:xfrm>
            <a:off x="5124091" y="3956649"/>
            <a:ext cx="2789208" cy="2822276"/>
          </a:xfrm>
          <a:prstGeom prst="ellipse">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MAN</a:t>
            </a:r>
          </a:p>
        </p:txBody>
      </p:sp>
      <p:sp>
        <p:nvSpPr>
          <p:cNvPr id="12" name="Oval 11">
            <a:extLst>
              <a:ext uri="{FF2B5EF4-FFF2-40B4-BE49-F238E27FC236}">
                <a16:creationId xmlns:a16="http://schemas.microsoft.com/office/drawing/2014/main" id="{2AFB4513-A08C-44CE-B1CF-AEBD494C42F4}"/>
              </a:ext>
            </a:extLst>
          </p:cNvPr>
          <p:cNvSpPr/>
          <p:nvPr/>
        </p:nvSpPr>
        <p:spPr>
          <a:xfrm>
            <a:off x="5386059" y="4462935"/>
            <a:ext cx="859465" cy="898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LAN</a:t>
            </a:r>
          </a:p>
        </p:txBody>
      </p:sp>
      <p:sp>
        <p:nvSpPr>
          <p:cNvPr id="13" name="Oval 12">
            <a:extLst>
              <a:ext uri="{FF2B5EF4-FFF2-40B4-BE49-F238E27FC236}">
                <a16:creationId xmlns:a16="http://schemas.microsoft.com/office/drawing/2014/main" id="{DE352386-4991-4FD6-A0C9-04AECC323A59}"/>
              </a:ext>
            </a:extLst>
          </p:cNvPr>
          <p:cNvSpPr/>
          <p:nvPr/>
        </p:nvSpPr>
        <p:spPr>
          <a:xfrm>
            <a:off x="6700150" y="4462935"/>
            <a:ext cx="859465" cy="898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LAN</a:t>
            </a:r>
          </a:p>
        </p:txBody>
      </p:sp>
      <p:sp>
        <p:nvSpPr>
          <p:cNvPr id="14" name="Oval 13">
            <a:extLst>
              <a:ext uri="{FF2B5EF4-FFF2-40B4-BE49-F238E27FC236}">
                <a16:creationId xmlns:a16="http://schemas.microsoft.com/office/drawing/2014/main" id="{6BE66153-97DA-4DA5-9FF3-964F58A83856}"/>
              </a:ext>
            </a:extLst>
          </p:cNvPr>
          <p:cNvSpPr/>
          <p:nvPr/>
        </p:nvSpPr>
        <p:spPr>
          <a:xfrm>
            <a:off x="5975530" y="5584515"/>
            <a:ext cx="859465" cy="898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LAN</a:t>
            </a:r>
          </a:p>
        </p:txBody>
      </p:sp>
      <p:cxnSp>
        <p:nvCxnSpPr>
          <p:cNvPr id="15" name="Straight Connector 14">
            <a:extLst>
              <a:ext uri="{FF2B5EF4-FFF2-40B4-BE49-F238E27FC236}">
                <a16:creationId xmlns:a16="http://schemas.microsoft.com/office/drawing/2014/main" id="{AD0347E1-4AAE-4C27-B6B1-C3F91E845262}"/>
              </a:ext>
            </a:extLst>
          </p:cNvPr>
          <p:cNvCxnSpPr>
            <a:stCxn id="12" idx="4"/>
            <a:endCxn id="14" idx="1"/>
          </p:cNvCxnSpPr>
          <p:nvPr/>
        </p:nvCxnSpPr>
        <p:spPr>
          <a:xfrm>
            <a:off x="5815792" y="5361317"/>
            <a:ext cx="285604" cy="35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D58B53-C736-4AC4-AA9C-3F0F2BBE18F8}"/>
              </a:ext>
            </a:extLst>
          </p:cNvPr>
          <p:cNvCxnSpPr>
            <a:stCxn id="14" idx="7"/>
            <a:endCxn id="13" idx="4"/>
          </p:cNvCxnSpPr>
          <p:nvPr/>
        </p:nvCxnSpPr>
        <p:spPr>
          <a:xfrm flipV="1">
            <a:off x="6709129" y="5361317"/>
            <a:ext cx="420754" cy="35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445FAE-26C5-4127-BFD8-35EF0BAD72A5}"/>
              </a:ext>
            </a:extLst>
          </p:cNvPr>
          <p:cNvCxnSpPr>
            <a:stCxn id="13" idx="2"/>
            <a:endCxn id="12" idx="6"/>
          </p:cNvCxnSpPr>
          <p:nvPr/>
        </p:nvCxnSpPr>
        <p:spPr>
          <a:xfrm flipH="1">
            <a:off x="6245524" y="4912126"/>
            <a:ext cx="4546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AF428FE-2D44-4762-8552-D66C46D46973}"/>
              </a:ext>
            </a:extLst>
          </p:cNvPr>
          <p:cNvCxnSpPr>
            <a:stCxn id="11" idx="6"/>
            <a:endCxn id="4" idx="2"/>
          </p:cNvCxnSpPr>
          <p:nvPr/>
        </p:nvCxnSpPr>
        <p:spPr>
          <a:xfrm flipV="1">
            <a:off x="7913299" y="5274334"/>
            <a:ext cx="1276709" cy="9345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DC84CA0-1C70-4E7A-B92C-EC1B821DA8A0}"/>
              </a:ext>
            </a:extLst>
          </p:cNvPr>
          <p:cNvSpPr txBox="1"/>
          <p:nvPr/>
        </p:nvSpPr>
        <p:spPr>
          <a:xfrm rot="21247870">
            <a:off x="8176425" y="4868619"/>
            <a:ext cx="901372" cy="461665"/>
          </a:xfrm>
          <a:prstGeom prst="rect">
            <a:avLst/>
          </a:prstGeom>
          <a:noFill/>
        </p:spPr>
        <p:txBody>
          <a:bodyPr wrap="square" rtlCol="0">
            <a:spAutoFit/>
          </a:bodyPr>
          <a:lstStyle/>
          <a:p>
            <a:r>
              <a:rPr lang="en-GB" sz="2400" dirty="0"/>
              <a:t>WAN</a:t>
            </a:r>
            <a:endParaRPr lang="en-GB" dirty="0"/>
          </a:p>
        </p:txBody>
      </p:sp>
    </p:spTree>
    <p:extLst>
      <p:ext uri="{BB962C8B-B14F-4D97-AF65-F5344CB8AC3E}">
        <p14:creationId xmlns:p14="http://schemas.microsoft.com/office/powerpoint/2010/main" val="40933772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524000" y="1260628"/>
            <a:ext cx="9144000" cy="3028983"/>
          </a:xfrm>
        </p:spPr>
        <p:txBody>
          <a:bodyPr>
            <a:normAutofit/>
          </a:bodyPr>
          <a:lstStyle/>
          <a:p>
            <a:r>
              <a:rPr lang="en-GB" dirty="0"/>
              <a:t>SOHO (Small Office Home Office)</a:t>
            </a:r>
          </a:p>
          <a:p>
            <a:r>
              <a:rPr lang="en-GB" dirty="0"/>
              <a:t>Multifunction appliance</a:t>
            </a:r>
          </a:p>
          <a:p>
            <a:pPr lvl="1"/>
            <a:r>
              <a:rPr lang="en-US" dirty="0"/>
              <a:t>Access point - allow clients with wireless radio adapters to connect to the network</a:t>
            </a:r>
            <a:endParaRPr lang="en-GB" dirty="0"/>
          </a:p>
          <a:p>
            <a:pPr lvl="1"/>
            <a:r>
              <a:rPr lang="en-US" dirty="0"/>
              <a:t>Ethernet switch - connect wired client devices and printers with RJ-45 cables</a:t>
            </a:r>
            <a:endParaRPr lang="en-GB" dirty="0"/>
          </a:p>
          <a:p>
            <a:pPr lvl="1"/>
            <a:r>
              <a:rPr lang="en-US" dirty="0"/>
              <a:t>Internet modem - interface with the physical link to the ISP's routers</a:t>
            </a:r>
            <a:endParaRPr lang="en-GB" dirty="0"/>
          </a:p>
          <a:p>
            <a:pPr lvl="1"/>
            <a:r>
              <a:rPr lang="en-US" dirty="0"/>
              <a:t>Internet router - forward communications to and from the Internet Service Provider (ISP) routers to provide Internet access</a:t>
            </a:r>
            <a:endParaRPr lang="en-GB" dirty="0"/>
          </a:p>
          <a:p>
            <a:pPr lvl="1"/>
            <a:endParaRPr lang="en-US" dirty="0"/>
          </a:p>
        </p:txBody>
      </p:sp>
      <p:sp>
        <p:nvSpPr>
          <p:cNvPr id="7" name="Title 6"/>
          <p:cNvSpPr>
            <a:spLocks noGrp="1"/>
          </p:cNvSpPr>
          <p:nvPr>
            <p:ph type="title"/>
          </p:nvPr>
        </p:nvSpPr>
        <p:spPr/>
        <p:txBody>
          <a:bodyPr/>
          <a:lstStyle/>
          <a:p>
            <a:r>
              <a:rPr lang="en-US" dirty="0"/>
              <a:t>SOHO Networks</a:t>
            </a:r>
          </a:p>
        </p:txBody>
      </p:sp>
      <p:sp>
        <p:nvSpPr>
          <p:cNvPr id="6" name="Slide Number Placeholder 5"/>
          <p:cNvSpPr>
            <a:spLocks noGrp="1"/>
          </p:cNvSpPr>
          <p:nvPr>
            <p:ph type="sldNum" sz="quarter" idx="14"/>
          </p:nvPr>
        </p:nvSpPr>
        <p:spPr/>
        <p:txBody>
          <a:bodyPr/>
          <a:lstStyle/>
          <a:p>
            <a:pPr algn="ctr"/>
            <a:r>
              <a:rPr lang="en-US" dirty="0"/>
              <a:t>297</a:t>
            </a:r>
          </a:p>
        </p:txBody>
      </p:sp>
      <p:pic>
        <p:nvPicPr>
          <p:cNvPr id="10" name="Content Placeholder 9" descr="Linksys Internet appliance, combining the functions of wireless access point, Ethernet switch, Internet router, and DSL modem"/>
          <p:cNvPicPr>
            <a:picLocks noGrp="1"/>
          </p:cNvPicPr>
          <p:nvPr>
            <p:ph idx="12"/>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4036522" y="4233787"/>
            <a:ext cx="4118956" cy="21031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48269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Enterprise Network Architecture</a:t>
            </a:r>
          </a:p>
        </p:txBody>
      </p:sp>
      <p:pic>
        <p:nvPicPr>
          <p:cNvPr id="6" name="Content Placeholder 5" descr="Positioning network components"/>
          <p:cNvPicPr>
            <a:picLocks noGrp="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054262" y="1079873"/>
            <a:ext cx="8083476" cy="4971304"/>
          </a:xfrm>
          <a:prstGeom prst="rect">
            <a:avLst/>
          </a:prstGeom>
          <a:noFill/>
          <a:ln>
            <a:noFill/>
          </a:ln>
        </p:spPr>
      </p:pic>
    </p:spTree>
    <p:extLst>
      <p:ext uri="{BB962C8B-B14F-4D97-AF65-F5344CB8AC3E}">
        <p14:creationId xmlns:p14="http://schemas.microsoft.com/office/powerpoint/2010/main" val="6483963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6F287-CD4D-4132-97D0-160B728FDE3F}"/>
              </a:ext>
            </a:extLst>
          </p:cNvPr>
          <p:cNvSpPr>
            <a:spLocks noGrp="1"/>
          </p:cNvSpPr>
          <p:nvPr>
            <p:ph type="title"/>
          </p:nvPr>
        </p:nvSpPr>
        <p:spPr/>
        <p:txBody>
          <a:bodyPr/>
          <a:lstStyle/>
          <a:p>
            <a:r>
              <a:rPr lang="en-GB" dirty="0"/>
              <a:t>Networking</a:t>
            </a:r>
          </a:p>
        </p:txBody>
      </p:sp>
      <p:sp>
        <p:nvSpPr>
          <p:cNvPr id="3" name="Content Placeholder 2">
            <a:extLst>
              <a:ext uri="{FF2B5EF4-FFF2-40B4-BE49-F238E27FC236}">
                <a16:creationId xmlns:a16="http://schemas.microsoft.com/office/drawing/2014/main" id="{98E55E19-C2E0-4083-B7B8-347E267E88BC}"/>
              </a:ext>
            </a:extLst>
          </p:cNvPr>
          <p:cNvSpPr>
            <a:spLocks noGrp="1"/>
          </p:cNvSpPr>
          <p:nvPr>
            <p:ph idx="1"/>
          </p:nvPr>
        </p:nvSpPr>
        <p:spPr/>
        <p:txBody>
          <a:bodyPr/>
          <a:lstStyle/>
          <a:p>
            <a:r>
              <a:rPr lang="en-GB" dirty="0"/>
              <a:t>The connection of two or more devices such as computers in order to transfer data.</a:t>
            </a:r>
          </a:p>
          <a:p>
            <a:r>
              <a:rPr lang="en-GB" dirty="0"/>
              <a:t>Networking components such as </a:t>
            </a:r>
          </a:p>
          <a:p>
            <a:r>
              <a:rPr lang="en-GB" dirty="0"/>
              <a:t>Routers</a:t>
            </a:r>
          </a:p>
          <a:p>
            <a:r>
              <a:rPr lang="en-GB" dirty="0"/>
              <a:t>Switches </a:t>
            </a:r>
          </a:p>
          <a:p>
            <a:r>
              <a:rPr lang="en-GB" dirty="0"/>
              <a:t>Use connecting media such as</a:t>
            </a:r>
          </a:p>
          <a:p>
            <a:r>
              <a:rPr lang="en-GB" dirty="0"/>
              <a:t>Copper cables </a:t>
            </a:r>
          </a:p>
          <a:p>
            <a:r>
              <a:rPr lang="en-GB" dirty="0"/>
              <a:t>Radio signals</a:t>
            </a:r>
          </a:p>
        </p:txBody>
      </p:sp>
    </p:spTree>
    <p:extLst>
      <p:ext uri="{BB962C8B-B14F-4D97-AF65-F5344CB8AC3E}">
        <p14:creationId xmlns:p14="http://schemas.microsoft.com/office/powerpoint/2010/main" val="22874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PCI</a:t>
            </a:r>
          </a:p>
        </p:txBody>
      </p:sp>
      <p:sp>
        <p:nvSpPr>
          <p:cNvPr id="3" name="Content Placeholder 2"/>
          <p:cNvSpPr>
            <a:spLocks noGrp="1"/>
          </p:cNvSpPr>
          <p:nvPr>
            <p:ph idx="1"/>
          </p:nvPr>
        </p:nvSpPr>
        <p:spPr/>
        <p:txBody>
          <a:bodyPr/>
          <a:lstStyle/>
          <a:p>
            <a:r>
              <a:rPr lang="en-GB" dirty="0"/>
              <a:t>Peripheral Component Interconnect</a:t>
            </a:r>
          </a:p>
          <a:p>
            <a:r>
              <a:rPr lang="en-GB" dirty="0"/>
              <a:t>Still around on motherboards for backwards compatibility</a:t>
            </a:r>
          </a:p>
          <a:p>
            <a:r>
              <a:rPr lang="en-GB" dirty="0"/>
              <a:t>Uses Parallel communications </a:t>
            </a:r>
          </a:p>
          <a:p>
            <a:endParaRPr lang="en-GB" dirty="0"/>
          </a:p>
        </p:txBody>
      </p:sp>
      <p:sp>
        <p:nvSpPr>
          <p:cNvPr id="4" name="Slide Number Placeholder 3"/>
          <p:cNvSpPr>
            <a:spLocks noGrp="1"/>
          </p:cNvSpPr>
          <p:nvPr>
            <p:ph type="sldNum" sz="quarter" idx="12"/>
          </p:nvPr>
        </p:nvSpPr>
        <p:spPr/>
        <p:txBody>
          <a:bodyPr/>
          <a:lstStyle/>
          <a:p>
            <a:fld id="{B968E073-D174-4F9D-8A41-77BF38746B42}" type="slidenum">
              <a:rPr lang="en-GB" smtClean="0">
                <a:solidFill>
                  <a:prstClr val="black">
                    <a:tint val="75000"/>
                  </a:prstClr>
                </a:solidFill>
              </a:rPr>
              <a:pPr/>
              <a:t>13</a:t>
            </a:fld>
            <a:endParaRPr lang="en-GB">
              <a:solidFill>
                <a:prstClr val="black">
                  <a:tint val="75000"/>
                </a:prstClr>
              </a:solidFill>
            </a:endParaRPr>
          </a:p>
        </p:txBody>
      </p:sp>
    </p:spTree>
    <p:extLst>
      <p:ext uri="{BB962C8B-B14F-4D97-AF65-F5344CB8AC3E}">
        <p14:creationId xmlns:p14="http://schemas.microsoft.com/office/powerpoint/2010/main" val="185610205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OSI Model Physical Layer</a:t>
            </a:r>
            <a:endParaRPr lang="en-US" dirty="0"/>
          </a:p>
        </p:txBody>
      </p:sp>
      <p:sp>
        <p:nvSpPr>
          <p:cNvPr id="6" name="Content Placeholder 5"/>
          <p:cNvSpPr>
            <a:spLocks noGrp="1"/>
          </p:cNvSpPr>
          <p:nvPr>
            <p:ph sz="half" idx="2"/>
          </p:nvPr>
        </p:nvSpPr>
        <p:spPr/>
        <p:txBody>
          <a:bodyPr>
            <a:normAutofit/>
          </a:bodyPr>
          <a:lstStyle/>
          <a:p>
            <a:r>
              <a:rPr lang="en-US" dirty="0"/>
              <a:t>Physical network topology</a:t>
            </a:r>
            <a:endParaRPr lang="en-GB" dirty="0"/>
          </a:p>
          <a:p>
            <a:r>
              <a:rPr lang="en-US" dirty="0"/>
              <a:t>Mechanical specifications for the network medium</a:t>
            </a:r>
            <a:endParaRPr lang="en-GB" dirty="0"/>
          </a:p>
          <a:p>
            <a:r>
              <a:rPr lang="en-US" dirty="0"/>
              <a:t>Encoding and modulation schemes</a:t>
            </a:r>
          </a:p>
          <a:p>
            <a:r>
              <a:rPr lang="en-US" dirty="0"/>
              <a:t>Timing / synchronization</a:t>
            </a:r>
            <a:endParaRPr lang="en-GB" dirty="0"/>
          </a:p>
          <a:p>
            <a:pPr lvl="0"/>
            <a:r>
              <a:rPr lang="en-US" dirty="0"/>
              <a:t>Devices</a:t>
            </a:r>
            <a:endParaRPr lang="en-GB" dirty="0"/>
          </a:p>
          <a:p>
            <a:pPr lvl="1"/>
            <a:r>
              <a:rPr lang="en-US" dirty="0"/>
              <a:t>Transceiver</a:t>
            </a:r>
            <a:endParaRPr lang="en-GB" dirty="0"/>
          </a:p>
          <a:p>
            <a:pPr lvl="1"/>
            <a:r>
              <a:rPr lang="en-US" dirty="0"/>
              <a:t>Media Converter</a:t>
            </a:r>
            <a:endParaRPr lang="en-GB" dirty="0"/>
          </a:p>
          <a:p>
            <a:pPr lvl="1"/>
            <a:r>
              <a:rPr lang="en-US" dirty="0"/>
              <a:t>Repeater</a:t>
            </a:r>
            <a:endParaRPr lang="en-GB" dirty="0"/>
          </a:p>
          <a:p>
            <a:pPr lvl="1"/>
            <a:r>
              <a:rPr lang="en-US" dirty="0"/>
              <a:t>Hub</a:t>
            </a:r>
            <a:endParaRPr lang="en-GB" dirty="0"/>
          </a:p>
          <a:p>
            <a:pPr lvl="1"/>
            <a:r>
              <a:rPr lang="en-US" dirty="0"/>
              <a:t>Modem</a:t>
            </a:r>
            <a:endParaRPr lang="en-GB" dirty="0"/>
          </a:p>
          <a:p>
            <a:endParaRPr lang="en-US" dirty="0"/>
          </a:p>
          <a:p>
            <a:endParaRPr lang="en-US" dirty="0"/>
          </a:p>
        </p:txBody>
      </p:sp>
      <p:pic>
        <p:nvPicPr>
          <p:cNvPr id="7" name="Content Placeholder 7" descr="The OSI model"/>
          <p:cNvPicPr>
            <a:picLocks noGrp="1"/>
          </p:cNvPicPr>
          <p:nvPr>
            <p:ph sz="half" idx="1"/>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1" y="1257228"/>
            <a:ext cx="4525963" cy="4616595"/>
          </a:xfrm>
        </p:spPr>
      </p:pic>
    </p:spTree>
    <p:extLst>
      <p:ext uri="{BB962C8B-B14F-4D97-AF65-F5344CB8AC3E}">
        <p14:creationId xmlns:p14="http://schemas.microsoft.com/office/powerpoint/2010/main" val="18191817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Twisted Pair Cable</a:t>
            </a:r>
            <a:endParaRPr lang="en-US" dirty="0"/>
          </a:p>
        </p:txBody>
      </p:sp>
      <p:sp>
        <p:nvSpPr>
          <p:cNvPr id="3" name="Content Placeholder 2"/>
          <p:cNvSpPr>
            <a:spLocks noGrp="1"/>
          </p:cNvSpPr>
          <p:nvPr>
            <p:ph sz="half" idx="1"/>
          </p:nvPr>
        </p:nvSpPr>
        <p:spPr>
          <a:xfrm>
            <a:off x="6240696" y="831334"/>
            <a:ext cx="6035040" cy="5486400"/>
          </a:xfrm>
        </p:spPr>
        <p:txBody>
          <a:bodyPr/>
          <a:lstStyle/>
          <a:p>
            <a:r>
              <a:rPr lang="en-GB" dirty="0"/>
              <a:t>Characteristics of twisted pair</a:t>
            </a:r>
          </a:p>
          <a:p>
            <a:r>
              <a:rPr lang="en-GB" dirty="0"/>
              <a:t>Unshielded Twisted Pair (UTP)</a:t>
            </a:r>
          </a:p>
          <a:p>
            <a:r>
              <a:rPr lang="en-GB" dirty="0"/>
              <a:t>TIA/EIA-568-C Commercial Building Telecommunications Cabling Standards (Cat)</a:t>
            </a:r>
          </a:p>
          <a:p>
            <a:endParaRPr lang="en-US" dirty="0"/>
          </a:p>
        </p:txBody>
      </p:sp>
      <p:pic>
        <p:nvPicPr>
          <p:cNvPr id="8" name="Content Placeholder 7"/>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672493" y="3622675"/>
            <a:ext cx="4228976" cy="2743200"/>
          </a:xfrm>
          <a:prstGeom prst="rect">
            <a:avLst/>
          </a:prstGeom>
        </p:spPr>
      </p:pic>
      <p:sp>
        <p:nvSpPr>
          <p:cNvPr id="7" name="Slide Number Placeholder 6"/>
          <p:cNvSpPr>
            <a:spLocks noGrp="1"/>
          </p:cNvSpPr>
          <p:nvPr>
            <p:ph type="sldNum" sz="quarter" idx="15"/>
          </p:nvPr>
        </p:nvSpPr>
        <p:spPr/>
        <p:txBody>
          <a:bodyPr/>
          <a:lstStyle/>
          <a:p>
            <a:pPr algn="ctr"/>
            <a:r>
              <a:rPr lang="en-US" dirty="0"/>
              <a:t>301</a:t>
            </a:r>
          </a:p>
        </p:txBody>
      </p:sp>
      <p:pic>
        <p:nvPicPr>
          <p:cNvPr id="9" name="Content Placeholder 8" descr="UTP cable"/>
          <p:cNvPicPr>
            <a:picLocks noGrp="1"/>
          </p:cNvPicPr>
          <p:nvPr>
            <p:ph sz="quarter" idx="12"/>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524001" y="1423662"/>
            <a:ext cx="4525963" cy="1540526"/>
          </a:xfrm>
          <a:prstGeom prst="rect">
            <a:avLst/>
          </a:prstGeom>
          <a:noFill/>
          <a:ln>
            <a:noFill/>
          </a:ln>
        </p:spPr>
      </p:pic>
    </p:spTree>
    <p:extLst>
      <p:ext uri="{BB962C8B-B14F-4D97-AF65-F5344CB8AC3E}">
        <p14:creationId xmlns:p14="http://schemas.microsoft.com/office/powerpoint/2010/main" val="21816258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Shielded and Plenum Cable</a:t>
            </a:r>
            <a:endParaRPr lang="en-US" dirty="0"/>
          </a:p>
        </p:txBody>
      </p:sp>
      <p:sp>
        <p:nvSpPr>
          <p:cNvPr id="2" name="Content Placeholder 1"/>
          <p:cNvSpPr>
            <a:spLocks noGrp="1"/>
          </p:cNvSpPr>
          <p:nvPr>
            <p:ph sz="half" idx="1"/>
          </p:nvPr>
        </p:nvSpPr>
        <p:spPr>
          <a:xfrm>
            <a:off x="886325" y="1382949"/>
            <a:ext cx="4526280" cy="4648984"/>
          </a:xfrm>
        </p:spPr>
        <p:txBody>
          <a:bodyPr>
            <a:normAutofit fontScale="92500" lnSpcReduction="10000"/>
          </a:bodyPr>
          <a:lstStyle/>
          <a:p>
            <a:r>
              <a:rPr lang="en-GB" dirty="0"/>
              <a:t>Shielded and screened cable types to reduce interference</a:t>
            </a:r>
          </a:p>
          <a:p>
            <a:pPr lvl="1"/>
            <a:r>
              <a:rPr lang="en-GB" dirty="0"/>
              <a:t>Once generically referred to as Shielded Twisted Pair (STP)</a:t>
            </a:r>
          </a:p>
          <a:p>
            <a:pPr lvl="1"/>
            <a:r>
              <a:rPr lang="en-GB" dirty="0"/>
              <a:t>Modern types differentiate screening (around all pairs) and shielding of each pair</a:t>
            </a:r>
          </a:p>
          <a:p>
            <a:pPr lvl="2"/>
            <a:r>
              <a:rPr lang="en-GB" dirty="0"/>
              <a:t>Foil Screened Twisted Pair (F/UTP or ScTP)</a:t>
            </a:r>
          </a:p>
          <a:p>
            <a:pPr lvl="2"/>
            <a:r>
              <a:rPr lang="en-GB" dirty="0"/>
              <a:t>Unscreened Foil Shielded Twisted Pair (U/FTP)</a:t>
            </a:r>
          </a:p>
          <a:p>
            <a:r>
              <a:rPr lang="en-GB" dirty="0"/>
              <a:t>“Cat7”</a:t>
            </a:r>
          </a:p>
          <a:p>
            <a:pPr lvl="1"/>
            <a:r>
              <a:rPr lang="en-GB" dirty="0"/>
              <a:t>Fully Shielded Twisted Pair with braid screen (S/FTP) or foil screen (F/FTP)</a:t>
            </a:r>
          </a:p>
          <a:p>
            <a:r>
              <a:rPr lang="en-US" dirty="0"/>
              <a:t>Plenum</a:t>
            </a:r>
          </a:p>
          <a:p>
            <a:pPr lvl="1"/>
            <a:r>
              <a:rPr lang="en-US" dirty="0"/>
              <a:t>Space used for Heating, Ventilation, Air Conditioning (HVAC)</a:t>
            </a:r>
          </a:p>
          <a:p>
            <a:pPr lvl="1"/>
            <a:r>
              <a:rPr lang="en-US" dirty="0"/>
              <a:t>Plenum rated cable jacket meets required fire safety standards</a:t>
            </a:r>
          </a:p>
          <a:p>
            <a:pPr lvl="2"/>
            <a:r>
              <a:rPr lang="en-US" dirty="0"/>
              <a:t>CMP/MMP – plenum cable</a:t>
            </a:r>
          </a:p>
          <a:p>
            <a:pPr lvl="2"/>
            <a:r>
              <a:rPr lang="en-US" dirty="0"/>
              <a:t>CMG/MMG – regular cable</a:t>
            </a:r>
          </a:p>
        </p:txBody>
      </p:sp>
      <p:pic>
        <p:nvPicPr>
          <p:cNvPr id="7" name="Content Placeholder 6" descr="F/UTP cable with a foil screen surrounding unshielded pairs &#10;(Image by Baran Ivo and released to public domain)"/>
          <p:cNvPicPr>
            <a:picLocks noGrp="1"/>
          </p:cNvPicPr>
          <p:nvPr>
            <p:ph sz="half" idx="2"/>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83906" y="2162027"/>
            <a:ext cx="4525962" cy="2806997"/>
          </a:xfrm>
        </p:spPr>
      </p:pic>
    </p:spTree>
    <p:extLst>
      <p:ext uri="{BB962C8B-B14F-4D97-AF65-F5344CB8AC3E}">
        <p14:creationId xmlns:p14="http://schemas.microsoft.com/office/powerpoint/2010/main" val="7338164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Network and Modem Ports</a:t>
            </a:r>
            <a:endParaRPr lang="en-US" dirty="0"/>
          </a:p>
        </p:txBody>
      </p:sp>
      <p:sp>
        <p:nvSpPr>
          <p:cNvPr id="3" name="Content Placeholder 2"/>
          <p:cNvSpPr>
            <a:spLocks noGrp="1"/>
          </p:cNvSpPr>
          <p:nvPr>
            <p:ph sz="half" idx="1"/>
          </p:nvPr>
        </p:nvSpPr>
        <p:spPr>
          <a:xfrm>
            <a:off x="0" y="1411550"/>
            <a:ext cx="6035040" cy="4874950"/>
          </a:xfrm>
        </p:spPr>
        <p:txBody>
          <a:bodyPr/>
          <a:lstStyle/>
          <a:p>
            <a:r>
              <a:rPr lang="en-US" dirty="0"/>
              <a:t>Registered Jack (RJ)</a:t>
            </a:r>
          </a:p>
          <a:p>
            <a:r>
              <a:rPr lang="en-US" dirty="0"/>
              <a:t>RJ-45</a:t>
            </a:r>
          </a:p>
          <a:p>
            <a:pPr lvl="1"/>
            <a:r>
              <a:rPr lang="en-US" dirty="0"/>
              <a:t>4-pair cable</a:t>
            </a:r>
          </a:p>
          <a:p>
            <a:pPr lvl="1"/>
            <a:r>
              <a:rPr lang="en-US" dirty="0"/>
              <a:t>8P8C (8-position, 8-contact)</a:t>
            </a:r>
          </a:p>
          <a:p>
            <a:pPr lvl="1"/>
            <a:r>
              <a:rPr lang="en-US" dirty="0"/>
              <a:t>Ethernet</a:t>
            </a:r>
          </a:p>
          <a:p>
            <a:r>
              <a:rPr lang="en-US" dirty="0"/>
              <a:t>RJ-11</a:t>
            </a:r>
          </a:p>
          <a:p>
            <a:pPr lvl="1"/>
            <a:r>
              <a:rPr lang="en-US" dirty="0"/>
              <a:t>2-pair cable</a:t>
            </a:r>
          </a:p>
          <a:p>
            <a:pPr lvl="1"/>
            <a:r>
              <a:rPr lang="en-US" dirty="0"/>
              <a:t>6P2C (6-position, 2-contact)</a:t>
            </a:r>
          </a:p>
          <a:p>
            <a:pPr lvl="1"/>
            <a:r>
              <a:rPr lang="en-US" dirty="0"/>
              <a:t>Analog modems</a:t>
            </a:r>
          </a:p>
        </p:txBody>
      </p:sp>
      <p:sp>
        <p:nvSpPr>
          <p:cNvPr id="7" name="Slide Number Placeholder 6"/>
          <p:cNvSpPr>
            <a:spLocks noGrp="1"/>
          </p:cNvSpPr>
          <p:nvPr>
            <p:ph type="sldNum" sz="quarter" idx="15"/>
          </p:nvPr>
        </p:nvSpPr>
        <p:spPr/>
        <p:txBody>
          <a:bodyPr/>
          <a:lstStyle/>
          <a:p>
            <a:pPr algn="ctr"/>
            <a:r>
              <a:rPr lang="en-US" dirty="0"/>
              <a:t>303</a:t>
            </a:r>
          </a:p>
        </p:txBody>
      </p:sp>
      <p:pic>
        <p:nvPicPr>
          <p:cNvPr id="9" name="Content Placeholder 8" descr="RJ-45 (left) and RJ-11 ports"/>
          <p:cNvPicPr>
            <a:picLocks noGrp="1"/>
          </p:cNvPicPr>
          <p:nvPr>
            <p:ph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7634014" y="4605281"/>
            <a:ext cx="1542011" cy="793865"/>
          </a:xfrm>
          <a:prstGeom prst="rect">
            <a:avLst/>
          </a:prstGeom>
          <a:noFill/>
          <a:ln>
            <a:noFill/>
          </a:ln>
        </p:spPr>
      </p:pic>
      <p:pic>
        <p:nvPicPr>
          <p:cNvPr id="10" name="Content Placeholder 9" descr="RJ-45 (left) and RJ-11 (right) connectors"/>
          <p:cNvPicPr>
            <a:picLocks noGrp="1"/>
          </p:cNvPicPr>
          <p:nvPr>
            <p:ph sz="quarter" idx="12"/>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00861" y="1771650"/>
            <a:ext cx="4208316" cy="844550"/>
          </a:xfrm>
          <a:prstGeom prst="rect">
            <a:avLst/>
          </a:prstGeom>
          <a:noFill/>
          <a:ln>
            <a:noFill/>
          </a:ln>
        </p:spPr>
      </p:pic>
    </p:spTree>
    <p:extLst>
      <p:ext uri="{BB962C8B-B14F-4D97-AF65-F5344CB8AC3E}">
        <p14:creationId xmlns:p14="http://schemas.microsoft.com/office/powerpoint/2010/main" val="164528701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Wiring Standards</a:t>
            </a:r>
          </a:p>
        </p:txBody>
      </p:sp>
      <p:pic>
        <p:nvPicPr>
          <p:cNvPr id="6" name="Content Placeholder 5" descr="T568B wiring diagram"/>
          <p:cNvPicPr>
            <a:picLocks noGrp="1"/>
          </p:cNvPicPr>
          <p:nvPr>
            <p:ph sz="half" idx="1"/>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1524001" y="1709641"/>
            <a:ext cx="4525963" cy="3711768"/>
          </a:xfrm>
          <a:prstGeom prst="rect">
            <a:avLst/>
          </a:prstGeom>
          <a:noFill/>
          <a:ln>
            <a:noFill/>
          </a:ln>
        </p:spPr>
      </p:pic>
      <p:sp>
        <p:nvSpPr>
          <p:cNvPr id="7" name="Content Placeholder 6"/>
          <p:cNvSpPr>
            <a:spLocks noGrp="1"/>
          </p:cNvSpPr>
          <p:nvPr>
            <p:ph sz="half" idx="2"/>
          </p:nvPr>
        </p:nvSpPr>
        <p:spPr/>
        <p:txBody>
          <a:bodyPr/>
          <a:lstStyle/>
          <a:p>
            <a:r>
              <a:rPr lang="en-US" dirty="0"/>
              <a:t>T568A</a:t>
            </a:r>
          </a:p>
          <a:p>
            <a:r>
              <a:rPr lang="en-US" dirty="0"/>
              <a:t>T568B</a:t>
            </a:r>
          </a:p>
          <a:p>
            <a:r>
              <a:rPr lang="en-US" dirty="0"/>
              <a:t>Crossover cable</a:t>
            </a:r>
          </a:p>
        </p:txBody>
      </p:sp>
    </p:spTree>
    <p:extLst>
      <p:ext uri="{BB962C8B-B14F-4D97-AF65-F5344CB8AC3E}">
        <p14:creationId xmlns:p14="http://schemas.microsoft.com/office/powerpoint/2010/main" val="8053601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0C69F1-3AE2-4B84-A550-3BE4BC7D6E5C}"/>
              </a:ext>
            </a:extLst>
          </p:cNvPr>
          <p:cNvSpPr txBox="1"/>
          <p:nvPr/>
        </p:nvSpPr>
        <p:spPr>
          <a:xfrm>
            <a:off x="2102841" y="1687761"/>
            <a:ext cx="7990514" cy="1477328"/>
          </a:xfrm>
          <a:prstGeom prst="rect">
            <a:avLst/>
          </a:prstGeom>
          <a:noFill/>
        </p:spPr>
        <p:txBody>
          <a:bodyPr wrap="square" rtlCol="0">
            <a:spAutoFit/>
          </a:bodyPr>
          <a:lstStyle/>
          <a:p>
            <a:r>
              <a:rPr lang="en-GB" sz="3000" dirty="0"/>
              <a:t>100BASE-T transmit pins are 1 and 2. What </a:t>
            </a:r>
            <a:r>
              <a:rPr lang="en-GB" sz="3000" dirty="0" err="1"/>
              <a:t>color-code</a:t>
            </a:r>
            <a:r>
              <a:rPr lang="en-GB" sz="3000" dirty="0"/>
              <a:t> are the wires terminated to these pins under T568A and T568B?	</a:t>
            </a:r>
          </a:p>
        </p:txBody>
      </p:sp>
    </p:spTree>
    <p:extLst>
      <p:ext uri="{BB962C8B-B14F-4D97-AF65-F5344CB8AC3E}">
        <p14:creationId xmlns:p14="http://schemas.microsoft.com/office/powerpoint/2010/main" val="38333400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0C69F1-3AE2-4B84-A550-3BE4BC7D6E5C}"/>
              </a:ext>
            </a:extLst>
          </p:cNvPr>
          <p:cNvSpPr txBox="1"/>
          <p:nvPr/>
        </p:nvSpPr>
        <p:spPr>
          <a:xfrm>
            <a:off x="2102841" y="1687761"/>
            <a:ext cx="7990514" cy="4108817"/>
          </a:xfrm>
          <a:prstGeom prst="rect">
            <a:avLst/>
          </a:prstGeom>
          <a:noFill/>
        </p:spPr>
        <p:txBody>
          <a:bodyPr wrap="square" rtlCol="0">
            <a:spAutoFit/>
          </a:bodyPr>
          <a:lstStyle/>
          <a:p>
            <a:r>
              <a:rPr lang="en-GB" sz="3000" dirty="0"/>
              <a:t>100BASE-T transmit pins are 1 and 2. What </a:t>
            </a:r>
            <a:r>
              <a:rPr lang="en-GB" sz="3000" dirty="0" err="1"/>
              <a:t>color-code</a:t>
            </a:r>
            <a:r>
              <a:rPr lang="en-GB" sz="3000" dirty="0"/>
              <a:t> are the wires terminated to these pins under T568A and T568B?	</a:t>
            </a:r>
          </a:p>
          <a:p>
            <a:endParaRPr lang="en-GB" sz="3000" dirty="0"/>
          </a:p>
          <a:p>
            <a:r>
              <a:rPr lang="en-GB" sz="2400" dirty="0"/>
              <a:t>T658A: </a:t>
            </a:r>
          </a:p>
          <a:p>
            <a:r>
              <a:rPr lang="en-GB" sz="2400" dirty="0"/>
              <a:t>Green / White (pin 1) and Green (pin 2) </a:t>
            </a:r>
          </a:p>
          <a:p>
            <a:r>
              <a:rPr lang="en-GB" sz="2400" dirty="0"/>
              <a:t>T568B: </a:t>
            </a:r>
          </a:p>
          <a:p>
            <a:r>
              <a:rPr lang="en-GB" sz="2400" dirty="0"/>
              <a:t>Orange (pin 1) / White and Orange (pin 2)</a:t>
            </a:r>
          </a:p>
          <a:p>
            <a:endParaRPr lang="en-GB" sz="1500" dirty="0"/>
          </a:p>
          <a:p>
            <a:r>
              <a:rPr lang="en-GB" sz="1500" dirty="0"/>
              <a:t>Pins 3 and 6 receive data</a:t>
            </a:r>
          </a:p>
          <a:p>
            <a:r>
              <a:rPr lang="en-GB" sz="1500" dirty="0"/>
              <a:t>Pins 4, 5, 7, 8 n/c</a:t>
            </a:r>
          </a:p>
        </p:txBody>
      </p:sp>
      <p:pic>
        <p:nvPicPr>
          <p:cNvPr id="3" name="Picture 2">
            <a:extLst>
              <a:ext uri="{FF2B5EF4-FFF2-40B4-BE49-F238E27FC236}">
                <a16:creationId xmlns:a16="http://schemas.microsoft.com/office/drawing/2014/main" id="{0D2F3071-6730-4CCB-9BAA-876CD92A8AC9}"/>
              </a:ext>
            </a:extLst>
          </p:cNvPr>
          <p:cNvPicPr>
            <a:picLocks noChangeAspect="1"/>
          </p:cNvPicPr>
          <p:nvPr/>
        </p:nvPicPr>
        <p:blipFill>
          <a:blip r:embed="rId2"/>
          <a:stretch>
            <a:fillRect/>
          </a:stretch>
        </p:blipFill>
        <p:spPr>
          <a:xfrm>
            <a:off x="7698298" y="3429001"/>
            <a:ext cx="2390862" cy="2396931"/>
          </a:xfrm>
          <a:prstGeom prst="rect">
            <a:avLst/>
          </a:prstGeom>
        </p:spPr>
      </p:pic>
    </p:spTree>
    <p:extLst>
      <p:ext uri="{BB962C8B-B14F-4D97-AF65-F5344CB8AC3E}">
        <p14:creationId xmlns:p14="http://schemas.microsoft.com/office/powerpoint/2010/main" val="33388717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Patch Panels</a:t>
            </a:r>
            <a:endParaRPr lang="en-US" dirty="0"/>
          </a:p>
        </p:txBody>
      </p:sp>
      <p:sp>
        <p:nvSpPr>
          <p:cNvPr id="6" name="Slide Number Placeholder 5"/>
          <p:cNvSpPr>
            <a:spLocks noGrp="1"/>
          </p:cNvSpPr>
          <p:nvPr>
            <p:ph type="sldNum" sz="quarter" idx="14"/>
          </p:nvPr>
        </p:nvSpPr>
        <p:spPr/>
        <p:txBody>
          <a:bodyPr/>
          <a:lstStyle/>
          <a:p>
            <a:r>
              <a:rPr lang="en-US" dirty="0"/>
              <a:t>304</a:t>
            </a:r>
          </a:p>
        </p:txBody>
      </p:sp>
      <p:pic>
        <p:nvPicPr>
          <p:cNvPr id="7" name="Content Placeholder 6" descr="110 block IDCs at the rear of a patch panel"/>
          <p:cNvPicPr>
            <a:picLocks noGrp="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17887" y="1405490"/>
            <a:ext cx="8156226" cy="1576870"/>
          </a:xfrm>
          <a:prstGeom prst="rect">
            <a:avLst/>
          </a:prstGeom>
          <a:noFill/>
          <a:ln>
            <a:noFill/>
          </a:ln>
        </p:spPr>
      </p:pic>
      <p:pic>
        <p:nvPicPr>
          <p:cNvPr id="8" name="Content Placeholder 7" descr="Siemon patch panel (Image © 2015 Siemon [www.siemon.com])"/>
          <p:cNvPicPr>
            <a:picLocks noGrp="1"/>
          </p:cNvPicPr>
          <p:nvPr>
            <p:ph idx="12"/>
          </p:nvPr>
        </p:nvPicPr>
        <p:blipFill>
          <a:blip r:embed="rId3" cstate="print">
            <a:extLst>
              <a:ext uri="{28A0092B-C50C-407E-A947-70E740481C1C}">
                <a14:useLocalDpi xmlns:a14="http://schemas.microsoft.com/office/drawing/2010/main"/>
              </a:ext>
            </a:extLst>
          </a:blip>
          <a:stretch>
            <a:fillRect/>
          </a:stretch>
        </p:blipFill>
        <p:spPr bwMode="auto">
          <a:xfrm>
            <a:off x="2062070" y="4530725"/>
            <a:ext cx="8067860" cy="917576"/>
          </a:xfrm>
          <a:prstGeom prst="rect">
            <a:avLst/>
          </a:prstGeom>
          <a:noFill/>
          <a:ln w="9525">
            <a:noFill/>
            <a:miter lim="800000"/>
            <a:headEnd/>
            <a:tailEnd/>
          </a:ln>
        </p:spPr>
      </p:pic>
    </p:spTree>
    <p:extLst>
      <p:ext uri="{BB962C8B-B14F-4D97-AF65-F5344CB8AC3E}">
        <p14:creationId xmlns:p14="http://schemas.microsoft.com/office/powerpoint/2010/main" val="14169058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Structured Cabling</a:t>
            </a:r>
          </a:p>
        </p:txBody>
      </p:sp>
      <p:pic>
        <p:nvPicPr>
          <p:cNvPr id="6" name="Content Placeholder 5" descr="Typical larger office network - clients connect via cabled links (with solid cable in wall conduits and stranded patch cords at wall ports and the patch panel) or wireless access point to a switch while a router and broadband link provide internet access"/>
          <p:cNvPicPr>
            <a:picLocks noGrp="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62711" y="1047750"/>
            <a:ext cx="7266578" cy="5035550"/>
          </a:xfrm>
          <a:prstGeom prst="rect">
            <a:avLst/>
          </a:prstGeom>
          <a:noFill/>
          <a:ln>
            <a:noFill/>
          </a:ln>
        </p:spPr>
      </p:pic>
    </p:spTree>
    <p:extLst>
      <p:ext uri="{BB962C8B-B14F-4D97-AF65-F5344CB8AC3E}">
        <p14:creationId xmlns:p14="http://schemas.microsoft.com/office/powerpoint/2010/main" val="25181923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Splitter</a:t>
            </a:r>
          </a:p>
          <a:p>
            <a:pPr lvl="1"/>
            <a:r>
              <a:rPr lang="en-US" dirty="0"/>
              <a:t>Run two Fast Ethernet ports over the same cable</a:t>
            </a:r>
          </a:p>
          <a:p>
            <a:pPr lvl="1"/>
            <a:r>
              <a:rPr lang="en-US" dirty="0"/>
              <a:t>Greater interference and reduced range</a:t>
            </a:r>
          </a:p>
          <a:p>
            <a:r>
              <a:rPr lang="en-US" dirty="0"/>
              <a:t>Repeaters / extenders</a:t>
            </a:r>
          </a:p>
          <a:p>
            <a:pPr lvl="1"/>
            <a:r>
              <a:rPr lang="en-US" dirty="0"/>
              <a:t>Regenerates the signal to extend the usable media distance</a:t>
            </a:r>
          </a:p>
          <a:p>
            <a:pPr lvl="1"/>
            <a:r>
              <a:rPr lang="en-US" dirty="0"/>
              <a:t>No processing logic (physical layer only)</a:t>
            </a:r>
          </a:p>
          <a:p>
            <a:pPr lvl="1"/>
            <a:r>
              <a:rPr lang="en-US" dirty="0"/>
              <a:t>Can use different media types (UTP, fiber</a:t>
            </a:r>
            <a:r>
              <a:rPr lang="en-US"/>
              <a:t>, coax)</a:t>
            </a:r>
            <a:endParaRPr lang="en-US" dirty="0"/>
          </a:p>
          <a:p>
            <a:pPr lvl="1"/>
            <a:r>
              <a:rPr lang="en-US" dirty="0"/>
              <a:t>One at each end</a:t>
            </a:r>
          </a:p>
        </p:txBody>
      </p:sp>
      <p:sp>
        <p:nvSpPr>
          <p:cNvPr id="3" name="Title 2"/>
          <p:cNvSpPr>
            <a:spLocks noGrp="1"/>
          </p:cNvSpPr>
          <p:nvPr>
            <p:ph type="title"/>
          </p:nvPr>
        </p:nvSpPr>
        <p:spPr/>
        <p:txBody>
          <a:bodyPr>
            <a:normAutofit/>
          </a:bodyPr>
          <a:lstStyle/>
          <a:p>
            <a:r>
              <a:rPr lang="en-US" dirty="0"/>
              <a:t>Splitters and Repeaters</a:t>
            </a:r>
          </a:p>
        </p:txBody>
      </p:sp>
    </p:spTree>
    <p:extLst>
      <p:ext uri="{BB962C8B-B14F-4D97-AF65-F5344CB8AC3E}">
        <p14:creationId xmlns:p14="http://schemas.microsoft.com/office/powerpoint/2010/main" val="1141862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PCIe</a:t>
            </a:r>
            <a:endParaRPr lang="en-GB" dirty="0"/>
          </a:p>
        </p:txBody>
      </p:sp>
      <p:sp>
        <p:nvSpPr>
          <p:cNvPr id="3" name="Content Placeholder 2"/>
          <p:cNvSpPr>
            <a:spLocks noGrp="1"/>
          </p:cNvSpPr>
          <p:nvPr>
            <p:ph idx="1"/>
          </p:nvPr>
        </p:nvSpPr>
        <p:spPr/>
        <p:txBody>
          <a:bodyPr/>
          <a:lstStyle/>
          <a:p>
            <a:r>
              <a:rPr lang="en-GB" dirty="0"/>
              <a:t>Peripheral Component Interconnect Express</a:t>
            </a:r>
          </a:p>
          <a:p>
            <a:r>
              <a:rPr lang="en-GB" dirty="0"/>
              <a:t>Uses Serial communications</a:t>
            </a:r>
          </a:p>
          <a:p>
            <a:r>
              <a:rPr lang="en-GB" dirty="0"/>
              <a:t>Is not compatible with PCI </a:t>
            </a:r>
          </a:p>
          <a:p>
            <a:endParaRPr lang="en-GB" dirty="0"/>
          </a:p>
          <a:p>
            <a:r>
              <a:rPr lang="en-GB" dirty="0" err="1"/>
              <a:t>PCIe</a:t>
            </a:r>
            <a:r>
              <a:rPr lang="en-GB" dirty="0"/>
              <a:t> transfer rate depends on the version</a:t>
            </a:r>
          </a:p>
          <a:p>
            <a:r>
              <a:rPr lang="en-GB" dirty="0" err="1"/>
              <a:t>PCIe</a:t>
            </a:r>
            <a:r>
              <a:rPr lang="en-GB" dirty="0"/>
              <a:t> 1.0 supports data transfer rates at 250 </a:t>
            </a:r>
            <a:r>
              <a:rPr lang="en-GB" dirty="0" err="1"/>
              <a:t>MBps</a:t>
            </a:r>
            <a:endParaRPr lang="en-GB" dirty="0"/>
          </a:p>
          <a:p>
            <a:r>
              <a:rPr lang="en-GB" dirty="0" err="1"/>
              <a:t>PCIe</a:t>
            </a:r>
            <a:r>
              <a:rPr lang="en-GB" dirty="0"/>
              <a:t> 2.0 500 </a:t>
            </a:r>
            <a:r>
              <a:rPr lang="en-GB" dirty="0" err="1"/>
              <a:t>MBps</a:t>
            </a:r>
            <a:endParaRPr lang="en-GB" dirty="0"/>
          </a:p>
          <a:p>
            <a:r>
              <a:rPr lang="en-GB" dirty="0" err="1"/>
              <a:t>PCIe</a:t>
            </a:r>
            <a:r>
              <a:rPr lang="en-GB" dirty="0"/>
              <a:t> 3.0 1 </a:t>
            </a:r>
            <a:r>
              <a:rPr lang="en-GB" dirty="0" err="1"/>
              <a:t>GBps</a:t>
            </a:r>
            <a:endParaRPr lang="en-GB" dirty="0"/>
          </a:p>
          <a:p>
            <a:endParaRPr lang="en-GB" dirty="0"/>
          </a:p>
          <a:p>
            <a:r>
              <a:rPr lang="en-GB" dirty="0" err="1"/>
              <a:t>PCIe</a:t>
            </a:r>
            <a:r>
              <a:rPr lang="en-GB" dirty="0"/>
              <a:t> products can be backwards compatible – you can use a </a:t>
            </a:r>
            <a:r>
              <a:rPr lang="en-GB" dirty="0" err="1"/>
              <a:t>PCIe</a:t>
            </a:r>
            <a:r>
              <a:rPr lang="en-GB" dirty="0"/>
              <a:t> 2.0 GPU in a </a:t>
            </a:r>
            <a:r>
              <a:rPr lang="en-GB" dirty="0" err="1"/>
              <a:t>PCIe</a:t>
            </a:r>
            <a:r>
              <a:rPr lang="en-GB" dirty="0"/>
              <a:t> 3.0 slot</a:t>
            </a:r>
          </a:p>
        </p:txBody>
      </p:sp>
      <p:sp>
        <p:nvSpPr>
          <p:cNvPr id="4" name="Slide Number Placeholder 3"/>
          <p:cNvSpPr>
            <a:spLocks noGrp="1"/>
          </p:cNvSpPr>
          <p:nvPr>
            <p:ph type="sldNum" sz="quarter" idx="12"/>
          </p:nvPr>
        </p:nvSpPr>
        <p:spPr/>
        <p:txBody>
          <a:bodyPr/>
          <a:lstStyle/>
          <a:p>
            <a:fld id="{B968E073-D174-4F9D-8A41-77BF38746B42}" type="slidenum">
              <a:rPr lang="en-GB" smtClean="0">
                <a:solidFill>
                  <a:prstClr val="black">
                    <a:tint val="75000"/>
                  </a:prstClr>
                </a:solidFill>
              </a:rPr>
              <a:pPr/>
              <a:t>14</a:t>
            </a:fld>
            <a:endParaRPr lang="en-GB">
              <a:solidFill>
                <a:prstClr val="black">
                  <a:tint val="75000"/>
                </a:prstClr>
              </a:solidFill>
            </a:endParaRPr>
          </a:p>
        </p:txBody>
      </p:sp>
    </p:spTree>
    <p:extLst>
      <p:ext uri="{BB962C8B-B14F-4D97-AF65-F5344CB8AC3E}">
        <p14:creationId xmlns:p14="http://schemas.microsoft.com/office/powerpoint/2010/main" val="228189588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Cable Installation Tools</a:t>
            </a:r>
            <a:endParaRPr lang="en-US" dirty="0"/>
          </a:p>
        </p:txBody>
      </p:sp>
      <p:sp>
        <p:nvSpPr>
          <p:cNvPr id="4" name="Content Placeholder 3"/>
          <p:cNvSpPr>
            <a:spLocks noGrp="1"/>
          </p:cNvSpPr>
          <p:nvPr>
            <p:ph sz="half" idx="2"/>
          </p:nvPr>
        </p:nvSpPr>
        <p:spPr/>
        <p:txBody>
          <a:bodyPr>
            <a:normAutofit/>
          </a:bodyPr>
          <a:lstStyle/>
          <a:p>
            <a:r>
              <a:rPr lang="en-US" altLang="en-US" dirty="0"/>
              <a:t>Fixed (permanent) cable versus patch cords</a:t>
            </a:r>
          </a:p>
          <a:p>
            <a:r>
              <a:rPr lang="en-US" dirty="0"/>
              <a:t>Wire stripping / cutting </a:t>
            </a:r>
          </a:p>
          <a:p>
            <a:pPr lvl="0"/>
            <a:r>
              <a:rPr lang="en-US" altLang="en-US" dirty="0"/>
              <a:t>Termination Tools</a:t>
            </a:r>
          </a:p>
          <a:p>
            <a:pPr lvl="1"/>
            <a:r>
              <a:rPr lang="en-US" dirty="0"/>
              <a:t>Punch-down </a:t>
            </a:r>
          </a:p>
          <a:p>
            <a:pPr lvl="2"/>
            <a:r>
              <a:rPr lang="en-US" dirty="0"/>
              <a:t>Terminate cable to Insulation Displacement Connector (IDC)</a:t>
            </a:r>
          </a:p>
          <a:p>
            <a:pPr lvl="2"/>
            <a:r>
              <a:rPr lang="en-US" dirty="0"/>
              <a:t>Formats (66, 110, Krone)</a:t>
            </a:r>
          </a:p>
          <a:p>
            <a:pPr lvl="1"/>
            <a:r>
              <a:rPr lang="en-US" dirty="0"/>
              <a:t>Cable crimpers </a:t>
            </a:r>
          </a:p>
          <a:p>
            <a:pPr lvl="2"/>
            <a:r>
              <a:rPr lang="en-US" dirty="0"/>
              <a:t>Attach jack (e.g. RJ-45) to patch cord</a:t>
            </a:r>
          </a:p>
          <a:p>
            <a:pPr lvl="2"/>
            <a:r>
              <a:rPr lang="en-US" dirty="0"/>
              <a:t>Avoid excessive untwisting</a:t>
            </a:r>
          </a:p>
        </p:txBody>
      </p:sp>
      <p:pic>
        <p:nvPicPr>
          <p:cNvPr id="7" name="Content Placeholder 4"/>
          <p:cNvPicPr>
            <a:picLocks noGrp="1" noChangeAspect="1"/>
          </p:cNvPicPr>
          <p:nvPr>
            <p:ph sz="half" idx="1"/>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1" y="2057886"/>
            <a:ext cx="4525963" cy="3015278"/>
          </a:xfrm>
        </p:spPr>
      </p:pic>
    </p:spTree>
    <p:extLst>
      <p:ext uri="{BB962C8B-B14F-4D97-AF65-F5344CB8AC3E}">
        <p14:creationId xmlns:p14="http://schemas.microsoft.com/office/powerpoint/2010/main" val="27363175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Cable Testing Tools</a:t>
            </a:r>
            <a:endParaRPr lang="en-US" dirty="0"/>
          </a:p>
        </p:txBody>
      </p:sp>
      <p:sp>
        <p:nvSpPr>
          <p:cNvPr id="3" name="Content Placeholder 2"/>
          <p:cNvSpPr>
            <a:spLocks noGrp="1"/>
          </p:cNvSpPr>
          <p:nvPr>
            <p:ph sz="half" idx="1"/>
          </p:nvPr>
        </p:nvSpPr>
        <p:spPr/>
        <p:txBody>
          <a:bodyPr>
            <a:normAutofit/>
          </a:bodyPr>
          <a:lstStyle/>
          <a:p>
            <a:r>
              <a:rPr lang="en-US" dirty="0"/>
              <a:t>Multimeter / wire map tester</a:t>
            </a:r>
          </a:p>
          <a:p>
            <a:pPr lvl="1"/>
            <a:r>
              <a:rPr lang="en-US" dirty="0"/>
              <a:t>Continuity</a:t>
            </a:r>
          </a:p>
          <a:p>
            <a:pPr lvl="1"/>
            <a:r>
              <a:rPr lang="en-US" dirty="0"/>
              <a:t>Shorts</a:t>
            </a:r>
          </a:p>
          <a:p>
            <a:pPr lvl="1"/>
            <a:r>
              <a:rPr lang="en-US" dirty="0"/>
              <a:t>Incorrect termination</a:t>
            </a:r>
          </a:p>
          <a:p>
            <a:pPr lvl="1"/>
            <a:r>
              <a:rPr lang="en-US" dirty="0"/>
              <a:t>Split pair</a:t>
            </a:r>
          </a:p>
          <a:p>
            <a:r>
              <a:rPr lang="en-US" dirty="0"/>
              <a:t>Cable tester</a:t>
            </a:r>
          </a:p>
          <a:p>
            <a:pPr lvl="1"/>
            <a:r>
              <a:rPr lang="en-US" dirty="0"/>
              <a:t>Reports attenuation, noise, crosstalk, etc</a:t>
            </a:r>
          </a:p>
          <a:p>
            <a:r>
              <a:rPr lang="en-US" dirty="0"/>
              <a:t>Cable certifier</a:t>
            </a:r>
          </a:p>
          <a:p>
            <a:pPr lvl="1"/>
            <a:r>
              <a:rPr lang="en-US" dirty="0"/>
              <a:t>Measure installed cable against defined standard</a:t>
            </a:r>
          </a:p>
          <a:p>
            <a:r>
              <a:rPr lang="en-US" dirty="0"/>
              <a:t>Toner and probe</a:t>
            </a:r>
          </a:p>
          <a:p>
            <a:pPr lvl="1"/>
            <a:r>
              <a:rPr lang="en-US" dirty="0"/>
              <a:t>Cable tracing</a:t>
            </a:r>
          </a:p>
          <a:p>
            <a:r>
              <a:rPr lang="en-US" dirty="0"/>
              <a:t>Loopback plug</a:t>
            </a:r>
          </a:p>
        </p:txBody>
      </p:sp>
      <p:pic>
        <p:nvPicPr>
          <p:cNvPr id="10" name="Picture 3" descr="37610l"/>
          <p:cNvPicPr>
            <a:picLocks noGrp="1" noChangeAspect="1" noChangeArrowheads="1"/>
          </p:cNvPicPr>
          <p:nvPr>
            <p:ph sz="half" idx="2"/>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1894" y="1422400"/>
            <a:ext cx="4286250" cy="4286250"/>
          </a:xfrm>
        </p:spPr>
      </p:pic>
      <p:sp>
        <p:nvSpPr>
          <p:cNvPr id="11" name="Rectangle 10"/>
          <p:cNvSpPr/>
          <p:nvPr/>
        </p:nvSpPr>
        <p:spPr>
          <a:xfrm>
            <a:off x="6306865" y="5707807"/>
            <a:ext cx="3555910" cy="276999"/>
          </a:xfrm>
          <a:prstGeom prst="rect">
            <a:avLst/>
          </a:prstGeom>
        </p:spPr>
        <p:txBody>
          <a:bodyPr wrap="none">
            <a:spAutoFit/>
          </a:bodyPr>
          <a:lstStyle/>
          <a:p>
            <a:r>
              <a:rPr lang="en-GB" sz="1200" i="1" dirty="0">
                <a:latin typeface="Verdana" panose="020B0604030504040204" pitchFamily="34" charset="0"/>
                <a:ea typeface="Verdana" panose="020B0604030504040204" pitchFamily="34" charset="0"/>
                <a:cs typeface="Verdana" panose="020B0604030504040204" pitchFamily="34" charset="0"/>
              </a:rPr>
              <a:t>(Image © 2015 IDEAL INDUSTRIES, INC)</a:t>
            </a:r>
            <a:endParaRPr lang="en-US" sz="1200"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1299738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Fiber Optic Cable</a:t>
            </a:r>
            <a:endParaRPr lang="en-US" dirty="0"/>
          </a:p>
        </p:txBody>
      </p:sp>
      <p:sp>
        <p:nvSpPr>
          <p:cNvPr id="3" name="Content Placeholder 2"/>
          <p:cNvSpPr>
            <a:spLocks noGrp="1"/>
          </p:cNvSpPr>
          <p:nvPr>
            <p:ph sz="half" idx="1"/>
          </p:nvPr>
        </p:nvSpPr>
        <p:spPr/>
        <p:txBody>
          <a:bodyPr>
            <a:normAutofit/>
          </a:bodyPr>
          <a:lstStyle/>
          <a:p>
            <a:r>
              <a:rPr lang="en-US" dirty="0"/>
              <a:t>Construction</a:t>
            </a:r>
          </a:p>
          <a:p>
            <a:pPr lvl="1"/>
            <a:r>
              <a:rPr lang="en-US" dirty="0"/>
              <a:t>Core</a:t>
            </a:r>
          </a:p>
          <a:p>
            <a:pPr lvl="1"/>
            <a:r>
              <a:rPr lang="en-US" dirty="0"/>
              <a:t>Cladding</a:t>
            </a:r>
          </a:p>
          <a:p>
            <a:pPr lvl="1"/>
            <a:r>
              <a:rPr lang="en-US" dirty="0"/>
              <a:t>Buffer</a:t>
            </a:r>
          </a:p>
          <a:p>
            <a:pPr lvl="1"/>
            <a:r>
              <a:rPr lang="en-US" dirty="0"/>
              <a:t>Jacket</a:t>
            </a:r>
          </a:p>
          <a:p>
            <a:r>
              <a:rPr lang="en-US" dirty="0"/>
              <a:t>Single Mode Fiber (SMF)</a:t>
            </a:r>
          </a:p>
          <a:p>
            <a:pPr lvl="1"/>
            <a:r>
              <a:rPr lang="en-US" dirty="0"/>
              <a:t>Expensive optics</a:t>
            </a:r>
          </a:p>
          <a:p>
            <a:pPr lvl="1"/>
            <a:r>
              <a:rPr lang="en-US" dirty="0"/>
              <a:t>Used for long-range applications</a:t>
            </a:r>
          </a:p>
          <a:p>
            <a:r>
              <a:rPr lang="en-US" dirty="0"/>
              <a:t>Multimode Fiber (MMF)</a:t>
            </a:r>
          </a:p>
          <a:p>
            <a:pPr lvl="1"/>
            <a:r>
              <a:rPr lang="en-US" dirty="0"/>
              <a:t>Cheaper optics</a:t>
            </a:r>
          </a:p>
          <a:p>
            <a:pPr lvl="1"/>
            <a:r>
              <a:rPr lang="en-US" dirty="0"/>
              <a:t>Shorter range</a:t>
            </a:r>
          </a:p>
          <a:p>
            <a:pPr lvl="1"/>
            <a:r>
              <a:rPr lang="en-US" dirty="0"/>
              <a:t>Optical Multimode (OM) cable categories</a:t>
            </a:r>
          </a:p>
        </p:txBody>
      </p:sp>
      <p:sp>
        <p:nvSpPr>
          <p:cNvPr id="7" name="Slide Number Placeholder 6"/>
          <p:cNvSpPr>
            <a:spLocks noGrp="1"/>
          </p:cNvSpPr>
          <p:nvPr>
            <p:ph type="sldNum" sz="quarter" idx="15"/>
          </p:nvPr>
        </p:nvSpPr>
        <p:spPr/>
        <p:txBody>
          <a:bodyPr/>
          <a:lstStyle/>
          <a:p>
            <a:pPr algn="ctr"/>
            <a:r>
              <a:rPr lang="en-US" dirty="0"/>
              <a:t>308</a:t>
            </a:r>
          </a:p>
        </p:txBody>
      </p:sp>
      <p:pic>
        <p:nvPicPr>
          <p:cNvPr id="8" name="Content Placeholder 4"/>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728108" y="3622675"/>
            <a:ext cx="4117749" cy="2743200"/>
          </a:xfrm>
        </p:spPr>
      </p:pic>
      <p:pic>
        <p:nvPicPr>
          <p:cNvPr id="9" name="Content Placeholder 9" descr="Fiber optic strand"/>
          <p:cNvPicPr>
            <a:picLocks noGrp="1"/>
          </p:cNvPicPr>
          <p:nvPr>
            <p:ph sz="quarter" idx="12"/>
          </p:nvPr>
        </p:nvPicPr>
        <p:blipFill>
          <a:blip r:embed="rId3" cstate="print"/>
          <a:stretch>
            <a:fillRect/>
          </a:stretch>
        </p:blipFill>
        <p:spPr bwMode="auto">
          <a:xfrm>
            <a:off x="2427455" y="1681817"/>
            <a:ext cx="2719052" cy="1024217"/>
          </a:xfrm>
          <a:prstGeom prst="rect">
            <a:avLst/>
          </a:prstGeom>
          <a:noFill/>
        </p:spPr>
      </p:pic>
    </p:spTree>
    <p:extLst>
      <p:ext uri="{BB962C8B-B14F-4D97-AF65-F5344CB8AC3E}">
        <p14:creationId xmlns:p14="http://schemas.microsoft.com/office/powerpoint/2010/main" val="35774373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431" y="365127"/>
            <a:ext cx="10467475" cy="1325563"/>
          </a:xfrm>
        </p:spPr>
        <p:txBody>
          <a:bodyPr>
            <a:normAutofit/>
          </a:bodyPr>
          <a:lstStyle/>
          <a:p>
            <a:r>
              <a:rPr lang="en-US" dirty="0"/>
              <a:t>Fiber Optic Connectors</a:t>
            </a:r>
          </a:p>
        </p:txBody>
      </p:sp>
      <p:sp>
        <p:nvSpPr>
          <p:cNvPr id="3" name="Content Placeholder 2"/>
          <p:cNvSpPr>
            <a:spLocks noGrp="1"/>
          </p:cNvSpPr>
          <p:nvPr>
            <p:ph sz="half" idx="1"/>
          </p:nvPr>
        </p:nvSpPr>
        <p:spPr>
          <a:xfrm>
            <a:off x="838200" y="1775383"/>
            <a:ext cx="5181600" cy="4855076"/>
          </a:xfrm>
        </p:spPr>
        <p:txBody>
          <a:bodyPr>
            <a:normAutofit/>
          </a:bodyPr>
          <a:lstStyle/>
          <a:p>
            <a:r>
              <a:rPr lang="en-US" dirty="0"/>
              <a:t>Ferrule</a:t>
            </a:r>
          </a:p>
          <a:p>
            <a:r>
              <a:rPr lang="en-US" dirty="0"/>
              <a:t>ST (Straight Tip) - push-and-twist locking mechanism	 </a:t>
            </a:r>
          </a:p>
          <a:p>
            <a:r>
              <a:rPr lang="en-US" dirty="0"/>
              <a:t>SC (Subscriber Connector) - push/pull design attachment </a:t>
            </a:r>
          </a:p>
          <a:p>
            <a:r>
              <a:rPr lang="en-US" dirty="0"/>
              <a:t>LC (Lucent or Local Connector) -similar to SC but half the size</a:t>
            </a:r>
          </a:p>
        </p:txBody>
      </p:sp>
      <p:pic>
        <p:nvPicPr>
          <p:cNvPr id="9" name="Content Placeholder 8"/>
          <p:cNvPicPr>
            <a:picLocks noGrp="1" noChangeAspect="1"/>
          </p:cNvPicPr>
          <p:nvPr>
            <p:ph sz="half" idx="2"/>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42038" y="1054822"/>
            <a:ext cx="4525962" cy="5021407"/>
          </a:xfrm>
        </p:spPr>
      </p:pic>
      <p:sp>
        <p:nvSpPr>
          <p:cNvPr id="10" name="TextBox 9"/>
          <p:cNvSpPr txBox="1"/>
          <p:nvPr/>
        </p:nvSpPr>
        <p:spPr>
          <a:xfrm>
            <a:off x="9172078" y="2919829"/>
            <a:ext cx="1495922" cy="646331"/>
          </a:xfrm>
          <a:prstGeom prst="rect">
            <a:avLst/>
          </a:prstGeom>
          <a:noFill/>
        </p:spPr>
        <p:txBody>
          <a:bodyPr wrap="none" rtlCol="0">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Subscriber </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Connector</a:t>
            </a:r>
          </a:p>
        </p:txBody>
      </p:sp>
      <p:sp>
        <p:nvSpPr>
          <p:cNvPr id="11" name="TextBox 10"/>
          <p:cNvSpPr txBox="1"/>
          <p:nvPr/>
        </p:nvSpPr>
        <p:spPr>
          <a:xfrm>
            <a:off x="7101972" y="2919828"/>
            <a:ext cx="1543179" cy="369332"/>
          </a:xfrm>
          <a:prstGeom prst="rect">
            <a:avLst/>
          </a:prstGeom>
          <a:noFill/>
        </p:spPr>
        <p:txBody>
          <a:bodyPr wrap="non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Straight Tip</a:t>
            </a:r>
          </a:p>
        </p:txBody>
      </p:sp>
      <p:sp>
        <p:nvSpPr>
          <p:cNvPr id="12" name="TextBox 11"/>
          <p:cNvSpPr txBox="1"/>
          <p:nvPr/>
        </p:nvSpPr>
        <p:spPr>
          <a:xfrm>
            <a:off x="7627083" y="6054328"/>
            <a:ext cx="2036134" cy="369332"/>
          </a:xfrm>
          <a:prstGeom prst="rect">
            <a:avLst/>
          </a:prstGeom>
          <a:noFill/>
        </p:spPr>
        <p:txBody>
          <a:bodyPr wrap="none" rtlCol="0">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Local Connector</a:t>
            </a:r>
          </a:p>
        </p:txBody>
      </p:sp>
    </p:spTree>
    <p:extLst>
      <p:ext uri="{BB962C8B-B14F-4D97-AF65-F5344CB8AC3E}">
        <p14:creationId xmlns:p14="http://schemas.microsoft.com/office/powerpoint/2010/main" val="23994110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Coaxial Cable and Connectors</a:t>
            </a:r>
            <a:endParaRPr lang="en-US" dirty="0"/>
          </a:p>
        </p:txBody>
      </p:sp>
      <p:sp>
        <p:nvSpPr>
          <p:cNvPr id="3" name="Content Placeholder 2"/>
          <p:cNvSpPr>
            <a:spLocks noGrp="1"/>
          </p:cNvSpPr>
          <p:nvPr>
            <p:ph sz="half" idx="1"/>
          </p:nvPr>
        </p:nvSpPr>
        <p:spPr/>
        <p:txBody>
          <a:bodyPr>
            <a:normAutofit/>
          </a:bodyPr>
          <a:lstStyle/>
          <a:p>
            <a:r>
              <a:rPr lang="en-US" dirty="0"/>
              <a:t>Radio Grade (RG) “standards”</a:t>
            </a:r>
          </a:p>
          <a:p>
            <a:pPr lvl="1"/>
            <a:r>
              <a:rPr lang="en-US" dirty="0"/>
              <a:t>RG-8 / RG-58 for legacy coax Ethernet (Thicknet and Thinnet)</a:t>
            </a:r>
          </a:p>
          <a:p>
            <a:pPr lvl="1"/>
            <a:r>
              <a:rPr lang="en-US" dirty="0"/>
              <a:t>RG-6 for modern Cable Access TV (CATV) / cable modems</a:t>
            </a:r>
          </a:p>
          <a:p>
            <a:pPr lvl="1"/>
            <a:r>
              <a:rPr lang="en-US" dirty="0"/>
              <a:t>RG-59 for older CATV installs and Closed Circuit TV (CCTV)</a:t>
            </a:r>
          </a:p>
          <a:p>
            <a:r>
              <a:rPr lang="en-US" dirty="0"/>
              <a:t>Connectors</a:t>
            </a:r>
          </a:p>
          <a:p>
            <a:pPr lvl="1"/>
            <a:r>
              <a:rPr lang="en-US" dirty="0"/>
              <a:t>BNC (Bayonet-Neill-Concelman)</a:t>
            </a:r>
          </a:p>
          <a:p>
            <a:pPr lvl="1"/>
            <a:r>
              <a:rPr lang="en-US" dirty="0"/>
              <a:t>F-type</a:t>
            </a:r>
          </a:p>
          <a:p>
            <a:pPr lvl="1"/>
            <a:r>
              <a:rPr lang="en-US" dirty="0"/>
              <a:t>BNC coupler</a:t>
            </a:r>
          </a:p>
          <a:p>
            <a:endParaRPr lang="en-US" dirty="0"/>
          </a:p>
        </p:txBody>
      </p:sp>
      <p:sp>
        <p:nvSpPr>
          <p:cNvPr id="7" name="Slide Number Placeholder 6"/>
          <p:cNvSpPr>
            <a:spLocks noGrp="1"/>
          </p:cNvSpPr>
          <p:nvPr>
            <p:ph type="sldNum" sz="quarter" idx="15"/>
          </p:nvPr>
        </p:nvSpPr>
        <p:spPr/>
        <p:txBody>
          <a:bodyPr/>
          <a:lstStyle/>
          <a:p>
            <a:pPr algn="ctr"/>
            <a:r>
              <a:rPr lang="en-US" dirty="0"/>
              <a:t>310</a:t>
            </a:r>
          </a:p>
        </p:txBody>
      </p:sp>
      <p:pic>
        <p:nvPicPr>
          <p:cNvPr id="8" name="Content Placeholder 7" descr="Coax cable"/>
          <p:cNvPicPr>
            <a:picLocks noGrp="1"/>
          </p:cNvPicPr>
          <p:nvPr>
            <p:ph sz="quarter" idx="12"/>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415381" y="2054687"/>
            <a:ext cx="2743200" cy="278476"/>
          </a:xfrm>
          <a:prstGeom prst="rect">
            <a:avLst/>
          </a:prstGeom>
          <a:noFill/>
          <a:ln>
            <a:noFill/>
          </a:ln>
        </p:spPr>
      </p:pic>
      <p:pic>
        <p:nvPicPr>
          <p:cNvPr id="9" name="Content Placeholder 8" descr="BNC connector on the left (created by Krzysztof Burghardt and reproduced under the Creative Commons Attribution ShareAlike 3.0 license) and F-connector on the right (created by Colin and reproduced under the Creative Commons Attribution ShareAlike 3.0 license)"/>
          <p:cNvPicPr>
            <a:picLocks noGrp="1"/>
          </p:cNvPicPr>
          <p:nvPr>
            <p:ph sz="quarter" idx="13"/>
          </p:nvPr>
        </p:nvPicPr>
        <p:blipFill>
          <a:blip r:embed="rId3" cstate="screen">
            <a:extLst>
              <a:ext uri="{28A0092B-C50C-407E-A947-70E740481C1C}">
                <a14:useLocalDpi xmlns:a14="http://schemas.microsoft.com/office/drawing/2010/main"/>
              </a:ext>
            </a:extLst>
          </a:blip>
          <a:stretch>
            <a:fillRect/>
          </a:stretch>
        </p:blipFill>
        <p:spPr bwMode="auto">
          <a:xfrm>
            <a:off x="1524001" y="4238933"/>
            <a:ext cx="4525963" cy="1510684"/>
          </a:xfrm>
          <a:prstGeom prst="rect">
            <a:avLst/>
          </a:prstGeom>
          <a:noFill/>
          <a:ln>
            <a:noFill/>
          </a:ln>
        </p:spPr>
      </p:pic>
    </p:spTree>
    <p:extLst>
      <p:ext uri="{BB962C8B-B14F-4D97-AF65-F5344CB8AC3E}">
        <p14:creationId xmlns:p14="http://schemas.microsoft.com/office/powerpoint/2010/main" val="8498937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it-IT" dirty="0"/>
              <a:t>OSI Model Data Link Layer</a:t>
            </a:r>
            <a:endParaRPr lang="en-US" dirty="0"/>
          </a:p>
        </p:txBody>
      </p:sp>
      <p:sp>
        <p:nvSpPr>
          <p:cNvPr id="4" name="Content Placeholder 3"/>
          <p:cNvSpPr>
            <a:spLocks noGrp="1"/>
          </p:cNvSpPr>
          <p:nvPr>
            <p:ph sz="half" idx="2"/>
          </p:nvPr>
        </p:nvSpPr>
        <p:spPr>
          <a:xfrm>
            <a:off x="6141720" y="822960"/>
            <a:ext cx="4526280" cy="4663440"/>
          </a:xfrm>
        </p:spPr>
        <p:txBody>
          <a:bodyPr>
            <a:normAutofit/>
          </a:bodyPr>
          <a:lstStyle/>
          <a:p>
            <a:r>
              <a:rPr lang="en-US" dirty="0"/>
              <a:t>Frames and frame headers</a:t>
            </a:r>
          </a:p>
          <a:p>
            <a:r>
              <a:rPr lang="en-US" dirty="0"/>
              <a:t>Media access method</a:t>
            </a:r>
          </a:p>
          <a:p>
            <a:r>
              <a:rPr lang="en-US" dirty="0"/>
              <a:t>Ethernet</a:t>
            </a:r>
          </a:p>
          <a:p>
            <a:r>
              <a:rPr lang="en-US" dirty="0"/>
              <a:t>Layer 2 devices</a:t>
            </a:r>
          </a:p>
          <a:p>
            <a:pPr lvl="1"/>
            <a:r>
              <a:rPr lang="en-US" dirty="0"/>
              <a:t>Network adapter</a:t>
            </a:r>
          </a:p>
          <a:p>
            <a:pPr lvl="1"/>
            <a:r>
              <a:rPr lang="en-US" dirty="0"/>
              <a:t>Bridge</a:t>
            </a:r>
          </a:p>
          <a:p>
            <a:pPr lvl="1"/>
            <a:r>
              <a:rPr lang="en-US" dirty="0"/>
              <a:t>Switch</a:t>
            </a:r>
          </a:p>
          <a:p>
            <a:pPr lvl="1"/>
            <a:r>
              <a:rPr lang="en-US" dirty="0"/>
              <a:t>Wireless access point</a:t>
            </a:r>
          </a:p>
          <a:p>
            <a:endParaRPr lang="en-US" dirty="0"/>
          </a:p>
        </p:txBody>
      </p:sp>
      <p:pic>
        <p:nvPicPr>
          <p:cNvPr id="8" name="Content Placeholder 11" descr="Construction of a frame"/>
          <p:cNvPicPr>
            <a:picLocks/>
          </p:cNvPicPr>
          <p:nvPr/>
        </p:nvPicPr>
        <p:blipFill>
          <a:blip r:embed="rId2" cstate="screen">
            <a:extLst>
              <a:ext uri="{28A0092B-C50C-407E-A947-70E740481C1C}">
                <a14:useLocalDpi xmlns:a14="http://schemas.microsoft.com/office/drawing/2010/main"/>
              </a:ext>
            </a:extLst>
          </a:blip>
          <a:stretch>
            <a:fillRect/>
          </a:stretch>
        </p:blipFill>
        <p:spPr bwMode="auto">
          <a:xfrm>
            <a:off x="6416200" y="5614757"/>
            <a:ext cx="4023201" cy="259066"/>
          </a:xfrm>
          <a:prstGeom prst="rect">
            <a:avLst/>
          </a:prstGeom>
          <a:noFill/>
          <a:ln>
            <a:noFill/>
          </a:ln>
        </p:spPr>
      </p:pic>
      <p:pic>
        <p:nvPicPr>
          <p:cNvPr id="9" name="Content Placeholder 7" descr="The OSI model"/>
          <p:cNvPicPr>
            <a:picLocks noGrp="1"/>
          </p:cNvPicPr>
          <p:nvPr>
            <p:ph sz="half" idx="1"/>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1" y="1257228"/>
            <a:ext cx="4525963" cy="4616595"/>
          </a:xfrm>
        </p:spPr>
      </p:pic>
    </p:spTree>
    <p:extLst>
      <p:ext uri="{BB962C8B-B14F-4D97-AF65-F5344CB8AC3E}">
        <p14:creationId xmlns:p14="http://schemas.microsoft.com/office/powerpoint/2010/main" val="276540740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Network Cards</a:t>
            </a:r>
          </a:p>
        </p:txBody>
      </p:sp>
      <p:sp>
        <p:nvSpPr>
          <p:cNvPr id="3" name="Content Placeholder 2"/>
          <p:cNvSpPr>
            <a:spLocks noGrp="1"/>
          </p:cNvSpPr>
          <p:nvPr>
            <p:ph sz="half" idx="1"/>
          </p:nvPr>
        </p:nvSpPr>
        <p:spPr/>
        <p:txBody>
          <a:bodyPr>
            <a:normAutofit/>
          </a:bodyPr>
          <a:lstStyle/>
          <a:p>
            <a:r>
              <a:rPr lang="en-US" dirty="0"/>
              <a:t>Ethernet</a:t>
            </a:r>
          </a:p>
          <a:p>
            <a:pPr lvl="1"/>
            <a:r>
              <a:rPr lang="en-US" dirty="0"/>
              <a:t>10 Mbps (10BASE-)</a:t>
            </a:r>
            <a:endParaRPr lang="en-GB" dirty="0"/>
          </a:p>
          <a:p>
            <a:pPr lvl="1"/>
            <a:r>
              <a:rPr lang="en-US" dirty="0"/>
              <a:t>Fast Ethernet (100BASE-)</a:t>
            </a:r>
            <a:endParaRPr lang="en-GB" dirty="0"/>
          </a:p>
          <a:p>
            <a:pPr lvl="1"/>
            <a:r>
              <a:rPr lang="en-US" dirty="0"/>
              <a:t>Gigabit Ethernet (1000BASE-</a:t>
            </a:r>
            <a:endParaRPr lang="en-GB" dirty="0"/>
          </a:p>
          <a:p>
            <a:pPr lvl="1"/>
            <a:r>
              <a:rPr lang="en-US" dirty="0"/>
              <a:t>10G Ethernet (10GBASE-)</a:t>
            </a:r>
          </a:p>
          <a:p>
            <a:r>
              <a:rPr lang="en-US" dirty="0"/>
              <a:t>Network Interface Cards (NIC)</a:t>
            </a:r>
          </a:p>
          <a:p>
            <a:pPr lvl="1"/>
            <a:r>
              <a:rPr lang="en-US" dirty="0"/>
              <a:t>Adapter slot type (PCI or PCIe)</a:t>
            </a:r>
          </a:p>
          <a:p>
            <a:pPr lvl="1"/>
            <a:r>
              <a:rPr lang="en-US" dirty="0"/>
              <a:t>Ethernet port type</a:t>
            </a:r>
          </a:p>
          <a:p>
            <a:pPr lvl="1"/>
            <a:r>
              <a:rPr lang="en-US" dirty="0"/>
              <a:t>Media Access Control (MAC) address</a:t>
            </a:r>
            <a:endParaRPr lang="en-GB" dirty="0"/>
          </a:p>
          <a:p>
            <a:endParaRPr lang="en-US" dirty="0"/>
          </a:p>
        </p:txBody>
      </p:sp>
      <p:pic>
        <p:nvPicPr>
          <p:cNvPr id="7" name="Content Placeholder 6" descr="HP Broadcom network adapter card (PCI) (© Hewlett-Packard Development Company)"/>
          <p:cNvPicPr>
            <a:picLocks noGrp="1"/>
          </p:cNvPicPr>
          <p:nvPr>
            <p:ph sz="half" idx="2"/>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7110312" y="1759585"/>
            <a:ext cx="2589415" cy="36118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3657847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Hubs</a:t>
            </a:r>
          </a:p>
        </p:txBody>
      </p:sp>
      <p:pic>
        <p:nvPicPr>
          <p:cNvPr id="6" name="Content Placeholder 5" descr="Using a hub to implement a physical star topology"/>
          <p:cNvPicPr>
            <a:picLocks noGrp="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08139" y="1301750"/>
            <a:ext cx="7775722" cy="4527550"/>
          </a:xfrm>
          <a:prstGeom prst="rect">
            <a:avLst/>
          </a:prstGeom>
          <a:noFill/>
          <a:ln>
            <a:noFill/>
          </a:ln>
        </p:spPr>
      </p:pic>
    </p:spTree>
    <p:extLst>
      <p:ext uri="{BB962C8B-B14F-4D97-AF65-F5344CB8AC3E}">
        <p14:creationId xmlns:p14="http://schemas.microsoft.com/office/powerpoint/2010/main" val="397531606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Bridges</a:t>
            </a:r>
          </a:p>
        </p:txBody>
      </p:sp>
      <p:pic>
        <p:nvPicPr>
          <p:cNvPr id="6" name="Content Placeholder 5" descr="Bridge operation"/>
          <p:cNvPicPr>
            <a:picLocks noGrp="1"/>
          </p:cNvPicPr>
          <p:nvPr>
            <p:ph idx="1"/>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661353" y="1365250"/>
            <a:ext cx="6869294" cy="4400550"/>
          </a:xfrm>
          <a:prstGeom prst="rect">
            <a:avLst/>
          </a:prstGeom>
          <a:noFill/>
          <a:ln>
            <a:noFill/>
          </a:ln>
        </p:spPr>
      </p:pic>
    </p:spTree>
    <p:extLst>
      <p:ext uri="{BB962C8B-B14F-4D97-AF65-F5344CB8AC3E}">
        <p14:creationId xmlns:p14="http://schemas.microsoft.com/office/powerpoint/2010/main" val="19953851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Switches</a:t>
            </a:r>
          </a:p>
        </p:txBody>
      </p:sp>
      <p:sp>
        <p:nvSpPr>
          <p:cNvPr id="6" name="Content Placeholder 5"/>
          <p:cNvSpPr>
            <a:spLocks noGrp="1"/>
          </p:cNvSpPr>
          <p:nvPr>
            <p:ph sz="half" idx="1"/>
          </p:nvPr>
        </p:nvSpPr>
        <p:spPr/>
        <p:txBody>
          <a:bodyPr/>
          <a:lstStyle/>
          <a:p>
            <a:r>
              <a:rPr lang="en-US" dirty="0"/>
              <a:t>Mainstream Ethernet connectivity appliance</a:t>
            </a:r>
          </a:p>
          <a:p>
            <a:r>
              <a:rPr lang="en-US" dirty="0"/>
              <a:t>Each port is a separate collision domain</a:t>
            </a:r>
          </a:p>
          <a:p>
            <a:r>
              <a:rPr lang="en-US" dirty="0"/>
              <a:t>Full speed, full duplex point-to-point links</a:t>
            </a:r>
          </a:p>
          <a:p>
            <a:r>
              <a:rPr lang="en-US" dirty="0"/>
              <a:t>Power over Ethernet (PoE)</a:t>
            </a:r>
          </a:p>
        </p:txBody>
      </p:sp>
      <p:sp>
        <p:nvSpPr>
          <p:cNvPr id="5" name="Slide Number Placeholder 4"/>
          <p:cNvSpPr>
            <a:spLocks noGrp="1"/>
          </p:cNvSpPr>
          <p:nvPr>
            <p:ph type="sldNum" sz="quarter" idx="15"/>
          </p:nvPr>
        </p:nvSpPr>
        <p:spPr/>
        <p:txBody>
          <a:bodyPr/>
          <a:lstStyle/>
          <a:p>
            <a:r>
              <a:rPr lang="en-US" dirty="0"/>
              <a:t>315</a:t>
            </a:r>
          </a:p>
        </p:txBody>
      </p:sp>
      <p:pic>
        <p:nvPicPr>
          <p:cNvPr id="9" name="Content Placeholder 8" descr="Switch operation"/>
          <p:cNvPicPr>
            <a:picLocks noGrp="1"/>
          </p:cNvPicPr>
          <p:nvPr>
            <p:ph sz="quarter" idx="13"/>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1959209" y="3622675"/>
            <a:ext cx="3655544" cy="2743200"/>
          </a:xfrm>
          <a:prstGeom prst="rect">
            <a:avLst/>
          </a:prstGeom>
          <a:noFill/>
          <a:ln>
            <a:noFill/>
          </a:ln>
        </p:spPr>
      </p:pic>
      <p:pic>
        <p:nvPicPr>
          <p:cNvPr id="10" name="Content Placeholder 9" descr="HP ProCurve 24-port switch (© Hewlett-Packard Development Company)"/>
          <p:cNvPicPr>
            <a:picLocks noGrp="1"/>
          </p:cNvPicPr>
          <p:nvPr>
            <p:ph sz="quarter" idx="12"/>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524001" y="1742082"/>
            <a:ext cx="4525963" cy="903686"/>
          </a:xfrm>
          <a:prstGeom prst="rect">
            <a:avLst/>
          </a:prstGeom>
          <a:noFill/>
          <a:ln>
            <a:noFill/>
          </a:ln>
        </p:spPr>
      </p:pic>
    </p:spTree>
    <p:extLst>
      <p:ext uri="{BB962C8B-B14F-4D97-AF65-F5344CB8AC3E}">
        <p14:creationId xmlns:p14="http://schemas.microsoft.com/office/powerpoint/2010/main" val="1623861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PCIe</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86054" y="1859145"/>
            <a:ext cx="6492155" cy="4405141"/>
          </a:xfrm>
        </p:spPr>
      </p:pic>
      <p:sp>
        <p:nvSpPr>
          <p:cNvPr id="4" name="Slide Number Placeholder 3"/>
          <p:cNvSpPr>
            <a:spLocks noGrp="1"/>
          </p:cNvSpPr>
          <p:nvPr>
            <p:ph type="sldNum" sz="quarter" idx="12"/>
          </p:nvPr>
        </p:nvSpPr>
        <p:spPr/>
        <p:txBody>
          <a:bodyPr/>
          <a:lstStyle/>
          <a:p>
            <a:fld id="{B968E073-D174-4F9D-8A41-77BF38746B42}" type="slidenum">
              <a:rPr lang="en-GB" smtClean="0">
                <a:solidFill>
                  <a:prstClr val="black">
                    <a:tint val="75000"/>
                  </a:prstClr>
                </a:solidFill>
              </a:rPr>
              <a:pPr/>
              <a:t>15</a:t>
            </a:fld>
            <a:endParaRPr lang="en-GB">
              <a:solidFill>
                <a:prstClr val="black">
                  <a:tint val="75000"/>
                </a:prstClr>
              </a:solidFill>
            </a:endParaRPr>
          </a:p>
        </p:txBody>
      </p:sp>
      <p:sp>
        <p:nvSpPr>
          <p:cNvPr id="8" name="TextBox 7"/>
          <p:cNvSpPr txBox="1"/>
          <p:nvPr/>
        </p:nvSpPr>
        <p:spPr>
          <a:xfrm>
            <a:off x="733168" y="1850074"/>
            <a:ext cx="3952886" cy="3970318"/>
          </a:xfrm>
          <a:prstGeom prst="rect">
            <a:avLst/>
          </a:prstGeom>
          <a:noFill/>
        </p:spPr>
        <p:txBody>
          <a:bodyPr wrap="square" rtlCol="0">
            <a:spAutoFit/>
          </a:bodyPr>
          <a:lstStyle/>
          <a:p>
            <a:r>
              <a:rPr lang="en-GB" dirty="0" err="1"/>
              <a:t>PCIe</a:t>
            </a:r>
            <a:r>
              <a:rPr lang="en-GB" dirty="0"/>
              <a:t> x4</a:t>
            </a:r>
          </a:p>
          <a:p>
            <a:endParaRPr lang="en-GB" dirty="0"/>
          </a:p>
          <a:p>
            <a:endParaRPr lang="en-GB" dirty="0"/>
          </a:p>
          <a:p>
            <a:r>
              <a:rPr lang="en-GB" dirty="0" err="1"/>
              <a:t>PCIe</a:t>
            </a:r>
            <a:r>
              <a:rPr lang="en-GB" dirty="0"/>
              <a:t> x16</a:t>
            </a:r>
          </a:p>
          <a:p>
            <a:endParaRPr lang="en-GB" dirty="0"/>
          </a:p>
          <a:p>
            <a:endParaRPr lang="en-GB" dirty="0"/>
          </a:p>
          <a:p>
            <a:r>
              <a:rPr lang="en-GB" dirty="0" err="1"/>
              <a:t>PCIe</a:t>
            </a:r>
            <a:r>
              <a:rPr lang="en-GB" dirty="0"/>
              <a:t> x1</a:t>
            </a:r>
          </a:p>
          <a:p>
            <a:endParaRPr lang="en-GB" dirty="0"/>
          </a:p>
          <a:p>
            <a:endParaRPr lang="en-GB" dirty="0"/>
          </a:p>
          <a:p>
            <a:r>
              <a:rPr lang="en-GB" dirty="0" err="1"/>
              <a:t>PCIe</a:t>
            </a:r>
            <a:r>
              <a:rPr lang="en-GB" dirty="0"/>
              <a:t> x16</a:t>
            </a:r>
          </a:p>
          <a:p>
            <a:endParaRPr lang="en-GB" dirty="0"/>
          </a:p>
          <a:p>
            <a:endParaRPr lang="en-GB" dirty="0"/>
          </a:p>
          <a:p>
            <a:endParaRPr lang="en-GB" dirty="0"/>
          </a:p>
          <a:p>
            <a:r>
              <a:rPr lang="en-GB" dirty="0"/>
              <a:t>Conventional PCI </a:t>
            </a:r>
          </a:p>
        </p:txBody>
      </p:sp>
      <p:cxnSp>
        <p:nvCxnSpPr>
          <p:cNvPr id="10" name="Straight Arrow Connector 9"/>
          <p:cNvCxnSpPr/>
          <p:nvPr/>
        </p:nvCxnSpPr>
        <p:spPr>
          <a:xfrm>
            <a:off x="1614616" y="2018270"/>
            <a:ext cx="3707027" cy="164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655805" y="2842054"/>
            <a:ext cx="3707027" cy="156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507524" y="3657600"/>
            <a:ext cx="3599935" cy="1070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655805" y="4489622"/>
            <a:ext cx="3377514" cy="181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446638" y="5581289"/>
            <a:ext cx="27679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45612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Is it plugged in (computer end and patch panel / </a:t>
            </a:r>
            <a:r>
              <a:rPr lang="en-US"/>
              <a:t>switch end)?</a:t>
            </a:r>
            <a:endParaRPr lang="en-US" dirty="0"/>
          </a:p>
          <a:p>
            <a:r>
              <a:rPr lang="en-US" dirty="0"/>
              <a:t>Use a basic connectivity test (ping)</a:t>
            </a:r>
          </a:p>
          <a:p>
            <a:r>
              <a:rPr lang="en-US" dirty="0"/>
              <a:t>Check patch cords (substitute with known good)</a:t>
            </a:r>
          </a:p>
          <a:p>
            <a:r>
              <a:rPr lang="en-US" dirty="0"/>
              <a:t>Check link with different computer</a:t>
            </a:r>
          </a:p>
          <a:p>
            <a:r>
              <a:rPr lang="en-US" dirty="0"/>
              <a:t>Check port configuration</a:t>
            </a:r>
          </a:p>
          <a:p>
            <a:r>
              <a:rPr lang="en-US" dirty="0"/>
              <a:t>Check computer with different link</a:t>
            </a:r>
          </a:p>
          <a:p>
            <a:r>
              <a:rPr lang="en-US" dirty="0"/>
              <a:t>Troubleshooting slow transfer speeds</a:t>
            </a:r>
          </a:p>
          <a:p>
            <a:endParaRPr lang="en-US" dirty="0"/>
          </a:p>
        </p:txBody>
      </p:sp>
      <p:sp>
        <p:nvSpPr>
          <p:cNvPr id="3" name="Title 2"/>
          <p:cNvSpPr>
            <a:spLocks noGrp="1"/>
          </p:cNvSpPr>
          <p:nvPr>
            <p:ph type="title"/>
          </p:nvPr>
        </p:nvSpPr>
        <p:spPr/>
        <p:txBody>
          <a:bodyPr/>
          <a:lstStyle/>
          <a:p>
            <a:r>
              <a:rPr lang="en-GB" dirty="0"/>
              <a:t>Troubleshooting Wired Links</a:t>
            </a:r>
            <a:endParaRPr lang="en-US" dirty="0"/>
          </a:p>
        </p:txBody>
      </p:sp>
    </p:spTree>
    <p:extLst>
      <p:ext uri="{BB962C8B-B14F-4D97-AF65-F5344CB8AC3E}">
        <p14:creationId xmlns:p14="http://schemas.microsoft.com/office/powerpoint/2010/main" val="310982775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Ethernet over Power</a:t>
            </a:r>
          </a:p>
        </p:txBody>
      </p:sp>
      <p:sp>
        <p:nvSpPr>
          <p:cNvPr id="3" name="Content Placeholder 2"/>
          <p:cNvSpPr>
            <a:spLocks noGrp="1"/>
          </p:cNvSpPr>
          <p:nvPr>
            <p:ph sz="half" idx="1"/>
          </p:nvPr>
        </p:nvSpPr>
        <p:spPr>
          <a:xfrm>
            <a:off x="618477" y="1397727"/>
            <a:ext cx="4526280" cy="4847270"/>
          </a:xfrm>
        </p:spPr>
        <p:txBody>
          <a:bodyPr>
            <a:normAutofit/>
          </a:bodyPr>
          <a:lstStyle/>
          <a:p>
            <a:r>
              <a:rPr lang="en-US" dirty="0"/>
              <a:t>Ethernet over Powerline</a:t>
            </a:r>
          </a:p>
          <a:p>
            <a:r>
              <a:rPr lang="en-US" dirty="0"/>
              <a:t>Use mains power circuit wiring to transmit Ethernet frames</a:t>
            </a:r>
          </a:p>
          <a:p>
            <a:r>
              <a:rPr lang="en-US" dirty="0"/>
              <a:t>Powerline adapters</a:t>
            </a:r>
          </a:p>
          <a:p>
            <a:pPr lvl="1"/>
            <a:r>
              <a:rPr lang="en-US" dirty="0"/>
              <a:t>Number of Ethernet (RJ-45) ports</a:t>
            </a:r>
          </a:p>
          <a:p>
            <a:pPr lvl="1"/>
            <a:r>
              <a:rPr lang="en-US" dirty="0"/>
              <a:t>Security</a:t>
            </a:r>
          </a:p>
          <a:p>
            <a:pPr lvl="1"/>
            <a:r>
              <a:rPr lang="en-US" dirty="0"/>
              <a:t>Pass-through outlet</a:t>
            </a:r>
          </a:p>
          <a:p>
            <a:r>
              <a:rPr lang="en-US" dirty="0" err="1"/>
              <a:t>HomePlug</a:t>
            </a:r>
            <a:r>
              <a:rPr lang="en-US" dirty="0"/>
              <a:t> Powerline Alliance</a:t>
            </a:r>
          </a:p>
          <a:p>
            <a:pPr lvl="1"/>
            <a:r>
              <a:rPr lang="en-US" dirty="0" err="1"/>
              <a:t>HomePlug</a:t>
            </a:r>
            <a:r>
              <a:rPr lang="en-US" dirty="0"/>
              <a:t> AV and AV2</a:t>
            </a:r>
          </a:p>
          <a:p>
            <a:pPr lvl="1"/>
            <a:r>
              <a:rPr lang="en-US" dirty="0"/>
              <a:t>AV200 = 200 Mbps</a:t>
            </a:r>
          </a:p>
          <a:p>
            <a:pPr lvl="1"/>
            <a:r>
              <a:rPr lang="en-US" dirty="0"/>
              <a:t>Compatibility</a:t>
            </a:r>
          </a:p>
        </p:txBody>
      </p:sp>
      <p:pic>
        <p:nvPicPr>
          <p:cNvPr id="7" name="Content Placeholder 6" descr="Netgear Powerline AV200 adapters providing two Ethernet ports and a pass-through power outlet (Image © 2012 NETGEAR)"/>
          <p:cNvPicPr>
            <a:picLocks noGrp="1"/>
          </p:cNvPicPr>
          <p:nvPr>
            <p:ph sz="half" idx="2"/>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6775725" y="2148205"/>
            <a:ext cx="3258589" cy="2834640"/>
          </a:xfrm>
          <a:prstGeom prst="rect">
            <a:avLst/>
          </a:prstGeom>
          <a:noFill/>
          <a:ln>
            <a:noFill/>
          </a:ln>
        </p:spPr>
      </p:pic>
    </p:spTree>
    <p:extLst>
      <p:ext uri="{BB962C8B-B14F-4D97-AF65-F5344CB8AC3E}">
        <p14:creationId xmlns:p14="http://schemas.microsoft.com/office/powerpoint/2010/main" val="26883016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832182" y="1621315"/>
            <a:ext cx="8107862" cy="2743200"/>
          </a:xfrm>
          <a:prstGeom prst="rect">
            <a:avLst/>
          </a:prstGeom>
        </p:spPr>
      </p:pic>
      <p:sp>
        <p:nvSpPr>
          <p:cNvPr id="3" name="Title 2"/>
          <p:cNvSpPr>
            <a:spLocks noGrp="1"/>
          </p:cNvSpPr>
          <p:nvPr>
            <p:ph type="title"/>
          </p:nvPr>
        </p:nvSpPr>
        <p:spPr/>
        <p:txBody>
          <a:bodyPr/>
          <a:lstStyle/>
          <a:p>
            <a:r>
              <a:rPr lang="en-US" dirty="0"/>
              <a:t>802.11 (Wireless LAN Standards)</a:t>
            </a:r>
          </a:p>
        </p:txBody>
      </p:sp>
      <p:sp>
        <p:nvSpPr>
          <p:cNvPr id="8" name="Content Placeholder 7"/>
          <p:cNvSpPr>
            <a:spLocks noGrp="1"/>
          </p:cNvSpPr>
          <p:nvPr>
            <p:ph idx="12"/>
          </p:nvPr>
        </p:nvSpPr>
        <p:spPr>
          <a:xfrm>
            <a:off x="0" y="4364515"/>
            <a:ext cx="12192000" cy="2743200"/>
          </a:xfrm>
        </p:spPr>
        <p:txBody>
          <a:bodyPr/>
          <a:lstStyle/>
          <a:p>
            <a:r>
              <a:rPr lang="en-US" dirty="0"/>
              <a:t>Transfer rates</a:t>
            </a:r>
          </a:p>
          <a:p>
            <a:r>
              <a:rPr lang="en-US" dirty="0"/>
              <a:t>Frequency bands</a:t>
            </a:r>
          </a:p>
          <a:p>
            <a:pPr lvl="1"/>
            <a:r>
              <a:rPr lang="en-US" dirty="0"/>
              <a:t>Range and environment</a:t>
            </a:r>
          </a:p>
          <a:p>
            <a:pPr lvl="1"/>
            <a:r>
              <a:rPr lang="en-US" dirty="0"/>
              <a:t>Susceptibility to interference</a:t>
            </a:r>
          </a:p>
        </p:txBody>
      </p:sp>
      <p:sp>
        <p:nvSpPr>
          <p:cNvPr id="5" name="Slide Number Placeholder 4"/>
          <p:cNvSpPr>
            <a:spLocks noGrp="1"/>
          </p:cNvSpPr>
          <p:nvPr>
            <p:ph type="sldNum" sz="quarter" idx="14"/>
          </p:nvPr>
        </p:nvSpPr>
        <p:spPr/>
        <p:txBody>
          <a:bodyPr/>
          <a:lstStyle/>
          <a:p>
            <a:r>
              <a:rPr lang="en-US" dirty="0"/>
              <a:t>325</a:t>
            </a:r>
          </a:p>
        </p:txBody>
      </p:sp>
    </p:spTree>
    <p:extLst>
      <p:ext uri="{BB962C8B-B14F-4D97-AF65-F5344CB8AC3E}">
        <p14:creationId xmlns:p14="http://schemas.microsoft.com/office/powerpoint/2010/main" val="176672936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Points and Wireless Modes</a:t>
            </a:r>
          </a:p>
        </p:txBody>
      </p:sp>
      <p:sp>
        <p:nvSpPr>
          <p:cNvPr id="3" name="Content Placeholder 2"/>
          <p:cNvSpPr>
            <a:spLocks noGrp="1"/>
          </p:cNvSpPr>
          <p:nvPr>
            <p:ph sz="half" idx="1"/>
          </p:nvPr>
        </p:nvSpPr>
        <p:spPr/>
        <p:txBody>
          <a:bodyPr/>
          <a:lstStyle/>
          <a:p>
            <a:r>
              <a:rPr lang="en-US" dirty="0"/>
              <a:t>Access Point</a:t>
            </a:r>
          </a:p>
          <a:p>
            <a:pPr lvl="1"/>
            <a:r>
              <a:rPr lang="en-US" dirty="0"/>
              <a:t>Infrastructure mode - stations connect to cabled network (“Distribution System”) via AP</a:t>
            </a:r>
          </a:p>
          <a:p>
            <a:pPr lvl="1"/>
            <a:r>
              <a:rPr lang="en-US" dirty="0"/>
              <a:t>Wireless Distribution System (WDS)</a:t>
            </a:r>
          </a:p>
          <a:p>
            <a:r>
              <a:rPr lang="en-US" dirty="0"/>
              <a:t>Range extender</a:t>
            </a:r>
          </a:p>
          <a:p>
            <a:r>
              <a:rPr lang="en-US" dirty="0"/>
              <a:t>Ad hoc mode / Wi-Fi Direct</a:t>
            </a:r>
          </a:p>
          <a:p>
            <a:pPr lvl="2"/>
            <a:endParaRPr lang="en-US" dirty="0"/>
          </a:p>
          <a:p>
            <a:pPr lvl="1"/>
            <a:endParaRPr lang="en-US" dirty="0"/>
          </a:p>
          <a:p>
            <a:endParaRPr lang="en-US" dirty="0"/>
          </a:p>
        </p:txBody>
      </p:sp>
      <p:pic>
        <p:nvPicPr>
          <p:cNvPr id="12" name="Picture 7" descr="hp_procurve_wap"/>
          <p:cNvPicPr>
            <a:picLocks noGrp="1" noChangeAspect="1" noChangeArrowheads="1"/>
          </p:cNvPicPr>
          <p:nvPr>
            <p:ph sz="half" idx="2"/>
          </p:nvPr>
        </p:nvPicPr>
        <p:blipFill>
          <a:blip r:embed="rId2" cstate="screen">
            <a:clrChange>
              <a:clrFrom>
                <a:srgbClr val="FFFBFA"/>
              </a:clrFrom>
              <a:clrTo>
                <a:srgbClr val="FFFBFA">
                  <a:alpha val="0"/>
                </a:srgbClr>
              </a:clrTo>
            </a:clrChange>
            <a:extLst>
              <a:ext uri="{28A0092B-C50C-407E-A947-70E740481C1C}">
                <a14:useLocalDpi xmlns:a14="http://schemas.microsoft.com/office/drawing/2010/main"/>
              </a:ext>
            </a:extLst>
          </a:blip>
          <a:stretch>
            <a:fillRect/>
          </a:stretch>
        </p:blipFill>
        <p:spPr>
          <a:xfrm>
            <a:off x="6142038" y="2143679"/>
            <a:ext cx="4525962" cy="2843693"/>
          </a:xfrm>
        </p:spPr>
      </p:pic>
    </p:spTree>
    <p:extLst>
      <p:ext uri="{BB962C8B-B14F-4D97-AF65-F5344CB8AC3E}">
        <p14:creationId xmlns:p14="http://schemas.microsoft.com/office/powerpoint/2010/main" val="75007183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Wireless Cards</a:t>
            </a:r>
          </a:p>
        </p:txBody>
      </p:sp>
      <p:pic>
        <p:nvPicPr>
          <p:cNvPr id="12" name="Content Placeholder 8" descr="TP-LINK 802.11n PCIe wireless card (Image © 2014 TP-LINK tp-link.com)"/>
          <p:cNvPicPr>
            <a:picLocks noGrp="1"/>
          </p:cNvPicPr>
          <p:nvPr>
            <p:ph sz="half"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22526" y="1145520"/>
            <a:ext cx="3528912" cy="4078010"/>
          </a:xfrm>
        </p:spPr>
      </p:pic>
      <p:sp>
        <p:nvSpPr>
          <p:cNvPr id="5" name="Content Placeholder 4"/>
          <p:cNvSpPr>
            <a:spLocks noGrp="1"/>
          </p:cNvSpPr>
          <p:nvPr>
            <p:ph sz="half" idx="2"/>
          </p:nvPr>
        </p:nvSpPr>
        <p:spPr/>
        <p:txBody>
          <a:bodyPr/>
          <a:lstStyle/>
          <a:p>
            <a:r>
              <a:rPr lang="en-US" dirty="0"/>
              <a:t>Support for Wi-Fi standards</a:t>
            </a:r>
          </a:p>
          <a:p>
            <a:r>
              <a:rPr lang="en-US" dirty="0"/>
              <a:t>Identified by MAC address</a:t>
            </a:r>
          </a:p>
        </p:txBody>
      </p:sp>
    </p:spTree>
    <p:extLst>
      <p:ext uri="{BB962C8B-B14F-4D97-AF65-F5344CB8AC3E}">
        <p14:creationId xmlns:p14="http://schemas.microsoft.com/office/powerpoint/2010/main" val="364090166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Legacy standards</a:t>
            </a:r>
          </a:p>
          <a:p>
            <a:r>
              <a:rPr lang="en-US" dirty="0"/>
              <a:t>802.11b/g</a:t>
            </a:r>
          </a:p>
          <a:p>
            <a:pPr lvl="1"/>
            <a:r>
              <a:rPr lang="en-US" dirty="0"/>
              <a:t>2.4 GHz band</a:t>
            </a:r>
          </a:p>
          <a:p>
            <a:pPr lvl="1"/>
            <a:r>
              <a:rPr lang="en-US" dirty="0"/>
              <a:t>11 Mbps and 54 Mbps</a:t>
            </a:r>
          </a:p>
          <a:p>
            <a:pPr lvl="1"/>
            <a:r>
              <a:rPr lang="en-US" dirty="0"/>
              <a:t>Up to 14 channels </a:t>
            </a:r>
          </a:p>
          <a:p>
            <a:pPr lvl="1"/>
            <a:r>
              <a:rPr lang="en-US" dirty="0"/>
              <a:t>Often susceptible to interference from multiple 2.4 GHz radio sources</a:t>
            </a:r>
          </a:p>
          <a:p>
            <a:r>
              <a:rPr lang="en-US" dirty="0"/>
              <a:t>802.11a</a:t>
            </a:r>
          </a:p>
          <a:p>
            <a:pPr lvl="1"/>
            <a:r>
              <a:rPr lang="en-US" dirty="0"/>
              <a:t>5 GHz band</a:t>
            </a:r>
          </a:p>
          <a:p>
            <a:pPr lvl="1"/>
            <a:r>
              <a:rPr lang="en-US" dirty="0"/>
              <a:t>54 Mbps</a:t>
            </a:r>
          </a:p>
          <a:p>
            <a:pPr lvl="1"/>
            <a:r>
              <a:rPr lang="en-US" dirty="0"/>
              <a:t>Up to 52 channels</a:t>
            </a:r>
          </a:p>
          <a:p>
            <a:pPr lvl="1"/>
            <a:r>
              <a:rPr lang="en-US" dirty="0"/>
              <a:t>Less crowded but less penetrating power</a:t>
            </a:r>
          </a:p>
          <a:p>
            <a:pPr lvl="1"/>
            <a:endParaRPr lang="en-US" dirty="0"/>
          </a:p>
        </p:txBody>
      </p:sp>
      <p:sp>
        <p:nvSpPr>
          <p:cNvPr id="3" name="Title 2"/>
          <p:cNvSpPr>
            <a:spLocks noGrp="1"/>
          </p:cNvSpPr>
          <p:nvPr>
            <p:ph type="title"/>
          </p:nvPr>
        </p:nvSpPr>
        <p:spPr/>
        <p:txBody>
          <a:bodyPr/>
          <a:lstStyle/>
          <a:p>
            <a:r>
              <a:rPr lang="en-US" dirty="0"/>
              <a:t>Wi-Fi Standards</a:t>
            </a:r>
          </a:p>
        </p:txBody>
      </p:sp>
    </p:spTree>
    <p:extLst>
      <p:ext uri="{BB962C8B-B14F-4D97-AF65-F5344CB8AC3E}">
        <p14:creationId xmlns:p14="http://schemas.microsoft.com/office/powerpoint/2010/main" val="44620144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Ratified 2009</a:t>
            </a:r>
          </a:p>
          <a:p>
            <a:r>
              <a:rPr lang="en-US" dirty="0"/>
              <a:t>Can use both 2.4 GHz and 5 GHz frequency bands</a:t>
            </a:r>
          </a:p>
          <a:p>
            <a:r>
              <a:rPr lang="en-US" dirty="0"/>
              <a:t>Multiple-Input-Multiple-Output (MIMO)</a:t>
            </a:r>
          </a:p>
          <a:p>
            <a:pPr lvl="1"/>
            <a:r>
              <a:rPr lang="en-US" dirty="0"/>
              <a:t>AxB:C (A=transmit; B=receive, C=simultaneous streams)</a:t>
            </a:r>
          </a:p>
          <a:p>
            <a:r>
              <a:rPr lang="en-US" dirty="0"/>
              <a:t>Can use bonded (40 MHz) channels</a:t>
            </a:r>
          </a:p>
          <a:p>
            <a:r>
              <a:rPr lang="en-US" dirty="0"/>
              <a:t>Up to 150 Mbps per stream over 40 MHz channel</a:t>
            </a:r>
          </a:p>
          <a:p>
            <a:endParaRPr lang="en-US" dirty="0"/>
          </a:p>
        </p:txBody>
      </p:sp>
      <p:sp>
        <p:nvSpPr>
          <p:cNvPr id="3" name="Title 2"/>
          <p:cNvSpPr>
            <a:spLocks noGrp="1"/>
          </p:cNvSpPr>
          <p:nvPr>
            <p:ph type="title"/>
          </p:nvPr>
        </p:nvSpPr>
        <p:spPr/>
        <p:txBody>
          <a:bodyPr/>
          <a:lstStyle/>
          <a:p>
            <a:r>
              <a:rPr lang="en-US" altLang="en-US" dirty="0"/>
              <a:t>IEEE 802.11n</a:t>
            </a:r>
            <a:endParaRPr lang="en-US" dirty="0"/>
          </a:p>
        </p:txBody>
      </p:sp>
    </p:spTree>
    <p:extLst>
      <p:ext uri="{BB962C8B-B14F-4D97-AF65-F5344CB8AC3E}">
        <p14:creationId xmlns:p14="http://schemas.microsoft.com/office/powerpoint/2010/main" val="161371192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5 GHz frequency band only</a:t>
            </a:r>
          </a:p>
          <a:p>
            <a:r>
              <a:rPr lang="en-US" dirty="0"/>
              <a:t>Data rates similar to Gigabit Ethernet</a:t>
            </a:r>
          </a:p>
          <a:p>
            <a:pPr lvl="1"/>
            <a:r>
              <a:rPr lang="en-US" dirty="0"/>
              <a:t>4x4:3 with 80 MHz channels means 1.3 Gbps nominal data rate</a:t>
            </a:r>
          </a:p>
          <a:p>
            <a:r>
              <a:rPr lang="en-US" dirty="0"/>
              <a:t>Wider (80 or 160 MHz) channels</a:t>
            </a:r>
          </a:p>
          <a:p>
            <a:r>
              <a:rPr lang="en-US" dirty="0"/>
              <a:t>Up to 8 spatial streams (in theory)</a:t>
            </a:r>
          </a:p>
          <a:p>
            <a:pPr lvl="1"/>
            <a:r>
              <a:rPr lang="en-US" dirty="0"/>
              <a:t>4x4:8 with 160 MHz channels would give about 6.93 Gbps (nominal)</a:t>
            </a:r>
          </a:p>
          <a:p>
            <a:endParaRPr lang="en-US" dirty="0"/>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IEEE 802.11ac</a:t>
            </a:r>
          </a:p>
        </p:txBody>
      </p:sp>
    </p:spTree>
    <p:extLst>
      <p:ext uri="{BB962C8B-B14F-4D97-AF65-F5344CB8AC3E}">
        <p14:creationId xmlns:p14="http://schemas.microsoft.com/office/powerpoint/2010/main" val="297649475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7470" y="1364498"/>
            <a:ext cx="9144000" cy="3166038"/>
          </a:xfrm>
        </p:spPr>
        <p:txBody>
          <a:bodyPr>
            <a:normAutofit/>
          </a:bodyPr>
          <a:lstStyle/>
          <a:p>
            <a:r>
              <a:rPr lang="en-US" dirty="0"/>
              <a:t>Service Set ID (SSID)</a:t>
            </a:r>
            <a:endParaRPr lang="en-GB" dirty="0"/>
          </a:p>
          <a:p>
            <a:r>
              <a:rPr lang="en-US" dirty="0"/>
              <a:t>Wi-Fi Security Protocols</a:t>
            </a:r>
            <a:endParaRPr lang="en-GB" dirty="0"/>
          </a:p>
          <a:p>
            <a:pPr lvl="1"/>
            <a:r>
              <a:rPr lang="en-US" dirty="0"/>
              <a:t>Wired Equivalent Privacy (WEP) </a:t>
            </a:r>
          </a:p>
          <a:p>
            <a:pPr lvl="2"/>
            <a:r>
              <a:rPr lang="en-US" dirty="0"/>
              <a:t>RC4 cipher</a:t>
            </a:r>
          </a:p>
          <a:p>
            <a:pPr lvl="2"/>
            <a:r>
              <a:rPr lang="en-US" dirty="0"/>
              <a:t>64-bit or 128-bit key</a:t>
            </a:r>
            <a:endParaRPr lang="en-GB" dirty="0"/>
          </a:p>
          <a:p>
            <a:pPr lvl="1"/>
            <a:r>
              <a:rPr lang="en-US" dirty="0"/>
              <a:t>Wi-Fi Protected Access (WPA)</a:t>
            </a:r>
          </a:p>
          <a:p>
            <a:pPr lvl="2"/>
            <a:r>
              <a:rPr lang="en-US" dirty="0"/>
              <a:t>RC4 cipher with TKIP (Temporal Key Integrity Protocol)</a:t>
            </a:r>
          </a:p>
          <a:p>
            <a:pPr lvl="2"/>
            <a:r>
              <a:rPr lang="en-US" dirty="0"/>
              <a:t>256-bit key</a:t>
            </a:r>
            <a:endParaRPr lang="en-GB" dirty="0"/>
          </a:p>
          <a:p>
            <a:pPr lvl="1"/>
            <a:r>
              <a:rPr lang="en-US" dirty="0"/>
              <a:t>WPA2</a:t>
            </a:r>
          </a:p>
          <a:p>
            <a:pPr lvl="2"/>
            <a:r>
              <a:rPr lang="en-US" dirty="0"/>
              <a:t>AES (Advanced Encryption Standard) cipher</a:t>
            </a:r>
          </a:p>
        </p:txBody>
      </p:sp>
      <p:sp>
        <p:nvSpPr>
          <p:cNvPr id="3" name="Title 2"/>
          <p:cNvSpPr>
            <a:spLocks noGrp="1"/>
          </p:cNvSpPr>
          <p:nvPr>
            <p:ph type="title"/>
          </p:nvPr>
        </p:nvSpPr>
        <p:spPr/>
        <p:txBody>
          <a:bodyPr/>
          <a:lstStyle/>
          <a:p>
            <a:r>
              <a:rPr lang="en-GB" dirty="0"/>
              <a:t>Wireless Network Security</a:t>
            </a:r>
            <a:endParaRPr lang="en-US" dirty="0"/>
          </a:p>
        </p:txBody>
      </p:sp>
      <p:sp>
        <p:nvSpPr>
          <p:cNvPr id="5" name="Slide Number Placeholder 4"/>
          <p:cNvSpPr>
            <a:spLocks noGrp="1"/>
          </p:cNvSpPr>
          <p:nvPr>
            <p:ph type="sldNum" sz="quarter" idx="14"/>
          </p:nvPr>
        </p:nvSpPr>
        <p:spPr/>
        <p:txBody>
          <a:bodyPr/>
          <a:lstStyle/>
          <a:p>
            <a:r>
              <a:rPr lang="en-US" dirty="0"/>
              <a:t>329</a:t>
            </a:r>
          </a:p>
        </p:txBody>
      </p:sp>
      <p:pic>
        <p:nvPicPr>
          <p:cNvPr id="7" name="Content Placeholder 6" descr="Configuring a wireless network connection"/>
          <p:cNvPicPr>
            <a:picLocks noGrp="1"/>
          </p:cNvPicPr>
          <p:nvPr>
            <p:ph idx="12"/>
          </p:nvPr>
        </p:nvPicPr>
        <p:blipFill rotWithShape="1">
          <a:blip r:embed="rId2" cstate="screen">
            <a:extLst>
              <a:ext uri="{28A0092B-C50C-407E-A947-70E740481C1C}">
                <a14:useLocalDpi xmlns:a14="http://schemas.microsoft.com/office/drawing/2010/main"/>
              </a:ext>
            </a:extLst>
          </a:blip>
          <a:srcRect b="47751"/>
          <a:stretch/>
        </p:blipFill>
        <p:spPr bwMode="auto">
          <a:xfrm>
            <a:off x="4869470" y="3833643"/>
            <a:ext cx="6690940" cy="24328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643657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Personal</a:t>
            </a:r>
          </a:p>
          <a:p>
            <a:pPr lvl="1"/>
            <a:r>
              <a:rPr lang="en-US" dirty="0"/>
              <a:t>Pre-Shared Key (PSK)</a:t>
            </a:r>
          </a:p>
          <a:p>
            <a:pPr lvl="1"/>
            <a:r>
              <a:rPr lang="en-US" dirty="0"/>
              <a:t>Use a long passphrase to maximize entropy when generating key</a:t>
            </a:r>
          </a:p>
          <a:p>
            <a:pPr lvl="1"/>
            <a:r>
              <a:rPr lang="en-US" dirty="0"/>
              <a:t>Key must be distributed (securely) between users</a:t>
            </a:r>
          </a:p>
          <a:p>
            <a:r>
              <a:rPr lang="en-US" dirty="0"/>
              <a:t>Enterprise</a:t>
            </a:r>
          </a:p>
          <a:p>
            <a:pPr lvl="1"/>
            <a:r>
              <a:rPr lang="en-US" dirty="0"/>
              <a:t>Integrates with an authentication server such as </a:t>
            </a:r>
            <a:r>
              <a:rPr lang="en-GB" dirty="0"/>
              <a:t>RADIUS (Remote Authentication Dial-in User Service)</a:t>
            </a:r>
          </a:p>
          <a:p>
            <a:pPr lvl="1"/>
            <a:r>
              <a:rPr lang="en-GB" dirty="0"/>
              <a:t>Access point just passes credentials from supplicant device to RADIUS server</a:t>
            </a:r>
            <a:endParaRPr lang="en-US" dirty="0"/>
          </a:p>
        </p:txBody>
      </p:sp>
      <p:sp>
        <p:nvSpPr>
          <p:cNvPr id="3" name="Title 2"/>
          <p:cNvSpPr>
            <a:spLocks noGrp="1"/>
          </p:cNvSpPr>
          <p:nvPr>
            <p:ph type="title"/>
          </p:nvPr>
        </p:nvSpPr>
        <p:spPr/>
        <p:txBody>
          <a:bodyPr/>
          <a:lstStyle/>
          <a:p>
            <a:r>
              <a:rPr lang="en-GB" dirty="0"/>
              <a:t>Wi-Fi Authentication</a:t>
            </a:r>
            <a:endParaRPr lang="en-US" dirty="0"/>
          </a:p>
        </p:txBody>
      </p:sp>
    </p:spTree>
    <p:extLst>
      <p:ext uri="{BB962C8B-B14F-4D97-AF65-F5344CB8AC3E}">
        <p14:creationId xmlns:p14="http://schemas.microsoft.com/office/powerpoint/2010/main" val="3167793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Motherboard Power Connectors	</a:t>
            </a:r>
          </a:p>
        </p:txBody>
      </p:sp>
      <p:sp>
        <p:nvSpPr>
          <p:cNvPr id="3" name="Content Placeholder 2"/>
          <p:cNvSpPr>
            <a:spLocks noGrp="1"/>
          </p:cNvSpPr>
          <p:nvPr>
            <p:ph idx="1"/>
          </p:nvPr>
        </p:nvSpPr>
        <p:spPr/>
        <p:txBody>
          <a:bodyPr/>
          <a:lstStyle/>
          <a:p>
            <a:r>
              <a:rPr lang="en-GB" dirty="0"/>
              <a:t>There are many different power connectors on a motherboard.</a:t>
            </a:r>
          </a:p>
          <a:p>
            <a:r>
              <a:rPr lang="en-GB" dirty="0"/>
              <a:t>These range from 3 pins to 24 pins</a:t>
            </a:r>
          </a:p>
          <a:p>
            <a:r>
              <a:rPr lang="en-GB" dirty="0"/>
              <a:t>Normally all power connectors are documented on the motherboards documentation. </a:t>
            </a:r>
          </a:p>
          <a:p>
            <a:endParaRPr lang="en-GB" dirty="0"/>
          </a:p>
        </p:txBody>
      </p:sp>
      <p:sp>
        <p:nvSpPr>
          <p:cNvPr id="4" name="Slide Number Placeholder 3"/>
          <p:cNvSpPr>
            <a:spLocks noGrp="1"/>
          </p:cNvSpPr>
          <p:nvPr>
            <p:ph type="sldNum" sz="quarter" idx="12"/>
          </p:nvPr>
        </p:nvSpPr>
        <p:spPr/>
        <p:txBody>
          <a:bodyPr/>
          <a:lstStyle/>
          <a:p>
            <a:fld id="{B968E073-D174-4F9D-8A41-77BF38746B42}" type="slidenum">
              <a:rPr lang="en-GB" smtClean="0">
                <a:solidFill>
                  <a:prstClr val="black">
                    <a:tint val="75000"/>
                  </a:prstClr>
                </a:solidFill>
              </a:rPr>
              <a:pPr/>
              <a:t>16</a:t>
            </a:fld>
            <a:endParaRPr lang="en-GB">
              <a:solidFill>
                <a:prstClr val="black">
                  <a:tint val="75000"/>
                </a:prstClr>
              </a:solidFill>
            </a:endParaRPr>
          </a:p>
        </p:txBody>
      </p:sp>
    </p:spTree>
    <p:extLst>
      <p:ext uri="{BB962C8B-B14F-4D97-AF65-F5344CB8AC3E}">
        <p14:creationId xmlns:p14="http://schemas.microsoft.com/office/powerpoint/2010/main" val="183877395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Configuring a SOHO Access Point (1)</a:t>
            </a:r>
            <a:endParaRPr lang="en-US" dirty="0"/>
          </a:p>
        </p:txBody>
      </p:sp>
      <p:sp>
        <p:nvSpPr>
          <p:cNvPr id="4" name="Content Placeholder 3"/>
          <p:cNvSpPr>
            <a:spLocks noGrp="1"/>
          </p:cNvSpPr>
          <p:nvPr>
            <p:ph sz="half" idx="2"/>
          </p:nvPr>
        </p:nvSpPr>
        <p:spPr/>
        <p:txBody>
          <a:bodyPr>
            <a:normAutofit/>
          </a:bodyPr>
          <a:lstStyle/>
          <a:p>
            <a:r>
              <a:rPr lang="en-GB" dirty="0"/>
              <a:t>Accessing web-based configuration utility</a:t>
            </a:r>
          </a:p>
          <a:p>
            <a:r>
              <a:rPr lang="en-GB" dirty="0"/>
              <a:t>SSID (Service Set ID) </a:t>
            </a:r>
          </a:p>
          <a:p>
            <a:r>
              <a:rPr lang="en-GB" dirty="0"/>
              <a:t>Hide SSID </a:t>
            </a:r>
          </a:p>
          <a:p>
            <a:r>
              <a:rPr lang="en-GB" dirty="0"/>
              <a:t>Security version and encryption type </a:t>
            </a:r>
          </a:p>
          <a:p>
            <a:r>
              <a:rPr lang="en-GB" dirty="0"/>
              <a:t>Password (Preshared Key) </a:t>
            </a:r>
          </a:p>
          <a:p>
            <a:r>
              <a:rPr lang="en-GB" dirty="0"/>
              <a:t>Mode </a:t>
            </a:r>
          </a:p>
          <a:p>
            <a:r>
              <a:rPr lang="en-GB" dirty="0"/>
              <a:t>Channel and channel width </a:t>
            </a:r>
          </a:p>
        </p:txBody>
      </p:sp>
      <p:pic>
        <p:nvPicPr>
          <p:cNvPr id="7" name="Content Placeholder 6" descr="Configuring an access point"/>
          <p:cNvPicPr>
            <a:picLocks noGrp="1"/>
          </p:cNvPicPr>
          <p:nvPr>
            <p:ph sz="half" idx="1"/>
          </p:nvPr>
        </p:nvPicPr>
        <p:blipFill>
          <a:blip r:embed="rId2" cstate="screen">
            <a:extLst>
              <a:ext uri="{28A0092B-C50C-407E-A947-70E740481C1C}">
                <a14:useLocalDpi xmlns:a14="http://schemas.microsoft.com/office/drawing/2010/main"/>
              </a:ext>
            </a:extLst>
          </a:blip>
          <a:stretch>
            <a:fillRect/>
          </a:stretch>
        </p:blipFill>
        <p:spPr bwMode="auto">
          <a:xfrm>
            <a:off x="1524001" y="2080587"/>
            <a:ext cx="4525963" cy="2969876"/>
          </a:xfrm>
          <a:prstGeom prst="rect">
            <a:avLst/>
          </a:prstGeom>
          <a:noFill/>
          <a:ln>
            <a:noFill/>
          </a:ln>
        </p:spPr>
      </p:pic>
    </p:spTree>
    <p:extLst>
      <p:ext uri="{BB962C8B-B14F-4D97-AF65-F5344CB8AC3E}">
        <p14:creationId xmlns:p14="http://schemas.microsoft.com/office/powerpoint/2010/main" val="48177099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749" y="206028"/>
            <a:ext cx="10515600" cy="1325563"/>
          </a:xfrm>
        </p:spPr>
        <p:txBody>
          <a:bodyPr>
            <a:normAutofit/>
          </a:bodyPr>
          <a:lstStyle/>
          <a:p>
            <a:r>
              <a:rPr lang="en-GB" dirty="0"/>
              <a:t>Configuring a SOHO Access Point (2)</a:t>
            </a:r>
            <a:endParaRPr lang="en-US" dirty="0"/>
          </a:p>
        </p:txBody>
      </p:sp>
      <p:sp>
        <p:nvSpPr>
          <p:cNvPr id="8" name="Content Placeholder 7"/>
          <p:cNvSpPr>
            <a:spLocks noGrp="1"/>
          </p:cNvSpPr>
          <p:nvPr>
            <p:ph sz="half" idx="1"/>
          </p:nvPr>
        </p:nvSpPr>
        <p:spPr>
          <a:xfrm>
            <a:off x="0" y="1562470"/>
            <a:ext cx="6035040" cy="4724030"/>
          </a:xfrm>
        </p:spPr>
        <p:txBody>
          <a:bodyPr/>
          <a:lstStyle/>
          <a:p>
            <a:r>
              <a:rPr lang="en-US" dirty="0"/>
              <a:t>Dynamic Host Configuration Protocol (DHCP) settings</a:t>
            </a:r>
          </a:p>
          <a:p>
            <a:r>
              <a:rPr lang="en-US" dirty="0"/>
              <a:t>Firmware upgrade</a:t>
            </a:r>
          </a:p>
          <a:p>
            <a:r>
              <a:rPr lang="en-GB" dirty="0"/>
              <a:t>Wi-Fi Protected Setup (WPS)</a:t>
            </a:r>
            <a:endParaRPr lang="en-US" dirty="0"/>
          </a:p>
        </p:txBody>
      </p:sp>
      <p:sp>
        <p:nvSpPr>
          <p:cNvPr id="6" name="Slide Number Placeholder 5"/>
          <p:cNvSpPr>
            <a:spLocks noGrp="1"/>
          </p:cNvSpPr>
          <p:nvPr>
            <p:ph type="sldNum" sz="quarter" idx="15"/>
          </p:nvPr>
        </p:nvSpPr>
        <p:spPr/>
        <p:txBody>
          <a:bodyPr/>
          <a:lstStyle/>
          <a:p>
            <a:pPr algn="ctr"/>
            <a:r>
              <a:rPr lang="en-US" dirty="0"/>
              <a:t>333</a:t>
            </a:r>
          </a:p>
        </p:txBody>
      </p:sp>
      <p:pic>
        <p:nvPicPr>
          <p:cNvPr id="11" name="Content Placeholder 10" descr="Upgrading device firmware"/>
          <p:cNvPicPr>
            <a:picLocks noGrp="1"/>
          </p:cNvPicPr>
          <p:nvPr>
            <p:ph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6142038" y="4041471"/>
            <a:ext cx="4525962" cy="1921485"/>
          </a:xfrm>
          <a:prstGeom prst="rect">
            <a:avLst/>
          </a:prstGeom>
          <a:noFill/>
          <a:ln>
            <a:noFill/>
          </a:ln>
        </p:spPr>
      </p:pic>
      <p:pic>
        <p:nvPicPr>
          <p:cNvPr id="12" name="Content Placeholder 11" descr="Configuring the DHCP server"/>
          <p:cNvPicPr>
            <a:picLocks noGrp="1"/>
          </p:cNvPicPr>
          <p:nvPr>
            <p:ph sz="quarter" idx="12"/>
          </p:nvPr>
        </p:nvPicPr>
        <p:blipFill rotWithShape="1">
          <a:blip r:embed="rId3" cstate="screen">
            <a:extLst>
              <a:ext uri="{28A0092B-C50C-407E-A947-70E740481C1C}">
                <a14:useLocalDpi xmlns:a14="http://schemas.microsoft.com/office/drawing/2010/main"/>
              </a:ext>
            </a:extLst>
          </a:blip>
          <a:srcRect b="1316"/>
          <a:stretch/>
        </p:blipFill>
        <p:spPr bwMode="auto">
          <a:xfrm>
            <a:off x="7343827" y="1019030"/>
            <a:ext cx="4152773" cy="2743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3875988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Troubleshooting Wireless Links</a:t>
            </a:r>
            <a:endParaRPr lang="en-US" dirty="0"/>
          </a:p>
        </p:txBody>
      </p:sp>
      <p:sp>
        <p:nvSpPr>
          <p:cNvPr id="4" name="Content Placeholder 3"/>
          <p:cNvSpPr>
            <a:spLocks noGrp="1"/>
          </p:cNvSpPr>
          <p:nvPr>
            <p:ph sz="half" idx="2"/>
          </p:nvPr>
        </p:nvSpPr>
        <p:spPr/>
        <p:txBody>
          <a:bodyPr>
            <a:normAutofit/>
          </a:bodyPr>
          <a:lstStyle/>
          <a:p>
            <a:r>
              <a:rPr lang="en-US" dirty="0"/>
              <a:t>Reduce distance to test speed / intermittent connection issues</a:t>
            </a:r>
          </a:p>
          <a:p>
            <a:r>
              <a:rPr lang="en-US" dirty="0"/>
              <a:t>Configuration issues</a:t>
            </a:r>
          </a:p>
          <a:p>
            <a:pPr lvl="1"/>
            <a:r>
              <a:rPr lang="en-US" dirty="0"/>
              <a:t>SSID not found</a:t>
            </a:r>
          </a:p>
          <a:p>
            <a:pPr lvl="1"/>
            <a:r>
              <a:rPr lang="en-US" dirty="0"/>
              <a:t>Standards mismatch</a:t>
            </a:r>
          </a:p>
          <a:p>
            <a:r>
              <a:rPr lang="en-US" dirty="0"/>
              <a:t>Interference issues</a:t>
            </a:r>
          </a:p>
          <a:p>
            <a:pPr lvl="1"/>
            <a:r>
              <a:rPr lang="en-US" dirty="0"/>
              <a:t>Wi-Fi analyzer</a:t>
            </a:r>
          </a:p>
          <a:p>
            <a:r>
              <a:rPr lang="en-US"/>
              <a:t>Firmware update</a:t>
            </a:r>
            <a:endParaRPr lang="en-US" dirty="0"/>
          </a:p>
          <a:p>
            <a:pPr lvl="1"/>
            <a:endParaRPr lang="en-US" dirty="0"/>
          </a:p>
        </p:txBody>
      </p:sp>
      <p:pic>
        <p:nvPicPr>
          <p:cNvPr id="7" name="Content Placeholder 6" descr="Surveying Wi-Fi networks using inSSIDer"/>
          <p:cNvPicPr>
            <a:picLocks noGrp="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1524001" y="2101243"/>
            <a:ext cx="4525963" cy="2928564"/>
          </a:xfrm>
          <a:prstGeom prst="rect">
            <a:avLst/>
          </a:prstGeom>
          <a:noFill/>
          <a:ln>
            <a:noFill/>
          </a:ln>
        </p:spPr>
      </p:pic>
    </p:spTree>
    <p:extLst>
      <p:ext uri="{BB962C8B-B14F-4D97-AF65-F5344CB8AC3E}">
        <p14:creationId xmlns:p14="http://schemas.microsoft.com/office/powerpoint/2010/main" val="223834967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OSI Model Network Layer</a:t>
            </a:r>
            <a:endParaRPr lang="en-US" dirty="0"/>
          </a:p>
        </p:txBody>
      </p:sp>
      <p:sp>
        <p:nvSpPr>
          <p:cNvPr id="2" name="Content Placeholder 1"/>
          <p:cNvSpPr>
            <a:spLocks noGrp="1"/>
          </p:cNvSpPr>
          <p:nvPr>
            <p:ph sz="half" idx="1"/>
          </p:nvPr>
        </p:nvSpPr>
        <p:spPr/>
        <p:txBody>
          <a:bodyPr>
            <a:normAutofit/>
          </a:bodyPr>
          <a:lstStyle/>
          <a:p>
            <a:r>
              <a:rPr lang="en-US"/>
              <a:t>Moving data around a network of networks (internetwork)</a:t>
            </a:r>
          </a:p>
          <a:p>
            <a:r>
              <a:rPr lang="en-US"/>
              <a:t>Logical network and host IDs</a:t>
            </a:r>
          </a:p>
          <a:p>
            <a:r>
              <a:rPr lang="en-US"/>
              <a:t>Routing and routers</a:t>
            </a:r>
          </a:p>
          <a:p>
            <a:r>
              <a:rPr lang="en-US"/>
              <a:t>Static and dynamic path determination</a:t>
            </a:r>
          </a:p>
          <a:p>
            <a:endParaRPr lang="en-US" dirty="0"/>
          </a:p>
        </p:txBody>
      </p:sp>
      <p:pic>
        <p:nvPicPr>
          <p:cNvPr id="12" name="Content Placeholder 11" descr="HP ProCurve router with different types of Ethernet and WAN interfaces (© Hewlett-Packard Development Company)"/>
          <p:cNvPicPr>
            <a:picLocks noGrp="1"/>
          </p:cNvPicPr>
          <p:nvPr>
            <p:ph sz="quarter" idx="12"/>
          </p:nvPr>
        </p:nvPicPr>
        <p:blipFill>
          <a:blip r:embed="rId2" cstate="screen">
            <a:clrChange>
              <a:clrFrom>
                <a:srgbClr val="FAFCFB"/>
              </a:clrFrom>
              <a:clrTo>
                <a:srgbClr val="FAFCFB">
                  <a:alpha val="0"/>
                </a:srgbClr>
              </a:clrTo>
            </a:clrChange>
            <a:extLst>
              <a:ext uri="{28A0092B-C50C-407E-A947-70E740481C1C}">
                <a14:useLocalDpi xmlns:a14="http://schemas.microsoft.com/office/drawing/2010/main"/>
              </a:ext>
            </a:extLst>
          </a:blip>
          <a:stretch>
            <a:fillRect/>
          </a:stretch>
        </p:blipFill>
        <p:spPr>
          <a:xfrm>
            <a:off x="1667237" y="1691005"/>
            <a:ext cx="4239491" cy="1005840"/>
          </a:xfrm>
        </p:spPr>
      </p:pic>
      <p:sp>
        <p:nvSpPr>
          <p:cNvPr id="5" name="Slide Number Placeholder 4"/>
          <p:cNvSpPr>
            <a:spLocks noGrp="1"/>
          </p:cNvSpPr>
          <p:nvPr>
            <p:ph type="sldNum" sz="quarter" idx="15"/>
          </p:nvPr>
        </p:nvSpPr>
        <p:spPr/>
        <p:txBody>
          <a:bodyPr/>
          <a:lstStyle/>
          <a:p>
            <a:r>
              <a:rPr lang="en-US" dirty="0"/>
              <a:t>350</a:t>
            </a:r>
          </a:p>
        </p:txBody>
      </p:sp>
      <p:pic>
        <p:nvPicPr>
          <p:cNvPr id="9" name="Content Placeholder 7" descr="The OSI model"/>
          <p:cNvPicPr>
            <a:picLocks noGrp="1"/>
          </p:cNvPicPr>
          <p:nvPr>
            <p:ph sz="quarter" idx="13"/>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42310" y="3622675"/>
            <a:ext cx="2689345" cy="2743200"/>
          </a:xfrm>
        </p:spPr>
      </p:pic>
    </p:spTree>
    <p:extLst>
      <p:ext uri="{BB962C8B-B14F-4D97-AF65-F5344CB8AC3E}">
        <p14:creationId xmlns:p14="http://schemas.microsoft.com/office/powerpoint/2010/main" val="151120585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The TCP/IP Suite</a:t>
            </a:r>
            <a:endParaRPr lang="en-US" dirty="0"/>
          </a:p>
        </p:txBody>
      </p:sp>
      <p:pic>
        <p:nvPicPr>
          <p:cNvPr id="7" name="Content Placeholder 6" descr="TCP/IP model"/>
          <p:cNvPicPr>
            <a:picLocks noGrp="1"/>
          </p:cNvPicPr>
          <p:nvPr>
            <p:ph sz="half" idx="1"/>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2022606" y="2135736"/>
            <a:ext cx="3528753" cy="2859578"/>
          </a:xfrm>
        </p:spPr>
      </p:pic>
      <p:sp>
        <p:nvSpPr>
          <p:cNvPr id="4" name="Content Placeholder 3"/>
          <p:cNvSpPr>
            <a:spLocks noGrp="1"/>
          </p:cNvSpPr>
          <p:nvPr>
            <p:ph sz="half" idx="2"/>
          </p:nvPr>
        </p:nvSpPr>
        <p:spPr/>
        <p:txBody>
          <a:bodyPr>
            <a:normAutofit/>
          </a:bodyPr>
          <a:lstStyle/>
          <a:p>
            <a:r>
              <a:rPr lang="en-GB"/>
              <a:t>IP (Internet Protocol) </a:t>
            </a:r>
          </a:p>
          <a:p>
            <a:r>
              <a:rPr lang="en-GB"/>
              <a:t>ARP (Address Resolution Protocol) </a:t>
            </a:r>
          </a:p>
          <a:p>
            <a:r>
              <a:rPr lang="en-GB"/>
              <a:t>ICMP (Internet Control Message Protocol) </a:t>
            </a:r>
          </a:p>
          <a:p>
            <a:r>
              <a:rPr lang="en-GB"/>
              <a:t>TCP (Transmission Control Protocol) </a:t>
            </a:r>
          </a:p>
          <a:p>
            <a:r>
              <a:rPr lang="en-GB"/>
              <a:t>UDP (User Datagram Protocol) </a:t>
            </a:r>
          </a:p>
          <a:p>
            <a:r>
              <a:rPr lang="en-GB"/>
              <a:t>Application protocols </a:t>
            </a:r>
          </a:p>
          <a:p>
            <a:endParaRPr lang="en-US" dirty="0"/>
          </a:p>
        </p:txBody>
      </p:sp>
    </p:spTree>
    <p:extLst>
      <p:ext uri="{BB962C8B-B14F-4D97-AF65-F5344CB8AC3E}">
        <p14:creationId xmlns:p14="http://schemas.microsoft.com/office/powerpoint/2010/main" val="261608067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t>IP address represents</a:t>
            </a:r>
          </a:p>
          <a:p>
            <a:pPr lvl="1"/>
            <a:r>
              <a:rPr lang="en-US"/>
              <a:t>The network number (network ID) - this number is common to all hosts on the same network</a:t>
            </a:r>
            <a:endParaRPr lang="en-GB"/>
          </a:p>
          <a:p>
            <a:pPr lvl="1"/>
            <a:r>
              <a:rPr lang="en-US"/>
              <a:t>The host number (host ID) - this unique number identifies a host on a particular network</a:t>
            </a:r>
          </a:p>
          <a:p>
            <a:r>
              <a:rPr lang="en-US"/>
              <a:t>32-bit binary value </a:t>
            </a:r>
          </a:p>
          <a:p>
            <a:pPr lvl="1"/>
            <a:r>
              <a:rPr lang="en-US"/>
              <a:t>11000110001010010001000000001001</a:t>
            </a:r>
          </a:p>
          <a:p>
            <a:r>
              <a:rPr lang="en-US"/>
              <a:t>Expressed in 8-bit octets</a:t>
            </a:r>
          </a:p>
          <a:p>
            <a:pPr lvl="1"/>
            <a:r>
              <a:rPr lang="en-US"/>
              <a:t>11000110  00101001  00010000  00001001</a:t>
            </a:r>
          </a:p>
          <a:p>
            <a:r>
              <a:rPr lang="en-US"/>
              <a:t>Converted to dotted decimal notation for entry into configuration dialogs</a:t>
            </a:r>
          </a:p>
          <a:p>
            <a:pPr lvl="1"/>
            <a:r>
              <a:rPr lang="en-US"/>
              <a:t>198.41.16.9</a:t>
            </a:r>
            <a:endParaRPr lang="en-GB"/>
          </a:p>
          <a:p>
            <a:endParaRPr lang="en-US" dirty="0"/>
          </a:p>
        </p:txBody>
      </p:sp>
      <p:sp>
        <p:nvSpPr>
          <p:cNvPr id="3" name="Title 2"/>
          <p:cNvSpPr>
            <a:spLocks noGrp="1"/>
          </p:cNvSpPr>
          <p:nvPr>
            <p:ph type="title"/>
          </p:nvPr>
        </p:nvSpPr>
        <p:spPr/>
        <p:txBody>
          <a:bodyPr/>
          <a:lstStyle/>
          <a:p>
            <a:r>
              <a:rPr lang="en-US" altLang="en-US"/>
              <a:t>IPv4 Address Format</a:t>
            </a:r>
            <a:endParaRPr lang="en-US" dirty="0"/>
          </a:p>
        </p:txBody>
      </p:sp>
    </p:spTree>
    <p:extLst>
      <p:ext uri="{BB962C8B-B14F-4D97-AF65-F5344CB8AC3E}">
        <p14:creationId xmlns:p14="http://schemas.microsoft.com/office/powerpoint/2010/main" val="172243649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p:txBody>
          <a:bodyPr/>
          <a:lstStyle/>
          <a:p>
            <a:r>
              <a:rPr lang="en-US" altLang="en-US" noProof="0"/>
              <a:t>Number bases</a:t>
            </a:r>
          </a:p>
          <a:p>
            <a:pPr lvl="1"/>
            <a:r>
              <a:rPr lang="en-US" altLang="en-US"/>
              <a:t>Place value</a:t>
            </a:r>
          </a:p>
          <a:p>
            <a:pPr lvl="1"/>
            <a:r>
              <a:rPr lang="en-US" altLang="en-US"/>
              <a:t>Base 10 (Decimal)</a:t>
            </a:r>
          </a:p>
          <a:p>
            <a:pPr lvl="1"/>
            <a:r>
              <a:rPr lang="en-US" altLang="en-US" noProof="0"/>
              <a:t>Base 2 (Binary)</a:t>
            </a:r>
          </a:p>
          <a:p>
            <a:r>
              <a:rPr lang="en-US" altLang="en-US" noProof="0"/>
              <a:t>Converting between binary and decimal</a:t>
            </a:r>
            <a:endParaRPr lang="en-US" altLang="en-US" noProof="0" dirty="0"/>
          </a:p>
        </p:txBody>
      </p:sp>
      <p:sp>
        <p:nvSpPr>
          <p:cNvPr id="11266" name="Title 1"/>
          <p:cNvSpPr>
            <a:spLocks noGrp="1"/>
          </p:cNvSpPr>
          <p:nvPr>
            <p:ph type="title"/>
          </p:nvPr>
        </p:nvSpPr>
        <p:spPr/>
        <p:txBody>
          <a:bodyPr/>
          <a:lstStyle/>
          <a:p>
            <a:r>
              <a:rPr lang="en-US" altLang="en-US" noProof="0"/>
              <a:t>Binary / Decimal Conversion</a:t>
            </a:r>
            <a:endParaRPr lang="en-US" altLang="en-US" noProof="0" dirty="0"/>
          </a:p>
        </p:txBody>
      </p:sp>
      <p:pic>
        <p:nvPicPr>
          <p:cNvPr id="3" name="Content Placeholder 2"/>
          <p:cNvPicPr>
            <a:picLocks noGrp="1" noChangeAspect="1"/>
          </p:cNvPicPr>
          <p:nvPr>
            <p:ph idx="12"/>
          </p:nvPr>
        </p:nvPicPr>
        <p:blipFill>
          <a:blip r:embed="rId3" cstate="screen">
            <a:extLst>
              <a:ext uri="{28A0092B-C50C-407E-A947-70E740481C1C}">
                <a14:useLocalDpi xmlns:a14="http://schemas.microsoft.com/office/drawing/2010/main"/>
              </a:ext>
            </a:extLst>
          </a:blip>
          <a:stretch>
            <a:fillRect/>
          </a:stretch>
        </p:blipFill>
        <p:spPr>
          <a:xfrm>
            <a:off x="2606249" y="3617913"/>
            <a:ext cx="6979503" cy="2743200"/>
          </a:xfrm>
        </p:spPr>
      </p:pic>
      <p:sp>
        <p:nvSpPr>
          <p:cNvPr id="4" name="Slide Number Placeholder 3"/>
          <p:cNvSpPr>
            <a:spLocks noGrp="1"/>
          </p:cNvSpPr>
          <p:nvPr>
            <p:ph type="sldNum" sz="quarter" idx="14"/>
          </p:nvPr>
        </p:nvSpPr>
        <p:spPr/>
        <p:txBody>
          <a:bodyPr/>
          <a:lstStyle/>
          <a:p>
            <a:r>
              <a:rPr lang="en-US" dirty="0"/>
              <a:t>353</a:t>
            </a:r>
          </a:p>
        </p:txBody>
      </p:sp>
    </p:spTree>
    <p:extLst>
      <p:ext uri="{BB962C8B-B14F-4D97-AF65-F5344CB8AC3E}">
        <p14:creationId xmlns:p14="http://schemas.microsoft.com/office/powerpoint/2010/main" val="333324045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p:txBody>
          <a:bodyPr/>
          <a:lstStyle/>
          <a:p>
            <a:r>
              <a:rPr lang="en-US" altLang="en-US" noProof="0"/>
              <a:t>IP address represents both a network ID and host ID</a:t>
            </a:r>
          </a:p>
          <a:p>
            <a:r>
              <a:rPr lang="en-US" altLang="en-US" noProof="0"/>
              <a:t>A mask is applied to identify the network and host portions</a:t>
            </a:r>
          </a:p>
          <a:p>
            <a:r>
              <a:rPr lang="en-US" altLang="en-US"/>
              <a:t>A “1” in the mask means corresponding bit in the address is part of the network ID</a:t>
            </a:r>
          </a:p>
          <a:p>
            <a:r>
              <a:rPr lang="en-US" altLang="en-US" noProof="0"/>
              <a:t>“1”s in mask must be contiguous</a:t>
            </a:r>
          </a:p>
          <a:p>
            <a:pPr lvl="1"/>
            <a:r>
              <a:rPr lang="en-US"/>
              <a:t>11111111 11110000 00000000 00000000 – VALID</a:t>
            </a:r>
          </a:p>
          <a:p>
            <a:pPr lvl="1"/>
            <a:r>
              <a:rPr lang="en-US"/>
              <a:t>11111111 00000000 11110000 00000000 - INVALID</a:t>
            </a:r>
            <a:endParaRPr lang="en-US" altLang="en-US" noProof="0" dirty="0"/>
          </a:p>
        </p:txBody>
      </p:sp>
      <p:sp>
        <p:nvSpPr>
          <p:cNvPr id="12290" name="Title 1"/>
          <p:cNvSpPr>
            <a:spLocks noGrp="1"/>
          </p:cNvSpPr>
          <p:nvPr>
            <p:ph type="title"/>
          </p:nvPr>
        </p:nvSpPr>
        <p:spPr/>
        <p:txBody>
          <a:bodyPr/>
          <a:lstStyle/>
          <a:p>
            <a:r>
              <a:rPr lang="en-US" altLang="en-US" noProof="0"/>
              <a:t>Subnet Masks</a:t>
            </a:r>
            <a:endParaRPr lang="en-US" altLang="en-US" noProof="0" dirty="0"/>
          </a:p>
        </p:txBody>
      </p:sp>
    </p:spTree>
    <p:extLst>
      <p:ext uri="{BB962C8B-B14F-4D97-AF65-F5344CB8AC3E}">
        <p14:creationId xmlns:p14="http://schemas.microsoft.com/office/powerpoint/2010/main" val="263229694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3"/>
          <p:cNvSpPr>
            <a:spLocks noGrp="1"/>
          </p:cNvSpPr>
          <p:nvPr>
            <p:ph idx="1"/>
          </p:nvPr>
        </p:nvSpPr>
        <p:spPr/>
        <p:txBody>
          <a:bodyPr/>
          <a:lstStyle/>
          <a:p>
            <a:r>
              <a:rPr lang="en-US" altLang="en-US" noProof="0"/>
              <a:t>To work out a network ID, given an address and mask in decimal, convert to binary and back</a:t>
            </a:r>
            <a:endParaRPr lang="en-US" altLang="en-US" noProof="0" dirty="0"/>
          </a:p>
        </p:txBody>
      </p:sp>
      <p:sp>
        <p:nvSpPr>
          <p:cNvPr id="13314" name="Title 22"/>
          <p:cNvSpPr>
            <a:spLocks noGrp="1"/>
          </p:cNvSpPr>
          <p:nvPr>
            <p:ph type="title"/>
          </p:nvPr>
        </p:nvSpPr>
        <p:spPr/>
        <p:txBody>
          <a:bodyPr/>
          <a:lstStyle/>
          <a:p>
            <a:r>
              <a:rPr lang="en-US"/>
              <a:t>Masking an IP Address (ANDing)</a:t>
            </a:r>
            <a:endParaRPr lang="en-US" altLang="en-US" noProof="0" dirty="0"/>
          </a:p>
        </p:txBody>
      </p:sp>
      <p:pic>
        <p:nvPicPr>
          <p:cNvPr id="133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4788" y="2327897"/>
            <a:ext cx="9001474" cy="272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591298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Local network</a:t>
            </a:r>
          </a:p>
          <a:p>
            <a:endParaRPr lang="en-US" dirty="0"/>
          </a:p>
        </p:txBody>
      </p:sp>
      <p:sp>
        <p:nvSpPr>
          <p:cNvPr id="3" name="Title 2"/>
          <p:cNvSpPr>
            <a:spLocks noGrp="1"/>
          </p:cNvSpPr>
          <p:nvPr>
            <p:ph type="title"/>
          </p:nvPr>
        </p:nvSpPr>
        <p:spPr/>
        <p:txBody>
          <a:bodyPr/>
          <a:lstStyle/>
          <a:p>
            <a:r>
              <a:rPr lang="en-US"/>
              <a:t>Routing Decision</a:t>
            </a:r>
            <a:endParaRPr lang="en-US" dirty="0"/>
          </a:p>
        </p:txBody>
      </p:sp>
      <p:sp>
        <p:nvSpPr>
          <p:cNvPr id="4" name="Content Placeholder 3"/>
          <p:cNvSpPr>
            <a:spLocks noGrp="1"/>
          </p:cNvSpPr>
          <p:nvPr>
            <p:ph idx="12"/>
          </p:nvPr>
        </p:nvSpPr>
        <p:spPr/>
        <p:txBody>
          <a:bodyPr/>
          <a:lstStyle/>
          <a:p>
            <a:r>
              <a:rPr lang="en-US"/>
              <a:t>Remote network</a:t>
            </a:r>
          </a:p>
          <a:p>
            <a:endParaRPr lang="en-US" dirty="0"/>
          </a:p>
        </p:txBody>
      </p:sp>
      <p:sp>
        <p:nvSpPr>
          <p:cNvPr id="6" name="Slide Number Placeholder 5"/>
          <p:cNvSpPr>
            <a:spLocks noGrp="1"/>
          </p:cNvSpPr>
          <p:nvPr>
            <p:ph type="sldNum" sz="quarter" idx="14"/>
          </p:nvPr>
        </p:nvSpPr>
        <p:spPr/>
        <p:txBody>
          <a:bodyPr/>
          <a:lstStyle/>
          <a:p>
            <a:r>
              <a:rPr lang="en-US" dirty="0"/>
              <a:t>355</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63605" y="1538748"/>
            <a:ext cx="8864791" cy="1479064"/>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3605" y="4689169"/>
            <a:ext cx="8864791" cy="1303711"/>
          </a:xfrm>
          <a:prstGeom prst="rect">
            <a:avLst/>
          </a:prstGeom>
        </p:spPr>
      </p:pic>
    </p:spTree>
    <p:extLst>
      <p:ext uri="{BB962C8B-B14F-4D97-AF65-F5344CB8AC3E}">
        <p14:creationId xmlns:p14="http://schemas.microsoft.com/office/powerpoint/2010/main" val="1776376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B968E073-D174-4F9D-8A41-77BF38746B42}" type="slidenum">
              <a:rPr lang="en-GB" smtClean="0">
                <a:solidFill>
                  <a:prstClr val="black">
                    <a:tint val="75000"/>
                  </a:prstClr>
                </a:solidFill>
              </a:rPr>
              <a:pPr/>
              <a:t>17</a:t>
            </a:fld>
            <a:endParaRPr lang="en-GB">
              <a:solidFill>
                <a:prstClr val="black">
                  <a:tint val="75000"/>
                </a:prstClr>
              </a:solidFill>
            </a:endParaRPr>
          </a:p>
        </p:txBody>
      </p:sp>
    </p:spTree>
    <p:extLst>
      <p:ext uri="{BB962C8B-B14F-4D97-AF65-F5344CB8AC3E}">
        <p14:creationId xmlns:p14="http://schemas.microsoft.com/office/powerpoint/2010/main" val="429212531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7" descr="Choosing an address class"/>
          <p:cNvPicPr>
            <a:picLocks noGrp="1" noChangeAspect="1" noChangeArrowheads="1"/>
          </p:cNvPicPr>
          <p:nvPr>
            <p:ph idx="1"/>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27269" y="822325"/>
            <a:ext cx="8337462" cy="5486400"/>
          </a:xfrm>
        </p:spPr>
      </p:pic>
      <p:sp>
        <p:nvSpPr>
          <p:cNvPr id="11266" name="Title 1"/>
          <p:cNvSpPr>
            <a:spLocks noGrp="1"/>
          </p:cNvSpPr>
          <p:nvPr>
            <p:ph type="title"/>
          </p:nvPr>
        </p:nvSpPr>
        <p:spPr/>
        <p:txBody>
          <a:bodyPr/>
          <a:lstStyle/>
          <a:p>
            <a:r>
              <a:rPr lang="en-US" altLang="en-US" noProof="0" dirty="0"/>
              <a:t>IP Class</a:t>
            </a:r>
          </a:p>
        </p:txBody>
      </p:sp>
      <p:sp>
        <p:nvSpPr>
          <p:cNvPr id="11269" name="Rectangle 2"/>
          <p:cNvSpPr>
            <a:spLocks noChangeArrowheads="1"/>
          </p:cNvSpPr>
          <p:nvPr/>
        </p:nvSpPr>
        <p:spPr bwMode="auto">
          <a:xfrm>
            <a:off x="6003635"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120000"/>
              </a:lnSpc>
              <a:spcBef>
                <a:spcPct val="40000"/>
              </a:spcBef>
              <a:spcAft>
                <a:spcPct val="40000"/>
              </a:spcAft>
              <a:buClr>
                <a:schemeClr val="tx2"/>
              </a:buClr>
              <a:buFont typeface="Arial" panose="020B0604020202020204" pitchFamily="34" charset="0"/>
              <a:buChar char="•"/>
              <a:defRPr sz="2800">
                <a:solidFill>
                  <a:schemeClr val="bg2"/>
                </a:solidFill>
                <a:latin typeface="Verdana" panose="020B0604030504040204" pitchFamily="34" charset="0"/>
              </a:defRPr>
            </a:lvl1pPr>
            <a:lvl2pPr marL="742950" indent="-285750">
              <a:spcBef>
                <a:spcPct val="30000"/>
              </a:spcBef>
              <a:spcAft>
                <a:spcPct val="30000"/>
              </a:spcAft>
              <a:buClr>
                <a:schemeClr val="accent1"/>
              </a:buClr>
              <a:buFont typeface="Times New Roman" panose="02020603050405020304" pitchFamily="18" charset="0"/>
              <a:buChar char="–"/>
              <a:defRPr sz="2400">
                <a:solidFill>
                  <a:schemeClr val="accent1"/>
                </a:solidFill>
                <a:latin typeface="Verdana" panose="020B0604030504040204" pitchFamily="34" charset="0"/>
              </a:defRPr>
            </a:lvl2pPr>
            <a:lvl3pPr marL="1143000" indent="-228600">
              <a:spcBef>
                <a:spcPct val="20000"/>
              </a:spcBef>
              <a:spcAft>
                <a:spcPct val="20000"/>
              </a:spcAft>
              <a:buClr>
                <a:schemeClr val="accent1"/>
              </a:buClr>
              <a:buChar char="•"/>
              <a:defRPr sz="2000">
                <a:solidFill>
                  <a:schemeClr val="accent1"/>
                </a:solidFill>
                <a:latin typeface="Verdana" panose="020B0604030504040204" pitchFamily="34" charset="0"/>
              </a:defRPr>
            </a:lvl3pPr>
            <a:lvl4pPr marL="1600200" indent="-228600">
              <a:spcBef>
                <a:spcPct val="20000"/>
              </a:spcBef>
              <a:spcAft>
                <a:spcPct val="20000"/>
              </a:spcAft>
              <a:buClr>
                <a:schemeClr val="accent1"/>
              </a:buClr>
              <a:buChar char="•"/>
              <a:defRPr sz="2000">
                <a:solidFill>
                  <a:schemeClr val="accent1"/>
                </a:solidFill>
                <a:latin typeface="Verdana" panose="020B0604030504040204" pitchFamily="34" charset="0"/>
              </a:defRPr>
            </a:lvl4pPr>
            <a:lvl5pPr marL="2057400" indent="-228600">
              <a:spcBef>
                <a:spcPct val="20000"/>
              </a:spcBef>
              <a:spcAft>
                <a:spcPct val="20000"/>
              </a:spcAft>
              <a:buClr>
                <a:schemeClr val="accent1"/>
              </a:buClr>
              <a:buChar char="•"/>
              <a:defRPr sz="2000">
                <a:solidFill>
                  <a:schemeClr val="accent1"/>
                </a:solidFill>
                <a:latin typeface="Verdana" panose="020B0604030504040204" pitchFamily="34" charset="0"/>
              </a:defRPr>
            </a:lvl5pPr>
            <a:lvl6pPr marL="25146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6pPr>
            <a:lvl7pPr marL="29718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7pPr>
            <a:lvl8pPr marL="34290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8pPr>
            <a:lvl9pPr marL="38862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9pPr>
          </a:lstStyle>
          <a:p>
            <a:pPr algn="ctr">
              <a:lnSpc>
                <a:spcPct val="100000"/>
              </a:lnSpc>
              <a:spcBef>
                <a:spcPct val="0"/>
              </a:spcBef>
              <a:spcAft>
                <a:spcPct val="0"/>
              </a:spcAft>
              <a:buClrTx/>
              <a:buFontTx/>
              <a:buNone/>
            </a:pPr>
            <a:endParaRPr lang="en-US" altLang="en-US" sz="24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7932417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IP Address</a:t>
            </a:r>
          </a:p>
          <a:p>
            <a:pPr lvl="1"/>
            <a:r>
              <a:rPr lang="en-US" dirty="0"/>
              <a:t>Enter using dotted decimal notation</a:t>
            </a:r>
          </a:p>
          <a:p>
            <a:r>
              <a:rPr lang="en-US" dirty="0"/>
              <a:t>Subnet Mask</a:t>
            </a:r>
          </a:p>
          <a:p>
            <a:pPr lvl="1"/>
            <a:r>
              <a:rPr lang="en-US" dirty="0"/>
              <a:t>Usually specified in dotted decimal</a:t>
            </a:r>
          </a:p>
          <a:p>
            <a:r>
              <a:rPr lang="en-US" dirty="0"/>
              <a:t>Default Gateway</a:t>
            </a:r>
          </a:p>
          <a:p>
            <a:pPr lvl="1"/>
            <a:r>
              <a:rPr lang="en-US" dirty="0"/>
              <a:t>IP address of the router handling transmissions to remote networks</a:t>
            </a:r>
            <a:endParaRPr lang="en-GB" dirty="0"/>
          </a:p>
          <a:p>
            <a:r>
              <a:rPr lang="en-US" dirty="0"/>
              <a:t>Client-side DNS (Domain Name System)</a:t>
            </a:r>
          </a:p>
          <a:p>
            <a:pPr lvl="1"/>
            <a:r>
              <a:rPr lang="en-US" dirty="0"/>
              <a:t>IP address(</a:t>
            </a:r>
            <a:r>
              <a:rPr lang="en-US" dirty="0" err="1"/>
              <a:t>es</a:t>
            </a:r>
            <a:r>
              <a:rPr lang="en-US" dirty="0"/>
              <a:t>) of DNS servers handling name resolution</a:t>
            </a:r>
          </a:p>
          <a:p>
            <a:pPr lvl="1"/>
            <a:endParaRPr lang="en-GB" dirty="0"/>
          </a:p>
          <a:p>
            <a:endParaRPr lang="en-US" dirty="0"/>
          </a:p>
        </p:txBody>
      </p:sp>
      <p:sp>
        <p:nvSpPr>
          <p:cNvPr id="2" name="Title 1"/>
          <p:cNvSpPr>
            <a:spLocks noGrp="1"/>
          </p:cNvSpPr>
          <p:nvPr>
            <p:ph type="title"/>
          </p:nvPr>
        </p:nvSpPr>
        <p:spPr/>
        <p:txBody>
          <a:bodyPr/>
          <a:lstStyle/>
          <a:p>
            <a:r>
              <a:rPr lang="en-US"/>
              <a:t>Configuring IP</a:t>
            </a:r>
            <a:endParaRPr lang="en-US" dirty="0"/>
          </a:p>
        </p:txBody>
      </p:sp>
    </p:spTree>
    <p:extLst>
      <p:ext uri="{BB962C8B-B14F-4D97-AF65-F5344CB8AC3E}">
        <p14:creationId xmlns:p14="http://schemas.microsoft.com/office/powerpoint/2010/main" val="212840580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DHCP and APIPA</a:t>
            </a:r>
            <a:endParaRPr lang="en-US" dirty="0"/>
          </a:p>
        </p:txBody>
      </p:sp>
      <p:pic>
        <p:nvPicPr>
          <p:cNvPr id="7" name="Content Placeholder 6" descr="Configuring a network adapter to obtain an address automatically (use DHCP)"/>
          <p:cNvPicPr>
            <a:picLocks noGrp="1"/>
          </p:cNvPicPr>
          <p:nvPr>
            <p:ph sz="half" idx="1"/>
          </p:nvPr>
        </p:nvPicPr>
        <p:blipFill rotWithShape="1">
          <a:blip r:embed="rId2">
            <a:extLst>
              <a:ext uri="{28A0092B-C50C-407E-A947-70E740481C1C}">
                <a14:useLocalDpi xmlns:a14="http://schemas.microsoft.com/office/drawing/2010/main"/>
              </a:ext>
            </a:extLst>
          </a:blip>
          <a:stretch/>
        </p:blipFill>
        <p:spPr>
          <a:xfrm>
            <a:off x="1954212" y="1431740"/>
            <a:ext cx="3665538" cy="4267570"/>
          </a:xfrm>
        </p:spPr>
      </p:pic>
      <p:sp>
        <p:nvSpPr>
          <p:cNvPr id="4" name="Content Placeholder 3"/>
          <p:cNvSpPr>
            <a:spLocks noGrp="1"/>
          </p:cNvSpPr>
          <p:nvPr>
            <p:ph sz="half" idx="2"/>
          </p:nvPr>
        </p:nvSpPr>
        <p:spPr/>
        <p:txBody>
          <a:bodyPr>
            <a:normAutofit/>
          </a:bodyPr>
          <a:lstStyle/>
          <a:p>
            <a:r>
              <a:rPr lang="en-US"/>
              <a:t>Dynamic Host Configuration Protocol</a:t>
            </a:r>
          </a:p>
          <a:p>
            <a:pPr lvl="1"/>
            <a:r>
              <a:rPr lang="en-US"/>
              <a:t>Reduces chance of configuration errors and simplifies administration</a:t>
            </a:r>
          </a:p>
          <a:p>
            <a:pPr lvl="1"/>
            <a:r>
              <a:rPr lang="en-US"/>
              <a:t>Configure IP settings on a central server</a:t>
            </a:r>
          </a:p>
          <a:p>
            <a:pPr lvl="1"/>
            <a:r>
              <a:rPr lang="en-US"/>
              <a:t>Client contacts server to obtain configuration</a:t>
            </a:r>
          </a:p>
          <a:p>
            <a:pPr lvl="1"/>
            <a:r>
              <a:rPr lang="en-US"/>
              <a:t>IP addresses leased from a pool</a:t>
            </a:r>
          </a:p>
          <a:p>
            <a:r>
              <a:rPr lang="en-US"/>
              <a:t>Automatic IP Addressing (APIPA)</a:t>
            </a:r>
          </a:p>
          <a:p>
            <a:pPr lvl="1"/>
            <a:r>
              <a:rPr lang="en-US"/>
              <a:t>Host that is configured to contact a DHCP server might not be able to</a:t>
            </a:r>
          </a:p>
          <a:p>
            <a:pPr lvl="1"/>
            <a:r>
              <a:rPr lang="en-US"/>
              <a:t>Defaults to using an address from the APIPA range</a:t>
            </a:r>
          </a:p>
          <a:p>
            <a:pPr lvl="1"/>
            <a:r>
              <a:rPr lang="en-US"/>
              <a:t>Can communicate with other APIPA hosts on the local network</a:t>
            </a:r>
            <a:endParaRPr lang="en-US" dirty="0"/>
          </a:p>
        </p:txBody>
      </p:sp>
    </p:spTree>
    <p:extLst>
      <p:ext uri="{BB962C8B-B14F-4D97-AF65-F5344CB8AC3E}">
        <p14:creationId xmlns:p14="http://schemas.microsoft.com/office/powerpoint/2010/main" val="268397655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p:txBody>
          <a:bodyPr/>
          <a:lstStyle/>
          <a:p>
            <a:r>
              <a:rPr lang="en-US" noProof="0"/>
              <a:t>Address ranges not routable over the Internet</a:t>
            </a:r>
          </a:p>
          <a:p>
            <a:pPr lvl="1"/>
            <a:r>
              <a:rPr lang="en-US" noProof="0"/>
              <a:t>10.0.0.0 to 10.255.255.255</a:t>
            </a:r>
          </a:p>
          <a:p>
            <a:pPr lvl="1"/>
            <a:r>
              <a:rPr lang="en-US" noProof="0"/>
              <a:t>172.16.0.0 to 172.31.255.255</a:t>
            </a:r>
          </a:p>
          <a:p>
            <a:pPr lvl="1"/>
            <a:r>
              <a:rPr lang="en-US" noProof="0"/>
              <a:t>192.168.0.0 to 192.168.255.255</a:t>
            </a:r>
          </a:p>
          <a:p>
            <a:pPr lvl="1"/>
            <a:r>
              <a:rPr lang="en-US"/>
              <a:t>169.254.0.0 to 169.254.255.255</a:t>
            </a:r>
          </a:p>
          <a:p>
            <a:pPr lvl="2"/>
            <a:r>
              <a:rPr lang="en-US" noProof="0"/>
              <a:t>Used by hosts for link-local autoconfiguration / Automatic Private IP Addressing</a:t>
            </a:r>
            <a:r>
              <a:rPr lang="en-US"/>
              <a:t> (APIPA)</a:t>
            </a:r>
            <a:endParaRPr lang="en-US" noProof="0"/>
          </a:p>
          <a:p>
            <a:r>
              <a:rPr lang="en-US" noProof="0"/>
              <a:t>Hosts on the private network must use some mechanism to access the Internet</a:t>
            </a:r>
          </a:p>
          <a:p>
            <a:pPr lvl="1"/>
            <a:r>
              <a:rPr lang="en-US" noProof="0"/>
              <a:t>Network Address Translation (NAT)</a:t>
            </a:r>
          </a:p>
          <a:p>
            <a:pPr lvl="1"/>
            <a:r>
              <a:rPr lang="en-US" noProof="0"/>
              <a:t>Proxy</a:t>
            </a:r>
            <a:endParaRPr lang="en-US" noProof="0" dirty="0"/>
          </a:p>
        </p:txBody>
      </p:sp>
      <p:sp>
        <p:nvSpPr>
          <p:cNvPr id="12290" name="Title 1"/>
          <p:cNvSpPr>
            <a:spLocks noGrp="1"/>
          </p:cNvSpPr>
          <p:nvPr>
            <p:ph type="title"/>
          </p:nvPr>
        </p:nvSpPr>
        <p:spPr/>
        <p:txBody>
          <a:bodyPr/>
          <a:lstStyle/>
          <a:p>
            <a:r>
              <a:rPr lang="en-US" altLang="en-US" noProof="0" dirty="0"/>
              <a:t>Public and Private Addressing</a:t>
            </a:r>
          </a:p>
        </p:txBody>
      </p:sp>
    </p:spTree>
    <p:extLst>
      <p:ext uri="{BB962C8B-B14F-4D97-AF65-F5344CB8AC3E}">
        <p14:creationId xmlns:p14="http://schemas.microsoft.com/office/powerpoint/2010/main" val="266602865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p:txBody>
          <a:bodyPr/>
          <a:lstStyle/>
          <a:p>
            <a:r>
              <a:rPr lang="en-US" noProof="0" dirty="0"/>
              <a:t>Classful addressing not sustainable	</a:t>
            </a:r>
          </a:p>
          <a:p>
            <a:r>
              <a:rPr lang="en-US" dirty="0"/>
              <a:t>Classless Interdomain Routing (CIDR)</a:t>
            </a:r>
            <a:endParaRPr lang="en-US" noProof="0" dirty="0"/>
          </a:p>
          <a:p>
            <a:pPr lvl="1"/>
            <a:r>
              <a:rPr lang="en-US" noProof="0" dirty="0"/>
              <a:t>Netmask does not have to align on an octet boundary</a:t>
            </a:r>
          </a:p>
          <a:p>
            <a:pPr lvl="1"/>
            <a:r>
              <a:rPr lang="en-US" dirty="0"/>
              <a:t>Routing decisions made on basis of network prefix, representing number of bits in mask (e.g. /21)</a:t>
            </a:r>
          </a:p>
          <a:p>
            <a:pPr lvl="1"/>
            <a:r>
              <a:rPr lang="en-US" noProof="0" dirty="0"/>
              <a:t>Some configuration dialogs might require CIDR notation rather than dotted decimal mask (e.g. firewall rule configuration)</a:t>
            </a:r>
          </a:p>
        </p:txBody>
      </p:sp>
      <p:sp>
        <p:nvSpPr>
          <p:cNvPr id="17410" name="Title 1"/>
          <p:cNvSpPr>
            <a:spLocks noGrp="1"/>
          </p:cNvSpPr>
          <p:nvPr>
            <p:ph type="title"/>
          </p:nvPr>
        </p:nvSpPr>
        <p:spPr/>
        <p:txBody>
          <a:bodyPr/>
          <a:lstStyle/>
          <a:p>
            <a:r>
              <a:rPr lang="en-US" altLang="en-US" noProof="0"/>
              <a:t>Classless Addressing</a:t>
            </a:r>
            <a:endParaRPr lang="en-US" altLang="en-US" noProof="0" dirty="0"/>
          </a:p>
        </p:txBody>
      </p:sp>
      <p:cxnSp>
        <p:nvCxnSpPr>
          <p:cNvPr id="17414" name="Straight Connector 8"/>
          <p:cNvCxnSpPr>
            <a:cxnSpLocks noChangeShapeType="1"/>
          </p:cNvCxnSpPr>
          <p:nvPr/>
        </p:nvCxnSpPr>
        <p:spPr bwMode="auto">
          <a:xfrm rot="16200000" flipH="1">
            <a:off x="5811838" y="4684713"/>
            <a:ext cx="465138" cy="11113"/>
          </a:xfrm>
          <a:prstGeom prst="line">
            <a:avLst/>
          </a:prstGeom>
          <a:noFill/>
          <a:ln w="19050" algn="ctr">
            <a:solidFill>
              <a:schemeClr val="bg1"/>
            </a:solidFill>
            <a:prstDash val="sysDash"/>
            <a:round/>
            <a:headEnd/>
            <a:tailEnd/>
          </a:ln>
          <a:extLst>
            <a:ext uri="{909E8E84-426E-40DD-AFC4-6F175D3DCCD1}">
              <a14:hiddenFill xmlns:a14="http://schemas.microsoft.com/office/drawing/2010/main">
                <a:noFill/>
              </a14:hiddenFill>
            </a:ext>
          </a:extLst>
        </p:spPr>
      </p:cxnSp>
      <p:pic>
        <p:nvPicPr>
          <p:cNvPr id="17415" name="Picture 14"/>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97189" y="4311651"/>
            <a:ext cx="63976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04852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ipconfig</a:t>
            </a:r>
            <a:endParaRPr lang="en-US" dirty="0"/>
          </a:p>
        </p:txBody>
      </p:sp>
      <p:sp>
        <p:nvSpPr>
          <p:cNvPr id="3" name="Content Placeholder 2"/>
          <p:cNvSpPr>
            <a:spLocks noGrp="1"/>
          </p:cNvSpPr>
          <p:nvPr>
            <p:ph sz="half" idx="1"/>
          </p:nvPr>
        </p:nvSpPr>
        <p:spPr/>
        <p:txBody>
          <a:bodyPr>
            <a:normAutofit/>
          </a:bodyPr>
          <a:lstStyle/>
          <a:p>
            <a:r>
              <a:rPr lang="en-US"/>
              <a:t>Windows utility reporting IP configuration</a:t>
            </a:r>
          </a:p>
          <a:p>
            <a:pPr lvl="1"/>
            <a:r>
              <a:rPr lang="en-GB"/>
              <a:t>ipconfig /all </a:t>
            </a:r>
          </a:p>
          <a:p>
            <a:pPr lvl="1"/>
            <a:r>
              <a:rPr lang="en-GB"/>
              <a:t>ipconfig /release AdapterName </a:t>
            </a:r>
          </a:p>
          <a:p>
            <a:pPr lvl="1"/>
            <a:r>
              <a:rPr lang="en-GB"/>
              <a:t>ipconfig /renew AdapterName </a:t>
            </a:r>
          </a:p>
          <a:p>
            <a:pPr lvl="1"/>
            <a:r>
              <a:rPr lang="en-GB"/>
              <a:t>ipconfig /displaydns </a:t>
            </a:r>
          </a:p>
          <a:p>
            <a:pPr lvl="1"/>
            <a:r>
              <a:rPr lang="en-GB"/>
              <a:t>ipconfig /flushdns </a:t>
            </a:r>
          </a:p>
          <a:p>
            <a:r>
              <a:rPr lang="en-GB"/>
              <a:t>Identify static configuration</a:t>
            </a:r>
          </a:p>
          <a:p>
            <a:r>
              <a:rPr lang="en-GB"/>
              <a:t>Look for APIPA address / limited connectivity icon</a:t>
            </a:r>
          </a:p>
          <a:p>
            <a:endParaRPr lang="en-US" dirty="0"/>
          </a:p>
        </p:txBody>
      </p:sp>
      <p:pic>
        <p:nvPicPr>
          <p:cNvPr id="7" name="Content Placeholder 6" descr="Using ipconfig"/>
          <p:cNvPicPr>
            <a:picLocks noGrp="1"/>
          </p:cNvPicPr>
          <p:nvPr>
            <p:ph sz="half" idx="2"/>
          </p:nvPr>
        </p:nvPicPr>
        <p:blipFill>
          <a:blip r:embed="rId2">
            <a:extLst>
              <a:ext uri="{28A0092B-C50C-407E-A947-70E740481C1C}">
                <a14:useLocalDpi xmlns:a14="http://schemas.microsoft.com/office/drawing/2010/main"/>
              </a:ext>
            </a:extLst>
          </a:blip>
          <a:stretch>
            <a:fillRect/>
          </a:stretch>
        </p:blipFill>
        <p:spPr>
          <a:xfrm>
            <a:off x="6142038" y="2418993"/>
            <a:ext cx="4525962" cy="2293064"/>
          </a:xfrm>
        </p:spPr>
      </p:pic>
      <p:pic>
        <p:nvPicPr>
          <p:cNvPr id="8" name="Picture 7" descr="Limited connectivity adapter warning"/>
          <p:cNvPicPr/>
          <p:nvPr/>
        </p:nvPicPr>
        <p:blipFill>
          <a:blip r:embed="rId3">
            <a:extLst>
              <a:ext uri="{28A0092B-C50C-407E-A947-70E740481C1C}">
                <a14:useLocalDpi xmlns:a14="http://schemas.microsoft.com/office/drawing/2010/main"/>
              </a:ext>
            </a:extLst>
          </a:blip>
          <a:stretch>
            <a:fillRect/>
          </a:stretch>
        </p:blipFill>
        <p:spPr>
          <a:xfrm>
            <a:off x="5708493" y="5083037"/>
            <a:ext cx="227965" cy="361315"/>
          </a:xfrm>
          <a:prstGeom prst="rect">
            <a:avLst/>
          </a:prstGeom>
        </p:spPr>
      </p:pic>
    </p:spTree>
    <p:extLst>
      <p:ext uri="{BB962C8B-B14F-4D97-AF65-F5344CB8AC3E}">
        <p14:creationId xmlns:p14="http://schemas.microsoft.com/office/powerpoint/2010/main" val="124532386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ifconfig</a:t>
            </a:r>
            <a:endParaRPr lang="en-US" dirty="0"/>
          </a:p>
        </p:txBody>
      </p:sp>
      <p:pic>
        <p:nvPicPr>
          <p:cNvPr id="7" name="Content Placeholder 6" descr="Using ifconfig"/>
          <p:cNvPicPr>
            <a:picLocks noGrp="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524001" y="2620449"/>
            <a:ext cx="4525963" cy="1890153"/>
          </a:xfrm>
        </p:spPr>
      </p:pic>
      <p:sp>
        <p:nvSpPr>
          <p:cNvPr id="4" name="Content Placeholder 3"/>
          <p:cNvSpPr>
            <a:spLocks noGrp="1"/>
          </p:cNvSpPr>
          <p:nvPr>
            <p:ph sz="half" idx="2"/>
          </p:nvPr>
        </p:nvSpPr>
        <p:spPr/>
        <p:txBody>
          <a:bodyPr/>
          <a:lstStyle/>
          <a:p>
            <a:r>
              <a:rPr lang="en-US"/>
              <a:t>Linux utility for reporting and modifying IP configuration</a:t>
            </a:r>
          </a:p>
          <a:p>
            <a:pPr lvl="1"/>
            <a:r>
              <a:rPr lang="en-US"/>
              <a:t>Can be used to change configuration (though changes lost at next boot) and bring adapter up or down</a:t>
            </a:r>
          </a:p>
          <a:p>
            <a:pPr lvl="1"/>
            <a:r>
              <a:rPr lang="en-US"/>
              <a:t>Does not support DHCP or DNS switches</a:t>
            </a:r>
          </a:p>
          <a:p>
            <a:pPr lvl="1"/>
            <a:r>
              <a:rPr lang="en-US"/>
              <a:t>Does not show default gateway (use route)</a:t>
            </a:r>
            <a:endParaRPr lang="en-US" dirty="0"/>
          </a:p>
        </p:txBody>
      </p:sp>
    </p:spTree>
    <p:extLst>
      <p:ext uri="{BB962C8B-B14F-4D97-AF65-F5344CB8AC3E}">
        <p14:creationId xmlns:p14="http://schemas.microsoft.com/office/powerpoint/2010/main" val="80773996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noProof="0" dirty="0"/>
              <a:t>ping</a:t>
            </a:r>
          </a:p>
        </p:txBody>
      </p:sp>
      <p:sp>
        <p:nvSpPr>
          <p:cNvPr id="3" name="Content Placeholder 2"/>
          <p:cNvSpPr>
            <a:spLocks noGrp="1"/>
          </p:cNvSpPr>
          <p:nvPr>
            <p:ph sz="half" idx="1"/>
          </p:nvPr>
        </p:nvSpPr>
        <p:spPr/>
        <p:txBody>
          <a:bodyPr vert="horz" lIns="91440" tIns="45720" rIns="91440" bIns="45720" rtlCol="0" anchor="t">
            <a:normAutofit/>
          </a:bodyPr>
          <a:lstStyle/>
          <a:p>
            <a:r>
              <a:rPr lang="en-US" dirty="0"/>
              <a:t>ping </a:t>
            </a:r>
            <a:r>
              <a:rPr lang="en-US" i="1" dirty="0"/>
              <a:t>IPAddress</a:t>
            </a:r>
            <a:endParaRPr lang="en-US"/>
          </a:p>
          <a:p>
            <a:r>
              <a:rPr lang="en-US" dirty="0"/>
              <a:t>ping </a:t>
            </a:r>
            <a:r>
              <a:rPr lang="en-US" i="1" dirty="0"/>
              <a:t>HostName</a:t>
            </a:r>
            <a:endParaRPr lang="en-US"/>
          </a:p>
          <a:p>
            <a:r>
              <a:rPr lang="en-US" dirty="0"/>
              <a:t>Internet Control Message Protocol (ICMP)</a:t>
            </a:r>
            <a:endParaRPr lang="en-US"/>
          </a:p>
          <a:p>
            <a:r>
              <a:rPr lang="en-US" dirty="0"/>
              <a:t>Standard tests</a:t>
            </a:r>
            <a:endParaRPr lang="en-US"/>
          </a:p>
          <a:p>
            <a:pPr lvl="1"/>
            <a:r>
              <a:rPr lang="en-US" dirty="0"/>
              <a:t>Ping the loopback address (ping 127.0.0.1) </a:t>
            </a:r>
            <a:endParaRPr lang="en-US"/>
          </a:p>
          <a:p>
            <a:pPr lvl="1"/>
            <a:r>
              <a:rPr lang="en-US" dirty="0"/>
              <a:t>Ping the host’s IP address</a:t>
            </a:r>
            <a:endParaRPr lang="en-GB"/>
          </a:p>
          <a:p>
            <a:pPr lvl="1"/>
            <a:r>
              <a:rPr lang="en-US" dirty="0"/>
              <a:t>Ping the IP address of the default gateway</a:t>
            </a:r>
            <a:endParaRPr lang="en-GB"/>
          </a:p>
          <a:p>
            <a:pPr lvl="1"/>
            <a:r>
              <a:rPr lang="en-US" dirty="0"/>
              <a:t>Ping the IP address of a remote host</a:t>
            </a:r>
            <a:endParaRPr lang="en-US"/>
          </a:p>
        </p:txBody>
      </p:sp>
      <p:pic>
        <p:nvPicPr>
          <p:cNvPr id="6" name="Content Placeholder 5" descr="Troubleshooting with ping"/>
          <p:cNvPicPr>
            <a:picLocks noGrp="1"/>
          </p:cNvPicPr>
          <p:nvPr>
            <p:ph sz="half" idx="2"/>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42038" y="2206490"/>
            <a:ext cx="4525962" cy="2718071"/>
          </a:xfrm>
        </p:spPr>
      </p:pic>
    </p:spTree>
    <p:extLst>
      <p:ext uri="{BB962C8B-B14F-4D97-AF65-F5344CB8AC3E}">
        <p14:creationId xmlns:p14="http://schemas.microsoft.com/office/powerpoint/2010/main" val="227562197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a:t>Interpreting ping Output</a:t>
            </a:r>
            <a:endParaRPr lang="en-US" altLang="en-US" noProof="0" dirty="0"/>
          </a:p>
        </p:txBody>
      </p:sp>
      <p:pic>
        <p:nvPicPr>
          <p:cNvPr id="8" name="Content Placeholder 7" descr="Using ping within Windows"/>
          <p:cNvPicPr>
            <a:picLocks noGrp="1"/>
          </p:cNvPicPr>
          <p:nvPr>
            <p:ph sz="half" idx="1"/>
          </p:nvPr>
        </p:nvPicPr>
        <p:blipFill>
          <a:blip r:embed="rId3" cstate="print"/>
          <a:stretch>
            <a:fillRect/>
          </a:stretch>
        </p:blipFill>
        <p:spPr>
          <a:xfrm>
            <a:off x="1524001" y="2016280"/>
            <a:ext cx="4525963" cy="3098491"/>
          </a:xfrm>
        </p:spPr>
      </p:pic>
      <p:sp>
        <p:nvSpPr>
          <p:cNvPr id="2" name="Content Placeholder 1"/>
          <p:cNvSpPr>
            <a:spLocks noGrp="1"/>
          </p:cNvSpPr>
          <p:nvPr>
            <p:ph sz="half" idx="2"/>
          </p:nvPr>
        </p:nvSpPr>
        <p:spPr/>
        <p:txBody>
          <a:bodyPr>
            <a:normAutofit/>
          </a:bodyPr>
          <a:lstStyle/>
          <a:p>
            <a:r>
              <a:rPr lang="en-US" dirty="0"/>
              <a:t>Reply from, round trip time and packet loss</a:t>
            </a:r>
          </a:p>
          <a:p>
            <a:pPr lvl="1"/>
            <a:r>
              <a:rPr lang="en-US" dirty="0"/>
              <a:t>Detect whether a link is slow or experiences packet loss</a:t>
            </a:r>
          </a:p>
          <a:p>
            <a:pPr lvl="1"/>
            <a:r>
              <a:rPr lang="en-US" dirty="0"/>
              <a:t>Use tracert to identify where on the route there is a problem</a:t>
            </a:r>
          </a:p>
          <a:p>
            <a:r>
              <a:rPr lang="en-US" dirty="0"/>
              <a:t>Destination unreachable</a:t>
            </a:r>
          </a:p>
          <a:p>
            <a:pPr lvl="1"/>
            <a:r>
              <a:rPr lang="en-US" dirty="0"/>
              <a:t>No route to host</a:t>
            </a:r>
          </a:p>
          <a:p>
            <a:pPr lvl="1"/>
            <a:r>
              <a:rPr lang="en-US" dirty="0"/>
              <a:t>Check IP configuration</a:t>
            </a:r>
          </a:p>
          <a:p>
            <a:pPr lvl="1"/>
            <a:r>
              <a:rPr lang="en-US" dirty="0"/>
              <a:t>Check router (default gateway)</a:t>
            </a:r>
          </a:p>
          <a:p>
            <a:r>
              <a:rPr lang="en-US" dirty="0"/>
              <a:t>No reply / timed out</a:t>
            </a:r>
          </a:p>
          <a:p>
            <a:pPr lvl="1"/>
            <a:r>
              <a:rPr lang="en-US" dirty="0"/>
              <a:t>Host / interface is down</a:t>
            </a:r>
          </a:p>
          <a:p>
            <a:pPr lvl="1"/>
            <a:r>
              <a:rPr lang="en-US" dirty="0"/>
              <a:t>Host cannot route reply</a:t>
            </a:r>
          </a:p>
          <a:p>
            <a:pPr lvl="1"/>
            <a:r>
              <a:rPr lang="en-US" dirty="0"/>
              <a:t>Firewall</a:t>
            </a:r>
          </a:p>
        </p:txBody>
      </p:sp>
      <p:sp>
        <p:nvSpPr>
          <p:cNvPr id="19461" name="Rectangle 2"/>
          <p:cNvSpPr>
            <a:spLocks noChangeArrowheads="1"/>
          </p:cNvSpPr>
          <p:nvPr/>
        </p:nvSpPr>
        <p:spPr bwMode="auto">
          <a:xfrm>
            <a:off x="6003635"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120000"/>
              </a:lnSpc>
              <a:spcBef>
                <a:spcPct val="40000"/>
              </a:spcBef>
              <a:spcAft>
                <a:spcPct val="40000"/>
              </a:spcAft>
              <a:buClr>
                <a:schemeClr val="tx2"/>
              </a:buClr>
              <a:buFont typeface="Arial" panose="020B0604020202020204" pitchFamily="34" charset="0"/>
              <a:buChar char="•"/>
              <a:defRPr sz="2800">
                <a:solidFill>
                  <a:schemeClr val="bg2"/>
                </a:solidFill>
                <a:latin typeface="Verdana" panose="020B0604030504040204" pitchFamily="34" charset="0"/>
              </a:defRPr>
            </a:lvl1pPr>
            <a:lvl2pPr marL="742950" indent="-285750">
              <a:spcBef>
                <a:spcPct val="30000"/>
              </a:spcBef>
              <a:spcAft>
                <a:spcPct val="30000"/>
              </a:spcAft>
              <a:buClr>
                <a:schemeClr val="accent1"/>
              </a:buClr>
              <a:buFont typeface="Times New Roman" panose="02020603050405020304" pitchFamily="18" charset="0"/>
              <a:buChar char="–"/>
              <a:defRPr sz="2400">
                <a:solidFill>
                  <a:schemeClr val="accent1"/>
                </a:solidFill>
                <a:latin typeface="Verdana" panose="020B0604030504040204" pitchFamily="34" charset="0"/>
              </a:defRPr>
            </a:lvl2pPr>
            <a:lvl3pPr marL="1143000" indent="-228600">
              <a:spcBef>
                <a:spcPct val="20000"/>
              </a:spcBef>
              <a:spcAft>
                <a:spcPct val="20000"/>
              </a:spcAft>
              <a:buClr>
                <a:schemeClr val="accent1"/>
              </a:buClr>
              <a:buChar char="•"/>
              <a:defRPr sz="2000">
                <a:solidFill>
                  <a:schemeClr val="accent1"/>
                </a:solidFill>
                <a:latin typeface="Verdana" panose="020B0604030504040204" pitchFamily="34" charset="0"/>
              </a:defRPr>
            </a:lvl3pPr>
            <a:lvl4pPr marL="1600200" indent="-228600">
              <a:spcBef>
                <a:spcPct val="20000"/>
              </a:spcBef>
              <a:spcAft>
                <a:spcPct val="20000"/>
              </a:spcAft>
              <a:buClr>
                <a:schemeClr val="accent1"/>
              </a:buClr>
              <a:buChar char="•"/>
              <a:defRPr sz="2000">
                <a:solidFill>
                  <a:schemeClr val="accent1"/>
                </a:solidFill>
                <a:latin typeface="Verdana" panose="020B0604030504040204" pitchFamily="34" charset="0"/>
              </a:defRPr>
            </a:lvl4pPr>
            <a:lvl5pPr marL="2057400" indent="-228600">
              <a:spcBef>
                <a:spcPct val="20000"/>
              </a:spcBef>
              <a:spcAft>
                <a:spcPct val="20000"/>
              </a:spcAft>
              <a:buClr>
                <a:schemeClr val="accent1"/>
              </a:buClr>
              <a:buChar char="•"/>
              <a:defRPr sz="2000">
                <a:solidFill>
                  <a:schemeClr val="accent1"/>
                </a:solidFill>
                <a:latin typeface="Verdana" panose="020B0604030504040204" pitchFamily="34" charset="0"/>
              </a:defRPr>
            </a:lvl5pPr>
            <a:lvl6pPr marL="25146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6pPr>
            <a:lvl7pPr marL="29718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7pPr>
            <a:lvl8pPr marL="34290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8pPr>
            <a:lvl9pPr marL="3886200" indent="-228600" eaLnBrk="0" fontAlgn="base" hangingPunct="0">
              <a:spcBef>
                <a:spcPct val="20000"/>
              </a:spcBef>
              <a:spcAft>
                <a:spcPct val="20000"/>
              </a:spcAft>
              <a:buClr>
                <a:schemeClr val="accent1"/>
              </a:buClr>
              <a:buChar char="•"/>
              <a:defRPr sz="2000">
                <a:solidFill>
                  <a:schemeClr val="accent1"/>
                </a:solidFill>
                <a:latin typeface="Verdana" panose="020B0604030504040204" pitchFamily="34" charset="0"/>
              </a:defRPr>
            </a:lvl9pPr>
          </a:lstStyle>
          <a:p>
            <a:pPr algn="ctr">
              <a:lnSpc>
                <a:spcPct val="100000"/>
              </a:lnSpc>
              <a:spcBef>
                <a:spcPct val="0"/>
              </a:spcBef>
              <a:spcAft>
                <a:spcPct val="0"/>
              </a:spcAft>
              <a:buClrTx/>
              <a:buFontTx/>
              <a:buNone/>
            </a:pPr>
            <a:endParaRPr lang="en-US" altLang="en-US" sz="24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59257965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Loopback fails</a:t>
            </a:r>
          </a:p>
          <a:p>
            <a:r>
              <a:rPr lang="en-US" dirty="0"/>
              <a:t>Local host connectivity test fails</a:t>
            </a:r>
          </a:p>
          <a:p>
            <a:r>
              <a:rPr lang="en-US" dirty="0"/>
              <a:t>Remote host connectivity test fails</a:t>
            </a:r>
          </a:p>
          <a:p>
            <a:r>
              <a:rPr lang="en-US" dirty="0"/>
              <a:t>Ping by host name / domain name fails</a:t>
            </a:r>
          </a:p>
          <a:p>
            <a:r>
              <a:rPr lang="en-US" dirty="0"/>
              <a:t>Test IPv6 (-6)</a:t>
            </a:r>
          </a:p>
          <a:p>
            <a:r>
              <a:rPr lang="en-US" dirty="0"/>
              <a:t>Test Maximum Transmission Unit (MTU) path</a:t>
            </a:r>
          </a:p>
          <a:p>
            <a:r>
              <a:rPr lang="en-US" dirty="0"/>
              <a:t>IP conflicts</a:t>
            </a:r>
          </a:p>
        </p:txBody>
      </p:sp>
      <p:sp>
        <p:nvSpPr>
          <p:cNvPr id="3" name="Title 2"/>
          <p:cNvSpPr>
            <a:spLocks noGrp="1"/>
          </p:cNvSpPr>
          <p:nvPr>
            <p:ph type="title"/>
          </p:nvPr>
        </p:nvSpPr>
        <p:spPr/>
        <p:txBody>
          <a:bodyPr>
            <a:normAutofit/>
          </a:bodyPr>
          <a:lstStyle/>
          <a:p>
            <a:r>
              <a:rPr lang="en-GB" dirty="0"/>
              <a:t>Troubleshooting Connectivity Issues</a:t>
            </a:r>
            <a:endParaRPr lang="en-US" dirty="0"/>
          </a:p>
        </p:txBody>
      </p:sp>
    </p:spTree>
    <p:extLst>
      <p:ext uri="{BB962C8B-B14F-4D97-AF65-F5344CB8AC3E}">
        <p14:creationId xmlns:p14="http://schemas.microsoft.com/office/powerpoint/2010/main" val="1849080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A1A0E-9A27-485F-9090-5E2DF5609AA6}"/>
              </a:ext>
            </a:extLst>
          </p:cNvPr>
          <p:cNvSpPr>
            <a:spLocks noGrp="1"/>
          </p:cNvSpPr>
          <p:nvPr>
            <p:ph type="title"/>
          </p:nvPr>
        </p:nvSpPr>
        <p:spPr/>
        <p:txBody>
          <a:bodyPr/>
          <a:lstStyle/>
          <a:p>
            <a:r>
              <a:rPr lang="en-GB" dirty="0"/>
              <a:t>The basics	</a:t>
            </a:r>
          </a:p>
        </p:txBody>
      </p:sp>
      <p:sp>
        <p:nvSpPr>
          <p:cNvPr id="3" name="Content Placeholder 2">
            <a:extLst>
              <a:ext uri="{FF2B5EF4-FFF2-40B4-BE49-F238E27FC236}">
                <a16:creationId xmlns:a16="http://schemas.microsoft.com/office/drawing/2014/main" id="{6540ED1A-5926-45B6-A3DB-5550B7510C75}"/>
              </a:ext>
            </a:extLst>
          </p:cNvPr>
          <p:cNvSpPr>
            <a:spLocks noGrp="1"/>
          </p:cNvSpPr>
          <p:nvPr>
            <p:ph idx="1"/>
          </p:nvPr>
        </p:nvSpPr>
        <p:spPr/>
        <p:txBody>
          <a:bodyPr/>
          <a:lstStyle/>
          <a:p>
            <a:r>
              <a:rPr lang="en-GB" dirty="0"/>
              <a:t>A computer needs both hardware and software to be able to function. </a:t>
            </a:r>
          </a:p>
          <a:p>
            <a:r>
              <a:rPr lang="en-GB" dirty="0"/>
              <a:t>Hardware is the physical components in a computer</a:t>
            </a:r>
          </a:p>
          <a:p>
            <a:r>
              <a:rPr lang="en-GB" dirty="0"/>
              <a:t>Hardware can’t really do anything without Software</a:t>
            </a:r>
          </a:p>
          <a:p>
            <a:r>
              <a:rPr lang="en-GB" dirty="0"/>
              <a:t>Software refers to instructions or data stored typically on a Hard Drive</a:t>
            </a:r>
          </a:p>
          <a:p>
            <a:r>
              <a:rPr lang="en-GB" dirty="0"/>
              <a:t>Software tells the hardware what it needs to do. </a:t>
            </a:r>
          </a:p>
          <a:p>
            <a:r>
              <a:rPr lang="en-GB" dirty="0"/>
              <a:t>Hardware without software are basically expensive doorstops.</a:t>
            </a:r>
          </a:p>
        </p:txBody>
      </p:sp>
    </p:spTree>
    <p:extLst>
      <p:ext uri="{BB962C8B-B14F-4D97-AF65-F5344CB8AC3E}">
        <p14:creationId xmlns:p14="http://schemas.microsoft.com/office/powerpoint/2010/main" val="44159677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p:txBody>
          <a:bodyPr/>
          <a:lstStyle/>
          <a:p>
            <a:r>
              <a:rPr lang="en-US" noProof="0"/>
              <a:t>IPv4 address shortage</a:t>
            </a:r>
          </a:p>
          <a:p>
            <a:pPr lvl="1"/>
            <a:r>
              <a:rPr lang="en-US"/>
              <a:t>32-bit address space</a:t>
            </a:r>
          </a:p>
          <a:p>
            <a:pPr lvl="1"/>
            <a:r>
              <a:rPr lang="en-US" noProof="0"/>
              <a:t>Inefficiently allocated</a:t>
            </a:r>
          </a:p>
          <a:p>
            <a:pPr lvl="1"/>
            <a:r>
              <a:rPr lang="en-US"/>
              <a:t>Complex routing tables</a:t>
            </a:r>
            <a:endParaRPr lang="en-US" noProof="0"/>
          </a:p>
          <a:p>
            <a:r>
              <a:rPr lang="en-US" noProof="0"/>
              <a:t>IPv6 / IPng</a:t>
            </a:r>
          </a:p>
          <a:p>
            <a:pPr lvl="1"/>
            <a:r>
              <a:rPr lang="en-US" noProof="0"/>
              <a:t>128-bit address space</a:t>
            </a:r>
          </a:p>
          <a:p>
            <a:pPr lvl="1"/>
            <a:r>
              <a:rPr lang="en-US"/>
              <a:t>Cope with mobile / “Internet of Things” growth</a:t>
            </a:r>
            <a:endParaRPr lang="en-US" noProof="0"/>
          </a:p>
          <a:p>
            <a:pPr lvl="1"/>
            <a:r>
              <a:rPr lang="en-US"/>
              <a:t>Hierarchical address allocation (simpler routing)</a:t>
            </a:r>
            <a:endParaRPr lang="en-US" noProof="0"/>
          </a:p>
          <a:p>
            <a:r>
              <a:rPr lang="en-US" noProof="0"/>
              <a:t>Very slow transition!</a:t>
            </a:r>
            <a:endParaRPr lang="en-US" noProof="0" dirty="0"/>
          </a:p>
        </p:txBody>
      </p:sp>
      <p:sp>
        <p:nvSpPr>
          <p:cNvPr id="10242" name="Title 1"/>
          <p:cNvSpPr>
            <a:spLocks noGrp="1"/>
          </p:cNvSpPr>
          <p:nvPr>
            <p:ph type="title"/>
          </p:nvPr>
        </p:nvSpPr>
        <p:spPr/>
        <p:txBody>
          <a:bodyPr/>
          <a:lstStyle/>
          <a:p>
            <a:r>
              <a:rPr lang="en-US" altLang="en-US" noProof="0"/>
              <a:t>IP Version 6</a:t>
            </a:r>
            <a:endParaRPr lang="en-US" altLang="en-US" noProof="0" dirty="0"/>
          </a:p>
        </p:txBody>
      </p:sp>
    </p:spTree>
    <p:extLst>
      <p:ext uri="{BB962C8B-B14F-4D97-AF65-F5344CB8AC3E}">
        <p14:creationId xmlns:p14="http://schemas.microsoft.com/office/powerpoint/2010/main" val="158305493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p:txBody>
          <a:bodyPr/>
          <a:lstStyle/>
          <a:p>
            <a:r>
              <a:rPr lang="en-US" noProof="0"/>
              <a:t>Base 10 (decimal) - </a:t>
            </a:r>
            <a:r>
              <a:rPr lang="en-US"/>
              <a:t>0-9 and place value powers of 10</a:t>
            </a:r>
          </a:p>
          <a:p>
            <a:r>
              <a:rPr lang="en-US" noProof="0"/>
              <a:t>Base 2 (binary) - </a:t>
            </a:r>
            <a:r>
              <a:rPr lang="en-US"/>
              <a:t>0 or 1 and place value powers of 2</a:t>
            </a:r>
          </a:p>
          <a:p>
            <a:r>
              <a:rPr lang="en-US"/>
              <a:t>Base 16 (hex) - u</a:t>
            </a:r>
            <a:r>
              <a:rPr lang="en-US" noProof="0"/>
              <a:t>p to 16 values represented by 0-9 and A, B, C, D, E, F</a:t>
            </a:r>
          </a:p>
          <a:p>
            <a:pPr lvl="1"/>
            <a:r>
              <a:rPr lang="en-US"/>
              <a:t>1 hex digit can represent 4 binary digits (a “nibble”)</a:t>
            </a:r>
          </a:p>
          <a:p>
            <a:pPr lvl="1"/>
            <a:r>
              <a:rPr lang="en-US" noProof="0"/>
              <a:t>2 hex digits can represent 1 octet (byte / 8 bits)</a:t>
            </a:r>
          </a:p>
          <a:p>
            <a:pPr lvl="1"/>
            <a:r>
              <a:rPr lang="en-US"/>
              <a:t>4 hex digits can represent 1 double-byte (16 bits)</a:t>
            </a:r>
            <a:endParaRPr lang="en-US" dirty="0"/>
          </a:p>
        </p:txBody>
      </p:sp>
      <p:sp>
        <p:nvSpPr>
          <p:cNvPr id="10242" name="Title 1"/>
          <p:cNvSpPr>
            <a:spLocks noGrp="1"/>
          </p:cNvSpPr>
          <p:nvPr>
            <p:ph type="title"/>
          </p:nvPr>
        </p:nvSpPr>
        <p:spPr/>
        <p:txBody>
          <a:bodyPr/>
          <a:lstStyle/>
          <a:p>
            <a:r>
              <a:rPr lang="en-US" altLang="en-US" noProof="0"/>
              <a:t>Hexadecimal Numbering</a:t>
            </a:r>
            <a:endParaRPr lang="en-US" altLang="en-US" noProof="0" dirty="0"/>
          </a:p>
        </p:txBody>
      </p:sp>
    </p:spTree>
    <p:extLst>
      <p:ext uri="{BB962C8B-B14F-4D97-AF65-F5344CB8AC3E}">
        <p14:creationId xmlns:p14="http://schemas.microsoft.com/office/powerpoint/2010/main" val="344255372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p:txBody>
          <a:bodyPr>
            <a:normAutofit/>
          </a:bodyPr>
          <a:lstStyle/>
          <a:p>
            <a:r>
              <a:rPr lang="en-US" noProof="0" dirty="0"/>
              <a:t>128-bit binary address = lots of typing!</a:t>
            </a:r>
          </a:p>
          <a:p>
            <a:pPr lvl="1"/>
            <a:r>
              <a:rPr lang="en-US" sz="1900" dirty="0"/>
              <a:t>0010 0000 0000 0001  0000 1101 1011 1000  0000 0000 0000 0000  </a:t>
            </a:r>
            <a:br>
              <a:rPr lang="en-US" sz="1900" dirty="0"/>
            </a:br>
            <a:r>
              <a:rPr lang="en-US" sz="1900" dirty="0"/>
              <a:t>0000 0000 0000 0000  0000 1010 1011 1100  0000 0000 0000 0000  </a:t>
            </a:r>
            <a:br>
              <a:rPr lang="en-US" sz="1900" dirty="0"/>
            </a:br>
            <a:r>
              <a:rPr lang="en-US" sz="1900" dirty="0"/>
              <a:t>1101 1110 1111 0000  0001 0010 0011 0100</a:t>
            </a:r>
          </a:p>
          <a:p>
            <a:r>
              <a:rPr lang="en-US" noProof="0" dirty="0"/>
              <a:t>Hex notation</a:t>
            </a:r>
          </a:p>
          <a:p>
            <a:pPr lvl="1"/>
            <a:r>
              <a:rPr lang="en-US" noProof="0" dirty="0"/>
              <a:t>Each hex digit represents 4 binary digits</a:t>
            </a:r>
          </a:p>
          <a:p>
            <a:pPr lvl="1"/>
            <a:r>
              <a:rPr lang="en-US" noProof="0" dirty="0"/>
              <a:t>Hex digits are arranged in 8 x 16-bit (double byte) blocks separated by colons</a:t>
            </a:r>
          </a:p>
          <a:p>
            <a:pPr lvl="2"/>
            <a:r>
              <a:rPr lang="en-US" noProof="0" dirty="0"/>
              <a:t>2001:0db8:0000:0000:0abc:0000:def0:1234</a:t>
            </a:r>
          </a:p>
          <a:p>
            <a:r>
              <a:rPr lang="en-US" noProof="0" dirty="0"/>
              <a:t>Zero compression</a:t>
            </a:r>
          </a:p>
          <a:p>
            <a:pPr lvl="1"/>
            <a:r>
              <a:rPr lang="en-US" noProof="0" dirty="0"/>
              <a:t>Can omit leading zeroes</a:t>
            </a:r>
          </a:p>
          <a:p>
            <a:pPr lvl="1"/>
            <a:r>
              <a:rPr lang="en-US" noProof="0" dirty="0"/>
              <a:t>Can compress one sequence of “all zero” double bytes</a:t>
            </a:r>
          </a:p>
          <a:p>
            <a:pPr lvl="2"/>
            <a:r>
              <a:rPr lang="en-US" noProof="0" dirty="0"/>
              <a:t>2001:db8::abc:0:def0:1234</a:t>
            </a:r>
          </a:p>
        </p:txBody>
      </p:sp>
      <p:sp>
        <p:nvSpPr>
          <p:cNvPr id="10242" name="Title 1"/>
          <p:cNvSpPr>
            <a:spLocks noGrp="1"/>
          </p:cNvSpPr>
          <p:nvPr>
            <p:ph type="title"/>
          </p:nvPr>
        </p:nvSpPr>
        <p:spPr/>
        <p:txBody>
          <a:bodyPr/>
          <a:lstStyle/>
          <a:p>
            <a:r>
              <a:rPr lang="en-US" altLang="en-US"/>
              <a:t>IPv6 </a:t>
            </a:r>
            <a:r>
              <a:rPr lang="en-US" altLang="en-US" noProof="0"/>
              <a:t>Address </a:t>
            </a:r>
            <a:r>
              <a:rPr lang="en-US" altLang="en-US"/>
              <a:t>Notation</a:t>
            </a:r>
            <a:endParaRPr lang="en-US" altLang="en-US" noProof="0" dirty="0"/>
          </a:p>
        </p:txBody>
      </p:sp>
    </p:spTree>
    <p:extLst>
      <p:ext uri="{BB962C8B-B14F-4D97-AF65-F5344CB8AC3E}">
        <p14:creationId xmlns:p14="http://schemas.microsoft.com/office/powerpoint/2010/main" val="422444558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noProof="0"/>
              <a:t>Unicast Addressing</a:t>
            </a:r>
            <a:endParaRPr lang="en-US" altLang="en-US" noProof="0" dirty="0"/>
          </a:p>
        </p:txBody>
      </p:sp>
      <p:sp>
        <p:nvSpPr>
          <p:cNvPr id="9219" name="Content Placeholder 2"/>
          <p:cNvSpPr>
            <a:spLocks noGrp="1"/>
          </p:cNvSpPr>
          <p:nvPr>
            <p:ph sz="half" idx="1"/>
          </p:nvPr>
        </p:nvSpPr>
        <p:spPr>
          <a:xfrm>
            <a:off x="1607736" y="1278384"/>
            <a:ext cx="4526280" cy="5259576"/>
          </a:xfrm>
        </p:spPr>
        <p:txBody>
          <a:bodyPr>
            <a:normAutofit lnSpcReduction="10000"/>
          </a:bodyPr>
          <a:lstStyle/>
          <a:p>
            <a:r>
              <a:rPr lang="en-US" altLang="en-US" dirty="0"/>
              <a:t>In IPv6, host bits are fixed</a:t>
            </a:r>
          </a:p>
          <a:p>
            <a:pPr lvl="1"/>
            <a:r>
              <a:rPr lang="en-US" altLang="en-US" dirty="0"/>
              <a:t>Network prefix (64-bit)</a:t>
            </a:r>
          </a:p>
          <a:p>
            <a:pPr lvl="1"/>
            <a:r>
              <a:rPr lang="en-US" altLang="en-US" dirty="0"/>
              <a:t>Host ID (64-bit)</a:t>
            </a:r>
          </a:p>
          <a:p>
            <a:r>
              <a:rPr lang="en-US" noProof="0" dirty="0"/>
              <a:t>Global</a:t>
            </a:r>
          </a:p>
          <a:p>
            <a:pPr lvl="1"/>
            <a:r>
              <a:rPr lang="en-US" noProof="0" dirty="0"/>
              <a:t>001 binary prefix (2 or 3 in hex)</a:t>
            </a:r>
          </a:p>
          <a:p>
            <a:pPr lvl="1"/>
            <a:r>
              <a:rPr lang="en-US" noProof="0" dirty="0"/>
              <a:t>Next 45 bits allocated to registries and ISPs</a:t>
            </a:r>
          </a:p>
          <a:p>
            <a:pPr lvl="1"/>
            <a:r>
              <a:rPr lang="en-US" noProof="0" dirty="0"/>
              <a:t>Following 16 bits for subnetting</a:t>
            </a:r>
          </a:p>
          <a:p>
            <a:pPr lvl="1"/>
            <a:r>
              <a:rPr lang="en-US" noProof="0" dirty="0"/>
              <a:t>64 bits for interface</a:t>
            </a:r>
          </a:p>
          <a:p>
            <a:pPr lvl="2"/>
            <a:r>
              <a:rPr lang="en-US" noProof="0" dirty="0"/>
              <a:t>MAC-derived / EUI-64</a:t>
            </a:r>
          </a:p>
          <a:p>
            <a:pPr lvl="2"/>
            <a:r>
              <a:rPr lang="en-US" noProof="0" dirty="0"/>
              <a:t>Pseudo-random token</a:t>
            </a:r>
          </a:p>
          <a:p>
            <a:r>
              <a:rPr lang="en-US" noProof="0" dirty="0"/>
              <a:t>Link-local</a:t>
            </a:r>
          </a:p>
          <a:p>
            <a:pPr lvl="1"/>
            <a:r>
              <a:rPr lang="en-US" noProof="0" dirty="0"/>
              <a:t>1111111010 binary prefix (or fe80 in hex)</a:t>
            </a:r>
          </a:p>
          <a:p>
            <a:pPr lvl="1"/>
            <a:r>
              <a:rPr lang="en-US" noProof="0" dirty="0"/>
              <a:t>Not routable</a:t>
            </a:r>
          </a:p>
          <a:p>
            <a:pPr lvl="1"/>
            <a:r>
              <a:rPr lang="en-US" noProof="0" dirty="0"/>
              <a:t>Communicate with same subnet (neighbors)</a:t>
            </a:r>
          </a:p>
          <a:p>
            <a:pPr lvl="1"/>
            <a:r>
              <a:rPr lang="en-US" noProof="0" dirty="0"/>
              <a:t>All interfaces have link-local addresses</a:t>
            </a:r>
          </a:p>
        </p:txBody>
      </p:sp>
      <p:pic>
        <p:nvPicPr>
          <p:cNvPr id="6" name="Content Placeholder 5" descr="IPv6 global unicast address format"/>
          <p:cNvPicPr>
            <a:picLocks noGrp="1"/>
          </p:cNvPicPr>
          <p:nvPr>
            <p:ph sz="quarter" idx="12"/>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42038" y="1978413"/>
            <a:ext cx="4525962" cy="523101"/>
          </a:xfrm>
          <a:prstGeom prst="rect">
            <a:avLst/>
          </a:prstGeom>
        </p:spPr>
      </p:pic>
      <p:pic>
        <p:nvPicPr>
          <p:cNvPr id="7" name="Content Placeholder 6" descr="IPv6 link-local unicast address format"/>
          <p:cNvPicPr>
            <a:picLocks noGrp="1"/>
          </p:cNvPicPr>
          <p:nvPr>
            <p:ph sz="quarter" idx="13"/>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42038" y="4851388"/>
            <a:ext cx="4525962" cy="528662"/>
          </a:xfrm>
          <a:prstGeom prst="rect">
            <a:avLst/>
          </a:prstGeom>
        </p:spPr>
      </p:pic>
      <p:sp>
        <p:nvSpPr>
          <p:cNvPr id="3" name="Slide Number Placeholder 2"/>
          <p:cNvSpPr>
            <a:spLocks noGrp="1"/>
          </p:cNvSpPr>
          <p:nvPr>
            <p:ph type="sldNum" sz="quarter" idx="15"/>
          </p:nvPr>
        </p:nvSpPr>
        <p:spPr/>
        <p:txBody>
          <a:bodyPr/>
          <a:lstStyle/>
          <a:p>
            <a:pPr algn="ctr"/>
            <a:r>
              <a:rPr lang="en-US" dirty="0"/>
              <a:t>366</a:t>
            </a:r>
          </a:p>
        </p:txBody>
      </p:sp>
    </p:spTree>
    <p:extLst>
      <p:ext uri="{BB962C8B-B14F-4D97-AF65-F5344CB8AC3E}">
        <p14:creationId xmlns:p14="http://schemas.microsoft.com/office/powerpoint/2010/main" val="83990274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Identify the network addresses of the source and destination hosts</a:t>
            </a:r>
            <a:endParaRPr lang="en-GB" dirty="0"/>
          </a:p>
          <a:p>
            <a:r>
              <a:rPr lang="en-US" dirty="0"/>
              <a:t>Compare the source and destination network addresses</a:t>
            </a:r>
            <a:endParaRPr lang="en-GB" dirty="0"/>
          </a:p>
          <a:p>
            <a:pPr lvl="1"/>
            <a:r>
              <a:rPr lang="en-US" dirty="0"/>
              <a:t>Local network - IP uses ARP messaging to locate the destination interface of the local host</a:t>
            </a:r>
            <a:endParaRPr lang="en-GB" dirty="0"/>
          </a:p>
          <a:p>
            <a:pPr lvl="1"/>
            <a:r>
              <a:rPr lang="en-US" dirty="0"/>
              <a:t>Remote networks - IP uses ARP messaging to locate the default gateway (router) to use to forward the packet </a:t>
            </a:r>
            <a:endParaRPr lang="en-GB" dirty="0"/>
          </a:p>
          <a:p>
            <a:r>
              <a:rPr lang="en-US" dirty="0"/>
              <a:t>A data link protocol (such as Ethernet) encapsulates the packet into one or more frames and transmits them over the network</a:t>
            </a:r>
            <a:endParaRPr lang="en-GB" dirty="0"/>
          </a:p>
          <a:p>
            <a:r>
              <a:rPr lang="en-US" dirty="0"/>
              <a:t>Time to Live (TTL)</a:t>
            </a:r>
            <a:endParaRPr lang="en-GB" dirty="0"/>
          </a:p>
          <a:p>
            <a:r>
              <a:rPr lang="en-GB" dirty="0"/>
              <a:t>Routing protocols</a:t>
            </a:r>
          </a:p>
          <a:p>
            <a:r>
              <a:rPr lang="en-GB" dirty="0"/>
              <a:t>Routing tables</a:t>
            </a:r>
            <a:endParaRPr lang="en-US" dirty="0"/>
          </a:p>
        </p:txBody>
      </p:sp>
      <p:sp>
        <p:nvSpPr>
          <p:cNvPr id="3" name="Title 2"/>
          <p:cNvSpPr>
            <a:spLocks noGrp="1"/>
          </p:cNvSpPr>
          <p:nvPr>
            <p:ph type="title"/>
          </p:nvPr>
        </p:nvSpPr>
        <p:spPr/>
        <p:txBody>
          <a:bodyPr/>
          <a:lstStyle/>
          <a:p>
            <a:r>
              <a:rPr lang="en-GB" dirty="0"/>
              <a:t>IP Routing Basics</a:t>
            </a:r>
            <a:endParaRPr lang="en-US" dirty="0"/>
          </a:p>
        </p:txBody>
      </p:sp>
    </p:spTree>
    <p:extLst>
      <p:ext uri="{BB962C8B-B14F-4D97-AF65-F5344CB8AC3E}">
        <p14:creationId xmlns:p14="http://schemas.microsoft.com/office/powerpoint/2010/main" val="366028406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Network Address Translation</a:t>
            </a:r>
            <a:endParaRPr lang="en-US" dirty="0"/>
          </a:p>
        </p:txBody>
      </p:sp>
      <p:pic>
        <p:nvPicPr>
          <p:cNvPr id="10" name="Content Placeholder 9" descr="NAT overloading"/>
          <p:cNvPicPr>
            <a:picLocks noGrp="1"/>
          </p:cNvPicPr>
          <p:nvPr>
            <p:ph sz="half" idx="1"/>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1524001" y="2506009"/>
            <a:ext cx="4525963" cy="2119032"/>
          </a:xfrm>
          <a:prstGeom prst="rect">
            <a:avLst/>
          </a:prstGeom>
          <a:noFill/>
          <a:ln>
            <a:noFill/>
          </a:ln>
        </p:spPr>
      </p:pic>
      <p:sp>
        <p:nvSpPr>
          <p:cNvPr id="11" name="Content Placeholder 10"/>
          <p:cNvSpPr>
            <a:spLocks noGrp="1"/>
          </p:cNvSpPr>
          <p:nvPr>
            <p:ph sz="half" idx="2"/>
          </p:nvPr>
        </p:nvSpPr>
        <p:spPr/>
        <p:txBody>
          <a:bodyPr/>
          <a:lstStyle/>
          <a:p>
            <a:pPr>
              <a:buFont typeface="Arial" charset="0"/>
              <a:buChar char="•"/>
              <a:defRPr/>
            </a:pPr>
            <a:r>
              <a:rPr lang="en-GB" dirty="0"/>
              <a:t>Static / dynamic NAT</a:t>
            </a:r>
          </a:p>
          <a:p>
            <a:pPr lvl="1">
              <a:defRPr/>
            </a:pPr>
            <a:r>
              <a:rPr lang="en-GB" dirty="0"/>
              <a:t>Maps IP address from private LAN to public IP address (or address pool)</a:t>
            </a:r>
          </a:p>
          <a:p>
            <a:pPr>
              <a:buFont typeface="Arial" charset="0"/>
              <a:buChar char="•"/>
              <a:defRPr/>
            </a:pPr>
            <a:r>
              <a:rPr lang="en-GB" dirty="0"/>
              <a:t>Port Address Translation / NAT overloading</a:t>
            </a:r>
          </a:p>
          <a:p>
            <a:pPr lvl="1">
              <a:defRPr/>
            </a:pPr>
            <a:r>
              <a:rPr lang="en-GB" dirty="0"/>
              <a:t>Allows multiple private addresses to map to a single public address</a:t>
            </a:r>
          </a:p>
          <a:p>
            <a:pPr>
              <a:buFont typeface="Arial" charset="0"/>
              <a:buChar char="•"/>
              <a:defRPr/>
            </a:pPr>
            <a:endParaRPr lang="en-GB" dirty="0"/>
          </a:p>
          <a:p>
            <a:endParaRPr lang="en-US" dirty="0"/>
          </a:p>
        </p:txBody>
      </p:sp>
    </p:spTree>
    <p:extLst>
      <p:ext uri="{BB962C8B-B14F-4D97-AF65-F5344CB8AC3E}">
        <p14:creationId xmlns:p14="http://schemas.microsoft.com/office/powerpoint/2010/main" val="317475655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Troubleshooting Routing with tracert</a:t>
            </a:r>
            <a:endParaRPr lang="en-US" dirty="0"/>
          </a:p>
        </p:txBody>
      </p:sp>
      <p:pic>
        <p:nvPicPr>
          <p:cNvPr id="6" name="Content Placeholder 5"/>
          <p:cNvPicPr>
            <a:picLocks noGrp="1"/>
          </p:cNvPicPr>
          <p:nvPr>
            <p:ph idx="1"/>
          </p:nvPr>
        </p:nvPicPr>
        <p:blipFill>
          <a:blip r:embed="rId2">
            <a:extLst>
              <a:ext uri="{28A0092B-C50C-407E-A947-70E740481C1C}">
                <a14:useLocalDpi xmlns:a14="http://schemas.microsoft.com/office/drawing/2010/main"/>
              </a:ext>
            </a:extLst>
          </a:blip>
          <a:stretch>
            <a:fillRect/>
          </a:stretch>
        </p:blipFill>
        <p:spPr>
          <a:xfrm>
            <a:off x="2871338" y="1531654"/>
            <a:ext cx="6449325" cy="4067743"/>
          </a:xfrm>
          <a:prstGeom prst="rect">
            <a:avLst/>
          </a:prstGeom>
        </p:spPr>
      </p:pic>
    </p:spTree>
    <p:extLst>
      <p:ext uri="{BB962C8B-B14F-4D97-AF65-F5344CB8AC3E}">
        <p14:creationId xmlns:p14="http://schemas.microsoft.com/office/powerpoint/2010/main" val="326275179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TCP and UDP Ports</a:t>
            </a:r>
            <a:endParaRPr lang="en-US" dirty="0"/>
          </a:p>
        </p:txBody>
      </p:sp>
      <p:sp>
        <p:nvSpPr>
          <p:cNvPr id="2" name="Content Placeholder 1"/>
          <p:cNvSpPr>
            <a:spLocks noGrp="1"/>
          </p:cNvSpPr>
          <p:nvPr>
            <p:ph sz="half" idx="1"/>
          </p:nvPr>
        </p:nvSpPr>
        <p:spPr/>
        <p:txBody>
          <a:bodyPr>
            <a:normAutofit/>
          </a:bodyPr>
          <a:lstStyle/>
          <a:p>
            <a:r>
              <a:rPr lang="en-US" dirty="0"/>
              <a:t>Transport layer</a:t>
            </a:r>
          </a:p>
          <a:p>
            <a:pPr lvl="1"/>
            <a:r>
              <a:rPr lang="en-US" dirty="0"/>
              <a:t>End-to-end layer</a:t>
            </a:r>
          </a:p>
          <a:p>
            <a:r>
              <a:rPr lang="en-US" dirty="0"/>
              <a:t>Multiplexing and de-multiplexing</a:t>
            </a:r>
          </a:p>
          <a:p>
            <a:pPr lvl="1"/>
            <a:r>
              <a:rPr lang="en-US" dirty="0"/>
              <a:t>Identifies application data via port numbers</a:t>
            </a:r>
          </a:p>
          <a:p>
            <a:pPr lvl="1"/>
            <a:r>
              <a:rPr lang="en-US" dirty="0"/>
              <a:t>Packages data in a stream of segments</a:t>
            </a:r>
          </a:p>
          <a:p>
            <a:pPr lvl="1"/>
            <a:r>
              <a:rPr lang="en-US" dirty="0"/>
              <a:t>Merges segments from different applications over the network link</a:t>
            </a:r>
          </a:p>
          <a:p>
            <a:pPr lvl="1"/>
            <a:r>
              <a:rPr lang="en-US" dirty="0"/>
              <a:t>Port numbers allow receiving host to de-multiplex and reassemble data for the appropriate application handler</a:t>
            </a:r>
          </a:p>
        </p:txBody>
      </p:sp>
      <p:pic>
        <p:nvPicPr>
          <p:cNvPr id="7" name="Content Placeholder 7" descr="The OSI model"/>
          <p:cNvPicPr>
            <a:picLocks noGrp="1"/>
          </p:cNvPicPr>
          <p:nvPr>
            <p:ph sz="half" idx="2"/>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42038" y="1257228"/>
            <a:ext cx="4525962" cy="4616594"/>
          </a:xfrm>
        </p:spPr>
      </p:pic>
    </p:spTree>
    <p:extLst>
      <p:ext uri="{BB962C8B-B14F-4D97-AF65-F5344CB8AC3E}">
        <p14:creationId xmlns:p14="http://schemas.microsoft.com/office/powerpoint/2010/main" val="313932978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TCP versus UDP</a:t>
            </a:r>
          </a:p>
        </p:txBody>
      </p:sp>
      <p:sp>
        <p:nvSpPr>
          <p:cNvPr id="3" name="Content Placeholder 2"/>
          <p:cNvSpPr>
            <a:spLocks noGrp="1"/>
          </p:cNvSpPr>
          <p:nvPr>
            <p:ph sz="half" idx="1"/>
          </p:nvPr>
        </p:nvSpPr>
        <p:spPr/>
        <p:txBody>
          <a:bodyPr/>
          <a:lstStyle/>
          <a:p>
            <a:r>
              <a:rPr lang="en-US" dirty="0"/>
              <a:t>Transmission Control Protocol (TCP)</a:t>
            </a:r>
          </a:p>
          <a:p>
            <a:pPr lvl="1"/>
            <a:r>
              <a:rPr lang="en-US" dirty="0"/>
              <a:t>Connection-oriented, reliable delivery</a:t>
            </a:r>
          </a:p>
          <a:p>
            <a:pPr lvl="1"/>
            <a:r>
              <a:rPr lang="en-US" dirty="0"/>
              <a:t>Connection establishment</a:t>
            </a:r>
          </a:p>
          <a:p>
            <a:pPr lvl="1"/>
            <a:r>
              <a:rPr lang="en-US" dirty="0"/>
              <a:t>Acknowledgements and negative acknowledgments</a:t>
            </a:r>
          </a:p>
          <a:p>
            <a:pPr lvl="1"/>
            <a:r>
              <a:rPr lang="en-US" dirty="0"/>
              <a:t>Segmentation and sequencing</a:t>
            </a:r>
          </a:p>
        </p:txBody>
      </p:sp>
      <p:sp>
        <p:nvSpPr>
          <p:cNvPr id="4" name="Content Placeholder 3"/>
          <p:cNvSpPr>
            <a:spLocks noGrp="1"/>
          </p:cNvSpPr>
          <p:nvPr>
            <p:ph sz="half" idx="2"/>
          </p:nvPr>
        </p:nvSpPr>
        <p:spPr/>
        <p:txBody>
          <a:bodyPr/>
          <a:lstStyle/>
          <a:p>
            <a:r>
              <a:rPr lang="en-US" altLang="en-US" dirty="0"/>
              <a:t>User Datagram Protocol (UDP)</a:t>
            </a:r>
          </a:p>
          <a:p>
            <a:pPr lvl="1"/>
            <a:r>
              <a:rPr lang="en-US" altLang="en-US" dirty="0"/>
              <a:t>Connectionless, non-guaranteed delivery</a:t>
            </a:r>
          </a:p>
          <a:p>
            <a:pPr lvl="1"/>
            <a:r>
              <a:rPr lang="en-US" altLang="en-US" dirty="0"/>
              <a:t>Lightweight header</a:t>
            </a:r>
          </a:p>
          <a:p>
            <a:pPr lvl="1"/>
            <a:endParaRPr lang="en-US" dirty="0"/>
          </a:p>
        </p:txBody>
      </p:sp>
    </p:spTree>
    <p:extLst>
      <p:ext uri="{BB962C8B-B14F-4D97-AF65-F5344CB8AC3E}">
        <p14:creationId xmlns:p14="http://schemas.microsoft.com/office/powerpoint/2010/main" val="388138238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Well Known Ports</a:t>
            </a:r>
          </a:p>
        </p:txBody>
      </p:sp>
      <p:pic>
        <p:nvPicPr>
          <p:cNvPr id="7" name="Content Placeholder 6"/>
          <p:cNvPicPr>
            <a:picLocks noGrp="1" noChangeAspect="1"/>
          </p:cNvPicPr>
          <p:nvPr>
            <p:ph idx="1"/>
          </p:nvPr>
        </p:nvPicPr>
        <p:blipFill>
          <a:blip r:embed="rId2"/>
          <a:stretch>
            <a:fillRect/>
          </a:stretch>
        </p:blipFill>
        <p:spPr>
          <a:xfrm>
            <a:off x="2489160" y="1315125"/>
            <a:ext cx="7213681" cy="4500801"/>
          </a:xfrm>
          <a:prstGeom prst="rect">
            <a:avLst/>
          </a:prstGeom>
        </p:spPr>
      </p:pic>
    </p:spTree>
    <p:extLst>
      <p:ext uri="{BB962C8B-B14F-4D97-AF65-F5344CB8AC3E}">
        <p14:creationId xmlns:p14="http://schemas.microsoft.com/office/powerpoint/2010/main" val="1689941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Converting from Denary to Binary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119894471"/>
              </p:ext>
            </p:extLst>
          </p:nvPr>
        </p:nvGraphicFramePr>
        <p:xfrm>
          <a:off x="1726556" y="5408553"/>
          <a:ext cx="8762951" cy="1077478"/>
        </p:xfrm>
        <a:graphic>
          <a:graphicData uri="http://schemas.openxmlformats.org/drawingml/2006/table">
            <a:tbl>
              <a:tblPr firstRow="1" bandRow="1">
                <a:tableStyleId>{5C22544A-7EE6-4342-B048-85BDC9FD1C3A}</a:tableStyleId>
              </a:tblPr>
              <a:tblGrid>
                <a:gridCol w="1010416">
                  <a:extLst>
                    <a:ext uri="{9D8B030D-6E8A-4147-A177-3AD203B41FA5}">
                      <a16:colId xmlns:a16="http://schemas.microsoft.com/office/drawing/2014/main" val="20000"/>
                    </a:ext>
                  </a:extLst>
                </a:gridCol>
                <a:gridCol w="1010420">
                  <a:extLst>
                    <a:ext uri="{9D8B030D-6E8A-4147-A177-3AD203B41FA5}">
                      <a16:colId xmlns:a16="http://schemas.microsoft.com/office/drawing/2014/main" val="20001"/>
                    </a:ext>
                  </a:extLst>
                </a:gridCol>
                <a:gridCol w="1010420">
                  <a:extLst>
                    <a:ext uri="{9D8B030D-6E8A-4147-A177-3AD203B41FA5}">
                      <a16:colId xmlns:a16="http://schemas.microsoft.com/office/drawing/2014/main" val="20002"/>
                    </a:ext>
                  </a:extLst>
                </a:gridCol>
                <a:gridCol w="866075">
                  <a:extLst>
                    <a:ext uri="{9D8B030D-6E8A-4147-A177-3AD203B41FA5}">
                      <a16:colId xmlns:a16="http://schemas.microsoft.com/office/drawing/2014/main" val="20003"/>
                    </a:ext>
                  </a:extLst>
                </a:gridCol>
                <a:gridCol w="866075">
                  <a:extLst>
                    <a:ext uri="{9D8B030D-6E8A-4147-A177-3AD203B41FA5}">
                      <a16:colId xmlns:a16="http://schemas.microsoft.com/office/drawing/2014/main" val="20004"/>
                    </a:ext>
                  </a:extLst>
                </a:gridCol>
                <a:gridCol w="866075">
                  <a:extLst>
                    <a:ext uri="{9D8B030D-6E8A-4147-A177-3AD203B41FA5}">
                      <a16:colId xmlns:a16="http://schemas.microsoft.com/office/drawing/2014/main" val="20005"/>
                    </a:ext>
                  </a:extLst>
                </a:gridCol>
                <a:gridCol w="793902">
                  <a:extLst>
                    <a:ext uri="{9D8B030D-6E8A-4147-A177-3AD203B41FA5}">
                      <a16:colId xmlns:a16="http://schemas.microsoft.com/office/drawing/2014/main" val="20006"/>
                    </a:ext>
                  </a:extLst>
                </a:gridCol>
                <a:gridCol w="866075">
                  <a:extLst>
                    <a:ext uri="{9D8B030D-6E8A-4147-A177-3AD203B41FA5}">
                      <a16:colId xmlns:a16="http://schemas.microsoft.com/office/drawing/2014/main" val="20007"/>
                    </a:ext>
                  </a:extLst>
                </a:gridCol>
                <a:gridCol w="793902">
                  <a:extLst>
                    <a:ext uri="{9D8B030D-6E8A-4147-A177-3AD203B41FA5}">
                      <a16:colId xmlns:a16="http://schemas.microsoft.com/office/drawing/2014/main" val="20008"/>
                    </a:ext>
                  </a:extLst>
                </a:gridCol>
                <a:gridCol w="679591">
                  <a:extLst>
                    <a:ext uri="{9D8B030D-6E8A-4147-A177-3AD203B41FA5}">
                      <a16:colId xmlns:a16="http://schemas.microsoft.com/office/drawing/2014/main" val="20009"/>
                    </a:ext>
                  </a:extLst>
                </a:gridCol>
              </a:tblGrid>
              <a:tr h="538739">
                <a:tc>
                  <a:txBody>
                    <a:bodyPr/>
                    <a:lstStyle/>
                    <a:p>
                      <a:pPr algn="ctr"/>
                      <a:r>
                        <a:rPr lang="en-GB" sz="1400" dirty="0"/>
                        <a:t>512</a:t>
                      </a:r>
                    </a:p>
                  </a:txBody>
                  <a:tcPr/>
                </a:tc>
                <a:tc>
                  <a:txBody>
                    <a:bodyPr/>
                    <a:lstStyle/>
                    <a:p>
                      <a:pPr algn="ctr"/>
                      <a:r>
                        <a:rPr lang="en-GB" sz="1400" dirty="0"/>
                        <a:t>256</a:t>
                      </a:r>
                    </a:p>
                  </a:txBody>
                  <a:tcPr/>
                </a:tc>
                <a:tc>
                  <a:txBody>
                    <a:bodyPr/>
                    <a:lstStyle/>
                    <a:p>
                      <a:pPr algn="ctr"/>
                      <a:r>
                        <a:rPr lang="en-GB" sz="1400" dirty="0"/>
                        <a:t>128</a:t>
                      </a:r>
                    </a:p>
                  </a:txBody>
                  <a:tcPr/>
                </a:tc>
                <a:tc>
                  <a:txBody>
                    <a:bodyPr/>
                    <a:lstStyle/>
                    <a:p>
                      <a:pPr algn="ctr"/>
                      <a:r>
                        <a:rPr lang="en-GB" sz="1400" dirty="0"/>
                        <a:t>64</a:t>
                      </a:r>
                    </a:p>
                  </a:txBody>
                  <a:tcPr/>
                </a:tc>
                <a:tc>
                  <a:txBody>
                    <a:bodyPr/>
                    <a:lstStyle/>
                    <a:p>
                      <a:pPr algn="ctr"/>
                      <a:r>
                        <a:rPr lang="en-GB" sz="1400" dirty="0"/>
                        <a:t>32</a:t>
                      </a:r>
                    </a:p>
                  </a:txBody>
                  <a:tcPr/>
                </a:tc>
                <a:tc>
                  <a:txBody>
                    <a:bodyPr/>
                    <a:lstStyle/>
                    <a:p>
                      <a:pPr algn="ctr"/>
                      <a:r>
                        <a:rPr lang="en-GB" sz="1400" dirty="0"/>
                        <a:t>16</a:t>
                      </a:r>
                    </a:p>
                  </a:txBody>
                  <a:tcPr/>
                </a:tc>
                <a:tc>
                  <a:txBody>
                    <a:bodyPr/>
                    <a:lstStyle/>
                    <a:p>
                      <a:pPr algn="ctr"/>
                      <a:r>
                        <a:rPr lang="en-GB" sz="1400" dirty="0"/>
                        <a:t>8</a:t>
                      </a:r>
                    </a:p>
                  </a:txBody>
                  <a:tcPr/>
                </a:tc>
                <a:tc>
                  <a:txBody>
                    <a:bodyPr/>
                    <a:lstStyle/>
                    <a:p>
                      <a:pPr algn="ctr"/>
                      <a:r>
                        <a:rPr lang="en-GB" sz="1400" dirty="0"/>
                        <a:t>4</a:t>
                      </a:r>
                    </a:p>
                  </a:txBody>
                  <a:tcPr/>
                </a:tc>
                <a:tc>
                  <a:txBody>
                    <a:bodyPr/>
                    <a:lstStyle/>
                    <a:p>
                      <a:pPr algn="ctr"/>
                      <a:r>
                        <a:rPr lang="en-GB" sz="1400" dirty="0"/>
                        <a:t>2</a:t>
                      </a:r>
                    </a:p>
                  </a:txBody>
                  <a:tcPr/>
                </a:tc>
                <a:tc>
                  <a:txBody>
                    <a:bodyPr/>
                    <a:lstStyle/>
                    <a:p>
                      <a:pPr algn="ctr"/>
                      <a:r>
                        <a:rPr lang="en-GB" sz="1400" dirty="0"/>
                        <a:t>1</a:t>
                      </a:r>
                    </a:p>
                  </a:txBody>
                  <a:tcPr/>
                </a:tc>
                <a:extLst>
                  <a:ext uri="{0D108BD9-81ED-4DB2-BD59-A6C34878D82A}">
                    <a16:rowId xmlns:a16="http://schemas.microsoft.com/office/drawing/2014/main" val="10000"/>
                  </a:ext>
                </a:extLst>
              </a:tr>
              <a:tr h="5387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baseline="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baseline="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baseline="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baseline="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baseline="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baseline="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baseline="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baseline="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baseline="0" dirty="0"/>
                    </a:p>
                  </a:txBody>
                  <a:tcPr/>
                </a:tc>
                <a:tc>
                  <a:txBody>
                    <a:bodyPr/>
                    <a:lstStyle/>
                    <a:p>
                      <a:pPr algn="ctr"/>
                      <a:endParaRPr lang="en-GB" baseline="0" dirty="0"/>
                    </a:p>
                  </a:txBody>
                  <a:tcPr/>
                </a:tc>
                <a:extLst>
                  <a:ext uri="{0D108BD9-81ED-4DB2-BD59-A6C34878D82A}">
                    <a16:rowId xmlns:a16="http://schemas.microsoft.com/office/drawing/2014/main" val="10001"/>
                  </a:ext>
                </a:extLst>
              </a:tr>
            </a:tbl>
          </a:graphicData>
        </a:graphic>
      </p:graphicFrame>
      <p:sp>
        <p:nvSpPr>
          <p:cNvPr id="8" name="TextBox 7"/>
          <p:cNvSpPr txBox="1"/>
          <p:nvPr/>
        </p:nvSpPr>
        <p:spPr>
          <a:xfrm>
            <a:off x="1874161" y="1754735"/>
            <a:ext cx="3762568" cy="369332"/>
          </a:xfrm>
          <a:prstGeom prst="rect">
            <a:avLst/>
          </a:prstGeom>
          <a:noFill/>
        </p:spPr>
        <p:txBody>
          <a:bodyPr wrap="none" rtlCol="0">
            <a:spAutoFit/>
          </a:bodyPr>
          <a:lstStyle/>
          <a:p>
            <a:r>
              <a:rPr lang="en-GB" dirty="0"/>
              <a:t>Convert 354 from denary to binary</a:t>
            </a:r>
          </a:p>
        </p:txBody>
      </p:sp>
      <p:sp>
        <p:nvSpPr>
          <p:cNvPr id="6" name="TextBox 5"/>
          <p:cNvSpPr txBox="1"/>
          <p:nvPr/>
        </p:nvSpPr>
        <p:spPr>
          <a:xfrm>
            <a:off x="1967843" y="2139787"/>
            <a:ext cx="5950668" cy="369332"/>
          </a:xfrm>
          <a:prstGeom prst="rect">
            <a:avLst/>
          </a:prstGeom>
          <a:noFill/>
        </p:spPr>
        <p:txBody>
          <a:bodyPr wrap="none" rtlCol="0">
            <a:spAutoFit/>
          </a:bodyPr>
          <a:lstStyle/>
          <a:p>
            <a:r>
              <a:rPr lang="en-GB" dirty="0"/>
              <a:t>Start at left and ask "Can 512 be taken away from 354?"</a:t>
            </a:r>
          </a:p>
        </p:txBody>
      </p:sp>
      <p:sp>
        <p:nvSpPr>
          <p:cNvPr id="10" name="TextBox 9"/>
          <p:cNvSpPr txBox="1"/>
          <p:nvPr/>
        </p:nvSpPr>
        <p:spPr>
          <a:xfrm>
            <a:off x="1967843" y="2941713"/>
            <a:ext cx="4721164" cy="369332"/>
          </a:xfrm>
          <a:prstGeom prst="rect">
            <a:avLst/>
          </a:prstGeom>
          <a:noFill/>
        </p:spPr>
        <p:txBody>
          <a:bodyPr wrap="none" rtlCol="0">
            <a:spAutoFit/>
          </a:bodyPr>
          <a:lstStyle/>
          <a:p>
            <a:r>
              <a:rPr lang="en-GB" dirty="0"/>
              <a:t>Now ask "Can 256 be taken away from 354?"</a:t>
            </a:r>
          </a:p>
        </p:txBody>
      </p:sp>
      <p:sp>
        <p:nvSpPr>
          <p:cNvPr id="11" name="TextBox 10"/>
          <p:cNvSpPr txBox="1"/>
          <p:nvPr/>
        </p:nvSpPr>
        <p:spPr>
          <a:xfrm>
            <a:off x="1985209" y="4152052"/>
            <a:ext cx="4599336" cy="369332"/>
          </a:xfrm>
          <a:prstGeom prst="rect">
            <a:avLst/>
          </a:prstGeom>
          <a:noFill/>
        </p:spPr>
        <p:txBody>
          <a:bodyPr wrap="none" rtlCol="0">
            <a:spAutoFit/>
          </a:bodyPr>
          <a:lstStyle/>
          <a:p>
            <a:r>
              <a:rPr lang="en-GB" dirty="0"/>
              <a:t>Now ask "Can 128 be taken away from 98?"</a:t>
            </a:r>
          </a:p>
        </p:txBody>
      </p:sp>
      <p:sp>
        <p:nvSpPr>
          <p:cNvPr id="12" name="TextBox 11"/>
          <p:cNvSpPr txBox="1"/>
          <p:nvPr/>
        </p:nvSpPr>
        <p:spPr>
          <a:xfrm>
            <a:off x="4572723" y="2519142"/>
            <a:ext cx="3345788" cy="369332"/>
          </a:xfrm>
          <a:prstGeom prst="rect">
            <a:avLst/>
          </a:prstGeom>
          <a:solidFill>
            <a:schemeClr val="accent4">
              <a:lumMod val="60000"/>
              <a:lumOff val="40000"/>
            </a:schemeClr>
          </a:solidFill>
        </p:spPr>
        <p:txBody>
          <a:bodyPr wrap="none" rtlCol="0">
            <a:spAutoFit/>
          </a:bodyPr>
          <a:lstStyle/>
          <a:p>
            <a:r>
              <a:rPr lang="en-GB" dirty="0"/>
              <a:t>No, place 0 in the first column</a:t>
            </a:r>
          </a:p>
        </p:txBody>
      </p:sp>
      <p:sp>
        <p:nvSpPr>
          <p:cNvPr id="13" name="TextBox 12"/>
          <p:cNvSpPr txBox="1"/>
          <p:nvPr/>
        </p:nvSpPr>
        <p:spPr>
          <a:xfrm>
            <a:off x="4569868" y="3318417"/>
            <a:ext cx="5126532" cy="369332"/>
          </a:xfrm>
          <a:prstGeom prst="rect">
            <a:avLst/>
          </a:prstGeom>
          <a:solidFill>
            <a:schemeClr val="accent4">
              <a:lumMod val="60000"/>
              <a:lumOff val="40000"/>
            </a:schemeClr>
          </a:solidFill>
        </p:spPr>
        <p:txBody>
          <a:bodyPr wrap="none" rtlCol="0">
            <a:spAutoFit/>
          </a:bodyPr>
          <a:lstStyle/>
          <a:p>
            <a:r>
              <a:rPr lang="en-GB" dirty="0"/>
              <a:t>Yes, once. So now place 1 in the second column</a:t>
            </a:r>
          </a:p>
        </p:txBody>
      </p:sp>
      <p:sp>
        <p:nvSpPr>
          <p:cNvPr id="14" name="TextBox 13"/>
          <p:cNvSpPr txBox="1"/>
          <p:nvPr/>
        </p:nvSpPr>
        <p:spPr>
          <a:xfrm>
            <a:off x="4569868" y="3796783"/>
            <a:ext cx="1641796" cy="369332"/>
          </a:xfrm>
          <a:prstGeom prst="rect">
            <a:avLst/>
          </a:prstGeom>
          <a:solidFill>
            <a:schemeClr val="accent4">
              <a:lumMod val="60000"/>
              <a:lumOff val="40000"/>
            </a:schemeClr>
          </a:solidFill>
        </p:spPr>
        <p:txBody>
          <a:bodyPr wrap="none" rtlCol="0">
            <a:spAutoFit/>
          </a:bodyPr>
          <a:lstStyle/>
          <a:p>
            <a:r>
              <a:rPr lang="en-GB" dirty="0"/>
              <a:t>354 – 256 = 98</a:t>
            </a:r>
          </a:p>
        </p:txBody>
      </p:sp>
      <p:sp>
        <p:nvSpPr>
          <p:cNvPr id="15" name="TextBox 14"/>
          <p:cNvSpPr txBox="1"/>
          <p:nvPr/>
        </p:nvSpPr>
        <p:spPr>
          <a:xfrm>
            <a:off x="4569868" y="4528756"/>
            <a:ext cx="3422732" cy="369332"/>
          </a:xfrm>
          <a:prstGeom prst="rect">
            <a:avLst/>
          </a:prstGeom>
          <a:solidFill>
            <a:schemeClr val="accent4">
              <a:lumMod val="60000"/>
              <a:lumOff val="40000"/>
            </a:schemeClr>
          </a:solidFill>
        </p:spPr>
        <p:txBody>
          <a:bodyPr wrap="none" rtlCol="0">
            <a:spAutoFit/>
          </a:bodyPr>
          <a:lstStyle/>
          <a:p>
            <a:r>
              <a:rPr lang="en-GB" dirty="0"/>
              <a:t>No, place 0 in the third column</a:t>
            </a:r>
          </a:p>
        </p:txBody>
      </p:sp>
      <p:sp>
        <p:nvSpPr>
          <p:cNvPr id="16" name="TextBox 15"/>
          <p:cNvSpPr txBox="1"/>
          <p:nvPr/>
        </p:nvSpPr>
        <p:spPr>
          <a:xfrm>
            <a:off x="1967843" y="4929450"/>
            <a:ext cx="4536819" cy="369332"/>
          </a:xfrm>
          <a:prstGeom prst="rect">
            <a:avLst/>
          </a:prstGeom>
          <a:noFill/>
        </p:spPr>
        <p:txBody>
          <a:bodyPr wrap="none" rtlCol="0">
            <a:spAutoFit/>
          </a:bodyPr>
          <a:lstStyle/>
          <a:p>
            <a:r>
              <a:rPr lang="en-GB" dirty="0"/>
              <a:t>Continue this process until you reach zero</a:t>
            </a:r>
          </a:p>
        </p:txBody>
      </p:sp>
      <p:sp>
        <p:nvSpPr>
          <p:cNvPr id="17" name="TextBox 16"/>
          <p:cNvSpPr txBox="1"/>
          <p:nvPr/>
        </p:nvSpPr>
        <p:spPr>
          <a:xfrm>
            <a:off x="2031729" y="5996629"/>
            <a:ext cx="306494" cy="369332"/>
          </a:xfrm>
          <a:prstGeom prst="rect">
            <a:avLst/>
          </a:prstGeom>
          <a:noFill/>
        </p:spPr>
        <p:txBody>
          <a:bodyPr wrap="none" rtlCol="0">
            <a:spAutoFit/>
          </a:bodyPr>
          <a:lstStyle/>
          <a:p>
            <a:r>
              <a:rPr lang="en-GB" dirty="0">
                <a:solidFill>
                  <a:schemeClr val="bg1"/>
                </a:solidFill>
              </a:rPr>
              <a:t>0</a:t>
            </a:r>
          </a:p>
        </p:txBody>
      </p:sp>
      <p:sp>
        <p:nvSpPr>
          <p:cNvPr id="18" name="TextBox 17"/>
          <p:cNvSpPr txBox="1"/>
          <p:nvPr/>
        </p:nvSpPr>
        <p:spPr>
          <a:xfrm>
            <a:off x="2999656" y="5999380"/>
            <a:ext cx="306494" cy="369332"/>
          </a:xfrm>
          <a:prstGeom prst="rect">
            <a:avLst/>
          </a:prstGeom>
          <a:noFill/>
        </p:spPr>
        <p:txBody>
          <a:bodyPr wrap="none" rtlCol="0">
            <a:spAutoFit/>
          </a:bodyPr>
          <a:lstStyle/>
          <a:p>
            <a:r>
              <a:rPr lang="en-GB" dirty="0">
                <a:solidFill>
                  <a:schemeClr val="bg1"/>
                </a:solidFill>
              </a:rPr>
              <a:t>1</a:t>
            </a:r>
          </a:p>
        </p:txBody>
      </p:sp>
      <p:sp>
        <p:nvSpPr>
          <p:cNvPr id="19" name="TextBox 18"/>
          <p:cNvSpPr txBox="1"/>
          <p:nvPr/>
        </p:nvSpPr>
        <p:spPr>
          <a:xfrm>
            <a:off x="4035811" y="6017276"/>
            <a:ext cx="306494" cy="369332"/>
          </a:xfrm>
          <a:prstGeom prst="rect">
            <a:avLst/>
          </a:prstGeom>
          <a:noFill/>
        </p:spPr>
        <p:txBody>
          <a:bodyPr wrap="none" rtlCol="0">
            <a:spAutoFit/>
          </a:bodyPr>
          <a:lstStyle/>
          <a:p>
            <a:r>
              <a:rPr lang="en-GB" dirty="0">
                <a:solidFill>
                  <a:schemeClr val="bg1"/>
                </a:solidFill>
              </a:rPr>
              <a:t>0</a:t>
            </a:r>
          </a:p>
        </p:txBody>
      </p:sp>
      <p:sp>
        <p:nvSpPr>
          <p:cNvPr id="20" name="TextBox 19"/>
          <p:cNvSpPr txBox="1"/>
          <p:nvPr/>
        </p:nvSpPr>
        <p:spPr>
          <a:xfrm>
            <a:off x="4943177" y="6022840"/>
            <a:ext cx="306494" cy="369332"/>
          </a:xfrm>
          <a:prstGeom prst="rect">
            <a:avLst/>
          </a:prstGeom>
          <a:noFill/>
        </p:spPr>
        <p:txBody>
          <a:bodyPr wrap="none" rtlCol="0">
            <a:spAutoFit/>
          </a:bodyPr>
          <a:lstStyle/>
          <a:p>
            <a:r>
              <a:rPr lang="en-GB" dirty="0">
                <a:solidFill>
                  <a:schemeClr val="bg1"/>
                </a:solidFill>
              </a:rPr>
              <a:t>1</a:t>
            </a:r>
          </a:p>
        </p:txBody>
      </p:sp>
      <p:sp>
        <p:nvSpPr>
          <p:cNvPr id="21" name="TextBox 20"/>
          <p:cNvSpPr txBox="1"/>
          <p:nvPr/>
        </p:nvSpPr>
        <p:spPr>
          <a:xfrm>
            <a:off x="5850543" y="6028404"/>
            <a:ext cx="306494" cy="369332"/>
          </a:xfrm>
          <a:prstGeom prst="rect">
            <a:avLst/>
          </a:prstGeom>
          <a:noFill/>
        </p:spPr>
        <p:txBody>
          <a:bodyPr wrap="none" rtlCol="0">
            <a:spAutoFit/>
          </a:bodyPr>
          <a:lstStyle/>
          <a:p>
            <a:r>
              <a:rPr lang="en-GB" dirty="0">
                <a:solidFill>
                  <a:schemeClr val="bg1"/>
                </a:solidFill>
              </a:rPr>
              <a:t>1</a:t>
            </a:r>
          </a:p>
        </p:txBody>
      </p:sp>
      <p:sp>
        <p:nvSpPr>
          <p:cNvPr id="22" name="TextBox 21"/>
          <p:cNvSpPr txBox="1"/>
          <p:nvPr/>
        </p:nvSpPr>
        <p:spPr>
          <a:xfrm>
            <a:off x="6757909" y="6033968"/>
            <a:ext cx="306494" cy="369332"/>
          </a:xfrm>
          <a:prstGeom prst="rect">
            <a:avLst/>
          </a:prstGeom>
          <a:noFill/>
        </p:spPr>
        <p:txBody>
          <a:bodyPr wrap="none" rtlCol="0">
            <a:spAutoFit/>
          </a:bodyPr>
          <a:lstStyle/>
          <a:p>
            <a:r>
              <a:rPr lang="en-GB" dirty="0">
                <a:solidFill>
                  <a:schemeClr val="bg1"/>
                </a:solidFill>
              </a:rPr>
              <a:t>0</a:t>
            </a:r>
          </a:p>
        </p:txBody>
      </p:sp>
      <p:sp>
        <p:nvSpPr>
          <p:cNvPr id="23" name="TextBox 22"/>
          <p:cNvSpPr txBox="1"/>
          <p:nvPr/>
        </p:nvSpPr>
        <p:spPr>
          <a:xfrm>
            <a:off x="7612017" y="6017276"/>
            <a:ext cx="306494" cy="369332"/>
          </a:xfrm>
          <a:prstGeom prst="rect">
            <a:avLst/>
          </a:prstGeom>
          <a:noFill/>
        </p:spPr>
        <p:txBody>
          <a:bodyPr wrap="none" rtlCol="0">
            <a:spAutoFit/>
          </a:bodyPr>
          <a:lstStyle/>
          <a:p>
            <a:r>
              <a:rPr lang="en-GB" dirty="0">
                <a:solidFill>
                  <a:schemeClr val="bg1"/>
                </a:solidFill>
              </a:rPr>
              <a:t>0</a:t>
            </a:r>
          </a:p>
        </p:txBody>
      </p:sp>
      <p:sp>
        <p:nvSpPr>
          <p:cNvPr id="24" name="TextBox 23"/>
          <p:cNvSpPr txBox="1"/>
          <p:nvPr/>
        </p:nvSpPr>
        <p:spPr>
          <a:xfrm>
            <a:off x="8450283" y="6033968"/>
            <a:ext cx="306494" cy="369332"/>
          </a:xfrm>
          <a:prstGeom prst="rect">
            <a:avLst/>
          </a:prstGeom>
          <a:noFill/>
        </p:spPr>
        <p:txBody>
          <a:bodyPr wrap="none" rtlCol="0">
            <a:spAutoFit/>
          </a:bodyPr>
          <a:lstStyle/>
          <a:p>
            <a:r>
              <a:rPr lang="en-GB" dirty="0">
                <a:solidFill>
                  <a:schemeClr val="bg1"/>
                </a:solidFill>
              </a:rPr>
              <a:t>0</a:t>
            </a:r>
          </a:p>
        </p:txBody>
      </p:sp>
      <p:sp>
        <p:nvSpPr>
          <p:cNvPr id="25" name="TextBox 24"/>
          <p:cNvSpPr txBox="1"/>
          <p:nvPr/>
        </p:nvSpPr>
        <p:spPr>
          <a:xfrm>
            <a:off x="9314902" y="6033968"/>
            <a:ext cx="306494" cy="369332"/>
          </a:xfrm>
          <a:prstGeom prst="rect">
            <a:avLst/>
          </a:prstGeom>
          <a:noFill/>
        </p:spPr>
        <p:txBody>
          <a:bodyPr wrap="none" rtlCol="0">
            <a:spAutoFit/>
          </a:bodyPr>
          <a:lstStyle/>
          <a:p>
            <a:r>
              <a:rPr lang="en-GB" dirty="0">
                <a:solidFill>
                  <a:schemeClr val="bg1"/>
                </a:solidFill>
              </a:rPr>
              <a:t>1</a:t>
            </a:r>
          </a:p>
        </p:txBody>
      </p:sp>
      <p:sp>
        <p:nvSpPr>
          <p:cNvPr id="26" name="TextBox 25"/>
          <p:cNvSpPr txBox="1"/>
          <p:nvPr/>
        </p:nvSpPr>
        <p:spPr>
          <a:xfrm>
            <a:off x="9984432" y="6033968"/>
            <a:ext cx="306494" cy="369332"/>
          </a:xfrm>
          <a:prstGeom prst="rect">
            <a:avLst/>
          </a:prstGeom>
          <a:noFill/>
        </p:spPr>
        <p:txBody>
          <a:bodyPr wrap="none" rtlCol="0">
            <a:spAutoFit/>
          </a:bodyPr>
          <a:lstStyle/>
          <a:p>
            <a:r>
              <a:rPr lang="en-GB" dirty="0">
                <a:solidFill>
                  <a:schemeClr val="bg1"/>
                </a:solidFill>
              </a:rPr>
              <a:t>0</a:t>
            </a:r>
          </a:p>
        </p:txBody>
      </p:sp>
    </p:spTree>
    <p:extLst>
      <p:ext uri="{BB962C8B-B14F-4D97-AF65-F5344CB8AC3E}">
        <p14:creationId xmlns:p14="http://schemas.microsoft.com/office/powerpoint/2010/main" val="9266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animBg="1"/>
      <p:bldP spid="13" grpId="0" animBg="1"/>
      <p:bldP spid="14" grpId="0" animBg="1"/>
      <p:bldP spid="15" grpId="0" animBg="1"/>
      <p:bldP spid="16" grpId="0"/>
      <p:bldP spid="17" grpId="0"/>
      <p:bldP spid="18" grpId="0"/>
      <p:bldP spid="19" grpId="0"/>
      <p:bldP spid="20" grpId="0"/>
      <p:bldP spid="21" grpId="0"/>
      <p:bldP spid="22" grpId="0"/>
      <p:bldP spid="23" grpId="0"/>
      <p:bldP spid="24" grpId="0"/>
      <p:bldP spid="25" grpId="0"/>
      <p:bldP spid="2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netstat</a:t>
            </a:r>
          </a:p>
        </p:txBody>
      </p:sp>
      <p:pic>
        <p:nvPicPr>
          <p:cNvPr id="6" name="Content Placeholder 5" descr="Displaying open connections with netstat"/>
          <p:cNvPicPr>
            <a:picLocks noGrp="1"/>
          </p:cNvPicPr>
          <p:nvPr>
            <p:ph idx="1"/>
          </p:nvPr>
        </p:nvPicPr>
        <p:blipFill>
          <a:blip r:embed="rId2">
            <a:extLst>
              <a:ext uri="{28A0092B-C50C-407E-A947-70E740481C1C}">
                <a14:useLocalDpi xmlns:a14="http://schemas.microsoft.com/office/drawing/2010/main"/>
              </a:ext>
            </a:extLst>
          </a:blip>
          <a:stretch>
            <a:fillRect/>
          </a:stretch>
        </p:blipFill>
        <p:spPr>
          <a:xfrm>
            <a:off x="2871338" y="1017232"/>
            <a:ext cx="6449325" cy="5096586"/>
          </a:xfrm>
          <a:prstGeom prst="rect">
            <a:avLst/>
          </a:prstGeom>
        </p:spPr>
      </p:pic>
    </p:spTree>
    <p:extLst>
      <p:ext uri="{BB962C8B-B14F-4D97-AF65-F5344CB8AC3E}">
        <p14:creationId xmlns:p14="http://schemas.microsoft.com/office/powerpoint/2010/main" val="236015793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Access Control Lists (ACL)</a:t>
            </a:r>
          </a:p>
        </p:txBody>
      </p:sp>
      <p:pic>
        <p:nvPicPr>
          <p:cNvPr id="7" name="Content Placeholder 6" descr="Configuring client access (outbound) permissions (access to Telnet has been blocked but all other ports are permitted)"/>
          <p:cNvPicPr>
            <a:picLocks noGrp="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1524001" y="1262743"/>
            <a:ext cx="4525963" cy="4605565"/>
          </a:xfrm>
          <a:prstGeom prst="rect">
            <a:avLst/>
          </a:prstGeom>
          <a:noFill/>
          <a:ln>
            <a:noFill/>
          </a:ln>
        </p:spPr>
      </p:pic>
      <p:pic>
        <p:nvPicPr>
          <p:cNvPr id="8" name="Content Placeholder 7" descr="Configuring server access (inbound) permissions (access to HTTP, SMTP, POP3, HTTPS, and FTP are permitted but all other ports are blocked)"/>
          <p:cNvPicPr>
            <a:picLocks noGrp="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6142038" y="1621968"/>
            <a:ext cx="4525962" cy="3887114"/>
          </a:xfrm>
          <a:prstGeom prst="rect">
            <a:avLst/>
          </a:prstGeom>
          <a:noFill/>
          <a:ln>
            <a:noFill/>
          </a:ln>
        </p:spPr>
      </p:pic>
    </p:spTree>
    <p:extLst>
      <p:ext uri="{BB962C8B-B14F-4D97-AF65-F5344CB8AC3E}">
        <p14:creationId xmlns:p14="http://schemas.microsoft.com/office/powerpoint/2010/main" val="307283981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Port Forwarding / Triggering</a:t>
            </a:r>
          </a:p>
        </p:txBody>
      </p:sp>
      <p:sp>
        <p:nvSpPr>
          <p:cNvPr id="5" name="Slide Number Placeholder 4"/>
          <p:cNvSpPr>
            <a:spLocks noGrp="1"/>
          </p:cNvSpPr>
          <p:nvPr>
            <p:ph type="sldNum" sz="quarter" idx="14"/>
          </p:nvPr>
        </p:nvSpPr>
        <p:spPr/>
        <p:txBody>
          <a:bodyPr/>
          <a:lstStyle/>
          <a:p>
            <a:r>
              <a:rPr lang="en-US" dirty="0"/>
              <a:t>375</a:t>
            </a:r>
          </a:p>
        </p:txBody>
      </p:sp>
      <p:sp>
        <p:nvSpPr>
          <p:cNvPr id="8" name="Content Placeholder 7"/>
          <p:cNvSpPr>
            <a:spLocks noGrp="1"/>
          </p:cNvSpPr>
          <p:nvPr>
            <p:ph idx="1"/>
          </p:nvPr>
        </p:nvSpPr>
        <p:spPr>
          <a:xfrm>
            <a:off x="0" y="2179487"/>
            <a:ext cx="12192000" cy="1386673"/>
          </a:xfrm>
        </p:spPr>
        <p:txBody>
          <a:bodyPr/>
          <a:lstStyle/>
          <a:p>
            <a:r>
              <a:rPr lang="en-GB" altLang="en-US" dirty="0"/>
              <a:t>Port forwarding allows incoming traffic to be directed to a LAN server</a:t>
            </a:r>
          </a:p>
          <a:p>
            <a:r>
              <a:rPr lang="en-GB" altLang="en-US" dirty="0"/>
              <a:t>Port triggering opens an inbound port when a particular outbound port is opened</a:t>
            </a:r>
          </a:p>
        </p:txBody>
      </p:sp>
      <p:pic>
        <p:nvPicPr>
          <p:cNvPr id="9" name="Content Placeholder 5" descr="Configuring port forwarding for various applications"/>
          <p:cNvPicPr>
            <a:picLocks noGrp="1"/>
          </p:cNvPicPr>
          <p:nvPr>
            <p:ph idx="12"/>
          </p:nvPr>
        </p:nvPicPr>
        <p:blipFill>
          <a:blip r:embed="rId2" cstate="screen">
            <a:extLst>
              <a:ext uri="{28A0092B-C50C-407E-A947-70E740481C1C}">
                <a14:useLocalDpi xmlns:a14="http://schemas.microsoft.com/office/drawing/2010/main"/>
              </a:ext>
            </a:extLst>
          </a:blip>
          <a:stretch>
            <a:fillRect/>
          </a:stretch>
        </p:blipFill>
        <p:spPr bwMode="auto">
          <a:xfrm>
            <a:off x="3003936" y="3617913"/>
            <a:ext cx="6184128" cy="2743200"/>
          </a:xfrm>
          <a:prstGeom prst="rect">
            <a:avLst/>
          </a:prstGeom>
          <a:noFill/>
          <a:ln>
            <a:noFill/>
          </a:ln>
        </p:spPr>
      </p:pic>
    </p:spTree>
    <p:extLst>
      <p:ext uri="{BB962C8B-B14F-4D97-AF65-F5344CB8AC3E}">
        <p14:creationId xmlns:p14="http://schemas.microsoft.com/office/powerpoint/2010/main" val="84091951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91131"/>
            <a:ext cx="12192000" cy="2743200"/>
          </a:xfrm>
        </p:spPr>
        <p:txBody>
          <a:bodyPr/>
          <a:lstStyle/>
          <a:p>
            <a:r>
              <a:rPr lang="en-US" dirty="0"/>
              <a:t>On an enterprise network, a zone accessible from the Internet that is not trusted by local hosts</a:t>
            </a:r>
          </a:p>
          <a:p>
            <a:r>
              <a:rPr lang="en-US" dirty="0"/>
              <a:t>On a SOHO network, a DMZ host is not protected by the firewall</a:t>
            </a:r>
          </a:p>
        </p:txBody>
      </p:sp>
      <p:sp>
        <p:nvSpPr>
          <p:cNvPr id="3" name="Title 2"/>
          <p:cNvSpPr>
            <a:spLocks noGrp="1"/>
          </p:cNvSpPr>
          <p:nvPr>
            <p:ph type="title"/>
          </p:nvPr>
        </p:nvSpPr>
        <p:spPr/>
        <p:txBody>
          <a:bodyPr/>
          <a:lstStyle/>
          <a:p>
            <a:r>
              <a:rPr lang="en-GB" dirty="0"/>
              <a:t>Demilitarized Zones (DMZ)</a:t>
            </a:r>
            <a:endParaRPr lang="en-US" dirty="0"/>
          </a:p>
        </p:txBody>
      </p:sp>
      <p:sp>
        <p:nvSpPr>
          <p:cNvPr id="6" name="Slide Number Placeholder 5"/>
          <p:cNvSpPr>
            <a:spLocks noGrp="1"/>
          </p:cNvSpPr>
          <p:nvPr>
            <p:ph type="sldNum" sz="quarter" idx="14"/>
          </p:nvPr>
        </p:nvSpPr>
        <p:spPr/>
        <p:txBody>
          <a:bodyPr/>
          <a:lstStyle/>
          <a:p>
            <a:r>
              <a:rPr lang="en-US" dirty="0"/>
              <a:t>376</a:t>
            </a:r>
          </a:p>
        </p:txBody>
      </p:sp>
      <p:pic>
        <p:nvPicPr>
          <p:cNvPr id="7" name="Content Placeholder 6" descr="Configuring a SOHO router version of a DMZ - the host 192.168.1.254 will not be protected by the firewall"/>
          <p:cNvPicPr>
            <a:picLocks noGrp="1"/>
          </p:cNvPicPr>
          <p:nvPr>
            <p:ph idx="12"/>
          </p:nvPr>
        </p:nvPicPr>
        <p:blipFill>
          <a:blip r:embed="rId2">
            <a:extLst>
              <a:ext uri="{28A0092B-C50C-407E-A947-70E740481C1C}">
                <a14:useLocalDpi xmlns:a14="http://schemas.microsoft.com/office/drawing/2010/main"/>
              </a:ext>
            </a:extLst>
          </a:blip>
          <a:stretch>
            <a:fillRect/>
          </a:stretch>
        </p:blipFill>
        <p:spPr>
          <a:xfrm>
            <a:off x="2312342" y="3633036"/>
            <a:ext cx="7567316" cy="2712955"/>
          </a:xfrm>
          <a:prstGeom prst="rect">
            <a:avLst/>
          </a:prstGeom>
        </p:spPr>
      </p:pic>
    </p:spTree>
    <p:extLst>
      <p:ext uri="{BB962C8B-B14F-4D97-AF65-F5344CB8AC3E}">
        <p14:creationId xmlns:p14="http://schemas.microsoft.com/office/powerpoint/2010/main" val="196619050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Enabling UPnP - there is nothing to configure but when client devices use the service the rules they have configured on the firewall are shown in the service list"/>
          <p:cNvPicPr>
            <a:picLocks noGrp="1"/>
          </p:cNvPicPr>
          <p:nvPr>
            <p:ph idx="1"/>
          </p:nvPr>
        </p:nvPicPr>
        <p:blipFill>
          <a:blip r:embed="rId2">
            <a:extLst>
              <a:ext uri="{28A0092B-C50C-407E-A947-70E740481C1C}">
                <a14:useLocalDpi xmlns:a14="http://schemas.microsoft.com/office/drawing/2010/main"/>
              </a:ext>
            </a:extLst>
          </a:blip>
          <a:stretch>
            <a:fillRect/>
          </a:stretch>
        </p:blipFill>
        <p:spPr>
          <a:xfrm>
            <a:off x="2339015" y="1568912"/>
            <a:ext cx="7513971" cy="3993226"/>
          </a:xfrm>
          <a:prstGeom prst="rect">
            <a:avLst/>
          </a:prstGeom>
        </p:spPr>
      </p:pic>
      <p:sp>
        <p:nvSpPr>
          <p:cNvPr id="8" name="Title 7"/>
          <p:cNvSpPr>
            <a:spLocks noGrp="1"/>
          </p:cNvSpPr>
          <p:nvPr>
            <p:ph type="title"/>
          </p:nvPr>
        </p:nvSpPr>
        <p:spPr/>
        <p:txBody>
          <a:bodyPr/>
          <a:lstStyle/>
          <a:p>
            <a:r>
              <a:rPr lang="en-US" dirty="0"/>
              <a:t>Universal Plug-and-Play (UPnP)</a:t>
            </a:r>
          </a:p>
        </p:txBody>
      </p:sp>
    </p:spTree>
    <p:extLst>
      <p:ext uri="{BB962C8B-B14F-4D97-AF65-F5344CB8AC3E}">
        <p14:creationId xmlns:p14="http://schemas.microsoft.com/office/powerpoint/2010/main" val="173991219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VoIP and QoS</a:t>
            </a:r>
          </a:p>
        </p:txBody>
      </p:sp>
      <p:sp>
        <p:nvSpPr>
          <p:cNvPr id="3" name="Content Placeholder 2"/>
          <p:cNvSpPr>
            <a:spLocks noGrp="1"/>
          </p:cNvSpPr>
          <p:nvPr>
            <p:ph sz="quarter" idx="12"/>
          </p:nvPr>
        </p:nvSpPr>
        <p:spPr>
          <a:xfrm>
            <a:off x="0" y="1357136"/>
            <a:ext cx="6035040" cy="2743200"/>
          </a:xfrm>
        </p:spPr>
        <p:txBody>
          <a:bodyPr>
            <a:normAutofit/>
          </a:bodyPr>
          <a:lstStyle/>
          <a:p>
            <a:pPr>
              <a:buFont typeface="Arial" charset="0"/>
              <a:buChar char="•"/>
              <a:defRPr/>
            </a:pPr>
            <a:r>
              <a:rPr lang="en-GB" dirty="0"/>
              <a:t>Package voice communications as data packets</a:t>
            </a:r>
          </a:p>
          <a:p>
            <a:pPr>
              <a:buFont typeface="Arial" charset="0"/>
              <a:buChar char="•"/>
              <a:defRPr/>
            </a:pPr>
            <a:r>
              <a:rPr lang="en-GB" dirty="0"/>
              <a:t>VoIP softphones</a:t>
            </a:r>
          </a:p>
          <a:p>
            <a:pPr>
              <a:buFont typeface="Arial" charset="0"/>
              <a:buChar char="•"/>
              <a:defRPr/>
            </a:pPr>
            <a:r>
              <a:rPr lang="en-GB" dirty="0"/>
              <a:t>VoIP phones / handsets</a:t>
            </a:r>
          </a:p>
          <a:p>
            <a:pPr>
              <a:buFont typeface="Arial" charset="0"/>
              <a:buChar char="•"/>
              <a:defRPr/>
            </a:pPr>
            <a:r>
              <a:rPr lang="en-GB" dirty="0"/>
              <a:t>Quality of Service (QoS)</a:t>
            </a:r>
          </a:p>
          <a:p>
            <a:endParaRPr lang="en-US" dirty="0"/>
          </a:p>
        </p:txBody>
      </p:sp>
      <p:sp>
        <p:nvSpPr>
          <p:cNvPr id="8" name="Slide Number Placeholder 7"/>
          <p:cNvSpPr>
            <a:spLocks noGrp="1"/>
          </p:cNvSpPr>
          <p:nvPr>
            <p:ph type="sldNum" sz="quarter" idx="17"/>
          </p:nvPr>
        </p:nvSpPr>
        <p:spPr/>
        <p:txBody>
          <a:bodyPr/>
          <a:lstStyle/>
          <a:p>
            <a:pPr algn="ctr"/>
            <a:r>
              <a:rPr lang="en-US" dirty="0"/>
              <a:t>377</a:t>
            </a:r>
          </a:p>
        </p:txBody>
      </p:sp>
      <p:pic>
        <p:nvPicPr>
          <p:cNvPr id="9" name="Picture 3"/>
          <p:cNvPicPr>
            <a:picLocks noGrp="1" noChangeAspect="1" noChangeArrowheads="1"/>
          </p:cNvPicPr>
          <p:nvPr>
            <p:ph sz="quarter" idx="13"/>
          </p:nvPr>
        </p:nvPicPr>
        <p:blipFill rotWithShape="1">
          <a:blip r:embed="rId2" cstate="screen">
            <a:extLst>
              <a:ext uri="{28A0092B-C50C-407E-A947-70E740481C1C}">
                <a14:useLocalDpi xmlns:a14="http://schemas.microsoft.com/office/drawing/2010/main"/>
              </a:ext>
            </a:extLst>
          </a:blip>
          <a:srcRect l="1388" t="5658" r="1037" b="2053"/>
          <a:stretch/>
        </p:blipFill>
        <p:spPr bwMode="auto">
          <a:xfrm>
            <a:off x="2138149" y="3766782"/>
            <a:ext cx="3309582" cy="2531661"/>
          </a:xfrm>
          <a:noFill/>
        </p:spPr>
      </p:pic>
      <p:pic>
        <p:nvPicPr>
          <p:cNvPr id="10" name="Picture 2"/>
          <p:cNvPicPr>
            <a:picLocks noGrp="1" noChangeAspect="1" noChangeArrowheads="1"/>
          </p:cNvPicPr>
          <p:nvPr>
            <p:ph sz="quarter" idx="14"/>
          </p:nvPr>
        </p:nvPicPr>
        <p:blipFill rotWithShape="1">
          <a:blip r:embed="rId3" cstate="screen">
            <a:extLst>
              <a:ext uri="{28A0092B-C50C-407E-A947-70E740481C1C}">
                <a14:useLocalDpi xmlns:a14="http://schemas.microsoft.com/office/drawing/2010/main"/>
              </a:ext>
            </a:extLst>
          </a:blip>
          <a:srcRect l="1440" t="7088" r="1185" b="2614"/>
          <a:stretch/>
        </p:blipFill>
        <p:spPr bwMode="auto">
          <a:xfrm>
            <a:off x="6757917" y="1016758"/>
            <a:ext cx="3302759" cy="2477070"/>
          </a:xfrm>
          <a:noFill/>
        </p:spPr>
      </p:pic>
      <p:pic>
        <p:nvPicPr>
          <p:cNvPr id="11" name="Picture 4"/>
          <p:cNvPicPr>
            <a:picLocks noGrp="1" noChangeAspect="1" noChangeArrowheads="1"/>
          </p:cNvPicPr>
          <p:nvPr>
            <p:ph sz="quarter" idx="15"/>
          </p:nvPr>
        </p:nvPicPr>
        <p:blipFill rotWithShape="1">
          <a:blip r:embed="rId4" cstate="screen">
            <a:extLst>
              <a:ext uri="{28A0092B-C50C-407E-A947-70E740481C1C}">
                <a14:useLocalDpi xmlns:a14="http://schemas.microsoft.com/office/drawing/2010/main"/>
              </a:ext>
            </a:extLst>
          </a:blip>
          <a:srcRect l="663" t="9389" r="950" b="1307"/>
          <a:stretch/>
        </p:blipFill>
        <p:spPr bwMode="auto">
          <a:xfrm>
            <a:off x="6362132" y="3869140"/>
            <a:ext cx="4073857" cy="2449774"/>
          </a:xfrm>
          <a:noFill/>
        </p:spPr>
      </p:pic>
    </p:spTree>
    <p:extLst>
      <p:ext uri="{BB962C8B-B14F-4D97-AF65-F5344CB8AC3E}">
        <p14:creationId xmlns:p14="http://schemas.microsoft.com/office/powerpoint/2010/main" val="26011975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Domain Name System (DNS)</a:t>
            </a:r>
            <a:endParaRPr lang="en-US" dirty="0"/>
          </a:p>
        </p:txBody>
      </p:sp>
      <p:sp>
        <p:nvSpPr>
          <p:cNvPr id="9" name="Content Placeholder 8"/>
          <p:cNvSpPr>
            <a:spLocks noGrp="1"/>
          </p:cNvSpPr>
          <p:nvPr>
            <p:ph sz="half" idx="1"/>
          </p:nvPr>
        </p:nvSpPr>
        <p:spPr/>
        <p:txBody>
          <a:bodyPr>
            <a:normAutofit/>
          </a:bodyPr>
          <a:lstStyle/>
          <a:p>
            <a:r>
              <a:rPr lang="en-US" altLang="en-US"/>
              <a:t>Distributed, hierarchical database hosted by DNS servers</a:t>
            </a:r>
          </a:p>
          <a:p>
            <a:r>
              <a:rPr lang="en-US" altLang="en-US"/>
              <a:t>Maps machine-readable IP address to people-readable FQDN</a:t>
            </a:r>
          </a:p>
          <a:p>
            <a:r>
              <a:rPr lang="en-US" altLang="en-US"/>
              <a:t>Domain Name Structure</a:t>
            </a:r>
          </a:p>
          <a:p>
            <a:pPr lvl="1"/>
            <a:r>
              <a:rPr lang="en-US" altLang="en-US"/>
              <a:t>Read right-to-left</a:t>
            </a:r>
          </a:p>
          <a:p>
            <a:pPr lvl="1"/>
            <a:r>
              <a:rPr lang="en-US" altLang="en-US"/>
              <a:t>Top Level Domain</a:t>
            </a:r>
          </a:p>
          <a:p>
            <a:pPr lvl="1"/>
            <a:r>
              <a:rPr lang="en-US" altLang="en-US"/>
              <a:t>Subdomain(s)</a:t>
            </a:r>
          </a:p>
          <a:p>
            <a:pPr lvl="1"/>
            <a:r>
              <a:rPr lang="en-US" altLang="en-US"/>
              <a:t>Hostname</a:t>
            </a:r>
          </a:p>
          <a:p>
            <a:endParaRPr lang="en-US"/>
          </a:p>
          <a:p>
            <a:endParaRPr lang="en-US" dirty="0"/>
          </a:p>
        </p:txBody>
      </p:sp>
      <p:pic>
        <p:nvPicPr>
          <p:cNvPr id="11" name="Content Placeholder 10"/>
          <p:cNvPicPr>
            <a:picLocks noGrp="1" noChangeAspect="1"/>
          </p:cNvPicPr>
          <p:nvPr>
            <p:ph sz="quarter" idx="12"/>
          </p:nvPr>
        </p:nvPicPr>
        <p:blipFill>
          <a:blip r:embed="rId2"/>
          <a:stretch>
            <a:fillRect/>
          </a:stretch>
        </p:blipFill>
        <p:spPr>
          <a:xfrm>
            <a:off x="1625763" y="1483680"/>
            <a:ext cx="4322439" cy="1420491"/>
          </a:xfrm>
        </p:spPr>
      </p:pic>
      <p:pic>
        <p:nvPicPr>
          <p:cNvPr id="10" name="Content Placeholder 6" descr="DNS hierarchy"/>
          <p:cNvPicPr>
            <a:picLocks noGrp="1"/>
          </p:cNvPicPr>
          <p:nvPr>
            <p:ph sz="quarter" idx="13"/>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42892" y="3622675"/>
            <a:ext cx="3088178" cy="2743200"/>
          </a:xfrm>
        </p:spPr>
      </p:pic>
      <p:sp>
        <p:nvSpPr>
          <p:cNvPr id="6" name="Slide Number Placeholder 5"/>
          <p:cNvSpPr>
            <a:spLocks noGrp="1"/>
          </p:cNvSpPr>
          <p:nvPr>
            <p:ph type="sldNum" sz="quarter" idx="15"/>
          </p:nvPr>
        </p:nvSpPr>
        <p:spPr/>
        <p:txBody>
          <a:bodyPr/>
          <a:lstStyle/>
          <a:p>
            <a:r>
              <a:rPr lang="en-US" dirty="0"/>
              <a:t>379</a:t>
            </a:r>
          </a:p>
        </p:txBody>
      </p:sp>
    </p:spTree>
    <p:extLst>
      <p:ext uri="{BB962C8B-B14F-4D97-AF65-F5344CB8AC3E}">
        <p14:creationId xmlns:p14="http://schemas.microsoft.com/office/powerpoint/2010/main" val="325173159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a:t>Query DNS server</a:t>
            </a:r>
          </a:p>
          <a:p>
            <a:r>
              <a:rPr lang="en-US" altLang="en-US"/>
              <a:t>Return different record types</a:t>
            </a:r>
          </a:p>
          <a:p>
            <a:r>
              <a:rPr lang="en-US" altLang="en-US"/>
              <a:t>Interactive mode</a:t>
            </a:r>
          </a:p>
          <a:p>
            <a:endParaRPr lang="en-US" dirty="0"/>
          </a:p>
        </p:txBody>
      </p:sp>
      <p:sp>
        <p:nvSpPr>
          <p:cNvPr id="3" name="Title 2"/>
          <p:cNvSpPr>
            <a:spLocks noGrp="1"/>
          </p:cNvSpPr>
          <p:nvPr>
            <p:ph type="title"/>
          </p:nvPr>
        </p:nvSpPr>
        <p:spPr/>
        <p:txBody>
          <a:bodyPr/>
          <a:lstStyle/>
          <a:p>
            <a:r>
              <a:rPr lang="en-US"/>
              <a:t>nslookup</a:t>
            </a:r>
            <a:endParaRPr lang="en-US" dirty="0"/>
          </a:p>
        </p:txBody>
      </p:sp>
      <p:pic>
        <p:nvPicPr>
          <p:cNvPr id="7" name="Content Placeholder 6"/>
          <p:cNvPicPr>
            <a:picLocks noGrp="1"/>
          </p:cNvPicPr>
          <p:nvPr>
            <p:ph idx="12"/>
          </p:nvPr>
        </p:nvPicPr>
        <p:blipFill>
          <a:blip r:embed="rId2">
            <a:extLst>
              <a:ext uri="{28A0092B-C50C-407E-A947-70E740481C1C}">
                <a14:useLocalDpi xmlns:a14="http://schemas.microsoft.com/office/drawing/2010/main"/>
              </a:ext>
            </a:extLst>
          </a:blip>
          <a:stretch>
            <a:fillRect/>
          </a:stretch>
        </p:blipFill>
        <p:spPr>
          <a:xfrm>
            <a:off x="2871338" y="4155959"/>
            <a:ext cx="6449325" cy="1667108"/>
          </a:xfrm>
        </p:spPr>
      </p:pic>
      <p:sp>
        <p:nvSpPr>
          <p:cNvPr id="6" name="Slide Number Placeholder 5"/>
          <p:cNvSpPr>
            <a:spLocks noGrp="1"/>
          </p:cNvSpPr>
          <p:nvPr>
            <p:ph type="sldNum" sz="quarter" idx="14"/>
          </p:nvPr>
        </p:nvSpPr>
        <p:spPr/>
        <p:txBody>
          <a:bodyPr/>
          <a:lstStyle/>
          <a:p>
            <a:r>
              <a:rPr lang="en-US" dirty="0"/>
              <a:t>381</a:t>
            </a:r>
          </a:p>
        </p:txBody>
      </p:sp>
    </p:spTree>
    <p:extLst>
      <p:ext uri="{BB962C8B-B14F-4D97-AF65-F5344CB8AC3E}">
        <p14:creationId xmlns:p14="http://schemas.microsoft.com/office/powerpoint/2010/main" val="96504598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HOSTS predates DNS</a:t>
            </a:r>
          </a:p>
          <a:p>
            <a:r>
              <a:rPr lang="en-US" dirty="0"/>
              <a:t>Text file containing </a:t>
            </a:r>
            <a:r>
              <a:rPr lang="en-US" dirty="0" err="1"/>
              <a:t>IP:host</a:t>
            </a:r>
            <a:r>
              <a:rPr lang="en-US" dirty="0"/>
              <a:t> name mappings</a:t>
            </a:r>
          </a:p>
          <a:p>
            <a:r>
              <a:rPr lang="en-US" dirty="0"/>
              <a:t>Must be updated manually</a:t>
            </a:r>
          </a:p>
          <a:p>
            <a:r>
              <a:rPr lang="en-US" dirty="0"/>
              <a:t>HOSTS normally left empty but is still checked before DNS</a:t>
            </a:r>
          </a:p>
          <a:p>
            <a:r>
              <a:rPr lang="en-US" dirty="0"/>
              <a:t>Add mappings for troubleshooting (or check for malicious entries)</a:t>
            </a:r>
          </a:p>
        </p:txBody>
      </p:sp>
      <p:sp>
        <p:nvSpPr>
          <p:cNvPr id="3" name="Title 2"/>
          <p:cNvSpPr>
            <a:spLocks noGrp="1"/>
          </p:cNvSpPr>
          <p:nvPr>
            <p:ph type="title"/>
          </p:nvPr>
        </p:nvSpPr>
        <p:spPr/>
        <p:txBody>
          <a:bodyPr/>
          <a:lstStyle/>
          <a:p>
            <a:r>
              <a:rPr lang="en-US" dirty="0"/>
              <a:t>HOSTS File</a:t>
            </a:r>
          </a:p>
        </p:txBody>
      </p:sp>
    </p:spTree>
    <p:extLst>
      <p:ext uri="{BB962C8B-B14F-4D97-AF65-F5344CB8AC3E}">
        <p14:creationId xmlns:p14="http://schemas.microsoft.com/office/powerpoint/2010/main" val="269806229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Using nbtstat"/>
          <p:cNvPicPr>
            <a:picLocks noGrp="1"/>
          </p:cNvPicPr>
          <p:nvPr>
            <p:ph idx="1"/>
          </p:nvPr>
        </p:nvPicPr>
        <p:blipFill>
          <a:blip r:embed="rId2">
            <a:extLst>
              <a:ext uri="{28A0092B-C50C-407E-A947-70E740481C1C}">
                <a14:useLocalDpi xmlns:a14="http://schemas.microsoft.com/office/drawing/2010/main"/>
              </a:ext>
            </a:extLst>
          </a:blip>
          <a:stretch>
            <a:fillRect/>
          </a:stretch>
        </p:blipFill>
        <p:spPr>
          <a:xfrm>
            <a:off x="5098202" y="2178853"/>
            <a:ext cx="5060344" cy="2743200"/>
          </a:xfrm>
        </p:spPr>
      </p:pic>
      <p:sp>
        <p:nvSpPr>
          <p:cNvPr id="3" name="Title 2"/>
          <p:cNvSpPr>
            <a:spLocks noGrp="1"/>
          </p:cNvSpPr>
          <p:nvPr>
            <p:ph type="title"/>
          </p:nvPr>
        </p:nvSpPr>
        <p:spPr/>
        <p:txBody>
          <a:bodyPr/>
          <a:lstStyle/>
          <a:p>
            <a:r>
              <a:rPr lang="en-US"/>
              <a:t>nbtstat</a:t>
            </a:r>
            <a:endParaRPr lang="en-US" dirty="0"/>
          </a:p>
        </p:txBody>
      </p:sp>
      <p:sp>
        <p:nvSpPr>
          <p:cNvPr id="4" name="Content Placeholder 3"/>
          <p:cNvSpPr>
            <a:spLocks noGrp="1"/>
          </p:cNvSpPr>
          <p:nvPr>
            <p:ph idx="12"/>
          </p:nvPr>
        </p:nvSpPr>
        <p:spPr/>
        <p:txBody>
          <a:bodyPr>
            <a:normAutofit/>
          </a:bodyPr>
          <a:lstStyle/>
          <a:p>
            <a:r>
              <a:rPr lang="en-US" dirty="0"/>
              <a:t>NetBIOS over TCP/IP</a:t>
            </a:r>
          </a:p>
          <a:p>
            <a:pPr lvl="1"/>
            <a:r>
              <a:rPr lang="en-US" dirty="0"/>
              <a:t>Supports legacy clients and applications</a:t>
            </a:r>
          </a:p>
          <a:p>
            <a:r>
              <a:rPr lang="en-US" dirty="0"/>
              <a:t>Uses UDP port 137 and TCP port 139 or TCP port 445</a:t>
            </a:r>
          </a:p>
          <a:p>
            <a:r>
              <a:rPr lang="en-US" dirty="0"/>
              <a:t>nbtstat used to query name information</a:t>
            </a:r>
          </a:p>
          <a:p>
            <a:r>
              <a:rPr lang="en-US" dirty="0"/>
              <a:t>LMHOSTS performs similar function as HOSTS for NetBIOS</a:t>
            </a:r>
          </a:p>
        </p:txBody>
      </p:sp>
      <p:sp>
        <p:nvSpPr>
          <p:cNvPr id="6" name="Slide Number Placeholder 5"/>
          <p:cNvSpPr>
            <a:spLocks noGrp="1"/>
          </p:cNvSpPr>
          <p:nvPr>
            <p:ph type="sldNum" sz="quarter" idx="14"/>
          </p:nvPr>
        </p:nvSpPr>
        <p:spPr/>
        <p:txBody>
          <a:bodyPr/>
          <a:lstStyle/>
          <a:p>
            <a:r>
              <a:rPr lang="en-US" dirty="0"/>
              <a:t>382</a:t>
            </a:r>
          </a:p>
        </p:txBody>
      </p:sp>
    </p:spTree>
    <p:extLst>
      <p:ext uri="{BB962C8B-B14F-4D97-AF65-F5344CB8AC3E}">
        <p14:creationId xmlns:p14="http://schemas.microsoft.com/office/powerpoint/2010/main" val="3134467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Computer Hardware</a:t>
            </a:r>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B968E073-D174-4F9D-8A41-77BF38746B42}" type="slidenum">
              <a:rPr lang="en-GB" smtClean="0">
                <a:solidFill>
                  <a:prstClr val="black">
                    <a:tint val="75000"/>
                  </a:prstClr>
                </a:solidFill>
              </a:rPr>
              <a:pPr/>
              <a:t>2</a:t>
            </a:fld>
            <a:endParaRPr lang="en-GB">
              <a:solidFill>
                <a:prstClr val="black">
                  <a:tint val="75000"/>
                </a:prstClr>
              </a:solidFill>
            </a:endParaRPr>
          </a:p>
        </p:txBody>
      </p:sp>
    </p:spTree>
    <p:extLst>
      <p:ext uri="{BB962C8B-B14F-4D97-AF65-F5344CB8AC3E}">
        <p14:creationId xmlns:p14="http://schemas.microsoft.com/office/powerpoint/2010/main" val="2433817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092C-98D0-4889-A878-052E026262A4}"/>
              </a:ext>
            </a:extLst>
          </p:cNvPr>
          <p:cNvSpPr>
            <a:spLocks noGrp="1"/>
          </p:cNvSpPr>
          <p:nvPr>
            <p:ph type="title"/>
          </p:nvPr>
        </p:nvSpPr>
        <p:spPr/>
        <p:txBody>
          <a:bodyPr/>
          <a:lstStyle/>
          <a:p>
            <a:r>
              <a:rPr lang="en-GB" dirty="0"/>
              <a:t>The basics</a:t>
            </a:r>
          </a:p>
        </p:txBody>
      </p:sp>
      <p:sp>
        <p:nvSpPr>
          <p:cNvPr id="3" name="Content Placeholder 2">
            <a:extLst>
              <a:ext uri="{FF2B5EF4-FFF2-40B4-BE49-F238E27FC236}">
                <a16:creationId xmlns:a16="http://schemas.microsoft.com/office/drawing/2014/main" id="{E3841B4E-E192-4582-A5AD-5AE857C1AB71}"/>
              </a:ext>
            </a:extLst>
          </p:cNvPr>
          <p:cNvSpPr>
            <a:spLocks noGrp="1"/>
          </p:cNvSpPr>
          <p:nvPr>
            <p:ph idx="1"/>
          </p:nvPr>
        </p:nvSpPr>
        <p:spPr>
          <a:xfrm>
            <a:off x="312822" y="1690690"/>
            <a:ext cx="11590421" cy="4802183"/>
          </a:xfrm>
        </p:spPr>
        <p:txBody>
          <a:bodyPr>
            <a:normAutofit fontScale="92500" lnSpcReduction="10000"/>
          </a:bodyPr>
          <a:lstStyle/>
          <a:p>
            <a:r>
              <a:rPr lang="en-GB" dirty="0"/>
              <a:t>Bits can be grouped together to make them easier to work with. </a:t>
            </a:r>
          </a:p>
          <a:p>
            <a:r>
              <a:rPr lang="en-GB" dirty="0"/>
              <a:t>A group of 8 bits is called a byte- One Byte equals a single character.</a:t>
            </a:r>
          </a:p>
          <a:p>
            <a:r>
              <a:rPr lang="en-GB" dirty="0"/>
              <a:t>Why eight? The earliest computers could only send 8 bits at a time, it was only natural to start writing code in sets of 8 bits. This came to be called a byte</a:t>
            </a:r>
          </a:p>
          <a:p>
            <a:endParaRPr lang="en-GB" dirty="0"/>
          </a:p>
          <a:p>
            <a:r>
              <a:rPr lang="en-GB" dirty="0"/>
              <a:t>Other groupings include:</a:t>
            </a:r>
          </a:p>
          <a:p>
            <a:endParaRPr lang="en-GB" dirty="0"/>
          </a:p>
          <a:p>
            <a:r>
              <a:rPr lang="en-GB" dirty="0"/>
              <a:t>Nibble - 4 bits (half a byte)</a:t>
            </a:r>
          </a:p>
          <a:p>
            <a:r>
              <a:rPr lang="en-GB" dirty="0"/>
              <a:t>Byte - 8 bits</a:t>
            </a:r>
          </a:p>
          <a:p>
            <a:r>
              <a:rPr lang="en-GB" dirty="0"/>
              <a:t>Kilobyte (KB) - 1024 bytes (or 1024 x 8 bits)</a:t>
            </a:r>
          </a:p>
          <a:p>
            <a:r>
              <a:rPr lang="en-GB" dirty="0"/>
              <a:t>Megabyte (MB) - 1024 kilobytes (or 1048576 bytes)</a:t>
            </a:r>
          </a:p>
          <a:p>
            <a:r>
              <a:rPr lang="en-GB" dirty="0"/>
              <a:t>Gigabyte (GB) - 1024 megabytes</a:t>
            </a:r>
          </a:p>
          <a:p>
            <a:r>
              <a:rPr lang="en-GB" dirty="0"/>
              <a:t>Terabyte (TB) - 1024 gigabytes</a:t>
            </a:r>
          </a:p>
          <a:p>
            <a:r>
              <a:rPr lang="en-GB" dirty="0"/>
              <a:t>Most computers can process millions of bits every second. A hard drive's storage capacity is measured in gigabytes or terabytes.</a:t>
            </a:r>
          </a:p>
        </p:txBody>
      </p:sp>
      <p:sp>
        <p:nvSpPr>
          <p:cNvPr id="4" name="Slide Number Placeholder 3">
            <a:extLst>
              <a:ext uri="{FF2B5EF4-FFF2-40B4-BE49-F238E27FC236}">
                <a16:creationId xmlns:a16="http://schemas.microsoft.com/office/drawing/2014/main" id="{508EBD1F-E3F5-48A0-A06B-4E2DEBE7FECA}"/>
              </a:ext>
            </a:extLst>
          </p:cNvPr>
          <p:cNvSpPr>
            <a:spLocks noGrp="1"/>
          </p:cNvSpPr>
          <p:nvPr>
            <p:ph type="sldNum" sz="quarter" idx="12"/>
          </p:nvPr>
        </p:nvSpPr>
        <p:spPr/>
        <p:txBody>
          <a:bodyPr/>
          <a:lstStyle/>
          <a:p>
            <a:fld id="{B968E073-D174-4F9D-8A41-77BF38746B42}" type="slidenum">
              <a:rPr lang="en-GB" smtClean="0">
                <a:solidFill>
                  <a:prstClr val="black">
                    <a:tint val="75000"/>
                  </a:prstClr>
                </a:solidFill>
              </a:rPr>
              <a:pPr/>
              <a:t>20</a:t>
            </a:fld>
            <a:endParaRPr lang="en-GB">
              <a:solidFill>
                <a:prstClr val="black">
                  <a:tint val="75000"/>
                </a:prstClr>
              </a:solidFill>
            </a:endParaRPr>
          </a:p>
        </p:txBody>
      </p:sp>
    </p:spTree>
    <p:extLst>
      <p:ext uri="{BB962C8B-B14F-4D97-AF65-F5344CB8AC3E}">
        <p14:creationId xmlns:p14="http://schemas.microsoft.com/office/powerpoint/2010/main" val="81662326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HTTP and HTML</a:t>
            </a:r>
            <a:endParaRPr lang="en-US" dirty="0"/>
          </a:p>
        </p:txBody>
      </p:sp>
      <p:sp>
        <p:nvSpPr>
          <p:cNvPr id="3" name="Content Placeholder 2"/>
          <p:cNvSpPr>
            <a:spLocks noGrp="1"/>
          </p:cNvSpPr>
          <p:nvPr>
            <p:ph sz="half" idx="1"/>
          </p:nvPr>
        </p:nvSpPr>
        <p:spPr/>
        <p:txBody>
          <a:bodyPr/>
          <a:lstStyle/>
          <a:p>
            <a:r>
              <a:rPr lang="en-GB" dirty="0"/>
              <a:t>HyperText Transfer Protocol (</a:t>
            </a:r>
            <a:r>
              <a:rPr lang="en-US" altLang="en-US" dirty="0"/>
              <a:t>HTTP)</a:t>
            </a:r>
          </a:p>
          <a:p>
            <a:pPr lvl="1"/>
            <a:r>
              <a:rPr lang="en-US" altLang="en-US" dirty="0"/>
              <a:t>TCP Port 80</a:t>
            </a:r>
          </a:p>
          <a:p>
            <a:pPr lvl="1"/>
            <a:r>
              <a:rPr lang="en-US" altLang="en-US" dirty="0"/>
              <a:t>HTTP Server</a:t>
            </a:r>
          </a:p>
          <a:p>
            <a:pPr lvl="1"/>
            <a:r>
              <a:rPr lang="en-US" altLang="en-US" dirty="0"/>
              <a:t>Client (Browser)</a:t>
            </a:r>
          </a:p>
          <a:p>
            <a:r>
              <a:rPr lang="en-GB" dirty="0"/>
              <a:t>HyperText </a:t>
            </a:r>
            <a:r>
              <a:rPr lang="en-GB" dirty="0" err="1"/>
              <a:t>Markup</a:t>
            </a:r>
            <a:r>
              <a:rPr lang="en-GB" dirty="0"/>
              <a:t> Language (</a:t>
            </a:r>
            <a:r>
              <a:rPr lang="en-US" altLang="en-US" dirty="0"/>
              <a:t>HTML)</a:t>
            </a:r>
          </a:p>
          <a:p>
            <a:r>
              <a:rPr lang="en-US" altLang="en-US" dirty="0"/>
              <a:t>HTTP forms</a:t>
            </a:r>
          </a:p>
          <a:p>
            <a:r>
              <a:rPr lang="en-US" altLang="en-US" dirty="0"/>
              <a:t>Web applications</a:t>
            </a:r>
          </a:p>
          <a:p>
            <a:endParaRPr lang="en-US" dirty="0"/>
          </a:p>
        </p:txBody>
      </p:sp>
      <p:pic>
        <p:nvPicPr>
          <p:cNvPr id="7" name="Picture 5" descr="MPj04243890000[1]"/>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6283427" y="2200853"/>
            <a:ext cx="4268585" cy="2805545"/>
          </a:xfrm>
        </p:spPr>
      </p:pic>
    </p:spTree>
    <p:extLst>
      <p:ext uri="{BB962C8B-B14F-4D97-AF65-F5344CB8AC3E}">
        <p14:creationId xmlns:p14="http://schemas.microsoft.com/office/powerpoint/2010/main" val="301417747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stretch>
            <a:fillRect/>
          </a:stretch>
        </p:blipFill>
        <p:spPr>
          <a:xfrm>
            <a:off x="2060098" y="1556838"/>
            <a:ext cx="8071804" cy="1274174"/>
          </a:xfrm>
        </p:spPr>
      </p:pic>
      <p:sp>
        <p:nvSpPr>
          <p:cNvPr id="3" name="Title 2"/>
          <p:cNvSpPr>
            <a:spLocks noGrp="1"/>
          </p:cNvSpPr>
          <p:nvPr>
            <p:ph type="title"/>
          </p:nvPr>
        </p:nvSpPr>
        <p:spPr/>
        <p:txBody>
          <a:bodyPr/>
          <a:lstStyle/>
          <a:p>
            <a:r>
              <a:rPr lang="en-US" dirty="0"/>
              <a:t>Uniform Resource Locator (URL)</a:t>
            </a:r>
          </a:p>
        </p:txBody>
      </p:sp>
      <p:sp>
        <p:nvSpPr>
          <p:cNvPr id="4" name="Content Placeholder 3"/>
          <p:cNvSpPr>
            <a:spLocks noGrp="1"/>
          </p:cNvSpPr>
          <p:nvPr>
            <p:ph idx="12"/>
          </p:nvPr>
        </p:nvSpPr>
        <p:spPr/>
        <p:txBody>
          <a:bodyPr/>
          <a:lstStyle/>
          <a:p>
            <a:r>
              <a:rPr lang="en-US" altLang="en-US"/>
              <a:t>Protocol</a:t>
            </a:r>
          </a:p>
          <a:p>
            <a:r>
              <a:rPr lang="en-US" altLang="en-US"/>
              <a:t>FQDN (or IP address)</a:t>
            </a:r>
          </a:p>
          <a:p>
            <a:r>
              <a:rPr lang="en-US" altLang="en-US"/>
              <a:t>Local path</a:t>
            </a:r>
            <a:endParaRPr lang="en-US" altLang="en-US" dirty="0"/>
          </a:p>
        </p:txBody>
      </p:sp>
      <p:sp>
        <p:nvSpPr>
          <p:cNvPr id="6" name="Slide Number Placeholder 5"/>
          <p:cNvSpPr>
            <a:spLocks noGrp="1"/>
          </p:cNvSpPr>
          <p:nvPr>
            <p:ph type="sldNum" sz="quarter" idx="14"/>
          </p:nvPr>
        </p:nvSpPr>
        <p:spPr/>
        <p:txBody>
          <a:bodyPr/>
          <a:lstStyle/>
          <a:p>
            <a:r>
              <a:rPr lang="en-US" dirty="0"/>
              <a:t>384</a:t>
            </a:r>
          </a:p>
        </p:txBody>
      </p:sp>
    </p:spTree>
    <p:extLst>
      <p:ext uri="{BB962C8B-B14F-4D97-AF65-F5344CB8AC3E}">
        <p14:creationId xmlns:p14="http://schemas.microsoft.com/office/powerpoint/2010/main" val="196225938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SSL / TLS</a:t>
            </a:r>
            <a:endParaRPr lang="en-US" dirty="0"/>
          </a:p>
        </p:txBody>
      </p:sp>
      <p:sp>
        <p:nvSpPr>
          <p:cNvPr id="4" name="Content Placeholder 3"/>
          <p:cNvSpPr>
            <a:spLocks noGrp="1"/>
          </p:cNvSpPr>
          <p:nvPr>
            <p:ph sz="half" idx="2"/>
          </p:nvPr>
        </p:nvSpPr>
        <p:spPr/>
        <p:txBody>
          <a:bodyPr>
            <a:normAutofit/>
          </a:bodyPr>
          <a:lstStyle/>
          <a:p>
            <a:r>
              <a:rPr lang="en-US" dirty="0"/>
              <a:t>Secure Sockets Layer (SSL) / Transport Layer Security (TLS)</a:t>
            </a:r>
          </a:p>
          <a:p>
            <a:r>
              <a:rPr lang="en-US" dirty="0"/>
              <a:t>Versions</a:t>
            </a:r>
          </a:p>
          <a:p>
            <a:r>
              <a:rPr lang="en-US" dirty="0"/>
              <a:t>Usually used to secure TCP protocols</a:t>
            </a:r>
          </a:p>
          <a:p>
            <a:pPr lvl="1"/>
            <a:r>
              <a:rPr lang="en-US" dirty="0"/>
              <a:t>HTTPS (TCP port 443)</a:t>
            </a:r>
          </a:p>
          <a:p>
            <a:pPr lvl="1"/>
            <a:r>
              <a:rPr lang="en-US" dirty="0"/>
              <a:t>SMTPS  (TCP port 587)</a:t>
            </a:r>
          </a:p>
          <a:p>
            <a:pPr lvl="1"/>
            <a:r>
              <a:rPr lang="en-US" dirty="0"/>
              <a:t>IMAP (TCP port 993)</a:t>
            </a:r>
          </a:p>
          <a:p>
            <a:pPr lvl="1"/>
            <a:r>
              <a:rPr lang="en-US" dirty="0"/>
              <a:t>POP (TCP port 995)</a:t>
            </a:r>
          </a:p>
          <a:p>
            <a:pPr lvl="1"/>
            <a:r>
              <a:rPr lang="en-US" dirty="0"/>
              <a:t>…</a:t>
            </a:r>
          </a:p>
          <a:p>
            <a:r>
              <a:rPr lang="en-US" dirty="0"/>
              <a:t>Digital certificates and Certificate Authorities (CA) </a:t>
            </a:r>
          </a:p>
        </p:txBody>
      </p:sp>
      <p:pic>
        <p:nvPicPr>
          <p:cNvPr id="12" name="Content Placeholder 4" descr="SSL padlock icon"/>
          <p:cNvPicPr>
            <a:picLocks noGrp="1"/>
          </p:cNvPicPr>
          <p:nvPr>
            <p:ph sz="half" idx="1"/>
          </p:nvPr>
        </p:nvPicPr>
        <p:blipFill>
          <a:blip r:embed="rId2">
            <a:clrChange>
              <a:clrFrom>
                <a:srgbClr val="FFFFFF"/>
              </a:clrFrom>
              <a:clrTo>
                <a:srgbClr val="FFFFFF">
                  <a:alpha val="0"/>
                </a:srgbClr>
              </a:clrTo>
            </a:clrChange>
          </a:blip>
          <a:stretch>
            <a:fillRect/>
          </a:stretch>
        </p:blipFill>
        <p:spPr>
          <a:xfrm>
            <a:off x="1806030" y="2203621"/>
            <a:ext cx="3961905" cy="2723809"/>
          </a:xfrm>
          <a:prstGeom prst="rect">
            <a:avLst/>
          </a:prstGeom>
        </p:spPr>
      </p:pic>
    </p:spTree>
    <p:extLst>
      <p:ext uri="{BB962C8B-B14F-4D97-AF65-F5344CB8AC3E}">
        <p14:creationId xmlns:p14="http://schemas.microsoft.com/office/powerpoint/2010/main" val="245731962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Email</a:t>
            </a:r>
            <a:endParaRPr lang="en-US" dirty="0"/>
          </a:p>
        </p:txBody>
      </p:sp>
      <p:sp>
        <p:nvSpPr>
          <p:cNvPr id="3" name="Content Placeholder 2"/>
          <p:cNvSpPr>
            <a:spLocks noGrp="1"/>
          </p:cNvSpPr>
          <p:nvPr>
            <p:ph sz="half" idx="1"/>
          </p:nvPr>
        </p:nvSpPr>
        <p:spPr>
          <a:xfrm>
            <a:off x="1524000" y="1313894"/>
            <a:ext cx="5029708" cy="5224065"/>
          </a:xfrm>
        </p:spPr>
        <p:txBody>
          <a:bodyPr>
            <a:normAutofit/>
          </a:bodyPr>
          <a:lstStyle/>
          <a:p>
            <a:r>
              <a:rPr lang="en-GB" dirty="0"/>
              <a:t>Simple Mail Transfer Protocol (SMTP)</a:t>
            </a:r>
          </a:p>
          <a:p>
            <a:pPr lvl="1"/>
            <a:r>
              <a:rPr lang="en-GB" dirty="0"/>
              <a:t>Transfers messages between servers on the internet</a:t>
            </a:r>
          </a:p>
          <a:p>
            <a:pPr lvl="1"/>
            <a:r>
              <a:rPr lang="en-GB" dirty="0"/>
              <a:t>Servers must be online</a:t>
            </a:r>
          </a:p>
          <a:p>
            <a:pPr lvl="1"/>
            <a:r>
              <a:rPr lang="en-GB" dirty="0"/>
              <a:t>TCP port 25</a:t>
            </a:r>
            <a:endParaRPr lang="en-US" dirty="0"/>
          </a:p>
          <a:p>
            <a:r>
              <a:rPr lang="en-GB" dirty="0"/>
              <a:t>Various protocols to allow clients to retrieve mail from server / manage mailbox</a:t>
            </a:r>
          </a:p>
          <a:p>
            <a:pPr lvl="1"/>
            <a:r>
              <a:rPr lang="en-GB" dirty="0"/>
              <a:t>Post Office Protocol (POP</a:t>
            </a:r>
            <a:r>
              <a:rPr lang="en-US" dirty="0"/>
              <a:t>) – TCP port 110</a:t>
            </a:r>
          </a:p>
          <a:p>
            <a:pPr lvl="1"/>
            <a:r>
              <a:rPr lang="en-GB" dirty="0"/>
              <a:t>Internet Message Access Protocol (IMAP</a:t>
            </a:r>
            <a:r>
              <a:rPr lang="en-US" dirty="0"/>
              <a:t>) – TCP port 143</a:t>
            </a:r>
          </a:p>
          <a:p>
            <a:pPr lvl="1"/>
            <a:r>
              <a:rPr lang="en-GB" dirty="0"/>
              <a:t>Message Application Programming Interface (MAPI)</a:t>
            </a:r>
          </a:p>
          <a:p>
            <a:r>
              <a:rPr lang="en-GB" dirty="0"/>
              <a:t>Secure versions</a:t>
            </a:r>
          </a:p>
          <a:p>
            <a:pPr lvl="1"/>
            <a:r>
              <a:rPr lang="en-GB" dirty="0"/>
              <a:t>TCP port 587 (SMTPS)</a:t>
            </a:r>
          </a:p>
          <a:p>
            <a:pPr lvl="1"/>
            <a:r>
              <a:rPr lang="en-GB" dirty="0"/>
              <a:t>TCP port 993 (IMAPS)</a:t>
            </a:r>
          </a:p>
          <a:p>
            <a:pPr lvl="1"/>
            <a:r>
              <a:rPr lang="en-GB" dirty="0"/>
              <a:t>TCP port 995 Mark said (POP3S)</a:t>
            </a:r>
            <a:endParaRPr lang="en-US" dirty="0"/>
          </a:p>
          <a:p>
            <a:endParaRPr lang="en-GB" dirty="0"/>
          </a:p>
          <a:p>
            <a:endParaRPr lang="en-US" dirty="0"/>
          </a:p>
        </p:txBody>
      </p:sp>
      <p:sp>
        <p:nvSpPr>
          <p:cNvPr id="6" name="Slide Number Placeholder 5"/>
          <p:cNvSpPr>
            <a:spLocks noGrp="1"/>
          </p:cNvSpPr>
          <p:nvPr>
            <p:ph type="sldNum" sz="quarter" idx="15"/>
          </p:nvPr>
        </p:nvSpPr>
        <p:spPr/>
        <p:txBody>
          <a:bodyPr/>
          <a:lstStyle/>
          <a:p>
            <a:r>
              <a:rPr lang="en-US" dirty="0"/>
              <a:t>385</a:t>
            </a:r>
          </a:p>
        </p:txBody>
      </p:sp>
      <p:pic>
        <p:nvPicPr>
          <p:cNvPr id="15" name="Content Placeholder 14" descr="Viewing SMTP Internet headers for a mail message"/>
          <p:cNvPicPr>
            <a:picLocks noGrp="1"/>
          </p:cNvPicPr>
          <p:nvPr>
            <p:ph sz="quarter" idx="12"/>
          </p:nvPr>
        </p:nvPicPr>
        <p:blipFill>
          <a:blip r:embed="rId2" cstate="screen">
            <a:extLst>
              <a:ext uri="{28A0092B-C50C-407E-A947-70E740481C1C}">
                <a14:useLocalDpi xmlns:a14="http://schemas.microsoft.com/office/drawing/2010/main"/>
              </a:ext>
            </a:extLst>
          </a:blip>
          <a:stretch>
            <a:fillRect/>
          </a:stretch>
        </p:blipFill>
        <p:spPr>
          <a:xfrm>
            <a:off x="6943711" y="822325"/>
            <a:ext cx="2922617" cy="2743200"/>
          </a:xfrm>
          <a:prstGeom prst="rect">
            <a:avLst/>
          </a:prstGeom>
        </p:spPr>
      </p:pic>
      <p:pic>
        <p:nvPicPr>
          <p:cNvPr id="16" name="Content Placeholder 15" descr="Configuring an email account - the incoming server is either POP3 or IMAP while the outgoing server is SMTP"/>
          <p:cNvPicPr>
            <a:picLocks noGrp="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6553709" y="3630613"/>
            <a:ext cx="3702621" cy="2743200"/>
          </a:xfrm>
          <a:prstGeom prst="rect">
            <a:avLst/>
          </a:prstGeom>
        </p:spPr>
      </p:pic>
    </p:spTree>
    <p:extLst>
      <p:ext uri="{BB962C8B-B14F-4D97-AF65-F5344CB8AC3E}">
        <p14:creationId xmlns:p14="http://schemas.microsoft.com/office/powerpoint/2010/main" val="334023453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File Transfer Protocol (FTP)</a:t>
            </a:r>
            <a:endParaRPr lang="en-US" dirty="0"/>
          </a:p>
        </p:txBody>
      </p:sp>
      <p:pic>
        <p:nvPicPr>
          <p:cNvPr id="12" name="Content Placeholder 11" descr="Configuring a site in an FTP client"/>
          <p:cNvPicPr>
            <a:picLocks noGrp="1"/>
          </p:cNvPicPr>
          <p:nvPr>
            <p:ph sz="half" idx="1"/>
          </p:nvPr>
        </p:nvPicPr>
        <p:blipFill rotWithShape="1">
          <a:blip r:embed="rId2">
            <a:extLst>
              <a:ext uri="{28A0092B-C50C-407E-A947-70E740481C1C}">
                <a14:useLocalDpi xmlns:a14="http://schemas.microsoft.com/office/drawing/2010/main"/>
              </a:ext>
            </a:extLst>
          </a:blip>
          <a:stretch/>
        </p:blipFill>
        <p:spPr>
          <a:xfrm>
            <a:off x="1524001" y="1556812"/>
            <a:ext cx="4525963" cy="4017427"/>
          </a:xfrm>
        </p:spPr>
      </p:pic>
      <p:sp>
        <p:nvSpPr>
          <p:cNvPr id="4" name="Content Placeholder 3"/>
          <p:cNvSpPr>
            <a:spLocks noGrp="1"/>
          </p:cNvSpPr>
          <p:nvPr>
            <p:ph sz="half" idx="2"/>
          </p:nvPr>
        </p:nvSpPr>
        <p:spPr/>
        <p:txBody>
          <a:bodyPr>
            <a:normAutofit/>
          </a:bodyPr>
          <a:lstStyle/>
          <a:p>
            <a:r>
              <a:rPr lang="en-GB" altLang="en-US" dirty="0"/>
              <a:t>Simple protocol allowing clients to download and upload files to and from a server</a:t>
            </a:r>
          </a:p>
          <a:p>
            <a:r>
              <a:rPr lang="en-GB" altLang="en-US" dirty="0"/>
              <a:t>TCP port 21 (control port)</a:t>
            </a:r>
          </a:p>
          <a:p>
            <a:r>
              <a:rPr lang="en-GB" altLang="en-US" dirty="0"/>
              <a:t>TCP port 20 (active mode) or server-assigned (passive) mode for data</a:t>
            </a:r>
          </a:p>
          <a:p>
            <a:r>
              <a:rPr lang="en-US" dirty="0"/>
              <a:t>GUI / command clients</a:t>
            </a:r>
          </a:p>
          <a:p>
            <a:endParaRPr lang="en-GB" altLang="en-US" dirty="0"/>
          </a:p>
        </p:txBody>
      </p:sp>
    </p:spTree>
    <p:extLst>
      <p:ext uri="{BB962C8B-B14F-4D97-AF65-F5344CB8AC3E}">
        <p14:creationId xmlns:p14="http://schemas.microsoft.com/office/powerpoint/2010/main" val="253795863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41231" y="1286758"/>
            <a:ext cx="9144000" cy="5268453"/>
          </a:xfrm>
        </p:spPr>
        <p:txBody>
          <a:bodyPr>
            <a:normAutofit/>
          </a:bodyPr>
          <a:lstStyle/>
          <a:p>
            <a:r>
              <a:rPr lang="en-US" altLang="en-US" dirty="0"/>
              <a:t>Server Message Block (SMB) / </a:t>
            </a:r>
            <a:r>
              <a:rPr lang="en-GB" dirty="0"/>
              <a:t>Common Internet File System (CIFS)</a:t>
            </a:r>
          </a:p>
          <a:p>
            <a:pPr lvl="1"/>
            <a:r>
              <a:rPr lang="en-GB" altLang="en-US" dirty="0"/>
              <a:t>Directly over TCP port 445 or under NetBIOS over TCP/IP (ports 137 – 139)</a:t>
            </a:r>
          </a:p>
          <a:p>
            <a:pPr lvl="1"/>
            <a:r>
              <a:rPr lang="en-GB" altLang="en-US" dirty="0"/>
              <a:t>Samba Linux implementation</a:t>
            </a:r>
            <a:endParaRPr lang="en-US" altLang="en-US" dirty="0"/>
          </a:p>
          <a:p>
            <a:r>
              <a:rPr lang="en-US" altLang="en-US" dirty="0"/>
              <a:t>net commands</a:t>
            </a:r>
          </a:p>
          <a:p>
            <a:pPr lvl="1"/>
            <a:r>
              <a:rPr lang="en-US" altLang="en-US" dirty="0"/>
              <a:t>net /?</a:t>
            </a:r>
          </a:p>
          <a:p>
            <a:pPr lvl="1"/>
            <a:r>
              <a:rPr lang="en-US" altLang="en-US" dirty="0"/>
              <a:t>net use and net view</a:t>
            </a:r>
          </a:p>
          <a:p>
            <a:pPr lvl="1"/>
            <a:r>
              <a:rPr lang="en-US" altLang="en-US" dirty="0"/>
              <a:t>net stop | start Service</a:t>
            </a:r>
          </a:p>
          <a:p>
            <a:pPr lvl="1"/>
            <a:r>
              <a:rPr lang="en-US" altLang="en-US" dirty="0"/>
              <a:t>net print</a:t>
            </a:r>
          </a:p>
          <a:p>
            <a:r>
              <a:rPr lang="en-US" dirty="0"/>
              <a:t>netdom / netsh / PowerShell</a:t>
            </a:r>
          </a:p>
          <a:p>
            <a:r>
              <a:rPr lang="en-GB" dirty="0"/>
              <a:t>Apple Filing Protocol (AFP)</a:t>
            </a:r>
          </a:p>
          <a:p>
            <a:pPr lvl="1"/>
            <a:r>
              <a:rPr lang="en-GB" dirty="0"/>
              <a:t>UDP or TCP port 427</a:t>
            </a:r>
          </a:p>
          <a:p>
            <a:pPr lvl="1"/>
            <a:r>
              <a:rPr lang="en-GB" dirty="0"/>
              <a:t>TCP port 548</a:t>
            </a:r>
          </a:p>
          <a:p>
            <a:r>
              <a:rPr lang="en-GB" altLang="en-US" dirty="0"/>
              <a:t>Lightweight Directory Access Protocol (LDAP)</a:t>
            </a:r>
          </a:p>
          <a:p>
            <a:pPr lvl="1"/>
            <a:r>
              <a:rPr lang="en-GB" dirty="0"/>
              <a:t>Port 389</a:t>
            </a:r>
            <a:endParaRPr lang="en-US" dirty="0"/>
          </a:p>
          <a:p>
            <a:endParaRPr lang="en-US" dirty="0"/>
          </a:p>
        </p:txBody>
      </p:sp>
      <p:sp>
        <p:nvSpPr>
          <p:cNvPr id="9" name="Title 8"/>
          <p:cNvSpPr>
            <a:spLocks noGrp="1"/>
          </p:cNvSpPr>
          <p:nvPr>
            <p:ph type="title"/>
          </p:nvPr>
        </p:nvSpPr>
        <p:spPr/>
        <p:txBody>
          <a:bodyPr/>
          <a:lstStyle/>
          <a:p>
            <a:r>
              <a:rPr lang="en-GB" dirty="0"/>
              <a:t>File and Printer Sharing Services</a:t>
            </a:r>
            <a:endParaRPr lang="en-US" dirty="0"/>
          </a:p>
        </p:txBody>
      </p:sp>
    </p:spTree>
    <p:extLst>
      <p:ext uri="{BB962C8B-B14F-4D97-AF65-F5344CB8AC3E}">
        <p14:creationId xmlns:p14="http://schemas.microsoft.com/office/powerpoint/2010/main" val="146395185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Telnet, SSH, and RDP</a:t>
            </a:r>
          </a:p>
        </p:txBody>
      </p:sp>
      <p:sp>
        <p:nvSpPr>
          <p:cNvPr id="3" name="Content Placeholder 2"/>
          <p:cNvSpPr>
            <a:spLocks noGrp="1"/>
          </p:cNvSpPr>
          <p:nvPr>
            <p:ph sz="half" idx="1"/>
          </p:nvPr>
        </p:nvSpPr>
        <p:spPr>
          <a:xfrm>
            <a:off x="0" y="1690690"/>
            <a:ext cx="6035040" cy="4595810"/>
          </a:xfrm>
        </p:spPr>
        <p:txBody>
          <a:bodyPr>
            <a:normAutofit/>
          </a:bodyPr>
          <a:lstStyle/>
          <a:p>
            <a:r>
              <a:rPr lang="en-GB" dirty="0"/>
              <a:t>Telnet terminal emulation</a:t>
            </a:r>
          </a:p>
          <a:p>
            <a:pPr lvl="1"/>
            <a:r>
              <a:rPr lang="en-GB" dirty="0"/>
              <a:t>Log on to remote server and issue commands</a:t>
            </a:r>
          </a:p>
          <a:p>
            <a:pPr lvl="1"/>
            <a:r>
              <a:rPr lang="en-GB" dirty="0"/>
              <a:t>Must know command set for server</a:t>
            </a:r>
          </a:p>
          <a:p>
            <a:pPr lvl="1"/>
            <a:r>
              <a:rPr lang="en-GB" dirty="0"/>
              <a:t>All communications in plaintext</a:t>
            </a:r>
          </a:p>
          <a:p>
            <a:r>
              <a:rPr lang="en-GB" dirty="0"/>
              <a:t>SSH provides connection security</a:t>
            </a:r>
          </a:p>
          <a:p>
            <a:r>
              <a:rPr lang="en-GB" dirty="0"/>
              <a:t>SSH SFTP (SFTP)</a:t>
            </a:r>
          </a:p>
          <a:p>
            <a:r>
              <a:rPr lang="en-GB" dirty="0"/>
              <a:t>Remote Desktop Protocol (RDP) provides remote GUI terminal emulation for Windows hosts</a:t>
            </a:r>
          </a:p>
          <a:p>
            <a:endParaRPr lang="en-US" dirty="0"/>
          </a:p>
        </p:txBody>
      </p:sp>
      <p:sp>
        <p:nvSpPr>
          <p:cNvPr id="6" name="Slide Number Placeholder 5"/>
          <p:cNvSpPr>
            <a:spLocks noGrp="1"/>
          </p:cNvSpPr>
          <p:nvPr>
            <p:ph type="sldNum" sz="quarter" idx="15"/>
          </p:nvPr>
        </p:nvSpPr>
        <p:spPr/>
        <p:txBody>
          <a:bodyPr/>
          <a:lstStyle/>
          <a:p>
            <a:r>
              <a:rPr lang="en-US" dirty="0"/>
              <a:t>390</a:t>
            </a:r>
          </a:p>
        </p:txBody>
      </p:sp>
      <p:pic>
        <p:nvPicPr>
          <p:cNvPr id="14" name="Content Placeholder 13" descr="Configuring remote settings via System properties"/>
          <p:cNvPicPr>
            <a:picLocks noGrp="1"/>
          </p:cNvPicPr>
          <p:nvPr>
            <p:ph sz="quarter" idx="13"/>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prstGeom prst="rect">
            <a:avLst/>
          </a:prstGeom>
          <a:noFill/>
          <a:ln>
            <a:noFill/>
          </a:ln>
        </p:spPr>
      </p:pic>
      <p:pic>
        <p:nvPicPr>
          <p:cNvPr id="15" name="Content Placeholder 14" descr="Telnet session with an SMTP server"/>
          <p:cNvPicPr>
            <a:picLocks noGrp="1"/>
          </p:cNvPicPr>
          <p:nvPr>
            <p:ph sz="quarter" idx="12"/>
          </p:nvPr>
        </p:nvPicPr>
        <p:blipFill>
          <a:blip r:embed="rId3" cstate="screen">
            <a:extLst>
              <a:ext uri="{28A0092B-C50C-407E-A947-70E740481C1C}">
                <a14:useLocalDpi xmlns:a14="http://schemas.microsoft.com/office/drawing/2010/main"/>
              </a:ext>
            </a:extLst>
          </a:blip>
          <a:srcRect b="32663"/>
          <a:stretch>
            <a:fillRect/>
          </a:stretch>
        </p:blipFill>
        <p:spPr bwMode="auto">
          <a:xfrm>
            <a:off x="6142038" y="1428637"/>
            <a:ext cx="4525962" cy="1530576"/>
          </a:xfrm>
          <a:prstGeom prst="rect">
            <a:avLst/>
          </a:prstGeom>
          <a:noFill/>
          <a:ln>
            <a:noFill/>
          </a:ln>
        </p:spPr>
      </p:pic>
    </p:spTree>
    <p:extLst>
      <p:ext uri="{BB962C8B-B14F-4D97-AF65-F5344CB8AC3E}">
        <p14:creationId xmlns:p14="http://schemas.microsoft.com/office/powerpoint/2010/main" val="112933142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dirty="0"/>
              <a:t>Interface between hardware, applications, and the user</a:t>
            </a:r>
          </a:p>
          <a:p>
            <a:r>
              <a:rPr lang="en-GB" dirty="0"/>
              <a:t>Standard environment for hardware and application developers</a:t>
            </a:r>
          </a:p>
          <a:p>
            <a:r>
              <a:rPr lang="en-GB" dirty="0"/>
              <a:t>Utility programs for users</a:t>
            </a:r>
          </a:p>
          <a:p>
            <a:r>
              <a:rPr lang="en-GB" dirty="0"/>
              <a:t>Kernel and device drivers</a:t>
            </a:r>
          </a:p>
          <a:p>
            <a:r>
              <a:rPr lang="en-GB" dirty="0"/>
              <a:t>Command-line and Graphical User Interfaces (GUI)</a:t>
            </a:r>
          </a:p>
          <a:p>
            <a:r>
              <a:rPr lang="en-GB" dirty="0"/>
              <a:t>Markets</a:t>
            </a:r>
          </a:p>
          <a:p>
            <a:pPr lvl="1"/>
            <a:r>
              <a:rPr lang="en-GB" dirty="0"/>
              <a:t>Business client</a:t>
            </a:r>
          </a:p>
          <a:p>
            <a:pPr lvl="1"/>
            <a:r>
              <a:rPr lang="en-GB" dirty="0"/>
              <a:t>Network Operating System (NOS)</a:t>
            </a:r>
          </a:p>
          <a:p>
            <a:pPr lvl="1"/>
            <a:r>
              <a:rPr lang="en-GB" dirty="0"/>
              <a:t>Home client PCs</a:t>
            </a:r>
          </a:p>
          <a:p>
            <a:pPr marL="457200" lvl="1" indent="0">
              <a:buNone/>
            </a:pPr>
            <a:r>
              <a:rPr lang="en-GB" dirty="0"/>
              <a:t>OR?</a:t>
            </a:r>
          </a:p>
          <a:p>
            <a:pPr lvl="1"/>
            <a:r>
              <a:rPr lang="en-GB" dirty="0"/>
              <a:t>Smartphones and tablets...</a:t>
            </a:r>
          </a:p>
        </p:txBody>
      </p:sp>
      <p:sp>
        <p:nvSpPr>
          <p:cNvPr id="9" name="Title 8"/>
          <p:cNvSpPr>
            <a:spLocks noGrp="1"/>
          </p:cNvSpPr>
          <p:nvPr>
            <p:ph type="title"/>
          </p:nvPr>
        </p:nvSpPr>
        <p:spPr/>
        <p:txBody>
          <a:bodyPr/>
          <a:lstStyle/>
          <a:p>
            <a:r>
              <a:rPr lang="en-US" dirty="0"/>
              <a:t>What is an Operating System?</a:t>
            </a:r>
          </a:p>
        </p:txBody>
      </p:sp>
    </p:spTree>
    <p:extLst>
      <p:ext uri="{BB962C8B-B14F-4D97-AF65-F5344CB8AC3E}">
        <p14:creationId xmlns:p14="http://schemas.microsoft.com/office/powerpoint/2010/main" val="200977781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106156" y="222775"/>
            <a:ext cx="10515600" cy="1325563"/>
          </a:xfrm>
        </p:spPr>
        <p:txBody>
          <a:bodyPr/>
          <a:lstStyle/>
          <a:p>
            <a:r>
              <a:rPr lang="en-GB" altLang="en-US"/>
              <a:t>Windows 7</a:t>
            </a:r>
          </a:p>
        </p:txBody>
      </p:sp>
      <p:sp>
        <p:nvSpPr>
          <p:cNvPr id="24" name="Content Placeholder 23"/>
          <p:cNvSpPr>
            <a:spLocks noGrp="1"/>
          </p:cNvSpPr>
          <p:nvPr>
            <p:ph sz="half" idx="1"/>
          </p:nvPr>
        </p:nvSpPr>
        <p:spPr>
          <a:xfrm>
            <a:off x="6156960" y="1242874"/>
            <a:ext cx="6035040" cy="5066486"/>
          </a:xfrm>
        </p:spPr>
        <p:txBody>
          <a:bodyPr/>
          <a:lstStyle/>
          <a:p>
            <a:r>
              <a:rPr lang="en-GB" dirty="0"/>
              <a:t>Released 2009</a:t>
            </a:r>
          </a:p>
          <a:p>
            <a:r>
              <a:rPr lang="en-GB" dirty="0">
                <a:hlinkClick r:id="rId2"/>
              </a:rPr>
              <a:t>netmarksetshare.com</a:t>
            </a:r>
            <a:r>
              <a:rPr lang="en-GB" dirty="0"/>
              <a:t> (2015) – about 56%</a:t>
            </a:r>
          </a:p>
          <a:p>
            <a:r>
              <a:rPr lang="en-GB" dirty="0"/>
              <a:t>Desktop</a:t>
            </a:r>
          </a:p>
          <a:p>
            <a:r>
              <a:rPr lang="en-GB" dirty="0"/>
              <a:t>Start menu</a:t>
            </a:r>
          </a:p>
          <a:p>
            <a:endParaRPr lang="en-US" dirty="0"/>
          </a:p>
        </p:txBody>
      </p:sp>
      <p:sp>
        <p:nvSpPr>
          <p:cNvPr id="23" name="Slide Number Placeholder 22"/>
          <p:cNvSpPr>
            <a:spLocks noGrp="1"/>
          </p:cNvSpPr>
          <p:nvPr>
            <p:ph type="sldNum" sz="quarter" idx="15"/>
          </p:nvPr>
        </p:nvSpPr>
        <p:spPr/>
        <p:txBody>
          <a:bodyPr/>
          <a:lstStyle/>
          <a:p>
            <a:pPr algn="ctr"/>
            <a:r>
              <a:rPr lang="en-US" dirty="0"/>
              <a:t>4</a:t>
            </a:r>
          </a:p>
        </p:txBody>
      </p:sp>
      <p:pic>
        <p:nvPicPr>
          <p:cNvPr id="33" name="Content Placeholder 9" descr="Windows 7 Start Menu and Taskbar"/>
          <p:cNvPicPr>
            <a:picLocks noGrp="1"/>
          </p:cNvPicPr>
          <p:nvPr>
            <p:ph sz="quarter" idx="13"/>
          </p:nvPr>
        </p:nvPicPr>
        <p:blipFill>
          <a:blip r:embed="rId3" cstate="screen">
            <a:extLst>
              <a:ext uri="{28A0092B-C50C-407E-A947-70E740481C1C}">
                <a14:useLocalDpi xmlns:a14="http://schemas.microsoft.com/office/drawing/2010/main"/>
              </a:ext>
            </a:extLst>
          </a:blip>
          <a:srcRect/>
          <a:stretch>
            <a:fillRect/>
          </a:stretch>
        </p:blipFill>
        <p:spPr>
          <a:xfrm>
            <a:off x="2010939" y="2797052"/>
            <a:ext cx="3658616" cy="2743200"/>
          </a:xfrm>
        </p:spPr>
      </p:pic>
      <p:pic>
        <p:nvPicPr>
          <p:cNvPr id="34" name="Content Placeholder 11" descr="Windows 7 desktop "/>
          <p:cNvPicPr>
            <a:picLocks noGrp="1"/>
          </p:cNvPicPr>
          <p:nvPr>
            <p:ph sz="quarter" idx="12"/>
          </p:nvPr>
        </p:nvPicPr>
        <p:blipFill>
          <a:blip r:embed="rId4" cstate="screen">
            <a:extLst>
              <a:ext uri="{28A0092B-C50C-407E-A947-70E740481C1C}">
                <a14:useLocalDpi xmlns:a14="http://schemas.microsoft.com/office/drawing/2010/main"/>
              </a:ext>
            </a:extLst>
          </a:blip>
          <a:srcRect/>
          <a:stretch>
            <a:fillRect/>
          </a:stretch>
        </p:blipFill>
        <p:spPr>
          <a:xfrm>
            <a:off x="5800049" y="2797052"/>
            <a:ext cx="3646448" cy="2743200"/>
          </a:xfrm>
          <a:prstGeom prst="rect">
            <a:avLst/>
          </a:prstGeom>
        </p:spPr>
      </p:pic>
    </p:spTree>
    <p:extLst>
      <p:ext uri="{BB962C8B-B14F-4D97-AF65-F5344CB8AC3E}">
        <p14:creationId xmlns:p14="http://schemas.microsoft.com/office/powerpoint/2010/main" val="422365029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Taskbar</a:t>
            </a:r>
            <a:endParaRPr lang="en-US" dirty="0"/>
          </a:p>
        </p:txBody>
      </p:sp>
      <p:pic>
        <p:nvPicPr>
          <p:cNvPr id="15" name="Content Placeholder 8" descr="Configuring Taskbar properties in Windows 7"/>
          <p:cNvPicPr>
            <a:picLocks noGrp="1"/>
          </p:cNvPicPr>
          <p:nvPr>
            <p:ph sz="quarter" idx="13"/>
          </p:nvPr>
        </p:nvPicPr>
        <p:blipFill>
          <a:blip r:embed="rId2" cstate="screen">
            <a:extLst>
              <a:ext uri="{28A0092B-C50C-407E-A947-70E740481C1C}">
                <a14:useLocalDpi xmlns:a14="http://schemas.microsoft.com/office/drawing/2010/main"/>
              </a:ext>
            </a:extLst>
          </a:blip>
          <a:srcRect/>
          <a:stretch>
            <a:fillRect/>
          </a:stretch>
        </p:blipFill>
        <p:spPr>
          <a:xfrm>
            <a:off x="7173257" y="3630613"/>
            <a:ext cx="2463524" cy="2743200"/>
          </a:xfrm>
        </p:spPr>
      </p:pic>
      <p:sp>
        <p:nvSpPr>
          <p:cNvPr id="16" name="Content Placeholder 15"/>
          <p:cNvSpPr>
            <a:spLocks noGrp="1"/>
          </p:cNvSpPr>
          <p:nvPr>
            <p:ph sz="half" idx="1"/>
          </p:nvPr>
        </p:nvSpPr>
        <p:spPr>
          <a:xfrm>
            <a:off x="0" y="1491448"/>
            <a:ext cx="6035040" cy="4795051"/>
          </a:xfrm>
        </p:spPr>
        <p:txBody>
          <a:bodyPr/>
          <a:lstStyle/>
          <a:p>
            <a:r>
              <a:rPr lang="en-US" dirty="0"/>
              <a:t>Manage windows</a:t>
            </a:r>
          </a:p>
          <a:p>
            <a:r>
              <a:rPr lang="en-US" dirty="0"/>
              <a:t>Show desktop / peek</a:t>
            </a:r>
          </a:p>
          <a:p>
            <a:r>
              <a:rPr lang="en-US" dirty="0"/>
              <a:t>Notification area</a:t>
            </a:r>
          </a:p>
          <a:p>
            <a:r>
              <a:rPr lang="en-US" dirty="0"/>
              <a:t>Start Menu &amp; Taskbar Properties</a:t>
            </a:r>
          </a:p>
        </p:txBody>
      </p:sp>
      <p:pic>
        <p:nvPicPr>
          <p:cNvPr id="17" name="Content Placeholder 7" descr="Configuring Taskbar and Start Menu properties"/>
          <p:cNvPicPr>
            <a:picLocks noGrp="1"/>
          </p:cNvPicPr>
          <p:nvPr>
            <p:ph sz="quarter" idx="12"/>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42038" y="846329"/>
            <a:ext cx="4525962" cy="2695193"/>
          </a:xfrm>
        </p:spPr>
      </p:pic>
      <p:sp>
        <p:nvSpPr>
          <p:cNvPr id="18" name="Slide Number Placeholder 17"/>
          <p:cNvSpPr>
            <a:spLocks noGrp="1"/>
          </p:cNvSpPr>
          <p:nvPr>
            <p:ph type="sldNum" sz="quarter" idx="15"/>
          </p:nvPr>
        </p:nvSpPr>
        <p:spPr/>
        <p:txBody>
          <a:bodyPr/>
          <a:lstStyle/>
          <a:p>
            <a:pPr algn="ctr"/>
            <a:r>
              <a:rPr lang="en-US" dirty="0"/>
              <a:t>5</a:t>
            </a:r>
          </a:p>
        </p:txBody>
      </p:sp>
    </p:spTree>
    <p:extLst>
      <p:ext uri="{BB962C8B-B14F-4D97-AF65-F5344CB8AC3E}">
        <p14:creationId xmlns:p14="http://schemas.microsoft.com/office/powerpoint/2010/main" val="3314567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8C863-F4AD-46E7-993B-6AE0ED9B45F4}"/>
              </a:ext>
            </a:extLst>
          </p:cNvPr>
          <p:cNvSpPr>
            <a:spLocks noGrp="1"/>
          </p:cNvSpPr>
          <p:nvPr>
            <p:ph type="title"/>
          </p:nvPr>
        </p:nvSpPr>
        <p:spPr/>
        <p:txBody>
          <a:bodyPr/>
          <a:lstStyle/>
          <a:p>
            <a:r>
              <a:rPr lang="en-GB"/>
              <a:t>The basics</a:t>
            </a:r>
            <a:br>
              <a:rPr lang="en-GB"/>
            </a:br>
            <a:endParaRPr lang="en-GB"/>
          </a:p>
        </p:txBody>
      </p:sp>
      <p:sp>
        <p:nvSpPr>
          <p:cNvPr id="3" name="Content Placeholder 2">
            <a:extLst>
              <a:ext uri="{FF2B5EF4-FFF2-40B4-BE49-F238E27FC236}">
                <a16:creationId xmlns:a16="http://schemas.microsoft.com/office/drawing/2014/main" id="{36E4A1C1-2EF2-40CF-BF40-55A7B52C8E8E}"/>
              </a:ext>
            </a:extLst>
          </p:cNvPr>
          <p:cNvSpPr>
            <a:spLocks noGrp="1"/>
          </p:cNvSpPr>
          <p:nvPr>
            <p:ph idx="1"/>
          </p:nvPr>
        </p:nvSpPr>
        <p:spPr/>
        <p:txBody>
          <a:bodyPr/>
          <a:lstStyle/>
          <a:p>
            <a:r>
              <a:rPr lang="en-GB" dirty="0"/>
              <a:t>Hold left alt in notepad and try typing with the number pad</a:t>
            </a:r>
          </a:p>
        </p:txBody>
      </p:sp>
      <p:sp>
        <p:nvSpPr>
          <p:cNvPr id="4" name="Slide Number Placeholder 3">
            <a:extLst>
              <a:ext uri="{FF2B5EF4-FFF2-40B4-BE49-F238E27FC236}">
                <a16:creationId xmlns:a16="http://schemas.microsoft.com/office/drawing/2014/main" id="{A98ECF44-D3CD-49E3-97AB-B2805143F473}"/>
              </a:ext>
            </a:extLst>
          </p:cNvPr>
          <p:cNvSpPr>
            <a:spLocks noGrp="1"/>
          </p:cNvSpPr>
          <p:nvPr>
            <p:ph type="sldNum" sz="quarter" idx="12"/>
          </p:nvPr>
        </p:nvSpPr>
        <p:spPr/>
        <p:txBody>
          <a:bodyPr/>
          <a:lstStyle/>
          <a:p>
            <a:fld id="{B968E073-D174-4F9D-8A41-77BF38746B42}" type="slidenum">
              <a:rPr lang="en-GB" smtClean="0">
                <a:solidFill>
                  <a:prstClr val="black">
                    <a:tint val="75000"/>
                  </a:prstClr>
                </a:solidFill>
              </a:rPr>
              <a:pPr/>
              <a:t>21</a:t>
            </a:fld>
            <a:endParaRPr lang="en-GB">
              <a:solidFill>
                <a:prstClr val="black">
                  <a:tint val="75000"/>
                </a:prstClr>
              </a:solidFill>
            </a:endParaRPr>
          </a:p>
        </p:txBody>
      </p:sp>
    </p:spTree>
    <p:extLst>
      <p:ext uri="{BB962C8B-B14F-4D97-AF65-F5344CB8AC3E}">
        <p14:creationId xmlns:p14="http://schemas.microsoft.com/office/powerpoint/2010/main" val="343975736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Aero</a:t>
            </a:r>
          </a:p>
        </p:txBody>
      </p:sp>
      <p:pic>
        <p:nvPicPr>
          <p:cNvPr id="6" name="Content Placeholder 5" descr="Windows Aero theme and Flip3D window selection"/>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438400" y="822325"/>
            <a:ext cx="7315200" cy="5486400"/>
          </a:xfrm>
          <a:prstGeom prst="rect">
            <a:avLst/>
          </a:prstGeom>
          <a:noFill/>
          <a:ln>
            <a:noFill/>
          </a:ln>
        </p:spPr>
      </p:pic>
    </p:spTree>
    <p:extLst>
      <p:ext uri="{BB962C8B-B14F-4D97-AF65-F5344CB8AC3E}">
        <p14:creationId xmlns:p14="http://schemas.microsoft.com/office/powerpoint/2010/main" val="412696433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Arial" charset="0"/>
              <a:buChar char="•"/>
              <a:defRPr/>
            </a:pPr>
            <a:r>
              <a:rPr lang="en-GB" dirty="0"/>
              <a:t>Editions and markets</a:t>
            </a:r>
          </a:p>
          <a:p>
            <a:pPr>
              <a:defRPr/>
            </a:pPr>
            <a:r>
              <a:rPr lang="en-GB" dirty="0"/>
              <a:t>Starter (Netbooks)</a:t>
            </a:r>
          </a:p>
          <a:p>
            <a:pPr>
              <a:defRPr/>
            </a:pPr>
            <a:r>
              <a:rPr lang="en-GB" dirty="0"/>
              <a:t>Home Basic (“developing” countries only)</a:t>
            </a:r>
          </a:p>
          <a:p>
            <a:pPr>
              <a:defRPr/>
            </a:pPr>
            <a:r>
              <a:rPr lang="en-GB" dirty="0"/>
              <a:t>Home Premium</a:t>
            </a:r>
          </a:p>
          <a:p>
            <a:pPr>
              <a:defRPr/>
            </a:pPr>
            <a:r>
              <a:rPr lang="en-GB" dirty="0"/>
              <a:t>Business</a:t>
            </a:r>
          </a:p>
          <a:p>
            <a:pPr lvl="1">
              <a:defRPr/>
            </a:pPr>
            <a:r>
              <a:rPr lang="en-GB" dirty="0"/>
              <a:t>Professional (retail)</a:t>
            </a:r>
          </a:p>
          <a:p>
            <a:pPr lvl="1">
              <a:defRPr/>
            </a:pPr>
            <a:r>
              <a:rPr lang="en-GB" dirty="0"/>
              <a:t>Enterprise (volume licence)</a:t>
            </a:r>
          </a:p>
          <a:p>
            <a:pPr>
              <a:defRPr/>
            </a:pPr>
            <a:r>
              <a:rPr lang="en-GB" dirty="0"/>
              <a:t>Ultimate</a:t>
            </a:r>
          </a:p>
          <a:p>
            <a:pPr>
              <a:defRPr/>
            </a:pPr>
            <a:r>
              <a:rPr lang="en-GB" dirty="0"/>
              <a:t>x86 versus x64</a:t>
            </a:r>
          </a:p>
        </p:txBody>
      </p:sp>
      <p:sp>
        <p:nvSpPr>
          <p:cNvPr id="9" name="Title 8"/>
          <p:cNvSpPr>
            <a:spLocks noGrp="1"/>
          </p:cNvSpPr>
          <p:nvPr>
            <p:ph type="title"/>
          </p:nvPr>
        </p:nvSpPr>
        <p:spPr/>
        <p:txBody>
          <a:bodyPr/>
          <a:lstStyle/>
          <a:p>
            <a:r>
              <a:rPr lang="en-US" dirty="0"/>
              <a:t>Windows 7 Editions</a:t>
            </a:r>
          </a:p>
        </p:txBody>
      </p:sp>
    </p:spTree>
    <p:extLst>
      <p:ext uri="{BB962C8B-B14F-4D97-AF65-F5344CB8AC3E}">
        <p14:creationId xmlns:p14="http://schemas.microsoft.com/office/powerpoint/2010/main" val="349006984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Windows 8 / Windows 8.1</a:t>
            </a:r>
          </a:p>
        </p:txBody>
      </p:sp>
      <p:pic>
        <p:nvPicPr>
          <p:cNvPr id="6" name="Content Placeholder 5" descr="Windows 8.1 desktop"/>
          <p:cNvPicPr>
            <a:picLocks noGrp="1"/>
          </p:cNvPicPr>
          <p:nvPr>
            <p:ph sz="half" idx="1"/>
          </p:nvPr>
        </p:nvPicPr>
        <p:blipFill>
          <a:blip r:embed="rId2" cstate="screen">
            <a:extLst>
              <a:ext uri="{28A0092B-C50C-407E-A947-70E740481C1C}">
                <a14:useLocalDpi xmlns:a14="http://schemas.microsoft.com/office/drawing/2010/main"/>
              </a:ext>
            </a:extLst>
          </a:blip>
          <a:stretch>
            <a:fillRect/>
          </a:stretch>
        </p:blipFill>
        <p:spPr bwMode="auto">
          <a:xfrm>
            <a:off x="1524001" y="1868289"/>
            <a:ext cx="4525963" cy="3394472"/>
          </a:xfrm>
          <a:prstGeom prst="rect">
            <a:avLst/>
          </a:prstGeom>
          <a:noFill/>
          <a:ln>
            <a:noFill/>
          </a:ln>
        </p:spPr>
      </p:pic>
      <p:sp>
        <p:nvSpPr>
          <p:cNvPr id="7" name="Content Placeholder 6"/>
          <p:cNvSpPr>
            <a:spLocks noGrp="1"/>
          </p:cNvSpPr>
          <p:nvPr>
            <p:ph sz="half" idx="2"/>
          </p:nvPr>
        </p:nvSpPr>
        <p:spPr/>
        <p:txBody>
          <a:bodyPr/>
          <a:lstStyle/>
          <a:p>
            <a:r>
              <a:rPr lang="en-US" dirty="0"/>
              <a:t>OS for PCs, laptops, and smartphones / tablets</a:t>
            </a:r>
          </a:p>
          <a:p>
            <a:r>
              <a:rPr lang="en-US" dirty="0"/>
              <a:t>Windows Apps versus Desktop Applications</a:t>
            </a:r>
          </a:p>
          <a:p>
            <a:r>
              <a:rPr lang="en-US" dirty="0"/>
              <a:t>Windows 8 Editions</a:t>
            </a:r>
          </a:p>
          <a:p>
            <a:pPr lvl="1"/>
            <a:r>
              <a:rPr lang="en-US" dirty="0"/>
              <a:t>“Core” or “Basic”</a:t>
            </a:r>
          </a:p>
          <a:p>
            <a:pPr lvl="1"/>
            <a:r>
              <a:rPr lang="en-US" dirty="0"/>
              <a:t>Professional</a:t>
            </a:r>
          </a:p>
          <a:p>
            <a:pPr lvl="1"/>
            <a:r>
              <a:rPr lang="en-US" dirty="0"/>
              <a:t>Enterprise</a:t>
            </a:r>
          </a:p>
          <a:p>
            <a:pPr lvl="1"/>
            <a:r>
              <a:rPr lang="en-US" dirty="0"/>
              <a:t>x86 versus x64</a:t>
            </a:r>
          </a:p>
        </p:txBody>
      </p:sp>
    </p:spTree>
    <p:extLst>
      <p:ext uri="{BB962C8B-B14F-4D97-AF65-F5344CB8AC3E}">
        <p14:creationId xmlns:p14="http://schemas.microsoft.com/office/powerpoint/2010/main" val="66370450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the Start Screen</a:t>
            </a:r>
          </a:p>
        </p:txBody>
      </p:sp>
      <p:sp>
        <p:nvSpPr>
          <p:cNvPr id="6" name="Slide Number Placeholder 5"/>
          <p:cNvSpPr>
            <a:spLocks noGrp="1"/>
          </p:cNvSpPr>
          <p:nvPr>
            <p:ph type="sldNum" sz="quarter" idx="15"/>
          </p:nvPr>
        </p:nvSpPr>
        <p:spPr/>
        <p:txBody>
          <a:bodyPr/>
          <a:lstStyle/>
          <a:p>
            <a:pPr algn="ctr"/>
            <a:r>
              <a:rPr lang="en-US" dirty="0"/>
              <a:t>11</a:t>
            </a:r>
          </a:p>
        </p:txBody>
      </p:sp>
      <p:pic>
        <p:nvPicPr>
          <p:cNvPr id="10" name="Content Placeholder 9" descr="Viewing installed apps from the Start Screen in Windows 8.1"/>
          <p:cNvPicPr>
            <a:picLocks noGrp="1"/>
          </p:cNvPicPr>
          <p:nvPr>
            <p:ph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6576220" y="3630613"/>
            <a:ext cx="3657599" cy="2743200"/>
          </a:xfrm>
          <a:prstGeom prst="rect">
            <a:avLst/>
          </a:prstGeom>
          <a:noFill/>
          <a:ln>
            <a:noFill/>
          </a:ln>
        </p:spPr>
      </p:pic>
      <p:sp>
        <p:nvSpPr>
          <p:cNvPr id="11" name="Content Placeholder 10"/>
          <p:cNvSpPr>
            <a:spLocks noGrp="1"/>
          </p:cNvSpPr>
          <p:nvPr>
            <p:ph sz="half" idx="1"/>
          </p:nvPr>
        </p:nvSpPr>
        <p:spPr>
          <a:xfrm>
            <a:off x="0" y="1811044"/>
            <a:ext cx="6035040" cy="4484333"/>
          </a:xfrm>
        </p:spPr>
        <p:txBody>
          <a:bodyPr/>
          <a:lstStyle/>
          <a:p>
            <a:r>
              <a:rPr lang="en-US" dirty="0"/>
              <a:t>Replaces Start menu with touch-oriented interface and live tiles</a:t>
            </a:r>
          </a:p>
          <a:p>
            <a:r>
              <a:rPr lang="en-US" dirty="0"/>
              <a:t>Windows 8.1 restored Start button and boot to desktop</a:t>
            </a:r>
          </a:p>
          <a:p>
            <a:r>
              <a:rPr lang="en-US" dirty="0"/>
              <a:t>Start+X</a:t>
            </a:r>
          </a:p>
        </p:txBody>
      </p:sp>
      <p:pic>
        <p:nvPicPr>
          <p:cNvPr id="12" name="Content Placeholder 6" descr="Windows 8.1 Start Screen"/>
          <p:cNvPicPr>
            <a:picLocks noGrp="1"/>
          </p:cNvPicPr>
          <p:nvPr>
            <p:ph sz="quarter" idx="12"/>
          </p:nvPr>
        </p:nvPicPr>
        <p:blipFill>
          <a:blip r:embed="rId3" cstate="screen">
            <a:extLst>
              <a:ext uri="{28A0092B-C50C-407E-A947-70E740481C1C}">
                <a14:useLocalDpi xmlns:a14="http://schemas.microsoft.com/office/drawing/2010/main"/>
              </a:ext>
            </a:extLst>
          </a:blip>
          <a:stretch>
            <a:fillRect/>
          </a:stretch>
        </p:blipFill>
        <p:spPr bwMode="auto">
          <a:xfrm>
            <a:off x="6576219" y="822325"/>
            <a:ext cx="3657600" cy="2743200"/>
          </a:xfrm>
          <a:prstGeom prst="rect">
            <a:avLst/>
          </a:prstGeom>
          <a:noFill/>
          <a:ln>
            <a:noFill/>
          </a:ln>
        </p:spPr>
      </p:pic>
    </p:spTree>
    <p:extLst>
      <p:ext uri="{BB962C8B-B14F-4D97-AF65-F5344CB8AC3E}">
        <p14:creationId xmlns:p14="http://schemas.microsoft.com/office/powerpoint/2010/main" val="420447423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Windows Vista</a:t>
            </a:r>
          </a:p>
        </p:txBody>
      </p:sp>
      <p:sp>
        <p:nvSpPr>
          <p:cNvPr id="4" name="Content Placeholder 3"/>
          <p:cNvSpPr>
            <a:spLocks noGrp="1"/>
          </p:cNvSpPr>
          <p:nvPr>
            <p:ph sz="half" idx="2"/>
          </p:nvPr>
        </p:nvSpPr>
        <p:spPr/>
        <p:txBody>
          <a:bodyPr>
            <a:normAutofit/>
          </a:bodyPr>
          <a:lstStyle/>
          <a:p>
            <a:pPr>
              <a:buFont typeface="Arial" charset="0"/>
              <a:buChar char="•"/>
              <a:defRPr/>
            </a:pPr>
            <a:r>
              <a:rPr lang="en-GB" dirty="0"/>
              <a:t>Released 2007</a:t>
            </a:r>
          </a:p>
          <a:p>
            <a:pPr>
              <a:buFont typeface="Arial" charset="0"/>
              <a:buChar char="•"/>
              <a:defRPr/>
            </a:pPr>
            <a:r>
              <a:rPr lang="en-GB" dirty="0">
                <a:hlinkClick r:id="rId2"/>
              </a:rPr>
              <a:t>netmarksetshare.com</a:t>
            </a:r>
            <a:r>
              <a:rPr lang="en-GB" dirty="0"/>
              <a:t> (2016) – about 1.6%</a:t>
            </a:r>
          </a:p>
          <a:p>
            <a:pPr>
              <a:buFont typeface="Arial" charset="0"/>
              <a:buChar char="•"/>
              <a:defRPr/>
            </a:pPr>
            <a:r>
              <a:rPr lang="en-US" dirty="0"/>
              <a:t>Editions</a:t>
            </a:r>
          </a:p>
          <a:p>
            <a:pPr lvl="1">
              <a:defRPr/>
            </a:pPr>
            <a:r>
              <a:rPr lang="en-US" dirty="0"/>
              <a:t>Home (Premium / Basic)</a:t>
            </a:r>
          </a:p>
          <a:p>
            <a:pPr lvl="1">
              <a:defRPr/>
            </a:pPr>
            <a:r>
              <a:rPr lang="en-US" dirty="0"/>
              <a:t>Professional (Business / Enterprise)</a:t>
            </a:r>
          </a:p>
          <a:p>
            <a:pPr lvl="1">
              <a:defRPr/>
            </a:pPr>
            <a:r>
              <a:rPr lang="en-US" dirty="0"/>
              <a:t>Ultimate</a:t>
            </a:r>
          </a:p>
          <a:p>
            <a:pPr>
              <a:buFont typeface="Arial" charset="0"/>
              <a:buChar char="•"/>
              <a:defRPr/>
            </a:pPr>
            <a:r>
              <a:rPr lang="en-US" dirty="0"/>
              <a:t>Compared to Windows 7</a:t>
            </a:r>
          </a:p>
          <a:p>
            <a:pPr lvl="1">
              <a:defRPr/>
            </a:pPr>
            <a:r>
              <a:rPr lang="en-US" dirty="0"/>
              <a:t>No pinned Taskbar items (Quick Launch toolbar instead)</a:t>
            </a:r>
          </a:p>
          <a:p>
            <a:pPr lvl="1">
              <a:defRPr/>
            </a:pPr>
            <a:r>
              <a:rPr lang="en-US" dirty="0"/>
              <a:t>Gadgets within Sidebar</a:t>
            </a:r>
          </a:p>
          <a:p>
            <a:pPr lvl="1">
              <a:defRPr/>
            </a:pPr>
            <a:r>
              <a:rPr lang="en-US" dirty="0"/>
              <a:t>Note gadgets should no longer be enabled due to security problems</a:t>
            </a:r>
          </a:p>
        </p:txBody>
      </p:sp>
      <p:pic>
        <p:nvPicPr>
          <p:cNvPr id="7" name="Content Placeholder 6" descr="Windows Vista Desktop, Welcome Window, and Sidebar"/>
          <p:cNvPicPr>
            <a:picLocks noGrp="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1524001" y="1874423"/>
            <a:ext cx="4525963" cy="3382204"/>
          </a:xfrm>
          <a:prstGeom prst="rect">
            <a:avLst/>
          </a:prstGeom>
          <a:noFill/>
          <a:ln>
            <a:noFill/>
          </a:ln>
        </p:spPr>
      </p:pic>
    </p:spTree>
    <p:extLst>
      <p:ext uri="{BB962C8B-B14F-4D97-AF65-F5344CB8AC3E}">
        <p14:creationId xmlns:p14="http://schemas.microsoft.com/office/powerpoint/2010/main" val="411281146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CPU</a:t>
            </a:r>
          </a:p>
          <a:p>
            <a:pPr lvl="1"/>
            <a:r>
              <a:rPr lang="en-US" dirty="0"/>
              <a:t>Cores / speed</a:t>
            </a:r>
          </a:p>
          <a:p>
            <a:pPr lvl="1"/>
            <a:r>
              <a:rPr lang="en-US" dirty="0"/>
              <a:t>x86 versus x64</a:t>
            </a:r>
          </a:p>
          <a:p>
            <a:r>
              <a:rPr lang="en-US" dirty="0"/>
              <a:t>System memory</a:t>
            </a:r>
          </a:p>
          <a:p>
            <a:pPr lvl="1"/>
            <a:r>
              <a:rPr lang="en-US" dirty="0"/>
              <a:t>Official requirements often too conservative</a:t>
            </a:r>
          </a:p>
          <a:p>
            <a:r>
              <a:rPr lang="en-US" dirty="0"/>
              <a:t>Graphics adapter / graphics memory</a:t>
            </a:r>
          </a:p>
          <a:p>
            <a:r>
              <a:rPr lang="en-US" dirty="0"/>
              <a:t>Hard disk</a:t>
            </a:r>
          </a:p>
          <a:p>
            <a:pPr lvl="1"/>
            <a:r>
              <a:rPr lang="en-US" dirty="0"/>
              <a:t>Capacity not usually a problem with modern disks</a:t>
            </a:r>
          </a:p>
          <a:p>
            <a:pPr lvl="1"/>
            <a:r>
              <a:rPr lang="en-US" dirty="0"/>
              <a:t>Often represent a performance bottleneck though</a:t>
            </a:r>
          </a:p>
          <a:p>
            <a:pPr lvl="1"/>
            <a:endParaRPr lang="en-US" dirty="0"/>
          </a:p>
        </p:txBody>
      </p:sp>
      <p:sp>
        <p:nvSpPr>
          <p:cNvPr id="3" name="Title 2"/>
          <p:cNvSpPr>
            <a:spLocks noGrp="1"/>
          </p:cNvSpPr>
          <p:nvPr>
            <p:ph type="title"/>
          </p:nvPr>
        </p:nvSpPr>
        <p:spPr/>
        <p:txBody>
          <a:bodyPr/>
          <a:lstStyle/>
          <a:p>
            <a:r>
              <a:rPr lang="en-US" dirty="0"/>
              <a:t>Windows System Requirements</a:t>
            </a:r>
          </a:p>
        </p:txBody>
      </p:sp>
    </p:spTree>
    <p:extLst>
      <p:ext uri="{BB962C8B-B14F-4D97-AF65-F5344CB8AC3E}">
        <p14:creationId xmlns:p14="http://schemas.microsoft.com/office/powerpoint/2010/main" val="175776202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Professional / enterprise editions support better hardware at the high end</a:t>
            </a:r>
          </a:p>
          <a:p>
            <a:pPr lvl="1"/>
            <a:r>
              <a:rPr lang="en-US" dirty="0"/>
              <a:t>Multiple physical processors</a:t>
            </a:r>
          </a:p>
          <a:p>
            <a:pPr lvl="1"/>
            <a:r>
              <a:rPr lang="en-US" dirty="0"/>
              <a:t>Maximum system memory</a:t>
            </a:r>
          </a:p>
          <a:p>
            <a:r>
              <a:rPr lang="en-US" dirty="0"/>
              <a:t>DVD / Blu-ray playback limitations</a:t>
            </a:r>
          </a:p>
        </p:txBody>
      </p:sp>
      <p:sp>
        <p:nvSpPr>
          <p:cNvPr id="3" name="Title 2"/>
          <p:cNvSpPr>
            <a:spLocks noGrp="1"/>
          </p:cNvSpPr>
          <p:nvPr>
            <p:ph type="title"/>
          </p:nvPr>
        </p:nvSpPr>
        <p:spPr/>
        <p:txBody>
          <a:bodyPr/>
          <a:lstStyle/>
          <a:p>
            <a:r>
              <a:rPr lang="en-US" dirty="0"/>
              <a:t>Windows System Limits</a:t>
            </a:r>
          </a:p>
        </p:txBody>
      </p:sp>
    </p:spTree>
    <p:extLst>
      <p:ext uri="{BB962C8B-B14F-4D97-AF65-F5344CB8AC3E}">
        <p14:creationId xmlns:p14="http://schemas.microsoft.com/office/powerpoint/2010/main" val="166790517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Type of upgrade</a:t>
            </a:r>
          </a:p>
          <a:p>
            <a:pPr lvl="1"/>
            <a:r>
              <a:rPr lang="en-US" dirty="0"/>
              <a:t>In-place</a:t>
            </a:r>
          </a:p>
          <a:p>
            <a:pPr lvl="1"/>
            <a:r>
              <a:rPr lang="en-US" dirty="0"/>
              <a:t>Clean install (migration)</a:t>
            </a:r>
          </a:p>
          <a:p>
            <a:r>
              <a:rPr lang="en-US" dirty="0"/>
              <a:t>In-place generally preferred for home / small office</a:t>
            </a:r>
          </a:p>
          <a:p>
            <a:r>
              <a:rPr lang="en-US" dirty="0"/>
              <a:t>In-place upgrade must be performed from a supported product</a:t>
            </a:r>
          </a:p>
        </p:txBody>
      </p:sp>
      <p:sp>
        <p:nvSpPr>
          <p:cNvPr id="3" name="Title 2"/>
          <p:cNvSpPr>
            <a:spLocks noGrp="1"/>
          </p:cNvSpPr>
          <p:nvPr>
            <p:ph type="title"/>
          </p:nvPr>
        </p:nvSpPr>
        <p:spPr/>
        <p:txBody>
          <a:bodyPr/>
          <a:lstStyle/>
          <a:p>
            <a:r>
              <a:rPr lang="en-GB"/>
              <a:t>Windows Upgrade Paths</a:t>
            </a:r>
            <a:endParaRPr lang="en-US" dirty="0"/>
          </a:p>
        </p:txBody>
      </p:sp>
    </p:spTree>
    <p:extLst>
      <p:ext uri="{BB962C8B-B14F-4D97-AF65-F5344CB8AC3E}">
        <p14:creationId xmlns:p14="http://schemas.microsoft.com/office/powerpoint/2010/main" val="140637346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Upgrade Advisor </a:t>
            </a:r>
            <a:r>
              <a:rPr lang="en-US"/>
              <a:t>/ Assistant</a:t>
            </a:r>
            <a:endParaRPr lang="en-US" dirty="0"/>
          </a:p>
        </p:txBody>
      </p:sp>
      <p:pic>
        <p:nvPicPr>
          <p:cNvPr id="6" name="Content Placeholder 5" descr="Windows 7 Upgrade Advisor report"/>
          <p:cNvPicPr>
            <a:picLocks noGrp="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630623" y="1313894"/>
            <a:ext cx="6930754" cy="4629705"/>
          </a:xfrm>
          <a:prstGeom prst="rect">
            <a:avLst/>
          </a:prstGeom>
          <a:noFill/>
          <a:ln>
            <a:noFill/>
          </a:ln>
        </p:spPr>
      </p:pic>
    </p:spTree>
    <p:extLst>
      <p:ext uri="{BB962C8B-B14F-4D97-AF65-F5344CB8AC3E}">
        <p14:creationId xmlns:p14="http://schemas.microsoft.com/office/powerpoint/2010/main" val="428894469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altLang="en-US" dirty="0"/>
              <a:t>Multiple operating systems can be installed and run simultaneously on a single computer</a:t>
            </a:r>
          </a:p>
          <a:p>
            <a:r>
              <a:rPr lang="en-GB" altLang="en-US" dirty="0"/>
              <a:t>Computer platform (host)</a:t>
            </a:r>
          </a:p>
          <a:p>
            <a:r>
              <a:rPr lang="en-GB" altLang="en-US" dirty="0"/>
              <a:t>Hypervisor virtualization software</a:t>
            </a:r>
          </a:p>
          <a:p>
            <a:r>
              <a:rPr lang="en-GB" altLang="en-US" dirty="0"/>
              <a:t>Guest operating system(s)</a:t>
            </a:r>
            <a:endParaRPr lang="en-US" altLang="en-US" dirty="0"/>
          </a:p>
          <a:p>
            <a:endParaRPr lang="en-US" dirty="0"/>
          </a:p>
        </p:txBody>
      </p:sp>
      <p:sp>
        <p:nvSpPr>
          <p:cNvPr id="3" name="Title 2"/>
          <p:cNvSpPr>
            <a:spLocks noGrp="1"/>
          </p:cNvSpPr>
          <p:nvPr>
            <p:ph type="title"/>
          </p:nvPr>
        </p:nvSpPr>
        <p:spPr/>
        <p:txBody>
          <a:bodyPr/>
          <a:lstStyle/>
          <a:p>
            <a:r>
              <a:rPr lang="en-US" dirty="0"/>
              <a:t>Virtualization Basics</a:t>
            </a:r>
          </a:p>
        </p:txBody>
      </p:sp>
    </p:spTree>
    <p:extLst>
      <p:ext uri="{BB962C8B-B14F-4D97-AF65-F5344CB8AC3E}">
        <p14:creationId xmlns:p14="http://schemas.microsoft.com/office/powerpoint/2010/main" val="661944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System Case Types</a:t>
            </a:r>
          </a:p>
        </p:txBody>
      </p:sp>
      <p:sp>
        <p:nvSpPr>
          <p:cNvPr id="9" name="Content Placeholder 8"/>
          <p:cNvSpPr>
            <a:spLocks noGrp="1"/>
          </p:cNvSpPr>
          <p:nvPr>
            <p:ph idx="1"/>
          </p:nvPr>
        </p:nvSpPr>
        <p:spPr/>
        <p:txBody>
          <a:bodyPr/>
          <a:lstStyle/>
          <a:p>
            <a:r>
              <a:rPr lang="en-US" dirty="0"/>
              <a:t>Tower</a:t>
            </a:r>
          </a:p>
          <a:p>
            <a:r>
              <a:rPr lang="en-US" dirty="0"/>
              <a:t>Small Form Factor (SFF)</a:t>
            </a:r>
          </a:p>
          <a:p>
            <a:r>
              <a:rPr lang="en-US" dirty="0"/>
              <a:t>All-in-one</a:t>
            </a:r>
          </a:p>
        </p:txBody>
      </p:sp>
    </p:spTree>
    <p:extLst>
      <p:ext uri="{BB962C8B-B14F-4D97-AF65-F5344CB8AC3E}">
        <p14:creationId xmlns:p14="http://schemas.microsoft.com/office/powerpoint/2010/main" val="242743519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Hypervisor</a:t>
            </a:r>
          </a:p>
        </p:txBody>
      </p:sp>
      <p:sp>
        <p:nvSpPr>
          <p:cNvPr id="4" name="Content Placeholder 3"/>
          <p:cNvSpPr>
            <a:spLocks noGrp="1"/>
          </p:cNvSpPr>
          <p:nvPr>
            <p:ph sz="half" idx="2"/>
          </p:nvPr>
        </p:nvSpPr>
        <p:spPr/>
        <p:txBody>
          <a:bodyPr/>
          <a:lstStyle/>
          <a:p>
            <a:r>
              <a:rPr lang="en-GB" altLang="en-US" dirty="0"/>
              <a:t>Emulation</a:t>
            </a:r>
          </a:p>
          <a:p>
            <a:r>
              <a:rPr lang="en-GB" altLang="en-US" dirty="0"/>
              <a:t>Guest OS support</a:t>
            </a:r>
          </a:p>
          <a:p>
            <a:r>
              <a:rPr lang="en-GB" altLang="en-US" dirty="0"/>
              <a:t>Resource management</a:t>
            </a:r>
          </a:p>
          <a:p>
            <a:r>
              <a:rPr lang="en-GB" altLang="en-US" dirty="0"/>
              <a:t>Networking / data sharing</a:t>
            </a:r>
          </a:p>
          <a:p>
            <a:r>
              <a:rPr lang="en-GB" altLang="en-US" dirty="0"/>
              <a:t>Security</a:t>
            </a:r>
          </a:p>
          <a:p>
            <a:endParaRPr lang="en-GB" altLang="en-US" dirty="0"/>
          </a:p>
          <a:p>
            <a:endParaRPr lang="en-US" dirty="0"/>
          </a:p>
        </p:txBody>
      </p:sp>
      <p:pic>
        <p:nvPicPr>
          <p:cNvPr id="7" name="Content Placeholder 6" descr="Microsoft Hyper-V hypervisor software"/>
          <p:cNvPicPr>
            <a:picLocks noGrp="1"/>
          </p:cNvPicPr>
          <p:nvPr>
            <p:ph sz="half" idx="1"/>
          </p:nvPr>
        </p:nvPicPr>
        <p:blipFill>
          <a:blip r:embed="rId2" cstate="screen">
            <a:extLst>
              <a:ext uri="{28A0092B-C50C-407E-A947-70E740481C1C}">
                <a14:useLocalDpi xmlns:a14="http://schemas.microsoft.com/office/drawing/2010/main"/>
              </a:ext>
            </a:extLst>
          </a:blip>
          <a:stretch>
            <a:fillRect/>
          </a:stretch>
        </p:blipFill>
        <p:spPr bwMode="auto">
          <a:xfrm>
            <a:off x="1524001" y="1868289"/>
            <a:ext cx="4525963" cy="3394472"/>
          </a:xfrm>
          <a:prstGeom prst="rect">
            <a:avLst/>
          </a:prstGeom>
          <a:noFill/>
          <a:ln w="9525">
            <a:noFill/>
            <a:miter lim="800000"/>
            <a:headEnd/>
            <a:tailEnd/>
          </a:ln>
        </p:spPr>
      </p:pic>
    </p:spTree>
    <p:extLst>
      <p:ext uri="{BB962C8B-B14F-4D97-AF65-F5344CB8AC3E}">
        <p14:creationId xmlns:p14="http://schemas.microsoft.com/office/powerpoint/2010/main" val="16561136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Host versus Bare Metal Hypervisors</a:t>
            </a:r>
            <a:endParaRPr lang="en-GB" dirty="0"/>
          </a:p>
        </p:txBody>
      </p:sp>
      <p:sp>
        <p:nvSpPr>
          <p:cNvPr id="3" name="Text Placeholder 2"/>
          <p:cNvSpPr>
            <a:spLocks noGrp="1"/>
          </p:cNvSpPr>
          <p:nvPr>
            <p:ph type="body" sz="half" idx="1"/>
          </p:nvPr>
        </p:nvSpPr>
        <p:spPr>
          <a:xfrm>
            <a:off x="0" y="1690690"/>
            <a:ext cx="6035040" cy="4595810"/>
          </a:xfrm>
        </p:spPr>
        <p:txBody>
          <a:bodyPr/>
          <a:lstStyle/>
          <a:p>
            <a:r>
              <a:rPr lang="en-GB" dirty="0"/>
              <a:t>Guest OS / host-based</a:t>
            </a:r>
          </a:p>
          <a:p>
            <a:pPr lvl="1"/>
            <a:r>
              <a:rPr lang="en-GB" dirty="0"/>
              <a:t>“Type 2”</a:t>
            </a:r>
          </a:p>
          <a:p>
            <a:pPr lvl="1"/>
            <a:r>
              <a:rPr lang="en-GB" dirty="0"/>
              <a:t>Hypervisor software installed onto host OS</a:t>
            </a:r>
          </a:p>
          <a:p>
            <a:r>
              <a:rPr lang="en-GB" dirty="0"/>
              <a:t>Bare metal</a:t>
            </a:r>
          </a:p>
          <a:p>
            <a:pPr lvl="1"/>
            <a:r>
              <a:rPr lang="en-GB" dirty="0"/>
              <a:t>“Type 1”</a:t>
            </a:r>
          </a:p>
          <a:p>
            <a:pPr lvl="1"/>
            <a:r>
              <a:rPr lang="en-GB" dirty="0"/>
              <a:t>Directly installed on host PC</a:t>
            </a:r>
          </a:p>
          <a:p>
            <a:pPr lvl="1"/>
            <a:r>
              <a:rPr lang="en-GB" dirty="0"/>
              <a:t>Directly manages hardware resources</a:t>
            </a:r>
          </a:p>
        </p:txBody>
      </p:sp>
      <p:pic>
        <p:nvPicPr>
          <p:cNvPr id="12294" name="Content Placeholder 7" descr="C:\Users\James\Pictures\Picture1.png"/>
          <p:cNvPicPr>
            <a:picLocks noGrp="1"/>
          </p:cNvPicPr>
          <p:nvPr>
            <p:ph sz="quarter" idx="12"/>
          </p:nvPr>
        </p:nvPicPr>
        <p:blipFill>
          <a:blip r:embed="rId2" cstate="screen">
            <a:extLst>
              <a:ext uri="{28A0092B-C50C-407E-A947-70E740481C1C}">
                <a14:useLocalDpi xmlns:a14="http://schemas.microsoft.com/office/drawing/2010/main"/>
              </a:ext>
            </a:extLst>
          </a:blip>
          <a:srcRect/>
          <a:stretch>
            <a:fillRect/>
          </a:stretch>
        </p:blipFill>
        <p:spPr>
          <a:xfrm>
            <a:off x="7471473" y="805340"/>
            <a:ext cx="3323030" cy="2743200"/>
          </a:xfrm>
        </p:spPr>
      </p:pic>
      <p:pic>
        <p:nvPicPr>
          <p:cNvPr id="12295" name="Content Placeholder 8" descr="C:\Users\James\Pictures\Picture2.png"/>
          <p:cNvPicPr>
            <a:picLocks noGrp="1"/>
          </p:cNvPicPr>
          <p:nvPr>
            <p:ph sz="quarter" idx="13"/>
          </p:nvPr>
        </p:nvPicPr>
        <p:blipFill>
          <a:blip r:embed="rId3" cstate="screen">
            <a:extLst>
              <a:ext uri="{28A0092B-C50C-407E-A947-70E740481C1C}">
                <a14:useLocalDpi xmlns:a14="http://schemas.microsoft.com/office/drawing/2010/main"/>
              </a:ext>
            </a:extLst>
          </a:blip>
          <a:srcRect/>
          <a:stretch>
            <a:fillRect/>
          </a:stretch>
        </p:blipFill>
        <p:spPr>
          <a:xfrm>
            <a:off x="7471473" y="3548540"/>
            <a:ext cx="3323030" cy="2743200"/>
          </a:xfrm>
        </p:spPr>
      </p:pic>
      <p:sp>
        <p:nvSpPr>
          <p:cNvPr id="16" name="Slide Number Placeholder 15"/>
          <p:cNvSpPr>
            <a:spLocks noGrp="1"/>
          </p:cNvSpPr>
          <p:nvPr>
            <p:ph type="sldNum" sz="quarter" idx="15"/>
          </p:nvPr>
        </p:nvSpPr>
        <p:spPr/>
        <p:txBody>
          <a:bodyPr/>
          <a:lstStyle/>
          <a:p>
            <a:pPr algn="ctr"/>
            <a:r>
              <a:rPr lang="en-US" dirty="0"/>
              <a:t>332</a:t>
            </a:r>
          </a:p>
        </p:txBody>
      </p:sp>
    </p:spTree>
    <p:extLst>
      <p:ext uri="{BB962C8B-B14F-4D97-AF65-F5344CB8AC3E}">
        <p14:creationId xmlns:p14="http://schemas.microsoft.com/office/powerpoint/2010/main" val="413919958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GB" dirty="0"/>
              <a:t>Processor extensions</a:t>
            </a:r>
          </a:p>
          <a:p>
            <a:pPr lvl="1"/>
            <a:r>
              <a:rPr lang="en-GB" dirty="0"/>
              <a:t>VT / AMD-V</a:t>
            </a:r>
          </a:p>
          <a:p>
            <a:pPr lvl="1"/>
            <a:r>
              <a:rPr lang="en-GB" dirty="0"/>
              <a:t>Second Level Address Translations (SLAT)</a:t>
            </a:r>
          </a:p>
          <a:p>
            <a:pPr lvl="2"/>
            <a:r>
              <a:rPr lang="en-GB" dirty="0"/>
              <a:t>Intel Extended Page Table (EPT)</a:t>
            </a:r>
          </a:p>
          <a:p>
            <a:pPr lvl="2"/>
            <a:r>
              <a:rPr lang="en-GB" dirty="0"/>
              <a:t>AMD Rapid Virtualization Indexing (RVI)</a:t>
            </a:r>
          </a:p>
          <a:p>
            <a:r>
              <a:rPr lang="en-GB" dirty="0"/>
              <a:t>Multiple CPUs</a:t>
            </a:r>
          </a:p>
          <a:p>
            <a:pPr lvl="1"/>
            <a:r>
              <a:rPr lang="en-GB" dirty="0"/>
              <a:t>Symmetric Multiprocessing (SMP)</a:t>
            </a:r>
          </a:p>
          <a:p>
            <a:pPr lvl="1"/>
            <a:r>
              <a:rPr lang="en-GB" dirty="0"/>
              <a:t>Multi-core</a:t>
            </a:r>
          </a:p>
          <a:p>
            <a:pPr lvl="1"/>
            <a:r>
              <a:rPr lang="en-GB" dirty="0"/>
              <a:t>HyperThreading</a:t>
            </a:r>
          </a:p>
          <a:p>
            <a:r>
              <a:rPr lang="en-GB" dirty="0"/>
              <a:t>System memory</a:t>
            </a:r>
          </a:p>
          <a:p>
            <a:r>
              <a:rPr lang="en-GB" dirty="0"/>
              <a:t>Disk space</a:t>
            </a:r>
          </a:p>
          <a:p>
            <a:pPr lvl="1"/>
            <a:r>
              <a:rPr lang="en-GB" dirty="0"/>
              <a:t>Disk images</a:t>
            </a:r>
          </a:p>
          <a:p>
            <a:pPr lvl="1"/>
            <a:r>
              <a:rPr lang="en-GB" dirty="0"/>
              <a:t>Snapshots</a:t>
            </a:r>
          </a:p>
        </p:txBody>
      </p:sp>
      <p:sp>
        <p:nvSpPr>
          <p:cNvPr id="13314" name="Title 1"/>
          <p:cNvSpPr>
            <a:spLocks noGrp="1"/>
          </p:cNvSpPr>
          <p:nvPr>
            <p:ph type="title"/>
          </p:nvPr>
        </p:nvSpPr>
        <p:spPr/>
        <p:txBody>
          <a:bodyPr/>
          <a:lstStyle/>
          <a:p>
            <a:r>
              <a:rPr lang="en-GB" altLang="en-US"/>
              <a:t>Resource Requirements</a:t>
            </a:r>
          </a:p>
        </p:txBody>
      </p:sp>
    </p:spTree>
    <p:extLst>
      <p:ext uri="{BB962C8B-B14F-4D97-AF65-F5344CB8AC3E}">
        <p14:creationId xmlns:p14="http://schemas.microsoft.com/office/powerpoint/2010/main" val="279049521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Virtual Networks</a:t>
            </a:r>
            <a:endParaRPr lang="en-US" dirty="0"/>
          </a:p>
        </p:txBody>
      </p:sp>
      <p:sp>
        <p:nvSpPr>
          <p:cNvPr id="6" name="Content Placeholder 5"/>
          <p:cNvSpPr>
            <a:spLocks noGrp="1"/>
          </p:cNvSpPr>
          <p:nvPr>
            <p:ph sz="half" idx="2"/>
          </p:nvPr>
        </p:nvSpPr>
        <p:spPr/>
        <p:txBody>
          <a:bodyPr>
            <a:normAutofit/>
          </a:bodyPr>
          <a:lstStyle/>
          <a:p>
            <a:r>
              <a:rPr lang="en-GB" dirty="0"/>
              <a:t>NIC emulation</a:t>
            </a:r>
          </a:p>
          <a:p>
            <a:r>
              <a:rPr lang="en-GB" dirty="0"/>
              <a:t>Network types</a:t>
            </a:r>
          </a:p>
          <a:p>
            <a:pPr lvl="1"/>
            <a:r>
              <a:rPr lang="en-GB" dirty="0"/>
              <a:t>VM-only network</a:t>
            </a:r>
          </a:p>
          <a:p>
            <a:pPr lvl="1"/>
            <a:r>
              <a:rPr lang="en-GB" dirty="0"/>
              <a:t>Integration with host network</a:t>
            </a:r>
          </a:p>
          <a:p>
            <a:r>
              <a:rPr lang="en-GB" dirty="0"/>
              <a:t>Virtual switch</a:t>
            </a:r>
          </a:p>
          <a:p>
            <a:r>
              <a:rPr lang="en-GB" dirty="0"/>
              <a:t>Hyper-V switch types</a:t>
            </a:r>
          </a:p>
          <a:p>
            <a:pPr lvl="1"/>
            <a:r>
              <a:rPr lang="en-US" dirty="0"/>
              <a:t>External</a:t>
            </a:r>
            <a:endParaRPr lang="en-GB" dirty="0"/>
          </a:p>
          <a:p>
            <a:pPr lvl="1"/>
            <a:r>
              <a:rPr lang="en-US" dirty="0"/>
              <a:t>Internal</a:t>
            </a:r>
            <a:endParaRPr lang="en-GB" dirty="0"/>
          </a:p>
          <a:p>
            <a:pPr lvl="1"/>
            <a:r>
              <a:rPr lang="en-US" dirty="0"/>
              <a:t>Private</a:t>
            </a:r>
            <a:endParaRPr lang="en-GB" dirty="0"/>
          </a:p>
          <a:p>
            <a:endParaRPr lang="en-GB" dirty="0"/>
          </a:p>
          <a:p>
            <a:endParaRPr lang="en-US" dirty="0"/>
          </a:p>
          <a:p>
            <a:endParaRPr lang="en-US" dirty="0"/>
          </a:p>
        </p:txBody>
      </p:sp>
      <p:pic>
        <p:nvPicPr>
          <p:cNvPr id="7" name="Content Placeholder 6" descr="Configuring a virtual switch in Microsoft's Hyper-V hypervisor"/>
          <p:cNvPicPr>
            <a:picLocks noGrp="1"/>
          </p:cNvPicPr>
          <p:nvPr>
            <p:ph sz="half" idx="1"/>
          </p:nvPr>
        </p:nvPicPr>
        <p:blipFill>
          <a:blip r:embed="rId2"/>
          <a:stretch>
            <a:fillRect/>
          </a:stretch>
        </p:blipFill>
        <p:spPr>
          <a:xfrm>
            <a:off x="1524001" y="1431682"/>
            <a:ext cx="4525963" cy="4267687"/>
          </a:xfrm>
          <a:prstGeom prst="rect">
            <a:avLst/>
          </a:prstGeom>
        </p:spPr>
      </p:pic>
    </p:spTree>
    <p:extLst>
      <p:ext uri="{BB962C8B-B14F-4D97-AF65-F5344CB8AC3E}">
        <p14:creationId xmlns:p14="http://schemas.microsoft.com/office/powerpoint/2010/main" val="65109800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a:t>Guest OS platforms</a:t>
            </a:r>
          </a:p>
          <a:p>
            <a:pPr lvl="1"/>
            <a:r>
              <a:rPr lang="en-GB"/>
              <a:t>Virtual labs</a:t>
            </a:r>
          </a:p>
          <a:p>
            <a:pPr lvl="1"/>
            <a:r>
              <a:rPr lang="en-GB"/>
              <a:t>Legacy software support</a:t>
            </a:r>
          </a:p>
          <a:p>
            <a:pPr lvl="1"/>
            <a:r>
              <a:rPr lang="en-GB"/>
              <a:t>Software development</a:t>
            </a:r>
          </a:p>
          <a:p>
            <a:pPr lvl="1"/>
            <a:r>
              <a:rPr lang="en-GB"/>
              <a:t>Training</a:t>
            </a:r>
          </a:p>
          <a:p>
            <a:r>
              <a:rPr lang="en-GB"/>
              <a:t>Server consolidation</a:t>
            </a:r>
          </a:p>
          <a:p>
            <a:r>
              <a:rPr lang="en-GB"/>
              <a:t>Virtual Desktop Infrastructure (VDI)</a:t>
            </a:r>
          </a:p>
          <a:p>
            <a:r>
              <a:rPr lang="en-GB"/>
              <a:t>Application virtualization</a:t>
            </a:r>
          </a:p>
          <a:p>
            <a:r>
              <a:rPr lang="en-GB"/>
              <a:t>Terminal services</a:t>
            </a:r>
            <a:endParaRPr lang="en-GB" dirty="0"/>
          </a:p>
        </p:txBody>
      </p:sp>
      <p:sp>
        <p:nvSpPr>
          <p:cNvPr id="14338" name="Title 1"/>
          <p:cNvSpPr>
            <a:spLocks noGrp="1"/>
          </p:cNvSpPr>
          <p:nvPr>
            <p:ph type="title"/>
          </p:nvPr>
        </p:nvSpPr>
        <p:spPr/>
        <p:txBody>
          <a:bodyPr/>
          <a:lstStyle/>
          <a:p>
            <a:r>
              <a:rPr lang="en-GB" altLang="en-US"/>
              <a:t>Purposes of Virtual Machines</a:t>
            </a:r>
          </a:p>
        </p:txBody>
      </p:sp>
    </p:spTree>
    <p:extLst>
      <p:ext uri="{BB962C8B-B14F-4D97-AF65-F5344CB8AC3E}">
        <p14:creationId xmlns:p14="http://schemas.microsoft.com/office/powerpoint/2010/main" val="2483899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p:txBody>
          <a:bodyPr/>
          <a:lstStyle/>
          <a:p>
            <a:r>
              <a:rPr lang="en-GB" altLang="en-US"/>
              <a:t>Guest OS security</a:t>
            </a:r>
          </a:p>
          <a:p>
            <a:pPr lvl="1"/>
            <a:r>
              <a:rPr lang="en-GB" altLang="en-US"/>
              <a:t>User accounts and privileges</a:t>
            </a:r>
          </a:p>
          <a:p>
            <a:pPr lvl="1"/>
            <a:r>
              <a:rPr lang="en-GB" altLang="en-US"/>
              <a:t>Firewall / malware</a:t>
            </a:r>
          </a:p>
          <a:p>
            <a:pPr lvl="1"/>
            <a:r>
              <a:rPr lang="en-GB" altLang="en-US"/>
              <a:t>Rogue VMs</a:t>
            </a:r>
          </a:p>
          <a:p>
            <a:r>
              <a:rPr lang="en-GB" altLang="en-US"/>
              <a:t>Host computer / OS security</a:t>
            </a:r>
          </a:p>
          <a:p>
            <a:pPr lvl="1"/>
            <a:r>
              <a:rPr lang="en-GB" altLang="en-US"/>
              <a:t>Single Point of Failure</a:t>
            </a:r>
          </a:p>
          <a:p>
            <a:pPr lvl="1"/>
            <a:r>
              <a:rPr lang="en-GB" altLang="en-US"/>
              <a:t>Stress on components</a:t>
            </a:r>
          </a:p>
          <a:p>
            <a:r>
              <a:rPr lang="en-GB" altLang="en-US"/>
              <a:t>Hypervisor security</a:t>
            </a:r>
          </a:p>
        </p:txBody>
      </p:sp>
      <p:sp>
        <p:nvSpPr>
          <p:cNvPr id="15362" name="Title 1"/>
          <p:cNvSpPr>
            <a:spLocks noGrp="1"/>
          </p:cNvSpPr>
          <p:nvPr>
            <p:ph type="title"/>
          </p:nvPr>
        </p:nvSpPr>
        <p:spPr/>
        <p:txBody>
          <a:bodyPr/>
          <a:lstStyle/>
          <a:p>
            <a:r>
              <a:rPr lang="en-GB" altLang="en-US"/>
              <a:t>Security Requirements</a:t>
            </a:r>
          </a:p>
        </p:txBody>
      </p:sp>
    </p:spTree>
    <p:extLst>
      <p:ext uri="{BB962C8B-B14F-4D97-AF65-F5344CB8AC3E}">
        <p14:creationId xmlns:p14="http://schemas.microsoft.com/office/powerpoint/2010/main" val="51421492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IT infrastructure provided as a service</a:t>
            </a:r>
          </a:p>
          <a:p>
            <a:r>
              <a:rPr lang="en-GB" dirty="0"/>
              <a:t>Key characteristics of cloud services (as opposed to hosted service)</a:t>
            </a:r>
          </a:p>
          <a:p>
            <a:pPr lvl="1"/>
            <a:r>
              <a:rPr lang="en-GB" dirty="0"/>
              <a:t>Rapid elasticity</a:t>
            </a:r>
          </a:p>
          <a:p>
            <a:pPr lvl="1"/>
            <a:r>
              <a:rPr lang="en-GB" dirty="0"/>
              <a:t>On-demand and pay-per-use</a:t>
            </a:r>
          </a:p>
          <a:p>
            <a:pPr lvl="1"/>
            <a:r>
              <a:rPr lang="en-GB" dirty="0"/>
              <a:t>Measured service</a:t>
            </a:r>
          </a:p>
          <a:p>
            <a:pPr lvl="1"/>
            <a:r>
              <a:rPr lang="en-GB" dirty="0"/>
              <a:t>Resource pooling and virtualization</a:t>
            </a:r>
          </a:p>
          <a:p>
            <a:endParaRPr lang="en-US" dirty="0"/>
          </a:p>
        </p:txBody>
      </p:sp>
      <p:sp>
        <p:nvSpPr>
          <p:cNvPr id="3" name="Title 2"/>
          <p:cNvSpPr>
            <a:spLocks noGrp="1"/>
          </p:cNvSpPr>
          <p:nvPr>
            <p:ph type="title"/>
          </p:nvPr>
        </p:nvSpPr>
        <p:spPr/>
        <p:txBody>
          <a:bodyPr/>
          <a:lstStyle/>
          <a:p>
            <a:r>
              <a:rPr lang="en-GB" dirty="0"/>
              <a:t>Cloud Concepts</a:t>
            </a:r>
            <a:endParaRPr lang="en-US" dirty="0"/>
          </a:p>
        </p:txBody>
      </p:sp>
    </p:spTree>
    <p:extLst>
      <p:ext uri="{BB962C8B-B14F-4D97-AF65-F5344CB8AC3E}">
        <p14:creationId xmlns:p14="http://schemas.microsoft.com/office/powerpoint/2010/main" val="421047286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Public (or multi-tenant)</a:t>
            </a:r>
          </a:p>
          <a:p>
            <a:r>
              <a:rPr lang="en-GB" dirty="0"/>
              <a:t>Hosted Private </a:t>
            </a:r>
          </a:p>
          <a:p>
            <a:r>
              <a:rPr lang="en-GB" dirty="0"/>
              <a:t>Private </a:t>
            </a:r>
          </a:p>
          <a:p>
            <a:pPr lvl="1"/>
            <a:r>
              <a:rPr lang="en-US" dirty="0"/>
              <a:t>Offsite versus onsite</a:t>
            </a:r>
          </a:p>
          <a:p>
            <a:r>
              <a:rPr lang="en-US" dirty="0"/>
              <a:t>Community</a:t>
            </a:r>
          </a:p>
          <a:p>
            <a:r>
              <a:rPr lang="en-US" dirty="0"/>
              <a:t>Hybrid</a:t>
            </a:r>
          </a:p>
        </p:txBody>
      </p:sp>
      <p:sp>
        <p:nvSpPr>
          <p:cNvPr id="3" name="Title 2"/>
          <p:cNvSpPr>
            <a:spLocks noGrp="1"/>
          </p:cNvSpPr>
          <p:nvPr>
            <p:ph type="title"/>
          </p:nvPr>
        </p:nvSpPr>
        <p:spPr/>
        <p:txBody>
          <a:bodyPr/>
          <a:lstStyle/>
          <a:p>
            <a:r>
              <a:rPr lang="en-US" dirty="0"/>
              <a:t>Cloud Deployment Types</a:t>
            </a:r>
          </a:p>
        </p:txBody>
      </p:sp>
    </p:spTree>
    <p:extLst>
      <p:ext uri="{BB962C8B-B14F-4D97-AF65-F5344CB8AC3E}">
        <p14:creationId xmlns:p14="http://schemas.microsoft.com/office/powerpoint/2010/main" val="79382542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 as a Service</a:t>
            </a:r>
            <a:endParaRPr lang="en-US" dirty="0"/>
          </a:p>
        </p:txBody>
      </p:sp>
      <p:sp>
        <p:nvSpPr>
          <p:cNvPr id="7" name="Content Placeholder 6"/>
          <p:cNvSpPr>
            <a:spLocks noGrp="1"/>
          </p:cNvSpPr>
          <p:nvPr>
            <p:ph sz="half" idx="1"/>
          </p:nvPr>
        </p:nvSpPr>
        <p:spPr/>
        <p:txBody>
          <a:bodyPr/>
          <a:lstStyle/>
          <a:p>
            <a:r>
              <a:rPr lang="en-GB" dirty="0"/>
              <a:t>Infrastructure as a Service</a:t>
            </a:r>
          </a:p>
          <a:p>
            <a:r>
              <a:rPr lang="en-GB" dirty="0"/>
              <a:t>Software as a Service</a:t>
            </a:r>
          </a:p>
          <a:p>
            <a:r>
              <a:rPr lang="en-GB" dirty="0"/>
              <a:t>Platform as a Service</a:t>
            </a:r>
          </a:p>
          <a:p>
            <a:endParaRPr lang="en-US" dirty="0"/>
          </a:p>
        </p:txBody>
      </p:sp>
      <p:pic>
        <p:nvPicPr>
          <p:cNvPr id="9" name="Content Placeholder 8" descr="Amazon EC2 products"/>
          <p:cNvPicPr>
            <a:picLocks noGrp="1"/>
          </p:cNvPicPr>
          <p:nvPr>
            <p:ph sz="half" idx="2"/>
          </p:nvPr>
        </p:nvPicPr>
        <p:blipFill>
          <a:blip r:embed="rId2" cstate="print"/>
          <a:srcRect/>
          <a:stretch>
            <a:fillRect/>
          </a:stretch>
        </p:blipFill>
        <p:spPr bwMode="auto">
          <a:xfrm>
            <a:off x="6142038" y="1308694"/>
            <a:ext cx="4525962" cy="4513663"/>
          </a:xfrm>
          <a:prstGeom prst="rect">
            <a:avLst/>
          </a:prstGeom>
          <a:noFill/>
          <a:ln w="9525">
            <a:noFill/>
            <a:miter lim="800000"/>
            <a:headEnd/>
            <a:tailEnd/>
          </a:ln>
        </p:spPr>
      </p:pic>
    </p:spTree>
    <p:extLst>
      <p:ext uri="{BB962C8B-B14F-4D97-AF65-F5344CB8AC3E}">
        <p14:creationId xmlns:p14="http://schemas.microsoft.com/office/powerpoint/2010/main" val="307115850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Authentication Server</a:t>
            </a:r>
          </a:p>
          <a:p>
            <a:pPr lvl="1"/>
            <a:r>
              <a:rPr lang="en-US" dirty="0"/>
              <a:t>Simple workgroup / homegroup access control</a:t>
            </a:r>
          </a:p>
          <a:p>
            <a:pPr lvl="1"/>
            <a:r>
              <a:rPr lang="en-US" dirty="0"/>
              <a:t>Enterprise Active Directory authentication and authorization</a:t>
            </a:r>
          </a:p>
          <a:p>
            <a:pPr lvl="1"/>
            <a:r>
              <a:rPr lang="en-GB" dirty="0"/>
              <a:t>Authentication, Authorization, and Accounting (AAA)</a:t>
            </a:r>
          </a:p>
          <a:p>
            <a:pPr lvl="1"/>
            <a:r>
              <a:rPr lang="en-GB" dirty="0"/>
              <a:t>RADIUS (Remote Authentication Dial-in User Service)</a:t>
            </a:r>
          </a:p>
          <a:p>
            <a:r>
              <a:rPr lang="en-US" dirty="0"/>
              <a:t>DHCP and DNS Servers</a:t>
            </a:r>
          </a:p>
          <a:p>
            <a:pPr lvl="1"/>
            <a:r>
              <a:rPr lang="en-US" dirty="0"/>
              <a:t>Dynamic Host Configuration Protocol (DHCP) assigns IP address information to host automatically when they connect to the network</a:t>
            </a:r>
            <a:endParaRPr lang="en-GB" dirty="0"/>
          </a:p>
          <a:p>
            <a:pPr lvl="1"/>
            <a:r>
              <a:rPr lang="en-GB" dirty="0"/>
              <a:t>Domain Name System (DNS) servers allow users to access resources using host names and Fully Qualified Domain Names (FQDN) by resolving those names to IP addresses</a:t>
            </a:r>
          </a:p>
          <a:p>
            <a:r>
              <a:rPr lang="en-US" dirty="0"/>
              <a:t>File / Print Server</a:t>
            </a:r>
            <a:endParaRPr lang="en-GB" dirty="0"/>
          </a:p>
          <a:p>
            <a:endParaRPr lang="en-US" dirty="0"/>
          </a:p>
        </p:txBody>
      </p:sp>
      <p:sp>
        <p:nvSpPr>
          <p:cNvPr id="3" name="Title 2"/>
          <p:cNvSpPr>
            <a:spLocks noGrp="1"/>
          </p:cNvSpPr>
          <p:nvPr>
            <p:ph type="title"/>
          </p:nvPr>
        </p:nvSpPr>
        <p:spPr/>
        <p:txBody>
          <a:bodyPr/>
          <a:lstStyle/>
          <a:p>
            <a:r>
              <a:rPr lang="en-GB"/>
              <a:t>Networked Host Services (1)</a:t>
            </a:r>
            <a:endParaRPr lang="en-US" dirty="0"/>
          </a:p>
        </p:txBody>
      </p:sp>
    </p:spTree>
    <p:extLst>
      <p:ext uri="{BB962C8B-B14F-4D97-AF65-F5344CB8AC3E}">
        <p14:creationId xmlns:p14="http://schemas.microsoft.com/office/powerpoint/2010/main" val="145963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Tower Case</a:t>
            </a:r>
            <a:endParaRPr lang="en-US" dirty="0"/>
          </a:p>
        </p:txBody>
      </p:sp>
      <p:pic>
        <p:nvPicPr>
          <p:cNvPr id="8" name="Content Placeholder 7" descr="HP Compaq Proliant tower case (cover removed) (© Hewlett-Packard Development Company)"/>
          <p:cNvPicPr>
            <a:picLocks noGrp="1"/>
          </p:cNvPicPr>
          <p:nvPr>
            <p:ph idx="1"/>
          </p:nvPr>
        </p:nvPicPr>
        <p:blipFill>
          <a:blip r:embed="rId2" cstate="screen">
            <a:clrChange>
              <a:clrFrom>
                <a:srgbClr val="FCFCFC"/>
              </a:clrFrom>
              <a:clrTo>
                <a:srgbClr val="FCFCFC">
                  <a:alpha val="0"/>
                </a:srgbClr>
              </a:clrTo>
            </a:clrChange>
            <a:extLst>
              <a:ext uri="{28A0092B-C50C-407E-A947-70E740481C1C}">
                <a14:useLocalDpi xmlns:a14="http://schemas.microsoft.com/office/drawing/2010/main"/>
              </a:ext>
            </a:extLst>
          </a:blip>
          <a:stretch>
            <a:fillRect/>
          </a:stretch>
        </p:blipFill>
        <p:spPr>
          <a:xfrm>
            <a:off x="3364374" y="2023372"/>
            <a:ext cx="4983480" cy="3636818"/>
          </a:xfrm>
        </p:spPr>
      </p:pic>
    </p:spTree>
    <p:extLst>
      <p:ext uri="{BB962C8B-B14F-4D97-AF65-F5344CB8AC3E}">
        <p14:creationId xmlns:p14="http://schemas.microsoft.com/office/powerpoint/2010/main" val="115308967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Web Server</a:t>
            </a:r>
          </a:p>
          <a:p>
            <a:pPr lvl="1"/>
            <a:r>
              <a:rPr lang="en-GB" dirty="0"/>
              <a:t>HyperText Transfer Protocol (HTTP) / HTTPS</a:t>
            </a:r>
          </a:p>
          <a:p>
            <a:pPr lvl="1"/>
            <a:r>
              <a:rPr lang="en-GB" dirty="0"/>
              <a:t>HyperText </a:t>
            </a:r>
            <a:r>
              <a:rPr lang="en-GB" dirty="0" err="1"/>
              <a:t>Markup</a:t>
            </a:r>
            <a:r>
              <a:rPr lang="en-GB" dirty="0"/>
              <a:t> Language (HTML)</a:t>
            </a:r>
          </a:p>
          <a:p>
            <a:pPr lvl="1"/>
            <a:r>
              <a:rPr lang="en-GB" dirty="0"/>
              <a:t>Web Services</a:t>
            </a:r>
          </a:p>
          <a:p>
            <a:r>
              <a:rPr lang="en-US" dirty="0"/>
              <a:t>Mail Server</a:t>
            </a:r>
          </a:p>
          <a:p>
            <a:pPr lvl="1"/>
            <a:r>
              <a:rPr lang="en-GB" dirty="0"/>
              <a:t>Microsoft Exchange's MAPI protocol) / Simple Mail Transfer Protocol (SMTP) / Post Office Protocol (POP3) / Internet Message Access Protocol (IMAP)</a:t>
            </a:r>
          </a:p>
          <a:p>
            <a:pPr lvl="1"/>
            <a:r>
              <a:rPr lang="en-GB" dirty="0"/>
              <a:t>Voice over IP, videoconferencing, messaging, social media</a:t>
            </a:r>
          </a:p>
          <a:p>
            <a:r>
              <a:rPr lang="en-US" dirty="0"/>
              <a:t>Internet Security Appliance</a:t>
            </a:r>
          </a:p>
          <a:p>
            <a:pPr lvl="1"/>
            <a:r>
              <a:rPr lang="en-GB" dirty="0"/>
              <a:t>Intrusion Detection Systems (IDS) </a:t>
            </a:r>
          </a:p>
          <a:p>
            <a:pPr lvl="1"/>
            <a:r>
              <a:rPr lang="en-GB" dirty="0"/>
              <a:t>Intrusion Prevention Systems (IPS)</a:t>
            </a:r>
          </a:p>
          <a:p>
            <a:pPr lvl="1"/>
            <a:r>
              <a:rPr lang="en-GB" dirty="0"/>
              <a:t>Unified Threat Management (UTM)</a:t>
            </a:r>
          </a:p>
          <a:p>
            <a:r>
              <a:rPr lang="en-US" dirty="0"/>
              <a:t>Proxy Server</a:t>
            </a:r>
            <a:endParaRPr lang="en-GB" dirty="0"/>
          </a:p>
        </p:txBody>
      </p:sp>
      <p:sp>
        <p:nvSpPr>
          <p:cNvPr id="3" name="Title 2"/>
          <p:cNvSpPr>
            <a:spLocks noGrp="1"/>
          </p:cNvSpPr>
          <p:nvPr>
            <p:ph type="title"/>
          </p:nvPr>
        </p:nvSpPr>
        <p:spPr/>
        <p:txBody>
          <a:bodyPr/>
          <a:lstStyle/>
          <a:p>
            <a:r>
              <a:rPr lang="en-GB" dirty="0"/>
              <a:t>Networked Host Services (2)</a:t>
            </a:r>
            <a:endParaRPr lang="en-US" dirty="0"/>
          </a:p>
        </p:txBody>
      </p:sp>
    </p:spTree>
    <p:extLst>
      <p:ext uri="{BB962C8B-B14F-4D97-AF65-F5344CB8AC3E}">
        <p14:creationId xmlns:p14="http://schemas.microsoft.com/office/powerpoint/2010/main" val="276602106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Embedded system</a:t>
            </a:r>
          </a:p>
          <a:p>
            <a:pPr lvl="1"/>
            <a:r>
              <a:rPr lang="en-US" dirty="0"/>
              <a:t>Microprocessor with dedicated function</a:t>
            </a:r>
          </a:p>
          <a:p>
            <a:pPr lvl="1"/>
            <a:r>
              <a:rPr lang="en-US" dirty="0"/>
              <a:t>Operate in closed network</a:t>
            </a:r>
          </a:p>
          <a:p>
            <a:pPr lvl="1"/>
            <a:r>
              <a:rPr lang="en-US" dirty="0"/>
              <a:t>Connection with PC data networks require careful security configuration</a:t>
            </a:r>
          </a:p>
          <a:p>
            <a:r>
              <a:rPr lang="en-US" dirty="0"/>
              <a:t>Legacy system</a:t>
            </a:r>
          </a:p>
          <a:p>
            <a:pPr lvl="1"/>
            <a:r>
              <a:rPr lang="en-US" dirty="0"/>
              <a:t>Hardware or software no longer supported by vendor</a:t>
            </a:r>
          </a:p>
          <a:p>
            <a:pPr lvl="1"/>
            <a:r>
              <a:rPr lang="en-US"/>
              <a:t>Security risks</a:t>
            </a:r>
            <a:endParaRPr lang="en-US" dirty="0"/>
          </a:p>
          <a:p>
            <a:r>
              <a:rPr lang="en-US" dirty="0"/>
              <a:t>Maintenance and troubleshooting issues</a:t>
            </a:r>
          </a:p>
        </p:txBody>
      </p:sp>
      <p:sp>
        <p:nvSpPr>
          <p:cNvPr id="3" name="Title 2"/>
          <p:cNvSpPr>
            <a:spLocks noGrp="1"/>
          </p:cNvSpPr>
          <p:nvPr>
            <p:ph type="title"/>
          </p:nvPr>
        </p:nvSpPr>
        <p:spPr/>
        <p:txBody>
          <a:bodyPr>
            <a:normAutofit/>
          </a:bodyPr>
          <a:lstStyle/>
          <a:p>
            <a:r>
              <a:rPr lang="en-US" dirty="0"/>
              <a:t>Legacy / Embedded Systems</a:t>
            </a:r>
          </a:p>
        </p:txBody>
      </p:sp>
    </p:spTree>
    <p:extLst>
      <p:ext uri="{BB962C8B-B14F-4D97-AF65-F5344CB8AC3E}">
        <p14:creationId xmlns:p14="http://schemas.microsoft.com/office/powerpoint/2010/main" val="349417000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User account controls access to computer</a:t>
            </a:r>
          </a:p>
          <a:p>
            <a:pPr lvl="1"/>
            <a:r>
              <a:rPr lang="en-US" dirty="0"/>
              <a:t>User can be required to authenticate with credentials (such as user name and password)</a:t>
            </a:r>
          </a:p>
          <a:p>
            <a:pPr lvl="1"/>
            <a:r>
              <a:rPr lang="en-US" dirty="0"/>
              <a:t>Account can be assigned privileges to access files and system configuration settings</a:t>
            </a:r>
          </a:p>
          <a:p>
            <a:pPr lvl="1"/>
            <a:r>
              <a:rPr lang="en-US" dirty="0"/>
              <a:t>Each account associated with a profile containing per-user settings and user </a:t>
            </a:r>
            <a:r>
              <a:rPr lang="en-US"/>
              <a:t>data folders and files</a:t>
            </a:r>
            <a:endParaRPr lang="en-US" dirty="0"/>
          </a:p>
          <a:p>
            <a:r>
              <a:rPr lang="en-US" dirty="0"/>
              <a:t>Local and domain user accounts</a:t>
            </a:r>
          </a:p>
          <a:p>
            <a:pPr lvl="1"/>
            <a:r>
              <a:rPr lang="en-US" dirty="0"/>
              <a:t>Security Accounts Manager (SAM)</a:t>
            </a:r>
          </a:p>
          <a:p>
            <a:pPr lvl="1"/>
            <a:r>
              <a:rPr lang="en-US" dirty="0"/>
              <a:t>Active Directory</a:t>
            </a:r>
          </a:p>
        </p:txBody>
      </p:sp>
      <p:sp>
        <p:nvSpPr>
          <p:cNvPr id="2" name="Title 1"/>
          <p:cNvSpPr>
            <a:spLocks noGrp="1"/>
          </p:cNvSpPr>
          <p:nvPr>
            <p:ph type="title"/>
          </p:nvPr>
        </p:nvSpPr>
        <p:spPr/>
        <p:txBody>
          <a:bodyPr/>
          <a:lstStyle/>
          <a:p>
            <a:r>
              <a:rPr lang="en-US"/>
              <a:t>User Accounts</a:t>
            </a:r>
            <a:endParaRPr lang="en-US" dirty="0"/>
          </a:p>
        </p:txBody>
      </p:sp>
    </p:spTree>
    <p:extLst>
      <p:ext uri="{BB962C8B-B14F-4D97-AF65-F5344CB8AC3E}">
        <p14:creationId xmlns:p14="http://schemas.microsoft.com/office/powerpoint/2010/main" val="377665287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Default Local Accounts</a:t>
            </a:r>
          </a:p>
        </p:txBody>
      </p:sp>
      <p:sp>
        <p:nvSpPr>
          <p:cNvPr id="4" name="Content Placeholder 3"/>
          <p:cNvSpPr>
            <a:spLocks noGrp="1"/>
          </p:cNvSpPr>
          <p:nvPr>
            <p:ph sz="half" idx="2"/>
          </p:nvPr>
        </p:nvSpPr>
        <p:spPr/>
        <p:txBody>
          <a:bodyPr/>
          <a:lstStyle/>
          <a:p>
            <a:r>
              <a:rPr lang="en-US" dirty="0"/>
              <a:t>Administrator</a:t>
            </a:r>
          </a:p>
          <a:p>
            <a:pPr lvl="1"/>
            <a:r>
              <a:rPr lang="en-US" dirty="0"/>
              <a:t>Default member of the administrators group</a:t>
            </a:r>
          </a:p>
          <a:p>
            <a:pPr lvl="1"/>
            <a:r>
              <a:rPr lang="en-US" dirty="0"/>
              <a:t>“Administrator” name not used</a:t>
            </a:r>
          </a:p>
          <a:p>
            <a:pPr lvl="1"/>
            <a:r>
              <a:rPr lang="en-US" dirty="0"/>
              <a:t>Administrative user is configured during setup</a:t>
            </a:r>
          </a:p>
          <a:p>
            <a:r>
              <a:rPr lang="en-US" dirty="0"/>
              <a:t>Guest</a:t>
            </a:r>
          </a:p>
          <a:p>
            <a:pPr lvl="1"/>
            <a:r>
              <a:rPr lang="en-US" dirty="0"/>
              <a:t>Limited rights</a:t>
            </a:r>
          </a:p>
          <a:p>
            <a:pPr lvl="1"/>
            <a:r>
              <a:rPr lang="en-US" dirty="0"/>
              <a:t>Usually disabled</a:t>
            </a:r>
          </a:p>
          <a:p>
            <a:endParaRPr lang="en-US" dirty="0"/>
          </a:p>
          <a:p>
            <a:endParaRPr lang="en-US" dirty="0"/>
          </a:p>
        </p:txBody>
      </p:sp>
      <p:pic>
        <p:nvPicPr>
          <p:cNvPr id="8" name="Content Placeholder 6" descr="Creating a user account during Windows 7 Setup - this account becomes the default local administrator account"/>
          <p:cNvPicPr>
            <a:picLocks noGrp="1"/>
          </p:cNvPicPr>
          <p:nvPr>
            <p:ph sz="half" idx="1"/>
          </p:nvPr>
        </p:nvPicPr>
        <p:blipFill rotWithShape="1">
          <a:blip r:embed="rId2" cstate="screen">
            <a:extLst>
              <a:ext uri="{28A0092B-C50C-407E-A947-70E740481C1C}">
                <a14:useLocalDpi xmlns:a14="http://schemas.microsoft.com/office/drawing/2010/main"/>
              </a:ext>
            </a:extLst>
          </a:blip>
          <a:stretch/>
        </p:blipFill>
        <p:spPr bwMode="auto">
          <a:xfrm>
            <a:off x="1524001" y="1868289"/>
            <a:ext cx="4525963" cy="33944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230115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Simplify allocation of privileges</a:t>
            </a:r>
          </a:p>
          <a:p>
            <a:r>
              <a:rPr lang="en-US" dirty="0"/>
              <a:t>Built-in local groups for home editions</a:t>
            </a:r>
          </a:p>
          <a:p>
            <a:pPr lvl="1"/>
            <a:r>
              <a:rPr lang="en-GB" dirty="0"/>
              <a:t>Limited / standard user</a:t>
            </a:r>
          </a:p>
          <a:p>
            <a:pPr lvl="1"/>
            <a:r>
              <a:rPr lang="en-GB" dirty="0"/>
              <a:t>Computer administrator</a:t>
            </a:r>
          </a:p>
          <a:p>
            <a:r>
              <a:rPr lang="en-US" dirty="0"/>
              <a:t>Built-in local groups for professional editions</a:t>
            </a:r>
          </a:p>
          <a:p>
            <a:pPr lvl="1"/>
            <a:r>
              <a:rPr lang="en-US" dirty="0"/>
              <a:t>Administrators</a:t>
            </a:r>
            <a:endParaRPr lang="en-GB" dirty="0"/>
          </a:p>
          <a:p>
            <a:pPr lvl="1"/>
            <a:r>
              <a:rPr lang="en-GB" dirty="0"/>
              <a:t>Users</a:t>
            </a:r>
          </a:p>
          <a:p>
            <a:pPr lvl="1"/>
            <a:r>
              <a:rPr lang="en-GB" dirty="0"/>
              <a:t>Guests</a:t>
            </a:r>
          </a:p>
          <a:p>
            <a:pPr lvl="1"/>
            <a:r>
              <a:rPr lang="en-US" dirty="0"/>
              <a:t>Power Users</a:t>
            </a:r>
          </a:p>
          <a:p>
            <a:r>
              <a:rPr lang="en-US" dirty="0"/>
              <a:t>System groups</a:t>
            </a:r>
            <a:endParaRPr lang="en-GB" dirty="0"/>
          </a:p>
          <a:p>
            <a:pPr lvl="1"/>
            <a:endParaRPr lang="en-US" dirty="0"/>
          </a:p>
          <a:p>
            <a:endParaRPr lang="en-US" dirty="0"/>
          </a:p>
        </p:txBody>
      </p:sp>
      <p:sp>
        <p:nvSpPr>
          <p:cNvPr id="3" name="Title 2"/>
          <p:cNvSpPr>
            <a:spLocks noGrp="1"/>
          </p:cNvSpPr>
          <p:nvPr>
            <p:ph type="title"/>
          </p:nvPr>
        </p:nvSpPr>
        <p:spPr/>
        <p:txBody>
          <a:bodyPr/>
          <a:lstStyle/>
          <a:p>
            <a:r>
              <a:rPr lang="en-US" dirty="0"/>
              <a:t>Group Accounts</a:t>
            </a:r>
          </a:p>
        </p:txBody>
      </p:sp>
    </p:spTree>
    <p:extLst>
      <p:ext uri="{BB962C8B-B14F-4D97-AF65-F5344CB8AC3E}">
        <p14:creationId xmlns:p14="http://schemas.microsoft.com/office/powerpoint/2010/main" val="391442349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User Accounts applet in Windows 7"/>
          <p:cNvPicPr>
            <a:picLocks noGrp="1"/>
          </p:cNvPicPr>
          <p:nvPr>
            <p:ph idx="1"/>
          </p:nvPr>
        </p:nvPicPr>
        <p:blipFill>
          <a:blip r:embed="rId2">
            <a:extLst>
              <a:ext uri="{28A0092B-C50C-407E-A947-70E740481C1C}">
                <a14:useLocalDpi xmlns:a14="http://schemas.microsoft.com/office/drawing/2010/main"/>
              </a:ext>
            </a:extLst>
          </a:blip>
          <a:stretch>
            <a:fillRect/>
          </a:stretch>
        </p:blipFill>
        <p:spPr bwMode="auto">
          <a:xfrm>
            <a:off x="2733675" y="1703388"/>
            <a:ext cx="6724650" cy="3724275"/>
          </a:xfrm>
          <a:prstGeom prst="rect">
            <a:avLst/>
          </a:prstGeom>
          <a:noFill/>
          <a:ln>
            <a:noFill/>
          </a:ln>
        </p:spPr>
      </p:pic>
      <p:sp>
        <p:nvSpPr>
          <p:cNvPr id="2" name="Title 1"/>
          <p:cNvSpPr>
            <a:spLocks noGrp="1"/>
          </p:cNvSpPr>
          <p:nvPr>
            <p:ph type="title"/>
          </p:nvPr>
        </p:nvSpPr>
        <p:spPr/>
        <p:txBody>
          <a:bodyPr/>
          <a:lstStyle/>
          <a:p>
            <a:r>
              <a:rPr lang="en-US" dirty="0"/>
              <a:t>User Accounts Applet</a:t>
            </a:r>
          </a:p>
        </p:txBody>
      </p:sp>
    </p:spTree>
    <p:extLst>
      <p:ext uri="{BB962C8B-B14F-4D97-AF65-F5344CB8AC3E}">
        <p14:creationId xmlns:p14="http://schemas.microsoft.com/office/powerpoint/2010/main" val="52081910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reating an account via PC Settings in Windows 8 - choose between a Microsoft account and a local account"/>
          <p:cNvPicPr>
            <a:picLocks noGrp="1"/>
          </p:cNvPicPr>
          <p:nvPr>
            <p:ph idx="1"/>
          </p:nvPr>
        </p:nvPicPr>
        <p:blipFill>
          <a:blip r:embed="rId2" cstate="screen">
            <a:extLst>
              <a:ext uri="{28A0092B-C50C-407E-A947-70E740481C1C}">
                <a14:useLocalDpi xmlns:a14="http://schemas.microsoft.com/office/drawing/2010/main"/>
              </a:ext>
            </a:extLst>
          </a:blip>
          <a:stretch>
            <a:fillRect/>
          </a:stretch>
        </p:blipFill>
        <p:spPr>
          <a:xfrm>
            <a:off x="3497802" y="1269505"/>
            <a:ext cx="6027198" cy="5030341"/>
          </a:xfrm>
          <a:prstGeom prst="rect">
            <a:avLst/>
          </a:prstGeom>
        </p:spPr>
      </p:pic>
      <p:sp>
        <p:nvSpPr>
          <p:cNvPr id="2" name="Title 1"/>
          <p:cNvSpPr>
            <a:spLocks noGrp="1"/>
          </p:cNvSpPr>
          <p:nvPr>
            <p:ph type="title"/>
          </p:nvPr>
        </p:nvSpPr>
        <p:spPr/>
        <p:txBody>
          <a:bodyPr/>
          <a:lstStyle/>
          <a:p>
            <a:r>
              <a:rPr lang="en-US" dirty="0"/>
              <a:t>Microsoft Accounts</a:t>
            </a:r>
          </a:p>
        </p:txBody>
      </p:sp>
    </p:spTree>
    <p:extLst>
      <p:ext uri="{BB962C8B-B14F-4D97-AF65-F5344CB8AC3E}">
        <p14:creationId xmlns:p14="http://schemas.microsoft.com/office/powerpoint/2010/main" val="77371972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Local Users and Groups</a:t>
            </a:r>
          </a:p>
        </p:txBody>
      </p:sp>
      <p:pic>
        <p:nvPicPr>
          <p:cNvPr id="6" name="Content Placeholder 5" descr="Local Users and Groups management console"/>
          <p:cNvPicPr>
            <a:picLocks noGrp="1"/>
          </p:cNvPicPr>
          <p:nvPr>
            <p:ph idx="1"/>
          </p:nvPr>
        </p:nvPicPr>
        <p:blipFill>
          <a:blip r:embed="rId2">
            <a:extLst>
              <a:ext uri="{28A0092B-C50C-407E-A947-70E740481C1C}">
                <a14:useLocalDpi xmlns:a14="http://schemas.microsoft.com/office/drawing/2010/main"/>
              </a:ext>
            </a:extLst>
          </a:blip>
          <a:stretch>
            <a:fillRect/>
          </a:stretch>
        </p:blipFill>
        <p:spPr bwMode="auto">
          <a:xfrm>
            <a:off x="2442653" y="1450680"/>
            <a:ext cx="7306695" cy="4229690"/>
          </a:xfrm>
          <a:prstGeom prst="rect">
            <a:avLst/>
          </a:prstGeom>
          <a:noFill/>
          <a:ln>
            <a:noFill/>
          </a:ln>
        </p:spPr>
      </p:pic>
    </p:spTree>
    <p:extLst>
      <p:ext uri="{BB962C8B-B14F-4D97-AF65-F5344CB8AC3E}">
        <p14:creationId xmlns:p14="http://schemas.microsoft.com/office/powerpoint/2010/main" val="152749067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Configuring User Accounts</a:t>
            </a:r>
          </a:p>
        </p:txBody>
      </p:sp>
      <p:pic>
        <p:nvPicPr>
          <p:cNvPr id="7" name="Content Placeholder 6"/>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747403" y="1322773"/>
            <a:ext cx="4079159" cy="5112952"/>
          </a:xfrm>
          <a:prstGeom prst="rect">
            <a:avLst/>
          </a:prstGeom>
        </p:spPr>
      </p:pic>
      <p:sp>
        <p:nvSpPr>
          <p:cNvPr id="4" name="Content Placeholder 3"/>
          <p:cNvSpPr>
            <a:spLocks noGrp="1"/>
          </p:cNvSpPr>
          <p:nvPr>
            <p:ph sz="half" idx="2"/>
          </p:nvPr>
        </p:nvSpPr>
        <p:spPr/>
        <p:txBody>
          <a:bodyPr>
            <a:normAutofit/>
          </a:bodyPr>
          <a:lstStyle/>
          <a:p>
            <a:r>
              <a:rPr lang="en-US" altLang="en-US" sz="1800" dirty="0"/>
              <a:t>User name</a:t>
            </a:r>
          </a:p>
          <a:p>
            <a:r>
              <a:rPr lang="en-US" altLang="en-US" sz="1800" dirty="0"/>
              <a:t>Full name</a:t>
            </a:r>
          </a:p>
          <a:p>
            <a:r>
              <a:rPr lang="en-US" altLang="en-US" sz="1800" dirty="0"/>
              <a:t>Description</a:t>
            </a:r>
          </a:p>
          <a:p>
            <a:r>
              <a:rPr lang="en-US" altLang="en-US" sz="1800" dirty="0"/>
              <a:t>Password</a:t>
            </a:r>
          </a:p>
          <a:p>
            <a:pPr lvl="1">
              <a:lnSpc>
                <a:spcPct val="90000"/>
              </a:lnSpc>
            </a:pPr>
            <a:r>
              <a:rPr lang="en-US" altLang="en-US" sz="1600" dirty="0"/>
              <a:t>User must change password</a:t>
            </a:r>
          </a:p>
          <a:p>
            <a:pPr lvl="1">
              <a:lnSpc>
                <a:spcPct val="90000"/>
              </a:lnSpc>
            </a:pPr>
            <a:r>
              <a:rPr lang="en-US" altLang="en-US" sz="1600" dirty="0"/>
              <a:t>Cannot change password</a:t>
            </a:r>
          </a:p>
          <a:p>
            <a:pPr lvl="1">
              <a:lnSpc>
                <a:spcPct val="90000"/>
              </a:lnSpc>
            </a:pPr>
            <a:r>
              <a:rPr lang="en-US" altLang="en-US" sz="1600" dirty="0"/>
              <a:t>Never expires</a:t>
            </a:r>
          </a:p>
          <a:p>
            <a:pPr lvl="1">
              <a:lnSpc>
                <a:spcPct val="90000"/>
              </a:lnSpc>
            </a:pPr>
            <a:r>
              <a:rPr lang="en-US" altLang="en-US" sz="1600" dirty="0"/>
              <a:t>Disabled</a:t>
            </a:r>
          </a:p>
          <a:p>
            <a:r>
              <a:rPr lang="en-US" altLang="en-US" sz="1800" dirty="0"/>
              <a:t>Operations</a:t>
            </a:r>
          </a:p>
          <a:p>
            <a:pPr lvl="1">
              <a:lnSpc>
                <a:spcPct val="90000"/>
              </a:lnSpc>
            </a:pPr>
            <a:r>
              <a:rPr lang="en-US" altLang="en-US" sz="1600" dirty="0"/>
              <a:t>Rename</a:t>
            </a:r>
          </a:p>
          <a:p>
            <a:pPr lvl="1">
              <a:lnSpc>
                <a:spcPct val="90000"/>
              </a:lnSpc>
            </a:pPr>
            <a:r>
              <a:rPr lang="en-US" altLang="en-US" sz="1600" dirty="0"/>
              <a:t>Set password</a:t>
            </a:r>
          </a:p>
          <a:p>
            <a:pPr lvl="1">
              <a:lnSpc>
                <a:spcPct val="90000"/>
              </a:lnSpc>
            </a:pPr>
            <a:r>
              <a:rPr lang="en-US" altLang="en-US" sz="1600" dirty="0"/>
              <a:t>Disable</a:t>
            </a:r>
          </a:p>
          <a:p>
            <a:pPr lvl="1">
              <a:lnSpc>
                <a:spcPct val="90000"/>
              </a:lnSpc>
            </a:pPr>
            <a:r>
              <a:rPr lang="en-US" altLang="en-US" sz="1600" dirty="0"/>
              <a:t>Delete</a:t>
            </a:r>
          </a:p>
        </p:txBody>
      </p:sp>
    </p:spTree>
    <p:extLst>
      <p:ext uri="{BB962C8B-B14F-4D97-AF65-F5344CB8AC3E}">
        <p14:creationId xmlns:p14="http://schemas.microsoft.com/office/powerpoint/2010/main" val="197068504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858" y="448634"/>
            <a:ext cx="10467475" cy="1325563"/>
          </a:xfrm>
        </p:spPr>
        <p:txBody>
          <a:bodyPr>
            <a:normAutofit/>
          </a:bodyPr>
          <a:lstStyle/>
          <a:p>
            <a:r>
              <a:rPr lang="en-GB" altLang="en-US" dirty="0"/>
              <a:t>Simple Network Management Protocol</a:t>
            </a:r>
          </a:p>
        </p:txBody>
      </p:sp>
      <p:sp>
        <p:nvSpPr>
          <p:cNvPr id="4" name="Content Placeholder 3"/>
          <p:cNvSpPr>
            <a:spLocks noGrp="1"/>
          </p:cNvSpPr>
          <p:nvPr>
            <p:ph sz="half" idx="2"/>
          </p:nvPr>
        </p:nvSpPr>
        <p:spPr/>
        <p:txBody>
          <a:bodyPr/>
          <a:lstStyle/>
          <a:p>
            <a:r>
              <a:rPr lang="en-GB" altLang="en-US" dirty="0"/>
              <a:t>Simple Network Management Protocol (SNMP)</a:t>
            </a:r>
          </a:p>
          <a:p>
            <a:r>
              <a:rPr lang="en-US" dirty="0"/>
              <a:t>Agent</a:t>
            </a:r>
          </a:p>
          <a:p>
            <a:pPr lvl="1"/>
            <a:r>
              <a:rPr lang="en-US" dirty="0"/>
              <a:t>Management Information Base (MIB)</a:t>
            </a:r>
          </a:p>
          <a:p>
            <a:pPr lvl="1"/>
            <a:r>
              <a:rPr lang="en-US" dirty="0"/>
              <a:t>Trap</a:t>
            </a:r>
          </a:p>
          <a:p>
            <a:r>
              <a:rPr lang="en-US" dirty="0"/>
              <a:t>Management System</a:t>
            </a:r>
          </a:p>
        </p:txBody>
      </p:sp>
      <p:pic>
        <p:nvPicPr>
          <p:cNvPr id="12" name="Content Placeholder 11" descr="SNMP agents and management system"/>
          <p:cNvPicPr>
            <a:picLocks noGrp="1"/>
          </p:cNvPicPr>
          <p:nvPr>
            <p:ph sz="half" idx="1"/>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84002" y="1776124"/>
            <a:ext cx="4405958" cy="3578802"/>
          </a:xfrm>
          <a:prstGeom prst="rect">
            <a:avLst/>
          </a:prstGeom>
          <a:noFill/>
          <a:ln>
            <a:noFill/>
          </a:ln>
        </p:spPr>
      </p:pic>
    </p:spTree>
    <p:extLst>
      <p:ext uri="{BB962C8B-B14F-4D97-AF65-F5344CB8AC3E}">
        <p14:creationId xmlns:p14="http://schemas.microsoft.com/office/powerpoint/2010/main" val="114320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SFF and All-in-One PCs</a:t>
            </a:r>
            <a:endParaRPr lang="en-US" dirty="0"/>
          </a:p>
        </p:txBody>
      </p:sp>
      <p:pic>
        <p:nvPicPr>
          <p:cNvPr id="7" name="Content Placeholder 6" descr="Shuttle XPC (© Shuttle Computer)"/>
          <p:cNvPicPr>
            <a:picLocks noGrp="1"/>
          </p:cNvPicPr>
          <p:nvPr>
            <p:ph sz="half" idx="1"/>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9097" y="2564734"/>
            <a:ext cx="3707476" cy="2468880"/>
          </a:xfrm>
        </p:spPr>
      </p:pic>
      <p:pic>
        <p:nvPicPr>
          <p:cNvPr id="8" name="Content Placeholder 7" descr="HP Envy Recline All-in-One PC with touch monitor (Image © 2014 Hewlett-Packard Development Company, L.P)"/>
          <p:cNvPicPr>
            <a:picLocks noGrp="1"/>
          </p:cNvPicPr>
          <p:nvPr>
            <p:ph sz="half" idx="2"/>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5837117" y="2020250"/>
            <a:ext cx="4060767" cy="3557847"/>
          </a:xfrm>
        </p:spPr>
      </p:pic>
    </p:spTree>
    <p:extLst>
      <p:ext uri="{BB962C8B-B14F-4D97-AF65-F5344CB8AC3E}">
        <p14:creationId xmlns:p14="http://schemas.microsoft.com/office/powerpoint/2010/main" val="151337090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Oval 5">
            <a:extLst>
              <a:ext uri="{FF2B5EF4-FFF2-40B4-BE49-F238E27FC236}">
                <a16:creationId xmlns:a16="http://schemas.microsoft.com/office/drawing/2014/main" id="{E5C8F253-38AF-481E-9CC0-ABE545EEBBE4}"/>
              </a:ext>
            </a:extLst>
          </p:cNvPr>
          <p:cNvSpPr>
            <a:spLocks noChangeArrowheads="1"/>
          </p:cNvSpPr>
          <p:nvPr/>
        </p:nvSpPr>
        <p:spPr bwMode="auto">
          <a:xfrm>
            <a:off x="2700338" y="2568576"/>
            <a:ext cx="2641600" cy="161131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pPr>
            <a:endParaRPr lang="en-US" altLang="en-US" sz="2400"/>
          </a:p>
        </p:txBody>
      </p:sp>
      <p:sp>
        <p:nvSpPr>
          <p:cNvPr id="7" name="Oval 6">
            <a:extLst>
              <a:ext uri="{FF2B5EF4-FFF2-40B4-BE49-F238E27FC236}">
                <a16:creationId xmlns:a16="http://schemas.microsoft.com/office/drawing/2014/main" id="{C1A30107-BC3B-41F6-B7A8-05778853DFFB}"/>
              </a:ext>
            </a:extLst>
          </p:cNvPr>
          <p:cNvSpPr/>
          <p:nvPr/>
        </p:nvSpPr>
        <p:spPr bwMode="auto">
          <a:xfrm>
            <a:off x="1828800" y="1328739"/>
            <a:ext cx="4383088" cy="2103437"/>
          </a:xfrm>
          <a:prstGeom prst="ellipse">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lnSpc>
                <a:spcPct val="90000"/>
              </a:lnSpc>
              <a:spcBef>
                <a:spcPct val="20000"/>
              </a:spcBef>
              <a:buClr>
                <a:schemeClr val="folHlink"/>
              </a:buClr>
              <a:buSzPct val="60000"/>
              <a:buFont typeface="Wingdings" panose="05000000000000000000" pitchFamily="2" charset="2"/>
              <a:buNone/>
              <a:defRPr/>
            </a:pPr>
            <a:r>
              <a:rPr lang="en-GB" sz="3600" b="1" dirty="0">
                <a:latin typeface="Sommet Rounded Bold" pitchFamily="50" charset="0"/>
              </a:rPr>
              <a:t>What is a computer network??</a:t>
            </a:r>
          </a:p>
        </p:txBody>
      </p:sp>
      <p:sp>
        <p:nvSpPr>
          <p:cNvPr id="10" name="Oval 9">
            <a:extLst>
              <a:ext uri="{FF2B5EF4-FFF2-40B4-BE49-F238E27FC236}">
                <a16:creationId xmlns:a16="http://schemas.microsoft.com/office/drawing/2014/main" id="{2426532A-F3A6-49C4-B7D4-266159C35637}"/>
              </a:ext>
            </a:extLst>
          </p:cNvPr>
          <p:cNvSpPr/>
          <p:nvPr/>
        </p:nvSpPr>
        <p:spPr bwMode="auto">
          <a:xfrm>
            <a:off x="6669088" y="50801"/>
            <a:ext cx="3592512" cy="942975"/>
          </a:xfrm>
          <a:prstGeom prst="ellipse">
            <a:avLst/>
          </a:prstGeom>
          <a:solidFill>
            <a:schemeClr val="accent5">
              <a:lumMod val="90000"/>
            </a:schemeClr>
          </a:solidFill>
          <a:ln w="9525" cap="flat" cmpd="sng" algn="ctr">
            <a:solidFill>
              <a:schemeClr val="tx1"/>
            </a:solidFill>
            <a:prstDash val="solid"/>
            <a:round/>
            <a:headEnd type="none" w="med" len="med"/>
            <a:tailEnd type="none" w="med" len="med"/>
          </a:ln>
          <a:effectLst/>
        </p:spPr>
        <p:txBody>
          <a:bodyPr/>
          <a:lstStyle/>
          <a:p>
            <a:pPr algn="ctr" eaLnBrk="1" hangingPunct="1">
              <a:lnSpc>
                <a:spcPct val="90000"/>
              </a:lnSpc>
              <a:spcBef>
                <a:spcPct val="20000"/>
              </a:spcBef>
              <a:buClr>
                <a:schemeClr val="folHlink"/>
              </a:buClr>
              <a:buSzPct val="60000"/>
              <a:buFont typeface="Wingdings" panose="05000000000000000000" pitchFamily="2" charset="2"/>
              <a:buNone/>
              <a:defRPr/>
            </a:pPr>
            <a:r>
              <a:rPr lang="en-GB" sz="3600" b="1" dirty="0">
                <a:latin typeface="Sommet Rounded Bold" pitchFamily="50" charset="0"/>
              </a:rPr>
              <a:t>+</a:t>
            </a:r>
            <a:r>
              <a:rPr lang="en-GB" sz="3600" b="1" dirty="0" err="1">
                <a:latin typeface="Sommet Rounded Bold" pitchFamily="50" charset="0"/>
              </a:rPr>
              <a:t>ve</a:t>
            </a:r>
            <a:endParaRPr lang="en-GB" sz="3600" b="1" dirty="0">
              <a:latin typeface="Sommet Rounded Bold" pitchFamily="50" charset="0"/>
            </a:endParaRPr>
          </a:p>
        </p:txBody>
      </p:sp>
      <p:sp>
        <p:nvSpPr>
          <p:cNvPr id="12" name="Oval 11">
            <a:extLst>
              <a:ext uri="{FF2B5EF4-FFF2-40B4-BE49-F238E27FC236}">
                <a16:creationId xmlns:a16="http://schemas.microsoft.com/office/drawing/2014/main" id="{18F1A198-B3B0-427F-961B-565335187C41}"/>
              </a:ext>
            </a:extLst>
          </p:cNvPr>
          <p:cNvSpPr>
            <a:spLocks noChangeArrowheads="1"/>
          </p:cNvSpPr>
          <p:nvPr/>
        </p:nvSpPr>
        <p:spPr bwMode="auto">
          <a:xfrm>
            <a:off x="6669088" y="3990976"/>
            <a:ext cx="3592512" cy="944563"/>
          </a:xfrm>
          <a:prstGeom prst="ellipse">
            <a:avLst/>
          </a:prstGeom>
          <a:solidFill>
            <a:srgbClr val="FF5353"/>
          </a:solidFill>
          <a:ln w="9525" algn="ctr">
            <a:solidFill>
              <a:schemeClr val="tx1"/>
            </a:solidFill>
            <a:round/>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3600" b="1">
                <a:latin typeface="Sommet Rounded Bold" pitchFamily="50" charset="0"/>
              </a:rPr>
              <a:t>-ve</a:t>
            </a:r>
          </a:p>
        </p:txBody>
      </p:sp>
      <p:sp>
        <p:nvSpPr>
          <p:cNvPr id="8" name="TextBox 7">
            <a:extLst>
              <a:ext uri="{FF2B5EF4-FFF2-40B4-BE49-F238E27FC236}">
                <a16:creationId xmlns:a16="http://schemas.microsoft.com/office/drawing/2014/main" id="{74E6B58E-2AE1-40CC-BD3E-0470C56155AE}"/>
              </a:ext>
            </a:extLst>
          </p:cNvPr>
          <p:cNvSpPr txBox="1">
            <a:spLocks noChangeArrowheads="1"/>
          </p:cNvSpPr>
          <p:nvPr/>
        </p:nvSpPr>
        <p:spPr bwMode="auto">
          <a:xfrm>
            <a:off x="1989139" y="3635376"/>
            <a:ext cx="384492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2800"/>
              <a:t>“Two or more </a:t>
            </a:r>
            <a:r>
              <a:rPr lang="en-GB" altLang="en-US" sz="2800" b="1"/>
              <a:t>devices</a:t>
            </a:r>
            <a:r>
              <a:rPr lang="en-GB" altLang="en-US" sz="2800"/>
              <a:t> connected together so resources can be shared” </a:t>
            </a:r>
          </a:p>
        </p:txBody>
      </p:sp>
      <p:cxnSp>
        <p:nvCxnSpPr>
          <p:cNvPr id="13" name="Straight Arrow Connector 12">
            <a:extLst>
              <a:ext uri="{FF2B5EF4-FFF2-40B4-BE49-F238E27FC236}">
                <a16:creationId xmlns:a16="http://schemas.microsoft.com/office/drawing/2014/main" id="{3E20ADB9-E680-4C17-A4D1-9DF975DF2EA5}"/>
              </a:ext>
            </a:extLst>
          </p:cNvPr>
          <p:cNvCxnSpPr>
            <a:cxnSpLocks noChangeShapeType="1"/>
          </p:cNvCxnSpPr>
          <p:nvPr/>
        </p:nvCxnSpPr>
        <p:spPr bwMode="auto">
          <a:xfrm flipV="1">
            <a:off x="5446713" y="522288"/>
            <a:ext cx="1752600" cy="1625600"/>
          </a:xfrm>
          <a:prstGeom prst="straightConnector1">
            <a:avLst/>
          </a:prstGeom>
          <a:noFill/>
          <a:ln w="76200" algn="ctr">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52" name="Straight Arrow Connector 14">
            <a:extLst>
              <a:ext uri="{FF2B5EF4-FFF2-40B4-BE49-F238E27FC236}">
                <a16:creationId xmlns:a16="http://schemas.microsoft.com/office/drawing/2014/main" id="{5E45A99C-052E-44C2-9CCE-0465393FBFFC}"/>
              </a:ext>
            </a:extLst>
          </p:cNvPr>
          <p:cNvCxnSpPr>
            <a:cxnSpLocks noChangeShapeType="1"/>
          </p:cNvCxnSpPr>
          <p:nvPr/>
        </p:nvCxnSpPr>
        <p:spPr bwMode="auto">
          <a:xfrm>
            <a:off x="7967663" y="2757488"/>
            <a:ext cx="914400" cy="9144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id="{1F477A97-41BD-4F84-B7D1-0B5C241E05F3}"/>
              </a:ext>
            </a:extLst>
          </p:cNvPr>
          <p:cNvCxnSpPr>
            <a:cxnSpLocks noChangeShapeType="1"/>
          </p:cNvCxnSpPr>
          <p:nvPr/>
        </p:nvCxnSpPr>
        <p:spPr bwMode="auto">
          <a:xfrm>
            <a:off x="5446713" y="2827338"/>
            <a:ext cx="1955800" cy="1693862"/>
          </a:xfrm>
          <a:prstGeom prst="straightConnector1">
            <a:avLst/>
          </a:prstGeom>
          <a:noFill/>
          <a:ln w="76200" algn="ctr">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a:extLst>
              <a:ext uri="{FF2B5EF4-FFF2-40B4-BE49-F238E27FC236}">
                <a16:creationId xmlns:a16="http://schemas.microsoft.com/office/drawing/2014/main" id="{4AEDF882-7A01-49DE-8EA3-21D63BF6BF6F}"/>
              </a:ext>
            </a:extLst>
          </p:cNvPr>
          <p:cNvSpPr>
            <a:spLocks noChangeArrowheads="1"/>
          </p:cNvSpPr>
          <p:nvPr/>
        </p:nvSpPr>
        <p:spPr bwMode="auto">
          <a:xfrm>
            <a:off x="7058026" y="725489"/>
            <a:ext cx="360997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pPr>
            <a:r>
              <a:rPr lang="en-GB" altLang="en-US" sz="1200"/>
              <a:t>Ability to share resources,</a:t>
            </a:r>
          </a:p>
          <a:p>
            <a:pPr eaLnBrk="1" hangingPunct="1">
              <a:lnSpc>
                <a:spcPct val="90000"/>
              </a:lnSpc>
            </a:pPr>
            <a:r>
              <a:rPr lang="en-GB" altLang="en-US" sz="1200"/>
              <a:t>Allows the sharing of information held on disk drives accessible by all users,</a:t>
            </a:r>
          </a:p>
          <a:p>
            <a:pPr eaLnBrk="1" hangingPunct="1">
              <a:lnSpc>
                <a:spcPct val="90000"/>
              </a:lnSpc>
            </a:pPr>
            <a:r>
              <a:rPr lang="en-GB" altLang="en-US" sz="1200"/>
              <a:t>Easier to have applications on one computer and then allow each user access to a copy,</a:t>
            </a:r>
          </a:p>
          <a:p>
            <a:pPr eaLnBrk="1" hangingPunct="1">
              <a:lnSpc>
                <a:spcPct val="90000"/>
              </a:lnSpc>
            </a:pPr>
            <a:r>
              <a:rPr lang="en-GB" altLang="en-US" sz="1200"/>
              <a:t>Users home directories and profiles accessible from any machine,</a:t>
            </a:r>
          </a:p>
          <a:p>
            <a:pPr eaLnBrk="1" hangingPunct="1">
              <a:lnSpc>
                <a:spcPct val="90000"/>
              </a:lnSpc>
            </a:pPr>
            <a:r>
              <a:rPr lang="en-GB" altLang="en-US" sz="1200"/>
              <a:t>It allows electronic mail to be sent to users, </a:t>
            </a:r>
          </a:p>
          <a:p>
            <a:pPr eaLnBrk="1" hangingPunct="1">
              <a:lnSpc>
                <a:spcPct val="90000"/>
              </a:lnSpc>
            </a:pPr>
            <a:r>
              <a:rPr lang="en-GB" altLang="en-US" sz="1200"/>
              <a:t>It is easier to set up new users and equipment,</a:t>
            </a:r>
          </a:p>
          <a:p>
            <a:pPr eaLnBrk="1" hangingPunct="1">
              <a:lnSpc>
                <a:spcPct val="90000"/>
              </a:lnSpc>
            </a:pPr>
            <a:r>
              <a:rPr lang="en-GB" altLang="en-US" sz="1200"/>
              <a:t>Different types of computer and device can be connected together and able to communicate,</a:t>
            </a:r>
          </a:p>
          <a:p>
            <a:pPr eaLnBrk="1" hangingPunct="1">
              <a:lnSpc>
                <a:spcPct val="90000"/>
              </a:lnSpc>
            </a:pPr>
            <a:r>
              <a:rPr lang="en-GB" altLang="en-US" sz="1200"/>
              <a:t>Have full control over users,</a:t>
            </a:r>
          </a:p>
          <a:p>
            <a:pPr eaLnBrk="1" hangingPunct="1">
              <a:lnSpc>
                <a:spcPct val="90000"/>
              </a:lnSpc>
            </a:pPr>
            <a:r>
              <a:rPr lang="en-GB" altLang="en-US" sz="1200"/>
              <a:t>Much more secure than stand alone machines,</a:t>
            </a:r>
          </a:p>
          <a:p>
            <a:pPr eaLnBrk="1" hangingPunct="1">
              <a:lnSpc>
                <a:spcPct val="90000"/>
              </a:lnSpc>
            </a:pPr>
            <a:r>
              <a:rPr lang="en-GB" altLang="en-US" sz="1200"/>
              <a:t>Install software to all machines remotely</a:t>
            </a:r>
          </a:p>
          <a:p>
            <a:pPr eaLnBrk="1" hangingPunct="1">
              <a:lnSpc>
                <a:spcPct val="90000"/>
              </a:lnSpc>
            </a:pPr>
            <a:r>
              <a:rPr lang="en-GB" altLang="en-US" sz="1200"/>
              <a:t>Remote control and monitoring,</a:t>
            </a:r>
          </a:p>
          <a:p>
            <a:pPr eaLnBrk="1" hangingPunct="1">
              <a:lnSpc>
                <a:spcPct val="90000"/>
              </a:lnSpc>
            </a:pPr>
            <a:r>
              <a:rPr lang="en-GB" altLang="en-US" sz="1200"/>
              <a:t>Data is stored in one central place so its easy to perform a nightly backup.</a:t>
            </a:r>
          </a:p>
        </p:txBody>
      </p:sp>
      <p:sp>
        <p:nvSpPr>
          <p:cNvPr id="24" name="Rectangle 23">
            <a:extLst>
              <a:ext uri="{FF2B5EF4-FFF2-40B4-BE49-F238E27FC236}">
                <a16:creationId xmlns:a16="http://schemas.microsoft.com/office/drawing/2014/main" id="{E1EE90CB-0C54-4E0D-84A7-7845101A3312}"/>
              </a:ext>
            </a:extLst>
          </p:cNvPr>
          <p:cNvSpPr>
            <a:spLocks noChangeArrowheads="1"/>
          </p:cNvSpPr>
          <p:nvPr/>
        </p:nvSpPr>
        <p:spPr bwMode="auto">
          <a:xfrm>
            <a:off x="5780089" y="4579939"/>
            <a:ext cx="4960937"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pPr>
            <a:r>
              <a:rPr lang="en-GB" altLang="en-US" sz="1200"/>
              <a:t>Initial costs of setting up a network are high,</a:t>
            </a:r>
          </a:p>
          <a:p>
            <a:pPr eaLnBrk="1" hangingPunct="1">
              <a:lnSpc>
                <a:spcPct val="90000"/>
              </a:lnSpc>
            </a:pPr>
            <a:r>
              <a:rPr lang="en-GB" altLang="en-US" sz="1200"/>
              <a:t>Users become dependant on them,</a:t>
            </a:r>
          </a:p>
          <a:p>
            <a:pPr eaLnBrk="1" hangingPunct="1">
              <a:lnSpc>
                <a:spcPct val="90000"/>
              </a:lnSpc>
            </a:pPr>
            <a:r>
              <a:rPr lang="en-GB" altLang="en-US" sz="1200"/>
              <a:t>If the network stops operating then it may not be possible to access the various hardware and software resources,</a:t>
            </a:r>
          </a:p>
          <a:p>
            <a:pPr eaLnBrk="1" hangingPunct="1">
              <a:lnSpc>
                <a:spcPct val="90000"/>
              </a:lnSpc>
            </a:pPr>
            <a:r>
              <a:rPr lang="en-GB" altLang="en-US" sz="1200"/>
              <a:t>The efficiency of the network depends on the competence of the network manager,</a:t>
            </a:r>
          </a:p>
          <a:p>
            <a:pPr eaLnBrk="1" hangingPunct="1">
              <a:lnSpc>
                <a:spcPct val="90000"/>
              </a:lnSpc>
            </a:pPr>
            <a:r>
              <a:rPr lang="en-GB" altLang="en-US" sz="1200"/>
              <a:t>Network managers with vast experience are expensive to employ,</a:t>
            </a:r>
          </a:p>
          <a:p>
            <a:pPr eaLnBrk="1" hangingPunct="1">
              <a:lnSpc>
                <a:spcPct val="90000"/>
              </a:lnSpc>
            </a:pPr>
            <a:r>
              <a:rPr lang="en-GB" altLang="en-US" sz="1200"/>
              <a:t>There are security worries about hacking etc,</a:t>
            </a:r>
          </a:p>
          <a:p>
            <a:pPr eaLnBrk="1" hangingPunct="1">
              <a:lnSpc>
                <a:spcPct val="90000"/>
              </a:lnSpc>
            </a:pPr>
            <a:r>
              <a:rPr lang="en-GB" altLang="en-US" sz="1200"/>
              <a:t>Viruses can spread like wildfire over a network unless precautions are taken,</a:t>
            </a:r>
          </a:p>
          <a:p>
            <a:pPr eaLnBrk="1" hangingPunct="1">
              <a:lnSpc>
                <a:spcPct val="90000"/>
              </a:lnSpc>
            </a:pPr>
            <a:r>
              <a:rPr lang="en-GB" altLang="en-US" sz="1200"/>
              <a:t>As traffic increases then performance will degrade unless the network is properly designed.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8" grpId="0"/>
      <p:bldP spid="17" grpId="0"/>
      <p:bldP spid="24"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0FBC-473E-4AD8-AA3D-F63D6A020FA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551BC55-A082-49DC-9FAE-5EC484C84144}"/>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27973237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CA4E8-F5E0-4F6D-87EB-E4A48190B2D3}"/>
              </a:ext>
            </a:extLst>
          </p:cNvPr>
          <p:cNvSpPr>
            <a:spLocks noGrp="1"/>
          </p:cNvSpPr>
          <p:nvPr>
            <p:ph type="title"/>
          </p:nvPr>
        </p:nvSpPr>
        <p:spPr/>
        <p:txBody>
          <a:bodyPr/>
          <a:lstStyle/>
          <a:p>
            <a:endParaRPr lang="en-GB"/>
          </a:p>
        </p:txBody>
      </p:sp>
      <p:pic>
        <p:nvPicPr>
          <p:cNvPr id="4" name="Content Placeholder 3" descr="A picture containing sky&#10;&#10;Description generated with very high confidence">
            <a:extLst>
              <a:ext uri="{FF2B5EF4-FFF2-40B4-BE49-F238E27FC236}">
                <a16:creationId xmlns:a16="http://schemas.microsoft.com/office/drawing/2014/main" id="{0AAC8ADC-42E8-461F-8E68-37B16338DF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1681" y="2626519"/>
            <a:ext cx="8172450" cy="3333750"/>
          </a:xfrm>
          <a:prstGeom prst="rect">
            <a:avLst/>
          </a:prstGeom>
        </p:spPr>
      </p:pic>
    </p:spTree>
    <p:extLst>
      <p:ext uri="{BB962C8B-B14F-4D97-AF65-F5344CB8AC3E}">
        <p14:creationId xmlns:p14="http://schemas.microsoft.com/office/powerpoint/2010/main" val="200200700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3FFF-F627-4107-8C98-145F30F11C6D}"/>
              </a:ext>
            </a:extLst>
          </p:cNvPr>
          <p:cNvSpPr>
            <a:spLocks noGrp="1"/>
          </p:cNvSpPr>
          <p:nvPr>
            <p:ph type="title"/>
          </p:nvPr>
        </p:nvSpPr>
        <p:spPr/>
        <p:txBody>
          <a:bodyPr/>
          <a:lstStyle/>
          <a:p>
            <a:r>
              <a:rPr lang="en-GB" dirty="0"/>
              <a:t>Task</a:t>
            </a:r>
          </a:p>
        </p:txBody>
      </p:sp>
      <p:sp>
        <p:nvSpPr>
          <p:cNvPr id="3" name="Content Placeholder 2">
            <a:extLst>
              <a:ext uri="{FF2B5EF4-FFF2-40B4-BE49-F238E27FC236}">
                <a16:creationId xmlns:a16="http://schemas.microsoft.com/office/drawing/2014/main" id="{0D987C13-2A7B-4534-8111-6BD3B2B197EE}"/>
              </a:ext>
            </a:extLst>
          </p:cNvPr>
          <p:cNvSpPr>
            <a:spLocks noGrp="1"/>
          </p:cNvSpPr>
          <p:nvPr>
            <p:ph idx="1"/>
          </p:nvPr>
        </p:nvSpPr>
        <p:spPr/>
        <p:txBody>
          <a:bodyPr/>
          <a:lstStyle/>
          <a:p>
            <a:r>
              <a:rPr lang="en-GB" dirty="0"/>
              <a:t>Set up a network</a:t>
            </a:r>
          </a:p>
          <a:p>
            <a:r>
              <a:rPr lang="en-GB" dirty="0"/>
              <a:t>Peer to peer using the computers we have here</a:t>
            </a:r>
          </a:p>
          <a:p>
            <a:endParaRPr lang="en-GB" dirty="0"/>
          </a:p>
        </p:txBody>
      </p:sp>
    </p:spTree>
    <p:extLst>
      <p:ext uri="{BB962C8B-B14F-4D97-AF65-F5344CB8AC3E}">
        <p14:creationId xmlns:p14="http://schemas.microsoft.com/office/powerpoint/2010/main" val="400297947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898706B9-09FD-4146-850D-53E7F3E438DC}"/>
              </a:ext>
            </a:extLst>
          </p:cNvPr>
          <p:cNvSpPr>
            <a:spLocks noGrp="1" noChangeArrowheads="1"/>
          </p:cNvSpPr>
          <p:nvPr>
            <p:ph type="title"/>
          </p:nvPr>
        </p:nvSpPr>
        <p:spPr>
          <a:xfrm>
            <a:off x="2674939" y="1152526"/>
            <a:ext cx="7793037" cy="608013"/>
          </a:xfrm>
        </p:spPr>
        <p:txBody>
          <a:bodyPr/>
          <a:lstStyle/>
          <a:p>
            <a:pPr eaLnBrk="1" hangingPunct="1"/>
            <a:r>
              <a:rPr lang="en-GB" altLang="en-US"/>
              <a:t>WAN Technologies</a:t>
            </a:r>
          </a:p>
        </p:txBody>
      </p:sp>
      <p:sp>
        <p:nvSpPr>
          <p:cNvPr id="86019" name="Rectangle 3">
            <a:extLst>
              <a:ext uri="{FF2B5EF4-FFF2-40B4-BE49-F238E27FC236}">
                <a16:creationId xmlns:a16="http://schemas.microsoft.com/office/drawing/2014/main" id="{B77835EA-6083-49B1-A585-EACD01017FEE}"/>
              </a:ext>
            </a:extLst>
          </p:cNvPr>
          <p:cNvSpPr>
            <a:spLocks noGrp="1" noChangeArrowheads="1"/>
          </p:cNvSpPr>
          <p:nvPr>
            <p:ph idx="1"/>
          </p:nvPr>
        </p:nvSpPr>
        <p:spPr>
          <a:xfrm>
            <a:off x="1752600" y="2036764"/>
            <a:ext cx="8915400" cy="1762125"/>
          </a:xfrm>
        </p:spPr>
        <p:txBody>
          <a:bodyPr>
            <a:normAutofit/>
          </a:bodyPr>
          <a:lstStyle/>
          <a:p>
            <a:pPr eaLnBrk="1" hangingPunct="1">
              <a:lnSpc>
                <a:spcPct val="80000"/>
              </a:lnSpc>
            </a:pPr>
            <a:r>
              <a:rPr lang="en-GB" altLang="en-US"/>
              <a:t>Connection type</a:t>
            </a:r>
          </a:p>
          <a:p>
            <a:pPr lvl="1" eaLnBrk="1" hangingPunct="1">
              <a:lnSpc>
                <a:spcPct val="80000"/>
              </a:lnSpc>
            </a:pPr>
            <a:r>
              <a:rPr lang="en-GB" altLang="en-US"/>
              <a:t>DSL </a:t>
            </a:r>
            <a:r>
              <a:rPr lang="en-GB" altLang="en-US" sz="1600"/>
              <a:t>(digital subscriber line)</a:t>
            </a:r>
            <a:r>
              <a:rPr lang="en-GB" altLang="en-US"/>
              <a:t>, ADSL </a:t>
            </a:r>
            <a:r>
              <a:rPr lang="en-GB" altLang="en-US" sz="1600"/>
              <a:t>(asymmetric digital subscriber line)</a:t>
            </a:r>
            <a:r>
              <a:rPr lang="en-GB" altLang="en-US"/>
              <a:t>, Cable broadband</a:t>
            </a:r>
          </a:p>
          <a:p>
            <a:pPr eaLnBrk="1" hangingPunct="1">
              <a:lnSpc>
                <a:spcPct val="80000"/>
              </a:lnSpc>
            </a:pPr>
            <a:r>
              <a:rPr lang="en-GB" altLang="en-US"/>
              <a:t>WAN structures</a:t>
            </a:r>
          </a:p>
          <a:p>
            <a:pPr lvl="1" eaLnBrk="1" hangingPunct="1">
              <a:lnSpc>
                <a:spcPct val="80000"/>
              </a:lnSpc>
            </a:pPr>
            <a:r>
              <a:rPr lang="en-GB" altLang="en-US"/>
              <a:t>Frame Relay, ATM </a:t>
            </a:r>
            <a:r>
              <a:rPr lang="en-GB" altLang="en-US" sz="1600"/>
              <a:t>(asynchronous transfer mode)</a:t>
            </a:r>
            <a:r>
              <a:rPr lang="en-GB" altLang="en-US"/>
              <a:t>, MPLS </a:t>
            </a:r>
            <a:r>
              <a:rPr lang="en-GB" altLang="en-US" sz="1600"/>
              <a:t>(multi-protocol labelled switching)</a:t>
            </a:r>
          </a:p>
        </p:txBody>
      </p:sp>
      <p:pic>
        <p:nvPicPr>
          <p:cNvPr id="95235" name="Picture 3">
            <a:extLst>
              <a:ext uri="{FF2B5EF4-FFF2-40B4-BE49-F238E27FC236}">
                <a16:creationId xmlns:a16="http://schemas.microsoft.com/office/drawing/2014/main" id="{D699F6AD-B73B-4987-9BD2-74931F2DD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3" y="4095751"/>
            <a:ext cx="2976562"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7" name="Picture 5" descr="traditional-wan-design-vs-mpls-wan-design">
            <a:extLst>
              <a:ext uri="{FF2B5EF4-FFF2-40B4-BE49-F238E27FC236}">
                <a16:creationId xmlns:a16="http://schemas.microsoft.com/office/drawing/2014/main" id="{BEC6EB55-3466-496E-9201-3F0226348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089" y="3622675"/>
            <a:ext cx="468947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6018"/>
                                        </p:tgtEl>
                                        <p:attrNameLst>
                                          <p:attrName>style.visibility</p:attrName>
                                        </p:attrNameLst>
                                      </p:cBhvr>
                                      <p:to>
                                        <p:strVal val="visible"/>
                                      </p:to>
                                    </p:set>
                                    <p:anim calcmode="lin" valueType="num">
                                      <p:cBhvr additive="base">
                                        <p:cTn id="7" dur="500" fill="hold"/>
                                        <p:tgtEl>
                                          <p:spTgt spid="86018"/>
                                        </p:tgtEl>
                                        <p:attrNameLst>
                                          <p:attrName>ppt_x</p:attrName>
                                        </p:attrNameLst>
                                      </p:cBhvr>
                                      <p:tavLst>
                                        <p:tav tm="0">
                                          <p:val>
                                            <p:strVal val="0-#ppt_w/2"/>
                                          </p:val>
                                        </p:tav>
                                        <p:tav tm="100000">
                                          <p:val>
                                            <p:strVal val="#ppt_x"/>
                                          </p:val>
                                        </p:tav>
                                      </p:tavLst>
                                    </p:anim>
                                    <p:anim calcmode="lin" valueType="num">
                                      <p:cBhvr additive="base">
                                        <p:cTn id="8" dur="500" fill="hold"/>
                                        <p:tgtEl>
                                          <p:spTgt spid="860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6019">
                                            <p:txEl>
                                              <p:pRg st="0" end="0"/>
                                            </p:txEl>
                                          </p:spTgt>
                                        </p:tgtEl>
                                        <p:attrNameLst>
                                          <p:attrName>style.visibility</p:attrName>
                                        </p:attrNameLst>
                                      </p:cBhvr>
                                      <p:to>
                                        <p:strVal val="visible"/>
                                      </p:to>
                                    </p:set>
                                    <p:anim calcmode="lin" valueType="num">
                                      <p:cBhvr additive="base">
                                        <p:cTn id="13" dur="500" fill="hold"/>
                                        <p:tgtEl>
                                          <p:spTgt spid="8601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6019">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0" end="0"/>
                                            </p:txEl>
                                          </p:spTgt>
                                        </p:tgtEl>
                                        <p:attrNameLst>
                                          <p:attrName>ppt_c</p:attrName>
                                        </p:attrNameLst>
                                      </p:cBhvr>
                                      <p:to>
                                        <a:srgbClr val="C0C0C0"/>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6019">
                                            <p:txEl>
                                              <p:pRg st="1" end="1"/>
                                            </p:txEl>
                                          </p:spTgt>
                                        </p:tgtEl>
                                        <p:attrNameLst>
                                          <p:attrName>style.visibility</p:attrName>
                                        </p:attrNameLst>
                                      </p:cBhvr>
                                      <p:to>
                                        <p:strVal val="visible"/>
                                      </p:to>
                                    </p:set>
                                    <p:anim calcmode="lin" valueType="num">
                                      <p:cBhvr additive="base">
                                        <p:cTn id="19" dur="500" fill="hold"/>
                                        <p:tgtEl>
                                          <p:spTgt spid="8601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6019">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1" end="1"/>
                                            </p:txEl>
                                          </p:spTgt>
                                        </p:tgtEl>
                                        <p:attrNameLst>
                                          <p:attrName>ppt_c</p:attrName>
                                        </p:attrNameLst>
                                      </p:cBhvr>
                                      <p:to>
                                        <a:srgbClr val="C0C0C0"/>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6019">
                                            <p:txEl>
                                              <p:pRg st="2" end="2"/>
                                            </p:txEl>
                                          </p:spTgt>
                                        </p:tgtEl>
                                        <p:attrNameLst>
                                          <p:attrName>style.visibility</p:attrName>
                                        </p:attrNameLst>
                                      </p:cBhvr>
                                      <p:to>
                                        <p:strVal val="visible"/>
                                      </p:to>
                                    </p:set>
                                    <p:anim calcmode="lin" valueType="num">
                                      <p:cBhvr additive="base">
                                        <p:cTn id="25" dur="500" fill="hold"/>
                                        <p:tgtEl>
                                          <p:spTgt spid="8601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6019">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2" end="2"/>
                                            </p:txEl>
                                          </p:spTgt>
                                        </p:tgtEl>
                                        <p:attrNameLst>
                                          <p:attrName>ppt_c</p:attrName>
                                        </p:attrNameLst>
                                      </p:cBhvr>
                                      <p:to>
                                        <a:srgbClr val="C0C0C0"/>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6019">
                                            <p:txEl>
                                              <p:pRg st="3" end="3"/>
                                            </p:txEl>
                                          </p:spTgt>
                                        </p:tgtEl>
                                        <p:attrNameLst>
                                          <p:attrName>style.visibility</p:attrName>
                                        </p:attrNameLst>
                                      </p:cBhvr>
                                      <p:to>
                                        <p:strVal val="visible"/>
                                      </p:to>
                                    </p:set>
                                    <p:anim calcmode="lin" valueType="num">
                                      <p:cBhvr additive="base">
                                        <p:cTn id="31" dur="500" fill="hold"/>
                                        <p:tgtEl>
                                          <p:spTgt spid="86019">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6019">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3" end="3"/>
                                            </p:txEl>
                                          </p:spTgt>
                                        </p:tgtEl>
                                        <p:attrNameLst>
                                          <p:attrName>ppt_c</p:attrName>
                                        </p:attrNameLst>
                                      </p:cBhvr>
                                      <p:to>
                                        <a:srgbClr val="C0C0C0"/>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9523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95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autoUpdateAnimBg="0"/>
      <p:bldP spid="86019" grpId="0" build="p" bldLvl="2" autoUpdateAnimBg="0"/>
    </p:bldLst>
  </p:timing>
</p:sld>
</file>

<file path=ppt/slides/slide2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39E81D44-CC06-4696-8B8C-1001FD9E5239}"/>
              </a:ext>
            </a:extLst>
          </p:cNvPr>
          <p:cNvSpPr>
            <a:spLocks noGrp="1" noChangeArrowheads="1"/>
          </p:cNvSpPr>
          <p:nvPr>
            <p:ph type="title"/>
          </p:nvPr>
        </p:nvSpPr>
        <p:spPr>
          <a:xfrm>
            <a:off x="2674939" y="1152526"/>
            <a:ext cx="7793037" cy="608013"/>
          </a:xfrm>
        </p:spPr>
        <p:txBody>
          <a:bodyPr/>
          <a:lstStyle/>
          <a:p>
            <a:pPr eaLnBrk="1" hangingPunct="1"/>
            <a:r>
              <a:rPr lang="en-GB" altLang="en-US"/>
              <a:t>Network Access Methods</a:t>
            </a:r>
          </a:p>
        </p:txBody>
      </p:sp>
      <p:sp>
        <p:nvSpPr>
          <p:cNvPr id="86019" name="Rectangle 3">
            <a:extLst>
              <a:ext uri="{FF2B5EF4-FFF2-40B4-BE49-F238E27FC236}">
                <a16:creationId xmlns:a16="http://schemas.microsoft.com/office/drawing/2014/main" id="{3225C381-B926-4128-B88C-5EEF1F374B94}"/>
              </a:ext>
            </a:extLst>
          </p:cNvPr>
          <p:cNvSpPr>
            <a:spLocks noGrp="1" noChangeArrowheads="1"/>
          </p:cNvSpPr>
          <p:nvPr>
            <p:ph idx="1"/>
          </p:nvPr>
        </p:nvSpPr>
        <p:spPr>
          <a:xfrm>
            <a:off x="1752600" y="2036764"/>
            <a:ext cx="8915400" cy="1762125"/>
          </a:xfrm>
        </p:spPr>
        <p:txBody>
          <a:bodyPr>
            <a:normAutofit lnSpcReduction="10000"/>
          </a:bodyPr>
          <a:lstStyle/>
          <a:p>
            <a:pPr eaLnBrk="1" hangingPunct="1">
              <a:lnSpc>
                <a:spcPct val="80000"/>
              </a:lnSpc>
            </a:pPr>
            <a:r>
              <a:rPr lang="en-GB" altLang="en-US"/>
              <a:t>For a device to send data on a network you need to find an available time slice,</a:t>
            </a:r>
          </a:p>
          <a:p>
            <a:pPr eaLnBrk="1" hangingPunct="1">
              <a:lnSpc>
                <a:spcPct val="80000"/>
              </a:lnSpc>
            </a:pPr>
            <a:r>
              <a:rPr lang="en-GB" altLang="en-US"/>
              <a:t>Token ring networks operate in a “pass the parcel” fashion where each machine waits its turn until the token is free,</a:t>
            </a:r>
          </a:p>
          <a:p>
            <a:pPr lvl="1" eaLnBrk="1" hangingPunct="1">
              <a:lnSpc>
                <a:spcPct val="80000"/>
              </a:lnSpc>
            </a:pPr>
            <a:r>
              <a:rPr lang="en-GB" altLang="en-US"/>
              <a:t>Problem though with big talkers!!!</a:t>
            </a:r>
          </a:p>
          <a:p>
            <a:pPr eaLnBrk="1" hangingPunct="1">
              <a:lnSpc>
                <a:spcPct val="80000"/>
              </a:lnSpc>
            </a:pPr>
            <a:r>
              <a:rPr lang="en-GB" altLang="en-US"/>
              <a:t>Ethernet is better as devices send data when they want – however can lead to collisions (device 1 and 2 send data to each other at the same time).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6018"/>
                                        </p:tgtEl>
                                        <p:attrNameLst>
                                          <p:attrName>style.visibility</p:attrName>
                                        </p:attrNameLst>
                                      </p:cBhvr>
                                      <p:to>
                                        <p:strVal val="visible"/>
                                      </p:to>
                                    </p:set>
                                    <p:anim calcmode="lin" valueType="num">
                                      <p:cBhvr additive="base">
                                        <p:cTn id="7" dur="500" fill="hold"/>
                                        <p:tgtEl>
                                          <p:spTgt spid="86018"/>
                                        </p:tgtEl>
                                        <p:attrNameLst>
                                          <p:attrName>ppt_x</p:attrName>
                                        </p:attrNameLst>
                                      </p:cBhvr>
                                      <p:tavLst>
                                        <p:tav tm="0">
                                          <p:val>
                                            <p:strVal val="0-#ppt_w/2"/>
                                          </p:val>
                                        </p:tav>
                                        <p:tav tm="100000">
                                          <p:val>
                                            <p:strVal val="#ppt_x"/>
                                          </p:val>
                                        </p:tav>
                                      </p:tavLst>
                                    </p:anim>
                                    <p:anim calcmode="lin" valueType="num">
                                      <p:cBhvr additive="base">
                                        <p:cTn id="8" dur="500" fill="hold"/>
                                        <p:tgtEl>
                                          <p:spTgt spid="860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6019">
                                            <p:txEl>
                                              <p:pRg st="0" end="0"/>
                                            </p:txEl>
                                          </p:spTgt>
                                        </p:tgtEl>
                                        <p:attrNameLst>
                                          <p:attrName>style.visibility</p:attrName>
                                        </p:attrNameLst>
                                      </p:cBhvr>
                                      <p:to>
                                        <p:strVal val="visible"/>
                                      </p:to>
                                    </p:set>
                                    <p:anim calcmode="lin" valueType="num">
                                      <p:cBhvr additive="base">
                                        <p:cTn id="13" dur="500" fill="hold"/>
                                        <p:tgtEl>
                                          <p:spTgt spid="8601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6019">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0" end="0"/>
                                            </p:txEl>
                                          </p:spTgt>
                                        </p:tgtEl>
                                        <p:attrNameLst>
                                          <p:attrName>ppt_c</p:attrName>
                                        </p:attrNameLst>
                                      </p:cBhvr>
                                      <p:to>
                                        <a:srgbClr val="C0C0C0"/>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6019">
                                            <p:txEl>
                                              <p:pRg st="1" end="1"/>
                                            </p:txEl>
                                          </p:spTgt>
                                        </p:tgtEl>
                                        <p:attrNameLst>
                                          <p:attrName>style.visibility</p:attrName>
                                        </p:attrNameLst>
                                      </p:cBhvr>
                                      <p:to>
                                        <p:strVal val="visible"/>
                                      </p:to>
                                    </p:set>
                                    <p:anim calcmode="lin" valueType="num">
                                      <p:cBhvr additive="base">
                                        <p:cTn id="19" dur="500" fill="hold"/>
                                        <p:tgtEl>
                                          <p:spTgt spid="8601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6019">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1" end="1"/>
                                            </p:txEl>
                                          </p:spTgt>
                                        </p:tgtEl>
                                        <p:attrNameLst>
                                          <p:attrName>ppt_c</p:attrName>
                                        </p:attrNameLst>
                                      </p:cBhvr>
                                      <p:to>
                                        <a:srgbClr val="C0C0C0"/>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6019">
                                            <p:txEl>
                                              <p:pRg st="2" end="2"/>
                                            </p:txEl>
                                          </p:spTgt>
                                        </p:tgtEl>
                                        <p:attrNameLst>
                                          <p:attrName>style.visibility</p:attrName>
                                        </p:attrNameLst>
                                      </p:cBhvr>
                                      <p:to>
                                        <p:strVal val="visible"/>
                                      </p:to>
                                    </p:set>
                                    <p:anim calcmode="lin" valueType="num">
                                      <p:cBhvr additive="base">
                                        <p:cTn id="25" dur="500" fill="hold"/>
                                        <p:tgtEl>
                                          <p:spTgt spid="8601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6019">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2" end="2"/>
                                            </p:txEl>
                                          </p:spTgt>
                                        </p:tgtEl>
                                        <p:attrNameLst>
                                          <p:attrName>ppt_c</p:attrName>
                                        </p:attrNameLst>
                                      </p:cBhvr>
                                      <p:to>
                                        <a:srgbClr val="C0C0C0"/>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6019">
                                            <p:txEl>
                                              <p:pRg st="3" end="3"/>
                                            </p:txEl>
                                          </p:spTgt>
                                        </p:tgtEl>
                                        <p:attrNameLst>
                                          <p:attrName>style.visibility</p:attrName>
                                        </p:attrNameLst>
                                      </p:cBhvr>
                                      <p:to>
                                        <p:strVal val="visible"/>
                                      </p:to>
                                    </p:set>
                                    <p:anim calcmode="lin" valueType="num">
                                      <p:cBhvr additive="base">
                                        <p:cTn id="31" dur="500" fill="hold"/>
                                        <p:tgtEl>
                                          <p:spTgt spid="86019">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6019">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3" end="3"/>
                                            </p:txEl>
                                          </p:spTgt>
                                        </p:tgtEl>
                                        <p:attrNameLst>
                                          <p:attrName>ppt_c</p:attrName>
                                        </p:attrNameLst>
                                      </p:cBhvr>
                                      <p:to>
                                        <a:srgbClr val="C0C0C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autoUpdateAnimBg="0"/>
      <p:bldP spid="86019" grpId="0" build="p" bldLvl="2" autoUpdateAnimBg="0"/>
    </p:bldLst>
  </p:timing>
</p:sld>
</file>

<file path=ppt/slides/slide2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39E81D44-CC06-4696-8B8C-1001FD9E5239}"/>
              </a:ext>
            </a:extLst>
          </p:cNvPr>
          <p:cNvSpPr>
            <a:spLocks noGrp="1" noChangeArrowheads="1"/>
          </p:cNvSpPr>
          <p:nvPr>
            <p:ph type="title"/>
          </p:nvPr>
        </p:nvSpPr>
        <p:spPr>
          <a:xfrm>
            <a:off x="2674939" y="1152526"/>
            <a:ext cx="7793037" cy="608013"/>
          </a:xfrm>
        </p:spPr>
        <p:txBody>
          <a:bodyPr/>
          <a:lstStyle/>
          <a:p>
            <a:pPr eaLnBrk="1" hangingPunct="1"/>
            <a:r>
              <a:rPr lang="en-GB" altLang="en-US"/>
              <a:t>Network Access Methods</a:t>
            </a:r>
          </a:p>
        </p:txBody>
      </p:sp>
      <p:sp>
        <p:nvSpPr>
          <p:cNvPr id="86019" name="Rectangle 3">
            <a:extLst>
              <a:ext uri="{FF2B5EF4-FFF2-40B4-BE49-F238E27FC236}">
                <a16:creationId xmlns:a16="http://schemas.microsoft.com/office/drawing/2014/main" id="{3225C381-B926-4128-B88C-5EEF1F374B94}"/>
              </a:ext>
            </a:extLst>
          </p:cNvPr>
          <p:cNvSpPr>
            <a:spLocks noGrp="1" noChangeArrowheads="1"/>
          </p:cNvSpPr>
          <p:nvPr>
            <p:ph idx="1"/>
          </p:nvPr>
        </p:nvSpPr>
        <p:spPr>
          <a:xfrm>
            <a:off x="1752600" y="2036764"/>
            <a:ext cx="8915400" cy="1762125"/>
          </a:xfrm>
        </p:spPr>
        <p:txBody>
          <a:bodyPr>
            <a:normAutofit lnSpcReduction="10000"/>
          </a:bodyPr>
          <a:lstStyle/>
          <a:p>
            <a:pPr eaLnBrk="1" hangingPunct="1">
              <a:lnSpc>
                <a:spcPct val="80000"/>
              </a:lnSpc>
            </a:pPr>
            <a:r>
              <a:rPr lang="en-GB" altLang="en-US"/>
              <a:t>For a device to send data on a network you need to find an available time slice,</a:t>
            </a:r>
          </a:p>
          <a:p>
            <a:pPr eaLnBrk="1" hangingPunct="1">
              <a:lnSpc>
                <a:spcPct val="80000"/>
              </a:lnSpc>
            </a:pPr>
            <a:r>
              <a:rPr lang="en-GB" altLang="en-US"/>
              <a:t>Token ring networks operate in a “pass the parcel” fashion where each machine waits its turn until the token is free,</a:t>
            </a:r>
          </a:p>
          <a:p>
            <a:pPr lvl="1" eaLnBrk="1" hangingPunct="1">
              <a:lnSpc>
                <a:spcPct val="80000"/>
              </a:lnSpc>
            </a:pPr>
            <a:r>
              <a:rPr lang="en-GB" altLang="en-US"/>
              <a:t>Problem though with big talkers!!!</a:t>
            </a:r>
          </a:p>
          <a:p>
            <a:pPr eaLnBrk="1" hangingPunct="1">
              <a:lnSpc>
                <a:spcPct val="80000"/>
              </a:lnSpc>
            </a:pPr>
            <a:r>
              <a:rPr lang="en-GB" altLang="en-US"/>
              <a:t>Ethernet is better as devices send data when they want – however can lead to collisions (device 1 and 2 send data to each other at the same time).</a:t>
            </a:r>
          </a:p>
        </p:txBody>
      </p:sp>
    </p:spTree>
    <p:extLst>
      <p:ext uri="{BB962C8B-B14F-4D97-AF65-F5344CB8AC3E}">
        <p14:creationId xmlns:p14="http://schemas.microsoft.com/office/powerpoint/2010/main" val="2475265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6018"/>
                                        </p:tgtEl>
                                        <p:attrNameLst>
                                          <p:attrName>style.visibility</p:attrName>
                                        </p:attrNameLst>
                                      </p:cBhvr>
                                      <p:to>
                                        <p:strVal val="visible"/>
                                      </p:to>
                                    </p:set>
                                    <p:anim calcmode="lin" valueType="num">
                                      <p:cBhvr additive="base">
                                        <p:cTn id="7" dur="500" fill="hold"/>
                                        <p:tgtEl>
                                          <p:spTgt spid="86018"/>
                                        </p:tgtEl>
                                        <p:attrNameLst>
                                          <p:attrName>ppt_x</p:attrName>
                                        </p:attrNameLst>
                                      </p:cBhvr>
                                      <p:tavLst>
                                        <p:tav tm="0">
                                          <p:val>
                                            <p:strVal val="0-#ppt_w/2"/>
                                          </p:val>
                                        </p:tav>
                                        <p:tav tm="100000">
                                          <p:val>
                                            <p:strVal val="#ppt_x"/>
                                          </p:val>
                                        </p:tav>
                                      </p:tavLst>
                                    </p:anim>
                                    <p:anim calcmode="lin" valueType="num">
                                      <p:cBhvr additive="base">
                                        <p:cTn id="8" dur="500" fill="hold"/>
                                        <p:tgtEl>
                                          <p:spTgt spid="860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6019">
                                            <p:txEl>
                                              <p:pRg st="0" end="0"/>
                                            </p:txEl>
                                          </p:spTgt>
                                        </p:tgtEl>
                                        <p:attrNameLst>
                                          <p:attrName>style.visibility</p:attrName>
                                        </p:attrNameLst>
                                      </p:cBhvr>
                                      <p:to>
                                        <p:strVal val="visible"/>
                                      </p:to>
                                    </p:set>
                                    <p:anim calcmode="lin" valueType="num">
                                      <p:cBhvr additive="base">
                                        <p:cTn id="13" dur="500" fill="hold"/>
                                        <p:tgtEl>
                                          <p:spTgt spid="8601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6019">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0" end="0"/>
                                            </p:txEl>
                                          </p:spTgt>
                                        </p:tgtEl>
                                        <p:attrNameLst>
                                          <p:attrName>ppt_c</p:attrName>
                                        </p:attrNameLst>
                                      </p:cBhvr>
                                      <p:to>
                                        <a:srgbClr val="C0C0C0"/>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6019">
                                            <p:txEl>
                                              <p:pRg st="1" end="1"/>
                                            </p:txEl>
                                          </p:spTgt>
                                        </p:tgtEl>
                                        <p:attrNameLst>
                                          <p:attrName>style.visibility</p:attrName>
                                        </p:attrNameLst>
                                      </p:cBhvr>
                                      <p:to>
                                        <p:strVal val="visible"/>
                                      </p:to>
                                    </p:set>
                                    <p:anim calcmode="lin" valueType="num">
                                      <p:cBhvr additive="base">
                                        <p:cTn id="19" dur="500" fill="hold"/>
                                        <p:tgtEl>
                                          <p:spTgt spid="8601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6019">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1" end="1"/>
                                            </p:txEl>
                                          </p:spTgt>
                                        </p:tgtEl>
                                        <p:attrNameLst>
                                          <p:attrName>ppt_c</p:attrName>
                                        </p:attrNameLst>
                                      </p:cBhvr>
                                      <p:to>
                                        <a:srgbClr val="C0C0C0"/>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6019">
                                            <p:txEl>
                                              <p:pRg st="2" end="2"/>
                                            </p:txEl>
                                          </p:spTgt>
                                        </p:tgtEl>
                                        <p:attrNameLst>
                                          <p:attrName>style.visibility</p:attrName>
                                        </p:attrNameLst>
                                      </p:cBhvr>
                                      <p:to>
                                        <p:strVal val="visible"/>
                                      </p:to>
                                    </p:set>
                                    <p:anim calcmode="lin" valueType="num">
                                      <p:cBhvr additive="base">
                                        <p:cTn id="25" dur="500" fill="hold"/>
                                        <p:tgtEl>
                                          <p:spTgt spid="8601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6019">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2" end="2"/>
                                            </p:txEl>
                                          </p:spTgt>
                                        </p:tgtEl>
                                        <p:attrNameLst>
                                          <p:attrName>ppt_c</p:attrName>
                                        </p:attrNameLst>
                                      </p:cBhvr>
                                      <p:to>
                                        <a:srgbClr val="C0C0C0"/>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6019">
                                            <p:txEl>
                                              <p:pRg st="3" end="3"/>
                                            </p:txEl>
                                          </p:spTgt>
                                        </p:tgtEl>
                                        <p:attrNameLst>
                                          <p:attrName>style.visibility</p:attrName>
                                        </p:attrNameLst>
                                      </p:cBhvr>
                                      <p:to>
                                        <p:strVal val="visible"/>
                                      </p:to>
                                    </p:set>
                                    <p:anim calcmode="lin" valueType="num">
                                      <p:cBhvr additive="base">
                                        <p:cTn id="31" dur="500" fill="hold"/>
                                        <p:tgtEl>
                                          <p:spTgt spid="86019">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6019">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3" end="3"/>
                                            </p:txEl>
                                          </p:spTgt>
                                        </p:tgtEl>
                                        <p:attrNameLst>
                                          <p:attrName>ppt_c</p:attrName>
                                        </p:attrNameLst>
                                      </p:cBhvr>
                                      <p:to>
                                        <a:srgbClr val="C0C0C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autoUpdateAnimBg="0"/>
      <p:bldP spid="86019" grpId="0" build="p" bldLvl="2"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A8A1B659-5EF3-4C20-B024-B95F664D2D06}"/>
              </a:ext>
            </a:extLst>
          </p:cNvPr>
          <p:cNvSpPr>
            <a:spLocks noGrp="1" noChangeArrowheads="1"/>
          </p:cNvSpPr>
          <p:nvPr>
            <p:ph type="title"/>
          </p:nvPr>
        </p:nvSpPr>
        <p:spPr>
          <a:xfrm>
            <a:off x="2674939" y="1152526"/>
            <a:ext cx="7793037" cy="608013"/>
          </a:xfrm>
        </p:spPr>
        <p:txBody>
          <a:bodyPr/>
          <a:lstStyle/>
          <a:p>
            <a:pPr eaLnBrk="1" hangingPunct="1"/>
            <a:r>
              <a:rPr lang="en-GB" altLang="en-US"/>
              <a:t>Collisions</a:t>
            </a:r>
          </a:p>
        </p:txBody>
      </p:sp>
      <p:sp>
        <p:nvSpPr>
          <p:cNvPr id="86019" name="Rectangle 3">
            <a:extLst>
              <a:ext uri="{FF2B5EF4-FFF2-40B4-BE49-F238E27FC236}">
                <a16:creationId xmlns:a16="http://schemas.microsoft.com/office/drawing/2014/main" id="{A5D627FE-CCC4-4D0C-8626-D2AE914EBD7A}"/>
              </a:ext>
            </a:extLst>
          </p:cNvPr>
          <p:cNvSpPr>
            <a:spLocks noGrp="1" noChangeArrowheads="1"/>
          </p:cNvSpPr>
          <p:nvPr>
            <p:ph idx="1"/>
          </p:nvPr>
        </p:nvSpPr>
        <p:spPr>
          <a:xfrm>
            <a:off x="383876" y="2249549"/>
            <a:ext cx="8915400" cy="4266270"/>
          </a:xfrm>
        </p:spPr>
        <p:txBody>
          <a:bodyPr>
            <a:noAutofit/>
          </a:bodyPr>
          <a:lstStyle/>
          <a:p>
            <a:pPr eaLnBrk="1" hangingPunct="1">
              <a:lnSpc>
                <a:spcPct val="80000"/>
              </a:lnSpc>
              <a:defRPr/>
            </a:pPr>
            <a:r>
              <a:rPr lang="en-GB" sz="1400" dirty="0"/>
              <a:t>A collisions on a network is where two devices try to sent data to each other at the same time....</a:t>
            </a:r>
          </a:p>
          <a:p>
            <a:pPr eaLnBrk="1" hangingPunct="1">
              <a:lnSpc>
                <a:spcPct val="80000"/>
              </a:lnSpc>
              <a:defRPr/>
            </a:pPr>
            <a:endParaRPr lang="en-GB" sz="1400" dirty="0"/>
          </a:p>
          <a:p>
            <a:pPr eaLnBrk="1" hangingPunct="1">
              <a:lnSpc>
                <a:spcPct val="80000"/>
              </a:lnSpc>
              <a:defRPr/>
            </a:pPr>
            <a:endParaRPr lang="en-GB" sz="1400" dirty="0"/>
          </a:p>
          <a:p>
            <a:pPr eaLnBrk="1" hangingPunct="1">
              <a:lnSpc>
                <a:spcPct val="80000"/>
              </a:lnSpc>
              <a:defRPr/>
            </a:pPr>
            <a:endParaRPr lang="en-GB" sz="1400" dirty="0"/>
          </a:p>
          <a:p>
            <a:pPr eaLnBrk="1" hangingPunct="1">
              <a:lnSpc>
                <a:spcPct val="80000"/>
              </a:lnSpc>
              <a:defRPr/>
            </a:pPr>
            <a:endParaRPr lang="en-GB" sz="1400" dirty="0"/>
          </a:p>
          <a:p>
            <a:pPr marL="0" indent="0">
              <a:lnSpc>
                <a:spcPct val="80000"/>
              </a:lnSpc>
              <a:buNone/>
              <a:defRPr/>
            </a:pPr>
            <a:endParaRPr lang="en-GB" sz="1400" dirty="0"/>
          </a:p>
          <a:p>
            <a:pPr eaLnBrk="1" hangingPunct="1">
              <a:lnSpc>
                <a:spcPct val="80000"/>
              </a:lnSpc>
              <a:defRPr/>
            </a:pPr>
            <a:endParaRPr lang="en-GB" sz="1400" dirty="0"/>
          </a:p>
          <a:p>
            <a:pPr eaLnBrk="1" hangingPunct="1">
              <a:lnSpc>
                <a:spcPct val="80000"/>
              </a:lnSpc>
              <a:defRPr/>
            </a:pPr>
            <a:endParaRPr lang="en-GB" sz="1400" dirty="0"/>
          </a:p>
          <a:p>
            <a:pPr eaLnBrk="1" hangingPunct="1">
              <a:lnSpc>
                <a:spcPct val="80000"/>
              </a:lnSpc>
              <a:defRPr/>
            </a:pPr>
            <a:endParaRPr lang="en-GB" sz="1400" dirty="0"/>
          </a:p>
          <a:p>
            <a:pPr eaLnBrk="1" hangingPunct="1">
              <a:lnSpc>
                <a:spcPct val="80000"/>
              </a:lnSpc>
              <a:defRPr/>
            </a:pPr>
            <a:endParaRPr lang="en-GB" sz="1400" dirty="0"/>
          </a:p>
          <a:p>
            <a:pPr eaLnBrk="1" hangingPunct="1">
              <a:lnSpc>
                <a:spcPct val="80000"/>
              </a:lnSpc>
              <a:defRPr/>
            </a:pPr>
            <a:r>
              <a:rPr lang="en-GB" sz="1400" dirty="0"/>
              <a:t>To overcome collisions Ethernet uses CSMA/CD </a:t>
            </a:r>
            <a:r>
              <a:rPr lang="en-GB" sz="1100" dirty="0"/>
              <a:t>(carrier sense multiple access / collision detection) </a:t>
            </a:r>
            <a:r>
              <a:rPr lang="en-GB" sz="1400" dirty="0"/>
              <a:t>known as the “back off algorithm” to help prevent reoccurring collisions,</a:t>
            </a:r>
          </a:p>
          <a:p>
            <a:pPr eaLnBrk="1" hangingPunct="1">
              <a:lnSpc>
                <a:spcPct val="80000"/>
              </a:lnSpc>
              <a:defRPr/>
            </a:pPr>
            <a:r>
              <a:rPr lang="en-GB" sz="1400" dirty="0"/>
              <a:t>A similar algorithm CSMA/CA </a:t>
            </a:r>
            <a:r>
              <a:rPr lang="en-GB" sz="1100" dirty="0"/>
              <a:t>(carrier sense multiple access / collision avoidance) </a:t>
            </a:r>
            <a:r>
              <a:rPr lang="en-GB" sz="1400" dirty="0"/>
              <a:t>is used on wireless networks which detects signals before data is sent to help prevent collisions. </a:t>
            </a:r>
          </a:p>
        </p:txBody>
      </p:sp>
      <p:pic>
        <p:nvPicPr>
          <p:cNvPr id="96257" name="Picture 1">
            <a:extLst>
              <a:ext uri="{FF2B5EF4-FFF2-40B4-BE49-F238E27FC236}">
                <a16:creationId xmlns:a16="http://schemas.microsoft.com/office/drawing/2014/main" id="{B2AE869A-A960-4A69-BDBB-227D3A86F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6736" y="2508594"/>
            <a:ext cx="4821388" cy="268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6018"/>
                                        </p:tgtEl>
                                        <p:attrNameLst>
                                          <p:attrName>style.visibility</p:attrName>
                                        </p:attrNameLst>
                                      </p:cBhvr>
                                      <p:to>
                                        <p:strVal val="visible"/>
                                      </p:to>
                                    </p:set>
                                    <p:anim calcmode="lin" valueType="num">
                                      <p:cBhvr additive="base">
                                        <p:cTn id="7" dur="500" fill="hold"/>
                                        <p:tgtEl>
                                          <p:spTgt spid="86018"/>
                                        </p:tgtEl>
                                        <p:attrNameLst>
                                          <p:attrName>ppt_x</p:attrName>
                                        </p:attrNameLst>
                                      </p:cBhvr>
                                      <p:tavLst>
                                        <p:tav tm="0">
                                          <p:val>
                                            <p:strVal val="0-#ppt_w/2"/>
                                          </p:val>
                                        </p:tav>
                                        <p:tav tm="100000">
                                          <p:val>
                                            <p:strVal val="#ppt_x"/>
                                          </p:val>
                                        </p:tav>
                                      </p:tavLst>
                                    </p:anim>
                                    <p:anim calcmode="lin" valueType="num">
                                      <p:cBhvr additive="base">
                                        <p:cTn id="8" dur="500" fill="hold"/>
                                        <p:tgtEl>
                                          <p:spTgt spid="860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6019">
                                            <p:txEl>
                                              <p:pRg st="0" end="0"/>
                                            </p:txEl>
                                          </p:spTgt>
                                        </p:tgtEl>
                                        <p:attrNameLst>
                                          <p:attrName>style.visibility</p:attrName>
                                        </p:attrNameLst>
                                      </p:cBhvr>
                                      <p:to>
                                        <p:strVal val="visible"/>
                                      </p:to>
                                    </p:set>
                                    <p:anim calcmode="lin" valueType="num">
                                      <p:cBhvr additive="base">
                                        <p:cTn id="13" dur="500" fill="hold"/>
                                        <p:tgtEl>
                                          <p:spTgt spid="8601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6019">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0" end="0"/>
                                            </p:txEl>
                                          </p:spTgt>
                                        </p:tgtEl>
                                        <p:attrNameLst>
                                          <p:attrName>ppt_c</p:attrName>
                                        </p:attrNameLst>
                                      </p:cBhvr>
                                      <p:to>
                                        <a:srgbClr val="C0C0C0"/>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625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6019">
                                            <p:txEl>
                                              <p:pRg st="10" end="10"/>
                                            </p:txEl>
                                          </p:spTgt>
                                        </p:tgtEl>
                                        <p:attrNameLst>
                                          <p:attrName>style.visibility</p:attrName>
                                        </p:attrNameLst>
                                      </p:cBhvr>
                                      <p:to>
                                        <p:strVal val="visible"/>
                                      </p:to>
                                    </p:set>
                                    <p:anim calcmode="lin" valueType="num">
                                      <p:cBhvr additive="base">
                                        <p:cTn id="23" dur="500" fill="hold"/>
                                        <p:tgtEl>
                                          <p:spTgt spid="86019">
                                            <p:txEl>
                                              <p:pRg st="10" end="1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6019">
                                            <p:txEl>
                                              <p:pRg st="10" end="1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10" end="10"/>
                                            </p:txEl>
                                          </p:spTgt>
                                        </p:tgtEl>
                                        <p:attrNameLst>
                                          <p:attrName>ppt_c</p:attrName>
                                        </p:attrNameLst>
                                      </p:cBhvr>
                                      <p:to>
                                        <a:srgbClr val="C0C0C0"/>
                                      </p:to>
                                    </p:animClr>
                                  </p:sub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6019">
                                            <p:txEl>
                                              <p:pRg st="11" end="11"/>
                                            </p:txEl>
                                          </p:spTgt>
                                        </p:tgtEl>
                                        <p:attrNameLst>
                                          <p:attrName>style.visibility</p:attrName>
                                        </p:attrNameLst>
                                      </p:cBhvr>
                                      <p:to>
                                        <p:strVal val="visible"/>
                                      </p:to>
                                    </p:set>
                                    <p:anim calcmode="lin" valueType="num">
                                      <p:cBhvr additive="base">
                                        <p:cTn id="29" dur="500" fill="hold"/>
                                        <p:tgtEl>
                                          <p:spTgt spid="86019">
                                            <p:txEl>
                                              <p:pRg st="11" end="1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6019">
                                            <p:txEl>
                                              <p:pRg st="11" end="1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6019">
                                            <p:txEl>
                                              <p:pRg st="11" end="11"/>
                                            </p:txEl>
                                          </p:spTgt>
                                        </p:tgtEl>
                                        <p:attrNameLst>
                                          <p:attrName>ppt_c</p:attrName>
                                        </p:attrNameLst>
                                      </p:cBhvr>
                                      <p:to>
                                        <a:srgbClr val="C0C0C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autoUpdateAnimBg="0"/>
      <p:bldP spid="86019" grpId="0" build="p" bldLvl="2" autoUpdateAnimBg="0"/>
    </p:bldLst>
  </p:timing>
</p:sld>
</file>

<file path=ppt/slides/slide2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01537C21-C0D5-414E-848F-5B06603D98C1}"/>
              </a:ext>
            </a:extLst>
          </p:cNvPr>
          <p:cNvSpPr>
            <a:spLocks noGrp="1" noChangeArrowheads="1"/>
          </p:cNvSpPr>
          <p:nvPr>
            <p:ph type="title"/>
          </p:nvPr>
        </p:nvSpPr>
        <p:spPr>
          <a:xfrm>
            <a:off x="2649539" y="1152526"/>
            <a:ext cx="7793037" cy="608013"/>
          </a:xfrm>
        </p:spPr>
        <p:txBody>
          <a:bodyPr/>
          <a:lstStyle/>
          <a:p>
            <a:pPr eaLnBrk="1" hangingPunct="1"/>
            <a:r>
              <a:rPr lang="en-GB" altLang="en-US"/>
              <a:t>Network Models</a:t>
            </a:r>
          </a:p>
        </p:txBody>
      </p:sp>
      <p:sp>
        <p:nvSpPr>
          <p:cNvPr id="80899" name="Rectangle 3">
            <a:extLst>
              <a:ext uri="{FF2B5EF4-FFF2-40B4-BE49-F238E27FC236}">
                <a16:creationId xmlns:a16="http://schemas.microsoft.com/office/drawing/2014/main" id="{7B5534C6-7E90-41FE-A71F-C4700FEC888A}"/>
              </a:ext>
            </a:extLst>
          </p:cNvPr>
          <p:cNvSpPr>
            <a:spLocks noGrp="1" noChangeArrowheads="1"/>
          </p:cNvSpPr>
          <p:nvPr>
            <p:ph idx="1"/>
          </p:nvPr>
        </p:nvSpPr>
        <p:spPr>
          <a:xfrm>
            <a:off x="1524000" y="2038351"/>
            <a:ext cx="8915400" cy="1660525"/>
          </a:xfrm>
          <a:noFill/>
        </p:spPr>
        <p:txBody>
          <a:bodyPr>
            <a:normAutofit fontScale="92500" lnSpcReduction="20000"/>
          </a:bodyPr>
          <a:lstStyle/>
          <a:p>
            <a:pPr eaLnBrk="1" hangingPunct="1">
              <a:lnSpc>
                <a:spcPct val="90000"/>
              </a:lnSpc>
            </a:pPr>
            <a:r>
              <a:rPr lang="en-GB" altLang="en-US" dirty="0"/>
              <a:t>The ISO OSI </a:t>
            </a:r>
            <a:r>
              <a:rPr lang="en-GB" altLang="en-US" sz="1600" dirty="0"/>
              <a:t>(open systems interconnection)</a:t>
            </a:r>
            <a:r>
              <a:rPr lang="en-GB" altLang="en-US" dirty="0"/>
              <a:t> model describes logically how different devices communicate with one another,</a:t>
            </a:r>
          </a:p>
          <a:p>
            <a:pPr eaLnBrk="1" hangingPunct="1">
              <a:lnSpc>
                <a:spcPct val="90000"/>
              </a:lnSpc>
            </a:pPr>
            <a:r>
              <a:rPr lang="en-GB" altLang="en-US" dirty="0"/>
              <a:t>As long as the standards are adhered to it should not matter what platform or device you are using – communication should happen,</a:t>
            </a:r>
          </a:p>
          <a:p>
            <a:pPr eaLnBrk="1" hangingPunct="1">
              <a:lnSpc>
                <a:spcPct val="90000"/>
              </a:lnSpc>
            </a:pPr>
            <a:r>
              <a:rPr lang="en-GB" altLang="en-US" dirty="0"/>
              <a:t>OSI model has 7 layers each representing a different part of the communication process.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0898"/>
                                        </p:tgtEl>
                                        <p:attrNameLst>
                                          <p:attrName>style.visibility</p:attrName>
                                        </p:attrNameLst>
                                      </p:cBhvr>
                                      <p:to>
                                        <p:strVal val="visible"/>
                                      </p:to>
                                    </p:set>
                                    <p:anim calcmode="lin" valueType="num">
                                      <p:cBhvr additive="base">
                                        <p:cTn id="7" dur="500" fill="hold"/>
                                        <p:tgtEl>
                                          <p:spTgt spid="80898"/>
                                        </p:tgtEl>
                                        <p:attrNameLst>
                                          <p:attrName>ppt_x</p:attrName>
                                        </p:attrNameLst>
                                      </p:cBhvr>
                                      <p:tavLst>
                                        <p:tav tm="0">
                                          <p:val>
                                            <p:strVal val="0-#ppt_w/2"/>
                                          </p:val>
                                        </p:tav>
                                        <p:tav tm="100000">
                                          <p:val>
                                            <p:strVal val="#ppt_x"/>
                                          </p:val>
                                        </p:tav>
                                      </p:tavLst>
                                    </p:anim>
                                    <p:anim calcmode="lin" valueType="num">
                                      <p:cBhvr additive="base">
                                        <p:cTn id="8" dur="500" fill="hold"/>
                                        <p:tgtEl>
                                          <p:spTgt spid="808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0899">
                                            <p:txEl>
                                              <p:pRg st="0" end="0"/>
                                            </p:txEl>
                                          </p:spTgt>
                                        </p:tgtEl>
                                        <p:attrNameLst>
                                          <p:attrName>style.visibility</p:attrName>
                                        </p:attrNameLst>
                                      </p:cBhvr>
                                      <p:to>
                                        <p:strVal val="visible"/>
                                      </p:to>
                                    </p:set>
                                    <p:anim calcmode="lin" valueType="num">
                                      <p:cBhvr additive="base">
                                        <p:cTn id="13" dur="500" fill="hold"/>
                                        <p:tgtEl>
                                          <p:spTgt spid="8089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0899">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0899">
                                            <p:txEl>
                                              <p:pRg st="0" end="0"/>
                                            </p:txEl>
                                          </p:spTgt>
                                        </p:tgtEl>
                                        <p:attrNameLst>
                                          <p:attrName>ppt_c</p:attrName>
                                        </p:attrNameLst>
                                      </p:cBhvr>
                                      <p:to>
                                        <a:srgbClr val="C0C0C0"/>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0899">
                                            <p:txEl>
                                              <p:pRg st="1" end="1"/>
                                            </p:txEl>
                                          </p:spTgt>
                                        </p:tgtEl>
                                        <p:attrNameLst>
                                          <p:attrName>style.visibility</p:attrName>
                                        </p:attrNameLst>
                                      </p:cBhvr>
                                      <p:to>
                                        <p:strVal val="visible"/>
                                      </p:to>
                                    </p:set>
                                    <p:anim calcmode="lin" valueType="num">
                                      <p:cBhvr additive="base">
                                        <p:cTn id="19" dur="500" fill="hold"/>
                                        <p:tgtEl>
                                          <p:spTgt spid="8089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0899">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0899">
                                            <p:txEl>
                                              <p:pRg st="1" end="1"/>
                                            </p:txEl>
                                          </p:spTgt>
                                        </p:tgtEl>
                                        <p:attrNameLst>
                                          <p:attrName>ppt_c</p:attrName>
                                        </p:attrNameLst>
                                      </p:cBhvr>
                                      <p:to>
                                        <a:srgbClr val="C0C0C0"/>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0899">
                                            <p:txEl>
                                              <p:pRg st="2" end="2"/>
                                            </p:txEl>
                                          </p:spTgt>
                                        </p:tgtEl>
                                        <p:attrNameLst>
                                          <p:attrName>style.visibility</p:attrName>
                                        </p:attrNameLst>
                                      </p:cBhvr>
                                      <p:to>
                                        <p:strVal val="visible"/>
                                      </p:to>
                                    </p:set>
                                    <p:anim calcmode="lin" valueType="num">
                                      <p:cBhvr additive="base">
                                        <p:cTn id="25" dur="500" fill="hold"/>
                                        <p:tgtEl>
                                          <p:spTgt spid="8089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0899">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0899">
                                            <p:txEl>
                                              <p:pRg st="2" end="2"/>
                                            </p:txEl>
                                          </p:spTgt>
                                        </p:tgtEl>
                                        <p:attrNameLst>
                                          <p:attrName>ppt_c</p:attrName>
                                        </p:attrNameLst>
                                      </p:cBhvr>
                                      <p:to>
                                        <a:srgbClr val="C0C0C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autoUpdateAnimBg="0"/>
      <p:bldP spid="80899" grpId="0" build="p" bldLvl="2" autoUpdateAnimBg="0"/>
    </p:bldLst>
  </p:timing>
</p:sld>
</file>

<file path=ppt/slides/slide2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967919F8-7BD4-42B7-81B5-2EF7EED088DA}"/>
              </a:ext>
            </a:extLst>
          </p:cNvPr>
          <p:cNvSpPr>
            <a:spLocks noGrp="1" noChangeArrowheads="1"/>
          </p:cNvSpPr>
          <p:nvPr>
            <p:ph type="title"/>
          </p:nvPr>
        </p:nvSpPr>
        <p:spPr>
          <a:xfrm>
            <a:off x="2674939" y="1152526"/>
            <a:ext cx="7793037" cy="608013"/>
          </a:xfrm>
        </p:spPr>
        <p:txBody>
          <a:bodyPr/>
          <a:lstStyle/>
          <a:p>
            <a:r>
              <a:rPr lang="en-GB" altLang="en-US"/>
              <a:t>OSI Model</a:t>
            </a:r>
          </a:p>
        </p:txBody>
      </p:sp>
      <p:grpSp>
        <p:nvGrpSpPr>
          <p:cNvPr id="87043" name="Group 3">
            <a:extLst>
              <a:ext uri="{FF2B5EF4-FFF2-40B4-BE49-F238E27FC236}">
                <a16:creationId xmlns:a16="http://schemas.microsoft.com/office/drawing/2014/main" id="{5AD32CF6-5F3F-4BDE-B439-156AF29EAC14}"/>
              </a:ext>
            </a:extLst>
          </p:cNvPr>
          <p:cNvGrpSpPr>
            <a:grpSpLocks/>
          </p:cNvGrpSpPr>
          <p:nvPr/>
        </p:nvGrpSpPr>
        <p:grpSpPr bwMode="auto">
          <a:xfrm>
            <a:off x="2857501" y="2336800"/>
            <a:ext cx="6704013" cy="533400"/>
            <a:chOff x="840" y="1472"/>
            <a:chExt cx="4223" cy="336"/>
          </a:xfrm>
        </p:grpSpPr>
        <p:sp>
          <p:nvSpPr>
            <p:cNvPr id="12328" name="Text Box 4">
              <a:extLst>
                <a:ext uri="{FF2B5EF4-FFF2-40B4-BE49-F238E27FC236}">
                  <a16:creationId xmlns:a16="http://schemas.microsoft.com/office/drawing/2014/main" id="{D6CD2B62-6541-41EC-B121-722DD4085AB1}"/>
                </a:ext>
              </a:extLst>
            </p:cNvPr>
            <p:cNvSpPr txBox="1">
              <a:spLocks noChangeArrowheads="1"/>
            </p:cNvSpPr>
            <p:nvPr/>
          </p:nvSpPr>
          <p:spPr bwMode="auto">
            <a:xfrm>
              <a:off x="840" y="1472"/>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Application</a:t>
              </a:r>
            </a:p>
          </p:txBody>
        </p:sp>
        <p:sp>
          <p:nvSpPr>
            <p:cNvPr id="12329" name="Line 5">
              <a:extLst>
                <a:ext uri="{FF2B5EF4-FFF2-40B4-BE49-F238E27FC236}">
                  <a16:creationId xmlns:a16="http://schemas.microsoft.com/office/drawing/2014/main" id="{1EFB7E77-E201-4174-8A4B-8CC7C2962357}"/>
                </a:ext>
              </a:extLst>
            </p:cNvPr>
            <p:cNvSpPr>
              <a:spLocks noChangeShapeType="1"/>
            </p:cNvSpPr>
            <p:nvPr/>
          </p:nvSpPr>
          <p:spPr bwMode="auto">
            <a:xfrm>
              <a:off x="1464" y="1712"/>
              <a:ext cx="0" cy="9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2330" name="Text Box 6">
              <a:extLst>
                <a:ext uri="{FF2B5EF4-FFF2-40B4-BE49-F238E27FC236}">
                  <a16:creationId xmlns:a16="http://schemas.microsoft.com/office/drawing/2014/main" id="{751F0C16-CFDF-457D-929C-DE9CD4FF1DF1}"/>
                </a:ext>
              </a:extLst>
            </p:cNvPr>
            <p:cNvSpPr txBox="1">
              <a:spLocks noChangeArrowheads="1"/>
            </p:cNvSpPr>
            <p:nvPr/>
          </p:nvSpPr>
          <p:spPr bwMode="auto">
            <a:xfrm>
              <a:off x="3840" y="1472"/>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Application</a:t>
              </a:r>
            </a:p>
          </p:txBody>
        </p:sp>
        <p:sp>
          <p:nvSpPr>
            <p:cNvPr id="12331" name="Line 7">
              <a:extLst>
                <a:ext uri="{FF2B5EF4-FFF2-40B4-BE49-F238E27FC236}">
                  <a16:creationId xmlns:a16="http://schemas.microsoft.com/office/drawing/2014/main" id="{4F6D229E-D764-4BE2-8885-3886589E9BD3}"/>
                </a:ext>
              </a:extLst>
            </p:cNvPr>
            <p:cNvSpPr>
              <a:spLocks noChangeShapeType="1"/>
            </p:cNvSpPr>
            <p:nvPr/>
          </p:nvSpPr>
          <p:spPr bwMode="auto">
            <a:xfrm>
              <a:off x="4464" y="1712"/>
              <a:ext cx="0" cy="9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2332" name="Line 8">
              <a:extLst>
                <a:ext uri="{FF2B5EF4-FFF2-40B4-BE49-F238E27FC236}">
                  <a16:creationId xmlns:a16="http://schemas.microsoft.com/office/drawing/2014/main" id="{F961F07D-068F-45A7-BE83-2718678B760E}"/>
                </a:ext>
              </a:extLst>
            </p:cNvPr>
            <p:cNvSpPr>
              <a:spLocks noChangeShapeType="1"/>
            </p:cNvSpPr>
            <p:nvPr/>
          </p:nvSpPr>
          <p:spPr bwMode="auto">
            <a:xfrm>
              <a:off x="2052" y="1584"/>
              <a:ext cx="1800" cy="0"/>
            </a:xfrm>
            <a:prstGeom prst="line">
              <a:avLst/>
            </a:prstGeom>
            <a:noFill/>
            <a:ln w="9525">
              <a:solidFill>
                <a:schemeClr val="tx1"/>
              </a:solidFill>
              <a:prstDash val="sysDot"/>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nvGrpSpPr>
          <p:cNvPr id="87049" name="Group 9">
            <a:extLst>
              <a:ext uri="{FF2B5EF4-FFF2-40B4-BE49-F238E27FC236}">
                <a16:creationId xmlns:a16="http://schemas.microsoft.com/office/drawing/2014/main" id="{2DC0B3BA-6177-481A-B619-09DFDF797461}"/>
              </a:ext>
            </a:extLst>
          </p:cNvPr>
          <p:cNvGrpSpPr>
            <a:grpSpLocks/>
          </p:cNvGrpSpPr>
          <p:nvPr/>
        </p:nvGrpSpPr>
        <p:grpSpPr bwMode="auto">
          <a:xfrm>
            <a:off x="2857501" y="4470400"/>
            <a:ext cx="6704013" cy="533400"/>
            <a:chOff x="840" y="2816"/>
            <a:chExt cx="4223" cy="336"/>
          </a:xfrm>
        </p:grpSpPr>
        <p:sp>
          <p:nvSpPr>
            <p:cNvPr id="12323" name="Text Box 10">
              <a:extLst>
                <a:ext uri="{FF2B5EF4-FFF2-40B4-BE49-F238E27FC236}">
                  <a16:creationId xmlns:a16="http://schemas.microsoft.com/office/drawing/2014/main" id="{73BC8970-E4B6-45AC-8E35-6A2309C023AD}"/>
                </a:ext>
              </a:extLst>
            </p:cNvPr>
            <p:cNvSpPr txBox="1">
              <a:spLocks noChangeArrowheads="1"/>
            </p:cNvSpPr>
            <p:nvPr/>
          </p:nvSpPr>
          <p:spPr bwMode="auto">
            <a:xfrm>
              <a:off x="840" y="2816"/>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Network</a:t>
              </a:r>
            </a:p>
          </p:txBody>
        </p:sp>
        <p:sp>
          <p:nvSpPr>
            <p:cNvPr id="12324" name="Line 11">
              <a:extLst>
                <a:ext uri="{FF2B5EF4-FFF2-40B4-BE49-F238E27FC236}">
                  <a16:creationId xmlns:a16="http://schemas.microsoft.com/office/drawing/2014/main" id="{F30F9F4E-9226-498F-B40D-CAEC4AB8AC15}"/>
                </a:ext>
              </a:extLst>
            </p:cNvPr>
            <p:cNvSpPr>
              <a:spLocks noChangeShapeType="1"/>
            </p:cNvSpPr>
            <p:nvPr/>
          </p:nvSpPr>
          <p:spPr bwMode="auto">
            <a:xfrm>
              <a:off x="1464" y="3056"/>
              <a:ext cx="0" cy="9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2325" name="Text Box 12">
              <a:extLst>
                <a:ext uri="{FF2B5EF4-FFF2-40B4-BE49-F238E27FC236}">
                  <a16:creationId xmlns:a16="http://schemas.microsoft.com/office/drawing/2014/main" id="{99F43D82-A93F-4680-A55B-8F12469DE60C}"/>
                </a:ext>
              </a:extLst>
            </p:cNvPr>
            <p:cNvSpPr txBox="1">
              <a:spLocks noChangeArrowheads="1"/>
            </p:cNvSpPr>
            <p:nvPr/>
          </p:nvSpPr>
          <p:spPr bwMode="auto">
            <a:xfrm>
              <a:off x="3840" y="2816"/>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Network</a:t>
              </a:r>
            </a:p>
          </p:txBody>
        </p:sp>
        <p:sp>
          <p:nvSpPr>
            <p:cNvPr id="12326" name="Line 13">
              <a:extLst>
                <a:ext uri="{FF2B5EF4-FFF2-40B4-BE49-F238E27FC236}">
                  <a16:creationId xmlns:a16="http://schemas.microsoft.com/office/drawing/2014/main" id="{ABE87D18-9AAB-4497-B438-06ADC680FC03}"/>
                </a:ext>
              </a:extLst>
            </p:cNvPr>
            <p:cNvSpPr>
              <a:spLocks noChangeShapeType="1"/>
            </p:cNvSpPr>
            <p:nvPr/>
          </p:nvSpPr>
          <p:spPr bwMode="auto">
            <a:xfrm>
              <a:off x="4464" y="3056"/>
              <a:ext cx="0" cy="9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2327" name="Line 14">
              <a:extLst>
                <a:ext uri="{FF2B5EF4-FFF2-40B4-BE49-F238E27FC236}">
                  <a16:creationId xmlns:a16="http://schemas.microsoft.com/office/drawing/2014/main" id="{254F5C81-2E2F-4910-8626-417268BAC362}"/>
                </a:ext>
              </a:extLst>
            </p:cNvPr>
            <p:cNvSpPr>
              <a:spLocks noChangeShapeType="1"/>
            </p:cNvSpPr>
            <p:nvPr/>
          </p:nvSpPr>
          <p:spPr bwMode="auto">
            <a:xfrm>
              <a:off x="2064" y="2936"/>
              <a:ext cx="1776" cy="0"/>
            </a:xfrm>
            <a:prstGeom prst="line">
              <a:avLst/>
            </a:prstGeom>
            <a:noFill/>
            <a:ln w="9525">
              <a:solidFill>
                <a:schemeClr val="tx1"/>
              </a:solidFill>
              <a:prstDash val="sysDot"/>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nvGrpSpPr>
          <p:cNvPr id="87055" name="Group 15">
            <a:extLst>
              <a:ext uri="{FF2B5EF4-FFF2-40B4-BE49-F238E27FC236}">
                <a16:creationId xmlns:a16="http://schemas.microsoft.com/office/drawing/2014/main" id="{5AC3F7E5-4058-423F-9BCD-741A92073061}"/>
              </a:ext>
            </a:extLst>
          </p:cNvPr>
          <p:cNvGrpSpPr>
            <a:grpSpLocks/>
          </p:cNvGrpSpPr>
          <p:nvPr/>
        </p:nvGrpSpPr>
        <p:grpSpPr bwMode="auto">
          <a:xfrm>
            <a:off x="2857501" y="2870200"/>
            <a:ext cx="6704013" cy="533400"/>
            <a:chOff x="840" y="1808"/>
            <a:chExt cx="4223" cy="336"/>
          </a:xfrm>
        </p:grpSpPr>
        <p:sp>
          <p:nvSpPr>
            <p:cNvPr id="12318" name="Text Box 16">
              <a:extLst>
                <a:ext uri="{FF2B5EF4-FFF2-40B4-BE49-F238E27FC236}">
                  <a16:creationId xmlns:a16="http://schemas.microsoft.com/office/drawing/2014/main" id="{4BA7EEE4-F6AC-4983-A716-33ABA225CADC}"/>
                </a:ext>
              </a:extLst>
            </p:cNvPr>
            <p:cNvSpPr txBox="1">
              <a:spLocks noChangeArrowheads="1"/>
            </p:cNvSpPr>
            <p:nvPr/>
          </p:nvSpPr>
          <p:spPr bwMode="auto">
            <a:xfrm>
              <a:off x="840" y="1808"/>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Presentation</a:t>
              </a:r>
            </a:p>
          </p:txBody>
        </p:sp>
        <p:sp>
          <p:nvSpPr>
            <p:cNvPr id="12319" name="Line 17">
              <a:extLst>
                <a:ext uri="{FF2B5EF4-FFF2-40B4-BE49-F238E27FC236}">
                  <a16:creationId xmlns:a16="http://schemas.microsoft.com/office/drawing/2014/main" id="{F3D1A060-EADC-4E13-A09C-612874790FC6}"/>
                </a:ext>
              </a:extLst>
            </p:cNvPr>
            <p:cNvSpPr>
              <a:spLocks noChangeShapeType="1"/>
            </p:cNvSpPr>
            <p:nvPr/>
          </p:nvSpPr>
          <p:spPr bwMode="auto">
            <a:xfrm>
              <a:off x="1464" y="2048"/>
              <a:ext cx="0" cy="9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2320" name="Text Box 18">
              <a:extLst>
                <a:ext uri="{FF2B5EF4-FFF2-40B4-BE49-F238E27FC236}">
                  <a16:creationId xmlns:a16="http://schemas.microsoft.com/office/drawing/2014/main" id="{BB9D4717-D60B-4B70-B555-4B88214C4FD7}"/>
                </a:ext>
              </a:extLst>
            </p:cNvPr>
            <p:cNvSpPr txBox="1">
              <a:spLocks noChangeArrowheads="1"/>
            </p:cNvSpPr>
            <p:nvPr/>
          </p:nvSpPr>
          <p:spPr bwMode="auto">
            <a:xfrm>
              <a:off x="3840" y="1808"/>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Presentation</a:t>
              </a:r>
            </a:p>
          </p:txBody>
        </p:sp>
        <p:sp>
          <p:nvSpPr>
            <p:cNvPr id="12321" name="Line 19">
              <a:extLst>
                <a:ext uri="{FF2B5EF4-FFF2-40B4-BE49-F238E27FC236}">
                  <a16:creationId xmlns:a16="http://schemas.microsoft.com/office/drawing/2014/main" id="{F087B849-3581-45D1-A69B-91232EC8DC36}"/>
                </a:ext>
              </a:extLst>
            </p:cNvPr>
            <p:cNvSpPr>
              <a:spLocks noChangeShapeType="1"/>
            </p:cNvSpPr>
            <p:nvPr/>
          </p:nvSpPr>
          <p:spPr bwMode="auto">
            <a:xfrm>
              <a:off x="4464" y="2048"/>
              <a:ext cx="0" cy="9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2322" name="Line 20">
              <a:extLst>
                <a:ext uri="{FF2B5EF4-FFF2-40B4-BE49-F238E27FC236}">
                  <a16:creationId xmlns:a16="http://schemas.microsoft.com/office/drawing/2014/main" id="{4B455589-D45B-4AF1-974C-E4D52C343288}"/>
                </a:ext>
              </a:extLst>
            </p:cNvPr>
            <p:cNvSpPr>
              <a:spLocks noChangeShapeType="1"/>
            </p:cNvSpPr>
            <p:nvPr/>
          </p:nvSpPr>
          <p:spPr bwMode="auto">
            <a:xfrm>
              <a:off x="2052" y="1920"/>
              <a:ext cx="1800" cy="0"/>
            </a:xfrm>
            <a:prstGeom prst="line">
              <a:avLst/>
            </a:prstGeom>
            <a:noFill/>
            <a:ln w="9525">
              <a:solidFill>
                <a:schemeClr val="tx1"/>
              </a:solidFill>
              <a:prstDash val="sysDot"/>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nvGrpSpPr>
          <p:cNvPr id="87061" name="Group 21">
            <a:extLst>
              <a:ext uri="{FF2B5EF4-FFF2-40B4-BE49-F238E27FC236}">
                <a16:creationId xmlns:a16="http://schemas.microsoft.com/office/drawing/2014/main" id="{F92812AD-1C1F-4B61-9905-89D3E0DD82C1}"/>
              </a:ext>
            </a:extLst>
          </p:cNvPr>
          <p:cNvGrpSpPr>
            <a:grpSpLocks/>
          </p:cNvGrpSpPr>
          <p:nvPr/>
        </p:nvGrpSpPr>
        <p:grpSpPr bwMode="auto">
          <a:xfrm>
            <a:off x="2857501" y="5003800"/>
            <a:ext cx="6704013" cy="533400"/>
            <a:chOff x="840" y="3152"/>
            <a:chExt cx="4223" cy="336"/>
          </a:xfrm>
        </p:grpSpPr>
        <p:sp>
          <p:nvSpPr>
            <p:cNvPr id="12313" name="Text Box 22">
              <a:extLst>
                <a:ext uri="{FF2B5EF4-FFF2-40B4-BE49-F238E27FC236}">
                  <a16:creationId xmlns:a16="http://schemas.microsoft.com/office/drawing/2014/main" id="{AE88264B-E4AF-4B65-92B1-F082C39B87E4}"/>
                </a:ext>
              </a:extLst>
            </p:cNvPr>
            <p:cNvSpPr txBox="1">
              <a:spLocks noChangeArrowheads="1"/>
            </p:cNvSpPr>
            <p:nvPr/>
          </p:nvSpPr>
          <p:spPr bwMode="auto">
            <a:xfrm>
              <a:off x="840" y="3152"/>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Data Link</a:t>
              </a:r>
            </a:p>
          </p:txBody>
        </p:sp>
        <p:sp>
          <p:nvSpPr>
            <p:cNvPr id="12314" name="Line 23">
              <a:extLst>
                <a:ext uri="{FF2B5EF4-FFF2-40B4-BE49-F238E27FC236}">
                  <a16:creationId xmlns:a16="http://schemas.microsoft.com/office/drawing/2014/main" id="{B1F080C0-FB55-4A79-A065-C8576114C5A8}"/>
                </a:ext>
              </a:extLst>
            </p:cNvPr>
            <p:cNvSpPr>
              <a:spLocks noChangeShapeType="1"/>
            </p:cNvSpPr>
            <p:nvPr/>
          </p:nvSpPr>
          <p:spPr bwMode="auto">
            <a:xfrm>
              <a:off x="1464" y="3392"/>
              <a:ext cx="0" cy="9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2315" name="Text Box 24">
              <a:extLst>
                <a:ext uri="{FF2B5EF4-FFF2-40B4-BE49-F238E27FC236}">
                  <a16:creationId xmlns:a16="http://schemas.microsoft.com/office/drawing/2014/main" id="{CAD24145-A8CF-4406-BE80-3A7F5D231B3F}"/>
                </a:ext>
              </a:extLst>
            </p:cNvPr>
            <p:cNvSpPr txBox="1">
              <a:spLocks noChangeArrowheads="1"/>
            </p:cNvSpPr>
            <p:nvPr/>
          </p:nvSpPr>
          <p:spPr bwMode="auto">
            <a:xfrm>
              <a:off x="3840" y="3152"/>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Data Link</a:t>
              </a:r>
            </a:p>
          </p:txBody>
        </p:sp>
        <p:sp>
          <p:nvSpPr>
            <p:cNvPr id="12316" name="Line 25">
              <a:extLst>
                <a:ext uri="{FF2B5EF4-FFF2-40B4-BE49-F238E27FC236}">
                  <a16:creationId xmlns:a16="http://schemas.microsoft.com/office/drawing/2014/main" id="{A1E4A50D-C7ED-4A1F-9F9B-2FA78CB42BE0}"/>
                </a:ext>
              </a:extLst>
            </p:cNvPr>
            <p:cNvSpPr>
              <a:spLocks noChangeShapeType="1"/>
            </p:cNvSpPr>
            <p:nvPr/>
          </p:nvSpPr>
          <p:spPr bwMode="auto">
            <a:xfrm>
              <a:off x="4464" y="3392"/>
              <a:ext cx="0" cy="9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2317" name="Line 26">
              <a:extLst>
                <a:ext uri="{FF2B5EF4-FFF2-40B4-BE49-F238E27FC236}">
                  <a16:creationId xmlns:a16="http://schemas.microsoft.com/office/drawing/2014/main" id="{F5BEF15A-272B-49D9-9EE8-67BD84E99D99}"/>
                </a:ext>
              </a:extLst>
            </p:cNvPr>
            <p:cNvSpPr>
              <a:spLocks noChangeShapeType="1"/>
            </p:cNvSpPr>
            <p:nvPr/>
          </p:nvSpPr>
          <p:spPr bwMode="auto">
            <a:xfrm>
              <a:off x="2052" y="3288"/>
              <a:ext cx="1800" cy="0"/>
            </a:xfrm>
            <a:prstGeom prst="line">
              <a:avLst/>
            </a:prstGeom>
            <a:noFill/>
            <a:ln w="9525">
              <a:solidFill>
                <a:schemeClr val="tx1"/>
              </a:solidFill>
              <a:prstDash val="sysDot"/>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nvGrpSpPr>
          <p:cNvPr id="87067" name="Group 27">
            <a:extLst>
              <a:ext uri="{FF2B5EF4-FFF2-40B4-BE49-F238E27FC236}">
                <a16:creationId xmlns:a16="http://schemas.microsoft.com/office/drawing/2014/main" id="{68A58733-0F2A-46FC-8202-D9CD81700793}"/>
              </a:ext>
            </a:extLst>
          </p:cNvPr>
          <p:cNvGrpSpPr>
            <a:grpSpLocks/>
          </p:cNvGrpSpPr>
          <p:nvPr/>
        </p:nvGrpSpPr>
        <p:grpSpPr bwMode="auto">
          <a:xfrm>
            <a:off x="2857501" y="3408364"/>
            <a:ext cx="6704013" cy="528637"/>
            <a:chOff x="840" y="2147"/>
            <a:chExt cx="4223" cy="333"/>
          </a:xfrm>
        </p:grpSpPr>
        <p:sp>
          <p:nvSpPr>
            <p:cNvPr id="12308" name="Text Box 28">
              <a:extLst>
                <a:ext uri="{FF2B5EF4-FFF2-40B4-BE49-F238E27FC236}">
                  <a16:creationId xmlns:a16="http://schemas.microsoft.com/office/drawing/2014/main" id="{240F2C3F-77B8-4F72-BD58-B10AC28D58A6}"/>
                </a:ext>
              </a:extLst>
            </p:cNvPr>
            <p:cNvSpPr txBox="1">
              <a:spLocks noChangeArrowheads="1"/>
            </p:cNvSpPr>
            <p:nvPr/>
          </p:nvSpPr>
          <p:spPr bwMode="auto">
            <a:xfrm>
              <a:off x="840" y="2147"/>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Session</a:t>
              </a:r>
            </a:p>
          </p:txBody>
        </p:sp>
        <p:sp>
          <p:nvSpPr>
            <p:cNvPr id="12309" name="Line 29">
              <a:extLst>
                <a:ext uri="{FF2B5EF4-FFF2-40B4-BE49-F238E27FC236}">
                  <a16:creationId xmlns:a16="http://schemas.microsoft.com/office/drawing/2014/main" id="{BB07657C-2FDD-4AFB-AC03-AA231766490E}"/>
                </a:ext>
              </a:extLst>
            </p:cNvPr>
            <p:cNvSpPr>
              <a:spLocks noChangeShapeType="1"/>
            </p:cNvSpPr>
            <p:nvPr/>
          </p:nvSpPr>
          <p:spPr bwMode="auto">
            <a:xfrm>
              <a:off x="1464" y="2384"/>
              <a:ext cx="0" cy="9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2310" name="Text Box 30">
              <a:extLst>
                <a:ext uri="{FF2B5EF4-FFF2-40B4-BE49-F238E27FC236}">
                  <a16:creationId xmlns:a16="http://schemas.microsoft.com/office/drawing/2014/main" id="{9FC69032-3DD0-45BE-8857-4D47A40D3E8C}"/>
                </a:ext>
              </a:extLst>
            </p:cNvPr>
            <p:cNvSpPr txBox="1">
              <a:spLocks noChangeArrowheads="1"/>
            </p:cNvSpPr>
            <p:nvPr/>
          </p:nvSpPr>
          <p:spPr bwMode="auto">
            <a:xfrm>
              <a:off x="3840" y="2147"/>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Session</a:t>
              </a:r>
            </a:p>
          </p:txBody>
        </p:sp>
        <p:sp>
          <p:nvSpPr>
            <p:cNvPr id="12311" name="Line 31">
              <a:extLst>
                <a:ext uri="{FF2B5EF4-FFF2-40B4-BE49-F238E27FC236}">
                  <a16:creationId xmlns:a16="http://schemas.microsoft.com/office/drawing/2014/main" id="{A0D9D4FB-776F-41B1-B6D2-1BCA049CE316}"/>
                </a:ext>
              </a:extLst>
            </p:cNvPr>
            <p:cNvSpPr>
              <a:spLocks noChangeShapeType="1"/>
            </p:cNvSpPr>
            <p:nvPr/>
          </p:nvSpPr>
          <p:spPr bwMode="auto">
            <a:xfrm>
              <a:off x="4464" y="2384"/>
              <a:ext cx="0" cy="9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2312" name="Line 32">
              <a:extLst>
                <a:ext uri="{FF2B5EF4-FFF2-40B4-BE49-F238E27FC236}">
                  <a16:creationId xmlns:a16="http://schemas.microsoft.com/office/drawing/2014/main" id="{8E46B1EB-F800-4FBC-8195-EE498FDE5983}"/>
                </a:ext>
              </a:extLst>
            </p:cNvPr>
            <p:cNvSpPr>
              <a:spLocks noChangeShapeType="1"/>
            </p:cNvSpPr>
            <p:nvPr/>
          </p:nvSpPr>
          <p:spPr bwMode="auto">
            <a:xfrm>
              <a:off x="2052" y="2264"/>
              <a:ext cx="1800" cy="0"/>
            </a:xfrm>
            <a:prstGeom prst="line">
              <a:avLst/>
            </a:prstGeom>
            <a:noFill/>
            <a:ln w="9525">
              <a:solidFill>
                <a:schemeClr val="tx1"/>
              </a:solidFill>
              <a:prstDash val="sysDot"/>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nvGrpSpPr>
          <p:cNvPr id="87073" name="Group 33">
            <a:extLst>
              <a:ext uri="{FF2B5EF4-FFF2-40B4-BE49-F238E27FC236}">
                <a16:creationId xmlns:a16="http://schemas.microsoft.com/office/drawing/2014/main" id="{0437E08D-FCD4-4EE9-8F31-202A07F3213B}"/>
              </a:ext>
            </a:extLst>
          </p:cNvPr>
          <p:cNvGrpSpPr>
            <a:grpSpLocks/>
          </p:cNvGrpSpPr>
          <p:nvPr/>
        </p:nvGrpSpPr>
        <p:grpSpPr bwMode="auto">
          <a:xfrm>
            <a:off x="2857501" y="3937000"/>
            <a:ext cx="6704013" cy="533400"/>
            <a:chOff x="840" y="2480"/>
            <a:chExt cx="4223" cy="336"/>
          </a:xfrm>
        </p:grpSpPr>
        <p:grpSp>
          <p:nvGrpSpPr>
            <p:cNvPr id="12302" name="Group 34">
              <a:extLst>
                <a:ext uri="{FF2B5EF4-FFF2-40B4-BE49-F238E27FC236}">
                  <a16:creationId xmlns:a16="http://schemas.microsoft.com/office/drawing/2014/main" id="{51ED6D73-394E-4987-B180-79F6AD3936B8}"/>
                </a:ext>
              </a:extLst>
            </p:cNvPr>
            <p:cNvGrpSpPr>
              <a:grpSpLocks/>
            </p:cNvGrpSpPr>
            <p:nvPr/>
          </p:nvGrpSpPr>
          <p:grpSpPr bwMode="auto">
            <a:xfrm>
              <a:off x="840" y="2480"/>
              <a:ext cx="4223" cy="336"/>
              <a:chOff x="840" y="2480"/>
              <a:chExt cx="4223" cy="336"/>
            </a:xfrm>
          </p:grpSpPr>
          <p:sp>
            <p:nvSpPr>
              <p:cNvPr id="12304" name="Text Box 35">
                <a:extLst>
                  <a:ext uri="{FF2B5EF4-FFF2-40B4-BE49-F238E27FC236}">
                    <a16:creationId xmlns:a16="http://schemas.microsoft.com/office/drawing/2014/main" id="{9F816181-A7B9-486E-A7AA-6B936F93B11D}"/>
                  </a:ext>
                </a:extLst>
              </p:cNvPr>
              <p:cNvSpPr txBox="1">
                <a:spLocks noChangeArrowheads="1"/>
              </p:cNvSpPr>
              <p:nvPr/>
            </p:nvSpPr>
            <p:spPr bwMode="auto">
              <a:xfrm>
                <a:off x="840" y="2480"/>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Transport</a:t>
                </a:r>
              </a:p>
            </p:txBody>
          </p:sp>
          <p:sp>
            <p:nvSpPr>
              <p:cNvPr id="12305" name="Line 36">
                <a:extLst>
                  <a:ext uri="{FF2B5EF4-FFF2-40B4-BE49-F238E27FC236}">
                    <a16:creationId xmlns:a16="http://schemas.microsoft.com/office/drawing/2014/main" id="{327612A4-23BF-4CC8-9C53-8CC585D0ABEE}"/>
                  </a:ext>
                </a:extLst>
              </p:cNvPr>
              <p:cNvSpPr>
                <a:spLocks noChangeShapeType="1"/>
              </p:cNvSpPr>
              <p:nvPr/>
            </p:nvSpPr>
            <p:spPr bwMode="auto">
              <a:xfrm>
                <a:off x="1464" y="2720"/>
                <a:ext cx="0" cy="9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2306" name="Text Box 37">
                <a:extLst>
                  <a:ext uri="{FF2B5EF4-FFF2-40B4-BE49-F238E27FC236}">
                    <a16:creationId xmlns:a16="http://schemas.microsoft.com/office/drawing/2014/main" id="{34C13C54-8D39-40AA-B716-5BD1FE66A6FC}"/>
                  </a:ext>
                </a:extLst>
              </p:cNvPr>
              <p:cNvSpPr txBox="1">
                <a:spLocks noChangeArrowheads="1"/>
              </p:cNvSpPr>
              <p:nvPr/>
            </p:nvSpPr>
            <p:spPr bwMode="auto">
              <a:xfrm>
                <a:off x="3840" y="2480"/>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Transport</a:t>
                </a:r>
              </a:p>
            </p:txBody>
          </p:sp>
          <p:sp>
            <p:nvSpPr>
              <p:cNvPr id="12307" name="Line 38">
                <a:extLst>
                  <a:ext uri="{FF2B5EF4-FFF2-40B4-BE49-F238E27FC236}">
                    <a16:creationId xmlns:a16="http://schemas.microsoft.com/office/drawing/2014/main" id="{8E16821D-3DF7-4AD6-922F-75D68E835195}"/>
                  </a:ext>
                </a:extLst>
              </p:cNvPr>
              <p:cNvSpPr>
                <a:spLocks noChangeShapeType="1"/>
              </p:cNvSpPr>
              <p:nvPr/>
            </p:nvSpPr>
            <p:spPr bwMode="auto">
              <a:xfrm>
                <a:off x="4464" y="2720"/>
                <a:ext cx="0" cy="9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sp>
          <p:nvSpPr>
            <p:cNvPr id="12303" name="Line 39">
              <a:extLst>
                <a:ext uri="{FF2B5EF4-FFF2-40B4-BE49-F238E27FC236}">
                  <a16:creationId xmlns:a16="http://schemas.microsoft.com/office/drawing/2014/main" id="{1B8B978F-9603-4F76-A1A5-7F8F89B7D6A1}"/>
                </a:ext>
              </a:extLst>
            </p:cNvPr>
            <p:cNvSpPr>
              <a:spLocks noChangeShapeType="1"/>
            </p:cNvSpPr>
            <p:nvPr/>
          </p:nvSpPr>
          <p:spPr bwMode="auto">
            <a:xfrm>
              <a:off x="2052" y="2608"/>
              <a:ext cx="1800" cy="0"/>
            </a:xfrm>
            <a:prstGeom prst="line">
              <a:avLst/>
            </a:prstGeom>
            <a:noFill/>
            <a:ln w="9525">
              <a:solidFill>
                <a:schemeClr val="tx1"/>
              </a:solidFill>
              <a:prstDash val="sysDot"/>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nvGrpSpPr>
          <p:cNvPr id="87080" name="Group 40">
            <a:extLst>
              <a:ext uri="{FF2B5EF4-FFF2-40B4-BE49-F238E27FC236}">
                <a16:creationId xmlns:a16="http://schemas.microsoft.com/office/drawing/2014/main" id="{E2C90323-0B7B-462D-9EDF-FEDC77DE3B6C}"/>
              </a:ext>
            </a:extLst>
          </p:cNvPr>
          <p:cNvGrpSpPr>
            <a:grpSpLocks/>
          </p:cNvGrpSpPr>
          <p:nvPr/>
        </p:nvGrpSpPr>
        <p:grpSpPr bwMode="auto">
          <a:xfrm>
            <a:off x="2857501" y="5537201"/>
            <a:ext cx="6704013" cy="341313"/>
            <a:chOff x="840" y="3488"/>
            <a:chExt cx="4223" cy="215"/>
          </a:xfrm>
        </p:grpSpPr>
        <p:sp>
          <p:nvSpPr>
            <p:cNvPr id="12299" name="Text Box 41">
              <a:extLst>
                <a:ext uri="{FF2B5EF4-FFF2-40B4-BE49-F238E27FC236}">
                  <a16:creationId xmlns:a16="http://schemas.microsoft.com/office/drawing/2014/main" id="{8E5DE316-147E-4843-A27B-4C612483A2A6}"/>
                </a:ext>
              </a:extLst>
            </p:cNvPr>
            <p:cNvSpPr txBox="1">
              <a:spLocks noChangeArrowheads="1"/>
            </p:cNvSpPr>
            <p:nvPr/>
          </p:nvSpPr>
          <p:spPr bwMode="auto">
            <a:xfrm>
              <a:off x="840" y="3488"/>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Physical</a:t>
              </a:r>
            </a:p>
          </p:txBody>
        </p:sp>
        <p:sp>
          <p:nvSpPr>
            <p:cNvPr id="12300" name="Text Box 42">
              <a:extLst>
                <a:ext uri="{FF2B5EF4-FFF2-40B4-BE49-F238E27FC236}">
                  <a16:creationId xmlns:a16="http://schemas.microsoft.com/office/drawing/2014/main" id="{88DD906A-97E7-46BB-8378-7E290AAC6DDF}"/>
                </a:ext>
              </a:extLst>
            </p:cNvPr>
            <p:cNvSpPr txBox="1">
              <a:spLocks noChangeArrowheads="1"/>
            </p:cNvSpPr>
            <p:nvPr/>
          </p:nvSpPr>
          <p:spPr bwMode="auto">
            <a:xfrm>
              <a:off x="3840" y="3488"/>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Physical</a:t>
              </a:r>
            </a:p>
          </p:txBody>
        </p:sp>
        <p:sp>
          <p:nvSpPr>
            <p:cNvPr id="12301" name="Line 43">
              <a:extLst>
                <a:ext uri="{FF2B5EF4-FFF2-40B4-BE49-F238E27FC236}">
                  <a16:creationId xmlns:a16="http://schemas.microsoft.com/office/drawing/2014/main" id="{871A2589-B2F1-405E-BAB3-0F20056D86CE}"/>
                </a:ext>
              </a:extLst>
            </p:cNvPr>
            <p:cNvSpPr>
              <a:spLocks noChangeShapeType="1"/>
            </p:cNvSpPr>
            <p:nvPr/>
          </p:nvSpPr>
          <p:spPr bwMode="auto">
            <a:xfrm>
              <a:off x="2052" y="3608"/>
              <a:ext cx="1800" cy="0"/>
            </a:xfrm>
            <a:prstGeom prst="line">
              <a:avLst/>
            </a:prstGeom>
            <a:noFill/>
            <a:ln w="9525">
              <a:solidFill>
                <a:schemeClr val="tx1"/>
              </a:solidFill>
              <a:prstDash val="sysDot"/>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sp>
        <p:nvSpPr>
          <p:cNvPr id="87084" name="Freeform 44">
            <a:extLst>
              <a:ext uri="{FF2B5EF4-FFF2-40B4-BE49-F238E27FC236}">
                <a16:creationId xmlns:a16="http://schemas.microsoft.com/office/drawing/2014/main" id="{54B695F6-05EE-47CA-A34D-C914F15A6FF7}"/>
              </a:ext>
            </a:extLst>
          </p:cNvPr>
          <p:cNvSpPr>
            <a:spLocks/>
          </p:cNvSpPr>
          <p:nvPr/>
        </p:nvSpPr>
        <p:spPr bwMode="auto">
          <a:xfrm>
            <a:off x="3873500" y="5918200"/>
            <a:ext cx="4775200" cy="355600"/>
          </a:xfrm>
          <a:custGeom>
            <a:avLst/>
            <a:gdLst>
              <a:gd name="T0" fmla="*/ 0 w 3008"/>
              <a:gd name="T1" fmla="*/ 0 h 224"/>
              <a:gd name="T2" fmla="*/ 0 w 3008"/>
              <a:gd name="T3" fmla="*/ 2147483646 h 224"/>
              <a:gd name="T4" fmla="*/ 2147483646 w 3008"/>
              <a:gd name="T5" fmla="*/ 2147483646 h 224"/>
              <a:gd name="T6" fmla="*/ 2147483646 w 3008"/>
              <a:gd name="T7" fmla="*/ 0 h 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08" h="224">
                <a:moveTo>
                  <a:pt x="0" y="0"/>
                </a:moveTo>
                <a:lnTo>
                  <a:pt x="0" y="224"/>
                </a:lnTo>
                <a:lnTo>
                  <a:pt x="3008" y="224"/>
                </a:lnTo>
                <a:lnTo>
                  <a:pt x="3008" y="0"/>
                </a:lnTo>
              </a:path>
            </a:pathLst>
          </a:custGeom>
          <a:noFill/>
          <a:ln w="38100" cap="flat" cmpd="sng">
            <a:solidFill>
              <a:schemeClr val="hlink"/>
            </a:solidFill>
            <a:prstDash val="solid"/>
            <a:miter lim="800000"/>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2" name="TextBox 1">
            <a:extLst>
              <a:ext uri="{FF2B5EF4-FFF2-40B4-BE49-F238E27FC236}">
                <a16:creationId xmlns:a16="http://schemas.microsoft.com/office/drawing/2014/main" id="{43BEDFD7-9EBF-454B-B5E0-E68C18289106}"/>
              </a:ext>
            </a:extLst>
          </p:cNvPr>
          <p:cNvSpPr txBox="1"/>
          <p:nvPr/>
        </p:nvSpPr>
        <p:spPr>
          <a:xfrm>
            <a:off x="606463" y="2336800"/>
            <a:ext cx="2068476" cy="2031325"/>
          </a:xfrm>
          <a:prstGeom prst="rect">
            <a:avLst/>
          </a:prstGeom>
          <a:noFill/>
        </p:spPr>
        <p:txBody>
          <a:bodyPr wrap="square" rtlCol="0">
            <a:spAutoFit/>
          </a:bodyPr>
          <a:lstStyle/>
          <a:p>
            <a:r>
              <a:rPr lang="en-GB" dirty="0"/>
              <a:t>Please</a:t>
            </a:r>
          </a:p>
          <a:p>
            <a:r>
              <a:rPr lang="en-GB" dirty="0"/>
              <a:t>Do</a:t>
            </a:r>
          </a:p>
          <a:p>
            <a:r>
              <a:rPr lang="en-GB" dirty="0"/>
              <a:t>Not</a:t>
            </a:r>
          </a:p>
          <a:p>
            <a:r>
              <a:rPr lang="en-GB" dirty="0"/>
              <a:t>Throw</a:t>
            </a:r>
          </a:p>
          <a:p>
            <a:r>
              <a:rPr lang="en-GB" dirty="0"/>
              <a:t>Sausage</a:t>
            </a:r>
          </a:p>
          <a:p>
            <a:r>
              <a:rPr lang="en-GB" dirty="0"/>
              <a:t>Pizza</a:t>
            </a:r>
          </a:p>
          <a:p>
            <a:r>
              <a:rPr lang="en-GB" dirty="0"/>
              <a:t>Away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7042"/>
                                        </p:tgtEl>
                                        <p:attrNameLst>
                                          <p:attrName>style.visibility</p:attrName>
                                        </p:attrNameLst>
                                      </p:cBhvr>
                                      <p:to>
                                        <p:strVal val="visible"/>
                                      </p:to>
                                    </p:set>
                                    <p:anim calcmode="lin" valueType="num">
                                      <p:cBhvr additive="base">
                                        <p:cTn id="7" dur="500" fill="hold"/>
                                        <p:tgtEl>
                                          <p:spTgt spid="87042"/>
                                        </p:tgtEl>
                                        <p:attrNameLst>
                                          <p:attrName>ppt_x</p:attrName>
                                        </p:attrNameLst>
                                      </p:cBhvr>
                                      <p:tavLst>
                                        <p:tav tm="0">
                                          <p:val>
                                            <p:strVal val="0-#ppt_w/2"/>
                                          </p:val>
                                        </p:tav>
                                        <p:tav tm="100000">
                                          <p:val>
                                            <p:strVal val="#ppt_x"/>
                                          </p:val>
                                        </p:tav>
                                      </p:tavLst>
                                    </p:anim>
                                    <p:anim calcmode="lin" valueType="num">
                                      <p:cBhvr additive="base">
                                        <p:cTn id="8" dur="500" fill="hold"/>
                                        <p:tgtEl>
                                          <p:spTgt spid="870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870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8705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8706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8707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499"/>
                                          </p:stCondLst>
                                        </p:cTn>
                                        <p:tgtEl>
                                          <p:spTgt spid="8704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499"/>
                                          </p:stCondLst>
                                        </p:cTn>
                                        <p:tgtEl>
                                          <p:spTgt spid="8706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499"/>
                                          </p:stCondLst>
                                        </p:cTn>
                                        <p:tgtEl>
                                          <p:spTgt spid="8708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499"/>
                                          </p:stCondLst>
                                        </p:cTn>
                                        <p:tgtEl>
                                          <p:spTgt spid="87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Parts of the Case</a:t>
            </a:r>
            <a:endParaRPr lang="en-US" dirty="0"/>
          </a:p>
        </p:txBody>
      </p:sp>
      <p:pic>
        <p:nvPicPr>
          <p:cNvPr id="7" name="Content Placeholder 6" descr="Front panel of an HP Pavilion PC: 1) CD-RW and CD-ROM drives (in 5&quot; bays); 2) Spare 5.25&quot; bays; 3) 3.5&quot; floppy disk drive; 4) Flash memory card reader; 5) USB ports; 6) Video and audio input and output jacks; 7) Firewire port; 8) Power on/off switch (© Hewlett-Packard Development Company)"/>
          <p:cNvPicPr>
            <a:picLocks noGrp="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2304494" y="1238679"/>
            <a:ext cx="2249012" cy="4854575"/>
          </a:xfrm>
        </p:spPr>
      </p:pic>
      <p:pic>
        <p:nvPicPr>
          <p:cNvPr id="8" name="Content Placeholder 7" descr="Rear Panel of HP Compaq PC: 1) Power Supply Unit with fan; 2) Chassis fan; 3) Motherboard Input/Output (I/O) ports; 4) Expansion card slots (covered by blanking plates) (© Hewlett-Packard Development Company)"/>
          <p:cNvPicPr>
            <a:picLocks noGrp="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335672" y="1666084"/>
            <a:ext cx="2102262" cy="4143821"/>
          </a:xfrm>
        </p:spPr>
      </p:pic>
    </p:spTree>
    <p:extLst>
      <p:ext uri="{BB962C8B-B14F-4D97-AF65-F5344CB8AC3E}">
        <p14:creationId xmlns:p14="http://schemas.microsoft.com/office/powerpoint/2010/main" val="100969359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367F0BA5-A98F-484F-8091-D00E387A76D2}"/>
              </a:ext>
            </a:extLst>
          </p:cNvPr>
          <p:cNvSpPr>
            <a:spLocks noGrp="1" noChangeArrowheads="1"/>
          </p:cNvSpPr>
          <p:nvPr>
            <p:ph type="title"/>
          </p:nvPr>
        </p:nvSpPr>
        <p:spPr>
          <a:xfrm>
            <a:off x="2649539" y="1152526"/>
            <a:ext cx="7793037" cy="608013"/>
          </a:xfrm>
        </p:spPr>
        <p:txBody>
          <a:bodyPr/>
          <a:lstStyle/>
          <a:p>
            <a:pPr eaLnBrk="1" hangingPunct="1"/>
            <a:r>
              <a:rPr lang="en-GB" altLang="en-US"/>
              <a:t>TCP/IP Model</a:t>
            </a:r>
          </a:p>
        </p:txBody>
      </p:sp>
      <p:sp>
        <p:nvSpPr>
          <p:cNvPr id="80899" name="Rectangle 3">
            <a:extLst>
              <a:ext uri="{FF2B5EF4-FFF2-40B4-BE49-F238E27FC236}">
                <a16:creationId xmlns:a16="http://schemas.microsoft.com/office/drawing/2014/main" id="{49BA2B86-9AAB-4742-9770-CB222257E211}"/>
              </a:ext>
            </a:extLst>
          </p:cNvPr>
          <p:cNvSpPr>
            <a:spLocks noGrp="1" noChangeArrowheads="1"/>
          </p:cNvSpPr>
          <p:nvPr>
            <p:ph idx="1"/>
          </p:nvPr>
        </p:nvSpPr>
        <p:spPr>
          <a:xfrm>
            <a:off x="1524000" y="2038351"/>
            <a:ext cx="8915400" cy="1660525"/>
          </a:xfrm>
          <a:noFill/>
        </p:spPr>
        <p:txBody>
          <a:bodyPr>
            <a:normAutofit lnSpcReduction="10000"/>
          </a:bodyPr>
          <a:lstStyle/>
          <a:p>
            <a:pPr eaLnBrk="1" hangingPunct="1">
              <a:lnSpc>
                <a:spcPct val="90000"/>
              </a:lnSpc>
            </a:pPr>
            <a:r>
              <a:rPr lang="en-GB" altLang="en-US"/>
              <a:t>The TCP/IP (transport control protocol / internet protocol) cuts the 7 layers of the OSI model down to 4,</a:t>
            </a:r>
          </a:p>
          <a:p>
            <a:pPr eaLnBrk="1" hangingPunct="1">
              <a:lnSpc>
                <a:spcPct val="90000"/>
              </a:lnSpc>
            </a:pPr>
            <a:r>
              <a:rPr lang="en-GB" altLang="en-US"/>
              <a:t>The protocol allows data packets to be routed and allows intercommunication between LANs and WANs,</a:t>
            </a:r>
          </a:p>
          <a:p>
            <a:pPr eaLnBrk="1" hangingPunct="1">
              <a:lnSpc>
                <a:spcPct val="90000"/>
              </a:lnSpc>
            </a:pPr>
            <a:r>
              <a:rPr lang="en-GB" altLang="en-US"/>
              <a:t>All communication on the internet makes use of the TCP/IP protocol.</a:t>
            </a:r>
          </a:p>
        </p:txBody>
      </p:sp>
      <p:grpSp>
        <p:nvGrpSpPr>
          <p:cNvPr id="4" name="Group 45">
            <a:extLst>
              <a:ext uri="{FF2B5EF4-FFF2-40B4-BE49-F238E27FC236}">
                <a16:creationId xmlns:a16="http://schemas.microsoft.com/office/drawing/2014/main" id="{8CD160C5-B014-4319-A952-6F30AB03819F}"/>
              </a:ext>
            </a:extLst>
          </p:cNvPr>
          <p:cNvGrpSpPr>
            <a:grpSpLocks/>
          </p:cNvGrpSpPr>
          <p:nvPr/>
        </p:nvGrpSpPr>
        <p:grpSpPr bwMode="auto">
          <a:xfrm>
            <a:off x="2743201" y="4792663"/>
            <a:ext cx="6704013" cy="533400"/>
            <a:chOff x="840" y="2816"/>
            <a:chExt cx="4223" cy="336"/>
          </a:xfrm>
        </p:grpSpPr>
        <p:sp>
          <p:nvSpPr>
            <p:cNvPr id="13335" name="Text Box 46">
              <a:extLst>
                <a:ext uri="{FF2B5EF4-FFF2-40B4-BE49-F238E27FC236}">
                  <a16:creationId xmlns:a16="http://schemas.microsoft.com/office/drawing/2014/main" id="{F702E738-A039-4A83-A5A0-0CA7177DDCFA}"/>
                </a:ext>
              </a:extLst>
            </p:cNvPr>
            <p:cNvSpPr txBox="1">
              <a:spLocks noChangeArrowheads="1"/>
            </p:cNvSpPr>
            <p:nvPr/>
          </p:nvSpPr>
          <p:spPr bwMode="auto">
            <a:xfrm>
              <a:off x="840" y="2816"/>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Transport</a:t>
              </a:r>
            </a:p>
          </p:txBody>
        </p:sp>
        <p:sp>
          <p:nvSpPr>
            <p:cNvPr id="13336" name="Line 47">
              <a:extLst>
                <a:ext uri="{FF2B5EF4-FFF2-40B4-BE49-F238E27FC236}">
                  <a16:creationId xmlns:a16="http://schemas.microsoft.com/office/drawing/2014/main" id="{D44FDBEE-DD53-4565-BDB4-411CF064300E}"/>
                </a:ext>
              </a:extLst>
            </p:cNvPr>
            <p:cNvSpPr>
              <a:spLocks noChangeShapeType="1"/>
            </p:cNvSpPr>
            <p:nvPr/>
          </p:nvSpPr>
          <p:spPr bwMode="auto">
            <a:xfrm>
              <a:off x="1464" y="3056"/>
              <a:ext cx="0" cy="9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337" name="Text Box 48">
              <a:extLst>
                <a:ext uri="{FF2B5EF4-FFF2-40B4-BE49-F238E27FC236}">
                  <a16:creationId xmlns:a16="http://schemas.microsoft.com/office/drawing/2014/main" id="{6DF6845C-D6D4-4BAB-ADDE-F4333DD32865}"/>
                </a:ext>
              </a:extLst>
            </p:cNvPr>
            <p:cNvSpPr txBox="1">
              <a:spLocks noChangeArrowheads="1"/>
            </p:cNvSpPr>
            <p:nvPr/>
          </p:nvSpPr>
          <p:spPr bwMode="auto">
            <a:xfrm>
              <a:off x="3840" y="2816"/>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Transport</a:t>
              </a:r>
            </a:p>
          </p:txBody>
        </p:sp>
        <p:sp>
          <p:nvSpPr>
            <p:cNvPr id="13338" name="Line 49">
              <a:extLst>
                <a:ext uri="{FF2B5EF4-FFF2-40B4-BE49-F238E27FC236}">
                  <a16:creationId xmlns:a16="http://schemas.microsoft.com/office/drawing/2014/main" id="{D3C883C7-450B-4D2D-8863-3D2C72DD3014}"/>
                </a:ext>
              </a:extLst>
            </p:cNvPr>
            <p:cNvSpPr>
              <a:spLocks noChangeShapeType="1"/>
            </p:cNvSpPr>
            <p:nvPr/>
          </p:nvSpPr>
          <p:spPr bwMode="auto">
            <a:xfrm>
              <a:off x="4464" y="3056"/>
              <a:ext cx="0" cy="9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339" name="Line 50">
              <a:extLst>
                <a:ext uri="{FF2B5EF4-FFF2-40B4-BE49-F238E27FC236}">
                  <a16:creationId xmlns:a16="http://schemas.microsoft.com/office/drawing/2014/main" id="{8B1FC1FB-4F8B-4380-AE98-6270EC043A74}"/>
                </a:ext>
              </a:extLst>
            </p:cNvPr>
            <p:cNvSpPr>
              <a:spLocks noChangeShapeType="1"/>
            </p:cNvSpPr>
            <p:nvPr/>
          </p:nvSpPr>
          <p:spPr bwMode="auto">
            <a:xfrm>
              <a:off x="2064" y="2936"/>
              <a:ext cx="1776" cy="0"/>
            </a:xfrm>
            <a:prstGeom prst="line">
              <a:avLst/>
            </a:prstGeom>
            <a:noFill/>
            <a:ln w="9525">
              <a:solidFill>
                <a:schemeClr val="tx1"/>
              </a:solidFill>
              <a:prstDash val="sysDot"/>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nvGrpSpPr>
          <p:cNvPr id="10" name="Group 51">
            <a:extLst>
              <a:ext uri="{FF2B5EF4-FFF2-40B4-BE49-F238E27FC236}">
                <a16:creationId xmlns:a16="http://schemas.microsoft.com/office/drawing/2014/main" id="{52E7B5BA-4BC8-4723-A106-FEA2DD86CA45}"/>
              </a:ext>
            </a:extLst>
          </p:cNvPr>
          <p:cNvGrpSpPr>
            <a:grpSpLocks/>
          </p:cNvGrpSpPr>
          <p:nvPr/>
        </p:nvGrpSpPr>
        <p:grpSpPr bwMode="auto">
          <a:xfrm>
            <a:off x="2743201" y="5326063"/>
            <a:ext cx="6704013" cy="533400"/>
            <a:chOff x="840" y="3152"/>
            <a:chExt cx="4223" cy="336"/>
          </a:xfrm>
        </p:grpSpPr>
        <p:sp>
          <p:nvSpPr>
            <p:cNvPr id="13330" name="Text Box 52">
              <a:extLst>
                <a:ext uri="{FF2B5EF4-FFF2-40B4-BE49-F238E27FC236}">
                  <a16:creationId xmlns:a16="http://schemas.microsoft.com/office/drawing/2014/main" id="{BB121A51-8C42-4B93-BE9A-536D33780065}"/>
                </a:ext>
              </a:extLst>
            </p:cNvPr>
            <p:cNvSpPr txBox="1">
              <a:spLocks noChangeArrowheads="1"/>
            </p:cNvSpPr>
            <p:nvPr/>
          </p:nvSpPr>
          <p:spPr bwMode="auto">
            <a:xfrm>
              <a:off x="840" y="3152"/>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Network</a:t>
              </a:r>
            </a:p>
          </p:txBody>
        </p:sp>
        <p:sp>
          <p:nvSpPr>
            <p:cNvPr id="13331" name="Line 53">
              <a:extLst>
                <a:ext uri="{FF2B5EF4-FFF2-40B4-BE49-F238E27FC236}">
                  <a16:creationId xmlns:a16="http://schemas.microsoft.com/office/drawing/2014/main" id="{231104EE-8908-45BA-8411-C2F2BC275918}"/>
                </a:ext>
              </a:extLst>
            </p:cNvPr>
            <p:cNvSpPr>
              <a:spLocks noChangeShapeType="1"/>
            </p:cNvSpPr>
            <p:nvPr/>
          </p:nvSpPr>
          <p:spPr bwMode="auto">
            <a:xfrm>
              <a:off x="1464" y="3392"/>
              <a:ext cx="0" cy="9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332" name="Text Box 54">
              <a:extLst>
                <a:ext uri="{FF2B5EF4-FFF2-40B4-BE49-F238E27FC236}">
                  <a16:creationId xmlns:a16="http://schemas.microsoft.com/office/drawing/2014/main" id="{E4899675-0CBC-44AD-968E-7D4D3B48957C}"/>
                </a:ext>
              </a:extLst>
            </p:cNvPr>
            <p:cNvSpPr txBox="1">
              <a:spLocks noChangeArrowheads="1"/>
            </p:cNvSpPr>
            <p:nvPr/>
          </p:nvSpPr>
          <p:spPr bwMode="auto">
            <a:xfrm>
              <a:off x="3840" y="3152"/>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Network</a:t>
              </a:r>
            </a:p>
          </p:txBody>
        </p:sp>
        <p:sp>
          <p:nvSpPr>
            <p:cNvPr id="13333" name="Line 55">
              <a:extLst>
                <a:ext uri="{FF2B5EF4-FFF2-40B4-BE49-F238E27FC236}">
                  <a16:creationId xmlns:a16="http://schemas.microsoft.com/office/drawing/2014/main" id="{5280EE4E-DABC-4053-818E-A1A61DF36F87}"/>
                </a:ext>
              </a:extLst>
            </p:cNvPr>
            <p:cNvSpPr>
              <a:spLocks noChangeShapeType="1"/>
            </p:cNvSpPr>
            <p:nvPr/>
          </p:nvSpPr>
          <p:spPr bwMode="auto">
            <a:xfrm>
              <a:off x="4464" y="3392"/>
              <a:ext cx="0" cy="9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334" name="Line 56">
              <a:extLst>
                <a:ext uri="{FF2B5EF4-FFF2-40B4-BE49-F238E27FC236}">
                  <a16:creationId xmlns:a16="http://schemas.microsoft.com/office/drawing/2014/main" id="{A80EC0B2-DBE1-4356-AB41-1E284CDD7128}"/>
                </a:ext>
              </a:extLst>
            </p:cNvPr>
            <p:cNvSpPr>
              <a:spLocks noChangeShapeType="1"/>
            </p:cNvSpPr>
            <p:nvPr/>
          </p:nvSpPr>
          <p:spPr bwMode="auto">
            <a:xfrm>
              <a:off x="2052" y="3288"/>
              <a:ext cx="1800" cy="0"/>
            </a:xfrm>
            <a:prstGeom prst="line">
              <a:avLst/>
            </a:prstGeom>
            <a:noFill/>
            <a:ln w="9525">
              <a:solidFill>
                <a:schemeClr val="tx1"/>
              </a:solidFill>
              <a:prstDash val="sysDot"/>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nvGrpSpPr>
          <p:cNvPr id="16" name="Group 57">
            <a:extLst>
              <a:ext uri="{FF2B5EF4-FFF2-40B4-BE49-F238E27FC236}">
                <a16:creationId xmlns:a16="http://schemas.microsoft.com/office/drawing/2014/main" id="{55B80C7A-A881-44D9-A19C-936D472D4F63}"/>
              </a:ext>
            </a:extLst>
          </p:cNvPr>
          <p:cNvGrpSpPr>
            <a:grpSpLocks/>
          </p:cNvGrpSpPr>
          <p:nvPr/>
        </p:nvGrpSpPr>
        <p:grpSpPr bwMode="auto">
          <a:xfrm>
            <a:off x="2743201" y="4259263"/>
            <a:ext cx="6704013" cy="533400"/>
            <a:chOff x="840" y="2480"/>
            <a:chExt cx="4223" cy="336"/>
          </a:xfrm>
        </p:grpSpPr>
        <p:grpSp>
          <p:nvGrpSpPr>
            <p:cNvPr id="13324" name="Group 58">
              <a:extLst>
                <a:ext uri="{FF2B5EF4-FFF2-40B4-BE49-F238E27FC236}">
                  <a16:creationId xmlns:a16="http://schemas.microsoft.com/office/drawing/2014/main" id="{093CF38B-827F-442B-8097-8173799E5695}"/>
                </a:ext>
              </a:extLst>
            </p:cNvPr>
            <p:cNvGrpSpPr>
              <a:grpSpLocks/>
            </p:cNvGrpSpPr>
            <p:nvPr/>
          </p:nvGrpSpPr>
          <p:grpSpPr bwMode="auto">
            <a:xfrm>
              <a:off x="840" y="2480"/>
              <a:ext cx="4223" cy="336"/>
              <a:chOff x="840" y="2480"/>
              <a:chExt cx="4223" cy="336"/>
            </a:xfrm>
          </p:grpSpPr>
          <p:sp>
            <p:nvSpPr>
              <p:cNvPr id="13326" name="Text Box 59">
                <a:extLst>
                  <a:ext uri="{FF2B5EF4-FFF2-40B4-BE49-F238E27FC236}">
                    <a16:creationId xmlns:a16="http://schemas.microsoft.com/office/drawing/2014/main" id="{BFAD3151-3B93-4CE0-8BC3-C2CCE70AEF77}"/>
                  </a:ext>
                </a:extLst>
              </p:cNvPr>
              <p:cNvSpPr txBox="1">
                <a:spLocks noChangeArrowheads="1"/>
              </p:cNvSpPr>
              <p:nvPr/>
            </p:nvSpPr>
            <p:spPr bwMode="auto">
              <a:xfrm>
                <a:off x="840" y="2480"/>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Application</a:t>
                </a:r>
              </a:p>
            </p:txBody>
          </p:sp>
          <p:sp>
            <p:nvSpPr>
              <p:cNvPr id="13327" name="Line 60">
                <a:extLst>
                  <a:ext uri="{FF2B5EF4-FFF2-40B4-BE49-F238E27FC236}">
                    <a16:creationId xmlns:a16="http://schemas.microsoft.com/office/drawing/2014/main" id="{9C8063C6-DCEF-4FC9-9B16-14FFCF1020F1}"/>
                  </a:ext>
                </a:extLst>
              </p:cNvPr>
              <p:cNvSpPr>
                <a:spLocks noChangeShapeType="1"/>
              </p:cNvSpPr>
              <p:nvPr/>
            </p:nvSpPr>
            <p:spPr bwMode="auto">
              <a:xfrm>
                <a:off x="1464" y="2720"/>
                <a:ext cx="0" cy="9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328" name="Text Box 61">
                <a:extLst>
                  <a:ext uri="{FF2B5EF4-FFF2-40B4-BE49-F238E27FC236}">
                    <a16:creationId xmlns:a16="http://schemas.microsoft.com/office/drawing/2014/main" id="{82E4D9F7-B007-4E87-A74F-48EF0E034DAB}"/>
                  </a:ext>
                </a:extLst>
              </p:cNvPr>
              <p:cNvSpPr txBox="1">
                <a:spLocks noChangeArrowheads="1"/>
              </p:cNvSpPr>
              <p:nvPr/>
            </p:nvSpPr>
            <p:spPr bwMode="auto">
              <a:xfrm>
                <a:off x="3840" y="2480"/>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Application</a:t>
                </a:r>
              </a:p>
            </p:txBody>
          </p:sp>
          <p:sp>
            <p:nvSpPr>
              <p:cNvPr id="13329" name="Line 62">
                <a:extLst>
                  <a:ext uri="{FF2B5EF4-FFF2-40B4-BE49-F238E27FC236}">
                    <a16:creationId xmlns:a16="http://schemas.microsoft.com/office/drawing/2014/main" id="{DE879A85-18DC-4AF6-8C1C-F399A133DA5A}"/>
                  </a:ext>
                </a:extLst>
              </p:cNvPr>
              <p:cNvSpPr>
                <a:spLocks noChangeShapeType="1"/>
              </p:cNvSpPr>
              <p:nvPr/>
            </p:nvSpPr>
            <p:spPr bwMode="auto">
              <a:xfrm>
                <a:off x="4464" y="2720"/>
                <a:ext cx="0" cy="96"/>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sp>
          <p:nvSpPr>
            <p:cNvPr id="13325" name="Line 63">
              <a:extLst>
                <a:ext uri="{FF2B5EF4-FFF2-40B4-BE49-F238E27FC236}">
                  <a16:creationId xmlns:a16="http://schemas.microsoft.com/office/drawing/2014/main" id="{6879BC77-81B8-4CF8-9261-7F78EC5C3B4A}"/>
                </a:ext>
              </a:extLst>
            </p:cNvPr>
            <p:cNvSpPr>
              <a:spLocks noChangeShapeType="1"/>
            </p:cNvSpPr>
            <p:nvPr/>
          </p:nvSpPr>
          <p:spPr bwMode="auto">
            <a:xfrm>
              <a:off x="2052" y="2608"/>
              <a:ext cx="1800" cy="0"/>
            </a:xfrm>
            <a:prstGeom prst="line">
              <a:avLst/>
            </a:prstGeom>
            <a:noFill/>
            <a:ln w="9525">
              <a:solidFill>
                <a:schemeClr val="tx1"/>
              </a:solidFill>
              <a:prstDash val="sysDot"/>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nvGrpSpPr>
          <p:cNvPr id="23" name="Group 64">
            <a:extLst>
              <a:ext uri="{FF2B5EF4-FFF2-40B4-BE49-F238E27FC236}">
                <a16:creationId xmlns:a16="http://schemas.microsoft.com/office/drawing/2014/main" id="{3109A0C0-88DA-4284-96E3-6AEFCEE400AC}"/>
              </a:ext>
            </a:extLst>
          </p:cNvPr>
          <p:cNvGrpSpPr>
            <a:grpSpLocks/>
          </p:cNvGrpSpPr>
          <p:nvPr/>
        </p:nvGrpSpPr>
        <p:grpSpPr bwMode="auto">
          <a:xfrm>
            <a:off x="2743201" y="5859463"/>
            <a:ext cx="6704013" cy="341312"/>
            <a:chOff x="840" y="3488"/>
            <a:chExt cx="4223" cy="215"/>
          </a:xfrm>
        </p:grpSpPr>
        <p:sp>
          <p:nvSpPr>
            <p:cNvPr id="13321" name="Text Box 65">
              <a:extLst>
                <a:ext uri="{FF2B5EF4-FFF2-40B4-BE49-F238E27FC236}">
                  <a16:creationId xmlns:a16="http://schemas.microsoft.com/office/drawing/2014/main" id="{4D5EBD1C-73AE-46DC-9E33-D98FE0123C4C}"/>
                </a:ext>
              </a:extLst>
            </p:cNvPr>
            <p:cNvSpPr txBox="1">
              <a:spLocks noChangeArrowheads="1"/>
            </p:cNvSpPr>
            <p:nvPr/>
          </p:nvSpPr>
          <p:spPr bwMode="auto">
            <a:xfrm>
              <a:off x="840" y="3488"/>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Link</a:t>
              </a:r>
            </a:p>
          </p:txBody>
        </p:sp>
        <p:sp>
          <p:nvSpPr>
            <p:cNvPr id="13322" name="Text Box 66">
              <a:extLst>
                <a:ext uri="{FF2B5EF4-FFF2-40B4-BE49-F238E27FC236}">
                  <a16:creationId xmlns:a16="http://schemas.microsoft.com/office/drawing/2014/main" id="{C8578672-85AB-42CB-AB62-DAA7FE49D58F}"/>
                </a:ext>
              </a:extLst>
            </p:cNvPr>
            <p:cNvSpPr txBox="1">
              <a:spLocks noChangeArrowheads="1"/>
            </p:cNvSpPr>
            <p:nvPr/>
          </p:nvSpPr>
          <p:spPr bwMode="auto">
            <a:xfrm>
              <a:off x="3840" y="3488"/>
              <a:ext cx="1223"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90000"/>
                </a:lnSpc>
                <a:buFont typeface="Wingdings" panose="05000000000000000000" pitchFamily="2" charset="2"/>
                <a:buNone/>
              </a:pPr>
              <a:r>
                <a:rPr lang="en-GB" altLang="en-US" sz="1800"/>
                <a:t>Link</a:t>
              </a:r>
            </a:p>
          </p:txBody>
        </p:sp>
        <p:sp>
          <p:nvSpPr>
            <p:cNvPr id="13323" name="Line 67">
              <a:extLst>
                <a:ext uri="{FF2B5EF4-FFF2-40B4-BE49-F238E27FC236}">
                  <a16:creationId xmlns:a16="http://schemas.microsoft.com/office/drawing/2014/main" id="{07210A8E-E94A-4086-AABE-958A09119AB7}"/>
                </a:ext>
              </a:extLst>
            </p:cNvPr>
            <p:cNvSpPr>
              <a:spLocks noChangeShapeType="1"/>
            </p:cNvSpPr>
            <p:nvPr/>
          </p:nvSpPr>
          <p:spPr bwMode="auto">
            <a:xfrm>
              <a:off x="2052" y="3608"/>
              <a:ext cx="1800" cy="0"/>
            </a:xfrm>
            <a:prstGeom prst="line">
              <a:avLst/>
            </a:prstGeom>
            <a:noFill/>
            <a:ln w="9525">
              <a:solidFill>
                <a:schemeClr val="tx1"/>
              </a:solidFill>
              <a:prstDash val="sysDot"/>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sp>
        <p:nvSpPr>
          <p:cNvPr id="27" name="Freeform 68">
            <a:extLst>
              <a:ext uri="{FF2B5EF4-FFF2-40B4-BE49-F238E27FC236}">
                <a16:creationId xmlns:a16="http://schemas.microsoft.com/office/drawing/2014/main" id="{BAC4BB5B-FD9E-4E32-A866-8BC982702572}"/>
              </a:ext>
            </a:extLst>
          </p:cNvPr>
          <p:cNvSpPr>
            <a:spLocks/>
          </p:cNvSpPr>
          <p:nvPr/>
        </p:nvSpPr>
        <p:spPr bwMode="auto">
          <a:xfrm>
            <a:off x="3759200" y="6240463"/>
            <a:ext cx="4775200" cy="355600"/>
          </a:xfrm>
          <a:custGeom>
            <a:avLst/>
            <a:gdLst>
              <a:gd name="T0" fmla="*/ 0 w 3008"/>
              <a:gd name="T1" fmla="*/ 0 h 224"/>
              <a:gd name="T2" fmla="*/ 0 w 3008"/>
              <a:gd name="T3" fmla="*/ 2147483646 h 224"/>
              <a:gd name="T4" fmla="*/ 2147483646 w 3008"/>
              <a:gd name="T5" fmla="*/ 2147483646 h 224"/>
              <a:gd name="T6" fmla="*/ 2147483646 w 3008"/>
              <a:gd name="T7" fmla="*/ 0 h 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08" h="224">
                <a:moveTo>
                  <a:pt x="0" y="0"/>
                </a:moveTo>
                <a:lnTo>
                  <a:pt x="0" y="224"/>
                </a:lnTo>
                <a:lnTo>
                  <a:pt x="3008" y="224"/>
                </a:lnTo>
                <a:lnTo>
                  <a:pt x="3008" y="0"/>
                </a:lnTo>
              </a:path>
            </a:pathLst>
          </a:custGeom>
          <a:noFill/>
          <a:ln w="38100" cap="flat" cmpd="sng">
            <a:solidFill>
              <a:schemeClr val="hlink"/>
            </a:solidFill>
            <a:prstDash val="solid"/>
            <a:miter lim="800000"/>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0898"/>
                                        </p:tgtEl>
                                        <p:attrNameLst>
                                          <p:attrName>style.visibility</p:attrName>
                                        </p:attrNameLst>
                                      </p:cBhvr>
                                      <p:to>
                                        <p:strVal val="visible"/>
                                      </p:to>
                                    </p:set>
                                    <p:anim calcmode="lin" valueType="num">
                                      <p:cBhvr additive="base">
                                        <p:cTn id="7" dur="500" fill="hold"/>
                                        <p:tgtEl>
                                          <p:spTgt spid="80898"/>
                                        </p:tgtEl>
                                        <p:attrNameLst>
                                          <p:attrName>ppt_x</p:attrName>
                                        </p:attrNameLst>
                                      </p:cBhvr>
                                      <p:tavLst>
                                        <p:tav tm="0">
                                          <p:val>
                                            <p:strVal val="0-#ppt_w/2"/>
                                          </p:val>
                                        </p:tav>
                                        <p:tav tm="100000">
                                          <p:val>
                                            <p:strVal val="#ppt_x"/>
                                          </p:val>
                                        </p:tav>
                                      </p:tavLst>
                                    </p:anim>
                                    <p:anim calcmode="lin" valueType="num">
                                      <p:cBhvr additive="base">
                                        <p:cTn id="8" dur="500" fill="hold"/>
                                        <p:tgtEl>
                                          <p:spTgt spid="808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0899">
                                            <p:txEl>
                                              <p:pRg st="0" end="0"/>
                                            </p:txEl>
                                          </p:spTgt>
                                        </p:tgtEl>
                                        <p:attrNameLst>
                                          <p:attrName>style.visibility</p:attrName>
                                        </p:attrNameLst>
                                      </p:cBhvr>
                                      <p:to>
                                        <p:strVal val="visible"/>
                                      </p:to>
                                    </p:set>
                                    <p:anim calcmode="lin" valueType="num">
                                      <p:cBhvr additive="base">
                                        <p:cTn id="13" dur="500" fill="hold"/>
                                        <p:tgtEl>
                                          <p:spTgt spid="8089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0899">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0899">
                                            <p:txEl>
                                              <p:pRg st="0" end="0"/>
                                            </p:txEl>
                                          </p:spTgt>
                                        </p:tgtEl>
                                        <p:attrNameLst>
                                          <p:attrName>ppt_c</p:attrName>
                                        </p:attrNameLst>
                                      </p:cBhvr>
                                      <p:to>
                                        <a:srgbClr val="C0C0C0"/>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0899">
                                            <p:txEl>
                                              <p:pRg st="1" end="1"/>
                                            </p:txEl>
                                          </p:spTgt>
                                        </p:tgtEl>
                                        <p:attrNameLst>
                                          <p:attrName>style.visibility</p:attrName>
                                        </p:attrNameLst>
                                      </p:cBhvr>
                                      <p:to>
                                        <p:strVal val="visible"/>
                                      </p:to>
                                    </p:set>
                                    <p:anim calcmode="lin" valueType="num">
                                      <p:cBhvr additive="base">
                                        <p:cTn id="19" dur="500" fill="hold"/>
                                        <p:tgtEl>
                                          <p:spTgt spid="8089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0899">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0899">
                                            <p:txEl>
                                              <p:pRg st="1" end="1"/>
                                            </p:txEl>
                                          </p:spTgt>
                                        </p:tgtEl>
                                        <p:attrNameLst>
                                          <p:attrName>ppt_c</p:attrName>
                                        </p:attrNameLst>
                                      </p:cBhvr>
                                      <p:to>
                                        <a:srgbClr val="C0C0C0"/>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0899">
                                            <p:txEl>
                                              <p:pRg st="2" end="2"/>
                                            </p:txEl>
                                          </p:spTgt>
                                        </p:tgtEl>
                                        <p:attrNameLst>
                                          <p:attrName>style.visibility</p:attrName>
                                        </p:attrNameLst>
                                      </p:cBhvr>
                                      <p:to>
                                        <p:strVal val="visible"/>
                                      </p:to>
                                    </p:set>
                                    <p:anim calcmode="lin" valueType="num">
                                      <p:cBhvr additive="base">
                                        <p:cTn id="25" dur="500" fill="hold"/>
                                        <p:tgtEl>
                                          <p:spTgt spid="8089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0899">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80899">
                                            <p:txEl>
                                              <p:pRg st="2" end="2"/>
                                            </p:txEl>
                                          </p:spTgt>
                                        </p:tgtEl>
                                        <p:attrNameLst>
                                          <p:attrName>ppt_c</p:attrName>
                                        </p:attrNameLst>
                                      </p:cBhvr>
                                      <p:to>
                                        <a:srgbClr val="C0C0C0"/>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1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2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autoUpdateAnimBg="0"/>
      <p:bldP spid="80899" grpId="0" build="p" bldLvl="2" autoUpdateAnimBg="0"/>
    </p:bldLst>
  </p:timing>
</p:sld>
</file>

<file path=ppt/slides/slide2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29C2473E-43EB-4F41-A65C-94853B7B2E0D}"/>
              </a:ext>
            </a:extLst>
          </p:cNvPr>
          <p:cNvSpPr>
            <a:spLocks noGrp="1" noChangeArrowheads="1"/>
          </p:cNvSpPr>
          <p:nvPr>
            <p:ph type="title"/>
          </p:nvPr>
        </p:nvSpPr>
        <p:spPr>
          <a:xfrm>
            <a:off x="2408238" y="1152526"/>
            <a:ext cx="8259762" cy="608013"/>
          </a:xfrm>
        </p:spPr>
        <p:txBody>
          <a:bodyPr/>
          <a:lstStyle/>
          <a:p>
            <a:r>
              <a:rPr lang="en-GB" altLang="en-US"/>
              <a:t>File Sending Using TCP-IP Model</a:t>
            </a:r>
          </a:p>
        </p:txBody>
      </p:sp>
      <p:grpSp>
        <p:nvGrpSpPr>
          <p:cNvPr id="85094" name="Group 102">
            <a:extLst>
              <a:ext uri="{FF2B5EF4-FFF2-40B4-BE49-F238E27FC236}">
                <a16:creationId xmlns:a16="http://schemas.microsoft.com/office/drawing/2014/main" id="{C089E01B-9563-4AD4-828B-F1E13C2E98A3}"/>
              </a:ext>
            </a:extLst>
          </p:cNvPr>
          <p:cNvGrpSpPr>
            <a:grpSpLocks/>
          </p:cNvGrpSpPr>
          <p:nvPr/>
        </p:nvGrpSpPr>
        <p:grpSpPr bwMode="auto">
          <a:xfrm>
            <a:off x="5321300" y="2381250"/>
            <a:ext cx="1549400" cy="692150"/>
            <a:chOff x="2392" y="1500"/>
            <a:chExt cx="976" cy="436"/>
          </a:xfrm>
        </p:grpSpPr>
        <p:sp>
          <p:nvSpPr>
            <p:cNvPr id="14376" name="Text Box 56">
              <a:extLst>
                <a:ext uri="{FF2B5EF4-FFF2-40B4-BE49-F238E27FC236}">
                  <a16:creationId xmlns:a16="http://schemas.microsoft.com/office/drawing/2014/main" id="{B47FA5BB-8738-4FE8-A492-17DE014CF1DF}"/>
                </a:ext>
              </a:extLst>
            </p:cNvPr>
            <p:cNvSpPr txBox="1">
              <a:spLocks noChangeArrowheads="1"/>
            </p:cNvSpPr>
            <p:nvPr/>
          </p:nvSpPr>
          <p:spPr bwMode="auto">
            <a:xfrm>
              <a:off x="2392" y="1500"/>
              <a:ext cx="976" cy="2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Font typeface="Wingdings" panose="05000000000000000000" pitchFamily="2" charset="2"/>
                <a:buNone/>
              </a:pPr>
              <a:r>
                <a:rPr lang="en-GB" altLang="en-US" sz="1800"/>
                <a:t>FileName.exe</a:t>
              </a:r>
            </a:p>
          </p:txBody>
        </p:sp>
        <p:sp>
          <p:nvSpPr>
            <p:cNvPr id="14377" name="Line 57">
              <a:extLst>
                <a:ext uri="{FF2B5EF4-FFF2-40B4-BE49-F238E27FC236}">
                  <a16:creationId xmlns:a16="http://schemas.microsoft.com/office/drawing/2014/main" id="{F1CAA13C-15D3-4E68-A5F8-6118D8E841B5}"/>
                </a:ext>
              </a:extLst>
            </p:cNvPr>
            <p:cNvSpPr>
              <a:spLocks noChangeShapeType="1"/>
            </p:cNvSpPr>
            <p:nvPr/>
          </p:nvSpPr>
          <p:spPr bwMode="auto">
            <a:xfrm>
              <a:off x="2880" y="1752"/>
              <a:ext cx="0" cy="184"/>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nvGrpSpPr>
          <p:cNvPr id="85095" name="Group 103">
            <a:extLst>
              <a:ext uri="{FF2B5EF4-FFF2-40B4-BE49-F238E27FC236}">
                <a16:creationId xmlns:a16="http://schemas.microsoft.com/office/drawing/2014/main" id="{67E49349-FB21-47BA-932C-BE52FBF5A846}"/>
              </a:ext>
            </a:extLst>
          </p:cNvPr>
          <p:cNvGrpSpPr>
            <a:grpSpLocks/>
          </p:cNvGrpSpPr>
          <p:nvPr/>
        </p:nvGrpSpPr>
        <p:grpSpPr bwMode="auto">
          <a:xfrm>
            <a:off x="3536951" y="3165476"/>
            <a:ext cx="5102225" cy="809625"/>
            <a:chOff x="1268" y="1994"/>
            <a:chExt cx="3214" cy="510"/>
          </a:xfrm>
        </p:grpSpPr>
        <p:grpSp>
          <p:nvGrpSpPr>
            <p:cNvPr id="14369" name="Group 64">
              <a:extLst>
                <a:ext uri="{FF2B5EF4-FFF2-40B4-BE49-F238E27FC236}">
                  <a16:creationId xmlns:a16="http://schemas.microsoft.com/office/drawing/2014/main" id="{DA03EE02-F754-46C0-BA66-7B983E66E0D1}"/>
                </a:ext>
              </a:extLst>
            </p:cNvPr>
            <p:cNvGrpSpPr>
              <a:grpSpLocks/>
            </p:cNvGrpSpPr>
            <p:nvPr/>
          </p:nvGrpSpPr>
          <p:grpSpPr bwMode="auto">
            <a:xfrm>
              <a:off x="1268" y="1994"/>
              <a:ext cx="1500" cy="332"/>
              <a:chOff x="318" y="2160"/>
              <a:chExt cx="1500" cy="332"/>
            </a:xfrm>
          </p:grpSpPr>
          <p:sp>
            <p:nvSpPr>
              <p:cNvPr id="14374" name="Text Box 58">
                <a:extLst>
                  <a:ext uri="{FF2B5EF4-FFF2-40B4-BE49-F238E27FC236}">
                    <a16:creationId xmlns:a16="http://schemas.microsoft.com/office/drawing/2014/main" id="{DF021701-3E99-4953-8221-6502A1E71CB3}"/>
                  </a:ext>
                </a:extLst>
              </p:cNvPr>
              <p:cNvSpPr txBox="1">
                <a:spLocks noChangeArrowheads="1"/>
              </p:cNvSpPr>
              <p:nvPr/>
            </p:nvSpPr>
            <p:spPr bwMode="auto">
              <a:xfrm>
                <a:off x="318" y="2160"/>
                <a:ext cx="706" cy="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Font typeface="Wingdings" panose="05000000000000000000" pitchFamily="2" charset="2"/>
                  <a:buNone/>
                </a:pPr>
                <a:r>
                  <a:rPr lang="en-GB" altLang="en-US" sz="1400"/>
                  <a:t>TCP Header</a:t>
                </a:r>
              </a:p>
              <a:p>
                <a:pPr eaLnBrk="1" hangingPunct="1">
                  <a:lnSpc>
                    <a:spcPct val="90000"/>
                  </a:lnSpc>
                  <a:buFont typeface="Wingdings" panose="05000000000000000000" pitchFamily="2" charset="2"/>
                  <a:buNone/>
                </a:pPr>
                <a:endParaRPr lang="en-GB" altLang="en-US" sz="1400"/>
              </a:p>
            </p:txBody>
          </p:sp>
          <p:sp>
            <p:nvSpPr>
              <p:cNvPr id="14375" name="Text Box 59">
                <a:extLst>
                  <a:ext uri="{FF2B5EF4-FFF2-40B4-BE49-F238E27FC236}">
                    <a16:creationId xmlns:a16="http://schemas.microsoft.com/office/drawing/2014/main" id="{E039A9EA-E32B-4021-B518-1AF593239B32}"/>
                  </a:ext>
                </a:extLst>
              </p:cNvPr>
              <p:cNvSpPr txBox="1">
                <a:spLocks noChangeArrowheads="1"/>
              </p:cNvSpPr>
              <p:nvPr/>
            </p:nvSpPr>
            <p:spPr bwMode="auto">
              <a:xfrm>
                <a:off x="1020" y="2160"/>
                <a:ext cx="798" cy="3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Font typeface="Wingdings" panose="05000000000000000000" pitchFamily="2" charset="2"/>
                  <a:buNone/>
                </a:pPr>
                <a:r>
                  <a:rPr lang="en-GB" altLang="en-US" sz="1400"/>
                  <a:t>Part of FileName.exe</a:t>
                </a:r>
              </a:p>
            </p:txBody>
          </p:sp>
        </p:grpSp>
        <p:grpSp>
          <p:nvGrpSpPr>
            <p:cNvPr id="14370" name="Group 74">
              <a:extLst>
                <a:ext uri="{FF2B5EF4-FFF2-40B4-BE49-F238E27FC236}">
                  <a16:creationId xmlns:a16="http://schemas.microsoft.com/office/drawing/2014/main" id="{ECA35795-46E7-4410-87E7-2597D9B95507}"/>
                </a:ext>
              </a:extLst>
            </p:cNvPr>
            <p:cNvGrpSpPr>
              <a:grpSpLocks/>
            </p:cNvGrpSpPr>
            <p:nvPr/>
          </p:nvGrpSpPr>
          <p:grpSpPr bwMode="auto">
            <a:xfrm>
              <a:off x="2982" y="1994"/>
              <a:ext cx="1500" cy="332"/>
              <a:chOff x="318" y="2160"/>
              <a:chExt cx="1500" cy="332"/>
            </a:xfrm>
          </p:grpSpPr>
          <p:sp>
            <p:nvSpPr>
              <p:cNvPr id="14372" name="Text Box 75">
                <a:extLst>
                  <a:ext uri="{FF2B5EF4-FFF2-40B4-BE49-F238E27FC236}">
                    <a16:creationId xmlns:a16="http://schemas.microsoft.com/office/drawing/2014/main" id="{8745C8C0-1BDB-4D92-A42A-525B8DC7EE54}"/>
                  </a:ext>
                </a:extLst>
              </p:cNvPr>
              <p:cNvSpPr txBox="1">
                <a:spLocks noChangeArrowheads="1"/>
              </p:cNvSpPr>
              <p:nvPr/>
            </p:nvSpPr>
            <p:spPr bwMode="auto">
              <a:xfrm>
                <a:off x="318" y="2160"/>
                <a:ext cx="706" cy="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Font typeface="Wingdings" panose="05000000000000000000" pitchFamily="2" charset="2"/>
                  <a:buNone/>
                </a:pPr>
                <a:r>
                  <a:rPr lang="en-GB" altLang="en-US" sz="1400"/>
                  <a:t>TCP Header</a:t>
                </a:r>
              </a:p>
              <a:p>
                <a:pPr eaLnBrk="1" hangingPunct="1">
                  <a:lnSpc>
                    <a:spcPct val="90000"/>
                  </a:lnSpc>
                  <a:buFont typeface="Wingdings" panose="05000000000000000000" pitchFamily="2" charset="2"/>
                  <a:buNone/>
                </a:pPr>
                <a:endParaRPr lang="en-GB" altLang="en-US" sz="1400"/>
              </a:p>
            </p:txBody>
          </p:sp>
          <p:sp>
            <p:nvSpPr>
              <p:cNvPr id="14373" name="Text Box 76">
                <a:extLst>
                  <a:ext uri="{FF2B5EF4-FFF2-40B4-BE49-F238E27FC236}">
                    <a16:creationId xmlns:a16="http://schemas.microsoft.com/office/drawing/2014/main" id="{1BEC5AB1-79B5-4F33-AB8C-515885040EC2}"/>
                  </a:ext>
                </a:extLst>
              </p:cNvPr>
              <p:cNvSpPr txBox="1">
                <a:spLocks noChangeArrowheads="1"/>
              </p:cNvSpPr>
              <p:nvPr/>
            </p:nvSpPr>
            <p:spPr bwMode="auto">
              <a:xfrm>
                <a:off x="1020" y="2160"/>
                <a:ext cx="798" cy="3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Font typeface="Wingdings" panose="05000000000000000000" pitchFamily="2" charset="2"/>
                  <a:buNone/>
                </a:pPr>
                <a:r>
                  <a:rPr lang="en-GB" altLang="en-US" sz="1400"/>
                  <a:t>Part of FileName.exe</a:t>
                </a:r>
              </a:p>
            </p:txBody>
          </p:sp>
        </p:grpSp>
        <p:sp>
          <p:nvSpPr>
            <p:cNvPr id="14371" name="Line 99">
              <a:extLst>
                <a:ext uri="{FF2B5EF4-FFF2-40B4-BE49-F238E27FC236}">
                  <a16:creationId xmlns:a16="http://schemas.microsoft.com/office/drawing/2014/main" id="{7CABB7AE-960E-460D-927A-FDF818CAA8B4}"/>
                </a:ext>
              </a:extLst>
            </p:cNvPr>
            <p:cNvSpPr>
              <a:spLocks noChangeShapeType="1"/>
            </p:cNvSpPr>
            <p:nvPr/>
          </p:nvSpPr>
          <p:spPr bwMode="auto">
            <a:xfrm>
              <a:off x="2880" y="2320"/>
              <a:ext cx="0" cy="184"/>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nvGrpSpPr>
          <p:cNvPr id="85096" name="Group 104">
            <a:extLst>
              <a:ext uri="{FF2B5EF4-FFF2-40B4-BE49-F238E27FC236}">
                <a16:creationId xmlns:a16="http://schemas.microsoft.com/office/drawing/2014/main" id="{09ADF295-F60D-49B5-B38E-EF3481402B3A}"/>
              </a:ext>
            </a:extLst>
          </p:cNvPr>
          <p:cNvGrpSpPr>
            <a:grpSpLocks/>
          </p:cNvGrpSpPr>
          <p:nvPr/>
        </p:nvGrpSpPr>
        <p:grpSpPr bwMode="auto">
          <a:xfrm>
            <a:off x="2546351" y="4038600"/>
            <a:ext cx="7134225" cy="889000"/>
            <a:chOff x="644" y="2544"/>
            <a:chExt cx="4494" cy="560"/>
          </a:xfrm>
        </p:grpSpPr>
        <p:grpSp>
          <p:nvGrpSpPr>
            <p:cNvPr id="14358" name="Group 80">
              <a:extLst>
                <a:ext uri="{FF2B5EF4-FFF2-40B4-BE49-F238E27FC236}">
                  <a16:creationId xmlns:a16="http://schemas.microsoft.com/office/drawing/2014/main" id="{501C8889-E190-461B-A594-5388BE3A7CB0}"/>
                </a:ext>
              </a:extLst>
            </p:cNvPr>
            <p:cNvGrpSpPr>
              <a:grpSpLocks/>
            </p:cNvGrpSpPr>
            <p:nvPr/>
          </p:nvGrpSpPr>
          <p:grpSpPr bwMode="auto">
            <a:xfrm>
              <a:off x="644" y="2544"/>
              <a:ext cx="2134" cy="334"/>
              <a:chOff x="644" y="2480"/>
              <a:chExt cx="2134" cy="334"/>
            </a:xfrm>
          </p:grpSpPr>
          <p:grpSp>
            <p:nvGrpSpPr>
              <p:cNvPr id="14365" name="Group 68">
                <a:extLst>
                  <a:ext uri="{FF2B5EF4-FFF2-40B4-BE49-F238E27FC236}">
                    <a16:creationId xmlns:a16="http://schemas.microsoft.com/office/drawing/2014/main" id="{01902353-2C0B-451F-AC7F-9E406D7B7638}"/>
                  </a:ext>
                </a:extLst>
              </p:cNvPr>
              <p:cNvGrpSpPr>
                <a:grpSpLocks/>
              </p:cNvGrpSpPr>
              <p:nvPr/>
            </p:nvGrpSpPr>
            <p:grpSpPr bwMode="auto">
              <a:xfrm>
                <a:off x="1278" y="2480"/>
                <a:ext cx="1500" cy="332"/>
                <a:chOff x="318" y="2160"/>
                <a:chExt cx="1500" cy="332"/>
              </a:xfrm>
            </p:grpSpPr>
            <p:sp>
              <p:nvSpPr>
                <p:cNvPr id="14367" name="Text Box 69">
                  <a:extLst>
                    <a:ext uri="{FF2B5EF4-FFF2-40B4-BE49-F238E27FC236}">
                      <a16:creationId xmlns:a16="http://schemas.microsoft.com/office/drawing/2014/main" id="{6D7191E5-8941-4139-B104-E0D299B3B0FB}"/>
                    </a:ext>
                  </a:extLst>
                </p:cNvPr>
                <p:cNvSpPr txBox="1">
                  <a:spLocks noChangeArrowheads="1"/>
                </p:cNvSpPr>
                <p:nvPr/>
              </p:nvSpPr>
              <p:spPr bwMode="auto">
                <a:xfrm>
                  <a:off x="318" y="2160"/>
                  <a:ext cx="706" cy="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Font typeface="Wingdings" panose="05000000000000000000" pitchFamily="2" charset="2"/>
                    <a:buNone/>
                  </a:pPr>
                  <a:r>
                    <a:rPr lang="en-GB" altLang="en-US" sz="1400"/>
                    <a:t>TCP Header</a:t>
                  </a:r>
                </a:p>
                <a:p>
                  <a:pPr eaLnBrk="1" hangingPunct="1">
                    <a:lnSpc>
                      <a:spcPct val="90000"/>
                    </a:lnSpc>
                    <a:buFont typeface="Wingdings" panose="05000000000000000000" pitchFamily="2" charset="2"/>
                    <a:buNone/>
                  </a:pPr>
                  <a:endParaRPr lang="en-GB" altLang="en-US" sz="1400"/>
                </a:p>
              </p:txBody>
            </p:sp>
            <p:sp>
              <p:nvSpPr>
                <p:cNvPr id="14368" name="Text Box 70">
                  <a:extLst>
                    <a:ext uri="{FF2B5EF4-FFF2-40B4-BE49-F238E27FC236}">
                      <a16:creationId xmlns:a16="http://schemas.microsoft.com/office/drawing/2014/main" id="{FA0339B1-3611-4A5C-AD14-35B8ADACB29B}"/>
                    </a:ext>
                  </a:extLst>
                </p:cNvPr>
                <p:cNvSpPr txBox="1">
                  <a:spLocks noChangeArrowheads="1"/>
                </p:cNvSpPr>
                <p:nvPr/>
              </p:nvSpPr>
              <p:spPr bwMode="auto">
                <a:xfrm>
                  <a:off x="1020" y="2160"/>
                  <a:ext cx="798" cy="3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Font typeface="Wingdings" panose="05000000000000000000" pitchFamily="2" charset="2"/>
                    <a:buNone/>
                  </a:pPr>
                  <a:r>
                    <a:rPr lang="en-GB" altLang="en-US" sz="1400"/>
                    <a:t>Part of FileName.exe</a:t>
                  </a:r>
                </a:p>
              </p:txBody>
            </p:sp>
          </p:grpSp>
          <p:sp>
            <p:nvSpPr>
              <p:cNvPr id="14366" name="Text Box 78">
                <a:extLst>
                  <a:ext uri="{FF2B5EF4-FFF2-40B4-BE49-F238E27FC236}">
                    <a16:creationId xmlns:a16="http://schemas.microsoft.com/office/drawing/2014/main" id="{70EB3E4A-CC1B-47B5-A59A-EE612DB2393C}"/>
                  </a:ext>
                </a:extLst>
              </p:cNvPr>
              <p:cNvSpPr txBox="1">
                <a:spLocks noChangeArrowheads="1"/>
              </p:cNvSpPr>
              <p:nvPr/>
            </p:nvSpPr>
            <p:spPr bwMode="auto">
              <a:xfrm>
                <a:off x="644" y="2482"/>
                <a:ext cx="634" cy="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Font typeface="Wingdings" panose="05000000000000000000" pitchFamily="2" charset="2"/>
                  <a:buNone/>
                </a:pPr>
                <a:r>
                  <a:rPr lang="en-GB" altLang="en-US" sz="1400"/>
                  <a:t>IP Header</a:t>
                </a:r>
              </a:p>
              <a:p>
                <a:pPr eaLnBrk="1" hangingPunct="1">
                  <a:lnSpc>
                    <a:spcPct val="90000"/>
                  </a:lnSpc>
                  <a:buFont typeface="Wingdings" panose="05000000000000000000" pitchFamily="2" charset="2"/>
                  <a:buNone/>
                </a:pPr>
                <a:endParaRPr lang="en-GB" altLang="en-US" sz="1400"/>
              </a:p>
            </p:txBody>
          </p:sp>
        </p:grpSp>
        <p:grpSp>
          <p:nvGrpSpPr>
            <p:cNvPr id="14359" name="Group 81">
              <a:extLst>
                <a:ext uri="{FF2B5EF4-FFF2-40B4-BE49-F238E27FC236}">
                  <a16:creationId xmlns:a16="http://schemas.microsoft.com/office/drawing/2014/main" id="{61E82BA0-8725-45D9-8920-2CC89B1B5398}"/>
                </a:ext>
              </a:extLst>
            </p:cNvPr>
            <p:cNvGrpSpPr>
              <a:grpSpLocks/>
            </p:cNvGrpSpPr>
            <p:nvPr/>
          </p:nvGrpSpPr>
          <p:grpSpPr bwMode="auto">
            <a:xfrm>
              <a:off x="3004" y="2544"/>
              <a:ext cx="2134" cy="334"/>
              <a:chOff x="644" y="2480"/>
              <a:chExt cx="2134" cy="334"/>
            </a:xfrm>
          </p:grpSpPr>
          <p:grpSp>
            <p:nvGrpSpPr>
              <p:cNvPr id="14361" name="Group 82">
                <a:extLst>
                  <a:ext uri="{FF2B5EF4-FFF2-40B4-BE49-F238E27FC236}">
                    <a16:creationId xmlns:a16="http://schemas.microsoft.com/office/drawing/2014/main" id="{3E60F6A1-CF6A-4017-9B3C-8AA6DF309751}"/>
                  </a:ext>
                </a:extLst>
              </p:cNvPr>
              <p:cNvGrpSpPr>
                <a:grpSpLocks/>
              </p:cNvGrpSpPr>
              <p:nvPr/>
            </p:nvGrpSpPr>
            <p:grpSpPr bwMode="auto">
              <a:xfrm>
                <a:off x="1278" y="2480"/>
                <a:ext cx="1500" cy="332"/>
                <a:chOff x="318" y="2160"/>
                <a:chExt cx="1500" cy="332"/>
              </a:xfrm>
            </p:grpSpPr>
            <p:sp>
              <p:nvSpPr>
                <p:cNvPr id="14363" name="Text Box 83">
                  <a:extLst>
                    <a:ext uri="{FF2B5EF4-FFF2-40B4-BE49-F238E27FC236}">
                      <a16:creationId xmlns:a16="http://schemas.microsoft.com/office/drawing/2014/main" id="{9920EC9D-8B7C-4594-A021-554610A9F194}"/>
                    </a:ext>
                  </a:extLst>
                </p:cNvPr>
                <p:cNvSpPr txBox="1">
                  <a:spLocks noChangeArrowheads="1"/>
                </p:cNvSpPr>
                <p:nvPr/>
              </p:nvSpPr>
              <p:spPr bwMode="auto">
                <a:xfrm>
                  <a:off x="318" y="2160"/>
                  <a:ext cx="706" cy="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Font typeface="Wingdings" panose="05000000000000000000" pitchFamily="2" charset="2"/>
                    <a:buNone/>
                  </a:pPr>
                  <a:r>
                    <a:rPr lang="en-GB" altLang="en-US" sz="1400"/>
                    <a:t>TCP Header</a:t>
                  </a:r>
                </a:p>
                <a:p>
                  <a:pPr eaLnBrk="1" hangingPunct="1">
                    <a:lnSpc>
                      <a:spcPct val="90000"/>
                    </a:lnSpc>
                    <a:buFont typeface="Wingdings" panose="05000000000000000000" pitchFamily="2" charset="2"/>
                    <a:buNone/>
                  </a:pPr>
                  <a:endParaRPr lang="en-GB" altLang="en-US" sz="1400"/>
                </a:p>
              </p:txBody>
            </p:sp>
            <p:sp>
              <p:nvSpPr>
                <p:cNvPr id="14364" name="Text Box 84">
                  <a:extLst>
                    <a:ext uri="{FF2B5EF4-FFF2-40B4-BE49-F238E27FC236}">
                      <a16:creationId xmlns:a16="http://schemas.microsoft.com/office/drawing/2014/main" id="{EF0E0638-CFEA-4074-99FB-85F44BBDC3CA}"/>
                    </a:ext>
                  </a:extLst>
                </p:cNvPr>
                <p:cNvSpPr txBox="1">
                  <a:spLocks noChangeArrowheads="1"/>
                </p:cNvSpPr>
                <p:nvPr/>
              </p:nvSpPr>
              <p:spPr bwMode="auto">
                <a:xfrm>
                  <a:off x="1020" y="2160"/>
                  <a:ext cx="798" cy="3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Font typeface="Wingdings" panose="05000000000000000000" pitchFamily="2" charset="2"/>
                    <a:buNone/>
                  </a:pPr>
                  <a:r>
                    <a:rPr lang="en-GB" altLang="en-US" sz="1400"/>
                    <a:t>Part of FileName.exe</a:t>
                  </a:r>
                </a:p>
              </p:txBody>
            </p:sp>
          </p:grpSp>
          <p:sp>
            <p:nvSpPr>
              <p:cNvPr id="14362" name="Text Box 85">
                <a:extLst>
                  <a:ext uri="{FF2B5EF4-FFF2-40B4-BE49-F238E27FC236}">
                    <a16:creationId xmlns:a16="http://schemas.microsoft.com/office/drawing/2014/main" id="{6006C73D-B20C-4FEC-A5A1-229A229B37FF}"/>
                  </a:ext>
                </a:extLst>
              </p:cNvPr>
              <p:cNvSpPr txBox="1">
                <a:spLocks noChangeArrowheads="1"/>
              </p:cNvSpPr>
              <p:nvPr/>
            </p:nvSpPr>
            <p:spPr bwMode="auto">
              <a:xfrm>
                <a:off x="644" y="2482"/>
                <a:ext cx="634" cy="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Font typeface="Wingdings" panose="05000000000000000000" pitchFamily="2" charset="2"/>
                  <a:buNone/>
                </a:pPr>
                <a:r>
                  <a:rPr lang="en-GB" altLang="en-US" sz="1400"/>
                  <a:t>IP Header</a:t>
                </a:r>
              </a:p>
              <a:p>
                <a:pPr eaLnBrk="1" hangingPunct="1">
                  <a:lnSpc>
                    <a:spcPct val="90000"/>
                  </a:lnSpc>
                  <a:buFont typeface="Wingdings" panose="05000000000000000000" pitchFamily="2" charset="2"/>
                  <a:buNone/>
                </a:pPr>
                <a:endParaRPr lang="en-GB" altLang="en-US" sz="1400"/>
              </a:p>
            </p:txBody>
          </p:sp>
        </p:grpSp>
        <p:sp>
          <p:nvSpPr>
            <p:cNvPr id="14360" name="Line 100">
              <a:extLst>
                <a:ext uri="{FF2B5EF4-FFF2-40B4-BE49-F238E27FC236}">
                  <a16:creationId xmlns:a16="http://schemas.microsoft.com/office/drawing/2014/main" id="{860250EC-B99A-414C-978F-2EAB0A262065}"/>
                </a:ext>
              </a:extLst>
            </p:cNvPr>
            <p:cNvSpPr>
              <a:spLocks noChangeShapeType="1"/>
            </p:cNvSpPr>
            <p:nvPr/>
          </p:nvSpPr>
          <p:spPr bwMode="auto">
            <a:xfrm>
              <a:off x="2880" y="2920"/>
              <a:ext cx="0" cy="184"/>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nvGrpSpPr>
          <p:cNvPr id="85100" name="Group 108">
            <a:extLst>
              <a:ext uri="{FF2B5EF4-FFF2-40B4-BE49-F238E27FC236}">
                <a16:creationId xmlns:a16="http://schemas.microsoft.com/office/drawing/2014/main" id="{D86B73EB-C0C9-4A66-8F40-F76EE171C4B4}"/>
              </a:ext>
            </a:extLst>
          </p:cNvPr>
          <p:cNvGrpSpPr>
            <a:grpSpLocks/>
          </p:cNvGrpSpPr>
          <p:nvPr/>
        </p:nvGrpSpPr>
        <p:grpSpPr bwMode="auto">
          <a:xfrm>
            <a:off x="1527176" y="4953000"/>
            <a:ext cx="8975725" cy="927100"/>
            <a:chOff x="2880" y="3120"/>
            <a:chExt cx="8976020" cy="584"/>
          </a:xfrm>
        </p:grpSpPr>
        <p:grpSp>
          <p:nvGrpSpPr>
            <p:cNvPr id="14344" name="Group 105">
              <a:extLst>
                <a:ext uri="{FF2B5EF4-FFF2-40B4-BE49-F238E27FC236}">
                  <a16:creationId xmlns:a16="http://schemas.microsoft.com/office/drawing/2014/main" id="{2618EB38-E737-4067-B873-38C1A4B9C708}"/>
                </a:ext>
              </a:extLst>
            </p:cNvPr>
            <p:cNvGrpSpPr>
              <a:grpSpLocks/>
            </p:cNvGrpSpPr>
            <p:nvPr/>
          </p:nvGrpSpPr>
          <p:grpSpPr bwMode="auto">
            <a:xfrm>
              <a:off x="168275" y="3120"/>
              <a:ext cx="8810625" cy="332"/>
              <a:chOff x="106" y="3120"/>
              <a:chExt cx="5550" cy="332"/>
            </a:xfrm>
          </p:grpSpPr>
          <p:grpSp>
            <p:nvGrpSpPr>
              <p:cNvPr id="14346" name="Group 92">
                <a:extLst>
                  <a:ext uri="{FF2B5EF4-FFF2-40B4-BE49-F238E27FC236}">
                    <a16:creationId xmlns:a16="http://schemas.microsoft.com/office/drawing/2014/main" id="{CBF3178E-6079-4ED9-962A-5386EF6824E4}"/>
                  </a:ext>
                </a:extLst>
              </p:cNvPr>
              <p:cNvGrpSpPr>
                <a:grpSpLocks/>
              </p:cNvGrpSpPr>
              <p:nvPr/>
            </p:nvGrpSpPr>
            <p:grpSpPr bwMode="auto">
              <a:xfrm>
                <a:off x="106" y="3120"/>
                <a:ext cx="2664" cy="332"/>
                <a:chOff x="106" y="3056"/>
                <a:chExt cx="2664" cy="332"/>
              </a:xfrm>
            </p:grpSpPr>
            <p:sp>
              <p:nvSpPr>
                <p:cNvPr id="14353" name="Text Box 79">
                  <a:extLst>
                    <a:ext uri="{FF2B5EF4-FFF2-40B4-BE49-F238E27FC236}">
                      <a16:creationId xmlns:a16="http://schemas.microsoft.com/office/drawing/2014/main" id="{556ED854-4FD7-433E-9455-467E81DB70C8}"/>
                    </a:ext>
                  </a:extLst>
                </p:cNvPr>
                <p:cNvSpPr txBox="1">
                  <a:spLocks noChangeArrowheads="1"/>
                </p:cNvSpPr>
                <p:nvPr/>
              </p:nvSpPr>
              <p:spPr bwMode="auto">
                <a:xfrm>
                  <a:off x="106" y="3058"/>
                  <a:ext cx="566" cy="3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Font typeface="Wingdings" panose="05000000000000000000" pitchFamily="2" charset="2"/>
                    <a:buNone/>
                  </a:pPr>
                  <a:r>
                    <a:rPr lang="en-GB" altLang="en-US" sz="1400"/>
                    <a:t>Ethernet Header</a:t>
                  </a:r>
                </a:p>
              </p:txBody>
            </p:sp>
            <p:grpSp>
              <p:nvGrpSpPr>
                <p:cNvPr id="14354" name="Group 88">
                  <a:extLst>
                    <a:ext uri="{FF2B5EF4-FFF2-40B4-BE49-F238E27FC236}">
                      <a16:creationId xmlns:a16="http://schemas.microsoft.com/office/drawing/2014/main" id="{E8BC47A2-CD55-421E-8B4F-FA9256E9116C}"/>
                    </a:ext>
                  </a:extLst>
                </p:cNvPr>
                <p:cNvGrpSpPr>
                  <a:grpSpLocks/>
                </p:cNvGrpSpPr>
                <p:nvPr/>
              </p:nvGrpSpPr>
              <p:grpSpPr bwMode="auto">
                <a:xfrm>
                  <a:off x="1270" y="3056"/>
                  <a:ext cx="1500" cy="332"/>
                  <a:chOff x="318" y="2160"/>
                  <a:chExt cx="1500" cy="332"/>
                </a:xfrm>
              </p:grpSpPr>
              <p:sp>
                <p:nvSpPr>
                  <p:cNvPr id="14356" name="Text Box 89">
                    <a:extLst>
                      <a:ext uri="{FF2B5EF4-FFF2-40B4-BE49-F238E27FC236}">
                        <a16:creationId xmlns:a16="http://schemas.microsoft.com/office/drawing/2014/main" id="{4C93EABE-F2B5-4BAD-A981-3BC786A8E117}"/>
                      </a:ext>
                    </a:extLst>
                  </p:cNvPr>
                  <p:cNvSpPr txBox="1">
                    <a:spLocks noChangeArrowheads="1"/>
                  </p:cNvSpPr>
                  <p:nvPr/>
                </p:nvSpPr>
                <p:spPr bwMode="auto">
                  <a:xfrm>
                    <a:off x="318" y="2160"/>
                    <a:ext cx="706" cy="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Font typeface="Wingdings" panose="05000000000000000000" pitchFamily="2" charset="2"/>
                      <a:buNone/>
                    </a:pPr>
                    <a:r>
                      <a:rPr lang="en-GB" altLang="en-US" sz="1400"/>
                      <a:t>TCP Header</a:t>
                    </a:r>
                  </a:p>
                  <a:p>
                    <a:pPr eaLnBrk="1" hangingPunct="1">
                      <a:lnSpc>
                        <a:spcPct val="90000"/>
                      </a:lnSpc>
                      <a:buFont typeface="Wingdings" panose="05000000000000000000" pitchFamily="2" charset="2"/>
                      <a:buNone/>
                    </a:pPr>
                    <a:endParaRPr lang="en-GB" altLang="en-US" sz="1400"/>
                  </a:p>
                </p:txBody>
              </p:sp>
              <p:sp>
                <p:nvSpPr>
                  <p:cNvPr id="14357" name="Text Box 90">
                    <a:extLst>
                      <a:ext uri="{FF2B5EF4-FFF2-40B4-BE49-F238E27FC236}">
                        <a16:creationId xmlns:a16="http://schemas.microsoft.com/office/drawing/2014/main" id="{063510D7-E857-4F2C-921E-F4CA847B4236}"/>
                      </a:ext>
                    </a:extLst>
                  </p:cNvPr>
                  <p:cNvSpPr txBox="1">
                    <a:spLocks noChangeArrowheads="1"/>
                  </p:cNvSpPr>
                  <p:nvPr/>
                </p:nvSpPr>
                <p:spPr bwMode="auto">
                  <a:xfrm>
                    <a:off x="1020" y="2160"/>
                    <a:ext cx="798" cy="3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Font typeface="Wingdings" panose="05000000000000000000" pitchFamily="2" charset="2"/>
                      <a:buNone/>
                    </a:pPr>
                    <a:r>
                      <a:rPr lang="en-GB" altLang="en-US" sz="1400"/>
                      <a:t>Part of FileName.exe</a:t>
                    </a:r>
                  </a:p>
                </p:txBody>
              </p:sp>
            </p:grpSp>
            <p:sp>
              <p:nvSpPr>
                <p:cNvPr id="14355" name="Text Box 91">
                  <a:extLst>
                    <a:ext uri="{FF2B5EF4-FFF2-40B4-BE49-F238E27FC236}">
                      <a16:creationId xmlns:a16="http://schemas.microsoft.com/office/drawing/2014/main" id="{9830C106-F5CC-41AA-B892-01AABB35298E}"/>
                    </a:ext>
                  </a:extLst>
                </p:cNvPr>
                <p:cNvSpPr txBox="1">
                  <a:spLocks noChangeArrowheads="1"/>
                </p:cNvSpPr>
                <p:nvPr/>
              </p:nvSpPr>
              <p:spPr bwMode="auto">
                <a:xfrm>
                  <a:off x="668" y="3058"/>
                  <a:ext cx="602" cy="3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Font typeface="Wingdings" panose="05000000000000000000" pitchFamily="2" charset="2"/>
                    <a:buNone/>
                  </a:pPr>
                  <a:r>
                    <a:rPr lang="en-GB" altLang="en-US" sz="1400"/>
                    <a:t>IP Header</a:t>
                  </a:r>
                </a:p>
              </p:txBody>
            </p:sp>
          </p:grpSp>
          <p:grpSp>
            <p:nvGrpSpPr>
              <p:cNvPr id="14347" name="Group 93">
                <a:extLst>
                  <a:ext uri="{FF2B5EF4-FFF2-40B4-BE49-F238E27FC236}">
                    <a16:creationId xmlns:a16="http://schemas.microsoft.com/office/drawing/2014/main" id="{6E562EB9-40C2-4097-8CC5-BC95F06D64FA}"/>
                  </a:ext>
                </a:extLst>
              </p:cNvPr>
              <p:cNvGrpSpPr>
                <a:grpSpLocks/>
              </p:cNvGrpSpPr>
              <p:nvPr/>
            </p:nvGrpSpPr>
            <p:grpSpPr bwMode="auto">
              <a:xfrm>
                <a:off x="2992" y="3120"/>
                <a:ext cx="2664" cy="332"/>
                <a:chOff x="106" y="3056"/>
                <a:chExt cx="2664" cy="332"/>
              </a:xfrm>
            </p:grpSpPr>
            <p:sp>
              <p:nvSpPr>
                <p:cNvPr id="14348" name="Text Box 94">
                  <a:extLst>
                    <a:ext uri="{FF2B5EF4-FFF2-40B4-BE49-F238E27FC236}">
                      <a16:creationId xmlns:a16="http://schemas.microsoft.com/office/drawing/2014/main" id="{366CF2B1-7B30-4A33-B18D-2B7A4085C904}"/>
                    </a:ext>
                  </a:extLst>
                </p:cNvPr>
                <p:cNvSpPr txBox="1">
                  <a:spLocks noChangeArrowheads="1"/>
                </p:cNvSpPr>
                <p:nvPr/>
              </p:nvSpPr>
              <p:spPr bwMode="auto">
                <a:xfrm>
                  <a:off x="106" y="3058"/>
                  <a:ext cx="566" cy="3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Font typeface="Wingdings" panose="05000000000000000000" pitchFamily="2" charset="2"/>
                    <a:buNone/>
                  </a:pPr>
                  <a:r>
                    <a:rPr lang="en-GB" altLang="en-US" sz="1400"/>
                    <a:t>Ethernet Header</a:t>
                  </a:r>
                </a:p>
              </p:txBody>
            </p:sp>
            <p:grpSp>
              <p:nvGrpSpPr>
                <p:cNvPr id="14349" name="Group 95">
                  <a:extLst>
                    <a:ext uri="{FF2B5EF4-FFF2-40B4-BE49-F238E27FC236}">
                      <a16:creationId xmlns:a16="http://schemas.microsoft.com/office/drawing/2014/main" id="{E6C83D6E-6322-41B6-B6F8-BB68975CD465}"/>
                    </a:ext>
                  </a:extLst>
                </p:cNvPr>
                <p:cNvGrpSpPr>
                  <a:grpSpLocks/>
                </p:cNvGrpSpPr>
                <p:nvPr/>
              </p:nvGrpSpPr>
              <p:grpSpPr bwMode="auto">
                <a:xfrm>
                  <a:off x="1270" y="3056"/>
                  <a:ext cx="1500" cy="332"/>
                  <a:chOff x="318" y="2160"/>
                  <a:chExt cx="1500" cy="332"/>
                </a:xfrm>
              </p:grpSpPr>
              <p:sp>
                <p:nvSpPr>
                  <p:cNvPr id="14351" name="Text Box 96">
                    <a:extLst>
                      <a:ext uri="{FF2B5EF4-FFF2-40B4-BE49-F238E27FC236}">
                        <a16:creationId xmlns:a16="http://schemas.microsoft.com/office/drawing/2014/main" id="{BE862D61-3B6A-40FC-94F2-A1FD8102368C}"/>
                      </a:ext>
                    </a:extLst>
                  </p:cNvPr>
                  <p:cNvSpPr txBox="1">
                    <a:spLocks noChangeArrowheads="1"/>
                  </p:cNvSpPr>
                  <p:nvPr/>
                </p:nvSpPr>
                <p:spPr bwMode="auto">
                  <a:xfrm>
                    <a:off x="318" y="2160"/>
                    <a:ext cx="706" cy="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Font typeface="Wingdings" panose="05000000000000000000" pitchFamily="2" charset="2"/>
                      <a:buNone/>
                    </a:pPr>
                    <a:r>
                      <a:rPr lang="en-GB" altLang="en-US" sz="1400"/>
                      <a:t>TCP Header</a:t>
                    </a:r>
                  </a:p>
                  <a:p>
                    <a:pPr eaLnBrk="1" hangingPunct="1">
                      <a:lnSpc>
                        <a:spcPct val="90000"/>
                      </a:lnSpc>
                      <a:buFont typeface="Wingdings" panose="05000000000000000000" pitchFamily="2" charset="2"/>
                      <a:buNone/>
                    </a:pPr>
                    <a:endParaRPr lang="en-GB" altLang="en-US" sz="1400"/>
                  </a:p>
                </p:txBody>
              </p:sp>
              <p:sp>
                <p:nvSpPr>
                  <p:cNvPr id="14352" name="Text Box 97">
                    <a:extLst>
                      <a:ext uri="{FF2B5EF4-FFF2-40B4-BE49-F238E27FC236}">
                        <a16:creationId xmlns:a16="http://schemas.microsoft.com/office/drawing/2014/main" id="{374B5B76-F308-480D-A82D-B2EF299A31E5}"/>
                      </a:ext>
                    </a:extLst>
                  </p:cNvPr>
                  <p:cNvSpPr txBox="1">
                    <a:spLocks noChangeArrowheads="1"/>
                  </p:cNvSpPr>
                  <p:nvPr/>
                </p:nvSpPr>
                <p:spPr bwMode="auto">
                  <a:xfrm>
                    <a:off x="1020" y="2160"/>
                    <a:ext cx="798" cy="3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Font typeface="Wingdings" panose="05000000000000000000" pitchFamily="2" charset="2"/>
                      <a:buNone/>
                    </a:pPr>
                    <a:r>
                      <a:rPr lang="en-GB" altLang="en-US" sz="1400"/>
                      <a:t>Part of FileName.exe</a:t>
                    </a:r>
                  </a:p>
                </p:txBody>
              </p:sp>
            </p:grpSp>
            <p:sp>
              <p:nvSpPr>
                <p:cNvPr id="14350" name="Text Box 98">
                  <a:extLst>
                    <a:ext uri="{FF2B5EF4-FFF2-40B4-BE49-F238E27FC236}">
                      <a16:creationId xmlns:a16="http://schemas.microsoft.com/office/drawing/2014/main" id="{38CF341C-198A-4D23-9401-A5E9C5263914}"/>
                    </a:ext>
                  </a:extLst>
                </p:cNvPr>
                <p:cNvSpPr txBox="1">
                  <a:spLocks noChangeArrowheads="1"/>
                </p:cNvSpPr>
                <p:nvPr/>
              </p:nvSpPr>
              <p:spPr bwMode="auto">
                <a:xfrm>
                  <a:off x="668" y="3058"/>
                  <a:ext cx="602" cy="3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Font typeface="Wingdings" panose="05000000000000000000" pitchFamily="2" charset="2"/>
                    <a:buNone/>
                  </a:pPr>
                  <a:r>
                    <a:rPr lang="en-GB" altLang="en-US" sz="1400"/>
                    <a:t>IP Header</a:t>
                  </a:r>
                </a:p>
              </p:txBody>
            </p:sp>
          </p:grpSp>
        </p:grpSp>
        <p:sp>
          <p:nvSpPr>
            <p:cNvPr id="14345" name="Line 106">
              <a:extLst>
                <a:ext uri="{FF2B5EF4-FFF2-40B4-BE49-F238E27FC236}">
                  <a16:creationId xmlns:a16="http://schemas.microsoft.com/office/drawing/2014/main" id="{3A1A84B5-AF9A-4EC1-9017-47C5BB2F07DD}"/>
                </a:ext>
              </a:extLst>
            </p:cNvPr>
            <p:cNvSpPr>
              <a:spLocks noChangeShapeType="1"/>
            </p:cNvSpPr>
            <p:nvPr/>
          </p:nvSpPr>
          <p:spPr bwMode="auto">
            <a:xfrm>
              <a:off x="2880" y="3504"/>
              <a:ext cx="0" cy="2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sp>
        <p:nvSpPr>
          <p:cNvPr id="85099" name="Text Box 107">
            <a:extLst>
              <a:ext uri="{FF2B5EF4-FFF2-40B4-BE49-F238E27FC236}">
                <a16:creationId xmlns:a16="http://schemas.microsoft.com/office/drawing/2014/main" id="{88BB5359-B747-448E-8AC0-815156AB3564}"/>
              </a:ext>
            </a:extLst>
          </p:cNvPr>
          <p:cNvSpPr txBox="1">
            <a:spLocks noChangeArrowheads="1"/>
          </p:cNvSpPr>
          <p:nvPr/>
        </p:nvSpPr>
        <p:spPr bwMode="auto">
          <a:xfrm>
            <a:off x="4613275" y="6038851"/>
            <a:ext cx="2992438"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buFont typeface="Wingdings" panose="05000000000000000000" pitchFamily="2" charset="2"/>
              <a:buNone/>
            </a:pPr>
            <a:r>
              <a:rPr lang="en-GB" altLang="en-US" sz="1800" b="1">
                <a:solidFill>
                  <a:schemeClr val="hlink"/>
                </a:solidFill>
              </a:rPr>
              <a:t>Communication Medium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additive="base">
                                        <p:cTn id="7" dur="500" fill="hold"/>
                                        <p:tgtEl>
                                          <p:spTgt spid="84994"/>
                                        </p:tgtEl>
                                        <p:attrNameLst>
                                          <p:attrName>ppt_x</p:attrName>
                                        </p:attrNameLst>
                                      </p:cBhvr>
                                      <p:tavLst>
                                        <p:tav tm="0">
                                          <p:val>
                                            <p:strVal val="0-#ppt_w/2"/>
                                          </p:val>
                                        </p:tav>
                                        <p:tav tm="100000">
                                          <p:val>
                                            <p:strVal val="#ppt_x"/>
                                          </p:val>
                                        </p:tav>
                                      </p:tavLst>
                                    </p:anim>
                                    <p:anim calcmode="lin" valueType="num">
                                      <p:cBhvr additive="base">
                                        <p:cTn id="8" dur="500" fill="hold"/>
                                        <p:tgtEl>
                                          <p:spTgt spid="849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8509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8509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8509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8510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85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utoUpdateAnimBg="0"/>
      <p:bldP spid="85099" grpId="0" autoUpdateAnimBg="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Hyper V</a:t>
            </a:r>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81341341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42468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Removing the System Case</a:t>
            </a:r>
            <a:endParaRPr lang="en-US" dirty="0"/>
          </a:p>
        </p:txBody>
      </p:sp>
      <p:sp>
        <p:nvSpPr>
          <p:cNvPr id="2" name="Content Placeholder 1"/>
          <p:cNvSpPr>
            <a:spLocks noGrp="1"/>
          </p:cNvSpPr>
          <p:nvPr>
            <p:ph sz="half" idx="1"/>
          </p:nvPr>
        </p:nvSpPr>
        <p:spPr/>
        <p:txBody>
          <a:bodyPr>
            <a:normAutofit/>
          </a:bodyPr>
          <a:lstStyle/>
          <a:p>
            <a:r>
              <a:rPr lang="en-US" dirty="0"/>
              <a:t>Backup</a:t>
            </a:r>
          </a:p>
          <a:p>
            <a:r>
              <a:rPr lang="en-US" dirty="0"/>
              <a:t>Work environment</a:t>
            </a:r>
            <a:endParaRPr lang="en-GB" dirty="0"/>
          </a:p>
          <a:p>
            <a:r>
              <a:rPr lang="en-US" dirty="0"/>
              <a:t>Tools and equipment</a:t>
            </a:r>
          </a:p>
          <a:p>
            <a:pPr lvl="1">
              <a:defRPr/>
            </a:pPr>
            <a:r>
              <a:rPr lang="en-GB" dirty="0"/>
              <a:t>PC toolkit</a:t>
            </a:r>
          </a:p>
          <a:p>
            <a:pPr lvl="1">
              <a:defRPr/>
            </a:pPr>
            <a:r>
              <a:rPr lang="en-GB" dirty="0"/>
              <a:t>Notepad and pen</a:t>
            </a:r>
          </a:p>
          <a:p>
            <a:pPr lvl="1">
              <a:defRPr/>
            </a:pPr>
            <a:r>
              <a:rPr lang="en-GB" dirty="0"/>
              <a:t>Digicam</a:t>
            </a:r>
          </a:p>
          <a:p>
            <a:r>
              <a:rPr lang="en-US" dirty="0"/>
              <a:t>Powered off and unplugged from the mains</a:t>
            </a:r>
            <a:endParaRPr lang="en-GB" dirty="0"/>
          </a:p>
          <a:p>
            <a:r>
              <a:rPr lang="en-US" dirty="0"/>
              <a:t>Anti-static precautions</a:t>
            </a:r>
            <a:endParaRPr lang="en-GB" dirty="0"/>
          </a:p>
          <a:p>
            <a:endParaRPr lang="en-US" dirty="0"/>
          </a:p>
        </p:txBody>
      </p:sp>
      <p:pic>
        <p:nvPicPr>
          <p:cNvPr id="7" name="Picture 8" descr="prod_hama_pc_tool_kit"/>
          <p:cNvPicPr>
            <a:picLocks noGrp="1" noChangeAspect="1" noChangeArrowheads="1"/>
          </p:cNvPicPr>
          <p:nvPr>
            <p:ph sz="half" idx="2"/>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68103" y="2264632"/>
            <a:ext cx="3683000" cy="2540000"/>
          </a:xfrm>
          <a:noFill/>
        </p:spPr>
      </p:pic>
    </p:spTree>
    <p:extLst>
      <p:ext uri="{BB962C8B-B14F-4D97-AF65-F5344CB8AC3E}">
        <p14:creationId xmlns:p14="http://schemas.microsoft.com/office/powerpoint/2010/main" val="4273872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68" y="1037434"/>
            <a:ext cx="9613861" cy="371237"/>
          </a:xfrm>
        </p:spPr>
        <p:txBody>
          <a:bodyPr>
            <a:normAutofit fontScale="90000"/>
          </a:bodyPr>
          <a:lstStyle/>
          <a:p>
            <a:r>
              <a:rPr lang="en-GB" dirty="0"/>
              <a:t>Motherboards	</a:t>
            </a:r>
          </a:p>
        </p:txBody>
      </p:sp>
      <p:sp>
        <p:nvSpPr>
          <p:cNvPr id="3" name="Content Placeholder 2"/>
          <p:cNvSpPr>
            <a:spLocks noGrp="1"/>
          </p:cNvSpPr>
          <p:nvPr>
            <p:ph idx="1"/>
          </p:nvPr>
        </p:nvSpPr>
        <p:spPr/>
        <p:txBody>
          <a:bodyPr/>
          <a:lstStyle/>
          <a:p>
            <a:r>
              <a:rPr lang="en-GB" dirty="0"/>
              <a:t>Question!</a:t>
            </a:r>
          </a:p>
          <a:p>
            <a:r>
              <a:rPr lang="en-GB" dirty="0"/>
              <a:t>You are tasked with creating a Home theatre PC to sit in a living room, what type of motherboard form factor do you use?</a:t>
            </a:r>
          </a:p>
          <a:p>
            <a:r>
              <a:rPr lang="en-GB" dirty="0"/>
              <a:t>ATX</a:t>
            </a:r>
          </a:p>
          <a:p>
            <a:r>
              <a:rPr lang="en-GB" dirty="0"/>
              <a:t>Micro ATX</a:t>
            </a:r>
          </a:p>
          <a:p>
            <a:r>
              <a:rPr lang="en-GB" dirty="0"/>
              <a:t>Mini-ITX</a:t>
            </a:r>
          </a:p>
        </p:txBody>
      </p:sp>
    </p:spTree>
    <p:extLst>
      <p:ext uri="{BB962C8B-B14F-4D97-AF65-F5344CB8AC3E}">
        <p14:creationId xmlns:p14="http://schemas.microsoft.com/office/powerpoint/2010/main" val="1519723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Power and Fan Connectors</a:t>
            </a:r>
            <a:endParaRPr lang="en-US" dirty="0"/>
          </a:p>
        </p:txBody>
      </p:sp>
      <p:pic>
        <p:nvPicPr>
          <p:cNvPr id="6" name="Content Placeholder 5" descr="Typical power connectors on a GIGABYTE motherboard: 1) Main connector for the PSU (ATX / P1); 2) Dedicated CPU power (EPS12V); 3) CPU fan connector; 4) Chassis and power supply fan connectors (Image © 2015 GIGA-BYTE Technology Co., Ltd. gigabyte.com)"/>
          <p:cNvPicPr>
            <a:picLocks noGrp="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3095611" y="1803427"/>
            <a:ext cx="4975167" cy="4152207"/>
          </a:xfrm>
        </p:spPr>
      </p:pic>
    </p:spTree>
    <p:extLst>
      <p:ext uri="{BB962C8B-B14F-4D97-AF65-F5344CB8AC3E}">
        <p14:creationId xmlns:p14="http://schemas.microsoft.com/office/powerpoint/2010/main" val="2250739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Bus Architecture</a:t>
            </a:r>
            <a:endParaRPr lang="en-US" dirty="0"/>
          </a:p>
        </p:txBody>
      </p:sp>
      <p:sp>
        <p:nvSpPr>
          <p:cNvPr id="2" name="Content Placeholder 1"/>
          <p:cNvSpPr>
            <a:spLocks noGrp="1"/>
          </p:cNvSpPr>
          <p:nvPr>
            <p:ph idx="1"/>
          </p:nvPr>
        </p:nvSpPr>
        <p:spPr/>
        <p:txBody>
          <a:bodyPr/>
          <a:lstStyle/>
          <a:p>
            <a:r>
              <a:rPr lang="en-US"/>
              <a:t>Motherboard wiring connecting components</a:t>
            </a:r>
          </a:p>
          <a:p>
            <a:pPr lvl="1"/>
            <a:r>
              <a:rPr lang="en-US"/>
              <a:t>Data</a:t>
            </a:r>
          </a:p>
          <a:p>
            <a:pPr lvl="1"/>
            <a:r>
              <a:rPr lang="en-US"/>
              <a:t>Address</a:t>
            </a:r>
          </a:p>
          <a:p>
            <a:pPr lvl="1"/>
            <a:r>
              <a:rPr lang="en-US"/>
              <a:t>Power</a:t>
            </a:r>
          </a:p>
          <a:p>
            <a:r>
              <a:rPr lang="en-US"/>
              <a:t>Internal and external</a:t>
            </a:r>
          </a:p>
          <a:p>
            <a:r>
              <a:rPr lang="en-US"/>
              <a:t>System clock and bus speed</a:t>
            </a:r>
          </a:p>
          <a:p>
            <a:r>
              <a:rPr lang="en-US"/>
              <a:t>Parallel versus serial types</a:t>
            </a:r>
            <a:endParaRPr lang="en-US" dirty="0"/>
          </a:p>
        </p:txBody>
      </p:sp>
    </p:spTree>
    <p:extLst>
      <p:ext uri="{BB962C8B-B14F-4D97-AF65-F5344CB8AC3E}">
        <p14:creationId xmlns:p14="http://schemas.microsoft.com/office/powerpoint/2010/main" val="1689243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Motherboard Layout</a:t>
            </a:r>
            <a:endParaRPr lang="en-US" dirty="0"/>
          </a:p>
        </p:txBody>
      </p:sp>
      <p:pic>
        <p:nvPicPr>
          <p:cNvPr id="6" name="Content Placeholder 5" descr="Gigabyte GA-Z97X-UD5H motherboard showing 1) CPU slot; 2) Memory slots; 3) Connectors for disk drives; 4) Slots for adapter cards; 5) I/O ports (USB, video, audio, etc) (Image © 2015 GIGA-BYTE Technology Co., Ltd. gigabyte.com)"/>
          <p:cNvPicPr>
            <a:picLocks noGrp="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3116168" y="1395242"/>
            <a:ext cx="4983480" cy="4118956"/>
          </a:xfrm>
        </p:spPr>
      </p:pic>
    </p:spTree>
    <p:extLst>
      <p:ext uri="{BB962C8B-B14F-4D97-AF65-F5344CB8AC3E}">
        <p14:creationId xmlns:p14="http://schemas.microsoft.com/office/powerpoint/2010/main" val="475356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Units and Transfer Rates</a:t>
            </a:r>
          </a:p>
        </p:txBody>
      </p:sp>
      <p:sp>
        <p:nvSpPr>
          <p:cNvPr id="2" name="Content Placeholder 1"/>
          <p:cNvSpPr>
            <a:spLocks noGrp="1"/>
          </p:cNvSpPr>
          <p:nvPr>
            <p:ph idx="1"/>
          </p:nvPr>
        </p:nvSpPr>
        <p:spPr>
          <a:xfrm>
            <a:off x="469556" y="1977081"/>
            <a:ext cx="11226114" cy="4775887"/>
          </a:xfrm>
        </p:spPr>
        <p:txBody>
          <a:bodyPr>
            <a:normAutofit/>
          </a:bodyPr>
          <a:lstStyle/>
          <a:p>
            <a:r>
              <a:rPr lang="en-US" dirty="0"/>
              <a:t>Binary bit values (0 or 1)</a:t>
            </a:r>
          </a:p>
          <a:p>
            <a:r>
              <a:rPr lang="en-US" dirty="0"/>
              <a:t>Bit multiples</a:t>
            </a:r>
          </a:p>
          <a:p>
            <a:pPr lvl="1"/>
            <a:r>
              <a:rPr lang="en-US" dirty="0"/>
              <a:t>8 bits form a byte (B)</a:t>
            </a:r>
            <a:endParaRPr lang="en-GB" dirty="0"/>
          </a:p>
          <a:p>
            <a:pPr lvl="1"/>
            <a:r>
              <a:rPr lang="en-US" dirty="0"/>
              <a:t>1024 bytes make a kilobyte (that is 2 ^ 10 bytes)</a:t>
            </a:r>
            <a:endParaRPr lang="en-GB" dirty="0"/>
          </a:p>
          <a:p>
            <a:pPr lvl="1"/>
            <a:r>
              <a:rPr lang="en-US" dirty="0"/>
              <a:t>1024 kilobytes (KB) make a Megabyte (MB) or 1,048,576 bytes</a:t>
            </a:r>
            <a:endParaRPr lang="en-GB" dirty="0"/>
          </a:p>
          <a:p>
            <a:pPr lvl="1"/>
            <a:r>
              <a:rPr lang="en-US" dirty="0"/>
              <a:t>1024 MB make 1 Gigabyte (GB) or 1,073,741,824 bytes</a:t>
            </a:r>
            <a:endParaRPr lang="en-GB" dirty="0"/>
          </a:p>
          <a:p>
            <a:pPr lvl="1"/>
            <a:r>
              <a:rPr lang="en-US" dirty="0"/>
              <a:t>1024 GB make 1 Terabyte (TB)</a:t>
            </a:r>
          </a:p>
          <a:p>
            <a:r>
              <a:rPr lang="en-US" dirty="0"/>
              <a:t>Kilo = 1024? Or 1000?</a:t>
            </a:r>
          </a:p>
          <a:p>
            <a:pPr lvl="1"/>
            <a:r>
              <a:rPr lang="en-US" dirty="0"/>
              <a:t>When it’s file size or memory, kilo = 1024 (KiB, MiB, GiB, but these units are almost never used)</a:t>
            </a:r>
          </a:p>
          <a:p>
            <a:pPr lvl="1"/>
            <a:r>
              <a:rPr lang="en-US" dirty="0"/>
              <a:t>Disk capacity is often decimal (300 GB = 286 GiB)</a:t>
            </a:r>
          </a:p>
          <a:p>
            <a:r>
              <a:rPr lang="en-US" dirty="0"/>
              <a:t>Transfer speeds</a:t>
            </a:r>
          </a:p>
          <a:p>
            <a:pPr lvl="1"/>
            <a:r>
              <a:rPr lang="en-US" dirty="0"/>
              <a:t>Bits and Bytes per second</a:t>
            </a:r>
          </a:p>
          <a:p>
            <a:pPr lvl="1"/>
            <a:r>
              <a:rPr lang="en-US" dirty="0"/>
              <a:t>Don’t confuse 10 Gbps with 10 GBps</a:t>
            </a:r>
          </a:p>
          <a:p>
            <a:pPr lvl="1"/>
            <a:r>
              <a:rPr lang="en-US" dirty="0"/>
              <a:t>Always decimal (56 Kbps = 56,000 bps)</a:t>
            </a:r>
            <a:endParaRPr lang="en-GB" dirty="0"/>
          </a:p>
          <a:p>
            <a:endParaRPr lang="en-US" dirty="0"/>
          </a:p>
        </p:txBody>
      </p:sp>
    </p:spTree>
    <p:extLst>
      <p:ext uri="{BB962C8B-B14F-4D97-AF65-F5344CB8AC3E}">
        <p14:creationId xmlns:p14="http://schemas.microsoft.com/office/powerpoint/2010/main" val="2662172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CPU Socket</a:t>
            </a:r>
            <a:endParaRPr lang="en-US" dirty="0"/>
          </a:p>
        </p:txBody>
      </p:sp>
      <p:pic>
        <p:nvPicPr>
          <p:cNvPr id="6" name="Content Placeholder 5" descr="C:\Users\James\Documents\!graphics\gigabyte motherboard am3 sized chipset labels 890GPA-UD3H(Rev2.0).jpg"/>
          <p:cNvPicPr>
            <a:picLocks noGrp="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925528" y="1952644"/>
            <a:ext cx="4975167" cy="4152207"/>
          </a:xfrm>
        </p:spPr>
      </p:pic>
    </p:spTree>
    <p:extLst>
      <p:ext uri="{BB962C8B-B14F-4D97-AF65-F5344CB8AC3E}">
        <p14:creationId xmlns:p14="http://schemas.microsoft.com/office/powerpoint/2010/main" val="1007862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Chipset and Memory Architecture</a:t>
            </a:r>
          </a:p>
        </p:txBody>
      </p:sp>
      <p:pic>
        <p:nvPicPr>
          <p:cNvPr id="7" name="Picture 3"/>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tretch>
            <a:fillRect/>
          </a:stretch>
        </p:blipFill>
        <p:spPr bwMode="auto">
          <a:xfrm>
            <a:off x="1167188" y="2231913"/>
            <a:ext cx="4523624" cy="404199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6197644" y="2173443"/>
            <a:ext cx="4525962" cy="369398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843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Expansion Slots</a:t>
            </a:r>
          </a:p>
        </p:txBody>
      </p:sp>
      <p:sp>
        <p:nvSpPr>
          <p:cNvPr id="2" name="Content Placeholder 1"/>
          <p:cNvSpPr>
            <a:spLocks noGrp="1"/>
          </p:cNvSpPr>
          <p:nvPr>
            <p:ph idx="1"/>
          </p:nvPr>
        </p:nvSpPr>
        <p:spPr/>
        <p:txBody>
          <a:bodyPr/>
          <a:lstStyle/>
          <a:p>
            <a:r>
              <a:rPr lang="en-US" dirty="0"/>
              <a:t>Plug-in cards installed in slots on motherboard</a:t>
            </a:r>
          </a:p>
          <a:p>
            <a:r>
              <a:rPr lang="en-US" dirty="0"/>
              <a:t>Add functionality / ports</a:t>
            </a:r>
          </a:p>
          <a:p>
            <a:r>
              <a:rPr lang="en-US" dirty="0"/>
              <a:t>Legacy expansion bus standards</a:t>
            </a:r>
          </a:p>
          <a:p>
            <a:pPr lvl="1"/>
            <a:r>
              <a:rPr lang="en-GB" dirty="0"/>
              <a:t>Industry Standard Architecture (ISA)</a:t>
            </a:r>
          </a:p>
          <a:p>
            <a:pPr lvl="1"/>
            <a:r>
              <a:rPr lang="en-GB" dirty="0"/>
              <a:t>Pre Plug-and-Play</a:t>
            </a:r>
          </a:p>
          <a:p>
            <a:r>
              <a:rPr lang="en-GB" dirty="0"/>
              <a:t>Modern </a:t>
            </a:r>
            <a:r>
              <a:rPr lang="en-US" dirty="0"/>
              <a:t>expansion bus standards</a:t>
            </a:r>
          </a:p>
          <a:p>
            <a:pPr lvl="1"/>
            <a:r>
              <a:rPr lang="en-GB" dirty="0"/>
              <a:t>Peripheral Component Interconnect (PCI)</a:t>
            </a:r>
          </a:p>
          <a:p>
            <a:pPr lvl="1"/>
            <a:r>
              <a:rPr lang="en-GB" dirty="0"/>
              <a:t>PCI-X</a:t>
            </a:r>
          </a:p>
          <a:p>
            <a:pPr lvl="1"/>
            <a:r>
              <a:rPr lang="en-GB" dirty="0"/>
              <a:t>PCI Express</a:t>
            </a:r>
            <a:endParaRPr lang="en-US" dirty="0"/>
          </a:p>
        </p:txBody>
      </p:sp>
    </p:spTree>
    <p:extLst>
      <p:ext uri="{BB962C8B-B14F-4D97-AF65-F5344CB8AC3E}">
        <p14:creationId xmlns:p14="http://schemas.microsoft.com/office/powerpoint/2010/main" val="2787239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PCI Bus</a:t>
            </a:r>
          </a:p>
        </p:txBody>
      </p:sp>
      <p:sp>
        <p:nvSpPr>
          <p:cNvPr id="8" name="Content Placeholder 7"/>
          <p:cNvSpPr>
            <a:spLocks noGrp="1"/>
          </p:cNvSpPr>
          <p:nvPr>
            <p:ph sz="half" idx="1"/>
          </p:nvPr>
        </p:nvSpPr>
        <p:spPr/>
        <p:txBody>
          <a:bodyPr>
            <a:normAutofit/>
          </a:bodyPr>
          <a:lstStyle/>
          <a:p>
            <a:r>
              <a:rPr lang="en-US" dirty="0"/>
              <a:t>Bus width and clock speed</a:t>
            </a:r>
          </a:p>
          <a:p>
            <a:pPr lvl="1"/>
            <a:r>
              <a:rPr lang="en-US" dirty="0"/>
              <a:t>Shared bandwidth</a:t>
            </a:r>
          </a:p>
          <a:p>
            <a:pPr lvl="1"/>
            <a:r>
              <a:rPr lang="en-GB" dirty="0"/>
              <a:t>32-bit</a:t>
            </a:r>
          </a:p>
          <a:p>
            <a:pPr lvl="1"/>
            <a:r>
              <a:rPr lang="en-GB" dirty="0"/>
              <a:t>Usually 33.3 MHz</a:t>
            </a:r>
          </a:p>
          <a:p>
            <a:r>
              <a:rPr lang="en-US" dirty="0"/>
              <a:t>Adapter card and slot form factors</a:t>
            </a:r>
          </a:p>
          <a:p>
            <a:pPr lvl="1"/>
            <a:r>
              <a:rPr lang="en-US" dirty="0"/>
              <a:t>3.3V vs 5V signaling</a:t>
            </a:r>
          </a:p>
          <a:p>
            <a:pPr lvl="1"/>
            <a:r>
              <a:rPr lang="en-GB" dirty="0"/>
              <a:t>Keyed connectors</a:t>
            </a:r>
          </a:p>
          <a:p>
            <a:r>
              <a:rPr lang="en-US"/>
              <a:t>PCI-X</a:t>
            </a:r>
            <a:endParaRPr lang="en-US" dirty="0"/>
          </a:p>
          <a:p>
            <a:pPr lvl="1"/>
            <a:r>
              <a:rPr lang="en-US" dirty="0"/>
              <a:t>64-bit and higher clock speeds</a:t>
            </a:r>
          </a:p>
          <a:p>
            <a:pPr lvl="1"/>
            <a:r>
              <a:rPr lang="en-US" dirty="0"/>
              <a:t>Usually only deployed on servers</a:t>
            </a:r>
          </a:p>
          <a:p>
            <a:pPr lvl="1"/>
            <a:r>
              <a:rPr lang="en-US" b="1" u="sng" dirty="0"/>
              <a:t>NOT</a:t>
            </a:r>
            <a:r>
              <a:rPr lang="en-US" dirty="0"/>
              <a:t> the same as PCI Express</a:t>
            </a:r>
            <a:endParaRPr lang="en-GB" dirty="0"/>
          </a:p>
          <a:p>
            <a:endParaRPr lang="en-US" dirty="0"/>
          </a:p>
        </p:txBody>
      </p:sp>
      <p:pic>
        <p:nvPicPr>
          <p:cNvPr id="10" name="Content Placeholder 9" descr="PCI adapter and slot form factors"/>
          <p:cNvPicPr>
            <a:picLocks noGrp="1"/>
          </p:cNvPicPr>
          <p:nvPr>
            <p:ph sz="half" idx="2"/>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93919" y="2363087"/>
            <a:ext cx="3822200" cy="2404877"/>
          </a:xfrm>
          <a:prstGeom prst="rect">
            <a:avLst/>
          </a:prstGeom>
          <a:noFill/>
          <a:ln>
            <a:noFill/>
          </a:ln>
        </p:spPr>
      </p:pic>
    </p:spTree>
    <p:extLst>
      <p:ext uri="{BB962C8B-B14F-4D97-AF65-F5344CB8AC3E}">
        <p14:creationId xmlns:p14="http://schemas.microsoft.com/office/powerpoint/2010/main" val="2157629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PCI Express (PCIe)</a:t>
            </a:r>
          </a:p>
        </p:txBody>
      </p:sp>
      <p:sp>
        <p:nvSpPr>
          <p:cNvPr id="3" name="Content Placeholder 2"/>
          <p:cNvSpPr>
            <a:spLocks noGrp="1"/>
          </p:cNvSpPr>
          <p:nvPr>
            <p:ph sz="half" idx="1"/>
          </p:nvPr>
        </p:nvSpPr>
        <p:spPr>
          <a:xfrm>
            <a:off x="4822430" y="1690690"/>
            <a:ext cx="6035040" cy="5486400"/>
          </a:xfrm>
        </p:spPr>
        <p:txBody>
          <a:bodyPr>
            <a:normAutofit/>
          </a:bodyPr>
          <a:lstStyle/>
          <a:p>
            <a:r>
              <a:rPr lang="en-US" dirty="0"/>
              <a:t>Serial, point-to-point bus</a:t>
            </a:r>
          </a:p>
          <a:p>
            <a:r>
              <a:rPr lang="en-US" dirty="0"/>
              <a:t>Links and lanes</a:t>
            </a:r>
          </a:p>
          <a:p>
            <a:pPr lvl="1"/>
            <a:r>
              <a:rPr lang="en-US" dirty="0"/>
              <a:t>250 MBps bi-directional</a:t>
            </a:r>
          </a:p>
          <a:p>
            <a:pPr lvl="1"/>
            <a:r>
              <a:rPr lang="en-US" dirty="0"/>
              <a:t>x1, x4, x8, x16 (4 GBps)</a:t>
            </a:r>
          </a:p>
          <a:p>
            <a:pPr lvl="1"/>
            <a:r>
              <a:rPr lang="en-US" dirty="0"/>
              <a:t>Adapters are up-pluggable but not down-pluggable</a:t>
            </a:r>
          </a:p>
          <a:p>
            <a:pPr lvl="1"/>
            <a:r>
              <a:rPr lang="en-US" dirty="0"/>
              <a:t>Power (75W + 75W)</a:t>
            </a:r>
          </a:p>
          <a:p>
            <a:r>
              <a:rPr lang="en-US" dirty="0"/>
              <a:t>Versions</a:t>
            </a:r>
          </a:p>
          <a:p>
            <a:pPr lvl="1"/>
            <a:r>
              <a:rPr lang="en-US" dirty="0"/>
              <a:t>v2 500 MBps per lane</a:t>
            </a:r>
          </a:p>
          <a:p>
            <a:pPr lvl="1"/>
            <a:r>
              <a:rPr lang="en-US" dirty="0"/>
              <a:t>v2.1 power 150W + 150W</a:t>
            </a:r>
          </a:p>
          <a:p>
            <a:pPr lvl="1"/>
            <a:r>
              <a:rPr lang="en-US" dirty="0"/>
              <a:t>v3 1 GBps per lane</a:t>
            </a:r>
          </a:p>
          <a:p>
            <a:r>
              <a:rPr lang="en-US" dirty="0"/>
              <a:t>Mini PCI / PCIe</a:t>
            </a:r>
          </a:p>
        </p:txBody>
      </p:sp>
      <p:pic>
        <p:nvPicPr>
          <p:cNvPr id="8" name="Content Placeholder 7" descr="PCI (1), x1 PCIe (2), x8 PCIe (3), and x16 PCIe (4) slots on a GIGA-BYTE motherboard (Image © 2015 GIGA-BYTE Technology Co., Ltd. gigabyte.com)"/>
          <p:cNvPicPr>
            <a:picLocks noGrp="1"/>
          </p:cNvPicPr>
          <p:nvPr>
            <p:ph sz="quarter" idx="12"/>
          </p:nvPr>
        </p:nvPicPr>
        <p:blipFill>
          <a:blip r:embed="rId2" cstate="screen">
            <a:extLst>
              <a:ext uri="{28A0092B-C50C-407E-A947-70E740481C1C}">
                <a14:useLocalDpi xmlns:a14="http://schemas.microsoft.com/office/drawing/2010/main"/>
              </a:ext>
            </a:extLst>
          </a:blip>
          <a:srcRect/>
          <a:stretch>
            <a:fillRect/>
          </a:stretch>
        </p:blipFill>
        <p:spPr bwMode="auto">
          <a:xfrm>
            <a:off x="1318419" y="1654726"/>
            <a:ext cx="2797233" cy="2265218"/>
          </a:xfrm>
          <a:prstGeom prst="rect">
            <a:avLst/>
          </a:prstGeom>
          <a:noFill/>
          <a:ln>
            <a:noFill/>
          </a:ln>
        </p:spPr>
      </p:pic>
      <p:pic>
        <p:nvPicPr>
          <p:cNvPr id="9" name="Content Placeholder 8" descr="HP PCIe video (x16 slot) and LAN (x1 slot) cards (© Hewlett-Packard Development Company)"/>
          <p:cNvPicPr>
            <a:picLocks noGrp="1"/>
          </p:cNvPicPr>
          <p:nvPr>
            <p:ph sz="quarter" idx="13"/>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753173" y="4079875"/>
            <a:ext cx="4529328" cy="1828800"/>
          </a:xfrm>
          <a:prstGeom prst="rect">
            <a:avLst/>
          </a:prstGeom>
          <a:noFill/>
          <a:ln>
            <a:noFill/>
          </a:ln>
        </p:spPr>
      </p:pic>
      <p:sp>
        <p:nvSpPr>
          <p:cNvPr id="7" name="Slide Number Placeholder 6"/>
          <p:cNvSpPr>
            <a:spLocks noGrp="1"/>
          </p:cNvSpPr>
          <p:nvPr>
            <p:ph type="sldNum" sz="quarter" idx="15"/>
          </p:nvPr>
        </p:nvSpPr>
        <p:spPr/>
        <p:txBody>
          <a:bodyPr/>
          <a:lstStyle/>
          <a:p>
            <a:pPr algn="ctr"/>
            <a:r>
              <a:rPr lang="en-US" dirty="0"/>
              <a:t>20</a:t>
            </a:r>
          </a:p>
        </p:txBody>
      </p:sp>
    </p:spTree>
    <p:extLst>
      <p:ext uri="{BB962C8B-B14F-4D97-AF65-F5344CB8AC3E}">
        <p14:creationId xmlns:p14="http://schemas.microsoft.com/office/powerpoint/2010/main" val="2634642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0BC46-D6CF-4997-89B4-75F7D4F34888}"/>
              </a:ext>
            </a:extLst>
          </p:cNvPr>
          <p:cNvSpPr>
            <a:spLocks noGrp="1"/>
          </p:cNvSpPr>
          <p:nvPr>
            <p:ph type="title"/>
          </p:nvPr>
        </p:nvSpPr>
        <p:spPr/>
        <p:txBody>
          <a:bodyPr/>
          <a:lstStyle/>
          <a:p>
            <a:r>
              <a:rPr lang="en-GB" dirty="0"/>
              <a:t>Hardware</a:t>
            </a:r>
          </a:p>
        </p:txBody>
      </p:sp>
      <p:sp>
        <p:nvSpPr>
          <p:cNvPr id="3" name="Content Placeholder 2">
            <a:extLst>
              <a:ext uri="{FF2B5EF4-FFF2-40B4-BE49-F238E27FC236}">
                <a16:creationId xmlns:a16="http://schemas.microsoft.com/office/drawing/2014/main" id="{6B5E4A46-2ADE-4F59-9D5A-BB0AE72653C5}"/>
              </a:ext>
            </a:extLst>
          </p:cNvPr>
          <p:cNvSpPr>
            <a:spLocks noGrp="1"/>
          </p:cNvSpPr>
          <p:nvPr>
            <p:ph idx="1"/>
          </p:nvPr>
        </p:nvSpPr>
        <p:spPr/>
        <p:txBody>
          <a:bodyPr/>
          <a:lstStyle/>
          <a:p>
            <a:r>
              <a:rPr lang="en-GB" dirty="0"/>
              <a:t>Input devices</a:t>
            </a:r>
          </a:p>
          <a:p>
            <a:r>
              <a:rPr lang="en-GB" dirty="0"/>
              <a:t>Keyboard – Mechanical, Membrane, Optical/Mechanical</a:t>
            </a:r>
          </a:p>
          <a:p>
            <a:r>
              <a:rPr lang="en-GB" dirty="0"/>
              <a:t>Mouse – Optical and Mechanical</a:t>
            </a:r>
          </a:p>
          <a:p>
            <a:r>
              <a:rPr lang="en-GB" dirty="0"/>
              <a:t>Touchscreens – Capacitive and Resistive</a:t>
            </a:r>
          </a:p>
          <a:p>
            <a:endParaRPr lang="en-GB" dirty="0"/>
          </a:p>
          <a:p>
            <a:pPr marL="0" indent="0">
              <a:buNone/>
            </a:pPr>
            <a:endParaRPr lang="en-GB" dirty="0"/>
          </a:p>
        </p:txBody>
      </p:sp>
      <p:pic>
        <p:nvPicPr>
          <p:cNvPr id="4" name="Picture 3">
            <a:extLst>
              <a:ext uri="{FF2B5EF4-FFF2-40B4-BE49-F238E27FC236}">
                <a16:creationId xmlns:a16="http://schemas.microsoft.com/office/drawing/2014/main" id="{277B5F89-693D-4090-A70C-8EE2ACCA58A8}"/>
              </a:ext>
            </a:extLst>
          </p:cNvPr>
          <p:cNvPicPr>
            <a:picLocks noChangeAspect="1"/>
          </p:cNvPicPr>
          <p:nvPr/>
        </p:nvPicPr>
        <p:blipFill>
          <a:blip r:embed="rId2"/>
          <a:stretch>
            <a:fillRect/>
          </a:stretch>
        </p:blipFill>
        <p:spPr>
          <a:xfrm>
            <a:off x="4470595" y="4385106"/>
            <a:ext cx="3250810" cy="1950486"/>
          </a:xfrm>
          <a:prstGeom prst="rect">
            <a:avLst/>
          </a:prstGeom>
        </p:spPr>
      </p:pic>
    </p:spTree>
    <p:extLst>
      <p:ext uri="{BB962C8B-B14F-4D97-AF65-F5344CB8AC3E}">
        <p14:creationId xmlns:p14="http://schemas.microsoft.com/office/powerpoint/2010/main" val="3556491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280D3-3610-4116-A546-51D6837344BC}"/>
              </a:ext>
            </a:extLst>
          </p:cNvPr>
          <p:cNvSpPr>
            <a:spLocks noGrp="1"/>
          </p:cNvSpPr>
          <p:nvPr>
            <p:ph type="title"/>
          </p:nvPr>
        </p:nvSpPr>
        <p:spPr/>
        <p:txBody>
          <a:bodyPr/>
          <a:lstStyle/>
          <a:p>
            <a:r>
              <a:rPr lang="en-GB" dirty="0"/>
              <a:t>Hardware</a:t>
            </a:r>
          </a:p>
        </p:txBody>
      </p:sp>
      <p:sp>
        <p:nvSpPr>
          <p:cNvPr id="3" name="Content Placeholder 2">
            <a:extLst>
              <a:ext uri="{FF2B5EF4-FFF2-40B4-BE49-F238E27FC236}">
                <a16:creationId xmlns:a16="http://schemas.microsoft.com/office/drawing/2014/main" id="{D64BD7F0-D6EC-4E6E-AB81-59C8B7550590}"/>
              </a:ext>
            </a:extLst>
          </p:cNvPr>
          <p:cNvSpPr>
            <a:spLocks noGrp="1"/>
          </p:cNvSpPr>
          <p:nvPr>
            <p:ph idx="1"/>
          </p:nvPr>
        </p:nvSpPr>
        <p:spPr/>
        <p:txBody>
          <a:bodyPr/>
          <a:lstStyle/>
          <a:p>
            <a:r>
              <a:rPr lang="en-GB" dirty="0"/>
              <a:t>Processing </a:t>
            </a:r>
          </a:p>
          <a:p>
            <a:r>
              <a:rPr lang="en-GB" dirty="0"/>
              <a:t>The most common processing device is a CPU</a:t>
            </a:r>
          </a:p>
          <a:p>
            <a:r>
              <a:rPr lang="en-GB" dirty="0"/>
              <a:t>A CPU will take information form an input device and process the input</a:t>
            </a:r>
          </a:p>
          <a:p>
            <a:r>
              <a:rPr lang="en-GB" dirty="0"/>
              <a:t>An example would be if you pressed W on a keyboard the CPU would process the input and depending on what software we are running will determine the action. If it was in a game it would be to maybe move a character forward. If it was in a Word processer application it would be to display the letter W on the screen. </a:t>
            </a:r>
          </a:p>
          <a:p>
            <a:pPr marL="0" indent="0">
              <a:buNone/>
            </a:pPr>
            <a:endParaRPr lang="en-GB" dirty="0"/>
          </a:p>
        </p:txBody>
      </p:sp>
    </p:spTree>
    <p:extLst>
      <p:ext uri="{BB962C8B-B14F-4D97-AF65-F5344CB8AC3E}">
        <p14:creationId xmlns:p14="http://schemas.microsoft.com/office/powerpoint/2010/main" val="4281262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22213-3F62-4E0D-94C6-55DB0F35A129}"/>
              </a:ext>
            </a:extLst>
          </p:cNvPr>
          <p:cNvSpPr>
            <a:spLocks noGrp="1"/>
          </p:cNvSpPr>
          <p:nvPr>
            <p:ph type="title"/>
          </p:nvPr>
        </p:nvSpPr>
        <p:spPr/>
        <p:txBody>
          <a:bodyPr/>
          <a:lstStyle/>
          <a:p>
            <a:r>
              <a:rPr lang="en-GB" dirty="0"/>
              <a:t>Storage	</a:t>
            </a:r>
          </a:p>
        </p:txBody>
      </p:sp>
      <p:sp>
        <p:nvSpPr>
          <p:cNvPr id="3" name="Content Placeholder 2">
            <a:extLst>
              <a:ext uri="{FF2B5EF4-FFF2-40B4-BE49-F238E27FC236}">
                <a16:creationId xmlns:a16="http://schemas.microsoft.com/office/drawing/2014/main" id="{C900C271-C5D5-417A-A78B-877FD67C0B91}"/>
              </a:ext>
            </a:extLst>
          </p:cNvPr>
          <p:cNvSpPr>
            <a:spLocks noGrp="1"/>
          </p:cNvSpPr>
          <p:nvPr>
            <p:ph idx="1"/>
          </p:nvPr>
        </p:nvSpPr>
        <p:spPr/>
        <p:txBody>
          <a:bodyPr>
            <a:normAutofit/>
          </a:bodyPr>
          <a:lstStyle/>
          <a:p>
            <a:r>
              <a:rPr lang="en-GB" dirty="0"/>
              <a:t>HDD-Non Volatile</a:t>
            </a:r>
          </a:p>
          <a:p>
            <a:r>
              <a:rPr lang="en-GB" dirty="0"/>
              <a:t>SSD</a:t>
            </a:r>
          </a:p>
          <a:p>
            <a:r>
              <a:rPr lang="en-GB" dirty="0"/>
              <a:t>RAM-Volatile</a:t>
            </a:r>
          </a:p>
          <a:p>
            <a:r>
              <a:rPr lang="en-GB" dirty="0"/>
              <a:t>SD</a:t>
            </a:r>
          </a:p>
          <a:p>
            <a:r>
              <a:rPr lang="en-GB" dirty="0"/>
              <a:t>CDs</a:t>
            </a:r>
          </a:p>
          <a:p>
            <a:r>
              <a:rPr lang="en-GB" dirty="0"/>
              <a:t>DVDs</a:t>
            </a:r>
          </a:p>
          <a:p>
            <a:r>
              <a:rPr lang="en-GB" dirty="0"/>
              <a:t>BDs</a:t>
            </a:r>
          </a:p>
          <a:p>
            <a:r>
              <a:rPr lang="en-GB" dirty="0"/>
              <a:t>DVD ROM compared to DVD-RW</a:t>
            </a:r>
          </a:p>
        </p:txBody>
      </p:sp>
    </p:spTree>
    <p:extLst>
      <p:ext uri="{BB962C8B-B14F-4D97-AF65-F5344CB8AC3E}">
        <p14:creationId xmlns:p14="http://schemas.microsoft.com/office/powerpoint/2010/main" val="171993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58D7-0388-4C5A-A034-D8F84AB65E38}"/>
              </a:ext>
            </a:extLst>
          </p:cNvPr>
          <p:cNvSpPr>
            <a:spLocks noGrp="1"/>
          </p:cNvSpPr>
          <p:nvPr>
            <p:ph type="title"/>
          </p:nvPr>
        </p:nvSpPr>
        <p:spPr/>
        <p:txBody>
          <a:bodyPr/>
          <a:lstStyle/>
          <a:p>
            <a:r>
              <a:rPr lang="en-GB" dirty="0"/>
              <a:t>Output</a:t>
            </a:r>
          </a:p>
        </p:txBody>
      </p:sp>
      <p:sp>
        <p:nvSpPr>
          <p:cNvPr id="3" name="Content Placeholder 2">
            <a:extLst>
              <a:ext uri="{FF2B5EF4-FFF2-40B4-BE49-F238E27FC236}">
                <a16:creationId xmlns:a16="http://schemas.microsoft.com/office/drawing/2014/main" id="{EF47AAF0-344A-463B-81E8-5AAB1E90013B}"/>
              </a:ext>
            </a:extLst>
          </p:cNvPr>
          <p:cNvSpPr>
            <a:spLocks noGrp="1"/>
          </p:cNvSpPr>
          <p:nvPr>
            <p:ph idx="1"/>
          </p:nvPr>
        </p:nvSpPr>
        <p:spPr/>
        <p:txBody>
          <a:bodyPr/>
          <a:lstStyle/>
          <a:p>
            <a:r>
              <a:rPr lang="en-GB" dirty="0"/>
              <a:t>An output device is classed as any device that outputs a medium from the computer. Such as Audio or visual.</a:t>
            </a:r>
          </a:p>
          <a:p>
            <a:r>
              <a:rPr lang="en-GB" dirty="0"/>
              <a:t>Monitors are the most common output device</a:t>
            </a:r>
          </a:p>
          <a:p>
            <a:r>
              <a:rPr lang="en-GB" dirty="0"/>
              <a:t>Printers are an output device.</a:t>
            </a:r>
          </a:p>
          <a:p>
            <a:endParaRPr lang="en-GB" dirty="0"/>
          </a:p>
        </p:txBody>
      </p:sp>
    </p:spTree>
    <p:extLst>
      <p:ext uri="{BB962C8B-B14F-4D97-AF65-F5344CB8AC3E}">
        <p14:creationId xmlns:p14="http://schemas.microsoft.com/office/powerpoint/2010/main" val="4044697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Motherboard Form Factors</a:t>
            </a:r>
          </a:p>
        </p:txBody>
      </p:sp>
      <p:sp>
        <p:nvSpPr>
          <p:cNvPr id="2" name="Content Placeholder 1"/>
          <p:cNvSpPr>
            <a:spLocks noGrp="1"/>
          </p:cNvSpPr>
          <p:nvPr>
            <p:ph idx="1"/>
          </p:nvPr>
        </p:nvSpPr>
        <p:spPr/>
        <p:txBody>
          <a:bodyPr/>
          <a:lstStyle/>
          <a:p>
            <a:r>
              <a:rPr lang="en-US" dirty="0"/>
              <a:t>ATX (Advanced Technology </a:t>
            </a:r>
            <a:r>
              <a:rPr lang="en-US" dirty="0" err="1"/>
              <a:t>eXtended</a:t>
            </a:r>
            <a:r>
              <a:rPr lang="en-US" dirty="0"/>
              <a:t>)</a:t>
            </a:r>
          </a:p>
          <a:p>
            <a:pPr lvl="1"/>
            <a:r>
              <a:rPr lang="en-US" dirty="0"/>
              <a:t>12”x9.6”</a:t>
            </a:r>
          </a:p>
          <a:p>
            <a:pPr lvl="1"/>
            <a:r>
              <a:rPr lang="en-US" dirty="0"/>
              <a:t>7 expansion slots</a:t>
            </a:r>
          </a:p>
          <a:p>
            <a:r>
              <a:rPr lang="en-US" dirty="0"/>
              <a:t>Micro ATX</a:t>
            </a:r>
          </a:p>
          <a:p>
            <a:pPr lvl="1"/>
            <a:r>
              <a:rPr lang="en-US" dirty="0"/>
              <a:t>9.6”x9.6”</a:t>
            </a:r>
          </a:p>
          <a:p>
            <a:pPr lvl="1"/>
            <a:r>
              <a:rPr lang="en-US" dirty="0"/>
              <a:t>4 expansion slots</a:t>
            </a:r>
          </a:p>
          <a:p>
            <a:r>
              <a:rPr lang="en-US" dirty="0"/>
              <a:t>Flex ATX</a:t>
            </a:r>
          </a:p>
          <a:p>
            <a:pPr lvl="1"/>
            <a:r>
              <a:rPr lang="en-GB" dirty="0"/>
              <a:t>Can be no larger than 9” × 7.5”</a:t>
            </a:r>
          </a:p>
          <a:p>
            <a:pPr lvl="1"/>
            <a:r>
              <a:rPr lang="en-GB" dirty="0"/>
              <a:t>No more than 3 Expansion Slots</a:t>
            </a:r>
          </a:p>
          <a:p>
            <a:r>
              <a:rPr lang="en-GB" dirty="0"/>
              <a:t>Mini-ATX</a:t>
            </a:r>
          </a:p>
          <a:p>
            <a:pPr lvl="1"/>
            <a:r>
              <a:rPr lang="en-GB" dirty="0"/>
              <a:t>5.9” x 5.9”</a:t>
            </a:r>
            <a:endParaRPr lang="en-US" dirty="0"/>
          </a:p>
        </p:txBody>
      </p:sp>
    </p:spTree>
    <p:extLst>
      <p:ext uri="{BB962C8B-B14F-4D97-AF65-F5344CB8AC3E}">
        <p14:creationId xmlns:p14="http://schemas.microsoft.com/office/powerpoint/2010/main" val="2535904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62836-FDF3-4029-80AB-103DEE07270F}"/>
              </a:ext>
            </a:extLst>
          </p:cNvPr>
          <p:cNvSpPr>
            <a:spLocks noGrp="1"/>
          </p:cNvSpPr>
          <p:nvPr>
            <p:ph type="title"/>
          </p:nvPr>
        </p:nvSpPr>
        <p:spPr/>
        <p:txBody>
          <a:bodyPr/>
          <a:lstStyle/>
          <a:p>
            <a:r>
              <a:rPr lang="en-GB" dirty="0"/>
              <a:t>External components</a:t>
            </a:r>
          </a:p>
        </p:txBody>
      </p:sp>
      <p:pic>
        <p:nvPicPr>
          <p:cNvPr id="5" name="Content Placeholder 4">
            <a:extLst>
              <a:ext uri="{FF2B5EF4-FFF2-40B4-BE49-F238E27FC236}">
                <a16:creationId xmlns:a16="http://schemas.microsoft.com/office/drawing/2014/main" id="{DBCF6E9E-528C-4F2A-931A-8C6B24E4B3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1743" y="3326471"/>
            <a:ext cx="6992326" cy="1933845"/>
          </a:xfrm>
        </p:spPr>
      </p:pic>
      <p:sp>
        <p:nvSpPr>
          <p:cNvPr id="6" name="TextBox 5">
            <a:extLst>
              <a:ext uri="{FF2B5EF4-FFF2-40B4-BE49-F238E27FC236}">
                <a16:creationId xmlns:a16="http://schemas.microsoft.com/office/drawing/2014/main" id="{62063CBB-C14F-46C2-9DD9-B0CE9E4972DE}"/>
              </a:ext>
            </a:extLst>
          </p:cNvPr>
          <p:cNvSpPr txBox="1"/>
          <p:nvPr/>
        </p:nvSpPr>
        <p:spPr>
          <a:xfrm>
            <a:off x="0" y="2175029"/>
            <a:ext cx="12192000" cy="369332"/>
          </a:xfrm>
          <a:prstGeom prst="rect">
            <a:avLst/>
          </a:prstGeom>
          <a:noFill/>
        </p:spPr>
        <p:txBody>
          <a:bodyPr wrap="square" rtlCol="0">
            <a:spAutoFit/>
          </a:bodyPr>
          <a:lstStyle/>
          <a:p>
            <a:pPr algn="ctr"/>
            <a:r>
              <a:rPr lang="en-GB" dirty="0"/>
              <a:t>Identify the components</a:t>
            </a:r>
          </a:p>
        </p:txBody>
      </p:sp>
      <p:sp>
        <p:nvSpPr>
          <p:cNvPr id="7" name="TextBox 6">
            <a:extLst>
              <a:ext uri="{FF2B5EF4-FFF2-40B4-BE49-F238E27FC236}">
                <a16:creationId xmlns:a16="http://schemas.microsoft.com/office/drawing/2014/main" id="{D693B298-EFF0-452E-B1E7-586B93289186}"/>
              </a:ext>
            </a:extLst>
          </p:cNvPr>
          <p:cNvSpPr txBox="1"/>
          <p:nvPr/>
        </p:nvSpPr>
        <p:spPr>
          <a:xfrm>
            <a:off x="381740" y="4654924"/>
            <a:ext cx="1704512" cy="369332"/>
          </a:xfrm>
          <a:prstGeom prst="rect">
            <a:avLst/>
          </a:prstGeom>
          <a:noFill/>
        </p:spPr>
        <p:txBody>
          <a:bodyPr wrap="square" rtlCol="0">
            <a:spAutoFit/>
          </a:bodyPr>
          <a:lstStyle/>
          <a:p>
            <a:r>
              <a:rPr lang="en-GB" dirty="0"/>
              <a:t>PS2 (Mini Dim)</a:t>
            </a:r>
          </a:p>
        </p:txBody>
      </p:sp>
      <p:cxnSp>
        <p:nvCxnSpPr>
          <p:cNvPr id="9" name="Straight Arrow Connector 8">
            <a:extLst>
              <a:ext uri="{FF2B5EF4-FFF2-40B4-BE49-F238E27FC236}">
                <a16:creationId xmlns:a16="http://schemas.microsoft.com/office/drawing/2014/main" id="{A0A88CC4-6796-4B47-AD27-AE5A1D5B371E}"/>
              </a:ext>
            </a:extLst>
          </p:cNvPr>
          <p:cNvCxnSpPr>
            <a:stCxn id="7" idx="3"/>
          </p:cNvCxnSpPr>
          <p:nvPr/>
        </p:nvCxnSpPr>
        <p:spPr>
          <a:xfrm flipV="1">
            <a:off x="2086252" y="4622944"/>
            <a:ext cx="692459" cy="216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5516B69-38A8-4F84-B0C5-7776E4E9560F}"/>
              </a:ext>
            </a:extLst>
          </p:cNvPr>
          <p:cNvCxnSpPr>
            <a:stCxn id="7" idx="3"/>
          </p:cNvCxnSpPr>
          <p:nvPr/>
        </p:nvCxnSpPr>
        <p:spPr>
          <a:xfrm>
            <a:off x="2086252" y="4839590"/>
            <a:ext cx="701336" cy="362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93AF97C-BBB3-45C6-8BA0-33427FA7AB89}"/>
              </a:ext>
            </a:extLst>
          </p:cNvPr>
          <p:cNvSpPr txBox="1"/>
          <p:nvPr/>
        </p:nvSpPr>
        <p:spPr>
          <a:xfrm>
            <a:off x="3817398" y="3059668"/>
            <a:ext cx="710214" cy="369332"/>
          </a:xfrm>
          <a:prstGeom prst="rect">
            <a:avLst/>
          </a:prstGeom>
          <a:noFill/>
        </p:spPr>
        <p:txBody>
          <a:bodyPr wrap="square" rtlCol="0">
            <a:spAutoFit/>
          </a:bodyPr>
          <a:lstStyle/>
          <a:p>
            <a:r>
              <a:rPr lang="en-GB" dirty="0"/>
              <a:t>VGA</a:t>
            </a:r>
          </a:p>
        </p:txBody>
      </p:sp>
      <p:cxnSp>
        <p:nvCxnSpPr>
          <p:cNvPr id="14" name="Straight Arrow Connector 13">
            <a:extLst>
              <a:ext uri="{FF2B5EF4-FFF2-40B4-BE49-F238E27FC236}">
                <a16:creationId xmlns:a16="http://schemas.microsoft.com/office/drawing/2014/main" id="{ABDFB795-FD2D-4DCA-8008-E609B7C16BD3}"/>
              </a:ext>
            </a:extLst>
          </p:cNvPr>
          <p:cNvCxnSpPr>
            <a:stCxn id="12" idx="2"/>
          </p:cNvCxnSpPr>
          <p:nvPr/>
        </p:nvCxnSpPr>
        <p:spPr>
          <a:xfrm>
            <a:off x="4172505" y="3429000"/>
            <a:ext cx="0" cy="974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57E2765-F3F3-44E0-9A48-C7A423479411}"/>
              </a:ext>
            </a:extLst>
          </p:cNvPr>
          <p:cNvSpPr txBox="1"/>
          <p:nvPr/>
        </p:nvSpPr>
        <p:spPr>
          <a:xfrm>
            <a:off x="3630967" y="6104772"/>
            <a:ext cx="541538" cy="369332"/>
          </a:xfrm>
          <a:prstGeom prst="rect">
            <a:avLst/>
          </a:prstGeom>
          <a:noFill/>
        </p:spPr>
        <p:txBody>
          <a:bodyPr wrap="square" rtlCol="0">
            <a:spAutoFit/>
          </a:bodyPr>
          <a:lstStyle/>
          <a:p>
            <a:r>
              <a:rPr lang="en-GB" dirty="0"/>
              <a:t>DVI</a:t>
            </a:r>
          </a:p>
        </p:txBody>
      </p:sp>
      <p:cxnSp>
        <p:nvCxnSpPr>
          <p:cNvPr id="17" name="Straight Arrow Connector 16">
            <a:extLst>
              <a:ext uri="{FF2B5EF4-FFF2-40B4-BE49-F238E27FC236}">
                <a16:creationId xmlns:a16="http://schemas.microsoft.com/office/drawing/2014/main" id="{A964CFA1-93E8-46E5-827B-7A052A1F6737}"/>
              </a:ext>
            </a:extLst>
          </p:cNvPr>
          <p:cNvCxnSpPr>
            <a:cxnSpLocks/>
            <a:stCxn id="15" idx="0"/>
          </p:cNvCxnSpPr>
          <p:nvPr/>
        </p:nvCxnSpPr>
        <p:spPr>
          <a:xfrm flipV="1">
            <a:off x="3901736" y="5430070"/>
            <a:ext cx="173113" cy="674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CCDADDE-13C5-4DB7-9155-7431604621BF}"/>
              </a:ext>
            </a:extLst>
          </p:cNvPr>
          <p:cNvSpPr txBox="1"/>
          <p:nvPr/>
        </p:nvSpPr>
        <p:spPr>
          <a:xfrm>
            <a:off x="5385786" y="3141117"/>
            <a:ext cx="710214" cy="369332"/>
          </a:xfrm>
          <a:prstGeom prst="rect">
            <a:avLst/>
          </a:prstGeom>
          <a:noFill/>
        </p:spPr>
        <p:txBody>
          <a:bodyPr wrap="square" rtlCol="0">
            <a:spAutoFit/>
          </a:bodyPr>
          <a:lstStyle/>
          <a:p>
            <a:r>
              <a:rPr lang="en-GB" dirty="0"/>
              <a:t>HDMI</a:t>
            </a:r>
          </a:p>
        </p:txBody>
      </p:sp>
      <p:cxnSp>
        <p:nvCxnSpPr>
          <p:cNvPr id="21" name="Straight Arrow Connector 20">
            <a:extLst>
              <a:ext uri="{FF2B5EF4-FFF2-40B4-BE49-F238E27FC236}">
                <a16:creationId xmlns:a16="http://schemas.microsoft.com/office/drawing/2014/main" id="{200C9F71-257B-451F-807B-569C9C453971}"/>
              </a:ext>
            </a:extLst>
          </p:cNvPr>
          <p:cNvCxnSpPr>
            <a:stCxn id="19" idx="2"/>
          </p:cNvCxnSpPr>
          <p:nvPr/>
        </p:nvCxnSpPr>
        <p:spPr>
          <a:xfrm>
            <a:off x="5740893" y="3510449"/>
            <a:ext cx="192083" cy="695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5D31FCF-55ED-4D33-A83B-014AA6E562AD}"/>
              </a:ext>
            </a:extLst>
          </p:cNvPr>
          <p:cNvSpPr txBox="1"/>
          <p:nvPr/>
        </p:nvSpPr>
        <p:spPr>
          <a:xfrm>
            <a:off x="4273390" y="3731496"/>
            <a:ext cx="1467503" cy="369332"/>
          </a:xfrm>
          <a:prstGeom prst="rect">
            <a:avLst/>
          </a:prstGeom>
          <a:noFill/>
        </p:spPr>
        <p:txBody>
          <a:bodyPr wrap="square" rtlCol="0">
            <a:spAutoFit/>
          </a:bodyPr>
          <a:lstStyle/>
          <a:p>
            <a:r>
              <a:rPr lang="en-GB" dirty="0"/>
              <a:t>Display port</a:t>
            </a:r>
          </a:p>
        </p:txBody>
      </p:sp>
      <p:cxnSp>
        <p:nvCxnSpPr>
          <p:cNvPr id="24" name="Straight Arrow Connector 23">
            <a:extLst>
              <a:ext uri="{FF2B5EF4-FFF2-40B4-BE49-F238E27FC236}">
                <a16:creationId xmlns:a16="http://schemas.microsoft.com/office/drawing/2014/main" id="{D8E73D8A-2BB4-4F7F-B00F-6172A23C8867}"/>
              </a:ext>
            </a:extLst>
          </p:cNvPr>
          <p:cNvCxnSpPr>
            <a:stCxn id="22" idx="2"/>
          </p:cNvCxnSpPr>
          <p:nvPr/>
        </p:nvCxnSpPr>
        <p:spPr>
          <a:xfrm>
            <a:off x="5007142" y="4100828"/>
            <a:ext cx="559157" cy="554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384DD31-C95B-4E51-BB85-8E324EA2C79D}"/>
              </a:ext>
            </a:extLst>
          </p:cNvPr>
          <p:cNvSpPr txBox="1"/>
          <p:nvPr/>
        </p:nvSpPr>
        <p:spPr>
          <a:xfrm>
            <a:off x="5172588" y="6104772"/>
            <a:ext cx="1328691" cy="369332"/>
          </a:xfrm>
          <a:prstGeom prst="rect">
            <a:avLst/>
          </a:prstGeom>
          <a:noFill/>
        </p:spPr>
        <p:txBody>
          <a:bodyPr wrap="square" rtlCol="0">
            <a:spAutoFit/>
          </a:bodyPr>
          <a:lstStyle/>
          <a:p>
            <a:r>
              <a:rPr lang="en-GB" dirty="0"/>
              <a:t>Serial port</a:t>
            </a:r>
          </a:p>
        </p:txBody>
      </p:sp>
      <p:cxnSp>
        <p:nvCxnSpPr>
          <p:cNvPr id="27" name="Straight Arrow Connector 26">
            <a:extLst>
              <a:ext uri="{FF2B5EF4-FFF2-40B4-BE49-F238E27FC236}">
                <a16:creationId xmlns:a16="http://schemas.microsoft.com/office/drawing/2014/main" id="{BFF4D408-56C1-4B89-93DD-C28DFADF5415}"/>
              </a:ext>
            </a:extLst>
          </p:cNvPr>
          <p:cNvCxnSpPr>
            <a:stCxn id="25" idx="0"/>
          </p:cNvCxnSpPr>
          <p:nvPr/>
        </p:nvCxnSpPr>
        <p:spPr>
          <a:xfrm flipV="1">
            <a:off x="5836934" y="5430070"/>
            <a:ext cx="96042" cy="674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48362A8-CB54-4E3E-B2CB-4FDFCB4E2B57}"/>
              </a:ext>
            </a:extLst>
          </p:cNvPr>
          <p:cNvSpPr txBox="1"/>
          <p:nvPr/>
        </p:nvSpPr>
        <p:spPr>
          <a:xfrm>
            <a:off x="7003476" y="5735440"/>
            <a:ext cx="1383170" cy="646331"/>
          </a:xfrm>
          <a:prstGeom prst="rect">
            <a:avLst/>
          </a:prstGeom>
          <a:noFill/>
        </p:spPr>
        <p:txBody>
          <a:bodyPr wrap="square" rtlCol="0">
            <a:spAutoFit/>
          </a:bodyPr>
          <a:lstStyle/>
          <a:p>
            <a:r>
              <a:rPr lang="en-GB" dirty="0"/>
              <a:t>USB 2.0 and 3.0</a:t>
            </a:r>
          </a:p>
        </p:txBody>
      </p:sp>
      <p:cxnSp>
        <p:nvCxnSpPr>
          <p:cNvPr id="30" name="Straight Arrow Connector 29">
            <a:extLst>
              <a:ext uri="{FF2B5EF4-FFF2-40B4-BE49-F238E27FC236}">
                <a16:creationId xmlns:a16="http://schemas.microsoft.com/office/drawing/2014/main" id="{518C09E5-4908-481D-AA0A-ADCB287FC000}"/>
              </a:ext>
            </a:extLst>
          </p:cNvPr>
          <p:cNvCxnSpPr>
            <a:stCxn id="28" idx="0"/>
          </p:cNvCxnSpPr>
          <p:nvPr/>
        </p:nvCxnSpPr>
        <p:spPr>
          <a:xfrm flipH="1" flipV="1">
            <a:off x="7332955" y="5430070"/>
            <a:ext cx="362106" cy="3053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6A5C34F-64ED-4D04-AE19-C4D2562EB9B7}"/>
              </a:ext>
            </a:extLst>
          </p:cNvPr>
          <p:cNvCxnSpPr>
            <a:stCxn id="28" idx="0"/>
          </p:cNvCxnSpPr>
          <p:nvPr/>
        </p:nvCxnSpPr>
        <p:spPr>
          <a:xfrm flipV="1">
            <a:off x="7695061" y="5430070"/>
            <a:ext cx="197188" cy="3053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0E05AB6-D1E8-4FBC-861F-8679DE5C8D76}"/>
              </a:ext>
            </a:extLst>
          </p:cNvPr>
          <p:cNvSpPr txBox="1"/>
          <p:nvPr/>
        </p:nvSpPr>
        <p:spPr>
          <a:xfrm>
            <a:off x="6189890" y="3002617"/>
            <a:ext cx="1163108" cy="646331"/>
          </a:xfrm>
          <a:prstGeom prst="rect">
            <a:avLst/>
          </a:prstGeom>
          <a:noFill/>
        </p:spPr>
        <p:txBody>
          <a:bodyPr wrap="square" rtlCol="0">
            <a:spAutoFit/>
          </a:bodyPr>
          <a:lstStyle/>
          <a:p>
            <a:r>
              <a:rPr lang="en-GB" dirty="0"/>
              <a:t>FireWire</a:t>
            </a:r>
          </a:p>
          <a:p>
            <a:r>
              <a:rPr lang="en-GB" dirty="0"/>
              <a:t>IEE1394</a:t>
            </a:r>
          </a:p>
        </p:txBody>
      </p:sp>
      <p:cxnSp>
        <p:nvCxnSpPr>
          <p:cNvPr id="35" name="Straight Arrow Connector 34">
            <a:extLst>
              <a:ext uri="{FF2B5EF4-FFF2-40B4-BE49-F238E27FC236}">
                <a16:creationId xmlns:a16="http://schemas.microsoft.com/office/drawing/2014/main" id="{ADE4C426-1B7A-4EBC-B305-36B258A9892E}"/>
              </a:ext>
            </a:extLst>
          </p:cNvPr>
          <p:cNvCxnSpPr/>
          <p:nvPr/>
        </p:nvCxnSpPr>
        <p:spPr>
          <a:xfrm>
            <a:off x="6773662" y="3656022"/>
            <a:ext cx="62144" cy="721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38E215C-3CAB-4C51-9F43-A9575D2FD747}"/>
              </a:ext>
            </a:extLst>
          </p:cNvPr>
          <p:cNvSpPr txBox="1"/>
          <p:nvPr/>
        </p:nvSpPr>
        <p:spPr>
          <a:xfrm>
            <a:off x="7420658" y="3608214"/>
            <a:ext cx="1097332" cy="369332"/>
          </a:xfrm>
          <a:prstGeom prst="rect">
            <a:avLst/>
          </a:prstGeom>
          <a:noFill/>
        </p:spPr>
        <p:txBody>
          <a:bodyPr wrap="square" rtlCol="0">
            <a:spAutoFit/>
          </a:bodyPr>
          <a:lstStyle/>
          <a:p>
            <a:r>
              <a:rPr lang="en-GB" dirty="0"/>
              <a:t>Ethernet</a:t>
            </a:r>
          </a:p>
        </p:txBody>
      </p:sp>
      <p:cxnSp>
        <p:nvCxnSpPr>
          <p:cNvPr id="38" name="Straight Arrow Connector 37">
            <a:extLst>
              <a:ext uri="{FF2B5EF4-FFF2-40B4-BE49-F238E27FC236}">
                <a16:creationId xmlns:a16="http://schemas.microsoft.com/office/drawing/2014/main" id="{28FA704A-10D6-4B9F-88F7-2B24D9879F4B}"/>
              </a:ext>
            </a:extLst>
          </p:cNvPr>
          <p:cNvCxnSpPr>
            <a:cxnSpLocks/>
            <a:stCxn id="36" idx="2"/>
          </p:cNvCxnSpPr>
          <p:nvPr/>
        </p:nvCxnSpPr>
        <p:spPr>
          <a:xfrm flipH="1">
            <a:off x="7892249" y="3977546"/>
            <a:ext cx="77075" cy="305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8C99C21-1DF6-4C6E-821F-F1A4D5828F5E}"/>
              </a:ext>
            </a:extLst>
          </p:cNvPr>
          <p:cNvSpPr txBox="1"/>
          <p:nvPr/>
        </p:nvSpPr>
        <p:spPr>
          <a:xfrm>
            <a:off x="7420658" y="2716567"/>
            <a:ext cx="915607" cy="646331"/>
          </a:xfrm>
          <a:prstGeom prst="rect">
            <a:avLst/>
          </a:prstGeom>
          <a:noFill/>
        </p:spPr>
        <p:txBody>
          <a:bodyPr wrap="square" rtlCol="0">
            <a:spAutoFit/>
          </a:bodyPr>
          <a:lstStyle/>
          <a:p>
            <a:r>
              <a:rPr lang="en-GB" dirty="0"/>
              <a:t>S/PIDF</a:t>
            </a:r>
          </a:p>
          <a:p>
            <a:r>
              <a:rPr lang="en-GB" dirty="0"/>
              <a:t>Coax</a:t>
            </a:r>
          </a:p>
        </p:txBody>
      </p:sp>
      <p:cxnSp>
        <p:nvCxnSpPr>
          <p:cNvPr id="42" name="Straight Arrow Connector 41">
            <a:extLst>
              <a:ext uri="{FF2B5EF4-FFF2-40B4-BE49-F238E27FC236}">
                <a16:creationId xmlns:a16="http://schemas.microsoft.com/office/drawing/2014/main" id="{40FE1BDC-A4B2-4267-801B-F76ABB2B1954}"/>
              </a:ext>
            </a:extLst>
          </p:cNvPr>
          <p:cNvCxnSpPr>
            <a:cxnSpLocks/>
            <a:stCxn id="40" idx="2"/>
          </p:cNvCxnSpPr>
          <p:nvPr/>
        </p:nvCxnSpPr>
        <p:spPr>
          <a:xfrm flipH="1">
            <a:off x="7173158" y="3362898"/>
            <a:ext cx="705304" cy="516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A658E64-2ED8-4009-B13B-9F839DC80C38}"/>
              </a:ext>
            </a:extLst>
          </p:cNvPr>
          <p:cNvSpPr txBox="1"/>
          <p:nvPr/>
        </p:nvSpPr>
        <p:spPr>
          <a:xfrm>
            <a:off x="9747160" y="5421751"/>
            <a:ext cx="959310" cy="646331"/>
          </a:xfrm>
          <a:prstGeom prst="rect">
            <a:avLst/>
          </a:prstGeom>
          <a:noFill/>
        </p:spPr>
        <p:txBody>
          <a:bodyPr wrap="square" rtlCol="0">
            <a:spAutoFit/>
          </a:bodyPr>
          <a:lstStyle/>
          <a:p>
            <a:r>
              <a:rPr lang="en-GB" dirty="0"/>
              <a:t>S/PIDF</a:t>
            </a:r>
          </a:p>
          <a:p>
            <a:r>
              <a:rPr lang="en-GB" dirty="0"/>
              <a:t>Optical</a:t>
            </a:r>
          </a:p>
        </p:txBody>
      </p:sp>
      <p:cxnSp>
        <p:nvCxnSpPr>
          <p:cNvPr id="46" name="Straight Arrow Connector 45">
            <a:extLst>
              <a:ext uri="{FF2B5EF4-FFF2-40B4-BE49-F238E27FC236}">
                <a16:creationId xmlns:a16="http://schemas.microsoft.com/office/drawing/2014/main" id="{84B7B791-8D29-4F33-AB7A-8019BF20A4BE}"/>
              </a:ext>
            </a:extLst>
          </p:cNvPr>
          <p:cNvCxnSpPr>
            <a:cxnSpLocks/>
            <a:stCxn id="44" idx="0"/>
          </p:cNvCxnSpPr>
          <p:nvPr/>
        </p:nvCxnSpPr>
        <p:spPr>
          <a:xfrm flipH="1" flipV="1">
            <a:off x="9352037" y="5202315"/>
            <a:ext cx="874778" cy="219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510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60011-0E48-45F2-A71D-40317F87FE12}"/>
              </a:ext>
            </a:extLst>
          </p:cNvPr>
          <p:cNvSpPr>
            <a:spLocks noGrp="1"/>
          </p:cNvSpPr>
          <p:nvPr>
            <p:ph type="title"/>
          </p:nvPr>
        </p:nvSpPr>
        <p:spPr/>
        <p:txBody>
          <a:bodyPr/>
          <a:lstStyle/>
          <a:p>
            <a:r>
              <a:rPr lang="en-GB" dirty="0"/>
              <a:t>What Make a Computer</a:t>
            </a:r>
          </a:p>
        </p:txBody>
      </p:sp>
      <p:sp>
        <p:nvSpPr>
          <p:cNvPr id="3" name="Content Placeholder 2">
            <a:extLst>
              <a:ext uri="{FF2B5EF4-FFF2-40B4-BE49-F238E27FC236}">
                <a16:creationId xmlns:a16="http://schemas.microsoft.com/office/drawing/2014/main" id="{98D8E3CB-A4FB-42B4-8DED-246DBCE3473D}"/>
              </a:ext>
            </a:extLst>
          </p:cNvPr>
          <p:cNvSpPr>
            <a:spLocks noGrp="1"/>
          </p:cNvSpPr>
          <p:nvPr>
            <p:ph idx="1"/>
          </p:nvPr>
        </p:nvSpPr>
        <p:spPr/>
        <p:txBody>
          <a:bodyPr/>
          <a:lstStyle/>
          <a:p>
            <a:r>
              <a:rPr lang="en-GB" dirty="0"/>
              <a:t>Case</a:t>
            </a:r>
          </a:p>
          <a:p>
            <a:r>
              <a:rPr lang="en-GB" dirty="0"/>
              <a:t>PSU</a:t>
            </a:r>
          </a:p>
          <a:p>
            <a:r>
              <a:rPr lang="en-GB" dirty="0"/>
              <a:t>CPU</a:t>
            </a:r>
          </a:p>
          <a:p>
            <a:r>
              <a:rPr lang="en-GB" dirty="0"/>
              <a:t>Motherboard</a:t>
            </a:r>
          </a:p>
          <a:p>
            <a:r>
              <a:rPr lang="en-GB" dirty="0"/>
              <a:t>Memory</a:t>
            </a:r>
          </a:p>
          <a:p>
            <a:r>
              <a:rPr lang="en-GB" dirty="0"/>
              <a:t>Storage devices</a:t>
            </a:r>
          </a:p>
          <a:p>
            <a:r>
              <a:rPr lang="en-GB" dirty="0"/>
              <a:t>Expansion cards</a:t>
            </a:r>
          </a:p>
        </p:txBody>
      </p:sp>
    </p:spTree>
    <p:extLst>
      <p:ext uri="{BB962C8B-B14F-4D97-AF65-F5344CB8AC3E}">
        <p14:creationId xmlns:p14="http://schemas.microsoft.com/office/powerpoint/2010/main" val="3223570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FF9A5-0B63-4454-BA2E-1A61CB64D904}"/>
              </a:ext>
            </a:extLst>
          </p:cNvPr>
          <p:cNvSpPr>
            <a:spLocks noGrp="1"/>
          </p:cNvSpPr>
          <p:nvPr>
            <p:ph type="title"/>
          </p:nvPr>
        </p:nvSpPr>
        <p:spPr/>
        <p:txBody>
          <a:bodyPr/>
          <a:lstStyle/>
          <a:p>
            <a:r>
              <a:rPr lang="en-GB" dirty="0"/>
              <a:t>The details</a:t>
            </a:r>
          </a:p>
        </p:txBody>
      </p:sp>
      <p:sp>
        <p:nvSpPr>
          <p:cNvPr id="3" name="Content Placeholder 2">
            <a:extLst>
              <a:ext uri="{FF2B5EF4-FFF2-40B4-BE49-F238E27FC236}">
                <a16:creationId xmlns:a16="http://schemas.microsoft.com/office/drawing/2014/main" id="{274BFACB-E90F-4994-B04A-0E1AAF44F43F}"/>
              </a:ext>
            </a:extLst>
          </p:cNvPr>
          <p:cNvSpPr>
            <a:spLocks noGrp="1"/>
          </p:cNvSpPr>
          <p:nvPr>
            <p:ph idx="1"/>
          </p:nvPr>
        </p:nvSpPr>
        <p:spPr/>
        <p:txBody>
          <a:bodyPr>
            <a:normAutofit/>
          </a:bodyPr>
          <a:lstStyle/>
          <a:p>
            <a:r>
              <a:rPr lang="en-GB" dirty="0"/>
              <a:t>Motherboards come in various sizes</a:t>
            </a:r>
          </a:p>
          <a:p>
            <a:r>
              <a:rPr lang="en-GB" dirty="0"/>
              <a:t>What sizes do we know?</a:t>
            </a:r>
          </a:p>
          <a:p>
            <a:r>
              <a:rPr lang="en-GB" b="1" u="sng" dirty="0"/>
              <a:t>ATX form factor</a:t>
            </a:r>
          </a:p>
          <a:p>
            <a:r>
              <a:rPr lang="en-GB" b="1" u="sng" dirty="0" err="1"/>
              <a:t>MicroATX</a:t>
            </a:r>
            <a:endParaRPr lang="en-GB" b="1" u="sng" dirty="0"/>
          </a:p>
          <a:p>
            <a:r>
              <a:rPr lang="en-GB" b="1" u="sng" dirty="0" err="1"/>
              <a:t>ExtendedATX</a:t>
            </a:r>
            <a:endParaRPr lang="en-GB" b="1" u="sng" dirty="0"/>
          </a:p>
          <a:p>
            <a:r>
              <a:rPr lang="en-GB" b="1" u="sng" dirty="0"/>
              <a:t>ITX</a:t>
            </a:r>
          </a:p>
          <a:p>
            <a:r>
              <a:rPr lang="en-GB" dirty="0"/>
              <a:t>There are </a:t>
            </a:r>
            <a:r>
              <a:rPr lang="en-GB" b="1" u="sng" dirty="0"/>
              <a:t>BTX and NLX </a:t>
            </a:r>
            <a:r>
              <a:rPr lang="en-GB" dirty="0"/>
              <a:t>but these are not really used and take advantage of such things as riser cards which are common for all sizes now days.</a:t>
            </a:r>
          </a:p>
          <a:p>
            <a:endParaRPr lang="en-GB" dirty="0"/>
          </a:p>
          <a:p>
            <a:endParaRPr lang="en-GB" dirty="0"/>
          </a:p>
        </p:txBody>
      </p:sp>
    </p:spTree>
    <p:extLst>
      <p:ext uri="{BB962C8B-B14F-4D97-AF65-F5344CB8AC3E}">
        <p14:creationId xmlns:p14="http://schemas.microsoft.com/office/powerpoint/2010/main" val="2407684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AF53D-70B9-477B-A659-28132E03E366}"/>
              </a:ext>
            </a:extLst>
          </p:cNvPr>
          <p:cNvSpPr>
            <a:spLocks noGrp="1"/>
          </p:cNvSpPr>
          <p:nvPr>
            <p:ph type="title"/>
          </p:nvPr>
        </p:nvSpPr>
        <p:spPr/>
        <p:txBody>
          <a:bodyPr/>
          <a:lstStyle/>
          <a:p>
            <a:r>
              <a:rPr lang="en-GB" dirty="0"/>
              <a:t>Cases</a:t>
            </a:r>
          </a:p>
        </p:txBody>
      </p:sp>
      <p:sp>
        <p:nvSpPr>
          <p:cNvPr id="3" name="Content Placeholder 2">
            <a:extLst>
              <a:ext uri="{FF2B5EF4-FFF2-40B4-BE49-F238E27FC236}">
                <a16:creationId xmlns:a16="http://schemas.microsoft.com/office/drawing/2014/main" id="{5976B15B-BE10-4009-BD22-72D88DB67019}"/>
              </a:ext>
            </a:extLst>
          </p:cNvPr>
          <p:cNvSpPr>
            <a:spLocks noGrp="1"/>
          </p:cNvSpPr>
          <p:nvPr>
            <p:ph idx="1"/>
          </p:nvPr>
        </p:nvSpPr>
        <p:spPr/>
        <p:txBody>
          <a:bodyPr/>
          <a:lstStyle/>
          <a:p>
            <a:r>
              <a:rPr lang="en-GB" dirty="0"/>
              <a:t>In order to fit in the motherboard we need to make sure the case we have is suitable. </a:t>
            </a:r>
          </a:p>
          <a:p>
            <a:r>
              <a:rPr lang="en-GB" dirty="0"/>
              <a:t>ATX full-Tower</a:t>
            </a:r>
          </a:p>
          <a:p>
            <a:r>
              <a:rPr lang="en-GB" dirty="0"/>
              <a:t>ATX Mid-Tower</a:t>
            </a:r>
          </a:p>
          <a:p>
            <a:r>
              <a:rPr lang="en-GB" dirty="0"/>
              <a:t>Micro-ATX Tower</a:t>
            </a:r>
          </a:p>
          <a:p>
            <a:r>
              <a:rPr lang="en-GB" dirty="0"/>
              <a:t>Mini-ITX Tower</a:t>
            </a:r>
          </a:p>
          <a:p>
            <a:endParaRPr lang="en-GB" dirty="0"/>
          </a:p>
          <a:p>
            <a:endParaRPr lang="en-GB" dirty="0"/>
          </a:p>
        </p:txBody>
      </p:sp>
    </p:spTree>
    <p:extLst>
      <p:ext uri="{BB962C8B-B14F-4D97-AF65-F5344CB8AC3E}">
        <p14:creationId xmlns:p14="http://schemas.microsoft.com/office/powerpoint/2010/main" val="2156227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EC1D3-6DCD-42AB-BEE5-8809B7DECAC2}"/>
              </a:ext>
            </a:extLst>
          </p:cNvPr>
          <p:cNvSpPr>
            <a:spLocks noGrp="1"/>
          </p:cNvSpPr>
          <p:nvPr>
            <p:ph type="title"/>
          </p:nvPr>
        </p:nvSpPr>
        <p:spPr/>
        <p:txBody>
          <a:bodyPr/>
          <a:lstStyle/>
          <a:p>
            <a:r>
              <a:rPr lang="en-GB" dirty="0"/>
              <a:t>Power supplies</a:t>
            </a:r>
          </a:p>
        </p:txBody>
      </p:sp>
      <p:sp>
        <p:nvSpPr>
          <p:cNvPr id="3" name="Content Placeholder 2">
            <a:extLst>
              <a:ext uri="{FF2B5EF4-FFF2-40B4-BE49-F238E27FC236}">
                <a16:creationId xmlns:a16="http://schemas.microsoft.com/office/drawing/2014/main" id="{C779FC21-B216-4A99-AC6B-376DCF6671F7}"/>
              </a:ext>
            </a:extLst>
          </p:cNvPr>
          <p:cNvSpPr>
            <a:spLocks noGrp="1"/>
          </p:cNvSpPr>
          <p:nvPr>
            <p:ph idx="1"/>
          </p:nvPr>
        </p:nvSpPr>
        <p:spPr/>
        <p:txBody>
          <a:bodyPr/>
          <a:lstStyle/>
          <a:p>
            <a:r>
              <a:rPr lang="en-GB" dirty="0"/>
              <a:t>Most power supplies you have come across are probably ATX power supplies</a:t>
            </a:r>
          </a:p>
          <a:p>
            <a:r>
              <a:rPr lang="en-GB" dirty="0"/>
              <a:t>They normally have a power switch I/O </a:t>
            </a:r>
          </a:p>
          <a:p>
            <a:r>
              <a:rPr lang="en-GB" dirty="0"/>
              <a:t>Some power supplies also have a voltage selector 115 or 230 </a:t>
            </a:r>
          </a:p>
          <a:p>
            <a:r>
              <a:rPr lang="en-GB" dirty="0"/>
              <a:t>Some power supplies switch voltage automatically between a range of 100 volts and 240.</a:t>
            </a:r>
          </a:p>
          <a:p>
            <a:r>
              <a:rPr lang="en-GB" b="1" u="sng" dirty="0"/>
              <a:t>In England we use 240 volts</a:t>
            </a:r>
          </a:p>
          <a:p>
            <a:r>
              <a:rPr lang="en-GB" dirty="0"/>
              <a:t>America uses 120 volts</a:t>
            </a:r>
          </a:p>
          <a:p>
            <a:endParaRPr lang="en-GB" dirty="0"/>
          </a:p>
        </p:txBody>
      </p:sp>
    </p:spTree>
    <p:extLst>
      <p:ext uri="{BB962C8B-B14F-4D97-AF65-F5344CB8AC3E}">
        <p14:creationId xmlns:p14="http://schemas.microsoft.com/office/powerpoint/2010/main" val="757826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Circuits</a:t>
            </a:r>
          </a:p>
        </p:txBody>
      </p:sp>
      <p:sp>
        <p:nvSpPr>
          <p:cNvPr id="3" name="Content Placeholder 2"/>
          <p:cNvSpPr>
            <a:spLocks noGrp="1"/>
          </p:cNvSpPr>
          <p:nvPr>
            <p:ph sz="half" idx="1"/>
          </p:nvPr>
        </p:nvSpPr>
        <p:spPr/>
        <p:txBody>
          <a:bodyPr>
            <a:normAutofit/>
          </a:bodyPr>
          <a:lstStyle/>
          <a:p>
            <a:r>
              <a:rPr lang="en-US" altLang="en-US" sz="1800" dirty="0"/>
              <a:t>Voltage</a:t>
            </a:r>
          </a:p>
          <a:p>
            <a:pPr lvl="1">
              <a:lnSpc>
                <a:spcPct val="90000"/>
              </a:lnSpc>
            </a:pPr>
            <a:r>
              <a:rPr lang="en-US" altLang="en-US" sz="1600" dirty="0"/>
              <a:t>Potential difference</a:t>
            </a:r>
          </a:p>
          <a:p>
            <a:pPr lvl="1">
              <a:lnSpc>
                <a:spcPct val="90000"/>
              </a:lnSpc>
            </a:pPr>
            <a:r>
              <a:rPr lang="en-US" altLang="en-US" sz="1600" dirty="0"/>
              <a:t>Volts</a:t>
            </a:r>
          </a:p>
          <a:p>
            <a:r>
              <a:rPr lang="en-US" altLang="en-US" sz="1800" dirty="0"/>
              <a:t>Current</a:t>
            </a:r>
          </a:p>
          <a:p>
            <a:pPr lvl="1">
              <a:lnSpc>
                <a:spcPct val="90000"/>
              </a:lnSpc>
            </a:pPr>
            <a:r>
              <a:rPr lang="en-US" altLang="en-US" sz="1600" dirty="0"/>
              <a:t>Flow of electrons</a:t>
            </a:r>
          </a:p>
          <a:p>
            <a:pPr lvl="1">
              <a:lnSpc>
                <a:spcPct val="90000"/>
              </a:lnSpc>
            </a:pPr>
            <a:r>
              <a:rPr lang="en-US" altLang="en-US" sz="1600" dirty="0"/>
              <a:t>Amps</a:t>
            </a:r>
          </a:p>
          <a:p>
            <a:r>
              <a:rPr lang="en-US" altLang="en-US" sz="1800" dirty="0"/>
              <a:t>Resistance</a:t>
            </a:r>
          </a:p>
          <a:p>
            <a:pPr lvl="1">
              <a:lnSpc>
                <a:spcPct val="90000"/>
              </a:lnSpc>
            </a:pPr>
            <a:r>
              <a:rPr lang="en-US" altLang="en-US" sz="1600" dirty="0"/>
              <a:t>(Non) conductivity</a:t>
            </a:r>
          </a:p>
          <a:p>
            <a:pPr lvl="1">
              <a:lnSpc>
                <a:spcPct val="90000"/>
              </a:lnSpc>
            </a:pPr>
            <a:r>
              <a:rPr lang="en-US" altLang="en-US" sz="1600" dirty="0"/>
              <a:t>Ohms (R)</a:t>
            </a:r>
          </a:p>
          <a:p>
            <a:r>
              <a:rPr lang="en-US" altLang="en-US" sz="1800" dirty="0"/>
              <a:t>Power</a:t>
            </a:r>
          </a:p>
          <a:p>
            <a:pPr lvl="1">
              <a:lnSpc>
                <a:spcPct val="90000"/>
              </a:lnSpc>
            </a:pPr>
            <a:r>
              <a:rPr lang="en-US" altLang="en-US" sz="1600" dirty="0"/>
              <a:t>Watts</a:t>
            </a:r>
          </a:p>
          <a:p>
            <a:pPr lvl="1">
              <a:lnSpc>
                <a:spcPct val="90000"/>
              </a:lnSpc>
            </a:pPr>
            <a:r>
              <a:rPr lang="en-US" altLang="en-US" sz="1600" dirty="0"/>
              <a:t>Volts * Amps</a:t>
            </a:r>
          </a:p>
          <a:p>
            <a:r>
              <a:rPr lang="en-US" altLang="en-US" sz="1800" dirty="0"/>
              <a:t>AC versus DC</a:t>
            </a:r>
          </a:p>
          <a:p>
            <a:endParaRPr lang="en-US" dirty="0"/>
          </a:p>
        </p:txBody>
      </p:sp>
      <p:pic>
        <p:nvPicPr>
          <p:cNvPr id="7" name="Picture 5" descr="MPj03993160000[1]"/>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6828632" y="1203325"/>
            <a:ext cx="3152775" cy="4724400"/>
          </a:xfrm>
          <a:noFill/>
        </p:spPr>
      </p:pic>
    </p:spTree>
    <p:extLst>
      <p:ext uri="{BB962C8B-B14F-4D97-AF65-F5344CB8AC3E}">
        <p14:creationId xmlns:p14="http://schemas.microsoft.com/office/powerpoint/2010/main" val="1855764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Electrical Components</a:t>
            </a:r>
            <a:endParaRPr lang="en-US" dirty="0"/>
          </a:p>
        </p:txBody>
      </p:sp>
      <p:sp>
        <p:nvSpPr>
          <p:cNvPr id="4" name="Content Placeholder 3"/>
          <p:cNvSpPr>
            <a:spLocks noGrp="1"/>
          </p:cNvSpPr>
          <p:nvPr>
            <p:ph sz="half" idx="2"/>
          </p:nvPr>
        </p:nvSpPr>
        <p:spPr/>
        <p:txBody>
          <a:bodyPr>
            <a:normAutofit/>
          </a:bodyPr>
          <a:lstStyle/>
          <a:p>
            <a:pPr>
              <a:buFont typeface="Arial" charset="0"/>
              <a:buChar char="•"/>
              <a:defRPr/>
            </a:pPr>
            <a:r>
              <a:rPr lang="en-US" dirty="0"/>
              <a:t>Conductor</a:t>
            </a:r>
          </a:p>
          <a:p>
            <a:pPr>
              <a:buFont typeface="Arial" charset="0"/>
              <a:buChar char="•"/>
              <a:defRPr/>
            </a:pPr>
            <a:r>
              <a:rPr lang="en-US" dirty="0"/>
              <a:t>Insulator</a:t>
            </a:r>
          </a:p>
          <a:p>
            <a:pPr>
              <a:buFont typeface="Arial" charset="0"/>
              <a:buChar char="•"/>
              <a:defRPr/>
            </a:pPr>
            <a:r>
              <a:rPr lang="en-US" dirty="0"/>
              <a:t>Semiconductor</a:t>
            </a:r>
          </a:p>
          <a:p>
            <a:pPr>
              <a:buFont typeface="Arial" charset="0"/>
              <a:buChar char="•"/>
              <a:defRPr/>
            </a:pPr>
            <a:r>
              <a:rPr lang="en-US" dirty="0"/>
              <a:t>Resistor</a:t>
            </a:r>
          </a:p>
          <a:p>
            <a:pPr>
              <a:buFont typeface="Arial" charset="0"/>
              <a:buChar char="•"/>
              <a:defRPr/>
            </a:pPr>
            <a:r>
              <a:rPr lang="en-US" dirty="0"/>
              <a:t>Diode</a:t>
            </a:r>
          </a:p>
          <a:p>
            <a:pPr>
              <a:buFont typeface="Arial" charset="0"/>
              <a:buChar char="•"/>
              <a:defRPr/>
            </a:pPr>
            <a:r>
              <a:rPr lang="en-US" dirty="0"/>
              <a:t>Fuse</a:t>
            </a:r>
          </a:p>
          <a:p>
            <a:pPr>
              <a:buFont typeface="Arial" charset="0"/>
              <a:buChar char="•"/>
              <a:defRPr/>
            </a:pPr>
            <a:r>
              <a:rPr lang="en-US" dirty="0"/>
              <a:t>Transistor</a:t>
            </a:r>
          </a:p>
          <a:p>
            <a:pPr>
              <a:buFont typeface="Arial" charset="0"/>
              <a:buChar char="•"/>
              <a:defRPr/>
            </a:pPr>
            <a:r>
              <a:rPr lang="en-GB" dirty="0"/>
              <a:t>Capacitor </a:t>
            </a:r>
            <a:endParaRPr lang="en-US" dirty="0"/>
          </a:p>
        </p:txBody>
      </p:sp>
      <p:pic>
        <p:nvPicPr>
          <p:cNvPr id="7" name="Picture 16" descr="MPj03165450000[1]"/>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958181" y="2284413"/>
            <a:ext cx="3657600" cy="2562225"/>
          </a:xfrm>
        </p:spPr>
      </p:pic>
    </p:spTree>
    <p:extLst>
      <p:ext uri="{BB962C8B-B14F-4D97-AF65-F5344CB8AC3E}">
        <p14:creationId xmlns:p14="http://schemas.microsoft.com/office/powerpoint/2010/main" val="910161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Supply Unit</a:t>
            </a:r>
          </a:p>
        </p:txBody>
      </p:sp>
      <p:sp>
        <p:nvSpPr>
          <p:cNvPr id="3" name="Content Placeholder 2"/>
          <p:cNvSpPr>
            <a:spLocks noGrp="1"/>
          </p:cNvSpPr>
          <p:nvPr>
            <p:ph sz="half" idx="1"/>
          </p:nvPr>
        </p:nvSpPr>
        <p:spPr>
          <a:xfrm>
            <a:off x="0" y="1574800"/>
            <a:ext cx="6035040" cy="4711700"/>
          </a:xfrm>
        </p:spPr>
        <p:txBody>
          <a:bodyPr/>
          <a:lstStyle/>
          <a:p>
            <a:pPr>
              <a:defRPr/>
            </a:pPr>
            <a:r>
              <a:rPr lang="en-US" sz="2400" dirty="0"/>
              <a:t>AC – DC (3.3V, 5V, 12V) power conversion</a:t>
            </a:r>
          </a:p>
          <a:p>
            <a:pPr>
              <a:defRPr/>
            </a:pPr>
            <a:r>
              <a:rPr lang="en-US" sz="2400" dirty="0"/>
              <a:t>Dual voltage (110 vs 240 VAC) options</a:t>
            </a:r>
          </a:p>
          <a:p>
            <a:pPr>
              <a:defRPr/>
            </a:pPr>
            <a:r>
              <a:rPr lang="en-US" sz="2400" dirty="0"/>
              <a:t>Maximum power output / wattage / sizing</a:t>
            </a:r>
          </a:p>
          <a:p>
            <a:pPr>
              <a:defRPr/>
            </a:pPr>
            <a:r>
              <a:rPr lang="en-US" sz="2400" dirty="0"/>
              <a:t>Form factors</a:t>
            </a:r>
          </a:p>
          <a:p>
            <a:pPr lvl="1">
              <a:defRPr/>
            </a:pPr>
            <a:r>
              <a:rPr lang="en-US" dirty="0"/>
              <a:t>ATX</a:t>
            </a:r>
          </a:p>
          <a:p>
            <a:pPr lvl="1">
              <a:defRPr/>
            </a:pPr>
            <a:r>
              <a:rPr lang="en-US" dirty="0"/>
              <a:t>SFX12V (smaller all round)</a:t>
            </a:r>
          </a:p>
          <a:p>
            <a:pPr lvl="1">
              <a:defRPr/>
            </a:pPr>
            <a:r>
              <a:rPr lang="en-US" dirty="0"/>
              <a:t>TFX12V (long and narrow)</a:t>
            </a:r>
          </a:p>
          <a:p>
            <a:endParaRPr lang="en-US" dirty="0"/>
          </a:p>
        </p:txBody>
      </p:sp>
      <p:sp>
        <p:nvSpPr>
          <p:cNvPr id="7" name="Slide Number Placeholder 6"/>
          <p:cNvSpPr>
            <a:spLocks noGrp="1"/>
          </p:cNvSpPr>
          <p:nvPr>
            <p:ph type="sldNum" sz="quarter" idx="15"/>
          </p:nvPr>
        </p:nvSpPr>
        <p:spPr/>
        <p:txBody>
          <a:bodyPr/>
          <a:lstStyle/>
          <a:p>
            <a:pPr algn="ctr"/>
            <a:r>
              <a:rPr lang="en-US" dirty="0"/>
              <a:t>158</a:t>
            </a:r>
          </a:p>
        </p:txBody>
      </p:sp>
      <p:pic>
        <p:nvPicPr>
          <p:cNvPr id="8" name="Picture 123" descr="hp_pcsystem_compaqdc7600_psu_autoswitch"/>
          <p:cNvPicPr>
            <a:picLocks noGrp="1" noChangeAspect="1" noChangeArrowheads="1"/>
          </p:cNvPicPr>
          <p:nvPr>
            <p:ph sz="quarter" idx="12"/>
          </p:nvPr>
        </p:nvPicPr>
        <p:blipFill>
          <a:blip r:embed="rId2">
            <a:extLst>
              <a:ext uri="{28A0092B-C50C-407E-A947-70E740481C1C}">
                <a14:useLocalDpi xmlns:a14="http://schemas.microsoft.com/office/drawing/2010/main"/>
              </a:ext>
            </a:extLst>
          </a:blip>
          <a:srcRect/>
          <a:stretch>
            <a:fillRect/>
          </a:stretch>
        </p:blipFill>
        <p:spPr bwMode="auto">
          <a:xfrm>
            <a:off x="7528719" y="1574800"/>
            <a:ext cx="1752600" cy="1238250"/>
          </a:xfrm>
          <a:noFill/>
        </p:spPr>
      </p:pic>
      <p:pic>
        <p:nvPicPr>
          <p:cNvPr id="9" name="Picture 124" descr="hw_psu_voltageselector"/>
          <p:cNvPicPr>
            <a:picLocks noGrp="1" noChangeAspect="1" noChangeArrowheads="1"/>
          </p:cNvPicPr>
          <p:nvPr>
            <p:ph sz="quarter" idx="13"/>
          </p:nvPr>
        </p:nvPicPr>
        <p:blipFill>
          <a:blip r:embed="rId3">
            <a:extLst>
              <a:ext uri="{28A0092B-C50C-407E-A947-70E740481C1C}">
                <a14:useLocalDpi xmlns:a14="http://schemas.microsoft.com/office/drawing/2010/main"/>
              </a:ext>
            </a:extLst>
          </a:blip>
          <a:srcRect/>
          <a:stretch>
            <a:fillRect/>
          </a:stretch>
        </p:blipFill>
        <p:spPr bwMode="auto">
          <a:xfrm>
            <a:off x="7600157" y="4021138"/>
            <a:ext cx="1609725" cy="1962150"/>
          </a:xfrm>
          <a:noFill/>
        </p:spPr>
      </p:pic>
    </p:spTree>
    <p:extLst>
      <p:ext uri="{BB962C8B-B14F-4D97-AF65-F5344CB8AC3E}">
        <p14:creationId xmlns:p14="http://schemas.microsoft.com/office/powerpoint/2010/main" val="2511968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Connector Types</a:t>
            </a:r>
          </a:p>
        </p:txBody>
      </p:sp>
      <p:sp>
        <p:nvSpPr>
          <p:cNvPr id="4" name="Content Placeholder 3"/>
          <p:cNvSpPr>
            <a:spLocks noGrp="1"/>
          </p:cNvSpPr>
          <p:nvPr>
            <p:ph sz="half" idx="2"/>
          </p:nvPr>
        </p:nvSpPr>
        <p:spPr/>
        <p:txBody>
          <a:bodyPr>
            <a:normAutofit/>
          </a:bodyPr>
          <a:lstStyle/>
          <a:p>
            <a:pPr>
              <a:buFont typeface="Arial" charset="0"/>
              <a:buChar char="•"/>
              <a:defRPr/>
            </a:pPr>
            <a:r>
              <a:rPr lang="en-GB" dirty="0"/>
              <a:t>ATX Power Supply</a:t>
            </a:r>
          </a:p>
          <a:p>
            <a:pPr>
              <a:buFont typeface="Arial" charset="0"/>
              <a:buChar char="•"/>
              <a:defRPr/>
            </a:pPr>
            <a:r>
              <a:rPr lang="en-GB" dirty="0"/>
              <a:t>P1 (motherboard)</a:t>
            </a:r>
          </a:p>
          <a:p>
            <a:pPr lvl="1">
              <a:buFont typeface="Arial" charset="0"/>
              <a:buChar char="•"/>
              <a:defRPr/>
            </a:pPr>
            <a:r>
              <a:rPr lang="en-GB" dirty="0"/>
              <a:t>24-pin (legacy 20-pin)</a:t>
            </a:r>
          </a:p>
          <a:p>
            <a:pPr>
              <a:buFont typeface="Arial" charset="0"/>
              <a:buChar char="•"/>
              <a:defRPr/>
            </a:pPr>
            <a:r>
              <a:rPr lang="en-GB" dirty="0"/>
              <a:t>Molex / SATA</a:t>
            </a:r>
          </a:p>
          <a:p>
            <a:pPr lvl="1">
              <a:buFont typeface="Arial" charset="0"/>
              <a:buChar char="•"/>
              <a:defRPr/>
            </a:pPr>
            <a:r>
              <a:rPr lang="en-GB" dirty="0"/>
              <a:t>Device power</a:t>
            </a:r>
          </a:p>
          <a:p>
            <a:pPr>
              <a:buFont typeface="Arial" charset="0"/>
              <a:buChar char="•"/>
              <a:defRPr/>
            </a:pPr>
            <a:r>
              <a:rPr lang="en-GB" dirty="0"/>
              <a:t>PCIe</a:t>
            </a:r>
          </a:p>
          <a:p>
            <a:pPr lvl="1">
              <a:buFont typeface="Arial" charset="0"/>
              <a:buChar char="•"/>
              <a:defRPr/>
            </a:pPr>
            <a:r>
              <a:rPr lang="en-GB" dirty="0"/>
              <a:t>Supplement bus power</a:t>
            </a:r>
          </a:p>
          <a:p>
            <a:pPr lvl="1">
              <a:buFont typeface="Arial" charset="0"/>
              <a:buChar char="•"/>
              <a:defRPr/>
            </a:pPr>
            <a:r>
              <a:rPr lang="en-GB" dirty="0"/>
              <a:t>8-pin (legacy 6-pin)</a:t>
            </a:r>
          </a:p>
          <a:p>
            <a:pPr>
              <a:buFont typeface="Arial" charset="0"/>
              <a:buChar char="•"/>
              <a:defRPr/>
            </a:pPr>
            <a:r>
              <a:rPr lang="en-GB" dirty="0"/>
              <a:t>P4 / EPS12V</a:t>
            </a:r>
          </a:p>
          <a:p>
            <a:pPr lvl="1">
              <a:buFont typeface="Arial" charset="0"/>
              <a:buChar char="•"/>
              <a:defRPr/>
            </a:pPr>
            <a:r>
              <a:rPr lang="en-GB" dirty="0"/>
              <a:t>CPU power</a:t>
            </a:r>
          </a:p>
          <a:p>
            <a:pPr lvl="1">
              <a:buFont typeface="Arial" charset="0"/>
              <a:buChar char="•"/>
              <a:defRPr/>
            </a:pPr>
            <a:r>
              <a:rPr lang="en-GB" dirty="0"/>
              <a:t>8-pin (4-pin legacy)</a:t>
            </a:r>
          </a:p>
          <a:p>
            <a:pPr>
              <a:buFont typeface="Arial" charset="0"/>
              <a:buChar char="•"/>
              <a:defRPr/>
            </a:pPr>
            <a:r>
              <a:rPr lang="en-GB" dirty="0"/>
              <a:t>PSU and CPU compatibility</a:t>
            </a:r>
          </a:p>
          <a:p>
            <a:endParaRPr lang="en-US" dirty="0"/>
          </a:p>
        </p:txBody>
      </p:sp>
      <p:pic>
        <p:nvPicPr>
          <p:cNvPr id="7" name="Picture 19"/>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2083009" y="3024525"/>
            <a:ext cx="3407947" cy="108200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3395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ltLang="en-US" dirty="0"/>
              <a:t>Installing a PSU</a:t>
            </a:r>
            <a:endParaRPr lang="en-US" dirty="0"/>
          </a:p>
        </p:txBody>
      </p:sp>
      <p:sp>
        <p:nvSpPr>
          <p:cNvPr id="4" name="Content Placeholder 3"/>
          <p:cNvSpPr>
            <a:spLocks noGrp="1"/>
          </p:cNvSpPr>
          <p:nvPr>
            <p:ph sz="quarter" idx="13"/>
          </p:nvPr>
        </p:nvSpPr>
        <p:spPr>
          <a:xfrm>
            <a:off x="0" y="4065372"/>
            <a:ext cx="6035040" cy="2289707"/>
          </a:xfrm>
        </p:spPr>
        <p:txBody>
          <a:bodyPr>
            <a:normAutofit/>
          </a:bodyPr>
          <a:lstStyle/>
          <a:p>
            <a:r>
              <a:rPr lang="en-GB" dirty="0"/>
              <a:t>Remove connectors</a:t>
            </a:r>
          </a:p>
          <a:p>
            <a:r>
              <a:rPr lang="en-GB" dirty="0"/>
              <a:t>Unscrew from case</a:t>
            </a:r>
          </a:p>
          <a:p>
            <a:r>
              <a:rPr lang="en-GB" dirty="0"/>
              <a:t>Install new PSU – set AC input type if manually switched</a:t>
            </a:r>
          </a:p>
          <a:p>
            <a:r>
              <a:rPr lang="en-GB" dirty="0"/>
              <a:t>Make power and fan connections to motherboard and storage drives</a:t>
            </a:r>
          </a:p>
        </p:txBody>
      </p:sp>
      <p:sp>
        <p:nvSpPr>
          <p:cNvPr id="8" name="Slide Number Placeholder 7"/>
          <p:cNvSpPr>
            <a:spLocks noGrp="1"/>
          </p:cNvSpPr>
          <p:nvPr>
            <p:ph type="sldNum" sz="quarter" idx="17"/>
          </p:nvPr>
        </p:nvSpPr>
        <p:spPr/>
        <p:txBody>
          <a:bodyPr/>
          <a:lstStyle/>
          <a:p>
            <a:r>
              <a:rPr lang="en-US" dirty="0"/>
              <a:t>163</a:t>
            </a:r>
          </a:p>
        </p:txBody>
      </p:sp>
      <p:pic>
        <p:nvPicPr>
          <p:cNvPr id="16" name="Content Placeholder 15" descr="ATX motherboard power connector"/>
          <p:cNvPicPr>
            <a:picLocks noGrp="1"/>
          </p:cNvPicPr>
          <p:nvPr>
            <p:ph sz="quarter" idx="12"/>
          </p:nvPr>
        </p:nvPicPr>
        <p:blipFill>
          <a:blip r:embed="rId2">
            <a:extLst>
              <a:ext uri="{28A0092B-C50C-407E-A947-70E740481C1C}">
                <a14:useLocalDpi xmlns:a14="http://schemas.microsoft.com/office/drawing/2010/main"/>
              </a:ext>
            </a:extLst>
          </a:blip>
          <a:srcRect/>
          <a:stretch>
            <a:fillRect/>
          </a:stretch>
        </p:blipFill>
        <p:spPr bwMode="auto">
          <a:xfrm>
            <a:off x="611295" y="1256508"/>
            <a:ext cx="3657600" cy="2743200"/>
          </a:xfrm>
          <a:prstGeom prst="rect">
            <a:avLst/>
          </a:prstGeom>
          <a:noFill/>
          <a:ln>
            <a:noFill/>
          </a:ln>
        </p:spPr>
      </p:pic>
      <p:pic>
        <p:nvPicPr>
          <p:cNvPr id="17" name="Content Placeholder 16" descr="Securing a PSU"/>
          <p:cNvPicPr>
            <a:picLocks noGrp="1"/>
          </p:cNvPicPr>
          <p:nvPr>
            <p:ph sz="quarter" idx="14"/>
          </p:nvPr>
        </p:nvPicPr>
        <p:blipFill>
          <a:blip r:embed="rId3">
            <a:extLst>
              <a:ext uri="{28A0092B-C50C-407E-A947-70E740481C1C}">
                <a14:useLocalDpi xmlns:a14="http://schemas.microsoft.com/office/drawing/2010/main"/>
              </a:ext>
            </a:extLst>
          </a:blip>
          <a:stretch>
            <a:fillRect/>
          </a:stretch>
        </p:blipFill>
        <p:spPr bwMode="auto">
          <a:xfrm>
            <a:off x="6580274" y="822325"/>
            <a:ext cx="3649490" cy="2743200"/>
          </a:xfrm>
          <a:prstGeom prst="rect">
            <a:avLst/>
          </a:prstGeom>
          <a:noFill/>
          <a:ln>
            <a:noFill/>
          </a:ln>
        </p:spPr>
      </p:pic>
      <p:pic>
        <p:nvPicPr>
          <p:cNvPr id="18" name="Content Placeholder 17" descr="This PSU supporting the P4 CPU has a 20-pin mainboard connector and an auxiliary 4-pin +12V connector"/>
          <p:cNvPicPr>
            <a:picLocks noGrp="1"/>
          </p:cNvPicPr>
          <p:nvPr>
            <p:ph sz="quarter" idx="15"/>
          </p:nvPr>
        </p:nvPicPr>
        <p:blipFill>
          <a:blip r:embed="rId4" cstate="screen">
            <a:extLst>
              <a:ext uri="{28A0092B-C50C-407E-A947-70E740481C1C}">
                <a14:useLocalDpi xmlns:a14="http://schemas.microsoft.com/office/drawing/2010/main"/>
              </a:ext>
            </a:extLst>
          </a:blip>
          <a:srcRect/>
          <a:stretch>
            <a:fillRect/>
          </a:stretch>
        </p:blipFill>
        <p:spPr bwMode="auto">
          <a:xfrm>
            <a:off x="6577317" y="3611563"/>
            <a:ext cx="3655404" cy="2743200"/>
          </a:xfrm>
          <a:prstGeom prst="rect">
            <a:avLst/>
          </a:prstGeom>
          <a:noFill/>
          <a:ln>
            <a:noFill/>
          </a:ln>
        </p:spPr>
      </p:pic>
    </p:spTree>
    <p:extLst>
      <p:ext uri="{BB962C8B-B14F-4D97-AF65-F5344CB8AC3E}">
        <p14:creationId xmlns:p14="http://schemas.microsoft.com/office/powerpoint/2010/main" val="1063602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Motherboard Form Factors</a:t>
            </a:r>
            <a:endParaRPr lang="en-GB" dirty="0"/>
          </a:p>
        </p:txBody>
      </p:sp>
      <p:sp>
        <p:nvSpPr>
          <p:cNvPr id="3" name="Content Placeholder 2"/>
          <p:cNvSpPr>
            <a:spLocks noGrp="1"/>
          </p:cNvSpPr>
          <p:nvPr>
            <p:ph idx="1"/>
          </p:nvPr>
        </p:nvSpPr>
        <p:spPr/>
        <p:txBody>
          <a:bodyPr/>
          <a:lstStyle/>
          <a:p>
            <a:r>
              <a:rPr lang="en-GB" dirty="0"/>
              <a:t>ITX</a:t>
            </a:r>
          </a:p>
          <a:p>
            <a:pPr lvl="1"/>
            <a:r>
              <a:rPr lang="en-GB" dirty="0"/>
              <a:t>8.5” x 7.5</a:t>
            </a:r>
          </a:p>
          <a:p>
            <a:pPr lvl="1"/>
            <a:r>
              <a:rPr lang="en-GB" dirty="0"/>
              <a:t>Used for low power CPUs such as HTPC</a:t>
            </a:r>
          </a:p>
          <a:p>
            <a:r>
              <a:rPr lang="en-GB" dirty="0"/>
              <a:t>Mini-ITX (</a:t>
            </a:r>
            <a:r>
              <a:rPr lang="en-GB" dirty="0" err="1"/>
              <a:t>mTX</a:t>
            </a:r>
            <a:r>
              <a:rPr lang="en-GB" dirty="0"/>
              <a:t>)</a:t>
            </a:r>
          </a:p>
          <a:p>
            <a:pPr lvl="1"/>
            <a:r>
              <a:rPr lang="en-GB" dirty="0"/>
              <a:t>6.7” x 6.7”</a:t>
            </a:r>
          </a:p>
          <a:p>
            <a:r>
              <a:rPr lang="en-GB" dirty="0"/>
              <a:t>Nano-ITX</a:t>
            </a:r>
          </a:p>
          <a:p>
            <a:pPr lvl="1"/>
            <a:r>
              <a:rPr lang="en-GB" dirty="0"/>
              <a:t>4.7” x 4.7”</a:t>
            </a:r>
          </a:p>
          <a:p>
            <a:r>
              <a:rPr lang="en-GB" dirty="0"/>
              <a:t>Pico-ITX</a:t>
            </a:r>
          </a:p>
          <a:p>
            <a:pPr lvl="1"/>
            <a:r>
              <a:rPr lang="en-GB" dirty="0"/>
              <a:t>3.9” x 2.8”</a:t>
            </a:r>
          </a:p>
          <a:p>
            <a:r>
              <a:rPr lang="en-GB" dirty="0"/>
              <a:t>Mobile-ITX</a:t>
            </a:r>
          </a:p>
          <a:p>
            <a:pPr lvl="1"/>
            <a:r>
              <a:rPr lang="en-GB" dirty="0"/>
              <a:t>2.9” x 1.77”</a:t>
            </a:r>
          </a:p>
          <a:p>
            <a:endParaRPr lang="en-GB" dirty="0"/>
          </a:p>
        </p:txBody>
      </p:sp>
      <p:sp>
        <p:nvSpPr>
          <p:cNvPr id="4" name="Slide Number Placeholder 3"/>
          <p:cNvSpPr>
            <a:spLocks noGrp="1"/>
          </p:cNvSpPr>
          <p:nvPr>
            <p:ph type="sldNum" sz="quarter" idx="12"/>
          </p:nvPr>
        </p:nvSpPr>
        <p:spPr/>
        <p:txBody>
          <a:bodyPr/>
          <a:lstStyle/>
          <a:p>
            <a:fld id="{B968E073-D174-4F9D-8A41-77BF38746B42}" type="slidenum">
              <a:rPr lang="en-GB" smtClean="0">
                <a:solidFill>
                  <a:prstClr val="black">
                    <a:tint val="75000"/>
                  </a:prstClr>
                </a:solidFill>
              </a:rPr>
              <a:pPr/>
              <a:t>5</a:t>
            </a:fld>
            <a:endParaRPr lang="en-GB">
              <a:solidFill>
                <a:prstClr val="black">
                  <a:tint val="75000"/>
                </a:prstClr>
              </a:solidFill>
            </a:endParaRPr>
          </a:p>
        </p:txBody>
      </p:sp>
    </p:spTree>
    <p:extLst>
      <p:ext uri="{BB962C8B-B14F-4D97-AF65-F5344CB8AC3E}">
        <p14:creationId xmlns:p14="http://schemas.microsoft.com/office/powerpoint/2010/main" val="30915081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88140-04D8-46A1-8E51-EC2089906D7F}"/>
              </a:ext>
            </a:extLst>
          </p:cNvPr>
          <p:cNvSpPr>
            <a:spLocks noGrp="1"/>
          </p:cNvSpPr>
          <p:nvPr>
            <p:ph type="title"/>
          </p:nvPr>
        </p:nvSpPr>
        <p:spPr/>
        <p:txBody>
          <a:bodyPr/>
          <a:lstStyle/>
          <a:p>
            <a:r>
              <a:rPr lang="en-GB" dirty="0"/>
              <a:t>Power supplies</a:t>
            </a:r>
          </a:p>
        </p:txBody>
      </p:sp>
      <p:sp>
        <p:nvSpPr>
          <p:cNvPr id="3" name="Content Placeholder 2">
            <a:extLst>
              <a:ext uri="{FF2B5EF4-FFF2-40B4-BE49-F238E27FC236}">
                <a16:creationId xmlns:a16="http://schemas.microsoft.com/office/drawing/2014/main" id="{23292EEA-5A23-4052-B6B0-B6AD328E59F5}"/>
              </a:ext>
            </a:extLst>
          </p:cNvPr>
          <p:cNvSpPr>
            <a:spLocks noGrp="1"/>
          </p:cNvSpPr>
          <p:nvPr>
            <p:ph idx="1"/>
          </p:nvPr>
        </p:nvSpPr>
        <p:spPr/>
        <p:txBody>
          <a:bodyPr/>
          <a:lstStyle/>
          <a:p>
            <a:r>
              <a:rPr lang="en-GB" dirty="0"/>
              <a:t>Power supplies convert AC to DC. </a:t>
            </a:r>
          </a:p>
          <a:p>
            <a:r>
              <a:rPr lang="en-GB" dirty="0"/>
              <a:t>Power supplies convert the voltage in to DC power of 3 different levels.</a:t>
            </a:r>
          </a:p>
          <a:p>
            <a:r>
              <a:rPr lang="en-GB" dirty="0"/>
              <a:t>12 volts</a:t>
            </a:r>
          </a:p>
          <a:p>
            <a:r>
              <a:rPr lang="en-GB" dirty="0"/>
              <a:t>5 volts</a:t>
            </a:r>
          </a:p>
          <a:p>
            <a:r>
              <a:rPr lang="en-GB" dirty="0"/>
              <a:t>And 3.3 volts</a:t>
            </a:r>
          </a:p>
        </p:txBody>
      </p:sp>
      <p:pic>
        <p:nvPicPr>
          <p:cNvPr id="1026" name="Picture 2" descr="Image result for ac to dc">
            <a:extLst>
              <a:ext uri="{FF2B5EF4-FFF2-40B4-BE49-F238E27FC236}">
                <a16:creationId xmlns:a16="http://schemas.microsoft.com/office/drawing/2014/main" id="{A1C3B22D-442F-40B1-B7DB-63B1894F8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1089" y="3429000"/>
            <a:ext cx="5733125" cy="1880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0221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0942F-CA41-4D55-B2CC-F0316690B243}"/>
              </a:ext>
            </a:extLst>
          </p:cNvPr>
          <p:cNvSpPr>
            <a:spLocks noGrp="1"/>
          </p:cNvSpPr>
          <p:nvPr>
            <p:ph type="title"/>
          </p:nvPr>
        </p:nvSpPr>
        <p:spPr/>
        <p:txBody>
          <a:bodyPr/>
          <a:lstStyle/>
          <a:p>
            <a:r>
              <a:rPr lang="en-GB" dirty="0"/>
              <a:t>Power supplies</a:t>
            </a:r>
          </a:p>
        </p:txBody>
      </p:sp>
      <p:sp>
        <p:nvSpPr>
          <p:cNvPr id="3" name="Content Placeholder 2">
            <a:extLst>
              <a:ext uri="{FF2B5EF4-FFF2-40B4-BE49-F238E27FC236}">
                <a16:creationId xmlns:a16="http://schemas.microsoft.com/office/drawing/2014/main" id="{46C0AF75-7FF6-4861-979B-19E777A0BEF8}"/>
              </a:ext>
            </a:extLst>
          </p:cNvPr>
          <p:cNvSpPr>
            <a:spLocks noGrp="1"/>
          </p:cNvSpPr>
          <p:nvPr>
            <p:ph idx="1"/>
          </p:nvPr>
        </p:nvSpPr>
        <p:spPr/>
        <p:txBody>
          <a:bodyPr>
            <a:normAutofit/>
          </a:bodyPr>
          <a:lstStyle/>
          <a:p>
            <a:r>
              <a:rPr lang="en-GB" dirty="0"/>
              <a:t>All power supplies come with a wattage rating</a:t>
            </a:r>
          </a:p>
          <a:p>
            <a:r>
              <a:rPr lang="en-GB" dirty="0"/>
              <a:t>Every component in a PC requires a certain amount of wattage to run</a:t>
            </a:r>
          </a:p>
          <a:p>
            <a:r>
              <a:rPr lang="en-GB" dirty="0"/>
              <a:t>We need to add these together to work out what wattage power supply we need.</a:t>
            </a:r>
          </a:p>
          <a:p>
            <a:r>
              <a:rPr lang="en-GB" b="1" u="sng" dirty="0"/>
              <a:t>Task </a:t>
            </a:r>
          </a:p>
          <a:p>
            <a:r>
              <a:rPr lang="en-GB" dirty="0"/>
              <a:t>Go and find a Motherboard, CPU, RAM, HDD that are compatible with each other and work out the wattage required to run these.</a:t>
            </a:r>
          </a:p>
          <a:p>
            <a:r>
              <a:rPr lang="en-GB" dirty="0"/>
              <a:t>Then find a power supply than can power these. </a:t>
            </a:r>
          </a:p>
        </p:txBody>
      </p:sp>
    </p:spTree>
    <p:extLst>
      <p:ext uri="{BB962C8B-B14F-4D97-AF65-F5344CB8AC3E}">
        <p14:creationId xmlns:p14="http://schemas.microsoft.com/office/powerpoint/2010/main" val="12543740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18100" y="740871"/>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Hard Drives</a:t>
            </a:r>
          </a:p>
        </p:txBody>
      </p:sp>
      <p:sp>
        <p:nvSpPr>
          <p:cNvPr id="9" name="Content Placeholder 2"/>
          <p:cNvSpPr>
            <a:spLocks noGrp="1"/>
          </p:cNvSpPr>
          <p:nvPr>
            <p:ph idx="1"/>
          </p:nvPr>
        </p:nvSpPr>
        <p:spPr>
          <a:xfrm>
            <a:off x="3461227" y="2058000"/>
            <a:ext cx="6035040" cy="5486400"/>
          </a:xfrm>
        </p:spPr>
        <p:txBody>
          <a:bodyPr>
            <a:normAutofit/>
          </a:bodyPr>
          <a:lstStyle/>
          <a:p>
            <a:r>
              <a:rPr lang="en-US" dirty="0"/>
              <a:t>Hard Disk Drive (HDD)</a:t>
            </a:r>
          </a:p>
          <a:p>
            <a:r>
              <a:rPr lang="en-US" dirty="0"/>
              <a:t>Magnetic coated platters</a:t>
            </a:r>
          </a:p>
          <a:p>
            <a:r>
              <a:rPr lang="en-US" dirty="0"/>
              <a:t>Drive heads read and write to storage locations</a:t>
            </a:r>
          </a:p>
          <a:p>
            <a:r>
              <a:rPr lang="en-US" dirty="0"/>
              <a:t>Each platter divided into tracks and 512 byte sectors</a:t>
            </a:r>
          </a:p>
          <a:p>
            <a:r>
              <a:rPr lang="en-US" dirty="0"/>
              <a:t>3.5”, 2.5”, and 1.8” form factors</a:t>
            </a:r>
          </a:p>
          <a:p>
            <a:endParaRPr lang="en-US" dirty="0"/>
          </a:p>
        </p:txBody>
      </p:sp>
      <p:pic>
        <p:nvPicPr>
          <p:cNvPr id="7" name="Content Placeholder 7" descr="Internal components of a hard disk drive"/>
          <p:cNvPicPr>
            <a:picLocks noGrp="1"/>
          </p:cNvPicPr>
          <p:nvPr>
            <p:ph sz="quarter" idx="4294967295"/>
          </p:nvPr>
        </p:nvPicPr>
        <p:blipFill>
          <a:blip r:embed="rId2" cstate="screen">
            <a:extLst>
              <a:ext uri="{28A0092B-C50C-407E-A947-70E740481C1C}">
                <a14:useLocalDpi xmlns:a14="http://schemas.microsoft.com/office/drawing/2010/main"/>
              </a:ext>
            </a:extLst>
          </a:blip>
          <a:srcRect/>
          <a:stretch>
            <a:fillRect/>
          </a:stretch>
        </p:blipFill>
        <p:spPr bwMode="auto">
          <a:xfrm>
            <a:off x="0" y="2057400"/>
            <a:ext cx="2373313" cy="2743200"/>
          </a:xfrm>
          <a:prstGeom prst="rect">
            <a:avLst/>
          </a:prstGeom>
          <a:noFill/>
          <a:ln>
            <a:noFill/>
          </a:ln>
        </p:spPr>
      </p:pic>
      <p:pic>
        <p:nvPicPr>
          <p:cNvPr id="8" name="Content Placeholder 8" descr="Stack of platters on spindle"/>
          <p:cNvPicPr>
            <a:picLocks noGrp="1"/>
          </p:cNvPicPr>
          <p:nvPr>
            <p:ph sz="quarter" idx="4294967295"/>
          </p:nvPr>
        </p:nvPicPr>
        <p:blipFill>
          <a:blip r:embed="rId3" cstate="screen">
            <a:extLst>
              <a:ext uri="{28A0092B-C50C-407E-A947-70E740481C1C}">
                <a14:useLocalDpi xmlns:a14="http://schemas.microsoft.com/office/drawing/2010/main"/>
              </a:ext>
            </a:extLst>
          </a:blip>
          <a:stretch>
            <a:fillRect/>
          </a:stretch>
        </p:blipFill>
        <p:spPr bwMode="auto">
          <a:xfrm>
            <a:off x="9894888" y="5057775"/>
            <a:ext cx="2297112" cy="1541463"/>
          </a:xfrm>
          <a:prstGeom prst="rect">
            <a:avLst/>
          </a:prstGeom>
          <a:noFill/>
          <a:ln>
            <a:noFill/>
          </a:ln>
        </p:spPr>
      </p:pic>
    </p:spTree>
    <p:extLst>
      <p:ext uri="{BB962C8B-B14F-4D97-AF65-F5344CB8AC3E}">
        <p14:creationId xmlns:p14="http://schemas.microsoft.com/office/powerpoint/2010/main" val="18738377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Hard Disk Performance</a:t>
            </a:r>
          </a:p>
        </p:txBody>
      </p:sp>
      <p:sp>
        <p:nvSpPr>
          <p:cNvPr id="2" name="Content Placeholder 1"/>
          <p:cNvSpPr>
            <a:spLocks noGrp="1"/>
          </p:cNvSpPr>
          <p:nvPr>
            <p:ph idx="1"/>
          </p:nvPr>
        </p:nvSpPr>
        <p:spPr/>
        <p:txBody>
          <a:bodyPr>
            <a:normAutofit/>
          </a:bodyPr>
          <a:lstStyle/>
          <a:p>
            <a:r>
              <a:rPr lang="en-US" dirty="0"/>
              <a:t>Spin speed</a:t>
            </a:r>
          </a:p>
          <a:p>
            <a:pPr lvl="1"/>
            <a:r>
              <a:rPr lang="en-US" dirty="0"/>
              <a:t>Revolutions Per Minute (RPM)</a:t>
            </a:r>
          </a:p>
          <a:p>
            <a:pPr lvl="1"/>
            <a:r>
              <a:rPr lang="en-US" dirty="0"/>
              <a:t>15000 / 10000 rpm</a:t>
            </a:r>
          </a:p>
          <a:p>
            <a:pPr lvl="1"/>
            <a:r>
              <a:rPr lang="en-US" dirty="0"/>
              <a:t>7200 rpm</a:t>
            </a:r>
          </a:p>
          <a:p>
            <a:pPr lvl="1"/>
            <a:r>
              <a:rPr lang="en-US" dirty="0"/>
              <a:t>5400 rpm</a:t>
            </a:r>
          </a:p>
          <a:p>
            <a:r>
              <a:rPr lang="en-US" dirty="0"/>
              <a:t>Access time / latency</a:t>
            </a:r>
          </a:p>
          <a:p>
            <a:r>
              <a:rPr lang="en-US" dirty="0"/>
              <a:t>Internal transfer rate</a:t>
            </a:r>
          </a:p>
          <a:p>
            <a:r>
              <a:rPr lang="en-US" dirty="0"/>
              <a:t>External transfer rate</a:t>
            </a:r>
          </a:p>
          <a:p>
            <a:r>
              <a:rPr lang="en-US" dirty="0"/>
              <a:t>Cache</a:t>
            </a:r>
          </a:p>
          <a:p>
            <a:r>
              <a:rPr lang="en-GB" dirty="0"/>
              <a:t>Self-Monitoring Analysis and Reporting Technology (S.M.A.R.T.)</a:t>
            </a:r>
            <a:endParaRPr lang="en-US" dirty="0"/>
          </a:p>
        </p:txBody>
      </p:sp>
    </p:spTree>
    <p:extLst>
      <p:ext uri="{BB962C8B-B14F-4D97-AF65-F5344CB8AC3E}">
        <p14:creationId xmlns:p14="http://schemas.microsoft.com/office/powerpoint/2010/main" val="22770148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0641" y="715807"/>
            <a:ext cx="9613861" cy="1080938"/>
          </a:xfrm>
        </p:spPr>
        <p:txBody>
          <a:bodyPr/>
          <a:lstStyle/>
          <a:p>
            <a:r>
              <a:rPr lang="en-US" dirty="0"/>
              <a:t>Installation and Configuration</a:t>
            </a:r>
          </a:p>
        </p:txBody>
      </p:sp>
      <p:sp>
        <p:nvSpPr>
          <p:cNvPr id="5" name="Content Placeholder 11"/>
          <p:cNvSpPr>
            <a:spLocks noGrp="1"/>
          </p:cNvSpPr>
          <p:nvPr>
            <p:ph idx="1"/>
          </p:nvPr>
        </p:nvSpPr>
        <p:spPr>
          <a:xfrm>
            <a:off x="154460" y="2079025"/>
            <a:ext cx="6035040" cy="5486400"/>
          </a:xfrm>
        </p:spPr>
        <p:txBody>
          <a:bodyPr/>
          <a:lstStyle/>
          <a:p>
            <a:r>
              <a:rPr lang="en-US" dirty="0"/>
              <a:t>Connect to a SATA port</a:t>
            </a:r>
          </a:p>
          <a:p>
            <a:r>
              <a:rPr lang="en-US" dirty="0"/>
              <a:t>Connect to power (SATA power or Molex)</a:t>
            </a:r>
          </a:p>
          <a:p>
            <a:r>
              <a:rPr lang="en-US" dirty="0"/>
              <a:t>Configure for use with OS</a:t>
            </a:r>
          </a:p>
          <a:p>
            <a:pPr lvl="1"/>
            <a:r>
              <a:rPr lang="en-US" dirty="0"/>
              <a:t>Partitions</a:t>
            </a:r>
          </a:p>
          <a:p>
            <a:pPr lvl="1"/>
            <a:r>
              <a:rPr lang="en-US" dirty="0"/>
              <a:t>File systems</a:t>
            </a:r>
          </a:p>
        </p:txBody>
      </p:sp>
      <p:pic>
        <p:nvPicPr>
          <p:cNvPr id="6" name="Content Placeholder 7" descr="SATA drive with 1) SATA power connector; 2) SATA data port; 3) Molex power connector"/>
          <p:cNvPicPr>
            <a:picLocks/>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15033" y="2214480"/>
            <a:ext cx="4525962" cy="1358921"/>
          </a:xfrm>
          <a:prstGeom prst="rect">
            <a:avLst/>
          </a:prstGeom>
          <a:noFill/>
          <a:ln>
            <a:noFill/>
          </a:ln>
        </p:spPr>
      </p:pic>
      <p:pic>
        <p:nvPicPr>
          <p:cNvPr id="7" name="Content Placeholder 10" descr="diskpart program showing a hard disk partition structure"/>
          <p:cNvPicPr>
            <a:picLocks/>
          </p:cNvPicPr>
          <p:nvPr/>
        </p:nvPicPr>
        <p:blipFill>
          <a:blip r:embed="rId3">
            <a:extLst>
              <a:ext uri="{28A0092B-C50C-407E-A947-70E740481C1C}">
                <a14:useLocalDpi xmlns:a14="http://schemas.microsoft.com/office/drawing/2010/main"/>
              </a:ext>
            </a:extLst>
          </a:blip>
          <a:stretch>
            <a:fillRect/>
          </a:stretch>
        </p:blipFill>
        <p:spPr>
          <a:xfrm>
            <a:off x="6315033" y="4232562"/>
            <a:ext cx="4525962" cy="2293064"/>
          </a:xfrm>
          <a:prstGeom prst="rect">
            <a:avLst/>
          </a:prstGeom>
        </p:spPr>
      </p:pic>
    </p:spTree>
    <p:extLst>
      <p:ext uri="{BB962C8B-B14F-4D97-AF65-F5344CB8AC3E}">
        <p14:creationId xmlns:p14="http://schemas.microsoft.com/office/powerpoint/2010/main" val="15243222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Solid State Drive (SSD)</a:t>
            </a:r>
          </a:p>
        </p:txBody>
      </p:sp>
      <p:pic>
        <p:nvPicPr>
          <p:cNvPr id="7" name="Content Placeholder 6" descr="HP SSD with SATA interface (© Hewlett-Packard Development Company)"/>
          <p:cNvPicPr>
            <a:picLocks noGrp="1"/>
          </p:cNvPicPr>
          <p:nvPr>
            <p:ph sz="half" idx="1"/>
          </p:nvPr>
        </p:nvPicPr>
        <p:blipFill>
          <a:blip r:embed="rId2">
            <a:extLst>
              <a:ext uri="{28A0092B-C50C-407E-A947-70E740481C1C}">
                <a14:useLocalDpi xmlns:a14="http://schemas.microsoft.com/office/drawing/2010/main"/>
              </a:ext>
            </a:extLst>
          </a:blip>
          <a:srcRect/>
          <a:stretch>
            <a:fillRect/>
          </a:stretch>
        </p:blipFill>
        <p:spPr bwMode="auto">
          <a:xfrm>
            <a:off x="363438" y="1475539"/>
            <a:ext cx="4525963" cy="4525963"/>
          </a:xfrm>
          <a:prstGeom prst="rect">
            <a:avLst/>
          </a:prstGeom>
          <a:noFill/>
          <a:ln>
            <a:noFill/>
          </a:ln>
        </p:spPr>
      </p:pic>
      <p:sp>
        <p:nvSpPr>
          <p:cNvPr id="4" name="Content Placeholder 3"/>
          <p:cNvSpPr>
            <a:spLocks noGrp="1"/>
          </p:cNvSpPr>
          <p:nvPr>
            <p:ph sz="half" idx="2"/>
          </p:nvPr>
        </p:nvSpPr>
        <p:spPr>
          <a:xfrm>
            <a:off x="5229598" y="2099555"/>
            <a:ext cx="5372499" cy="4525963"/>
          </a:xfrm>
        </p:spPr>
        <p:txBody>
          <a:bodyPr>
            <a:normAutofit/>
          </a:bodyPr>
          <a:lstStyle/>
          <a:p>
            <a:r>
              <a:rPr lang="en-US" dirty="0"/>
              <a:t>Drive using flash memory for solid state storage</a:t>
            </a:r>
          </a:p>
          <a:p>
            <a:r>
              <a:rPr lang="en-US" dirty="0"/>
              <a:t>SSD interfaces</a:t>
            </a:r>
          </a:p>
          <a:p>
            <a:pPr lvl="1"/>
            <a:r>
              <a:rPr lang="en-US" dirty="0"/>
              <a:t>SATA</a:t>
            </a:r>
          </a:p>
          <a:p>
            <a:pPr lvl="1"/>
            <a:r>
              <a:rPr lang="en-US" dirty="0"/>
              <a:t>PCIe (PCI Express)</a:t>
            </a:r>
          </a:p>
          <a:p>
            <a:pPr lvl="1"/>
            <a:r>
              <a:rPr lang="en-US" dirty="0"/>
              <a:t>SATAe (SATA Express)</a:t>
            </a:r>
          </a:p>
          <a:p>
            <a:pPr lvl="1"/>
            <a:r>
              <a:rPr lang="en-GB" dirty="0"/>
              <a:t>Advanced Host Controller Interface (AHCI) versus Non-Volatile Memory Host Controller Interface Specification (NVMHCI) / NVM Express (NVMe) </a:t>
            </a:r>
          </a:p>
          <a:p>
            <a:r>
              <a:rPr lang="en-GB" dirty="0"/>
              <a:t>SSD performance factors</a:t>
            </a:r>
          </a:p>
          <a:p>
            <a:r>
              <a:rPr lang="en-GB" dirty="0"/>
              <a:t>eMMC</a:t>
            </a:r>
          </a:p>
          <a:p>
            <a:r>
              <a:rPr lang="en-GB" dirty="0"/>
              <a:t>Hybrid and dual-drive configurations</a:t>
            </a:r>
            <a:endParaRPr lang="en-US" dirty="0"/>
          </a:p>
        </p:txBody>
      </p:sp>
    </p:spTree>
    <p:extLst>
      <p:ext uri="{BB962C8B-B14F-4D97-AF65-F5344CB8AC3E}">
        <p14:creationId xmlns:p14="http://schemas.microsoft.com/office/powerpoint/2010/main" val="24682846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490607" y="2193925"/>
            <a:ext cx="6035040" cy="5486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GB" altLang="en-US" dirty="0"/>
              <a:t>OS reports read/write failure</a:t>
            </a:r>
          </a:p>
          <a:p>
            <a:r>
              <a:rPr lang="en-GB" altLang="en-US" dirty="0" err="1"/>
              <a:t>Bluescreen</a:t>
            </a:r>
            <a:r>
              <a:rPr lang="en-GB" altLang="en-US" dirty="0"/>
              <a:t> of Death (</a:t>
            </a:r>
            <a:r>
              <a:rPr lang="en-GB" altLang="en-US" dirty="0" err="1"/>
              <a:t>BSoD</a:t>
            </a:r>
            <a:r>
              <a:rPr lang="en-GB" altLang="en-US" dirty="0"/>
              <a:t>) </a:t>
            </a:r>
          </a:p>
          <a:p>
            <a:r>
              <a:rPr lang="en-GB" altLang="en-US" dirty="0" err="1"/>
              <a:t>chkdsk</a:t>
            </a:r>
            <a:r>
              <a:rPr lang="en-GB" altLang="en-US" dirty="0"/>
              <a:t> detects bad sectors</a:t>
            </a:r>
          </a:p>
          <a:p>
            <a:r>
              <a:rPr lang="en-GB" altLang="en-US" dirty="0"/>
              <a:t>Constant LED activity</a:t>
            </a:r>
            <a:r>
              <a:rPr lang="en-GB" altLang="en-US" sz="1600" dirty="0"/>
              <a:t> </a:t>
            </a:r>
            <a:endParaRPr lang="en-GB" altLang="en-US" dirty="0"/>
          </a:p>
          <a:p>
            <a:r>
              <a:rPr lang="en-GB" altLang="en-US" dirty="0"/>
              <a:t>Unusual noises (clicking)</a:t>
            </a:r>
          </a:p>
          <a:p>
            <a:r>
              <a:rPr lang="en-GB" altLang="en-US" dirty="0"/>
              <a:t>Disk “thrashing”</a:t>
            </a:r>
          </a:p>
          <a:p>
            <a:endParaRPr lang="en-US" dirty="0"/>
          </a:p>
        </p:txBody>
      </p:sp>
      <p:sp>
        <p:nvSpPr>
          <p:cNvPr id="9" name="Title 2"/>
          <p:cNvSpPr>
            <a:spLocks noGrp="1"/>
          </p:cNvSpPr>
          <p:nvPr>
            <p:ph type="title"/>
          </p:nvPr>
        </p:nvSpPr>
        <p:spPr/>
        <p:txBody>
          <a:bodyPr/>
          <a:lstStyle/>
          <a:p>
            <a:r>
              <a:rPr lang="en-GB" altLang="en-US" dirty="0"/>
              <a:t>Symptoms of Disk Failure</a:t>
            </a:r>
            <a:endParaRPr lang="en-US" dirty="0"/>
          </a:p>
        </p:txBody>
      </p:sp>
      <p:pic>
        <p:nvPicPr>
          <p:cNvPr id="7" name="Content Placeholder 8" descr="Using system diagnostics software to test a hard drive"/>
          <p:cNvPicPr>
            <a:picLocks noGrp="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5293815" y="2249531"/>
            <a:ext cx="2875005" cy="2156254"/>
          </a:xfrm>
          <a:prstGeom prst="rect">
            <a:avLst/>
          </a:prstGeom>
          <a:noFill/>
          <a:ln>
            <a:noFill/>
          </a:ln>
        </p:spPr>
      </p:pic>
      <p:pic>
        <p:nvPicPr>
          <p:cNvPr id="8" name="Content Placeholder 9" descr="Viewing S.M.A.R.T. information via the SpeedFan utility"/>
          <p:cNvPicPr>
            <a:picLocks noGrp="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8440572" y="3750877"/>
            <a:ext cx="2954509" cy="21562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03815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Failure to Boot</a:t>
            </a:r>
            <a:endParaRPr lang="en-US" dirty="0"/>
          </a:p>
        </p:txBody>
      </p:sp>
      <p:sp>
        <p:nvSpPr>
          <p:cNvPr id="7" name="Content Placeholder 6"/>
          <p:cNvSpPr>
            <a:spLocks noGrp="1"/>
          </p:cNvSpPr>
          <p:nvPr>
            <p:ph idx="1"/>
          </p:nvPr>
        </p:nvSpPr>
        <p:spPr/>
        <p:txBody>
          <a:bodyPr/>
          <a:lstStyle/>
          <a:p>
            <a:pPr>
              <a:buFont typeface="Arial" charset="0"/>
              <a:buChar char="•"/>
              <a:defRPr/>
            </a:pPr>
            <a:r>
              <a:rPr lang="en-US" dirty="0"/>
              <a:t>Check LEDs and disk spinning up</a:t>
            </a:r>
          </a:p>
          <a:p>
            <a:pPr>
              <a:buFont typeface="Arial" charset="0"/>
              <a:buChar char="•"/>
              <a:defRPr/>
            </a:pPr>
            <a:r>
              <a:rPr lang="en-US" dirty="0"/>
              <a:t>Check system firmware boot sequence / enabled devices</a:t>
            </a:r>
          </a:p>
          <a:p>
            <a:pPr>
              <a:buFont typeface="Arial" charset="0"/>
              <a:buChar char="•"/>
              <a:defRPr/>
            </a:pPr>
            <a:r>
              <a:rPr lang="en-US" dirty="0"/>
              <a:t>Cables and connectors</a:t>
            </a:r>
          </a:p>
          <a:p>
            <a:pPr>
              <a:buFont typeface="Arial" charset="0"/>
              <a:buChar char="•"/>
              <a:defRPr/>
            </a:pPr>
            <a:r>
              <a:rPr lang="en-US" dirty="0"/>
              <a:t>Partition and file system</a:t>
            </a:r>
          </a:p>
          <a:p>
            <a:pPr>
              <a:buFont typeface="Arial" charset="0"/>
              <a:buChar char="•"/>
              <a:defRPr/>
            </a:pPr>
            <a:r>
              <a:rPr lang="en-US" dirty="0"/>
              <a:t>Malware</a:t>
            </a:r>
          </a:p>
        </p:txBody>
      </p:sp>
    </p:spTree>
    <p:extLst>
      <p:ext uri="{BB962C8B-B14F-4D97-AF65-F5344CB8AC3E}">
        <p14:creationId xmlns:p14="http://schemas.microsoft.com/office/powerpoint/2010/main" val="6687929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ltLang="en-US" dirty="0"/>
              <a:t>Repairing Boot Blocks</a:t>
            </a:r>
            <a:endParaRPr lang="en-US" dirty="0"/>
          </a:p>
        </p:txBody>
      </p:sp>
      <p:sp>
        <p:nvSpPr>
          <p:cNvPr id="2" name="Content Placeholder 1"/>
          <p:cNvSpPr>
            <a:spLocks noGrp="1"/>
          </p:cNvSpPr>
          <p:nvPr>
            <p:ph idx="1"/>
          </p:nvPr>
        </p:nvSpPr>
        <p:spPr/>
        <p:txBody>
          <a:bodyPr>
            <a:normAutofit/>
          </a:bodyPr>
          <a:lstStyle/>
          <a:p>
            <a:r>
              <a:rPr lang="en-US" dirty="0"/>
              <a:t>Master Boot Record (MBR)</a:t>
            </a:r>
          </a:p>
          <a:p>
            <a:pPr lvl="1"/>
            <a:r>
              <a:rPr lang="en-GB" dirty="0"/>
              <a:t>First sector of disk containing partition table</a:t>
            </a:r>
          </a:p>
          <a:p>
            <a:pPr lvl="1"/>
            <a:r>
              <a:rPr lang="en-GB" dirty="0"/>
              <a:t>Boot sector after the MBR or first sector of other partition</a:t>
            </a:r>
          </a:p>
          <a:p>
            <a:r>
              <a:rPr lang="en-GB" dirty="0"/>
              <a:t>GUID (Globally Unique ID) Partition Table (GPT)</a:t>
            </a:r>
          </a:p>
          <a:p>
            <a:pPr lvl="1"/>
            <a:r>
              <a:rPr lang="en-GB" dirty="0"/>
              <a:t>Not limited to one sector</a:t>
            </a:r>
          </a:p>
          <a:p>
            <a:pPr lvl="1"/>
            <a:r>
              <a:rPr lang="en-GB" dirty="0"/>
              <a:t>Associated with UEFI firmware and x64 OS</a:t>
            </a:r>
          </a:p>
          <a:p>
            <a:pPr lvl="1"/>
            <a:r>
              <a:rPr lang="en-GB" dirty="0"/>
              <a:t>Often uses “protective” MBR</a:t>
            </a:r>
          </a:p>
          <a:p>
            <a:r>
              <a:rPr lang="en-GB" dirty="0" err="1"/>
              <a:t>Startup</a:t>
            </a:r>
            <a:r>
              <a:rPr lang="en-GB" dirty="0"/>
              <a:t> repair tools</a:t>
            </a:r>
          </a:p>
          <a:p>
            <a:pPr lvl="1"/>
            <a:r>
              <a:rPr lang="en-GB" dirty="0"/>
              <a:t>Run </a:t>
            </a:r>
            <a:r>
              <a:rPr lang="en-GB" dirty="0" err="1"/>
              <a:t>startup</a:t>
            </a:r>
            <a:r>
              <a:rPr lang="en-GB" dirty="0"/>
              <a:t> repair from Windows product disc</a:t>
            </a:r>
          </a:p>
          <a:p>
            <a:pPr lvl="1"/>
            <a:r>
              <a:rPr lang="en-GB" dirty="0"/>
              <a:t>Use bootrec manually</a:t>
            </a:r>
          </a:p>
          <a:p>
            <a:pPr lvl="1"/>
            <a:endParaRPr lang="en-US" dirty="0"/>
          </a:p>
        </p:txBody>
      </p:sp>
    </p:spTree>
    <p:extLst>
      <p:ext uri="{BB962C8B-B14F-4D97-AF65-F5344CB8AC3E}">
        <p14:creationId xmlns:p14="http://schemas.microsoft.com/office/powerpoint/2010/main" val="14878350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Other Disk Issues</a:t>
            </a:r>
            <a:endParaRPr lang="en-US" dirty="0"/>
          </a:p>
        </p:txBody>
      </p:sp>
      <p:pic>
        <p:nvPicPr>
          <p:cNvPr id="7" name="Content Placeholder 6" descr="Using file recovery software to scan a disk"/>
          <p:cNvPicPr>
            <a:picLocks noGrp="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534080" y="2266776"/>
            <a:ext cx="4525963" cy="2955844"/>
          </a:xfrm>
          <a:prstGeom prst="rect">
            <a:avLst/>
          </a:prstGeom>
          <a:noFill/>
          <a:ln>
            <a:noFill/>
          </a:ln>
        </p:spPr>
      </p:pic>
      <p:sp>
        <p:nvSpPr>
          <p:cNvPr id="4" name="Content Placeholder 3"/>
          <p:cNvSpPr>
            <a:spLocks noGrp="1"/>
          </p:cNvSpPr>
          <p:nvPr>
            <p:ph sz="half" idx="2"/>
          </p:nvPr>
        </p:nvSpPr>
        <p:spPr/>
        <p:txBody>
          <a:bodyPr>
            <a:normAutofit/>
          </a:bodyPr>
          <a:lstStyle/>
          <a:p>
            <a:pPr>
              <a:buFont typeface="Arial" charset="0"/>
              <a:buChar char="•"/>
              <a:defRPr/>
            </a:pPr>
            <a:r>
              <a:rPr lang="en-GB" dirty="0"/>
              <a:t>External enclosure can be used to connect a disk to another system for troubleshooting / data recovery</a:t>
            </a:r>
          </a:p>
          <a:p>
            <a:pPr>
              <a:buFont typeface="Arial" charset="0"/>
              <a:buChar char="•"/>
              <a:defRPr/>
            </a:pPr>
            <a:r>
              <a:rPr lang="en-GB" dirty="0"/>
              <a:t>File recovery software can scan disk for deleted files and recover file fragments</a:t>
            </a:r>
          </a:p>
          <a:p>
            <a:pPr>
              <a:buFont typeface="Arial" charset="0"/>
              <a:buChar char="•"/>
              <a:defRPr/>
            </a:pPr>
            <a:r>
              <a:rPr lang="en-GB" dirty="0"/>
              <a:t>Formatted capacity</a:t>
            </a:r>
          </a:p>
          <a:p>
            <a:pPr>
              <a:buFont typeface="Arial" charset="0"/>
              <a:buChar char="•"/>
              <a:defRPr/>
            </a:pPr>
            <a:r>
              <a:rPr lang="en-GB" dirty="0"/>
              <a:t>Low disk space, slow performance, and fragmentation</a:t>
            </a:r>
          </a:p>
          <a:p>
            <a:endParaRPr lang="en-US" dirty="0"/>
          </a:p>
        </p:txBody>
      </p:sp>
    </p:spTree>
    <p:extLst>
      <p:ext uri="{BB962C8B-B14F-4D97-AF65-F5344CB8AC3E}">
        <p14:creationId xmlns:p14="http://schemas.microsoft.com/office/powerpoint/2010/main" val="2176460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Motherboards	</a:t>
            </a:r>
          </a:p>
        </p:txBody>
      </p:sp>
      <p:sp>
        <p:nvSpPr>
          <p:cNvPr id="3" name="Content Placeholder 2"/>
          <p:cNvSpPr>
            <a:spLocks noGrp="1"/>
          </p:cNvSpPr>
          <p:nvPr>
            <p:ph idx="1"/>
          </p:nvPr>
        </p:nvSpPr>
        <p:spPr/>
        <p:txBody>
          <a:bodyPr/>
          <a:lstStyle/>
          <a:p>
            <a:r>
              <a:rPr lang="en-GB" dirty="0"/>
              <a:t>The main ones we see today are:</a:t>
            </a:r>
          </a:p>
          <a:p>
            <a:r>
              <a:rPr lang="en-GB" dirty="0"/>
              <a:t>ATX</a:t>
            </a:r>
          </a:p>
          <a:p>
            <a:r>
              <a:rPr lang="en-GB" dirty="0" err="1"/>
              <a:t>mATX</a:t>
            </a:r>
            <a:endParaRPr lang="en-GB" dirty="0"/>
          </a:p>
          <a:p>
            <a:r>
              <a:rPr lang="en-GB" dirty="0"/>
              <a:t>ITX</a:t>
            </a:r>
          </a:p>
          <a:p>
            <a:r>
              <a:rPr lang="en-GB" dirty="0" err="1"/>
              <a:t>mITX</a:t>
            </a:r>
            <a:endParaRPr lang="en-GB" dirty="0"/>
          </a:p>
        </p:txBody>
      </p:sp>
      <p:sp>
        <p:nvSpPr>
          <p:cNvPr id="4" name="Slide Number Placeholder 3"/>
          <p:cNvSpPr>
            <a:spLocks noGrp="1"/>
          </p:cNvSpPr>
          <p:nvPr>
            <p:ph type="sldNum" sz="quarter" idx="12"/>
          </p:nvPr>
        </p:nvSpPr>
        <p:spPr/>
        <p:txBody>
          <a:bodyPr/>
          <a:lstStyle/>
          <a:p>
            <a:fld id="{B968E073-D174-4F9D-8A41-77BF38746B42}" type="slidenum">
              <a:rPr lang="en-GB" smtClean="0">
                <a:solidFill>
                  <a:prstClr val="black">
                    <a:tint val="75000"/>
                  </a:prstClr>
                </a:solidFill>
              </a:rPr>
              <a:pPr/>
              <a:t>6</a:t>
            </a:fld>
            <a:endParaRPr lang="en-GB">
              <a:solidFill>
                <a:prstClr val="black">
                  <a:tint val="75000"/>
                </a:prstClr>
              </a:solidFill>
            </a:endParaRPr>
          </a:p>
        </p:txBody>
      </p:sp>
    </p:spTree>
    <p:extLst>
      <p:ext uri="{BB962C8B-B14F-4D97-AF65-F5344CB8AC3E}">
        <p14:creationId xmlns:p14="http://schemas.microsoft.com/office/powerpoint/2010/main" val="9293879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GB" altLang="en-US" dirty="0"/>
              <a:t>RAID Levels 0 and 1</a:t>
            </a:r>
            <a:endParaRPr lang="en-US" dirty="0"/>
          </a:p>
        </p:txBody>
      </p:sp>
      <p:sp>
        <p:nvSpPr>
          <p:cNvPr id="6" name="Content Placeholder 2"/>
          <p:cNvSpPr>
            <a:spLocks noGrp="1"/>
          </p:cNvSpPr>
          <p:nvPr>
            <p:ph sz="half" idx="1"/>
          </p:nvPr>
        </p:nvSpPr>
        <p:spPr/>
        <p:txBody>
          <a:bodyPr/>
          <a:lstStyle/>
          <a:p>
            <a:r>
              <a:rPr lang="en-GB" altLang="en-US" dirty="0"/>
              <a:t>RAID 0</a:t>
            </a:r>
          </a:p>
          <a:p>
            <a:pPr lvl="1"/>
            <a:r>
              <a:rPr lang="en-GB" altLang="en-US" dirty="0"/>
              <a:t>Striping for performance</a:t>
            </a:r>
          </a:p>
          <a:p>
            <a:pPr lvl="1"/>
            <a:r>
              <a:rPr lang="en-GB" altLang="en-US" dirty="0"/>
              <a:t>2 or more disks</a:t>
            </a:r>
          </a:p>
          <a:p>
            <a:pPr lvl="1"/>
            <a:r>
              <a:rPr lang="en-GB" altLang="en-US" dirty="0"/>
              <a:t>No redundancy</a:t>
            </a:r>
          </a:p>
          <a:p>
            <a:r>
              <a:rPr lang="en-GB" altLang="en-US" dirty="0"/>
              <a:t>RAID 1</a:t>
            </a:r>
          </a:p>
          <a:p>
            <a:pPr lvl="1"/>
            <a:r>
              <a:rPr lang="en-GB" altLang="en-US" dirty="0"/>
              <a:t>Mirroring</a:t>
            </a:r>
          </a:p>
          <a:p>
            <a:pPr lvl="1"/>
            <a:r>
              <a:rPr lang="en-GB" altLang="en-US" dirty="0"/>
              <a:t>2 disks</a:t>
            </a:r>
          </a:p>
          <a:p>
            <a:pPr lvl="1"/>
            <a:r>
              <a:rPr lang="en-GB" altLang="en-US" dirty="0"/>
              <a:t>50% utilization</a:t>
            </a:r>
          </a:p>
          <a:p>
            <a:endParaRPr lang="en-GB" altLang="en-US" dirty="0"/>
          </a:p>
          <a:p>
            <a:endParaRPr lang="en-US" dirty="0"/>
          </a:p>
        </p:txBody>
      </p:sp>
      <p:pic>
        <p:nvPicPr>
          <p:cNvPr id="7" name="Content Placeholder 7" descr="RAID 0 (striping) - data is spread across the array"/>
          <p:cNvPicPr>
            <a:picLocks/>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01935" y="2461505"/>
            <a:ext cx="2198716" cy="1404851"/>
          </a:xfrm>
          <a:prstGeom prst="rect">
            <a:avLst/>
          </a:prstGeom>
          <a:noFill/>
          <a:ln>
            <a:noFill/>
          </a:ln>
        </p:spPr>
      </p:pic>
      <p:pic>
        <p:nvPicPr>
          <p:cNvPr id="8" name="Content Placeholder 8" descr="RAID 1 (mirroring) - data is written to both disks simultaneously"/>
          <p:cNvPicPr>
            <a:picLocks/>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01935" y="4995278"/>
            <a:ext cx="2202979" cy="1076550"/>
          </a:xfrm>
          <a:prstGeom prst="rect">
            <a:avLst/>
          </a:prstGeom>
          <a:noFill/>
          <a:ln>
            <a:noFill/>
          </a:ln>
        </p:spPr>
      </p:pic>
    </p:spTree>
    <p:extLst>
      <p:ext uri="{BB962C8B-B14F-4D97-AF65-F5344CB8AC3E}">
        <p14:creationId xmlns:p14="http://schemas.microsoft.com/office/powerpoint/2010/main" val="15455122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GB" altLang="en-US" dirty="0"/>
              <a:t>RAID Levels 5 and 10</a:t>
            </a:r>
            <a:endParaRPr lang="en-US" dirty="0"/>
          </a:p>
        </p:txBody>
      </p:sp>
      <p:sp>
        <p:nvSpPr>
          <p:cNvPr id="6" name="Content Placeholder 2"/>
          <p:cNvSpPr>
            <a:spLocks noGrp="1"/>
          </p:cNvSpPr>
          <p:nvPr>
            <p:ph sz="half" idx="1"/>
          </p:nvPr>
        </p:nvSpPr>
        <p:spPr>
          <a:xfrm>
            <a:off x="5594123" y="2336873"/>
            <a:ext cx="5675239" cy="4107176"/>
          </a:xfrm>
        </p:spPr>
        <p:txBody>
          <a:bodyPr>
            <a:normAutofit/>
          </a:bodyPr>
          <a:lstStyle/>
          <a:p>
            <a:pPr>
              <a:defRPr/>
            </a:pPr>
            <a:r>
              <a:rPr lang="en-GB" dirty="0"/>
              <a:t>RAID 5</a:t>
            </a:r>
          </a:p>
          <a:p>
            <a:pPr lvl="1">
              <a:defRPr/>
            </a:pPr>
            <a:r>
              <a:rPr lang="en-GB" dirty="0"/>
              <a:t>Striping with parity</a:t>
            </a:r>
          </a:p>
          <a:p>
            <a:pPr lvl="1">
              <a:defRPr/>
            </a:pPr>
            <a:r>
              <a:rPr lang="en-GB" dirty="0"/>
              <a:t>3 or more disks</a:t>
            </a:r>
          </a:p>
          <a:p>
            <a:pPr lvl="1">
              <a:defRPr/>
            </a:pPr>
            <a:r>
              <a:rPr lang="en-GB" dirty="0"/>
              <a:t>Better than 50% utilization</a:t>
            </a:r>
          </a:p>
          <a:p>
            <a:pPr>
              <a:defRPr/>
            </a:pPr>
            <a:r>
              <a:rPr lang="en-GB" dirty="0"/>
              <a:t>RAID 1+0 (RAID 10)</a:t>
            </a:r>
          </a:p>
          <a:p>
            <a:pPr lvl="1">
              <a:defRPr/>
            </a:pPr>
            <a:r>
              <a:rPr lang="en-GB" dirty="0"/>
              <a:t>Nested RAID</a:t>
            </a:r>
          </a:p>
          <a:p>
            <a:pPr lvl="1">
              <a:defRPr/>
            </a:pPr>
            <a:r>
              <a:rPr lang="en-GB" dirty="0"/>
              <a:t>Logical striped (RAID 0) volume consisting of RAID 1 volumes</a:t>
            </a:r>
          </a:p>
          <a:p>
            <a:pPr lvl="1">
              <a:defRPr/>
            </a:pPr>
            <a:r>
              <a:rPr lang="en-GB" dirty="0"/>
              <a:t>50% overhead</a:t>
            </a:r>
          </a:p>
          <a:p>
            <a:pPr lvl="1">
              <a:defRPr/>
            </a:pPr>
            <a:r>
              <a:rPr lang="en-GB" dirty="0"/>
              <a:t>Can tolerate multiple simultaneous disk failures (1 in each sub-volume)</a:t>
            </a:r>
          </a:p>
          <a:p>
            <a:endParaRPr lang="en-US" dirty="0"/>
          </a:p>
        </p:txBody>
      </p:sp>
      <p:pic>
        <p:nvPicPr>
          <p:cNvPr id="7" name="Content Placeholder 7" descr="RAID 5 (striping with parity) "/>
          <p:cNvPicPr>
            <a:picLocks/>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1713626" y="2134786"/>
            <a:ext cx="2394995" cy="2255675"/>
          </a:xfrm>
          <a:prstGeom prst="rect">
            <a:avLst/>
          </a:prstGeom>
          <a:noFill/>
          <a:ln>
            <a:noFill/>
          </a:ln>
        </p:spPr>
      </p:pic>
      <p:pic>
        <p:nvPicPr>
          <p:cNvPr id="8" name="Content Placeholder 8" descr="RAID 10 - either disk in each of the sub-volumes can fail without bringing down the main volume"/>
          <p:cNvPicPr>
            <a:picLocks/>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1301112" y="4589224"/>
            <a:ext cx="3123915" cy="1854825"/>
          </a:xfrm>
          <a:prstGeom prst="rect">
            <a:avLst/>
          </a:prstGeom>
          <a:noFill/>
          <a:ln>
            <a:noFill/>
          </a:ln>
        </p:spPr>
      </p:pic>
    </p:spTree>
    <p:extLst>
      <p:ext uri="{BB962C8B-B14F-4D97-AF65-F5344CB8AC3E}">
        <p14:creationId xmlns:p14="http://schemas.microsoft.com/office/powerpoint/2010/main" val="34971333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GB" altLang="en-US" dirty="0"/>
              <a:t>Implementing RAID</a:t>
            </a:r>
            <a:endParaRPr lang="en-US" dirty="0"/>
          </a:p>
        </p:txBody>
      </p:sp>
      <p:sp>
        <p:nvSpPr>
          <p:cNvPr id="5" name="Content Placeholder 2"/>
          <p:cNvSpPr>
            <a:spLocks noGrp="1"/>
          </p:cNvSpPr>
          <p:nvPr>
            <p:ph sz="half" idx="1"/>
          </p:nvPr>
        </p:nvSpPr>
        <p:spPr/>
        <p:txBody>
          <a:bodyPr/>
          <a:lstStyle/>
          <a:p>
            <a:pPr>
              <a:defRPr/>
            </a:pPr>
            <a:r>
              <a:rPr lang="en-GB" dirty="0"/>
              <a:t>Hardware</a:t>
            </a:r>
          </a:p>
          <a:p>
            <a:pPr lvl="1">
              <a:defRPr/>
            </a:pPr>
            <a:r>
              <a:rPr lang="en-GB" dirty="0"/>
              <a:t>RAID controller</a:t>
            </a:r>
          </a:p>
          <a:p>
            <a:pPr lvl="1">
              <a:defRPr/>
            </a:pPr>
            <a:r>
              <a:rPr lang="en-GB" dirty="0"/>
              <a:t>Configured via controller firmware</a:t>
            </a:r>
          </a:p>
          <a:p>
            <a:pPr>
              <a:defRPr/>
            </a:pPr>
            <a:r>
              <a:rPr lang="en-GB" dirty="0"/>
              <a:t>Software</a:t>
            </a:r>
          </a:p>
          <a:p>
            <a:pPr lvl="1">
              <a:defRPr/>
            </a:pPr>
            <a:r>
              <a:rPr lang="en-GB" dirty="0"/>
              <a:t>Configured via OS</a:t>
            </a:r>
          </a:p>
          <a:p>
            <a:pPr lvl="1">
              <a:defRPr/>
            </a:pPr>
            <a:r>
              <a:rPr lang="en-GB" dirty="0"/>
              <a:t>Can combine different disk types</a:t>
            </a:r>
          </a:p>
          <a:p>
            <a:pPr>
              <a:defRPr/>
            </a:pPr>
            <a:r>
              <a:rPr lang="en-GB" dirty="0"/>
              <a:t>Hot swappable drives</a:t>
            </a:r>
          </a:p>
          <a:p>
            <a:endParaRPr lang="en-US" dirty="0"/>
          </a:p>
        </p:txBody>
      </p:sp>
      <p:pic>
        <p:nvPicPr>
          <p:cNvPr id="7" name="Content Placeholder 6" descr="Configuring a volume using RAID controller firmware"/>
          <p:cNvPicPr>
            <a:picLocks/>
          </p:cNvPicPr>
          <p:nvPr/>
        </p:nvPicPr>
        <p:blipFill>
          <a:blip r:embed="rId2" cstate="screen">
            <a:extLst>
              <a:ext uri="{28A0092B-C50C-407E-A947-70E740481C1C}">
                <a14:useLocalDpi xmlns:a14="http://schemas.microsoft.com/office/drawing/2010/main"/>
              </a:ext>
            </a:extLst>
          </a:blip>
          <a:stretch>
            <a:fillRect/>
          </a:stretch>
        </p:blipFill>
        <p:spPr bwMode="auto">
          <a:xfrm>
            <a:off x="5378680" y="2119185"/>
            <a:ext cx="3781499" cy="2078572"/>
          </a:xfrm>
          <a:prstGeom prst="rect">
            <a:avLst/>
          </a:prstGeom>
          <a:noFill/>
          <a:ln>
            <a:noFill/>
          </a:ln>
        </p:spPr>
      </p:pic>
      <p:pic>
        <p:nvPicPr>
          <p:cNvPr id="8" name="Content Placeholder 8" descr="HP MediaSmart Server with hot swappable drive enclosure (© Hewlett-Packard Development Company)"/>
          <p:cNvPicPr>
            <a:picLocks/>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083181" y="4038585"/>
            <a:ext cx="2249217" cy="229197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5569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Troubleshooting RAID</a:t>
            </a:r>
          </a:p>
        </p:txBody>
      </p:sp>
      <p:sp>
        <p:nvSpPr>
          <p:cNvPr id="8" name="Content Placeholder 2"/>
          <p:cNvSpPr>
            <a:spLocks noGrp="1"/>
          </p:cNvSpPr>
          <p:nvPr>
            <p:ph sz="half" idx="1"/>
          </p:nvPr>
        </p:nvSpPr>
        <p:spPr>
          <a:xfrm>
            <a:off x="4589381" y="2106826"/>
            <a:ext cx="6012715" cy="4529987"/>
          </a:xfrm>
        </p:spPr>
        <p:txBody>
          <a:bodyPr/>
          <a:lstStyle/>
          <a:p>
            <a:pPr>
              <a:buFont typeface="Arial" charset="0"/>
              <a:buChar char="•"/>
              <a:defRPr/>
            </a:pPr>
            <a:r>
              <a:rPr lang="en-GB" dirty="0"/>
              <a:t>RAID not found</a:t>
            </a:r>
          </a:p>
          <a:p>
            <a:pPr lvl="1">
              <a:defRPr/>
            </a:pPr>
            <a:r>
              <a:rPr lang="en-GB" dirty="0"/>
              <a:t>Check driver loaded</a:t>
            </a:r>
          </a:p>
          <a:p>
            <a:pPr lvl="1">
              <a:defRPr/>
            </a:pPr>
            <a:r>
              <a:rPr lang="en-GB" dirty="0"/>
              <a:t>Use controller utility to check configuration</a:t>
            </a:r>
          </a:p>
          <a:p>
            <a:pPr>
              <a:buFont typeface="Arial" charset="0"/>
              <a:buChar char="•"/>
              <a:defRPr/>
            </a:pPr>
            <a:r>
              <a:rPr lang="en-GB" dirty="0"/>
              <a:t>RAID stops working</a:t>
            </a:r>
          </a:p>
          <a:p>
            <a:pPr lvl="1">
              <a:defRPr/>
            </a:pPr>
            <a:r>
              <a:rPr lang="en-GB" dirty="0"/>
              <a:t>Supposed to be fault tolerant – but controller could fail or multiple disks could fail</a:t>
            </a:r>
          </a:p>
          <a:p>
            <a:pPr lvl="1">
              <a:defRPr/>
            </a:pPr>
            <a:r>
              <a:rPr lang="en-GB" dirty="0"/>
              <a:t>Swap out any failed disk ASAP and rebuild array</a:t>
            </a:r>
          </a:p>
          <a:p>
            <a:endParaRPr lang="en-US" dirty="0"/>
          </a:p>
        </p:txBody>
      </p:sp>
      <p:pic>
        <p:nvPicPr>
          <p:cNvPr id="5" name="Content Placeholder 9" descr="Boot message indicating a problem with the RAID volume - press Ctrl+C to start the utility and troubleshoot"/>
          <p:cNvPicPr>
            <a:picLocks noGrp="1"/>
          </p:cNvPicPr>
          <p:nvPr>
            <p:ph sz="half" idx="2"/>
          </p:nvPr>
        </p:nvPicPr>
        <p:blipFill>
          <a:blip r:embed="rId2" cstate="screen">
            <a:extLst>
              <a:ext uri="{28A0092B-C50C-407E-A947-70E740481C1C}">
                <a14:useLocalDpi xmlns:a14="http://schemas.microsoft.com/office/drawing/2010/main"/>
              </a:ext>
            </a:extLst>
          </a:blip>
          <a:stretch>
            <a:fillRect/>
          </a:stretch>
        </p:blipFill>
        <p:spPr bwMode="auto">
          <a:xfrm>
            <a:off x="432486" y="2231590"/>
            <a:ext cx="3749235" cy="2060838"/>
          </a:xfrm>
          <a:prstGeom prst="rect">
            <a:avLst/>
          </a:prstGeom>
          <a:noFill/>
          <a:ln>
            <a:noFill/>
          </a:ln>
        </p:spPr>
      </p:pic>
      <p:pic>
        <p:nvPicPr>
          <p:cNvPr id="6" name="Content Placeholder 10" descr="Diagnosing RAID errors using the configuration utility "/>
          <p:cNvPicPr>
            <a:picLocks noGrp="1"/>
          </p:cNvPicPr>
          <p:nvPr>
            <p:ph sz="quarter" idx="4294967295"/>
          </p:nvPr>
        </p:nvPicPr>
        <p:blipFill>
          <a:blip r:embed="rId3" cstate="screen">
            <a:extLst>
              <a:ext uri="{28A0092B-C50C-407E-A947-70E740481C1C}">
                <a14:useLocalDpi xmlns:a14="http://schemas.microsoft.com/office/drawing/2010/main"/>
              </a:ext>
            </a:extLst>
          </a:blip>
          <a:stretch>
            <a:fillRect/>
          </a:stretch>
        </p:blipFill>
        <p:spPr bwMode="auto">
          <a:xfrm>
            <a:off x="432486" y="4371819"/>
            <a:ext cx="3749675" cy="2060575"/>
          </a:xfrm>
          <a:prstGeom prst="rect">
            <a:avLst/>
          </a:prstGeom>
          <a:noFill/>
          <a:ln>
            <a:noFill/>
          </a:ln>
        </p:spPr>
      </p:pic>
    </p:spTree>
    <p:extLst>
      <p:ext uri="{BB962C8B-B14F-4D97-AF65-F5344CB8AC3E}">
        <p14:creationId xmlns:p14="http://schemas.microsoft.com/office/powerpoint/2010/main" val="15329370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
        <p:nvSpPr>
          <p:cNvPr id="5" name="Slide Number Placeholder 4"/>
          <p:cNvSpPr>
            <a:spLocks noGrp="1"/>
          </p:cNvSpPr>
          <p:nvPr>
            <p:ph type="sldNum" sz="quarter" idx="12"/>
          </p:nvPr>
        </p:nvSpPr>
        <p:spPr/>
        <p:txBody>
          <a:bodyPr/>
          <a:lstStyle/>
          <a:p>
            <a:fld id="{B968E073-D174-4F9D-8A41-77BF38746B42}" type="slidenum">
              <a:rPr lang="en-GB" smtClean="0">
                <a:solidFill>
                  <a:prstClr val="black">
                    <a:tint val="75000"/>
                  </a:prstClr>
                </a:solidFill>
              </a:rPr>
              <a:pPr/>
              <a:t>64</a:t>
            </a:fld>
            <a:endParaRPr lang="en-GB">
              <a:solidFill>
                <a:prstClr val="black">
                  <a:tint val="75000"/>
                </a:prstClr>
              </a:solidFill>
            </a:endParaRPr>
          </a:p>
        </p:txBody>
      </p:sp>
    </p:spTree>
    <p:extLst>
      <p:ext uri="{BB962C8B-B14F-4D97-AF65-F5344CB8AC3E}">
        <p14:creationId xmlns:p14="http://schemas.microsoft.com/office/powerpoint/2010/main" val="10839649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RAM Types</a:t>
            </a:r>
          </a:p>
        </p:txBody>
      </p:sp>
      <p:sp>
        <p:nvSpPr>
          <p:cNvPr id="6" name="Content Placeholder 5"/>
          <p:cNvSpPr>
            <a:spLocks noGrp="1"/>
          </p:cNvSpPr>
          <p:nvPr>
            <p:ph sz="half" idx="1"/>
          </p:nvPr>
        </p:nvSpPr>
        <p:spPr/>
        <p:txBody>
          <a:bodyPr>
            <a:normAutofit/>
          </a:bodyPr>
          <a:lstStyle/>
          <a:p>
            <a:pPr>
              <a:buFont typeface="Arial" charset="0"/>
              <a:buChar char="•"/>
              <a:defRPr/>
            </a:pPr>
            <a:r>
              <a:rPr lang="en-GB" dirty="0"/>
              <a:t>Random Access Memory (RAM)</a:t>
            </a:r>
          </a:p>
          <a:p>
            <a:pPr>
              <a:buFont typeface="Arial" charset="0"/>
              <a:buChar char="•"/>
              <a:defRPr/>
            </a:pPr>
            <a:r>
              <a:rPr lang="en-GB" dirty="0"/>
              <a:t>Dynamic RAM (DRAM)</a:t>
            </a:r>
          </a:p>
          <a:p>
            <a:pPr lvl="1">
              <a:defRPr/>
            </a:pPr>
            <a:r>
              <a:rPr lang="en-GB" dirty="0"/>
              <a:t>Bit cell needs to be constantly refreshed (needs constant power source)</a:t>
            </a:r>
          </a:p>
          <a:p>
            <a:pPr>
              <a:buFont typeface="Arial" charset="0"/>
              <a:buChar char="•"/>
              <a:defRPr/>
            </a:pPr>
            <a:r>
              <a:rPr lang="en-GB" dirty="0"/>
              <a:t>Synchronous Dynamic RAM (SDRAM)</a:t>
            </a:r>
          </a:p>
          <a:p>
            <a:pPr lvl="1">
              <a:defRPr/>
            </a:pPr>
            <a:r>
              <a:rPr lang="en-GB" dirty="0"/>
              <a:t>Same sort of technology as DRAM but...</a:t>
            </a:r>
          </a:p>
          <a:p>
            <a:pPr lvl="1">
              <a:defRPr/>
            </a:pPr>
            <a:r>
              <a:rPr lang="en-GB" dirty="0"/>
              <a:t>64-bit data bus</a:t>
            </a:r>
          </a:p>
          <a:p>
            <a:pPr lvl="1">
              <a:defRPr/>
            </a:pPr>
            <a:r>
              <a:rPr lang="en-GB" dirty="0"/>
              <a:t>Timed to system clock</a:t>
            </a:r>
          </a:p>
        </p:txBody>
      </p:sp>
      <p:sp>
        <p:nvSpPr>
          <p:cNvPr id="5" name="Slide Number Placeholder 4"/>
          <p:cNvSpPr>
            <a:spLocks noGrp="1"/>
          </p:cNvSpPr>
          <p:nvPr>
            <p:ph type="sldNum" sz="quarter" idx="15"/>
          </p:nvPr>
        </p:nvSpPr>
        <p:spPr/>
        <p:txBody>
          <a:bodyPr/>
          <a:lstStyle/>
          <a:p>
            <a:r>
              <a:rPr lang="en-US" dirty="0"/>
              <a:t>112</a:t>
            </a:r>
          </a:p>
        </p:txBody>
      </p:sp>
      <p:pic>
        <p:nvPicPr>
          <p:cNvPr id="9" name="Picture 9" descr="72 pin SIMM"/>
          <p:cNvPicPr>
            <a:picLocks noGrp="1" noChangeAspect="1" noChangeArrowheads="1"/>
          </p:cNvPicPr>
          <p:nvPr>
            <p:ph sz="quarter" idx="12"/>
          </p:nvPr>
        </p:nvPicPr>
        <p:blipFill>
          <a:blip r:embed="rId2">
            <a:extLst>
              <a:ext uri="{28A0092B-C50C-407E-A947-70E740481C1C}">
                <a14:useLocalDpi xmlns:a14="http://schemas.microsoft.com/office/drawing/2010/main"/>
              </a:ext>
            </a:extLst>
          </a:blip>
          <a:srcRect/>
          <a:stretch>
            <a:fillRect/>
          </a:stretch>
        </p:blipFill>
        <p:spPr bwMode="auto">
          <a:xfrm>
            <a:off x="1524001" y="1655751"/>
            <a:ext cx="4525963" cy="1076349"/>
          </a:xfrm>
          <a:noFill/>
        </p:spPr>
      </p:pic>
      <p:pic>
        <p:nvPicPr>
          <p:cNvPr id="10" name="Content Placeholder 9" descr="256_2700_02"/>
          <p:cNvPicPr>
            <a:picLocks noGrp="1" noChangeAspect="1" noChangeArrowheads="1"/>
          </p:cNvPicPr>
          <p:nvPr>
            <p:ph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1739106" y="4484917"/>
            <a:ext cx="4095750" cy="1018716"/>
          </a:xfrm>
          <a:noFill/>
        </p:spPr>
      </p:pic>
    </p:spTree>
    <p:extLst>
      <p:ext uri="{BB962C8B-B14F-4D97-AF65-F5344CB8AC3E}">
        <p14:creationId xmlns:p14="http://schemas.microsoft.com/office/powerpoint/2010/main" val="34117222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DDR SDRAM</a:t>
            </a:r>
            <a:endParaRPr lang="en-US" dirty="0"/>
          </a:p>
        </p:txBody>
      </p:sp>
      <p:sp>
        <p:nvSpPr>
          <p:cNvPr id="3" name="Content Placeholder 2"/>
          <p:cNvSpPr>
            <a:spLocks noGrp="1"/>
          </p:cNvSpPr>
          <p:nvPr>
            <p:ph sz="half" idx="1"/>
          </p:nvPr>
        </p:nvSpPr>
        <p:spPr/>
        <p:txBody>
          <a:bodyPr>
            <a:normAutofit/>
          </a:bodyPr>
          <a:lstStyle/>
          <a:p>
            <a:r>
              <a:rPr lang="en-GB" dirty="0"/>
              <a:t>Double Data Rate SDRAM (PC-</a:t>
            </a:r>
            <a:r>
              <a:rPr lang="en-GB" dirty="0" err="1"/>
              <a:t>xxxx</a:t>
            </a:r>
            <a:r>
              <a:rPr lang="en-GB" dirty="0"/>
              <a:t>)</a:t>
            </a:r>
          </a:p>
          <a:p>
            <a:r>
              <a:rPr lang="en-GB" dirty="0"/>
              <a:t>DDR2 doubles bus speed (PC2-xxxx)</a:t>
            </a:r>
          </a:p>
          <a:p>
            <a:r>
              <a:rPr lang="en-GB" dirty="0"/>
              <a:t>DDR3 quadruples bus speed (PC3-xxxx)</a:t>
            </a:r>
          </a:p>
          <a:p>
            <a:r>
              <a:rPr lang="en-GB" dirty="0"/>
              <a:t>DIMM packaging</a:t>
            </a:r>
          </a:p>
          <a:p>
            <a:pPr lvl="1"/>
            <a:r>
              <a:rPr lang="en-GB" dirty="0"/>
              <a:t>184-pin (DDR)</a:t>
            </a:r>
          </a:p>
          <a:p>
            <a:pPr lvl="1"/>
            <a:r>
              <a:rPr lang="en-GB" dirty="0"/>
              <a:t>240-pin (DDR2 and DDR3 – keyed differently)</a:t>
            </a:r>
          </a:p>
          <a:p>
            <a:r>
              <a:rPr lang="en-GB" dirty="0"/>
              <a:t>SODIMM packaging for laptops</a:t>
            </a:r>
          </a:p>
          <a:p>
            <a:endParaRPr lang="en-US" dirty="0"/>
          </a:p>
        </p:txBody>
      </p:sp>
      <p:sp>
        <p:nvSpPr>
          <p:cNvPr id="22" name="Content Placeholder 21"/>
          <p:cNvSpPr>
            <a:spLocks noGrp="1"/>
          </p:cNvSpPr>
          <p:nvPr>
            <p:ph sz="half" idx="2"/>
          </p:nvPr>
        </p:nvSpPr>
        <p:spPr/>
        <p:txBody>
          <a:bodyPr>
            <a:normAutofit/>
          </a:bodyPr>
          <a:lstStyle/>
          <a:p>
            <a:endParaRPr lang="en-US"/>
          </a:p>
        </p:txBody>
      </p:sp>
      <p:grpSp>
        <p:nvGrpSpPr>
          <p:cNvPr id="14" name="Group 13"/>
          <p:cNvGrpSpPr>
            <a:grpSpLocks noChangeAspect="1"/>
          </p:cNvGrpSpPr>
          <p:nvPr/>
        </p:nvGrpSpPr>
        <p:grpSpPr>
          <a:xfrm>
            <a:off x="5883729" y="1247524"/>
            <a:ext cx="4738392" cy="3868489"/>
            <a:chOff x="4107021" y="1189648"/>
            <a:chExt cx="4991100" cy="4074803"/>
          </a:xfrm>
        </p:grpSpPr>
        <p:pic>
          <p:nvPicPr>
            <p:cNvPr id="15" name="Picture 14" descr="Corsair ValueSelect DDR2 SDRAM in 240-pin DIMM"/>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07021" y="2566979"/>
              <a:ext cx="4991100" cy="1133475"/>
            </a:xfrm>
            <a:prstGeom prst="rect">
              <a:avLst/>
            </a:prstGeom>
            <a:noFill/>
            <a:ln>
              <a:noFill/>
            </a:ln>
          </p:spPr>
        </p:pic>
        <p:pic>
          <p:nvPicPr>
            <p:cNvPr id="16" name="Picture 15" descr="Corsair XMS DDR3 SDRAM in 240-pin DIMM"/>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07021" y="4054776"/>
              <a:ext cx="4991100" cy="1209675"/>
            </a:xfrm>
            <a:prstGeom prst="rect">
              <a:avLst/>
            </a:prstGeom>
            <a:noFill/>
            <a:ln>
              <a:noFill/>
            </a:ln>
          </p:spPr>
        </p:pic>
        <p:pic>
          <p:nvPicPr>
            <p:cNvPr id="17" name="Content Placeholder 7" descr="Corsair ValueSelect DDR SDRAM in 184-pin DIMM"/>
            <p:cNvPicPr>
              <a:picLocks/>
            </p:cNvPicPr>
            <p:nvPr/>
          </p:nvPicPr>
          <p:blipFill>
            <a:blip r:embed="rId4" cstate="screen">
              <a:extLst>
                <a:ext uri="{28A0092B-C50C-407E-A947-70E740481C1C}">
                  <a14:useLocalDpi xmlns:a14="http://schemas.microsoft.com/office/drawing/2010/main"/>
                </a:ext>
              </a:extLst>
            </a:blip>
            <a:stretch>
              <a:fillRect/>
            </a:stretch>
          </p:blipFill>
          <p:spPr bwMode="auto">
            <a:xfrm>
              <a:off x="4339590" y="1189648"/>
              <a:ext cx="4525962" cy="1121109"/>
            </a:xfrm>
            <a:prstGeom prst="rect">
              <a:avLst/>
            </a:prstGeom>
            <a:noFill/>
            <a:ln>
              <a:noFill/>
            </a:ln>
          </p:spPr>
        </p:pic>
      </p:grpSp>
      <p:pic>
        <p:nvPicPr>
          <p:cNvPr id="23" name="Picture 22" descr="Corsair ValueSelect SODIMM"/>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50443" y="5363359"/>
            <a:ext cx="2108835" cy="1005840"/>
          </a:xfrm>
          <a:prstGeom prst="rect">
            <a:avLst/>
          </a:prstGeom>
          <a:noFill/>
          <a:ln>
            <a:noFill/>
          </a:ln>
        </p:spPr>
      </p:pic>
    </p:spTree>
    <p:extLst>
      <p:ext uri="{BB962C8B-B14F-4D97-AF65-F5344CB8AC3E}">
        <p14:creationId xmlns:p14="http://schemas.microsoft.com/office/powerpoint/2010/main" val="2409566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Arial" charset="0"/>
              <a:buChar char="•"/>
              <a:defRPr/>
            </a:pPr>
            <a:r>
              <a:rPr lang="en-GB" dirty="0"/>
              <a:t>Chips</a:t>
            </a:r>
          </a:p>
          <a:p>
            <a:pPr lvl="1">
              <a:defRPr/>
            </a:pPr>
            <a:r>
              <a:rPr lang="en-GB" dirty="0"/>
              <a:t>Module consists of </a:t>
            </a:r>
            <a:r>
              <a:rPr lang="en-GB" i="1" dirty="0"/>
              <a:t>nn </a:t>
            </a:r>
            <a:r>
              <a:rPr lang="en-GB" dirty="0"/>
              <a:t>chips of nn MB size (density)</a:t>
            </a:r>
          </a:p>
          <a:p>
            <a:pPr lvl="1">
              <a:defRPr/>
            </a:pPr>
            <a:r>
              <a:rPr lang="en-GB" dirty="0"/>
              <a:t>Chip depth (number of rows and columns)</a:t>
            </a:r>
          </a:p>
          <a:p>
            <a:pPr lvl="1">
              <a:defRPr/>
            </a:pPr>
            <a:r>
              <a:rPr lang="en-GB" dirty="0"/>
              <a:t>High density RAM needs to be registered or buffered</a:t>
            </a:r>
          </a:p>
          <a:p>
            <a:pPr>
              <a:buFont typeface="Arial" charset="0"/>
              <a:buChar char="•"/>
              <a:defRPr/>
            </a:pPr>
            <a:r>
              <a:rPr lang="en-GB" dirty="0"/>
              <a:t>Banks</a:t>
            </a:r>
          </a:p>
          <a:p>
            <a:pPr lvl="1">
              <a:defRPr/>
            </a:pPr>
            <a:r>
              <a:rPr lang="en-GB" dirty="0"/>
              <a:t>Width of memory bus</a:t>
            </a:r>
          </a:p>
          <a:p>
            <a:pPr lvl="2">
              <a:defRPr/>
            </a:pPr>
            <a:r>
              <a:rPr lang="en-GB" dirty="0"/>
              <a:t>All modern CPUs are 64-bit</a:t>
            </a:r>
          </a:p>
          <a:p>
            <a:pPr lvl="2">
              <a:defRPr/>
            </a:pPr>
            <a:r>
              <a:rPr lang="en-GB" dirty="0"/>
              <a:t>Dual-channel makes 128-bit</a:t>
            </a:r>
          </a:p>
          <a:p>
            <a:pPr lvl="2">
              <a:defRPr/>
            </a:pPr>
            <a:r>
              <a:rPr lang="en-GB" dirty="0"/>
              <a:t>ECC adds 8 bits (or 16 bits if dual channel)</a:t>
            </a:r>
          </a:p>
          <a:p>
            <a:pPr>
              <a:buFont typeface="Arial" charset="0"/>
              <a:buChar char="•"/>
              <a:defRPr/>
            </a:pPr>
            <a:r>
              <a:rPr lang="en-GB" dirty="0"/>
              <a:t>Double-sided</a:t>
            </a:r>
          </a:p>
          <a:p>
            <a:pPr lvl="1">
              <a:defRPr/>
            </a:pPr>
            <a:r>
              <a:rPr lang="en-GB" dirty="0"/>
              <a:t>Physical location of chips on the module</a:t>
            </a:r>
          </a:p>
          <a:p>
            <a:pPr lvl="1">
              <a:buNone/>
              <a:defRPr/>
            </a:pPr>
            <a:r>
              <a:rPr lang="en-GB" dirty="0"/>
              <a:t>OR (sometimes)</a:t>
            </a:r>
          </a:p>
          <a:p>
            <a:pPr lvl="1">
              <a:defRPr/>
            </a:pPr>
            <a:r>
              <a:rPr lang="en-GB" dirty="0"/>
              <a:t>Number of ranks (dual-rank modules contain two sets of chips)</a:t>
            </a:r>
          </a:p>
          <a:p>
            <a:pPr lvl="1">
              <a:defRPr/>
            </a:pPr>
            <a:r>
              <a:rPr lang="en-GB" dirty="0"/>
              <a:t>Controller can access one rank at a time</a:t>
            </a:r>
          </a:p>
          <a:p>
            <a:pPr lvl="1">
              <a:defRPr/>
            </a:pPr>
            <a:r>
              <a:rPr lang="en-GB" dirty="0"/>
              <a:t>Controller is subject to maximum electrical load so may not be able to use dual-rank modules in all slots</a:t>
            </a:r>
          </a:p>
          <a:p>
            <a:endParaRPr lang="en-US" dirty="0"/>
          </a:p>
        </p:txBody>
      </p:sp>
      <p:sp>
        <p:nvSpPr>
          <p:cNvPr id="3" name="Title 2"/>
          <p:cNvSpPr>
            <a:spLocks noGrp="1"/>
          </p:cNvSpPr>
          <p:nvPr>
            <p:ph type="title"/>
          </p:nvPr>
        </p:nvSpPr>
        <p:spPr/>
        <p:txBody>
          <a:bodyPr/>
          <a:lstStyle/>
          <a:p>
            <a:r>
              <a:rPr lang="en-US" dirty="0"/>
              <a:t>RAM Configurations (1)</a:t>
            </a:r>
          </a:p>
        </p:txBody>
      </p:sp>
    </p:spTree>
    <p:extLst>
      <p:ext uri="{BB962C8B-B14F-4D97-AF65-F5344CB8AC3E}">
        <p14:creationId xmlns:p14="http://schemas.microsoft.com/office/powerpoint/2010/main" val="18002810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RAM Configurations (2)</a:t>
            </a:r>
          </a:p>
        </p:txBody>
      </p:sp>
      <p:sp>
        <p:nvSpPr>
          <p:cNvPr id="3" name="Content Placeholder 2"/>
          <p:cNvSpPr>
            <a:spLocks noGrp="1"/>
          </p:cNvSpPr>
          <p:nvPr>
            <p:ph sz="half" idx="1"/>
          </p:nvPr>
        </p:nvSpPr>
        <p:spPr>
          <a:xfrm>
            <a:off x="5798614" y="1690690"/>
            <a:ext cx="6035040" cy="5486400"/>
          </a:xfrm>
        </p:spPr>
        <p:txBody>
          <a:bodyPr>
            <a:normAutofit/>
          </a:bodyPr>
          <a:lstStyle/>
          <a:p>
            <a:r>
              <a:rPr lang="en-GB" dirty="0"/>
              <a:t>Dual-channel</a:t>
            </a:r>
          </a:p>
          <a:p>
            <a:pPr lvl="1"/>
            <a:r>
              <a:rPr lang="en-GB" dirty="0"/>
              <a:t>Feature of motherboard / CPU not memory modules</a:t>
            </a:r>
          </a:p>
          <a:p>
            <a:pPr lvl="1"/>
            <a:r>
              <a:rPr lang="en-GB" dirty="0"/>
              <a:t>Controller can access two banks at the same time</a:t>
            </a:r>
          </a:p>
          <a:p>
            <a:pPr lvl="1"/>
            <a:r>
              <a:rPr lang="en-GB" dirty="0"/>
              <a:t>Memory modules must be matched (use kits)</a:t>
            </a:r>
          </a:p>
          <a:p>
            <a:r>
              <a:rPr lang="en-GB" dirty="0"/>
              <a:t>ECC</a:t>
            </a:r>
          </a:p>
          <a:p>
            <a:pPr lvl="1"/>
            <a:r>
              <a:rPr lang="en-GB" dirty="0"/>
              <a:t>Detects / corrects errors</a:t>
            </a:r>
          </a:p>
          <a:p>
            <a:pPr lvl="1"/>
            <a:r>
              <a:rPr lang="en-GB" dirty="0"/>
              <a:t>Generally only used on servers or workstations</a:t>
            </a:r>
          </a:p>
          <a:p>
            <a:r>
              <a:rPr lang="en-GB" dirty="0"/>
              <a:t>Registered / Fully Buffered</a:t>
            </a:r>
          </a:p>
          <a:p>
            <a:pPr lvl="1"/>
            <a:r>
              <a:rPr lang="en-GB" dirty="0"/>
              <a:t>Makes high density modules more reliable</a:t>
            </a:r>
            <a:endParaRPr lang="en-US" dirty="0"/>
          </a:p>
        </p:txBody>
      </p:sp>
      <p:pic>
        <p:nvPicPr>
          <p:cNvPr id="14" name="Content Placeholder 13"/>
          <p:cNvPicPr>
            <a:picLocks noGrp="1" noChangeAspect="1"/>
          </p:cNvPicPr>
          <p:nvPr>
            <p:ph sz="quarter" idx="12"/>
          </p:nvPr>
        </p:nvPicPr>
        <p:blipFill>
          <a:blip r:embed="rId2" cstate="screen">
            <a:extLst>
              <a:ext uri="{28A0092B-C50C-407E-A947-70E740481C1C}">
                <a14:useLocalDpi xmlns:a14="http://schemas.microsoft.com/office/drawing/2010/main"/>
              </a:ext>
            </a:extLst>
          </a:blip>
          <a:stretch>
            <a:fillRect/>
          </a:stretch>
        </p:blipFill>
        <p:spPr>
          <a:xfrm>
            <a:off x="680070" y="1621304"/>
            <a:ext cx="4249101" cy="2743200"/>
          </a:xfrm>
          <a:prstGeom prst="rect">
            <a:avLst/>
          </a:prstGeom>
        </p:spPr>
      </p:pic>
      <p:sp>
        <p:nvSpPr>
          <p:cNvPr id="7" name="Slide Number Placeholder 6"/>
          <p:cNvSpPr>
            <a:spLocks noGrp="1"/>
          </p:cNvSpPr>
          <p:nvPr>
            <p:ph type="sldNum" sz="quarter" idx="15"/>
          </p:nvPr>
        </p:nvSpPr>
        <p:spPr/>
        <p:txBody>
          <a:bodyPr/>
          <a:lstStyle/>
          <a:p>
            <a:r>
              <a:rPr lang="en-US" dirty="0"/>
              <a:t>117</a:t>
            </a:r>
          </a:p>
        </p:txBody>
      </p:sp>
      <p:pic>
        <p:nvPicPr>
          <p:cNvPr id="15" name="Content Placeholder 14" descr="HP DDR ECC Registered memory module (© Hewlett-Packard Development Company)"/>
          <p:cNvPicPr>
            <a:picLocks noGrp="1"/>
          </p:cNvPicPr>
          <p:nvPr>
            <p:ph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912342" y="4563743"/>
            <a:ext cx="4525963" cy="1056938"/>
          </a:xfrm>
          <a:prstGeom prst="rect">
            <a:avLst/>
          </a:prstGeom>
          <a:noFill/>
          <a:ln>
            <a:noFill/>
          </a:ln>
        </p:spPr>
      </p:pic>
    </p:spTree>
    <p:extLst>
      <p:ext uri="{BB962C8B-B14F-4D97-AF65-F5344CB8AC3E}">
        <p14:creationId xmlns:p14="http://schemas.microsoft.com/office/powerpoint/2010/main" val="13135886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Arial" charset="0"/>
              <a:buChar char="•"/>
              <a:defRPr/>
            </a:pPr>
            <a:r>
              <a:rPr lang="en-GB" dirty="0"/>
              <a:t>The DIMM format must match the motherboard</a:t>
            </a:r>
          </a:p>
          <a:p>
            <a:pPr>
              <a:buFont typeface="Arial" charset="0"/>
              <a:buChar char="•"/>
              <a:defRPr/>
            </a:pPr>
            <a:r>
              <a:rPr lang="en-GB" dirty="0"/>
              <a:t>Different capacity modules can usually be installed</a:t>
            </a:r>
          </a:p>
          <a:p>
            <a:pPr>
              <a:buFont typeface="Arial" charset="0"/>
              <a:buChar char="•"/>
              <a:defRPr/>
            </a:pPr>
            <a:r>
              <a:rPr lang="en-GB" dirty="0"/>
              <a:t>Modules from different vendors can usually be mixed</a:t>
            </a:r>
          </a:p>
          <a:p>
            <a:pPr>
              <a:buFont typeface="Arial" charset="0"/>
              <a:buChar char="•"/>
              <a:defRPr/>
            </a:pPr>
            <a:r>
              <a:rPr lang="en-GB" dirty="0"/>
              <a:t>For best performance, the modules should be the same speed as the motherboard - different speeds can be mixed but the system will only work at the speed of the lowest-clocked module</a:t>
            </a:r>
          </a:p>
          <a:p>
            <a:pPr>
              <a:buFont typeface="Arial" charset="0"/>
              <a:buChar char="•"/>
              <a:defRPr/>
            </a:pPr>
            <a:r>
              <a:rPr lang="en-GB" dirty="0"/>
              <a:t>Configure multi-channel systems with identical memory modules for each channel</a:t>
            </a:r>
          </a:p>
          <a:p>
            <a:pPr>
              <a:buFont typeface="Arial" charset="0"/>
              <a:buChar char="•"/>
              <a:defRPr/>
            </a:pPr>
            <a:r>
              <a:rPr lang="en-GB" dirty="0"/>
              <a:t>ECC memory cannot be mixed with non-parity memory and must be supported by the motherboard</a:t>
            </a:r>
          </a:p>
          <a:p>
            <a:pPr>
              <a:buFont typeface="Arial" charset="0"/>
              <a:buChar char="•"/>
              <a:defRPr/>
            </a:pPr>
            <a:r>
              <a:rPr lang="en-GB" dirty="0"/>
              <a:t>Registered memory cannot be mixed with unbuffered modules and must be supported by the motherboard</a:t>
            </a:r>
          </a:p>
        </p:txBody>
      </p:sp>
      <p:sp>
        <p:nvSpPr>
          <p:cNvPr id="3" name="Title 2"/>
          <p:cNvSpPr>
            <a:spLocks noGrp="1"/>
          </p:cNvSpPr>
          <p:nvPr>
            <p:ph type="title"/>
          </p:nvPr>
        </p:nvSpPr>
        <p:spPr/>
        <p:txBody>
          <a:bodyPr/>
          <a:lstStyle/>
          <a:p>
            <a:r>
              <a:rPr lang="en-GB" altLang="en-US" dirty="0"/>
              <a:t>Memory Compatibility Issues</a:t>
            </a:r>
            <a:endParaRPr lang="en-US" dirty="0"/>
          </a:p>
        </p:txBody>
      </p:sp>
    </p:spTree>
    <p:extLst>
      <p:ext uri="{BB962C8B-B14F-4D97-AF65-F5344CB8AC3E}">
        <p14:creationId xmlns:p14="http://schemas.microsoft.com/office/powerpoint/2010/main" val="887991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Front Panel Connectors</a:t>
            </a:r>
            <a:endParaRPr lang="en-US" dirty="0"/>
          </a:p>
        </p:txBody>
      </p:sp>
      <p:sp>
        <p:nvSpPr>
          <p:cNvPr id="3" name="Content Placeholder 2"/>
          <p:cNvSpPr>
            <a:spLocks noGrp="1"/>
          </p:cNvSpPr>
          <p:nvPr>
            <p:ph sz="half" idx="1"/>
          </p:nvPr>
        </p:nvSpPr>
        <p:spPr/>
        <p:txBody>
          <a:bodyPr/>
          <a:lstStyle/>
          <a:p>
            <a:r>
              <a:rPr lang="en-GB"/>
              <a:t>Power button / reset button (soft power) </a:t>
            </a:r>
          </a:p>
          <a:p>
            <a:r>
              <a:rPr lang="en-GB"/>
              <a:t>Power light </a:t>
            </a:r>
          </a:p>
          <a:p>
            <a:r>
              <a:rPr lang="en-GB"/>
              <a:t>Drive (HDD) activity lights </a:t>
            </a:r>
          </a:p>
          <a:p>
            <a:r>
              <a:rPr lang="en-GB"/>
              <a:t>USB ports </a:t>
            </a:r>
          </a:p>
          <a:p>
            <a:r>
              <a:rPr lang="en-GB"/>
              <a:t>Audio ports </a:t>
            </a:r>
          </a:p>
          <a:p>
            <a:r>
              <a:rPr lang="en-US"/>
              <a:t>Jumper settings</a:t>
            </a:r>
            <a:endParaRPr lang="en-US" dirty="0"/>
          </a:p>
        </p:txBody>
      </p:sp>
      <p:pic>
        <p:nvPicPr>
          <p:cNvPr id="7" name="Content Placeholder 6" descr="Front panel headers and 9-pin internal USB header"/>
          <p:cNvPicPr>
            <a:picLocks noGrp="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975230" y="2447463"/>
            <a:ext cx="2859578" cy="2236124"/>
          </a:xfrm>
        </p:spPr>
      </p:pic>
    </p:spTree>
    <p:extLst>
      <p:ext uri="{BB962C8B-B14F-4D97-AF65-F5344CB8AC3E}">
        <p14:creationId xmlns:p14="http://schemas.microsoft.com/office/powerpoint/2010/main" val="30565652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7"/>
            <a:ext cx="11353800" cy="1325563"/>
          </a:xfrm>
        </p:spPr>
        <p:txBody>
          <a:bodyPr/>
          <a:lstStyle/>
          <a:p>
            <a:r>
              <a:rPr lang="en-US" dirty="0"/>
              <a:t>Removing and Installing RAM</a:t>
            </a:r>
          </a:p>
        </p:txBody>
      </p:sp>
      <p:sp>
        <p:nvSpPr>
          <p:cNvPr id="3" name="Content Placeholder 2"/>
          <p:cNvSpPr>
            <a:spLocks noGrp="1"/>
          </p:cNvSpPr>
          <p:nvPr>
            <p:ph sz="half" idx="1"/>
          </p:nvPr>
        </p:nvSpPr>
        <p:spPr>
          <a:xfrm>
            <a:off x="203886" y="1996739"/>
            <a:ext cx="6035040" cy="4269734"/>
          </a:xfrm>
        </p:spPr>
        <p:txBody>
          <a:bodyPr/>
          <a:lstStyle/>
          <a:p>
            <a:r>
              <a:rPr lang="en-GB" altLang="en-US" dirty="0"/>
              <a:t>Release catches to remove module</a:t>
            </a:r>
          </a:p>
          <a:p>
            <a:r>
              <a:rPr lang="en-GB" altLang="en-US" dirty="0"/>
              <a:t>Align module with slot and push down</a:t>
            </a:r>
          </a:p>
          <a:p>
            <a:r>
              <a:rPr lang="en-GB" altLang="en-US" dirty="0"/>
              <a:t>Catches should click in place</a:t>
            </a:r>
          </a:p>
          <a:p>
            <a:endParaRPr lang="en-US" dirty="0"/>
          </a:p>
        </p:txBody>
      </p:sp>
      <p:sp>
        <p:nvSpPr>
          <p:cNvPr id="7" name="Slide Number Placeholder 6"/>
          <p:cNvSpPr>
            <a:spLocks noGrp="1"/>
          </p:cNvSpPr>
          <p:nvPr>
            <p:ph type="sldNum" sz="quarter" idx="15"/>
          </p:nvPr>
        </p:nvSpPr>
        <p:spPr/>
        <p:txBody>
          <a:bodyPr/>
          <a:lstStyle/>
          <a:p>
            <a:pPr algn="ctr"/>
            <a:r>
              <a:rPr lang="en-US" dirty="0"/>
              <a:t>120</a:t>
            </a:r>
          </a:p>
        </p:txBody>
      </p:sp>
      <p:pic>
        <p:nvPicPr>
          <p:cNvPr id="8" name="Content Placeholder 7" descr="dimm catches"/>
          <p:cNvPicPr>
            <a:picLocks noGrp="1" noChangeAspect="1" noChangeArrowheads="1"/>
          </p:cNvPicPr>
          <p:nvPr>
            <p:ph sz="quarter" idx="12"/>
          </p:nvPr>
        </p:nvPicPr>
        <p:blipFill>
          <a:blip r:embed="rId2">
            <a:extLst>
              <a:ext uri="{28A0092B-C50C-407E-A947-70E740481C1C}">
                <a14:useLocalDpi xmlns:a14="http://schemas.microsoft.com/office/drawing/2010/main"/>
              </a:ext>
            </a:extLst>
          </a:blip>
          <a:srcRect/>
          <a:stretch>
            <a:fillRect/>
          </a:stretch>
        </p:blipFill>
        <p:spPr bwMode="auto">
          <a:xfrm>
            <a:off x="6576219" y="1158847"/>
            <a:ext cx="4525962" cy="2403788"/>
          </a:xfrm>
          <a:noFill/>
        </p:spPr>
      </p:pic>
      <p:pic>
        <p:nvPicPr>
          <p:cNvPr id="9" name="Content Placeholder 7" descr="Installing a DIMM"/>
          <p:cNvPicPr>
            <a:picLocks noGrp="1"/>
          </p:cNvPicPr>
          <p:nvPr>
            <p:ph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6576219" y="3630613"/>
            <a:ext cx="3657600" cy="2743200"/>
          </a:xfrm>
        </p:spPr>
      </p:pic>
    </p:spTree>
    <p:extLst>
      <p:ext uri="{BB962C8B-B14F-4D97-AF65-F5344CB8AC3E}">
        <p14:creationId xmlns:p14="http://schemas.microsoft.com/office/powerpoint/2010/main" val="11321970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Laptop Page 635</a:t>
            </a:r>
          </a:p>
        </p:txBody>
      </p:sp>
      <p:sp>
        <p:nvSpPr>
          <p:cNvPr id="6" name="Slide Number Placeholder 5"/>
          <p:cNvSpPr>
            <a:spLocks noGrp="1"/>
          </p:cNvSpPr>
          <p:nvPr>
            <p:ph type="sldNum" sz="quarter" idx="15"/>
          </p:nvPr>
        </p:nvSpPr>
        <p:spPr/>
        <p:txBody>
          <a:bodyPr/>
          <a:lstStyle/>
          <a:p>
            <a:pPr algn="ctr"/>
            <a:r>
              <a:rPr lang="en-US"/>
              <a:t>TBC</a:t>
            </a:r>
            <a:endParaRPr lang="en-US" dirty="0"/>
          </a:p>
        </p:txBody>
      </p:sp>
      <p:sp>
        <p:nvSpPr>
          <p:cNvPr id="7" name="TextBox 6"/>
          <p:cNvSpPr txBox="1"/>
          <p:nvPr/>
        </p:nvSpPr>
        <p:spPr>
          <a:xfrm>
            <a:off x="947351" y="1598141"/>
            <a:ext cx="9564130" cy="1754326"/>
          </a:xfrm>
          <a:prstGeom prst="rect">
            <a:avLst/>
          </a:prstGeom>
          <a:noFill/>
        </p:spPr>
        <p:txBody>
          <a:bodyPr wrap="square" rtlCol="0">
            <a:spAutoFit/>
          </a:bodyPr>
          <a:lstStyle/>
          <a:p>
            <a:r>
              <a:rPr lang="en-GB" dirty="0"/>
              <a:t>1001: 1.1 Install and configure laptop hardware and components</a:t>
            </a:r>
          </a:p>
          <a:p>
            <a:r>
              <a:rPr lang="en-GB" dirty="0"/>
              <a:t>1001: 1.2 install components in a display of a laptop</a:t>
            </a:r>
          </a:p>
          <a:p>
            <a:r>
              <a:rPr lang="en-GB" dirty="0"/>
              <a:t>1001: 1.3 use appropriate laptop features</a:t>
            </a:r>
          </a:p>
          <a:p>
            <a:r>
              <a:rPr lang="en-GB" dirty="0"/>
              <a:t>1001: 3.9 Install and configure common devices</a:t>
            </a:r>
          </a:p>
          <a:p>
            <a:r>
              <a:rPr lang="en-GB" dirty="0"/>
              <a:t>1001: 5.5 troubleshoot common mobile device issues while adhering to appropriate procedures</a:t>
            </a:r>
          </a:p>
          <a:p>
            <a:endParaRPr lang="en-GB" dirty="0"/>
          </a:p>
        </p:txBody>
      </p:sp>
    </p:spTree>
    <p:extLst>
      <p:ext uri="{BB962C8B-B14F-4D97-AF65-F5344CB8AC3E}">
        <p14:creationId xmlns:p14="http://schemas.microsoft.com/office/powerpoint/2010/main" val="6892929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Features of a Laptop	</a:t>
            </a:r>
          </a:p>
        </p:txBody>
      </p:sp>
      <p:sp>
        <p:nvSpPr>
          <p:cNvPr id="3" name="Content Placeholder 2"/>
          <p:cNvSpPr>
            <a:spLocks noGrp="1"/>
          </p:cNvSpPr>
          <p:nvPr>
            <p:ph sz="half" idx="1"/>
          </p:nvPr>
        </p:nvSpPr>
        <p:spPr>
          <a:xfrm>
            <a:off x="838200" y="1690690"/>
            <a:ext cx="10515600" cy="4595810"/>
          </a:xfrm>
        </p:spPr>
        <p:txBody>
          <a:bodyPr/>
          <a:lstStyle/>
          <a:p>
            <a:r>
              <a:rPr lang="en-GB" dirty="0"/>
              <a:t>Typically have a LCD display</a:t>
            </a:r>
          </a:p>
          <a:p>
            <a:r>
              <a:rPr lang="en-GB" dirty="0"/>
              <a:t>Two sources of power, one from an AC Adapter  that converts to DC and the other from the Battery</a:t>
            </a:r>
          </a:p>
          <a:p>
            <a:r>
              <a:rPr lang="en-GB" dirty="0"/>
              <a:t>DC Jack – Where the power connector goes to power the device</a:t>
            </a:r>
          </a:p>
          <a:p>
            <a:r>
              <a:rPr lang="en-GB" dirty="0"/>
              <a:t>CMOS Battery</a:t>
            </a:r>
          </a:p>
          <a:p>
            <a:r>
              <a:rPr lang="en-GB" dirty="0"/>
              <a:t>Motherboard</a:t>
            </a:r>
          </a:p>
          <a:p>
            <a:r>
              <a:rPr lang="en-GB" dirty="0"/>
              <a:t>CPU – AMD or Intel</a:t>
            </a:r>
          </a:p>
          <a:p>
            <a:r>
              <a:rPr lang="en-GB" dirty="0"/>
              <a:t>Internal Expansion Cards</a:t>
            </a:r>
          </a:p>
          <a:p>
            <a:r>
              <a:rPr lang="en-GB" dirty="0"/>
              <a:t>mSATA</a:t>
            </a:r>
          </a:p>
          <a:p>
            <a:r>
              <a:rPr lang="en-GB" dirty="0"/>
              <a:t>Memory</a:t>
            </a:r>
          </a:p>
          <a:p>
            <a:r>
              <a:rPr lang="en-GB" dirty="0"/>
              <a:t>Typically made of plastic</a:t>
            </a:r>
          </a:p>
          <a:p>
            <a:endParaRPr lang="en-GB" dirty="0"/>
          </a:p>
        </p:txBody>
      </p:sp>
      <p:sp>
        <p:nvSpPr>
          <p:cNvPr id="6" name="Slide Number Placeholder 5"/>
          <p:cNvSpPr>
            <a:spLocks noGrp="1"/>
          </p:cNvSpPr>
          <p:nvPr>
            <p:ph type="sldNum" sz="quarter" idx="15"/>
          </p:nvPr>
        </p:nvSpPr>
        <p:spPr/>
        <p:txBody>
          <a:bodyPr/>
          <a:lstStyle/>
          <a:p>
            <a:pPr algn="ctr"/>
            <a:r>
              <a:rPr lang="en-US"/>
              <a:t>TBC</a:t>
            </a:r>
            <a:endParaRPr lang="en-US" dirty="0"/>
          </a:p>
        </p:txBody>
      </p:sp>
    </p:spTree>
    <p:extLst>
      <p:ext uri="{BB962C8B-B14F-4D97-AF65-F5344CB8AC3E}">
        <p14:creationId xmlns:p14="http://schemas.microsoft.com/office/powerpoint/2010/main" val="221151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Internal expansion cards	</a:t>
            </a: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2133374972"/>
              </p:ext>
            </p:extLst>
          </p:nvPr>
        </p:nvGraphicFramePr>
        <p:xfrm>
          <a:off x="838200" y="1952625"/>
          <a:ext cx="10515600" cy="25958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312770810"/>
                    </a:ext>
                  </a:extLst>
                </a:gridCol>
                <a:gridCol w="5257800">
                  <a:extLst>
                    <a:ext uri="{9D8B030D-6E8A-4147-A177-3AD203B41FA5}">
                      <a16:colId xmlns:a16="http://schemas.microsoft.com/office/drawing/2014/main" val="1101279370"/>
                    </a:ext>
                  </a:extLst>
                </a:gridCol>
              </a:tblGrid>
              <a:tr h="370840">
                <a:tc>
                  <a:txBody>
                    <a:bodyPr/>
                    <a:lstStyle/>
                    <a:p>
                      <a:r>
                        <a:rPr lang="en-GB" dirty="0"/>
                        <a:t>Card Type</a:t>
                      </a:r>
                    </a:p>
                  </a:txBody>
                  <a:tcPr/>
                </a:tc>
                <a:tc>
                  <a:txBody>
                    <a:bodyPr/>
                    <a:lstStyle/>
                    <a:p>
                      <a:r>
                        <a:rPr lang="en-GB" dirty="0"/>
                        <a:t>Dimensions in mm (Depth</a:t>
                      </a:r>
                      <a:r>
                        <a:rPr lang="en-GB" baseline="0" dirty="0"/>
                        <a:t> x Length x Width)</a:t>
                      </a:r>
                      <a:endParaRPr lang="en-GB" dirty="0"/>
                    </a:p>
                  </a:txBody>
                  <a:tcPr/>
                </a:tc>
                <a:extLst>
                  <a:ext uri="{0D108BD9-81ED-4DB2-BD59-A6C34878D82A}">
                    <a16:rowId xmlns:a16="http://schemas.microsoft.com/office/drawing/2014/main" val="3937512698"/>
                  </a:ext>
                </a:extLst>
              </a:tr>
              <a:tr h="370840">
                <a:tc>
                  <a:txBody>
                    <a:bodyPr/>
                    <a:lstStyle/>
                    <a:p>
                      <a:r>
                        <a:rPr lang="en-GB" dirty="0"/>
                        <a:t>IA</a:t>
                      </a:r>
                    </a:p>
                  </a:txBody>
                  <a:tcPr/>
                </a:tc>
                <a:tc>
                  <a:txBody>
                    <a:bodyPr/>
                    <a:lstStyle/>
                    <a:p>
                      <a:r>
                        <a:rPr lang="en-GB" dirty="0"/>
                        <a:t>7.5 x 70 x 45</a:t>
                      </a:r>
                    </a:p>
                  </a:txBody>
                  <a:tcPr/>
                </a:tc>
                <a:extLst>
                  <a:ext uri="{0D108BD9-81ED-4DB2-BD59-A6C34878D82A}">
                    <a16:rowId xmlns:a16="http://schemas.microsoft.com/office/drawing/2014/main" val="1990143835"/>
                  </a:ext>
                </a:extLst>
              </a:tr>
              <a:tr h="370840">
                <a:tc>
                  <a:txBody>
                    <a:bodyPr/>
                    <a:lstStyle/>
                    <a:p>
                      <a:r>
                        <a:rPr lang="en-GB" dirty="0"/>
                        <a:t>IB</a:t>
                      </a:r>
                    </a:p>
                  </a:txBody>
                  <a:tcPr/>
                </a:tc>
                <a:tc>
                  <a:txBody>
                    <a:bodyPr/>
                    <a:lstStyle/>
                    <a:p>
                      <a:r>
                        <a:rPr lang="en-GB" dirty="0"/>
                        <a:t>5.5 x 70 x 45</a:t>
                      </a:r>
                    </a:p>
                  </a:txBody>
                  <a:tcPr/>
                </a:tc>
                <a:extLst>
                  <a:ext uri="{0D108BD9-81ED-4DB2-BD59-A6C34878D82A}">
                    <a16:rowId xmlns:a16="http://schemas.microsoft.com/office/drawing/2014/main" val="3816975466"/>
                  </a:ext>
                </a:extLst>
              </a:tr>
              <a:tr h="370840">
                <a:tc>
                  <a:txBody>
                    <a:bodyPr/>
                    <a:lstStyle/>
                    <a:p>
                      <a:r>
                        <a:rPr lang="en-GB" dirty="0"/>
                        <a:t>IIA</a:t>
                      </a:r>
                    </a:p>
                  </a:txBody>
                  <a:tcPr/>
                </a:tc>
                <a:tc>
                  <a:txBody>
                    <a:bodyPr/>
                    <a:lstStyle/>
                    <a:p>
                      <a:r>
                        <a:rPr lang="en-GB" dirty="0"/>
                        <a:t>17.44 x 70 x 45</a:t>
                      </a:r>
                    </a:p>
                  </a:txBody>
                  <a:tcPr/>
                </a:tc>
                <a:extLst>
                  <a:ext uri="{0D108BD9-81ED-4DB2-BD59-A6C34878D82A}">
                    <a16:rowId xmlns:a16="http://schemas.microsoft.com/office/drawing/2014/main" val="2031156262"/>
                  </a:ext>
                </a:extLst>
              </a:tr>
              <a:tr h="370840">
                <a:tc>
                  <a:txBody>
                    <a:bodyPr/>
                    <a:lstStyle/>
                    <a:p>
                      <a:r>
                        <a:rPr lang="en-GB" dirty="0"/>
                        <a:t>IIB</a:t>
                      </a:r>
                    </a:p>
                  </a:txBody>
                  <a:tcPr/>
                </a:tc>
                <a:tc>
                  <a:txBody>
                    <a:bodyPr/>
                    <a:lstStyle/>
                    <a:p>
                      <a:r>
                        <a:rPr lang="en-GB" dirty="0"/>
                        <a:t>5.5 x 78 x 45</a:t>
                      </a:r>
                    </a:p>
                  </a:txBody>
                  <a:tcPr/>
                </a:tc>
                <a:extLst>
                  <a:ext uri="{0D108BD9-81ED-4DB2-BD59-A6C34878D82A}">
                    <a16:rowId xmlns:a16="http://schemas.microsoft.com/office/drawing/2014/main" val="2851871793"/>
                  </a:ext>
                </a:extLst>
              </a:tr>
              <a:tr h="370840">
                <a:tc>
                  <a:txBody>
                    <a:bodyPr/>
                    <a:lstStyle/>
                    <a:p>
                      <a:r>
                        <a:rPr lang="en-GB" dirty="0"/>
                        <a:t>IIIA</a:t>
                      </a:r>
                    </a:p>
                  </a:txBody>
                  <a:tcPr/>
                </a:tc>
                <a:tc>
                  <a:txBody>
                    <a:bodyPr/>
                    <a:lstStyle/>
                    <a:p>
                      <a:r>
                        <a:rPr lang="en-GB" dirty="0"/>
                        <a:t>2.4 x 59.6 x 50.95</a:t>
                      </a:r>
                    </a:p>
                  </a:txBody>
                  <a:tcPr/>
                </a:tc>
                <a:extLst>
                  <a:ext uri="{0D108BD9-81ED-4DB2-BD59-A6C34878D82A}">
                    <a16:rowId xmlns:a16="http://schemas.microsoft.com/office/drawing/2014/main" val="10631526"/>
                  </a:ext>
                </a:extLst>
              </a:tr>
              <a:tr h="370840">
                <a:tc>
                  <a:txBody>
                    <a:bodyPr/>
                    <a:lstStyle/>
                    <a:p>
                      <a:r>
                        <a:rPr lang="en-GB" dirty="0"/>
                        <a:t>IIIB</a:t>
                      </a:r>
                    </a:p>
                  </a:txBody>
                  <a:tcPr/>
                </a:tc>
                <a:tc>
                  <a:txBody>
                    <a:bodyPr/>
                    <a:lstStyle/>
                    <a:p>
                      <a:r>
                        <a:rPr lang="en-GB" dirty="0"/>
                        <a:t>2.4 x 59.6 x 44.6 </a:t>
                      </a:r>
                    </a:p>
                  </a:txBody>
                  <a:tcPr/>
                </a:tc>
                <a:extLst>
                  <a:ext uri="{0D108BD9-81ED-4DB2-BD59-A6C34878D82A}">
                    <a16:rowId xmlns:a16="http://schemas.microsoft.com/office/drawing/2014/main" val="3549384659"/>
                  </a:ext>
                </a:extLst>
              </a:tr>
            </a:tbl>
          </a:graphicData>
        </a:graphic>
      </p:graphicFrame>
      <p:sp>
        <p:nvSpPr>
          <p:cNvPr id="6" name="Slide Number Placeholder 5"/>
          <p:cNvSpPr>
            <a:spLocks noGrp="1"/>
          </p:cNvSpPr>
          <p:nvPr>
            <p:ph type="sldNum" sz="quarter" idx="15"/>
          </p:nvPr>
        </p:nvSpPr>
        <p:spPr/>
        <p:txBody>
          <a:bodyPr/>
          <a:lstStyle/>
          <a:p>
            <a:pPr algn="ctr"/>
            <a:r>
              <a:rPr lang="en-US"/>
              <a:t>TBC</a:t>
            </a:r>
            <a:endParaRPr lang="en-US" dirty="0"/>
          </a:p>
        </p:txBody>
      </p:sp>
    </p:spTree>
    <p:extLst>
      <p:ext uri="{BB962C8B-B14F-4D97-AF65-F5344CB8AC3E}">
        <p14:creationId xmlns:p14="http://schemas.microsoft.com/office/powerpoint/2010/main" val="34196369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GB" dirty="0"/>
              <a:t>External Expansion</a:t>
            </a:r>
          </a:p>
        </p:txBody>
      </p:sp>
      <p:sp>
        <p:nvSpPr>
          <p:cNvPr id="13" name="Content Placeholder 12"/>
          <p:cNvSpPr>
            <a:spLocks noGrp="1"/>
          </p:cNvSpPr>
          <p:nvPr>
            <p:ph idx="1"/>
          </p:nvPr>
        </p:nvSpPr>
        <p:spPr/>
        <p:txBody>
          <a:bodyPr/>
          <a:lstStyle/>
          <a:p>
            <a:r>
              <a:rPr lang="en-GB" dirty="0"/>
              <a:t>You can expand the storage or add new devices to a laptop through the use of External Expansion slots.</a:t>
            </a:r>
          </a:p>
          <a:p>
            <a:r>
              <a:rPr lang="en-GB" dirty="0"/>
              <a:t>These are know as:</a:t>
            </a:r>
          </a:p>
          <a:p>
            <a:r>
              <a:rPr lang="en-GB" dirty="0" err="1"/>
              <a:t>ExpressCard</a:t>
            </a:r>
            <a:r>
              <a:rPr lang="en-GB" dirty="0"/>
              <a:t> slots.</a:t>
            </a:r>
          </a:p>
          <a:p>
            <a:r>
              <a:rPr lang="en-GB" dirty="0"/>
              <a:t>They are most likely to appear in modern laptops</a:t>
            </a:r>
          </a:p>
        </p:txBody>
      </p:sp>
      <p:sp>
        <p:nvSpPr>
          <p:cNvPr id="6" name="Slide Number Placeholder 5"/>
          <p:cNvSpPr>
            <a:spLocks noGrp="1"/>
          </p:cNvSpPr>
          <p:nvPr>
            <p:ph type="sldNum" sz="quarter" idx="12"/>
          </p:nvPr>
        </p:nvSpPr>
        <p:spPr/>
        <p:txBody>
          <a:bodyPr/>
          <a:lstStyle/>
          <a:p>
            <a:r>
              <a:rPr lang="en-US"/>
              <a:t>TBC</a:t>
            </a:r>
            <a:endParaRPr lang="en-US" dirty="0"/>
          </a:p>
        </p:txBody>
      </p:sp>
    </p:spTree>
    <p:extLst>
      <p:ext uri="{BB962C8B-B14F-4D97-AF65-F5344CB8AC3E}">
        <p14:creationId xmlns:p14="http://schemas.microsoft.com/office/powerpoint/2010/main" val="4928366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mSATA</a:t>
            </a:r>
          </a:p>
        </p:txBody>
      </p:sp>
      <p:sp>
        <p:nvSpPr>
          <p:cNvPr id="3" name="Content Placeholder 2"/>
          <p:cNvSpPr>
            <a:spLocks noGrp="1"/>
          </p:cNvSpPr>
          <p:nvPr>
            <p:ph sz="half" idx="1"/>
          </p:nvPr>
        </p:nvSpPr>
        <p:spPr>
          <a:xfrm>
            <a:off x="838200" y="1977082"/>
            <a:ext cx="10515600" cy="4309418"/>
          </a:xfrm>
        </p:spPr>
        <p:txBody>
          <a:bodyPr/>
          <a:lstStyle/>
          <a:p>
            <a:r>
              <a:rPr lang="en-GB" dirty="0"/>
              <a:t>Laptops and mobile devices may use a mass storage interface designed for mobile devices called mSATA (or Mini-SATA)</a:t>
            </a:r>
          </a:p>
          <a:p>
            <a:r>
              <a:rPr lang="en-GB" dirty="0"/>
              <a:t>Support for SSDs in Mobile Devices</a:t>
            </a:r>
          </a:p>
          <a:p>
            <a:r>
              <a:rPr lang="en-GB" dirty="0"/>
              <a:t>Introduced in 2009</a:t>
            </a:r>
          </a:p>
          <a:p>
            <a:endParaRPr lang="en-GB" dirty="0"/>
          </a:p>
        </p:txBody>
      </p:sp>
      <p:sp>
        <p:nvSpPr>
          <p:cNvPr id="6" name="Slide Number Placeholder 5"/>
          <p:cNvSpPr>
            <a:spLocks noGrp="1"/>
          </p:cNvSpPr>
          <p:nvPr>
            <p:ph type="sldNum" sz="quarter" idx="15"/>
          </p:nvPr>
        </p:nvSpPr>
        <p:spPr/>
        <p:txBody>
          <a:bodyPr/>
          <a:lstStyle/>
          <a:p>
            <a:pPr algn="ctr"/>
            <a:r>
              <a:rPr lang="en-US"/>
              <a:t>TBC</a:t>
            </a:r>
            <a:endParaRPr lang="en-US" dirty="0"/>
          </a:p>
        </p:txBody>
      </p:sp>
    </p:spTree>
    <p:extLst>
      <p:ext uri="{BB962C8B-B14F-4D97-AF65-F5344CB8AC3E}">
        <p14:creationId xmlns:p14="http://schemas.microsoft.com/office/powerpoint/2010/main" val="5742407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Memory	</a:t>
            </a:r>
          </a:p>
        </p:txBody>
      </p:sp>
      <p:sp>
        <p:nvSpPr>
          <p:cNvPr id="3" name="Content Placeholder 2"/>
          <p:cNvSpPr>
            <a:spLocks noGrp="1"/>
          </p:cNvSpPr>
          <p:nvPr>
            <p:ph sz="half" idx="1"/>
          </p:nvPr>
        </p:nvSpPr>
        <p:spPr>
          <a:xfrm>
            <a:off x="838200" y="1754660"/>
            <a:ext cx="10515600" cy="4531840"/>
          </a:xfrm>
        </p:spPr>
        <p:txBody>
          <a:bodyPr/>
          <a:lstStyle/>
          <a:p>
            <a:r>
              <a:rPr lang="en-GB" dirty="0"/>
              <a:t>The most common laptop memory used is Small Outline DIMM.</a:t>
            </a:r>
          </a:p>
          <a:p>
            <a:r>
              <a:rPr lang="en-GB" dirty="0"/>
              <a:t>64-bit 144-pin and 200-pin SODIMMs are found in older laptops</a:t>
            </a:r>
          </a:p>
          <a:p>
            <a:r>
              <a:rPr lang="en-GB" dirty="0"/>
              <a:t>Same notch system as DIMMs to make sure they fit in the correct sockets</a:t>
            </a:r>
          </a:p>
          <a:p>
            <a:r>
              <a:rPr lang="en-GB" dirty="0"/>
              <a:t>The notch is in different places on 200-pin SODIMMs to fit the DDR level 1, 2, &amp; 3</a:t>
            </a:r>
          </a:p>
          <a:p>
            <a:r>
              <a:rPr lang="en-GB" dirty="0"/>
              <a:t>There are also 204-pin SODIMM DDR3 modules</a:t>
            </a:r>
          </a:p>
          <a:p>
            <a:endParaRPr lang="en-GB" dirty="0"/>
          </a:p>
          <a:p>
            <a:endParaRPr lang="en-GB" dirty="0"/>
          </a:p>
        </p:txBody>
      </p:sp>
      <p:sp>
        <p:nvSpPr>
          <p:cNvPr id="6" name="Slide Number Placeholder 5"/>
          <p:cNvSpPr>
            <a:spLocks noGrp="1"/>
          </p:cNvSpPr>
          <p:nvPr>
            <p:ph type="sldNum" sz="quarter" idx="15"/>
          </p:nvPr>
        </p:nvSpPr>
        <p:spPr/>
        <p:txBody>
          <a:bodyPr/>
          <a:lstStyle/>
          <a:p>
            <a:pPr algn="ctr"/>
            <a:r>
              <a:rPr lang="en-US"/>
              <a:t>TBC</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9950" y="3900487"/>
            <a:ext cx="4762500" cy="2105025"/>
          </a:xfrm>
          <a:prstGeom prst="rect">
            <a:avLst/>
          </a:prstGeom>
        </p:spPr>
      </p:pic>
    </p:spTree>
    <p:extLst>
      <p:ext uri="{BB962C8B-B14F-4D97-AF65-F5344CB8AC3E}">
        <p14:creationId xmlns:p14="http://schemas.microsoft.com/office/powerpoint/2010/main" val="34930121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Card Readers	</a:t>
            </a:r>
          </a:p>
        </p:txBody>
      </p:sp>
      <p:sp>
        <p:nvSpPr>
          <p:cNvPr id="3" name="Content Placeholder 2"/>
          <p:cNvSpPr>
            <a:spLocks noGrp="1"/>
          </p:cNvSpPr>
          <p:nvPr>
            <p:ph sz="half" idx="1"/>
          </p:nvPr>
        </p:nvSpPr>
        <p:spPr>
          <a:xfrm>
            <a:off x="838200" y="1902942"/>
            <a:ext cx="10515600" cy="4383558"/>
          </a:xfrm>
        </p:spPr>
        <p:txBody>
          <a:bodyPr/>
          <a:lstStyle/>
          <a:p>
            <a:r>
              <a:rPr lang="en-GB" dirty="0"/>
              <a:t>A Laptop today will come with Card Readers.</a:t>
            </a:r>
          </a:p>
          <a:p>
            <a:r>
              <a:rPr lang="en-GB" dirty="0"/>
              <a:t>Solid State Reader</a:t>
            </a:r>
          </a:p>
          <a:p>
            <a:r>
              <a:rPr lang="en-GB" dirty="0"/>
              <a:t>Also known as Flash Memory – There are several formats of Flash Memory that are supported!</a:t>
            </a:r>
          </a:p>
          <a:p>
            <a:pPr lvl="1"/>
            <a:r>
              <a:rPr lang="en-GB" dirty="0"/>
              <a:t>CompactFlash</a:t>
            </a:r>
          </a:p>
          <a:p>
            <a:pPr lvl="1"/>
            <a:r>
              <a:rPr lang="en-GB" dirty="0" err="1"/>
              <a:t>miniSD</a:t>
            </a:r>
            <a:endParaRPr lang="en-GB" dirty="0"/>
          </a:p>
          <a:p>
            <a:pPr lvl="1"/>
            <a:r>
              <a:rPr lang="en-GB" dirty="0" err="1"/>
              <a:t>MultiMediaCard</a:t>
            </a:r>
            <a:r>
              <a:rPr lang="en-GB" dirty="0"/>
              <a:t> (MMC)</a:t>
            </a:r>
          </a:p>
          <a:p>
            <a:pPr lvl="1"/>
            <a:r>
              <a:rPr lang="en-GB" dirty="0"/>
              <a:t>Secure Digital (SD)</a:t>
            </a:r>
          </a:p>
          <a:p>
            <a:pPr lvl="1"/>
            <a:r>
              <a:rPr lang="en-GB" dirty="0"/>
              <a:t>Memory Stick (MS)</a:t>
            </a:r>
          </a:p>
          <a:p>
            <a:endParaRPr lang="en-GB" dirty="0"/>
          </a:p>
          <a:p>
            <a:endParaRPr lang="en-GB" dirty="0"/>
          </a:p>
        </p:txBody>
      </p:sp>
      <p:sp>
        <p:nvSpPr>
          <p:cNvPr id="6" name="Slide Number Placeholder 5"/>
          <p:cNvSpPr>
            <a:spLocks noGrp="1"/>
          </p:cNvSpPr>
          <p:nvPr>
            <p:ph type="sldNum" sz="quarter" idx="15"/>
          </p:nvPr>
        </p:nvSpPr>
        <p:spPr/>
        <p:txBody>
          <a:bodyPr/>
          <a:lstStyle/>
          <a:p>
            <a:pPr algn="ctr"/>
            <a:r>
              <a:rPr lang="en-US"/>
              <a:t>TBC</a:t>
            </a:r>
            <a:endParaRPr lang="en-US" dirty="0"/>
          </a:p>
        </p:txBody>
      </p:sp>
    </p:spTree>
    <p:extLst>
      <p:ext uri="{BB962C8B-B14F-4D97-AF65-F5344CB8AC3E}">
        <p14:creationId xmlns:p14="http://schemas.microsoft.com/office/powerpoint/2010/main" val="239333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Laptop Fans</a:t>
            </a:r>
          </a:p>
        </p:txBody>
      </p:sp>
      <p:sp>
        <p:nvSpPr>
          <p:cNvPr id="3" name="Content Placeholder 2"/>
          <p:cNvSpPr>
            <a:spLocks noGrp="1"/>
          </p:cNvSpPr>
          <p:nvPr>
            <p:ph sz="half" idx="1"/>
          </p:nvPr>
        </p:nvSpPr>
        <p:spPr>
          <a:xfrm>
            <a:off x="838200" y="2034746"/>
            <a:ext cx="10515600" cy="4251754"/>
          </a:xfrm>
        </p:spPr>
        <p:txBody>
          <a:bodyPr/>
          <a:lstStyle/>
          <a:p>
            <a:r>
              <a:rPr lang="en-GB" dirty="0"/>
              <a:t>Before considering replacing a laptop fan give it a good clean.</a:t>
            </a:r>
          </a:p>
          <a:p>
            <a:r>
              <a:rPr lang="en-GB" dirty="0"/>
              <a:t>You also need to make sure that the cost and effort to replace a laptop fan is worth it.</a:t>
            </a:r>
          </a:p>
          <a:p>
            <a:endParaRPr lang="en-GB" dirty="0"/>
          </a:p>
        </p:txBody>
      </p:sp>
      <p:sp>
        <p:nvSpPr>
          <p:cNvPr id="6" name="Slide Number Placeholder 5"/>
          <p:cNvSpPr>
            <a:spLocks noGrp="1"/>
          </p:cNvSpPr>
          <p:nvPr>
            <p:ph type="sldNum" sz="quarter" idx="15"/>
          </p:nvPr>
        </p:nvSpPr>
        <p:spPr/>
        <p:txBody>
          <a:bodyPr/>
          <a:lstStyle/>
          <a:p>
            <a:pPr algn="ctr"/>
            <a:r>
              <a:rPr lang="en-US"/>
              <a:t>TBC</a:t>
            </a:r>
            <a:endParaRPr lang="en-US" dirty="0"/>
          </a:p>
        </p:txBody>
      </p:sp>
    </p:spTree>
    <p:extLst>
      <p:ext uri="{BB962C8B-B14F-4D97-AF65-F5344CB8AC3E}">
        <p14:creationId xmlns:p14="http://schemas.microsoft.com/office/powerpoint/2010/main" val="33963725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Laptop Questions</a:t>
            </a:r>
          </a:p>
        </p:txBody>
      </p:sp>
      <p:sp>
        <p:nvSpPr>
          <p:cNvPr id="8" name="Content Placeholder 7"/>
          <p:cNvSpPr>
            <a:spLocks noGrp="1"/>
          </p:cNvSpPr>
          <p:nvPr>
            <p:ph idx="1"/>
          </p:nvPr>
        </p:nvSpPr>
        <p:spPr/>
        <p:txBody>
          <a:bodyPr/>
          <a:lstStyle/>
          <a:p>
            <a:r>
              <a:rPr lang="en-GB" dirty="0"/>
              <a:t>How many pins does a DDR3 SODIMM have?</a:t>
            </a:r>
          </a:p>
          <a:p>
            <a:r>
              <a:rPr lang="en-GB" dirty="0"/>
              <a:t>A. 102</a:t>
            </a:r>
          </a:p>
          <a:p>
            <a:r>
              <a:rPr lang="en-GB" dirty="0"/>
              <a:t>B. 200</a:t>
            </a:r>
          </a:p>
          <a:p>
            <a:r>
              <a:rPr lang="en-GB" dirty="0"/>
              <a:t>C. 256</a:t>
            </a:r>
          </a:p>
          <a:p>
            <a:r>
              <a:rPr lang="en-GB" dirty="0"/>
              <a:t>D. 144</a:t>
            </a:r>
          </a:p>
          <a:p>
            <a:endParaRPr lang="en-GB" dirty="0"/>
          </a:p>
          <a:p>
            <a:r>
              <a:rPr lang="en-GB" dirty="0"/>
              <a:t>What type of external expansion slot is most likely to be found in a modern laptop?</a:t>
            </a:r>
          </a:p>
          <a:p>
            <a:r>
              <a:rPr lang="en-GB" dirty="0"/>
              <a:t>A. PC Card</a:t>
            </a:r>
          </a:p>
          <a:p>
            <a:r>
              <a:rPr lang="en-GB" dirty="0"/>
              <a:t>B. </a:t>
            </a:r>
            <a:r>
              <a:rPr lang="en-GB" dirty="0" err="1"/>
              <a:t>CardBus</a:t>
            </a:r>
            <a:endParaRPr lang="en-GB" dirty="0"/>
          </a:p>
          <a:p>
            <a:r>
              <a:rPr lang="en-GB" dirty="0"/>
              <a:t>C. PCMCIA</a:t>
            </a:r>
          </a:p>
          <a:p>
            <a:r>
              <a:rPr lang="en-GB" dirty="0"/>
              <a:t>D. </a:t>
            </a:r>
            <a:r>
              <a:rPr lang="en-GB" dirty="0" err="1"/>
              <a:t>ExpressCard</a:t>
            </a:r>
            <a:endParaRPr lang="en-GB" dirty="0"/>
          </a:p>
        </p:txBody>
      </p:sp>
      <p:sp>
        <p:nvSpPr>
          <p:cNvPr id="6" name="Slide Number Placeholder 5"/>
          <p:cNvSpPr>
            <a:spLocks noGrp="1"/>
          </p:cNvSpPr>
          <p:nvPr>
            <p:ph type="sldNum" sz="quarter" idx="12"/>
          </p:nvPr>
        </p:nvSpPr>
        <p:spPr/>
        <p:txBody>
          <a:bodyPr/>
          <a:lstStyle/>
          <a:p>
            <a:pPr algn="ctr"/>
            <a:r>
              <a:rPr lang="en-US"/>
              <a:t>TBC</a:t>
            </a:r>
            <a:endParaRPr lang="en-US" dirty="0"/>
          </a:p>
        </p:txBody>
      </p:sp>
    </p:spTree>
    <p:extLst>
      <p:ext uri="{BB962C8B-B14F-4D97-AF65-F5344CB8AC3E}">
        <p14:creationId xmlns:p14="http://schemas.microsoft.com/office/powerpoint/2010/main" val="1717483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Motherboard Questions</a:t>
            </a:r>
          </a:p>
        </p:txBody>
      </p:sp>
      <p:sp>
        <p:nvSpPr>
          <p:cNvPr id="3" name="Content Placeholder 2"/>
          <p:cNvSpPr>
            <a:spLocks noGrp="1"/>
          </p:cNvSpPr>
          <p:nvPr>
            <p:ph idx="1"/>
          </p:nvPr>
        </p:nvSpPr>
        <p:spPr/>
        <p:txBody>
          <a:bodyPr/>
          <a:lstStyle/>
          <a:p>
            <a:r>
              <a:rPr lang="en-GB" dirty="0"/>
              <a:t>Which of these motherboards is the smallest?</a:t>
            </a:r>
          </a:p>
          <a:p>
            <a:r>
              <a:rPr lang="en-GB" dirty="0"/>
              <a:t>A. </a:t>
            </a:r>
            <a:r>
              <a:rPr lang="en-GB" dirty="0" err="1"/>
              <a:t>mATX</a:t>
            </a:r>
            <a:endParaRPr lang="en-GB" dirty="0"/>
          </a:p>
          <a:p>
            <a:r>
              <a:rPr lang="en-GB" dirty="0"/>
              <a:t>B. ATX</a:t>
            </a:r>
          </a:p>
          <a:p>
            <a:r>
              <a:rPr lang="en-GB" dirty="0"/>
              <a:t>C. ITX</a:t>
            </a:r>
          </a:p>
          <a:p>
            <a:r>
              <a:rPr lang="en-GB" dirty="0"/>
              <a:t>D. </a:t>
            </a:r>
            <a:r>
              <a:rPr lang="en-GB" dirty="0" err="1"/>
              <a:t>mITX</a:t>
            </a:r>
            <a:endParaRPr lang="en-GB" dirty="0"/>
          </a:p>
          <a:p>
            <a:endParaRPr lang="en-GB" dirty="0"/>
          </a:p>
          <a:p>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B968E073-D174-4F9D-8A41-77BF38746B42}" type="slidenum">
              <a:rPr lang="en-GB" smtClean="0">
                <a:solidFill>
                  <a:prstClr val="black">
                    <a:tint val="75000"/>
                  </a:prstClr>
                </a:solidFill>
              </a:rPr>
              <a:pPr/>
              <a:t>8</a:t>
            </a:fld>
            <a:endParaRPr lang="en-GB">
              <a:solidFill>
                <a:prstClr val="black">
                  <a:tint val="75000"/>
                </a:prstClr>
              </a:solidFill>
            </a:endParaRPr>
          </a:p>
        </p:txBody>
      </p:sp>
    </p:spTree>
    <p:extLst>
      <p:ext uri="{BB962C8B-B14F-4D97-AF65-F5344CB8AC3E}">
        <p14:creationId xmlns:p14="http://schemas.microsoft.com/office/powerpoint/2010/main" val="5323924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DA1DD6-AC80-4626-92A7-5B037E3CCE37}"/>
              </a:ext>
            </a:extLst>
          </p:cNvPr>
          <p:cNvSpPr>
            <a:spLocks noGrp="1"/>
          </p:cNvSpPr>
          <p:nvPr>
            <p:ph type="title"/>
          </p:nvPr>
        </p:nvSpPr>
        <p:spPr/>
        <p:txBody>
          <a:bodyPr/>
          <a:lstStyle/>
          <a:p>
            <a:r>
              <a:rPr lang="en-GB" dirty="0"/>
              <a:t>Question</a:t>
            </a:r>
          </a:p>
        </p:txBody>
      </p:sp>
      <p:sp>
        <p:nvSpPr>
          <p:cNvPr id="8" name="Content Placeholder 7">
            <a:extLst>
              <a:ext uri="{FF2B5EF4-FFF2-40B4-BE49-F238E27FC236}">
                <a16:creationId xmlns:a16="http://schemas.microsoft.com/office/drawing/2014/main" id="{689E789A-C728-4716-AB6A-D2D207818609}"/>
              </a:ext>
            </a:extLst>
          </p:cNvPr>
          <p:cNvSpPr>
            <a:spLocks noGrp="1"/>
          </p:cNvSpPr>
          <p:nvPr>
            <p:ph idx="1"/>
          </p:nvPr>
        </p:nvSpPr>
        <p:spPr/>
        <p:txBody>
          <a:bodyPr/>
          <a:lstStyle/>
          <a:p>
            <a:r>
              <a:rPr lang="en-GB" dirty="0"/>
              <a:t>What cause might you suspect if a PC experiences intermittent lockups?</a:t>
            </a:r>
          </a:p>
          <a:p>
            <a:endParaRPr lang="en-GB" dirty="0"/>
          </a:p>
          <a:p>
            <a:endParaRPr lang="en-GB" dirty="0"/>
          </a:p>
        </p:txBody>
      </p:sp>
      <p:sp>
        <p:nvSpPr>
          <p:cNvPr id="6" name="Slide Number Placeholder 5">
            <a:extLst>
              <a:ext uri="{FF2B5EF4-FFF2-40B4-BE49-F238E27FC236}">
                <a16:creationId xmlns:a16="http://schemas.microsoft.com/office/drawing/2014/main" id="{D731CD63-7DBA-40DA-AEED-6F7B1F6E4134}"/>
              </a:ext>
            </a:extLst>
          </p:cNvPr>
          <p:cNvSpPr>
            <a:spLocks noGrp="1"/>
          </p:cNvSpPr>
          <p:nvPr>
            <p:ph type="sldNum" sz="quarter" idx="12"/>
          </p:nvPr>
        </p:nvSpPr>
        <p:spPr/>
        <p:txBody>
          <a:bodyPr/>
          <a:lstStyle/>
          <a:p>
            <a:pPr algn="ctr"/>
            <a:r>
              <a:rPr lang="en-US"/>
              <a:t>TBC</a:t>
            </a:r>
            <a:endParaRPr lang="en-US" dirty="0"/>
          </a:p>
        </p:txBody>
      </p:sp>
    </p:spTree>
    <p:extLst>
      <p:ext uri="{BB962C8B-B14F-4D97-AF65-F5344CB8AC3E}">
        <p14:creationId xmlns:p14="http://schemas.microsoft.com/office/powerpoint/2010/main" val="21416994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DA1DD6-AC80-4626-92A7-5B037E3CCE37}"/>
              </a:ext>
            </a:extLst>
          </p:cNvPr>
          <p:cNvSpPr>
            <a:spLocks noGrp="1"/>
          </p:cNvSpPr>
          <p:nvPr>
            <p:ph type="title"/>
          </p:nvPr>
        </p:nvSpPr>
        <p:spPr/>
        <p:txBody>
          <a:bodyPr/>
          <a:lstStyle/>
          <a:p>
            <a:r>
              <a:rPr lang="en-GB" dirty="0"/>
              <a:t>Question</a:t>
            </a:r>
          </a:p>
        </p:txBody>
      </p:sp>
      <p:sp>
        <p:nvSpPr>
          <p:cNvPr id="8" name="Content Placeholder 7">
            <a:extLst>
              <a:ext uri="{FF2B5EF4-FFF2-40B4-BE49-F238E27FC236}">
                <a16:creationId xmlns:a16="http://schemas.microsoft.com/office/drawing/2014/main" id="{689E789A-C728-4716-AB6A-D2D207818609}"/>
              </a:ext>
            </a:extLst>
          </p:cNvPr>
          <p:cNvSpPr>
            <a:spLocks noGrp="1"/>
          </p:cNvSpPr>
          <p:nvPr>
            <p:ph idx="1"/>
          </p:nvPr>
        </p:nvSpPr>
        <p:spPr/>
        <p:txBody>
          <a:bodyPr/>
          <a:lstStyle/>
          <a:p>
            <a:r>
              <a:rPr lang="en-GB" dirty="0"/>
              <a:t>What cause might you suspect if a PC experiences intermittent lockups?</a:t>
            </a:r>
          </a:p>
          <a:p>
            <a:endParaRPr lang="en-GB" dirty="0"/>
          </a:p>
          <a:p>
            <a:r>
              <a:rPr lang="en-GB" dirty="0"/>
              <a:t>Assuming the cause is not recent installation of faulty software or hardware, then thermal or power problems are most likely. Loose connections or faulty memory or CPU are also possibilities.</a:t>
            </a:r>
          </a:p>
          <a:p>
            <a:endParaRPr lang="en-GB" dirty="0"/>
          </a:p>
          <a:p>
            <a:endParaRPr lang="en-GB" dirty="0"/>
          </a:p>
        </p:txBody>
      </p:sp>
      <p:sp>
        <p:nvSpPr>
          <p:cNvPr id="6" name="Slide Number Placeholder 5">
            <a:extLst>
              <a:ext uri="{FF2B5EF4-FFF2-40B4-BE49-F238E27FC236}">
                <a16:creationId xmlns:a16="http://schemas.microsoft.com/office/drawing/2014/main" id="{D731CD63-7DBA-40DA-AEED-6F7B1F6E4134}"/>
              </a:ext>
            </a:extLst>
          </p:cNvPr>
          <p:cNvSpPr>
            <a:spLocks noGrp="1"/>
          </p:cNvSpPr>
          <p:nvPr>
            <p:ph type="sldNum" sz="quarter" idx="12"/>
          </p:nvPr>
        </p:nvSpPr>
        <p:spPr/>
        <p:txBody>
          <a:bodyPr/>
          <a:lstStyle/>
          <a:p>
            <a:pPr algn="ctr"/>
            <a:r>
              <a:rPr lang="en-US"/>
              <a:t>TBC</a:t>
            </a:r>
            <a:endParaRPr lang="en-US" dirty="0"/>
          </a:p>
        </p:txBody>
      </p:sp>
    </p:spTree>
    <p:extLst>
      <p:ext uri="{BB962C8B-B14F-4D97-AF65-F5344CB8AC3E}">
        <p14:creationId xmlns:p14="http://schemas.microsoft.com/office/powerpoint/2010/main" val="6340724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altLang="en-US" dirty="0"/>
              <a:t>Standard Client</a:t>
            </a:r>
          </a:p>
          <a:p>
            <a:r>
              <a:rPr lang="en-GB" altLang="en-US" dirty="0"/>
              <a:t>Thin Client</a:t>
            </a:r>
          </a:p>
          <a:p>
            <a:r>
              <a:rPr lang="en-GB" altLang="en-US" dirty="0"/>
              <a:t>Workstations</a:t>
            </a:r>
          </a:p>
          <a:p>
            <a:pPr lvl="1"/>
            <a:r>
              <a:rPr lang="en-GB" altLang="en-US" dirty="0"/>
              <a:t>Programming / Development / Virtualization</a:t>
            </a:r>
          </a:p>
          <a:p>
            <a:pPr lvl="1"/>
            <a:r>
              <a:rPr lang="en-GB" altLang="en-US" dirty="0"/>
              <a:t>Graphics / CAD / CAM Design</a:t>
            </a:r>
          </a:p>
          <a:p>
            <a:pPr lvl="1"/>
            <a:r>
              <a:rPr lang="en-GB" altLang="en-US" dirty="0"/>
              <a:t>Multimedia Development</a:t>
            </a:r>
          </a:p>
          <a:p>
            <a:pPr lvl="1"/>
            <a:r>
              <a:rPr lang="en-GB" altLang="en-US" dirty="0"/>
              <a:t>Dual Monitors</a:t>
            </a:r>
          </a:p>
          <a:p>
            <a:pPr lvl="1"/>
            <a:r>
              <a:rPr lang="en-GB" altLang="en-US" dirty="0"/>
              <a:t>RAID</a:t>
            </a:r>
          </a:p>
          <a:p>
            <a:endParaRPr lang="en-GB" altLang="en-US" b="1" dirty="0"/>
          </a:p>
          <a:p>
            <a:endParaRPr lang="en-US" dirty="0"/>
          </a:p>
        </p:txBody>
      </p:sp>
      <p:sp>
        <p:nvSpPr>
          <p:cNvPr id="3" name="Title 2"/>
          <p:cNvSpPr>
            <a:spLocks noGrp="1"/>
          </p:cNvSpPr>
          <p:nvPr>
            <p:ph type="title"/>
          </p:nvPr>
        </p:nvSpPr>
        <p:spPr>
          <a:xfrm>
            <a:off x="215168" y="358019"/>
            <a:ext cx="11590421" cy="1325563"/>
          </a:xfrm>
        </p:spPr>
        <p:txBody>
          <a:bodyPr>
            <a:normAutofit/>
          </a:bodyPr>
          <a:lstStyle/>
          <a:p>
            <a:r>
              <a:rPr lang="en-GB" dirty="0"/>
              <a:t>Configuring Computers for Business</a:t>
            </a:r>
            <a:endParaRPr lang="en-US" dirty="0"/>
          </a:p>
        </p:txBody>
      </p:sp>
    </p:spTree>
    <p:extLst>
      <p:ext uri="{BB962C8B-B14F-4D97-AF65-F5344CB8AC3E}">
        <p14:creationId xmlns:p14="http://schemas.microsoft.com/office/powerpoint/2010/main" val="41659930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dirty="0"/>
              <a:t>Configuring Computers for Home Use</a:t>
            </a:r>
            <a:endParaRPr lang="en-US" dirty="0"/>
          </a:p>
        </p:txBody>
      </p:sp>
      <p:sp>
        <p:nvSpPr>
          <p:cNvPr id="3" name="Content Placeholder 2"/>
          <p:cNvSpPr>
            <a:spLocks noGrp="1"/>
          </p:cNvSpPr>
          <p:nvPr>
            <p:ph sz="half" idx="1"/>
          </p:nvPr>
        </p:nvSpPr>
        <p:spPr>
          <a:xfrm>
            <a:off x="1231854" y="1506541"/>
            <a:ext cx="6035040" cy="5486400"/>
          </a:xfrm>
        </p:spPr>
        <p:txBody>
          <a:bodyPr/>
          <a:lstStyle/>
          <a:p>
            <a:r>
              <a:rPr lang="en-GB" altLang="en-US" dirty="0"/>
              <a:t>Home Theatre PC</a:t>
            </a:r>
          </a:p>
          <a:p>
            <a:r>
              <a:rPr lang="en-GB" altLang="en-US" dirty="0"/>
              <a:t>Home Server PC and NAS</a:t>
            </a:r>
          </a:p>
          <a:p>
            <a:r>
              <a:rPr lang="en-GB" altLang="en-US" dirty="0"/>
              <a:t>Gaming PC</a:t>
            </a:r>
          </a:p>
          <a:p>
            <a:endParaRPr lang="en-GB" altLang="en-US" dirty="0"/>
          </a:p>
          <a:p>
            <a:endParaRPr lang="en-US" dirty="0"/>
          </a:p>
        </p:txBody>
      </p:sp>
      <p:sp>
        <p:nvSpPr>
          <p:cNvPr id="7" name="Slide Number Placeholder 6"/>
          <p:cNvSpPr>
            <a:spLocks noGrp="1"/>
          </p:cNvSpPr>
          <p:nvPr>
            <p:ph type="sldNum" sz="quarter" idx="15"/>
          </p:nvPr>
        </p:nvSpPr>
        <p:spPr/>
        <p:txBody>
          <a:bodyPr/>
          <a:lstStyle/>
          <a:p>
            <a:pPr algn="ctr"/>
            <a:r>
              <a:rPr lang="en-US" dirty="0"/>
              <a:t>168</a:t>
            </a:r>
          </a:p>
        </p:txBody>
      </p:sp>
      <p:pic>
        <p:nvPicPr>
          <p:cNvPr id="8" name="Content Placeholder 7" descr="Windows Media Center"/>
          <p:cNvPicPr>
            <a:picLocks noGrp="1"/>
          </p:cNvPicPr>
          <p:nvPr>
            <p:ph sz="quarter" idx="12"/>
          </p:nvPr>
        </p:nvPicPr>
        <p:blipFill>
          <a:blip r:embed="rId2" cstate="screen">
            <a:extLst>
              <a:ext uri="{28A0092B-C50C-407E-A947-70E740481C1C}">
                <a14:useLocalDpi xmlns:a14="http://schemas.microsoft.com/office/drawing/2010/main"/>
              </a:ext>
            </a:extLst>
          </a:blip>
          <a:srcRect/>
          <a:stretch>
            <a:fillRect/>
          </a:stretch>
        </p:blipFill>
        <p:spPr bwMode="auto">
          <a:xfrm>
            <a:off x="2779401" y="3621115"/>
            <a:ext cx="4525963" cy="2547516"/>
          </a:xfrm>
          <a:prstGeom prst="rect">
            <a:avLst/>
          </a:prstGeom>
          <a:noFill/>
          <a:ln>
            <a:noFill/>
          </a:ln>
        </p:spPr>
      </p:pic>
      <p:pic>
        <p:nvPicPr>
          <p:cNvPr id="9" name="Content Placeholder 8" descr="Most SOHO Internet router appliances can perform a basic file and printer sharing function, using USB-attached storage"/>
          <p:cNvPicPr>
            <a:picLocks noGrp="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7557418" y="3523273"/>
            <a:ext cx="4191235" cy="2743200"/>
          </a:xfrm>
          <a:prstGeom prst="rect">
            <a:avLst/>
          </a:prstGeom>
        </p:spPr>
      </p:pic>
    </p:spTree>
    <p:extLst>
      <p:ext uri="{BB962C8B-B14F-4D97-AF65-F5344CB8AC3E}">
        <p14:creationId xmlns:p14="http://schemas.microsoft.com/office/powerpoint/2010/main" val="1928523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Hardware Symptoms</a:t>
            </a:r>
            <a:endParaRPr lang="en-US" dirty="0"/>
          </a:p>
        </p:txBody>
      </p:sp>
      <p:pic>
        <p:nvPicPr>
          <p:cNvPr id="13" name="Content Placeholder 12"/>
          <p:cNvPicPr>
            <a:picLocks noGrp="1" noChangeAspect="1"/>
          </p:cNvPicPr>
          <p:nvPr>
            <p:ph sz="half" idx="1"/>
          </p:nvPr>
        </p:nvPicPr>
        <p:blipFill>
          <a:blip r:embed="rId2"/>
          <a:stretch>
            <a:fillRect/>
          </a:stretch>
        </p:blipFill>
        <p:spPr>
          <a:xfrm>
            <a:off x="1985457" y="1416499"/>
            <a:ext cx="3603048" cy="4298053"/>
          </a:xfrm>
          <a:prstGeom prst="rect">
            <a:avLst/>
          </a:prstGeom>
        </p:spPr>
      </p:pic>
      <p:sp>
        <p:nvSpPr>
          <p:cNvPr id="4" name="Content Placeholder 3"/>
          <p:cNvSpPr>
            <a:spLocks noGrp="1"/>
          </p:cNvSpPr>
          <p:nvPr>
            <p:ph sz="half" idx="2"/>
          </p:nvPr>
        </p:nvSpPr>
        <p:spPr/>
        <p:txBody>
          <a:bodyPr/>
          <a:lstStyle/>
          <a:p>
            <a:r>
              <a:rPr lang="en-GB" altLang="en-US" dirty="0"/>
              <a:t>Status indicators</a:t>
            </a:r>
          </a:p>
          <a:p>
            <a:r>
              <a:rPr lang="en-GB" altLang="en-US" dirty="0"/>
              <a:t>Alerts</a:t>
            </a:r>
          </a:p>
          <a:p>
            <a:r>
              <a:rPr lang="en-GB" altLang="en-US" dirty="0"/>
              <a:t>Excessive heat</a:t>
            </a:r>
          </a:p>
          <a:p>
            <a:r>
              <a:rPr lang="en-GB" altLang="en-US" dirty="0"/>
              <a:t>Noise</a:t>
            </a:r>
          </a:p>
          <a:p>
            <a:r>
              <a:rPr lang="en-GB" altLang="en-US" dirty="0" err="1"/>
              <a:t>Odors</a:t>
            </a:r>
            <a:r>
              <a:rPr lang="en-GB" altLang="en-US" dirty="0"/>
              <a:t> / smoke</a:t>
            </a:r>
          </a:p>
          <a:p>
            <a:r>
              <a:rPr lang="en-GB" altLang="en-US" dirty="0"/>
              <a:t>Visible damage</a:t>
            </a:r>
          </a:p>
          <a:p>
            <a:endParaRPr lang="en-US" dirty="0"/>
          </a:p>
        </p:txBody>
      </p:sp>
    </p:spTree>
    <p:extLst>
      <p:ext uri="{BB962C8B-B14F-4D97-AF65-F5344CB8AC3E}">
        <p14:creationId xmlns:p14="http://schemas.microsoft.com/office/powerpoint/2010/main" val="10305978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dirty="0"/>
              <a:t>Mains power supply</a:t>
            </a:r>
          </a:p>
          <a:p>
            <a:r>
              <a:rPr lang="en-US" altLang="en-US" dirty="0"/>
              <a:t>Fuse</a:t>
            </a:r>
          </a:p>
          <a:p>
            <a:r>
              <a:rPr lang="en-US" altLang="en-US" dirty="0"/>
              <a:t>Cables and connectors</a:t>
            </a:r>
          </a:p>
          <a:p>
            <a:r>
              <a:rPr lang="en-US" altLang="en-US" dirty="0"/>
              <a:t>PSU</a:t>
            </a:r>
          </a:p>
          <a:p>
            <a:r>
              <a:rPr lang="en-GB" altLang="en-US" dirty="0"/>
              <a:t>Disconnect peripherals</a:t>
            </a:r>
          </a:p>
          <a:p>
            <a:endParaRPr lang="en-US" dirty="0"/>
          </a:p>
        </p:txBody>
      </p:sp>
      <p:sp>
        <p:nvSpPr>
          <p:cNvPr id="3" name="Title 2"/>
          <p:cNvSpPr>
            <a:spLocks noGrp="1"/>
          </p:cNvSpPr>
          <p:nvPr>
            <p:ph type="title"/>
          </p:nvPr>
        </p:nvSpPr>
        <p:spPr/>
        <p:txBody>
          <a:bodyPr/>
          <a:lstStyle/>
          <a:p>
            <a:r>
              <a:rPr lang="en-GB" dirty="0"/>
              <a:t>Troubleshooting Power Problems</a:t>
            </a:r>
            <a:endParaRPr lang="en-US" dirty="0"/>
          </a:p>
        </p:txBody>
      </p:sp>
    </p:spTree>
    <p:extLst>
      <p:ext uri="{BB962C8B-B14F-4D97-AF65-F5344CB8AC3E}">
        <p14:creationId xmlns:p14="http://schemas.microsoft.com/office/powerpoint/2010/main" val="42801030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 Multimeter</a:t>
            </a:r>
          </a:p>
        </p:txBody>
      </p:sp>
      <p:sp>
        <p:nvSpPr>
          <p:cNvPr id="3" name="Content Placeholder 2"/>
          <p:cNvSpPr>
            <a:spLocks noGrp="1"/>
          </p:cNvSpPr>
          <p:nvPr>
            <p:ph sz="half" idx="1"/>
          </p:nvPr>
        </p:nvSpPr>
        <p:spPr/>
        <p:txBody>
          <a:bodyPr/>
          <a:lstStyle/>
          <a:p>
            <a:r>
              <a:rPr lang="en-GB" altLang="en-US" sz="2400" dirty="0"/>
              <a:t>Set to correct measurement</a:t>
            </a:r>
          </a:p>
          <a:p>
            <a:pPr lvl="1">
              <a:lnSpc>
                <a:spcPct val="90000"/>
              </a:lnSpc>
            </a:pPr>
            <a:r>
              <a:rPr lang="en-GB" altLang="en-US" dirty="0"/>
              <a:t>Volts DC</a:t>
            </a:r>
          </a:p>
          <a:p>
            <a:pPr lvl="1">
              <a:lnSpc>
                <a:spcPct val="90000"/>
              </a:lnSpc>
            </a:pPr>
            <a:r>
              <a:rPr lang="en-GB" altLang="en-US" dirty="0"/>
              <a:t>Volts AC</a:t>
            </a:r>
          </a:p>
          <a:p>
            <a:pPr lvl="1">
              <a:lnSpc>
                <a:spcPct val="90000"/>
              </a:lnSpc>
            </a:pPr>
            <a:r>
              <a:rPr lang="en-GB" altLang="en-US" dirty="0"/>
              <a:t>Resistance</a:t>
            </a:r>
          </a:p>
          <a:p>
            <a:pPr lvl="1">
              <a:lnSpc>
                <a:spcPct val="90000"/>
              </a:lnSpc>
            </a:pPr>
            <a:r>
              <a:rPr lang="en-GB" altLang="en-US" dirty="0"/>
              <a:t>Current</a:t>
            </a:r>
          </a:p>
          <a:p>
            <a:r>
              <a:rPr lang="en-GB" altLang="en-US" sz="2400" dirty="0"/>
              <a:t>Set to correct range (or highest range if unknown)</a:t>
            </a:r>
          </a:p>
        </p:txBody>
      </p:sp>
      <p:pic>
        <p:nvPicPr>
          <p:cNvPr id="7" name="Content Placeholder 6" descr="Testing a Molex connector with a multimeter"/>
          <p:cNvPicPr>
            <a:picLocks noGrp="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6142038" y="1274606"/>
            <a:ext cx="4525962" cy="4581838"/>
          </a:xfrm>
          <a:prstGeom prst="rect">
            <a:avLst/>
          </a:prstGeom>
          <a:noFill/>
          <a:ln>
            <a:noFill/>
          </a:ln>
        </p:spPr>
      </p:pic>
    </p:spTree>
    <p:extLst>
      <p:ext uri="{BB962C8B-B14F-4D97-AF65-F5344CB8AC3E}">
        <p14:creationId xmlns:p14="http://schemas.microsoft.com/office/powerpoint/2010/main" val="6865153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Power Pin-outs</a:t>
            </a:r>
            <a:endParaRPr lang="en-US" dirty="0"/>
          </a:p>
        </p:txBody>
      </p:sp>
      <p:sp>
        <p:nvSpPr>
          <p:cNvPr id="3" name="Content Placeholder 2"/>
          <p:cNvSpPr>
            <a:spLocks noGrp="1"/>
          </p:cNvSpPr>
          <p:nvPr>
            <p:ph sz="half" idx="1"/>
          </p:nvPr>
        </p:nvSpPr>
        <p:spPr>
          <a:xfrm>
            <a:off x="5587617" y="1371600"/>
            <a:ext cx="6035040" cy="5486400"/>
          </a:xfrm>
        </p:spPr>
        <p:txBody>
          <a:bodyPr/>
          <a:lstStyle/>
          <a:p>
            <a:r>
              <a:rPr lang="en-GB" altLang="en-US" dirty="0"/>
              <a:t>P1 (ATX and ATX12V)</a:t>
            </a:r>
          </a:p>
          <a:p>
            <a:r>
              <a:rPr lang="en-GB" altLang="en-US" dirty="0"/>
              <a:t>Molex</a:t>
            </a:r>
          </a:p>
          <a:p>
            <a:r>
              <a:rPr lang="en-GB" altLang="en-US" dirty="0"/>
              <a:t>SATA</a:t>
            </a:r>
          </a:p>
          <a:p>
            <a:r>
              <a:rPr lang="en-GB" altLang="en-US" dirty="0"/>
              <a:t>AC adapters</a:t>
            </a:r>
          </a:p>
          <a:p>
            <a:r>
              <a:rPr lang="en-GB" altLang="en-US" dirty="0"/>
              <a:t>Power Supply Tester</a:t>
            </a:r>
          </a:p>
        </p:txBody>
      </p:sp>
      <p:sp>
        <p:nvSpPr>
          <p:cNvPr id="7" name="Slide Number Placeholder 6"/>
          <p:cNvSpPr>
            <a:spLocks noGrp="1"/>
          </p:cNvSpPr>
          <p:nvPr>
            <p:ph type="sldNum" sz="quarter" idx="15"/>
          </p:nvPr>
        </p:nvSpPr>
        <p:spPr/>
        <p:txBody>
          <a:bodyPr/>
          <a:lstStyle/>
          <a:p>
            <a:pPr algn="ctr"/>
            <a:r>
              <a:rPr lang="en-US" dirty="0"/>
              <a:t>182</a:t>
            </a:r>
          </a:p>
        </p:txBody>
      </p:sp>
      <p:pic>
        <p:nvPicPr>
          <p:cNvPr id="9" name="Content Placeholder 8" descr="Casebuy EZ Power Supply Tester"/>
          <p:cNvPicPr>
            <a:picLocks noGrp="1"/>
          </p:cNvPicPr>
          <p:nvPr>
            <p:ph sz="quarter" idx="13"/>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8200" y="4486582"/>
            <a:ext cx="2910840" cy="1682496"/>
          </a:xfrm>
          <a:prstGeom prst="rect">
            <a:avLst/>
          </a:prstGeom>
          <a:noFill/>
          <a:ln>
            <a:noFill/>
          </a:ln>
        </p:spPr>
      </p:pic>
      <p:pic>
        <p:nvPicPr>
          <p:cNvPr id="12" name="Content Placeholder 11"/>
          <p:cNvPicPr>
            <a:picLocks noGrp="1" noChangeAspect="1"/>
          </p:cNvPicPr>
          <p:nvPr>
            <p:ph sz="quarter" idx="12"/>
          </p:nvPr>
        </p:nvPicPr>
        <p:blipFill>
          <a:blip r:embed="rId3" cstate="screen">
            <a:extLst>
              <a:ext uri="{28A0092B-C50C-407E-A947-70E740481C1C}">
                <a14:useLocalDpi xmlns:a14="http://schemas.microsoft.com/office/drawing/2010/main"/>
              </a:ext>
            </a:extLst>
          </a:blip>
          <a:stretch>
            <a:fillRect/>
          </a:stretch>
        </p:blipFill>
        <p:spPr>
          <a:xfrm>
            <a:off x="888548" y="1409827"/>
            <a:ext cx="4353853" cy="2743200"/>
          </a:xfrm>
          <a:prstGeom prst="rect">
            <a:avLst/>
          </a:prstGeom>
        </p:spPr>
      </p:pic>
    </p:spTree>
    <p:extLst>
      <p:ext uri="{BB962C8B-B14F-4D97-AF65-F5344CB8AC3E}">
        <p14:creationId xmlns:p14="http://schemas.microsoft.com/office/powerpoint/2010/main" val="12591394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Troubleshooting POST</a:t>
            </a:r>
            <a:endParaRPr lang="en-US" dirty="0"/>
          </a:p>
        </p:txBody>
      </p:sp>
      <p:sp>
        <p:nvSpPr>
          <p:cNvPr id="6" name="Content Placeholder 5"/>
          <p:cNvSpPr>
            <a:spLocks noGrp="1"/>
          </p:cNvSpPr>
          <p:nvPr>
            <p:ph sz="half" idx="1"/>
          </p:nvPr>
        </p:nvSpPr>
        <p:spPr/>
        <p:txBody>
          <a:bodyPr/>
          <a:lstStyle/>
          <a:p>
            <a:pPr>
              <a:buFont typeface="Arial" charset="0"/>
              <a:buChar char="•"/>
              <a:defRPr/>
            </a:pPr>
            <a:r>
              <a:rPr lang="en-US" dirty="0"/>
              <a:t>What has changed?</a:t>
            </a:r>
          </a:p>
          <a:p>
            <a:pPr>
              <a:buFont typeface="Arial" charset="0"/>
              <a:buChar char="•"/>
              <a:defRPr/>
            </a:pPr>
            <a:r>
              <a:rPr lang="en-US" dirty="0"/>
              <a:t>Cabling</a:t>
            </a:r>
          </a:p>
          <a:p>
            <a:pPr>
              <a:buFont typeface="Arial" charset="0"/>
              <a:buChar char="•"/>
              <a:defRPr/>
            </a:pPr>
            <a:r>
              <a:rPr lang="en-US" dirty="0"/>
              <a:t>CPU</a:t>
            </a:r>
          </a:p>
          <a:p>
            <a:pPr>
              <a:buFont typeface="Arial" charset="0"/>
              <a:buChar char="•"/>
              <a:defRPr/>
            </a:pPr>
            <a:r>
              <a:rPr lang="en-US" dirty="0"/>
              <a:t>Motherboard component (mis-seated cards)</a:t>
            </a:r>
          </a:p>
          <a:p>
            <a:pPr>
              <a:buFont typeface="Arial" charset="0"/>
              <a:buChar char="•"/>
              <a:defRPr/>
            </a:pPr>
            <a:r>
              <a:rPr lang="en-US" dirty="0"/>
              <a:t>PSU (Power Good)</a:t>
            </a:r>
          </a:p>
          <a:p>
            <a:pPr>
              <a:buFont typeface="Arial" charset="0"/>
              <a:buChar char="•"/>
              <a:defRPr/>
            </a:pPr>
            <a:r>
              <a:rPr lang="en-US" dirty="0"/>
              <a:t>Jumpers</a:t>
            </a:r>
          </a:p>
          <a:p>
            <a:endParaRPr lang="en-US" dirty="0"/>
          </a:p>
        </p:txBody>
      </p:sp>
      <p:pic>
        <p:nvPicPr>
          <p:cNvPr id="8" name="Picture 8"/>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6142038" y="2149838"/>
            <a:ext cx="4525962" cy="2831374"/>
          </a:xfrm>
          <a:noFill/>
        </p:spPr>
      </p:pic>
    </p:spTree>
    <p:extLst>
      <p:ext uri="{BB962C8B-B14F-4D97-AF65-F5344CB8AC3E}">
        <p14:creationId xmlns:p14="http://schemas.microsoft.com/office/powerpoint/2010/main" val="10338183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 Errors</a:t>
            </a:r>
          </a:p>
        </p:txBody>
      </p:sp>
      <p:pic>
        <p:nvPicPr>
          <p:cNvPr id="7" name="Content Placeholder 6"/>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524001" y="2178631"/>
            <a:ext cx="4525963" cy="2773789"/>
          </a:xfrm>
          <a:prstGeom prst="rect">
            <a:avLst/>
          </a:prstGeom>
        </p:spPr>
      </p:pic>
      <p:sp>
        <p:nvSpPr>
          <p:cNvPr id="4" name="Content Placeholder 3"/>
          <p:cNvSpPr>
            <a:spLocks noGrp="1"/>
          </p:cNvSpPr>
          <p:nvPr>
            <p:ph sz="half" idx="2"/>
          </p:nvPr>
        </p:nvSpPr>
        <p:spPr/>
        <p:txBody>
          <a:bodyPr/>
          <a:lstStyle/>
          <a:p>
            <a:r>
              <a:rPr lang="en-GB" altLang="en-US" dirty="0"/>
              <a:t>Blank screen on boot</a:t>
            </a:r>
          </a:p>
          <a:p>
            <a:r>
              <a:rPr lang="en-GB" altLang="en-US" dirty="0"/>
              <a:t>Beep codes</a:t>
            </a:r>
          </a:p>
          <a:p>
            <a:r>
              <a:rPr lang="en-GB" altLang="en-US" dirty="0"/>
              <a:t>On-screen errors</a:t>
            </a:r>
          </a:p>
          <a:p>
            <a:r>
              <a:rPr lang="en-GB" altLang="en-US" dirty="0"/>
              <a:t>BIOS losing settings</a:t>
            </a:r>
          </a:p>
          <a:p>
            <a:r>
              <a:rPr lang="en-GB" altLang="en-US" dirty="0"/>
              <a:t>Attempts to boot to incorrect device</a:t>
            </a:r>
          </a:p>
          <a:p>
            <a:endParaRPr lang="en-US" dirty="0"/>
          </a:p>
        </p:txBody>
      </p:sp>
    </p:spTree>
    <p:extLst>
      <p:ext uri="{BB962C8B-B14F-4D97-AF65-F5344CB8AC3E}">
        <p14:creationId xmlns:p14="http://schemas.microsoft.com/office/powerpoint/2010/main" val="3354767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dirty="0"/>
              <a:t>System RAM Slots</a:t>
            </a:r>
          </a:p>
        </p:txBody>
      </p:sp>
      <p:sp>
        <p:nvSpPr>
          <p:cNvPr id="2" name="Content Placeholder 1"/>
          <p:cNvSpPr>
            <a:spLocks noGrp="1"/>
          </p:cNvSpPr>
          <p:nvPr>
            <p:ph idx="1"/>
          </p:nvPr>
        </p:nvSpPr>
        <p:spPr/>
        <p:txBody>
          <a:bodyPr>
            <a:normAutofit/>
          </a:bodyPr>
          <a:lstStyle/>
          <a:p>
            <a:r>
              <a:rPr lang="en-US" dirty="0"/>
              <a:t>Random Access Memory (RAM)</a:t>
            </a:r>
          </a:p>
          <a:p>
            <a:pPr lvl="1"/>
            <a:r>
              <a:rPr lang="en-US" dirty="0"/>
              <a:t>System RAM slots</a:t>
            </a:r>
          </a:p>
          <a:p>
            <a:pPr lvl="1"/>
            <a:r>
              <a:rPr lang="en-US" dirty="0"/>
              <a:t>Dual Inline Memory Module (DIMM)</a:t>
            </a:r>
          </a:p>
          <a:p>
            <a:r>
              <a:rPr lang="en-US" dirty="0"/>
              <a:t>Flash memory</a:t>
            </a:r>
          </a:p>
          <a:p>
            <a:pPr lvl="1"/>
            <a:endParaRPr lang="en-US" dirty="0"/>
          </a:p>
        </p:txBody>
      </p:sp>
      <p:sp>
        <p:nvSpPr>
          <p:cNvPr id="6" name="Slide Number Placeholder 5"/>
          <p:cNvSpPr>
            <a:spLocks noGrp="1"/>
          </p:cNvSpPr>
          <p:nvPr>
            <p:ph type="sldNum" sz="quarter" idx="12"/>
          </p:nvPr>
        </p:nvSpPr>
        <p:spPr/>
        <p:txBody>
          <a:bodyPr/>
          <a:lstStyle/>
          <a:p>
            <a:r>
              <a:rPr lang="en-US" dirty="0"/>
              <a:t>16</a:t>
            </a:r>
          </a:p>
        </p:txBody>
      </p:sp>
      <p:pic>
        <p:nvPicPr>
          <p:cNvPr id="7" name="Content Placeholder 6" descr="DIMM system memory slots on a GIGA-BYTE motherboard (Image © 2015 GIGA-BYTE Technology Co., Ltd. gigabyte.com)"/>
          <p:cNvPicPr>
            <a:picLocks noGrp="1"/>
          </p:cNvPicPr>
          <p:nvPr>
            <p:ph idx="4294967295"/>
          </p:nvPr>
        </p:nvPicPr>
        <p:blipFill>
          <a:blip r:embed="rId2" cstate="screen">
            <a:extLst>
              <a:ext uri="{28A0092B-C50C-407E-A947-70E740481C1C}">
                <a14:useLocalDpi xmlns:a14="http://schemas.microsoft.com/office/drawing/2010/main"/>
              </a:ext>
            </a:extLst>
          </a:blip>
          <a:stretch>
            <a:fillRect/>
          </a:stretch>
        </p:blipFill>
        <p:spPr bwMode="auto">
          <a:xfrm>
            <a:off x="3614863" y="3460736"/>
            <a:ext cx="4986338" cy="2322513"/>
          </a:xfrm>
          <a:prstGeom prst="rect">
            <a:avLst/>
          </a:prstGeom>
          <a:noFill/>
          <a:ln>
            <a:noFill/>
          </a:ln>
        </p:spPr>
      </p:pic>
    </p:spTree>
    <p:extLst>
      <p:ext uri="{BB962C8B-B14F-4D97-AF65-F5344CB8AC3E}">
        <p14:creationId xmlns:p14="http://schemas.microsoft.com/office/powerpoint/2010/main" val="33535649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Troubleshooting CPUs</a:t>
            </a:r>
          </a:p>
        </p:txBody>
      </p:sp>
      <p:sp>
        <p:nvSpPr>
          <p:cNvPr id="3" name="Content Placeholder 2"/>
          <p:cNvSpPr>
            <a:spLocks noGrp="1"/>
          </p:cNvSpPr>
          <p:nvPr>
            <p:ph sz="half" idx="1"/>
          </p:nvPr>
        </p:nvSpPr>
        <p:spPr/>
        <p:txBody>
          <a:bodyPr>
            <a:normAutofit lnSpcReduction="10000"/>
          </a:bodyPr>
          <a:lstStyle/>
          <a:p>
            <a:pPr>
              <a:buFont typeface="Arial" charset="0"/>
              <a:buChar char="•"/>
              <a:defRPr/>
            </a:pPr>
            <a:r>
              <a:rPr lang="en-US" dirty="0"/>
              <a:t>Failure is relatively unlikely</a:t>
            </a:r>
          </a:p>
          <a:p>
            <a:pPr lvl="1">
              <a:defRPr/>
            </a:pPr>
            <a:r>
              <a:rPr lang="en-US" dirty="0"/>
              <a:t>Discount other causes</a:t>
            </a:r>
          </a:p>
          <a:p>
            <a:pPr lvl="1">
              <a:defRPr/>
            </a:pPr>
            <a:r>
              <a:rPr lang="en-US" dirty="0"/>
              <a:t>Ask what has changed?</a:t>
            </a:r>
          </a:p>
          <a:p>
            <a:pPr>
              <a:buFont typeface="Arial" charset="0"/>
              <a:buChar char="•"/>
              <a:defRPr/>
            </a:pPr>
            <a:r>
              <a:rPr lang="en-US" dirty="0"/>
              <a:t>Lockups / reboots</a:t>
            </a:r>
          </a:p>
          <a:p>
            <a:pPr lvl="1">
              <a:defRPr/>
            </a:pPr>
            <a:r>
              <a:rPr lang="en-US" dirty="0"/>
              <a:t>Check system is not overheating</a:t>
            </a:r>
          </a:p>
          <a:p>
            <a:pPr lvl="1">
              <a:defRPr/>
            </a:pPr>
            <a:r>
              <a:rPr lang="en-US" dirty="0"/>
              <a:t>Test power supply</a:t>
            </a:r>
          </a:p>
          <a:p>
            <a:pPr>
              <a:buFont typeface="Arial" charset="0"/>
              <a:buChar char="•"/>
              <a:defRPr/>
            </a:pPr>
            <a:r>
              <a:rPr lang="en-US" dirty="0"/>
              <a:t>Possible damage from power spike, ESD, overheating, etc – test by substitution</a:t>
            </a:r>
          </a:p>
          <a:p>
            <a:pPr>
              <a:buFont typeface="Arial" charset="0"/>
              <a:buChar char="•"/>
              <a:defRPr/>
            </a:pPr>
            <a:r>
              <a:rPr lang="en-US" dirty="0"/>
              <a:t>When fitting a new CPU check</a:t>
            </a:r>
          </a:p>
          <a:p>
            <a:pPr lvl="1">
              <a:defRPr/>
            </a:pPr>
            <a:r>
              <a:rPr lang="en-US" dirty="0"/>
              <a:t>Compatibility</a:t>
            </a:r>
          </a:p>
          <a:p>
            <a:pPr lvl="1">
              <a:defRPr/>
            </a:pPr>
            <a:r>
              <a:rPr lang="en-US" dirty="0"/>
              <a:t>Orientation / seating</a:t>
            </a:r>
          </a:p>
          <a:p>
            <a:pPr lvl="1">
              <a:defRPr/>
            </a:pPr>
            <a:r>
              <a:rPr lang="en-US" dirty="0"/>
              <a:t>Settings (voltage and timing)</a:t>
            </a:r>
          </a:p>
          <a:p>
            <a:pPr lvl="1">
              <a:defRPr/>
            </a:pPr>
            <a:r>
              <a:rPr lang="en-US" dirty="0"/>
              <a:t>Temperatures (is a new fan required?)</a:t>
            </a:r>
          </a:p>
          <a:p>
            <a:pPr>
              <a:buFont typeface="Arial" charset="0"/>
              <a:buChar char="•"/>
              <a:defRPr/>
            </a:pPr>
            <a:r>
              <a:rPr lang="en-US" dirty="0"/>
              <a:t>Speed issues may be caused by power management</a:t>
            </a:r>
          </a:p>
        </p:txBody>
      </p:sp>
      <p:pic>
        <p:nvPicPr>
          <p:cNvPr id="7" name="Content Placeholder 6" descr="Healthy capacitors surrounding the CPU socket on a GIGA-BYTE motherboard (Image © 2015 GIGA-BYTE Technology Co., Ltd. gigabyte.com)"/>
          <p:cNvPicPr>
            <a:picLocks noGrp="1"/>
          </p:cNvPicPr>
          <p:nvPr>
            <p:ph sz="half" idx="2"/>
          </p:nvPr>
        </p:nvPicPr>
        <p:blipFill>
          <a:blip r:embed="rId2">
            <a:extLst>
              <a:ext uri="{28A0092B-C50C-407E-A947-70E740481C1C}">
                <a14:useLocalDpi xmlns:a14="http://schemas.microsoft.com/office/drawing/2010/main"/>
              </a:ext>
            </a:extLst>
          </a:blip>
          <a:stretch>
            <a:fillRect/>
          </a:stretch>
        </p:blipFill>
        <p:spPr>
          <a:xfrm>
            <a:off x="6341269" y="1628775"/>
            <a:ext cx="4127500" cy="3873500"/>
          </a:xfrm>
          <a:prstGeom prst="rect">
            <a:avLst/>
          </a:prstGeom>
        </p:spPr>
      </p:pic>
    </p:spTree>
    <p:extLst>
      <p:ext uri="{BB962C8B-B14F-4D97-AF65-F5344CB8AC3E}">
        <p14:creationId xmlns:p14="http://schemas.microsoft.com/office/powerpoint/2010/main" val="39183355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Troubleshooting Memory</a:t>
            </a:r>
          </a:p>
        </p:txBody>
      </p:sp>
      <p:sp>
        <p:nvSpPr>
          <p:cNvPr id="4" name="Content Placeholder 3"/>
          <p:cNvSpPr>
            <a:spLocks noGrp="1"/>
          </p:cNvSpPr>
          <p:nvPr>
            <p:ph sz="half" idx="2"/>
          </p:nvPr>
        </p:nvSpPr>
        <p:spPr/>
        <p:txBody>
          <a:bodyPr/>
          <a:lstStyle/>
          <a:p>
            <a:r>
              <a:rPr lang="en-US" altLang="en-US" sz="2400" dirty="0"/>
              <a:t>Can be damaged by power spike, ESD, overheating, etc</a:t>
            </a:r>
          </a:p>
          <a:p>
            <a:r>
              <a:rPr lang="en-US" altLang="en-US" sz="2400" dirty="0"/>
              <a:t>Run memory diagnostic to test chips</a:t>
            </a:r>
          </a:p>
          <a:p>
            <a:r>
              <a:rPr lang="en-US" altLang="en-US" sz="2400" dirty="0"/>
              <a:t>When fitting new memory check</a:t>
            </a:r>
          </a:p>
          <a:p>
            <a:pPr lvl="1"/>
            <a:r>
              <a:rPr lang="en-US" altLang="en-US" dirty="0"/>
              <a:t>Motherboard compatibility and limits</a:t>
            </a:r>
          </a:p>
          <a:p>
            <a:pPr lvl="1"/>
            <a:r>
              <a:rPr lang="en-US" altLang="en-US" dirty="0"/>
              <a:t>Configuration (e.g. dual-channel)</a:t>
            </a:r>
          </a:p>
        </p:txBody>
      </p:sp>
      <p:pic>
        <p:nvPicPr>
          <p:cNvPr id="7" name="Content Placeholder 6" descr="Windows Memory Diagnostics Tool"/>
          <p:cNvPicPr>
            <a:picLocks noGrp="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1524001" y="1868289"/>
            <a:ext cx="4525963" cy="3394472"/>
          </a:xfrm>
          <a:prstGeom prst="rect">
            <a:avLst/>
          </a:prstGeom>
          <a:noFill/>
          <a:ln>
            <a:noFill/>
          </a:ln>
        </p:spPr>
      </p:pic>
    </p:spTree>
    <p:extLst>
      <p:ext uri="{BB962C8B-B14F-4D97-AF65-F5344CB8AC3E}">
        <p14:creationId xmlns:p14="http://schemas.microsoft.com/office/powerpoint/2010/main" val="32018140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Troubleshooting Adapters</a:t>
            </a:r>
          </a:p>
        </p:txBody>
      </p:sp>
      <p:sp>
        <p:nvSpPr>
          <p:cNvPr id="3" name="Content Placeholder 2"/>
          <p:cNvSpPr>
            <a:spLocks noGrp="1"/>
          </p:cNvSpPr>
          <p:nvPr>
            <p:ph sz="half" idx="1"/>
          </p:nvPr>
        </p:nvSpPr>
        <p:spPr>
          <a:xfrm>
            <a:off x="0" y="1278384"/>
            <a:ext cx="6035040" cy="5008116"/>
          </a:xfrm>
        </p:spPr>
        <p:txBody>
          <a:bodyPr>
            <a:normAutofit/>
          </a:bodyPr>
          <a:lstStyle/>
          <a:p>
            <a:r>
              <a:rPr lang="en-US" dirty="0"/>
              <a:t>Loopback test</a:t>
            </a:r>
          </a:p>
          <a:p>
            <a:r>
              <a:rPr lang="en-US" dirty="0"/>
              <a:t>Connectors and cabling</a:t>
            </a:r>
          </a:p>
          <a:p>
            <a:r>
              <a:rPr lang="en-US" dirty="0"/>
              <a:t>Resource conflicts</a:t>
            </a:r>
          </a:p>
          <a:p>
            <a:pPr lvl="1"/>
            <a:r>
              <a:rPr lang="en-US" dirty="0"/>
              <a:t>I/O Address</a:t>
            </a:r>
          </a:p>
          <a:p>
            <a:pPr lvl="1"/>
            <a:r>
              <a:rPr lang="en-US" dirty="0"/>
              <a:t>Interrupt (IRQ)</a:t>
            </a:r>
          </a:p>
          <a:p>
            <a:pPr lvl="1"/>
            <a:r>
              <a:rPr lang="en-US" dirty="0"/>
              <a:t>DMA</a:t>
            </a:r>
          </a:p>
          <a:p>
            <a:pPr lvl="1"/>
            <a:r>
              <a:rPr lang="en-US" dirty="0"/>
              <a:t>Base Memory Address</a:t>
            </a:r>
          </a:p>
          <a:p>
            <a:r>
              <a:rPr lang="en-US" dirty="0"/>
              <a:t>Device Manager</a:t>
            </a:r>
          </a:p>
          <a:p>
            <a:pPr lvl="1"/>
            <a:r>
              <a:rPr lang="en-US" dirty="0"/>
              <a:t>View &gt; Resources By Type</a:t>
            </a:r>
          </a:p>
          <a:p>
            <a:pPr lvl="1"/>
            <a:r>
              <a:rPr lang="en-US" dirty="0"/>
              <a:t>Adapter Properties &gt; Resources tab</a:t>
            </a:r>
          </a:p>
          <a:p>
            <a:r>
              <a:rPr lang="en-US" dirty="0"/>
              <a:t>USB power</a:t>
            </a:r>
          </a:p>
        </p:txBody>
      </p:sp>
      <p:pic>
        <p:nvPicPr>
          <p:cNvPr id="9" name="Content Placeholder 8" descr="Device Manager showing resources by connection"/>
          <p:cNvPicPr>
            <a:picLocks noGrp="1" noChangeAspect="1"/>
          </p:cNvPicPr>
          <p:nvPr>
            <p:ph sz="quarter" idx="12"/>
          </p:nvPr>
        </p:nvPicPr>
        <p:blipFill>
          <a:blip r:embed="rId2" cstate="screen">
            <a:extLst>
              <a:ext uri="{28A0092B-C50C-407E-A947-70E740481C1C}">
                <a14:useLocalDpi xmlns:a14="http://schemas.microsoft.com/office/drawing/2010/main"/>
              </a:ext>
            </a:extLst>
          </a:blip>
          <a:stretch>
            <a:fillRect/>
          </a:stretch>
        </p:blipFill>
        <p:spPr>
          <a:xfrm>
            <a:off x="6335795" y="822325"/>
            <a:ext cx="4138448" cy="2743200"/>
          </a:xfrm>
        </p:spPr>
      </p:pic>
      <p:pic>
        <p:nvPicPr>
          <p:cNvPr id="10" name="Content Placeholder 9" descr="Device properties"/>
          <p:cNvPicPr>
            <a:picLocks noGrp="1" noChangeAspect="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7175923" y="3630613"/>
            <a:ext cx="2458192" cy="2743200"/>
          </a:xfrm>
        </p:spPr>
      </p:pic>
      <p:sp>
        <p:nvSpPr>
          <p:cNvPr id="6" name="Slide Number Placeholder 5"/>
          <p:cNvSpPr>
            <a:spLocks noGrp="1"/>
          </p:cNvSpPr>
          <p:nvPr>
            <p:ph type="sldNum" sz="quarter" idx="15"/>
          </p:nvPr>
        </p:nvSpPr>
        <p:spPr/>
        <p:txBody>
          <a:bodyPr/>
          <a:lstStyle/>
          <a:p>
            <a:r>
              <a:rPr lang="en-US" dirty="0"/>
              <a:t>193</a:t>
            </a:r>
          </a:p>
        </p:txBody>
      </p:sp>
    </p:spTree>
    <p:extLst>
      <p:ext uri="{BB962C8B-B14F-4D97-AF65-F5344CB8AC3E}">
        <p14:creationId xmlns:p14="http://schemas.microsoft.com/office/powerpoint/2010/main" val="40875389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BIOS and UEFI System Firmware</a:t>
            </a:r>
            <a:endParaRPr lang="en-US" dirty="0"/>
          </a:p>
        </p:txBody>
      </p:sp>
      <p:sp>
        <p:nvSpPr>
          <p:cNvPr id="2" name="Content Placeholder 1"/>
          <p:cNvSpPr>
            <a:spLocks noGrp="1"/>
          </p:cNvSpPr>
          <p:nvPr>
            <p:ph sz="half" idx="1"/>
          </p:nvPr>
        </p:nvSpPr>
        <p:spPr/>
        <p:txBody>
          <a:bodyPr/>
          <a:lstStyle/>
          <a:p>
            <a:r>
              <a:rPr lang="en-GB" dirty="0"/>
              <a:t>BIOS (Basic Input / Output System) </a:t>
            </a:r>
          </a:p>
          <a:p>
            <a:r>
              <a:rPr lang="en-GB" dirty="0"/>
              <a:t>UEFI (Unified Extensible Firmware Interface) – Can also use a mouse!</a:t>
            </a:r>
          </a:p>
          <a:p>
            <a:r>
              <a:rPr lang="en-GB" dirty="0"/>
              <a:t>System firmware setup program</a:t>
            </a:r>
          </a:p>
          <a:p>
            <a:pPr lvl="1"/>
            <a:r>
              <a:rPr lang="en-US" altLang="en-US" dirty="0"/>
              <a:t>Press key during boot (Del, F1, F2, F10)</a:t>
            </a:r>
          </a:p>
          <a:p>
            <a:pPr lvl="1"/>
            <a:r>
              <a:rPr lang="en-US" dirty="0"/>
              <a:t>Windows Fast Boot (</a:t>
            </a:r>
            <a:r>
              <a:rPr lang="en-US" dirty="0" err="1"/>
              <a:t>Shift+Restart</a:t>
            </a:r>
            <a:r>
              <a:rPr lang="en-US" dirty="0"/>
              <a:t>)</a:t>
            </a:r>
          </a:p>
        </p:txBody>
      </p:sp>
      <p:pic>
        <p:nvPicPr>
          <p:cNvPr id="7" name="Content Placeholder 6" descr="Press the key to enter setup before or during the memory count"/>
          <p:cNvPicPr>
            <a:picLocks noGrp="1"/>
          </p:cNvPicPr>
          <p:nvPr>
            <p:ph sz="half" idx="2"/>
          </p:nvPr>
        </p:nvPicPr>
        <p:blipFill>
          <a:blip r:embed="rId2">
            <a:extLst>
              <a:ext uri="{28A0092B-C50C-407E-A947-70E740481C1C}">
                <a14:useLocalDpi xmlns:a14="http://schemas.microsoft.com/office/drawing/2010/main"/>
              </a:ext>
            </a:extLst>
          </a:blip>
          <a:stretch>
            <a:fillRect/>
          </a:stretch>
        </p:blipFill>
        <p:spPr bwMode="auto">
          <a:xfrm>
            <a:off x="6142038" y="2174735"/>
            <a:ext cx="4525962" cy="27815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86357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Navigating Setup Programs</a:t>
            </a:r>
          </a:p>
        </p:txBody>
      </p:sp>
      <p:pic>
        <p:nvPicPr>
          <p:cNvPr id="7" name="Content Placeholder 6" descr="UEFI system setup software with a full GUI and mouse support"/>
          <p:cNvPicPr>
            <a:picLocks noGrp="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6135859" y="2800590"/>
            <a:ext cx="4525962" cy="3394471"/>
          </a:xfrm>
          <a:prstGeom prst="rect">
            <a:avLst/>
          </a:prstGeom>
          <a:noFill/>
          <a:ln>
            <a:noFill/>
          </a:ln>
        </p:spPr>
      </p:pic>
      <p:pic>
        <p:nvPicPr>
          <p:cNvPr id="8" name="Content Placeholder 7" descr="System firmware BIOS setup program"/>
          <p:cNvPicPr>
            <a:picLocks noGrp="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838200" y="1557756"/>
            <a:ext cx="4525963" cy="2485668"/>
          </a:xfrm>
          <a:prstGeom prst="rect">
            <a:avLst/>
          </a:prstGeom>
          <a:noFill/>
          <a:ln>
            <a:noFill/>
          </a:ln>
        </p:spPr>
      </p:pic>
    </p:spTree>
    <p:extLst>
      <p:ext uri="{BB962C8B-B14F-4D97-AF65-F5344CB8AC3E}">
        <p14:creationId xmlns:p14="http://schemas.microsoft.com/office/powerpoint/2010/main" val="2621971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Configuring Component Properties</a:t>
            </a:r>
            <a:endParaRPr lang="en-US" dirty="0"/>
          </a:p>
        </p:txBody>
      </p:sp>
      <p:sp>
        <p:nvSpPr>
          <p:cNvPr id="5" name="Content Placeholder 4"/>
          <p:cNvSpPr>
            <a:spLocks noGrp="1"/>
          </p:cNvSpPr>
          <p:nvPr>
            <p:ph sz="quarter" idx="14"/>
          </p:nvPr>
        </p:nvSpPr>
        <p:spPr>
          <a:xfrm>
            <a:off x="5252351" y="1343910"/>
            <a:ext cx="6035040" cy="2743200"/>
          </a:xfrm>
        </p:spPr>
        <p:txBody>
          <a:bodyPr>
            <a:normAutofit/>
          </a:bodyPr>
          <a:lstStyle/>
          <a:p>
            <a:r>
              <a:rPr lang="en-US" dirty="0"/>
              <a:t>Clock Speed and Overclocking</a:t>
            </a:r>
            <a:endParaRPr lang="en-GB" dirty="0"/>
          </a:p>
          <a:p>
            <a:r>
              <a:rPr lang="en-US" dirty="0"/>
              <a:t>CPU Features</a:t>
            </a:r>
            <a:endParaRPr lang="en-GB" dirty="0"/>
          </a:p>
          <a:p>
            <a:r>
              <a:rPr lang="en-US" dirty="0"/>
              <a:t>RAM</a:t>
            </a:r>
            <a:endParaRPr lang="en-GB" dirty="0"/>
          </a:p>
          <a:p>
            <a:r>
              <a:rPr lang="en-US" dirty="0"/>
              <a:t>Power Management</a:t>
            </a:r>
            <a:endParaRPr lang="en-GB" dirty="0"/>
          </a:p>
          <a:p>
            <a:r>
              <a:rPr lang="en-US" dirty="0"/>
              <a:t>Health Check / Hardware Monitoring</a:t>
            </a:r>
            <a:endParaRPr lang="en-GB" dirty="0"/>
          </a:p>
          <a:p>
            <a:r>
              <a:rPr lang="en-US" dirty="0"/>
              <a:t>Date / Time / Daylight Savings</a:t>
            </a:r>
            <a:endParaRPr lang="en-GB" dirty="0"/>
          </a:p>
          <a:p>
            <a:endParaRPr lang="en-US" dirty="0"/>
          </a:p>
        </p:txBody>
      </p:sp>
      <p:sp>
        <p:nvSpPr>
          <p:cNvPr id="8" name="Slide Number Placeholder 7"/>
          <p:cNvSpPr>
            <a:spLocks noGrp="1"/>
          </p:cNvSpPr>
          <p:nvPr>
            <p:ph type="sldNum" sz="quarter" idx="17"/>
          </p:nvPr>
        </p:nvSpPr>
        <p:spPr/>
        <p:txBody>
          <a:bodyPr/>
          <a:lstStyle/>
          <a:p>
            <a:pPr algn="ctr"/>
            <a:r>
              <a:rPr lang="en-US" dirty="0"/>
              <a:t>144</a:t>
            </a:r>
          </a:p>
        </p:txBody>
      </p:sp>
      <p:pic>
        <p:nvPicPr>
          <p:cNvPr id="9" name="Content Placeholder 8" descr="Configuring CPU features"/>
          <p:cNvPicPr>
            <a:picLocks noGrp="1"/>
          </p:cNvPicPr>
          <p:nvPr>
            <p:ph sz="quarter" idx="12"/>
          </p:nvPr>
        </p:nvPicPr>
        <p:blipFill>
          <a:blip r:embed="rId2" cstate="screen">
            <a:extLst>
              <a:ext uri="{28A0092B-C50C-407E-A947-70E740481C1C}">
                <a14:useLocalDpi xmlns:a14="http://schemas.microsoft.com/office/drawing/2010/main"/>
              </a:ext>
            </a:extLst>
          </a:blip>
          <a:srcRect/>
          <a:stretch>
            <a:fillRect/>
          </a:stretch>
        </p:blipFill>
        <p:spPr bwMode="auto">
          <a:xfrm>
            <a:off x="510747" y="1254661"/>
            <a:ext cx="4525963" cy="2485668"/>
          </a:xfrm>
          <a:prstGeom prst="rect">
            <a:avLst/>
          </a:prstGeom>
          <a:noFill/>
          <a:ln>
            <a:noFill/>
          </a:ln>
        </p:spPr>
      </p:pic>
      <p:pic>
        <p:nvPicPr>
          <p:cNvPr id="10" name="Content Placeholder 9" descr="System memory properties and settings"/>
          <p:cNvPicPr>
            <a:picLocks noGrp="1"/>
          </p:cNvPicPr>
          <p:nvPr>
            <p:ph sz="quarter" idx="13"/>
          </p:nvPr>
        </p:nvPicPr>
        <p:blipFill>
          <a:blip r:embed="rId3" cstate="screen">
            <a:extLst>
              <a:ext uri="{28A0092B-C50C-407E-A947-70E740481C1C}">
                <a14:useLocalDpi xmlns:a14="http://schemas.microsoft.com/office/drawing/2010/main"/>
              </a:ext>
            </a:extLst>
          </a:blip>
          <a:stretch>
            <a:fillRect/>
          </a:stretch>
        </p:blipFill>
        <p:spPr bwMode="auto">
          <a:xfrm>
            <a:off x="510746" y="3780805"/>
            <a:ext cx="4525963" cy="2485668"/>
          </a:xfrm>
          <a:prstGeom prst="rect">
            <a:avLst/>
          </a:prstGeom>
          <a:noFill/>
          <a:ln>
            <a:noFill/>
          </a:ln>
        </p:spPr>
      </p:pic>
      <p:pic>
        <p:nvPicPr>
          <p:cNvPr id="11" name="Content Placeholder 10" descr="Configuring a power management profile"/>
          <p:cNvPicPr>
            <a:picLocks noGrp="1"/>
          </p:cNvPicPr>
          <p:nvPr>
            <p:ph sz="quarter" idx="15"/>
          </p:nvPr>
        </p:nvPicPr>
        <p:blipFill>
          <a:blip r:embed="rId4" cstate="screen">
            <a:extLst>
              <a:ext uri="{28A0092B-C50C-407E-A947-70E740481C1C}">
                <a14:useLocalDpi xmlns:a14="http://schemas.microsoft.com/office/drawing/2010/main"/>
              </a:ext>
            </a:extLst>
          </a:blip>
          <a:stretch>
            <a:fillRect/>
          </a:stretch>
        </p:blipFill>
        <p:spPr bwMode="auto">
          <a:xfrm>
            <a:off x="5252351" y="3780806"/>
            <a:ext cx="4525962" cy="2485667"/>
          </a:xfrm>
          <a:prstGeom prst="rect">
            <a:avLst/>
          </a:prstGeom>
          <a:noFill/>
          <a:ln>
            <a:noFill/>
          </a:ln>
        </p:spPr>
      </p:pic>
    </p:spTree>
    <p:extLst>
      <p:ext uri="{BB962C8B-B14F-4D97-AF65-F5344CB8AC3E}">
        <p14:creationId xmlns:p14="http://schemas.microsoft.com/office/powerpoint/2010/main" val="33180937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Configuring Boot Properties</a:t>
            </a:r>
            <a:endParaRPr lang="en-US" dirty="0"/>
          </a:p>
        </p:txBody>
      </p:sp>
      <p:pic>
        <p:nvPicPr>
          <p:cNvPr id="9" name="Content Placeholder 8" descr="Configuring boot parameters - one choice here is between legacy BIOS boot mode and UEFI boot mode"/>
          <p:cNvPicPr>
            <a:picLocks noGrp="1" noChangeAspect="1"/>
          </p:cNvPicPr>
          <p:nvPr>
            <p:ph sz="half" idx="1"/>
          </p:nvPr>
        </p:nvPicPr>
        <p:blipFill rotWithShape="1">
          <a:blip r:embed="rId2">
            <a:extLst>
              <a:ext uri="{28A0092B-C50C-407E-A947-70E740481C1C}">
                <a14:useLocalDpi xmlns:a14="http://schemas.microsoft.com/office/drawing/2010/main"/>
              </a:ext>
            </a:extLst>
          </a:blip>
          <a:stretch/>
        </p:blipFill>
        <p:spPr bwMode="auto">
          <a:xfrm>
            <a:off x="838200" y="1339984"/>
            <a:ext cx="5619779" cy="3086394"/>
          </a:xfrm>
          <a:prstGeom prst="rect">
            <a:avLst/>
          </a:prstGeom>
          <a:noFill/>
          <a:ln>
            <a:noFill/>
          </a:ln>
          <a:extLst>
            <a:ext uri="{53640926-AAD7-44D8-BBD7-CCE9431645EC}">
              <a14:shadowObscured xmlns:a14="http://schemas.microsoft.com/office/drawing/2010/main"/>
            </a:ext>
          </a:extLst>
        </p:spPr>
      </p:pic>
      <p:pic>
        <p:nvPicPr>
          <p:cNvPr id="10" name="Content Placeholder 9" descr="Enabling and disabling boot devices and changing boot priority order"/>
          <p:cNvPicPr>
            <a:picLocks noGrp="1" noChangeAspect="1"/>
          </p:cNvPicPr>
          <p:nvPr>
            <p:ph sz="half" idx="2"/>
          </p:nvPr>
        </p:nvPicPr>
        <p:blipFill rotWithShape="1">
          <a:blip r:embed="rId3">
            <a:extLst>
              <a:ext uri="{28A0092B-C50C-407E-A947-70E740481C1C}">
                <a14:useLocalDpi xmlns:a14="http://schemas.microsoft.com/office/drawing/2010/main"/>
              </a:ext>
            </a:extLst>
          </a:blip>
          <a:stretch/>
        </p:blipFill>
        <p:spPr bwMode="auto">
          <a:xfrm>
            <a:off x="5706267" y="2963980"/>
            <a:ext cx="6091348" cy="33453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58370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Configuring Devices</a:t>
            </a:r>
            <a:endParaRPr lang="en-US" dirty="0"/>
          </a:p>
        </p:txBody>
      </p:sp>
      <p:pic>
        <p:nvPicPr>
          <p:cNvPr id="8" name="Content Placeholder 7" descr="Configuring SATA settings"/>
          <p:cNvPicPr>
            <a:picLocks noGrp="1" noChangeAspect="1"/>
          </p:cNvPicPr>
          <p:nvPr>
            <p:ph sz="quarter" idx="12"/>
          </p:nvPr>
        </p:nvPicPr>
        <p:blipFill>
          <a:blip r:embed="rId2" cstate="screen">
            <a:extLst>
              <a:ext uri="{28A0092B-C50C-407E-A947-70E740481C1C}">
                <a14:useLocalDpi xmlns:a14="http://schemas.microsoft.com/office/drawing/2010/main"/>
              </a:ext>
            </a:extLst>
          </a:blip>
          <a:stretch>
            <a:fillRect/>
          </a:stretch>
        </p:blipFill>
        <p:spPr bwMode="auto">
          <a:xfrm>
            <a:off x="6142038" y="950035"/>
            <a:ext cx="4525962" cy="2487780"/>
          </a:xfrm>
          <a:prstGeom prst="rect">
            <a:avLst/>
          </a:prstGeom>
          <a:noFill/>
          <a:ln>
            <a:noFill/>
          </a:ln>
        </p:spPr>
      </p:pic>
      <p:sp>
        <p:nvSpPr>
          <p:cNvPr id="6" name="Slide Number Placeholder 5"/>
          <p:cNvSpPr>
            <a:spLocks noGrp="1"/>
          </p:cNvSpPr>
          <p:nvPr>
            <p:ph type="sldNum" sz="quarter" idx="15"/>
          </p:nvPr>
        </p:nvSpPr>
        <p:spPr/>
        <p:txBody>
          <a:bodyPr/>
          <a:lstStyle/>
          <a:p>
            <a:pPr algn="ctr"/>
            <a:r>
              <a:rPr lang="en-US" dirty="0"/>
              <a:t>148</a:t>
            </a:r>
          </a:p>
        </p:txBody>
      </p:sp>
      <p:sp>
        <p:nvSpPr>
          <p:cNvPr id="12" name="Content Placeholder 11"/>
          <p:cNvSpPr>
            <a:spLocks noGrp="1"/>
          </p:cNvSpPr>
          <p:nvPr>
            <p:ph sz="half" idx="1"/>
          </p:nvPr>
        </p:nvSpPr>
        <p:spPr>
          <a:xfrm>
            <a:off x="0" y="1408670"/>
            <a:ext cx="6035040" cy="4877830"/>
          </a:xfrm>
        </p:spPr>
        <p:txBody>
          <a:bodyPr/>
          <a:lstStyle/>
          <a:p>
            <a:r>
              <a:rPr lang="en-US" dirty="0"/>
              <a:t>Onboard Devices</a:t>
            </a:r>
          </a:p>
          <a:p>
            <a:r>
              <a:rPr lang="en-US" dirty="0"/>
              <a:t>SATA Settings</a:t>
            </a:r>
            <a:endParaRPr lang="en-GB" dirty="0"/>
          </a:p>
          <a:p>
            <a:r>
              <a:rPr lang="en-US" dirty="0"/>
              <a:t>Error Types that Halt the POST</a:t>
            </a:r>
            <a:endParaRPr lang="en-GB" dirty="0"/>
          </a:p>
          <a:p>
            <a:r>
              <a:rPr lang="en-US" dirty="0"/>
              <a:t>Boot-up NumLock Status</a:t>
            </a:r>
            <a:endParaRPr lang="en-GB" dirty="0"/>
          </a:p>
          <a:p>
            <a:r>
              <a:rPr lang="en-US" dirty="0"/>
              <a:t>Keyboard Installed</a:t>
            </a:r>
            <a:endParaRPr lang="en-GB" dirty="0"/>
          </a:p>
          <a:p>
            <a:r>
              <a:rPr lang="en-US" dirty="0"/>
              <a:t>Fast Boot</a:t>
            </a:r>
            <a:endParaRPr lang="en-GB" dirty="0"/>
          </a:p>
          <a:p>
            <a:endParaRPr lang="en-US" dirty="0"/>
          </a:p>
        </p:txBody>
      </p:sp>
      <p:pic>
        <p:nvPicPr>
          <p:cNvPr id="13" name="Content Placeholder 6" descr="Enabling or disabling onboard devices"/>
          <p:cNvPicPr>
            <a:picLocks noGrp="1" noChangeAspect="1"/>
          </p:cNvPicPr>
          <p:nvPr>
            <p:ph sz="quarter" idx="13"/>
          </p:nvPr>
        </p:nvPicPr>
        <p:blipFill>
          <a:blip r:embed="rId3" cstate="screen">
            <a:extLst>
              <a:ext uri="{28A0092B-C50C-407E-A947-70E740481C1C}">
                <a14:useLocalDpi xmlns:a14="http://schemas.microsoft.com/office/drawing/2010/main"/>
              </a:ext>
            </a:extLst>
          </a:blip>
          <a:stretch>
            <a:fillRect/>
          </a:stretch>
        </p:blipFill>
        <p:spPr bwMode="auto">
          <a:xfrm>
            <a:off x="6142038" y="3759380"/>
            <a:ext cx="4525962" cy="2485667"/>
          </a:xfrm>
          <a:prstGeom prst="rect">
            <a:avLst/>
          </a:prstGeom>
          <a:noFill/>
          <a:ln>
            <a:noFill/>
          </a:ln>
        </p:spPr>
      </p:pic>
    </p:spTree>
    <p:extLst>
      <p:ext uri="{BB962C8B-B14F-4D97-AF65-F5344CB8AC3E}">
        <p14:creationId xmlns:p14="http://schemas.microsoft.com/office/powerpoint/2010/main" val="17630383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Diagnostics </a:t>
            </a:r>
            <a:r>
              <a:rPr lang="en-US"/>
              <a:t>and Monitoring</a:t>
            </a:r>
          </a:p>
        </p:txBody>
      </p:sp>
      <p:sp>
        <p:nvSpPr>
          <p:cNvPr id="6" name="Slide Number Placeholder 5"/>
          <p:cNvSpPr>
            <a:spLocks noGrp="1"/>
          </p:cNvSpPr>
          <p:nvPr>
            <p:ph type="sldNum" sz="quarter" idx="14"/>
          </p:nvPr>
        </p:nvSpPr>
        <p:spPr/>
        <p:txBody>
          <a:bodyPr/>
          <a:lstStyle/>
          <a:p>
            <a:pPr algn="ctr"/>
            <a:r>
              <a:rPr lang="en-US" dirty="0"/>
              <a:t>150</a:t>
            </a:r>
          </a:p>
        </p:txBody>
      </p:sp>
      <p:pic>
        <p:nvPicPr>
          <p:cNvPr id="10" name="Content Placeholder 9" descr="Dell diagnostic utility"/>
          <p:cNvPicPr>
            <a:picLocks noGrp="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695400" y="1335130"/>
            <a:ext cx="6227716" cy="2743200"/>
          </a:xfrm>
          <a:prstGeom prst="rect">
            <a:avLst/>
          </a:prstGeom>
          <a:noFill/>
          <a:ln>
            <a:noFill/>
          </a:ln>
          <a:extLst>
            <a:ext uri="{53640926-AAD7-44D8-BBD7-CCE9431645EC}">
              <a14:shadowObscured xmlns:a14="http://schemas.microsoft.com/office/drawing/2010/main"/>
            </a:ext>
          </a:extLst>
        </p:spPr>
      </p:pic>
      <p:pic>
        <p:nvPicPr>
          <p:cNvPr id="11" name="Content Placeholder 10" descr="SpeedFan temperature monitoring and fan speed / clock speed control utility - with the CPU running at 100% utilization the fan is having to work hard to control the temperature"/>
          <p:cNvPicPr>
            <a:picLocks noGrp="1"/>
          </p:cNvPicPr>
          <p:nvPr>
            <p:ph idx="12"/>
          </p:nvPr>
        </p:nvPicPr>
        <p:blipFill rotWithShape="1">
          <a:blip r:embed="rId3" cstate="screen">
            <a:extLst>
              <a:ext uri="{28A0092B-C50C-407E-A947-70E740481C1C}">
                <a14:useLocalDpi xmlns:a14="http://schemas.microsoft.com/office/drawing/2010/main"/>
              </a:ext>
            </a:extLst>
          </a:blip>
          <a:srcRect/>
          <a:stretch/>
        </p:blipFill>
        <p:spPr bwMode="auto">
          <a:xfrm>
            <a:off x="7375698" y="2759119"/>
            <a:ext cx="4286248" cy="2743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95048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Configuring BIOS Security</a:t>
            </a:r>
            <a:endParaRPr lang="en-US" dirty="0"/>
          </a:p>
        </p:txBody>
      </p:sp>
      <p:sp>
        <p:nvSpPr>
          <p:cNvPr id="4" name="Content Placeholder 3"/>
          <p:cNvSpPr>
            <a:spLocks noGrp="1"/>
          </p:cNvSpPr>
          <p:nvPr>
            <p:ph sz="half" idx="2"/>
          </p:nvPr>
        </p:nvSpPr>
        <p:spPr>
          <a:xfrm>
            <a:off x="6172200" y="2322691"/>
            <a:ext cx="5133475" cy="4855076"/>
          </a:xfrm>
        </p:spPr>
        <p:txBody>
          <a:bodyPr/>
          <a:lstStyle/>
          <a:p>
            <a:pPr>
              <a:buFont typeface="Arial" charset="0"/>
              <a:buChar char="•"/>
              <a:defRPr/>
            </a:pPr>
            <a:r>
              <a:rPr lang="en-GB" dirty="0"/>
              <a:t>Passwords</a:t>
            </a:r>
          </a:p>
          <a:p>
            <a:pPr lvl="1">
              <a:defRPr/>
            </a:pPr>
            <a:r>
              <a:rPr lang="en-GB" dirty="0"/>
              <a:t>Supervisor / administrator / setup</a:t>
            </a:r>
          </a:p>
          <a:p>
            <a:pPr lvl="1">
              <a:defRPr/>
            </a:pPr>
            <a:r>
              <a:rPr lang="en-GB" dirty="0"/>
              <a:t>User / system</a:t>
            </a:r>
          </a:p>
          <a:p>
            <a:pPr lvl="1">
              <a:defRPr/>
            </a:pPr>
            <a:r>
              <a:rPr lang="en-GB" dirty="0"/>
              <a:t>Drive lock</a:t>
            </a:r>
          </a:p>
          <a:p>
            <a:endParaRPr lang="en-US" dirty="0"/>
          </a:p>
        </p:txBody>
      </p:sp>
      <p:pic>
        <p:nvPicPr>
          <p:cNvPr id="7" name="Content Placeholder 6" descr="Configuring system security"/>
          <p:cNvPicPr>
            <a:picLocks noGrp="1"/>
          </p:cNvPicPr>
          <p:nvPr>
            <p:ph sz="half" idx="1"/>
          </p:nvPr>
        </p:nvPicPr>
        <p:blipFill>
          <a:blip r:embed="rId2" cstate="screen">
            <a:extLst>
              <a:ext uri="{28A0092B-C50C-407E-A947-70E740481C1C}">
                <a14:useLocalDpi xmlns:a14="http://schemas.microsoft.com/office/drawing/2010/main"/>
              </a:ext>
            </a:extLst>
          </a:blip>
          <a:stretch>
            <a:fillRect/>
          </a:stretch>
        </p:blipFill>
        <p:spPr bwMode="auto">
          <a:xfrm>
            <a:off x="1524001" y="2322691"/>
            <a:ext cx="4525963" cy="2485668"/>
          </a:xfrm>
          <a:prstGeom prst="rect">
            <a:avLst/>
          </a:prstGeom>
          <a:noFill/>
          <a:ln>
            <a:noFill/>
          </a:ln>
        </p:spPr>
      </p:pic>
    </p:spTree>
    <p:extLst>
      <p:ext uri="{BB962C8B-B14F-4D97-AF65-F5344CB8AC3E}">
        <p14:creationId xmlns:p14="http://schemas.microsoft.com/office/powerpoint/2010/main" val="3476782713"/>
      </p:ext>
    </p:extLst>
  </p:cSld>
  <p:clrMapOvr>
    <a:masterClrMapping/>
  </p:clrMapOvr>
</p:sld>
</file>

<file path=ppt/theme/theme1.xml><?xml version="1.0" encoding="utf-8"?>
<a:theme xmlns:a="http://schemas.openxmlformats.org/drawingml/2006/main" name="WB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BL" id="{B72D05FB-8192-464D-9D83-4C2CA7853A9F}" vid="{4A779CC2-9149-449A-855E-F1375EFE8F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71502E175D4041AD5498D9462EEF6D" ma:contentTypeVersion="16" ma:contentTypeDescription="Create a new document." ma:contentTypeScope="" ma:versionID="a2ba3f4c523f701b63a0d1dcaee31ba1">
  <xsd:schema xmlns:xsd="http://www.w3.org/2001/XMLSchema" xmlns:xs="http://www.w3.org/2001/XMLSchema" xmlns:p="http://schemas.microsoft.com/office/2006/metadata/properties" xmlns:ns2="97cb88b6-6f55-437d-af73-4cb2e3d1be32" xmlns:ns3="4a02df82-8de1-40de-837c-d16ad8d3d107" targetNamespace="http://schemas.microsoft.com/office/2006/metadata/properties" ma:root="true" ma:fieldsID="8ee8dc8d6700aac750775e12cbe6f1c8" ns2:_="" ns3:_="">
    <xsd:import namespace="97cb88b6-6f55-437d-af73-4cb2e3d1be32"/>
    <xsd:import namespace="4a02df82-8de1-40de-837c-d16ad8d3d10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b88b6-6f55-437d-af73-4cb2e3d1be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7b2c1ed-4091-4dd5-84ff-cc7a3c327b59"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02df82-8de1-40de-837c-d16ad8d3d10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3c4217c-06df-4325-b177-4844ca652774}" ma:internalName="TaxCatchAll" ma:showField="CatchAllData" ma:web="4a02df82-8de1-40de-837c-d16ad8d3d1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a02df82-8de1-40de-837c-d16ad8d3d107">
      <UserInfo>
        <DisplayName>Anu Duhan</DisplayName>
        <AccountId>31</AccountId>
        <AccountType/>
      </UserInfo>
      <UserInfo>
        <DisplayName>Brandon Powell (5244394)</DisplayName>
        <AccountId>35</AccountId>
        <AccountType/>
      </UserInfo>
      <UserInfo>
        <DisplayName>Ross Clark (5227182)</DisplayName>
        <AccountId>36</AccountId>
        <AccountType/>
      </UserInfo>
      <UserInfo>
        <DisplayName>Rio Kerr (5241235)</DisplayName>
        <AccountId>37</AccountId>
        <AccountType/>
      </UserInfo>
      <UserInfo>
        <DisplayName>James Coates (5198098)</DisplayName>
        <AccountId>38</AccountId>
        <AccountType/>
      </UserInfo>
      <UserInfo>
        <DisplayName>James Kidwell (5245972)</DisplayName>
        <AccountId>39</AccountId>
        <AccountType/>
      </UserInfo>
      <UserInfo>
        <DisplayName>Danny Gray (593525)</DisplayName>
        <AccountId>40</AccountId>
        <AccountType/>
      </UserInfo>
      <UserInfo>
        <DisplayName>Martin Webley</DisplayName>
        <AccountId>24</AccountId>
        <AccountType/>
      </UserInfo>
    </SharedWithUsers>
    <lcf76f155ced4ddcb4097134ff3c332f xmlns="97cb88b6-6f55-437d-af73-4cb2e3d1be32">
      <Terms xmlns="http://schemas.microsoft.com/office/infopath/2007/PartnerControls"/>
    </lcf76f155ced4ddcb4097134ff3c332f>
    <TaxCatchAll xmlns="4a02df82-8de1-40de-837c-d16ad8d3d107" xsi:nil="true"/>
  </documentManagement>
</p:properties>
</file>

<file path=customXml/itemProps1.xml><?xml version="1.0" encoding="utf-8"?>
<ds:datastoreItem xmlns:ds="http://schemas.openxmlformats.org/officeDocument/2006/customXml" ds:itemID="{57BD6A2F-60E4-424B-A6F4-30595CB488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cb88b6-6f55-437d-af73-4cb2e3d1be32"/>
    <ds:schemaRef ds:uri="4a02df82-8de1-40de-837c-d16ad8d3d1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9B678E-3EC1-4B82-8FE4-F6511A17049E}">
  <ds:schemaRefs>
    <ds:schemaRef ds:uri="http://schemas.microsoft.com/sharepoint/v3/contenttype/forms"/>
  </ds:schemaRefs>
</ds:datastoreItem>
</file>

<file path=customXml/itemProps3.xml><?xml version="1.0" encoding="utf-8"?>
<ds:datastoreItem xmlns:ds="http://schemas.openxmlformats.org/officeDocument/2006/customXml" ds:itemID="{C3B4034A-BF86-4763-8BF8-54096F9EA73D}">
  <ds:schemaRefs>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purl.org/dc/terms/"/>
    <ds:schemaRef ds:uri="4a02df82-8de1-40de-837c-d16ad8d3d107"/>
    <ds:schemaRef ds:uri="http://schemas.microsoft.com/office/infopath/2007/PartnerControls"/>
    <ds:schemaRef ds:uri="97cb88b6-6f55-437d-af73-4cb2e3d1be32"/>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9492</Words>
  <Application>Microsoft Office PowerPoint</Application>
  <PresentationFormat>Widescreen</PresentationFormat>
  <Paragraphs>1872</Paragraphs>
  <Slides>253</Slides>
  <Notes>21</Notes>
  <HiddenSlides>0</HiddenSlides>
  <MMClips>1</MMClips>
  <ScaleCrop>false</ScaleCrop>
  <HeadingPairs>
    <vt:vector size="4" baseType="variant">
      <vt:variant>
        <vt:lpstr>Theme</vt:lpstr>
      </vt:variant>
      <vt:variant>
        <vt:i4>1</vt:i4>
      </vt:variant>
      <vt:variant>
        <vt:lpstr>Slide Titles</vt:lpstr>
      </vt:variant>
      <vt:variant>
        <vt:i4>253</vt:i4>
      </vt:variant>
    </vt:vector>
  </HeadingPairs>
  <TitlesOfParts>
    <vt:vector size="254" baseType="lpstr">
      <vt:lpstr>WBL</vt:lpstr>
      <vt:lpstr>A+ Introduction</vt:lpstr>
      <vt:lpstr>Computer Hardware</vt:lpstr>
      <vt:lpstr>Motherboard Layout</vt:lpstr>
      <vt:lpstr>Motherboard Form Factors</vt:lpstr>
      <vt:lpstr>Motherboard Form Factors</vt:lpstr>
      <vt:lpstr>Motherboards </vt:lpstr>
      <vt:lpstr>Front Panel Connectors</vt:lpstr>
      <vt:lpstr>Motherboard Questions</vt:lpstr>
      <vt:lpstr>System RAM Slots</vt:lpstr>
      <vt:lpstr>RAM</vt:lpstr>
      <vt:lpstr>RAM</vt:lpstr>
      <vt:lpstr>System Firmware and Battery</vt:lpstr>
      <vt:lpstr>PCI</vt:lpstr>
      <vt:lpstr>PCIe</vt:lpstr>
      <vt:lpstr>PCIe</vt:lpstr>
      <vt:lpstr>Motherboard Power Connectors </vt:lpstr>
      <vt:lpstr>PowerPoint Presentation</vt:lpstr>
      <vt:lpstr>The basics </vt:lpstr>
      <vt:lpstr>Converting from Denary to Binary</vt:lpstr>
      <vt:lpstr>The basics</vt:lpstr>
      <vt:lpstr>The basics </vt:lpstr>
      <vt:lpstr>System Case Types</vt:lpstr>
      <vt:lpstr>Tower Case</vt:lpstr>
      <vt:lpstr>SFF and All-in-One PCs</vt:lpstr>
      <vt:lpstr>Parts of the Case</vt:lpstr>
      <vt:lpstr>Removing the System Case</vt:lpstr>
      <vt:lpstr>Motherboards </vt:lpstr>
      <vt:lpstr>Power and Fan Connectors</vt:lpstr>
      <vt:lpstr>Bus Architecture</vt:lpstr>
      <vt:lpstr>Data Units and Transfer Rates</vt:lpstr>
      <vt:lpstr>CPU Socket</vt:lpstr>
      <vt:lpstr>Chipset and Memory Architecture</vt:lpstr>
      <vt:lpstr>Expansion Slots</vt:lpstr>
      <vt:lpstr>PCI Bus</vt:lpstr>
      <vt:lpstr>PCI Express (PCIe)</vt:lpstr>
      <vt:lpstr>Hardware</vt:lpstr>
      <vt:lpstr>Hardware</vt:lpstr>
      <vt:lpstr>Storage </vt:lpstr>
      <vt:lpstr>Output</vt:lpstr>
      <vt:lpstr>External components</vt:lpstr>
      <vt:lpstr>What Make a Computer</vt:lpstr>
      <vt:lpstr>The details</vt:lpstr>
      <vt:lpstr>Cases</vt:lpstr>
      <vt:lpstr>Power supplies</vt:lpstr>
      <vt:lpstr>Electrical Circuits</vt:lpstr>
      <vt:lpstr>Electrical Components</vt:lpstr>
      <vt:lpstr>Power Supply Unit</vt:lpstr>
      <vt:lpstr>Connector Types</vt:lpstr>
      <vt:lpstr>Installing a PSU</vt:lpstr>
      <vt:lpstr>Power supplies</vt:lpstr>
      <vt:lpstr>Power supplies</vt:lpstr>
      <vt:lpstr>PowerPoint Presentation</vt:lpstr>
      <vt:lpstr>Hard Disk Performance</vt:lpstr>
      <vt:lpstr>Installation and Configuration</vt:lpstr>
      <vt:lpstr>Solid State Drive (SSD)</vt:lpstr>
      <vt:lpstr>Symptoms of Disk Failure</vt:lpstr>
      <vt:lpstr>Failure to Boot</vt:lpstr>
      <vt:lpstr>Repairing Boot Blocks</vt:lpstr>
      <vt:lpstr>Other Disk Issues</vt:lpstr>
      <vt:lpstr>RAID Levels 0 and 1</vt:lpstr>
      <vt:lpstr>RAID Levels 5 and 10</vt:lpstr>
      <vt:lpstr>Implementing RAID</vt:lpstr>
      <vt:lpstr>Troubleshooting RAID</vt:lpstr>
      <vt:lpstr>PowerPoint Presentation</vt:lpstr>
      <vt:lpstr>RAM Types</vt:lpstr>
      <vt:lpstr>DDR SDRAM</vt:lpstr>
      <vt:lpstr>RAM Configurations (1)</vt:lpstr>
      <vt:lpstr>RAM Configurations (2)</vt:lpstr>
      <vt:lpstr>Memory Compatibility Issues</vt:lpstr>
      <vt:lpstr>Removing and Installing RAM</vt:lpstr>
      <vt:lpstr>Laptop Page 635</vt:lpstr>
      <vt:lpstr>Key Features of a Laptop </vt:lpstr>
      <vt:lpstr>Internal expansion cards </vt:lpstr>
      <vt:lpstr>External Expansion</vt:lpstr>
      <vt:lpstr>mSATA</vt:lpstr>
      <vt:lpstr>Memory </vt:lpstr>
      <vt:lpstr>Card Readers </vt:lpstr>
      <vt:lpstr>Laptop Fans</vt:lpstr>
      <vt:lpstr>Laptop Questions</vt:lpstr>
      <vt:lpstr>Question</vt:lpstr>
      <vt:lpstr>Question</vt:lpstr>
      <vt:lpstr>Configuring Computers for Business</vt:lpstr>
      <vt:lpstr>Configuring Computers for Home Use</vt:lpstr>
      <vt:lpstr>Hardware Symptoms</vt:lpstr>
      <vt:lpstr>Troubleshooting Power Problems</vt:lpstr>
      <vt:lpstr>Using a Multimeter</vt:lpstr>
      <vt:lpstr>Power Pin-outs</vt:lpstr>
      <vt:lpstr>Troubleshooting POST</vt:lpstr>
      <vt:lpstr>POST Errors</vt:lpstr>
      <vt:lpstr>Troubleshooting CPUs</vt:lpstr>
      <vt:lpstr>Troubleshooting Memory</vt:lpstr>
      <vt:lpstr>Troubleshooting Adapters</vt:lpstr>
      <vt:lpstr>BIOS and UEFI System Firmware</vt:lpstr>
      <vt:lpstr>Navigating Setup Programs</vt:lpstr>
      <vt:lpstr>Configuring Component Properties</vt:lpstr>
      <vt:lpstr>Configuring Boot Properties</vt:lpstr>
      <vt:lpstr>Configuring Devices</vt:lpstr>
      <vt:lpstr>Diagnostics and Monitoring</vt:lpstr>
      <vt:lpstr>Configuring BIOS Security</vt:lpstr>
      <vt:lpstr>Drive Encryption and TPM</vt:lpstr>
      <vt:lpstr>System Security</vt:lpstr>
      <vt:lpstr>Upgrading Firmware</vt:lpstr>
      <vt:lpstr>Task </vt:lpstr>
      <vt:lpstr>Task to complete at home</vt:lpstr>
      <vt:lpstr>Hardware Task</vt:lpstr>
      <vt:lpstr>Basic Network Concepts (1)</vt:lpstr>
      <vt:lpstr>Basic Network Concepts (2)</vt:lpstr>
      <vt:lpstr>Basic Network Concepts (3)</vt:lpstr>
      <vt:lpstr>Network Topologies</vt:lpstr>
      <vt:lpstr>Point-to-Point Links</vt:lpstr>
      <vt:lpstr>Bus Topology</vt:lpstr>
      <vt:lpstr>Star Topology</vt:lpstr>
      <vt:lpstr>Physical Star – Logical Bus</vt:lpstr>
      <vt:lpstr>Mesh Topology</vt:lpstr>
      <vt:lpstr>The OSI Model</vt:lpstr>
      <vt:lpstr>Encapsulation and De-encapsulation</vt:lpstr>
      <vt:lpstr>OSI Model Summary</vt:lpstr>
      <vt:lpstr>OSI Model and Network Protocols</vt:lpstr>
      <vt:lpstr>TCP/IP</vt:lpstr>
      <vt:lpstr>Types of Network</vt:lpstr>
      <vt:lpstr>Network types</vt:lpstr>
      <vt:lpstr>Types of Network</vt:lpstr>
      <vt:lpstr>PAN</vt:lpstr>
      <vt:lpstr>LAN/WLAN</vt:lpstr>
      <vt:lpstr>MAN</vt:lpstr>
      <vt:lpstr>WAN </vt:lpstr>
      <vt:lpstr>SOHO Networks</vt:lpstr>
      <vt:lpstr>Enterprise Network Architecture</vt:lpstr>
      <vt:lpstr>Networking</vt:lpstr>
      <vt:lpstr>OSI Model Physical Layer</vt:lpstr>
      <vt:lpstr>Twisted Pair Cable</vt:lpstr>
      <vt:lpstr>Shielded and Plenum Cable</vt:lpstr>
      <vt:lpstr>Network and Modem Ports</vt:lpstr>
      <vt:lpstr>Wiring Standards</vt:lpstr>
      <vt:lpstr>PowerPoint Presentation</vt:lpstr>
      <vt:lpstr>PowerPoint Presentation</vt:lpstr>
      <vt:lpstr>Patch Panels</vt:lpstr>
      <vt:lpstr>Structured Cabling</vt:lpstr>
      <vt:lpstr>Splitters and Repeaters</vt:lpstr>
      <vt:lpstr>Cable Installation Tools</vt:lpstr>
      <vt:lpstr>Cable Testing Tools</vt:lpstr>
      <vt:lpstr>Fiber Optic Cable</vt:lpstr>
      <vt:lpstr>Fiber Optic Connectors</vt:lpstr>
      <vt:lpstr>Coaxial Cable and Connectors</vt:lpstr>
      <vt:lpstr>OSI Model Data Link Layer</vt:lpstr>
      <vt:lpstr>Network Cards</vt:lpstr>
      <vt:lpstr>Hubs</vt:lpstr>
      <vt:lpstr>Bridges</vt:lpstr>
      <vt:lpstr>Switches</vt:lpstr>
      <vt:lpstr>Troubleshooting Wired Links</vt:lpstr>
      <vt:lpstr>Ethernet over Power</vt:lpstr>
      <vt:lpstr>802.11 (Wireless LAN Standards)</vt:lpstr>
      <vt:lpstr>Access Points and Wireless Modes</vt:lpstr>
      <vt:lpstr>Wireless Cards</vt:lpstr>
      <vt:lpstr>Wi-Fi Standards</vt:lpstr>
      <vt:lpstr>IEEE 802.11n</vt:lpstr>
      <vt:lpstr>IEEE 802.11ac</vt:lpstr>
      <vt:lpstr>Wireless Network Security</vt:lpstr>
      <vt:lpstr>Wi-Fi Authentication</vt:lpstr>
      <vt:lpstr>Configuring a SOHO Access Point (1)</vt:lpstr>
      <vt:lpstr>Configuring a SOHO Access Point (2)</vt:lpstr>
      <vt:lpstr>Troubleshooting Wireless Links</vt:lpstr>
      <vt:lpstr>OSI Model Network Layer</vt:lpstr>
      <vt:lpstr>The TCP/IP Suite</vt:lpstr>
      <vt:lpstr>IPv4 Address Format</vt:lpstr>
      <vt:lpstr>Binary / Decimal Conversion</vt:lpstr>
      <vt:lpstr>Subnet Masks</vt:lpstr>
      <vt:lpstr>Masking an IP Address (ANDing)</vt:lpstr>
      <vt:lpstr>Routing Decision</vt:lpstr>
      <vt:lpstr>IP Class</vt:lpstr>
      <vt:lpstr>Configuring IP</vt:lpstr>
      <vt:lpstr>DHCP and APIPA</vt:lpstr>
      <vt:lpstr>Public and Private Addressing</vt:lpstr>
      <vt:lpstr>Classless Addressing</vt:lpstr>
      <vt:lpstr>ipconfig</vt:lpstr>
      <vt:lpstr>ifconfig</vt:lpstr>
      <vt:lpstr>ping</vt:lpstr>
      <vt:lpstr>Interpreting ping Output</vt:lpstr>
      <vt:lpstr>Troubleshooting Connectivity Issues</vt:lpstr>
      <vt:lpstr>IP Version 6</vt:lpstr>
      <vt:lpstr>Hexadecimal Numbering</vt:lpstr>
      <vt:lpstr>IPv6 Address Notation</vt:lpstr>
      <vt:lpstr>Unicast Addressing</vt:lpstr>
      <vt:lpstr>IP Routing Basics</vt:lpstr>
      <vt:lpstr>Network Address Translation</vt:lpstr>
      <vt:lpstr>Troubleshooting Routing with tracert</vt:lpstr>
      <vt:lpstr>TCP and UDP Ports</vt:lpstr>
      <vt:lpstr>TCP versus UDP</vt:lpstr>
      <vt:lpstr>Well Known Ports</vt:lpstr>
      <vt:lpstr>netstat</vt:lpstr>
      <vt:lpstr>Access Control Lists (ACL)</vt:lpstr>
      <vt:lpstr>Port Forwarding / Triggering</vt:lpstr>
      <vt:lpstr>Demilitarized Zones (DMZ)</vt:lpstr>
      <vt:lpstr>Universal Plug-and-Play (UPnP)</vt:lpstr>
      <vt:lpstr>VoIP and QoS</vt:lpstr>
      <vt:lpstr>Domain Name System (DNS)</vt:lpstr>
      <vt:lpstr>nslookup</vt:lpstr>
      <vt:lpstr>HOSTS File</vt:lpstr>
      <vt:lpstr>nbtstat</vt:lpstr>
      <vt:lpstr>HTTP and HTML</vt:lpstr>
      <vt:lpstr>Uniform Resource Locator (URL)</vt:lpstr>
      <vt:lpstr>SSL / TLS</vt:lpstr>
      <vt:lpstr>Email</vt:lpstr>
      <vt:lpstr>File Transfer Protocol (FTP)</vt:lpstr>
      <vt:lpstr>File and Printer Sharing Services</vt:lpstr>
      <vt:lpstr>Telnet, SSH, and RDP</vt:lpstr>
      <vt:lpstr>What is an Operating System?</vt:lpstr>
      <vt:lpstr>Windows 7</vt:lpstr>
      <vt:lpstr>Taskbar</vt:lpstr>
      <vt:lpstr>Aero</vt:lpstr>
      <vt:lpstr>Windows 7 Editions</vt:lpstr>
      <vt:lpstr>Windows 8 / Windows 8.1</vt:lpstr>
      <vt:lpstr>Using the Start Screen</vt:lpstr>
      <vt:lpstr>Windows Vista</vt:lpstr>
      <vt:lpstr>Windows System Requirements</vt:lpstr>
      <vt:lpstr>Windows System Limits</vt:lpstr>
      <vt:lpstr>Windows Upgrade Paths</vt:lpstr>
      <vt:lpstr>Upgrade Advisor / Assistant</vt:lpstr>
      <vt:lpstr>Virtualization Basics</vt:lpstr>
      <vt:lpstr>Hypervisor</vt:lpstr>
      <vt:lpstr>Host versus Bare Metal Hypervisors</vt:lpstr>
      <vt:lpstr>Resource Requirements</vt:lpstr>
      <vt:lpstr>Virtual Networks</vt:lpstr>
      <vt:lpstr>Purposes of Virtual Machines</vt:lpstr>
      <vt:lpstr>Security Requirements</vt:lpstr>
      <vt:lpstr>Cloud Concepts</vt:lpstr>
      <vt:lpstr>Cloud Deployment Types</vt:lpstr>
      <vt:lpstr>* as a Service</vt:lpstr>
      <vt:lpstr>Networked Host Services (1)</vt:lpstr>
      <vt:lpstr>Networked Host Services (2)</vt:lpstr>
      <vt:lpstr>Legacy / Embedded Systems</vt:lpstr>
      <vt:lpstr>User Accounts</vt:lpstr>
      <vt:lpstr>Default Local Accounts</vt:lpstr>
      <vt:lpstr>Group Accounts</vt:lpstr>
      <vt:lpstr>User Accounts Applet</vt:lpstr>
      <vt:lpstr>Microsoft Accounts</vt:lpstr>
      <vt:lpstr>Local Users and Groups</vt:lpstr>
      <vt:lpstr>Configuring User Accounts</vt:lpstr>
      <vt:lpstr>Simple Network Management Protocol</vt:lpstr>
      <vt:lpstr>PowerPoint Presentation</vt:lpstr>
      <vt:lpstr>PowerPoint Presentation</vt:lpstr>
      <vt:lpstr>PowerPoint Presentation</vt:lpstr>
      <vt:lpstr>Task</vt:lpstr>
      <vt:lpstr>WAN Technologies</vt:lpstr>
      <vt:lpstr>Network Access Methods</vt:lpstr>
      <vt:lpstr>Network Access Methods</vt:lpstr>
      <vt:lpstr>Collisions</vt:lpstr>
      <vt:lpstr>Network Models</vt:lpstr>
      <vt:lpstr>OSI Model</vt:lpstr>
      <vt:lpstr>TCP/IP Model</vt:lpstr>
      <vt:lpstr>File Sending Using TCP-IP Model</vt:lpstr>
      <vt:lpstr>Hyper V</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Cracknell</dc:creator>
  <cp:lastModifiedBy>Anu Duhan</cp:lastModifiedBy>
  <cp:revision>149</cp:revision>
  <dcterms:created xsi:type="dcterms:W3CDTF">2018-08-19T07:52:17Z</dcterms:created>
  <dcterms:modified xsi:type="dcterms:W3CDTF">2022-10-14T13:26:38Z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0x010100DB71502E175D4041AD5498D9462EEF6D</vt:lpwstr>
  </property>
  <property fmtid="{D5CDD505-2E9C-101B-9397-08002B2CF9AE}" pid="3" name="MediaServiceImageTags">
    <vt:lpwstr/>
  </property>
</Properties>
</file>