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48" r:id="rId2"/>
    <p:sldId id="455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463" r:id="rId11"/>
    <p:sldId id="471" r:id="rId12"/>
    <p:sldId id="476" r:id="rId13"/>
    <p:sldId id="472" r:id="rId14"/>
    <p:sldId id="473" r:id="rId15"/>
    <p:sldId id="477" r:id="rId16"/>
    <p:sldId id="474" r:id="rId17"/>
    <p:sldId id="478" r:id="rId18"/>
    <p:sldId id="480" r:id="rId19"/>
    <p:sldId id="479" r:id="rId20"/>
    <p:sldId id="484" r:id="rId21"/>
    <p:sldId id="475" r:id="rId22"/>
    <p:sldId id="483" r:id="rId23"/>
    <p:sldId id="481" r:id="rId24"/>
    <p:sldId id="485" r:id="rId25"/>
    <p:sldId id="4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27D0-A478-46AE-9716-1A3D63F8AFD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5469-2122-45B5-B6DF-BCACD49AB9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0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28E87-9212-4C81-9FF9-AFF0125377B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0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28E87-9212-4C81-9FF9-AFF0125377B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3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7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228E87-9212-4C81-9FF9-AFF0125377B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5FD9-74CA-4DDF-8E45-8A3522EBE3B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BCS Level 4 Certificate in Network Systems 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NSaA-QAN_60305472</a:t>
            </a:r>
          </a:p>
          <a:p>
            <a:endParaRPr lang="en-GB" dirty="0"/>
          </a:p>
          <a:p>
            <a:r>
              <a:rPr lang="en-GB" dirty="0"/>
              <a:t>2 – Storage </a:t>
            </a:r>
            <a:r>
              <a:rPr lang="en-GB"/>
              <a:t>Protocol Failures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65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 Text Transfer Protocol (HTTP) and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the cloud discussion leaves the data centre (private/internal cloud) and moves up to the service provider level such as Google, Amazon, or the </a:t>
            </a:r>
            <a:r>
              <a:rPr lang="en-GB" dirty="0" err="1"/>
              <a:t>TelCos</a:t>
            </a:r>
            <a:r>
              <a:rPr lang="en-GB" dirty="0"/>
              <a:t>, the protocols listed above may not have the necessary scalability</a:t>
            </a:r>
          </a:p>
          <a:p>
            <a:r>
              <a:rPr lang="en-GB" dirty="0"/>
              <a:t>Protocols such as HTTP based storage are being used to simplify storage configuration and increase its scalability</a:t>
            </a:r>
          </a:p>
        </p:txBody>
      </p:sp>
    </p:spTree>
    <p:extLst>
      <p:ext uri="{BB962C8B-B14F-4D97-AF65-F5344CB8AC3E}">
        <p14:creationId xmlns:p14="http://schemas.microsoft.com/office/powerpoint/2010/main" val="202931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Disk failure</a:t>
            </a:r>
          </a:p>
          <a:p>
            <a:pPr lvl="1"/>
            <a:r>
              <a:rPr lang="en-GB" dirty="0"/>
              <a:t>This type of failure is triggered by failure mechanisms of disks</a:t>
            </a:r>
          </a:p>
          <a:p>
            <a:pPr lvl="1"/>
            <a:r>
              <a:rPr lang="en-GB" dirty="0"/>
              <a:t>Imperfect media, media scratches caused by loose particles, rotational vibration, and many other factors internal to a disk can lead to this type of failures</a:t>
            </a:r>
          </a:p>
          <a:p>
            <a:pPr lvl="1"/>
            <a:r>
              <a:rPr lang="en-GB" dirty="0"/>
              <a:t>Sometimes, the storage layer proactively fails disks based on statistics collected by on-disk health monitoring mechanisms - </a:t>
            </a:r>
            <a:r>
              <a:rPr lang="en-GB" i="1" dirty="0"/>
              <a:t>e.g.</a:t>
            </a:r>
            <a:r>
              <a:rPr lang="en-GB" dirty="0"/>
              <a:t>, a disk has experienced too many sector errors </a:t>
            </a:r>
          </a:p>
          <a:p>
            <a:r>
              <a:rPr lang="en-GB" dirty="0"/>
              <a:t>Physical interconnect failure</a:t>
            </a:r>
          </a:p>
          <a:p>
            <a:pPr lvl="1"/>
            <a:r>
              <a:rPr lang="en-GB" dirty="0"/>
              <a:t>This type of failure is triggered by errors in the networks connecting disks and storage heads</a:t>
            </a:r>
          </a:p>
          <a:p>
            <a:pPr lvl="1"/>
            <a:r>
              <a:rPr lang="en-GB" dirty="0"/>
              <a:t>It can be caused by host adapter failures, broken cables, shelf enclosure power outage, shelf backplanes errors, and/or errors in shelf FC drivers</a:t>
            </a:r>
          </a:p>
          <a:p>
            <a:pPr lvl="1"/>
            <a:r>
              <a:rPr lang="en-GB" dirty="0"/>
              <a:t>When </a:t>
            </a:r>
            <a:r>
              <a:rPr lang="en-GB" i="1" dirty="0"/>
              <a:t>physical interconnect failures</a:t>
            </a:r>
            <a:r>
              <a:rPr lang="en-GB" dirty="0"/>
              <a:t> happen, affected disks appear to be missing from the system</a:t>
            </a:r>
          </a:p>
        </p:txBody>
      </p:sp>
    </p:spTree>
    <p:extLst>
      <p:ext uri="{BB962C8B-B14F-4D97-AF65-F5344CB8AC3E}">
        <p14:creationId xmlns:p14="http://schemas.microsoft.com/office/powerpoint/2010/main" val="248315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Protocol failure</a:t>
            </a:r>
          </a:p>
          <a:p>
            <a:pPr lvl="1"/>
            <a:r>
              <a:rPr lang="en-GB" dirty="0"/>
              <a:t>This type of failure is caused by incompatibility between protocols in disk drivers or shelf enclosures and storage heads and software bugs in the disk drivers</a:t>
            </a:r>
          </a:p>
          <a:p>
            <a:pPr lvl="1"/>
            <a:r>
              <a:rPr lang="en-GB" dirty="0"/>
              <a:t>When this type of failure happens, disks are visible to the storage layer but I/O requests are not correctly responded by disks</a:t>
            </a:r>
          </a:p>
          <a:p>
            <a:r>
              <a:rPr lang="en-GB" dirty="0"/>
              <a:t>Performance failure</a:t>
            </a:r>
          </a:p>
          <a:p>
            <a:pPr lvl="1"/>
            <a:r>
              <a:rPr lang="en-GB" dirty="0"/>
              <a:t>This type of failure happens when the storage layer detects that a disk cannot serve I/O requests in a timely manner while none of previous three types of failures are detected</a:t>
            </a:r>
          </a:p>
          <a:p>
            <a:pPr lvl="1"/>
            <a:r>
              <a:rPr lang="en-GB" dirty="0"/>
              <a:t>It is mainly caused by partial failures, such as unstable connectivity or when disks are heavily loaded with disk-level recovery (</a:t>
            </a:r>
            <a:r>
              <a:rPr lang="en-GB" i="1" dirty="0"/>
              <a:t>e.g.</a:t>
            </a:r>
            <a:r>
              <a:rPr lang="en-GB" dirty="0"/>
              <a:t>, broken sector remapping)</a:t>
            </a:r>
          </a:p>
        </p:txBody>
      </p:sp>
    </p:spTree>
    <p:extLst>
      <p:ext uri="{BB962C8B-B14F-4D97-AF65-F5344CB8AC3E}">
        <p14:creationId xmlns:p14="http://schemas.microsoft.com/office/powerpoint/2010/main" val="127710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Locally Attached Storage Protocol Failures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Storage protocol failures</a:t>
            </a:r>
          </a:p>
          <a:p>
            <a:pPr lvl="1"/>
            <a:r>
              <a:rPr lang="en-GB" sz="2100" dirty="0"/>
              <a:t>SATA</a:t>
            </a:r>
          </a:p>
          <a:p>
            <a:pPr lvl="1"/>
            <a:r>
              <a:rPr lang="en-GB" sz="2100" dirty="0"/>
              <a:t>SCSI</a:t>
            </a:r>
          </a:p>
          <a:p>
            <a:pPr lvl="1"/>
            <a:r>
              <a:rPr lang="en-GB" sz="2100" dirty="0"/>
              <a:t>SAS</a:t>
            </a:r>
          </a:p>
          <a:p>
            <a:r>
              <a:rPr lang="en-GB" dirty="0"/>
              <a:t>hardware failure - loss of access to local disk(s) and / or corruption of data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4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Causes and Impact of Failures of RAID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3" y="1825625"/>
            <a:ext cx="5181600" cy="4855076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Raid 0</a:t>
            </a:r>
          </a:p>
          <a:p>
            <a:pPr lvl="1"/>
            <a:r>
              <a:rPr lang="en-GB" dirty="0"/>
              <a:t>Uses striping</a:t>
            </a:r>
          </a:p>
          <a:p>
            <a:pPr lvl="1"/>
            <a:r>
              <a:rPr lang="en-GB" dirty="0"/>
              <a:t>Maximise parallelism</a:t>
            </a:r>
          </a:p>
          <a:p>
            <a:pPr lvl="1"/>
            <a:r>
              <a:rPr lang="en-GB" dirty="0"/>
              <a:t>No redundancy</a:t>
            </a:r>
          </a:p>
          <a:p>
            <a:pPr lvl="1"/>
            <a:r>
              <a:rPr lang="en-GB" dirty="0"/>
              <a:t>No error correction</a:t>
            </a:r>
          </a:p>
          <a:p>
            <a:pPr lvl="1"/>
            <a:r>
              <a:rPr lang="en-GB" dirty="0"/>
              <a:t>No fault tolerance</a:t>
            </a:r>
          </a:p>
          <a:p>
            <a:pPr lvl="1"/>
            <a:r>
              <a:rPr lang="en-GB" dirty="0"/>
              <a:t>Only use 50%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NO drive can fail</a:t>
            </a:r>
          </a:p>
          <a:p>
            <a:r>
              <a:rPr lang="en-GB" dirty="0"/>
              <a:t>RAID 1</a:t>
            </a:r>
          </a:p>
          <a:p>
            <a:pPr lvl="1"/>
            <a:r>
              <a:rPr lang="en-GB" dirty="0"/>
              <a:t>Uses mirroring</a:t>
            </a:r>
          </a:p>
          <a:p>
            <a:pPr lvl="1"/>
            <a:r>
              <a:rPr lang="en-GB" dirty="0"/>
              <a:t>Redundant data</a:t>
            </a:r>
          </a:p>
          <a:p>
            <a:pPr lvl="1"/>
            <a:r>
              <a:rPr lang="en-GB" dirty="0"/>
              <a:t>Fault tolerant</a:t>
            </a:r>
          </a:p>
          <a:p>
            <a:pPr lvl="1"/>
            <a:r>
              <a:rPr lang="en-GB" dirty="0"/>
              <a:t>Most common form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One drive can fail</a:t>
            </a:r>
          </a:p>
          <a:p>
            <a:pPr marL="342900" lvl="1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8870" y="1825625"/>
            <a:ext cx="5133475" cy="48550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Raid 5</a:t>
            </a:r>
          </a:p>
          <a:p>
            <a:pPr lvl="1"/>
            <a:r>
              <a:rPr lang="en-GB" dirty="0"/>
              <a:t>Uses block-level striping</a:t>
            </a:r>
          </a:p>
          <a:p>
            <a:pPr lvl="1"/>
            <a:r>
              <a:rPr lang="en-GB" dirty="0"/>
              <a:t>Rotating parity array</a:t>
            </a:r>
          </a:p>
          <a:p>
            <a:pPr lvl="1"/>
            <a:r>
              <a:rPr lang="en-GB" dirty="0"/>
              <a:t>Error correction takes place in same disks as data storage</a:t>
            </a:r>
          </a:p>
          <a:p>
            <a:pPr lvl="1"/>
            <a:r>
              <a:rPr lang="en-GB" dirty="0"/>
              <a:t>Parallelism, better performance than RAID 4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Single drive failure</a:t>
            </a:r>
          </a:p>
          <a:p>
            <a:r>
              <a:rPr lang="en-GB" dirty="0"/>
              <a:t>RAID 10</a:t>
            </a:r>
          </a:p>
          <a:p>
            <a:pPr lvl="1"/>
            <a:r>
              <a:rPr lang="en-GB" dirty="0"/>
              <a:t>Mirroring AND striping at same time</a:t>
            </a:r>
          </a:p>
          <a:p>
            <a:pPr lvl="1"/>
            <a:r>
              <a:rPr lang="en-GB" dirty="0"/>
              <a:t>Minimum of 4 disks (have to be even amount)</a:t>
            </a:r>
          </a:p>
          <a:p>
            <a:pPr lvl="1"/>
            <a:r>
              <a:rPr lang="en-GB" dirty="0"/>
              <a:t>Fault tolerance</a:t>
            </a:r>
          </a:p>
          <a:p>
            <a:pPr lvl="1"/>
            <a:r>
              <a:rPr lang="en-GB" dirty="0"/>
              <a:t>Very high performance</a:t>
            </a:r>
          </a:p>
          <a:p>
            <a:pPr lvl="1"/>
            <a:r>
              <a:rPr lang="en-GB" dirty="0"/>
              <a:t>Only use 50%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2 drives can fail (one in each mirrored pair)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139" y="4363769"/>
            <a:ext cx="1217872" cy="1229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76" y="2073495"/>
            <a:ext cx="1548035" cy="1145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08" y="4653488"/>
            <a:ext cx="822283" cy="126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22" y="1875521"/>
            <a:ext cx="1000969" cy="15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8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Causes and Impact of Failures of RAID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Loss of single / multiple disks</a:t>
            </a:r>
          </a:p>
          <a:p>
            <a:pPr lvl="1"/>
            <a:r>
              <a:rPr lang="en-GB" sz="2100" dirty="0"/>
              <a:t>reduced throughput</a:t>
            </a:r>
          </a:p>
          <a:p>
            <a:pPr lvl="1"/>
            <a:r>
              <a:rPr lang="en-GB" sz="2100" dirty="0"/>
              <a:t>loss of data depending on RAID </a:t>
            </a:r>
          </a:p>
          <a:p>
            <a:r>
              <a:rPr lang="en-GB" sz="2400" dirty="0"/>
              <a:t>Level and number of disk failures</a:t>
            </a:r>
          </a:p>
          <a:p>
            <a:pPr lvl="1"/>
            <a:r>
              <a:rPr lang="en-GB" sz="2100" dirty="0"/>
              <a:t>See previous slide</a:t>
            </a:r>
          </a:p>
          <a:p>
            <a:r>
              <a:rPr lang="en-GB" sz="2400" dirty="0"/>
              <a:t>Loss of RAID controller</a:t>
            </a:r>
          </a:p>
          <a:p>
            <a:pPr lvl="1"/>
            <a:r>
              <a:rPr lang="en-GB" sz="2100" dirty="0"/>
              <a:t>permanent / temporary loss of access to data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20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2988"/>
            <a:ext cx="11590421" cy="1325563"/>
          </a:xfrm>
        </p:spPr>
        <p:txBody>
          <a:bodyPr/>
          <a:lstStyle/>
          <a:p>
            <a:r>
              <a:rPr lang="en-GB" sz="3200" dirty="0"/>
              <a:t>Failures of network shares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856904"/>
            <a:ext cx="11590421" cy="4935956"/>
          </a:xfrm>
        </p:spPr>
        <p:txBody>
          <a:bodyPr>
            <a:noAutofit/>
          </a:bodyPr>
          <a:lstStyle/>
          <a:p>
            <a:r>
              <a:rPr lang="en-GB" sz="2400" dirty="0"/>
              <a:t>Usually caused by network card drivers</a:t>
            </a:r>
          </a:p>
          <a:p>
            <a:pPr lvl="1"/>
            <a:r>
              <a:rPr lang="en-GB" dirty="0"/>
              <a:t>Use proprietary driver, not windows version</a:t>
            </a:r>
          </a:p>
          <a:p>
            <a:r>
              <a:rPr lang="en-GB" sz="2400" dirty="0"/>
              <a:t>Anti-virus programs</a:t>
            </a:r>
          </a:p>
          <a:p>
            <a:r>
              <a:rPr lang="en-GB" sz="2400" dirty="0"/>
              <a:t>ACL issues</a:t>
            </a:r>
          </a:p>
          <a:p>
            <a:r>
              <a:rPr lang="en-GB" sz="2400" dirty="0"/>
              <a:t>DNS issues in AD</a:t>
            </a:r>
          </a:p>
          <a:p>
            <a:r>
              <a:rPr lang="en-GB" sz="2400" dirty="0"/>
              <a:t>Misconfigured firewall or protocols (NFS, SMB, TCP/IP, AFS)</a:t>
            </a:r>
          </a:p>
          <a:p>
            <a:pPr lvl="1"/>
            <a:r>
              <a:rPr lang="en-GB" dirty="0"/>
              <a:t>complete loss of access to NAS </a:t>
            </a:r>
          </a:p>
          <a:p>
            <a:r>
              <a:rPr lang="en-GB" sz="2400" dirty="0"/>
              <a:t>Misconfigured NFS</a:t>
            </a:r>
          </a:p>
          <a:p>
            <a:pPr lvl="1"/>
            <a:r>
              <a:rPr lang="en-GB" dirty="0"/>
              <a:t>loss of access for Linux / NAS network shares </a:t>
            </a:r>
          </a:p>
          <a:p>
            <a:r>
              <a:rPr lang="en-GB" sz="2400" dirty="0"/>
              <a:t>Misconfigured SMB</a:t>
            </a:r>
          </a:p>
          <a:p>
            <a:pPr lvl="1"/>
            <a:r>
              <a:rPr lang="en-GB" dirty="0"/>
              <a:t>loss of access to Windows network shares </a:t>
            </a:r>
          </a:p>
          <a:p>
            <a:r>
              <a:rPr lang="en-GB" sz="2400" dirty="0"/>
              <a:t>Misconfigured AFS</a:t>
            </a:r>
          </a:p>
          <a:p>
            <a:pPr lvl="1"/>
            <a:r>
              <a:rPr lang="en-GB" dirty="0"/>
              <a:t>loss of access for Apple systems shares </a:t>
            </a:r>
          </a:p>
          <a:p>
            <a:r>
              <a:rPr lang="en-GB" sz="2400" dirty="0"/>
              <a:t>Misconfigured authentication and/or authorisation</a:t>
            </a:r>
          </a:p>
          <a:p>
            <a:pPr lvl="1"/>
            <a:r>
              <a:rPr lang="en-GB" dirty="0"/>
              <a:t>loss of access to some / all NAS / network shares</a:t>
            </a:r>
          </a:p>
        </p:txBody>
      </p:sp>
    </p:spTree>
    <p:extLst>
      <p:ext uri="{BB962C8B-B14F-4D97-AF65-F5344CB8AC3E}">
        <p14:creationId xmlns:p14="http://schemas.microsoft.com/office/powerpoint/2010/main" val="18721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Storage Area Network (SAN) failures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Storage Area Network (SAN) is a specialized, high-speed network that provides block-level network access to storage</a:t>
            </a:r>
          </a:p>
          <a:p>
            <a:r>
              <a:rPr lang="en-GB" dirty="0"/>
              <a:t>SANs are typically composed of hosts, switches, storage elements, and storage devices that are interconnected using a variety of technologies, topologies, and protocols</a:t>
            </a:r>
          </a:p>
          <a:p>
            <a:r>
              <a:rPr lang="en-GB" dirty="0"/>
              <a:t>SANs may also span multiple sites</a:t>
            </a:r>
          </a:p>
          <a:p>
            <a:r>
              <a:rPr lang="en-GB" dirty="0"/>
              <a:t>SANs are often used to:</a:t>
            </a:r>
          </a:p>
          <a:p>
            <a:pPr lvl="1"/>
            <a:r>
              <a:rPr lang="en-GB" dirty="0"/>
              <a:t>Improve application availability (e.g., multiple data paths)</a:t>
            </a:r>
          </a:p>
          <a:p>
            <a:pPr lvl="1"/>
            <a:r>
              <a:rPr lang="en-GB" dirty="0"/>
              <a:t>Enhance application performance (e.g., off-load storage functions, segregate networks, etc.)</a:t>
            </a:r>
          </a:p>
          <a:p>
            <a:pPr lvl="1"/>
            <a:r>
              <a:rPr lang="en-GB" dirty="0"/>
              <a:t>Increase storage utilization and effectiveness (e.g., consolidate storage resources, provide tiered storage, etc.), and improve data protection and security</a:t>
            </a:r>
          </a:p>
          <a:p>
            <a:pPr lvl="1"/>
            <a:r>
              <a:rPr lang="en-GB" dirty="0"/>
              <a:t>SANs also typically play an important role in an organization's Business Continuity Management (BCM) activities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13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Storage Area Network (SAN) failures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SANs are commonly based on Fibre Channel (FC) technology that utilizes the Fibre Channel Protocol (FCP) for open systems and proprietary variants for mainframes</a:t>
            </a:r>
          </a:p>
          <a:p>
            <a:r>
              <a:rPr lang="en-GB" dirty="0"/>
              <a:t>The use of Fibre Channel over Ethernet (</a:t>
            </a:r>
            <a:r>
              <a:rPr lang="en-GB" dirty="0" err="1"/>
              <a:t>FCoE</a:t>
            </a:r>
            <a:r>
              <a:rPr lang="en-GB" dirty="0"/>
              <a:t>) makes it possible to move FC traffic across existing high speed Ethernet infrastructures and converge storage and IP protocols onto a single cable</a:t>
            </a:r>
          </a:p>
          <a:p>
            <a:r>
              <a:rPr lang="en-GB" sz="2400" dirty="0"/>
              <a:t>Single misconfigured or failed Fibre switch</a:t>
            </a:r>
          </a:p>
          <a:p>
            <a:pPr lvl="1"/>
            <a:r>
              <a:rPr lang="en-GB" sz="2100" dirty="0"/>
              <a:t>Increased load on remaining switches and possible reduced throughput and/or storage outage</a:t>
            </a:r>
          </a:p>
          <a:p>
            <a:pPr lvl="1"/>
            <a:r>
              <a:rPr lang="en-GB" sz="2100" dirty="0"/>
              <a:t>The standard data network is unaffected; </a:t>
            </a:r>
          </a:p>
          <a:p>
            <a:r>
              <a:rPr lang="en-GB" sz="2400" dirty="0"/>
              <a:t>Loss of all Fibre switches</a:t>
            </a:r>
          </a:p>
          <a:p>
            <a:pPr lvl="1"/>
            <a:r>
              <a:rPr lang="en-GB" sz="2100" dirty="0"/>
              <a:t>Complete loss of access to storage</a:t>
            </a:r>
          </a:p>
          <a:p>
            <a:pPr lvl="1"/>
            <a:r>
              <a:rPr lang="en-GB" sz="2100" dirty="0"/>
              <a:t>The standard data network is unaffected </a:t>
            </a:r>
          </a:p>
          <a:p>
            <a:r>
              <a:rPr lang="en-GB" sz="2400" dirty="0"/>
              <a:t>Failure of a single host bus adapter (HBA)</a:t>
            </a:r>
          </a:p>
          <a:p>
            <a:pPr lvl="1"/>
            <a:r>
              <a:rPr lang="en-GB" sz="2100" dirty="0"/>
              <a:t>Increased load on remaining HBA on a single node and possible reduced throughput for this node or complete outage if this is the only on-board HBA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7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Failures of network shares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2.4	Explain causes and consequences of storage area network (SAN) failures over the Fibre 	Channel protocol and summarise the appropriate response for each. </a:t>
            </a:r>
            <a:endParaRPr lang="en-GB" dirty="0"/>
          </a:p>
          <a:p>
            <a:pPr lvl="2"/>
            <a:r>
              <a:rPr lang="en-GB" sz="1800" dirty="0"/>
              <a:t>single misconfigured or failed Fibre switch - increased load on remaining switches and possible reduced throughput and/or storage outage. The standard data network is unaffected; </a:t>
            </a:r>
          </a:p>
          <a:p>
            <a:pPr lvl="2"/>
            <a:r>
              <a:rPr lang="en-GB" sz="1800" dirty="0"/>
              <a:t>loss of all Fibre switches - complete loss of access to storage. The standard data network is unaffected; </a:t>
            </a:r>
          </a:p>
          <a:p>
            <a:pPr lvl="2"/>
            <a:r>
              <a:rPr lang="en-GB" sz="1800" dirty="0"/>
              <a:t>failure of a single host bus adapter (HBA) - increased load on remaining HBA on a single node and possible reduced throughput for this node or complete outage if this is the only </a:t>
            </a:r>
            <a:r>
              <a:rPr lang="en-GB" sz="1800" dirty="0" err="1"/>
              <a:t>onboard</a:t>
            </a:r>
            <a:r>
              <a:rPr lang="en-GB" sz="1800" dirty="0"/>
              <a:t> HBA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96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Storage Protocol Failures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Channel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665" y="1209989"/>
            <a:ext cx="6580717" cy="49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34" y="0"/>
            <a:ext cx="7708548" cy="1325563"/>
          </a:xfrm>
        </p:spPr>
        <p:txBody>
          <a:bodyPr/>
          <a:lstStyle/>
          <a:p>
            <a:r>
              <a:rPr lang="en-GB" sz="3200" dirty="0"/>
              <a:t>Fibre Channel over Ethernet 	(</a:t>
            </a:r>
            <a:r>
              <a:rPr lang="en-GB" sz="3200" dirty="0" err="1"/>
              <a:t>FCoE</a:t>
            </a:r>
            <a:r>
              <a:rPr lang="en-GB" sz="3200" dirty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9" y="927872"/>
            <a:ext cx="5725839" cy="553630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FC SAN physical components such as network cables network adapters and hubs or switches can be used to design a Fibre channel Storage Area Network</a:t>
            </a:r>
          </a:p>
          <a:p>
            <a:r>
              <a:rPr lang="en-GB" dirty="0"/>
              <a:t>The different types of FC architecture which can be designed are:</a:t>
            </a:r>
          </a:p>
          <a:p>
            <a:pPr lvl="1"/>
            <a:r>
              <a:rPr lang="en-GB" dirty="0"/>
              <a:t>Point-to-point</a:t>
            </a:r>
          </a:p>
          <a:p>
            <a:pPr lvl="2"/>
            <a:r>
              <a:rPr lang="en-GB" dirty="0"/>
              <a:t>two nodes are connected directly to each other</a:t>
            </a: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1"/>
            <a:r>
              <a:rPr lang="en-GB" dirty="0"/>
              <a:t>Fibre channel arbitrated loop (FC-AL)</a:t>
            </a:r>
          </a:p>
          <a:p>
            <a:pPr lvl="2"/>
            <a:r>
              <a:rPr lang="en-GB" dirty="0"/>
              <a:t>the devices are attached to a shared loop</a:t>
            </a:r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2"/>
            <a:endParaRPr lang="en-GB" sz="1800" dirty="0"/>
          </a:p>
          <a:p>
            <a:pPr lvl="1"/>
            <a:r>
              <a:rPr lang="en-GB" dirty="0"/>
              <a:t>Fibre channel switched fabric (FC-SW)</a:t>
            </a:r>
          </a:p>
          <a:p>
            <a:pPr lvl="2"/>
            <a:r>
              <a:rPr lang="en-GB" dirty="0"/>
              <a:t>a single FC switch or a network of FC switches (including FC directors) to interconnect the nodes</a:t>
            </a:r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31" y="2337531"/>
            <a:ext cx="3810000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31" y="3668864"/>
            <a:ext cx="3578961" cy="1362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37" y="5315748"/>
            <a:ext cx="3137939" cy="11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troubleshooting tips for Fibre Channel (FC) SAN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Always take backup of Switch Configurations</a:t>
            </a:r>
          </a:p>
          <a:p>
            <a:r>
              <a:rPr lang="en-GB" dirty="0"/>
              <a:t>Troubleshooting Connectivity Issues</a:t>
            </a:r>
          </a:p>
          <a:p>
            <a:pPr lvl="1"/>
            <a:r>
              <a:rPr lang="en-GB" dirty="0" err="1"/>
              <a:t>Fcping</a:t>
            </a:r>
            <a:r>
              <a:rPr lang="en-GB" dirty="0"/>
              <a:t> - an FC version of the popular IP ping tool</a:t>
            </a:r>
          </a:p>
          <a:p>
            <a:pPr lvl="1"/>
            <a:r>
              <a:rPr lang="en-GB" dirty="0" err="1"/>
              <a:t>Fctrace</a:t>
            </a:r>
            <a:r>
              <a:rPr lang="en-GB" dirty="0"/>
              <a:t> - traces a route/path to an </a:t>
            </a:r>
            <a:r>
              <a:rPr lang="en-GB" dirty="0" err="1"/>
              <a:t>N_Port</a:t>
            </a:r>
            <a:endParaRPr lang="en-GB" dirty="0"/>
          </a:p>
          <a:p>
            <a:r>
              <a:rPr lang="en-GB" dirty="0"/>
              <a:t>Things to check while troubleshooting Zoning</a:t>
            </a:r>
          </a:p>
          <a:p>
            <a:pPr lvl="1"/>
            <a:r>
              <a:rPr lang="en-GB" dirty="0"/>
              <a:t>Are your aliases correct ?</a:t>
            </a:r>
          </a:p>
          <a:p>
            <a:pPr lvl="1"/>
            <a:r>
              <a:rPr lang="en-GB" dirty="0"/>
              <a:t>If using port zoning, have your switch domain IDs changed ?</a:t>
            </a:r>
          </a:p>
          <a:p>
            <a:pPr lvl="1"/>
            <a:r>
              <a:rPr lang="en-GB" dirty="0"/>
              <a:t>If using WWPN zoning, have any of the HBA/WWPNs been changed ?</a:t>
            </a:r>
          </a:p>
          <a:p>
            <a:pPr lvl="1"/>
            <a:r>
              <a:rPr lang="en-GB" dirty="0"/>
              <a:t>Is your zone in the active zone set?</a:t>
            </a:r>
          </a:p>
          <a:p>
            <a:r>
              <a:rPr lang="en-GB" dirty="0"/>
              <a:t>Rescan the SCSI Bus if required</a:t>
            </a:r>
          </a:p>
          <a:p>
            <a:r>
              <a:rPr lang="en-GB" dirty="0"/>
              <a:t>Understanding Switch Configuration Dumps</a:t>
            </a:r>
          </a:p>
          <a:p>
            <a:r>
              <a:rPr lang="en-GB" dirty="0"/>
              <a:t>Use Port Error Counters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SAN failures over Fibre Channel over Ethernet (</a:t>
            </a:r>
            <a:r>
              <a:rPr lang="en-GB" sz="3200" dirty="0" err="1"/>
              <a:t>FCoE</a:t>
            </a:r>
            <a:r>
              <a:rPr lang="en-GB" sz="3200" dirty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Single misconfiguration or failed standard switch</a:t>
            </a:r>
          </a:p>
          <a:p>
            <a:pPr lvl="1"/>
            <a:r>
              <a:rPr lang="en-GB" sz="2100" dirty="0"/>
              <a:t>Increased load on remaining switches and possible reduced throughput or storage outage</a:t>
            </a:r>
          </a:p>
          <a:p>
            <a:pPr lvl="1"/>
            <a:r>
              <a:rPr lang="en-GB" sz="2100" dirty="0"/>
              <a:t>The standard data network may also be impacted </a:t>
            </a:r>
          </a:p>
          <a:p>
            <a:r>
              <a:rPr lang="en-GB" sz="2400" dirty="0"/>
              <a:t>TCP/IP misconfiguration</a:t>
            </a:r>
          </a:p>
          <a:p>
            <a:pPr lvl="1"/>
            <a:r>
              <a:rPr lang="en-GB" sz="2100" dirty="0"/>
              <a:t>Inability for some / all nodes to access storage </a:t>
            </a:r>
          </a:p>
          <a:p>
            <a:r>
              <a:rPr lang="en-GB" sz="2400" dirty="0"/>
              <a:t>Failure of a single network interface controller (NIC)</a:t>
            </a:r>
          </a:p>
          <a:p>
            <a:pPr lvl="1"/>
            <a:r>
              <a:rPr lang="en-GB" sz="2100" dirty="0"/>
              <a:t>Increased load on remaining NIC on a single node and possible reduced throughput for this node or complete outage if this is the only on-board NIC </a:t>
            </a:r>
          </a:p>
          <a:p>
            <a:r>
              <a:rPr lang="en-GB" sz="2400" dirty="0"/>
              <a:t>Incorrect / invalid logical unit number (LUN)</a:t>
            </a:r>
          </a:p>
          <a:p>
            <a:pPr lvl="1"/>
            <a:r>
              <a:rPr lang="en-GB" sz="2100" dirty="0"/>
              <a:t>Inability to access logical storage device </a:t>
            </a:r>
          </a:p>
          <a:p>
            <a:r>
              <a:rPr lang="en-GB" sz="2400" dirty="0"/>
              <a:t>Loss of network</a:t>
            </a:r>
          </a:p>
          <a:p>
            <a:pPr lvl="1"/>
            <a:r>
              <a:rPr lang="en-GB" sz="2100" dirty="0"/>
              <a:t>Total outage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26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SAN failures over the iSCSI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Single misconfiguration or failed standard switch</a:t>
            </a:r>
          </a:p>
          <a:p>
            <a:pPr lvl="1"/>
            <a:r>
              <a:rPr lang="en-GB" sz="2100" dirty="0"/>
              <a:t>Increased load on remaining switches and possible reduced throughput or storage outage</a:t>
            </a:r>
          </a:p>
          <a:p>
            <a:pPr lvl="1"/>
            <a:r>
              <a:rPr lang="en-GB" sz="2100" dirty="0"/>
              <a:t>Standard data network may also be impacted </a:t>
            </a:r>
          </a:p>
          <a:p>
            <a:r>
              <a:rPr lang="en-GB" sz="2400" dirty="0"/>
              <a:t>TCP/IP misconfiguration</a:t>
            </a:r>
          </a:p>
          <a:p>
            <a:pPr lvl="1"/>
            <a:r>
              <a:rPr lang="en-GB" sz="2100" dirty="0"/>
              <a:t>Inability for some / all nodes to access storage </a:t>
            </a:r>
          </a:p>
          <a:p>
            <a:r>
              <a:rPr lang="en-GB" sz="2400" dirty="0"/>
              <a:t>Failure of a single NIC</a:t>
            </a:r>
          </a:p>
          <a:p>
            <a:pPr lvl="1"/>
            <a:r>
              <a:rPr lang="en-GB" sz="2100" dirty="0"/>
              <a:t>Increased load on remaining NIC on a single node and possible reduced throughput for this node or complete outage if this is the only on-board NIC </a:t>
            </a:r>
          </a:p>
          <a:p>
            <a:r>
              <a:rPr lang="en-GB" sz="2400" dirty="0"/>
              <a:t>Incorrect / invalid iSCSI qualified name (IQN) address</a:t>
            </a:r>
          </a:p>
          <a:p>
            <a:pPr lvl="1"/>
            <a:r>
              <a:rPr lang="en-GB" sz="2100" dirty="0"/>
              <a:t>Inability to access logical storage device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79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Cloud Storage Failures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Router / ISP failure</a:t>
            </a:r>
          </a:p>
          <a:p>
            <a:pPr lvl="1"/>
            <a:r>
              <a:rPr lang="en-GB" sz="2100" dirty="0"/>
              <a:t>Complete loss of access </a:t>
            </a:r>
          </a:p>
          <a:p>
            <a:r>
              <a:rPr lang="en-GB" sz="2400" dirty="0"/>
              <a:t>TCP/IP misconfiguration</a:t>
            </a:r>
          </a:p>
          <a:p>
            <a:pPr lvl="1"/>
            <a:r>
              <a:rPr lang="en-GB" sz="2100" dirty="0"/>
              <a:t>Inability for some / all nodes to access storage </a:t>
            </a:r>
          </a:p>
          <a:p>
            <a:r>
              <a:rPr lang="en-GB" sz="2400" dirty="0"/>
              <a:t>Misconfigured authentication / authorisation</a:t>
            </a:r>
          </a:p>
          <a:p>
            <a:pPr lvl="1"/>
            <a:r>
              <a:rPr lang="en-GB" sz="2100" dirty="0"/>
              <a:t>Loss of access to some / all cloud storage </a:t>
            </a:r>
          </a:p>
          <a:p>
            <a:r>
              <a:rPr lang="en-GB" sz="2400" dirty="0"/>
              <a:t>Cloud service provider failure</a:t>
            </a:r>
          </a:p>
          <a:p>
            <a:pPr lvl="1"/>
            <a:r>
              <a:rPr lang="en-GB" sz="2100" dirty="0"/>
              <a:t>Loss of access to data and / or loss of data</a:t>
            </a:r>
          </a:p>
          <a:p>
            <a:r>
              <a:rPr lang="en-GB" sz="2400" dirty="0"/>
              <a:t>Data read, disk, or server failures</a:t>
            </a:r>
          </a:p>
          <a:p>
            <a:pPr lvl="1"/>
            <a:r>
              <a:rPr lang="en-GB" dirty="0"/>
              <a:t>Basically corrupt data or failing hardware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18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storage protocol?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protocol specific to a technology</a:t>
            </a:r>
          </a:p>
          <a:p>
            <a:r>
              <a:rPr lang="en-GB" dirty="0"/>
              <a:t>Mainly used in cloud applications</a:t>
            </a:r>
          </a:p>
          <a:p>
            <a:r>
              <a:rPr lang="en-GB" dirty="0"/>
              <a:t>Most storage networks use the SCSI protocol for communication between servers and disk drive devices</a:t>
            </a:r>
          </a:p>
        </p:txBody>
      </p:sp>
    </p:spTree>
    <p:extLst>
      <p:ext uri="{BB962C8B-B14F-4D97-AF65-F5344CB8AC3E}">
        <p14:creationId xmlns:p14="http://schemas.microsoft.com/office/powerpoint/2010/main" val="239501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Computer System Interface (SCSI)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use since the early 1980’s and was originally used to move data within a single server</a:t>
            </a:r>
          </a:p>
          <a:p>
            <a:r>
              <a:rPr lang="en-GB" dirty="0"/>
              <a:t>Dominant block level access method for disk in the data centre</a:t>
            </a:r>
          </a:p>
          <a:p>
            <a:r>
              <a:rPr lang="en-GB" dirty="0"/>
              <a:t>Still widely used in its native format but it has also been encapsulated into other protocols for use within storage networks for consolidated storage</a:t>
            </a:r>
          </a:p>
        </p:txBody>
      </p:sp>
    </p:spTree>
    <p:extLst>
      <p:ext uri="{BB962C8B-B14F-4D97-AF65-F5344CB8AC3E}">
        <p14:creationId xmlns:p14="http://schemas.microsoft.com/office/powerpoint/2010/main" val="228832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Channel (FC)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Designed to extend the functionality of SCSI into point-to-point, loop, and switched topologies</a:t>
            </a:r>
          </a:p>
          <a:p>
            <a:r>
              <a:rPr lang="en-GB" dirty="0"/>
              <a:t>FC encapsulates SCSI data and Command Descriptor Blocks (CDB) into the payload of Fibre Channel frames</a:t>
            </a:r>
          </a:p>
          <a:p>
            <a:r>
              <a:rPr lang="en-GB" dirty="0"/>
              <a:t>Fibre Channel networks provided the addressing, routing, and flow-control required to support SCSI data</a:t>
            </a:r>
          </a:p>
          <a:p>
            <a:r>
              <a:rPr lang="en-GB" dirty="0"/>
              <a:t>Designed to meet the needs of SCSI by providing ‘lossless’ in order delivery</a:t>
            </a:r>
          </a:p>
          <a:p>
            <a:pPr lvl="1"/>
            <a:r>
              <a:rPr lang="en-GB" dirty="0"/>
              <a:t>This means that in a stable network FC frames will not be dropped</a:t>
            </a:r>
          </a:p>
          <a:p>
            <a:pPr lvl="1"/>
            <a:r>
              <a:rPr lang="en-GB" dirty="0"/>
              <a:t>Delivered in order ensuring that the Upper Layer Protocols (ULP) will not be forced to reorder or resend frames</a:t>
            </a:r>
          </a:p>
          <a:p>
            <a:r>
              <a:rPr lang="en-GB" dirty="0"/>
              <a:t>Typically carried over </a:t>
            </a:r>
            <a:r>
              <a:rPr lang="en-GB" dirty="0" err="1"/>
              <a:t>fiber</a:t>
            </a:r>
            <a:r>
              <a:rPr lang="en-GB" dirty="0"/>
              <a:t>-optic links on dedicated infrastructures</a:t>
            </a:r>
          </a:p>
          <a:p>
            <a:r>
              <a:rPr lang="en-GB" dirty="0"/>
              <a:t>Traditionally built-in pairs as exact mirrors of one another</a:t>
            </a:r>
          </a:p>
          <a:p>
            <a:r>
              <a:rPr lang="en-GB" dirty="0"/>
              <a:t>FC networks come in 1/2/4/8 </a:t>
            </a:r>
            <a:r>
              <a:rPr lang="en-GB" dirty="0" err="1"/>
              <a:t>Gbps</a:t>
            </a:r>
            <a:r>
              <a:rPr lang="en-GB" dirty="0"/>
              <a:t> speeds with 16/32 </a:t>
            </a:r>
            <a:r>
              <a:rPr lang="en-GB" dirty="0" err="1"/>
              <a:t>Gbps</a:t>
            </a:r>
            <a:r>
              <a:rPr lang="en-GB" dirty="0"/>
              <a:t> in the works</a:t>
            </a:r>
          </a:p>
        </p:txBody>
      </p:sp>
    </p:spTree>
    <p:extLst>
      <p:ext uri="{BB962C8B-B14F-4D97-AF65-F5344CB8AC3E}">
        <p14:creationId xmlns:p14="http://schemas.microsoft.com/office/powerpoint/2010/main" val="36612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internet/IP Small Computer System Interface (iSCSI)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uses TCP ports 860 and 3260</a:t>
            </a:r>
          </a:p>
          <a:p>
            <a:r>
              <a:rPr lang="en-GB" dirty="0"/>
              <a:t>iSCSI takes SCSI data and CDBs and places it in the payload of IP packets</a:t>
            </a:r>
          </a:p>
          <a:p>
            <a:r>
              <a:rPr lang="en-GB" dirty="0"/>
              <a:t>Allows the SCSI protocol to be extended across existing IP infrastructure</a:t>
            </a:r>
          </a:p>
          <a:p>
            <a:r>
              <a:rPr lang="en-GB" dirty="0"/>
              <a:t>Has not gained the required market share</a:t>
            </a:r>
          </a:p>
          <a:p>
            <a:r>
              <a:rPr lang="en-GB" dirty="0"/>
              <a:t>The problem with iSCSI from a protocol standpoint is that it takes the SCSI protocol which expects lossless, in-order delivery, and places it in TCP/IP packets which are designed to support heterogeneous WAN networks and experience packet loss and out-of-order delivery frequently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1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Fibre Channel over Ethernet (</a:t>
            </a:r>
            <a:r>
              <a:rPr lang="en-GB" dirty="0" err="1"/>
              <a:t>FCoE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Ratified in 2009 and provides the functionality for moving native Fibre Channel across consolidated Ethernet networks</a:t>
            </a:r>
          </a:p>
          <a:p>
            <a:r>
              <a:rPr lang="en-GB" dirty="0" err="1"/>
              <a:t>FCoE</a:t>
            </a:r>
            <a:r>
              <a:rPr lang="en-GB" dirty="0"/>
              <a:t> encapsulates full Fibre Channel frames inside Ethernet Jumbo Frame payloads</a:t>
            </a:r>
          </a:p>
          <a:p>
            <a:r>
              <a:rPr lang="en-GB" dirty="0" err="1"/>
              <a:t>FCoE</a:t>
            </a:r>
            <a:r>
              <a:rPr lang="en-GB" dirty="0"/>
              <a:t> does not modify the existing Fibre Channel protocol suite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5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Internet File System (CIFS)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CIFS is a file based storage system based on Server </a:t>
            </a:r>
            <a:r>
              <a:rPr lang="en-GB"/>
              <a:t>Message Block </a:t>
            </a:r>
            <a:r>
              <a:rPr lang="en-GB" dirty="0"/>
              <a:t>(SMB)</a:t>
            </a:r>
          </a:p>
          <a:p>
            <a:r>
              <a:rPr lang="en-GB" dirty="0"/>
              <a:t>This is a shared storage protocol typically used in Microsoft environments for file sharing</a:t>
            </a:r>
          </a:p>
          <a:p>
            <a:r>
              <a:rPr lang="en-GB" dirty="0"/>
              <a:t>Windows-based file shares rely on CIFS as the transfer protocol of the file level data</a:t>
            </a:r>
          </a:p>
          <a:p>
            <a:r>
              <a:rPr lang="en-GB" dirty="0"/>
              <a:t>File based storage relies on an underlying files system such as FAT32, XFS, NTFS</a:t>
            </a:r>
          </a:p>
          <a:p>
            <a:pPr lvl="1"/>
            <a:r>
              <a:rPr lang="en-GB" dirty="0"/>
              <a:t>block based storage does not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08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File System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File based storage protocol</a:t>
            </a:r>
          </a:p>
          <a:p>
            <a:r>
              <a:rPr lang="en-GB" dirty="0"/>
              <a:t>NFS is traditionally used in Linux and Unix environments</a:t>
            </a:r>
          </a:p>
          <a:p>
            <a:r>
              <a:rPr lang="en-GB" dirty="0"/>
              <a:t>NFS is also a widely used protocol for VMware environments and can offer several benefits for virtual machine storage</a:t>
            </a:r>
          </a:p>
          <a:p>
            <a:r>
              <a:rPr lang="en-GB" dirty="0"/>
              <a:t>As a file based storage protocol NFS experiences many of the same limitations as stated for CIFS</a:t>
            </a:r>
          </a:p>
        </p:txBody>
      </p:sp>
    </p:spTree>
    <p:extLst>
      <p:ext uri="{BB962C8B-B14F-4D97-AF65-F5344CB8AC3E}">
        <p14:creationId xmlns:p14="http://schemas.microsoft.com/office/powerpoint/2010/main" val="3091036936"/>
      </p:ext>
    </p:extLst>
  </p:cSld>
  <p:clrMapOvr>
    <a:masterClrMapping/>
  </p:clrMapOvr>
</p:sld>
</file>

<file path=ppt/theme/theme1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" id="{168FA6E1-76CE-461B-9FEE-988AE64E3406}" vid="{C441BE14-957A-48CD-BDDC-EF073018A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WBL</Template>
  <TotalTime>47</TotalTime>
  <Words>1981</Words>
  <Application>Microsoft Office PowerPoint</Application>
  <PresentationFormat>Widescreen</PresentationFormat>
  <Paragraphs>212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WBL</vt:lpstr>
      <vt:lpstr>BCS Level 4 Certificate in Network Systems and Architecture</vt:lpstr>
      <vt:lpstr>2. Storage Protocol Failures</vt:lpstr>
      <vt:lpstr>What is a storage protocol?</vt:lpstr>
      <vt:lpstr>Small Computer System Interface (SCSI)</vt:lpstr>
      <vt:lpstr>Fibre Channel (FC)</vt:lpstr>
      <vt:lpstr>internet/IP Small Computer System Interface (iSCSI)</vt:lpstr>
      <vt:lpstr>Fibre Channel over Ethernet (FCoE)</vt:lpstr>
      <vt:lpstr>Common Internet File System (CIFS)</vt:lpstr>
      <vt:lpstr>Network File System (NFS)</vt:lpstr>
      <vt:lpstr>Hyper Text Transfer Protocol (HTTP) and others</vt:lpstr>
      <vt:lpstr>Failures</vt:lpstr>
      <vt:lpstr>Failures</vt:lpstr>
      <vt:lpstr>Locally Attached Storage Protocol Failures</vt:lpstr>
      <vt:lpstr>Causes and Impact of Failures of RAID </vt:lpstr>
      <vt:lpstr>Causes and Impact of Failures of RAID </vt:lpstr>
      <vt:lpstr>Failures of network shares</vt:lpstr>
      <vt:lpstr>Storage Area Network (SAN) failures </vt:lpstr>
      <vt:lpstr>Storage Area Network (SAN) failures </vt:lpstr>
      <vt:lpstr>Failures of network shares</vt:lpstr>
      <vt:lpstr>Fibre Channel</vt:lpstr>
      <vt:lpstr>Fibre Channel over Ethernet  (FCoE) </vt:lpstr>
      <vt:lpstr>Basic troubleshooting tips for Fibre Channel (FC) SAN issues</vt:lpstr>
      <vt:lpstr>SAN failures over Fibre Channel over Ethernet (FCoE) </vt:lpstr>
      <vt:lpstr>SAN failures over the iSCSI</vt:lpstr>
      <vt:lpstr>Cloud Storage Failures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BCS Level 4 Certificate in Network Systems and Architecture</dc:title>
  <dc:creator>Leonard Shand</dc:creator>
  <cp:lastModifiedBy>Leonard Shand</cp:lastModifiedBy>
  <cp:revision>4</cp:revision>
  <dcterms:created xsi:type="dcterms:W3CDTF">2021-01-12T08:38:58Z</dcterms:created>
  <dcterms:modified xsi:type="dcterms:W3CDTF">2021-03-01T11:07:12Z</dcterms:modified>
</cp:coreProperties>
</file>