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7" r:id="rId5"/>
    <p:sldId id="293" r:id="rId6"/>
    <p:sldId id="295" r:id="rId7"/>
    <p:sldId id="262" r:id="rId8"/>
    <p:sldId id="300" r:id="rId9"/>
    <p:sldId id="290" r:id="rId10"/>
    <p:sldId id="296" r:id="rId11"/>
    <p:sldId id="297" r:id="rId12"/>
    <p:sldId id="298" r:id="rId13"/>
    <p:sldId id="299" r:id="rId14"/>
    <p:sldId id="3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24F95-F6E8-5945-91C8-4724426EF833}" v="7" dt="2020-08-08T09:28:22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2"/>
    <p:restoredTop sz="95238"/>
  </p:normalViewPr>
  <p:slideViewPr>
    <p:cSldViewPr snapToGrid="0" snapToObjects="1">
      <p:cViewPr varScale="1">
        <p:scale>
          <a:sx n="124" d="100"/>
          <a:sy n="124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05424F95-F6E8-5945-91C8-4724426EF833}"/>
    <pc:docChg chg="modSld">
      <pc:chgData name="Bob Higgie" userId="ca96966e-c91b-46bf-80ae-a3ad686f5520" providerId="ADAL" clId="{05424F95-F6E8-5945-91C8-4724426EF833}" dt="2020-08-08T09:28:26.918" v="11" actId="20577"/>
      <pc:docMkLst>
        <pc:docMk/>
      </pc:docMkLst>
      <pc:sldChg chg="modSp mod">
        <pc:chgData name="Bob Higgie" userId="ca96966e-c91b-46bf-80ae-a3ad686f5520" providerId="ADAL" clId="{05424F95-F6E8-5945-91C8-4724426EF833}" dt="2020-08-08T09:28:26.918" v="11" actId="20577"/>
        <pc:sldMkLst>
          <pc:docMk/>
          <pc:sldMk cId="3063805615" sldId="290"/>
        </pc:sldMkLst>
        <pc:graphicFrameChg chg="mod modGraphic">
          <ac:chgData name="Bob Higgie" userId="ca96966e-c91b-46bf-80ae-a3ad686f5520" providerId="ADAL" clId="{05424F95-F6E8-5945-91C8-4724426EF833}" dt="2020-08-08T09:28:26.918" v="11" actId="20577"/>
          <ac:graphicFrameMkLst>
            <pc:docMk/>
            <pc:sldMk cId="3063805615" sldId="290"/>
            <ac:graphicFrameMk id="5" creationId="{B1AFB1DB-9298-114E-87EF-2850F7A92FED}"/>
          </ac:graphicFrameMkLst>
        </pc:graphicFrameChg>
      </pc:sldChg>
    </pc:docChg>
  </pc:docChgLst>
  <pc:docChgLst>
    <pc:chgData name="Bob Higgie" userId="ca96966e-c91b-46bf-80ae-a3ad686f5520" providerId="ADAL" clId="{F9B27C6D-C3BD-884B-BB5A-17650B8FF326}"/>
    <pc:docChg chg="undo custSel addSld delSld modSld sldOrd">
      <pc:chgData name="Bob Higgie" userId="ca96966e-c91b-46bf-80ae-a3ad686f5520" providerId="ADAL" clId="{F9B27C6D-C3BD-884B-BB5A-17650B8FF326}" dt="2020-07-09T14:29:59.785" v="741" actId="20577"/>
      <pc:docMkLst>
        <pc:docMk/>
      </pc:docMkLst>
      <pc:sldChg chg="modSp">
        <pc:chgData name="Bob Higgie" userId="ca96966e-c91b-46bf-80ae-a3ad686f5520" providerId="ADAL" clId="{F9B27C6D-C3BD-884B-BB5A-17650B8FF326}" dt="2020-07-09T14:29:59.785" v="741" actId="20577"/>
        <pc:sldMkLst>
          <pc:docMk/>
          <pc:sldMk cId="3008252748" sldId="262"/>
        </pc:sldMkLst>
        <pc:spChg chg="mod">
          <ac:chgData name="Bob Higgie" userId="ca96966e-c91b-46bf-80ae-a3ad686f5520" providerId="ADAL" clId="{F9B27C6D-C3BD-884B-BB5A-17650B8FF326}" dt="2020-07-09T14:29:59.785" v="741" actId="20577"/>
          <ac:spMkLst>
            <pc:docMk/>
            <pc:sldMk cId="3008252748" sldId="262"/>
            <ac:spMk id="16" creationId="{D954C639-EB24-46B8-9BC3-C0454CF1E357}"/>
          </ac:spMkLst>
        </pc:spChg>
      </pc:sldChg>
      <pc:sldChg chg="del">
        <pc:chgData name="Bob Higgie" userId="ca96966e-c91b-46bf-80ae-a3ad686f5520" providerId="ADAL" clId="{F9B27C6D-C3BD-884B-BB5A-17650B8FF326}" dt="2020-07-09T13:46:02.511" v="517" actId="2696"/>
        <pc:sldMkLst>
          <pc:docMk/>
          <pc:sldMk cId="1330993637" sldId="268"/>
        </pc:sldMkLst>
      </pc:sldChg>
      <pc:sldChg chg="del">
        <pc:chgData name="Bob Higgie" userId="ca96966e-c91b-46bf-80ae-a3ad686f5520" providerId="ADAL" clId="{F9B27C6D-C3BD-884B-BB5A-17650B8FF326}" dt="2020-07-09T13:46:02.401" v="514" actId="2696"/>
        <pc:sldMkLst>
          <pc:docMk/>
          <pc:sldMk cId="3514905605" sldId="289"/>
        </pc:sldMkLst>
      </pc:sldChg>
      <pc:sldChg chg="del">
        <pc:chgData name="Bob Higgie" userId="ca96966e-c91b-46bf-80ae-a3ad686f5520" providerId="ADAL" clId="{F9B27C6D-C3BD-884B-BB5A-17650B8FF326}" dt="2020-07-09T13:46:02.450" v="515" actId="2696"/>
        <pc:sldMkLst>
          <pc:docMk/>
          <pc:sldMk cId="2433027168" sldId="291"/>
        </pc:sldMkLst>
      </pc:sldChg>
      <pc:sldChg chg="del">
        <pc:chgData name="Bob Higgie" userId="ca96966e-c91b-46bf-80ae-a3ad686f5520" providerId="ADAL" clId="{F9B27C6D-C3BD-884B-BB5A-17650B8FF326}" dt="2020-07-09T13:46:02.482" v="516" actId="2696"/>
        <pc:sldMkLst>
          <pc:docMk/>
          <pc:sldMk cId="274996594" sldId="292"/>
        </pc:sldMkLst>
      </pc:sldChg>
      <pc:sldChg chg="del">
        <pc:chgData name="Bob Higgie" userId="ca96966e-c91b-46bf-80ae-a3ad686f5520" providerId="ADAL" clId="{F9B27C6D-C3BD-884B-BB5A-17650B8FF326}" dt="2020-07-09T13:46:02.558" v="518" actId="2696"/>
        <pc:sldMkLst>
          <pc:docMk/>
          <pc:sldMk cId="436831336" sldId="294"/>
        </pc:sldMkLst>
      </pc:sldChg>
      <pc:sldChg chg="modSp">
        <pc:chgData name="Bob Higgie" userId="ca96966e-c91b-46bf-80ae-a3ad686f5520" providerId="ADAL" clId="{F9B27C6D-C3BD-884B-BB5A-17650B8FF326}" dt="2020-07-09T14:29:50.625" v="739" actId="20577"/>
        <pc:sldMkLst>
          <pc:docMk/>
          <pc:sldMk cId="527500952" sldId="295"/>
        </pc:sldMkLst>
        <pc:spChg chg="mod">
          <ac:chgData name="Bob Higgie" userId="ca96966e-c91b-46bf-80ae-a3ad686f5520" providerId="ADAL" clId="{F9B27C6D-C3BD-884B-BB5A-17650B8FF326}" dt="2020-07-09T14:29:50.625" v="739" actId="20577"/>
          <ac:spMkLst>
            <pc:docMk/>
            <pc:sldMk cId="527500952" sldId="295"/>
            <ac:spMk id="3" creationId="{5D417AE7-4056-EE47-985A-6A2604CFFEAE}"/>
          </ac:spMkLst>
        </pc:spChg>
      </pc:sldChg>
      <pc:sldChg chg="modSp">
        <pc:chgData name="Bob Higgie" userId="ca96966e-c91b-46bf-80ae-a3ad686f5520" providerId="ADAL" clId="{F9B27C6D-C3BD-884B-BB5A-17650B8FF326}" dt="2020-07-09T12:01:38.995" v="384" actId="20577"/>
        <pc:sldMkLst>
          <pc:docMk/>
          <pc:sldMk cId="3725602461" sldId="296"/>
        </pc:sldMkLst>
        <pc:graphicFrameChg chg="modGraphic">
          <ac:chgData name="Bob Higgie" userId="ca96966e-c91b-46bf-80ae-a3ad686f5520" providerId="ADAL" clId="{F9B27C6D-C3BD-884B-BB5A-17650B8FF326}" dt="2020-07-09T12:01:38.995" v="384" actId="20577"/>
          <ac:graphicFrameMkLst>
            <pc:docMk/>
            <pc:sldMk cId="3725602461" sldId="296"/>
            <ac:graphicFrameMk id="6" creationId="{C296EFAD-0028-8649-86CD-BDADEA46E292}"/>
          </ac:graphicFrameMkLst>
        </pc:graphicFrameChg>
      </pc:sldChg>
      <pc:sldChg chg="modSp">
        <pc:chgData name="Bob Higgie" userId="ca96966e-c91b-46bf-80ae-a3ad686f5520" providerId="ADAL" clId="{F9B27C6D-C3BD-884B-BB5A-17650B8FF326}" dt="2020-07-09T13:45:25.329" v="513" actId="20577"/>
        <pc:sldMkLst>
          <pc:docMk/>
          <pc:sldMk cId="2631630478" sldId="297"/>
        </pc:sldMkLst>
        <pc:graphicFrameChg chg="modGraphic">
          <ac:chgData name="Bob Higgie" userId="ca96966e-c91b-46bf-80ae-a3ad686f5520" providerId="ADAL" clId="{F9B27C6D-C3BD-884B-BB5A-17650B8FF326}" dt="2020-07-09T13:45:25.329" v="513" actId="20577"/>
          <ac:graphicFrameMkLst>
            <pc:docMk/>
            <pc:sldMk cId="2631630478" sldId="297"/>
            <ac:graphicFrameMk id="6" creationId="{C296EFAD-0028-8649-86CD-BDADEA46E292}"/>
          </ac:graphicFrameMkLst>
        </pc:graphicFrameChg>
      </pc:sldChg>
      <pc:sldChg chg="addSp delSp modSp add del mod chgLayout">
        <pc:chgData name="Bob Higgie" userId="ca96966e-c91b-46bf-80ae-a3ad686f5520" providerId="ADAL" clId="{F9B27C6D-C3BD-884B-BB5A-17650B8FF326}" dt="2020-07-09T13:47:23.781" v="543" actId="2696"/>
        <pc:sldMkLst>
          <pc:docMk/>
          <pc:sldMk cId="2856457277" sldId="298"/>
        </pc:sldMkLst>
        <pc:spChg chg="add del mod ord">
          <ac:chgData name="Bob Higgie" userId="ca96966e-c91b-46bf-80ae-a3ad686f5520" providerId="ADAL" clId="{F9B27C6D-C3BD-884B-BB5A-17650B8FF326}" dt="2020-07-09T13:47:06.426" v="542" actId="700"/>
          <ac:spMkLst>
            <pc:docMk/>
            <pc:sldMk cId="2856457277" sldId="298"/>
            <ac:spMk id="2" creationId="{9E6FC54A-7CF3-E14B-B9E6-7F2EFD8A639D}"/>
          </ac:spMkLst>
        </pc:spChg>
        <pc:spChg chg="add del mod ord">
          <ac:chgData name="Bob Higgie" userId="ca96966e-c91b-46bf-80ae-a3ad686f5520" providerId="ADAL" clId="{F9B27C6D-C3BD-884B-BB5A-17650B8FF326}" dt="2020-07-09T13:47:06.426" v="542" actId="700"/>
          <ac:spMkLst>
            <pc:docMk/>
            <pc:sldMk cId="2856457277" sldId="298"/>
            <ac:spMk id="3" creationId="{3C7B15C4-8DDA-B341-AA28-D806C6302EC4}"/>
          </ac:spMkLst>
        </pc:spChg>
        <pc:spChg chg="mod">
          <ac:chgData name="Bob Higgie" userId="ca96966e-c91b-46bf-80ae-a3ad686f5520" providerId="ADAL" clId="{F9B27C6D-C3BD-884B-BB5A-17650B8FF326}" dt="2020-07-09T13:46:37.600" v="539" actId="20577"/>
          <ac:spMkLst>
            <pc:docMk/>
            <pc:sldMk cId="2856457277" sldId="298"/>
            <ac:spMk id="4" creationId="{A22C3D4A-6625-5C4F-846C-CC5EDD751D62}"/>
          </ac:spMkLst>
        </pc:spChg>
        <pc:graphicFrameChg chg="del">
          <ac:chgData name="Bob Higgie" userId="ca96966e-c91b-46bf-80ae-a3ad686f5520" providerId="ADAL" clId="{F9B27C6D-C3BD-884B-BB5A-17650B8FF326}" dt="2020-07-09T13:46:53.693" v="540" actId="478"/>
          <ac:graphicFrameMkLst>
            <pc:docMk/>
            <pc:sldMk cId="2856457277" sldId="298"/>
            <ac:graphicFrameMk id="6" creationId="{C296EFAD-0028-8649-86CD-BDADEA46E292}"/>
          </ac:graphicFrameMkLst>
        </pc:graphicFrameChg>
      </pc:sldChg>
      <pc:sldChg chg="addSp delSp modSp add ord">
        <pc:chgData name="Bob Higgie" userId="ca96966e-c91b-46bf-80ae-a3ad686f5520" providerId="ADAL" clId="{F9B27C6D-C3BD-884B-BB5A-17650B8FF326}" dt="2020-07-09T13:51:41.757" v="667" actId="20577"/>
        <pc:sldMkLst>
          <pc:docMk/>
          <pc:sldMk cId="4246904408" sldId="298"/>
        </pc:sldMkLst>
        <pc:spChg chg="mod">
          <ac:chgData name="Bob Higgie" userId="ca96966e-c91b-46bf-80ae-a3ad686f5520" providerId="ADAL" clId="{F9B27C6D-C3BD-884B-BB5A-17650B8FF326}" dt="2020-07-09T13:51:41.757" v="667" actId="20577"/>
          <ac:spMkLst>
            <pc:docMk/>
            <pc:sldMk cId="4246904408" sldId="298"/>
            <ac:spMk id="3" creationId="{5D417AE7-4056-EE47-985A-6A2604CFFEAE}"/>
          </ac:spMkLst>
        </pc:spChg>
        <pc:spChg chg="mod">
          <ac:chgData name="Bob Higgie" userId="ca96966e-c91b-46bf-80ae-a3ad686f5520" providerId="ADAL" clId="{F9B27C6D-C3BD-884B-BB5A-17650B8FF326}" dt="2020-07-09T13:48:06.182" v="563" actId="20577"/>
          <ac:spMkLst>
            <pc:docMk/>
            <pc:sldMk cId="4246904408" sldId="298"/>
            <ac:spMk id="4" creationId="{7D3CEC35-7F80-8242-815C-295506DF092F}"/>
          </ac:spMkLst>
        </pc:spChg>
        <pc:graphicFrameChg chg="add del mod">
          <ac:chgData name="Bob Higgie" userId="ca96966e-c91b-46bf-80ae-a3ad686f5520" providerId="ADAL" clId="{F9B27C6D-C3BD-884B-BB5A-17650B8FF326}" dt="2020-07-09T13:50:02.473" v="646"/>
          <ac:graphicFrameMkLst>
            <pc:docMk/>
            <pc:sldMk cId="4246904408" sldId="298"/>
            <ac:graphicFrameMk id="2" creationId="{9037915C-63A3-AE49-BF1B-6DC92A0F9F06}"/>
          </ac:graphicFrameMkLst>
        </pc:graphicFrameChg>
      </pc:sldChg>
      <pc:sldChg chg="modSp add">
        <pc:chgData name="Bob Higgie" userId="ca96966e-c91b-46bf-80ae-a3ad686f5520" providerId="ADAL" clId="{F9B27C6D-C3BD-884B-BB5A-17650B8FF326}" dt="2020-07-09T13:56:15.925" v="735" actId="20577"/>
        <pc:sldMkLst>
          <pc:docMk/>
          <pc:sldMk cId="630910469" sldId="299"/>
        </pc:sldMkLst>
        <pc:spChg chg="mod">
          <ac:chgData name="Bob Higgie" userId="ca96966e-c91b-46bf-80ae-a3ad686f5520" providerId="ADAL" clId="{F9B27C6D-C3BD-884B-BB5A-17650B8FF326}" dt="2020-07-09T13:56:15.925" v="735" actId="20577"/>
          <ac:spMkLst>
            <pc:docMk/>
            <pc:sldMk cId="630910469" sldId="299"/>
            <ac:spMk id="3" creationId="{5D417AE7-4056-EE47-985A-6A2604CFFEAE}"/>
          </ac:spMkLst>
        </pc:spChg>
        <pc:spChg chg="mod">
          <ac:chgData name="Bob Higgie" userId="ca96966e-c91b-46bf-80ae-a3ad686f5520" providerId="ADAL" clId="{F9B27C6D-C3BD-884B-BB5A-17650B8FF326}" dt="2020-07-09T13:52:21.219" v="670" actId="20577"/>
          <ac:spMkLst>
            <pc:docMk/>
            <pc:sldMk cId="630910469" sldId="299"/>
            <ac:spMk id="4" creationId="{7D3CEC35-7F80-8242-815C-295506DF092F}"/>
          </ac:spMkLst>
        </pc:spChg>
      </pc:sldChg>
    </pc:docChg>
  </pc:docChgLst>
  <pc:docChgLst>
    <pc:chgData name="Bob Higgie" userId="ca96966e-c91b-46bf-80ae-a3ad686f5520" providerId="ADAL" clId="{855AB134-C936-224A-91CF-BF00FAF7125A}"/>
    <pc:docChg chg="undo custSel modSld">
      <pc:chgData name="Bob Higgie" userId="ca96966e-c91b-46bf-80ae-a3ad686f5520" providerId="ADAL" clId="{855AB134-C936-224A-91CF-BF00FAF7125A}" dt="2020-07-09T15:51:45.690" v="51" actId="6549"/>
      <pc:docMkLst>
        <pc:docMk/>
      </pc:docMkLst>
      <pc:sldChg chg="modSp">
        <pc:chgData name="Bob Higgie" userId="ca96966e-c91b-46bf-80ae-a3ad686f5520" providerId="ADAL" clId="{855AB134-C936-224A-91CF-BF00FAF7125A}" dt="2020-07-09T15:51:45.690" v="51" actId="6549"/>
        <pc:sldMkLst>
          <pc:docMk/>
          <pc:sldMk cId="651860250" sldId="287"/>
        </pc:sldMkLst>
        <pc:spChg chg="mod">
          <ac:chgData name="Bob Higgie" userId="ca96966e-c91b-46bf-80ae-a3ad686f5520" providerId="ADAL" clId="{855AB134-C936-224A-91CF-BF00FAF7125A}" dt="2020-07-09T15:51:45.690" v="51" actId="6549"/>
          <ac:spMkLst>
            <pc:docMk/>
            <pc:sldMk cId="651860250" sldId="287"/>
            <ac:spMk id="6" creationId="{D05C1695-5985-BC40-9B0C-2C93B42876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 userDrawn="1"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9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5F55-2BFF-4126-AE02-F5AA42C19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881" y="1130112"/>
            <a:ext cx="10022237" cy="2387600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Microsoft Sans Serif"/>
                <a:ea typeface="Microsoft Sans Serif"/>
                <a:cs typeface="Microsoft Sans Serif"/>
              </a:rPr>
              <a:t>Operating Systems and Architecture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7BA68-6289-4EAC-A555-791DA44D9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(UFCFCU-30-1)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C1695-5985-BC40-9B0C-2C93B4287676}"/>
              </a:ext>
            </a:extLst>
          </p:cNvPr>
          <p:cNvSpPr/>
          <p:nvPr/>
        </p:nvSpPr>
        <p:spPr>
          <a:xfrm>
            <a:off x="1524000" y="163220"/>
            <a:ext cx="3555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introduction to the module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86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Project report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3,000 words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Worth 50% of the module assessment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40% pass mark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/>
              <a:t>During the classroom session you will </a:t>
            </a:r>
          </a:p>
          <a:p>
            <a:pPr lvl="1" fontAlgn="base"/>
            <a:r>
              <a:rPr lang="en-GB" dirty="0"/>
              <a:t>build a system consisting of a hypervisor, virtual client and virtual server</a:t>
            </a:r>
          </a:p>
          <a:p>
            <a:pPr lvl="1" fontAlgn="base"/>
            <a:r>
              <a:rPr lang="en-GB" dirty="0"/>
              <a:t>establish a client/server system and test functionality</a:t>
            </a:r>
          </a:p>
          <a:p>
            <a:pPr fontAlgn="base"/>
            <a:r>
              <a:rPr lang="en-GB" dirty="0"/>
              <a:t>You will write a report illustrating</a:t>
            </a:r>
          </a:p>
          <a:p>
            <a:pPr lvl="1" fontAlgn="base"/>
            <a:r>
              <a:rPr lang="en-GB" dirty="0"/>
              <a:t>how your  system has met the design requirement</a:t>
            </a:r>
          </a:p>
          <a:p>
            <a:pPr lvl="1" fontAlgn="base"/>
            <a:r>
              <a:rPr lang="en-GB" dirty="0"/>
              <a:t>how it operates with reference to detailed operating system functions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956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assignment 2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0910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DDD6E9-1E32-4586-9628-1C5E133B4D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400449"/>
              </p:ext>
            </p:extLst>
          </p:nvPr>
        </p:nvGraphicFramePr>
        <p:xfrm>
          <a:off x="2174581" y="1700805"/>
          <a:ext cx="8060552" cy="3766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0552">
                  <a:extLst>
                    <a:ext uri="{9D8B030D-6E8A-4147-A177-3AD203B41FA5}">
                      <a16:colId xmlns:a16="http://schemas.microsoft.com/office/drawing/2014/main" val="2619634850"/>
                    </a:ext>
                  </a:extLst>
                </a:gridCol>
              </a:tblGrid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Module introduction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541899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Number systems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38563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Digital logic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68626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Representation of data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25158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Computer architecture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100670"/>
                  </a:ext>
                </a:extLst>
              </a:tr>
              <a:tr h="60858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Memory systems and storage architecture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402122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I/O systems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47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37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Consider the cyber attack surfaces: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To protect against cyber threats, you must understand how your system works, in depth, and what the design choices were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3917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purpose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33E0FD-7AC1-BB46-BBC5-AADBE9445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47359"/>
              </p:ext>
            </p:extLst>
          </p:nvPr>
        </p:nvGraphicFramePr>
        <p:xfrm>
          <a:off x="838200" y="178646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388686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66859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Malware 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34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DDOS buffer overflow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69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Microcode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Spectre</a:t>
                      </a:r>
                      <a:r>
                        <a:rPr lang="en-US" dirty="0"/>
                        <a:t>, Meltdown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55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Firmware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Chernobyl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60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Operating system (Windows, OSX, Linux)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 many to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871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45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After completing this module you will be able to: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Build test and debug a digital system to a specification 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Describe and explain computer architecture, digital logic and machine level representation of data 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Explain the relationships between hardware components and the subsystems used in a computer system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dirty="0">
              <a:solidFill>
                <a:srgbClr val="000000"/>
              </a:solidFill>
            </a:endParaRP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Implement simple programs in assembler language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Describe and explain the purposes and implementation of operating systems </a:t>
            </a:r>
            <a:endParaRPr lang="en-GB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72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outcomes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750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510E66C-3625-46A0-9C47-1601D4B5CBC4}"/>
              </a:ext>
            </a:extLst>
          </p:cNvPr>
          <p:cNvSpPr txBox="1"/>
          <p:nvPr/>
        </p:nvSpPr>
        <p:spPr>
          <a:xfrm>
            <a:off x="9743987" y="4773169"/>
            <a:ext cx="1708489" cy="1754326"/>
          </a:xfrm>
          <a:prstGeom prst="rect">
            <a:avLst/>
          </a:prstGeom>
          <a:solidFill>
            <a:srgbClr val="B7D0CE"/>
          </a:solidFill>
          <a:ln>
            <a:solidFill>
              <a:srgbClr val="B7D0C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Concurrency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Synchronisation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Scheduling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Dispatch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Virtualisation</a:t>
            </a:r>
          </a:p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54C639-EB24-46B8-9BC3-C0454CF1E357}"/>
              </a:ext>
            </a:extLst>
          </p:cNvPr>
          <p:cNvSpPr txBox="1"/>
          <p:nvPr/>
        </p:nvSpPr>
        <p:spPr>
          <a:xfrm>
            <a:off x="7375308" y="4773169"/>
            <a:ext cx="1946442" cy="1754326"/>
          </a:xfrm>
          <a:prstGeom prst="rect">
            <a:avLst/>
          </a:prstGeom>
          <a:solidFill>
            <a:srgbClr val="D8D1BE"/>
          </a:solidFill>
          <a:ln>
            <a:solidFill>
              <a:srgbClr val="B7D0C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Processes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Multiprogramming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Memory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management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I/O systems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File systems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8BBF3A-E562-4975-A922-EF0D896854AA}"/>
              </a:ext>
            </a:extLst>
          </p:cNvPr>
          <p:cNvSpPr txBox="1"/>
          <p:nvPr/>
        </p:nvSpPr>
        <p:spPr>
          <a:xfrm>
            <a:off x="5244582" y="4773169"/>
            <a:ext cx="1708489" cy="1200329"/>
          </a:xfrm>
          <a:prstGeom prst="rect">
            <a:avLst/>
          </a:prstGeom>
          <a:solidFill>
            <a:srgbClr val="BCB9A9"/>
          </a:solidFill>
          <a:ln>
            <a:solidFill>
              <a:srgbClr val="B7D0C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Microcode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Instruction sets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RISC simulator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Assembler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D83EBB-6CEC-4F17-8608-9552F79CD06F}"/>
              </a:ext>
            </a:extLst>
          </p:cNvPr>
          <p:cNvSpPr txBox="1"/>
          <p:nvPr/>
        </p:nvSpPr>
        <p:spPr>
          <a:xfrm>
            <a:off x="3001296" y="4773169"/>
            <a:ext cx="1768054" cy="1754326"/>
          </a:xfrm>
          <a:prstGeom prst="rect">
            <a:avLst/>
          </a:prstGeom>
          <a:solidFill>
            <a:srgbClr val="A3A3A3"/>
          </a:solidFill>
          <a:ln>
            <a:solidFill>
              <a:srgbClr val="B7D0C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ALU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Registers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Memory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Storage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I/O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Microprocessors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967FB-76D0-44A0-A6E5-A388A7F2C85D}"/>
              </a:ext>
            </a:extLst>
          </p:cNvPr>
          <p:cNvSpPr txBox="1"/>
          <p:nvPr/>
        </p:nvSpPr>
        <p:spPr>
          <a:xfrm>
            <a:off x="879923" y="4773169"/>
            <a:ext cx="1708489" cy="1477328"/>
          </a:xfrm>
          <a:prstGeom prst="rect">
            <a:avLst/>
          </a:prstGeom>
          <a:solidFill>
            <a:srgbClr val="8B9597"/>
          </a:solidFill>
          <a:ln>
            <a:solidFill>
              <a:srgbClr val="B7D0C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Number systems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Representation of data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Digital logic</a:t>
            </a:r>
            <a:endParaRPr lang="en-GB" dirty="0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49519E96-C05E-4929-BDF0-60BD29551E62}"/>
              </a:ext>
            </a:extLst>
          </p:cNvPr>
          <p:cNvSpPr/>
          <p:nvPr/>
        </p:nvSpPr>
        <p:spPr>
          <a:xfrm>
            <a:off x="9140475" y="1529345"/>
            <a:ext cx="2790916" cy="2790916"/>
          </a:xfrm>
          <a:prstGeom prst="diamond">
            <a:avLst/>
          </a:prstGeom>
          <a:solidFill>
            <a:srgbClr val="B7D0CE"/>
          </a:solidFill>
          <a:ln>
            <a:solidFill>
              <a:srgbClr val="B7D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Operating Systems 2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9AFE2C2-D7C4-40EE-A10D-5B68FE5A0750}"/>
              </a:ext>
            </a:extLst>
          </p:cNvPr>
          <p:cNvSpPr/>
          <p:nvPr/>
        </p:nvSpPr>
        <p:spPr>
          <a:xfrm>
            <a:off x="6953071" y="1529345"/>
            <a:ext cx="2790916" cy="2790916"/>
          </a:xfrm>
          <a:prstGeom prst="diamond">
            <a:avLst/>
          </a:prstGeom>
          <a:solidFill>
            <a:srgbClr val="D8D1BE"/>
          </a:solidFill>
          <a:ln>
            <a:solidFill>
              <a:srgbClr val="D6D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Operating Systems 1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DBD13D18-5DBA-456A-B0BB-7127C5FDB55C}"/>
              </a:ext>
            </a:extLst>
          </p:cNvPr>
          <p:cNvSpPr/>
          <p:nvPr/>
        </p:nvSpPr>
        <p:spPr>
          <a:xfrm>
            <a:off x="4737055" y="1529345"/>
            <a:ext cx="2790916" cy="2790916"/>
          </a:xfrm>
          <a:prstGeom prst="diamond">
            <a:avLst/>
          </a:prstGeom>
          <a:solidFill>
            <a:srgbClr val="BCB9A9"/>
          </a:solidFill>
          <a:ln>
            <a:solidFill>
              <a:srgbClr val="BF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Low level programmes</a:t>
            </a:r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849F4D67-2048-437E-92D3-FA623ECE86A0}"/>
              </a:ext>
            </a:extLst>
          </p:cNvPr>
          <p:cNvSpPr/>
          <p:nvPr/>
        </p:nvSpPr>
        <p:spPr>
          <a:xfrm>
            <a:off x="2489865" y="1529345"/>
            <a:ext cx="2790916" cy="2790916"/>
          </a:xfrm>
          <a:prstGeom prst="diamond">
            <a:avLst/>
          </a:prstGeom>
          <a:solidFill>
            <a:srgbClr val="A3A3A3"/>
          </a:solidFill>
          <a:ln>
            <a:solidFill>
              <a:srgbClr val="A2A2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Computer Architecture &amp;</a:t>
            </a:r>
          </a:p>
          <a:p>
            <a:pPr algn="ctr"/>
            <a:r>
              <a:rPr lang="en-GB" dirty="0"/>
              <a:t>Processors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FDE95970-D94F-4372-94F9-F3DF947CB5C7}"/>
              </a:ext>
            </a:extLst>
          </p:cNvPr>
          <p:cNvSpPr/>
          <p:nvPr/>
        </p:nvSpPr>
        <p:spPr>
          <a:xfrm>
            <a:off x="266700" y="1529345"/>
            <a:ext cx="2790916" cy="2790916"/>
          </a:xfrm>
          <a:prstGeom prst="diamond">
            <a:avLst/>
          </a:prstGeom>
          <a:solidFill>
            <a:srgbClr val="8B9597"/>
          </a:solidFill>
          <a:ln>
            <a:solidFill>
              <a:srgbClr val="8B9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and Logic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2BDC9B-5733-6D45-AD04-BA6090B31946}"/>
              </a:ext>
            </a:extLst>
          </p:cNvPr>
          <p:cNvSpPr/>
          <p:nvPr/>
        </p:nvSpPr>
        <p:spPr>
          <a:xfrm>
            <a:off x="1524000" y="163220"/>
            <a:ext cx="1585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key topics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82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9" grpId="0" animBg="1"/>
      <p:bldP spid="8" grpId="0" animBg="1"/>
      <p:bldP spid="7" grpId="0" animBg="1"/>
      <p:bldP spid="10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DDD6E9-1E32-4586-9628-1C5E133B4D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382911"/>
              </p:ext>
            </p:extLst>
          </p:nvPr>
        </p:nvGraphicFramePr>
        <p:xfrm>
          <a:off x="2174581" y="1700805"/>
          <a:ext cx="8060552" cy="3766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0552">
                  <a:extLst>
                    <a:ext uri="{9D8B030D-6E8A-4147-A177-3AD203B41FA5}">
                      <a16:colId xmlns:a16="http://schemas.microsoft.com/office/drawing/2014/main" val="2619634850"/>
                    </a:ext>
                  </a:extLst>
                </a:gridCol>
              </a:tblGrid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Module introduction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541899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Number systems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38563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Digital logic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68626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Representation of data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25158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Computer architecture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100670"/>
                  </a:ext>
                </a:extLst>
              </a:tr>
              <a:tr h="60858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Memory systems and storage architecture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402122"/>
                  </a:ext>
                </a:extLst>
              </a:tr>
              <a:tr h="45622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I/O systems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81" marR="38481" marT="19304" marB="1930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47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96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2C3D4A-6625-5C4F-846C-CC5EDD751D62}"/>
              </a:ext>
            </a:extLst>
          </p:cNvPr>
          <p:cNvSpPr/>
          <p:nvPr/>
        </p:nvSpPr>
        <p:spPr>
          <a:xfrm>
            <a:off x="1524000" y="163220"/>
            <a:ext cx="12677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week 1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AFB1DB-9298-114E-87EF-2850F7A92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297747"/>
              </p:ext>
            </p:extLst>
          </p:nvPr>
        </p:nvGraphicFramePr>
        <p:xfrm>
          <a:off x="338138" y="1757645"/>
          <a:ext cx="11706065" cy="332558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37693">
                  <a:extLst>
                    <a:ext uri="{9D8B030D-6E8A-4147-A177-3AD203B41FA5}">
                      <a16:colId xmlns:a16="http://schemas.microsoft.com/office/drawing/2014/main" val="3375588781"/>
                    </a:ext>
                  </a:extLst>
                </a:gridCol>
                <a:gridCol w="1290959">
                  <a:extLst>
                    <a:ext uri="{9D8B030D-6E8A-4147-A177-3AD203B41FA5}">
                      <a16:colId xmlns:a16="http://schemas.microsoft.com/office/drawing/2014/main" val="3184998939"/>
                    </a:ext>
                  </a:extLst>
                </a:gridCol>
                <a:gridCol w="3952531">
                  <a:extLst>
                    <a:ext uri="{9D8B030D-6E8A-4147-A177-3AD203B41FA5}">
                      <a16:colId xmlns:a16="http://schemas.microsoft.com/office/drawing/2014/main" val="1611069220"/>
                    </a:ext>
                  </a:extLst>
                </a:gridCol>
                <a:gridCol w="5824882">
                  <a:extLst>
                    <a:ext uri="{9D8B030D-6E8A-4147-A177-3AD203B41FA5}">
                      <a16:colId xmlns:a16="http://schemas.microsoft.com/office/drawing/2014/main" val="42777420"/>
                    </a:ext>
                  </a:extLst>
                </a:gridCol>
              </a:tblGrid>
              <a:tr h="218446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Week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Topic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800" b="1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88179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1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Monday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Module introduction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These slides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366437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Number systems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Binary, addition, 2’s complement, floating point, hexadecimal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851915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Tuesday</a:t>
                      </a:r>
                    </a:p>
                  </a:txBody>
                  <a:tcPr marL="38507" marR="38507" marT="19254" marB="1925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Digital logic</a:t>
                      </a:r>
                    </a:p>
                  </a:txBody>
                  <a:tcPr marL="38507" marR="38507" marT="19254" marB="1925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Boolean arithmetic and logic, logic gates, flip flops, adders, comparators</a:t>
                      </a:r>
                    </a:p>
                  </a:txBody>
                  <a:tcPr marL="38507" marR="38507" marT="19254" marB="19254"/>
                </a:tc>
                <a:extLst>
                  <a:ext uri="{0D108BD9-81ED-4DB2-BD59-A6C34878D82A}">
                    <a16:rowId xmlns:a16="http://schemas.microsoft.com/office/drawing/2014/main" val="1237150498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/>
                </a:tc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Representation of data</a:t>
                      </a:r>
                    </a:p>
                  </a:txBody>
                  <a:tcPr marL="38507" marR="38507" marT="19254" marB="1925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Character sets, colours, images, video, audio, graphics, </a:t>
                      </a:r>
                      <a:r>
                        <a:rPr lang="en-GB" sz="1800">
                          <a:effectLst/>
                        </a:rPr>
                        <a:t>instruction sets</a:t>
                      </a:r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/>
                </a:tc>
                <a:extLst>
                  <a:ext uri="{0D108BD9-81ED-4DB2-BD59-A6C34878D82A}">
                    <a16:rowId xmlns:a16="http://schemas.microsoft.com/office/drawing/2014/main" val="1329528949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Wednesday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Computer architecture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Fetch-execute, ALU, buses, registers, control unit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589410"/>
                  </a:ext>
                </a:extLst>
              </a:tr>
              <a:tr h="231171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Thursday</a:t>
                      </a:r>
                    </a:p>
                  </a:txBody>
                  <a:tcPr marL="38507" marR="38507" marT="19254" marB="1925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Memory systems and storage architecture</a:t>
                      </a:r>
                    </a:p>
                  </a:txBody>
                  <a:tcPr marL="38507" marR="38507" marT="19254" marB="1925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ROM, dynamic RAM, flash, SSD, HDD, tape, hierarchy, performance</a:t>
                      </a:r>
                    </a:p>
                  </a:txBody>
                  <a:tcPr marL="38507" marR="38507" marT="19254" marB="19254"/>
                </a:tc>
                <a:extLst>
                  <a:ext uri="{0D108BD9-81ED-4DB2-BD59-A6C34878D82A}">
                    <a16:rowId xmlns:a16="http://schemas.microsoft.com/office/drawing/2014/main" val="2487487677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Friday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I/O systems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Serial, parallel, interrupts, DMA, performance, 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53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80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2C3D4A-6625-5C4F-846C-CC5EDD751D62}"/>
              </a:ext>
            </a:extLst>
          </p:cNvPr>
          <p:cNvSpPr/>
          <p:nvPr/>
        </p:nvSpPr>
        <p:spPr>
          <a:xfrm>
            <a:off x="1524000" y="163220"/>
            <a:ext cx="12677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week 2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96EFAD-0028-8649-86CD-BDADEA46E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21923"/>
              </p:ext>
            </p:extLst>
          </p:nvPr>
        </p:nvGraphicFramePr>
        <p:xfrm>
          <a:off x="338138" y="1764507"/>
          <a:ext cx="11515724" cy="328707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42937">
                  <a:extLst>
                    <a:ext uri="{9D8B030D-6E8A-4147-A177-3AD203B41FA5}">
                      <a16:colId xmlns:a16="http://schemas.microsoft.com/office/drawing/2014/main" val="3375588781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3184998939"/>
                    </a:ext>
                  </a:extLst>
                </a:gridCol>
                <a:gridCol w="3567112">
                  <a:extLst>
                    <a:ext uri="{9D8B030D-6E8A-4147-A177-3AD203B41FA5}">
                      <a16:colId xmlns:a16="http://schemas.microsoft.com/office/drawing/2014/main" val="161106922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777420"/>
                    </a:ext>
                  </a:extLst>
                </a:gridCol>
              </a:tblGrid>
              <a:tr h="218446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Week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>
                          <a:effectLst/>
                        </a:rPr>
                        <a:t>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Topic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800" b="1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88179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2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Monday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Microprocessor organisation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8085, accumulator, stacks, program counter, address and data buses, north and south bridge, BIOS, UEFI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366437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Tuesday</a:t>
                      </a: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Assembler language</a:t>
                      </a: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Instruction set, CPU microcode, abstraction, assembler</a:t>
                      </a:r>
                    </a:p>
                  </a:txBody>
                  <a:tcPr marL="38507" marR="38507" marT="19254" marB="1925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150498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Wednesday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RISC simulator and assembler programs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Simulator instruction set, simple programs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589410"/>
                  </a:ext>
                </a:extLst>
              </a:tr>
              <a:tr h="231171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Thursday</a:t>
                      </a: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Operating system principles</a:t>
                      </a: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Program execution, access to I/O and files, system access, resource management</a:t>
                      </a:r>
                    </a:p>
                  </a:txBody>
                  <a:tcPr marL="38507" marR="38507" marT="19254" marB="1925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487677"/>
                  </a:ext>
                </a:extLst>
              </a:tr>
              <a:tr h="231171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Multiprogramming and process</a:t>
                      </a: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Batch, multitasking, time sharing, processes, threads</a:t>
                      </a:r>
                    </a:p>
                  </a:txBody>
                  <a:tcPr marL="38507" marR="38507" marT="19254" marB="1925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04367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Friday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Memory management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Process isolation, allocation, access control, long term storage, virtual memory, paging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53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60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2C3D4A-6625-5C4F-846C-CC5EDD751D62}"/>
              </a:ext>
            </a:extLst>
          </p:cNvPr>
          <p:cNvSpPr/>
          <p:nvPr/>
        </p:nvSpPr>
        <p:spPr>
          <a:xfrm>
            <a:off x="1524000" y="163220"/>
            <a:ext cx="12677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week 3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96EFAD-0028-8649-86CD-BDADEA46E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945273"/>
              </p:ext>
            </p:extLst>
          </p:nvPr>
        </p:nvGraphicFramePr>
        <p:xfrm>
          <a:off x="338138" y="1764507"/>
          <a:ext cx="11515724" cy="359990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42937">
                  <a:extLst>
                    <a:ext uri="{9D8B030D-6E8A-4147-A177-3AD203B41FA5}">
                      <a16:colId xmlns:a16="http://schemas.microsoft.com/office/drawing/2014/main" val="3375588781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3184998939"/>
                    </a:ext>
                  </a:extLst>
                </a:gridCol>
                <a:gridCol w="3567112">
                  <a:extLst>
                    <a:ext uri="{9D8B030D-6E8A-4147-A177-3AD203B41FA5}">
                      <a16:colId xmlns:a16="http://schemas.microsoft.com/office/drawing/2014/main" val="161106922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777420"/>
                    </a:ext>
                  </a:extLst>
                </a:gridCol>
              </a:tblGrid>
              <a:tr h="218446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Week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>
                          <a:effectLst/>
                        </a:rPr>
                        <a:t>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Topic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800" b="1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88179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3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Monday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Assignment 1 exam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366437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I/O systems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I/O techniques, data rates, separate processors, buffers, cache, RAID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281125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Tuesday</a:t>
                      </a: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File systems</a:t>
                      </a: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Operations, structure, architecture, organisation, directories, sharing, access, allocation</a:t>
                      </a:r>
                    </a:p>
                  </a:txBody>
                  <a:tcPr marL="38507" marR="38507" marT="19254" marB="1925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150498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Wednesday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Concurrency, synchronisation, scheduling and dispatch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Sharing, race conditions, mechanisms, deadlocks, starvation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589410"/>
                  </a:ext>
                </a:extLst>
              </a:tr>
              <a:tr h="231171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Thursday</a:t>
                      </a: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Virtualisation</a:t>
                      </a:r>
                    </a:p>
                  </a:txBody>
                  <a:tcPr marL="38507" marR="38507" marT="19254" marB="19254"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Process virtualisation, systems, hypervisors, snapshots, migration, failover, containers</a:t>
                      </a:r>
                    </a:p>
                  </a:txBody>
                  <a:tcPr marL="38507" marR="38507" marT="19254" marB="1925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487677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Friday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Virtualisation in practice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Practical session for assignment 2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53237"/>
                  </a:ext>
                </a:extLst>
              </a:tr>
              <a:tr h="218446">
                <a:tc>
                  <a:txBody>
                    <a:bodyPr/>
                    <a:lstStyle/>
                    <a:p>
                      <a:pPr fontAlgn="t"/>
                      <a:endParaRPr lang="en-GB" sz="180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</a:rPr>
                        <a:t>Issue assignment 2</a:t>
                      </a: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</a:txBody>
                  <a:tcPr marL="38507" marR="38507" marT="19254" marB="1925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01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63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Exam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2 hours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Unseen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Worth 50% of the module assessment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40% pass mark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/>
              <a:t>You will be given an assembler program to analyse and describe its function. You must then use it to explain the relationship between hardware components and programs. 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956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assignment 1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690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1" ma:contentTypeDescription="Create a new document." ma:contentTypeScope="" ma:versionID="9513faf5fc17fb33e47043d9f4aecf4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fe52720b6bd63e4542cfd51ab209b0a8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44590-9FAE-44C6-8226-04074169D818}">
  <ds:schemaRefs>
    <ds:schemaRef ds:uri="http://purl.org/dc/terms/"/>
    <ds:schemaRef ds:uri="4a02df82-8de1-40de-837c-d16ad8d3d107"/>
    <ds:schemaRef ds:uri="97cb88b6-6f55-437d-af73-4cb2e3d1be32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0CF3D0-C4ED-4098-87C8-DC78FE451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b88b6-6f55-437d-af73-4cb2e3d1be32"/>
    <ds:schemaRef ds:uri="4a02df82-8de1-40de-837c-d16ad8d3d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53F399-03FA-4D91-AC1A-8C0A7FCF22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683</Words>
  <Application>Microsoft Office PowerPoint</Application>
  <PresentationFormat>Widescreen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 </vt:lpstr>
      <vt:lpstr>Microsoft Sans Serif</vt:lpstr>
      <vt:lpstr>Office Theme</vt:lpstr>
      <vt:lpstr>Operating Systems and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Higgie</dc:creator>
  <cp:lastModifiedBy>Leonard Shand</cp:lastModifiedBy>
  <cp:revision>4</cp:revision>
  <dcterms:created xsi:type="dcterms:W3CDTF">2020-06-12T21:21:17Z</dcterms:created>
  <dcterms:modified xsi:type="dcterms:W3CDTF">2020-09-01T08:27:29Z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</Properties>
</file>