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6" r:id="rId2"/>
    <p:sldId id="257" r:id="rId3"/>
    <p:sldId id="260" r:id="rId4"/>
    <p:sldId id="273" r:id="rId5"/>
    <p:sldId id="39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3" r:id="rId14"/>
    <p:sldId id="264" r:id="rId15"/>
    <p:sldId id="369" r:id="rId16"/>
    <p:sldId id="370" r:id="rId17"/>
    <p:sldId id="276" r:id="rId18"/>
    <p:sldId id="300" r:id="rId19"/>
    <p:sldId id="301" r:id="rId20"/>
    <p:sldId id="281" r:id="rId21"/>
    <p:sldId id="282" r:id="rId22"/>
    <p:sldId id="280" r:id="rId23"/>
    <p:sldId id="283" r:id="rId24"/>
    <p:sldId id="284" r:id="rId25"/>
    <p:sldId id="285" r:id="rId26"/>
    <p:sldId id="287" r:id="rId27"/>
    <p:sldId id="394" r:id="rId28"/>
    <p:sldId id="286" r:id="rId29"/>
    <p:sldId id="27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9" r:id="rId41"/>
    <p:sldId id="325" r:id="rId42"/>
    <p:sldId id="279" r:id="rId43"/>
    <p:sldId id="272" r:id="rId44"/>
    <p:sldId id="303" r:id="rId45"/>
    <p:sldId id="304" r:id="rId46"/>
    <p:sldId id="307" r:id="rId47"/>
    <p:sldId id="306" r:id="rId48"/>
    <p:sldId id="309" r:id="rId49"/>
    <p:sldId id="308" r:id="rId50"/>
    <p:sldId id="324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21" r:id="rId61"/>
    <p:sldId id="323" r:id="rId62"/>
    <p:sldId id="319" r:id="rId63"/>
    <p:sldId id="322" r:id="rId64"/>
    <p:sldId id="320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 autoAdjust="0"/>
    <p:restoredTop sz="94643" autoAdjust="0"/>
  </p:normalViewPr>
  <p:slideViewPr>
    <p:cSldViewPr>
      <p:cViewPr varScale="1">
        <p:scale>
          <a:sx n="71" d="100"/>
          <a:sy n="71" d="100"/>
        </p:scale>
        <p:origin x="176" y="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80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7315" y="6348329"/>
            <a:ext cx="504106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3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200E80-960F-419B-8BB1-797E81CB9568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200E80-960F-419B-8BB1-797E81CB9568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8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334D819-9F07-4261-B09B-9E467E5D9002}" type="datetimeFigureOut">
              <a:rPr lang="en-US" smtClean="0"/>
              <a:pPr/>
              <a:t>12/6/21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EA3526E-DE7B-4D2F-B7B3-4DFBAC24A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13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365125"/>
            <a:ext cx="1159042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493595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031" y="6396456"/>
            <a:ext cx="461211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7" y="1709738"/>
            <a:ext cx="11341769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4589463"/>
            <a:ext cx="113417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5569" y="6356350"/>
            <a:ext cx="43714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7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67474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50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33474" cy="48550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5674" y="6315576"/>
            <a:ext cx="533400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44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4710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216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216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0013" y="6356350"/>
            <a:ext cx="504106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72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7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4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734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08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200E80-960F-419B-8BB1-797E81CB9568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2">
                <a:lumMod val="90000"/>
              </a:schemeClr>
            </a:gs>
            <a:gs pos="100000">
              <a:schemeClr val="accent3">
                <a:lumMod val="0"/>
                <a:lumOff val="100000"/>
              </a:schemeClr>
            </a:gs>
            <a:gs pos="1000">
              <a:schemeClr val="tx1">
                <a:lumMod val="65000"/>
                <a:lumOff val="35000"/>
              </a:schemeClr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7315" y="6356350"/>
            <a:ext cx="504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3526E-DE7B-4D2F-B7B3-4DFBAC24A51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7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tenreviews.com/software/articles/audio-file-types/" TargetMode="External"/><Relationship Id="rId2" Type="http://schemas.openxmlformats.org/officeDocument/2006/relationships/hyperlink" Target="https://www.motionelements.com/blog/articles/what-you-need-to-know-about-the-5-most-common-video-file-forma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lmouth.ac.uk/content/6-common-audio-file-types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Digital Marketer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Certificate in Principles of Coding</a:t>
            </a:r>
          </a:p>
          <a:p>
            <a:r>
              <a:rPr lang="en-GB" b="1" dirty="0"/>
              <a:t>1.Appreciation of logic</a:t>
            </a:r>
          </a:p>
          <a:p>
            <a:r>
              <a:rPr lang="en-US" b="1" dirty="0"/>
              <a:t>3. Interaction and Compatibility of Code on Different Platforms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53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from Denary to Binary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207647"/>
              </p:ext>
            </p:extLst>
          </p:nvPr>
        </p:nvGraphicFramePr>
        <p:xfrm>
          <a:off x="1703512" y="5805264"/>
          <a:ext cx="87429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80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47528" y="2060848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Convert 354 from denary to binary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7843" y="2459313"/>
            <a:ext cx="595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Start at left and ask "Can 512 be taken away from 354?"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7843" y="3429000"/>
            <a:ext cx="472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Now ask "Can 256 be taken away from 354?"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67843" y="4427820"/>
            <a:ext cx="459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Now ask "Can 128 be taken away from 98?"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69868" y="2780928"/>
            <a:ext cx="334578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No, place 0 in the first column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9868" y="3798332"/>
            <a:ext cx="512653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Yes, once. So now place 1 in the second column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9868" y="4064453"/>
            <a:ext cx="164179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354 – 256 = 98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69868" y="4812872"/>
            <a:ext cx="342273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No, place 0 in the third column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89672" y="5229200"/>
            <a:ext cx="453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Continue this process until you reach zero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1729" y="61653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99656" y="61680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35811" y="618595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43177" y="61915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50543" y="61970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7909" y="62026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12017" y="618595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50283" y="62026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14902" y="62026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84432" y="62026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2701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Binary Numbers</a:t>
            </a:r>
          </a:p>
        </p:txBody>
      </p:sp>
      <p:sp>
        <p:nvSpPr>
          <p:cNvPr id="8" name="Freeform 7"/>
          <p:cNvSpPr/>
          <p:nvPr/>
        </p:nvSpPr>
        <p:spPr>
          <a:xfrm>
            <a:off x="2034242" y="3245461"/>
            <a:ext cx="4637823" cy="608400"/>
          </a:xfrm>
          <a:custGeom>
            <a:avLst/>
            <a:gdLst>
              <a:gd name="connsiteX0" fmla="*/ 0 w 7210396"/>
              <a:gd name="connsiteY0" fmla="*/ 101402 h 608400"/>
              <a:gd name="connsiteX1" fmla="*/ 101402 w 7210396"/>
              <a:gd name="connsiteY1" fmla="*/ 0 h 608400"/>
              <a:gd name="connsiteX2" fmla="*/ 7108994 w 7210396"/>
              <a:gd name="connsiteY2" fmla="*/ 0 h 608400"/>
              <a:gd name="connsiteX3" fmla="*/ 7210396 w 7210396"/>
              <a:gd name="connsiteY3" fmla="*/ 101402 h 608400"/>
              <a:gd name="connsiteX4" fmla="*/ 7210396 w 7210396"/>
              <a:gd name="connsiteY4" fmla="*/ 506998 h 608400"/>
              <a:gd name="connsiteX5" fmla="*/ 7108994 w 7210396"/>
              <a:gd name="connsiteY5" fmla="*/ 608400 h 608400"/>
              <a:gd name="connsiteX6" fmla="*/ 101402 w 7210396"/>
              <a:gd name="connsiteY6" fmla="*/ 608400 h 608400"/>
              <a:gd name="connsiteX7" fmla="*/ 0 w 7210396"/>
              <a:gd name="connsiteY7" fmla="*/ 506998 h 608400"/>
              <a:gd name="connsiteX8" fmla="*/ 0 w 7210396"/>
              <a:gd name="connsiteY8" fmla="*/ 101402 h 6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0396" h="608400">
                <a:moveTo>
                  <a:pt x="0" y="101402"/>
                </a:moveTo>
                <a:cubicBezTo>
                  <a:pt x="0" y="45399"/>
                  <a:pt x="45399" y="0"/>
                  <a:pt x="101402" y="0"/>
                </a:cubicBezTo>
                <a:lnTo>
                  <a:pt x="7108994" y="0"/>
                </a:lnTo>
                <a:cubicBezTo>
                  <a:pt x="7164997" y="0"/>
                  <a:pt x="7210396" y="45399"/>
                  <a:pt x="7210396" y="101402"/>
                </a:cubicBezTo>
                <a:lnTo>
                  <a:pt x="7210396" y="506998"/>
                </a:lnTo>
                <a:cubicBezTo>
                  <a:pt x="7210396" y="563001"/>
                  <a:pt x="7164997" y="608400"/>
                  <a:pt x="7108994" y="608400"/>
                </a:cubicBezTo>
                <a:lnTo>
                  <a:pt x="101402" y="608400"/>
                </a:lnTo>
                <a:cubicBezTo>
                  <a:pt x="45399" y="608400"/>
                  <a:pt x="0" y="563001"/>
                  <a:pt x="0" y="506998"/>
                </a:cubicBezTo>
                <a:lnTo>
                  <a:pt x="0" y="101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760" tIns="128760" rIns="128760" bIns="1287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dirty="0"/>
              <a:t>0 + 0 = 0</a:t>
            </a:r>
          </a:p>
        </p:txBody>
      </p:sp>
      <p:sp>
        <p:nvSpPr>
          <p:cNvPr id="9" name="Freeform 8"/>
          <p:cNvSpPr/>
          <p:nvPr/>
        </p:nvSpPr>
        <p:spPr>
          <a:xfrm>
            <a:off x="3316154" y="3920272"/>
            <a:ext cx="4637823" cy="608400"/>
          </a:xfrm>
          <a:custGeom>
            <a:avLst/>
            <a:gdLst>
              <a:gd name="connsiteX0" fmla="*/ 0 w 7210396"/>
              <a:gd name="connsiteY0" fmla="*/ 101402 h 608400"/>
              <a:gd name="connsiteX1" fmla="*/ 101402 w 7210396"/>
              <a:gd name="connsiteY1" fmla="*/ 0 h 608400"/>
              <a:gd name="connsiteX2" fmla="*/ 7108994 w 7210396"/>
              <a:gd name="connsiteY2" fmla="*/ 0 h 608400"/>
              <a:gd name="connsiteX3" fmla="*/ 7210396 w 7210396"/>
              <a:gd name="connsiteY3" fmla="*/ 101402 h 608400"/>
              <a:gd name="connsiteX4" fmla="*/ 7210396 w 7210396"/>
              <a:gd name="connsiteY4" fmla="*/ 506998 h 608400"/>
              <a:gd name="connsiteX5" fmla="*/ 7108994 w 7210396"/>
              <a:gd name="connsiteY5" fmla="*/ 608400 h 608400"/>
              <a:gd name="connsiteX6" fmla="*/ 101402 w 7210396"/>
              <a:gd name="connsiteY6" fmla="*/ 608400 h 608400"/>
              <a:gd name="connsiteX7" fmla="*/ 0 w 7210396"/>
              <a:gd name="connsiteY7" fmla="*/ 506998 h 608400"/>
              <a:gd name="connsiteX8" fmla="*/ 0 w 7210396"/>
              <a:gd name="connsiteY8" fmla="*/ 101402 h 6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0396" h="608400">
                <a:moveTo>
                  <a:pt x="0" y="101402"/>
                </a:moveTo>
                <a:cubicBezTo>
                  <a:pt x="0" y="45399"/>
                  <a:pt x="45399" y="0"/>
                  <a:pt x="101402" y="0"/>
                </a:cubicBezTo>
                <a:lnTo>
                  <a:pt x="7108994" y="0"/>
                </a:lnTo>
                <a:cubicBezTo>
                  <a:pt x="7164997" y="0"/>
                  <a:pt x="7210396" y="45399"/>
                  <a:pt x="7210396" y="101402"/>
                </a:cubicBezTo>
                <a:lnTo>
                  <a:pt x="7210396" y="506998"/>
                </a:lnTo>
                <a:cubicBezTo>
                  <a:pt x="7210396" y="563001"/>
                  <a:pt x="7164997" y="608400"/>
                  <a:pt x="7108994" y="608400"/>
                </a:cubicBezTo>
                <a:lnTo>
                  <a:pt x="101402" y="608400"/>
                </a:lnTo>
                <a:cubicBezTo>
                  <a:pt x="45399" y="608400"/>
                  <a:pt x="0" y="563001"/>
                  <a:pt x="0" y="506998"/>
                </a:cubicBezTo>
                <a:lnTo>
                  <a:pt x="0" y="101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760" tIns="128760" rIns="128760" bIns="1287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/>
              <a:t>1 + 0 = 1</a:t>
            </a:r>
          </a:p>
        </p:txBody>
      </p:sp>
      <p:sp>
        <p:nvSpPr>
          <p:cNvPr id="10" name="Freeform 9"/>
          <p:cNvSpPr/>
          <p:nvPr/>
        </p:nvSpPr>
        <p:spPr>
          <a:xfrm>
            <a:off x="4598066" y="4612021"/>
            <a:ext cx="4637823" cy="608400"/>
          </a:xfrm>
          <a:custGeom>
            <a:avLst/>
            <a:gdLst>
              <a:gd name="connsiteX0" fmla="*/ 0 w 7210396"/>
              <a:gd name="connsiteY0" fmla="*/ 101402 h 608400"/>
              <a:gd name="connsiteX1" fmla="*/ 101402 w 7210396"/>
              <a:gd name="connsiteY1" fmla="*/ 0 h 608400"/>
              <a:gd name="connsiteX2" fmla="*/ 7108994 w 7210396"/>
              <a:gd name="connsiteY2" fmla="*/ 0 h 608400"/>
              <a:gd name="connsiteX3" fmla="*/ 7210396 w 7210396"/>
              <a:gd name="connsiteY3" fmla="*/ 101402 h 608400"/>
              <a:gd name="connsiteX4" fmla="*/ 7210396 w 7210396"/>
              <a:gd name="connsiteY4" fmla="*/ 506998 h 608400"/>
              <a:gd name="connsiteX5" fmla="*/ 7108994 w 7210396"/>
              <a:gd name="connsiteY5" fmla="*/ 608400 h 608400"/>
              <a:gd name="connsiteX6" fmla="*/ 101402 w 7210396"/>
              <a:gd name="connsiteY6" fmla="*/ 608400 h 608400"/>
              <a:gd name="connsiteX7" fmla="*/ 0 w 7210396"/>
              <a:gd name="connsiteY7" fmla="*/ 506998 h 608400"/>
              <a:gd name="connsiteX8" fmla="*/ 0 w 7210396"/>
              <a:gd name="connsiteY8" fmla="*/ 101402 h 6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0396" h="608400">
                <a:moveTo>
                  <a:pt x="0" y="101402"/>
                </a:moveTo>
                <a:cubicBezTo>
                  <a:pt x="0" y="45399"/>
                  <a:pt x="45399" y="0"/>
                  <a:pt x="101402" y="0"/>
                </a:cubicBezTo>
                <a:lnTo>
                  <a:pt x="7108994" y="0"/>
                </a:lnTo>
                <a:cubicBezTo>
                  <a:pt x="7164997" y="0"/>
                  <a:pt x="7210396" y="45399"/>
                  <a:pt x="7210396" y="101402"/>
                </a:cubicBezTo>
                <a:lnTo>
                  <a:pt x="7210396" y="506998"/>
                </a:lnTo>
                <a:cubicBezTo>
                  <a:pt x="7210396" y="563001"/>
                  <a:pt x="7164997" y="608400"/>
                  <a:pt x="7108994" y="608400"/>
                </a:cubicBezTo>
                <a:lnTo>
                  <a:pt x="101402" y="608400"/>
                </a:lnTo>
                <a:cubicBezTo>
                  <a:pt x="45399" y="608400"/>
                  <a:pt x="0" y="563001"/>
                  <a:pt x="0" y="506998"/>
                </a:cubicBezTo>
                <a:lnTo>
                  <a:pt x="0" y="101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760" tIns="128760" rIns="128760" bIns="1287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dirty="0"/>
              <a:t>1 + 1 = 10 (binary for 2)</a:t>
            </a:r>
          </a:p>
        </p:txBody>
      </p:sp>
      <p:sp>
        <p:nvSpPr>
          <p:cNvPr id="11" name="Freeform 10"/>
          <p:cNvSpPr/>
          <p:nvPr/>
        </p:nvSpPr>
        <p:spPr>
          <a:xfrm>
            <a:off x="5879977" y="5295301"/>
            <a:ext cx="4637823" cy="608400"/>
          </a:xfrm>
          <a:custGeom>
            <a:avLst/>
            <a:gdLst>
              <a:gd name="connsiteX0" fmla="*/ 0 w 7210396"/>
              <a:gd name="connsiteY0" fmla="*/ 101402 h 608400"/>
              <a:gd name="connsiteX1" fmla="*/ 101402 w 7210396"/>
              <a:gd name="connsiteY1" fmla="*/ 0 h 608400"/>
              <a:gd name="connsiteX2" fmla="*/ 7108994 w 7210396"/>
              <a:gd name="connsiteY2" fmla="*/ 0 h 608400"/>
              <a:gd name="connsiteX3" fmla="*/ 7210396 w 7210396"/>
              <a:gd name="connsiteY3" fmla="*/ 101402 h 608400"/>
              <a:gd name="connsiteX4" fmla="*/ 7210396 w 7210396"/>
              <a:gd name="connsiteY4" fmla="*/ 506998 h 608400"/>
              <a:gd name="connsiteX5" fmla="*/ 7108994 w 7210396"/>
              <a:gd name="connsiteY5" fmla="*/ 608400 h 608400"/>
              <a:gd name="connsiteX6" fmla="*/ 101402 w 7210396"/>
              <a:gd name="connsiteY6" fmla="*/ 608400 h 608400"/>
              <a:gd name="connsiteX7" fmla="*/ 0 w 7210396"/>
              <a:gd name="connsiteY7" fmla="*/ 506998 h 608400"/>
              <a:gd name="connsiteX8" fmla="*/ 0 w 7210396"/>
              <a:gd name="connsiteY8" fmla="*/ 101402 h 6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0396" h="608400">
                <a:moveTo>
                  <a:pt x="0" y="101402"/>
                </a:moveTo>
                <a:cubicBezTo>
                  <a:pt x="0" y="45399"/>
                  <a:pt x="45399" y="0"/>
                  <a:pt x="101402" y="0"/>
                </a:cubicBezTo>
                <a:lnTo>
                  <a:pt x="7108994" y="0"/>
                </a:lnTo>
                <a:cubicBezTo>
                  <a:pt x="7164997" y="0"/>
                  <a:pt x="7210396" y="45399"/>
                  <a:pt x="7210396" y="101402"/>
                </a:cubicBezTo>
                <a:lnTo>
                  <a:pt x="7210396" y="506998"/>
                </a:lnTo>
                <a:cubicBezTo>
                  <a:pt x="7210396" y="563001"/>
                  <a:pt x="7164997" y="608400"/>
                  <a:pt x="7108994" y="608400"/>
                </a:cubicBezTo>
                <a:lnTo>
                  <a:pt x="101402" y="608400"/>
                </a:lnTo>
                <a:cubicBezTo>
                  <a:pt x="45399" y="608400"/>
                  <a:pt x="0" y="563001"/>
                  <a:pt x="0" y="506998"/>
                </a:cubicBezTo>
                <a:lnTo>
                  <a:pt x="0" y="101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760" tIns="128760" rIns="128760" bIns="1287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/>
              <a:t>1 + 1 + 1 = 11 (binary for 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1544" y="2276872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are four rules that need to be followed when adding two binary numbers. These are: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79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Let’s try adding together two binary numbers: 0101 0011 and 0111 0110.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9657" y="3790782"/>
            <a:ext cx="226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0101 0011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99657" y="4222830"/>
            <a:ext cx="226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0111 0110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999656" y="4869160"/>
            <a:ext cx="22605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72196" y="4222830"/>
            <a:ext cx="399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3942" y="4870902"/>
            <a:ext cx="215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 100 1001</a:t>
            </a:r>
          </a:p>
        </p:txBody>
      </p:sp>
      <p:sp>
        <p:nvSpPr>
          <p:cNvPr id="11" name="Oval 10"/>
          <p:cNvSpPr/>
          <p:nvPr/>
        </p:nvSpPr>
        <p:spPr>
          <a:xfrm>
            <a:off x="4655840" y="3780330"/>
            <a:ext cx="216024" cy="1016823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888088" y="3452068"/>
            <a:ext cx="166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ring looks</a:t>
            </a:r>
          </a:p>
          <a:p>
            <a:r>
              <a:rPr lang="en-GB" dirty="0"/>
              <a:t>like a zero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0016" y="3067852"/>
            <a:ext cx="375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When we have 2 ones, group them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3066" y="4098399"/>
            <a:ext cx="3827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'Carry' a one to the next column and place a zero below the line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3425" y="3284985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4439816" y="3424318"/>
            <a:ext cx="216024" cy="1383287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110496" y="3284985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3791744" y="3806092"/>
            <a:ext cx="216024" cy="1016823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448609" y="3284985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5680" y="3284985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3575720" y="3413866"/>
            <a:ext cx="216024" cy="1383287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340597" y="3806091"/>
            <a:ext cx="216024" cy="1064810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999655" y="3284985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04984" y="4871887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719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0" grpId="0"/>
      <p:bldP spid="21" grpId="0" animBg="1"/>
      <p:bldP spid="22" grpId="0" animBg="1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 the basics of logic in computation and of logic gates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Logic gates are used in computers to perform certain functions</a:t>
            </a:r>
          </a:p>
          <a:p>
            <a:r>
              <a:rPr lang="en-GB" dirty="0"/>
              <a:t>There are three main logic gates to consider:</a:t>
            </a:r>
          </a:p>
          <a:p>
            <a:pPr lvl="1"/>
            <a:r>
              <a:rPr lang="en-GB" dirty="0"/>
              <a:t>AND</a:t>
            </a:r>
          </a:p>
          <a:p>
            <a:pPr lvl="1"/>
            <a:r>
              <a:rPr lang="en-GB" dirty="0"/>
              <a:t>OR</a:t>
            </a:r>
          </a:p>
          <a:p>
            <a:pPr lvl="1"/>
            <a:r>
              <a:rPr lang="en-GB" dirty="0"/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1143308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 to the store and buy me an apple AND a pear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494774"/>
              </p:ext>
            </p:extLst>
          </p:nvPr>
        </p:nvGraphicFramePr>
        <p:xfrm>
          <a:off x="2639616" y="278092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True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70863"/>
              </p:ext>
            </p:extLst>
          </p:nvPr>
        </p:nvGraphicFramePr>
        <p:xfrm>
          <a:off x="2639616" y="486916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81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 to the store and buy me an apple OR a pear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546530"/>
              </p:ext>
            </p:extLst>
          </p:nvPr>
        </p:nvGraphicFramePr>
        <p:xfrm>
          <a:off x="2639616" y="278092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True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573223"/>
              </p:ext>
            </p:extLst>
          </p:nvPr>
        </p:nvGraphicFramePr>
        <p:xfrm>
          <a:off x="2639616" y="486916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55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 to the store and don’t buy me an apple or a pear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754581"/>
              </p:ext>
            </p:extLst>
          </p:nvPr>
        </p:nvGraphicFramePr>
        <p:xfrm>
          <a:off x="3359696" y="3356992"/>
          <a:ext cx="4064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Apple or Pear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18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Languages</a:t>
            </a:r>
            <a:endParaRPr lang="en-GB" dirty="0"/>
          </a:p>
        </p:txBody>
      </p:sp>
      <p:sp>
        <p:nvSpPr>
          <p:cNvPr id="7" name="Freeform 6"/>
          <p:cNvSpPr/>
          <p:nvPr/>
        </p:nvSpPr>
        <p:spPr>
          <a:xfrm>
            <a:off x="2783633" y="2204864"/>
            <a:ext cx="3770657" cy="2007578"/>
          </a:xfrm>
          <a:custGeom>
            <a:avLst/>
            <a:gdLst>
              <a:gd name="connsiteX0" fmla="*/ 0 w 2595742"/>
              <a:gd name="connsiteY0" fmla="*/ 193326 h 1159935"/>
              <a:gd name="connsiteX1" fmla="*/ 193326 w 2595742"/>
              <a:gd name="connsiteY1" fmla="*/ 0 h 1159935"/>
              <a:gd name="connsiteX2" fmla="*/ 2402416 w 2595742"/>
              <a:gd name="connsiteY2" fmla="*/ 0 h 1159935"/>
              <a:gd name="connsiteX3" fmla="*/ 2595742 w 2595742"/>
              <a:gd name="connsiteY3" fmla="*/ 193326 h 1159935"/>
              <a:gd name="connsiteX4" fmla="*/ 2595742 w 2595742"/>
              <a:gd name="connsiteY4" fmla="*/ 966609 h 1159935"/>
              <a:gd name="connsiteX5" fmla="*/ 2402416 w 2595742"/>
              <a:gd name="connsiteY5" fmla="*/ 1159935 h 1159935"/>
              <a:gd name="connsiteX6" fmla="*/ 193326 w 2595742"/>
              <a:gd name="connsiteY6" fmla="*/ 1159935 h 1159935"/>
              <a:gd name="connsiteX7" fmla="*/ 0 w 2595742"/>
              <a:gd name="connsiteY7" fmla="*/ 966609 h 1159935"/>
              <a:gd name="connsiteX8" fmla="*/ 0 w 2595742"/>
              <a:gd name="connsiteY8" fmla="*/ 193326 h 115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5742" h="1159935">
                <a:moveTo>
                  <a:pt x="0" y="193326"/>
                </a:moveTo>
                <a:cubicBezTo>
                  <a:pt x="0" y="86555"/>
                  <a:pt x="86555" y="0"/>
                  <a:pt x="193326" y="0"/>
                </a:cubicBezTo>
                <a:lnTo>
                  <a:pt x="2402416" y="0"/>
                </a:lnTo>
                <a:cubicBezTo>
                  <a:pt x="2509187" y="0"/>
                  <a:pt x="2595742" y="86555"/>
                  <a:pt x="2595742" y="193326"/>
                </a:cubicBezTo>
                <a:lnTo>
                  <a:pt x="2595742" y="966609"/>
                </a:lnTo>
                <a:cubicBezTo>
                  <a:pt x="2595742" y="1073380"/>
                  <a:pt x="2509187" y="1159935"/>
                  <a:pt x="2402416" y="1159935"/>
                </a:cubicBezTo>
                <a:lnTo>
                  <a:pt x="193326" y="1159935"/>
                </a:lnTo>
                <a:cubicBezTo>
                  <a:pt x="86555" y="1159935"/>
                  <a:pt x="0" y="1073380"/>
                  <a:pt x="0" y="966609"/>
                </a:cubicBezTo>
                <a:lnTo>
                  <a:pt x="0" y="19332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963" tIns="83293" rIns="109963" bIns="8329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/>
              <a:t>A web page (also written as webpage) is a document that is suitable for the World Wide Web and web browsers. </a:t>
            </a:r>
          </a:p>
        </p:txBody>
      </p:sp>
      <p:sp>
        <p:nvSpPr>
          <p:cNvPr id="8" name="Freeform 7"/>
          <p:cNvSpPr/>
          <p:nvPr/>
        </p:nvSpPr>
        <p:spPr>
          <a:xfrm>
            <a:off x="5447928" y="4437112"/>
            <a:ext cx="4392488" cy="2016224"/>
          </a:xfrm>
          <a:custGeom>
            <a:avLst/>
            <a:gdLst>
              <a:gd name="connsiteX0" fmla="*/ 0 w 2595742"/>
              <a:gd name="connsiteY0" fmla="*/ 193326 h 1159935"/>
              <a:gd name="connsiteX1" fmla="*/ 193326 w 2595742"/>
              <a:gd name="connsiteY1" fmla="*/ 0 h 1159935"/>
              <a:gd name="connsiteX2" fmla="*/ 2402416 w 2595742"/>
              <a:gd name="connsiteY2" fmla="*/ 0 h 1159935"/>
              <a:gd name="connsiteX3" fmla="*/ 2595742 w 2595742"/>
              <a:gd name="connsiteY3" fmla="*/ 193326 h 1159935"/>
              <a:gd name="connsiteX4" fmla="*/ 2595742 w 2595742"/>
              <a:gd name="connsiteY4" fmla="*/ 966609 h 1159935"/>
              <a:gd name="connsiteX5" fmla="*/ 2402416 w 2595742"/>
              <a:gd name="connsiteY5" fmla="*/ 1159935 h 1159935"/>
              <a:gd name="connsiteX6" fmla="*/ 193326 w 2595742"/>
              <a:gd name="connsiteY6" fmla="*/ 1159935 h 1159935"/>
              <a:gd name="connsiteX7" fmla="*/ 0 w 2595742"/>
              <a:gd name="connsiteY7" fmla="*/ 966609 h 1159935"/>
              <a:gd name="connsiteX8" fmla="*/ 0 w 2595742"/>
              <a:gd name="connsiteY8" fmla="*/ 193326 h 115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5742" h="1159935">
                <a:moveTo>
                  <a:pt x="0" y="193326"/>
                </a:moveTo>
                <a:cubicBezTo>
                  <a:pt x="0" y="86555"/>
                  <a:pt x="86555" y="0"/>
                  <a:pt x="193326" y="0"/>
                </a:cubicBezTo>
                <a:lnTo>
                  <a:pt x="2402416" y="0"/>
                </a:lnTo>
                <a:cubicBezTo>
                  <a:pt x="2509187" y="0"/>
                  <a:pt x="2595742" y="86555"/>
                  <a:pt x="2595742" y="193326"/>
                </a:cubicBezTo>
                <a:lnTo>
                  <a:pt x="2595742" y="966609"/>
                </a:lnTo>
                <a:cubicBezTo>
                  <a:pt x="2595742" y="1073380"/>
                  <a:pt x="2509187" y="1159935"/>
                  <a:pt x="2402416" y="1159935"/>
                </a:cubicBezTo>
                <a:lnTo>
                  <a:pt x="193326" y="1159935"/>
                </a:lnTo>
                <a:cubicBezTo>
                  <a:pt x="86555" y="1159935"/>
                  <a:pt x="0" y="1073380"/>
                  <a:pt x="0" y="966609"/>
                </a:cubicBezTo>
                <a:lnTo>
                  <a:pt x="0" y="19332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963" tIns="83293" rIns="109963" bIns="8329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/>
              <a:t>A web browser displays a web page on a monitor or mobile device.</a:t>
            </a:r>
          </a:p>
        </p:txBody>
      </p:sp>
    </p:spTree>
    <p:extLst>
      <p:ext uri="{BB962C8B-B14F-4D97-AF65-F5344CB8AC3E}">
        <p14:creationId xmlns:p14="http://schemas.microsoft.com/office/powerpoint/2010/main" val="2022502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browsers display web pages</a:t>
            </a:r>
          </a:p>
          <a:p>
            <a:endParaRPr lang="en-GB" dirty="0"/>
          </a:p>
          <a:p>
            <a:r>
              <a:rPr lang="en-GB" dirty="0"/>
              <a:t>Not all browsers behave the same</a:t>
            </a:r>
          </a:p>
          <a:p>
            <a:endParaRPr lang="en-GB" dirty="0"/>
          </a:p>
          <a:p>
            <a:r>
              <a:rPr lang="en-GB" dirty="0"/>
              <a:t>Internet Explorer does not follow web standards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5" y="3879304"/>
            <a:ext cx="870043" cy="9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3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Over 100 browsers available</a:t>
            </a:r>
          </a:p>
          <a:p>
            <a:r>
              <a:rPr lang="en-GB" dirty="0"/>
              <a:t>Can install more than one</a:t>
            </a:r>
          </a:p>
          <a:p>
            <a:r>
              <a:rPr lang="en-GB" dirty="0"/>
              <a:t>Top 6:</a:t>
            </a:r>
          </a:p>
          <a:p>
            <a:pPr lvl="1"/>
            <a:r>
              <a:rPr lang="en-GB" dirty="0"/>
              <a:t>Chrome</a:t>
            </a:r>
          </a:p>
          <a:p>
            <a:pPr lvl="1"/>
            <a:r>
              <a:rPr lang="en-GB" dirty="0"/>
              <a:t>Safari</a:t>
            </a:r>
          </a:p>
          <a:p>
            <a:pPr lvl="1"/>
            <a:r>
              <a:rPr lang="en-GB" dirty="0"/>
              <a:t>Firefox</a:t>
            </a:r>
          </a:p>
          <a:p>
            <a:pPr lvl="1"/>
            <a:r>
              <a:rPr lang="en-GB" dirty="0"/>
              <a:t>Internet Explorer</a:t>
            </a:r>
          </a:p>
          <a:p>
            <a:pPr lvl="1"/>
            <a:r>
              <a:rPr lang="en-GB" dirty="0"/>
              <a:t>Opera</a:t>
            </a:r>
          </a:p>
          <a:p>
            <a:pPr lvl="1"/>
            <a:r>
              <a:rPr lang="en-GB" dirty="0"/>
              <a:t>Edge (Windows 10 only)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7" y="2420888"/>
            <a:ext cx="5693775" cy="29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04" y="3897052"/>
            <a:ext cx="155679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4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Completed over two weeks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Appreciation of Logic (10%, K2)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Programming Languages (10%, K1)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Interaction and Compatibility of Code on Different Platforms (25%, K2)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Web components (55%, K2)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593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But that is what we see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600" dirty="0"/>
              <a:t>There are many other aspects hidden to the user that makes up a web page</a:t>
            </a:r>
          </a:p>
        </p:txBody>
      </p:sp>
    </p:spTree>
    <p:extLst>
      <p:ext uri="{BB962C8B-B14F-4D97-AF65-F5344CB8AC3E}">
        <p14:creationId xmlns:p14="http://schemas.microsoft.com/office/powerpoint/2010/main" val="15776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Hidden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4241" y="2336874"/>
            <a:ext cx="7210396" cy="2244255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JavaScript, jQuery and Ajax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Allows the user to 'interact' with the web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5" y="3861048"/>
            <a:ext cx="44862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7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Server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5400" dirty="0">
                <a:latin typeface="MV Boli" panose="02000500030200090000" pitchFamily="2" charset="0"/>
                <a:cs typeface="MV Boli" panose="02000500030200090000" pitchFamily="2" charset="0"/>
              </a:rPr>
              <a:t>PHP, </a:t>
            </a:r>
            <a:r>
              <a:rPr lang="en-GB" sz="5400" dirty="0" err="1">
                <a:latin typeface="MV Boli" panose="02000500030200090000" pitchFamily="2" charset="0"/>
                <a:cs typeface="MV Boli" panose="02000500030200090000" pitchFamily="2" charset="0"/>
              </a:rPr>
              <a:t>ASP.Net</a:t>
            </a:r>
            <a:r>
              <a:rPr lang="en-GB" sz="5400" dirty="0">
                <a:latin typeface="MV Boli" panose="02000500030200090000" pitchFamily="2" charset="0"/>
                <a:cs typeface="MV Boli" panose="02000500030200090000" pitchFamily="2" charset="0"/>
              </a:rPr>
              <a:t>, C#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dirty="0"/>
              <a:t>Allows the server to do some processing before returning the web page to the browser</a:t>
            </a:r>
          </a:p>
        </p:txBody>
      </p:sp>
    </p:spTree>
    <p:extLst>
      <p:ext uri="{BB962C8B-B14F-4D97-AF65-F5344CB8AC3E}">
        <p14:creationId xmlns:p14="http://schemas.microsoft.com/office/powerpoint/2010/main" val="88193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0"/>
            <a:ext cx="1806575" cy="18383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96" y="215578"/>
            <a:ext cx="1900974" cy="985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72" y="5345832"/>
            <a:ext cx="2332509" cy="15121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887922"/>
            <a:ext cx="1383024" cy="2132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722" y="1280171"/>
            <a:ext cx="878222" cy="878222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3431704" y="2204865"/>
            <a:ext cx="1970302" cy="2963235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3369217">
            <a:off x="2678178" y="3622847"/>
            <a:ext cx="317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Server returns the html page</a:t>
            </a:r>
          </a:p>
        </p:txBody>
      </p:sp>
      <p:sp>
        <p:nvSpPr>
          <p:cNvPr id="19" name="TextBox 18"/>
          <p:cNvSpPr txBox="1"/>
          <p:nvPr/>
        </p:nvSpPr>
        <p:spPr>
          <a:xfrm rot="3030367">
            <a:off x="2085256" y="4095395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User requests a web page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17587" y="2468796"/>
            <a:ext cx="1929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Processed content is returned to web server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207568" y="2406528"/>
            <a:ext cx="2589806" cy="31654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81970" y="5076156"/>
            <a:ext cx="1629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If page requires processing, sent to processing server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536160" y="2852936"/>
            <a:ext cx="936104" cy="2304256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931" y="2019419"/>
            <a:ext cx="639613" cy="70638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636041" y="6029672"/>
            <a:ext cx="1929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Server finds file and reads contents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82274" y="551550"/>
            <a:ext cx="192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Server processes content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082274" y="2725808"/>
            <a:ext cx="1165854" cy="2431385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440186" y="2203471"/>
            <a:ext cx="1970302" cy="2963235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3369217">
            <a:off x="2686660" y="3621453"/>
            <a:ext cx="317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Server returns the html page</a:t>
            </a:r>
          </a:p>
        </p:txBody>
      </p:sp>
    </p:spTree>
    <p:extLst>
      <p:ext uri="{BB962C8B-B14F-4D97-AF65-F5344CB8AC3E}">
        <p14:creationId xmlns:p14="http://schemas.microsoft.com/office/powerpoint/2010/main" val="348948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20" grpId="0"/>
      <p:bldP spid="24" grpId="0"/>
      <p:bldP spid="32" grpId="0"/>
      <p:bldP spid="33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133600"/>
            <a:ext cx="7210425" cy="3598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>
                <a:latin typeface="MV Boli" panose="02000500030200090000" pitchFamily="2" charset="0"/>
                <a:cs typeface="MV Boli" panose="02000500030200090000" pitchFamily="2" charset="0"/>
              </a:rPr>
              <a:t>A web page's construction…</a:t>
            </a:r>
          </a:p>
        </p:txBody>
      </p:sp>
    </p:spTree>
    <p:extLst>
      <p:ext uri="{BB962C8B-B14F-4D97-AF65-F5344CB8AC3E}">
        <p14:creationId xmlns:p14="http://schemas.microsoft.com/office/powerpoint/2010/main" val="1760989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Anatomy of a Web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2060848"/>
            <a:ext cx="4061759" cy="47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&lt;!DOCTYPE html&gt;</a:t>
            </a:r>
          </a:p>
          <a:p>
            <a:pPr marL="0" indent="0">
              <a:buNone/>
            </a:pPr>
            <a:r>
              <a:rPr lang="en-GB" sz="2000" dirty="0"/>
              <a:t>&lt;html </a:t>
            </a:r>
            <a:r>
              <a:rPr lang="en-GB" sz="2000" dirty="0" err="1"/>
              <a:t>lang</a:t>
            </a:r>
            <a:r>
              <a:rPr lang="en-GB" sz="2000" dirty="0"/>
              <a:t>="</a:t>
            </a:r>
            <a:r>
              <a:rPr lang="en-GB" sz="2000" dirty="0" err="1"/>
              <a:t>en</a:t>
            </a:r>
            <a:r>
              <a:rPr lang="en-GB" sz="2000" dirty="0"/>
              <a:t>"&gt;</a:t>
            </a:r>
          </a:p>
          <a:p>
            <a:pPr marL="0" indent="0">
              <a:buNone/>
            </a:pPr>
            <a:r>
              <a:rPr lang="en-GB" sz="2000" dirty="0"/>
              <a:t>&lt;head&gt;</a:t>
            </a:r>
          </a:p>
          <a:p>
            <a:pPr marL="0" indent="0">
              <a:buNone/>
            </a:pPr>
            <a:r>
              <a:rPr lang="en-GB" sz="2000" dirty="0"/>
              <a:t>	&lt;meta charset="UTF-8"&gt;</a:t>
            </a:r>
          </a:p>
          <a:p>
            <a:pPr marL="0" indent="0">
              <a:buNone/>
            </a:pPr>
            <a:r>
              <a:rPr lang="en-GB" sz="2000" dirty="0"/>
              <a:t>	&lt;title&gt;Document&lt;/title&gt;</a:t>
            </a:r>
          </a:p>
          <a:p>
            <a:pPr marL="0" indent="0">
              <a:buNone/>
            </a:pPr>
            <a:r>
              <a:rPr lang="en-GB" sz="2000" dirty="0"/>
              <a:t>&lt;script&gt;&lt;/script&gt;</a:t>
            </a:r>
          </a:p>
          <a:p>
            <a:pPr marL="0" indent="0">
              <a:buNone/>
            </a:pPr>
            <a:r>
              <a:rPr lang="en-GB" sz="2000" dirty="0"/>
              <a:t>&lt;style&gt;&lt;/style&gt;</a:t>
            </a:r>
          </a:p>
          <a:p>
            <a:pPr marL="0" indent="0">
              <a:buNone/>
            </a:pPr>
            <a:r>
              <a:rPr lang="en-GB" sz="2000" dirty="0"/>
              <a:t>&lt;/head&gt;</a:t>
            </a:r>
          </a:p>
          <a:p>
            <a:pPr marL="0" indent="0">
              <a:buNone/>
            </a:pPr>
            <a:r>
              <a:rPr lang="en-GB" sz="2000" dirty="0"/>
              <a:t>&lt;body&gt;</a:t>
            </a:r>
          </a:p>
          <a:p>
            <a:pPr marL="0" indent="0">
              <a:buNone/>
            </a:pPr>
            <a:r>
              <a:rPr lang="en-GB" sz="2000" dirty="0"/>
              <a:t>	</a:t>
            </a:r>
          </a:p>
          <a:p>
            <a:pPr marL="0" indent="0">
              <a:buNone/>
            </a:pPr>
            <a:r>
              <a:rPr lang="en-GB" sz="2000" dirty="0"/>
              <a:t>&lt;/body&gt;</a:t>
            </a:r>
          </a:p>
          <a:p>
            <a:pPr marL="0" indent="0">
              <a:buNone/>
            </a:pPr>
            <a:r>
              <a:rPr lang="en-GB" sz="2000" dirty="0"/>
              <a:t>&lt;/html&gt;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586757" y="2081292"/>
            <a:ext cx="2414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What type of page am I?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6758" y="2432658"/>
            <a:ext cx="3052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What language am I written in?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6757" y="2784025"/>
            <a:ext cx="3534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the rest of the page needs to know about me to function correctly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758" y="3627833"/>
            <a:ext cx="3222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What the search engine looks for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6757" y="3979199"/>
            <a:ext cx="1814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What am I called?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6757" y="6123327"/>
            <a:ext cx="3576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This indicates the end of my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6757" y="4330565"/>
            <a:ext cx="2735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Do I use scripts to function?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6757" y="4681931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How will I look?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6757" y="5033297"/>
            <a:ext cx="3176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Most of the stuff the visitor sees and interacts with is known as the content, stuff like pictures, videos, Flash, links, forms, etc.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6757" y="6474692"/>
            <a:ext cx="2818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This is the end of everything</a:t>
            </a:r>
          </a:p>
        </p:txBody>
      </p:sp>
      <p:cxnSp>
        <p:nvCxnSpPr>
          <p:cNvPr id="16" name="Straight Arrow Connector 15"/>
          <p:cNvCxnSpPr>
            <a:stCxn id="4" idx="1"/>
          </p:cNvCxnSpPr>
          <p:nvPr/>
        </p:nvCxnSpPr>
        <p:spPr>
          <a:xfrm flipH="1">
            <a:off x="3719737" y="2250569"/>
            <a:ext cx="286702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719737" y="2604604"/>
            <a:ext cx="286702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927648" y="3068960"/>
            <a:ext cx="36591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215680" y="3573016"/>
            <a:ext cx="3371078" cy="2240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375920" y="3898505"/>
            <a:ext cx="1210838" cy="2240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719736" y="4274999"/>
            <a:ext cx="2920000" cy="2240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1"/>
          </p:cNvCxnSpPr>
          <p:nvPr/>
        </p:nvCxnSpPr>
        <p:spPr>
          <a:xfrm flipH="1" flipV="1">
            <a:off x="3359697" y="4634180"/>
            <a:ext cx="3227061" cy="2170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567609" y="5443584"/>
            <a:ext cx="4072129" cy="1085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1"/>
          </p:cNvCxnSpPr>
          <p:nvPr/>
        </p:nvCxnSpPr>
        <p:spPr>
          <a:xfrm flipH="1">
            <a:off x="2567609" y="6292604"/>
            <a:ext cx="401914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567608" y="6643969"/>
            <a:ext cx="401914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6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Anatomy of a Web Page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35" y="2132858"/>
            <a:ext cx="4439075" cy="39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23993" y="6453337"/>
            <a:ext cx="50257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Courtesy: http://www.agenius-marketing.com/websites/web-site-design-anatomy/</a:t>
            </a:r>
          </a:p>
        </p:txBody>
      </p:sp>
      <p:pic>
        <p:nvPicPr>
          <p:cNvPr id="1028" name="Picture 4" descr="anatomyofawebp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96" y="2132858"/>
            <a:ext cx="4320000" cy="393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86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B92B5-6061-394C-AB99-4EE1548D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have a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80F6E-6D8B-8B42-9EAF-A72D6D47F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97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HTML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648" y="2060848"/>
            <a:ext cx="4968552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&lt;!DOCTYPE html&gt;</a:t>
            </a:r>
          </a:p>
          <a:p>
            <a:pPr marL="0" indent="0">
              <a:buNone/>
            </a:pPr>
            <a:r>
              <a:rPr lang="en-GB" dirty="0"/>
              <a:t>&lt;html </a:t>
            </a:r>
            <a:r>
              <a:rPr lang="en-GB" dirty="0" err="1"/>
              <a:t>lang</a:t>
            </a:r>
            <a:r>
              <a:rPr lang="en-GB" dirty="0"/>
              <a:t>="</a:t>
            </a:r>
            <a:r>
              <a:rPr lang="en-GB" dirty="0" err="1"/>
              <a:t>en</a:t>
            </a:r>
            <a:r>
              <a:rPr lang="en-GB" dirty="0"/>
              <a:t>"&gt;</a:t>
            </a:r>
          </a:p>
          <a:p>
            <a:pPr marL="0" indent="0">
              <a:buNone/>
            </a:pPr>
            <a:r>
              <a:rPr lang="en-GB" dirty="0"/>
              <a:t>&lt;head&gt;</a:t>
            </a:r>
          </a:p>
          <a:p>
            <a:pPr marL="0" indent="0">
              <a:buNone/>
            </a:pPr>
            <a:r>
              <a:rPr lang="en-GB" dirty="0"/>
              <a:t>	&lt;meta charset="UTF-8"&gt;</a:t>
            </a:r>
          </a:p>
          <a:p>
            <a:pPr marL="0" indent="0">
              <a:buNone/>
            </a:pPr>
            <a:r>
              <a:rPr lang="en-GB" dirty="0"/>
              <a:t>	&lt;title&gt;Document&lt;/title&gt;</a:t>
            </a:r>
          </a:p>
          <a:p>
            <a:pPr marL="0" indent="0">
              <a:buNone/>
            </a:pPr>
            <a:r>
              <a:rPr lang="en-GB" dirty="0"/>
              <a:t>&lt;/head&gt;</a:t>
            </a:r>
          </a:p>
          <a:p>
            <a:pPr marL="0" indent="0">
              <a:buNone/>
            </a:pPr>
            <a:r>
              <a:rPr lang="en-GB" dirty="0"/>
              <a:t>&lt;body&gt;</a:t>
            </a:r>
          </a:p>
          <a:p>
            <a:pPr marL="0" indent="0">
              <a:buNone/>
            </a:pPr>
            <a:r>
              <a:rPr lang="en-GB" dirty="0"/>
              <a:t>&lt;div&gt;&lt;h1&gt;&lt;/h1&gt;&lt;/div&gt;</a:t>
            </a:r>
          </a:p>
          <a:p>
            <a:pPr marL="0" indent="0">
              <a:buNone/>
            </a:pPr>
            <a:r>
              <a:rPr lang="en-GB" dirty="0"/>
              <a:t>&lt;div&gt;&lt;</a:t>
            </a:r>
            <a:r>
              <a:rPr lang="en-GB" dirty="0" err="1"/>
              <a:t>ul</a:t>
            </a:r>
            <a:r>
              <a:rPr lang="en-GB" dirty="0"/>
              <a:t>&gt;&lt;li&gt;&lt;/li&gt;&lt;/</a:t>
            </a:r>
            <a:r>
              <a:rPr lang="en-GB" dirty="0" err="1"/>
              <a:t>ul</a:t>
            </a:r>
            <a:r>
              <a:rPr lang="en-GB" dirty="0"/>
              <a:t>&gt;&lt;div&gt;</a:t>
            </a:r>
          </a:p>
          <a:p>
            <a:pPr marL="0" indent="0">
              <a:buNone/>
            </a:pPr>
            <a:r>
              <a:rPr lang="en-GB" dirty="0"/>
              <a:t>&lt;div&gt;&lt;/div&gt;	</a:t>
            </a:r>
          </a:p>
          <a:p>
            <a:pPr marL="0" indent="0">
              <a:buNone/>
            </a:pPr>
            <a:r>
              <a:rPr lang="en-GB" dirty="0"/>
              <a:t>&lt;/body&gt;</a:t>
            </a:r>
          </a:p>
          <a:p>
            <a:pPr marL="0" indent="0">
              <a:buNone/>
            </a:pPr>
            <a:r>
              <a:rPr lang="en-GB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507547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Hypertext Markup Language (HTML)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HTML stands for Hyper Text </a:t>
            </a:r>
            <a:r>
              <a:rPr lang="en-GB" dirty="0" err="1"/>
              <a:t>Markup</a:t>
            </a:r>
            <a:r>
              <a:rPr lang="en-GB" dirty="0"/>
              <a:t> Language</a:t>
            </a:r>
          </a:p>
          <a:p>
            <a:r>
              <a:rPr lang="en-GB" dirty="0"/>
              <a:t>HTML describes the structure of Web pages using </a:t>
            </a:r>
            <a:r>
              <a:rPr lang="en-GB" dirty="0" err="1"/>
              <a:t>markup</a:t>
            </a:r>
            <a:endParaRPr lang="en-GB" dirty="0"/>
          </a:p>
          <a:p>
            <a:r>
              <a:rPr lang="en-GB" dirty="0"/>
              <a:t>HTML elements are the building blocks of HTML pages</a:t>
            </a:r>
          </a:p>
          <a:p>
            <a:r>
              <a:rPr lang="en-GB" dirty="0"/>
              <a:t>HTML elements are represented by tags</a:t>
            </a:r>
          </a:p>
          <a:p>
            <a:r>
              <a:rPr lang="en-GB" dirty="0"/>
              <a:t>HTML tags label pieces of content such as "heading", "paragraph", "table", and so on</a:t>
            </a:r>
          </a:p>
          <a:p>
            <a:r>
              <a:rPr lang="en-GB" dirty="0"/>
              <a:t>Browsers do not display the HTML tags, but use them to render the content of the page</a:t>
            </a:r>
          </a:p>
        </p:txBody>
      </p:sp>
    </p:spTree>
    <p:extLst>
      <p:ext uri="{BB962C8B-B14F-4D97-AF65-F5344CB8AC3E}">
        <p14:creationId xmlns:p14="http://schemas.microsoft.com/office/powerpoint/2010/main" val="389000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4241" y="2336873"/>
            <a:ext cx="7210396" cy="40444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900" b="1" dirty="0"/>
              <a:t>Appreciation of Logic (10%, K2)</a:t>
            </a:r>
            <a:endParaRPr lang="en-GB" sz="2900" dirty="0"/>
          </a:p>
          <a:p>
            <a:pPr marL="0" indent="0">
              <a:buNone/>
            </a:pPr>
            <a:r>
              <a:rPr lang="en-US" dirty="0"/>
              <a:t>In this topic, learners will understand and develop an appreciation of logic. The successful Apprentice should be able to: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1.1  Understand the basics of logic in computation and of logic gates.</a:t>
            </a:r>
            <a:endParaRPr lang="en-GB" dirty="0"/>
          </a:p>
          <a:p>
            <a:pPr lvl="1"/>
            <a:r>
              <a:rPr lang="en-US" dirty="0"/>
              <a:t> And</a:t>
            </a:r>
            <a:endParaRPr lang="en-GB" dirty="0"/>
          </a:p>
          <a:p>
            <a:pPr lvl="1"/>
            <a:r>
              <a:rPr lang="en-US" dirty="0"/>
              <a:t>Or</a:t>
            </a:r>
            <a:endParaRPr lang="en-GB" dirty="0"/>
          </a:p>
          <a:p>
            <a:pPr lvl="1"/>
            <a:r>
              <a:rPr lang="en-US" dirty="0"/>
              <a:t>Not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230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2336873"/>
            <a:ext cx="8568952" cy="426047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An HTML element usually consists of a </a:t>
            </a:r>
            <a:r>
              <a:rPr lang="en-GB" b="1" dirty="0"/>
              <a:t>start</a:t>
            </a:r>
            <a:r>
              <a:rPr lang="en-GB" dirty="0"/>
              <a:t> tag and </a:t>
            </a:r>
            <a:r>
              <a:rPr lang="en-GB" b="1" dirty="0"/>
              <a:t>end</a:t>
            </a:r>
            <a:r>
              <a:rPr lang="en-GB" dirty="0"/>
              <a:t> tag, with the content inserted in between: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</a:t>
            </a:r>
            <a:r>
              <a:rPr lang="en-GB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tagname</a:t>
            </a: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&gt;Content goes here...&lt;/</a:t>
            </a:r>
            <a:r>
              <a:rPr lang="en-GB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tagname</a:t>
            </a: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&gt;</a:t>
            </a:r>
            <a:r>
              <a:rPr lang="en-GB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marL="0" indent="0" algn="ctr">
              <a:buNone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/>
              <a:t>The HTML </a:t>
            </a:r>
            <a:r>
              <a:rPr lang="en-GB" b="1" dirty="0"/>
              <a:t>element</a:t>
            </a:r>
            <a:r>
              <a:rPr lang="en-GB" dirty="0"/>
              <a:t> is everything from the start tag to the end tag: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&lt;p&gt;My first paragraph.&lt;/p&gt;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262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Nested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Elements can be nested, i.e. they can contain elements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</a:t>
            </a:r>
            <a:r>
              <a:rPr lang="en-GB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ul</a:t>
            </a: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&gt;</a:t>
            </a:r>
          </a:p>
          <a:p>
            <a:pPr marL="0" indent="0" algn="ctr">
              <a:buNone/>
            </a:pP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&lt;li&gt;&lt;/li&gt;</a:t>
            </a:r>
          </a:p>
          <a:p>
            <a:pPr marL="0" indent="0" algn="ctr">
              <a:buNone/>
            </a:pP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&lt;li&gt;&lt;/li&gt;</a:t>
            </a:r>
          </a:p>
          <a:p>
            <a:pPr marL="0" indent="0" algn="ctr">
              <a:buNone/>
            </a:pP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&lt;li&gt;&lt;/li&gt;</a:t>
            </a:r>
          </a:p>
          <a:p>
            <a:pPr marL="0" indent="0" algn="ctr">
              <a:buNone/>
            </a:pP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&lt;/</a:t>
            </a:r>
            <a:r>
              <a:rPr lang="en-GB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ul</a:t>
            </a: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&gt;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379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HTML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Attributes provide additional information about HTML elements.</a:t>
            </a:r>
          </a:p>
          <a:p>
            <a:r>
              <a:rPr lang="en-GB" dirty="0"/>
              <a:t>All HTML elements can have </a:t>
            </a:r>
            <a:r>
              <a:rPr lang="en-GB" b="1" dirty="0"/>
              <a:t>attributes</a:t>
            </a:r>
            <a:endParaRPr lang="en-GB" dirty="0"/>
          </a:p>
          <a:p>
            <a:r>
              <a:rPr lang="en-GB" dirty="0"/>
              <a:t>Attributes provide </a:t>
            </a:r>
            <a:r>
              <a:rPr lang="en-GB" b="1" dirty="0"/>
              <a:t>additional information</a:t>
            </a:r>
            <a:r>
              <a:rPr lang="en-GB" dirty="0"/>
              <a:t> about an element</a:t>
            </a:r>
          </a:p>
          <a:p>
            <a:r>
              <a:rPr lang="en-GB" dirty="0"/>
              <a:t>Attributes are always specified in </a:t>
            </a:r>
            <a:r>
              <a:rPr lang="en-GB" b="1" dirty="0"/>
              <a:t>the start tag</a:t>
            </a:r>
            <a:endParaRPr lang="en-GB" dirty="0"/>
          </a:p>
          <a:p>
            <a:pPr algn="ctr"/>
            <a:r>
              <a:rPr lang="en-GB" dirty="0"/>
              <a:t>Attributes usually come in name/value pairs like: </a:t>
            </a:r>
            <a:r>
              <a:rPr lang="en-GB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name="value"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511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Different types of links:</a:t>
            </a:r>
          </a:p>
          <a:p>
            <a:pPr lvl="1"/>
            <a:r>
              <a:rPr lang="en-GB" sz="3600" dirty="0"/>
              <a:t>Navigation</a:t>
            </a:r>
          </a:p>
          <a:p>
            <a:pPr lvl="1"/>
            <a:r>
              <a:rPr lang="en-GB" sz="3600" dirty="0"/>
              <a:t>Standard</a:t>
            </a:r>
          </a:p>
          <a:p>
            <a:pPr lvl="1"/>
            <a:r>
              <a:rPr lang="en-GB" sz="3600" dirty="0"/>
              <a:t>Image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751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Navigation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Usually ordered in a list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082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4241" y="2336873"/>
            <a:ext cx="8382239" cy="3599316"/>
          </a:xfrm>
        </p:spPr>
        <p:txBody>
          <a:bodyPr/>
          <a:lstStyle/>
          <a:p>
            <a:r>
              <a:rPr lang="en-GB" dirty="0"/>
              <a:t>HTML links are defined with the </a:t>
            </a: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&lt;a&gt;</a:t>
            </a:r>
            <a:r>
              <a:rPr lang="en-GB" dirty="0"/>
              <a:t> tag. The link address is specified in the </a:t>
            </a:r>
            <a:r>
              <a:rPr lang="en-GB" dirty="0" err="1"/>
              <a:t>href</a:t>
            </a:r>
            <a:r>
              <a:rPr lang="en-GB" dirty="0"/>
              <a:t> attribute: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&lt;a </a:t>
            </a:r>
            <a:r>
              <a:rPr lang="en-GB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href</a:t>
            </a:r>
            <a:r>
              <a:rPr lang="en-GB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="http://gloscol.ac.uk"&gt;This is a link&lt;/a&gt;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'a' is called the anchor tag</a:t>
            </a:r>
          </a:p>
        </p:txBody>
      </p:sp>
    </p:spTree>
    <p:extLst>
      <p:ext uri="{BB962C8B-B14F-4D97-AF65-F5344CB8AC3E}">
        <p14:creationId xmlns:p14="http://schemas.microsoft.com/office/powerpoint/2010/main" val="1977704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HTML images are defined with the &lt;</a:t>
            </a:r>
            <a:r>
              <a:rPr lang="en-GB" dirty="0" err="1"/>
              <a:t>img</a:t>
            </a:r>
            <a:r>
              <a:rPr lang="en-GB" dirty="0"/>
              <a:t>&gt; tag.</a:t>
            </a:r>
          </a:p>
          <a:p>
            <a:r>
              <a:rPr lang="en-GB" dirty="0"/>
              <a:t>The filename of the image source is specified in the </a:t>
            </a:r>
            <a:r>
              <a:rPr lang="en-GB" dirty="0" err="1"/>
              <a:t>src</a:t>
            </a:r>
            <a:r>
              <a:rPr lang="en-GB" dirty="0"/>
              <a:t> attribute: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</a:t>
            </a:r>
            <a:r>
              <a:rPr lang="en-GB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img</a:t>
            </a:r>
            <a:r>
              <a:rPr lang="en-GB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src</a:t>
            </a:r>
            <a:r>
              <a:rPr lang="en-GB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="logo.jpg"&gt; </a:t>
            </a:r>
          </a:p>
          <a:p>
            <a:pPr marL="0" indent="0">
              <a:buNone/>
            </a:pPr>
            <a:r>
              <a:rPr lang="en-GB" dirty="0"/>
              <a:t>Image tags should have an 'alt' attribute in the event the image cannot be displayed, or for people with vision impairment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</a:t>
            </a:r>
            <a:r>
              <a:rPr lang="en-GB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img</a:t>
            </a:r>
            <a:r>
              <a:rPr lang="en-GB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src</a:t>
            </a:r>
            <a:r>
              <a:rPr lang="en-GB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="logo.jpg" alt = "</a:t>
            </a:r>
            <a:r>
              <a:rPr lang="en-GB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Gloscol</a:t>
            </a:r>
            <a:r>
              <a:rPr lang="en-GB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logo"&gt;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350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Attributes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890135"/>
              </p:ext>
            </p:extLst>
          </p:nvPr>
        </p:nvGraphicFramePr>
        <p:xfrm>
          <a:off x="2351584" y="2348881"/>
          <a:ext cx="6552728" cy="3598865"/>
        </p:xfrm>
        <a:graphic>
          <a:graphicData uri="http://schemas.openxmlformats.org/drawingml/2006/table">
            <a:tbl>
              <a:tblPr/>
              <a:tblGrid>
                <a:gridCol w="327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991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Attribute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Description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977">
                <a:tc>
                  <a:txBody>
                    <a:bodyPr/>
                    <a:lstStyle/>
                    <a:p>
                      <a:r>
                        <a:rPr lang="en-GB" sz="1200"/>
                        <a:t>alt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Specifies an alternative text for an image, when the image cannot be displayed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984">
                <a:tc>
                  <a:txBody>
                    <a:bodyPr/>
                    <a:lstStyle/>
                    <a:p>
                      <a:r>
                        <a:rPr lang="en-GB" sz="1200"/>
                        <a:t>disabled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Specifies that an input element should be disabled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984">
                <a:tc>
                  <a:txBody>
                    <a:bodyPr/>
                    <a:lstStyle/>
                    <a:p>
                      <a:r>
                        <a:rPr lang="en-GB" sz="1200"/>
                        <a:t>href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Specifies the URL (web address) for a link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984">
                <a:tc>
                  <a:txBody>
                    <a:bodyPr/>
                    <a:lstStyle/>
                    <a:p>
                      <a:r>
                        <a:rPr lang="en-GB" sz="1200"/>
                        <a:t>id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Specifies a unique id for an element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984">
                <a:tc>
                  <a:txBody>
                    <a:bodyPr/>
                    <a:lstStyle/>
                    <a:p>
                      <a:r>
                        <a:rPr lang="en-GB" sz="1200"/>
                        <a:t>src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Specifies the URL (web address) for an image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984">
                <a:tc>
                  <a:txBody>
                    <a:bodyPr/>
                    <a:lstStyle/>
                    <a:p>
                      <a:r>
                        <a:rPr lang="en-GB" sz="1200"/>
                        <a:t>style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Specifies an inline CSS style for an element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977">
                <a:tc>
                  <a:txBody>
                    <a:bodyPr/>
                    <a:lstStyle/>
                    <a:p>
                      <a:r>
                        <a:rPr lang="en-GB" sz="1200"/>
                        <a:t>title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Specifies extra information about an element (displayed as a tool tip)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942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Headings are defined with the &lt;h1&gt; to &lt;h6&gt; tags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&lt;h1&gt;Heading 1&lt;/h1&gt;</a:t>
            </a:r>
            <a:b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&lt;h2&gt;Heading 2&lt;/h2&gt;</a:t>
            </a:r>
            <a:b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&lt;h3&gt;Heading 3&lt;/h3&gt;</a:t>
            </a:r>
            <a:b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&lt;h4&gt;Heading 4&lt;/h4&gt;</a:t>
            </a:r>
            <a:b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&lt;h5&gt;Heading 5&lt;/h5&gt;</a:t>
            </a:r>
            <a:b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&lt;h6&gt;Heading 6&lt;/h6&gt;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230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&lt;head&gt; Element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HTML &lt;head&gt; element has nothing to do with HTML headings.</a:t>
            </a:r>
          </a:p>
          <a:p>
            <a:r>
              <a:rPr lang="en-GB" dirty="0"/>
              <a:t>The &lt;head&gt; element is a container for metadata. HTML metadata is data about the HTML document. Metadata is not displayed.</a:t>
            </a:r>
          </a:p>
          <a:p>
            <a:r>
              <a:rPr lang="en-GB" dirty="0"/>
              <a:t>The &lt;head&gt; element is placed between the &lt;html&gt; tag and the &lt;body&gt; tag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3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245" y="1688801"/>
            <a:ext cx="9064711" cy="44765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300" b="1" dirty="0"/>
              <a:t>3.    Interaction and Compatibility of Code on Different Platforms (25%, K2)</a:t>
            </a:r>
            <a:endParaRPr lang="en-GB" sz="3300" dirty="0"/>
          </a:p>
          <a:p>
            <a:pPr marL="0" indent="0">
              <a:buNone/>
            </a:pPr>
            <a:r>
              <a:rPr lang="en-US" sz="2500" dirty="0"/>
              <a:t>In this topic, learners will gain an understanding of code compatibility on different platforms. The successful Apprentice should be able to:</a:t>
            </a:r>
            <a:endParaRPr lang="en-GB" sz="2500" dirty="0"/>
          </a:p>
          <a:p>
            <a:pPr marL="0" indent="0">
              <a:buNone/>
            </a:pPr>
            <a:r>
              <a:rPr lang="en-US" sz="2500" dirty="0"/>
              <a:t>3.1  </a:t>
            </a:r>
            <a:r>
              <a:rPr lang="en-US" sz="2500" dirty="0" err="1"/>
              <a:t>Memorise</a:t>
            </a:r>
            <a:r>
              <a:rPr lang="en-US" sz="2500" dirty="0"/>
              <a:t> the LAMP (Linux, Apache, MySQL, and PHP) and XAMPP stack. Describe the associated code compatibility with using alternative proprietary web stacks.</a:t>
            </a:r>
            <a:endParaRPr lang="en-GB" sz="2500" dirty="0"/>
          </a:p>
          <a:p>
            <a:pPr marL="0" indent="0">
              <a:buNone/>
            </a:pPr>
            <a:r>
              <a:rPr lang="en-US" sz="2500" dirty="0"/>
              <a:t>3.2  Discuss how the following file formats that can be shared across multiple digital platforms and issues that arise around compatibility:</a:t>
            </a:r>
            <a:endParaRPr lang="en-GB" sz="2500" dirty="0"/>
          </a:p>
          <a:p>
            <a:pPr lvl="1"/>
            <a:r>
              <a:rPr lang="en-US" sz="2200" dirty="0"/>
              <a:t>PDF</a:t>
            </a:r>
            <a:endParaRPr lang="en-GB" sz="2200" dirty="0"/>
          </a:p>
          <a:p>
            <a:pPr lvl="1"/>
            <a:r>
              <a:rPr lang="en-US" sz="2200" dirty="0"/>
              <a:t>HTML</a:t>
            </a:r>
            <a:endParaRPr lang="en-GB" sz="2200" dirty="0"/>
          </a:p>
          <a:p>
            <a:pPr lvl="1"/>
            <a:r>
              <a:rPr lang="en-US" sz="2200" dirty="0"/>
              <a:t>Image (GIF, JPG, PNG)</a:t>
            </a:r>
            <a:endParaRPr lang="en-GB" sz="2200" dirty="0"/>
          </a:p>
          <a:p>
            <a:pPr lvl="1"/>
            <a:r>
              <a:rPr lang="en-US" sz="2200" dirty="0"/>
              <a:t>Video; Mpeg</a:t>
            </a:r>
            <a:endParaRPr lang="en-GB" sz="2200" dirty="0"/>
          </a:p>
          <a:p>
            <a:pPr lvl="1"/>
            <a:r>
              <a:rPr lang="en-US" sz="2200" dirty="0"/>
              <a:t>Audio; MP3</a:t>
            </a:r>
            <a:endParaRPr lang="en-GB" sz="2200" dirty="0"/>
          </a:p>
          <a:p>
            <a:pPr marL="0" indent="0">
              <a:buNone/>
            </a:pPr>
            <a:r>
              <a:rPr lang="en-US" sz="2500" dirty="0"/>
              <a:t>3.3  Describe each stage required to generate or commission code. What considerations will be required to ensure code capability across multiple devices and the associated infrastructure limitations.</a:t>
            </a:r>
            <a:endParaRPr lang="en-GB" sz="2500" dirty="0"/>
          </a:p>
          <a:p>
            <a:pPr lvl="1"/>
            <a:r>
              <a:rPr lang="en-US" sz="2200" dirty="0"/>
              <a:t>Social media platforms feeds (called widgets) used on a new digital solution.</a:t>
            </a:r>
            <a:endParaRPr lang="en-GB" sz="2200" dirty="0"/>
          </a:p>
          <a:p>
            <a:pPr lvl="1"/>
            <a:r>
              <a:rPr lang="en-US" sz="2200" dirty="0"/>
              <a:t>Creating and protecting feeds (using API keys) for use by other </a:t>
            </a:r>
            <a:r>
              <a:rPr lang="en-US" sz="2200" dirty="0" err="1"/>
              <a:t>organisations</a:t>
            </a:r>
            <a:r>
              <a:rPr lang="en-US" sz="2200" dirty="0"/>
              <a:t>.</a:t>
            </a:r>
            <a:endParaRPr lang="en-GB" sz="2200" dirty="0"/>
          </a:p>
          <a:p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3206383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JavaScript to Web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JavaScript needs to be placed within the script tag</a:t>
            </a:r>
          </a:p>
          <a:p>
            <a:r>
              <a:rPr lang="en-GB" dirty="0"/>
              <a:t>&lt;script&gt; </a:t>
            </a:r>
            <a:r>
              <a:rPr lang="en-GB" sz="28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code</a:t>
            </a:r>
            <a:r>
              <a:rPr lang="en-GB" dirty="0"/>
              <a:t> &lt;/script&gt;</a:t>
            </a:r>
          </a:p>
          <a:p>
            <a:r>
              <a:rPr lang="en-GB" dirty="0"/>
              <a:t>Scripts can be placed in the head section</a:t>
            </a:r>
          </a:p>
        </p:txBody>
      </p:sp>
    </p:spTree>
    <p:extLst>
      <p:ext uri="{BB962C8B-B14F-4D97-AF65-F5344CB8AC3E}">
        <p14:creationId xmlns:p14="http://schemas.microsoft.com/office/powerpoint/2010/main" val="3135878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A2767-D0C2-49B9-AEBF-49448A49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F48AF-985B-4DF6-BB80-77E52FAF1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Follow worksheets 2,  3 and 4 on the Wiki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3375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Java is NOT the same as JavaScript</a:t>
            </a:r>
          </a:p>
          <a:p>
            <a:r>
              <a:rPr lang="en-GB" dirty="0"/>
              <a:t>Is a full on Object Oriented Programming language</a:t>
            </a:r>
          </a:p>
          <a:p>
            <a:endParaRPr lang="en-GB" dirty="0"/>
          </a:p>
          <a:p>
            <a:r>
              <a:rPr lang="en-GB" dirty="0"/>
              <a:t>Example of Code</a:t>
            </a:r>
          </a:p>
        </p:txBody>
      </p:sp>
    </p:spTree>
    <p:extLst>
      <p:ext uri="{BB962C8B-B14F-4D97-AF65-F5344CB8AC3E}">
        <p14:creationId xmlns:p14="http://schemas.microsoft.com/office/powerpoint/2010/main" val="28026828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b="1" dirty="0"/>
              <a:t>3. Interaction and Compatibility of Code on Different Platforms (25%, K2)</a:t>
            </a:r>
            <a:endParaRPr lang="en-GB" sz="2900" dirty="0"/>
          </a:p>
          <a:p>
            <a:pPr marL="0" indent="0">
              <a:buNone/>
            </a:pPr>
            <a:r>
              <a:rPr lang="en-US" dirty="0"/>
              <a:t>In this topic, learners will gain an understanding of code compatibility on different platforms. The successful Apprentice should be able to: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3.1  </a:t>
            </a:r>
            <a:r>
              <a:rPr lang="en-US" dirty="0" err="1"/>
              <a:t>Memorise</a:t>
            </a:r>
            <a:r>
              <a:rPr lang="en-US" dirty="0"/>
              <a:t> the LAMP (Linux, Apache, MySQL, and PHP) and XAMPP stack. Describe the associated code compatibility with using alternative proprietary web stacks.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3.2  Discuss how the following file formats that can be shared across multiple digital platforms and issues that arise around compatibility:</a:t>
            </a:r>
            <a:endParaRPr lang="en-GB" dirty="0"/>
          </a:p>
          <a:p>
            <a:pPr lvl="1"/>
            <a:r>
              <a:rPr lang="en-US" dirty="0"/>
              <a:t>PDF</a:t>
            </a:r>
            <a:endParaRPr lang="en-GB" dirty="0"/>
          </a:p>
          <a:p>
            <a:pPr lvl="1"/>
            <a:r>
              <a:rPr lang="en-US" dirty="0"/>
              <a:t>HTML</a:t>
            </a:r>
            <a:endParaRPr lang="en-GB" dirty="0"/>
          </a:p>
          <a:p>
            <a:pPr lvl="1"/>
            <a:r>
              <a:rPr lang="en-US" dirty="0"/>
              <a:t>Image (GIF, JPG, PNG)</a:t>
            </a:r>
            <a:endParaRPr lang="en-GB" dirty="0"/>
          </a:p>
          <a:p>
            <a:pPr lvl="1"/>
            <a:r>
              <a:rPr lang="en-US" dirty="0"/>
              <a:t>Video; Mpeg</a:t>
            </a:r>
            <a:endParaRPr lang="en-GB" dirty="0"/>
          </a:p>
          <a:p>
            <a:pPr lvl="1"/>
            <a:r>
              <a:rPr lang="en-US" dirty="0"/>
              <a:t>Audio; MP3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3.3  Describe each stage required to generate or commission code. What considerations will be required to ensure code capability across multiple devices and the associated infrastructure limitations.</a:t>
            </a:r>
            <a:endParaRPr lang="en-GB" dirty="0"/>
          </a:p>
          <a:p>
            <a:pPr lvl="1"/>
            <a:r>
              <a:rPr lang="en-US" dirty="0"/>
              <a:t> Social media platforms feeds (called widgets) used on a new digital solution.</a:t>
            </a:r>
            <a:endParaRPr lang="en-GB" dirty="0"/>
          </a:p>
          <a:p>
            <a:pPr lvl="1"/>
            <a:r>
              <a:rPr lang="en-US" dirty="0"/>
              <a:t> Creating and protecting feeds (using API keys) for use by other </a:t>
            </a:r>
            <a:r>
              <a:rPr lang="en-US" dirty="0" err="1"/>
              <a:t>organisations</a:t>
            </a:r>
            <a:r>
              <a:rPr lang="en-US" dirty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8352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6E00-FE30-46FE-B28E-DFB4A346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3.1 - Different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AB748-7699-4BF5-8B9E-F92EADA8C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 main platforms:</a:t>
            </a:r>
          </a:p>
          <a:p>
            <a:pPr lvl="1"/>
            <a:r>
              <a:rPr lang="en-GB" dirty="0"/>
              <a:t>Windows</a:t>
            </a:r>
          </a:p>
          <a:p>
            <a:pPr lvl="1"/>
            <a:r>
              <a:rPr lang="en-GB" dirty="0"/>
              <a:t>Linux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0801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AD007-631C-4726-BB37-891F7337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1EF93-3382-4A12-9C42-D52696E29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42" y="2336873"/>
            <a:ext cx="4493807" cy="359931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 have a Windows ‘stack’</a:t>
            </a:r>
          </a:p>
          <a:p>
            <a:r>
              <a:rPr lang="en-GB" dirty="0"/>
              <a:t>WAMP</a:t>
            </a:r>
          </a:p>
          <a:p>
            <a:pPr lvl="1"/>
            <a:r>
              <a:rPr lang="en-GB" dirty="0"/>
              <a:t>Windows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Apache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MySQL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PHP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120DF-5644-4BAE-8927-38BC9DBE6AE1}"/>
              </a:ext>
            </a:extLst>
          </p:cNvPr>
          <p:cNvSpPr txBox="1"/>
          <p:nvPr/>
        </p:nvSpPr>
        <p:spPr>
          <a:xfrm>
            <a:off x="4901583" y="3201062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Operating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F8A9BF-1819-4CCC-93BD-82EB5AD5CFED}"/>
              </a:ext>
            </a:extLst>
          </p:cNvPr>
          <p:cNvSpPr txBox="1"/>
          <p:nvPr/>
        </p:nvSpPr>
        <p:spPr>
          <a:xfrm>
            <a:off x="4976925" y="3888435"/>
            <a:ext cx="151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web server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7859B-BC6F-4037-98F0-D66B6581BD09}"/>
              </a:ext>
            </a:extLst>
          </p:cNvPr>
          <p:cNvSpPr txBox="1"/>
          <p:nvPr/>
        </p:nvSpPr>
        <p:spPr>
          <a:xfrm>
            <a:off x="4976925" y="4509120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Database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BE51F-C4E4-4967-891C-E468A93C0DCA}"/>
              </a:ext>
            </a:extLst>
          </p:cNvPr>
          <p:cNvSpPr txBox="1"/>
          <p:nvPr/>
        </p:nvSpPr>
        <p:spPr>
          <a:xfrm>
            <a:off x="4999930" y="5206138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processing code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82D5F7-E470-4E2C-9DE6-21DDECEAA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080460"/>
            <a:ext cx="620688" cy="620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E61439-F993-43AD-B93F-1770EDACD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54" y="4320160"/>
            <a:ext cx="937286" cy="492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C31FCB-6DDD-482E-9C5B-C40041752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377" y="3911036"/>
            <a:ext cx="1331640" cy="3515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D630E9-DEF1-4C81-B01C-EA5CD3591A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786" y="3027902"/>
            <a:ext cx="680864" cy="6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2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AD007-631C-4726-BB37-891F7337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1EF93-3382-4A12-9C42-D52696E29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42" y="2336873"/>
            <a:ext cx="4493807" cy="359931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We have a Linux ‘stack’</a:t>
            </a:r>
          </a:p>
          <a:p>
            <a:r>
              <a:rPr lang="en-GB" dirty="0"/>
              <a:t>LAMP</a:t>
            </a:r>
          </a:p>
          <a:p>
            <a:endParaRPr lang="en-GB" dirty="0"/>
          </a:p>
          <a:p>
            <a:pPr lvl="1"/>
            <a:r>
              <a:rPr lang="en-GB" dirty="0"/>
              <a:t>Linux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Apache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MySQL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PHP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120DF-5644-4BAE-8927-38BC9DBE6AE1}"/>
              </a:ext>
            </a:extLst>
          </p:cNvPr>
          <p:cNvSpPr txBox="1"/>
          <p:nvPr/>
        </p:nvSpPr>
        <p:spPr>
          <a:xfrm>
            <a:off x="4901583" y="3430856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Operating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F8A9BF-1819-4CCC-93BD-82EB5AD5CFED}"/>
              </a:ext>
            </a:extLst>
          </p:cNvPr>
          <p:cNvSpPr txBox="1"/>
          <p:nvPr/>
        </p:nvSpPr>
        <p:spPr>
          <a:xfrm>
            <a:off x="4976925" y="4118229"/>
            <a:ext cx="151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web server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7859B-BC6F-4037-98F0-D66B6581BD09}"/>
              </a:ext>
            </a:extLst>
          </p:cNvPr>
          <p:cNvSpPr txBox="1"/>
          <p:nvPr/>
        </p:nvSpPr>
        <p:spPr>
          <a:xfrm>
            <a:off x="4976925" y="4738914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Database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BE51F-C4E4-4967-891C-E468A93C0DCA}"/>
              </a:ext>
            </a:extLst>
          </p:cNvPr>
          <p:cNvSpPr txBox="1"/>
          <p:nvPr/>
        </p:nvSpPr>
        <p:spPr>
          <a:xfrm>
            <a:off x="4999930" y="5435932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processing code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549C6A-5315-4E2E-8E0D-A387F136D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3234981"/>
            <a:ext cx="751062" cy="883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6902F6-135D-466A-8D10-46CA030EEB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22" y="5315501"/>
            <a:ext cx="620688" cy="620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D0D1B4-0ACB-471E-9486-530777B7E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18" y="4602998"/>
            <a:ext cx="937286" cy="492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DED0B3-BDE0-446D-A2CA-C4AC5089B4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184837"/>
            <a:ext cx="1331640" cy="35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2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7CCB-B54E-41CF-A919-C4418EA3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68F1F-D3F9-4BBC-ACD1-69FADC571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MAMP – works on Mac (Apple) </a:t>
            </a:r>
          </a:p>
          <a:p>
            <a:r>
              <a:rPr lang="en-GB" dirty="0"/>
              <a:t>SAMP – works on Sun Microsystems</a:t>
            </a:r>
          </a:p>
          <a:p>
            <a:r>
              <a:rPr lang="en-GB" dirty="0"/>
              <a:t>FAMP – works on FreeBSD</a:t>
            </a:r>
          </a:p>
          <a:p>
            <a:r>
              <a:rPr lang="en-GB" dirty="0"/>
              <a:t>XAMPP – works on any operating system</a:t>
            </a:r>
          </a:p>
          <a:p>
            <a:pPr lvl="1"/>
            <a:r>
              <a:rPr lang="en-GB" dirty="0"/>
              <a:t>You need to download the correct version</a:t>
            </a:r>
          </a:p>
        </p:txBody>
      </p:sp>
    </p:spTree>
    <p:extLst>
      <p:ext uri="{BB962C8B-B14F-4D97-AF65-F5344CB8AC3E}">
        <p14:creationId xmlns:p14="http://schemas.microsoft.com/office/powerpoint/2010/main" val="21129326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70E8-6E71-44DD-ADF4-4D00AE88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3.2 - File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F980-277D-43EE-97D8-2356BE520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41" y="2336873"/>
            <a:ext cx="7210396" cy="426047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All files have a specific format</a:t>
            </a:r>
          </a:p>
          <a:p>
            <a:r>
              <a:rPr lang="en-GB" dirty="0"/>
              <a:t>Types of files</a:t>
            </a:r>
          </a:p>
          <a:p>
            <a:pPr lvl="1"/>
            <a:r>
              <a:rPr lang="en-GB" dirty="0"/>
              <a:t>Images</a:t>
            </a:r>
          </a:p>
          <a:p>
            <a:pPr lvl="2"/>
            <a:r>
              <a:rPr lang="en-GB" dirty="0" err="1"/>
              <a:t>png</a:t>
            </a:r>
            <a:r>
              <a:rPr lang="en-GB" dirty="0"/>
              <a:t>, jpg, gif, </a:t>
            </a:r>
            <a:r>
              <a:rPr lang="en-GB" dirty="0" err="1"/>
              <a:t>svg</a:t>
            </a:r>
            <a:r>
              <a:rPr lang="en-GB" dirty="0"/>
              <a:t>, </a:t>
            </a:r>
            <a:r>
              <a:rPr lang="en-GB" dirty="0" err="1"/>
              <a:t>dwg</a:t>
            </a:r>
            <a:r>
              <a:rPr lang="en-GB" dirty="0"/>
              <a:t>, </a:t>
            </a:r>
            <a:r>
              <a:rPr lang="en-GB" dirty="0" err="1"/>
              <a:t>cdr</a:t>
            </a:r>
            <a:r>
              <a:rPr lang="en-GB" dirty="0"/>
              <a:t>, </a:t>
            </a:r>
            <a:r>
              <a:rPr lang="en-GB" dirty="0" err="1"/>
              <a:t>psd</a:t>
            </a:r>
            <a:endParaRPr lang="en-GB" dirty="0"/>
          </a:p>
          <a:p>
            <a:pPr lvl="1"/>
            <a:r>
              <a:rPr lang="en-GB" dirty="0"/>
              <a:t>Documents</a:t>
            </a:r>
          </a:p>
          <a:p>
            <a:pPr lvl="2"/>
            <a:r>
              <a:rPr lang="en-GB" dirty="0"/>
              <a:t>doc, docx, </a:t>
            </a:r>
            <a:r>
              <a:rPr lang="en-GB" dirty="0" err="1"/>
              <a:t>odt</a:t>
            </a:r>
            <a:r>
              <a:rPr lang="en-GB" dirty="0"/>
              <a:t>, </a:t>
            </a:r>
            <a:r>
              <a:rPr lang="en-GB" dirty="0" err="1"/>
              <a:t>wpd</a:t>
            </a:r>
            <a:r>
              <a:rPr lang="en-GB" dirty="0"/>
              <a:t>, pdf</a:t>
            </a:r>
          </a:p>
          <a:p>
            <a:pPr lvl="1"/>
            <a:r>
              <a:rPr lang="en-GB" dirty="0"/>
              <a:t>Scripts</a:t>
            </a:r>
          </a:p>
          <a:p>
            <a:pPr lvl="2"/>
            <a:r>
              <a:rPr lang="en-GB" dirty="0"/>
              <a:t>html, php, </a:t>
            </a:r>
            <a:r>
              <a:rPr lang="en-GB" dirty="0" err="1"/>
              <a:t>sql</a:t>
            </a:r>
            <a:r>
              <a:rPr lang="en-GB" dirty="0"/>
              <a:t>, </a:t>
            </a:r>
            <a:r>
              <a:rPr lang="en-GB" dirty="0" err="1"/>
              <a:t>py</a:t>
            </a:r>
            <a:r>
              <a:rPr lang="en-GB" dirty="0"/>
              <a:t>, </a:t>
            </a:r>
            <a:r>
              <a:rPr lang="en-GB" dirty="0" err="1"/>
              <a:t>aspx</a:t>
            </a:r>
            <a:r>
              <a:rPr lang="en-GB" dirty="0"/>
              <a:t>, </a:t>
            </a:r>
          </a:p>
          <a:p>
            <a:pPr lvl="1"/>
            <a:r>
              <a:rPr lang="en-GB" dirty="0"/>
              <a:t>Audio</a:t>
            </a:r>
          </a:p>
          <a:p>
            <a:pPr lvl="2"/>
            <a:r>
              <a:rPr lang="en-GB" dirty="0"/>
              <a:t>mpeg, mp3, wav, </a:t>
            </a:r>
            <a:r>
              <a:rPr lang="en-GB" dirty="0" err="1"/>
              <a:t>ogg</a:t>
            </a:r>
            <a:r>
              <a:rPr lang="en-GB" dirty="0"/>
              <a:t>, </a:t>
            </a:r>
            <a:r>
              <a:rPr lang="en-GB" dirty="0" err="1"/>
              <a:t>flac</a:t>
            </a:r>
            <a:endParaRPr lang="en-GB" dirty="0"/>
          </a:p>
          <a:p>
            <a:pPr lvl="1"/>
            <a:r>
              <a:rPr lang="en-GB" dirty="0"/>
              <a:t>Video</a:t>
            </a:r>
          </a:p>
          <a:p>
            <a:pPr lvl="2"/>
            <a:r>
              <a:rPr lang="en-GB" dirty="0" err="1"/>
              <a:t>avi</a:t>
            </a:r>
            <a:r>
              <a:rPr lang="en-GB" dirty="0"/>
              <a:t>, </a:t>
            </a:r>
            <a:r>
              <a:rPr lang="en-GB" dirty="0" err="1"/>
              <a:t>flv</a:t>
            </a:r>
            <a:r>
              <a:rPr lang="en-GB" dirty="0"/>
              <a:t>, mov, mp4, </a:t>
            </a:r>
            <a:r>
              <a:rPr lang="en-GB" dirty="0" err="1"/>
              <a:t>wmv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3405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D309-CD8B-40EA-8005-2F729D97E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3FDDE-1E61-425A-A892-3662D54BD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 all files work on all platforms</a:t>
            </a:r>
          </a:p>
          <a:p>
            <a:r>
              <a:rPr lang="en-GB" dirty="0"/>
              <a:t>Some formats are proprietary</a:t>
            </a:r>
          </a:p>
          <a:p>
            <a:r>
              <a:rPr lang="en-GB" dirty="0"/>
              <a:t>Some formats need to die (Flash)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72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5AA8-167D-3249-BB95-5FD6894B5B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Appreciation of Logic (10%, K2)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1C73-7ADE-6847-A4CB-9BE16E5C50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254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F092B-9DCA-4699-85B9-EC83E70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61630-6B37-4B57-B095-D339D05F7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happens when you want to play a specific file?</a:t>
            </a:r>
          </a:p>
        </p:txBody>
      </p:sp>
    </p:spTree>
    <p:extLst>
      <p:ext uri="{BB962C8B-B14F-4D97-AF65-F5344CB8AC3E}">
        <p14:creationId xmlns:p14="http://schemas.microsoft.com/office/powerpoint/2010/main" val="1892528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59D7-2C79-42BD-9807-C7BCA72D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5CCD4-BBAC-4A6E-B875-AAB0C9401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40" y="2336873"/>
            <a:ext cx="8166216" cy="359931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Video - </a:t>
            </a:r>
            <a:r>
              <a:rPr lang="en-GB" dirty="0">
                <a:hlinkClick r:id="rId2"/>
              </a:rPr>
              <a:t>https://www.motionelements.com/blog/articles/what-you-need-to-know-about-the-5-most-common-video-file-formats</a:t>
            </a:r>
            <a:endParaRPr lang="en-GB" dirty="0"/>
          </a:p>
          <a:p>
            <a:r>
              <a:rPr lang="en-GB" dirty="0"/>
              <a:t>Audio - </a:t>
            </a:r>
            <a:r>
              <a:rPr lang="en-GB" dirty="0">
                <a:hlinkClick r:id="rId3"/>
              </a:rPr>
              <a:t>https://www.toptenreviews.com/software/articles/audio-file-types/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</a:t>
            </a:r>
            <a:r>
              <a:rPr lang="en-GB" dirty="0">
                <a:hlinkClick r:id="rId4"/>
              </a:rPr>
              <a:t>https://www.falmouth.ac.uk/content/6-common-audio-file-types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0115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BFD2-89A5-4F5B-875F-8AB8888B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3.3 - Generating or Commissioning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CD6F8-4DD8-4F6D-A5D2-CB6F5B807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 Five main ingredients in the programming process:</a:t>
            </a:r>
          </a:p>
          <a:p>
            <a:pPr lvl="1"/>
            <a:r>
              <a:rPr lang="en-GB" sz="2800" dirty="0"/>
              <a:t>    Defining the problem</a:t>
            </a:r>
          </a:p>
          <a:p>
            <a:pPr lvl="1"/>
            <a:r>
              <a:rPr lang="en-GB" sz="2800" dirty="0"/>
              <a:t>    Planning the solution</a:t>
            </a:r>
          </a:p>
          <a:p>
            <a:pPr lvl="1"/>
            <a:r>
              <a:rPr lang="en-GB" sz="2800" dirty="0"/>
              <a:t>    Coding the program</a:t>
            </a:r>
          </a:p>
          <a:p>
            <a:pPr lvl="1"/>
            <a:r>
              <a:rPr lang="en-GB" sz="2800" dirty="0"/>
              <a:t>    Testing the program</a:t>
            </a:r>
          </a:p>
          <a:p>
            <a:pPr lvl="1"/>
            <a:r>
              <a:rPr lang="en-GB" sz="2800" dirty="0"/>
              <a:t>    Documenting the program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9361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D538-C984-4ECF-A94D-E0A9ED4D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Process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8D7567-3A87-412B-9C75-890C26D79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6" y="1918494"/>
            <a:ext cx="10541000" cy="4749800"/>
          </a:xfrm>
        </p:spPr>
      </p:pic>
    </p:spTree>
    <p:extLst>
      <p:ext uri="{BB962C8B-B14F-4D97-AF65-F5344CB8AC3E}">
        <p14:creationId xmlns:p14="http://schemas.microsoft.com/office/powerpoint/2010/main" val="10132738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9023-CF13-4DE2-B3A1-7769442A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F841F-4ADA-4E5B-9F9E-7BD5F751F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task of defining the problem consists of:</a:t>
            </a:r>
          </a:p>
          <a:p>
            <a:pPr lvl="1"/>
            <a:r>
              <a:rPr lang="en-GB" dirty="0"/>
              <a:t> identifying what it is you know (input-given data)</a:t>
            </a:r>
          </a:p>
          <a:p>
            <a:pPr lvl="1"/>
            <a:r>
              <a:rPr lang="en-GB" dirty="0"/>
              <a:t>what it is you want to obtain (output-the result)</a:t>
            </a:r>
          </a:p>
          <a:p>
            <a:r>
              <a:rPr lang="en-GB" dirty="0"/>
              <a:t>Eventually, you produce a written agreement that, among other things, specifies the kind of input, processing, and output required</a:t>
            </a:r>
          </a:p>
          <a:p>
            <a:r>
              <a:rPr lang="en-GB" dirty="0"/>
              <a:t>This is not a simple process</a:t>
            </a:r>
          </a:p>
        </p:txBody>
      </p:sp>
    </p:spTree>
    <p:extLst>
      <p:ext uri="{BB962C8B-B14F-4D97-AF65-F5344CB8AC3E}">
        <p14:creationId xmlns:p14="http://schemas.microsoft.com/office/powerpoint/2010/main" val="23063241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F7F3D-5FD3-465B-9C10-C68626D1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5047A-4EB4-458B-8C9C-C8C70338D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584" y="2336873"/>
            <a:ext cx="7210396" cy="3599316"/>
          </a:xfrm>
        </p:spPr>
        <p:txBody>
          <a:bodyPr/>
          <a:lstStyle/>
          <a:p>
            <a:r>
              <a:rPr lang="en-GB" sz="2800" dirty="0"/>
              <a:t>Two common ways of planning the solution to a problem are:</a:t>
            </a:r>
          </a:p>
          <a:p>
            <a:pPr lvl="1"/>
            <a:r>
              <a:rPr lang="en-GB" sz="2400" dirty="0"/>
              <a:t>draw a flowchart</a:t>
            </a:r>
          </a:p>
          <a:p>
            <a:pPr lvl="1"/>
            <a:r>
              <a:rPr lang="en-GB" sz="2400" dirty="0"/>
              <a:t>write pseudocode</a:t>
            </a:r>
          </a:p>
          <a:p>
            <a:pPr lvl="1"/>
            <a:r>
              <a:rPr lang="en-GB" sz="2400" dirty="0"/>
              <a:t>or possibly both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4075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9AC1-2779-4257-B967-D74EE757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F1DA1-3C3F-4F36-AF41-F02415276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F63B9B-04FF-4DFF-BA04-9C4F4BB2F7EE}"/>
              </a:ext>
            </a:extLst>
          </p:cNvPr>
          <p:cNvGrpSpPr/>
          <p:nvPr/>
        </p:nvGrpSpPr>
        <p:grpSpPr>
          <a:xfrm>
            <a:off x="3863752" y="1988840"/>
            <a:ext cx="3456384" cy="4536504"/>
            <a:chOff x="5580112" y="2852936"/>
            <a:chExt cx="2016224" cy="35283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ECDBFD-6DA7-4838-8F95-387F0EFDF16A}"/>
                </a:ext>
              </a:extLst>
            </p:cNvPr>
            <p:cNvSpPr/>
            <p:nvPr/>
          </p:nvSpPr>
          <p:spPr>
            <a:xfrm>
              <a:off x="5580112" y="2852936"/>
              <a:ext cx="2016224" cy="35283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E4AA14F-2396-4703-BC5C-71EE8B9F4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2852936"/>
              <a:ext cx="2016224" cy="3487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39587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54D9-4540-43BC-A5B9-3A753210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Psuedocode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F11DB-06DC-42A3-ADD3-7E41799E92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33589" y="2336801"/>
            <a:ext cx="6011582" cy="180664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Get the radius</a:t>
            </a:r>
          </a:p>
          <a:p>
            <a:r>
              <a:rPr lang="en-GB" dirty="0">
                <a:solidFill>
                  <a:schemeClr val="bg1"/>
                </a:solidFill>
              </a:rPr>
              <a:t>Is radius larger than 10?</a:t>
            </a:r>
          </a:p>
          <a:p>
            <a:r>
              <a:rPr lang="en-GB" dirty="0">
                <a:solidFill>
                  <a:schemeClr val="bg1"/>
                </a:solidFill>
              </a:rPr>
              <a:t>Error message (“Choose smaller radius”)</a:t>
            </a:r>
          </a:p>
          <a:p>
            <a:r>
              <a:rPr lang="en-GB" dirty="0">
                <a:solidFill>
                  <a:schemeClr val="bg1"/>
                </a:solidFill>
              </a:rPr>
              <a:t>Calculate area of circle</a:t>
            </a:r>
          </a:p>
        </p:txBody>
      </p:sp>
    </p:spTree>
    <p:extLst>
      <p:ext uri="{BB962C8B-B14F-4D97-AF65-F5344CB8AC3E}">
        <p14:creationId xmlns:p14="http://schemas.microsoft.com/office/powerpoint/2010/main" val="42372979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29AA-6087-43F9-BB76-671F8007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C0EEE-1DE5-42E0-8765-FD34D38E7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where the actual coding is done</a:t>
            </a:r>
          </a:p>
          <a:p>
            <a:r>
              <a:rPr lang="en-GB" dirty="0"/>
              <a:t>Similar to what you did when coding up a web page</a:t>
            </a:r>
          </a:p>
        </p:txBody>
      </p:sp>
    </p:spTree>
    <p:extLst>
      <p:ext uri="{BB962C8B-B14F-4D97-AF65-F5344CB8AC3E}">
        <p14:creationId xmlns:p14="http://schemas.microsoft.com/office/powerpoint/2010/main" val="23885193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28F0-2BDF-4CC1-92EC-10C917A57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3C8E2-1683-4251-A5CD-53A09D987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crucial component of the lifecycle</a:t>
            </a:r>
          </a:p>
          <a:p>
            <a:r>
              <a:rPr lang="en-GB" dirty="0"/>
              <a:t>Not everything can be tested </a:t>
            </a:r>
          </a:p>
        </p:txBody>
      </p:sp>
    </p:spTree>
    <p:extLst>
      <p:ext uri="{BB962C8B-B14F-4D97-AF65-F5344CB8AC3E}">
        <p14:creationId xmlns:p14="http://schemas.microsoft.com/office/powerpoint/2010/main" val="6374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Binary is used in a computer because it has a definite state</a:t>
            </a:r>
          </a:p>
          <a:p>
            <a:pPr lvl="1"/>
            <a:r>
              <a:rPr lang="en-GB" dirty="0"/>
              <a:t>On</a:t>
            </a:r>
          </a:p>
          <a:p>
            <a:pPr lvl="1"/>
            <a:r>
              <a:rPr lang="en-GB" dirty="0"/>
              <a:t>Off</a:t>
            </a:r>
          </a:p>
          <a:p>
            <a:r>
              <a:rPr lang="en-GB" dirty="0"/>
              <a:t>Represented by ones and zeros</a:t>
            </a:r>
          </a:p>
          <a:p>
            <a:pPr lvl="1"/>
            <a:r>
              <a:rPr lang="en-GB" dirty="0"/>
              <a:t>1001 – represents the number 9</a:t>
            </a:r>
          </a:p>
          <a:p>
            <a:pPr lvl="1"/>
            <a:r>
              <a:rPr lang="en-GB" dirty="0"/>
              <a:t>01100101 - represents the letter e</a:t>
            </a:r>
          </a:p>
          <a:p>
            <a:r>
              <a:rPr lang="en-GB" dirty="0"/>
              <a:t>All data that we want a computer to process needs to be converted into this binary format.</a:t>
            </a:r>
          </a:p>
        </p:txBody>
      </p:sp>
    </p:spTree>
    <p:extLst>
      <p:ext uri="{BB962C8B-B14F-4D97-AF65-F5344CB8AC3E}">
        <p14:creationId xmlns:p14="http://schemas.microsoft.com/office/powerpoint/2010/main" val="3205480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A82AD-2961-4DEB-B3AD-6BE93D020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26BB7-9F34-4D3F-959F-A388ECE05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where specific releases are introduced</a:t>
            </a:r>
          </a:p>
          <a:p>
            <a:r>
              <a:rPr lang="en-GB" dirty="0"/>
              <a:t>Could be regulatory, mandatory or functional</a:t>
            </a:r>
          </a:p>
          <a:p>
            <a:r>
              <a:rPr lang="en-GB" dirty="0"/>
              <a:t>Non-functional components could be introduced here</a:t>
            </a:r>
          </a:p>
        </p:txBody>
      </p:sp>
    </p:spTree>
    <p:extLst>
      <p:ext uri="{BB962C8B-B14F-4D97-AF65-F5344CB8AC3E}">
        <p14:creationId xmlns:p14="http://schemas.microsoft.com/office/powerpoint/2010/main" val="676696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B007-A0A9-4898-B535-29D63D26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 platforms feeds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D5443-DDA7-4D40-9A25-8966293E7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Web feed or RSS feed is a format that provides users with frequently updated content</a:t>
            </a:r>
          </a:p>
          <a:p>
            <a:r>
              <a:rPr lang="en-GB" dirty="0"/>
              <a:t>Content distributors syndicate a Web feed, enabling users to subscribe to a site's latest content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5569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D040-A102-4994-A9C6-6CEC25C6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API’s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3D9DE-16B3-4FA3-86BA-7978635C5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API is a set of functions and procedures that allow the creation of applications which access the features or data of an operating system, application, or other service</a:t>
            </a:r>
          </a:p>
          <a:p>
            <a:r>
              <a:rPr lang="en-GB" dirty="0"/>
              <a:t>Application Programming Interface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9241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E3C6C-27EC-4FCB-BE66-15606E8DB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EE7D29-1350-4BB9-8285-0D01C9FA3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884362"/>
            <a:ext cx="6984776" cy="4480660"/>
          </a:xfrm>
        </p:spPr>
      </p:pic>
    </p:spTree>
    <p:extLst>
      <p:ext uri="{BB962C8B-B14F-4D97-AF65-F5344CB8AC3E}">
        <p14:creationId xmlns:p14="http://schemas.microsoft.com/office/powerpoint/2010/main" val="27582811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6A6BD-52AD-4EB8-B3A9-8495796B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API 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0DF4-8741-40A8-9DB1-C6744C51C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 want to capture photos or video from the iPhone’s camera, you don’t have to write your own camera interface</a:t>
            </a:r>
          </a:p>
          <a:p>
            <a:r>
              <a:rPr lang="en-GB" dirty="0"/>
              <a:t>You use the camera API to embed the iPhone’s built-in camera in your app.</a:t>
            </a:r>
          </a:p>
        </p:txBody>
      </p:sp>
    </p:spTree>
    <p:extLst>
      <p:ext uri="{BB962C8B-B14F-4D97-AF65-F5344CB8AC3E}">
        <p14:creationId xmlns:p14="http://schemas.microsoft.com/office/powerpoint/2010/main" val="86645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450005"/>
              </p:ext>
            </p:extLst>
          </p:nvPr>
        </p:nvGraphicFramePr>
        <p:xfrm>
          <a:off x="3071665" y="2348880"/>
          <a:ext cx="507052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Denary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Binary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Denary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Binary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922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from Binary to Denary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825722"/>
              </p:ext>
            </p:extLst>
          </p:nvPr>
        </p:nvGraphicFramePr>
        <p:xfrm>
          <a:off x="2033588" y="2336800"/>
          <a:ext cx="72104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Units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(1000s)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(100s)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(10s)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93600241"/>
              </p:ext>
            </p:extLst>
          </p:nvPr>
        </p:nvGraphicFramePr>
        <p:xfrm>
          <a:off x="0" y="3500438"/>
          <a:ext cx="721042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Units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x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 x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 x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 x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850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from Binary to Denary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51727"/>
              </p:ext>
            </p:extLst>
          </p:nvPr>
        </p:nvGraphicFramePr>
        <p:xfrm>
          <a:off x="1775524" y="2348880"/>
          <a:ext cx="874293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80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</a:t>
                      </a:r>
                      <a:r>
                        <a:rPr lang="en-GB" baseline="40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</a:t>
                      </a:r>
                      <a:r>
                        <a:rPr lang="en-GB" baseline="40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</a:t>
                      </a:r>
                      <a:r>
                        <a:rPr lang="en-GB" baseline="40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</a:t>
                      </a:r>
                      <a:r>
                        <a:rPr lang="en-GB" baseline="40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</a:t>
                      </a:r>
                      <a:r>
                        <a:rPr lang="en-GB" baseline="40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</a:t>
                      </a:r>
                      <a:r>
                        <a:rPr lang="en-GB" baseline="40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</a:t>
                      </a:r>
                      <a:r>
                        <a:rPr lang="en-GB" baseline="4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</a:t>
                      </a:r>
                      <a:r>
                        <a:rPr lang="en-GB" baseline="4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</a:t>
                      </a:r>
                      <a:r>
                        <a:rPr lang="en-GB" baseline="4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r>
                        <a:rPr lang="en-GB" baseline="40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x 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 x 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 x 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x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x 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x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 x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x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x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23592" y="5157192"/>
            <a:ext cx="360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gives us a denary value of….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1985" y="515719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629</a:t>
            </a:r>
          </a:p>
        </p:txBody>
      </p:sp>
    </p:spTree>
    <p:extLst>
      <p:ext uri="{BB962C8B-B14F-4D97-AF65-F5344CB8AC3E}">
        <p14:creationId xmlns:p14="http://schemas.microsoft.com/office/powerpoint/2010/main" val="282517427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37BB07E-A22A-428D-9BC2-831999BF9164}" vid="{871F2AB9-56D8-460B-82DD-BCE8B91B57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bcs_level_3_award_in_principles_of_coding_module_slides_week_1</Template>
  <TotalTime>2948</TotalTime>
  <Words>2619</Words>
  <Application>Microsoft Macintosh PowerPoint</Application>
  <PresentationFormat>Widescreen</PresentationFormat>
  <Paragraphs>556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Adobe Devanagari</vt:lpstr>
      <vt:lpstr>Arial</vt:lpstr>
      <vt:lpstr>Calibri</vt:lpstr>
      <vt:lpstr>MV Boli</vt:lpstr>
      <vt:lpstr>Theme1</vt:lpstr>
      <vt:lpstr>Digital Marketer</vt:lpstr>
      <vt:lpstr>Syllabus</vt:lpstr>
      <vt:lpstr>Syllabus</vt:lpstr>
      <vt:lpstr>Syllabus</vt:lpstr>
      <vt:lpstr>Appreciation of Logic (10%, K2) </vt:lpstr>
      <vt:lpstr>Binary</vt:lpstr>
      <vt:lpstr>Binary</vt:lpstr>
      <vt:lpstr>Converting from Binary to Denary</vt:lpstr>
      <vt:lpstr>Converting from Binary to Denary</vt:lpstr>
      <vt:lpstr>Converting from Denary to Binary</vt:lpstr>
      <vt:lpstr>Adding Binary Numbers</vt:lpstr>
      <vt:lpstr>PowerPoint Presentation</vt:lpstr>
      <vt:lpstr>Understand the basics of logic in computation and of logic gates</vt:lpstr>
      <vt:lpstr>AND</vt:lpstr>
      <vt:lpstr>OR</vt:lpstr>
      <vt:lpstr>NOT</vt:lpstr>
      <vt:lpstr>Programming Languages</vt:lpstr>
      <vt:lpstr>Browsers</vt:lpstr>
      <vt:lpstr>Browsers</vt:lpstr>
      <vt:lpstr>Web pages</vt:lpstr>
      <vt:lpstr>Hidden Elements</vt:lpstr>
      <vt:lpstr>Server Code</vt:lpstr>
      <vt:lpstr>PowerPoint Presentation</vt:lpstr>
      <vt:lpstr>PowerPoint Presentation</vt:lpstr>
      <vt:lpstr>Anatomy of a Web Page</vt:lpstr>
      <vt:lpstr>Anatomy of a Web Page</vt:lpstr>
      <vt:lpstr>Lets have a recap</vt:lpstr>
      <vt:lpstr>HTML Code</vt:lpstr>
      <vt:lpstr>Hypertext Markup Language (HTML)</vt:lpstr>
      <vt:lpstr>Elements</vt:lpstr>
      <vt:lpstr>Nested Elements</vt:lpstr>
      <vt:lpstr>HTML Attributes</vt:lpstr>
      <vt:lpstr>Links</vt:lpstr>
      <vt:lpstr>Navigation Links</vt:lpstr>
      <vt:lpstr>Standard Link</vt:lpstr>
      <vt:lpstr>Image Links</vt:lpstr>
      <vt:lpstr>Attributes</vt:lpstr>
      <vt:lpstr>Headings</vt:lpstr>
      <vt:lpstr>&lt;head&gt; Element</vt:lpstr>
      <vt:lpstr>Add JavaScript to Web Pages</vt:lpstr>
      <vt:lpstr>Task</vt:lpstr>
      <vt:lpstr>Java</vt:lpstr>
      <vt:lpstr>Day ?</vt:lpstr>
      <vt:lpstr>3.1 - Different Platforms</vt:lpstr>
      <vt:lpstr>Windows</vt:lpstr>
      <vt:lpstr>Linux</vt:lpstr>
      <vt:lpstr>Alternatives</vt:lpstr>
      <vt:lpstr>3.2 - File Formats</vt:lpstr>
      <vt:lpstr>Portability</vt:lpstr>
      <vt:lpstr>Problems</vt:lpstr>
      <vt:lpstr>Resources</vt:lpstr>
      <vt:lpstr>3.3 - Generating or Commissioning Code</vt:lpstr>
      <vt:lpstr>The Process</vt:lpstr>
      <vt:lpstr>Requirements</vt:lpstr>
      <vt:lpstr>Design</vt:lpstr>
      <vt:lpstr>Flowchart</vt:lpstr>
      <vt:lpstr>Psuedocode</vt:lpstr>
      <vt:lpstr>Implementation</vt:lpstr>
      <vt:lpstr>Testing</vt:lpstr>
      <vt:lpstr>Maintenance</vt:lpstr>
      <vt:lpstr>Social media platforms feeds</vt:lpstr>
      <vt:lpstr>API’s</vt:lpstr>
      <vt:lpstr>API</vt:lpstr>
      <vt:lpstr>API -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Marketer</dc:title>
  <dc:creator>Leonard Shand</dc:creator>
  <cp:lastModifiedBy>Emma Littlefair</cp:lastModifiedBy>
  <cp:revision>29</cp:revision>
  <dcterms:created xsi:type="dcterms:W3CDTF">2018-08-20T14:16:12Z</dcterms:created>
  <dcterms:modified xsi:type="dcterms:W3CDTF">2021-12-07T14:46:15Z</dcterms:modified>
</cp:coreProperties>
</file>