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14"/>
  </p:notesMasterIdLst>
  <p:sldIdLst>
    <p:sldId id="256" r:id="rId2"/>
    <p:sldId id="257" r:id="rId3"/>
    <p:sldId id="263" r:id="rId4"/>
    <p:sldId id="262" r:id="rId5"/>
    <p:sldId id="261" r:id="rId6"/>
    <p:sldId id="258" r:id="rId7"/>
    <p:sldId id="259" r:id="rId8"/>
    <p:sldId id="264" r:id="rId9"/>
    <p:sldId id="260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8CC200-EF76-C546-A3F3-BA644CF27789}" v="3" dt="2018-10-14T15:43:42.9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9"/>
    <p:restoredTop sz="94651"/>
  </p:normalViewPr>
  <p:slideViewPr>
    <p:cSldViewPr snapToGrid="0" snapToObjects="1">
      <p:cViewPr varScale="1">
        <p:scale>
          <a:sx n="125" d="100"/>
          <a:sy n="125" d="100"/>
        </p:scale>
        <p:origin x="11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7001F8A5-F6B5-3942-BDCF-6F036069E527}"/>
    <pc:docChg chg="custSel addSld delSld modSld">
      <pc:chgData name="Bob Higgie" userId="ca96966e-c91b-46bf-80ae-a3ad686f5520" providerId="ADAL" clId="{7001F8A5-F6B5-3942-BDCF-6F036069E527}" dt="2018-10-14T15:43:43.829" v="61" actId="27636"/>
      <pc:docMkLst>
        <pc:docMk/>
      </pc:docMkLst>
      <pc:sldChg chg="delSp modSp">
        <pc:chgData name="Bob Higgie" userId="ca96966e-c91b-46bf-80ae-a3ad686f5520" providerId="ADAL" clId="{7001F8A5-F6B5-3942-BDCF-6F036069E527}" dt="2018-10-14T15:41:59.637" v="38" actId="20577"/>
        <pc:sldMkLst>
          <pc:docMk/>
          <pc:sldMk cId="195010966" sldId="256"/>
        </pc:sldMkLst>
        <pc:spChg chg="mod">
          <ac:chgData name="Bob Higgie" userId="ca96966e-c91b-46bf-80ae-a3ad686f5520" providerId="ADAL" clId="{7001F8A5-F6B5-3942-BDCF-6F036069E527}" dt="2018-10-14T15:41:59.637" v="38" actId="20577"/>
          <ac:spMkLst>
            <pc:docMk/>
            <pc:sldMk cId="195010966" sldId="256"/>
            <ac:spMk id="3" creationId="{00000000-0000-0000-0000-000000000000}"/>
          </ac:spMkLst>
        </pc:spChg>
        <pc:picChg chg="del">
          <ac:chgData name="Bob Higgie" userId="ca96966e-c91b-46bf-80ae-a3ad686f5520" providerId="ADAL" clId="{7001F8A5-F6B5-3942-BDCF-6F036069E527}" dt="2018-10-14T15:41:38.850" v="2" actId="478"/>
          <ac:picMkLst>
            <pc:docMk/>
            <pc:sldMk cId="195010966" sldId="256"/>
            <ac:picMk id="4" creationId="{00000000-0000-0000-0000-000000000000}"/>
          </ac:picMkLst>
        </pc:picChg>
      </pc:sldChg>
      <pc:sldChg chg="modSp del">
        <pc:chgData name="Bob Higgie" userId="ca96966e-c91b-46bf-80ae-a3ad686f5520" providerId="ADAL" clId="{7001F8A5-F6B5-3942-BDCF-6F036069E527}" dt="2018-10-14T15:42:29.423" v="39" actId="2696"/>
        <pc:sldMkLst>
          <pc:docMk/>
          <pc:sldMk cId="741615806" sldId="259"/>
        </pc:sldMkLst>
        <pc:spChg chg="mod">
          <ac:chgData name="Bob Higgie" userId="ca96966e-c91b-46bf-80ae-a3ad686f5520" providerId="ADAL" clId="{7001F8A5-F6B5-3942-BDCF-6F036069E527}" dt="2018-10-14T15:41:29.894" v="0" actId="27636"/>
          <ac:spMkLst>
            <pc:docMk/>
            <pc:sldMk cId="741615806" sldId="259"/>
            <ac:spMk id="3" creationId="{52B86D15-2A66-6B46-BA7F-0CC8C83E246E}"/>
          </ac:spMkLst>
        </pc:spChg>
      </pc:sldChg>
      <pc:sldChg chg="modSp add">
        <pc:chgData name="Bob Higgie" userId="ca96966e-c91b-46bf-80ae-a3ad686f5520" providerId="ADAL" clId="{7001F8A5-F6B5-3942-BDCF-6F036069E527}" dt="2018-10-14T15:43:43.829" v="61" actId="27636"/>
        <pc:sldMkLst>
          <pc:docMk/>
          <pc:sldMk cId="3591161518" sldId="259"/>
        </pc:sldMkLst>
        <pc:spChg chg="mod">
          <ac:chgData name="Bob Higgie" userId="ca96966e-c91b-46bf-80ae-a3ad686f5520" providerId="ADAL" clId="{7001F8A5-F6B5-3942-BDCF-6F036069E527}" dt="2018-10-14T15:43:02.594" v="58" actId="20577"/>
          <ac:spMkLst>
            <pc:docMk/>
            <pc:sldMk cId="3591161518" sldId="259"/>
            <ac:spMk id="2" creationId="{BB0086E4-B5D5-7B43-A74D-C2A86B7721E3}"/>
          </ac:spMkLst>
        </pc:spChg>
        <pc:spChg chg="mod">
          <ac:chgData name="Bob Higgie" userId="ca96966e-c91b-46bf-80ae-a3ad686f5520" providerId="ADAL" clId="{7001F8A5-F6B5-3942-BDCF-6F036069E527}" dt="2018-10-14T15:43:43.829" v="61" actId="27636"/>
          <ac:spMkLst>
            <pc:docMk/>
            <pc:sldMk cId="3591161518" sldId="259"/>
            <ac:spMk id="3" creationId="{1C64DBB6-8D0D-D14A-A2A0-3B20369CD61A}"/>
          </ac:spMkLst>
        </pc:spChg>
      </pc:sldChg>
      <pc:sldChg chg="modSp del">
        <pc:chgData name="Bob Higgie" userId="ca96966e-c91b-46bf-80ae-a3ad686f5520" providerId="ADAL" clId="{7001F8A5-F6B5-3942-BDCF-6F036069E527}" dt="2018-10-14T15:42:29.942" v="40" actId="2696"/>
        <pc:sldMkLst>
          <pc:docMk/>
          <pc:sldMk cId="2843831402" sldId="260"/>
        </pc:sldMkLst>
        <pc:spChg chg="mod">
          <ac:chgData name="Bob Higgie" userId="ca96966e-c91b-46bf-80ae-a3ad686f5520" providerId="ADAL" clId="{7001F8A5-F6B5-3942-BDCF-6F036069E527}" dt="2018-10-14T15:41:30.015" v="1" actId="27636"/>
          <ac:spMkLst>
            <pc:docMk/>
            <pc:sldMk cId="2843831402" sldId="260"/>
            <ac:spMk id="3" creationId="{52B86D15-2A66-6B46-BA7F-0CC8C83E24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9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FA3F48C-C7C6-4055-9F49-3777875E72AE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178E61D-D431-422C-9764-11DAFE33AB63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4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9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9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8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9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5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8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8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63EFA5E-FA76-400D-B3DC-F0BA90E6D107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6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31740"/>
            <a:ext cx="420403" cy="5343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ield_(computer_science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/>
              <a:t>Final pieces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Coding and Logic</a:t>
            </a:r>
          </a:p>
        </p:txBody>
      </p:sp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086E4-B5D5-7B43-A74D-C2A86B77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4DBB6-8D0D-D14A-A2A0-3B20369CD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XML stands for </a:t>
            </a:r>
            <a:r>
              <a:rPr lang="en-GB" dirty="0" err="1"/>
              <a:t>eXtensible</a:t>
            </a:r>
            <a:r>
              <a:rPr lang="en-GB" dirty="0"/>
              <a:t> </a:t>
            </a:r>
            <a:r>
              <a:rPr lang="en-GB" dirty="0" err="1"/>
              <a:t>Markup</a:t>
            </a:r>
            <a:r>
              <a:rPr lang="en-GB" dirty="0"/>
              <a:t> Language</a:t>
            </a:r>
          </a:p>
          <a:p>
            <a:r>
              <a:rPr lang="en-GB" dirty="0"/>
              <a:t>a </a:t>
            </a:r>
            <a:r>
              <a:rPr lang="en-GB" dirty="0" err="1"/>
              <a:t>markup</a:t>
            </a:r>
            <a:r>
              <a:rPr lang="en-GB" dirty="0"/>
              <a:t> language much like HTML</a:t>
            </a:r>
          </a:p>
          <a:p>
            <a:r>
              <a:rPr lang="en-GB" dirty="0"/>
              <a:t>designed to store and transport data</a:t>
            </a:r>
          </a:p>
          <a:p>
            <a:r>
              <a:rPr lang="en-GB" dirty="0"/>
              <a:t>stores data in plain text format. </a:t>
            </a:r>
          </a:p>
          <a:p>
            <a:r>
              <a:rPr lang="en-GB" dirty="0"/>
              <a:t>It is software- and hardware-independent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&lt;note&gt;</a:t>
            </a:r>
            <a:br>
              <a:rPr lang="en-GB" dirty="0"/>
            </a:br>
            <a:r>
              <a:rPr lang="en-GB" dirty="0"/>
              <a:t>  &lt;to&gt;Jamie&lt;/to&gt;</a:t>
            </a:r>
            <a:br>
              <a:rPr lang="en-GB" dirty="0"/>
            </a:br>
            <a:r>
              <a:rPr lang="en-GB" dirty="0"/>
              <a:t>  &lt;from&gt;Matt&lt;/from&gt;</a:t>
            </a:r>
            <a:br>
              <a:rPr lang="en-GB" dirty="0"/>
            </a:br>
            <a:r>
              <a:rPr lang="en-GB" dirty="0"/>
              <a:t>  &lt;heading&gt;Question&lt;/heading&gt;</a:t>
            </a:r>
            <a:br>
              <a:rPr lang="en-GB" dirty="0"/>
            </a:br>
            <a:r>
              <a:rPr lang="en-GB" dirty="0"/>
              <a:t>  &lt;body&gt;How do I get this helmet off my head?&lt;/body&gt;</a:t>
            </a:r>
            <a:br>
              <a:rPr lang="en-GB" dirty="0"/>
            </a:br>
            <a:r>
              <a:rPr lang="en-GB" dirty="0"/>
              <a:t>&lt;/note&gt;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00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086E4-B5D5-7B43-A74D-C2A86B77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4DBB6-8D0D-D14A-A2A0-3B20369CD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value that indicates there is no value</a:t>
            </a:r>
          </a:p>
          <a:p>
            <a:r>
              <a:rPr lang="en-GB" dirty="0"/>
              <a:t>Not a zero </a:t>
            </a:r>
          </a:p>
          <a:p>
            <a:r>
              <a:rPr lang="en-GB" dirty="0"/>
              <a:t>Not a space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894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86009-51D1-4E91-ABDD-B6F4229C4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</a:t>
            </a:r>
            <a:endParaRPr lang="en-GB" dirty="0"/>
          </a:p>
        </p:txBody>
      </p: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A39D3E55-2882-4280-99A1-332D21F205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656689"/>
              </p:ext>
            </p:extLst>
          </p:nvPr>
        </p:nvGraphicFramePr>
        <p:xfrm>
          <a:off x="632460" y="1443990"/>
          <a:ext cx="11121392" cy="4789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0348">
                  <a:extLst>
                    <a:ext uri="{9D8B030D-6E8A-4147-A177-3AD203B41FA5}">
                      <a16:colId xmlns:a16="http://schemas.microsoft.com/office/drawing/2014/main" val="4279028227"/>
                    </a:ext>
                  </a:extLst>
                </a:gridCol>
                <a:gridCol w="2780348">
                  <a:extLst>
                    <a:ext uri="{9D8B030D-6E8A-4147-A177-3AD203B41FA5}">
                      <a16:colId xmlns:a16="http://schemas.microsoft.com/office/drawing/2014/main" val="2166238381"/>
                    </a:ext>
                  </a:extLst>
                </a:gridCol>
                <a:gridCol w="2780348">
                  <a:extLst>
                    <a:ext uri="{9D8B030D-6E8A-4147-A177-3AD203B41FA5}">
                      <a16:colId xmlns:a16="http://schemas.microsoft.com/office/drawing/2014/main" val="2422873232"/>
                    </a:ext>
                  </a:extLst>
                </a:gridCol>
                <a:gridCol w="2780348">
                  <a:extLst>
                    <a:ext uri="{9D8B030D-6E8A-4147-A177-3AD203B41FA5}">
                      <a16:colId xmlns:a16="http://schemas.microsoft.com/office/drawing/2014/main" val="1335393504"/>
                    </a:ext>
                  </a:extLst>
                </a:gridCol>
              </a:tblGrid>
              <a:tr h="532130">
                <a:tc>
                  <a:txBody>
                    <a:bodyPr/>
                    <a:lstStyle/>
                    <a:p>
                      <a:r>
                        <a:rPr lang="en-US" dirty="0"/>
                        <a:t>Operation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Linux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Windows (normal)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Windows PS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862754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r>
                        <a:rPr lang="en-US" dirty="0"/>
                        <a:t>Equal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165058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r>
                        <a:rPr lang="en-US" dirty="0"/>
                        <a:t>Not Equal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914062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r>
                        <a:rPr lang="en-US" dirty="0"/>
                        <a:t>Greater than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95235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r>
                        <a:rPr lang="en-US" dirty="0"/>
                        <a:t>Less than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424326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787161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r>
                        <a:rPr lang="en-US" dirty="0"/>
                        <a:t>/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908996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463765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068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99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Scheduling - Windows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5460129" cy="4935956"/>
          </a:xfrm>
        </p:spPr>
        <p:txBody>
          <a:bodyPr>
            <a:normAutofit/>
          </a:bodyPr>
          <a:lstStyle/>
          <a:p>
            <a:r>
              <a:rPr lang="en-GB" dirty="0"/>
              <a:t>Start Task Scheduler</a:t>
            </a:r>
          </a:p>
          <a:p>
            <a:r>
              <a:rPr lang="en-GB" dirty="0"/>
              <a:t>Click Create Basic Task</a:t>
            </a:r>
          </a:p>
          <a:p>
            <a:r>
              <a:rPr lang="en-GB" dirty="0"/>
              <a:t>Follow the steps to schedule a one time run of a batch file in 5 minutes time</a:t>
            </a:r>
          </a:p>
          <a:p>
            <a:r>
              <a:rPr lang="en-GB" dirty="0"/>
              <a:t>Make sure it works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2951" y="1388647"/>
            <a:ext cx="5964739" cy="429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Scheduling - Linux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253057"/>
            <a:ext cx="11590421" cy="4935956"/>
          </a:xfrm>
        </p:spPr>
        <p:txBody>
          <a:bodyPr>
            <a:normAutofit lnSpcReduction="10000"/>
          </a:bodyPr>
          <a:lstStyle/>
          <a:p>
            <a:r>
              <a:rPr lang="en-GB" dirty="0" err="1"/>
              <a:t>Crontab</a:t>
            </a:r>
            <a:endParaRPr lang="en-GB" dirty="0"/>
          </a:p>
          <a:p>
            <a:r>
              <a:rPr lang="en-GB" dirty="0"/>
              <a:t>The </a:t>
            </a:r>
            <a:r>
              <a:rPr lang="en-GB" dirty="0" err="1"/>
              <a:t>cron</a:t>
            </a:r>
            <a:r>
              <a:rPr lang="en-GB" dirty="0"/>
              <a:t> utility runs based on commands specified in a </a:t>
            </a:r>
            <a:r>
              <a:rPr lang="en-GB" dirty="0" err="1"/>
              <a:t>cron</a:t>
            </a:r>
            <a:r>
              <a:rPr lang="en-GB" dirty="0"/>
              <a:t> table: </a:t>
            </a:r>
            <a:r>
              <a:rPr lang="en-GB" dirty="0" err="1"/>
              <a:t>crontab</a:t>
            </a:r>
            <a:endParaRPr lang="en-GB" dirty="0"/>
          </a:p>
          <a:p>
            <a:r>
              <a:rPr lang="en-GB" dirty="0"/>
              <a:t>The </a:t>
            </a:r>
            <a:r>
              <a:rPr lang="en-GB" dirty="0" err="1"/>
              <a:t>crontab</a:t>
            </a:r>
            <a:r>
              <a:rPr lang="en-GB" b="1" dirty="0"/>
              <a:t> </a:t>
            </a:r>
            <a:r>
              <a:rPr lang="en-GB" dirty="0"/>
              <a:t>command is used to view or edit the </a:t>
            </a:r>
            <a:r>
              <a:rPr lang="en-GB" dirty="0" err="1"/>
              <a:t>cron</a:t>
            </a:r>
            <a:r>
              <a:rPr lang="en-GB" dirty="0"/>
              <a:t> files</a:t>
            </a:r>
          </a:p>
          <a:p>
            <a:r>
              <a:rPr lang="en-GB" dirty="0"/>
              <a:t>A </a:t>
            </a:r>
            <a:r>
              <a:rPr lang="en-GB" dirty="0" err="1"/>
              <a:t>cron</a:t>
            </a:r>
            <a:r>
              <a:rPr lang="en-GB" dirty="0"/>
              <a:t> file contains the commands to run a </a:t>
            </a:r>
            <a:r>
              <a:rPr lang="en-GB" dirty="0" err="1"/>
              <a:t>cron</a:t>
            </a:r>
            <a:r>
              <a:rPr lang="en-GB" dirty="0"/>
              <a:t> job</a:t>
            </a:r>
            <a:br>
              <a:rPr lang="en-GB" dirty="0"/>
            </a:br>
            <a:endParaRPr lang="en-GB" dirty="0"/>
          </a:p>
          <a:p>
            <a:r>
              <a:rPr lang="en-GB" i="1" dirty="0"/>
              <a:t>  Example of job definition:</a:t>
            </a:r>
            <a:br>
              <a:rPr lang="en-GB" dirty="0"/>
            </a:br>
            <a:r>
              <a:rPr lang="en-GB" i="1" dirty="0"/>
              <a:t>  .---------------- minute (0 - 59)</a:t>
            </a:r>
            <a:br>
              <a:rPr lang="en-GB" dirty="0"/>
            </a:br>
            <a:r>
              <a:rPr lang="en-GB" i="1" dirty="0"/>
              <a:t>  |  .------------- hour (0 - 23)</a:t>
            </a:r>
            <a:br>
              <a:rPr lang="en-GB" dirty="0"/>
            </a:br>
            <a:r>
              <a:rPr lang="en-GB" i="1" dirty="0"/>
              <a:t>  |  |  .---------- day of month (1 - 31)</a:t>
            </a:r>
            <a:br>
              <a:rPr lang="en-GB" dirty="0"/>
            </a:br>
            <a:r>
              <a:rPr lang="en-GB" i="1" dirty="0"/>
              <a:t>  |  |  |  .------- month (1 - 12) OR </a:t>
            </a:r>
            <a:r>
              <a:rPr lang="en-GB" i="1" dirty="0" err="1"/>
              <a:t>jan,feb,mar,apr</a:t>
            </a:r>
            <a:r>
              <a:rPr lang="en-GB" i="1" dirty="0"/>
              <a:t> ...</a:t>
            </a:r>
            <a:br>
              <a:rPr lang="en-GB" dirty="0"/>
            </a:br>
            <a:r>
              <a:rPr lang="en-GB" i="1" dirty="0"/>
              <a:t>  |  |  |  |  .---- day of week (0 - 6) (Sunday=0 or 7) OR </a:t>
            </a:r>
            <a:r>
              <a:rPr lang="en-GB" i="1" dirty="0" err="1"/>
              <a:t>sun,mon,tue,wed,thu,fri,sat</a:t>
            </a:r>
            <a:br>
              <a:rPr lang="en-GB" dirty="0"/>
            </a:br>
            <a:r>
              <a:rPr lang="en-GB" i="1" dirty="0"/>
              <a:t>  |  |  |  |  |</a:t>
            </a:r>
            <a:br>
              <a:rPr lang="en-GB" dirty="0"/>
            </a:br>
            <a:r>
              <a:rPr lang="en-GB" i="1" dirty="0"/>
              <a:t>  *  *  *  *  * user-name  command to be executed</a:t>
            </a:r>
          </a:p>
          <a:p>
            <a:endParaRPr lang="en-GB" i="1" dirty="0"/>
          </a:p>
          <a:p>
            <a:r>
              <a:rPr lang="en-GB" dirty="0"/>
              <a:t>00 15 * * Thu /usr/local/bin/mycronjob.sh</a:t>
            </a:r>
          </a:p>
          <a:p>
            <a:r>
              <a:rPr lang="en-GB" dirty="0"/>
              <a:t>This line runs mycronjob.sh every Thursday at 3 p.m.</a:t>
            </a:r>
          </a:p>
        </p:txBody>
      </p:sp>
    </p:spTree>
    <p:extLst>
      <p:ext uri="{BB962C8B-B14F-4D97-AF65-F5344CB8AC3E}">
        <p14:creationId xmlns:p14="http://schemas.microsoft.com/office/powerpoint/2010/main" val="1789216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ZIP is a compress-archive file format that supports lossless data compression </a:t>
            </a:r>
          </a:p>
          <a:p>
            <a:r>
              <a:rPr lang="en-GB" dirty="0"/>
              <a:t>A ZIP file may contain one or more files or directories that may have been compressed</a:t>
            </a:r>
          </a:p>
          <a:p>
            <a:r>
              <a:rPr lang="en-GB" dirty="0"/>
              <a:t>File extension .zip</a:t>
            </a:r>
          </a:p>
          <a:p>
            <a:endParaRPr lang="en-GB" dirty="0"/>
          </a:p>
          <a:p>
            <a:r>
              <a:rPr lang="en-GB" dirty="0"/>
              <a:t>In Windows</a:t>
            </a:r>
          </a:p>
          <a:p>
            <a:pPr lvl="1"/>
            <a:r>
              <a:rPr lang="en-GB" dirty="0"/>
              <a:t>Right click, Send to Compressed (zip) folder</a:t>
            </a:r>
          </a:p>
          <a:p>
            <a:pPr lvl="1"/>
            <a:r>
              <a:rPr lang="en-GB" dirty="0"/>
              <a:t>zip.ps1 – a PowerShell zip utility (not built in)</a:t>
            </a:r>
          </a:p>
          <a:p>
            <a:endParaRPr lang="en-GB" dirty="0"/>
          </a:p>
          <a:p>
            <a:r>
              <a:rPr lang="en-GB" dirty="0"/>
              <a:t>In Linux</a:t>
            </a:r>
          </a:p>
          <a:p>
            <a:pPr lvl="1"/>
            <a:r>
              <a:rPr lang="en-GB" dirty="0" err="1"/>
              <a:t>gzip</a:t>
            </a:r>
            <a:r>
              <a:rPr lang="en-GB" dirty="0"/>
              <a:t> normally used to compress just single files</a:t>
            </a:r>
          </a:p>
          <a:p>
            <a:pPr lvl="1"/>
            <a:r>
              <a:rPr lang="en-GB" dirty="0"/>
              <a:t>compressed archives are typically created by assembling collections of files into a single tar archive, and then compressing that archive with </a:t>
            </a:r>
            <a:r>
              <a:rPr lang="en-GB" dirty="0" err="1"/>
              <a:t>gzip</a:t>
            </a:r>
            <a:r>
              <a:rPr lang="en-GB" dirty="0"/>
              <a:t>. </a:t>
            </a:r>
          </a:p>
          <a:p>
            <a:pPr lvl="1"/>
            <a:r>
              <a:rPr lang="en-GB" dirty="0"/>
              <a:t>the final .tar.gz or .</a:t>
            </a:r>
            <a:r>
              <a:rPr lang="en-GB" dirty="0" err="1"/>
              <a:t>tgz</a:t>
            </a:r>
            <a:r>
              <a:rPr lang="en-GB" dirty="0"/>
              <a:t> file is usually called a </a:t>
            </a:r>
            <a:r>
              <a:rPr lang="en-GB" dirty="0" err="1"/>
              <a:t>tarball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50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String - can contain any sequence of characters</a:t>
            </a:r>
          </a:p>
          <a:p>
            <a:r>
              <a:rPr lang="en-GB" dirty="0"/>
              <a:t>Integer – whole numbers</a:t>
            </a:r>
          </a:p>
          <a:p>
            <a:r>
              <a:rPr lang="en-GB" dirty="0"/>
              <a:t>Floating point – decimal numbers</a:t>
            </a:r>
          </a:p>
          <a:p>
            <a:r>
              <a:rPr lang="en-GB" dirty="0"/>
              <a:t>Array - a  data structure of the same data type that stores a sequence of consecutively numbered objects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US" altLang="en-US" sz="2000" dirty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Unix[0]='</a:t>
            </a:r>
            <a:r>
              <a:rPr lang="en-US" altLang="en-US" sz="2000" dirty="0" err="1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Debian</a:t>
            </a:r>
            <a:r>
              <a:rPr lang="en-US" altLang="en-US" sz="2000" dirty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Unix[1]='Red hat' 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Unix[2]='Ubuntu' 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Unix[3]='</a:t>
            </a:r>
            <a:r>
              <a:rPr lang="en-US" altLang="en-US" sz="2000" dirty="0" err="1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Suse</a:t>
            </a:r>
            <a:r>
              <a:rPr lang="en-US" altLang="en-US" sz="2000" dirty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${Unix[1]} </a:t>
            </a:r>
          </a:p>
          <a:p>
            <a:pPr marL="0" indent="0">
              <a:buNone/>
            </a:pPr>
            <a:r>
              <a:rPr lang="en-US" altLang="en-US" sz="2000" dirty="0">
                <a:solidFill>
                  <a:srgbClr val="11111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 hat</a:t>
            </a:r>
            <a:r>
              <a:rPr lang="en-US" altLang="en-US" sz="7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en-US" sz="4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4506" y="4062695"/>
            <a:ext cx="3528202" cy="14563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-30984" t="-53831" r="72177" b="112710"/>
          <a:stretch/>
        </p:blipFill>
        <p:spPr>
          <a:xfrm>
            <a:off x="1600200" y="0"/>
            <a:ext cx="5287710" cy="28201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-37066" t="-48847" r="79495" b="112461"/>
          <a:stretch/>
        </p:blipFill>
        <p:spPr>
          <a:xfrm>
            <a:off x="1600200" y="0"/>
            <a:ext cx="5176615" cy="2495372"/>
          </a:xfrm>
          <a:prstGeom prst="rect">
            <a:avLst/>
          </a:prstGeom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27603"/>
            <a:ext cx="65" cy="401994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2378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60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086E4-B5D5-7B43-A74D-C2A86B77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4DBB6-8D0D-D14A-A2A0-3B20369CD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325" y="1442447"/>
            <a:ext cx="11590421" cy="4935956"/>
          </a:xfrm>
        </p:spPr>
        <p:txBody>
          <a:bodyPr/>
          <a:lstStyle/>
          <a:p>
            <a:r>
              <a:rPr lang="en-GB" dirty="0"/>
              <a:t>Used when you need to perform the same commands several times in a script</a:t>
            </a:r>
          </a:p>
          <a:p>
            <a:r>
              <a:rPr lang="en-GB" dirty="0"/>
              <a:t>An example function in bash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#!/bin/bash</a:t>
            </a:r>
          </a:p>
          <a:p>
            <a:pPr marL="0" indent="0">
              <a:buNone/>
            </a:pPr>
            <a:r>
              <a:rPr lang="en-GB" i="1" dirty="0">
                <a:latin typeface="Courier New" panose="02070309020205020404" pitchFamily="49" charset="0"/>
                <a:cs typeface="Courier New" panose="02070309020205020404" pitchFamily="49" charset="0"/>
              </a:rPr>
              <a:t># Basic function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print_something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() {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echo Hello I am a function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print_something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When the function is called it will print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Hello I am a function</a:t>
            </a:r>
          </a:p>
          <a:p>
            <a:r>
              <a:rPr lang="en-GB" dirty="0">
                <a:cs typeface="Courier New" panose="02070309020205020404" pitchFamily="49" charset="0"/>
              </a:rPr>
              <a:t>Functions can receive and return parameters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50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086E4-B5D5-7B43-A74D-C2A86B77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188" y="1423973"/>
            <a:ext cx="11590421" cy="4935956"/>
          </a:xfrm>
        </p:spPr>
        <p:txBody>
          <a:bodyPr/>
          <a:lstStyle/>
          <a:p>
            <a:r>
              <a:rPr lang="en-GB" dirty="0"/>
              <a:t>For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#!/bin/bash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`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 10`;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</a:p>
          <a:p>
            <a:pPr marL="342900" lvl="1" indent="0"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echo $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done </a:t>
            </a:r>
            <a:b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/>
              <a:t>While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#!/bin/bash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COUNTER=0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[ $COUNTER -</a:t>
            </a:r>
            <a:r>
              <a:rPr lang="en-US" alt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10 ]; do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echo The counter is $COUNTER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let COUNTER=COUNTER+1 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1161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086E4-B5D5-7B43-A74D-C2A86B77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2821" y="1381243"/>
            <a:ext cx="11590421" cy="4935956"/>
          </a:xfrm>
        </p:spPr>
        <p:txBody>
          <a:bodyPr/>
          <a:lstStyle/>
          <a:p>
            <a:r>
              <a:rPr lang="en-GB" dirty="0"/>
              <a:t>Until</a:t>
            </a:r>
          </a:p>
          <a:p>
            <a:pPr marL="0" indent="0"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#!/bin/bash </a:t>
            </a:r>
          </a:p>
          <a:p>
            <a:pPr marL="0" indent="0">
              <a:buNone/>
            </a:pPr>
            <a:r>
              <a:rPr lang="en-GB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COUNTER=20</a:t>
            </a:r>
          </a:p>
          <a:p>
            <a:pPr marL="0" indent="0">
              <a:buNone/>
            </a:pPr>
            <a:r>
              <a:rPr lang="en-GB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Until [ $COUNTER –</a:t>
            </a:r>
            <a:r>
              <a:rPr lang="en-GB" altLang="en-US" sz="18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lt</a:t>
            </a:r>
            <a:r>
              <a:rPr lang="en-GB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10 ]; do</a:t>
            </a:r>
          </a:p>
          <a:p>
            <a:pPr marL="0" indent="0">
              <a:buNone/>
            </a:pPr>
            <a:r>
              <a:rPr lang="en-GB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echo COUNTER $COUNTER</a:t>
            </a:r>
          </a:p>
          <a:p>
            <a:pPr marL="0" indent="0">
              <a:buNone/>
            </a:pPr>
            <a:r>
              <a:rPr lang="en-GB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let COUNTER-=1</a:t>
            </a:r>
          </a:p>
          <a:p>
            <a:pPr marL="0" indent="0">
              <a:buNone/>
            </a:pPr>
            <a:r>
              <a:rPr lang="en-GB" altLang="en-US" sz="18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312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086E4-B5D5-7B43-A74D-C2A86B77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4DBB6-8D0D-D14A-A2A0-3B20369CD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CSV – comma separated variable</a:t>
            </a:r>
          </a:p>
          <a:p>
            <a:pPr lvl="1"/>
            <a:r>
              <a:rPr lang="en-GB" dirty="0"/>
              <a:t>a common data exchange format</a:t>
            </a:r>
          </a:p>
          <a:p>
            <a:pPr lvl="1"/>
            <a:r>
              <a:rPr lang="en-GB" dirty="0"/>
              <a:t>plain text </a:t>
            </a:r>
          </a:p>
          <a:p>
            <a:pPr lvl="1"/>
            <a:r>
              <a:rPr lang="en-GB" dirty="0"/>
              <a:t>records (typically one record per line),</a:t>
            </a:r>
          </a:p>
          <a:p>
            <a:pPr lvl="1"/>
            <a:r>
              <a:rPr lang="en-GB" dirty="0"/>
              <a:t>records divided into </a:t>
            </a:r>
            <a:r>
              <a:rPr lang="en-GB" dirty="0">
                <a:hlinkClick r:id="rId2" tooltip="Field (computer science)"/>
              </a:rPr>
              <a:t>fi</a:t>
            </a:r>
            <a:r>
              <a:rPr lang="en-GB" dirty="0"/>
              <a:t>e</a:t>
            </a:r>
            <a:r>
              <a:rPr lang="en-GB" dirty="0">
                <a:hlinkClick r:id="rId2" tooltip="Field (computer science)"/>
              </a:rPr>
              <a:t>lds</a:t>
            </a:r>
            <a:r>
              <a:rPr lang="en-GB" dirty="0"/>
              <a:t> separated by delimiters: comma, semicolon, or tab</a:t>
            </a:r>
          </a:p>
          <a:p>
            <a:pPr lvl="1"/>
            <a:r>
              <a:rPr lang="en-GB" dirty="0"/>
              <a:t>every record has the same sequence of fields</a:t>
            </a:r>
          </a:p>
          <a:p>
            <a:pPr marL="342900" lvl="1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XML</a:t>
            </a:r>
          </a:p>
          <a:p>
            <a:r>
              <a:rPr lang="en-GB" dirty="0"/>
              <a:t>Null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455891"/>
      </p:ext>
    </p:extLst>
  </p:cSld>
  <p:clrMapOvr>
    <a:masterClrMapping/>
  </p:clrMapOvr>
</p:sld>
</file>

<file path=ppt/theme/theme1.xml><?xml version="1.0" encoding="utf-8"?>
<a:theme xmlns:a="http://schemas.openxmlformats.org/drawingml/2006/main" name="WB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" id="{B72D05FB-8192-464D-9D83-4C2CA7853A9F}" vid="{4A779CC2-9149-449A-855E-F1375EFE8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CodingandLogicScript</Template>
  <TotalTime>0</TotalTime>
  <Words>709</Words>
  <Application>Microsoft Office PowerPoint</Application>
  <PresentationFormat>Widescreen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Courier New</vt:lpstr>
      <vt:lpstr>WBL</vt:lpstr>
      <vt:lpstr>Final pieces</vt:lpstr>
      <vt:lpstr>Scheduling - Windows </vt:lpstr>
      <vt:lpstr>Scheduling - Linux </vt:lpstr>
      <vt:lpstr>Compression</vt:lpstr>
      <vt:lpstr>Data types</vt:lpstr>
      <vt:lpstr>Functions</vt:lpstr>
      <vt:lpstr>loops</vt:lpstr>
      <vt:lpstr>loops</vt:lpstr>
      <vt:lpstr>Data structures</vt:lpstr>
      <vt:lpstr>Data structures</vt:lpstr>
      <vt:lpstr>Null</vt:lpstr>
      <vt:lpstr>Math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</dc:title>
  <dc:creator>Bob Higgie</dc:creator>
  <cp:lastModifiedBy>Andrew Cracknell</cp:lastModifiedBy>
  <cp:revision>175</cp:revision>
  <dcterms:created xsi:type="dcterms:W3CDTF">2017-10-06T13:15:22Z</dcterms:created>
  <dcterms:modified xsi:type="dcterms:W3CDTF">2021-06-09T08:10:06Z</dcterms:modified>
</cp:coreProperties>
</file>