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21" r:id="rId2"/>
    <p:sldId id="305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EFCF0-2797-9C4F-AC76-B5233E8EBE47}" v="8" dt="2019-12-02T21:29:17.6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1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3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6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9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7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2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6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4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 Teamwork</a:t>
            </a:r>
            <a:br>
              <a:rPr lang="en-US" b="1" dirty="0"/>
            </a:br>
            <a:r>
              <a:rPr lang="en-US" b="1" dirty="0"/>
              <a:t>(2.6)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0E40289-AC89-7F43-8820-6832363F9D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Retrospective – Agile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 retrospective meeting is held at the end of every iteration </a:t>
            </a:r>
          </a:p>
          <a:p>
            <a:pPr lvl="1"/>
            <a:r>
              <a:rPr lang="en-GB" sz="1800" dirty="0"/>
              <a:t>What should we start doing?</a:t>
            </a:r>
          </a:p>
          <a:p>
            <a:pPr lvl="1"/>
            <a:r>
              <a:rPr lang="en-GB" sz="1800" dirty="0"/>
              <a:t>What should we stop doing?</a:t>
            </a:r>
          </a:p>
          <a:p>
            <a:pPr lvl="1"/>
            <a:r>
              <a:rPr lang="en-GB" sz="1800" dirty="0"/>
              <a:t>What should we continue to do?</a:t>
            </a:r>
            <a:endParaRPr lang="en-GB" sz="2400" dirty="0"/>
          </a:p>
          <a:p>
            <a:r>
              <a:rPr lang="en-GB" sz="2400" dirty="0"/>
              <a:t>Retrospective meetings are useful to identify the ways of continuous improvement of an Agile team</a:t>
            </a:r>
          </a:p>
          <a:p>
            <a:pPr lvl="1"/>
            <a:r>
              <a:rPr lang="en-GB" sz="1800" dirty="0"/>
              <a:t>metrics and velocity of the team</a:t>
            </a:r>
          </a:p>
          <a:p>
            <a:pPr lvl="1"/>
            <a:r>
              <a:rPr lang="en-GB" sz="1800" dirty="0"/>
              <a:t>tracking tools</a:t>
            </a:r>
          </a:p>
          <a:p>
            <a:pPr lvl="1"/>
            <a:r>
              <a:rPr lang="en-GB" sz="1800" dirty="0"/>
              <a:t>defect density</a:t>
            </a:r>
          </a:p>
          <a:p>
            <a:pPr lvl="1"/>
            <a:r>
              <a:rPr lang="en-GB" sz="1800" dirty="0"/>
              <a:t>team dynamics</a:t>
            </a:r>
          </a:p>
          <a:p>
            <a:pPr lvl="1"/>
            <a:r>
              <a:rPr lang="en-GB" sz="1800" dirty="0"/>
              <a:t>self-organization</a:t>
            </a:r>
          </a:p>
          <a:p>
            <a:pPr lvl="1"/>
            <a:r>
              <a:rPr lang="en-GB" sz="1800" dirty="0"/>
              <a:t>any potential impediments that surfaced during the iteration </a:t>
            </a:r>
          </a:p>
          <a:p>
            <a:r>
              <a:rPr lang="en-GB" sz="2400" dirty="0"/>
              <a:t>Managers and senior management may be barred from entering a retro meeting; the team may not speak up due to inherent fear of management</a:t>
            </a:r>
          </a:p>
        </p:txBody>
      </p:sp>
    </p:spTree>
    <p:extLst>
      <p:ext uri="{BB962C8B-B14F-4D97-AF65-F5344CB8AC3E}">
        <p14:creationId xmlns:p14="http://schemas.microsoft.com/office/powerpoint/2010/main" val="9663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Understand how effective team-working contributes to the effective delivery of software projects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decision making</a:t>
            </a:r>
          </a:p>
          <a:p>
            <a:pPr lvl="1"/>
            <a:r>
              <a:rPr lang="en-GB" sz="2800" dirty="0"/>
              <a:t>conflict resolution</a:t>
            </a:r>
          </a:p>
          <a:p>
            <a:pPr lvl="1"/>
            <a:r>
              <a:rPr lang="en-GB" sz="2800" dirty="0"/>
              <a:t>collaboration</a:t>
            </a:r>
          </a:p>
          <a:p>
            <a:pPr lvl="1"/>
            <a:r>
              <a:rPr lang="en-GB" sz="2800" dirty="0"/>
              <a:t>communication</a:t>
            </a:r>
          </a:p>
          <a:p>
            <a:pPr lvl="1"/>
            <a:r>
              <a:rPr lang="en-GB" sz="2800" dirty="0"/>
              <a:t>peer review and retrospectives</a:t>
            </a:r>
            <a:endParaRPr lang="en-GB" altLang="en-US" sz="2800" dirty="0"/>
          </a:p>
          <a:p>
            <a:pPr marL="457200" lvl="1" indent="0">
              <a:buNone/>
            </a:pPr>
            <a:endParaRPr lang="en-GB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933056"/>
            <a:ext cx="3120405" cy="208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The collaborative effort of a team to achieve a common goal or to complete a task in the most effective and efficient way</a:t>
            </a:r>
            <a:br>
              <a:rPr lang="en-GB" sz="2400" dirty="0"/>
            </a:br>
            <a:endParaRPr lang="en-GB" sz="2400" dirty="0"/>
          </a:p>
          <a:p>
            <a:pPr lvl="1"/>
            <a:r>
              <a:rPr lang="en-GB" sz="2400" dirty="0"/>
              <a:t>Open communication to avoid conflicts</a:t>
            </a:r>
          </a:p>
          <a:p>
            <a:pPr lvl="1"/>
            <a:r>
              <a:rPr lang="en-GB" sz="2400" dirty="0"/>
              <a:t>Effective coordination to avoid confusion and the overstepping of boundaries</a:t>
            </a:r>
          </a:p>
          <a:p>
            <a:pPr lvl="1"/>
            <a:r>
              <a:rPr lang="en-GB" sz="2400" dirty="0"/>
              <a:t>Efficient cooperation to perform the tasks in a timely manner and produce the required results, especially in the form of workload sharing</a:t>
            </a:r>
          </a:p>
          <a:p>
            <a:pPr lvl="1"/>
            <a:r>
              <a:rPr lang="en-GB" sz="2400" dirty="0"/>
              <a:t>High levels of interdependence to maintain high levels of trust, risk-taking, and performance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Combine points of view, expertise, history </a:t>
            </a:r>
          </a:p>
          <a:p>
            <a:r>
              <a:rPr lang="en-GB" sz="2800" dirty="0"/>
              <a:t>Avoid biased personal idiosyncrasies</a:t>
            </a:r>
          </a:p>
          <a:p>
            <a:r>
              <a:rPr lang="en-GB" sz="2800" dirty="0"/>
              <a:t>Own the decisions</a:t>
            </a:r>
          </a:p>
          <a:p>
            <a:r>
              <a:rPr lang="en-GB" sz="2800" dirty="0"/>
              <a:t>Accountable</a:t>
            </a:r>
          </a:p>
          <a:p>
            <a:r>
              <a:rPr lang="en-GB" sz="2800" dirty="0"/>
              <a:t>Understand risks</a:t>
            </a:r>
          </a:p>
          <a:p>
            <a:r>
              <a:rPr lang="en-GB" sz="2800" dirty="0"/>
              <a:t>Team communication allows members to make concrete decisions</a:t>
            </a:r>
          </a:p>
        </p:txBody>
      </p:sp>
    </p:spTree>
    <p:extLst>
      <p:ext uri="{BB962C8B-B14F-4D97-AF65-F5344CB8AC3E}">
        <p14:creationId xmlns:p14="http://schemas.microsoft.com/office/powerpoint/2010/main" val="3534381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Conflict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Strong, productive teams understand that conflicts can pave the way for innovation</a:t>
            </a:r>
          </a:p>
          <a:p>
            <a:r>
              <a:rPr lang="en-GB" sz="2800" dirty="0"/>
              <a:t>Team members must face conflicts head on in order to resolve and improve</a:t>
            </a:r>
          </a:p>
          <a:p>
            <a:r>
              <a:rPr lang="en-GB" sz="2800" dirty="0"/>
              <a:t>Sharing problems</a:t>
            </a:r>
          </a:p>
          <a:p>
            <a:r>
              <a:rPr lang="en-GB" sz="2800" dirty="0"/>
              <a:t>Honest communication</a:t>
            </a:r>
          </a:p>
          <a:p>
            <a:r>
              <a:rPr lang="en-GB" sz="2800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107314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Buddy system</a:t>
            </a:r>
          </a:p>
          <a:p>
            <a:pPr lvl="1"/>
            <a:r>
              <a:rPr lang="en-GB" sz="2800" dirty="0"/>
              <a:t>Pair of developers</a:t>
            </a:r>
          </a:p>
          <a:p>
            <a:pPr lvl="1"/>
            <a:r>
              <a:rPr lang="en-GB" sz="2800" dirty="0"/>
              <a:t>Different experience </a:t>
            </a:r>
          </a:p>
          <a:p>
            <a:pPr lvl="1"/>
            <a:r>
              <a:rPr lang="en-GB" sz="2800" dirty="0"/>
              <a:t>Informally review each others work</a:t>
            </a:r>
          </a:p>
          <a:p>
            <a:r>
              <a:rPr lang="en-GB" sz="2800" dirty="0"/>
              <a:t>Between business development, designers, testers and customers</a:t>
            </a:r>
          </a:p>
          <a:p>
            <a:r>
              <a:rPr lang="en-GB" sz="2800" dirty="0"/>
              <a:t>Collaboration tools</a:t>
            </a:r>
          </a:p>
          <a:p>
            <a:pPr lvl="1"/>
            <a:r>
              <a:rPr lang="en-GB" sz="2800" dirty="0"/>
              <a:t>Slack – communication</a:t>
            </a:r>
          </a:p>
          <a:p>
            <a:pPr lvl="1"/>
            <a:r>
              <a:rPr lang="en-GB" sz="2800" dirty="0"/>
              <a:t>Asana – project management</a:t>
            </a:r>
          </a:p>
          <a:p>
            <a:pPr lvl="1"/>
            <a:r>
              <a:rPr lang="en-GB" sz="2800" dirty="0" err="1"/>
              <a:t>Agreedo</a:t>
            </a:r>
            <a:r>
              <a:rPr lang="en-GB" sz="2800" dirty="0"/>
              <a:t> – scrum management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0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Clear communication with one another about their</a:t>
            </a:r>
          </a:p>
          <a:p>
            <a:pPr lvl="1"/>
            <a:r>
              <a:rPr lang="en-GB" sz="2800" dirty="0"/>
              <a:t>needs</a:t>
            </a:r>
          </a:p>
          <a:p>
            <a:pPr lvl="1"/>
            <a:r>
              <a:rPr lang="en-GB" sz="2800" dirty="0"/>
              <a:t>the overall demands of the project</a:t>
            </a:r>
          </a:p>
          <a:p>
            <a:pPr lvl="1"/>
            <a:r>
              <a:rPr lang="en-GB" sz="2800" dirty="0"/>
              <a:t>specific work processes</a:t>
            </a:r>
          </a:p>
          <a:p>
            <a:r>
              <a:rPr lang="en-GB" sz="2800" dirty="0"/>
              <a:t> allows team members to be more productive</a:t>
            </a:r>
            <a:br>
              <a:rPr lang="en-GB" sz="2800" dirty="0"/>
            </a:br>
            <a:endParaRPr lang="en-GB" sz="2800" dirty="0"/>
          </a:p>
          <a:p>
            <a:r>
              <a:rPr lang="en-GB" sz="2800" dirty="0"/>
              <a:t>When team members feel comfortable expressing themselves among their fellow developers, they can be more confident in their introduction of new ideas, concepts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19700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review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690691"/>
            <a:ext cx="4762500" cy="4486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80112" y="2132856"/>
            <a:ext cx="288032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“In my Bill Gates review meeting, the whole reporting hierarchy was there, along with their cousins, sisters, and aunts, and a person who came along from my team whose whole job during the meeting was to keep an accurate count of how many times Bill said the F word. The lower the f***-count, the better”</a:t>
            </a:r>
          </a:p>
          <a:p>
            <a:endParaRPr lang="en-GB" dirty="0"/>
          </a:p>
          <a:p>
            <a:r>
              <a:rPr lang="en-GB" sz="1100" i="1" dirty="0"/>
              <a:t>Joel </a:t>
            </a:r>
            <a:r>
              <a:rPr lang="en-GB" sz="1100" i="1" dirty="0" err="1"/>
              <a:t>Spolsky</a:t>
            </a:r>
            <a:r>
              <a:rPr lang="en-GB" sz="1100" i="1" dirty="0"/>
              <a:t>, Excel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282667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Code and/or documents, examined by its author and one or more colleagues, in order to evaluate its technical content and quality</a:t>
            </a:r>
          </a:p>
          <a:p>
            <a:r>
              <a:rPr lang="en-GB" sz="2800" dirty="0"/>
              <a:t>Light touch – buddy review</a:t>
            </a:r>
          </a:p>
          <a:p>
            <a:r>
              <a:rPr lang="en-GB" sz="2800" dirty="0"/>
              <a:t>More formal – walkthroughs, inspections</a:t>
            </a:r>
          </a:p>
          <a:p>
            <a:r>
              <a:rPr lang="en-GB" sz="2800" dirty="0"/>
              <a:t>Enforced by Apple, Google – but not Microsoft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90142502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646</TotalTime>
  <Words>473</Words>
  <Application>Microsoft Macintosh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WBLPowerPointTheme</vt:lpstr>
      <vt:lpstr> Teamwork (2.6)</vt:lpstr>
      <vt:lpstr>Understand how effective team-working contributes to the effective delivery of software projects </vt:lpstr>
      <vt:lpstr>Teamwork</vt:lpstr>
      <vt:lpstr>Decision making</vt:lpstr>
      <vt:lpstr>Conflict resolution</vt:lpstr>
      <vt:lpstr>Collaboration</vt:lpstr>
      <vt:lpstr>Communication</vt:lpstr>
      <vt:lpstr>Peer review</vt:lpstr>
      <vt:lpstr>Peer review</vt:lpstr>
      <vt:lpstr>Retrospective – Agile process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Bob Higgie</cp:lastModifiedBy>
  <cp:revision>107</cp:revision>
  <dcterms:created xsi:type="dcterms:W3CDTF">2015-12-09T10:20:43Z</dcterms:created>
  <dcterms:modified xsi:type="dcterms:W3CDTF">2019-12-02T21:30:45Z</dcterms:modified>
</cp:coreProperties>
</file>