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4"/>
    <p:restoredTop sz="94617"/>
  </p:normalViewPr>
  <p:slideViewPr>
    <p:cSldViewPr snapToGrid="0" snapToObjects="1">
      <p:cViewPr varScale="1">
        <p:scale>
          <a:sx n="88" d="100"/>
          <a:sy n="88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16AA-C3C9-524C-AA95-1B316E339F06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0B4FF-D04F-0347-9B11-4E87A25C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 to </a:t>
            </a:r>
            <a:br>
              <a:rPr lang="en-GB" dirty="0" smtClean="0"/>
            </a:br>
            <a:r>
              <a:rPr lang="en-GB" dirty="0" smtClean="0"/>
              <a:t>Computer Science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599" y="2912786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Architecture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6240432" cy="3599316"/>
          </a:xfrm>
        </p:spPr>
        <p:txBody>
          <a:bodyPr/>
          <a:lstStyle/>
          <a:p>
            <a:r>
              <a:rPr lang="en-GB" dirty="0" smtClean="0"/>
              <a:t>CPU is the fastest device</a:t>
            </a:r>
          </a:p>
          <a:p>
            <a:endParaRPr lang="en-GB" dirty="0" smtClean="0"/>
          </a:p>
          <a:p>
            <a:r>
              <a:rPr lang="en-GB" dirty="0" smtClean="0"/>
              <a:t>Northbridge and front side bus connect graphics and memory (RAM)</a:t>
            </a:r>
          </a:p>
          <a:p>
            <a:pPr lvl="1"/>
            <a:r>
              <a:rPr lang="en-GB" dirty="0" smtClean="0"/>
              <a:t>Newer CPUs have absorbed the Northbridge to reduce latency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Southbridge connects slower devices</a:t>
            </a:r>
          </a:p>
          <a:p>
            <a:pPr lvl="1"/>
            <a:r>
              <a:rPr lang="en-GB" dirty="0" smtClean="0"/>
              <a:t>SSDs are migrating to </a:t>
            </a:r>
            <a:r>
              <a:rPr lang="en-GB" dirty="0" err="1" smtClean="0"/>
              <a:t>PCIe</a:t>
            </a:r>
            <a:r>
              <a:rPr lang="en-GB" dirty="0" smtClean="0"/>
              <a:t> (faster than SATA)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304" y="1981199"/>
            <a:ext cx="3086454" cy="475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Instruction set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dirty="0" smtClean="0"/>
              <a:t>The </a:t>
            </a:r>
            <a:r>
              <a:rPr lang="en-US" dirty="0"/>
              <a:t>CPU only performs a few basic functions:</a:t>
            </a:r>
          </a:p>
          <a:p>
            <a:pPr lvl="1" fontAlgn="base"/>
            <a:r>
              <a:rPr lang="en-US" dirty="0"/>
              <a:t>performing mathematical operations like addition and subtraction</a:t>
            </a:r>
          </a:p>
          <a:p>
            <a:pPr lvl="1" fontAlgn="base"/>
            <a:r>
              <a:rPr lang="en-US" dirty="0"/>
              <a:t>moving data from one memory location to another</a:t>
            </a:r>
          </a:p>
          <a:p>
            <a:pPr lvl="1" fontAlgn="base"/>
            <a:r>
              <a:rPr lang="en-US" dirty="0"/>
              <a:t>making decisions </a:t>
            </a:r>
            <a:r>
              <a:rPr lang="en-US" dirty="0" smtClean="0"/>
              <a:t>(comparisons) and jumping </a:t>
            </a:r>
            <a:r>
              <a:rPr lang="en-US" dirty="0"/>
              <a:t>to a new set of instructions based on those </a:t>
            </a:r>
            <a:r>
              <a:rPr lang="en-US" dirty="0" smtClean="0"/>
              <a:t>decisions</a:t>
            </a:r>
          </a:p>
          <a:p>
            <a:r>
              <a:rPr lang="en-US" dirty="0" smtClean="0"/>
              <a:t>These operations are determined by the instruction set (x86, ARM), such as: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b="1" dirty="0"/>
              <a:t>ADD</a:t>
            </a:r>
            <a:r>
              <a:rPr lang="en-US" dirty="0"/>
              <a:t> - Add two numbers together.</a:t>
            </a:r>
          </a:p>
          <a:p>
            <a:pPr lvl="1"/>
            <a:r>
              <a:rPr lang="en-US" b="1" dirty="0"/>
              <a:t>COMPARE</a:t>
            </a:r>
            <a:r>
              <a:rPr lang="en-US" dirty="0"/>
              <a:t> - Compare numbers.</a:t>
            </a:r>
          </a:p>
          <a:p>
            <a:pPr lvl="1"/>
            <a:r>
              <a:rPr lang="en-US" b="1" dirty="0"/>
              <a:t>IN</a:t>
            </a:r>
            <a:r>
              <a:rPr lang="en-US" dirty="0"/>
              <a:t> - Input information from a device, e.g. keyboard.</a:t>
            </a:r>
          </a:p>
          <a:p>
            <a:pPr lvl="1"/>
            <a:r>
              <a:rPr lang="en-US" b="1" dirty="0"/>
              <a:t>JUMP</a:t>
            </a:r>
            <a:r>
              <a:rPr lang="en-US" dirty="0"/>
              <a:t> - Jump to designated RAM address.</a:t>
            </a:r>
          </a:p>
          <a:p>
            <a:pPr lvl="1"/>
            <a:r>
              <a:rPr lang="en-US" b="1" dirty="0"/>
              <a:t>JUMP IF</a:t>
            </a:r>
            <a:r>
              <a:rPr lang="en-US" dirty="0"/>
              <a:t> - Conditional statement that jumps to a designated RAM address.</a:t>
            </a:r>
          </a:p>
          <a:p>
            <a:pPr lvl="1"/>
            <a:r>
              <a:rPr lang="en-US" b="1" dirty="0"/>
              <a:t>LOAD</a:t>
            </a:r>
            <a:r>
              <a:rPr lang="en-US" dirty="0"/>
              <a:t> - Load information from RAM to the CPU.</a:t>
            </a:r>
          </a:p>
          <a:p>
            <a:pPr lvl="1"/>
            <a:r>
              <a:rPr lang="en-US" b="1" dirty="0"/>
              <a:t>OUT</a:t>
            </a:r>
            <a:r>
              <a:rPr lang="en-US" dirty="0"/>
              <a:t> - Output information to device, e.g. monitor.</a:t>
            </a:r>
          </a:p>
          <a:p>
            <a:pPr lvl="1"/>
            <a:r>
              <a:rPr lang="en-US" b="1" dirty="0" smtClean="0"/>
              <a:t>STORE</a:t>
            </a:r>
            <a:r>
              <a:rPr lang="en-US" dirty="0"/>
              <a:t> - Store information to RAM.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128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Assembler language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0964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the CPU these instructions are binary (32 or 64 bits)</a:t>
            </a:r>
          </a:p>
          <a:p>
            <a:r>
              <a:rPr lang="en-US" dirty="0" smtClean="0"/>
              <a:t>Assembler language uses MNEMONICS</a:t>
            </a:r>
          </a:p>
          <a:p>
            <a:r>
              <a:rPr lang="en-US" dirty="0"/>
              <a:t>A typical line in </a:t>
            </a:r>
            <a:r>
              <a:rPr lang="en-US" dirty="0" smtClean="0"/>
              <a:t>an assembly </a:t>
            </a:r>
            <a:r>
              <a:rPr lang="en-US" dirty="0"/>
              <a:t>language </a:t>
            </a:r>
            <a:r>
              <a:rPr lang="en-US" dirty="0" err="1"/>
              <a:t>programme</a:t>
            </a:r>
            <a:r>
              <a:rPr lang="en-US" dirty="0"/>
              <a:t> might be as follows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LOOP: MOV.B r0, #80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;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initialise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counter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dirty="0" smtClean="0"/>
              <a:t>LOOP is a label, the program can jump back to this</a:t>
            </a:r>
          </a:p>
          <a:p>
            <a:pPr lvl="1"/>
            <a:r>
              <a:rPr lang="en-US" dirty="0" smtClean="0"/>
              <a:t>MOV.B is an instruction to move 1 byte of data (8 bits)</a:t>
            </a:r>
          </a:p>
          <a:p>
            <a:pPr lvl="1"/>
            <a:r>
              <a:rPr lang="en-US" dirty="0" smtClean="0"/>
              <a:t>R0 is the register the data is to be moved to (register 0)</a:t>
            </a:r>
          </a:p>
          <a:p>
            <a:pPr lvl="1"/>
            <a:r>
              <a:rPr lang="en-US" dirty="0" smtClean="0"/>
              <a:t>#80 is the value in hexadecimal to be moved to register 0</a:t>
            </a:r>
          </a:p>
          <a:p>
            <a:pPr lvl="1"/>
            <a:r>
              <a:rPr lang="en-US" dirty="0" err="1" smtClean="0"/>
              <a:t>initialise</a:t>
            </a:r>
            <a:r>
              <a:rPr lang="en-US" dirty="0" smtClean="0"/>
              <a:t> counter is a comment to aid the programmer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instruction will become </a:t>
            </a:r>
            <a:r>
              <a:rPr lang="fi-FI" dirty="0"/>
              <a:t>11 0000 1000 </a:t>
            </a:r>
            <a:r>
              <a:rPr lang="fi-FI" dirty="0" smtClean="0"/>
              <a:t>0000 </a:t>
            </a:r>
            <a:r>
              <a:rPr lang="fi-FI" dirty="0" err="1" smtClean="0"/>
              <a:t>when</a:t>
            </a:r>
            <a:r>
              <a:rPr lang="fi-FI" dirty="0" smtClean="0"/>
              <a:t> </a:t>
            </a:r>
            <a:r>
              <a:rPr lang="fi-FI" dirty="0" err="1" smtClean="0"/>
              <a:t>assembled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9302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Higher level languages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Assembler programming is hard</a:t>
            </a:r>
          </a:p>
          <a:p>
            <a:endParaRPr lang="en-GB" dirty="0" smtClean="0"/>
          </a:p>
          <a:p>
            <a:r>
              <a:rPr lang="en-GB" dirty="0" smtClean="0"/>
              <a:t>Used where performance or space is paramount (device drivers, real time systems, embedded systems)</a:t>
            </a:r>
          </a:p>
          <a:p>
            <a:endParaRPr lang="en-GB" dirty="0" smtClean="0"/>
          </a:p>
          <a:p>
            <a:r>
              <a:rPr lang="en-GB" dirty="0" smtClean="0"/>
              <a:t>Higher level languages provide abstraction</a:t>
            </a:r>
          </a:p>
          <a:p>
            <a:pPr lvl="1"/>
            <a:r>
              <a:rPr lang="en-GB" dirty="0" smtClean="0"/>
              <a:t>Written in more “natural” languages</a:t>
            </a:r>
          </a:p>
          <a:p>
            <a:pPr lvl="1"/>
            <a:r>
              <a:rPr lang="en-GB" dirty="0" smtClean="0"/>
              <a:t>Compiled or interpreted into machine code for execution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40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level </a:t>
            </a:r>
            <a:r>
              <a:rPr lang="en-GB" dirty="0" smtClean="0"/>
              <a:t>language example - Python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871565" cy="359931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choice = 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pPr marL="457200" lvl="1" indent="0">
              <a:buNone/>
            </a:pPr>
            <a:endParaRPr lang="en-GB" dirty="0">
              <a:latin typeface="Courier" charset="0"/>
              <a:ea typeface="Courier" charset="0"/>
              <a:cs typeface="Courier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while choice &lt;1 or choice &gt;5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pPr marL="457200" lvl="1" indent="0">
              <a:buNone/>
            </a:pP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    </a:t>
            </a:r>
            <a:endParaRPr lang="en-GB" dirty="0">
              <a:latin typeface="Courier" charset="0"/>
              <a:ea typeface="Courier" charset="0"/>
              <a:cs typeface="Courier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	choice = </a:t>
            </a:r>
            <a:r>
              <a:rPr lang="en-GB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GB" dirty="0">
                <a:latin typeface="Courier" charset="0"/>
                <a:ea typeface="Courier" charset="0"/>
                <a:cs typeface="Courier" charset="0"/>
              </a:rPr>
              <a:t>(input("Choose a number between 1 and 5: 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"))</a:t>
            </a:r>
          </a:p>
          <a:p>
            <a:pPr marL="457200" lvl="1" indent="0">
              <a:buNone/>
            </a:pP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    </a:t>
            </a:r>
            <a:endParaRPr lang="en-GB" dirty="0">
              <a:latin typeface="Courier" charset="0"/>
              <a:ea typeface="Courier" charset="0"/>
              <a:cs typeface="Courier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	if choice &lt; 1 or choice &gt;5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pPr marL="457200" lvl="1" indent="0">
              <a:buNone/>
            </a:pP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      </a:t>
            </a:r>
            <a:endParaRPr lang="en-GB" dirty="0">
              <a:latin typeface="Courier" charset="0"/>
              <a:ea typeface="Courier" charset="0"/>
              <a:cs typeface="Courier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		print("Not a valid choice - try again</a:t>
            </a:r>
            <a:r>
              <a:rPr lang="en-GB" dirty="0" smtClean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pPr marL="457200" lvl="1" indent="0">
              <a:buNone/>
            </a:pPr>
            <a:endParaRPr lang="en-GB" dirty="0">
              <a:latin typeface="Courier" charset="0"/>
              <a:ea typeface="Courier" charset="0"/>
              <a:cs typeface="Courier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" charset="0"/>
                <a:ea typeface="Courier" charset="0"/>
                <a:cs typeface="Courier" charset="0"/>
              </a:rPr>
              <a:t>print("You managed to do that")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Operating system functions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b="1" dirty="0"/>
              <a:t>I</a:t>
            </a:r>
            <a:r>
              <a:rPr lang="en-US" b="1" dirty="0" smtClean="0"/>
              <a:t>nterface</a:t>
            </a:r>
            <a:r>
              <a:rPr lang="en-US" dirty="0"/>
              <a:t> - provides a user interface so it is easy to interact with the </a:t>
            </a:r>
            <a:r>
              <a:rPr lang="en-US" dirty="0" smtClean="0"/>
              <a:t>computer (command line or GUI)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/>
              <a:t>M</a:t>
            </a:r>
            <a:r>
              <a:rPr lang="en-US" b="1" dirty="0" smtClean="0"/>
              <a:t>anages</a:t>
            </a:r>
            <a:r>
              <a:rPr lang="en-US" dirty="0"/>
              <a:t> 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CPU - </a:t>
            </a:r>
            <a:r>
              <a:rPr lang="en-US" dirty="0"/>
              <a:t>runs applications and executes and cancels </a:t>
            </a:r>
            <a:r>
              <a:rPr lang="en-US" dirty="0" smtClean="0"/>
              <a:t>processes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/>
              <a:t>M</a:t>
            </a:r>
            <a:r>
              <a:rPr lang="en-US" b="1" dirty="0" smtClean="0"/>
              <a:t>ulti-tasks</a:t>
            </a:r>
            <a:r>
              <a:rPr lang="en-US" dirty="0"/>
              <a:t> - allows multiple applications to run at the same </a:t>
            </a:r>
            <a:r>
              <a:rPr lang="en-US" dirty="0" smtClean="0"/>
              <a:t>time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/>
              <a:t>M</a:t>
            </a:r>
            <a:r>
              <a:rPr lang="en-US" b="1" dirty="0" smtClean="0"/>
              <a:t>anages</a:t>
            </a:r>
            <a:r>
              <a:rPr lang="en-US" dirty="0"/>
              <a:t> </a:t>
            </a:r>
            <a:r>
              <a:rPr lang="en-US" dirty="0" smtClean="0"/>
              <a:t>memory- </a:t>
            </a:r>
            <a:r>
              <a:rPr lang="en-US" dirty="0"/>
              <a:t>transfers programs into and out of memory, allocates free space between programs, and keeps track of memory usage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Operating system functions </a:t>
            </a:r>
            <a:r>
              <a:rPr lang="en-GB" dirty="0" smtClean="0"/>
              <a:t>(2)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/>
              <a:t>Manages</a:t>
            </a:r>
            <a:r>
              <a:rPr lang="en-US" dirty="0"/>
              <a:t> peripherals- opens, closes and writes to peripheral devices such as storage</a:t>
            </a:r>
            <a:r>
              <a:rPr lang="en-US" b="1" dirty="0"/>
              <a:t> </a:t>
            </a:r>
            <a:r>
              <a:rPr lang="en-US" dirty="0"/>
              <a:t>attached to the </a:t>
            </a:r>
            <a:r>
              <a:rPr lang="en-US" dirty="0" smtClean="0"/>
              <a:t>computer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 err="1" smtClean="0"/>
              <a:t>Organises</a:t>
            </a:r>
            <a:r>
              <a:rPr lang="en-US" dirty="0"/>
              <a:t> - creates a file system to </a:t>
            </a:r>
            <a:r>
              <a:rPr lang="en-US" dirty="0" err="1"/>
              <a:t>organise</a:t>
            </a:r>
            <a:r>
              <a:rPr lang="en-US" dirty="0"/>
              <a:t> files and </a:t>
            </a:r>
            <a:r>
              <a:rPr lang="en-US" dirty="0" smtClean="0"/>
              <a:t>directories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 smtClean="0"/>
              <a:t>Security</a:t>
            </a:r>
            <a:r>
              <a:rPr lang="en-US" dirty="0"/>
              <a:t> - provides security through user accounts and </a:t>
            </a:r>
            <a:r>
              <a:rPr lang="en-US" dirty="0" smtClean="0"/>
              <a:t>passwords</a:t>
            </a:r>
            <a:br>
              <a:rPr lang="en-US" dirty="0" smtClean="0"/>
            </a:br>
            <a:endParaRPr lang="en-US" dirty="0"/>
          </a:p>
          <a:p>
            <a:pPr fontAlgn="base"/>
            <a:r>
              <a:rPr lang="en-US" b="1" dirty="0" smtClean="0"/>
              <a:t>U</a:t>
            </a:r>
            <a:r>
              <a:rPr lang="en-US" b="1" smtClean="0"/>
              <a:t>tilities</a:t>
            </a:r>
            <a:r>
              <a:rPr lang="en-US" dirty="0"/>
              <a:t> - provides tools for managing and </a:t>
            </a:r>
            <a:r>
              <a:rPr lang="en-US" dirty="0" err="1"/>
              <a:t>organising</a:t>
            </a:r>
            <a:r>
              <a:rPr lang="en-US" dirty="0"/>
              <a:t> hardware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7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76" y="43545"/>
            <a:ext cx="4456267" cy="6691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470" y="464457"/>
            <a:ext cx="339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Android phone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869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6399" y="167142"/>
            <a:ext cx="10019947" cy="6538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Give an overview of the underpinning theory of the technology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  <a:p>
            <a:pPr lvl="1"/>
            <a:r>
              <a:rPr lang="en-GB" dirty="0" smtClean="0"/>
              <a:t>Representation of data   ✔️</a:t>
            </a:r>
          </a:p>
          <a:p>
            <a:pPr lvl="1"/>
            <a:r>
              <a:rPr lang="en-GB" dirty="0"/>
              <a:t>Computation   </a:t>
            </a:r>
            <a:r>
              <a:rPr lang="en-GB" dirty="0" smtClean="0"/>
              <a:t>✔️</a:t>
            </a:r>
          </a:p>
          <a:p>
            <a:pPr lvl="1"/>
            <a:r>
              <a:rPr lang="en-GB" dirty="0" smtClean="0"/>
              <a:t>Computer </a:t>
            </a:r>
            <a:r>
              <a:rPr lang="en-GB" dirty="0"/>
              <a:t>architecture  </a:t>
            </a:r>
            <a:r>
              <a:rPr lang="en-GB" dirty="0" smtClean="0"/>
              <a:t>✔️</a:t>
            </a:r>
          </a:p>
          <a:p>
            <a:pPr lvl="1"/>
            <a:r>
              <a:rPr lang="en-GB" dirty="0"/>
              <a:t>Instructions   </a:t>
            </a:r>
            <a:r>
              <a:rPr lang="en-GB" dirty="0" smtClean="0"/>
              <a:t>✔️</a:t>
            </a:r>
          </a:p>
          <a:p>
            <a:pPr lvl="1"/>
            <a:r>
              <a:rPr lang="en-GB" dirty="0" smtClean="0"/>
              <a:t>Programming </a:t>
            </a:r>
            <a:r>
              <a:rPr lang="en-GB" dirty="0"/>
              <a:t>languages   </a:t>
            </a:r>
            <a:r>
              <a:rPr lang="en-GB" dirty="0" smtClean="0"/>
              <a:t>✔️</a:t>
            </a:r>
          </a:p>
          <a:p>
            <a:pPr lvl="1"/>
            <a:r>
              <a:rPr lang="en-GB" dirty="0" smtClean="0"/>
              <a:t>Operating </a:t>
            </a:r>
            <a:r>
              <a:rPr lang="en-GB" dirty="0"/>
              <a:t>systems   ✔️</a:t>
            </a:r>
          </a:p>
          <a:p>
            <a:pPr lvl="1"/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Give an overview of the underpinning theory of the technology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  <a:p>
            <a:pPr lvl="1"/>
            <a:r>
              <a:rPr lang="en-GB" dirty="0" smtClean="0"/>
              <a:t>Representation of data</a:t>
            </a:r>
          </a:p>
          <a:p>
            <a:pPr lvl="1"/>
            <a:r>
              <a:rPr lang="en-GB" dirty="0" smtClean="0"/>
              <a:t>Computation</a:t>
            </a:r>
          </a:p>
          <a:p>
            <a:pPr lvl="1"/>
            <a:r>
              <a:rPr lang="en-GB" dirty="0" smtClean="0"/>
              <a:t>Computer architecture</a:t>
            </a:r>
          </a:p>
          <a:p>
            <a:pPr lvl="1"/>
            <a:r>
              <a:rPr lang="en-GB" dirty="0" smtClean="0"/>
              <a:t>Instructions</a:t>
            </a:r>
          </a:p>
          <a:p>
            <a:pPr lvl="1"/>
            <a:r>
              <a:rPr lang="en-GB" dirty="0" smtClean="0"/>
              <a:t>Programming languages</a:t>
            </a:r>
          </a:p>
          <a:p>
            <a:pPr lvl="1"/>
            <a:r>
              <a:rPr lang="en-GB" dirty="0" smtClean="0"/>
              <a:t>Operating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Representation of data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835279" cy="3599316"/>
          </a:xfrm>
        </p:spPr>
        <p:txBody>
          <a:bodyPr/>
          <a:lstStyle/>
          <a:p>
            <a:r>
              <a:rPr lang="en-GB" dirty="0" smtClean="0"/>
              <a:t>All data is represented by binary digits (bits: 0 or 1</a:t>
            </a:r>
            <a:r>
              <a:rPr lang="en-GB" dirty="0"/>
              <a:t>, 8 bits </a:t>
            </a:r>
            <a:r>
              <a:rPr lang="en-GB" dirty="0" smtClean="0"/>
              <a:t>= 1 byte)</a:t>
            </a:r>
          </a:p>
          <a:p>
            <a:endParaRPr lang="en-GB" dirty="0" smtClean="0"/>
          </a:p>
          <a:p>
            <a:r>
              <a:rPr lang="en-GB" dirty="0" smtClean="0"/>
              <a:t>Why?</a:t>
            </a:r>
          </a:p>
          <a:p>
            <a:pPr lvl="1"/>
            <a:r>
              <a:rPr lang="en-GB" dirty="0" smtClean="0"/>
              <a:t>Presence or absence of a voltage (CPU, RAM, Flash, SSD, cables)</a:t>
            </a:r>
          </a:p>
          <a:p>
            <a:pPr lvl="1"/>
            <a:r>
              <a:rPr lang="en-GB" dirty="0" smtClean="0"/>
              <a:t>Presence or absence of a signal (wireless </a:t>
            </a:r>
            <a:r>
              <a:rPr lang="mr-IN" dirty="0" smtClean="0"/>
              <a:t>–</a:t>
            </a:r>
            <a:r>
              <a:rPr lang="en-GB" dirty="0" smtClean="0"/>
              <a:t> cellular, </a:t>
            </a:r>
            <a:r>
              <a:rPr lang="en-GB" dirty="0" err="1" smtClean="0"/>
              <a:t>WiFI</a:t>
            </a:r>
            <a:r>
              <a:rPr lang="en-GB" dirty="0" smtClean="0"/>
              <a:t>, Bluetooth)</a:t>
            </a:r>
          </a:p>
          <a:p>
            <a:pPr lvl="1"/>
            <a:r>
              <a:rPr lang="en-GB" dirty="0" smtClean="0"/>
              <a:t>Presence or absence of light (CD, DVD, fibre optic)</a:t>
            </a:r>
          </a:p>
          <a:p>
            <a:pPr lvl="1"/>
            <a:r>
              <a:rPr lang="en-GB" dirty="0" smtClean="0"/>
              <a:t>Orientation of a magnet (HDD, Tape)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Encoding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Everything in the computer is represented as sequences of binary numbers, standardised for compatibility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Instructions (CPU Instruction sets, programming languages)</a:t>
            </a:r>
          </a:p>
          <a:p>
            <a:pPr lvl="1"/>
            <a:r>
              <a:rPr lang="en-GB" dirty="0" smtClean="0"/>
              <a:t>Numbers (Integers, floating point)</a:t>
            </a:r>
          </a:p>
          <a:p>
            <a:pPr lvl="1"/>
            <a:r>
              <a:rPr lang="en-GB" dirty="0" smtClean="0"/>
              <a:t>Text (ASCII, Unicode, PDF)</a:t>
            </a:r>
          </a:p>
          <a:p>
            <a:pPr lvl="1"/>
            <a:r>
              <a:rPr lang="en-GB" dirty="0" smtClean="0"/>
              <a:t>Audio (mp3, WAV, AAC, FLAC)</a:t>
            </a:r>
          </a:p>
          <a:p>
            <a:pPr lvl="1"/>
            <a:r>
              <a:rPr lang="en-GB" dirty="0" smtClean="0"/>
              <a:t>Video (MPEG4, H264)</a:t>
            </a:r>
          </a:p>
          <a:p>
            <a:pPr lvl="1"/>
            <a:r>
              <a:rPr lang="en-GB" dirty="0" smtClean="0"/>
              <a:t>Images (BMP, JPEG, PNG)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Binary and hexadecimal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649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 bit can only have the value of 0 or 1</a:t>
            </a:r>
          </a:p>
          <a:p>
            <a:r>
              <a:rPr lang="en-GB" dirty="0" smtClean="0"/>
              <a:t>A typical 32 bit instruction for an ARM CPU is:</a:t>
            </a:r>
          </a:p>
          <a:p>
            <a:pPr lvl="1"/>
            <a:r>
              <a:rPr lang="fi-FI" b="1" dirty="0" smtClean="0"/>
              <a:t>10101011100101010010100111101011</a:t>
            </a:r>
          </a:p>
          <a:p>
            <a:r>
              <a:rPr lang="fi-FI" dirty="0" err="1" smtClean="0"/>
              <a:t>This</a:t>
            </a:r>
            <a:r>
              <a:rPr lang="fi-FI" dirty="0" smtClean="0"/>
              <a:t> is </a:t>
            </a:r>
            <a:r>
              <a:rPr lang="fi-FI" dirty="0" err="1" smtClean="0"/>
              <a:t>difficult</a:t>
            </a:r>
            <a:r>
              <a:rPr lang="fi-FI" dirty="0" smtClean="0"/>
              <a:t> for </a:t>
            </a:r>
            <a:r>
              <a:rPr lang="fi-FI" dirty="0" err="1" smtClean="0"/>
              <a:t>humans</a:t>
            </a:r>
            <a:r>
              <a:rPr lang="fi-FI" dirty="0" smtClean="0"/>
              <a:t> to </a:t>
            </a:r>
            <a:r>
              <a:rPr lang="fi-FI" dirty="0" err="1" smtClean="0"/>
              <a:t>read</a:t>
            </a:r>
            <a:endParaRPr lang="fi-FI" dirty="0" smtClean="0"/>
          </a:p>
          <a:p>
            <a:r>
              <a:rPr lang="fi-FI" dirty="0" err="1" smtClean="0"/>
              <a:t>Split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into </a:t>
            </a:r>
            <a:r>
              <a:rPr lang="fi-FI" dirty="0" err="1" smtClean="0"/>
              <a:t>groups</a:t>
            </a:r>
            <a:r>
              <a:rPr lang="fi-FI" dirty="0" smtClean="0"/>
              <a:t> of 4 </a:t>
            </a:r>
            <a:r>
              <a:rPr lang="fi-FI" dirty="0" err="1" smtClean="0"/>
              <a:t>bytes</a:t>
            </a:r>
            <a:endParaRPr lang="fi-FI" dirty="0" smtClean="0"/>
          </a:p>
          <a:p>
            <a:pPr marL="685800" lvl="2">
              <a:spcBef>
                <a:spcPts val="1000"/>
              </a:spcBef>
            </a:pPr>
            <a:r>
              <a:rPr lang="fi-FI" b="1" dirty="0" smtClean="0"/>
              <a:t>1010 1011 1001 0101 0010 1001 1110 1011</a:t>
            </a:r>
          </a:p>
          <a:p>
            <a:pPr marL="228600" lvl="1">
              <a:spcBef>
                <a:spcPts val="1000"/>
              </a:spcBef>
            </a:pPr>
            <a:r>
              <a:rPr lang="fi-FI" b="1" dirty="0" err="1" smtClean="0"/>
              <a:t>Each</a:t>
            </a:r>
            <a:r>
              <a:rPr lang="fi-FI" b="1" dirty="0" smtClean="0"/>
              <a:t> </a:t>
            </a:r>
            <a:r>
              <a:rPr lang="fi-FI" b="1" dirty="0" err="1" smtClean="0"/>
              <a:t>group</a:t>
            </a:r>
            <a:r>
              <a:rPr lang="fi-FI" b="1" dirty="0" smtClean="0"/>
              <a:t> of 4 </a:t>
            </a:r>
            <a:r>
              <a:rPr lang="fi-FI" b="1" dirty="0" err="1" smtClean="0"/>
              <a:t>bits</a:t>
            </a:r>
            <a:r>
              <a:rPr lang="fi-FI" b="1" dirty="0" smtClean="0"/>
              <a:t> </a:t>
            </a:r>
            <a:r>
              <a:rPr lang="fi-FI" b="1" dirty="0" err="1" smtClean="0"/>
              <a:t>can</a:t>
            </a:r>
            <a:r>
              <a:rPr lang="fi-FI" b="1" dirty="0" smtClean="0"/>
              <a:t> </a:t>
            </a:r>
            <a:r>
              <a:rPr lang="fi-FI" b="1" dirty="0" err="1" smtClean="0"/>
              <a:t>have</a:t>
            </a:r>
            <a:r>
              <a:rPr lang="fi-FI" b="1" dirty="0" smtClean="0"/>
              <a:t> 16 </a:t>
            </a:r>
            <a:r>
              <a:rPr lang="fi-FI" b="1" dirty="0" err="1" smtClean="0"/>
              <a:t>combinations</a:t>
            </a:r>
            <a:endParaRPr lang="fi-FI" b="1" dirty="0" smtClean="0"/>
          </a:p>
          <a:p>
            <a:pPr marL="228600" lvl="1">
              <a:spcBef>
                <a:spcPts val="1000"/>
              </a:spcBef>
            </a:pPr>
            <a:r>
              <a:rPr lang="fi-FI" b="1" dirty="0" err="1" smtClean="0"/>
              <a:t>Hexadecimal</a:t>
            </a:r>
            <a:r>
              <a:rPr lang="fi-FI" b="1" dirty="0" smtClean="0"/>
              <a:t> </a:t>
            </a:r>
            <a:r>
              <a:rPr lang="fi-FI" b="1" dirty="0" err="1" smtClean="0"/>
              <a:t>allows</a:t>
            </a:r>
            <a:r>
              <a:rPr lang="fi-FI" b="1" dirty="0" smtClean="0"/>
              <a:t> us to </a:t>
            </a:r>
            <a:r>
              <a:rPr lang="fi-FI" b="1" dirty="0" err="1" smtClean="0"/>
              <a:t>count</a:t>
            </a:r>
            <a:r>
              <a:rPr lang="fi-FI" b="1" dirty="0" smtClean="0"/>
              <a:t> </a:t>
            </a:r>
            <a:r>
              <a:rPr lang="fi-FI" b="1" dirty="0" err="1" smtClean="0"/>
              <a:t>these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0 to f </a:t>
            </a:r>
          </a:p>
          <a:p>
            <a:pPr marL="685800" lvl="2">
              <a:spcBef>
                <a:spcPts val="1000"/>
              </a:spcBef>
            </a:pPr>
            <a:r>
              <a:rPr lang="fi-FI" b="1" dirty="0" smtClean="0"/>
              <a:t>0, 1, 2, 3, 4, 5, 6, 7, 8, 9, a, </a:t>
            </a:r>
            <a:r>
              <a:rPr lang="fi-FI" b="1" dirty="0"/>
              <a:t>b</a:t>
            </a:r>
            <a:r>
              <a:rPr lang="fi-FI" b="1" dirty="0" smtClean="0"/>
              <a:t>, </a:t>
            </a:r>
            <a:r>
              <a:rPr lang="fi-FI" b="1" dirty="0"/>
              <a:t>c</a:t>
            </a:r>
            <a:r>
              <a:rPr lang="fi-FI" b="1" dirty="0" smtClean="0"/>
              <a:t>, </a:t>
            </a:r>
            <a:r>
              <a:rPr lang="fi-FI" b="1" dirty="0"/>
              <a:t>d</a:t>
            </a:r>
            <a:r>
              <a:rPr lang="fi-FI" b="1" dirty="0" smtClean="0"/>
              <a:t>, e, f</a:t>
            </a:r>
          </a:p>
          <a:p>
            <a:pPr marL="228600" lvl="1">
              <a:spcBef>
                <a:spcPts val="1000"/>
              </a:spcBef>
            </a:pPr>
            <a:r>
              <a:rPr lang="fi-FI" b="1" dirty="0" err="1" smtClean="0"/>
              <a:t>So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instruction</a:t>
            </a:r>
            <a:r>
              <a:rPr lang="fi-FI" b="1" dirty="0" smtClean="0"/>
              <a:t> </a:t>
            </a:r>
            <a:r>
              <a:rPr lang="fi-FI" b="1" dirty="0" err="1" smtClean="0"/>
              <a:t>becomes</a:t>
            </a:r>
            <a:r>
              <a:rPr lang="fi-FI" b="1" dirty="0" smtClean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fi-FI" b="1" dirty="0"/>
              <a:t>a</a:t>
            </a:r>
            <a:r>
              <a:rPr lang="fi-FI" b="1" dirty="0" smtClean="0"/>
              <a:t>b 95 39 </a:t>
            </a:r>
            <a:r>
              <a:rPr lang="fi-FI" b="1" dirty="0" err="1" smtClean="0"/>
              <a:t>eb</a:t>
            </a:r>
            <a:endParaRPr lang="fi-FI" b="1" dirty="0" smtClean="0"/>
          </a:p>
          <a:p>
            <a:pPr marL="228600" lvl="1">
              <a:spcBef>
                <a:spcPts val="1000"/>
              </a:spcBef>
            </a:pPr>
            <a:r>
              <a:rPr lang="fi-FI" b="1" dirty="0" err="1" smtClean="0"/>
              <a:t>Which</a:t>
            </a:r>
            <a:r>
              <a:rPr lang="fi-FI" b="1" dirty="0" smtClean="0"/>
              <a:t> is </a:t>
            </a:r>
            <a:r>
              <a:rPr lang="fi-FI" b="1" dirty="0" err="1" smtClean="0"/>
              <a:t>easier</a:t>
            </a:r>
            <a:r>
              <a:rPr lang="fi-FI" b="1" dirty="0" smtClean="0"/>
              <a:t> to </a:t>
            </a:r>
            <a:r>
              <a:rPr lang="fi-FI" b="1" dirty="0" err="1" smtClean="0"/>
              <a:t>read</a:t>
            </a:r>
            <a:endParaRPr lang="fi-FI" b="1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123838"/>
              </p:ext>
            </p:extLst>
          </p:nvPr>
        </p:nvGraphicFramePr>
        <p:xfrm>
          <a:off x="8001070" y="2093831"/>
          <a:ext cx="1270946" cy="4462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162"/>
                <a:gridCol w="557784"/>
              </a:tblGrid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Binary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Hex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0001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0011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0100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0101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0110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0111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1001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9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1010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1101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1110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</a:t>
                      </a:r>
                      <a:endParaRPr lang="en-US" sz="1100" dirty="0"/>
                    </a:p>
                  </a:txBody>
                  <a:tcPr/>
                </a:tc>
              </a:tr>
              <a:tr h="26249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1111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hexadecimal 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24 bit RGB colour (HTML)</a:t>
            </a:r>
          </a:p>
          <a:p>
            <a:pPr lvl="1"/>
            <a:r>
              <a:rPr lang="en-GB" dirty="0" err="1" smtClean="0"/>
              <a:t>ffffff</a:t>
            </a:r>
            <a:r>
              <a:rPr lang="en-GB" dirty="0" smtClean="0"/>
              <a:t> (white) = Red(1111 1111) Green (1111 1111) Blue (1111 1111) </a:t>
            </a:r>
          </a:p>
          <a:p>
            <a:pPr lvl="1"/>
            <a:endParaRPr lang="en-GB" dirty="0"/>
          </a:p>
          <a:p>
            <a:r>
              <a:rPr lang="en-GB" dirty="0" smtClean="0"/>
              <a:t>BSOD</a:t>
            </a:r>
          </a:p>
          <a:p>
            <a:endParaRPr lang="en-GB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08" y="3352800"/>
            <a:ext cx="5884672" cy="331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ransistor circuitry (logic gates: NOT, AND, NAND, OR, NOR, XOR)</a:t>
            </a:r>
          </a:p>
          <a:p>
            <a:r>
              <a:rPr lang="en-GB" dirty="0" smtClean="0"/>
              <a:t>Combinations of gates allow ADDITION, SUBTRACTION, COMPARISON and fast electronic storage of bits</a:t>
            </a:r>
          </a:p>
          <a:p>
            <a:r>
              <a:rPr lang="en-GB" dirty="0" smtClean="0"/>
              <a:t>Millions of transistors are used to form the microprocessor 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88" y="2058148"/>
            <a:ext cx="6265451" cy="4719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12" y="2097741"/>
            <a:ext cx="34245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Control unit determines what gets done, timing </a:t>
            </a:r>
            <a:r>
              <a:rPr lang="en-US" dirty="0" err="1" smtClean="0"/>
              <a:t>amd</a:t>
            </a:r>
            <a:r>
              <a:rPr lang="en-US" dirty="0" smtClean="0"/>
              <a:t> interaction with peripherals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Fetch an instruction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Execute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ALU (arithmetic logic unit) does calculations and comparisons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Registers are very fast local memory for storing and changing values being worked 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012" y="2097741"/>
            <a:ext cx="53999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Data and instructions move over </a:t>
            </a:r>
            <a:r>
              <a:rPr lang="en-GB" dirty="0" smtClean="0"/>
              <a:t>buses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/>
              <a:t>Printed circuit board tracks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/>
              <a:t>Cables (</a:t>
            </a:r>
            <a:r>
              <a:rPr lang="en-GB" dirty="0" err="1" smtClean="0"/>
              <a:t>eg</a:t>
            </a:r>
            <a:r>
              <a:rPr lang="en-GB" dirty="0" smtClean="0"/>
              <a:t> USB)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Parallel bus transfers all data in one cycle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Used for: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Fast transmission inside a computer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Short distances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Serial bus transfers all data in as </a:t>
            </a:r>
            <a:r>
              <a:rPr lang="en-US" smtClean="0"/>
              <a:t>many </a:t>
            </a:r>
            <a:r>
              <a:rPr lang="en-US" smtClean="0"/>
              <a:t>cycles </a:t>
            </a:r>
            <a:r>
              <a:rPr lang="en-US" dirty="0" smtClean="0"/>
              <a:t>as there are bits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Used for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Transfer to other devices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Medium to long distances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Lower cost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988" y="2097741"/>
            <a:ext cx="40386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664</TotalTime>
  <Words>633</Words>
  <Application>Microsoft Macintosh PowerPoint</Application>
  <PresentationFormat>Widescreen</PresentationFormat>
  <Paragraphs>178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Courier</vt:lpstr>
      <vt:lpstr>Mangal</vt:lpstr>
      <vt:lpstr>Trebuchet MS</vt:lpstr>
      <vt:lpstr>Arial</vt:lpstr>
      <vt:lpstr>Berlin</vt:lpstr>
      <vt:lpstr>Introduction to  Computer Science</vt:lpstr>
      <vt:lpstr>Aim</vt:lpstr>
      <vt:lpstr>Representation of data</vt:lpstr>
      <vt:lpstr>Encoding</vt:lpstr>
      <vt:lpstr>Binary and hexadecimal</vt:lpstr>
      <vt:lpstr>Examples of hexadecimal </vt:lpstr>
      <vt:lpstr>Computation</vt:lpstr>
      <vt:lpstr>CPU</vt:lpstr>
      <vt:lpstr>Bus </vt:lpstr>
      <vt:lpstr>Architecture</vt:lpstr>
      <vt:lpstr>Instruction set</vt:lpstr>
      <vt:lpstr>Assembler language</vt:lpstr>
      <vt:lpstr>Higher level languages</vt:lpstr>
      <vt:lpstr>Higher level language example - Python</vt:lpstr>
      <vt:lpstr>Operating system functions (1)</vt:lpstr>
      <vt:lpstr>Operating system functions (2)</vt:lpstr>
      <vt:lpstr>PowerPoint Presentation</vt:lpstr>
      <vt:lpstr>PowerPoint Presentation</vt:lpstr>
      <vt:lpstr>Aim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techncian </dc:title>
  <dc:creator>Bob Higgie</dc:creator>
  <cp:lastModifiedBy>Bob Higgie</cp:lastModifiedBy>
  <cp:revision>74</cp:revision>
  <dcterms:created xsi:type="dcterms:W3CDTF">2017-10-06T13:15:22Z</dcterms:created>
  <dcterms:modified xsi:type="dcterms:W3CDTF">2017-12-07T16:11:25Z</dcterms:modified>
</cp:coreProperties>
</file>