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7" r:id="rId2"/>
    <p:sldId id="261" r:id="rId3"/>
    <p:sldId id="288" r:id="rId4"/>
    <p:sldId id="269" r:id="rId5"/>
    <p:sldId id="291" r:id="rId6"/>
    <p:sldId id="292" r:id="rId7"/>
    <p:sldId id="293" r:id="rId8"/>
    <p:sldId id="294" r:id="rId9"/>
    <p:sldId id="270" r:id="rId10"/>
    <p:sldId id="290" r:id="rId11"/>
    <p:sldId id="271" r:id="rId12"/>
    <p:sldId id="295" r:id="rId13"/>
    <p:sldId id="296" r:id="rId14"/>
    <p:sldId id="303" r:id="rId15"/>
    <p:sldId id="297" r:id="rId16"/>
    <p:sldId id="298" r:id="rId17"/>
    <p:sldId id="304" r:id="rId18"/>
    <p:sldId id="299" r:id="rId19"/>
    <p:sldId id="300" r:id="rId20"/>
    <p:sldId id="305" r:id="rId21"/>
    <p:sldId id="301" r:id="rId22"/>
    <p:sldId id="306" r:id="rId23"/>
    <p:sldId id="302" r:id="rId24"/>
    <p:sldId id="307" r:id="rId25"/>
    <p:sldId id="28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101" d="100"/>
          <a:sy n="101" d="100"/>
        </p:scale>
        <p:origin x="114" y="7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BF08F-8BF8-41D0-972D-37D392DCD2C2}" type="datetimeFigureOut">
              <a:rPr lang="en-GB" smtClean="0"/>
              <a:t>03/02/2021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27FF60-ACC8-4AC4-AD67-585CBEC96547}" type="slidenum">
              <a:rPr lang="en-GB" smtClean="0"/>
              <a:t>‹#›</a:t>
            </a:fld>
            <a:endParaRPr lang="en-GB"/>
          </a:p>
        </p:txBody>
      </p:sp>
    </p:spTree>
    <p:extLst>
      <p:ext uri="{BB962C8B-B14F-4D97-AF65-F5344CB8AC3E}">
        <p14:creationId xmlns:p14="http://schemas.microsoft.com/office/powerpoint/2010/main" val="2236995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03/02/2021</a:t>
            </a:fld>
            <a:endParaRPr lang="en-GB"/>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25356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03/02/2021</a:t>
            </a:fld>
            <a:endParaRPr lang="en-GB"/>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12817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03/02/2021</a:t>
            </a:fld>
            <a:endParaRPr lang="en-GB"/>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12043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210833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03/02/2021</a:t>
            </a:fld>
            <a:endParaRPr lang="en-GB"/>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033246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2086672"/>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16863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03/02/2021</a:t>
            </a:fld>
            <a:endParaRPr lang="en-GB"/>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131905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03/02/2021</a:t>
            </a:fld>
            <a:endParaRPr lang="en-GB"/>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52842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03/02/2021</a:t>
            </a:fld>
            <a:endParaRPr lang="en-GB"/>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37198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03/02/2021</a:t>
            </a:fld>
            <a:endParaRPr lang="en-GB"/>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336496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a:xfrm>
            <a:off x="838200" y="6356350"/>
            <a:ext cx="2743200" cy="365125"/>
          </a:xfrm>
          <a:prstGeom prst="rect">
            <a:avLst/>
          </a:prstGeom>
        </p:spPr>
        <p:txBody>
          <a:bodyPr/>
          <a:lstStyle/>
          <a:p>
            <a:fld id="{740E7732-B9C2-46B5-92EA-534DBD521AEF}" type="datetimeFigureOut">
              <a:rPr lang="en-GB" smtClean="0"/>
              <a:t>03/02/2021</a:t>
            </a:fld>
            <a:endParaRPr lang="en-GB"/>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E267AFC1-FED4-4DC8-A3D8-882609F226E4}" type="slidenum">
              <a:rPr lang="en-GB" smtClean="0"/>
              <a:t>‹#›</a:t>
            </a:fld>
            <a:endParaRPr lang="en-GB"/>
          </a:p>
        </p:txBody>
      </p:sp>
    </p:spTree>
    <p:extLst>
      <p:ext uri="{BB962C8B-B14F-4D97-AF65-F5344CB8AC3E}">
        <p14:creationId xmlns:p14="http://schemas.microsoft.com/office/powerpoint/2010/main" val="429322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681928"/>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20923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9039225" y="644366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7AFC1-FED4-4DC8-A3D8-882609F226E4}"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21053531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3A52-6D47-49BF-A1C2-EF03953EFAFF}"/>
              </a:ext>
            </a:extLst>
          </p:cNvPr>
          <p:cNvSpPr>
            <a:spLocks noGrp="1"/>
          </p:cNvSpPr>
          <p:nvPr>
            <p:ph type="ctrTitle"/>
          </p:nvPr>
        </p:nvSpPr>
        <p:spPr/>
        <p:txBody>
          <a:bodyPr>
            <a:normAutofit/>
          </a:bodyPr>
          <a:lstStyle/>
          <a:p>
            <a:r>
              <a:rPr lang="en-GB" sz="4800" b="1" dirty="0">
                <a:solidFill>
                  <a:srgbClr val="223346"/>
                </a:solidFill>
              </a:rPr>
              <a:t>Week 1 – Day 5</a:t>
            </a:r>
          </a:p>
        </p:txBody>
      </p:sp>
      <p:sp>
        <p:nvSpPr>
          <p:cNvPr id="3" name="Subtitle 2">
            <a:extLst>
              <a:ext uri="{FF2B5EF4-FFF2-40B4-BE49-F238E27FC236}">
                <a16:creationId xmlns:a16="http://schemas.microsoft.com/office/drawing/2014/main" id="{64AF152D-FA8D-41DE-81F8-7328D036F963}"/>
              </a:ext>
            </a:extLst>
          </p:cNvPr>
          <p:cNvSpPr>
            <a:spLocks noGrp="1"/>
          </p:cNvSpPr>
          <p:nvPr>
            <p:ph type="subTitle" idx="1"/>
          </p:nvPr>
        </p:nvSpPr>
        <p:spPr/>
        <p:txBody>
          <a:bodyPr/>
          <a:lstStyle/>
          <a:p>
            <a:r>
              <a:rPr lang="en-GB" b="1" dirty="0">
                <a:solidFill>
                  <a:srgbClr val="223346"/>
                </a:solidFill>
                <a:latin typeface="Arial" panose="020B0604020202020204" pitchFamily="34" charset="0"/>
              </a:rPr>
              <a:t>Cyber Threats</a:t>
            </a:r>
            <a:endParaRPr lang="en-GB" b="1" dirty="0">
              <a:solidFill>
                <a:srgbClr val="223346"/>
              </a:solidFill>
            </a:endParaRPr>
          </a:p>
          <a:p>
            <a:r>
              <a:rPr lang="en-GB" dirty="0">
                <a:solidFill>
                  <a:srgbClr val="000000"/>
                </a:solidFill>
                <a:latin typeface="Arial" panose="020B0604020202020204" pitchFamily="34" charset="0"/>
              </a:rPr>
              <a:t>UFCFFU-30-1</a:t>
            </a:r>
            <a:endParaRPr lang="en-GB" dirty="0"/>
          </a:p>
        </p:txBody>
      </p:sp>
    </p:spTree>
    <p:extLst>
      <p:ext uri="{BB962C8B-B14F-4D97-AF65-F5344CB8AC3E}">
        <p14:creationId xmlns:p14="http://schemas.microsoft.com/office/powerpoint/2010/main" val="4081170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03566-F363-485E-92F7-7FC9B1A7972A}"/>
              </a:ext>
            </a:extLst>
          </p:cNvPr>
          <p:cNvSpPr>
            <a:spLocks noGrp="1"/>
          </p:cNvSpPr>
          <p:nvPr>
            <p:ph type="title"/>
          </p:nvPr>
        </p:nvSpPr>
        <p:spPr>
          <a:xfrm>
            <a:off x="280737" y="681928"/>
            <a:ext cx="11397916" cy="1325563"/>
          </a:xfrm>
        </p:spPr>
        <p:txBody>
          <a:bodyPr>
            <a:normAutofit fontScale="90000"/>
          </a:bodyPr>
          <a:lstStyle/>
          <a:p>
            <a:r>
              <a:rPr lang="en-GB" sz="4400" dirty="0">
                <a:solidFill>
                  <a:srgbClr val="000000"/>
                </a:solidFill>
              </a:rPr>
              <a:t>Human dimension of cyber security and adversarial thinking applied to system development</a:t>
            </a:r>
            <a:endParaRPr lang="en-GB" dirty="0"/>
          </a:p>
        </p:txBody>
      </p:sp>
      <p:sp>
        <p:nvSpPr>
          <p:cNvPr id="3" name="Content Placeholder 2">
            <a:extLst>
              <a:ext uri="{FF2B5EF4-FFF2-40B4-BE49-F238E27FC236}">
                <a16:creationId xmlns:a16="http://schemas.microsoft.com/office/drawing/2014/main" id="{BF3577CA-DFC4-4685-ABD1-08B1575F0DDB}"/>
              </a:ext>
            </a:extLst>
          </p:cNvPr>
          <p:cNvSpPr>
            <a:spLocks noGrp="1"/>
          </p:cNvSpPr>
          <p:nvPr>
            <p:ph idx="1"/>
          </p:nvPr>
        </p:nvSpPr>
        <p:spPr>
          <a:xfrm>
            <a:off x="838200" y="2092325"/>
            <a:ext cx="10515600" cy="715043"/>
          </a:xfrm>
        </p:spPr>
        <p:txBody>
          <a:bodyPr/>
          <a:lstStyle/>
          <a:p>
            <a:r>
              <a:rPr lang="en-GB" dirty="0"/>
              <a:t>Humans are the weakest link in cyber security (True or False?)</a:t>
            </a:r>
          </a:p>
          <a:p>
            <a:endParaRPr lang="en-GB" dirty="0"/>
          </a:p>
        </p:txBody>
      </p:sp>
      <p:grpSp>
        <p:nvGrpSpPr>
          <p:cNvPr id="21" name="Group 20">
            <a:extLst>
              <a:ext uri="{FF2B5EF4-FFF2-40B4-BE49-F238E27FC236}">
                <a16:creationId xmlns:a16="http://schemas.microsoft.com/office/drawing/2014/main" id="{5EC5B979-AD35-463B-A600-6B4D74A1EA68}"/>
              </a:ext>
            </a:extLst>
          </p:cNvPr>
          <p:cNvGrpSpPr/>
          <p:nvPr/>
        </p:nvGrpSpPr>
        <p:grpSpPr>
          <a:xfrm>
            <a:off x="2029156" y="2553536"/>
            <a:ext cx="7133894" cy="4304464"/>
            <a:chOff x="790906" y="2522621"/>
            <a:chExt cx="7133894" cy="4304464"/>
          </a:xfrm>
        </p:grpSpPr>
        <p:sp>
          <p:nvSpPr>
            <p:cNvPr id="10" name="Oval 9">
              <a:extLst>
                <a:ext uri="{FF2B5EF4-FFF2-40B4-BE49-F238E27FC236}">
                  <a16:creationId xmlns:a16="http://schemas.microsoft.com/office/drawing/2014/main" id="{308CF4C6-EB35-40A4-8713-682F9A0F4BB2}"/>
                </a:ext>
              </a:extLst>
            </p:cNvPr>
            <p:cNvSpPr/>
            <p:nvPr/>
          </p:nvSpPr>
          <p:spPr>
            <a:xfrm>
              <a:off x="3658105" y="2522621"/>
              <a:ext cx="2321590" cy="3874168"/>
            </a:xfrm>
            <a:prstGeom prst="ellipse">
              <a:avLst/>
            </a:prstGeom>
            <a:solidFill>
              <a:schemeClr val="tx2">
                <a:lumMod val="20000"/>
                <a:lumOff val="80000"/>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ysClr val="windowText" lastClr="000000"/>
                  </a:solidFill>
                </a:rPr>
                <a:t>Unintentional (In)security</a:t>
              </a:r>
            </a:p>
          </p:txBody>
        </p:sp>
        <p:sp>
          <p:nvSpPr>
            <p:cNvPr id="4" name="Oval 3">
              <a:extLst>
                <a:ext uri="{FF2B5EF4-FFF2-40B4-BE49-F238E27FC236}">
                  <a16:creationId xmlns:a16="http://schemas.microsoft.com/office/drawing/2014/main" id="{7D11FCCF-F5B2-4F5A-B282-F275EFD1CC30}"/>
                </a:ext>
              </a:extLst>
            </p:cNvPr>
            <p:cNvSpPr/>
            <p:nvPr/>
          </p:nvSpPr>
          <p:spPr>
            <a:xfrm>
              <a:off x="2559403" y="2919166"/>
              <a:ext cx="1684421" cy="1540539"/>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Intentional Destruction</a:t>
              </a:r>
            </a:p>
          </p:txBody>
        </p:sp>
        <p:sp>
          <p:nvSpPr>
            <p:cNvPr id="5" name="Oval 4">
              <a:extLst>
                <a:ext uri="{FF2B5EF4-FFF2-40B4-BE49-F238E27FC236}">
                  <a16:creationId xmlns:a16="http://schemas.microsoft.com/office/drawing/2014/main" id="{A5F4ADF4-454E-4961-8051-19DBAED3FB03}"/>
                </a:ext>
              </a:extLst>
            </p:cNvPr>
            <p:cNvSpPr/>
            <p:nvPr/>
          </p:nvSpPr>
          <p:spPr>
            <a:xfrm>
              <a:off x="2540856" y="4293175"/>
              <a:ext cx="1684421" cy="1540539"/>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Detrimental Misuse</a:t>
              </a:r>
            </a:p>
          </p:txBody>
        </p:sp>
        <p:sp>
          <p:nvSpPr>
            <p:cNvPr id="6" name="Oval 5">
              <a:extLst>
                <a:ext uri="{FF2B5EF4-FFF2-40B4-BE49-F238E27FC236}">
                  <a16:creationId xmlns:a16="http://schemas.microsoft.com/office/drawing/2014/main" id="{D74317B4-047C-411F-8160-241300F4FF47}"/>
                </a:ext>
              </a:extLst>
            </p:cNvPr>
            <p:cNvSpPr/>
            <p:nvPr/>
          </p:nvSpPr>
          <p:spPr>
            <a:xfrm>
              <a:off x="5386390" y="3026853"/>
              <a:ext cx="1684421" cy="156750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Aware Assurance</a:t>
              </a:r>
            </a:p>
          </p:txBody>
        </p:sp>
        <p:sp>
          <p:nvSpPr>
            <p:cNvPr id="7" name="Oval 6">
              <a:extLst>
                <a:ext uri="{FF2B5EF4-FFF2-40B4-BE49-F238E27FC236}">
                  <a16:creationId xmlns:a16="http://schemas.microsoft.com/office/drawing/2014/main" id="{A94C497C-6FC6-4879-A6FF-F20A05534DA6}"/>
                </a:ext>
              </a:extLst>
            </p:cNvPr>
            <p:cNvSpPr/>
            <p:nvPr/>
          </p:nvSpPr>
          <p:spPr>
            <a:xfrm>
              <a:off x="5386390" y="4435592"/>
              <a:ext cx="1684421" cy="156560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Basic Hygiene</a:t>
              </a:r>
            </a:p>
          </p:txBody>
        </p:sp>
        <p:sp>
          <p:nvSpPr>
            <p:cNvPr id="8" name="Oval 7">
              <a:extLst>
                <a:ext uri="{FF2B5EF4-FFF2-40B4-BE49-F238E27FC236}">
                  <a16:creationId xmlns:a16="http://schemas.microsoft.com/office/drawing/2014/main" id="{D1AA2280-8AFB-42BB-B1B1-C189D9C92600}"/>
                </a:ext>
              </a:extLst>
            </p:cNvPr>
            <p:cNvSpPr/>
            <p:nvPr/>
          </p:nvSpPr>
          <p:spPr>
            <a:xfrm>
              <a:off x="3976689" y="2994274"/>
              <a:ext cx="1684421" cy="93445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Dangerous Tinkering</a:t>
              </a:r>
            </a:p>
          </p:txBody>
        </p:sp>
        <p:sp>
          <p:nvSpPr>
            <p:cNvPr id="9" name="Oval 8">
              <a:extLst>
                <a:ext uri="{FF2B5EF4-FFF2-40B4-BE49-F238E27FC236}">
                  <a16:creationId xmlns:a16="http://schemas.microsoft.com/office/drawing/2014/main" id="{DCA2BA9E-61D3-4E8D-84B2-69E85CE65AC6}"/>
                </a:ext>
              </a:extLst>
            </p:cNvPr>
            <p:cNvSpPr/>
            <p:nvPr/>
          </p:nvSpPr>
          <p:spPr>
            <a:xfrm>
              <a:off x="3976689" y="4906376"/>
              <a:ext cx="1684421" cy="93445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Naïve Mistakes</a:t>
              </a:r>
            </a:p>
          </p:txBody>
        </p:sp>
        <p:cxnSp>
          <p:nvCxnSpPr>
            <p:cNvPr id="12" name="Straight Arrow Connector 11">
              <a:extLst>
                <a:ext uri="{FF2B5EF4-FFF2-40B4-BE49-F238E27FC236}">
                  <a16:creationId xmlns:a16="http://schemas.microsoft.com/office/drawing/2014/main" id="{953F5DDA-2BAB-40D6-A519-3719BBD60B0D}"/>
                </a:ext>
              </a:extLst>
            </p:cNvPr>
            <p:cNvCxnSpPr>
              <a:cxnSpLocks/>
            </p:cNvCxnSpPr>
            <p:nvPr/>
          </p:nvCxnSpPr>
          <p:spPr>
            <a:xfrm flipV="1">
              <a:off x="1247775" y="2709111"/>
              <a:ext cx="0" cy="378693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B7780A3-5968-4C38-93CF-2DC29011DAE3}"/>
                </a:ext>
              </a:extLst>
            </p:cNvPr>
            <p:cNvCxnSpPr>
              <a:cxnSpLocks/>
            </p:cNvCxnSpPr>
            <p:nvPr/>
          </p:nvCxnSpPr>
          <p:spPr>
            <a:xfrm>
              <a:off x="1247775" y="6496050"/>
              <a:ext cx="6677025"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5B75BE8-87CB-4094-BCBA-449A4A0ABB08}"/>
                </a:ext>
              </a:extLst>
            </p:cNvPr>
            <p:cNvSpPr txBox="1"/>
            <p:nvPr/>
          </p:nvSpPr>
          <p:spPr>
            <a:xfrm>
              <a:off x="1657351" y="6457753"/>
              <a:ext cx="6132513" cy="369332"/>
            </a:xfrm>
            <a:prstGeom prst="rect">
              <a:avLst/>
            </a:prstGeom>
            <a:noFill/>
          </p:spPr>
          <p:txBody>
            <a:bodyPr wrap="none" rtlCol="0">
              <a:spAutoFit/>
            </a:bodyPr>
            <a:lstStyle/>
            <a:p>
              <a:r>
                <a:rPr lang="en-GB" dirty="0"/>
                <a:t>Malicious  ……………………..</a:t>
              </a:r>
              <a:r>
                <a:rPr lang="en-GB" b="1" dirty="0"/>
                <a:t>Intentions</a:t>
              </a:r>
              <a:r>
                <a:rPr lang="en-GB" dirty="0"/>
                <a:t>……………………..   Benevolent</a:t>
              </a:r>
            </a:p>
          </p:txBody>
        </p:sp>
        <p:sp>
          <p:nvSpPr>
            <p:cNvPr id="20" name="TextBox 19">
              <a:extLst>
                <a:ext uri="{FF2B5EF4-FFF2-40B4-BE49-F238E27FC236}">
                  <a16:creationId xmlns:a16="http://schemas.microsoft.com/office/drawing/2014/main" id="{7C3084E9-AFF4-4640-932E-7931F9C63033}"/>
                </a:ext>
              </a:extLst>
            </p:cNvPr>
            <p:cNvSpPr txBox="1"/>
            <p:nvPr/>
          </p:nvSpPr>
          <p:spPr>
            <a:xfrm rot="5400000">
              <a:off x="-991762" y="4417413"/>
              <a:ext cx="3934667" cy="369332"/>
            </a:xfrm>
            <a:prstGeom prst="rect">
              <a:avLst/>
            </a:prstGeom>
            <a:noFill/>
          </p:spPr>
          <p:txBody>
            <a:bodyPr wrap="none" rtlCol="0">
              <a:spAutoFit/>
            </a:bodyPr>
            <a:lstStyle/>
            <a:p>
              <a:r>
                <a:rPr lang="en-GB" dirty="0"/>
                <a:t>Expert   …………</a:t>
              </a:r>
              <a:r>
                <a:rPr lang="en-GB" b="1" dirty="0"/>
                <a:t>Expertise</a:t>
              </a:r>
              <a:r>
                <a:rPr lang="en-GB" dirty="0"/>
                <a:t> …………   Novice</a:t>
              </a:r>
            </a:p>
          </p:txBody>
        </p:sp>
      </p:grpSp>
    </p:spTree>
    <p:extLst>
      <p:ext uri="{BB962C8B-B14F-4D97-AF65-F5344CB8AC3E}">
        <p14:creationId xmlns:p14="http://schemas.microsoft.com/office/powerpoint/2010/main" val="2246685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78FAA-BE7F-4F5B-8F10-98B84B62F661}"/>
              </a:ext>
            </a:extLst>
          </p:cNvPr>
          <p:cNvSpPr>
            <a:spLocks noGrp="1"/>
          </p:cNvSpPr>
          <p:nvPr>
            <p:ph type="title"/>
          </p:nvPr>
        </p:nvSpPr>
        <p:spPr>
          <a:xfrm>
            <a:off x="409073" y="681928"/>
            <a:ext cx="11349789" cy="1325563"/>
          </a:xfrm>
        </p:spPr>
        <p:txBody>
          <a:bodyPr>
            <a:normAutofit/>
          </a:bodyPr>
          <a:lstStyle/>
          <a:p>
            <a:r>
              <a:rPr lang="en-GB" sz="3600" b="0" i="0" u="none" strike="noStrike" baseline="0" dirty="0">
                <a:solidFill>
                  <a:srgbClr val="000000"/>
                </a:solidFill>
              </a:rPr>
              <a:t>How an employee may enable a successful attack chain without realising it </a:t>
            </a:r>
            <a:endParaRPr lang="en-GB" sz="3600" dirty="0"/>
          </a:p>
        </p:txBody>
      </p:sp>
      <p:sp>
        <p:nvSpPr>
          <p:cNvPr id="3" name="Content Placeholder 2">
            <a:extLst>
              <a:ext uri="{FF2B5EF4-FFF2-40B4-BE49-F238E27FC236}">
                <a16:creationId xmlns:a16="http://schemas.microsoft.com/office/drawing/2014/main" id="{504F80C2-E920-4914-8C15-AF73C953D67B}"/>
              </a:ext>
            </a:extLst>
          </p:cNvPr>
          <p:cNvSpPr>
            <a:spLocks noGrp="1"/>
          </p:cNvSpPr>
          <p:nvPr>
            <p:ph idx="1"/>
          </p:nvPr>
        </p:nvSpPr>
        <p:spPr/>
        <p:txBody>
          <a:bodyPr/>
          <a:lstStyle/>
          <a:p>
            <a:r>
              <a:rPr lang="en-GB" dirty="0"/>
              <a:t>The cyber kill chain is a series of steps that trace stages of a cyberattack from the early reconnaissance stages to the exfiltration of data</a:t>
            </a:r>
          </a:p>
          <a:p>
            <a:r>
              <a:rPr lang="en-GB" dirty="0"/>
              <a:t>The kill chain helps us understand and combat ransomware, security breaches, and advanced persistent attacks (APTs)</a:t>
            </a:r>
          </a:p>
          <a:p>
            <a:r>
              <a:rPr lang="en-GB" dirty="0"/>
              <a:t>The kill chain has evolved to better anticipate and recognize insider threats, social engineering, advanced ransomware and innovative attacks</a:t>
            </a:r>
          </a:p>
        </p:txBody>
      </p:sp>
    </p:spTree>
    <p:extLst>
      <p:ext uri="{BB962C8B-B14F-4D97-AF65-F5344CB8AC3E}">
        <p14:creationId xmlns:p14="http://schemas.microsoft.com/office/powerpoint/2010/main" val="286786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F961-8BD6-473E-A0B0-F3F9ABB3AA39}"/>
              </a:ext>
            </a:extLst>
          </p:cNvPr>
          <p:cNvSpPr>
            <a:spLocks noGrp="1"/>
          </p:cNvSpPr>
          <p:nvPr>
            <p:ph type="title"/>
          </p:nvPr>
        </p:nvSpPr>
        <p:spPr/>
        <p:txBody>
          <a:bodyPr/>
          <a:lstStyle/>
          <a:p>
            <a:r>
              <a:rPr lang="en-GB" dirty="0"/>
              <a:t>The Kill Chain</a:t>
            </a:r>
          </a:p>
        </p:txBody>
      </p:sp>
      <p:sp>
        <p:nvSpPr>
          <p:cNvPr id="3" name="Content Placeholder 2">
            <a:extLst>
              <a:ext uri="{FF2B5EF4-FFF2-40B4-BE49-F238E27FC236}">
                <a16:creationId xmlns:a16="http://schemas.microsoft.com/office/drawing/2014/main" id="{41F4A672-26E0-4FAA-93D3-3A18AA297A53}"/>
              </a:ext>
            </a:extLst>
          </p:cNvPr>
          <p:cNvSpPr>
            <a:spLocks noGrp="1"/>
          </p:cNvSpPr>
          <p:nvPr>
            <p:ph idx="1"/>
          </p:nvPr>
        </p:nvSpPr>
        <p:spPr/>
        <p:txBody>
          <a:bodyPr/>
          <a:lstStyle/>
          <a:p>
            <a:r>
              <a:rPr lang="en-GB" dirty="0"/>
              <a:t>Reconnaissance</a:t>
            </a:r>
          </a:p>
          <a:p>
            <a:r>
              <a:rPr lang="en-GB" dirty="0"/>
              <a:t>Weaponization</a:t>
            </a:r>
          </a:p>
          <a:p>
            <a:r>
              <a:rPr lang="en-GB" dirty="0"/>
              <a:t>Payload</a:t>
            </a:r>
          </a:p>
          <a:p>
            <a:r>
              <a:rPr lang="en-GB" dirty="0"/>
              <a:t>Exploitation</a:t>
            </a:r>
          </a:p>
          <a:p>
            <a:r>
              <a:rPr lang="en-GB" dirty="0"/>
              <a:t>Installation</a:t>
            </a:r>
          </a:p>
          <a:p>
            <a:r>
              <a:rPr lang="en-GB" dirty="0"/>
              <a:t>Command and control</a:t>
            </a:r>
          </a:p>
          <a:p>
            <a:r>
              <a:rPr lang="en-GB" dirty="0"/>
              <a:t>Action</a:t>
            </a:r>
          </a:p>
        </p:txBody>
      </p:sp>
    </p:spTree>
    <p:extLst>
      <p:ext uri="{BB962C8B-B14F-4D97-AF65-F5344CB8AC3E}">
        <p14:creationId xmlns:p14="http://schemas.microsoft.com/office/powerpoint/2010/main" val="3092917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9A8B3-179D-4FEB-86C2-43EB187402A1}"/>
              </a:ext>
            </a:extLst>
          </p:cNvPr>
          <p:cNvSpPr>
            <a:spLocks noGrp="1"/>
          </p:cNvSpPr>
          <p:nvPr>
            <p:ph type="title"/>
          </p:nvPr>
        </p:nvSpPr>
        <p:spPr/>
        <p:txBody>
          <a:bodyPr/>
          <a:lstStyle/>
          <a:p>
            <a:r>
              <a:rPr lang="en-GB" dirty="0"/>
              <a:t>Reconnaissance</a:t>
            </a:r>
          </a:p>
        </p:txBody>
      </p:sp>
      <p:sp>
        <p:nvSpPr>
          <p:cNvPr id="3" name="Content Placeholder 2">
            <a:extLst>
              <a:ext uri="{FF2B5EF4-FFF2-40B4-BE49-F238E27FC236}">
                <a16:creationId xmlns:a16="http://schemas.microsoft.com/office/drawing/2014/main" id="{90DED519-27ED-47FB-9B7A-AA4C887E3660}"/>
              </a:ext>
            </a:extLst>
          </p:cNvPr>
          <p:cNvSpPr>
            <a:spLocks noGrp="1"/>
          </p:cNvSpPr>
          <p:nvPr>
            <p:ph idx="1"/>
          </p:nvPr>
        </p:nvSpPr>
        <p:spPr/>
        <p:txBody>
          <a:bodyPr/>
          <a:lstStyle/>
          <a:p>
            <a:r>
              <a:rPr lang="en-GB" dirty="0"/>
              <a:t>This can involve a variety of different things, the most common of which is scanning</a:t>
            </a:r>
          </a:p>
          <a:p>
            <a:r>
              <a:rPr lang="en-GB" dirty="0"/>
              <a:t>Lots and lots of scanning</a:t>
            </a:r>
          </a:p>
          <a:p>
            <a:r>
              <a:rPr lang="en-GB" dirty="0"/>
              <a:t>The majority of this is automated and you’ll find there are a vast number of scanning bots crawling the digital realms in search of fresh prey to ogle</a:t>
            </a:r>
          </a:p>
          <a:p>
            <a:r>
              <a:rPr lang="en-GB" dirty="0"/>
              <a:t>Anything exposed to the internet will be subject to merciless scanning, the purpose of which is to uncover any known vulnerabilities, misconfigurations or outdated bits of software</a:t>
            </a:r>
          </a:p>
        </p:txBody>
      </p:sp>
    </p:spTree>
    <p:extLst>
      <p:ext uri="{BB962C8B-B14F-4D97-AF65-F5344CB8AC3E}">
        <p14:creationId xmlns:p14="http://schemas.microsoft.com/office/powerpoint/2010/main" val="835926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9A8B3-179D-4FEB-86C2-43EB187402A1}"/>
              </a:ext>
            </a:extLst>
          </p:cNvPr>
          <p:cNvSpPr>
            <a:spLocks noGrp="1"/>
          </p:cNvSpPr>
          <p:nvPr>
            <p:ph type="title"/>
          </p:nvPr>
        </p:nvSpPr>
        <p:spPr/>
        <p:txBody>
          <a:bodyPr/>
          <a:lstStyle/>
          <a:p>
            <a:r>
              <a:rPr lang="en-GB" dirty="0"/>
              <a:t>Reconnaissance</a:t>
            </a:r>
          </a:p>
        </p:txBody>
      </p:sp>
      <p:sp>
        <p:nvSpPr>
          <p:cNvPr id="3" name="Content Placeholder 2">
            <a:extLst>
              <a:ext uri="{FF2B5EF4-FFF2-40B4-BE49-F238E27FC236}">
                <a16:creationId xmlns:a16="http://schemas.microsoft.com/office/drawing/2014/main" id="{90DED519-27ED-47FB-9B7A-AA4C887E3660}"/>
              </a:ext>
            </a:extLst>
          </p:cNvPr>
          <p:cNvSpPr>
            <a:spLocks noGrp="1"/>
          </p:cNvSpPr>
          <p:nvPr>
            <p:ph idx="1"/>
          </p:nvPr>
        </p:nvSpPr>
        <p:spPr/>
        <p:txBody>
          <a:bodyPr/>
          <a:lstStyle/>
          <a:p>
            <a:r>
              <a:rPr lang="en-GB" dirty="0"/>
              <a:t>If you can detect or prepare for this type of activity, your cyber defences will be stronger for it</a:t>
            </a:r>
          </a:p>
          <a:p>
            <a:r>
              <a:rPr lang="en-GB" dirty="0"/>
              <a:t>A good place to start would be to get regular penetration tests</a:t>
            </a:r>
          </a:p>
        </p:txBody>
      </p:sp>
    </p:spTree>
    <p:extLst>
      <p:ext uri="{BB962C8B-B14F-4D97-AF65-F5344CB8AC3E}">
        <p14:creationId xmlns:p14="http://schemas.microsoft.com/office/powerpoint/2010/main" val="496351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D44FE-F7B4-41EB-ADC1-978CA5122DFD}"/>
              </a:ext>
            </a:extLst>
          </p:cNvPr>
          <p:cNvSpPr>
            <a:spLocks noGrp="1"/>
          </p:cNvSpPr>
          <p:nvPr>
            <p:ph type="title"/>
          </p:nvPr>
        </p:nvSpPr>
        <p:spPr/>
        <p:txBody>
          <a:bodyPr/>
          <a:lstStyle/>
          <a:p>
            <a:r>
              <a:rPr lang="en-GB" dirty="0" err="1"/>
              <a:t>Weaponisation</a:t>
            </a:r>
            <a:endParaRPr lang="en-GB" dirty="0"/>
          </a:p>
        </p:txBody>
      </p:sp>
      <p:sp>
        <p:nvSpPr>
          <p:cNvPr id="3" name="Content Placeholder 2">
            <a:extLst>
              <a:ext uri="{FF2B5EF4-FFF2-40B4-BE49-F238E27FC236}">
                <a16:creationId xmlns:a16="http://schemas.microsoft.com/office/drawing/2014/main" id="{8C40C13F-CA1E-43B4-BCD8-C09C843E3EAF}"/>
              </a:ext>
            </a:extLst>
          </p:cNvPr>
          <p:cNvSpPr>
            <a:spLocks noGrp="1"/>
          </p:cNvSpPr>
          <p:nvPr>
            <p:ph idx="1"/>
          </p:nvPr>
        </p:nvSpPr>
        <p:spPr>
          <a:xfrm>
            <a:off x="838200" y="2092325"/>
            <a:ext cx="10515600" cy="3127375"/>
          </a:xfrm>
        </p:spPr>
        <p:txBody>
          <a:bodyPr/>
          <a:lstStyle/>
          <a:p>
            <a:r>
              <a:rPr lang="en-GB" dirty="0"/>
              <a:t>Ominous</a:t>
            </a:r>
          </a:p>
          <a:p>
            <a:r>
              <a:rPr lang="en-GB" dirty="0"/>
              <a:t>Once hackers have gathered as much information as they can and worked out your vulnerabilities, they’re going to go away and delve into their digital armoury and ready themselves for an assault</a:t>
            </a:r>
          </a:p>
          <a:p>
            <a:r>
              <a:rPr lang="en-GB" dirty="0"/>
              <a:t>This is where they’ll craft a phishing email, select or create the right malware before thinking of the best approach of getting it into your network</a:t>
            </a:r>
          </a:p>
        </p:txBody>
      </p:sp>
      <p:sp>
        <p:nvSpPr>
          <p:cNvPr id="4" name="TextBox 3">
            <a:extLst>
              <a:ext uri="{FF2B5EF4-FFF2-40B4-BE49-F238E27FC236}">
                <a16:creationId xmlns:a16="http://schemas.microsoft.com/office/drawing/2014/main" id="{71C69E6D-7F57-435B-A8D1-362445DFAD5C}"/>
              </a:ext>
            </a:extLst>
          </p:cNvPr>
          <p:cNvSpPr txBox="1"/>
          <p:nvPr/>
        </p:nvSpPr>
        <p:spPr>
          <a:xfrm>
            <a:off x="1209675" y="5991406"/>
            <a:ext cx="9454961" cy="369332"/>
          </a:xfrm>
          <a:prstGeom prst="rect">
            <a:avLst/>
          </a:prstGeom>
          <a:solidFill>
            <a:srgbClr val="FF0000"/>
          </a:solidFill>
        </p:spPr>
        <p:txBody>
          <a:bodyPr wrap="none" rtlCol="0">
            <a:spAutoFit/>
          </a:bodyPr>
          <a:lstStyle/>
          <a:p>
            <a:r>
              <a:rPr lang="en-GB" dirty="0"/>
              <a:t>Unless the attacker is running some tests, there’s unlikely to be any logs or signs of ‘</a:t>
            </a:r>
            <a:r>
              <a:rPr lang="en-GB" dirty="0" err="1"/>
              <a:t>weaponisation</a:t>
            </a:r>
            <a:r>
              <a:rPr lang="en-GB" dirty="0"/>
              <a:t>’</a:t>
            </a:r>
          </a:p>
        </p:txBody>
      </p:sp>
    </p:spTree>
    <p:extLst>
      <p:ext uri="{BB962C8B-B14F-4D97-AF65-F5344CB8AC3E}">
        <p14:creationId xmlns:p14="http://schemas.microsoft.com/office/powerpoint/2010/main" val="3160701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032E5-F3F5-4041-A2A7-0D14782D1020}"/>
              </a:ext>
            </a:extLst>
          </p:cNvPr>
          <p:cNvSpPr>
            <a:spLocks noGrp="1"/>
          </p:cNvSpPr>
          <p:nvPr>
            <p:ph type="title"/>
          </p:nvPr>
        </p:nvSpPr>
        <p:spPr/>
        <p:txBody>
          <a:bodyPr/>
          <a:lstStyle/>
          <a:p>
            <a:r>
              <a:rPr lang="en-GB" dirty="0"/>
              <a:t>Payload</a:t>
            </a:r>
          </a:p>
        </p:txBody>
      </p:sp>
      <p:sp>
        <p:nvSpPr>
          <p:cNvPr id="3" name="Content Placeholder 2">
            <a:extLst>
              <a:ext uri="{FF2B5EF4-FFF2-40B4-BE49-F238E27FC236}">
                <a16:creationId xmlns:a16="http://schemas.microsoft.com/office/drawing/2014/main" id="{A967E153-FF00-4E2B-BEDB-2DEB804AA45A}"/>
              </a:ext>
            </a:extLst>
          </p:cNvPr>
          <p:cNvSpPr>
            <a:spLocks noGrp="1"/>
          </p:cNvSpPr>
          <p:nvPr>
            <p:ph idx="1"/>
          </p:nvPr>
        </p:nvSpPr>
        <p:spPr/>
        <p:txBody>
          <a:bodyPr>
            <a:normAutofit lnSpcReduction="10000"/>
          </a:bodyPr>
          <a:lstStyle/>
          <a:p>
            <a:r>
              <a:rPr lang="en-GB" dirty="0"/>
              <a:t>Things really start to get serious</a:t>
            </a:r>
          </a:p>
          <a:p>
            <a:r>
              <a:rPr lang="en-GB" dirty="0"/>
              <a:t>The payload (sometimes referred to as delivery) is, as the name suggests, where the hacker drops the payload</a:t>
            </a:r>
          </a:p>
          <a:p>
            <a:r>
              <a:rPr lang="en-GB" dirty="0"/>
              <a:t>This is the first stage that you could consider your network ‘breached’</a:t>
            </a:r>
          </a:p>
          <a:p>
            <a:r>
              <a:rPr lang="en-GB" dirty="0"/>
              <a:t>This could be in the form of a phishing email with a malicious attachment, a contaminated USB device, or maybe a compromised user account</a:t>
            </a:r>
          </a:p>
          <a:p>
            <a:r>
              <a:rPr lang="en-GB" dirty="0"/>
              <a:t>It could even be hackers exploiting a particularly severe vulnerability or misconfiguration that allows them to drop malware packages without having to do any of these</a:t>
            </a:r>
          </a:p>
        </p:txBody>
      </p:sp>
    </p:spTree>
    <p:extLst>
      <p:ext uri="{BB962C8B-B14F-4D97-AF65-F5344CB8AC3E}">
        <p14:creationId xmlns:p14="http://schemas.microsoft.com/office/powerpoint/2010/main" val="4008704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032E5-F3F5-4041-A2A7-0D14782D1020}"/>
              </a:ext>
            </a:extLst>
          </p:cNvPr>
          <p:cNvSpPr>
            <a:spLocks noGrp="1"/>
          </p:cNvSpPr>
          <p:nvPr>
            <p:ph type="title"/>
          </p:nvPr>
        </p:nvSpPr>
        <p:spPr/>
        <p:txBody>
          <a:bodyPr/>
          <a:lstStyle/>
          <a:p>
            <a:r>
              <a:rPr lang="en-GB" dirty="0"/>
              <a:t>Payload</a:t>
            </a:r>
          </a:p>
        </p:txBody>
      </p:sp>
      <p:sp>
        <p:nvSpPr>
          <p:cNvPr id="3" name="Content Placeholder 2">
            <a:extLst>
              <a:ext uri="{FF2B5EF4-FFF2-40B4-BE49-F238E27FC236}">
                <a16:creationId xmlns:a16="http://schemas.microsoft.com/office/drawing/2014/main" id="{A967E153-FF00-4E2B-BEDB-2DEB804AA45A}"/>
              </a:ext>
            </a:extLst>
          </p:cNvPr>
          <p:cNvSpPr>
            <a:spLocks noGrp="1"/>
          </p:cNvSpPr>
          <p:nvPr>
            <p:ph idx="1"/>
          </p:nvPr>
        </p:nvSpPr>
        <p:spPr/>
        <p:txBody>
          <a:bodyPr>
            <a:normAutofit/>
          </a:bodyPr>
          <a:lstStyle/>
          <a:p>
            <a:r>
              <a:rPr lang="en-GB" dirty="0"/>
              <a:t>Once the payload has breached your perimeter, the hard work is done</a:t>
            </a:r>
          </a:p>
          <a:p>
            <a:r>
              <a:rPr lang="en-GB" dirty="0"/>
              <a:t>All the hacker has to do is wait</a:t>
            </a:r>
          </a:p>
          <a:p>
            <a:r>
              <a:rPr lang="en-GB" dirty="0"/>
              <a:t>Unless of course you have the right monitoring in place</a:t>
            </a:r>
          </a:p>
          <a:p>
            <a:r>
              <a:rPr lang="en-GB" dirty="0"/>
              <a:t>If you do, then at this stage you can spot malicious emails coming in and have the sender blocked, and you can check the file extension of any attachment</a:t>
            </a:r>
          </a:p>
        </p:txBody>
      </p:sp>
    </p:spTree>
    <p:extLst>
      <p:ext uri="{BB962C8B-B14F-4D97-AF65-F5344CB8AC3E}">
        <p14:creationId xmlns:p14="http://schemas.microsoft.com/office/powerpoint/2010/main" val="1563827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54F78-82A8-4769-BC42-099C6C3437DD}"/>
              </a:ext>
            </a:extLst>
          </p:cNvPr>
          <p:cNvSpPr>
            <a:spLocks noGrp="1"/>
          </p:cNvSpPr>
          <p:nvPr>
            <p:ph type="title"/>
          </p:nvPr>
        </p:nvSpPr>
        <p:spPr/>
        <p:txBody>
          <a:bodyPr/>
          <a:lstStyle/>
          <a:p>
            <a:r>
              <a:rPr lang="en-GB" dirty="0"/>
              <a:t>Exploitation</a:t>
            </a:r>
          </a:p>
        </p:txBody>
      </p:sp>
      <p:sp>
        <p:nvSpPr>
          <p:cNvPr id="3" name="Content Placeholder 2">
            <a:extLst>
              <a:ext uri="{FF2B5EF4-FFF2-40B4-BE49-F238E27FC236}">
                <a16:creationId xmlns:a16="http://schemas.microsoft.com/office/drawing/2014/main" id="{71E9D32E-0C0D-445C-9881-D30221266F1A}"/>
              </a:ext>
            </a:extLst>
          </p:cNvPr>
          <p:cNvSpPr>
            <a:spLocks noGrp="1"/>
          </p:cNvSpPr>
          <p:nvPr>
            <p:ph idx="1"/>
          </p:nvPr>
        </p:nvSpPr>
        <p:spPr/>
        <p:txBody>
          <a:bodyPr>
            <a:normAutofit fontScale="92500"/>
          </a:bodyPr>
          <a:lstStyle/>
          <a:p>
            <a:r>
              <a:rPr lang="en-GB" dirty="0"/>
              <a:t>This is where weaknesses within your system are exploited</a:t>
            </a:r>
          </a:p>
          <a:p>
            <a:r>
              <a:rPr lang="en-GB" dirty="0"/>
              <a:t>Hackers can now start attempting to escalate privileges, make modifications or start dropping extra components</a:t>
            </a:r>
          </a:p>
          <a:p>
            <a:r>
              <a:rPr lang="en-GB" dirty="0"/>
              <a:t>If your monitoring services are tuned correctly, they should likely be going nuts at this point</a:t>
            </a:r>
          </a:p>
          <a:p>
            <a:r>
              <a:rPr lang="en-GB" dirty="0"/>
              <a:t>With all sorts of happenings occurring within your environment, there should be enough log activity to let you know something’s not quite right</a:t>
            </a:r>
          </a:p>
          <a:p>
            <a:r>
              <a:rPr lang="en-GB" dirty="0"/>
              <a:t>If you’ve got the right service from the right vendor configured in the right way, then you should also be able to stop the malicious activity in its tracks</a:t>
            </a:r>
          </a:p>
        </p:txBody>
      </p:sp>
    </p:spTree>
    <p:extLst>
      <p:ext uri="{BB962C8B-B14F-4D97-AF65-F5344CB8AC3E}">
        <p14:creationId xmlns:p14="http://schemas.microsoft.com/office/powerpoint/2010/main" val="1901253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67AEA-B54F-46BE-9D54-FF38348F40C6}"/>
              </a:ext>
            </a:extLst>
          </p:cNvPr>
          <p:cNvSpPr>
            <a:spLocks noGrp="1"/>
          </p:cNvSpPr>
          <p:nvPr>
            <p:ph type="title"/>
          </p:nvPr>
        </p:nvSpPr>
        <p:spPr/>
        <p:txBody>
          <a:bodyPr/>
          <a:lstStyle/>
          <a:p>
            <a:r>
              <a:rPr lang="en-GB" dirty="0"/>
              <a:t>Installation</a:t>
            </a:r>
          </a:p>
        </p:txBody>
      </p:sp>
      <p:sp>
        <p:nvSpPr>
          <p:cNvPr id="3" name="Content Placeholder 2">
            <a:extLst>
              <a:ext uri="{FF2B5EF4-FFF2-40B4-BE49-F238E27FC236}">
                <a16:creationId xmlns:a16="http://schemas.microsoft.com/office/drawing/2014/main" id="{A302ACD0-87F4-4BEA-85FA-AEAB9225D177}"/>
              </a:ext>
            </a:extLst>
          </p:cNvPr>
          <p:cNvSpPr>
            <a:spLocks noGrp="1"/>
          </p:cNvSpPr>
          <p:nvPr>
            <p:ph idx="1"/>
          </p:nvPr>
        </p:nvSpPr>
        <p:spPr/>
        <p:txBody>
          <a:bodyPr/>
          <a:lstStyle/>
          <a:p>
            <a:r>
              <a:rPr lang="en-GB" dirty="0"/>
              <a:t>If the hacker has managed to get to this stage unimpeded, then you’re probably in trouble</a:t>
            </a:r>
          </a:p>
          <a:p>
            <a:r>
              <a:rPr lang="en-GB" dirty="0"/>
              <a:t>As the name suggests, installation is the phase in which the malicious packages are actually installed</a:t>
            </a:r>
          </a:p>
        </p:txBody>
      </p:sp>
    </p:spTree>
    <p:extLst>
      <p:ext uri="{BB962C8B-B14F-4D97-AF65-F5344CB8AC3E}">
        <p14:creationId xmlns:p14="http://schemas.microsoft.com/office/powerpoint/2010/main" val="309726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3316642" y="2832487"/>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4066752" y="3910617"/>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3937453" y="419410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3316643" y="498292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3316642" y="2832488"/>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4063394" y="3909200"/>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3937454" y="4982927"/>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3316642" y="5057688"/>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5802462" y="3906392"/>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4567949" y="3196053"/>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4570965" y="2914646"/>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4944311" y="2052778"/>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5063863" y="1627439"/>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4560331" y="2915138"/>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3939519" y="1763434"/>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5062821" y="2051063"/>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4560331" y="689707"/>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5309991" y="2693856"/>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3318730" y="37679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3427489" y="77026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1493318" y="474219"/>
            <a:ext cx="1935480" cy="593232"/>
          </a:xfrm>
          <a:prstGeom prst="roundRect">
            <a:avLst>
              <a:gd name="adj" fmla="val 50000"/>
            </a:avLst>
          </a:prstGeom>
          <a:solidFill>
            <a:srgbClr val="92D050">
              <a:alpha val="46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2793159" y="1784537"/>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5797394" y="391295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5176986" y="4974845"/>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4545756" y="60494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849626" y="1487920"/>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6945474" y="3946102"/>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6325066" y="4995731"/>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5693836" y="6070755"/>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68189" y="5455819"/>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07842" y="4375981"/>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17463" y="3260816"/>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09465" y="3290934"/>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311981" y="2191480"/>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918761" y="1044710"/>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5270570" y="1647891"/>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4867098" y="2282254"/>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3856342" y="4436548"/>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5228892" y="2924609"/>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3448135" y="3775605"/>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3496361" y="5053690"/>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Cyber Threats</a:t>
            </a:r>
          </a:p>
          <a:p>
            <a:pPr algn="ct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1498012" y="540003"/>
            <a:ext cx="1885453"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Introduction</a:t>
            </a:r>
          </a:p>
        </p:txBody>
      </p:sp>
      <p:sp>
        <p:nvSpPr>
          <p:cNvPr id="59" name="TextBox 58">
            <a:extLst>
              <a:ext uri="{FF2B5EF4-FFF2-40B4-BE49-F238E27FC236}">
                <a16:creationId xmlns:a16="http://schemas.microsoft.com/office/drawing/2014/main" id="{1F1E1CA2-8B22-4EBC-A8B3-4E1D4101D87E}"/>
              </a:ext>
            </a:extLst>
          </p:cNvPr>
          <p:cNvSpPr txBox="1"/>
          <p:nvPr/>
        </p:nvSpPr>
        <p:spPr>
          <a:xfrm>
            <a:off x="1305848" y="1553704"/>
            <a:ext cx="1023037"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Monday</a:t>
            </a:r>
            <a:endParaRPr lang="en-GB" b="1" dirty="0">
              <a:solidFill>
                <a:srgbClr val="00B050"/>
              </a:solidFill>
              <a:latin typeface="EuroStyle" panose="02027200000000000000" pitchFamily="18" charset="0"/>
            </a:endParaRPr>
          </a:p>
        </p:txBody>
      </p: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2185080" y="3218238"/>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AA0A2FC9-DA13-4A0F-8748-086A59805721}"/>
              </a:ext>
            </a:extLst>
          </p:cNvPr>
          <p:cNvSpPr/>
          <p:nvPr/>
        </p:nvSpPr>
        <p:spPr>
          <a:xfrm>
            <a:off x="247533" y="2904436"/>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ACF09B4E-41D8-4B56-8174-5E60E938E8D6}"/>
              </a:ext>
            </a:extLst>
          </p:cNvPr>
          <p:cNvSpPr txBox="1"/>
          <p:nvPr/>
        </p:nvSpPr>
        <p:spPr>
          <a:xfrm>
            <a:off x="676504" y="2970220"/>
            <a:ext cx="1077539"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Tuesday</a:t>
            </a:r>
            <a:endParaRPr lang="en-GB" b="1" dirty="0">
              <a:solidFill>
                <a:srgbClr val="00B050"/>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7179680" y="4011886"/>
            <a:ext cx="1467068"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Wednesday</a:t>
            </a:r>
            <a:endParaRPr lang="en-GB" b="1" dirty="0">
              <a:solidFill>
                <a:srgbClr val="00B050"/>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6706748" y="5061515"/>
            <a:ext cx="1172116"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Thursday</a:t>
            </a:r>
            <a:endParaRPr lang="en-GB" b="1" dirty="0">
              <a:solidFill>
                <a:srgbClr val="00B050"/>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6255055" y="6136539"/>
            <a:ext cx="813043" cy="461665"/>
          </a:xfrm>
          <a:prstGeom prst="rect">
            <a:avLst/>
          </a:prstGeom>
          <a:noFill/>
        </p:spPr>
        <p:txBody>
          <a:bodyPr wrap="none" rtlCol="0">
            <a:spAutoFit/>
          </a:bodyPr>
          <a:lstStyle/>
          <a:p>
            <a:r>
              <a:rPr lang="en-GB" sz="2400" dirty="0">
                <a:solidFill>
                  <a:schemeClr val="bg1"/>
                </a:solidFill>
                <a:latin typeface="EuroStyle" panose="02027200000000000000" pitchFamily="18" charset="0"/>
              </a:rPr>
              <a:t>Friday</a:t>
            </a:r>
            <a:endParaRPr lang="en-GB" dirty="0">
              <a:solidFill>
                <a:schemeClr val="bg1"/>
              </a:solidFill>
              <a:latin typeface="EuroStyle" panose="02027200000000000000" pitchFamily="18" charset="0"/>
            </a:endParaRPr>
          </a:p>
        </p:txBody>
      </p:sp>
      <p:grpSp>
        <p:nvGrpSpPr>
          <p:cNvPr id="75" name="Group 74">
            <a:extLst>
              <a:ext uri="{FF2B5EF4-FFF2-40B4-BE49-F238E27FC236}">
                <a16:creationId xmlns:a16="http://schemas.microsoft.com/office/drawing/2014/main" id="{CECE6E69-A8AA-4A89-A2E6-FC17705E992E}"/>
              </a:ext>
            </a:extLst>
          </p:cNvPr>
          <p:cNvGrpSpPr/>
          <p:nvPr/>
        </p:nvGrpSpPr>
        <p:grpSpPr>
          <a:xfrm>
            <a:off x="9823534" y="2748140"/>
            <a:ext cx="1873515" cy="2329623"/>
            <a:chOff x="70497" y="1840682"/>
            <a:chExt cx="1873515" cy="2329623"/>
          </a:xfrm>
        </p:grpSpPr>
        <p:sp>
          <p:nvSpPr>
            <p:cNvPr id="69" name="Rectangle 68">
              <a:extLst>
                <a:ext uri="{FF2B5EF4-FFF2-40B4-BE49-F238E27FC236}">
                  <a16:creationId xmlns:a16="http://schemas.microsoft.com/office/drawing/2014/main" id="{0E388C6E-1C5E-4B9A-AF38-0BCEB2EAFEC6}"/>
                </a:ext>
              </a:extLst>
            </p:cNvPr>
            <p:cNvSpPr/>
            <p:nvPr/>
          </p:nvSpPr>
          <p:spPr>
            <a:xfrm>
              <a:off x="70497" y="1840682"/>
              <a:ext cx="1873515" cy="23296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a:extLst>
                <a:ext uri="{FF2B5EF4-FFF2-40B4-BE49-F238E27FC236}">
                  <a16:creationId xmlns:a16="http://schemas.microsoft.com/office/drawing/2014/main" id="{7CBE2D36-D036-4C4D-8E65-88472912D605}"/>
                </a:ext>
              </a:extLst>
            </p:cNvPr>
            <p:cNvSpPr txBox="1"/>
            <p:nvPr/>
          </p:nvSpPr>
          <p:spPr>
            <a:xfrm>
              <a:off x="141889" y="1865765"/>
              <a:ext cx="1744741" cy="2292935"/>
            </a:xfrm>
            <a:prstGeom prst="rect">
              <a:avLst/>
            </a:prstGeom>
            <a:noFill/>
          </p:spPr>
          <p:txBody>
            <a:bodyPr wrap="square" rtlCol="0">
              <a:spAutoFit/>
            </a:bodyPr>
            <a:lstStyle/>
            <a:p>
              <a:pPr marL="171450" indent="-171450">
                <a:buFont typeface="Arial" panose="020B0604020202020204" pitchFamily="34" charset="0"/>
                <a:buChar char="•"/>
              </a:pPr>
              <a:r>
                <a:rPr lang="en-GB" sz="1100" b="0" i="0" u="none" strike="noStrike" baseline="0" dirty="0">
                  <a:solidFill>
                    <a:schemeClr val="bg1"/>
                  </a:solidFill>
                  <a:latin typeface="Arial" panose="020B0604020202020204" pitchFamily="34" charset="0"/>
                </a:rPr>
                <a:t>Impact of vulnerabilities in an organisational context </a:t>
              </a:r>
            </a:p>
            <a:p>
              <a:pPr marL="171450" indent="-171450">
                <a:buFont typeface="Arial" panose="020B0604020202020204" pitchFamily="34" charset="0"/>
                <a:buChar char="•"/>
              </a:pPr>
              <a:r>
                <a:rPr lang="en-GB" sz="1100" b="0" i="0" u="none" strike="noStrike" baseline="0" dirty="0">
                  <a:solidFill>
                    <a:schemeClr val="bg1"/>
                  </a:solidFill>
                  <a:latin typeface="Arial" panose="020B0604020202020204" pitchFamily="34" charset="0"/>
                </a:rPr>
                <a:t>Human dimension of cyber security and adversarial thinking applied to system development </a:t>
              </a:r>
            </a:p>
            <a:p>
              <a:pPr marL="171450" indent="-171450">
                <a:buFont typeface="Arial" panose="020B0604020202020204" pitchFamily="34" charset="0"/>
                <a:buChar char="•"/>
              </a:pPr>
              <a:r>
                <a:rPr lang="en-GB" sz="1100" b="0" i="0" u="none" strike="noStrike" baseline="0" dirty="0">
                  <a:solidFill>
                    <a:schemeClr val="bg1"/>
                  </a:solidFill>
                  <a:latin typeface="Arial" panose="020B0604020202020204" pitchFamily="34" charset="0"/>
                </a:rPr>
                <a:t>How an employee may enable a successful attack chain without realising it </a:t>
              </a:r>
            </a:p>
          </p:txBody>
        </p:sp>
      </p:grpSp>
      <p:cxnSp>
        <p:nvCxnSpPr>
          <p:cNvPr id="72" name="Connector: Elbow 71">
            <a:extLst>
              <a:ext uri="{FF2B5EF4-FFF2-40B4-BE49-F238E27FC236}">
                <a16:creationId xmlns:a16="http://schemas.microsoft.com/office/drawing/2014/main" id="{CB537C8C-4CD9-4E97-93C3-2B04EFFDAD24}"/>
              </a:ext>
            </a:extLst>
          </p:cNvPr>
          <p:cNvCxnSpPr>
            <a:cxnSpLocks/>
            <a:stCxn id="44" idx="3"/>
            <a:endCxn id="70" idx="2"/>
          </p:cNvCxnSpPr>
          <p:nvPr/>
        </p:nvCxnSpPr>
        <p:spPr>
          <a:xfrm flipV="1">
            <a:off x="7629316" y="5066158"/>
            <a:ext cx="3137981" cy="1301213"/>
          </a:xfrm>
          <a:prstGeom prst="bentConnector2">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675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up)">
                                      <p:cBhvr>
                                        <p:cTn id="7" dur="500"/>
                                        <p:tgtEl>
                                          <p:spTgt spid="7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wipe(right)">
                                      <p:cBhvr>
                                        <p:cTn id="11"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67AEA-B54F-46BE-9D54-FF38348F40C6}"/>
              </a:ext>
            </a:extLst>
          </p:cNvPr>
          <p:cNvSpPr>
            <a:spLocks noGrp="1"/>
          </p:cNvSpPr>
          <p:nvPr>
            <p:ph type="title"/>
          </p:nvPr>
        </p:nvSpPr>
        <p:spPr/>
        <p:txBody>
          <a:bodyPr/>
          <a:lstStyle/>
          <a:p>
            <a:r>
              <a:rPr lang="en-GB" dirty="0"/>
              <a:t>Installation</a:t>
            </a:r>
          </a:p>
        </p:txBody>
      </p:sp>
      <p:sp>
        <p:nvSpPr>
          <p:cNvPr id="3" name="Content Placeholder 2">
            <a:extLst>
              <a:ext uri="{FF2B5EF4-FFF2-40B4-BE49-F238E27FC236}">
                <a16:creationId xmlns:a16="http://schemas.microsoft.com/office/drawing/2014/main" id="{A302ACD0-87F4-4BEA-85FA-AEAB9225D177}"/>
              </a:ext>
            </a:extLst>
          </p:cNvPr>
          <p:cNvSpPr>
            <a:spLocks noGrp="1"/>
          </p:cNvSpPr>
          <p:nvPr>
            <p:ph idx="1"/>
          </p:nvPr>
        </p:nvSpPr>
        <p:spPr/>
        <p:txBody>
          <a:bodyPr/>
          <a:lstStyle/>
          <a:p>
            <a:r>
              <a:rPr lang="en-GB" dirty="0"/>
              <a:t>Mapping your defences against the cyber kill chain will hopefully mean attacks won’t get to this stage</a:t>
            </a:r>
          </a:p>
          <a:p>
            <a:r>
              <a:rPr lang="en-GB" dirty="0"/>
              <a:t>If the worst should happen, installations should definitely raise alerts, particularly if you weren’t expecting them</a:t>
            </a:r>
          </a:p>
          <a:p>
            <a:r>
              <a:rPr lang="en-GB" dirty="0"/>
              <a:t>Spotting any activity such as this should allow you to act quickly to limit the damage</a:t>
            </a:r>
          </a:p>
          <a:p>
            <a:r>
              <a:rPr lang="en-GB" dirty="0"/>
              <a:t>It’s also worth noting that offline backups are almost essential in these modern times</a:t>
            </a:r>
          </a:p>
        </p:txBody>
      </p:sp>
    </p:spTree>
    <p:extLst>
      <p:ext uri="{BB962C8B-B14F-4D97-AF65-F5344CB8AC3E}">
        <p14:creationId xmlns:p14="http://schemas.microsoft.com/office/powerpoint/2010/main" val="4076132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33C67-F48E-431B-92DA-8A389A64B942}"/>
              </a:ext>
            </a:extLst>
          </p:cNvPr>
          <p:cNvSpPr>
            <a:spLocks noGrp="1"/>
          </p:cNvSpPr>
          <p:nvPr>
            <p:ph type="title"/>
          </p:nvPr>
        </p:nvSpPr>
        <p:spPr/>
        <p:txBody>
          <a:bodyPr/>
          <a:lstStyle/>
          <a:p>
            <a:r>
              <a:rPr lang="en-GB" dirty="0"/>
              <a:t>Command and control</a:t>
            </a:r>
          </a:p>
        </p:txBody>
      </p:sp>
      <p:sp>
        <p:nvSpPr>
          <p:cNvPr id="3" name="Content Placeholder 2">
            <a:extLst>
              <a:ext uri="{FF2B5EF4-FFF2-40B4-BE49-F238E27FC236}">
                <a16:creationId xmlns:a16="http://schemas.microsoft.com/office/drawing/2014/main" id="{0B93E84B-99CE-45E6-888E-D85EB77AF3BF}"/>
              </a:ext>
            </a:extLst>
          </p:cNvPr>
          <p:cNvSpPr>
            <a:spLocks noGrp="1"/>
          </p:cNvSpPr>
          <p:nvPr>
            <p:ph idx="1"/>
          </p:nvPr>
        </p:nvSpPr>
        <p:spPr/>
        <p:txBody>
          <a:bodyPr/>
          <a:lstStyle/>
          <a:p>
            <a:r>
              <a:rPr lang="en-GB" dirty="0"/>
              <a:t>This is where the robots come in and assimilate you and all is lost. And that’s not as far-fetched as it sounds</a:t>
            </a:r>
          </a:p>
          <a:p>
            <a:r>
              <a:rPr lang="en-GB" dirty="0"/>
              <a:t>Command and control or C2 is where the hacker has worked their way into your network and is establishing outbound communication to their own servers</a:t>
            </a:r>
          </a:p>
          <a:p>
            <a:r>
              <a:rPr lang="en-GB" dirty="0"/>
              <a:t>It’s at this stage where an attacker has inserted their management and communication code into your environment</a:t>
            </a:r>
          </a:p>
          <a:p>
            <a:r>
              <a:rPr lang="en-GB" dirty="0"/>
              <a:t>From here they can move deeper into your network, exfiltrate more information or even start destroying data and, if they haven’t got anything else going on, maybe commit a Denial of Service</a:t>
            </a:r>
          </a:p>
        </p:txBody>
      </p:sp>
    </p:spTree>
    <p:extLst>
      <p:ext uri="{BB962C8B-B14F-4D97-AF65-F5344CB8AC3E}">
        <p14:creationId xmlns:p14="http://schemas.microsoft.com/office/powerpoint/2010/main" val="2835436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33C67-F48E-431B-92DA-8A389A64B942}"/>
              </a:ext>
            </a:extLst>
          </p:cNvPr>
          <p:cNvSpPr>
            <a:spLocks noGrp="1"/>
          </p:cNvSpPr>
          <p:nvPr>
            <p:ph type="title"/>
          </p:nvPr>
        </p:nvSpPr>
        <p:spPr/>
        <p:txBody>
          <a:bodyPr/>
          <a:lstStyle/>
          <a:p>
            <a:r>
              <a:rPr lang="en-GB" dirty="0"/>
              <a:t>Command and control</a:t>
            </a:r>
          </a:p>
        </p:txBody>
      </p:sp>
      <p:sp>
        <p:nvSpPr>
          <p:cNvPr id="3" name="Content Placeholder 2">
            <a:extLst>
              <a:ext uri="{FF2B5EF4-FFF2-40B4-BE49-F238E27FC236}">
                <a16:creationId xmlns:a16="http://schemas.microsoft.com/office/drawing/2014/main" id="{0B93E84B-99CE-45E6-888E-D85EB77AF3BF}"/>
              </a:ext>
            </a:extLst>
          </p:cNvPr>
          <p:cNvSpPr>
            <a:spLocks noGrp="1"/>
          </p:cNvSpPr>
          <p:nvPr>
            <p:ph idx="1"/>
          </p:nvPr>
        </p:nvSpPr>
        <p:spPr/>
        <p:txBody>
          <a:bodyPr/>
          <a:lstStyle/>
          <a:p>
            <a:r>
              <a:rPr lang="en-GB" dirty="0"/>
              <a:t>Threat hunting has been something of a buzzword in the industry these days</a:t>
            </a:r>
          </a:p>
          <a:p>
            <a:r>
              <a:rPr lang="en-GB" dirty="0"/>
              <a:t>Threat hunting is where a trained analyst looks into logs and uses their expertise and knowledge to spot any suspicious activity that machines and correlations alone might fail to pick up on</a:t>
            </a:r>
          </a:p>
          <a:p>
            <a:r>
              <a:rPr lang="en-GB" dirty="0"/>
              <a:t>When it comes to command and control activity, threat hunting is key</a:t>
            </a:r>
          </a:p>
          <a:p>
            <a:r>
              <a:rPr lang="en-GB" dirty="0"/>
              <a:t>Spotting outbound communications beyond the norm often requires human input and knowledge of your environment</a:t>
            </a:r>
          </a:p>
        </p:txBody>
      </p:sp>
    </p:spTree>
    <p:extLst>
      <p:ext uri="{BB962C8B-B14F-4D97-AF65-F5344CB8AC3E}">
        <p14:creationId xmlns:p14="http://schemas.microsoft.com/office/powerpoint/2010/main" val="2649734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D4196-A185-4155-A18E-21D47906B75C}"/>
              </a:ext>
            </a:extLst>
          </p:cNvPr>
          <p:cNvSpPr>
            <a:spLocks noGrp="1"/>
          </p:cNvSpPr>
          <p:nvPr>
            <p:ph type="title"/>
          </p:nvPr>
        </p:nvSpPr>
        <p:spPr/>
        <p:txBody>
          <a:bodyPr/>
          <a:lstStyle/>
          <a:p>
            <a:r>
              <a:rPr lang="en-GB" dirty="0"/>
              <a:t>Action</a:t>
            </a:r>
          </a:p>
        </p:txBody>
      </p:sp>
      <p:sp>
        <p:nvSpPr>
          <p:cNvPr id="3" name="Content Placeholder 2">
            <a:extLst>
              <a:ext uri="{FF2B5EF4-FFF2-40B4-BE49-F238E27FC236}">
                <a16:creationId xmlns:a16="http://schemas.microsoft.com/office/drawing/2014/main" id="{AF48A835-F2D1-463A-9C2C-07D8ACE20F57}"/>
              </a:ext>
            </a:extLst>
          </p:cNvPr>
          <p:cNvSpPr>
            <a:spLocks noGrp="1"/>
          </p:cNvSpPr>
          <p:nvPr>
            <p:ph idx="1"/>
          </p:nvPr>
        </p:nvSpPr>
        <p:spPr/>
        <p:txBody>
          <a:bodyPr>
            <a:normAutofit fontScale="92500"/>
          </a:bodyPr>
          <a:lstStyle/>
          <a:p>
            <a:r>
              <a:rPr lang="en-GB" dirty="0"/>
              <a:t>The final stage of the cyber kill chain is action, wherein hackers achieve their objective</a:t>
            </a:r>
          </a:p>
          <a:p>
            <a:r>
              <a:rPr lang="en-GB" dirty="0"/>
              <a:t>This could be the planting and execution of malware, data exfiltration, inserting a backdoor, DDoS or whatever else they set out to do. It depends what the motivation of the hack is</a:t>
            </a:r>
          </a:p>
          <a:p>
            <a:r>
              <a:rPr lang="en-GB" dirty="0"/>
              <a:t>State-sponsored attacks may include military or informational gain</a:t>
            </a:r>
          </a:p>
          <a:p>
            <a:r>
              <a:rPr lang="en-GB" dirty="0"/>
              <a:t>Other attacks may intend to monetise stolen data or leak sensitive data</a:t>
            </a:r>
          </a:p>
          <a:p>
            <a:r>
              <a:rPr lang="en-GB" dirty="0"/>
              <a:t>Some may be hacking for the sheer hell of it and simply be looking to deface an application or just see what they can find</a:t>
            </a:r>
          </a:p>
          <a:p>
            <a:r>
              <a:rPr lang="en-GB" dirty="0"/>
              <a:t>The cyber landscape is a varied one, populated by all sorts</a:t>
            </a:r>
          </a:p>
        </p:txBody>
      </p:sp>
    </p:spTree>
    <p:extLst>
      <p:ext uri="{BB962C8B-B14F-4D97-AF65-F5344CB8AC3E}">
        <p14:creationId xmlns:p14="http://schemas.microsoft.com/office/powerpoint/2010/main" val="3153844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D4196-A185-4155-A18E-21D47906B75C}"/>
              </a:ext>
            </a:extLst>
          </p:cNvPr>
          <p:cNvSpPr>
            <a:spLocks noGrp="1"/>
          </p:cNvSpPr>
          <p:nvPr>
            <p:ph type="title"/>
          </p:nvPr>
        </p:nvSpPr>
        <p:spPr/>
        <p:txBody>
          <a:bodyPr/>
          <a:lstStyle/>
          <a:p>
            <a:r>
              <a:rPr lang="en-GB" dirty="0"/>
              <a:t>Action</a:t>
            </a:r>
          </a:p>
        </p:txBody>
      </p:sp>
      <p:sp>
        <p:nvSpPr>
          <p:cNvPr id="3" name="Content Placeholder 2">
            <a:extLst>
              <a:ext uri="{FF2B5EF4-FFF2-40B4-BE49-F238E27FC236}">
                <a16:creationId xmlns:a16="http://schemas.microsoft.com/office/drawing/2014/main" id="{AF48A835-F2D1-463A-9C2C-07D8ACE20F57}"/>
              </a:ext>
            </a:extLst>
          </p:cNvPr>
          <p:cNvSpPr>
            <a:spLocks noGrp="1"/>
          </p:cNvSpPr>
          <p:nvPr>
            <p:ph idx="1"/>
          </p:nvPr>
        </p:nvSpPr>
        <p:spPr/>
        <p:txBody>
          <a:bodyPr>
            <a:normAutofit/>
          </a:bodyPr>
          <a:lstStyle/>
          <a:p>
            <a:r>
              <a:rPr lang="en-GB" dirty="0"/>
              <a:t>Even at this stage, a trained security team can limit the damage and resolve things as swiftly as possible, responding to events in the most appropriate way</a:t>
            </a:r>
          </a:p>
        </p:txBody>
      </p:sp>
    </p:spTree>
    <p:extLst>
      <p:ext uri="{BB962C8B-B14F-4D97-AF65-F5344CB8AC3E}">
        <p14:creationId xmlns:p14="http://schemas.microsoft.com/office/powerpoint/2010/main" val="3610646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3610689" y="2917527"/>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4360799" y="3995657"/>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4231500" y="427914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3610690" y="506796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3610689" y="2917528"/>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4357441" y="3994240"/>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4231501" y="5067967"/>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3610689" y="5142728"/>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6096509" y="3991432"/>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4861996" y="3281093"/>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4865012" y="2999686"/>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5238358" y="2137818"/>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5357910" y="1712479"/>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4854378" y="3000178"/>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4233566" y="1848474"/>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5356868" y="2136103"/>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4854378" y="774747"/>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5604038" y="2778896"/>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3612777" y="385302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3697817" y="800523"/>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1763646" y="504482"/>
            <a:ext cx="1935480" cy="593232"/>
          </a:xfrm>
          <a:prstGeom prst="roundRect">
            <a:avLst>
              <a:gd name="adj" fmla="val 50000"/>
            </a:avLst>
          </a:prstGeom>
          <a:solidFill>
            <a:srgbClr val="92D050">
              <a:alpha val="46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3087206" y="1869577"/>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6103618" y="3272238"/>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5471033" y="5059885"/>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4839803" y="613453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1143673" y="1572960"/>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7251698" y="3305388"/>
            <a:ext cx="20047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6619113" y="5080771"/>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5987883" y="6155795"/>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62236" y="5540859"/>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01889" y="4461021"/>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11510" y="3345856"/>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03512" y="3375974"/>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606028" y="2276520"/>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212808" y="1129750"/>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5564617" y="1732931"/>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5161145" y="2367294"/>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4150389" y="4521588"/>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5522939" y="3009649"/>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3742182" y="3860645"/>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3790408" y="5138730"/>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Cyber Threats</a:t>
            </a:r>
          </a:p>
          <a:p>
            <a:pPr algn="ct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1768340" y="570266"/>
            <a:ext cx="1885453" cy="461665"/>
          </a:xfrm>
          <a:prstGeom prst="rect">
            <a:avLst/>
          </a:prstGeom>
          <a:noFill/>
        </p:spPr>
        <p:txBody>
          <a:bodyPr wrap="none" rtlCol="0">
            <a:spAutoFit/>
          </a:bodyPr>
          <a:lstStyle/>
          <a:p>
            <a:r>
              <a:rPr lang="en-GB" sz="2400" b="1" spc="300" dirty="0">
                <a:solidFill>
                  <a:srgbClr val="00B050"/>
                </a:solidFill>
                <a:latin typeface="EuroStyle" panose="02027200000000000000" pitchFamily="18" charset="0"/>
              </a:rPr>
              <a:t>Introduction</a:t>
            </a:r>
          </a:p>
        </p:txBody>
      </p:sp>
      <p:sp>
        <p:nvSpPr>
          <p:cNvPr id="59" name="TextBox 58">
            <a:extLst>
              <a:ext uri="{FF2B5EF4-FFF2-40B4-BE49-F238E27FC236}">
                <a16:creationId xmlns:a16="http://schemas.microsoft.com/office/drawing/2014/main" id="{1F1E1CA2-8B22-4EBC-A8B3-4E1D4101D87E}"/>
              </a:ext>
            </a:extLst>
          </p:cNvPr>
          <p:cNvSpPr txBox="1"/>
          <p:nvPr/>
        </p:nvSpPr>
        <p:spPr>
          <a:xfrm>
            <a:off x="1599895" y="1638744"/>
            <a:ext cx="1023037"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Monday</a:t>
            </a:r>
            <a:endParaRPr lang="en-GB" b="1" dirty="0">
              <a:solidFill>
                <a:srgbClr val="00B050"/>
              </a:solidFill>
              <a:latin typeface="EuroStyle" panose="02027200000000000000" pitchFamily="18" charset="0"/>
            </a:endParaRPr>
          </a:p>
        </p:txBody>
      </p:sp>
      <p:grpSp>
        <p:nvGrpSpPr>
          <p:cNvPr id="71" name="Group 70">
            <a:extLst>
              <a:ext uri="{FF2B5EF4-FFF2-40B4-BE49-F238E27FC236}">
                <a16:creationId xmlns:a16="http://schemas.microsoft.com/office/drawing/2014/main" id="{5CF13811-8598-4F26-9603-CA0B69228D9D}"/>
              </a:ext>
            </a:extLst>
          </p:cNvPr>
          <p:cNvGrpSpPr/>
          <p:nvPr/>
        </p:nvGrpSpPr>
        <p:grpSpPr>
          <a:xfrm>
            <a:off x="541580" y="2989476"/>
            <a:ext cx="3085627" cy="644788"/>
            <a:chOff x="2121400" y="2608497"/>
            <a:chExt cx="3085627" cy="644788"/>
          </a:xfrm>
        </p:grpSpPr>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sp>
          <p:nvSpPr>
            <p:cNvPr id="41" name="Rectangle: Rounded Corners 40">
              <a:extLst>
                <a:ext uri="{FF2B5EF4-FFF2-40B4-BE49-F238E27FC236}">
                  <a16:creationId xmlns:a16="http://schemas.microsoft.com/office/drawing/2014/main" id="{AA0A2FC9-DA13-4A0F-8748-086A59805721}"/>
                </a:ext>
              </a:extLst>
            </p:cNvPr>
            <p:cNvSpPr/>
            <p:nvPr/>
          </p:nvSpPr>
          <p:spPr>
            <a:xfrm>
              <a:off x="2121400" y="2608497"/>
              <a:ext cx="1935480" cy="593232"/>
            </a:xfrm>
            <a:prstGeom prst="roundRect">
              <a:avLst>
                <a:gd name="adj" fmla="val 50000"/>
              </a:avLst>
            </a:prstGeom>
            <a:solidFill>
              <a:srgbClr val="92D050">
                <a:alpha val="40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ACF09B4E-41D8-4B56-8174-5E60E938E8D6}"/>
                </a:ext>
              </a:extLst>
            </p:cNvPr>
            <p:cNvSpPr txBox="1"/>
            <p:nvPr/>
          </p:nvSpPr>
          <p:spPr>
            <a:xfrm>
              <a:off x="2550371" y="2674281"/>
              <a:ext cx="1077539" cy="4616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b="1" dirty="0">
                  <a:solidFill>
                    <a:srgbClr val="00B050"/>
                  </a:solidFill>
                  <a:latin typeface="EuroStyle" panose="02027200000000000000" pitchFamily="18" charset="0"/>
                </a:rPr>
                <a:t>Tuesday</a:t>
              </a:r>
              <a:endParaRPr lang="en-GB" b="1" dirty="0">
                <a:solidFill>
                  <a:srgbClr val="00B050"/>
                </a:solidFill>
                <a:latin typeface="EuroStyle" panose="02027200000000000000" pitchFamily="18" charset="0"/>
              </a:endParaRPr>
            </a:p>
          </p:txBody>
        </p:sp>
      </p:grpSp>
      <p:sp>
        <p:nvSpPr>
          <p:cNvPr id="61" name="TextBox 60">
            <a:extLst>
              <a:ext uri="{FF2B5EF4-FFF2-40B4-BE49-F238E27FC236}">
                <a16:creationId xmlns:a16="http://schemas.microsoft.com/office/drawing/2014/main" id="{9CF244F9-7E36-42DC-B24D-59EBF30A28A1}"/>
              </a:ext>
            </a:extLst>
          </p:cNvPr>
          <p:cNvSpPr txBox="1"/>
          <p:nvPr/>
        </p:nvSpPr>
        <p:spPr>
          <a:xfrm>
            <a:off x="7485904" y="3371172"/>
            <a:ext cx="1519596" cy="461665"/>
          </a:xfrm>
          <a:prstGeom prst="rect">
            <a:avLst/>
          </a:prstGeom>
          <a:noFill/>
        </p:spPr>
        <p:txBody>
          <a:bodyPr wrap="square" rtlCol="0">
            <a:spAutoFit/>
          </a:bodyPr>
          <a:lstStyle/>
          <a:p>
            <a:r>
              <a:rPr lang="en-GB" sz="2400" b="1" dirty="0">
                <a:solidFill>
                  <a:srgbClr val="00B050"/>
                </a:solidFill>
                <a:latin typeface="EuroStyle" panose="02027200000000000000" pitchFamily="18" charset="0"/>
              </a:rPr>
              <a:t>Wednesday</a:t>
            </a:r>
            <a:endParaRPr lang="en-GB" b="1" dirty="0">
              <a:solidFill>
                <a:srgbClr val="00B050"/>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7000795" y="5146555"/>
            <a:ext cx="1172116"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Thursday</a:t>
            </a:r>
            <a:endParaRPr lang="en-GB" b="1" dirty="0">
              <a:solidFill>
                <a:srgbClr val="00B050"/>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6549102" y="6221579"/>
            <a:ext cx="813043" cy="461665"/>
          </a:xfrm>
          <a:prstGeom prst="rect">
            <a:avLst/>
          </a:prstGeom>
          <a:noFill/>
        </p:spPr>
        <p:txBody>
          <a:bodyPr wrap="none" rtlCol="0">
            <a:spAutoFit/>
          </a:bodyPr>
          <a:lstStyle/>
          <a:p>
            <a:r>
              <a:rPr lang="en-GB" sz="2400" b="1" dirty="0">
                <a:solidFill>
                  <a:srgbClr val="00B050"/>
                </a:solidFill>
                <a:latin typeface="EuroStyle" panose="02027200000000000000" pitchFamily="18" charset="0"/>
              </a:rPr>
              <a:t>Friday</a:t>
            </a:r>
            <a:endParaRPr lang="en-GB" b="1" dirty="0">
              <a:solidFill>
                <a:srgbClr val="00B050"/>
              </a:solidFill>
              <a:latin typeface="EuroStyle" panose="02027200000000000000" pitchFamily="18" charset="0"/>
            </a:endParaRPr>
          </a:p>
        </p:txBody>
      </p:sp>
    </p:spTree>
    <p:extLst>
      <p:ext uri="{BB962C8B-B14F-4D97-AF65-F5344CB8AC3E}">
        <p14:creationId xmlns:p14="http://schemas.microsoft.com/office/powerpoint/2010/main" val="13650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1</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GB" sz="1800" b="1" i="0" u="none" strike="noStrike" baseline="0" dirty="0">
                <a:solidFill>
                  <a:srgbClr val="00B050"/>
                </a:solidFill>
                <a:latin typeface="Arial" panose="020B0604020202020204" pitchFamily="34" charset="0"/>
              </a:rPr>
              <a:t>Foundations of cyber security, its significance, concepts, threats, vulnerabilities and assurance </a:t>
            </a:r>
          </a:p>
          <a:p>
            <a:r>
              <a:rPr lang="en-GB" sz="1800" b="1" i="0" u="none" strike="noStrike" baseline="0" dirty="0">
                <a:solidFill>
                  <a:srgbClr val="00B050"/>
                </a:solidFill>
                <a:latin typeface="Arial" panose="020B0604020202020204" pitchFamily="34" charset="0"/>
              </a:rPr>
              <a:t>Application of cyber security concepts to IT infrastructure </a:t>
            </a:r>
          </a:p>
          <a:p>
            <a:r>
              <a:rPr lang="en-GB" sz="1800" b="1" i="0" u="none" strike="noStrike" baseline="0" dirty="0">
                <a:solidFill>
                  <a:srgbClr val="00B050"/>
                </a:solidFill>
                <a:latin typeface="Arial" panose="020B0604020202020204" pitchFamily="34" charset="0"/>
              </a:rPr>
              <a:t>Fundamental building blocks and typical architectures of IT infrastructure </a:t>
            </a:r>
          </a:p>
          <a:p>
            <a:r>
              <a:rPr lang="en-GB" sz="1800" b="1" i="0" u="none" strike="noStrike" baseline="0" dirty="0">
                <a:solidFill>
                  <a:srgbClr val="00B050"/>
                </a:solidFill>
                <a:latin typeface="Arial" panose="020B0604020202020204" pitchFamily="34" charset="0"/>
              </a:rPr>
              <a:t>Common vulnerabilities in networks and systems </a:t>
            </a:r>
          </a:p>
          <a:p>
            <a:r>
              <a:rPr lang="en-GB" sz="1800" b="1" i="0" u="none" strike="noStrike" baseline="0" dirty="0">
                <a:solidFill>
                  <a:srgbClr val="00B050"/>
                </a:solidFill>
                <a:latin typeface="Arial" panose="020B0604020202020204" pitchFamily="34" charset="0"/>
              </a:rPr>
              <a:t>Vulnerabilities in computer networks, applications and systems (e.g., Insecure coding and unprotected networks) and how they can be exploited </a:t>
            </a:r>
          </a:p>
          <a:p>
            <a:r>
              <a:rPr lang="en-GB" sz="1800" b="1" i="0" u="none" strike="noStrike" baseline="0" dirty="0">
                <a:solidFill>
                  <a:srgbClr val="00B050"/>
                </a:solidFill>
                <a:latin typeface="Arial" panose="020B0604020202020204" pitchFamily="34" charset="0"/>
              </a:rPr>
              <a:t>Network-based attacks e.g.: Eavesdropping/sniffing, man-in-the-middle, spoofing, session hijacking, denial of service, traffic redirection, routing attacks, traffic analysis </a:t>
            </a:r>
          </a:p>
          <a:p>
            <a:r>
              <a:rPr lang="en-GB" sz="1800" b="0" i="0" u="none" strike="noStrike" baseline="0" dirty="0">
                <a:solidFill>
                  <a:srgbClr val="000000"/>
                </a:solidFill>
                <a:latin typeface="Arial" panose="020B0604020202020204" pitchFamily="34" charset="0"/>
              </a:rPr>
              <a:t>Impact of vulnerabilities in an organisational context </a:t>
            </a:r>
          </a:p>
          <a:p>
            <a:r>
              <a:rPr lang="en-GB" sz="1800" b="0" i="0" u="none" strike="noStrike" baseline="0" dirty="0">
                <a:solidFill>
                  <a:srgbClr val="000000"/>
                </a:solidFill>
                <a:latin typeface="Arial" panose="020B0604020202020204" pitchFamily="34" charset="0"/>
              </a:rPr>
              <a:t>Human dimension of cyber security and adversarial thinking applied to system development </a:t>
            </a:r>
          </a:p>
          <a:p>
            <a:r>
              <a:rPr lang="en-GB" sz="1800" b="0" i="0" u="none" strike="noStrike" baseline="0" dirty="0">
                <a:solidFill>
                  <a:srgbClr val="000000"/>
                </a:solidFill>
                <a:latin typeface="Arial" panose="020B0604020202020204" pitchFamily="34" charset="0"/>
              </a:rPr>
              <a:t>How an employee may enable a successful attack chain without realising it </a:t>
            </a:r>
          </a:p>
        </p:txBody>
      </p:sp>
    </p:spTree>
    <p:extLst>
      <p:ext uri="{BB962C8B-B14F-4D97-AF65-F5344CB8AC3E}">
        <p14:creationId xmlns:p14="http://schemas.microsoft.com/office/powerpoint/2010/main" val="337156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7540-453F-4F54-94AD-3DAAECB2E0CD}"/>
              </a:ext>
            </a:extLst>
          </p:cNvPr>
          <p:cNvSpPr>
            <a:spLocks noGrp="1"/>
          </p:cNvSpPr>
          <p:nvPr>
            <p:ph type="title"/>
          </p:nvPr>
        </p:nvSpPr>
        <p:spPr>
          <a:xfrm>
            <a:off x="280737" y="681929"/>
            <a:ext cx="11654589" cy="978430"/>
          </a:xfrm>
        </p:spPr>
        <p:txBody>
          <a:bodyPr>
            <a:normAutofit/>
          </a:bodyPr>
          <a:lstStyle/>
          <a:p>
            <a:r>
              <a:rPr lang="en-GB" sz="4000" dirty="0">
                <a:solidFill>
                  <a:srgbClr val="000000"/>
                </a:solidFill>
              </a:rPr>
              <a:t>Impact of vulnerabilities in an organisational context </a:t>
            </a:r>
            <a:endParaRPr lang="en-GB" sz="4000" dirty="0"/>
          </a:p>
        </p:txBody>
      </p:sp>
      <p:sp>
        <p:nvSpPr>
          <p:cNvPr id="3" name="Content Placeholder 2">
            <a:extLst>
              <a:ext uri="{FF2B5EF4-FFF2-40B4-BE49-F238E27FC236}">
                <a16:creationId xmlns:a16="http://schemas.microsoft.com/office/drawing/2014/main" id="{D13CD53D-27F5-4B0B-AF84-5E2D4A4E5EFE}"/>
              </a:ext>
            </a:extLst>
          </p:cNvPr>
          <p:cNvSpPr>
            <a:spLocks noGrp="1"/>
          </p:cNvSpPr>
          <p:nvPr>
            <p:ph idx="1"/>
          </p:nvPr>
        </p:nvSpPr>
        <p:spPr/>
        <p:txBody>
          <a:bodyPr/>
          <a:lstStyle/>
          <a:p>
            <a:r>
              <a:rPr lang="en-GB" dirty="0"/>
              <a:t>Financial</a:t>
            </a:r>
          </a:p>
          <a:p>
            <a:r>
              <a:rPr lang="en-GB" dirty="0"/>
              <a:t>Legal</a:t>
            </a:r>
          </a:p>
          <a:p>
            <a:r>
              <a:rPr lang="en-GB" dirty="0"/>
              <a:t>Regulatory</a:t>
            </a:r>
          </a:p>
          <a:p>
            <a:r>
              <a:rPr lang="en-GB" dirty="0"/>
              <a:t>Reputation</a:t>
            </a:r>
          </a:p>
        </p:txBody>
      </p:sp>
    </p:spTree>
    <p:extLst>
      <p:ext uri="{BB962C8B-B14F-4D97-AF65-F5344CB8AC3E}">
        <p14:creationId xmlns:p14="http://schemas.microsoft.com/office/powerpoint/2010/main" val="371200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403B-35CE-4773-A862-469CDCC58919}"/>
              </a:ext>
            </a:extLst>
          </p:cNvPr>
          <p:cNvSpPr>
            <a:spLocks noGrp="1"/>
          </p:cNvSpPr>
          <p:nvPr>
            <p:ph type="title"/>
          </p:nvPr>
        </p:nvSpPr>
        <p:spPr/>
        <p:txBody>
          <a:bodyPr/>
          <a:lstStyle/>
          <a:p>
            <a:r>
              <a:rPr lang="en-GB" dirty="0"/>
              <a:t>Financial</a:t>
            </a:r>
          </a:p>
        </p:txBody>
      </p:sp>
      <p:sp>
        <p:nvSpPr>
          <p:cNvPr id="3" name="Content Placeholder 2">
            <a:extLst>
              <a:ext uri="{FF2B5EF4-FFF2-40B4-BE49-F238E27FC236}">
                <a16:creationId xmlns:a16="http://schemas.microsoft.com/office/drawing/2014/main" id="{6E079407-805F-4BEF-80EE-39BA0707A5BB}"/>
              </a:ext>
            </a:extLst>
          </p:cNvPr>
          <p:cNvSpPr>
            <a:spLocks noGrp="1"/>
          </p:cNvSpPr>
          <p:nvPr>
            <p:ph idx="1"/>
          </p:nvPr>
        </p:nvSpPr>
        <p:spPr/>
        <p:txBody>
          <a:bodyPr>
            <a:normAutofit/>
          </a:bodyPr>
          <a:lstStyle/>
          <a:p>
            <a:r>
              <a:rPr lang="en-GB" dirty="0"/>
              <a:t>Cyber attacks often result in substantial financial loss arising from:</a:t>
            </a:r>
          </a:p>
          <a:p>
            <a:pPr lvl="1"/>
            <a:r>
              <a:rPr lang="en-GB" dirty="0"/>
              <a:t>theft of corporate information</a:t>
            </a:r>
          </a:p>
          <a:p>
            <a:pPr lvl="1"/>
            <a:r>
              <a:rPr lang="en-GB" dirty="0"/>
              <a:t>theft of financial information (</a:t>
            </a:r>
            <a:r>
              <a:rPr lang="en-GB" dirty="0" err="1"/>
              <a:t>eg</a:t>
            </a:r>
            <a:r>
              <a:rPr lang="en-GB" dirty="0"/>
              <a:t> bank details or payment card details)</a:t>
            </a:r>
          </a:p>
          <a:p>
            <a:pPr lvl="1"/>
            <a:r>
              <a:rPr lang="en-GB" dirty="0"/>
              <a:t>theft of money</a:t>
            </a:r>
          </a:p>
          <a:p>
            <a:pPr lvl="1"/>
            <a:r>
              <a:rPr lang="en-GB" dirty="0"/>
              <a:t>disruption to trading (</a:t>
            </a:r>
            <a:r>
              <a:rPr lang="en-GB" dirty="0" err="1"/>
              <a:t>eg</a:t>
            </a:r>
            <a:r>
              <a:rPr lang="en-GB" dirty="0"/>
              <a:t> inability to carry out transactions online)</a:t>
            </a:r>
          </a:p>
          <a:p>
            <a:pPr lvl="1"/>
            <a:r>
              <a:rPr lang="en-GB" dirty="0"/>
              <a:t>loss of business or contract</a:t>
            </a:r>
          </a:p>
          <a:p>
            <a:endParaRPr lang="en-GB" dirty="0"/>
          </a:p>
          <a:p>
            <a:r>
              <a:rPr lang="en-GB" dirty="0"/>
              <a:t>Businesses that suffered a cyber breach will also generally incur costs associated with repairing affected systems, networks and devices</a:t>
            </a:r>
          </a:p>
        </p:txBody>
      </p:sp>
    </p:spTree>
    <p:extLst>
      <p:ext uri="{BB962C8B-B14F-4D97-AF65-F5344CB8AC3E}">
        <p14:creationId xmlns:p14="http://schemas.microsoft.com/office/powerpoint/2010/main" val="174527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C3CD4-78A3-4B03-A223-25456AE361EA}"/>
              </a:ext>
            </a:extLst>
          </p:cNvPr>
          <p:cNvSpPr>
            <a:spLocks noGrp="1"/>
          </p:cNvSpPr>
          <p:nvPr>
            <p:ph type="title"/>
          </p:nvPr>
        </p:nvSpPr>
        <p:spPr/>
        <p:txBody>
          <a:bodyPr/>
          <a:lstStyle/>
          <a:p>
            <a:r>
              <a:rPr lang="en-GB" dirty="0"/>
              <a:t>Legal</a:t>
            </a:r>
          </a:p>
        </p:txBody>
      </p:sp>
      <p:sp>
        <p:nvSpPr>
          <p:cNvPr id="3" name="Content Placeholder 2">
            <a:extLst>
              <a:ext uri="{FF2B5EF4-FFF2-40B4-BE49-F238E27FC236}">
                <a16:creationId xmlns:a16="http://schemas.microsoft.com/office/drawing/2014/main" id="{2CE67EAA-0D54-4DDF-88BE-08F79F470DC1}"/>
              </a:ext>
            </a:extLst>
          </p:cNvPr>
          <p:cNvSpPr>
            <a:spLocks noGrp="1"/>
          </p:cNvSpPr>
          <p:nvPr>
            <p:ph idx="1"/>
          </p:nvPr>
        </p:nvSpPr>
        <p:spPr/>
        <p:txBody>
          <a:bodyPr/>
          <a:lstStyle/>
          <a:p>
            <a:r>
              <a:rPr lang="en-GB" dirty="0"/>
              <a:t>Data protection and privacy laws require you manage the security of all personal data you hold - whether on your staff or your customers</a:t>
            </a:r>
          </a:p>
          <a:p>
            <a:r>
              <a:rPr lang="en-GB" dirty="0"/>
              <a:t>If this data is accidentally or deliberately compromised, and you have failed to deploy appropriate security measures, you may face fines and regulatory sanctions.</a:t>
            </a:r>
          </a:p>
        </p:txBody>
      </p:sp>
    </p:spTree>
    <p:extLst>
      <p:ext uri="{BB962C8B-B14F-4D97-AF65-F5344CB8AC3E}">
        <p14:creationId xmlns:p14="http://schemas.microsoft.com/office/powerpoint/2010/main" val="59616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E716A-241E-432A-AE76-C3E26674C75D}"/>
              </a:ext>
            </a:extLst>
          </p:cNvPr>
          <p:cNvSpPr>
            <a:spLocks noGrp="1"/>
          </p:cNvSpPr>
          <p:nvPr>
            <p:ph type="title"/>
          </p:nvPr>
        </p:nvSpPr>
        <p:spPr/>
        <p:txBody>
          <a:bodyPr/>
          <a:lstStyle/>
          <a:p>
            <a:r>
              <a:rPr lang="en-GB" dirty="0"/>
              <a:t>Regulatory</a:t>
            </a:r>
          </a:p>
        </p:txBody>
      </p:sp>
      <p:sp>
        <p:nvSpPr>
          <p:cNvPr id="3" name="Content Placeholder 2">
            <a:extLst>
              <a:ext uri="{FF2B5EF4-FFF2-40B4-BE49-F238E27FC236}">
                <a16:creationId xmlns:a16="http://schemas.microsoft.com/office/drawing/2014/main" id="{846E1A92-0BC7-4B7B-8452-6266309721DF}"/>
              </a:ext>
            </a:extLst>
          </p:cNvPr>
          <p:cNvSpPr>
            <a:spLocks noGrp="1"/>
          </p:cNvSpPr>
          <p:nvPr>
            <p:ph idx="1"/>
          </p:nvPr>
        </p:nvSpPr>
        <p:spPr/>
        <p:txBody>
          <a:bodyPr/>
          <a:lstStyle/>
          <a:p>
            <a:r>
              <a:rPr lang="en-GB" dirty="0"/>
              <a:t>Loss of memberships</a:t>
            </a:r>
          </a:p>
          <a:p>
            <a:r>
              <a:rPr lang="en-GB" dirty="0"/>
              <a:t>Fines</a:t>
            </a:r>
          </a:p>
          <a:p>
            <a:r>
              <a:rPr lang="en-GB" dirty="0"/>
              <a:t>Investigations</a:t>
            </a:r>
          </a:p>
        </p:txBody>
      </p:sp>
    </p:spTree>
    <p:extLst>
      <p:ext uri="{BB962C8B-B14F-4D97-AF65-F5344CB8AC3E}">
        <p14:creationId xmlns:p14="http://schemas.microsoft.com/office/powerpoint/2010/main" val="3389743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A848-F664-415A-A73D-74F582E3527C}"/>
              </a:ext>
            </a:extLst>
          </p:cNvPr>
          <p:cNvSpPr>
            <a:spLocks noGrp="1"/>
          </p:cNvSpPr>
          <p:nvPr>
            <p:ph type="title"/>
          </p:nvPr>
        </p:nvSpPr>
        <p:spPr/>
        <p:txBody>
          <a:bodyPr/>
          <a:lstStyle/>
          <a:p>
            <a:r>
              <a:rPr lang="en-GB" dirty="0"/>
              <a:t>Reputation</a:t>
            </a:r>
          </a:p>
        </p:txBody>
      </p:sp>
      <p:sp>
        <p:nvSpPr>
          <p:cNvPr id="3" name="Content Placeholder 2">
            <a:extLst>
              <a:ext uri="{FF2B5EF4-FFF2-40B4-BE49-F238E27FC236}">
                <a16:creationId xmlns:a16="http://schemas.microsoft.com/office/drawing/2014/main" id="{7887D1D4-EC54-4109-8B86-1150D2B0D65C}"/>
              </a:ext>
            </a:extLst>
          </p:cNvPr>
          <p:cNvSpPr>
            <a:spLocks noGrp="1"/>
          </p:cNvSpPr>
          <p:nvPr>
            <p:ph idx="1"/>
          </p:nvPr>
        </p:nvSpPr>
        <p:spPr/>
        <p:txBody>
          <a:bodyPr>
            <a:normAutofit/>
          </a:bodyPr>
          <a:lstStyle/>
          <a:p>
            <a:r>
              <a:rPr lang="en-GB" dirty="0"/>
              <a:t>Cyber attacks can damage a business' reputation and erode the trust of customers </a:t>
            </a:r>
          </a:p>
          <a:p>
            <a:r>
              <a:rPr lang="en-GB" dirty="0"/>
              <a:t>This, in turn, could potentially lead to:</a:t>
            </a:r>
          </a:p>
          <a:p>
            <a:pPr lvl="1"/>
            <a:r>
              <a:rPr lang="en-GB" dirty="0"/>
              <a:t>loss of customers</a:t>
            </a:r>
          </a:p>
          <a:p>
            <a:pPr lvl="1"/>
            <a:r>
              <a:rPr lang="en-GB" dirty="0"/>
              <a:t>loss of sales</a:t>
            </a:r>
          </a:p>
          <a:p>
            <a:pPr lvl="1"/>
            <a:r>
              <a:rPr lang="en-GB" dirty="0"/>
              <a:t>reduction in profits</a:t>
            </a:r>
          </a:p>
          <a:p>
            <a:endParaRPr lang="en-GB" dirty="0"/>
          </a:p>
          <a:p>
            <a:r>
              <a:rPr lang="en-GB" dirty="0"/>
              <a:t>The effect of reputational damage can even impact on your suppliers, or affect relationships you may have with partners, investors and other third parties vested in your business</a:t>
            </a:r>
          </a:p>
        </p:txBody>
      </p:sp>
    </p:spTree>
    <p:extLst>
      <p:ext uri="{BB962C8B-B14F-4D97-AF65-F5344CB8AC3E}">
        <p14:creationId xmlns:p14="http://schemas.microsoft.com/office/powerpoint/2010/main" val="1680982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E3926-2078-4140-94A6-849BF83F2A50}"/>
              </a:ext>
            </a:extLst>
          </p:cNvPr>
          <p:cNvSpPr>
            <a:spLocks noGrp="1"/>
          </p:cNvSpPr>
          <p:nvPr>
            <p:ph type="title"/>
          </p:nvPr>
        </p:nvSpPr>
        <p:spPr>
          <a:xfrm>
            <a:off x="256675" y="681928"/>
            <a:ext cx="11726778" cy="1325563"/>
          </a:xfrm>
        </p:spPr>
        <p:txBody>
          <a:bodyPr>
            <a:normAutofit/>
          </a:bodyPr>
          <a:lstStyle/>
          <a:p>
            <a:r>
              <a:rPr lang="en-GB" sz="4000" dirty="0">
                <a:solidFill>
                  <a:srgbClr val="000000"/>
                </a:solidFill>
              </a:rPr>
              <a:t>Human dimension of cyber security and adversarial thinking applied to system development</a:t>
            </a:r>
            <a:endParaRPr lang="en-GB" sz="4000" dirty="0"/>
          </a:p>
        </p:txBody>
      </p:sp>
      <p:sp>
        <p:nvSpPr>
          <p:cNvPr id="3" name="Content Placeholder 2">
            <a:extLst>
              <a:ext uri="{FF2B5EF4-FFF2-40B4-BE49-F238E27FC236}">
                <a16:creationId xmlns:a16="http://schemas.microsoft.com/office/drawing/2014/main" id="{0CB3E406-5A10-45A9-B049-74838AD3FEAB}"/>
              </a:ext>
            </a:extLst>
          </p:cNvPr>
          <p:cNvSpPr>
            <a:spLocks noGrp="1"/>
          </p:cNvSpPr>
          <p:nvPr>
            <p:ph idx="1"/>
          </p:nvPr>
        </p:nvSpPr>
        <p:spPr/>
        <p:txBody>
          <a:bodyPr/>
          <a:lstStyle/>
          <a:p>
            <a:r>
              <a:rPr lang="en-GB" dirty="0"/>
              <a:t>Should we think like a hacker?</a:t>
            </a:r>
          </a:p>
          <a:p>
            <a:r>
              <a:rPr lang="en-GB" dirty="0"/>
              <a:t>What is the system?</a:t>
            </a:r>
          </a:p>
        </p:txBody>
      </p:sp>
    </p:spTree>
    <p:extLst>
      <p:ext uri="{BB962C8B-B14F-4D97-AF65-F5344CB8AC3E}">
        <p14:creationId xmlns:p14="http://schemas.microsoft.com/office/powerpoint/2010/main" val="1090604795"/>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2FEC096F-4B93-4D13-910D-776A12DA9E84}" vid="{5A3A9517-6D2F-48FB-9241-554A76BFD8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82</TotalTime>
  <Words>1435</Words>
  <Application>Microsoft Office PowerPoint</Application>
  <PresentationFormat>Widescreen</PresentationFormat>
  <Paragraphs>156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EuroStyle</vt:lpstr>
      <vt:lpstr>degree2</vt:lpstr>
      <vt:lpstr>Week 1 – Day 5</vt:lpstr>
      <vt:lpstr>PowerPoint Presentation</vt:lpstr>
      <vt:lpstr>Syllabus – Week 1</vt:lpstr>
      <vt:lpstr>Impact of vulnerabilities in an organisational context </vt:lpstr>
      <vt:lpstr>Financial</vt:lpstr>
      <vt:lpstr>Legal</vt:lpstr>
      <vt:lpstr>Regulatory</vt:lpstr>
      <vt:lpstr>Reputation</vt:lpstr>
      <vt:lpstr>Human dimension of cyber security and adversarial thinking applied to system development</vt:lpstr>
      <vt:lpstr>Human dimension of cyber security and adversarial thinking applied to system development</vt:lpstr>
      <vt:lpstr>How an employee may enable a successful attack chain without realising it </vt:lpstr>
      <vt:lpstr>The Kill Chain</vt:lpstr>
      <vt:lpstr>Reconnaissance</vt:lpstr>
      <vt:lpstr>Reconnaissance</vt:lpstr>
      <vt:lpstr>Weaponisation</vt:lpstr>
      <vt:lpstr>Payload</vt:lpstr>
      <vt:lpstr>Payload</vt:lpstr>
      <vt:lpstr>Exploitation</vt:lpstr>
      <vt:lpstr>Installation</vt:lpstr>
      <vt:lpstr>Installation</vt:lpstr>
      <vt:lpstr>Command and control</vt:lpstr>
      <vt:lpstr>Command and control</vt:lpstr>
      <vt:lpstr>Action</vt:lpstr>
      <vt:lpstr>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Leonard Shand</dc:creator>
  <cp:lastModifiedBy>Leonard Shand</cp:lastModifiedBy>
  <cp:revision>8</cp:revision>
  <dcterms:created xsi:type="dcterms:W3CDTF">2021-01-18T12:10:47Z</dcterms:created>
  <dcterms:modified xsi:type="dcterms:W3CDTF">2021-02-03T15:03:13Z</dcterms:modified>
</cp:coreProperties>
</file>