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8"/>
  </p:notesMasterIdLst>
  <p:sldIdLst>
    <p:sldId id="362" r:id="rId2"/>
    <p:sldId id="355" r:id="rId3"/>
    <p:sldId id="256" r:id="rId4"/>
    <p:sldId id="267" r:id="rId5"/>
    <p:sldId id="348" r:id="rId6"/>
    <p:sldId id="268" r:id="rId7"/>
    <p:sldId id="408" r:id="rId8"/>
    <p:sldId id="409" r:id="rId9"/>
    <p:sldId id="258" r:id="rId10"/>
    <p:sldId id="262" r:id="rId11"/>
    <p:sldId id="302" r:id="rId12"/>
    <p:sldId id="278" r:id="rId13"/>
    <p:sldId id="269" r:id="rId14"/>
    <p:sldId id="279" r:id="rId15"/>
    <p:sldId id="345" r:id="rId16"/>
    <p:sldId id="379" r:id="rId17"/>
    <p:sldId id="378" r:id="rId18"/>
    <p:sldId id="380" r:id="rId19"/>
    <p:sldId id="381" r:id="rId20"/>
    <p:sldId id="270" r:id="rId21"/>
    <p:sldId id="382" r:id="rId22"/>
    <p:sldId id="383" r:id="rId23"/>
    <p:sldId id="384" r:id="rId24"/>
    <p:sldId id="385" r:id="rId25"/>
    <p:sldId id="386" r:id="rId26"/>
    <p:sldId id="387" r:id="rId27"/>
    <p:sldId id="277" r:id="rId28"/>
    <p:sldId id="388" r:id="rId29"/>
    <p:sldId id="389" r:id="rId30"/>
    <p:sldId id="280" r:id="rId31"/>
    <p:sldId id="390" r:id="rId32"/>
    <p:sldId id="395" r:id="rId33"/>
    <p:sldId id="397" r:id="rId34"/>
    <p:sldId id="398" r:id="rId35"/>
    <p:sldId id="399" r:id="rId36"/>
    <p:sldId id="291" r:id="rId37"/>
    <p:sldId id="292" r:id="rId38"/>
    <p:sldId id="293" r:id="rId39"/>
    <p:sldId id="400" r:id="rId40"/>
    <p:sldId id="401" r:id="rId41"/>
    <p:sldId id="402" r:id="rId42"/>
    <p:sldId id="297" r:id="rId43"/>
    <p:sldId id="403" r:id="rId44"/>
    <p:sldId id="404" r:id="rId45"/>
    <p:sldId id="430" r:id="rId46"/>
    <p:sldId id="352" r:id="rId47"/>
    <p:sldId id="405" r:id="rId48"/>
    <p:sldId id="432"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2" r:id="rId66"/>
    <p:sldId id="542" r:id="rId67"/>
    <p:sldId id="406" r:id="rId68"/>
    <p:sldId id="361" r:id="rId69"/>
    <p:sldId id="344" r:id="rId70"/>
    <p:sldId id="347" r:id="rId71"/>
    <p:sldId id="346" r:id="rId72"/>
    <p:sldId id="526" r:id="rId73"/>
    <p:sldId id="527" r:id="rId74"/>
    <p:sldId id="513" r:id="rId75"/>
    <p:sldId id="528" r:id="rId76"/>
    <p:sldId id="529" r:id="rId77"/>
    <p:sldId id="514" r:id="rId78"/>
    <p:sldId id="530" r:id="rId79"/>
    <p:sldId id="531" r:id="rId80"/>
    <p:sldId id="532" r:id="rId81"/>
    <p:sldId id="533" r:id="rId82"/>
    <p:sldId id="534" r:id="rId83"/>
    <p:sldId id="535" r:id="rId84"/>
    <p:sldId id="515" r:id="rId85"/>
    <p:sldId id="536" r:id="rId86"/>
    <p:sldId id="517" r:id="rId87"/>
    <p:sldId id="516" r:id="rId88"/>
    <p:sldId id="518" r:id="rId89"/>
    <p:sldId id="537" r:id="rId90"/>
    <p:sldId id="538" r:id="rId91"/>
    <p:sldId id="519" r:id="rId92"/>
    <p:sldId id="539" r:id="rId93"/>
    <p:sldId id="540" r:id="rId94"/>
    <p:sldId id="436" r:id="rId95"/>
    <p:sldId id="541" r:id="rId96"/>
    <p:sldId id="429" r:id="rId97"/>
    <p:sldId id="428" r:id="rId98"/>
    <p:sldId id="435" r:id="rId99"/>
    <p:sldId id="440" r:id="rId100"/>
    <p:sldId id="441" r:id="rId101"/>
    <p:sldId id="356" r:id="rId102"/>
    <p:sldId id="260" r:id="rId103"/>
    <p:sldId id="271" r:id="rId104"/>
    <p:sldId id="272" r:id="rId105"/>
    <p:sldId id="266" r:id="rId106"/>
    <p:sldId id="303" r:id="rId107"/>
    <p:sldId id="273" r:id="rId108"/>
    <p:sldId id="274" r:id="rId109"/>
    <p:sldId id="304" r:id="rId110"/>
    <p:sldId id="275" r:id="rId111"/>
    <p:sldId id="328" r:id="rId112"/>
    <p:sldId id="276" r:id="rId113"/>
    <p:sldId id="329" r:id="rId114"/>
    <p:sldId id="330" r:id="rId115"/>
    <p:sldId id="331" r:id="rId116"/>
    <p:sldId id="334" r:id="rId117"/>
    <p:sldId id="337" r:id="rId118"/>
    <p:sldId id="332" r:id="rId119"/>
    <p:sldId id="336" r:id="rId120"/>
    <p:sldId id="335" r:id="rId121"/>
    <p:sldId id="338" r:id="rId122"/>
    <p:sldId id="281" r:id="rId123"/>
    <p:sldId id="300" r:id="rId124"/>
    <p:sldId id="301" r:id="rId125"/>
    <p:sldId id="298" r:id="rId126"/>
    <p:sldId id="339" r:id="rId127"/>
    <p:sldId id="282" r:id="rId128"/>
    <p:sldId id="283" r:id="rId129"/>
    <p:sldId id="369" r:id="rId130"/>
    <p:sldId id="284" r:id="rId131"/>
    <p:sldId id="285" r:id="rId132"/>
    <p:sldId id="370" r:id="rId133"/>
    <p:sldId id="371" r:id="rId134"/>
    <p:sldId id="286" r:id="rId135"/>
    <p:sldId id="410" r:id="rId136"/>
    <p:sldId id="411" r:id="rId137"/>
    <p:sldId id="373" r:id="rId138"/>
    <p:sldId id="412" r:id="rId139"/>
    <p:sldId id="375" r:id="rId140"/>
    <p:sldId id="413" r:id="rId141"/>
    <p:sldId id="414" r:id="rId142"/>
    <p:sldId id="415" r:id="rId143"/>
    <p:sldId id="416" r:id="rId144"/>
    <p:sldId id="417" r:id="rId145"/>
    <p:sldId id="418" r:id="rId146"/>
    <p:sldId id="419" r:id="rId147"/>
    <p:sldId id="420" r:id="rId148"/>
    <p:sldId id="421" r:id="rId149"/>
    <p:sldId id="422" r:id="rId150"/>
    <p:sldId id="423" r:id="rId151"/>
    <p:sldId id="424" r:id="rId152"/>
    <p:sldId id="425" r:id="rId153"/>
    <p:sldId id="287" r:id="rId154"/>
    <p:sldId id="333" r:id="rId155"/>
    <p:sldId id="368" r:id="rId156"/>
    <p:sldId id="290" r:id="rId157"/>
    <p:sldId id="367" r:id="rId158"/>
    <p:sldId id="288" r:id="rId159"/>
    <p:sldId id="289" r:id="rId160"/>
    <p:sldId id="374" r:id="rId161"/>
    <p:sldId id="376" r:id="rId162"/>
    <p:sldId id="377" r:id="rId163"/>
    <p:sldId id="294" r:id="rId164"/>
    <p:sldId id="295" r:id="rId165"/>
    <p:sldId id="296" r:id="rId166"/>
    <p:sldId id="372" r:id="rId1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BA8DC2-49D1-4DE2-84CF-0BA636A96F95}">
          <p14:sldIdLst>
            <p14:sldId id="362"/>
            <p14:sldId id="355"/>
            <p14:sldId id="256"/>
            <p14:sldId id="267"/>
            <p14:sldId id="348"/>
            <p14:sldId id="268"/>
            <p14:sldId id="408"/>
            <p14:sldId id="409"/>
            <p14:sldId id="258"/>
            <p14:sldId id="262"/>
            <p14:sldId id="302"/>
            <p14:sldId id="278"/>
            <p14:sldId id="269"/>
            <p14:sldId id="279"/>
            <p14:sldId id="345"/>
            <p14:sldId id="379"/>
            <p14:sldId id="378"/>
            <p14:sldId id="380"/>
            <p14:sldId id="381"/>
            <p14:sldId id="270"/>
            <p14:sldId id="382"/>
            <p14:sldId id="383"/>
            <p14:sldId id="384"/>
            <p14:sldId id="385"/>
            <p14:sldId id="386"/>
            <p14:sldId id="387"/>
            <p14:sldId id="277"/>
            <p14:sldId id="388"/>
            <p14:sldId id="389"/>
            <p14:sldId id="280"/>
            <p14:sldId id="390"/>
            <p14:sldId id="395"/>
            <p14:sldId id="397"/>
            <p14:sldId id="398"/>
            <p14:sldId id="399"/>
            <p14:sldId id="291"/>
            <p14:sldId id="292"/>
            <p14:sldId id="293"/>
            <p14:sldId id="400"/>
            <p14:sldId id="401"/>
            <p14:sldId id="402"/>
            <p14:sldId id="297"/>
            <p14:sldId id="403"/>
            <p14:sldId id="404"/>
            <p14:sldId id="430"/>
            <p14:sldId id="352"/>
            <p14:sldId id="405"/>
            <p14:sldId id="432"/>
            <p14:sldId id="305"/>
            <p14:sldId id="306"/>
            <p14:sldId id="307"/>
            <p14:sldId id="308"/>
            <p14:sldId id="309"/>
            <p14:sldId id="310"/>
            <p14:sldId id="311"/>
            <p14:sldId id="312"/>
            <p14:sldId id="313"/>
            <p14:sldId id="314"/>
            <p14:sldId id="315"/>
            <p14:sldId id="316"/>
            <p14:sldId id="317"/>
            <p14:sldId id="318"/>
            <p14:sldId id="319"/>
            <p14:sldId id="320"/>
            <p14:sldId id="322"/>
            <p14:sldId id="542"/>
            <p14:sldId id="406"/>
            <p14:sldId id="361"/>
            <p14:sldId id="344"/>
            <p14:sldId id="347"/>
            <p14:sldId id="346"/>
            <p14:sldId id="526"/>
            <p14:sldId id="527"/>
            <p14:sldId id="513"/>
            <p14:sldId id="528"/>
            <p14:sldId id="529"/>
            <p14:sldId id="514"/>
            <p14:sldId id="530"/>
            <p14:sldId id="531"/>
            <p14:sldId id="532"/>
            <p14:sldId id="533"/>
            <p14:sldId id="534"/>
            <p14:sldId id="535"/>
            <p14:sldId id="515"/>
            <p14:sldId id="536"/>
            <p14:sldId id="517"/>
            <p14:sldId id="516"/>
            <p14:sldId id="518"/>
            <p14:sldId id="537"/>
            <p14:sldId id="538"/>
            <p14:sldId id="519"/>
            <p14:sldId id="539"/>
            <p14:sldId id="540"/>
            <p14:sldId id="436"/>
            <p14:sldId id="541"/>
            <p14:sldId id="429"/>
            <p14:sldId id="428"/>
            <p14:sldId id="435"/>
            <p14:sldId id="440"/>
            <p14:sldId id="441"/>
            <p14:sldId id="356"/>
            <p14:sldId id="260"/>
            <p14:sldId id="271"/>
            <p14:sldId id="272"/>
            <p14:sldId id="266"/>
            <p14:sldId id="303"/>
            <p14:sldId id="273"/>
            <p14:sldId id="274"/>
            <p14:sldId id="304"/>
            <p14:sldId id="275"/>
            <p14:sldId id="328"/>
            <p14:sldId id="276"/>
            <p14:sldId id="329"/>
            <p14:sldId id="330"/>
            <p14:sldId id="331"/>
            <p14:sldId id="334"/>
            <p14:sldId id="337"/>
            <p14:sldId id="332"/>
            <p14:sldId id="336"/>
            <p14:sldId id="335"/>
            <p14:sldId id="338"/>
            <p14:sldId id="281"/>
            <p14:sldId id="300"/>
            <p14:sldId id="301"/>
            <p14:sldId id="298"/>
            <p14:sldId id="339"/>
            <p14:sldId id="282"/>
            <p14:sldId id="283"/>
            <p14:sldId id="369"/>
            <p14:sldId id="284"/>
            <p14:sldId id="285"/>
            <p14:sldId id="370"/>
            <p14:sldId id="371"/>
            <p14:sldId id="286"/>
            <p14:sldId id="410"/>
            <p14:sldId id="411"/>
            <p14:sldId id="373"/>
            <p14:sldId id="412"/>
            <p14:sldId id="375"/>
            <p14:sldId id="413"/>
            <p14:sldId id="414"/>
            <p14:sldId id="415"/>
            <p14:sldId id="416"/>
            <p14:sldId id="417"/>
            <p14:sldId id="418"/>
            <p14:sldId id="419"/>
            <p14:sldId id="420"/>
            <p14:sldId id="421"/>
            <p14:sldId id="422"/>
            <p14:sldId id="423"/>
            <p14:sldId id="424"/>
            <p14:sldId id="425"/>
            <p14:sldId id="287"/>
            <p14:sldId id="333"/>
            <p14:sldId id="368"/>
            <p14:sldId id="290"/>
            <p14:sldId id="367"/>
            <p14:sldId id="288"/>
            <p14:sldId id="289"/>
            <p14:sldId id="374"/>
            <p14:sldId id="376"/>
            <p14:sldId id="377"/>
            <p14:sldId id="294"/>
            <p14:sldId id="295"/>
            <p14:sldId id="296"/>
            <p14:sldId id="3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535252"/>
    <a:srgbClr val="F8C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5" autoAdjust="0"/>
    <p:restoredTop sz="91415"/>
  </p:normalViewPr>
  <p:slideViewPr>
    <p:cSldViewPr snapToGrid="0">
      <p:cViewPr varScale="1">
        <p:scale>
          <a:sx n="99" d="100"/>
          <a:sy n="99" d="100"/>
        </p:scale>
        <p:origin x="36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FC22D-AA24-4E76-A2E9-2D6622EFD02B}"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5E2E002E-53C8-491D-A073-04B1F4DCE4D1}">
      <dgm:prSet/>
      <dgm:spPr/>
      <dgm:t>
        <a:bodyPr/>
        <a:lstStyle/>
        <a:p>
          <a:r>
            <a:rPr lang="en-US"/>
            <a:t>In this topic, learners will become aware of programming languages and how they apply in building digital products. The successful Apprentice should be able to:</a:t>
          </a:r>
        </a:p>
      </dgm:t>
    </dgm:pt>
    <dgm:pt modelId="{512ECBD8-D952-4266-89C9-4F3A986D405E}" type="parTrans" cxnId="{EFB7CABD-95D1-4015-8DA9-1EACB131618D}">
      <dgm:prSet/>
      <dgm:spPr/>
      <dgm:t>
        <a:bodyPr/>
        <a:lstStyle/>
        <a:p>
          <a:endParaRPr lang="en-US"/>
        </a:p>
      </dgm:t>
    </dgm:pt>
    <dgm:pt modelId="{16D0C671-5337-4CA6-A2B7-BD3B46D4E858}" type="sibTrans" cxnId="{EFB7CABD-95D1-4015-8DA9-1EACB131618D}">
      <dgm:prSet/>
      <dgm:spPr/>
      <dgm:t>
        <a:bodyPr/>
        <a:lstStyle/>
        <a:p>
          <a:endParaRPr lang="en-US"/>
        </a:p>
      </dgm:t>
    </dgm:pt>
    <dgm:pt modelId="{A056AF3D-D5D1-4F1D-8E94-2621A9A7CDFD}">
      <dgm:prSet/>
      <dgm:spPr/>
      <dgm:t>
        <a:bodyPr/>
        <a:lstStyle/>
        <a:p>
          <a:r>
            <a:rPr lang="en-US" dirty="0"/>
            <a:t>2.1	Identify the key characteristics and applications of the following programming languages:</a:t>
          </a:r>
        </a:p>
      </dgm:t>
    </dgm:pt>
    <dgm:pt modelId="{BF86A388-EBF0-43C2-8C25-F20CE5290944}" type="parTrans" cxnId="{171EA04D-004E-4B98-A455-79DD451ECE08}">
      <dgm:prSet/>
      <dgm:spPr/>
      <dgm:t>
        <a:bodyPr/>
        <a:lstStyle/>
        <a:p>
          <a:endParaRPr lang="en-US"/>
        </a:p>
      </dgm:t>
    </dgm:pt>
    <dgm:pt modelId="{35896EE2-87F4-4B74-8A85-5EC320A79FAE}" type="sibTrans" cxnId="{171EA04D-004E-4B98-A455-79DD451ECE08}">
      <dgm:prSet/>
      <dgm:spPr/>
      <dgm:t>
        <a:bodyPr/>
        <a:lstStyle/>
        <a:p>
          <a:endParaRPr lang="en-US"/>
        </a:p>
      </dgm:t>
    </dgm:pt>
    <dgm:pt modelId="{D0A0740A-0FD9-4044-A9FA-14EC6C81B5F4}">
      <dgm:prSet/>
      <dgm:spPr/>
      <dgm:t>
        <a:bodyPr/>
        <a:lstStyle/>
        <a:p>
          <a:r>
            <a:rPr lang="en-US" dirty="0"/>
            <a:t>Hypertext Markup Language (HTML)</a:t>
          </a:r>
        </a:p>
      </dgm:t>
    </dgm:pt>
    <dgm:pt modelId="{E9D2C90D-5326-44C7-933D-2EDFA1F82DFB}" type="parTrans" cxnId="{507A9F5B-F0B9-4260-987F-BE948A627CA9}">
      <dgm:prSet/>
      <dgm:spPr/>
      <dgm:t>
        <a:bodyPr/>
        <a:lstStyle/>
        <a:p>
          <a:endParaRPr lang="en-US"/>
        </a:p>
      </dgm:t>
    </dgm:pt>
    <dgm:pt modelId="{8703EAA6-C081-4A2A-B3D4-5E93619A0953}" type="sibTrans" cxnId="{507A9F5B-F0B9-4260-987F-BE948A627CA9}">
      <dgm:prSet/>
      <dgm:spPr/>
      <dgm:t>
        <a:bodyPr/>
        <a:lstStyle/>
        <a:p>
          <a:endParaRPr lang="en-US"/>
        </a:p>
      </dgm:t>
    </dgm:pt>
    <dgm:pt modelId="{2A5B51E8-EB2F-4679-9327-ACC41AB78DB6}">
      <dgm:prSet/>
      <dgm:spPr/>
      <dgm:t>
        <a:bodyPr/>
        <a:lstStyle/>
        <a:p>
          <a:r>
            <a:rPr lang="en-US"/>
            <a:t>JavaScript (JS)</a:t>
          </a:r>
        </a:p>
      </dgm:t>
    </dgm:pt>
    <dgm:pt modelId="{59D4F22B-9F15-48DA-9F91-C7DB732BDD6F}" type="parTrans" cxnId="{EA1EB418-1C75-4467-81D1-AC1166F3F120}">
      <dgm:prSet/>
      <dgm:spPr/>
      <dgm:t>
        <a:bodyPr/>
        <a:lstStyle/>
        <a:p>
          <a:endParaRPr lang="en-US"/>
        </a:p>
      </dgm:t>
    </dgm:pt>
    <dgm:pt modelId="{460D7D76-FAB4-4B76-A606-2B8E17208E6E}" type="sibTrans" cxnId="{EA1EB418-1C75-4467-81D1-AC1166F3F120}">
      <dgm:prSet/>
      <dgm:spPr/>
      <dgm:t>
        <a:bodyPr/>
        <a:lstStyle/>
        <a:p>
          <a:endParaRPr lang="en-US"/>
        </a:p>
      </dgm:t>
    </dgm:pt>
    <dgm:pt modelId="{46F5F7DA-66C6-40EC-B3CA-6EA82CDCD88B}">
      <dgm:prSet/>
      <dgm:spPr/>
      <dgm:t>
        <a:bodyPr/>
        <a:lstStyle/>
        <a:p>
          <a:r>
            <a:rPr lang="en-US"/>
            <a:t>Java</a:t>
          </a:r>
        </a:p>
      </dgm:t>
    </dgm:pt>
    <dgm:pt modelId="{A5730ADE-A37D-46B3-9DDA-E4B5116B6021}" type="parTrans" cxnId="{88CA1B16-9751-4CBF-A09F-47EA430BCED9}">
      <dgm:prSet/>
      <dgm:spPr/>
      <dgm:t>
        <a:bodyPr/>
        <a:lstStyle/>
        <a:p>
          <a:endParaRPr lang="en-US"/>
        </a:p>
      </dgm:t>
    </dgm:pt>
    <dgm:pt modelId="{74839108-AABF-4215-8101-B1EBFDF8C29E}" type="sibTrans" cxnId="{88CA1B16-9751-4CBF-A09F-47EA430BCED9}">
      <dgm:prSet/>
      <dgm:spPr/>
      <dgm:t>
        <a:bodyPr/>
        <a:lstStyle/>
        <a:p>
          <a:endParaRPr lang="en-US"/>
        </a:p>
      </dgm:t>
    </dgm:pt>
    <dgm:pt modelId="{5BAD206D-ED02-4BAA-9961-97594A2FA519}" type="pres">
      <dgm:prSet presAssocID="{288FC22D-AA24-4E76-A2E9-2D6622EFD02B}" presName="Name0" presStyleCnt="0">
        <dgm:presLayoutVars>
          <dgm:dir/>
          <dgm:animLvl val="lvl"/>
          <dgm:resizeHandles val="exact"/>
        </dgm:presLayoutVars>
      </dgm:prSet>
      <dgm:spPr/>
    </dgm:pt>
    <dgm:pt modelId="{A51B63A7-D87F-4FC8-83B4-7A64C512D526}" type="pres">
      <dgm:prSet presAssocID="{A056AF3D-D5D1-4F1D-8E94-2621A9A7CDFD}" presName="boxAndChildren" presStyleCnt="0"/>
      <dgm:spPr/>
    </dgm:pt>
    <dgm:pt modelId="{6A24BDFF-FE8C-4A7D-A9D4-38FDCA0411E8}" type="pres">
      <dgm:prSet presAssocID="{A056AF3D-D5D1-4F1D-8E94-2621A9A7CDFD}" presName="parentTextBox" presStyleLbl="node1" presStyleIdx="0" presStyleCnt="2"/>
      <dgm:spPr/>
    </dgm:pt>
    <dgm:pt modelId="{E61812D9-CB5A-4874-813D-0AA364EB07A8}" type="pres">
      <dgm:prSet presAssocID="{A056AF3D-D5D1-4F1D-8E94-2621A9A7CDFD}" presName="entireBox" presStyleLbl="node1" presStyleIdx="0" presStyleCnt="2"/>
      <dgm:spPr/>
    </dgm:pt>
    <dgm:pt modelId="{F3B8CD91-E369-4B7D-9206-B1966D8E585D}" type="pres">
      <dgm:prSet presAssocID="{A056AF3D-D5D1-4F1D-8E94-2621A9A7CDFD}" presName="descendantBox" presStyleCnt="0"/>
      <dgm:spPr/>
    </dgm:pt>
    <dgm:pt modelId="{0E60FF9B-D945-4B99-BCC3-47AB836ADD96}" type="pres">
      <dgm:prSet presAssocID="{D0A0740A-0FD9-4044-A9FA-14EC6C81B5F4}" presName="childTextBox" presStyleLbl="fgAccFollowNode1" presStyleIdx="0" presStyleCnt="3">
        <dgm:presLayoutVars>
          <dgm:bulletEnabled val="1"/>
        </dgm:presLayoutVars>
      </dgm:prSet>
      <dgm:spPr/>
    </dgm:pt>
    <dgm:pt modelId="{1764CFDE-9426-4441-88DA-ACE4D4C61991}" type="pres">
      <dgm:prSet presAssocID="{2A5B51E8-EB2F-4679-9327-ACC41AB78DB6}" presName="childTextBox" presStyleLbl="fgAccFollowNode1" presStyleIdx="1" presStyleCnt="3">
        <dgm:presLayoutVars>
          <dgm:bulletEnabled val="1"/>
        </dgm:presLayoutVars>
      </dgm:prSet>
      <dgm:spPr/>
    </dgm:pt>
    <dgm:pt modelId="{FBFED8FE-BEE2-4BE4-9D36-49DE8FAAF19E}" type="pres">
      <dgm:prSet presAssocID="{46F5F7DA-66C6-40EC-B3CA-6EA82CDCD88B}" presName="childTextBox" presStyleLbl="fgAccFollowNode1" presStyleIdx="2" presStyleCnt="3">
        <dgm:presLayoutVars>
          <dgm:bulletEnabled val="1"/>
        </dgm:presLayoutVars>
      </dgm:prSet>
      <dgm:spPr/>
    </dgm:pt>
    <dgm:pt modelId="{096D093B-6670-4E54-B952-5831B5E7B7F1}" type="pres">
      <dgm:prSet presAssocID="{16D0C671-5337-4CA6-A2B7-BD3B46D4E858}" presName="sp" presStyleCnt="0"/>
      <dgm:spPr/>
    </dgm:pt>
    <dgm:pt modelId="{420513A8-D3B1-4391-B89B-45F4267E48AC}" type="pres">
      <dgm:prSet presAssocID="{5E2E002E-53C8-491D-A073-04B1F4DCE4D1}" presName="arrowAndChildren" presStyleCnt="0"/>
      <dgm:spPr/>
    </dgm:pt>
    <dgm:pt modelId="{F90B21C7-22A3-47C6-897B-701A84CD7E66}" type="pres">
      <dgm:prSet presAssocID="{5E2E002E-53C8-491D-A073-04B1F4DCE4D1}" presName="parentTextArrow" presStyleLbl="node1" presStyleIdx="1" presStyleCnt="2"/>
      <dgm:spPr/>
    </dgm:pt>
  </dgm:ptLst>
  <dgm:cxnLst>
    <dgm:cxn modelId="{88CA1B16-9751-4CBF-A09F-47EA430BCED9}" srcId="{A056AF3D-D5D1-4F1D-8E94-2621A9A7CDFD}" destId="{46F5F7DA-66C6-40EC-B3CA-6EA82CDCD88B}" srcOrd="2" destOrd="0" parTransId="{A5730ADE-A37D-46B3-9DDA-E4B5116B6021}" sibTransId="{74839108-AABF-4215-8101-B1EBFDF8C29E}"/>
    <dgm:cxn modelId="{EA1EB418-1C75-4467-81D1-AC1166F3F120}" srcId="{A056AF3D-D5D1-4F1D-8E94-2621A9A7CDFD}" destId="{2A5B51E8-EB2F-4679-9327-ACC41AB78DB6}" srcOrd="1" destOrd="0" parTransId="{59D4F22B-9F15-48DA-9F91-C7DB732BDD6F}" sibTransId="{460D7D76-FAB4-4B76-A606-2B8E17208E6E}"/>
    <dgm:cxn modelId="{171EA04D-004E-4B98-A455-79DD451ECE08}" srcId="{288FC22D-AA24-4E76-A2E9-2D6622EFD02B}" destId="{A056AF3D-D5D1-4F1D-8E94-2621A9A7CDFD}" srcOrd="1" destOrd="0" parTransId="{BF86A388-EBF0-43C2-8C25-F20CE5290944}" sibTransId="{35896EE2-87F4-4B74-8A85-5EC320A79FAE}"/>
    <dgm:cxn modelId="{17DEF85A-9127-4DE9-B03B-5BEDAB735FA6}" type="presOf" srcId="{288FC22D-AA24-4E76-A2E9-2D6622EFD02B}" destId="{5BAD206D-ED02-4BAA-9961-97594A2FA519}" srcOrd="0" destOrd="0" presId="urn:microsoft.com/office/officeart/2005/8/layout/process4"/>
    <dgm:cxn modelId="{507A9F5B-F0B9-4260-987F-BE948A627CA9}" srcId="{A056AF3D-D5D1-4F1D-8E94-2621A9A7CDFD}" destId="{D0A0740A-0FD9-4044-A9FA-14EC6C81B5F4}" srcOrd="0" destOrd="0" parTransId="{E9D2C90D-5326-44C7-933D-2EDFA1F82DFB}" sibTransId="{8703EAA6-C081-4A2A-B3D4-5E93619A0953}"/>
    <dgm:cxn modelId="{7387F360-59E3-444C-A685-A1D647C404BA}" type="presOf" srcId="{D0A0740A-0FD9-4044-A9FA-14EC6C81B5F4}" destId="{0E60FF9B-D945-4B99-BCC3-47AB836ADD96}" srcOrd="0" destOrd="0" presId="urn:microsoft.com/office/officeart/2005/8/layout/process4"/>
    <dgm:cxn modelId="{84777B72-872E-4DAB-A378-9C92D00F9AF4}" type="presOf" srcId="{5E2E002E-53C8-491D-A073-04B1F4DCE4D1}" destId="{F90B21C7-22A3-47C6-897B-701A84CD7E66}" srcOrd="0" destOrd="0" presId="urn:microsoft.com/office/officeart/2005/8/layout/process4"/>
    <dgm:cxn modelId="{485A7999-5672-4956-8346-F255F8E7B271}" type="presOf" srcId="{2A5B51E8-EB2F-4679-9327-ACC41AB78DB6}" destId="{1764CFDE-9426-4441-88DA-ACE4D4C61991}" srcOrd="0" destOrd="0" presId="urn:microsoft.com/office/officeart/2005/8/layout/process4"/>
    <dgm:cxn modelId="{EFB7CABD-95D1-4015-8DA9-1EACB131618D}" srcId="{288FC22D-AA24-4E76-A2E9-2D6622EFD02B}" destId="{5E2E002E-53C8-491D-A073-04B1F4DCE4D1}" srcOrd="0" destOrd="0" parTransId="{512ECBD8-D952-4266-89C9-4F3A986D405E}" sibTransId="{16D0C671-5337-4CA6-A2B7-BD3B46D4E858}"/>
    <dgm:cxn modelId="{59A2F0E0-22E8-40BD-8ADA-A9964935A3FC}" type="presOf" srcId="{A056AF3D-D5D1-4F1D-8E94-2621A9A7CDFD}" destId="{6A24BDFF-FE8C-4A7D-A9D4-38FDCA0411E8}" srcOrd="0" destOrd="0" presId="urn:microsoft.com/office/officeart/2005/8/layout/process4"/>
    <dgm:cxn modelId="{207CEAF2-AE8E-4D43-90D6-66F5F613A81D}" type="presOf" srcId="{A056AF3D-D5D1-4F1D-8E94-2621A9A7CDFD}" destId="{E61812D9-CB5A-4874-813D-0AA364EB07A8}" srcOrd="1" destOrd="0" presId="urn:microsoft.com/office/officeart/2005/8/layout/process4"/>
    <dgm:cxn modelId="{3A2E63FF-5866-4F96-BA66-05FE0F7EAD82}" type="presOf" srcId="{46F5F7DA-66C6-40EC-B3CA-6EA82CDCD88B}" destId="{FBFED8FE-BEE2-4BE4-9D36-49DE8FAAF19E}" srcOrd="0" destOrd="0" presId="urn:microsoft.com/office/officeart/2005/8/layout/process4"/>
    <dgm:cxn modelId="{09A5FFCA-78CC-4EEC-B677-470F2E4C92EF}" type="presParOf" srcId="{5BAD206D-ED02-4BAA-9961-97594A2FA519}" destId="{A51B63A7-D87F-4FC8-83B4-7A64C512D526}" srcOrd="0" destOrd="0" presId="urn:microsoft.com/office/officeart/2005/8/layout/process4"/>
    <dgm:cxn modelId="{F2D660B9-0FDE-4A56-92B8-5DE8BADAF20C}" type="presParOf" srcId="{A51B63A7-D87F-4FC8-83B4-7A64C512D526}" destId="{6A24BDFF-FE8C-4A7D-A9D4-38FDCA0411E8}" srcOrd="0" destOrd="0" presId="urn:microsoft.com/office/officeart/2005/8/layout/process4"/>
    <dgm:cxn modelId="{F99DFB84-3CF6-446E-BF21-2E414841C951}" type="presParOf" srcId="{A51B63A7-D87F-4FC8-83B4-7A64C512D526}" destId="{E61812D9-CB5A-4874-813D-0AA364EB07A8}" srcOrd="1" destOrd="0" presId="urn:microsoft.com/office/officeart/2005/8/layout/process4"/>
    <dgm:cxn modelId="{CE270BDB-DB44-4930-9FF3-2D8C4987D25D}" type="presParOf" srcId="{A51B63A7-D87F-4FC8-83B4-7A64C512D526}" destId="{F3B8CD91-E369-4B7D-9206-B1966D8E585D}" srcOrd="2" destOrd="0" presId="urn:microsoft.com/office/officeart/2005/8/layout/process4"/>
    <dgm:cxn modelId="{2BBCFBD4-A52F-44B1-835A-C1D429356B38}" type="presParOf" srcId="{F3B8CD91-E369-4B7D-9206-B1966D8E585D}" destId="{0E60FF9B-D945-4B99-BCC3-47AB836ADD96}" srcOrd="0" destOrd="0" presId="urn:microsoft.com/office/officeart/2005/8/layout/process4"/>
    <dgm:cxn modelId="{E6EE219E-09C9-4354-B538-577B97D7ABAF}" type="presParOf" srcId="{F3B8CD91-E369-4B7D-9206-B1966D8E585D}" destId="{1764CFDE-9426-4441-88DA-ACE4D4C61991}" srcOrd="1" destOrd="0" presId="urn:microsoft.com/office/officeart/2005/8/layout/process4"/>
    <dgm:cxn modelId="{C01648FA-E7DC-46AE-A6B5-F3EDCFDAC1D6}" type="presParOf" srcId="{F3B8CD91-E369-4B7D-9206-B1966D8E585D}" destId="{FBFED8FE-BEE2-4BE4-9D36-49DE8FAAF19E}" srcOrd="2" destOrd="0" presId="urn:microsoft.com/office/officeart/2005/8/layout/process4"/>
    <dgm:cxn modelId="{4F0D7FA0-71D2-43BB-B3DC-114620CAAF8F}" type="presParOf" srcId="{5BAD206D-ED02-4BAA-9961-97594A2FA519}" destId="{096D093B-6670-4E54-B952-5831B5E7B7F1}" srcOrd="1" destOrd="0" presId="urn:microsoft.com/office/officeart/2005/8/layout/process4"/>
    <dgm:cxn modelId="{92238236-7C8E-45EC-BCF5-797F04E28CCD}" type="presParOf" srcId="{5BAD206D-ED02-4BAA-9961-97594A2FA519}" destId="{420513A8-D3B1-4391-B89B-45F4267E48AC}" srcOrd="2" destOrd="0" presId="urn:microsoft.com/office/officeart/2005/8/layout/process4"/>
    <dgm:cxn modelId="{62089008-AF54-4CCD-AA90-89858F71A696}" type="presParOf" srcId="{420513A8-D3B1-4391-B89B-45F4267E48AC}" destId="{F90B21C7-22A3-47C6-897B-701A84CD7E6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0B654-CEF8-4706-A27D-4729B10577D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01EF9F3-5BBF-44AE-806B-A632E29D131F}">
      <dgm:prSet/>
      <dgm:spPr>
        <a:solidFill>
          <a:srgbClr val="FFFF00"/>
        </a:solidFill>
      </dgm:spPr>
      <dgm:t>
        <a:bodyPr/>
        <a:lstStyle/>
        <a:p>
          <a:r>
            <a:rPr lang="en-GB" dirty="0">
              <a:solidFill>
                <a:schemeClr val="tx1"/>
              </a:solidFill>
            </a:rPr>
            <a:t>Keywords – THE most important SEO element for every search engine</a:t>
          </a:r>
        </a:p>
      </dgm:t>
    </dgm:pt>
    <dgm:pt modelId="{20D1949B-DA5A-4B54-942C-FCB4864065C3}" type="parTrans" cxnId="{22AF25B4-F6F7-4E9C-9C77-0DD4B039A0CE}">
      <dgm:prSet/>
      <dgm:spPr/>
      <dgm:t>
        <a:bodyPr/>
        <a:lstStyle/>
        <a:p>
          <a:endParaRPr lang="en-GB"/>
        </a:p>
      </dgm:t>
    </dgm:pt>
    <dgm:pt modelId="{0FB789F4-463B-4F58-80CB-78B02704B3BA}" type="sibTrans" cxnId="{22AF25B4-F6F7-4E9C-9C77-0DD4B039A0CE}">
      <dgm:prSet/>
      <dgm:spPr/>
      <dgm:t>
        <a:bodyPr/>
        <a:lstStyle/>
        <a:p>
          <a:endParaRPr lang="en-GB"/>
        </a:p>
      </dgm:t>
    </dgm:pt>
    <dgm:pt modelId="{A70DC769-831A-426A-BB85-485475F7993D}" type="pres">
      <dgm:prSet presAssocID="{F7B0B654-CEF8-4706-A27D-4729B10577D5}" presName="Name0" presStyleCnt="0">
        <dgm:presLayoutVars>
          <dgm:dir/>
          <dgm:animLvl val="lvl"/>
          <dgm:resizeHandles val="exact"/>
        </dgm:presLayoutVars>
      </dgm:prSet>
      <dgm:spPr/>
    </dgm:pt>
    <dgm:pt modelId="{70462B60-7F4F-44A4-B667-A00C51A78AA0}" type="pres">
      <dgm:prSet presAssocID="{401EF9F3-5BBF-44AE-806B-A632E29D131F}" presName="linNode" presStyleCnt="0"/>
      <dgm:spPr/>
    </dgm:pt>
    <dgm:pt modelId="{A072DC80-98BF-41D3-9C67-7C8C854E07E8}" type="pres">
      <dgm:prSet presAssocID="{401EF9F3-5BBF-44AE-806B-A632E29D131F}" presName="parentText" presStyleLbl="node1" presStyleIdx="0" presStyleCnt="1" custAng="20244699">
        <dgm:presLayoutVars>
          <dgm:chMax val="1"/>
          <dgm:bulletEnabled val="1"/>
        </dgm:presLayoutVars>
      </dgm:prSet>
      <dgm:spPr/>
    </dgm:pt>
  </dgm:ptLst>
  <dgm:cxnLst>
    <dgm:cxn modelId="{D944357A-E464-4A1E-89A6-AD201842BCB0}" type="presOf" srcId="{F7B0B654-CEF8-4706-A27D-4729B10577D5}" destId="{A70DC769-831A-426A-BB85-485475F7993D}" srcOrd="0" destOrd="0" presId="urn:microsoft.com/office/officeart/2005/8/layout/vList5"/>
    <dgm:cxn modelId="{22AF25B4-F6F7-4E9C-9C77-0DD4B039A0CE}" srcId="{F7B0B654-CEF8-4706-A27D-4729B10577D5}" destId="{401EF9F3-5BBF-44AE-806B-A632E29D131F}" srcOrd="0" destOrd="0" parTransId="{20D1949B-DA5A-4B54-942C-FCB4864065C3}" sibTransId="{0FB789F4-463B-4F58-80CB-78B02704B3BA}"/>
    <dgm:cxn modelId="{1165F5E5-5058-46B5-B27E-3B576E62EDB0}" type="presOf" srcId="{401EF9F3-5BBF-44AE-806B-A632E29D131F}" destId="{A072DC80-98BF-41D3-9C67-7C8C854E07E8}" srcOrd="0" destOrd="0" presId="urn:microsoft.com/office/officeart/2005/8/layout/vList5"/>
    <dgm:cxn modelId="{1FACEAE4-677A-4DA6-8827-0F000CFDFFCE}" type="presParOf" srcId="{A70DC769-831A-426A-BB85-485475F7993D}" destId="{70462B60-7F4F-44A4-B667-A00C51A78AA0}" srcOrd="0" destOrd="0" presId="urn:microsoft.com/office/officeart/2005/8/layout/vList5"/>
    <dgm:cxn modelId="{C6EB6643-3F0D-40E9-90CC-63FE308E144C}" type="presParOf" srcId="{70462B60-7F4F-44A4-B667-A00C51A78AA0}" destId="{A072DC80-98BF-41D3-9C67-7C8C854E07E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812D9-CB5A-4874-813D-0AA364EB07A8}">
      <dsp:nvSpPr>
        <dsp:cNvPr id="0" name=""/>
        <dsp:cNvSpPr/>
      </dsp:nvSpPr>
      <dsp:spPr>
        <a:xfrm>
          <a:off x="0" y="2979110"/>
          <a:ext cx="11590421" cy="19546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2.1	Identify the key characteristics and applications of the following programming languages:</a:t>
          </a:r>
        </a:p>
      </dsp:txBody>
      <dsp:txXfrm>
        <a:off x="0" y="2979110"/>
        <a:ext cx="11590421" cy="1055494"/>
      </dsp:txXfrm>
    </dsp:sp>
    <dsp:sp modelId="{0E60FF9B-D945-4B99-BCC3-47AB836ADD96}">
      <dsp:nvSpPr>
        <dsp:cNvPr id="0" name=""/>
        <dsp:cNvSpPr/>
      </dsp:nvSpPr>
      <dsp:spPr>
        <a:xfrm>
          <a:off x="5659" y="3995512"/>
          <a:ext cx="3859700" cy="8991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Hypertext Markup Language (HTML)</a:t>
          </a:r>
        </a:p>
      </dsp:txBody>
      <dsp:txXfrm>
        <a:off x="5659" y="3995512"/>
        <a:ext cx="3859700" cy="899124"/>
      </dsp:txXfrm>
    </dsp:sp>
    <dsp:sp modelId="{1764CFDE-9426-4441-88DA-ACE4D4C61991}">
      <dsp:nvSpPr>
        <dsp:cNvPr id="0" name=""/>
        <dsp:cNvSpPr/>
      </dsp:nvSpPr>
      <dsp:spPr>
        <a:xfrm>
          <a:off x="3865360" y="3995512"/>
          <a:ext cx="3859700" cy="8991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JavaScript (JS)</a:t>
          </a:r>
        </a:p>
      </dsp:txBody>
      <dsp:txXfrm>
        <a:off x="3865360" y="3995512"/>
        <a:ext cx="3859700" cy="899124"/>
      </dsp:txXfrm>
    </dsp:sp>
    <dsp:sp modelId="{FBFED8FE-BEE2-4BE4-9D36-49DE8FAAF19E}">
      <dsp:nvSpPr>
        <dsp:cNvPr id="0" name=""/>
        <dsp:cNvSpPr/>
      </dsp:nvSpPr>
      <dsp:spPr>
        <a:xfrm>
          <a:off x="7725060" y="3995512"/>
          <a:ext cx="3859700" cy="8991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Java</a:t>
          </a:r>
        </a:p>
      </dsp:txBody>
      <dsp:txXfrm>
        <a:off x="7725060" y="3995512"/>
        <a:ext cx="3859700" cy="899124"/>
      </dsp:txXfrm>
    </dsp:sp>
    <dsp:sp modelId="{F90B21C7-22A3-47C6-897B-701A84CD7E66}">
      <dsp:nvSpPr>
        <dsp:cNvPr id="0" name=""/>
        <dsp:cNvSpPr/>
      </dsp:nvSpPr>
      <dsp:spPr>
        <a:xfrm rot="10800000">
          <a:off x="0" y="2225"/>
          <a:ext cx="11590421" cy="300620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In this topic, learners will become aware of programming languages and how they apply in building digital products. The successful Apprentice should be able to:</a:t>
          </a:r>
        </a:p>
      </dsp:txBody>
      <dsp:txXfrm rot="10800000">
        <a:off x="0" y="2225"/>
        <a:ext cx="11590421" cy="1953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DC80-98BF-41D3-9C67-7C8C854E07E8}">
      <dsp:nvSpPr>
        <dsp:cNvPr id="0" name=""/>
        <dsp:cNvSpPr/>
      </dsp:nvSpPr>
      <dsp:spPr>
        <a:xfrm rot="20244699">
          <a:off x="3076448" y="0"/>
          <a:ext cx="3461004" cy="3598863"/>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GB" sz="3700" kern="1200" dirty="0">
              <a:solidFill>
                <a:schemeClr val="tx1"/>
              </a:solidFill>
            </a:rPr>
            <a:t>Keywords – THE most important SEO element for every search engine</a:t>
          </a:r>
        </a:p>
      </dsp:txBody>
      <dsp:txXfrm>
        <a:off x="3245400" y="168952"/>
        <a:ext cx="3123100" cy="32609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38856-1B55-4946-A8C5-263C819C9198}" type="datetimeFigureOut">
              <a:rPr lang="en-GB" smtClean="0"/>
              <a:t>14/12/2021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68154-A606-4836-B779-DB718471810C}" type="slidenum">
              <a:rPr lang="en-GB" smtClean="0"/>
              <a:t>‹#›</a:t>
            </a:fld>
            <a:endParaRPr lang="en-GB"/>
          </a:p>
        </p:txBody>
      </p:sp>
    </p:spTree>
    <p:extLst>
      <p:ext uri="{BB962C8B-B14F-4D97-AF65-F5344CB8AC3E}">
        <p14:creationId xmlns:p14="http://schemas.microsoft.com/office/powerpoint/2010/main" val="40478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A0A-F126-482C-9178-02476356A4FE}" type="slidenum">
              <a:rPr lang="en-GB"/>
              <a:pPr/>
              <a:t>16</a:t>
            </a:fld>
            <a:endParaRPr lang="en-GB"/>
          </a:p>
        </p:txBody>
      </p:sp>
      <p:sp>
        <p:nvSpPr>
          <p:cNvPr id="26626" name="Rectangle 2"/>
          <p:cNvSpPr>
            <a:spLocks noGrp="1" noRot="1" noChangeAspect="1" noChangeArrowheads="1" noTextEdit="1"/>
          </p:cNvSpPr>
          <p:nvPr>
            <p:ph type="sldImg"/>
          </p:nvPr>
        </p:nvSpPr>
        <p:spPr>
          <a:xfrm>
            <a:off x="139700" y="768350"/>
            <a:ext cx="6819900" cy="3836988"/>
          </a:xfrm>
          <a:ln/>
        </p:spPr>
      </p:sp>
      <p:sp>
        <p:nvSpPr>
          <p:cNvPr id="26627"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56852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68154-A606-4836-B779-DB718471810C}" type="slidenum">
              <a:rPr lang="en-GB" smtClean="0"/>
              <a:t>46</a:t>
            </a:fld>
            <a:endParaRPr lang="en-GB"/>
          </a:p>
        </p:txBody>
      </p:sp>
    </p:spTree>
    <p:extLst>
      <p:ext uri="{BB962C8B-B14F-4D97-AF65-F5344CB8AC3E}">
        <p14:creationId xmlns:p14="http://schemas.microsoft.com/office/powerpoint/2010/main" val="419190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0</a:t>
            </a:r>
          </a:p>
        </p:txBody>
      </p:sp>
    </p:spTree>
    <p:extLst>
      <p:ext uri="{BB962C8B-B14F-4D97-AF65-F5344CB8AC3E}">
        <p14:creationId xmlns:p14="http://schemas.microsoft.com/office/powerpoint/2010/main" val="292706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fld id="{181C9D8F-3939-4E90-B71B-916156BBD956}" type="slidenum">
              <a:rPr lang="en-GB"/>
              <a:pPr/>
              <a:t>65</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r>
              <a:rPr lang="en-GB"/>
              <a:t>http://www.w3schools.com/css/tryit.asp?filename=trycss_background-repeaty</a:t>
            </a:r>
          </a:p>
        </p:txBody>
      </p:sp>
    </p:spTree>
    <p:extLst>
      <p:ext uri="{BB962C8B-B14F-4D97-AF65-F5344CB8AC3E}">
        <p14:creationId xmlns:p14="http://schemas.microsoft.com/office/powerpoint/2010/main" val="274523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along with me. </a:t>
            </a:r>
          </a:p>
          <a:p>
            <a:r>
              <a:rPr lang="en-GB" dirty="0"/>
              <a:t>Share the screen with </a:t>
            </a:r>
            <a:r>
              <a:rPr lang="en-GB" dirty="0" err="1"/>
              <a:t>filezilla</a:t>
            </a:r>
            <a:r>
              <a:rPr lang="en-GB" dirty="0"/>
              <a:t>.</a:t>
            </a:r>
          </a:p>
          <a:p>
            <a:r>
              <a:rPr lang="en-GB" dirty="0"/>
              <a:t>Open </a:t>
            </a:r>
            <a:r>
              <a:rPr lang="en-GB" dirty="0" err="1"/>
              <a:t>Filezilla</a:t>
            </a:r>
            <a:r>
              <a:rPr lang="en-GB" dirty="0"/>
              <a:t> and enter the following:</a:t>
            </a:r>
          </a:p>
        </p:txBody>
      </p:sp>
      <p:sp>
        <p:nvSpPr>
          <p:cNvPr id="4" name="Slide Number Placeholder 3"/>
          <p:cNvSpPr>
            <a:spLocks noGrp="1"/>
          </p:cNvSpPr>
          <p:nvPr>
            <p:ph type="sldNum" sz="quarter" idx="5"/>
          </p:nvPr>
        </p:nvSpPr>
        <p:spPr/>
        <p:txBody>
          <a:bodyPr/>
          <a:lstStyle/>
          <a:p>
            <a:fld id="{A0E68154-A606-4836-B779-DB718471810C}" type="slidenum">
              <a:rPr lang="en-GB" smtClean="0"/>
              <a:t>69</a:t>
            </a:fld>
            <a:endParaRPr lang="en-GB"/>
          </a:p>
        </p:txBody>
      </p:sp>
    </p:spTree>
    <p:extLst>
      <p:ext uri="{BB962C8B-B14F-4D97-AF65-F5344CB8AC3E}">
        <p14:creationId xmlns:p14="http://schemas.microsoft.com/office/powerpoint/2010/main" val="6519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a:t>
            </a:r>
            <a:r>
              <a:rPr lang="en-GB" b="1" dirty="0"/>
              <a:t>which is more important, pleasing Google or pleasing your audience?</a:t>
            </a:r>
          </a:p>
          <a:p>
            <a:r>
              <a:rPr lang="en-GB" b="1" dirty="0"/>
              <a:t>Is it mobile friendly? https://search.google.com/test/mobile-friendly</a:t>
            </a:r>
            <a:endParaRPr lang="en-GB" dirty="0"/>
          </a:p>
        </p:txBody>
      </p:sp>
      <p:sp>
        <p:nvSpPr>
          <p:cNvPr id="4" name="Slide Number Placeholder 3"/>
          <p:cNvSpPr>
            <a:spLocks noGrp="1"/>
          </p:cNvSpPr>
          <p:nvPr>
            <p:ph type="sldNum" sz="quarter" idx="5"/>
          </p:nvPr>
        </p:nvSpPr>
        <p:spPr/>
        <p:txBody>
          <a:bodyPr/>
          <a:lstStyle/>
          <a:p>
            <a:fld id="{A0E68154-A606-4836-B779-DB718471810C}" type="slidenum">
              <a:rPr lang="en-GB" smtClean="0"/>
              <a:t>134</a:t>
            </a:fld>
            <a:endParaRPr lang="en-GB"/>
          </a:p>
        </p:txBody>
      </p:sp>
    </p:spTree>
    <p:extLst>
      <p:ext uri="{BB962C8B-B14F-4D97-AF65-F5344CB8AC3E}">
        <p14:creationId xmlns:p14="http://schemas.microsoft.com/office/powerpoint/2010/main" val="426593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17</a:t>
            </a:fld>
            <a:endParaRPr lang="en-GB"/>
          </a:p>
        </p:txBody>
      </p:sp>
    </p:spTree>
    <p:extLst>
      <p:ext uri="{BB962C8B-B14F-4D97-AF65-F5344CB8AC3E}">
        <p14:creationId xmlns:p14="http://schemas.microsoft.com/office/powerpoint/2010/main" val="239653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18</a:t>
            </a:fld>
            <a:endParaRPr lang="en-GB"/>
          </a:p>
        </p:txBody>
      </p:sp>
    </p:spTree>
    <p:extLst>
      <p:ext uri="{BB962C8B-B14F-4D97-AF65-F5344CB8AC3E}">
        <p14:creationId xmlns:p14="http://schemas.microsoft.com/office/powerpoint/2010/main" val="259160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19</a:t>
            </a:fld>
            <a:endParaRPr lang="en-GB"/>
          </a:p>
        </p:txBody>
      </p:sp>
    </p:spTree>
    <p:extLst>
      <p:ext uri="{BB962C8B-B14F-4D97-AF65-F5344CB8AC3E}">
        <p14:creationId xmlns:p14="http://schemas.microsoft.com/office/powerpoint/2010/main" val="203784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4D1A-83AB-479B-8AFA-F8C3110683EE}" type="slidenum">
              <a:rPr lang="en-GB"/>
              <a:pPr/>
              <a:t>20</a:t>
            </a:fld>
            <a:endParaRPr lang="en-GB"/>
          </a:p>
        </p:txBody>
      </p:sp>
      <p:sp>
        <p:nvSpPr>
          <p:cNvPr id="30722" name="Rectangle 2"/>
          <p:cNvSpPr>
            <a:spLocks noGrp="1" noRot="1" noChangeAspect="1" noChangeArrowheads="1" noTextEdit="1"/>
          </p:cNvSpPr>
          <p:nvPr>
            <p:ph type="sldImg"/>
          </p:nvPr>
        </p:nvSpPr>
        <p:spPr>
          <a:xfrm>
            <a:off x="139700" y="768350"/>
            <a:ext cx="6819900" cy="3836988"/>
          </a:xfrm>
          <a:ln/>
        </p:spPr>
      </p:sp>
      <p:sp>
        <p:nvSpPr>
          <p:cNvPr id="3072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276743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03E8-EC10-438D-913D-F2FD92121FE8}" type="slidenum">
              <a:rPr lang="en-GB"/>
              <a:pPr/>
              <a:t>22</a:t>
            </a:fld>
            <a:endParaRPr lang="en-GB"/>
          </a:p>
        </p:txBody>
      </p:sp>
      <p:sp>
        <p:nvSpPr>
          <p:cNvPr id="33794" name="Rectangle 2"/>
          <p:cNvSpPr>
            <a:spLocks noGrp="1" noRot="1" noChangeAspect="1" noChangeArrowheads="1" noTextEdit="1"/>
          </p:cNvSpPr>
          <p:nvPr>
            <p:ph type="sldImg"/>
          </p:nvPr>
        </p:nvSpPr>
        <p:spPr>
          <a:xfrm>
            <a:off x="139700" y="768350"/>
            <a:ext cx="6819900" cy="3836988"/>
          </a:xfrm>
          <a:ln/>
        </p:spPr>
      </p:sp>
      <p:sp>
        <p:nvSpPr>
          <p:cNvPr id="33795"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932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4CD56-5B7E-4B22-99E2-CB1ECBED6D2D}" type="slidenum">
              <a:rPr lang="en-GB"/>
              <a:pPr/>
              <a:t>23</a:t>
            </a:fld>
            <a:endParaRPr lang="en-GB"/>
          </a:p>
        </p:txBody>
      </p:sp>
      <p:sp>
        <p:nvSpPr>
          <p:cNvPr id="35842" name="Rectangle 2"/>
          <p:cNvSpPr>
            <a:spLocks noGrp="1" noRot="1" noChangeAspect="1" noChangeArrowheads="1" noTextEdit="1"/>
          </p:cNvSpPr>
          <p:nvPr>
            <p:ph type="sldImg"/>
          </p:nvPr>
        </p:nvSpPr>
        <p:spPr>
          <a:xfrm>
            <a:off x="139700" y="768350"/>
            <a:ext cx="6819900" cy="3836988"/>
          </a:xfrm>
          <a:ln/>
        </p:spPr>
      </p:sp>
      <p:sp>
        <p:nvSpPr>
          <p:cNvPr id="3584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75594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3F4A3-F43D-4A6D-A56C-CC433F7BD9B6}" type="slidenum">
              <a:rPr lang="en-GB"/>
              <a:pPr/>
              <a:t>28</a:t>
            </a:fld>
            <a:endParaRPr lang="en-GB"/>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r>
              <a:rPr lang="en-GB" dirty="0"/>
              <a:t>http://www.w3schools.com/html/html_colors.asp</a:t>
            </a:r>
          </a:p>
          <a:p>
            <a:r>
              <a:rPr lang="en-GB" dirty="0"/>
              <a:t>Initially web sites could only use web safe colours. These were 216 colours for VGA</a:t>
            </a:r>
            <a:r>
              <a:rPr lang="en-GB" baseline="0" dirty="0"/>
              <a:t> displays. With x11 came the opportunity to expand into 16 bit (high colour) and 24 bit (True Colour). Each hex value corresponds to the red, green and blue shades. Can use a shortcut if the values are similar, e.g. #C0C0C0 can be represented as #C0.</a:t>
            </a:r>
            <a:endParaRPr lang="en-GB" dirty="0"/>
          </a:p>
        </p:txBody>
      </p:sp>
    </p:spTree>
    <p:extLst>
      <p:ext uri="{BB962C8B-B14F-4D97-AF65-F5344CB8AC3E}">
        <p14:creationId xmlns:p14="http://schemas.microsoft.com/office/powerpoint/2010/main" val="217277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W3C has deprecated font attribute in latest versions of HTML (HTML 4 and XHTML) – use CSS instead.</a:t>
            </a:r>
          </a:p>
          <a:p>
            <a:endParaRPr lang="en-GB" dirty="0"/>
          </a:p>
        </p:txBody>
      </p:sp>
      <p:sp>
        <p:nvSpPr>
          <p:cNvPr id="4" name="Slide Number Placeholder 3"/>
          <p:cNvSpPr>
            <a:spLocks noGrp="1"/>
          </p:cNvSpPr>
          <p:nvPr>
            <p:ph type="sldNum" sz="quarter" idx="10"/>
          </p:nvPr>
        </p:nvSpPr>
        <p:spPr/>
        <p:txBody>
          <a:bodyPr/>
          <a:lstStyle/>
          <a:p>
            <a:fld id="{937ABB80-EFB2-4D86-BE59-59618141420C}" type="slidenum">
              <a:rPr lang="en-GB" smtClean="0"/>
              <a:pPr/>
              <a:t>29</a:t>
            </a:fld>
            <a:endParaRPr lang="en-GB"/>
          </a:p>
        </p:txBody>
      </p:sp>
    </p:spTree>
    <p:extLst>
      <p:ext uri="{BB962C8B-B14F-4D97-AF65-F5344CB8AC3E}">
        <p14:creationId xmlns:p14="http://schemas.microsoft.com/office/powerpoint/2010/main" val="178797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2D37C855-5B4D-4F12-9914-3A83A76B17FA}"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38179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D200E80-960F-419B-8BB1-797E81CB9568}" type="datetimeFigureOut">
              <a:rPr lang="en-GB" smtClean="0"/>
              <a:t>14/12/2021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362269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D200E80-960F-419B-8BB1-797E81CB9568}" type="datetimeFigureOut">
              <a:rPr lang="en-GB" smtClean="0"/>
              <a:t>14/12/2021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193298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376AA41-0567-4B50-96F2-275F5C1706B0}" type="slidenum">
              <a:rPr lang="en-GB" altLang="en-US"/>
              <a:pPr/>
              <a:t>‹#›</a:t>
            </a:fld>
            <a:endParaRPr lang="en-GB" altLang="en-US"/>
          </a:p>
        </p:txBody>
      </p:sp>
    </p:spTree>
    <p:extLst>
      <p:ext uri="{BB962C8B-B14F-4D97-AF65-F5344CB8AC3E}">
        <p14:creationId xmlns:p14="http://schemas.microsoft.com/office/powerpoint/2010/main" val="415280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15125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121787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427802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280000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350781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331128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211173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D200E80-960F-419B-8BB1-797E81CB9568}" type="datetimeFigureOut">
              <a:rPr lang="en-GB" smtClean="0"/>
              <a:t>14/12/2021</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2D37C855-5B4D-4F12-9914-3A83A76B17FA}" type="slidenum">
              <a:rPr lang="en-GB" smtClean="0"/>
              <a:t>‹#›</a:t>
            </a:fld>
            <a:endParaRPr lang="en-GB"/>
          </a:p>
        </p:txBody>
      </p:sp>
    </p:spTree>
    <p:extLst>
      <p:ext uri="{BB962C8B-B14F-4D97-AF65-F5344CB8AC3E}">
        <p14:creationId xmlns:p14="http://schemas.microsoft.com/office/powerpoint/2010/main" val="207253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bg2">
                <a:lumMod val="90000"/>
              </a:schemeClr>
            </a:gs>
            <a:gs pos="100000">
              <a:schemeClr val="accent3">
                <a:lumMod val="0"/>
                <a:lumOff val="100000"/>
              </a:schemeClr>
            </a:gs>
            <a:gs pos="1000">
              <a:schemeClr val="tx1">
                <a:lumMod val="65000"/>
                <a:lumOff val="35000"/>
              </a:schemeClr>
            </a:gs>
          </a:gsLst>
          <a:lin ang="13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7C855-5B4D-4F12-9914-3A83A76B17FA}" type="slidenum">
              <a:rPr lang="en-GB" smtClean="0"/>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80751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w3.org/" TargetMode="External"/><Relationship Id="rId2" Type="http://schemas.openxmlformats.org/officeDocument/2006/relationships/hyperlink" Target="https://www.ietf.org/)"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image" Target="../media/image41.wmf"/></Relationships>
</file>

<file path=ppt/slides/_rels/slide1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mputerhope.com/htmcolor.ht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eesvg.org/female-office-worker-vector-illustra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w3schools.com/css/default.asp" TargetMode="External"/><Relationship Id="rId2" Type="http://schemas.openxmlformats.org/officeDocument/2006/relationships/hyperlink" Target="https://www.w3schools.com/html/default.asp"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w3schools.com/js/tryit.asp?filename=tryjs_intro_lightbulb"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33F7-3562-4E71-871A-42B40ACC1DF2}"/>
              </a:ext>
            </a:extLst>
          </p:cNvPr>
          <p:cNvSpPr>
            <a:spLocks noGrp="1"/>
          </p:cNvSpPr>
          <p:nvPr>
            <p:ph type="title"/>
          </p:nvPr>
        </p:nvSpPr>
        <p:spPr>
          <a:xfrm>
            <a:off x="9001125" y="6146800"/>
            <a:ext cx="2495550" cy="711200"/>
          </a:xfrm>
        </p:spPr>
        <p:txBody>
          <a:bodyPr>
            <a:normAutofit fontScale="90000"/>
          </a:bodyPr>
          <a:lstStyle/>
          <a:p>
            <a:r>
              <a:rPr lang="en-GB" sz="5400" dirty="0"/>
              <a:t>Week 1</a:t>
            </a:r>
          </a:p>
        </p:txBody>
      </p:sp>
    </p:spTree>
    <p:extLst>
      <p:ext uri="{BB962C8B-B14F-4D97-AF65-F5344CB8AC3E}">
        <p14:creationId xmlns:p14="http://schemas.microsoft.com/office/powerpoint/2010/main" val="78992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Hypertext Markup Language (HTML)</a:t>
            </a:r>
            <a:endParaRPr lang="en-GB" dirty="0"/>
          </a:p>
        </p:txBody>
      </p:sp>
      <p:sp>
        <p:nvSpPr>
          <p:cNvPr id="3" name="Content Placeholder 2"/>
          <p:cNvSpPr>
            <a:spLocks noGrp="1"/>
          </p:cNvSpPr>
          <p:nvPr>
            <p:ph idx="1"/>
          </p:nvPr>
        </p:nvSpPr>
        <p:spPr/>
        <p:txBody>
          <a:bodyPr/>
          <a:lstStyle/>
          <a:p>
            <a:r>
              <a:rPr lang="en-GB" dirty="0"/>
              <a:t>HTML stands for Hyper Text </a:t>
            </a:r>
            <a:r>
              <a:rPr lang="en-GB" dirty="0" err="1"/>
              <a:t>Markup</a:t>
            </a:r>
            <a:r>
              <a:rPr lang="en-GB" dirty="0"/>
              <a:t> Language</a:t>
            </a:r>
          </a:p>
          <a:p>
            <a:r>
              <a:rPr lang="en-GB" dirty="0"/>
              <a:t>HTML describes the structure of Web pages using </a:t>
            </a:r>
            <a:r>
              <a:rPr lang="en-GB" dirty="0" err="1"/>
              <a:t>markup</a:t>
            </a:r>
            <a:endParaRPr lang="en-GB" dirty="0"/>
          </a:p>
          <a:p>
            <a:r>
              <a:rPr lang="en-GB" dirty="0"/>
              <a:t>HTML elements are the building blocks of HTML pages</a:t>
            </a:r>
          </a:p>
          <a:p>
            <a:r>
              <a:rPr lang="en-GB" dirty="0"/>
              <a:t>HTML elements are represented by tags</a:t>
            </a:r>
          </a:p>
          <a:p>
            <a:r>
              <a:rPr lang="en-GB" dirty="0"/>
              <a:t>HTML tags label pieces of content such as "heading", "paragraph", "table", and so on</a:t>
            </a:r>
          </a:p>
          <a:p>
            <a:r>
              <a:rPr lang="en-GB" dirty="0"/>
              <a:t>Browsers do not display the HTML tags, but use them to render the content of the page</a:t>
            </a:r>
          </a:p>
        </p:txBody>
      </p:sp>
    </p:spTree>
    <p:extLst>
      <p:ext uri="{BB962C8B-B14F-4D97-AF65-F5344CB8AC3E}">
        <p14:creationId xmlns:p14="http://schemas.microsoft.com/office/powerpoint/2010/main" val="40016439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GB">
                <a:ea typeface="+mn-lt"/>
                <a:cs typeface="+mn-lt"/>
              </a:rPr>
              <a:t>&lt;!DOCTYPE html&gt;</a:t>
            </a:r>
            <a:endParaRPr lang="en-GB">
              <a:cs typeface="Calibri"/>
            </a:endParaRPr>
          </a:p>
          <a:p>
            <a:r>
              <a:rPr lang="en-GB">
                <a:ea typeface="+mn-lt"/>
                <a:cs typeface="+mn-lt"/>
              </a:rPr>
              <a:t>&lt;html&gt;</a:t>
            </a:r>
            <a:endParaRPr lang="en-GB"/>
          </a:p>
          <a:p>
            <a:r>
              <a:rPr lang="en-GB">
                <a:ea typeface="+mn-lt"/>
                <a:cs typeface="+mn-lt"/>
              </a:rPr>
              <a:t>&lt;body&gt;</a:t>
            </a:r>
            <a:endParaRPr lang="en-GB"/>
          </a:p>
          <a:p>
            <a:endParaRPr lang="en-GB"/>
          </a:p>
          <a:p>
            <a:r>
              <a:rPr lang="en-GB">
                <a:ea typeface="+mn-lt"/>
                <a:cs typeface="+mn-lt"/>
              </a:rPr>
              <a:t>&lt;h2&gt;JavaScript Objects&lt;/h2&gt;</a:t>
            </a:r>
            <a:endParaRPr lang="en-GB"/>
          </a:p>
          <a:p>
            <a:endParaRPr lang="en-GB"/>
          </a:p>
          <a:p>
            <a:r>
              <a:rPr lang="en-GB">
                <a:ea typeface="+mn-lt"/>
                <a:cs typeface="+mn-lt"/>
              </a:rPr>
              <a:t>&lt;p id="demo"&gt;&lt;/p&gt;</a:t>
            </a:r>
            <a:endParaRPr lang="en-GB"/>
          </a:p>
          <a:p>
            <a:endParaRPr lang="en-GB"/>
          </a:p>
          <a:p>
            <a:r>
              <a:rPr lang="en-GB">
                <a:ea typeface="+mn-lt"/>
                <a:cs typeface="+mn-lt"/>
              </a:rPr>
              <a:t>&lt;script&gt;</a:t>
            </a:r>
            <a:endParaRPr lang="en-GB"/>
          </a:p>
          <a:p>
            <a:r>
              <a:rPr lang="en-GB">
                <a:ea typeface="+mn-lt"/>
                <a:cs typeface="+mn-lt"/>
              </a:rPr>
              <a:t>// Create an object:</a:t>
            </a:r>
            <a:endParaRPr lang="en-GB"/>
          </a:p>
          <a:p>
            <a:r>
              <a:rPr lang="en-GB">
                <a:ea typeface="+mn-lt"/>
                <a:cs typeface="+mn-lt"/>
              </a:rPr>
              <a:t>var car = {type:"Fiat", model:"500", color:"white"};</a:t>
            </a:r>
            <a:endParaRPr lang="en-GB"/>
          </a:p>
          <a:p>
            <a:endParaRPr lang="en-GB"/>
          </a:p>
          <a:p>
            <a:r>
              <a:rPr lang="en-GB">
                <a:ea typeface="+mn-lt"/>
                <a:cs typeface="+mn-lt"/>
              </a:rPr>
              <a:t>// Display some data from the object:</a:t>
            </a:r>
            <a:endParaRPr lang="en-GB"/>
          </a:p>
          <a:p>
            <a:r>
              <a:rPr lang="en-GB">
                <a:ea typeface="+mn-lt"/>
                <a:cs typeface="+mn-lt"/>
              </a:rPr>
              <a:t>document.getElementById("demo").innerHTML = "The car type is " + car.type;</a:t>
            </a:r>
            <a:endParaRPr lang="en-GB"/>
          </a:p>
          <a:p>
            <a:r>
              <a:rPr lang="en-GB">
                <a:ea typeface="+mn-lt"/>
                <a:cs typeface="+mn-lt"/>
              </a:rPr>
              <a:t>&lt;/script&gt;</a:t>
            </a:r>
            <a:endParaRPr lang="en-GB"/>
          </a:p>
          <a:p>
            <a:endParaRPr lang="en-GB"/>
          </a:p>
          <a:p>
            <a:r>
              <a:rPr lang="en-GB">
                <a:ea typeface="+mn-lt"/>
                <a:cs typeface="+mn-lt"/>
              </a:rPr>
              <a:t>&lt;/body&gt;</a:t>
            </a:r>
            <a:endParaRPr lang="en-GB"/>
          </a:p>
          <a:p>
            <a:r>
              <a:rPr lang="en-GB">
                <a:ea typeface="+mn-lt"/>
                <a:cs typeface="+mn-lt"/>
              </a:rPr>
              <a:t>&lt;/html&gt;</a:t>
            </a:r>
            <a:endParaRPr lang="en-GB"/>
          </a:p>
          <a:p>
            <a:endParaRPr lang="en-GB">
              <a:cs typeface="Calibri"/>
            </a:endParaRPr>
          </a:p>
        </p:txBody>
      </p:sp>
    </p:spTree>
    <p:extLst>
      <p:ext uri="{BB962C8B-B14F-4D97-AF65-F5344CB8AC3E}">
        <p14:creationId xmlns:p14="http://schemas.microsoft.com/office/powerpoint/2010/main" val="3875581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33F4-6696-45A8-9422-48FDBE1FD954}"/>
              </a:ext>
            </a:extLst>
          </p:cNvPr>
          <p:cNvSpPr>
            <a:spLocks noGrp="1"/>
          </p:cNvSpPr>
          <p:nvPr>
            <p:ph type="title"/>
          </p:nvPr>
        </p:nvSpPr>
        <p:spPr>
          <a:xfrm>
            <a:off x="360947" y="1736726"/>
            <a:ext cx="11341769" cy="2852737"/>
          </a:xfrm>
        </p:spPr>
        <p:txBody>
          <a:bodyPr/>
          <a:lstStyle/>
          <a:p>
            <a:r>
              <a:rPr lang="en-GB" dirty="0"/>
              <a:t>Theory of Web Components </a:t>
            </a:r>
          </a:p>
        </p:txBody>
      </p:sp>
      <p:sp>
        <p:nvSpPr>
          <p:cNvPr id="3" name="Content Placeholder 2">
            <a:extLst>
              <a:ext uri="{FF2B5EF4-FFF2-40B4-BE49-F238E27FC236}">
                <a16:creationId xmlns:a16="http://schemas.microsoft.com/office/drawing/2014/main" id="{09828B92-1B53-420E-B01A-A9D4EC5D466E}"/>
              </a:ext>
            </a:extLst>
          </p:cNvPr>
          <p:cNvSpPr>
            <a:spLocks noGrp="1"/>
          </p:cNvSpPr>
          <p:nvPr>
            <p:ph type="body" idx="1"/>
          </p:nvPr>
        </p:nvSpPr>
        <p:spPr>
          <a:xfrm>
            <a:off x="360947" y="4589463"/>
            <a:ext cx="11341769" cy="2116137"/>
          </a:xfrm>
        </p:spPr>
        <p:txBody>
          <a:bodyPr>
            <a:normAutofit fontScale="62500" lnSpcReduction="20000"/>
          </a:bodyPr>
          <a:lstStyle/>
          <a:p>
            <a:r>
              <a:rPr lang="en-GB" dirty="0"/>
              <a:t>Client-Server</a:t>
            </a:r>
          </a:p>
          <a:p>
            <a:r>
              <a:rPr lang="en-GB" dirty="0"/>
              <a:t>Terminology</a:t>
            </a:r>
          </a:p>
          <a:p>
            <a:r>
              <a:rPr lang="en-GB" dirty="0"/>
              <a:t>Security</a:t>
            </a:r>
          </a:p>
          <a:p>
            <a:r>
              <a:rPr lang="en-GB" dirty="0"/>
              <a:t>Fix a website</a:t>
            </a:r>
          </a:p>
          <a:p>
            <a:r>
              <a:rPr lang="en-GB" dirty="0"/>
              <a:t>	Add pages</a:t>
            </a:r>
          </a:p>
          <a:p>
            <a:r>
              <a:rPr lang="en-GB" dirty="0"/>
              <a:t>	Links</a:t>
            </a:r>
          </a:p>
          <a:p>
            <a:r>
              <a:rPr lang="en-GB" dirty="0"/>
              <a:t>	Forms</a:t>
            </a:r>
          </a:p>
        </p:txBody>
      </p:sp>
    </p:spTree>
    <p:extLst>
      <p:ext uri="{BB962C8B-B14F-4D97-AF65-F5344CB8AC3E}">
        <p14:creationId xmlns:p14="http://schemas.microsoft.com/office/powerpoint/2010/main" val="1369493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Web components (55%, K2)</a:t>
            </a:r>
            <a:endParaRPr lang="en-GB" dirty="0"/>
          </a:p>
        </p:txBody>
      </p:sp>
      <p:sp>
        <p:nvSpPr>
          <p:cNvPr id="6" name="Freeform: Shape 5">
            <a:extLst>
              <a:ext uri="{FF2B5EF4-FFF2-40B4-BE49-F238E27FC236}">
                <a16:creationId xmlns:a16="http://schemas.microsoft.com/office/drawing/2014/main" id="{BE9F5D86-ADAA-465C-84A8-49DC1CECCC4E}"/>
              </a:ext>
            </a:extLst>
          </p:cNvPr>
          <p:cNvSpPr/>
          <p:nvPr/>
        </p:nvSpPr>
        <p:spPr>
          <a:xfrm>
            <a:off x="1141281" y="1838310"/>
            <a:ext cx="9479870" cy="1590688"/>
          </a:xfrm>
          <a:custGeom>
            <a:avLst/>
            <a:gdLst>
              <a:gd name="connsiteX0" fmla="*/ 0 w 9479870"/>
              <a:gd name="connsiteY0" fmla="*/ 265120 h 1590688"/>
              <a:gd name="connsiteX1" fmla="*/ 265120 w 9479870"/>
              <a:gd name="connsiteY1" fmla="*/ 0 h 1590688"/>
              <a:gd name="connsiteX2" fmla="*/ 9214750 w 9479870"/>
              <a:gd name="connsiteY2" fmla="*/ 0 h 1590688"/>
              <a:gd name="connsiteX3" fmla="*/ 9479870 w 9479870"/>
              <a:gd name="connsiteY3" fmla="*/ 265120 h 1590688"/>
              <a:gd name="connsiteX4" fmla="*/ 9479870 w 9479870"/>
              <a:gd name="connsiteY4" fmla="*/ 1325568 h 1590688"/>
              <a:gd name="connsiteX5" fmla="*/ 9214750 w 9479870"/>
              <a:gd name="connsiteY5" fmla="*/ 1590688 h 1590688"/>
              <a:gd name="connsiteX6" fmla="*/ 265120 w 9479870"/>
              <a:gd name="connsiteY6" fmla="*/ 1590688 h 1590688"/>
              <a:gd name="connsiteX7" fmla="*/ 0 w 9479870"/>
              <a:gd name="connsiteY7" fmla="*/ 1325568 h 1590688"/>
              <a:gd name="connsiteX8" fmla="*/ 0 w 9479870"/>
              <a:gd name="connsiteY8" fmla="*/ 265120 h 15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9870" h="1590688">
                <a:moveTo>
                  <a:pt x="0" y="265120"/>
                </a:moveTo>
                <a:cubicBezTo>
                  <a:pt x="0" y="118698"/>
                  <a:pt x="118698" y="0"/>
                  <a:pt x="265120" y="0"/>
                </a:cubicBezTo>
                <a:lnTo>
                  <a:pt x="9214750" y="0"/>
                </a:lnTo>
                <a:cubicBezTo>
                  <a:pt x="9361172" y="0"/>
                  <a:pt x="9479870" y="118698"/>
                  <a:pt x="9479870" y="265120"/>
                </a:cubicBezTo>
                <a:lnTo>
                  <a:pt x="9479870" y="1325568"/>
                </a:lnTo>
                <a:cubicBezTo>
                  <a:pt x="9479870" y="1471990"/>
                  <a:pt x="9361172" y="1590688"/>
                  <a:pt x="9214750" y="1590688"/>
                </a:cubicBezTo>
                <a:lnTo>
                  <a:pt x="265120" y="1590688"/>
                </a:lnTo>
                <a:cubicBezTo>
                  <a:pt x="118698" y="1590688"/>
                  <a:pt x="0" y="1471990"/>
                  <a:pt x="0" y="1325568"/>
                </a:cubicBezTo>
                <a:lnTo>
                  <a:pt x="0" y="26512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901" tIns="125276" rIns="172901" bIns="125276" numCol="1" spcCol="1270" anchor="ctr" anchorCtr="0">
            <a:noAutofit/>
          </a:bodyPr>
          <a:lstStyle/>
          <a:p>
            <a:pPr marL="0" lvl="0" indent="0" algn="ctr" defTabSz="1111250">
              <a:lnSpc>
                <a:spcPct val="90000"/>
              </a:lnSpc>
              <a:spcBef>
                <a:spcPct val="0"/>
              </a:spcBef>
              <a:spcAft>
                <a:spcPct val="35000"/>
              </a:spcAft>
              <a:buNone/>
            </a:pPr>
            <a:r>
              <a:rPr lang="en-US" sz="2500" kern="1200" dirty="0"/>
              <a:t>In this topic, learners will understand the components involved to make the Web work. </a:t>
            </a:r>
            <a:endParaRPr lang="en-GB" sz="2500" kern="1200" dirty="0"/>
          </a:p>
        </p:txBody>
      </p:sp>
      <p:sp>
        <p:nvSpPr>
          <p:cNvPr id="7" name="Freeform: Shape 6">
            <a:extLst>
              <a:ext uri="{FF2B5EF4-FFF2-40B4-BE49-F238E27FC236}">
                <a16:creationId xmlns:a16="http://schemas.microsoft.com/office/drawing/2014/main" id="{3263A4F5-C32F-4083-8497-6CC8D26A9782}"/>
              </a:ext>
            </a:extLst>
          </p:cNvPr>
          <p:cNvSpPr/>
          <p:nvPr/>
        </p:nvSpPr>
        <p:spPr>
          <a:xfrm>
            <a:off x="5343053" y="3657328"/>
            <a:ext cx="6555831" cy="1272551"/>
          </a:xfrm>
          <a:custGeom>
            <a:avLst/>
            <a:gdLst>
              <a:gd name="connsiteX0" fmla="*/ 212096 w 1272551"/>
              <a:gd name="connsiteY0" fmla="*/ 0 h 6555831"/>
              <a:gd name="connsiteX1" fmla="*/ 1060455 w 1272551"/>
              <a:gd name="connsiteY1" fmla="*/ 0 h 6555831"/>
              <a:gd name="connsiteX2" fmla="*/ 1272551 w 1272551"/>
              <a:gd name="connsiteY2" fmla="*/ 212096 h 6555831"/>
              <a:gd name="connsiteX3" fmla="*/ 1272551 w 1272551"/>
              <a:gd name="connsiteY3" fmla="*/ 6555831 h 6555831"/>
              <a:gd name="connsiteX4" fmla="*/ 1272551 w 1272551"/>
              <a:gd name="connsiteY4" fmla="*/ 6555831 h 6555831"/>
              <a:gd name="connsiteX5" fmla="*/ 0 w 1272551"/>
              <a:gd name="connsiteY5" fmla="*/ 6555831 h 6555831"/>
              <a:gd name="connsiteX6" fmla="*/ 0 w 1272551"/>
              <a:gd name="connsiteY6" fmla="*/ 6555831 h 6555831"/>
              <a:gd name="connsiteX7" fmla="*/ 0 w 1272551"/>
              <a:gd name="connsiteY7" fmla="*/ 212096 h 6555831"/>
              <a:gd name="connsiteX8" fmla="*/ 212096 w 1272551"/>
              <a:gd name="connsiteY8" fmla="*/ 0 h 655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551" h="6555831">
                <a:moveTo>
                  <a:pt x="1272551" y="1092662"/>
                </a:moveTo>
                <a:lnTo>
                  <a:pt x="1272551" y="5463169"/>
                </a:lnTo>
                <a:cubicBezTo>
                  <a:pt x="1272551" y="6066626"/>
                  <a:pt x="1254119" y="6555828"/>
                  <a:pt x="1231381" y="6555828"/>
                </a:cubicBezTo>
                <a:lnTo>
                  <a:pt x="0" y="6555828"/>
                </a:lnTo>
                <a:lnTo>
                  <a:pt x="0" y="6555828"/>
                </a:lnTo>
                <a:lnTo>
                  <a:pt x="0" y="3"/>
                </a:lnTo>
                <a:lnTo>
                  <a:pt x="0" y="3"/>
                </a:lnTo>
                <a:lnTo>
                  <a:pt x="1231381" y="3"/>
                </a:lnTo>
                <a:cubicBezTo>
                  <a:pt x="1254119" y="3"/>
                  <a:pt x="1272551" y="489205"/>
                  <a:pt x="1272551" y="109266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94505" rIns="126890" bIns="94507" numCol="1" spcCol="1270" anchor="ctr" anchorCtr="0">
            <a:noAutofit/>
          </a:bodyPr>
          <a:lstStyle/>
          <a:p>
            <a:pPr marL="171450" lvl="1" indent="-171450" algn="l" defTabSz="755650">
              <a:lnSpc>
                <a:spcPct val="90000"/>
              </a:lnSpc>
              <a:spcBef>
                <a:spcPct val="0"/>
              </a:spcBef>
              <a:spcAft>
                <a:spcPct val="15000"/>
              </a:spcAft>
              <a:buChar char="•"/>
            </a:pPr>
            <a:r>
              <a:rPr lang="en-US" sz="1700" kern="1200"/>
              <a:t>Hypertext Transfer Protocol (HTTP)</a:t>
            </a:r>
            <a:endParaRPr lang="en-GB" sz="1700" kern="1200"/>
          </a:p>
          <a:p>
            <a:pPr marL="171450" lvl="1" indent="-171450" algn="l" defTabSz="755650">
              <a:lnSpc>
                <a:spcPct val="90000"/>
              </a:lnSpc>
              <a:spcBef>
                <a:spcPct val="0"/>
              </a:spcBef>
              <a:spcAft>
                <a:spcPct val="15000"/>
              </a:spcAft>
              <a:buChar char="•"/>
            </a:pPr>
            <a:r>
              <a:rPr lang="en-US" sz="1700" kern="1200"/>
              <a:t>Hypertext Transfer Protocol Secure (HTTPS)</a:t>
            </a:r>
            <a:endParaRPr lang="en-GB" sz="1700" kern="1200"/>
          </a:p>
          <a:p>
            <a:pPr marL="171450" lvl="1" indent="-171450" algn="l" defTabSz="755650">
              <a:lnSpc>
                <a:spcPct val="90000"/>
              </a:lnSpc>
              <a:spcBef>
                <a:spcPct val="0"/>
              </a:spcBef>
              <a:spcAft>
                <a:spcPct val="15000"/>
              </a:spcAft>
              <a:buChar char="•"/>
            </a:pPr>
            <a:r>
              <a:rPr lang="en-US" sz="1700" kern="1200"/>
              <a:t>Transport Layer Security and Secure Sockets Layer (TLS / SSL)</a:t>
            </a:r>
            <a:endParaRPr lang="en-GB" sz="1700" kern="1200"/>
          </a:p>
        </p:txBody>
      </p:sp>
      <p:sp>
        <p:nvSpPr>
          <p:cNvPr id="8" name="Freeform: Shape 7">
            <a:extLst>
              <a:ext uri="{FF2B5EF4-FFF2-40B4-BE49-F238E27FC236}">
                <a16:creationId xmlns:a16="http://schemas.microsoft.com/office/drawing/2014/main" id="{899D0C22-5505-48B7-A897-E026CD8844E0}"/>
              </a:ext>
            </a:extLst>
          </p:cNvPr>
          <p:cNvSpPr/>
          <p:nvPr/>
        </p:nvSpPr>
        <p:spPr>
          <a:xfrm>
            <a:off x="314824" y="3498258"/>
            <a:ext cx="5028228" cy="1590688"/>
          </a:xfrm>
          <a:custGeom>
            <a:avLst/>
            <a:gdLst>
              <a:gd name="connsiteX0" fmla="*/ 0 w 5028228"/>
              <a:gd name="connsiteY0" fmla="*/ 265120 h 1590688"/>
              <a:gd name="connsiteX1" fmla="*/ 265120 w 5028228"/>
              <a:gd name="connsiteY1" fmla="*/ 0 h 1590688"/>
              <a:gd name="connsiteX2" fmla="*/ 4763108 w 5028228"/>
              <a:gd name="connsiteY2" fmla="*/ 0 h 1590688"/>
              <a:gd name="connsiteX3" fmla="*/ 5028228 w 5028228"/>
              <a:gd name="connsiteY3" fmla="*/ 265120 h 1590688"/>
              <a:gd name="connsiteX4" fmla="*/ 5028228 w 5028228"/>
              <a:gd name="connsiteY4" fmla="*/ 1325568 h 1590688"/>
              <a:gd name="connsiteX5" fmla="*/ 4763108 w 5028228"/>
              <a:gd name="connsiteY5" fmla="*/ 1590688 h 1590688"/>
              <a:gd name="connsiteX6" fmla="*/ 265120 w 5028228"/>
              <a:gd name="connsiteY6" fmla="*/ 1590688 h 1590688"/>
              <a:gd name="connsiteX7" fmla="*/ 0 w 5028228"/>
              <a:gd name="connsiteY7" fmla="*/ 1325568 h 1590688"/>
              <a:gd name="connsiteX8" fmla="*/ 0 w 5028228"/>
              <a:gd name="connsiteY8" fmla="*/ 265120 h 15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8228" h="1590688">
                <a:moveTo>
                  <a:pt x="0" y="265120"/>
                </a:moveTo>
                <a:cubicBezTo>
                  <a:pt x="0" y="118698"/>
                  <a:pt x="118698" y="0"/>
                  <a:pt x="265120" y="0"/>
                </a:cubicBezTo>
                <a:lnTo>
                  <a:pt x="4763108" y="0"/>
                </a:lnTo>
                <a:cubicBezTo>
                  <a:pt x="4909530" y="0"/>
                  <a:pt x="5028228" y="118698"/>
                  <a:pt x="5028228" y="265120"/>
                </a:cubicBezTo>
                <a:lnTo>
                  <a:pt x="5028228" y="1325568"/>
                </a:lnTo>
                <a:cubicBezTo>
                  <a:pt x="5028228" y="1471990"/>
                  <a:pt x="4909530" y="1590688"/>
                  <a:pt x="4763108" y="1590688"/>
                </a:cubicBezTo>
                <a:lnTo>
                  <a:pt x="265120" y="1590688"/>
                </a:lnTo>
                <a:cubicBezTo>
                  <a:pt x="118698" y="1590688"/>
                  <a:pt x="0" y="1471990"/>
                  <a:pt x="0" y="1325568"/>
                </a:cubicBezTo>
                <a:lnTo>
                  <a:pt x="0" y="26512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901" tIns="125276" rIns="172901" bIns="125276" numCol="1" spcCol="1270" anchor="ctr" anchorCtr="0">
            <a:noAutofit/>
          </a:bodyPr>
          <a:lstStyle/>
          <a:p>
            <a:pPr marL="0" lvl="0" indent="0" algn="ctr" defTabSz="1111250">
              <a:lnSpc>
                <a:spcPct val="90000"/>
              </a:lnSpc>
              <a:spcBef>
                <a:spcPct val="0"/>
              </a:spcBef>
              <a:spcAft>
                <a:spcPct val="35000"/>
              </a:spcAft>
              <a:buNone/>
            </a:pPr>
            <a:r>
              <a:rPr lang="en-US" sz="2500" kern="1200"/>
              <a:t>4.1	Define the terminology for the following key internet protocols that enable the web to work:</a:t>
            </a:r>
            <a:endParaRPr lang="en-GB" sz="2500" kern="1200"/>
          </a:p>
        </p:txBody>
      </p:sp>
      <p:sp>
        <p:nvSpPr>
          <p:cNvPr id="9" name="Freeform: Shape 8">
            <a:extLst>
              <a:ext uri="{FF2B5EF4-FFF2-40B4-BE49-F238E27FC236}">
                <a16:creationId xmlns:a16="http://schemas.microsoft.com/office/drawing/2014/main" id="{05AE1C06-4254-49DE-9631-70D8A2C08895}"/>
              </a:ext>
            </a:extLst>
          </p:cNvPr>
          <p:cNvSpPr/>
          <p:nvPr/>
        </p:nvSpPr>
        <p:spPr>
          <a:xfrm>
            <a:off x="5330919" y="5327550"/>
            <a:ext cx="6570319" cy="1272551"/>
          </a:xfrm>
          <a:custGeom>
            <a:avLst/>
            <a:gdLst>
              <a:gd name="connsiteX0" fmla="*/ 212096 w 1272551"/>
              <a:gd name="connsiteY0" fmla="*/ 0 h 6570319"/>
              <a:gd name="connsiteX1" fmla="*/ 1060455 w 1272551"/>
              <a:gd name="connsiteY1" fmla="*/ 0 h 6570319"/>
              <a:gd name="connsiteX2" fmla="*/ 1272551 w 1272551"/>
              <a:gd name="connsiteY2" fmla="*/ 212096 h 6570319"/>
              <a:gd name="connsiteX3" fmla="*/ 1272551 w 1272551"/>
              <a:gd name="connsiteY3" fmla="*/ 6570319 h 6570319"/>
              <a:gd name="connsiteX4" fmla="*/ 1272551 w 1272551"/>
              <a:gd name="connsiteY4" fmla="*/ 6570319 h 6570319"/>
              <a:gd name="connsiteX5" fmla="*/ 0 w 1272551"/>
              <a:gd name="connsiteY5" fmla="*/ 6570319 h 6570319"/>
              <a:gd name="connsiteX6" fmla="*/ 0 w 1272551"/>
              <a:gd name="connsiteY6" fmla="*/ 6570319 h 6570319"/>
              <a:gd name="connsiteX7" fmla="*/ 0 w 1272551"/>
              <a:gd name="connsiteY7" fmla="*/ 212096 h 6570319"/>
              <a:gd name="connsiteX8" fmla="*/ 212096 w 1272551"/>
              <a:gd name="connsiteY8" fmla="*/ 0 h 657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551" h="6570319">
                <a:moveTo>
                  <a:pt x="1272551" y="1095076"/>
                </a:moveTo>
                <a:lnTo>
                  <a:pt x="1272551" y="5475243"/>
                </a:lnTo>
                <a:cubicBezTo>
                  <a:pt x="1272551" y="6080033"/>
                  <a:pt x="1254159" y="6570316"/>
                  <a:pt x="1231472" y="6570316"/>
                </a:cubicBezTo>
                <a:lnTo>
                  <a:pt x="0" y="6570316"/>
                </a:lnTo>
                <a:lnTo>
                  <a:pt x="0" y="6570316"/>
                </a:lnTo>
                <a:lnTo>
                  <a:pt x="0" y="3"/>
                </a:lnTo>
                <a:lnTo>
                  <a:pt x="0" y="3"/>
                </a:lnTo>
                <a:lnTo>
                  <a:pt x="1231472" y="3"/>
                </a:lnTo>
                <a:cubicBezTo>
                  <a:pt x="1254159" y="3"/>
                  <a:pt x="1272551" y="490286"/>
                  <a:pt x="1272551" y="109507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94506" rIns="126890" bIns="94506" numCol="1" spcCol="1270" anchor="ctr" anchorCtr="0">
            <a:noAutofit/>
          </a:bodyPr>
          <a:lstStyle/>
          <a:p>
            <a:pPr marL="171450" lvl="1" indent="-171450" algn="l" defTabSz="755650">
              <a:lnSpc>
                <a:spcPct val="90000"/>
              </a:lnSpc>
              <a:spcBef>
                <a:spcPct val="0"/>
              </a:spcBef>
              <a:spcAft>
                <a:spcPct val="15000"/>
              </a:spcAft>
              <a:buChar char="•"/>
            </a:pPr>
            <a:r>
              <a:rPr lang="en-US" sz="1700" kern="1200"/>
              <a:t>Web and application server</a:t>
            </a:r>
            <a:endParaRPr lang="en-GB" sz="1700" kern="1200"/>
          </a:p>
          <a:p>
            <a:pPr marL="171450" lvl="1" indent="-171450" algn="l" defTabSz="755650">
              <a:lnSpc>
                <a:spcPct val="90000"/>
              </a:lnSpc>
              <a:spcBef>
                <a:spcPct val="0"/>
              </a:spcBef>
              <a:spcAft>
                <a:spcPct val="15000"/>
              </a:spcAft>
              <a:buChar char="•"/>
            </a:pPr>
            <a:r>
              <a:rPr lang="en-US" sz="1700" kern="1200"/>
              <a:t>Hosting and serving</a:t>
            </a:r>
            <a:endParaRPr lang="en-GB" sz="1700" kern="1200"/>
          </a:p>
          <a:p>
            <a:pPr marL="171450" lvl="1" indent="-171450" algn="l" defTabSz="755650">
              <a:lnSpc>
                <a:spcPct val="90000"/>
              </a:lnSpc>
              <a:spcBef>
                <a:spcPct val="0"/>
              </a:spcBef>
              <a:spcAft>
                <a:spcPct val="15000"/>
              </a:spcAft>
              <a:buChar char="•"/>
            </a:pPr>
            <a:r>
              <a:rPr lang="en-US" sz="1700" kern="1200"/>
              <a:t>Relational database management systems</a:t>
            </a:r>
            <a:endParaRPr lang="en-GB" sz="1700" kern="1200"/>
          </a:p>
          <a:p>
            <a:pPr marL="171450" lvl="1" indent="-171450" algn="l" defTabSz="755650">
              <a:lnSpc>
                <a:spcPct val="90000"/>
              </a:lnSpc>
              <a:spcBef>
                <a:spcPct val="0"/>
              </a:spcBef>
              <a:spcAft>
                <a:spcPct val="15000"/>
              </a:spcAft>
              <a:buChar char="•"/>
            </a:pPr>
            <a:r>
              <a:rPr lang="en-US" sz="1700" kern="1200"/>
              <a:t>Content management systems</a:t>
            </a:r>
            <a:endParaRPr lang="en-GB" sz="1700" kern="1200"/>
          </a:p>
        </p:txBody>
      </p:sp>
      <p:sp>
        <p:nvSpPr>
          <p:cNvPr id="10" name="Freeform: Shape 9">
            <a:extLst>
              <a:ext uri="{FF2B5EF4-FFF2-40B4-BE49-F238E27FC236}">
                <a16:creationId xmlns:a16="http://schemas.microsoft.com/office/drawing/2014/main" id="{EA7C77A4-C792-40EF-9C79-3C1872209323}"/>
              </a:ext>
            </a:extLst>
          </p:cNvPr>
          <p:cNvSpPr/>
          <p:nvPr/>
        </p:nvSpPr>
        <p:spPr>
          <a:xfrm>
            <a:off x="314824" y="5168481"/>
            <a:ext cx="5016094" cy="1590688"/>
          </a:xfrm>
          <a:custGeom>
            <a:avLst/>
            <a:gdLst>
              <a:gd name="connsiteX0" fmla="*/ 0 w 5016094"/>
              <a:gd name="connsiteY0" fmla="*/ 265120 h 1590688"/>
              <a:gd name="connsiteX1" fmla="*/ 265120 w 5016094"/>
              <a:gd name="connsiteY1" fmla="*/ 0 h 1590688"/>
              <a:gd name="connsiteX2" fmla="*/ 4750974 w 5016094"/>
              <a:gd name="connsiteY2" fmla="*/ 0 h 1590688"/>
              <a:gd name="connsiteX3" fmla="*/ 5016094 w 5016094"/>
              <a:gd name="connsiteY3" fmla="*/ 265120 h 1590688"/>
              <a:gd name="connsiteX4" fmla="*/ 5016094 w 5016094"/>
              <a:gd name="connsiteY4" fmla="*/ 1325568 h 1590688"/>
              <a:gd name="connsiteX5" fmla="*/ 4750974 w 5016094"/>
              <a:gd name="connsiteY5" fmla="*/ 1590688 h 1590688"/>
              <a:gd name="connsiteX6" fmla="*/ 265120 w 5016094"/>
              <a:gd name="connsiteY6" fmla="*/ 1590688 h 1590688"/>
              <a:gd name="connsiteX7" fmla="*/ 0 w 5016094"/>
              <a:gd name="connsiteY7" fmla="*/ 1325568 h 1590688"/>
              <a:gd name="connsiteX8" fmla="*/ 0 w 5016094"/>
              <a:gd name="connsiteY8" fmla="*/ 265120 h 15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6094" h="1590688">
                <a:moveTo>
                  <a:pt x="0" y="265120"/>
                </a:moveTo>
                <a:cubicBezTo>
                  <a:pt x="0" y="118698"/>
                  <a:pt x="118698" y="0"/>
                  <a:pt x="265120" y="0"/>
                </a:cubicBezTo>
                <a:lnTo>
                  <a:pt x="4750974" y="0"/>
                </a:lnTo>
                <a:cubicBezTo>
                  <a:pt x="4897396" y="0"/>
                  <a:pt x="5016094" y="118698"/>
                  <a:pt x="5016094" y="265120"/>
                </a:cubicBezTo>
                <a:lnTo>
                  <a:pt x="5016094" y="1325568"/>
                </a:lnTo>
                <a:cubicBezTo>
                  <a:pt x="5016094" y="1471990"/>
                  <a:pt x="4897396" y="1590688"/>
                  <a:pt x="4750974" y="1590688"/>
                </a:cubicBezTo>
                <a:lnTo>
                  <a:pt x="265120" y="1590688"/>
                </a:lnTo>
                <a:cubicBezTo>
                  <a:pt x="118698" y="1590688"/>
                  <a:pt x="0" y="1471990"/>
                  <a:pt x="0" y="1325568"/>
                </a:cubicBezTo>
                <a:lnTo>
                  <a:pt x="0" y="26512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901" tIns="125276" rIns="172901" bIns="125276" numCol="1" spcCol="1270" anchor="ctr" anchorCtr="0">
            <a:noAutofit/>
          </a:bodyPr>
          <a:lstStyle/>
          <a:p>
            <a:pPr marL="0" lvl="0" indent="0" algn="ctr" defTabSz="1111250">
              <a:lnSpc>
                <a:spcPct val="90000"/>
              </a:lnSpc>
              <a:spcBef>
                <a:spcPct val="0"/>
              </a:spcBef>
              <a:spcAft>
                <a:spcPct val="35000"/>
              </a:spcAft>
              <a:buNone/>
            </a:pPr>
            <a:r>
              <a:rPr lang="en-US" sz="2500" kern="1200"/>
              <a:t>4.2	Discuss the purpose of the following:</a:t>
            </a:r>
            <a:endParaRPr lang="en-GB" sz="2500" kern="1200"/>
          </a:p>
        </p:txBody>
      </p:sp>
    </p:spTree>
    <p:extLst>
      <p:ext uri="{BB962C8B-B14F-4D97-AF65-F5344CB8AC3E}">
        <p14:creationId xmlns:p14="http://schemas.microsoft.com/office/powerpoint/2010/main" val="8981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3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Web components (55%, K2)</a:t>
            </a:r>
            <a:endParaRPr lang="en-GB" dirty="0"/>
          </a:p>
        </p:txBody>
      </p:sp>
      <p:sp>
        <p:nvSpPr>
          <p:cNvPr id="13" name="Freeform: Shape 12">
            <a:extLst>
              <a:ext uri="{FF2B5EF4-FFF2-40B4-BE49-F238E27FC236}">
                <a16:creationId xmlns:a16="http://schemas.microsoft.com/office/drawing/2014/main" id="{F12A1E99-B064-43AF-8D40-CB30A094B065}"/>
              </a:ext>
            </a:extLst>
          </p:cNvPr>
          <p:cNvSpPr/>
          <p:nvPr/>
        </p:nvSpPr>
        <p:spPr>
          <a:xfrm>
            <a:off x="7570840" y="1977271"/>
            <a:ext cx="4331238" cy="1272551"/>
          </a:xfrm>
          <a:custGeom>
            <a:avLst/>
            <a:gdLst>
              <a:gd name="connsiteX0" fmla="*/ 212096 w 1272551"/>
              <a:gd name="connsiteY0" fmla="*/ 0 h 4194283"/>
              <a:gd name="connsiteX1" fmla="*/ 1060455 w 1272551"/>
              <a:gd name="connsiteY1" fmla="*/ 0 h 4194283"/>
              <a:gd name="connsiteX2" fmla="*/ 1272551 w 1272551"/>
              <a:gd name="connsiteY2" fmla="*/ 212096 h 4194283"/>
              <a:gd name="connsiteX3" fmla="*/ 1272551 w 1272551"/>
              <a:gd name="connsiteY3" fmla="*/ 4194283 h 4194283"/>
              <a:gd name="connsiteX4" fmla="*/ 1272551 w 1272551"/>
              <a:gd name="connsiteY4" fmla="*/ 4194283 h 4194283"/>
              <a:gd name="connsiteX5" fmla="*/ 0 w 1272551"/>
              <a:gd name="connsiteY5" fmla="*/ 4194283 h 4194283"/>
              <a:gd name="connsiteX6" fmla="*/ 0 w 1272551"/>
              <a:gd name="connsiteY6" fmla="*/ 4194283 h 4194283"/>
              <a:gd name="connsiteX7" fmla="*/ 0 w 1272551"/>
              <a:gd name="connsiteY7" fmla="*/ 212096 h 4194283"/>
              <a:gd name="connsiteX8" fmla="*/ 212096 w 1272551"/>
              <a:gd name="connsiteY8" fmla="*/ 0 h 41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551" h="4194283">
                <a:moveTo>
                  <a:pt x="1272551" y="699061"/>
                </a:moveTo>
                <a:lnTo>
                  <a:pt x="1272551" y="3495222"/>
                </a:lnTo>
                <a:cubicBezTo>
                  <a:pt x="1272551" y="3881302"/>
                  <a:pt x="1243740" y="4194283"/>
                  <a:pt x="1208201" y="4194283"/>
                </a:cubicBezTo>
                <a:lnTo>
                  <a:pt x="0" y="4194283"/>
                </a:lnTo>
                <a:lnTo>
                  <a:pt x="0" y="4194283"/>
                </a:lnTo>
                <a:lnTo>
                  <a:pt x="0" y="0"/>
                </a:lnTo>
                <a:lnTo>
                  <a:pt x="0" y="0"/>
                </a:lnTo>
                <a:lnTo>
                  <a:pt x="1208201" y="0"/>
                </a:lnTo>
                <a:cubicBezTo>
                  <a:pt x="1243740" y="0"/>
                  <a:pt x="1272551" y="312981"/>
                  <a:pt x="1272551" y="69906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5945" rIns="309770" bIns="185947"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Browsers</a:t>
            </a:r>
          </a:p>
          <a:p>
            <a:pPr marL="228600" lvl="1" indent="-228600" algn="l" defTabSz="889000">
              <a:lnSpc>
                <a:spcPct val="90000"/>
              </a:lnSpc>
              <a:spcBef>
                <a:spcPct val="0"/>
              </a:spcBef>
              <a:spcAft>
                <a:spcPct val="15000"/>
              </a:spcAft>
              <a:buChar char="•"/>
            </a:pPr>
            <a:r>
              <a:rPr lang="en-GB" sz="2000" kern="1200" dirty="0"/>
              <a:t>Applications</a:t>
            </a:r>
          </a:p>
        </p:txBody>
      </p:sp>
      <p:sp>
        <p:nvSpPr>
          <p:cNvPr id="14" name="Freeform: Shape 13">
            <a:extLst>
              <a:ext uri="{FF2B5EF4-FFF2-40B4-BE49-F238E27FC236}">
                <a16:creationId xmlns:a16="http://schemas.microsoft.com/office/drawing/2014/main" id="{267B97F3-20BA-4CDD-A22A-D1A9C6DC1F32}"/>
              </a:ext>
            </a:extLst>
          </p:cNvPr>
          <p:cNvSpPr/>
          <p:nvPr/>
        </p:nvSpPr>
        <p:spPr>
          <a:xfrm>
            <a:off x="313985" y="1818202"/>
            <a:ext cx="7393808" cy="1590688"/>
          </a:xfrm>
          <a:custGeom>
            <a:avLst/>
            <a:gdLst>
              <a:gd name="connsiteX0" fmla="*/ 0 w 7393808"/>
              <a:gd name="connsiteY0" fmla="*/ 265120 h 1590688"/>
              <a:gd name="connsiteX1" fmla="*/ 265120 w 7393808"/>
              <a:gd name="connsiteY1" fmla="*/ 0 h 1590688"/>
              <a:gd name="connsiteX2" fmla="*/ 7128688 w 7393808"/>
              <a:gd name="connsiteY2" fmla="*/ 0 h 1590688"/>
              <a:gd name="connsiteX3" fmla="*/ 7393808 w 7393808"/>
              <a:gd name="connsiteY3" fmla="*/ 265120 h 1590688"/>
              <a:gd name="connsiteX4" fmla="*/ 7393808 w 7393808"/>
              <a:gd name="connsiteY4" fmla="*/ 1325568 h 1590688"/>
              <a:gd name="connsiteX5" fmla="*/ 7128688 w 7393808"/>
              <a:gd name="connsiteY5" fmla="*/ 1590688 h 1590688"/>
              <a:gd name="connsiteX6" fmla="*/ 265120 w 7393808"/>
              <a:gd name="connsiteY6" fmla="*/ 1590688 h 1590688"/>
              <a:gd name="connsiteX7" fmla="*/ 0 w 7393808"/>
              <a:gd name="connsiteY7" fmla="*/ 1325568 h 1590688"/>
              <a:gd name="connsiteX8" fmla="*/ 0 w 7393808"/>
              <a:gd name="connsiteY8" fmla="*/ 265120 h 15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3808" h="1590688">
                <a:moveTo>
                  <a:pt x="0" y="265120"/>
                </a:moveTo>
                <a:cubicBezTo>
                  <a:pt x="0" y="118698"/>
                  <a:pt x="118698" y="0"/>
                  <a:pt x="265120" y="0"/>
                </a:cubicBezTo>
                <a:lnTo>
                  <a:pt x="7128688" y="0"/>
                </a:lnTo>
                <a:cubicBezTo>
                  <a:pt x="7275110" y="0"/>
                  <a:pt x="7393808" y="118698"/>
                  <a:pt x="7393808" y="265120"/>
                </a:cubicBezTo>
                <a:lnTo>
                  <a:pt x="7393808" y="1325568"/>
                </a:lnTo>
                <a:cubicBezTo>
                  <a:pt x="7393808" y="1471990"/>
                  <a:pt x="7275110" y="1590688"/>
                  <a:pt x="7128688" y="1590688"/>
                </a:cubicBezTo>
                <a:lnTo>
                  <a:pt x="265120" y="1590688"/>
                </a:lnTo>
                <a:cubicBezTo>
                  <a:pt x="118698" y="1590688"/>
                  <a:pt x="0" y="1471990"/>
                  <a:pt x="0" y="1325568"/>
                </a:cubicBezTo>
                <a:lnTo>
                  <a:pt x="0" y="26512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621" tIns="148136" rIns="218621" bIns="148136" numCol="1" spcCol="1270" anchor="ctr" anchorCtr="0">
            <a:noAutofit/>
          </a:bodyPr>
          <a:lstStyle/>
          <a:p>
            <a:pPr marL="0" lvl="0" indent="0" algn="ctr" defTabSz="1644650">
              <a:lnSpc>
                <a:spcPct val="90000"/>
              </a:lnSpc>
              <a:spcBef>
                <a:spcPct val="0"/>
              </a:spcBef>
              <a:spcAft>
                <a:spcPct val="35000"/>
              </a:spcAft>
              <a:buNone/>
            </a:pPr>
            <a:r>
              <a:rPr lang="en-GB" sz="3700" kern="1200" dirty="0"/>
              <a:t>4.3 Describe the purpose of a web client</a:t>
            </a:r>
          </a:p>
        </p:txBody>
      </p:sp>
      <p:sp>
        <p:nvSpPr>
          <p:cNvPr id="15" name="Freeform: Shape 14">
            <a:extLst>
              <a:ext uri="{FF2B5EF4-FFF2-40B4-BE49-F238E27FC236}">
                <a16:creationId xmlns:a16="http://schemas.microsoft.com/office/drawing/2014/main" id="{BF213AD6-1592-47BE-AF14-5823B6A33DF7}"/>
              </a:ext>
            </a:extLst>
          </p:cNvPr>
          <p:cNvSpPr/>
          <p:nvPr/>
        </p:nvSpPr>
        <p:spPr>
          <a:xfrm>
            <a:off x="7570839" y="3513755"/>
            <a:ext cx="4331238" cy="1540029"/>
          </a:xfrm>
          <a:custGeom>
            <a:avLst/>
            <a:gdLst>
              <a:gd name="connsiteX0" fmla="*/ 256676 w 1540028"/>
              <a:gd name="connsiteY0" fmla="*/ 0 h 4194283"/>
              <a:gd name="connsiteX1" fmla="*/ 1283352 w 1540028"/>
              <a:gd name="connsiteY1" fmla="*/ 0 h 4194283"/>
              <a:gd name="connsiteX2" fmla="*/ 1540028 w 1540028"/>
              <a:gd name="connsiteY2" fmla="*/ 256676 h 4194283"/>
              <a:gd name="connsiteX3" fmla="*/ 1540028 w 1540028"/>
              <a:gd name="connsiteY3" fmla="*/ 4194283 h 4194283"/>
              <a:gd name="connsiteX4" fmla="*/ 1540028 w 1540028"/>
              <a:gd name="connsiteY4" fmla="*/ 4194283 h 4194283"/>
              <a:gd name="connsiteX5" fmla="*/ 0 w 1540028"/>
              <a:gd name="connsiteY5" fmla="*/ 4194283 h 4194283"/>
              <a:gd name="connsiteX6" fmla="*/ 0 w 1540028"/>
              <a:gd name="connsiteY6" fmla="*/ 4194283 h 4194283"/>
              <a:gd name="connsiteX7" fmla="*/ 0 w 1540028"/>
              <a:gd name="connsiteY7" fmla="*/ 256676 h 4194283"/>
              <a:gd name="connsiteX8" fmla="*/ 256676 w 1540028"/>
              <a:gd name="connsiteY8" fmla="*/ 0 h 41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0028" h="4194283">
                <a:moveTo>
                  <a:pt x="1540028" y="699061"/>
                </a:moveTo>
                <a:lnTo>
                  <a:pt x="1540028" y="3495222"/>
                </a:lnTo>
                <a:cubicBezTo>
                  <a:pt x="1540028" y="3881301"/>
                  <a:pt x="1497833" y="4194282"/>
                  <a:pt x="1445783" y="4194282"/>
                </a:cubicBezTo>
                <a:lnTo>
                  <a:pt x="0" y="4194282"/>
                </a:lnTo>
                <a:lnTo>
                  <a:pt x="0" y="4194282"/>
                </a:lnTo>
                <a:lnTo>
                  <a:pt x="0" y="1"/>
                </a:lnTo>
                <a:lnTo>
                  <a:pt x="0" y="1"/>
                </a:lnTo>
                <a:lnTo>
                  <a:pt x="1445783" y="1"/>
                </a:lnTo>
                <a:cubicBezTo>
                  <a:pt x="1497833" y="1"/>
                  <a:pt x="1540028" y="312982"/>
                  <a:pt x="1540028" y="69906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9003" rIns="322828" bIns="199004"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How mark-up languages render hyperlinks</a:t>
            </a:r>
          </a:p>
          <a:p>
            <a:pPr marL="171450" lvl="1" indent="-171450" algn="l" defTabSz="711200">
              <a:lnSpc>
                <a:spcPct val="90000"/>
              </a:lnSpc>
              <a:spcBef>
                <a:spcPct val="0"/>
              </a:spcBef>
              <a:spcAft>
                <a:spcPct val="15000"/>
              </a:spcAft>
              <a:buChar char="•"/>
            </a:pPr>
            <a:r>
              <a:rPr lang="en-GB" sz="1600" kern="1200" dirty="0"/>
              <a:t>How the web crawler work</a:t>
            </a:r>
          </a:p>
          <a:p>
            <a:pPr marL="171450" lvl="1" indent="-171450" algn="l" defTabSz="711200">
              <a:lnSpc>
                <a:spcPct val="90000"/>
              </a:lnSpc>
              <a:spcBef>
                <a:spcPct val="0"/>
              </a:spcBef>
              <a:spcAft>
                <a:spcPct val="15000"/>
              </a:spcAft>
              <a:buChar char="•"/>
            </a:pPr>
            <a:r>
              <a:rPr lang="en-GB" sz="1600" kern="1200" dirty="0"/>
              <a:t>Displaying of search results</a:t>
            </a:r>
          </a:p>
          <a:p>
            <a:pPr marL="171450" lvl="1" indent="-171450" algn="l" defTabSz="711200">
              <a:lnSpc>
                <a:spcPct val="90000"/>
              </a:lnSpc>
              <a:spcBef>
                <a:spcPct val="0"/>
              </a:spcBef>
              <a:spcAft>
                <a:spcPct val="15000"/>
              </a:spcAft>
              <a:buChar char="•"/>
            </a:pPr>
            <a:r>
              <a:rPr lang="en-GB" sz="1600" kern="1200" dirty="0"/>
              <a:t>Factors that affect search engine optimization (SEO)</a:t>
            </a:r>
          </a:p>
        </p:txBody>
      </p:sp>
      <p:sp>
        <p:nvSpPr>
          <p:cNvPr id="16" name="Freeform: Shape 15">
            <a:extLst>
              <a:ext uri="{FF2B5EF4-FFF2-40B4-BE49-F238E27FC236}">
                <a16:creationId xmlns:a16="http://schemas.microsoft.com/office/drawing/2014/main" id="{200FE1CD-58D9-4B73-B252-3BFA81E9B77E}"/>
              </a:ext>
            </a:extLst>
          </p:cNvPr>
          <p:cNvSpPr/>
          <p:nvPr/>
        </p:nvSpPr>
        <p:spPr>
          <a:xfrm>
            <a:off x="313985" y="3488425"/>
            <a:ext cx="7393808" cy="1590688"/>
          </a:xfrm>
          <a:custGeom>
            <a:avLst/>
            <a:gdLst>
              <a:gd name="connsiteX0" fmla="*/ 0 w 7393808"/>
              <a:gd name="connsiteY0" fmla="*/ 265120 h 1590688"/>
              <a:gd name="connsiteX1" fmla="*/ 265120 w 7393808"/>
              <a:gd name="connsiteY1" fmla="*/ 0 h 1590688"/>
              <a:gd name="connsiteX2" fmla="*/ 7128688 w 7393808"/>
              <a:gd name="connsiteY2" fmla="*/ 0 h 1590688"/>
              <a:gd name="connsiteX3" fmla="*/ 7393808 w 7393808"/>
              <a:gd name="connsiteY3" fmla="*/ 265120 h 1590688"/>
              <a:gd name="connsiteX4" fmla="*/ 7393808 w 7393808"/>
              <a:gd name="connsiteY4" fmla="*/ 1325568 h 1590688"/>
              <a:gd name="connsiteX5" fmla="*/ 7128688 w 7393808"/>
              <a:gd name="connsiteY5" fmla="*/ 1590688 h 1590688"/>
              <a:gd name="connsiteX6" fmla="*/ 265120 w 7393808"/>
              <a:gd name="connsiteY6" fmla="*/ 1590688 h 1590688"/>
              <a:gd name="connsiteX7" fmla="*/ 0 w 7393808"/>
              <a:gd name="connsiteY7" fmla="*/ 1325568 h 1590688"/>
              <a:gd name="connsiteX8" fmla="*/ 0 w 7393808"/>
              <a:gd name="connsiteY8" fmla="*/ 265120 h 15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3808" h="1590688">
                <a:moveTo>
                  <a:pt x="0" y="265120"/>
                </a:moveTo>
                <a:cubicBezTo>
                  <a:pt x="0" y="118698"/>
                  <a:pt x="118698" y="0"/>
                  <a:pt x="265120" y="0"/>
                </a:cubicBezTo>
                <a:lnTo>
                  <a:pt x="7128688" y="0"/>
                </a:lnTo>
                <a:cubicBezTo>
                  <a:pt x="7275110" y="0"/>
                  <a:pt x="7393808" y="118698"/>
                  <a:pt x="7393808" y="265120"/>
                </a:cubicBezTo>
                <a:lnTo>
                  <a:pt x="7393808" y="1325568"/>
                </a:lnTo>
                <a:cubicBezTo>
                  <a:pt x="7393808" y="1471990"/>
                  <a:pt x="7275110" y="1590688"/>
                  <a:pt x="7128688" y="1590688"/>
                </a:cubicBezTo>
                <a:lnTo>
                  <a:pt x="265120" y="1590688"/>
                </a:lnTo>
                <a:cubicBezTo>
                  <a:pt x="118698" y="1590688"/>
                  <a:pt x="0" y="1471990"/>
                  <a:pt x="0" y="1325568"/>
                </a:cubicBezTo>
                <a:lnTo>
                  <a:pt x="0" y="26512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621" tIns="148136" rIns="218621" bIns="148136" numCol="1" spcCol="1270" anchor="ctr" anchorCtr="0">
            <a:noAutofit/>
          </a:bodyPr>
          <a:lstStyle/>
          <a:p>
            <a:pPr marL="0" lvl="0" indent="0" algn="ctr" defTabSz="1644650">
              <a:lnSpc>
                <a:spcPct val="90000"/>
              </a:lnSpc>
              <a:spcBef>
                <a:spcPct val="0"/>
              </a:spcBef>
              <a:spcAft>
                <a:spcPct val="35000"/>
              </a:spcAft>
              <a:buNone/>
            </a:pPr>
            <a:r>
              <a:rPr lang="en-GB" sz="3700" kern="1200" dirty="0"/>
              <a:t>4.4 Describe how Search Engines operate in regard to the following:</a:t>
            </a:r>
          </a:p>
        </p:txBody>
      </p:sp>
      <p:sp>
        <p:nvSpPr>
          <p:cNvPr id="17" name="Freeform: Shape 16">
            <a:extLst>
              <a:ext uri="{FF2B5EF4-FFF2-40B4-BE49-F238E27FC236}">
                <a16:creationId xmlns:a16="http://schemas.microsoft.com/office/drawing/2014/main" id="{68A7A5C3-97F9-46CA-8B1D-321900F234E4}"/>
              </a:ext>
            </a:extLst>
          </p:cNvPr>
          <p:cNvSpPr/>
          <p:nvPr/>
        </p:nvSpPr>
        <p:spPr>
          <a:xfrm>
            <a:off x="7570840" y="5317717"/>
            <a:ext cx="4331238" cy="1272551"/>
          </a:xfrm>
          <a:custGeom>
            <a:avLst/>
            <a:gdLst>
              <a:gd name="connsiteX0" fmla="*/ 212096 w 1272551"/>
              <a:gd name="connsiteY0" fmla="*/ 0 h 4194283"/>
              <a:gd name="connsiteX1" fmla="*/ 1060455 w 1272551"/>
              <a:gd name="connsiteY1" fmla="*/ 0 h 4194283"/>
              <a:gd name="connsiteX2" fmla="*/ 1272551 w 1272551"/>
              <a:gd name="connsiteY2" fmla="*/ 212096 h 4194283"/>
              <a:gd name="connsiteX3" fmla="*/ 1272551 w 1272551"/>
              <a:gd name="connsiteY3" fmla="*/ 4194283 h 4194283"/>
              <a:gd name="connsiteX4" fmla="*/ 1272551 w 1272551"/>
              <a:gd name="connsiteY4" fmla="*/ 4194283 h 4194283"/>
              <a:gd name="connsiteX5" fmla="*/ 0 w 1272551"/>
              <a:gd name="connsiteY5" fmla="*/ 4194283 h 4194283"/>
              <a:gd name="connsiteX6" fmla="*/ 0 w 1272551"/>
              <a:gd name="connsiteY6" fmla="*/ 4194283 h 4194283"/>
              <a:gd name="connsiteX7" fmla="*/ 0 w 1272551"/>
              <a:gd name="connsiteY7" fmla="*/ 212096 h 4194283"/>
              <a:gd name="connsiteX8" fmla="*/ 212096 w 1272551"/>
              <a:gd name="connsiteY8" fmla="*/ 0 h 419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551" h="4194283">
                <a:moveTo>
                  <a:pt x="1272551" y="699061"/>
                </a:moveTo>
                <a:lnTo>
                  <a:pt x="1272551" y="3495222"/>
                </a:lnTo>
                <a:cubicBezTo>
                  <a:pt x="1272551" y="3881302"/>
                  <a:pt x="1243740" y="4194283"/>
                  <a:pt x="1208201" y="4194283"/>
                </a:cubicBezTo>
                <a:lnTo>
                  <a:pt x="0" y="4194283"/>
                </a:lnTo>
                <a:lnTo>
                  <a:pt x="0" y="4194283"/>
                </a:lnTo>
                <a:lnTo>
                  <a:pt x="0" y="0"/>
                </a:lnTo>
                <a:lnTo>
                  <a:pt x="0" y="0"/>
                </a:lnTo>
                <a:lnTo>
                  <a:pt x="1208201" y="0"/>
                </a:lnTo>
                <a:cubicBezTo>
                  <a:pt x="1243740" y="0"/>
                  <a:pt x="1272551" y="312981"/>
                  <a:pt x="1272551" y="69906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5946" rIns="309770" bIns="185946"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Written in code</a:t>
            </a:r>
          </a:p>
          <a:p>
            <a:pPr marL="228600" lvl="1" indent="-228600" algn="l" defTabSz="889000">
              <a:lnSpc>
                <a:spcPct val="90000"/>
              </a:lnSpc>
              <a:spcBef>
                <a:spcPct val="0"/>
              </a:spcBef>
              <a:spcAft>
                <a:spcPct val="15000"/>
              </a:spcAft>
              <a:buChar char="•"/>
            </a:pPr>
            <a:r>
              <a:rPr lang="en-GB" sz="2000" kern="1200" dirty="0"/>
              <a:t>Written scripting language</a:t>
            </a:r>
          </a:p>
        </p:txBody>
      </p:sp>
      <p:sp>
        <p:nvSpPr>
          <p:cNvPr id="18" name="Freeform: Shape 17">
            <a:extLst>
              <a:ext uri="{FF2B5EF4-FFF2-40B4-BE49-F238E27FC236}">
                <a16:creationId xmlns:a16="http://schemas.microsoft.com/office/drawing/2014/main" id="{AB2DCF08-0230-4D64-B71A-305A46C71A10}"/>
              </a:ext>
            </a:extLst>
          </p:cNvPr>
          <p:cNvSpPr/>
          <p:nvPr/>
        </p:nvSpPr>
        <p:spPr>
          <a:xfrm>
            <a:off x="313985" y="5158648"/>
            <a:ext cx="7393808" cy="1590688"/>
          </a:xfrm>
          <a:custGeom>
            <a:avLst/>
            <a:gdLst>
              <a:gd name="connsiteX0" fmla="*/ 0 w 7393808"/>
              <a:gd name="connsiteY0" fmla="*/ 265120 h 1590688"/>
              <a:gd name="connsiteX1" fmla="*/ 265120 w 7393808"/>
              <a:gd name="connsiteY1" fmla="*/ 0 h 1590688"/>
              <a:gd name="connsiteX2" fmla="*/ 7128688 w 7393808"/>
              <a:gd name="connsiteY2" fmla="*/ 0 h 1590688"/>
              <a:gd name="connsiteX3" fmla="*/ 7393808 w 7393808"/>
              <a:gd name="connsiteY3" fmla="*/ 265120 h 1590688"/>
              <a:gd name="connsiteX4" fmla="*/ 7393808 w 7393808"/>
              <a:gd name="connsiteY4" fmla="*/ 1325568 h 1590688"/>
              <a:gd name="connsiteX5" fmla="*/ 7128688 w 7393808"/>
              <a:gd name="connsiteY5" fmla="*/ 1590688 h 1590688"/>
              <a:gd name="connsiteX6" fmla="*/ 265120 w 7393808"/>
              <a:gd name="connsiteY6" fmla="*/ 1590688 h 1590688"/>
              <a:gd name="connsiteX7" fmla="*/ 0 w 7393808"/>
              <a:gd name="connsiteY7" fmla="*/ 1325568 h 1590688"/>
              <a:gd name="connsiteX8" fmla="*/ 0 w 7393808"/>
              <a:gd name="connsiteY8" fmla="*/ 265120 h 15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3808" h="1590688">
                <a:moveTo>
                  <a:pt x="0" y="265120"/>
                </a:moveTo>
                <a:cubicBezTo>
                  <a:pt x="0" y="118698"/>
                  <a:pt x="118698" y="0"/>
                  <a:pt x="265120" y="0"/>
                </a:cubicBezTo>
                <a:lnTo>
                  <a:pt x="7128688" y="0"/>
                </a:lnTo>
                <a:cubicBezTo>
                  <a:pt x="7275110" y="0"/>
                  <a:pt x="7393808" y="118698"/>
                  <a:pt x="7393808" y="265120"/>
                </a:cubicBezTo>
                <a:lnTo>
                  <a:pt x="7393808" y="1325568"/>
                </a:lnTo>
                <a:cubicBezTo>
                  <a:pt x="7393808" y="1471990"/>
                  <a:pt x="7275110" y="1590688"/>
                  <a:pt x="7128688" y="1590688"/>
                </a:cubicBezTo>
                <a:lnTo>
                  <a:pt x="265120" y="1590688"/>
                </a:lnTo>
                <a:cubicBezTo>
                  <a:pt x="118698" y="1590688"/>
                  <a:pt x="0" y="1471990"/>
                  <a:pt x="0" y="1325568"/>
                </a:cubicBezTo>
                <a:lnTo>
                  <a:pt x="0" y="26512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621" tIns="148136" rIns="218621" bIns="148136" numCol="1" spcCol="1270" anchor="ctr" anchorCtr="0">
            <a:noAutofit/>
          </a:bodyPr>
          <a:lstStyle/>
          <a:p>
            <a:pPr marL="0" lvl="0" indent="0" algn="ctr" defTabSz="1644650">
              <a:lnSpc>
                <a:spcPct val="90000"/>
              </a:lnSpc>
              <a:spcBef>
                <a:spcPct val="0"/>
              </a:spcBef>
              <a:spcAft>
                <a:spcPct val="35000"/>
              </a:spcAft>
              <a:buNone/>
            </a:pPr>
            <a:r>
              <a:rPr lang="en-GB" sz="3700" kern="1200"/>
              <a:t>4.5 Explain the differences between a static and dynamic website.</a:t>
            </a:r>
          </a:p>
        </p:txBody>
      </p:sp>
    </p:spTree>
    <p:extLst>
      <p:ext uri="{BB962C8B-B14F-4D97-AF65-F5344CB8AC3E}">
        <p14:creationId xmlns:p14="http://schemas.microsoft.com/office/powerpoint/2010/main" val="264416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Web components (55%, K2)</a:t>
            </a:r>
            <a:endParaRPr lang="en-GB" dirty="0"/>
          </a:p>
        </p:txBody>
      </p:sp>
      <p:sp>
        <p:nvSpPr>
          <p:cNvPr id="6" name="Freeform: Shape 5">
            <a:extLst>
              <a:ext uri="{FF2B5EF4-FFF2-40B4-BE49-F238E27FC236}">
                <a16:creationId xmlns:a16="http://schemas.microsoft.com/office/drawing/2014/main" id="{CCA8E87A-A4AD-4042-917F-DAD75B58843C}"/>
              </a:ext>
            </a:extLst>
          </p:cNvPr>
          <p:cNvSpPr/>
          <p:nvPr/>
        </p:nvSpPr>
        <p:spPr>
          <a:xfrm>
            <a:off x="7691018" y="2066458"/>
            <a:ext cx="4208771" cy="1926179"/>
          </a:xfrm>
          <a:custGeom>
            <a:avLst/>
            <a:gdLst>
              <a:gd name="connsiteX0" fmla="*/ 321036 w 1926179"/>
              <a:gd name="connsiteY0" fmla="*/ 0 h 4208771"/>
              <a:gd name="connsiteX1" fmla="*/ 1605143 w 1926179"/>
              <a:gd name="connsiteY1" fmla="*/ 0 h 4208771"/>
              <a:gd name="connsiteX2" fmla="*/ 1926179 w 1926179"/>
              <a:gd name="connsiteY2" fmla="*/ 321036 h 4208771"/>
              <a:gd name="connsiteX3" fmla="*/ 1926179 w 1926179"/>
              <a:gd name="connsiteY3" fmla="*/ 4208771 h 4208771"/>
              <a:gd name="connsiteX4" fmla="*/ 1926179 w 1926179"/>
              <a:gd name="connsiteY4" fmla="*/ 4208771 h 4208771"/>
              <a:gd name="connsiteX5" fmla="*/ 0 w 1926179"/>
              <a:gd name="connsiteY5" fmla="*/ 4208771 h 4208771"/>
              <a:gd name="connsiteX6" fmla="*/ 0 w 1926179"/>
              <a:gd name="connsiteY6" fmla="*/ 4208771 h 4208771"/>
              <a:gd name="connsiteX7" fmla="*/ 0 w 1926179"/>
              <a:gd name="connsiteY7" fmla="*/ 321036 h 4208771"/>
              <a:gd name="connsiteX8" fmla="*/ 321036 w 1926179"/>
              <a:gd name="connsiteY8" fmla="*/ 0 h 42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179" h="4208771">
                <a:moveTo>
                  <a:pt x="1926179" y="701475"/>
                </a:moveTo>
                <a:lnTo>
                  <a:pt x="1926179" y="3507296"/>
                </a:lnTo>
                <a:cubicBezTo>
                  <a:pt x="1926179" y="3894709"/>
                  <a:pt x="1860398" y="4208771"/>
                  <a:pt x="1779254" y="4208771"/>
                </a:cubicBezTo>
                <a:lnTo>
                  <a:pt x="0" y="4208771"/>
                </a:lnTo>
                <a:lnTo>
                  <a:pt x="0" y="4208771"/>
                </a:lnTo>
                <a:lnTo>
                  <a:pt x="0" y="0"/>
                </a:lnTo>
                <a:lnTo>
                  <a:pt x="0" y="0"/>
                </a:lnTo>
                <a:lnTo>
                  <a:pt x="1779254" y="0"/>
                </a:lnTo>
                <a:cubicBezTo>
                  <a:pt x="1860398" y="0"/>
                  <a:pt x="1926179" y="314062"/>
                  <a:pt x="1926179" y="70147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47368" rIns="200708" bIns="147368" numCol="1" spcCol="1270" anchor="ctr" anchorCtr="0">
            <a:noAutofit/>
          </a:bodyPr>
          <a:lstStyle/>
          <a:p>
            <a:pPr marL="285750" lvl="1" indent="-285750" algn="l" defTabSz="1244600">
              <a:lnSpc>
                <a:spcPct val="90000"/>
              </a:lnSpc>
              <a:spcBef>
                <a:spcPct val="0"/>
              </a:spcBef>
              <a:spcAft>
                <a:spcPct val="15000"/>
              </a:spcAft>
              <a:buChar char="•"/>
            </a:pPr>
            <a:r>
              <a:rPr lang="en-GB" sz="2800" kern="1200"/>
              <a:t>Forms</a:t>
            </a:r>
          </a:p>
          <a:p>
            <a:pPr marL="285750" lvl="1" indent="-285750" algn="l" defTabSz="1244600">
              <a:lnSpc>
                <a:spcPct val="90000"/>
              </a:lnSpc>
              <a:spcBef>
                <a:spcPct val="0"/>
              </a:spcBef>
              <a:spcAft>
                <a:spcPct val="15000"/>
              </a:spcAft>
              <a:buChar char="•"/>
            </a:pPr>
            <a:r>
              <a:rPr lang="en-GB" sz="2800" kern="1200"/>
              <a:t>Checkout</a:t>
            </a:r>
          </a:p>
          <a:p>
            <a:pPr marL="285750" lvl="1" indent="-285750" algn="l" defTabSz="1244600">
              <a:lnSpc>
                <a:spcPct val="90000"/>
              </a:lnSpc>
              <a:spcBef>
                <a:spcPct val="0"/>
              </a:spcBef>
              <a:spcAft>
                <a:spcPct val="15000"/>
              </a:spcAft>
              <a:buChar char="•"/>
            </a:pPr>
            <a:r>
              <a:rPr lang="en-GB" sz="2800" kern="1200"/>
              <a:t>Registration</a:t>
            </a:r>
          </a:p>
        </p:txBody>
      </p:sp>
      <p:sp>
        <p:nvSpPr>
          <p:cNvPr id="7" name="Freeform: Shape 6">
            <a:extLst>
              <a:ext uri="{FF2B5EF4-FFF2-40B4-BE49-F238E27FC236}">
                <a16:creationId xmlns:a16="http://schemas.microsoft.com/office/drawing/2014/main" id="{380CF15F-7D20-4600-9320-10A9E028E643}"/>
              </a:ext>
            </a:extLst>
          </p:cNvPr>
          <p:cNvSpPr/>
          <p:nvPr/>
        </p:nvSpPr>
        <p:spPr>
          <a:xfrm>
            <a:off x="315443" y="1825685"/>
            <a:ext cx="7375575" cy="2407724"/>
          </a:xfrm>
          <a:custGeom>
            <a:avLst/>
            <a:gdLst>
              <a:gd name="connsiteX0" fmla="*/ 0 w 7375575"/>
              <a:gd name="connsiteY0" fmla="*/ 401295 h 2407724"/>
              <a:gd name="connsiteX1" fmla="*/ 401295 w 7375575"/>
              <a:gd name="connsiteY1" fmla="*/ 0 h 2407724"/>
              <a:gd name="connsiteX2" fmla="*/ 6974280 w 7375575"/>
              <a:gd name="connsiteY2" fmla="*/ 0 h 2407724"/>
              <a:gd name="connsiteX3" fmla="*/ 7375575 w 7375575"/>
              <a:gd name="connsiteY3" fmla="*/ 401295 h 2407724"/>
              <a:gd name="connsiteX4" fmla="*/ 7375575 w 7375575"/>
              <a:gd name="connsiteY4" fmla="*/ 2006429 h 2407724"/>
              <a:gd name="connsiteX5" fmla="*/ 6974280 w 7375575"/>
              <a:gd name="connsiteY5" fmla="*/ 2407724 h 2407724"/>
              <a:gd name="connsiteX6" fmla="*/ 401295 w 7375575"/>
              <a:gd name="connsiteY6" fmla="*/ 2407724 h 2407724"/>
              <a:gd name="connsiteX7" fmla="*/ 0 w 7375575"/>
              <a:gd name="connsiteY7" fmla="*/ 2006429 h 2407724"/>
              <a:gd name="connsiteX8" fmla="*/ 0 w 7375575"/>
              <a:gd name="connsiteY8" fmla="*/ 401295 h 240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5575" h="2407724">
                <a:moveTo>
                  <a:pt x="0" y="401295"/>
                </a:moveTo>
                <a:cubicBezTo>
                  <a:pt x="0" y="179666"/>
                  <a:pt x="179666" y="0"/>
                  <a:pt x="401295" y="0"/>
                </a:cubicBezTo>
                <a:lnTo>
                  <a:pt x="6974280" y="0"/>
                </a:lnTo>
                <a:cubicBezTo>
                  <a:pt x="7195909" y="0"/>
                  <a:pt x="7375575" y="179666"/>
                  <a:pt x="7375575" y="401295"/>
                </a:cubicBezTo>
                <a:lnTo>
                  <a:pt x="7375575" y="2006429"/>
                </a:lnTo>
                <a:cubicBezTo>
                  <a:pt x="7375575" y="2228058"/>
                  <a:pt x="7195909" y="2407724"/>
                  <a:pt x="6974280" y="2407724"/>
                </a:cubicBezTo>
                <a:lnTo>
                  <a:pt x="401295" y="2407724"/>
                </a:lnTo>
                <a:cubicBezTo>
                  <a:pt x="179666" y="2407724"/>
                  <a:pt x="0" y="2228058"/>
                  <a:pt x="0" y="2006429"/>
                </a:cubicBezTo>
                <a:lnTo>
                  <a:pt x="0" y="401295"/>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695" tIns="186115" rIns="254695" bIns="186115" numCol="1" spcCol="1270" anchor="ctr" anchorCtr="0">
            <a:noAutofit/>
          </a:bodyPr>
          <a:lstStyle/>
          <a:p>
            <a:pPr marL="0" lvl="0" indent="0" algn="ctr" defTabSz="1600200">
              <a:lnSpc>
                <a:spcPct val="90000"/>
              </a:lnSpc>
              <a:spcBef>
                <a:spcPct val="0"/>
              </a:spcBef>
              <a:spcAft>
                <a:spcPct val="35000"/>
              </a:spcAft>
              <a:buNone/>
            </a:pPr>
            <a:r>
              <a:rPr lang="en-GB" sz="3600" kern="1200" dirty="0"/>
              <a:t>4.6 Describe how local (cookies) or session data storage is utilised to share information for standard digital features.</a:t>
            </a:r>
          </a:p>
        </p:txBody>
      </p:sp>
      <p:sp>
        <p:nvSpPr>
          <p:cNvPr id="8" name="Freeform: Shape 7">
            <a:extLst>
              <a:ext uri="{FF2B5EF4-FFF2-40B4-BE49-F238E27FC236}">
                <a16:creationId xmlns:a16="http://schemas.microsoft.com/office/drawing/2014/main" id="{E957E40B-2503-4907-A460-3C51462E9E91}"/>
              </a:ext>
            </a:extLst>
          </p:cNvPr>
          <p:cNvSpPr/>
          <p:nvPr/>
        </p:nvSpPr>
        <p:spPr>
          <a:xfrm>
            <a:off x="7691847" y="4594568"/>
            <a:ext cx="4208771" cy="1926179"/>
          </a:xfrm>
          <a:custGeom>
            <a:avLst/>
            <a:gdLst>
              <a:gd name="connsiteX0" fmla="*/ 321036 w 1926179"/>
              <a:gd name="connsiteY0" fmla="*/ 0 h 4208771"/>
              <a:gd name="connsiteX1" fmla="*/ 1605143 w 1926179"/>
              <a:gd name="connsiteY1" fmla="*/ 0 h 4208771"/>
              <a:gd name="connsiteX2" fmla="*/ 1926179 w 1926179"/>
              <a:gd name="connsiteY2" fmla="*/ 321036 h 4208771"/>
              <a:gd name="connsiteX3" fmla="*/ 1926179 w 1926179"/>
              <a:gd name="connsiteY3" fmla="*/ 4208771 h 4208771"/>
              <a:gd name="connsiteX4" fmla="*/ 1926179 w 1926179"/>
              <a:gd name="connsiteY4" fmla="*/ 4208771 h 4208771"/>
              <a:gd name="connsiteX5" fmla="*/ 0 w 1926179"/>
              <a:gd name="connsiteY5" fmla="*/ 4208771 h 4208771"/>
              <a:gd name="connsiteX6" fmla="*/ 0 w 1926179"/>
              <a:gd name="connsiteY6" fmla="*/ 4208771 h 4208771"/>
              <a:gd name="connsiteX7" fmla="*/ 0 w 1926179"/>
              <a:gd name="connsiteY7" fmla="*/ 321036 h 4208771"/>
              <a:gd name="connsiteX8" fmla="*/ 321036 w 1926179"/>
              <a:gd name="connsiteY8" fmla="*/ 0 h 42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6179" h="4208771">
                <a:moveTo>
                  <a:pt x="1926179" y="701475"/>
                </a:moveTo>
                <a:lnTo>
                  <a:pt x="1926179" y="3507296"/>
                </a:lnTo>
                <a:cubicBezTo>
                  <a:pt x="1926179" y="3894709"/>
                  <a:pt x="1860398" y="4208771"/>
                  <a:pt x="1779254" y="4208771"/>
                </a:cubicBezTo>
                <a:lnTo>
                  <a:pt x="0" y="4208771"/>
                </a:lnTo>
                <a:lnTo>
                  <a:pt x="0" y="4208771"/>
                </a:lnTo>
                <a:lnTo>
                  <a:pt x="0" y="0"/>
                </a:lnTo>
                <a:lnTo>
                  <a:pt x="0" y="0"/>
                </a:lnTo>
                <a:lnTo>
                  <a:pt x="1779254" y="0"/>
                </a:lnTo>
                <a:cubicBezTo>
                  <a:pt x="1860398" y="0"/>
                  <a:pt x="1926179" y="314062"/>
                  <a:pt x="1926179" y="70147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47368" rIns="200708" bIns="147368"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World Wide Web Consortium (W3C);</a:t>
            </a:r>
          </a:p>
          <a:p>
            <a:pPr marL="285750" lvl="1" indent="-285750" algn="l" defTabSz="1244600">
              <a:lnSpc>
                <a:spcPct val="90000"/>
              </a:lnSpc>
              <a:spcBef>
                <a:spcPct val="0"/>
              </a:spcBef>
              <a:spcAft>
                <a:spcPct val="15000"/>
              </a:spcAft>
              <a:buChar char="•"/>
            </a:pPr>
            <a:r>
              <a:rPr lang="en-GB" sz="2800" kern="1200" dirty="0"/>
              <a:t>Internet Engineering Task Force (IETF).</a:t>
            </a:r>
          </a:p>
        </p:txBody>
      </p:sp>
      <p:sp>
        <p:nvSpPr>
          <p:cNvPr id="9" name="Freeform: Shape 8">
            <a:extLst>
              <a:ext uri="{FF2B5EF4-FFF2-40B4-BE49-F238E27FC236}">
                <a16:creationId xmlns:a16="http://schemas.microsoft.com/office/drawing/2014/main" id="{E0C7155A-D5DF-4733-87A3-9700A98E4E83}"/>
              </a:ext>
            </a:extLst>
          </p:cNvPr>
          <p:cNvSpPr/>
          <p:nvPr/>
        </p:nvSpPr>
        <p:spPr>
          <a:xfrm>
            <a:off x="315443" y="4353796"/>
            <a:ext cx="7376403" cy="2407724"/>
          </a:xfrm>
          <a:custGeom>
            <a:avLst/>
            <a:gdLst>
              <a:gd name="connsiteX0" fmla="*/ 0 w 7376403"/>
              <a:gd name="connsiteY0" fmla="*/ 401295 h 2407724"/>
              <a:gd name="connsiteX1" fmla="*/ 401295 w 7376403"/>
              <a:gd name="connsiteY1" fmla="*/ 0 h 2407724"/>
              <a:gd name="connsiteX2" fmla="*/ 6975108 w 7376403"/>
              <a:gd name="connsiteY2" fmla="*/ 0 h 2407724"/>
              <a:gd name="connsiteX3" fmla="*/ 7376403 w 7376403"/>
              <a:gd name="connsiteY3" fmla="*/ 401295 h 2407724"/>
              <a:gd name="connsiteX4" fmla="*/ 7376403 w 7376403"/>
              <a:gd name="connsiteY4" fmla="*/ 2006429 h 2407724"/>
              <a:gd name="connsiteX5" fmla="*/ 6975108 w 7376403"/>
              <a:gd name="connsiteY5" fmla="*/ 2407724 h 2407724"/>
              <a:gd name="connsiteX6" fmla="*/ 401295 w 7376403"/>
              <a:gd name="connsiteY6" fmla="*/ 2407724 h 2407724"/>
              <a:gd name="connsiteX7" fmla="*/ 0 w 7376403"/>
              <a:gd name="connsiteY7" fmla="*/ 2006429 h 2407724"/>
              <a:gd name="connsiteX8" fmla="*/ 0 w 7376403"/>
              <a:gd name="connsiteY8" fmla="*/ 401295 h 240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6403" h="2407724">
                <a:moveTo>
                  <a:pt x="0" y="401295"/>
                </a:moveTo>
                <a:cubicBezTo>
                  <a:pt x="0" y="179666"/>
                  <a:pt x="179666" y="0"/>
                  <a:pt x="401295" y="0"/>
                </a:cubicBezTo>
                <a:lnTo>
                  <a:pt x="6975108" y="0"/>
                </a:lnTo>
                <a:cubicBezTo>
                  <a:pt x="7196737" y="0"/>
                  <a:pt x="7376403" y="179666"/>
                  <a:pt x="7376403" y="401295"/>
                </a:cubicBezTo>
                <a:lnTo>
                  <a:pt x="7376403" y="2006429"/>
                </a:lnTo>
                <a:cubicBezTo>
                  <a:pt x="7376403" y="2228058"/>
                  <a:pt x="7196737" y="2407724"/>
                  <a:pt x="6975108" y="2407724"/>
                </a:cubicBezTo>
                <a:lnTo>
                  <a:pt x="401295" y="2407724"/>
                </a:lnTo>
                <a:cubicBezTo>
                  <a:pt x="179666" y="2407724"/>
                  <a:pt x="0" y="2228058"/>
                  <a:pt x="0" y="2006429"/>
                </a:cubicBezTo>
                <a:lnTo>
                  <a:pt x="0" y="401295"/>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695" tIns="186115" rIns="254695" bIns="186115" numCol="1" spcCol="1270" anchor="ctr" anchorCtr="0">
            <a:noAutofit/>
          </a:bodyPr>
          <a:lstStyle/>
          <a:p>
            <a:pPr marL="0" lvl="0" indent="0" algn="ctr" defTabSz="1600200">
              <a:lnSpc>
                <a:spcPct val="90000"/>
              </a:lnSpc>
              <a:spcBef>
                <a:spcPct val="0"/>
              </a:spcBef>
              <a:spcAft>
                <a:spcPct val="35000"/>
              </a:spcAft>
              <a:buNone/>
            </a:pPr>
            <a:r>
              <a:rPr lang="en-GB" sz="3600" kern="1200"/>
              <a:t>4.7 Identify the key roles of the following Web technologies governance groups.</a:t>
            </a:r>
          </a:p>
        </p:txBody>
      </p:sp>
    </p:spTree>
    <p:extLst>
      <p:ext uri="{BB962C8B-B14F-4D97-AF65-F5344CB8AC3E}">
        <p14:creationId xmlns:p14="http://schemas.microsoft.com/office/powerpoint/2010/main" val="393348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4.1 Define the terminology for the following key internet protocols that enable the web to work</a:t>
            </a:r>
            <a:endParaRPr lang="en-GB" sz="4800" dirty="0"/>
          </a:p>
        </p:txBody>
      </p:sp>
      <p:sp>
        <p:nvSpPr>
          <p:cNvPr id="3" name="Content Placeholder 2"/>
          <p:cNvSpPr>
            <a:spLocks noGrp="1"/>
          </p:cNvSpPr>
          <p:nvPr>
            <p:ph type="body" idx="1"/>
          </p:nvPr>
        </p:nvSpPr>
        <p:spPr/>
        <p:txBody>
          <a:bodyPr/>
          <a:lstStyle/>
          <a:p>
            <a:r>
              <a:rPr lang="en-GB" dirty="0"/>
              <a:t>Hypertext Transfer Protocol (HTTP)</a:t>
            </a:r>
          </a:p>
          <a:p>
            <a:r>
              <a:rPr lang="en-GB" dirty="0"/>
              <a:t>Hypertext Transfer Protocol Secure (HTTPS)</a:t>
            </a:r>
          </a:p>
          <a:p>
            <a:r>
              <a:rPr lang="en-GB" dirty="0"/>
              <a:t>Transport Layer Security and Secure Sockets Layer (TLS / SSL)</a:t>
            </a:r>
          </a:p>
          <a:p>
            <a:endParaRPr lang="en-GB" dirty="0"/>
          </a:p>
        </p:txBody>
      </p:sp>
    </p:spTree>
    <p:extLst>
      <p:ext uri="{BB962C8B-B14F-4D97-AF65-F5344CB8AC3E}">
        <p14:creationId xmlns:p14="http://schemas.microsoft.com/office/powerpoint/2010/main" val="16633193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3603-E3F6-4206-ADBD-117523B42321}"/>
              </a:ext>
            </a:extLst>
          </p:cNvPr>
          <p:cNvSpPr>
            <a:spLocks noGrp="1"/>
          </p:cNvSpPr>
          <p:nvPr>
            <p:ph type="title"/>
          </p:nvPr>
        </p:nvSpPr>
        <p:spPr/>
        <p:txBody>
          <a:bodyPr/>
          <a:lstStyle/>
          <a:p>
            <a:r>
              <a:rPr lang="en-GB" dirty="0"/>
              <a:t>The Internet and WWW</a:t>
            </a:r>
          </a:p>
        </p:txBody>
      </p:sp>
      <p:sp>
        <p:nvSpPr>
          <p:cNvPr id="5" name="Text Placeholder 4">
            <a:extLst>
              <a:ext uri="{FF2B5EF4-FFF2-40B4-BE49-F238E27FC236}">
                <a16:creationId xmlns:a16="http://schemas.microsoft.com/office/drawing/2014/main" id="{E3F5471C-2EBA-464A-B027-7080FFFA0490}"/>
              </a:ext>
            </a:extLst>
          </p:cNvPr>
          <p:cNvSpPr>
            <a:spLocks noGrp="1"/>
          </p:cNvSpPr>
          <p:nvPr>
            <p:ph type="body" idx="1"/>
          </p:nvPr>
        </p:nvSpPr>
        <p:spPr>
          <a:xfrm>
            <a:off x="912812" y="1708398"/>
            <a:ext cx="5157787" cy="462379"/>
          </a:xfrm>
          <a:solidFill>
            <a:srgbClr val="00B0F0">
              <a:alpha val="30000"/>
            </a:srgbClr>
          </a:solidFill>
        </p:spPr>
        <p:txBody>
          <a:bodyPr>
            <a:normAutofit fontScale="92500" lnSpcReduction="20000"/>
          </a:bodyPr>
          <a:lstStyle/>
          <a:p>
            <a:pPr algn="ctr"/>
            <a:r>
              <a:rPr lang="en-GB" dirty="0"/>
              <a:t>WWW</a:t>
            </a:r>
          </a:p>
        </p:txBody>
      </p:sp>
      <p:sp>
        <p:nvSpPr>
          <p:cNvPr id="3" name="Content Placeholder 2">
            <a:extLst>
              <a:ext uri="{FF2B5EF4-FFF2-40B4-BE49-F238E27FC236}">
                <a16:creationId xmlns:a16="http://schemas.microsoft.com/office/drawing/2014/main" id="{5CC51ECF-712B-413D-811F-9BB8E7E61CAE}"/>
              </a:ext>
            </a:extLst>
          </p:cNvPr>
          <p:cNvSpPr>
            <a:spLocks noGrp="1"/>
          </p:cNvSpPr>
          <p:nvPr>
            <p:ph sz="half" idx="2"/>
          </p:nvPr>
        </p:nvSpPr>
        <p:spPr>
          <a:xfrm>
            <a:off x="912812" y="2170778"/>
            <a:ext cx="5157787" cy="1752293"/>
          </a:xfrm>
          <a:solidFill>
            <a:srgbClr val="00B0F0">
              <a:alpha val="19000"/>
            </a:srgbClr>
          </a:solidFill>
        </p:spPr>
        <p:txBody>
          <a:bodyPr>
            <a:normAutofit fontScale="85000" lnSpcReduction="10000"/>
          </a:bodyPr>
          <a:lstStyle/>
          <a:p>
            <a:r>
              <a:rPr lang="en-GB" dirty="0"/>
              <a:t>WWW = World Wide Web</a:t>
            </a:r>
          </a:p>
          <a:p>
            <a:r>
              <a:rPr lang="en-GB" dirty="0"/>
              <a:t>The pages you see when you use a device and you are ‘online’</a:t>
            </a:r>
          </a:p>
          <a:p>
            <a:r>
              <a:rPr lang="en-GB" dirty="0"/>
              <a:t>Need a browser</a:t>
            </a:r>
          </a:p>
        </p:txBody>
      </p:sp>
      <p:sp>
        <p:nvSpPr>
          <p:cNvPr id="6" name="Text Placeholder 5">
            <a:extLst>
              <a:ext uri="{FF2B5EF4-FFF2-40B4-BE49-F238E27FC236}">
                <a16:creationId xmlns:a16="http://schemas.microsoft.com/office/drawing/2014/main" id="{337B06AD-9441-4C0A-AFA5-137C775BEA51}"/>
              </a:ext>
            </a:extLst>
          </p:cNvPr>
          <p:cNvSpPr>
            <a:spLocks noGrp="1"/>
          </p:cNvSpPr>
          <p:nvPr>
            <p:ph type="body" sz="quarter" idx="3"/>
          </p:nvPr>
        </p:nvSpPr>
        <p:spPr>
          <a:xfrm>
            <a:off x="912812" y="3923071"/>
            <a:ext cx="5183188" cy="342663"/>
          </a:xfrm>
          <a:solidFill>
            <a:srgbClr val="92D050">
              <a:alpha val="48000"/>
            </a:srgbClr>
          </a:solidFill>
        </p:spPr>
        <p:txBody>
          <a:bodyPr>
            <a:normAutofit fontScale="92500" lnSpcReduction="20000"/>
          </a:bodyPr>
          <a:lstStyle/>
          <a:p>
            <a:pPr algn="ctr"/>
            <a:r>
              <a:rPr lang="en-GB" dirty="0"/>
              <a:t>Internet</a:t>
            </a:r>
          </a:p>
        </p:txBody>
      </p:sp>
      <p:sp>
        <p:nvSpPr>
          <p:cNvPr id="7" name="Content Placeholder 6">
            <a:extLst>
              <a:ext uri="{FF2B5EF4-FFF2-40B4-BE49-F238E27FC236}">
                <a16:creationId xmlns:a16="http://schemas.microsoft.com/office/drawing/2014/main" id="{0FF6F741-67D5-4A39-96E0-C68D516FB01E}"/>
              </a:ext>
            </a:extLst>
          </p:cNvPr>
          <p:cNvSpPr>
            <a:spLocks noGrp="1"/>
          </p:cNvSpPr>
          <p:nvPr>
            <p:ph sz="quarter" idx="4"/>
          </p:nvPr>
        </p:nvSpPr>
        <p:spPr>
          <a:xfrm>
            <a:off x="912812" y="4265734"/>
            <a:ext cx="5183188" cy="1822205"/>
          </a:xfrm>
          <a:solidFill>
            <a:srgbClr val="92D050">
              <a:alpha val="25000"/>
            </a:srgbClr>
          </a:solidFill>
        </p:spPr>
        <p:txBody>
          <a:bodyPr>
            <a:normAutofit fontScale="85000" lnSpcReduction="10000"/>
          </a:bodyPr>
          <a:lstStyle/>
          <a:p>
            <a:r>
              <a:rPr lang="en-GB" dirty="0"/>
              <a:t>An internetwork of computers across the globe and even using space</a:t>
            </a:r>
          </a:p>
          <a:p>
            <a:r>
              <a:rPr lang="en-GB" dirty="0"/>
              <a:t>Consists of networked computers and other devices</a:t>
            </a:r>
          </a:p>
          <a:p>
            <a:r>
              <a:rPr lang="en-GB" dirty="0"/>
              <a:t>Hardware</a:t>
            </a:r>
          </a:p>
        </p:txBody>
      </p:sp>
      <p:pic>
        <p:nvPicPr>
          <p:cNvPr id="9" name="Picture 8" descr="A picture containing text, sign&#10;&#10;Description automatically generated">
            <a:extLst>
              <a:ext uri="{FF2B5EF4-FFF2-40B4-BE49-F238E27FC236}">
                <a16:creationId xmlns:a16="http://schemas.microsoft.com/office/drawing/2014/main" id="{5F5025F7-3AC6-4CFE-B48B-DEE27C615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179" y="2338386"/>
            <a:ext cx="5048250" cy="2838450"/>
          </a:xfrm>
          <a:prstGeom prst="rect">
            <a:avLst/>
          </a:prstGeom>
        </p:spPr>
      </p:pic>
    </p:spTree>
    <p:extLst>
      <p:ext uri="{BB962C8B-B14F-4D97-AF65-F5344CB8AC3E}">
        <p14:creationId xmlns:p14="http://schemas.microsoft.com/office/powerpoint/2010/main" val="18015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up)">
                                      <p:cBhvr>
                                        <p:cTn id="16" dur="500"/>
                                        <p:tgtEl>
                                          <p:spTgt spid="3">
                                            <p:bg/>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500"/>
                                        <p:tgtEl>
                                          <p:spTgt spid="3">
                                            <p:txEl>
                                              <p:pRg st="0" end="0"/>
                                            </p:txEl>
                                          </p:spTgt>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up)">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wipe(up)">
                                      <p:cBhvr>
                                        <p:cTn id="33" dur="500"/>
                                        <p:tgtEl>
                                          <p:spTgt spid="6">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wipe(up)">
                                      <p:cBhvr>
                                        <p:cTn id="42" dur="500"/>
                                        <p:tgtEl>
                                          <p:spTgt spid="7">
                                            <p:bg/>
                                          </p:spTgt>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wipe(up)">
                                      <p:cBhvr>
                                        <p:cTn id="46" dur="500"/>
                                        <p:tgtEl>
                                          <p:spTgt spid="7">
                                            <p:txEl>
                                              <p:pRg st="0" end="0"/>
                                            </p:txEl>
                                          </p:spTgt>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wipe(up)">
                                      <p:cBhvr>
                                        <p:cTn id="50" dur="500"/>
                                        <p:tgtEl>
                                          <p:spTgt spid="7">
                                            <p:txEl>
                                              <p:pRg st="1" end="1"/>
                                            </p:txEl>
                                          </p:spTgt>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wipe(up)">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randombar(horizontal)">
                                      <p:cBhvr>
                                        <p:cTn id="5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 grpId="0" build="p" animBg="1"/>
      <p:bldP spid="6" grpId="0" build="p" animBg="1"/>
      <p:bldP spid="7"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9AFB-AAF5-431C-A9ED-68D4BF29B0DC}"/>
              </a:ext>
            </a:extLst>
          </p:cNvPr>
          <p:cNvSpPr>
            <a:spLocks noGrp="1"/>
          </p:cNvSpPr>
          <p:nvPr>
            <p:ph type="title"/>
          </p:nvPr>
        </p:nvSpPr>
        <p:spPr/>
        <p:txBody>
          <a:bodyPr/>
          <a:lstStyle/>
          <a:p>
            <a:r>
              <a:rPr lang="en-GB" dirty="0"/>
              <a:t>Hypertext Transfer Protocol (HTTP)</a:t>
            </a:r>
          </a:p>
        </p:txBody>
      </p:sp>
      <p:sp>
        <p:nvSpPr>
          <p:cNvPr id="3" name="Content Placeholder 2">
            <a:extLst>
              <a:ext uri="{FF2B5EF4-FFF2-40B4-BE49-F238E27FC236}">
                <a16:creationId xmlns:a16="http://schemas.microsoft.com/office/drawing/2014/main" id="{B4C2965C-F2F8-4C16-8E18-69B45D4BC5D8}"/>
              </a:ext>
            </a:extLst>
          </p:cNvPr>
          <p:cNvSpPr>
            <a:spLocks noGrp="1"/>
          </p:cNvSpPr>
          <p:nvPr>
            <p:ph idx="1"/>
          </p:nvPr>
        </p:nvSpPr>
        <p:spPr>
          <a:xfrm>
            <a:off x="312821" y="1825625"/>
            <a:ext cx="11590421" cy="1958435"/>
          </a:xfrm>
        </p:spPr>
        <p:txBody>
          <a:bodyPr>
            <a:normAutofit lnSpcReduction="10000"/>
          </a:bodyPr>
          <a:lstStyle/>
          <a:p>
            <a:r>
              <a:rPr lang="en-GB" dirty="0"/>
              <a:t>WWW is about communication between web clients and servers</a:t>
            </a:r>
          </a:p>
          <a:p>
            <a:r>
              <a:rPr lang="en-GB" dirty="0"/>
              <a:t>Communication between client computers and web servers is done by sending HTTP Requests and receiving HTTP Responses</a:t>
            </a:r>
          </a:p>
          <a:p>
            <a:pPr lvl="1"/>
            <a:r>
              <a:rPr lang="en-GB" dirty="0"/>
              <a:t>Foundation of data communication for the World Wide Web</a:t>
            </a:r>
          </a:p>
          <a:p>
            <a:pPr lvl="1"/>
            <a:r>
              <a:rPr lang="en-GB" dirty="0"/>
              <a:t>NOT secure</a:t>
            </a:r>
          </a:p>
          <a:p>
            <a:endParaRPr lang="en-GB" dirty="0"/>
          </a:p>
        </p:txBody>
      </p:sp>
      <p:grpSp>
        <p:nvGrpSpPr>
          <p:cNvPr id="23" name="Group 22">
            <a:extLst>
              <a:ext uri="{FF2B5EF4-FFF2-40B4-BE49-F238E27FC236}">
                <a16:creationId xmlns:a16="http://schemas.microsoft.com/office/drawing/2014/main" id="{03D38229-2FD0-49F0-A44E-6A5037E73683}"/>
              </a:ext>
            </a:extLst>
          </p:cNvPr>
          <p:cNvGrpSpPr/>
          <p:nvPr/>
        </p:nvGrpSpPr>
        <p:grpSpPr>
          <a:xfrm>
            <a:off x="786581" y="4719484"/>
            <a:ext cx="10736825" cy="1341350"/>
            <a:chOff x="786581" y="4719484"/>
            <a:chExt cx="10736825" cy="1341350"/>
          </a:xfrm>
        </p:grpSpPr>
        <p:sp>
          <p:nvSpPr>
            <p:cNvPr id="6" name="Rectangle 5">
              <a:extLst>
                <a:ext uri="{FF2B5EF4-FFF2-40B4-BE49-F238E27FC236}">
                  <a16:creationId xmlns:a16="http://schemas.microsoft.com/office/drawing/2014/main" id="{C3191E70-22F1-411E-99B4-570160AFADAB}"/>
                </a:ext>
              </a:extLst>
            </p:cNvPr>
            <p:cNvSpPr/>
            <p:nvPr/>
          </p:nvSpPr>
          <p:spPr>
            <a:xfrm>
              <a:off x="786581" y="4719484"/>
              <a:ext cx="10736825" cy="13413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3BD1B8C3-0A82-4BA9-8F58-6C84DFF17E2D}"/>
                </a:ext>
              </a:extLst>
            </p:cNvPr>
            <p:cNvSpPr/>
            <p:nvPr/>
          </p:nvSpPr>
          <p:spPr>
            <a:xfrm>
              <a:off x="796412" y="5167604"/>
              <a:ext cx="10717161" cy="893230"/>
            </a:xfrm>
            <a:custGeom>
              <a:avLst/>
              <a:gdLst>
                <a:gd name="connsiteX0" fmla="*/ 1463501 w 10717161"/>
                <a:gd name="connsiteY0" fmla="*/ 0 h 893230"/>
                <a:gd name="connsiteX1" fmla="*/ 6043429 w 10717161"/>
                <a:gd name="connsiteY1" fmla="*/ 0 h 893230"/>
                <a:gd name="connsiteX2" fmla="*/ 6307394 w 10717161"/>
                <a:gd name="connsiteY2" fmla="*/ 263965 h 893230"/>
                <a:gd name="connsiteX3" fmla="*/ 10717161 w 10717161"/>
                <a:gd name="connsiteY3" fmla="*/ 263965 h 893230"/>
                <a:gd name="connsiteX4" fmla="*/ 10717161 w 10717161"/>
                <a:gd name="connsiteY4" fmla="*/ 893230 h 893230"/>
                <a:gd name="connsiteX5" fmla="*/ 0 w 10717161"/>
                <a:gd name="connsiteY5" fmla="*/ 893230 h 893230"/>
                <a:gd name="connsiteX6" fmla="*/ 0 w 10717161"/>
                <a:gd name="connsiteY6" fmla="*/ 263965 h 893230"/>
                <a:gd name="connsiteX7" fmla="*/ 1199536 w 10717161"/>
                <a:gd name="connsiteY7" fmla="*/ 263965 h 8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7161" h="893230">
                  <a:moveTo>
                    <a:pt x="1463501" y="0"/>
                  </a:moveTo>
                  <a:lnTo>
                    <a:pt x="6043429" y="0"/>
                  </a:lnTo>
                  <a:lnTo>
                    <a:pt x="6307394" y="263965"/>
                  </a:lnTo>
                  <a:lnTo>
                    <a:pt x="10717161" y="263965"/>
                  </a:lnTo>
                  <a:lnTo>
                    <a:pt x="10717161" y="893230"/>
                  </a:lnTo>
                  <a:lnTo>
                    <a:pt x="0" y="893230"/>
                  </a:lnTo>
                  <a:lnTo>
                    <a:pt x="0" y="263965"/>
                  </a:lnTo>
                  <a:lnTo>
                    <a:pt x="1199536" y="26396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descr="Refresh with solid fill">
              <a:extLst>
                <a:ext uri="{FF2B5EF4-FFF2-40B4-BE49-F238E27FC236}">
                  <a16:creationId xmlns:a16="http://schemas.microsoft.com/office/drawing/2014/main" id="{7B241EF4-819A-4905-9FC8-79C85AEB8B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9583" y="5558574"/>
              <a:ext cx="323000" cy="323000"/>
            </a:xfrm>
            <a:prstGeom prst="rect">
              <a:avLst/>
            </a:prstGeom>
          </p:spPr>
        </p:pic>
        <p:cxnSp>
          <p:nvCxnSpPr>
            <p:cNvPr id="9" name="Straight Arrow Connector 8">
              <a:extLst>
                <a:ext uri="{FF2B5EF4-FFF2-40B4-BE49-F238E27FC236}">
                  <a16:creationId xmlns:a16="http://schemas.microsoft.com/office/drawing/2014/main" id="{22F16647-5B9C-4EFB-884D-A9F385318E4A}"/>
                </a:ext>
              </a:extLst>
            </p:cNvPr>
            <p:cNvCxnSpPr>
              <a:cxnSpLocks/>
            </p:cNvCxnSpPr>
            <p:nvPr/>
          </p:nvCxnSpPr>
          <p:spPr>
            <a:xfrm>
              <a:off x="1472219" y="5720074"/>
              <a:ext cx="314633" cy="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A54E9F5-735E-4290-A190-F864608A9749}"/>
                </a:ext>
              </a:extLst>
            </p:cNvPr>
            <p:cNvCxnSpPr>
              <a:cxnSpLocks/>
            </p:cNvCxnSpPr>
            <p:nvPr/>
          </p:nvCxnSpPr>
          <p:spPr>
            <a:xfrm flipH="1">
              <a:off x="963037" y="5725408"/>
              <a:ext cx="314633"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0167685-05C6-416C-8230-ACAF6D5AB736}"/>
                </a:ext>
              </a:extLst>
            </p:cNvPr>
            <p:cNvSpPr/>
            <p:nvPr/>
          </p:nvSpPr>
          <p:spPr>
            <a:xfrm>
              <a:off x="963037" y="4983649"/>
              <a:ext cx="214010" cy="2140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0ECCB16-1963-488F-A78A-14C5A14E691C}"/>
                </a:ext>
              </a:extLst>
            </p:cNvPr>
            <p:cNvSpPr/>
            <p:nvPr/>
          </p:nvSpPr>
          <p:spPr>
            <a:xfrm>
              <a:off x="1365214" y="4983649"/>
              <a:ext cx="214010" cy="21401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7A5D1108-C52E-496B-9A95-7345CB5F664C}"/>
                </a:ext>
              </a:extLst>
            </p:cNvPr>
            <p:cNvSpPr/>
            <p:nvPr/>
          </p:nvSpPr>
          <p:spPr>
            <a:xfrm>
              <a:off x="1767391" y="4983649"/>
              <a:ext cx="214010" cy="21401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E80A7E5-BC67-48AF-8226-B903B9B69074}"/>
                </a:ext>
              </a:extLst>
            </p:cNvPr>
            <p:cNvSpPr/>
            <p:nvPr/>
          </p:nvSpPr>
          <p:spPr>
            <a:xfrm>
              <a:off x="2368765" y="5558574"/>
              <a:ext cx="9036654" cy="414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000D93-87B1-4B2F-B239-AC80F2752C0E}"/>
                </a:ext>
              </a:extLst>
            </p:cNvPr>
            <p:cNvSpPr txBox="1"/>
            <p:nvPr/>
          </p:nvSpPr>
          <p:spPr>
            <a:xfrm>
              <a:off x="4787629" y="5456603"/>
              <a:ext cx="380232" cy="584775"/>
            </a:xfrm>
            <a:prstGeom prst="rect">
              <a:avLst/>
            </a:prstGeom>
            <a:noFill/>
          </p:spPr>
          <p:txBody>
            <a:bodyPr wrap="none" rtlCol="0">
              <a:spAutoFit/>
            </a:bodyPr>
            <a:lstStyle/>
            <a:p>
              <a:r>
                <a:rPr lang="en-GB" sz="3200" b="1" dirty="0">
                  <a:solidFill>
                    <a:schemeClr val="bg1">
                      <a:lumMod val="65000"/>
                    </a:schemeClr>
                  </a:solidFill>
                </a:rPr>
                <a:t>|</a:t>
              </a:r>
            </a:p>
          </p:txBody>
        </p:sp>
        <p:sp>
          <p:nvSpPr>
            <p:cNvPr id="18" name="TextBox 17">
              <a:extLst>
                <a:ext uri="{FF2B5EF4-FFF2-40B4-BE49-F238E27FC236}">
                  <a16:creationId xmlns:a16="http://schemas.microsoft.com/office/drawing/2014/main" id="{8A95AE15-CB86-497C-B23A-CF088DDFBACB}"/>
                </a:ext>
              </a:extLst>
            </p:cNvPr>
            <p:cNvSpPr txBox="1"/>
            <p:nvPr/>
          </p:nvSpPr>
          <p:spPr>
            <a:xfrm>
              <a:off x="5092921" y="5456603"/>
              <a:ext cx="3531288" cy="584775"/>
            </a:xfrm>
            <a:prstGeom prst="rect">
              <a:avLst/>
            </a:prstGeom>
            <a:noFill/>
          </p:spPr>
          <p:txBody>
            <a:bodyPr wrap="none" rtlCol="0">
              <a:spAutoFit/>
            </a:bodyPr>
            <a:lstStyle/>
            <a:p>
              <a:r>
                <a:rPr lang="en-GB" sz="3200" dirty="0"/>
                <a:t>http://example.com</a:t>
              </a:r>
            </a:p>
          </p:txBody>
        </p:sp>
        <p:grpSp>
          <p:nvGrpSpPr>
            <p:cNvPr id="21" name="Group 20">
              <a:extLst>
                <a:ext uri="{FF2B5EF4-FFF2-40B4-BE49-F238E27FC236}">
                  <a16:creationId xmlns:a16="http://schemas.microsoft.com/office/drawing/2014/main" id="{5E3F5624-9D6F-4C67-819D-7BA6EE1EA081}"/>
                </a:ext>
              </a:extLst>
            </p:cNvPr>
            <p:cNvGrpSpPr/>
            <p:nvPr/>
          </p:nvGrpSpPr>
          <p:grpSpPr>
            <a:xfrm>
              <a:off x="2470826" y="5569482"/>
              <a:ext cx="293670" cy="400110"/>
              <a:chOff x="2470826" y="5569482"/>
              <a:chExt cx="293670" cy="400110"/>
            </a:xfrm>
          </p:grpSpPr>
          <p:sp>
            <p:nvSpPr>
              <p:cNvPr id="19" name="Oval 18">
                <a:extLst>
                  <a:ext uri="{FF2B5EF4-FFF2-40B4-BE49-F238E27FC236}">
                    <a16:creationId xmlns:a16="http://schemas.microsoft.com/office/drawing/2014/main" id="{36821E1C-2CEE-4887-AE9C-B22DEA0A9A2C}"/>
                  </a:ext>
                </a:extLst>
              </p:cNvPr>
              <p:cNvSpPr/>
              <p:nvPr/>
            </p:nvSpPr>
            <p:spPr>
              <a:xfrm>
                <a:off x="2470826" y="5632315"/>
                <a:ext cx="293670" cy="293670"/>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65735A0-6E53-4B34-B4CA-D62C127A5B95}"/>
                  </a:ext>
                </a:extLst>
              </p:cNvPr>
              <p:cNvSpPr txBox="1"/>
              <p:nvPr/>
            </p:nvSpPr>
            <p:spPr>
              <a:xfrm>
                <a:off x="2487878" y="5569482"/>
                <a:ext cx="256802" cy="400110"/>
              </a:xfrm>
              <a:prstGeom prst="rect">
                <a:avLst/>
              </a:prstGeom>
              <a:noFill/>
            </p:spPr>
            <p:txBody>
              <a:bodyPr wrap="none" rtlCol="0">
                <a:spAutoFit/>
              </a:bodyPr>
              <a:lstStyle/>
              <a:p>
                <a:r>
                  <a:rPr lang="en-GB" sz="2000" dirty="0" err="1">
                    <a:solidFill>
                      <a:schemeClr val="tx1">
                        <a:lumMod val="50000"/>
                        <a:lumOff val="50000"/>
                      </a:schemeClr>
                    </a:solidFill>
                    <a:latin typeface="Comic Sans MS" panose="030F0702030302020204" pitchFamily="66" charset="0"/>
                  </a:rPr>
                  <a:t>i</a:t>
                </a:r>
                <a:endParaRPr lang="en-GB" sz="2000" dirty="0">
                  <a:solidFill>
                    <a:schemeClr val="tx1">
                      <a:lumMod val="50000"/>
                      <a:lumOff val="50000"/>
                    </a:schemeClr>
                  </a:solidFill>
                  <a:latin typeface="Comic Sans MS" panose="030F0702030302020204" pitchFamily="66" charset="0"/>
                </a:endParaRPr>
              </a:p>
            </p:txBody>
          </p:sp>
        </p:grpSp>
        <p:sp>
          <p:nvSpPr>
            <p:cNvPr id="22" name="TextBox 21">
              <a:extLst>
                <a:ext uri="{FF2B5EF4-FFF2-40B4-BE49-F238E27FC236}">
                  <a16:creationId xmlns:a16="http://schemas.microsoft.com/office/drawing/2014/main" id="{3BBA46F6-98A0-4A65-93D6-5D7AD4706CDB}"/>
                </a:ext>
              </a:extLst>
            </p:cNvPr>
            <p:cNvSpPr txBox="1"/>
            <p:nvPr/>
          </p:nvSpPr>
          <p:spPr>
            <a:xfrm>
              <a:off x="2814421" y="5466331"/>
              <a:ext cx="1990673" cy="584775"/>
            </a:xfrm>
            <a:prstGeom prst="rect">
              <a:avLst/>
            </a:prstGeom>
            <a:noFill/>
          </p:spPr>
          <p:txBody>
            <a:bodyPr wrap="none" rtlCol="0">
              <a:spAutoFit/>
            </a:bodyPr>
            <a:lstStyle/>
            <a:p>
              <a:r>
                <a:rPr lang="en-GB" sz="3200" dirty="0">
                  <a:solidFill>
                    <a:schemeClr val="tx1">
                      <a:lumMod val="50000"/>
                      <a:lumOff val="50000"/>
                    </a:schemeClr>
                  </a:solidFill>
                </a:rPr>
                <a:t>Not secure</a:t>
              </a:r>
            </a:p>
          </p:txBody>
        </p:sp>
      </p:grpSp>
    </p:spTree>
    <p:extLst>
      <p:ext uri="{BB962C8B-B14F-4D97-AF65-F5344CB8AC3E}">
        <p14:creationId xmlns:p14="http://schemas.microsoft.com/office/powerpoint/2010/main" val="19564391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9754-BA0A-4A01-A323-EF092F99EF38}"/>
              </a:ext>
            </a:extLst>
          </p:cNvPr>
          <p:cNvSpPr>
            <a:spLocks noGrp="1"/>
          </p:cNvSpPr>
          <p:nvPr>
            <p:ph type="title"/>
          </p:nvPr>
        </p:nvSpPr>
        <p:spPr/>
        <p:txBody>
          <a:bodyPr/>
          <a:lstStyle/>
          <a:p>
            <a:r>
              <a:rPr lang="en-GB" dirty="0"/>
              <a:t>Hypertext Transfer Protocol Secure (HTTPS)</a:t>
            </a:r>
          </a:p>
        </p:txBody>
      </p:sp>
      <p:sp>
        <p:nvSpPr>
          <p:cNvPr id="3" name="Content Placeholder 2">
            <a:extLst>
              <a:ext uri="{FF2B5EF4-FFF2-40B4-BE49-F238E27FC236}">
                <a16:creationId xmlns:a16="http://schemas.microsoft.com/office/drawing/2014/main" id="{ABD39464-1DFE-454A-A48D-CD86B047AA40}"/>
              </a:ext>
            </a:extLst>
          </p:cNvPr>
          <p:cNvSpPr>
            <a:spLocks noGrp="1"/>
          </p:cNvSpPr>
          <p:nvPr>
            <p:ph idx="1"/>
          </p:nvPr>
        </p:nvSpPr>
        <p:spPr>
          <a:xfrm>
            <a:off x="312821" y="1825625"/>
            <a:ext cx="11590421" cy="2454545"/>
          </a:xfrm>
        </p:spPr>
        <p:txBody>
          <a:bodyPr/>
          <a:lstStyle/>
          <a:p>
            <a:r>
              <a:rPr lang="en-GB" dirty="0"/>
              <a:t>Hypertext Transfer Protocol Secure (https) is a combination of the Hypertext Transfer Protocol with an added layer of security</a:t>
            </a:r>
          </a:p>
          <a:p>
            <a:r>
              <a:rPr lang="en-GB" dirty="0"/>
              <a:t>Requires a certificate</a:t>
            </a:r>
          </a:p>
          <a:p>
            <a:r>
              <a:rPr lang="en-GB" dirty="0"/>
              <a:t>Protects the integrity and confidentiality of data between the user's computer and the website</a:t>
            </a:r>
          </a:p>
        </p:txBody>
      </p:sp>
      <p:grpSp>
        <p:nvGrpSpPr>
          <p:cNvPr id="27" name="Group 26">
            <a:extLst>
              <a:ext uri="{FF2B5EF4-FFF2-40B4-BE49-F238E27FC236}">
                <a16:creationId xmlns:a16="http://schemas.microsoft.com/office/drawing/2014/main" id="{75F57DFE-400D-45A7-A720-D7CB30816125}"/>
              </a:ext>
            </a:extLst>
          </p:cNvPr>
          <p:cNvGrpSpPr/>
          <p:nvPr/>
        </p:nvGrpSpPr>
        <p:grpSpPr>
          <a:xfrm>
            <a:off x="626160" y="4815736"/>
            <a:ext cx="10736825" cy="1341350"/>
            <a:chOff x="786581" y="4719484"/>
            <a:chExt cx="10736825" cy="1341350"/>
          </a:xfrm>
        </p:grpSpPr>
        <p:sp>
          <p:nvSpPr>
            <p:cNvPr id="7" name="Rectangle 6">
              <a:extLst>
                <a:ext uri="{FF2B5EF4-FFF2-40B4-BE49-F238E27FC236}">
                  <a16:creationId xmlns:a16="http://schemas.microsoft.com/office/drawing/2014/main" id="{D24504F2-E9D8-4C60-ADCE-D3562B36B000}"/>
                </a:ext>
              </a:extLst>
            </p:cNvPr>
            <p:cNvSpPr/>
            <p:nvPr/>
          </p:nvSpPr>
          <p:spPr>
            <a:xfrm>
              <a:off x="786581" y="4719484"/>
              <a:ext cx="10736825" cy="13413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177B31F2-5AEA-495A-9672-AE2D19D15190}"/>
                </a:ext>
              </a:extLst>
            </p:cNvPr>
            <p:cNvSpPr/>
            <p:nvPr/>
          </p:nvSpPr>
          <p:spPr>
            <a:xfrm>
              <a:off x="796412" y="5167604"/>
              <a:ext cx="10717161" cy="893230"/>
            </a:xfrm>
            <a:custGeom>
              <a:avLst/>
              <a:gdLst>
                <a:gd name="connsiteX0" fmla="*/ 1463501 w 10717161"/>
                <a:gd name="connsiteY0" fmla="*/ 0 h 893230"/>
                <a:gd name="connsiteX1" fmla="*/ 6043429 w 10717161"/>
                <a:gd name="connsiteY1" fmla="*/ 0 h 893230"/>
                <a:gd name="connsiteX2" fmla="*/ 6307394 w 10717161"/>
                <a:gd name="connsiteY2" fmla="*/ 263965 h 893230"/>
                <a:gd name="connsiteX3" fmla="*/ 10717161 w 10717161"/>
                <a:gd name="connsiteY3" fmla="*/ 263965 h 893230"/>
                <a:gd name="connsiteX4" fmla="*/ 10717161 w 10717161"/>
                <a:gd name="connsiteY4" fmla="*/ 893230 h 893230"/>
                <a:gd name="connsiteX5" fmla="*/ 0 w 10717161"/>
                <a:gd name="connsiteY5" fmla="*/ 893230 h 893230"/>
                <a:gd name="connsiteX6" fmla="*/ 0 w 10717161"/>
                <a:gd name="connsiteY6" fmla="*/ 263965 h 893230"/>
                <a:gd name="connsiteX7" fmla="*/ 1199536 w 10717161"/>
                <a:gd name="connsiteY7" fmla="*/ 263965 h 8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7161" h="893230">
                  <a:moveTo>
                    <a:pt x="1463501" y="0"/>
                  </a:moveTo>
                  <a:lnTo>
                    <a:pt x="6043429" y="0"/>
                  </a:lnTo>
                  <a:lnTo>
                    <a:pt x="6307394" y="263965"/>
                  </a:lnTo>
                  <a:lnTo>
                    <a:pt x="10717161" y="263965"/>
                  </a:lnTo>
                  <a:lnTo>
                    <a:pt x="10717161" y="893230"/>
                  </a:lnTo>
                  <a:lnTo>
                    <a:pt x="0" y="893230"/>
                  </a:lnTo>
                  <a:lnTo>
                    <a:pt x="0" y="263965"/>
                  </a:lnTo>
                  <a:lnTo>
                    <a:pt x="1199536" y="26396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Graphic 13" descr="Refresh with solid fill">
              <a:extLst>
                <a:ext uri="{FF2B5EF4-FFF2-40B4-BE49-F238E27FC236}">
                  <a16:creationId xmlns:a16="http://schemas.microsoft.com/office/drawing/2014/main" id="{009C5DDA-5A42-430C-8704-D40E8D8842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9583" y="5558574"/>
              <a:ext cx="323000" cy="323000"/>
            </a:xfrm>
            <a:prstGeom prst="rect">
              <a:avLst/>
            </a:prstGeom>
          </p:spPr>
        </p:pic>
        <p:cxnSp>
          <p:nvCxnSpPr>
            <p:cNvPr id="16" name="Straight Arrow Connector 15">
              <a:extLst>
                <a:ext uri="{FF2B5EF4-FFF2-40B4-BE49-F238E27FC236}">
                  <a16:creationId xmlns:a16="http://schemas.microsoft.com/office/drawing/2014/main" id="{E623DA9A-BE55-4818-94A7-71B746E0A162}"/>
                </a:ext>
              </a:extLst>
            </p:cNvPr>
            <p:cNvCxnSpPr>
              <a:cxnSpLocks/>
            </p:cNvCxnSpPr>
            <p:nvPr/>
          </p:nvCxnSpPr>
          <p:spPr>
            <a:xfrm>
              <a:off x="1472219" y="5720074"/>
              <a:ext cx="314633" cy="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B3988BA-119D-4AA6-B7A7-C512ECB9FFF2}"/>
                </a:ext>
              </a:extLst>
            </p:cNvPr>
            <p:cNvCxnSpPr>
              <a:cxnSpLocks/>
            </p:cNvCxnSpPr>
            <p:nvPr/>
          </p:nvCxnSpPr>
          <p:spPr>
            <a:xfrm flipH="1">
              <a:off x="963037" y="5725408"/>
              <a:ext cx="314633"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4081E4DC-40EA-4DA2-A5D9-FB079A0A5DD0}"/>
                </a:ext>
              </a:extLst>
            </p:cNvPr>
            <p:cNvSpPr/>
            <p:nvPr/>
          </p:nvSpPr>
          <p:spPr>
            <a:xfrm>
              <a:off x="963037" y="4983649"/>
              <a:ext cx="214010" cy="2140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690479F-7523-40F9-8BD8-D2942A03E201}"/>
                </a:ext>
              </a:extLst>
            </p:cNvPr>
            <p:cNvSpPr/>
            <p:nvPr/>
          </p:nvSpPr>
          <p:spPr>
            <a:xfrm>
              <a:off x="1365214" y="4983649"/>
              <a:ext cx="214010" cy="21401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BFCC1CB-0621-4EF4-90D1-DA72F75225E6}"/>
                </a:ext>
              </a:extLst>
            </p:cNvPr>
            <p:cNvSpPr/>
            <p:nvPr/>
          </p:nvSpPr>
          <p:spPr>
            <a:xfrm>
              <a:off x="1767391" y="4983649"/>
              <a:ext cx="214010" cy="21401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A114B06-3036-4744-ABC7-BD14F1C902C2}"/>
                </a:ext>
              </a:extLst>
            </p:cNvPr>
            <p:cNvSpPr/>
            <p:nvPr/>
          </p:nvSpPr>
          <p:spPr>
            <a:xfrm>
              <a:off x="2368765" y="5558574"/>
              <a:ext cx="9036654" cy="414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39C5943-1F0A-4CDF-AEA0-CFCC0F8CF6AA}"/>
                </a:ext>
              </a:extLst>
            </p:cNvPr>
            <p:cNvSpPr txBox="1"/>
            <p:nvPr/>
          </p:nvSpPr>
          <p:spPr>
            <a:xfrm>
              <a:off x="2715631" y="5456603"/>
              <a:ext cx="380232" cy="584775"/>
            </a:xfrm>
            <a:prstGeom prst="rect">
              <a:avLst/>
            </a:prstGeom>
            <a:noFill/>
          </p:spPr>
          <p:txBody>
            <a:bodyPr wrap="none" rtlCol="0">
              <a:spAutoFit/>
            </a:bodyPr>
            <a:lstStyle/>
            <a:p>
              <a:r>
                <a:rPr lang="en-GB" sz="3200" b="1" dirty="0">
                  <a:solidFill>
                    <a:schemeClr val="bg1">
                      <a:lumMod val="65000"/>
                    </a:schemeClr>
                  </a:solidFill>
                </a:rPr>
                <a:t>|</a:t>
              </a:r>
            </a:p>
          </p:txBody>
        </p:sp>
        <p:pic>
          <p:nvPicPr>
            <p:cNvPr id="9" name="Graphic 8" descr="Lock with solid fill">
              <a:extLst>
                <a:ext uri="{FF2B5EF4-FFF2-40B4-BE49-F238E27FC236}">
                  <a16:creationId xmlns:a16="http://schemas.microsoft.com/office/drawing/2014/main" id="{B0CF0092-730E-4DD2-BBF3-FFC4B4141A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6872" y="5557324"/>
              <a:ext cx="377862" cy="377862"/>
            </a:xfrm>
            <a:prstGeom prst="rect">
              <a:avLst/>
            </a:prstGeom>
          </p:spPr>
        </p:pic>
        <p:pic>
          <p:nvPicPr>
            <p:cNvPr id="25" name="Graphic 24" descr="Shield Tick with solid fill">
              <a:extLst>
                <a:ext uri="{FF2B5EF4-FFF2-40B4-BE49-F238E27FC236}">
                  <a16:creationId xmlns:a16="http://schemas.microsoft.com/office/drawing/2014/main" id="{57344C31-9C72-46E4-A79A-202DF14997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6496" y="5557324"/>
              <a:ext cx="378000" cy="378000"/>
            </a:xfrm>
            <a:prstGeom prst="rect">
              <a:avLst/>
            </a:prstGeom>
          </p:spPr>
        </p:pic>
        <p:sp>
          <p:nvSpPr>
            <p:cNvPr id="26" name="TextBox 25">
              <a:extLst>
                <a:ext uri="{FF2B5EF4-FFF2-40B4-BE49-F238E27FC236}">
                  <a16:creationId xmlns:a16="http://schemas.microsoft.com/office/drawing/2014/main" id="{79883F2D-A436-4A5F-A184-21000AC0BDFA}"/>
                </a:ext>
              </a:extLst>
            </p:cNvPr>
            <p:cNvSpPr txBox="1"/>
            <p:nvPr/>
          </p:nvSpPr>
          <p:spPr>
            <a:xfrm>
              <a:off x="3478129" y="5456603"/>
              <a:ext cx="3797706" cy="584775"/>
            </a:xfrm>
            <a:prstGeom prst="rect">
              <a:avLst/>
            </a:prstGeom>
            <a:noFill/>
          </p:spPr>
          <p:txBody>
            <a:bodyPr wrap="none" rtlCol="0">
              <a:spAutoFit/>
            </a:bodyPr>
            <a:lstStyle/>
            <a:p>
              <a:r>
                <a:rPr lang="en-GB" sz="3200" dirty="0"/>
                <a:t>https://example.com</a:t>
              </a:r>
            </a:p>
          </p:txBody>
        </p:sp>
      </p:grpSp>
    </p:spTree>
    <p:extLst>
      <p:ext uri="{BB962C8B-B14F-4D97-AF65-F5344CB8AC3E}">
        <p14:creationId xmlns:p14="http://schemas.microsoft.com/office/powerpoint/2010/main" val="17009327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1D6A-1255-46C9-B3FD-B0FA50D48CBE}"/>
              </a:ext>
            </a:extLst>
          </p:cNvPr>
          <p:cNvSpPr>
            <a:spLocks noGrp="1"/>
          </p:cNvSpPr>
          <p:nvPr>
            <p:ph type="title"/>
          </p:nvPr>
        </p:nvSpPr>
        <p:spPr/>
        <p:txBody>
          <a:bodyPr/>
          <a:lstStyle/>
          <a:p>
            <a:r>
              <a:rPr lang="en-GB" dirty="0"/>
              <a:t>Encryption</a:t>
            </a:r>
          </a:p>
        </p:txBody>
      </p:sp>
      <p:sp>
        <p:nvSpPr>
          <p:cNvPr id="3" name="Content Placeholder 2">
            <a:extLst>
              <a:ext uri="{FF2B5EF4-FFF2-40B4-BE49-F238E27FC236}">
                <a16:creationId xmlns:a16="http://schemas.microsoft.com/office/drawing/2014/main" id="{51574FDE-774C-4B06-A6F1-8E38FF5D0AD9}"/>
              </a:ext>
            </a:extLst>
          </p:cNvPr>
          <p:cNvSpPr>
            <a:spLocks noGrp="1"/>
          </p:cNvSpPr>
          <p:nvPr>
            <p:ph idx="1"/>
          </p:nvPr>
        </p:nvSpPr>
        <p:spPr/>
        <p:txBody>
          <a:bodyPr/>
          <a:lstStyle/>
          <a:p>
            <a:r>
              <a:rPr lang="en-GB" dirty="0"/>
              <a:t>Before encryption:</a:t>
            </a:r>
          </a:p>
          <a:p>
            <a:pPr marL="0" indent="0">
              <a:buNone/>
            </a:pPr>
            <a:r>
              <a:rPr lang="en-GB" dirty="0"/>
              <a:t>		This is a string of text that is completely readable</a:t>
            </a:r>
          </a:p>
          <a:p>
            <a:endParaRPr lang="en-GB" dirty="0"/>
          </a:p>
          <a:p>
            <a:r>
              <a:rPr lang="en-GB" dirty="0"/>
              <a:t>After encryption:</a:t>
            </a:r>
          </a:p>
          <a:p>
            <a:pPr marL="0" indent="0">
              <a:buNone/>
            </a:pPr>
            <a:r>
              <a:rPr lang="en-GB" dirty="0"/>
              <a:t>ITM0IRyiEhVpa6VnKyExMiEgNveroyWBPlgGyfkflYjDaaFf/Kn3bo3OfghBPDWo6AfSHlNtL8N7ITEwIXc1gU5X73xMs</a:t>
            </a:r>
          </a:p>
        </p:txBody>
      </p:sp>
    </p:spTree>
    <p:extLst>
      <p:ext uri="{BB962C8B-B14F-4D97-AF65-F5344CB8AC3E}">
        <p14:creationId xmlns:p14="http://schemas.microsoft.com/office/powerpoint/2010/main" val="388334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4142-CC42-4782-92A4-52AF91A2D0A1}"/>
              </a:ext>
            </a:extLst>
          </p:cNvPr>
          <p:cNvSpPr>
            <a:spLocks noGrp="1"/>
          </p:cNvSpPr>
          <p:nvPr>
            <p:ph type="title"/>
          </p:nvPr>
        </p:nvSpPr>
        <p:spPr/>
        <p:txBody>
          <a:bodyPr/>
          <a:lstStyle/>
          <a:p>
            <a:r>
              <a:rPr lang="en-GB" dirty="0"/>
              <a:t>Example</a:t>
            </a:r>
          </a:p>
        </p:txBody>
      </p:sp>
      <p:sp>
        <p:nvSpPr>
          <p:cNvPr id="4" name="Content Placeholder 3">
            <a:extLst>
              <a:ext uri="{FF2B5EF4-FFF2-40B4-BE49-F238E27FC236}">
                <a16:creationId xmlns:a16="http://schemas.microsoft.com/office/drawing/2014/main" id="{6D82B858-4D61-4053-9DCB-214C51D38BA6}"/>
              </a:ext>
            </a:extLst>
          </p:cNvPr>
          <p:cNvSpPr>
            <a:spLocks noGrp="1"/>
          </p:cNvSpPr>
          <p:nvPr>
            <p:ph sz="half" idx="1"/>
          </p:nvPr>
        </p:nvSpPr>
        <p:spPr>
          <a:solidFill>
            <a:srgbClr val="F8CDB0">
              <a:alpha val="52000"/>
            </a:srgbClr>
          </a:solidFill>
        </p:spPr>
        <p:txBody>
          <a:bodyPr>
            <a:normAutofit fontScale="62500" lnSpcReduction="20000"/>
          </a:bodyPr>
          <a:lstStyle/>
          <a:p>
            <a:pPr marL="0" indent="0">
              <a:buNone/>
            </a:pPr>
            <a:r>
              <a:rPr lang="en-GB" dirty="0"/>
              <a:t>&lt;!DOCTYPE html&gt;</a:t>
            </a:r>
          </a:p>
          <a:p>
            <a:pPr marL="0" indent="0">
              <a:buNone/>
            </a:pPr>
            <a:r>
              <a:rPr lang="en-GB" dirty="0"/>
              <a:t>&lt;html lang="</a:t>
            </a:r>
            <a:r>
              <a:rPr lang="en-GB" dirty="0" err="1"/>
              <a:t>en</a:t>
            </a:r>
            <a:r>
              <a:rPr lang="en-GB" dirty="0"/>
              <a:t>"&gt;</a:t>
            </a:r>
          </a:p>
          <a:p>
            <a:pPr marL="0" indent="0">
              <a:buNone/>
            </a:pPr>
            <a:r>
              <a:rPr lang="en-GB" dirty="0"/>
              <a:t>&lt;head&gt;</a:t>
            </a:r>
          </a:p>
          <a:p>
            <a:pPr marL="0" indent="0">
              <a:buNone/>
            </a:pPr>
            <a:r>
              <a:rPr lang="en-GB" dirty="0"/>
              <a:t>	&lt;meta charset="UTF-8"&gt;</a:t>
            </a:r>
          </a:p>
          <a:p>
            <a:pPr marL="0" indent="0">
              <a:buNone/>
            </a:pPr>
            <a:r>
              <a:rPr lang="en-GB" dirty="0"/>
              <a:t>	&lt;meta name="viewport" content="width=device-width, initial-scale=1.0"&gt;</a:t>
            </a:r>
          </a:p>
          <a:p>
            <a:pPr marL="0" indent="0">
              <a:buNone/>
            </a:pPr>
            <a:r>
              <a:rPr lang="en-GB" dirty="0"/>
              <a:t>	&lt;title&gt;Welcome&lt;/title&gt;</a:t>
            </a:r>
          </a:p>
          <a:p>
            <a:pPr marL="0" indent="0">
              <a:buNone/>
            </a:pPr>
            <a:r>
              <a:rPr lang="en-GB" dirty="0"/>
              <a:t>&lt;/head&gt;</a:t>
            </a:r>
          </a:p>
          <a:p>
            <a:pPr marL="0" indent="0">
              <a:buNone/>
            </a:pPr>
            <a:r>
              <a:rPr lang="en-GB" dirty="0"/>
              <a:t>&lt;body&gt;</a:t>
            </a:r>
          </a:p>
          <a:p>
            <a:pPr marL="0" indent="0">
              <a:buNone/>
            </a:pPr>
            <a:r>
              <a:rPr lang="en-GB" dirty="0"/>
              <a:t>	&lt;h1&gt;</a:t>
            </a:r>
          </a:p>
          <a:p>
            <a:pPr marL="0" indent="0">
              <a:buNone/>
            </a:pPr>
            <a:r>
              <a:rPr lang="en-GB" dirty="0"/>
              <a:t>		Welcome</a:t>
            </a:r>
          </a:p>
          <a:p>
            <a:pPr marL="0" indent="0">
              <a:buNone/>
            </a:pPr>
            <a:r>
              <a:rPr lang="en-GB" dirty="0"/>
              <a:t>	&lt;/h1&gt;</a:t>
            </a:r>
          </a:p>
          <a:p>
            <a:pPr marL="0" indent="0">
              <a:buNone/>
            </a:pPr>
            <a:r>
              <a:rPr lang="en-GB" dirty="0"/>
              <a:t>	&lt;p&gt;If you can see this, you have successfully found Kristen's website&lt;/p&gt;</a:t>
            </a:r>
          </a:p>
          <a:p>
            <a:pPr marL="0" indent="0">
              <a:buNone/>
            </a:pPr>
            <a:r>
              <a:rPr lang="en-GB" dirty="0"/>
              <a:t>&lt;/body&gt;</a:t>
            </a:r>
          </a:p>
          <a:p>
            <a:pPr marL="0" indent="0">
              <a:buNone/>
            </a:pPr>
            <a:r>
              <a:rPr lang="en-GB" dirty="0"/>
              <a:t>&lt;/html&gt;</a:t>
            </a:r>
          </a:p>
        </p:txBody>
      </p:sp>
      <p:pic>
        <p:nvPicPr>
          <p:cNvPr id="7" name="Content Placeholder 6">
            <a:extLst>
              <a:ext uri="{FF2B5EF4-FFF2-40B4-BE49-F238E27FC236}">
                <a16:creationId xmlns:a16="http://schemas.microsoft.com/office/drawing/2014/main" id="{8BC22818-9F5E-4975-98AD-6B6CDD878358}"/>
              </a:ext>
            </a:extLst>
          </p:cNvPr>
          <p:cNvPicPr>
            <a:picLocks noGrp="1" noChangeAspect="1"/>
          </p:cNvPicPr>
          <p:nvPr>
            <p:ph sz="half" idx="2"/>
          </p:nvPr>
        </p:nvPicPr>
        <p:blipFill>
          <a:blip r:embed="rId2"/>
          <a:stretch>
            <a:fillRect/>
          </a:stretch>
        </p:blipFill>
        <p:spPr>
          <a:xfrm>
            <a:off x="7341435" y="3181700"/>
            <a:ext cx="4733925" cy="1276350"/>
          </a:xfrm>
        </p:spPr>
      </p:pic>
      <p:sp>
        <p:nvSpPr>
          <p:cNvPr id="8" name="Isosceles Triangle 7">
            <a:extLst>
              <a:ext uri="{FF2B5EF4-FFF2-40B4-BE49-F238E27FC236}">
                <a16:creationId xmlns:a16="http://schemas.microsoft.com/office/drawing/2014/main" id="{42440DC9-00CA-47A1-8B14-ECE5E424D17A}"/>
              </a:ext>
            </a:extLst>
          </p:cNvPr>
          <p:cNvSpPr/>
          <p:nvPr/>
        </p:nvSpPr>
        <p:spPr>
          <a:xfrm rot="5400000">
            <a:off x="4218595" y="3626830"/>
            <a:ext cx="4855076" cy="1252667"/>
          </a:xfrm>
          <a:prstGeom prst="triangle">
            <a:avLst/>
          </a:prstGeom>
          <a:gradFill>
            <a:gsLst>
              <a:gs pos="0">
                <a:srgbClr val="F8CDB0"/>
              </a:gs>
              <a:gs pos="100000">
                <a:srgbClr val="F8CDB0">
                  <a:alpha val="5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14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left)">
                                      <p:cBhvr>
                                        <p:cTn id="39" dur="500"/>
                                        <p:tgtEl>
                                          <p:spTgt spid="4">
                                            <p:txEl>
                                              <p:pRg st="7" end="7"/>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left)">
                                      <p:cBhvr>
                                        <p:cTn id="43" dur="500"/>
                                        <p:tgtEl>
                                          <p:spTgt spid="4">
                                            <p:txEl>
                                              <p:pRg st="8" end="8"/>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left)">
                                      <p:cBhvr>
                                        <p:cTn id="47" dur="500"/>
                                        <p:tgtEl>
                                          <p:spTgt spid="4">
                                            <p:txEl>
                                              <p:pRg st="9" end="9"/>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wipe(left)">
                                      <p:cBhvr>
                                        <p:cTn id="51" dur="500"/>
                                        <p:tgtEl>
                                          <p:spTgt spid="4">
                                            <p:txEl>
                                              <p:pRg st="10" end="1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wipe(left)">
                                      <p:cBhvr>
                                        <p:cTn id="55" dur="500"/>
                                        <p:tgtEl>
                                          <p:spTgt spid="4">
                                            <p:txEl>
                                              <p:pRg st="11" end="11"/>
                                            </p:tx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wipe(left)">
                                      <p:cBhvr>
                                        <p:cTn id="59" dur="500"/>
                                        <p:tgtEl>
                                          <p:spTgt spid="4">
                                            <p:txEl>
                                              <p:pRg st="12" end="12"/>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
                                            <p:txEl>
                                              <p:pRg st="13" end="13"/>
                                            </p:txEl>
                                          </p:spTgt>
                                        </p:tgtEl>
                                        <p:attrNameLst>
                                          <p:attrName>style.visibility</p:attrName>
                                        </p:attrNameLst>
                                      </p:cBhvr>
                                      <p:to>
                                        <p:strVal val="visible"/>
                                      </p:to>
                                    </p:set>
                                    <p:animEffect transition="in" filter="wipe(left)">
                                      <p:cBhvr>
                                        <p:cTn id="63" dur="500"/>
                                        <p:tgtEl>
                                          <p:spTgt spid="4">
                                            <p:txEl>
                                              <p:pRg st="13" end="13"/>
                                            </p:txEl>
                                          </p:spTgt>
                                        </p:tgtEl>
                                      </p:cBhvr>
                                    </p:animEffect>
                                  </p:childTnLst>
                                </p:cTn>
                              </p:par>
                            </p:childTnLst>
                          </p:cTn>
                        </p:par>
                        <p:par>
                          <p:cTn id="64" fill="hold">
                            <p:stCondLst>
                              <p:cond delay="7500"/>
                            </p:stCondLst>
                            <p:childTnLst>
                              <p:par>
                                <p:cTn id="65" presetID="22" presetClass="entr" presetSubtype="8" fill="hold" grpId="0" nodeType="afterEffect">
                                  <p:stCondLst>
                                    <p:cond delay="200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10000"/>
                            </p:stCondLst>
                            <p:childTnLst>
                              <p:par>
                                <p:cTn id="69" presetID="14" presetClass="entr" presetSubtype="10" fill="hold" nodeType="afterEffect">
                                  <p:stCondLst>
                                    <p:cond delay="200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6899E-BB5E-4ACE-A80B-520512C9ABDB}"/>
              </a:ext>
            </a:extLst>
          </p:cNvPr>
          <p:cNvSpPr>
            <a:spLocks noGrp="1"/>
          </p:cNvSpPr>
          <p:nvPr>
            <p:ph type="title"/>
          </p:nvPr>
        </p:nvSpPr>
        <p:spPr/>
        <p:txBody>
          <a:bodyPr>
            <a:normAutofit/>
          </a:bodyPr>
          <a:lstStyle/>
          <a:p>
            <a:r>
              <a:rPr lang="en-GB" dirty="0"/>
              <a:t>Transport Layer Security and Secure Sockets Layer (TLS / SSL)</a:t>
            </a:r>
          </a:p>
        </p:txBody>
      </p:sp>
      <p:sp>
        <p:nvSpPr>
          <p:cNvPr id="3" name="Content Placeholder 2">
            <a:extLst>
              <a:ext uri="{FF2B5EF4-FFF2-40B4-BE49-F238E27FC236}">
                <a16:creationId xmlns:a16="http://schemas.microsoft.com/office/drawing/2014/main" id="{19F9A701-A3D1-4D31-877A-84FC42F2BD12}"/>
              </a:ext>
            </a:extLst>
          </p:cNvPr>
          <p:cNvSpPr>
            <a:spLocks noGrp="1"/>
          </p:cNvSpPr>
          <p:nvPr>
            <p:ph idx="1"/>
          </p:nvPr>
        </p:nvSpPr>
        <p:spPr>
          <a:xfrm>
            <a:off x="312821" y="1825625"/>
            <a:ext cx="11590421" cy="2328086"/>
          </a:xfrm>
        </p:spPr>
        <p:txBody>
          <a:bodyPr/>
          <a:lstStyle/>
          <a:p>
            <a:r>
              <a:rPr lang="en-GB" dirty="0"/>
              <a:t>SSL refers to Secure Sockets Layer whereas TLS refers to Transport Layer Security</a:t>
            </a:r>
          </a:p>
          <a:p>
            <a:r>
              <a:rPr lang="en-GB" dirty="0"/>
              <a:t>Basically, they are one and the same, but, entirely different</a:t>
            </a:r>
          </a:p>
          <a:p>
            <a:r>
              <a:rPr lang="en-GB" dirty="0"/>
              <a:t>SSL and TLS are cryptographic protocols that authenticate data transfer between servers, systems, applications and users</a:t>
            </a:r>
          </a:p>
        </p:txBody>
      </p:sp>
      <p:sp>
        <p:nvSpPr>
          <p:cNvPr id="4" name="TextBox 3">
            <a:extLst>
              <a:ext uri="{FF2B5EF4-FFF2-40B4-BE49-F238E27FC236}">
                <a16:creationId xmlns:a16="http://schemas.microsoft.com/office/drawing/2014/main" id="{F9756209-A4CC-4FD7-9D56-CFEB376EBCB6}"/>
              </a:ext>
            </a:extLst>
          </p:cNvPr>
          <p:cNvSpPr txBox="1"/>
          <p:nvPr/>
        </p:nvSpPr>
        <p:spPr>
          <a:xfrm>
            <a:off x="515566" y="5194571"/>
            <a:ext cx="9443739" cy="523220"/>
          </a:xfrm>
          <a:prstGeom prst="rect">
            <a:avLst/>
          </a:prstGeom>
          <a:noFill/>
        </p:spPr>
        <p:txBody>
          <a:bodyPr wrap="none" rtlCol="0">
            <a:spAutoFit/>
          </a:bodyPr>
          <a:lstStyle/>
          <a:p>
            <a:r>
              <a:rPr lang="en-GB" sz="2800" dirty="0"/>
              <a:t>TLS has replaced SSL (but we still say “I need an SSL certificate”)</a:t>
            </a:r>
          </a:p>
        </p:txBody>
      </p:sp>
      <p:pic>
        <p:nvPicPr>
          <p:cNvPr id="6" name="Graphic 5" descr="Grinning with tears of joy face outline with solid fill">
            <a:extLst>
              <a:ext uri="{FF2B5EF4-FFF2-40B4-BE49-F238E27FC236}">
                <a16:creationId xmlns:a16="http://schemas.microsoft.com/office/drawing/2014/main" id="{2A2D6624-AD7C-4183-A9AE-C35D21DEF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8013" y="4998981"/>
            <a:ext cx="914400" cy="914400"/>
          </a:xfrm>
          <a:prstGeom prst="rect">
            <a:avLst/>
          </a:prstGeom>
        </p:spPr>
      </p:pic>
    </p:spTree>
    <p:extLst>
      <p:ext uri="{BB962C8B-B14F-4D97-AF65-F5344CB8AC3E}">
        <p14:creationId xmlns:p14="http://schemas.microsoft.com/office/powerpoint/2010/main" val="231682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2ACF-BF9F-4BED-B9D2-1FBFCDEF0610}"/>
              </a:ext>
            </a:extLst>
          </p:cNvPr>
          <p:cNvSpPr>
            <a:spLocks noGrp="1"/>
          </p:cNvSpPr>
          <p:nvPr>
            <p:ph type="title"/>
          </p:nvPr>
        </p:nvSpPr>
        <p:spPr/>
        <p:txBody>
          <a:bodyPr/>
          <a:lstStyle/>
          <a:p>
            <a:r>
              <a:rPr lang="en-GB" dirty="0"/>
              <a:t>Organisations</a:t>
            </a:r>
          </a:p>
        </p:txBody>
      </p:sp>
      <p:sp>
        <p:nvSpPr>
          <p:cNvPr id="3" name="Content Placeholder 2">
            <a:extLst>
              <a:ext uri="{FF2B5EF4-FFF2-40B4-BE49-F238E27FC236}">
                <a16:creationId xmlns:a16="http://schemas.microsoft.com/office/drawing/2014/main" id="{098821F0-4C6F-4589-94DF-9468B907F26F}"/>
              </a:ext>
            </a:extLst>
          </p:cNvPr>
          <p:cNvSpPr>
            <a:spLocks noGrp="1"/>
          </p:cNvSpPr>
          <p:nvPr>
            <p:ph idx="1"/>
          </p:nvPr>
        </p:nvSpPr>
        <p:spPr/>
        <p:txBody>
          <a:bodyPr/>
          <a:lstStyle/>
          <a:p>
            <a:r>
              <a:rPr lang="en-GB" dirty="0"/>
              <a:t>IETF (</a:t>
            </a:r>
            <a:r>
              <a:rPr lang="en-GB" dirty="0">
                <a:hlinkClick r:id="rId2"/>
              </a:rPr>
              <a:t>https://www.ietf.org/)</a:t>
            </a:r>
            <a:endParaRPr lang="en-GB" dirty="0"/>
          </a:p>
          <a:p>
            <a:pPr lvl="1"/>
            <a:r>
              <a:rPr lang="en-GB" dirty="0"/>
              <a:t>The Internet Engineering Task Force (IETF) develops and promotes voluntary Internet standards, in particular the standards that comprise the Internet protocol suite (TCP/IP)</a:t>
            </a:r>
          </a:p>
          <a:p>
            <a:r>
              <a:rPr lang="en-GB" dirty="0"/>
              <a:t>W3C (</a:t>
            </a:r>
            <a:r>
              <a:rPr lang="en-GB" dirty="0">
                <a:hlinkClick r:id="rId3"/>
              </a:rPr>
              <a:t>www.w3.org</a:t>
            </a:r>
            <a:r>
              <a:rPr lang="en-GB" dirty="0"/>
              <a:t>)</a:t>
            </a:r>
          </a:p>
          <a:p>
            <a:pPr lvl="1"/>
            <a:r>
              <a:rPr lang="en-GB" dirty="0"/>
              <a:t>The World Wide Web Consortium (W3C) is the main international standards organisation for the World Wide Web</a:t>
            </a:r>
          </a:p>
          <a:p>
            <a:pPr lvl="1"/>
            <a:r>
              <a:rPr lang="en-GB" dirty="0"/>
              <a:t>Founded and currently led by Tim Berners-Lee</a:t>
            </a:r>
          </a:p>
        </p:txBody>
      </p:sp>
    </p:spTree>
    <p:extLst>
      <p:ext uri="{BB962C8B-B14F-4D97-AF65-F5344CB8AC3E}">
        <p14:creationId xmlns:p14="http://schemas.microsoft.com/office/powerpoint/2010/main" val="37618141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9104-2BB2-4910-8DD6-69354BF78150}"/>
              </a:ext>
            </a:extLst>
          </p:cNvPr>
          <p:cNvSpPr>
            <a:spLocks noGrp="1"/>
          </p:cNvSpPr>
          <p:nvPr>
            <p:ph type="title"/>
          </p:nvPr>
        </p:nvSpPr>
        <p:spPr/>
        <p:txBody>
          <a:bodyPr/>
          <a:lstStyle/>
          <a:p>
            <a:r>
              <a:rPr lang="en-US" dirty="0"/>
              <a:t>4.2	Discuss the purpose of the following</a:t>
            </a:r>
            <a:endParaRPr lang="en-GB" dirty="0"/>
          </a:p>
        </p:txBody>
      </p:sp>
      <p:sp>
        <p:nvSpPr>
          <p:cNvPr id="3" name="Content Placeholder 2">
            <a:extLst>
              <a:ext uri="{FF2B5EF4-FFF2-40B4-BE49-F238E27FC236}">
                <a16:creationId xmlns:a16="http://schemas.microsoft.com/office/drawing/2014/main" id="{A58FC5EB-2FBB-47B7-93E2-BA7884C16EB1}"/>
              </a:ext>
            </a:extLst>
          </p:cNvPr>
          <p:cNvSpPr>
            <a:spLocks noGrp="1"/>
          </p:cNvSpPr>
          <p:nvPr>
            <p:ph type="body" idx="1"/>
          </p:nvPr>
        </p:nvSpPr>
        <p:spPr/>
        <p:txBody>
          <a:bodyPr>
            <a:normAutofit fontScale="92500" lnSpcReduction="20000"/>
          </a:bodyPr>
          <a:lstStyle/>
          <a:p>
            <a:r>
              <a:rPr lang="en-GB" dirty="0"/>
              <a:t>Web and application server</a:t>
            </a:r>
          </a:p>
          <a:p>
            <a:r>
              <a:rPr lang="en-GB" dirty="0"/>
              <a:t>Hosting and serving</a:t>
            </a:r>
          </a:p>
          <a:p>
            <a:r>
              <a:rPr lang="en-GB" dirty="0"/>
              <a:t>Relational database management systems</a:t>
            </a:r>
          </a:p>
          <a:p>
            <a:r>
              <a:rPr lang="en-GB" dirty="0"/>
              <a:t>Content management systems</a:t>
            </a:r>
          </a:p>
          <a:p>
            <a:endParaRPr lang="en-GB" dirty="0"/>
          </a:p>
        </p:txBody>
      </p:sp>
    </p:spTree>
    <p:extLst>
      <p:ext uri="{BB962C8B-B14F-4D97-AF65-F5344CB8AC3E}">
        <p14:creationId xmlns:p14="http://schemas.microsoft.com/office/powerpoint/2010/main" val="11364128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6E45-8035-4A39-A061-0BD36E017E09}"/>
              </a:ext>
            </a:extLst>
          </p:cNvPr>
          <p:cNvSpPr>
            <a:spLocks noGrp="1"/>
          </p:cNvSpPr>
          <p:nvPr>
            <p:ph type="title"/>
          </p:nvPr>
        </p:nvSpPr>
        <p:spPr>
          <a:xfrm>
            <a:off x="1213609" y="343580"/>
            <a:ext cx="7481731" cy="1080938"/>
          </a:xfrm>
        </p:spPr>
        <p:txBody>
          <a:bodyPr>
            <a:noAutofit/>
          </a:bodyPr>
          <a:lstStyle/>
          <a:p>
            <a:r>
              <a:rPr lang="en-US" sz="4800" dirty="0"/>
              <a:t>Web </a:t>
            </a:r>
            <a:r>
              <a:rPr lang="en-US" dirty="0"/>
              <a:t>and</a:t>
            </a:r>
            <a:r>
              <a:rPr lang="en-US" sz="4800" dirty="0"/>
              <a:t> Application Server</a:t>
            </a:r>
            <a:endParaRPr lang="en-GB" sz="4800" dirty="0"/>
          </a:p>
        </p:txBody>
      </p:sp>
      <p:sp>
        <p:nvSpPr>
          <p:cNvPr id="3" name="Content Placeholder 2">
            <a:extLst>
              <a:ext uri="{FF2B5EF4-FFF2-40B4-BE49-F238E27FC236}">
                <a16:creationId xmlns:a16="http://schemas.microsoft.com/office/drawing/2014/main" id="{484D3118-26A9-490D-AA9D-0A5EEF3CC60F}"/>
              </a:ext>
            </a:extLst>
          </p:cNvPr>
          <p:cNvSpPr>
            <a:spLocks noGrp="1"/>
          </p:cNvSpPr>
          <p:nvPr>
            <p:ph idx="1"/>
          </p:nvPr>
        </p:nvSpPr>
        <p:spPr>
          <a:xfrm>
            <a:off x="1213609" y="1834166"/>
            <a:ext cx="9326572" cy="1882428"/>
          </a:xfrm>
        </p:spPr>
        <p:txBody>
          <a:bodyPr>
            <a:normAutofit/>
          </a:bodyPr>
          <a:lstStyle/>
          <a:p>
            <a:r>
              <a:rPr lang="en-GB" sz="2400" dirty="0"/>
              <a:t>Web server serves web content over HTTP</a:t>
            </a:r>
          </a:p>
          <a:p>
            <a:pPr lvl="1"/>
            <a:r>
              <a:rPr lang="en-GB" sz="1800" dirty="0"/>
              <a:t>Displays site content</a:t>
            </a:r>
          </a:p>
          <a:p>
            <a:r>
              <a:rPr lang="en-GB" sz="2400" dirty="0"/>
              <a:t>Application server serves business logic to application programs through any number of protocols</a:t>
            </a:r>
          </a:p>
          <a:p>
            <a:pPr lvl="1"/>
            <a:endParaRPr lang="en-GB" sz="1200" dirty="0"/>
          </a:p>
        </p:txBody>
      </p:sp>
      <p:pic>
        <p:nvPicPr>
          <p:cNvPr id="5" name="Picture 4">
            <a:extLst>
              <a:ext uri="{FF2B5EF4-FFF2-40B4-BE49-F238E27FC236}">
                <a16:creationId xmlns:a16="http://schemas.microsoft.com/office/drawing/2014/main" id="{54E779CD-B054-4CBD-B6B6-CA9F1C09B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3" y="3451278"/>
            <a:ext cx="6271747" cy="328831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148116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3DA9-B61D-4054-8D6B-98B30A5DC7AA}"/>
              </a:ext>
            </a:extLst>
          </p:cNvPr>
          <p:cNvSpPr>
            <a:spLocks noGrp="1"/>
          </p:cNvSpPr>
          <p:nvPr>
            <p:ph type="title"/>
          </p:nvPr>
        </p:nvSpPr>
        <p:spPr/>
        <p:txBody>
          <a:bodyPr/>
          <a:lstStyle/>
          <a:p>
            <a:r>
              <a:rPr lang="en-US" dirty="0"/>
              <a:t>Hosting and Serving</a:t>
            </a:r>
            <a:endParaRPr lang="en-GB" dirty="0"/>
          </a:p>
        </p:txBody>
      </p:sp>
      <p:sp>
        <p:nvSpPr>
          <p:cNvPr id="3" name="Content Placeholder 2">
            <a:extLst>
              <a:ext uri="{FF2B5EF4-FFF2-40B4-BE49-F238E27FC236}">
                <a16:creationId xmlns:a16="http://schemas.microsoft.com/office/drawing/2014/main" id="{29DD98E9-65DA-4673-9BCD-778C0E4F22CB}"/>
              </a:ext>
            </a:extLst>
          </p:cNvPr>
          <p:cNvSpPr>
            <a:spLocks noGrp="1"/>
          </p:cNvSpPr>
          <p:nvPr>
            <p:ph idx="1"/>
          </p:nvPr>
        </p:nvSpPr>
        <p:spPr>
          <a:xfrm>
            <a:off x="115113" y="1541421"/>
            <a:ext cx="11788129" cy="2808158"/>
          </a:xfrm>
        </p:spPr>
        <p:txBody>
          <a:bodyPr/>
          <a:lstStyle/>
          <a:p>
            <a:r>
              <a:rPr lang="en-GB" dirty="0"/>
              <a:t>Hosting</a:t>
            </a:r>
          </a:p>
          <a:p>
            <a:pPr lvl="1"/>
            <a:r>
              <a:rPr lang="en-GB" dirty="0"/>
              <a:t>A web host, or web hosting service provider, is a business that provides the technologies and services needed for the website or webpage to be viewed on the Internet</a:t>
            </a:r>
          </a:p>
          <a:p>
            <a:pPr lvl="1"/>
            <a:r>
              <a:rPr lang="en-GB" dirty="0"/>
              <a:t>Websites are hosted, or stored, on special </a:t>
            </a:r>
            <a:r>
              <a:rPr lang="en-GB" b="1" dirty="0"/>
              <a:t>computers</a:t>
            </a:r>
            <a:r>
              <a:rPr lang="en-GB" dirty="0"/>
              <a:t> called servers</a:t>
            </a:r>
          </a:p>
          <a:p>
            <a:r>
              <a:rPr lang="en-GB" dirty="0"/>
              <a:t>Web servers</a:t>
            </a:r>
          </a:p>
          <a:p>
            <a:pPr lvl="1"/>
            <a:r>
              <a:rPr lang="en-GB" dirty="0"/>
              <a:t>Hardware dedicated to running web server software</a:t>
            </a:r>
          </a:p>
        </p:txBody>
      </p:sp>
      <p:pic>
        <p:nvPicPr>
          <p:cNvPr id="5" name="Picture 4">
            <a:extLst>
              <a:ext uri="{FF2B5EF4-FFF2-40B4-BE49-F238E27FC236}">
                <a16:creationId xmlns:a16="http://schemas.microsoft.com/office/drawing/2014/main" id="{6656EF23-7278-4F9D-A9F6-90422B3A8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7707" y="3941805"/>
            <a:ext cx="4374293" cy="2916195"/>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403AF6EF-8056-4ED0-AA04-246B73D1B8B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41" b="89510" l="1015" r="98083">
                        <a14:foregroundMark x1="1240" y1="84266" x2="113" y2="47552"/>
                        <a14:foregroundMark x1="113" y1="47552" x2="2818" y2="31818"/>
                        <a14:foregroundMark x1="2818" y1="31818" x2="13416" y2="16434"/>
                        <a14:foregroundMark x1="13416" y1="16434" x2="18377" y2="6294"/>
                        <a14:foregroundMark x1="18377" y1="6294" x2="30101" y2="1399"/>
                        <a14:foregroundMark x1="30101" y1="1399" x2="81172" y2="6993"/>
                        <a14:foregroundMark x1="81172" y1="6993" x2="96618" y2="32517"/>
                        <a14:foregroundMark x1="96618" y1="32517" x2="99662" y2="47203"/>
                        <a14:foregroundMark x1="99662" y1="47203" x2="98534" y2="83566"/>
                        <a14:foregroundMark x1="98534" y1="83566" x2="2706" y2="85664"/>
                        <a14:foregroundMark x1="2706" y1="85664" x2="1127" y2="84266"/>
                        <a14:foregroundMark x1="92672" y1="29371" x2="98083" y2="35664"/>
                        <a14:foregroundMark x1="98083" y1="35664" x2="93461" y2="31469"/>
                      </a14:backgroundRemoval>
                    </a14:imgEffect>
                  </a14:imgLayer>
                </a14:imgProps>
              </a:ext>
              <a:ext uri="{28A0092B-C50C-407E-A947-70E740481C1C}">
                <a14:useLocalDpi xmlns:a14="http://schemas.microsoft.com/office/drawing/2010/main" val="0"/>
              </a:ext>
            </a:extLst>
          </a:blip>
          <a:stretch>
            <a:fillRect/>
          </a:stretch>
        </p:blipFill>
        <p:spPr>
          <a:xfrm>
            <a:off x="219842" y="4481094"/>
            <a:ext cx="5699177" cy="1837615"/>
          </a:xfrm>
          <a:prstGeom prst="rect">
            <a:avLst/>
          </a:prstGeom>
        </p:spPr>
      </p:pic>
    </p:spTree>
    <p:extLst>
      <p:ext uri="{BB962C8B-B14F-4D97-AF65-F5344CB8AC3E}">
        <p14:creationId xmlns:p14="http://schemas.microsoft.com/office/powerpoint/2010/main" val="17844033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F89D-9C1D-4ADA-B4B1-F34EB0092931}"/>
              </a:ext>
            </a:extLst>
          </p:cNvPr>
          <p:cNvSpPr>
            <a:spLocks noGrp="1"/>
          </p:cNvSpPr>
          <p:nvPr>
            <p:ph type="title"/>
          </p:nvPr>
        </p:nvSpPr>
        <p:spPr/>
        <p:txBody>
          <a:bodyPr>
            <a:normAutofit/>
          </a:bodyPr>
          <a:lstStyle/>
          <a:p>
            <a:r>
              <a:rPr lang="en-US" dirty="0"/>
              <a:t>Relational Database Management Systems</a:t>
            </a:r>
            <a:endParaRPr lang="en-GB" dirty="0"/>
          </a:p>
        </p:txBody>
      </p:sp>
      <p:sp>
        <p:nvSpPr>
          <p:cNvPr id="3" name="Content Placeholder 2">
            <a:extLst>
              <a:ext uri="{FF2B5EF4-FFF2-40B4-BE49-F238E27FC236}">
                <a16:creationId xmlns:a16="http://schemas.microsoft.com/office/drawing/2014/main" id="{401C4EF2-1C7E-41D1-B5F3-A31455F0A00A}"/>
              </a:ext>
            </a:extLst>
          </p:cNvPr>
          <p:cNvSpPr>
            <a:spLocks noGrp="1"/>
          </p:cNvSpPr>
          <p:nvPr>
            <p:ph idx="1"/>
          </p:nvPr>
        </p:nvSpPr>
        <p:spPr/>
        <p:txBody>
          <a:bodyPr/>
          <a:lstStyle/>
          <a:p>
            <a:r>
              <a:rPr lang="en-GB" dirty="0"/>
              <a:t>Complex database software</a:t>
            </a:r>
          </a:p>
          <a:p>
            <a:r>
              <a:rPr lang="en-GB" dirty="0"/>
              <a:t>Make use of relationships between entities</a:t>
            </a:r>
          </a:p>
          <a:p>
            <a:r>
              <a:rPr lang="en-GB" dirty="0"/>
              <a:t>Examples:</a:t>
            </a:r>
          </a:p>
          <a:p>
            <a:pPr lvl="1"/>
            <a:r>
              <a:rPr lang="en-GB" dirty="0"/>
              <a:t>MariaDB</a:t>
            </a:r>
          </a:p>
          <a:p>
            <a:pPr lvl="1"/>
            <a:r>
              <a:rPr lang="en-GB" dirty="0"/>
              <a:t>MySQL</a:t>
            </a:r>
          </a:p>
          <a:p>
            <a:pPr lvl="1"/>
            <a:r>
              <a:rPr lang="en-GB" dirty="0"/>
              <a:t>Microsoft SQL Server</a:t>
            </a:r>
          </a:p>
          <a:p>
            <a:pPr lvl="1"/>
            <a:r>
              <a:rPr lang="en-GB" dirty="0"/>
              <a:t>Microsoft Access (Desktop)</a:t>
            </a:r>
          </a:p>
        </p:txBody>
      </p:sp>
    </p:spTree>
    <p:extLst>
      <p:ext uri="{BB962C8B-B14F-4D97-AF65-F5344CB8AC3E}">
        <p14:creationId xmlns:p14="http://schemas.microsoft.com/office/powerpoint/2010/main" val="182375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A4EA-A47F-4738-898C-3A80DD5EC564}"/>
              </a:ext>
            </a:extLst>
          </p:cNvPr>
          <p:cNvSpPr>
            <a:spLocks noGrp="1"/>
          </p:cNvSpPr>
          <p:nvPr>
            <p:ph type="title"/>
          </p:nvPr>
        </p:nvSpPr>
        <p:spPr/>
        <p:txBody>
          <a:bodyPr/>
          <a:lstStyle/>
          <a:p>
            <a:r>
              <a:rPr lang="en-GB" dirty="0"/>
              <a:t>Example database system</a:t>
            </a:r>
          </a:p>
        </p:txBody>
      </p:sp>
      <p:pic>
        <p:nvPicPr>
          <p:cNvPr id="5" name="Content Placeholder 4">
            <a:extLst>
              <a:ext uri="{FF2B5EF4-FFF2-40B4-BE49-F238E27FC236}">
                <a16:creationId xmlns:a16="http://schemas.microsoft.com/office/drawing/2014/main" id="{B1C425E5-9987-438D-A632-F56AB75844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8619" y="1690688"/>
            <a:ext cx="8774290" cy="4935538"/>
          </a:xfrm>
        </p:spPr>
      </p:pic>
      <p:sp>
        <p:nvSpPr>
          <p:cNvPr id="3" name="TextBox 2">
            <a:extLst>
              <a:ext uri="{FF2B5EF4-FFF2-40B4-BE49-F238E27FC236}">
                <a16:creationId xmlns:a16="http://schemas.microsoft.com/office/drawing/2014/main" id="{8CC032EC-A93A-44CE-961D-D6571B5FB0B8}"/>
              </a:ext>
            </a:extLst>
          </p:cNvPr>
          <p:cNvSpPr txBox="1"/>
          <p:nvPr/>
        </p:nvSpPr>
        <p:spPr>
          <a:xfrm>
            <a:off x="540774" y="2271252"/>
            <a:ext cx="1670522" cy="369332"/>
          </a:xfrm>
          <a:prstGeom prst="rect">
            <a:avLst/>
          </a:prstGeom>
          <a:noFill/>
        </p:spPr>
        <p:txBody>
          <a:bodyPr wrap="none" rtlCol="0">
            <a:spAutoFit/>
          </a:bodyPr>
          <a:lstStyle/>
          <a:p>
            <a:r>
              <a:rPr lang="en-GB" dirty="0"/>
              <a:t>Database Name</a:t>
            </a:r>
          </a:p>
        </p:txBody>
      </p:sp>
      <p:sp>
        <p:nvSpPr>
          <p:cNvPr id="6" name="TextBox 5">
            <a:extLst>
              <a:ext uri="{FF2B5EF4-FFF2-40B4-BE49-F238E27FC236}">
                <a16:creationId xmlns:a16="http://schemas.microsoft.com/office/drawing/2014/main" id="{5DB2888E-35FE-4B82-A193-6BDF3AFC7005}"/>
              </a:ext>
            </a:extLst>
          </p:cNvPr>
          <p:cNvSpPr txBox="1"/>
          <p:nvPr/>
        </p:nvSpPr>
        <p:spPr>
          <a:xfrm>
            <a:off x="540774" y="3677725"/>
            <a:ext cx="1264705" cy="369332"/>
          </a:xfrm>
          <a:prstGeom prst="rect">
            <a:avLst/>
          </a:prstGeom>
          <a:noFill/>
        </p:spPr>
        <p:txBody>
          <a:bodyPr wrap="none" rtlCol="0">
            <a:spAutoFit/>
          </a:bodyPr>
          <a:lstStyle/>
          <a:p>
            <a:r>
              <a:rPr lang="en-GB" dirty="0"/>
              <a:t>Table name</a:t>
            </a:r>
          </a:p>
        </p:txBody>
      </p:sp>
      <p:cxnSp>
        <p:nvCxnSpPr>
          <p:cNvPr id="7" name="Straight Arrow Connector 6">
            <a:extLst>
              <a:ext uri="{FF2B5EF4-FFF2-40B4-BE49-F238E27FC236}">
                <a16:creationId xmlns:a16="http://schemas.microsoft.com/office/drawing/2014/main" id="{46954991-3EF7-40A1-BF8A-5E848AF2ADC3}"/>
              </a:ext>
            </a:extLst>
          </p:cNvPr>
          <p:cNvCxnSpPr>
            <a:cxnSpLocks/>
            <a:stCxn id="3" idx="3"/>
          </p:cNvCxnSpPr>
          <p:nvPr/>
        </p:nvCxnSpPr>
        <p:spPr>
          <a:xfrm>
            <a:off x="2211296" y="2455918"/>
            <a:ext cx="1288988" cy="10836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20E4D95-C8DF-4152-A7C6-6B81C6DA0073}"/>
              </a:ext>
            </a:extLst>
          </p:cNvPr>
          <p:cNvCxnSpPr>
            <a:cxnSpLocks/>
            <a:stCxn id="6" idx="3"/>
          </p:cNvCxnSpPr>
          <p:nvPr/>
        </p:nvCxnSpPr>
        <p:spPr>
          <a:xfrm>
            <a:off x="1805479" y="3862391"/>
            <a:ext cx="3012327" cy="2960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4423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365A-E2DF-4BF3-93C9-E8EC3808DA7E}"/>
              </a:ext>
            </a:extLst>
          </p:cNvPr>
          <p:cNvSpPr>
            <a:spLocks noGrp="1"/>
          </p:cNvSpPr>
          <p:nvPr>
            <p:ph type="title"/>
          </p:nvPr>
        </p:nvSpPr>
        <p:spPr/>
        <p:txBody>
          <a:bodyPr/>
          <a:lstStyle/>
          <a:p>
            <a:r>
              <a:rPr lang="en-GB" dirty="0"/>
              <a:t>Database </a:t>
            </a:r>
          </a:p>
        </p:txBody>
      </p:sp>
      <p:sp>
        <p:nvSpPr>
          <p:cNvPr id="3" name="Content Placeholder 2">
            <a:extLst>
              <a:ext uri="{FF2B5EF4-FFF2-40B4-BE49-F238E27FC236}">
                <a16:creationId xmlns:a16="http://schemas.microsoft.com/office/drawing/2014/main" id="{BACE945F-74D4-46C3-A457-E60F242263F6}"/>
              </a:ext>
            </a:extLst>
          </p:cNvPr>
          <p:cNvSpPr>
            <a:spLocks noGrp="1"/>
          </p:cNvSpPr>
          <p:nvPr>
            <p:ph idx="1"/>
          </p:nvPr>
        </p:nvSpPr>
        <p:spPr>
          <a:xfrm>
            <a:off x="312821" y="1825625"/>
            <a:ext cx="11590421" cy="927407"/>
          </a:xfrm>
        </p:spPr>
        <p:txBody>
          <a:bodyPr/>
          <a:lstStyle/>
          <a:p>
            <a:r>
              <a:rPr lang="en-GB" dirty="0"/>
              <a:t>A database is just a different kind of spreadsheet</a:t>
            </a:r>
          </a:p>
        </p:txBody>
      </p:sp>
    </p:spTree>
    <p:extLst>
      <p:ext uri="{BB962C8B-B14F-4D97-AF65-F5344CB8AC3E}">
        <p14:creationId xmlns:p14="http://schemas.microsoft.com/office/powerpoint/2010/main" val="30523838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6C56-E9C1-4E59-9089-58CEC39D8D9B}"/>
              </a:ext>
            </a:extLst>
          </p:cNvPr>
          <p:cNvSpPr>
            <a:spLocks noGrp="1"/>
          </p:cNvSpPr>
          <p:nvPr>
            <p:ph type="title"/>
          </p:nvPr>
        </p:nvSpPr>
        <p:spPr/>
        <p:txBody>
          <a:bodyPr/>
          <a:lstStyle/>
          <a:p>
            <a:r>
              <a:rPr lang="en-US" dirty="0"/>
              <a:t>Content Management Systems</a:t>
            </a:r>
            <a:endParaRPr lang="en-GB" dirty="0"/>
          </a:p>
        </p:txBody>
      </p:sp>
      <p:sp>
        <p:nvSpPr>
          <p:cNvPr id="3" name="Content Placeholder 2">
            <a:extLst>
              <a:ext uri="{FF2B5EF4-FFF2-40B4-BE49-F238E27FC236}">
                <a16:creationId xmlns:a16="http://schemas.microsoft.com/office/drawing/2014/main" id="{11510987-EE63-4245-827D-1DFAE680BE31}"/>
              </a:ext>
            </a:extLst>
          </p:cNvPr>
          <p:cNvSpPr>
            <a:spLocks noGrp="1"/>
          </p:cNvSpPr>
          <p:nvPr>
            <p:ph idx="1"/>
          </p:nvPr>
        </p:nvSpPr>
        <p:spPr/>
        <p:txBody>
          <a:bodyPr>
            <a:normAutofit/>
          </a:bodyPr>
          <a:lstStyle/>
          <a:p>
            <a:r>
              <a:rPr lang="en-GB" dirty="0"/>
              <a:t>Manages the creation and modification of digital content</a:t>
            </a:r>
          </a:p>
          <a:p>
            <a:r>
              <a:rPr lang="en-GB" dirty="0"/>
              <a:t>Support the separation of content and presentation</a:t>
            </a:r>
          </a:p>
          <a:p>
            <a:r>
              <a:rPr lang="en-GB" dirty="0"/>
              <a:t>A web content management system (WCM or WCMS) is a CMS designed to support the management of the content of Web pages</a:t>
            </a:r>
          </a:p>
          <a:p>
            <a:r>
              <a:rPr lang="en-GB" dirty="0"/>
              <a:t>Most popular CMSs are also WCMSs</a:t>
            </a:r>
          </a:p>
          <a:p>
            <a:r>
              <a:rPr lang="en-GB" dirty="0"/>
              <a:t>Web content includes text and embedded graphics, photos, video, audio, maps, and program code (e.g., for applications) that displays content or interacts with the user.</a:t>
            </a:r>
          </a:p>
          <a:p>
            <a:endParaRPr lang="en-GB" dirty="0"/>
          </a:p>
        </p:txBody>
      </p:sp>
    </p:spTree>
    <p:extLst>
      <p:ext uri="{BB962C8B-B14F-4D97-AF65-F5344CB8AC3E}">
        <p14:creationId xmlns:p14="http://schemas.microsoft.com/office/powerpoint/2010/main" val="4658257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6C56-E9C1-4E59-9089-58CEC39D8D9B}"/>
              </a:ext>
            </a:extLst>
          </p:cNvPr>
          <p:cNvSpPr>
            <a:spLocks noGrp="1"/>
          </p:cNvSpPr>
          <p:nvPr>
            <p:ph type="title"/>
          </p:nvPr>
        </p:nvSpPr>
        <p:spPr/>
        <p:txBody>
          <a:bodyPr/>
          <a:lstStyle/>
          <a:p>
            <a:r>
              <a:rPr lang="en-US" dirty="0"/>
              <a:t>Content Management Systems</a:t>
            </a:r>
            <a:endParaRPr lang="en-GB" dirty="0"/>
          </a:p>
        </p:txBody>
      </p:sp>
      <p:sp>
        <p:nvSpPr>
          <p:cNvPr id="3" name="Content Placeholder 2">
            <a:extLst>
              <a:ext uri="{FF2B5EF4-FFF2-40B4-BE49-F238E27FC236}">
                <a16:creationId xmlns:a16="http://schemas.microsoft.com/office/drawing/2014/main" id="{11510987-EE63-4245-827D-1DFAE680BE31}"/>
              </a:ext>
            </a:extLst>
          </p:cNvPr>
          <p:cNvSpPr>
            <a:spLocks noGrp="1"/>
          </p:cNvSpPr>
          <p:nvPr>
            <p:ph idx="1"/>
          </p:nvPr>
        </p:nvSpPr>
        <p:spPr/>
        <p:txBody>
          <a:bodyPr>
            <a:normAutofit/>
          </a:bodyPr>
          <a:lstStyle/>
          <a:p>
            <a:r>
              <a:rPr lang="en-GB" dirty="0"/>
              <a:t>Such a content management system (CMS) typically has two major components:</a:t>
            </a:r>
          </a:p>
          <a:p>
            <a:pPr lvl="1"/>
            <a:r>
              <a:rPr lang="en-GB" dirty="0"/>
              <a:t>A content management application (CMA) is the front-end user interface that allows a user, even with limited expertise, to add, modify, and remove content from a website without the intervention of a webmaster.</a:t>
            </a:r>
          </a:p>
          <a:p>
            <a:pPr lvl="1"/>
            <a:r>
              <a:rPr lang="en-GB" dirty="0"/>
              <a:t>A content delivery application (CDA) compiles that information and updates the website.</a:t>
            </a:r>
          </a:p>
          <a:p>
            <a:r>
              <a:rPr lang="en-GB" dirty="0"/>
              <a:t>Is a backend system</a:t>
            </a:r>
          </a:p>
        </p:txBody>
      </p:sp>
    </p:spTree>
    <p:extLst>
      <p:ext uri="{BB962C8B-B14F-4D97-AF65-F5344CB8AC3E}">
        <p14:creationId xmlns:p14="http://schemas.microsoft.com/office/powerpoint/2010/main" val="267227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(JS)</a:t>
            </a:r>
            <a:endParaRPr lang="en-GB" dirty="0"/>
          </a:p>
        </p:txBody>
      </p:sp>
      <p:sp>
        <p:nvSpPr>
          <p:cNvPr id="3" name="Content Placeholder 2"/>
          <p:cNvSpPr>
            <a:spLocks noGrp="1"/>
          </p:cNvSpPr>
          <p:nvPr>
            <p:ph idx="1"/>
          </p:nvPr>
        </p:nvSpPr>
        <p:spPr>
          <a:xfrm>
            <a:off x="1240157" y="1943842"/>
            <a:ext cx="9267422" cy="4044455"/>
          </a:xfrm>
        </p:spPr>
        <p:txBody>
          <a:bodyPr>
            <a:normAutofit fontScale="92500"/>
          </a:bodyPr>
          <a:lstStyle/>
          <a:p>
            <a:r>
              <a:rPr lang="en-GB" dirty="0"/>
              <a:t>JavaScript is used to provide interactive features to a web page</a:t>
            </a:r>
          </a:p>
          <a:p>
            <a:r>
              <a:rPr lang="en-GB" dirty="0"/>
              <a:t>It is a dynamic programming language</a:t>
            </a:r>
          </a:p>
          <a:p>
            <a:r>
              <a:rPr lang="en-GB" dirty="0"/>
              <a:t>It adds behaviour to your web page</a:t>
            </a:r>
          </a:p>
          <a:p>
            <a:r>
              <a:rPr lang="en-GB" dirty="0"/>
              <a:t>It is embedded within the HTML code</a:t>
            </a:r>
          </a:p>
          <a:p>
            <a:r>
              <a:rPr lang="en-GB" dirty="0"/>
              <a:t>Some things we can do the in JavaScript:</a:t>
            </a:r>
          </a:p>
          <a:p>
            <a:pPr lvl="1"/>
            <a:r>
              <a:rPr lang="en-GB" dirty="0"/>
              <a:t>Form validation</a:t>
            </a:r>
          </a:p>
          <a:p>
            <a:pPr lvl="1"/>
            <a:r>
              <a:rPr lang="en-GB" dirty="0"/>
              <a:t>Calculations</a:t>
            </a:r>
          </a:p>
          <a:p>
            <a:pPr lvl="1"/>
            <a:r>
              <a:rPr lang="en-GB" dirty="0"/>
              <a:t>Animations</a:t>
            </a:r>
          </a:p>
          <a:p>
            <a:pPr lvl="1"/>
            <a:r>
              <a:rPr lang="en-GB" dirty="0"/>
              <a:t>Load images</a:t>
            </a:r>
          </a:p>
          <a:p>
            <a:endParaRPr lang="en-GB" dirty="0"/>
          </a:p>
        </p:txBody>
      </p:sp>
    </p:spTree>
    <p:extLst>
      <p:ext uri="{BB962C8B-B14F-4D97-AF65-F5344CB8AC3E}">
        <p14:creationId xmlns:p14="http://schemas.microsoft.com/office/powerpoint/2010/main" val="3251708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C331-94C1-4FB0-AA3D-58D3FC9ACAF1}"/>
              </a:ext>
            </a:extLst>
          </p:cNvPr>
          <p:cNvSpPr>
            <a:spLocks noGrp="1"/>
          </p:cNvSpPr>
          <p:nvPr>
            <p:ph type="title"/>
          </p:nvPr>
        </p:nvSpPr>
        <p:spPr>
          <a:xfrm>
            <a:off x="312821" y="365125"/>
            <a:ext cx="11590421" cy="1325563"/>
          </a:xfrm>
        </p:spPr>
        <p:txBody>
          <a:bodyPr anchor="ctr">
            <a:normAutofit/>
          </a:bodyPr>
          <a:lstStyle/>
          <a:p>
            <a:r>
              <a:rPr lang="en-GB" dirty="0"/>
              <a:t>Example CMS</a:t>
            </a:r>
          </a:p>
        </p:txBody>
      </p:sp>
      <p:pic>
        <p:nvPicPr>
          <p:cNvPr id="7" name="Content Placeholder 6" descr="Graphical user interface, text, application&#10;&#10;Description automatically generated">
            <a:extLst>
              <a:ext uri="{FF2B5EF4-FFF2-40B4-BE49-F238E27FC236}">
                <a16:creationId xmlns:a16="http://schemas.microsoft.com/office/drawing/2014/main" id="{5A88E484-2A6B-453D-AC88-9A0B89073B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632" y="1825625"/>
            <a:ext cx="9822799" cy="4935956"/>
          </a:xfrm>
          <a:noFill/>
        </p:spPr>
      </p:pic>
    </p:spTree>
    <p:extLst>
      <p:ext uri="{BB962C8B-B14F-4D97-AF65-F5344CB8AC3E}">
        <p14:creationId xmlns:p14="http://schemas.microsoft.com/office/powerpoint/2010/main" val="18596432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5DDC-DEAB-4397-A742-A529C656D5EC}"/>
              </a:ext>
            </a:extLst>
          </p:cNvPr>
          <p:cNvSpPr>
            <a:spLocks noGrp="1"/>
          </p:cNvSpPr>
          <p:nvPr>
            <p:ph type="title"/>
          </p:nvPr>
        </p:nvSpPr>
        <p:spPr>
          <a:xfrm>
            <a:off x="601579" y="30162"/>
            <a:ext cx="11590421" cy="1325563"/>
          </a:xfrm>
        </p:spPr>
        <p:txBody>
          <a:bodyPr/>
          <a:lstStyle/>
          <a:p>
            <a:r>
              <a:rPr lang="en-GB" dirty="0"/>
              <a:t>Example CMS - WordPress</a:t>
            </a:r>
          </a:p>
        </p:txBody>
      </p:sp>
      <p:pic>
        <p:nvPicPr>
          <p:cNvPr id="5" name="Content Placeholder 4" descr="Graphical user interface, website&#10;&#10;Description automatically generated">
            <a:extLst>
              <a:ext uri="{FF2B5EF4-FFF2-40B4-BE49-F238E27FC236}">
                <a16:creationId xmlns:a16="http://schemas.microsoft.com/office/drawing/2014/main" id="{C86D9BEA-2EBA-408D-BE57-EDB579F937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684" y="1193774"/>
            <a:ext cx="8436469" cy="5634064"/>
          </a:xfrm>
        </p:spPr>
      </p:pic>
    </p:spTree>
    <p:extLst>
      <p:ext uri="{BB962C8B-B14F-4D97-AF65-F5344CB8AC3E}">
        <p14:creationId xmlns:p14="http://schemas.microsoft.com/office/powerpoint/2010/main" val="36654303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CAC7-2B1F-4CED-9152-3E22D7EEFA7C}"/>
              </a:ext>
            </a:extLst>
          </p:cNvPr>
          <p:cNvSpPr>
            <a:spLocks noGrp="1"/>
          </p:cNvSpPr>
          <p:nvPr>
            <p:ph type="title"/>
          </p:nvPr>
        </p:nvSpPr>
        <p:spPr/>
        <p:txBody>
          <a:bodyPr/>
          <a:lstStyle/>
          <a:p>
            <a:r>
              <a:rPr lang="en-GB" dirty="0"/>
              <a:t>4.3 Describe the purpose of a web client </a:t>
            </a:r>
          </a:p>
        </p:txBody>
      </p:sp>
      <p:sp>
        <p:nvSpPr>
          <p:cNvPr id="4" name="Text Placeholder 3">
            <a:extLst>
              <a:ext uri="{FF2B5EF4-FFF2-40B4-BE49-F238E27FC236}">
                <a16:creationId xmlns:a16="http://schemas.microsoft.com/office/drawing/2014/main" id="{AA240EB2-1FE5-430F-ABE4-3CC49ED4BC3B}"/>
              </a:ext>
            </a:extLst>
          </p:cNvPr>
          <p:cNvSpPr>
            <a:spLocks noGrp="1"/>
          </p:cNvSpPr>
          <p:nvPr>
            <p:ph type="body" idx="1"/>
          </p:nvPr>
        </p:nvSpPr>
        <p:spPr/>
        <p:txBody>
          <a:bodyPr/>
          <a:lstStyle/>
          <a:p>
            <a:r>
              <a:rPr lang="en-GB" dirty="0"/>
              <a:t>Browsers </a:t>
            </a:r>
          </a:p>
          <a:p>
            <a:r>
              <a:rPr lang="en-GB" dirty="0"/>
              <a:t>Applications</a:t>
            </a:r>
          </a:p>
        </p:txBody>
      </p:sp>
    </p:spTree>
    <p:extLst>
      <p:ext uri="{BB962C8B-B14F-4D97-AF65-F5344CB8AC3E}">
        <p14:creationId xmlns:p14="http://schemas.microsoft.com/office/powerpoint/2010/main" val="24980594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Browsers</a:t>
            </a:r>
          </a:p>
        </p:txBody>
      </p:sp>
      <p:sp>
        <p:nvSpPr>
          <p:cNvPr id="3" name="Content Placeholder 2"/>
          <p:cNvSpPr>
            <a:spLocks noGrp="1"/>
          </p:cNvSpPr>
          <p:nvPr>
            <p:ph idx="1"/>
          </p:nvPr>
        </p:nvSpPr>
        <p:spPr/>
        <p:txBody>
          <a:bodyPr/>
          <a:lstStyle/>
          <a:p>
            <a:r>
              <a:rPr lang="en-GB" dirty="0"/>
              <a:t>All browsers display web pages</a:t>
            </a:r>
          </a:p>
          <a:p>
            <a:endParaRPr lang="en-GB" dirty="0"/>
          </a:p>
          <a:p>
            <a:r>
              <a:rPr lang="en-GB" dirty="0"/>
              <a:t>Not all browsers behave the same</a:t>
            </a:r>
          </a:p>
          <a:p>
            <a:endParaRPr lang="en-GB" dirty="0"/>
          </a:p>
          <a:p>
            <a:r>
              <a:rPr lang="en-GB" dirty="0"/>
              <a:t>Internet Explorer does not follow web standards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345" y="3879304"/>
            <a:ext cx="870043" cy="917848"/>
          </a:xfrm>
          <a:prstGeom prst="rect">
            <a:avLst/>
          </a:prstGeom>
        </p:spPr>
      </p:pic>
    </p:spTree>
    <p:extLst>
      <p:ext uri="{BB962C8B-B14F-4D97-AF65-F5344CB8AC3E}">
        <p14:creationId xmlns:p14="http://schemas.microsoft.com/office/powerpoint/2010/main" val="27168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Browsers</a:t>
            </a:r>
          </a:p>
        </p:txBody>
      </p:sp>
      <p:sp>
        <p:nvSpPr>
          <p:cNvPr id="3" name="Content Placeholder 2"/>
          <p:cNvSpPr>
            <a:spLocks noGrp="1"/>
          </p:cNvSpPr>
          <p:nvPr>
            <p:ph idx="1"/>
          </p:nvPr>
        </p:nvSpPr>
        <p:spPr/>
        <p:txBody>
          <a:bodyPr>
            <a:normAutofit/>
          </a:bodyPr>
          <a:lstStyle/>
          <a:p>
            <a:r>
              <a:rPr lang="en-GB" dirty="0"/>
              <a:t>Over 100 browsers available</a:t>
            </a:r>
          </a:p>
          <a:p>
            <a:r>
              <a:rPr lang="en-GB" dirty="0"/>
              <a:t>Can install more than one</a:t>
            </a:r>
          </a:p>
          <a:p>
            <a:r>
              <a:rPr lang="en-GB" dirty="0"/>
              <a:t>Top 6:</a:t>
            </a:r>
          </a:p>
          <a:p>
            <a:pPr lvl="1"/>
            <a:r>
              <a:rPr lang="en-GB" dirty="0"/>
              <a:t>Chrome</a:t>
            </a:r>
          </a:p>
          <a:p>
            <a:pPr lvl="1"/>
            <a:r>
              <a:rPr lang="en-GB" dirty="0"/>
              <a:t>Safari</a:t>
            </a:r>
          </a:p>
          <a:p>
            <a:pPr lvl="1"/>
            <a:r>
              <a:rPr lang="en-GB" dirty="0"/>
              <a:t>Firefox</a:t>
            </a:r>
          </a:p>
          <a:p>
            <a:pPr lvl="1"/>
            <a:r>
              <a:rPr lang="en-GB" dirty="0"/>
              <a:t>Internet Explorer</a:t>
            </a:r>
          </a:p>
          <a:p>
            <a:pPr lvl="1"/>
            <a:r>
              <a:rPr lang="en-GB" dirty="0"/>
              <a:t>Opera</a:t>
            </a:r>
          </a:p>
          <a:p>
            <a:pPr lvl="1"/>
            <a:r>
              <a:rPr lang="en-GB" dirty="0"/>
              <a:t>Edge (Windows 10 only)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7" y="2420888"/>
            <a:ext cx="5693775" cy="2952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604" y="3897052"/>
            <a:ext cx="1556792" cy="1556792"/>
          </a:xfrm>
          <a:prstGeom prst="rect">
            <a:avLst/>
          </a:prstGeom>
        </p:spPr>
      </p:pic>
    </p:spTree>
    <p:extLst>
      <p:ext uri="{BB962C8B-B14F-4D97-AF65-F5344CB8AC3E}">
        <p14:creationId xmlns:p14="http://schemas.microsoft.com/office/powerpoint/2010/main" val="4519460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D5BD-52C3-44CC-A93B-2FD10CF1723F}"/>
              </a:ext>
            </a:extLst>
          </p:cNvPr>
          <p:cNvSpPr>
            <a:spLocks noGrp="1"/>
          </p:cNvSpPr>
          <p:nvPr>
            <p:ph type="title"/>
          </p:nvPr>
        </p:nvSpPr>
        <p:spPr/>
        <p:txBody>
          <a:bodyPr/>
          <a:lstStyle/>
          <a:p>
            <a:r>
              <a:rPr lang="en-GB" dirty="0"/>
              <a:t>Applications</a:t>
            </a:r>
          </a:p>
        </p:txBody>
      </p:sp>
      <p:sp>
        <p:nvSpPr>
          <p:cNvPr id="3" name="Content Placeholder 2">
            <a:extLst>
              <a:ext uri="{FF2B5EF4-FFF2-40B4-BE49-F238E27FC236}">
                <a16:creationId xmlns:a16="http://schemas.microsoft.com/office/drawing/2014/main" id="{A81F5B03-F528-4EC6-8562-E8FF41E0C8B6}"/>
              </a:ext>
            </a:extLst>
          </p:cNvPr>
          <p:cNvSpPr>
            <a:spLocks noGrp="1"/>
          </p:cNvSpPr>
          <p:nvPr>
            <p:ph idx="1"/>
          </p:nvPr>
        </p:nvSpPr>
        <p:spPr/>
        <p:txBody>
          <a:bodyPr/>
          <a:lstStyle/>
          <a:p>
            <a:r>
              <a:rPr lang="en-GB" dirty="0"/>
              <a:t>A </a:t>
            </a:r>
            <a:r>
              <a:rPr lang="en-GB" i="1" dirty="0"/>
              <a:t>web application</a:t>
            </a:r>
            <a:r>
              <a:rPr lang="en-GB" dirty="0"/>
              <a:t> (or web app) is application software that runs on a web server, unlike computer-based software programs that are run locally on the operating system</a:t>
            </a:r>
          </a:p>
          <a:p>
            <a:r>
              <a:rPr lang="en-GB" dirty="0"/>
              <a:t>Any computer program that performs a specific function by using a web browser as its client</a:t>
            </a:r>
          </a:p>
          <a:p>
            <a:pPr lvl="1"/>
            <a:r>
              <a:rPr lang="en-GB" dirty="0"/>
              <a:t>Example: online forms, shopping carts, word processors, spreadsheets, video and photo editing, file conversion, file scanning, and email programs such as Gmail</a:t>
            </a:r>
          </a:p>
          <a:p>
            <a:endParaRPr lang="en-GB" dirty="0"/>
          </a:p>
        </p:txBody>
      </p:sp>
    </p:spTree>
    <p:extLst>
      <p:ext uri="{BB962C8B-B14F-4D97-AF65-F5344CB8AC3E}">
        <p14:creationId xmlns:p14="http://schemas.microsoft.com/office/powerpoint/2010/main" val="1983189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14A5-7EB6-4866-BF8F-369C783D6C98}"/>
              </a:ext>
            </a:extLst>
          </p:cNvPr>
          <p:cNvSpPr>
            <a:spLocks noGrp="1"/>
          </p:cNvSpPr>
          <p:nvPr>
            <p:ph type="title"/>
          </p:nvPr>
        </p:nvSpPr>
        <p:spPr/>
        <p:txBody>
          <a:bodyPr/>
          <a:lstStyle/>
          <a:p>
            <a:endParaRPr lang="en-GB"/>
          </a:p>
        </p:txBody>
      </p:sp>
      <p:pic>
        <p:nvPicPr>
          <p:cNvPr id="5" name="Content Placeholder 4" descr="Graphical user interface&#10;&#10;Description automatically generated">
            <a:extLst>
              <a:ext uri="{FF2B5EF4-FFF2-40B4-BE49-F238E27FC236}">
                <a16:creationId xmlns:a16="http://schemas.microsoft.com/office/drawing/2014/main" id="{E8FBBACB-A888-427A-8D11-6E8866BB33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241" y="797612"/>
            <a:ext cx="10223068" cy="5984235"/>
          </a:xfrm>
        </p:spPr>
      </p:pic>
      <p:sp>
        <p:nvSpPr>
          <p:cNvPr id="6" name="TextBox 5">
            <a:extLst>
              <a:ext uri="{FF2B5EF4-FFF2-40B4-BE49-F238E27FC236}">
                <a16:creationId xmlns:a16="http://schemas.microsoft.com/office/drawing/2014/main" id="{23FDEFF3-B225-4F78-A92B-6486638A1601}"/>
              </a:ext>
            </a:extLst>
          </p:cNvPr>
          <p:cNvSpPr txBox="1"/>
          <p:nvPr/>
        </p:nvSpPr>
        <p:spPr>
          <a:xfrm>
            <a:off x="3048000" y="3105835"/>
            <a:ext cx="6096000" cy="646331"/>
          </a:xfrm>
          <a:prstGeom prst="rect">
            <a:avLst/>
          </a:prstGeom>
          <a:noFill/>
        </p:spPr>
        <p:txBody>
          <a:bodyPr wrap="square">
            <a:spAutoFit/>
          </a:bodyPr>
          <a:lstStyle/>
          <a:p>
            <a:r>
              <a:rPr lang="en-GB" dirty="0"/>
              <a:t>Web and application server</a:t>
            </a:r>
          </a:p>
          <a:p>
            <a:r>
              <a:rPr lang="en-GB" dirty="0"/>
              <a:t>Hosting and serving</a:t>
            </a:r>
          </a:p>
        </p:txBody>
      </p:sp>
      <p:sp>
        <p:nvSpPr>
          <p:cNvPr id="7" name="TextBox 6">
            <a:extLst>
              <a:ext uri="{FF2B5EF4-FFF2-40B4-BE49-F238E27FC236}">
                <a16:creationId xmlns:a16="http://schemas.microsoft.com/office/drawing/2014/main" id="{EF495F64-0E03-4A8C-A578-DB696A006A6C}"/>
              </a:ext>
            </a:extLst>
          </p:cNvPr>
          <p:cNvSpPr txBox="1"/>
          <p:nvPr/>
        </p:nvSpPr>
        <p:spPr>
          <a:xfrm>
            <a:off x="3048000" y="3105835"/>
            <a:ext cx="6096000" cy="646331"/>
          </a:xfrm>
          <a:prstGeom prst="rect">
            <a:avLst/>
          </a:prstGeom>
          <a:noFill/>
        </p:spPr>
        <p:txBody>
          <a:bodyPr wrap="square">
            <a:spAutoFit/>
          </a:bodyPr>
          <a:lstStyle/>
          <a:p>
            <a:r>
              <a:rPr lang="en-GB" dirty="0"/>
              <a:t>Web and application server</a:t>
            </a:r>
          </a:p>
          <a:p>
            <a:r>
              <a:rPr lang="en-GB" dirty="0"/>
              <a:t>Hosting and serving</a:t>
            </a:r>
          </a:p>
        </p:txBody>
      </p:sp>
    </p:spTree>
    <p:extLst>
      <p:ext uri="{BB962C8B-B14F-4D97-AF65-F5344CB8AC3E}">
        <p14:creationId xmlns:p14="http://schemas.microsoft.com/office/powerpoint/2010/main" val="14971899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2BAB-2F85-4C08-9B8F-8B954858531D}"/>
              </a:ext>
            </a:extLst>
          </p:cNvPr>
          <p:cNvSpPr>
            <a:spLocks noGrp="1"/>
          </p:cNvSpPr>
          <p:nvPr>
            <p:ph type="title"/>
          </p:nvPr>
        </p:nvSpPr>
        <p:spPr/>
        <p:txBody>
          <a:bodyPr/>
          <a:lstStyle/>
          <a:p>
            <a:r>
              <a:rPr lang="en-GB" dirty="0"/>
              <a:t>4.4 Describe how Search Engines operate</a:t>
            </a:r>
          </a:p>
        </p:txBody>
      </p:sp>
      <p:sp>
        <p:nvSpPr>
          <p:cNvPr id="3" name="Content Placeholder 2">
            <a:extLst>
              <a:ext uri="{FF2B5EF4-FFF2-40B4-BE49-F238E27FC236}">
                <a16:creationId xmlns:a16="http://schemas.microsoft.com/office/drawing/2014/main" id="{D0CC5F18-84BF-4ED0-B6F7-994A48A653A5}"/>
              </a:ext>
            </a:extLst>
          </p:cNvPr>
          <p:cNvSpPr>
            <a:spLocks noGrp="1"/>
          </p:cNvSpPr>
          <p:nvPr>
            <p:ph type="body" idx="1"/>
          </p:nvPr>
        </p:nvSpPr>
        <p:spPr/>
        <p:txBody>
          <a:bodyPr>
            <a:normAutofit fontScale="92500" lnSpcReduction="20000"/>
          </a:bodyPr>
          <a:lstStyle/>
          <a:p>
            <a:r>
              <a:rPr lang="en-GB" dirty="0"/>
              <a:t>How mark-up languages render hyperlinks.</a:t>
            </a:r>
          </a:p>
          <a:p>
            <a:r>
              <a:rPr lang="en-GB" dirty="0"/>
              <a:t>How the web crawler work.</a:t>
            </a:r>
          </a:p>
          <a:p>
            <a:r>
              <a:rPr lang="en-GB" dirty="0"/>
              <a:t>Displaying of search results.</a:t>
            </a:r>
          </a:p>
          <a:p>
            <a:r>
              <a:rPr lang="en-GB" dirty="0"/>
              <a:t>Factors that affect search engine optimization (SEO).</a:t>
            </a:r>
          </a:p>
          <a:p>
            <a:endParaRPr lang="en-GB" dirty="0"/>
          </a:p>
        </p:txBody>
      </p:sp>
    </p:spTree>
    <p:extLst>
      <p:ext uri="{BB962C8B-B14F-4D97-AF65-F5344CB8AC3E}">
        <p14:creationId xmlns:p14="http://schemas.microsoft.com/office/powerpoint/2010/main" val="4782156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4C5EE-10EE-4012-9781-2F5093312728}"/>
              </a:ext>
            </a:extLst>
          </p:cNvPr>
          <p:cNvSpPr>
            <a:spLocks noGrp="1"/>
          </p:cNvSpPr>
          <p:nvPr>
            <p:ph type="title"/>
          </p:nvPr>
        </p:nvSpPr>
        <p:spPr/>
        <p:txBody>
          <a:bodyPr/>
          <a:lstStyle/>
          <a:p>
            <a:r>
              <a:rPr lang="en-GB" dirty="0"/>
              <a:t>How mark-up languages render hyperlinks</a:t>
            </a:r>
          </a:p>
        </p:txBody>
      </p:sp>
      <p:sp>
        <p:nvSpPr>
          <p:cNvPr id="3" name="Content Placeholder 2">
            <a:extLst>
              <a:ext uri="{FF2B5EF4-FFF2-40B4-BE49-F238E27FC236}">
                <a16:creationId xmlns:a16="http://schemas.microsoft.com/office/drawing/2014/main" id="{BA6B9108-A881-4B59-B4A1-A5E32E637BA3}"/>
              </a:ext>
            </a:extLst>
          </p:cNvPr>
          <p:cNvSpPr>
            <a:spLocks noGrp="1"/>
          </p:cNvSpPr>
          <p:nvPr>
            <p:ph idx="1"/>
          </p:nvPr>
        </p:nvSpPr>
        <p:spPr/>
        <p:txBody>
          <a:bodyPr/>
          <a:lstStyle/>
          <a:p>
            <a:r>
              <a:rPr lang="en-GB" dirty="0"/>
              <a:t>Hyperlinks are one of the most exciting innovations the Web has to offer</a:t>
            </a:r>
          </a:p>
          <a:p>
            <a:r>
              <a:rPr lang="en-GB" dirty="0"/>
              <a:t>They've been a feature of the Web since the beginning, and are what makes the Web </a:t>
            </a:r>
            <a:r>
              <a:rPr lang="en-GB" i="1" dirty="0"/>
              <a:t>a web</a:t>
            </a:r>
          </a:p>
          <a:p>
            <a:r>
              <a:rPr lang="en-GB" dirty="0"/>
              <a:t>Hyperlinks allow us to link documents to other documents or resources, link to specific parts of documents, or make apps available at a web address</a:t>
            </a:r>
          </a:p>
          <a:p>
            <a:r>
              <a:rPr lang="en-GB" dirty="0"/>
              <a:t>A basic link is created by wrapping the text or other content inside an </a:t>
            </a:r>
            <a:r>
              <a:rPr lang="en-GB" i="1" dirty="0"/>
              <a:t>&lt;a&gt;</a:t>
            </a:r>
            <a:r>
              <a:rPr lang="en-GB" dirty="0"/>
              <a:t> element and using the </a:t>
            </a:r>
            <a:r>
              <a:rPr lang="en-GB" i="1" dirty="0" err="1"/>
              <a:t>href</a:t>
            </a:r>
            <a:r>
              <a:rPr lang="en-GB" dirty="0"/>
              <a:t> attribute, also known as a Hypertext Reference, or target, that contains the web address</a:t>
            </a:r>
          </a:p>
          <a:p>
            <a:endParaRPr lang="en-GB" dirty="0"/>
          </a:p>
          <a:p>
            <a:pPr marL="0" indent="0">
              <a:buNone/>
            </a:pPr>
            <a:endParaRPr lang="en-GB" dirty="0"/>
          </a:p>
        </p:txBody>
      </p:sp>
    </p:spTree>
    <p:extLst>
      <p:ext uri="{BB962C8B-B14F-4D97-AF65-F5344CB8AC3E}">
        <p14:creationId xmlns:p14="http://schemas.microsoft.com/office/powerpoint/2010/main" val="5515661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5D883F-FE15-42B6-B031-8D71FE7B78C3}"/>
              </a:ext>
            </a:extLst>
          </p:cNvPr>
          <p:cNvSpPr>
            <a:spLocks noGrp="1"/>
          </p:cNvSpPr>
          <p:nvPr>
            <p:ph type="title"/>
          </p:nvPr>
        </p:nvSpPr>
        <p:spPr/>
        <p:txBody>
          <a:bodyPr/>
          <a:lstStyle/>
          <a:p>
            <a:r>
              <a:rPr lang="en-GB" dirty="0"/>
              <a:t>Search Engines</a:t>
            </a:r>
          </a:p>
        </p:txBody>
      </p:sp>
      <p:sp>
        <p:nvSpPr>
          <p:cNvPr id="5" name="Content Placeholder 4">
            <a:extLst>
              <a:ext uri="{FF2B5EF4-FFF2-40B4-BE49-F238E27FC236}">
                <a16:creationId xmlns:a16="http://schemas.microsoft.com/office/drawing/2014/main" id="{8FC214DC-F93D-4E1C-BD08-29BEC7955F3A}"/>
              </a:ext>
            </a:extLst>
          </p:cNvPr>
          <p:cNvSpPr>
            <a:spLocks noGrp="1"/>
          </p:cNvSpPr>
          <p:nvPr>
            <p:ph idx="1"/>
          </p:nvPr>
        </p:nvSpPr>
        <p:spPr/>
        <p:txBody>
          <a:bodyPr/>
          <a:lstStyle/>
          <a:p>
            <a:r>
              <a:rPr lang="en-GB" dirty="0"/>
              <a:t>A search engine is a software system that is designed to carry out web searches, which means to search the World Wide Web in a systematic way for particular information specified in a textual web search query</a:t>
            </a:r>
          </a:p>
          <a:p>
            <a:r>
              <a:rPr lang="en-GB" dirty="0"/>
              <a:t>Familiar search engines</a:t>
            </a:r>
          </a:p>
          <a:p>
            <a:pPr lvl="1"/>
            <a:r>
              <a:rPr lang="en-GB" dirty="0"/>
              <a:t>Google</a:t>
            </a:r>
          </a:p>
          <a:p>
            <a:pPr lvl="1"/>
            <a:r>
              <a:rPr lang="en-GB" dirty="0"/>
              <a:t>DuckDuckGo</a:t>
            </a:r>
          </a:p>
          <a:p>
            <a:pPr lvl="1"/>
            <a:r>
              <a:rPr lang="en-GB" dirty="0"/>
              <a:t>Yahoo</a:t>
            </a:r>
          </a:p>
          <a:p>
            <a:pPr lvl="1"/>
            <a:r>
              <a:rPr lang="en-GB" dirty="0"/>
              <a:t>Amazon</a:t>
            </a:r>
          </a:p>
          <a:p>
            <a:pPr lvl="1"/>
            <a:r>
              <a:rPr lang="en-GB" dirty="0"/>
              <a:t>Pinterest</a:t>
            </a:r>
          </a:p>
        </p:txBody>
      </p:sp>
    </p:spTree>
    <p:extLst>
      <p:ext uri="{BB962C8B-B14F-4D97-AF65-F5344CB8AC3E}">
        <p14:creationId xmlns:p14="http://schemas.microsoft.com/office/powerpoint/2010/main" val="25977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01CD-6A9C-44C1-B839-B32A76E50297}"/>
              </a:ext>
            </a:extLst>
          </p:cNvPr>
          <p:cNvSpPr>
            <a:spLocks noGrp="1"/>
          </p:cNvSpPr>
          <p:nvPr>
            <p:ph type="title"/>
          </p:nvPr>
        </p:nvSpPr>
        <p:spPr/>
        <p:txBody>
          <a:bodyPr/>
          <a:lstStyle/>
          <a:p>
            <a:r>
              <a:rPr lang="en-GB" dirty="0"/>
              <a:t>JavaScript (JS)</a:t>
            </a:r>
          </a:p>
        </p:txBody>
      </p:sp>
      <p:sp>
        <p:nvSpPr>
          <p:cNvPr id="3" name="Content Placeholder 2">
            <a:extLst>
              <a:ext uri="{FF2B5EF4-FFF2-40B4-BE49-F238E27FC236}">
                <a16:creationId xmlns:a16="http://schemas.microsoft.com/office/drawing/2014/main" id="{2C45E252-6310-4CD0-AB2D-1ACECEE6CF9B}"/>
              </a:ext>
            </a:extLst>
          </p:cNvPr>
          <p:cNvSpPr>
            <a:spLocks noGrp="1"/>
          </p:cNvSpPr>
          <p:nvPr>
            <p:ph idx="1"/>
          </p:nvPr>
        </p:nvSpPr>
        <p:spPr/>
        <p:txBody>
          <a:bodyPr/>
          <a:lstStyle/>
          <a:p>
            <a:r>
              <a:rPr lang="en-GB" dirty="0"/>
              <a:t>JavaScript is a scripting or programming language that allows you to implement complex features on web pages</a:t>
            </a:r>
          </a:p>
          <a:p>
            <a:r>
              <a:rPr lang="en-GB" dirty="0"/>
              <a:t>Displays timely content updates, interactive maps, animated 2D/3D graphics, scrolling video jukeboxes, etc. — you can bet that JavaScript is probably involved</a:t>
            </a:r>
          </a:p>
          <a:p>
            <a:r>
              <a:rPr lang="en-GB" dirty="0"/>
              <a:t>Runs in the browser</a:t>
            </a:r>
          </a:p>
        </p:txBody>
      </p:sp>
    </p:spTree>
    <p:extLst>
      <p:ext uri="{BB962C8B-B14F-4D97-AF65-F5344CB8AC3E}">
        <p14:creationId xmlns:p14="http://schemas.microsoft.com/office/powerpoint/2010/main" val="15487685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6B17-5B5D-44EC-837A-1E743F8BBF21}"/>
              </a:ext>
            </a:extLst>
          </p:cNvPr>
          <p:cNvSpPr>
            <a:spLocks noGrp="1"/>
          </p:cNvSpPr>
          <p:nvPr>
            <p:ph type="title"/>
          </p:nvPr>
        </p:nvSpPr>
        <p:spPr/>
        <p:txBody>
          <a:bodyPr/>
          <a:lstStyle/>
          <a:p>
            <a:r>
              <a:rPr lang="en-GB" dirty="0"/>
              <a:t>How the web crawlers work</a:t>
            </a:r>
          </a:p>
        </p:txBody>
      </p:sp>
      <p:sp>
        <p:nvSpPr>
          <p:cNvPr id="3" name="Content Placeholder 2">
            <a:extLst>
              <a:ext uri="{FF2B5EF4-FFF2-40B4-BE49-F238E27FC236}">
                <a16:creationId xmlns:a16="http://schemas.microsoft.com/office/drawing/2014/main" id="{D4931613-FEF2-43D4-952E-EFFD76B828AD}"/>
              </a:ext>
            </a:extLst>
          </p:cNvPr>
          <p:cNvSpPr>
            <a:spLocks noGrp="1"/>
          </p:cNvSpPr>
          <p:nvPr>
            <p:ph idx="1"/>
          </p:nvPr>
        </p:nvSpPr>
        <p:spPr/>
        <p:txBody>
          <a:bodyPr/>
          <a:lstStyle/>
          <a:p>
            <a:r>
              <a:rPr lang="en-GB" dirty="0"/>
              <a:t>Also called web spiders</a:t>
            </a:r>
          </a:p>
          <a:p>
            <a:r>
              <a:rPr lang="en-GB" dirty="0"/>
              <a:t>A search engine bot</a:t>
            </a:r>
          </a:p>
          <a:p>
            <a:r>
              <a:rPr lang="en-GB" dirty="0"/>
              <a:t>A web crawler copies webpages so that they can be processed later by the search engine, which indexes the downloaded pages</a:t>
            </a:r>
          </a:p>
          <a:p>
            <a:r>
              <a:rPr lang="en-GB" dirty="0"/>
              <a:t>This allows users of the search engine to find webpages quickly</a:t>
            </a:r>
          </a:p>
          <a:p>
            <a:r>
              <a:rPr lang="en-GB" dirty="0"/>
              <a:t>The web crawler also validates links and HTML code, and sometimes it extracts other information from the website</a:t>
            </a:r>
          </a:p>
        </p:txBody>
      </p:sp>
    </p:spTree>
    <p:extLst>
      <p:ext uri="{BB962C8B-B14F-4D97-AF65-F5344CB8AC3E}">
        <p14:creationId xmlns:p14="http://schemas.microsoft.com/office/powerpoint/2010/main" val="38073079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7152-C9E1-4E42-8AA9-67989441C6A8}"/>
              </a:ext>
            </a:extLst>
          </p:cNvPr>
          <p:cNvSpPr>
            <a:spLocks noGrp="1"/>
          </p:cNvSpPr>
          <p:nvPr>
            <p:ph type="title"/>
          </p:nvPr>
        </p:nvSpPr>
        <p:spPr/>
        <p:txBody>
          <a:bodyPr/>
          <a:lstStyle/>
          <a:p>
            <a:r>
              <a:rPr lang="en-GB" dirty="0"/>
              <a:t>Displaying of search results</a:t>
            </a:r>
          </a:p>
        </p:txBody>
      </p:sp>
      <p:sp>
        <p:nvSpPr>
          <p:cNvPr id="3" name="Content Placeholder 2">
            <a:extLst>
              <a:ext uri="{FF2B5EF4-FFF2-40B4-BE49-F238E27FC236}">
                <a16:creationId xmlns:a16="http://schemas.microsoft.com/office/drawing/2014/main" id="{BE6E6997-0EF0-4B9F-BEB0-340CAF857ED3}"/>
              </a:ext>
            </a:extLst>
          </p:cNvPr>
          <p:cNvSpPr>
            <a:spLocks noGrp="1"/>
          </p:cNvSpPr>
          <p:nvPr>
            <p:ph idx="1"/>
          </p:nvPr>
        </p:nvSpPr>
        <p:spPr>
          <a:xfrm>
            <a:off x="312821" y="1825625"/>
            <a:ext cx="11590421" cy="976569"/>
          </a:xfrm>
        </p:spPr>
        <p:txBody>
          <a:bodyPr/>
          <a:lstStyle/>
          <a:p>
            <a:r>
              <a:rPr lang="en-GB" dirty="0"/>
              <a:t>Some are pretty</a:t>
            </a:r>
          </a:p>
        </p:txBody>
      </p:sp>
      <p:pic>
        <p:nvPicPr>
          <p:cNvPr id="5" name="Picture 4">
            <a:extLst>
              <a:ext uri="{FF2B5EF4-FFF2-40B4-BE49-F238E27FC236}">
                <a16:creationId xmlns:a16="http://schemas.microsoft.com/office/drawing/2014/main" id="{78206B28-DFF3-4919-94AD-5A8486800249}"/>
              </a:ext>
            </a:extLst>
          </p:cNvPr>
          <p:cNvPicPr>
            <a:picLocks noChangeAspect="1"/>
          </p:cNvPicPr>
          <p:nvPr/>
        </p:nvPicPr>
        <p:blipFill>
          <a:blip r:embed="rId2"/>
          <a:stretch>
            <a:fillRect/>
          </a:stretch>
        </p:blipFill>
        <p:spPr>
          <a:xfrm>
            <a:off x="3665135" y="1437454"/>
            <a:ext cx="7052026" cy="5236705"/>
          </a:xfrm>
          <a:prstGeom prst="rect">
            <a:avLst/>
          </a:prstGeom>
        </p:spPr>
      </p:pic>
    </p:spTree>
    <p:extLst>
      <p:ext uri="{BB962C8B-B14F-4D97-AF65-F5344CB8AC3E}">
        <p14:creationId xmlns:p14="http://schemas.microsoft.com/office/powerpoint/2010/main" val="33770385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920-103A-4540-93D5-567B684C8EDE}"/>
              </a:ext>
            </a:extLst>
          </p:cNvPr>
          <p:cNvSpPr>
            <a:spLocks noGrp="1"/>
          </p:cNvSpPr>
          <p:nvPr>
            <p:ph type="title"/>
          </p:nvPr>
        </p:nvSpPr>
        <p:spPr/>
        <p:txBody>
          <a:bodyPr/>
          <a:lstStyle/>
          <a:p>
            <a:r>
              <a:rPr lang="en-GB" dirty="0"/>
              <a:t>Displaying of search results</a:t>
            </a:r>
          </a:p>
        </p:txBody>
      </p:sp>
      <p:sp>
        <p:nvSpPr>
          <p:cNvPr id="3" name="Content Placeholder 2">
            <a:extLst>
              <a:ext uri="{FF2B5EF4-FFF2-40B4-BE49-F238E27FC236}">
                <a16:creationId xmlns:a16="http://schemas.microsoft.com/office/drawing/2014/main" id="{89033F0E-B9DF-4352-B284-1A263A67F0C8}"/>
              </a:ext>
            </a:extLst>
          </p:cNvPr>
          <p:cNvSpPr>
            <a:spLocks noGrp="1"/>
          </p:cNvSpPr>
          <p:nvPr>
            <p:ph idx="1"/>
          </p:nvPr>
        </p:nvSpPr>
        <p:spPr>
          <a:xfrm>
            <a:off x="312821" y="1825625"/>
            <a:ext cx="11590421" cy="829085"/>
          </a:xfrm>
        </p:spPr>
        <p:txBody>
          <a:bodyPr/>
          <a:lstStyle/>
          <a:p>
            <a:r>
              <a:rPr lang="en-GB" dirty="0"/>
              <a:t>Some not so much</a:t>
            </a:r>
          </a:p>
        </p:txBody>
      </p:sp>
      <p:pic>
        <p:nvPicPr>
          <p:cNvPr id="5" name="Picture 4">
            <a:extLst>
              <a:ext uri="{FF2B5EF4-FFF2-40B4-BE49-F238E27FC236}">
                <a16:creationId xmlns:a16="http://schemas.microsoft.com/office/drawing/2014/main" id="{85A05558-5185-4037-AD78-DE0BBE46123C}"/>
              </a:ext>
            </a:extLst>
          </p:cNvPr>
          <p:cNvPicPr>
            <a:picLocks noChangeAspect="1"/>
          </p:cNvPicPr>
          <p:nvPr/>
        </p:nvPicPr>
        <p:blipFill>
          <a:blip r:embed="rId2"/>
          <a:stretch>
            <a:fillRect/>
          </a:stretch>
        </p:blipFill>
        <p:spPr>
          <a:xfrm>
            <a:off x="4098799" y="1421026"/>
            <a:ext cx="3648888" cy="5339575"/>
          </a:xfrm>
          <a:prstGeom prst="rect">
            <a:avLst/>
          </a:prstGeom>
        </p:spPr>
      </p:pic>
    </p:spTree>
    <p:extLst>
      <p:ext uri="{BB962C8B-B14F-4D97-AF65-F5344CB8AC3E}">
        <p14:creationId xmlns:p14="http://schemas.microsoft.com/office/powerpoint/2010/main" val="16198235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2920-103A-4540-93D5-567B684C8EDE}"/>
              </a:ext>
            </a:extLst>
          </p:cNvPr>
          <p:cNvSpPr>
            <a:spLocks noGrp="1"/>
          </p:cNvSpPr>
          <p:nvPr>
            <p:ph type="title"/>
          </p:nvPr>
        </p:nvSpPr>
        <p:spPr>
          <a:xfrm>
            <a:off x="839788" y="457200"/>
            <a:ext cx="3932237" cy="1600200"/>
          </a:xfrm>
        </p:spPr>
        <p:txBody>
          <a:bodyPr anchor="b">
            <a:normAutofit/>
          </a:bodyPr>
          <a:lstStyle/>
          <a:p>
            <a:r>
              <a:rPr lang="en-GB" dirty="0"/>
              <a:t>Displaying of search results</a:t>
            </a:r>
          </a:p>
        </p:txBody>
      </p:sp>
      <p:pic>
        <p:nvPicPr>
          <p:cNvPr id="6" name="Picture 5">
            <a:extLst>
              <a:ext uri="{FF2B5EF4-FFF2-40B4-BE49-F238E27FC236}">
                <a16:creationId xmlns:a16="http://schemas.microsoft.com/office/drawing/2014/main" id="{25FF47E4-F972-4D12-BE71-E82385AAC5EA}"/>
              </a:ext>
            </a:extLst>
          </p:cNvPr>
          <p:cNvPicPr>
            <a:picLocks noChangeAspect="1"/>
          </p:cNvPicPr>
          <p:nvPr/>
        </p:nvPicPr>
        <p:blipFill>
          <a:blip r:embed="rId2"/>
          <a:stretch>
            <a:fillRect/>
          </a:stretch>
        </p:blipFill>
        <p:spPr>
          <a:xfrm>
            <a:off x="5946998" y="987425"/>
            <a:ext cx="4644580" cy="5734050"/>
          </a:xfrm>
          <a:prstGeom prst="rect">
            <a:avLst/>
          </a:prstGeom>
          <a:noFill/>
        </p:spPr>
      </p:pic>
      <p:sp>
        <p:nvSpPr>
          <p:cNvPr id="3" name="Content Placeholder 2">
            <a:extLst>
              <a:ext uri="{FF2B5EF4-FFF2-40B4-BE49-F238E27FC236}">
                <a16:creationId xmlns:a16="http://schemas.microsoft.com/office/drawing/2014/main" id="{89033F0E-B9DF-4352-B284-1A263A67F0C8}"/>
              </a:ext>
            </a:extLst>
          </p:cNvPr>
          <p:cNvSpPr>
            <a:spLocks noGrp="1"/>
          </p:cNvSpPr>
          <p:nvPr>
            <p:ph type="body" sz="half" idx="2"/>
          </p:nvPr>
        </p:nvSpPr>
        <p:spPr>
          <a:xfrm>
            <a:off x="839788" y="2057399"/>
            <a:ext cx="3932237" cy="4664076"/>
          </a:xfrm>
        </p:spPr>
        <p:txBody>
          <a:bodyPr>
            <a:normAutofit/>
          </a:bodyPr>
          <a:lstStyle/>
          <a:p>
            <a:r>
              <a:rPr lang="en-GB" dirty="0"/>
              <a:t>Some don’t track you</a:t>
            </a:r>
          </a:p>
        </p:txBody>
      </p:sp>
    </p:spTree>
    <p:extLst>
      <p:ext uri="{BB962C8B-B14F-4D97-AF65-F5344CB8AC3E}">
        <p14:creationId xmlns:p14="http://schemas.microsoft.com/office/powerpoint/2010/main" val="8344728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B1DC-DD32-44BC-A220-15A0D9F8F518}"/>
              </a:ext>
            </a:extLst>
          </p:cNvPr>
          <p:cNvSpPr>
            <a:spLocks noGrp="1"/>
          </p:cNvSpPr>
          <p:nvPr>
            <p:ph type="title"/>
          </p:nvPr>
        </p:nvSpPr>
        <p:spPr>
          <a:xfrm>
            <a:off x="1030576" y="306132"/>
            <a:ext cx="9607927" cy="1325563"/>
          </a:xfrm>
        </p:spPr>
        <p:txBody>
          <a:bodyPr>
            <a:normAutofit/>
          </a:bodyPr>
          <a:lstStyle/>
          <a:p>
            <a:r>
              <a:rPr lang="en-GB" dirty="0"/>
              <a:t>Factors that affect search engine optimization (SEO)</a:t>
            </a:r>
          </a:p>
        </p:txBody>
      </p:sp>
      <p:sp>
        <p:nvSpPr>
          <p:cNvPr id="3" name="Content Placeholder 2">
            <a:extLst>
              <a:ext uri="{FF2B5EF4-FFF2-40B4-BE49-F238E27FC236}">
                <a16:creationId xmlns:a16="http://schemas.microsoft.com/office/drawing/2014/main" id="{0054E536-0E9B-4EE2-A2EE-A6F30B6C0395}"/>
              </a:ext>
            </a:extLst>
          </p:cNvPr>
          <p:cNvSpPr>
            <a:spLocks noGrp="1"/>
          </p:cNvSpPr>
          <p:nvPr>
            <p:ph idx="1"/>
          </p:nvPr>
        </p:nvSpPr>
        <p:spPr/>
        <p:txBody>
          <a:bodyPr>
            <a:normAutofit/>
          </a:bodyPr>
          <a:lstStyle/>
          <a:p>
            <a:r>
              <a:rPr lang="en-GB" dirty="0"/>
              <a:t>What Are the Most Important SEO Ranking Factors?</a:t>
            </a:r>
          </a:p>
          <a:p>
            <a:pPr lvl="1"/>
            <a:r>
              <a:rPr lang="en-GB" dirty="0"/>
              <a:t>    A Secure and Accessible Website</a:t>
            </a:r>
          </a:p>
          <a:p>
            <a:pPr lvl="1"/>
            <a:r>
              <a:rPr lang="en-GB" dirty="0"/>
              <a:t>    Page Speed (Including Mobile Page Speed)</a:t>
            </a:r>
          </a:p>
          <a:p>
            <a:pPr lvl="1"/>
            <a:r>
              <a:rPr lang="en-GB" dirty="0"/>
              <a:t>    Mobile Friendliness</a:t>
            </a:r>
          </a:p>
          <a:p>
            <a:pPr lvl="1"/>
            <a:r>
              <a:rPr lang="en-GB" dirty="0"/>
              <a:t>    Domain Age, URL, and Authority</a:t>
            </a:r>
          </a:p>
          <a:p>
            <a:pPr lvl="1"/>
            <a:r>
              <a:rPr lang="en-GB" dirty="0"/>
              <a:t>    Optimized Content</a:t>
            </a:r>
          </a:p>
          <a:p>
            <a:pPr lvl="1"/>
            <a:r>
              <a:rPr lang="en-GB" dirty="0"/>
              <a:t>    Technical SEO</a:t>
            </a:r>
          </a:p>
          <a:p>
            <a:pPr lvl="1"/>
            <a:r>
              <a:rPr lang="en-GB" dirty="0"/>
              <a:t>    User Experience (</a:t>
            </a:r>
            <a:r>
              <a:rPr lang="en-GB" dirty="0" err="1"/>
              <a:t>RankBrain</a:t>
            </a:r>
            <a:r>
              <a:rPr lang="en-GB" dirty="0"/>
              <a:t>)</a:t>
            </a:r>
          </a:p>
          <a:p>
            <a:pPr lvl="1"/>
            <a:r>
              <a:rPr lang="en-GB" dirty="0"/>
              <a:t>    Links</a:t>
            </a:r>
          </a:p>
          <a:p>
            <a:pPr lvl="1"/>
            <a:r>
              <a:rPr lang="en-GB" dirty="0"/>
              <a:t>    Social Signals</a:t>
            </a:r>
          </a:p>
          <a:p>
            <a:pPr lvl="1"/>
            <a:r>
              <a:rPr lang="en-GB" dirty="0"/>
              <a:t>    Real Business Information</a:t>
            </a:r>
          </a:p>
          <a:p>
            <a:endParaRPr lang="en-GB" dirty="0"/>
          </a:p>
        </p:txBody>
      </p:sp>
    </p:spTree>
    <p:extLst>
      <p:ext uri="{BB962C8B-B14F-4D97-AF65-F5344CB8AC3E}">
        <p14:creationId xmlns:p14="http://schemas.microsoft.com/office/powerpoint/2010/main" val="8380753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D8D4-9E59-45B2-9276-BFEA73411C08}"/>
              </a:ext>
            </a:extLst>
          </p:cNvPr>
          <p:cNvSpPr>
            <a:spLocks noGrp="1"/>
          </p:cNvSpPr>
          <p:nvPr>
            <p:ph type="ctrTitle"/>
          </p:nvPr>
        </p:nvSpPr>
        <p:spPr/>
        <p:txBody>
          <a:bodyPr/>
          <a:lstStyle/>
          <a:p>
            <a:r>
              <a:rPr lang="en-GB" dirty="0"/>
              <a:t>SEO</a:t>
            </a:r>
          </a:p>
        </p:txBody>
      </p:sp>
      <p:sp>
        <p:nvSpPr>
          <p:cNvPr id="3" name="Subtitle 2">
            <a:extLst>
              <a:ext uri="{FF2B5EF4-FFF2-40B4-BE49-F238E27FC236}">
                <a16:creationId xmlns:a16="http://schemas.microsoft.com/office/drawing/2014/main" id="{D595EF89-6A9C-45C5-A2FE-FC1127596879}"/>
              </a:ext>
            </a:extLst>
          </p:cNvPr>
          <p:cNvSpPr>
            <a:spLocks noGrp="1"/>
          </p:cNvSpPr>
          <p:nvPr>
            <p:ph type="subTitle" idx="1"/>
          </p:nvPr>
        </p:nvSpPr>
        <p:spPr/>
        <p:txBody>
          <a:bodyPr/>
          <a:lstStyle/>
          <a:p>
            <a:r>
              <a:rPr lang="en-GB" dirty="0"/>
              <a:t>Search Engine Optimisation</a:t>
            </a:r>
          </a:p>
        </p:txBody>
      </p:sp>
    </p:spTree>
    <p:extLst>
      <p:ext uri="{BB962C8B-B14F-4D97-AF65-F5344CB8AC3E}">
        <p14:creationId xmlns:p14="http://schemas.microsoft.com/office/powerpoint/2010/main" val="6962691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49B6-4F8C-4D73-91BB-E84ED313C9E2}"/>
              </a:ext>
            </a:extLst>
          </p:cNvPr>
          <p:cNvSpPr>
            <a:spLocks noGrp="1"/>
          </p:cNvSpPr>
          <p:nvPr>
            <p:ph type="title"/>
          </p:nvPr>
        </p:nvSpPr>
        <p:spPr/>
        <p:txBody>
          <a:bodyPr/>
          <a:lstStyle/>
          <a:p>
            <a:r>
              <a:rPr lang="en-GB" dirty="0"/>
              <a:t>What is SEO?</a:t>
            </a:r>
          </a:p>
        </p:txBody>
      </p:sp>
      <p:sp>
        <p:nvSpPr>
          <p:cNvPr id="14" name="Freeform: Shape 13">
            <a:extLst>
              <a:ext uri="{FF2B5EF4-FFF2-40B4-BE49-F238E27FC236}">
                <a16:creationId xmlns:a16="http://schemas.microsoft.com/office/drawing/2014/main" id="{274EC19B-6D78-4E47-B66B-DB3C9F822383}"/>
              </a:ext>
            </a:extLst>
          </p:cNvPr>
          <p:cNvSpPr/>
          <p:nvPr/>
        </p:nvSpPr>
        <p:spPr>
          <a:xfrm>
            <a:off x="4863117" y="3820437"/>
            <a:ext cx="1401737" cy="1401737"/>
          </a:xfrm>
          <a:custGeom>
            <a:avLst/>
            <a:gdLst>
              <a:gd name="connsiteX0" fmla="*/ 0 w 1401737"/>
              <a:gd name="connsiteY0" fmla="*/ 700869 h 1401737"/>
              <a:gd name="connsiteX1" fmla="*/ 700869 w 1401737"/>
              <a:gd name="connsiteY1" fmla="*/ 0 h 1401737"/>
              <a:gd name="connsiteX2" fmla="*/ 1401738 w 1401737"/>
              <a:gd name="connsiteY2" fmla="*/ 700869 h 1401737"/>
              <a:gd name="connsiteX3" fmla="*/ 700869 w 1401737"/>
              <a:gd name="connsiteY3" fmla="*/ 1401738 h 1401737"/>
              <a:gd name="connsiteX4" fmla="*/ 0 w 1401737"/>
              <a:gd name="connsiteY4" fmla="*/ 700869 h 140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737" h="1401737">
                <a:moveTo>
                  <a:pt x="0" y="700869"/>
                </a:moveTo>
                <a:cubicBezTo>
                  <a:pt x="0" y="313790"/>
                  <a:pt x="313790" y="0"/>
                  <a:pt x="700869" y="0"/>
                </a:cubicBezTo>
                <a:cubicBezTo>
                  <a:pt x="1087948" y="0"/>
                  <a:pt x="1401738" y="313790"/>
                  <a:pt x="1401738" y="700869"/>
                </a:cubicBezTo>
                <a:cubicBezTo>
                  <a:pt x="1401738" y="1087948"/>
                  <a:pt x="1087948" y="1401738"/>
                  <a:pt x="700869" y="1401738"/>
                </a:cubicBezTo>
                <a:cubicBezTo>
                  <a:pt x="313790" y="1401738"/>
                  <a:pt x="0" y="1087948"/>
                  <a:pt x="0" y="70086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890" tIns="259890" rIns="259890" bIns="259890" numCol="1" spcCol="1270" anchor="ctr" anchorCtr="0">
            <a:noAutofit/>
          </a:bodyPr>
          <a:lstStyle/>
          <a:p>
            <a:pPr marL="0" lvl="0" indent="0" algn="ctr" defTabSz="1911350">
              <a:lnSpc>
                <a:spcPct val="90000"/>
              </a:lnSpc>
              <a:spcBef>
                <a:spcPct val="0"/>
              </a:spcBef>
              <a:spcAft>
                <a:spcPct val="35000"/>
              </a:spcAft>
              <a:buNone/>
            </a:pPr>
            <a:r>
              <a:rPr lang="en-GB" sz="4300" kern="1200" dirty="0"/>
              <a:t>SEO</a:t>
            </a:r>
          </a:p>
        </p:txBody>
      </p:sp>
      <p:sp>
        <p:nvSpPr>
          <p:cNvPr id="15" name="Freeform: Shape 14">
            <a:extLst>
              <a:ext uri="{FF2B5EF4-FFF2-40B4-BE49-F238E27FC236}">
                <a16:creationId xmlns:a16="http://schemas.microsoft.com/office/drawing/2014/main" id="{9BB4301F-3164-4446-872D-10C5A0519EE0}"/>
              </a:ext>
            </a:extLst>
          </p:cNvPr>
          <p:cNvSpPr/>
          <p:nvPr/>
        </p:nvSpPr>
        <p:spPr>
          <a:xfrm>
            <a:off x="5073377" y="2258526"/>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Position</a:t>
            </a:r>
          </a:p>
        </p:txBody>
      </p:sp>
      <p:sp>
        <p:nvSpPr>
          <p:cNvPr id="16" name="Freeform: Shape 15">
            <a:extLst>
              <a:ext uri="{FF2B5EF4-FFF2-40B4-BE49-F238E27FC236}">
                <a16:creationId xmlns:a16="http://schemas.microsoft.com/office/drawing/2014/main" id="{7168950F-29AA-4E16-8EA0-11ADF30CB90F}"/>
              </a:ext>
            </a:extLst>
          </p:cNvPr>
          <p:cNvSpPr/>
          <p:nvPr/>
        </p:nvSpPr>
        <p:spPr>
          <a:xfrm>
            <a:off x="6458917" y="2925767"/>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Optimise</a:t>
            </a:r>
          </a:p>
        </p:txBody>
      </p:sp>
      <p:sp>
        <p:nvSpPr>
          <p:cNvPr id="17" name="Freeform: Shape 16">
            <a:extLst>
              <a:ext uri="{FF2B5EF4-FFF2-40B4-BE49-F238E27FC236}">
                <a16:creationId xmlns:a16="http://schemas.microsoft.com/office/drawing/2014/main" id="{AADC5AE1-6B1F-4385-B51E-5F8FD5CFF15D}"/>
              </a:ext>
            </a:extLst>
          </p:cNvPr>
          <p:cNvSpPr/>
          <p:nvPr/>
        </p:nvSpPr>
        <p:spPr>
          <a:xfrm>
            <a:off x="6801117" y="4425043"/>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Links</a:t>
            </a:r>
          </a:p>
        </p:txBody>
      </p:sp>
      <p:sp>
        <p:nvSpPr>
          <p:cNvPr id="18" name="Freeform: Shape 17">
            <a:extLst>
              <a:ext uri="{FF2B5EF4-FFF2-40B4-BE49-F238E27FC236}">
                <a16:creationId xmlns:a16="http://schemas.microsoft.com/office/drawing/2014/main" id="{1EA9DFBB-4961-4FAD-8CD8-1992A09C00C4}"/>
              </a:ext>
            </a:extLst>
          </p:cNvPr>
          <p:cNvSpPr/>
          <p:nvPr/>
        </p:nvSpPr>
        <p:spPr>
          <a:xfrm>
            <a:off x="5842294" y="5627369"/>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Content</a:t>
            </a:r>
          </a:p>
        </p:txBody>
      </p:sp>
      <p:sp>
        <p:nvSpPr>
          <p:cNvPr id="19" name="Freeform: Shape 18">
            <a:extLst>
              <a:ext uri="{FF2B5EF4-FFF2-40B4-BE49-F238E27FC236}">
                <a16:creationId xmlns:a16="http://schemas.microsoft.com/office/drawing/2014/main" id="{7506346F-36AE-42C9-BAC7-BD9930F10620}"/>
              </a:ext>
            </a:extLst>
          </p:cNvPr>
          <p:cNvSpPr/>
          <p:nvPr/>
        </p:nvSpPr>
        <p:spPr>
          <a:xfrm>
            <a:off x="4304461" y="5627369"/>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Pages</a:t>
            </a:r>
          </a:p>
        </p:txBody>
      </p:sp>
      <p:sp>
        <p:nvSpPr>
          <p:cNvPr id="20" name="Freeform: Shape 19">
            <a:extLst>
              <a:ext uri="{FF2B5EF4-FFF2-40B4-BE49-F238E27FC236}">
                <a16:creationId xmlns:a16="http://schemas.microsoft.com/office/drawing/2014/main" id="{B472594D-6F5F-4B36-847D-BF19A73BB81E}"/>
              </a:ext>
            </a:extLst>
          </p:cNvPr>
          <p:cNvSpPr/>
          <p:nvPr/>
        </p:nvSpPr>
        <p:spPr>
          <a:xfrm>
            <a:off x="3345638" y="4425043"/>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Rank</a:t>
            </a:r>
          </a:p>
        </p:txBody>
      </p:sp>
      <p:sp>
        <p:nvSpPr>
          <p:cNvPr id="21" name="Freeform: Shape 20">
            <a:extLst>
              <a:ext uri="{FF2B5EF4-FFF2-40B4-BE49-F238E27FC236}">
                <a16:creationId xmlns:a16="http://schemas.microsoft.com/office/drawing/2014/main" id="{AA7CB12E-4990-47A6-8CDF-E7C87CE60867}"/>
              </a:ext>
            </a:extLst>
          </p:cNvPr>
          <p:cNvSpPr/>
          <p:nvPr/>
        </p:nvSpPr>
        <p:spPr>
          <a:xfrm>
            <a:off x="3687838" y="2925767"/>
            <a:ext cx="981216" cy="981216"/>
          </a:xfrm>
          <a:custGeom>
            <a:avLst/>
            <a:gdLst>
              <a:gd name="connsiteX0" fmla="*/ 0 w 981216"/>
              <a:gd name="connsiteY0" fmla="*/ 490608 h 981216"/>
              <a:gd name="connsiteX1" fmla="*/ 490608 w 981216"/>
              <a:gd name="connsiteY1" fmla="*/ 0 h 981216"/>
              <a:gd name="connsiteX2" fmla="*/ 981216 w 981216"/>
              <a:gd name="connsiteY2" fmla="*/ 490608 h 981216"/>
              <a:gd name="connsiteX3" fmla="*/ 490608 w 981216"/>
              <a:gd name="connsiteY3" fmla="*/ 981216 h 981216"/>
              <a:gd name="connsiteX4" fmla="*/ 0 w 981216"/>
              <a:gd name="connsiteY4" fmla="*/ 490608 h 9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216" h="981216">
                <a:moveTo>
                  <a:pt x="0" y="490608"/>
                </a:moveTo>
                <a:cubicBezTo>
                  <a:pt x="0" y="219653"/>
                  <a:pt x="219653" y="0"/>
                  <a:pt x="490608" y="0"/>
                </a:cubicBezTo>
                <a:cubicBezTo>
                  <a:pt x="761563" y="0"/>
                  <a:pt x="981216" y="219653"/>
                  <a:pt x="981216" y="490608"/>
                </a:cubicBezTo>
                <a:cubicBezTo>
                  <a:pt x="981216" y="761563"/>
                  <a:pt x="761563" y="981216"/>
                  <a:pt x="490608" y="981216"/>
                </a:cubicBezTo>
                <a:cubicBezTo>
                  <a:pt x="219653" y="981216"/>
                  <a:pt x="0" y="761563"/>
                  <a:pt x="0" y="49060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0206" tIns="160206" rIns="160206" bIns="160206" numCol="1" spcCol="1270" anchor="ctr" anchorCtr="0">
            <a:noAutofit/>
          </a:bodyPr>
          <a:lstStyle/>
          <a:p>
            <a:pPr marL="0" lvl="0" indent="0" algn="ctr" defTabSz="577850">
              <a:lnSpc>
                <a:spcPct val="90000"/>
              </a:lnSpc>
              <a:spcBef>
                <a:spcPct val="0"/>
              </a:spcBef>
              <a:spcAft>
                <a:spcPct val="35000"/>
              </a:spcAft>
              <a:buNone/>
            </a:pPr>
            <a:r>
              <a:rPr lang="en-GB" sz="1300" kern="1200"/>
              <a:t>Keywords</a:t>
            </a:r>
          </a:p>
        </p:txBody>
      </p:sp>
      <p:sp>
        <p:nvSpPr>
          <p:cNvPr id="22" name="Arrow: Up 21">
            <a:extLst>
              <a:ext uri="{FF2B5EF4-FFF2-40B4-BE49-F238E27FC236}">
                <a16:creationId xmlns:a16="http://schemas.microsoft.com/office/drawing/2014/main" id="{AF085FF9-81A0-4915-A84D-8D3470FB2EB9}"/>
              </a:ext>
            </a:extLst>
          </p:cNvPr>
          <p:cNvSpPr/>
          <p:nvPr/>
        </p:nvSpPr>
        <p:spPr>
          <a:xfrm>
            <a:off x="5363459" y="3375318"/>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F4A53979-9363-4941-A0A5-5EA0073F63D3}"/>
              </a:ext>
            </a:extLst>
          </p:cNvPr>
          <p:cNvSpPr/>
          <p:nvPr/>
        </p:nvSpPr>
        <p:spPr>
          <a:xfrm rot="12208794">
            <a:off x="4962406" y="5222174"/>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19CEC744-E6E7-4721-A750-A44797484DF8}"/>
              </a:ext>
            </a:extLst>
          </p:cNvPr>
          <p:cNvSpPr/>
          <p:nvPr/>
        </p:nvSpPr>
        <p:spPr>
          <a:xfrm rot="15108163">
            <a:off x="4365032" y="4516950"/>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7DD3FEFF-D2F6-423E-9C34-30A388504F1A}"/>
              </a:ext>
            </a:extLst>
          </p:cNvPr>
          <p:cNvSpPr/>
          <p:nvPr/>
        </p:nvSpPr>
        <p:spPr>
          <a:xfrm rot="9386880">
            <a:off x="5866326" y="5209017"/>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A5B05F21-9129-404E-9D55-66BC2B7ACE3D}"/>
              </a:ext>
            </a:extLst>
          </p:cNvPr>
          <p:cNvSpPr/>
          <p:nvPr/>
        </p:nvSpPr>
        <p:spPr>
          <a:xfrm rot="6242993">
            <a:off x="6351290" y="4568483"/>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21D58C69-D4E3-4B52-AC14-6E9D309667C4}"/>
              </a:ext>
            </a:extLst>
          </p:cNvPr>
          <p:cNvSpPr/>
          <p:nvPr/>
        </p:nvSpPr>
        <p:spPr>
          <a:xfrm rot="2903417">
            <a:off x="6131426" y="3689377"/>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3F23386D-71FC-4D13-AB51-10E90B4A9628}"/>
              </a:ext>
            </a:extLst>
          </p:cNvPr>
          <p:cNvSpPr/>
          <p:nvPr/>
        </p:nvSpPr>
        <p:spPr>
          <a:xfrm rot="18359296">
            <a:off x="4626669" y="3702567"/>
            <a:ext cx="401053" cy="35292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6038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7509-8BC6-4382-BE36-F4E11F0547ED}"/>
              </a:ext>
            </a:extLst>
          </p:cNvPr>
          <p:cNvSpPr>
            <a:spLocks noGrp="1"/>
          </p:cNvSpPr>
          <p:nvPr>
            <p:ph type="title"/>
          </p:nvPr>
        </p:nvSpPr>
        <p:spPr/>
        <p:txBody>
          <a:bodyPr/>
          <a:lstStyle/>
          <a:p>
            <a:r>
              <a:rPr lang="en-GB" dirty="0"/>
              <a:t>Two views</a:t>
            </a:r>
          </a:p>
        </p:txBody>
      </p:sp>
      <p:sp>
        <p:nvSpPr>
          <p:cNvPr id="3" name="Content Placeholder 2">
            <a:extLst>
              <a:ext uri="{FF2B5EF4-FFF2-40B4-BE49-F238E27FC236}">
                <a16:creationId xmlns:a16="http://schemas.microsoft.com/office/drawing/2014/main" id="{B83A9BC5-F0B1-43D2-8961-156D93145EB7}"/>
              </a:ext>
            </a:extLst>
          </p:cNvPr>
          <p:cNvSpPr>
            <a:spLocks noGrp="1"/>
          </p:cNvSpPr>
          <p:nvPr>
            <p:ph idx="1"/>
          </p:nvPr>
        </p:nvSpPr>
        <p:spPr/>
        <p:txBody>
          <a:bodyPr/>
          <a:lstStyle/>
          <a:p>
            <a:r>
              <a:rPr lang="en-GB" dirty="0"/>
              <a:t>Basic</a:t>
            </a:r>
          </a:p>
          <a:p>
            <a:pPr lvl="1"/>
            <a:r>
              <a:rPr lang="en-GB" dirty="0"/>
              <a:t>Increasing rankings</a:t>
            </a:r>
          </a:p>
          <a:p>
            <a:r>
              <a:rPr lang="en-GB" dirty="0"/>
              <a:t>Complex</a:t>
            </a:r>
          </a:p>
          <a:p>
            <a:pPr lvl="1"/>
            <a:r>
              <a:rPr lang="en-GB" dirty="0"/>
              <a:t>Managing the programming</a:t>
            </a:r>
          </a:p>
          <a:p>
            <a:pPr lvl="1"/>
            <a:r>
              <a:rPr lang="en-GB" dirty="0"/>
              <a:t>Managing the content</a:t>
            </a:r>
          </a:p>
          <a:p>
            <a:pPr lvl="1"/>
            <a:r>
              <a:rPr lang="en-GB" dirty="0"/>
              <a:t>Managing the visibility</a:t>
            </a:r>
          </a:p>
          <a:p>
            <a:pPr lvl="1"/>
            <a:r>
              <a:rPr lang="en-GB" dirty="0"/>
              <a:t>Managing the success </a:t>
            </a:r>
          </a:p>
        </p:txBody>
      </p:sp>
    </p:spTree>
    <p:extLst>
      <p:ext uri="{BB962C8B-B14F-4D97-AF65-F5344CB8AC3E}">
        <p14:creationId xmlns:p14="http://schemas.microsoft.com/office/powerpoint/2010/main" val="15687008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5985-2828-4F01-8EE3-D1E0C7028EEA}"/>
              </a:ext>
            </a:extLst>
          </p:cNvPr>
          <p:cNvSpPr>
            <a:spLocks noGrp="1"/>
          </p:cNvSpPr>
          <p:nvPr>
            <p:ph type="title"/>
          </p:nvPr>
        </p:nvSpPr>
        <p:spPr/>
        <p:txBody>
          <a:bodyPr/>
          <a:lstStyle/>
          <a:p>
            <a:r>
              <a:rPr lang="en-GB" dirty="0"/>
              <a:t>Search Engines</a:t>
            </a:r>
          </a:p>
        </p:txBody>
      </p:sp>
      <p:sp>
        <p:nvSpPr>
          <p:cNvPr id="3" name="Content Placeholder 2">
            <a:extLst>
              <a:ext uri="{FF2B5EF4-FFF2-40B4-BE49-F238E27FC236}">
                <a16:creationId xmlns:a16="http://schemas.microsoft.com/office/drawing/2014/main" id="{87466D0B-7EA2-4F8F-8990-AB1AAC8E232C}"/>
              </a:ext>
            </a:extLst>
          </p:cNvPr>
          <p:cNvSpPr>
            <a:spLocks noGrp="1"/>
          </p:cNvSpPr>
          <p:nvPr>
            <p:ph idx="1"/>
          </p:nvPr>
        </p:nvSpPr>
        <p:spPr/>
        <p:txBody>
          <a:bodyPr/>
          <a:lstStyle/>
          <a:p>
            <a:r>
              <a:rPr lang="en-GB" dirty="0"/>
              <a:t>You need a search engine to achieve all of the above</a:t>
            </a:r>
          </a:p>
          <a:p>
            <a:r>
              <a:rPr lang="en-GB" dirty="0"/>
              <a:t>You need to remain up to date with the latest search engine trends</a:t>
            </a:r>
          </a:p>
          <a:p>
            <a:r>
              <a:rPr lang="en-GB" dirty="0"/>
              <a:t>Old ways of doing SEO could actually hinder your SEO visibility</a:t>
            </a:r>
          </a:p>
          <a:p>
            <a:r>
              <a:rPr lang="en-GB" dirty="0"/>
              <a:t>You need to understand the search engine’s algorithms</a:t>
            </a:r>
          </a:p>
        </p:txBody>
      </p:sp>
    </p:spTree>
    <p:extLst>
      <p:ext uri="{BB962C8B-B14F-4D97-AF65-F5344CB8AC3E}">
        <p14:creationId xmlns:p14="http://schemas.microsoft.com/office/powerpoint/2010/main" val="16625339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156E-98F9-43F3-ABC0-05A2A53DA8F8}"/>
              </a:ext>
            </a:extLst>
          </p:cNvPr>
          <p:cNvSpPr>
            <a:spLocks noGrp="1"/>
          </p:cNvSpPr>
          <p:nvPr>
            <p:ph type="title"/>
          </p:nvPr>
        </p:nvSpPr>
        <p:spPr/>
        <p:txBody>
          <a:bodyPr/>
          <a:lstStyle/>
          <a:p>
            <a:r>
              <a:rPr lang="en-GB" dirty="0"/>
              <a:t>How Search Engines Work</a:t>
            </a:r>
          </a:p>
        </p:txBody>
      </p:sp>
      <p:sp>
        <p:nvSpPr>
          <p:cNvPr id="3" name="Content Placeholder 2">
            <a:extLst>
              <a:ext uri="{FF2B5EF4-FFF2-40B4-BE49-F238E27FC236}">
                <a16:creationId xmlns:a16="http://schemas.microsoft.com/office/drawing/2014/main" id="{560DEEDA-08A3-4734-A8E5-8AC76DDF6AC1}"/>
              </a:ext>
            </a:extLst>
          </p:cNvPr>
          <p:cNvSpPr>
            <a:spLocks noGrp="1"/>
          </p:cNvSpPr>
          <p:nvPr>
            <p:ph idx="1"/>
          </p:nvPr>
        </p:nvSpPr>
        <p:spPr/>
        <p:txBody>
          <a:bodyPr/>
          <a:lstStyle/>
          <a:p>
            <a:r>
              <a:rPr lang="en-GB" dirty="0"/>
              <a:t>How the search engine results are produced</a:t>
            </a:r>
          </a:p>
          <a:p>
            <a:r>
              <a:rPr lang="en-GB" dirty="0"/>
              <a:t>What factors influence rankings</a:t>
            </a:r>
          </a:p>
          <a:p>
            <a:r>
              <a:rPr lang="en-GB" dirty="0"/>
              <a:t>How algorithms (the maths) works</a:t>
            </a:r>
          </a:p>
          <a:p>
            <a:r>
              <a:rPr lang="en-GB" dirty="0"/>
              <a:t>How a search engine ‘views’ your website</a:t>
            </a:r>
          </a:p>
          <a:p>
            <a:r>
              <a:rPr lang="en-GB" dirty="0"/>
              <a:t>How search results are designed for human behaviour</a:t>
            </a:r>
          </a:p>
        </p:txBody>
      </p:sp>
    </p:spTree>
    <p:extLst>
      <p:ext uri="{BB962C8B-B14F-4D97-AF65-F5344CB8AC3E}">
        <p14:creationId xmlns:p14="http://schemas.microsoft.com/office/powerpoint/2010/main" val="114484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a:t>
            </a:r>
            <a:endParaRPr lang="en-GB" dirty="0"/>
          </a:p>
        </p:txBody>
      </p:sp>
      <p:sp>
        <p:nvSpPr>
          <p:cNvPr id="3" name="Content Placeholder 2"/>
          <p:cNvSpPr>
            <a:spLocks noGrp="1"/>
          </p:cNvSpPr>
          <p:nvPr>
            <p:ph idx="1"/>
          </p:nvPr>
        </p:nvSpPr>
        <p:spPr/>
        <p:txBody>
          <a:bodyPr/>
          <a:lstStyle/>
          <a:p>
            <a:r>
              <a:rPr lang="en-GB" dirty="0"/>
              <a:t>Java is NOT the same as JavaScript</a:t>
            </a:r>
          </a:p>
          <a:p>
            <a:r>
              <a:rPr lang="en-GB" dirty="0"/>
              <a:t>Is a full on Object Oriented Programming language</a:t>
            </a:r>
          </a:p>
        </p:txBody>
      </p:sp>
    </p:spTree>
    <p:extLst>
      <p:ext uri="{BB962C8B-B14F-4D97-AF65-F5344CB8AC3E}">
        <p14:creationId xmlns:p14="http://schemas.microsoft.com/office/powerpoint/2010/main" val="28026828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3C81-6DBE-423B-8D96-9574DCF4B517}"/>
              </a:ext>
            </a:extLst>
          </p:cNvPr>
          <p:cNvSpPr>
            <a:spLocks noGrp="1"/>
          </p:cNvSpPr>
          <p:nvPr>
            <p:ph type="title"/>
          </p:nvPr>
        </p:nvSpPr>
        <p:spPr/>
        <p:txBody>
          <a:bodyPr/>
          <a:lstStyle/>
          <a:p>
            <a:r>
              <a:rPr lang="en-GB" dirty="0"/>
              <a:t>Human Factors for Search</a:t>
            </a:r>
          </a:p>
        </p:txBody>
      </p:sp>
      <p:sp>
        <p:nvSpPr>
          <p:cNvPr id="3" name="Content Placeholder 2">
            <a:extLst>
              <a:ext uri="{FF2B5EF4-FFF2-40B4-BE49-F238E27FC236}">
                <a16:creationId xmlns:a16="http://schemas.microsoft.com/office/drawing/2014/main" id="{F5EA1218-5CE1-42CC-8913-0452F75E20D6}"/>
              </a:ext>
            </a:extLst>
          </p:cNvPr>
          <p:cNvSpPr>
            <a:spLocks noGrp="1"/>
          </p:cNvSpPr>
          <p:nvPr>
            <p:ph idx="1"/>
          </p:nvPr>
        </p:nvSpPr>
        <p:spPr/>
        <p:txBody>
          <a:bodyPr/>
          <a:lstStyle/>
          <a:p>
            <a:r>
              <a:rPr lang="en-GB" dirty="0"/>
              <a:t>How do we ‘read’ the search results?</a:t>
            </a:r>
          </a:p>
          <a:p>
            <a:r>
              <a:rPr lang="en-GB" dirty="0"/>
              <a:t>What factors make us click?</a:t>
            </a:r>
          </a:p>
          <a:p>
            <a:r>
              <a:rPr lang="en-GB" dirty="0"/>
              <a:t>What factors help us decide which results are relevant?</a:t>
            </a:r>
          </a:p>
          <a:p>
            <a:r>
              <a:rPr lang="en-GB" dirty="0"/>
              <a:t>What is the importance of WORDS?</a:t>
            </a:r>
          </a:p>
        </p:txBody>
      </p:sp>
    </p:spTree>
    <p:extLst>
      <p:ext uri="{BB962C8B-B14F-4D97-AF65-F5344CB8AC3E}">
        <p14:creationId xmlns:p14="http://schemas.microsoft.com/office/powerpoint/2010/main" val="9243445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17E5-2762-4F7F-8ED5-46D5BAC124BF}"/>
              </a:ext>
            </a:extLst>
          </p:cNvPr>
          <p:cNvSpPr>
            <a:spLocks noGrp="1"/>
          </p:cNvSpPr>
          <p:nvPr>
            <p:ph type="title"/>
          </p:nvPr>
        </p:nvSpPr>
        <p:spPr/>
        <p:txBody>
          <a:bodyPr/>
          <a:lstStyle/>
          <a:p>
            <a:r>
              <a:rPr lang="en-GB" dirty="0"/>
              <a:t>Keyword Research</a:t>
            </a:r>
          </a:p>
        </p:txBody>
      </p:sp>
      <p:graphicFrame>
        <p:nvGraphicFramePr>
          <p:cNvPr id="4" name="Content Placeholder 3">
            <a:extLst>
              <a:ext uri="{FF2B5EF4-FFF2-40B4-BE49-F238E27FC236}">
                <a16:creationId xmlns:a16="http://schemas.microsoft.com/office/drawing/2014/main" id="{70F9A35D-1088-43C5-80F8-D4A7771AC16F}"/>
              </a:ext>
            </a:extLst>
          </p:cNvPr>
          <p:cNvGraphicFramePr>
            <a:graphicFrameLocks noGrp="1"/>
          </p:cNvGraphicFramePr>
          <p:nvPr>
            <p:ph idx="1"/>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8658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3FC4-B569-42C2-8CAA-14801067C1AB}"/>
              </a:ext>
            </a:extLst>
          </p:cNvPr>
          <p:cNvSpPr>
            <a:spLocks noGrp="1"/>
          </p:cNvSpPr>
          <p:nvPr>
            <p:ph type="title"/>
          </p:nvPr>
        </p:nvSpPr>
        <p:spPr/>
        <p:txBody>
          <a:bodyPr/>
          <a:lstStyle/>
          <a:p>
            <a:r>
              <a:rPr lang="en-GB" dirty="0"/>
              <a:t>Keyword Research</a:t>
            </a:r>
          </a:p>
        </p:txBody>
      </p:sp>
      <p:sp>
        <p:nvSpPr>
          <p:cNvPr id="3" name="Content Placeholder 2">
            <a:extLst>
              <a:ext uri="{FF2B5EF4-FFF2-40B4-BE49-F238E27FC236}">
                <a16:creationId xmlns:a16="http://schemas.microsoft.com/office/drawing/2014/main" id="{458E9E0A-DBCC-4EA5-B4A0-EEA56618B944}"/>
              </a:ext>
            </a:extLst>
          </p:cNvPr>
          <p:cNvSpPr>
            <a:spLocks noGrp="1"/>
          </p:cNvSpPr>
          <p:nvPr>
            <p:ph idx="1"/>
          </p:nvPr>
        </p:nvSpPr>
        <p:spPr/>
        <p:txBody>
          <a:bodyPr/>
          <a:lstStyle/>
          <a:p>
            <a:r>
              <a:rPr lang="en-GB" dirty="0"/>
              <a:t>These are the words that people type into the search engine</a:t>
            </a:r>
          </a:p>
          <a:p>
            <a:r>
              <a:rPr lang="en-GB" dirty="0"/>
              <a:t>Why is the keyword the foundation of all online marketing and not just SEO?</a:t>
            </a:r>
          </a:p>
          <a:p>
            <a:pPr lvl="1"/>
            <a:r>
              <a:rPr lang="en-GB" dirty="0"/>
              <a:t>PPC, Social, Ads, Content, Multimedia</a:t>
            </a:r>
          </a:p>
          <a:p>
            <a:r>
              <a:rPr lang="en-GB" dirty="0"/>
              <a:t>What is keyword research based on?</a:t>
            </a:r>
          </a:p>
          <a:p>
            <a:pPr lvl="1"/>
            <a:r>
              <a:rPr lang="en-GB" dirty="0"/>
              <a:t>Behaviour, intent, and activity of a searcher.</a:t>
            </a:r>
          </a:p>
          <a:p>
            <a:r>
              <a:rPr lang="en-GB" dirty="0"/>
              <a:t>How does searcher’s intent help us develop content around the searcher’s need?</a:t>
            </a:r>
          </a:p>
          <a:p>
            <a:r>
              <a:rPr lang="en-GB" dirty="0"/>
              <a:t>How are keyword tools used to gather and evaluate keywords?</a:t>
            </a:r>
          </a:p>
        </p:txBody>
      </p:sp>
    </p:spTree>
    <p:extLst>
      <p:ext uri="{BB962C8B-B14F-4D97-AF65-F5344CB8AC3E}">
        <p14:creationId xmlns:p14="http://schemas.microsoft.com/office/powerpoint/2010/main" val="36116328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FDD8-054E-4424-A26B-7FB83F9B2F01}"/>
              </a:ext>
            </a:extLst>
          </p:cNvPr>
          <p:cNvSpPr>
            <a:spLocks noGrp="1"/>
          </p:cNvSpPr>
          <p:nvPr>
            <p:ph type="title"/>
          </p:nvPr>
        </p:nvSpPr>
        <p:spPr/>
        <p:txBody>
          <a:bodyPr/>
          <a:lstStyle/>
          <a:p>
            <a:r>
              <a:rPr lang="en-GB" dirty="0"/>
              <a:t>On-Page Optimisation</a:t>
            </a:r>
          </a:p>
        </p:txBody>
      </p:sp>
      <p:sp>
        <p:nvSpPr>
          <p:cNvPr id="3" name="Content Placeholder 2">
            <a:extLst>
              <a:ext uri="{FF2B5EF4-FFF2-40B4-BE49-F238E27FC236}">
                <a16:creationId xmlns:a16="http://schemas.microsoft.com/office/drawing/2014/main" id="{9692160C-0B6F-4F47-BDE3-E997E4F7E448}"/>
              </a:ext>
            </a:extLst>
          </p:cNvPr>
          <p:cNvSpPr>
            <a:spLocks noGrp="1"/>
          </p:cNvSpPr>
          <p:nvPr>
            <p:ph sz="half" idx="1"/>
          </p:nvPr>
        </p:nvSpPr>
        <p:spPr/>
        <p:txBody>
          <a:bodyPr>
            <a:normAutofit fontScale="92500" lnSpcReduction="20000"/>
          </a:bodyPr>
          <a:lstStyle/>
          <a:p>
            <a:r>
              <a:rPr lang="en-GB" dirty="0"/>
              <a:t>How to implement keywords in your content?</a:t>
            </a:r>
          </a:p>
          <a:p>
            <a:r>
              <a:rPr lang="en-GB" dirty="0"/>
              <a:t>What are the key page elements?</a:t>
            </a:r>
          </a:p>
          <a:p>
            <a:pPr lvl="1"/>
            <a:r>
              <a:rPr lang="en-GB" dirty="0"/>
              <a:t>Space</a:t>
            </a:r>
          </a:p>
          <a:p>
            <a:pPr lvl="1"/>
            <a:r>
              <a:rPr lang="en-GB" dirty="0"/>
              <a:t>Navigation</a:t>
            </a:r>
          </a:p>
          <a:p>
            <a:pPr lvl="1"/>
            <a:r>
              <a:rPr lang="en-GB" dirty="0"/>
              <a:t>About Us</a:t>
            </a:r>
          </a:p>
          <a:p>
            <a:pPr lvl="1"/>
            <a:r>
              <a:rPr lang="en-GB" dirty="0"/>
              <a:t>Contact</a:t>
            </a:r>
          </a:p>
          <a:p>
            <a:pPr lvl="1"/>
            <a:r>
              <a:rPr lang="en-GB" dirty="0"/>
              <a:t>CTA or sign up</a:t>
            </a:r>
          </a:p>
          <a:p>
            <a:pPr lvl="1"/>
            <a:r>
              <a:rPr lang="en-GB" dirty="0"/>
              <a:t>Search</a:t>
            </a:r>
          </a:p>
          <a:p>
            <a:pPr lvl="1"/>
            <a:r>
              <a:rPr lang="en-GB" dirty="0"/>
              <a:t>Informational footer</a:t>
            </a:r>
          </a:p>
          <a:p>
            <a:pPr lvl="1"/>
            <a:r>
              <a:rPr lang="en-GB" dirty="0"/>
              <a:t>Great images and style for buttons</a:t>
            </a:r>
          </a:p>
          <a:p>
            <a:pPr lvl="1"/>
            <a:r>
              <a:rPr lang="en-GB" dirty="0"/>
              <a:t>Web fonts</a:t>
            </a:r>
          </a:p>
          <a:p>
            <a:pPr lvl="1"/>
            <a:endParaRPr lang="en-GB" dirty="0"/>
          </a:p>
          <a:p>
            <a:r>
              <a:rPr lang="en-GB" dirty="0"/>
              <a:t>How to structure your content?</a:t>
            </a:r>
          </a:p>
        </p:txBody>
      </p:sp>
      <p:sp>
        <p:nvSpPr>
          <p:cNvPr id="4" name="Content Placeholder 3">
            <a:extLst>
              <a:ext uri="{FF2B5EF4-FFF2-40B4-BE49-F238E27FC236}">
                <a16:creationId xmlns:a16="http://schemas.microsoft.com/office/drawing/2014/main" id="{F091ACFD-2195-484B-BD51-74E6C0EAF4E0}"/>
              </a:ext>
            </a:extLst>
          </p:cNvPr>
          <p:cNvSpPr>
            <a:spLocks noGrp="1"/>
          </p:cNvSpPr>
          <p:nvPr>
            <p:ph sz="half" idx="2"/>
          </p:nvPr>
        </p:nvSpPr>
        <p:spPr/>
        <p:txBody>
          <a:bodyPr>
            <a:normAutofit fontScale="92500" lnSpcReduction="20000"/>
          </a:bodyPr>
          <a:lstStyle/>
          <a:p>
            <a:r>
              <a:rPr lang="en-GB" dirty="0"/>
              <a:t>What is navigation?</a:t>
            </a:r>
          </a:p>
          <a:p>
            <a:pPr marL="0" indent="0">
              <a:buNone/>
            </a:pPr>
            <a:endParaRPr lang="en-GB" dirty="0"/>
          </a:p>
          <a:p>
            <a:r>
              <a:rPr lang="en-GB" dirty="0"/>
              <a:t>Explain page and content types:</a:t>
            </a:r>
          </a:p>
          <a:p>
            <a:pPr lvl="1"/>
            <a:r>
              <a:rPr lang="en-GB" dirty="0"/>
              <a:t>Ecommerce</a:t>
            </a:r>
          </a:p>
          <a:p>
            <a:pPr lvl="1"/>
            <a:r>
              <a:rPr lang="en-GB" dirty="0"/>
              <a:t>Publisher</a:t>
            </a:r>
          </a:p>
          <a:p>
            <a:pPr lvl="1"/>
            <a:r>
              <a:rPr lang="en-GB" dirty="0"/>
              <a:t>Blogs</a:t>
            </a:r>
          </a:p>
          <a:p>
            <a:pPr lvl="1"/>
            <a:r>
              <a:rPr lang="en-GB" dirty="0"/>
              <a:t>Others</a:t>
            </a:r>
          </a:p>
          <a:p>
            <a:pPr marL="457200" lvl="1" indent="0">
              <a:buNone/>
            </a:pPr>
            <a:endParaRPr lang="en-GB" dirty="0"/>
          </a:p>
          <a:p>
            <a:r>
              <a:rPr lang="en-GB" dirty="0"/>
              <a:t>How to avoid penalties?</a:t>
            </a:r>
          </a:p>
          <a:p>
            <a:pPr lvl="1"/>
            <a:r>
              <a:rPr lang="en-GB" dirty="0"/>
              <a:t>Don’t buy links</a:t>
            </a:r>
          </a:p>
          <a:p>
            <a:pPr lvl="1"/>
            <a:r>
              <a:rPr lang="en-GB" dirty="0"/>
              <a:t>Don’t overuse keywords</a:t>
            </a:r>
          </a:p>
          <a:p>
            <a:pPr lvl="1"/>
            <a:r>
              <a:rPr lang="en-GB" dirty="0"/>
              <a:t>Make original, quality content</a:t>
            </a:r>
          </a:p>
          <a:p>
            <a:endParaRPr lang="en-GB" dirty="0"/>
          </a:p>
        </p:txBody>
      </p:sp>
    </p:spTree>
    <p:extLst>
      <p:ext uri="{BB962C8B-B14F-4D97-AF65-F5344CB8AC3E}">
        <p14:creationId xmlns:p14="http://schemas.microsoft.com/office/powerpoint/2010/main" val="16867753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174B-C84F-4E56-BB3D-E55847E6A31E}"/>
              </a:ext>
            </a:extLst>
          </p:cNvPr>
          <p:cNvSpPr>
            <a:spLocks noGrp="1"/>
          </p:cNvSpPr>
          <p:nvPr>
            <p:ph type="title"/>
          </p:nvPr>
        </p:nvSpPr>
        <p:spPr/>
        <p:txBody>
          <a:bodyPr/>
          <a:lstStyle/>
          <a:p>
            <a:r>
              <a:rPr lang="en-GB" dirty="0"/>
              <a:t>Off-Page Optimisation</a:t>
            </a:r>
          </a:p>
        </p:txBody>
      </p:sp>
      <p:sp>
        <p:nvSpPr>
          <p:cNvPr id="3" name="Content Placeholder 2">
            <a:extLst>
              <a:ext uri="{FF2B5EF4-FFF2-40B4-BE49-F238E27FC236}">
                <a16:creationId xmlns:a16="http://schemas.microsoft.com/office/drawing/2014/main" id="{A20BC2A5-2CFB-41E2-B1D2-D343F42D46CF}"/>
              </a:ext>
            </a:extLst>
          </p:cNvPr>
          <p:cNvSpPr>
            <a:spLocks noGrp="1"/>
          </p:cNvSpPr>
          <p:nvPr>
            <p:ph idx="1"/>
          </p:nvPr>
        </p:nvSpPr>
        <p:spPr/>
        <p:txBody>
          <a:bodyPr/>
          <a:lstStyle/>
          <a:p>
            <a:r>
              <a:rPr lang="en-GB" dirty="0"/>
              <a:t>What is the importance of link building?</a:t>
            </a:r>
          </a:p>
          <a:p>
            <a:pPr lvl="1"/>
            <a:r>
              <a:rPr lang="en-GB" dirty="0"/>
              <a:t>Helps to promote your brand</a:t>
            </a:r>
          </a:p>
          <a:p>
            <a:pPr lvl="1"/>
            <a:r>
              <a:rPr lang="en-GB" dirty="0"/>
              <a:t>It can help to show that you are an authority in your field through links to relevant content</a:t>
            </a:r>
          </a:p>
          <a:p>
            <a:pPr lvl="1"/>
            <a:r>
              <a:rPr lang="en-GB" dirty="0"/>
              <a:t>It can also help to promote the expertise of your company as well as the strengths of its goods and services</a:t>
            </a:r>
          </a:p>
          <a:p>
            <a:r>
              <a:rPr lang="en-GB" dirty="0"/>
              <a:t>What are the types of links?</a:t>
            </a:r>
          </a:p>
          <a:p>
            <a:pPr marL="457200" lvl="1" indent="0">
              <a:buNone/>
            </a:pPr>
            <a:r>
              <a:rPr lang="en-GB" dirty="0"/>
              <a:t>Natural links</a:t>
            </a:r>
          </a:p>
          <a:p>
            <a:pPr marL="457200" lvl="1" indent="0">
              <a:buNone/>
            </a:pPr>
            <a:r>
              <a:rPr lang="en-GB" dirty="0"/>
              <a:t>Manual outreach links</a:t>
            </a:r>
          </a:p>
          <a:p>
            <a:pPr marL="457200" lvl="1" indent="0">
              <a:buNone/>
            </a:pPr>
            <a:r>
              <a:rPr lang="en-GB" dirty="0"/>
              <a:t>Self-created links</a:t>
            </a:r>
          </a:p>
          <a:p>
            <a:pPr lvl="1"/>
            <a:endParaRPr lang="en-GB" dirty="0"/>
          </a:p>
          <a:p>
            <a:endParaRPr lang="en-GB" dirty="0"/>
          </a:p>
        </p:txBody>
      </p:sp>
    </p:spTree>
    <p:extLst>
      <p:ext uri="{BB962C8B-B14F-4D97-AF65-F5344CB8AC3E}">
        <p14:creationId xmlns:p14="http://schemas.microsoft.com/office/powerpoint/2010/main" val="32656267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56A6-97A1-45B9-9F8C-98CA10307A01}"/>
              </a:ext>
            </a:extLst>
          </p:cNvPr>
          <p:cNvSpPr>
            <a:spLocks noGrp="1"/>
          </p:cNvSpPr>
          <p:nvPr>
            <p:ph type="title"/>
          </p:nvPr>
        </p:nvSpPr>
        <p:spPr/>
        <p:txBody>
          <a:bodyPr/>
          <a:lstStyle/>
          <a:p>
            <a:r>
              <a:rPr lang="en-GB" dirty="0"/>
              <a:t>Strategies to get other pages to link to you</a:t>
            </a:r>
          </a:p>
        </p:txBody>
      </p:sp>
      <p:sp>
        <p:nvSpPr>
          <p:cNvPr id="3" name="Content Placeholder 2">
            <a:extLst>
              <a:ext uri="{FF2B5EF4-FFF2-40B4-BE49-F238E27FC236}">
                <a16:creationId xmlns:a16="http://schemas.microsoft.com/office/drawing/2014/main" id="{232F37D8-D6C6-4EEB-9390-CD0E7C11402F}"/>
              </a:ext>
            </a:extLst>
          </p:cNvPr>
          <p:cNvSpPr>
            <a:spLocks noGrp="1"/>
          </p:cNvSpPr>
          <p:nvPr>
            <p:ph idx="1"/>
          </p:nvPr>
        </p:nvSpPr>
        <p:spPr/>
        <p:txBody>
          <a:bodyPr>
            <a:normAutofit/>
          </a:bodyPr>
          <a:lstStyle/>
          <a:p>
            <a:endParaRPr lang="en-GB" dirty="0"/>
          </a:p>
          <a:p>
            <a:r>
              <a:rPr lang="en-GB" dirty="0"/>
              <a:t>When you reach out to other entities to create links to your site, try some of these tried and true strategies</a:t>
            </a:r>
          </a:p>
          <a:p>
            <a:r>
              <a:rPr lang="en-GB" dirty="0"/>
              <a:t>Create compelling content that people will want to link to and reference</a:t>
            </a:r>
          </a:p>
          <a:p>
            <a:r>
              <a:rPr lang="en-GB" dirty="0"/>
              <a:t>Submit your news for press releases and submit your site to directories</a:t>
            </a:r>
          </a:p>
          <a:p>
            <a:r>
              <a:rPr lang="en-GB" dirty="0"/>
              <a:t>Put your products and services where influential people will see them</a:t>
            </a:r>
          </a:p>
          <a:p>
            <a:r>
              <a:rPr lang="en-GB" dirty="0"/>
              <a:t>Get links from friends, partners, and other people you know</a:t>
            </a:r>
          </a:p>
          <a:p>
            <a:endParaRPr lang="en-GB" dirty="0"/>
          </a:p>
        </p:txBody>
      </p:sp>
    </p:spTree>
    <p:extLst>
      <p:ext uri="{BB962C8B-B14F-4D97-AF65-F5344CB8AC3E}">
        <p14:creationId xmlns:p14="http://schemas.microsoft.com/office/powerpoint/2010/main" val="2238865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39A7-085D-4B38-A7CF-BB78FE72A328}"/>
              </a:ext>
            </a:extLst>
          </p:cNvPr>
          <p:cNvSpPr>
            <a:spLocks noGrp="1"/>
          </p:cNvSpPr>
          <p:nvPr>
            <p:ph type="title"/>
          </p:nvPr>
        </p:nvSpPr>
        <p:spPr/>
        <p:txBody>
          <a:bodyPr/>
          <a:lstStyle/>
          <a:p>
            <a:r>
              <a:rPr lang="en-GB" dirty="0"/>
              <a:t>On-Page SEO</a:t>
            </a:r>
          </a:p>
        </p:txBody>
      </p:sp>
      <p:sp>
        <p:nvSpPr>
          <p:cNvPr id="3" name="Content Placeholder 2">
            <a:extLst>
              <a:ext uri="{FF2B5EF4-FFF2-40B4-BE49-F238E27FC236}">
                <a16:creationId xmlns:a16="http://schemas.microsoft.com/office/drawing/2014/main" id="{66E1CD8D-5049-4A44-BD5E-98951D564B79}"/>
              </a:ext>
            </a:extLst>
          </p:cNvPr>
          <p:cNvSpPr>
            <a:spLocks noGrp="1"/>
          </p:cNvSpPr>
          <p:nvPr>
            <p:ph idx="1"/>
          </p:nvPr>
        </p:nvSpPr>
        <p:spPr/>
        <p:txBody>
          <a:bodyPr/>
          <a:lstStyle/>
          <a:p>
            <a:r>
              <a:rPr lang="en-GB" dirty="0"/>
              <a:t>Meta tags</a:t>
            </a:r>
          </a:p>
          <a:p>
            <a:r>
              <a:rPr lang="en-GB" dirty="0"/>
              <a:t>Internal linking</a:t>
            </a:r>
          </a:p>
          <a:p>
            <a:r>
              <a:rPr lang="en-GB" dirty="0"/>
              <a:t>Keyword research and placement</a:t>
            </a:r>
          </a:p>
        </p:txBody>
      </p:sp>
    </p:spTree>
    <p:extLst>
      <p:ext uri="{BB962C8B-B14F-4D97-AF65-F5344CB8AC3E}">
        <p14:creationId xmlns:p14="http://schemas.microsoft.com/office/powerpoint/2010/main" val="39966856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348B-36E4-4C30-85AA-CE63B153B549}"/>
              </a:ext>
            </a:extLst>
          </p:cNvPr>
          <p:cNvSpPr>
            <a:spLocks noGrp="1"/>
          </p:cNvSpPr>
          <p:nvPr>
            <p:ph type="title"/>
          </p:nvPr>
        </p:nvSpPr>
        <p:spPr/>
        <p:txBody>
          <a:bodyPr/>
          <a:lstStyle/>
          <a:p>
            <a:r>
              <a:rPr lang="en-GB" dirty="0"/>
              <a:t>Meta Tags</a:t>
            </a:r>
          </a:p>
        </p:txBody>
      </p:sp>
      <p:sp>
        <p:nvSpPr>
          <p:cNvPr id="3" name="Content Placeholder 2">
            <a:extLst>
              <a:ext uri="{FF2B5EF4-FFF2-40B4-BE49-F238E27FC236}">
                <a16:creationId xmlns:a16="http://schemas.microsoft.com/office/drawing/2014/main" id="{745EEDD1-FDC6-4460-BB2D-1D8B9BCFF97D}"/>
              </a:ext>
            </a:extLst>
          </p:cNvPr>
          <p:cNvSpPr>
            <a:spLocks noGrp="1"/>
          </p:cNvSpPr>
          <p:nvPr>
            <p:ph idx="1"/>
          </p:nvPr>
        </p:nvSpPr>
        <p:spPr/>
        <p:txBody>
          <a:bodyPr/>
          <a:lstStyle/>
          <a:p>
            <a:r>
              <a:rPr lang="en-GB" b="1" dirty="0"/>
              <a:t>Meta tags</a:t>
            </a:r>
            <a:r>
              <a:rPr lang="en-GB" dirty="0"/>
              <a:t> are snippets of text that describe a page’s content</a:t>
            </a:r>
          </a:p>
          <a:p>
            <a:r>
              <a:rPr lang="en-GB" dirty="0"/>
              <a:t>The meta tags don’t appear on the page itself, but only in the page’s code</a:t>
            </a:r>
          </a:p>
          <a:p>
            <a:r>
              <a:rPr lang="en-GB" dirty="0"/>
              <a:t>Usually in the ‘HEAD’ section of the HTML</a:t>
            </a:r>
          </a:p>
          <a:p>
            <a:endParaRPr lang="en-GB" dirty="0"/>
          </a:p>
          <a:p>
            <a:endParaRPr lang="en-GB" dirty="0"/>
          </a:p>
        </p:txBody>
      </p:sp>
    </p:spTree>
    <p:extLst>
      <p:ext uri="{BB962C8B-B14F-4D97-AF65-F5344CB8AC3E}">
        <p14:creationId xmlns:p14="http://schemas.microsoft.com/office/powerpoint/2010/main" val="23799962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5275-CCBB-4641-BCF8-3061F516A625}"/>
              </a:ext>
            </a:extLst>
          </p:cNvPr>
          <p:cNvSpPr>
            <a:spLocks noGrp="1"/>
          </p:cNvSpPr>
          <p:nvPr>
            <p:ph type="title"/>
          </p:nvPr>
        </p:nvSpPr>
        <p:spPr/>
        <p:txBody>
          <a:bodyPr/>
          <a:lstStyle/>
          <a:p>
            <a:r>
              <a:rPr lang="en-GB" dirty="0"/>
              <a:t>Internal Linking</a:t>
            </a:r>
          </a:p>
        </p:txBody>
      </p:sp>
      <p:sp>
        <p:nvSpPr>
          <p:cNvPr id="3" name="Content Placeholder 2">
            <a:extLst>
              <a:ext uri="{FF2B5EF4-FFF2-40B4-BE49-F238E27FC236}">
                <a16:creationId xmlns:a16="http://schemas.microsoft.com/office/drawing/2014/main" id="{B53DA14B-F674-43B1-9231-A4F654E05A1D}"/>
              </a:ext>
            </a:extLst>
          </p:cNvPr>
          <p:cNvSpPr>
            <a:spLocks noGrp="1"/>
          </p:cNvSpPr>
          <p:nvPr>
            <p:ph idx="1"/>
          </p:nvPr>
        </p:nvSpPr>
        <p:spPr/>
        <p:txBody>
          <a:bodyPr/>
          <a:lstStyle/>
          <a:p>
            <a:r>
              <a:rPr lang="en-GB" dirty="0"/>
              <a:t>Internal links are links that go from one page on a domain to a different page on the same domain. They are commonly used in main navigation.</a:t>
            </a:r>
          </a:p>
          <a:p>
            <a:endParaRPr lang="en-GB" dirty="0"/>
          </a:p>
          <a:p>
            <a:r>
              <a:rPr lang="en-GB" dirty="0"/>
              <a:t>These type of links are useful for three reasons:</a:t>
            </a:r>
          </a:p>
          <a:p>
            <a:pPr lvl="1"/>
            <a:r>
              <a:rPr lang="en-GB" dirty="0"/>
              <a:t>    They allow users to navigate a website.</a:t>
            </a:r>
          </a:p>
          <a:p>
            <a:pPr lvl="1"/>
            <a:r>
              <a:rPr lang="en-GB" dirty="0"/>
              <a:t>    They help establish information hierarchy for the given website.</a:t>
            </a:r>
          </a:p>
          <a:p>
            <a:pPr lvl="1"/>
            <a:r>
              <a:rPr lang="en-GB" dirty="0"/>
              <a:t>    They help spread link equity (ranking power) around websites.</a:t>
            </a:r>
          </a:p>
        </p:txBody>
      </p:sp>
    </p:spTree>
    <p:extLst>
      <p:ext uri="{BB962C8B-B14F-4D97-AF65-F5344CB8AC3E}">
        <p14:creationId xmlns:p14="http://schemas.microsoft.com/office/powerpoint/2010/main" val="37996192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CC91-1484-4A56-ABC7-7F484FA54F26}"/>
              </a:ext>
            </a:extLst>
          </p:cNvPr>
          <p:cNvSpPr>
            <a:spLocks noGrp="1"/>
          </p:cNvSpPr>
          <p:nvPr>
            <p:ph type="title"/>
          </p:nvPr>
        </p:nvSpPr>
        <p:spPr/>
        <p:txBody>
          <a:bodyPr/>
          <a:lstStyle/>
          <a:p>
            <a:r>
              <a:rPr lang="en-GB" dirty="0"/>
              <a:t>Keyword Research and Placement</a:t>
            </a:r>
          </a:p>
        </p:txBody>
      </p:sp>
      <p:sp>
        <p:nvSpPr>
          <p:cNvPr id="3" name="Content Placeholder 2">
            <a:extLst>
              <a:ext uri="{FF2B5EF4-FFF2-40B4-BE49-F238E27FC236}">
                <a16:creationId xmlns:a16="http://schemas.microsoft.com/office/drawing/2014/main" id="{4126DA89-B334-441A-B677-EA7B126EA710}"/>
              </a:ext>
            </a:extLst>
          </p:cNvPr>
          <p:cNvSpPr>
            <a:spLocks noGrp="1"/>
          </p:cNvSpPr>
          <p:nvPr>
            <p:ph idx="1"/>
          </p:nvPr>
        </p:nvSpPr>
        <p:spPr/>
        <p:txBody>
          <a:bodyPr/>
          <a:lstStyle/>
          <a:p>
            <a:r>
              <a:rPr lang="en-GB" dirty="0"/>
              <a:t>Keyword research: find popular keywords people use when they look for information related to data visualization</a:t>
            </a:r>
          </a:p>
          <a:p>
            <a:r>
              <a:rPr lang="en-GB" dirty="0"/>
              <a:t>Keyword placement: embed selected SEO keywords at places where search engines pay more attention to when examining web page contents</a:t>
            </a:r>
          </a:p>
          <a:p>
            <a:endParaRPr lang="en-GB" dirty="0"/>
          </a:p>
        </p:txBody>
      </p:sp>
    </p:spTree>
    <p:extLst>
      <p:ext uri="{BB962C8B-B14F-4D97-AF65-F5344CB8AC3E}">
        <p14:creationId xmlns:p14="http://schemas.microsoft.com/office/powerpoint/2010/main" val="28684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29FFD4-9D02-4463-9E47-399E55CF613A}"/>
              </a:ext>
            </a:extLst>
          </p:cNvPr>
          <p:cNvSpPr txBox="1"/>
          <p:nvPr/>
        </p:nvSpPr>
        <p:spPr>
          <a:xfrm>
            <a:off x="524241" y="1640114"/>
            <a:ext cx="10477588" cy="2062103"/>
          </a:xfrm>
          <a:prstGeom prst="rect">
            <a:avLst/>
          </a:prstGeom>
          <a:noFill/>
        </p:spPr>
        <p:txBody>
          <a:bodyPr wrap="square" rtlCol="0">
            <a:spAutoFit/>
          </a:bodyPr>
          <a:lstStyle/>
          <a:p>
            <a:pPr marL="457200" indent="-457200">
              <a:buFont typeface="Arial" panose="020B0604020202020204" pitchFamily="34" charset="0"/>
              <a:buChar char="•"/>
            </a:pPr>
            <a:r>
              <a:rPr lang="en-GB" sz="3200" dirty="0"/>
              <a:t>Create a folder on your computer called Digital Marketer</a:t>
            </a:r>
          </a:p>
          <a:p>
            <a:pPr marL="457200" indent="-457200">
              <a:buFont typeface="Arial" panose="020B0604020202020204" pitchFamily="34" charset="0"/>
              <a:buChar char="•"/>
            </a:pPr>
            <a:r>
              <a:rPr lang="en-GB" sz="3200" dirty="0"/>
              <a:t>Open it and add another folder called website01</a:t>
            </a:r>
          </a:p>
          <a:p>
            <a:pPr marL="457200" indent="-457200">
              <a:buFont typeface="Arial" panose="020B0604020202020204" pitchFamily="34" charset="0"/>
              <a:buChar char="•"/>
            </a:pPr>
            <a:r>
              <a:rPr lang="en-GB" sz="3200" dirty="0"/>
              <a:t>Within the website01 folder add three more folders as per the image below</a:t>
            </a:r>
          </a:p>
        </p:txBody>
      </p:sp>
      <p:pic>
        <p:nvPicPr>
          <p:cNvPr id="4" name="Picture 3">
            <a:extLst>
              <a:ext uri="{FF2B5EF4-FFF2-40B4-BE49-F238E27FC236}">
                <a16:creationId xmlns:a16="http://schemas.microsoft.com/office/drawing/2014/main" id="{2A4613E4-3C12-447A-BF49-89B74CD46BD0}"/>
              </a:ext>
            </a:extLst>
          </p:cNvPr>
          <p:cNvPicPr>
            <a:picLocks noChangeAspect="1"/>
          </p:cNvPicPr>
          <p:nvPr/>
        </p:nvPicPr>
        <p:blipFill>
          <a:blip r:embed="rId2"/>
          <a:stretch>
            <a:fillRect/>
          </a:stretch>
        </p:blipFill>
        <p:spPr>
          <a:xfrm>
            <a:off x="3737782" y="3804330"/>
            <a:ext cx="4716436" cy="2740025"/>
          </a:xfrm>
          <a:prstGeom prst="rect">
            <a:avLst/>
          </a:prstGeom>
        </p:spPr>
      </p:pic>
    </p:spTree>
    <p:extLst>
      <p:ext uri="{BB962C8B-B14F-4D97-AF65-F5344CB8AC3E}">
        <p14:creationId xmlns:p14="http://schemas.microsoft.com/office/powerpoint/2010/main" val="8024067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9E2F-1F5C-4FD9-BB9C-6A7298CEE6B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691529F-5812-452D-88C2-195F7FF77A86}"/>
              </a:ext>
            </a:extLst>
          </p:cNvPr>
          <p:cNvSpPr>
            <a:spLocks noGrp="1"/>
          </p:cNvSpPr>
          <p:nvPr>
            <p:ph idx="1"/>
          </p:nvPr>
        </p:nvSpPr>
        <p:spPr/>
        <p:txBody>
          <a:bodyPr>
            <a:normAutofit/>
          </a:bodyPr>
          <a:lstStyle/>
          <a:p>
            <a:r>
              <a:rPr lang="en-GB" dirty="0"/>
              <a:t>Use the following guidelines to place the keywords:</a:t>
            </a:r>
          </a:p>
          <a:p>
            <a:pPr marL="0" indent="0">
              <a:buNone/>
            </a:pPr>
            <a:endParaRPr lang="en-GB" dirty="0"/>
          </a:p>
          <a:p>
            <a:r>
              <a:rPr lang="en-GB" dirty="0"/>
              <a:t>Place keyword(s) in article headline and in subheads. </a:t>
            </a:r>
          </a:p>
          <a:p>
            <a:r>
              <a:rPr lang="en-GB" dirty="0"/>
              <a:t>Place keyword(s) in the first 25 words of your page. </a:t>
            </a:r>
          </a:p>
          <a:p>
            <a:r>
              <a:rPr lang="en-GB" dirty="0"/>
              <a:t>Place keyword(s) in the last 25 words of your page.</a:t>
            </a:r>
          </a:p>
          <a:p>
            <a:r>
              <a:rPr lang="en-GB" dirty="0"/>
              <a:t>Bold keyword(s) at least once on your page. </a:t>
            </a:r>
          </a:p>
          <a:p>
            <a:endParaRPr lang="en-GB" dirty="0"/>
          </a:p>
        </p:txBody>
      </p:sp>
    </p:spTree>
    <p:extLst>
      <p:ext uri="{BB962C8B-B14F-4D97-AF65-F5344CB8AC3E}">
        <p14:creationId xmlns:p14="http://schemas.microsoft.com/office/powerpoint/2010/main" val="9704441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45AD-A3DA-4093-9CD5-2A9E1619452E}"/>
              </a:ext>
            </a:extLst>
          </p:cNvPr>
          <p:cNvSpPr>
            <a:spLocks noGrp="1"/>
          </p:cNvSpPr>
          <p:nvPr>
            <p:ph type="title"/>
          </p:nvPr>
        </p:nvSpPr>
        <p:spPr/>
        <p:txBody>
          <a:bodyPr/>
          <a:lstStyle/>
          <a:p>
            <a:r>
              <a:rPr lang="en-GB" dirty="0"/>
              <a:t>Off-Page SEO</a:t>
            </a:r>
          </a:p>
        </p:txBody>
      </p:sp>
      <p:sp>
        <p:nvSpPr>
          <p:cNvPr id="3" name="Content Placeholder 2">
            <a:extLst>
              <a:ext uri="{FF2B5EF4-FFF2-40B4-BE49-F238E27FC236}">
                <a16:creationId xmlns:a16="http://schemas.microsoft.com/office/drawing/2014/main" id="{535D5CED-F0EC-47AA-BB21-DA0A80ECC2C8}"/>
              </a:ext>
            </a:extLst>
          </p:cNvPr>
          <p:cNvSpPr>
            <a:spLocks noGrp="1"/>
          </p:cNvSpPr>
          <p:nvPr>
            <p:ph idx="1"/>
          </p:nvPr>
        </p:nvSpPr>
        <p:spPr/>
        <p:txBody>
          <a:bodyPr/>
          <a:lstStyle/>
          <a:p>
            <a:r>
              <a:rPr lang="en-GB" dirty="0"/>
              <a:t>Directory Submission</a:t>
            </a:r>
          </a:p>
          <a:p>
            <a:r>
              <a:rPr lang="en-GB" dirty="0"/>
              <a:t>Article Submission</a:t>
            </a:r>
          </a:p>
          <a:p>
            <a:r>
              <a:rPr lang="en-GB" dirty="0"/>
              <a:t>Forms Posting</a:t>
            </a:r>
          </a:p>
          <a:p>
            <a:r>
              <a:rPr lang="en-GB" dirty="0"/>
              <a:t>Social Media marketing</a:t>
            </a:r>
          </a:p>
          <a:p>
            <a:r>
              <a:rPr lang="en-GB" dirty="0"/>
              <a:t>Link Building including backlinks</a:t>
            </a:r>
          </a:p>
          <a:p>
            <a:r>
              <a:rPr lang="en-GB" dirty="0"/>
              <a:t>Press Release Submission</a:t>
            </a:r>
          </a:p>
        </p:txBody>
      </p:sp>
    </p:spTree>
    <p:extLst>
      <p:ext uri="{BB962C8B-B14F-4D97-AF65-F5344CB8AC3E}">
        <p14:creationId xmlns:p14="http://schemas.microsoft.com/office/powerpoint/2010/main" val="30569923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5C7E-FF70-40B0-BB87-1629F82CF3FA}"/>
              </a:ext>
            </a:extLst>
          </p:cNvPr>
          <p:cNvSpPr>
            <a:spLocks noGrp="1"/>
          </p:cNvSpPr>
          <p:nvPr>
            <p:ph type="title"/>
          </p:nvPr>
        </p:nvSpPr>
        <p:spPr/>
        <p:txBody>
          <a:bodyPr/>
          <a:lstStyle/>
          <a:p>
            <a:r>
              <a:rPr lang="en-GB" dirty="0"/>
              <a:t>Ranking Factors </a:t>
            </a:r>
          </a:p>
        </p:txBody>
      </p:sp>
      <p:sp>
        <p:nvSpPr>
          <p:cNvPr id="3" name="Content Placeholder 2">
            <a:extLst>
              <a:ext uri="{FF2B5EF4-FFF2-40B4-BE49-F238E27FC236}">
                <a16:creationId xmlns:a16="http://schemas.microsoft.com/office/drawing/2014/main" id="{1258461F-C8C7-4EEF-9230-946D0E50E893}"/>
              </a:ext>
            </a:extLst>
          </p:cNvPr>
          <p:cNvSpPr>
            <a:spLocks noGrp="1"/>
          </p:cNvSpPr>
          <p:nvPr>
            <p:ph idx="1"/>
          </p:nvPr>
        </p:nvSpPr>
        <p:spPr/>
        <p:txBody>
          <a:bodyPr>
            <a:normAutofit/>
          </a:bodyPr>
          <a:lstStyle/>
          <a:p>
            <a:r>
              <a:rPr lang="en-GB" dirty="0"/>
              <a:t>    Domain Factors</a:t>
            </a:r>
          </a:p>
          <a:p>
            <a:r>
              <a:rPr lang="en-GB" dirty="0"/>
              <a:t>    Page-Level Factors</a:t>
            </a:r>
          </a:p>
          <a:p>
            <a:r>
              <a:rPr lang="en-GB" dirty="0"/>
              <a:t>    Site-Level Factors</a:t>
            </a:r>
          </a:p>
          <a:p>
            <a:r>
              <a:rPr lang="en-GB" dirty="0"/>
              <a:t>    Backlink Factors</a:t>
            </a:r>
          </a:p>
          <a:p>
            <a:r>
              <a:rPr lang="en-GB" dirty="0"/>
              <a:t>    User Interaction</a:t>
            </a:r>
          </a:p>
          <a:p>
            <a:r>
              <a:rPr lang="en-GB" dirty="0"/>
              <a:t>    Special Google Algorithm Rules</a:t>
            </a:r>
          </a:p>
          <a:p>
            <a:r>
              <a:rPr lang="en-GB" dirty="0"/>
              <a:t>    Brand Signals</a:t>
            </a:r>
          </a:p>
          <a:p>
            <a:r>
              <a:rPr lang="en-GB" dirty="0"/>
              <a:t>    On-Site </a:t>
            </a:r>
            <a:r>
              <a:rPr lang="en-GB" dirty="0" err="1"/>
              <a:t>Webspam</a:t>
            </a:r>
            <a:r>
              <a:rPr lang="en-GB" dirty="0"/>
              <a:t> Factors</a:t>
            </a:r>
          </a:p>
          <a:p>
            <a:r>
              <a:rPr lang="en-GB" dirty="0"/>
              <a:t>    Off-Site </a:t>
            </a:r>
            <a:r>
              <a:rPr lang="en-GB" dirty="0" err="1"/>
              <a:t>Webspam</a:t>
            </a:r>
            <a:r>
              <a:rPr lang="en-GB" dirty="0"/>
              <a:t> Factors</a:t>
            </a:r>
          </a:p>
          <a:p>
            <a:endParaRPr lang="en-GB" dirty="0"/>
          </a:p>
        </p:txBody>
      </p:sp>
      <p:sp>
        <p:nvSpPr>
          <p:cNvPr id="4" name="TextBox 3">
            <a:extLst>
              <a:ext uri="{FF2B5EF4-FFF2-40B4-BE49-F238E27FC236}">
                <a16:creationId xmlns:a16="http://schemas.microsoft.com/office/drawing/2014/main" id="{77054300-DEEB-405A-AD13-E69E55E7D19C}"/>
              </a:ext>
            </a:extLst>
          </p:cNvPr>
          <p:cNvSpPr txBox="1"/>
          <p:nvPr/>
        </p:nvSpPr>
        <p:spPr>
          <a:xfrm>
            <a:off x="5855369" y="6368716"/>
            <a:ext cx="5264198" cy="369332"/>
          </a:xfrm>
          <a:prstGeom prst="rect">
            <a:avLst/>
          </a:prstGeom>
          <a:noFill/>
        </p:spPr>
        <p:txBody>
          <a:bodyPr wrap="none" rtlCol="0">
            <a:spAutoFit/>
          </a:bodyPr>
          <a:lstStyle/>
          <a:p>
            <a:r>
              <a:rPr lang="en-GB" dirty="0"/>
              <a:t>https://backlinko.com/google-ranking-factors#domain</a:t>
            </a:r>
          </a:p>
        </p:txBody>
      </p:sp>
    </p:spTree>
    <p:extLst>
      <p:ext uri="{BB962C8B-B14F-4D97-AF65-F5344CB8AC3E}">
        <p14:creationId xmlns:p14="http://schemas.microsoft.com/office/powerpoint/2010/main" val="10057646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8E33-97A4-4C3A-8BE8-08A2717F9486}"/>
              </a:ext>
            </a:extLst>
          </p:cNvPr>
          <p:cNvSpPr>
            <a:spLocks noGrp="1"/>
          </p:cNvSpPr>
          <p:nvPr>
            <p:ph type="title"/>
          </p:nvPr>
        </p:nvSpPr>
        <p:spPr/>
        <p:txBody>
          <a:bodyPr/>
          <a:lstStyle/>
          <a:p>
            <a:r>
              <a:rPr lang="en-GB" dirty="0"/>
              <a:t>4.5 Explain the differences between a static and dynamic website</a:t>
            </a:r>
          </a:p>
        </p:txBody>
      </p:sp>
      <p:sp>
        <p:nvSpPr>
          <p:cNvPr id="3" name="Content Placeholder 2">
            <a:extLst>
              <a:ext uri="{FF2B5EF4-FFF2-40B4-BE49-F238E27FC236}">
                <a16:creationId xmlns:a16="http://schemas.microsoft.com/office/drawing/2014/main" id="{DD7777CD-A861-49C9-A1D4-CF8F4A8C1283}"/>
              </a:ext>
            </a:extLst>
          </p:cNvPr>
          <p:cNvSpPr>
            <a:spLocks noGrp="1"/>
          </p:cNvSpPr>
          <p:nvPr>
            <p:ph type="body" idx="1"/>
          </p:nvPr>
        </p:nvSpPr>
        <p:spPr/>
        <p:txBody>
          <a:bodyPr/>
          <a:lstStyle/>
          <a:p>
            <a:r>
              <a:rPr lang="en-GB" dirty="0"/>
              <a:t>Written in code</a:t>
            </a:r>
          </a:p>
          <a:p>
            <a:r>
              <a:rPr lang="en-GB" dirty="0"/>
              <a:t>Written scripting language</a:t>
            </a:r>
          </a:p>
          <a:p>
            <a:endParaRPr lang="en-GB" dirty="0"/>
          </a:p>
        </p:txBody>
      </p:sp>
    </p:spTree>
    <p:extLst>
      <p:ext uri="{BB962C8B-B14F-4D97-AF65-F5344CB8AC3E}">
        <p14:creationId xmlns:p14="http://schemas.microsoft.com/office/powerpoint/2010/main" val="7804152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C1F4-F7A9-4F46-BEE9-0A34622F3A47}"/>
              </a:ext>
            </a:extLst>
          </p:cNvPr>
          <p:cNvSpPr>
            <a:spLocks noGrp="1"/>
          </p:cNvSpPr>
          <p:nvPr>
            <p:ph type="title"/>
          </p:nvPr>
        </p:nvSpPr>
        <p:spPr/>
        <p:txBody>
          <a:bodyPr/>
          <a:lstStyle/>
          <a:p>
            <a:r>
              <a:rPr lang="en-US" dirty="0"/>
              <a:t>Web client; Browsers and Applications</a:t>
            </a:r>
            <a:endParaRPr lang="en-GB" dirty="0"/>
          </a:p>
        </p:txBody>
      </p:sp>
      <p:sp>
        <p:nvSpPr>
          <p:cNvPr id="3" name="Content Placeholder 2">
            <a:extLst>
              <a:ext uri="{FF2B5EF4-FFF2-40B4-BE49-F238E27FC236}">
                <a16:creationId xmlns:a16="http://schemas.microsoft.com/office/drawing/2014/main" id="{D54EF088-B62C-4181-A195-F3E69B398CDE}"/>
              </a:ext>
            </a:extLst>
          </p:cNvPr>
          <p:cNvSpPr>
            <a:spLocks noGrp="1"/>
          </p:cNvSpPr>
          <p:nvPr>
            <p:ph idx="1"/>
          </p:nvPr>
        </p:nvSpPr>
        <p:spPr/>
        <p:txBody>
          <a:bodyPr/>
          <a:lstStyle/>
          <a:p>
            <a:r>
              <a:rPr lang="en-GB" dirty="0"/>
              <a:t>Web client</a:t>
            </a:r>
          </a:p>
          <a:p>
            <a:pPr lvl="1"/>
            <a:r>
              <a:rPr lang="en-GB" dirty="0"/>
              <a:t>A user interface through which messages are sent to a web server</a:t>
            </a:r>
          </a:p>
          <a:p>
            <a:pPr lvl="1"/>
            <a:r>
              <a:rPr lang="en-GB" dirty="0"/>
              <a:t>A web client usually operates within a web browser</a:t>
            </a:r>
          </a:p>
          <a:p>
            <a:r>
              <a:rPr lang="en-GB" dirty="0"/>
              <a:t>Browser</a:t>
            </a:r>
          </a:p>
          <a:p>
            <a:pPr lvl="1"/>
            <a:r>
              <a:rPr lang="en-GB" dirty="0"/>
              <a:t>Used to access the World Wide Web</a:t>
            </a:r>
          </a:p>
          <a:p>
            <a:r>
              <a:rPr lang="en-GB" dirty="0"/>
              <a:t>Applications</a:t>
            </a:r>
          </a:p>
          <a:p>
            <a:pPr lvl="1"/>
            <a:r>
              <a:rPr lang="en-GB" dirty="0"/>
              <a:t>Any computer program that performs a specific function by using a web browser as its client</a:t>
            </a:r>
          </a:p>
          <a:p>
            <a:pPr lvl="1"/>
            <a:r>
              <a:rPr lang="en-GB" dirty="0"/>
              <a:t>Example: contact form</a:t>
            </a:r>
          </a:p>
        </p:txBody>
      </p:sp>
    </p:spTree>
    <p:extLst>
      <p:ext uri="{BB962C8B-B14F-4D97-AF65-F5344CB8AC3E}">
        <p14:creationId xmlns:p14="http://schemas.microsoft.com/office/powerpoint/2010/main" val="18422554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2">
                <a:lumMod val="90000"/>
              </a:schemeClr>
            </a:gs>
            <a:gs pos="100000">
              <a:schemeClr val="accent3">
                <a:lumMod val="0"/>
                <a:lumOff val="100000"/>
              </a:schemeClr>
            </a:gs>
            <a:gs pos="0">
              <a:schemeClr val="tx1">
                <a:lumMod val="65000"/>
                <a:lumOff val="35000"/>
              </a:schemeClr>
            </a:gs>
          </a:gsLst>
          <a:lin ang="13800000" scaled="0"/>
          <a:tileRect/>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B307E3E-F879-40E2-9D61-E69636644341}"/>
              </a:ext>
            </a:extLst>
          </p:cNvPr>
          <p:cNvSpPr txBox="1">
            <a:spLocks/>
          </p:cNvSpPr>
          <p:nvPr/>
        </p:nvSpPr>
        <p:spPr>
          <a:xfrm>
            <a:off x="1295401" y="2382000"/>
            <a:ext cx="2971798" cy="1733550"/>
          </a:xfrm>
          <a:prstGeom prst="rect">
            <a:avLst/>
          </a:prstGeom>
        </p:spPr>
        <p:txBody>
          <a:bodyPr/>
          <a:lst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a:lstStyle>
          <a:p>
            <a:pPr algn="ctr"/>
            <a:r>
              <a:rPr lang="en-US" dirty="0">
                <a:solidFill>
                  <a:schemeClr val="accent1">
                    <a:lumMod val="50000"/>
                  </a:schemeClr>
                </a:solidFill>
              </a:rPr>
              <a:t>Static and Dynamic Websites</a:t>
            </a:r>
            <a:endParaRPr lang="en-GB" dirty="0">
              <a:solidFill>
                <a:schemeClr val="accent1">
                  <a:lumMod val="50000"/>
                </a:schemeClr>
              </a:solidFill>
            </a:endParaRPr>
          </a:p>
        </p:txBody>
      </p:sp>
      <p:sp>
        <p:nvSpPr>
          <p:cNvPr id="5" name="Rectangle: Diagonal Corners Rounded 4">
            <a:extLst>
              <a:ext uri="{FF2B5EF4-FFF2-40B4-BE49-F238E27FC236}">
                <a16:creationId xmlns:a16="http://schemas.microsoft.com/office/drawing/2014/main" id="{DE577C73-D91B-444F-AD96-1454BB850D29}"/>
              </a:ext>
            </a:extLst>
          </p:cNvPr>
          <p:cNvSpPr/>
          <p:nvPr/>
        </p:nvSpPr>
        <p:spPr>
          <a:xfrm flipV="1">
            <a:off x="4543425" y="1219200"/>
            <a:ext cx="6076950" cy="1868400"/>
          </a:xfrm>
          <a:prstGeom prst="round2DiagRect">
            <a:avLst/>
          </a:prstGeom>
          <a:gradFill flip="none" rotWithShape="1">
            <a:gsLst>
              <a:gs pos="99000">
                <a:schemeClr val="bg1">
                  <a:lumMod val="75000"/>
                  <a:alpha val="56000"/>
                </a:schemeClr>
              </a:gs>
              <a:gs pos="1000">
                <a:schemeClr val="bg1">
                  <a:alpha val="70000"/>
                </a:schemeClr>
              </a:gs>
              <a:gs pos="71000">
                <a:schemeClr val="tx1">
                  <a:lumMod val="75000"/>
                  <a:lumOff val="25000"/>
                  <a:alpha val="87000"/>
                </a:schemeClr>
              </a:gs>
              <a:gs pos="28000">
                <a:schemeClr val="tx1">
                  <a:lumMod val="75000"/>
                  <a:lumOff val="25000"/>
                  <a:alpha val="92000"/>
                </a:schemeClr>
              </a:gs>
              <a:gs pos="86000">
                <a:schemeClr val="tx1">
                  <a:lumMod val="85000"/>
                  <a:lumOff val="15000"/>
                  <a:alpha val="78000"/>
                </a:schemeClr>
              </a:gs>
              <a:gs pos="15000">
                <a:schemeClr val="tx1">
                  <a:lumMod val="85000"/>
                  <a:lumOff val="15000"/>
                  <a:alpha val="67000"/>
                </a:schemeClr>
              </a:gs>
            </a:gsLst>
            <a:lin ang="21000000" scaled="0"/>
            <a:tileRect/>
          </a:gradFill>
          <a:ln w="28575">
            <a:gradFill flip="none" rotWithShape="1">
              <a:gsLst>
                <a:gs pos="46000">
                  <a:srgbClr val="BFBFBF"/>
                </a:gs>
                <a:gs pos="28000">
                  <a:schemeClr val="tx1">
                    <a:lumMod val="75000"/>
                    <a:lumOff val="25000"/>
                  </a:schemeClr>
                </a:gs>
                <a:gs pos="0">
                  <a:schemeClr val="accent1">
                    <a:lumMod val="20000"/>
                    <a:lumOff val="80000"/>
                  </a:schemeClr>
                </a:gs>
                <a:gs pos="78000">
                  <a:srgbClr val="4E4E4E"/>
                </a:gs>
                <a:gs pos="100000">
                  <a:schemeClr val="bg1"/>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Diagonal Corners Rounded 6">
            <a:extLst>
              <a:ext uri="{FF2B5EF4-FFF2-40B4-BE49-F238E27FC236}">
                <a16:creationId xmlns:a16="http://schemas.microsoft.com/office/drawing/2014/main" id="{91BBA7AE-7C78-40C8-82AC-5DEC494FC57B}"/>
              </a:ext>
            </a:extLst>
          </p:cNvPr>
          <p:cNvSpPr/>
          <p:nvPr/>
        </p:nvSpPr>
        <p:spPr>
          <a:xfrm flipV="1">
            <a:off x="4543423" y="3428998"/>
            <a:ext cx="7448551" cy="2523767"/>
          </a:xfrm>
          <a:prstGeom prst="round2DiagRect">
            <a:avLst/>
          </a:prstGeom>
          <a:gradFill flip="none" rotWithShape="1">
            <a:gsLst>
              <a:gs pos="99000">
                <a:schemeClr val="bg1">
                  <a:lumMod val="75000"/>
                  <a:alpha val="56000"/>
                </a:schemeClr>
              </a:gs>
              <a:gs pos="1000">
                <a:schemeClr val="bg1">
                  <a:alpha val="70000"/>
                </a:schemeClr>
              </a:gs>
              <a:gs pos="71000">
                <a:schemeClr val="tx1">
                  <a:lumMod val="75000"/>
                  <a:lumOff val="25000"/>
                  <a:alpha val="87000"/>
                </a:schemeClr>
              </a:gs>
              <a:gs pos="28000">
                <a:schemeClr val="tx1">
                  <a:lumMod val="75000"/>
                  <a:lumOff val="25000"/>
                  <a:alpha val="92000"/>
                </a:schemeClr>
              </a:gs>
              <a:gs pos="86000">
                <a:schemeClr val="tx1">
                  <a:lumMod val="85000"/>
                  <a:lumOff val="15000"/>
                  <a:alpha val="78000"/>
                </a:schemeClr>
              </a:gs>
              <a:gs pos="15000">
                <a:schemeClr val="tx1">
                  <a:lumMod val="85000"/>
                  <a:lumOff val="15000"/>
                  <a:alpha val="67000"/>
                </a:schemeClr>
              </a:gs>
            </a:gsLst>
            <a:lin ang="21000000" scaled="0"/>
            <a:tileRect/>
          </a:gradFill>
          <a:ln w="28575">
            <a:gradFill flip="none" rotWithShape="1">
              <a:gsLst>
                <a:gs pos="46000">
                  <a:srgbClr val="BFBFBF"/>
                </a:gs>
                <a:gs pos="28000">
                  <a:schemeClr val="tx1">
                    <a:lumMod val="75000"/>
                    <a:lumOff val="25000"/>
                  </a:schemeClr>
                </a:gs>
                <a:gs pos="0">
                  <a:schemeClr val="accent1">
                    <a:lumMod val="20000"/>
                    <a:lumOff val="80000"/>
                  </a:schemeClr>
                </a:gs>
                <a:gs pos="78000">
                  <a:srgbClr val="4E4E4E"/>
                </a:gs>
                <a:gs pos="100000">
                  <a:schemeClr val="bg1"/>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Diagonal Corners Rounded 7">
            <a:extLst>
              <a:ext uri="{FF2B5EF4-FFF2-40B4-BE49-F238E27FC236}">
                <a16:creationId xmlns:a16="http://schemas.microsoft.com/office/drawing/2014/main" id="{E46C2AD1-48A4-47E7-86DA-655C4EC36B2E}"/>
              </a:ext>
            </a:extLst>
          </p:cNvPr>
          <p:cNvSpPr/>
          <p:nvPr/>
        </p:nvSpPr>
        <p:spPr>
          <a:xfrm flipV="1">
            <a:off x="923925" y="2314575"/>
            <a:ext cx="3891600" cy="1868400"/>
          </a:xfrm>
          <a:prstGeom prst="round2DiagRect">
            <a:avLst/>
          </a:prstGeom>
          <a:gradFill flip="none" rotWithShape="1">
            <a:gsLst>
              <a:gs pos="99000">
                <a:schemeClr val="bg1">
                  <a:lumMod val="75000"/>
                  <a:alpha val="56000"/>
                </a:schemeClr>
              </a:gs>
              <a:gs pos="1000">
                <a:schemeClr val="bg1">
                  <a:alpha val="70000"/>
                </a:schemeClr>
              </a:gs>
              <a:gs pos="71000">
                <a:schemeClr val="tx1">
                  <a:lumMod val="75000"/>
                  <a:lumOff val="25000"/>
                  <a:alpha val="44000"/>
                </a:schemeClr>
              </a:gs>
              <a:gs pos="28000">
                <a:schemeClr val="tx1">
                  <a:lumMod val="75000"/>
                  <a:lumOff val="25000"/>
                  <a:alpha val="36000"/>
                </a:schemeClr>
              </a:gs>
            </a:gsLst>
            <a:lin ang="21000000" scaled="0"/>
            <a:tileRect/>
          </a:gradFill>
          <a:ln w="28575">
            <a:gradFill flip="none" rotWithShape="1">
              <a:gsLst>
                <a:gs pos="46000">
                  <a:srgbClr val="BFBFBF"/>
                </a:gs>
                <a:gs pos="28000">
                  <a:schemeClr val="tx1">
                    <a:lumMod val="75000"/>
                    <a:lumOff val="25000"/>
                  </a:schemeClr>
                </a:gs>
                <a:gs pos="0">
                  <a:schemeClr val="accent1">
                    <a:lumMod val="20000"/>
                    <a:lumOff val="80000"/>
                  </a:schemeClr>
                </a:gs>
                <a:gs pos="78000">
                  <a:srgbClr val="4E4E4E"/>
                </a:gs>
                <a:gs pos="100000">
                  <a:schemeClr val="bg1"/>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CD92BE06-27A9-4CF0-86D0-E4D31C5C6EEA}"/>
              </a:ext>
            </a:extLst>
          </p:cNvPr>
          <p:cNvSpPr txBox="1"/>
          <p:nvPr/>
        </p:nvSpPr>
        <p:spPr>
          <a:xfrm>
            <a:off x="5187001" y="1268134"/>
            <a:ext cx="5934076" cy="2092881"/>
          </a:xfrm>
          <a:prstGeom prst="rect">
            <a:avLst/>
          </a:prstGeom>
          <a:noFill/>
        </p:spPr>
        <p:txBody>
          <a:bodyPr wrap="square" rtlCol="0">
            <a:spAutoFit/>
          </a:bodyPr>
          <a:lstStyle/>
          <a:p>
            <a:r>
              <a:rPr lang="en-GB" sz="2800" dirty="0">
                <a:solidFill>
                  <a:schemeClr val="bg1"/>
                </a:solidFill>
              </a:rPr>
              <a:t>Static</a:t>
            </a:r>
          </a:p>
          <a:p>
            <a:pPr lvl="1"/>
            <a:r>
              <a:rPr lang="en-GB" sz="2800" dirty="0">
                <a:solidFill>
                  <a:schemeClr val="bg1"/>
                </a:solidFill>
              </a:rPr>
              <a:t>Pages coded in HTML only</a:t>
            </a:r>
          </a:p>
          <a:p>
            <a:pPr lvl="1"/>
            <a:r>
              <a:rPr lang="en-GB" sz="2800" dirty="0">
                <a:solidFill>
                  <a:schemeClr val="bg1"/>
                </a:solidFill>
              </a:rPr>
              <a:t>Content needs to be changed manually</a:t>
            </a:r>
          </a:p>
          <a:p>
            <a:endParaRPr lang="en-GB" dirty="0"/>
          </a:p>
        </p:txBody>
      </p:sp>
      <p:sp>
        <p:nvSpPr>
          <p:cNvPr id="11" name="TextBox 10">
            <a:extLst>
              <a:ext uri="{FF2B5EF4-FFF2-40B4-BE49-F238E27FC236}">
                <a16:creationId xmlns:a16="http://schemas.microsoft.com/office/drawing/2014/main" id="{C605E34B-4FF5-4C0B-B6BC-3AB4233D09E7}"/>
              </a:ext>
            </a:extLst>
          </p:cNvPr>
          <p:cNvSpPr txBox="1"/>
          <p:nvPr/>
        </p:nvSpPr>
        <p:spPr>
          <a:xfrm>
            <a:off x="5129849" y="3361015"/>
            <a:ext cx="6862125" cy="2954655"/>
          </a:xfrm>
          <a:prstGeom prst="rect">
            <a:avLst/>
          </a:prstGeom>
          <a:noFill/>
        </p:spPr>
        <p:txBody>
          <a:bodyPr wrap="square" rtlCol="0">
            <a:spAutoFit/>
          </a:bodyPr>
          <a:lstStyle/>
          <a:p>
            <a:r>
              <a:rPr lang="en-GB" sz="2800" dirty="0">
                <a:solidFill>
                  <a:schemeClr val="bg1"/>
                </a:solidFill>
              </a:rPr>
              <a:t>Dynamic</a:t>
            </a:r>
          </a:p>
          <a:p>
            <a:r>
              <a:rPr lang="en-GB" sz="2800" dirty="0">
                <a:solidFill>
                  <a:schemeClr val="bg1"/>
                </a:solidFill>
              </a:rPr>
              <a:t>Pages coded in HTML and other languages such as PHP, JavaScript, VB.net, C#</a:t>
            </a:r>
          </a:p>
          <a:p>
            <a:endParaRPr lang="en-GB" sz="2800" dirty="0">
              <a:solidFill>
                <a:schemeClr val="bg1"/>
              </a:solidFill>
            </a:endParaRPr>
          </a:p>
          <a:p>
            <a:r>
              <a:rPr lang="en-GB" sz="2800" dirty="0">
                <a:solidFill>
                  <a:schemeClr val="bg1"/>
                </a:solidFill>
              </a:rPr>
              <a:t>Pages content changes when user requests a piece of content or upon input into the page</a:t>
            </a:r>
          </a:p>
          <a:p>
            <a:endParaRPr lang="en-GB" dirty="0"/>
          </a:p>
        </p:txBody>
      </p:sp>
    </p:spTree>
    <p:extLst>
      <p:ext uri="{BB962C8B-B14F-4D97-AF65-F5344CB8AC3E}">
        <p14:creationId xmlns:p14="http://schemas.microsoft.com/office/powerpoint/2010/main" val="360114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500"/>
                                        <p:tgtEl>
                                          <p:spTgt spid="7"/>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7" grpId="0" animBg="1"/>
      <p:bldP spid="8" grpId="0" animBg="1"/>
      <p:bldP spid="10" grpId="0"/>
      <p:bldP spid="1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A516-392D-48F0-839D-86BA0E55FFAE}"/>
              </a:ext>
            </a:extLst>
          </p:cNvPr>
          <p:cNvSpPr>
            <a:spLocks noGrp="1"/>
          </p:cNvSpPr>
          <p:nvPr>
            <p:ph type="title"/>
          </p:nvPr>
        </p:nvSpPr>
        <p:spPr/>
        <p:txBody>
          <a:bodyPr>
            <a:normAutofit fontScale="90000"/>
          </a:bodyPr>
          <a:lstStyle/>
          <a:p>
            <a:r>
              <a:rPr lang="en-GB" dirty="0"/>
              <a:t>4.6 Describe how local (cookies) or session data storage is utilised to share information for standard digital features</a:t>
            </a:r>
          </a:p>
        </p:txBody>
      </p:sp>
      <p:sp>
        <p:nvSpPr>
          <p:cNvPr id="3" name="Content Placeholder 2">
            <a:extLst>
              <a:ext uri="{FF2B5EF4-FFF2-40B4-BE49-F238E27FC236}">
                <a16:creationId xmlns:a16="http://schemas.microsoft.com/office/drawing/2014/main" id="{1A65E0EC-852E-4403-9E9C-C3FE961EC381}"/>
              </a:ext>
            </a:extLst>
          </p:cNvPr>
          <p:cNvSpPr>
            <a:spLocks noGrp="1"/>
          </p:cNvSpPr>
          <p:nvPr>
            <p:ph type="body" idx="1"/>
          </p:nvPr>
        </p:nvSpPr>
        <p:spPr/>
        <p:txBody>
          <a:bodyPr/>
          <a:lstStyle/>
          <a:p>
            <a:r>
              <a:rPr lang="en-GB" dirty="0"/>
              <a:t>Forms</a:t>
            </a:r>
          </a:p>
          <a:p>
            <a:r>
              <a:rPr lang="en-GB" dirty="0"/>
              <a:t>Checkout</a:t>
            </a:r>
          </a:p>
          <a:p>
            <a:r>
              <a:rPr lang="en-GB" dirty="0"/>
              <a:t>Registration</a:t>
            </a:r>
          </a:p>
          <a:p>
            <a:endParaRPr lang="en-GB" dirty="0"/>
          </a:p>
        </p:txBody>
      </p:sp>
    </p:spTree>
    <p:extLst>
      <p:ext uri="{BB962C8B-B14F-4D97-AF65-F5344CB8AC3E}">
        <p14:creationId xmlns:p14="http://schemas.microsoft.com/office/powerpoint/2010/main" val="250905597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7E22-0822-4CD7-9815-3155016607D4}"/>
              </a:ext>
            </a:extLst>
          </p:cNvPr>
          <p:cNvSpPr>
            <a:spLocks noGrp="1"/>
          </p:cNvSpPr>
          <p:nvPr>
            <p:ph type="title"/>
          </p:nvPr>
        </p:nvSpPr>
        <p:spPr/>
        <p:txBody>
          <a:bodyPr/>
          <a:lstStyle/>
          <a:p>
            <a:r>
              <a:rPr lang="en-GB" dirty="0"/>
              <a:t>4.6 - Cookies</a:t>
            </a:r>
          </a:p>
        </p:txBody>
      </p:sp>
      <p:sp>
        <p:nvSpPr>
          <p:cNvPr id="3" name="Content Placeholder 2">
            <a:extLst>
              <a:ext uri="{FF2B5EF4-FFF2-40B4-BE49-F238E27FC236}">
                <a16:creationId xmlns:a16="http://schemas.microsoft.com/office/drawing/2014/main" id="{9EB1CA5D-4124-45D7-9FCB-0F41763F0C63}"/>
              </a:ext>
            </a:extLst>
          </p:cNvPr>
          <p:cNvSpPr>
            <a:spLocks noGrp="1"/>
          </p:cNvSpPr>
          <p:nvPr>
            <p:ph idx="1"/>
          </p:nvPr>
        </p:nvSpPr>
        <p:spPr/>
        <p:txBody>
          <a:bodyPr>
            <a:normAutofit/>
          </a:bodyPr>
          <a:lstStyle/>
          <a:p>
            <a:r>
              <a:rPr lang="en-GB" dirty="0"/>
              <a:t>A </a:t>
            </a:r>
            <a:r>
              <a:rPr lang="en-GB" b="1" dirty="0"/>
              <a:t>cookie</a:t>
            </a:r>
            <a:r>
              <a:rPr lang="en-GB" dirty="0"/>
              <a:t> is often used to identify a user</a:t>
            </a:r>
          </a:p>
          <a:p>
            <a:r>
              <a:rPr lang="en-GB" dirty="0"/>
              <a:t>A </a:t>
            </a:r>
            <a:r>
              <a:rPr lang="en-GB" b="1" dirty="0"/>
              <a:t>cookie</a:t>
            </a:r>
            <a:r>
              <a:rPr lang="en-GB" dirty="0"/>
              <a:t> is a small file that the server embeds on the user's computer</a:t>
            </a:r>
          </a:p>
          <a:p>
            <a:r>
              <a:rPr lang="en-GB" dirty="0"/>
              <a:t>Each time the same computer requests a page with a browser, it will send the </a:t>
            </a:r>
            <a:r>
              <a:rPr lang="en-GB" b="1" dirty="0"/>
              <a:t>cookie</a:t>
            </a:r>
            <a:r>
              <a:rPr lang="en-GB" dirty="0"/>
              <a:t> too</a:t>
            </a:r>
          </a:p>
          <a:p>
            <a:r>
              <a:rPr lang="en-GB" dirty="0"/>
              <a:t>With </a:t>
            </a:r>
            <a:r>
              <a:rPr lang="en-GB" b="1" dirty="0"/>
              <a:t>PHP</a:t>
            </a:r>
            <a:r>
              <a:rPr lang="en-GB" dirty="0"/>
              <a:t>, you can both create and retrieve </a:t>
            </a:r>
            <a:r>
              <a:rPr lang="en-GB" b="1" dirty="0"/>
              <a:t>cookie</a:t>
            </a:r>
            <a:r>
              <a:rPr lang="en-GB" dirty="0"/>
              <a:t> values.</a:t>
            </a:r>
          </a:p>
        </p:txBody>
      </p:sp>
    </p:spTree>
    <p:extLst>
      <p:ext uri="{BB962C8B-B14F-4D97-AF65-F5344CB8AC3E}">
        <p14:creationId xmlns:p14="http://schemas.microsoft.com/office/powerpoint/2010/main" val="10401001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8E78-6A9E-40ED-B19E-6814FD90746B}"/>
              </a:ext>
            </a:extLst>
          </p:cNvPr>
          <p:cNvSpPr>
            <a:spLocks noGrp="1"/>
          </p:cNvSpPr>
          <p:nvPr>
            <p:ph type="title"/>
          </p:nvPr>
        </p:nvSpPr>
        <p:spPr/>
        <p:txBody>
          <a:bodyPr/>
          <a:lstStyle/>
          <a:p>
            <a:r>
              <a:rPr lang="en-GB" dirty="0"/>
              <a:t>Written in code</a:t>
            </a:r>
          </a:p>
        </p:txBody>
      </p:sp>
      <p:sp>
        <p:nvSpPr>
          <p:cNvPr id="3" name="Content Placeholder 2">
            <a:extLst>
              <a:ext uri="{FF2B5EF4-FFF2-40B4-BE49-F238E27FC236}">
                <a16:creationId xmlns:a16="http://schemas.microsoft.com/office/drawing/2014/main" id="{CA8EA093-B429-49CA-A3FD-E4386640317D}"/>
              </a:ext>
            </a:extLst>
          </p:cNvPr>
          <p:cNvSpPr>
            <a:spLocks noGrp="1"/>
          </p:cNvSpPr>
          <p:nvPr>
            <p:ph idx="1"/>
          </p:nvPr>
        </p:nvSpPr>
        <p:spPr/>
        <p:txBody>
          <a:bodyPr>
            <a:normAutofit fontScale="55000" lnSpcReduction="20000"/>
          </a:bodyPr>
          <a:lstStyle/>
          <a:p>
            <a:pPr marL="0" indent="0">
              <a:buNone/>
            </a:pPr>
            <a:r>
              <a:rPr lang="en-GB" dirty="0"/>
              <a:t>&gt;&gt;&gt; from http import cookies</a:t>
            </a:r>
          </a:p>
          <a:p>
            <a:pPr marL="0" indent="0">
              <a:buNone/>
            </a:pPr>
            <a:r>
              <a:rPr lang="en-GB" dirty="0"/>
              <a:t>&gt;&gt;&gt; C = </a:t>
            </a:r>
            <a:r>
              <a:rPr lang="en-GB" dirty="0" err="1"/>
              <a:t>cookies.SimpleCookie</a:t>
            </a:r>
            <a:r>
              <a:rPr lang="en-GB" dirty="0"/>
              <a:t>()</a:t>
            </a:r>
          </a:p>
          <a:p>
            <a:pPr marL="0" indent="0">
              <a:buNone/>
            </a:pPr>
            <a:r>
              <a:rPr lang="en-GB" dirty="0"/>
              <a:t>&gt;&gt;&gt; C["fig"] = "newton"</a:t>
            </a:r>
          </a:p>
          <a:p>
            <a:pPr marL="0" indent="0">
              <a:buNone/>
            </a:pPr>
            <a:r>
              <a:rPr lang="en-GB" dirty="0"/>
              <a:t>&gt;&gt;&gt; C["sugar"] = "wafer"</a:t>
            </a:r>
          </a:p>
          <a:p>
            <a:pPr marL="0" indent="0">
              <a:buNone/>
            </a:pPr>
            <a:r>
              <a:rPr lang="en-GB" dirty="0"/>
              <a:t>&gt;&gt;&gt; print(C) # generate HTTP headers</a:t>
            </a:r>
          </a:p>
          <a:p>
            <a:pPr marL="0" indent="0">
              <a:buNone/>
            </a:pPr>
            <a:r>
              <a:rPr lang="en-GB" dirty="0"/>
              <a:t>Set-Cookie: fig=newton</a:t>
            </a:r>
          </a:p>
          <a:p>
            <a:pPr marL="0" indent="0">
              <a:buNone/>
            </a:pPr>
            <a:r>
              <a:rPr lang="en-GB" dirty="0"/>
              <a:t>Set-Cookie: sugar=wafer</a:t>
            </a:r>
          </a:p>
          <a:p>
            <a:pPr marL="0" indent="0">
              <a:buNone/>
            </a:pPr>
            <a:r>
              <a:rPr lang="en-GB" dirty="0"/>
              <a:t>&gt;&gt;&gt; print(</a:t>
            </a:r>
            <a:r>
              <a:rPr lang="en-GB" dirty="0" err="1"/>
              <a:t>C.output</a:t>
            </a:r>
            <a:r>
              <a:rPr lang="en-GB" dirty="0"/>
              <a:t>()) # same thing</a:t>
            </a:r>
          </a:p>
          <a:p>
            <a:pPr marL="0" indent="0">
              <a:buNone/>
            </a:pPr>
            <a:r>
              <a:rPr lang="en-GB" dirty="0"/>
              <a:t>Set-Cookie: fig=newton</a:t>
            </a:r>
          </a:p>
          <a:p>
            <a:pPr marL="0" indent="0">
              <a:buNone/>
            </a:pPr>
            <a:r>
              <a:rPr lang="en-GB" dirty="0"/>
              <a:t>Set-Cookie: sugar=wafer</a:t>
            </a:r>
          </a:p>
          <a:p>
            <a:pPr marL="0" indent="0">
              <a:buNone/>
            </a:pPr>
            <a:r>
              <a:rPr lang="en-GB" dirty="0"/>
              <a:t>&gt;&gt;&gt; C = </a:t>
            </a:r>
            <a:r>
              <a:rPr lang="en-GB" dirty="0" err="1"/>
              <a:t>cookies.SimpleCookie</a:t>
            </a:r>
            <a:r>
              <a:rPr lang="en-GB" dirty="0"/>
              <a:t>()</a:t>
            </a:r>
          </a:p>
          <a:p>
            <a:pPr marL="0" indent="0">
              <a:buNone/>
            </a:pPr>
            <a:r>
              <a:rPr lang="en-GB" dirty="0"/>
              <a:t>&gt;&gt;&gt; C["rocky"] = "road"</a:t>
            </a:r>
          </a:p>
          <a:p>
            <a:pPr marL="0" indent="0">
              <a:buNone/>
            </a:pPr>
            <a:r>
              <a:rPr lang="en-GB" dirty="0"/>
              <a:t>&gt;&gt;&gt; C["rocky"]["path"] = "/cookie"</a:t>
            </a:r>
          </a:p>
          <a:p>
            <a:pPr marL="0" indent="0">
              <a:buNone/>
            </a:pPr>
            <a:r>
              <a:rPr lang="en-GB" dirty="0"/>
              <a:t>&gt;&gt;&gt; print(</a:t>
            </a:r>
            <a:r>
              <a:rPr lang="en-GB" dirty="0" err="1"/>
              <a:t>C.output</a:t>
            </a:r>
            <a:r>
              <a:rPr lang="en-GB" dirty="0"/>
              <a:t>(header="Cookie:"))</a:t>
            </a:r>
          </a:p>
          <a:p>
            <a:pPr marL="0" indent="0">
              <a:buNone/>
            </a:pPr>
            <a:r>
              <a:rPr lang="en-GB" dirty="0"/>
              <a:t>Cookie: rocky=road; Path=/cookie</a:t>
            </a:r>
          </a:p>
          <a:p>
            <a:pPr marL="0" indent="0">
              <a:buNone/>
            </a:pPr>
            <a:r>
              <a:rPr lang="en-GB" dirty="0"/>
              <a:t>&gt;&gt;&gt; print(</a:t>
            </a:r>
            <a:r>
              <a:rPr lang="en-GB" dirty="0" err="1"/>
              <a:t>C.output</a:t>
            </a:r>
            <a:r>
              <a:rPr lang="en-GB" dirty="0"/>
              <a:t>(</a:t>
            </a:r>
            <a:r>
              <a:rPr lang="en-GB" dirty="0" err="1"/>
              <a:t>attrs</a:t>
            </a:r>
            <a:r>
              <a:rPr lang="en-GB" dirty="0"/>
              <a:t>=[], header="Cookie:"))</a:t>
            </a:r>
          </a:p>
          <a:p>
            <a:pPr marL="0" indent="0">
              <a:buNone/>
            </a:pPr>
            <a:r>
              <a:rPr lang="en-GB" dirty="0"/>
              <a:t>Cookie: rocky=road</a:t>
            </a:r>
          </a:p>
        </p:txBody>
      </p:sp>
    </p:spTree>
    <p:extLst>
      <p:ext uri="{BB962C8B-B14F-4D97-AF65-F5344CB8AC3E}">
        <p14:creationId xmlns:p14="http://schemas.microsoft.com/office/powerpoint/2010/main" val="33280654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3545-5FBA-4BF3-B463-802C6584A757}"/>
              </a:ext>
            </a:extLst>
          </p:cNvPr>
          <p:cNvSpPr>
            <a:spLocks noGrp="1"/>
          </p:cNvSpPr>
          <p:nvPr>
            <p:ph type="title"/>
          </p:nvPr>
        </p:nvSpPr>
        <p:spPr/>
        <p:txBody>
          <a:bodyPr/>
          <a:lstStyle/>
          <a:p>
            <a:r>
              <a:rPr lang="en-GB" dirty="0"/>
              <a:t>Written scripting language</a:t>
            </a:r>
          </a:p>
        </p:txBody>
      </p:sp>
      <p:sp>
        <p:nvSpPr>
          <p:cNvPr id="3" name="Content Placeholder 2">
            <a:extLst>
              <a:ext uri="{FF2B5EF4-FFF2-40B4-BE49-F238E27FC236}">
                <a16:creationId xmlns:a16="http://schemas.microsoft.com/office/drawing/2014/main" id="{162335FB-FD11-44AB-B74E-11B696B24CA6}"/>
              </a:ext>
            </a:extLst>
          </p:cNvPr>
          <p:cNvSpPr>
            <a:spLocks noGrp="1"/>
          </p:cNvSpPr>
          <p:nvPr>
            <p:ph idx="1"/>
          </p:nvPr>
        </p:nvSpPr>
        <p:spPr/>
        <p:txBody>
          <a:bodyPr/>
          <a:lstStyle/>
          <a:p>
            <a:pPr marL="0" indent="0">
              <a:buNone/>
            </a:pPr>
            <a:r>
              <a:rPr lang="en-GB" dirty="0"/>
              <a:t>&lt;?php</a:t>
            </a:r>
          </a:p>
          <a:p>
            <a:pPr marL="0" indent="0">
              <a:buNone/>
            </a:pPr>
            <a:r>
              <a:rPr lang="en-GB" dirty="0"/>
              <a:t>$value = 'something from somewhere';</a:t>
            </a:r>
          </a:p>
          <a:p>
            <a:pPr marL="0" indent="0">
              <a:buNone/>
            </a:pPr>
            <a:endParaRPr lang="en-GB" dirty="0"/>
          </a:p>
          <a:p>
            <a:pPr marL="0" indent="0">
              <a:buNone/>
            </a:pPr>
            <a:r>
              <a:rPr lang="en-GB" dirty="0" err="1"/>
              <a:t>setcookie</a:t>
            </a:r>
            <a:r>
              <a:rPr lang="en-GB" dirty="0"/>
              <a:t>("</a:t>
            </a:r>
            <a:r>
              <a:rPr lang="en-GB" dirty="0" err="1"/>
              <a:t>TestCookie</a:t>
            </a:r>
            <a:r>
              <a:rPr lang="en-GB" dirty="0"/>
              <a:t>", $value);</a:t>
            </a:r>
          </a:p>
          <a:p>
            <a:pPr marL="0" indent="0">
              <a:buNone/>
            </a:pPr>
            <a:r>
              <a:rPr lang="en-GB" dirty="0" err="1"/>
              <a:t>setcookie</a:t>
            </a:r>
            <a:r>
              <a:rPr lang="en-GB" dirty="0"/>
              <a:t>("</a:t>
            </a:r>
            <a:r>
              <a:rPr lang="en-GB" dirty="0" err="1"/>
              <a:t>TestCookie</a:t>
            </a:r>
            <a:r>
              <a:rPr lang="en-GB" dirty="0"/>
              <a:t>", $value, time()+3600);  /* expire in 1 hour */</a:t>
            </a:r>
          </a:p>
          <a:p>
            <a:pPr marL="0" indent="0">
              <a:buNone/>
            </a:pPr>
            <a:r>
              <a:rPr lang="en-GB" dirty="0" err="1"/>
              <a:t>setcookie</a:t>
            </a:r>
            <a:r>
              <a:rPr lang="en-GB" dirty="0"/>
              <a:t>("</a:t>
            </a:r>
            <a:r>
              <a:rPr lang="en-GB" dirty="0" err="1"/>
              <a:t>TestCookie</a:t>
            </a:r>
            <a:r>
              <a:rPr lang="en-GB" dirty="0"/>
              <a:t>", $value, time()+3600, "/~</a:t>
            </a:r>
            <a:r>
              <a:rPr lang="en-GB" dirty="0" err="1"/>
              <a:t>rasmus</a:t>
            </a:r>
            <a:r>
              <a:rPr lang="en-GB" dirty="0"/>
              <a:t>/", "example.com", 1);</a:t>
            </a:r>
          </a:p>
          <a:p>
            <a:pPr marL="0" indent="0">
              <a:buNone/>
            </a:pPr>
            <a:r>
              <a:rPr lang="en-GB" dirty="0"/>
              <a:t>?&gt;</a:t>
            </a:r>
          </a:p>
        </p:txBody>
      </p:sp>
    </p:spTree>
    <p:extLst>
      <p:ext uri="{BB962C8B-B14F-4D97-AF65-F5344CB8AC3E}">
        <p14:creationId xmlns:p14="http://schemas.microsoft.com/office/powerpoint/2010/main" val="298876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dirty="0"/>
              <a:t>A webpage – A HTML Basic Document</a:t>
            </a:r>
          </a:p>
        </p:txBody>
      </p:sp>
      <p:sp>
        <p:nvSpPr>
          <p:cNvPr id="25603" name="Rectangle 3"/>
          <p:cNvSpPr>
            <a:spLocks noGrp="1" noChangeArrowheads="1"/>
          </p:cNvSpPr>
          <p:nvPr>
            <p:ph idx="1"/>
          </p:nvPr>
        </p:nvSpPr>
        <p:spPr>
          <a:xfrm>
            <a:off x="2268538" y="1889126"/>
            <a:ext cx="7427912" cy="4060825"/>
          </a:xfrm>
          <a:solidFill>
            <a:srgbClr val="FFFFCC"/>
          </a:solidFill>
          <a:ln>
            <a:solidFill>
              <a:schemeClr val="tx1"/>
            </a:solidFill>
          </a:ln>
        </p:spPr>
        <p:txBody>
          <a:bodyPr/>
          <a:lstStyle/>
          <a:p>
            <a:pPr>
              <a:buFont typeface="Wingdings" pitchFamily="2" charset="2"/>
              <a:buNone/>
            </a:pPr>
            <a:r>
              <a:rPr lang="en-GB" sz="2600">
                <a:solidFill>
                  <a:srgbClr val="006600"/>
                </a:solidFill>
              </a:rPr>
              <a:t>&lt;html&gt;</a:t>
            </a:r>
          </a:p>
          <a:p>
            <a:pPr>
              <a:buFont typeface="Wingdings" pitchFamily="2" charset="2"/>
              <a:buNone/>
            </a:pPr>
            <a:r>
              <a:rPr lang="en-GB" sz="2600"/>
              <a:t>	</a:t>
            </a:r>
            <a:r>
              <a:rPr lang="en-GB" sz="2600">
                <a:solidFill>
                  <a:srgbClr val="FF0000"/>
                </a:solidFill>
              </a:rPr>
              <a:t>&lt;head&gt;</a:t>
            </a:r>
          </a:p>
          <a:p>
            <a:pPr>
              <a:buFont typeface="Wingdings" pitchFamily="2" charset="2"/>
              <a:buNone/>
            </a:pPr>
            <a:r>
              <a:rPr lang="en-GB" sz="2600">
                <a:solidFill>
                  <a:srgbClr val="FF0000"/>
                </a:solidFill>
              </a:rPr>
              <a:t>		&lt;title&gt;Document name goes here&lt;/title&gt;</a:t>
            </a:r>
          </a:p>
          <a:p>
            <a:pPr>
              <a:buFont typeface="Wingdings" pitchFamily="2" charset="2"/>
              <a:buNone/>
            </a:pPr>
            <a:r>
              <a:rPr lang="en-GB" sz="2600">
                <a:solidFill>
                  <a:srgbClr val="FF0000"/>
                </a:solidFill>
              </a:rPr>
              <a:t>	&lt;/head&gt;</a:t>
            </a:r>
          </a:p>
          <a:p>
            <a:pPr>
              <a:buFont typeface="Wingdings" pitchFamily="2" charset="2"/>
              <a:buNone/>
            </a:pPr>
            <a:r>
              <a:rPr lang="en-GB" sz="2600">
                <a:solidFill>
                  <a:srgbClr val="000099"/>
                </a:solidFill>
              </a:rPr>
              <a:t>	&lt;body&gt;</a:t>
            </a:r>
          </a:p>
          <a:p>
            <a:pPr>
              <a:buFont typeface="Wingdings" pitchFamily="2" charset="2"/>
              <a:buNone/>
            </a:pPr>
            <a:r>
              <a:rPr lang="en-GB" sz="2600">
                <a:solidFill>
                  <a:srgbClr val="000099"/>
                </a:solidFill>
              </a:rPr>
              <a:t>		Visible text goes here</a:t>
            </a:r>
          </a:p>
          <a:p>
            <a:pPr>
              <a:buFont typeface="Wingdings" pitchFamily="2" charset="2"/>
              <a:buNone/>
            </a:pPr>
            <a:r>
              <a:rPr lang="en-GB" sz="2600">
                <a:solidFill>
                  <a:srgbClr val="000099"/>
                </a:solidFill>
              </a:rPr>
              <a:t>	&lt;/body&gt;</a:t>
            </a:r>
            <a:r>
              <a:rPr lang="en-GB" sz="2600"/>
              <a:t> </a:t>
            </a:r>
          </a:p>
          <a:p>
            <a:pPr>
              <a:buFont typeface="Wingdings" pitchFamily="2" charset="2"/>
              <a:buNone/>
            </a:pPr>
            <a:r>
              <a:rPr lang="en-GB" sz="2600">
                <a:solidFill>
                  <a:srgbClr val="006600"/>
                </a:solidFill>
              </a:rPr>
              <a:t>&lt;/html&gt;</a:t>
            </a:r>
            <a:endParaRPr lang="en-GB"/>
          </a:p>
        </p:txBody>
      </p:sp>
      <p:sp>
        <p:nvSpPr>
          <p:cNvPr id="25604" name="Line 4"/>
          <p:cNvSpPr>
            <a:spLocks noChangeShapeType="1"/>
          </p:cNvSpPr>
          <p:nvPr/>
        </p:nvSpPr>
        <p:spPr bwMode="auto">
          <a:xfrm flipV="1">
            <a:off x="3359151" y="1898650"/>
            <a:ext cx="2303463" cy="215900"/>
          </a:xfrm>
          <a:prstGeom prst="line">
            <a:avLst/>
          </a:prstGeom>
          <a:noFill/>
          <a:ln w="9525">
            <a:solidFill>
              <a:schemeClr val="bg1"/>
            </a:solidFill>
            <a:round/>
            <a:headEnd type="triangle" w="med" len="med"/>
            <a:tailEnd/>
          </a:ln>
          <a:effectLst/>
        </p:spPr>
        <p:txBody>
          <a:bodyPr/>
          <a:lstStyle/>
          <a:p>
            <a:endParaRPr lang="en-GB"/>
          </a:p>
        </p:txBody>
      </p:sp>
      <p:sp>
        <p:nvSpPr>
          <p:cNvPr id="25605" name="Text Box 5"/>
          <p:cNvSpPr txBox="1">
            <a:spLocks noChangeArrowheads="1"/>
          </p:cNvSpPr>
          <p:nvPr/>
        </p:nvSpPr>
        <p:spPr bwMode="auto">
          <a:xfrm>
            <a:off x="5715001" y="1701800"/>
            <a:ext cx="1236621" cy="369332"/>
          </a:xfrm>
          <a:prstGeom prst="rect">
            <a:avLst/>
          </a:prstGeom>
          <a:solidFill>
            <a:srgbClr val="99CCFF"/>
          </a:solidFill>
          <a:ln w="9525">
            <a:solidFill>
              <a:schemeClr val="tx1"/>
            </a:solidFill>
            <a:miter lim="800000"/>
            <a:headEnd/>
            <a:tailEnd/>
          </a:ln>
          <a:effectLst/>
        </p:spPr>
        <p:txBody>
          <a:bodyPr wrap="none">
            <a:spAutoFit/>
          </a:bodyPr>
          <a:lstStyle/>
          <a:p>
            <a:r>
              <a:rPr lang="en-GB"/>
              <a:t>Start HTML</a:t>
            </a:r>
          </a:p>
        </p:txBody>
      </p:sp>
      <p:sp>
        <p:nvSpPr>
          <p:cNvPr id="25606" name="Line 6"/>
          <p:cNvSpPr>
            <a:spLocks noChangeShapeType="1"/>
          </p:cNvSpPr>
          <p:nvPr/>
        </p:nvSpPr>
        <p:spPr bwMode="auto">
          <a:xfrm flipV="1">
            <a:off x="3811588" y="2382838"/>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7" name="Text Box 7"/>
          <p:cNvSpPr txBox="1">
            <a:spLocks noChangeArrowheads="1"/>
          </p:cNvSpPr>
          <p:nvPr/>
        </p:nvSpPr>
        <p:spPr bwMode="auto">
          <a:xfrm>
            <a:off x="6167438" y="2185988"/>
            <a:ext cx="2032608" cy="369332"/>
          </a:xfrm>
          <a:prstGeom prst="rect">
            <a:avLst/>
          </a:prstGeom>
          <a:solidFill>
            <a:srgbClr val="99CCFF"/>
          </a:solidFill>
          <a:ln w="9525">
            <a:solidFill>
              <a:schemeClr val="tx1"/>
            </a:solidFill>
            <a:miter lim="800000"/>
            <a:headEnd/>
            <a:tailEnd/>
          </a:ln>
          <a:effectLst/>
        </p:spPr>
        <p:txBody>
          <a:bodyPr wrap="none">
            <a:spAutoFit/>
          </a:bodyPr>
          <a:lstStyle/>
          <a:p>
            <a:r>
              <a:rPr lang="en-GB"/>
              <a:t>Header information</a:t>
            </a:r>
          </a:p>
        </p:txBody>
      </p:sp>
      <p:sp>
        <p:nvSpPr>
          <p:cNvPr id="25608" name="Line 8"/>
          <p:cNvSpPr>
            <a:spLocks noChangeShapeType="1"/>
          </p:cNvSpPr>
          <p:nvPr/>
        </p:nvSpPr>
        <p:spPr bwMode="auto">
          <a:xfrm flipV="1">
            <a:off x="3811588" y="3770313"/>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9" name="Text Box 9"/>
          <p:cNvSpPr txBox="1">
            <a:spLocks noChangeArrowheads="1"/>
          </p:cNvSpPr>
          <p:nvPr/>
        </p:nvSpPr>
        <p:spPr bwMode="auto">
          <a:xfrm>
            <a:off x="6167439" y="3573463"/>
            <a:ext cx="1791709" cy="369332"/>
          </a:xfrm>
          <a:prstGeom prst="rect">
            <a:avLst/>
          </a:prstGeom>
          <a:solidFill>
            <a:srgbClr val="99CCFF"/>
          </a:solidFill>
          <a:ln w="9525">
            <a:solidFill>
              <a:schemeClr val="tx1"/>
            </a:solidFill>
            <a:miter lim="800000"/>
            <a:headEnd/>
            <a:tailEnd/>
          </a:ln>
          <a:effectLst/>
        </p:spPr>
        <p:txBody>
          <a:bodyPr wrap="none">
            <a:spAutoFit/>
          </a:bodyPr>
          <a:lstStyle/>
          <a:p>
            <a:r>
              <a:rPr lang="en-GB"/>
              <a:t>Page information</a:t>
            </a:r>
          </a:p>
        </p:txBody>
      </p:sp>
    </p:spTree>
    <p:extLst>
      <p:ext uri="{BB962C8B-B14F-4D97-AF65-F5344CB8AC3E}">
        <p14:creationId xmlns:p14="http://schemas.microsoft.com/office/powerpoint/2010/main" val="20002317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C46A-E812-4F6A-97B3-7AC54DF4189F}"/>
              </a:ext>
            </a:extLst>
          </p:cNvPr>
          <p:cNvSpPr>
            <a:spLocks noGrp="1"/>
          </p:cNvSpPr>
          <p:nvPr>
            <p:ph type="title"/>
          </p:nvPr>
        </p:nvSpPr>
        <p:spPr/>
        <p:txBody>
          <a:bodyPr/>
          <a:lstStyle/>
          <a:p>
            <a:r>
              <a:rPr lang="en-GB" dirty="0"/>
              <a:t>Forms</a:t>
            </a:r>
          </a:p>
        </p:txBody>
      </p:sp>
      <p:sp>
        <p:nvSpPr>
          <p:cNvPr id="3" name="Content Placeholder 2">
            <a:extLst>
              <a:ext uri="{FF2B5EF4-FFF2-40B4-BE49-F238E27FC236}">
                <a16:creationId xmlns:a16="http://schemas.microsoft.com/office/drawing/2014/main" id="{163411B4-38E0-4B6B-9EBC-D535392EB857}"/>
              </a:ext>
            </a:extLst>
          </p:cNvPr>
          <p:cNvSpPr>
            <a:spLocks noGrp="1"/>
          </p:cNvSpPr>
          <p:nvPr>
            <p:ph idx="1"/>
          </p:nvPr>
        </p:nvSpPr>
        <p:spPr>
          <a:xfrm>
            <a:off x="312821" y="1518727"/>
            <a:ext cx="7210396" cy="948111"/>
          </a:xfrm>
        </p:spPr>
        <p:txBody>
          <a:bodyPr/>
          <a:lstStyle/>
          <a:p>
            <a:r>
              <a:rPr lang="en-GB" dirty="0"/>
              <a:t>Used to allow a user to enter data into a web page</a:t>
            </a:r>
          </a:p>
        </p:txBody>
      </p:sp>
      <p:sp>
        <p:nvSpPr>
          <p:cNvPr id="4" name="TextBox 3">
            <a:extLst>
              <a:ext uri="{FF2B5EF4-FFF2-40B4-BE49-F238E27FC236}">
                <a16:creationId xmlns:a16="http://schemas.microsoft.com/office/drawing/2014/main" id="{133C9DC1-83C7-4A96-923E-2DC5C14B2A25}"/>
              </a:ext>
            </a:extLst>
          </p:cNvPr>
          <p:cNvSpPr txBox="1"/>
          <p:nvPr/>
        </p:nvSpPr>
        <p:spPr>
          <a:xfrm>
            <a:off x="6466930" y="2799556"/>
            <a:ext cx="5309467" cy="3693319"/>
          </a:xfrm>
          <a:prstGeom prst="rect">
            <a:avLst/>
          </a:prstGeom>
          <a:noFill/>
        </p:spPr>
        <p:txBody>
          <a:bodyPr wrap="none" rtlCol="0">
            <a:spAutoFit/>
          </a:bodyPr>
          <a:lstStyle/>
          <a:p>
            <a:r>
              <a:rPr lang="en-GB" dirty="0">
                <a:solidFill>
                  <a:srgbClr val="00B050"/>
                </a:solidFill>
                <a:cs typeface="MV Boli" panose="02000500030200090000" pitchFamily="2" charset="0"/>
              </a:rPr>
              <a:t>Form.html</a:t>
            </a:r>
          </a:p>
          <a:p>
            <a:r>
              <a:rPr lang="en-GB" dirty="0">
                <a:latin typeface="MV Boli" panose="02000500030200090000" pitchFamily="2" charset="0"/>
                <a:cs typeface="MV Boli" panose="02000500030200090000" pitchFamily="2" charset="0"/>
              </a:rPr>
              <a:t>&lt;html&gt;</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&lt;body&gt;</a:t>
            </a:r>
            <a:br>
              <a:rPr lang="en-GB" dirty="0">
                <a:latin typeface="MV Boli" panose="02000500030200090000" pitchFamily="2" charset="0"/>
                <a:cs typeface="MV Boli" panose="02000500030200090000" pitchFamily="2" charset="0"/>
              </a:rPr>
            </a:b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&lt;form action="</a:t>
            </a:r>
            <a:r>
              <a:rPr lang="en-GB" dirty="0" err="1">
                <a:latin typeface="MV Boli" panose="02000500030200090000" pitchFamily="2" charset="0"/>
                <a:cs typeface="MV Boli" panose="02000500030200090000" pitchFamily="2" charset="0"/>
              </a:rPr>
              <a:t>welcome.php</a:t>
            </a:r>
            <a:r>
              <a:rPr lang="en-GB" dirty="0">
                <a:latin typeface="MV Boli" panose="02000500030200090000" pitchFamily="2" charset="0"/>
                <a:cs typeface="MV Boli" panose="02000500030200090000" pitchFamily="2" charset="0"/>
              </a:rPr>
              <a:t>" method=“post"&gt;</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Name: &lt;input type="text" name="name"&gt;&lt;</a:t>
            </a:r>
            <a:r>
              <a:rPr lang="en-GB" dirty="0" err="1">
                <a:latin typeface="MV Boli" panose="02000500030200090000" pitchFamily="2" charset="0"/>
                <a:cs typeface="MV Boli" panose="02000500030200090000" pitchFamily="2" charset="0"/>
              </a:rPr>
              <a:t>br</a:t>
            </a:r>
            <a:r>
              <a:rPr lang="en-GB" dirty="0">
                <a:latin typeface="MV Boli" panose="02000500030200090000" pitchFamily="2" charset="0"/>
                <a:cs typeface="MV Boli" panose="02000500030200090000" pitchFamily="2" charset="0"/>
              </a:rPr>
              <a:t>&gt;</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E-mail: &lt;input type="text" name="email"&gt;&lt;</a:t>
            </a:r>
            <a:r>
              <a:rPr lang="en-GB" dirty="0" err="1">
                <a:latin typeface="MV Boli" panose="02000500030200090000" pitchFamily="2" charset="0"/>
                <a:cs typeface="MV Boli" panose="02000500030200090000" pitchFamily="2" charset="0"/>
              </a:rPr>
              <a:t>br</a:t>
            </a:r>
            <a:r>
              <a:rPr lang="en-GB" dirty="0">
                <a:latin typeface="MV Boli" panose="02000500030200090000" pitchFamily="2" charset="0"/>
                <a:cs typeface="MV Boli" panose="02000500030200090000" pitchFamily="2" charset="0"/>
              </a:rPr>
              <a:t>&gt;</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&lt;input type="submit"&gt;</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&lt;/form&gt;</a:t>
            </a:r>
            <a:br>
              <a:rPr lang="en-GB" dirty="0">
                <a:latin typeface="MV Boli" panose="02000500030200090000" pitchFamily="2" charset="0"/>
                <a:cs typeface="MV Boli" panose="02000500030200090000" pitchFamily="2" charset="0"/>
              </a:rPr>
            </a:b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&lt;/body&gt;</a:t>
            </a:r>
            <a:br>
              <a:rPr lang="en-GB" dirty="0">
                <a:latin typeface="MV Boli" panose="02000500030200090000" pitchFamily="2" charset="0"/>
                <a:cs typeface="MV Boli" panose="02000500030200090000" pitchFamily="2" charset="0"/>
              </a:rPr>
            </a:br>
            <a:r>
              <a:rPr lang="en-GB" dirty="0">
                <a:latin typeface="MV Boli" panose="02000500030200090000" pitchFamily="2" charset="0"/>
                <a:cs typeface="MV Boli" panose="02000500030200090000" pitchFamily="2" charset="0"/>
              </a:rPr>
              <a:t>&lt;/html&gt; </a:t>
            </a:r>
          </a:p>
          <a:p>
            <a:endParaRPr lang="en-GB" dirty="0"/>
          </a:p>
        </p:txBody>
      </p:sp>
      <p:pic>
        <p:nvPicPr>
          <p:cNvPr id="6" name="Picture 5" descr="Graphical user interface, application&#10;&#10;Description automatically generated">
            <a:extLst>
              <a:ext uri="{FF2B5EF4-FFF2-40B4-BE49-F238E27FC236}">
                <a16:creationId xmlns:a16="http://schemas.microsoft.com/office/drawing/2014/main" id="{1AEADE7C-6BA8-465F-95C6-52E56FFA31E0}"/>
              </a:ext>
            </a:extLst>
          </p:cNvPr>
          <p:cNvPicPr>
            <a:picLocks noChangeAspect="1"/>
          </p:cNvPicPr>
          <p:nvPr/>
        </p:nvPicPr>
        <p:blipFill rotWithShape="1">
          <a:blip r:embed="rId2">
            <a:extLst>
              <a:ext uri="{28A0092B-C50C-407E-A947-70E740481C1C}">
                <a14:useLocalDpi xmlns:a14="http://schemas.microsoft.com/office/drawing/2010/main" val="0"/>
              </a:ext>
            </a:extLst>
          </a:blip>
          <a:srcRect l="22866" t="14854" r="23146" b="18011"/>
          <a:stretch/>
        </p:blipFill>
        <p:spPr>
          <a:xfrm>
            <a:off x="1345577" y="2799556"/>
            <a:ext cx="3878290" cy="3858126"/>
          </a:xfrm>
          <a:prstGeom prst="rect">
            <a:avLst/>
          </a:prstGeom>
        </p:spPr>
      </p:pic>
    </p:spTree>
    <p:extLst>
      <p:ext uri="{BB962C8B-B14F-4D97-AF65-F5344CB8AC3E}">
        <p14:creationId xmlns:p14="http://schemas.microsoft.com/office/powerpoint/2010/main" val="39403862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87FD-7721-4835-BDFC-2A1FD0E6F069}"/>
              </a:ext>
            </a:extLst>
          </p:cNvPr>
          <p:cNvSpPr>
            <a:spLocks noGrp="1"/>
          </p:cNvSpPr>
          <p:nvPr>
            <p:ph type="title"/>
          </p:nvPr>
        </p:nvSpPr>
        <p:spPr/>
        <p:txBody>
          <a:bodyPr/>
          <a:lstStyle/>
          <a:p>
            <a:r>
              <a:rPr lang="en-GB" dirty="0"/>
              <a:t>Checkout</a:t>
            </a:r>
          </a:p>
        </p:txBody>
      </p:sp>
      <p:sp>
        <p:nvSpPr>
          <p:cNvPr id="3" name="Content Placeholder 2">
            <a:extLst>
              <a:ext uri="{FF2B5EF4-FFF2-40B4-BE49-F238E27FC236}">
                <a16:creationId xmlns:a16="http://schemas.microsoft.com/office/drawing/2014/main" id="{0ACDA96D-3A5F-47B3-9C9F-A194A7D3A115}"/>
              </a:ext>
            </a:extLst>
          </p:cNvPr>
          <p:cNvSpPr>
            <a:spLocks noGrp="1"/>
          </p:cNvSpPr>
          <p:nvPr>
            <p:ph idx="1"/>
          </p:nvPr>
        </p:nvSpPr>
        <p:spPr>
          <a:xfrm>
            <a:off x="312821" y="1825625"/>
            <a:ext cx="5446295" cy="3837238"/>
          </a:xfrm>
        </p:spPr>
        <p:txBody>
          <a:bodyPr/>
          <a:lstStyle/>
          <a:p>
            <a:r>
              <a:rPr lang="en-GB" dirty="0"/>
              <a:t>Part of the process of </a:t>
            </a:r>
            <a:r>
              <a:rPr lang="en-GB" b="1" dirty="0"/>
              <a:t>online</a:t>
            </a:r>
            <a:r>
              <a:rPr lang="en-GB" dirty="0"/>
              <a:t> shopping in which the customer enters delivery information and pays for the item</a:t>
            </a:r>
          </a:p>
          <a:p>
            <a:r>
              <a:rPr lang="en-GB" dirty="0"/>
              <a:t>Example:</a:t>
            </a:r>
          </a:p>
          <a:p>
            <a:pPr lvl="1"/>
            <a:r>
              <a:rPr lang="en-GB" dirty="0"/>
              <a:t>Amazon</a:t>
            </a:r>
          </a:p>
        </p:txBody>
      </p:sp>
      <p:graphicFrame>
        <p:nvGraphicFramePr>
          <p:cNvPr id="4" name="Object 3">
            <a:extLst>
              <a:ext uri="{FF2B5EF4-FFF2-40B4-BE49-F238E27FC236}">
                <a16:creationId xmlns:a16="http://schemas.microsoft.com/office/drawing/2014/main" id="{9782DC7F-821F-4F30-A472-5D522E5E7F2E}"/>
              </a:ext>
            </a:extLst>
          </p:cNvPr>
          <p:cNvGraphicFramePr>
            <a:graphicFrameLocks noChangeAspect="1"/>
          </p:cNvGraphicFramePr>
          <p:nvPr>
            <p:extLst>
              <p:ext uri="{D42A27DB-BD31-4B8C-83A1-F6EECF244321}">
                <p14:modId xmlns:p14="http://schemas.microsoft.com/office/powerpoint/2010/main" val="1718229687"/>
              </p:ext>
            </p:extLst>
          </p:nvPr>
        </p:nvGraphicFramePr>
        <p:xfrm>
          <a:off x="92075" y="92075"/>
          <a:ext cx="2233613" cy="525463"/>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3" imgW="2233800" imgH="524880" progId="Package">
                  <p:embed/>
                </p:oleObj>
              </mc:Choice>
              <mc:Fallback>
                <p:oleObj name="Packager Shell Object" showAsIcon="1" r:id="rId3" imgW="2233800" imgH="524880" progId="Package">
                  <p:embed/>
                  <p:pic>
                    <p:nvPicPr>
                      <p:cNvPr id="0" name=""/>
                      <p:cNvPicPr/>
                      <p:nvPr/>
                    </p:nvPicPr>
                    <p:blipFill>
                      <a:blip r:embed="rId4"/>
                      <a:stretch>
                        <a:fillRect/>
                      </a:stretch>
                    </p:blipFill>
                    <p:spPr>
                      <a:xfrm>
                        <a:off x="92075" y="92075"/>
                        <a:ext cx="2233613" cy="52546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6F25321-2D82-4C3C-8F90-8F189A3B70B3}"/>
              </a:ext>
            </a:extLst>
          </p:cNvPr>
          <p:cNvPicPr>
            <a:picLocks noChangeAspect="1"/>
          </p:cNvPicPr>
          <p:nvPr/>
        </p:nvPicPr>
        <p:blipFill>
          <a:blip r:embed="rId5"/>
          <a:stretch>
            <a:fillRect/>
          </a:stretch>
        </p:blipFill>
        <p:spPr>
          <a:xfrm>
            <a:off x="6096000" y="899876"/>
            <a:ext cx="4345639" cy="5837641"/>
          </a:xfrm>
          <a:prstGeom prst="rect">
            <a:avLst/>
          </a:prstGeom>
        </p:spPr>
      </p:pic>
    </p:spTree>
    <p:extLst>
      <p:ext uri="{BB962C8B-B14F-4D97-AF65-F5344CB8AC3E}">
        <p14:creationId xmlns:p14="http://schemas.microsoft.com/office/powerpoint/2010/main" val="622297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3A3B-7537-45A2-A3C2-DCDE8C7239EA}"/>
              </a:ext>
            </a:extLst>
          </p:cNvPr>
          <p:cNvSpPr>
            <a:spLocks noGrp="1"/>
          </p:cNvSpPr>
          <p:nvPr>
            <p:ph type="title"/>
          </p:nvPr>
        </p:nvSpPr>
        <p:spPr/>
        <p:txBody>
          <a:bodyPr/>
          <a:lstStyle/>
          <a:p>
            <a:r>
              <a:rPr lang="en-GB" dirty="0"/>
              <a:t>Registration</a:t>
            </a:r>
          </a:p>
        </p:txBody>
      </p:sp>
      <p:sp>
        <p:nvSpPr>
          <p:cNvPr id="3" name="Content Placeholder 2">
            <a:extLst>
              <a:ext uri="{FF2B5EF4-FFF2-40B4-BE49-F238E27FC236}">
                <a16:creationId xmlns:a16="http://schemas.microsoft.com/office/drawing/2014/main" id="{85E326ED-9047-4209-87B0-8F3A5F2CB90C}"/>
              </a:ext>
            </a:extLst>
          </p:cNvPr>
          <p:cNvSpPr>
            <a:spLocks noGrp="1"/>
          </p:cNvSpPr>
          <p:nvPr>
            <p:ph idx="1"/>
          </p:nvPr>
        </p:nvSpPr>
        <p:spPr>
          <a:xfrm>
            <a:off x="312822" y="1825625"/>
            <a:ext cx="4821154" cy="4935956"/>
          </a:xfrm>
        </p:spPr>
        <p:txBody>
          <a:bodyPr/>
          <a:lstStyle/>
          <a:p>
            <a:r>
              <a:rPr lang="en-GB" dirty="0"/>
              <a:t>A registration form allows user data to be stored in a database</a:t>
            </a:r>
          </a:p>
          <a:p>
            <a:r>
              <a:rPr lang="en-GB" dirty="0"/>
              <a:t>Good for making email lists or setting up access rights to allow a user to login to a site</a:t>
            </a:r>
          </a:p>
        </p:txBody>
      </p:sp>
      <p:pic>
        <p:nvPicPr>
          <p:cNvPr id="4" name="Picture 3">
            <a:extLst>
              <a:ext uri="{FF2B5EF4-FFF2-40B4-BE49-F238E27FC236}">
                <a16:creationId xmlns:a16="http://schemas.microsoft.com/office/drawing/2014/main" id="{60590555-C9E3-4218-AA93-A7405415FD3C}"/>
              </a:ext>
            </a:extLst>
          </p:cNvPr>
          <p:cNvPicPr>
            <a:picLocks noChangeAspect="1"/>
          </p:cNvPicPr>
          <p:nvPr/>
        </p:nvPicPr>
        <p:blipFill>
          <a:blip r:embed="rId2"/>
          <a:stretch>
            <a:fillRect/>
          </a:stretch>
        </p:blipFill>
        <p:spPr>
          <a:xfrm>
            <a:off x="6677025" y="1304924"/>
            <a:ext cx="5097252" cy="5187951"/>
          </a:xfrm>
          <a:prstGeom prst="rect">
            <a:avLst/>
          </a:prstGeom>
        </p:spPr>
      </p:pic>
    </p:spTree>
    <p:extLst>
      <p:ext uri="{BB962C8B-B14F-4D97-AF65-F5344CB8AC3E}">
        <p14:creationId xmlns:p14="http://schemas.microsoft.com/office/powerpoint/2010/main" val="26604821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380-466C-4B6D-B6F0-DB10D0C05E28}"/>
              </a:ext>
            </a:extLst>
          </p:cNvPr>
          <p:cNvSpPr>
            <a:spLocks noGrp="1"/>
          </p:cNvSpPr>
          <p:nvPr>
            <p:ph type="title"/>
          </p:nvPr>
        </p:nvSpPr>
        <p:spPr/>
        <p:txBody>
          <a:bodyPr>
            <a:normAutofit/>
          </a:bodyPr>
          <a:lstStyle/>
          <a:p>
            <a:r>
              <a:rPr lang="en-GB" dirty="0"/>
              <a:t>4.7 Identify the key roles of the following Web technologies governance groups</a:t>
            </a:r>
          </a:p>
        </p:txBody>
      </p:sp>
      <p:sp>
        <p:nvSpPr>
          <p:cNvPr id="3" name="Content Placeholder 2">
            <a:extLst>
              <a:ext uri="{FF2B5EF4-FFF2-40B4-BE49-F238E27FC236}">
                <a16:creationId xmlns:a16="http://schemas.microsoft.com/office/drawing/2014/main" id="{CEC108EA-DF70-472A-9700-0550021AB8DF}"/>
              </a:ext>
            </a:extLst>
          </p:cNvPr>
          <p:cNvSpPr>
            <a:spLocks noGrp="1"/>
          </p:cNvSpPr>
          <p:nvPr>
            <p:ph type="body" idx="1"/>
          </p:nvPr>
        </p:nvSpPr>
        <p:spPr/>
        <p:txBody>
          <a:bodyPr/>
          <a:lstStyle/>
          <a:p>
            <a:r>
              <a:rPr lang="en-GB" dirty="0"/>
              <a:t>World Wide Web Consortium (W3C)</a:t>
            </a:r>
          </a:p>
          <a:p>
            <a:r>
              <a:rPr lang="en-GB" dirty="0"/>
              <a:t>Internet Engineering Task Force (IETF).</a:t>
            </a:r>
          </a:p>
          <a:p>
            <a:endParaRPr lang="en-GB" dirty="0"/>
          </a:p>
        </p:txBody>
      </p:sp>
    </p:spTree>
    <p:extLst>
      <p:ext uri="{BB962C8B-B14F-4D97-AF65-F5344CB8AC3E}">
        <p14:creationId xmlns:p14="http://schemas.microsoft.com/office/powerpoint/2010/main" val="3508336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A55E-C79B-4AE3-B344-5F763B94BECC}"/>
              </a:ext>
            </a:extLst>
          </p:cNvPr>
          <p:cNvSpPr>
            <a:spLocks noGrp="1"/>
          </p:cNvSpPr>
          <p:nvPr>
            <p:ph type="title"/>
          </p:nvPr>
        </p:nvSpPr>
        <p:spPr/>
        <p:txBody>
          <a:bodyPr/>
          <a:lstStyle/>
          <a:p>
            <a:r>
              <a:rPr lang="en-GB" dirty="0"/>
              <a:t>World Wide Web Consortium (W3C)</a:t>
            </a:r>
          </a:p>
        </p:txBody>
      </p:sp>
      <p:sp>
        <p:nvSpPr>
          <p:cNvPr id="3" name="Content Placeholder 2">
            <a:extLst>
              <a:ext uri="{FF2B5EF4-FFF2-40B4-BE49-F238E27FC236}">
                <a16:creationId xmlns:a16="http://schemas.microsoft.com/office/drawing/2014/main" id="{2E94AD6B-301D-4A82-9ACD-349B784C87E1}"/>
              </a:ext>
            </a:extLst>
          </p:cNvPr>
          <p:cNvSpPr>
            <a:spLocks noGrp="1"/>
          </p:cNvSpPr>
          <p:nvPr>
            <p:ph idx="1"/>
          </p:nvPr>
        </p:nvSpPr>
        <p:spPr/>
        <p:txBody>
          <a:bodyPr/>
          <a:lstStyle/>
          <a:p>
            <a:r>
              <a:rPr lang="en-GB" dirty="0"/>
              <a:t>The World Wide Web Consortium is the main international standards organization for the World Wide Web</a:t>
            </a:r>
          </a:p>
          <a:p>
            <a:r>
              <a:rPr lang="en-GB" dirty="0"/>
              <a:t>Founded in 1994 and currently led by Tim Berners-Lee, the consortium is made up of member organizations that maintain full-time staff working together in the development of standards for the World Wide Web</a:t>
            </a:r>
          </a:p>
          <a:p>
            <a:r>
              <a:rPr lang="en-GB" dirty="0"/>
              <a:t>Full-time staff, and the public work together to develop Web standards</a:t>
            </a:r>
          </a:p>
          <a:p>
            <a:r>
              <a:rPr lang="en-GB" dirty="0"/>
              <a:t>W3C's primary activity is to develop protocols and guidelines that ensure long-term growth for the Web</a:t>
            </a:r>
          </a:p>
          <a:p>
            <a:r>
              <a:rPr lang="en-GB" dirty="0"/>
              <a:t>W3C's standards define key parts of what makes the World Wide Web work</a:t>
            </a:r>
          </a:p>
        </p:txBody>
      </p:sp>
    </p:spTree>
    <p:extLst>
      <p:ext uri="{BB962C8B-B14F-4D97-AF65-F5344CB8AC3E}">
        <p14:creationId xmlns:p14="http://schemas.microsoft.com/office/powerpoint/2010/main" val="10862762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878E-99E4-4E4E-B9A7-351C3F67D719}"/>
              </a:ext>
            </a:extLst>
          </p:cNvPr>
          <p:cNvSpPr>
            <a:spLocks noGrp="1"/>
          </p:cNvSpPr>
          <p:nvPr>
            <p:ph type="title"/>
          </p:nvPr>
        </p:nvSpPr>
        <p:spPr/>
        <p:txBody>
          <a:bodyPr/>
          <a:lstStyle/>
          <a:p>
            <a:r>
              <a:rPr lang="en-GB" dirty="0"/>
              <a:t>Internet Engineering Task Force (IETF)</a:t>
            </a:r>
          </a:p>
        </p:txBody>
      </p:sp>
      <p:sp>
        <p:nvSpPr>
          <p:cNvPr id="3" name="Content Placeholder 2">
            <a:extLst>
              <a:ext uri="{FF2B5EF4-FFF2-40B4-BE49-F238E27FC236}">
                <a16:creationId xmlns:a16="http://schemas.microsoft.com/office/drawing/2014/main" id="{E4C2A33D-6880-4005-AB42-5E2942EB749A}"/>
              </a:ext>
            </a:extLst>
          </p:cNvPr>
          <p:cNvSpPr>
            <a:spLocks noGrp="1"/>
          </p:cNvSpPr>
          <p:nvPr>
            <p:ph idx="1"/>
          </p:nvPr>
        </p:nvSpPr>
        <p:spPr/>
        <p:txBody>
          <a:bodyPr/>
          <a:lstStyle/>
          <a:p>
            <a:r>
              <a:rPr lang="en-GB" dirty="0"/>
              <a:t>The IETF is a large open international community of network designers, operators, vendors, and researchers concerned with the evolution of the Internet architecture and the smooth operation of the Internet</a:t>
            </a:r>
          </a:p>
          <a:p>
            <a:endParaRPr lang="en-GB" dirty="0"/>
          </a:p>
        </p:txBody>
      </p:sp>
    </p:spTree>
    <p:extLst>
      <p:ext uri="{BB962C8B-B14F-4D97-AF65-F5344CB8AC3E}">
        <p14:creationId xmlns:p14="http://schemas.microsoft.com/office/powerpoint/2010/main" val="31577020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18BE-9CEE-4DBE-8173-27149C0E9223}"/>
              </a:ext>
            </a:extLst>
          </p:cNvPr>
          <p:cNvSpPr>
            <a:spLocks noGrp="1"/>
          </p:cNvSpPr>
          <p:nvPr>
            <p:ph type="title"/>
          </p:nvPr>
        </p:nvSpPr>
        <p:spPr/>
        <p:txBody>
          <a:bodyPr/>
          <a:lstStyle/>
          <a:p>
            <a:r>
              <a:rPr lang="en-GB" dirty="0"/>
              <a:t>Internet Assigned Numbers Authority</a:t>
            </a:r>
          </a:p>
        </p:txBody>
      </p:sp>
      <p:sp>
        <p:nvSpPr>
          <p:cNvPr id="3" name="Content Placeholder 2">
            <a:extLst>
              <a:ext uri="{FF2B5EF4-FFF2-40B4-BE49-F238E27FC236}">
                <a16:creationId xmlns:a16="http://schemas.microsoft.com/office/drawing/2014/main" id="{B19D8A2E-559E-4BC8-B1F8-57DC19F7AE04}"/>
              </a:ext>
            </a:extLst>
          </p:cNvPr>
          <p:cNvSpPr>
            <a:spLocks noGrp="1"/>
          </p:cNvSpPr>
          <p:nvPr>
            <p:ph idx="1"/>
          </p:nvPr>
        </p:nvSpPr>
        <p:spPr/>
        <p:txBody>
          <a:bodyPr/>
          <a:lstStyle/>
          <a:p>
            <a:r>
              <a:rPr lang="en-GB" dirty="0"/>
              <a:t>The Internet Assigned Numbers Authority (IANA) is the central coordinator for the assignment of unique parameter values for Internet protocols</a:t>
            </a:r>
          </a:p>
          <a:p>
            <a:r>
              <a:rPr lang="en-GB" dirty="0"/>
              <a:t>Performs global coordination of the DNS Root, IP addressing, and other Internet protocol resources</a:t>
            </a:r>
          </a:p>
          <a:p>
            <a:r>
              <a:rPr lang="en-GB" dirty="0"/>
              <a:t>This role means assigning the operators of top-level domains, such as .</a:t>
            </a:r>
            <a:r>
              <a:rPr lang="en-GB" dirty="0" err="1"/>
              <a:t>uk</a:t>
            </a:r>
            <a:r>
              <a:rPr lang="en-GB" dirty="0"/>
              <a:t> and .com, and maintaining their technical and administrative details.</a:t>
            </a:r>
          </a:p>
        </p:txBody>
      </p:sp>
    </p:spTree>
    <p:extLst>
      <p:ext uri="{BB962C8B-B14F-4D97-AF65-F5344CB8AC3E}">
        <p14:creationId xmlns:p14="http://schemas.microsoft.com/office/powerpoint/2010/main" val="115642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HTML tags</a:t>
            </a:r>
          </a:p>
        </p:txBody>
      </p:sp>
      <p:sp>
        <p:nvSpPr>
          <p:cNvPr id="24579" name="Rectangle 3"/>
          <p:cNvSpPr>
            <a:spLocks noChangeArrowheads="1"/>
          </p:cNvSpPr>
          <p:nvPr/>
        </p:nvSpPr>
        <p:spPr bwMode="auto">
          <a:xfrm>
            <a:off x="1874839" y="-3858141"/>
            <a:ext cx="184731" cy="369332"/>
          </a:xfrm>
          <a:prstGeom prst="rect">
            <a:avLst/>
          </a:prstGeom>
          <a:solidFill>
            <a:srgbClr val="F3F3F3"/>
          </a:solidFill>
          <a:ln w="9525">
            <a:noFill/>
            <a:miter lim="800000"/>
            <a:headEnd/>
            <a:tailEnd/>
          </a:ln>
          <a:effectLst/>
        </p:spPr>
        <p:txBody>
          <a:bodyPr wrap="none" anchor="ctr">
            <a:spAutoFit/>
          </a:bodyPr>
          <a:lstStyle/>
          <a:p>
            <a:endParaRPr lang="en-GB"/>
          </a:p>
        </p:txBody>
      </p:sp>
      <p:graphicFrame>
        <p:nvGraphicFramePr>
          <p:cNvPr id="24580" name="Group 4"/>
          <p:cNvGraphicFramePr>
            <a:graphicFrameLocks noGrp="1"/>
          </p:cNvGraphicFramePr>
          <p:nvPr/>
        </p:nvGraphicFramePr>
        <p:xfrm>
          <a:off x="2392531" y="1432545"/>
          <a:ext cx="8253412" cy="4804728"/>
        </p:xfrm>
        <a:graphic>
          <a:graphicData uri="http://schemas.openxmlformats.org/drawingml/2006/table">
            <a:tbl>
              <a:tblPr/>
              <a:tblGrid>
                <a:gridCol w="2149475">
                  <a:extLst>
                    <a:ext uri="{9D8B030D-6E8A-4147-A177-3AD203B41FA5}">
                      <a16:colId xmlns:a16="http://schemas.microsoft.com/office/drawing/2014/main" val="20000"/>
                    </a:ext>
                  </a:extLst>
                </a:gridCol>
                <a:gridCol w="40433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70C0"/>
                          </a:solidFill>
                          <a:effectLst/>
                          <a:latin typeface="Comic Sans MS" pitchFamily="66" charset="0"/>
                          <a:cs typeface="Times New Roman" pitchFamily="18" charset="0"/>
                        </a:rPr>
                        <a:t>Tag</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70C0"/>
                          </a:solidFill>
                          <a:effectLst/>
                          <a:latin typeface="Comic Sans MS" pitchFamily="66" charset="0"/>
                          <a:cs typeface="Times New Roman" pitchFamily="18" charset="0"/>
                        </a:rPr>
                        <a:t>Description</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0070C0"/>
                          </a:solidFill>
                          <a:effectLst/>
                          <a:latin typeface="Comic Sans MS" pitchFamily="66" charset="0"/>
                          <a:cs typeface="Times New Roman" pitchFamily="18" charset="0"/>
                        </a:rPr>
                        <a:t>Nested in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Start of HTML section</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N/A</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Document header. Includes information about the document.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&lt;title&gt;&lt;/title&gt;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Displays a title in the Browsers title bar. Identifies the web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Main body of the HTML document. Contains the websites content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&lt;b&gt;&lt;/b&gt;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Bold formatter</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&lt;p&gt;&lt;/p&gt;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Paragraph of text. Add extra lines before and after paragraph.</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&lt;br&gt;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Single carriage return</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&lt;h1&gt;&lt;/h1&gt;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(largest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&lt;h6&gt;&lt;/h6&gt;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Heading style (smallest heading)</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70C0"/>
                          </a:solidFill>
                          <a:effectLst/>
                          <a:latin typeface="Comic Sans MS" pitchFamily="66" charset="0"/>
                          <a:cs typeface="Times New Roman" pitchFamily="18" charset="0"/>
                        </a:rPr>
                        <a:t>&lt;i&gt;&lt;/i&gt;</a:t>
                      </a:r>
                      <a:endParaRPr kumimoji="0" lang="en-GB" sz="1600" b="0" i="0" u="none" strike="noStrike" cap="none" normalizeH="0" baseline="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Defines italic text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24630" name="Rectangle 54"/>
          <p:cNvSpPr>
            <a:spLocks noChangeArrowheads="1"/>
          </p:cNvSpPr>
          <p:nvPr/>
        </p:nvSpPr>
        <p:spPr bwMode="auto">
          <a:xfrm>
            <a:off x="1868489" y="6524625"/>
            <a:ext cx="3356303" cy="369332"/>
          </a:xfrm>
          <a:prstGeom prst="rect">
            <a:avLst/>
          </a:prstGeom>
          <a:noFill/>
          <a:ln w="9525">
            <a:noFill/>
            <a:miter lim="800000"/>
            <a:headEnd/>
            <a:tailEnd/>
          </a:ln>
          <a:effectLst/>
        </p:spPr>
        <p:txBody>
          <a:bodyPr wrap="none">
            <a:spAutoFit/>
          </a:bodyPr>
          <a:lstStyle/>
          <a:p>
            <a:r>
              <a:rPr lang="en-GB"/>
              <a:t>HTML tags normally come in pairs</a:t>
            </a:r>
          </a:p>
        </p:txBody>
      </p:sp>
    </p:spTree>
    <p:extLst>
      <p:ext uri="{BB962C8B-B14F-4D97-AF65-F5344CB8AC3E}">
        <p14:creationId xmlns:p14="http://schemas.microsoft.com/office/powerpoint/2010/main" val="126243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Notepad</a:t>
            </a:r>
          </a:p>
        </p:txBody>
      </p:sp>
      <p:sp>
        <p:nvSpPr>
          <p:cNvPr id="27651" name="Rectangle 3"/>
          <p:cNvSpPr>
            <a:spLocks noGrp="1" noChangeArrowheads="1"/>
          </p:cNvSpPr>
          <p:nvPr>
            <p:ph idx="1"/>
          </p:nvPr>
        </p:nvSpPr>
        <p:spPr/>
        <p:txBody>
          <a:bodyPr/>
          <a:lstStyle/>
          <a:p>
            <a:r>
              <a:rPr lang="en-GB" dirty="0"/>
              <a:t>Create your first webpage using Notepad</a:t>
            </a:r>
          </a:p>
          <a:p>
            <a:r>
              <a:rPr lang="en-GB" dirty="0"/>
              <a:t>The body text should include your name in bold</a:t>
            </a:r>
          </a:p>
          <a:p>
            <a:r>
              <a:rPr lang="en-GB" dirty="0"/>
              <a:t>Save the file as "</a:t>
            </a:r>
            <a:r>
              <a:rPr lang="en-GB" dirty="0" err="1"/>
              <a:t>mypage.html</a:t>
            </a:r>
            <a:r>
              <a:rPr lang="en-GB" dirty="0"/>
              <a:t>".</a:t>
            </a:r>
          </a:p>
          <a:p>
            <a:endParaRPr lang="en-GB" dirty="0"/>
          </a:p>
          <a:p>
            <a:r>
              <a:rPr lang="en-GB" dirty="0"/>
              <a:t>Press F12 to preview in browser</a:t>
            </a:r>
          </a:p>
        </p:txBody>
      </p:sp>
    </p:spTree>
    <p:extLst>
      <p:ext uri="{BB962C8B-B14F-4D97-AF65-F5344CB8AC3E}">
        <p14:creationId xmlns:p14="http://schemas.microsoft.com/office/powerpoint/2010/main" val="141379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W3C rules</a:t>
            </a:r>
          </a:p>
        </p:txBody>
      </p:sp>
      <p:sp>
        <p:nvSpPr>
          <p:cNvPr id="28675" name="Rectangle 3"/>
          <p:cNvSpPr>
            <a:spLocks noGrp="1" noChangeArrowheads="1"/>
          </p:cNvSpPr>
          <p:nvPr>
            <p:ph idx="1"/>
          </p:nvPr>
        </p:nvSpPr>
        <p:spPr/>
        <p:txBody>
          <a:bodyPr/>
          <a:lstStyle/>
          <a:p>
            <a:r>
              <a:rPr lang="en-GB"/>
              <a:t>HTML not case sensitive </a:t>
            </a:r>
          </a:p>
          <a:p>
            <a:pPr lvl="1"/>
            <a:r>
              <a:rPr lang="en-GB"/>
              <a:t>W3C recommend lowercase</a:t>
            </a:r>
          </a:p>
          <a:p>
            <a:r>
              <a:rPr lang="en-GB"/>
              <a:t>Tags should have closing tags</a:t>
            </a:r>
          </a:p>
          <a:p>
            <a:pPr lvl="1"/>
            <a:r>
              <a:rPr lang="en-GB"/>
              <a:t>&lt;p&gt;&lt;/p&gt;</a:t>
            </a:r>
          </a:p>
          <a:p>
            <a:pPr lvl="1"/>
            <a:r>
              <a:rPr lang="en-GB"/>
              <a:t>&lt;br /&gt;</a:t>
            </a:r>
          </a:p>
          <a:p>
            <a:endParaRPr lang="en-GB"/>
          </a:p>
          <a:p>
            <a:endParaRPr lang="en-GB"/>
          </a:p>
        </p:txBody>
      </p:sp>
    </p:spTree>
    <p:extLst>
      <p:ext uri="{BB962C8B-B14F-4D97-AF65-F5344CB8AC3E}">
        <p14:creationId xmlns:p14="http://schemas.microsoft.com/office/powerpoint/2010/main" val="314311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33F4-6696-45A8-9422-48FDBE1FD954}"/>
              </a:ext>
            </a:extLst>
          </p:cNvPr>
          <p:cNvSpPr>
            <a:spLocks noGrp="1"/>
          </p:cNvSpPr>
          <p:nvPr>
            <p:ph type="title"/>
          </p:nvPr>
        </p:nvSpPr>
        <p:spPr/>
        <p:txBody>
          <a:bodyPr/>
          <a:lstStyle/>
          <a:p>
            <a:r>
              <a:rPr lang="en-GB" dirty="0"/>
              <a:t>Day 1 &amp; 2</a:t>
            </a:r>
          </a:p>
        </p:txBody>
      </p:sp>
      <p:sp>
        <p:nvSpPr>
          <p:cNvPr id="3" name="Content Placeholder 2">
            <a:extLst>
              <a:ext uri="{FF2B5EF4-FFF2-40B4-BE49-F238E27FC236}">
                <a16:creationId xmlns:a16="http://schemas.microsoft.com/office/drawing/2014/main" id="{09828B92-1B53-420E-B01A-A9D4EC5D466E}"/>
              </a:ext>
            </a:extLst>
          </p:cNvPr>
          <p:cNvSpPr>
            <a:spLocks noGrp="1"/>
          </p:cNvSpPr>
          <p:nvPr>
            <p:ph type="body" idx="1"/>
          </p:nvPr>
        </p:nvSpPr>
        <p:spPr/>
        <p:txBody>
          <a:bodyPr/>
          <a:lstStyle/>
          <a:p>
            <a:r>
              <a:rPr lang="en-GB" dirty="0"/>
              <a:t>Introduction</a:t>
            </a:r>
          </a:p>
          <a:p>
            <a:r>
              <a:rPr lang="en-GB" dirty="0"/>
              <a:t>Programming Languages</a:t>
            </a:r>
          </a:p>
          <a:p>
            <a:r>
              <a:rPr lang="en-GB" dirty="0"/>
              <a:t>Build a website</a:t>
            </a:r>
          </a:p>
        </p:txBody>
      </p:sp>
    </p:spTree>
    <p:extLst>
      <p:ext uri="{BB962C8B-B14F-4D97-AF65-F5344CB8AC3E}">
        <p14:creationId xmlns:p14="http://schemas.microsoft.com/office/powerpoint/2010/main" val="15146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HTML Basic Formatting</a:t>
            </a:r>
          </a:p>
        </p:txBody>
      </p:sp>
      <p:sp>
        <p:nvSpPr>
          <p:cNvPr id="29699" name="Rectangle 3"/>
          <p:cNvSpPr>
            <a:spLocks noGrp="1" noChangeArrowheads="1"/>
          </p:cNvSpPr>
          <p:nvPr>
            <p:ph idx="1"/>
          </p:nvPr>
        </p:nvSpPr>
        <p:spPr>
          <a:xfrm>
            <a:off x="2197100" y="1958975"/>
            <a:ext cx="7715250" cy="4133850"/>
          </a:xfrm>
          <a:solidFill>
            <a:srgbClr val="FFFFCC"/>
          </a:solidFill>
          <a:ln>
            <a:solidFill>
              <a:schemeClr val="tx1"/>
            </a:solidFill>
          </a:ln>
        </p:spPr>
        <p:txBody>
          <a:bodyPr/>
          <a:lstStyle/>
          <a:p>
            <a:pPr>
              <a:buFont typeface="Wingdings" pitchFamily="2" charset="2"/>
              <a:buNone/>
            </a:pPr>
            <a:r>
              <a:rPr lang="en-GB" sz="2600" dirty="0">
                <a:solidFill>
                  <a:srgbClr val="0070C0"/>
                </a:solidFill>
              </a:rPr>
              <a:t>&lt;html&gt;</a:t>
            </a:r>
          </a:p>
          <a:p>
            <a:pPr>
              <a:buFont typeface="Wingdings" pitchFamily="2" charset="2"/>
              <a:buNone/>
            </a:pPr>
            <a:r>
              <a:rPr lang="en-GB" sz="2600" dirty="0">
                <a:solidFill>
                  <a:srgbClr val="0070C0"/>
                </a:solidFill>
              </a:rPr>
              <a:t>	&lt;head&gt;</a:t>
            </a:r>
          </a:p>
          <a:p>
            <a:pPr>
              <a:buFont typeface="Wingdings" pitchFamily="2" charset="2"/>
              <a:buNone/>
            </a:pPr>
            <a:r>
              <a:rPr lang="en-GB" sz="2600" dirty="0">
                <a:solidFill>
                  <a:srgbClr val="0070C0"/>
                </a:solidFill>
              </a:rPr>
              <a:t>		&lt;title&gt;Document name goes here&lt;/title&gt;</a:t>
            </a:r>
          </a:p>
          <a:p>
            <a:pPr>
              <a:buFont typeface="Wingdings" pitchFamily="2" charset="2"/>
              <a:buNone/>
            </a:pPr>
            <a:r>
              <a:rPr lang="en-GB" sz="2600" dirty="0">
                <a:solidFill>
                  <a:srgbClr val="0070C0"/>
                </a:solidFill>
              </a:rPr>
              <a:t>	&lt;/head&gt;</a:t>
            </a:r>
          </a:p>
          <a:p>
            <a:pPr>
              <a:buFont typeface="Wingdings" pitchFamily="2" charset="2"/>
              <a:buNone/>
            </a:pPr>
            <a:r>
              <a:rPr lang="en-GB" sz="2600" dirty="0">
                <a:solidFill>
                  <a:srgbClr val="0070C0"/>
                </a:solidFill>
              </a:rPr>
              <a:t>	&lt;body&gt;</a:t>
            </a:r>
          </a:p>
          <a:p>
            <a:pPr>
              <a:buFont typeface="Wingdings" pitchFamily="2" charset="2"/>
              <a:buNone/>
            </a:pPr>
            <a:r>
              <a:rPr lang="en-GB" sz="2600" dirty="0">
                <a:solidFill>
                  <a:srgbClr val="0070C0"/>
                </a:solidFill>
              </a:rPr>
              <a:t>		&lt;b&gt;My first Webpage&lt;/b&gt; by Joe Blogs</a:t>
            </a:r>
          </a:p>
          <a:p>
            <a:pPr>
              <a:buFont typeface="Wingdings" pitchFamily="2" charset="2"/>
              <a:buNone/>
            </a:pPr>
            <a:r>
              <a:rPr lang="en-GB" sz="2600" dirty="0">
                <a:solidFill>
                  <a:srgbClr val="0070C0"/>
                </a:solidFill>
              </a:rPr>
              <a:t>	&lt;/body&gt; </a:t>
            </a:r>
          </a:p>
          <a:p>
            <a:pPr>
              <a:buFont typeface="Wingdings" pitchFamily="2" charset="2"/>
              <a:buNone/>
            </a:pPr>
            <a:r>
              <a:rPr lang="en-GB" sz="2600" dirty="0">
                <a:solidFill>
                  <a:srgbClr val="0070C0"/>
                </a:solidFill>
              </a:rPr>
              <a:t>&lt;/html&gt;</a:t>
            </a:r>
            <a:endParaRPr lang="en-GB" dirty="0">
              <a:solidFill>
                <a:srgbClr val="0070C0"/>
              </a:solidFill>
            </a:endParaRPr>
          </a:p>
        </p:txBody>
      </p:sp>
      <p:sp>
        <p:nvSpPr>
          <p:cNvPr id="29700" name="Line 4"/>
          <p:cNvSpPr>
            <a:spLocks noChangeShapeType="1"/>
          </p:cNvSpPr>
          <p:nvPr/>
        </p:nvSpPr>
        <p:spPr bwMode="auto">
          <a:xfrm>
            <a:off x="3863976" y="4708526"/>
            <a:ext cx="1800225" cy="1008063"/>
          </a:xfrm>
          <a:prstGeom prst="line">
            <a:avLst/>
          </a:prstGeom>
          <a:noFill/>
          <a:ln w="19050">
            <a:solidFill>
              <a:srgbClr val="FF0000"/>
            </a:solidFill>
            <a:round/>
            <a:headEnd type="triangle" w="med" len="med"/>
            <a:tailEnd/>
          </a:ln>
          <a:effectLst/>
        </p:spPr>
        <p:txBody>
          <a:bodyPr/>
          <a:lstStyle/>
          <a:p>
            <a:endParaRPr lang="en-GB"/>
          </a:p>
        </p:txBody>
      </p:sp>
      <p:sp>
        <p:nvSpPr>
          <p:cNvPr id="29701" name="Text Box 5"/>
          <p:cNvSpPr txBox="1">
            <a:spLocks noChangeArrowheads="1"/>
          </p:cNvSpPr>
          <p:nvPr/>
        </p:nvSpPr>
        <p:spPr bwMode="auto">
          <a:xfrm>
            <a:off x="5664201" y="5500688"/>
            <a:ext cx="1035861" cy="369332"/>
          </a:xfrm>
          <a:prstGeom prst="rect">
            <a:avLst/>
          </a:prstGeom>
          <a:solidFill>
            <a:srgbClr val="99CCFF"/>
          </a:solidFill>
          <a:ln w="9525">
            <a:solidFill>
              <a:schemeClr val="tx1"/>
            </a:solidFill>
            <a:miter lim="800000"/>
            <a:headEnd/>
            <a:tailEnd/>
          </a:ln>
          <a:effectLst/>
        </p:spPr>
        <p:txBody>
          <a:bodyPr wrap="none">
            <a:spAutoFit/>
          </a:bodyPr>
          <a:lstStyle/>
          <a:p>
            <a:r>
              <a:rPr lang="en-GB"/>
              <a:t>Add Bold</a:t>
            </a:r>
          </a:p>
        </p:txBody>
      </p:sp>
      <p:sp>
        <p:nvSpPr>
          <p:cNvPr id="29702" name="Line 6"/>
          <p:cNvSpPr>
            <a:spLocks noChangeShapeType="1"/>
          </p:cNvSpPr>
          <p:nvPr/>
        </p:nvSpPr>
        <p:spPr bwMode="auto">
          <a:xfrm flipH="1" flipV="1">
            <a:off x="7680326" y="3843338"/>
            <a:ext cx="360363" cy="576262"/>
          </a:xfrm>
          <a:prstGeom prst="line">
            <a:avLst/>
          </a:prstGeom>
          <a:noFill/>
          <a:ln w="19050">
            <a:solidFill>
              <a:srgbClr val="FF0000"/>
            </a:solidFill>
            <a:round/>
            <a:headEnd type="triangle" w="med" len="med"/>
            <a:tailEnd/>
          </a:ln>
          <a:effectLst/>
        </p:spPr>
        <p:txBody>
          <a:bodyPr/>
          <a:lstStyle/>
          <a:p>
            <a:endParaRPr lang="en-GB"/>
          </a:p>
        </p:txBody>
      </p:sp>
      <p:sp>
        <p:nvSpPr>
          <p:cNvPr id="29703" name="Text Box 7"/>
          <p:cNvSpPr txBox="1">
            <a:spLocks noChangeArrowheads="1"/>
          </p:cNvSpPr>
          <p:nvPr/>
        </p:nvSpPr>
        <p:spPr bwMode="auto">
          <a:xfrm>
            <a:off x="6961189" y="3484563"/>
            <a:ext cx="1542987" cy="369332"/>
          </a:xfrm>
          <a:prstGeom prst="rect">
            <a:avLst/>
          </a:prstGeom>
          <a:solidFill>
            <a:srgbClr val="99CCFF"/>
          </a:solidFill>
          <a:ln w="9525">
            <a:solidFill>
              <a:schemeClr val="tx1"/>
            </a:solidFill>
            <a:miter lim="800000"/>
            <a:headEnd/>
            <a:tailEnd/>
          </a:ln>
          <a:effectLst/>
        </p:spPr>
        <p:txBody>
          <a:bodyPr wrap="none">
            <a:spAutoFit/>
          </a:bodyPr>
          <a:lstStyle/>
          <a:p>
            <a:r>
              <a:rPr lang="en-GB"/>
              <a:t>Add Italic here</a:t>
            </a:r>
          </a:p>
        </p:txBody>
      </p:sp>
    </p:spTree>
    <p:extLst>
      <p:ext uri="{BB962C8B-B14F-4D97-AF65-F5344CB8AC3E}">
        <p14:creationId xmlns:p14="http://schemas.microsoft.com/office/powerpoint/2010/main" val="2802918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Headings</a:t>
            </a:r>
          </a:p>
        </p:txBody>
      </p:sp>
      <p:sp>
        <p:nvSpPr>
          <p:cNvPr id="31747" name="Rectangle 3"/>
          <p:cNvSpPr>
            <a:spLocks noGrp="1" noChangeArrowheads="1"/>
          </p:cNvSpPr>
          <p:nvPr>
            <p:ph idx="1"/>
          </p:nvPr>
        </p:nvSpPr>
        <p:spPr>
          <a:xfrm>
            <a:off x="1981200" y="1719264"/>
            <a:ext cx="8229600" cy="4949825"/>
          </a:xfrm>
        </p:spPr>
        <p:txBody>
          <a:bodyPr/>
          <a:lstStyle/>
          <a:p>
            <a:r>
              <a:rPr lang="en-GB"/>
              <a:t>Headings are defined with the &lt;h1&gt; to &lt;h6&gt; tags. </a:t>
            </a:r>
          </a:p>
          <a:p>
            <a:pPr lvl="1"/>
            <a:r>
              <a:rPr lang="en-GB"/>
              <a:t>&lt;h1&gt;This is a large heading&lt;/h1&gt;</a:t>
            </a:r>
          </a:p>
          <a:p>
            <a:pPr lvl="1"/>
            <a:r>
              <a:rPr lang="en-GB"/>
              <a:t>&lt;h2&gt;This is a heading&lt;/h2&gt;</a:t>
            </a:r>
          </a:p>
          <a:p>
            <a:pPr lvl="1"/>
            <a:r>
              <a:rPr lang="en-GB"/>
              <a:t>&lt;h3&gt;This is a heading&lt;/h3&gt;</a:t>
            </a:r>
          </a:p>
          <a:p>
            <a:pPr lvl="1"/>
            <a:r>
              <a:rPr lang="en-GB"/>
              <a:t>&lt;h4&gt;This is a heading&lt;/h4&gt;</a:t>
            </a:r>
          </a:p>
          <a:p>
            <a:pPr lvl="1"/>
            <a:r>
              <a:rPr lang="en-GB"/>
              <a:t>&lt;h5&gt;This is a heading&lt;/h5&gt;</a:t>
            </a:r>
          </a:p>
          <a:p>
            <a:pPr lvl="1"/>
            <a:r>
              <a:rPr lang="en-GB"/>
              <a:t>&lt;h6&gt;This is a small heading&lt;/h6&gt;</a:t>
            </a:r>
          </a:p>
          <a:p>
            <a:r>
              <a:rPr lang="en-GB"/>
              <a:t>HTML automatically adds an extra blank line before and after a heading.</a:t>
            </a:r>
          </a:p>
        </p:txBody>
      </p:sp>
    </p:spTree>
    <p:extLst>
      <p:ext uri="{BB962C8B-B14F-4D97-AF65-F5344CB8AC3E}">
        <p14:creationId xmlns:p14="http://schemas.microsoft.com/office/powerpoint/2010/main" val="176062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HTML Basic Formatting</a:t>
            </a:r>
          </a:p>
        </p:txBody>
      </p:sp>
      <p:sp>
        <p:nvSpPr>
          <p:cNvPr id="32771" name="Rectangle 3"/>
          <p:cNvSpPr>
            <a:spLocks noGrp="1" noChangeArrowheads="1"/>
          </p:cNvSpPr>
          <p:nvPr>
            <p:ph idx="1"/>
          </p:nvPr>
        </p:nvSpPr>
        <p:spPr>
          <a:xfrm>
            <a:off x="1981200" y="1600200"/>
            <a:ext cx="8229600" cy="5068888"/>
          </a:xfrm>
          <a:solidFill>
            <a:srgbClr val="FFFFCC"/>
          </a:solidFill>
          <a:ln>
            <a:solidFill>
              <a:schemeClr val="tx1"/>
            </a:solidFill>
          </a:ln>
        </p:spPr>
        <p:txBody>
          <a:bodyPr>
            <a:normAutofit lnSpcReduction="10000"/>
          </a:bodyPr>
          <a:lstStyle/>
          <a:p>
            <a:pPr>
              <a:buFont typeface="Wingdings" pitchFamily="2" charset="2"/>
              <a:buNone/>
            </a:pPr>
            <a:r>
              <a:rPr lang="en-GB" sz="2000" dirty="0"/>
              <a:t>&lt;html&gt;</a:t>
            </a:r>
          </a:p>
          <a:p>
            <a:pPr>
              <a:buFont typeface="Wingdings" pitchFamily="2" charset="2"/>
              <a:buNone/>
            </a:pPr>
            <a:r>
              <a:rPr lang="en-GB" sz="2000" dirty="0"/>
              <a:t>	&lt;head&gt;</a:t>
            </a:r>
          </a:p>
          <a:p>
            <a:pPr>
              <a:buFont typeface="Wingdings" pitchFamily="2" charset="2"/>
              <a:buNone/>
            </a:pPr>
            <a:r>
              <a:rPr lang="en-GB" sz="2000" dirty="0"/>
              <a:t>		&lt;title&gt;Document name goes here&lt;/title&gt;</a:t>
            </a:r>
          </a:p>
          <a:p>
            <a:pPr>
              <a:buFont typeface="Wingdings" pitchFamily="2" charset="2"/>
              <a:buNone/>
            </a:pPr>
            <a:r>
              <a:rPr lang="en-GB" sz="2000" dirty="0"/>
              <a:t>	&lt;/head&gt;</a:t>
            </a:r>
          </a:p>
          <a:p>
            <a:pPr>
              <a:buFont typeface="Wingdings" pitchFamily="2" charset="2"/>
              <a:buNone/>
            </a:pPr>
            <a:r>
              <a:rPr lang="en-GB" sz="2000" dirty="0"/>
              <a:t>	&lt;body&gt;</a:t>
            </a:r>
          </a:p>
          <a:p>
            <a:pPr>
              <a:buFont typeface="Wingdings" pitchFamily="2" charset="2"/>
              <a:buNone/>
            </a:pPr>
            <a:r>
              <a:rPr lang="en-GB" sz="2200" dirty="0"/>
              <a:t>		&lt;h1&gt;This is a large heading&lt;/h1&gt;</a:t>
            </a:r>
          </a:p>
          <a:p>
            <a:pPr>
              <a:buFont typeface="Wingdings" pitchFamily="2" charset="2"/>
              <a:buNone/>
            </a:pPr>
            <a:r>
              <a:rPr lang="en-GB" sz="2200" dirty="0"/>
              <a:t>		&lt;h2&gt;This is a heading&lt;/h2&gt;</a:t>
            </a:r>
          </a:p>
          <a:p>
            <a:pPr>
              <a:buFont typeface="Wingdings" pitchFamily="2" charset="2"/>
              <a:buNone/>
            </a:pPr>
            <a:r>
              <a:rPr lang="en-GB" sz="2200" dirty="0"/>
              <a:t>		&lt;h3&gt;This is a heading&lt;/h3&gt;</a:t>
            </a:r>
          </a:p>
          <a:p>
            <a:pPr>
              <a:buFont typeface="Wingdings" pitchFamily="2" charset="2"/>
              <a:buNone/>
            </a:pPr>
            <a:r>
              <a:rPr lang="en-GB" sz="2200" dirty="0"/>
              <a:t>		&lt;h4&gt;This is a heading&lt;/h4&gt;</a:t>
            </a:r>
          </a:p>
          <a:p>
            <a:pPr>
              <a:buFont typeface="Wingdings" pitchFamily="2" charset="2"/>
              <a:buNone/>
            </a:pPr>
            <a:r>
              <a:rPr lang="en-GB" sz="2200" dirty="0"/>
              <a:t>		&lt;h5&gt;This is a heading&lt;/h5&gt;</a:t>
            </a:r>
          </a:p>
          <a:p>
            <a:pPr>
              <a:buFont typeface="Wingdings" pitchFamily="2" charset="2"/>
              <a:buNone/>
            </a:pPr>
            <a:r>
              <a:rPr lang="en-GB" sz="2200" dirty="0"/>
              <a:t>		&lt;h6&gt;This is a small heading&lt;/h6&gt;</a:t>
            </a:r>
            <a:endParaRPr lang="en-GB" sz="2000" dirty="0"/>
          </a:p>
          <a:p>
            <a:pPr>
              <a:buFont typeface="Wingdings" pitchFamily="2" charset="2"/>
              <a:buNone/>
            </a:pPr>
            <a:r>
              <a:rPr lang="en-GB" sz="2000" dirty="0"/>
              <a:t>	&lt;/body&gt; </a:t>
            </a:r>
          </a:p>
          <a:p>
            <a:pPr>
              <a:buFont typeface="Wingdings" pitchFamily="2" charset="2"/>
              <a:buNone/>
            </a:pPr>
            <a:r>
              <a:rPr lang="en-GB" sz="2000" dirty="0"/>
              <a:t>&lt;/html&gt;</a:t>
            </a:r>
          </a:p>
        </p:txBody>
      </p:sp>
    </p:spTree>
    <p:extLst>
      <p:ext uri="{BB962C8B-B14F-4D97-AF65-F5344CB8AC3E}">
        <p14:creationId xmlns:p14="http://schemas.microsoft.com/office/powerpoint/2010/main" val="2631055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HTML Basic Paragraphing</a:t>
            </a:r>
          </a:p>
        </p:txBody>
      </p:sp>
      <p:sp>
        <p:nvSpPr>
          <p:cNvPr id="34819" name="Rectangle 3"/>
          <p:cNvSpPr>
            <a:spLocks noGrp="1" noChangeArrowheads="1"/>
          </p:cNvSpPr>
          <p:nvPr>
            <p:ph idx="1"/>
          </p:nvPr>
        </p:nvSpPr>
        <p:spPr>
          <a:xfrm>
            <a:off x="1631951" y="1743075"/>
            <a:ext cx="8856663" cy="4781550"/>
          </a:xfrm>
          <a:solidFill>
            <a:srgbClr val="FFFFCC"/>
          </a:solidFill>
          <a:ln>
            <a:solidFill>
              <a:schemeClr val="tx1"/>
            </a:solidFill>
          </a:ln>
        </p:spPr>
        <p:txBody>
          <a:bodyPr>
            <a:normAutofit fontScale="92500" lnSpcReduction="10000"/>
          </a:bodyPr>
          <a:lstStyle/>
          <a:p>
            <a:pPr>
              <a:buNone/>
              <a:tabLst>
                <a:tab pos="363538" algn="l"/>
                <a:tab pos="622300" algn="l"/>
                <a:tab pos="1524000" algn="l"/>
              </a:tabLst>
            </a:pPr>
            <a:r>
              <a:rPr lang="en-GB" sz="2000" dirty="0"/>
              <a:t>&lt;html&gt;</a:t>
            </a:r>
          </a:p>
          <a:p>
            <a:pPr>
              <a:buNone/>
              <a:tabLst>
                <a:tab pos="363538" algn="l"/>
                <a:tab pos="622300" algn="l"/>
                <a:tab pos="1524000" algn="l"/>
              </a:tabLst>
            </a:pPr>
            <a:r>
              <a:rPr lang="en-GB" sz="2000" dirty="0"/>
              <a:t>	&lt;head&gt;</a:t>
            </a:r>
          </a:p>
          <a:p>
            <a:pPr>
              <a:buNone/>
              <a:tabLst>
                <a:tab pos="363538" algn="l"/>
                <a:tab pos="622300" algn="l"/>
                <a:tab pos="1524000" algn="l"/>
              </a:tabLst>
            </a:pPr>
            <a:r>
              <a:rPr lang="en-GB" sz="2000" dirty="0"/>
              <a:t>			&lt;title&gt;Document name goes here&lt;/title&gt;</a:t>
            </a:r>
          </a:p>
          <a:p>
            <a:pPr>
              <a:buNone/>
              <a:tabLst>
                <a:tab pos="363538" algn="l"/>
                <a:tab pos="622300" algn="l"/>
                <a:tab pos="1524000" algn="l"/>
              </a:tabLst>
            </a:pPr>
            <a:r>
              <a:rPr lang="en-GB" sz="2000" dirty="0"/>
              <a:t>	&lt;/head&gt;</a:t>
            </a:r>
          </a:p>
          <a:p>
            <a:pPr>
              <a:buNone/>
              <a:tabLst>
                <a:tab pos="363538" algn="l"/>
                <a:tab pos="622300" algn="l"/>
                <a:tab pos="1524000" algn="l"/>
              </a:tabLst>
            </a:pPr>
            <a:r>
              <a:rPr lang="en-GB" sz="2000" dirty="0"/>
              <a:t>	&lt;body&gt;</a:t>
            </a:r>
          </a:p>
          <a:p>
            <a:pPr>
              <a:buNone/>
              <a:tabLst>
                <a:tab pos="363538" algn="l"/>
                <a:tab pos="622300" algn="l"/>
                <a:tab pos="1524000" algn="l"/>
              </a:tabLst>
            </a:pPr>
            <a:r>
              <a:rPr lang="en-GB" sz="2000" dirty="0"/>
              <a:t>			&lt;hr&gt;</a:t>
            </a:r>
          </a:p>
          <a:p>
            <a:pPr>
              <a:buNone/>
              <a:tabLst>
                <a:tab pos="363538" algn="l"/>
                <a:tab pos="622300" algn="l"/>
                <a:tab pos="1524000" algn="l"/>
              </a:tabLst>
            </a:pPr>
            <a:r>
              <a:rPr lang="en-GB" sz="2200" dirty="0"/>
              <a:t>			&lt;p&gt;Paragraphs have a blank space before and after the text&lt;/p&gt;</a:t>
            </a:r>
          </a:p>
          <a:p>
            <a:pPr>
              <a:buNone/>
              <a:tabLst>
                <a:tab pos="363538" algn="l"/>
                <a:tab pos="622300" algn="l"/>
                <a:tab pos="1524000" algn="l"/>
              </a:tabLst>
            </a:pPr>
            <a:r>
              <a:rPr lang="en-GB" sz="2200" dirty="0"/>
              <a:t>			&lt;p&gt;This is useful to distinguish section of text&lt;/p&gt;</a:t>
            </a:r>
          </a:p>
          <a:p>
            <a:pPr>
              <a:buNone/>
              <a:tabLst>
                <a:tab pos="363538" algn="l"/>
                <a:tab pos="622300" algn="l"/>
                <a:tab pos="1524000" algn="l"/>
              </a:tabLst>
            </a:pPr>
            <a:r>
              <a:rPr lang="en-GB" sz="2200" dirty="0"/>
              <a:t>			&lt;b&gt;Sometimes extra &lt;</a:t>
            </a:r>
            <a:r>
              <a:rPr lang="en-GB" sz="2200" dirty="0" err="1"/>
              <a:t>i</a:t>
            </a:r>
            <a:r>
              <a:rPr lang="en-GB" sz="2200" dirty="0"/>
              <a:t>&gt;line breaks&lt;/</a:t>
            </a:r>
            <a:r>
              <a:rPr lang="en-GB" sz="2200" dirty="0" err="1"/>
              <a:t>i</a:t>
            </a:r>
            <a:r>
              <a:rPr lang="en-GB" sz="2200" dirty="0"/>
              <a:t>&gt; are not needed&lt;/b&gt;</a:t>
            </a:r>
          </a:p>
          <a:p>
            <a:pPr>
              <a:buNone/>
              <a:tabLst>
                <a:tab pos="363538" algn="l"/>
                <a:tab pos="622300" algn="l"/>
                <a:tab pos="1524000" algn="l"/>
              </a:tabLst>
            </a:pPr>
            <a:r>
              <a:rPr lang="en-GB" sz="2200" dirty="0"/>
              <a:t>			&lt;</a:t>
            </a:r>
            <a:r>
              <a:rPr lang="en-GB" sz="2200" dirty="0" err="1"/>
              <a:t>br</a:t>
            </a:r>
            <a:r>
              <a:rPr lang="en-GB" sz="2200" dirty="0"/>
              <a:t> /&gt;A simple &lt;</a:t>
            </a:r>
            <a:r>
              <a:rPr lang="en-GB" sz="2200" dirty="0" err="1"/>
              <a:t>i</a:t>
            </a:r>
            <a:r>
              <a:rPr lang="en-GB" sz="2200" dirty="0"/>
              <a:t>&gt;Line Break&lt;/</a:t>
            </a:r>
            <a:r>
              <a:rPr lang="en-GB" sz="2200" dirty="0" err="1"/>
              <a:t>i</a:t>
            </a:r>
            <a:r>
              <a:rPr lang="en-GB" sz="2200" dirty="0"/>
              <a:t>&gt; can be used here</a:t>
            </a:r>
          </a:p>
          <a:p>
            <a:pPr>
              <a:buNone/>
              <a:tabLst>
                <a:tab pos="363538" algn="l"/>
                <a:tab pos="622300" algn="l"/>
                <a:tab pos="1524000" algn="l"/>
              </a:tabLst>
            </a:pPr>
            <a:r>
              <a:rPr lang="en-GB" sz="2200" dirty="0"/>
              <a:t>			&lt;</a:t>
            </a:r>
            <a:r>
              <a:rPr lang="en-GB" sz="2200" dirty="0" err="1"/>
              <a:t>br</a:t>
            </a:r>
            <a:r>
              <a:rPr lang="en-GB" sz="2200" dirty="0"/>
              <a:t> /&gt;Note it does not need a closing tag</a:t>
            </a:r>
            <a:endParaRPr lang="en-GB" sz="2000" dirty="0"/>
          </a:p>
          <a:p>
            <a:pPr>
              <a:buNone/>
              <a:tabLst>
                <a:tab pos="363538" algn="l"/>
                <a:tab pos="622300" algn="l"/>
                <a:tab pos="1524000" algn="l"/>
              </a:tabLst>
            </a:pPr>
            <a:r>
              <a:rPr lang="en-GB" sz="2000" dirty="0"/>
              <a:t>	&lt;/body&gt; </a:t>
            </a:r>
          </a:p>
          <a:p>
            <a:pPr>
              <a:buNone/>
              <a:tabLst>
                <a:tab pos="363538" algn="l"/>
                <a:tab pos="622300" algn="l"/>
                <a:tab pos="1524000" algn="l"/>
              </a:tabLst>
            </a:pPr>
            <a:r>
              <a:rPr lang="en-GB" sz="2000" dirty="0"/>
              <a:t>&lt;/html&gt;</a:t>
            </a:r>
          </a:p>
        </p:txBody>
      </p:sp>
    </p:spTree>
    <p:extLst>
      <p:ext uri="{BB962C8B-B14F-4D97-AF65-F5344CB8AC3E}">
        <p14:creationId xmlns:p14="http://schemas.microsoft.com/office/powerpoint/2010/main" val="229410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Tags and Attributes</a:t>
            </a:r>
          </a:p>
        </p:txBody>
      </p:sp>
      <p:sp>
        <p:nvSpPr>
          <p:cNvPr id="36867" name="Rectangle 3"/>
          <p:cNvSpPr>
            <a:spLocks noGrp="1" noChangeArrowheads="1"/>
          </p:cNvSpPr>
          <p:nvPr>
            <p:ph idx="1"/>
          </p:nvPr>
        </p:nvSpPr>
        <p:spPr/>
        <p:txBody>
          <a:bodyPr/>
          <a:lstStyle/>
          <a:p>
            <a:r>
              <a:rPr lang="en-GB"/>
              <a:t>Some tags can have extra parameters (attributes)</a:t>
            </a:r>
          </a:p>
          <a:p>
            <a:r>
              <a:rPr lang="en-GB"/>
              <a:t>An attribute provides extra formatting functionality</a:t>
            </a:r>
          </a:p>
          <a:p>
            <a:r>
              <a:rPr lang="en-GB"/>
              <a:t>Not all tags allow attributes</a:t>
            </a:r>
          </a:p>
          <a:p>
            <a:endParaRPr lang="en-GB"/>
          </a:p>
          <a:p>
            <a:pPr>
              <a:buFont typeface="Wingdings" pitchFamily="2" charset="2"/>
              <a:buNone/>
            </a:pPr>
            <a:r>
              <a:rPr lang="en-GB" sz="3800">
                <a:solidFill>
                  <a:srgbClr val="FF0000"/>
                </a:solidFill>
              </a:rPr>
              <a:t>&lt;tag attribute=“parameter”&gt;&lt;/tag&gt;</a:t>
            </a:r>
          </a:p>
          <a:p>
            <a:endParaRPr lang="en-GB" sz="3800">
              <a:solidFill>
                <a:srgbClr val="FF0000"/>
              </a:solidFill>
            </a:endParaRPr>
          </a:p>
        </p:txBody>
      </p:sp>
    </p:spTree>
    <p:extLst>
      <p:ext uri="{BB962C8B-B14F-4D97-AF65-F5344CB8AC3E}">
        <p14:creationId xmlns:p14="http://schemas.microsoft.com/office/powerpoint/2010/main" val="367080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Alignment (Horizontal)</a:t>
            </a:r>
          </a:p>
        </p:txBody>
      </p:sp>
      <p:sp>
        <p:nvSpPr>
          <p:cNvPr id="37891" name="Rectangle 3"/>
          <p:cNvSpPr>
            <a:spLocks noGrp="1" noChangeArrowheads="1"/>
          </p:cNvSpPr>
          <p:nvPr>
            <p:ph idx="1"/>
          </p:nvPr>
        </p:nvSpPr>
        <p:spPr>
          <a:xfrm>
            <a:off x="1981200" y="1719264"/>
            <a:ext cx="8229600" cy="701675"/>
          </a:xfrm>
        </p:spPr>
        <p:txBody>
          <a:bodyPr/>
          <a:lstStyle/>
          <a:p>
            <a:r>
              <a:rPr lang="en-GB"/>
              <a:t>Alignment defines the positioning of text</a:t>
            </a:r>
          </a:p>
          <a:p>
            <a:endParaRPr lang="en-GB"/>
          </a:p>
          <a:p>
            <a:endParaRPr lang="en-GB"/>
          </a:p>
        </p:txBody>
      </p:sp>
      <p:sp>
        <p:nvSpPr>
          <p:cNvPr id="37892" name="Rectangle 4"/>
          <p:cNvSpPr>
            <a:spLocks noChangeArrowheads="1"/>
          </p:cNvSpPr>
          <p:nvPr/>
        </p:nvSpPr>
        <p:spPr bwMode="auto">
          <a:xfrm>
            <a:off x="2279650" y="2416176"/>
            <a:ext cx="7488238" cy="4117975"/>
          </a:xfrm>
          <a:prstGeom prst="rect">
            <a:avLst/>
          </a:prstGeom>
          <a:solidFill>
            <a:srgbClr val="FFFFCC"/>
          </a:solidFill>
          <a:ln w="9525">
            <a:solidFill>
              <a:schemeClr val="tx1"/>
            </a:solidFill>
            <a:miter lim="800000"/>
            <a:headEnd/>
            <a:tailEnd/>
          </a:ln>
          <a:effectLst/>
        </p:spPr>
        <p:txBody>
          <a:bodyPr>
            <a:spAutoFit/>
          </a:bodyPr>
          <a:lstStyle/>
          <a:p>
            <a:pPr>
              <a:tabLst>
                <a:tab pos="261938" algn="l"/>
                <a:tab pos="711200" algn="l"/>
              </a:tabLst>
            </a:pPr>
            <a:r>
              <a:rPr lang="en-GB" sz="2400" dirty="0"/>
              <a:t>&lt;html&gt;</a:t>
            </a:r>
          </a:p>
          <a:p>
            <a:pPr>
              <a:tabLst>
                <a:tab pos="261938" algn="l"/>
                <a:tab pos="711200" algn="l"/>
              </a:tabLst>
            </a:pPr>
            <a:r>
              <a:rPr lang="en-GB" sz="2400" dirty="0"/>
              <a:t>	&lt;head&gt;</a:t>
            </a:r>
          </a:p>
          <a:p>
            <a:pPr>
              <a:tabLst>
                <a:tab pos="261938" algn="l"/>
                <a:tab pos="711200" algn="l"/>
              </a:tabLst>
            </a:pPr>
            <a:r>
              <a:rPr lang="en-GB" sz="2400" dirty="0"/>
              <a:t>		&lt;title&gt;Document name goes here&lt;/title&gt;</a:t>
            </a:r>
          </a:p>
          <a:p>
            <a:pPr>
              <a:tabLst>
                <a:tab pos="261938" algn="l"/>
                <a:tab pos="711200" algn="l"/>
              </a:tabLst>
            </a:pPr>
            <a:r>
              <a:rPr lang="en-GB" sz="2400" dirty="0"/>
              <a:t>	&lt;/head&gt;</a:t>
            </a:r>
          </a:p>
          <a:p>
            <a:pPr>
              <a:tabLst>
                <a:tab pos="261938" algn="l"/>
                <a:tab pos="711200" algn="l"/>
              </a:tabLst>
            </a:pPr>
            <a:r>
              <a:rPr lang="en-GB" sz="2400" dirty="0"/>
              <a:t>	&lt;body&gt;</a:t>
            </a:r>
          </a:p>
          <a:p>
            <a:pPr>
              <a:tabLst>
                <a:tab pos="261938" algn="l"/>
                <a:tab pos="711200" algn="l"/>
              </a:tabLst>
            </a:pPr>
            <a:r>
              <a:rPr lang="en-GB" sz="2400" dirty="0"/>
              <a:t>		&lt;h1 </a:t>
            </a:r>
            <a:r>
              <a:rPr lang="en-GB" sz="2400" dirty="0">
                <a:solidFill>
                  <a:srgbClr val="FF0000"/>
                </a:solidFill>
              </a:rPr>
              <a:t>align=‘</a:t>
            </a:r>
            <a:r>
              <a:rPr lang="en-GB" sz="2400" dirty="0" err="1">
                <a:solidFill>
                  <a:srgbClr val="FF0000"/>
                </a:solidFill>
              </a:rPr>
              <a:t>center</a:t>
            </a:r>
            <a:r>
              <a:rPr lang="en-GB" sz="2400" dirty="0">
                <a:solidFill>
                  <a:srgbClr val="FF0000"/>
                </a:solidFill>
              </a:rPr>
              <a:t>’</a:t>
            </a:r>
            <a:r>
              <a:rPr lang="en-GB" sz="2400" dirty="0"/>
              <a:t>&gt;This is a large heading&lt;/h1&gt;</a:t>
            </a:r>
          </a:p>
          <a:p>
            <a:pPr>
              <a:tabLst>
                <a:tab pos="261938" algn="l"/>
                <a:tab pos="711200" algn="l"/>
              </a:tabLst>
            </a:pPr>
            <a:r>
              <a:rPr lang="en-GB" sz="2400" dirty="0"/>
              <a:t>		&lt;h2 </a:t>
            </a:r>
            <a:r>
              <a:rPr lang="en-GB" sz="2400" dirty="0">
                <a:solidFill>
                  <a:srgbClr val="FF0000"/>
                </a:solidFill>
              </a:rPr>
              <a:t>align=‘left’</a:t>
            </a:r>
            <a:r>
              <a:rPr lang="en-GB" sz="2400" dirty="0"/>
              <a:t>&gt;This is an h2 heading&lt;/h2&gt;</a:t>
            </a:r>
          </a:p>
          <a:p>
            <a:pPr>
              <a:tabLst>
                <a:tab pos="261938" algn="l"/>
                <a:tab pos="711200" algn="l"/>
              </a:tabLst>
            </a:pPr>
            <a:r>
              <a:rPr lang="en-GB" sz="2400" dirty="0"/>
              <a:t>		&lt;h3 </a:t>
            </a:r>
            <a:r>
              <a:rPr lang="en-GB" sz="2400" dirty="0">
                <a:solidFill>
                  <a:srgbClr val="FF0000"/>
                </a:solidFill>
              </a:rPr>
              <a:t>align=‘right’</a:t>
            </a:r>
            <a:r>
              <a:rPr lang="en-GB" sz="2400" dirty="0"/>
              <a:t>&gt;This is an h3 heading&lt;/h3&gt;</a:t>
            </a:r>
          </a:p>
          <a:p>
            <a:pPr>
              <a:tabLst>
                <a:tab pos="261938" algn="l"/>
                <a:tab pos="711200" algn="l"/>
              </a:tabLst>
            </a:pPr>
            <a:r>
              <a:rPr lang="en-GB" sz="2400" dirty="0"/>
              <a:t>		&lt;h4 </a:t>
            </a:r>
            <a:r>
              <a:rPr lang="en-GB" sz="2400" dirty="0">
                <a:solidFill>
                  <a:srgbClr val="FF0000"/>
                </a:solidFill>
              </a:rPr>
              <a:t>align=‘justify’</a:t>
            </a:r>
            <a:r>
              <a:rPr lang="en-GB" sz="2400" dirty="0"/>
              <a:t> &gt;This is an h4 heading&lt;/h4&gt;</a:t>
            </a:r>
          </a:p>
          <a:p>
            <a:pPr>
              <a:tabLst>
                <a:tab pos="261938" algn="l"/>
                <a:tab pos="711200" algn="l"/>
              </a:tabLst>
            </a:pPr>
            <a:r>
              <a:rPr lang="en-GB" sz="2400" dirty="0"/>
              <a:t>	&lt;/body&gt; </a:t>
            </a:r>
          </a:p>
          <a:p>
            <a:pPr>
              <a:tabLst>
                <a:tab pos="261938" algn="l"/>
                <a:tab pos="711200" algn="l"/>
              </a:tabLst>
            </a:pPr>
            <a:r>
              <a:rPr lang="en-GB" sz="2400" dirty="0"/>
              <a:t>&lt;/html&gt;</a:t>
            </a:r>
          </a:p>
        </p:txBody>
      </p:sp>
    </p:spTree>
    <p:extLst>
      <p:ext uri="{BB962C8B-B14F-4D97-AF65-F5344CB8AC3E}">
        <p14:creationId xmlns:p14="http://schemas.microsoft.com/office/powerpoint/2010/main" val="2538731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Paragraph alignment</a:t>
            </a:r>
          </a:p>
        </p:txBody>
      </p:sp>
      <p:sp>
        <p:nvSpPr>
          <p:cNvPr id="38915" name="Rectangle 3"/>
          <p:cNvSpPr>
            <a:spLocks noGrp="1" noChangeArrowheads="1"/>
          </p:cNvSpPr>
          <p:nvPr>
            <p:ph idx="1"/>
          </p:nvPr>
        </p:nvSpPr>
        <p:spPr/>
        <p:txBody>
          <a:bodyPr/>
          <a:lstStyle/>
          <a:p>
            <a:pPr>
              <a:buFont typeface="Wingdings" pitchFamily="2" charset="2"/>
              <a:buNone/>
            </a:pPr>
            <a:r>
              <a:rPr lang="en-GB" sz="4600"/>
              <a:t>&lt;p align=“center”&gt;&lt;/p&gt;</a:t>
            </a:r>
          </a:p>
        </p:txBody>
      </p:sp>
    </p:spTree>
    <p:extLst>
      <p:ext uri="{BB962C8B-B14F-4D97-AF65-F5344CB8AC3E}">
        <p14:creationId xmlns:p14="http://schemas.microsoft.com/office/powerpoint/2010/main" val="239102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Background attribute</a:t>
            </a:r>
          </a:p>
        </p:txBody>
      </p:sp>
      <p:sp>
        <p:nvSpPr>
          <p:cNvPr id="39939" name="Rectangle 3"/>
          <p:cNvSpPr>
            <a:spLocks noGrp="1" noChangeArrowheads="1"/>
          </p:cNvSpPr>
          <p:nvPr>
            <p:ph idx="1"/>
          </p:nvPr>
        </p:nvSpPr>
        <p:spPr>
          <a:xfrm>
            <a:off x="1774825" y="1719264"/>
            <a:ext cx="8642350" cy="4601325"/>
          </a:xfrm>
        </p:spPr>
        <p:txBody>
          <a:bodyPr>
            <a:normAutofit/>
          </a:bodyPr>
          <a:lstStyle/>
          <a:p>
            <a:r>
              <a:rPr lang="en-GB" sz="2800" dirty="0"/>
              <a:t>Defining a background colour in the body tag</a:t>
            </a:r>
          </a:p>
          <a:p>
            <a:pPr lvl="1"/>
            <a:r>
              <a:rPr lang="en-GB" sz="2400" dirty="0">
                <a:solidFill>
                  <a:srgbClr val="FF0000"/>
                </a:solidFill>
              </a:rPr>
              <a:t>&lt;body </a:t>
            </a:r>
            <a:r>
              <a:rPr lang="en-GB" sz="2400" dirty="0" err="1">
                <a:solidFill>
                  <a:srgbClr val="FF0000"/>
                </a:solidFill>
              </a:rPr>
              <a:t>bgcolor</a:t>
            </a:r>
            <a:r>
              <a:rPr lang="en-GB" sz="2400" dirty="0">
                <a:solidFill>
                  <a:srgbClr val="FF0000"/>
                </a:solidFill>
              </a:rPr>
              <a:t>=‘#000000’&gt; </a:t>
            </a:r>
            <a:r>
              <a:rPr lang="en-GB" sz="2400" dirty="0">
                <a:solidFill>
                  <a:schemeClr val="tx1"/>
                </a:solidFill>
              </a:rPr>
              <a:t>(This is deprecated)</a:t>
            </a:r>
          </a:p>
          <a:p>
            <a:pPr lvl="1"/>
            <a:r>
              <a:rPr lang="en-GB" sz="2400" dirty="0">
                <a:solidFill>
                  <a:srgbClr val="FF0000"/>
                </a:solidFill>
              </a:rPr>
              <a:t>&lt;body </a:t>
            </a:r>
            <a:r>
              <a:rPr lang="en-GB" sz="2400" dirty="0" err="1">
                <a:solidFill>
                  <a:srgbClr val="FF0000"/>
                </a:solidFill>
              </a:rPr>
              <a:t>bgcolor</a:t>
            </a:r>
            <a:r>
              <a:rPr lang="en-GB" sz="2400" dirty="0">
                <a:solidFill>
                  <a:srgbClr val="FF0000"/>
                </a:solidFill>
              </a:rPr>
              <a:t>=‘</a:t>
            </a:r>
            <a:r>
              <a:rPr lang="en-GB" sz="2400" dirty="0" err="1">
                <a:solidFill>
                  <a:srgbClr val="FF0000"/>
                </a:solidFill>
              </a:rPr>
              <a:t>rgb</a:t>
            </a:r>
            <a:r>
              <a:rPr lang="en-GB" sz="2400" dirty="0">
                <a:solidFill>
                  <a:srgbClr val="FF0000"/>
                </a:solidFill>
              </a:rPr>
              <a:t>(0,0,0)’&gt;</a:t>
            </a:r>
          </a:p>
          <a:p>
            <a:pPr lvl="1"/>
            <a:r>
              <a:rPr lang="en-GB" sz="2400" dirty="0">
                <a:solidFill>
                  <a:srgbClr val="FF0000"/>
                </a:solidFill>
              </a:rPr>
              <a:t>&lt;body </a:t>
            </a:r>
            <a:r>
              <a:rPr lang="en-GB" sz="2400" dirty="0" err="1">
                <a:solidFill>
                  <a:srgbClr val="FF0000"/>
                </a:solidFill>
              </a:rPr>
              <a:t>bgcolor</a:t>
            </a:r>
            <a:r>
              <a:rPr lang="en-GB" sz="2400" dirty="0">
                <a:solidFill>
                  <a:srgbClr val="FF0000"/>
                </a:solidFill>
              </a:rPr>
              <a:t>=‘black’&gt;</a:t>
            </a:r>
          </a:p>
          <a:p>
            <a:pPr lvl="1"/>
            <a:endParaRPr lang="en-GB" sz="2400" dirty="0">
              <a:solidFill>
                <a:srgbClr val="FF0000"/>
              </a:solidFill>
            </a:endParaRPr>
          </a:p>
          <a:p>
            <a:r>
              <a:rPr lang="en-GB" sz="2800" dirty="0"/>
              <a:t>Defining a background image</a:t>
            </a:r>
          </a:p>
          <a:p>
            <a:pPr lvl="1"/>
            <a:r>
              <a:rPr lang="en-GB" sz="2400" dirty="0">
                <a:solidFill>
                  <a:srgbClr val="FF0000"/>
                </a:solidFill>
              </a:rPr>
              <a:t>&lt;body background="</a:t>
            </a:r>
            <a:r>
              <a:rPr lang="en-GB" sz="2400" dirty="0" err="1">
                <a:solidFill>
                  <a:srgbClr val="FF0000"/>
                </a:solidFill>
              </a:rPr>
              <a:t>www.images.com/clouds.gif</a:t>
            </a:r>
            <a:r>
              <a:rPr lang="en-GB" sz="2400" dirty="0">
                <a:solidFill>
                  <a:srgbClr val="FF0000"/>
                </a:solidFill>
              </a:rPr>
              <a:t>"&gt;</a:t>
            </a:r>
          </a:p>
          <a:p>
            <a:pPr lvl="1"/>
            <a:endParaRPr lang="en-GB" sz="2400" dirty="0">
              <a:solidFill>
                <a:srgbClr val="FF0000"/>
              </a:solidFill>
            </a:endParaRPr>
          </a:p>
          <a:p>
            <a:r>
              <a:rPr lang="en-GB" sz="2400" dirty="0"/>
              <a:t>Note W3C has deprecated </a:t>
            </a:r>
            <a:r>
              <a:rPr lang="en-GB" sz="2400" dirty="0" err="1"/>
              <a:t>bgcolor</a:t>
            </a:r>
            <a:r>
              <a:rPr lang="en-GB" sz="2400" dirty="0"/>
              <a:t>, background attribute in latest versions of HTML (HTML 4 and XHTML) – use CSS instead.</a:t>
            </a:r>
          </a:p>
        </p:txBody>
      </p:sp>
    </p:spTree>
    <p:extLst>
      <p:ext uri="{BB962C8B-B14F-4D97-AF65-F5344CB8AC3E}">
        <p14:creationId xmlns:p14="http://schemas.microsoft.com/office/powerpoint/2010/main" val="324187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Colours</a:t>
            </a:r>
          </a:p>
        </p:txBody>
      </p:sp>
      <p:graphicFrame>
        <p:nvGraphicFramePr>
          <p:cNvPr id="41987" name="Group 3"/>
          <p:cNvGraphicFramePr>
            <a:graphicFrameLocks noGrp="1"/>
          </p:cNvGraphicFramePr>
          <p:nvPr>
            <p:ph type="tbl" idx="1"/>
          </p:nvPr>
        </p:nvGraphicFramePr>
        <p:xfrm>
          <a:off x="1981200" y="1360488"/>
          <a:ext cx="8229600" cy="480536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HEX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a:ln>
                            <a:noFill/>
                          </a:ln>
                          <a:solidFill>
                            <a:schemeClr val="tx1"/>
                          </a:solidFill>
                          <a:effectLst/>
                          <a:latin typeface="Arial" charset="0"/>
                        </a:rPr>
                        <a:t>Colour RGB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#00FFFF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rgb(0,255,255)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rgb(255,0,255)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#C0C0C0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rgb(192,192,192)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a:ln>
                            <a:noFill/>
                          </a:ln>
                          <a:solidFill>
                            <a:schemeClr val="tx1"/>
                          </a:solidFill>
                          <a:effectLst/>
                          <a:latin typeface="Arial" charset="0"/>
                        </a:rPr>
                        <a:t>#FFFFFF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dirty="0" err="1">
                          <a:ln>
                            <a:noFill/>
                          </a:ln>
                          <a:solidFill>
                            <a:schemeClr val="tx1"/>
                          </a:solidFill>
                          <a:effectLst/>
                          <a:latin typeface="Arial" charset="0"/>
                        </a:rPr>
                        <a:t>rgb</a:t>
                      </a:r>
                      <a:r>
                        <a:rPr kumimoji="0" lang="en-GB" sz="2400" b="0" i="0" u="none" strike="noStrike" cap="none" normalizeH="0" baseline="0" dirty="0">
                          <a:ln>
                            <a:noFill/>
                          </a:ln>
                          <a:solidFill>
                            <a:schemeClr val="tx1"/>
                          </a:solidFill>
                          <a:effectLst/>
                          <a:latin typeface="Arial" charset="0"/>
                        </a:rPr>
                        <a:t>(255,255,255)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33" name="Text Box 49"/>
          <p:cNvSpPr txBox="1">
            <a:spLocks noChangeArrowheads="1"/>
          </p:cNvSpPr>
          <p:nvPr/>
        </p:nvSpPr>
        <p:spPr bwMode="auto">
          <a:xfrm>
            <a:off x="1971676" y="6156325"/>
            <a:ext cx="8234363" cy="579438"/>
          </a:xfrm>
          <a:prstGeom prst="rect">
            <a:avLst/>
          </a:prstGeom>
          <a:noFill/>
          <a:ln w="9525">
            <a:noFill/>
            <a:miter lim="800000"/>
            <a:headEnd/>
            <a:tailEnd/>
          </a:ln>
          <a:effectLst/>
        </p:spPr>
        <p:txBody>
          <a:bodyPr wrap="none">
            <a:spAutoFit/>
          </a:bodyPr>
          <a:lstStyle/>
          <a:p>
            <a:r>
              <a:rPr lang="en-GB" sz="3200">
                <a:hlinkClick r:id="rId3"/>
              </a:rPr>
              <a:t>http://www.computerhope.com/htmcolor.htm</a:t>
            </a:r>
            <a:r>
              <a:rPr lang="en-GB" sz="3200"/>
              <a:t> </a:t>
            </a:r>
          </a:p>
        </p:txBody>
      </p:sp>
      <p:sp>
        <p:nvSpPr>
          <p:cNvPr id="7" name="TextBox 6"/>
          <p:cNvSpPr txBox="1"/>
          <p:nvPr/>
        </p:nvSpPr>
        <p:spPr>
          <a:xfrm>
            <a:off x="7167570" y="571480"/>
            <a:ext cx="2943434" cy="369332"/>
          </a:xfrm>
          <a:prstGeom prst="rect">
            <a:avLst/>
          </a:prstGeom>
          <a:noFill/>
        </p:spPr>
        <p:txBody>
          <a:bodyPr wrap="none" rtlCol="0">
            <a:spAutoFit/>
          </a:bodyPr>
          <a:lstStyle/>
          <a:p>
            <a:r>
              <a:rPr lang="en-GB" dirty="0"/>
              <a:t>256 * 256 * 256 = 16 777 216</a:t>
            </a:r>
          </a:p>
        </p:txBody>
      </p:sp>
    </p:spTree>
    <p:extLst>
      <p:ext uri="{BB962C8B-B14F-4D97-AF65-F5344CB8AC3E}">
        <p14:creationId xmlns:p14="http://schemas.microsoft.com/office/powerpoint/2010/main" val="1575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Font tag</a:t>
            </a:r>
          </a:p>
        </p:txBody>
      </p:sp>
      <p:sp>
        <p:nvSpPr>
          <p:cNvPr id="40963" name="Rectangle 3"/>
          <p:cNvSpPr>
            <a:spLocks noGrp="1" noChangeArrowheads="1"/>
          </p:cNvSpPr>
          <p:nvPr>
            <p:ph idx="1"/>
          </p:nvPr>
        </p:nvSpPr>
        <p:spPr/>
        <p:txBody>
          <a:bodyPr/>
          <a:lstStyle/>
          <a:p>
            <a:r>
              <a:rPr lang="en-GB" dirty="0"/>
              <a:t>Format font</a:t>
            </a:r>
          </a:p>
          <a:p>
            <a:pPr>
              <a:buFont typeface="Wingdings" pitchFamily="2" charset="2"/>
              <a:buNone/>
            </a:pPr>
            <a:r>
              <a:rPr lang="en-GB" dirty="0">
                <a:solidFill>
                  <a:srgbClr val="FF0000"/>
                </a:solidFill>
              </a:rPr>
              <a:t>&lt;font face="Verdana"&gt;text&lt;/font&gt;</a:t>
            </a:r>
          </a:p>
          <a:p>
            <a:endParaRPr lang="en-GB" dirty="0"/>
          </a:p>
          <a:p>
            <a:r>
              <a:rPr lang="en-GB" dirty="0"/>
              <a:t>Format font and size </a:t>
            </a:r>
            <a:r>
              <a:rPr lang="en-GB" sz="2000" dirty="0"/>
              <a:t>(size is 0-7, not scaled in points)</a:t>
            </a:r>
          </a:p>
          <a:p>
            <a:pPr>
              <a:buFont typeface="Wingdings" pitchFamily="2" charset="2"/>
              <a:buNone/>
            </a:pPr>
            <a:r>
              <a:rPr lang="en-GB" dirty="0">
                <a:solidFill>
                  <a:srgbClr val="FF0000"/>
                </a:solidFill>
              </a:rPr>
              <a:t>&lt;font size="2" face="Verdana"&gt;text&lt;/font&gt;</a:t>
            </a:r>
          </a:p>
          <a:p>
            <a:endParaRPr lang="en-GB" dirty="0"/>
          </a:p>
          <a:p>
            <a:r>
              <a:rPr lang="en-GB" dirty="0"/>
              <a:t>Format  colour</a:t>
            </a:r>
          </a:p>
          <a:p>
            <a:pPr>
              <a:buFont typeface="Wingdings" pitchFamily="2" charset="2"/>
              <a:buNone/>
            </a:pPr>
            <a:r>
              <a:rPr lang="en-GB" dirty="0">
                <a:solidFill>
                  <a:srgbClr val="FF0000"/>
                </a:solidFill>
              </a:rPr>
              <a:t>&lt;font </a:t>
            </a:r>
            <a:r>
              <a:rPr lang="en-GB" dirty="0" err="1">
                <a:solidFill>
                  <a:srgbClr val="FF0000"/>
                </a:solidFill>
              </a:rPr>
              <a:t>color</a:t>
            </a:r>
            <a:r>
              <a:rPr lang="en-GB" dirty="0">
                <a:solidFill>
                  <a:srgbClr val="FF0000"/>
                </a:solidFill>
              </a:rPr>
              <a:t>="#c0c0c0"&gt;text&lt;/font&gt;</a:t>
            </a:r>
          </a:p>
        </p:txBody>
      </p:sp>
      <p:sp>
        <p:nvSpPr>
          <p:cNvPr id="40964" name="Text Box 4"/>
          <p:cNvSpPr txBox="1">
            <a:spLocks noChangeArrowheads="1"/>
          </p:cNvSpPr>
          <p:nvPr/>
        </p:nvSpPr>
        <p:spPr bwMode="auto">
          <a:xfrm>
            <a:off x="2116138" y="6172200"/>
            <a:ext cx="7867650" cy="641350"/>
          </a:xfrm>
          <a:prstGeom prst="rect">
            <a:avLst/>
          </a:prstGeom>
          <a:noFill/>
          <a:ln w="9525">
            <a:noFill/>
            <a:miter lim="800000"/>
            <a:headEnd/>
            <a:tailEnd/>
          </a:ln>
          <a:effectLst/>
        </p:spPr>
        <p:txBody>
          <a:bodyPr>
            <a:spAutoFit/>
          </a:bodyPr>
          <a:lstStyle/>
          <a:p>
            <a:r>
              <a:rPr lang="en-GB" dirty="0"/>
              <a:t>Note W3C has deprecated the font attribute in latest versions of HTML (HTML 4 and XHTML).– use CSS instead.</a:t>
            </a:r>
          </a:p>
        </p:txBody>
      </p:sp>
    </p:spTree>
    <p:extLst>
      <p:ext uri="{BB962C8B-B14F-4D97-AF65-F5344CB8AC3E}">
        <p14:creationId xmlns:p14="http://schemas.microsoft.com/office/powerpoint/2010/main" val="96163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BCS Level 3 Award in Principles of Coding</a:t>
            </a:r>
            <a:endParaRPr lang="en-GB" dirty="0"/>
          </a:p>
        </p:txBody>
      </p:sp>
      <p:sp>
        <p:nvSpPr>
          <p:cNvPr id="3" name="Subtitle 2"/>
          <p:cNvSpPr>
            <a:spLocks noGrp="1"/>
          </p:cNvSpPr>
          <p:nvPr>
            <p:ph type="subTitle" idx="1"/>
          </p:nvPr>
        </p:nvSpPr>
        <p:spPr/>
        <p:txBody>
          <a:bodyPr/>
          <a:lstStyle/>
          <a:p>
            <a:r>
              <a:rPr lang="en-GB" dirty="0"/>
              <a:t>QAN 603/0762/6</a:t>
            </a:r>
          </a:p>
        </p:txBody>
      </p:sp>
    </p:spTree>
    <p:extLst>
      <p:ext uri="{BB962C8B-B14F-4D97-AF65-F5344CB8AC3E}">
        <p14:creationId xmlns:p14="http://schemas.microsoft.com/office/powerpoint/2010/main" val="210581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DIV tag</a:t>
            </a:r>
          </a:p>
        </p:txBody>
      </p:sp>
      <p:sp>
        <p:nvSpPr>
          <p:cNvPr id="45059" name="Rectangle 3"/>
          <p:cNvSpPr>
            <a:spLocks noGrp="1" noChangeArrowheads="1"/>
          </p:cNvSpPr>
          <p:nvPr>
            <p:ph idx="1"/>
          </p:nvPr>
        </p:nvSpPr>
        <p:spPr/>
        <p:txBody>
          <a:bodyPr/>
          <a:lstStyle/>
          <a:p>
            <a:r>
              <a:rPr lang="en-GB" dirty="0"/>
              <a:t>Generic block element</a:t>
            </a:r>
          </a:p>
          <a:p>
            <a:r>
              <a:rPr lang="en-GB" dirty="0"/>
              <a:t>Facilitates styling attributes</a:t>
            </a:r>
          </a:p>
          <a:p>
            <a:r>
              <a:rPr lang="en-GB" dirty="0"/>
              <a:t>Heavily used in CSS</a:t>
            </a:r>
          </a:p>
          <a:p>
            <a:endParaRPr lang="en-GB" dirty="0"/>
          </a:p>
          <a:p>
            <a:pPr>
              <a:buFont typeface="Wingdings" pitchFamily="2" charset="2"/>
              <a:buNone/>
            </a:pPr>
            <a:r>
              <a:rPr lang="en-GB" sz="4600" dirty="0"/>
              <a:t>&lt;div&gt;&lt;/div&gt;</a:t>
            </a:r>
          </a:p>
        </p:txBody>
      </p:sp>
    </p:spTree>
    <p:extLst>
      <p:ext uri="{BB962C8B-B14F-4D97-AF65-F5344CB8AC3E}">
        <p14:creationId xmlns:p14="http://schemas.microsoft.com/office/powerpoint/2010/main" val="59573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DIV examples</a:t>
            </a:r>
          </a:p>
        </p:txBody>
      </p:sp>
      <p:sp>
        <p:nvSpPr>
          <p:cNvPr id="46083" name="Rectangle 3"/>
          <p:cNvSpPr>
            <a:spLocks noGrp="1" noChangeArrowheads="1"/>
          </p:cNvSpPr>
          <p:nvPr>
            <p:ph idx="1"/>
          </p:nvPr>
        </p:nvSpPr>
        <p:spPr>
          <a:xfrm>
            <a:off x="80212" y="2276872"/>
            <a:ext cx="12031578" cy="4119585"/>
          </a:xfrm>
        </p:spPr>
        <p:txBody>
          <a:bodyPr>
            <a:normAutofit/>
          </a:bodyPr>
          <a:lstStyle/>
          <a:p>
            <a:pPr marL="0" indent="0">
              <a:buNone/>
            </a:pPr>
            <a:r>
              <a:rPr lang="en-GB" sz="4600" dirty="0"/>
              <a:t>&lt;div </a:t>
            </a:r>
          </a:p>
          <a:p>
            <a:pPr marL="0" indent="0">
              <a:buNone/>
            </a:pPr>
            <a:r>
              <a:rPr lang="en-GB" sz="4400" dirty="0"/>
              <a:t>align="</a:t>
            </a:r>
            <a:r>
              <a:rPr lang="en-GB" sz="4400" dirty="0" err="1"/>
              <a:t>center</a:t>
            </a:r>
            <a:r>
              <a:rPr lang="en-GB" sz="4400" dirty="0"/>
              <a:t>“ style="</a:t>
            </a:r>
            <a:r>
              <a:rPr lang="en-GB" sz="4400" dirty="0" err="1"/>
              <a:t>color</a:t>
            </a:r>
            <a:r>
              <a:rPr lang="en-GB" sz="4400" dirty="0"/>
              <a:t>:#FF0000; " class="menu"&gt;</a:t>
            </a:r>
          </a:p>
          <a:p>
            <a:pPr marL="0" indent="0">
              <a:buNone/>
            </a:pPr>
            <a:r>
              <a:rPr lang="en-GB" sz="4600" dirty="0"/>
              <a:t>&lt;/div&gt;</a:t>
            </a:r>
          </a:p>
          <a:p>
            <a:pPr marL="0" indent="0">
              <a:buNone/>
            </a:pPr>
            <a:endParaRPr lang="en-GB" dirty="0">
              <a:solidFill>
                <a:srgbClr val="FF0000"/>
              </a:solidFill>
            </a:endParaRPr>
          </a:p>
          <a:p>
            <a:pPr marL="0" indent="0">
              <a:buNone/>
            </a:pPr>
            <a:r>
              <a:rPr lang="en-GB" dirty="0">
                <a:solidFill>
                  <a:srgbClr val="FF0000"/>
                </a:solidFill>
              </a:rPr>
              <a:t>We will comeback to this in CSS !</a:t>
            </a:r>
          </a:p>
          <a:p>
            <a:pPr marL="0" indent="0">
              <a:buNone/>
            </a:pPr>
            <a:endParaRPr lang="en-GB" sz="4600" dirty="0"/>
          </a:p>
        </p:txBody>
      </p:sp>
    </p:spTree>
    <p:extLst>
      <p:ext uri="{BB962C8B-B14F-4D97-AF65-F5344CB8AC3E}">
        <p14:creationId xmlns:p14="http://schemas.microsoft.com/office/powerpoint/2010/main" val="38295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Positioning content</a:t>
            </a:r>
          </a:p>
        </p:txBody>
      </p:sp>
      <p:sp>
        <p:nvSpPr>
          <p:cNvPr id="5123" name="Rectangle 3"/>
          <p:cNvSpPr>
            <a:spLocks noGrp="1" noChangeArrowheads="1"/>
          </p:cNvSpPr>
          <p:nvPr>
            <p:ph idx="1"/>
          </p:nvPr>
        </p:nvSpPr>
        <p:spPr/>
        <p:txBody>
          <a:bodyPr/>
          <a:lstStyle/>
          <a:p>
            <a:pPr>
              <a:tabLst>
                <a:tab pos="3324225" algn="l"/>
                <a:tab pos="6996113" algn="l"/>
              </a:tabLst>
            </a:pPr>
            <a:r>
              <a:rPr lang="en-GB" dirty="0"/>
              <a:t>Only three ways available to position content</a:t>
            </a:r>
          </a:p>
          <a:p>
            <a:pPr>
              <a:buNone/>
              <a:tabLst>
                <a:tab pos="3324225" algn="l"/>
                <a:tab pos="6996113" algn="l"/>
              </a:tabLst>
            </a:pPr>
            <a:r>
              <a:rPr lang="en-GB" b="1" dirty="0"/>
              <a:t>Left	Centre	Right</a:t>
            </a:r>
          </a:p>
          <a:p>
            <a:pPr>
              <a:buNone/>
              <a:tabLst>
                <a:tab pos="3324225" algn="l"/>
                <a:tab pos="6996113" algn="l"/>
              </a:tabLst>
            </a:pPr>
            <a:endParaRPr lang="en-GB" b="1" dirty="0"/>
          </a:p>
          <a:p>
            <a:pPr>
              <a:tabLst>
                <a:tab pos="3324225" algn="l"/>
                <a:tab pos="6996113" algn="l"/>
              </a:tabLst>
            </a:pPr>
            <a:r>
              <a:rPr lang="en-GB" dirty="0"/>
              <a:t>Tables provide more flexibility for arranging items on page</a:t>
            </a:r>
          </a:p>
          <a:p>
            <a:pPr>
              <a:tabLst>
                <a:tab pos="3324225" algn="l"/>
                <a:tab pos="6996113" algn="l"/>
              </a:tabLst>
            </a:pPr>
            <a:r>
              <a:rPr lang="en-GB" dirty="0"/>
              <a:t>HOWEVER NOT ideal</a:t>
            </a:r>
          </a:p>
        </p:txBody>
      </p:sp>
    </p:spTree>
    <p:extLst>
      <p:ext uri="{BB962C8B-B14F-4D97-AF65-F5344CB8AC3E}">
        <p14:creationId xmlns:p14="http://schemas.microsoft.com/office/powerpoint/2010/main" val="3353243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a:t>Task - Tables</a:t>
            </a:r>
          </a:p>
        </p:txBody>
      </p:sp>
      <p:sp>
        <p:nvSpPr>
          <p:cNvPr id="7171" name="Rectangle 3"/>
          <p:cNvSpPr>
            <a:spLocks noGrp="1" noChangeArrowheads="1"/>
          </p:cNvSpPr>
          <p:nvPr>
            <p:ph idx="1"/>
          </p:nvPr>
        </p:nvSpPr>
        <p:spPr>
          <a:solidFill>
            <a:srgbClr val="FFFFCC"/>
          </a:solidFill>
          <a:ln>
            <a:solidFill>
              <a:schemeClr val="tx1"/>
            </a:solidFill>
          </a:ln>
        </p:spPr>
        <p:txBody>
          <a:bodyPr>
            <a:normAutofit/>
          </a:bodyPr>
          <a:lstStyle/>
          <a:p>
            <a:pPr eaLnBrk="1" hangingPunct="1">
              <a:lnSpc>
                <a:spcPct val="80000"/>
              </a:lnSpc>
              <a:buFont typeface="Wingdings" pitchFamily="2" charset="2"/>
              <a:buNone/>
            </a:pPr>
            <a:r>
              <a:rPr lang="en-GB" sz="2600" dirty="0"/>
              <a:t>&lt;table border="1"&gt;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		&lt;td&gt;row 1, cell 1&lt;/td&gt;</a:t>
            </a:r>
          </a:p>
          <a:p>
            <a:pPr eaLnBrk="1" hangingPunct="1">
              <a:lnSpc>
                <a:spcPct val="80000"/>
              </a:lnSpc>
              <a:buFont typeface="Wingdings" pitchFamily="2" charset="2"/>
              <a:buNone/>
            </a:pPr>
            <a:r>
              <a:rPr lang="en-GB" sz="2600" dirty="0"/>
              <a:t>		&lt;td&gt;row 1, cell 2&lt;/td&gt;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		&lt;td&gt;row 2, cell 1&lt;/td&gt;</a:t>
            </a:r>
          </a:p>
          <a:p>
            <a:pPr eaLnBrk="1" hangingPunct="1">
              <a:lnSpc>
                <a:spcPct val="80000"/>
              </a:lnSpc>
              <a:buFont typeface="Wingdings" pitchFamily="2" charset="2"/>
              <a:buNone/>
            </a:pPr>
            <a:r>
              <a:rPr lang="en-GB" sz="2600" dirty="0"/>
              <a:t>		&lt;td&gt;row 2, cell 2&lt;/td&gt;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&lt;/table&gt;</a:t>
            </a:r>
          </a:p>
        </p:txBody>
      </p:sp>
      <p:sp>
        <p:nvSpPr>
          <p:cNvPr id="7172" name="Rectangle 4"/>
          <p:cNvSpPr>
            <a:spLocks noChangeArrowheads="1"/>
          </p:cNvSpPr>
          <p:nvPr/>
        </p:nvSpPr>
        <p:spPr bwMode="auto">
          <a:xfrm>
            <a:off x="7175500" y="25654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1, cell 1</a:t>
            </a:r>
          </a:p>
        </p:txBody>
      </p:sp>
      <p:sp>
        <p:nvSpPr>
          <p:cNvPr id="7173" name="Rectangle 5"/>
          <p:cNvSpPr>
            <a:spLocks noChangeArrowheads="1"/>
          </p:cNvSpPr>
          <p:nvPr/>
        </p:nvSpPr>
        <p:spPr bwMode="auto">
          <a:xfrm>
            <a:off x="8616951" y="25654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1, cell 2</a:t>
            </a:r>
          </a:p>
        </p:txBody>
      </p:sp>
      <p:sp>
        <p:nvSpPr>
          <p:cNvPr id="7174" name="Rectangle 6"/>
          <p:cNvSpPr>
            <a:spLocks noChangeArrowheads="1"/>
          </p:cNvSpPr>
          <p:nvPr/>
        </p:nvSpPr>
        <p:spPr bwMode="auto">
          <a:xfrm>
            <a:off x="7175500" y="34290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2, cell 1</a:t>
            </a:r>
          </a:p>
        </p:txBody>
      </p:sp>
      <p:sp>
        <p:nvSpPr>
          <p:cNvPr id="7175" name="Rectangle 7"/>
          <p:cNvSpPr>
            <a:spLocks noChangeArrowheads="1"/>
          </p:cNvSpPr>
          <p:nvPr/>
        </p:nvSpPr>
        <p:spPr bwMode="auto">
          <a:xfrm>
            <a:off x="8616951" y="34290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2, cell 2</a:t>
            </a:r>
          </a:p>
        </p:txBody>
      </p:sp>
      <p:sp>
        <p:nvSpPr>
          <p:cNvPr id="7176" name="Rectangle 9"/>
          <p:cNvSpPr>
            <a:spLocks noChangeArrowheads="1"/>
          </p:cNvSpPr>
          <p:nvPr/>
        </p:nvSpPr>
        <p:spPr bwMode="auto">
          <a:xfrm>
            <a:off x="6238877" y="1785926"/>
            <a:ext cx="1655763" cy="503238"/>
          </a:xfrm>
          <a:prstGeom prst="rect">
            <a:avLst/>
          </a:prstGeom>
          <a:solidFill>
            <a:srgbClr val="CCFFFF"/>
          </a:solidFill>
          <a:ln w="9525">
            <a:solidFill>
              <a:schemeClr val="tx1"/>
            </a:solidFill>
            <a:miter lim="800000"/>
            <a:headEnd/>
            <a:tailEnd/>
          </a:ln>
        </p:spPr>
        <p:txBody>
          <a:bodyPr anchor="ctr"/>
          <a:lstStyle/>
          <a:p>
            <a:pPr algn="ctr"/>
            <a:r>
              <a:rPr lang="en-GB" dirty="0"/>
              <a:t>Change this number</a:t>
            </a:r>
          </a:p>
        </p:txBody>
      </p:sp>
      <p:sp>
        <p:nvSpPr>
          <p:cNvPr id="7177" name="Line 10"/>
          <p:cNvSpPr>
            <a:spLocks noChangeShapeType="1"/>
          </p:cNvSpPr>
          <p:nvPr/>
        </p:nvSpPr>
        <p:spPr bwMode="auto">
          <a:xfrm flipH="1">
            <a:off x="3168316" y="2143115"/>
            <a:ext cx="3070560" cy="287263"/>
          </a:xfrm>
          <a:prstGeom prst="line">
            <a:avLst/>
          </a:prstGeom>
          <a:noFill/>
          <a:ln w="19050">
            <a:solidFill>
              <a:schemeClr val="tx1"/>
            </a:solidFill>
            <a:round/>
            <a:headEnd/>
            <a:tailEnd type="triangle" w="med" len="med"/>
          </a:ln>
        </p:spPr>
        <p:txBody>
          <a:bodyPr/>
          <a:lstStyle/>
          <a:p>
            <a:endParaRPr lang="en-GB"/>
          </a:p>
        </p:txBody>
      </p:sp>
      <p:sp>
        <p:nvSpPr>
          <p:cNvPr id="2" name="TextBox 1"/>
          <p:cNvSpPr txBox="1"/>
          <p:nvPr/>
        </p:nvSpPr>
        <p:spPr>
          <a:xfrm>
            <a:off x="906380" y="6488668"/>
            <a:ext cx="2063642" cy="369332"/>
          </a:xfrm>
          <a:prstGeom prst="rect">
            <a:avLst/>
          </a:prstGeom>
          <a:noFill/>
        </p:spPr>
        <p:txBody>
          <a:bodyPr wrap="none" rtlCol="0">
            <a:spAutoFit/>
          </a:bodyPr>
          <a:lstStyle/>
          <a:p>
            <a:r>
              <a:rPr lang="en-GB" dirty="0"/>
              <a:t>Table&gt;(</a:t>
            </a:r>
            <a:r>
              <a:rPr lang="en-GB" dirty="0" err="1"/>
              <a:t>tr</a:t>
            </a:r>
            <a:r>
              <a:rPr lang="en-GB" dirty="0"/>
              <a:t>&gt;(td*2)) *2</a:t>
            </a:r>
          </a:p>
        </p:txBody>
      </p:sp>
    </p:spTree>
    <p:extLst>
      <p:ext uri="{BB962C8B-B14F-4D97-AF65-F5344CB8AC3E}">
        <p14:creationId xmlns:p14="http://schemas.microsoft.com/office/powerpoint/2010/main" val="291562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Task - Tables</a:t>
            </a:r>
          </a:p>
        </p:txBody>
      </p:sp>
      <p:sp>
        <p:nvSpPr>
          <p:cNvPr id="8195" name="Rectangle 3"/>
          <p:cNvSpPr>
            <a:spLocks noGrp="1" noChangeArrowheads="1"/>
          </p:cNvSpPr>
          <p:nvPr>
            <p:ph idx="1"/>
          </p:nvPr>
        </p:nvSpPr>
        <p:spPr/>
        <p:txBody>
          <a:bodyPr/>
          <a:lstStyle/>
          <a:p>
            <a:pPr eaLnBrk="1" hangingPunct="1"/>
            <a:r>
              <a:rPr lang="en-GB" dirty="0"/>
              <a:t>Add a preceding row for column headings</a:t>
            </a:r>
          </a:p>
        </p:txBody>
      </p:sp>
      <p:grpSp>
        <p:nvGrpSpPr>
          <p:cNvPr id="8196" name="Group 10"/>
          <p:cNvGrpSpPr>
            <a:grpSpLocks/>
          </p:cNvGrpSpPr>
          <p:nvPr/>
        </p:nvGrpSpPr>
        <p:grpSpPr bwMode="auto">
          <a:xfrm>
            <a:off x="2927350" y="2565401"/>
            <a:ext cx="5976938" cy="3527425"/>
            <a:chOff x="1700" y="1888"/>
            <a:chExt cx="1815" cy="1632"/>
          </a:xfrm>
        </p:grpSpPr>
        <p:sp>
          <p:nvSpPr>
            <p:cNvPr id="8198" name="Rectangle 4"/>
            <p:cNvSpPr>
              <a:spLocks noChangeArrowheads="1"/>
            </p:cNvSpPr>
            <p:nvPr/>
          </p:nvSpPr>
          <p:spPr bwMode="auto">
            <a:xfrm>
              <a:off x="1700" y="2432"/>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1, cell 1</a:t>
              </a:r>
            </a:p>
          </p:txBody>
        </p:sp>
        <p:sp>
          <p:nvSpPr>
            <p:cNvPr id="8199" name="Rectangle 5"/>
            <p:cNvSpPr>
              <a:spLocks noChangeArrowheads="1"/>
            </p:cNvSpPr>
            <p:nvPr/>
          </p:nvSpPr>
          <p:spPr bwMode="auto">
            <a:xfrm>
              <a:off x="2608" y="2432"/>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1, cell 2</a:t>
              </a:r>
            </a:p>
          </p:txBody>
        </p:sp>
        <p:sp>
          <p:nvSpPr>
            <p:cNvPr id="8200" name="Rectangle 6"/>
            <p:cNvSpPr>
              <a:spLocks noChangeArrowheads="1"/>
            </p:cNvSpPr>
            <p:nvPr/>
          </p:nvSpPr>
          <p:spPr bwMode="auto">
            <a:xfrm>
              <a:off x="1700" y="2976"/>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2, cell 1</a:t>
              </a:r>
            </a:p>
          </p:txBody>
        </p:sp>
        <p:sp>
          <p:nvSpPr>
            <p:cNvPr id="8201" name="Rectangle 7"/>
            <p:cNvSpPr>
              <a:spLocks noChangeArrowheads="1"/>
            </p:cNvSpPr>
            <p:nvPr/>
          </p:nvSpPr>
          <p:spPr bwMode="auto">
            <a:xfrm>
              <a:off x="2608" y="2976"/>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2, cell 2</a:t>
              </a:r>
            </a:p>
          </p:txBody>
        </p:sp>
        <p:sp>
          <p:nvSpPr>
            <p:cNvPr id="8202" name="Rectangle 8"/>
            <p:cNvSpPr>
              <a:spLocks noChangeArrowheads="1"/>
            </p:cNvSpPr>
            <p:nvPr/>
          </p:nvSpPr>
          <p:spPr bwMode="auto">
            <a:xfrm>
              <a:off x="1700" y="1888"/>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b="1" dirty="0"/>
                <a:t>Heading A</a:t>
              </a:r>
            </a:p>
          </p:txBody>
        </p:sp>
        <p:sp>
          <p:nvSpPr>
            <p:cNvPr id="8203" name="Rectangle 9"/>
            <p:cNvSpPr>
              <a:spLocks noChangeArrowheads="1"/>
            </p:cNvSpPr>
            <p:nvPr/>
          </p:nvSpPr>
          <p:spPr bwMode="auto">
            <a:xfrm>
              <a:off x="2608" y="1888"/>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b="1" dirty="0"/>
                <a:t>Heading</a:t>
              </a:r>
              <a:r>
                <a:rPr lang="en-GB" sz="3600" b="1" dirty="0">
                  <a:solidFill>
                    <a:schemeClr val="bg1"/>
                  </a:solidFill>
                </a:rPr>
                <a:t> </a:t>
              </a:r>
              <a:r>
                <a:rPr lang="en-GB" sz="3600" b="1" dirty="0"/>
                <a:t>B</a:t>
              </a:r>
            </a:p>
          </p:txBody>
        </p:sp>
      </p:grpSp>
      <p:sp>
        <p:nvSpPr>
          <p:cNvPr id="8197" name="Text Box 13"/>
          <p:cNvSpPr txBox="1">
            <a:spLocks noChangeArrowheads="1"/>
          </p:cNvSpPr>
          <p:nvPr/>
        </p:nvSpPr>
        <p:spPr bwMode="auto">
          <a:xfrm>
            <a:off x="1838325" y="6308725"/>
            <a:ext cx="8009180" cy="369332"/>
          </a:xfrm>
          <a:prstGeom prst="rect">
            <a:avLst/>
          </a:prstGeom>
          <a:noFill/>
          <a:ln w="9525">
            <a:noFill/>
            <a:miter lim="800000"/>
            <a:headEnd/>
            <a:tailEnd/>
          </a:ln>
        </p:spPr>
        <p:txBody>
          <a:bodyPr wrap="none">
            <a:spAutoFit/>
          </a:bodyPr>
          <a:lstStyle/>
          <a:p>
            <a:r>
              <a:rPr lang="en-GB"/>
              <a:t>Optionally, use the heading tag &lt;th&gt;&lt;/th&gt; tag instead of &lt;td&gt;&lt;/td&gt; for heading cells</a:t>
            </a:r>
          </a:p>
        </p:txBody>
      </p:sp>
    </p:spTree>
    <p:extLst>
      <p:ext uri="{BB962C8B-B14F-4D97-AF65-F5344CB8AC3E}">
        <p14:creationId xmlns:p14="http://schemas.microsoft.com/office/powerpoint/2010/main" val="130228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Sizing Cells</a:t>
            </a:r>
          </a:p>
        </p:txBody>
      </p:sp>
      <p:sp>
        <p:nvSpPr>
          <p:cNvPr id="9219" name="Rectangle 3"/>
          <p:cNvSpPr>
            <a:spLocks noGrp="1" noChangeArrowheads="1"/>
          </p:cNvSpPr>
          <p:nvPr>
            <p:ph idx="1"/>
          </p:nvPr>
        </p:nvSpPr>
        <p:spPr/>
        <p:txBody>
          <a:bodyPr/>
          <a:lstStyle/>
          <a:p>
            <a:pPr eaLnBrk="1" hangingPunct="1"/>
            <a:r>
              <a:rPr lang="en-GB"/>
              <a:t>Cells can have specific sizes by defining the</a:t>
            </a:r>
          </a:p>
          <a:p>
            <a:pPr lvl="1" eaLnBrk="1" hangingPunct="1"/>
            <a:r>
              <a:rPr lang="en-GB"/>
              <a:t>Height</a:t>
            </a:r>
          </a:p>
          <a:p>
            <a:pPr lvl="1" eaLnBrk="1" hangingPunct="1"/>
            <a:r>
              <a:rPr lang="en-GB"/>
              <a:t>Width</a:t>
            </a:r>
          </a:p>
          <a:p>
            <a:pPr eaLnBrk="1" hangingPunct="1"/>
            <a:r>
              <a:rPr lang="en-GB"/>
              <a:t>Browsers use the sizing units:</a:t>
            </a:r>
          </a:p>
          <a:p>
            <a:pPr lvl="1" eaLnBrk="1" hangingPunct="1"/>
            <a:r>
              <a:rPr lang="en-GB"/>
              <a:t>Percentage of screen </a:t>
            </a:r>
            <a:r>
              <a:rPr lang="en-GB" b="1">
                <a:solidFill>
                  <a:srgbClr val="FF0000"/>
                </a:solidFill>
              </a:rPr>
              <a:t>width</a:t>
            </a:r>
            <a:r>
              <a:rPr lang="en-GB"/>
              <a:t> (%)</a:t>
            </a:r>
          </a:p>
          <a:p>
            <a:pPr lvl="1" eaLnBrk="1" hangingPunct="1"/>
            <a:r>
              <a:rPr lang="en-GB"/>
              <a:t>Pixels (width &amp; height)</a:t>
            </a:r>
          </a:p>
        </p:txBody>
      </p:sp>
    </p:spTree>
    <p:extLst>
      <p:ext uri="{BB962C8B-B14F-4D97-AF65-F5344CB8AC3E}">
        <p14:creationId xmlns:p14="http://schemas.microsoft.com/office/powerpoint/2010/main" val="1371265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Sizing Cells</a:t>
            </a:r>
          </a:p>
        </p:txBody>
      </p:sp>
      <p:sp>
        <p:nvSpPr>
          <p:cNvPr id="10243" name="Rectangle 4"/>
          <p:cNvSpPr>
            <a:spLocks noChangeArrowheads="1"/>
          </p:cNvSpPr>
          <p:nvPr/>
        </p:nvSpPr>
        <p:spPr bwMode="auto">
          <a:xfrm>
            <a:off x="3143251" y="4173538"/>
            <a:ext cx="3889375" cy="1174750"/>
          </a:xfrm>
          <a:prstGeom prst="rect">
            <a:avLst/>
          </a:prstGeom>
          <a:solidFill>
            <a:srgbClr val="CCFFFF"/>
          </a:solidFill>
          <a:ln w="38100">
            <a:solidFill>
              <a:schemeClr val="bg1"/>
            </a:solidFill>
            <a:miter lim="800000"/>
            <a:headEnd/>
            <a:tailEnd/>
          </a:ln>
        </p:spPr>
        <p:txBody>
          <a:bodyPr wrap="none" anchor="ctr"/>
          <a:lstStyle/>
          <a:p>
            <a:pPr algn="ctr"/>
            <a:r>
              <a:rPr lang="en-GB" sz="3200" dirty="0"/>
              <a:t>row 1, cell 1</a:t>
            </a:r>
          </a:p>
        </p:txBody>
      </p:sp>
      <p:sp>
        <p:nvSpPr>
          <p:cNvPr id="10244" name="Rectangle 5"/>
          <p:cNvSpPr>
            <a:spLocks noChangeArrowheads="1"/>
          </p:cNvSpPr>
          <p:nvPr/>
        </p:nvSpPr>
        <p:spPr bwMode="auto">
          <a:xfrm>
            <a:off x="7032626" y="4173538"/>
            <a:ext cx="2087563" cy="1174750"/>
          </a:xfrm>
          <a:prstGeom prst="rect">
            <a:avLst/>
          </a:prstGeom>
          <a:solidFill>
            <a:srgbClr val="CCFFFF"/>
          </a:solidFill>
          <a:ln w="38100">
            <a:solidFill>
              <a:schemeClr val="bg1"/>
            </a:solidFill>
            <a:miter lim="800000"/>
            <a:headEnd/>
            <a:tailEnd/>
          </a:ln>
        </p:spPr>
        <p:txBody>
          <a:bodyPr anchor="ctr"/>
          <a:lstStyle/>
          <a:p>
            <a:pPr algn="ctr"/>
            <a:r>
              <a:rPr lang="en-GB" sz="3200" dirty="0"/>
              <a:t>row 1, </a:t>
            </a:r>
          </a:p>
          <a:p>
            <a:pPr algn="ctr"/>
            <a:r>
              <a:rPr lang="en-GB" sz="3200" dirty="0"/>
              <a:t>cell 2</a:t>
            </a:r>
          </a:p>
        </p:txBody>
      </p:sp>
      <p:sp>
        <p:nvSpPr>
          <p:cNvPr id="10245" name="Rectangle 6"/>
          <p:cNvSpPr>
            <a:spLocks noChangeArrowheads="1"/>
          </p:cNvSpPr>
          <p:nvPr/>
        </p:nvSpPr>
        <p:spPr bwMode="auto">
          <a:xfrm>
            <a:off x="3143251" y="5348289"/>
            <a:ext cx="3889375" cy="1176337"/>
          </a:xfrm>
          <a:prstGeom prst="rect">
            <a:avLst/>
          </a:prstGeom>
          <a:solidFill>
            <a:srgbClr val="CCFFFF"/>
          </a:solidFill>
          <a:ln w="38100">
            <a:solidFill>
              <a:schemeClr val="bg1"/>
            </a:solidFill>
            <a:miter lim="800000"/>
            <a:headEnd/>
            <a:tailEnd/>
          </a:ln>
        </p:spPr>
        <p:txBody>
          <a:bodyPr wrap="none" anchor="ctr"/>
          <a:lstStyle/>
          <a:p>
            <a:pPr algn="ctr"/>
            <a:r>
              <a:rPr lang="en-GB" sz="3200" dirty="0"/>
              <a:t>row 2, cell 1</a:t>
            </a:r>
          </a:p>
        </p:txBody>
      </p:sp>
      <p:sp>
        <p:nvSpPr>
          <p:cNvPr id="10246" name="Rectangle 7"/>
          <p:cNvSpPr>
            <a:spLocks noChangeArrowheads="1"/>
          </p:cNvSpPr>
          <p:nvPr/>
        </p:nvSpPr>
        <p:spPr bwMode="auto">
          <a:xfrm>
            <a:off x="7032626" y="5348289"/>
            <a:ext cx="2087563" cy="1176337"/>
          </a:xfrm>
          <a:prstGeom prst="rect">
            <a:avLst/>
          </a:prstGeom>
          <a:solidFill>
            <a:srgbClr val="CCFFFF"/>
          </a:solidFill>
          <a:ln w="38100">
            <a:solidFill>
              <a:schemeClr val="bg1"/>
            </a:solidFill>
            <a:miter lim="800000"/>
            <a:headEnd/>
            <a:tailEnd/>
          </a:ln>
        </p:spPr>
        <p:txBody>
          <a:bodyPr anchor="ctr"/>
          <a:lstStyle/>
          <a:p>
            <a:pPr algn="ctr"/>
            <a:r>
              <a:rPr lang="en-GB" sz="3200" dirty="0"/>
              <a:t>row 2, </a:t>
            </a:r>
          </a:p>
          <a:p>
            <a:pPr algn="ctr"/>
            <a:r>
              <a:rPr lang="en-GB" sz="3200" dirty="0"/>
              <a:t>cell 2</a:t>
            </a:r>
          </a:p>
        </p:txBody>
      </p:sp>
      <p:sp>
        <p:nvSpPr>
          <p:cNvPr id="10247" name="Rectangle 8"/>
          <p:cNvSpPr>
            <a:spLocks noChangeArrowheads="1"/>
          </p:cNvSpPr>
          <p:nvPr/>
        </p:nvSpPr>
        <p:spPr bwMode="auto">
          <a:xfrm>
            <a:off x="3143251" y="2997200"/>
            <a:ext cx="3889375" cy="1176338"/>
          </a:xfrm>
          <a:prstGeom prst="rect">
            <a:avLst/>
          </a:prstGeom>
          <a:solidFill>
            <a:srgbClr val="CCFFFF"/>
          </a:solidFill>
          <a:ln w="38100">
            <a:solidFill>
              <a:schemeClr val="bg1"/>
            </a:solidFill>
            <a:miter lim="800000"/>
            <a:headEnd/>
            <a:tailEnd/>
          </a:ln>
        </p:spPr>
        <p:txBody>
          <a:bodyPr wrap="none" anchor="ctr"/>
          <a:lstStyle/>
          <a:p>
            <a:pPr algn="ctr"/>
            <a:r>
              <a:rPr lang="en-GB" sz="3200" b="1" dirty="0"/>
              <a:t>Heading A</a:t>
            </a:r>
          </a:p>
        </p:txBody>
      </p:sp>
      <p:sp>
        <p:nvSpPr>
          <p:cNvPr id="10248" name="Line 19"/>
          <p:cNvSpPr>
            <a:spLocks noChangeShapeType="1"/>
          </p:cNvSpPr>
          <p:nvPr/>
        </p:nvSpPr>
        <p:spPr bwMode="auto">
          <a:xfrm flipV="1">
            <a:off x="3143250" y="1700214"/>
            <a:ext cx="0" cy="1152525"/>
          </a:xfrm>
          <a:prstGeom prst="line">
            <a:avLst/>
          </a:prstGeom>
          <a:noFill/>
          <a:ln w="9525">
            <a:solidFill>
              <a:schemeClr val="tx1"/>
            </a:solidFill>
            <a:round/>
            <a:headEnd/>
            <a:tailEnd/>
          </a:ln>
        </p:spPr>
        <p:txBody>
          <a:bodyPr/>
          <a:lstStyle/>
          <a:p>
            <a:endParaRPr lang="en-GB"/>
          </a:p>
        </p:txBody>
      </p:sp>
      <p:sp>
        <p:nvSpPr>
          <p:cNvPr id="10249" name="Line 20"/>
          <p:cNvSpPr>
            <a:spLocks noChangeShapeType="1"/>
          </p:cNvSpPr>
          <p:nvPr/>
        </p:nvSpPr>
        <p:spPr bwMode="auto">
          <a:xfrm flipV="1">
            <a:off x="9120188" y="1700214"/>
            <a:ext cx="0" cy="1152525"/>
          </a:xfrm>
          <a:prstGeom prst="line">
            <a:avLst/>
          </a:prstGeom>
          <a:noFill/>
          <a:ln w="9525">
            <a:solidFill>
              <a:schemeClr val="tx1"/>
            </a:solidFill>
            <a:round/>
            <a:headEnd/>
            <a:tailEnd/>
          </a:ln>
        </p:spPr>
        <p:txBody>
          <a:bodyPr/>
          <a:lstStyle/>
          <a:p>
            <a:endParaRPr lang="en-GB"/>
          </a:p>
        </p:txBody>
      </p:sp>
      <p:sp>
        <p:nvSpPr>
          <p:cNvPr id="10250" name="Line 21"/>
          <p:cNvSpPr>
            <a:spLocks noChangeShapeType="1"/>
          </p:cNvSpPr>
          <p:nvPr/>
        </p:nvSpPr>
        <p:spPr bwMode="auto">
          <a:xfrm>
            <a:off x="3143250" y="1924050"/>
            <a:ext cx="5976938" cy="0"/>
          </a:xfrm>
          <a:prstGeom prst="line">
            <a:avLst/>
          </a:prstGeom>
          <a:noFill/>
          <a:ln w="9525">
            <a:solidFill>
              <a:schemeClr val="tx1"/>
            </a:solidFill>
            <a:round/>
            <a:headEnd/>
            <a:tailEnd/>
          </a:ln>
        </p:spPr>
        <p:txBody>
          <a:bodyPr/>
          <a:lstStyle/>
          <a:p>
            <a:endParaRPr lang="en-GB"/>
          </a:p>
        </p:txBody>
      </p:sp>
      <p:sp>
        <p:nvSpPr>
          <p:cNvPr id="10251" name="Text Box 22"/>
          <p:cNvSpPr txBox="1">
            <a:spLocks noChangeArrowheads="1"/>
          </p:cNvSpPr>
          <p:nvPr/>
        </p:nvSpPr>
        <p:spPr bwMode="auto">
          <a:xfrm>
            <a:off x="5962650" y="1557338"/>
            <a:ext cx="752322" cy="369332"/>
          </a:xfrm>
          <a:prstGeom prst="rect">
            <a:avLst/>
          </a:prstGeom>
          <a:noFill/>
          <a:ln w="9525">
            <a:noFill/>
            <a:miter lim="800000"/>
            <a:headEnd/>
            <a:tailEnd/>
          </a:ln>
        </p:spPr>
        <p:txBody>
          <a:bodyPr wrap="none">
            <a:spAutoFit/>
          </a:bodyPr>
          <a:lstStyle/>
          <a:p>
            <a:r>
              <a:rPr lang="en-GB"/>
              <a:t>300px</a:t>
            </a:r>
          </a:p>
        </p:txBody>
      </p:sp>
      <p:sp>
        <p:nvSpPr>
          <p:cNvPr id="10252" name="Line 25"/>
          <p:cNvSpPr>
            <a:spLocks noChangeShapeType="1"/>
          </p:cNvSpPr>
          <p:nvPr/>
        </p:nvSpPr>
        <p:spPr bwMode="auto">
          <a:xfrm>
            <a:off x="3143250" y="2420938"/>
            <a:ext cx="5976938" cy="0"/>
          </a:xfrm>
          <a:prstGeom prst="line">
            <a:avLst/>
          </a:prstGeom>
          <a:noFill/>
          <a:ln w="9525">
            <a:solidFill>
              <a:schemeClr val="tx1"/>
            </a:solidFill>
            <a:round/>
            <a:headEnd/>
            <a:tailEnd/>
          </a:ln>
        </p:spPr>
        <p:txBody>
          <a:bodyPr/>
          <a:lstStyle/>
          <a:p>
            <a:endParaRPr lang="en-GB"/>
          </a:p>
        </p:txBody>
      </p:sp>
      <p:sp>
        <p:nvSpPr>
          <p:cNvPr id="10253" name="Text Box 26"/>
          <p:cNvSpPr txBox="1">
            <a:spLocks noChangeArrowheads="1"/>
          </p:cNvSpPr>
          <p:nvPr/>
        </p:nvSpPr>
        <p:spPr bwMode="auto">
          <a:xfrm>
            <a:off x="4800600" y="2414588"/>
            <a:ext cx="583814" cy="369332"/>
          </a:xfrm>
          <a:prstGeom prst="rect">
            <a:avLst/>
          </a:prstGeom>
          <a:noFill/>
          <a:ln w="9525">
            <a:noFill/>
            <a:miter lim="800000"/>
            <a:headEnd/>
            <a:tailEnd/>
          </a:ln>
        </p:spPr>
        <p:txBody>
          <a:bodyPr wrap="none">
            <a:spAutoFit/>
          </a:bodyPr>
          <a:lstStyle/>
          <a:p>
            <a:r>
              <a:rPr lang="en-GB"/>
              <a:t>75%</a:t>
            </a:r>
          </a:p>
        </p:txBody>
      </p:sp>
      <p:sp>
        <p:nvSpPr>
          <p:cNvPr id="10254" name="Line 27"/>
          <p:cNvSpPr>
            <a:spLocks noChangeShapeType="1"/>
          </p:cNvSpPr>
          <p:nvPr/>
        </p:nvSpPr>
        <p:spPr bwMode="auto">
          <a:xfrm flipV="1">
            <a:off x="7032625" y="2276476"/>
            <a:ext cx="0" cy="576263"/>
          </a:xfrm>
          <a:prstGeom prst="line">
            <a:avLst/>
          </a:prstGeom>
          <a:noFill/>
          <a:ln w="9525">
            <a:solidFill>
              <a:schemeClr val="tx1"/>
            </a:solidFill>
            <a:round/>
            <a:headEnd/>
            <a:tailEnd/>
          </a:ln>
        </p:spPr>
        <p:txBody>
          <a:bodyPr/>
          <a:lstStyle/>
          <a:p>
            <a:endParaRPr lang="en-GB"/>
          </a:p>
        </p:txBody>
      </p:sp>
      <p:sp>
        <p:nvSpPr>
          <p:cNvPr id="10255" name="Text Box 28"/>
          <p:cNvSpPr txBox="1">
            <a:spLocks noChangeArrowheads="1"/>
          </p:cNvSpPr>
          <p:nvPr/>
        </p:nvSpPr>
        <p:spPr bwMode="auto">
          <a:xfrm>
            <a:off x="7831138" y="2414588"/>
            <a:ext cx="583814" cy="369332"/>
          </a:xfrm>
          <a:prstGeom prst="rect">
            <a:avLst/>
          </a:prstGeom>
          <a:noFill/>
          <a:ln w="9525">
            <a:noFill/>
            <a:miter lim="800000"/>
            <a:headEnd/>
            <a:tailEnd/>
          </a:ln>
        </p:spPr>
        <p:txBody>
          <a:bodyPr wrap="none">
            <a:spAutoFit/>
          </a:bodyPr>
          <a:lstStyle/>
          <a:p>
            <a:r>
              <a:rPr lang="en-GB"/>
              <a:t>25%</a:t>
            </a:r>
          </a:p>
        </p:txBody>
      </p:sp>
      <p:sp>
        <p:nvSpPr>
          <p:cNvPr id="10256" name="Rectangle 29"/>
          <p:cNvSpPr>
            <a:spLocks noChangeArrowheads="1"/>
          </p:cNvSpPr>
          <p:nvPr/>
        </p:nvSpPr>
        <p:spPr bwMode="auto">
          <a:xfrm>
            <a:off x="7032625" y="2997200"/>
            <a:ext cx="2089150" cy="1176338"/>
          </a:xfrm>
          <a:prstGeom prst="rect">
            <a:avLst/>
          </a:prstGeom>
          <a:solidFill>
            <a:srgbClr val="CCFFFF"/>
          </a:solidFill>
          <a:ln w="38100">
            <a:solidFill>
              <a:schemeClr val="bg1"/>
            </a:solidFill>
            <a:miter lim="800000"/>
            <a:headEnd/>
            <a:tailEnd/>
          </a:ln>
        </p:spPr>
        <p:txBody>
          <a:bodyPr wrap="none" anchor="ctr"/>
          <a:lstStyle/>
          <a:p>
            <a:pPr algn="ctr"/>
            <a:r>
              <a:rPr lang="en-GB" sz="3200" b="1" dirty="0"/>
              <a:t>Heading B</a:t>
            </a:r>
          </a:p>
        </p:txBody>
      </p:sp>
    </p:spTree>
    <p:extLst>
      <p:ext uri="{BB962C8B-B14F-4D97-AF65-F5344CB8AC3E}">
        <p14:creationId xmlns:p14="http://schemas.microsoft.com/office/powerpoint/2010/main" val="1030843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Task – Sizing table</a:t>
            </a:r>
          </a:p>
        </p:txBody>
      </p:sp>
      <p:sp>
        <p:nvSpPr>
          <p:cNvPr id="11267" name="Rectangle 3"/>
          <p:cNvSpPr>
            <a:spLocks noGrp="1" noChangeArrowheads="1"/>
          </p:cNvSpPr>
          <p:nvPr>
            <p:ph idx="1"/>
          </p:nvPr>
        </p:nvSpPr>
        <p:spPr>
          <a:xfrm>
            <a:off x="1981200" y="1719262"/>
            <a:ext cx="8229600" cy="4986337"/>
          </a:xfrm>
          <a:solidFill>
            <a:srgbClr val="FFFFCC"/>
          </a:solidFill>
          <a:ln>
            <a:solidFill>
              <a:schemeClr val="bg1"/>
            </a:solidFill>
          </a:ln>
        </p:spPr>
        <p:txBody>
          <a:bodyPr>
            <a:normAutofit fontScale="92500" lnSpcReduction="20000"/>
          </a:bodyPr>
          <a:lstStyle/>
          <a:p>
            <a:pPr eaLnBrk="1" hangingPunct="1">
              <a:lnSpc>
                <a:spcPct val="80000"/>
              </a:lnSpc>
              <a:buFont typeface="Wingdings" pitchFamily="2" charset="2"/>
              <a:buNone/>
            </a:pPr>
            <a:endParaRPr lang="en-GB" sz="2100" dirty="0">
              <a:solidFill>
                <a:schemeClr val="bg1"/>
              </a:solidFill>
            </a:endParaRPr>
          </a:p>
          <a:p>
            <a:pPr eaLnBrk="1" hangingPunct="1">
              <a:lnSpc>
                <a:spcPct val="80000"/>
              </a:lnSpc>
              <a:buFont typeface="Wingdings" pitchFamily="2" charset="2"/>
              <a:buNone/>
            </a:pPr>
            <a:r>
              <a:rPr lang="en-GB" sz="2200" dirty="0"/>
              <a:t>&lt;table border="1"  width="300"&gt;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a:t>
            </a:r>
            <a:r>
              <a:rPr lang="en-GB" sz="2200" dirty="0" err="1"/>
              <a:t>th</a:t>
            </a:r>
            <a:r>
              <a:rPr lang="en-GB" sz="2200" dirty="0"/>
              <a:t>&gt;Heading A&lt;/</a:t>
            </a:r>
            <a:r>
              <a:rPr lang="en-GB" sz="2200" dirty="0" err="1"/>
              <a:t>th</a:t>
            </a:r>
            <a:r>
              <a:rPr lang="en-GB" sz="2200" dirty="0"/>
              <a:t>&gt;</a:t>
            </a:r>
          </a:p>
          <a:p>
            <a:pPr eaLnBrk="1" hangingPunct="1">
              <a:lnSpc>
                <a:spcPct val="80000"/>
              </a:lnSpc>
              <a:buFont typeface="Wingdings" pitchFamily="2" charset="2"/>
              <a:buNone/>
            </a:pPr>
            <a:r>
              <a:rPr lang="en-GB" sz="2200" dirty="0"/>
              <a:t>		&lt;</a:t>
            </a:r>
            <a:r>
              <a:rPr lang="en-GB" sz="2200" dirty="0" err="1"/>
              <a:t>th</a:t>
            </a:r>
            <a:r>
              <a:rPr lang="en-GB" sz="2200" dirty="0"/>
              <a:t>&gt;Heading B&lt;/</a:t>
            </a:r>
            <a:r>
              <a:rPr lang="en-GB" sz="2200" dirty="0" err="1"/>
              <a:t>th</a:t>
            </a:r>
            <a:r>
              <a:rPr lang="en-GB" sz="2200" dirty="0"/>
              <a:t>&gt;</a:t>
            </a:r>
          </a:p>
          <a:p>
            <a:pPr eaLnBrk="1" hangingPunct="1">
              <a:lnSpc>
                <a:spcPct val="80000"/>
              </a:lnSpc>
              <a:buFont typeface="Wingdings" pitchFamily="2" charset="2"/>
              <a:buNone/>
            </a:pPr>
            <a:r>
              <a:rPr lang="en-GB" sz="2200" dirty="0"/>
              <a:t>	&lt;/</a:t>
            </a:r>
            <a:r>
              <a:rPr lang="en-GB" sz="2200" dirty="0" err="1"/>
              <a:t>tr</a:t>
            </a:r>
            <a:r>
              <a:rPr lang="en-GB" sz="2200" dirty="0"/>
              <a:t>&gt; </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&lt;td&gt;row 1, cell 1&lt;/td&gt;</a:t>
            </a:r>
          </a:p>
          <a:p>
            <a:pPr eaLnBrk="1" hangingPunct="1">
              <a:lnSpc>
                <a:spcPct val="80000"/>
              </a:lnSpc>
              <a:buFont typeface="Wingdings" pitchFamily="2" charset="2"/>
              <a:buNone/>
            </a:pPr>
            <a:r>
              <a:rPr lang="en-GB" sz="2200" dirty="0"/>
              <a:t>		&lt;td&gt;row 1, cell 2&lt;/td&gt;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&lt;td&gt;row 2, cell 1&lt;/td&gt;</a:t>
            </a:r>
          </a:p>
          <a:p>
            <a:pPr eaLnBrk="1" hangingPunct="1">
              <a:lnSpc>
                <a:spcPct val="80000"/>
              </a:lnSpc>
              <a:buFont typeface="Wingdings" pitchFamily="2" charset="2"/>
              <a:buNone/>
            </a:pPr>
            <a:r>
              <a:rPr lang="en-GB" sz="2200" dirty="0"/>
              <a:t>		&lt;td&gt;row 2, cell 2&lt;/td&gt;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&lt;/table&gt;</a:t>
            </a:r>
          </a:p>
        </p:txBody>
      </p:sp>
      <p:sp>
        <p:nvSpPr>
          <p:cNvPr id="11268" name="Rectangle 10"/>
          <p:cNvSpPr>
            <a:spLocks noChangeArrowheads="1"/>
          </p:cNvSpPr>
          <p:nvPr/>
        </p:nvSpPr>
        <p:spPr bwMode="auto">
          <a:xfrm>
            <a:off x="7175501" y="2565400"/>
            <a:ext cx="1655763" cy="503238"/>
          </a:xfrm>
          <a:prstGeom prst="rect">
            <a:avLst/>
          </a:prstGeom>
          <a:solidFill>
            <a:srgbClr val="CCFFFF"/>
          </a:solidFill>
          <a:ln w="9525">
            <a:solidFill>
              <a:schemeClr val="tx1"/>
            </a:solidFill>
            <a:miter lim="800000"/>
            <a:headEnd/>
            <a:tailEnd/>
          </a:ln>
        </p:spPr>
        <p:txBody>
          <a:bodyPr anchor="ctr"/>
          <a:lstStyle/>
          <a:p>
            <a:pPr algn="ctr"/>
            <a:r>
              <a:rPr lang="en-GB" dirty="0"/>
              <a:t>Change to 50%</a:t>
            </a:r>
          </a:p>
        </p:txBody>
      </p:sp>
      <p:sp>
        <p:nvSpPr>
          <p:cNvPr id="11269" name="Line 11"/>
          <p:cNvSpPr>
            <a:spLocks noChangeShapeType="1"/>
          </p:cNvSpPr>
          <p:nvPr/>
        </p:nvSpPr>
        <p:spPr bwMode="auto">
          <a:xfrm flipH="1" flipV="1">
            <a:off x="5453058" y="2285992"/>
            <a:ext cx="1722442" cy="279408"/>
          </a:xfrm>
          <a:prstGeom prst="line">
            <a:avLst/>
          </a:prstGeom>
          <a:noFill/>
          <a:ln w="25400">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428116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596" y="142852"/>
            <a:ext cx="8229600" cy="1219200"/>
          </a:xfrm>
        </p:spPr>
        <p:txBody>
          <a:bodyPr/>
          <a:lstStyle/>
          <a:p>
            <a:pPr eaLnBrk="1" hangingPunct="1"/>
            <a:r>
              <a:rPr lang="en-GB"/>
              <a:t>Task – Sizing Cells</a:t>
            </a:r>
          </a:p>
        </p:txBody>
      </p:sp>
      <p:sp>
        <p:nvSpPr>
          <p:cNvPr id="12291" name="Rectangle 3"/>
          <p:cNvSpPr>
            <a:spLocks noGrp="1" noChangeArrowheads="1"/>
          </p:cNvSpPr>
          <p:nvPr>
            <p:ph idx="1"/>
          </p:nvPr>
        </p:nvSpPr>
        <p:spPr>
          <a:xfrm>
            <a:off x="1991544" y="1916832"/>
            <a:ext cx="8229600" cy="4589462"/>
          </a:xfrm>
          <a:solidFill>
            <a:srgbClr val="FFFFCC"/>
          </a:solidFill>
          <a:ln>
            <a:solidFill>
              <a:schemeClr val="tx1"/>
            </a:solidFill>
          </a:ln>
        </p:spPr>
        <p:txBody>
          <a:bodyPr>
            <a:normAutofit fontScale="92500" lnSpcReduction="20000"/>
          </a:bodyPr>
          <a:lstStyle/>
          <a:p>
            <a:pPr eaLnBrk="1" hangingPunct="1">
              <a:lnSpc>
                <a:spcPct val="80000"/>
              </a:lnSpc>
              <a:buFont typeface="Wingdings" pitchFamily="2" charset="2"/>
              <a:buNone/>
            </a:pPr>
            <a:r>
              <a:rPr lang="en-GB" sz="2000" dirty="0"/>
              <a:t>&lt;table border="1"  width="300"&gt;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a:t>
            </a:r>
            <a:r>
              <a:rPr lang="en-GB" sz="2000" dirty="0" err="1"/>
              <a:t>th</a:t>
            </a:r>
            <a:r>
              <a:rPr lang="en-GB" sz="2000" dirty="0"/>
              <a:t> width="25%"&gt;Heading A&lt;/</a:t>
            </a:r>
            <a:r>
              <a:rPr lang="en-GB" sz="2000" dirty="0" err="1"/>
              <a:t>th</a:t>
            </a:r>
            <a:r>
              <a:rPr lang="en-GB" sz="2000" dirty="0"/>
              <a:t>&gt;</a:t>
            </a:r>
          </a:p>
          <a:p>
            <a:pPr eaLnBrk="1" hangingPunct="1">
              <a:lnSpc>
                <a:spcPct val="80000"/>
              </a:lnSpc>
              <a:buFont typeface="Wingdings" pitchFamily="2" charset="2"/>
              <a:buNone/>
            </a:pPr>
            <a:r>
              <a:rPr lang="en-GB" sz="2000" dirty="0"/>
              <a:t>		&lt;</a:t>
            </a:r>
            <a:r>
              <a:rPr lang="en-GB" sz="2000" dirty="0" err="1"/>
              <a:t>th</a:t>
            </a:r>
            <a:r>
              <a:rPr lang="en-GB" sz="2000" dirty="0"/>
              <a:t> width="75%"&gt;Heading B&lt;/</a:t>
            </a:r>
            <a:r>
              <a:rPr lang="en-GB" sz="2000" dirty="0" err="1"/>
              <a:t>th</a:t>
            </a:r>
            <a:r>
              <a:rPr lang="en-GB" sz="2000" dirty="0"/>
              <a:t>&gt;</a:t>
            </a:r>
          </a:p>
          <a:p>
            <a:pPr eaLnBrk="1" hangingPunct="1">
              <a:lnSpc>
                <a:spcPct val="80000"/>
              </a:lnSpc>
              <a:buFont typeface="Wingdings" pitchFamily="2" charset="2"/>
              <a:buNone/>
            </a:pPr>
            <a:r>
              <a:rPr lang="en-GB" sz="2000" dirty="0"/>
              <a:t>	&lt;/</a:t>
            </a:r>
            <a:r>
              <a:rPr lang="en-GB" sz="2000" dirty="0" err="1"/>
              <a:t>tr</a:t>
            </a:r>
            <a:r>
              <a:rPr lang="en-GB" sz="2000" dirty="0"/>
              <a:t>&gt; </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&lt;td&gt;row 1, cell 1&lt;/td&gt;</a:t>
            </a:r>
          </a:p>
          <a:p>
            <a:pPr eaLnBrk="1" hangingPunct="1">
              <a:lnSpc>
                <a:spcPct val="80000"/>
              </a:lnSpc>
              <a:buFont typeface="Wingdings" pitchFamily="2" charset="2"/>
              <a:buNone/>
            </a:pPr>
            <a:r>
              <a:rPr lang="en-GB" sz="2000" dirty="0"/>
              <a:t>		&lt;td&gt;row 1, cell 2&lt;/td&gt;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&lt;td&gt;row 2, cell 1&lt;/td&gt;</a:t>
            </a:r>
          </a:p>
          <a:p>
            <a:pPr eaLnBrk="1" hangingPunct="1">
              <a:lnSpc>
                <a:spcPct val="80000"/>
              </a:lnSpc>
              <a:buFont typeface="Wingdings" pitchFamily="2" charset="2"/>
              <a:buNone/>
            </a:pPr>
            <a:r>
              <a:rPr lang="en-GB" sz="2000" dirty="0"/>
              <a:t>		&lt;td&gt;row 2, cell 2&lt;/td&gt;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&lt;/table&gt;</a:t>
            </a:r>
          </a:p>
        </p:txBody>
      </p:sp>
      <p:sp>
        <p:nvSpPr>
          <p:cNvPr id="12292" name="Rectangle 7"/>
          <p:cNvSpPr>
            <a:spLocks noChangeArrowheads="1"/>
          </p:cNvSpPr>
          <p:nvPr/>
        </p:nvSpPr>
        <p:spPr bwMode="auto">
          <a:xfrm>
            <a:off x="7310446" y="2492376"/>
            <a:ext cx="1008062" cy="504825"/>
          </a:xfrm>
          <a:prstGeom prst="rect">
            <a:avLst/>
          </a:prstGeom>
          <a:solidFill>
            <a:srgbClr val="CCFFFF"/>
          </a:solidFill>
          <a:ln w="38100">
            <a:solidFill>
              <a:schemeClr val="tx1"/>
            </a:solidFill>
            <a:miter lim="800000"/>
            <a:headEnd/>
            <a:tailEnd/>
          </a:ln>
        </p:spPr>
        <p:txBody>
          <a:bodyPr anchor="ctr"/>
          <a:lstStyle/>
          <a:p>
            <a:pPr algn="ctr"/>
            <a:r>
              <a:rPr lang="en-GB" dirty="0"/>
              <a:t>row 1, cell 1</a:t>
            </a:r>
          </a:p>
        </p:txBody>
      </p:sp>
      <p:sp>
        <p:nvSpPr>
          <p:cNvPr id="12293" name="Rectangle 8"/>
          <p:cNvSpPr>
            <a:spLocks noChangeArrowheads="1"/>
          </p:cNvSpPr>
          <p:nvPr/>
        </p:nvSpPr>
        <p:spPr bwMode="auto">
          <a:xfrm>
            <a:off x="8318508" y="2492376"/>
            <a:ext cx="1728788" cy="504825"/>
          </a:xfrm>
          <a:prstGeom prst="rect">
            <a:avLst/>
          </a:prstGeom>
          <a:solidFill>
            <a:srgbClr val="CCFFFF"/>
          </a:solidFill>
          <a:ln w="38100">
            <a:solidFill>
              <a:schemeClr val="tx1"/>
            </a:solidFill>
            <a:miter lim="800000"/>
            <a:headEnd/>
            <a:tailEnd/>
          </a:ln>
        </p:spPr>
        <p:txBody>
          <a:bodyPr wrap="none" anchor="ctr"/>
          <a:lstStyle/>
          <a:p>
            <a:pPr algn="ctr"/>
            <a:r>
              <a:rPr lang="en-GB" dirty="0"/>
              <a:t>row 1, cell 2</a:t>
            </a:r>
          </a:p>
        </p:txBody>
      </p:sp>
      <p:sp>
        <p:nvSpPr>
          <p:cNvPr id="12294" name="Rectangle 9"/>
          <p:cNvSpPr>
            <a:spLocks noChangeArrowheads="1"/>
          </p:cNvSpPr>
          <p:nvPr/>
        </p:nvSpPr>
        <p:spPr bwMode="auto">
          <a:xfrm>
            <a:off x="7310446" y="2997200"/>
            <a:ext cx="1008062" cy="503238"/>
          </a:xfrm>
          <a:prstGeom prst="rect">
            <a:avLst/>
          </a:prstGeom>
          <a:solidFill>
            <a:srgbClr val="CCFFFF"/>
          </a:solidFill>
          <a:ln w="38100">
            <a:solidFill>
              <a:schemeClr val="tx1"/>
            </a:solidFill>
            <a:miter lim="800000"/>
            <a:headEnd/>
            <a:tailEnd/>
          </a:ln>
        </p:spPr>
        <p:txBody>
          <a:bodyPr anchor="ctr"/>
          <a:lstStyle/>
          <a:p>
            <a:pPr algn="ctr"/>
            <a:r>
              <a:rPr lang="en-GB" dirty="0"/>
              <a:t>row 2, cell 1</a:t>
            </a:r>
          </a:p>
        </p:txBody>
      </p:sp>
      <p:sp>
        <p:nvSpPr>
          <p:cNvPr id="12295" name="Rectangle 10"/>
          <p:cNvSpPr>
            <a:spLocks noChangeArrowheads="1"/>
          </p:cNvSpPr>
          <p:nvPr/>
        </p:nvSpPr>
        <p:spPr bwMode="auto">
          <a:xfrm>
            <a:off x="8318508" y="2997200"/>
            <a:ext cx="1728788" cy="503238"/>
          </a:xfrm>
          <a:prstGeom prst="rect">
            <a:avLst/>
          </a:prstGeom>
          <a:solidFill>
            <a:srgbClr val="CCFFFF"/>
          </a:solidFill>
          <a:ln w="38100">
            <a:solidFill>
              <a:schemeClr val="tx1"/>
            </a:solidFill>
            <a:miter lim="800000"/>
            <a:headEnd/>
            <a:tailEnd/>
          </a:ln>
        </p:spPr>
        <p:txBody>
          <a:bodyPr wrap="none" anchor="ctr"/>
          <a:lstStyle/>
          <a:p>
            <a:pPr algn="ctr"/>
            <a:r>
              <a:rPr lang="en-GB" dirty="0"/>
              <a:t>row 2, cell 2</a:t>
            </a:r>
          </a:p>
        </p:txBody>
      </p:sp>
      <p:sp>
        <p:nvSpPr>
          <p:cNvPr id="12296" name="Rectangle 11"/>
          <p:cNvSpPr>
            <a:spLocks noChangeArrowheads="1"/>
          </p:cNvSpPr>
          <p:nvPr/>
        </p:nvSpPr>
        <p:spPr bwMode="auto">
          <a:xfrm>
            <a:off x="7310446" y="1989139"/>
            <a:ext cx="1017802" cy="503237"/>
          </a:xfrm>
          <a:prstGeom prst="rect">
            <a:avLst/>
          </a:prstGeom>
          <a:solidFill>
            <a:srgbClr val="CCFFFF"/>
          </a:solidFill>
          <a:ln w="38100">
            <a:solidFill>
              <a:schemeClr val="tx1"/>
            </a:solidFill>
            <a:miter lim="800000"/>
            <a:headEnd/>
            <a:tailEnd/>
          </a:ln>
        </p:spPr>
        <p:txBody>
          <a:bodyPr wrap="none" anchor="ctr"/>
          <a:lstStyle/>
          <a:p>
            <a:r>
              <a:rPr lang="en-GB" dirty="0"/>
              <a:t>Heading</a:t>
            </a:r>
          </a:p>
          <a:p>
            <a:r>
              <a:rPr lang="en-GB" dirty="0"/>
              <a:t> A</a:t>
            </a:r>
            <a:endParaRPr lang="en-GB" b="1" dirty="0"/>
          </a:p>
        </p:txBody>
      </p:sp>
      <p:sp>
        <p:nvSpPr>
          <p:cNvPr id="12297" name="Line 12"/>
          <p:cNvSpPr>
            <a:spLocks noChangeShapeType="1"/>
          </p:cNvSpPr>
          <p:nvPr/>
        </p:nvSpPr>
        <p:spPr bwMode="auto">
          <a:xfrm>
            <a:off x="7310446" y="3573463"/>
            <a:ext cx="0" cy="647700"/>
          </a:xfrm>
          <a:prstGeom prst="line">
            <a:avLst/>
          </a:prstGeom>
          <a:noFill/>
          <a:ln w="9525">
            <a:solidFill>
              <a:schemeClr val="tx1"/>
            </a:solidFill>
            <a:round/>
            <a:headEnd/>
            <a:tailEnd/>
          </a:ln>
        </p:spPr>
        <p:txBody>
          <a:bodyPr/>
          <a:lstStyle/>
          <a:p>
            <a:endParaRPr lang="en-GB"/>
          </a:p>
        </p:txBody>
      </p:sp>
      <p:sp>
        <p:nvSpPr>
          <p:cNvPr id="12298" name="Line 13"/>
          <p:cNvSpPr>
            <a:spLocks noChangeShapeType="1"/>
          </p:cNvSpPr>
          <p:nvPr/>
        </p:nvSpPr>
        <p:spPr bwMode="auto">
          <a:xfrm>
            <a:off x="7310446" y="3933825"/>
            <a:ext cx="2736850" cy="0"/>
          </a:xfrm>
          <a:prstGeom prst="line">
            <a:avLst/>
          </a:prstGeom>
          <a:noFill/>
          <a:ln w="9525">
            <a:solidFill>
              <a:schemeClr val="tx1"/>
            </a:solidFill>
            <a:round/>
            <a:headEnd/>
            <a:tailEnd/>
          </a:ln>
        </p:spPr>
        <p:txBody>
          <a:bodyPr/>
          <a:lstStyle/>
          <a:p>
            <a:endParaRPr lang="en-GB"/>
          </a:p>
        </p:txBody>
      </p:sp>
      <p:sp>
        <p:nvSpPr>
          <p:cNvPr id="12299" name="Line 14"/>
          <p:cNvSpPr>
            <a:spLocks noChangeShapeType="1"/>
          </p:cNvSpPr>
          <p:nvPr/>
        </p:nvSpPr>
        <p:spPr bwMode="auto">
          <a:xfrm>
            <a:off x="8318508" y="3573463"/>
            <a:ext cx="0" cy="647700"/>
          </a:xfrm>
          <a:prstGeom prst="line">
            <a:avLst/>
          </a:prstGeom>
          <a:noFill/>
          <a:ln w="9525">
            <a:solidFill>
              <a:schemeClr val="tx1"/>
            </a:solidFill>
            <a:round/>
            <a:headEnd/>
            <a:tailEnd/>
          </a:ln>
        </p:spPr>
        <p:txBody>
          <a:bodyPr/>
          <a:lstStyle/>
          <a:p>
            <a:endParaRPr lang="en-GB"/>
          </a:p>
        </p:txBody>
      </p:sp>
      <p:sp>
        <p:nvSpPr>
          <p:cNvPr id="12300" name="Line 15"/>
          <p:cNvSpPr>
            <a:spLocks noChangeShapeType="1"/>
          </p:cNvSpPr>
          <p:nvPr/>
        </p:nvSpPr>
        <p:spPr bwMode="auto">
          <a:xfrm>
            <a:off x="10047296" y="3573463"/>
            <a:ext cx="0" cy="647700"/>
          </a:xfrm>
          <a:prstGeom prst="line">
            <a:avLst/>
          </a:prstGeom>
          <a:noFill/>
          <a:ln w="9525">
            <a:solidFill>
              <a:schemeClr val="tx1"/>
            </a:solidFill>
            <a:round/>
            <a:headEnd/>
            <a:tailEnd/>
          </a:ln>
        </p:spPr>
        <p:txBody>
          <a:bodyPr/>
          <a:lstStyle/>
          <a:p>
            <a:endParaRPr lang="en-GB"/>
          </a:p>
        </p:txBody>
      </p:sp>
      <p:sp>
        <p:nvSpPr>
          <p:cNvPr id="12301" name="Text Box 16"/>
          <p:cNvSpPr txBox="1">
            <a:spLocks noChangeArrowheads="1"/>
          </p:cNvSpPr>
          <p:nvPr/>
        </p:nvSpPr>
        <p:spPr bwMode="auto">
          <a:xfrm>
            <a:off x="7512071" y="4071942"/>
            <a:ext cx="583814" cy="369332"/>
          </a:xfrm>
          <a:prstGeom prst="rect">
            <a:avLst/>
          </a:prstGeom>
          <a:solidFill>
            <a:schemeClr val="bg1"/>
          </a:solidFill>
          <a:ln w="9525">
            <a:noFill/>
            <a:miter lim="800000"/>
            <a:headEnd/>
            <a:tailEnd/>
          </a:ln>
        </p:spPr>
        <p:txBody>
          <a:bodyPr wrap="none">
            <a:spAutoFit/>
          </a:bodyPr>
          <a:lstStyle/>
          <a:p>
            <a:r>
              <a:rPr lang="en-GB" dirty="0"/>
              <a:t>25%</a:t>
            </a:r>
          </a:p>
        </p:txBody>
      </p:sp>
      <p:sp>
        <p:nvSpPr>
          <p:cNvPr id="12302" name="Text Box 17"/>
          <p:cNvSpPr txBox="1">
            <a:spLocks noChangeArrowheads="1"/>
          </p:cNvSpPr>
          <p:nvPr/>
        </p:nvSpPr>
        <p:spPr bwMode="auto">
          <a:xfrm>
            <a:off x="8823333" y="4076700"/>
            <a:ext cx="583814" cy="369332"/>
          </a:xfrm>
          <a:prstGeom prst="rect">
            <a:avLst/>
          </a:prstGeom>
          <a:solidFill>
            <a:schemeClr val="bg1"/>
          </a:solidFill>
          <a:ln w="9525">
            <a:noFill/>
            <a:miter lim="800000"/>
            <a:headEnd/>
            <a:tailEnd/>
          </a:ln>
        </p:spPr>
        <p:txBody>
          <a:bodyPr wrap="none">
            <a:spAutoFit/>
          </a:bodyPr>
          <a:lstStyle/>
          <a:p>
            <a:r>
              <a:rPr lang="en-GB" dirty="0"/>
              <a:t>75%</a:t>
            </a:r>
          </a:p>
        </p:txBody>
      </p:sp>
      <p:sp>
        <p:nvSpPr>
          <p:cNvPr id="25" name="Rectangle 11"/>
          <p:cNvSpPr>
            <a:spLocks noChangeArrowheads="1"/>
          </p:cNvSpPr>
          <p:nvPr/>
        </p:nvSpPr>
        <p:spPr bwMode="auto">
          <a:xfrm>
            <a:off x="8328248" y="1988841"/>
            <a:ext cx="1728192" cy="503237"/>
          </a:xfrm>
          <a:prstGeom prst="rect">
            <a:avLst/>
          </a:prstGeom>
          <a:solidFill>
            <a:srgbClr val="CCFFFF"/>
          </a:solidFill>
          <a:ln w="38100">
            <a:solidFill>
              <a:schemeClr val="tx1"/>
            </a:solidFill>
            <a:miter lim="800000"/>
            <a:headEnd/>
            <a:tailEnd/>
          </a:ln>
        </p:spPr>
        <p:txBody>
          <a:bodyPr wrap="none" anchor="ctr"/>
          <a:lstStyle/>
          <a:p>
            <a:r>
              <a:rPr lang="en-GB" dirty="0"/>
              <a:t>Heading B</a:t>
            </a:r>
            <a:endParaRPr lang="en-GB" b="1" dirty="0"/>
          </a:p>
        </p:txBody>
      </p:sp>
    </p:spTree>
    <p:extLst>
      <p:ext uri="{BB962C8B-B14F-4D97-AF65-F5344CB8AC3E}">
        <p14:creationId xmlns:p14="http://schemas.microsoft.com/office/powerpoint/2010/main" val="3653823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Merging Cells</a:t>
            </a:r>
          </a:p>
        </p:txBody>
      </p:sp>
      <p:sp>
        <p:nvSpPr>
          <p:cNvPr id="13315" name="Rectangle 3"/>
          <p:cNvSpPr>
            <a:spLocks noGrp="1" noChangeArrowheads="1"/>
          </p:cNvSpPr>
          <p:nvPr>
            <p:ph idx="1"/>
          </p:nvPr>
        </p:nvSpPr>
        <p:spPr/>
        <p:txBody>
          <a:bodyPr/>
          <a:lstStyle/>
          <a:p>
            <a:pPr eaLnBrk="1" hangingPunct="1"/>
            <a:r>
              <a:rPr lang="en-GB" dirty="0"/>
              <a:t>Merging allows several cells to become one</a:t>
            </a:r>
          </a:p>
          <a:p>
            <a:pPr lvl="1" eaLnBrk="1" hangingPunct="1"/>
            <a:r>
              <a:rPr lang="en-GB" dirty="0"/>
              <a:t>Merge Rows</a:t>
            </a:r>
          </a:p>
          <a:p>
            <a:pPr lvl="1" eaLnBrk="1" hangingPunct="1"/>
            <a:r>
              <a:rPr lang="en-GB" dirty="0"/>
              <a:t>Merge Columns</a:t>
            </a:r>
          </a:p>
        </p:txBody>
      </p:sp>
      <p:sp>
        <p:nvSpPr>
          <p:cNvPr id="13316" name="Rectangle 5"/>
          <p:cNvSpPr>
            <a:spLocks noChangeArrowheads="1"/>
          </p:cNvSpPr>
          <p:nvPr/>
        </p:nvSpPr>
        <p:spPr bwMode="auto">
          <a:xfrm>
            <a:off x="3162300" y="4716463"/>
            <a:ext cx="2990850" cy="887412"/>
          </a:xfrm>
          <a:prstGeom prst="rect">
            <a:avLst/>
          </a:prstGeom>
          <a:solidFill>
            <a:srgbClr val="CCFFFF"/>
          </a:solidFill>
          <a:ln w="38100">
            <a:solidFill>
              <a:schemeClr val="tx1"/>
            </a:solidFill>
            <a:miter lim="800000"/>
            <a:headEnd/>
            <a:tailEnd/>
          </a:ln>
        </p:spPr>
        <p:txBody>
          <a:bodyPr wrap="none" anchor="ctr"/>
          <a:lstStyle/>
          <a:p>
            <a:pPr algn="ctr"/>
            <a:r>
              <a:rPr lang="en-GB" sz="3600" dirty="0"/>
              <a:t>row 1, cell 1</a:t>
            </a:r>
          </a:p>
        </p:txBody>
      </p:sp>
      <p:sp>
        <p:nvSpPr>
          <p:cNvPr id="13317" name="Rectangle 6"/>
          <p:cNvSpPr>
            <a:spLocks noChangeArrowheads="1"/>
          </p:cNvSpPr>
          <p:nvPr/>
        </p:nvSpPr>
        <p:spPr bwMode="auto">
          <a:xfrm>
            <a:off x="6153150" y="4716463"/>
            <a:ext cx="2986088" cy="887412"/>
          </a:xfrm>
          <a:prstGeom prst="rect">
            <a:avLst/>
          </a:prstGeom>
          <a:solidFill>
            <a:srgbClr val="CCFFFF"/>
          </a:solidFill>
          <a:ln w="38100">
            <a:solidFill>
              <a:schemeClr val="tx1"/>
            </a:solidFill>
            <a:miter lim="800000"/>
            <a:headEnd/>
            <a:tailEnd/>
          </a:ln>
        </p:spPr>
        <p:txBody>
          <a:bodyPr wrap="none" anchor="ctr"/>
          <a:lstStyle/>
          <a:p>
            <a:pPr algn="ctr"/>
            <a:r>
              <a:rPr lang="en-GB" sz="3600" dirty="0"/>
              <a:t>row 1, cell 2</a:t>
            </a:r>
          </a:p>
        </p:txBody>
      </p:sp>
      <p:sp>
        <p:nvSpPr>
          <p:cNvPr id="13318" name="Rectangle 7"/>
          <p:cNvSpPr>
            <a:spLocks noChangeArrowheads="1"/>
          </p:cNvSpPr>
          <p:nvPr/>
        </p:nvSpPr>
        <p:spPr bwMode="auto">
          <a:xfrm>
            <a:off x="3162300" y="5578475"/>
            <a:ext cx="2990850" cy="889000"/>
          </a:xfrm>
          <a:prstGeom prst="rect">
            <a:avLst/>
          </a:prstGeom>
          <a:solidFill>
            <a:srgbClr val="CCFFFF"/>
          </a:solidFill>
          <a:ln w="38100">
            <a:solidFill>
              <a:schemeClr val="tx1"/>
            </a:solidFill>
            <a:miter lim="800000"/>
            <a:headEnd/>
            <a:tailEnd/>
          </a:ln>
        </p:spPr>
        <p:txBody>
          <a:bodyPr wrap="none" anchor="ctr"/>
          <a:lstStyle/>
          <a:p>
            <a:pPr algn="ctr"/>
            <a:r>
              <a:rPr lang="en-GB" sz="3600" dirty="0"/>
              <a:t>row 2, cell 1</a:t>
            </a:r>
          </a:p>
        </p:txBody>
      </p:sp>
      <p:sp>
        <p:nvSpPr>
          <p:cNvPr id="13319" name="Rectangle 8"/>
          <p:cNvSpPr>
            <a:spLocks noChangeArrowheads="1"/>
          </p:cNvSpPr>
          <p:nvPr/>
        </p:nvSpPr>
        <p:spPr bwMode="auto">
          <a:xfrm>
            <a:off x="6153150" y="5578475"/>
            <a:ext cx="2986088" cy="889000"/>
          </a:xfrm>
          <a:prstGeom prst="rect">
            <a:avLst/>
          </a:prstGeom>
          <a:solidFill>
            <a:srgbClr val="CCFFFF"/>
          </a:solidFill>
          <a:ln w="38100">
            <a:solidFill>
              <a:schemeClr val="tx1"/>
            </a:solidFill>
            <a:miter lim="800000"/>
            <a:headEnd/>
            <a:tailEnd/>
          </a:ln>
        </p:spPr>
        <p:txBody>
          <a:bodyPr wrap="none" anchor="ctr"/>
          <a:lstStyle/>
          <a:p>
            <a:pPr algn="ctr"/>
            <a:r>
              <a:rPr lang="en-GB" sz="3600" dirty="0"/>
              <a:t>row 2, cell 2</a:t>
            </a:r>
          </a:p>
        </p:txBody>
      </p:sp>
      <p:sp>
        <p:nvSpPr>
          <p:cNvPr id="13320" name="Rectangle 9"/>
          <p:cNvSpPr>
            <a:spLocks noChangeArrowheads="1"/>
          </p:cNvSpPr>
          <p:nvPr/>
        </p:nvSpPr>
        <p:spPr bwMode="auto">
          <a:xfrm>
            <a:off x="3162300" y="3851275"/>
            <a:ext cx="5976938" cy="889000"/>
          </a:xfrm>
          <a:prstGeom prst="rect">
            <a:avLst/>
          </a:prstGeom>
          <a:solidFill>
            <a:srgbClr val="CCFFFF"/>
          </a:solidFill>
          <a:ln w="38100">
            <a:solidFill>
              <a:schemeClr val="tx1"/>
            </a:solidFill>
            <a:miter lim="800000"/>
            <a:headEnd/>
            <a:tailEnd/>
          </a:ln>
        </p:spPr>
        <p:txBody>
          <a:bodyPr wrap="none" anchor="ctr"/>
          <a:lstStyle/>
          <a:p>
            <a:r>
              <a:rPr lang="en-GB" sz="3600" b="1" dirty="0"/>
              <a:t>Merged Cell</a:t>
            </a:r>
          </a:p>
        </p:txBody>
      </p:sp>
    </p:spTree>
    <p:extLst>
      <p:ext uri="{BB962C8B-B14F-4D97-AF65-F5344CB8AC3E}">
        <p14:creationId xmlns:p14="http://schemas.microsoft.com/office/powerpoint/2010/main" val="373758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r>
              <a:rPr lang="en-GB" dirty="0"/>
              <a:t>Emma </a:t>
            </a:r>
            <a:r>
              <a:rPr lang="en-GB" dirty="0" err="1"/>
              <a:t>Littlefair</a:t>
            </a:r>
            <a:r>
              <a:rPr lang="en-GB" dirty="0"/>
              <a:t> –Lead for Software Digital Apprenticeships</a:t>
            </a:r>
          </a:p>
          <a:p>
            <a:pPr marL="0" indent="0">
              <a:buNone/>
            </a:pPr>
            <a:endParaRPr lang="en-GB" dirty="0"/>
          </a:p>
          <a:p>
            <a:r>
              <a:rPr lang="en-GB" dirty="0"/>
              <a:t>In the computing field for over 20 years</a:t>
            </a:r>
          </a:p>
          <a:p>
            <a:pPr marL="0" indent="0">
              <a:buNone/>
            </a:pPr>
            <a:endParaRPr lang="en-GB" dirty="0"/>
          </a:p>
          <a:p>
            <a:r>
              <a:rPr lang="en-GB" dirty="0" err="1"/>
              <a:t>emma.littlefair@gloscol.ac.uk</a:t>
            </a:r>
            <a:endParaRPr lang="en-GB" dirty="0"/>
          </a:p>
        </p:txBody>
      </p:sp>
      <p:sp>
        <p:nvSpPr>
          <p:cNvPr id="5" name="Rounded Rectangular Callout 4"/>
          <p:cNvSpPr/>
          <p:nvPr/>
        </p:nvSpPr>
        <p:spPr>
          <a:xfrm>
            <a:off x="10308496" y="1470126"/>
            <a:ext cx="1330959" cy="576064"/>
          </a:xfrm>
          <a:prstGeom prst="wedgeRoundRectCallout">
            <a:avLst>
              <a:gd name="adj1" fmla="val -31711"/>
              <a:gd name="adj2" fmla="val 836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a:t>
            </a:r>
          </a:p>
        </p:txBody>
      </p:sp>
      <p:pic>
        <p:nvPicPr>
          <p:cNvPr id="7" name="Picture 6" descr="A cartoon of a person&#10;&#10;Description automatically generated with low confidence">
            <a:extLst>
              <a:ext uri="{FF2B5EF4-FFF2-40B4-BE49-F238E27FC236}">
                <a16:creationId xmlns:a16="http://schemas.microsoft.com/office/drawing/2014/main" id="{A05A831A-6C5F-6644-9F74-6024AFBCCE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882759" y="2194020"/>
            <a:ext cx="2617791" cy="2617791"/>
          </a:xfrm>
          <a:prstGeom prst="rect">
            <a:avLst/>
          </a:prstGeom>
        </p:spPr>
      </p:pic>
    </p:spTree>
    <p:extLst>
      <p:ext uri="{BB962C8B-B14F-4D97-AF65-F5344CB8AC3E}">
        <p14:creationId xmlns:p14="http://schemas.microsoft.com/office/powerpoint/2010/main" val="19105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t>Task – Merged Columns</a:t>
            </a:r>
          </a:p>
        </p:txBody>
      </p:sp>
      <p:sp>
        <p:nvSpPr>
          <p:cNvPr id="14339" name="Rectangle 3"/>
          <p:cNvSpPr>
            <a:spLocks noGrp="1" noChangeArrowheads="1"/>
          </p:cNvSpPr>
          <p:nvPr>
            <p:ph idx="1"/>
          </p:nvPr>
        </p:nvSpPr>
        <p:spPr>
          <a:xfrm>
            <a:off x="1981200" y="1719263"/>
            <a:ext cx="8258204" cy="4805362"/>
          </a:xfrm>
          <a:solidFill>
            <a:srgbClr val="FFFFCC"/>
          </a:solidFill>
          <a:ln>
            <a:solidFill>
              <a:schemeClr val="tx1"/>
            </a:solidFill>
          </a:ln>
        </p:spPr>
        <p:txBody>
          <a:bodyPr>
            <a:normAutofit fontScale="92500" lnSpcReduction="10000"/>
          </a:bodyPr>
          <a:lstStyle/>
          <a:p>
            <a:pPr eaLnBrk="1" hangingPunct="1">
              <a:lnSpc>
                <a:spcPct val="80000"/>
              </a:lnSpc>
              <a:buFont typeface="Wingdings" pitchFamily="2" charset="2"/>
              <a:buNone/>
            </a:pPr>
            <a:r>
              <a:rPr lang="en-GB" sz="2400" dirty="0"/>
              <a:t>&lt;table border="1" width="75%"&gt;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th</a:t>
            </a:r>
            <a:r>
              <a:rPr lang="en-GB" sz="2400" dirty="0"/>
              <a:t> </a:t>
            </a:r>
            <a:r>
              <a:rPr lang="en-GB" sz="2400" b="1" dirty="0" err="1"/>
              <a:t>colspan</a:t>
            </a:r>
            <a:r>
              <a:rPr lang="en-GB" sz="2400" dirty="0"/>
              <a:t>="2"&gt;Merged Cell&lt;/</a:t>
            </a:r>
            <a:r>
              <a:rPr lang="en-GB" sz="2400" dirty="0" err="1"/>
              <a:t>th</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 width="25%"&gt;row 1, cell 1&lt;/td&gt;</a:t>
            </a:r>
          </a:p>
          <a:p>
            <a:pPr eaLnBrk="1" hangingPunct="1">
              <a:lnSpc>
                <a:spcPct val="80000"/>
              </a:lnSpc>
              <a:buFont typeface="Wingdings" pitchFamily="2" charset="2"/>
              <a:buNone/>
            </a:pPr>
            <a:r>
              <a:rPr lang="en-GB" sz="2400" dirty="0"/>
              <a:t>		&lt;td width="75%"&gt;row 1, cell 2&lt;/td&gt;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&lt;td&gt;row 2, cell 1&lt;/td&gt;</a:t>
            </a:r>
          </a:p>
          <a:p>
            <a:pPr eaLnBrk="1" hangingPunct="1">
              <a:lnSpc>
                <a:spcPct val="80000"/>
              </a:lnSpc>
              <a:buFont typeface="Wingdings" pitchFamily="2" charset="2"/>
              <a:buNone/>
            </a:pPr>
            <a:r>
              <a:rPr lang="en-GB" sz="2400" dirty="0"/>
              <a:t>		&lt;td&gt;row 2, cell 2&lt;/td&gt;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&lt;/table&gt;</a:t>
            </a:r>
          </a:p>
        </p:txBody>
      </p:sp>
      <p:grpSp>
        <p:nvGrpSpPr>
          <p:cNvPr id="14340" name="Group 10"/>
          <p:cNvGrpSpPr>
            <a:grpSpLocks/>
          </p:cNvGrpSpPr>
          <p:nvPr/>
        </p:nvGrpSpPr>
        <p:grpSpPr bwMode="auto">
          <a:xfrm>
            <a:off x="7239008" y="4500570"/>
            <a:ext cx="2736850" cy="1511300"/>
            <a:chOff x="1020" y="1888"/>
            <a:chExt cx="3765" cy="2222"/>
          </a:xfrm>
        </p:grpSpPr>
        <p:sp>
          <p:nvSpPr>
            <p:cNvPr id="14341" name="Rectangle 11"/>
            <p:cNvSpPr>
              <a:spLocks noChangeArrowheads="1"/>
            </p:cNvSpPr>
            <p:nvPr/>
          </p:nvSpPr>
          <p:spPr bwMode="auto">
            <a:xfrm>
              <a:off x="1020" y="2629"/>
              <a:ext cx="1884" cy="740"/>
            </a:xfrm>
            <a:prstGeom prst="rect">
              <a:avLst/>
            </a:prstGeom>
            <a:solidFill>
              <a:srgbClr val="CCFFFF"/>
            </a:solidFill>
            <a:ln w="38100">
              <a:solidFill>
                <a:schemeClr val="tx1"/>
              </a:solidFill>
              <a:miter lim="800000"/>
              <a:headEnd/>
              <a:tailEnd/>
            </a:ln>
          </p:spPr>
          <p:txBody>
            <a:bodyPr wrap="none" anchor="ctr"/>
            <a:lstStyle/>
            <a:p>
              <a:pPr algn="ctr"/>
              <a:r>
                <a:rPr lang="en-GB" dirty="0"/>
                <a:t>row 1, cell 1</a:t>
              </a:r>
            </a:p>
          </p:txBody>
        </p:sp>
        <p:sp>
          <p:nvSpPr>
            <p:cNvPr id="14342" name="Rectangle 12"/>
            <p:cNvSpPr>
              <a:spLocks noChangeArrowheads="1"/>
            </p:cNvSpPr>
            <p:nvPr/>
          </p:nvSpPr>
          <p:spPr bwMode="auto">
            <a:xfrm>
              <a:off x="2904" y="2629"/>
              <a:ext cx="1881" cy="740"/>
            </a:xfrm>
            <a:prstGeom prst="rect">
              <a:avLst/>
            </a:prstGeom>
            <a:solidFill>
              <a:srgbClr val="CCFFFF"/>
            </a:solidFill>
            <a:ln w="38100">
              <a:solidFill>
                <a:schemeClr val="tx1"/>
              </a:solidFill>
              <a:miter lim="800000"/>
              <a:headEnd/>
              <a:tailEnd/>
            </a:ln>
          </p:spPr>
          <p:txBody>
            <a:bodyPr wrap="none" anchor="ctr"/>
            <a:lstStyle/>
            <a:p>
              <a:pPr algn="ctr"/>
              <a:r>
                <a:rPr lang="en-GB" dirty="0"/>
                <a:t>row 1, cell 2</a:t>
              </a:r>
            </a:p>
          </p:txBody>
        </p:sp>
        <p:sp>
          <p:nvSpPr>
            <p:cNvPr id="14343" name="Rectangle 13"/>
            <p:cNvSpPr>
              <a:spLocks noChangeArrowheads="1"/>
            </p:cNvSpPr>
            <p:nvPr/>
          </p:nvSpPr>
          <p:spPr bwMode="auto">
            <a:xfrm>
              <a:off x="1020" y="3369"/>
              <a:ext cx="1884" cy="741"/>
            </a:xfrm>
            <a:prstGeom prst="rect">
              <a:avLst/>
            </a:prstGeom>
            <a:solidFill>
              <a:srgbClr val="CCFFFF"/>
            </a:solidFill>
            <a:ln w="38100">
              <a:solidFill>
                <a:schemeClr val="tx1"/>
              </a:solidFill>
              <a:miter lim="800000"/>
              <a:headEnd/>
              <a:tailEnd/>
            </a:ln>
          </p:spPr>
          <p:txBody>
            <a:bodyPr wrap="none" anchor="ctr"/>
            <a:lstStyle/>
            <a:p>
              <a:pPr algn="ctr"/>
              <a:r>
                <a:rPr lang="en-GB" dirty="0"/>
                <a:t>row 2, cell 1</a:t>
              </a:r>
            </a:p>
          </p:txBody>
        </p:sp>
        <p:sp>
          <p:nvSpPr>
            <p:cNvPr id="14344" name="Rectangle 14"/>
            <p:cNvSpPr>
              <a:spLocks noChangeArrowheads="1"/>
            </p:cNvSpPr>
            <p:nvPr/>
          </p:nvSpPr>
          <p:spPr bwMode="auto">
            <a:xfrm>
              <a:off x="2904" y="3369"/>
              <a:ext cx="1881" cy="741"/>
            </a:xfrm>
            <a:prstGeom prst="rect">
              <a:avLst/>
            </a:prstGeom>
            <a:solidFill>
              <a:srgbClr val="CCFFFF"/>
            </a:solidFill>
            <a:ln w="38100">
              <a:solidFill>
                <a:schemeClr val="tx1"/>
              </a:solidFill>
              <a:miter lim="800000"/>
              <a:headEnd/>
              <a:tailEnd/>
            </a:ln>
          </p:spPr>
          <p:txBody>
            <a:bodyPr wrap="none" anchor="ctr"/>
            <a:lstStyle/>
            <a:p>
              <a:pPr algn="ctr"/>
              <a:r>
                <a:rPr lang="en-GB" dirty="0"/>
                <a:t>row 2, cell 2</a:t>
              </a:r>
            </a:p>
          </p:txBody>
        </p:sp>
        <p:sp>
          <p:nvSpPr>
            <p:cNvPr id="14345" name="Rectangle 15"/>
            <p:cNvSpPr>
              <a:spLocks noChangeArrowheads="1"/>
            </p:cNvSpPr>
            <p:nvPr/>
          </p:nvSpPr>
          <p:spPr bwMode="auto">
            <a:xfrm>
              <a:off x="1020" y="1888"/>
              <a:ext cx="3765" cy="741"/>
            </a:xfrm>
            <a:prstGeom prst="rect">
              <a:avLst/>
            </a:prstGeom>
            <a:solidFill>
              <a:srgbClr val="CCFFFF"/>
            </a:solidFill>
            <a:ln w="38100">
              <a:solidFill>
                <a:schemeClr val="tx1"/>
              </a:solidFill>
              <a:miter lim="800000"/>
              <a:headEnd/>
              <a:tailEnd/>
            </a:ln>
          </p:spPr>
          <p:txBody>
            <a:bodyPr wrap="none" anchor="ctr"/>
            <a:lstStyle/>
            <a:p>
              <a:pPr algn="ctr"/>
              <a:r>
                <a:rPr lang="en-GB" b="1" dirty="0"/>
                <a:t>Merged Cell</a:t>
              </a:r>
            </a:p>
          </p:txBody>
        </p:sp>
      </p:grpSp>
    </p:spTree>
    <p:extLst>
      <p:ext uri="{BB962C8B-B14F-4D97-AF65-F5344CB8AC3E}">
        <p14:creationId xmlns:p14="http://schemas.microsoft.com/office/powerpoint/2010/main" val="846183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a:t>Task – Merged Rows</a:t>
            </a:r>
          </a:p>
        </p:txBody>
      </p:sp>
      <p:sp>
        <p:nvSpPr>
          <p:cNvPr id="15363" name="Rectangle 3"/>
          <p:cNvSpPr>
            <a:spLocks noGrp="1" noChangeArrowheads="1"/>
          </p:cNvSpPr>
          <p:nvPr>
            <p:ph idx="1"/>
          </p:nvPr>
        </p:nvSpPr>
        <p:spPr>
          <a:xfrm>
            <a:off x="1981200" y="1719263"/>
            <a:ext cx="8229600" cy="4805362"/>
          </a:xfrm>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400" dirty="0"/>
              <a:t>&lt;table border="1" width="75%"&gt;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th</a:t>
            </a:r>
            <a:r>
              <a:rPr lang="en-GB" sz="2400" dirty="0"/>
              <a:t> </a:t>
            </a:r>
            <a:r>
              <a:rPr lang="en-GB" sz="2400" dirty="0" err="1"/>
              <a:t>colspan</a:t>
            </a:r>
            <a:r>
              <a:rPr lang="en-GB" sz="2400" dirty="0"/>
              <a:t>="2"&gt;Merged Cell&lt;/</a:t>
            </a:r>
            <a:r>
              <a:rPr lang="en-GB" sz="2400" dirty="0" err="1"/>
              <a:t>th</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 width="25%"&gt; row 1, cell 1&lt;/td&gt;</a:t>
            </a:r>
          </a:p>
          <a:p>
            <a:pPr eaLnBrk="1" hangingPunct="1">
              <a:lnSpc>
                <a:spcPct val="80000"/>
              </a:lnSpc>
              <a:buFont typeface="Wingdings" pitchFamily="2" charset="2"/>
              <a:buNone/>
            </a:pPr>
            <a:r>
              <a:rPr lang="en-GB" sz="2400" dirty="0"/>
              <a:t>		&lt;td </a:t>
            </a:r>
            <a:r>
              <a:rPr lang="en-GB" sz="2400" b="1" dirty="0" err="1"/>
              <a:t>rowspan</a:t>
            </a:r>
            <a:r>
              <a:rPr lang="en-GB" sz="2400" dirty="0"/>
              <a:t>="2" width="50%"&gt;Merged Rows&lt;/td&gt;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&lt;td&gt;row 2, cell 1&lt;/td&gt;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&lt;/table&gt;</a:t>
            </a:r>
          </a:p>
        </p:txBody>
      </p:sp>
      <p:sp>
        <p:nvSpPr>
          <p:cNvPr id="15364" name="Rectangle 5"/>
          <p:cNvSpPr>
            <a:spLocks noChangeArrowheads="1"/>
          </p:cNvSpPr>
          <p:nvPr/>
        </p:nvSpPr>
        <p:spPr bwMode="auto">
          <a:xfrm>
            <a:off x="7464153" y="2281234"/>
            <a:ext cx="1276151" cy="504825"/>
          </a:xfrm>
          <a:prstGeom prst="rect">
            <a:avLst/>
          </a:prstGeom>
          <a:solidFill>
            <a:srgbClr val="CCFFFF"/>
          </a:solidFill>
          <a:ln w="38100">
            <a:solidFill>
              <a:schemeClr val="tx1"/>
            </a:solidFill>
            <a:miter lim="800000"/>
            <a:headEnd/>
            <a:tailEnd/>
          </a:ln>
        </p:spPr>
        <p:txBody>
          <a:bodyPr wrap="none" anchor="ctr"/>
          <a:lstStyle/>
          <a:p>
            <a:pPr algn="ctr"/>
            <a:r>
              <a:rPr lang="en-GB" dirty="0"/>
              <a:t>row 1, cell 1</a:t>
            </a:r>
          </a:p>
        </p:txBody>
      </p:sp>
      <p:sp>
        <p:nvSpPr>
          <p:cNvPr id="15365" name="Rectangle 6"/>
          <p:cNvSpPr>
            <a:spLocks noChangeArrowheads="1"/>
          </p:cNvSpPr>
          <p:nvPr/>
        </p:nvSpPr>
        <p:spPr bwMode="auto">
          <a:xfrm>
            <a:off x="8750036" y="2281233"/>
            <a:ext cx="1357322" cy="1008062"/>
          </a:xfrm>
          <a:prstGeom prst="rect">
            <a:avLst/>
          </a:prstGeom>
          <a:solidFill>
            <a:srgbClr val="CCFFFF"/>
          </a:solidFill>
          <a:ln w="38100">
            <a:solidFill>
              <a:schemeClr val="tx1"/>
            </a:solidFill>
            <a:miter lim="800000"/>
            <a:headEnd/>
            <a:tailEnd/>
          </a:ln>
        </p:spPr>
        <p:txBody>
          <a:bodyPr anchor="ctr"/>
          <a:lstStyle/>
          <a:p>
            <a:pPr algn="ctr"/>
            <a:r>
              <a:rPr lang="en-GB" dirty="0"/>
              <a:t>Merged Rows</a:t>
            </a:r>
          </a:p>
        </p:txBody>
      </p:sp>
      <p:sp>
        <p:nvSpPr>
          <p:cNvPr id="15366" name="Rectangle 7"/>
          <p:cNvSpPr>
            <a:spLocks noChangeArrowheads="1"/>
          </p:cNvSpPr>
          <p:nvPr/>
        </p:nvSpPr>
        <p:spPr bwMode="auto">
          <a:xfrm>
            <a:off x="7464153" y="2786059"/>
            <a:ext cx="1276151" cy="503237"/>
          </a:xfrm>
          <a:prstGeom prst="rect">
            <a:avLst/>
          </a:prstGeom>
          <a:solidFill>
            <a:srgbClr val="CCFFFF"/>
          </a:solidFill>
          <a:ln w="38100">
            <a:solidFill>
              <a:schemeClr val="tx1"/>
            </a:solidFill>
            <a:miter lim="800000"/>
            <a:headEnd/>
            <a:tailEnd/>
          </a:ln>
        </p:spPr>
        <p:txBody>
          <a:bodyPr wrap="none" anchor="ctr"/>
          <a:lstStyle/>
          <a:p>
            <a:pPr algn="ctr"/>
            <a:r>
              <a:rPr lang="en-GB" dirty="0"/>
              <a:t>row 2, cell 1</a:t>
            </a:r>
          </a:p>
        </p:txBody>
      </p:sp>
      <p:sp>
        <p:nvSpPr>
          <p:cNvPr id="15367" name="Rectangle 9"/>
          <p:cNvSpPr>
            <a:spLocks noChangeArrowheads="1"/>
          </p:cNvSpPr>
          <p:nvPr/>
        </p:nvSpPr>
        <p:spPr bwMode="auto">
          <a:xfrm>
            <a:off x="7464152" y="1779584"/>
            <a:ext cx="2643206" cy="503237"/>
          </a:xfrm>
          <a:prstGeom prst="rect">
            <a:avLst/>
          </a:prstGeom>
          <a:solidFill>
            <a:srgbClr val="CCFFFF"/>
          </a:solidFill>
          <a:ln w="38100">
            <a:solidFill>
              <a:schemeClr val="tx1"/>
            </a:solidFill>
            <a:miter lim="800000"/>
            <a:headEnd/>
            <a:tailEnd/>
          </a:ln>
        </p:spPr>
        <p:txBody>
          <a:bodyPr wrap="none" anchor="ctr"/>
          <a:lstStyle/>
          <a:p>
            <a:pPr algn="ctr"/>
            <a:r>
              <a:rPr lang="en-GB" b="1" dirty="0"/>
              <a:t>Merged Cell</a:t>
            </a:r>
          </a:p>
        </p:txBody>
      </p:sp>
      <p:sp>
        <p:nvSpPr>
          <p:cNvPr id="15368" name="Text Box 10"/>
          <p:cNvSpPr txBox="1">
            <a:spLocks noChangeArrowheads="1"/>
          </p:cNvSpPr>
          <p:nvPr/>
        </p:nvSpPr>
        <p:spPr bwMode="auto">
          <a:xfrm>
            <a:off x="7667636" y="4786322"/>
            <a:ext cx="1948354" cy="369332"/>
          </a:xfrm>
          <a:prstGeom prst="rect">
            <a:avLst/>
          </a:prstGeom>
          <a:noFill/>
          <a:ln w="9525">
            <a:noFill/>
            <a:miter lim="800000"/>
            <a:headEnd/>
            <a:tailEnd/>
          </a:ln>
        </p:spPr>
        <p:txBody>
          <a:bodyPr wrap="none">
            <a:spAutoFit/>
          </a:bodyPr>
          <a:lstStyle/>
          <a:p>
            <a:r>
              <a:rPr lang="en-GB" dirty="0"/>
              <a:t>50% of table width</a:t>
            </a:r>
          </a:p>
        </p:txBody>
      </p:sp>
      <p:sp>
        <p:nvSpPr>
          <p:cNvPr id="15369" name="Text Box 11"/>
          <p:cNvSpPr txBox="1">
            <a:spLocks noChangeArrowheads="1"/>
          </p:cNvSpPr>
          <p:nvPr/>
        </p:nvSpPr>
        <p:spPr bwMode="auto">
          <a:xfrm>
            <a:off x="7319964" y="1196975"/>
            <a:ext cx="2090829" cy="369332"/>
          </a:xfrm>
          <a:prstGeom prst="rect">
            <a:avLst/>
          </a:prstGeom>
          <a:noFill/>
          <a:ln w="9525">
            <a:noFill/>
            <a:miter lim="800000"/>
            <a:headEnd/>
            <a:tailEnd/>
          </a:ln>
        </p:spPr>
        <p:txBody>
          <a:bodyPr wrap="none">
            <a:spAutoFit/>
          </a:bodyPr>
          <a:lstStyle/>
          <a:p>
            <a:r>
              <a:rPr lang="en-GB"/>
              <a:t>75% of screen width</a:t>
            </a:r>
          </a:p>
        </p:txBody>
      </p:sp>
      <p:sp>
        <p:nvSpPr>
          <p:cNvPr id="15370" name="Line 12"/>
          <p:cNvSpPr>
            <a:spLocks noChangeShapeType="1"/>
          </p:cNvSpPr>
          <p:nvPr/>
        </p:nvSpPr>
        <p:spPr bwMode="auto">
          <a:xfrm flipH="1">
            <a:off x="6167439" y="1484313"/>
            <a:ext cx="1081087" cy="215900"/>
          </a:xfrm>
          <a:prstGeom prst="line">
            <a:avLst/>
          </a:prstGeom>
          <a:noFill/>
          <a:ln w="9525">
            <a:solidFill>
              <a:schemeClr val="bg1"/>
            </a:solidFill>
            <a:round/>
            <a:headEnd/>
            <a:tailEnd type="triangle" w="med" len="med"/>
          </a:ln>
        </p:spPr>
        <p:txBody>
          <a:bodyPr/>
          <a:lstStyle/>
          <a:p>
            <a:endParaRPr lang="en-GB"/>
          </a:p>
        </p:txBody>
      </p:sp>
      <p:sp>
        <p:nvSpPr>
          <p:cNvPr id="15371" name="Line 13"/>
          <p:cNvSpPr>
            <a:spLocks noChangeShapeType="1"/>
          </p:cNvSpPr>
          <p:nvPr/>
        </p:nvSpPr>
        <p:spPr bwMode="auto">
          <a:xfrm flipH="1" flipV="1">
            <a:off x="6477000" y="4387862"/>
            <a:ext cx="1262074" cy="541335"/>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605715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t>Cell colours</a:t>
            </a:r>
          </a:p>
        </p:txBody>
      </p:sp>
      <p:sp>
        <p:nvSpPr>
          <p:cNvPr id="16387" name="Rectangle 3"/>
          <p:cNvSpPr>
            <a:spLocks noGrp="1" noChangeArrowheads="1"/>
          </p:cNvSpPr>
          <p:nvPr>
            <p:ph idx="1"/>
          </p:nvPr>
        </p:nvSpPr>
        <p:spPr/>
        <p:txBody>
          <a:bodyPr>
            <a:normAutofit/>
          </a:bodyPr>
          <a:lstStyle/>
          <a:p>
            <a:pPr eaLnBrk="1" hangingPunct="1"/>
            <a:r>
              <a:rPr lang="en-GB" sz="4400" dirty="0"/>
              <a:t>Change the entire table to red</a:t>
            </a:r>
          </a:p>
          <a:p>
            <a:pPr lvl="1" eaLnBrk="1" hangingPunct="1"/>
            <a:r>
              <a:rPr lang="en-GB" sz="4000" dirty="0"/>
              <a:t>&lt;table  </a:t>
            </a:r>
            <a:r>
              <a:rPr lang="en-GB" sz="4000" dirty="0" err="1"/>
              <a:t>bgcolor</a:t>
            </a:r>
            <a:r>
              <a:rPr lang="en-GB" sz="4000" dirty="0"/>
              <a:t>="#FF0000“&gt;</a:t>
            </a:r>
          </a:p>
          <a:p>
            <a:pPr eaLnBrk="1" hangingPunct="1"/>
            <a:r>
              <a:rPr lang="en-GB" sz="4400" dirty="0"/>
              <a:t>Change the row to red</a:t>
            </a:r>
          </a:p>
          <a:p>
            <a:pPr lvl="1" eaLnBrk="1" hangingPunct="1"/>
            <a:r>
              <a:rPr lang="en-GB" sz="4000" dirty="0"/>
              <a:t>&lt;</a:t>
            </a:r>
            <a:r>
              <a:rPr lang="en-GB" sz="4000" dirty="0" err="1"/>
              <a:t>tr</a:t>
            </a:r>
            <a:r>
              <a:rPr lang="en-GB" sz="4000" dirty="0"/>
              <a:t>  </a:t>
            </a:r>
            <a:r>
              <a:rPr lang="en-GB" sz="4000" dirty="0" err="1"/>
              <a:t>bgcolor</a:t>
            </a:r>
            <a:r>
              <a:rPr lang="en-GB" sz="4000" dirty="0"/>
              <a:t>="#FF0000“&gt;</a:t>
            </a:r>
          </a:p>
          <a:p>
            <a:pPr eaLnBrk="1" hangingPunct="1"/>
            <a:r>
              <a:rPr lang="en-GB" sz="4400" dirty="0"/>
              <a:t>Change a cell to red</a:t>
            </a:r>
          </a:p>
          <a:p>
            <a:pPr lvl="1" eaLnBrk="1" hangingPunct="1"/>
            <a:r>
              <a:rPr lang="en-GB" sz="4000" dirty="0"/>
              <a:t>&lt;td  </a:t>
            </a:r>
            <a:r>
              <a:rPr lang="en-GB" sz="4000" dirty="0" err="1"/>
              <a:t>bgcolor</a:t>
            </a:r>
            <a:r>
              <a:rPr lang="en-GB" sz="4000" dirty="0"/>
              <a:t>="#FF0000“&gt;</a:t>
            </a:r>
          </a:p>
        </p:txBody>
      </p:sp>
    </p:spTree>
    <p:extLst>
      <p:ext uri="{BB962C8B-B14F-4D97-AF65-F5344CB8AC3E}">
        <p14:creationId xmlns:p14="http://schemas.microsoft.com/office/powerpoint/2010/main" val="501599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Tables and Images</a:t>
            </a:r>
          </a:p>
        </p:txBody>
      </p:sp>
      <p:sp>
        <p:nvSpPr>
          <p:cNvPr id="17411" name="Rectangle 3"/>
          <p:cNvSpPr>
            <a:spLocks noGrp="1" noChangeArrowheads="1"/>
          </p:cNvSpPr>
          <p:nvPr>
            <p:ph idx="1"/>
          </p:nvPr>
        </p:nvSpPr>
        <p:spPr>
          <a:xfrm>
            <a:off x="1981200" y="1719263"/>
            <a:ext cx="8686800" cy="4411662"/>
          </a:xfrm>
        </p:spPr>
        <p:txBody>
          <a:bodyPr>
            <a:normAutofit/>
          </a:bodyPr>
          <a:lstStyle/>
          <a:p>
            <a:pPr eaLnBrk="1" hangingPunct="1"/>
            <a:r>
              <a:rPr lang="en-GB" sz="2800" dirty="0"/>
              <a:t>To insert an image into a document use</a:t>
            </a:r>
          </a:p>
          <a:p>
            <a:pPr lvl="1" eaLnBrk="1" hangingPunct="1"/>
            <a:r>
              <a:rPr lang="en-GB" sz="2400" dirty="0">
                <a:solidFill>
                  <a:srgbClr val="FF0000"/>
                </a:solidFill>
              </a:rPr>
              <a:t>&lt;</a:t>
            </a:r>
            <a:r>
              <a:rPr lang="en-GB" sz="2400" dirty="0" err="1">
                <a:solidFill>
                  <a:srgbClr val="FF0000"/>
                </a:solidFill>
              </a:rPr>
              <a:t>img</a:t>
            </a:r>
            <a:r>
              <a:rPr lang="en-GB" sz="2400" dirty="0">
                <a:solidFill>
                  <a:srgbClr val="FF0000"/>
                </a:solidFill>
              </a:rPr>
              <a:t> </a:t>
            </a:r>
            <a:r>
              <a:rPr lang="en-GB" sz="2400" dirty="0" err="1">
                <a:solidFill>
                  <a:srgbClr val="FF0000"/>
                </a:solidFill>
              </a:rPr>
              <a:t>src</a:t>
            </a:r>
            <a:r>
              <a:rPr lang="en-GB" sz="2400" dirty="0">
                <a:solidFill>
                  <a:srgbClr val="FF0000"/>
                </a:solidFill>
              </a:rPr>
              <a:t>="</a:t>
            </a:r>
            <a:r>
              <a:rPr lang="en-GB" sz="2400" dirty="0" err="1">
                <a:solidFill>
                  <a:srgbClr val="FF0000"/>
                </a:solidFill>
              </a:rPr>
              <a:t>url</a:t>
            </a:r>
            <a:r>
              <a:rPr lang="en-GB" sz="2400" dirty="0">
                <a:solidFill>
                  <a:srgbClr val="FF0000"/>
                </a:solidFill>
              </a:rPr>
              <a:t>"&gt;</a:t>
            </a:r>
          </a:p>
          <a:p>
            <a:pPr lvl="1" eaLnBrk="1" hangingPunct="1"/>
            <a:r>
              <a:rPr lang="en-GB" sz="2400" dirty="0">
                <a:solidFill>
                  <a:srgbClr val="FF0000"/>
                </a:solidFill>
              </a:rPr>
              <a:t>&lt;</a:t>
            </a:r>
            <a:r>
              <a:rPr lang="en-GB" sz="2400" dirty="0" err="1">
                <a:solidFill>
                  <a:srgbClr val="FF0000"/>
                </a:solidFill>
              </a:rPr>
              <a:t>img</a:t>
            </a:r>
            <a:r>
              <a:rPr lang="en-GB" sz="2400" dirty="0">
                <a:solidFill>
                  <a:srgbClr val="FF0000"/>
                </a:solidFill>
              </a:rPr>
              <a:t> </a:t>
            </a:r>
            <a:r>
              <a:rPr lang="en-GB" sz="2400" dirty="0" err="1">
                <a:solidFill>
                  <a:srgbClr val="FF0000"/>
                </a:solidFill>
              </a:rPr>
              <a:t>src</a:t>
            </a:r>
            <a:r>
              <a:rPr lang="en-GB" sz="2400" dirty="0">
                <a:solidFill>
                  <a:srgbClr val="FF0000"/>
                </a:solidFill>
              </a:rPr>
              <a:t>="file:///c:/ski.gif"&gt;</a:t>
            </a:r>
          </a:p>
          <a:p>
            <a:pPr eaLnBrk="1" hangingPunct="1"/>
            <a:r>
              <a:rPr lang="en-GB" sz="2800" dirty="0"/>
              <a:t>Insert an image into the tables</a:t>
            </a:r>
          </a:p>
          <a:p>
            <a:pPr lvl="1" eaLnBrk="1" hangingPunct="1"/>
            <a:r>
              <a:rPr lang="en-GB" sz="2400" dirty="0"/>
              <a:t>Resize image using the width and height parameters</a:t>
            </a:r>
          </a:p>
          <a:p>
            <a:pPr lvl="1"/>
            <a:r>
              <a:rPr lang="en-GB" sz="2400" dirty="0">
                <a:solidFill>
                  <a:srgbClr val="FF0000"/>
                </a:solidFill>
              </a:rPr>
              <a:t>&lt;</a:t>
            </a:r>
            <a:r>
              <a:rPr lang="en-GB" sz="2400" dirty="0" err="1">
                <a:solidFill>
                  <a:srgbClr val="FF0000"/>
                </a:solidFill>
              </a:rPr>
              <a:t>img</a:t>
            </a:r>
            <a:r>
              <a:rPr lang="en-GB" sz="2400" dirty="0">
                <a:solidFill>
                  <a:srgbClr val="FF0000"/>
                </a:solidFill>
              </a:rPr>
              <a:t> </a:t>
            </a:r>
            <a:r>
              <a:rPr lang="en-GB" sz="2400" dirty="0" err="1">
                <a:solidFill>
                  <a:srgbClr val="FF0000"/>
                </a:solidFill>
              </a:rPr>
              <a:t>src</a:t>
            </a:r>
            <a:r>
              <a:rPr lang="en-GB" sz="2400" dirty="0">
                <a:solidFill>
                  <a:srgbClr val="FF0000"/>
                </a:solidFill>
              </a:rPr>
              <a:t>="</a:t>
            </a:r>
            <a:r>
              <a:rPr lang="en-GB" sz="2400" dirty="0" err="1">
                <a:solidFill>
                  <a:srgbClr val="FF0000"/>
                </a:solidFill>
              </a:rPr>
              <a:t>url</a:t>
            </a:r>
            <a:r>
              <a:rPr lang="en-GB" sz="2400" dirty="0">
                <a:solidFill>
                  <a:srgbClr val="FF0000"/>
                </a:solidFill>
              </a:rPr>
              <a:t>" width="105" height="89“ &gt;</a:t>
            </a:r>
          </a:p>
          <a:p>
            <a:pPr eaLnBrk="1" hangingPunct="1"/>
            <a:r>
              <a:rPr lang="en-GB" sz="2800" dirty="0"/>
              <a:t>Alt attribute. Display text if browser fails to display image</a:t>
            </a:r>
          </a:p>
          <a:p>
            <a:pPr lvl="1" eaLnBrk="1" hangingPunct="1"/>
            <a:r>
              <a:rPr lang="en-GB" sz="2400" dirty="0">
                <a:solidFill>
                  <a:srgbClr val="FF0000"/>
                </a:solidFill>
              </a:rPr>
              <a:t>&lt;</a:t>
            </a:r>
            <a:r>
              <a:rPr lang="en-GB" sz="2400" dirty="0" err="1">
                <a:solidFill>
                  <a:srgbClr val="FF0000"/>
                </a:solidFill>
              </a:rPr>
              <a:t>img</a:t>
            </a:r>
            <a:r>
              <a:rPr lang="en-GB" sz="2400" dirty="0">
                <a:solidFill>
                  <a:srgbClr val="FF0000"/>
                </a:solidFill>
              </a:rPr>
              <a:t> </a:t>
            </a:r>
            <a:r>
              <a:rPr lang="en-GB" sz="2400" dirty="0" err="1">
                <a:solidFill>
                  <a:srgbClr val="FF0000"/>
                </a:solidFill>
              </a:rPr>
              <a:t>src</a:t>
            </a:r>
            <a:r>
              <a:rPr lang="en-GB" sz="2400" dirty="0">
                <a:solidFill>
                  <a:srgbClr val="FF0000"/>
                </a:solidFill>
              </a:rPr>
              <a:t>="</a:t>
            </a:r>
            <a:r>
              <a:rPr lang="en-GB" sz="2400" dirty="0" err="1">
                <a:solidFill>
                  <a:srgbClr val="FF0000"/>
                </a:solidFill>
              </a:rPr>
              <a:t>url</a:t>
            </a:r>
            <a:r>
              <a:rPr lang="en-GB" sz="2400" dirty="0">
                <a:solidFill>
                  <a:srgbClr val="FF0000"/>
                </a:solidFill>
              </a:rPr>
              <a:t>" alt="Big Boat“&gt;</a:t>
            </a:r>
          </a:p>
        </p:txBody>
      </p:sp>
    </p:spTree>
    <p:extLst>
      <p:ext uri="{BB962C8B-B14F-4D97-AF65-F5344CB8AC3E}">
        <p14:creationId xmlns:p14="http://schemas.microsoft.com/office/powerpoint/2010/main" val="1504163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Task – Simple table</a:t>
            </a:r>
          </a:p>
        </p:txBody>
      </p:sp>
      <p:pic>
        <p:nvPicPr>
          <p:cNvPr id="18436" name="Picture 9"/>
          <p:cNvPicPr>
            <a:picLocks noGrp="1" noChangeAspect="1" noChangeArrowheads="1"/>
          </p:cNvPicPr>
          <p:nvPr>
            <p:ph idx="1"/>
          </p:nvPr>
        </p:nvPicPr>
        <p:blipFill>
          <a:blip r:embed="rId2" cstate="print"/>
          <a:stretch>
            <a:fillRect/>
          </a:stretch>
        </p:blipFill>
        <p:spPr>
          <a:xfrm>
            <a:off x="1675073" y="2981325"/>
            <a:ext cx="9609921" cy="3409950"/>
          </a:xfrm>
          <a:solidFill>
            <a:srgbClr val="FFFFCC"/>
          </a:solidFill>
          <a:ln>
            <a:solidFill>
              <a:schemeClr val="tx1"/>
            </a:solidFill>
          </a:ln>
        </p:spPr>
      </p:pic>
      <p:sp>
        <p:nvSpPr>
          <p:cNvPr id="18435" name="Rectangle 10"/>
          <p:cNvSpPr>
            <a:spLocks noGrp="1" noChangeArrowheads="1"/>
          </p:cNvSpPr>
          <p:nvPr>
            <p:ph type="body" idx="4294967295"/>
          </p:nvPr>
        </p:nvSpPr>
        <p:spPr>
          <a:xfrm>
            <a:off x="0" y="1719263"/>
            <a:ext cx="8229600" cy="4411662"/>
          </a:xfrm>
        </p:spPr>
        <p:txBody>
          <a:bodyPr/>
          <a:lstStyle/>
          <a:p>
            <a:pPr eaLnBrk="1" hangingPunct="1"/>
            <a:r>
              <a:rPr lang="en-GB" dirty="0"/>
              <a:t>Publish the following sales  on the companies website</a:t>
            </a:r>
          </a:p>
          <a:p>
            <a:pPr eaLnBrk="1" hangingPunct="1"/>
            <a:r>
              <a:rPr lang="en-GB" dirty="0"/>
              <a:t>Use tables and Notepad</a:t>
            </a:r>
          </a:p>
        </p:txBody>
      </p:sp>
    </p:spTree>
    <p:extLst>
      <p:ext uri="{BB962C8B-B14F-4D97-AF65-F5344CB8AC3E}">
        <p14:creationId xmlns:p14="http://schemas.microsoft.com/office/powerpoint/2010/main" val="3894954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D394-CCCF-5D4C-970D-BF5395894788}"/>
              </a:ext>
            </a:extLst>
          </p:cNvPr>
          <p:cNvSpPr>
            <a:spLocks noGrp="1"/>
          </p:cNvSpPr>
          <p:nvPr>
            <p:ph type="title"/>
          </p:nvPr>
        </p:nvSpPr>
        <p:spPr/>
        <p:txBody>
          <a:bodyPr/>
          <a:lstStyle/>
          <a:p>
            <a:r>
              <a:rPr lang="en-US" dirty="0"/>
              <a:t>Inserting Hyperlinks</a:t>
            </a:r>
          </a:p>
        </p:txBody>
      </p:sp>
      <p:sp>
        <p:nvSpPr>
          <p:cNvPr id="3" name="Content Placeholder 2">
            <a:extLst>
              <a:ext uri="{FF2B5EF4-FFF2-40B4-BE49-F238E27FC236}">
                <a16:creationId xmlns:a16="http://schemas.microsoft.com/office/drawing/2014/main" id="{27A854F1-F515-E943-8B2C-916BDC3E6198}"/>
              </a:ext>
            </a:extLst>
          </p:cNvPr>
          <p:cNvSpPr>
            <a:spLocks noGrp="1"/>
          </p:cNvSpPr>
          <p:nvPr>
            <p:ph idx="1"/>
          </p:nvPr>
        </p:nvSpPr>
        <p:spPr/>
        <p:txBody>
          <a:bodyPr>
            <a:normAutofit fontScale="70000" lnSpcReduction="20000"/>
          </a:bodyPr>
          <a:lstStyle/>
          <a:p>
            <a:pPr marL="0" indent="0">
              <a:buNone/>
            </a:pPr>
            <a:r>
              <a:rPr lang="en-GB" dirty="0"/>
              <a:t>The HTML &lt;a&gt; tag defines a hyperlink. It has the following syntax:</a:t>
            </a:r>
          </a:p>
          <a:p>
            <a:pPr marL="0" indent="0">
              <a:buNone/>
            </a:pPr>
            <a:r>
              <a:rPr lang="en-GB" dirty="0">
                <a:solidFill>
                  <a:srgbClr val="FF0000"/>
                </a:solidFill>
              </a:rPr>
              <a:t>&lt;a </a:t>
            </a:r>
            <a:r>
              <a:rPr lang="en-GB" dirty="0" err="1">
                <a:solidFill>
                  <a:srgbClr val="FF0000"/>
                </a:solidFill>
              </a:rPr>
              <a:t>href</a:t>
            </a:r>
            <a:r>
              <a:rPr lang="en-GB" dirty="0">
                <a:solidFill>
                  <a:srgbClr val="FF0000"/>
                </a:solidFill>
              </a:rPr>
              <a:t>="</a:t>
            </a:r>
            <a:r>
              <a:rPr lang="en-GB" i="1" dirty="0" err="1">
                <a:solidFill>
                  <a:srgbClr val="FF0000"/>
                </a:solidFill>
              </a:rPr>
              <a:t>url</a:t>
            </a:r>
            <a:r>
              <a:rPr lang="en-GB" dirty="0">
                <a:solidFill>
                  <a:srgbClr val="FF0000"/>
                </a:solidFill>
              </a:rPr>
              <a:t>"&gt;</a:t>
            </a:r>
            <a:r>
              <a:rPr lang="en-GB" i="1" dirty="0">
                <a:solidFill>
                  <a:srgbClr val="FF0000"/>
                </a:solidFill>
              </a:rPr>
              <a:t>link text</a:t>
            </a:r>
            <a:r>
              <a:rPr lang="en-GB" dirty="0">
                <a:solidFill>
                  <a:srgbClr val="FF0000"/>
                </a:solidFill>
              </a:rPr>
              <a:t>&lt;/a&gt;</a:t>
            </a:r>
          </a:p>
          <a:p>
            <a:pPr marL="0" indent="0">
              <a:buNone/>
            </a:pPr>
            <a:endParaRPr lang="en-GB" dirty="0"/>
          </a:p>
          <a:p>
            <a:pPr marL="0" indent="0">
              <a:buNone/>
            </a:pPr>
            <a:r>
              <a:rPr lang="en-GB" dirty="0"/>
              <a:t>The most important attribute of the &lt;a&gt; element is the </a:t>
            </a:r>
            <a:r>
              <a:rPr lang="en-GB" dirty="0" err="1"/>
              <a:t>href</a:t>
            </a:r>
            <a:r>
              <a:rPr lang="en-GB" dirty="0"/>
              <a:t> attribute, which indicates the link's destination.</a:t>
            </a:r>
          </a:p>
          <a:p>
            <a:r>
              <a:rPr lang="en-GB" dirty="0"/>
              <a:t>The </a:t>
            </a:r>
            <a:r>
              <a:rPr lang="en-GB" i="1" dirty="0"/>
              <a:t>link text</a:t>
            </a:r>
            <a:r>
              <a:rPr lang="en-GB" dirty="0"/>
              <a:t> is the part that will be visible to the reader.</a:t>
            </a:r>
          </a:p>
          <a:p>
            <a:r>
              <a:rPr lang="en-GB" dirty="0"/>
              <a:t>Clicking on the link text, will send the reader to the specified URL address.</a:t>
            </a:r>
          </a:p>
          <a:p>
            <a:pPr marL="0" indent="0">
              <a:buNone/>
            </a:pPr>
            <a:endParaRPr lang="en-GB" dirty="0"/>
          </a:p>
          <a:p>
            <a:pPr marL="0" indent="0">
              <a:buNone/>
            </a:pPr>
            <a:r>
              <a:rPr lang="en-GB" dirty="0"/>
              <a:t>Examples</a:t>
            </a:r>
          </a:p>
          <a:p>
            <a:pPr marL="0" indent="0">
              <a:buNone/>
            </a:pPr>
            <a:r>
              <a:rPr lang="en-GB" dirty="0"/>
              <a:t>This example shows how to create a link to W3Schools.com:</a:t>
            </a:r>
          </a:p>
          <a:p>
            <a:pPr marL="0" indent="0">
              <a:buNone/>
            </a:pPr>
            <a:r>
              <a:rPr lang="en-GB" dirty="0">
                <a:solidFill>
                  <a:srgbClr val="FF0000"/>
                </a:solidFill>
              </a:rPr>
              <a:t>&lt;a </a:t>
            </a:r>
            <a:r>
              <a:rPr lang="en-GB" dirty="0" err="1">
                <a:solidFill>
                  <a:srgbClr val="FF0000"/>
                </a:solidFill>
              </a:rPr>
              <a:t>href</a:t>
            </a:r>
            <a:r>
              <a:rPr lang="en-GB" dirty="0">
                <a:solidFill>
                  <a:srgbClr val="FF0000"/>
                </a:solidFill>
              </a:rPr>
              <a:t>="https://www.w3schools.com/"&gt;Visit W3Schools.com!&lt;/a&gt;</a:t>
            </a:r>
          </a:p>
          <a:p>
            <a:pPr marL="0" indent="0">
              <a:buNone/>
            </a:pPr>
            <a:r>
              <a:rPr lang="en-GB" dirty="0"/>
              <a:t>You can also link to internal pages</a:t>
            </a:r>
          </a:p>
          <a:p>
            <a:pPr marL="0" indent="0">
              <a:buNone/>
            </a:pPr>
            <a:r>
              <a:rPr lang="en-GB" dirty="0">
                <a:solidFill>
                  <a:srgbClr val="FF0000"/>
                </a:solidFill>
              </a:rPr>
              <a:t>&lt;a </a:t>
            </a:r>
            <a:r>
              <a:rPr lang="en-GB" dirty="0" err="1">
                <a:solidFill>
                  <a:srgbClr val="FF0000"/>
                </a:solidFill>
              </a:rPr>
              <a:t>href</a:t>
            </a:r>
            <a:r>
              <a:rPr lang="en-GB" dirty="0">
                <a:solidFill>
                  <a:srgbClr val="FF0000"/>
                </a:solidFill>
              </a:rPr>
              <a:t>=“</a:t>
            </a:r>
            <a:r>
              <a:rPr lang="en-GB" dirty="0" err="1">
                <a:solidFill>
                  <a:srgbClr val="FF0000"/>
                </a:solidFill>
              </a:rPr>
              <a:t>homepage.html</a:t>
            </a:r>
            <a:r>
              <a:rPr lang="en-GB" dirty="0">
                <a:solidFill>
                  <a:srgbClr val="FF0000"/>
                </a:solidFill>
              </a:rPr>
              <a:t>”&gt;Home&lt;/a&gt;</a:t>
            </a:r>
          </a:p>
          <a:p>
            <a:pPr marL="0" indent="0">
              <a:buNone/>
            </a:pPr>
            <a:endParaRPr lang="en-GB" dirty="0">
              <a:solidFill>
                <a:srgbClr val="FF0000"/>
              </a:solidFill>
            </a:endParaRPr>
          </a:p>
          <a:p>
            <a:pPr marL="0" indent="0">
              <a:buNone/>
            </a:pPr>
            <a:r>
              <a:rPr lang="en-GB" dirty="0">
                <a:solidFill>
                  <a:srgbClr val="FF0000"/>
                </a:solidFill>
              </a:rPr>
              <a:t>Add an external link to you practice page !</a:t>
            </a:r>
          </a:p>
          <a:p>
            <a:pPr marL="0" indent="0">
              <a:buNone/>
            </a:pPr>
            <a:endParaRPr lang="en-GB" dirty="0"/>
          </a:p>
          <a:p>
            <a:endParaRPr lang="en-US" dirty="0"/>
          </a:p>
        </p:txBody>
      </p:sp>
    </p:spTree>
    <p:extLst>
      <p:ext uri="{BB962C8B-B14F-4D97-AF65-F5344CB8AC3E}">
        <p14:creationId xmlns:p14="http://schemas.microsoft.com/office/powerpoint/2010/main" val="2326455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5C59-5221-4272-9AD2-E03E91E56174}"/>
              </a:ext>
            </a:extLst>
          </p:cNvPr>
          <p:cNvSpPr>
            <a:spLocks noGrp="1"/>
          </p:cNvSpPr>
          <p:nvPr>
            <p:ph type="title" idx="4294967295"/>
          </p:nvPr>
        </p:nvSpPr>
        <p:spPr>
          <a:xfrm>
            <a:off x="1501550" y="2919640"/>
            <a:ext cx="9834108" cy="1325563"/>
          </a:xfrm>
        </p:spPr>
        <p:txBody>
          <a:bodyPr>
            <a:normAutofit/>
          </a:bodyPr>
          <a:lstStyle/>
          <a:p>
            <a:r>
              <a:rPr lang="en-GB" sz="3200" dirty="0">
                <a:solidFill>
                  <a:srgbClr val="00B0F0"/>
                </a:solidFill>
                <a:latin typeface="Dancing Script OT" panose="03080600040507000D00" pitchFamily="66" charset="0"/>
              </a:rPr>
              <a:t>Lets pull all the skills together</a:t>
            </a:r>
            <a:br>
              <a:rPr lang="en-GB" sz="3200" dirty="0">
                <a:solidFill>
                  <a:srgbClr val="00B0F0"/>
                </a:solidFill>
                <a:latin typeface="Dancing Script OT" panose="03080600040507000D00" pitchFamily="66" charset="0"/>
              </a:rPr>
            </a:br>
            <a:r>
              <a:rPr lang="en-GB" sz="3200" dirty="0">
                <a:solidFill>
                  <a:srgbClr val="00B0F0"/>
                </a:solidFill>
                <a:latin typeface="Dancing Script OT" panose="03080600040507000D00" pitchFamily="66" charset="0"/>
              </a:rPr>
              <a:t>Practical Task – Click on website task Mindfulness </a:t>
            </a:r>
          </a:p>
        </p:txBody>
      </p:sp>
    </p:spTree>
    <p:extLst>
      <p:ext uri="{BB962C8B-B14F-4D97-AF65-F5344CB8AC3E}">
        <p14:creationId xmlns:p14="http://schemas.microsoft.com/office/powerpoint/2010/main" val="3980119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D651-399A-4DD1-BA5E-FE3FA99F711B}"/>
              </a:ext>
            </a:extLst>
          </p:cNvPr>
          <p:cNvSpPr>
            <a:spLocks noGrp="1"/>
          </p:cNvSpPr>
          <p:nvPr>
            <p:ph type="title"/>
          </p:nvPr>
        </p:nvSpPr>
        <p:spPr/>
        <p:txBody>
          <a:bodyPr/>
          <a:lstStyle/>
          <a:p>
            <a:r>
              <a:rPr lang="en-GB" dirty="0"/>
              <a:t>Your Files</a:t>
            </a:r>
          </a:p>
        </p:txBody>
      </p:sp>
      <p:sp>
        <p:nvSpPr>
          <p:cNvPr id="3" name="Content Placeholder 2">
            <a:extLst>
              <a:ext uri="{FF2B5EF4-FFF2-40B4-BE49-F238E27FC236}">
                <a16:creationId xmlns:a16="http://schemas.microsoft.com/office/drawing/2014/main" id="{8AF68C02-BA61-4D2A-8CB8-C6C32F031199}"/>
              </a:ext>
            </a:extLst>
          </p:cNvPr>
          <p:cNvSpPr>
            <a:spLocks noGrp="1"/>
          </p:cNvSpPr>
          <p:nvPr>
            <p:ph idx="1"/>
          </p:nvPr>
        </p:nvSpPr>
        <p:spPr>
          <a:xfrm>
            <a:off x="838200" y="1825625"/>
            <a:ext cx="10515600" cy="4667250"/>
          </a:xfrm>
        </p:spPr>
        <p:txBody>
          <a:bodyPr>
            <a:normAutofit/>
          </a:bodyPr>
          <a:lstStyle/>
          <a:p>
            <a:r>
              <a:rPr lang="en-GB" dirty="0"/>
              <a:t>Open up the wellbeing </a:t>
            </a:r>
            <a:r>
              <a:rPr lang="en-GB" dirty="0" err="1"/>
              <a:t>powerpoint</a:t>
            </a:r>
            <a:r>
              <a:rPr lang="en-GB" dirty="0"/>
              <a:t> to see what we are building today</a:t>
            </a:r>
          </a:p>
          <a:p>
            <a:r>
              <a:rPr lang="en-GB" dirty="0"/>
              <a:t>Add the necessary images and tags to make the files display nicely</a:t>
            </a:r>
          </a:p>
          <a:p>
            <a:r>
              <a:rPr lang="en-GB" dirty="0"/>
              <a:t>Open up the word document and copy the text</a:t>
            </a:r>
          </a:p>
          <a:p>
            <a:r>
              <a:rPr lang="en-GB" dirty="0"/>
              <a:t>Copy any of the images on the wiki digital marketing page</a:t>
            </a:r>
          </a:p>
          <a:p>
            <a:r>
              <a:rPr lang="en-GB" dirty="0"/>
              <a:t>Add the necessary images and tags to make the files display nicely</a:t>
            </a:r>
          </a:p>
          <a:p>
            <a:r>
              <a:rPr lang="en-GB" dirty="0"/>
              <a:t>Visit W3C schools for additional tags</a:t>
            </a:r>
          </a:p>
          <a:p>
            <a:endParaRPr lang="en-GB" dirty="0"/>
          </a:p>
          <a:p>
            <a:endParaRPr lang="en-GB" dirty="0"/>
          </a:p>
          <a:p>
            <a:endParaRPr lang="en-GB" dirty="0"/>
          </a:p>
          <a:p>
            <a:endParaRPr lang="en-GB" dirty="0"/>
          </a:p>
          <a:p>
            <a:endParaRPr lang="en-GB" dirty="0"/>
          </a:p>
          <a:p>
            <a:pPr marL="0" indent="0">
              <a:buNone/>
            </a:pPr>
            <a:endParaRPr lang="en-GB" dirty="0"/>
          </a:p>
        </p:txBody>
      </p:sp>
      <p:grpSp>
        <p:nvGrpSpPr>
          <p:cNvPr id="6" name="Group 5">
            <a:extLst>
              <a:ext uri="{FF2B5EF4-FFF2-40B4-BE49-F238E27FC236}">
                <a16:creationId xmlns:a16="http://schemas.microsoft.com/office/drawing/2014/main" id="{5C16106D-DB8E-074B-B1E9-A95A64F40063}"/>
              </a:ext>
            </a:extLst>
          </p:cNvPr>
          <p:cNvGrpSpPr/>
          <p:nvPr/>
        </p:nvGrpSpPr>
        <p:grpSpPr>
          <a:xfrm>
            <a:off x="7512803" y="4353382"/>
            <a:ext cx="3840997" cy="2504618"/>
            <a:chOff x="867748" y="2199426"/>
            <a:chExt cx="5421199" cy="2828480"/>
          </a:xfrm>
        </p:grpSpPr>
        <p:pic>
          <p:nvPicPr>
            <p:cNvPr id="7" name="Picture 6">
              <a:extLst>
                <a:ext uri="{FF2B5EF4-FFF2-40B4-BE49-F238E27FC236}">
                  <a16:creationId xmlns:a16="http://schemas.microsoft.com/office/drawing/2014/main" id="{BEFC7B47-74A7-9F4F-8E0D-32B5AD08D3A7}"/>
                </a:ext>
              </a:extLst>
            </p:cNvPr>
            <p:cNvPicPr>
              <a:picLocks noChangeAspect="1"/>
            </p:cNvPicPr>
            <p:nvPr/>
          </p:nvPicPr>
          <p:blipFill>
            <a:blip r:embed="rId2"/>
            <a:stretch>
              <a:fillRect/>
            </a:stretch>
          </p:blipFill>
          <p:spPr>
            <a:xfrm>
              <a:off x="867748" y="2199426"/>
              <a:ext cx="3503742" cy="2459148"/>
            </a:xfrm>
            <a:prstGeom prst="rect">
              <a:avLst/>
            </a:prstGeom>
          </p:spPr>
        </p:pic>
        <p:sp>
          <p:nvSpPr>
            <p:cNvPr id="8" name="TextBox 7">
              <a:extLst>
                <a:ext uri="{FF2B5EF4-FFF2-40B4-BE49-F238E27FC236}">
                  <a16:creationId xmlns:a16="http://schemas.microsoft.com/office/drawing/2014/main" id="{8D1786DA-1ACD-8D4F-85BE-BCA91FE71F5E}"/>
                </a:ext>
              </a:extLst>
            </p:cNvPr>
            <p:cNvSpPr txBox="1"/>
            <p:nvPr/>
          </p:nvSpPr>
          <p:spPr>
            <a:xfrm>
              <a:off x="1259634" y="4658574"/>
              <a:ext cx="2906373" cy="369332"/>
            </a:xfrm>
            <a:prstGeom prst="rect">
              <a:avLst/>
            </a:prstGeom>
            <a:noFill/>
          </p:spPr>
          <p:txBody>
            <a:bodyPr wrap="none" rtlCol="0">
              <a:spAutoFit/>
            </a:bodyPr>
            <a:lstStyle/>
            <a:p>
              <a:r>
                <a:rPr lang="en-GB" dirty="0"/>
                <a:t>Your index.html file is in here</a:t>
              </a:r>
            </a:p>
          </p:txBody>
        </p:sp>
        <p:cxnSp>
          <p:nvCxnSpPr>
            <p:cNvPr id="9" name="Straight Connector 8">
              <a:extLst>
                <a:ext uri="{FF2B5EF4-FFF2-40B4-BE49-F238E27FC236}">
                  <a16:creationId xmlns:a16="http://schemas.microsoft.com/office/drawing/2014/main" id="{ECC25151-634C-F64B-8D87-CD87C724106F}"/>
                </a:ext>
              </a:extLst>
            </p:cNvPr>
            <p:cNvCxnSpPr>
              <a:cxnSpLocks/>
            </p:cNvCxnSpPr>
            <p:nvPr/>
          </p:nvCxnSpPr>
          <p:spPr>
            <a:xfrm>
              <a:off x="1418253" y="4404049"/>
              <a:ext cx="0" cy="25452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FCF149-70CB-C047-BF73-2F15C320333A}"/>
                </a:ext>
              </a:extLst>
            </p:cNvPr>
            <p:cNvSpPr txBox="1"/>
            <p:nvPr/>
          </p:nvSpPr>
          <p:spPr>
            <a:xfrm>
              <a:off x="3812628" y="3357384"/>
              <a:ext cx="2476319" cy="369332"/>
            </a:xfrm>
            <a:prstGeom prst="rect">
              <a:avLst/>
            </a:prstGeom>
            <a:noFill/>
          </p:spPr>
          <p:txBody>
            <a:bodyPr wrap="none" rtlCol="0">
              <a:spAutoFit/>
            </a:bodyPr>
            <a:lstStyle/>
            <a:p>
              <a:r>
                <a:rPr lang="en-GB" dirty="0"/>
                <a:t>Your pictures are in here</a:t>
              </a:r>
            </a:p>
          </p:txBody>
        </p:sp>
        <p:cxnSp>
          <p:nvCxnSpPr>
            <p:cNvPr id="11" name="Straight Arrow Connector 10">
              <a:extLst>
                <a:ext uri="{FF2B5EF4-FFF2-40B4-BE49-F238E27FC236}">
                  <a16:creationId xmlns:a16="http://schemas.microsoft.com/office/drawing/2014/main" id="{2BD69425-048B-0047-95A3-422C923F4C61}"/>
                </a:ext>
              </a:extLst>
            </p:cNvPr>
            <p:cNvCxnSpPr>
              <a:cxnSpLocks/>
            </p:cNvCxnSpPr>
            <p:nvPr/>
          </p:nvCxnSpPr>
          <p:spPr>
            <a:xfrm flipH="1">
              <a:off x="3020037" y="3775046"/>
              <a:ext cx="1082180" cy="222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9901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CSS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5589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Objectives</a:t>
            </a:r>
          </a:p>
        </p:txBody>
      </p:sp>
      <p:sp>
        <p:nvSpPr>
          <p:cNvPr id="4099" name="Rectangle 3"/>
          <p:cNvSpPr>
            <a:spLocks noGrp="1" noChangeArrowheads="1"/>
          </p:cNvSpPr>
          <p:nvPr>
            <p:ph idx="1"/>
          </p:nvPr>
        </p:nvSpPr>
        <p:spPr/>
        <p:txBody>
          <a:bodyPr/>
          <a:lstStyle/>
          <a:p>
            <a:pPr eaLnBrk="1" hangingPunct="1"/>
            <a:r>
              <a:rPr lang="en-GB" sz="3200"/>
              <a:t>Understand:</a:t>
            </a:r>
          </a:p>
          <a:p>
            <a:pPr lvl="1" eaLnBrk="1" hangingPunct="1"/>
            <a:r>
              <a:rPr lang="en-GB" sz="2800"/>
              <a:t>Basic CSS features</a:t>
            </a:r>
          </a:p>
          <a:p>
            <a:pPr lvl="1" eaLnBrk="1" hangingPunct="1"/>
            <a:r>
              <a:rPr lang="en-GB" sz="2800"/>
              <a:t>Implementing CSS</a:t>
            </a:r>
          </a:p>
          <a:p>
            <a:pPr lvl="1" eaLnBrk="1" hangingPunct="1"/>
            <a:endParaRPr lang="en-GB"/>
          </a:p>
        </p:txBody>
      </p:sp>
    </p:spTree>
    <p:extLst>
      <p:ext uri="{BB962C8B-B14F-4D97-AF65-F5344CB8AC3E}">
        <p14:creationId xmlns:p14="http://schemas.microsoft.com/office/powerpoint/2010/main" val="261638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3304-9055-45A2-94B4-B32C2814CC2A}"/>
              </a:ext>
            </a:extLst>
          </p:cNvPr>
          <p:cNvSpPr>
            <a:spLocks noGrp="1"/>
          </p:cNvSpPr>
          <p:nvPr>
            <p:ph type="title"/>
          </p:nvPr>
        </p:nvSpPr>
        <p:spPr/>
        <p:txBody>
          <a:bodyPr/>
          <a:lstStyle/>
          <a:p>
            <a:r>
              <a:rPr lang="en-GB" dirty="0"/>
              <a:t>Where to find stuff</a:t>
            </a:r>
          </a:p>
        </p:txBody>
      </p:sp>
      <p:sp>
        <p:nvSpPr>
          <p:cNvPr id="3" name="Content Placeholder 2">
            <a:extLst>
              <a:ext uri="{FF2B5EF4-FFF2-40B4-BE49-F238E27FC236}">
                <a16:creationId xmlns:a16="http://schemas.microsoft.com/office/drawing/2014/main" id="{2167AB02-EA31-4158-88B5-DF4CA630CE06}"/>
              </a:ext>
            </a:extLst>
          </p:cNvPr>
          <p:cNvSpPr>
            <a:spLocks noGrp="1"/>
          </p:cNvSpPr>
          <p:nvPr>
            <p:ph idx="1"/>
          </p:nvPr>
        </p:nvSpPr>
        <p:spPr/>
        <p:txBody>
          <a:bodyPr/>
          <a:lstStyle/>
          <a:p>
            <a:r>
              <a:rPr lang="en-GB" dirty="0"/>
              <a:t>Wiki – gloscolapprenticeships.co.uk/</a:t>
            </a:r>
            <a:r>
              <a:rPr lang="en-GB" dirty="0" err="1"/>
              <a:t>appWiki</a:t>
            </a:r>
            <a:r>
              <a:rPr lang="en-GB" dirty="0"/>
              <a:t>/</a:t>
            </a:r>
            <a:r>
              <a:rPr lang="en-GB" dirty="0" err="1"/>
              <a:t>doku.php</a:t>
            </a:r>
            <a:endParaRPr lang="en-GB" dirty="0"/>
          </a:p>
          <a:p>
            <a:r>
              <a:rPr lang="en-GB" dirty="0"/>
              <a:t>You will need a password to access certain areas:</a:t>
            </a:r>
          </a:p>
          <a:p>
            <a:pPr lvl="1"/>
            <a:r>
              <a:rPr lang="en-GB" dirty="0"/>
              <a:t>Username: </a:t>
            </a:r>
            <a:r>
              <a:rPr lang="en-GB" dirty="0" err="1"/>
              <a:t>ApprenticE</a:t>
            </a:r>
            <a:endParaRPr lang="en-GB" dirty="0"/>
          </a:p>
          <a:p>
            <a:pPr lvl="1"/>
            <a:r>
              <a:rPr lang="en-GB" dirty="0"/>
              <a:t>Password: </a:t>
            </a:r>
            <a:r>
              <a:rPr lang="en-GB" dirty="0" err="1"/>
              <a:t>ApprenticE</a:t>
            </a:r>
            <a:endParaRPr lang="en-GB" dirty="0"/>
          </a:p>
          <a:p>
            <a:r>
              <a:rPr lang="en-GB" dirty="0"/>
              <a:t>Email: </a:t>
            </a:r>
            <a:r>
              <a:rPr lang="en-GB" dirty="0" err="1"/>
              <a:t>emma.littlefair@gloscol.ac.uk</a:t>
            </a:r>
            <a:endParaRPr lang="en-GB" dirty="0"/>
          </a:p>
        </p:txBody>
      </p:sp>
    </p:spTree>
    <p:extLst>
      <p:ext uri="{BB962C8B-B14F-4D97-AF65-F5344CB8AC3E}">
        <p14:creationId xmlns:p14="http://schemas.microsoft.com/office/powerpoint/2010/main" val="185394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Online resources</a:t>
            </a:r>
          </a:p>
        </p:txBody>
      </p:sp>
      <p:sp>
        <p:nvSpPr>
          <p:cNvPr id="5123" name="Rectangle 3"/>
          <p:cNvSpPr>
            <a:spLocks noGrp="1" noChangeArrowheads="1"/>
          </p:cNvSpPr>
          <p:nvPr>
            <p:ph idx="1"/>
          </p:nvPr>
        </p:nvSpPr>
        <p:spPr/>
        <p:txBody>
          <a:bodyPr/>
          <a:lstStyle/>
          <a:p>
            <a:pPr eaLnBrk="1" hangingPunct="1"/>
            <a:r>
              <a:rPr lang="en-GB"/>
              <a:t>http://www.w3schools.com/css/</a:t>
            </a:r>
          </a:p>
          <a:p>
            <a:pPr eaLnBrk="1" hangingPunct="1"/>
            <a:endParaRPr lang="en-GB"/>
          </a:p>
        </p:txBody>
      </p:sp>
    </p:spTree>
    <p:extLst>
      <p:ext uri="{BB962C8B-B14F-4D97-AF65-F5344CB8AC3E}">
        <p14:creationId xmlns:p14="http://schemas.microsoft.com/office/powerpoint/2010/main" val="3358387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a:t>What is CSS</a:t>
            </a:r>
          </a:p>
        </p:txBody>
      </p:sp>
      <p:sp>
        <p:nvSpPr>
          <p:cNvPr id="6147" name="Rectangle 5"/>
          <p:cNvSpPr>
            <a:spLocks noGrp="1" noChangeArrowheads="1"/>
          </p:cNvSpPr>
          <p:nvPr>
            <p:ph idx="1"/>
          </p:nvPr>
        </p:nvSpPr>
        <p:spPr/>
        <p:txBody>
          <a:bodyPr>
            <a:normAutofit/>
          </a:bodyPr>
          <a:lstStyle/>
          <a:p>
            <a:pPr eaLnBrk="1" hangingPunct="1"/>
            <a:r>
              <a:rPr lang="en-GB" sz="3200" b="1"/>
              <a:t>CSS</a:t>
            </a:r>
            <a:r>
              <a:rPr lang="en-GB" sz="3200"/>
              <a:t> stands for </a:t>
            </a:r>
            <a:r>
              <a:rPr lang="en-GB" sz="3200" b="1"/>
              <a:t>C</a:t>
            </a:r>
            <a:r>
              <a:rPr lang="en-GB" sz="3200"/>
              <a:t>ascading </a:t>
            </a:r>
            <a:r>
              <a:rPr lang="en-GB" sz="3200" b="1"/>
              <a:t>S</a:t>
            </a:r>
            <a:r>
              <a:rPr lang="en-GB" sz="3200"/>
              <a:t>tyle </a:t>
            </a:r>
            <a:r>
              <a:rPr lang="en-GB" sz="3200" b="1"/>
              <a:t>S</a:t>
            </a:r>
            <a:r>
              <a:rPr lang="en-GB" sz="3200"/>
              <a:t>heets </a:t>
            </a:r>
          </a:p>
          <a:p>
            <a:pPr eaLnBrk="1" hangingPunct="1">
              <a:spcBef>
                <a:spcPct val="0"/>
              </a:spcBef>
            </a:pPr>
            <a:r>
              <a:rPr lang="en-GB" sz="3200" b="1"/>
              <a:t>CSS</a:t>
            </a:r>
            <a:r>
              <a:rPr lang="en-GB" sz="3200"/>
              <a:t> </a:t>
            </a:r>
          </a:p>
          <a:p>
            <a:pPr lvl="1" eaLnBrk="1" hangingPunct="1">
              <a:spcBef>
                <a:spcPct val="0"/>
              </a:spcBef>
            </a:pPr>
            <a:r>
              <a:rPr lang="en-GB" sz="3200"/>
              <a:t>Applies styles to a document</a:t>
            </a:r>
          </a:p>
          <a:p>
            <a:pPr lvl="1" eaLnBrk="1" hangingPunct="1"/>
            <a:r>
              <a:rPr lang="en-GB" sz="3200"/>
              <a:t>Styles define </a:t>
            </a:r>
            <a:r>
              <a:rPr lang="en-GB" sz="3200" b="1"/>
              <a:t>how to display</a:t>
            </a:r>
            <a:r>
              <a:rPr lang="en-GB" sz="3200"/>
              <a:t> HTML elements</a:t>
            </a:r>
          </a:p>
          <a:p>
            <a:pPr lvl="1" eaLnBrk="1" hangingPunct="1"/>
            <a:r>
              <a:rPr lang="en-GB" sz="3200">
                <a:solidFill>
                  <a:srgbClr val="FF0000"/>
                </a:solidFill>
              </a:rPr>
              <a:t>Easy to update an entire webpage and website</a:t>
            </a:r>
          </a:p>
          <a:p>
            <a:pPr lvl="2" eaLnBrk="1" hangingPunct="1"/>
            <a:r>
              <a:rPr lang="en-GB" sz="3200">
                <a:solidFill>
                  <a:srgbClr val="FF0000"/>
                </a:solidFill>
              </a:rPr>
              <a:t>Control the layout of multiple pages at once</a:t>
            </a:r>
          </a:p>
          <a:p>
            <a:pPr lvl="1" eaLnBrk="1" hangingPunct="1"/>
            <a:r>
              <a:rPr lang="en-GB" sz="3200"/>
              <a:t>Expandability</a:t>
            </a:r>
          </a:p>
          <a:p>
            <a:pPr lvl="1" eaLnBrk="1" hangingPunct="1"/>
            <a:r>
              <a:rPr lang="en-GB" sz="3200"/>
              <a:t>Improved formatting</a:t>
            </a:r>
          </a:p>
          <a:p>
            <a:pPr marL="342900" lvl="1" indent="0" eaLnBrk="1" hangingPunct="1">
              <a:buNone/>
            </a:pPr>
            <a:endParaRPr lang="en-GB" sz="3200"/>
          </a:p>
        </p:txBody>
      </p:sp>
    </p:spTree>
    <p:extLst>
      <p:ext uri="{BB962C8B-B14F-4D97-AF65-F5344CB8AC3E}">
        <p14:creationId xmlns:p14="http://schemas.microsoft.com/office/powerpoint/2010/main" val="1975806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Why not still use HTML</a:t>
            </a:r>
          </a:p>
        </p:txBody>
      </p:sp>
      <p:sp>
        <p:nvSpPr>
          <p:cNvPr id="7171" name="Rectangle 3"/>
          <p:cNvSpPr>
            <a:spLocks noGrp="1" noChangeArrowheads="1"/>
          </p:cNvSpPr>
          <p:nvPr>
            <p:ph idx="1"/>
          </p:nvPr>
        </p:nvSpPr>
        <p:spPr/>
        <p:txBody>
          <a:bodyPr>
            <a:normAutofit/>
          </a:bodyPr>
          <a:lstStyle/>
          <a:p>
            <a:pPr eaLnBrk="1" hangingPunct="1"/>
            <a:r>
              <a:rPr lang="en-GB" sz="2400"/>
              <a:t>HTML was originally used to define context</a:t>
            </a:r>
          </a:p>
          <a:p>
            <a:pPr eaLnBrk="1" hangingPunct="1"/>
            <a:r>
              <a:rPr lang="en-GB" sz="2400"/>
              <a:t>Netscape and Internet Explorer evolved HTML</a:t>
            </a:r>
          </a:p>
          <a:p>
            <a:pPr lvl="1" eaLnBrk="1" hangingPunct="1"/>
            <a:r>
              <a:rPr lang="en-GB" sz="2400"/>
              <a:t>Difficult to separate context from presentation</a:t>
            </a:r>
          </a:p>
          <a:p>
            <a:pPr eaLnBrk="1" hangingPunct="1"/>
            <a:r>
              <a:rPr lang="en-GB" sz="2400"/>
              <a:t>HTML is limited for presentation techniques</a:t>
            </a:r>
          </a:p>
          <a:p>
            <a:pPr eaLnBrk="1" hangingPunct="1"/>
            <a:r>
              <a:rPr lang="en-GB" sz="2400"/>
              <a:t>Organisation is limited to table structure</a:t>
            </a:r>
          </a:p>
          <a:p>
            <a:pPr eaLnBrk="1" hangingPunct="1"/>
            <a:endParaRPr lang="en-GB" sz="2400"/>
          </a:p>
        </p:txBody>
      </p:sp>
    </p:spTree>
    <p:extLst>
      <p:ext uri="{BB962C8B-B14F-4D97-AF65-F5344CB8AC3E}">
        <p14:creationId xmlns:p14="http://schemas.microsoft.com/office/powerpoint/2010/main" val="929532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Implementing CSS</a:t>
            </a:r>
          </a:p>
        </p:txBody>
      </p:sp>
      <p:sp>
        <p:nvSpPr>
          <p:cNvPr id="8195" name="Rectangle 3"/>
          <p:cNvSpPr>
            <a:spLocks noGrp="1" noChangeArrowheads="1"/>
          </p:cNvSpPr>
          <p:nvPr>
            <p:ph idx="1"/>
          </p:nvPr>
        </p:nvSpPr>
        <p:spPr>
          <a:xfrm>
            <a:off x="628650" y="1884362"/>
            <a:ext cx="8229600" cy="4411662"/>
          </a:xfrm>
        </p:spPr>
        <p:txBody>
          <a:bodyPr>
            <a:normAutofit/>
          </a:bodyPr>
          <a:lstStyle/>
          <a:p>
            <a:pPr eaLnBrk="1" hangingPunct="1"/>
            <a:r>
              <a:rPr lang="en-GB" sz="3200"/>
              <a:t>CSS attributes can be placed either:</a:t>
            </a:r>
          </a:p>
          <a:p>
            <a:pPr lvl="1" eaLnBrk="1" hangingPunct="1"/>
            <a:r>
              <a:rPr lang="en-GB" sz="3200"/>
              <a:t>Inline – CSS code mixed into the HTML code</a:t>
            </a:r>
          </a:p>
          <a:p>
            <a:pPr lvl="1" eaLnBrk="1" hangingPunct="1"/>
            <a:r>
              <a:rPr lang="en-GB" sz="3200"/>
              <a:t>Internal/embedded – CSS code is within a HTML document</a:t>
            </a:r>
          </a:p>
          <a:p>
            <a:pPr lvl="1" eaLnBrk="1" hangingPunct="1"/>
            <a:r>
              <a:rPr lang="en-GB" sz="3200"/>
              <a:t>External (linked) - a separate imported CSS file</a:t>
            </a:r>
          </a:p>
          <a:p>
            <a:pPr eaLnBrk="1" hangingPunct="1"/>
            <a:endParaRPr lang="en-GB" sz="3200"/>
          </a:p>
        </p:txBody>
      </p:sp>
    </p:spTree>
    <p:extLst>
      <p:ext uri="{BB962C8B-B14F-4D97-AF65-F5344CB8AC3E}">
        <p14:creationId xmlns:p14="http://schemas.microsoft.com/office/powerpoint/2010/main" val="2220498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Inline</a:t>
            </a:r>
          </a:p>
        </p:txBody>
      </p:sp>
      <p:sp>
        <p:nvSpPr>
          <p:cNvPr id="9219" name="Rectangle 3"/>
          <p:cNvSpPr>
            <a:spLocks noGrp="1" noChangeArrowheads="1"/>
          </p:cNvSpPr>
          <p:nvPr>
            <p:ph idx="1"/>
          </p:nvPr>
        </p:nvSpPr>
        <p:spPr/>
        <p:txBody>
          <a:bodyPr/>
          <a:lstStyle/>
          <a:p>
            <a:pPr eaLnBrk="1" hangingPunct="1"/>
            <a:r>
              <a:rPr lang="en-GB" sz="2400"/>
              <a:t>CSS code mixed into the HTML code</a:t>
            </a:r>
          </a:p>
          <a:p>
            <a:pPr lvl="1" eaLnBrk="1" hangingPunct="1"/>
            <a:r>
              <a:rPr lang="en-GB" sz="2400"/>
              <a:t>Simple to update CSS</a:t>
            </a:r>
          </a:p>
          <a:p>
            <a:pPr eaLnBrk="1" hangingPunct="1"/>
            <a:r>
              <a:rPr lang="en-GB" sz="2400"/>
              <a:t>Useful to override some other style definition by embedded or external CSS</a:t>
            </a:r>
          </a:p>
          <a:p>
            <a:pPr eaLnBrk="1" hangingPunct="1"/>
            <a:r>
              <a:rPr lang="en-GB" sz="2400"/>
              <a:t>Simple changes have to be reciprocated through each occurrence</a:t>
            </a:r>
          </a:p>
        </p:txBody>
      </p:sp>
      <p:sp>
        <p:nvSpPr>
          <p:cNvPr id="6" name="Rectangle 5"/>
          <p:cNvSpPr>
            <a:spLocks noChangeArrowheads="1"/>
          </p:cNvSpPr>
          <p:nvPr/>
        </p:nvSpPr>
        <p:spPr bwMode="auto">
          <a:xfrm>
            <a:off x="1738313" y="5164138"/>
            <a:ext cx="8786812" cy="785812"/>
          </a:xfrm>
          <a:prstGeom prst="rect">
            <a:avLst/>
          </a:prstGeom>
          <a:solidFill>
            <a:srgbClr val="FFFFCC"/>
          </a:solidFill>
          <a:ln w="25400" algn="ctr">
            <a:solidFill>
              <a:schemeClr val="tx1"/>
            </a:solidFill>
            <a:miter lim="800000"/>
            <a:headEnd/>
            <a:tailEnd/>
          </a:ln>
        </p:spPr>
        <p:txBody>
          <a:bodyPr anchor="ctr"/>
          <a:lstStyle/>
          <a:p>
            <a:pPr algn="ctr">
              <a:defRPr/>
            </a:pPr>
            <a:r>
              <a:rPr lang="en-GB" sz="2200"/>
              <a:t>&lt;p </a:t>
            </a:r>
            <a:r>
              <a:rPr lang="en-GB" sz="2200">
                <a:solidFill>
                  <a:srgbClr val="FF0000"/>
                </a:solidFill>
              </a:rPr>
              <a:t>style="</a:t>
            </a:r>
            <a:r>
              <a:rPr lang="en-GB" sz="2200" err="1">
                <a:solidFill>
                  <a:srgbClr val="FF0000"/>
                </a:solidFill>
              </a:rPr>
              <a:t>color</a:t>
            </a:r>
            <a:r>
              <a:rPr lang="en-GB" sz="2200">
                <a:solidFill>
                  <a:srgbClr val="FF0000"/>
                </a:solidFill>
              </a:rPr>
              <a:t>: sienna; margin-left: 20px"</a:t>
            </a:r>
            <a:r>
              <a:rPr lang="en-GB" sz="2200"/>
              <a:t>&gt;</a:t>
            </a:r>
            <a:r>
              <a:rPr lang="en-GB" sz="2200">
                <a:solidFill>
                  <a:srgbClr val="7030A0"/>
                </a:solidFill>
              </a:rPr>
              <a:t>This is a paragraph</a:t>
            </a:r>
            <a:r>
              <a:rPr lang="en-GB" sz="2200"/>
              <a:t>&lt;/p&gt;</a:t>
            </a:r>
          </a:p>
        </p:txBody>
      </p:sp>
    </p:spTree>
    <p:extLst>
      <p:ext uri="{BB962C8B-B14F-4D97-AF65-F5344CB8AC3E}">
        <p14:creationId xmlns:p14="http://schemas.microsoft.com/office/powerpoint/2010/main" val="2387629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t>Internal/embedded</a:t>
            </a:r>
          </a:p>
        </p:txBody>
      </p:sp>
      <p:sp>
        <p:nvSpPr>
          <p:cNvPr id="10243" name="Rectangle 3"/>
          <p:cNvSpPr>
            <a:spLocks noGrp="1" noChangeArrowheads="1"/>
          </p:cNvSpPr>
          <p:nvPr>
            <p:ph idx="1"/>
          </p:nvPr>
        </p:nvSpPr>
        <p:spPr>
          <a:xfrm>
            <a:off x="1335089" y="1954212"/>
            <a:ext cx="4175125" cy="4411663"/>
          </a:xfrm>
        </p:spPr>
        <p:txBody>
          <a:bodyPr>
            <a:normAutofit/>
          </a:bodyPr>
          <a:lstStyle/>
          <a:p>
            <a:pPr eaLnBrk="1" hangingPunct="1"/>
            <a:r>
              <a:rPr lang="en-GB" sz="2400"/>
              <a:t>CSS code is within a HTML document</a:t>
            </a:r>
          </a:p>
          <a:p>
            <a:pPr lvl="1" eaLnBrk="1" hangingPunct="1"/>
            <a:r>
              <a:rPr lang="en-GB" sz="2400"/>
              <a:t>No separate file</a:t>
            </a:r>
          </a:p>
          <a:p>
            <a:pPr eaLnBrk="1" hangingPunct="1"/>
            <a:r>
              <a:rPr lang="en-GB" sz="2400"/>
              <a:t>Written as part of the &lt;head&gt; tag</a:t>
            </a:r>
          </a:p>
          <a:p>
            <a:pPr eaLnBrk="1" hangingPunct="1"/>
            <a:r>
              <a:rPr lang="en-GB" sz="2400"/>
              <a:t>Only affects one page</a:t>
            </a:r>
          </a:p>
          <a:p>
            <a:pPr marL="0" indent="0" eaLnBrk="1" hangingPunct="1">
              <a:buNone/>
            </a:pPr>
            <a:endParaRPr lang="en-GB" sz="2400"/>
          </a:p>
        </p:txBody>
      </p:sp>
      <p:sp>
        <p:nvSpPr>
          <p:cNvPr id="31748" name="Rectangle 4"/>
          <p:cNvSpPr>
            <a:spLocks noChangeArrowheads="1"/>
          </p:cNvSpPr>
          <p:nvPr/>
        </p:nvSpPr>
        <p:spPr bwMode="auto">
          <a:xfrm>
            <a:off x="6189663" y="1865313"/>
            <a:ext cx="3960812" cy="45005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 pos="541338" algn="l"/>
              </a:tabLst>
            </a:pPr>
            <a:r>
              <a:rPr lang="en-GB" sz="2400"/>
              <a:t>&lt;html&gt;</a:t>
            </a:r>
          </a:p>
          <a:p>
            <a:pPr>
              <a:tabLst>
                <a:tab pos="265113" algn="l"/>
                <a:tab pos="541338" algn="l"/>
              </a:tabLst>
            </a:pPr>
            <a:r>
              <a:rPr lang="en-GB" sz="2400"/>
              <a:t>&lt;head&gt;</a:t>
            </a:r>
          </a:p>
          <a:p>
            <a:pPr>
              <a:tabLst>
                <a:tab pos="265113" algn="l"/>
                <a:tab pos="541338" algn="l"/>
              </a:tabLst>
            </a:pPr>
            <a:r>
              <a:rPr lang="en-GB" sz="2400">
                <a:solidFill>
                  <a:srgbClr val="FF0000"/>
                </a:solidFill>
              </a:rPr>
              <a:t>&lt;style type="text/</a:t>
            </a:r>
            <a:r>
              <a:rPr lang="en-GB" sz="2400" err="1">
                <a:solidFill>
                  <a:srgbClr val="FF0000"/>
                </a:solidFill>
              </a:rPr>
              <a:t>css</a:t>
            </a:r>
            <a:r>
              <a:rPr lang="en-GB" sz="2400">
                <a:solidFill>
                  <a:srgbClr val="FF0000"/>
                </a:solidFill>
              </a:rPr>
              <a:t>"&gt;</a:t>
            </a:r>
          </a:p>
          <a:p>
            <a:pPr>
              <a:tabLst>
                <a:tab pos="265113" algn="l"/>
                <a:tab pos="541338" algn="l"/>
              </a:tabLst>
            </a:pPr>
            <a:r>
              <a:rPr lang="en-GB" sz="2400">
                <a:solidFill>
                  <a:srgbClr val="FF0000"/>
                </a:solidFill>
              </a:rPr>
              <a:t>	hr {</a:t>
            </a:r>
            <a:r>
              <a:rPr lang="en-GB" sz="2400" err="1">
                <a:solidFill>
                  <a:srgbClr val="FF0000"/>
                </a:solidFill>
              </a:rPr>
              <a:t>color</a:t>
            </a:r>
            <a:r>
              <a:rPr lang="en-GB" sz="2400">
                <a:solidFill>
                  <a:srgbClr val="FF0000"/>
                </a:solidFill>
              </a:rPr>
              <a:t>: blue}</a:t>
            </a:r>
          </a:p>
          <a:p>
            <a:pPr>
              <a:tabLst>
                <a:tab pos="265113" algn="l"/>
                <a:tab pos="541338" algn="l"/>
              </a:tabLst>
            </a:pPr>
            <a:r>
              <a:rPr lang="en-GB" sz="2400">
                <a:solidFill>
                  <a:srgbClr val="FF0000"/>
                </a:solidFill>
              </a:rPr>
              <a:t>	p {margin-left: 20px}</a:t>
            </a:r>
          </a:p>
          <a:p>
            <a:pPr>
              <a:tabLst>
                <a:tab pos="265113" algn="l"/>
                <a:tab pos="541338" algn="l"/>
              </a:tabLst>
            </a:pPr>
            <a:r>
              <a:rPr lang="en-GB" sz="2400">
                <a:solidFill>
                  <a:srgbClr val="FF0000"/>
                </a:solidFill>
              </a:rPr>
              <a:t>&lt;/style&gt;</a:t>
            </a:r>
          </a:p>
          <a:p>
            <a:pPr>
              <a:tabLst>
                <a:tab pos="265113" algn="l"/>
                <a:tab pos="541338" algn="l"/>
              </a:tabLst>
            </a:pPr>
            <a:endParaRPr lang="en-GB" sz="2400">
              <a:solidFill>
                <a:srgbClr val="FF0000"/>
              </a:solidFill>
            </a:endParaRPr>
          </a:p>
          <a:p>
            <a:pPr>
              <a:tabLst>
                <a:tab pos="265113" algn="l"/>
                <a:tab pos="541338" algn="l"/>
              </a:tabLst>
            </a:pPr>
            <a:r>
              <a:rPr lang="en-GB" sz="2400"/>
              <a:t>&lt;/head&gt;</a:t>
            </a:r>
          </a:p>
          <a:p>
            <a:pPr lvl="1">
              <a:tabLst>
                <a:tab pos="265113" algn="l"/>
                <a:tab pos="541338" algn="l"/>
              </a:tabLst>
            </a:pPr>
            <a:r>
              <a:rPr lang="en-GB" sz="2400"/>
              <a:t>&lt;body&gt;</a:t>
            </a:r>
          </a:p>
          <a:p>
            <a:pPr lvl="1">
              <a:tabLst>
                <a:tab pos="265113" algn="l"/>
                <a:tab pos="541338" algn="l"/>
              </a:tabLst>
            </a:pPr>
            <a:r>
              <a:rPr lang="en-GB" sz="2400"/>
              <a:t>&lt;p&gt;</a:t>
            </a:r>
            <a:r>
              <a:rPr lang="en-GB" sz="2400">
                <a:solidFill>
                  <a:srgbClr val="0070C0"/>
                </a:solidFill>
              </a:rPr>
              <a:t>My paragraph</a:t>
            </a:r>
            <a:r>
              <a:rPr lang="en-GB" sz="2400"/>
              <a:t>&lt;/p&gt;</a:t>
            </a:r>
          </a:p>
          <a:p>
            <a:pPr lvl="1">
              <a:tabLst>
                <a:tab pos="265113" algn="l"/>
                <a:tab pos="541338" algn="l"/>
              </a:tabLst>
            </a:pPr>
            <a:r>
              <a:rPr lang="en-GB" sz="2400"/>
              <a:t>&lt;/body&gt;</a:t>
            </a:r>
          </a:p>
          <a:p>
            <a:pPr>
              <a:tabLst>
                <a:tab pos="265113" algn="l"/>
                <a:tab pos="541338" algn="l"/>
              </a:tabLst>
            </a:pPr>
            <a:r>
              <a:rPr lang="en-GB" sz="2400"/>
              <a:t>&lt;/html&gt;</a:t>
            </a:r>
          </a:p>
        </p:txBody>
      </p:sp>
    </p:spTree>
    <p:extLst>
      <p:ext uri="{BB962C8B-B14F-4D97-AF65-F5344CB8AC3E}">
        <p14:creationId xmlns:p14="http://schemas.microsoft.com/office/powerpoint/2010/main" val="157825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t>External</a:t>
            </a:r>
          </a:p>
        </p:txBody>
      </p:sp>
      <p:sp>
        <p:nvSpPr>
          <p:cNvPr id="11267" name="Rectangle 3"/>
          <p:cNvSpPr>
            <a:spLocks noGrp="1" noChangeArrowheads="1"/>
          </p:cNvSpPr>
          <p:nvPr>
            <p:ph idx="1"/>
          </p:nvPr>
        </p:nvSpPr>
        <p:spPr/>
        <p:txBody>
          <a:bodyPr/>
          <a:lstStyle/>
          <a:p>
            <a:pPr eaLnBrk="1" hangingPunct="1"/>
            <a:r>
              <a:rPr lang="en-GB" sz="2600"/>
              <a:t>A separate imported CSS file</a:t>
            </a:r>
          </a:p>
          <a:p>
            <a:pPr lvl="1" eaLnBrk="1" hangingPunct="1"/>
            <a:r>
              <a:rPr lang="en-GB" sz="2200"/>
              <a:t>One change modifies all pages</a:t>
            </a:r>
          </a:p>
          <a:p>
            <a:pPr eaLnBrk="1" hangingPunct="1"/>
            <a:r>
              <a:rPr lang="en-GB" sz="2600"/>
              <a:t>Most powerful type of style sheet</a:t>
            </a:r>
          </a:p>
          <a:p>
            <a:pPr eaLnBrk="1" hangingPunct="1"/>
            <a:r>
              <a:rPr lang="en-GB" sz="2600"/>
              <a:t>Single style sheet formats many pages</a:t>
            </a:r>
          </a:p>
          <a:p>
            <a:pPr eaLnBrk="1" hangingPunct="1"/>
            <a:endParaRPr lang="en-GB" sz="2600"/>
          </a:p>
          <a:p>
            <a:pPr lvl="1" eaLnBrk="1" hangingPunct="1"/>
            <a:endParaRPr lang="en-GB" sz="2200"/>
          </a:p>
          <a:p>
            <a:pPr eaLnBrk="1" hangingPunct="1"/>
            <a:endParaRPr lang="en-GB" sz="2600"/>
          </a:p>
        </p:txBody>
      </p:sp>
      <p:sp>
        <p:nvSpPr>
          <p:cNvPr id="32772" name="Rectangle 4"/>
          <p:cNvSpPr>
            <a:spLocks noChangeArrowheads="1"/>
          </p:cNvSpPr>
          <p:nvPr/>
        </p:nvSpPr>
        <p:spPr bwMode="auto">
          <a:xfrm>
            <a:off x="479901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Home webpage</a:t>
            </a:r>
          </a:p>
        </p:txBody>
      </p:sp>
      <p:sp>
        <p:nvSpPr>
          <p:cNvPr id="32773" name="Rectangle 5"/>
          <p:cNvSpPr>
            <a:spLocks noChangeArrowheads="1"/>
          </p:cNvSpPr>
          <p:nvPr/>
        </p:nvSpPr>
        <p:spPr bwMode="auto">
          <a:xfrm>
            <a:off x="688816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Contact webpage</a:t>
            </a:r>
          </a:p>
        </p:txBody>
      </p:sp>
      <p:sp>
        <p:nvSpPr>
          <p:cNvPr id="32774" name="Rectangle 6"/>
          <p:cNvSpPr>
            <a:spLocks noChangeArrowheads="1"/>
          </p:cNvSpPr>
          <p:nvPr/>
        </p:nvSpPr>
        <p:spPr bwMode="auto">
          <a:xfrm>
            <a:off x="8904313" y="4581128"/>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Products webpage</a:t>
            </a:r>
          </a:p>
        </p:txBody>
      </p:sp>
      <p:sp>
        <p:nvSpPr>
          <p:cNvPr id="32775" name="Rectangle 7"/>
          <p:cNvSpPr>
            <a:spLocks noChangeArrowheads="1"/>
          </p:cNvSpPr>
          <p:nvPr/>
        </p:nvSpPr>
        <p:spPr bwMode="auto">
          <a:xfrm>
            <a:off x="8328026" y="2492376"/>
            <a:ext cx="1008063" cy="1223963"/>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CSS file</a:t>
            </a:r>
          </a:p>
        </p:txBody>
      </p:sp>
      <p:cxnSp>
        <p:nvCxnSpPr>
          <p:cNvPr id="11272" name="AutoShape 8"/>
          <p:cNvCxnSpPr>
            <a:cxnSpLocks noChangeShapeType="1"/>
            <a:stCxn id="32775" idx="2"/>
            <a:endCxn id="32772" idx="0"/>
          </p:cNvCxnSpPr>
          <p:nvPr/>
        </p:nvCxnSpPr>
        <p:spPr bwMode="auto">
          <a:xfrm flipH="1">
            <a:off x="5591176" y="3716339"/>
            <a:ext cx="3241675" cy="865187"/>
          </a:xfrm>
          <a:prstGeom prst="straightConnector1">
            <a:avLst/>
          </a:prstGeom>
          <a:noFill/>
          <a:ln w="38100">
            <a:solidFill>
              <a:schemeClr val="tx1"/>
            </a:solidFill>
            <a:round/>
            <a:headEnd/>
            <a:tailEnd type="triangle" w="med" len="med"/>
          </a:ln>
        </p:spPr>
      </p:cxnSp>
      <p:cxnSp>
        <p:nvCxnSpPr>
          <p:cNvPr id="11273" name="AutoShape 9"/>
          <p:cNvCxnSpPr>
            <a:cxnSpLocks noChangeShapeType="1"/>
            <a:stCxn id="32775" idx="2"/>
            <a:endCxn id="32773" idx="0"/>
          </p:cNvCxnSpPr>
          <p:nvPr/>
        </p:nvCxnSpPr>
        <p:spPr bwMode="auto">
          <a:xfrm flipH="1">
            <a:off x="7680326" y="3716339"/>
            <a:ext cx="1152525" cy="865187"/>
          </a:xfrm>
          <a:prstGeom prst="straightConnector1">
            <a:avLst/>
          </a:prstGeom>
          <a:noFill/>
          <a:ln w="38100">
            <a:solidFill>
              <a:schemeClr val="tx1"/>
            </a:solidFill>
            <a:round/>
            <a:headEnd/>
            <a:tailEnd type="triangle" w="med" len="med"/>
          </a:ln>
        </p:spPr>
      </p:cxnSp>
      <p:cxnSp>
        <p:nvCxnSpPr>
          <p:cNvPr id="11274" name="AutoShape 10"/>
          <p:cNvCxnSpPr>
            <a:cxnSpLocks noChangeShapeType="1"/>
            <a:stCxn id="32775" idx="2"/>
            <a:endCxn id="32774" idx="0"/>
          </p:cNvCxnSpPr>
          <p:nvPr/>
        </p:nvCxnSpPr>
        <p:spPr bwMode="auto">
          <a:xfrm>
            <a:off x="8832057" y="3716338"/>
            <a:ext cx="864418" cy="864790"/>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1560106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t>Cascading Order</a:t>
            </a:r>
          </a:p>
        </p:txBody>
      </p:sp>
      <p:sp>
        <p:nvSpPr>
          <p:cNvPr id="12291" name="Rectangle 3"/>
          <p:cNvSpPr>
            <a:spLocks noGrp="1" noChangeArrowheads="1"/>
          </p:cNvSpPr>
          <p:nvPr>
            <p:ph idx="1"/>
          </p:nvPr>
        </p:nvSpPr>
        <p:spPr>
          <a:xfrm>
            <a:off x="714376" y="2119313"/>
            <a:ext cx="9769476" cy="4538662"/>
          </a:xfrm>
        </p:spPr>
        <p:txBody>
          <a:bodyPr>
            <a:noAutofit/>
          </a:bodyPr>
          <a:lstStyle/>
          <a:p>
            <a:pPr marL="571500" indent="-571500"/>
            <a:r>
              <a:rPr lang="en-GB" sz="2800"/>
              <a:t>Styles can be implemented in multiple places – external, internal, inline</a:t>
            </a:r>
          </a:p>
          <a:p>
            <a:pPr marL="571500" indent="-571500"/>
            <a:r>
              <a:rPr lang="en-GB" sz="2800"/>
              <a:t>Which style will take priority?</a:t>
            </a:r>
          </a:p>
          <a:p>
            <a:pPr marL="839788" lvl="1" indent="-495300">
              <a:buFont typeface="Wingdings" pitchFamily="2" charset="2"/>
              <a:buAutoNum type="arabicPeriod"/>
            </a:pPr>
            <a:r>
              <a:rPr lang="en-GB" sz="2400"/>
              <a:t>Browser default </a:t>
            </a:r>
            <a:r>
              <a:rPr lang="en-GB" sz="2400">
                <a:solidFill>
                  <a:srgbClr val="FF0000"/>
                </a:solidFill>
              </a:rPr>
              <a:t>(highest priority)</a:t>
            </a:r>
          </a:p>
          <a:p>
            <a:pPr marL="839788" lvl="1" indent="-495300">
              <a:buFont typeface="Wingdings" pitchFamily="2" charset="2"/>
              <a:buAutoNum type="arabicPeriod"/>
            </a:pPr>
            <a:r>
              <a:rPr lang="en-GB" sz="2400"/>
              <a:t>External style sheet </a:t>
            </a:r>
          </a:p>
          <a:p>
            <a:pPr marL="839788" lvl="1" indent="-495300">
              <a:buFont typeface="Wingdings" pitchFamily="2" charset="2"/>
              <a:buAutoNum type="arabicPeriod"/>
            </a:pPr>
            <a:r>
              <a:rPr lang="en-GB" sz="2400"/>
              <a:t>Internal style sheet (inside the &lt;head&gt; tag) </a:t>
            </a:r>
          </a:p>
          <a:p>
            <a:pPr marL="839788" lvl="1" indent="-495300">
              <a:buFont typeface="Wingdings" pitchFamily="2" charset="2"/>
              <a:buAutoNum type="arabicPeriod"/>
            </a:pPr>
            <a:r>
              <a:rPr lang="en-GB" sz="2400"/>
              <a:t>Inline style (inside an HTML element) </a:t>
            </a:r>
            <a:r>
              <a:rPr lang="en-GB" sz="2400">
                <a:solidFill>
                  <a:srgbClr val="FF0000"/>
                </a:solidFill>
              </a:rPr>
              <a:t>(NEXT Highest priority)</a:t>
            </a:r>
          </a:p>
          <a:p>
            <a:pPr marL="839788" lvl="1" indent="-495300">
              <a:buFont typeface="Wingdings" pitchFamily="2" charset="2"/>
              <a:buAutoNum type="arabicPeriod"/>
            </a:pPr>
            <a:endParaRPr lang="en-GB" sz="2400">
              <a:solidFill>
                <a:srgbClr val="FF0000"/>
              </a:solidFill>
            </a:endParaRPr>
          </a:p>
          <a:p>
            <a:pPr marL="571500" indent="-571500"/>
            <a:r>
              <a:rPr lang="en-GB" sz="4000">
                <a:solidFill>
                  <a:srgbClr val="FF0000"/>
                </a:solidFill>
              </a:rPr>
              <a:t>Inline will override all other CSS styles</a:t>
            </a:r>
          </a:p>
        </p:txBody>
      </p:sp>
    </p:spTree>
    <p:extLst>
      <p:ext uri="{BB962C8B-B14F-4D97-AF65-F5344CB8AC3E}">
        <p14:creationId xmlns:p14="http://schemas.microsoft.com/office/powerpoint/2010/main" val="2462738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t>CSS selector implementation</a:t>
            </a:r>
          </a:p>
        </p:txBody>
      </p:sp>
      <p:sp>
        <p:nvSpPr>
          <p:cNvPr id="13315" name="Rectangle 3"/>
          <p:cNvSpPr>
            <a:spLocks noGrp="1" noChangeArrowheads="1"/>
          </p:cNvSpPr>
          <p:nvPr>
            <p:ph idx="1"/>
          </p:nvPr>
        </p:nvSpPr>
        <p:spPr>
          <a:xfrm>
            <a:off x="312822" y="1884362"/>
            <a:ext cx="11590421" cy="4512095"/>
          </a:xfrm>
        </p:spPr>
        <p:txBody>
          <a:bodyPr vert="horz" lIns="91440" tIns="45720" rIns="91440" bIns="45720" rtlCol="0" anchor="t">
            <a:normAutofit/>
          </a:bodyPr>
          <a:lstStyle/>
          <a:p>
            <a:pPr marL="839470" lvl="1" indent="-495300">
              <a:buFont typeface="Wingdings" pitchFamily="2" charset="2"/>
              <a:buAutoNum type="arabicPeriod"/>
            </a:pPr>
            <a:r>
              <a:rPr lang="en-GB" sz="2400" b="1"/>
              <a:t>Type</a:t>
            </a:r>
            <a:endParaRPr lang="en-US"/>
          </a:p>
          <a:p>
            <a:pPr marL="1131570" lvl="2" indent="-438150"/>
            <a:r>
              <a:rPr lang="en-GB" sz="2400"/>
              <a:t>Redefine all instances of a specific HTML tag</a:t>
            </a:r>
            <a:endParaRPr lang="en-GB" sz="2400" b="1">
              <a:cs typeface="Calibri" panose="020F0502020204030204"/>
            </a:endParaRPr>
          </a:p>
          <a:p>
            <a:pPr marL="839470" lvl="1" indent="-495300">
              <a:buFont typeface="Wingdings" pitchFamily="2" charset="2"/>
              <a:buAutoNum type="arabicPeriod"/>
            </a:pPr>
            <a:r>
              <a:rPr lang="en-GB" sz="2400" b="1"/>
              <a:t>Class</a:t>
            </a:r>
            <a:endParaRPr lang="en-GB" sz="2400" b="1">
              <a:cs typeface="Calibri" panose="020F0502020204030204"/>
            </a:endParaRPr>
          </a:p>
          <a:p>
            <a:pPr marL="1131570" lvl="2" indent="-438150"/>
            <a:r>
              <a:rPr lang="en-GB" sz="2400"/>
              <a:t>Redefine specific HTML tags that contain this attribute</a:t>
            </a:r>
            <a:endParaRPr lang="en-GB" sz="2400">
              <a:cs typeface="Calibri"/>
            </a:endParaRPr>
          </a:p>
          <a:p>
            <a:pPr marL="1369695" lvl="3" indent="-381000"/>
            <a:r>
              <a:rPr lang="en-GB" sz="2400"/>
              <a:t>Greater flexibility over styles</a:t>
            </a:r>
            <a:endParaRPr lang="en-GB" sz="2400">
              <a:cs typeface="Calibri" panose="020F0502020204030204"/>
            </a:endParaRPr>
          </a:p>
          <a:p>
            <a:pPr marL="1369695" lvl="3" indent="-381000"/>
            <a:r>
              <a:rPr lang="en-GB" sz="2400"/>
              <a:t>More combination of styles per HTML tag</a:t>
            </a:r>
            <a:endParaRPr lang="en-GB" sz="2400">
              <a:cs typeface="Calibri"/>
            </a:endParaRPr>
          </a:p>
          <a:p>
            <a:pPr marL="839470" lvl="1" indent="-495300">
              <a:buFont typeface="Wingdings" pitchFamily="2" charset="2"/>
              <a:buAutoNum type="arabicPeriod"/>
            </a:pPr>
            <a:r>
              <a:rPr lang="en-GB" sz="2400" b="1"/>
              <a:t>ID</a:t>
            </a:r>
            <a:endParaRPr lang="en-GB" sz="2400" b="1">
              <a:cs typeface="Calibri" panose="020F0502020204030204"/>
            </a:endParaRPr>
          </a:p>
          <a:p>
            <a:pPr marL="1131570" lvl="2" indent="-438150"/>
            <a:r>
              <a:rPr lang="en-GB" sz="2400"/>
              <a:t>Creating your own specific styling</a:t>
            </a:r>
            <a:endParaRPr lang="en-GB" sz="2400">
              <a:cs typeface="Calibri" panose="020F0502020204030204"/>
            </a:endParaRPr>
          </a:p>
          <a:p>
            <a:pPr marL="1131570" lvl="2" indent="-438150"/>
            <a:r>
              <a:rPr lang="en-GB" sz="2400"/>
              <a:t>Defines a specific element</a:t>
            </a:r>
            <a:endParaRPr lang="en-GB" sz="2400">
              <a:cs typeface="Calibri" panose="020F0502020204030204"/>
            </a:endParaRPr>
          </a:p>
          <a:p>
            <a:pPr marL="1131570" lvl="2" indent="-438150"/>
            <a:r>
              <a:rPr lang="en-GB" sz="2400"/>
              <a:t>Unique ID names</a:t>
            </a:r>
            <a:endParaRPr lang="en-GB" sz="2400">
              <a:cs typeface="Calibri" panose="020F0502020204030204"/>
            </a:endParaRPr>
          </a:p>
        </p:txBody>
      </p:sp>
      <p:sp>
        <p:nvSpPr>
          <p:cNvPr id="13316" name="Text Box 4"/>
          <p:cNvSpPr txBox="1">
            <a:spLocks noChangeArrowheads="1"/>
          </p:cNvSpPr>
          <p:nvPr/>
        </p:nvSpPr>
        <p:spPr bwMode="auto">
          <a:xfrm>
            <a:off x="9823451" y="6491288"/>
            <a:ext cx="776175" cy="369332"/>
          </a:xfrm>
          <a:prstGeom prst="rect">
            <a:avLst/>
          </a:prstGeom>
          <a:noFill/>
          <a:ln w="9525">
            <a:noFill/>
            <a:miter lim="800000"/>
            <a:headEnd/>
            <a:tailEnd/>
          </a:ln>
        </p:spPr>
        <p:txBody>
          <a:bodyPr wrap="none">
            <a:spAutoFit/>
          </a:bodyPr>
          <a:lstStyle/>
          <a:p>
            <a:r>
              <a:rPr lang="en-GB"/>
              <a:t>syntax</a:t>
            </a:r>
          </a:p>
        </p:txBody>
      </p:sp>
    </p:spTree>
    <p:extLst>
      <p:ext uri="{BB962C8B-B14F-4D97-AF65-F5344CB8AC3E}">
        <p14:creationId xmlns:p14="http://schemas.microsoft.com/office/powerpoint/2010/main" val="3752804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t>CSS Selector Syntax</a:t>
            </a:r>
          </a:p>
        </p:txBody>
      </p:sp>
      <p:sp>
        <p:nvSpPr>
          <p:cNvPr id="41988" name="Rectangle 8"/>
          <p:cNvSpPr>
            <a:spLocks noChangeArrowheads="1"/>
          </p:cNvSpPr>
          <p:nvPr/>
        </p:nvSpPr>
        <p:spPr bwMode="auto">
          <a:xfrm>
            <a:off x="1990726" y="4868864"/>
            <a:ext cx="8208963" cy="719137"/>
          </a:xfrm>
          <a:prstGeom prst="rect">
            <a:avLst/>
          </a:prstGeom>
          <a:solidFill>
            <a:srgbClr val="FFFFCC"/>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r>
              <a:rPr lang="en-GB" sz="3200">
                <a:solidFill>
                  <a:srgbClr val="FF0000"/>
                </a:solidFill>
              </a:rPr>
              <a:t>p {font-family: "Arial";}</a:t>
            </a:r>
            <a:endParaRPr lang="en-GB" sz="3200"/>
          </a:p>
        </p:txBody>
      </p:sp>
      <p:sp>
        <p:nvSpPr>
          <p:cNvPr id="41989" name="AutoShape 5"/>
          <p:cNvSpPr>
            <a:spLocks noChangeArrowheads="1"/>
          </p:cNvSpPr>
          <p:nvPr/>
        </p:nvSpPr>
        <p:spPr bwMode="auto">
          <a:xfrm>
            <a:off x="3648076"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Selector</a:t>
            </a:r>
          </a:p>
        </p:txBody>
      </p:sp>
      <p:sp>
        <p:nvSpPr>
          <p:cNvPr id="41990" name="Line 6"/>
          <p:cNvSpPr>
            <a:spLocks noChangeShapeType="1"/>
          </p:cNvSpPr>
          <p:nvPr/>
        </p:nvSpPr>
        <p:spPr bwMode="auto">
          <a:xfrm flipV="1">
            <a:off x="4224338"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3" name="AutoShape 9"/>
          <p:cNvSpPr>
            <a:spLocks noChangeArrowheads="1"/>
          </p:cNvSpPr>
          <p:nvPr/>
        </p:nvSpPr>
        <p:spPr bwMode="auto">
          <a:xfrm>
            <a:off x="6672264"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Value</a:t>
            </a:r>
          </a:p>
        </p:txBody>
      </p:sp>
      <p:sp>
        <p:nvSpPr>
          <p:cNvPr id="41994" name="Line 10"/>
          <p:cNvSpPr>
            <a:spLocks noChangeShapeType="1"/>
          </p:cNvSpPr>
          <p:nvPr/>
        </p:nvSpPr>
        <p:spPr bwMode="auto">
          <a:xfrm flipV="1">
            <a:off x="7248525"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5" name="AutoShape 11"/>
          <p:cNvSpPr>
            <a:spLocks noChangeArrowheads="1"/>
          </p:cNvSpPr>
          <p:nvPr/>
        </p:nvSpPr>
        <p:spPr bwMode="auto">
          <a:xfrm>
            <a:off x="4872039"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Property</a:t>
            </a:r>
          </a:p>
        </p:txBody>
      </p:sp>
      <p:sp>
        <p:nvSpPr>
          <p:cNvPr id="41996" name="Line 12"/>
          <p:cNvSpPr>
            <a:spLocks noChangeShapeType="1"/>
          </p:cNvSpPr>
          <p:nvPr/>
        </p:nvSpPr>
        <p:spPr bwMode="auto">
          <a:xfrm flipV="1">
            <a:off x="5448300"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7" name="Rectangle 4"/>
          <p:cNvSpPr>
            <a:spLocks noChangeArrowheads="1"/>
          </p:cNvSpPr>
          <p:nvPr/>
        </p:nvSpPr>
        <p:spPr bwMode="auto">
          <a:xfrm>
            <a:off x="1990726" y="1557339"/>
            <a:ext cx="8208963" cy="24479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41998" name="Rectangle 3"/>
          <p:cNvSpPr>
            <a:spLocks noChangeArrowheads="1"/>
          </p:cNvSpPr>
          <p:nvPr/>
        </p:nvSpPr>
        <p:spPr bwMode="auto">
          <a:xfrm>
            <a:off x="2063750" y="1628776"/>
            <a:ext cx="8229600" cy="223202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GB" sz="3000">
                <a:solidFill>
                  <a:srgbClr val="FF0000"/>
                </a:solidFill>
              </a:rPr>
              <a:t>selector {property: value} </a:t>
            </a:r>
          </a:p>
          <a:p>
            <a:pPr marL="692150" lvl="1" indent="-347663">
              <a:spcBef>
                <a:spcPct val="20000"/>
              </a:spcBef>
              <a:buClr>
                <a:schemeClr val="accent2"/>
              </a:buClr>
              <a:buSzPct val="70000"/>
              <a:buFont typeface="Wingdings" pitchFamily="2" charset="2"/>
              <a:buChar char="l"/>
            </a:pPr>
            <a:r>
              <a:rPr lang="en-GB" sz="2600"/>
              <a:t>Selector - relates to the HTML tag to be defined</a:t>
            </a:r>
          </a:p>
          <a:p>
            <a:pPr marL="692150" lvl="1" indent="-347663">
              <a:spcBef>
                <a:spcPct val="20000"/>
              </a:spcBef>
              <a:buClr>
                <a:schemeClr val="accent2"/>
              </a:buClr>
              <a:buSzPct val="70000"/>
              <a:buFont typeface="Wingdings" pitchFamily="2" charset="2"/>
              <a:buChar char="l"/>
            </a:pPr>
            <a:r>
              <a:rPr lang="en-GB" sz="2600"/>
              <a:t>Property – attribute to change</a:t>
            </a:r>
          </a:p>
          <a:p>
            <a:pPr marL="692150" lvl="1" indent="-347663">
              <a:spcBef>
                <a:spcPct val="20000"/>
              </a:spcBef>
              <a:buClr>
                <a:schemeClr val="accent2"/>
              </a:buClr>
              <a:buSzPct val="70000"/>
              <a:buFont typeface="Wingdings" pitchFamily="2" charset="2"/>
              <a:buChar char="l"/>
            </a:pPr>
            <a:r>
              <a:rPr lang="en-GB" sz="2600"/>
              <a:t>Value – new attributes value</a:t>
            </a:r>
          </a:p>
        </p:txBody>
      </p:sp>
      <p:sp>
        <p:nvSpPr>
          <p:cNvPr id="41999" name="AutoShape 15"/>
          <p:cNvSpPr>
            <a:spLocks noChangeArrowheads="1"/>
          </p:cNvSpPr>
          <p:nvPr/>
        </p:nvSpPr>
        <p:spPr bwMode="auto">
          <a:xfrm>
            <a:off x="5446713" y="4076700"/>
            <a:ext cx="1441450" cy="431800"/>
          </a:xfrm>
          <a:prstGeom prst="roundRect">
            <a:avLst>
              <a:gd name="adj" fmla="val 16667"/>
            </a:avLst>
          </a:prstGeom>
          <a:noFill/>
          <a:ln w="9525">
            <a:solidFill>
              <a:schemeClr val="tx1"/>
            </a:solidFill>
            <a:round/>
            <a:headEnd/>
            <a:tailEnd/>
          </a:ln>
          <a:effectLst/>
        </p:spPr>
        <p:txBody>
          <a:bodyPr wrap="none" anchor="ctr"/>
          <a:lstStyle/>
          <a:p>
            <a:pPr algn="ctr"/>
            <a:r>
              <a:rPr lang="en-GB"/>
              <a:t>Declaration</a:t>
            </a:r>
          </a:p>
        </p:txBody>
      </p:sp>
      <p:sp>
        <p:nvSpPr>
          <p:cNvPr id="42000" name="Line 16"/>
          <p:cNvSpPr>
            <a:spLocks noChangeShapeType="1"/>
          </p:cNvSpPr>
          <p:nvPr/>
        </p:nvSpPr>
        <p:spPr bwMode="auto">
          <a:xfrm>
            <a:off x="6167438" y="4508501"/>
            <a:ext cx="0" cy="504825"/>
          </a:xfrm>
          <a:prstGeom prst="line">
            <a:avLst/>
          </a:prstGeom>
          <a:noFill/>
          <a:ln w="38100">
            <a:solidFill>
              <a:schemeClr val="tx1"/>
            </a:solidFill>
            <a:round/>
            <a:headEnd/>
            <a:tailEnd type="triangle" w="med" len="med"/>
          </a:ln>
          <a:effectLst/>
        </p:spPr>
        <p:txBody>
          <a:bodyPr/>
          <a:lstStyle/>
          <a:p>
            <a:endParaRPr lang="en-GB"/>
          </a:p>
        </p:txBody>
      </p:sp>
      <p:sp>
        <p:nvSpPr>
          <p:cNvPr id="42001" name="Line 17"/>
          <p:cNvSpPr>
            <a:spLocks noChangeShapeType="1"/>
          </p:cNvSpPr>
          <p:nvPr/>
        </p:nvSpPr>
        <p:spPr bwMode="auto">
          <a:xfrm>
            <a:off x="4510089" y="5013325"/>
            <a:ext cx="3457575" cy="0"/>
          </a:xfrm>
          <a:prstGeom prst="line">
            <a:avLst/>
          </a:prstGeom>
          <a:noFill/>
          <a:ln w="38100">
            <a:solidFill>
              <a:schemeClr val="hlink"/>
            </a:solidFill>
            <a:round/>
            <a:headEnd/>
            <a:tailEnd/>
          </a:ln>
          <a:effectLst/>
        </p:spPr>
        <p:txBody>
          <a:bodyPr/>
          <a:lstStyle/>
          <a:p>
            <a:endParaRPr lang="en-GB"/>
          </a:p>
        </p:txBody>
      </p:sp>
    </p:spTree>
    <p:extLst>
      <p:ext uri="{BB962C8B-B14F-4D97-AF65-F5344CB8AC3E}">
        <p14:creationId xmlns:p14="http://schemas.microsoft.com/office/powerpoint/2010/main" val="214968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Syllabus</a:t>
            </a:r>
          </a:p>
        </p:txBody>
      </p:sp>
      <p:sp>
        <p:nvSpPr>
          <p:cNvPr id="3" name="Content Placeholder 2"/>
          <p:cNvSpPr>
            <a:spLocks noGrp="1"/>
          </p:cNvSpPr>
          <p:nvPr>
            <p:ph idx="1"/>
          </p:nvPr>
        </p:nvSpPr>
        <p:spPr/>
        <p:txBody>
          <a:bodyPr>
            <a:normAutofit/>
          </a:bodyPr>
          <a:lstStyle/>
          <a:p>
            <a:r>
              <a:rPr lang="en-GB" dirty="0"/>
              <a:t>Completed over two weeks</a:t>
            </a:r>
          </a:p>
          <a:p>
            <a:pPr marL="0" indent="0">
              <a:buNone/>
            </a:pPr>
            <a:endParaRPr lang="en-GB" dirty="0"/>
          </a:p>
          <a:p>
            <a:pPr marL="457200" indent="-457200">
              <a:buFont typeface="+mj-lt"/>
              <a:buAutoNum type="arabicPeriod"/>
            </a:pPr>
            <a:r>
              <a:rPr lang="en-GB" dirty="0"/>
              <a:t>Appreciation of Logic (10%, K2)</a:t>
            </a:r>
          </a:p>
          <a:p>
            <a:pPr marL="457200" indent="-457200">
              <a:buFont typeface="+mj-lt"/>
              <a:buAutoNum type="arabicPeriod"/>
            </a:pPr>
            <a:r>
              <a:rPr lang="en-GB" dirty="0"/>
              <a:t>Programming Languages (10%, K1)</a:t>
            </a:r>
          </a:p>
          <a:p>
            <a:pPr marL="457200" indent="-457200">
              <a:buFont typeface="+mj-lt"/>
              <a:buAutoNum type="arabicPeriod"/>
            </a:pPr>
            <a:r>
              <a:rPr lang="en-GB" dirty="0"/>
              <a:t>Interaction and Compatibility of Code on Different Platforms (25%, K2)</a:t>
            </a:r>
          </a:p>
          <a:p>
            <a:pPr marL="457200" indent="-457200">
              <a:buFont typeface="+mj-lt"/>
              <a:buAutoNum type="arabicPeriod"/>
            </a:pPr>
            <a:r>
              <a:rPr lang="en-GB" dirty="0"/>
              <a:t>Web components (55%, K2)</a:t>
            </a:r>
          </a:p>
          <a:p>
            <a:pPr marL="0" indent="0">
              <a:buNone/>
            </a:pPr>
            <a:endParaRPr lang="en-GB" dirty="0"/>
          </a:p>
          <a:p>
            <a:endParaRPr lang="en-GB" dirty="0"/>
          </a:p>
        </p:txBody>
      </p:sp>
    </p:spTree>
    <p:extLst>
      <p:ext uri="{BB962C8B-B14F-4D97-AF65-F5344CB8AC3E}">
        <p14:creationId xmlns:p14="http://schemas.microsoft.com/office/powerpoint/2010/main" val="4101593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t>Type selector format</a:t>
            </a:r>
          </a:p>
        </p:txBody>
      </p:sp>
      <p:sp>
        <p:nvSpPr>
          <p:cNvPr id="17411" name="Rectangle 4"/>
          <p:cNvSpPr>
            <a:spLocks noChangeArrowheads="1"/>
          </p:cNvSpPr>
          <p:nvPr/>
        </p:nvSpPr>
        <p:spPr bwMode="auto">
          <a:xfrm>
            <a:off x="2208214" y="1846263"/>
            <a:ext cx="7921625" cy="647700"/>
          </a:xfrm>
          <a:prstGeom prst="rect">
            <a:avLst/>
          </a:prstGeom>
          <a:solidFill>
            <a:srgbClr val="FFFFCC"/>
          </a:solidFill>
          <a:ln w="9525">
            <a:solidFill>
              <a:schemeClr val="tx1"/>
            </a:solidFill>
            <a:miter lim="800000"/>
            <a:headEnd/>
            <a:tailEnd/>
          </a:ln>
        </p:spPr>
        <p:txBody>
          <a:bodyPr wrap="none" anchor="ctr"/>
          <a:lstStyle/>
          <a:p>
            <a:r>
              <a:rPr lang="en-GB" sz="3200"/>
              <a:t>p {font-family: "sans serif";}</a:t>
            </a:r>
          </a:p>
        </p:txBody>
      </p:sp>
      <p:sp>
        <p:nvSpPr>
          <p:cNvPr id="17412" name="Rectangle 5"/>
          <p:cNvSpPr>
            <a:spLocks noChangeArrowheads="1"/>
          </p:cNvSpPr>
          <p:nvPr/>
        </p:nvSpPr>
        <p:spPr bwMode="auto">
          <a:xfrm>
            <a:off x="2208214" y="371792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2800"/>
              <a:t>p { </a:t>
            </a:r>
          </a:p>
          <a:p>
            <a:pPr>
              <a:tabLst>
                <a:tab pos="441325" algn="l"/>
              </a:tabLst>
            </a:pPr>
            <a:r>
              <a:rPr lang="en-GB" sz="2800"/>
              <a:t>	text-align: </a:t>
            </a:r>
            <a:r>
              <a:rPr lang="en-GB" sz="2800" err="1"/>
              <a:t>center</a:t>
            </a:r>
            <a:r>
              <a:rPr lang="en-GB" sz="2800"/>
              <a:t>; </a:t>
            </a:r>
          </a:p>
          <a:p>
            <a:pPr>
              <a:tabLst>
                <a:tab pos="441325" algn="l"/>
              </a:tabLst>
            </a:pPr>
            <a:r>
              <a:rPr lang="en-GB" sz="2800"/>
              <a:t>	</a:t>
            </a:r>
            <a:r>
              <a:rPr lang="en-GB" sz="2800" err="1"/>
              <a:t>color</a:t>
            </a:r>
            <a:r>
              <a:rPr lang="en-GB" sz="2800"/>
              <a:t>: black; </a:t>
            </a:r>
          </a:p>
          <a:p>
            <a:pPr>
              <a:tabLst>
                <a:tab pos="441325" algn="l"/>
              </a:tabLst>
            </a:pPr>
            <a:r>
              <a:rPr lang="en-GB" sz="2800"/>
              <a:t>	font-family: "</a:t>
            </a:r>
            <a:r>
              <a:rPr lang="en-GB" sz="2800" err="1"/>
              <a:t>arial</a:t>
            </a:r>
            <a:r>
              <a:rPr lang="en-GB" sz="2800"/>
              <a:t>";</a:t>
            </a:r>
          </a:p>
          <a:p>
            <a:pPr>
              <a:tabLst>
                <a:tab pos="441325" algn="l"/>
              </a:tabLst>
            </a:pPr>
            <a:r>
              <a:rPr lang="en-GB" sz="2800"/>
              <a:t>} </a:t>
            </a:r>
          </a:p>
        </p:txBody>
      </p:sp>
      <p:sp>
        <p:nvSpPr>
          <p:cNvPr id="17413" name="Rectangle 6"/>
          <p:cNvSpPr>
            <a:spLocks noChangeArrowheads="1"/>
          </p:cNvSpPr>
          <p:nvPr/>
        </p:nvSpPr>
        <p:spPr bwMode="auto">
          <a:xfrm>
            <a:off x="2208214" y="2781300"/>
            <a:ext cx="7921625" cy="647700"/>
          </a:xfrm>
          <a:prstGeom prst="rect">
            <a:avLst/>
          </a:prstGeom>
          <a:solidFill>
            <a:srgbClr val="FFFFCC"/>
          </a:solidFill>
          <a:ln w="9525">
            <a:solidFill>
              <a:schemeClr val="tx1"/>
            </a:solidFill>
            <a:miter lim="800000"/>
            <a:headEnd/>
            <a:tailEnd/>
          </a:ln>
        </p:spPr>
        <p:txBody>
          <a:bodyPr wrap="none" anchor="ctr"/>
          <a:lstStyle/>
          <a:p>
            <a:pPr>
              <a:lnSpc>
                <a:spcPct val="90000"/>
              </a:lnSpc>
              <a:spcBef>
                <a:spcPct val="20000"/>
              </a:spcBef>
              <a:buClr>
                <a:schemeClr val="tx2"/>
              </a:buClr>
              <a:buSzPct val="70000"/>
              <a:buFont typeface="Wingdings" pitchFamily="2" charset="2"/>
              <a:buNone/>
            </a:pPr>
            <a:r>
              <a:rPr lang="en-GB" sz="3200"/>
              <a:t>p {text-</a:t>
            </a:r>
            <a:r>
              <a:rPr lang="en-GB" sz="3200" err="1"/>
              <a:t>align:center</a:t>
            </a:r>
            <a:r>
              <a:rPr lang="en-GB" sz="3200"/>
              <a:t>; </a:t>
            </a:r>
            <a:r>
              <a:rPr lang="en-GB" sz="3200" err="1"/>
              <a:t>color:red</a:t>
            </a:r>
            <a:r>
              <a:rPr lang="en-GB" sz="3200"/>
              <a:t>;} </a:t>
            </a:r>
          </a:p>
        </p:txBody>
      </p:sp>
      <p:sp>
        <p:nvSpPr>
          <p:cNvPr id="17414" name="Text Box 8"/>
          <p:cNvSpPr txBox="1">
            <a:spLocks noChangeArrowheads="1"/>
          </p:cNvSpPr>
          <p:nvPr/>
        </p:nvSpPr>
        <p:spPr bwMode="auto">
          <a:xfrm>
            <a:off x="7516813" y="4600575"/>
            <a:ext cx="2323136" cy="369332"/>
          </a:xfrm>
          <a:prstGeom prst="rect">
            <a:avLst/>
          </a:prstGeom>
          <a:noFill/>
          <a:ln w="9525">
            <a:noFill/>
            <a:miter lim="800000"/>
            <a:headEnd/>
            <a:tailEnd/>
          </a:ln>
        </p:spPr>
        <p:txBody>
          <a:bodyPr wrap="none">
            <a:spAutoFit/>
          </a:bodyPr>
          <a:lstStyle/>
          <a:p>
            <a:r>
              <a:rPr lang="en-GB"/>
              <a:t>Better code formatting</a:t>
            </a:r>
          </a:p>
        </p:txBody>
      </p:sp>
    </p:spTree>
    <p:extLst>
      <p:ext uri="{BB962C8B-B14F-4D97-AF65-F5344CB8AC3E}">
        <p14:creationId xmlns:p14="http://schemas.microsoft.com/office/powerpoint/2010/main" val="3144486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22238"/>
            <a:ext cx="7543800" cy="1295400"/>
          </a:xfrm>
        </p:spPr>
        <p:txBody>
          <a:bodyPr/>
          <a:lstStyle/>
          <a:p>
            <a:pPr eaLnBrk="1" hangingPunct="1"/>
            <a:r>
              <a:rPr lang="en-GB"/>
              <a:t>Type selector in use</a:t>
            </a:r>
          </a:p>
        </p:txBody>
      </p:sp>
      <p:sp>
        <p:nvSpPr>
          <p:cNvPr id="7173" name="Rectangle 5"/>
          <p:cNvSpPr>
            <a:spLocks noChangeArrowheads="1"/>
          </p:cNvSpPr>
          <p:nvPr/>
        </p:nvSpPr>
        <p:spPr bwMode="auto">
          <a:xfrm>
            <a:off x="1775520" y="3141664"/>
            <a:ext cx="864096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pPr>
            <a:r>
              <a:rPr lang="en-GB" sz="2400"/>
              <a:t>&lt;/body&gt;</a:t>
            </a:r>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44037" name="AutoShape 9"/>
          <p:cNvCxnSpPr>
            <a:cxnSpLocks noChangeShapeType="1"/>
            <a:stCxn id="7176" idx="2"/>
            <a:endCxn id="7173" idx="0"/>
          </p:cNvCxnSpPr>
          <p:nvPr/>
        </p:nvCxnSpPr>
        <p:spPr bwMode="auto">
          <a:xfrm rot="16200000" flipH="1">
            <a:off x="5878512" y="2924176"/>
            <a:ext cx="433388" cy="1587"/>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4047746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122238"/>
            <a:ext cx="7543800" cy="1295400"/>
          </a:xfrm>
        </p:spPr>
        <p:txBody>
          <a:bodyPr/>
          <a:lstStyle/>
          <a:p>
            <a:pPr eaLnBrk="1" hangingPunct="1"/>
            <a:r>
              <a:rPr lang="en-GB"/>
              <a:t>Class selector in use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a:t>&lt;/head&gt; </a:t>
            </a:r>
          </a:p>
          <a:p>
            <a:pPr>
              <a:tabLst>
                <a:tab pos="265113" algn="l"/>
              </a:tabLst>
            </a:pPr>
            <a:r>
              <a:rPr lang="en-GB" sz="2400"/>
              <a:t>&lt;body&gt;</a:t>
            </a:r>
          </a:p>
          <a:p>
            <a:pPr>
              <a:tabLst>
                <a:tab pos="265113" algn="l"/>
              </a:tabLst>
            </a:pPr>
            <a:r>
              <a:rPr lang="en-GB" sz="2400" b="1">
                <a:solidFill>
                  <a:srgbClr val="FF0000"/>
                </a:solidFill>
              </a:rPr>
              <a:t>	&lt;p&gt;this text will have no CSS formatting applied&lt;/p&gt;</a:t>
            </a: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smallprint</a:t>
            </a:r>
            <a:r>
              <a:rPr lang="en-GB" sz="2400">
                <a:solidFill>
                  <a:srgbClr val="FF0000"/>
                </a:solidFill>
              </a:rPr>
              <a:t>"</a:t>
            </a:r>
            <a:r>
              <a:rPr lang="en-GB" sz="2400" b="1">
                <a:solidFill>
                  <a:srgbClr val="FF0000"/>
                </a:solidFill>
              </a:rPr>
              <a:t>&gt;</a:t>
            </a:r>
            <a:r>
              <a:rPr lang="en-GB" sz="1400" b="1">
                <a:solidFill>
                  <a:srgbClr val="00B0F0"/>
                </a:solidFill>
                <a:latin typeface="Comic Sans MS" pitchFamily="66" charset="0"/>
              </a:rPr>
              <a:t>text will be formatted using class selector</a:t>
            </a:r>
            <a:r>
              <a:rPr lang="en-GB" sz="2400" b="1">
                <a:solidFill>
                  <a:srgbClr val="FF0000"/>
                </a:solidFill>
              </a:rPr>
              <a:t>&lt;/p&gt;</a:t>
            </a:r>
            <a:endParaRPr lang="en-GB" sz="3200" b="1">
              <a:solidFill>
                <a:srgbClr val="FF0000"/>
              </a:solidFill>
            </a:endParaRPr>
          </a:p>
          <a:p>
            <a:pPr>
              <a:tabLst>
                <a:tab pos="265113" algn="l"/>
              </a:tabLst>
            </a:pPr>
            <a:r>
              <a:rPr lang="en-GB" b="1">
                <a:solidFill>
                  <a:srgbClr val="FF0000"/>
                </a:solidFill>
              </a:rPr>
              <a:t>	</a:t>
            </a:r>
            <a:r>
              <a:rPr lang="en-GB" sz="2400" b="1">
                <a:solidFill>
                  <a:srgbClr val="FF0000"/>
                </a:solidFill>
              </a:rPr>
              <a:t>&lt;p class= </a:t>
            </a:r>
            <a:r>
              <a:rPr lang="en-GB" sz="2400">
                <a:solidFill>
                  <a:srgbClr val="FF0000"/>
                </a:solidFill>
              </a:rPr>
              <a:t>"</a:t>
            </a:r>
            <a:r>
              <a:rPr lang="en-GB" sz="2400" b="1" err="1">
                <a:solidFill>
                  <a:srgbClr val="FF0000"/>
                </a:solidFill>
              </a:rPr>
              <a:t>mainprint</a:t>
            </a:r>
            <a:r>
              <a:rPr lang="en-GB" sz="2400">
                <a:solidFill>
                  <a:srgbClr val="FF0000"/>
                </a:solidFill>
              </a:rPr>
              <a:t>"</a:t>
            </a:r>
            <a:r>
              <a:rPr lang="en-GB" sz="2400" b="1">
                <a:solidFill>
                  <a:srgbClr val="FF0000"/>
                </a:solidFill>
              </a:rPr>
              <a:t>&gt;</a:t>
            </a:r>
            <a:r>
              <a:rPr lang="en-GB" sz="2400" b="1">
                <a:solidFill>
                  <a:srgbClr val="00B0F0"/>
                </a:solidFill>
              </a:rPr>
              <a:t>text formatted differently</a:t>
            </a:r>
            <a:r>
              <a:rPr lang="en-GB" sz="2400" b="1">
                <a:solidFill>
                  <a:srgbClr val="FF0000"/>
                </a:solidFill>
              </a:rPr>
              <a:t>&lt;/p&gt;</a:t>
            </a:r>
            <a:endParaRPr lang="en-GB" sz="3200"/>
          </a:p>
          <a:p>
            <a:pPr>
              <a:tabLst>
                <a:tab pos="265113" algn="l"/>
              </a:tabLst>
            </a:pPr>
            <a:r>
              <a:rPr lang="en-GB" sz="2400"/>
              <a:t>&lt;/body&gt;</a:t>
            </a:r>
          </a:p>
          <a:p>
            <a:pPr>
              <a:tabLst>
                <a:tab pos="265113" algn="l"/>
              </a:tabLst>
            </a:pPr>
            <a:endParaRPr lang="en-GB" sz="2400"/>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p.smallprint {font-family: </a:t>
            </a:r>
            <a:r>
              <a:rPr lang="en-GB" sz="2800">
                <a:solidFill>
                  <a:srgbClr val="FF0000"/>
                </a:solidFill>
              </a:rPr>
              <a:t>"</a:t>
            </a:r>
            <a:r>
              <a:rPr lang="en-GB" sz="2700">
                <a:solidFill>
                  <a:srgbClr val="FF0000"/>
                </a:solidFill>
              </a:rPr>
              <a:t>Comic"; font-size: 10px;}</a:t>
            </a:r>
          </a:p>
          <a:p>
            <a:pPr algn="ctr"/>
            <a:r>
              <a:rPr lang="en-GB" sz="2700">
                <a:solidFill>
                  <a:srgbClr val="FF0000"/>
                </a:solidFill>
              </a:rPr>
              <a:t>p.mainprint {font-family: "Arial"; font-size: 16px;}</a:t>
            </a:r>
          </a:p>
        </p:txBody>
      </p:sp>
      <p:cxnSp>
        <p:nvCxnSpPr>
          <p:cNvPr id="45061"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2289526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dirty="0"/>
              <a:t>TASK External CSS file – Lets create it !!!!</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tabLst>
                <a:tab pos="265113" algn="l"/>
              </a:tabLst>
              <a:defRPr/>
            </a:pPr>
            <a:r>
              <a:rPr lang="en-GB" sz="2400"/>
              <a:t>Home webpage</a:t>
            </a:r>
          </a:p>
          <a:p>
            <a:pPr algn="ctr">
              <a:tabLst>
                <a:tab pos="265113" algn="l"/>
              </a:tabLst>
              <a:defRPr/>
            </a:pPr>
            <a:endParaRPr lang="en-GB" sz="2400"/>
          </a:p>
          <a:p>
            <a:pPr>
              <a:tabLst>
                <a:tab pos="265113" algn="l"/>
              </a:tabLst>
              <a:defRPr/>
            </a:pPr>
            <a:r>
              <a:rPr lang="en-GB" sz="2400"/>
              <a:t>&lt;head&gt;</a:t>
            </a:r>
          </a:p>
          <a:p>
            <a:pPr>
              <a:tabLst>
                <a:tab pos="265113" algn="l"/>
              </a:tabLst>
              <a:defRPr/>
            </a:pPr>
            <a:r>
              <a:rPr lang="en-GB" sz="2400">
                <a:solidFill>
                  <a:srgbClr val="FF0000"/>
                </a:solidFill>
              </a:rPr>
              <a:t>	&lt;link </a:t>
            </a:r>
            <a:r>
              <a:rPr lang="en-GB" sz="2400" err="1">
                <a:solidFill>
                  <a:srgbClr val="FF0000"/>
                </a:solidFill>
              </a:rPr>
              <a:t>rel</a:t>
            </a:r>
            <a:r>
              <a:rPr lang="en-GB" sz="2400">
                <a:solidFill>
                  <a:srgbClr val="FF0000"/>
                </a:solidFill>
              </a:rPr>
              <a:t>="</a:t>
            </a:r>
            <a:r>
              <a:rPr lang="en-GB" sz="2400" err="1">
                <a:solidFill>
                  <a:srgbClr val="FF0000"/>
                </a:solidFill>
              </a:rPr>
              <a:t>stylesheet</a:t>
            </a:r>
            <a:r>
              <a:rPr lang="en-GB" sz="2400">
                <a:solidFill>
                  <a:srgbClr val="FF0000"/>
                </a:solidFill>
              </a:rPr>
              <a:t>" type="text/</a:t>
            </a:r>
            <a:r>
              <a:rPr lang="en-GB" sz="2400" err="1">
                <a:solidFill>
                  <a:srgbClr val="FF0000"/>
                </a:solidFill>
              </a:rPr>
              <a:t>css</a:t>
            </a:r>
            <a:r>
              <a:rPr lang="en-GB" sz="2400">
                <a:solidFill>
                  <a:srgbClr val="FF0000"/>
                </a:solidFill>
              </a:rPr>
              <a:t>" </a:t>
            </a:r>
            <a:r>
              <a:rPr lang="en-GB" sz="2400" err="1">
                <a:solidFill>
                  <a:srgbClr val="FF0000"/>
                </a:solidFill>
              </a:rPr>
              <a:t>href</a:t>
            </a:r>
            <a:r>
              <a:rPr lang="en-GB" sz="2400">
                <a:solidFill>
                  <a:srgbClr val="FF0000"/>
                </a:solidFill>
              </a:rPr>
              <a:t>="</a:t>
            </a:r>
            <a:r>
              <a:rPr lang="en-GB" sz="2400" b="1">
                <a:solidFill>
                  <a:srgbClr val="FF0000"/>
                </a:solidFill>
              </a:rPr>
              <a:t>mystyle.css</a:t>
            </a:r>
            <a:r>
              <a:rPr lang="en-GB" sz="2400">
                <a:solidFill>
                  <a:srgbClr val="FF0000"/>
                </a:solidFill>
              </a:rPr>
              <a:t>" /&gt;</a:t>
            </a:r>
          </a:p>
          <a:p>
            <a:pPr>
              <a:tabLst>
                <a:tab pos="265113" algn="l"/>
              </a:tabLst>
              <a:defRPr/>
            </a:pPr>
            <a:r>
              <a:rPr lang="en-GB" sz="2400"/>
              <a:t>&lt;/head&gt; </a:t>
            </a:r>
          </a:p>
          <a:p>
            <a:pPr>
              <a:tabLst>
                <a:tab pos="265113" algn="l"/>
              </a:tabLst>
              <a:defRPr/>
            </a:pPr>
            <a:r>
              <a:rPr lang="en-GB" sz="2400"/>
              <a:t>&lt;body&gt;</a:t>
            </a:r>
          </a:p>
          <a:p>
            <a:pPr>
              <a:tabLst>
                <a:tab pos="265113" algn="l"/>
              </a:tabLst>
              <a:defRPr/>
            </a:pPr>
            <a:r>
              <a:rPr lang="en-GB" sz="2400" b="1">
                <a:solidFill>
                  <a:srgbClr val="FF0000"/>
                </a:solidFill>
              </a:rPr>
              <a:t>	&lt;p&gt;</a:t>
            </a:r>
            <a:r>
              <a:rPr lang="en-GB" sz="2400" b="1">
                <a:solidFill>
                  <a:srgbClr val="00B0F0"/>
                </a:solidFill>
                <a:latin typeface="Comic Sans MS" pitchFamily="66" charset="0"/>
              </a:rPr>
              <a:t>this text will have the CSS attributes applied</a:t>
            </a:r>
            <a:r>
              <a:rPr lang="en-GB" sz="2400" b="1">
                <a:solidFill>
                  <a:srgbClr val="FF0000"/>
                </a:solidFill>
              </a:rPr>
              <a:t>&lt;/p&gt;</a:t>
            </a:r>
          </a:p>
          <a:p>
            <a:pPr>
              <a:tabLst>
                <a:tab pos="265113" algn="l"/>
              </a:tabLst>
              <a:defRPr/>
            </a:pPr>
            <a:r>
              <a:rPr lang="en-GB" b="1">
                <a:solidFill>
                  <a:srgbClr val="FF0000"/>
                </a:solidFill>
              </a:rPr>
              <a:t>	</a:t>
            </a:r>
            <a:r>
              <a:rPr lang="en-GB" sz="2400" b="1">
                <a:solidFill>
                  <a:srgbClr val="FF0000"/>
                </a:solidFill>
              </a:rPr>
              <a:t>&lt;p&gt;</a:t>
            </a:r>
            <a:r>
              <a:rPr lang="en-GB" sz="2400" b="1">
                <a:solidFill>
                  <a:srgbClr val="00B0F0"/>
                </a:solidFill>
                <a:latin typeface="Comic Sans MS" pitchFamily="66" charset="0"/>
              </a:rPr>
              <a:t>this text will also be formatted using CSS</a:t>
            </a:r>
            <a:r>
              <a:rPr lang="en-GB" sz="2400" b="1">
                <a:solidFill>
                  <a:srgbClr val="FF0000"/>
                </a:solidFill>
              </a:rPr>
              <a:t>&lt;/p&gt;</a:t>
            </a:r>
            <a:endParaRPr lang="en-GB" sz="3200" b="1">
              <a:solidFill>
                <a:srgbClr val="FF0000"/>
              </a:solidFill>
            </a:endParaRPr>
          </a:p>
          <a:p>
            <a:pPr>
              <a:tabLst>
                <a:tab pos="265113" algn="l"/>
              </a:tabLst>
              <a:defRPr/>
            </a:pPr>
            <a:r>
              <a:rPr lang="en-GB" sz="2400"/>
              <a:t>&lt;/body&gt;</a:t>
            </a:r>
          </a:p>
        </p:txBody>
      </p:sp>
      <p:sp>
        <p:nvSpPr>
          <p:cNvPr id="7176" name="Rectangle 8"/>
          <p:cNvSpPr>
            <a:spLocks noChangeArrowheads="1"/>
          </p:cNvSpPr>
          <p:nvPr/>
        </p:nvSpPr>
        <p:spPr bwMode="auto">
          <a:xfrm>
            <a:off x="3213101" y="1484313"/>
            <a:ext cx="5762625" cy="122396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t>CSS file – "mystyle.css"</a:t>
            </a:r>
          </a:p>
          <a:p>
            <a:pPr algn="ctr">
              <a:spcBef>
                <a:spcPct val="20000"/>
              </a:spcBef>
              <a:buClr>
                <a:schemeClr val="tx2"/>
              </a:buClr>
              <a:buSzPct val="70000"/>
              <a:buFont typeface="Wingdings" pitchFamily="2" charset="2"/>
              <a:buNone/>
            </a:pP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16389"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
        <p:nvSpPr>
          <p:cNvPr id="16390" name="Line 12"/>
          <p:cNvSpPr>
            <a:spLocks noChangeShapeType="1"/>
          </p:cNvSpPr>
          <p:nvPr/>
        </p:nvSpPr>
        <p:spPr bwMode="auto">
          <a:xfrm>
            <a:off x="3214689" y="2060575"/>
            <a:ext cx="5761037" cy="0"/>
          </a:xfrm>
          <a:prstGeom prst="line">
            <a:avLst/>
          </a:prstGeom>
          <a:noFill/>
          <a:ln w="9525">
            <a:solidFill>
              <a:schemeClr val="tx1"/>
            </a:solidFill>
            <a:round/>
            <a:headEnd/>
            <a:tailEnd/>
          </a:ln>
        </p:spPr>
        <p:txBody>
          <a:bodyPr/>
          <a:lstStyle/>
          <a:p>
            <a:endParaRPr lang="en-GB"/>
          </a:p>
        </p:txBody>
      </p:sp>
      <p:sp>
        <p:nvSpPr>
          <p:cNvPr id="16391" name="Line 13"/>
          <p:cNvSpPr>
            <a:spLocks noChangeShapeType="1"/>
          </p:cNvSpPr>
          <p:nvPr/>
        </p:nvSpPr>
        <p:spPr bwMode="auto">
          <a:xfrm>
            <a:off x="1847850" y="3789363"/>
            <a:ext cx="8496300" cy="0"/>
          </a:xfrm>
          <a:prstGeom prst="line">
            <a:avLst/>
          </a:prstGeom>
          <a:no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432043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t>Grouped elements</a:t>
            </a:r>
          </a:p>
        </p:txBody>
      </p:sp>
      <p:sp>
        <p:nvSpPr>
          <p:cNvPr id="18435" name="Rectangle 3"/>
          <p:cNvSpPr>
            <a:spLocks noGrp="1" noChangeArrowheads="1"/>
          </p:cNvSpPr>
          <p:nvPr>
            <p:ph idx="1"/>
          </p:nvPr>
        </p:nvSpPr>
        <p:spPr/>
        <p:txBody>
          <a:bodyPr/>
          <a:lstStyle/>
          <a:p>
            <a:pPr eaLnBrk="1" hangingPunct="1"/>
            <a:r>
              <a:rPr lang="en-GB"/>
              <a:t>Many tags can be grouped to minimise coding</a:t>
            </a:r>
          </a:p>
          <a:p>
            <a:pPr eaLnBrk="1" hangingPunct="1"/>
            <a:endParaRPr lang="en-GB"/>
          </a:p>
        </p:txBody>
      </p:sp>
      <p:sp>
        <p:nvSpPr>
          <p:cNvPr id="18436" name="Rectangle 4"/>
          <p:cNvSpPr>
            <a:spLocks noChangeArrowheads="1"/>
          </p:cNvSpPr>
          <p:nvPr/>
        </p:nvSpPr>
        <p:spPr bwMode="auto">
          <a:xfrm>
            <a:off x="2208214" y="335597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3200"/>
              <a:t>h1,h2,h3,b,p </a:t>
            </a:r>
          </a:p>
          <a:p>
            <a:pPr>
              <a:tabLst>
                <a:tab pos="441325" algn="l"/>
              </a:tabLst>
            </a:pPr>
            <a:r>
              <a:rPr lang="en-GB" sz="3200"/>
              <a:t>{ </a:t>
            </a:r>
          </a:p>
          <a:p>
            <a:pPr>
              <a:tabLst>
                <a:tab pos="441325" algn="l"/>
              </a:tabLst>
            </a:pPr>
            <a:r>
              <a:rPr lang="en-GB" sz="3200"/>
              <a:t>	</a:t>
            </a:r>
            <a:r>
              <a:rPr lang="en-GB" sz="3200" err="1"/>
              <a:t>color</a:t>
            </a:r>
            <a:r>
              <a:rPr lang="en-GB" sz="3200"/>
              <a:t>: green;</a:t>
            </a:r>
          </a:p>
          <a:p>
            <a:pPr>
              <a:tabLst>
                <a:tab pos="441325" algn="l"/>
              </a:tabLst>
            </a:pPr>
            <a:r>
              <a:rPr lang="en-GB" sz="3200"/>
              <a:t>} </a:t>
            </a:r>
          </a:p>
        </p:txBody>
      </p:sp>
      <p:sp>
        <p:nvSpPr>
          <p:cNvPr id="18437" name="Text Box 5"/>
          <p:cNvSpPr txBox="1">
            <a:spLocks noChangeArrowheads="1"/>
          </p:cNvSpPr>
          <p:nvPr/>
        </p:nvSpPr>
        <p:spPr bwMode="auto">
          <a:xfrm>
            <a:off x="7319964" y="4292601"/>
            <a:ext cx="2466975" cy="1006475"/>
          </a:xfrm>
          <a:prstGeom prst="rect">
            <a:avLst/>
          </a:prstGeom>
          <a:noFill/>
          <a:ln w="9525">
            <a:noFill/>
            <a:miter lim="800000"/>
            <a:headEnd/>
            <a:tailEnd/>
          </a:ln>
        </p:spPr>
        <p:txBody>
          <a:bodyPr>
            <a:spAutoFit/>
          </a:bodyPr>
          <a:lstStyle/>
          <a:p>
            <a:r>
              <a:rPr lang="en-GB" sz="2000"/>
              <a:t>Heading tags 1-3, bold and paragraph all coloured green</a:t>
            </a:r>
          </a:p>
        </p:txBody>
      </p:sp>
    </p:spTree>
    <p:extLst>
      <p:ext uri="{BB962C8B-B14F-4D97-AF65-F5344CB8AC3E}">
        <p14:creationId xmlns:p14="http://schemas.microsoft.com/office/powerpoint/2010/main" val="2003301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CSS background</a:t>
            </a:r>
          </a:p>
        </p:txBody>
      </p:sp>
      <p:sp>
        <p:nvSpPr>
          <p:cNvPr id="21507" name="Rectangle 3"/>
          <p:cNvSpPr>
            <a:spLocks noGrp="1" noChangeArrowheads="1"/>
          </p:cNvSpPr>
          <p:nvPr>
            <p:ph idx="1"/>
          </p:nvPr>
        </p:nvSpPr>
        <p:spPr>
          <a:xfrm>
            <a:off x="990600" y="2217722"/>
            <a:ext cx="6707188" cy="2862262"/>
          </a:xfrm>
          <a:solidFill>
            <a:srgbClr val="FFFFCC"/>
          </a:solidFill>
          <a:ln>
            <a:solidFill>
              <a:schemeClr val="tx1"/>
            </a:solidFill>
          </a:ln>
        </p:spPr>
        <p:txBody>
          <a:bodyPr>
            <a:normAutofit/>
          </a:bodyPr>
          <a:lstStyle/>
          <a:p>
            <a:pPr eaLnBrk="1" hangingPunct="1">
              <a:buFont typeface="Wingdings" pitchFamily="2" charset="2"/>
              <a:buNone/>
            </a:pPr>
            <a:r>
              <a:rPr lang="en-GB" sz="2800"/>
              <a:t>body { </a:t>
            </a:r>
          </a:p>
          <a:p>
            <a:pPr eaLnBrk="1" hangingPunct="1">
              <a:buFont typeface="Wingdings" pitchFamily="2" charset="2"/>
              <a:buNone/>
            </a:pPr>
            <a:r>
              <a:rPr lang="en-GB" sz="2800"/>
              <a:t>	background-image: </a:t>
            </a:r>
            <a:r>
              <a:rPr lang="en-GB" sz="2800" err="1"/>
              <a:t>url</a:t>
            </a:r>
            <a:r>
              <a:rPr lang="en-GB" sz="2800"/>
              <a:t>(</a:t>
            </a:r>
            <a:r>
              <a:rPr lang="en-GB" sz="2800">
                <a:solidFill>
                  <a:srgbClr val="FF0000"/>
                </a:solidFill>
              </a:rPr>
              <a:t>Images/bg.jpg</a:t>
            </a:r>
            <a:r>
              <a:rPr lang="en-GB" sz="2800"/>
              <a:t>); </a:t>
            </a:r>
          </a:p>
          <a:p>
            <a:pPr eaLnBrk="1" hangingPunct="1">
              <a:buFont typeface="Wingdings" pitchFamily="2" charset="2"/>
              <a:buNone/>
            </a:pPr>
            <a:r>
              <a:rPr lang="en-GB" sz="2800"/>
              <a:t>	background-repeat: repeat-x;</a:t>
            </a:r>
          </a:p>
          <a:p>
            <a:pPr eaLnBrk="1" hangingPunct="1">
              <a:buFont typeface="Wingdings" pitchFamily="2" charset="2"/>
              <a:buNone/>
            </a:pPr>
            <a:r>
              <a:rPr lang="en-GB" sz="2800"/>
              <a:t>	</a:t>
            </a:r>
            <a:r>
              <a:rPr lang="en-GB" sz="2800" i="1"/>
              <a:t>background-</a:t>
            </a:r>
            <a:r>
              <a:rPr lang="en-GB" sz="2800" i="1" err="1"/>
              <a:t>color</a:t>
            </a:r>
            <a:r>
              <a:rPr lang="en-GB" sz="2800" i="1"/>
              <a:t>: #FFFFFF;</a:t>
            </a:r>
          </a:p>
          <a:p>
            <a:pPr eaLnBrk="1" hangingPunct="1">
              <a:buFont typeface="Wingdings" pitchFamily="2" charset="2"/>
              <a:buNone/>
            </a:pPr>
            <a:r>
              <a:rPr lang="en-GB" sz="2800"/>
              <a:t>}</a:t>
            </a:r>
          </a:p>
        </p:txBody>
      </p:sp>
      <p:sp>
        <p:nvSpPr>
          <p:cNvPr id="21509" name="Line 5"/>
          <p:cNvSpPr>
            <a:spLocks noChangeShapeType="1"/>
          </p:cNvSpPr>
          <p:nvPr/>
        </p:nvSpPr>
        <p:spPr bwMode="auto">
          <a:xfrm>
            <a:off x="6677025" y="3000375"/>
            <a:ext cx="2874963" cy="1076326"/>
          </a:xfrm>
          <a:prstGeom prst="line">
            <a:avLst/>
          </a:prstGeom>
          <a:noFill/>
          <a:ln w="38100">
            <a:solidFill>
              <a:srgbClr val="FF0000"/>
            </a:solidFill>
            <a:round/>
            <a:headEnd/>
            <a:tailEnd type="triangle" w="med" len="med"/>
          </a:ln>
        </p:spPr>
        <p:txBody>
          <a:bodyP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988" y="3431607"/>
            <a:ext cx="1427747" cy="1427747"/>
          </a:xfrm>
          <a:prstGeom prst="rect">
            <a:avLst/>
          </a:prstGeom>
        </p:spPr>
      </p:pic>
    </p:spTree>
    <p:extLst>
      <p:ext uri="{BB962C8B-B14F-4D97-AF65-F5344CB8AC3E}">
        <p14:creationId xmlns:p14="http://schemas.microsoft.com/office/powerpoint/2010/main" val="3158799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DD4D-EA71-8A4C-885F-A993FF0AE889}"/>
              </a:ext>
            </a:extLst>
          </p:cNvPr>
          <p:cNvSpPr>
            <a:spLocks noGrp="1"/>
          </p:cNvSpPr>
          <p:nvPr>
            <p:ph type="title"/>
          </p:nvPr>
        </p:nvSpPr>
        <p:spPr/>
        <p:txBody>
          <a:bodyPr/>
          <a:lstStyle/>
          <a:p>
            <a:r>
              <a:rPr lang="en-US" dirty="0"/>
              <a:t>Wellness website</a:t>
            </a:r>
          </a:p>
        </p:txBody>
      </p:sp>
      <p:sp>
        <p:nvSpPr>
          <p:cNvPr id="3" name="Content Placeholder 2">
            <a:extLst>
              <a:ext uri="{FF2B5EF4-FFF2-40B4-BE49-F238E27FC236}">
                <a16:creationId xmlns:a16="http://schemas.microsoft.com/office/drawing/2014/main" id="{399F7492-46BD-BB4F-B3ED-8F13C4EB3E49}"/>
              </a:ext>
            </a:extLst>
          </p:cNvPr>
          <p:cNvSpPr>
            <a:spLocks noGrp="1"/>
          </p:cNvSpPr>
          <p:nvPr>
            <p:ph idx="1"/>
          </p:nvPr>
        </p:nvSpPr>
        <p:spPr/>
        <p:txBody>
          <a:bodyPr/>
          <a:lstStyle/>
          <a:p>
            <a:r>
              <a:rPr lang="en-US" dirty="0"/>
              <a:t>Lets practice all these skills with the wellness slides</a:t>
            </a:r>
          </a:p>
          <a:p>
            <a:r>
              <a:rPr lang="en-US" dirty="0"/>
              <a:t>We are going to add more pages and create and external </a:t>
            </a:r>
            <a:r>
              <a:rPr lang="en-US" dirty="0" err="1"/>
              <a:t>css</a:t>
            </a:r>
            <a:r>
              <a:rPr lang="en-US" dirty="0"/>
              <a:t> page</a:t>
            </a:r>
          </a:p>
          <a:p>
            <a:r>
              <a:rPr lang="en-US" dirty="0"/>
              <a:t>Open up Mindfulness part 2 </a:t>
            </a:r>
            <a:r>
              <a:rPr lang="en-US" dirty="0" err="1"/>
              <a:t>powerpoint</a:t>
            </a:r>
            <a:endParaRPr lang="en-US" dirty="0"/>
          </a:p>
        </p:txBody>
      </p:sp>
    </p:spTree>
    <p:extLst>
      <p:ext uri="{BB962C8B-B14F-4D97-AF65-F5344CB8AC3E}">
        <p14:creationId xmlns:p14="http://schemas.microsoft.com/office/powerpoint/2010/main" val="33251298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98BCCC-5ABC-42B0-89F3-8E477D5A315A}"/>
              </a:ext>
            </a:extLst>
          </p:cNvPr>
          <p:cNvSpPr/>
          <p:nvPr/>
        </p:nvSpPr>
        <p:spPr>
          <a:xfrm>
            <a:off x="5327780" y="1602297"/>
            <a:ext cx="6864220" cy="3926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5B0F880-3668-45F0-BFF5-20B990102D48}"/>
              </a:ext>
            </a:extLst>
          </p:cNvPr>
          <p:cNvPicPr>
            <a:picLocks noChangeAspect="1"/>
          </p:cNvPicPr>
          <p:nvPr/>
        </p:nvPicPr>
        <p:blipFill rotWithShape="1">
          <a:blip r:embed="rId2"/>
          <a:srcRect t="11024" r="1225"/>
          <a:stretch/>
        </p:blipFill>
        <p:spPr>
          <a:xfrm>
            <a:off x="5402961" y="1707500"/>
            <a:ext cx="6720635" cy="3657601"/>
          </a:xfrm>
          <a:prstGeom prst="rect">
            <a:avLst/>
          </a:prstGeom>
        </p:spPr>
      </p:pic>
      <p:sp>
        <p:nvSpPr>
          <p:cNvPr id="7" name="Rectangle 6">
            <a:extLst>
              <a:ext uri="{FF2B5EF4-FFF2-40B4-BE49-F238E27FC236}">
                <a16:creationId xmlns:a16="http://schemas.microsoft.com/office/drawing/2014/main" id="{8521E8D2-45C7-445B-9466-355F86C6CBA2}"/>
              </a:ext>
            </a:extLst>
          </p:cNvPr>
          <p:cNvSpPr/>
          <p:nvPr/>
        </p:nvSpPr>
        <p:spPr>
          <a:xfrm>
            <a:off x="0" y="1602297"/>
            <a:ext cx="5217148" cy="3926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4F36E62-20FE-4F9D-BFB2-6577405AE5EC}"/>
              </a:ext>
            </a:extLst>
          </p:cNvPr>
          <p:cNvPicPr>
            <a:picLocks noChangeAspect="1"/>
          </p:cNvPicPr>
          <p:nvPr/>
        </p:nvPicPr>
        <p:blipFill rotWithShape="1">
          <a:blip r:embed="rId3"/>
          <a:srcRect t="11142" r="46671" b="11429"/>
          <a:stretch/>
        </p:blipFill>
        <p:spPr>
          <a:xfrm>
            <a:off x="541370" y="1707500"/>
            <a:ext cx="4044983" cy="3548203"/>
          </a:xfrm>
          <a:prstGeom prst="rect">
            <a:avLst/>
          </a:prstGeom>
        </p:spPr>
      </p:pic>
      <p:sp>
        <p:nvSpPr>
          <p:cNvPr id="8" name="TextBox 7">
            <a:extLst>
              <a:ext uri="{FF2B5EF4-FFF2-40B4-BE49-F238E27FC236}">
                <a16:creationId xmlns:a16="http://schemas.microsoft.com/office/drawing/2014/main" id="{C2EB68DC-AE9D-432A-A9EA-B8E8755D7A2E}"/>
              </a:ext>
            </a:extLst>
          </p:cNvPr>
          <p:cNvSpPr txBox="1"/>
          <p:nvPr/>
        </p:nvSpPr>
        <p:spPr>
          <a:xfrm>
            <a:off x="2700853" y="587229"/>
            <a:ext cx="6437596" cy="461665"/>
          </a:xfrm>
          <a:prstGeom prst="rect">
            <a:avLst/>
          </a:prstGeom>
          <a:noFill/>
        </p:spPr>
        <p:txBody>
          <a:bodyPr wrap="none" rtlCol="0">
            <a:spAutoFit/>
          </a:bodyPr>
          <a:lstStyle/>
          <a:p>
            <a:r>
              <a:rPr lang="en-GB" sz="2400" dirty="0"/>
              <a:t>The pages should start to look something like this</a:t>
            </a:r>
          </a:p>
        </p:txBody>
      </p:sp>
    </p:spTree>
    <p:extLst>
      <p:ext uri="{BB962C8B-B14F-4D97-AF65-F5344CB8AC3E}">
        <p14:creationId xmlns:p14="http://schemas.microsoft.com/office/powerpoint/2010/main" val="3701809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725C-3167-4E89-BB03-2C69FF03AD12}"/>
              </a:ext>
            </a:extLst>
          </p:cNvPr>
          <p:cNvSpPr>
            <a:spLocks noGrp="1"/>
          </p:cNvSpPr>
          <p:nvPr>
            <p:ph type="title"/>
          </p:nvPr>
        </p:nvSpPr>
        <p:spPr/>
        <p:txBody>
          <a:bodyPr/>
          <a:lstStyle/>
          <a:p>
            <a:r>
              <a:rPr lang="en-GB" dirty="0" err="1"/>
              <a:t>Filezilla</a:t>
            </a:r>
            <a:endParaRPr lang="en-GB" dirty="0"/>
          </a:p>
        </p:txBody>
      </p:sp>
      <p:sp>
        <p:nvSpPr>
          <p:cNvPr id="3" name="Content Placeholder 2">
            <a:extLst>
              <a:ext uri="{FF2B5EF4-FFF2-40B4-BE49-F238E27FC236}">
                <a16:creationId xmlns:a16="http://schemas.microsoft.com/office/drawing/2014/main" id="{8CB26C38-D149-413F-8AB7-CD192C5B605C}"/>
              </a:ext>
            </a:extLst>
          </p:cNvPr>
          <p:cNvSpPr>
            <a:spLocks noGrp="1"/>
          </p:cNvSpPr>
          <p:nvPr>
            <p:ph idx="1"/>
          </p:nvPr>
        </p:nvSpPr>
        <p:spPr/>
        <p:txBody>
          <a:bodyPr/>
          <a:lstStyle/>
          <a:p>
            <a:r>
              <a:rPr lang="en-GB" dirty="0"/>
              <a:t>When you have done, upload using FileZilla</a:t>
            </a:r>
          </a:p>
          <a:p>
            <a:endParaRPr lang="en-GB" dirty="0"/>
          </a:p>
        </p:txBody>
      </p:sp>
      <p:pic>
        <p:nvPicPr>
          <p:cNvPr id="6" name="Picture 5" descr="Shape, circle&#10;&#10;Description automatically generated">
            <a:extLst>
              <a:ext uri="{FF2B5EF4-FFF2-40B4-BE49-F238E27FC236}">
                <a16:creationId xmlns:a16="http://schemas.microsoft.com/office/drawing/2014/main" id="{4F59D2B9-92D8-445F-B619-B0FA5D275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0" y="3290349"/>
            <a:ext cx="2794000" cy="2794000"/>
          </a:xfrm>
          <a:prstGeom prst="rect">
            <a:avLst/>
          </a:prstGeom>
        </p:spPr>
      </p:pic>
    </p:spTree>
    <p:extLst>
      <p:ext uri="{BB962C8B-B14F-4D97-AF65-F5344CB8AC3E}">
        <p14:creationId xmlns:p14="http://schemas.microsoft.com/office/powerpoint/2010/main" val="4133712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13BE-E86E-4FA7-B9B7-496618F0812C}"/>
              </a:ext>
            </a:extLst>
          </p:cNvPr>
          <p:cNvSpPr>
            <a:spLocks noGrp="1"/>
          </p:cNvSpPr>
          <p:nvPr>
            <p:ph type="title" idx="4294967295"/>
          </p:nvPr>
        </p:nvSpPr>
        <p:spPr>
          <a:xfrm>
            <a:off x="2969815" y="2301761"/>
            <a:ext cx="6252369" cy="1325563"/>
          </a:xfrm>
        </p:spPr>
        <p:txBody>
          <a:bodyPr>
            <a:noAutofit/>
          </a:bodyPr>
          <a:lstStyle/>
          <a:p>
            <a:r>
              <a:rPr lang="en-GB" sz="9600" dirty="0" err="1">
                <a:latin typeface="Road Rage" pitchFamily="50" charset="0"/>
              </a:rPr>
              <a:t>Filezilla</a:t>
            </a:r>
            <a:endParaRPr lang="en-GB" sz="9600" dirty="0">
              <a:latin typeface="Road Rage" pitchFamily="50" charset="0"/>
            </a:endParaRPr>
          </a:p>
        </p:txBody>
      </p:sp>
    </p:spTree>
    <p:extLst>
      <p:ext uri="{BB962C8B-B14F-4D97-AF65-F5344CB8AC3E}">
        <p14:creationId xmlns:p14="http://schemas.microsoft.com/office/powerpoint/2010/main" val="301388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AE4F-3797-BF46-B50D-492B35A5B71A}"/>
              </a:ext>
            </a:extLst>
          </p:cNvPr>
          <p:cNvSpPr>
            <a:spLocks noGrp="1"/>
          </p:cNvSpPr>
          <p:nvPr>
            <p:ph type="title"/>
          </p:nvPr>
        </p:nvSpPr>
        <p:spPr/>
        <p:txBody>
          <a:bodyPr/>
          <a:lstStyle/>
          <a:p>
            <a:r>
              <a:rPr lang="en-US" dirty="0"/>
              <a:t>Week 1</a:t>
            </a:r>
          </a:p>
        </p:txBody>
      </p:sp>
      <p:sp>
        <p:nvSpPr>
          <p:cNvPr id="3" name="Content Placeholder 2">
            <a:extLst>
              <a:ext uri="{FF2B5EF4-FFF2-40B4-BE49-F238E27FC236}">
                <a16:creationId xmlns:a16="http://schemas.microsoft.com/office/drawing/2014/main" id="{FA5F9E43-3C9B-5446-BEA1-5299C86985EE}"/>
              </a:ext>
            </a:extLst>
          </p:cNvPr>
          <p:cNvSpPr>
            <a:spLocks noGrp="1"/>
          </p:cNvSpPr>
          <p:nvPr>
            <p:ph idx="1"/>
          </p:nvPr>
        </p:nvSpPr>
        <p:spPr/>
        <p:txBody>
          <a:bodyPr/>
          <a:lstStyle/>
          <a:p>
            <a:pPr marL="0" indent="0">
              <a:buNone/>
            </a:pPr>
            <a:r>
              <a:rPr lang="en-GB" dirty="0"/>
              <a:t>2.Web components (55%, K2)</a:t>
            </a:r>
          </a:p>
          <a:p>
            <a:pPr marL="0" indent="0">
              <a:buNone/>
            </a:pPr>
            <a:r>
              <a:rPr lang="en-GB" dirty="0"/>
              <a:t>4.Programming Languages (10%, K1)</a:t>
            </a:r>
          </a:p>
          <a:p>
            <a:pPr marL="0" indent="0">
              <a:buNone/>
            </a:pPr>
            <a:endParaRPr lang="en-GB" dirty="0"/>
          </a:p>
          <a:p>
            <a:pPr marL="0" indent="0">
              <a:buNone/>
            </a:pPr>
            <a:endParaRPr lang="en-GB" dirty="0"/>
          </a:p>
          <a:p>
            <a:pPr marL="457200" indent="-457200">
              <a:buFont typeface="+mj-lt"/>
              <a:buAutoNum type="arabicPeriod"/>
            </a:pPr>
            <a:endParaRPr lang="en-GB" dirty="0"/>
          </a:p>
          <a:p>
            <a:pPr marL="457200" indent="-457200">
              <a:buFont typeface="+mj-lt"/>
              <a:buAutoNum type="arabicPeriod"/>
            </a:pPr>
            <a:endParaRPr lang="en-GB" dirty="0"/>
          </a:p>
          <a:p>
            <a:endParaRPr lang="en-US" dirty="0"/>
          </a:p>
        </p:txBody>
      </p:sp>
    </p:spTree>
    <p:extLst>
      <p:ext uri="{BB962C8B-B14F-4D97-AF65-F5344CB8AC3E}">
        <p14:creationId xmlns:p14="http://schemas.microsoft.com/office/powerpoint/2010/main" val="16842867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75FE65-9B0F-4165-9623-6FF15A09D01F}"/>
              </a:ext>
            </a:extLst>
          </p:cNvPr>
          <p:cNvPicPr>
            <a:picLocks noChangeAspect="1"/>
          </p:cNvPicPr>
          <p:nvPr/>
        </p:nvPicPr>
        <p:blipFill>
          <a:blip r:embed="rId2"/>
          <a:stretch>
            <a:fillRect/>
          </a:stretch>
        </p:blipFill>
        <p:spPr>
          <a:xfrm>
            <a:off x="798286" y="767253"/>
            <a:ext cx="9641216" cy="5923832"/>
          </a:xfrm>
          <a:prstGeom prst="rect">
            <a:avLst/>
          </a:prstGeom>
        </p:spPr>
      </p:pic>
      <p:sp>
        <p:nvSpPr>
          <p:cNvPr id="2" name="Rectangle 1">
            <a:extLst>
              <a:ext uri="{FF2B5EF4-FFF2-40B4-BE49-F238E27FC236}">
                <a16:creationId xmlns:a16="http://schemas.microsoft.com/office/drawing/2014/main" id="{A3359E16-79CF-2C4F-BF57-1C3BF150E824}"/>
              </a:ext>
            </a:extLst>
          </p:cNvPr>
          <p:cNvSpPr/>
          <p:nvPr/>
        </p:nvSpPr>
        <p:spPr>
          <a:xfrm>
            <a:off x="2994053" y="2379058"/>
            <a:ext cx="1715512" cy="331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FEA14D10-4A25-6241-928D-CC08D79CC41A}"/>
              </a:ext>
            </a:extLst>
          </p:cNvPr>
          <p:cNvSpPr/>
          <p:nvPr/>
        </p:nvSpPr>
        <p:spPr>
          <a:xfrm>
            <a:off x="2994052" y="4667755"/>
            <a:ext cx="6125671" cy="3317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1445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D9843-672D-4D21-BEB9-EFFBB2B241CA}"/>
              </a:ext>
            </a:extLst>
          </p:cNvPr>
          <p:cNvPicPr>
            <a:picLocks noChangeAspect="1"/>
          </p:cNvPicPr>
          <p:nvPr/>
        </p:nvPicPr>
        <p:blipFill>
          <a:blip r:embed="rId2"/>
          <a:stretch>
            <a:fillRect/>
          </a:stretch>
        </p:blipFill>
        <p:spPr>
          <a:xfrm>
            <a:off x="899374" y="711199"/>
            <a:ext cx="9540025" cy="5965679"/>
          </a:xfrm>
          <a:prstGeom prst="rect">
            <a:avLst/>
          </a:prstGeom>
        </p:spPr>
      </p:pic>
    </p:spTree>
    <p:extLst>
      <p:ext uri="{BB962C8B-B14F-4D97-AF65-F5344CB8AC3E}">
        <p14:creationId xmlns:p14="http://schemas.microsoft.com/office/powerpoint/2010/main" val="2121386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87C0-3F52-4D4E-ACF8-435FB48F313C}"/>
              </a:ext>
            </a:extLst>
          </p:cNvPr>
          <p:cNvSpPr>
            <a:spLocks noGrp="1"/>
          </p:cNvSpPr>
          <p:nvPr>
            <p:ph type="ctrTitle"/>
          </p:nvPr>
        </p:nvSpPr>
        <p:spPr/>
        <p:txBody>
          <a:bodyPr/>
          <a:lstStyle/>
          <a:p>
            <a:r>
              <a:rPr lang="en-US" dirty="0" err="1"/>
              <a:t>Javascript</a:t>
            </a:r>
            <a:r>
              <a:rPr lang="en-US" dirty="0"/>
              <a:t> Day 3</a:t>
            </a:r>
          </a:p>
        </p:txBody>
      </p:sp>
      <p:sp>
        <p:nvSpPr>
          <p:cNvPr id="3" name="Subtitle 2">
            <a:extLst>
              <a:ext uri="{FF2B5EF4-FFF2-40B4-BE49-F238E27FC236}">
                <a16:creationId xmlns:a16="http://schemas.microsoft.com/office/drawing/2014/main" id="{4C0D8B9E-E698-8248-8179-E8706E8731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1888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a:buNone/>
            </a:pPr>
            <a:r>
              <a:rPr lang="en-GB">
                <a:ea typeface="+mn-lt"/>
                <a:cs typeface="+mn-lt"/>
              </a:rPr>
              <a:t>JavaScript is the world's most popular programming language.</a:t>
            </a:r>
            <a:endParaRPr lang="en-GB"/>
          </a:p>
          <a:p>
            <a:pPr>
              <a:buNone/>
            </a:pPr>
            <a:r>
              <a:rPr lang="en-GB">
                <a:ea typeface="+mn-lt"/>
                <a:cs typeface="+mn-lt"/>
              </a:rPr>
              <a:t>JavaScript is the programming language of the Web.</a:t>
            </a:r>
            <a:endParaRPr lang="en-GB"/>
          </a:p>
          <a:p>
            <a:pPr>
              <a:buNone/>
            </a:pPr>
            <a:r>
              <a:rPr lang="en-GB">
                <a:ea typeface="+mn-lt"/>
                <a:cs typeface="+mn-lt"/>
              </a:rPr>
              <a:t>JavaScript is easy to learn</a:t>
            </a:r>
            <a:endParaRPr lang="en-GB"/>
          </a:p>
          <a:p>
            <a:pPr>
              <a:buNone/>
            </a:pPr>
            <a:endParaRPr lang="en-GB">
              <a:cs typeface="Calibri"/>
            </a:endParaRPr>
          </a:p>
          <a:p>
            <a:pPr marL="0" indent="0">
              <a:buNone/>
            </a:pPr>
            <a:r>
              <a:rPr lang="en-GB" err="1">
                <a:ea typeface="+mn-lt"/>
                <a:cs typeface="+mn-lt"/>
              </a:rPr>
              <a:t>Javascript</a:t>
            </a:r>
            <a:r>
              <a:rPr lang="en-GB">
                <a:ea typeface="+mn-lt"/>
                <a:cs typeface="+mn-lt"/>
              </a:rPr>
              <a:t> can also be accessed from a file similar to external CSS files</a:t>
            </a:r>
            <a:endParaRPr lang="en-US">
              <a:ea typeface="+mn-lt"/>
              <a:cs typeface="+mn-lt"/>
            </a:endParaRPr>
          </a:p>
          <a:p>
            <a:pPr>
              <a:buNone/>
            </a:pPr>
            <a:endParaRPr lang="en-GB">
              <a:ea typeface="+mn-lt"/>
              <a:cs typeface="+mn-lt"/>
            </a:endParaRPr>
          </a:p>
          <a:p>
            <a:pPr>
              <a:buNone/>
            </a:pPr>
            <a:r>
              <a:rPr lang="en-GB" b="1">
                <a:ea typeface="+mn-lt"/>
                <a:cs typeface="+mn-lt"/>
              </a:rPr>
              <a:t>&lt;script </a:t>
            </a:r>
            <a:r>
              <a:rPr lang="en-GB" b="1" err="1">
                <a:ea typeface="+mn-lt"/>
                <a:cs typeface="+mn-lt"/>
              </a:rPr>
              <a:t>src</a:t>
            </a:r>
            <a:r>
              <a:rPr lang="en-GB" b="1">
                <a:ea typeface="+mn-lt"/>
                <a:cs typeface="+mn-lt"/>
              </a:rPr>
              <a:t>="file.js" type="text/</a:t>
            </a:r>
            <a:r>
              <a:rPr lang="en-GB" b="1" err="1">
                <a:ea typeface="+mn-lt"/>
                <a:cs typeface="+mn-lt"/>
              </a:rPr>
              <a:t>javascript</a:t>
            </a:r>
            <a:r>
              <a:rPr lang="en-GB" b="1">
                <a:ea typeface="+mn-lt"/>
                <a:cs typeface="+mn-lt"/>
              </a:rPr>
              <a:t>"&gt;&lt;/script&gt;</a:t>
            </a:r>
            <a:endParaRPr lang="en-GB"/>
          </a:p>
          <a:p>
            <a:pPr>
              <a:buNone/>
            </a:pPr>
            <a:endParaRPr lang="en-GB" b="1">
              <a:cs typeface="Calibri"/>
            </a:endParaRPr>
          </a:p>
        </p:txBody>
      </p:sp>
    </p:spTree>
    <p:extLst>
      <p:ext uri="{BB962C8B-B14F-4D97-AF65-F5344CB8AC3E}">
        <p14:creationId xmlns:p14="http://schemas.microsoft.com/office/powerpoint/2010/main" val="3099462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DE59-CEFF-443F-B682-5F43759BB9F6}"/>
              </a:ext>
            </a:extLst>
          </p:cNvPr>
          <p:cNvSpPr>
            <a:spLocks noGrp="1"/>
          </p:cNvSpPr>
          <p:nvPr>
            <p:ph type="title"/>
          </p:nvPr>
        </p:nvSpPr>
        <p:spPr/>
        <p:txBody>
          <a:bodyPr/>
          <a:lstStyle/>
          <a:p>
            <a:r>
              <a:rPr lang="en-US">
                <a:cs typeface="Calibri"/>
              </a:rPr>
              <a:t>JavaScript</a:t>
            </a:r>
            <a:endParaRPr lang="en-US"/>
          </a:p>
        </p:txBody>
      </p:sp>
      <p:sp>
        <p:nvSpPr>
          <p:cNvPr id="3" name="Content Placeholder 2">
            <a:extLst>
              <a:ext uri="{FF2B5EF4-FFF2-40B4-BE49-F238E27FC236}">
                <a16:creationId xmlns:a16="http://schemas.microsoft.com/office/drawing/2014/main" id="{1FE9EA94-C2EB-4BA4-841A-85CF23E29A21}"/>
              </a:ext>
            </a:extLst>
          </p:cNvPr>
          <p:cNvSpPr>
            <a:spLocks noGrp="1"/>
          </p:cNvSpPr>
          <p:nvPr>
            <p:ph idx="1"/>
          </p:nvPr>
        </p:nvSpPr>
        <p:spPr/>
        <p:txBody>
          <a:bodyPr vert="horz" lIns="91440" tIns="45720" rIns="91440" bIns="45720" rtlCol="0" anchor="t">
            <a:normAutofit/>
          </a:bodyPr>
          <a:lstStyle/>
          <a:p>
            <a:r>
              <a:rPr lang="en-US"/>
              <a:t>Why Study JavaScript?</a:t>
            </a:r>
            <a:endParaRPr lang="en-US">
              <a:cs typeface="Calibri" panose="020F0502020204030204"/>
            </a:endParaRPr>
          </a:p>
          <a:p>
            <a:r>
              <a:rPr lang="en-US">
                <a:ea typeface="+mn-lt"/>
                <a:cs typeface="+mn-lt"/>
              </a:rPr>
              <a:t>JavaScript is one of the </a:t>
            </a:r>
            <a:r>
              <a:rPr lang="en-US" b="1">
                <a:ea typeface="+mn-lt"/>
                <a:cs typeface="+mn-lt"/>
              </a:rPr>
              <a:t>3 languages</a:t>
            </a:r>
            <a:r>
              <a:rPr lang="en-US">
                <a:ea typeface="+mn-lt"/>
                <a:cs typeface="+mn-lt"/>
              </a:rPr>
              <a:t> all web developers </a:t>
            </a:r>
            <a:r>
              <a:rPr lang="en-US" b="1">
                <a:ea typeface="+mn-lt"/>
                <a:cs typeface="+mn-lt"/>
              </a:rPr>
              <a:t>must</a:t>
            </a:r>
            <a:r>
              <a:rPr lang="en-US">
                <a:ea typeface="+mn-lt"/>
                <a:cs typeface="+mn-lt"/>
              </a:rPr>
              <a:t> learn:</a:t>
            </a:r>
            <a:endParaRPr lang="en-US"/>
          </a:p>
          <a:p>
            <a:r>
              <a:rPr lang="en-US">
                <a:ea typeface="+mn-lt"/>
                <a:cs typeface="+mn-lt"/>
              </a:rPr>
              <a:t>   1. </a:t>
            </a:r>
            <a:r>
              <a:rPr lang="en-US" b="1">
                <a:ea typeface="+mn-lt"/>
                <a:cs typeface="+mn-lt"/>
                <a:hlinkClick r:id="rId2"/>
              </a:rPr>
              <a:t>HTML</a:t>
            </a:r>
            <a:r>
              <a:rPr lang="en-US">
                <a:ea typeface="+mn-lt"/>
                <a:cs typeface="+mn-lt"/>
              </a:rPr>
              <a:t> to define the content of web pages</a:t>
            </a:r>
            <a:endParaRPr lang="en-US"/>
          </a:p>
          <a:p>
            <a:r>
              <a:rPr lang="en-US">
                <a:ea typeface="+mn-lt"/>
                <a:cs typeface="+mn-lt"/>
              </a:rPr>
              <a:t>   2. </a:t>
            </a:r>
            <a:r>
              <a:rPr lang="en-US" b="1">
                <a:ea typeface="+mn-lt"/>
                <a:cs typeface="+mn-lt"/>
                <a:hlinkClick r:id="rId3"/>
              </a:rPr>
              <a:t>CSS</a:t>
            </a:r>
            <a:r>
              <a:rPr lang="en-US">
                <a:ea typeface="+mn-lt"/>
                <a:cs typeface="+mn-lt"/>
              </a:rPr>
              <a:t> to specify the layout of web pages</a:t>
            </a:r>
            <a:endParaRPr lang="en-US"/>
          </a:p>
          <a:p>
            <a:r>
              <a:rPr lang="en-US">
                <a:ea typeface="+mn-lt"/>
                <a:cs typeface="+mn-lt"/>
              </a:rPr>
              <a:t>   3. </a:t>
            </a:r>
            <a:r>
              <a:rPr lang="en-US" b="1">
                <a:ea typeface="+mn-lt"/>
                <a:cs typeface="+mn-lt"/>
              </a:rPr>
              <a:t>JavaScript</a:t>
            </a:r>
            <a:r>
              <a:rPr lang="en-US">
                <a:ea typeface="+mn-lt"/>
                <a:cs typeface="+mn-lt"/>
              </a:rPr>
              <a:t> to program the behavior of web page</a:t>
            </a:r>
            <a:endParaRPr lang="en-US"/>
          </a:p>
          <a:p>
            <a:endParaRPr lang="en-US">
              <a:cs typeface="Calibri"/>
            </a:endParaRPr>
          </a:p>
        </p:txBody>
      </p:sp>
    </p:spTree>
    <p:extLst>
      <p:ext uri="{BB962C8B-B14F-4D97-AF65-F5344CB8AC3E}">
        <p14:creationId xmlns:p14="http://schemas.microsoft.com/office/powerpoint/2010/main" val="591673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a:ea typeface="+mn-lt"/>
                <a:cs typeface="+mn-lt"/>
                <a:hlinkClick r:id="rId2"/>
              </a:rPr>
              <a:t>http://www.w3schools.com/js/</a:t>
            </a:r>
            <a:endParaRPr lang="en-GB"/>
          </a:p>
          <a:p>
            <a:r>
              <a:rPr lang="en-GB">
                <a:hlinkClick r:id="rId3"/>
              </a:rPr>
              <a:t>http://www.w3schools.com/jsref/</a:t>
            </a:r>
            <a:endParaRPr lang="en-GB">
              <a:cs typeface="Calibri"/>
            </a:endParaRPr>
          </a:p>
          <a:p>
            <a:endParaRPr lang="en-GB"/>
          </a:p>
          <a:p>
            <a:pPr>
              <a:buNone/>
            </a:pPr>
            <a:endParaRPr lang="en-GB"/>
          </a:p>
        </p:txBody>
      </p:sp>
    </p:spTree>
    <p:extLst>
      <p:ext uri="{BB962C8B-B14F-4D97-AF65-F5344CB8AC3E}">
        <p14:creationId xmlns:p14="http://schemas.microsoft.com/office/powerpoint/2010/main" val="17157369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JavaScript – Try this in notepad and save as js.html</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&lt;h2&gt;My First JavaScript&lt;/h2&gt;</a:t>
            </a:r>
            <a:endParaRPr lang="en-GB"/>
          </a:p>
          <a:p>
            <a:pPr>
              <a:buNone/>
            </a:pPr>
            <a:endParaRPr lang="en-GB"/>
          </a:p>
          <a:p>
            <a:pPr>
              <a:buNone/>
            </a:pPr>
            <a:r>
              <a:rPr lang="en-GB">
                <a:ea typeface="+mn-lt"/>
                <a:cs typeface="+mn-lt"/>
              </a:rPr>
              <a:t>&lt;button type="button"</a:t>
            </a:r>
            <a:endParaRPr lang="en-GB"/>
          </a:p>
          <a:p>
            <a:pPr>
              <a:buNone/>
            </a:pPr>
            <a:r>
              <a:rPr lang="en-GB">
                <a:ea typeface="+mn-lt"/>
                <a:cs typeface="+mn-lt"/>
              </a:rPr>
              <a:t>onclick="</a:t>
            </a: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Date()"&gt;</a:t>
            </a:r>
            <a:endParaRPr lang="en-GB"/>
          </a:p>
          <a:p>
            <a:pPr>
              <a:buNone/>
            </a:pPr>
            <a:r>
              <a:rPr lang="en-GB">
                <a:ea typeface="+mn-lt"/>
                <a:cs typeface="+mn-lt"/>
              </a:rPr>
              <a:t>Click me to display Date and Time.&lt;/button&gt;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 </a:t>
            </a:r>
          </a:p>
          <a:p>
            <a:pPr>
              <a:buNone/>
            </a:pPr>
            <a:endParaRPr lang="en-GB">
              <a:cs typeface="Calibri"/>
            </a:endParaRPr>
          </a:p>
          <a:p>
            <a:pPr>
              <a:buNone/>
            </a:pPr>
            <a:endParaRPr lang="en-GB">
              <a:cs typeface="Calibri"/>
            </a:endParaRPr>
          </a:p>
          <a:p>
            <a:pPr>
              <a:buNone/>
            </a:pPr>
            <a:endParaRPr lang="en-GB">
              <a:cs typeface="Calibri"/>
            </a:endParaRPr>
          </a:p>
        </p:txBody>
      </p:sp>
    </p:spTree>
    <p:extLst>
      <p:ext uri="{BB962C8B-B14F-4D97-AF65-F5344CB8AC3E}">
        <p14:creationId xmlns:p14="http://schemas.microsoft.com/office/powerpoint/2010/main" val="20674737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err="1">
                <a:latin typeface="Consolas"/>
              </a:rPr>
              <a:t>getElementById</a:t>
            </a:r>
            <a:r>
              <a:rPr lang="en-US" b="0">
                <a:latin typeface="Consolas"/>
              </a:rPr>
              <a:t>()</a:t>
            </a:r>
            <a:endParaRPr lang="en-US"/>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idx="1"/>
          </p:nvPr>
        </p:nvSpPr>
        <p:spPr/>
        <p:txBody>
          <a:bodyPr vert="horz" lIns="91440" tIns="45720" rIns="91440" bIns="45720" rtlCol="0" anchor="t">
            <a:normAutofit/>
          </a:bodyPr>
          <a:lstStyle/>
          <a:p>
            <a:r>
              <a:rPr lang="en-US"/>
              <a:t>JavaScript Can Change HTML Content</a:t>
            </a:r>
            <a:endParaRPr lang="en-US">
              <a:cs typeface="Calibri" panose="020F0502020204030204"/>
            </a:endParaRPr>
          </a:p>
          <a:p>
            <a:r>
              <a:rPr lang="en-US">
                <a:ea typeface="+mn-lt"/>
                <a:cs typeface="+mn-lt"/>
              </a:rPr>
              <a:t>One of many JavaScript HTML methods is </a:t>
            </a:r>
            <a:r>
              <a:rPr lang="en-US" err="1">
                <a:latin typeface="Consolas"/>
              </a:rPr>
              <a:t>getElementById</a:t>
            </a:r>
            <a:r>
              <a:rPr lang="en-US">
                <a:latin typeface="Consolas"/>
              </a:rPr>
              <a:t>()</a:t>
            </a:r>
            <a:r>
              <a:rPr lang="en-US">
                <a:ea typeface="+mn-lt"/>
                <a:cs typeface="+mn-lt"/>
              </a:rPr>
              <a:t>.</a:t>
            </a:r>
            <a:endParaRPr lang="en-US"/>
          </a:p>
          <a:p>
            <a:r>
              <a:rPr lang="en-US">
                <a:ea typeface="+mn-lt"/>
                <a:cs typeface="+mn-lt"/>
              </a:rPr>
              <a:t>The example before "finds" an HTML element (with id="demo"), and changes the element content (</a:t>
            </a:r>
            <a:r>
              <a:rPr lang="en-US" err="1">
                <a:ea typeface="+mn-lt"/>
                <a:cs typeface="+mn-lt"/>
              </a:rPr>
              <a:t>innerHTML</a:t>
            </a:r>
            <a:r>
              <a:rPr lang="en-US">
                <a:ea typeface="+mn-lt"/>
                <a:cs typeface="+mn-lt"/>
              </a:rPr>
              <a:t>) to the date</a:t>
            </a:r>
            <a:endParaRPr lang="en-US"/>
          </a:p>
          <a:p>
            <a:endParaRPr lang="en-US">
              <a:cs typeface="Calibri"/>
            </a:endParaRPr>
          </a:p>
          <a:p>
            <a:endParaRPr lang="en-US">
              <a:cs typeface="Calibri"/>
            </a:endParaRPr>
          </a:p>
          <a:p>
            <a:r>
              <a:rPr lang="en-US">
                <a:ea typeface="+mn-lt"/>
                <a:cs typeface="+mn-lt"/>
                <a:hlinkClick r:id="rId2"/>
              </a:rPr>
              <a:t>https://www.w3schools.com/js/tryit.asp?filename=tryjs_intro_lightbulb</a:t>
            </a:r>
            <a:endParaRPr lang="en-US">
              <a:ea typeface="+mn-lt"/>
              <a:cs typeface="+mn-lt"/>
            </a:endParaRPr>
          </a:p>
          <a:p>
            <a:endParaRPr lang="en-US">
              <a:cs typeface="Calibri"/>
            </a:endParaRPr>
          </a:p>
        </p:txBody>
      </p:sp>
    </p:spTree>
    <p:extLst>
      <p:ext uri="{BB962C8B-B14F-4D97-AF65-F5344CB8AC3E}">
        <p14:creationId xmlns:p14="http://schemas.microsoft.com/office/powerpoint/2010/main" val="1158522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err="1"/>
              <a:t>Noscript</a:t>
            </a:r>
            <a:r>
              <a:rPr lang="en-GB"/>
              <a:t> - </a:t>
            </a:r>
            <a:endParaRPr lang="en-GB" b="0">
              <a:cs typeface="Calibri"/>
            </a:endParaRPr>
          </a:p>
          <a:p>
            <a:endParaRPr lang="en-GB">
              <a:cs typeface="Calibri"/>
            </a:endParaRPr>
          </a:p>
        </p:txBody>
      </p:sp>
      <p:sp>
        <p:nvSpPr>
          <p:cNvPr id="3" name="Content Placeholder 2"/>
          <p:cNvSpPr>
            <a:spLocks noGrp="1"/>
          </p:cNvSpPr>
          <p:nvPr>
            <p:ph idx="1"/>
          </p:nvPr>
        </p:nvSpPr>
        <p:spPr/>
        <p:txBody>
          <a:bodyPr vert="horz" lIns="91440" tIns="45720" rIns="91440" bIns="45720" rtlCol="0" anchor="t">
            <a:normAutofit fontScale="92500"/>
          </a:bodyPr>
          <a:lstStyle/>
          <a:p>
            <a:pPr>
              <a:buNone/>
            </a:pPr>
            <a:r>
              <a:rPr lang="en-GB" b="1"/>
              <a:t>&lt;script type="text/</a:t>
            </a:r>
            <a:r>
              <a:rPr lang="en-GB" b="1" err="1"/>
              <a:t>javascript</a:t>
            </a:r>
            <a:r>
              <a:rPr lang="en-GB" b="1"/>
              <a:t>"&gt;</a:t>
            </a:r>
          </a:p>
          <a:p>
            <a:pPr>
              <a:buNone/>
            </a:pPr>
            <a:r>
              <a:rPr lang="en-GB" b="1" err="1"/>
              <a:t>document.write</a:t>
            </a:r>
            <a:r>
              <a:rPr lang="en-GB" b="1"/>
              <a:t>("hello, world");</a:t>
            </a:r>
          </a:p>
          <a:p>
            <a:pPr>
              <a:buNone/>
            </a:pPr>
            <a:r>
              <a:rPr lang="en-GB" b="1"/>
              <a:t>&lt;/script&gt;</a:t>
            </a:r>
          </a:p>
          <a:p>
            <a:pPr>
              <a:buNone/>
            </a:pPr>
            <a:r>
              <a:rPr lang="en-GB" b="1"/>
              <a:t>&lt;</a:t>
            </a:r>
            <a:r>
              <a:rPr lang="en-GB" b="1" err="1"/>
              <a:t>noscript</a:t>
            </a:r>
            <a:r>
              <a:rPr lang="en-GB" b="1"/>
              <a:t>&gt;</a:t>
            </a:r>
          </a:p>
          <a:p>
            <a:pPr>
              <a:buNone/>
            </a:pPr>
            <a:r>
              <a:rPr lang="en-GB" b="1"/>
              <a:t>goodbye, world</a:t>
            </a:r>
          </a:p>
          <a:p>
            <a:pPr>
              <a:buNone/>
            </a:pPr>
            <a:r>
              <a:rPr lang="en-GB" b="1"/>
              <a:t>&lt;/</a:t>
            </a:r>
            <a:r>
              <a:rPr lang="en-GB" b="1" err="1"/>
              <a:t>noscript</a:t>
            </a:r>
            <a:r>
              <a:rPr lang="en-GB" b="1"/>
              <a:t>&gt;</a:t>
            </a:r>
            <a:endParaRPr lang="en-GB">
              <a:cs typeface="Calibri" panose="020F0502020204030204"/>
            </a:endParaRPr>
          </a:p>
          <a:p>
            <a:pPr>
              <a:buNone/>
            </a:pPr>
            <a:endParaRPr lang="en-GB" b="1">
              <a:cs typeface="Calibri"/>
            </a:endParaRPr>
          </a:p>
          <a:p>
            <a:pPr marL="0" indent="0">
              <a:spcBef>
                <a:spcPct val="0"/>
              </a:spcBef>
              <a:buNone/>
            </a:pPr>
            <a:r>
              <a:rPr lang="en-GB">
                <a:ea typeface="+mn-lt"/>
                <a:cs typeface="+mn-lt"/>
              </a:rPr>
              <a:t>Definition and Usage</a:t>
            </a: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tag defines an alternate content to be displayed to users that have disabled scripts in their browser or have a browser that doesn't support script.</a:t>
            </a:r>
            <a:endParaRPr lang="en-GB">
              <a:ea typeface="+mn-lt"/>
              <a:cs typeface="+mn-lt"/>
            </a:endParaRPr>
          </a:p>
          <a:p>
            <a:pPr marL="0" indent="0">
              <a:spcBef>
                <a:spcPct val="0"/>
              </a:spcBef>
              <a:buNone/>
            </a:pPr>
            <a:r>
              <a:rPr lang="en-GB">
                <a:cs typeface="Calibri"/>
              </a:rPr>
              <a:t>The </a:t>
            </a:r>
            <a:r>
              <a:rPr lang="en-GB">
                <a:latin typeface="Consolas"/>
                <a:cs typeface="Calibri"/>
              </a:rPr>
              <a:t>&lt;</a:t>
            </a:r>
            <a:r>
              <a:rPr lang="en-GB" err="1">
                <a:latin typeface="Consolas"/>
                <a:cs typeface="Calibri"/>
              </a:rPr>
              <a:t>noscript</a:t>
            </a:r>
            <a:r>
              <a:rPr lang="en-GB">
                <a:latin typeface="Consolas"/>
                <a:cs typeface="Calibri"/>
              </a:rPr>
              <a:t>&gt;</a:t>
            </a:r>
            <a:r>
              <a:rPr lang="en-GB">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Manipulating Data in JavaScript</a:t>
            </a:r>
          </a:p>
        </p:txBody>
      </p:sp>
      <p:sp>
        <p:nvSpPr>
          <p:cNvPr id="3" name="Content Placeholder 2"/>
          <p:cNvSpPr>
            <a:spLocks noGrp="1"/>
          </p:cNvSpPr>
          <p:nvPr>
            <p:ph idx="1"/>
          </p:nvPr>
        </p:nvSpPr>
        <p:spPr/>
        <p:txBody>
          <a:bodyPr/>
          <a:lstStyle/>
          <a:p>
            <a:r>
              <a:rPr lang="en-GB"/>
              <a:t>You can use JavaScript to achieve much more than popping up dialog boxes. </a:t>
            </a:r>
          </a:p>
          <a:p>
            <a:r>
              <a:rPr lang="en-GB"/>
              <a:t>JavaScript gives you the opportunity to define and use variables and arrays, work with date and time arithmetic, and control program flow with loops and conditional branches.</a:t>
            </a:r>
          </a:p>
        </p:txBody>
      </p:sp>
    </p:spTree>
    <p:extLst>
      <p:ext uri="{BB962C8B-B14F-4D97-AF65-F5344CB8AC3E}">
        <p14:creationId xmlns:p14="http://schemas.microsoft.com/office/powerpoint/2010/main" val="223425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B7BB-BBA7-7842-B058-798CC6030039}"/>
              </a:ext>
            </a:extLst>
          </p:cNvPr>
          <p:cNvSpPr>
            <a:spLocks noGrp="1"/>
          </p:cNvSpPr>
          <p:nvPr>
            <p:ph type="title"/>
          </p:nvPr>
        </p:nvSpPr>
        <p:spPr/>
        <p:txBody>
          <a:bodyPr/>
          <a:lstStyle/>
          <a:p>
            <a:r>
              <a:rPr lang="en-US" dirty="0"/>
              <a:t>Week 2</a:t>
            </a:r>
          </a:p>
        </p:txBody>
      </p:sp>
      <p:sp>
        <p:nvSpPr>
          <p:cNvPr id="3" name="Content Placeholder 2">
            <a:extLst>
              <a:ext uri="{FF2B5EF4-FFF2-40B4-BE49-F238E27FC236}">
                <a16:creationId xmlns:a16="http://schemas.microsoft.com/office/drawing/2014/main" id="{87DC32E8-771F-CC45-8137-152CD97D365D}"/>
              </a:ext>
            </a:extLst>
          </p:cNvPr>
          <p:cNvSpPr>
            <a:spLocks noGrp="1"/>
          </p:cNvSpPr>
          <p:nvPr>
            <p:ph idx="1"/>
          </p:nvPr>
        </p:nvSpPr>
        <p:spPr/>
        <p:txBody>
          <a:bodyPr/>
          <a:lstStyle/>
          <a:p>
            <a:pPr marL="0" indent="0">
              <a:buNone/>
            </a:pPr>
            <a:endParaRPr lang="en-GB" dirty="0"/>
          </a:p>
          <a:p>
            <a:pPr marL="0" indent="0">
              <a:buNone/>
            </a:pPr>
            <a:r>
              <a:rPr lang="en-GB" dirty="0"/>
              <a:t>Interaction and Compatibility of Code on Different Platforms</a:t>
            </a:r>
            <a:r>
              <a:rPr lang="en-GB" sz="2000" dirty="0">
                <a:solidFill>
                  <a:srgbClr val="FF0000"/>
                </a:solidFill>
              </a:rPr>
              <a:t> including web recap</a:t>
            </a:r>
            <a:r>
              <a:rPr lang="en-GB" dirty="0"/>
              <a:t> (25%, K2)</a:t>
            </a:r>
          </a:p>
          <a:p>
            <a:pPr marL="0" indent="0">
              <a:buNone/>
            </a:pPr>
            <a:r>
              <a:rPr lang="en-GB" dirty="0"/>
              <a:t>Appreciation of Logic (10%, K2)</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806344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normAutofit/>
          </a:bodyPr>
          <a:lstStyle/>
          <a:p>
            <a:r>
              <a:rPr lang="en-GB"/>
              <a:t>Variables can be numeric</a:t>
            </a:r>
          </a:p>
          <a:p>
            <a:pPr>
              <a:buNone/>
            </a:pPr>
            <a:r>
              <a:rPr lang="en-GB" err="1"/>
              <a:t>var</a:t>
            </a:r>
            <a:r>
              <a:rPr lang="en-GB"/>
              <a:t> </a:t>
            </a:r>
            <a:r>
              <a:rPr lang="en-GB" err="1"/>
              <a:t>speedlimit</a:t>
            </a:r>
            <a:r>
              <a:rPr lang="en-GB"/>
              <a:t> = 55;</a:t>
            </a:r>
          </a:p>
          <a:p>
            <a:pPr>
              <a:buNone/>
            </a:pPr>
            <a:r>
              <a:rPr lang="en-GB" err="1"/>
              <a:t>var</a:t>
            </a:r>
            <a:r>
              <a:rPr lang="en-GB"/>
              <a:t> speed = 73;</a:t>
            </a:r>
          </a:p>
          <a:p>
            <a:r>
              <a:rPr lang="en-GB"/>
              <a:t>Variables need not be numeric</a:t>
            </a:r>
          </a:p>
          <a:p>
            <a:pPr>
              <a:buNone/>
            </a:pPr>
            <a:r>
              <a:rPr lang="en-GB" err="1"/>
              <a:t>var</a:t>
            </a:r>
            <a:r>
              <a:rPr lang="en-GB"/>
              <a:t> </a:t>
            </a:r>
            <a:r>
              <a:rPr lang="en-GB" err="1"/>
              <a:t>firstname</a:t>
            </a:r>
            <a:r>
              <a:rPr lang="en-GB"/>
              <a:t> = 'Peter'</a:t>
            </a:r>
          </a:p>
          <a:p>
            <a:pPr>
              <a:buNone/>
            </a:pPr>
            <a:r>
              <a:rPr lang="en-GB" err="1"/>
              <a:t>var</a:t>
            </a:r>
            <a:r>
              <a:rPr lang="en-GB"/>
              <a:t> </a:t>
            </a:r>
            <a:r>
              <a:rPr lang="en-GB" err="1"/>
              <a:t>lastname</a:t>
            </a:r>
            <a:r>
              <a:rPr lang="en-GB"/>
              <a:t> = 'Smith';</a:t>
            </a:r>
          </a:p>
          <a:p>
            <a:endParaRPr lang="en-GB"/>
          </a:p>
          <a:p>
            <a:pPr>
              <a:buNone/>
            </a:pPr>
            <a:endParaRPr lang="en-GB"/>
          </a:p>
        </p:txBody>
      </p:sp>
    </p:spTree>
    <p:extLst>
      <p:ext uri="{BB962C8B-B14F-4D97-AF65-F5344CB8AC3E}">
        <p14:creationId xmlns:p14="http://schemas.microsoft.com/office/powerpoint/2010/main" val="171284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t>JavaScript Identifiers</a:t>
            </a:r>
            <a:endParaRPr lang="en-US">
              <a:cs typeface="Calibri" panose="020F0502020204030204"/>
            </a:endParaRPr>
          </a:p>
          <a:p>
            <a:pPr marL="0" indent="0">
              <a:buNone/>
            </a:pPr>
            <a:endParaRPr lang="en-US">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195046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Variables</a:t>
            </a:r>
          </a:p>
        </p:txBody>
      </p:sp>
      <p:sp>
        <p:nvSpPr>
          <p:cNvPr id="3" name="Content Placeholder 2"/>
          <p:cNvSpPr>
            <a:spLocks noGrp="1"/>
          </p:cNvSpPr>
          <p:nvPr>
            <p:ph idx="1"/>
          </p:nvPr>
        </p:nvSpPr>
        <p:spPr/>
        <p:txBody>
          <a:bodyPr/>
          <a:lstStyle/>
          <a:p>
            <a:r>
              <a:rPr lang="en-GB"/>
              <a:t>We may now use these variables in other statements</a:t>
            </a:r>
          </a:p>
          <a:p>
            <a:pPr>
              <a:buNone/>
            </a:pPr>
            <a:r>
              <a:rPr lang="en-GB" err="1"/>
              <a:t>var</a:t>
            </a:r>
            <a:r>
              <a:rPr lang="en-GB"/>
              <a:t> </a:t>
            </a:r>
            <a:r>
              <a:rPr lang="en-GB" err="1"/>
              <a:t>overLimit</a:t>
            </a:r>
            <a:r>
              <a:rPr lang="en-GB"/>
              <a:t> = speed – </a:t>
            </a:r>
            <a:r>
              <a:rPr lang="en-GB" err="1"/>
              <a:t>speedLimit</a:t>
            </a:r>
            <a:r>
              <a:rPr lang="en-GB"/>
              <a:t>;</a:t>
            </a:r>
          </a:p>
          <a:p>
            <a:pPr>
              <a:buNone/>
            </a:pPr>
            <a:endParaRPr lang="en-GB"/>
          </a:p>
          <a:p>
            <a:pPr>
              <a:buNone/>
            </a:pPr>
            <a:r>
              <a:rPr lang="en-GB" err="1"/>
              <a:t>var</a:t>
            </a:r>
            <a:r>
              <a:rPr lang="en-GB"/>
              <a:t> </a:t>
            </a:r>
            <a:r>
              <a:rPr lang="en-GB" err="1"/>
              <a:t>fullname</a:t>
            </a:r>
            <a:r>
              <a:rPr lang="en-GB"/>
              <a:t> = </a:t>
            </a:r>
            <a:r>
              <a:rPr lang="en-GB" err="1"/>
              <a:t>firstname</a:t>
            </a:r>
            <a:r>
              <a:rPr lang="en-GB"/>
              <a:t> + </a:t>
            </a:r>
            <a:r>
              <a:rPr lang="en-GB" err="1"/>
              <a:t>lastname</a:t>
            </a:r>
            <a:r>
              <a:rPr lang="en-GB"/>
              <a:t>;</a:t>
            </a:r>
          </a:p>
          <a:p>
            <a:pPr>
              <a:buNone/>
            </a:pPr>
            <a:r>
              <a:rPr lang="en-GB"/>
              <a:t>OR</a:t>
            </a:r>
          </a:p>
          <a:p>
            <a:pPr>
              <a:buNone/>
            </a:pPr>
            <a:r>
              <a:rPr lang="en-GB" err="1"/>
              <a:t>document.writeln</a:t>
            </a:r>
            <a:r>
              <a:rPr lang="en-GB"/>
              <a:t>('Hello, '+ </a:t>
            </a:r>
            <a:r>
              <a:rPr lang="en-GB" err="1"/>
              <a:t>firstname</a:t>
            </a:r>
            <a:r>
              <a:rPr lang="en-GB"/>
              <a:t> + ' ' + </a:t>
            </a:r>
            <a:r>
              <a:rPr lang="en-GB" err="1"/>
              <a:t>lastname</a:t>
            </a:r>
            <a:r>
              <a:rPr lang="en-GB"/>
              <a:t>);</a:t>
            </a:r>
          </a:p>
        </p:txBody>
      </p:sp>
    </p:spTree>
    <p:extLst>
      <p:ext uri="{BB962C8B-B14F-4D97-AF65-F5344CB8AC3E}">
        <p14:creationId xmlns:p14="http://schemas.microsoft.com/office/powerpoint/2010/main" val="2833847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B2E-D0A1-467D-A1E3-EA1D57C792C2}"/>
              </a:ext>
            </a:extLst>
          </p:cNvPr>
          <p:cNvSpPr>
            <a:spLocks noGrp="1"/>
          </p:cNvSpPr>
          <p:nvPr>
            <p:ph type="title"/>
          </p:nvPr>
        </p:nvSpPr>
        <p:spPr/>
        <p:txBody>
          <a:bodyPr>
            <a:normAutofit fontScale="90000"/>
          </a:bodyPr>
          <a:lstStyle/>
          <a:p>
            <a:r>
              <a:rPr lang="en-US" sz="3100" b="0" dirty="0">
                <a:ea typeface="+mn-lt"/>
                <a:cs typeface="+mn-lt"/>
              </a:rPr>
              <a:t>You can do arithmetic with JavaScript variables, using operators like </a:t>
            </a:r>
            <a:r>
              <a:rPr lang="en-US" sz="3100" b="0" dirty="0">
                <a:latin typeface="Consolas"/>
                <a:cs typeface="Calibri"/>
              </a:rPr>
              <a:t>=</a:t>
            </a:r>
            <a:r>
              <a:rPr lang="en-US" sz="3100" b="0" dirty="0">
                <a:ea typeface="+mn-lt"/>
                <a:cs typeface="+mn-lt"/>
              </a:rPr>
              <a:t> and </a:t>
            </a:r>
            <a:r>
              <a:rPr lang="en-US" sz="3100" b="0" dirty="0">
                <a:latin typeface="Consolas"/>
                <a:cs typeface="Calibri"/>
              </a:rPr>
              <a:t>+</a:t>
            </a:r>
            <a:br>
              <a:rPr lang="en-US" b="0" dirty="0">
                <a:latin typeface="Consolas"/>
                <a:cs typeface="Calibri"/>
              </a:rPr>
            </a:br>
            <a:r>
              <a:rPr lang="en-US" dirty="0">
                <a:cs typeface="Calibri"/>
              </a:rPr>
              <a:t>Try this..................</a:t>
            </a:r>
          </a:p>
        </p:txBody>
      </p:sp>
      <p:sp>
        <p:nvSpPr>
          <p:cNvPr id="3" name="Content Placeholder 2">
            <a:extLst>
              <a:ext uri="{FF2B5EF4-FFF2-40B4-BE49-F238E27FC236}">
                <a16:creationId xmlns:a16="http://schemas.microsoft.com/office/drawing/2014/main" id="{70FAE3AB-0FCC-414C-9B3E-65A5854FAE42}"/>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US" dirty="0">
                <a:ea typeface="+mn-lt"/>
                <a:cs typeface="+mn-lt"/>
              </a:rPr>
              <a:t>&lt;!DOCTYPE html&gt;</a:t>
            </a:r>
            <a:endParaRPr lang="en-US" dirty="0">
              <a:cs typeface="Calibri" panose="020F0502020204030204"/>
            </a:endParaRPr>
          </a:p>
          <a:p>
            <a:pPr marL="0" indent="0">
              <a:buNone/>
            </a:pPr>
            <a:r>
              <a:rPr lang="en-US" dirty="0">
                <a:ea typeface="+mn-lt"/>
                <a:cs typeface="+mn-lt"/>
              </a:rPr>
              <a:t>&lt;html&gt;</a:t>
            </a:r>
            <a:endParaRPr lang="en-US" dirty="0">
              <a:cs typeface="Calibri" panose="020F0502020204030204"/>
            </a:endParaRPr>
          </a:p>
          <a:p>
            <a:pPr marL="0" indent="0">
              <a:buNone/>
            </a:pPr>
            <a:r>
              <a:rPr lang="en-US" dirty="0">
                <a:ea typeface="+mn-lt"/>
                <a:cs typeface="+mn-lt"/>
              </a:rPr>
              <a:t>&lt;body&gt;</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ea typeface="+mn-lt"/>
                <a:cs typeface="+mn-lt"/>
              </a:rPr>
              <a:t>&lt;h2&gt;JavaScript Variables&lt;/h2&gt;</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ea typeface="+mn-lt"/>
                <a:cs typeface="+mn-lt"/>
              </a:rPr>
              <a:t>&lt;p&gt;The result of adding 5 + 2 + 3:&lt;/p&gt;</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ea typeface="+mn-lt"/>
                <a:cs typeface="+mn-lt"/>
              </a:rPr>
              <a:t>&lt;p id="demo"&gt;&lt;/p&gt;</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ea typeface="+mn-lt"/>
                <a:cs typeface="+mn-lt"/>
              </a:rPr>
              <a:t>&lt;script&gt;</a:t>
            </a:r>
            <a:endParaRPr lang="en-US" dirty="0">
              <a:cs typeface="Calibri" panose="020F0502020204030204"/>
            </a:endParaRPr>
          </a:p>
          <a:p>
            <a:pPr marL="0" indent="0">
              <a:buNone/>
            </a:pPr>
            <a:r>
              <a:rPr lang="en-US" dirty="0">
                <a:ea typeface="+mn-lt"/>
                <a:cs typeface="+mn-lt"/>
              </a:rPr>
              <a:t>var x = 5 + 2 + 3;</a:t>
            </a:r>
            <a:endParaRPr lang="en-US" dirty="0">
              <a:cs typeface="Calibri" panose="020F0502020204030204"/>
            </a:endParaRPr>
          </a:p>
          <a:p>
            <a:pPr marL="0" indent="0">
              <a:buNone/>
            </a:pPr>
            <a:r>
              <a:rPr lang="en-US" dirty="0" err="1">
                <a:ea typeface="+mn-lt"/>
                <a:cs typeface="+mn-lt"/>
              </a:rPr>
              <a:t>document.getElementById</a:t>
            </a:r>
            <a:r>
              <a:rPr lang="en-US" dirty="0">
                <a:ea typeface="+mn-lt"/>
                <a:cs typeface="+mn-lt"/>
              </a:rPr>
              <a:t>("demo").</a:t>
            </a:r>
            <a:r>
              <a:rPr lang="en-US" dirty="0" err="1">
                <a:ea typeface="+mn-lt"/>
                <a:cs typeface="+mn-lt"/>
              </a:rPr>
              <a:t>innerHTML</a:t>
            </a:r>
            <a:r>
              <a:rPr lang="en-US" dirty="0">
                <a:ea typeface="+mn-lt"/>
                <a:cs typeface="+mn-lt"/>
              </a:rPr>
              <a:t> = x;</a:t>
            </a:r>
            <a:endParaRPr lang="en-US" dirty="0">
              <a:cs typeface="Calibri" panose="020F0502020204030204"/>
            </a:endParaRPr>
          </a:p>
          <a:p>
            <a:pPr marL="0" indent="0">
              <a:buNone/>
            </a:pPr>
            <a:r>
              <a:rPr lang="en-US" dirty="0">
                <a:ea typeface="+mn-lt"/>
                <a:cs typeface="+mn-lt"/>
              </a:rPr>
              <a:t>&lt;/script&gt;</a:t>
            </a:r>
            <a:endParaRPr lang="en-US" dirty="0">
              <a:cs typeface="Calibri" panose="020F0502020204030204"/>
            </a:endParaRPr>
          </a:p>
          <a:p>
            <a:pPr marL="0" indent="0">
              <a:buNone/>
            </a:pPr>
            <a:endParaRPr lang="en-US" dirty="0">
              <a:cs typeface="Calibri" panose="020F0502020204030204"/>
            </a:endParaRPr>
          </a:p>
          <a:p>
            <a:pPr marL="0" indent="0">
              <a:buNone/>
            </a:pPr>
            <a:r>
              <a:rPr lang="en-US" dirty="0">
                <a:ea typeface="+mn-lt"/>
                <a:cs typeface="+mn-lt"/>
              </a:rPr>
              <a:t>&lt;/body&gt;</a:t>
            </a:r>
            <a:endParaRPr lang="en-US" dirty="0">
              <a:cs typeface="Calibri" panose="020F0502020204030204"/>
            </a:endParaRPr>
          </a:p>
          <a:p>
            <a:pPr marL="0" indent="0">
              <a:buNone/>
            </a:pPr>
            <a:r>
              <a:rPr lang="en-US" dirty="0">
                <a:ea typeface="+mn-lt"/>
                <a:cs typeface="+mn-lt"/>
              </a:rPr>
              <a:t>&lt;/html&gt;</a:t>
            </a:r>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2198376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a:cs typeface="Calibri"/>
              </a:rPr>
              <a:t>Arrays</a:t>
            </a:r>
            <a:endParaRPr lang="en-US"/>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lnSpcReduction="200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 you have a list of items (a list of car names, for example), storing the cars in single variables could look like this:</a:t>
            </a:r>
            <a:endParaRPr lang="en-US">
              <a:cs typeface="Calibri" panose="020F0502020204030204"/>
            </a:endParaRPr>
          </a:p>
          <a:p>
            <a:pPr marL="0" indent="0">
              <a:buNone/>
            </a:pPr>
            <a:r>
              <a:rPr lang="en-US">
                <a:ea typeface="+mn-lt"/>
                <a:cs typeface="+mn-lt"/>
              </a:rPr>
              <a:t>var car1 = "Saab";</a:t>
            </a:r>
            <a:br>
              <a:rPr lang="en-US">
                <a:ea typeface="+mn-lt"/>
                <a:cs typeface="+mn-lt"/>
              </a:rPr>
            </a:br>
            <a:r>
              <a:rPr lang="en-US">
                <a:ea typeface="+mn-lt"/>
                <a:cs typeface="+mn-lt"/>
              </a:rPr>
              <a:t>var car2 = "Volvo";</a:t>
            </a:r>
            <a:br>
              <a:rPr lang="en-US">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br>
              <a:rPr lang="en-US"/>
            </a:br>
            <a:endParaRPr lang="en-US">
              <a:cs typeface="Calibri" panose="020F0502020204030204"/>
            </a:endParaRPr>
          </a:p>
        </p:txBody>
      </p:sp>
    </p:spTree>
    <p:extLst>
      <p:ext uri="{BB962C8B-B14F-4D97-AF65-F5344CB8AC3E}">
        <p14:creationId xmlns:p14="http://schemas.microsoft.com/office/powerpoint/2010/main" val="440483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Arrays</a:t>
            </a:r>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pPr>
              <a:buNone/>
            </a:pPr>
            <a:r>
              <a:rPr lang="en-GB">
                <a:ea typeface="+mn-lt"/>
                <a:cs typeface="+mn-lt"/>
              </a:rPr>
              <a:t>&lt;!DOCTYPE html&gt;</a:t>
            </a:r>
            <a:endParaRPr lang="en-US"/>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&lt;h2&gt;JavaScript Arrays&lt;/h2&gt;</a:t>
            </a:r>
            <a:endParaRPr lang="en-GB"/>
          </a:p>
          <a:p>
            <a:pPr>
              <a:buNone/>
            </a:pPr>
            <a:endParaRPr lang="en-GB"/>
          </a:p>
          <a:p>
            <a:pPr>
              <a:buNone/>
            </a:pPr>
            <a:r>
              <a:rPr lang="en-GB">
                <a:ea typeface="+mn-lt"/>
                <a:cs typeface="+mn-lt"/>
              </a:rPr>
              <a:t>&lt;p id="demo"&gt;&lt;/p&gt;</a:t>
            </a:r>
            <a:endParaRPr lang="en-GB"/>
          </a:p>
          <a:p>
            <a:pPr>
              <a:buNone/>
            </a:pPr>
            <a:endParaRPr lang="en-GB"/>
          </a:p>
          <a:p>
            <a:pPr>
              <a:buNone/>
            </a:pPr>
            <a:r>
              <a:rPr lang="en-GB">
                <a:ea typeface="+mn-lt"/>
                <a:cs typeface="+mn-lt"/>
              </a:rPr>
              <a:t>&lt;script&gt;</a:t>
            </a:r>
            <a:endParaRPr lang="en-GB"/>
          </a:p>
          <a:p>
            <a:pPr>
              <a:buNone/>
            </a:pPr>
            <a:r>
              <a:rPr lang="en-GB">
                <a:ea typeface="+mn-lt"/>
                <a:cs typeface="+mn-lt"/>
              </a:rPr>
              <a:t>var cars = ["Saab", "Volvo", "BMW"];</a:t>
            </a:r>
            <a:endParaRPr lang="en-GB"/>
          </a:p>
          <a:p>
            <a:pPr>
              <a:buNone/>
            </a:pPr>
            <a:r>
              <a:rPr lang="en-GB" err="1">
                <a:ea typeface="+mn-lt"/>
                <a:cs typeface="+mn-lt"/>
              </a:rPr>
              <a:t>document.getElementById</a:t>
            </a:r>
            <a:r>
              <a:rPr lang="en-GB">
                <a:ea typeface="+mn-lt"/>
                <a:cs typeface="+mn-lt"/>
              </a:rPr>
              <a:t>("demo").</a:t>
            </a:r>
            <a:r>
              <a:rPr lang="en-GB" err="1">
                <a:ea typeface="+mn-lt"/>
                <a:cs typeface="+mn-lt"/>
              </a:rPr>
              <a:t>innerHTML</a:t>
            </a:r>
            <a:r>
              <a:rPr lang="en-GB">
                <a:ea typeface="+mn-lt"/>
                <a:cs typeface="+mn-lt"/>
              </a:rPr>
              <a:t> = cars;</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603989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a:latin typeface="Consolas"/>
              <a:cs typeface="Calibri"/>
            </a:endParaRPr>
          </a:p>
          <a:p>
            <a:endParaRPr lang="en-US">
              <a:cs typeface="Calibri"/>
            </a:endParaRPr>
          </a:p>
        </p:txBody>
      </p:sp>
    </p:spTree>
    <p:extLst>
      <p:ext uri="{BB962C8B-B14F-4D97-AF65-F5344CB8AC3E}">
        <p14:creationId xmlns:p14="http://schemas.microsoft.com/office/powerpoint/2010/main" val="709898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a:cs typeface="Calibri"/>
              </a:rPr>
              <a:t>Arrays – Try this</a:t>
            </a:r>
            <a:endParaRPr lang="en-US"/>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55000" lnSpcReduction="20000"/>
          </a:bodyPr>
          <a:lstStyle/>
          <a:p>
            <a:r>
              <a:rPr lang="en-US" dirty="0">
                <a:ea typeface="+mn-lt"/>
                <a:cs typeface="+mn-lt"/>
              </a:rPr>
              <a:t>&lt;!DOCTYPE html&gt;</a:t>
            </a:r>
            <a:endParaRPr lang="en-US" dirty="0">
              <a:cs typeface="Calibri" panose="020F0502020204030204"/>
            </a:endParaRPr>
          </a:p>
          <a:p>
            <a:r>
              <a:rPr lang="en-US" dirty="0">
                <a:ea typeface="+mn-lt"/>
                <a:cs typeface="+mn-lt"/>
              </a:rPr>
              <a:t>&lt;html&gt;</a:t>
            </a:r>
            <a:endParaRPr lang="en-US" dirty="0"/>
          </a:p>
          <a:p>
            <a:r>
              <a:rPr lang="en-US" dirty="0">
                <a:ea typeface="+mn-lt"/>
                <a:cs typeface="+mn-lt"/>
              </a:rPr>
              <a:t>&lt;body&gt;</a:t>
            </a:r>
            <a:endParaRPr lang="en-US" dirty="0"/>
          </a:p>
          <a:p>
            <a:endParaRPr lang="en-US" dirty="0"/>
          </a:p>
          <a:p>
            <a:r>
              <a:rPr lang="en-US" dirty="0">
                <a:ea typeface="+mn-lt"/>
                <a:cs typeface="+mn-lt"/>
              </a:rPr>
              <a:t>&lt;h2&gt;JavaScript Arrays&lt;/h2&gt;</a:t>
            </a:r>
            <a:endParaRPr lang="en-US" dirty="0"/>
          </a:p>
          <a:p>
            <a:endParaRPr lang="en-US" dirty="0"/>
          </a:p>
          <a:p>
            <a:r>
              <a:rPr lang="en-US" dirty="0">
                <a:ea typeface="+mn-lt"/>
                <a:cs typeface="+mn-lt"/>
              </a:rPr>
              <a:t>&lt;p&gt;JavaScript array elements are accessed using numeric indexes (starting from 0).&lt;/p&gt;</a:t>
            </a:r>
            <a:endParaRPr lang="en-US" dirty="0"/>
          </a:p>
          <a:p>
            <a:endParaRPr lang="en-US" dirty="0"/>
          </a:p>
          <a:p>
            <a:r>
              <a:rPr lang="en-US" dirty="0">
                <a:ea typeface="+mn-lt"/>
                <a:cs typeface="+mn-lt"/>
              </a:rPr>
              <a:t>&lt;p id="demo"&gt;&lt;/p&gt;</a:t>
            </a:r>
            <a:endParaRPr lang="en-US" dirty="0"/>
          </a:p>
          <a:p>
            <a:endParaRPr lang="en-US" dirty="0"/>
          </a:p>
          <a:p>
            <a:r>
              <a:rPr lang="en-US" dirty="0">
                <a:ea typeface="+mn-lt"/>
                <a:cs typeface="+mn-lt"/>
              </a:rPr>
              <a:t>&lt;script&gt;</a:t>
            </a:r>
            <a:endParaRPr lang="en-US" dirty="0"/>
          </a:p>
          <a:p>
            <a:r>
              <a:rPr lang="en-US" dirty="0">
                <a:ea typeface="+mn-lt"/>
                <a:cs typeface="+mn-lt"/>
              </a:rPr>
              <a:t>var cars = ["Saab", "Volvo", "BMW"];</a:t>
            </a:r>
            <a:endParaRPr lang="en-US" dirty="0"/>
          </a:p>
          <a:p>
            <a:r>
              <a:rPr lang="en-US" dirty="0" err="1">
                <a:ea typeface="+mn-lt"/>
                <a:cs typeface="+mn-lt"/>
              </a:rPr>
              <a:t>document.getElementById</a:t>
            </a:r>
            <a:r>
              <a:rPr lang="en-US" dirty="0">
                <a:ea typeface="+mn-lt"/>
                <a:cs typeface="+mn-lt"/>
              </a:rPr>
              <a:t>("demo").</a:t>
            </a:r>
            <a:r>
              <a:rPr lang="en-US" dirty="0" err="1">
                <a:ea typeface="+mn-lt"/>
                <a:cs typeface="+mn-lt"/>
              </a:rPr>
              <a:t>innerHTML</a:t>
            </a:r>
            <a:r>
              <a:rPr lang="en-US" dirty="0">
                <a:ea typeface="+mn-lt"/>
                <a:cs typeface="+mn-lt"/>
              </a:rPr>
              <a:t> = cars[0];</a:t>
            </a:r>
            <a:endParaRPr lang="en-US" dirty="0"/>
          </a:p>
          <a:p>
            <a:r>
              <a:rPr lang="en-US" dirty="0">
                <a:ea typeface="+mn-lt"/>
                <a:cs typeface="+mn-lt"/>
              </a:rPr>
              <a:t>&lt;/script&gt;</a:t>
            </a:r>
            <a:endParaRPr lang="en-US" dirty="0"/>
          </a:p>
          <a:p>
            <a:endParaRPr lang="en-US" dirty="0"/>
          </a:p>
          <a:p>
            <a:r>
              <a:rPr lang="en-US" dirty="0">
                <a:ea typeface="+mn-lt"/>
                <a:cs typeface="+mn-lt"/>
              </a:rPr>
              <a:t>&lt;/body&gt;</a:t>
            </a:r>
            <a:endParaRPr lang="en-US" dirty="0"/>
          </a:p>
          <a:p>
            <a:r>
              <a:rPr lang="en-US" dirty="0">
                <a:ea typeface="+mn-lt"/>
                <a:cs typeface="+mn-lt"/>
              </a:rPr>
              <a:t>&lt;/html&gt;</a:t>
            </a:r>
            <a:endParaRPr lang="en-US" dirty="0"/>
          </a:p>
        </p:txBody>
      </p:sp>
    </p:spTree>
    <p:extLst>
      <p:ext uri="{BB962C8B-B14F-4D97-AF65-F5344CB8AC3E}">
        <p14:creationId xmlns:p14="http://schemas.microsoft.com/office/powerpoint/2010/main" val="676437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a:bodyPr>
          <a:lstStyle/>
          <a:p>
            <a:r>
              <a:rPr lang="en-US">
                <a:cs typeface="Calibri"/>
              </a:rPr>
              <a:t>Boolean - </a:t>
            </a:r>
            <a:r>
              <a:rPr lang="en-US" b="0">
                <a:ea typeface="+mn-lt"/>
                <a:cs typeface="+mn-lt"/>
              </a:rPr>
              <a:t>JavaScript booleans can have one of two values: </a:t>
            </a:r>
            <a:r>
              <a:rPr lang="en-US" b="0">
                <a:latin typeface="Consolas"/>
                <a:cs typeface="Calibri"/>
              </a:rPr>
              <a:t>true</a:t>
            </a:r>
            <a:r>
              <a:rPr lang="en-US" b="0">
                <a:ea typeface="+mn-lt"/>
                <a:cs typeface="+mn-lt"/>
              </a:rPr>
              <a:t> or </a:t>
            </a:r>
            <a:r>
              <a:rPr lang="en-US" b="0">
                <a:latin typeface="Consolas"/>
                <a:cs typeface="Calibri"/>
              </a:rPr>
              <a:t>false – Try this</a:t>
            </a:r>
            <a:endParaRPr lang="en-US"/>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47500" lnSpcReduction="20000"/>
          </a:bodyPr>
          <a:lstStyle/>
          <a:p>
            <a:r>
              <a:rPr lang="en-US">
                <a:ea typeface="+mn-lt"/>
                <a:cs typeface="+mn-lt"/>
              </a:rPr>
              <a:t>&lt;!DOCTYPE html&gt;</a:t>
            </a:r>
            <a:endParaRPr lang="en-US">
              <a:cs typeface="Calibri" panose="020F0502020204030204"/>
            </a:endParaRPr>
          </a:p>
          <a:p>
            <a:r>
              <a:rPr lang="en-US">
                <a:ea typeface="+mn-lt"/>
                <a:cs typeface="+mn-lt"/>
              </a:rPr>
              <a:t>&lt;html&gt;</a:t>
            </a:r>
            <a:endParaRPr lang="en-US"/>
          </a:p>
          <a:p>
            <a:r>
              <a:rPr lang="en-US">
                <a:ea typeface="+mn-lt"/>
                <a:cs typeface="+mn-lt"/>
              </a:rPr>
              <a:t>&lt;body&gt;</a:t>
            </a:r>
            <a:endParaRPr lang="en-US"/>
          </a:p>
          <a:p>
            <a:endParaRPr lang="en-US"/>
          </a:p>
          <a:p>
            <a:r>
              <a:rPr lang="en-US">
                <a:ea typeface="+mn-lt"/>
                <a:cs typeface="+mn-lt"/>
              </a:rPr>
              <a:t>&lt;p&gt;Display the value of Boolean(10 &gt; 9)&lt;/p&gt;</a:t>
            </a:r>
            <a:endParaRPr lang="en-US"/>
          </a:p>
          <a:p>
            <a:endParaRPr lang="en-US"/>
          </a:p>
          <a:p>
            <a:r>
              <a:rPr lang="en-US">
                <a:ea typeface="+mn-lt"/>
                <a:cs typeface="+mn-lt"/>
              </a:rPr>
              <a:t>&lt;button onclick="myFunction()"&gt;Try it&lt;/button&gt;</a:t>
            </a:r>
            <a:endParaRPr lang="en-US"/>
          </a:p>
          <a:p>
            <a:endParaRPr lang="en-US"/>
          </a:p>
          <a:p>
            <a:r>
              <a:rPr lang="en-US">
                <a:ea typeface="+mn-lt"/>
                <a:cs typeface="+mn-lt"/>
              </a:rPr>
              <a:t>&lt;p id="demo"&gt;&lt;/p&gt;</a:t>
            </a:r>
            <a:endParaRPr lang="en-US"/>
          </a:p>
          <a:p>
            <a:endParaRPr lang="en-US"/>
          </a:p>
          <a:p>
            <a:r>
              <a:rPr lang="en-US">
                <a:ea typeface="+mn-lt"/>
                <a:cs typeface="+mn-lt"/>
              </a:rPr>
              <a:t>&lt;script&gt;</a:t>
            </a:r>
            <a:endParaRPr lang="en-US"/>
          </a:p>
          <a:p>
            <a:r>
              <a:rPr lang="en-US">
                <a:ea typeface="+mn-lt"/>
                <a:cs typeface="+mn-lt"/>
              </a:rPr>
              <a:t>function myFunction() {</a:t>
            </a:r>
            <a:endParaRPr lang="en-US"/>
          </a:p>
          <a:p>
            <a:r>
              <a:rPr lang="en-US">
                <a:ea typeface="+mn-lt"/>
                <a:cs typeface="+mn-lt"/>
              </a:rPr>
              <a:t>  document.getElementById("demo").innerHTML = Boolean(10 &gt; 9);</a:t>
            </a:r>
            <a:endParaRPr lang="en-US"/>
          </a:p>
          <a:p>
            <a:r>
              <a:rPr lang="en-US">
                <a:ea typeface="+mn-lt"/>
                <a:cs typeface="+mn-lt"/>
              </a:rPr>
              <a:t>}</a:t>
            </a:r>
            <a:endParaRPr lang="en-US"/>
          </a:p>
          <a:p>
            <a:r>
              <a:rPr lang="en-US">
                <a:ea typeface="+mn-lt"/>
                <a:cs typeface="+mn-lt"/>
              </a:rPr>
              <a:t>&lt;/script&gt;</a:t>
            </a:r>
            <a:endParaRPr lang="en-US"/>
          </a:p>
          <a:p>
            <a:endParaRPr lang="en-US"/>
          </a:p>
          <a:p>
            <a:r>
              <a:rPr lang="en-US">
                <a:ea typeface="+mn-lt"/>
                <a:cs typeface="+mn-lt"/>
              </a:rPr>
              <a:t>&lt;/body&gt;</a:t>
            </a:r>
            <a:endParaRPr lang="en-US"/>
          </a:p>
          <a:p>
            <a:r>
              <a:rPr lang="en-US">
                <a:ea typeface="+mn-lt"/>
                <a:cs typeface="+mn-lt"/>
              </a:rPr>
              <a:t>&lt;/html&gt;</a:t>
            </a:r>
            <a:endParaRPr lang="en-US"/>
          </a:p>
        </p:txBody>
      </p:sp>
    </p:spTree>
    <p:extLst>
      <p:ext uri="{BB962C8B-B14F-4D97-AF65-F5344CB8AC3E}">
        <p14:creationId xmlns:p14="http://schemas.microsoft.com/office/powerpoint/2010/main" val="921396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47500" lnSpcReduction="20000"/>
          </a:bodyPr>
          <a:lstStyle/>
          <a:p>
            <a:endParaRPr lang="en-GB" b="1"/>
          </a:p>
          <a:p>
            <a:r>
              <a:rPr lang="en-GB"/>
              <a:t>JavaScript Statement Identifiers</a:t>
            </a:r>
            <a:endParaRPr lang="en-GB" b="1">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a:cs typeface="Calibri"/>
            </a:endParaRPr>
          </a:p>
          <a:p>
            <a:endParaRPr lang="en-GB" sz="4500" b="1">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nvGraphicFramePr>
        <p:xfrm>
          <a:off x="135577" y="2447900"/>
          <a:ext cx="12039600" cy="649224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US" b="1" dirty="0"/>
              <a:t>2. Programming Languages (10%, K1)</a:t>
            </a:r>
            <a:endParaRPr lang="en-GB" dirty="0"/>
          </a:p>
        </p:txBody>
      </p:sp>
      <p:graphicFrame>
        <p:nvGraphicFramePr>
          <p:cNvPr id="5" name="Content Placeholder 2">
            <a:extLst>
              <a:ext uri="{FF2B5EF4-FFF2-40B4-BE49-F238E27FC236}">
                <a16:creationId xmlns:a16="http://schemas.microsoft.com/office/drawing/2014/main" id="{8BDD69A4-281E-4966-B27B-AAF14E90289E}"/>
              </a:ext>
            </a:extLst>
          </p:cNvPr>
          <p:cNvGraphicFramePr>
            <a:graphicFrameLocks noGrp="1"/>
          </p:cNvGraphicFramePr>
          <p:nvPr>
            <p:ph idx="1"/>
            <p:extLst>
              <p:ext uri="{D42A27DB-BD31-4B8C-83A1-F6EECF244321}">
                <p14:modId xmlns:p14="http://schemas.microsoft.com/office/powerpoint/2010/main" val="788315501"/>
              </p:ext>
            </p:extLst>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1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F90B21C7-22A3-47C6-897B-701A84CD7E66}"/>
                                            </p:graphicEl>
                                          </p:spTgt>
                                        </p:tgtEl>
                                        <p:attrNameLst>
                                          <p:attrName>style.visibility</p:attrName>
                                        </p:attrNameLst>
                                      </p:cBhvr>
                                      <p:to>
                                        <p:strVal val="visible"/>
                                      </p:to>
                                    </p:set>
                                    <p:animEffect transition="in" filter="wipe(up)">
                                      <p:cBhvr>
                                        <p:cTn id="7" dur="500"/>
                                        <p:tgtEl>
                                          <p:spTgt spid="5">
                                            <p:graphicEl>
                                              <a:dgm id="{F90B21C7-22A3-47C6-897B-701A84CD7E66}"/>
                                            </p:graphicEl>
                                          </p:spTgt>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5">
                                            <p:graphicEl>
                                              <a:dgm id="{E61812D9-CB5A-4874-813D-0AA364EB07A8}"/>
                                            </p:graphicEl>
                                          </p:spTgt>
                                        </p:tgtEl>
                                        <p:attrNameLst>
                                          <p:attrName>style.visibility</p:attrName>
                                        </p:attrNameLst>
                                      </p:cBhvr>
                                      <p:to>
                                        <p:strVal val="visible"/>
                                      </p:to>
                                    </p:set>
                                    <p:animEffect transition="in" filter="wipe(up)">
                                      <p:cBhvr>
                                        <p:cTn id="10" dur="500"/>
                                        <p:tgtEl>
                                          <p:spTgt spid="5">
                                            <p:graphicEl>
                                              <a:dgm id="{E61812D9-CB5A-4874-813D-0AA364EB07A8}"/>
                                            </p:graphicEl>
                                          </p:spTgt>
                                        </p:tgtEl>
                                      </p:cBhvr>
                                    </p:animEffect>
                                  </p:childTnLst>
                                </p:cTn>
                              </p:par>
                            </p:childTnLst>
                          </p:cTn>
                        </p:par>
                        <p:par>
                          <p:cTn id="11" fill="hold">
                            <p:stCondLst>
                              <p:cond delay="2500"/>
                            </p:stCondLst>
                            <p:childTnLst>
                              <p:par>
                                <p:cTn id="12" presetID="22" presetClass="entr" presetSubtype="1" fill="hold" grpId="0" nodeType="afterEffect">
                                  <p:stCondLst>
                                    <p:cond delay="1750"/>
                                  </p:stCondLst>
                                  <p:childTnLst>
                                    <p:set>
                                      <p:cBhvr>
                                        <p:cTn id="13" dur="1" fill="hold">
                                          <p:stCondLst>
                                            <p:cond delay="0"/>
                                          </p:stCondLst>
                                        </p:cTn>
                                        <p:tgtEl>
                                          <p:spTgt spid="5">
                                            <p:graphicEl>
                                              <a:dgm id="{0E60FF9B-D945-4B99-BCC3-47AB836ADD96}"/>
                                            </p:graphicEl>
                                          </p:spTgt>
                                        </p:tgtEl>
                                        <p:attrNameLst>
                                          <p:attrName>style.visibility</p:attrName>
                                        </p:attrNameLst>
                                      </p:cBhvr>
                                      <p:to>
                                        <p:strVal val="visible"/>
                                      </p:to>
                                    </p:set>
                                    <p:animEffect transition="in" filter="wipe(up)">
                                      <p:cBhvr>
                                        <p:cTn id="14" dur="1000"/>
                                        <p:tgtEl>
                                          <p:spTgt spid="5">
                                            <p:graphicEl>
                                              <a:dgm id="{0E60FF9B-D945-4B99-BCC3-47AB836ADD96}"/>
                                            </p:graphicEl>
                                          </p:spTgt>
                                        </p:tgtEl>
                                      </p:cBhvr>
                                    </p:animEffect>
                                  </p:childTnLst>
                                </p:cTn>
                              </p:par>
                            </p:childTnLst>
                          </p:cTn>
                        </p:par>
                        <p:par>
                          <p:cTn id="15" fill="hold">
                            <p:stCondLst>
                              <p:cond delay="5250"/>
                            </p:stCondLst>
                            <p:childTnLst>
                              <p:par>
                                <p:cTn id="16" presetID="22" presetClass="entr" presetSubtype="1" fill="hold" grpId="0" nodeType="afterEffect">
                                  <p:stCondLst>
                                    <p:cond delay="1000"/>
                                  </p:stCondLst>
                                  <p:childTnLst>
                                    <p:set>
                                      <p:cBhvr>
                                        <p:cTn id="17" dur="1" fill="hold">
                                          <p:stCondLst>
                                            <p:cond delay="0"/>
                                          </p:stCondLst>
                                        </p:cTn>
                                        <p:tgtEl>
                                          <p:spTgt spid="5">
                                            <p:graphicEl>
                                              <a:dgm id="{1764CFDE-9426-4441-88DA-ACE4D4C61991}"/>
                                            </p:graphicEl>
                                          </p:spTgt>
                                        </p:tgtEl>
                                        <p:attrNameLst>
                                          <p:attrName>style.visibility</p:attrName>
                                        </p:attrNameLst>
                                      </p:cBhvr>
                                      <p:to>
                                        <p:strVal val="visible"/>
                                      </p:to>
                                    </p:set>
                                    <p:animEffect transition="in" filter="wipe(up)">
                                      <p:cBhvr>
                                        <p:cTn id="18" dur="500"/>
                                        <p:tgtEl>
                                          <p:spTgt spid="5">
                                            <p:graphicEl>
                                              <a:dgm id="{1764CFDE-9426-4441-88DA-ACE4D4C61991}"/>
                                            </p:graphicEl>
                                          </p:spTgt>
                                        </p:tgtEl>
                                      </p:cBhvr>
                                    </p:animEffect>
                                  </p:childTnLst>
                                </p:cTn>
                              </p:par>
                            </p:childTnLst>
                          </p:cTn>
                        </p:par>
                        <p:par>
                          <p:cTn id="19" fill="hold">
                            <p:stCondLst>
                              <p:cond delay="6750"/>
                            </p:stCondLst>
                            <p:childTnLst>
                              <p:par>
                                <p:cTn id="20" presetID="22" presetClass="entr" presetSubtype="1" fill="hold" grpId="0" nodeType="afterEffect">
                                  <p:stCondLst>
                                    <p:cond delay="1000"/>
                                  </p:stCondLst>
                                  <p:childTnLst>
                                    <p:set>
                                      <p:cBhvr>
                                        <p:cTn id="21" dur="1" fill="hold">
                                          <p:stCondLst>
                                            <p:cond delay="0"/>
                                          </p:stCondLst>
                                        </p:cTn>
                                        <p:tgtEl>
                                          <p:spTgt spid="5">
                                            <p:graphicEl>
                                              <a:dgm id="{FBFED8FE-BEE2-4BE4-9D36-49DE8FAAF19E}"/>
                                            </p:graphicEl>
                                          </p:spTgt>
                                        </p:tgtEl>
                                        <p:attrNameLst>
                                          <p:attrName>style.visibility</p:attrName>
                                        </p:attrNameLst>
                                      </p:cBhvr>
                                      <p:to>
                                        <p:strVal val="visible"/>
                                      </p:to>
                                    </p:set>
                                    <p:animEffect transition="in" filter="wipe(up)">
                                      <p:cBhvr>
                                        <p:cTn id="22" dur="500"/>
                                        <p:tgtEl>
                                          <p:spTgt spid="5">
                                            <p:graphicEl>
                                              <a:dgm id="{FBFED8FE-BEE2-4BE4-9D36-49DE8FAAF1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Validation</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855641" y="1988841"/>
            <a:ext cx="6314231" cy="3320979"/>
          </a:xfrm>
          <a:prstGeom prst="rect">
            <a:avLst/>
          </a:prstGeom>
          <a:noFill/>
          <a:ln w="9525">
            <a:noFill/>
            <a:miter lim="800000"/>
            <a:headEnd/>
            <a:tailEnd/>
          </a:ln>
        </p:spPr>
      </p:pic>
    </p:spTree>
    <p:extLst>
      <p:ext uri="{BB962C8B-B14F-4D97-AF65-F5344CB8AC3E}">
        <p14:creationId xmlns:p14="http://schemas.microsoft.com/office/powerpoint/2010/main" val="19977894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a:xfrm>
            <a:off x="2269866" y="30702"/>
            <a:ext cx="11590421" cy="903634"/>
          </a:xfrm>
        </p:spPr>
        <p:txBody>
          <a:bodyPr>
            <a:normAutofit fontScale="90000"/>
          </a:bodyPr>
          <a:lstStyle/>
          <a:p>
            <a:r>
              <a:rPr lang="en-US" b="0"/>
              <a:t>JavaScript Can Validate Numeric Input</a:t>
            </a:r>
            <a:endParaRPr lang="en-US"/>
          </a:p>
          <a:p>
            <a:r>
              <a:rPr lang="en-US">
                <a:cs typeface="Calibri"/>
              </a:rPr>
              <a:t>Try this.....</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idx="1"/>
          </p:nvPr>
        </p:nvSpPr>
        <p:spPr>
          <a:xfrm>
            <a:off x="213861" y="1277366"/>
            <a:ext cx="11590421" cy="5495143"/>
          </a:xfrm>
        </p:spPr>
        <p:txBody>
          <a:bodyPr vert="horz" lIns="91440" tIns="45720" rIns="91440" bIns="45720" rtlCol="0" anchor="t">
            <a:normAutofit fontScale="47500" lnSpcReduction="20000"/>
          </a:bodyPr>
          <a:lstStyle/>
          <a:p>
            <a:pPr marL="0" indent="0">
              <a:buNone/>
            </a:pPr>
            <a:r>
              <a:rPr lang="en-US" sz="1800">
                <a:ea typeface="+mn-lt"/>
                <a:cs typeface="+mn-lt"/>
              </a:rPr>
              <a:t>&lt;!DOCTYPE html&gt;</a:t>
            </a:r>
            <a:endParaRPr lang="en-US" sz="1800">
              <a:cs typeface="Calibri" panose="020F0502020204030204"/>
            </a:endParaRPr>
          </a:p>
          <a:p>
            <a:pPr marL="0" indent="0">
              <a:buNone/>
            </a:pPr>
            <a:r>
              <a:rPr lang="en-US" sz="1800">
                <a:ea typeface="+mn-lt"/>
                <a:cs typeface="+mn-lt"/>
              </a:rPr>
              <a:t>&lt;html&gt;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&lt;h2&gt;JavaScript Can Validate Input&lt;/h2&gt;</a:t>
            </a:r>
            <a:endParaRPr lang="en-US" sz="1800">
              <a:cs typeface="Calibri"/>
            </a:endParaRPr>
          </a:p>
          <a:p>
            <a:pPr marL="0" indent="0">
              <a:buNone/>
            </a:pPr>
            <a:r>
              <a:rPr lang="en-US" sz="1800">
                <a:ea typeface="+mn-lt"/>
                <a:cs typeface="+mn-lt"/>
              </a:rPr>
              <a:t>&lt;p&gt;Please input a number between 1 and 10:&lt;/p&gt;</a:t>
            </a:r>
            <a:endParaRPr lang="en-US" sz="1800">
              <a:cs typeface="Calibri"/>
            </a:endParaRPr>
          </a:p>
          <a:p>
            <a:pPr marL="0" indent="0">
              <a:buNone/>
            </a:pPr>
            <a:r>
              <a:rPr lang="en-US" sz="1800">
                <a:ea typeface="+mn-lt"/>
                <a:cs typeface="+mn-lt"/>
              </a:rPr>
              <a:t>&lt;input id="numb"&gt;</a:t>
            </a:r>
            <a:endParaRPr lang="en-US" sz="1800">
              <a:cs typeface="Calibri"/>
            </a:endParaRPr>
          </a:p>
          <a:p>
            <a:pPr marL="0" indent="0">
              <a:buNone/>
            </a:pPr>
            <a:r>
              <a:rPr lang="en-US" sz="1800">
                <a:ea typeface="+mn-lt"/>
                <a:cs typeface="+mn-lt"/>
              </a:rPr>
              <a:t>&lt;button type="button" onclick="myFunction()"&gt;Submit&lt;/button&gt;</a:t>
            </a:r>
            <a:endParaRPr lang="en-US" sz="1800">
              <a:cs typeface="Calibri"/>
            </a:endParaRPr>
          </a:p>
          <a:p>
            <a:pPr marL="0" indent="0">
              <a:buNone/>
            </a:pPr>
            <a:r>
              <a:rPr lang="en-US" sz="1800">
                <a:ea typeface="+mn-lt"/>
                <a:cs typeface="+mn-lt"/>
              </a:rPr>
              <a:t>&lt;p id="demo"&gt;&lt;/p&gt;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function myFunction() {</a:t>
            </a:r>
            <a:endParaRPr lang="en-US" sz="1800">
              <a:cs typeface="Calibri"/>
            </a:endParaRPr>
          </a:p>
          <a:p>
            <a:pPr marL="0" indent="0">
              <a:buNone/>
            </a:pPr>
            <a:r>
              <a:rPr lang="en-US" sz="1800">
                <a:ea typeface="+mn-lt"/>
                <a:cs typeface="+mn-lt"/>
              </a:rPr>
              <a:t>  var x, text;</a:t>
            </a:r>
            <a:endParaRPr lang="en-US" sz="1800">
              <a:cs typeface="Calibri"/>
            </a:endParaRPr>
          </a:p>
          <a:p>
            <a:pPr marL="0" indent="0">
              <a:buNone/>
            </a:pPr>
            <a:r>
              <a:rPr lang="en-US" sz="1800">
                <a:ea typeface="+mn-lt"/>
                <a:cs typeface="+mn-lt"/>
              </a:rPr>
              <a:t>  // Get the value of the input field with id="numb"</a:t>
            </a:r>
            <a:endParaRPr lang="en-US" sz="1800">
              <a:cs typeface="Calibri"/>
            </a:endParaRPr>
          </a:p>
          <a:p>
            <a:pPr marL="0" indent="0">
              <a:buNone/>
            </a:pPr>
            <a:r>
              <a:rPr lang="en-US" sz="1800">
                <a:ea typeface="+mn-lt"/>
                <a:cs typeface="+mn-lt"/>
              </a:rPr>
              <a:t>  x = document.getElementById("numb").value;</a:t>
            </a:r>
            <a:endParaRPr lang="en-US" sz="1800">
              <a:cs typeface="Calibri"/>
            </a:endParaRPr>
          </a:p>
          <a:p>
            <a:pPr marL="0" indent="0">
              <a:buNone/>
            </a:pPr>
            <a:r>
              <a:rPr lang="en-US" sz="1800">
                <a:ea typeface="+mn-lt"/>
                <a:cs typeface="+mn-lt"/>
              </a:rPr>
              <a:t> // If x is Not a Number or less than one or greater than 10</a:t>
            </a:r>
            <a:endParaRPr lang="en-US" sz="1800">
              <a:cs typeface="Calibri"/>
            </a:endParaRPr>
          </a:p>
          <a:p>
            <a:pPr marL="0" indent="0">
              <a:buNone/>
            </a:pPr>
            <a:r>
              <a:rPr lang="en-US" sz="1800">
                <a:ea typeface="+mn-lt"/>
                <a:cs typeface="+mn-lt"/>
              </a:rPr>
              <a:t> if (isNaN(x) || x &lt; 1 || x &gt; 10) {</a:t>
            </a:r>
            <a:endParaRPr lang="en-US" sz="1800">
              <a:cs typeface="Calibri"/>
            </a:endParaRPr>
          </a:p>
          <a:p>
            <a:pPr marL="0" indent="0">
              <a:buNone/>
            </a:pPr>
            <a:r>
              <a:rPr lang="en-US" sz="1800">
                <a:ea typeface="+mn-lt"/>
                <a:cs typeface="+mn-lt"/>
              </a:rPr>
              <a:t>  text = "Input not valid";</a:t>
            </a:r>
            <a:endParaRPr lang="en-US" sz="1800">
              <a:cs typeface="Calibri"/>
            </a:endParaRPr>
          </a:p>
          <a:p>
            <a:pPr marL="0" indent="0">
              <a:buNone/>
            </a:pPr>
            <a:r>
              <a:rPr lang="en-US" sz="1800">
                <a:ea typeface="+mn-lt"/>
                <a:cs typeface="+mn-lt"/>
              </a:rPr>
              <a:t>  } else {</a:t>
            </a:r>
            <a:endParaRPr lang="en-US" sz="1800">
              <a:cs typeface="Calibri"/>
            </a:endParaRPr>
          </a:p>
          <a:p>
            <a:pPr marL="0" indent="0">
              <a:buNone/>
            </a:pPr>
            <a:r>
              <a:rPr lang="en-US" sz="1800">
                <a:ea typeface="+mn-lt"/>
                <a:cs typeface="+mn-lt"/>
              </a:rPr>
              <a:t>   text = "Input OK";</a:t>
            </a:r>
            <a:endParaRPr lang="en-US" sz="1800">
              <a:cs typeface="Calibri"/>
            </a:endParaRPr>
          </a:p>
          <a:p>
            <a:pPr marL="0" indent="0">
              <a:buNone/>
            </a:pPr>
            <a:r>
              <a:rPr lang="en-US" sz="1800">
                <a:ea typeface="+mn-lt"/>
                <a:cs typeface="+mn-lt"/>
              </a:rPr>
              <a:t> }</a:t>
            </a:r>
            <a:endParaRPr lang="en-US" sz="1800">
              <a:cs typeface="Calibri"/>
            </a:endParaRPr>
          </a:p>
          <a:p>
            <a:pPr marL="0" indent="0">
              <a:buNone/>
            </a:pPr>
            <a:r>
              <a:rPr lang="en-US" sz="1800">
                <a:ea typeface="+mn-lt"/>
                <a:cs typeface="+mn-lt"/>
              </a:rPr>
              <a:t> document.getElementById("demo").innerHTML = text;</a:t>
            </a:r>
            <a:endParaRPr lang="en-US" sz="1800">
              <a:cs typeface="Calibri"/>
            </a:endParaRPr>
          </a:p>
          <a:p>
            <a:pPr marL="0" indent="0">
              <a:buNone/>
            </a:pPr>
            <a:r>
              <a:rPr lang="en-US" sz="1800">
                <a:ea typeface="+mn-lt"/>
                <a:cs typeface="+mn-lt"/>
              </a:rPr>
              <a:t>}</a:t>
            </a:r>
            <a:endParaRPr lang="en-US" sz="1800">
              <a:cs typeface="Calibri"/>
            </a:endParaRPr>
          </a:p>
          <a:p>
            <a:pPr marL="0" indent="0">
              <a:buNone/>
            </a:pPr>
            <a:r>
              <a:rPr lang="en-US" sz="1800">
                <a:ea typeface="+mn-lt"/>
                <a:cs typeface="+mn-lt"/>
              </a:rPr>
              <a:t>&lt;/script&gt;</a:t>
            </a:r>
            <a:endParaRPr lang="en-US" sz="1800">
              <a:cs typeface="Calibri"/>
            </a:endParaRPr>
          </a:p>
          <a:p>
            <a:pPr marL="0" indent="0">
              <a:buNone/>
            </a:pPr>
            <a:r>
              <a:rPr lang="en-US" sz="1800">
                <a:ea typeface="+mn-lt"/>
                <a:cs typeface="+mn-lt"/>
              </a:rPr>
              <a:t>&lt;/body&gt;</a:t>
            </a:r>
            <a:endParaRPr lang="en-US" sz="1800">
              <a:cs typeface="Calibri"/>
            </a:endParaRPr>
          </a:p>
          <a:p>
            <a:pPr marL="0" indent="0">
              <a:buNone/>
            </a:pPr>
            <a:r>
              <a:rPr lang="en-US" sz="1800">
                <a:ea typeface="+mn-lt"/>
                <a:cs typeface="+mn-lt"/>
              </a:rPr>
              <a:t>&lt;/html&gt; </a:t>
            </a:r>
            <a:endParaRPr lang="en-US">
              <a:cs typeface="Calibri" panose="020F0502020204030204"/>
            </a:endParaRPr>
          </a:p>
        </p:txBody>
      </p:sp>
    </p:spTree>
    <p:extLst>
      <p:ext uri="{BB962C8B-B14F-4D97-AF65-F5344CB8AC3E}">
        <p14:creationId xmlns:p14="http://schemas.microsoft.com/office/powerpoint/2010/main" val="39163230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Event Handlers</a:t>
            </a:r>
            <a:endParaRPr lang="en-GB"/>
          </a:p>
        </p:txBody>
      </p:sp>
      <p:sp>
        <p:nvSpPr>
          <p:cNvPr id="3" name="Content Placeholder 2"/>
          <p:cNvSpPr>
            <a:spLocks noGrp="1"/>
          </p:cNvSpPr>
          <p:nvPr>
            <p:ph idx="1"/>
          </p:nvPr>
        </p:nvSpPr>
        <p:spPr/>
        <p:txBody>
          <a:bodyPr>
            <a:normAutofit/>
          </a:bodyPr>
          <a:lstStyle/>
          <a:p>
            <a:r>
              <a:rPr lang="en-GB"/>
              <a:t>Often you want your JavaScript code to be executed because something specific has occurred</a:t>
            </a:r>
          </a:p>
          <a:p>
            <a:r>
              <a:rPr lang="en-GB"/>
              <a:t>To achieve these effects you use special interfaces provided by the browser and known as </a:t>
            </a:r>
            <a:r>
              <a:rPr lang="en-GB" i="1"/>
              <a:t>event handlers. </a:t>
            </a:r>
          </a:p>
          <a:p>
            <a:r>
              <a:rPr lang="en-GB"/>
              <a:t>Event handlers allow you to call JavaScript methods automatically when certain types of events occur.</a:t>
            </a:r>
          </a:p>
        </p:txBody>
      </p:sp>
    </p:spTree>
    <p:extLst>
      <p:ext uri="{BB962C8B-B14F-4D97-AF65-F5344CB8AC3E}">
        <p14:creationId xmlns:p14="http://schemas.microsoft.com/office/powerpoint/2010/main" val="2577097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Event Handlers</a:t>
            </a:r>
          </a:p>
        </p:txBody>
      </p:sp>
      <p:sp>
        <p:nvSpPr>
          <p:cNvPr id="3" name="Content Placeholder 2"/>
          <p:cNvSpPr>
            <a:spLocks noGrp="1"/>
          </p:cNvSpPr>
          <p:nvPr>
            <p:ph idx="1"/>
          </p:nvPr>
        </p:nvSpPr>
        <p:spPr/>
        <p:txBody>
          <a:bodyPr>
            <a:normAutofit/>
          </a:bodyPr>
          <a:lstStyle/>
          <a:p>
            <a:r>
              <a:rPr lang="en-GB"/>
              <a:t>Consider the following code:</a:t>
            </a:r>
          </a:p>
          <a:p>
            <a:pPr>
              <a:buNone/>
            </a:pPr>
            <a:endParaRPr lang="en-GB" sz="1800"/>
          </a:p>
          <a:p>
            <a:pPr>
              <a:buNone/>
            </a:pPr>
            <a:r>
              <a:rPr lang="en-GB" sz="1800"/>
              <a:t>&lt;form&gt;</a:t>
            </a:r>
          </a:p>
          <a:p>
            <a:pPr>
              <a:buNone/>
            </a:pPr>
            <a:r>
              <a:rPr lang="en-GB" sz="1800"/>
              <a:t>&lt;input type=”button” value=”Click Here” </a:t>
            </a:r>
            <a:r>
              <a:rPr lang="en-GB" sz="1800" err="1"/>
              <a:t>onClick</a:t>
            </a:r>
            <a:r>
              <a:rPr lang="en-GB" sz="1800"/>
              <a:t>=”alert(‘Thanks for clicking!’)”&gt;</a:t>
            </a:r>
          </a:p>
          <a:p>
            <a:pPr>
              <a:buNone/>
            </a:pPr>
            <a:r>
              <a:rPr lang="en-GB" sz="1800"/>
              <a:t>&lt;/form&gt;</a:t>
            </a:r>
          </a:p>
          <a:p>
            <a:pPr>
              <a:buNone/>
            </a:pPr>
            <a:endParaRPr lang="en-GB" sz="1800"/>
          </a:p>
          <a:p>
            <a:r>
              <a:rPr lang="en-GB"/>
              <a:t>Here we capture the action of the user clicking the button, using the </a:t>
            </a:r>
            <a:r>
              <a:rPr lang="en-GB" err="1"/>
              <a:t>onClick</a:t>
            </a:r>
            <a:r>
              <a:rPr lang="en-GB"/>
              <a:t> event </a:t>
            </a:r>
            <a:r>
              <a:rPr lang="en-GB" err="1"/>
              <a:t>handler</a:t>
            </a:r>
            <a:r>
              <a:rPr lang="en-GB"/>
              <a:t>. When the user’s click is detected, the script carries out the instructions listed in the </a:t>
            </a:r>
            <a:r>
              <a:rPr lang="en-GB" err="1"/>
              <a:t>onClick</a:t>
            </a:r>
            <a:r>
              <a:rPr lang="en-GB"/>
              <a:t> attribute of the input tag:</a:t>
            </a:r>
          </a:p>
          <a:p>
            <a:pPr>
              <a:buNone/>
            </a:pPr>
            <a:r>
              <a:rPr lang="en-GB" sz="2400" err="1"/>
              <a:t>onClick</a:t>
            </a:r>
            <a:r>
              <a:rPr lang="en-GB" sz="2400"/>
              <a:t>=”alert(‘Thanks for clicking!’)”</a:t>
            </a:r>
          </a:p>
        </p:txBody>
      </p:sp>
    </p:spTree>
    <p:extLst>
      <p:ext uri="{BB962C8B-B14F-4D97-AF65-F5344CB8AC3E}">
        <p14:creationId xmlns:p14="http://schemas.microsoft.com/office/powerpoint/2010/main" val="4201949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Other Event Handlers</a:t>
            </a:r>
          </a:p>
        </p:txBody>
      </p:sp>
      <p:graphicFrame>
        <p:nvGraphicFramePr>
          <p:cNvPr id="4" name="Content Placeholder 3"/>
          <p:cNvGraphicFramePr>
            <a:graphicFrameLocks noGrp="1"/>
          </p:cNvGraphicFramePr>
          <p:nvPr>
            <p:ph idx="1"/>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a:solidFill>
                            <a:schemeClr val="tx1"/>
                          </a:solidFill>
                          <a:latin typeface="+mn-lt"/>
                          <a:ea typeface="+mn-ea"/>
                          <a:cs typeface="+mn-cs"/>
                        </a:rPr>
                        <a:t>EVENT HANDLER</a:t>
                      </a:r>
                    </a:p>
                  </a:txBody>
                  <a:tcPr/>
                </a:tc>
                <a:tc>
                  <a:txBody>
                    <a:bodyPr/>
                    <a:lstStyle/>
                    <a:p>
                      <a:pPr algn="ctr"/>
                      <a:r>
                        <a:rPr lang="en-GB" sz="2800" b="1" kern="1200" baseline="0">
                          <a:solidFill>
                            <a:schemeClr val="tx1"/>
                          </a:solidFill>
                          <a:latin typeface="+mn-lt"/>
                          <a:ea typeface="+mn-ea"/>
                          <a:cs typeface="+mn-cs"/>
                        </a:rPr>
                        <a:t>COMMENTS</a:t>
                      </a:r>
                      <a:endParaRPr lang="en-GB" sz="280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err="1">
                          <a:solidFill>
                            <a:schemeClr val="tx1"/>
                          </a:solidFill>
                          <a:latin typeface="+mn-lt"/>
                          <a:ea typeface="+mn-ea"/>
                          <a:cs typeface="+mn-cs"/>
                        </a:rPr>
                        <a:t>onChange</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err="1">
                          <a:solidFill>
                            <a:schemeClr val="tx1"/>
                          </a:solidFill>
                          <a:latin typeface="+mn-lt"/>
                          <a:ea typeface="+mn-ea"/>
                          <a:cs typeface="+mn-cs"/>
                        </a:rPr>
                        <a:t>onClick</a:t>
                      </a:r>
                      <a:endParaRPr lang="en-GB" sz="200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err="1">
                          <a:solidFill>
                            <a:schemeClr val="tx1"/>
                          </a:solidFill>
                          <a:latin typeface="+mn-lt"/>
                          <a:ea typeface="+mn-ea"/>
                          <a:cs typeface="+mn-cs"/>
                        </a:rPr>
                        <a:t>onLoad</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err="1">
                          <a:solidFill>
                            <a:schemeClr val="tx1"/>
                          </a:solidFill>
                          <a:latin typeface="+mn-lt"/>
                          <a:ea typeface="+mn-ea"/>
                          <a:cs typeface="+mn-cs"/>
                        </a:rPr>
                        <a:t>onMouseOver</a:t>
                      </a:r>
                      <a:r>
                        <a:rPr lang="en-GB" sz="2000" b="1" kern="1200" baseline="0">
                          <a:solidFill>
                            <a:schemeClr val="tx1"/>
                          </a:solidFill>
                          <a:latin typeface="+mn-lt"/>
                          <a:ea typeface="+mn-ea"/>
                          <a:cs typeface="+mn-cs"/>
                        </a:rPr>
                        <a:t> </a:t>
                      </a:r>
                      <a:endParaRPr lang="en-GB" sz="2000"/>
                    </a:p>
                  </a:txBody>
                  <a:tcPr/>
                </a:tc>
                <a:tc>
                  <a:txBody>
                    <a:bodyPr/>
                    <a:lstStyle/>
                    <a:p>
                      <a:pPr algn="l"/>
                      <a:r>
                        <a:rPr lang="en-GB" sz="2000" b="1" kern="1200" baseline="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err="1">
                          <a:solidFill>
                            <a:schemeClr val="tx1"/>
                          </a:solidFill>
                          <a:latin typeface="+mn-lt"/>
                          <a:ea typeface="+mn-ea"/>
                          <a:cs typeface="+mn-cs"/>
                        </a:rPr>
                        <a:t>onMouseOut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 and when it leaves</a:t>
                      </a:r>
                    </a:p>
                    <a:p>
                      <a:pPr algn="l"/>
                      <a:endParaRPr lang="en-GB" sz="2000"/>
                    </a:p>
                  </a:txBody>
                  <a:tcPr/>
                </a:tc>
                <a:extLst>
                  <a:ext uri="{0D108BD9-81ED-4DB2-BD59-A6C34878D82A}">
                    <a16:rowId xmlns:a16="http://schemas.microsoft.com/office/drawing/2014/main" val="10005"/>
                  </a:ext>
                </a:extLst>
              </a:tr>
              <a:tr h="370840">
                <a:tc>
                  <a:txBody>
                    <a:bodyPr/>
                    <a:lstStyle/>
                    <a:p>
                      <a:pPr algn="ctr"/>
                      <a:r>
                        <a:rPr lang="en-GB" sz="2000" b="1" kern="1200" baseline="0" err="1">
                          <a:solidFill>
                            <a:schemeClr val="tx1"/>
                          </a:solidFill>
                          <a:latin typeface="+mn-lt"/>
                          <a:ea typeface="+mn-ea"/>
                          <a:cs typeface="+mn-cs"/>
                        </a:rPr>
                        <a:t>onSubmit</a:t>
                      </a:r>
                      <a:endParaRPr lang="en-GB"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a:solidFill>
                            <a:schemeClr val="tx1"/>
                          </a:solidFill>
                          <a:latin typeface="+mn-lt"/>
                          <a:ea typeface="+mn-ea"/>
                          <a:cs typeface="+mn-cs"/>
                        </a:rPr>
                        <a:t>Occurs at the point a form is submitted</a:t>
                      </a:r>
                      <a:endParaRPr lang="en-GB" sz="200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Concatenation</a:t>
            </a:r>
          </a:p>
        </p:txBody>
      </p:sp>
      <p:sp>
        <p:nvSpPr>
          <p:cNvPr id="3" name="Content Placeholder 2"/>
          <p:cNvSpPr>
            <a:spLocks noGrp="1"/>
          </p:cNvSpPr>
          <p:nvPr>
            <p:ph idx="1"/>
          </p:nvPr>
        </p:nvSpPr>
        <p:spPr/>
        <p:txBody>
          <a:bodyPr>
            <a:normAutofit/>
          </a:bodyPr>
          <a:lstStyle/>
          <a:p>
            <a:r>
              <a:rPr lang="en-GB"/>
              <a:t>Joining of two or more items</a:t>
            </a:r>
          </a:p>
          <a:p>
            <a:pPr>
              <a:buNone/>
            </a:pPr>
            <a:endParaRPr lang="en-GB"/>
          </a:p>
          <a:p>
            <a:pPr>
              <a:buNone/>
            </a:pPr>
            <a:r>
              <a:rPr lang="en-GB" err="1"/>
              <a:t>var</a:t>
            </a:r>
            <a:r>
              <a:rPr lang="en-GB"/>
              <a:t> </a:t>
            </a:r>
            <a:r>
              <a:rPr lang="en-GB" err="1"/>
              <a:t>userName</a:t>
            </a:r>
            <a:r>
              <a:rPr lang="en-GB"/>
              <a:t>;</a:t>
            </a:r>
          </a:p>
          <a:p>
            <a:pPr>
              <a:buNone/>
            </a:pPr>
            <a:r>
              <a:rPr lang="en-GB" err="1"/>
              <a:t>userName</a:t>
            </a:r>
            <a:r>
              <a:rPr lang="en-GB"/>
              <a:t> = prompt("What is your name?");</a:t>
            </a:r>
          </a:p>
          <a:p>
            <a:pPr>
              <a:buNone/>
            </a:pPr>
            <a:r>
              <a:rPr lang="en-GB" err="1"/>
              <a:t>document.write</a:t>
            </a:r>
            <a:r>
              <a:rPr lang="en-GB"/>
              <a:t>("Hi, " + </a:t>
            </a:r>
            <a:r>
              <a:rPr lang="en-GB" err="1"/>
              <a:t>userName</a:t>
            </a:r>
            <a:r>
              <a:rPr lang="en-GB"/>
              <a:t> + "!");</a:t>
            </a:r>
          </a:p>
        </p:txBody>
      </p:sp>
    </p:spTree>
    <p:extLst>
      <p:ext uri="{BB962C8B-B14F-4D97-AF65-F5344CB8AC3E}">
        <p14:creationId xmlns:p14="http://schemas.microsoft.com/office/powerpoint/2010/main" val="36924245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We can include as many &lt;script&gt;…&lt;/script&gt; tags in our page as we need. However, we must pay some attention to where in the document they are placed.</a:t>
            </a:r>
          </a:p>
          <a:p>
            <a:r>
              <a:rPr lang="en-GB"/>
              <a:t>JavaScript commands are executed in the order in which they appear in the page.</a:t>
            </a:r>
          </a:p>
          <a:p>
            <a:r>
              <a:rPr lang="en-GB"/>
              <a:t>JavaScript can also be added to the head section of the HTML page.</a:t>
            </a:r>
          </a:p>
          <a:p>
            <a:r>
              <a:rPr lang="en-GB"/>
              <a:t>This is a popular place to keep JavaScript functions</a:t>
            </a:r>
          </a:p>
        </p:txBody>
      </p:sp>
    </p:spTree>
    <p:extLst>
      <p:ext uri="{BB962C8B-B14F-4D97-AF65-F5344CB8AC3E}">
        <p14:creationId xmlns:p14="http://schemas.microsoft.com/office/powerpoint/2010/main" val="229780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a:t>Including JavaScript in HTML Pages</a:t>
            </a:r>
            <a:endParaRPr lang="en-GB"/>
          </a:p>
        </p:txBody>
      </p:sp>
      <p:sp>
        <p:nvSpPr>
          <p:cNvPr id="3" name="Content Placeholder 2"/>
          <p:cNvSpPr>
            <a:spLocks noGrp="1"/>
          </p:cNvSpPr>
          <p:nvPr>
            <p:ph idx="1"/>
          </p:nvPr>
        </p:nvSpPr>
        <p:spPr/>
        <p:txBody>
          <a:bodyPr>
            <a:normAutofit/>
          </a:bodyPr>
          <a:lstStyle/>
          <a:p>
            <a:r>
              <a:rPr lang="en-GB"/>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a:t>It is possible to build up substantial JavaScript libraries in this way, linking them into web pages when their particular functions are required.</a:t>
            </a:r>
          </a:p>
        </p:txBody>
      </p:sp>
    </p:spTree>
    <p:extLst>
      <p:ext uri="{BB962C8B-B14F-4D97-AF65-F5344CB8AC3E}">
        <p14:creationId xmlns:p14="http://schemas.microsoft.com/office/powerpoint/2010/main" val="3606520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Passing Arguments to Functions</a:t>
            </a:r>
          </a:p>
        </p:txBody>
      </p:sp>
      <p:sp>
        <p:nvSpPr>
          <p:cNvPr id="3" name="Content Placeholder 2"/>
          <p:cNvSpPr>
            <a:spLocks noGrp="1"/>
          </p:cNvSpPr>
          <p:nvPr>
            <p:ph idx="1"/>
          </p:nvPr>
        </p:nvSpPr>
        <p:spPr/>
        <p:txBody>
          <a:bodyPr vert="horz" lIns="91440" tIns="45720" rIns="91440" bIns="45720" rtlCol="0" anchor="t">
            <a:normAutofit fontScale="40000" lnSpcReduction="20000"/>
          </a:bodyPr>
          <a:lstStyle/>
          <a:p>
            <a:r>
              <a:rPr lang="en-GB"/>
              <a:t>Wouldn’t it be good if we could tell the function what message to display so that we could have different alert messages for different circumstances?</a:t>
            </a:r>
          </a:p>
          <a:p>
            <a:r>
              <a:rPr lang="en-GB"/>
              <a:t>We can achieve this by passing the message to our function as an argument: Try this ...</a:t>
            </a:r>
            <a:endParaRPr lang="en-GB">
              <a:cs typeface="Calibri"/>
            </a:endParaRPr>
          </a:p>
          <a:p>
            <a:endParaRPr lang="en-GB"/>
          </a:p>
          <a:p>
            <a:pPr>
              <a:buNone/>
            </a:pPr>
            <a:r>
              <a:rPr lang="en-GB">
                <a:ea typeface="+mn-lt"/>
                <a:cs typeface="+mn-lt"/>
              </a:rPr>
              <a:t>&lt;!DOCTYPE html&gt;</a:t>
            </a:r>
            <a:endParaRPr lang="en-GB"/>
          </a:p>
          <a:p>
            <a:pPr>
              <a:buNone/>
            </a:pPr>
            <a:r>
              <a:rPr lang="en-GB">
                <a:ea typeface="+mn-lt"/>
                <a:cs typeface="+mn-lt"/>
              </a:rPr>
              <a:t>&lt;html&gt;</a:t>
            </a:r>
            <a:endParaRPr lang="en-GB"/>
          </a:p>
          <a:p>
            <a:pPr>
              <a:buNone/>
            </a:pPr>
            <a:r>
              <a:rPr lang="en-GB">
                <a:ea typeface="+mn-lt"/>
                <a:cs typeface="+mn-lt"/>
              </a:rPr>
              <a:t>&lt;body&gt;</a:t>
            </a:r>
            <a:endParaRPr lang="en-GB"/>
          </a:p>
          <a:p>
            <a:pPr>
              <a:buNone/>
            </a:pPr>
            <a:endParaRPr lang="en-GB"/>
          </a:p>
          <a:p>
            <a:pPr>
              <a:buNone/>
            </a:pPr>
            <a:r>
              <a:rPr lang="en-GB">
                <a:ea typeface="+mn-lt"/>
                <a:cs typeface="+mn-lt"/>
              </a:rPr>
              <a:t>&lt;p&gt;Click the button to display an alert box.&lt;/p&gt;</a:t>
            </a:r>
            <a:endParaRPr lang="en-GB"/>
          </a:p>
          <a:p>
            <a:pPr>
              <a:buNone/>
            </a:pPr>
            <a:endParaRPr lang="en-GB"/>
          </a:p>
          <a:p>
            <a:pPr>
              <a:buNone/>
            </a:pPr>
            <a:r>
              <a:rPr lang="en-GB">
                <a:ea typeface="+mn-lt"/>
                <a:cs typeface="+mn-lt"/>
              </a:rPr>
              <a:t>&lt;button onclick="myFunction()"&gt;Try it&lt;/button&gt;</a:t>
            </a:r>
            <a:endParaRPr lang="en-GB"/>
          </a:p>
          <a:p>
            <a:pPr>
              <a:buNone/>
            </a:pPr>
            <a:endParaRPr lang="en-GB"/>
          </a:p>
          <a:p>
            <a:pPr>
              <a:buNone/>
            </a:pPr>
            <a:r>
              <a:rPr lang="en-GB">
                <a:ea typeface="+mn-lt"/>
                <a:cs typeface="+mn-lt"/>
              </a:rPr>
              <a:t>&lt;script&gt;</a:t>
            </a:r>
            <a:endParaRPr lang="en-GB"/>
          </a:p>
          <a:p>
            <a:pPr>
              <a:buNone/>
            </a:pPr>
            <a:r>
              <a:rPr lang="en-GB">
                <a:ea typeface="+mn-lt"/>
                <a:cs typeface="+mn-lt"/>
              </a:rPr>
              <a:t>function myFunction() {</a:t>
            </a:r>
            <a:endParaRPr lang="en-GB"/>
          </a:p>
          <a:p>
            <a:pPr>
              <a:buNone/>
            </a:pPr>
            <a:r>
              <a:rPr lang="en-GB">
                <a:ea typeface="+mn-lt"/>
                <a:cs typeface="+mn-lt"/>
              </a:rPr>
              <a:t>  alert("Hello! I am an alert box!");</a:t>
            </a:r>
            <a:endParaRPr lang="en-GB"/>
          </a:p>
          <a:p>
            <a:pPr>
              <a:buNone/>
            </a:pPr>
            <a:r>
              <a:rPr lang="en-GB">
                <a:ea typeface="+mn-lt"/>
                <a:cs typeface="+mn-lt"/>
              </a:rPr>
              <a:t>}</a:t>
            </a:r>
            <a:endParaRPr lang="en-GB"/>
          </a:p>
          <a:p>
            <a:pPr>
              <a:buNone/>
            </a:pPr>
            <a:r>
              <a:rPr lang="en-GB">
                <a:ea typeface="+mn-lt"/>
                <a:cs typeface="+mn-lt"/>
              </a:rPr>
              <a:t>&lt;/script&gt;</a:t>
            </a:r>
            <a:endParaRPr lang="en-GB"/>
          </a:p>
          <a:p>
            <a:pPr>
              <a:buNone/>
            </a:pPr>
            <a:endParaRPr lang="en-GB"/>
          </a:p>
          <a:p>
            <a:pPr>
              <a:buNone/>
            </a:pPr>
            <a:r>
              <a:rPr lang="en-GB">
                <a:ea typeface="+mn-lt"/>
                <a:cs typeface="+mn-lt"/>
              </a:rPr>
              <a:t>&lt;/body&gt;</a:t>
            </a:r>
            <a:endParaRPr lang="en-GB"/>
          </a:p>
          <a:p>
            <a:pPr>
              <a:buNone/>
            </a:pPr>
            <a:r>
              <a:rPr lang="en-GB">
                <a:ea typeface="+mn-lt"/>
                <a:cs typeface="+mn-lt"/>
              </a:rPr>
              <a:t>&lt;/html&gt;</a:t>
            </a:r>
            <a:endParaRPr lang="en-GB"/>
          </a:p>
        </p:txBody>
      </p:sp>
    </p:spTree>
    <p:extLst>
      <p:ext uri="{BB962C8B-B14F-4D97-AF65-F5344CB8AC3E}">
        <p14:creationId xmlns:p14="http://schemas.microsoft.com/office/powerpoint/2010/main" val="1683445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nvPr>
        </p:nvGraphicFramePr>
        <p:xfrm>
          <a:off x="280541" y="1718390"/>
          <a:ext cx="11590335" cy="277368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br>
                        <a:rPr lang="en-US">
                          <a:effectLst/>
                        </a:rPr>
                      </a:br>
                      <a:r>
                        <a:rPr lang="en-US">
                          <a:effectLst/>
                        </a:rPr>
                        <a:t>car.name = Fiat</a:t>
                      </a:r>
                      <a:br>
                        <a:rPr lang="en-US">
                          <a:effectLst/>
                        </a:rPr>
                      </a:br>
                      <a:br>
                        <a:rPr lang="en-US">
                          <a:effectLst/>
                        </a:rPr>
                      </a:br>
                      <a:r>
                        <a:rPr lang="en-US">
                          <a:effectLst/>
                        </a:rPr>
                        <a:t>car.model = 500</a:t>
                      </a:r>
                      <a:br>
                        <a:rPr lang="en-US">
                          <a:effectLst/>
                        </a:rPr>
                      </a:br>
                      <a:br>
                        <a:rPr lang="en-US">
                          <a:effectLst/>
                        </a:rPr>
                      </a:br>
                      <a:r>
                        <a:rPr lang="en-US">
                          <a:effectLst/>
                        </a:rPr>
                        <a:t>car.weight = 850kg</a:t>
                      </a:r>
                      <a:br>
                        <a:rPr lang="en-US">
                          <a:effectLst/>
                        </a:rPr>
                      </a:br>
                      <a:br>
                        <a:rPr lang="en-US">
                          <a:effectLst/>
                        </a:rPr>
                      </a:br>
                      <a:r>
                        <a:rPr lang="en-US">
                          <a:effectLst/>
                        </a:rPr>
                        <a:t>car.color = white</a:t>
                      </a:r>
                    </a:p>
                  </a:txBody>
                  <a:tcPr marL="76200" marR="76200" marT="76200" marB="76200"/>
                </a:tc>
                <a:tc>
                  <a:txBody>
                    <a:bodyPr/>
                    <a:lstStyle/>
                    <a:p>
                      <a:pPr algn="l" fontAlgn="t"/>
                      <a:br>
                        <a:rPr lang="en-US">
                          <a:effectLst/>
                        </a:rPr>
                      </a:br>
                      <a:r>
                        <a:rPr lang="en-US">
                          <a:effectLst/>
                        </a:rPr>
                        <a:t>car.start()</a:t>
                      </a:r>
                      <a:br>
                        <a:rPr lang="en-US">
                          <a:effectLst/>
                        </a:rPr>
                      </a:br>
                      <a:br>
                        <a:rPr lang="en-US">
                          <a:effectLst/>
                        </a:rPr>
                      </a:br>
                      <a:r>
                        <a:rPr lang="en-US">
                          <a:effectLst/>
                        </a:rPr>
                        <a:t>car.drive()</a:t>
                      </a:r>
                      <a:br>
                        <a:rPr lang="en-US">
                          <a:effectLst/>
                        </a:rPr>
                      </a:br>
                      <a:br>
                        <a:rPr lang="en-US">
                          <a:effectLst/>
                        </a:rPr>
                      </a:br>
                      <a:r>
                        <a:rPr lang="en-US">
                          <a:effectLst/>
                        </a:rPr>
                        <a:t>car.brake()</a:t>
                      </a:r>
                      <a:br>
                        <a:rPr lang="en-US">
                          <a:effectLst/>
                        </a:rPr>
                      </a:br>
                      <a:br>
                        <a:rPr lang="en-US">
                          <a:effectLst/>
                        </a:rPr>
                      </a:br>
                      <a:r>
                        <a:rPr lang="en-US">
                          <a:effectLst/>
                        </a:rPr>
                        <a:t>car.stop()</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27528" y="4134119"/>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Real Life Objects, Properties, and Methods</a:t>
            </a:r>
          </a:p>
          <a:p>
            <a:r>
              <a:rPr lang="en-US">
                <a:latin typeface="Verdana"/>
                <a:ea typeface="Verdana"/>
                <a:cs typeface="Verdana"/>
              </a:rPr>
              <a:t>In real life, a car is an </a:t>
            </a:r>
            <a:r>
              <a:rPr lang="en-US" b="1">
                <a:latin typeface="Verdana"/>
                <a:ea typeface="Verdana"/>
                <a:cs typeface="Verdana"/>
              </a:rPr>
              <a:t>object</a:t>
            </a:r>
            <a:r>
              <a:rPr lang="en-US">
                <a:latin typeface="Verdana"/>
                <a:ea typeface="Verdana"/>
                <a:cs typeface="Verdana"/>
              </a:rPr>
              <a:t>.</a:t>
            </a:r>
          </a:p>
          <a:p>
            <a:r>
              <a:rPr lang="en-US">
                <a:latin typeface="Verdana"/>
                <a:ea typeface="Verdana"/>
                <a:cs typeface="Verdana"/>
              </a:rPr>
              <a:t>A car has </a:t>
            </a:r>
            <a:r>
              <a:rPr lang="en-US" b="1">
                <a:latin typeface="Verdana"/>
                <a:ea typeface="Verdana"/>
                <a:cs typeface="Verdana"/>
              </a:rPr>
              <a:t>properties</a:t>
            </a:r>
            <a:r>
              <a:rPr lang="en-US">
                <a:latin typeface="Verdana"/>
                <a:ea typeface="Verdana"/>
                <a:cs typeface="Verdana"/>
              </a:rPr>
              <a:t> like weight and color, and </a:t>
            </a:r>
            <a:r>
              <a:rPr lang="en-US" b="1">
                <a:latin typeface="Verdana"/>
                <a:ea typeface="Verdana"/>
                <a:cs typeface="Verdana"/>
              </a:rPr>
              <a:t>methods</a:t>
            </a:r>
            <a:r>
              <a:rPr lang="en-US">
                <a:latin typeface="Verdana"/>
                <a:ea typeface="Verdana"/>
                <a:cs typeface="Verdana"/>
              </a:rPr>
              <a:t> like start and stop:</a:t>
            </a:r>
          </a:p>
          <a:p>
            <a:endParaRPr lang="en-US">
              <a:latin typeface="Verdana"/>
              <a:ea typeface="Verdana"/>
              <a:cs typeface="Verdana"/>
            </a:endParaRPr>
          </a:p>
          <a:p>
            <a:r>
              <a:rPr lang="en-US">
                <a:latin typeface="Verdana"/>
                <a:ea typeface="Verdana"/>
                <a:cs typeface="Verdana"/>
              </a:rPr>
              <a:t>All cars have the same </a:t>
            </a:r>
            <a:r>
              <a:rPr lang="en-US" b="1">
                <a:latin typeface="Verdana"/>
                <a:ea typeface="Verdana"/>
                <a:cs typeface="Verdana"/>
              </a:rPr>
              <a:t>properties</a:t>
            </a:r>
            <a:r>
              <a:rPr lang="en-US">
                <a:latin typeface="Verdana"/>
                <a:ea typeface="Verdana"/>
                <a:cs typeface="Verdana"/>
              </a:rPr>
              <a:t>, but the property </a:t>
            </a:r>
            <a:r>
              <a:rPr lang="en-US" b="1">
                <a:latin typeface="Verdana"/>
                <a:ea typeface="Verdana"/>
                <a:cs typeface="Verdana"/>
              </a:rPr>
              <a:t>values</a:t>
            </a:r>
            <a:r>
              <a:rPr lang="en-US">
                <a:latin typeface="Verdana"/>
                <a:ea typeface="Verdana"/>
                <a:cs typeface="Verdana"/>
              </a:rPr>
              <a:t> differ from car to car.</a:t>
            </a:r>
          </a:p>
          <a:p>
            <a:r>
              <a:rPr lang="en-US">
                <a:latin typeface="Verdana"/>
                <a:ea typeface="Verdana"/>
                <a:cs typeface="Verdana"/>
              </a:rPr>
              <a:t>All cars have the same </a:t>
            </a:r>
            <a:r>
              <a:rPr lang="en-US" b="1">
                <a:latin typeface="Verdana"/>
                <a:ea typeface="Verdana"/>
                <a:cs typeface="Verdana"/>
              </a:rPr>
              <a:t>methods</a:t>
            </a:r>
            <a:r>
              <a:rPr lang="en-US">
                <a:latin typeface="Verdana"/>
                <a:ea typeface="Verdana"/>
                <a:cs typeface="Verdana"/>
              </a:rPr>
              <a:t>, but the methods are performed </a:t>
            </a:r>
            <a:r>
              <a:rPr lang="en-US" b="1">
                <a:latin typeface="Verdana"/>
                <a:ea typeface="Verdana"/>
                <a:cs typeface="Verdana"/>
              </a:rPr>
              <a:t>at different times</a:t>
            </a:r>
            <a:r>
              <a:rPr lang="en-US">
                <a:latin typeface="Verdana"/>
                <a:ea typeface="Verdana"/>
                <a:cs typeface="Verdana"/>
              </a:rPr>
              <a:t>.</a:t>
            </a:r>
          </a:p>
          <a:p>
            <a:endParaRPr lang="en-US">
              <a:latin typeface="Segoe UI"/>
              <a:cs typeface="Segoe UI"/>
            </a:endParaRPr>
          </a:p>
          <a:p>
            <a:r>
              <a:rPr lang="en-US">
                <a:latin typeface="Verdana"/>
                <a:ea typeface="Verdana"/>
                <a:cs typeface="Verdana"/>
              </a:rPr>
              <a:t>You have already learned that JavaScript variables are containers for data values.</a:t>
            </a:r>
          </a:p>
          <a:p>
            <a:r>
              <a:rPr lang="en-US">
                <a:latin typeface="Verdana"/>
                <a:ea typeface="Verdana"/>
                <a:cs typeface="Verdana"/>
              </a:rPr>
              <a:t>This code assigns a </a:t>
            </a:r>
            <a:r>
              <a:rPr lang="en-US" b="1">
                <a:latin typeface="Verdana"/>
                <a:ea typeface="Verdana"/>
                <a:cs typeface="Verdana"/>
              </a:rPr>
              <a:t>simple value</a:t>
            </a:r>
            <a:r>
              <a:rPr lang="en-US">
                <a:latin typeface="Verdana"/>
                <a:ea typeface="Verdana"/>
                <a:cs typeface="Verdana"/>
              </a:rPr>
              <a:t> (Fiat) to a </a:t>
            </a:r>
            <a:r>
              <a:rPr lang="en-US" b="1">
                <a:latin typeface="Verdana"/>
                <a:ea typeface="Verdana"/>
                <a:cs typeface="Verdana"/>
              </a:rPr>
              <a:t>variable</a:t>
            </a:r>
            <a:r>
              <a:rPr lang="en-US">
                <a:latin typeface="Verdana"/>
                <a:ea typeface="Verdana"/>
                <a:cs typeface="Verdana"/>
              </a:rPr>
              <a:t> named car:</a:t>
            </a:r>
          </a:p>
          <a:p>
            <a:r>
              <a:rPr lang="en-US">
                <a:solidFill>
                  <a:srgbClr val="0000CD"/>
                </a:solidFill>
                <a:latin typeface="Consolas"/>
              </a:rPr>
              <a:t>var</a:t>
            </a:r>
            <a:r>
              <a:rPr lang="en-US">
                <a:latin typeface="Consolas"/>
              </a:rPr>
              <a:t> car = </a:t>
            </a:r>
            <a:r>
              <a:rPr lang="en-US">
                <a:solidFill>
                  <a:srgbClr val="A52A2A"/>
                </a:solidFill>
                <a:latin typeface="Consolas"/>
              </a:rPr>
              <a:t>"Fiat"</a:t>
            </a:r>
            <a:r>
              <a:rPr lang="en-US">
                <a:latin typeface="Consolas"/>
              </a:rPr>
              <a:t>;</a:t>
            </a:r>
          </a:p>
        </p:txBody>
      </p:sp>
    </p:spTree>
    <p:extLst>
      <p:ext uri="{BB962C8B-B14F-4D97-AF65-F5344CB8AC3E}">
        <p14:creationId xmlns:p14="http://schemas.microsoft.com/office/powerpoint/2010/main" val="389651745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37BB07E-A22A-428D-9BC2-831999BF9164}" vid="{871F2AB9-56D8-460B-82DD-BCE8B91B57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2927</TotalTime>
  <Words>9042</Words>
  <Application>Microsoft Macintosh PowerPoint</Application>
  <PresentationFormat>Widescreen</PresentationFormat>
  <Paragraphs>1358</Paragraphs>
  <Slides>166</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166</vt:i4>
      </vt:variant>
    </vt:vector>
  </HeadingPairs>
  <TitlesOfParts>
    <vt:vector size="178" baseType="lpstr">
      <vt:lpstr>Arial</vt:lpstr>
      <vt:lpstr>Calibri</vt:lpstr>
      <vt:lpstr>Comic Sans MS</vt:lpstr>
      <vt:lpstr>Consolas</vt:lpstr>
      <vt:lpstr>Dancing Script OT</vt:lpstr>
      <vt:lpstr>MV Boli</vt:lpstr>
      <vt:lpstr>Road Rage</vt:lpstr>
      <vt:lpstr>Segoe UI</vt:lpstr>
      <vt:lpstr>Verdana</vt:lpstr>
      <vt:lpstr>Wingdings</vt:lpstr>
      <vt:lpstr>Theme1</vt:lpstr>
      <vt:lpstr>Packager Shell Object</vt:lpstr>
      <vt:lpstr>Week 1</vt:lpstr>
      <vt:lpstr>Day 1 &amp; 2</vt:lpstr>
      <vt:lpstr>BCS Level 3 Award in Principles of Coding</vt:lpstr>
      <vt:lpstr>Introduction</vt:lpstr>
      <vt:lpstr>Where to find stuff</vt:lpstr>
      <vt:lpstr>Syllabus</vt:lpstr>
      <vt:lpstr>Week 1</vt:lpstr>
      <vt:lpstr>Week 2</vt:lpstr>
      <vt:lpstr>2. Programming Languages (10%, K1)</vt:lpstr>
      <vt:lpstr>Hypertext Markup Language (HTML)</vt:lpstr>
      <vt:lpstr>Example</vt:lpstr>
      <vt:lpstr>JavaScript (JS)</vt:lpstr>
      <vt:lpstr>JavaScript (JS)</vt:lpstr>
      <vt:lpstr>Java</vt:lpstr>
      <vt:lpstr>PowerPoint Presentation</vt:lpstr>
      <vt:lpstr>A webpage – A HTML Basic Document</vt:lpstr>
      <vt:lpstr>HTML tags</vt:lpstr>
      <vt:lpstr>Notepad</vt:lpstr>
      <vt:lpstr>W3C rules</vt:lpstr>
      <vt:lpstr>HTML Basic Formatting</vt:lpstr>
      <vt:lpstr>Headings</vt:lpstr>
      <vt:lpstr>HTML Basic Formatting</vt:lpstr>
      <vt:lpstr>HTML Basic Paragraphing</vt:lpstr>
      <vt:lpstr>Tags and Attributes</vt:lpstr>
      <vt:lpstr>Alignment (Horizontal)</vt:lpstr>
      <vt:lpstr>Paragraph alignment</vt:lpstr>
      <vt:lpstr>Background attribute</vt:lpstr>
      <vt:lpstr>Colours</vt:lpstr>
      <vt:lpstr>Font tag</vt:lpstr>
      <vt:lpstr>DIV tag</vt:lpstr>
      <vt:lpstr>DIV examples</vt:lpstr>
      <vt:lpstr>Positioning content</vt:lpstr>
      <vt:lpstr>Task - Tables</vt:lpstr>
      <vt:lpstr>Task - Tables</vt:lpstr>
      <vt:lpstr>Sizing Cells</vt:lpstr>
      <vt:lpstr>Sizing Cells</vt:lpstr>
      <vt:lpstr>Task – Sizing table</vt:lpstr>
      <vt:lpstr>Task – Sizing Cells</vt:lpstr>
      <vt:lpstr>Merging Cells</vt:lpstr>
      <vt:lpstr>Task – Merged Columns</vt:lpstr>
      <vt:lpstr>Task – Merged Rows</vt:lpstr>
      <vt:lpstr>Cell colours</vt:lpstr>
      <vt:lpstr>Tables and Images</vt:lpstr>
      <vt:lpstr>Task – Simple table</vt:lpstr>
      <vt:lpstr>Inserting Hyperlinks</vt:lpstr>
      <vt:lpstr>Lets pull all the skills together Practical Task – Click on website task Mindfulness </vt:lpstr>
      <vt:lpstr>Your Files</vt:lpstr>
      <vt:lpstr>CSS</vt:lpstr>
      <vt:lpstr>Objectives</vt:lpstr>
      <vt:lpstr>Online resources</vt:lpstr>
      <vt:lpstr>What is CSS</vt:lpstr>
      <vt:lpstr>Why not still use HTML</vt:lpstr>
      <vt:lpstr>Implementing CSS</vt:lpstr>
      <vt:lpstr>Inline</vt:lpstr>
      <vt:lpstr>Internal/embedded</vt:lpstr>
      <vt:lpstr>External</vt:lpstr>
      <vt:lpstr>Cascading Order</vt:lpstr>
      <vt:lpstr>CSS selector implementation</vt:lpstr>
      <vt:lpstr>CSS Selector Syntax</vt:lpstr>
      <vt:lpstr>Type selector format</vt:lpstr>
      <vt:lpstr>Type selector in use</vt:lpstr>
      <vt:lpstr>Class selector in use</vt:lpstr>
      <vt:lpstr>TASK External CSS file – Lets create it !!!!</vt:lpstr>
      <vt:lpstr>Grouped elements</vt:lpstr>
      <vt:lpstr>CSS background</vt:lpstr>
      <vt:lpstr>Wellness website</vt:lpstr>
      <vt:lpstr>PowerPoint Presentation</vt:lpstr>
      <vt:lpstr>Filezilla</vt:lpstr>
      <vt:lpstr>Filezilla</vt:lpstr>
      <vt:lpstr>PowerPoint Presentation</vt:lpstr>
      <vt:lpstr>PowerPoint Presentation</vt:lpstr>
      <vt:lpstr>Javascript Day 3</vt:lpstr>
      <vt:lpstr>JavaScript</vt:lpstr>
      <vt:lpstr>JavaScript</vt:lpstr>
      <vt:lpstr>JavaScript</vt:lpstr>
      <vt:lpstr>JavaScript – Try this in notepad and save as js.html</vt:lpstr>
      <vt:lpstr>getElementById()</vt:lpstr>
      <vt:lpstr>Noscript -  </vt:lpstr>
      <vt:lpstr>Manipulating Data in JavaScript</vt:lpstr>
      <vt:lpstr>Variables</vt:lpstr>
      <vt:lpstr>Variables</vt:lpstr>
      <vt:lpstr>Variables</vt:lpstr>
      <vt:lpstr>You can do arithmetic with JavaScript variables, using operators like = and + Try this..................</vt:lpstr>
      <vt:lpstr>Arrays</vt:lpstr>
      <vt:lpstr>Arrays</vt:lpstr>
      <vt:lpstr>Access the Elements of an Array</vt:lpstr>
      <vt:lpstr>Arrays – Try this</vt:lpstr>
      <vt:lpstr>Boolean - JavaScript booleans can have one of two values: true or false – Try this</vt:lpstr>
      <vt:lpstr>Statements</vt:lpstr>
      <vt:lpstr>Validation</vt:lpstr>
      <vt:lpstr>JavaScript Can Validate Numeric Input Try this.....</vt:lpstr>
      <vt:lpstr>Event Handlers</vt:lpstr>
      <vt:lpstr>Event Handlers</vt:lpstr>
      <vt:lpstr>Other Event Handlers</vt:lpstr>
      <vt:lpstr>Concatenation</vt:lpstr>
      <vt:lpstr>Including JavaScript in HTML Pages</vt:lpstr>
      <vt:lpstr>Including JavaScript in HTML Pages</vt:lpstr>
      <vt:lpstr>Passing Arguments to Functions</vt:lpstr>
      <vt:lpstr>Objects</vt:lpstr>
      <vt:lpstr>Objects – Try this – Add model and colour to the output</vt:lpstr>
      <vt:lpstr>Theory of Web Components </vt:lpstr>
      <vt:lpstr>4. Web components (55%, K2)</vt:lpstr>
      <vt:lpstr>4. Web components (55%, K2)</vt:lpstr>
      <vt:lpstr>4. Web components (55%, K2)</vt:lpstr>
      <vt:lpstr>4.1 Define the terminology for the following key internet protocols that enable the web to work</vt:lpstr>
      <vt:lpstr>The Internet and WWW</vt:lpstr>
      <vt:lpstr>Hypertext Transfer Protocol (HTTP)</vt:lpstr>
      <vt:lpstr>Hypertext Transfer Protocol Secure (HTTPS)</vt:lpstr>
      <vt:lpstr>Encryption</vt:lpstr>
      <vt:lpstr>Transport Layer Security and Secure Sockets Layer (TLS / SSL)</vt:lpstr>
      <vt:lpstr>Organisations</vt:lpstr>
      <vt:lpstr>4.2 Discuss the purpose of the following</vt:lpstr>
      <vt:lpstr>Web and Application Server</vt:lpstr>
      <vt:lpstr>Hosting and Serving</vt:lpstr>
      <vt:lpstr>Relational Database Management Systems</vt:lpstr>
      <vt:lpstr>Example database system</vt:lpstr>
      <vt:lpstr>Database </vt:lpstr>
      <vt:lpstr>Content Management Systems</vt:lpstr>
      <vt:lpstr>Content Management Systems</vt:lpstr>
      <vt:lpstr>Example CMS</vt:lpstr>
      <vt:lpstr>Example CMS - WordPress</vt:lpstr>
      <vt:lpstr>4.3 Describe the purpose of a web client </vt:lpstr>
      <vt:lpstr>Browsers</vt:lpstr>
      <vt:lpstr>Browsers</vt:lpstr>
      <vt:lpstr>Applications</vt:lpstr>
      <vt:lpstr>PowerPoint Presentation</vt:lpstr>
      <vt:lpstr>4.4 Describe how Search Engines operate</vt:lpstr>
      <vt:lpstr>How mark-up languages render hyperlinks</vt:lpstr>
      <vt:lpstr>Search Engines</vt:lpstr>
      <vt:lpstr>How the web crawlers work</vt:lpstr>
      <vt:lpstr>Displaying of search results</vt:lpstr>
      <vt:lpstr>Displaying of search results</vt:lpstr>
      <vt:lpstr>Displaying of search results</vt:lpstr>
      <vt:lpstr>Factors that affect search engine optimization (SEO)</vt:lpstr>
      <vt:lpstr>SEO</vt:lpstr>
      <vt:lpstr>What is SEO?</vt:lpstr>
      <vt:lpstr>Two views</vt:lpstr>
      <vt:lpstr>Search Engines</vt:lpstr>
      <vt:lpstr>How Search Engines Work</vt:lpstr>
      <vt:lpstr>Human Factors for Search</vt:lpstr>
      <vt:lpstr>Keyword Research</vt:lpstr>
      <vt:lpstr>Keyword Research</vt:lpstr>
      <vt:lpstr>On-Page Optimisation</vt:lpstr>
      <vt:lpstr>Off-Page Optimisation</vt:lpstr>
      <vt:lpstr>Strategies to get other pages to link to you</vt:lpstr>
      <vt:lpstr>On-Page SEO</vt:lpstr>
      <vt:lpstr>Meta Tags</vt:lpstr>
      <vt:lpstr>Internal Linking</vt:lpstr>
      <vt:lpstr>Keyword Research and Placement</vt:lpstr>
      <vt:lpstr>PowerPoint Presentation</vt:lpstr>
      <vt:lpstr>Off-Page SEO</vt:lpstr>
      <vt:lpstr>Ranking Factors </vt:lpstr>
      <vt:lpstr>4.5 Explain the differences between a static and dynamic website</vt:lpstr>
      <vt:lpstr>Web client; Browsers and Applications</vt:lpstr>
      <vt:lpstr>PowerPoint Presentation</vt:lpstr>
      <vt:lpstr>4.6 Describe how local (cookies) or session data storage is utilised to share information for standard digital features</vt:lpstr>
      <vt:lpstr>4.6 - Cookies</vt:lpstr>
      <vt:lpstr>Written in code</vt:lpstr>
      <vt:lpstr>Written scripting language</vt:lpstr>
      <vt:lpstr>Forms</vt:lpstr>
      <vt:lpstr>Checkout</vt:lpstr>
      <vt:lpstr>Registration</vt:lpstr>
      <vt:lpstr>4.7 Identify the key roles of the following Web technologies governance groups</vt:lpstr>
      <vt:lpstr>World Wide Web Consortium (W3C)</vt:lpstr>
      <vt:lpstr>Internet Engineering Task Force (IETF)</vt:lpstr>
      <vt:lpstr>Internet Assigned Numbers Authority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Award in Principles of Coding</dc:title>
  <dc:creator>Len Shand</dc:creator>
  <cp:lastModifiedBy>Emma Littlefair</cp:lastModifiedBy>
  <cp:revision>27</cp:revision>
  <dcterms:created xsi:type="dcterms:W3CDTF">2021-01-06T11:00:01Z</dcterms:created>
  <dcterms:modified xsi:type="dcterms:W3CDTF">2021-12-14T14:38:02Z</dcterms:modified>
</cp:coreProperties>
</file>