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449"/>
  </p:notesMasterIdLst>
  <p:handoutMasterIdLst>
    <p:handoutMasterId r:id="rId450"/>
  </p:handoutMasterIdLst>
  <p:sldIdLst>
    <p:sldId id="381" r:id="rId2"/>
    <p:sldId id="384" r:id="rId3"/>
    <p:sldId id="385" r:id="rId4"/>
    <p:sldId id="386" r:id="rId5"/>
    <p:sldId id="387" r:id="rId6"/>
    <p:sldId id="388" r:id="rId7"/>
    <p:sldId id="389" r:id="rId8"/>
    <p:sldId id="390" r:id="rId9"/>
    <p:sldId id="391" r:id="rId10"/>
    <p:sldId id="392" r:id="rId11"/>
    <p:sldId id="393" r:id="rId12"/>
    <p:sldId id="394" r:id="rId13"/>
    <p:sldId id="395" r:id="rId14"/>
    <p:sldId id="396" r:id="rId15"/>
    <p:sldId id="397" r:id="rId16"/>
    <p:sldId id="398" r:id="rId17"/>
    <p:sldId id="399" r:id="rId18"/>
    <p:sldId id="400" r:id="rId19"/>
    <p:sldId id="401" r:id="rId20"/>
    <p:sldId id="402" r:id="rId21"/>
    <p:sldId id="403" r:id="rId22"/>
    <p:sldId id="404" r:id="rId23"/>
    <p:sldId id="405" r:id="rId24"/>
    <p:sldId id="406" r:id="rId25"/>
    <p:sldId id="407" r:id="rId26"/>
    <p:sldId id="408" r:id="rId27"/>
    <p:sldId id="409" r:id="rId28"/>
    <p:sldId id="410" r:id="rId29"/>
    <p:sldId id="411" r:id="rId30"/>
    <p:sldId id="412" r:id="rId31"/>
    <p:sldId id="413" r:id="rId32"/>
    <p:sldId id="414" r:id="rId33"/>
    <p:sldId id="415" r:id="rId34"/>
    <p:sldId id="416" r:id="rId35"/>
    <p:sldId id="417" r:id="rId36"/>
    <p:sldId id="418" r:id="rId37"/>
    <p:sldId id="419" r:id="rId38"/>
    <p:sldId id="420" r:id="rId39"/>
    <p:sldId id="421" r:id="rId40"/>
    <p:sldId id="422" r:id="rId41"/>
    <p:sldId id="423" r:id="rId42"/>
    <p:sldId id="424" r:id="rId43"/>
    <p:sldId id="425" r:id="rId44"/>
    <p:sldId id="426" r:id="rId45"/>
    <p:sldId id="427" r:id="rId46"/>
    <p:sldId id="428" r:id="rId47"/>
    <p:sldId id="429" r:id="rId48"/>
    <p:sldId id="451" r:id="rId49"/>
    <p:sldId id="430" r:id="rId50"/>
    <p:sldId id="431" r:id="rId51"/>
    <p:sldId id="432" r:id="rId52"/>
    <p:sldId id="433" r:id="rId53"/>
    <p:sldId id="434" r:id="rId54"/>
    <p:sldId id="435" r:id="rId55"/>
    <p:sldId id="436" r:id="rId56"/>
    <p:sldId id="437" r:id="rId57"/>
    <p:sldId id="438" r:id="rId58"/>
    <p:sldId id="439" r:id="rId59"/>
    <p:sldId id="440" r:id="rId60"/>
    <p:sldId id="441" r:id="rId61"/>
    <p:sldId id="442" r:id="rId62"/>
    <p:sldId id="443" r:id="rId63"/>
    <p:sldId id="444" r:id="rId64"/>
    <p:sldId id="445" r:id="rId65"/>
    <p:sldId id="446" r:id="rId66"/>
    <p:sldId id="447" r:id="rId67"/>
    <p:sldId id="448" r:id="rId68"/>
    <p:sldId id="449" r:id="rId69"/>
    <p:sldId id="450" r:id="rId70"/>
    <p:sldId id="771" r:id="rId71"/>
    <p:sldId id="772" r:id="rId72"/>
    <p:sldId id="773" r:id="rId73"/>
    <p:sldId id="774" r:id="rId74"/>
    <p:sldId id="770" r:id="rId75"/>
    <p:sldId id="452" r:id="rId76"/>
    <p:sldId id="454" r:id="rId77"/>
    <p:sldId id="455" r:id="rId78"/>
    <p:sldId id="456" r:id="rId79"/>
    <p:sldId id="457" r:id="rId80"/>
    <p:sldId id="458" r:id="rId81"/>
    <p:sldId id="459" r:id="rId82"/>
    <p:sldId id="460" r:id="rId83"/>
    <p:sldId id="461" r:id="rId84"/>
    <p:sldId id="462" r:id="rId85"/>
    <p:sldId id="463" r:id="rId86"/>
    <p:sldId id="464" r:id="rId87"/>
    <p:sldId id="465" r:id="rId88"/>
    <p:sldId id="466" r:id="rId89"/>
    <p:sldId id="467" r:id="rId90"/>
    <p:sldId id="468" r:id="rId91"/>
    <p:sldId id="469" r:id="rId92"/>
    <p:sldId id="470" r:id="rId93"/>
    <p:sldId id="471" r:id="rId94"/>
    <p:sldId id="472" r:id="rId95"/>
    <p:sldId id="473" r:id="rId96"/>
    <p:sldId id="474" r:id="rId97"/>
    <p:sldId id="475" r:id="rId98"/>
    <p:sldId id="476" r:id="rId99"/>
    <p:sldId id="477" r:id="rId100"/>
    <p:sldId id="478" r:id="rId101"/>
    <p:sldId id="479" r:id="rId102"/>
    <p:sldId id="480" r:id="rId103"/>
    <p:sldId id="481" r:id="rId104"/>
    <p:sldId id="482" r:id="rId105"/>
    <p:sldId id="483" r:id="rId106"/>
    <p:sldId id="484" r:id="rId107"/>
    <p:sldId id="485" r:id="rId108"/>
    <p:sldId id="486" r:id="rId109"/>
    <p:sldId id="487" r:id="rId110"/>
    <p:sldId id="488" r:id="rId111"/>
    <p:sldId id="489" r:id="rId112"/>
    <p:sldId id="490" r:id="rId113"/>
    <p:sldId id="491" r:id="rId114"/>
    <p:sldId id="492" r:id="rId115"/>
    <p:sldId id="493" r:id="rId116"/>
    <p:sldId id="494" r:id="rId117"/>
    <p:sldId id="495" r:id="rId118"/>
    <p:sldId id="496" r:id="rId119"/>
    <p:sldId id="497" r:id="rId120"/>
    <p:sldId id="783" r:id="rId121"/>
    <p:sldId id="784" r:id="rId122"/>
    <p:sldId id="498" r:id="rId123"/>
    <p:sldId id="500" r:id="rId124"/>
    <p:sldId id="501" r:id="rId125"/>
    <p:sldId id="502" r:id="rId126"/>
    <p:sldId id="503" r:id="rId127"/>
    <p:sldId id="504" r:id="rId128"/>
    <p:sldId id="505" r:id="rId129"/>
    <p:sldId id="506" r:id="rId130"/>
    <p:sldId id="507" r:id="rId131"/>
    <p:sldId id="508" r:id="rId132"/>
    <p:sldId id="509" r:id="rId133"/>
    <p:sldId id="510" r:id="rId134"/>
    <p:sldId id="511" r:id="rId135"/>
    <p:sldId id="512" r:id="rId136"/>
    <p:sldId id="513" r:id="rId137"/>
    <p:sldId id="514" r:id="rId138"/>
    <p:sldId id="515" r:id="rId139"/>
    <p:sldId id="516" r:id="rId140"/>
    <p:sldId id="517" r:id="rId141"/>
    <p:sldId id="518" r:id="rId142"/>
    <p:sldId id="519" r:id="rId143"/>
    <p:sldId id="520" r:id="rId144"/>
    <p:sldId id="521" r:id="rId145"/>
    <p:sldId id="522" r:id="rId146"/>
    <p:sldId id="523" r:id="rId147"/>
    <p:sldId id="524" r:id="rId148"/>
    <p:sldId id="525" r:id="rId149"/>
    <p:sldId id="526" r:id="rId150"/>
    <p:sldId id="527" r:id="rId151"/>
    <p:sldId id="528" r:id="rId152"/>
    <p:sldId id="529" r:id="rId153"/>
    <p:sldId id="530" r:id="rId154"/>
    <p:sldId id="531" r:id="rId155"/>
    <p:sldId id="775" r:id="rId156"/>
    <p:sldId id="776" r:id="rId157"/>
    <p:sldId id="777" r:id="rId158"/>
    <p:sldId id="778" r:id="rId159"/>
    <p:sldId id="779" r:id="rId160"/>
    <p:sldId id="780" r:id="rId161"/>
    <p:sldId id="781" r:id="rId162"/>
    <p:sldId id="782" r:id="rId163"/>
    <p:sldId id="532" r:id="rId164"/>
    <p:sldId id="533" r:id="rId165"/>
    <p:sldId id="534" r:id="rId166"/>
    <p:sldId id="535" r:id="rId167"/>
    <p:sldId id="536" r:id="rId168"/>
    <p:sldId id="537" r:id="rId169"/>
    <p:sldId id="538" r:id="rId170"/>
    <p:sldId id="539" r:id="rId171"/>
    <p:sldId id="540" r:id="rId172"/>
    <p:sldId id="541" r:id="rId173"/>
    <p:sldId id="542" r:id="rId174"/>
    <p:sldId id="543" r:id="rId175"/>
    <p:sldId id="544" r:id="rId176"/>
    <p:sldId id="545" r:id="rId177"/>
    <p:sldId id="546" r:id="rId178"/>
    <p:sldId id="547" r:id="rId179"/>
    <p:sldId id="548" r:id="rId180"/>
    <p:sldId id="549" r:id="rId181"/>
    <p:sldId id="550" r:id="rId182"/>
    <p:sldId id="551" r:id="rId183"/>
    <p:sldId id="552" r:id="rId184"/>
    <p:sldId id="553" r:id="rId185"/>
    <p:sldId id="554" r:id="rId186"/>
    <p:sldId id="555" r:id="rId187"/>
    <p:sldId id="556" r:id="rId188"/>
    <p:sldId id="557" r:id="rId189"/>
    <p:sldId id="558" r:id="rId190"/>
    <p:sldId id="559" r:id="rId191"/>
    <p:sldId id="560" r:id="rId192"/>
    <p:sldId id="561" r:id="rId193"/>
    <p:sldId id="562" r:id="rId194"/>
    <p:sldId id="785" r:id="rId195"/>
    <p:sldId id="786" r:id="rId196"/>
    <p:sldId id="787" r:id="rId197"/>
    <p:sldId id="788" r:id="rId198"/>
    <p:sldId id="789" r:id="rId199"/>
    <p:sldId id="790" r:id="rId200"/>
    <p:sldId id="791" r:id="rId201"/>
    <p:sldId id="792" r:id="rId202"/>
    <p:sldId id="793" r:id="rId203"/>
    <p:sldId id="794" r:id="rId204"/>
    <p:sldId id="795" r:id="rId205"/>
    <p:sldId id="796" r:id="rId206"/>
    <p:sldId id="797" r:id="rId207"/>
    <p:sldId id="798" r:id="rId208"/>
    <p:sldId id="799" r:id="rId209"/>
    <p:sldId id="800" r:id="rId210"/>
    <p:sldId id="801" r:id="rId211"/>
    <p:sldId id="802" r:id="rId212"/>
    <p:sldId id="803" r:id="rId213"/>
    <p:sldId id="804" r:id="rId214"/>
    <p:sldId id="805" r:id="rId215"/>
    <p:sldId id="806" r:id="rId216"/>
    <p:sldId id="807" r:id="rId217"/>
    <p:sldId id="808" r:id="rId218"/>
    <p:sldId id="809" r:id="rId219"/>
    <p:sldId id="810" r:id="rId220"/>
    <p:sldId id="563" r:id="rId221"/>
    <p:sldId id="564" r:id="rId222"/>
    <p:sldId id="565" r:id="rId223"/>
    <p:sldId id="566" r:id="rId224"/>
    <p:sldId id="567" r:id="rId225"/>
    <p:sldId id="568" r:id="rId226"/>
    <p:sldId id="569" r:id="rId227"/>
    <p:sldId id="570" r:id="rId228"/>
    <p:sldId id="571" r:id="rId229"/>
    <p:sldId id="572" r:id="rId230"/>
    <p:sldId id="573" r:id="rId231"/>
    <p:sldId id="574" r:id="rId232"/>
    <p:sldId id="575" r:id="rId233"/>
    <p:sldId id="576" r:id="rId234"/>
    <p:sldId id="577" r:id="rId235"/>
    <p:sldId id="578" r:id="rId236"/>
    <p:sldId id="579" r:id="rId237"/>
    <p:sldId id="580" r:id="rId238"/>
    <p:sldId id="581" r:id="rId239"/>
    <p:sldId id="582" r:id="rId240"/>
    <p:sldId id="583" r:id="rId241"/>
    <p:sldId id="584" r:id="rId242"/>
    <p:sldId id="585" r:id="rId243"/>
    <p:sldId id="586" r:id="rId244"/>
    <p:sldId id="587" r:id="rId245"/>
    <p:sldId id="588" r:id="rId246"/>
    <p:sldId id="589" r:id="rId247"/>
    <p:sldId id="590" r:id="rId248"/>
    <p:sldId id="591" r:id="rId249"/>
    <p:sldId id="592" r:id="rId250"/>
    <p:sldId id="593" r:id="rId251"/>
    <p:sldId id="594" r:id="rId252"/>
    <p:sldId id="595" r:id="rId253"/>
    <p:sldId id="596" r:id="rId254"/>
    <p:sldId id="597" r:id="rId255"/>
    <p:sldId id="598" r:id="rId256"/>
    <p:sldId id="599" r:id="rId257"/>
    <p:sldId id="600" r:id="rId258"/>
    <p:sldId id="601" r:id="rId259"/>
    <p:sldId id="602" r:id="rId260"/>
    <p:sldId id="603" r:id="rId261"/>
    <p:sldId id="604" r:id="rId262"/>
    <p:sldId id="605" r:id="rId263"/>
    <p:sldId id="606" r:id="rId264"/>
    <p:sldId id="607" r:id="rId265"/>
    <p:sldId id="608" r:id="rId266"/>
    <p:sldId id="609" r:id="rId267"/>
    <p:sldId id="610" r:id="rId268"/>
    <p:sldId id="611" r:id="rId269"/>
    <p:sldId id="612" r:id="rId270"/>
    <p:sldId id="613" r:id="rId271"/>
    <p:sldId id="614" r:id="rId272"/>
    <p:sldId id="615" r:id="rId273"/>
    <p:sldId id="616" r:id="rId274"/>
    <p:sldId id="617" r:id="rId275"/>
    <p:sldId id="618" r:id="rId276"/>
    <p:sldId id="619" r:id="rId277"/>
    <p:sldId id="620" r:id="rId278"/>
    <p:sldId id="621" r:id="rId279"/>
    <p:sldId id="622" r:id="rId280"/>
    <p:sldId id="623" r:id="rId281"/>
    <p:sldId id="624" r:id="rId282"/>
    <p:sldId id="625" r:id="rId283"/>
    <p:sldId id="626" r:id="rId284"/>
    <p:sldId id="627" r:id="rId285"/>
    <p:sldId id="628" r:id="rId286"/>
    <p:sldId id="629" r:id="rId287"/>
    <p:sldId id="630" r:id="rId288"/>
    <p:sldId id="631" r:id="rId289"/>
    <p:sldId id="632" r:id="rId290"/>
    <p:sldId id="633" r:id="rId291"/>
    <p:sldId id="634" r:id="rId292"/>
    <p:sldId id="635" r:id="rId293"/>
    <p:sldId id="636" r:id="rId294"/>
    <p:sldId id="637" r:id="rId295"/>
    <p:sldId id="638" r:id="rId296"/>
    <p:sldId id="639" r:id="rId297"/>
    <p:sldId id="640" r:id="rId298"/>
    <p:sldId id="641" r:id="rId299"/>
    <p:sldId id="642" r:id="rId300"/>
    <p:sldId id="643" r:id="rId301"/>
    <p:sldId id="644" r:id="rId302"/>
    <p:sldId id="645" r:id="rId303"/>
    <p:sldId id="646" r:id="rId304"/>
    <p:sldId id="647" r:id="rId305"/>
    <p:sldId id="648" r:id="rId306"/>
    <p:sldId id="649" r:id="rId307"/>
    <p:sldId id="650" r:id="rId308"/>
    <p:sldId id="651" r:id="rId309"/>
    <p:sldId id="652" r:id="rId310"/>
    <p:sldId id="653" r:id="rId311"/>
    <p:sldId id="654" r:id="rId312"/>
    <p:sldId id="655" r:id="rId313"/>
    <p:sldId id="656" r:id="rId314"/>
    <p:sldId id="657" r:id="rId315"/>
    <p:sldId id="658" r:id="rId316"/>
    <p:sldId id="659" r:id="rId317"/>
    <p:sldId id="660" r:id="rId318"/>
    <p:sldId id="661" r:id="rId319"/>
    <p:sldId id="662" r:id="rId320"/>
    <p:sldId id="663" r:id="rId321"/>
    <p:sldId id="664" r:id="rId322"/>
    <p:sldId id="665" r:id="rId323"/>
    <p:sldId id="666" r:id="rId324"/>
    <p:sldId id="667" r:id="rId325"/>
    <p:sldId id="668" r:id="rId326"/>
    <p:sldId id="669" r:id="rId327"/>
    <p:sldId id="670" r:id="rId328"/>
    <p:sldId id="671" r:id="rId329"/>
    <p:sldId id="672" r:id="rId330"/>
    <p:sldId id="673" r:id="rId331"/>
    <p:sldId id="674" r:id="rId332"/>
    <p:sldId id="675" r:id="rId333"/>
    <p:sldId id="676" r:id="rId334"/>
    <p:sldId id="677" r:id="rId335"/>
    <p:sldId id="678" r:id="rId336"/>
    <p:sldId id="679" r:id="rId337"/>
    <p:sldId id="680" r:id="rId338"/>
    <p:sldId id="681" r:id="rId339"/>
    <p:sldId id="682" r:id="rId340"/>
    <p:sldId id="683" r:id="rId341"/>
    <p:sldId id="684" r:id="rId342"/>
    <p:sldId id="685" r:id="rId343"/>
    <p:sldId id="686" r:id="rId344"/>
    <p:sldId id="687" r:id="rId345"/>
    <p:sldId id="688" r:id="rId346"/>
    <p:sldId id="689" r:id="rId347"/>
    <p:sldId id="690" r:id="rId348"/>
    <p:sldId id="691" r:id="rId349"/>
    <p:sldId id="692" r:id="rId350"/>
    <p:sldId id="693" r:id="rId351"/>
    <p:sldId id="694" r:id="rId352"/>
    <p:sldId id="695" r:id="rId353"/>
    <p:sldId id="278" r:id="rId354"/>
    <p:sldId id="279" r:id="rId355"/>
    <p:sldId id="280" r:id="rId356"/>
    <p:sldId id="281" r:id="rId357"/>
    <p:sldId id="282" r:id="rId358"/>
    <p:sldId id="283" r:id="rId359"/>
    <p:sldId id="284" r:id="rId360"/>
    <p:sldId id="285" r:id="rId361"/>
    <p:sldId id="286" r:id="rId362"/>
    <p:sldId id="287" r:id="rId363"/>
    <p:sldId id="288" r:id="rId364"/>
    <p:sldId id="289" r:id="rId365"/>
    <p:sldId id="290" r:id="rId366"/>
    <p:sldId id="291" r:id="rId367"/>
    <p:sldId id="292" r:id="rId368"/>
    <p:sldId id="295" r:id="rId369"/>
    <p:sldId id="293" r:id="rId370"/>
    <p:sldId id="294" r:id="rId371"/>
    <p:sldId id="696" r:id="rId372"/>
    <p:sldId id="697" r:id="rId373"/>
    <p:sldId id="698" r:id="rId374"/>
    <p:sldId id="699" r:id="rId375"/>
    <p:sldId id="700" r:id="rId376"/>
    <p:sldId id="701" r:id="rId377"/>
    <p:sldId id="702" r:id="rId378"/>
    <p:sldId id="703" r:id="rId379"/>
    <p:sldId id="704" r:id="rId380"/>
    <p:sldId id="705" r:id="rId381"/>
    <p:sldId id="706" r:id="rId382"/>
    <p:sldId id="707" r:id="rId383"/>
    <p:sldId id="708" r:id="rId384"/>
    <p:sldId id="709" r:id="rId385"/>
    <p:sldId id="710" r:id="rId386"/>
    <p:sldId id="711" r:id="rId387"/>
    <p:sldId id="712" r:id="rId388"/>
    <p:sldId id="713" r:id="rId389"/>
    <p:sldId id="714" r:id="rId390"/>
    <p:sldId id="715" r:id="rId391"/>
    <p:sldId id="716" r:id="rId392"/>
    <p:sldId id="717" r:id="rId393"/>
    <p:sldId id="718" r:id="rId394"/>
    <p:sldId id="719" r:id="rId395"/>
    <p:sldId id="720" r:id="rId396"/>
    <p:sldId id="721" r:id="rId397"/>
    <p:sldId id="722" r:id="rId398"/>
    <p:sldId id="723" r:id="rId399"/>
    <p:sldId id="724" r:id="rId400"/>
    <p:sldId id="725" r:id="rId401"/>
    <p:sldId id="726" r:id="rId402"/>
    <p:sldId id="727" r:id="rId403"/>
    <p:sldId id="728" r:id="rId404"/>
    <p:sldId id="729" r:id="rId405"/>
    <p:sldId id="730" r:id="rId406"/>
    <p:sldId id="731" r:id="rId407"/>
    <p:sldId id="732" r:id="rId408"/>
    <p:sldId id="733" r:id="rId409"/>
    <p:sldId id="296" r:id="rId410"/>
    <p:sldId id="297" r:id="rId411"/>
    <p:sldId id="298" r:id="rId412"/>
    <p:sldId id="734" r:id="rId413"/>
    <p:sldId id="735" r:id="rId414"/>
    <p:sldId id="736" r:id="rId415"/>
    <p:sldId id="737" r:id="rId416"/>
    <p:sldId id="738" r:id="rId417"/>
    <p:sldId id="739" r:id="rId418"/>
    <p:sldId id="740" r:id="rId419"/>
    <p:sldId id="741" r:id="rId420"/>
    <p:sldId id="742" r:id="rId421"/>
    <p:sldId id="743" r:id="rId422"/>
    <p:sldId id="744" r:id="rId423"/>
    <p:sldId id="745" r:id="rId424"/>
    <p:sldId id="746" r:id="rId425"/>
    <p:sldId id="747" r:id="rId426"/>
    <p:sldId id="748" r:id="rId427"/>
    <p:sldId id="749" r:id="rId428"/>
    <p:sldId id="750" r:id="rId429"/>
    <p:sldId id="751" r:id="rId430"/>
    <p:sldId id="752" r:id="rId431"/>
    <p:sldId id="753" r:id="rId432"/>
    <p:sldId id="754" r:id="rId433"/>
    <p:sldId id="755" r:id="rId434"/>
    <p:sldId id="756" r:id="rId435"/>
    <p:sldId id="757" r:id="rId436"/>
    <p:sldId id="758" r:id="rId437"/>
    <p:sldId id="759" r:id="rId438"/>
    <p:sldId id="760" r:id="rId439"/>
    <p:sldId id="761" r:id="rId440"/>
    <p:sldId id="762" r:id="rId441"/>
    <p:sldId id="763" r:id="rId442"/>
    <p:sldId id="764" r:id="rId443"/>
    <p:sldId id="765" r:id="rId444"/>
    <p:sldId id="766" r:id="rId445"/>
    <p:sldId id="767" r:id="rId446"/>
    <p:sldId id="768" r:id="rId447"/>
    <p:sldId id="769" r:id="rId4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Grid="0">
      <p:cViewPr varScale="1">
        <p:scale>
          <a:sx n="116" d="100"/>
          <a:sy n="116" d="100"/>
        </p:scale>
        <p:origin x="10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handoutMaster" Target="handoutMasters/handoutMaster1.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theme" Target="theme/theme1.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tableStyles" Target="tableStyles.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notesMaster" Target="notesMasters/notesMaster1.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presProps" Target="presProps.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8BA9A4-7125-40E8-A444-63FE503D3A3C}" type="datetimeFigureOut">
              <a:rPr lang="en-GB" smtClean="0"/>
              <a:t>12/11/2019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5B06BA-8F43-4929-9BA3-C47322449B56}" type="slidenum">
              <a:rPr lang="en-GB" smtClean="0"/>
              <a:t>‹#›</a:t>
            </a:fld>
            <a:endParaRPr lang="en-GB"/>
          </a:p>
        </p:txBody>
      </p:sp>
    </p:spTree>
    <p:extLst>
      <p:ext uri="{BB962C8B-B14F-4D97-AF65-F5344CB8AC3E}">
        <p14:creationId xmlns:p14="http://schemas.microsoft.com/office/powerpoint/2010/main" val="274007753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6721B4-2AC2-4604-9B1F-D184DCE53BB1}" type="datetimeFigureOut">
              <a:rPr lang="en-GB" smtClean="0"/>
              <a:t>12/11/2019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77D9CB-6696-4525-B457-D1F862C0844F}" type="slidenum">
              <a:rPr lang="en-GB" smtClean="0"/>
              <a:t>‹#›</a:t>
            </a:fld>
            <a:endParaRPr lang="en-GB"/>
          </a:p>
        </p:txBody>
      </p:sp>
    </p:spTree>
    <p:extLst>
      <p:ext uri="{BB962C8B-B14F-4D97-AF65-F5344CB8AC3E}">
        <p14:creationId xmlns:p14="http://schemas.microsoft.com/office/powerpoint/2010/main" val="369695411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271463"/>
            <a:ext cx="7980363" cy="4489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584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271463"/>
            <a:ext cx="7980363" cy="4489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9688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271463"/>
            <a:ext cx="7980363" cy="4489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94692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271463"/>
            <a:ext cx="7980363" cy="4489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99540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48954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271463"/>
            <a:ext cx="7980363" cy="4489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64517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solidFill>
                  <a:schemeClr val="accent1">
                    <a:lumMod val="75000"/>
                  </a:schemeClr>
                </a:solidFill>
                <a:latin typeface="+mn-lt"/>
              </a:defRPr>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6" name="Slide Number Placeholder 5"/>
          <p:cNvSpPr>
            <a:spLocks noGrp="1"/>
          </p:cNvSpPr>
          <p:nvPr>
            <p:ph type="sldNum" sz="quarter" idx="12"/>
          </p:nvPr>
        </p:nvSpPr>
        <p:spPr>
          <a:xfrm>
            <a:off x="11568608" y="6237312"/>
            <a:ext cx="504107" cy="365125"/>
          </a:xfrm>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383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4400"/>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4400"/>
            <a:endParaRPr lang="en-GB">
              <a:solidFill>
                <a:prstClr val="black"/>
              </a:solidFill>
            </a:endParaRPr>
          </a:p>
        </p:txBody>
      </p:sp>
      <p:sp>
        <p:nvSpPr>
          <p:cNvPr id="6" name="Slide Number Placeholder 5"/>
          <p:cNvSpPr>
            <a:spLocks noGrp="1"/>
          </p:cNvSpPr>
          <p:nvPr>
            <p:ph type="sldNum" sz="quarter" idx="12"/>
          </p:nvPr>
        </p:nvSpPr>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5879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4400"/>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4400"/>
            <a:endParaRPr lang="en-GB">
              <a:solidFill>
                <a:prstClr val="black"/>
              </a:solidFill>
            </a:endParaRPr>
          </a:p>
        </p:txBody>
      </p:sp>
      <p:sp>
        <p:nvSpPr>
          <p:cNvPr id="6" name="Slide Number Placeholder 5"/>
          <p:cNvSpPr>
            <a:spLocks noGrp="1"/>
          </p:cNvSpPr>
          <p:nvPr>
            <p:ph type="sldNum" sz="quarter" idx="12"/>
          </p:nvPr>
        </p:nvSpPr>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74020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56960" y="822960"/>
            <a:ext cx="603504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p:nvPr>
        </p:nvSpPr>
        <p:spPr>
          <a:xfrm>
            <a:off x="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0" y="3623310"/>
            <a:ext cx="603504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4"/>
          </p:nvPr>
        </p:nvSpPr>
        <p:spPr/>
        <p:txBody>
          <a:bodyPr/>
          <a:lstStyle/>
          <a:p>
            <a:endParaRPr lang="en-US" dirty="0"/>
          </a:p>
        </p:txBody>
      </p:sp>
      <p:sp>
        <p:nvSpPr>
          <p:cNvPr id="5" name="Slide Number Placeholder 4"/>
          <p:cNvSpPr>
            <a:spLocks noGrp="1"/>
          </p:cNvSpPr>
          <p:nvPr>
            <p:ph type="sldNum" sz="quarter" idx="15"/>
          </p:nvPr>
        </p:nvSpPr>
        <p:spPr/>
        <p:txBody>
          <a:bodyPr/>
          <a:lstStyle/>
          <a:p>
            <a:pPr algn="ctr"/>
            <a:r>
              <a:rPr lang="en-US" dirty="0"/>
              <a:t>TBC</a:t>
            </a:r>
          </a:p>
        </p:txBody>
      </p:sp>
    </p:spTree>
    <p:extLst>
      <p:ext uri="{BB962C8B-B14F-4D97-AF65-F5344CB8AC3E}">
        <p14:creationId xmlns:p14="http://schemas.microsoft.com/office/powerpoint/2010/main" val="137938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0" y="800100"/>
            <a:ext cx="603504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2"/>
          </p:nvPr>
        </p:nvSpPr>
        <p:spPr>
          <a:xfrm>
            <a:off x="615696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6156960" y="3629898"/>
            <a:ext cx="603504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14"/>
          </p:nvPr>
        </p:nvSpPr>
        <p:spPr/>
        <p:txBody>
          <a:bodyPr/>
          <a:lstStyle/>
          <a:p>
            <a:endParaRPr lang="en-US" dirty="0"/>
          </a:p>
        </p:txBody>
      </p:sp>
      <p:sp>
        <p:nvSpPr>
          <p:cNvPr id="11" name="Slide Number Placeholder 10"/>
          <p:cNvSpPr>
            <a:spLocks noGrp="1"/>
          </p:cNvSpPr>
          <p:nvPr>
            <p:ph type="sldNum" sz="quarter" idx="15"/>
          </p:nvPr>
        </p:nvSpPr>
        <p:spPr/>
        <p:txBody>
          <a:bodyPr/>
          <a:lstStyle/>
          <a:p>
            <a:pPr algn="ctr"/>
            <a:r>
              <a:rPr lang="en-US" dirty="0"/>
              <a:t>TBC</a:t>
            </a:r>
          </a:p>
        </p:txBody>
      </p:sp>
    </p:spTree>
    <p:extLst>
      <p:ext uri="{BB962C8B-B14F-4D97-AF65-F5344CB8AC3E}">
        <p14:creationId xmlns:p14="http://schemas.microsoft.com/office/powerpoint/2010/main" val="295994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over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22960"/>
            <a:ext cx="12192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lvl1pPr algn="ctr">
              <a:defRPr/>
            </a:lvl1pPr>
          </a:lstStyle>
          <a:p>
            <a:r>
              <a:rPr lang="en-US"/>
              <a:t>Click to edit Master title style</a:t>
            </a:r>
            <a:endParaRPr lang="en-US" dirty="0"/>
          </a:p>
        </p:txBody>
      </p:sp>
      <p:sp>
        <p:nvSpPr>
          <p:cNvPr id="6" name="Content Placeholder 2"/>
          <p:cNvSpPr>
            <a:spLocks noGrp="1"/>
          </p:cNvSpPr>
          <p:nvPr>
            <p:ph idx="12"/>
          </p:nvPr>
        </p:nvSpPr>
        <p:spPr>
          <a:xfrm>
            <a:off x="0" y="3617807"/>
            <a:ext cx="12192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3"/>
          </p:nvPr>
        </p:nvSpPr>
        <p:spPr/>
        <p:txBody>
          <a:bodyPr/>
          <a:lstStyle/>
          <a:p>
            <a:endParaRPr lang="en-US" dirty="0"/>
          </a:p>
        </p:txBody>
      </p:sp>
      <p:sp>
        <p:nvSpPr>
          <p:cNvPr id="9" name="Slide Number Placeholder 8"/>
          <p:cNvSpPr>
            <a:spLocks noGrp="1"/>
          </p:cNvSpPr>
          <p:nvPr>
            <p:ph type="sldNum" sz="quarter" idx="14"/>
          </p:nvPr>
        </p:nvSpPr>
        <p:spPr/>
        <p:txBody>
          <a:bodyPr/>
          <a:lstStyle>
            <a:lvl1pPr algn="ctr">
              <a:defRPr/>
            </a:lvl1pPr>
          </a:lstStyle>
          <a:p>
            <a:r>
              <a:rPr lang="en-US"/>
              <a:t>TBC</a:t>
            </a:r>
            <a:endParaRPr lang="en-US" dirty="0"/>
          </a:p>
        </p:txBody>
      </p:sp>
    </p:spTree>
    <p:extLst>
      <p:ext uri="{BB962C8B-B14F-4D97-AF65-F5344CB8AC3E}">
        <p14:creationId xmlns:p14="http://schemas.microsoft.com/office/powerpoint/2010/main" val="2774420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2"/>
          </p:nvPr>
        </p:nvSpPr>
        <p:spPr>
          <a:xfrm>
            <a:off x="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0" y="3611880"/>
            <a:ext cx="603504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p:cNvSpPr>
            <a:spLocks noGrp="1"/>
          </p:cNvSpPr>
          <p:nvPr>
            <p:ph sz="quarter" idx="14"/>
          </p:nvPr>
        </p:nvSpPr>
        <p:spPr>
          <a:xfrm>
            <a:off x="615696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p:cNvSpPr>
            <a:spLocks noGrp="1"/>
          </p:cNvSpPr>
          <p:nvPr>
            <p:ph sz="quarter" idx="15"/>
          </p:nvPr>
        </p:nvSpPr>
        <p:spPr>
          <a:xfrm>
            <a:off x="6156960" y="3611880"/>
            <a:ext cx="603504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6"/>
          </p:nvPr>
        </p:nvSpPr>
        <p:spPr/>
        <p:txBody>
          <a:bodyPr/>
          <a:lstStyle/>
          <a:p>
            <a:endParaRPr lang="en-US" dirty="0"/>
          </a:p>
        </p:txBody>
      </p:sp>
      <p:sp>
        <p:nvSpPr>
          <p:cNvPr id="4" name="Slide Number Placeholder 3"/>
          <p:cNvSpPr>
            <a:spLocks noGrp="1"/>
          </p:cNvSpPr>
          <p:nvPr>
            <p:ph type="sldNum" sz="quarter" idx="17"/>
          </p:nvPr>
        </p:nvSpPr>
        <p:spPr/>
        <p:txBody>
          <a:bodyPr/>
          <a:lstStyle/>
          <a:p>
            <a:pPr algn="ctr"/>
            <a:r>
              <a:rPr lang="en-US"/>
              <a:t>TBC</a:t>
            </a:r>
            <a:endParaRPr lang="en-US" dirty="0"/>
          </a:p>
        </p:txBody>
      </p:sp>
    </p:spTree>
    <p:extLst>
      <p:ext uri="{BB962C8B-B14F-4D97-AF65-F5344CB8AC3E}">
        <p14:creationId xmlns:p14="http://schemas.microsoft.com/office/powerpoint/2010/main" val="2142102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2822" y="365127"/>
            <a:ext cx="11590421" cy="1325563"/>
          </a:xfrm>
        </p:spPr>
        <p:txBody>
          <a:bodyPr/>
          <a:lstStyle>
            <a:lvl1pPr>
              <a:defRPr b="1">
                <a:solidFill>
                  <a:schemeClr val="accent1">
                    <a:lumMod val="75000"/>
                  </a:schemeClr>
                </a:solidFill>
              </a:defRPr>
            </a:lvl1pPr>
          </a:lstStyle>
          <a:p>
            <a:r>
              <a:rPr lang="en-US"/>
              <a:t>Click to edit Master title style</a:t>
            </a:r>
            <a:endParaRPr lang="en-GB" dirty="0"/>
          </a:p>
        </p:txBody>
      </p:sp>
      <p:sp>
        <p:nvSpPr>
          <p:cNvPr id="3" name="Content Placeholder 2"/>
          <p:cNvSpPr>
            <a:spLocks noGrp="1"/>
          </p:cNvSpPr>
          <p:nvPr>
            <p:ph idx="1"/>
          </p:nvPr>
        </p:nvSpPr>
        <p:spPr>
          <a:xfrm>
            <a:off x="312822" y="1825625"/>
            <a:ext cx="11590421" cy="49359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a:xfrm>
            <a:off x="11442032" y="6396458"/>
            <a:ext cx="461211" cy="365125"/>
          </a:xfrm>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3734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0949" y="1709740"/>
            <a:ext cx="11341769" cy="2852737"/>
          </a:xfrm>
        </p:spPr>
        <p:txBody>
          <a:bodyPr anchor="b"/>
          <a:lstStyle>
            <a:lvl1pPr>
              <a:defRPr sz="4500">
                <a:solidFill>
                  <a:schemeClr val="accent1">
                    <a:lumMod val="75000"/>
                  </a:schemeClr>
                </a:solidFill>
                <a:latin typeface="+mn-lt"/>
              </a:defRPr>
            </a:lvl1pPr>
          </a:lstStyle>
          <a:p>
            <a:r>
              <a:rPr lang="en-US"/>
              <a:t>Click to edit Master title style</a:t>
            </a:r>
            <a:endParaRPr lang="en-GB" dirty="0"/>
          </a:p>
        </p:txBody>
      </p:sp>
      <p:sp>
        <p:nvSpPr>
          <p:cNvPr id="3" name="Text Placeholder 2"/>
          <p:cNvSpPr>
            <a:spLocks noGrp="1"/>
          </p:cNvSpPr>
          <p:nvPr>
            <p:ph type="body" idx="1"/>
          </p:nvPr>
        </p:nvSpPr>
        <p:spPr>
          <a:xfrm>
            <a:off x="360949" y="4589465"/>
            <a:ext cx="11341769"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11265569" y="6356352"/>
            <a:ext cx="437147" cy="365125"/>
          </a:xfrm>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1602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467475" cy="1325563"/>
          </a:xfrm>
        </p:spPr>
        <p:txBody>
          <a:bodyPr/>
          <a:lstStyle>
            <a:lvl1pPr>
              <a:defRPr>
                <a:solidFill>
                  <a:schemeClr val="accent1">
                    <a:lumMod val="75000"/>
                  </a:schemeClr>
                </a:solidFill>
                <a:latin typeface="+mn-lt"/>
              </a:defRPr>
            </a:lvl1pPr>
          </a:lstStyle>
          <a:p>
            <a:r>
              <a:rPr lang="en-US"/>
              <a:t>Click to edit Master title style</a:t>
            </a:r>
            <a:endParaRPr lang="en-GB" dirty="0"/>
          </a:p>
        </p:txBody>
      </p:sp>
      <p:sp>
        <p:nvSpPr>
          <p:cNvPr id="3" name="Content Placeholder 2"/>
          <p:cNvSpPr>
            <a:spLocks noGrp="1"/>
          </p:cNvSpPr>
          <p:nvPr>
            <p:ph sz="half" idx="1"/>
          </p:nvPr>
        </p:nvSpPr>
        <p:spPr>
          <a:xfrm>
            <a:off x="838200" y="1825625"/>
            <a:ext cx="5181600" cy="48550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33475" cy="48550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a:xfrm>
            <a:off x="11305675" y="6315578"/>
            <a:ext cx="533400" cy="365125"/>
          </a:xfrm>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00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247107"/>
          </a:xfrm>
        </p:spPr>
        <p:txBody>
          <a:bodyPr/>
          <a:lstStyle/>
          <a:p>
            <a:r>
              <a:rPr lang="en-US"/>
              <a:t>Click to edit Master title style</a:t>
            </a:r>
            <a:endParaRPr lang="en-GB"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421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421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a:xfrm>
            <a:off x="11530013" y="6356352"/>
            <a:ext cx="504107" cy="365125"/>
          </a:xfrm>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43691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32619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1559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57340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399"/>
            <a:ext cx="3932237" cy="466407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20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914400"/>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914400"/>
            <a:endParaRPr lang="en-GB">
              <a:solidFill>
                <a:prstClr val="black"/>
              </a:solidFill>
            </a:endParaRPr>
          </a:p>
        </p:txBody>
      </p:sp>
      <p:sp>
        <p:nvSpPr>
          <p:cNvPr id="7" name="Slide Number Placeholder 6"/>
          <p:cNvSpPr>
            <a:spLocks noGrp="1"/>
          </p:cNvSpPr>
          <p:nvPr>
            <p:ph type="sldNum" sz="quarter" idx="12"/>
          </p:nvPr>
        </p:nvSpPr>
        <p:spPr/>
        <p:txBody>
          <a:bodyPr/>
          <a:lstStyle/>
          <a:p>
            <a:fld id="{B968E073-D174-4F9D-8A41-77BF38746B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34454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8958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208568" y="31740"/>
            <a:ext cx="891770" cy="305145"/>
          </a:xfrm>
          <a:prstGeom prst="rect">
            <a:avLst/>
          </a:prstGeom>
        </p:spPr>
      </p:pic>
      <p:pic>
        <p:nvPicPr>
          <p:cNvPr id="8" name="Picture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272464" y="22313"/>
            <a:ext cx="838200" cy="335280"/>
          </a:xfrm>
          <a:prstGeom prst="rect">
            <a:avLst/>
          </a:prstGeom>
        </p:spPr>
      </p:pic>
      <p:sp>
        <p:nvSpPr>
          <p:cNvPr id="4" name="Rectangle 3"/>
          <p:cNvSpPr/>
          <p:nvPr userDrawn="1"/>
        </p:nvSpPr>
        <p:spPr>
          <a:xfrm>
            <a:off x="0" y="6525344"/>
            <a:ext cx="12192000" cy="332656"/>
          </a:xfrm>
          <a:prstGeom prst="rect">
            <a:avLst/>
          </a:prstGeom>
          <a:solidFill>
            <a:srgbClr val="015A2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6" name="Slide Number Placeholder 5"/>
          <p:cNvSpPr>
            <a:spLocks noGrp="1"/>
          </p:cNvSpPr>
          <p:nvPr>
            <p:ph type="sldNum" sz="quarter" idx="4"/>
          </p:nvPr>
        </p:nvSpPr>
        <p:spPr>
          <a:xfrm>
            <a:off x="11496600" y="6266473"/>
            <a:ext cx="504107"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fld id="{B968E073-D174-4F9D-8A41-77BF38746B42}" type="slidenum">
              <a:rPr lang="en-GB" smtClean="0">
                <a:solidFill>
                  <a:prstClr val="black">
                    <a:tint val="75000"/>
                  </a:prstClr>
                </a:solidFill>
              </a:rPr>
              <a:pPr defTabSz="914400"/>
              <a:t>‹#›</a:t>
            </a:fld>
            <a:endParaRPr lang="en-GB">
              <a:solidFill>
                <a:prstClr val="black">
                  <a:tint val="75000"/>
                </a:prstClr>
              </a:solidFill>
            </a:endParaRPr>
          </a:p>
        </p:txBody>
      </p:sp>
      <p:pic>
        <p:nvPicPr>
          <p:cNvPr id="5" name="Picture 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19085"/>
            <a:ext cx="1032960" cy="346042"/>
          </a:xfrm>
          <a:prstGeom prst="rect">
            <a:avLst/>
          </a:prstGeom>
        </p:spPr>
      </p:pic>
    </p:spTree>
    <p:extLst>
      <p:ext uri="{BB962C8B-B14F-4D97-AF65-F5344CB8AC3E}">
        <p14:creationId xmlns:p14="http://schemas.microsoft.com/office/powerpoint/2010/main" val="322654646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4" r:id="rId12"/>
    <p:sldLayoutId id="2147483695" r:id="rId13"/>
    <p:sldLayoutId id="2147483696" r:id="rId14"/>
    <p:sldLayoutId id="2147483697" r:id="rId15"/>
  </p:sldLayoutIdLst>
  <p:hf sldNum="0" hdr="0" ftr="0" dt="0"/>
  <p:txStyles>
    <p:titleStyle>
      <a:lvl1pPr algn="l" defTabSz="685800" rtl="0" eaLnBrk="1" latinLnBrk="0" hangingPunct="1">
        <a:lnSpc>
          <a:spcPct val="90000"/>
        </a:lnSpc>
        <a:spcBef>
          <a:spcPct val="0"/>
        </a:spcBef>
        <a:buNone/>
        <a:defRPr sz="3300" kern="1200">
          <a:solidFill>
            <a:schemeClr val="accent1">
              <a:lumMod val="75000"/>
            </a:schemeClr>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5.xml"/><Relationship Id="rId4" Type="http://schemas.openxmlformats.org/officeDocument/2006/relationships/image" Target="../media/image134.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3" Type="http://schemas.openxmlformats.org/officeDocument/2006/relationships/image" Target="../media/image175.wmf"/><Relationship Id="rId2" Type="http://schemas.openxmlformats.org/officeDocument/2006/relationships/image" Target="../media/image174.png"/><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4.xml"/></Relationships>
</file>

<file path=ppt/slides/_rels/slide24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2.xml"/></Relationships>
</file>

<file path=ppt/slides/_rels/slide24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4.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2.xml"/></Relationships>
</file>

<file path=ppt/slides/_rels/slide25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13.xml"/></Relationships>
</file>

<file path=ppt/slides/_rels/slide25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4.xml"/></Relationships>
</file>

<file path=ppt/slides/_rels/slide263.xml.rels><?xml version="1.0" encoding="UTF-8" standalone="yes"?>
<Relationships xmlns="http://schemas.openxmlformats.org/package/2006/relationships"><Relationship Id="rId2" Type="http://schemas.openxmlformats.org/officeDocument/2006/relationships/image" Target="../media/image194.emf"/><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95.emf"/><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4.xml"/></Relationships>
</file>

<file path=ppt/slides/_rels/slide26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4.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4.xml"/></Relationships>
</file>

<file path=ppt/slides/_rels/slide27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4.xml"/></Relationships>
</file>

<file path=ppt/slides/_rels/slide27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15.xml"/><Relationship Id="rId4" Type="http://schemas.openxmlformats.org/officeDocument/2006/relationships/image" Target="../media/image20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4.xml"/></Relationships>
</file>

<file path=ppt/slides/_rels/slide28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png"/><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4.xml"/></Relationships>
</file>

<file path=ppt/slides/_rels/slide28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4.xml"/></Relationships>
</file>

<file path=ppt/slides/_rels/slide28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4.xml"/></Relationships>
</file>

<file path=ppt/slides/_rels/slide28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4.xml"/></Relationships>
</file>

<file path=ppt/slides/_rels/slide28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4.xml"/></Relationships>
</file>

<file path=ppt/slides/_rels/slide29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13.xml"/></Relationships>
</file>

<file path=ppt/slides/_rels/slide29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4.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4.xml"/></Relationships>
</file>

<file path=ppt/slides/_rels/slide29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12.xml"/></Relationships>
</file>

<file path=ppt/slides/_rels/slide297.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4.xml"/></Relationships>
</file>

<file path=ppt/slides/_rels/slide298.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4.xml"/></Relationships>
</file>

<file path=ppt/slides/_rels/slide299.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00.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4.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3.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4.xml"/></Relationships>
</file>

<file path=ppt/slides/_rels/slide30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4.xml"/></Relationships>
</file>

<file path=ppt/slides/_rels/slide306.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4.xml"/></Relationships>
</file>

<file path=ppt/slides/_rels/slide307.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4.xml"/></Relationships>
</file>

<file path=ppt/slides/_rels/slide308.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4.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310.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12.xml"/></Relationships>
</file>

<file path=ppt/slides/_rels/slide31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13.xml"/></Relationships>
</file>

<file path=ppt/slides/_rels/slide314.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13.xml"/></Relationships>
</file>

<file path=ppt/slides/_rels/slide315.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1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7.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4.xml"/></Relationships>
</file>

<file path=ppt/slides/_rels/slide318.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4.xml"/></Relationships>
</file>

<file path=ppt/slides/_rels/slide319.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13.xml"/></Relationships>
</file>

<file path=ppt/slides/_rels/slide321.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56.png"/><Relationship Id="rId4" Type="http://schemas.openxmlformats.org/officeDocument/2006/relationships/image" Target="../media/image255.png"/></Relationships>
</file>

<file path=ppt/slides/_rels/slide325.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12.xml"/></Relationships>
</file>

<file path=ppt/slides/_rels/slide326.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14.xml"/></Relationships>
</file>

<file path=ppt/slides/_rels/slide327.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14.xml"/></Relationships>
</file>

<file path=ppt/slides/_rels/slide32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15.xml"/><Relationship Id="rId5" Type="http://schemas.openxmlformats.org/officeDocument/2006/relationships/image" Target="../media/image263.png"/><Relationship Id="rId4" Type="http://schemas.openxmlformats.org/officeDocument/2006/relationships/image" Target="../media/image262.png"/></Relationships>
</file>

<file path=ppt/slides/_rels/slide329.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30.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4.xml"/></Relationships>
</file>

<file path=ppt/slides/_rels/slide331.xml.rels><?xml version="1.0" encoding="UTF-8" standalone="yes"?>
<Relationships xmlns="http://schemas.openxmlformats.org/package/2006/relationships"><Relationship Id="rId2" Type="http://schemas.openxmlformats.org/officeDocument/2006/relationships/image" Target="../media/image266.emf"/><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267.emf"/><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4.xml"/></Relationships>
</file>

<file path=ppt/slides/_rels/slide335.xml.rels><?xml version="1.0" encoding="UTF-8" standalone="yes"?>
<Relationships xmlns="http://schemas.openxmlformats.org/package/2006/relationships"><Relationship Id="rId2" Type="http://schemas.openxmlformats.org/officeDocument/2006/relationships/image" Target="../media/image269.emf"/><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14.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40.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4.xml"/></Relationships>
</file>

<file path=ppt/slides/_rels/slide341.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13.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4.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4.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4.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image" Target="../media/image278.emf"/><Relationship Id="rId2" Type="http://schemas.openxmlformats.org/officeDocument/2006/relationships/image" Target="../media/image277.emf"/><Relationship Id="rId1" Type="http://schemas.openxmlformats.org/officeDocument/2006/relationships/slideLayout" Target="../slideLayouts/slideLayout13.xml"/></Relationships>
</file>

<file path=ppt/slides/_rels/slide364.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image" Target="../media/image279.jpeg"/><Relationship Id="rId1" Type="http://schemas.openxmlformats.org/officeDocument/2006/relationships/slideLayout" Target="../slideLayouts/slideLayout12.xml"/></Relationships>
</file>

<file path=ppt/slides/_rels/slide365.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4.xml"/></Relationships>
</file>

<file path=ppt/slides/_rels/slide366.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15.xml"/><Relationship Id="rId4" Type="http://schemas.openxmlformats.org/officeDocument/2006/relationships/image" Target="../media/image284.png"/></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4.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image" Target="../media/image287.tiff"/><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3" Type="http://schemas.openxmlformats.org/officeDocument/2006/relationships/image" Target="../media/image289.tiff"/><Relationship Id="rId2" Type="http://schemas.openxmlformats.org/officeDocument/2006/relationships/image" Target="../media/image288.png"/><Relationship Id="rId1" Type="http://schemas.openxmlformats.org/officeDocument/2006/relationships/slideLayout" Target="../slideLayouts/slideLayout15.xml"/><Relationship Id="rId4" Type="http://schemas.openxmlformats.org/officeDocument/2006/relationships/image" Target="../media/image290.png"/></Relationships>
</file>

<file path=ppt/slides/_rels/slide375.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4.xml"/></Relationships>
</file>

<file path=ppt/slides/_rels/slide377.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12.xml"/></Relationships>
</file>

<file path=ppt/slides/_rels/slide382.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4.xml"/></Relationships>
</file>

<file path=ppt/slides/_rels/slide383.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12.xml"/></Relationships>
</file>

<file path=ppt/slides/_rels/slide384.xml.rels><?xml version="1.0" encoding="UTF-8" standalone="yes"?>
<Relationships xmlns="http://schemas.openxmlformats.org/package/2006/relationships"><Relationship Id="rId3" Type="http://schemas.openxmlformats.org/officeDocument/2006/relationships/image" Target="../media/image304.tiff"/><Relationship Id="rId2" Type="http://schemas.openxmlformats.org/officeDocument/2006/relationships/image" Target="../media/image303.png"/><Relationship Id="rId1" Type="http://schemas.openxmlformats.org/officeDocument/2006/relationships/slideLayout" Target="../slideLayouts/slideLayout4.xml"/></Relationships>
</file>

<file path=ppt/slides/_rels/slide385.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13.xml"/></Relationships>
</file>

<file path=ppt/slides/_rels/slide386.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png"/><Relationship Id="rId1" Type="http://schemas.openxmlformats.org/officeDocument/2006/relationships/slideLayout" Target="../slideLayouts/slideLayout13.xml"/></Relationships>
</file>

<file path=ppt/slides/_rels/slide387.xml.rels><?xml version="1.0" encoding="UTF-8" standalone="yes"?>
<Relationships xmlns="http://schemas.openxmlformats.org/package/2006/relationships"><Relationship Id="rId3" Type="http://schemas.openxmlformats.org/officeDocument/2006/relationships/image" Target="../media/image310.tiff"/><Relationship Id="rId2" Type="http://schemas.openxmlformats.org/officeDocument/2006/relationships/image" Target="../media/image309.png"/><Relationship Id="rId1" Type="http://schemas.openxmlformats.org/officeDocument/2006/relationships/slideLayout" Target="../slideLayouts/slideLayout12.xml"/></Relationships>
</file>

<file path=ppt/slides/_rels/slide388.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4.xml"/></Relationships>
</file>

<file path=ppt/slides/_rels/slide389.xml.rels><?xml version="1.0" encoding="UTF-8" standalone="yes"?>
<Relationships xmlns="http://schemas.openxmlformats.org/package/2006/relationships"><Relationship Id="rId2" Type="http://schemas.openxmlformats.org/officeDocument/2006/relationships/image" Target="../media/image312.tif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image" Target="../media/image313.emf"/><Relationship Id="rId1" Type="http://schemas.openxmlformats.org/officeDocument/2006/relationships/slideLayout" Target="../slideLayouts/slideLayout4.xml"/></Relationships>
</file>

<file path=ppt/slides/_rels/slide393.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4.xml"/></Relationships>
</file>

<file path=ppt/slides/_rels/slide394.xml.rels><?xml version="1.0" encoding="UTF-8" standalone="yes"?>
<Relationships xmlns="http://schemas.openxmlformats.org/package/2006/relationships"><Relationship Id="rId2" Type="http://schemas.openxmlformats.org/officeDocument/2006/relationships/image" Target="../media/image315.jpg"/><Relationship Id="rId1" Type="http://schemas.openxmlformats.org/officeDocument/2006/relationships/slideLayout" Target="../slideLayouts/slideLayout4.xml"/></Relationships>
</file>

<file path=ppt/slides/_rels/slide395.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png"/><Relationship Id="rId1" Type="http://schemas.openxmlformats.org/officeDocument/2006/relationships/slideLayout" Target="../slideLayouts/slideLayout15.xml"/><Relationship Id="rId4" Type="http://schemas.openxmlformats.org/officeDocument/2006/relationships/image" Target="../media/image318.png"/></Relationships>
</file>

<file path=ppt/slides/_rels/slide396.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9.jpeg"/><Relationship Id="rId1" Type="http://schemas.openxmlformats.org/officeDocument/2006/relationships/slideLayout" Target="../slideLayouts/slideLayout12.xml"/></Relationships>
</file>

<file path=ppt/slides/_rels/slide397.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4.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400.xml.rels><?xml version="1.0" encoding="UTF-8" standalone="yes"?>
<Relationships xmlns="http://schemas.openxmlformats.org/package/2006/relationships"><Relationship Id="rId2" Type="http://schemas.openxmlformats.org/officeDocument/2006/relationships/image" Target="../media/image322.jpeg"/><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4.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jpeg"/><Relationship Id="rId1" Type="http://schemas.openxmlformats.org/officeDocument/2006/relationships/slideLayout" Target="../slideLayouts/slideLayout13.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2" Type="http://schemas.openxmlformats.org/officeDocument/2006/relationships/image" Target="../media/image326.jpeg"/><Relationship Id="rId1" Type="http://schemas.openxmlformats.org/officeDocument/2006/relationships/slideLayout" Target="../slideLayouts/slideLayout4.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4.xml"/></Relationships>
</file>

<file path=ppt/slides/_rels/slide409.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2" Type="http://schemas.openxmlformats.org/officeDocument/2006/relationships/image" Target="../media/image329.emf"/><Relationship Id="rId1" Type="http://schemas.openxmlformats.org/officeDocument/2006/relationships/slideLayout" Target="../slideLayouts/slideLayout4.xml"/></Relationships>
</file>

<file path=ppt/slides/_rels/slide415.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30.png"/><Relationship Id="rId1" Type="http://schemas.openxmlformats.org/officeDocument/2006/relationships/slideLayout" Target="../slideLayouts/slideLayout13.xml"/></Relationships>
</file>

<file path=ppt/slides/_rels/slide416.xml.rels><?xml version="1.0" encoding="UTF-8" standalone="yes"?>
<Relationships xmlns="http://schemas.openxmlformats.org/package/2006/relationships"><Relationship Id="rId2" Type="http://schemas.openxmlformats.org/officeDocument/2006/relationships/image" Target="../media/image332.emf"/><Relationship Id="rId1" Type="http://schemas.openxmlformats.org/officeDocument/2006/relationships/slideLayout" Target="../slideLayouts/slideLayout4.xml"/></Relationships>
</file>

<file path=ppt/slides/_rels/slide417.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4.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20.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4.xml"/></Relationships>
</file>

<file path=ppt/slides/_rels/slide421.xml.rels><?xml version="1.0" encoding="UTF-8" standalone="yes"?>
<Relationships xmlns="http://schemas.openxmlformats.org/package/2006/relationships"><Relationship Id="rId3" Type="http://schemas.openxmlformats.org/officeDocument/2006/relationships/image" Target="../media/image338.emf"/><Relationship Id="rId2" Type="http://schemas.openxmlformats.org/officeDocument/2006/relationships/image" Target="../media/image337.png"/><Relationship Id="rId1" Type="http://schemas.openxmlformats.org/officeDocument/2006/relationships/slideLayout" Target="../slideLayouts/slideLayout15.xml"/><Relationship Id="rId4" Type="http://schemas.openxmlformats.org/officeDocument/2006/relationships/image" Target="../media/image339.png"/></Relationships>
</file>

<file path=ppt/slides/_rels/slide422.xml.rels><?xml version="1.0" encoding="UTF-8" standalone="yes"?>
<Relationships xmlns="http://schemas.openxmlformats.org/package/2006/relationships"><Relationship Id="rId2" Type="http://schemas.openxmlformats.org/officeDocument/2006/relationships/image" Target="../media/image340.emf"/><Relationship Id="rId1" Type="http://schemas.openxmlformats.org/officeDocument/2006/relationships/slideLayout" Target="../slideLayouts/slideLayout4.xml"/></Relationships>
</file>

<file path=ppt/slides/_rels/slide423.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4.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2" Type="http://schemas.openxmlformats.org/officeDocument/2006/relationships/image" Target="../media/image342.jpeg"/><Relationship Id="rId1" Type="http://schemas.openxmlformats.org/officeDocument/2006/relationships/slideLayout" Target="../slideLayouts/slideLayout4.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30.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4.xml"/></Relationships>
</file>

<file path=ppt/slides/_rels/slide431.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4.xml"/></Relationships>
</file>

<file path=ppt/slides/_rels/slide432.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png"/><Relationship Id="rId1" Type="http://schemas.openxmlformats.org/officeDocument/2006/relationships/slideLayout" Target="../slideLayouts/slideLayout12.xml"/></Relationships>
</file>

<file path=ppt/slides/_rels/slide433.xml.rels><?xml version="1.0" encoding="UTF-8" standalone="yes"?>
<Relationships xmlns="http://schemas.openxmlformats.org/package/2006/relationships"><Relationship Id="rId2" Type="http://schemas.openxmlformats.org/officeDocument/2006/relationships/image" Target="../media/image347.jpeg"/><Relationship Id="rId1" Type="http://schemas.openxmlformats.org/officeDocument/2006/relationships/slideLayout" Target="../slideLayouts/slideLayout4.xml"/></Relationships>
</file>

<file path=ppt/slides/_rels/slide434.xml.rels><?xml version="1.0" encoding="UTF-8" standalone="yes"?>
<Relationships xmlns="http://schemas.openxmlformats.org/package/2006/relationships"><Relationship Id="rId2" Type="http://schemas.openxmlformats.org/officeDocument/2006/relationships/image" Target="../media/image348.emf"/><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49.jpeg"/><Relationship Id="rId1" Type="http://schemas.openxmlformats.org/officeDocument/2006/relationships/slideLayout" Target="../slideLayouts/slideLayout15.xml"/><Relationship Id="rId4" Type="http://schemas.openxmlformats.org/officeDocument/2006/relationships/image" Target="../media/image351.png"/></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352.jpeg"/><Relationship Id="rId1" Type="http://schemas.openxmlformats.org/officeDocument/2006/relationships/slideLayout" Target="../slideLayouts/slideLayout13.xml"/></Relationships>
</file>

<file path=ppt/slides/_rels/slide439.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40.xml.rels><?xml version="1.0" encoding="UTF-8" standalone="yes"?>
<Relationships xmlns="http://schemas.openxmlformats.org/package/2006/relationships"><Relationship Id="rId2" Type="http://schemas.openxmlformats.org/officeDocument/2006/relationships/image" Target="../media/image355.png"/><Relationship Id="rId1" Type="http://schemas.openxmlformats.org/officeDocument/2006/relationships/slideLayout" Target="../slideLayouts/slideLayout4.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2.xml.rels><?xml version="1.0" encoding="UTF-8" standalone="yes"?>
<Relationships xmlns="http://schemas.openxmlformats.org/package/2006/relationships"><Relationship Id="rId3" Type="http://schemas.openxmlformats.org/officeDocument/2006/relationships/image" Target="../media/image35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43.xml.rels><?xml version="1.0" encoding="UTF-8" standalone="yes"?>
<Relationships xmlns="http://schemas.openxmlformats.org/package/2006/relationships"><Relationship Id="rId2" Type="http://schemas.openxmlformats.org/officeDocument/2006/relationships/image" Target="../media/image357.jpeg"/><Relationship Id="rId1" Type="http://schemas.openxmlformats.org/officeDocument/2006/relationships/slideLayout" Target="../slideLayouts/slideLayout4.xml"/></Relationships>
</file>

<file path=ppt/slides/_rels/slide444.xml.rels><?xml version="1.0" encoding="UTF-8" standalone="yes"?>
<Relationships xmlns="http://schemas.openxmlformats.org/package/2006/relationships"><Relationship Id="rId2" Type="http://schemas.openxmlformats.org/officeDocument/2006/relationships/image" Target="../media/image358.jpeg"/><Relationship Id="rId1" Type="http://schemas.openxmlformats.org/officeDocument/2006/relationships/slideLayout" Target="../slideLayouts/slideLayout4.xml"/></Relationships>
</file>

<file path=ppt/slides/_rels/slide445.xml.rels><?xml version="1.0" encoding="UTF-8" standalone="yes"?>
<Relationships xmlns="http://schemas.openxmlformats.org/package/2006/relationships"><Relationship Id="rId2" Type="http://schemas.openxmlformats.org/officeDocument/2006/relationships/image" Target="../media/image359.jpeg"/><Relationship Id="rId1" Type="http://schemas.openxmlformats.org/officeDocument/2006/relationships/slideLayout" Target="../slideLayouts/slideLayout4.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sz="4800" dirty="0"/>
              <a:t>A+</a:t>
            </a:r>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996842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Getting Help</a:t>
            </a:r>
          </a:p>
        </p:txBody>
      </p:sp>
      <p:pic>
        <p:nvPicPr>
          <p:cNvPr id="6" name="Content Placeholder 5" descr="Help on the format command"/>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00063" y="1822450"/>
            <a:ext cx="6448425" cy="3257550"/>
          </a:xfrm>
          <a:prstGeom prst="rect">
            <a:avLst/>
          </a:prstGeom>
          <a:noFill/>
          <a:ln>
            <a:noFill/>
          </a:ln>
        </p:spPr>
      </p:pic>
    </p:spTree>
    <p:extLst>
      <p:ext uri="{BB962C8B-B14F-4D97-AF65-F5344CB8AC3E}">
        <p14:creationId xmlns:p14="http://schemas.microsoft.com/office/powerpoint/2010/main" val="22896281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and Processor Options</a:t>
            </a:r>
          </a:p>
        </p:txBody>
      </p:sp>
      <p:pic>
        <p:nvPicPr>
          <p:cNvPr id="7" name="Content Placeholder 6" descr="Adjusting foreground and background responsiveness in Windows 7"/>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609306" y="988653"/>
            <a:ext cx="3591426" cy="5153744"/>
          </a:xfrm>
          <a:prstGeom prst="rect">
            <a:avLst/>
          </a:prstGeom>
          <a:noFill/>
          <a:ln>
            <a:noFill/>
          </a:ln>
          <a:extLst>
            <a:ext uri="{53640926-AAD7-44D8-BBD7-CCE9431645EC}">
              <a14:shadowObscured xmlns:a14="http://schemas.microsoft.com/office/drawing/2010/main"/>
            </a:ext>
          </a:extLst>
        </p:spPr>
      </p:pic>
      <p:pic>
        <p:nvPicPr>
          <p:cNvPr id="8" name="Content Placeholder 7" descr="Configuring visual performance options in Windows 7"/>
          <p:cNvPicPr>
            <a:picLocks noGrp="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362200" y="1447800"/>
            <a:ext cx="3220245" cy="4694238"/>
          </a:xfrm>
          <a:prstGeom prst="rect">
            <a:avLst/>
          </a:prstGeom>
          <a:noFill/>
          <a:ln>
            <a:noFill/>
          </a:ln>
        </p:spPr>
      </p:pic>
    </p:spTree>
    <p:extLst>
      <p:ext uri="{BB962C8B-B14F-4D97-AF65-F5344CB8AC3E}">
        <p14:creationId xmlns:p14="http://schemas.microsoft.com/office/powerpoint/2010/main" val="17578618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Virtual Memory</a:t>
            </a:r>
            <a:endParaRPr lang="en-US" dirty="0"/>
          </a:p>
        </p:txBody>
      </p:sp>
      <p:sp>
        <p:nvSpPr>
          <p:cNvPr id="4" name="Content Placeholder 3"/>
          <p:cNvSpPr>
            <a:spLocks noGrp="1"/>
          </p:cNvSpPr>
          <p:nvPr>
            <p:ph sz="half" idx="2"/>
          </p:nvPr>
        </p:nvSpPr>
        <p:spPr/>
        <p:txBody>
          <a:bodyPr>
            <a:normAutofit/>
          </a:bodyPr>
          <a:lstStyle/>
          <a:p>
            <a:pPr>
              <a:defRPr/>
            </a:pPr>
            <a:r>
              <a:rPr lang="en-GB" dirty="0"/>
              <a:t>Use disk space to supplement RAM</a:t>
            </a:r>
          </a:p>
          <a:p>
            <a:pPr>
              <a:defRPr/>
            </a:pPr>
            <a:r>
              <a:rPr lang="en-GB" dirty="0"/>
              <a:t>System managed sizing</a:t>
            </a:r>
          </a:p>
          <a:p>
            <a:pPr>
              <a:defRPr/>
            </a:pPr>
            <a:r>
              <a:rPr lang="en-GB" dirty="0"/>
              <a:t>For best performance, configure pagefile on each physical disk</a:t>
            </a:r>
          </a:p>
          <a:p>
            <a:pPr>
              <a:defRPr/>
            </a:pPr>
            <a:r>
              <a:rPr lang="en-GB"/>
              <a:t>Consider using </a:t>
            </a:r>
            <a:r>
              <a:rPr lang="en-GB" dirty="0"/>
              <a:t>fixed size pagefile to reduce fragmentation</a:t>
            </a:r>
          </a:p>
          <a:p>
            <a:endParaRPr lang="en-US" dirty="0"/>
          </a:p>
        </p:txBody>
      </p:sp>
      <p:pic>
        <p:nvPicPr>
          <p:cNvPr id="7" name="Content Placeholder 6" descr="Configuring virtual memory"/>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101056" y="1355725"/>
            <a:ext cx="3371850" cy="4419600"/>
          </a:xfrm>
          <a:prstGeom prst="rect">
            <a:avLst/>
          </a:prstGeom>
          <a:noFill/>
          <a:ln>
            <a:noFill/>
          </a:ln>
        </p:spPr>
      </p:pic>
    </p:spTree>
    <p:extLst>
      <p:ext uri="{BB962C8B-B14F-4D97-AF65-F5344CB8AC3E}">
        <p14:creationId xmlns:p14="http://schemas.microsoft.com/office/powerpoint/2010/main" val="4426043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SuperFetch and ReadyBoost</a:t>
            </a:r>
          </a:p>
        </p:txBody>
      </p:sp>
      <p:sp>
        <p:nvSpPr>
          <p:cNvPr id="3" name="Content Placeholder 2"/>
          <p:cNvSpPr>
            <a:spLocks noGrp="1"/>
          </p:cNvSpPr>
          <p:nvPr>
            <p:ph sz="half" idx="1"/>
          </p:nvPr>
        </p:nvSpPr>
        <p:spPr/>
        <p:txBody>
          <a:bodyPr>
            <a:normAutofit/>
          </a:bodyPr>
          <a:lstStyle/>
          <a:p>
            <a:r>
              <a:rPr lang="en-GB" altLang="en-US" dirty="0"/>
              <a:t>SuperFetch</a:t>
            </a:r>
          </a:p>
          <a:p>
            <a:pPr lvl="1"/>
            <a:r>
              <a:rPr lang="en-GB" altLang="en-US" dirty="0"/>
              <a:t>Memory manager</a:t>
            </a:r>
          </a:p>
          <a:p>
            <a:pPr lvl="1"/>
            <a:r>
              <a:rPr lang="en-GB" altLang="en-US" dirty="0"/>
              <a:t>Pre-caches frequently used programs in memory to load them more quickly</a:t>
            </a:r>
          </a:p>
          <a:p>
            <a:r>
              <a:rPr lang="en-GB" altLang="en-US" dirty="0"/>
              <a:t>ReadyBoost</a:t>
            </a:r>
          </a:p>
          <a:p>
            <a:pPr lvl="1"/>
            <a:r>
              <a:rPr lang="en-GB" altLang="en-US" dirty="0"/>
              <a:t>Use flash drives to supplement system memory</a:t>
            </a:r>
          </a:p>
          <a:p>
            <a:pPr lvl="1"/>
            <a:r>
              <a:rPr lang="en-GB" altLang="en-US" dirty="0"/>
              <a:t>Caches </a:t>
            </a:r>
            <a:r>
              <a:rPr lang="en-GB" altLang="en-US" dirty="0" err="1"/>
              <a:t>startup</a:t>
            </a:r>
            <a:r>
              <a:rPr lang="en-GB" altLang="en-US" dirty="0"/>
              <a:t> files and other frequently accessed data</a:t>
            </a:r>
          </a:p>
          <a:p>
            <a:endParaRPr lang="en-US" dirty="0"/>
          </a:p>
        </p:txBody>
      </p:sp>
      <p:pic>
        <p:nvPicPr>
          <p:cNvPr id="7" name="Content Placeholder 6" descr="Enabling or disabling a USB drive for use with ReadyBoost"/>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609557" y="1160463"/>
            <a:ext cx="3590925" cy="4810125"/>
          </a:xfrm>
          <a:prstGeom prst="rect">
            <a:avLst/>
          </a:prstGeom>
          <a:noFill/>
          <a:ln>
            <a:noFill/>
          </a:ln>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8495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Troubleshooting</a:t>
            </a:r>
          </a:p>
        </p:txBody>
      </p:sp>
      <p:sp>
        <p:nvSpPr>
          <p:cNvPr id="3" name="Content Placeholder 2"/>
          <p:cNvSpPr>
            <a:spLocks noGrp="1"/>
          </p:cNvSpPr>
          <p:nvPr>
            <p:ph sz="half" idx="1"/>
          </p:nvPr>
        </p:nvSpPr>
        <p:spPr/>
        <p:txBody>
          <a:bodyPr/>
          <a:lstStyle/>
          <a:p>
            <a:endParaRPr lang="en-GB" dirty="0"/>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27866899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a:t>General troubleshooting skills and </a:t>
            </a:r>
            <a:r>
              <a:rPr lang="en-GB" dirty="0" err="1"/>
              <a:t>mindset</a:t>
            </a:r>
            <a:endParaRPr lang="en-GB" dirty="0"/>
          </a:p>
          <a:p>
            <a:r>
              <a:rPr lang="en-GB" dirty="0"/>
              <a:t>Purpose of troubleshooting</a:t>
            </a:r>
          </a:p>
          <a:p>
            <a:pPr lvl="1"/>
            <a:r>
              <a:rPr lang="en-GB" dirty="0"/>
              <a:t>Causes</a:t>
            </a:r>
          </a:p>
          <a:p>
            <a:pPr lvl="1"/>
            <a:r>
              <a:rPr lang="en-GB" dirty="0"/>
              <a:t>Symptoms</a:t>
            </a:r>
          </a:p>
          <a:p>
            <a:pPr lvl="1"/>
            <a:r>
              <a:rPr lang="en-GB" dirty="0"/>
              <a:t>Consequences</a:t>
            </a:r>
          </a:p>
          <a:p>
            <a:pPr lvl="1"/>
            <a:r>
              <a:rPr lang="en-GB" dirty="0"/>
              <a:t>Consider business goals first</a:t>
            </a:r>
          </a:p>
          <a:p>
            <a:r>
              <a:rPr lang="en-GB" dirty="0"/>
              <a:t>Problem management</a:t>
            </a:r>
          </a:p>
          <a:p>
            <a:pPr lvl="1"/>
            <a:r>
              <a:rPr lang="en-GB" dirty="0"/>
              <a:t>Identification</a:t>
            </a:r>
          </a:p>
          <a:p>
            <a:pPr lvl="1"/>
            <a:r>
              <a:rPr lang="en-GB" dirty="0"/>
              <a:t>Prioritization</a:t>
            </a:r>
          </a:p>
          <a:p>
            <a:pPr lvl="1"/>
            <a:r>
              <a:rPr lang="en-GB" dirty="0"/>
              <a:t>Ownership</a:t>
            </a:r>
          </a:p>
          <a:p>
            <a:pPr lvl="1"/>
            <a:r>
              <a:rPr lang="en-GB" dirty="0"/>
              <a:t>Authority to make changes</a:t>
            </a:r>
          </a:p>
          <a:p>
            <a:endParaRPr lang="en-GB" dirty="0"/>
          </a:p>
        </p:txBody>
      </p:sp>
      <p:sp>
        <p:nvSpPr>
          <p:cNvPr id="10242" name="Title 1"/>
          <p:cNvSpPr>
            <a:spLocks noGrp="1"/>
          </p:cNvSpPr>
          <p:nvPr>
            <p:ph type="title"/>
          </p:nvPr>
        </p:nvSpPr>
        <p:spPr/>
        <p:txBody>
          <a:bodyPr/>
          <a:lstStyle/>
          <a:p>
            <a:r>
              <a:rPr lang="en-GB" altLang="en-US"/>
              <a:t>Troubleshooting Models</a:t>
            </a:r>
          </a:p>
        </p:txBody>
      </p:sp>
    </p:spTree>
    <p:extLst>
      <p:ext uri="{BB962C8B-B14F-4D97-AF65-F5344CB8AC3E}">
        <p14:creationId xmlns:p14="http://schemas.microsoft.com/office/powerpoint/2010/main" val="11317654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a:t>Identify the problem:</a:t>
            </a:r>
          </a:p>
          <a:p>
            <a:pPr lvl="1"/>
            <a:r>
              <a:rPr lang="en-GB" dirty="0"/>
              <a:t>Question user and identify user changes to computer</a:t>
            </a:r>
          </a:p>
          <a:p>
            <a:pPr lvl="1"/>
            <a:r>
              <a:rPr lang="en-GB" dirty="0"/>
              <a:t>Perform backups before making changes</a:t>
            </a:r>
          </a:p>
          <a:p>
            <a:r>
              <a:rPr lang="en-GB" dirty="0"/>
              <a:t>Establish a theory of probable cause (question the obvious / research symptoms)</a:t>
            </a:r>
          </a:p>
          <a:p>
            <a:r>
              <a:rPr lang="en-GB" dirty="0"/>
              <a:t>Test the theory to determine cause:</a:t>
            </a:r>
          </a:p>
          <a:p>
            <a:pPr lvl="1"/>
            <a:r>
              <a:rPr lang="en-GB" dirty="0"/>
              <a:t>Once theory is confirmed determine next steps to resolve problem</a:t>
            </a:r>
          </a:p>
          <a:p>
            <a:pPr lvl="1"/>
            <a:r>
              <a:rPr lang="en-GB" dirty="0"/>
              <a:t>If theory is not confirmed, re-establish new theory or escalate</a:t>
            </a:r>
          </a:p>
          <a:p>
            <a:r>
              <a:rPr lang="en-GB" dirty="0"/>
              <a:t>Establish a plan of action to resolve the problem and implement the solution</a:t>
            </a:r>
          </a:p>
          <a:p>
            <a:r>
              <a:rPr lang="en-GB" dirty="0"/>
              <a:t>Verify full system functionality and if applicable implement preventive measures</a:t>
            </a:r>
          </a:p>
          <a:p>
            <a:r>
              <a:rPr lang="en-GB" dirty="0"/>
              <a:t>Document findings, actions and outcomes</a:t>
            </a:r>
          </a:p>
        </p:txBody>
      </p:sp>
      <p:sp>
        <p:nvSpPr>
          <p:cNvPr id="3" name="Title 2"/>
          <p:cNvSpPr>
            <a:spLocks noGrp="1"/>
          </p:cNvSpPr>
          <p:nvPr>
            <p:ph type="title"/>
          </p:nvPr>
        </p:nvSpPr>
        <p:spPr/>
        <p:txBody>
          <a:bodyPr>
            <a:normAutofit/>
          </a:bodyPr>
          <a:lstStyle/>
          <a:p>
            <a:r>
              <a:rPr lang="en-GB" dirty="0"/>
              <a:t>CompTIA A+ Troubleshooting Model</a:t>
            </a:r>
            <a:endParaRPr lang="en-US" dirty="0"/>
          </a:p>
        </p:txBody>
      </p:sp>
    </p:spTree>
    <p:extLst>
      <p:ext uri="{BB962C8B-B14F-4D97-AF65-F5344CB8AC3E}">
        <p14:creationId xmlns:p14="http://schemas.microsoft.com/office/powerpoint/2010/main" val="38872019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p:txBody>
          <a:bodyPr/>
          <a:lstStyle/>
          <a:p>
            <a:r>
              <a:rPr lang="en-US" altLang="en-US"/>
              <a:t>Calm</a:t>
            </a:r>
          </a:p>
          <a:p>
            <a:r>
              <a:rPr lang="en-US" altLang="en-US"/>
              <a:t>Do not assume</a:t>
            </a:r>
          </a:p>
          <a:p>
            <a:r>
              <a:rPr lang="en-US" altLang="en-US"/>
              <a:t>Assess costs</a:t>
            </a:r>
          </a:p>
          <a:p>
            <a:r>
              <a:rPr lang="en-US" altLang="en-US"/>
              <a:t>Know when to give up (or get help)</a:t>
            </a:r>
          </a:p>
        </p:txBody>
      </p:sp>
      <p:sp>
        <p:nvSpPr>
          <p:cNvPr id="11266" name="Rectangle 2"/>
          <p:cNvSpPr>
            <a:spLocks noGrp="1" noChangeArrowheads="1"/>
          </p:cNvSpPr>
          <p:nvPr>
            <p:ph type="title"/>
          </p:nvPr>
        </p:nvSpPr>
        <p:spPr/>
        <p:txBody>
          <a:bodyPr/>
          <a:lstStyle/>
          <a:p>
            <a:r>
              <a:rPr lang="en-US" altLang="en-US"/>
              <a:t>Approaching Troubleshooting</a:t>
            </a:r>
          </a:p>
        </p:txBody>
      </p:sp>
    </p:spTree>
    <p:extLst>
      <p:ext uri="{BB962C8B-B14F-4D97-AF65-F5344CB8AC3E}">
        <p14:creationId xmlns:p14="http://schemas.microsoft.com/office/powerpoint/2010/main" val="33834890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p:txBody>
          <a:bodyPr/>
          <a:lstStyle/>
          <a:p>
            <a:r>
              <a:rPr lang="en-US" altLang="en-US"/>
              <a:t>Work methodically</a:t>
            </a:r>
          </a:p>
          <a:p>
            <a:r>
              <a:rPr lang="en-US" altLang="en-US"/>
              <a:t>Cause and effect</a:t>
            </a:r>
          </a:p>
          <a:p>
            <a:r>
              <a:rPr lang="en-US" altLang="en-US"/>
              <a:t>Decision making</a:t>
            </a:r>
          </a:p>
          <a:p>
            <a:r>
              <a:rPr lang="en-US" altLang="en-US"/>
              <a:t>Preparation</a:t>
            </a:r>
          </a:p>
          <a:p>
            <a:r>
              <a:rPr lang="en-US" altLang="en-US"/>
              <a:t>Protecting data</a:t>
            </a:r>
          </a:p>
          <a:p>
            <a:endParaRPr lang="en-US" altLang="en-US"/>
          </a:p>
          <a:p>
            <a:endParaRPr lang="en-US" altLang="en-US"/>
          </a:p>
        </p:txBody>
      </p:sp>
      <p:sp>
        <p:nvSpPr>
          <p:cNvPr id="12290" name="Rectangle 2"/>
          <p:cNvSpPr>
            <a:spLocks noGrp="1" noChangeArrowheads="1"/>
          </p:cNvSpPr>
          <p:nvPr>
            <p:ph type="title"/>
          </p:nvPr>
        </p:nvSpPr>
        <p:spPr/>
        <p:txBody>
          <a:bodyPr/>
          <a:lstStyle/>
          <a:p>
            <a:r>
              <a:rPr lang="en-US" altLang="en-US"/>
              <a:t>Troubleshooting Procedures</a:t>
            </a:r>
          </a:p>
        </p:txBody>
      </p:sp>
    </p:spTree>
    <p:extLst>
      <p:ext uri="{BB962C8B-B14F-4D97-AF65-F5344CB8AC3E}">
        <p14:creationId xmlns:p14="http://schemas.microsoft.com/office/powerpoint/2010/main" val="18081512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a:t>Identify the Problem</a:t>
            </a:r>
          </a:p>
        </p:txBody>
      </p:sp>
      <p:sp>
        <p:nvSpPr>
          <p:cNvPr id="9219" name="Rectangle 3"/>
          <p:cNvSpPr>
            <a:spLocks noGrp="1" noChangeArrowheads="1"/>
          </p:cNvSpPr>
          <p:nvPr>
            <p:ph sz="half" idx="2"/>
          </p:nvPr>
        </p:nvSpPr>
        <p:spPr/>
        <p:txBody>
          <a:bodyPr>
            <a:normAutofit/>
          </a:bodyPr>
          <a:lstStyle/>
          <a:p>
            <a:r>
              <a:rPr lang="en-US" dirty="0"/>
              <a:t>Analyze the system and environment</a:t>
            </a:r>
          </a:p>
          <a:p>
            <a:r>
              <a:rPr lang="en-US" dirty="0"/>
              <a:t>Logs / change documentation</a:t>
            </a:r>
          </a:p>
          <a:p>
            <a:r>
              <a:rPr lang="en-US" dirty="0"/>
              <a:t>Check with other technicians</a:t>
            </a:r>
          </a:p>
          <a:p>
            <a:r>
              <a:rPr lang="en-US" dirty="0"/>
              <a:t>Question the user</a:t>
            </a:r>
          </a:p>
          <a:p>
            <a:pPr lvl="1"/>
            <a:r>
              <a:rPr lang="en-US" dirty="0"/>
              <a:t>Open questions invite explanations</a:t>
            </a:r>
          </a:p>
          <a:p>
            <a:pPr lvl="1"/>
            <a:r>
              <a:rPr lang="en-US" dirty="0"/>
              <a:t>Closed questions invite Yes/No/Fixed answers</a:t>
            </a:r>
          </a:p>
        </p:txBody>
      </p:sp>
      <p:grpSp>
        <p:nvGrpSpPr>
          <p:cNvPr id="26" name="Group 25"/>
          <p:cNvGrpSpPr/>
          <p:nvPr/>
        </p:nvGrpSpPr>
        <p:grpSpPr>
          <a:xfrm>
            <a:off x="838200" y="1266536"/>
            <a:ext cx="3782753" cy="5229514"/>
            <a:chOff x="-3376352" y="964276"/>
            <a:chExt cx="3902825" cy="5345084"/>
          </a:xfrm>
        </p:grpSpPr>
        <p:pic>
          <p:nvPicPr>
            <p:cNvPr id="27" name="Picture 5" descr="MPj04000400000[1]"/>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a:xfrm>
              <a:off x="-3376352" y="964276"/>
              <a:ext cx="3902825" cy="2601884"/>
            </a:xfrm>
            <a:prstGeom prst="rect">
              <a:avLst/>
            </a:prstGeom>
          </p:spPr>
        </p:pic>
        <p:sp>
          <p:nvSpPr>
            <p:cNvPr id="28" name="Rectangular Callout 27"/>
            <p:cNvSpPr/>
            <p:nvPr/>
          </p:nvSpPr>
          <p:spPr bwMode="auto">
            <a:xfrm>
              <a:off x="-3333115" y="4293235"/>
              <a:ext cx="3816350" cy="2016125"/>
            </a:xfrm>
            <a:prstGeom prst="wedgeRectCallout">
              <a:avLst>
                <a:gd name="adj1" fmla="val -26207"/>
                <a:gd name="adj2" fmla="val -185688"/>
              </a:avLst>
            </a:prstGeom>
            <a:solidFill>
              <a:schemeClr val="accent1"/>
            </a:solidFill>
            <a:ln w="9525" cap="flat" cmpd="sng" algn="ctr">
              <a:solidFill>
                <a:schemeClr val="tx1"/>
              </a:solidFill>
              <a:prstDash val="solid"/>
              <a:round/>
              <a:headEnd type="none" w="med" len="med"/>
              <a:tailEnd type="none" w="med" len="med"/>
            </a:ln>
            <a:effectLst/>
          </p:spPr>
          <p:txBody>
            <a:bodyPr anchor="ctr"/>
            <a:lstStyle/>
            <a:p>
              <a:pPr algn="ctr" eaLnBrk="1" hangingPunct="1">
                <a:defRPr/>
              </a:pPr>
              <a:r>
                <a:rPr lang="en-GB" b="1" dirty="0">
                  <a:solidFill>
                    <a:schemeClr val="tx2"/>
                  </a:solidFill>
                </a:rPr>
                <a:t>1. Identify the problem</a:t>
              </a:r>
            </a:p>
            <a:p>
              <a:pPr marL="285750" lvl="1" indent="-285750" algn="ctr">
                <a:buFont typeface="Arial" panose="020B0604020202020204" pitchFamily="34" charset="0"/>
                <a:buChar char="•"/>
                <a:defRPr/>
              </a:pPr>
              <a:r>
                <a:rPr lang="en-GB" dirty="0">
                  <a:solidFill>
                    <a:schemeClr val="tx2"/>
                  </a:solidFill>
                </a:rPr>
                <a:t>Question user and identify user changes to computer</a:t>
              </a:r>
            </a:p>
            <a:p>
              <a:pPr marL="285750" lvl="1" indent="-285750" algn="ctr">
                <a:buFont typeface="Arial" panose="020B0604020202020204" pitchFamily="34" charset="0"/>
                <a:buChar char="•"/>
                <a:defRPr/>
              </a:pPr>
              <a:r>
                <a:rPr lang="en-GB" dirty="0">
                  <a:solidFill>
                    <a:schemeClr val="tx2"/>
                  </a:solidFill>
                </a:rPr>
                <a:t>Perform backups before making changes</a:t>
              </a:r>
            </a:p>
          </p:txBody>
        </p:sp>
      </p:grpSp>
    </p:spTree>
    <p:extLst>
      <p:ext uri="{BB962C8B-B14F-4D97-AF65-F5344CB8AC3E}">
        <p14:creationId xmlns:p14="http://schemas.microsoft.com/office/powerpoint/2010/main" val="599400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GB"/>
              <a:t>Establish and Test Theory</a:t>
            </a:r>
            <a:endParaRPr lang="en-US" dirty="0"/>
          </a:p>
        </p:txBody>
      </p:sp>
      <p:sp>
        <p:nvSpPr>
          <p:cNvPr id="10" name="Content Placeholder 9"/>
          <p:cNvSpPr>
            <a:spLocks noGrp="1"/>
          </p:cNvSpPr>
          <p:nvPr>
            <p:ph sz="half" idx="1"/>
          </p:nvPr>
        </p:nvSpPr>
        <p:spPr/>
        <p:txBody>
          <a:bodyPr/>
          <a:lstStyle/>
          <a:p>
            <a:r>
              <a:rPr lang="en-US" altLang="en-US" dirty="0"/>
              <a:t>Categorize</a:t>
            </a:r>
          </a:p>
          <a:p>
            <a:r>
              <a:rPr lang="en-US" altLang="en-US" dirty="0"/>
              <a:t>Simplify</a:t>
            </a:r>
          </a:p>
          <a:p>
            <a:pPr lvl="1"/>
            <a:r>
              <a:rPr lang="en-US" altLang="en-US" dirty="0"/>
              <a:t>“Bringing it Back to Base”</a:t>
            </a:r>
          </a:p>
          <a:p>
            <a:r>
              <a:rPr lang="en-US" altLang="en-US" dirty="0"/>
              <a:t>Known good</a:t>
            </a:r>
          </a:p>
          <a:p>
            <a:r>
              <a:rPr lang="en-US" altLang="en-US" dirty="0"/>
              <a:t>Escalation</a:t>
            </a:r>
          </a:p>
          <a:p>
            <a:endParaRPr lang="en-US" dirty="0"/>
          </a:p>
        </p:txBody>
      </p:sp>
      <p:grpSp>
        <p:nvGrpSpPr>
          <p:cNvPr id="3" name="Group 2"/>
          <p:cNvGrpSpPr/>
          <p:nvPr/>
        </p:nvGrpSpPr>
        <p:grpSpPr>
          <a:xfrm>
            <a:off x="6275388" y="1052196"/>
            <a:ext cx="4392613" cy="5257165"/>
            <a:chOff x="323850" y="1051560"/>
            <a:chExt cx="4392613" cy="5257165"/>
          </a:xfrm>
        </p:grpSpPr>
        <p:pic>
          <p:nvPicPr>
            <p:cNvPr id="9" name="Picture 6"/>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323850" y="1051560"/>
              <a:ext cx="3902825" cy="2601884"/>
            </a:xfrm>
            <a:prstGeom prst="rect">
              <a:avLst/>
            </a:prstGeom>
            <a:noFill/>
          </p:spPr>
        </p:pic>
        <p:sp>
          <p:nvSpPr>
            <p:cNvPr id="8" name="Rectangular Callout 7"/>
            <p:cNvSpPr/>
            <p:nvPr/>
          </p:nvSpPr>
          <p:spPr bwMode="auto">
            <a:xfrm>
              <a:off x="323850" y="4076700"/>
              <a:ext cx="4392613" cy="2232025"/>
            </a:xfrm>
            <a:prstGeom prst="wedgeRectCallout">
              <a:avLst>
                <a:gd name="adj1" fmla="val 18715"/>
                <a:gd name="adj2" fmla="val -141491"/>
              </a:avLst>
            </a:prstGeom>
            <a:solidFill>
              <a:schemeClr val="accent1"/>
            </a:solidFill>
            <a:ln w="9525" cap="flat" cmpd="sng" algn="ctr">
              <a:solidFill>
                <a:schemeClr val="tx1"/>
              </a:solidFill>
              <a:prstDash val="solid"/>
              <a:round/>
              <a:headEnd type="none" w="med" len="med"/>
              <a:tailEnd type="none" w="med" len="med"/>
            </a:ln>
            <a:effectLst/>
          </p:spPr>
          <p:txBody>
            <a:bodyPr anchor="ctr"/>
            <a:lstStyle/>
            <a:p>
              <a:pPr algn="ctr"/>
              <a:r>
                <a:rPr lang="en-GB" b="1" dirty="0">
                  <a:solidFill>
                    <a:schemeClr val="tx2"/>
                  </a:solidFill>
                </a:rPr>
                <a:t>2. Establish a theory of probable cause (question the obvious / research)</a:t>
              </a:r>
            </a:p>
            <a:p>
              <a:pPr algn="ctr"/>
              <a:r>
                <a:rPr lang="en-GB" b="1" dirty="0">
                  <a:solidFill>
                    <a:schemeClr val="tx2"/>
                  </a:solidFill>
                </a:rPr>
                <a:t>3. Test the theory to determine cause:</a:t>
              </a:r>
            </a:p>
            <a:p>
              <a:pPr marL="285750" indent="-285750" algn="ctr">
                <a:buFont typeface="Arial" panose="020B0604020202020204" pitchFamily="34" charset="0"/>
                <a:buChar char="•"/>
              </a:pPr>
              <a:r>
                <a:rPr lang="en-GB" dirty="0">
                  <a:solidFill>
                    <a:schemeClr val="tx2"/>
                  </a:solidFill>
                </a:rPr>
                <a:t>Once theory is confirmed determine next steps to resolve problem</a:t>
              </a:r>
            </a:p>
            <a:p>
              <a:pPr marL="285750" indent="-285750" algn="ctr">
                <a:buFont typeface="Arial" panose="020B0604020202020204" pitchFamily="34" charset="0"/>
                <a:buChar char="•"/>
              </a:pPr>
              <a:r>
                <a:rPr lang="en-GB" dirty="0">
                  <a:solidFill>
                    <a:schemeClr val="tx2"/>
                  </a:solidFill>
                </a:rPr>
                <a:t>If theory is not confirmed, re-establish new theory or escalate</a:t>
              </a:r>
            </a:p>
          </p:txBody>
        </p:sp>
      </p:grpSp>
    </p:spTree>
    <p:extLst>
      <p:ext uri="{BB962C8B-B14F-4D97-AF65-F5344CB8AC3E}">
        <p14:creationId xmlns:p14="http://schemas.microsoft.com/office/powerpoint/2010/main" val="2081672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Editors</a:t>
            </a:r>
          </a:p>
        </p:txBody>
      </p:sp>
      <p:sp>
        <p:nvSpPr>
          <p:cNvPr id="3" name="Content Placeholder 2"/>
          <p:cNvSpPr>
            <a:spLocks noGrp="1"/>
          </p:cNvSpPr>
          <p:nvPr>
            <p:ph sz="half" idx="1"/>
          </p:nvPr>
        </p:nvSpPr>
        <p:spPr/>
        <p:txBody>
          <a:bodyPr/>
          <a:lstStyle/>
          <a:p>
            <a:r>
              <a:rPr lang="en-US" dirty="0"/>
              <a:t>Plain text versus binary format files</a:t>
            </a:r>
          </a:p>
          <a:p>
            <a:r>
              <a:rPr lang="en-US" dirty="0"/>
              <a:t>notepad.exe</a:t>
            </a:r>
          </a:p>
          <a:p>
            <a:r>
              <a:rPr lang="en-US" dirty="0"/>
              <a:t>Other text editors are available...</a:t>
            </a:r>
          </a:p>
        </p:txBody>
      </p:sp>
      <p:pic>
        <p:nvPicPr>
          <p:cNvPr id="7" name="Content Placeholder 6" descr="Notepad text edito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6142038" y="1935640"/>
            <a:ext cx="4525962" cy="3259770"/>
          </a:xfrm>
        </p:spPr>
      </p:pic>
    </p:spTree>
    <p:extLst>
      <p:ext uri="{BB962C8B-B14F-4D97-AF65-F5344CB8AC3E}">
        <p14:creationId xmlns:p14="http://schemas.microsoft.com/office/powerpoint/2010/main" val="629357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GB" altLang="en-US"/>
              <a:t>Establish a Plan of Action</a:t>
            </a:r>
          </a:p>
        </p:txBody>
      </p:sp>
      <p:sp>
        <p:nvSpPr>
          <p:cNvPr id="15363" name="Text Placeholder 5"/>
          <p:cNvSpPr>
            <a:spLocks noGrp="1"/>
          </p:cNvSpPr>
          <p:nvPr>
            <p:ph sz="half" idx="2"/>
          </p:nvPr>
        </p:nvSpPr>
        <p:spPr/>
        <p:txBody>
          <a:bodyPr/>
          <a:lstStyle/>
          <a:p>
            <a:r>
              <a:rPr lang="en-US" altLang="en-US"/>
              <a:t>Repair</a:t>
            </a:r>
          </a:p>
          <a:p>
            <a:r>
              <a:rPr lang="en-US" altLang="en-US"/>
              <a:t>Replace</a:t>
            </a:r>
          </a:p>
          <a:p>
            <a:r>
              <a:rPr lang="en-US" altLang="en-US"/>
              <a:t>Ignore</a:t>
            </a:r>
            <a:endParaRPr lang="en-GB" altLang="en-US"/>
          </a:p>
        </p:txBody>
      </p:sp>
      <p:pic>
        <p:nvPicPr>
          <p:cNvPr id="13" name="Picture 6"/>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a:xfrm>
            <a:off x="1006895" y="1278601"/>
            <a:ext cx="3902825" cy="2601884"/>
          </a:xfrm>
          <a:prstGeom prst="rect">
            <a:avLst/>
          </a:prstGeom>
        </p:spPr>
      </p:pic>
      <p:sp>
        <p:nvSpPr>
          <p:cNvPr id="30" name="Rectangular Callout 29"/>
          <p:cNvSpPr/>
          <p:nvPr/>
        </p:nvSpPr>
        <p:spPr bwMode="auto">
          <a:xfrm>
            <a:off x="1909764" y="4077336"/>
            <a:ext cx="3095625" cy="2232025"/>
          </a:xfrm>
          <a:prstGeom prst="wedgeRectCallout">
            <a:avLst>
              <a:gd name="adj1" fmla="val -28691"/>
              <a:gd name="adj2" fmla="val -130172"/>
            </a:avLst>
          </a:prstGeom>
          <a:solidFill>
            <a:schemeClr val="accent1"/>
          </a:solidFill>
          <a:ln w="9525" cap="flat" cmpd="sng" algn="ctr">
            <a:solidFill>
              <a:schemeClr val="tx1"/>
            </a:solidFill>
            <a:prstDash val="solid"/>
            <a:round/>
            <a:headEnd type="none" w="med" len="med"/>
            <a:tailEnd type="none" w="med" len="med"/>
          </a:ln>
          <a:effectLst/>
        </p:spPr>
        <p:txBody>
          <a:bodyPr anchor="ctr"/>
          <a:lstStyle/>
          <a:p>
            <a:pPr algn="ctr"/>
            <a:r>
              <a:rPr lang="en-GB" b="1" dirty="0">
                <a:solidFill>
                  <a:schemeClr val="tx2"/>
                </a:solidFill>
              </a:rPr>
              <a:t>4. Establish a plan of action to resolve the problem and implement the solution</a:t>
            </a:r>
          </a:p>
          <a:p>
            <a:pPr algn="ctr"/>
            <a:endParaRPr lang="en-GB" dirty="0">
              <a:solidFill>
                <a:schemeClr val="tx2"/>
              </a:solidFill>
            </a:endParaRPr>
          </a:p>
        </p:txBody>
      </p:sp>
    </p:spTree>
    <p:extLst>
      <p:ext uri="{BB962C8B-B14F-4D97-AF65-F5344CB8AC3E}">
        <p14:creationId xmlns:p14="http://schemas.microsoft.com/office/powerpoint/2010/main" val="42530898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Verify System Functionality</a:t>
            </a:r>
          </a:p>
        </p:txBody>
      </p:sp>
      <p:sp>
        <p:nvSpPr>
          <p:cNvPr id="7" name="Content Placeholder 6"/>
          <p:cNvSpPr>
            <a:spLocks noGrp="1"/>
          </p:cNvSpPr>
          <p:nvPr>
            <p:ph sz="half" idx="2"/>
          </p:nvPr>
        </p:nvSpPr>
        <p:spPr/>
        <p:txBody>
          <a:bodyPr>
            <a:normAutofit/>
          </a:bodyPr>
          <a:lstStyle/>
          <a:p>
            <a:r>
              <a:rPr lang="en-US" altLang="en-US" dirty="0"/>
              <a:t>Consider impact on overall system functionality</a:t>
            </a:r>
          </a:p>
          <a:p>
            <a:r>
              <a:rPr lang="en-US" altLang="en-US" dirty="0"/>
              <a:t>Test that the problem is fixed AND that the system functions normally</a:t>
            </a:r>
          </a:p>
          <a:p>
            <a:r>
              <a:rPr lang="en-US" altLang="en-US" dirty="0"/>
              <a:t>Identify preventive measures that will prevent the problem from reoccurring</a:t>
            </a:r>
          </a:p>
          <a:p>
            <a:pPr lvl="4"/>
            <a:endParaRPr lang="en-US" altLang="en-US" dirty="0"/>
          </a:p>
          <a:p>
            <a:endParaRPr lang="en-US" dirty="0"/>
          </a:p>
        </p:txBody>
      </p:sp>
      <p:grpSp>
        <p:nvGrpSpPr>
          <p:cNvPr id="8" name="Group 7"/>
          <p:cNvGrpSpPr/>
          <p:nvPr/>
        </p:nvGrpSpPr>
        <p:grpSpPr>
          <a:xfrm>
            <a:off x="1569720" y="1177687"/>
            <a:ext cx="4526280" cy="5005546"/>
            <a:chOff x="4617720" y="1302544"/>
            <a:chExt cx="4526280" cy="5005546"/>
          </a:xfrm>
        </p:grpSpPr>
        <p:pic>
          <p:nvPicPr>
            <p:cNvPr id="13" name="Content Placeholder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a:xfrm>
              <a:off x="4618038" y="1302544"/>
              <a:ext cx="4525962" cy="4525962"/>
            </a:xfrm>
            <a:prstGeom prst="rect">
              <a:avLst/>
            </a:prstGeom>
          </p:spPr>
        </p:pic>
        <p:sp>
          <p:nvSpPr>
            <p:cNvPr id="9" name="Rectangular Callout 8"/>
            <p:cNvSpPr/>
            <p:nvPr/>
          </p:nvSpPr>
          <p:spPr bwMode="auto">
            <a:xfrm>
              <a:off x="4617720" y="4507865"/>
              <a:ext cx="3097212" cy="1800225"/>
            </a:xfrm>
            <a:prstGeom prst="wedgeRectCallout">
              <a:avLst>
                <a:gd name="adj1" fmla="val 69965"/>
                <a:gd name="adj2" fmla="val -147911"/>
              </a:avLst>
            </a:prstGeom>
            <a:solidFill>
              <a:schemeClr val="accent1"/>
            </a:solidFill>
            <a:ln w="9525" cap="flat" cmpd="sng" algn="ctr">
              <a:solidFill>
                <a:schemeClr val="tx1"/>
              </a:solidFill>
              <a:prstDash val="solid"/>
              <a:round/>
              <a:headEnd type="none" w="med" len="med"/>
              <a:tailEnd type="none" w="med" len="med"/>
            </a:ln>
            <a:effectLst/>
          </p:spPr>
          <p:txBody>
            <a:bodyPr anchor="ctr"/>
            <a:lstStyle/>
            <a:p>
              <a:pPr algn="ctr"/>
              <a:r>
                <a:rPr lang="en-GB" b="1" dirty="0">
                  <a:solidFill>
                    <a:schemeClr val="tx2"/>
                  </a:solidFill>
                </a:rPr>
                <a:t>5. Verify full system functionality and if applicable implement preventive measures</a:t>
              </a:r>
            </a:p>
          </p:txBody>
        </p:sp>
      </p:grpSp>
    </p:spTree>
    <p:extLst>
      <p:ext uri="{BB962C8B-B14F-4D97-AF65-F5344CB8AC3E}">
        <p14:creationId xmlns:p14="http://schemas.microsoft.com/office/powerpoint/2010/main" val="11517355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Document </a:t>
            </a:r>
            <a:r>
              <a:rPr lang="en-GB" sz="2800" dirty="0"/>
              <a:t>Findings, Actions, and Outcomes</a:t>
            </a:r>
          </a:p>
        </p:txBody>
      </p:sp>
      <p:grpSp>
        <p:nvGrpSpPr>
          <p:cNvPr id="10" name="Group 9"/>
          <p:cNvGrpSpPr/>
          <p:nvPr/>
        </p:nvGrpSpPr>
        <p:grpSpPr>
          <a:xfrm>
            <a:off x="3975101" y="945198"/>
            <a:ext cx="4514215" cy="5592762"/>
            <a:chOff x="0" y="822960"/>
            <a:chExt cx="4514215" cy="5592762"/>
          </a:xfrm>
        </p:grpSpPr>
        <p:pic>
          <p:nvPicPr>
            <p:cNvPr id="12" name="Picture 11" descr="Creating a ticket in the Spiceworks IT Support management tool"/>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22960"/>
              <a:ext cx="4514215" cy="4297680"/>
            </a:xfrm>
            <a:prstGeom prst="rect">
              <a:avLst/>
            </a:prstGeom>
            <a:noFill/>
            <a:ln>
              <a:noFill/>
            </a:ln>
          </p:spPr>
        </p:pic>
        <p:sp>
          <p:nvSpPr>
            <p:cNvPr id="7" name="Rectangular Callout 6"/>
            <p:cNvSpPr/>
            <p:nvPr/>
          </p:nvSpPr>
          <p:spPr bwMode="auto">
            <a:xfrm>
              <a:off x="72231" y="5242877"/>
              <a:ext cx="4369752" cy="1172845"/>
            </a:xfrm>
            <a:prstGeom prst="wedgeRectCallout">
              <a:avLst>
                <a:gd name="adj1" fmla="val 536"/>
                <a:gd name="adj2" fmla="val -128779"/>
              </a:avLst>
            </a:prstGeom>
            <a:solidFill>
              <a:schemeClr val="accent1"/>
            </a:solidFill>
            <a:ln w="9525" cap="flat" cmpd="sng" algn="ctr">
              <a:solidFill>
                <a:schemeClr val="tx1"/>
              </a:solidFill>
              <a:prstDash val="solid"/>
              <a:round/>
              <a:headEnd type="none" w="med" len="med"/>
              <a:tailEnd type="none" w="med" len="med"/>
            </a:ln>
            <a:effectLst/>
          </p:spPr>
          <p:txBody>
            <a:bodyPr anchor="ctr"/>
            <a:lstStyle/>
            <a:p>
              <a:pPr marL="57150" algn="ctr">
                <a:defRPr/>
              </a:pPr>
              <a:r>
                <a:rPr lang="en-GB" b="1" dirty="0">
                  <a:solidFill>
                    <a:schemeClr val="tx2"/>
                  </a:solidFill>
                </a:rPr>
                <a:t>6. Document findings, actions and outcomes</a:t>
              </a:r>
            </a:p>
          </p:txBody>
        </p:sp>
      </p:grpSp>
    </p:spTree>
    <p:extLst>
      <p:ext uri="{BB962C8B-B14F-4D97-AF65-F5344CB8AC3E}">
        <p14:creationId xmlns:p14="http://schemas.microsoft.com/office/powerpoint/2010/main" val="37196256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Event Viewer</a:t>
            </a:r>
            <a:endParaRPr lang="en-US" dirty="0"/>
          </a:p>
        </p:txBody>
      </p:sp>
      <p:pic>
        <p:nvPicPr>
          <p:cNvPr id="6" name="Content Placeholder 5" descr="Windows 7 Event Viewer"/>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028949" y="1181099"/>
            <a:ext cx="6903693" cy="5127625"/>
          </a:xfrm>
          <a:prstGeom prst="rect">
            <a:avLst/>
          </a:prstGeom>
          <a:noFill/>
          <a:ln>
            <a:noFill/>
          </a:ln>
        </p:spPr>
      </p:pic>
    </p:spTree>
    <p:extLst>
      <p:ext uri="{BB962C8B-B14F-4D97-AF65-F5344CB8AC3E}">
        <p14:creationId xmlns:p14="http://schemas.microsoft.com/office/powerpoint/2010/main" val="22775902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Log Files and Event Types</a:t>
            </a:r>
            <a:endParaRPr lang="en-US" dirty="0"/>
          </a:p>
        </p:txBody>
      </p:sp>
      <p:sp>
        <p:nvSpPr>
          <p:cNvPr id="3" name="Content Placeholder 2"/>
          <p:cNvSpPr>
            <a:spLocks noGrp="1"/>
          </p:cNvSpPr>
          <p:nvPr>
            <p:ph sz="half" idx="1"/>
          </p:nvPr>
        </p:nvSpPr>
        <p:spPr/>
        <p:txBody>
          <a:bodyPr/>
          <a:lstStyle/>
          <a:p>
            <a:r>
              <a:rPr lang="en-GB" dirty="0"/>
              <a:t>Logs</a:t>
            </a:r>
          </a:p>
          <a:p>
            <a:pPr lvl="1"/>
            <a:r>
              <a:rPr lang="en-GB" dirty="0"/>
              <a:t>System</a:t>
            </a:r>
          </a:p>
          <a:p>
            <a:pPr lvl="1"/>
            <a:r>
              <a:rPr lang="en-GB" dirty="0"/>
              <a:t>Application</a:t>
            </a:r>
          </a:p>
          <a:p>
            <a:pPr lvl="1"/>
            <a:r>
              <a:rPr lang="en-GB" dirty="0"/>
              <a:t>Security</a:t>
            </a:r>
          </a:p>
          <a:p>
            <a:r>
              <a:rPr lang="en-GB" dirty="0"/>
              <a:t>Event types</a:t>
            </a:r>
          </a:p>
          <a:p>
            <a:pPr lvl="1"/>
            <a:r>
              <a:rPr lang="en-GB" dirty="0"/>
              <a:t>Information</a:t>
            </a:r>
          </a:p>
          <a:p>
            <a:pPr lvl="1"/>
            <a:r>
              <a:rPr lang="en-GB" dirty="0"/>
              <a:t>Warning</a:t>
            </a:r>
          </a:p>
          <a:p>
            <a:pPr lvl="1"/>
            <a:r>
              <a:rPr lang="en-GB" dirty="0"/>
              <a:t>Error</a:t>
            </a:r>
          </a:p>
          <a:p>
            <a:pPr lvl="1"/>
            <a:r>
              <a:rPr lang="en-GB" dirty="0"/>
              <a:t>Audit</a:t>
            </a:r>
          </a:p>
        </p:txBody>
      </p:sp>
      <p:pic>
        <p:nvPicPr>
          <p:cNvPr id="7" name="Content Placeholder 6" descr="Event details are shown in the bottom pane in Windows 7"/>
          <p:cNvPicPr>
            <a:picLocks noGrp="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6142038" y="1947494"/>
            <a:ext cx="4525962" cy="3236062"/>
          </a:xfrm>
        </p:spPr>
      </p:pic>
    </p:spTree>
    <p:extLst>
      <p:ext uri="{BB962C8B-B14F-4D97-AF65-F5344CB8AC3E}">
        <p14:creationId xmlns:p14="http://schemas.microsoft.com/office/powerpoint/2010/main" val="30606372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Windows Troubleshooting Tools</a:t>
            </a:r>
            <a:endParaRPr lang="en-US" dirty="0"/>
          </a:p>
        </p:txBody>
      </p:sp>
      <p:sp>
        <p:nvSpPr>
          <p:cNvPr id="13" name="Content Placeholder 12"/>
          <p:cNvSpPr>
            <a:spLocks noGrp="1"/>
          </p:cNvSpPr>
          <p:nvPr>
            <p:ph sz="half" idx="1"/>
          </p:nvPr>
        </p:nvSpPr>
        <p:spPr>
          <a:xfrm>
            <a:off x="6156960" y="1256825"/>
            <a:ext cx="6035040" cy="5486400"/>
          </a:xfrm>
        </p:spPr>
        <p:txBody>
          <a:bodyPr/>
          <a:lstStyle/>
          <a:p>
            <a:pPr>
              <a:buFont typeface="Arial" charset="0"/>
              <a:buChar char="•"/>
              <a:defRPr/>
            </a:pPr>
            <a:r>
              <a:rPr lang="en-US" dirty="0"/>
              <a:t>Error reporting submits crash debug information</a:t>
            </a:r>
          </a:p>
          <a:p>
            <a:pPr>
              <a:buFont typeface="Arial" charset="0"/>
              <a:buChar char="•"/>
              <a:defRPr/>
            </a:pPr>
            <a:r>
              <a:rPr lang="en-US" dirty="0"/>
              <a:t>Problem Reports and Solutions / Action Center tracks potential solutions to crashes</a:t>
            </a:r>
          </a:p>
          <a:p>
            <a:endParaRPr lang="en-US" dirty="0"/>
          </a:p>
        </p:txBody>
      </p:sp>
      <p:pic>
        <p:nvPicPr>
          <p:cNvPr id="19" name="Content Placeholder 11" descr="Windows 7 Action Center"/>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bwMode="auto">
          <a:xfrm>
            <a:off x="4129883" y="3566160"/>
            <a:ext cx="3657599" cy="2743200"/>
          </a:xfrm>
        </p:spPr>
      </p:pic>
      <p:pic>
        <p:nvPicPr>
          <p:cNvPr id="20" name="Picture 2"/>
          <p:cNvPicPr>
            <a:picLocks noGrp="1" noChangeAspect="1" noChangeArrowheads="1"/>
          </p:cNvPicPr>
          <p:nvPr>
            <p:ph sz="quarter" idx="12"/>
          </p:nvPr>
        </p:nvPicPr>
        <p:blipFill>
          <a:blip r:embed="rId3" cstate="screen">
            <a:extLst>
              <a:ext uri="{28A0092B-C50C-407E-A947-70E740481C1C}">
                <a14:useLocalDpi xmlns:a14="http://schemas.microsoft.com/office/drawing/2010/main"/>
              </a:ext>
            </a:extLst>
          </a:blip>
          <a:stretch>
            <a:fillRect/>
          </a:stretch>
        </p:blipFill>
        <p:spPr bwMode="auto">
          <a:xfrm>
            <a:off x="1005681" y="1256825"/>
            <a:ext cx="3657600" cy="2743200"/>
          </a:xfrm>
          <a:prstGeom prst="rect">
            <a:avLst/>
          </a:prstGeom>
          <a:noFill/>
        </p:spPr>
      </p:pic>
    </p:spTree>
    <p:extLst>
      <p:ext uri="{BB962C8B-B14F-4D97-AF65-F5344CB8AC3E}">
        <p14:creationId xmlns:p14="http://schemas.microsoft.com/office/powerpoint/2010/main" val="15154301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Troubleshooting Applet</a:t>
            </a:r>
          </a:p>
        </p:txBody>
      </p:sp>
      <p:pic>
        <p:nvPicPr>
          <p:cNvPr id="6" name="Content Placeholder 12" descr="Windows 7 Troubleshooting applet"/>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a:xfrm>
            <a:off x="3829050" y="1308100"/>
            <a:ext cx="7029450" cy="4933950"/>
          </a:xfrm>
        </p:spPr>
      </p:pic>
    </p:spTree>
    <p:extLst>
      <p:ext uri="{BB962C8B-B14F-4D97-AF65-F5344CB8AC3E}">
        <p14:creationId xmlns:p14="http://schemas.microsoft.com/office/powerpoint/2010/main" val="1695210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Arial" charset="0"/>
              <a:buChar char="•"/>
              <a:defRPr/>
            </a:pPr>
            <a:r>
              <a:rPr lang="en-GB" dirty="0"/>
              <a:t>Slow system performance</a:t>
            </a:r>
          </a:p>
          <a:p>
            <a:pPr>
              <a:buFont typeface="Arial" charset="0"/>
              <a:buChar char="•"/>
              <a:defRPr/>
            </a:pPr>
            <a:r>
              <a:rPr lang="en-GB" dirty="0"/>
              <a:t>Device fails to start</a:t>
            </a:r>
          </a:p>
          <a:p>
            <a:pPr>
              <a:buFont typeface="Arial" charset="0"/>
              <a:buChar char="•"/>
              <a:defRPr/>
            </a:pPr>
            <a:r>
              <a:rPr lang="en-GB" dirty="0"/>
              <a:t>Service fails to start</a:t>
            </a:r>
          </a:p>
          <a:p>
            <a:pPr>
              <a:buFont typeface="Arial" charset="0"/>
              <a:buChar char="•"/>
              <a:defRPr/>
            </a:pPr>
            <a:r>
              <a:rPr lang="en-GB" dirty="0"/>
              <a:t>Missing DLL messages</a:t>
            </a:r>
          </a:p>
          <a:p>
            <a:pPr marL="0" indent="0">
              <a:buNone/>
              <a:defRPr/>
            </a:pPr>
            <a:endParaRPr lang="en-GB" dirty="0"/>
          </a:p>
          <a:p>
            <a:endParaRPr lang="en-US" dirty="0"/>
          </a:p>
        </p:txBody>
      </p:sp>
      <p:sp>
        <p:nvSpPr>
          <p:cNvPr id="2" name="Title 1"/>
          <p:cNvSpPr>
            <a:spLocks noGrp="1"/>
          </p:cNvSpPr>
          <p:nvPr>
            <p:ph type="title"/>
          </p:nvPr>
        </p:nvSpPr>
        <p:spPr/>
        <p:txBody>
          <a:bodyPr/>
          <a:lstStyle/>
          <a:p>
            <a:r>
              <a:rPr lang="en-GB" dirty="0"/>
              <a:t>Troubleshooting Windows Errors</a:t>
            </a:r>
            <a:endParaRPr lang="en-US" dirty="0"/>
          </a:p>
        </p:txBody>
      </p:sp>
    </p:spTree>
    <p:extLst>
      <p:ext uri="{BB962C8B-B14F-4D97-AF65-F5344CB8AC3E}">
        <p14:creationId xmlns:p14="http://schemas.microsoft.com/office/powerpoint/2010/main" val="4490116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Multiple Monitor Issues</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a:ext>
            </a:extLst>
          </a:blip>
          <a:stretch>
            <a:fillRect/>
          </a:stretch>
        </p:blipFill>
        <p:spPr>
          <a:xfrm>
            <a:off x="2217084" y="1507947"/>
            <a:ext cx="7757832" cy="4115157"/>
          </a:xfrm>
          <a:prstGeom prst="rect">
            <a:avLst/>
          </a:prstGeom>
        </p:spPr>
      </p:pic>
    </p:spTree>
    <p:extLst>
      <p:ext uri="{BB962C8B-B14F-4D97-AF65-F5344CB8AC3E}">
        <p14:creationId xmlns:p14="http://schemas.microsoft.com/office/powerpoint/2010/main" val="32730057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Troubleshooting Application Errors</a:t>
            </a:r>
            <a:endParaRPr lang="en-US" dirty="0"/>
          </a:p>
        </p:txBody>
      </p:sp>
      <p:sp>
        <p:nvSpPr>
          <p:cNvPr id="3" name="Content Placeholder 2"/>
          <p:cNvSpPr>
            <a:spLocks noGrp="1"/>
          </p:cNvSpPr>
          <p:nvPr>
            <p:ph sz="half" idx="1"/>
          </p:nvPr>
        </p:nvSpPr>
        <p:spPr/>
        <p:txBody>
          <a:bodyPr>
            <a:normAutofit/>
          </a:bodyPr>
          <a:lstStyle/>
          <a:p>
            <a:pPr>
              <a:buFont typeface="Arial" charset="0"/>
              <a:buChar char="•"/>
              <a:defRPr/>
            </a:pPr>
            <a:r>
              <a:rPr lang="en-GB" dirty="0"/>
              <a:t>File fails to open</a:t>
            </a:r>
          </a:p>
          <a:p>
            <a:pPr>
              <a:buFont typeface="Arial" charset="0"/>
              <a:buChar char="•"/>
              <a:defRPr/>
            </a:pPr>
            <a:r>
              <a:rPr lang="en-GB" dirty="0"/>
              <a:t>Compatibility error</a:t>
            </a:r>
          </a:p>
          <a:p>
            <a:pPr>
              <a:buFont typeface="Arial" charset="0"/>
              <a:buChar char="•"/>
              <a:defRPr/>
            </a:pPr>
            <a:r>
              <a:rPr lang="en-GB" dirty="0"/>
              <a:t>Uninstall / reinstall / repair</a:t>
            </a:r>
          </a:p>
          <a:p>
            <a:pPr>
              <a:buFont typeface="Arial" charset="0"/>
              <a:buChar char="•"/>
              <a:defRPr/>
            </a:pPr>
            <a:endParaRPr lang="en-GB" dirty="0"/>
          </a:p>
          <a:p>
            <a:endParaRPr lang="en-US" dirty="0"/>
          </a:p>
        </p:txBody>
      </p:sp>
      <p:pic>
        <p:nvPicPr>
          <p:cNvPr id="7" name="Content Placeholder 6" descr="Setting file associations in Windows 7"/>
          <p:cNvPicPr>
            <a:picLocks noGrp="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142038" y="1883712"/>
            <a:ext cx="4525962" cy="3363627"/>
          </a:xfrm>
          <a:prstGeom prst="rect">
            <a:avLst/>
          </a:prstGeom>
          <a:noFill/>
          <a:ln>
            <a:noFill/>
          </a:ln>
        </p:spPr>
      </p:pic>
    </p:spTree>
    <p:extLst>
      <p:ext uri="{BB962C8B-B14F-4D97-AF65-F5344CB8AC3E}">
        <p14:creationId xmlns:p14="http://schemas.microsoft.com/office/powerpoint/2010/main" val="834640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28740"/>
            <a:ext cx="12192000" cy="2743200"/>
          </a:xfrm>
        </p:spPr>
        <p:txBody>
          <a:bodyPr>
            <a:normAutofit/>
          </a:bodyPr>
          <a:lstStyle/>
          <a:p>
            <a:r>
              <a:rPr lang="en-US" dirty="0"/>
              <a:t>Batch file – sequence of commands with some rudimentary variable support</a:t>
            </a:r>
          </a:p>
          <a:p>
            <a:r>
              <a:rPr lang="en-US" dirty="0"/>
              <a:t>Script – can use programming logic</a:t>
            </a:r>
          </a:p>
          <a:p>
            <a:r>
              <a:rPr lang="en-US" dirty="0"/>
              <a:t>PowerShell – dedicated to Windows configuration and automation with built-in cmdlets</a:t>
            </a:r>
          </a:p>
        </p:txBody>
      </p:sp>
      <p:sp>
        <p:nvSpPr>
          <p:cNvPr id="3" name="Title 2"/>
          <p:cNvSpPr>
            <a:spLocks noGrp="1"/>
          </p:cNvSpPr>
          <p:nvPr>
            <p:ph type="title"/>
          </p:nvPr>
        </p:nvSpPr>
        <p:spPr/>
        <p:txBody>
          <a:bodyPr>
            <a:normAutofit/>
          </a:bodyPr>
          <a:lstStyle/>
          <a:p>
            <a:r>
              <a:rPr lang="en-GB" dirty="0"/>
              <a:t>Batch Files, Scripts, and PowerShell</a:t>
            </a:r>
            <a:endParaRPr lang="en-US" dirty="0"/>
          </a:p>
        </p:txBody>
      </p:sp>
      <p:pic>
        <p:nvPicPr>
          <p:cNvPr id="7" name="Content Placeholder 6" descr="Editing a PowerShell script in PowerShell ISE"/>
          <p:cNvPicPr>
            <a:picLocks noGrp="1"/>
          </p:cNvPicPr>
          <p:nvPr>
            <p:ph idx="12"/>
          </p:nvPr>
        </p:nvPicPr>
        <p:blipFill>
          <a:blip r:embed="rId2" cstate="screen">
            <a:extLst>
              <a:ext uri="{28A0092B-C50C-407E-A947-70E740481C1C}">
                <a14:useLocalDpi xmlns:a14="http://schemas.microsoft.com/office/drawing/2010/main"/>
              </a:ext>
            </a:extLst>
          </a:blip>
          <a:stretch>
            <a:fillRect/>
          </a:stretch>
        </p:blipFill>
        <p:spPr>
          <a:xfrm>
            <a:off x="3757535" y="3617913"/>
            <a:ext cx="4676930" cy="2743200"/>
          </a:xfrm>
          <a:prstGeom prst="rect">
            <a:avLst/>
          </a:prstGeom>
        </p:spPr>
      </p:pic>
    </p:spTree>
    <p:extLst>
      <p:ext uri="{BB962C8B-B14F-4D97-AF65-F5344CB8AC3E}">
        <p14:creationId xmlns:p14="http://schemas.microsoft.com/office/powerpoint/2010/main" val="18008110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40B5-FA36-4F5C-B846-4DDBE917F214}"/>
              </a:ext>
            </a:extLst>
          </p:cNvPr>
          <p:cNvSpPr>
            <a:spLocks noGrp="1"/>
          </p:cNvSpPr>
          <p:nvPr>
            <p:ph type="title"/>
          </p:nvPr>
        </p:nvSpPr>
        <p:spPr/>
        <p:txBody>
          <a:bodyPr/>
          <a:lstStyle/>
          <a:p>
            <a:r>
              <a:rPr lang="en-US">
                <a:cs typeface="Calibri"/>
              </a:rPr>
              <a:t>Windows Memory Diagnostic Tool (WMDT)</a:t>
            </a:r>
            <a:endParaRPr lang="en-US"/>
          </a:p>
        </p:txBody>
      </p:sp>
      <p:sp>
        <p:nvSpPr>
          <p:cNvPr id="3" name="Content Placeholder 2">
            <a:extLst>
              <a:ext uri="{FF2B5EF4-FFF2-40B4-BE49-F238E27FC236}">
                <a16:creationId xmlns:a16="http://schemas.microsoft.com/office/drawing/2014/main" id="{1B5FE04A-784B-4FAA-9BEA-D98457DBDECC}"/>
              </a:ext>
            </a:extLst>
          </p:cNvPr>
          <p:cNvSpPr>
            <a:spLocks noGrp="1"/>
          </p:cNvSpPr>
          <p:nvPr>
            <p:ph sz="half" idx="1"/>
          </p:nvPr>
        </p:nvSpPr>
        <p:spPr>
          <a:xfrm>
            <a:off x="838200" y="1825625"/>
            <a:ext cx="11019600" cy="4855076"/>
          </a:xfrm>
        </p:spPr>
        <p:txBody>
          <a:bodyPr vert="horz" lIns="91440" tIns="45720" rIns="91440" bIns="45720" rtlCol="0" anchor="t">
            <a:normAutofit/>
          </a:bodyPr>
          <a:lstStyle/>
          <a:p>
            <a:r>
              <a:rPr lang="en-US">
                <a:cs typeface="Calibri" panose="020F0502020204030204"/>
              </a:rPr>
              <a:t>The Windows Memory Diagnostic Tool (WMDT) looks for symptoms of defective memory. WMDT works with the Microsoft Online Crash Analysis System to monitor systems for defective memory issues. The system attempts to determine if a program crash is the result of defective memory hardware or if it is application related. If the physical memory is a problem.</a:t>
            </a:r>
          </a:p>
          <a:p>
            <a:endParaRPr lang="en-US">
              <a:cs typeface="Calibri" panose="020F0502020204030204"/>
            </a:endParaRPr>
          </a:p>
          <a:p>
            <a:r>
              <a:rPr lang="en-US">
                <a:cs typeface="Calibri" panose="020F0502020204030204"/>
              </a:rPr>
              <a:t>Marks the defective area of memory and prevents it from being used, allowing the operating system to start successfully and avoid application failures.</a:t>
            </a:r>
            <a:endParaRPr lang="en-US"/>
          </a:p>
          <a:p>
            <a:r>
              <a:rPr lang="en-US">
                <a:cs typeface="Calibri"/>
              </a:rPr>
              <a:t>Asks the user if they want to run a complete memory scan.</a:t>
            </a:r>
            <a:endParaRPr lang="en-US"/>
          </a:p>
          <a:p>
            <a:r>
              <a:rPr lang="en-US">
                <a:cs typeface="Calibri"/>
              </a:rPr>
              <a:t>Requires a reboot for a complete memory scan.</a:t>
            </a:r>
            <a:endParaRPr lang="en-US"/>
          </a:p>
          <a:p>
            <a:r>
              <a:rPr lang="en-US">
                <a:cs typeface="Calibri"/>
              </a:rPr>
              <a:t>Displays the results of the scan once the reboot is complete</a:t>
            </a:r>
            <a:endParaRPr lang="en-US"/>
          </a:p>
        </p:txBody>
      </p:sp>
    </p:spTree>
    <p:extLst>
      <p:ext uri="{BB962C8B-B14F-4D97-AF65-F5344CB8AC3E}">
        <p14:creationId xmlns:p14="http://schemas.microsoft.com/office/powerpoint/2010/main" val="2834767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87E6B-C5A1-4E0C-9CB8-F2420CACAFA0}"/>
              </a:ext>
            </a:extLst>
          </p:cNvPr>
          <p:cNvSpPr>
            <a:spLocks noGrp="1"/>
          </p:cNvSpPr>
          <p:nvPr>
            <p:ph type="title"/>
          </p:nvPr>
        </p:nvSpPr>
        <p:spPr/>
        <p:txBody>
          <a:bodyPr/>
          <a:lstStyle/>
          <a:p>
            <a:r>
              <a:rPr lang="en-US">
                <a:cs typeface="Calibri"/>
              </a:rPr>
              <a:t>WMDT</a:t>
            </a:r>
            <a:endParaRPr lang="en-US"/>
          </a:p>
        </p:txBody>
      </p:sp>
      <p:sp>
        <p:nvSpPr>
          <p:cNvPr id="3" name="Content Placeholder 2">
            <a:extLst>
              <a:ext uri="{FF2B5EF4-FFF2-40B4-BE49-F238E27FC236}">
                <a16:creationId xmlns:a16="http://schemas.microsoft.com/office/drawing/2014/main" id="{DE9DAF4C-7E4E-490D-8D56-3C4A189EE006}"/>
              </a:ext>
            </a:extLst>
          </p:cNvPr>
          <p:cNvSpPr>
            <a:spLocks noGrp="1"/>
          </p:cNvSpPr>
          <p:nvPr>
            <p:ph sz="half" idx="1"/>
          </p:nvPr>
        </p:nvSpPr>
        <p:spPr>
          <a:xfrm>
            <a:off x="838200" y="1825625"/>
            <a:ext cx="10911600" cy="4855076"/>
          </a:xfrm>
        </p:spPr>
        <p:txBody>
          <a:bodyPr vert="horz" lIns="91440" tIns="45720" rIns="91440" bIns="45720" rtlCol="0" anchor="t">
            <a:normAutofit/>
          </a:bodyPr>
          <a:lstStyle/>
          <a:p>
            <a:r>
              <a:rPr lang="en-US">
                <a:cs typeface="Calibri"/>
              </a:rPr>
              <a:t>In Windows 10, you can launch the WMDT utility from Administrative Tools in the Control Panel. In order to use this option, the system must be booted and running.</a:t>
            </a:r>
          </a:p>
          <a:p>
            <a:r>
              <a:rPr lang="en-US">
                <a:cs typeface="Calibri"/>
              </a:rPr>
              <a:t>If you experience system crashes, the Microsoft Online Crash Analysis System may prompt you to run WMDT.</a:t>
            </a:r>
            <a:endParaRPr lang="en-US"/>
          </a:p>
          <a:p>
            <a:r>
              <a:rPr lang="en-US">
                <a:cs typeface="Calibri"/>
              </a:rPr>
              <a:t>After WMDT has run its diagnostics, the system automatically reboots into Windows and provides a detailed report on the findings. The findings are also recorded in the event logs.</a:t>
            </a:r>
          </a:p>
          <a:p>
            <a:r>
              <a:rPr lang="en-US">
                <a:cs typeface="Calibri"/>
              </a:rPr>
              <a:t>You can try this in the VM!</a:t>
            </a:r>
          </a:p>
        </p:txBody>
      </p:sp>
    </p:spTree>
    <p:extLst>
      <p:ext uri="{BB962C8B-B14F-4D97-AF65-F5344CB8AC3E}">
        <p14:creationId xmlns:p14="http://schemas.microsoft.com/office/powerpoint/2010/main" val="13839147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Users</a:t>
            </a:r>
          </a:p>
        </p:txBody>
      </p:sp>
      <p:sp>
        <p:nvSpPr>
          <p:cNvPr id="3" name="Content Placeholder 2"/>
          <p:cNvSpPr>
            <a:spLocks noGrp="1"/>
          </p:cNvSpPr>
          <p:nvPr>
            <p:ph sz="half" idx="1"/>
          </p:nvPr>
        </p:nvSpPr>
        <p:spPr/>
        <p:txBody>
          <a:bodyPr/>
          <a:lstStyle/>
          <a:p>
            <a:endParaRPr lang="en-GB" dirty="0"/>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25440696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User account controls access to computer</a:t>
            </a:r>
          </a:p>
          <a:p>
            <a:pPr lvl="1"/>
            <a:r>
              <a:rPr lang="en-US" dirty="0"/>
              <a:t>User can be required to authenticate with credentials (such as user name and password)</a:t>
            </a:r>
          </a:p>
          <a:p>
            <a:pPr lvl="1"/>
            <a:r>
              <a:rPr lang="en-US" dirty="0"/>
              <a:t>Account can be assigned privileges to access files and system configuration settings</a:t>
            </a:r>
          </a:p>
          <a:p>
            <a:pPr lvl="1"/>
            <a:r>
              <a:rPr lang="en-US" dirty="0"/>
              <a:t>Each account associated with a profile containing per-user settings and user </a:t>
            </a:r>
            <a:r>
              <a:rPr lang="en-US"/>
              <a:t>data folders and files</a:t>
            </a:r>
            <a:endParaRPr lang="en-US" dirty="0"/>
          </a:p>
          <a:p>
            <a:r>
              <a:rPr lang="en-US" dirty="0"/>
              <a:t>Local and domain user accounts</a:t>
            </a:r>
          </a:p>
          <a:p>
            <a:pPr lvl="1"/>
            <a:r>
              <a:rPr lang="en-US" dirty="0"/>
              <a:t>Security Accounts Manager (SAM)</a:t>
            </a:r>
          </a:p>
          <a:p>
            <a:pPr lvl="1"/>
            <a:r>
              <a:rPr lang="en-US" dirty="0"/>
              <a:t>Active Directory</a:t>
            </a:r>
          </a:p>
        </p:txBody>
      </p:sp>
      <p:sp>
        <p:nvSpPr>
          <p:cNvPr id="2" name="Title 1"/>
          <p:cNvSpPr>
            <a:spLocks noGrp="1"/>
          </p:cNvSpPr>
          <p:nvPr>
            <p:ph type="title"/>
          </p:nvPr>
        </p:nvSpPr>
        <p:spPr/>
        <p:txBody>
          <a:bodyPr/>
          <a:lstStyle/>
          <a:p>
            <a:r>
              <a:rPr lang="en-US"/>
              <a:t>User Accounts</a:t>
            </a:r>
            <a:endParaRPr lang="en-US" dirty="0"/>
          </a:p>
        </p:txBody>
      </p:sp>
    </p:spTree>
    <p:extLst>
      <p:ext uri="{BB962C8B-B14F-4D97-AF65-F5344CB8AC3E}">
        <p14:creationId xmlns:p14="http://schemas.microsoft.com/office/powerpoint/2010/main" val="16001723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Default Local Accounts</a:t>
            </a:r>
          </a:p>
        </p:txBody>
      </p:sp>
      <p:sp>
        <p:nvSpPr>
          <p:cNvPr id="4" name="Content Placeholder 3"/>
          <p:cNvSpPr>
            <a:spLocks noGrp="1"/>
          </p:cNvSpPr>
          <p:nvPr>
            <p:ph sz="half" idx="2"/>
          </p:nvPr>
        </p:nvSpPr>
        <p:spPr/>
        <p:txBody>
          <a:bodyPr/>
          <a:lstStyle/>
          <a:p>
            <a:r>
              <a:rPr lang="en-US" dirty="0"/>
              <a:t>Administrator</a:t>
            </a:r>
          </a:p>
          <a:p>
            <a:pPr lvl="1"/>
            <a:r>
              <a:rPr lang="en-US" dirty="0"/>
              <a:t>Default member of the administrators group</a:t>
            </a:r>
          </a:p>
          <a:p>
            <a:pPr lvl="1"/>
            <a:r>
              <a:rPr lang="en-US" dirty="0"/>
              <a:t>“Administrator” name not used</a:t>
            </a:r>
          </a:p>
          <a:p>
            <a:pPr lvl="1"/>
            <a:r>
              <a:rPr lang="en-US" dirty="0"/>
              <a:t>Administrative user is configured during setup</a:t>
            </a:r>
          </a:p>
          <a:p>
            <a:r>
              <a:rPr lang="en-US" dirty="0"/>
              <a:t>Guest</a:t>
            </a:r>
          </a:p>
          <a:p>
            <a:pPr lvl="1"/>
            <a:r>
              <a:rPr lang="en-US" dirty="0"/>
              <a:t>Limited rights</a:t>
            </a:r>
          </a:p>
          <a:p>
            <a:pPr lvl="1"/>
            <a:r>
              <a:rPr lang="en-US" dirty="0"/>
              <a:t>Usually disabled</a:t>
            </a:r>
          </a:p>
          <a:p>
            <a:endParaRPr lang="en-US" dirty="0"/>
          </a:p>
          <a:p>
            <a:endParaRPr lang="en-US" dirty="0"/>
          </a:p>
        </p:txBody>
      </p:sp>
      <p:pic>
        <p:nvPicPr>
          <p:cNvPr id="8" name="Content Placeholder 6" descr="Creating a user account during Windows 7 Setup - this account becomes the default local administrator account"/>
          <p:cNvPicPr>
            <a:picLocks noGrp="1"/>
          </p:cNvPicPr>
          <p:nvPr>
            <p:ph sz="half" idx="1"/>
          </p:nvPr>
        </p:nvPicPr>
        <p:blipFill rotWithShape="1">
          <a:blip r:embed="rId2" cstate="screen">
            <a:extLst>
              <a:ext uri="{28A0092B-C50C-407E-A947-70E740481C1C}">
                <a14:useLocalDpi xmlns:a14="http://schemas.microsoft.com/office/drawing/2010/main"/>
              </a:ext>
            </a:extLst>
          </a:blip>
          <a:stretch/>
        </p:blipFill>
        <p:spPr bwMode="auto">
          <a:xfrm>
            <a:off x="1524001" y="1868289"/>
            <a:ext cx="4525963" cy="33944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591219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Simplify allocation of privileges</a:t>
            </a:r>
          </a:p>
          <a:p>
            <a:r>
              <a:rPr lang="en-US" dirty="0"/>
              <a:t>Built-in local groups for home editions</a:t>
            </a:r>
          </a:p>
          <a:p>
            <a:pPr lvl="1"/>
            <a:r>
              <a:rPr lang="en-GB" dirty="0"/>
              <a:t>Limited / standard user</a:t>
            </a:r>
          </a:p>
          <a:p>
            <a:pPr lvl="1"/>
            <a:r>
              <a:rPr lang="en-GB" dirty="0"/>
              <a:t>Computer administrator</a:t>
            </a:r>
          </a:p>
          <a:p>
            <a:r>
              <a:rPr lang="en-US" dirty="0"/>
              <a:t>Built-in local groups for professional editions</a:t>
            </a:r>
          </a:p>
          <a:p>
            <a:pPr lvl="1"/>
            <a:r>
              <a:rPr lang="en-US" dirty="0"/>
              <a:t>Administrators</a:t>
            </a:r>
            <a:endParaRPr lang="en-GB" dirty="0"/>
          </a:p>
          <a:p>
            <a:pPr lvl="1"/>
            <a:r>
              <a:rPr lang="en-GB" dirty="0"/>
              <a:t>Users</a:t>
            </a:r>
          </a:p>
          <a:p>
            <a:pPr lvl="1"/>
            <a:r>
              <a:rPr lang="en-GB" dirty="0"/>
              <a:t>Guests</a:t>
            </a:r>
          </a:p>
          <a:p>
            <a:pPr lvl="1"/>
            <a:r>
              <a:rPr lang="en-US" dirty="0"/>
              <a:t>Power Users</a:t>
            </a:r>
          </a:p>
          <a:p>
            <a:r>
              <a:rPr lang="en-US" dirty="0"/>
              <a:t>System groups</a:t>
            </a:r>
            <a:endParaRPr lang="en-GB" dirty="0"/>
          </a:p>
          <a:p>
            <a:pPr lvl="1"/>
            <a:endParaRPr lang="en-US" dirty="0"/>
          </a:p>
          <a:p>
            <a:endParaRPr lang="en-US" dirty="0"/>
          </a:p>
        </p:txBody>
      </p:sp>
      <p:sp>
        <p:nvSpPr>
          <p:cNvPr id="3" name="Title 2"/>
          <p:cNvSpPr>
            <a:spLocks noGrp="1"/>
          </p:cNvSpPr>
          <p:nvPr>
            <p:ph type="title"/>
          </p:nvPr>
        </p:nvSpPr>
        <p:spPr/>
        <p:txBody>
          <a:bodyPr/>
          <a:lstStyle/>
          <a:p>
            <a:r>
              <a:rPr lang="en-US" dirty="0"/>
              <a:t>Group Accounts</a:t>
            </a:r>
          </a:p>
        </p:txBody>
      </p:sp>
    </p:spTree>
    <p:extLst>
      <p:ext uri="{BB962C8B-B14F-4D97-AF65-F5344CB8AC3E}">
        <p14:creationId xmlns:p14="http://schemas.microsoft.com/office/powerpoint/2010/main" val="32105675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User Accounts applet in Windows 7"/>
          <p:cNvPicPr>
            <a:picLocks noGrp="1"/>
          </p:cNvPicPr>
          <p:nvPr>
            <p:ph idx="1"/>
          </p:nvPr>
        </p:nvPicPr>
        <p:blipFill>
          <a:blip r:embed="rId2">
            <a:extLst>
              <a:ext uri="{28A0092B-C50C-407E-A947-70E740481C1C}">
                <a14:useLocalDpi xmlns:a14="http://schemas.microsoft.com/office/drawing/2010/main"/>
              </a:ext>
            </a:extLst>
          </a:blip>
          <a:stretch>
            <a:fillRect/>
          </a:stretch>
        </p:blipFill>
        <p:spPr bwMode="auto">
          <a:xfrm>
            <a:off x="2733675" y="1703388"/>
            <a:ext cx="6724650" cy="3724275"/>
          </a:xfrm>
          <a:prstGeom prst="rect">
            <a:avLst/>
          </a:prstGeom>
          <a:noFill/>
          <a:ln>
            <a:noFill/>
          </a:ln>
        </p:spPr>
      </p:pic>
      <p:sp>
        <p:nvSpPr>
          <p:cNvPr id="2" name="Title 1"/>
          <p:cNvSpPr>
            <a:spLocks noGrp="1"/>
          </p:cNvSpPr>
          <p:nvPr>
            <p:ph type="title"/>
          </p:nvPr>
        </p:nvSpPr>
        <p:spPr/>
        <p:txBody>
          <a:bodyPr/>
          <a:lstStyle/>
          <a:p>
            <a:r>
              <a:rPr lang="en-US" dirty="0"/>
              <a:t>User Accounts Applet</a:t>
            </a:r>
          </a:p>
        </p:txBody>
      </p:sp>
    </p:spTree>
    <p:extLst>
      <p:ext uri="{BB962C8B-B14F-4D97-AF65-F5344CB8AC3E}">
        <p14:creationId xmlns:p14="http://schemas.microsoft.com/office/powerpoint/2010/main" val="15180947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reating an account via PC Settings in Windows 8 - choose between a Microsoft account and a local account"/>
          <p:cNvPicPr>
            <a:picLocks noGrp="1"/>
          </p:cNvPicPr>
          <p:nvPr>
            <p:ph idx="1"/>
          </p:nvPr>
        </p:nvPicPr>
        <p:blipFill>
          <a:blip r:embed="rId2" cstate="screen">
            <a:extLst>
              <a:ext uri="{28A0092B-C50C-407E-A947-70E740481C1C}">
                <a14:useLocalDpi xmlns:a14="http://schemas.microsoft.com/office/drawing/2010/main"/>
              </a:ext>
            </a:extLst>
          </a:blip>
          <a:stretch>
            <a:fillRect/>
          </a:stretch>
        </p:blipFill>
        <p:spPr>
          <a:xfrm>
            <a:off x="3495674" y="1419225"/>
            <a:ext cx="6029325" cy="4889500"/>
          </a:xfrm>
          <a:prstGeom prst="rect">
            <a:avLst/>
          </a:prstGeom>
        </p:spPr>
      </p:pic>
      <p:sp>
        <p:nvSpPr>
          <p:cNvPr id="2" name="Title 1"/>
          <p:cNvSpPr>
            <a:spLocks noGrp="1"/>
          </p:cNvSpPr>
          <p:nvPr>
            <p:ph type="title"/>
          </p:nvPr>
        </p:nvSpPr>
        <p:spPr/>
        <p:txBody>
          <a:bodyPr/>
          <a:lstStyle/>
          <a:p>
            <a:r>
              <a:rPr lang="en-US" dirty="0"/>
              <a:t>Microsoft Accounts</a:t>
            </a:r>
          </a:p>
        </p:txBody>
      </p:sp>
    </p:spTree>
    <p:extLst>
      <p:ext uri="{BB962C8B-B14F-4D97-AF65-F5344CB8AC3E}">
        <p14:creationId xmlns:p14="http://schemas.microsoft.com/office/powerpoint/2010/main" val="3028068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Local Users and Groups</a:t>
            </a:r>
          </a:p>
        </p:txBody>
      </p:sp>
      <p:pic>
        <p:nvPicPr>
          <p:cNvPr id="6" name="Content Placeholder 5" descr="Local Users and Groups management console"/>
          <p:cNvPicPr>
            <a:picLocks noGrp="1"/>
          </p:cNvPicPr>
          <p:nvPr>
            <p:ph idx="1"/>
          </p:nvPr>
        </p:nvPicPr>
        <p:blipFill>
          <a:blip r:embed="rId2">
            <a:extLst>
              <a:ext uri="{28A0092B-C50C-407E-A947-70E740481C1C}">
                <a14:useLocalDpi xmlns:a14="http://schemas.microsoft.com/office/drawing/2010/main"/>
              </a:ext>
            </a:extLst>
          </a:blip>
          <a:stretch>
            <a:fillRect/>
          </a:stretch>
        </p:blipFill>
        <p:spPr bwMode="auto">
          <a:xfrm>
            <a:off x="2442653" y="1450680"/>
            <a:ext cx="7306695" cy="4229690"/>
          </a:xfrm>
          <a:prstGeom prst="rect">
            <a:avLst/>
          </a:prstGeom>
          <a:noFill/>
          <a:ln>
            <a:noFill/>
          </a:ln>
        </p:spPr>
      </p:pic>
    </p:spTree>
    <p:extLst>
      <p:ext uri="{BB962C8B-B14F-4D97-AF65-F5344CB8AC3E}">
        <p14:creationId xmlns:p14="http://schemas.microsoft.com/office/powerpoint/2010/main" val="39105994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Configuring User Accounts</a:t>
            </a:r>
          </a:p>
        </p:txBody>
      </p:sp>
      <p:pic>
        <p:nvPicPr>
          <p:cNvPr id="7" name="Content Placeholder 6"/>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2057400" y="1375791"/>
            <a:ext cx="3769162" cy="5069459"/>
          </a:xfrm>
          <a:prstGeom prst="rect">
            <a:avLst/>
          </a:prstGeom>
        </p:spPr>
      </p:pic>
      <p:sp>
        <p:nvSpPr>
          <p:cNvPr id="4" name="Content Placeholder 3"/>
          <p:cNvSpPr>
            <a:spLocks noGrp="1"/>
          </p:cNvSpPr>
          <p:nvPr>
            <p:ph sz="half" idx="2"/>
          </p:nvPr>
        </p:nvSpPr>
        <p:spPr/>
        <p:txBody>
          <a:bodyPr>
            <a:normAutofit/>
          </a:bodyPr>
          <a:lstStyle/>
          <a:p>
            <a:r>
              <a:rPr lang="en-US" altLang="en-US" sz="1800" dirty="0"/>
              <a:t>User name</a:t>
            </a:r>
          </a:p>
          <a:p>
            <a:r>
              <a:rPr lang="en-US" altLang="en-US" sz="1800" dirty="0"/>
              <a:t>Full name</a:t>
            </a:r>
          </a:p>
          <a:p>
            <a:r>
              <a:rPr lang="en-US" altLang="en-US" sz="1800" dirty="0"/>
              <a:t>Description</a:t>
            </a:r>
          </a:p>
          <a:p>
            <a:r>
              <a:rPr lang="en-US" altLang="en-US" sz="1800" dirty="0"/>
              <a:t>Password</a:t>
            </a:r>
          </a:p>
          <a:p>
            <a:pPr lvl="1">
              <a:lnSpc>
                <a:spcPct val="90000"/>
              </a:lnSpc>
            </a:pPr>
            <a:r>
              <a:rPr lang="en-US" altLang="en-US" sz="1600" dirty="0"/>
              <a:t>User must change password</a:t>
            </a:r>
          </a:p>
          <a:p>
            <a:pPr lvl="1">
              <a:lnSpc>
                <a:spcPct val="90000"/>
              </a:lnSpc>
            </a:pPr>
            <a:r>
              <a:rPr lang="en-US" altLang="en-US" sz="1600" dirty="0"/>
              <a:t>Cannot change password</a:t>
            </a:r>
          </a:p>
          <a:p>
            <a:pPr lvl="1">
              <a:lnSpc>
                <a:spcPct val="90000"/>
              </a:lnSpc>
            </a:pPr>
            <a:r>
              <a:rPr lang="en-US" altLang="en-US" sz="1600" dirty="0"/>
              <a:t>Never expires</a:t>
            </a:r>
          </a:p>
          <a:p>
            <a:pPr lvl="1">
              <a:lnSpc>
                <a:spcPct val="90000"/>
              </a:lnSpc>
            </a:pPr>
            <a:r>
              <a:rPr lang="en-US" altLang="en-US" sz="1600" dirty="0"/>
              <a:t>Disabled</a:t>
            </a:r>
          </a:p>
          <a:p>
            <a:r>
              <a:rPr lang="en-US" altLang="en-US" sz="1800" dirty="0"/>
              <a:t>Operations</a:t>
            </a:r>
          </a:p>
          <a:p>
            <a:pPr lvl="1">
              <a:lnSpc>
                <a:spcPct val="90000"/>
              </a:lnSpc>
            </a:pPr>
            <a:r>
              <a:rPr lang="en-US" altLang="en-US" sz="1600" dirty="0"/>
              <a:t>Rename</a:t>
            </a:r>
          </a:p>
          <a:p>
            <a:pPr lvl="1">
              <a:lnSpc>
                <a:spcPct val="90000"/>
              </a:lnSpc>
            </a:pPr>
            <a:r>
              <a:rPr lang="en-US" altLang="en-US" sz="1600" dirty="0"/>
              <a:t>Set password</a:t>
            </a:r>
          </a:p>
          <a:p>
            <a:pPr lvl="1">
              <a:lnSpc>
                <a:spcPct val="90000"/>
              </a:lnSpc>
            </a:pPr>
            <a:r>
              <a:rPr lang="en-US" altLang="en-US" sz="1600" dirty="0"/>
              <a:t>Disable</a:t>
            </a:r>
          </a:p>
          <a:p>
            <a:pPr lvl="1">
              <a:lnSpc>
                <a:spcPct val="90000"/>
              </a:lnSpc>
            </a:pPr>
            <a:r>
              <a:rPr lang="en-US" altLang="en-US" sz="1600" dirty="0"/>
              <a:t>Delete</a:t>
            </a:r>
          </a:p>
        </p:txBody>
      </p:sp>
    </p:spTree>
    <p:extLst>
      <p:ext uri="{BB962C8B-B14F-4D97-AF65-F5344CB8AC3E}">
        <p14:creationId xmlns:p14="http://schemas.microsoft.com/office/powerpoint/2010/main" val="1566985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File Explorer and System Paths</a:t>
            </a:r>
          </a:p>
        </p:txBody>
      </p:sp>
      <p:pic>
        <p:nvPicPr>
          <p:cNvPr id="6" name="Content Placeholder 5" descr="Windows 7 system objects"/>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545682" y="1293813"/>
            <a:ext cx="7124700" cy="4791075"/>
          </a:xfrm>
          <a:prstGeom prst="rect">
            <a:avLst/>
          </a:prstGeom>
          <a:noFill/>
          <a:ln>
            <a:noFill/>
          </a:ln>
        </p:spPr>
      </p:pic>
    </p:spTree>
    <p:extLst>
      <p:ext uri="{BB962C8B-B14F-4D97-AF65-F5344CB8AC3E}">
        <p14:creationId xmlns:p14="http://schemas.microsoft.com/office/powerpoint/2010/main" val="265791963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Windows Installation</a:t>
            </a:r>
          </a:p>
        </p:txBody>
      </p:sp>
      <p:sp>
        <p:nvSpPr>
          <p:cNvPr id="3" name="Content Placeholder 2"/>
          <p:cNvSpPr>
            <a:spLocks noGrp="1"/>
          </p:cNvSpPr>
          <p:nvPr>
            <p:ph sz="half" idx="1"/>
          </p:nvPr>
        </p:nvSpPr>
        <p:spPr/>
        <p:txBody>
          <a:bodyPr/>
          <a:lstStyle/>
          <a:p>
            <a:endParaRPr lang="en-GB" dirty="0"/>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32265733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Upgrade - means installing on top of an existing version of Windows, retaining applications, user settings, and data files</a:t>
            </a:r>
            <a:endParaRPr lang="en-GB" dirty="0"/>
          </a:p>
          <a:p>
            <a:r>
              <a:rPr lang="en-US" dirty="0"/>
              <a:t>Clean install - means installing to a new computer or completely replacing the software on an old one</a:t>
            </a:r>
          </a:p>
          <a:p>
            <a:r>
              <a:rPr lang="en-US" dirty="0"/>
              <a:t>Install steps</a:t>
            </a:r>
            <a:endParaRPr lang="en-GB" dirty="0"/>
          </a:p>
          <a:p>
            <a:pPr lvl="1"/>
            <a:r>
              <a:rPr lang="en-GB" dirty="0"/>
              <a:t>Check hardware compatibility </a:t>
            </a:r>
          </a:p>
          <a:p>
            <a:pPr lvl="1"/>
            <a:r>
              <a:rPr lang="en-US" dirty="0"/>
              <a:t>Select an installation method</a:t>
            </a:r>
            <a:endParaRPr lang="en-GB" dirty="0"/>
          </a:p>
          <a:p>
            <a:pPr lvl="1"/>
            <a:r>
              <a:rPr lang="en-US" dirty="0"/>
              <a:t>Back up any existing user data or settings</a:t>
            </a:r>
            <a:endParaRPr lang="en-GB" dirty="0"/>
          </a:p>
          <a:p>
            <a:pPr lvl="1"/>
            <a:r>
              <a:rPr lang="en-US" dirty="0"/>
              <a:t>Prepare the hard disk and copy setup files to the target</a:t>
            </a:r>
            <a:endParaRPr lang="en-GB" dirty="0"/>
          </a:p>
          <a:p>
            <a:pPr lvl="1"/>
            <a:r>
              <a:rPr lang="en-GB" dirty="0"/>
              <a:t>Configure installation options</a:t>
            </a:r>
          </a:p>
          <a:p>
            <a:pPr lvl="1"/>
            <a:r>
              <a:rPr lang="en-GB" dirty="0"/>
              <a:t>Verify installation</a:t>
            </a:r>
            <a:endParaRPr lang="en-US" dirty="0"/>
          </a:p>
        </p:txBody>
      </p:sp>
      <p:sp>
        <p:nvSpPr>
          <p:cNvPr id="3" name="Title 2"/>
          <p:cNvSpPr>
            <a:spLocks noGrp="1"/>
          </p:cNvSpPr>
          <p:nvPr>
            <p:ph type="title"/>
          </p:nvPr>
        </p:nvSpPr>
        <p:spPr/>
        <p:txBody>
          <a:bodyPr/>
          <a:lstStyle/>
          <a:p>
            <a:r>
              <a:rPr lang="en-US"/>
              <a:t>Windows Installation Overview</a:t>
            </a:r>
            <a:endParaRPr lang="en-US" dirty="0"/>
          </a:p>
        </p:txBody>
      </p:sp>
    </p:spTree>
    <p:extLst>
      <p:ext uri="{BB962C8B-B14F-4D97-AF65-F5344CB8AC3E}">
        <p14:creationId xmlns:p14="http://schemas.microsoft.com/office/powerpoint/2010/main" val="28789160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Hardware Compatibility </a:t>
            </a:r>
            <a:endParaRPr lang="en-US" dirty="0"/>
          </a:p>
        </p:txBody>
      </p:sp>
      <p:sp>
        <p:nvSpPr>
          <p:cNvPr id="4" name="Content Placeholder 3"/>
          <p:cNvSpPr>
            <a:spLocks noGrp="1"/>
          </p:cNvSpPr>
          <p:nvPr>
            <p:ph sz="half" idx="2"/>
          </p:nvPr>
        </p:nvSpPr>
        <p:spPr/>
        <p:txBody>
          <a:bodyPr/>
          <a:lstStyle/>
          <a:p>
            <a:r>
              <a:rPr lang="en-US" dirty="0"/>
              <a:t>System requirements</a:t>
            </a:r>
          </a:p>
          <a:p>
            <a:r>
              <a:rPr lang="en-US" dirty="0"/>
              <a:t>Device compatibility</a:t>
            </a:r>
          </a:p>
          <a:p>
            <a:pPr lvl="1"/>
            <a:r>
              <a:rPr lang="en-GB" dirty="0"/>
              <a:t>Windows Logo'd Product List (LPL) </a:t>
            </a:r>
            <a:r>
              <a:rPr lang="en-GB" dirty="0" err="1"/>
              <a:t>catalog</a:t>
            </a:r>
            <a:endParaRPr lang="en-GB" dirty="0"/>
          </a:p>
          <a:p>
            <a:pPr lvl="1"/>
            <a:r>
              <a:rPr lang="en-GB" dirty="0"/>
              <a:t>Previously the Hardware Compatibility List (HCL)</a:t>
            </a:r>
          </a:p>
          <a:p>
            <a:r>
              <a:rPr lang="en-GB" dirty="0"/>
              <a:t>Software compatibility</a:t>
            </a:r>
          </a:p>
          <a:p>
            <a:r>
              <a:rPr lang="en-GB" dirty="0"/>
              <a:t>Upgrade Advisor</a:t>
            </a:r>
          </a:p>
        </p:txBody>
      </p:sp>
      <p:pic>
        <p:nvPicPr>
          <p:cNvPr id="7" name="Content Placeholder 6" descr="Windows 7 Upgrade Advisor report"/>
          <p:cNvPicPr>
            <a:picLocks noGrp="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524001" y="2012580"/>
            <a:ext cx="4525963" cy="3105890"/>
          </a:xfrm>
          <a:prstGeom prst="rect">
            <a:avLst/>
          </a:prstGeom>
          <a:noFill/>
          <a:ln>
            <a:noFill/>
          </a:ln>
        </p:spPr>
      </p:pic>
    </p:spTree>
    <p:extLst>
      <p:ext uri="{BB962C8B-B14F-4D97-AF65-F5344CB8AC3E}">
        <p14:creationId xmlns:p14="http://schemas.microsoft.com/office/powerpoint/2010/main" val="35225050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Backup before clean install to migrate data</a:t>
            </a:r>
          </a:p>
          <a:p>
            <a:pPr lvl="1"/>
            <a:r>
              <a:rPr lang="en-US" dirty="0"/>
              <a:t>Windows Backup / Easy Transfer / User State Migration Tool</a:t>
            </a:r>
          </a:p>
          <a:p>
            <a:pPr lvl="1"/>
            <a:r>
              <a:rPr lang="en-US" dirty="0"/>
              <a:t>Install new OS to target drive</a:t>
            </a:r>
          </a:p>
          <a:p>
            <a:pPr lvl="1"/>
            <a:r>
              <a:rPr lang="en-US" dirty="0"/>
              <a:t>Reinstall software applications</a:t>
            </a:r>
          </a:p>
          <a:p>
            <a:pPr lvl="1"/>
            <a:r>
              <a:rPr lang="en-US" dirty="0"/>
              <a:t>Restore data files from backup</a:t>
            </a:r>
          </a:p>
          <a:p>
            <a:r>
              <a:rPr lang="en-US" dirty="0"/>
              <a:t>Backup before in-place upgrade – disaster recovery</a:t>
            </a:r>
          </a:p>
          <a:p>
            <a:endParaRPr lang="en-US" dirty="0"/>
          </a:p>
        </p:txBody>
      </p:sp>
      <p:sp>
        <p:nvSpPr>
          <p:cNvPr id="3" name="Title 2"/>
          <p:cNvSpPr>
            <a:spLocks noGrp="1"/>
          </p:cNvSpPr>
          <p:nvPr>
            <p:ph type="title"/>
          </p:nvPr>
        </p:nvSpPr>
        <p:spPr/>
        <p:txBody>
          <a:bodyPr>
            <a:normAutofit/>
          </a:bodyPr>
          <a:lstStyle/>
          <a:p>
            <a:r>
              <a:rPr lang="en-US" dirty="0"/>
              <a:t>Backing up Data and Settings</a:t>
            </a:r>
          </a:p>
        </p:txBody>
      </p:sp>
    </p:spTree>
    <p:extLst>
      <p:ext uri="{BB962C8B-B14F-4D97-AF65-F5344CB8AC3E}">
        <p14:creationId xmlns:p14="http://schemas.microsoft.com/office/powerpoint/2010/main" val="360247384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r>
              <a:rPr lang="en-US" dirty="0"/>
              <a:t>Boot from CD / DVD</a:t>
            </a:r>
          </a:p>
          <a:p>
            <a:r>
              <a:rPr lang="en-US" dirty="0"/>
              <a:t>USB</a:t>
            </a:r>
          </a:p>
          <a:p>
            <a:pPr lvl="1"/>
            <a:r>
              <a:rPr lang="en-US" dirty="0"/>
              <a:t>If present as boot option in system firmware</a:t>
            </a:r>
          </a:p>
          <a:p>
            <a:pPr lvl="1"/>
            <a:r>
              <a:rPr lang="en-US" dirty="0"/>
              <a:t>Easier to build slipstreamed setup media</a:t>
            </a:r>
          </a:p>
          <a:p>
            <a:r>
              <a:rPr lang="en-US" dirty="0"/>
              <a:t>Network-based / PXE (</a:t>
            </a:r>
            <a:r>
              <a:rPr lang="en-GB" dirty="0"/>
              <a:t>Preboot eXecution Environment</a:t>
            </a:r>
            <a:r>
              <a:rPr lang="en-US" dirty="0"/>
              <a:t>)</a:t>
            </a:r>
          </a:p>
          <a:p>
            <a:pPr lvl="1"/>
            <a:r>
              <a:rPr lang="en-US" dirty="0"/>
              <a:t>Set up network boot method</a:t>
            </a:r>
          </a:p>
          <a:p>
            <a:pPr lvl="2"/>
            <a:r>
              <a:rPr lang="en-US" dirty="0"/>
              <a:t>Boot disk</a:t>
            </a:r>
          </a:p>
          <a:p>
            <a:pPr lvl="2"/>
            <a:r>
              <a:rPr lang="en-US" dirty="0"/>
              <a:t>PXE adapter card and RIS server</a:t>
            </a:r>
          </a:p>
          <a:p>
            <a:pPr lvl="1"/>
            <a:r>
              <a:rPr lang="en-US" dirty="0"/>
              <a:t>Set up source server</a:t>
            </a:r>
          </a:p>
          <a:p>
            <a:pPr lvl="2"/>
            <a:r>
              <a:rPr lang="en-US" dirty="0"/>
              <a:t>I386 folder contains installation files</a:t>
            </a:r>
          </a:p>
          <a:p>
            <a:pPr lvl="2"/>
            <a:r>
              <a:rPr lang="en-US" dirty="0"/>
              <a:t>Image-based installation files</a:t>
            </a:r>
          </a:p>
          <a:p>
            <a:pPr lvl="2"/>
            <a:r>
              <a:rPr lang="en-US" dirty="0"/>
              <a:t>Answer files for unattended setup</a:t>
            </a:r>
          </a:p>
          <a:p>
            <a:pPr lvl="1"/>
            <a:r>
              <a:rPr lang="en-US" dirty="0"/>
              <a:t>Run setup program</a:t>
            </a:r>
          </a:p>
        </p:txBody>
      </p:sp>
      <p:sp>
        <p:nvSpPr>
          <p:cNvPr id="7" name="Title 6"/>
          <p:cNvSpPr>
            <a:spLocks noGrp="1"/>
          </p:cNvSpPr>
          <p:nvPr>
            <p:ph type="title"/>
          </p:nvPr>
        </p:nvSpPr>
        <p:spPr/>
        <p:txBody>
          <a:bodyPr/>
          <a:lstStyle/>
          <a:p>
            <a:r>
              <a:rPr lang="en-GB" dirty="0"/>
              <a:t>Installation Boot Methods (1)</a:t>
            </a:r>
            <a:endParaRPr lang="en-US" dirty="0"/>
          </a:p>
        </p:txBody>
      </p:sp>
    </p:spTree>
    <p:extLst>
      <p:ext uri="{BB962C8B-B14F-4D97-AF65-F5344CB8AC3E}">
        <p14:creationId xmlns:p14="http://schemas.microsoft.com/office/powerpoint/2010/main" val="7459018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0" y="1282702"/>
            <a:ext cx="12192000" cy="2743200"/>
          </a:xfrm>
        </p:spPr>
        <p:txBody>
          <a:bodyPr>
            <a:normAutofit/>
          </a:bodyPr>
          <a:lstStyle/>
          <a:p>
            <a:r>
              <a:rPr lang="en-GB" dirty="0"/>
              <a:t>Image deployment</a:t>
            </a:r>
          </a:p>
          <a:p>
            <a:pPr lvl="1"/>
            <a:r>
              <a:rPr lang="en-GB" dirty="0"/>
              <a:t>Clone of existing installation</a:t>
            </a:r>
          </a:p>
          <a:p>
            <a:pPr lvl="1"/>
            <a:r>
              <a:rPr lang="en-GB" dirty="0"/>
              <a:t>Perform unattended installation using answer files to configure setup options</a:t>
            </a:r>
          </a:p>
          <a:p>
            <a:r>
              <a:rPr lang="en-GB" dirty="0"/>
              <a:t>Factory recovery partition</a:t>
            </a:r>
          </a:p>
          <a:p>
            <a:pPr lvl="1">
              <a:buFont typeface="Arial" charset="0"/>
              <a:buChar char="•"/>
              <a:defRPr/>
            </a:pPr>
            <a:r>
              <a:rPr lang="en-GB" dirty="0"/>
              <a:t>Boot from OEM CD or to recovery partition to restore computer to factory state</a:t>
            </a:r>
          </a:p>
          <a:p>
            <a:pPr lvl="1">
              <a:buFont typeface="Arial" charset="0"/>
              <a:buChar char="•"/>
              <a:defRPr/>
            </a:pPr>
            <a:r>
              <a:rPr lang="en-GB" dirty="0"/>
              <a:t>Partition is usually hidden from browsing</a:t>
            </a:r>
          </a:p>
          <a:p>
            <a:r>
              <a:rPr lang="en-GB" dirty="0"/>
              <a:t>Repair install</a:t>
            </a:r>
            <a:endParaRPr lang="en-US" dirty="0"/>
          </a:p>
        </p:txBody>
      </p:sp>
      <p:sp>
        <p:nvSpPr>
          <p:cNvPr id="7" name="Title 6"/>
          <p:cNvSpPr>
            <a:spLocks noGrp="1"/>
          </p:cNvSpPr>
          <p:nvPr>
            <p:ph type="title"/>
          </p:nvPr>
        </p:nvSpPr>
        <p:spPr/>
        <p:txBody>
          <a:bodyPr/>
          <a:lstStyle/>
          <a:p>
            <a:r>
              <a:rPr lang="en-GB" dirty="0"/>
              <a:t>Installation Boot Methods (2)</a:t>
            </a:r>
            <a:endParaRPr lang="en-US" dirty="0"/>
          </a:p>
        </p:txBody>
      </p:sp>
      <p:pic>
        <p:nvPicPr>
          <p:cNvPr id="9" name="Content Placeholder 8" descr="C:\Users\James\Documents\!graphics\windows 8 recovery startup troubleshoot.png"/>
          <p:cNvPicPr>
            <a:picLocks noGrp="1"/>
          </p:cNvPicPr>
          <p:nvPr>
            <p:ph idx="12"/>
          </p:nvPr>
        </p:nvPicPr>
        <p:blipFill rotWithShape="1">
          <a:blip r:embed="rId2" cstate="screen">
            <a:extLst>
              <a:ext uri="{28A0092B-C50C-407E-A947-70E740481C1C}">
                <a14:useLocalDpi xmlns:a14="http://schemas.microsoft.com/office/drawing/2010/main"/>
              </a:ext>
            </a:extLst>
          </a:blip>
          <a:srcRect b="37838"/>
          <a:stretch/>
        </p:blipFill>
        <p:spPr bwMode="auto">
          <a:xfrm>
            <a:off x="3154010" y="3617913"/>
            <a:ext cx="5883980" cy="2743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4728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dirty="0"/>
              <a:t>Configure separate partitions for each OS</a:t>
            </a:r>
          </a:p>
          <a:p>
            <a:r>
              <a:rPr lang="en-US" altLang="en-US" dirty="0"/>
              <a:t>Compatible file system for system partition</a:t>
            </a:r>
          </a:p>
          <a:p>
            <a:r>
              <a:rPr lang="en-US" altLang="en-US" dirty="0"/>
              <a:t>Install earlier OS before later one</a:t>
            </a:r>
          </a:p>
          <a:p>
            <a:r>
              <a:rPr lang="en-US" altLang="en-US" dirty="0"/>
              <a:t>Consider using a virtualization solution instead!</a:t>
            </a:r>
          </a:p>
          <a:p>
            <a:endParaRPr lang="en-US" dirty="0"/>
          </a:p>
        </p:txBody>
      </p:sp>
      <p:sp>
        <p:nvSpPr>
          <p:cNvPr id="3" name="Title 2"/>
          <p:cNvSpPr>
            <a:spLocks noGrp="1"/>
          </p:cNvSpPr>
          <p:nvPr>
            <p:ph type="title"/>
          </p:nvPr>
        </p:nvSpPr>
        <p:spPr/>
        <p:txBody>
          <a:bodyPr/>
          <a:lstStyle/>
          <a:p>
            <a:r>
              <a:rPr lang="en-US" dirty="0"/>
              <a:t>Multiboot</a:t>
            </a:r>
          </a:p>
        </p:txBody>
      </p:sp>
    </p:spTree>
    <p:extLst>
      <p:ext uri="{BB962C8B-B14F-4D97-AF65-F5344CB8AC3E}">
        <p14:creationId xmlns:p14="http://schemas.microsoft.com/office/powerpoint/2010/main" val="18476421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Arial" charset="0"/>
              <a:buChar char="•"/>
              <a:defRPr/>
            </a:pPr>
            <a:r>
              <a:rPr lang="en-US" dirty="0"/>
              <a:t>Determine disk layout</a:t>
            </a:r>
          </a:p>
          <a:p>
            <a:pPr>
              <a:buFont typeface="Arial" charset="0"/>
              <a:buChar char="•"/>
              <a:defRPr/>
            </a:pPr>
            <a:r>
              <a:rPr lang="en-US" dirty="0"/>
              <a:t>One OS per partition</a:t>
            </a:r>
          </a:p>
          <a:p>
            <a:pPr lvl="1">
              <a:buFont typeface="Arial" charset="0"/>
              <a:buChar char="•"/>
              <a:defRPr/>
            </a:pPr>
            <a:r>
              <a:rPr lang="en-US" dirty="0"/>
              <a:t>Boot partition needs room for growth (software applications, log files, etc)</a:t>
            </a:r>
          </a:p>
          <a:p>
            <a:pPr>
              <a:buFont typeface="Arial" charset="0"/>
              <a:buChar char="•"/>
              <a:defRPr/>
            </a:pPr>
            <a:r>
              <a:rPr lang="en-US" dirty="0"/>
              <a:t>Data partition?</a:t>
            </a:r>
          </a:p>
          <a:p>
            <a:pPr>
              <a:buFont typeface="Arial" charset="0"/>
              <a:buChar char="•"/>
              <a:defRPr/>
            </a:pPr>
            <a:r>
              <a:rPr lang="en-US" dirty="0"/>
              <a:t>Recovery partition?</a:t>
            </a:r>
          </a:p>
          <a:p>
            <a:pPr>
              <a:buFont typeface="Arial" charset="0"/>
              <a:buChar char="•"/>
              <a:defRPr/>
            </a:pPr>
            <a:r>
              <a:rPr lang="en-US" dirty="0"/>
              <a:t>Create hardware RAID volume?</a:t>
            </a:r>
          </a:p>
          <a:p>
            <a:pPr>
              <a:buFont typeface="Arial" charset="0"/>
              <a:buChar char="•"/>
              <a:defRPr/>
            </a:pPr>
            <a:r>
              <a:rPr lang="en-US" dirty="0"/>
              <a:t>SSD or hybrid drive?</a:t>
            </a:r>
          </a:p>
        </p:txBody>
      </p:sp>
      <p:sp>
        <p:nvSpPr>
          <p:cNvPr id="3" name="Title 2"/>
          <p:cNvSpPr>
            <a:spLocks noGrp="1"/>
          </p:cNvSpPr>
          <p:nvPr>
            <p:ph type="title"/>
          </p:nvPr>
        </p:nvSpPr>
        <p:spPr/>
        <p:txBody>
          <a:bodyPr/>
          <a:lstStyle/>
          <a:p>
            <a:r>
              <a:rPr lang="en-US" altLang="en-US" dirty="0"/>
              <a:t>Preparing the Hard Disk</a:t>
            </a:r>
            <a:endParaRPr lang="en-US" dirty="0"/>
          </a:p>
        </p:txBody>
      </p:sp>
    </p:spTree>
    <p:extLst>
      <p:ext uri="{BB962C8B-B14F-4D97-AF65-F5344CB8AC3E}">
        <p14:creationId xmlns:p14="http://schemas.microsoft.com/office/powerpoint/2010/main" val="2068208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Loading Disk Drivers</a:t>
            </a:r>
          </a:p>
        </p:txBody>
      </p:sp>
      <p:pic>
        <p:nvPicPr>
          <p:cNvPr id="6" name="Content Placeholder 5" descr="Windows 7 disk setup options"/>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181350" y="1381125"/>
            <a:ext cx="6572250" cy="4927600"/>
          </a:xfrm>
          <a:prstGeom prst="rect">
            <a:avLst/>
          </a:prstGeom>
          <a:noFill/>
          <a:ln>
            <a:noFill/>
          </a:ln>
        </p:spPr>
      </p:pic>
    </p:spTree>
    <p:extLst>
      <p:ext uri="{BB962C8B-B14F-4D97-AF65-F5344CB8AC3E}">
        <p14:creationId xmlns:p14="http://schemas.microsoft.com/office/powerpoint/2010/main" val="2823669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1690690"/>
            <a:ext cx="12192000" cy="2743200"/>
          </a:xfrm>
        </p:spPr>
        <p:txBody>
          <a:bodyPr>
            <a:normAutofit/>
          </a:bodyPr>
          <a:lstStyle/>
          <a:p>
            <a:r>
              <a:rPr lang="en-US" dirty="0"/>
              <a:t>Installing to a new disk (or overwriting existing partitions) creates appropriate system and boot partitions by default</a:t>
            </a:r>
          </a:p>
          <a:p>
            <a:r>
              <a:rPr lang="en-US" dirty="0"/>
              <a:t>BIOS / MBR uses a “System Reserved” partition, formatted with NTFS (would need to change to FAT for multiboot)</a:t>
            </a:r>
          </a:p>
        </p:txBody>
      </p:sp>
      <p:sp>
        <p:nvSpPr>
          <p:cNvPr id="2" name="Title 1"/>
          <p:cNvSpPr>
            <a:spLocks noGrp="1"/>
          </p:cNvSpPr>
          <p:nvPr>
            <p:ph type="title"/>
          </p:nvPr>
        </p:nvSpPr>
        <p:spPr/>
        <p:txBody>
          <a:bodyPr/>
          <a:lstStyle/>
          <a:p>
            <a:r>
              <a:rPr lang="en-GB" dirty="0"/>
              <a:t>Formatting the Disk</a:t>
            </a:r>
            <a:endParaRPr lang="en-US" dirty="0"/>
          </a:p>
        </p:txBody>
      </p:sp>
      <p:pic>
        <p:nvPicPr>
          <p:cNvPr id="9" name="Content Placeholder 8"/>
          <p:cNvPicPr>
            <a:picLocks noGrp="1"/>
          </p:cNvPicPr>
          <p:nvPr>
            <p:ph idx="12"/>
          </p:nvPr>
        </p:nvPicPr>
        <p:blipFill>
          <a:blip r:embed="rId2">
            <a:extLst>
              <a:ext uri="{28A0092B-C50C-407E-A947-70E740481C1C}">
                <a14:useLocalDpi xmlns:a14="http://schemas.microsoft.com/office/drawing/2010/main"/>
              </a:ext>
            </a:extLst>
          </a:blip>
          <a:stretch>
            <a:fillRect/>
          </a:stretch>
        </p:blipFill>
        <p:spPr>
          <a:xfrm>
            <a:off x="3873288" y="3617913"/>
            <a:ext cx="4445424" cy="2743200"/>
          </a:xfrm>
          <a:prstGeom prst="rect">
            <a:avLst/>
          </a:prstGeom>
        </p:spPr>
      </p:pic>
    </p:spTree>
    <p:extLst>
      <p:ext uri="{BB962C8B-B14F-4D97-AF65-F5344CB8AC3E}">
        <p14:creationId xmlns:p14="http://schemas.microsoft.com/office/powerpoint/2010/main" val="3015621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Windows 8 System Paths</a:t>
            </a:r>
          </a:p>
        </p:txBody>
      </p:sp>
      <p:pic>
        <p:nvPicPr>
          <p:cNvPr id="6" name="Content Placeholder 5" descr="Windows 8 system objects"/>
          <p:cNvPicPr>
            <a:picLocks noGrp="1"/>
          </p:cNvPicPr>
          <p:nvPr>
            <p:ph idx="1"/>
          </p:nvPr>
        </p:nvPicPr>
        <p:blipFill rotWithShape="1">
          <a:blip r:embed="rId2">
            <a:extLst>
              <a:ext uri="{28A0092B-C50C-407E-A947-70E740481C1C}">
                <a14:useLocalDpi xmlns:a14="http://schemas.microsoft.com/office/drawing/2010/main"/>
              </a:ext>
            </a:extLst>
          </a:blip>
          <a:stretch/>
        </p:blipFill>
        <p:spPr bwMode="auto">
          <a:xfrm>
            <a:off x="3514724" y="1400175"/>
            <a:ext cx="6010275" cy="49085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08093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UEFI Firmware and Secure Boot</a:t>
            </a:r>
            <a:endParaRPr lang="en-US" dirty="0"/>
          </a:p>
        </p:txBody>
      </p:sp>
      <p:sp>
        <p:nvSpPr>
          <p:cNvPr id="3" name="Content Placeholder 2"/>
          <p:cNvSpPr>
            <a:spLocks noGrp="1"/>
          </p:cNvSpPr>
          <p:nvPr>
            <p:ph sz="half" idx="1"/>
          </p:nvPr>
        </p:nvSpPr>
        <p:spPr>
          <a:xfrm>
            <a:off x="0" y="1295400"/>
            <a:ext cx="6035040" cy="4991100"/>
          </a:xfrm>
        </p:spPr>
        <p:txBody>
          <a:bodyPr>
            <a:normAutofit/>
          </a:bodyPr>
          <a:lstStyle/>
          <a:p>
            <a:r>
              <a:rPr lang="en-US" dirty="0"/>
              <a:t>UEFI / GPT uses an EFI System Partition, formatted with FAT</a:t>
            </a:r>
          </a:p>
          <a:p>
            <a:r>
              <a:rPr lang="en-US" dirty="0"/>
              <a:t>Secure boot</a:t>
            </a:r>
          </a:p>
          <a:p>
            <a:pPr lvl="1"/>
            <a:r>
              <a:rPr lang="en-US" dirty="0"/>
              <a:t>Configured with trusted OS certificates</a:t>
            </a:r>
          </a:p>
          <a:p>
            <a:pPr lvl="1"/>
            <a:r>
              <a:rPr lang="en-US" dirty="0"/>
              <a:t>Windows Vista / Windows 7 will not be recognized</a:t>
            </a:r>
          </a:p>
          <a:p>
            <a:pPr lvl="1"/>
            <a:r>
              <a:rPr lang="en-US" dirty="0"/>
              <a:t>Can disable secure boot and still use UEFI boot mode</a:t>
            </a:r>
          </a:p>
          <a:p>
            <a:r>
              <a:rPr lang="en-US" dirty="0"/>
              <a:t>Boot mode</a:t>
            </a:r>
          </a:p>
          <a:p>
            <a:pPr lvl="1"/>
            <a:r>
              <a:rPr lang="en-US" dirty="0"/>
              <a:t>UEFI will support booting in legacy BIOS / Compatibility Support Module (CSM)</a:t>
            </a:r>
          </a:p>
          <a:p>
            <a:pPr lvl="1"/>
            <a:r>
              <a:rPr lang="en-US" dirty="0"/>
              <a:t>32-bit Windows editions cannot use EFI boot</a:t>
            </a:r>
          </a:p>
          <a:p>
            <a:endParaRPr lang="en-US" dirty="0"/>
          </a:p>
        </p:txBody>
      </p:sp>
      <p:pic>
        <p:nvPicPr>
          <p:cNvPr id="8" name="Content Placeholder 7" descr="Secure Boot restricts OS installation to trusted software and will prevent install of Windows Vista and Windows 7 if enabled"/>
          <p:cNvPicPr>
            <a:picLocks noGrp="1"/>
          </p:cNvPicPr>
          <p:nvPr>
            <p:ph sz="quarter" idx="12"/>
          </p:nvPr>
        </p:nvPicPr>
        <p:blipFill>
          <a:blip r:embed="rId2" cstate="screen">
            <a:extLst>
              <a:ext uri="{28A0092B-C50C-407E-A947-70E740481C1C}">
                <a14:useLocalDpi xmlns:a14="http://schemas.microsoft.com/office/drawing/2010/main"/>
              </a:ext>
            </a:extLst>
          </a:blip>
          <a:srcRect/>
          <a:stretch>
            <a:fillRect/>
          </a:stretch>
        </p:blipFill>
        <p:spPr bwMode="auto">
          <a:xfrm>
            <a:off x="6562724" y="1104899"/>
            <a:ext cx="4525962" cy="2451732"/>
          </a:xfrm>
          <a:prstGeom prst="rect">
            <a:avLst/>
          </a:prstGeom>
          <a:noFill/>
          <a:ln>
            <a:noFill/>
          </a:ln>
        </p:spPr>
      </p:pic>
      <p:pic>
        <p:nvPicPr>
          <p:cNvPr id="9" name="Content Placeholder 8" descr="Set the boot mode to UEFI or BIOS before starting setup - legacy BIOS mode is required when installed 32-bit versions of Windows"/>
          <p:cNvPicPr>
            <a:picLocks noGrp="1"/>
          </p:cNvPicPr>
          <p:nvPr>
            <p:ph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6562724" y="3632831"/>
            <a:ext cx="4525962" cy="2529214"/>
          </a:xfrm>
          <a:prstGeom prst="rect">
            <a:avLst/>
          </a:prstGeom>
          <a:noFill/>
          <a:ln>
            <a:noFill/>
          </a:ln>
        </p:spPr>
      </p:pic>
    </p:spTree>
    <p:extLst>
      <p:ext uri="{BB962C8B-B14F-4D97-AF65-F5344CB8AC3E}">
        <p14:creationId xmlns:p14="http://schemas.microsoft.com/office/powerpoint/2010/main" val="27873932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Windows 7 Attended Install</a:t>
            </a:r>
          </a:p>
        </p:txBody>
      </p:sp>
      <p:sp>
        <p:nvSpPr>
          <p:cNvPr id="4" name="Content Placeholder 3"/>
          <p:cNvSpPr>
            <a:spLocks noGrp="1"/>
          </p:cNvSpPr>
          <p:nvPr>
            <p:ph sz="half" idx="1"/>
          </p:nvPr>
        </p:nvSpPr>
        <p:spPr>
          <a:xfrm>
            <a:off x="5713613" y="1371600"/>
            <a:ext cx="6035040" cy="5486400"/>
          </a:xfrm>
        </p:spPr>
        <p:txBody>
          <a:bodyPr/>
          <a:lstStyle/>
          <a:p>
            <a:r>
              <a:rPr lang="en-US" dirty="0"/>
              <a:t>Boot from product disc and choose language and input options</a:t>
            </a:r>
          </a:p>
          <a:p>
            <a:r>
              <a:rPr lang="en-US" dirty="0"/>
              <a:t>Accept End User License Agreement (EULA)</a:t>
            </a:r>
          </a:p>
          <a:p>
            <a:r>
              <a:rPr lang="en-US" dirty="0"/>
              <a:t>Choose install type (Upgrade or Custom)</a:t>
            </a:r>
          </a:p>
          <a:p>
            <a:r>
              <a:rPr lang="en-US" dirty="0"/>
              <a:t>If custom, use disk setup tool</a:t>
            </a:r>
          </a:p>
        </p:txBody>
      </p:sp>
      <p:pic>
        <p:nvPicPr>
          <p:cNvPr id="13" name="Content Placeholder 12"/>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000125" y="3904868"/>
            <a:ext cx="3148806" cy="2361605"/>
          </a:xfrm>
        </p:spPr>
      </p:pic>
      <p:pic>
        <p:nvPicPr>
          <p:cNvPr id="12" name="Content Placeholder 6" descr="Choosing regional options in Windows 7 setup"/>
          <p:cNvPicPr>
            <a:picLocks noGrp="1"/>
          </p:cNvPicPr>
          <p:nvPr>
            <p:ph sz="quarter" idx="12"/>
          </p:nvPr>
        </p:nvPicPr>
        <p:blipFill>
          <a:blip r:embed="rId3" cstate="screen">
            <a:extLst>
              <a:ext uri="{28A0092B-C50C-407E-A947-70E740481C1C}">
                <a14:useLocalDpi xmlns:a14="http://schemas.microsoft.com/office/drawing/2010/main"/>
              </a:ext>
            </a:extLst>
          </a:blip>
          <a:srcRect/>
          <a:stretch>
            <a:fillRect/>
          </a:stretch>
        </p:blipFill>
        <p:spPr bwMode="auto">
          <a:xfrm>
            <a:off x="1000125" y="1432519"/>
            <a:ext cx="3148806" cy="2361605"/>
          </a:xfrm>
          <a:prstGeom prst="rect">
            <a:avLst/>
          </a:prstGeom>
          <a:noFill/>
          <a:ln>
            <a:noFill/>
          </a:ln>
        </p:spPr>
      </p:pic>
    </p:spTree>
    <p:extLst>
      <p:ext uri="{BB962C8B-B14F-4D97-AF65-F5344CB8AC3E}">
        <p14:creationId xmlns:p14="http://schemas.microsoft.com/office/powerpoint/2010/main" val="333866076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Windows 7 Setup – Account Names</a:t>
            </a:r>
          </a:p>
        </p:txBody>
      </p:sp>
      <p:pic>
        <p:nvPicPr>
          <p:cNvPr id="6" name="Content Placeholder 5" descr="Choosing a user name for the local administrator account and a computer name"/>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133724" y="1276349"/>
            <a:ext cx="6619875" cy="5032375"/>
          </a:xfrm>
          <a:prstGeom prst="rect">
            <a:avLst/>
          </a:prstGeom>
          <a:noFill/>
          <a:ln>
            <a:noFill/>
          </a:ln>
        </p:spPr>
      </p:pic>
    </p:spTree>
    <p:extLst>
      <p:ext uri="{BB962C8B-B14F-4D97-AF65-F5344CB8AC3E}">
        <p14:creationId xmlns:p14="http://schemas.microsoft.com/office/powerpoint/2010/main" val="41524621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Windows 7 Setup - Password</a:t>
            </a:r>
          </a:p>
        </p:txBody>
      </p:sp>
      <p:pic>
        <p:nvPicPr>
          <p:cNvPr id="8" name="Content Placeholder 7" descr="Choosing a password for the local administrator account"/>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248024" y="1257299"/>
            <a:ext cx="6505575" cy="5051425"/>
          </a:xfrm>
          <a:prstGeom prst="rect">
            <a:avLst/>
          </a:prstGeom>
          <a:noFill/>
          <a:ln>
            <a:noFill/>
          </a:ln>
        </p:spPr>
      </p:pic>
    </p:spTree>
    <p:extLst>
      <p:ext uri="{BB962C8B-B14F-4D97-AF65-F5344CB8AC3E}">
        <p14:creationId xmlns:p14="http://schemas.microsoft.com/office/powerpoint/2010/main" val="244382675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Windows 7 Setup – Product Key</a:t>
            </a:r>
          </a:p>
        </p:txBody>
      </p:sp>
      <p:pic>
        <p:nvPicPr>
          <p:cNvPr id="7" name="Content Placeholder 6" descr="Entering the product key and choosing automatic activation"/>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181350" y="1314449"/>
            <a:ext cx="6572250" cy="4994275"/>
          </a:xfrm>
          <a:prstGeom prst="rect">
            <a:avLst/>
          </a:prstGeom>
          <a:noFill/>
          <a:ln>
            <a:noFill/>
          </a:ln>
        </p:spPr>
      </p:pic>
    </p:spTree>
    <p:extLst>
      <p:ext uri="{BB962C8B-B14F-4D97-AF65-F5344CB8AC3E}">
        <p14:creationId xmlns:p14="http://schemas.microsoft.com/office/powerpoint/2010/main" val="12184263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Windows 7 Setup – Automatic Updates</a:t>
            </a:r>
          </a:p>
        </p:txBody>
      </p:sp>
      <p:pic>
        <p:nvPicPr>
          <p:cNvPr id="7" name="Content Placeholder 6" descr="Choosing update settings in Windows 7 setup"/>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390900" y="1390649"/>
            <a:ext cx="6362700" cy="4918075"/>
          </a:xfrm>
          <a:prstGeom prst="rect">
            <a:avLst/>
          </a:prstGeom>
          <a:noFill/>
          <a:ln>
            <a:noFill/>
          </a:ln>
        </p:spPr>
      </p:pic>
    </p:spTree>
    <p:extLst>
      <p:ext uri="{BB962C8B-B14F-4D97-AF65-F5344CB8AC3E}">
        <p14:creationId xmlns:p14="http://schemas.microsoft.com/office/powerpoint/2010/main" val="26444660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Windows 7 Setup – Date and Time</a:t>
            </a:r>
          </a:p>
        </p:txBody>
      </p:sp>
      <p:pic>
        <p:nvPicPr>
          <p:cNvPr id="8" name="Content Placeholder 7" descr="Configuring the time zone during Windows 7 setup"/>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171824" y="1295399"/>
            <a:ext cx="6581775" cy="5013325"/>
          </a:xfrm>
          <a:prstGeom prst="rect">
            <a:avLst/>
          </a:prstGeom>
          <a:noFill/>
          <a:ln>
            <a:noFill/>
          </a:ln>
        </p:spPr>
      </p:pic>
    </p:spTree>
    <p:extLst>
      <p:ext uri="{BB962C8B-B14F-4D97-AF65-F5344CB8AC3E}">
        <p14:creationId xmlns:p14="http://schemas.microsoft.com/office/powerpoint/2010/main" val="270945174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Windows 7 Setup – Network Location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047736" y="1279327"/>
            <a:ext cx="6096528" cy="4572396"/>
          </a:xfrm>
        </p:spPr>
      </p:pic>
    </p:spTree>
    <p:extLst>
      <p:ext uri="{BB962C8B-B14F-4D97-AF65-F5344CB8AC3E}">
        <p14:creationId xmlns:p14="http://schemas.microsoft.com/office/powerpoint/2010/main" val="28088605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Windows 8 Attended Install</a:t>
            </a:r>
          </a:p>
        </p:txBody>
      </p:sp>
      <p:sp>
        <p:nvSpPr>
          <p:cNvPr id="4" name="Content Placeholder 3"/>
          <p:cNvSpPr>
            <a:spLocks noGrp="1"/>
          </p:cNvSpPr>
          <p:nvPr>
            <p:ph sz="half" idx="1"/>
          </p:nvPr>
        </p:nvSpPr>
        <p:spPr>
          <a:xfrm>
            <a:off x="60960" y="1422400"/>
            <a:ext cx="6035040" cy="5486400"/>
          </a:xfrm>
        </p:spPr>
        <p:txBody>
          <a:bodyPr>
            <a:normAutofit/>
          </a:bodyPr>
          <a:lstStyle/>
          <a:p>
            <a:r>
              <a:rPr lang="en-US" dirty="0"/>
              <a:t>Boot from product disc and choose language and input options</a:t>
            </a:r>
          </a:p>
          <a:p>
            <a:r>
              <a:rPr lang="en-US" dirty="0"/>
              <a:t>Enter product key</a:t>
            </a:r>
          </a:p>
          <a:p>
            <a:r>
              <a:rPr lang="en-US" dirty="0"/>
              <a:t>Accept End User License Agreement (EULA)</a:t>
            </a:r>
          </a:p>
          <a:p>
            <a:r>
              <a:rPr lang="en-US" dirty="0"/>
              <a:t>Choose install type (Upgrade or Custom)</a:t>
            </a:r>
          </a:p>
          <a:p>
            <a:r>
              <a:rPr lang="en-US" dirty="0"/>
              <a:t>If custom, use disk setup tool</a:t>
            </a:r>
          </a:p>
        </p:txBody>
      </p:sp>
      <p:pic>
        <p:nvPicPr>
          <p:cNvPr id="10" name="Content Placeholder 9"/>
          <p:cNvPicPr>
            <a:picLocks noGrp="1" noChangeAspect="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6576220" y="822325"/>
            <a:ext cx="3657599" cy="2743200"/>
          </a:xfrm>
        </p:spPr>
      </p:pic>
      <p:pic>
        <p:nvPicPr>
          <p:cNvPr id="11" name="Content Placeholder 10"/>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6576220" y="3630613"/>
            <a:ext cx="3657599" cy="2743200"/>
          </a:xfrm>
        </p:spPr>
      </p:pic>
    </p:spTree>
    <p:extLst>
      <p:ext uri="{BB962C8B-B14F-4D97-AF65-F5344CB8AC3E}">
        <p14:creationId xmlns:p14="http://schemas.microsoft.com/office/powerpoint/2010/main" val="352979648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183468" y="1381125"/>
            <a:ext cx="6570132" cy="4927600"/>
          </a:xfrm>
        </p:spPr>
      </p:pic>
      <p:sp>
        <p:nvSpPr>
          <p:cNvPr id="3" name="Title 2"/>
          <p:cNvSpPr>
            <a:spLocks noGrp="1"/>
          </p:cNvSpPr>
          <p:nvPr>
            <p:ph type="title"/>
          </p:nvPr>
        </p:nvSpPr>
        <p:spPr/>
        <p:txBody>
          <a:bodyPr/>
          <a:lstStyle/>
          <a:p>
            <a:r>
              <a:rPr lang="en-US" dirty="0"/>
              <a:t>Window 8 Setup - Personalize</a:t>
            </a:r>
          </a:p>
        </p:txBody>
      </p:sp>
    </p:spTree>
    <p:extLst>
      <p:ext uri="{BB962C8B-B14F-4D97-AF65-F5344CB8AC3E}">
        <p14:creationId xmlns:p14="http://schemas.microsoft.com/office/powerpoint/2010/main" val="2950663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Windows Vista System Paths</a:t>
            </a:r>
          </a:p>
        </p:txBody>
      </p:sp>
      <p:pic>
        <p:nvPicPr>
          <p:cNvPr id="6" name="Content Placeholder 5" descr="Windows Vista folder hierarchy"/>
          <p:cNvPicPr>
            <a:picLocks noGrp="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390899" y="1690690"/>
            <a:ext cx="6133361" cy="4443410"/>
          </a:xfrm>
          <a:prstGeom prst="rect">
            <a:avLst/>
          </a:prstGeom>
          <a:noFill/>
          <a:ln>
            <a:noFill/>
          </a:ln>
        </p:spPr>
      </p:pic>
    </p:spTree>
    <p:extLst>
      <p:ext uri="{BB962C8B-B14F-4D97-AF65-F5344CB8AC3E}">
        <p14:creationId xmlns:p14="http://schemas.microsoft.com/office/powerpoint/2010/main" val="290625171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Window 8 Setup - Settings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132668" y="1343025"/>
            <a:ext cx="6620932" cy="4965700"/>
          </a:xfrm>
        </p:spPr>
      </p:pic>
    </p:spTree>
    <p:extLst>
      <p:ext uri="{BB962C8B-B14F-4D97-AF65-F5344CB8AC3E}">
        <p14:creationId xmlns:p14="http://schemas.microsoft.com/office/powerpoint/2010/main" val="252679007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Window 8 Setup – User Account</a:t>
            </a:r>
          </a:p>
        </p:txBody>
      </p:sp>
      <p:pic>
        <p:nvPicPr>
          <p:cNvPr id="12" name="Content Placeholder 11"/>
          <p:cNvPicPr>
            <a:picLocks noGrp="1" noChangeAspect="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733426" y="1489075"/>
            <a:ext cx="3657599" cy="2743200"/>
          </a:xfrm>
        </p:spPr>
      </p:pic>
      <p:pic>
        <p:nvPicPr>
          <p:cNvPr id="13" name="Content Placeholder 12"/>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3400426" y="3705835"/>
            <a:ext cx="3657599" cy="2743200"/>
          </a:xfrm>
        </p:spPr>
      </p:pic>
      <p:sp>
        <p:nvSpPr>
          <p:cNvPr id="14" name="Content Placeholder 13"/>
          <p:cNvSpPr>
            <a:spLocks noGrp="1"/>
          </p:cNvSpPr>
          <p:nvPr>
            <p:ph sz="quarter" idx="14"/>
          </p:nvPr>
        </p:nvSpPr>
        <p:spPr>
          <a:xfrm>
            <a:off x="5644595" y="1403985"/>
            <a:ext cx="6035040" cy="2743200"/>
          </a:xfrm>
        </p:spPr>
        <p:txBody>
          <a:bodyPr>
            <a:normAutofit/>
          </a:bodyPr>
          <a:lstStyle/>
          <a:p>
            <a:r>
              <a:rPr lang="en-US" dirty="0"/>
              <a:t>Use or create a Microsoft account (formerly “Live sign in”)</a:t>
            </a:r>
          </a:p>
          <a:p>
            <a:pPr lvl="1"/>
            <a:r>
              <a:rPr lang="en-US" dirty="0"/>
              <a:t>Requires Internet access</a:t>
            </a:r>
          </a:p>
          <a:p>
            <a:pPr lvl="1"/>
            <a:r>
              <a:rPr lang="en-US" dirty="0"/>
              <a:t>2-step verification</a:t>
            </a:r>
          </a:p>
          <a:p>
            <a:pPr lvl="1"/>
            <a:r>
              <a:rPr lang="en-US" dirty="0"/>
              <a:t>Set up OneDrive</a:t>
            </a:r>
          </a:p>
          <a:p>
            <a:r>
              <a:rPr lang="en-US" dirty="0"/>
              <a:t>Use a local account</a:t>
            </a:r>
          </a:p>
        </p:txBody>
      </p:sp>
      <p:pic>
        <p:nvPicPr>
          <p:cNvPr id="16" name="Content Placeholder 15" descr="2-step verification"/>
          <p:cNvPicPr>
            <a:picLocks noGrp="1"/>
          </p:cNvPicPr>
          <p:nvPr>
            <p:ph sz="quarter" idx="15"/>
          </p:nvPr>
        </p:nvPicPr>
        <p:blipFill>
          <a:blip r:embed="rId4" cstate="screen">
            <a:extLst>
              <a:ext uri="{28A0092B-C50C-407E-A947-70E740481C1C}">
                <a14:useLocalDpi xmlns:a14="http://schemas.microsoft.com/office/drawing/2010/main"/>
              </a:ext>
            </a:extLst>
          </a:blip>
          <a:srcRect/>
          <a:stretch>
            <a:fillRect/>
          </a:stretch>
        </p:blipFill>
        <p:spPr bwMode="auto">
          <a:xfrm>
            <a:off x="7709694" y="3705835"/>
            <a:ext cx="3429000" cy="2743200"/>
          </a:xfrm>
          <a:prstGeom prst="rect">
            <a:avLst/>
          </a:prstGeom>
          <a:noFill/>
          <a:ln>
            <a:noFill/>
          </a:ln>
        </p:spPr>
      </p:pic>
    </p:spTree>
    <p:extLst>
      <p:ext uri="{BB962C8B-B14F-4D97-AF65-F5344CB8AC3E}">
        <p14:creationId xmlns:p14="http://schemas.microsoft.com/office/powerpoint/2010/main" val="14991402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Check Device Manager for unknown devices</a:t>
            </a:r>
          </a:p>
          <a:p>
            <a:r>
              <a:rPr lang="en-US" dirty="0"/>
              <a:t>Check setup log files and verify no critical errors in System and Application logs</a:t>
            </a:r>
          </a:p>
          <a:p>
            <a:r>
              <a:rPr lang="en-US" dirty="0"/>
              <a:t>Use Programs and Features to install software applications</a:t>
            </a:r>
          </a:p>
          <a:p>
            <a:r>
              <a:rPr lang="en-US" dirty="0"/>
              <a:t>Optionally, restore user data / create user accounts</a:t>
            </a:r>
          </a:p>
          <a:p>
            <a:r>
              <a:rPr lang="en-US" dirty="0"/>
              <a:t>Update system documentation</a:t>
            </a:r>
          </a:p>
          <a:p>
            <a:endParaRPr lang="en-US" dirty="0"/>
          </a:p>
        </p:txBody>
      </p:sp>
      <p:sp>
        <p:nvSpPr>
          <p:cNvPr id="3" name="Title 2"/>
          <p:cNvSpPr>
            <a:spLocks noGrp="1"/>
          </p:cNvSpPr>
          <p:nvPr>
            <p:ph type="title"/>
          </p:nvPr>
        </p:nvSpPr>
        <p:spPr/>
        <p:txBody>
          <a:bodyPr/>
          <a:lstStyle/>
          <a:p>
            <a:r>
              <a:rPr lang="en-US" dirty="0"/>
              <a:t>Post-installation Tasks</a:t>
            </a:r>
          </a:p>
        </p:txBody>
      </p:sp>
    </p:spTree>
    <p:extLst>
      <p:ext uri="{BB962C8B-B14F-4D97-AF65-F5344CB8AC3E}">
        <p14:creationId xmlns:p14="http://schemas.microsoft.com/office/powerpoint/2010/main" val="260121214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Deploying Windows (1)</a:t>
            </a:r>
          </a:p>
        </p:txBody>
      </p:sp>
      <p:sp>
        <p:nvSpPr>
          <p:cNvPr id="3" name="Content Placeholder 2"/>
          <p:cNvSpPr>
            <a:spLocks noGrp="1"/>
          </p:cNvSpPr>
          <p:nvPr>
            <p:ph sz="half" idx="1"/>
          </p:nvPr>
        </p:nvSpPr>
        <p:spPr/>
        <p:txBody>
          <a:bodyPr>
            <a:normAutofit/>
          </a:bodyPr>
          <a:lstStyle/>
          <a:p>
            <a:r>
              <a:rPr lang="en-US" dirty="0"/>
              <a:t>Deployment to large number of workstations</a:t>
            </a:r>
          </a:p>
          <a:p>
            <a:r>
              <a:rPr lang="en-US" dirty="0"/>
              <a:t>Configure unattended installations</a:t>
            </a:r>
          </a:p>
          <a:p>
            <a:r>
              <a:rPr lang="en-US" dirty="0"/>
              <a:t>Often network-based boot to obtain image and answer file</a:t>
            </a:r>
          </a:p>
          <a:p>
            <a:r>
              <a:rPr lang="en-US" dirty="0"/>
              <a:t>Windows System Image Manager</a:t>
            </a:r>
          </a:p>
          <a:p>
            <a:r>
              <a:rPr lang="en-GB" dirty="0"/>
              <a:t>Assessment and Deployment Kit (ADK) / Windows Automated Installation Kit (WAIK)</a:t>
            </a:r>
            <a:endParaRPr lang="en-US" dirty="0"/>
          </a:p>
          <a:p>
            <a:endParaRPr lang="en-US" dirty="0"/>
          </a:p>
        </p:txBody>
      </p:sp>
      <p:pic>
        <p:nvPicPr>
          <p:cNvPr id="7" name="Content Placeholder 6" descr="Windows System Image Manager"/>
          <p:cNvPicPr>
            <a:picLocks noGrp="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6142038" y="2058672"/>
            <a:ext cx="4525962" cy="3013707"/>
          </a:xfrm>
          <a:prstGeom prst="rect">
            <a:avLst/>
          </a:prstGeom>
          <a:noFill/>
          <a:ln>
            <a:noFill/>
          </a:ln>
        </p:spPr>
      </p:pic>
    </p:spTree>
    <p:extLst>
      <p:ext uri="{BB962C8B-B14F-4D97-AF65-F5344CB8AC3E}">
        <p14:creationId xmlns:p14="http://schemas.microsoft.com/office/powerpoint/2010/main" val="13666586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Deploying Windows (2)</a:t>
            </a:r>
          </a:p>
        </p:txBody>
      </p:sp>
      <p:sp>
        <p:nvSpPr>
          <p:cNvPr id="4" name="Content Placeholder 3"/>
          <p:cNvSpPr>
            <a:spLocks noGrp="1"/>
          </p:cNvSpPr>
          <p:nvPr>
            <p:ph sz="half" idx="2"/>
          </p:nvPr>
        </p:nvSpPr>
        <p:spPr/>
        <p:txBody>
          <a:bodyPr>
            <a:normAutofit/>
          </a:bodyPr>
          <a:lstStyle/>
          <a:p>
            <a:r>
              <a:rPr lang="en-US" altLang="en-US" dirty="0"/>
              <a:t>Drive cloning and sysprep</a:t>
            </a:r>
          </a:p>
          <a:p>
            <a:pPr lvl="1"/>
            <a:r>
              <a:rPr lang="en-US" altLang="en-US" dirty="0"/>
              <a:t>Redetect hardware</a:t>
            </a:r>
          </a:p>
          <a:p>
            <a:pPr lvl="1"/>
            <a:r>
              <a:rPr lang="en-US" altLang="en-US" dirty="0"/>
              <a:t>Reset SID (Security ID)</a:t>
            </a:r>
          </a:p>
          <a:p>
            <a:r>
              <a:rPr lang="en-US" altLang="en-US" dirty="0"/>
              <a:t>Windows Deployment Services</a:t>
            </a:r>
          </a:p>
          <a:p>
            <a:endParaRPr lang="en-US" dirty="0"/>
          </a:p>
        </p:txBody>
      </p:sp>
      <p:pic>
        <p:nvPicPr>
          <p:cNvPr id="8" name="Content Placeholder 7" descr="Resealing your computer using sysprep"/>
          <p:cNvPicPr>
            <a:picLocks noGrp="1"/>
          </p:cNvPicPr>
          <p:nvPr>
            <p:ph sz="half" idx="1"/>
          </p:nvPr>
        </p:nvPicPr>
        <p:blipFill>
          <a:blip r:embed="rId2">
            <a:extLst>
              <a:ext uri="{28A0092B-C50C-407E-A947-70E740481C1C}">
                <a14:useLocalDpi xmlns:a14="http://schemas.microsoft.com/office/drawing/2010/main"/>
              </a:ext>
            </a:extLst>
          </a:blip>
          <a:stretch>
            <a:fillRect/>
          </a:stretch>
        </p:blipFill>
        <p:spPr bwMode="auto">
          <a:xfrm>
            <a:off x="2100822" y="2293760"/>
            <a:ext cx="3372321" cy="2543530"/>
          </a:xfrm>
          <a:prstGeom prst="rect">
            <a:avLst/>
          </a:prstGeom>
          <a:noFill/>
          <a:ln>
            <a:noFill/>
          </a:ln>
        </p:spPr>
      </p:pic>
    </p:spTree>
    <p:extLst>
      <p:ext uri="{BB962C8B-B14F-4D97-AF65-F5344CB8AC3E}">
        <p14:creationId xmlns:p14="http://schemas.microsoft.com/office/powerpoint/2010/main" val="72300033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2953B-70E1-4923-92BF-524772FBF87A}"/>
              </a:ext>
            </a:extLst>
          </p:cNvPr>
          <p:cNvSpPr>
            <a:spLocks noGrp="1"/>
          </p:cNvSpPr>
          <p:nvPr>
            <p:ph type="title"/>
          </p:nvPr>
        </p:nvSpPr>
        <p:spPr/>
        <p:txBody>
          <a:bodyPr/>
          <a:lstStyle/>
          <a:p>
            <a:r>
              <a:rPr lang="en-US">
                <a:cs typeface="Calibri"/>
              </a:rPr>
              <a:t>WDS</a:t>
            </a:r>
            <a:endParaRPr lang="en-US"/>
          </a:p>
        </p:txBody>
      </p:sp>
      <p:sp>
        <p:nvSpPr>
          <p:cNvPr id="3" name="Content Placeholder 2">
            <a:extLst>
              <a:ext uri="{FF2B5EF4-FFF2-40B4-BE49-F238E27FC236}">
                <a16:creationId xmlns:a16="http://schemas.microsoft.com/office/drawing/2014/main" id="{BD6836AB-0064-4DBD-B3B3-F4892FB8EE66}"/>
              </a:ext>
            </a:extLst>
          </p:cNvPr>
          <p:cNvSpPr>
            <a:spLocks noGrp="1"/>
          </p:cNvSpPr>
          <p:nvPr>
            <p:ph idx="1"/>
          </p:nvPr>
        </p:nvSpPr>
        <p:spPr/>
        <p:txBody>
          <a:bodyPr vert="horz" lIns="91440" tIns="45720" rIns="91440" bIns="45720" rtlCol="0" anchor="t">
            <a:normAutofit/>
          </a:bodyPr>
          <a:lstStyle/>
          <a:p>
            <a:r>
              <a:rPr lang="en-US">
                <a:cs typeface="Calibri"/>
              </a:rPr>
              <a:t>Create a new Virtual switch and set it as a private network.</a:t>
            </a:r>
          </a:p>
          <a:p>
            <a:r>
              <a:rPr lang="en-US">
                <a:cs typeface="Calibri"/>
              </a:rPr>
              <a:t>Create a VM and make sure that you select Legacy adapter as a networking adapter on your new private network you created before you start it. </a:t>
            </a:r>
          </a:p>
          <a:p>
            <a:r>
              <a:rPr lang="en-US">
                <a:cs typeface="Calibri"/>
              </a:rPr>
              <a:t>Install Windows server 2012 GUI</a:t>
            </a:r>
          </a:p>
          <a:p>
            <a:r>
              <a:rPr lang="en-US">
                <a:cs typeface="Calibri"/>
              </a:rPr>
              <a:t>Give you windows server a static IPv4 address of</a:t>
            </a:r>
          </a:p>
          <a:p>
            <a:pPr lvl="1"/>
            <a:r>
              <a:rPr lang="en-US">
                <a:cs typeface="Calibri"/>
              </a:rPr>
              <a:t>IP: 10.0.0.100</a:t>
            </a:r>
          </a:p>
          <a:p>
            <a:pPr lvl="1"/>
            <a:r>
              <a:rPr lang="en-US">
                <a:cs typeface="Calibri"/>
              </a:rPr>
              <a:t>Subnet: 255.0.0.0</a:t>
            </a:r>
          </a:p>
          <a:p>
            <a:pPr lvl="1"/>
            <a:r>
              <a:rPr lang="en-US">
                <a:cs typeface="Calibri"/>
              </a:rPr>
              <a:t>Default Gateway: 10.0.0.1</a:t>
            </a:r>
          </a:p>
          <a:p>
            <a:pPr marL="0" indent="0">
              <a:buNone/>
            </a:pPr>
            <a:r>
              <a:rPr lang="en-US">
                <a:cs typeface="Calibri"/>
              </a:rPr>
              <a:t>Set preferred DNS: 10.0.0.100</a:t>
            </a:r>
          </a:p>
          <a:p>
            <a:pPr marL="0" indent="0">
              <a:buNone/>
            </a:pPr>
            <a:endParaRPr lang="en-US">
              <a:cs typeface="Calibri"/>
            </a:endParaRPr>
          </a:p>
          <a:p>
            <a:pPr marL="0" indent="0">
              <a:buNone/>
            </a:pPr>
            <a:endParaRPr lang="en-US">
              <a:cs typeface="Calibri"/>
            </a:endParaRPr>
          </a:p>
          <a:p>
            <a:endParaRPr lang="en-US">
              <a:cs typeface="Calibri"/>
            </a:endParaRPr>
          </a:p>
        </p:txBody>
      </p:sp>
    </p:spTree>
    <p:extLst>
      <p:ext uri="{BB962C8B-B14F-4D97-AF65-F5344CB8AC3E}">
        <p14:creationId xmlns:p14="http://schemas.microsoft.com/office/powerpoint/2010/main" val="50114923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7BA2E-FF1D-4FBC-A03B-063F4EAA2E78}"/>
              </a:ext>
            </a:extLst>
          </p:cNvPr>
          <p:cNvSpPr>
            <a:spLocks noGrp="1"/>
          </p:cNvSpPr>
          <p:nvPr>
            <p:ph type="title"/>
          </p:nvPr>
        </p:nvSpPr>
        <p:spPr/>
        <p:txBody>
          <a:bodyPr/>
          <a:lstStyle/>
          <a:p>
            <a:r>
              <a:rPr lang="en-US">
                <a:cs typeface="Calibri"/>
              </a:rPr>
              <a:t>WDS</a:t>
            </a:r>
            <a:endParaRPr lang="en-US"/>
          </a:p>
        </p:txBody>
      </p:sp>
      <p:sp>
        <p:nvSpPr>
          <p:cNvPr id="3" name="Content Placeholder 2">
            <a:extLst>
              <a:ext uri="{FF2B5EF4-FFF2-40B4-BE49-F238E27FC236}">
                <a16:creationId xmlns:a16="http://schemas.microsoft.com/office/drawing/2014/main" id="{742EADDD-AEA1-4383-97C0-71CA3DE0A355}"/>
              </a:ext>
            </a:extLst>
          </p:cNvPr>
          <p:cNvSpPr>
            <a:spLocks noGrp="1"/>
          </p:cNvSpPr>
          <p:nvPr>
            <p:ph idx="1"/>
          </p:nvPr>
        </p:nvSpPr>
        <p:spPr/>
        <p:txBody>
          <a:bodyPr vert="horz" lIns="91440" tIns="45720" rIns="91440" bIns="45720" rtlCol="0" anchor="t">
            <a:normAutofit/>
          </a:bodyPr>
          <a:lstStyle/>
          <a:p>
            <a:r>
              <a:rPr lang="en-US">
                <a:cs typeface="Calibri"/>
              </a:rPr>
              <a:t>Go to roles and feature's on your server dashboard and install </a:t>
            </a:r>
            <a:endParaRPr lang="en-US"/>
          </a:p>
          <a:p>
            <a:pPr lvl="1"/>
            <a:r>
              <a:rPr lang="en-US">
                <a:cs typeface="Calibri"/>
              </a:rPr>
              <a:t>Active Directory Domain Services.</a:t>
            </a:r>
          </a:p>
          <a:p>
            <a:r>
              <a:rPr lang="en-US">
                <a:cs typeface="Calibri"/>
              </a:rPr>
              <a:t>Create a new forest: (WDS.com) for example</a:t>
            </a:r>
          </a:p>
          <a:p>
            <a:r>
              <a:rPr lang="en-US">
                <a:cs typeface="Calibri"/>
              </a:rPr>
              <a:t>Go through the steps and make sure it installs. </a:t>
            </a:r>
          </a:p>
          <a:p>
            <a:endParaRPr lang="en-US">
              <a:cs typeface="Calibri"/>
            </a:endParaRPr>
          </a:p>
          <a:p>
            <a:r>
              <a:rPr lang="en-US">
                <a:cs typeface="Calibri"/>
              </a:rPr>
              <a:t>Go to roles and features again and this time install DNS</a:t>
            </a:r>
          </a:p>
          <a:p>
            <a:pPr lvl="1"/>
            <a:r>
              <a:rPr lang="en-US">
                <a:cs typeface="Calibri"/>
              </a:rPr>
              <a:t>Make sure that you DNS is running and has no warnings on the server dashboard</a:t>
            </a:r>
          </a:p>
          <a:p>
            <a:endParaRPr lang="en-US">
              <a:cs typeface="Calibri"/>
            </a:endParaRPr>
          </a:p>
          <a:p>
            <a:endParaRPr lang="en-US">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392491727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030BC-FBF7-4C40-9590-5C7B446544A9}"/>
              </a:ext>
            </a:extLst>
          </p:cNvPr>
          <p:cNvSpPr>
            <a:spLocks noGrp="1"/>
          </p:cNvSpPr>
          <p:nvPr>
            <p:ph type="title"/>
          </p:nvPr>
        </p:nvSpPr>
        <p:spPr/>
        <p:txBody>
          <a:bodyPr/>
          <a:lstStyle/>
          <a:p>
            <a:r>
              <a:rPr lang="en-US">
                <a:cs typeface="Calibri"/>
              </a:rPr>
              <a:t>WDS</a:t>
            </a:r>
            <a:endParaRPr lang="en-US"/>
          </a:p>
        </p:txBody>
      </p:sp>
      <p:sp>
        <p:nvSpPr>
          <p:cNvPr id="3" name="Content Placeholder 2">
            <a:extLst>
              <a:ext uri="{FF2B5EF4-FFF2-40B4-BE49-F238E27FC236}">
                <a16:creationId xmlns:a16="http://schemas.microsoft.com/office/drawing/2014/main" id="{5270D55F-79A0-4F18-BD91-9E8395B31A33}"/>
              </a:ext>
            </a:extLst>
          </p:cNvPr>
          <p:cNvSpPr>
            <a:spLocks noGrp="1"/>
          </p:cNvSpPr>
          <p:nvPr>
            <p:ph idx="1"/>
          </p:nvPr>
        </p:nvSpPr>
        <p:spPr/>
        <p:txBody>
          <a:bodyPr vert="horz" lIns="91440" tIns="45720" rIns="91440" bIns="45720" rtlCol="0" anchor="t">
            <a:normAutofit/>
          </a:bodyPr>
          <a:lstStyle/>
          <a:p>
            <a:r>
              <a:rPr lang="en-US">
                <a:cs typeface="Calibri"/>
              </a:rPr>
              <a:t>Now add DHCP</a:t>
            </a:r>
          </a:p>
          <a:p>
            <a:r>
              <a:rPr lang="en-US">
                <a:cs typeface="Calibri"/>
              </a:rPr>
              <a:t>Go into the DHCP configuration and right click the server and click Authorize</a:t>
            </a:r>
          </a:p>
          <a:p>
            <a:pPr lvl="1"/>
            <a:r>
              <a:rPr lang="en-US">
                <a:cs typeface="Calibri"/>
              </a:rPr>
              <a:t>Make sure that IPV4 and IPV6 have a green arrow before proceeding</a:t>
            </a:r>
          </a:p>
          <a:p>
            <a:r>
              <a:rPr lang="en-US">
                <a:cs typeface="Calibri"/>
              </a:rPr>
              <a:t>Right click the IPV4 server.</a:t>
            </a:r>
          </a:p>
          <a:p>
            <a:r>
              <a:rPr lang="en-US">
                <a:cs typeface="Calibri"/>
              </a:rPr>
              <a:t>Click add new scope</a:t>
            </a:r>
          </a:p>
          <a:p>
            <a:r>
              <a:rPr lang="en-US">
                <a:cs typeface="Calibri"/>
              </a:rPr>
              <a:t>Give your scope a name</a:t>
            </a:r>
          </a:p>
          <a:p>
            <a:r>
              <a:rPr lang="en-US">
                <a:cs typeface="Calibri"/>
              </a:rPr>
              <a:t>Set you scope ranges to the following</a:t>
            </a:r>
          </a:p>
          <a:p>
            <a:pPr lvl="1"/>
            <a:r>
              <a:rPr lang="en-US">
                <a:cs typeface="Calibri"/>
              </a:rPr>
              <a:t>Start IP address: </a:t>
            </a:r>
            <a:r>
              <a:rPr lang="en-US" b="1">
                <a:cs typeface="Calibri"/>
              </a:rPr>
              <a:t>10.0.0.225</a:t>
            </a:r>
            <a:endParaRPr lang="en-US">
              <a:cs typeface="Calibri"/>
            </a:endParaRPr>
          </a:p>
          <a:p>
            <a:pPr lvl="1"/>
            <a:r>
              <a:rPr lang="en-US">
                <a:cs typeface="Calibri"/>
              </a:rPr>
              <a:t>End IP address: </a:t>
            </a:r>
            <a:r>
              <a:rPr lang="en-US" b="1">
                <a:cs typeface="Calibri"/>
              </a:rPr>
              <a:t>10.0.0.250</a:t>
            </a:r>
            <a:endParaRPr lang="en-US">
              <a:cs typeface="Calibri"/>
            </a:endParaRPr>
          </a:p>
          <a:p>
            <a:pPr lvl="1"/>
            <a:r>
              <a:rPr lang="en-US">
                <a:cs typeface="Calibri"/>
              </a:rPr>
              <a:t>Length: </a:t>
            </a:r>
            <a:r>
              <a:rPr lang="en-US" b="1">
                <a:cs typeface="Calibri"/>
              </a:rPr>
              <a:t>8</a:t>
            </a:r>
            <a:endParaRPr lang="en-US">
              <a:cs typeface="Calibri"/>
            </a:endParaRPr>
          </a:p>
          <a:p>
            <a:pPr lvl="1"/>
            <a:r>
              <a:rPr lang="en-US">
                <a:cs typeface="Calibri"/>
              </a:rPr>
              <a:t>Subnet mask: </a:t>
            </a:r>
            <a:r>
              <a:rPr lang="en-US" b="1">
                <a:cs typeface="Calibri"/>
              </a:rPr>
              <a:t>255.0.0.0</a:t>
            </a:r>
            <a:endParaRPr lang="en-US">
              <a:cs typeface="Calibri"/>
            </a:endParaRPr>
          </a:p>
          <a:p>
            <a:pPr lvl="1"/>
            <a:endParaRPr lang="en-US">
              <a:cs typeface="Calibri"/>
            </a:endParaRPr>
          </a:p>
          <a:p>
            <a:endParaRPr lang="en-US">
              <a:cs typeface="Calibri"/>
            </a:endParaRPr>
          </a:p>
        </p:txBody>
      </p:sp>
      <p:pic>
        <p:nvPicPr>
          <p:cNvPr id="4" name="Picture 4" descr="A screenshot of a cell phone&#10;&#10;Description generated with very high confidence">
            <a:extLst>
              <a:ext uri="{FF2B5EF4-FFF2-40B4-BE49-F238E27FC236}">
                <a16:creationId xmlns:a16="http://schemas.microsoft.com/office/drawing/2014/main" id="{C440BA59-7808-4030-A293-E331DEC7D33A}"/>
              </a:ext>
            </a:extLst>
          </p:cNvPr>
          <p:cNvPicPr>
            <a:picLocks noChangeAspect="1"/>
          </p:cNvPicPr>
          <p:nvPr/>
        </p:nvPicPr>
        <p:blipFill rotWithShape="1">
          <a:blip r:embed="rId2"/>
          <a:srcRect t="7527" r="1370" b="-1075"/>
          <a:stretch/>
        </p:blipFill>
        <p:spPr>
          <a:xfrm>
            <a:off x="7280275" y="2979737"/>
            <a:ext cx="1147698" cy="692049"/>
          </a:xfrm>
          <a:prstGeom prst="rect">
            <a:avLst/>
          </a:prstGeom>
        </p:spPr>
      </p:pic>
    </p:spTree>
    <p:extLst>
      <p:ext uri="{BB962C8B-B14F-4D97-AF65-F5344CB8AC3E}">
        <p14:creationId xmlns:p14="http://schemas.microsoft.com/office/powerpoint/2010/main" val="184271901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4BEE-518C-4765-83B6-217613A13C2D}"/>
              </a:ext>
            </a:extLst>
          </p:cNvPr>
          <p:cNvSpPr>
            <a:spLocks noGrp="1"/>
          </p:cNvSpPr>
          <p:nvPr>
            <p:ph type="title"/>
          </p:nvPr>
        </p:nvSpPr>
        <p:spPr/>
        <p:txBody>
          <a:bodyPr/>
          <a:lstStyle/>
          <a:p>
            <a:r>
              <a:rPr lang="en-US">
                <a:cs typeface="Calibri"/>
              </a:rPr>
              <a:t>WDS</a:t>
            </a:r>
            <a:endParaRPr lang="en-US"/>
          </a:p>
        </p:txBody>
      </p:sp>
      <p:sp>
        <p:nvSpPr>
          <p:cNvPr id="3" name="Content Placeholder 2">
            <a:extLst>
              <a:ext uri="{FF2B5EF4-FFF2-40B4-BE49-F238E27FC236}">
                <a16:creationId xmlns:a16="http://schemas.microsoft.com/office/drawing/2014/main" id="{92E7C270-5971-4E7F-9B58-7E5C5AB507A0}"/>
              </a:ext>
            </a:extLst>
          </p:cNvPr>
          <p:cNvSpPr>
            <a:spLocks noGrp="1"/>
          </p:cNvSpPr>
          <p:nvPr>
            <p:ph idx="1"/>
          </p:nvPr>
        </p:nvSpPr>
        <p:spPr/>
        <p:txBody>
          <a:bodyPr vert="horz" lIns="91440" tIns="45720" rIns="91440" bIns="45720" rtlCol="0" anchor="t">
            <a:normAutofit/>
          </a:bodyPr>
          <a:lstStyle/>
          <a:p>
            <a:r>
              <a:rPr lang="en-US">
                <a:cs typeface="Calibri"/>
              </a:rPr>
              <a:t>Now add exclusions to your DHCP (This is where you can put addresses for servers etc. to not be disturbed)</a:t>
            </a:r>
          </a:p>
          <a:p>
            <a:pPr lvl="1"/>
            <a:r>
              <a:rPr lang="en-US">
                <a:cs typeface="Calibri"/>
              </a:rPr>
              <a:t>Start IP address: </a:t>
            </a:r>
            <a:r>
              <a:rPr lang="en-US" b="1">
                <a:cs typeface="Calibri"/>
              </a:rPr>
              <a:t>10.0.0.225</a:t>
            </a:r>
            <a:endParaRPr lang="en-US">
              <a:cs typeface="Calibri"/>
            </a:endParaRPr>
          </a:p>
          <a:p>
            <a:pPr lvl="1"/>
            <a:r>
              <a:rPr lang="en-US">
                <a:cs typeface="Calibri"/>
              </a:rPr>
              <a:t>End IP address: </a:t>
            </a:r>
            <a:r>
              <a:rPr lang="en-US" b="1">
                <a:cs typeface="Calibri"/>
              </a:rPr>
              <a:t>10.0.0.230</a:t>
            </a:r>
            <a:endParaRPr lang="en-US">
              <a:cs typeface="Calibri"/>
            </a:endParaRPr>
          </a:p>
          <a:p>
            <a:r>
              <a:rPr lang="en-US">
                <a:cs typeface="Calibri"/>
              </a:rPr>
              <a:t>On the next DHCP option click to add your router now and set the address to that of your router.</a:t>
            </a:r>
          </a:p>
          <a:p>
            <a:r>
              <a:rPr lang="en-US">
                <a:cs typeface="Calibri"/>
              </a:rPr>
              <a:t>The next option page make sure that your parent domain and IP address is set</a:t>
            </a:r>
          </a:p>
          <a:p>
            <a:r>
              <a:rPr lang="en-US">
                <a:cs typeface="Calibri"/>
              </a:rPr>
              <a:t>Click Yes on the next page and you're done!</a:t>
            </a:r>
          </a:p>
        </p:txBody>
      </p:sp>
    </p:spTree>
    <p:extLst>
      <p:ext uri="{BB962C8B-B14F-4D97-AF65-F5344CB8AC3E}">
        <p14:creationId xmlns:p14="http://schemas.microsoft.com/office/powerpoint/2010/main" val="17252992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486B-CBF7-4BFF-A55E-54357796AC6E}"/>
              </a:ext>
            </a:extLst>
          </p:cNvPr>
          <p:cNvSpPr>
            <a:spLocks noGrp="1"/>
          </p:cNvSpPr>
          <p:nvPr>
            <p:ph type="title"/>
          </p:nvPr>
        </p:nvSpPr>
        <p:spPr/>
        <p:txBody>
          <a:bodyPr/>
          <a:lstStyle/>
          <a:p>
            <a:r>
              <a:rPr lang="en-US">
                <a:cs typeface="Calibri"/>
              </a:rPr>
              <a:t>WDS</a:t>
            </a:r>
            <a:endParaRPr lang="en-US"/>
          </a:p>
        </p:txBody>
      </p:sp>
      <p:sp>
        <p:nvSpPr>
          <p:cNvPr id="3" name="Content Placeholder 2">
            <a:extLst>
              <a:ext uri="{FF2B5EF4-FFF2-40B4-BE49-F238E27FC236}">
                <a16:creationId xmlns:a16="http://schemas.microsoft.com/office/drawing/2014/main" id="{B7C63373-5B0A-4072-9EFF-13053B8B015F}"/>
              </a:ext>
            </a:extLst>
          </p:cNvPr>
          <p:cNvSpPr>
            <a:spLocks noGrp="1"/>
          </p:cNvSpPr>
          <p:nvPr>
            <p:ph idx="1"/>
          </p:nvPr>
        </p:nvSpPr>
        <p:spPr/>
        <p:txBody>
          <a:bodyPr vert="horz" lIns="91440" tIns="45720" rIns="91440" bIns="45720" rtlCol="0" anchor="t">
            <a:normAutofit/>
          </a:bodyPr>
          <a:lstStyle/>
          <a:p>
            <a:r>
              <a:rPr lang="en-US">
                <a:cs typeface="Calibri"/>
              </a:rPr>
              <a:t>Now we should have the following done.</a:t>
            </a:r>
          </a:p>
          <a:p>
            <a:pPr lvl="1"/>
            <a:r>
              <a:rPr lang="en-US">
                <a:cs typeface="Calibri"/>
              </a:rPr>
              <a:t>Promoted the server to a domain</a:t>
            </a:r>
          </a:p>
          <a:p>
            <a:pPr lvl="1"/>
            <a:r>
              <a:rPr lang="en-US">
                <a:cs typeface="Calibri"/>
              </a:rPr>
              <a:t>Added DNS</a:t>
            </a:r>
          </a:p>
          <a:p>
            <a:pPr lvl="1"/>
            <a:r>
              <a:rPr lang="en-US">
                <a:cs typeface="Calibri"/>
              </a:rPr>
              <a:t>Added and set up DHCP</a:t>
            </a:r>
          </a:p>
        </p:txBody>
      </p:sp>
    </p:spTree>
    <p:extLst>
      <p:ext uri="{BB962C8B-B14F-4D97-AF65-F5344CB8AC3E}">
        <p14:creationId xmlns:p14="http://schemas.microsoft.com/office/powerpoint/2010/main" val="1182989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Local Drives</a:t>
            </a:r>
          </a:p>
        </p:txBody>
      </p:sp>
      <p:pic>
        <p:nvPicPr>
          <p:cNvPr id="6" name="Content Placeholder 5" descr="Typical Windows directory structure"/>
          <p:cNvPicPr>
            <a:picLocks noGrp="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302007" y="1644650"/>
            <a:ext cx="7587986" cy="3841750"/>
          </a:xfrm>
          <a:prstGeom prst="rect">
            <a:avLst/>
          </a:prstGeom>
          <a:noFill/>
          <a:ln>
            <a:noFill/>
          </a:ln>
        </p:spPr>
      </p:pic>
    </p:spTree>
    <p:extLst>
      <p:ext uri="{BB962C8B-B14F-4D97-AF65-F5344CB8AC3E}">
        <p14:creationId xmlns:p14="http://schemas.microsoft.com/office/powerpoint/2010/main" val="18190848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8F166-9688-4F44-99A9-AE876B138E9B}"/>
              </a:ext>
            </a:extLst>
          </p:cNvPr>
          <p:cNvSpPr>
            <a:spLocks noGrp="1"/>
          </p:cNvSpPr>
          <p:nvPr>
            <p:ph type="title"/>
          </p:nvPr>
        </p:nvSpPr>
        <p:spPr>
          <a:xfrm>
            <a:off x="320334" y="925165"/>
            <a:ext cx="11590421" cy="903634"/>
          </a:xfrm>
        </p:spPr>
        <p:txBody>
          <a:bodyPr/>
          <a:lstStyle/>
          <a:p>
            <a:r>
              <a:rPr lang="en-US">
                <a:cs typeface="Calibri"/>
              </a:rPr>
              <a:t>WDS</a:t>
            </a: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0CA6A9A9-73B9-4593-979D-2482336CDA1B}"/>
              </a:ext>
            </a:extLst>
          </p:cNvPr>
          <p:cNvPicPr>
            <a:picLocks noGrp="1" noChangeAspect="1"/>
          </p:cNvPicPr>
          <p:nvPr>
            <p:ph idx="1"/>
          </p:nvPr>
        </p:nvPicPr>
        <p:blipFill>
          <a:blip r:embed="rId2"/>
          <a:stretch>
            <a:fillRect/>
          </a:stretch>
        </p:blipFill>
        <p:spPr>
          <a:xfrm>
            <a:off x="320760" y="2812183"/>
            <a:ext cx="11590421" cy="2842587"/>
          </a:xfrm>
          <a:prstGeom prst="rect">
            <a:avLst/>
          </a:prstGeom>
        </p:spPr>
      </p:pic>
      <p:sp>
        <p:nvSpPr>
          <p:cNvPr id="6" name="TextBox 5">
            <a:extLst>
              <a:ext uri="{FF2B5EF4-FFF2-40B4-BE49-F238E27FC236}">
                <a16:creationId xmlns:a16="http://schemas.microsoft.com/office/drawing/2014/main" id="{0ABA1F71-8122-4CE8-9B2A-6E3053C52F53}"/>
              </a:ext>
            </a:extLst>
          </p:cNvPr>
          <p:cNvSpPr txBox="1"/>
          <p:nvPr/>
        </p:nvSpPr>
        <p:spPr>
          <a:xfrm>
            <a:off x="319087" y="1978025"/>
            <a:ext cx="3933825"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Your dashboard should look similar to this.</a:t>
            </a:r>
          </a:p>
        </p:txBody>
      </p:sp>
    </p:spTree>
    <p:extLst>
      <p:ext uri="{BB962C8B-B14F-4D97-AF65-F5344CB8AC3E}">
        <p14:creationId xmlns:p14="http://schemas.microsoft.com/office/powerpoint/2010/main" val="232560344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FF60-2DFB-4652-8525-6A1567CF3EED}"/>
              </a:ext>
            </a:extLst>
          </p:cNvPr>
          <p:cNvSpPr>
            <a:spLocks noGrp="1"/>
          </p:cNvSpPr>
          <p:nvPr>
            <p:ph type="title"/>
          </p:nvPr>
        </p:nvSpPr>
        <p:spPr/>
        <p:txBody>
          <a:bodyPr/>
          <a:lstStyle/>
          <a:p>
            <a:r>
              <a:rPr lang="en-US">
                <a:cs typeface="Calibri"/>
              </a:rPr>
              <a:t>WDS</a:t>
            </a:r>
            <a:endParaRPr lang="en-US"/>
          </a:p>
        </p:txBody>
      </p:sp>
      <p:sp>
        <p:nvSpPr>
          <p:cNvPr id="3" name="Content Placeholder 2">
            <a:extLst>
              <a:ext uri="{FF2B5EF4-FFF2-40B4-BE49-F238E27FC236}">
                <a16:creationId xmlns:a16="http://schemas.microsoft.com/office/drawing/2014/main" id="{E51DF15A-47EF-474F-8FAF-202A48B276E9}"/>
              </a:ext>
            </a:extLst>
          </p:cNvPr>
          <p:cNvSpPr>
            <a:spLocks noGrp="1"/>
          </p:cNvSpPr>
          <p:nvPr>
            <p:ph idx="1"/>
          </p:nvPr>
        </p:nvSpPr>
        <p:spPr/>
        <p:txBody>
          <a:bodyPr vert="horz" lIns="91440" tIns="45720" rIns="91440" bIns="45720" rtlCol="0" anchor="t">
            <a:normAutofit/>
          </a:bodyPr>
          <a:lstStyle/>
          <a:p>
            <a:r>
              <a:rPr lang="en-US">
                <a:cs typeface="Calibri"/>
              </a:rPr>
              <a:t>Go to role and features and add Windows Deployment services to the server.</a:t>
            </a:r>
          </a:p>
          <a:p>
            <a:r>
              <a:rPr lang="en-US">
                <a:cs typeface="Calibri"/>
              </a:rPr>
              <a:t>After installing WDS go to the management and right click the server and click configure server</a:t>
            </a:r>
          </a:p>
          <a:p>
            <a:r>
              <a:rPr lang="en-US">
                <a:cs typeface="Calibri"/>
              </a:rPr>
              <a:t>Click Integrated with Active Directory</a:t>
            </a:r>
          </a:p>
          <a:p>
            <a:r>
              <a:rPr lang="en-US">
                <a:cs typeface="Calibri"/>
              </a:rPr>
              <a:t>Make sure the proxy DHCP options are both ticked</a:t>
            </a:r>
          </a:p>
          <a:p>
            <a:r>
              <a:rPr lang="en-US">
                <a:cs typeface="Calibri"/>
              </a:rPr>
              <a:t>The next stage is to tick to respond to all client computers.</a:t>
            </a:r>
          </a:p>
          <a:p>
            <a:r>
              <a:rPr lang="en-US">
                <a:cs typeface="Calibri"/>
              </a:rPr>
              <a:t>Then click Next and Finish. </a:t>
            </a:r>
          </a:p>
          <a:p>
            <a:endParaRPr lang="en-US">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26895769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79D5B-6A17-4D65-B726-DD4413ABB4DD}"/>
              </a:ext>
            </a:extLst>
          </p:cNvPr>
          <p:cNvSpPr>
            <a:spLocks noGrp="1"/>
          </p:cNvSpPr>
          <p:nvPr>
            <p:ph type="title"/>
          </p:nvPr>
        </p:nvSpPr>
        <p:spPr/>
        <p:txBody>
          <a:bodyPr/>
          <a:lstStyle/>
          <a:p>
            <a:r>
              <a:rPr lang="en-US">
                <a:cs typeface="Calibri"/>
              </a:rPr>
              <a:t>WDS</a:t>
            </a:r>
            <a:endParaRPr lang="en-US"/>
          </a:p>
        </p:txBody>
      </p:sp>
      <p:sp>
        <p:nvSpPr>
          <p:cNvPr id="3" name="Content Placeholder 2">
            <a:extLst>
              <a:ext uri="{FF2B5EF4-FFF2-40B4-BE49-F238E27FC236}">
                <a16:creationId xmlns:a16="http://schemas.microsoft.com/office/drawing/2014/main" id="{731E2D13-ABD7-4144-9B9D-DD9AFC5F9D8E}"/>
              </a:ext>
            </a:extLst>
          </p:cNvPr>
          <p:cNvSpPr>
            <a:spLocks noGrp="1"/>
          </p:cNvSpPr>
          <p:nvPr>
            <p:ph idx="1"/>
          </p:nvPr>
        </p:nvSpPr>
        <p:spPr/>
        <p:txBody>
          <a:bodyPr vert="horz" lIns="91440" tIns="45720" rIns="91440" bIns="45720" rtlCol="0" anchor="t">
            <a:normAutofit/>
          </a:bodyPr>
          <a:lstStyle/>
          <a:p>
            <a:r>
              <a:rPr lang="en-US">
                <a:cs typeface="Calibri"/>
              </a:rPr>
              <a:t>Create a Image group</a:t>
            </a:r>
          </a:p>
          <a:p>
            <a:r>
              <a:rPr lang="en-US">
                <a:cs typeface="Calibri"/>
              </a:rPr>
              <a:t>Add in the image.wim</a:t>
            </a:r>
          </a:p>
          <a:p>
            <a:r>
              <a:rPr lang="en-US">
                <a:cs typeface="Calibri"/>
              </a:rPr>
              <a:t>Add in the boot.wim</a:t>
            </a:r>
          </a:p>
          <a:p>
            <a:r>
              <a:rPr lang="en-US">
                <a:cs typeface="Calibri"/>
              </a:rPr>
              <a:t>These are found in My PC section as the ISO is mounted. Go in to the folder and selected resources and you should see the Boot and Image file.</a:t>
            </a:r>
          </a:p>
          <a:p>
            <a:endParaRPr lang="en-US">
              <a:cs typeface="Calibri"/>
            </a:endParaRPr>
          </a:p>
          <a:p>
            <a:r>
              <a:rPr lang="en-US">
                <a:cs typeface="Calibri"/>
              </a:rPr>
              <a:t>Create a new VM with network boot and make sure its on the same adapter and it should prompt to press F12 for network boot. </a:t>
            </a:r>
          </a:p>
          <a:p>
            <a:r>
              <a:rPr lang="en-US">
                <a:cs typeface="Calibri"/>
              </a:rPr>
              <a:t>If you do not get the F12 appear check your network adapter</a:t>
            </a:r>
          </a:p>
          <a:p>
            <a:endParaRPr lang="en-US">
              <a:cs typeface="Calibri"/>
            </a:endParaRPr>
          </a:p>
        </p:txBody>
      </p:sp>
    </p:spTree>
    <p:extLst>
      <p:ext uri="{BB962C8B-B14F-4D97-AF65-F5344CB8AC3E}">
        <p14:creationId xmlns:p14="http://schemas.microsoft.com/office/powerpoint/2010/main" val="396570738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Troubleshooting Boot Problems</a:t>
            </a:r>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347263758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BIOS and UEFI</a:t>
            </a:r>
            <a:endParaRPr lang="en-US" dirty="0"/>
          </a:p>
        </p:txBody>
      </p:sp>
      <p:pic>
        <p:nvPicPr>
          <p:cNvPr id="7" name="Content Placeholder 6" descr="Choosing the boot mode in system setup - selecting BIOS in this field put the boot process into legacy BIOS mode"/>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1524001" y="2322691"/>
            <a:ext cx="4525963" cy="2485668"/>
          </a:xfrm>
          <a:prstGeom prst="rect">
            <a:avLst/>
          </a:prstGeom>
          <a:noFill/>
          <a:ln>
            <a:noFill/>
          </a:ln>
        </p:spPr>
      </p:pic>
      <p:sp>
        <p:nvSpPr>
          <p:cNvPr id="8" name="Content Placeholder 7"/>
          <p:cNvSpPr>
            <a:spLocks noGrp="1"/>
          </p:cNvSpPr>
          <p:nvPr>
            <p:ph sz="half" idx="2"/>
          </p:nvPr>
        </p:nvSpPr>
        <p:spPr/>
        <p:txBody>
          <a:bodyPr>
            <a:normAutofit/>
          </a:bodyPr>
          <a:lstStyle/>
          <a:p>
            <a:r>
              <a:rPr lang="en-US" dirty="0"/>
              <a:t>System firmware</a:t>
            </a:r>
          </a:p>
          <a:p>
            <a:pPr lvl="1"/>
            <a:r>
              <a:rPr lang="en-GB" dirty="0"/>
              <a:t>BIOS (Basic Input / Output System) </a:t>
            </a:r>
          </a:p>
          <a:p>
            <a:pPr lvl="1"/>
            <a:r>
              <a:rPr lang="en-GB" dirty="0"/>
              <a:t>UEFI (Unified Extensible Firmware Interface)</a:t>
            </a:r>
          </a:p>
          <a:p>
            <a:r>
              <a:rPr lang="en-GB" dirty="0"/>
              <a:t>UEFI boot options</a:t>
            </a:r>
          </a:p>
          <a:p>
            <a:pPr lvl="1"/>
            <a:r>
              <a:rPr lang="en-GB" dirty="0"/>
              <a:t>Legacy BIOS mode / Compatibility Support Module (CSM)</a:t>
            </a:r>
          </a:p>
          <a:p>
            <a:pPr lvl="1"/>
            <a:r>
              <a:rPr lang="en-GB" dirty="0"/>
              <a:t>Secure Boot</a:t>
            </a:r>
          </a:p>
          <a:p>
            <a:r>
              <a:rPr lang="en-GB" dirty="0"/>
              <a:t>Accessing setup program</a:t>
            </a:r>
          </a:p>
          <a:p>
            <a:pPr lvl="1"/>
            <a:endParaRPr lang="en-US" dirty="0"/>
          </a:p>
        </p:txBody>
      </p:sp>
    </p:spTree>
    <p:extLst>
      <p:ext uri="{BB962C8B-B14F-4D97-AF65-F5344CB8AC3E}">
        <p14:creationId xmlns:p14="http://schemas.microsoft.com/office/powerpoint/2010/main" val="184183778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Boot Process</a:t>
            </a:r>
          </a:p>
        </p:txBody>
      </p:sp>
      <p:sp>
        <p:nvSpPr>
          <p:cNvPr id="3" name="Content Placeholder 2"/>
          <p:cNvSpPr>
            <a:spLocks noGrp="1"/>
          </p:cNvSpPr>
          <p:nvPr>
            <p:ph sz="half" idx="1"/>
          </p:nvPr>
        </p:nvSpPr>
        <p:spPr>
          <a:xfrm>
            <a:off x="886325" y="1957705"/>
            <a:ext cx="4526280" cy="3639820"/>
          </a:xfrm>
        </p:spPr>
        <p:txBody>
          <a:bodyPr>
            <a:normAutofit/>
          </a:bodyPr>
          <a:lstStyle/>
          <a:p>
            <a:r>
              <a:rPr lang="en-US" dirty="0"/>
              <a:t>BIOS</a:t>
            </a:r>
          </a:p>
          <a:p>
            <a:pPr lvl="1"/>
            <a:r>
              <a:rPr lang="en-US" dirty="0"/>
              <a:t>Locate Master Boot Record on boot device</a:t>
            </a:r>
          </a:p>
          <a:p>
            <a:pPr lvl="1"/>
            <a:r>
              <a:rPr lang="en-US" dirty="0"/>
              <a:t>MBR passes location of boot sector or Volume Boot Record (VBR) – the “System Reserved” partition by default</a:t>
            </a:r>
          </a:p>
          <a:p>
            <a:pPr lvl="1"/>
            <a:r>
              <a:rPr lang="en-US" dirty="0"/>
              <a:t>Boot manager (bootmgr.exe) loaded and scans Boot Configuration Data (BCD)</a:t>
            </a:r>
          </a:p>
          <a:p>
            <a:pPr lvl="1"/>
            <a:r>
              <a:rPr lang="en-US" dirty="0"/>
              <a:t>Pass control to boot loader (winload.exe) in the system root of the boot partition</a:t>
            </a:r>
          </a:p>
        </p:txBody>
      </p:sp>
      <p:sp>
        <p:nvSpPr>
          <p:cNvPr id="4" name="Content Placeholder 3"/>
          <p:cNvSpPr>
            <a:spLocks noGrp="1"/>
          </p:cNvSpPr>
          <p:nvPr>
            <p:ph sz="half" idx="2"/>
          </p:nvPr>
        </p:nvSpPr>
        <p:spPr>
          <a:xfrm>
            <a:off x="6102418" y="1755300"/>
            <a:ext cx="4526280" cy="3639820"/>
          </a:xfrm>
        </p:spPr>
        <p:txBody>
          <a:bodyPr>
            <a:normAutofit/>
          </a:bodyPr>
          <a:lstStyle/>
          <a:p>
            <a:r>
              <a:rPr lang="en-US" dirty="0"/>
              <a:t>UEFI</a:t>
            </a:r>
          </a:p>
          <a:p>
            <a:pPr lvl="1"/>
            <a:r>
              <a:rPr lang="en-US" dirty="0"/>
              <a:t>Read the GUID Partition Table (GPT) on boot device</a:t>
            </a:r>
          </a:p>
          <a:p>
            <a:pPr lvl="1"/>
            <a:r>
              <a:rPr lang="en-US" dirty="0"/>
              <a:t>GPT identifies EFI System Partition</a:t>
            </a:r>
          </a:p>
          <a:p>
            <a:pPr lvl="1"/>
            <a:r>
              <a:rPr lang="en-US" dirty="0"/>
              <a:t>Boot manager (bootmgfw.efi) loaded and scans Boot Configuration Data (BCD)</a:t>
            </a:r>
          </a:p>
          <a:p>
            <a:pPr lvl="1"/>
            <a:r>
              <a:rPr lang="en-US" dirty="0"/>
              <a:t>Pass control to boot loader (</a:t>
            </a:r>
            <a:r>
              <a:rPr lang="en-US" dirty="0" err="1"/>
              <a:t>winload.efi</a:t>
            </a:r>
            <a:r>
              <a:rPr lang="en-US" dirty="0"/>
              <a:t>) in the system root of the boot partition</a:t>
            </a:r>
          </a:p>
        </p:txBody>
      </p:sp>
      <p:sp>
        <p:nvSpPr>
          <p:cNvPr id="7" name="Content Placeholder 2"/>
          <p:cNvSpPr txBox="1">
            <a:spLocks/>
          </p:cNvSpPr>
          <p:nvPr/>
        </p:nvSpPr>
        <p:spPr>
          <a:xfrm>
            <a:off x="886325" y="1366125"/>
            <a:ext cx="9144000" cy="71374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0"/>
              </a:spcBef>
              <a:spcAft>
                <a:spcPts val="1800"/>
              </a:spcAft>
              <a:buSzPct val="100000"/>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0"/>
              </a:spcBef>
              <a:spcAft>
                <a:spcPts val="1200"/>
              </a:spcAft>
              <a:buSzPct val="75000"/>
              <a:buFont typeface="Courier New" panose="02070309020205020404" pitchFamily="49" charset="0"/>
              <a:buChar char="o"/>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0"/>
              </a:spcBef>
              <a:spcAft>
                <a:spcPts val="600"/>
              </a:spcAft>
              <a:buSzPct val="90000"/>
              <a:buFont typeface="Verdana" panose="020B060403050404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0"/>
              </a:spcBef>
              <a:spcAft>
                <a:spcPts val="600"/>
              </a:spcAft>
              <a:buSzPct val="90000"/>
              <a:buFont typeface="Verdana" panose="020B060403050404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0"/>
              </a:spcBef>
              <a:spcAft>
                <a:spcPts val="600"/>
              </a:spcAft>
              <a:buSzPct val="90000"/>
              <a:buFont typeface="Verdana" panose="020B060403050404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Power On Self Test (POST)</a:t>
            </a:r>
          </a:p>
        </p:txBody>
      </p:sp>
      <p:sp>
        <p:nvSpPr>
          <p:cNvPr id="8" name="Content Placeholder 2"/>
          <p:cNvSpPr txBox="1">
            <a:spLocks/>
          </p:cNvSpPr>
          <p:nvPr/>
        </p:nvSpPr>
        <p:spPr>
          <a:xfrm>
            <a:off x="1524000" y="810260"/>
            <a:ext cx="9144000" cy="296926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0"/>
              </a:spcBef>
              <a:spcAft>
                <a:spcPts val="1800"/>
              </a:spcAft>
              <a:buSzPct val="100000"/>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0"/>
              </a:spcBef>
              <a:spcAft>
                <a:spcPts val="1200"/>
              </a:spcAft>
              <a:buSzPct val="75000"/>
              <a:buFont typeface="Courier New" panose="02070309020205020404" pitchFamily="49" charset="0"/>
              <a:buChar char="o"/>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0"/>
              </a:spcBef>
              <a:spcAft>
                <a:spcPts val="600"/>
              </a:spcAft>
              <a:buSzPct val="90000"/>
              <a:buFont typeface="Verdana" panose="020B060403050404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0"/>
              </a:spcBef>
              <a:spcAft>
                <a:spcPts val="600"/>
              </a:spcAft>
              <a:buSzPct val="90000"/>
              <a:buFont typeface="Verdana" panose="020B060403050404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0"/>
              </a:spcBef>
              <a:spcAft>
                <a:spcPts val="600"/>
              </a:spcAft>
              <a:buSzPct val="90000"/>
              <a:buFont typeface="Verdana" panose="020B060403050404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1" name="Content Placeholder 2"/>
          <p:cNvSpPr txBox="1">
            <a:spLocks/>
          </p:cNvSpPr>
          <p:nvPr/>
        </p:nvSpPr>
        <p:spPr>
          <a:xfrm>
            <a:off x="1185512" y="5047615"/>
            <a:ext cx="9144000" cy="140462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10000"/>
              </a:lnSpc>
              <a:spcBef>
                <a:spcPts val="0"/>
              </a:spcBef>
              <a:spcAft>
                <a:spcPts val="1800"/>
              </a:spcAft>
              <a:buSzPct val="100000"/>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0"/>
              </a:spcBef>
              <a:spcAft>
                <a:spcPts val="1200"/>
              </a:spcAft>
              <a:buSzPct val="75000"/>
              <a:buFont typeface="Courier New" panose="02070309020205020404" pitchFamily="49" charset="0"/>
              <a:buChar char="o"/>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0"/>
              </a:spcBef>
              <a:spcAft>
                <a:spcPts val="600"/>
              </a:spcAft>
              <a:buSzPct val="90000"/>
              <a:buFont typeface="Verdana" panose="020B060403050404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0"/>
              </a:spcBef>
              <a:spcAft>
                <a:spcPts val="600"/>
              </a:spcAft>
              <a:buSzPct val="90000"/>
              <a:buFont typeface="Verdana" panose="020B060403050404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0"/>
              </a:spcBef>
              <a:spcAft>
                <a:spcPts val="600"/>
              </a:spcAft>
              <a:buSzPct val="90000"/>
              <a:buFont typeface="Verdana" panose="020B060403050404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Kernel, HAL, and boot drivers loaded</a:t>
            </a:r>
          </a:p>
          <a:p>
            <a:r>
              <a:rPr lang="en-US" dirty="0"/>
              <a:t>Kernel initialized and processes started – winlogon waits for user to authenticate</a:t>
            </a:r>
          </a:p>
        </p:txBody>
      </p:sp>
    </p:spTree>
    <p:extLst>
      <p:ext uri="{BB962C8B-B14F-4D97-AF65-F5344CB8AC3E}">
        <p14:creationId xmlns:p14="http://schemas.microsoft.com/office/powerpoint/2010/main" val="136627194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Failure to Boot / Invalid Boot Disk</a:t>
            </a:r>
          </a:p>
          <a:p>
            <a:pPr lvl="1"/>
            <a:r>
              <a:rPr lang="en-US" dirty="0"/>
              <a:t>Check boot device selection / priority</a:t>
            </a:r>
          </a:p>
          <a:p>
            <a:pPr lvl="1"/>
            <a:r>
              <a:rPr lang="en-US" dirty="0"/>
              <a:t>Check for physical issues with disk</a:t>
            </a:r>
            <a:endParaRPr lang="en-GB" dirty="0"/>
          </a:p>
          <a:p>
            <a:r>
              <a:rPr lang="en-US" dirty="0"/>
              <a:t>Operating System Not Found / Missing OS</a:t>
            </a:r>
          </a:p>
          <a:p>
            <a:pPr lvl="1"/>
            <a:r>
              <a:rPr lang="en-US" dirty="0"/>
              <a:t>Check disk file system</a:t>
            </a:r>
          </a:p>
          <a:p>
            <a:pPr lvl="1"/>
            <a:r>
              <a:rPr lang="en-US" dirty="0"/>
              <a:t>Use bootrec, diskpart, or automated repair tools to investigate / repair</a:t>
            </a:r>
            <a:endParaRPr lang="en-GB" dirty="0"/>
          </a:p>
          <a:p>
            <a:r>
              <a:rPr lang="en-US" dirty="0"/>
              <a:t>Missing Boot Configuration Data</a:t>
            </a:r>
          </a:p>
          <a:p>
            <a:pPr lvl="1"/>
            <a:r>
              <a:rPr lang="en-US" dirty="0"/>
              <a:t>Check disk file system</a:t>
            </a:r>
          </a:p>
          <a:p>
            <a:pPr lvl="1"/>
            <a:r>
              <a:rPr lang="en-US" dirty="0"/>
              <a:t>Use bcdedit, bootrec, or automated repair tools to investigate / repair</a:t>
            </a:r>
            <a:endParaRPr lang="en-GB" dirty="0"/>
          </a:p>
          <a:p>
            <a:r>
              <a:rPr lang="en-US" dirty="0"/>
              <a:t>NTLDR Missing / winload Missing</a:t>
            </a:r>
          </a:p>
          <a:p>
            <a:pPr lvl="1"/>
            <a:r>
              <a:rPr lang="en-US" dirty="0"/>
              <a:t>Check disk file system</a:t>
            </a:r>
            <a:endParaRPr lang="en-GB" dirty="0"/>
          </a:p>
          <a:p>
            <a:pPr lvl="1"/>
            <a:r>
              <a:rPr lang="en-US" dirty="0"/>
              <a:t>Use bcdedit, bootrec, or automated repair tools to investigate / repair</a:t>
            </a:r>
          </a:p>
        </p:txBody>
      </p:sp>
      <p:sp>
        <p:nvSpPr>
          <p:cNvPr id="3" name="Title 2"/>
          <p:cNvSpPr>
            <a:spLocks noGrp="1"/>
          </p:cNvSpPr>
          <p:nvPr>
            <p:ph type="title"/>
          </p:nvPr>
        </p:nvSpPr>
        <p:spPr/>
        <p:txBody>
          <a:bodyPr/>
          <a:lstStyle/>
          <a:p>
            <a:r>
              <a:rPr lang="en-US"/>
              <a:t>Troubleshooting Boot Issues</a:t>
            </a:r>
            <a:endParaRPr lang="en-US" dirty="0"/>
          </a:p>
        </p:txBody>
      </p:sp>
    </p:spTree>
    <p:extLst>
      <p:ext uri="{BB962C8B-B14F-4D97-AF65-F5344CB8AC3E}">
        <p14:creationId xmlns:p14="http://schemas.microsoft.com/office/powerpoint/2010/main" val="328138499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Improper Shutdown</a:t>
            </a:r>
          </a:p>
        </p:txBody>
      </p:sp>
      <p:sp>
        <p:nvSpPr>
          <p:cNvPr id="8" name="Content Placeholder 7"/>
          <p:cNvSpPr>
            <a:spLocks noGrp="1"/>
          </p:cNvSpPr>
          <p:nvPr>
            <p:ph sz="half" idx="1"/>
          </p:nvPr>
        </p:nvSpPr>
        <p:spPr>
          <a:xfrm>
            <a:off x="457200" y="1422400"/>
            <a:ext cx="6035040" cy="5486400"/>
          </a:xfrm>
        </p:spPr>
        <p:txBody>
          <a:bodyPr>
            <a:normAutofit/>
          </a:bodyPr>
          <a:lstStyle/>
          <a:p>
            <a:r>
              <a:rPr lang="en-US" dirty="0"/>
              <a:t>Windows Error Recovery</a:t>
            </a:r>
          </a:p>
          <a:p>
            <a:pPr lvl="1"/>
            <a:r>
              <a:rPr lang="en-US" dirty="0"/>
              <a:t>Consider cause...</a:t>
            </a:r>
          </a:p>
          <a:p>
            <a:pPr lvl="1"/>
            <a:r>
              <a:rPr lang="en-US" dirty="0"/>
              <a:t>Power failure?</a:t>
            </a:r>
          </a:p>
          <a:p>
            <a:pPr lvl="1"/>
            <a:r>
              <a:rPr lang="en-US" dirty="0"/>
              <a:t>Recent device / software install?</a:t>
            </a:r>
          </a:p>
          <a:p>
            <a:r>
              <a:rPr lang="en-US" dirty="0"/>
              <a:t>autochk runs to check disk and file system</a:t>
            </a:r>
          </a:p>
          <a:p>
            <a:r>
              <a:rPr lang="en-US" dirty="0"/>
              <a:t>Graphical interface fails to load</a:t>
            </a:r>
          </a:p>
          <a:p>
            <a:pPr lvl="1"/>
            <a:r>
              <a:rPr lang="en-US" dirty="0"/>
              <a:t>Try Safe Mode</a:t>
            </a:r>
          </a:p>
          <a:p>
            <a:pPr lvl="1"/>
            <a:r>
              <a:rPr lang="en-US" dirty="0"/>
              <a:t>Verify graphics adapter driver</a:t>
            </a:r>
          </a:p>
          <a:p>
            <a:pPr lvl="1"/>
            <a:r>
              <a:rPr lang="en-US" dirty="0"/>
              <a:t>Check boot configuration</a:t>
            </a:r>
          </a:p>
        </p:txBody>
      </p:sp>
      <p:pic>
        <p:nvPicPr>
          <p:cNvPr id="11" name="Content Placeholder 10" descr="Windows Error Recovery menu in Windows 7"/>
          <p:cNvPicPr>
            <a:picLocks noGrp="1"/>
          </p:cNvPicPr>
          <p:nvPr>
            <p:ph sz="quarter" idx="12"/>
          </p:nvPr>
        </p:nvPicPr>
        <p:blipFill>
          <a:blip r:embed="rId2" cstate="screen">
            <a:extLst>
              <a:ext uri="{28A0092B-C50C-407E-A947-70E740481C1C}">
                <a14:useLocalDpi xmlns:a14="http://schemas.microsoft.com/office/drawing/2010/main"/>
              </a:ext>
            </a:extLst>
          </a:blip>
          <a:srcRect/>
          <a:stretch>
            <a:fillRect/>
          </a:stretch>
        </p:blipFill>
        <p:spPr bwMode="auto">
          <a:xfrm>
            <a:off x="6576220" y="822325"/>
            <a:ext cx="3657599" cy="2743200"/>
          </a:xfrm>
          <a:prstGeom prst="rect">
            <a:avLst/>
          </a:prstGeom>
          <a:noFill/>
          <a:ln>
            <a:noFill/>
          </a:ln>
        </p:spPr>
      </p:pic>
      <p:pic>
        <p:nvPicPr>
          <p:cNvPr id="12" name="Content Placeholder 11" descr="Running an automatic disk check in Windows 7"/>
          <p:cNvPicPr>
            <a:picLocks noGrp="1"/>
          </p:cNvPicPr>
          <p:nvPr>
            <p:ph sz="quarter" idx="13"/>
          </p:nvPr>
        </p:nvPicPr>
        <p:blipFill rotWithShape="1">
          <a:blip r:embed="rId3" cstate="screen">
            <a:extLst>
              <a:ext uri="{28A0092B-C50C-407E-A947-70E740481C1C}">
                <a14:useLocalDpi xmlns:a14="http://schemas.microsoft.com/office/drawing/2010/main"/>
              </a:ext>
            </a:extLst>
          </a:blip>
          <a:stretch/>
        </p:blipFill>
        <p:spPr bwMode="auto">
          <a:xfrm>
            <a:off x="6576220" y="3630613"/>
            <a:ext cx="3657599" cy="2743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80649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Bluescreens</a:t>
            </a:r>
          </a:p>
        </p:txBody>
      </p:sp>
      <p:pic>
        <p:nvPicPr>
          <p:cNvPr id="10" name="Content Placeholder 9" descr="Blue Screen (of Death or BSoD)"/>
          <p:cNvPicPr>
            <a:picLocks noGrp="1"/>
          </p:cNvPicPr>
          <p:nvPr>
            <p:ph sz="half" idx="1"/>
          </p:nvPr>
        </p:nvPicPr>
        <p:blipFill>
          <a:blip r:embed="rId2">
            <a:extLst>
              <a:ext uri="{28A0092B-C50C-407E-A947-70E740481C1C}">
                <a14:useLocalDpi xmlns:a14="http://schemas.microsoft.com/office/drawing/2010/main"/>
              </a:ext>
            </a:extLst>
          </a:blip>
          <a:stretch>
            <a:fillRect/>
          </a:stretch>
        </p:blipFill>
        <p:spPr>
          <a:xfrm>
            <a:off x="838200" y="1764149"/>
            <a:ext cx="4525963" cy="3394472"/>
          </a:xfrm>
        </p:spPr>
      </p:pic>
      <p:sp>
        <p:nvSpPr>
          <p:cNvPr id="9" name="Content Placeholder 8"/>
          <p:cNvSpPr>
            <a:spLocks noGrp="1"/>
          </p:cNvSpPr>
          <p:nvPr>
            <p:ph sz="half" idx="2"/>
          </p:nvPr>
        </p:nvSpPr>
        <p:spPr>
          <a:xfrm>
            <a:off x="6217920" y="1690690"/>
            <a:ext cx="4526280" cy="5715000"/>
          </a:xfrm>
        </p:spPr>
        <p:txBody>
          <a:bodyPr>
            <a:normAutofit/>
          </a:bodyPr>
          <a:lstStyle/>
          <a:p>
            <a:r>
              <a:rPr lang="en-GB" dirty="0"/>
              <a:t>Blue Screen (of Death or BSoD) </a:t>
            </a:r>
          </a:p>
          <a:p>
            <a:pPr lvl="1"/>
            <a:r>
              <a:rPr lang="en-GB" dirty="0"/>
              <a:t>Use Last Known Good or System Restore</a:t>
            </a:r>
          </a:p>
          <a:p>
            <a:pPr lvl="1"/>
            <a:r>
              <a:rPr lang="en-GB" dirty="0"/>
              <a:t>Remove a recently added hardware device or uninstall a recently installed program</a:t>
            </a:r>
          </a:p>
          <a:p>
            <a:pPr lvl="1"/>
            <a:r>
              <a:rPr lang="en-GB" dirty="0"/>
              <a:t>Check seating of hardware components and cables</a:t>
            </a:r>
          </a:p>
          <a:p>
            <a:pPr lvl="1"/>
            <a:r>
              <a:rPr lang="en-GB" dirty="0"/>
              <a:t>Run hardware diagnostics, chkdsk, and scan for malware</a:t>
            </a:r>
          </a:p>
          <a:p>
            <a:pPr lvl="1"/>
            <a:r>
              <a:rPr lang="en-GB" dirty="0"/>
              <a:t>Make a note of the stop error code and search the Microsoft Knowledge Base </a:t>
            </a:r>
          </a:p>
          <a:p>
            <a:pPr lvl="1"/>
            <a:r>
              <a:rPr lang="en-GB" dirty="0"/>
              <a:t>Disable automatic restarts</a:t>
            </a:r>
          </a:p>
          <a:p>
            <a:r>
              <a:rPr lang="en-GB" dirty="0"/>
              <a:t>Shutdown with no error – hardware problem</a:t>
            </a:r>
            <a:endParaRPr lang="en-US" dirty="0"/>
          </a:p>
        </p:txBody>
      </p:sp>
    </p:spTree>
    <p:extLst>
      <p:ext uri="{BB962C8B-B14F-4D97-AF65-F5344CB8AC3E}">
        <p14:creationId xmlns:p14="http://schemas.microsoft.com/office/powerpoint/2010/main" val="404682770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Configuring System Protection</a:t>
            </a:r>
            <a:endParaRPr lang="en-US" dirty="0"/>
          </a:p>
        </p:txBody>
      </p:sp>
      <p:sp>
        <p:nvSpPr>
          <p:cNvPr id="3" name="Content Placeholder 2"/>
          <p:cNvSpPr>
            <a:spLocks noGrp="1"/>
          </p:cNvSpPr>
          <p:nvPr>
            <p:ph sz="half" idx="1"/>
          </p:nvPr>
        </p:nvSpPr>
        <p:spPr/>
        <p:txBody>
          <a:bodyPr/>
          <a:lstStyle/>
          <a:p>
            <a:r>
              <a:rPr lang="en-GB" dirty="0"/>
              <a:t>Roll back from system configuration changes</a:t>
            </a:r>
          </a:p>
          <a:p>
            <a:r>
              <a:rPr lang="en-GB" dirty="0"/>
              <a:t>Does not change data files</a:t>
            </a:r>
          </a:p>
          <a:p>
            <a:r>
              <a:rPr lang="en-GB" dirty="0"/>
              <a:t>Configure via System Properties</a:t>
            </a:r>
          </a:p>
          <a:p>
            <a:r>
              <a:rPr lang="en-GB" dirty="0"/>
              <a:t>Creating restore points</a:t>
            </a:r>
            <a:endParaRPr lang="en-US" dirty="0"/>
          </a:p>
        </p:txBody>
      </p:sp>
      <p:pic>
        <p:nvPicPr>
          <p:cNvPr id="7" name="Content Placeholder 6" descr="System Protection tab in the System Properties dialog"/>
          <p:cNvPicPr>
            <a:picLocks noGrp="1"/>
          </p:cNvPicPr>
          <p:nvPr>
            <p:ph sz="half" idx="2"/>
          </p:nvPr>
        </p:nvPicPr>
        <p:blipFill>
          <a:blip r:embed="rId2">
            <a:extLst>
              <a:ext uri="{28A0092B-C50C-407E-A947-70E740481C1C}">
                <a14:useLocalDpi xmlns:a14="http://schemas.microsoft.com/office/drawing/2010/main"/>
              </a:ext>
            </a:extLst>
          </a:blip>
          <a:stretch>
            <a:fillRect/>
          </a:stretch>
        </p:blipFill>
        <p:spPr bwMode="auto">
          <a:xfrm>
            <a:off x="6375911" y="1303022"/>
            <a:ext cx="4058216" cy="4525006"/>
          </a:xfrm>
          <a:prstGeom prst="rect">
            <a:avLst/>
          </a:prstGeom>
          <a:noFill/>
          <a:ln>
            <a:noFill/>
          </a:ln>
        </p:spPr>
      </p:pic>
    </p:spTree>
    <p:extLst>
      <p:ext uri="{BB962C8B-B14F-4D97-AF65-F5344CB8AC3E}">
        <p14:creationId xmlns:p14="http://schemas.microsoft.com/office/powerpoint/2010/main" val="3745864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defRPr/>
            </a:pPr>
            <a:r>
              <a:rPr lang="en-GB" dirty="0"/>
              <a:t>Windows and System32</a:t>
            </a:r>
          </a:p>
          <a:p>
            <a:pPr>
              <a:defRPr/>
            </a:pPr>
            <a:r>
              <a:rPr lang="en-GB" dirty="0"/>
              <a:t>Program Files and Program Files (x86)</a:t>
            </a:r>
          </a:p>
          <a:p>
            <a:pPr>
              <a:defRPr/>
            </a:pPr>
            <a:r>
              <a:rPr lang="en-GB" dirty="0"/>
              <a:t>Users</a:t>
            </a:r>
          </a:p>
          <a:p>
            <a:pPr lvl="1">
              <a:defRPr/>
            </a:pPr>
            <a:r>
              <a:rPr lang="en-GB" dirty="0"/>
              <a:t>All versions have different profile structures and naming conventions</a:t>
            </a:r>
          </a:p>
          <a:p>
            <a:pPr lvl="1">
              <a:defRPr/>
            </a:pPr>
            <a:r>
              <a:rPr lang="en-GB" dirty="0"/>
              <a:t>Libraries in Windows 7</a:t>
            </a:r>
          </a:p>
          <a:p>
            <a:pPr>
              <a:defRPr/>
            </a:pPr>
            <a:r>
              <a:rPr lang="en-GB" dirty="0"/>
              <a:t>Boot files</a:t>
            </a:r>
          </a:p>
          <a:p>
            <a:pPr>
              <a:defRPr/>
            </a:pPr>
            <a:r>
              <a:rPr lang="en-GB" dirty="0"/>
              <a:t>Pagefile.sys</a:t>
            </a:r>
          </a:p>
          <a:p>
            <a:pPr>
              <a:defRPr/>
            </a:pPr>
            <a:r>
              <a:rPr lang="en-GB" dirty="0"/>
              <a:t>Hiberfil.sys</a:t>
            </a:r>
          </a:p>
          <a:p>
            <a:pPr>
              <a:defRPr/>
            </a:pPr>
            <a:r>
              <a:rPr lang="en-GB" dirty="0"/>
              <a:t>System variables</a:t>
            </a:r>
          </a:p>
        </p:txBody>
      </p:sp>
      <p:sp>
        <p:nvSpPr>
          <p:cNvPr id="3" name="Title 2"/>
          <p:cNvSpPr>
            <a:spLocks noGrp="1"/>
          </p:cNvSpPr>
          <p:nvPr>
            <p:ph type="title"/>
          </p:nvPr>
        </p:nvSpPr>
        <p:spPr/>
        <p:txBody>
          <a:bodyPr/>
          <a:lstStyle/>
          <a:p>
            <a:r>
              <a:rPr lang="en-GB" dirty="0"/>
              <a:t>System Files and Folders</a:t>
            </a:r>
            <a:endParaRPr lang="en-US" dirty="0"/>
          </a:p>
        </p:txBody>
      </p:sp>
    </p:spTree>
    <p:extLst>
      <p:ext uri="{BB962C8B-B14F-4D97-AF65-F5344CB8AC3E}">
        <p14:creationId xmlns:p14="http://schemas.microsoft.com/office/powerpoint/2010/main" val="380873922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Using System Restore</a:t>
            </a:r>
          </a:p>
        </p:txBody>
      </p:sp>
      <p:pic>
        <p:nvPicPr>
          <p:cNvPr id="6" name="Content Placeholder 5" descr="Using System Restore to apply a previous system configuration"/>
          <p:cNvPicPr>
            <a:picLocks noGrp="1"/>
          </p:cNvPicPr>
          <p:nvPr>
            <p:ph idx="1"/>
          </p:nvPr>
        </p:nvPicPr>
        <p:blipFill rotWithShape="1">
          <a:blip r:embed="rId2">
            <a:extLst>
              <a:ext uri="{28A0092B-C50C-407E-A947-70E740481C1C}">
                <a14:useLocalDpi xmlns:a14="http://schemas.microsoft.com/office/drawing/2010/main"/>
              </a:ext>
            </a:extLst>
          </a:blip>
          <a:stretch/>
        </p:blipFill>
        <p:spPr bwMode="auto">
          <a:xfrm>
            <a:off x="3345396" y="1574490"/>
            <a:ext cx="5525271" cy="44392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492770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System File Checker</a:t>
            </a:r>
            <a:endParaRPr lang="en-US" dirty="0"/>
          </a:p>
        </p:txBody>
      </p:sp>
      <p:pic>
        <p:nvPicPr>
          <p:cNvPr id="6" name="Content Placeholder 5" descr="System File Checker utility"/>
          <p:cNvPicPr>
            <a:picLocks noGrp="1"/>
          </p:cNvPicPr>
          <p:nvPr>
            <p:ph idx="1"/>
          </p:nvPr>
        </p:nvPicPr>
        <p:blipFill>
          <a:blip r:embed="rId2">
            <a:extLst>
              <a:ext uri="{28A0092B-C50C-407E-A947-70E740481C1C}">
                <a14:useLocalDpi xmlns:a14="http://schemas.microsoft.com/office/drawing/2010/main"/>
              </a:ext>
            </a:extLst>
          </a:blip>
          <a:stretch>
            <a:fillRect/>
          </a:stretch>
        </p:blipFill>
        <p:spPr>
          <a:xfrm>
            <a:off x="3409950" y="1238250"/>
            <a:ext cx="5910713" cy="5047042"/>
          </a:xfrm>
          <a:prstGeom prst="rect">
            <a:avLst/>
          </a:prstGeom>
        </p:spPr>
      </p:pic>
    </p:spTree>
    <p:extLst>
      <p:ext uri="{BB962C8B-B14F-4D97-AF65-F5344CB8AC3E}">
        <p14:creationId xmlns:p14="http://schemas.microsoft.com/office/powerpoint/2010/main" val="231904814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Advanced Boot Options Menu</a:t>
            </a:r>
            <a:endParaRPr lang="en-US" dirty="0"/>
          </a:p>
        </p:txBody>
      </p:sp>
      <p:pic>
        <p:nvPicPr>
          <p:cNvPr id="6" name="Content Placeholder 5" descr="Advanced Boot Options in Windows 7"/>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524001" y="1868289"/>
            <a:ext cx="4525963" cy="3394472"/>
          </a:xfrm>
        </p:spPr>
      </p:pic>
      <p:sp>
        <p:nvSpPr>
          <p:cNvPr id="7" name="Content Placeholder 6"/>
          <p:cNvSpPr>
            <a:spLocks noGrp="1"/>
          </p:cNvSpPr>
          <p:nvPr>
            <p:ph sz="half" idx="2"/>
          </p:nvPr>
        </p:nvSpPr>
        <p:spPr/>
        <p:txBody>
          <a:bodyPr/>
          <a:lstStyle/>
          <a:p>
            <a:r>
              <a:rPr lang="en-US" dirty="0"/>
              <a:t>Windows Vista / 7</a:t>
            </a:r>
          </a:p>
          <a:p>
            <a:pPr lvl="1"/>
            <a:r>
              <a:rPr lang="en-US" dirty="0"/>
              <a:t>Press F8 during startup</a:t>
            </a:r>
          </a:p>
          <a:p>
            <a:pPr lvl="1"/>
            <a:r>
              <a:rPr lang="en-US" dirty="0"/>
              <a:t>msconfig</a:t>
            </a:r>
          </a:p>
          <a:p>
            <a:r>
              <a:rPr lang="en-US" dirty="0"/>
              <a:t>Windows 8</a:t>
            </a:r>
          </a:p>
          <a:p>
            <a:pPr lvl="1"/>
            <a:r>
              <a:rPr lang="en-US" dirty="0"/>
              <a:t>Shift+click Restart</a:t>
            </a:r>
          </a:p>
          <a:p>
            <a:pPr lvl="1"/>
            <a:r>
              <a:rPr lang="en-US" dirty="0"/>
              <a:t>msconfig</a:t>
            </a:r>
          </a:p>
          <a:p>
            <a:pPr lvl="1"/>
            <a:r>
              <a:rPr lang="en-US" dirty="0"/>
              <a:t>Disable fast startup</a:t>
            </a:r>
          </a:p>
          <a:p>
            <a:pPr lvl="1"/>
            <a:r>
              <a:rPr lang="en-US" dirty="0"/>
              <a:t>Boot from product disc</a:t>
            </a:r>
          </a:p>
          <a:p>
            <a:pPr lvl="1"/>
            <a:r>
              <a:rPr lang="en-US" dirty="0"/>
              <a:t>Can also use Shift+click Restart to open UEFI system setup</a:t>
            </a:r>
          </a:p>
        </p:txBody>
      </p:sp>
    </p:spTree>
    <p:extLst>
      <p:ext uri="{BB962C8B-B14F-4D97-AF65-F5344CB8AC3E}">
        <p14:creationId xmlns:p14="http://schemas.microsoft.com/office/powerpoint/2010/main" val="401602169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 Mode</a:t>
            </a:r>
          </a:p>
        </p:txBody>
      </p:sp>
      <p:sp>
        <p:nvSpPr>
          <p:cNvPr id="3" name="Content Placeholder 2"/>
          <p:cNvSpPr>
            <a:spLocks noGrp="1"/>
          </p:cNvSpPr>
          <p:nvPr>
            <p:ph sz="half" idx="1"/>
          </p:nvPr>
        </p:nvSpPr>
        <p:spPr>
          <a:xfrm>
            <a:off x="60960" y="1690690"/>
            <a:ext cx="6035040" cy="5486400"/>
          </a:xfrm>
        </p:spPr>
        <p:txBody>
          <a:bodyPr>
            <a:normAutofit/>
          </a:bodyPr>
          <a:lstStyle/>
          <a:p>
            <a:pPr>
              <a:buFont typeface="Arial" charset="0"/>
              <a:buChar char="•"/>
              <a:defRPr/>
            </a:pPr>
            <a:r>
              <a:rPr lang="en-GB" dirty="0"/>
              <a:t>System boots with minimal drivers and services</a:t>
            </a:r>
          </a:p>
          <a:p>
            <a:pPr>
              <a:buFont typeface="Arial" charset="0"/>
              <a:buChar char="•"/>
              <a:defRPr/>
            </a:pPr>
            <a:r>
              <a:rPr lang="en-GB" dirty="0"/>
              <a:t>Also used to remove malware</a:t>
            </a:r>
          </a:p>
          <a:p>
            <a:pPr>
              <a:buFont typeface="Arial" charset="0"/>
              <a:buChar char="•"/>
              <a:defRPr/>
            </a:pPr>
            <a:r>
              <a:rPr lang="en-GB" dirty="0"/>
              <a:t>Safe Mode with Networking - includes drivers and services required to access the network</a:t>
            </a:r>
          </a:p>
          <a:p>
            <a:pPr>
              <a:buFont typeface="Arial" charset="0"/>
              <a:buChar char="•"/>
              <a:defRPr/>
            </a:pPr>
            <a:r>
              <a:rPr lang="en-GB" dirty="0"/>
              <a:t>Safe Mode with Command Prompt - runs the cmd shell rather than Explorer</a:t>
            </a:r>
          </a:p>
          <a:p>
            <a:pPr>
              <a:buFont typeface="Arial" charset="0"/>
              <a:buChar char="•"/>
              <a:defRPr/>
            </a:pPr>
            <a:endParaRPr lang="en-GB" dirty="0"/>
          </a:p>
          <a:p>
            <a:endParaRPr lang="en-US" dirty="0"/>
          </a:p>
        </p:txBody>
      </p:sp>
      <p:pic>
        <p:nvPicPr>
          <p:cNvPr id="8" name="Content Placeholder 7" descr="Safe Mode in Windows 7"/>
          <p:cNvPicPr>
            <a:picLocks noGrp="1"/>
          </p:cNvPicPr>
          <p:nvPr>
            <p:ph sz="quarter" idx="12"/>
          </p:nvPr>
        </p:nvPicPr>
        <p:blipFill>
          <a:blip r:embed="rId2" cstate="screen">
            <a:extLst>
              <a:ext uri="{28A0092B-C50C-407E-A947-70E740481C1C}">
                <a14:useLocalDpi xmlns:a14="http://schemas.microsoft.com/office/drawing/2010/main"/>
              </a:ext>
            </a:extLst>
          </a:blip>
          <a:srcRect/>
          <a:stretch>
            <a:fillRect/>
          </a:stretch>
        </p:blipFill>
        <p:spPr bwMode="auto">
          <a:xfrm>
            <a:off x="6576219" y="822325"/>
            <a:ext cx="3657600" cy="2743200"/>
          </a:xfrm>
          <a:prstGeom prst="rect">
            <a:avLst/>
          </a:prstGeom>
          <a:noFill/>
          <a:ln>
            <a:noFill/>
          </a:ln>
        </p:spPr>
      </p:pic>
      <p:pic>
        <p:nvPicPr>
          <p:cNvPr id="9" name="Content Placeholder 8" descr="Using msconfig to set Windows to boot to safe mode / with no GUI by default"/>
          <p:cNvPicPr>
            <a:picLocks noGrp="1"/>
          </p:cNvPicPr>
          <p:nvPr>
            <p:ph sz="quarter" idx="13"/>
          </p:nvPr>
        </p:nvPicPr>
        <p:blipFill>
          <a:blip r:embed="rId3">
            <a:extLst>
              <a:ext uri="{28A0092B-C50C-407E-A947-70E740481C1C}">
                <a14:useLocalDpi xmlns:a14="http://schemas.microsoft.com/office/drawing/2010/main"/>
              </a:ext>
            </a:extLst>
          </a:blip>
          <a:stretch>
            <a:fillRect/>
          </a:stretch>
        </p:blipFill>
        <p:spPr bwMode="auto">
          <a:xfrm>
            <a:off x="6352881" y="3630613"/>
            <a:ext cx="4104276" cy="2743200"/>
          </a:xfrm>
          <a:prstGeom prst="rect">
            <a:avLst/>
          </a:prstGeom>
          <a:noFill/>
          <a:ln>
            <a:noFill/>
          </a:ln>
        </p:spPr>
      </p:pic>
    </p:spTree>
    <p:extLst>
      <p:ext uri="{BB962C8B-B14F-4D97-AF65-F5344CB8AC3E}">
        <p14:creationId xmlns:p14="http://schemas.microsoft.com/office/powerpoint/2010/main" val="242368349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Last Known Good Configuration</a:t>
            </a:r>
          </a:p>
          <a:p>
            <a:r>
              <a:rPr lang="en-GB" dirty="0"/>
              <a:t>Enable Boot Logging</a:t>
            </a:r>
          </a:p>
          <a:p>
            <a:r>
              <a:rPr lang="en-GB" dirty="0"/>
              <a:t>Enable low resolution video (640x480)</a:t>
            </a:r>
          </a:p>
          <a:p>
            <a:r>
              <a:rPr lang="en-GB" dirty="0"/>
              <a:t>Debugging Mode</a:t>
            </a:r>
          </a:p>
          <a:p>
            <a:r>
              <a:rPr lang="en-GB" dirty="0"/>
              <a:t>Disable automatic restart on system failure</a:t>
            </a:r>
          </a:p>
          <a:p>
            <a:r>
              <a:rPr lang="en-GB" dirty="0"/>
              <a:t>Disable Driver Signature Enforcement</a:t>
            </a:r>
          </a:p>
          <a:p>
            <a:r>
              <a:rPr lang="en-GB" dirty="0"/>
              <a:t>Repair Your Computer</a:t>
            </a:r>
          </a:p>
          <a:p>
            <a:endParaRPr lang="en-US" dirty="0"/>
          </a:p>
        </p:txBody>
      </p:sp>
      <p:sp>
        <p:nvSpPr>
          <p:cNvPr id="3" name="Title 2"/>
          <p:cNvSpPr>
            <a:spLocks noGrp="1"/>
          </p:cNvSpPr>
          <p:nvPr>
            <p:ph type="title"/>
          </p:nvPr>
        </p:nvSpPr>
        <p:spPr/>
        <p:txBody>
          <a:bodyPr/>
          <a:lstStyle/>
          <a:p>
            <a:r>
              <a:rPr lang="en-US" dirty="0"/>
              <a:t>Other Advanced Options</a:t>
            </a:r>
          </a:p>
        </p:txBody>
      </p:sp>
    </p:spTree>
    <p:extLst>
      <p:ext uri="{BB962C8B-B14F-4D97-AF65-F5344CB8AC3E}">
        <p14:creationId xmlns:p14="http://schemas.microsoft.com/office/powerpoint/2010/main" val="31949673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WinRE and Repair Discs for Windows 7</a:t>
            </a:r>
            <a:endParaRPr lang="en-US" dirty="0"/>
          </a:p>
        </p:txBody>
      </p:sp>
      <p:sp>
        <p:nvSpPr>
          <p:cNvPr id="3" name="Content Placeholder 2"/>
          <p:cNvSpPr>
            <a:spLocks noGrp="1"/>
          </p:cNvSpPr>
          <p:nvPr>
            <p:ph sz="half" idx="1"/>
          </p:nvPr>
        </p:nvSpPr>
        <p:spPr>
          <a:xfrm>
            <a:off x="6347460" y="1460500"/>
            <a:ext cx="6035040" cy="5486400"/>
          </a:xfrm>
        </p:spPr>
        <p:txBody>
          <a:bodyPr>
            <a:normAutofit/>
          </a:bodyPr>
          <a:lstStyle/>
          <a:p>
            <a:r>
              <a:rPr lang="en-US" dirty="0"/>
              <a:t>Windows Recovery Environment (WinRE)</a:t>
            </a:r>
          </a:p>
          <a:p>
            <a:pPr lvl="1"/>
            <a:r>
              <a:rPr lang="en-US" dirty="0"/>
              <a:t>Product disc</a:t>
            </a:r>
          </a:p>
          <a:p>
            <a:pPr lvl="1"/>
            <a:r>
              <a:rPr lang="en-US" dirty="0"/>
              <a:t>Recovery partition</a:t>
            </a:r>
          </a:p>
          <a:p>
            <a:pPr lvl="1"/>
            <a:r>
              <a:rPr lang="en-US" dirty="0"/>
              <a:t>System Repair Disc</a:t>
            </a:r>
          </a:p>
          <a:p>
            <a:r>
              <a:rPr lang="en-US" dirty="0"/>
              <a:t>Startup repair</a:t>
            </a:r>
          </a:p>
          <a:p>
            <a:r>
              <a:rPr lang="en-US" dirty="0"/>
              <a:t>System Restore</a:t>
            </a:r>
          </a:p>
          <a:p>
            <a:r>
              <a:rPr lang="en-US" dirty="0"/>
              <a:t>System Image Recovery</a:t>
            </a:r>
          </a:p>
          <a:p>
            <a:r>
              <a:rPr lang="en-US" dirty="0"/>
              <a:t>Memory diagnostic</a:t>
            </a:r>
          </a:p>
          <a:p>
            <a:r>
              <a:rPr lang="en-US" dirty="0"/>
              <a:t>Command prompt</a:t>
            </a:r>
          </a:p>
        </p:txBody>
      </p:sp>
      <p:pic>
        <p:nvPicPr>
          <p:cNvPr id="8" name="Content Placeholder 7" descr="Creating a system repair disc using the recdisc tool"/>
          <p:cNvPicPr>
            <a:picLocks noGrp="1"/>
          </p:cNvPicPr>
          <p:nvPr>
            <p:ph sz="quarter" idx="12"/>
          </p:nvPr>
        </p:nvPicPr>
        <p:blipFill rotWithShape="1">
          <a:blip r:embed="rId2">
            <a:extLst>
              <a:ext uri="{28A0092B-C50C-407E-A947-70E740481C1C}">
                <a14:useLocalDpi xmlns:a14="http://schemas.microsoft.com/office/drawing/2010/main"/>
              </a:ext>
            </a:extLst>
          </a:blip>
          <a:stretch/>
        </p:blipFill>
        <p:spPr bwMode="auto">
          <a:xfrm>
            <a:off x="946786" y="1460500"/>
            <a:ext cx="4371974" cy="2743200"/>
          </a:xfrm>
          <a:prstGeom prst="rect">
            <a:avLst/>
          </a:prstGeom>
          <a:noFill/>
          <a:ln>
            <a:noFill/>
          </a:ln>
          <a:extLst>
            <a:ext uri="{53640926-AAD7-44D8-BBD7-CCE9431645EC}">
              <a14:shadowObscured xmlns:a14="http://schemas.microsoft.com/office/drawing/2010/main"/>
            </a:ext>
          </a:extLst>
        </p:spPr>
      </p:pic>
      <p:pic>
        <p:nvPicPr>
          <p:cNvPr id="9" name="Content Placeholder 8" descr="Windows 7 System Recovery Options"/>
          <p:cNvPicPr>
            <a:picLocks noGrp="1"/>
          </p:cNvPicPr>
          <p:nvPr>
            <p:ph sz="quarter" idx="13"/>
          </p:nvPr>
        </p:nvPicPr>
        <p:blipFill rotWithShape="1">
          <a:blip r:embed="rId3" cstate="screen">
            <a:extLst>
              <a:ext uri="{28A0092B-C50C-407E-A947-70E740481C1C}">
                <a14:useLocalDpi xmlns:a14="http://schemas.microsoft.com/office/drawing/2010/main"/>
              </a:ext>
            </a:extLst>
          </a:blip>
          <a:srcRect t="4741" r="42" b="219"/>
          <a:stretch/>
        </p:blipFill>
        <p:spPr bwMode="auto">
          <a:xfrm>
            <a:off x="2130247" y="3566160"/>
            <a:ext cx="3846868" cy="2743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710788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WinRE and Repair Discs for Windows 8</a:t>
            </a:r>
            <a:endParaRPr lang="en-US" dirty="0"/>
          </a:p>
        </p:txBody>
      </p:sp>
      <p:sp>
        <p:nvSpPr>
          <p:cNvPr id="13" name="Content Placeholder 12"/>
          <p:cNvSpPr>
            <a:spLocks noGrp="1"/>
          </p:cNvSpPr>
          <p:nvPr>
            <p:ph sz="half" idx="1"/>
          </p:nvPr>
        </p:nvSpPr>
        <p:spPr>
          <a:xfrm>
            <a:off x="838200" y="2216150"/>
            <a:ext cx="6035040" cy="5486400"/>
          </a:xfrm>
        </p:spPr>
        <p:txBody>
          <a:bodyPr/>
          <a:lstStyle/>
          <a:p>
            <a:r>
              <a:rPr lang="en-US" dirty="0"/>
              <a:t>Recovery Media Creator</a:t>
            </a:r>
          </a:p>
          <a:p>
            <a:pPr lvl="1"/>
            <a:r>
              <a:rPr lang="en-US" dirty="0"/>
              <a:t>Product disc</a:t>
            </a:r>
          </a:p>
          <a:p>
            <a:pPr lvl="1"/>
            <a:r>
              <a:rPr lang="en-US" dirty="0" err="1"/>
              <a:t>Shift+Restart</a:t>
            </a:r>
            <a:endParaRPr lang="en-US" dirty="0"/>
          </a:p>
          <a:p>
            <a:pPr lvl="1"/>
            <a:r>
              <a:rPr lang="en-GB" dirty="0"/>
              <a:t>PC Settings &gt; Update and recovery &gt; Recovery &gt; Restart now</a:t>
            </a:r>
            <a:endParaRPr lang="en-US" dirty="0"/>
          </a:p>
          <a:p>
            <a:pPr lvl="1"/>
            <a:r>
              <a:rPr lang="en-US" dirty="0"/>
              <a:t>System Repair Disc</a:t>
            </a:r>
          </a:p>
          <a:p>
            <a:r>
              <a:rPr lang="en-US" dirty="0"/>
              <a:t>Troubleshoot &gt; Advanced Options</a:t>
            </a:r>
          </a:p>
          <a:p>
            <a:endParaRPr lang="en-US" dirty="0"/>
          </a:p>
          <a:p>
            <a:endParaRPr lang="en-US" dirty="0"/>
          </a:p>
        </p:txBody>
      </p:sp>
      <p:pic>
        <p:nvPicPr>
          <p:cNvPr id="8" name="Content Placeholder 7" descr="Windows 8 Recovery Media Creator"/>
          <p:cNvPicPr>
            <a:picLocks noGrp="1"/>
          </p:cNvPicPr>
          <p:nvPr>
            <p:ph sz="quarter" idx="12"/>
          </p:nvPr>
        </p:nvPicPr>
        <p:blipFill rotWithShape="1">
          <a:blip r:embed="rId2" cstate="screen">
            <a:extLst>
              <a:ext uri="{28A0092B-C50C-407E-A947-70E740481C1C}">
                <a14:useLocalDpi xmlns:a14="http://schemas.microsoft.com/office/drawing/2010/main"/>
              </a:ext>
            </a:extLst>
          </a:blip>
          <a:stretch/>
        </p:blipFill>
        <p:spPr>
          <a:xfrm>
            <a:off x="6959619" y="1298575"/>
            <a:ext cx="3481350" cy="2743200"/>
          </a:xfrm>
        </p:spPr>
      </p:pic>
      <p:pic>
        <p:nvPicPr>
          <p:cNvPr id="15" name="Content Placeholder 14" descr="Advanced options in the Windows System Recovery Environment"/>
          <p:cNvPicPr>
            <a:picLocks noGrp="1"/>
          </p:cNvPicPr>
          <p:nvPr>
            <p:ph sz="quarter" idx="13"/>
          </p:nvPr>
        </p:nvPicPr>
        <p:blipFill rotWithShape="1">
          <a:blip r:embed="rId3" cstate="screen">
            <a:extLst>
              <a:ext uri="{28A0092B-C50C-407E-A947-70E740481C1C}">
                <a14:useLocalDpi xmlns:a14="http://schemas.microsoft.com/office/drawing/2010/main"/>
              </a:ext>
            </a:extLst>
          </a:blip>
          <a:srcRect b="37838"/>
          <a:stretch/>
        </p:blipFill>
        <p:spPr bwMode="auto">
          <a:xfrm>
            <a:off x="6437313" y="4232928"/>
            <a:ext cx="4525962" cy="21100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04487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Resort to backup option if other methods do not work (and you have a backup)</a:t>
            </a:r>
          </a:p>
          <a:p>
            <a:r>
              <a:rPr lang="en-US" dirty="0"/>
              <a:t>Making recovery images</a:t>
            </a:r>
          </a:p>
          <a:p>
            <a:pPr lvl="1"/>
            <a:r>
              <a:rPr lang="en-US" dirty="0"/>
              <a:t>In Windows Vista, open Backup and Restore then click the Back up computer button</a:t>
            </a:r>
            <a:endParaRPr lang="en-GB" dirty="0"/>
          </a:p>
          <a:p>
            <a:pPr lvl="1"/>
            <a:r>
              <a:rPr lang="en-US" dirty="0"/>
              <a:t>In Windows 7, open Backup and Restore then click the Create a system image link in the tasks pane</a:t>
            </a:r>
            <a:endParaRPr lang="en-GB" dirty="0"/>
          </a:p>
          <a:p>
            <a:pPr lvl="1"/>
            <a:r>
              <a:rPr lang="en-GB" dirty="0"/>
              <a:t>In Windows 8, open File History and select System Image Backup from the tasks pane</a:t>
            </a:r>
          </a:p>
          <a:p>
            <a:r>
              <a:rPr lang="en-GB" dirty="0"/>
              <a:t>Use WinRE to start the restore process</a:t>
            </a:r>
            <a:endParaRPr lang="en-US" dirty="0"/>
          </a:p>
        </p:txBody>
      </p:sp>
      <p:sp>
        <p:nvSpPr>
          <p:cNvPr id="3" name="Title 2"/>
          <p:cNvSpPr>
            <a:spLocks noGrp="1"/>
          </p:cNvSpPr>
          <p:nvPr>
            <p:ph type="title"/>
          </p:nvPr>
        </p:nvSpPr>
        <p:spPr/>
        <p:txBody>
          <a:bodyPr/>
          <a:lstStyle/>
          <a:p>
            <a:r>
              <a:rPr lang="en-GB" dirty="0"/>
              <a:t>System Repair </a:t>
            </a:r>
            <a:endParaRPr lang="en-US" dirty="0"/>
          </a:p>
        </p:txBody>
      </p:sp>
    </p:spTree>
    <p:extLst>
      <p:ext uri="{BB962C8B-B14F-4D97-AF65-F5344CB8AC3E}">
        <p14:creationId xmlns:p14="http://schemas.microsoft.com/office/powerpoint/2010/main" val="262781819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Reinstalling Windows</a:t>
            </a:r>
            <a:endParaRPr lang="en-US" dirty="0"/>
          </a:p>
        </p:txBody>
      </p:sp>
      <p:sp>
        <p:nvSpPr>
          <p:cNvPr id="3" name="Content Placeholder 2"/>
          <p:cNvSpPr>
            <a:spLocks noGrp="1"/>
          </p:cNvSpPr>
          <p:nvPr>
            <p:ph sz="half" idx="1"/>
          </p:nvPr>
        </p:nvSpPr>
        <p:spPr>
          <a:xfrm>
            <a:off x="6156960" y="1613535"/>
            <a:ext cx="6035040" cy="5486400"/>
          </a:xfrm>
        </p:spPr>
        <p:txBody>
          <a:bodyPr/>
          <a:lstStyle/>
          <a:p>
            <a:r>
              <a:rPr lang="en-US" dirty="0"/>
              <a:t>Reinstall over top of existing installation</a:t>
            </a:r>
          </a:p>
          <a:p>
            <a:pPr lvl="1"/>
            <a:r>
              <a:rPr lang="en-US" dirty="0"/>
              <a:t>Option of last resort...</a:t>
            </a:r>
          </a:p>
          <a:p>
            <a:r>
              <a:rPr lang="en-US" dirty="0"/>
              <a:t>Windows 8</a:t>
            </a:r>
          </a:p>
          <a:p>
            <a:pPr lvl="1"/>
            <a:r>
              <a:rPr lang="en-US" dirty="0"/>
              <a:t>Refresh PC</a:t>
            </a:r>
          </a:p>
          <a:p>
            <a:pPr lvl="1"/>
            <a:r>
              <a:rPr lang="en-US" dirty="0"/>
              <a:t>Reset PC</a:t>
            </a:r>
          </a:p>
        </p:txBody>
      </p:sp>
      <p:pic>
        <p:nvPicPr>
          <p:cNvPr id="8" name="Content Placeholder 7" descr="C:\Users\James\Documents\!graphics\windows 8 pc settings update and recovery recovery.png"/>
          <p:cNvPicPr>
            <a:picLocks noGrp="1"/>
          </p:cNvPicPr>
          <p:nvPr>
            <p:ph sz="quarter" idx="12"/>
          </p:nvPr>
        </p:nvPicPr>
        <p:blipFill rotWithShape="1">
          <a:blip r:embed="rId2" cstate="screen">
            <a:extLst>
              <a:ext uri="{28A0092B-C50C-407E-A947-70E740481C1C}">
                <a14:useLocalDpi xmlns:a14="http://schemas.microsoft.com/office/drawing/2010/main"/>
              </a:ext>
            </a:extLst>
          </a:blip>
          <a:srcRect/>
          <a:stretch/>
        </p:blipFill>
        <p:spPr bwMode="auto">
          <a:xfrm>
            <a:off x="990601" y="1525514"/>
            <a:ext cx="4525963" cy="1927372"/>
          </a:xfrm>
          <a:prstGeom prst="rect">
            <a:avLst/>
          </a:prstGeom>
          <a:noFill/>
          <a:ln>
            <a:noFill/>
          </a:ln>
          <a:extLst>
            <a:ext uri="{53640926-AAD7-44D8-BBD7-CCE9431645EC}">
              <a14:shadowObscured xmlns:a14="http://schemas.microsoft.com/office/drawing/2010/main"/>
            </a:ext>
          </a:extLst>
        </p:spPr>
      </p:pic>
      <p:pic>
        <p:nvPicPr>
          <p:cNvPr id="9" name="Content Placeholder 8" descr="Accessing the refresh and reset options from the recovery environment"/>
          <p:cNvPicPr>
            <a:picLocks noGrp="1"/>
          </p:cNvPicPr>
          <p:nvPr>
            <p:ph sz="quarter" idx="13"/>
          </p:nvPr>
        </p:nvPicPr>
        <p:blipFill rotWithShape="1">
          <a:blip r:embed="rId3" cstate="screen">
            <a:extLst>
              <a:ext uri="{28A0092B-C50C-407E-A947-70E740481C1C}">
                <a14:useLocalDpi xmlns:a14="http://schemas.microsoft.com/office/drawing/2010/main"/>
              </a:ext>
            </a:extLst>
          </a:blip>
          <a:srcRect/>
          <a:stretch/>
        </p:blipFill>
        <p:spPr bwMode="auto">
          <a:xfrm>
            <a:off x="990601" y="3874999"/>
            <a:ext cx="4525963" cy="21433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74916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Maintenance and Backup</a:t>
            </a:r>
          </a:p>
        </p:txBody>
      </p:sp>
    </p:spTree>
    <p:extLst>
      <p:ext uri="{BB962C8B-B14F-4D97-AF65-F5344CB8AC3E}">
        <p14:creationId xmlns:p14="http://schemas.microsoft.com/office/powerpoint/2010/main" val="364261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Shut Down</a:t>
            </a:r>
          </a:p>
        </p:txBody>
      </p:sp>
      <p:sp>
        <p:nvSpPr>
          <p:cNvPr id="2" name="Content Placeholder 1"/>
          <p:cNvSpPr>
            <a:spLocks noGrp="1"/>
          </p:cNvSpPr>
          <p:nvPr>
            <p:ph sz="half" idx="1"/>
          </p:nvPr>
        </p:nvSpPr>
        <p:spPr>
          <a:xfrm>
            <a:off x="1781175" y="1257300"/>
            <a:ext cx="6839206" cy="5052060"/>
          </a:xfrm>
        </p:spPr>
        <p:txBody>
          <a:bodyPr>
            <a:normAutofit fontScale="92500" lnSpcReduction="10000"/>
          </a:bodyPr>
          <a:lstStyle/>
          <a:p>
            <a:pPr>
              <a:defRPr/>
            </a:pPr>
            <a:r>
              <a:rPr lang="en-GB" dirty="0"/>
              <a:t>Shut down (</a:t>
            </a:r>
            <a:r>
              <a:rPr lang="en-GB" b="1" dirty="0"/>
              <a:t>/s</a:t>
            </a:r>
            <a:r>
              <a:rPr lang="en-GB" dirty="0"/>
              <a:t>) - close all open programs (the user should save changes in any open files first) and services before powering off the computer</a:t>
            </a:r>
          </a:p>
          <a:p>
            <a:pPr>
              <a:defRPr/>
            </a:pPr>
            <a:r>
              <a:rPr lang="en-GB" dirty="0"/>
              <a:t>Standby / Sleep - save the current session to memory and put the computer into a minimal power state</a:t>
            </a:r>
          </a:p>
          <a:p>
            <a:pPr>
              <a:defRPr/>
            </a:pPr>
            <a:r>
              <a:rPr lang="en-GB" dirty="0"/>
              <a:t>Hibernate (</a:t>
            </a:r>
            <a:r>
              <a:rPr lang="en-GB" b="1" dirty="0"/>
              <a:t>/h</a:t>
            </a:r>
            <a:r>
              <a:rPr lang="en-GB" dirty="0"/>
              <a:t>) - save the current session to disk before powering off the computer</a:t>
            </a:r>
          </a:p>
          <a:p>
            <a:pPr>
              <a:defRPr/>
            </a:pPr>
            <a:r>
              <a:rPr lang="en-GB" dirty="0"/>
              <a:t>Log off (</a:t>
            </a:r>
            <a:r>
              <a:rPr lang="en-GB" b="1" dirty="0"/>
              <a:t>/l</a:t>
            </a:r>
            <a:r>
              <a:rPr lang="en-GB" dirty="0"/>
              <a:t>) - close all open programs (the user should save changes in any open files first) and services started under the user account but leave the computer running</a:t>
            </a:r>
          </a:p>
          <a:p>
            <a:pPr>
              <a:defRPr/>
            </a:pPr>
            <a:r>
              <a:rPr lang="en-GB" dirty="0"/>
              <a:t>Switch user - log on to another user account, leaving programs and files under the current account open</a:t>
            </a:r>
          </a:p>
          <a:p>
            <a:pPr>
              <a:defRPr/>
            </a:pPr>
            <a:r>
              <a:rPr lang="en-GB" dirty="0"/>
              <a:t>Lock - secure the desktop with a password while leaving programs running</a:t>
            </a:r>
          </a:p>
          <a:p>
            <a:pPr>
              <a:defRPr/>
            </a:pPr>
            <a:r>
              <a:rPr lang="en-GB" dirty="0"/>
              <a:t>Restart (</a:t>
            </a:r>
            <a:r>
              <a:rPr lang="en-GB" b="1" dirty="0"/>
              <a:t>/r</a:t>
            </a:r>
            <a:r>
              <a:rPr lang="en-GB" dirty="0"/>
              <a:t>) - close all open programs (the user should save changes in any open files first) and services before powering off the computer and starting it again immediately (a soft reset)</a:t>
            </a:r>
          </a:p>
          <a:p>
            <a:pPr>
              <a:defRPr/>
            </a:pPr>
            <a:endParaRPr lang="en-GB" dirty="0"/>
          </a:p>
          <a:p>
            <a:endParaRPr lang="en-US" dirty="0"/>
          </a:p>
        </p:txBody>
      </p:sp>
      <p:pic>
        <p:nvPicPr>
          <p:cNvPr id="8" name="Content Placeholder 7" descr="Options on the Windows 7 power button"/>
          <p:cNvPicPr>
            <a:picLocks noGrp="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8620382" y="2847113"/>
            <a:ext cx="2047619" cy="1438095"/>
          </a:xfrm>
          <a:prstGeom prst="rect">
            <a:avLst/>
          </a:prstGeom>
          <a:noFill/>
          <a:ln>
            <a:noFill/>
          </a:ln>
        </p:spPr>
      </p:pic>
    </p:spTree>
    <p:extLst>
      <p:ext uri="{BB962C8B-B14F-4D97-AF65-F5344CB8AC3E}">
        <p14:creationId xmlns:p14="http://schemas.microsoft.com/office/powerpoint/2010/main" val="330477811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Arial" charset="0"/>
              <a:buChar char="•"/>
              <a:defRPr/>
            </a:pPr>
            <a:r>
              <a:rPr lang="en-GB" dirty="0"/>
              <a:t>Fragmentation</a:t>
            </a:r>
          </a:p>
          <a:p>
            <a:pPr lvl="1">
              <a:defRPr/>
            </a:pPr>
            <a:r>
              <a:rPr lang="en-GB" dirty="0"/>
              <a:t>Files are saved using the nearest available cluster</a:t>
            </a:r>
          </a:p>
          <a:p>
            <a:pPr lvl="1">
              <a:defRPr/>
            </a:pPr>
            <a:r>
              <a:rPr lang="en-GB" dirty="0"/>
              <a:t>Over time, as files grow they become defragmented, reducing read performance</a:t>
            </a:r>
          </a:p>
          <a:p>
            <a:pPr>
              <a:buFont typeface="Arial" charset="0"/>
              <a:buChar char="•"/>
              <a:defRPr/>
            </a:pPr>
            <a:r>
              <a:rPr lang="en-GB" dirty="0"/>
              <a:t>Capacity</a:t>
            </a:r>
          </a:p>
          <a:p>
            <a:pPr lvl="1">
              <a:defRPr/>
            </a:pPr>
            <a:r>
              <a:rPr lang="en-GB" dirty="0"/>
              <a:t>Capacity can reduce over time, often quite quickly</a:t>
            </a:r>
          </a:p>
          <a:p>
            <a:pPr lvl="1">
              <a:defRPr/>
            </a:pPr>
            <a:r>
              <a:rPr lang="en-GB" dirty="0"/>
              <a:t>If the system disk has less than 20% free space, performance can be impaired</a:t>
            </a:r>
          </a:p>
          <a:p>
            <a:pPr lvl="1">
              <a:defRPr/>
            </a:pPr>
            <a:r>
              <a:rPr lang="en-GB" dirty="0"/>
              <a:t>When space drops below 200 MB, a Low Disk Space warning is generated</a:t>
            </a:r>
          </a:p>
          <a:p>
            <a:pPr>
              <a:buFont typeface="Arial" charset="0"/>
              <a:buChar char="•"/>
              <a:defRPr/>
            </a:pPr>
            <a:r>
              <a:rPr lang="en-GB" dirty="0"/>
              <a:t>Damage</a:t>
            </a:r>
          </a:p>
          <a:p>
            <a:pPr lvl="1">
              <a:defRPr/>
            </a:pPr>
            <a:r>
              <a:rPr lang="en-GB" dirty="0"/>
              <a:t>The platters of the disk are easy to damage</a:t>
            </a:r>
          </a:p>
          <a:p>
            <a:pPr lvl="1">
              <a:defRPr/>
            </a:pPr>
            <a:r>
              <a:rPr lang="en-GB" dirty="0"/>
              <a:t>If the disk does not </a:t>
            </a:r>
            <a:r>
              <a:rPr lang="en-US" dirty="0"/>
              <a:t>recognize</a:t>
            </a:r>
            <a:r>
              <a:rPr lang="en-GB" dirty="0"/>
              <a:t> that a sector is damaged, files can become corrupted</a:t>
            </a:r>
          </a:p>
        </p:txBody>
      </p:sp>
      <p:sp>
        <p:nvSpPr>
          <p:cNvPr id="3" name="Title 2"/>
          <p:cNvSpPr>
            <a:spLocks noGrp="1"/>
          </p:cNvSpPr>
          <p:nvPr>
            <p:ph type="title"/>
          </p:nvPr>
        </p:nvSpPr>
        <p:spPr/>
        <p:txBody>
          <a:bodyPr/>
          <a:lstStyle/>
          <a:p>
            <a:r>
              <a:rPr lang="en-GB" dirty="0"/>
              <a:t>Disk Maintenance Utilities</a:t>
            </a:r>
            <a:endParaRPr lang="en-US" dirty="0"/>
          </a:p>
        </p:txBody>
      </p:sp>
    </p:spTree>
    <p:extLst>
      <p:ext uri="{BB962C8B-B14F-4D97-AF65-F5344CB8AC3E}">
        <p14:creationId xmlns:p14="http://schemas.microsoft.com/office/powerpoint/2010/main" val="295630641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 Disk (chkdsk)</a:t>
            </a:r>
          </a:p>
        </p:txBody>
      </p:sp>
      <p:pic>
        <p:nvPicPr>
          <p:cNvPr id="7" name="Content Placeholder 6" descr="Check Disk utility"/>
          <p:cNvPicPr>
            <a:picLocks noGrp="1"/>
          </p:cNvPicPr>
          <p:nvPr>
            <p:ph sz="half" idx="1"/>
          </p:nvPr>
        </p:nvPicPr>
        <p:blipFill>
          <a:blip r:embed="rId2">
            <a:extLst>
              <a:ext uri="{28A0092B-C50C-407E-A947-70E740481C1C}">
                <a14:useLocalDpi xmlns:a14="http://schemas.microsoft.com/office/drawing/2010/main"/>
              </a:ext>
            </a:extLst>
          </a:blip>
          <a:srcRect/>
          <a:stretch>
            <a:fillRect/>
          </a:stretch>
        </p:blipFill>
        <p:spPr>
          <a:xfrm>
            <a:off x="1878806" y="2493963"/>
            <a:ext cx="2800350" cy="2143125"/>
          </a:xfrm>
        </p:spPr>
      </p:pic>
      <p:sp>
        <p:nvSpPr>
          <p:cNvPr id="4" name="Content Placeholder 3"/>
          <p:cNvSpPr>
            <a:spLocks noGrp="1"/>
          </p:cNvSpPr>
          <p:nvPr>
            <p:ph sz="half" idx="2"/>
          </p:nvPr>
        </p:nvSpPr>
        <p:spPr>
          <a:xfrm>
            <a:off x="5003800" y="822960"/>
            <a:ext cx="5664200" cy="5486400"/>
          </a:xfrm>
        </p:spPr>
        <p:txBody>
          <a:bodyPr>
            <a:normAutofit/>
          </a:bodyPr>
          <a:lstStyle/>
          <a:p>
            <a:r>
              <a:rPr lang="en-US" dirty="0"/>
              <a:t>Checks the integrity of disks and can repair any problems detected</a:t>
            </a:r>
          </a:p>
          <a:p>
            <a:r>
              <a:rPr lang="en-GB" dirty="0"/>
              <a:t>No option selected</a:t>
            </a:r>
          </a:p>
          <a:p>
            <a:pPr lvl="1"/>
            <a:r>
              <a:rPr lang="en-GB" dirty="0"/>
              <a:t>Runs in Read-Only mode</a:t>
            </a:r>
          </a:p>
          <a:p>
            <a:r>
              <a:rPr lang="en-GB" dirty="0"/>
              <a:t>Automatically fix file system errors</a:t>
            </a:r>
          </a:p>
          <a:p>
            <a:pPr lvl="1"/>
            <a:r>
              <a:rPr lang="en-GB" dirty="0"/>
              <a:t>File system errors are caused by crashes, power loss, etc</a:t>
            </a:r>
          </a:p>
          <a:p>
            <a:pPr lvl="1"/>
            <a:r>
              <a:rPr lang="en-GB" dirty="0"/>
              <a:t>At a command line, use chkdsk volume:/f, where volume is the drive letter</a:t>
            </a:r>
          </a:p>
          <a:p>
            <a:r>
              <a:rPr lang="en-GB" dirty="0"/>
              <a:t>Scan for and attempt recovery of bad sectors</a:t>
            </a:r>
          </a:p>
          <a:p>
            <a:pPr lvl="1"/>
            <a:r>
              <a:rPr lang="en-GB" dirty="0"/>
              <a:t>Damage to the actual drive</a:t>
            </a:r>
          </a:p>
          <a:p>
            <a:pPr lvl="1"/>
            <a:r>
              <a:rPr lang="en-GB" dirty="0"/>
              <a:t>You are prompted to save any recoverable data, which is copied to the root directory as filennnn.chk files</a:t>
            </a:r>
          </a:p>
          <a:p>
            <a:pPr lvl="1"/>
            <a:r>
              <a:rPr lang="en-GB" dirty="0"/>
              <a:t>At a command line, use chkdsk volume:/r, where volume is the drive letter</a:t>
            </a:r>
          </a:p>
        </p:txBody>
      </p:sp>
    </p:spTree>
    <p:extLst>
      <p:ext uri="{BB962C8B-B14F-4D97-AF65-F5344CB8AC3E}">
        <p14:creationId xmlns:p14="http://schemas.microsoft.com/office/powerpoint/2010/main" val="59643798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Disk Defragmenter (defrag)</a:t>
            </a:r>
            <a:endParaRPr lang="en-US" dirty="0"/>
          </a:p>
        </p:txBody>
      </p:sp>
      <p:sp>
        <p:nvSpPr>
          <p:cNvPr id="3" name="Content Placeholder 2"/>
          <p:cNvSpPr>
            <a:spLocks noGrp="1"/>
          </p:cNvSpPr>
          <p:nvPr>
            <p:ph sz="half" idx="1"/>
          </p:nvPr>
        </p:nvSpPr>
        <p:spPr/>
        <p:txBody>
          <a:bodyPr>
            <a:normAutofit/>
          </a:bodyPr>
          <a:lstStyle/>
          <a:p>
            <a:pPr>
              <a:lnSpc>
                <a:spcPct val="100000"/>
              </a:lnSpc>
            </a:pPr>
            <a:r>
              <a:rPr lang="en-US" altLang="en-US" dirty="0"/>
              <a:t>Defragmenter reorganizes a drive to store information relating to each file in contiguous sectors of the disk</a:t>
            </a:r>
          </a:p>
          <a:p>
            <a:pPr>
              <a:lnSpc>
                <a:spcPct val="100000"/>
              </a:lnSpc>
            </a:pPr>
            <a:r>
              <a:rPr lang="en-US" altLang="en-US" dirty="0"/>
              <a:t>Requires 15%+ free space to run efficiently</a:t>
            </a:r>
          </a:p>
          <a:p>
            <a:pPr>
              <a:lnSpc>
                <a:spcPct val="100000"/>
              </a:lnSpc>
            </a:pPr>
            <a:r>
              <a:rPr lang="en-US" altLang="en-US" dirty="0"/>
              <a:t>Disable utilities that may lock files (A-V, etc)</a:t>
            </a:r>
          </a:p>
          <a:p>
            <a:pPr>
              <a:lnSpc>
                <a:spcPct val="100000"/>
              </a:lnSpc>
            </a:pPr>
            <a:r>
              <a:rPr lang="en-US" altLang="en-US" dirty="0"/>
              <a:t>Can be run at the command line (defrag)</a:t>
            </a:r>
          </a:p>
        </p:txBody>
      </p:sp>
      <p:pic>
        <p:nvPicPr>
          <p:cNvPr id="7" name="Content Placeholder 6" descr="Optimize Drives (Defragmenter)"/>
          <p:cNvPicPr>
            <a:picLocks noGrp="1"/>
          </p:cNvPicPr>
          <p:nvPr>
            <p:ph sz="half" idx="2"/>
          </p:nvPr>
        </p:nvPicPr>
        <p:blipFill>
          <a:blip r:embed="rId2">
            <a:extLst>
              <a:ext uri="{28A0092B-C50C-407E-A947-70E740481C1C}">
                <a14:useLocalDpi xmlns:a14="http://schemas.microsoft.com/office/drawing/2010/main"/>
              </a:ext>
            </a:extLst>
          </a:blip>
          <a:stretch>
            <a:fillRect/>
          </a:stretch>
        </p:blipFill>
        <p:spPr bwMode="auto">
          <a:xfrm>
            <a:off x="6142038" y="1941876"/>
            <a:ext cx="4525962" cy="3247298"/>
          </a:xfrm>
          <a:prstGeom prst="rect">
            <a:avLst/>
          </a:prstGeom>
          <a:noFill/>
          <a:ln>
            <a:noFill/>
          </a:ln>
        </p:spPr>
      </p:pic>
    </p:spTree>
    <p:extLst>
      <p:ext uri="{BB962C8B-B14F-4D97-AF65-F5344CB8AC3E}">
        <p14:creationId xmlns:p14="http://schemas.microsoft.com/office/powerpoint/2010/main" val="183421069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Disk Cleanup (cleanmgr)</a:t>
            </a:r>
          </a:p>
        </p:txBody>
      </p:sp>
      <p:sp>
        <p:nvSpPr>
          <p:cNvPr id="4" name="Content Placeholder 3"/>
          <p:cNvSpPr>
            <a:spLocks noGrp="1"/>
          </p:cNvSpPr>
          <p:nvPr>
            <p:ph sz="half" idx="2"/>
          </p:nvPr>
        </p:nvSpPr>
        <p:spPr/>
        <p:txBody>
          <a:bodyPr/>
          <a:lstStyle/>
          <a:p>
            <a:r>
              <a:rPr lang="en-GB" altLang="en-US" dirty="0"/>
              <a:t>Cleans out temporary files of different kinds</a:t>
            </a:r>
          </a:p>
          <a:p>
            <a:endParaRPr lang="en-US" dirty="0"/>
          </a:p>
        </p:txBody>
      </p:sp>
      <p:pic>
        <p:nvPicPr>
          <p:cNvPr id="7" name="Content Placeholder 6" descr="Disk Cleanup utility in Windows 7"/>
          <p:cNvPicPr>
            <a:picLocks noGrp="1"/>
          </p:cNvPicPr>
          <p:nvPr>
            <p:ph sz="half" idx="1"/>
          </p:nvPr>
        </p:nvPicPr>
        <p:blipFill>
          <a:blip r:embed="rId2">
            <a:extLst>
              <a:ext uri="{28A0092B-C50C-407E-A947-70E740481C1C}">
                <a14:useLocalDpi xmlns:a14="http://schemas.microsoft.com/office/drawing/2010/main"/>
              </a:ext>
            </a:extLst>
          </a:blip>
          <a:srcRect/>
          <a:stretch>
            <a:fillRect/>
          </a:stretch>
        </p:blipFill>
        <p:spPr bwMode="auto">
          <a:xfrm>
            <a:off x="1934370" y="1298575"/>
            <a:ext cx="3705225" cy="4533900"/>
          </a:xfrm>
          <a:prstGeom prst="rect">
            <a:avLst/>
          </a:prstGeom>
          <a:noFill/>
          <a:ln>
            <a:noFill/>
          </a:ln>
        </p:spPr>
      </p:pic>
    </p:spTree>
    <p:extLst>
      <p:ext uri="{BB962C8B-B14F-4D97-AF65-F5344CB8AC3E}">
        <p14:creationId xmlns:p14="http://schemas.microsoft.com/office/powerpoint/2010/main" val="402824002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Task Scheduler</a:t>
            </a:r>
            <a:endParaRPr lang="en-US" dirty="0"/>
          </a:p>
        </p:txBody>
      </p:sp>
      <p:sp>
        <p:nvSpPr>
          <p:cNvPr id="3" name="Content Placeholder 2"/>
          <p:cNvSpPr>
            <a:spLocks noGrp="1"/>
          </p:cNvSpPr>
          <p:nvPr>
            <p:ph sz="half" idx="1"/>
          </p:nvPr>
        </p:nvSpPr>
        <p:spPr/>
        <p:txBody>
          <a:bodyPr/>
          <a:lstStyle/>
          <a:p>
            <a:r>
              <a:rPr lang="en-GB" dirty="0"/>
              <a:t>Set tasks to run at a particular time or in response to a trigger event</a:t>
            </a:r>
          </a:p>
          <a:p>
            <a:r>
              <a:rPr lang="en-GB" dirty="0"/>
              <a:t>Task properties include path to command or script and user account with privileges to run it</a:t>
            </a:r>
            <a:endParaRPr lang="en-US" dirty="0"/>
          </a:p>
        </p:txBody>
      </p:sp>
      <p:pic>
        <p:nvPicPr>
          <p:cNvPr id="7" name="Content Placeholder 6" descr="Windows 7 Task Scheduler"/>
          <p:cNvPicPr>
            <a:picLocks noGrp="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6142038" y="1953152"/>
            <a:ext cx="4525962" cy="3224747"/>
          </a:xfrm>
          <a:prstGeom prst="rect">
            <a:avLst/>
          </a:prstGeom>
          <a:noFill/>
          <a:ln>
            <a:noFill/>
          </a:ln>
        </p:spPr>
      </p:pic>
    </p:spTree>
    <p:extLst>
      <p:ext uri="{BB962C8B-B14F-4D97-AF65-F5344CB8AC3E}">
        <p14:creationId xmlns:p14="http://schemas.microsoft.com/office/powerpoint/2010/main" val="185607334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a:t>File containing replacement system or application code</a:t>
            </a:r>
            <a:endParaRPr lang="en-GB" altLang="en-US" dirty="0"/>
          </a:p>
          <a:p>
            <a:r>
              <a:rPr lang="en-GB" altLang="en-US" dirty="0"/>
              <a:t>Service Packs</a:t>
            </a:r>
          </a:p>
          <a:p>
            <a:r>
              <a:rPr lang="en-GB" altLang="en-US" dirty="0"/>
              <a:t>Product support lifecycle</a:t>
            </a:r>
          </a:p>
          <a:p>
            <a:pPr lvl="1"/>
            <a:r>
              <a:rPr lang="en-GB" altLang="en-US" dirty="0"/>
              <a:t>Mainstream support</a:t>
            </a:r>
          </a:p>
          <a:p>
            <a:pPr lvl="1"/>
            <a:r>
              <a:rPr lang="en-GB" altLang="en-US" dirty="0"/>
              <a:t>Extended support</a:t>
            </a:r>
          </a:p>
          <a:p>
            <a:r>
              <a:rPr lang="en-GB" altLang="en-US" dirty="0"/>
              <a:t>Update policy</a:t>
            </a:r>
          </a:p>
          <a:p>
            <a:pPr lvl="1"/>
            <a:r>
              <a:rPr lang="en-GB" altLang="en-US" dirty="0"/>
              <a:t>Patch Tuesday</a:t>
            </a:r>
          </a:p>
          <a:p>
            <a:pPr lvl="1"/>
            <a:r>
              <a:rPr lang="en-GB" altLang="en-US" dirty="0"/>
              <a:t>Apply all updates?</a:t>
            </a:r>
          </a:p>
          <a:p>
            <a:pPr lvl="1"/>
            <a:r>
              <a:rPr lang="en-GB" altLang="en-US" dirty="0"/>
              <a:t>Test all updates before applying?</a:t>
            </a:r>
          </a:p>
        </p:txBody>
      </p:sp>
      <p:sp>
        <p:nvSpPr>
          <p:cNvPr id="3" name="Title 2"/>
          <p:cNvSpPr>
            <a:spLocks noGrp="1"/>
          </p:cNvSpPr>
          <p:nvPr>
            <p:ph type="title"/>
          </p:nvPr>
        </p:nvSpPr>
        <p:spPr/>
        <p:txBody>
          <a:bodyPr/>
          <a:lstStyle/>
          <a:p>
            <a:r>
              <a:rPr lang="en-US" dirty="0"/>
              <a:t>Patch Management</a:t>
            </a:r>
          </a:p>
        </p:txBody>
      </p:sp>
    </p:spTree>
    <p:extLst>
      <p:ext uri="{BB962C8B-B14F-4D97-AF65-F5344CB8AC3E}">
        <p14:creationId xmlns:p14="http://schemas.microsoft.com/office/powerpoint/2010/main" val="32467873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Windows Update</a:t>
            </a:r>
          </a:p>
        </p:txBody>
      </p:sp>
      <p:pic>
        <p:nvPicPr>
          <p:cNvPr id="6" name="Content Placeholder 5" descr="Windows Update (Windows 7)"/>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1524001" y="2493587"/>
            <a:ext cx="4525963" cy="2143877"/>
          </a:xfrm>
          <a:prstGeom prst="rect">
            <a:avLst/>
          </a:prstGeom>
          <a:noFill/>
          <a:ln>
            <a:noFill/>
          </a:ln>
        </p:spPr>
      </p:pic>
      <p:pic>
        <p:nvPicPr>
          <p:cNvPr id="8" name="Content Placeholder 7" descr="Changing update settings in Windows 7"/>
          <p:cNvPicPr>
            <a:picLocks noGrp="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6142038" y="1737275"/>
            <a:ext cx="4525962" cy="3656500"/>
          </a:xfrm>
          <a:prstGeom prst="rect">
            <a:avLst/>
          </a:prstGeom>
          <a:noFill/>
          <a:ln>
            <a:noFill/>
          </a:ln>
        </p:spPr>
      </p:pic>
    </p:spTree>
    <p:extLst>
      <p:ext uri="{BB962C8B-B14F-4D97-AF65-F5344CB8AC3E}">
        <p14:creationId xmlns:p14="http://schemas.microsoft.com/office/powerpoint/2010/main" val="203234403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Updates</a:t>
            </a:r>
          </a:p>
        </p:txBody>
      </p:sp>
      <p:sp>
        <p:nvSpPr>
          <p:cNvPr id="4" name="Content Placeholder 3"/>
          <p:cNvSpPr>
            <a:spLocks noGrp="1"/>
          </p:cNvSpPr>
          <p:nvPr>
            <p:ph sz="half" idx="2"/>
          </p:nvPr>
        </p:nvSpPr>
        <p:spPr>
          <a:xfrm>
            <a:off x="6141720" y="822960"/>
            <a:ext cx="4526280" cy="5715000"/>
          </a:xfrm>
        </p:spPr>
        <p:txBody>
          <a:bodyPr>
            <a:normAutofit/>
          </a:bodyPr>
          <a:lstStyle/>
          <a:p>
            <a:r>
              <a:rPr lang="en-GB" dirty="0"/>
              <a:t>Application updates</a:t>
            </a:r>
          </a:p>
          <a:p>
            <a:r>
              <a:rPr lang="en-GB" dirty="0"/>
              <a:t>Updating anti-virus software</a:t>
            </a:r>
          </a:p>
          <a:p>
            <a:pPr lvl="1"/>
            <a:r>
              <a:rPr lang="en-GB" dirty="0"/>
              <a:t>Virus definitions / patterns</a:t>
            </a:r>
          </a:p>
          <a:p>
            <a:pPr lvl="1"/>
            <a:r>
              <a:rPr lang="en-GB" dirty="0"/>
              <a:t>Scan engine </a:t>
            </a:r>
          </a:p>
          <a:p>
            <a:r>
              <a:rPr lang="en-GB" dirty="0"/>
              <a:t>Driver updates</a:t>
            </a:r>
          </a:p>
          <a:p>
            <a:pPr lvl="1"/>
            <a:r>
              <a:rPr lang="en-GB" dirty="0"/>
              <a:t>Windows Update</a:t>
            </a:r>
          </a:p>
          <a:p>
            <a:pPr lvl="1"/>
            <a:r>
              <a:rPr lang="en-GB" dirty="0"/>
              <a:t>Vendor support site</a:t>
            </a:r>
          </a:p>
          <a:p>
            <a:r>
              <a:rPr lang="en-GB" dirty="0"/>
              <a:t>Firmware upgrades</a:t>
            </a:r>
          </a:p>
          <a:p>
            <a:pPr lvl="1"/>
            <a:r>
              <a:rPr lang="en-GB" dirty="0"/>
              <a:t>PC firmware</a:t>
            </a:r>
          </a:p>
          <a:p>
            <a:pPr lvl="1"/>
            <a:r>
              <a:rPr lang="en-GB" dirty="0"/>
              <a:t>Adapter firmware</a:t>
            </a:r>
          </a:p>
          <a:p>
            <a:pPr lvl="1"/>
            <a:r>
              <a:rPr lang="en-GB" dirty="0"/>
              <a:t>Appliances (network devices and printers)</a:t>
            </a:r>
            <a:endParaRPr lang="en-US" dirty="0"/>
          </a:p>
        </p:txBody>
      </p:sp>
      <p:pic>
        <p:nvPicPr>
          <p:cNvPr id="7" name="Content Placeholder 6" descr="Scheduling regular updates"/>
          <p:cNvPicPr>
            <a:picLocks noGrp="1"/>
          </p:cNvPicPr>
          <p:nvPr>
            <p:ph sz="half" idx="1"/>
          </p:nvPr>
        </p:nvPicPr>
        <p:blipFill>
          <a:blip r:embed="rId2">
            <a:extLst>
              <a:ext uri="{28A0092B-C50C-407E-A947-70E740481C1C}">
                <a14:useLocalDpi xmlns:a14="http://schemas.microsoft.com/office/drawing/2010/main"/>
              </a:ext>
            </a:extLst>
          </a:blip>
          <a:srcRect/>
          <a:stretch>
            <a:fillRect/>
          </a:stretch>
        </p:blipFill>
        <p:spPr bwMode="auto">
          <a:xfrm>
            <a:off x="1524001" y="1744736"/>
            <a:ext cx="4525963" cy="3641579"/>
          </a:xfrm>
          <a:prstGeom prst="rect">
            <a:avLst/>
          </a:prstGeom>
          <a:noFill/>
          <a:ln>
            <a:noFill/>
          </a:ln>
        </p:spPr>
      </p:pic>
    </p:spTree>
    <p:extLst>
      <p:ext uri="{BB962C8B-B14F-4D97-AF65-F5344CB8AC3E}">
        <p14:creationId xmlns:p14="http://schemas.microsoft.com/office/powerpoint/2010/main" val="357525528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Windows Vista Backup and Restore</a:t>
            </a:r>
          </a:p>
        </p:txBody>
      </p:sp>
      <p:pic>
        <p:nvPicPr>
          <p:cNvPr id="6" name="Content Placeholder 5" descr="Windows Vista Backup and Restore Center"/>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114674" y="1339056"/>
            <a:ext cx="6638925" cy="4979194"/>
          </a:xfrm>
          <a:prstGeom prst="rect">
            <a:avLst/>
          </a:prstGeom>
          <a:noFill/>
          <a:ln>
            <a:noFill/>
          </a:ln>
        </p:spPr>
      </p:pic>
    </p:spTree>
    <p:extLst>
      <p:ext uri="{BB962C8B-B14F-4D97-AF65-F5344CB8AC3E}">
        <p14:creationId xmlns:p14="http://schemas.microsoft.com/office/powerpoint/2010/main" val="346156168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Windows 7 Backup and Restore</a:t>
            </a:r>
          </a:p>
        </p:txBody>
      </p:sp>
      <p:pic>
        <p:nvPicPr>
          <p:cNvPr id="7" name="Content Placeholder 6" descr="Windows 7 Backup and Restore Center"/>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144668" y="1285875"/>
            <a:ext cx="6404145" cy="4946650"/>
          </a:xfrm>
          <a:prstGeom prst="rect">
            <a:avLst/>
          </a:prstGeom>
          <a:noFill/>
          <a:ln>
            <a:noFill/>
          </a:ln>
        </p:spPr>
      </p:pic>
    </p:spTree>
    <p:extLst>
      <p:ext uri="{BB962C8B-B14F-4D97-AF65-F5344CB8AC3E}">
        <p14:creationId xmlns:p14="http://schemas.microsoft.com/office/powerpoint/2010/main" val="647044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66725" y="1404414"/>
            <a:ext cx="8413846" cy="4929309"/>
          </a:xfrm>
          <a:prstGeom prst="rect">
            <a:avLst/>
          </a:prstGeom>
        </p:spPr>
      </p:pic>
      <p:sp>
        <p:nvSpPr>
          <p:cNvPr id="3" name="Title 2"/>
          <p:cNvSpPr>
            <a:spLocks noGrp="1"/>
          </p:cNvSpPr>
          <p:nvPr>
            <p:ph type="title"/>
          </p:nvPr>
        </p:nvSpPr>
        <p:spPr/>
        <p:txBody>
          <a:bodyPr/>
          <a:lstStyle/>
          <a:p>
            <a:r>
              <a:rPr lang="en-US" dirty="0"/>
              <a:t>Windows Registry</a:t>
            </a:r>
          </a:p>
        </p:txBody>
      </p:sp>
    </p:spTree>
    <p:extLst>
      <p:ext uri="{BB962C8B-B14F-4D97-AF65-F5344CB8AC3E}">
        <p14:creationId xmlns:p14="http://schemas.microsoft.com/office/powerpoint/2010/main" val="193086888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Windows 8 File History</a:t>
            </a:r>
          </a:p>
        </p:txBody>
      </p:sp>
      <p:pic>
        <p:nvPicPr>
          <p:cNvPr id="8" name="Content Placeholder 7" descr="File History"/>
          <p:cNvPicPr>
            <a:picLocks noGrp="1"/>
          </p:cNvPicPr>
          <p:nvPr>
            <p:ph idx="1"/>
          </p:nvPr>
        </p:nvPicPr>
        <p:blipFill>
          <a:blip r:embed="rId2">
            <a:extLst>
              <a:ext uri="{28A0092B-C50C-407E-A947-70E740481C1C}">
                <a14:useLocalDpi xmlns:a14="http://schemas.microsoft.com/office/drawing/2010/main"/>
              </a:ext>
            </a:extLst>
          </a:blip>
          <a:stretch>
            <a:fillRect/>
          </a:stretch>
        </p:blipFill>
        <p:spPr>
          <a:xfrm>
            <a:off x="2509337" y="1407812"/>
            <a:ext cx="7173326" cy="4315427"/>
          </a:xfrm>
          <a:prstGeom prst="rect">
            <a:avLst/>
          </a:prstGeom>
        </p:spPr>
      </p:pic>
    </p:spTree>
    <p:extLst>
      <p:ext uri="{BB962C8B-B14F-4D97-AF65-F5344CB8AC3E}">
        <p14:creationId xmlns:p14="http://schemas.microsoft.com/office/powerpoint/2010/main" val="46774742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Restoring Data and Verifying Backups</a:t>
            </a:r>
            <a:endParaRPr lang="en-US" dirty="0"/>
          </a:p>
        </p:txBody>
      </p:sp>
      <p:sp>
        <p:nvSpPr>
          <p:cNvPr id="4" name="Content Placeholder 3"/>
          <p:cNvSpPr>
            <a:spLocks noGrp="1"/>
          </p:cNvSpPr>
          <p:nvPr>
            <p:ph sz="half" idx="2"/>
          </p:nvPr>
        </p:nvSpPr>
        <p:spPr/>
        <p:txBody>
          <a:bodyPr/>
          <a:lstStyle/>
          <a:p>
            <a:r>
              <a:rPr lang="en-GB" dirty="0"/>
              <a:t>Compatibility </a:t>
            </a:r>
          </a:p>
          <a:p>
            <a:r>
              <a:rPr lang="en-GB" dirty="0"/>
              <a:t>Error detection </a:t>
            </a:r>
          </a:p>
          <a:p>
            <a:r>
              <a:rPr lang="en-GB" dirty="0"/>
              <a:t>Configuration </a:t>
            </a:r>
          </a:p>
          <a:p>
            <a:r>
              <a:rPr lang="en-GB" dirty="0"/>
              <a:t>Test restore / redirect</a:t>
            </a:r>
          </a:p>
          <a:p>
            <a:endParaRPr lang="en-US" dirty="0"/>
          </a:p>
        </p:txBody>
      </p:sp>
      <p:pic>
        <p:nvPicPr>
          <p:cNvPr id="7" name="Content Placeholder 6" descr="Redirecting file output for a restore operation"/>
          <p:cNvPicPr>
            <a:picLocks noGrp="1"/>
          </p:cNvPicPr>
          <p:nvPr>
            <p:ph sz="half" idx="1"/>
          </p:nvPr>
        </p:nvPicPr>
        <p:blipFill>
          <a:blip r:embed="rId2">
            <a:extLst>
              <a:ext uri="{28A0092B-C50C-407E-A947-70E740481C1C}">
                <a14:useLocalDpi xmlns:a14="http://schemas.microsoft.com/office/drawing/2010/main"/>
              </a:ext>
            </a:extLst>
          </a:blip>
          <a:stretch>
            <a:fillRect/>
          </a:stretch>
        </p:blipFill>
        <p:spPr bwMode="auto">
          <a:xfrm>
            <a:off x="1524001" y="1796419"/>
            <a:ext cx="4525963" cy="3538212"/>
          </a:xfrm>
          <a:prstGeom prst="rect">
            <a:avLst/>
          </a:prstGeom>
          <a:noFill/>
          <a:ln>
            <a:noFill/>
          </a:ln>
        </p:spPr>
      </p:pic>
    </p:spTree>
    <p:extLst>
      <p:ext uri="{BB962C8B-B14F-4D97-AF65-F5344CB8AC3E}">
        <p14:creationId xmlns:p14="http://schemas.microsoft.com/office/powerpoint/2010/main" val="68043981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Shadow Copy</a:t>
            </a:r>
          </a:p>
        </p:txBody>
      </p:sp>
      <p:sp>
        <p:nvSpPr>
          <p:cNvPr id="3" name="Content Placeholder 2"/>
          <p:cNvSpPr>
            <a:spLocks noGrp="1"/>
          </p:cNvSpPr>
          <p:nvPr>
            <p:ph sz="half" idx="1"/>
          </p:nvPr>
        </p:nvSpPr>
        <p:spPr/>
        <p:txBody>
          <a:bodyPr/>
          <a:lstStyle/>
          <a:p>
            <a:r>
              <a:rPr lang="en-GB" altLang="en-US" dirty="0"/>
              <a:t>Volume Snapshot Service (VSS)</a:t>
            </a:r>
          </a:p>
          <a:p>
            <a:r>
              <a:rPr lang="en-GB" altLang="en-US" dirty="0"/>
              <a:t>Underpins backup and System Restore</a:t>
            </a:r>
          </a:p>
          <a:p>
            <a:r>
              <a:rPr lang="en-GB" altLang="en-US" dirty="0"/>
              <a:t>File and folder Previous Versions tab allows rollbacks</a:t>
            </a:r>
          </a:p>
          <a:p>
            <a:endParaRPr lang="en-US" dirty="0"/>
          </a:p>
        </p:txBody>
      </p:sp>
      <p:pic>
        <p:nvPicPr>
          <p:cNvPr id="7" name="Content Placeholder 6" descr="Folder Properties - Previous Versions tab"/>
          <p:cNvPicPr>
            <a:picLocks noGrp="1"/>
          </p:cNvPicPr>
          <p:nvPr>
            <p:ph sz="half" idx="2"/>
          </p:nvPr>
        </p:nvPicPr>
        <p:blipFill>
          <a:blip r:embed="rId2">
            <a:extLst>
              <a:ext uri="{28A0092B-C50C-407E-A947-70E740481C1C}">
                <a14:useLocalDpi xmlns:a14="http://schemas.microsoft.com/office/drawing/2010/main"/>
              </a:ext>
            </a:extLst>
          </a:blip>
          <a:stretch>
            <a:fillRect/>
          </a:stretch>
        </p:blipFill>
        <p:spPr bwMode="auto">
          <a:xfrm>
            <a:off x="6609557" y="1246188"/>
            <a:ext cx="3590925" cy="4638675"/>
          </a:xfrm>
          <a:prstGeom prst="rect">
            <a:avLst/>
          </a:prstGeom>
          <a:noFill/>
          <a:ln>
            <a:noFill/>
          </a:ln>
        </p:spPr>
      </p:pic>
    </p:spTree>
    <p:extLst>
      <p:ext uri="{BB962C8B-B14F-4D97-AF65-F5344CB8AC3E}">
        <p14:creationId xmlns:p14="http://schemas.microsoft.com/office/powerpoint/2010/main" val="124103825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Restoring User Profiles</a:t>
            </a:r>
            <a:endParaRPr lang="en-US" dirty="0"/>
          </a:p>
        </p:txBody>
      </p:sp>
      <p:sp>
        <p:nvSpPr>
          <p:cNvPr id="6" name="Content Placeholder 5"/>
          <p:cNvSpPr>
            <a:spLocks noGrp="1"/>
          </p:cNvSpPr>
          <p:nvPr>
            <p:ph sz="half" idx="1"/>
          </p:nvPr>
        </p:nvSpPr>
        <p:spPr>
          <a:xfrm>
            <a:off x="5463224" y="1412875"/>
            <a:ext cx="6035040" cy="5486400"/>
          </a:xfrm>
        </p:spPr>
        <p:txBody>
          <a:bodyPr/>
          <a:lstStyle/>
          <a:p>
            <a:pPr>
              <a:buFont typeface="Arial" charset="0"/>
              <a:buChar char="•"/>
              <a:defRPr/>
            </a:pPr>
            <a:r>
              <a:rPr lang="en-GB" dirty="0"/>
              <a:t>User State Migration Tool (USMT)</a:t>
            </a:r>
          </a:p>
          <a:p>
            <a:pPr>
              <a:buFont typeface="Arial" charset="0"/>
              <a:buChar char="•"/>
              <a:defRPr/>
            </a:pPr>
            <a:r>
              <a:rPr lang="en-GB" dirty="0"/>
              <a:t>Windows Easy Transfer</a:t>
            </a:r>
            <a:endParaRPr lang="en-US" dirty="0"/>
          </a:p>
        </p:txBody>
      </p:sp>
      <p:pic>
        <p:nvPicPr>
          <p:cNvPr id="9" name="Content Placeholder 8" descr="Mapping user accounts"/>
          <p:cNvPicPr>
            <a:picLocks noGrp="1"/>
          </p:cNvPicPr>
          <p:nvPr>
            <p:ph sz="quarter" idx="13"/>
          </p:nvPr>
        </p:nvPicPr>
        <p:blipFill>
          <a:blip r:embed="rId2">
            <a:extLst>
              <a:ext uri="{28A0092B-C50C-407E-A947-70E740481C1C}">
                <a14:useLocalDpi xmlns:a14="http://schemas.microsoft.com/office/drawing/2010/main"/>
              </a:ext>
            </a:extLst>
          </a:blip>
          <a:srcRect/>
          <a:stretch>
            <a:fillRect/>
          </a:stretch>
        </p:blipFill>
        <p:spPr bwMode="auto">
          <a:xfrm>
            <a:off x="5991226" y="3644730"/>
            <a:ext cx="4525963" cy="2677330"/>
          </a:xfrm>
          <a:prstGeom prst="rect">
            <a:avLst/>
          </a:prstGeom>
          <a:noFill/>
          <a:ln>
            <a:noFill/>
          </a:ln>
        </p:spPr>
      </p:pic>
      <p:pic>
        <p:nvPicPr>
          <p:cNvPr id="10" name="Content Placeholder 9" descr="Running Windows Easy Transfer to collect data from the old PC"/>
          <p:cNvPicPr>
            <a:picLocks noGrp="1"/>
          </p:cNvPicPr>
          <p:nvPr>
            <p:ph sz="quarter" idx="12"/>
          </p:nvPr>
        </p:nvPicPr>
        <p:blipFill>
          <a:blip r:embed="rId3" cstate="screen">
            <a:extLst>
              <a:ext uri="{28A0092B-C50C-407E-A947-70E740481C1C}">
                <a14:useLocalDpi xmlns:a14="http://schemas.microsoft.com/office/drawing/2010/main"/>
              </a:ext>
            </a:extLst>
          </a:blip>
          <a:srcRect/>
          <a:stretch>
            <a:fillRect/>
          </a:stretch>
        </p:blipFill>
        <p:spPr bwMode="auto">
          <a:xfrm>
            <a:off x="982664" y="1412875"/>
            <a:ext cx="3657600" cy="2743200"/>
          </a:xfrm>
          <a:prstGeom prst="rect">
            <a:avLst/>
          </a:prstGeom>
          <a:noFill/>
          <a:ln>
            <a:noFill/>
          </a:ln>
        </p:spPr>
      </p:pic>
    </p:spTree>
    <p:extLst>
      <p:ext uri="{BB962C8B-B14F-4D97-AF65-F5344CB8AC3E}">
        <p14:creationId xmlns:p14="http://schemas.microsoft.com/office/powerpoint/2010/main" val="417009901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CMD</a:t>
            </a:r>
          </a:p>
        </p:txBody>
      </p:sp>
      <p:sp>
        <p:nvSpPr>
          <p:cNvPr id="3" name="Content Placeholder 2"/>
          <p:cNvSpPr>
            <a:spLocks noGrp="1"/>
          </p:cNvSpPr>
          <p:nvPr>
            <p:ph idx="1"/>
          </p:nvPr>
        </p:nvSpPr>
        <p:spPr/>
        <p:txBody>
          <a:bodyPr>
            <a:normAutofit fontScale="92500" lnSpcReduction="10000"/>
          </a:bodyPr>
          <a:lstStyle/>
          <a:p>
            <a:r>
              <a:rPr lang="en-GB" dirty="0"/>
              <a:t>What should you run? You have a computer that has a dual-boot configuration. Windows 10 Enterprise is installed on the local disk. Windows 10 Pro is installed in a VHDX file named Disk1.vhdx. Both of the installations are 64-bit versions.</a:t>
            </a:r>
            <a:br>
              <a:rPr lang="en-GB" dirty="0"/>
            </a:br>
            <a:r>
              <a:rPr lang="en-GB" dirty="0"/>
              <a:t>You start the computer to Windows 10 Enterprise.</a:t>
            </a:r>
            <a:br>
              <a:rPr lang="en-GB" dirty="0"/>
            </a:br>
            <a:r>
              <a:rPr lang="en-GB" dirty="0"/>
              <a:t>You need to ensure that you can install an unsigned driver to Windows 10 Pro when the computer starts in Windows 10 Pro.</a:t>
            </a:r>
          </a:p>
          <a:p>
            <a:r>
              <a:rPr lang="en-GB" dirty="0"/>
              <a:t>What should you run?</a:t>
            </a:r>
            <a:br>
              <a:rPr lang="en-GB" dirty="0"/>
            </a:br>
            <a:endParaRPr lang="en-GB" dirty="0"/>
          </a:p>
          <a:p>
            <a:r>
              <a:rPr lang="en-GB" dirty="0"/>
              <a:t>A. Add-WindowsImage</a:t>
            </a:r>
          </a:p>
          <a:p>
            <a:r>
              <a:rPr lang="en-GB" dirty="0"/>
              <a:t>B. bcdboot.exe</a:t>
            </a:r>
          </a:p>
          <a:p>
            <a:r>
              <a:rPr lang="en-GB" dirty="0"/>
              <a:t>C. bcdedit.exe</a:t>
            </a:r>
          </a:p>
          <a:p>
            <a:r>
              <a:rPr lang="en-GB" dirty="0"/>
              <a:t>D. bootcfg.exe</a:t>
            </a:r>
          </a:p>
          <a:p>
            <a:r>
              <a:rPr lang="en-GB" dirty="0"/>
              <a:t>E. bootim.exe</a:t>
            </a:r>
          </a:p>
          <a:p>
            <a:r>
              <a:rPr lang="en-GB" dirty="0"/>
              <a:t>F. bootsect.exe</a:t>
            </a:r>
          </a:p>
          <a:p>
            <a:r>
              <a:rPr lang="en-GB" dirty="0"/>
              <a:t>G. diskpart.exe</a:t>
            </a:r>
          </a:p>
          <a:p>
            <a:r>
              <a:rPr lang="en-GB" dirty="0"/>
              <a:t>H. Expand-WindowsImage</a:t>
            </a:r>
          </a:p>
          <a:p>
            <a:pPr marL="0" indent="0">
              <a:buNone/>
            </a:pPr>
            <a:endParaRPr lang="en-GB" dirty="0"/>
          </a:p>
        </p:txBody>
      </p:sp>
    </p:spTree>
    <p:extLst>
      <p:ext uri="{BB962C8B-B14F-4D97-AF65-F5344CB8AC3E}">
        <p14:creationId xmlns:p14="http://schemas.microsoft.com/office/powerpoint/2010/main" val="46336226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CMD</a:t>
            </a:r>
          </a:p>
        </p:txBody>
      </p:sp>
      <p:sp>
        <p:nvSpPr>
          <p:cNvPr id="3" name="Content Placeholder 2"/>
          <p:cNvSpPr>
            <a:spLocks noGrp="1"/>
          </p:cNvSpPr>
          <p:nvPr>
            <p:ph idx="1"/>
          </p:nvPr>
        </p:nvSpPr>
        <p:spPr/>
        <p:txBody>
          <a:bodyPr/>
          <a:lstStyle/>
          <a:p>
            <a:r>
              <a:rPr lang="en-GB" dirty="0"/>
              <a:t>From the question we can see that it will not be Add-Windows Image.</a:t>
            </a:r>
          </a:p>
          <a:p>
            <a:r>
              <a:rPr lang="en-GB" dirty="0"/>
              <a:t>We can also deduce that expand-WindowsImage is not relevant in this scenario. </a:t>
            </a:r>
          </a:p>
          <a:p>
            <a:r>
              <a:rPr lang="en-GB" dirty="0"/>
              <a:t>Then we are left with a bunch of .exe cmd lines.</a:t>
            </a:r>
          </a:p>
          <a:p>
            <a:r>
              <a:rPr lang="en-GB" dirty="0"/>
              <a:t>Try each of these. What ones definitely are not suitable for this scenario?</a:t>
            </a:r>
          </a:p>
          <a:p>
            <a:r>
              <a:rPr lang="en-GB" dirty="0"/>
              <a:t>bcdboot.exe</a:t>
            </a:r>
          </a:p>
          <a:p>
            <a:r>
              <a:rPr lang="en-GB" dirty="0"/>
              <a:t>bcdedit.exe</a:t>
            </a:r>
          </a:p>
          <a:p>
            <a:r>
              <a:rPr lang="en-GB" dirty="0"/>
              <a:t>bootcfg.exe</a:t>
            </a:r>
          </a:p>
          <a:p>
            <a:r>
              <a:rPr lang="en-GB" dirty="0"/>
              <a:t>bootim.exe</a:t>
            </a:r>
          </a:p>
          <a:p>
            <a:r>
              <a:rPr lang="en-GB" dirty="0"/>
              <a:t>bootsect.exe</a:t>
            </a:r>
          </a:p>
          <a:p>
            <a:r>
              <a:rPr lang="en-GB" dirty="0"/>
              <a:t>diskpart.exe</a:t>
            </a:r>
          </a:p>
          <a:p>
            <a:endParaRPr lang="en-GB" dirty="0"/>
          </a:p>
          <a:p>
            <a:endParaRPr lang="en-GB" dirty="0"/>
          </a:p>
          <a:p>
            <a:endParaRPr lang="en-GB" dirty="0"/>
          </a:p>
        </p:txBody>
      </p:sp>
    </p:spTree>
    <p:extLst>
      <p:ext uri="{BB962C8B-B14F-4D97-AF65-F5344CB8AC3E}">
        <p14:creationId xmlns:p14="http://schemas.microsoft.com/office/powerpoint/2010/main" val="420209537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CMD</a:t>
            </a:r>
          </a:p>
        </p:txBody>
      </p:sp>
      <p:sp>
        <p:nvSpPr>
          <p:cNvPr id="3" name="Content Placeholder 2"/>
          <p:cNvSpPr>
            <a:spLocks noGrp="1"/>
          </p:cNvSpPr>
          <p:nvPr>
            <p:ph idx="1"/>
          </p:nvPr>
        </p:nvSpPr>
        <p:spPr/>
        <p:txBody>
          <a:bodyPr/>
          <a:lstStyle/>
          <a:p>
            <a:r>
              <a:rPr lang="en-GB" dirty="0"/>
              <a:t>We know that these are not relevant. You need to ensure that you can install an unsigned driver to Windows 10 Pro when the computer starts in Windows 10 Pro.</a:t>
            </a:r>
          </a:p>
          <a:p>
            <a:r>
              <a:rPr lang="en-GB" dirty="0"/>
              <a:t>None of these can be used to install an unsigned driver. </a:t>
            </a:r>
          </a:p>
          <a:p>
            <a:r>
              <a:rPr lang="en-GB" dirty="0"/>
              <a:t>bootcfg.exe</a:t>
            </a:r>
          </a:p>
          <a:p>
            <a:r>
              <a:rPr lang="en-GB" dirty="0"/>
              <a:t>bootim.exe</a:t>
            </a:r>
          </a:p>
          <a:p>
            <a:r>
              <a:rPr lang="en-GB" dirty="0"/>
              <a:t>Bootsect.exe</a:t>
            </a:r>
          </a:p>
          <a:p>
            <a:r>
              <a:rPr lang="en-GB" dirty="0"/>
              <a:t>Diskpart.exe</a:t>
            </a:r>
          </a:p>
          <a:p>
            <a:r>
              <a:rPr lang="en-GB" dirty="0"/>
              <a:t>Bcdboot.exe</a:t>
            </a:r>
          </a:p>
          <a:p>
            <a:endParaRPr lang="en-GB" dirty="0"/>
          </a:p>
          <a:p>
            <a:r>
              <a:rPr lang="en-GB" dirty="0"/>
              <a:t>So what are we left with?</a:t>
            </a:r>
          </a:p>
          <a:p>
            <a:endParaRPr lang="en-GB" dirty="0"/>
          </a:p>
          <a:p>
            <a:endParaRPr lang="en-GB" dirty="0"/>
          </a:p>
        </p:txBody>
      </p:sp>
    </p:spTree>
    <p:extLst>
      <p:ext uri="{BB962C8B-B14F-4D97-AF65-F5344CB8AC3E}">
        <p14:creationId xmlns:p14="http://schemas.microsoft.com/office/powerpoint/2010/main" val="198465553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CMD</a:t>
            </a:r>
          </a:p>
        </p:txBody>
      </p:sp>
      <p:sp>
        <p:nvSpPr>
          <p:cNvPr id="3" name="Content Placeholder 2"/>
          <p:cNvSpPr>
            <a:spLocks noGrp="1"/>
          </p:cNvSpPr>
          <p:nvPr>
            <p:ph idx="1"/>
          </p:nvPr>
        </p:nvSpPr>
        <p:spPr/>
        <p:txBody>
          <a:bodyPr>
            <a:normAutofit/>
          </a:bodyPr>
          <a:lstStyle/>
          <a:p>
            <a:r>
              <a:rPr lang="en-GB" dirty="0"/>
              <a:t>The Answer is?</a:t>
            </a:r>
          </a:p>
          <a:p>
            <a:r>
              <a:rPr lang="en-GB" dirty="0"/>
              <a:t>Bcdedit.exe</a:t>
            </a:r>
          </a:p>
          <a:p>
            <a:endParaRPr lang="en-GB" dirty="0"/>
          </a:p>
          <a:p>
            <a:r>
              <a:rPr lang="en-GB" dirty="0"/>
              <a:t>Why though?</a:t>
            </a:r>
          </a:p>
          <a:p>
            <a:r>
              <a:rPr lang="en-GB" dirty="0"/>
              <a:t>It is because the rest of the options are more to do with boot paths and disk partitions.</a:t>
            </a:r>
          </a:p>
          <a:p>
            <a:r>
              <a:rPr lang="en-GB" dirty="0"/>
              <a:t>Bcdedit.exe allows you to edit the boot configuration data. Not just where to boot windows from.</a:t>
            </a:r>
          </a:p>
          <a:p>
            <a:r>
              <a:rPr lang="en-GB" dirty="0"/>
              <a:t>If we run this cmd “bootim.exe”</a:t>
            </a:r>
          </a:p>
          <a:p>
            <a:r>
              <a:rPr lang="en-GB" dirty="0"/>
              <a:t>Click troubleshoot</a:t>
            </a:r>
          </a:p>
          <a:p>
            <a:r>
              <a:rPr lang="en-GB" dirty="0"/>
              <a:t>Click Advanced</a:t>
            </a:r>
          </a:p>
          <a:p>
            <a:r>
              <a:rPr lang="en-GB" dirty="0"/>
              <a:t>Then Startup settings.</a:t>
            </a:r>
          </a:p>
          <a:p>
            <a:r>
              <a:rPr lang="en-GB" dirty="0"/>
              <a:t>You can see that this allows us to disable driver signature. Bcdedit.exe. Allows us to edit this without needing a GUI!</a:t>
            </a:r>
          </a:p>
        </p:txBody>
      </p:sp>
    </p:spTree>
    <p:extLst>
      <p:ext uri="{BB962C8B-B14F-4D97-AF65-F5344CB8AC3E}">
        <p14:creationId xmlns:p14="http://schemas.microsoft.com/office/powerpoint/2010/main" val="82575297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CMD</a:t>
            </a:r>
          </a:p>
        </p:txBody>
      </p:sp>
      <p:sp>
        <p:nvSpPr>
          <p:cNvPr id="3" name="Content Placeholder 2"/>
          <p:cNvSpPr>
            <a:spLocks noGrp="1"/>
          </p:cNvSpPr>
          <p:nvPr>
            <p:ph idx="1"/>
          </p:nvPr>
        </p:nvSpPr>
        <p:spPr/>
        <p:txBody>
          <a:bodyPr>
            <a:normAutofit/>
          </a:bodyPr>
          <a:lstStyle/>
          <a:p>
            <a:r>
              <a:rPr lang="en-GB" dirty="0"/>
              <a:t>Your network contains a single Active Directory domain that has a Key Management</a:t>
            </a:r>
            <a:br>
              <a:rPr lang="en-GB" dirty="0"/>
            </a:br>
            <a:r>
              <a:rPr lang="en-GB" dirty="0"/>
              <a:t>Service (KMS) host.</a:t>
            </a:r>
            <a:br>
              <a:rPr lang="en-GB" dirty="0"/>
            </a:br>
            <a:r>
              <a:rPr lang="en-GB" dirty="0"/>
              <a:t>You deploy Windows 10 to several laptops.</a:t>
            </a:r>
            <a:br>
              <a:rPr lang="en-GB" dirty="0"/>
            </a:br>
            <a:r>
              <a:rPr lang="en-GB" dirty="0"/>
              <a:t>You need to ensure that Windows 10 is activated on the laptops immediately.</a:t>
            </a:r>
            <a:br>
              <a:rPr lang="en-GB" dirty="0"/>
            </a:br>
            <a:r>
              <a:rPr lang="en-GB" dirty="0"/>
              <a:t>Which command should you run?</a:t>
            </a:r>
            <a:br>
              <a:rPr lang="en-GB" dirty="0"/>
            </a:br>
            <a:endParaRPr lang="en-GB" dirty="0"/>
          </a:p>
          <a:p>
            <a:r>
              <a:rPr lang="en-GB" b="1" dirty="0"/>
              <a:t>A. </a:t>
            </a:r>
            <a:r>
              <a:rPr lang="en-GB" dirty="0"/>
              <a:t>ospp.vbs/act</a:t>
            </a:r>
          </a:p>
          <a:p>
            <a:r>
              <a:rPr lang="en-GB" b="1" dirty="0"/>
              <a:t>B. </a:t>
            </a:r>
            <a:r>
              <a:rPr lang="en-GB" dirty="0"/>
              <a:t>slmgr.vbs/dli</a:t>
            </a:r>
          </a:p>
          <a:p>
            <a:r>
              <a:rPr lang="en-GB" b="1" dirty="0"/>
              <a:t>C. </a:t>
            </a:r>
            <a:r>
              <a:rPr lang="en-GB" dirty="0"/>
              <a:t>slmgr.vbs/ato</a:t>
            </a:r>
          </a:p>
          <a:p>
            <a:r>
              <a:rPr lang="en-GB" b="1" dirty="0"/>
              <a:t>D. </a:t>
            </a:r>
            <a:r>
              <a:rPr lang="en-GB" dirty="0"/>
              <a:t>ospp.vbs/dstatus</a:t>
            </a:r>
          </a:p>
          <a:p>
            <a:endParaRPr lang="en-GB" dirty="0"/>
          </a:p>
          <a:p>
            <a:endParaRPr lang="en-GB" dirty="0"/>
          </a:p>
          <a:p>
            <a:r>
              <a:rPr lang="en-GB" dirty="0"/>
              <a:t>Try each one in CMD</a:t>
            </a:r>
          </a:p>
        </p:txBody>
      </p:sp>
    </p:spTree>
    <p:extLst>
      <p:ext uri="{BB962C8B-B14F-4D97-AF65-F5344CB8AC3E}">
        <p14:creationId xmlns:p14="http://schemas.microsoft.com/office/powerpoint/2010/main" val="309304502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Windows PowerShell</a:t>
            </a:r>
          </a:p>
        </p:txBody>
      </p:sp>
      <p:sp>
        <p:nvSpPr>
          <p:cNvPr id="3" name="Content Placeholder 2"/>
          <p:cNvSpPr>
            <a:spLocks noGrp="1"/>
          </p:cNvSpPr>
          <p:nvPr>
            <p:ph idx="1"/>
          </p:nvPr>
        </p:nvSpPr>
        <p:spPr/>
        <p:txBody>
          <a:bodyPr/>
          <a:lstStyle/>
          <a:p>
            <a:r>
              <a:rPr lang="en-GB" dirty="0"/>
              <a:t>We have PowerShell and PowerShell ISE</a:t>
            </a:r>
          </a:p>
          <a:p>
            <a:r>
              <a:rPr lang="en-GB" dirty="0"/>
              <a:t>ISE is integrated scripting environment. Used for developing your own PowerShell scripts that be saved and ran once to complete a whole host of commands. </a:t>
            </a:r>
          </a:p>
          <a:p>
            <a:endParaRPr lang="en-GB" dirty="0"/>
          </a:p>
          <a:p>
            <a:r>
              <a:rPr lang="en-GB" dirty="0"/>
              <a:t>There are over 2,000 commands in PowerShell and over 25% of them use the word “Get”</a:t>
            </a:r>
          </a:p>
          <a:p>
            <a:r>
              <a:rPr lang="en-GB" dirty="0"/>
              <a:t>“Get” retrieves information.</a:t>
            </a:r>
          </a:p>
          <a:p>
            <a:endParaRPr lang="en-GB" dirty="0"/>
          </a:p>
          <a:p>
            <a:r>
              <a:rPr lang="en-GB" dirty="0"/>
              <a:t>You can use the same commands from CMD</a:t>
            </a:r>
          </a:p>
          <a:p>
            <a:endParaRPr lang="en-GB" dirty="0"/>
          </a:p>
          <a:p>
            <a:endParaRPr lang="en-GB" dirty="0"/>
          </a:p>
        </p:txBody>
      </p:sp>
    </p:spTree>
    <p:extLst>
      <p:ext uri="{BB962C8B-B14F-4D97-AF65-F5344CB8AC3E}">
        <p14:creationId xmlns:p14="http://schemas.microsoft.com/office/powerpoint/2010/main" val="451800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Panel</a:t>
            </a:r>
          </a:p>
        </p:txBody>
      </p:sp>
      <p:sp>
        <p:nvSpPr>
          <p:cNvPr id="3" name="Content Placeholder 2"/>
          <p:cNvSpPr>
            <a:spLocks noGrp="1"/>
          </p:cNvSpPr>
          <p:nvPr>
            <p:ph sz="half" idx="1"/>
          </p:nvPr>
        </p:nvSpPr>
        <p:spPr/>
        <p:txBody>
          <a:bodyPr/>
          <a:lstStyle/>
          <a:p>
            <a:r>
              <a:rPr lang="en-US" dirty="0"/>
              <a:t>Common to all Windows versions</a:t>
            </a:r>
          </a:p>
          <a:p>
            <a:r>
              <a:rPr lang="en-US" dirty="0"/>
              <a:t>Configuration applets for Windows subsystems and some third party devices or services</a:t>
            </a:r>
          </a:p>
          <a:p>
            <a:r>
              <a:rPr lang="en-US" dirty="0"/>
              <a:t>Category view versus “classic” all items view</a:t>
            </a:r>
          </a:p>
        </p:txBody>
      </p:sp>
      <p:pic>
        <p:nvPicPr>
          <p:cNvPr id="8" name="Content Placeholder 7" descr="Windows 7 Control Panel"/>
          <p:cNvPicPr>
            <a:picLocks noGrp="1"/>
          </p:cNvPicPr>
          <p:nvPr>
            <p:ph sz="quarter" idx="12"/>
          </p:nvPr>
        </p:nvPicPr>
        <p:blipFill>
          <a:blip r:embed="rId3" cstate="screen">
            <a:extLst>
              <a:ext uri="{28A0092B-C50C-407E-A947-70E740481C1C}">
                <a14:useLocalDpi xmlns:a14="http://schemas.microsoft.com/office/drawing/2010/main"/>
              </a:ext>
            </a:extLst>
          </a:blip>
          <a:stretch>
            <a:fillRect/>
          </a:stretch>
        </p:blipFill>
        <p:spPr bwMode="auto">
          <a:xfrm>
            <a:off x="838200" y="1256825"/>
            <a:ext cx="3804341" cy="2743200"/>
          </a:xfrm>
          <a:prstGeom prst="rect">
            <a:avLst/>
          </a:prstGeom>
          <a:noFill/>
          <a:ln>
            <a:noFill/>
          </a:ln>
        </p:spPr>
      </p:pic>
      <p:pic>
        <p:nvPicPr>
          <p:cNvPr id="9" name="Content Placeholder 8" descr="Windows 8 control panel showing all individual applets ungrouped (classic view)"/>
          <p:cNvPicPr>
            <a:picLocks noGrp="1"/>
          </p:cNvPicPr>
          <p:nvPr>
            <p:ph sz="quarter" idx="13"/>
          </p:nvPr>
        </p:nvPicPr>
        <p:blipFill>
          <a:blip r:embed="rId4" cstate="screen">
            <a:extLst>
              <a:ext uri="{28A0092B-C50C-407E-A947-70E740481C1C}">
                <a14:useLocalDpi xmlns:a14="http://schemas.microsoft.com/office/drawing/2010/main"/>
              </a:ext>
            </a:extLst>
          </a:blip>
          <a:stretch>
            <a:fillRect/>
          </a:stretch>
        </p:blipFill>
        <p:spPr>
          <a:xfrm>
            <a:off x="4096529" y="3523273"/>
            <a:ext cx="3838607" cy="2743200"/>
          </a:xfrm>
          <a:prstGeom prst="rect">
            <a:avLst/>
          </a:prstGeom>
        </p:spPr>
      </p:pic>
    </p:spTree>
    <p:extLst>
      <p:ext uri="{BB962C8B-B14F-4D97-AF65-F5344CB8AC3E}">
        <p14:creationId xmlns:p14="http://schemas.microsoft.com/office/powerpoint/2010/main" val="3687537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a:lnSpc>
                <a:spcPct val="100000"/>
              </a:lnSpc>
            </a:pPr>
            <a:r>
              <a:rPr lang="en-US" altLang="en-US" dirty="0"/>
              <a:t>Subkeys</a:t>
            </a:r>
          </a:p>
          <a:p>
            <a:pPr>
              <a:lnSpc>
                <a:spcPct val="100000"/>
              </a:lnSpc>
            </a:pPr>
            <a:r>
              <a:rPr lang="en-US" altLang="en-US" dirty="0"/>
              <a:t>Value entries</a:t>
            </a:r>
          </a:p>
          <a:p>
            <a:pPr>
              <a:lnSpc>
                <a:spcPct val="100000"/>
              </a:lnSpc>
            </a:pPr>
            <a:r>
              <a:rPr lang="en-US" altLang="en-US" dirty="0"/>
              <a:t>Data types</a:t>
            </a:r>
          </a:p>
          <a:p>
            <a:pPr lvl="1"/>
            <a:r>
              <a:rPr lang="en-US" altLang="en-US" dirty="0"/>
              <a:t>Binary</a:t>
            </a:r>
          </a:p>
          <a:p>
            <a:pPr lvl="1"/>
            <a:r>
              <a:rPr lang="en-US" altLang="en-US" dirty="0"/>
              <a:t>DWORD</a:t>
            </a:r>
          </a:p>
          <a:p>
            <a:pPr lvl="1"/>
            <a:r>
              <a:rPr lang="en-US" altLang="en-US" dirty="0"/>
              <a:t>String (SZ)</a:t>
            </a:r>
          </a:p>
          <a:p>
            <a:pPr lvl="1"/>
            <a:r>
              <a:rPr lang="en-US" altLang="en-US" dirty="0"/>
              <a:t>Expandable string (EXPAND_SZ)</a:t>
            </a:r>
          </a:p>
          <a:p>
            <a:pPr lvl="1"/>
            <a:r>
              <a:rPr lang="en-US" altLang="en-US" dirty="0"/>
              <a:t>Multiple string (MULTI_SZ)</a:t>
            </a:r>
          </a:p>
          <a:p>
            <a:endParaRPr lang="en-US" altLang="en-US" dirty="0"/>
          </a:p>
          <a:p>
            <a:endParaRPr lang="en-US" dirty="0"/>
          </a:p>
        </p:txBody>
      </p:sp>
      <p:sp>
        <p:nvSpPr>
          <p:cNvPr id="7" name="Title 6"/>
          <p:cNvSpPr>
            <a:spLocks noGrp="1"/>
          </p:cNvSpPr>
          <p:nvPr>
            <p:ph type="title"/>
          </p:nvPr>
        </p:nvSpPr>
        <p:spPr/>
        <p:txBody>
          <a:bodyPr/>
          <a:lstStyle/>
          <a:p>
            <a:r>
              <a:rPr lang="en-US" dirty="0"/>
              <a:t>Subkeys and Values</a:t>
            </a:r>
          </a:p>
        </p:txBody>
      </p:sp>
    </p:spTree>
    <p:extLst>
      <p:ext uri="{BB962C8B-B14F-4D97-AF65-F5344CB8AC3E}">
        <p14:creationId xmlns:p14="http://schemas.microsoft.com/office/powerpoint/2010/main" val="106435017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PowerShell</a:t>
            </a:r>
          </a:p>
        </p:txBody>
      </p:sp>
      <p:sp>
        <p:nvSpPr>
          <p:cNvPr id="3" name="Content Placeholder 2"/>
          <p:cNvSpPr>
            <a:spLocks noGrp="1"/>
          </p:cNvSpPr>
          <p:nvPr>
            <p:ph idx="1"/>
          </p:nvPr>
        </p:nvSpPr>
        <p:spPr/>
        <p:txBody>
          <a:bodyPr>
            <a:normAutofit/>
          </a:bodyPr>
          <a:lstStyle/>
          <a:p>
            <a:r>
              <a:rPr lang="en-GB" dirty="0"/>
              <a:t>Run These!</a:t>
            </a:r>
          </a:p>
          <a:p>
            <a:r>
              <a:rPr lang="en-GB" b="1" i="1" dirty="0"/>
              <a:t>Ipconfig</a:t>
            </a:r>
            <a:endParaRPr lang="en-GB" dirty="0"/>
          </a:p>
          <a:p>
            <a:r>
              <a:rPr lang="en-GB" b="1" i="1" dirty="0"/>
              <a:t>Ipconfig /all</a:t>
            </a:r>
            <a:endParaRPr lang="en-GB" dirty="0"/>
          </a:p>
          <a:p>
            <a:r>
              <a:rPr lang="en-GB" b="1" i="1" dirty="0"/>
              <a:t>Ipconfig /all &gt;ipconfig.txt</a:t>
            </a:r>
            <a:endParaRPr lang="en-GB" dirty="0"/>
          </a:p>
          <a:p>
            <a:r>
              <a:rPr lang="en-GB" b="1" i="1" dirty="0"/>
              <a:t>notepad ipconfig.txt</a:t>
            </a:r>
            <a:endParaRPr lang="en-GB" dirty="0"/>
          </a:p>
          <a:p>
            <a:endParaRPr lang="en-GB" dirty="0"/>
          </a:p>
          <a:p>
            <a:r>
              <a:rPr lang="en-GB" dirty="0"/>
              <a:t>After the “</a:t>
            </a:r>
            <a:r>
              <a:rPr lang="en-GB" b="1" i="1" dirty="0"/>
              <a:t>&gt;</a:t>
            </a:r>
            <a:r>
              <a:rPr lang="en-GB" dirty="0"/>
              <a:t>” we can specify the name of the file we are creating. So instead of “</a:t>
            </a:r>
            <a:r>
              <a:rPr lang="en-GB" b="1" i="1" dirty="0"/>
              <a:t>Ipconfig.txt</a:t>
            </a:r>
            <a:r>
              <a:rPr lang="en-GB" dirty="0"/>
              <a:t>” we can have “</a:t>
            </a:r>
            <a:r>
              <a:rPr lang="en-GB" b="1" i="1" dirty="0"/>
              <a:t>IP.txt</a:t>
            </a:r>
            <a:r>
              <a:rPr lang="en-GB" dirty="0"/>
              <a:t>”</a:t>
            </a:r>
          </a:p>
          <a:p>
            <a:r>
              <a:rPr lang="en-GB" b="1" i="1" dirty="0"/>
              <a:t>notepad ipconfig.txt</a:t>
            </a:r>
            <a:endParaRPr lang="en-GB" dirty="0"/>
          </a:p>
          <a:p>
            <a:pPr lvl="1"/>
            <a:r>
              <a:rPr lang="en-GB" dirty="0"/>
              <a:t>just opens the file we just created! </a:t>
            </a:r>
          </a:p>
          <a:p>
            <a:r>
              <a:rPr lang="en-GB" dirty="0"/>
              <a:t>Again the ipconfig bit is the file name.</a:t>
            </a:r>
          </a:p>
        </p:txBody>
      </p:sp>
    </p:spTree>
    <p:extLst>
      <p:ext uri="{BB962C8B-B14F-4D97-AF65-F5344CB8AC3E}">
        <p14:creationId xmlns:p14="http://schemas.microsoft.com/office/powerpoint/2010/main" val="214342076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PowerShell</a:t>
            </a:r>
          </a:p>
        </p:txBody>
      </p:sp>
      <p:sp>
        <p:nvSpPr>
          <p:cNvPr id="3" name="Content Placeholder 2"/>
          <p:cNvSpPr>
            <a:spLocks noGrp="1"/>
          </p:cNvSpPr>
          <p:nvPr>
            <p:ph idx="1"/>
          </p:nvPr>
        </p:nvSpPr>
        <p:spPr/>
        <p:txBody>
          <a:bodyPr/>
          <a:lstStyle/>
          <a:p>
            <a:r>
              <a:rPr lang="en-GB" dirty="0"/>
              <a:t>We can run multiple commands in PowerShell. </a:t>
            </a:r>
          </a:p>
          <a:p>
            <a:r>
              <a:rPr lang="en-GB" dirty="0"/>
              <a:t>Lets start with Ipconfig again.</a:t>
            </a:r>
          </a:p>
          <a:p>
            <a:r>
              <a:rPr lang="en-GB" dirty="0"/>
              <a:t>The “&gt;” signifies a redirection, the output after is the result. Example “&gt;hellowolrd.txt”</a:t>
            </a:r>
          </a:p>
          <a:p>
            <a:r>
              <a:rPr lang="en-GB" dirty="0"/>
              <a:t>Try this!</a:t>
            </a:r>
          </a:p>
          <a:p>
            <a:endParaRPr lang="en-GB" dirty="0"/>
          </a:p>
          <a:p>
            <a:r>
              <a:rPr lang="en-GB" b="1" i="1" dirty="0"/>
              <a:t>ipconfig /all &gt;tshoot.txt</a:t>
            </a:r>
            <a:endParaRPr lang="en-GB" dirty="0"/>
          </a:p>
          <a:p>
            <a:endParaRPr lang="en-GB" dirty="0"/>
          </a:p>
          <a:p>
            <a:r>
              <a:rPr lang="en-GB" dirty="0"/>
              <a:t>If you want to get the last command you wrote out, press the “</a:t>
            </a:r>
            <a:r>
              <a:rPr lang="en-GB" b="1" i="1" dirty="0"/>
              <a:t>UP</a:t>
            </a:r>
            <a:r>
              <a:rPr lang="en-GB" dirty="0"/>
              <a:t>” arrow on your keyboard.</a:t>
            </a:r>
          </a:p>
          <a:p>
            <a:r>
              <a:rPr lang="en-GB" dirty="0"/>
              <a:t>We can do multiple commands by adding a semicolon “</a:t>
            </a:r>
            <a:r>
              <a:rPr lang="en-GB" b="1" i="1" dirty="0"/>
              <a:t>;</a:t>
            </a:r>
            <a:r>
              <a:rPr lang="en-GB" dirty="0"/>
              <a:t>” to separate a command from other commands.</a:t>
            </a:r>
          </a:p>
          <a:p>
            <a:endParaRPr lang="en-GB" dirty="0"/>
          </a:p>
          <a:p>
            <a:endParaRPr lang="en-GB" dirty="0"/>
          </a:p>
          <a:p>
            <a:endParaRPr lang="en-GB" dirty="0"/>
          </a:p>
        </p:txBody>
      </p:sp>
    </p:spTree>
    <p:extLst>
      <p:ext uri="{BB962C8B-B14F-4D97-AF65-F5344CB8AC3E}">
        <p14:creationId xmlns:p14="http://schemas.microsoft.com/office/powerpoint/2010/main" val="296916904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PowerShell</a:t>
            </a:r>
          </a:p>
        </p:txBody>
      </p:sp>
      <p:sp>
        <p:nvSpPr>
          <p:cNvPr id="3" name="Content Placeholder 2"/>
          <p:cNvSpPr>
            <a:spLocks noGrp="1"/>
          </p:cNvSpPr>
          <p:nvPr>
            <p:ph idx="1"/>
          </p:nvPr>
        </p:nvSpPr>
        <p:spPr/>
        <p:txBody>
          <a:bodyPr/>
          <a:lstStyle/>
          <a:p>
            <a:r>
              <a:rPr lang="en-GB" dirty="0"/>
              <a:t>Lets continue with Ipconfig.</a:t>
            </a:r>
          </a:p>
          <a:p>
            <a:endParaRPr lang="en-GB" dirty="0"/>
          </a:p>
          <a:p>
            <a:r>
              <a:rPr lang="en-GB" b="1" i="1" dirty="0"/>
              <a:t>ipconfig /all &gt; tshoot.txt; route print  &gt;&gt;tshoot.txt</a:t>
            </a:r>
            <a:endParaRPr lang="en-GB" dirty="0"/>
          </a:p>
          <a:p>
            <a:endParaRPr lang="en-GB" dirty="0"/>
          </a:p>
          <a:p>
            <a:r>
              <a:rPr lang="en-GB" dirty="0"/>
              <a:t>The “</a:t>
            </a:r>
            <a:r>
              <a:rPr lang="en-GB" b="1" i="1" dirty="0"/>
              <a:t>&gt;&gt;</a:t>
            </a:r>
            <a:r>
              <a:rPr lang="en-GB" dirty="0"/>
              <a:t>” is to append (add (something) to the end of a written document.) the output.</a:t>
            </a:r>
          </a:p>
          <a:p>
            <a:endParaRPr lang="en-GB" dirty="0"/>
          </a:p>
          <a:p>
            <a:r>
              <a:rPr lang="en-GB" dirty="0"/>
              <a:t>What does your document look like now?</a:t>
            </a:r>
          </a:p>
          <a:p>
            <a:endParaRPr lang="en-GB" dirty="0"/>
          </a:p>
          <a:p>
            <a:r>
              <a:rPr lang="en-GB" dirty="0"/>
              <a:t>How can we open it via a PowerShell command?</a:t>
            </a:r>
          </a:p>
          <a:p>
            <a:endParaRPr lang="en-GB" dirty="0"/>
          </a:p>
        </p:txBody>
      </p:sp>
    </p:spTree>
    <p:extLst>
      <p:ext uri="{BB962C8B-B14F-4D97-AF65-F5344CB8AC3E}">
        <p14:creationId xmlns:p14="http://schemas.microsoft.com/office/powerpoint/2010/main" val="76356174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PowerShell</a:t>
            </a:r>
          </a:p>
        </p:txBody>
      </p:sp>
      <p:sp>
        <p:nvSpPr>
          <p:cNvPr id="3" name="Content Placeholder 2"/>
          <p:cNvSpPr>
            <a:spLocks noGrp="1"/>
          </p:cNvSpPr>
          <p:nvPr>
            <p:ph idx="1"/>
          </p:nvPr>
        </p:nvSpPr>
        <p:spPr/>
        <p:txBody>
          <a:bodyPr>
            <a:normAutofit/>
          </a:bodyPr>
          <a:lstStyle/>
          <a:p>
            <a:r>
              <a:rPr lang="en-GB" dirty="0"/>
              <a:t>Lets continue to add commands to out ipconfig.</a:t>
            </a:r>
          </a:p>
          <a:p>
            <a:endParaRPr lang="en-GB" dirty="0"/>
          </a:p>
          <a:p>
            <a:r>
              <a:rPr lang="en-GB" dirty="0"/>
              <a:t>“ipconfig /all &gt;tshoot.txt; route print &gt;&gt;tshoot.txt; hostname &gt;&gt;tshoot.txt”</a:t>
            </a:r>
          </a:p>
          <a:p>
            <a:endParaRPr lang="en-GB" dirty="0"/>
          </a:p>
          <a:p>
            <a:r>
              <a:rPr lang="en-GB" dirty="0"/>
              <a:t>What does the document say at the end now?</a:t>
            </a:r>
          </a:p>
          <a:p>
            <a:endParaRPr lang="en-GB" dirty="0"/>
          </a:p>
          <a:p>
            <a:r>
              <a:rPr lang="en-GB" dirty="0"/>
              <a:t>“ipconfig /all &gt;tshoot.txt; route print &gt;&gt;tshoot.txt; hostname &gt;&gt;tshoot .txt; net statistics workstation &gt;&gt;tshoot.txt”</a:t>
            </a:r>
          </a:p>
          <a:p>
            <a:endParaRPr lang="en-GB" dirty="0"/>
          </a:p>
          <a:p>
            <a:r>
              <a:rPr lang="en-GB" dirty="0"/>
              <a:t>What does the notepad document look like now?</a:t>
            </a:r>
          </a:p>
          <a:p>
            <a:r>
              <a:rPr lang="en-GB" dirty="0"/>
              <a:t>To clear your PowerShell just type “clear”</a:t>
            </a:r>
          </a:p>
          <a:p>
            <a:endParaRPr lang="en-GB" dirty="0"/>
          </a:p>
        </p:txBody>
      </p:sp>
    </p:spTree>
    <p:extLst>
      <p:ext uri="{BB962C8B-B14F-4D97-AF65-F5344CB8AC3E}">
        <p14:creationId xmlns:p14="http://schemas.microsoft.com/office/powerpoint/2010/main" val="92026600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PowerShell Execution</a:t>
            </a:r>
          </a:p>
        </p:txBody>
      </p:sp>
      <p:sp>
        <p:nvSpPr>
          <p:cNvPr id="3" name="Content Placeholder 2"/>
          <p:cNvSpPr>
            <a:spLocks noGrp="1"/>
          </p:cNvSpPr>
          <p:nvPr>
            <p:ph idx="1"/>
          </p:nvPr>
        </p:nvSpPr>
        <p:spPr/>
        <p:txBody>
          <a:bodyPr>
            <a:normAutofit/>
          </a:bodyPr>
          <a:lstStyle/>
          <a:p>
            <a:r>
              <a:rPr lang="en-GB" dirty="0"/>
              <a:t>In PowerShell we have a –Whatif command that is used to basically tell you what will happen with the script you have wrote.</a:t>
            </a:r>
          </a:p>
          <a:p>
            <a:endParaRPr lang="en-GB" dirty="0"/>
          </a:p>
          <a:p>
            <a:r>
              <a:rPr lang="en-GB" dirty="0"/>
              <a:t>Lets try it!</a:t>
            </a:r>
          </a:p>
          <a:p>
            <a:r>
              <a:rPr lang="en-GB" dirty="0"/>
              <a:t>Start off with a simple process.</a:t>
            </a:r>
          </a:p>
          <a:p>
            <a:endParaRPr lang="en-GB" dirty="0"/>
          </a:p>
          <a:p>
            <a:r>
              <a:rPr lang="en-GB" b="1" i="1" dirty="0"/>
              <a:t>notepad</a:t>
            </a:r>
            <a:r>
              <a:rPr lang="en-GB" dirty="0"/>
              <a:t> Leave this open when it pops up.</a:t>
            </a:r>
          </a:p>
          <a:p>
            <a:endParaRPr lang="en-GB" dirty="0"/>
          </a:p>
          <a:p>
            <a:r>
              <a:rPr lang="en-GB" dirty="0"/>
              <a:t>Lets look at process that is running.</a:t>
            </a:r>
          </a:p>
          <a:p>
            <a:endParaRPr lang="en-GB" dirty="0"/>
          </a:p>
          <a:p>
            <a:r>
              <a:rPr lang="en-GB" b="1" i="1" dirty="0"/>
              <a:t>get-process note*</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73340684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PowerShell Execution</a:t>
            </a:r>
          </a:p>
        </p:txBody>
      </p:sp>
      <p:sp>
        <p:nvSpPr>
          <p:cNvPr id="3" name="Content Placeholder 2"/>
          <p:cNvSpPr>
            <a:spLocks noGrp="1"/>
          </p:cNvSpPr>
          <p:nvPr>
            <p:ph idx="1"/>
          </p:nvPr>
        </p:nvSpPr>
        <p:spPr/>
        <p:txBody>
          <a:bodyPr/>
          <a:lstStyle/>
          <a:p>
            <a:r>
              <a:rPr lang="en-GB" dirty="0"/>
              <a:t>Now we will use the “</a:t>
            </a:r>
            <a:r>
              <a:rPr lang="en-GB" b="1" i="1" dirty="0"/>
              <a:t>-whatif</a:t>
            </a:r>
            <a:r>
              <a:rPr lang="en-GB" dirty="0"/>
              <a:t>” command</a:t>
            </a:r>
          </a:p>
          <a:p>
            <a:endParaRPr lang="en-GB" dirty="0"/>
          </a:p>
          <a:p>
            <a:r>
              <a:rPr lang="en-GB" dirty="0"/>
              <a:t>The 0000 will be the process number of your notepad.</a:t>
            </a:r>
          </a:p>
          <a:p>
            <a:endParaRPr lang="en-GB" dirty="0"/>
          </a:p>
          <a:p>
            <a:r>
              <a:rPr lang="en-GB" b="1" i="1" dirty="0"/>
              <a:t>Stop-Process –id 0000 –whatif</a:t>
            </a:r>
          </a:p>
          <a:p>
            <a:endParaRPr lang="en-GB" dirty="0"/>
          </a:p>
          <a:p>
            <a:r>
              <a:rPr lang="en-GB" dirty="0"/>
              <a:t>It should say that it will stop the process. </a:t>
            </a:r>
          </a:p>
          <a:p>
            <a:endParaRPr lang="en-GB" dirty="0"/>
          </a:p>
          <a:p>
            <a:r>
              <a:rPr lang="en-GB" dirty="0"/>
              <a:t>Lets move on to confirmation</a:t>
            </a:r>
          </a:p>
          <a:p>
            <a:endParaRPr lang="en-GB" dirty="0"/>
          </a:p>
          <a:p>
            <a:endParaRPr lang="en-GB" dirty="0"/>
          </a:p>
        </p:txBody>
      </p:sp>
    </p:spTree>
    <p:extLst>
      <p:ext uri="{BB962C8B-B14F-4D97-AF65-F5344CB8AC3E}">
        <p14:creationId xmlns:p14="http://schemas.microsoft.com/office/powerpoint/2010/main" val="113701968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PowerShell Execution</a:t>
            </a:r>
          </a:p>
        </p:txBody>
      </p:sp>
      <p:sp>
        <p:nvSpPr>
          <p:cNvPr id="3" name="Content Placeholder 2"/>
          <p:cNvSpPr>
            <a:spLocks noGrp="1"/>
          </p:cNvSpPr>
          <p:nvPr>
            <p:ph idx="1"/>
          </p:nvPr>
        </p:nvSpPr>
        <p:spPr/>
        <p:txBody>
          <a:bodyPr/>
          <a:lstStyle/>
          <a:p>
            <a:r>
              <a:rPr lang="en-GB" dirty="0"/>
              <a:t>Do the same as before but with “</a:t>
            </a:r>
            <a:r>
              <a:rPr lang="en-GB" b="1" i="1" dirty="0"/>
              <a:t>-confirm</a:t>
            </a:r>
            <a:r>
              <a:rPr lang="en-GB" dirty="0"/>
              <a:t>” and now “</a:t>
            </a:r>
            <a:r>
              <a:rPr lang="en-GB" b="1" i="1" dirty="0"/>
              <a:t>-whatif</a:t>
            </a:r>
            <a:r>
              <a:rPr lang="en-GB" dirty="0"/>
              <a:t>”</a:t>
            </a:r>
          </a:p>
          <a:p>
            <a:endParaRPr lang="en-GB" dirty="0"/>
          </a:p>
          <a:p>
            <a:r>
              <a:rPr lang="en-GB" b="1" i="1" dirty="0"/>
              <a:t>Stop-Process –id 0000 –confirm</a:t>
            </a:r>
            <a:endParaRPr lang="en-GB" dirty="0"/>
          </a:p>
          <a:p>
            <a:endParaRPr lang="en-GB" dirty="0"/>
          </a:p>
          <a:p>
            <a:r>
              <a:rPr lang="en-GB" dirty="0"/>
              <a:t>Press “</a:t>
            </a:r>
            <a:r>
              <a:rPr lang="en-GB" b="1" i="1" dirty="0"/>
              <a:t>Y</a:t>
            </a:r>
            <a:r>
              <a:rPr lang="en-GB" dirty="0"/>
              <a:t>”</a:t>
            </a:r>
          </a:p>
          <a:p>
            <a:endParaRPr lang="en-GB" dirty="0"/>
          </a:p>
          <a:p>
            <a:r>
              <a:rPr lang="en-GB" dirty="0"/>
              <a:t>It will stop the process of the notepad. </a:t>
            </a:r>
          </a:p>
          <a:p>
            <a:endParaRPr lang="en-GB" dirty="0"/>
          </a:p>
          <a:p>
            <a:r>
              <a:rPr lang="en-GB" dirty="0"/>
              <a:t>We will not go on to suspend.</a:t>
            </a:r>
          </a:p>
          <a:p>
            <a:pPr marL="0" indent="0">
              <a:buNone/>
            </a:pPr>
            <a:endParaRPr lang="en-GB" dirty="0"/>
          </a:p>
          <a:p>
            <a:endParaRPr lang="en-GB" dirty="0"/>
          </a:p>
        </p:txBody>
      </p:sp>
    </p:spTree>
    <p:extLst>
      <p:ext uri="{BB962C8B-B14F-4D97-AF65-F5344CB8AC3E}">
        <p14:creationId xmlns:p14="http://schemas.microsoft.com/office/powerpoint/2010/main" val="191996763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PowerShell Execution</a:t>
            </a:r>
          </a:p>
        </p:txBody>
      </p:sp>
      <p:sp>
        <p:nvSpPr>
          <p:cNvPr id="3" name="Content Placeholder 2"/>
          <p:cNvSpPr>
            <a:spLocks noGrp="1"/>
          </p:cNvSpPr>
          <p:nvPr>
            <p:ph idx="1"/>
          </p:nvPr>
        </p:nvSpPr>
        <p:spPr/>
        <p:txBody>
          <a:bodyPr/>
          <a:lstStyle/>
          <a:p>
            <a:r>
              <a:rPr lang="en-GB" dirty="0"/>
              <a:t>Open up another notepad using PowerShell.</a:t>
            </a:r>
          </a:p>
          <a:p>
            <a:pPr marL="0" indent="0">
              <a:buNone/>
            </a:pPr>
            <a:endParaRPr lang="en-GB" dirty="0"/>
          </a:p>
          <a:p>
            <a:pPr marL="0" indent="0">
              <a:buNone/>
            </a:pPr>
            <a:r>
              <a:rPr lang="en-GB" dirty="0"/>
              <a:t>Get to the confirm process like before.</a:t>
            </a:r>
          </a:p>
          <a:p>
            <a:pPr marL="0" indent="0">
              <a:buNone/>
            </a:pPr>
            <a:r>
              <a:rPr lang="en-GB" b="1" i="1" dirty="0"/>
              <a:t>Stop-Process –id 0000 –confirm</a:t>
            </a:r>
            <a:endParaRPr lang="en-GB" dirty="0"/>
          </a:p>
          <a:p>
            <a:pPr marL="0" indent="0">
              <a:buNone/>
            </a:pPr>
            <a:endParaRPr lang="en-GB" dirty="0"/>
          </a:p>
          <a:p>
            <a:r>
              <a:rPr lang="en-GB" dirty="0"/>
              <a:t>Enter “</a:t>
            </a:r>
            <a:r>
              <a:rPr lang="en-GB" b="1" i="1" dirty="0"/>
              <a:t>S</a:t>
            </a:r>
            <a:r>
              <a:rPr lang="en-GB" dirty="0"/>
              <a:t>”</a:t>
            </a:r>
          </a:p>
          <a:p>
            <a:r>
              <a:rPr lang="en-GB" dirty="0"/>
              <a:t>You should get a “</a:t>
            </a:r>
            <a:r>
              <a:rPr lang="en-GB" b="1" i="1" dirty="0"/>
              <a:t>&gt;&gt;</a:t>
            </a:r>
            <a:r>
              <a:rPr lang="en-GB" dirty="0"/>
              <a:t>” at the end of your PowerShell Start “</a:t>
            </a:r>
            <a:r>
              <a:rPr lang="en-GB" b="1" i="1" dirty="0"/>
              <a:t>c:\WINDOWS\system32&gt;&gt;</a:t>
            </a:r>
            <a:r>
              <a:rPr lang="en-GB" dirty="0"/>
              <a:t>”</a:t>
            </a:r>
          </a:p>
          <a:p>
            <a:r>
              <a:rPr lang="en-GB" dirty="0"/>
              <a:t>The “</a:t>
            </a:r>
            <a:r>
              <a:rPr lang="en-GB" b="1" i="1" dirty="0"/>
              <a:t>&gt;&gt;</a:t>
            </a:r>
            <a:r>
              <a:rPr lang="en-GB" dirty="0"/>
              <a:t>” in this case signifies your in the suspend state.</a:t>
            </a:r>
          </a:p>
          <a:p>
            <a:endParaRPr lang="en-GB" dirty="0"/>
          </a:p>
          <a:p>
            <a:r>
              <a:rPr lang="en-GB" dirty="0"/>
              <a:t>Type “</a:t>
            </a:r>
            <a:r>
              <a:rPr lang="en-GB" b="1" i="1" dirty="0"/>
              <a:t>exit</a:t>
            </a:r>
            <a:r>
              <a:rPr lang="en-GB" dirty="0"/>
              <a:t>” this will take you back to the confirmation state. Then enter “</a:t>
            </a:r>
            <a:r>
              <a:rPr lang="en-GB" b="1" i="1" dirty="0"/>
              <a:t>y</a:t>
            </a:r>
            <a:r>
              <a:rPr lang="en-GB" dirty="0"/>
              <a:t>”</a:t>
            </a:r>
          </a:p>
          <a:p>
            <a:endParaRPr lang="en-GB" dirty="0"/>
          </a:p>
        </p:txBody>
      </p:sp>
    </p:spTree>
    <p:extLst>
      <p:ext uri="{BB962C8B-B14F-4D97-AF65-F5344CB8AC3E}">
        <p14:creationId xmlns:p14="http://schemas.microsoft.com/office/powerpoint/2010/main" val="72322300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PowerShell cmdlets</a:t>
            </a:r>
          </a:p>
        </p:txBody>
      </p:sp>
      <p:sp>
        <p:nvSpPr>
          <p:cNvPr id="3" name="Content Placeholder 2"/>
          <p:cNvSpPr>
            <a:spLocks noGrp="1"/>
          </p:cNvSpPr>
          <p:nvPr>
            <p:ph idx="1"/>
          </p:nvPr>
        </p:nvSpPr>
        <p:spPr/>
        <p:txBody>
          <a:bodyPr>
            <a:normAutofit fontScale="92500" lnSpcReduction="10000"/>
          </a:bodyPr>
          <a:lstStyle/>
          <a:p>
            <a:r>
              <a:rPr lang="en-GB" b="1" i="1" dirty="0"/>
              <a:t>-WhatIf</a:t>
            </a:r>
          </a:p>
          <a:p>
            <a:pPr lvl="1"/>
            <a:r>
              <a:rPr lang="en-GB" dirty="0"/>
              <a:t>Tells the cmdlet to not execute, but to tell you what would happen if the cmdlet were to run.</a:t>
            </a:r>
          </a:p>
          <a:p>
            <a:r>
              <a:rPr lang="en-GB" b="1" i="1" dirty="0"/>
              <a:t>-Confirm </a:t>
            </a:r>
          </a:p>
          <a:p>
            <a:pPr lvl="1"/>
            <a:r>
              <a:rPr lang="en-GB" dirty="0"/>
              <a:t>Tells the cmdlet to prompt before executing the command.</a:t>
            </a:r>
          </a:p>
          <a:p>
            <a:r>
              <a:rPr lang="en-GB" b="1" i="1" dirty="0"/>
              <a:t>-Verbose </a:t>
            </a:r>
          </a:p>
          <a:p>
            <a:pPr lvl="1"/>
            <a:r>
              <a:rPr lang="en-GB" dirty="0"/>
              <a:t>Instructs the cmdlet to provide a higher level of detail than a cmdlet not using the verbose parameter.</a:t>
            </a:r>
          </a:p>
          <a:p>
            <a:r>
              <a:rPr lang="en-GB" b="1" i="1" dirty="0"/>
              <a:t>-Debug </a:t>
            </a:r>
          </a:p>
          <a:p>
            <a:pPr lvl="1"/>
            <a:r>
              <a:rPr lang="en-GB" dirty="0"/>
              <a:t>Instructs the cmdlet to provide debugging information.</a:t>
            </a:r>
          </a:p>
          <a:p>
            <a:r>
              <a:rPr lang="en-GB" b="1" i="1" dirty="0"/>
              <a:t>-ErrorAction </a:t>
            </a:r>
          </a:p>
          <a:p>
            <a:pPr lvl="1"/>
            <a:r>
              <a:rPr lang="en-GB" dirty="0"/>
              <a:t>Instructs the cmdlet to perform a certain action when an error occurs. Allowed actions are. Continue, Ignore, Inquire, SilentlyContinue, Stop, and Suspend.</a:t>
            </a:r>
          </a:p>
          <a:p>
            <a:r>
              <a:rPr lang="en-GB" b="1" i="1" dirty="0"/>
              <a:t>-ErrorVariable </a:t>
            </a:r>
          </a:p>
          <a:p>
            <a:pPr lvl="1"/>
            <a:r>
              <a:rPr lang="en-GB" dirty="0"/>
              <a:t>Instructs the cmdlet to use a specific variable to hold error information. This is in addition to the standard $Error variable.</a:t>
            </a:r>
          </a:p>
          <a:p>
            <a:r>
              <a:rPr lang="en-GB" b="1" i="1" dirty="0"/>
              <a:t>-OutVariable </a:t>
            </a:r>
          </a:p>
          <a:p>
            <a:pPr lvl="1"/>
            <a:r>
              <a:rPr lang="en-GB" dirty="0"/>
              <a:t>Instructs the cmdlet to use a specific variable to hold the output information.</a:t>
            </a:r>
          </a:p>
          <a:p>
            <a:r>
              <a:rPr lang="en-GB" b="1" i="1" dirty="0"/>
              <a:t>-OutBuffer</a:t>
            </a:r>
          </a:p>
          <a:p>
            <a:pPr lvl="1"/>
            <a:r>
              <a:rPr lang="en-GB" dirty="0"/>
              <a:t>Instructs the cmdlet to hold a certain number of objects before calling the next cmdlet in the pipeline</a:t>
            </a:r>
          </a:p>
        </p:txBody>
      </p:sp>
    </p:spTree>
    <p:extLst>
      <p:ext uri="{BB962C8B-B14F-4D97-AF65-F5344CB8AC3E}">
        <p14:creationId xmlns:p14="http://schemas.microsoft.com/office/powerpoint/2010/main" val="405087008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Configuring the Windows PowerShell Console</a:t>
            </a:r>
          </a:p>
        </p:txBody>
      </p:sp>
      <p:sp>
        <p:nvSpPr>
          <p:cNvPr id="3" name="Content Placeholder 2"/>
          <p:cNvSpPr>
            <a:spLocks noGrp="1"/>
          </p:cNvSpPr>
          <p:nvPr>
            <p:ph idx="1"/>
          </p:nvPr>
        </p:nvSpPr>
        <p:spPr/>
        <p:txBody>
          <a:bodyPr/>
          <a:lstStyle/>
          <a:p>
            <a:r>
              <a:rPr lang="en-GB" dirty="0"/>
              <a:t>We can add shortcuts in PowerShell</a:t>
            </a:r>
          </a:p>
          <a:p>
            <a:r>
              <a:rPr lang="en-GB" dirty="0"/>
              <a:t>As we are new to this there are going to be times when we need to “</a:t>
            </a:r>
            <a:r>
              <a:rPr lang="en-GB" b="1" i="1" dirty="0"/>
              <a:t>Get-Help</a:t>
            </a:r>
            <a:r>
              <a:rPr lang="en-GB" dirty="0"/>
              <a:t>”</a:t>
            </a:r>
          </a:p>
          <a:p>
            <a:r>
              <a:rPr lang="en-GB" dirty="0"/>
              <a:t>We can customise the “</a:t>
            </a:r>
            <a:r>
              <a:rPr lang="en-GB" b="1" i="1" dirty="0"/>
              <a:t>Get-Help</a:t>
            </a:r>
            <a:r>
              <a:rPr lang="en-GB" dirty="0"/>
              <a:t>” to a shortcut</a:t>
            </a:r>
          </a:p>
          <a:p>
            <a:r>
              <a:rPr lang="en-GB" dirty="0"/>
              <a:t>We need to make sure though that we are not going to overwrite an existing shortcut first. </a:t>
            </a:r>
          </a:p>
          <a:p>
            <a:r>
              <a:rPr lang="en-GB" dirty="0"/>
              <a:t>Lets check this first.</a:t>
            </a:r>
          </a:p>
          <a:p>
            <a:r>
              <a:rPr lang="en-GB" dirty="0"/>
              <a:t>Type</a:t>
            </a:r>
          </a:p>
          <a:p>
            <a:r>
              <a:rPr lang="en-GB" b="1" i="1" dirty="0"/>
              <a:t>get-alias | sort</a:t>
            </a:r>
            <a:endParaRPr lang="en-GB" dirty="0"/>
          </a:p>
          <a:p>
            <a:endParaRPr lang="en-GB" dirty="0"/>
          </a:p>
          <a:p>
            <a:r>
              <a:rPr lang="en-GB" dirty="0"/>
              <a:t>Make sure that “</a:t>
            </a:r>
            <a:r>
              <a:rPr lang="en-GB" b="1" i="1" dirty="0"/>
              <a:t>Get-Help</a:t>
            </a:r>
            <a:r>
              <a:rPr lang="en-GB" dirty="0"/>
              <a:t>” is not there or has nothing assigned.</a:t>
            </a:r>
          </a:p>
          <a:p>
            <a:endParaRPr lang="en-GB" dirty="0"/>
          </a:p>
          <a:p>
            <a:endParaRPr lang="en-GB" dirty="0"/>
          </a:p>
        </p:txBody>
      </p:sp>
    </p:spTree>
    <p:extLst>
      <p:ext uri="{BB962C8B-B14F-4D97-AF65-F5344CB8AC3E}">
        <p14:creationId xmlns:p14="http://schemas.microsoft.com/office/powerpoint/2010/main" val="2794577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171700" y="1212446"/>
            <a:ext cx="8356696" cy="5010819"/>
          </a:xfrm>
          <a:prstGeom prst="rect">
            <a:avLst/>
          </a:prstGeom>
        </p:spPr>
      </p:pic>
      <p:sp>
        <p:nvSpPr>
          <p:cNvPr id="3" name="Title 2"/>
          <p:cNvSpPr>
            <a:spLocks noGrp="1"/>
          </p:cNvSpPr>
          <p:nvPr>
            <p:ph type="title"/>
          </p:nvPr>
        </p:nvSpPr>
        <p:spPr/>
        <p:txBody>
          <a:bodyPr/>
          <a:lstStyle/>
          <a:p>
            <a:r>
              <a:rPr lang="en-US" dirty="0"/>
              <a:t>Registry Database Files</a:t>
            </a:r>
          </a:p>
        </p:txBody>
      </p:sp>
    </p:spTree>
    <p:extLst>
      <p:ext uri="{BB962C8B-B14F-4D97-AF65-F5344CB8AC3E}">
        <p14:creationId xmlns:p14="http://schemas.microsoft.com/office/powerpoint/2010/main" val="37408574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Configuring the Windows PowerShell Console</a:t>
            </a:r>
          </a:p>
        </p:txBody>
      </p:sp>
      <p:sp>
        <p:nvSpPr>
          <p:cNvPr id="3" name="Content Placeholder 2"/>
          <p:cNvSpPr>
            <a:spLocks noGrp="1"/>
          </p:cNvSpPr>
          <p:nvPr>
            <p:ph idx="1"/>
          </p:nvPr>
        </p:nvSpPr>
        <p:spPr/>
        <p:txBody>
          <a:bodyPr>
            <a:normAutofit/>
          </a:bodyPr>
          <a:lstStyle/>
          <a:p>
            <a:r>
              <a:rPr lang="en-GB" dirty="0"/>
              <a:t>Now lets add a new Alias.</a:t>
            </a:r>
          </a:p>
          <a:p>
            <a:endParaRPr lang="en-GB" dirty="0"/>
          </a:p>
          <a:p>
            <a:r>
              <a:rPr lang="en-GB" b="1" i="1" dirty="0"/>
              <a:t>Get-Help New-Alias –full</a:t>
            </a:r>
          </a:p>
          <a:p>
            <a:endParaRPr lang="en-GB" dirty="0"/>
          </a:p>
          <a:p>
            <a:r>
              <a:rPr lang="en-GB" dirty="0"/>
              <a:t>Press </a:t>
            </a:r>
            <a:r>
              <a:rPr lang="en-GB" b="1" i="1" dirty="0"/>
              <a:t>Y</a:t>
            </a:r>
            <a:r>
              <a:rPr lang="en-GB" dirty="0"/>
              <a:t> when/if Prompted – Might take a minute or so.</a:t>
            </a:r>
          </a:p>
          <a:p>
            <a:endParaRPr lang="en-GB" dirty="0"/>
          </a:p>
          <a:p>
            <a:r>
              <a:rPr lang="en-GB" dirty="0"/>
              <a:t>Under the new “Alias” cmdlet we can assign the G+H keystroke</a:t>
            </a:r>
          </a:p>
          <a:p>
            <a:endParaRPr lang="en-GB" dirty="0"/>
          </a:p>
          <a:p>
            <a:r>
              <a:rPr lang="en-GB" b="1" i="1" dirty="0"/>
              <a:t>New-Alias gh Get-Help</a:t>
            </a:r>
            <a:endParaRPr lang="en-GB" dirty="0"/>
          </a:p>
          <a:p>
            <a:endParaRPr lang="en-GB" dirty="0"/>
          </a:p>
          <a:p>
            <a:r>
              <a:rPr lang="en-GB" dirty="0"/>
              <a:t>Now Type “</a:t>
            </a:r>
            <a:r>
              <a:rPr lang="en-GB" b="1" i="1" dirty="0"/>
              <a:t>gh</a:t>
            </a:r>
            <a:r>
              <a:rPr lang="en-GB" dirty="0"/>
              <a:t>” it will display the “</a:t>
            </a:r>
            <a:r>
              <a:rPr lang="en-GB" b="1" i="1" dirty="0"/>
              <a:t>Get-Help</a:t>
            </a:r>
            <a:r>
              <a:rPr lang="en-GB" dirty="0"/>
              <a:t>” information. </a:t>
            </a:r>
          </a:p>
        </p:txBody>
      </p:sp>
    </p:spTree>
    <p:extLst>
      <p:ext uri="{BB962C8B-B14F-4D97-AF65-F5344CB8AC3E}">
        <p14:creationId xmlns:p14="http://schemas.microsoft.com/office/powerpoint/2010/main" val="329254092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Using Command Line In PowerShell</a:t>
            </a:r>
          </a:p>
        </p:txBody>
      </p:sp>
      <p:sp>
        <p:nvSpPr>
          <p:cNvPr id="3" name="Content Placeholder 2"/>
          <p:cNvSpPr>
            <a:spLocks noGrp="1"/>
          </p:cNvSpPr>
          <p:nvPr>
            <p:ph idx="1"/>
          </p:nvPr>
        </p:nvSpPr>
        <p:spPr/>
        <p:txBody>
          <a:bodyPr>
            <a:normAutofit/>
          </a:bodyPr>
          <a:lstStyle/>
          <a:p>
            <a:r>
              <a:rPr lang="en-GB" dirty="0"/>
              <a:t>Have a go at using these command line function's in PowerShell</a:t>
            </a:r>
          </a:p>
          <a:p>
            <a:r>
              <a:rPr lang="en-GB" b="1" i="1" dirty="0"/>
              <a:t>cd c:\</a:t>
            </a:r>
          </a:p>
          <a:p>
            <a:pPr lvl="1"/>
            <a:r>
              <a:rPr lang="en-GB" dirty="0"/>
              <a:t>Change to the root of C:\ by entering cd c:\ inside the Windows PowerShell prompt </a:t>
            </a:r>
          </a:p>
          <a:p>
            <a:pPr marL="171450" lvl="1">
              <a:spcBef>
                <a:spcPts val="750"/>
              </a:spcBef>
            </a:pPr>
            <a:r>
              <a:rPr lang="en-GB" b="1" i="1" dirty="0"/>
              <a:t>Dir</a:t>
            </a:r>
          </a:p>
          <a:p>
            <a:pPr lvl="1"/>
            <a:r>
              <a:rPr lang="en-GB" dirty="0"/>
              <a:t>Obtain a listing of all the fi les in the root of C:\ by using the dir command.</a:t>
            </a:r>
          </a:p>
          <a:p>
            <a:r>
              <a:rPr lang="en-GB" b="1" i="1" dirty="0"/>
              <a:t>md mytest</a:t>
            </a:r>
          </a:p>
          <a:p>
            <a:pPr lvl="1"/>
            <a:r>
              <a:rPr lang="en-GB" dirty="0"/>
              <a:t>Create a directory off the root of C:\ by using the md command.</a:t>
            </a:r>
          </a:p>
          <a:p>
            <a:r>
              <a:rPr lang="en-GB" b="1" i="1" dirty="0"/>
              <a:t>dir m*</a:t>
            </a:r>
          </a:p>
          <a:p>
            <a:pPr lvl="1"/>
            <a:r>
              <a:rPr lang="en-GB" dirty="0"/>
              <a:t>Obtain a listing of all fi les and folders off the root that begin with the letter m.</a:t>
            </a:r>
          </a:p>
          <a:p>
            <a:r>
              <a:rPr lang="en-GB" b="1" i="1" dirty="0"/>
              <a:t>Set-Location $pshome</a:t>
            </a:r>
          </a:p>
          <a:p>
            <a:pPr lvl="1"/>
            <a:r>
              <a:rPr lang="en-GB" dirty="0"/>
              <a:t>Change the working directory to the Windows PowerShell working directory. You can do this by using the Set-Location command, as follows.</a:t>
            </a:r>
          </a:p>
        </p:txBody>
      </p:sp>
    </p:spTree>
    <p:extLst>
      <p:ext uri="{BB962C8B-B14F-4D97-AF65-F5344CB8AC3E}">
        <p14:creationId xmlns:p14="http://schemas.microsoft.com/office/powerpoint/2010/main" val="260986467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Using Command Line In PowerShell</a:t>
            </a:r>
          </a:p>
        </p:txBody>
      </p:sp>
      <p:sp>
        <p:nvSpPr>
          <p:cNvPr id="3" name="Content Placeholder 2"/>
          <p:cNvSpPr>
            <a:spLocks noGrp="1"/>
          </p:cNvSpPr>
          <p:nvPr>
            <p:ph idx="1"/>
          </p:nvPr>
        </p:nvSpPr>
        <p:spPr/>
        <p:txBody>
          <a:bodyPr/>
          <a:lstStyle/>
          <a:p>
            <a:r>
              <a:rPr lang="en-GB" b="1" i="1" dirty="0"/>
              <a:t>typeperf "\memory\available bytes“</a:t>
            </a:r>
          </a:p>
          <a:p>
            <a:pPr lvl="1"/>
            <a:r>
              <a:rPr lang="en-GB" dirty="0"/>
              <a:t>After a few of these Press Ctrl+C to break the listing</a:t>
            </a:r>
          </a:p>
          <a:p>
            <a:pPr lvl="1"/>
            <a:r>
              <a:rPr lang="en-GB" dirty="0"/>
              <a:t>Obtain a listing of memory counters related to the available bytes by using the typeperf.exe command. </a:t>
            </a:r>
          </a:p>
          <a:p>
            <a:r>
              <a:rPr lang="en-GB" b="1" i="1" dirty="0"/>
              <a:t>Bcdedit</a:t>
            </a:r>
          </a:p>
          <a:p>
            <a:pPr lvl="1"/>
            <a:r>
              <a:rPr lang="en-GB" dirty="0"/>
              <a:t>Display the current startup </a:t>
            </a:r>
            <a:r>
              <a:rPr lang="en-GB" dirty="0" smtClean="0"/>
              <a:t>configuration </a:t>
            </a:r>
            <a:r>
              <a:rPr lang="en-GB" dirty="0"/>
              <a:t>by using the bcdedit command (note that you must run this command with admin rights).</a:t>
            </a:r>
          </a:p>
          <a:p>
            <a:r>
              <a:rPr lang="en-GB" b="1" i="1" dirty="0"/>
              <a:t>Set-Location c:\mytest</a:t>
            </a:r>
          </a:p>
          <a:p>
            <a:pPr lvl="1"/>
            <a:r>
              <a:rPr lang="en-GB" dirty="0"/>
              <a:t> – This is the directory you created 5 cmdlets ago. Change the working directory back to the C:\Mytest directory you created earlier.</a:t>
            </a:r>
          </a:p>
          <a:p>
            <a:r>
              <a:rPr lang="en-GB" b="1" i="1" dirty="0"/>
              <a:t>fsutil file createnew mytestfile.txt 1000</a:t>
            </a:r>
          </a:p>
          <a:p>
            <a:pPr lvl="1"/>
            <a:r>
              <a:rPr lang="en-GB" dirty="0"/>
              <a:t>Create a file named mytestfi le.txt in the C:\Mytest directory. Use the fsutil utility, and make the file 1,000 bytes in size. To do this, use the following command.</a:t>
            </a:r>
          </a:p>
          <a:p>
            <a:pPr lvl="1"/>
            <a:r>
              <a:rPr lang="en-GB" dirty="0"/>
              <a:t>Check your “C:\” drive for the file.</a:t>
            </a:r>
          </a:p>
          <a:p>
            <a:endParaRPr lang="en-GB" dirty="0"/>
          </a:p>
          <a:p>
            <a:endParaRPr lang="en-GB" dirty="0"/>
          </a:p>
        </p:txBody>
      </p:sp>
    </p:spTree>
    <p:extLst>
      <p:ext uri="{BB962C8B-B14F-4D97-AF65-F5344CB8AC3E}">
        <p14:creationId xmlns:p14="http://schemas.microsoft.com/office/powerpoint/2010/main" val="244972128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PowerShell $</a:t>
            </a:r>
          </a:p>
        </p:txBody>
      </p:sp>
      <p:sp>
        <p:nvSpPr>
          <p:cNvPr id="3" name="Content Placeholder 2"/>
          <p:cNvSpPr>
            <a:spLocks noGrp="1"/>
          </p:cNvSpPr>
          <p:nvPr>
            <p:ph idx="1"/>
          </p:nvPr>
        </p:nvSpPr>
        <p:spPr/>
        <p:txBody>
          <a:bodyPr/>
          <a:lstStyle/>
          <a:p>
            <a:r>
              <a:rPr lang="en-GB" dirty="0"/>
              <a:t>There are several ways of achieving the same result in PowerShell.</a:t>
            </a:r>
          </a:p>
          <a:p>
            <a:r>
              <a:rPr lang="en-GB" dirty="0"/>
              <a:t>Lets start with Hello World</a:t>
            </a:r>
          </a:p>
          <a:p>
            <a:endParaRPr lang="en-GB" dirty="0"/>
          </a:p>
          <a:p>
            <a:r>
              <a:rPr lang="en-GB" b="1" dirty="0"/>
              <a:t>write-host “Hello World”</a:t>
            </a:r>
          </a:p>
          <a:p>
            <a:endParaRPr lang="en-GB" i="1" dirty="0"/>
          </a:p>
          <a:p>
            <a:r>
              <a:rPr lang="en-GB" b="1" dirty="0"/>
              <a:t>write-output “Hello World”</a:t>
            </a:r>
          </a:p>
          <a:p>
            <a:endParaRPr lang="en-GB" i="1" dirty="0"/>
          </a:p>
          <a:p>
            <a:r>
              <a:rPr lang="en-GB" i="1" dirty="0"/>
              <a:t> </a:t>
            </a:r>
            <a:r>
              <a:rPr lang="en-GB" b="1" i="1" dirty="0"/>
              <a:t>echo “Hello World”</a:t>
            </a:r>
          </a:p>
          <a:p>
            <a:endParaRPr lang="en-GB" b="1" i="1" dirty="0"/>
          </a:p>
          <a:p>
            <a:r>
              <a:rPr lang="en-GB" b="1" i="1" dirty="0"/>
              <a:t>Write “Hello World”</a:t>
            </a:r>
            <a:endParaRPr lang="en-GB" i="1" dirty="0"/>
          </a:p>
        </p:txBody>
      </p:sp>
    </p:spTree>
    <p:extLst>
      <p:ext uri="{BB962C8B-B14F-4D97-AF65-F5344CB8AC3E}">
        <p14:creationId xmlns:p14="http://schemas.microsoft.com/office/powerpoint/2010/main" val="138181676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PowerShell $</a:t>
            </a:r>
          </a:p>
        </p:txBody>
      </p:sp>
      <p:sp>
        <p:nvSpPr>
          <p:cNvPr id="3" name="Content Placeholder 2"/>
          <p:cNvSpPr>
            <a:spLocks noGrp="1"/>
          </p:cNvSpPr>
          <p:nvPr>
            <p:ph idx="1"/>
          </p:nvPr>
        </p:nvSpPr>
        <p:spPr/>
        <p:txBody>
          <a:bodyPr/>
          <a:lstStyle/>
          <a:p>
            <a:r>
              <a:rPr lang="en-GB" dirty="0"/>
              <a:t>We can use $ to create a variable</a:t>
            </a:r>
          </a:p>
          <a:p>
            <a:endParaRPr lang="en-GB" dirty="0"/>
          </a:p>
          <a:p>
            <a:r>
              <a:rPr lang="en-GB" b="1" i="1" dirty="0"/>
              <a:t>$message = write-output “Hello World”</a:t>
            </a:r>
          </a:p>
          <a:p>
            <a:endParaRPr lang="en-GB" dirty="0"/>
          </a:p>
          <a:p>
            <a:r>
              <a:rPr lang="en-GB" dirty="0"/>
              <a:t>Now when we type</a:t>
            </a:r>
          </a:p>
          <a:p>
            <a:endParaRPr lang="en-GB" dirty="0"/>
          </a:p>
          <a:p>
            <a:r>
              <a:rPr lang="en-GB" b="1" i="1" dirty="0"/>
              <a:t>$message</a:t>
            </a:r>
          </a:p>
          <a:p>
            <a:endParaRPr lang="en-GB" dirty="0"/>
          </a:p>
          <a:p>
            <a:r>
              <a:rPr lang="en-GB" dirty="0"/>
              <a:t>We should get the output</a:t>
            </a:r>
          </a:p>
        </p:txBody>
      </p:sp>
    </p:spTree>
    <p:extLst>
      <p:ext uri="{BB962C8B-B14F-4D97-AF65-F5344CB8AC3E}">
        <p14:creationId xmlns:p14="http://schemas.microsoft.com/office/powerpoint/2010/main" val="166343500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PowerShell $</a:t>
            </a:r>
          </a:p>
        </p:txBody>
      </p:sp>
      <p:sp>
        <p:nvSpPr>
          <p:cNvPr id="3" name="Content Placeholder 2"/>
          <p:cNvSpPr>
            <a:spLocks noGrp="1"/>
          </p:cNvSpPr>
          <p:nvPr>
            <p:ph idx="1"/>
          </p:nvPr>
        </p:nvSpPr>
        <p:spPr/>
        <p:txBody>
          <a:bodyPr/>
          <a:lstStyle/>
          <a:p>
            <a:r>
              <a:rPr lang="en-GB" dirty="0"/>
              <a:t>Have a go at creating your own variables. </a:t>
            </a:r>
          </a:p>
          <a:p>
            <a:r>
              <a:rPr lang="en-GB" dirty="0"/>
              <a:t>There are many ways to set these.</a:t>
            </a:r>
          </a:p>
          <a:p>
            <a:r>
              <a:rPr lang="en-GB" dirty="0"/>
              <a:t>E.g. </a:t>
            </a:r>
          </a:p>
          <a:p>
            <a:endParaRPr lang="en-GB" dirty="0"/>
          </a:p>
          <a:p>
            <a:r>
              <a:rPr lang="en-GB" b="1" i="1" dirty="0"/>
              <a:t>$MyMessage = Echo “Ducks Quacks Don’t Echo”</a:t>
            </a:r>
          </a:p>
        </p:txBody>
      </p:sp>
    </p:spTree>
    <p:extLst>
      <p:ext uri="{BB962C8B-B14F-4D97-AF65-F5344CB8AC3E}">
        <p14:creationId xmlns:p14="http://schemas.microsoft.com/office/powerpoint/2010/main" val="216509941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PowerShell Disk Management</a:t>
            </a:r>
          </a:p>
        </p:txBody>
      </p:sp>
      <p:sp>
        <p:nvSpPr>
          <p:cNvPr id="3" name="Content Placeholder 2"/>
          <p:cNvSpPr>
            <a:spLocks noGrp="1"/>
          </p:cNvSpPr>
          <p:nvPr>
            <p:ph idx="1"/>
          </p:nvPr>
        </p:nvSpPr>
        <p:spPr/>
        <p:txBody>
          <a:bodyPr/>
          <a:lstStyle/>
          <a:p>
            <a:r>
              <a:rPr lang="en-GB" dirty="0"/>
              <a:t>Open Windows PowerShell console as Administrator </a:t>
            </a:r>
          </a:p>
          <a:p>
            <a:endParaRPr lang="en-GB" dirty="0"/>
          </a:p>
          <a:p>
            <a:r>
              <a:rPr lang="en-GB" b="1" i="1" dirty="0">
                <a:latin typeface="Courier" pitchFamily="2" charset="0"/>
              </a:rPr>
              <a:t>get-disk</a:t>
            </a:r>
          </a:p>
          <a:p>
            <a:r>
              <a:rPr lang="en-GB" b="1" i="1" dirty="0">
                <a:latin typeface="Courier" pitchFamily="2" charset="0"/>
              </a:rPr>
              <a:t>get-d</a:t>
            </a:r>
            <a:endParaRPr lang="en-GB" dirty="0"/>
          </a:p>
          <a:p>
            <a:pPr lvl="1"/>
            <a:r>
              <a:rPr lang="en-GB" dirty="0"/>
              <a:t> press tab, observe tab completion, press again until </a:t>
            </a:r>
            <a:r>
              <a:rPr lang="en-GB" b="1" i="1" dirty="0">
                <a:latin typeface="Courier" pitchFamily="2" charset="0"/>
              </a:rPr>
              <a:t>get-disk</a:t>
            </a:r>
            <a:r>
              <a:rPr lang="en-GB" dirty="0"/>
              <a:t> appears</a:t>
            </a:r>
          </a:p>
          <a:p>
            <a:r>
              <a:rPr lang="en-GB" b="1" i="1" dirty="0">
                <a:latin typeface="Courier" pitchFamily="2" charset="0"/>
              </a:rPr>
              <a:t>get-disk | where-object IsSystem -eq $False</a:t>
            </a:r>
          </a:p>
          <a:p>
            <a:pPr lvl="1"/>
            <a:r>
              <a:rPr lang="en-GB" dirty="0"/>
              <a:t>(lists disks without a system)</a:t>
            </a:r>
          </a:p>
          <a:p>
            <a:pPr lvl="1"/>
            <a:endParaRPr lang="en-GB" dirty="0"/>
          </a:p>
          <a:p>
            <a:r>
              <a:rPr lang="en-GB" dirty="0"/>
              <a:t>The Output of </a:t>
            </a:r>
            <a:r>
              <a:rPr lang="en-GB" b="1" i="1" dirty="0">
                <a:latin typeface="Courier" pitchFamily="2" charset="0"/>
              </a:rPr>
              <a:t>get-disk</a:t>
            </a:r>
            <a:r>
              <a:rPr lang="en-GB" dirty="0"/>
              <a:t> is an object, piped to input of </a:t>
            </a:r>
            <a:r>
              <a:rPr lang="en-GB" b="1" i="1" dirty="0">
                <a:latin typeface="Courier" pitchFamily="2" charset="0"/>
              </a:rPr>
              <a:t>where-object</a:t>
            </a:r>
          </a:p>
          <a:p>
            <a:endParaRPr lang="en-GB" b="1" i="1" dirty="0">
              <a:latin typeface="Courier" pitchFamily="2" charset="0"/>
            </a:endParaRPr>
          </a:p>
          <a:p>
            <a:r>
              <a:rPr lang="en-GB" b="1" i="1" dirty="0">
                <a:latin typeface="Courier" pitchFamily="2" charset="0"/>
              </a:rPr>
              <a:t>get-partition –DiskNumber 1</a:t>
            </a:r>
          </a:p>
          <a:p>
            <a:endParaRPr lang="en-GB" dirty="0"/>
          </a:p>
        </p:txBody>
      </p:sp>
    </p:spTree>
    <p:extLst>
      <p:ext uri="{BB962C8B-B14F-4D97-AF65-F5344CB8AC3E}">
        <p14:creationId xmlns:p14="http://schemas.microsoft.com/office/powerpoint/2010/main" val="244271695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PowerShell Disk Management</a:t>
            </a:r>
          </a:p>
        </p:txBody>
      </p:sp>
      <p:sp>
        <p:nvSpPr>
          <p:cNvPr id="3" name="Content Placeholder 2"/>
          <p:cNvSpPr>
            <a:spLocks noGrp="1"/>
          </p:cNvSpPr>
          <p:nvPr>
            <p:ph idx="1"/>
          </p:nvPr>
        </p:nvSpPr>
        <p:spPr/>
        <p:txBody>
          <a:bodyPr/>
          <a:lstStyle/>
          <a:p>
            <a:r>
              <a:rPr lang="en-GB" b="1" i="1" dirty="0">
                <a:latin typeface="Courier"/>
              </a:rPr>
              <a:t>Resize-Partition –DriveLetter G –Size 500gb</a:t>
            </a:r>
          </a:p>
          <a:p>
            <a:r>
              <a:rPr lang="en-GB" b="1" i="1" dirty="0">
                <a:latin typeface="Courier" pitchFamily="2" charset="0"/>
              </a:rPr>
              <a:t>New-Partition –DiskNumber 1 –AssignDriveLetter –Size 100gb</a:t>
            </a:r>
          </a:p>
          <a:p>
            <a:r>
              <a:rPr lang="en-GB" dirty="0"/>
              <a:t>Check results in Disk Management</a:t>
            </a:r>
          </a:p>
          <a:p>
            <a:endParaRPr lang="en-GB" dirty="0"/>
          </a:p>
          <a:p>
            <a:r>
              <a:rPr lang="en-GB" b="1" i="1" dirty="0">
                <a:latin typeface="Courier" pitchFamily="2" charset="0"/>
              </a:rPr>
              <a:t>Format-Volume –DriveLetter E –FileSystem NTFS</a:t>
            </a:r>
          </a:p>
          <a:p>
            <a:endParaRPr lang="en-GB" dirty="0">
              <a:latin typeface="Courier" pitchFamily="2" charset="0"/>
            </a:endParaRPr>
          </a:p>
          <a:p>
            <a:r>
              <a:rPr lang="en-GB" dirty="0"/>
              <a:t>Use Disk Management to return Disk 1 to original state</a:t>
            </a:r>
          </a:p>
          <a:p>
            <a:r>
              <a:rPr lang="en-GB" dirty="0"/>
              <a:t>Use PowerShell ISE to create two scripts</a:t>
            </a:r>
          </a:p>
          <a:p>
            <a:pPr lvl="1"/>
            <a:r>
              <a:rPr lang="en-GB" dirty="0"/>
              <a:t>Create the E volume 100GB NTFS</a:t>
            </a:r>
          </a:p>
          <a:p>
            <a:pPr lvl="1"/>
            <a:r>
              <a:rPr lang="en-GB" dirty="0"/>
              <a:t>Restore Disk 1 to original state</a:t>
            </a:r>
          </a:p>
          <a:p>
            <a:endParaRPr lang="en-GB" dirty="0"/>
          </a:p>
        </p:txBody>
      </p:sp>
    </p:spTree>
    <p:extLst>
      <p:ext uri="{BB962C8B-B14F-4D97-AF65-F5344CB8AC3E}">
        <p14:creationId xmlns:p14="http://schemas.microsoft.com/office/powerpoint/2010/main" val="291301421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PowerShell VPN</a:t>
            </a:r>
          </a:p>
        </p:txBody>
      </p:sp>
      <p:sp>
        <p:nvSpPr>
          <p:cNvPr id="3" name="Content Placeholder 2"/>
          <p:cNvSpPr>
            <a:spLocks noGrp="1"/>
          </p:cNvSpPr>
          <p:nvPr>
            <p:ph idx="1"/>
          </p:nvPr>
        </p:nvSpPr>
        <p:spPr/>
        <p:txBody>
          <a:bodyPr>
            <a:normAutofit/>
          </a:bodyPr>
          <a:lstStyle/>
          <a:p>
            <a:r>
              <a:rPr lang="en-GB" dirty="0"/>
              <a:t>Lets open up PowerShell ISE as Admin</a:t>
            </a:r>
          </a:p>
          <a:p>
            <a:r>
              <a:rPr lang="en-GB" dirty="0"/>
              <a:t>Also open up your VPN connection menu in windows</a:t>
            </a:r>
          </a:p>
          <a:p>
            <a:endParaRPr lang="en-GB" dirty="0"/>
          </a:p>
          <a:p>
            <a:r>
              <a:rPr lang="en-GB" dirty="0"/>
              <a:t>These should all be on one line.</a:t>
            </a:r>
          </a:p>
          <a:p>
            <a:endParaRPr lang="en-GB" dirty="0"/>
          </a:p>
          <a:p>
            <a:r>
              <a:rPr lang="en-GB" dirty="0"/>
              <a:t> </a:t>
            </a:r>
            <a:r>
              <a:rPr lang="en-GB" b="1" i="1" dirty="0"/>
              <a:t>Add-VpnConnection </a:t>
            </a:r>
          </a:p>
          <a:p>
            <a:r>
              <a:rPr lang="en-GB" b="1" i="1" dirty="0"/>
              <a:t>-Name "Contoso VPN" </a:t>
            </a:r>
          </a:p>
          <a:p>
            <a:r>
              <a:rPr lang="en-GB" b="1" i="1" dirty="0"/>
              <a:t>-ServerAddress vpn.contoso.com </a:t>
            </a:r>
          </a:p>
          <a:p>
            <a:r>
              <a:rPr lang="en-GB" b="1" i="1" dirty="0"/>
              <a:t>-AuthenticationMethod MSChapv2 </a:t>
            </a:r>
          </a:p>
          <a:p>
            <a:r>
              <a:rPr lang="en-GB" b="1" i="1" dirty="0"/>
              <a:t>-DnsSuffix contoso.com </a:t>
            </a:r>
          </a:p>
          <a:p>
            <a:r>
              <a:rPr lang="en-GB" b="1" i="1" dirty="0"/>
              <a:t>-TunnelType Automatic </a:t>
            </a:r>
          </a:p>
          <a:p>
            <a:endParaRPr lang="en-GB" dirty="0"/>
          </a:p>
        </p:txBody>
      </p:sp>
    </p:spTree>
    <p:extLst>
      <p:ext uri="{BB962C8B-B14F-4D97-AF65-F5344CB8AC3E}">
        <p14:creationId xmlns:p14="http://schemas.microsoft.com/office/powerpoint/2010/main" val="326937572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PowerShell VPN</a:t>
            </a:r>
          </a:p>
        </p:txBody>
      </p:sp>
      <p:sp>
        <p:nvSpPr>
          <p:cNvPr id="3" name="Content Placeholder 2"/>
          <p:cNvSpPr>
            <a:spLocks noGrp="1"/>
          </p:cNvSpPr>
          <p:nvPr>
            <p:ph idx="1"/>
          </p:nvPr>
        </p:nvSpPr>
        <p:spPr/>
        <p:txBody>
          <a:bodyPr/>
          <a:lstStyle/>
          <a:p>
            <a:r>
              <a:rPr lang="en-GB" dirty="0"/>
              <a:t>We can also use the commands section on the right of ISE to make this easier. </a:t>
            </a:r>
          </a:p>
          <a:p>
            <a:endParaRPr lang="en-GB" dirty="0"/>
          </a:p>
          <a:p>
            <a:r>
              <a:rPr lang="en-GB" dirty="0"/>
              <a:t>At the top right there is a drop down menu for </a:t>
            </a:r>
            <a:r>
              <a:rPr lang="en-GB" b="1" i="1" dirty="0"/>
              <a:t>Modules </a:t>
            </a:r>
            <a:r>
              <a:rPr lang="en-GB" dirty="0"/>
              <a:t>drop this down and scroll to </a:t>
            </a:r>
            <a:r>
              <a:rPr lang="en-GB" b="1" i="1" dirty="0"/>
              <a:t>vpnClient</a:t>
            </a:r>
          </a:p>
          <a:p>
            <a:r>
              <a:rPr lang="en-GB" dirty="0"/>
              <a:t>In the sub menu just bellow the modules you should find </a:t>
            </a:r>
            <a:r>
              <a:rPr lang="en-GB" b="1" i="1" dirty="0"/>
              <a:t>Add-VpnConnection </a:t>
            </a:r>
          </a:p>
          <a:p>
            <a:r>
              <a:rPr lang="en-GB" dirty="0"/>
              <a:t>From here we have all the settings for </a:t>
            </a:r>
            <a:r>
              <a:rPr lang="en-GB" b="1" i="1" dirty="0"/>
              <a:t>Name, Server Address, Authentication Method, Dns Suffix, and Tunnel Type.</a:t>
            </a:r>
          </a:p>
          <a:p>
            <a:r>
              <a:rPr lang="en-GB" dirty="0"/>
              <a:t>We can set values here and click insert. </a:t>
            </a:r>
          </a:p>
          <a:p>
            <a:r>
              <a:rPr lang="en-GB" dirty="0"/>
              <a:t>This will add the line of code to PowerShell for you.</a:t>
            </a:r>
          </a:p>
          <a:p>
            <a:endParaRPr lang="en-GB" dirty="0"/>
          </a:p>
          <a:p>
            <a:r>
              <a:rPr lang="en-GB" dirty="0"/>
              <a:t>Make sure you read all of the Inbox Profile settings carefully though and you know what is required for a VPN. There will definitely be questions on this.</a:t>
            </a:r>
          </a:p>
        </p:txBody>
      </p:sp>
    </p:spTree>
    <p:extLst>
      <p:ext uri="{BB962C8B-B14F-4D97-AF65-F5344CB8AC3E}">
        <p14:creationId xmlns:p14="http://schemas.microsoft.com/office/powerpoint/2010/main" val="2419634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Editing the Registry</a:t>
            </a:r>
          </a:p>
        </p:txBody>
      </p:sp>
      <p:sp>
        <p:nvSpPr>
          <p:cNvPr id="3" name="Content Placeholder 2"/>
          <p:cNvSpPr>
            <a:spLocks noGrp="1"/>
          </p:cNvSpPr>
          <p:nvPr>
            <p:ph sz="half" idx="1"/>
          </p:nvPr>
        </p:nvSpPr>
        <p:spPr/>
        <p:txBody>
          <a:bodyPr>
            <a:normAutofit/>
          </a:bodyPr>
          <a:lstStyle/>
          <a:p>
            <a:pPr>
              <a:defRPr/>
            </a:pPr>
            <a:r>
              <a:rPr lang="en-US" dirty="0"/>
              <a:t>regedit</a:t>
            </a:r>
          </a:p>
          <a:p>
            <a:pPr>
              <a:defRPr/>
            </a:pPr>
            <a:r>
              <a:rPr lang="en-US" dirty="0"/>
              <a:t>Exporting and importing</a:t>
            </a:r>
          </a:p>
          <a:p>
            <a:pPr>
              <a:defRPr/>
            </a:pPr>
            <a:r>
              <a:rPr lang="en-US" dirty="0"/>
              <a:t>File &gt; Import / Export</a:t>
            </a:r>
          </a:p>
          <a:p>
            <a:pPr>
              <a:defRPr/>
            </a:pPr>
            <a:r>
              <a:rPr lang="en-US" dirty="0"/>
              <a:t>Registration (.reg) format</a:t>
            </a:r>
          </a:p>
          <a:p>
            <a:pPr lvl="1">
              <a:defRPr/>
            </a:pPr>
            <a:r>
              <a:rPr lang="en-US" dirty="0"/>
              <a:t>Plain text</a:t>
            </a:r>
          </a:p>
          <a:p>
            <a:pPr lvl="1">
              <a:defRPr/>
            </a:pPr>
            <a:r>
              <a:rPr lang="en-US" dirty="0"/>
              <a:t>Edit in notepad</a:t>
            </a:r>
          </a:p>
          <a:p>
            <a:pPr lvl="1">
              <a:defRPr/>
            </a:pPr>
            <a:r>
              <a:rPr lang="en-US" dirty="0"/>
              <a:t>Does not overwrite additions</a:t>
            </a:r>
          </a:p>
          <a:p>
            <a:pPr>
              <a:defRPr/>
            </a:pPr>
            <a:r>
              <a:rPr lang="en-US" dirty="0"/>
              <a:t>Hive format (.</a:t>
            </a:r>
            <a:r>
              <a:rPr lang="en-US" dirty="0" err="1"/>
              <a:t>dat</a:t>
            </a:r>
            <a:r>
              <a:rPr lang="en-US" dirty="0"/>
              <a:t> or .</a:t>
            </a:r>
            <a:r>
              <a:rPr lang="en-US" dirty="0" err="1"/>
              <a:t>hiv</a:t>
            </a:r>
            <a:r>
              <a:rPr lang="en-US" dirty="0"/>
              <a:t>)</a:t>
            </a:r>
          </a:p>
          <a:p>
            <a:pPr lvl="1">
              <a:defRPr/>
            </a:pPr>
            <a:r>
              <a:rPr lang="en-US" dirty="0"/>
              <a:t>Binary data</a:t>
            </a:r>
          </a:p>
          <a:p>
            <a:pPr lvl="1">
              <a:defRPr/>
            </a:pPr>
            <a:r>
              <a:rPr lang="en-US" dirty="0"/>
              <a:t>Overwrites the key</a:t>
            </a:r>
          </a:p>
          <a:p>
            <a:endParaRPr lang="en-US" dirty="0"/>
          </a:p>
        </p:txBody>
      </p:sp>
      <p:pic>
        <p:nvPicPr>
          <p:cNvPr id="8" name="Content Placeholder 7" descr="Editing the registry"/>
          <p:cNvPicPr>
            <a:picLocks noGrp="1"/>
          </p:cNvPicPr>
          <p:nvPr>
            <p:ph sz="quarter" idx="12"/>
          </p:nvPr>
        </p:nvPicPr>
        <p:blipFill>
          <a:blip r:embed="rId2" cstate="screen">
            <a:extLst>
              <a:ext uri="{28A0092B-C50C-407E-A947-70E740481C1C}">
                <a14:useLocalDpi xmlns:a14="http://schemas.microsoft.com/office/drawing/2010/main"/>
              </a:ext>
            </a:extLst>
          </a:blip>
          <a:stretch>
            <a:fillRect/>
          </a:stretch>
        </p:blipFill>
        <p:spPr bwMode="auto">
          <a:xfrm>
            <a:off x="1008929" y="1412875"/>
            <a:ext cx="4051157" cy="2743200"/>
          </a:xfrm>
          <a:prstGeom prst="rect">
            <a:avLst/>
          </a:prstGeom>
          <a:noFill/>
          <a:ln>
            <a:noFill/>
          </a:ln>
        </p:spPr>
      </p:pic>
      <p:pic>
        <p:nvPicPr>
          <p:cNvPr id="9" name="Content Placeholder 8" descr="Selecting a file format for exporting a registry key"/>
          <p:cNvPicPr>
            <a:picLocks noGrp="1"/>
          </p:cNvPicPr>
          <p:nvPr>
            <p:ph sz="quarter" idx="13"/>
          </p:nvPr>
        </p:nvPicPr>
        <p:blipFill rotWithShape="1">
          <a:blip r:embed="rId3" cstate="screen">
            <a:extLst>
              <a:ext uri="{28A0092B-C50C-407E-A947-70E740481C1C}">
                <a14:useLocalDpi xmlns:a14="http://schemas.microsoft.com/office/drawing/2010/main"/>
              </a:ext>
            </a:extLst>
          </a:blip>
          <a:stretch/>
        </p:blipFill>
        <p:spPr bwMode="auto">
          <a:xfrm>
            <a:off x="2938084" y="3384550"/>
            <a:ext cx="3012244" cy="2743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901348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GB" dirty="0"/>
              <a:t>Security</a:t>
            </a:r>
          </a:p>
        </p:txBody>
      </p:sp>
      <p:sp>
        <p:nvSpPr>
          <p:cNvPr id="7" name="Content Placeholder 6"/>
          <p:cNvSpPr>
            <a:spLocks noGrp="1"/>
          </p:cNvSpPr>
          <p:nvPr>
            <p:ph idx="1"/>
          </p:nvPr>
        </p:nvSpPr>
        <p:spPr/>
        <p:txBody>
          <a:bodyPr/>
          <a:lstStyle/>
          <a:p>
            <a:endParaRPr lang="en-GB"/>
          </a:p>
        </p:txBody>
      </p:sp>
    </p:spTree>
    <p:extLst>
      <p:ext uri="{BB962C8B-B14F-4D97-AF65-F5344CB8AC3E}">
        <p14:creationId xmlns:p14="http://schemas.microsoft.com/office/powerpoint/2010/main" val="317908808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Control access to resources</a:t>
            </a:r>
          </a:p>
          <a:p>
            <a:r>
              <a:rPr lang="en-US" dirty="0"/>
              <a:t>CIA Triad</a:t>
            </a:r>
          </a:p>
          <a:p>
            <a:pPr lvl="1"/>
            <a:r>
              <a:rPr lang="en-US" dirty="0"/>
              <a:t>Confidentiality - certain information should only be known to certain people</a:t>
            </a:r>
            <a:endParaRPr lang="en-GB" dirty="0"/>
          </a:p>
          <a:p>
            <a:pPr lvl="1"/>
            <a:r>
              <a:rPr lang="en-US" dirty="0"/>
              <a:t>Integrity – information is stored and transferred as intended and that any modification is authorized</a:t>
            </a:r>
            <a:endParaRPr lang="en-GB" dirty="0"/>
          </a:p>
          <a:p>
            <a:pPr lvl="1"/>
            <a:r>
              <a:rPr lang="en-GB" dirty="0"/>
              <a:t>Availability - information is accessible to those authorized to view or modify it</a:t>
            </a:r>
          </a:p>
          <a:p>
            <a:r>
              <a:rPr lang="en-GB" dirty="0"/>
              <a:t>AAA Triad</a:t>
            </a:r>
          </a:p>
          <a:p>
            <a:pPr lvl="1"/>
            <a:r>
              <a:rPr lang="en-US" dirty="0"/>
              <a:t>Authentication - methods of proving that a user is who s/he says s/he is</a:t>
            </a:r>
            <a:endParaRPr lang="en-GB" dirty="0"/>
          </a:p>
          <a:p>
            <a:pPr lvl="1"/>
            <a:r>
              <a:rPr lang="en-US" dirty="0"/>
              <a:t>Authorization (or access control) - creating one or more barriers around the resource such that only authenticated users can gain access</a:t>
            </a:r>
            <a:endParaRPr lang="en-GB" dirty="0"/>
          </a:p>
          <a:p>
            <a:pPr lvl="1"/>
            <a:r>
              <a:rPr lang="en-US" dirty="0"/>
              <a:t>Accounting - recording when and by whom a resource was accessed</a:t>
            </a:r>
          </a:p>
          <a:p>
            <a:r>
              <a:rPr lang="en-US" dirty="0"/>
              <a:t>Layers of controls – defense in depth</a:t>
            </a:r>
            <a:endParaRPr lang="en-GB" dirty="0"/>
          </a:p>
          <a:p>
            <a:pPr lvl="1"/>
            <a:endParaRPr lang="en-US" dirty="0"/>
          </a:p>
        </p:txBody>
      </p:sp>
      <p:sp>
        <p:nvSpPr>
          <p:cNvPr id="3" name="Title 2"/>
          <p:cNvSpPr>
            <a:spLocks noGrp="1"/>
          </p:cNvSpPr>
          <p:nvPr>
            <p:ph type="title"/>
          </p:nvPr>
        </p:nvSpPr>
        <p:spPr/>
        <p:txBody>
          <a:bodyPr/>
          <a:lstStyle/>
          <a:p>
            <a:r>
              <a:rPr lang="en-GB" dirty="0"/>
              <a:t>Security Fundamentals</a:t>
            </a:r>
            <a:endParaRPr lang="en-US" dirty="0"/>
          </a:p>
        </p:txBody>
      </p:sp>
    </p:spTree>
    <p:extLst>
      <p:ext uri="{BB962C8B-B14F-4D97-AF65-F5344CB8AC3E}">
        <p14:creationId xmlns:p14="http://schemas.microsoft.com/office/powerpoint/2010/main" val="31678947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Physical barriers</a:t>
            </a:r>
          </a:p>
          <a:p>
            <a:r>
              <a:rPr lang="en-US" dirty="0"/>
              <a:t>Mandatory logon</a:t>
            </a:r>
          </a:p>
          <a:p>
            <a:r>
              <a:rPr lang="en-US" dirty="0"/>
              <a:t>Permissions</a:t>
            </a:r>
            <a:endParaRPr lang="en-GB" dirty="0"/>
          </a:p>
          <a:p>
            <a:r>
              <a:rPr lang="en-US" dirty="0"/>
              <a:t>Encryption</a:t>
            </a:r>
            <a:endParaRPr lang="en-GB" dirty="0"/>
          </a:p>
          <a:p>
            <a:r>
              <a:rPr lang="en-US" dirty="0"/>
              <a:t>Firewall</a:t>
            </a:r>
            <a:endParaRPr lang="en-GB" dirty="0"/>
          </a:p>
          <a:p>
            <a:r>
              <a:rPr lang="en-US" dirty="0"/>
              <a:t>Anti-virus</a:t>
            </a:r>
            <a:endParaRPr lang="en-GB" dirty="0"/>
          </a:p>
          <a:p>
            <a:r>
              <a:rPr lang="en-US" dirty="0"/>
              <a:t>Anti-spyware</a:t>
            </a:r>
          </a:p>
          <a:p>
            <a:r>
              <a:rPr lang="en-US" dirty="0"/>
              <a:t>...?</a:t>
            </a:r>
            <a:endParaRPr lang="en-GB" dirty="0"/>
          </a:p>
          <a:p>
            <a:endParaRPr lang="en-US" dirty="0"/>
          </a:p>
        </p:txBody>
      </p:sp>
      <p:sp>
        <p:nvSpPr>
          <p:cNvPr id="3" name="Title 2"/>
          <p:cNvSpPr>
            <a:spLocks noGrp="1"/>
          </p:cNvSpPr>
          <p:nvPr>
            <p:ph type="title"/>
          </p:nvPr>
        </p:nvSpPr>
        <p:spPr/>
        <p:txBody>
          <a:bodyPr/>
          <a:lstStyle/>
          <a:p>
            <a:r>
              <a:rPr lang="en-GB" dirty="0"/>
              <a:t>Security Controls</a:t>
            </a:r>
            <a:endParaRPr lang="en-US" dirty="0"/>
          </a:p>
        </p:txBody>
      </p:sp>
    </p:spTree>
    <p:extLst>
      <p:ext uri="{BB962C8B-B14F-4D97-AF65-F5344CB8AC3E}">
        <p14:creationId xmlns:p14="http://schemas.microsoft.com/office/powerpoint/2010/main" val="22476291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Vulnerability</a:t>
            </a:r>
          </a:p>
          <a:p>
            <a:pPr lvl="1"/>
            <a:r>
              <a:rPr lang="en-US" dirty="0"/>
              <a:t>A weakness that could be triggered accidentally or exploited intentionally to cause a security breach</a:t>
            </a:r>
            <a:endParaRPr lang="en-GB" dirty="0"/>
          </a:p>
          <a:p>
            <a:r>
              <a:rPr lang="en-US" dirty="0"/>
              <a:t>Threat</a:t>
            </a:r>
          </a:p>
          <a:p>
            <a:pPr lvl="1"/>
            <a:r>
              <a:rPr lang="en-US" dirty="0"/>
              <a:t>The potential for a threat agent or threat actor (something or someone that may trigger a vulnerability accidentally or exploit it intentionally) to "exercise" a vulnerability (that is, to breach security)</a:t>
            </a:r>
          </a:p>
          <a:p>
            <a:pPr lvl="1"/>
            <a:r>
              <a:rPr lang="en-US" dirty="0"/>
              <a:t>The path or tool used by the threat actor can be referred to as the threat vector.</a:t>
            </a:r>
            <a:endParaRPr lang="en-GB" dirty="0"/>
          </a:p>
          <a:p>
            <a:r>
              <a:rPr lang="en-GB" dirty="0"/>
              <a:t>Risk</a:t>
            </a:r>
          </a:p>
          <a:p>
            <a:pPr lvl="1"/>
            <a:r>
              <a:rPr lang="en-GB" dirty="0"/>
              <a:t>The likelihood and impact (or consequence) of a threat actor exercising a vulnerability</a:t>
            </a:r>
            <a:endParaRPr lang="en-US" dirty="0"/>
          </a:p>
        </p:txBody>
      </p:sp>
      <p:sp>
        <p:nvSpPr>
          <p:cNvPr id="3" name="Title 2"/>
          <p:cNvSpPr>
            <a:spLocks noGrp="1"/>
          </p:cNvSpPr>
          <p:nvPr>
            <p:ph type="title"/>
          </p:nvPr>
        </p:nvSpPr>
        <p:spPr/>
        <p:txBody>
          <a:bodyPr/>
          <a:lstStyle/>
          <a:p>
            <a:r>
              <a:rPr lang="en-US" dirty="0"/>
              <a:t>Vulnerabilities, Threats, and Risk</a:t>
            </a:r>
          </a:p>
        </p:txBody>
      </p:sp>
    </p:spTree>
    <p:extLst>
      <p:ext uri="{BB962C8B-B14F-4D97-AF65-F5344CB8AC3E}">
        <p14:creationId xmlns:p14="http://schemas.microsoft.com/office/powerpoint/2010/main" val="142783492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Trusted user</a:t>
            </a:r>
          </a:p>
          <a:p>
            <a:pPr lvl="1"/>
            <a:r>
              <a:rPr lang="en-US" dirty="0"/>
              <a:t>Under administrative control / known to network owner</a:t>
            </a:r>
          </a:p>
          <a:p>
            <a:pPr lvl="1"/>
            <a:r>
              <a:rPr lang="en-US" dirty="0"/>
              <a:t>Assigned permissions and authorizations</a:t>
            </a:r>
          </a:p>
          <a:p>
            <a:r>
              <a:rPr lang="en-US" dirty="0"/>
              <a:t>Untrusted user</a:t>
            </a:r>
          </a:p>
          <a:p>
            <a:pPr lvl="1"/>
            <a:r>
              <a:rPr lang="en-US" dirty="0"/>
              <a:t>Unknown to network owner</a:t>
            </a:r>
          </a:p>
          <a:p>
            <a:pPr lvl="1"/>
            <a:r>
              <a:rPr lang="en-US" dirty="0"/>
              <a:t>Rights and permissions must be restricted</a:t>
            </a:r>
          </a:p>
          <a:p>
            <a:r>
              <a:rPr lang="en-US" dirty="0"/>
              <a:t>Malicious users</a:t>
            </a:r>
          </a:p>
          <a:p>
            <a:pPr lvl="1"/>
            <a:r>
              <a:rPr lang="en-US" dirty="0"/>
              <a:t>Users that pose some type of active threat</a:t>
            </a:r>
          </a:p>
          <a:p>
            <a:pPr lvl="1"/>
            <a:r>
              <a:rPr lang="en-US" dirty="0"/>
              <a:t>Structured or unstructured attacks (targeted or opportunistic)</a:t>
            </a:r>
          </a:p>
          <a:p>
            <a:r>
              <a:rPr lang="en-US" dirty="0"/>
              <a:t>Insider threat</a:t>
            </a:r>
          </a:p>
          <a:p>
            <a:pPr lvl="1"/>
            <a:r>
              <a:rPr lang="en-US" dirty="0"/>
              <a:t>Malicious trusted users</a:t>
            </a:r>
          </a:p>
          <a:p>
            <a:pPr lvl="1"/>
            <a:r>
              <a:rPr lang="en-US" dirty="0"/>
              <a:t>Careless trusted users</a:t>
            </a:r>
          </a:p>
        </p:txBody>
      </p:sp>
      <p:sp>
        <p:nvSpPr>
          <p:cNvPr id="3" name="Title 2"/>
          <p:cNvSpPr>
            <a:spLocks noGrp="1"/>
          </p:cNvSpPr>
          <p:nvPr>
            <p:ph type="title"/>
          </p:nvPr>
        </p:nvSpPr>
        <p:spPr/>
        <p:txBody>
          <a:bodyPr>
            <a:normAutofit/>
          </a:bodyPr>
          <a:lstStyle/>
          <a:p>
            <a:r>
              <a:rPr lang="en-US" sz="2800" dirty="0"/>
              <a:t>Trusted, Untrusted, and Malicious Users</a:t>
            </a:r>
          </a:p>
        </p:txBody>
      </p:sp>
    </p:spTree>
    <p:extLst>
      <p:ext uri="{BB962C8B-B14F-4D97-AF65-F5344CB8AC3E}">
        <p14:creationId xmlns:p14="http://schemas.microsoft.com/office/powerpoint/2010/main" val="148636385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Implicit Deny</a:t>
            </a:r>
          </a:p>
          <a:p>
            <a:pPr lvl="1"/>
            <a:r>
              <a:rPr lang="en-GB" dirty="0"/>
              <a:t>Block access unless a user has explicit permission to access it</a:t>
            </a:r>
          </a:p>
          <a:p>
            <a:pPr lvl="1"/>
            <a:r>
              <a:rPr lang="en-GB" dirty="0"/>
              <a:t>Deny All firewall rule</a:t>
            </a:r>
          </a:p>
          <a:p>
            <a:r>
              <a:rPr lang="en-GB" dirty="0"/>
              <a:t>Least Privilege</a:t>
            </a:r>
          </a:p>
          <a:p>
            <a:pPr lvl="1"/>
            <a:r>
              <a:rPr lang="en-GB" dirty="0"/>
              <a:t>Grant minimum necessary rights to users</a:t>
            </a:r>
          </a:p>
          <a:p>
            <a:r>
              <a:rPr lang="en-GB" dirty="0"/>
              <a:t>User Education</a:t>
            </a:r>
          </a:p>
          <a:p>
            <a:pPr lvl="1"/>
            <a:r>
              <a:rPr lang="en-GB" dirty="0"/>
              <a:t>General security awareness training</a:t>
            </a:r>
          </a:p>
          <a:p>
            <a:pPr lvl="1"/>
            <a:r>
              <a:rPr lang="en-GB" dirty="0"/>
              <a:t>Information about security policies / best practice and sanctions</a:t>
            </a:r>
          </a:p>
          <a:p>
            <a:pPr lvl="1"/>
            <a:r>
              <a:rPr lang="en-GB" dirty="0"/>
              <a:t>Role-specific training</a:t>
            </a:r>
          </a:p>
          <a:p>
            <a:pPr lvl="1"/>
            <a:endParaRPr lang="en-US" dirty="0"/>
          </a:p>
        </p:txBody>
      </p:sp>
      <p:sp>
        <p:nvSpPr>
          <p:cNvPr id="3" name="Title 2"/>
          <p:cNvSpPr>
            <a:spLocks noGrp="1"/>
          </p:cNvSpPr>
          <p:nvPr>
            <p:ph type="title"/>
          </p:nvPr>
        </p:nvSpPr>
        <p:spPr/>
        <p:txBody>
          <a:bodyPr/>
          <a:lstStyle/>
          <a:p>
            <a:r>
              <a:rPr lang="en-US" dirty="0"/>
              <a:t>Security Policies</a:t>
            </a:r>
          </a:p>
        </p:txBody>
      </p:sp>
    </p:spTree>
    <p:extLst>
      <p:ext uri="{BB962C8B-B14F-4D97-AF65-F5344CB8AC3E}">
        <p14:creationId xmlns:p14="http://schemas.microsoft.com/office/powerpoint/2010/main" val="311484992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Social Engineering</a:t>
            </a:r>
            <a:endParaRPr lang="en-US" dirty="0"/>
          </a:p>
        </p:txBody>
      </p:sp>
      <p:sp>
        <p:nvSpPr>
          <p:cNvPr id="4" name="Content Placeholder 3"/>
          <p:cNvSpPr>
            <a:spLocks noGrp="1"/>
          </p:cNvSpPr>
          <p:nvPr>
            <p:ph sz="half" idx="2"/>
          </p:nvPr>
        </p:nvSpPr>
        <p:spPr/>
        <p:txBody>
          <a:bodyPr/>
          <a:lstStyle/>
          <a:p>
            <a:r>
              <a:rPr lang="en-US" dirty="0"/>
              <a:t>Malicious users trying to extract information or authorization by asking for it</a:t>
            </a:r>
          </a:p>
          <a:p>
            <a:r>
              <a:rPr lang="en-US" dirty="0"/>
              <a:t>Impersonation techniques</a:t>
            </a:r>
          </a:p>
          <a:p>
            <a:pPr lvl="1"/>
            <a:r>
              <a:rPr lang="en-US" dirty="0"/>
              <a:t>Intimidation</a:t>
            </a:r>
          </a:p>
          <a:p>
            <a:pPr lvl="1"/>
            <a:r>
              <a:rPr lang="en-US" dirty="0"/>
              <a:t>Charm</a:t>
            </a:r>
          </a:p>
        </p:txBody>
      </p:sp>
      <p:pic>
        <p:nvPicPr>
          <p:cNvPr id="7" name="Content Placeholder 6" descr="Do you really know who's on the other end of the line?"/>
          <p:cNvPicPr>
            <a:picLocks noGrp="1"/>
          </p:cNvPicPr>
          <p:nvPr>
            <p:ph sz="half" idx="1"/>
          </p:nvPr>
        </p:nvPicPr>
        <p:blipFill rotWithShape="1">
          <a:blip r:embed="rId2" cstate="print"/>
          <a:stretch/>
        </p:blipFill>
        <p:spPr bwMode="auto">
          <a:xfrm>
            <a:off x="2352136" y="1403229"/>
            <a:ext cx="3172364" cy="47442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849237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Spoofing techniques that exploit user behavior</a:t>
            </a:r>
          </a:p>
          <a:p>
            <a:r>
              <a:rPr lang="en-US" dirty="0"/>
              <a:t>Send an email with malicious links pretending to come from a trusted source</a:t>
            </a:r>
          </a:p>
          <a:p>
            <a:r>
              <a:rPr lang="en-US" dirty="0"/>
              <a:t>Spear phishing – target the attack with information known about the subject</a:t>
            </a:r>
          </a:p>
          <a:p>
            <a:r>
              <a:rPr lang="en-US" dirty="0"/>
              <a:t>Pharming – uses the web directly rather than emails</a:t>
            </a:r>
          </a:p>
          <a:p>
            <a:pPr lvl="1"/>
            <a:r>
              <a:rPr lang="en-US" dirty="0"/>
              <a:t>Search engines</a:t>
            </a:r>
          </a:p>
          <a:p>
            <a:pPr lvl="1"/>
            <a:r>
              <a:rPr lang="en-US" dirty="0"/>
              <a:t>Malicious ads</a:t>
            </a:r>
          </a:p>
        </p:txBody>
      </p:sp>
      <p:sp>
        <p:nvSpPr>
          <p:cNvPr id="3" name="Title 2"/>
          <p:cNvSpPr>
            <a:spLocks noGrp="1"/>
          </p:cNvSpPr>
          <p:nvPr>
            <p:ph type="title"/>
          </p:nvPr>
        </p:nvSpPr>
        <p:spPr/>
        <p:txBody>
          <a:bodyPr/>
          <a:lstStyle/>
          <a:p>
            <a:r>
              <a:rPr lang="en-US" dirty="0"/>
              <a:t>Phishing</a:t>
            </a:r>
          </a:p>
        </p:txBody>
      </p:sp>
    </p:spTree>
    <p:extLst>
      <p:ext uri="{BB962C8B-B14F-4D97-AF65-F5344CB8AC3E}">
        <p14:creationId xmlns:p14="http://schemas.microsoft.com/office/powerpoint/2010/main" val="42592296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Train employees to handle privileged information properly</a:t>
            </a:r>
            <a:endParaRPr lang="en-GB" dirty="0"/>
          </a:p>
          <a:p>
            <a:r>
              <a:rPr lang="en-US" dirty="0"/>
              <a:t>Establish a reporting system for suspected attacks</a:t>
            </a:r>
            <a:endParaRPr lang="en-GB" dirty="0"/>
          </a:p>
          <a:p>
            <a:r>
              <a:rPr lang="en-US" dirty="0"/>
              <a:t>Train employees to identify phishing style attacks</a:t>
            </a:r>
            <a:endParaRPr lang="en-GB" dirty="0"/>
          </a:p>
          <a:p>
            <a:r>
              <a:rPr lang="en-US" dirty="0"/>
              <a:t>Train employees not to release any work-related information on third-party sites or social networks</a:t>
            </a:r>
          </a:p>
          <a:p>
            <a:r>
              <a:rPr lang="en-US" dirty="0"/>
              <a:t>Prevent work password reuse</a:t>
            </a:r>
          </a:p>
          <a:p>
            <a:r>
              <a:rPr lang="en-US" dirty="0"/>
              <a:t>Technical controls too – layers of defense</a:t>
            </a:r>
          </a:p>
        </p:txBody>
      </p:sp>
      <p:sp>
        <p:nvSpPr>
          <p:cNvPr id="3" name="Title 2"/>
          <p:cNvSpPr>
            <a:spLocks noGrp="1"/>
          </p:cNvSpPr>
          <p:nvPr>
            <p:ph type="title"/>
          </p:nvPr>
        </p:nvSpPr>
        <p:spPr/>
        <p:txBody>
          <a:bodyPr>
            <a:normAutofit/>
          </a:bodyPr>
          <a:lstStyle/>
          <a:p>
            <a:r>
              <a:rPr lang="en-US" dirty="0"/>
              <a:t>Mitigating Social Engineering Attacks</a:t>
            </a:r>
          </a:p>
        </p:txBody>
      </p:sp>
    </p:spTree>
    <p:extLst>
      <p:ext uri="{BB962C8B-B14F-4D97-AF65-F5344CB8AC3E}">
        <p14:creationId xmlns:p14="http://schemas.microsoft.com/office/powerpoint/2010/main" val="279963811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Network Footprinting</a:t>
            </a:r>
            <a:endParaRPr lang="en-US" dirty="0"/>
          </a:p>
        </p:txBody>
      </p:sp>
      <p:sp>
        <p:nvSpPr>
          <p:cNvPr id="2" name="Content Placeholder 1"/>
          <p:cNvSpPr>
            <a:spLocks noGrp="1"/>
          </p:cNvSpPr>
          <p:nvPr>
            <p:ph sz="half" idx="1"/>
          </p:nvPr>
        </p:nvSpPr>
        <p:spPr/>
        <p:txBody>
          <a:bodyPr>
            <a:normAutofit/>
          </a:bodyPr>
          <a:lstStyle/>
          <a:p>
            <a:r>
              <a:rPr lang="en-US" dirty="0"/>
              <a:t>Attacker needs information about network and security controls</a:t>
            </a:r>
          </a:p>
          <a:p>
            <a:r>
              <a:rPr lang="en-US" dirty="0"/>
              <a:t>Footprinting gathers information about whole network</a:t>
            </a:r>
          </a:p>
          <a:p>
            <a:r>
              <a:rPr lang="en-US" dirty="0"/>
              <a:t>Fingerprinting gathers information about a particular host</a:t>
            </a:r>
          </a:p>
          <a:p>
            <a:r>
              <a:rPr lang="en-US" dirty="0"/>
              <a:t>Open Ethernet ports</a:t>
            </a:r>
          </a:p>
          <a:p>
            <a:pPr lvl="1"/>
            <a:r>
              <a:rPr lang="en-US" dirty="0"/>
              <a:t>Prevent unauthorized devices from connecting</a:t>
            </a:r>
          </a:p>
          <a:p>
            <a:pPr lvl="1"/>
            <a:r>
              <a:rPr lang="en-US" dirty="0"/>
              <a:t>Physically / administratively disable ports</a:t>
            </a:r>
          </a:p>
          <a:p>
            <a:pPr lvl="1"/>
            <a:r>
              <a:rPr lang="en-US" dirty="0"/>
              <a:t>Enforce Network Access Control (NAC)</a:t>
            </a:r>
          </a:p>
          <a:p>
            <a:r>
              <a:rPr lang="en-US" dirty="0"/>
              <a:t>Open TCP / UDP ports</a:t>
            </a:r>
          </a:p>
          <a:p>
            <a:pPr lvl="1"/>
            <a:r>
              <a:rPr lang="en-US" dirty="0"/>
              <a:t>Port scanner</a:t>
            </a:r>
          </a:p>
          <a:p>
            <a:pPr lvl="1"/>
            <a:r>
              <a:rPr lang="en-US" dirty="0"/>
              <a:t>netstat</a:t>
            </a:r>
          </a:p>
          <a:p>
            <a:pPr lvl="1"/>
            <a:r>
              <a:rPr lang="en-US" dirty="0"/>
              <a:t>Network mapper detects all hosts via port scans against IP address ranges</a:t>
            </a:r>
          </a:p>
        </p:txBody>
      </p:sp>
      <p:pic>
        <p:nvPicPr>
          <p:cNvPr id="7" name="Content Placeholder 6" descr="Displaying open connections with netstat"/>
          <p:cNvPicPr>
            <a:picLocks noGrp="1"/>
          </p:cNvPicPr>
          <p:nvPr>
            <p:ph sz="half" idx="2"/>
          </p:nvPr>
        </p:nvPicPr>
        <p:blipFill>
          <a:blip r:embed="rId2">
            <a:extLst>
              <a:ext uri="{28A0092B-C50C-407E-A947-70E740481C1C}">
                <a14:useLocalDpi xmlns:a14="http://schemas.microsoft.com/office/drawing/2010/main"/>
              </a:ext>
            </a:extLst>
          </a:blip>
          <a:stretch>
            <a:fillRect/>
          </a:stretch>
        </p:blipFill>
        <p:spPr>
          <a:xfrm>
            <a:off x="6142038" y="1777202"/>
            <a:ext cx="4525962" cy="3576646"/>
          </a:xfrm>
          <a:prstGeom prst="rect">
            <a:avLst/>
          </a:prstGeom>
        </p:spPr>
      </p:pic>
    </p:spTree>
    <p:extLst>
      <p:ext uri="{BB962C8B-B14F-4D97-AF65-F5344CB8AC3E}">
        <p14:creationId xmlns:p14="http://schemas.microsoft.com/office/powerpoint/2010/main" val="1320656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GB" dirty="0"/>
              <a:t>Storage</a:t>
            </a:r>
          </a:p>
        </p:txBody>
      </p:sp>
    </p:spTree>
    <p:extLst>
      <p:ext uri="{BB962C8B-B14F-4D97-AF65-F5344CB8AC3E}">
        <p14:creationId xmlns:p14="http://schemas.microsoft.com/office/powerpoint/2010/main" val="100307598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Eavesdropping</a:t>
            </a:r>
          </a:p>
        </p:txBody>
      </p:sp>
      <p:sp>
        <p:nvSpPr>
          <p:cNvPr id="8" name="Content Placeholder 7"/>
          <p:cNvSpPr>
            <a:spLocks noGrp="1"/>
          </p:cNvSpPr>
          <p:nvPr>
            <p:ph sz="half" idx="2"/>
          </p:nvPr>
        </p:nvSpPr>
        <p:spPr/>
        <p:txBody>
          <a:bodyPr>
            <a:normAutofit/>
          </a:bodyPr>
          <a:lstStyle/>
          <a:p>
            <a:r>
              <a:rPr lang="en-US" dirty="0"/>
              <a:t>Packet sniffing</a:t>
            </a:r>
          </a:p>
          <a:p>
            <a:r>
              <a:rPr lang="en-US" dirty="0"/>
              <a:t>If attacker can get access to network, packets can be intercepted and read (unless encrypted)</a:t>
            </a:r>
          </a:p>
          <a:p>
            <a:r>
              <a:rPr lang="en-US" dirty="0"/>
              <a:t>Precursor attack usually necessary to sniff traffic</a:t>
            </a:r>
          </a:p>
          <a:p>
            <a:pPr lvl="1"/>
            <a:r>
              <a:rPr lang="en-US" dirty="0"/>
              <a:t>MAC flooding</a:t>
            </a:r>
          </a:p>
          <a:p>
            <a:pPr lvl="1"/>
            <a:r>
              <a:rPr lang="en-US" dirty="0"/>
              <a:t>ARP poisoning</a:t>
            </a:r>
          </a:p>
        </p:txBody>
      </p:sp>
      <p:pic>
        <p:nvPicPr>
          <p:cNvPr id="9" name="Content Placeholder 8" descr="Capturing basic HTTP authentication in Wireshark"/>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1524001" y="1956687"/>
            <a:ext cx="4525963" cy="3217676"/>
          </a:xfrm>
          <a:prstGeom prst="rect">
            <a:avLst/>
          </a:prstGeom>
          <a:noFill/>
          <a:ln w="9525">
            <a:noFill/>
            <a:miter lim="800000"/>
            <a:headEnd/>
            <a:tailEnd/>
          </a:ln>
        </p:spPr>
      </p:pic>
    </p:spTree>
    <p:extLst>
      <p:ext uri="{BB962C8B-B14F-4D97-AF65-F5344CB8AC3E}">
        <p14:creationId xmlns:p14="http://schemas.microsoft.com/office/powerpoint/2010/main" val="64709653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a:t>Spoofing and packet / protocol abuse</a:t>
            </a:r>
          </a:p>
          <a:p>
            <a:pPr lvl="1"/>
            <a:r>
              <a:rPr lang="en-GB" dirty="0"/>
              <a:t>Masquerade as something else</a:t>
            </a:r>
          </a:p>
          <a:p>
            <a:pPr lvl="2"/>
            <a:r>
              <a:rPr lang="en-GB" dirty="0"/>
              <a:t>Local network’s default gateway</a:t>
            </a:r>
          </a:p>
          <a:p>
            <a:pPr lvl="2"/>
            <a:r>
              <a:rPr lang="en-GB" dirty="0"/>
              <a:t>Rogue wireless access point</a:t>
            </a:r>
          </a:p>
          <a:p>
            <a:pPr lvl="1"/>
            <a:r>
              <a:rPr lang="en-GB" dirty="0"/>
              <a:t>Get hosts to send you traffic without authorization</a:t>
            </a:r>
          </a:p>
          <a:p>
            <a:r>
              <a:rPr lang="en-GB" dirty="0"/>
              <a:t>Denial of Service (DoS)</a:t>
            </a:r>
          </a:p>
          <a:p>
            <a:pPr lvl="1"/>
            <a:r>
              <a:rPr lang="en-GB" dirty="0"/>
              <a:t>Prevent a service from working properly (or at all)</a:t>
            </a:r>
          </a:p>
          <a:p>
            <a:pPr lvl="1"/>
            <a:r>
              <a:rPr lang="en-GB" dirty="0"/>
              <a:t>May be designed to allow other attacks to take place</a:t>
            </a:r>
          </a:p>
          <a:p>
            <a:r>
              <a:rPr lang="en-GB" dirty="0"/>
              <a:t>Distributed Denial of Service (DDoS)</a:t>
            </a:r>
          </a:p>
          <a:p>
            <a:pPr lvl="1"/>
            <a:r>
              <a:rPr lang="en-GB" dirty="0"/>
              <a:t>Use a “botnet” of compromised systems to overcome victim bandwidth</a:t>
            </a:r>
          </a:p>
          <a:p>
            <a:pPr lvl="1"/>
            <a:r>
              <a:rPr lang="en-GB" dirty="0"/>
              <a:t>Exploit protocol abuse</a:t>
            </a:r>
          </a:p>
          <a:p>
            <a:r>
              <a:rPr lang="en-GB" dirty="0"/>
              <a:t>Man-in-the-Middle</a:t>
            </a:r>
          </a:p>
          <a:p>
            <a:pPr lvl="1"/>
            <a:r>
              <a:rPr lang="en-GB" dirty="0"/>
              <a:t>Intercept and possibly alter communications between two hosts</a:t>
            </a:r>
            <a:endParaRPr lang="en-US" dirty="0"/>
          </a:p>
        </p:txBody>
      </p:sp>
      <p:sp>
        <p:nvSpPr>
          <p:cNvPr id="3" name="Title 2"/>
          <p:cNvSpPr>
            <a:spLocks noGrp="1"/>
          </p:cNvSpPr>
          <p:nvPr>
            <p:ph type="title"/>
          </p:nvPr>
        </p:nvSpPr>
        <p:spPr/>
        <p:txBody>
          <a:bodyPr/>
          <a:lstStyle/>
          <a:p>
            <a:r>
              <a:rPr lang="en-US" dirty="0"/>
              <a:t>Network Attack Strategies</a:t>
            </a:r>
          </a:p>
        </p:txBody>
      </p:sp>
    </p:spTree>
    <p:extLst>
      <p:ext uri="{BB962C8B-B14F-4D97-AF65-F5344CB8AC3E}">
        <p14:creationId xmlns:p14="http://schemas.microsoft.com/office/powerpoint/2010/main" val="235757355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Software exploits target a vulnerability in software (or firmware)</a:t>
            </a:r>
          </a:p>
          <a:p>
            <a:r>
              <a:rPr lang="en-US" dirty="0"/>
              <a:t>Might cause software to stop working – prevent a firewall from operating for instance</a:t>
            </a:r>
          </a:p>
          <a:p>
            <a:r>
              <a:rPr lang="en-US" dirty="0"/>
              <a:t>Might allow attacker to run arbitrary code – install malware</a:t>
            </a:r>
          </a:p>
          <a:p>
            <a:r>
              <a:rPr lang="en-US" dirty="0"/>
              <a:t>Keeping software up-to-date with patches mitigates risk but...</a:t>
            </a:r>
          </a:p>
          <a:p>
            <a:pPr lvl="1"/>
            <a:r>
              <a:rPr lang="en-US" dirty="0"/>
              <a:t>Zero-day attack exploits a vulnerability that has not been patched</a:t>
            </a:r>
          </a:p>
          <a:p>
            <a:pPr lvl="1"/>
            <a:r>
              <a:rPr lang="en-US" dirty="0"/>
              <a:t>Unpatched (non-compliant) systems</a:t>
            </a:r>
          </a:p>
          <a:p>
            <a:pPr lvl="1"/>
            <a:r>
              <a:rPr lang="en-US" dirty="0" err="1"/>
              <a:t>Unpatchable</a:t>
            </a:r>
            <a:r>
              <a:rPr lang="en-US" dirty="0"/>
              <a:t> / legacy systems</a:t>
            </a:r>
          </a:p>
          <a:p>
            <a:pPr lvl="1"/>
            <a:endParaRPr lang="en-US" dirty="0"/>
          </a:p>
        </p:txBody>
      </p:sp>
      <p:sp>
        <p:nvSpPr>
          <p:cNvPr id="3" name="Title 2"/>
          <p:cNvSpPr>
            <a:spLocks noGrp="1"/>
          </p:cNvSpPr>
          <p:nvPr>
            <p:ph type="title"/>
          </p:nvPr>
        </p:nvSpPr>
        <p:spPr/>
        <p:txBody>
          <a:bodyPr/>
          <a:lstStyle/>
          <a:p>
            <a:r>
              <a:rPr lang="en-US" dirty="0"/>
              <a:t>Vulnerabilities</a:t>
            </a:r>
          </a:p>
        </p:txBody>
      </p:sp>
    </p:spTree>
    <p:extLst>
      <p:ext uri="{BB962C8B-B14F-4D97-AF65-F5344CB8AC3E}">
        <p14:creationId xmlns:p14="http://schemas.microsoft.com/office/powerpoint/2010/main" val="149138175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Password Attacks</a:t>
            </a:r>
          </a:p>
        </p:txBody>
      </p:sp>
      <p:sp>
        <p:nvSpPr>
          <p:cNvPr id="9" name="Content Placeholder 8"/>
          <p:cNvSpPr>
            <a:spLocks noGrp="1"/>
          </p:cNvSpPr>
          <p:nvPr>
            <p:ph sz="half" idx="1"/>
          </p:nvPr>
        </p:nvSpPr>
        <p:spPr/>
        <p:txBody>
          <a:bodyPr>
            <a:normAutofit/>
          </a:bodyPr>
          <a:lstStyle/>
          <a:p>
            <a:r>
              <a:rPr lang="en-US" dirty="0"/>
              <a:t>Attackers want to find out passwords, especially passwords for accounts with administrative privileges</a:t>
            </a:r>
          </a:p>
          <a:p>
            <a:pPr lvl="1"/>
            <a:r>
              <a:rPr lang="en-US" dirty="0"/>
              <a:t>Social engineering</a:t>
            </a:r>
          </a:p>
          <a:p>
            <a:pPr lvl="1"/>
            <a:r>
              <a:rPr lang="en-US" dirty="0"/>
              <a:t>Packet sniffing </a:t>
            </a:r>
          </a:p>
          <a:p>
            <a:pPr lvl="1"/>
            <a:r>
              <a:rPr lang="en-US" dirty="0"/>
              <a:t>Steal password database</a:t>
            </a:r>
          </a:p>
          <a:p>
            <a:r>
              <a:rPr lang="en-US" dirty="0"/>
              <a:t>Typically have to overcome cryptographic protection</a:t>
            </a:r>
          </a:p>
          <a:p>
            <a:pPr lvl="1"/>
            <a:r>
              <a:rPr lang="en-US" dirty="0"/>
              <a:t>Dictionary attack – rely on users choosing simple passwords</a:t>
            </a:r>
          </a:p>
          <a:p>
            <a:pPr lvl="1"/>
            <a:r>
              <a:rPr lang="en-US" dirty="0"/>
              <a:t>Brute force – rely on users choosing short passwords</a:t>
            </a:r>
          </a:p>
        </p:txBody>
      </p:sp>
      <p:pic>
        <p:nvPicPr>
          <p:cNvPr id="10" name="Content Placeholder 6" descr="Cain and Abel password cracker"/>
          <p:cNvPicPr>
            <a:picLocks noGrp="1"/>
          </p:cNvPicPr>
          <p:nvPr>
            <p:ph sz="half" idx="2"/>
          </p:nvPr>
        </p:nvPicPr>
        <p:blipFill>
          <a:blip r:embed="rId2" cstate="screen">
            <a:extLst>
              <a:ext uri="{28A0092B-C50C-407E-A947-70E740481C1C}">
                <a14:useLocalDpi xmlns:a14="http://schemas.microsoft.com/office/drawing/2010/main"/>
              </a:ext>
            </a:extLst>
          </a:blip>
          <a:stretch>
            <a:fillRect/>
          </a:stretch>
        </p:blipFill>
        <p:spPr bwMode="black">
          <a:xfrm>
            <a:off x="6142038" y="1868290"/>
            <a:ext cx="4525962" cy="3394471"/>
          </a:xfrm>
          <a:prstGeom prst="rect">
            <a:avLst/>
          </a:prstGeom>
          <a:noFill/>
          <a:ln>
            <a:noFill/>
          </a:ln>
        </p:spPr>
      </p:pic>
    </p:spTree>
    <p:extLst>
      <p:ext uri="{BB962C8B-B14F-4D97-AF65-F5344CB8AC3E}">
        <p14:creationId xmlns:p14="http://schemas.microsoft.com/office/powerpoint/2010/main" val="272150462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324866389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Computer Viruses and Worms</a:t>
            </a:r>
            <a:endParaRPr lang="en-US" dirty="0"/>
          </a:p>
        </p:txBody>
      </p:sp>
      <p:pic>
        <p:nvPicPr>
          <p:cNvPr id="8" name="Content Placeholder 7" descr="mouseviru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705770" y="1589088"/>
            <a:ext cx="4162425" cy="3952875"/>
          </a:xfrm>
          <a:noFill/>
        </p:spPr>
      </p:pic>
      <p:sp>
        <p:nvSpPr>
          <p:cNvPr id="11" name="Content Placeholder 10"/>
          <p:cNvSpPr>
            <a:spLocks noGrp="1"/>
          </p:cNvSpPr>
          <p:nvPr>
            <p:ph sz="half" idx="2"/>
          </p:nvPr>
        </p:nvSpPr>
        <p:spPr/>
        <p:txBody>
          <a:bodyPr>
            <a:normAutofit/>
          </a:bodyPr>
          <a:lstStyle/>
          <a:p>
            <a:r>
              <a:rPr lang="en-GB" dirty="0"/>
              <a:t>Virus types</a:t>
            </a:r>
          </a:p>
          <a:p>
            <a:pPr lvl="1"/>
            <a:r>
              <a:rPr lang="en-GB" dirty="0"/>
              <a:t>Boot sector</a:t>
            </a:r>
          </a:p>
          <a:p>
            <a:pPr lvl="1"/>
            <a:r>
              <a:rPr lang="en-GB" dirty="0"/>
              <a:t>Firmware </a:t>
            </a:r>
          </a:p>
          <a:p>
            <a:pPr lvl="1"/>
            <a:r>
              <a:rPr lang="en-GB" dirty="0"/>
              <a:t>Program</a:t>
            </a:r>
          </a:p>
          <a:p>
            <a:pPr lvl="1"/>
            <a:r>
              <a:rPr lang="en-GB" dirty="0"/>
              <a:t>Script </a:t>
            </a:r>
          </a:p>
          <a:p>
            <a:pPr lvl="1"/>
            <a:r>
              <a:rPr lang="en-GB" dirty="0"/>
              <a:t>Macro </a:t>
            </a:r>
          </a:p>
          <a:p>
            <a:r>
              <a:rPr lang="en-GB" dirty="0"/>
              <a:t>Infection vectors</a:t>
            </a:r>
          </a:p>
          <a:p>
            <a:r>
              <a:rPr lang="en-GB" dirty="0"/>
              <a:t>Payload</a:t>
            </a:r>
          </a:p>
          <a:p>
            <a:r>
              <a:rPr lang="en-GB" dirty="0"/>
              <a:t>Worms</a:t>
            </a:r>
          </a:p>
          <a:p>
            <a:endParaRPr lang="en-US" dirty="0"/>
          </a:p>
        </p:txBody>
      </p:sp>
    </p:spTree>
    <p:extLst>
      <p:ext uri="{BB962C8B-B14F-4D97-AF65-F5344CB8AC3E}">
        <p14:creationId xmlns:p14="http://schemas.microsoft.com/office/powerpoint/2010/main" val="171332061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Types of Malware</a:t>
            </a:r>
          </a:p>
        </p:txBody>
      </p:sp>
      <p:sp>
        <p:nvSpPr>
          <p:cNvPr id="7" name="Content Placeholder 6"/>
          <p:cNvSpPr>
            <a:spLocks noGrp="1"/>
          </p:cNvSpPr>
          <p:nvPr>
            <p:ph sz="half" idx="1"/>
          </p:nvPr>
        </p:nvSpPr>
        <p:spPr>
          <a:xfrm>
            <a:off x="0" y="1741490"/>
            <a:ext cx="6035040" cy="5486400"/>
          </a:xfrm>
        </p:spPr>
        <p:txBody>
          <a:bodyPr/>
          <a:lstStyle/>
          <a:p>
            <a:r>
              <a:rPr lang="en-US" dirty="0"/>
              <a:t>Trojan Horse malware</a:t>
            </a:r>
          </a:p>
          <a:p>
            <a:r>
              <a:rPr lang="en-US" dirty="0"/>
              <a:t>Spyware / adware</a:t>
            </a:r>
          </a:p>
          <a:p>
            <a:r>
              <a:rPr lang="en-US" dirty="0"/>
              <a:t>Rootkits</a:t>
            </a:r>
          </a:p>
          <a:p>
            <a:r>
              <a:rPr lang="en-US" dirty="0"/>
              <a:t>Ransomware</a:t>
            </a:r>
          </a:p>
          <a:p>
            <a:r>
              <a:rPr lang="en-US" dirty="0"/>
              <a:t>Spam</a:t>
            </a:r>
          </a:p>
        </p:txBody>
      </p:sp>
      <p:pic>
        <p:nvPicPr>
          <p:cNvPr id="10" name="Content Placeholder 9" descr="ActualSpy"/>
          <p:cNvPicPr>
            <a:picLocks noGrp="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456950" y="3630613"/>
            <a:ext cx="3896139" cy="2743200"/>
          </a:xfrm>
          <a:prstGeom prst="rect">
            <a:avLst/>
          </a:prstGeom>
          <a:noFill/>
          <a:ln>
            <a:noFill/>
          </a:ln>
        </p:spPr>
      </p:pic>
      <p:pic>
        <p:nvPicPr>
          <p:cNvPr id="11" name="Picture 8" descr="C:\Users\James\AppData\Local\Microsoft\Windows\Temporary Internet Files\Content.IE5\O6EITF2V\MC900055068[1].wmf"/>
          <p:cNvPicPr>
            <a:picLocks noGrp="1" noChangeAspect="1" noChangeArrowheads="1"/>
          </p:cNvPicPr>
          <p:nvPr>
            <p:ph sz="quarter" idx="12"/>
          </p:nvPr>
        </p:nvPicPr>
        <p:blipFill>
          <a:blip r:embed="rId3" cstate="print">
            <a:extLst>
              <a:ext uri="{28A0092B-C50C-407E-A947-70E740481C1C}">
                <a14:useLocalDpi xmlns:a14="http://schemas.microsoft.com/office/drawing/2010/main" val="0"/>
              </a:ext>
            </a:extLst>
          </a:blip>
          <a:srcRect/>
          <a:stretch>
            <a:fillRect/>
          </a:stretch>
        </p:blipFill>
        <p:spPr bwMode="auto">
          <a:xfrm>
            <a:off x="6938453" y="822325"/>
            <a:ext cx="2933132" cy="2743200"/>
          </a:xfrm>
          <a:noFill/>
        </p:spPr>
      </p:pic>
    </p:spTree>
    <p:extLst>
      <p:ext uri="{BB962C8B-B14F-4D97-AF65-F5344CB8AC3E}">
        <p14:creationId xmlns:p14="http://schemas.microsoft.com/office/powerpoint/2010/main" val="330845776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Anti-Virus Software</a:t>
            </a:r>
            <a:endParaRPr lang="en-US" dirty="0"/>
          </a:p>
        </p:txBody>
      </p:sp>
      <p:pic>
        <p:nvPicPr>
          <p:cNvPr id="6" name="Content Placeholder 5" descr="Symantec Endpoint Protection malicious software protection"/>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0750" y="1200150"/>
            <a:ext cx="8362950" cy="5084763"/>
          </a:xfrm>
          <a:prstGeom prst="rect">
            <a:avLst/>
          </a:prstGeom>
          <a:noFill/>
          <a:ln>
            <a:noFill/>
          </a:ln>
        </p:spPr>
      </p:pic>
    </p:spTree>
    <p:extLst>
      <p:ext uri="{BB962C8B-B14F-4D97-AF65-F5344CB8AC3E}">
        <p14:creationId xmlns:p14="http://schemas.microsoft.com/office/powerpoint/2010/main" val="244686366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dirty="0"/>
              <a:t>Identify malware symptoms</a:t>
            </a:r>
            <a:endParaRPr lang="en-GB" dirty="0"/>
          </a:p>
          <a:p>
            <a:pPr marL="514350" indent="-514350">
              <a:buFont typeface="+mj-lt"/>
              <a:buAutoNum type="arabicPeriod"/>
            </a:pPr>
            <a:r>
              <a:rPr lang="en-US" dirty="0"/>
              <a:t>Quarantine infected system</a:t>
            </a:r>
            <a:endParaRPr lang="en-GB" dirty="0"/>
          </a:p>
          <a:p>
            <a:pPr marL="514350" indent="-514350">
              <a:buFont typeface="+mj-lt"/>
              <a:buAutoNum type="arabicPeriod"/>
            </a:pPr>
            <a:r>
              <a:rPr lang="en-US" dirty="0"/>
              <a:t>Disable system restore (in Windows)</a:t>
            </a:r>
            <a:endParaRPr lang="en-GB" dirty="0"/>
          </a:p>
          <a:p>
            <a:pPr marL="514350" indent="-514350">
              <a:buFont typeface="+mj-lt"/>
              <a:buAutoNum type="arabicPeriod"/>
            </a:pPr>
            <a:r>
              <a:rPr lang="en-US" dirty="0"/>
              <a:t>Remediate infected systems:</a:t>
            </a:r>
            <a:endParaRPr lang="en-GB" dirty="0"/>
          </a:p>
          <a:p>
            <a:pPr lvl="1"/>
            <a:r>
              <a:rPr lang="en-US" dirty="0"/>
              <a:t>Update anti-malware software</a:t>
            </a:r>
            <a:endParaRPr lang="en-GB" dirty="0"/>
          </a:p>
          <a:p>
            <a:pPr lvl="1"/>
            <a:r>
              <a:rPr lang="en-US" dirty="0"/>
              <a:t>Scan and removal techniques (Safe Mode, Pre-installation environment)</a:t>
            </a:r>
            <a:endParaRPr lang="en-GB" dirty="0"/>
          </a:p>
          <a:p>
            <a:pPr marL="514350" indent="-514350">
              <a:buFont typeface="+mj-lt"/>
              <a:buAutoNum type="arabicPeriod"/>
            </a:pPr>
            <a:r>
              <a:rPr lang="en-US" dirty="0"/>
              <a:t>Schedule scans and run updates</a:t>
            </a:r>
            <a:endParaRPr lang="en-GB" dirty="0"/>
          </a:p>
          <a:p>
            <a:pPr marL="514350" indent="-514350">
              <a:buFont typeface="+mj-lt"/>
              <a:buAutoNum type="arabicPeriod"/>
            </a:pPr>
            <a:r>
              <a:rPr lang="en-US" dirty="0"/>
              <a:t>Enable system restore and create restore point (in Windows)</a:t>
            </a:r>
            <a:endParaRPr lang="en-GB" dirty="0"/>
          </a:p>
          <a:p>
            <a:pPr marL="514350" indent="-514350">
              <a:buFont typeface="+mj-lt"/>
              <a:buAutoNum type="arabicPeriod"/>
            </a:pPr>
            <a:r>
              <a:rPr lang="en-US" dirty="0"/>
              <a:t>Educate end user</a:t>
            </a:r>
            <a:endParaRPr lang="en-GB" dirty="0"/>
          </a:p>
          <a:p>
            <a:endParaRPr lang="en-US" dirty="0"/>
          </a:p>
        </p:txBody>
      </p:sp>
      <p:sp>
        <p:nvSpPr>
          <p:cNvPr id="3" name="Title 2"/>
          <p:cNvSpPr>
            <a:spLocks noGrp="1"/>
          </p:cNvSpPr>
          <p:nvPr>
            <p:ph type="title"/>
          </p:nvPr>
        </p:nvSpPr>
        <p:spPr/>
        <p:txBody>
          <a:bodyPr/>
          <a:lstStyle/>
          <a:p>
            <a:r>
              <a:rPr lang="en-GB" dirty="0"/>
              <a:t>Best Practice Malware Removal</a:t>
            </a:r>
            <a:endParaRPr lang="en-US" dirty="0"/>
          </a:p>
        </p:txBody>
      </p:sp>
    </p:spTree>
    <p:extLst>
      <p:ext uri="{BB962C8B-B14F-4D97-AF65-F5344CB8AC3E}">
        <p14:creationId xmlns:p14="http://schemas.microsoft.com/office/powerpoint/2010/main" val="261527235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Malware Symptoms</a:t>
            </a:r>
            <a:endParaRPr lang="en-US" dirty="0"/>
          </a:p>
        </p:txBody>
      </p:sp>
      <p:sp>
        <p:nvSpPr>
          <p:cNvPr id="4" name="Content Placeholder 3"/>
          <p:cNvSpPr>
            <a:spLocks noGrp="1"/>
          </p:cNvSpPr>
          <p:nvPr>
            <p:ph sz="half" idx="2"/>
          </p:nvPr>
        </p:nvSpPr>
        <p:spPr/>
        <p:txBody>
          <a:bodyPr/>
          <a:lstStyle/>
          <a:p>
            <a:r>
              <a:rPr lang="en-GB" altLang="en-US" dirty="0"/>
              <a:t>General</a:t>
            </a:r>
          </a:p>
          <a:p>
            <a:r>
              <a:rPr lang="en-GB" altLang="en-US" dirty="0"/>
              <a:t>Spyware, adware, and browsers</a:t>
            </a:r>
          </a:p>
          <a:p>
            <a:r>
              <a:rPr lang="en-GB" altLang="en-US" dirty="0"/>
              <a:t>Software</a:t>
            </a:r>
          </a:p>
          <a:p>
            <a:r>
              <a:rPr lang="en-GB" altLang="en-US" dirty="0"/>
              <a:t>Trojans, rootkits, and botnets</a:t>
            </a:r>
          </a:p>
          <a:p>
            <a:r>
              <a:rPr lang="en-GB" altLang="en-US" dirty="0"/>
              <a:t>Invalid digital certificates</a:t>
            </a:r>
          </a:p>
          <a:p>
            <a:endParaRPr lang="en-US" dirty="0"/>
          </a:p>
        </p:txBody>
      </p:sp>
      <p:pic>
        <p:nvPicPr>
          <p:cNvPr id="7"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24001" y="1810445"/>
            <a:ext cx="4525963" cy="3510160"/>
          </a:xfrm>
          <a:noFill/>
        </p:spPr>
      </p:pic>
    </p:spTree>
    <p:extLst>
      <p:ext uri="{BB962C8B-B14F-4D97-AF65-F5344CB8AC3E}">
        <p14:creationId xmlns:p14="http://schemas.microsoft.com/office/powerpoint/2010/main" val="3421113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defRPr/>
            </a:pPr>
            <a:r>
              <a:rPr lang="en-US" dirty="0"/>
              <a:t>Low-level format</a:t>
            </a:r>
          </a:p>
          <a:p>
            <a:pPr lvl="1">
              <a:defRPr/>
            </a:pPr>
            <a:r>
              <a:rPr lang="en-US" dirty="0"/>
              <a:t>Tracks and sectors</a:t>
            </a:r>
          </a:p>
          <a:p>
            <a:pPr>
              <a:defRPr/>
            </a:pPr>
            <a:r>
              <a:rPr lang="en-US" dirty="0"/>
              <a:t>Partitioning</a:t>
            </a:r>
          </a:p>
          <a:p>
            <a:pPr lvl="1">
              <a:defRPr/>
            </a:pPr>
            <a:r>
              <a:rPr lang="en-US" dirty="0"/>
              <a:t>Logically separate storage areas on a hard disk</a:t>
            </a:r>
          </a:p>
          <a:p>
            <a:pPr lvl="1">
              <a:defRPr/>
            </a:pPr>
            <a:r>
              <a:rPr lang="en-US" dirty="0"/>
              <a:t>Master Boot Record versus </a:t>
            </a:r>
            <a:r>
              <a:rPr lang="en-GB" dirty="0"/>
              <a:t>GUI (Globally Unique Identifier) Partition Table (GPT) style partitions</a:t>
            </a:r>
          </a:p>
          <a:p>
            <a:pPr lvl="1">
              <a:defRPr/>
            </a:pPr>
            <a:r>
              <a:rPr lang="en-GB" dirty="0"/>
              <a:t>Partitions versus volumes</a:t>
            </a:r>
            <a:endParaRPr lang="en-US" dirty="0"/>
          </a:p>
        </p:txBody>
      </p:sp>
      <p:sp>
        <p:nvSpPr>
          <p:cNvPr id="3" name="Title 2"/>
          <p:cNvSpPr>
            <a:spLocks noGrp="1"/>
          </p:cNvSpPr>
          <p:nvPr>
            <p:ph type="title"/>
          </p:nvPr>
        </p:nvSpPr>
        <p:spPr/>
        <p:txBody>
          <a:bodyPr/>
          <a:lstStyle/>
          <a:p>
            <a:r>
              <a:rPr lang="en-US" dirty="0"/>
              <a:t>Disk Partitions</a:t>
            </a:r>
          </a:p>
        </p:txBody>
      </p:sp>
    </p:spTree>
    <p:extLst>
      <p:ext uri="{BB962C8B-B14F-4D97-AF65-F5344CB8AC3E}">
        <p14:creationId xmlns:p14="http://schemas.microsoft.com/office/powerpoint/2010/main" val="429235925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Researching Malware</a:t>
            </a:r>
          </a:p>
        </p:txBody>
      </p:sp>
      <p:sp>
        <p:nvSpPr>
          <p:cNvPr id="8" name="Content Placeholder 7"/>
          <p:cNvSpPr>
            <a:spLocks noGrp="1"/>
          </p:cNvSpPr>
          <p:nvPr>
            <p:ph idx="12"/>
          </p:nvPr>
        </p:nvSpPr>
        <p:spPr>
          <a:xfrm>
            <a:off x="600075" y="2417657"/>
            <a:ext cx="12192000" cy="2743200"/>
          </a:xfrm>
        </p:spPr>
        <p:txBody>
          <a:bodyPr/>
          <a:lstStyle/>
          <a:p>
            <a:r>
              <a:rPr lang="en-US" dirty="0"/>
              <a:t>Anti-virus vendor databases</a:t>
            </a:r>
          </a:p>
          <a:p>
            <a:r>
              <a:rPr lang="en-US" dirty="0"/>
              <a:t>Event Viewer</a:t>
            </a:r>
          </a:p>
          <a:p>
            <a:r>
              <a:rPr lang="en-US" dirty="0"/>
              <a:t>Virus alert hoaxes and rogue A-V</a:t>
            </a:r>
          </a:p>
        </p:txBody>
      </p:sp>
      <p:pic>
        <p:nvPicPr>
          <p:cNvPr id="9" name="Content Placeholder 6" descr="Symantec's Security Response portal showing current threat status, recent viruses and vulnerabilities, and search options for the malware databas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29387" y="1975616"/>
            <a:ext cx="5152626" cy="2743200"/>
          </a:xfrm>
        </p:spPr>
      </p:pic>
    </p:spTree>
    <p:extLst>
      <p:ext uri="{BB962C8B-B14F-4D97-AF65-F5344CB8AC3E}">
        <p14:creationId xmlns:p14="http://schemas.microsoft.com/office/powerpoint/2010/main" val="29593556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Quarantining Infected Systems</a:t>
            </a:r>
            <a:endParaRPr lang="en-US" dirty="0"/>
          </a:p>
        </p:txBody>
      </p:sp>
      <p:sp>
        <p:nvSpPr>
          <p:cNvPr id="8" name="Content Placeholder 7"/>
          <p:cNvSpPr>
            <a:spLocks noGrp="1"/>
          </p:cNvSpPr>
          <p:nvPr>
            <p:ph sz="half" idx="1"/>
          </p:nvPr>
        </p:nvSpPr>
        <p:spPr/>
        <p:txBody>
          <a:bodyPr>
            <a:normAutofit/>
          </a:bodyPr>
          <a:lstStyle/>
          <a:p>
            <a:r>
              <a:rPr lang="en-US" dirty="0"/>
              <a:t>Disconnect from network</a:t>
            </a:r>
          </a:p>
          <a:p>
            <a:r>
              <a:rPr lang="en-US" dirty="0"/>
              <a:t>Isolate infected system – making appropriate tools and resources available</a:t>
            </a:r>
          </a:p>
          <a:p>
            <a:r>
              <a:rPr lang="en-US" dirty="0"/>
              <a:t>Disable System Restore and backups</a:t>
            </a:r>
          </a:p>
          <a:p>
            <a:r>
              <a:rPr lang="en-US" dirty="0"/>
              <a:t>If possible, use A-V software to scan system</a:t>
            </a:r>
          </a:p>
          <a:p>
            <a:r>
              <a:rPr lang="en-US" dirty="0"/>
              <a:t>Scan backups and removable media too</a:t>
            </a:r>
          </a:p>
          <a:p>
            <a:endParaRPr lang="en-US" dirty="0"/>
          </a:p>
        </p:txBody>
      </p:sp>
      <p:pic>
        <p:nvPicPr>
          <p:cNvPr id="9" name="Content Placeholder 5" descr="Symantec Endpoint Protection"/>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142038" y="2185010"/>
            <a:ext cx="4525962" cy="2761030"/>
          </a:xfrm>
          <a:prstGeom prst="rect">
            <a:avLst/>
          </a:prstGeom>
          <a:noFill/>
          <a:ln>
            <a:noFill/>
          </a:ln>
        </p:spPr>
      </p:pic>
    </p:spTree>
    <p:extLst>
      <p:ext uri="{BB962C8B-B14F-4D97-AF65-F5344CB8AC3E}">
        <p14:creationId xmlns:p14="http://schemas.microsoft.com/office/powerpoint/2010/main" val="381036318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Remediating Infected Systems</a:t>
            </a:r>
            <a:endParaRPr lang="en-US" dirty="0"/>
          </a:p>
        </p:txBody>
      </p:sp>
      <p:sp>
        <p:nvSpPr>
          <p:cNvPr id="9" name="Content Placeholder 8"/>
          <p:cNvSpPr>
            <a:spLocks noGrp="1"/>
          </p:cNvSpPr>
          <p:nvPr>
            <p:ph sz="half" idx="1"/>
          </p:nvPr>
        </p:nvSpPr>
        <p:spPr>
          <a:xfrm>
            <a:off x="6284595" y="1261110"/>
            <a:ext cx="4526280" cy="5715000"/>
          </a:xfrm>
        </p:spPr>
        <p:txBody>
          <a:bodyPr>
            <a:normAutofit/>
          </a:bodyPr>
          <a:lstStyle/>
          <a:p>
            <a:r>
              <a:rPr lang="en-GB" dirty="0"/>
              <a:t>Options from A-V software</a:t>
            </a:r>
          </a:p>
          <a:p>
            <a:pPr lvl="1"/>
            <a:r>
              <a:rPr lang="en-GB" dirty="0"/>
              <a:t>Remove / clean</a:t>
            </a:r>
          </a:p>
          <a:p>
            <a:pPr lvl="1"/>
            <a:r>
              <a:rPr lang="en-GB" dirty="0"/>
              <a:t>Quarantine</a:t>
            </a:r>
          </a:p>
          <a:p>
            <a:pPr lvl="1"/>
            <a:r>
              <a:rPr lang="en-GB" dirty="0"/>
              <a:t>Erase</a:t>
            </a:r>
          </a:p>
          <a:p>
            <a:pPr lvl="1"/>
            <a:r>
              <a:rPr lang="en-GB" dirty="0"/>
              <a:t>Ignore?</a:t>
            </a:r>
          </a:p>
          <a:p>
            <a:r>
              <a:rPr lang="en-GB" dirty="0"/>
              <a:t>Restore from (clean) backup</a:t>
            </a:r>
          </a:p>
          <a:p>
            <a:r>
              <a:rPr lang="en-GB" dirty="0"/>
              <a:t>Use manual remediation techniques</a:t>
            </a:r>
          </a:p>
          <a:p>
            <a:pPr lvl="1"/>
            <a:r>
              <a:rPr lang="en-GB" dirty="0"/>
              <a:t>Task Manager / taskkill</a:t>
            </a:r>
          </a:p>
          <a:p>
            <a:pPr lvl="1"/>
            <a:r>
              <a:rPr lang="en-GB" dirty="0"/>
              <a:t>Command prompt file deletion / registry editing</a:t>
            </a:r>
          </a:p>
          <a:p>
            <a:pPr lvl="1"/>
            <a:r>
              <a:rPr lang="en-GB" dirty="0"/>
              <a:t>Use msconfig to boot to Safe Mode</a:t>
            </a:r>
          </a:p>
          <a:p>
            <a:pPr lvl="1"/>
            <a:r>
              <a:rPr lang="en-GB" dirty="0"/>
              <a:t>Use WinRE / Recovery Console to boot from different media</a:t>
            </a:r>
          </a:p>
          <a:p>
            <a:pPr lvl="1"/>
            <a:r>
              <a:rPr lang="en-GB" dirty="0"/>
              <a:t>Refresh installation (Windows 8)</a:t>
            </a:r>
          </a:p>
          <a:p>
            <a:pPr lvl="1"/>
            <a:r>
              <a:rPr lang="en-GB" dirty="0"/>
              <a:t>Restore from image backup</a:t>
            </a:r>
            <a:endParaRPr lang="en-US" dirty="0"/>
          </a:p>
        </p:txBody>
      </p:sp>
      <p:pic>
        <p:nvPicPr>
          <p:cNvPr id="11" name="Content Placeholder 6" descr="Configuring scan remediation options"/>
          <p:cNvPicPr>
            <a:picLocks noGrp="1"/>
          </p:cNvPicPr>
          <p:nvPr>
            <p:ph sz="quarter" idx="12"/>
          </p:nvPr>
        </p:nvPicPr>
        <p:blipFill>
          <a:blip r:embed="rId2">
            <a:extLst>
              <a:ext uri="{28A0092B-C50C-407E-A947-70E740481C1C}">
                <a14:useLocalDpi xmlns:a14="http://schemas.microsoft.com/office/drawing/2010/main" val="0"/>
              </a:ext>
            </a:extLst>
          </a:blip>
          <a:stretch>
            <a:fillRect/>
          </a:stretch>
        </p:blipFill>
        <p:spPr bwMode="auto">
          <a:xfrm>
            <a:off x="470222" y="1489075"/>
            <a:ext cx="4423718" cy="2743200"/>
          </a:xfrm>
          <a:prstGeom prst="rect">
            <a:avLst/>
          </a:prstGeom>
          <a:noFill/>
          <a:ln>
            <a:noFill/>
          </a:ln>
        </p:spPr>
      </p:pic>
      <p:pic>
        <p:nvPicPr>
          <p:cNvPr id="12" name="Content Placeholder 11" descr="Detecting and remediating a virus infection"/>
          <p:cNvPicPr>
            <a:picLocks noGrp="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145364" y="3680460"/>
            <a:ext cx="4064287" cy="2743200"/>
          </a:xfrm>
          <a:prstGeom prst="rect">
            <a:avLst/>
          </a:prstGeom>
          <a:noFill/>
          <a:ln>
            <a:noFill/>
          </a:ln>
        </p:spPr>
      </p:pic>
    </p:spTree>
    <p:extLst>
      <p:ext uri="{BB962C8B-B14F-4D97-AF65-F5344CB8AC3E}">
        <p14:creationId xmlns:p14="http://schemas.microsoft.com/office/powerpoint/2010/main" val="58933495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Preventing Malware Infections</a:t>
            </a:r>
            <a:endParaRPr lang="en-US" dirty="0"/>
          </a:p>
        </p:txBody>
      </p:sp>
      <p:sp>
        <p:nvSpPr>
          <p:cNvPr id="3" name="Content Placeholder 2"/>
          <p:cNvSpPr>
            <a:spLocks noGrp="1"/>
          </p:cNvSpPr>
          <p:nvPr>
            <p:ph sz="half" idx="1"/>
          </p:nvPr>
        </p:nvSpPr>
        <p:spPr>
          <a:xfrm>
            <a:off x="0" y="1731965"/>
            <a:ext cx="6035040" cy="5486400"/>
          </a:xfrm>
        </p:spPr>
        <p:txBody>
          <a:bodyPr/>
          <a:lstStyle/>
          <a:p>
            <a:r>
              <a:rPr lang="en-US" dirty="0"/>
              <a:t>Configuring on-access Scanning</a:t>
            </a:r>
            <a:endParaRPr lang="en-GB" dirty="0"/>
          </a:p>
          <a:p>
            <a:r>
              <a:rPr lang="en-GB" dirty="0"/>
              <a:t>Configuring scheduled scans</a:t>
            </a:r>
          </a:p>
          <a:p>
            <a:r>
              <a:rPr lang="en-US" dirty="0"/>
              <a:t>Enabling System Restore</a:t>
            </a:r>
            <a:endParaRPr lang="en-GB" dirty="0"/>
          </a:p>
          <a:p>
            <a:endParaRPr lang="en-US" dirty="0"/>
          </a:p>
        </p:txBody>
      </p:sp>
      <p:pic>
        <p:nvPicPr>
          <p:cNvPr id="8" name="Content Placeholder 7" descr="Configuring File System AutoProtect on-access scans"/>
          <p:cNvPicPr>
            <a:picLocks noGrp="1"/>
          </p:cNvPicPr>
          <p:nvPr>
            <p:ph sz="quarter" idx="12"/>
          </p:nvPr>
        </p:nvPicPr>
        <p:blipFill rotWithShape="1">
          <a:blip r:embed="rId2">
            <a:extLst>
              <a:ext uri="{28A0092B-C50C-407E-A947-70E740481C1C}">
                <a14:useLocalDpi xmlns:a14="http://schemas.microsoft.com/office/drawing/2010/main" val="0"/>
              </a:ext>
            </a:extLst>
          </a:blip>
          <a:stretch/>
        </p:blipFill>
        <p:spPr bwMode="auto">
          <a:xfrm>
            <a:off x="7217904" y="822325"/>
            <a:ext cx="2374231" cy="2743200"/>
          </a:xfrm>
          <a:prstGeom prst="rect">
            <a:avLst/>
          </a:prstGeom>
          <a:noFill/>
          <a:ln>
            <a:noFill/>
          </a:ln>
          <a:extLst>
            <a:ext uri="{53640926-AAD7-44D8-BBD7-CCE9431645EC}">
              <a14:shadowObscured xmlns:a14="http://schemas.microsoft.com/office/drawing/2010/main"/>
            </a:ext>
          </a:extLst>
        </p:spPr>
      </p:pic>
      <p:pic>
        <p:nvPicPr>
          <p:cNvPr id="9" name="Content Placeholder 8" descr="Configuring a scheduled scan"/>
          <p:cNvPicPr>
            <a:picLocks noGrp="1"/>
          </p:cNvPicPr>
          <p:nvPr>
            <p:ph sz="quarter" idx="13"/>
          </p:nvPr>
        </p:nvPicPr>
        <p:blipFill rotWithShape="1">
          <a:blip r:embed="rId3">
            <a:extLst>
              <a:ext uri="{28A0092B-C50C-407E-A947-70E740481C1C}">
                <a14:useLocalDpi xmlns:a14="http://schemas.microsoft.com/office/drawing/2010/main" val="0"/>
              </a:ext>
            </a:extLst>
          </a:blip>
          <a:stretch/>
        </p:blipFill>
        <p:spPr bwMode="auto">
          <a:xfrm>
            <a:off x="6986527" y="3630613"/>
            <a:ext cx="2836984" cy="2743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162186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36032" y="1508760"/>
            <a:ext cx="9144000" cy="5715000"/>
          </a:xfrm>
        </p:spPr>
        <p:txBody>
          <a:bodyPr>
            <a:normAutofit/>
          </a:bodyPr>
          <a:lstStyle/>
          <a:p>
            <a:r>
              <a:rPr lang="en-US" dirty="0"/>
              <a:t>Visiting "unsavory" websites with an unpatched browser, low security settings, and no anti-virus software</a:t>
            </a:r>
            <a:endParaRPr lang="en-GB" dirty="0"/>
          </a:p>
          <a:p>
            <a:r>
              <a:rPr lang="en-US" dirty="0"/>
              <a:t>Opening links in unsolicited email</a:t>
            </a:r>
            <a:endParaRPr lang="en-GB" dirty="0"/>
          </a:p>
          <a:p>
            <a:r>
              <a:rPr lang="en-US" dirty="0"/>
              <a:t>Infection from another compromised machine on the same network</a:t>
            </a:r>
            <a:endParaRPr lang="en-GB" dirty="0"/>
          </a:p>
          <a:p>
            <a:r>
              <a:rPr lang="en-US" dirty="0"/>
              <a:t>Executing a file of unknown provenance</a:t>
            </a:r>
          </a:p>
          <a:p>
            <a:pPr lvl="1"/>
            <a:r>
              <a:rPr lang="en-US" dirty="0"/>
              <a:t>Email attachments</a:t>
            </a:r>
          </a:p>
          <a:p>
            <a:pPr lvl="1"/>
            <a:r>
              <a:rPr lang="en-US" dirty="0"/>
              <a:t>File sharing sites</a:t>
            </a:r>
          </a:p>
          <a:p>
            <a:pPr lvl="1"/>
            <a:r>
              <a:rPr lang="en-US" dirty="0"/>
              <a:t>Websites generally</a:t>
            </a:r>
          </a:p>
          <a:p>
            <a:pPr lvl="1"/>
            <a:r>
              <a:rPr lang="en-US" dirty="0"/>
              <a:t>Attachments sent via chat / Instant Messaging</a:t>
            </a:r>
          </a:p>
          <a:p>
            <a:pPr lvl="1"/>
            <a:r>
              <a:rPr lang="en-US" dirty="0"/>
              <a:t>AutoRun USB sticks and CDs</a:t>
            </a:r>
            <a:endParaRPr lang="en-GB" dirty="0"/>
          </a:p>
          <a:p>
            <a:r>
              <a:rPr lang="en-US" dirty="0"/>
              <a:t>Becoming victim to a "zero-day" exploit (that is, some infection mechanism that is unknown to software and anti-virus vendors)</a:t>
            </a:r>
            <a:endParaRPr lang="en-GB" dirty="0"/>
          </a:p>
          <a:p>
            <a:endParaRPr lang="en-US" dirty="0"/>
          </a:p>
        </p:txBody>
      </p:sp>
      <p:sp>
        <p:nvSpPr>
          <p:cNvPr id="3" name="Title 2"/>
          <p:cNvSpPr>
            <a:spLocks noGrp="1"/>
          </p:cNvSpPr>
          <p:nvPr>
            <p:ph type="title"/>
          </p:nvPr>
        </p:nvSpPr>
        <p:spPr/>
        <p:txBody>
          <a:bodyPr>
            <a:normAutofit/>
          </a:bodyPr>
          <a:lstStyle/>
          <a:p>
            <a:r>
              <a:rPr lang="en-US" dirty="0"/>
              <a:t>Sources of Malware Infection</a:t>
            </a:r>
          </a:p>
        </p:txBody>
      </p:sp>
    </p:spTree>
    <p:extLst>
      <p:ext uri="{BB962C8B-B14F-4D97-AF65-F5344CB8AC3E}">
        <p14:creationId xmlns:p14="http://schemas.microsoft.com/office/powerpoint/2010/main" val="342200610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dirty="0"/>
              <a:t>Backup data</a:t>
            </a:r>
          </a:p>
          <a:p>
            <a:r>
              <a:rPr lang="en-US" altLang="en-US" dirty="0"/>
              <a:t>Apply software patches</a:t>
            </a:r>
          </a:p>
          <a:p>
            <a:r>
              <a:rPr lang="en-US" altLang="en-US" dirty="0"/>
              <a:t>Control software installation and device usage</a:t>
            </a:r>
          </a:p>
          <a:p>
            <a:r>
              <a:rPr lang="en-US" altLang="en-US" dirty="0"/>
              <a:t>Use anti-virus software with on-access scanning and update virus definitions</a:t>
            </a:r>
          </a:p>
          <a:p>
            <a:r>
              <a:rPr lang="en-US" altLang="en-US" dirty="0"/>
              <a:t>Configure filtering on messaging and other network servers</a:t>
            </a:r>
          </a:p>
          <a:p>
            <a:r>
              <a:rPr lang="en-US" altLang="en-US" dirty="0"/>
              <a:t>Least privilege</a:t>
            </a:r>
          </a:p>
          <a:p>
            <a:r>
              <a:rPr lang="en-US" altLang="en-US" dirty="0"/>
              <a:t>Educate end users</a:t>
            </a:r>
          </a:p>
          <a:p>
            <a:r>
              <a:rPr lang="en-US" altLang="en-US" dirty="0"/>
              <a:t>Monitor security bulletins, audit systems, and establish effective procedures</a:t>
            </a:r>
          </a:p>
        </p:txBody>
      </p:sp>
      <p:sp>
        <p:nvSpPr>
          <p:cNvPr id="3" name="Title 2"/>
          <p:cNvSpPr>
            <a:spLocks noGrp="1"/>
          </p:cNvSpPr>
          <p:nvPr>
            <p:ph type="title"/>
          </p:nvPr>
        </p:nvSpPr>
        <p:spPr/>
        <p:txBody>
          <a:bodyPr>
            <a:normAutofit/>
          </a:bodyPr>
          <a:lstStyle/>
          <a:p>
            <a:r>
              <a:rPr lang="en-GB" sz="2800" dirty="0"/>
              <a:t>Prevention Steps and Educating End Users</a:t>
            </a:r>
            <a:endParaRPr lang="en-US" sz="2800" dirty="0"/>
          </a:p>
        </p:txBody>
      </p:sp>
    </p:spTree>
    <p:extLst>
      <p:ext uri="{BB962C8B-B14F-4D97-AF65-F5344CB8AC3E}">
        <p14:creationId xmlns:p14="http://schemas.microsoft.com/office/powerpoint/2010/main" val="74870183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Security </a:t>
            </a:r>
            <a:r>
              <a:rPr lang="en-GB" dirty="0" err="1"/>
              <a:t>Center</a:t>
            </a:r>
            <a:endParaRPr lang="en-US" dirty="0"/>
          </a:p>
        </p:txBody>
      </p:sp>
      <p:pic>
        <p:nvPicPr>
          <p:cNvPr id="6" name="Content Placeholder 5" descr="Checking the status of security controls in the Security Center in Windows Vista- no problems here"/>
          <p:cNvPicPr>
            <a:picLocks noGrp="1"/>
          </p:cNvPicPr>
          <p:nvPr>
            <p:ph idx="1"/>
          </p:nvPr>
        </p:nvPicPr>
        <p:blipFill rotWithShape="1">
          <a:blip r:embed="rId2">
            <a:extLst>
              <a:ext uri="{28A0092B-C50C-407E-A947-70E740481C1C}">
                <a14:useLocalDpi xmlns:a14="http://schemas.microsoft.com/office/drawing/2010/main" val="0"/>
              </a:ext>
            </a:extLst>
          </a:blip>
          <a:stretch/>
        </p:blipFill>
        <p:spPr bwMode="auto">
          <a:xfrm>
            <a:off x="3169667" y="1496516"/>
            <a:ext cx="5852667" cy="41380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4966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Action Center</a:t>
            </a:r>
          </a:p>
        </p:txBody>
      </p:sp>
      <p:pic>
        <p:nvPicPr>
          <p:cNvPr id="9" name="Content Placeholder 8" descr="Windows 7 Action Center - this computer requires some corrective action to make it security compliant"/>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3206583" y="1184150"/>
            <a:ext cx="6502734" cy="4877051"/>
          </a:xfrm>
          <a:prstGeom prst="rect">
            <a:avLst/>
          </a:prstGeom>
          <a:noFill/>
          <a:ln>
            <a:noFill/>
          </a:ln>
        </p:spPr>
      </p:pic>
    </p:spTree>
    <p:extLst>
      <p:ext uri="{BB962C8B-B14F-4D97-AF65-F5344CB8AC3E}">
        <p14:creationId xmlns:p14="http://schemas.microsoft.com/office/powerpoint/2010/main" val="126186918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Windows Defender</a:t>
            </a:r>
            <a:endParaRPr lang="en-US" dirty="0"/>
          </a:p>
        </p:txBody>
      </p:sp>
      <p:pic>
        <p:nvPicPr>
          <p:cNvPr id="6" name="Content Placeholder 5" descr="Windows Defende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9507" y="1360488"/>
            <a:ext cx="6877050" cy="4810125"/>
          </a:xfrm>
          <a:prstGeom prst="rect">
            <a:avLst/>
          </a:prstGeom>
          <a:noFill/>
          <a:ln>
            <a:noFill/>
          </a:ln>
        </p:spPr>
      </p:pic>
    </p:spTree>
    <p:extLst>
      <p:ext uri="{BB962C8B-B14F-4D97-AF65-F5344CB8AC3E}">
        <p14:creationId xmlns:p14="http://schemas.microsoft.com/office/powerpoint/2010/main" val="292517438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84468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MBR versus GPT</a:t>
            </a:r>
          </a:p>
        </p:txBody>
      </p:sp>
      <p:sp>
        <p:nvSpPr>
          <p:cNvPr id="3" name="Content Placeholder 2"/>
          <p:cNvSpPr>
            <a:spLocks noGrp="1"/>
          </p:cNvSpPr>
          <p:nvPr>
            <p:ph sz="half" idx="1"/>
          </p:nvPr>
        </p:nvSpPr>
        <p:spPr/>
        <p:txBody>
          <a:bodyPr/>
          <a:lstStyle/>
          <a:p>
            <a:pPr>
              <a:defRPr/>
            </a:pPr>
            <a:r>
              <a:rPr lang="en-GB" dirty="0"/>
              <a:t>MBR-style partitioning</a:t>
            </a:r>
            <a:endParaRPr lang="en-US" dirty="0"/>
          </a:p>
          <a:p>
            <a:pPr lvl="1">
              <a:defRPr/>
            </a:pPr>
            <a:r>
              <a:rPr lang="en-US" dirty="0"/>
              <a:t>Up to 4 primary partitions allowed</a:t>
            </a:r>
          </a:p>
          <a:p>
            <a:pPr lvl="1">
              <a:defRPr/>
            </a:pPr>
            <a:r>
              <a:rPr lang="en-US" dirty="0"/>
              <a:t>Active partition</a:t>
            </a:r>
          </a:p>
          <a:p>
            <a:pPr lvl="1">
              <a:defRPr/>
            </a:pPr>
            <a:r>
              <a:rPr lang="en-US" dirty="0"/>
              <a:t>Extended partition / logical drives</a:t>
            </a:r>
          </a:p>
          <a:p>
            <a:pPr lvl="1">
              <a:defRPr/>
            </a:pPr>
            <a:r>
              <a:rPr lang="en-US" dirty="0"/>
              <a:t>System and boot partition</a:t>
            </a:r>
          </a:p>
        </p:txBody>
      </p:sp>
      <p:sp>
        <p:nvSpPr>
          <p:cNvPr id="4" name="Content Placeholder 3"/>
          <p:cNvSpPr>
            <a:spLocks noGrp="1"/>
          </p:cNvSpPr>
          <p:nvPr>
            <p:ph sz="half" idx="2"/>
          </p:nvPr>
        </p:nvSpPr>
        <p:spPr/>
        <p:txBody>
          <a:bodyPr/>
          <a:lstStyle/>
          <a:p>
            <a:pPr>
              <a:defRPr/>
            </a:pPr>
            <a:r>
              <a:rPr lang="en-US" dirty="0"/>
              <a:t>GPT-style partitioning</a:t>
            </a:r>
          </a:p>
          <a:p>
            <a:pPr lvl="1">
              <a:defRPr/>
            </a:pPr>
            <a:r>
              <a:rPr lang="en-US" dirty="0"/>
              <a:t>Convert blank disk to GPT-style</a:t>
            </a:r>
          </a:p>
          <a:p>
            <a:pPr lvl="1">
              <a:defRPr/>
            </a:pPr>
            <a:r>
              <a:rPr lang="en-US" dirty="0"/>
              <a:t>Used when installing 64-bit Windows to UEFI-based PC</a:t>
            </a:r>
          </a:p>
          <a:p>
            <a:pPr lvl="1">
              <a:defRPr/>
            </a:pPr>
            <a:r>
              <a:rPr lang="en-US" dirty="0"/>
              <a:t>Removes practical limits on number and size of partitions</a:t>
            </a:r>
          </a:p>
          <a:p>
            <a:pPr lvl="1">
              <a:defRPr/>
            </a:pPr>
            <a:r>
              <a:rPr lang="en-US" dirty="0"/>
              <a:t>Protective MBR</a:t>
            </a:r>
          </a:p>
          <a:p>
            <a:endParaRPr lang="en-US" dirty="0"/>
          </a:p>
        </p:txBody>
      </p:sp>
    </p:spTree>
    <p:extLst>
      <p:ext uri="{BB962C8B-B14F-4D97-AF65-F5344CB8AC3E}">
        <p14:creationId xmlns:p14="http://schemas.microsoft.com/office/powerpoint/2010/main" val="144519818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Encryption</a:t>
            </a:r>
          </a:p>
          <a:p>
            <a:pPr lvl="1"/>
            <a:r>
              <a:rPr lang="en-US" dirty="0"/>
              <a:t>Scramble a message (plaintext) in such a way (ciphertext) that it can only be unscrambled with the key</a:t>
            </a:r>
          </a:p>
          <a:p>
            <a:r>
              <a:rPr lang="en-US" dirty="0"/>
              <a:t>Confidentiality / privacy / integrity</a:t>
            </a:r>
          </a:p>
          <a:p>
            <a:pPr lvl="1"/>
            <a:r>
              <a:rPr lang="en-US" dirty="0"/>
              <a:t>Users cannot read the messages without the key</a:t>
            </a:r>
          </a:p>
          <a:p>
            <a:pPr lvl="1"/>
            <a:r>
              <a:rPr lang="en-US" dirty="0"/>
              <a:t>Users should be confident the message is as the sender composed it</a:t>
            </a:r>
          </a:p>
          <a:p>
            <a:r>
              <a:rPr lang="en-US" dirty="0"/>
              <a:t>Authentication</a:t>
            </a:r>
          </a:p>
          <a:p>
            <a:pPr lvl="1"/>
            <a:r>
              <a:rPr lang="en-US" dirty="0"/>
              <a:t>Possessing the key might demonstrate that only the holder could have composed a message</a:t>
            </a:r>
          </a:p>
          <a:p>
            <a:endParaRPr lang="en-US" dirty="0"/>
          </a:p>
        </p:txBody>
      </p:sp>
      <p:sp>
        <p:nvSpPr>
          <p:cNvPr id="3" name="Title 2"/>
          <p:cNvSpPr>
            <a:spLocks noGrp="1"/>
          </p:cNvSpPr>
          <p:nvPr>
            <p:ph type="title"/>
          </p:nvPr>
        </p:nvSpPr>
        <p:spPr/>
        <p:txBody>
          <a:bodyPr/>
          <a:lstStyle/>
          <a:p>
            <a:r>
              <a:rPr lang="en-GB" dirty="0"/>
              <a:t>Digital Security</a:t>
            </a:r>
            <a:endParaRPr lang="en-US" dirty="0"/>
          </a:p>
        </p:txBody>
      </p:sp>
    </p:spTree>
    <p:extLst>
      <p:ext uri="{BB962C8B-B14F-4D97-AF65-F5344CB8AC3E}">
        <p14:creationId xmlns:p14="http://schemas.microsoft.com/office/powerpoint/2010/main" val="233693035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The same key is used both to encrypt and decrypt messages</a:t>
            </a:r>
          </a:p>
          <a:p>
            <a:r>
              <a:rPr lang="en-US" dirty="0"/>
              <a:t>Referred to as secret key or single key</a:t>
            </a:r>
          </a:p>
          <a:p>
            <a:r>
              <a:rPr lang="en-US" dirty="0"/>
              <a:t>Distribution of the key is difficult</a:t>
            </a:r>
          </a:p>
          <a:p>
            <a:r>
              <a:rPr lang="en-US" dirty="0"/>
              <a:t>Symmetric encryption is not processor intensive – suitable for encrypting and decrypting large files quickly</a:t>
            </a:r>
          </a:p>
          <a:p>
            <a:r>
              <a:rPr lang="en-GB" dirty="0"/>
              <a:t>DES, AES, RC (Rivest Cipher), IDEA, Blowfish/Twofish, and CAST</a:t>
            </a:r>
          </a:p>
          <a:p>
            <a:r>
              <a:rPr lang="en-GB" dirty="0"/>
              <a:t>Key size</a:t>
            </a:r>
            <a:endParaRPr lang="en-US" dirty="0"/>
          </a:p>
          <a:p>
            <a:endParaRPr lang="en-US" dirty="0"/>
          </a:p>
        </p:txBody>
      </p:sp>
      <p:sp>
        <p:nvSpPr>
          <p:cNvPr id="3" name="Title 2"/>
          <p:cNvSpPr>
            <a:spLocks noGrp="1"/>
          </p:cNvSpPr>
          <p:nvPr>
            <p:ph type="title"/>
          </p:nvPr>
        </p:nvSpPr>
        <p:spPr/>
        <p:txBody>
          <a:bodyPr/>
          <a:lstStyle/>
          <a:p>
            <a:r>
              <a:rPr lang="en-US" dirty="0"/>
              <a:t>Symmetric Encryption</a:t>
            </a:r>
          </a:p>
        </p:txBody>
      </p:sp>
    </p:spTree>
    <p:extLst>
      <p:ext uri="{BB962C8B-B14F-4D97-AF65-F5344CB8AC3E}">
        <p14:creationId xmlns:p14="http://schemas.microsoft.com/office/powerpoint/2010/main" val="303497153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Uses two linked keys (a key pair) – one to encrypt and the other to decrypt</a:t>
            </a:r>
          </a:p>
          <a:p>
            <a:r>
              <a:rPr lang="en-US" dirty="0"/>
              <a:t>Referred as public key cryptography</a:t>
            </a:r>
          </a:p>
          <a:p>
            <a:r>
              <a:rPr lang="en-US" dirty="0"/>
              <a:t>Public key is distributed to anyone</a:t>
            </a:r>
          </a:p>
          <a:p>
            <a:r>
              <a:rPr lang="en-US" dirty="0"/>
              <a:t>Private key is kept secret by the owner</a:t>
            </a:r>
          </a:p>
          <a:p>
            <a:r>
              <a:rPr lang="en-US" dirty="0"/>
              <a:t>Processor-intensive – only works well on short messages</a:t>
            </a:r>
          </a:p>
          <a:p>
            <a:r>
              <a:rPr lang="en-US" dirty="0"/>
              <a:t>Often used for authentication and exchanging symmetric encryption keys securely</a:t>
            </a:r>
          </a:p>
        </p:txBody>
      </p:sp>
      <p:sp>
        <p:nvSpPr>
          <p:cNvPr id="3" name="Title 2"/>
          <p:cNvSpPr>
            <a:spLocks noGrp="1"/>
          </p:cNvSpPr>
          <p:nvPr>
            <p:ph type="title"/>
          </p:nvPr>
        </p:nvSpPr>
        <p:spPr/>
        <p:txBody>
          <a:bodyPr/>
          <a:lstStyle/>
          <a:p>
            <a:r>
              <a:rPr lang="en-US" dirty="0"/>
              <a:t>Asymmetric Encryption</a:t>
            </a:r>
          </a:p>
        </p:txBody>
      </p:sp>
    </p:spTree>
    <p:extLst>
      <p:ext uri="{BB962C8B-B14F-4D97-AF65-F5344CB8AC3E}">
        <p14:creationId xmlns:p14="http://schemas.microsoft.com/office/powerpoint/2010/main" val="418853421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r>
              <a:rPr lang="en-US" dirty="0"/>
              <a:t>Means of vouching for a subject’s identity</a:t>
            </a:r>
          </a:p>
          <a:p>
            <a:r>
              <a:rPr lang="en-US" dirty="0"/>
              <a:t>A Certificate Authority (CA) issues a Digital Certificates to a web server computer whose identity they have validated</a:t>
            </a:r>
          </a:p>
          <a:p>
            <a:r>
              <a:rPr lang="en-US" dirty="0"/>
              <a:t>The digital certificate contains the server’s public key and is digitally signed by the CA</a:t>
            </a:r>
          </a:p>
          <a:p>
            <a:r>
              <a:rPr lang="en-US" dirty="0"/>
              <a:t>Clients can use the public key to communicate with the server securely</a:t>
            </a:r>
          </a:p>
          <a:p>
            <a:r>
              <a:rPr lang="en-US" dirty="0"/>
              <a:t>Clients can trust that the server is genuine if they trust the CA</a:t>
            </a:r>
          </a:p>
          <a:p>
            <a:r>
              <a:rPr lang="en-US" dirty="0"/>
              <a:t>Clients are installed with the root certificates of CA’s that they trust</a:t>
            </a:r>
          </a:p>
          <a:p>
            <a:endParaRPr lang="en-US" dirty="0"/>
          </a:p>
        </p:txBody>
      </p:sp>
      <p:sp>
        <p:nvSpPr>
          <p:cNvPr id="2" name="Title 1"/>
          <p:cNvSpPr>
            <a:spLocks noGrp="1"/>
          </p:cNvSpPr>
          <p:nvPr>
            <p:ph type="title"/>
          </p:nvPr>
        </p:nvSpPr>
        <p:spPr/>
        <p:txBody>
          <a:bodyPr/>
          <a:lstStyle/>
          <a:p>
            <a:r>
              <a:rPr lang="en-GB" dirty="0"/>
              <a:t>Public Key Infrastructure (PKI)</a:t>
            </a:r>
            <a:endParaRPr lang="en-US" dirty="0"/>
          </a:p>
        </p:txBody>
      </p:sp>
    </p:spTree>
    <p:extLst>
      <p:ext uri="{BB962C8B-B14F-4D97-AF65-F5344CB8AC3E}">
        <p14:creationId xmlns:p14="http://schemas.microsoft.com/office/powerpoint/2010/main" val="413107999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r>
              <a:rPr lang="en-US" dirty="0"/>
              <a:t>Use the public / private key pair to prove authorship</a:t>
            </a:r>
          </a:p>
          <a:p>
            <a:r>
              <a:rPr lang="en-US" dirty="0"/>
              <a:t>Sender computes a message signature and encrypts it using the private key</a:t>
            </a:r>
          </a:p>
          <a:p>
            <a:r>
              <a:rPr lang="en-US" dirty="0"/>
              <a:t>Recipient can decrypt the signature using the linked public key – proving the signature was made by the linked private key</a:t>
            </a:r>
          </a:p>
          <a:p>
            <a:endParaRPr lang="en-US" dirty="0"/>
          </a:p>
        </p:txBody>
      </p:sp>
      <p:sp>
        <p:nvSpPr>
          <p:cNvPr id="2" name="Title 1"/>
          <p:cNvSpPr>
            <a:spLocks noGrp="1"/>
          </p:cNvSpPr>
          <p:nvPr>
            <p:ph type="title"/>
          </p:nvPr>
        </p:nvSpPr>
        <p:spPr/>
        <p:txBody>
          <a:bodyPr/>
          <a:lstStyle/>
          <a:p>
            <a:r>
              <a:rPr lang="en-GB" dirty="0"/>
              <a:t>Digital Signatures</a:t>
            </a:r>
            <a:endParaRPr lang="en-US" dirty="0"/>
          </a:p>
        </p:txBody>
      </p:sp>
    </p:spTree>
    <p:extLst>
      <p:ext uri="{BB962C8B-B14F-4D97-AF65-F5344CB8AC3E}">
        <p14:creationId xmlns:p14="http://schemas.microsoft.com/office/powerpoint/2010/main" val="296858689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Cryptographic Hashes</a:t>
            </a:r>
          </a:p>
        </p:txBody>
      </p:sp>
      <p:sp>
        <p:nvSpPr>
          <p:cNvPr id="3" name="Content Placeholder 2"/>
          <p:cNvSpPr>
            <a:spLocks noGrp="1"/>
          </p:cNvSpPr>
          <p:nvPr>
            <p:ph sz="half" idx="1"/>
          </p:nvPr>
        </p:nvSpPr>
        <p:spPr/>
        <p:txBody>
          <a:bodyPr>
            <a:normAutofit/>
          </a:bodyPr>
          <a:lstStyle/>
          <a:p>
            <a:r>
              <a:rPr lang="en-US" dirty="0"/>
              <a:t>A hash creates a shorter fixed length digest from an original message</a:t>
            </a:r>
          </a:p>
          <a:p>
            <a:r>
              <a:rPr lang="en-US" dirty="0"/>
              <a:t>A cryptographic creates a one-way digest – the original message cannot be recovered from the digest</a:t>
            </a:r>
          </a:p>
          <a:p>
            <a:r>
              <a:rPr lang="en-US" dirty="0"/>
              <a:t>Uses</a:t>
            </a:r>
          </a:p>
          <a:p>
            <a:pPr lvl="1"/>
            <a:r>
              <a:rPr lang="en-US" dirty="0"/>
              <a:t>As part of the digital signature  process</a:t>
            </a:r>
          </a:p>
          <a:p>
            <a:pPr lvl="1"/>
            <a:r>
              <a:rPr lang="en-US" dirty="0"/>
              <a:t>Password storage</a:t>
            </a:r>
          </a:p>
          <a:p>
            <a:r>
              <a:rPr lang="en-GB" dirty="0"/>
              <a:t>Secure Hash Algorithm (SHA-1 and SHA-2)</a:t>
            </a:r>
          </a:p>
          <a:p>
            <a:r>
              <a:rPr lang="en-GB" dirty="0"/>
              <a:t>Message Digest (MD5)</a:t>
            </a:r>
            <a:endParaRPr lang="en-US" dirty="0"/>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42038" y="2170648"/>
            <a:ext cx="4525962" cy="2789755"/>
          </a:xfrm>
        </p:spPr>
      </p:pic>
    </p:spTree>
    <p:extLst>
      <p:ext uri="{BB962C8B-B14F-4D97-AF65-F5344CB8AC3E}">
        <p14:creationId xmlns:p14="http://schemas.microsoft.com/office/powerpoint/2010/main" val="418307454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Allow a user access by challenging them to prove who they are</a:t>
            </a:r>
          </a:p>
          <a:p>
            <a:r>
              <a:rPr lang="en-US" dirty="0"/>
              <a:t>Account credentials</a:t>
            </a:r>
          </a:p>
          <a:p>
            <a:r>
              <a:rPr lang="en-US" dirty="0"/>
              <a:t>Something you know</a:t>
            </a:r>
          </a:p>
          <a:p>
            <a:r>
              <a:rPr lang="en-US" dirty="0"/>
              <a:t>Something you have</a:t>
            </a:r>
          </a:p>
          <a:p>
            <a:r>
              <a:rPr lang="en-US" dirty="0"/>
              <a:t>Something you are</a:t>
            </a:r>
          </a:p>
          <a:p>
            <a:endParaRPr lang="en-US" dirty="0"/>
          </a:p>
        </p:txBody>
      </p:sp>
      <p:sp>
        <p:nvSpPr>
          <p:cNvPr id="3" name="Title 2"/>
          <p:cNvSpPr>
            <a:spLocks noGrp="1"/>
          </p:cNvSpPr>
          <p:nvPr>
            <p:ph type="title"/>
          </p:nvPr>
        </p:nvSpPr>
        <p:spPr/>
        <p:txBody>
          <a:bodyPr/>
          <a:lstStyle/>
          <a:p>
            <a:r>
              <a:rPr lang="en-US" dirty="0"/>
              <a:t>Authentication</a:t>
            </a:r>
          </a:p>
        </p:txBody>
      </p:sp>
    </p:spTree>
    <p:extLst>
      <p:ext uri="{BB962C8B-B14F-4D97-AF65-F5344CB8AC3E}">
        <p14:creationId xmlns:p14="http://schemas.microsoft.com/office/powerpoint/2010/main" val="194297881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Something You Know (Strong Passwords)</a:t>
            </a:r>
            <a:endParaRPr lang="en-US" sz="2800" dirty="0"/>
          </a:p>
        </p:txBody>
      </p:sp>
      <p:sp>
        <p:nvSpPr>
          <p:cNvPr id="4" name="Content Placeholder 3"/>
          <p:cNvSpPr>
            <a:spLocks noGrp="1"/>
          </p:cNvSpPr>
          <p:nvPr>
            <p:ph sz="half" idx="1"/>
          </p:nvPr>
        </p:nvSpPr>
        <p:spPr>
          <a:xfrm>
            <a:off x="6156960" y="1470025"/>
            <a:ext cx="6035040" cy="5486400"/>
          </a:xfrm>
        </p:spPr>
        <p:txBody>
          <a:bodyPr>
            <a:normAutofit/>
          </a:bodyPr>
          <a:lstStyle/>
          <a:p>
            <a:pPr>
              <a:buFont typeface="Arial" charset="0"/>
              <a:buChar char="•"/>
              <a:defRPr/>
            </a:pPr>
            <a:r>
              <a:rPr lang="en-GB" dirty="0"/>
              <a:t>“Something You Know”</a:t>
            </a:r>
          </a:p>
          <a:p>
            <a:pPr>
              <a:buFont typeface="Arial" charset="0"/>
              <a:buChar char="•"/>
              <a:defRPr/>
            </a:pPr>
            <a:r>
              <a:rPr lang="en-GB" dirty="0"/>
              <a:t>Easy to implement but must avoid weak passwords</a:t>
            </a:r>
          </a:p>
          <a:p>
            <a:pPr>
              <a:buFont typeface="Arial" charset="0"/>
              <a:buChar char="•"/>
              <a:defRPr/>
            </a:pPr>
            <a:r>
              <a:rPr lang="en-GB" dirty="0"/>
              <a:t>Enforce password policies</a:t>
            </a:r>
          </a:p>
          <a:p>
            <a:pPr>
              <a:buFont typeface="Arial" charset="0"/>
              <a:buChar char="•"/>
              <a:defRPr/>
            </a:pPr>
            <a:r>
              <a:rPr lang="en-GB" dirty="0"/>
              <a:t>Single sign-on</a:t>
            </a:r>
          </a:p>
          <a:p>
            <a:pPr>
              <a:buFont typeface="Arial" charset="0"/>
              <a:buChar char="•"/>
              <a:defRPr/>
            </a:pPr>
            <a:r>
              <a:rPr lang="en-GB" dirty="0"/>
              <a:t>Password reset / recovery</a:t>
            </a:r>
          </a:p>
          <a:p>
            <a:pPr>
              <a:buFont typeface="Arial" charset="0"/>
              <a:buChar char="•"/>
              <a:defRPr/>
            </a:pPr>
            <a:endParaRPr lang="en-GB" dirty="0"/>
          </a:p>
          <a:p>
            <a:endParaRPr lang="en-US" dirty="0"/>
          </a:p>
        </p:txBody>
      </p:sp>
      <p:pic>
        <p:nvPicPr>
          <p:cNvPr id="9" name="Content Placeholder 8" descr="Windows Logon dialog"/>
          <p:cNvPicPr>
            <a:picLocks noGrp="1"/>
          </p:cNvPicPr>
          <p:nvPr>
            <p:ph sz="quarter" idx="12"/>
          </p:nvPr>
        </p:nvPicPr>
        <p:blipFill>
          <a:blip r:embed="rId2" cstate="screen">
            <a:extLst>
              <a:ext uri="{28A0092B-C50C-407E-A947-70E740481C1C}">
                <a14:useLocalDpi xmlns:a14="http://schemas.microsoft.com/office/drawing/2010/main"/>
              </a:ext>
            </a:extLst>
          </a:blip>
          <a:srcRect/>
          <a:stretch>
            <a:fillRect/>
          </a:stretch>
        </p:blipFill>
        <p:spPr bwMode="auto">
          <a:xfrm>
            <a:off x="546693" y="1470025"/>
            <a:ext cx="3658792" cy="2743200"/>
          </a:xfrm>
          <a:prstGeom prst="rect">
            <a:avLst/>
          </a:prstGeom>
          <a:noFill/>
          <a:ln>
            <a:noFill/>
          </a:ln>
        </p:spPr>
      </p:pic>
      <p:pic>
        <p:nvPicPr>
          <p:cNvPr id="10" name="Content Placeholder 9" descr="Configuring Password Policy via the Local Security Policy snap-in in Windows 7"/>
          <p:cNvPicPr>
            <a:picLocks noGrp="1"/>
          </p:cNvPicPr>
          <p:nvPr>
            <p:ph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3244056" y="3451225"/>
            <a:ext cx="3657600" cy="2743200"/>
          </a:xfrm>
          <a:prstGeom prst="rect">
            <a:avLst/>
          </a:prstGeom>
          <a:noFill/>
          <a:ln>
            <a:noFill/>
          </a:ln>
        </p:spPr>
      </p:pic>
    </p:spTree>
    <p:extLst>
      <p:ext uri="{BB962C8B-B14F-4D97-AF65-F5344CB8AC3E}">
        <p14:creationId xmlns:p14="http://schemas.microsoft.com/office/powerpoint/2010/main" val="313965616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400" dirty="0"/>
              <a:t>Something You Have (Smart Cards and Tokens)</a:t>
            </a:r>
            <a:endParaRPr lang="en-US" sz="2400" dirty="0"/>
          </a:p>
        </p:txBody>
      </p:sp>
      <p:sp>
        <p:nvSpPr>
          <p:cNvPr id="6" name="Content Placeholder 5"/>
          <p:cNvSpPr>
            <a:spLocks noGrp="1"/>
          </p:cNvSpPr>
          <p:nvPr>
            <p:ph sz="half" idx="1"/>
          </p:nvPr>
        </p:nvSpPr>
        <p:spPr>
          <a:xfrm>
            <a:off x="838200" y="1800225"/>
            <a:ext cx="6035040" cy="5486400"/>
          </a:xfrm>
        </p:spPr>
        <p:txBody>
          <a:bodyPr>
            <a:normAutofit/>
          </a:bodyPr>
          <a:lstStyle/>
          <a:p>
            <a:pPr>
              <a:buFont typeface="Arial" charset="0"/>
              <a:buChar char="•"/>
              <a:defRPr/>
            </a:pPr>
            <a:r>
              <a:rPr lang="en-GB" dirty="0"/>
              <a:t>“Something You Have”</a:t>
            </a:r>
          </a:p>
          <a:p>
            <a:pPr>
              <a:buFont typeface="Arial" charset="0"/>
              <a:buChar char="•"/>
              <a:defRPr/>
            </a:pPr>
            <a:r>
              <a:rPr lang="en-GB" dirty="0"/>
              <a:t>ID badges for physical security</a:t>
            </a:r>
          </a:p>
          <a:p>
            <a:pPr>
              <a:buFont typeface="Arial" charset="0"/>
              <a:buChar char="•"/>
              <a:defRPr/>
            </a:pPr>
            <a:r>
              <a:rPr lang="en-GB" dirty="0"/>
              <a:t>Smart card storing digital certificate</a:t>
            </a:r>
          </a:p>
          <a:p>
            <a:pPr>
              <a:buFont typeface="Arial" charset="0"/>
              <a:buChar char="•"/>
              <a:defRPr/>
            </a:pPr>
            <a:r>
              <a:rPr lang="en-GB" dirty="0"/>
              <a:t>Contactless cards (RFID / NFC)</a:t>
            </a:r>
          </a:p>
          <a:p>
            <a:pPr>
              <a:buFont typeface="Arial" charset="0"/>
              <a:buChar char="•"/>
              <a:defRPr/>
            </a:pPr>
            <a:r>
              <a:rPr lang="en-GB" dirty="0"/>
              <a:t>RSA SecurID Token – One-Time Password generator</a:t>
            </a:r>
          </a:p>
        </p:txBody>
      </p:sp>
      <p:pic>
        <p:nvPicPr>
          <p:cNvPr id="10" name="Content Placeholder 9" descr="GemPlus USB smart card reader (courtesy GemPlus image library)"/>
          <p:cNvPicPr>
            <a:picLocks noGrp="1"/>
          </p:cNvPicPr>
          <p:nvPr>
            <p:ph sz="quarter" idx="12"/>
          </p:nvPr>
        </p:nvPicPr>
        <p:blipFill>
          <a:blip r:embed="rId2" cstate="screen">
            <a:extLst>
              <a:ext uri="{28A0092B-C50C-407E-A947-70E740481C1C}">
                <a14:useLocalDpi xmlns:a14="http://schemas.microsoft.com/office/drawing/2010/main"/>
              </a:ext>
            </a:extLst>
          </a:blip>
          <a:stretch>
            <a:fillRect/>
          </a:stretch>
        </p:blipFill>
        <p:spPr bwMode="auto">
          <a:xfrm>
            <a:off x="7255785" y="1439545"/>
            <a:ext cx="2298469" cy="1508760"/>
          </a:xfrm>
          <a:prstGeom prst="rect">
            <a:avLst/>
          </a:prstGeom>
          <a:noFill/>
          <a:ln>
            <a:noFill/>
          </a:ln>
        </p:spPr>
      </p:pic>
      <p:pic>
        <p:nvPicPr>
          <p:cNvPr id="11" name="Content Placeholder 10" descr="RSA SecurID keyfob token generator (© RSA Security)"/>
          <p:cNvPicPr>
            <a:picLocks noGrp="1"/>
          </p:cNvPicPr>
          <p:nvPr>
            <p:ph sz="quarter" idx="13"/>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98988" y="4326616"/>
            <a:ext cx="2212062" cy="1351194"/>
          </a:xfrm>
          <a:prstGeom prst="rect">
            <a:avLst/>
          </a:prstGeom>
          <a:noFill/>
          <a:ln>
            <a:noFill/>
          </a:ln>
        </p:spPr>
      </p:pic>
    </p:spTree>
    <p:extLst>
      <p:ext uri="{BB962C8B-B14F-4D97-AF65-F5344CB8AC3E}">
        <p14:creationId xmlns:p14="http://schemas.microsoft.com/office/powerpoint/2010/main" val="192331934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Something You Are (Biometrics)</a:t>
            </a:r>
            <a:endParaRPr lang="en-US" dirty="0"/>
          </a:p>
        </p:txBody>
      </p:sp>
      <p:pic>
        <p:nvPicPr>
          <p:cNvPr id="7" name="Content Placeholder 6" descr="Microsoft IntelliMouse with fingerprint reader (© Microsoft)"/>
          <p:cNvPicPr>
            <a:picLocks noGrp="1"/>
          </p:cNvPicPr>
          <p:nvPr>
            <p:ph sz="half" idx="1"/>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336955" y="2458302"/>
            <a:ext cx="2900055" cy="2214446"/>
          </a:xfrm>
        </p:spPr>
      </p:pic>
      <p:sp>
        <p:nvSpPr>
          <p:cNvPr id="4" name="Content Placeholder 3"/>
          <p:cNvSpPr>
            <a:spLocks noGrp="1"/>
          </p:cNvSpPr>
          <p:nvPr>
            <p:ph sz="half" idx="2"/>
          </p:nvPr>
        </p:nvSpPr>
        <p:spPr/>
        <p:txBody>
          <a:bodyPr>
            <a:normAutofit/>
          </a:bodyPr>
          <a:lstStyle/>
          <a:p>
            <a:r>
              <a:rPr lang="en-US" dirty="0"/>
              <a:t>“Something you are”</a:t>
            </a:r>
          </a:p>
          <a:p>
            <a:r>
              <a:rPr lang="en-GB" dirty="0"/>
              <a:t>Scan some feature of the body </a:t>
            </a:r>
          </a:p>
          <a:p>
            <a:pPr lvl="1"/>
            <a:r>
              <a:rPr lang="en-GB" dirty="0"/>
              <a:t>Fingerprint</a:t>
            </a:r>
          </a:p>
          <a:p>
            <a:pPr lvl="1"/>
            <a:r>
              <a:rPr lang="en-GB" dirty="0"/>
              <a:t>Iris / retinal pattern</a:t>
            </a:r>
          </a:p>
          <a:p>
            <a:pPr lvl="1"/>
            <a:r>
              <a:rPr lang="en-GB" dirty="0"/>
              <a:t>Face</a:t>
            </a:r>
          </a:p>
          <a:p>
            <a:pPr lvl="1"/>
            <a:r>
              <a:rPr lang="en-GB" dirty="0"/>
              <a:t>Signature / handwriting</a:t>
            </a:r>
          </a:p>
          <a:p>
            <a:r>
              <a:rPr lang="en-GB" dirty="0"/>
              <a:t>Create digital template from scanned information</a:t>
            </a:r>
          </a:p>
          <a:p>
            <a:r>
              <a:rPr lang="en-GB" dirty="0"/>
              <a:t>Authenticate by re-scanning and comparing to the template</a:t>
            </a:r>
          </a:p>
          <a:p>
            <a:r>
              <a:rPr lang="en-GB" dirty="0"/>
              <a:t>Perceived as intrusive and can be subject to errors</a:t>
            </a:r>
            <a:endParaRPr lang="en-US" dirty="0"/>
          </a:p>
        </p:txBody>
      </p:sp>
    </p:spTree>
    <p:extLst>
      <p:ext uri="{BB962C8B-B14F-4D97-AF65-F5344CB8AC3E}">
        <p14:creationId xmlns:p14="http://schemas.microsoft.com/office/powerpoint/2010/main" val="19014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High-level format</a:t>
            </a:r>
          </a:p>
          <a:p>
            <a:pPr lvl="1"/>
            <a:r>
              <a:rPr lang="en-GB" dirty="0"/>
              <a:t>NTFS (New Technology File System)</a:t>
            </a:r>
          </a:p>
          <a:p>
            <a:pPr lvl="1"/>
            <a:r>
              <a:rPr lang="en-GB" dirty="0"/>
              <a:t>File Allocation Table (FAT)</a:t>
            </a:r>
            <a:endParaRPr lang="en-US" dirty="0"/>
          </a:p>
          <a:p>
            <a:r>
              <a:rPr lang="en-US" dirty="0"/>
              <a:t>Clusters</a:t>
            </a:r>
          </a:p>
          <a:p>
            <a:pPr lvl="1"/>
            <a:r>
              <a:rPr lang="en-US" dirty="0"/>
              <a:t>512 byte sectors</a:t>
            </a:r>
          </a:p>
          <a:p>
            <a:pPr lvl="1"/>
            <a:r>
              <a:rPr lang="en-US" dirty="0"/>
              <a:t>Clusters / allocation units of 2, 4, or 8 sectors</a:t>
            </a:r>
          </a:p>
          <a:p>
            <a:pPr lvl="1"/>
            <a:r>
              <a:rPr lang="en-US" dirty="0"/>
              <a:t>Small clusters maximize use of disk capacity</a:t>
            </a:r>
          </a:p>
          <a:p>
            <a:pPr lvl="1"/>
            <a:r>
              <a:rPr lang="en-US" dirty="0"/>
              <a:t>Larger clusters can improve read / write times, especially with large files</a:t>
            </a:r>
          </a:p>
        </p:txBody>
      </p:sp>
      <p:sp>
        <p:nvSpPr>
          <p:cNvPr id="3" name="Title 2"/>
          <p:cNvSpPr>
            <a:spLocks noGrp="1"/>
          </p:cNvSpPr>
          <p:nvPr>
            <p:ph type="title"/>
          </p:nvPr>
        </p:nvSpPr>
        <p:spPr/>
        <p:txBody>
          <a:bodyPr/>
          <a:lstStyle/>
          <a:p>
            <a:r>
              <a:rPr lang="en-US" dirty="0"/>
              <a:t>File Systems</a:t>
            </a:r>
          </a:p>
        </p:txBody>
      </p:sp>
    </p:spTree>
    <p:extLst>
      <p:ext uri="{BB962C8B-B14F-4D97-AF65-F5344CB8AC3E}">
        <p14:creationId xmlns:p14="http://schemas.microsoft.com/office/powerpoint/2010/main" val="58134624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Best authentication technologies are multifactor</a:t>
            </a:r>
          </a:p>
          <a:p>
            <a:pPr lvl="1"/>
            <a:r>
              <a:rPr lang="en-GB" dirty="0"/>
              <a:t>Something you know</a:t>
            </a:r>
          </a:p>
          <a:p>
            <a:pPr marL="457200" lvl="1" indent="0">
              <a:buNone/>
            </a:pPr>
            <a:r>
              <a:rPr lang="en-GB" dirty="0"/>
              <a:t>AND</a:t>
            </a:r>
          </a:p>
          <a:p>
            <a:pPr lvl="1"/>
            <a:r>
              <a:rPr lang="en-GB" dirty="0"/>
              <a:t>Something you have</a:t>
            </a:r>
          </a:p>
          <a:p>
            <a:pPr marL="457200" lvl="1" indent="0">
              <a:buNone/>
            </a:pPr>
            <a:r>
              <a:rPr lang="en-GB" dirty="0"/>
              <a:t>AND</a:t>
            </a:r>
          </a:p>
          <a:p>
            <a:pPr lvl="1"/>
            <a:r>
              <a:rPr lang="en-GB" dirty="0"/>
              <a:t>Something </a:t>
            </a:r>
            <a:r>
              <a:rPr lang="en-GB"/>
              <a:t>you are</a:t>
            </a:r>
            <a:endParaRPr lang="en-GB" dirty="0"/>
          </a:p>
          <a:p>
            <a:pPr marL="457200" lvl="1" indent="0">
              <a:buNone/>
            </a:pPr>
            <a:endParaRPr lang="en-GB" dirty="0"/>
          </a:p>
          <a:p>
            <a:endParaRPr lang="en-US" dirty="0"/>
          </a:p>
        </p:txBody>
      </p:sp>
      <p:sp>
        <p:nvSpPr>
          <p:cNvPr id="3" name="Title 2"/>
          <p:cNvSpPr>
            <a:spLocks noGrp="1"/>
          </p:cNvSpPr>
          <p:nvPr>
            <p:ph type="title"/>
          </p:nvPr>
        </p:nvSpPr>
        <p:spPr/>
        <p:txBody>
          <a:bodyPr/>
          <a:lstStyle/>
          <a:p>
            <a:r>
              <a:rPr lang="en-GB"/>
              <a:t>Multifactor Authentication</a:t>
            </a:r>
            <a:endParaRPr lang="en-US" dirty="0"/>
          </a:p>
        </p:txBody>
      </p:sp>
    </p:spTree>
    <p:extLst>
      <p:ext uri="{BB962C8B-B14F-4D97-AF65-F5344CB8AC3E}">
        <p14:creationId xmlns:p14="http://schemas.microsoft.com/office/powerpoint/2010/main" val="181976393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Access Control Policies</a:t>
            </a:r>
            <a:endParaRPr lang="en-US" dirty="0"/>
          </a:p>
        </p:txBody>
      </p:sp>
      <p:sp>
        <p:nvSpPr>
          <p:cNvPr id="6" name="Content Placeholder 5"/>
          <p:cNvSpPr>
            <a:spLocks noGrp="1"/>
          </p:cNvSpPr>
          <p:nvPr>
            <p:ph sz="half" idx="1"/>
          </p:nvPr>
        </p:nvSpPr>
        <p:spPr/>
        <p:txBody>
          <a:bodyPr>
            <a:normAutofit/>
          </a:bodyPr>
          <a:lstStyle/>
          <a:p>
            <a:r>
              <a:rPr lang="en-GB" dirty="0"/>
              <a:t>Access Control List (ACL)</a:t>
            </a:r>
          </a:p>
          <a:p>
            <a:r>
              <a:rPr lang="en-GB" dirty="0"/>
              <a:t>Requiring passwords </a:t>
            </a:r>
          </a:p>
          <a:p>
            <a:r>
              <a:rPr lang="en-GB" dirty="0"/>
              <a:t>Changing default user passwords </a:t>
            </a:r>
          </a:p>
          <a:p>
            <a:r>
              <a:rPr lang="en-GB" dirty="0"/>
              <a:t>Restricting user permissions (least privilege) </a:t>
            </a:r>
          </a:p>
          <a:p>
            <a:r>
              <a:rPr lang="en-GB" dirty="0"/>
              <a:t>Directory permissions </a:t>
            </a:r>
          </a:p>
          <a:p>
            <a:r>
              <a:rPr lang="en-GB" dirty="0"/>
              <a:t>Change default user names </a:t>
            </a:r>
          </a:p>
          <a:p>
            <a:r>
              <a:rPr lang="en-GB" dirty="0"/>
              <a:t>Disable guest account </a:t>
            </a:r>
          </a:p>
        </p:txBody>
      </p:sp>
      <p:pic>
        <p:nvPicPr>
          <p:cNvPr id="8" name="Content Placeholder 7" descr="Configuring rights assigned to users and security groups in the Local Security Policy snap-in in Windows 7"/>
          <p:cNvPicPr>
            <a:picLocks noGrp="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6142038" y="1868290"/>
            <a:ext cx="4525962" cy="3394471"/>
          </a:xfrm>
          <a:prstGeom prst="rect">
            <a:avLst/>
          </a:prstGeom>
          <a:noFill/>
          <a:ln>
            <a:noFill/>
          </a:ln>
        </p:spPr>
      </p:pic>
    </p:spTree>
    <p:extLst>
      <p:ext uri="{BB962C8B-B14F-4D97-AF65-F5344CB8AC3E}">
        <p14:creationId xmlns:p14="http://schemas.microsoft.com/office/powerpoint/2010/main" val="374788713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Local Security Policy and Group Policy</a:t>
            </a:r>
            <a:endParaRPr lang="en-US" dirty="0"/>
          </a:p>
        </p:txBody>
      </p:sp>
      <p:sp>
        <p:nvSpPr>
          <p:cNvPr id="7" name="Content Placeholder 6"/>
          <p:cNvSpPr>
            <a:spLocks noGrp="1"/>
          </p:cNvSpPr>
          <p:nvPr>
            <p:ph sz="half" idx="2"/>
          </p:nvPr>
        </p:nvSpPr>
        <p:spPr/>
        <p:txBody>
          <a:bodyPr>
            <a:normAutofit/>
          </a:bodyPr>
          <a:lstStyle/>
          <a:p>
            <a:r>
              <a:rPr lang="en-US" dirty="0"/>
              <a:t>secpol.msc – specific to security settings</a:t>
            </a:r>
          </a:p>
          <a:p>
            <a:r>
              <a:rPr lang="en-US" dirty="0" err="1"/>
              <a:t>gpedit.msc</a:t>
            </a:r>
            <a:r>
              <a:rPr lang="en-US" dirty="0"/>
              <a:t> – universal configuration</a:t>
            </a:r>
          </a:p>
          <a:p>
            <a:r>
              <a:rPr lang="en-US" dirty="0"/>
              <a:t>Group Policy Objects (GPO) and Windows networks</a:t>
            </a:r>
          </a:p>
          <a:p>
            <a:r>
              <a:rPr lang="en-US" dirty="0"/>
              <a:t>Security templates</a:t>
            </a:r>
          </a:p>
          <a:p>
            <a:r>
              <a:rPr lang="en-US" dirty="0" err="1"/>
              <a:t>gpupdate</a:t>
            </a:r>
            <a:endParaRPr lang="en-US" dirty="0"/>
          </a:p>
          <a:p>
            <a:r>
              <a:rPr lang="en-US" dirty="0" err="1"/>
              <a:t>gpresult</a:t>
            </a:r>
            <a:endParaRPr lang="en-US" dirty="0"/>
          </a:p>
        </p:txBody>
      </p:sp>
      <p:pic>
        <p:nvPicPr>
          <p:cNvPr id="8" name="Content Placeholder 7" descr="Group Policy Management"/>
          <p:cNvPicPr>
            <a:picLocks noGrp="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524001" y="1941836"/>
            <a:ext cx="4525963" cy="3247378"/>
          </a:xfrm>
          <a:prstGeom prst="rect">
            <a:avLst/>
          </a:prstGeom>
          <a:noFill/>
          <a:ln w="9525">
            <a:noFill/>
            <a:miter lim="800000"/>
            <a:headEnd/>
            <a:tailEnd/>
          </a:ln>
        </p:spPr>
      </p:pic>
    </p:spTree>
    <p:extLst>
      <p:ext uri="{BB962C8B-B14F-4D97-AF65-F5344CB8AC3E}">
        <p14:creationId xmlns:p14="http://schemas.microsoft.com/office/powerpoint/2010/main" val="300141163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Password Protection Policies</a:t>
            </a:r>
            <a:endParaRPr lang="en-US" dirty="0"/>
          </a:p>
        </p:txBody>
      </p:sp>
      <p:pic>
        <p:nvPicPr>
          <p:cNvPr id="8" name="Content Placeholder 7"/>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5894" y="1363240"/>
            <a:ext cx="8864275" cy="4766521"/>
          </a:xfrm>
          <a:prstGeom prst="rect">
            <a:avLst/>
          </a:prstGeom>
        </p:spPr>
      </p:pic>
    </p:spTree>
    <p:extLst>
      <p:ext uri="{BB962C8B-B14F-4D97-AF65-F5344CB8AC3E}">
        <p14:creationId xmlns:p14="http://schemas.microsoft.com/office/powerpoint/2010/main" val="14047625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095500" y="1224896"/>
            <a:ext cx="8432638" cy="5201503"/>
          </a:xfrm>
          <a:prstGeom prst="rect">
            <a:avLst/>
          </a:prstGeom>
        </p:spPr>
      </p:pic>
      <p:sp>
        <p:nvSpPr>
          <p:cNvPr id="3" name="Title 2"/>
          <p:cNvSpPr>
            <a:spLocks noGrp="1"/>
          </p:cNvSpPr>
          <p:nvPr>
            <p:ph type="title"/>
          </p:nvPr>
        </p:nvSpPr>
        <p:spPr/>
        <p:txBody>
          <a:bodyPr/>
          <a:lstStyle/>
          <a:p>
            <a:r>
              <a:rPr lang="en-GB" dirty="0"/>
              <a:t>Account Restrictions</a:t>
            </a:r>
            <a:endParaRPr lang="en-US" dirty="0"/>
          </a:p>
        </p:txBody>
      </p:sp>
    </p:spTree>
    <p:extLst>
      <p:ext uri="{BB962C8B-B14F-4D97-AF65-F5344CB8AC3E}">
        <p14:creationId xmlns:p14="http://schemas.microsoft.com/office/powerpoint/2010/main" val="377503987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Anti-virus / Anti-malware / Firewall / Patch Management</a:t>
            </a:r>
          </a:p>
          <a:p>
            <a:r>
              <a:rPr lang="en-US" dirty="0"/>
              <a:t>Virtual Private Network (VPN)</a:t>
            </a:r>
          </a:p>
          <a:p>
            <a:r>
              <a:rPr lang="en-US" dirty="0"/>
              <a:t>Email Filtering</a:t>
            </a:r>
          </a:p>
          <a:p>
            <a:r>
              <a:rPr lang="en-US" dirty="0"/>
              <a:t>Trusted / Untrusted Software Sources</a:t>
            </a:r>
            <a:endParaRPr lang="en-GB" dirty="0"/>
          </a:p>
          <a:p>
            <a:r>
              <a:rPr lang="en-US" dirty="0"/>
              <a:t>BIOS / UEFI Passwords</a:t>
            </a:r>
            <a:endParaRPr lang="en-GB" dirty="0"/>
          </a:p>
          <a:p>
            <a:r>
              <a:rPr lang="en-US" dirty="0"/>
              <a:t>Locking the Desktop</a:t>
            </a:r>
            <a:endParaRPr lang="en-GB" dirty="0"/>
          </a:p>
          <a:p>
            <a:r>
              <a:rPr lang="en-US" dirty="0"/>
              <a:t>Disable AutoRun</a:t>
            </a:r>
            <a:endParaRPr lang="en-GB" dirty="0"/>
          </a:p>
          <a:p>
            <a:r>
              <a:rPr lang="en-US" dirty="0"/>
              <a:t>Shoulder Surfing and Privacy Filters</a:t>
            </a:r>
            <a:endParaRPr lang="en-GB" dirty="0"/>
          </a:p>
          <a:p>
            <a:endParaRPr lang="en-US" dirty="0"/>
          </a:p>
        </p:txBody>
      </p:sp>
      <p:sp>
        <p:nvSpPr>
          <p:cNvPr id="3" name="Title 2"/>
          <p:cNvSpPr>
            <a:spLocks noGrp="1"/>
          </p:cNvSpPr>
          <p:nvPr>
            <p:ph type="title"/>
          </p:nvPr>
        </p:nvSpPr>
        <p:spPr/>
        <p:txBody>
          <a:bodyPr/>
          <a:lstStyle/>
          <a:p>
            <a:r>
              <a:rPr lang="en-GB" dirty="0"/>
              <a:t>Workstation Security</a:t>
            </a:r>
            <a:endParaRPr lang="en-US" dirty="0"/>
          </a:p>
        </p:txBody>
      </p:sp>
    </p:spTree>
    <p:extLst>
      <p:ext uri="{BB962C8B-B14F-4D97-AF65-F5344CB8AC3E}">
        <p14:creationId xmlns:p14="http://schemas.microsoft.com/office/powerpoint/2010/main" val="127401799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Security</a:t>
            </a:r>
          </a:p>
        </p:txBody>
      </p:sp>
      <p:sp>
        <p:nvSpPr>
          <p:cNvPr id="3" name="Content Placeholder 2"/>
          <p:cNvSpPr>
            <a:spLocks noGrp="1"/>
          </p:cNvSpPr>
          <p:nvPr>
            <p:ph sz="half" idx="1"/>
          </p:nvPr>
        </p:nvSpPr>
        <p:spPr/>
        <p:txBody>
          <a:bodyPr>
            <a:normAutofit/>
          </a:bodyPr>
          <a:lstStyle/>
          <a:p>
            <a:r>
              <a:rPr lang="en-GB" dirty="0"/>
              <a:t>Door locks</a:t>
            </a:r>
          </a:p>
          <a:p>
            <a:pPr lvl="1"/>
            <a:r>
              <a:rPr lang="en-GB" dirty="0"/>
              <a:t>Conventional </a:t>
            </a:r>
          </a:p>
          <a:p>
            <a:pPr lvl="1"/>
            <a:r>
              <a:rPr lang="en-GB" dirty="0"/>
              <a:t>Deadbolt </a:t>
            </a:r>
          </a:p>
          <a:p>
            <a:pPr lvl="1"/>
            <a:r>
              <a:rPr lang="en-GB" dirty="0"/>
              <a:t>Electronic </a:t>
            </a:r>
          </a:p>
          <a:p>
            <a:pPr lvl="1"/>
            <a:r>
              <a:rPr lang="en-GB" dirty="0"/>
              <a:t>Token-based </a:t>
            </a:r>
          </a:p>
          <a:p>
            <a:pPr lvl="1"/>
            <a:r>
              <a:rPr lang="en-GB" dirty="0"/>
              <a:t>Biometric </a:t>
            </a:r>
          </a:p>
          <a:p>
            <a:pPr lvl="1"/>
            <a:r>
              <a:rPr lang="en-GB" dirty="0"/>
              <a:t>Multifactor </a:t>
            </a:r>
          </a:p>
          <a:p>
            <a:r>
              <a:rPr lang="en-US" dirty="0"/>
              <a:t>ID badges and entry control rosters</a:t>
            </a:r>
            <a:endParaRPr lang="en-GB" dirty="0"/>
          </a:p>
          <a:p>
            <a:r>
              <a:rPr lang="en-US" dirty="0"/>
              <a:t>Physical access logs / lists</a:t>
            </a:r>
            <a:endParaRPr lang="en-GB" dirty="0"/>
          </a:p>
          <a:p>
            <a:r>
              <a:rPr lang="en-US" dirty="0"/>
              <a:t>Tailgating</a:t>
            </a:r>
            <a:endParaRPr lang="en-GB" dirty="0"/>
          </a:p>
          <a:p>
            <a:endParaRPr lang="en-US" dirty="0"/>
          </a:p>
        </p:txBody>
      </p:sp>
      <p:pic>
        <p:nvPicPr>
          <p:cNvPr id="7" name="Content Placeholder 6" descr="Panasonic Iris Recognition Camera System"/>
          <p:cNvPicPr>
            <a:picLocks noGrp="1"/>
          </p:cNvPicPr>
          <p:nvPr>
            <p:ph sz="half" idx="2"/>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64271" y="2184400"/>
            <a:ext cx="2881496" cy="2762250"/>
          </a:xfrm>
          <a:prstGeom prst="rect">
            <a:avLst/>
          </a:prstGeom>
          <a:noFill/>
          <a:ln w="9525">
            <a:noFill/>
            <a:miter lim="800000"/>
            <a:headEnd/>
            <a:tailEnd/>
          </a:ln>
        </p:spPr>
      </p:pic>
    </p:spTree>
    <p:extLst>
      <p:ext uri="{BB962C8B-B14F-4D97-AF65-F5344CB8AC3E}">
        <p14:creationId xmlns:p14="http://schemas.microsoft.com/office/powerpoint/2010/main" val="189392892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Cable Locks and Locking Cabinets</a:t>
            </a:r>
            <a:endParaRPr lang="en-US" dirty="0"/>
          </a:p>
        </p:txBody>
      </p:sp>
      <p:pic>
        <p:nvPicPr>
          <p:cNvPr id="7" name="Content Placeholder 6" descr="HP rack cabinet with key-operated lock"/>
          <p:cNvPicPr>
            <a:picLocks noGrp="1"/>
          </p:cNvPicPr>
          <p:nvPr>
            <p:ph sz="half" idx="1"/>
          </p:nvPr>
        </p:nvPicPr>
        <p:blipFill>
          <a:blip r:embed="rId2" cstate="print">
            <a:clrChange>
              <a:clrFrom>
                <a:srgbClr val="FFFFFF"/>
              </a:clrFrom>
              <a:clrTo>
                <a:srgbClr val="FFFFFF">
                  <a:alpha val="0"/>
                </a:srgbClr>
              </a:clrTo>
            </a:clrChange>
          </a:blip>
          <a:srcRect/>
          <a:stretch>
            <a:fillRect/>
          </a:stretch>
        </p:blipFill>
        <p:spPr bwMode="auto">
          <a:xfrm>
            <a:off x="838200" y="1330301"/>
            <a:ext cx="2487758" cy="5037933"/>
          </a:xfrm>
          <a:prstGeom prst="rect">
            <a:avLst/>
          </a:prstGeom>
          <a:noFill/>
          <a:ln w="9525">
            <a:noFill/>
            <a:miter lim="800000"/>
            <a:headEnd/>
            <a:tailEnd/>
          </a:ln>
        </p:spPr>
      </p:pic>
      <p:pic>
        <p:nvPicPr>
          <p:cNvPr id="8" name="imgPreview" descr="Kensington cable lock installed on an HP laptop docking station"/>
          <p:cNvPicPr>
            <a:picLocks noGrp="1"/>
          </p:cNvPicPr>
          <p:nvPr>
            <p:ph sz="half" idx="2"/>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81899" y="2068892"/>
            <a:ext cx="4293840" cy="2878966"/>
          </a:xfrm>
          <a:prstGeom prst="rect">
            <a:avLst/>
          </a:prstGeom>
          <a:noFill/>
          <a:ln w="9525">
            <a:noFill/>
            <a:miter lim="800000"/>
            <a:headEnd/>
            <a:tailEnd/>
          </a:ln>
        </p:spPr>
      </p:pic>
    </p:spTree>
    <p:extLst>
      <p:ext uri="{BB962C8B-B14F-4D97-AF65-F5344CB8AC3E}">
        <p14:creationId xmlns:p14="http://schemas.microsoft.com/office/powerpoint/2010/main" val="69907818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284641900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a:t>Information Content Management (ICM)</a:t>
            </a:r>
          </a:p>
          <a:p>
            <a:r>
              <a:rPr lang="en-GB" dirty="0"/>
              <a:t>Document lifecycle</a:t>
            </a:r>
          </a:p>
          <a:p>
            <a:r>
              <a:rPr lang="en-GB" dirty="0"/>
              <a:t>Classification</a:t>
            </a:r>
          </a:p>
          <a:p>
            <a:pPr lvl="1"/>
            <a:r>
              <a:rPr lang="en-GB" dirty="0"/>
              <a:t>Unclassified </a:t>
            </a:r>
          </a:p>
          <a:p>
            <a:pPr lvl="1"/>
            <a:r>
              <a:rPr lang="en-GB" dirty="0"/>
              <a:t>Classified (internal use only / official use only) </a:t>
            </a:r>
          </a:p>
          <a:p>
            <a:pPr lvl="1"/>
            <a:r>
              <a:rPr lang="en-GB" dirty="0"/>
              <a:t>Confidential </a:t>
            </a:r>
          </a:p>
          <a:p>
            <a:pPr lvl="1"/>
            <a:r>
              <a:rPr lang="en-GB" dirty="0"/>
              <a:t>Secret </a:t>
            </a:r>
          </a:p>
          <a:p>
            <a:pPr lvl="1"/>
            <a:r>
              <a:rPr lang="en-GB" dirty="0"/>
              <a:t>Top-Secret </a:t>
            </a:r>
          </a:p>
          <a:p>
            <a:pPr lvl="1"/>
            <a:endParaRPr lang="en-US" dirty="0"/>
          </a:p>
        </p:txBody>
      </p:sp>
      <p:sp>
        <p:nvSpPr>
          <p:cNvPr id="3" name="Title 2"/>
          <p:cNvSpPr>
            <a:spLocks noGrp="1"/>
          </p:cNvSpPr>
          <p:nvPr>
            <p:ph type="title"/>
          </p:nvPr>
        </p:nvSpPr>
        <p:spPr/>
        <p:txBody>
          <a:bodyPr/>
          <a:lstStyle/>
          <a:p>
            <a:r>
              <a:rPr lang="en-GB" dirty="0"/>
              <a:t>Data Policies</a:t>
            </a:r>
            <a:endParaRPr lang="en-US" dirty="0"/>
          </a:p>
        </p:txBody>
      </p:sp>
    </p:spTree>
    <p:extLst>
      <p:ext uri="{BB962C8B-B14F-4D97-AF65-F5344CB8AC3E}">
        <p14:creationId xmlns:p14="http://schemas.microsoft.com/office/powerpoint/2010/main" val="4060044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GB" dirty="0"/>
              <a:t>Vista/7 must be installed to an NTFS partition</a:t>
            </a:r>
          </a:p>
          <a:p>
            <a:pPr>
              <a:defRPr/>
            </a:pPr>
            <a:r>
              <a:rPr lang="en-US" dirty="0"/>
              <a:t>64-bit addressing</a:t>
            </a:r>
          </a:p>
          <a:p>
            <a:pPr>
              <a:defRPr/>
            </a:pPr>
            <a:r>
              <a:rPr lang="en-US" dirty="0"/>
              <a:t>Features</a:t>
            </a:r>
          </a:p>
          <a:p>
            <a:pPr lvl="1">
              <a:defRPr/>
            </a:pPr>
            <a:r>
              <a:rPr lang="en-US" dirty="0"/>
              <a:t>Recovery</a:t>
            </a:r>
          </a:p>
          <a:p>
            <a:pPr lvl="1">
              <a:defRPr/>
            </a:pPr>
            <a:r>
              <a:rPr lang="en-US" dirty="0"/>
              <a:t>Security (Discretionary Access Control, Encryption, Quotas)</a:t>
            </a:r>
          </a:p>
          <a:p>
            <a:pPr lvl="1">
              <a:defRPr/>
            </a:pPr>
            <a:r>
              <a:rPr lang="en-US" dirty="0"/>
              <a:t>Compression</a:t>
            </a:r>
          </a:p>
          <a:p>
            <a:pPr lvl="1">
              <a:defRPr/>
            </a:pPr>
            <a:r>
              <a:rPr lang="en-US" dirty="0"/>
              <a:t>Indexing</a:t>
            </a:r>
          </a:p>
          <a:p>
            <a:pPr lvl="1">
              <a:defRPr/>
            </a:pPr>
            <a:r>
              <a:rPr lang="en-US" dirty="0"/>
              <a:t>Dynamic Disks</a:t>
            </a:r>
          </a:p>
          <a:p>
            <a:endParaRPr lang="en-US" dirty="0"/>
          </a:p>
        </p:txBody>
      </p:sp>
      <p:sp>
        <p:nvSpPr>
          <p:cNvPr id="3" name="Title 2"/>
          <p:cNvSpPr>
            <a:spLocks noGrp="1"/>
          </p:cNvSpPr>
          <p:nvPr>
            <p:ph type="title"/>
          </p:nvPr>
        </p:nvSpPr>
        <p:spPr/>
        <p:txBody>
          <a:bodyPr>
            <a:normAutofit/>
          </a:bodyPr>
          <a:lstStyle/>
          <a:p>
            <a:r>
              <a:rPr lang="en-US" dirty="0"/>
              <a:t>NTFS (New Technology File System)</a:t>
            </a:r>
          </a:p>
        </p:txBody>
      </p:sp>
    </p:spTree>
    <p:extLst>
      <p:ext uri="{BB962C8B-B14F-4D97-AF65-F5344CB8AC3E}">
        <p14:creationId xmlns:p14="http://schemas.microsoft.com/office/powerpoint/2010/main" val="262505556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Personally Identifiable Information (PII)</a:t>
            </a:r>
          </a:p>
          <a:p>
            <a:r>
              <a:rPr lang="en-GB" dirty="0"/>
              <a:t>Data that can identify, contact, or locate an individual</a:t>
            </a:r>
          </a:p>
          <a:p>
            <a:r>
              <a:rPr lang="en-GB" dirty="0"/>
              <a:t>Identity theft – use PII to impersonate an individual</a:t>
            </a:r>
          </a:p>
          <a:p>
            <a:r>
              <a:rPr lang="en-GB" dirty="0"/>
              <a:t>Contextual PII and metadata</a:t>
            </a:r>
          </a:p>
          <a:p>
            <a:r>
              <a:rPr lang="en-GB" dirty="0"/>
              <a:t>Handling PII</a:t>
            </a:r>
          </a:p>
          <a:p>
            <a:r>
              <a:rPr lang="en-GB" dirty="0"/>
              <a:t>Challenge questions / password reset mechanisms</a:t>
            </a:r>
            <a:endParaRPr lang="en-US" dirty="0"/>
          </a:p>
        </p:txBody>
      </p:sp>
      <p:sp>
        <p:nvSpPr>
          <p:cNvPr id="3" name="Title 2"/>
          <p:cNvSpPr>
            <a:spLocks noGrp="1"/>
          </p:cNvSpPr>
          <p:nvPr>
            <p:ph type="title"/>
          </p:nvPr>
        </p:nvSpPr>
        <p:spPr/>
        <p:txBody>
          <a:bodyPr>
            <a:normAutofit/>
          </a:bodyPr>
          <a:lstStyle/>
          <a:p>
            <a:r>
              <a:rPr lang="en-GB" dirty="0"/>
              <a:t>Personally Identifiable Information</a:t>
            </a:r>
            <a:endParaRPr lang="en-US" dirty="0"/>
          </a:p>
        </p:txBody>
      </p:sp>
    </p:spTree>
    <p:extLst>
      <p:ext uri="{BB962C8B-B14F-4D97-AF65-F5344CB8AC3E}">
        <p14:creationId xmlns:p14="http://schemas.microsoft.com/office/powerpoint/2010/main" val="317378753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a:t>Software Licensing</a:t>
            </a:r>
          </a:p>
          <a:p>
            <a:r>
              <a:rPr lang="en-GB" dirty="0"/>
              <a:t>Shareware, freeware, and open source applications</a:t>
            </a:r>
          </a:p>
          <a:p>
            <a:pPr lvl="1"/>
            <a:r>
              <a:rPr lang="en-GB" dirty="0"/>
              <a:t>OEM (Original Equipment Manufacturer) </a:t>
            </a:r>
          </a:p>
          <a:p>
            <a:pPr lvl="1"/>
            <a:r>
              <a:rPr lang="en-GB" dirty="0"/>
              <a:t>Retail </a:t>
            </a:r>
          </a:p>
          <a:p>
            <a:pPr lvl="1"/>
            <a:r>
              <a:rPr lang="en-GB" dirty="0"/>
              <a:t>Volume </a:t>
            </a:r>
          </a:p>
          <a:p>
            <a:pPr lvl="1"/>
            <a:r>
              <a:rPr lang="en-GB" dirty="0"/>
              <a:t>Server </a:t>
            </a:r>
          </a:p>
          <a:p>
            <a:pPr lvl="1"/>
            <a:r>
              <a:rPr lang="en-GB" dirty="0"/>
              <a:t>Client Access Licenses (CAL)</a:t>
            </a:r>
          </a:p>
          <a:p>
            <a:r>
              <a:rPr lang="en-GB" dirty="0"/>
              <a:t>Digital Rights Management (DRM</a:t>
            </a:r>
          </a:p>
          <a:p>
            <a:endParaRPr lang="en-US" dirty="0"/>
          </a:p>
        </p:txBody>
      </p:sp>
      <p:sp>
        <p:nvSpPr>
          <p:cNvPr id="3" name="Title 2"/>
          <p:cNvSpPr>
            <a:spLocks noGrp="1"/>
          </p:cNvSpPr>
          <p:nvPr>
            <p:ph type="title"/>
          </p:nvPr>
        </p:nvSpPr>
        <p:spPr/>
        <p:txBody>
          <a:bodyPr/>
          <a:lstStyle/>
          <a:p>
            <a:r>
              <a:rPr lang="en-US" dirty="0"/>
              <a:t>Licensing and DRM</a:t>
            </a:r>
          </a:p>
        </p:txBody>
      </p:sp>
    </p:spTree>
    <p:extLst>
      <p:ext uri="{BB962C8B-B14F-4D97-AF65-F5344CB8AC3E}">
        <p14:creationId xmlns:p14="http://schemas.microsoft.com/office/powerpoint/2010/main" val="421135550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Security posture</a:t>
            </a:r>
          </a:p>
          <a:p>
            <a:r>
              <a:rPr lang="en-GB" dirty="0"/>
              <a:t>Policy and user </a:t>
            </a:r>
            <a:r>
              <a:rPr lang="en-GB" dirty="0" err="1"/>
              <a:t>behavior</a:t>
            </a:r>
            <a:endParaRPr lang="en-GB" dirty="0"/>
          </a:p>
          <a:p>
            <a:r>
              <a:rPr lang="en-GB" dirty="0"/>
              <a:t>Standards and best practice</a:t>
            </a:r>
          </a:p>
          <a:p>
            <a:pPr lvl="1"/>
            <a:r>
              <a:rPr lang="en-GB" dirty="0"/>
              <a:t>Standard </a:t>
            </a:r>
          </a:p>
          <a:p>
            <a:pPr lvl="1"/>
            <a:r>
              <a:rPr lang="en-GB" dirty="0"/>
              <a:t>Procedure </a:t>
            </a:r>
          </a:p>
          <a:p>
            <a:pPr lvl="1"/>
            <a:r>
              <a:rPr lang="en-GB" dirty="0"/>
              <a:t>Guidance </a:t>
            </a:r>
          </a:p>
          <a:p>
            <a:r>
              <a:rPr lang="en-GB" dirty="0"/>
              <a:t>Acceptable Use Policy</a:t>
            </a:r>
          </a:p>
          <a:p>
            <a:endParaRPr lang="en-US" dirty="0"/>
          </a:p>
        </p:txBody>
      </p:sp>
      <p:sp>
        <p:nvSpPr>
          <p:cNvPr id="3" name="Title 2"/>
          <p:cNvSpPr>
            <a:spLocks noGrp="1"/>
          </p:cNvSpPr>
          <p:nvPr>
            <p:ph type="title"/>
          </p:nvPr>
        </p:nvSpPr>
        <p:spPr/>
        <p:txBody>
          <a:bodyPr/>
          <a:lstStyle/>
          <a:p>
            <a:r>
              <a:rPr lang="en-GB" dirty="0"/>
              <a:t>Corporate Security Policy</a:t>
            </a:r>
            <a:endParaRPr lang="en-US" dirty="0"/>
          </a:p>
        </p:txBody>
      </p:sp>
    </p:spTree>
    <p:extLst>
      <p:ext uri="{BB962C8B-B14F-4D97-AF65-F5344CB8AC3E}">
        <p14:creationId xmlns:p14="http://schemas.microsoft.com/office/powerpoint/2010/main" val="200484294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2822" y="1451610"/>
            <a:ext cx="9144000" cy="5715000"/>
          </a:xfrm>
        </p:spPr>
        <p:txBody>
          <a:bodyPr>
            <a:normAutofit/>
          </a:bodyPr>
          <a:lstStyle/>
          <a:p>
            <a:r>
              <a:rPr lang="en-US" dirty="0"/>
              <a:t>Overview of security policies and the penalties for non-compliance</a:t>
            </a:r>
            <a:endParaRPr lang="en-GB" dirty="0"/>
          </a:p>
          <a:p>
            <a:r>
              <a:rPr lang="en-GB" dirty="0"/>
              <a:t>Incident response identification and reporting</a:t>
            </a:r>
          </a:p>
          <a:p>
            <a:r>
              <a:rPr lang="en-US" dirty="0"/>
              <a:t>Site security procedures, restrictions, and advice, including safety drills, escorting guests, use of secure areas, and use of personal devices</a:t>
            </a:r>
            <a:endParaRPr lang="en-GB" dirty="0"/>
          </a:p>
          <a:p>
            <a:r>
              <a:rPr lang="en-US" dirty="0"/>
              <a:t>Data handling, including document confidentiality, PII, backup, encryption</a:t>
            </a:r>
            <a:endParaRPr lang="en-GB" dirty="0"/>
          </a:p>
          <a:p>
            <a:r>
              <a:rPr lang="en-US" dirty="0"/>
              <a:t>Password and account management plus security features of PCs and mobile devices</a:t>
            </a:r>
            <a:endParaRPr lang="en-GB" dirty="0"/>
          </a:p>
          <a:p>
            <a:r>
              <a:rPr lang="en-US" dirty="0"/>
              <a:t>Awareness of social engineering and malware threats, including phishing, websites exploits, and spam plus alerting methods for new threats</a:t>
            </a:r>
            <a:endParaRPr lang="en-GB" dirty="0"/>
          </a:p>
          <a:p>
            <a:r>
              <a:rPr lang="en-US" dirty="0"/>
              <a:t>Secure use of software such as browsers and email clients plus appropriate use of Internet access, including social networking sites</a:t>
            </a:r>
            <a:endParaRPr lang="en-GB" dirty="0"/>
          </a:p>
          <a:p>
            <a:endParaRPr lang="en-US" dirty="0"/>
          </a:p>
        </p:txBody>
      </p:sp>
      <p:sp>
        <p:nvSpPr>
          <p:cNvPr id="3" name="Title 2"/>
          <p:cNvSpPr>
            <a:spLocks noGrp="1"/>
          </p:cNvSpPr>
          <p:nvPr>
            <p:ph type="title"/>
          </p:nvPr>
        </p:nvSpPr>
        <p:spPr/>
        <p:txBody>
          <a:bodyPr/>
          <a:lstStyle/>
          <a:p>
            <a:r>
              <a:rPr lang="en-GB" dirty="0"/>
              <a:t>Security Awareness Training</a:t>
            </a:r>
            <a:endParaRPr lang="en-US" dirty="0"/>
          </a:p>
        </p:txBody>
      </p:sp>
    </p:spTree>
    <p:extLst>
      <p:ext uri="{BB962C8B-B14F-4D97-AF65-F5344CB8AC3E}">
        <p14:creationId xmlns:p14="http://schemas.microsoft.com/office/powerpoint/2010/main" val="111923640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a:t>What is an incident?</a:t>
            </a:r>
          </a:p>
          <a:p>
            <a:pPr lvl="1"/>
            <a:r>
              <a:rPr lang="en-GB"/>
              <a:t>A computer or network infected with viruses, worms, or Trojans</a:t>
            </a:r>
          </a:p>
          <a:p>
            <a:pPr lvl="1"/>
            <a:r>
              <a:rPr lang="en-GB"/>
              <a:t>An attempt to break into a computer system or network through phishing or an "evil twin" Wi-Fi access point</a:t>
            </a:r>
          </a:p>
          <a:p>
            <a:pPr lvl="1"/>
            <a:r>
              <a:rPr lang="en-GB"/>
              <a:t>An attempt to damage a network through a Denial of Service (DoS) attack</a:t>
            </a:r>
          </a:p>
          <a:p>
            <a:pPr lvl="1"/>
            <a:r>
              <a:rPr lang="en-GB"/>
              <a:t>Users with unlicensed software</a:t>
            </a:r>
          </a:p>
          <a:p>
            <a:pPr lvl="1"/>
            <a:r>
              <a:rPr lang="en-GB"/>
              <a:t>Finding prohibited material on a PC (illegal copies of copyrighted material, pornography, or confidential documents that the user should not have access to)</a:t>
            </a:r>
          </a:p>
          <a:p>
            <a:r>
              <a:rPr lang="en-GB"/>
              <a:t>Policies set priorities and procedures</a:t>
            </a:r>
          </a:p>
          <a:p>
            <a:pPr lvl="1"/>
            <a:r>
              <a:rPr lang="en-GB"/>
              <a:t>Re-establish a secure working system</a:t>
            </a:r>
          </a:p>
          <a:p>
            <a:pPr lvl="1"/>
            <a:r>
              <a:rPr lang="en-GB"/>
              <a:t>Preserve evidence of the incident with the aim of prosecuting the perpetrators</a:t>
            </a:r>
          </a:p>
          <a:p>
            <a:pPr lvl="1"/>
            <a:r>
              <a:rPr lang="en-GB"/>
              <a:t>Prevent reoccurrence of the incident</a:t>
            </a:r>
            <a:endParaRPr lang="en-GB" dirty="0"/>
          </a:p>
        </p:txBody>
      </p:sp>
      <p:sp>
        <p:nvSpPr>
          <p:cNvPr id="18434" name="Title 1"/>
          <p:cNvSpPr>
            <a:spLocks noGrp="1"/>
          </p:cNvSpPr>
          <p:nvPr>
            <p:ph type="title"/>
          </p:nvPr>
        </p:nvSpPr>
        <p:spPr/>
        <p:txBody>
          <a:bodyPr/>
          <a:lstStyle/>
          <a:p>
            <a:r>
              <a:rPr lang="en-GB" altLang="en-US"/>
              <a:t>Incident Response</a:t>
            </a:r>
          </a:p>
        </p:txBody>
      </p:sp>
    </p:spTree>
    <p:extLst>
      <p:ext uri="{BB962C8B-B14F-4D97-AF65-F5344CB8AC3E}">
        <p14:creationId xmlns:p14="http://schemas.microsoft.com/office/powerpoint/2010/main" val="417203910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a:t>Preparation - making the system resilient to attack in the first place</a:t>
            </a:r>
          </a:p>
          <a:p>
            <a:r>
              <a:rPr lang="en-GB"/>
              <a:t>Detection and Analysis - determining whether an incident has taken place and assessing how severe it might be</a:t>
            </a:r>
          </a:p>
          <a:p>
            <a:r>
              <a:rPr lang="en-GB"/>
              <a:t>Containment, Eradication, and Recovery - limiting the scope and magnitude of the incident</a:t>
            </a:r>
          </a:p>
          <a:p>
            <a:r>
              <a:rPr lang="en-GB"/>
              <a:t>Post-incident Activity - analyzing the incident and responses to identify whether procedures or systems could be improved</a:t>
            </a:r>
          </a:p>
          <a:p>
            <a:endParaRPr lang="en-GB" dirty="0"/>
          </a:p>
        </p:txBody>
      </p:sp>
      <p:sp>
        <p:nvSpPr>
          <p:cNvPr id="19458" name="Title 1"/>
          <p:cNvSpPr>
            <a:spLocks noGrp="1"/>
          </p:cNvSpPr>
          <p:nvPr>
            <p:ph type="title"/>
          </p:nvPr>
        </p:nvSpPr>
        <p:spPr/>
        <p:txBody>
          <a:bodyPr/>
          <a:lstStyle/>
          <a:p>
            <a:r>
              <a:rPr lang="en-GB" altLang="en-US"/>
              <a:t>NIST Incident Handling Guide </a:t>
            </a:r>
          </a:p>
        </p:txBody>
      </p:sp>
    </p:spTree>
    <p:extLst>
      <p:ext uri="{BB962C8B-B14F-4D97-AF65-F5344CB8AC3E}">
        <p14:creationId xmlns:p14="http://schemas.microsoft.com/office/powerpoint/2010/main" val="260143418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p:txBody>
          <a:bodyPr>
            <a:normAutofit/>
          </a:bodyPr>
          <a:lstStyle/>
          <a:p>
            <a:r>
              <a:rPr lang="en-US" dirty="0"/>
              <a:t>Incident – an event that breaches security policy</a:t>
            </a:r>
          </a:p>
          <a:p>
            <a:pPr lvl="1"/>
            <a:r>
              <a:rPr lang="en-US" dirty="0"/>
              <a:t>Classify and prioritize</a:t>
            </a:r>
          </a:p>
          <a:p>
            <a:pPr lvl="1"/>
            <a:r>
              <a:rPr lang="en-US" dirty="0"/>
              <a:t>False positives</a:t>
            </a:r>
          </a:p>
          <a:p>
            <a:r>
              <a:rPr lang="en-GB" dirty="0"/>
              <a:t>Computer Security Incident Response Team (CSIRT)</a:t>
            </a:r>
            <a:endParaRPr lang="en-US" dirty="0"/>
          </a:p>
          <a:p>
            <a:pPr lvl="1"/>
            <a:r>
              <a:rPr lang="en-US" dirty="0"/>
              <a:t>Decision making</a:t>
            </a:r>
          </a:p>
          <a:p>
            <a:pPr lvl="1"/>
            <a:r>
              <a:rPr lang="en-US" dirty="0"/>
              <a:t>Technical skillsets</a:t>
            </a:r>
          </a:p>
          <a:p>
            <a:r>
              <a:rPr lang="en-US" dirty="0"/>
              <a:t>Notification procedures</a:t>
            </a:r>
          </a:p>
          <a:p>
            <a:r>
              <a:rPr lang="en-US" dirty="0"/>
              <a:t>Confidential reporting / whistleblowing</a:t>
            </a:r>
          </a:p>
        </p:txBody>
      </p:sp>
      <p:sp>
        <p:nvSpPr>
          <p:cNvPr id="20482" name="Rectangle 2"/>
          <p:cNvSpPr>
            <a:spLocks noGrp="1" noChangeArrowheads="1"/>
          </p:cNvSpPr>
          <p:nvPr>
            <p:ph type="title"/>
          </p:nvPr>
        </p:nvSpPr>
        <p:spPr/>
        <p:txBody>
          <a:bodyPr>
            <a:normAutofit/>
          </a:bodyPr>
          <a:lstStyle/>
          <a:p>
            <a:r>
              <a:rPr lang="en-US" altLang="en-US" dirty="0"/>
              <a:t>First Response</a:t>
            </a:r>
          </a:p>
        </p:txBody>
      </p:sp>
    </p:spTree>
    <p:extLst>
      <p:ext uri="{BB962C8B-B14F-4D97-AF65-F5344CB8AC3E}">
        <p14:creationId xmlns:p14="http://schemas.microsoft.com/office/powerpoint/2010/main" val="21638462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Forensic Investigations</a:t>
            </a:r>
          </a:p>
        </p:txBody>
      </p:sp>
      <p:sp>
        <p:nvSpPr>
          <p:cNvPr id="21507" name="Rectangle 3"/>
          <p:cNvSpPr>
            <a:spLocks noGrp="1" noChangeArrowheads="1"/>
          </p:cNvSpPr>
          <p:nvPr>
            <p:ph sz="half" idx="1"/>
          </p:nvPr>
        </p:nvSpPr>
        <p:spPr/>
        <p:txBody>
          <a:bodyPr/>
          <a:lstStyle/>
          <a:p>
            <a:r>
              <a:rPr lang="en-US" altLang="en-US"/>
              <a:t>Collect evidence that can be presented at trial</a:t>
            </a:r>
          </a:p>
        </p:txBody>
      </p:sp>
      <p:pic>
        <p:nvPicPr>
          <p:cNvPr id="21510" name="Picture 6"/>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6142038" y="1868290"/>
            <a:ext cx="4525962" cy="3394471"/>
          </a:xfrm>
        </p:spPr>
      </p:pic>
    </p:spTree>
    <p:extLst>
      <p:ext uri="{BB962C8B-B14F-4D97-AF65-F5344CB8AC3E}">
        <p14:creationId xmlns:p14="http://schemas.microsoft.com/office/powerpoint/2010/main" val="64650486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GB" altLang="en-US"/>
              <a:t>Collection of Evidence</a:t>
            </a:r>
          </a:p>
        </p:txBody>
      </p:sp>
      <p:pic>
        <p:nvPicPr>
          <p:cNvPr id="22534" name="Picture 6"/>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1524001" y="1868289"/>
            <a:ext cx="4525963" cy="3394472"/>
          </a:xfrm>
        </p:spPr>
      </p:pic>
      <p:sp>
        <p:nvSpPr>
          <p:cNvPr id="13315" name="Content Placeholder 5"/>
          <p:cNvSpPr>
            <a:spLocks noGrp="1"/>
          </p:cNvSpPr>
          <p:nvPr>
            <p:ph sz="half" idx="2"/>
          </p:nvPr>
        </p:nvSpPr>
        <p:spPr/>
        <p:txBody>
          <a:bodyPr>
            <a:normAutofit/>
          </a:bodyPr>
          <a:lstStyle/>
          <a:p>
            <a:r>
              <a:rPr lang="en-US"/>
              <a:t>Record all actions</a:t>
            </a:r>
          </a:p>
          <a:p>
            <a:pPr lvl="1"/>
            <a:r>
              <a:rPr lang="en-US"/>
              <a:t>Log / video steps taken</a:t>
            </a:r>
          </a:p>
          <a:p>
            <a:pPr lvl="1"/>
            <a:r>
              <a:rPr lang="en-US"/>
              <a:t>Track man hours and expense</a:t>
            </a:r>
          </a:p>
          <a:p>
            <a:r>
              <a:rPr lang="en-US"/>
              <a:t>Interview witnesses</a:t>
            </a:r>
          </a:p>
          <a:p>
            <a:r>
              <a:rPr lang="en-US"/>
              <a:t>Gather digital evidence - capture live data in order of volatility</a:t>
            </a:r>
          </a:p>
          <a:p>
            <a:r>
              <a:rPr lang="en-US"/>
              <a:t>“Bag and Tag” evidence</a:t>
            </a:r>
          </a:p>
          <a:p>
            <a:pPr lvl="1"/>
            <a:r>
              <a:rPr lang="en-US"/>
              <a:t>Checksum to confirm validity of digital evidence</a:t>
            </a:r>
          </a:p>
          <a:p>
            <a:r>
              <a:rPr lang="en-US"/>
              <a:t>Chain of Custody</a:t>
            </a:r>
            <a:endParaRPr lang="en-US" dirty="0"/>
          </a:p>
        </p:txBody>
      </p:sp>
    </p:spTree>
    <p:extLst>
      <p:ext uri="{BB962C8B-B14F-4D97-AF65-F5344CB8AC3E}">
        <p14:creationId xmlns:p14="http://schemas.microsoft.com/office/powerpoint/2010/main" val="134391996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File / Folder Encryption</a:t>
            </a:r>
            <a:endParaRPr lang="en-US" dirty="0"/>
          </a:p>
        </p:txBody>
      </p:sp>
      <p:sp>
        <p:nvSpPr>
          <p:cNvPr id="3" name="Content Placeholder 2"/>
          <p:cNvSpPr>
            <a:spLocks noGrp="1"/>
          </p:cNvSpPr>
          <p:nvPr>
            <p:ph sz="quarter" idx="12"/>
          </p:nvPr>
        </p:nvSpPr>
        <p:spPr>
          <a:xfrm>
            <a:off x="0" y="1565910"/>
            <a:ext cx="6035040" cy="2743200"/>
          </a:xfrm>
        </p:spPr>
        <p:txBody>
          <a:bodyPr>
            <a:normAutofit/>
          </a:bodyPr>
          <a:lstStyle/>
          <a:p>
            <a:r>
              <a:rPr lang="en-GB" dirty="0"/>
              <a:t>Encrypting File System (EFS) </a:t>
            </a:r>
          </a:p>
          <a:p>
            <a:r>
              <a:rPr lang="en-GB" dirty="0"/>
              <a:t>User password generates the key</a:t>
            </a:r>
          </a:p>
          <a:p>
            <a:r>
              <a:rPr lang="en-GB" dirty="0"/>
              <a:t>Key backup / recovery</a:t>
            </a:r>
          </a:p>
          <a:p>
            <a:endParaRPr lang="en-US" dirty="0"/>
          </a:p>
        </p:txBody>
      </p:sp>
      <p:pic>
        <p:nvPicPr>
          <p:cNvPr id="8" name="Content Placeholder 7" descr="Advanced Attributes dialog"/>
          <p:cNvPicPr>
            <a:picLocks noGrp="1"/>
          </p:cNvPicPr>
          <p:nvPr>
            <p:ph sz="quarter" idx="13"/>
          </p:nvPr>
        </p:nvPicPr>
        <p:blipFill>
          <a:blip r:embed="rId2">
            <a:extLst>
              <a:ext uri="{28A0092B-C50C-407E-A947-70E740481C1C}">
                <a14:useLocalDpi xmlns:a14="http://schemas.microsoft.com/office/drawing/2010/main"/>
              </a:ext>
            </a:extLst>
          </a:blip>
          <a:stretch>
            <a:fillRect/>
          </a:stretch>
        </p:blipFill>
        <p:spPr>
          <a:xfrm>
            <a:off x="2234078" y="3611563"/>
            <a:ext cx="3105806" cy="2743200"/>
          </a:xfrm>
          <a:prstGeom prst="rect">
            <a:avLst/>
          </a:prstGeom>
        </p:spPr>
      </p:pic>
      <p:pic>
        <p:nvPicPr>
          <p:cNvPr id="9" name="Content Placeholder 8" descr="Encrypting File System warning"/>
          <p:cNvPicPr>
            <a:picLocks noGrp="1"/>
          </p:cNvPicPr>
          <p:nvPr>
            <p:ph sz="quarter" idx="14"/>
          </p:nvPr>
        </p:nvPicPr>
        <p:blipFill>
          <a:blip r:embed="rId3">
            <a:extLst>
              <a:ext uri="{28A0092B-C50C-407E-A947-70E740481C1C}">
                <a14:useLocalDpi xmlns:a14="http://schemas.microsoft.com/office/drawing/2010/main"/>
              </a:ext>
            </a:extLst>
          </a:blip>
          <a:stretch>
            <a:fillRect/>
          </a:stretch>
        </p:blipFill>
        <p:spPr>
          <a:xfrm>
            <a:off x="6696722" y="822325"/>
            <a:ext cx="3416595" cy="2743200"/>
          </a:xfrm>
          <a:prstGeom prst="rect">
            <a:avLst/>
          </a:prstGeom>
        </p:spPr>
      </p:pic>
      <p:pic>
        <p:nvPicPr>
          <p:cNvPr id="11" name="Content Placeholder 10" descr="A file that has been encrypted cannot be opened by other users - even administrators"/>
          <p:cNvPicPr>
            <a:picLocks noGrp="1"/>
          </p:cNvPicPr>
          <p:nvPr>
            <p:ph sz="quarter" idx="15"/>
          </p:nvPr>
        </p:nvPicPr>
        <p:blipFill>
          <a:blip r:embed="rId4">
            <a:extLst>
              <a:ext uri="{28A0092B-C50C-407E-A947-70E740481C1C}">
                <a14:useLocalDpi xmlns:a14="http://schemas.microsoft.com/office/drawing/2010/main"/>
              </a:ext>
            </a:extLst>
          </a:blip>
          <a:stretch>
            <a:fillRect/>
          </a:stretch>
        </p:blipFill>
        <p:spPr>
          <a:xfrm>
            <a:off x="6142038" y="3829914"/>
            <a:ext cx="4525962" cy="2306499"/>
          </a:xfrm>
          <a:prstGeom prst="rect">
            <a:avLst/>
          </a:prstGeom>
        </p:spPr>
      </p:pic>
    </p:spTree>
    <p:extLst>
      <p:ext uri="{BB962C8B-B14F-4D97-AF65-F5344CB8AC3E}">
        <p14:creationId xmlns:p14="http://schemas.microsoft.com/office/powerpoint/2010/main" val="2518834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defRPr/>
            </a:pPr>
            <a:r>
              <a:rPr lang="en-US" dirty="0"/>
              <a:t>FAT/FAT32 (File Allocation Table)</a:t>
            </a:r>
          </a:p>
          <a:p>
            <a:pPr lvl="1">
              <a:defRPr/>
            </a:pPr>
            <a:r>
              <a:rPr lang="en-US" dirty="0"/>
              <a:t>16-bit and 32-bit addressing</a:t>
            </a:r>
          </a:p>
          <a:p>
            <a:pPr lvl="1">
              <a:defRPr/>
            </a:pPr>
            <a:r>
              <a:rPr lang="en-US" dirty="0"/>
              <a:t>FAT max 4 GB</a:t>
            </a:r>
          </a:p>
          <a:p>
            <a:pPr lvl="1">
              <a:defRPr/>
            </a:pPr>
            <a:r>
              <a:rPr lang="en-US" dirty="0"/>
              <a:t>FAT32 max 32 GB</a:t>
            </a:r>
          </a:p>
          <a:p>
            <a:pPr lvl="1">
              <a:defRPr/>
            </a:pPr>
            <a:r>
              <a:rPr lang="en-US" dirty="0"/>
              <a:t>Supported by most OS</a:t>
            </a:r>
          </a:p>
          <a:p>
            <a:pPr>
              <a:defRPr/>
            </a:pPr>
            <a:r>
              <a:rPr lang="en-GB" dirty="0"/>
              <a:t>exFAT (FAT64)</a:t>
            </a:r>
          </a:p>
          <a:p>
            <a:pPr lvl="1">
              <a:defRPr/>
            </a:pPr>
            <a:r>
              <a:rPr lang="en-GB" dirty="0"/>
              <a:t>Primarily designed for high capacity removable storage</a:t>
            </a:r>
          </a:p>
          <a:p>
            <a:pPr lvl="1">
              <a:defRPr/>
            </a:pPr>
            <a:r>
              <a:rPr lang="en-GB" dirty="0"/>
              <a:t>Not well-supported outside Windows though</a:t>
            </a:r>
          </a:p>
          <a:p>
            <a:pPr>
              <a:defRPr/>
            </a:pPr>
            <a:r>
              <a:rPr lang="en-GB" dirty="0"/>
              <a:t>CDFS / UDF (Universal Disk Format)</a:t>
            </a:r>
          </a:p>
          <a:p>
            <a:pPr lvl="1">
              <a:defRPr/>
            </a:pPr>
            <a:r>
              <a:rPr lang="en-GB" dirty="0"/>
              <a:t>Used for recordable and rewritable optical media</a:t>
            </a:r>
          </a:p>
          <a:p>
            <a:endParaRPr lang="en-US" dirty="0"/>
          </a:p>
        </p:txBody>
      </p:sp>
      <p:sp>
        <p:nvSpPr>
          <p:cNvPr id="3" name="Title 2"/>
          <p:cNvSpPr>
            <a:spLocks noGrp="1"/>
          </p:cNvSpPr>
          <p:nvPr>
            <p:ph type="title"/>
          </p:nvPr>
        </p:nvSpPr>
        <p:spPr/>
        <p:txBody>
          <a:bodyPr/>
          <a:lstStyle/>
          <a:p>
            <a:r>
              <a:rPr lang="en-US" altLang="en-US" dirty="0"/>
              <a:t>Other File Systems</a:t>
            </a:r>
            <a:endParaRPr lang="en-US" dirty="0"/>
          </a:p>
        </p:txBody>
      </p:sp>
    </p:spTree>
    <p:extLst>
      <p:ext uri="{BB962C8B-B14F-4D97-AF65-F5344CB8AC3E}">
        <p14:creationId xmlns:p14="http://schemas.microsoft.com/office/powerpoint/2010/main" val="182689676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Full Disk Encryption (BitLocker)</a:t>
            </a:r>
          </a:p>
        </p:txBody>
      </p:sp>
      <p:sp>
        <p:nvSpPr>
          <p:cNvPr id="4" name="Content Placeholder 3"/>
          <p:cNvSpPr>
            <a:spLocks noGrp="1"/>
          </p:cNvSpPr>
          <p:nvPr>
            <p:ph sz="half" idx="2"/>
          </p:nvPr>
        </p:nvSpPr>
        <p:spPr/>
        <p:txBody>
          <a:bodyPr>
            <a:normAutofit/>
          </a:bodyPr>
          <a:lstStyle/>
          <a:p>
            <a:pPr>
              <a:buFont typeface="Arial" charset="0"/>
              <a:buChar char="•"/>
              <a:defRPr/>
            </a:pPr>
            <a:r>
              <a:rPr lang="en-GB" dirty="0"/>
              <a:t>Permissions do not protect data if disk is removed</a:t>
            </a:r>
          </a:p>
          <a:p>
            <a:pPr>
              <a:buFont typeface="Arial" charset="0"/>
              <a:buChar char="•"/>
              <a:defRPr/>
            </a:pPr>
            <a:r>
              <a:rPr lang="en-GB" dirty="0"/>
              <a:t>BitLocker provides volume encryption</a:t>
            </a:r>
          </a:p>
          <a:p>
            <a:pPr lvl="1">
              <a:defRPr/>
            </a:pPr>
            <a:r>
              <a:rPr lang="en-GB" dirty="0"/>
              <a:t>Vista can encrypt fixed disks only</a:t>
            </a:r>
          </a:p>
          <a:p>
            <a:pPr lvl="1">
              <a:defRPr/>
            </a:pPr>
            <a:r>
              <a:rPr lang="en-GB" dirty="0"/>
              <a:t>Windows 7+8 can encrypt removable drives</a:t>
            </a:r>
          </a:p>
          <a:p>
            <a:pPr lvl="1">
              <a:defRPr/>
            </a:pPr>
            <a:r>
              <a:rPr lang="en-GB" dirty="0"/>
              <a:t>Only available in Enterprise/Ultimate editions</a:t>
            </a:r>
          </a:p>
          <a:p>
            <a:pPr lvl="1">
              <a:defRPr/>
            </a:pPr>
            <a:r>
              <a:rPr lang="en-GB" dirty="0"/>
              <a:t>BitLocker-to-Go</a:t>
            </a:r>
          </a:p>
          <a:p>
            <a:pPr>
              <a:buFont typeface="Arial" charset="0"/>
              <a:buChar char="•"/>
              <a:defRPr/>
            </a:pPr>
            <a:r>
              <a:rPr lang="en-GB" dirty="0"/>
              <a:t>Data can only be accessed with the key</a:t>
            </a:r>
          </a:p>
          <a:p>
            <a:pPr lvl="1">
              <a:defRPr/>
            </a:pPr>
            <a:r>
              <a:rPr lang="en-GB" dirty="0"/>
              <a:t>Key can be stored on Trusted Platform Module (TPM) chip or USB</a:t>
            </a:r>
          </a:p>
          <a:p>
            <a:pPr lvl="1">
              <a:defRPr/>
            </a:pPr>
            <a:r>
              <a:rPr lang="en-GB" dirty="0"/>
              <a:t>Recovery key provides backup access method</a:t>
            </a:r>
          </a:p>
        </p:txBody>
      </p:sp>
      <p:pic>
        <p:nvPicPr>
          <p:cNvPr id="7" name="Content Placeholder 6" descr="Configuring BitLocker in Windows 7 "/>
          <p:cNvPicPr>
            <a:picLocks noGrp="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524001" y="1868289"/>
            <a:ext cx="4525963" cy="3394472"/>
          </a:xfrm>
          <a:prstGeom prst="rect">
            <a:avLst/>
          </a:prstGeom>
          <a:noFill/>
          <a:ln>
            <a:noFill/>
          </a:ln>
        </p:spPr>
      </p:pic>
    </p:spTree>
    <p:extLst>
      <p:ext uri="{BB962C8B-B14F-4D97-AF65-F5344CB8AC3E}">
        <p14:creationId xmlns:p14="http://schemas.microsoft.com/office/powerpoint/2010/main" val="363239824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DLP and Document Security</a:t>
            </a:r>
          </a:p>
        </p:txBody>
      </p:sp>
      <p:sp>
        <p:nvSpPr>
          <p:cNvPr id="3" name="Content Placeholder 2"/>
          <p:cNvSpPr>
            <a:spLocks noGrp="1"/>
          </p:cNvSpPr>
          <p:nvPr>
            <p:ph sz="half" idx="1"/>
          </p:nvPr>
        </p:nvSpPr>
        <p:spPr>
          <a:xfrm>
            <a:off x="838200" y="1870073"/>
            <a:ext cx="6035040" cy="5486400"/>
          </a:xfrm>
        </p:spPr>
        <p:txBody>
          <a:bodyPr/>
          <a:lstStyle/>
          <a:p>
            <a:r>
              <a:rPr lang="en-GB" dirty="0"/>
              <a:t>Data Loss Prevention (DLP)</a:t>
            </a:r>
          </a:p>
          <a:p>
            <a:pPr>
              <a:defRPr/>
            </a:pPr>
            <a:r>
              <a:rPr lang="en-GB" dirty="0"/>
              <a:t>Securing paper documents</a:t>
            </a:r>
          </a:p>
          <a:p>
            <a:pPr lvl="1">
              <a:defRPr/>
            </a:pPr>
            <a:r>
              <a:rPr lang="en-GB" dirty="0"/>
              <a:t>Lock copies away</a:t>
            </a:r>
          </a:p>
          <a:p>
            <a:pPr lvl="1">
              <a:defRPr/>
            </a:pPr>
            <a:r>
              <a:rPr lang="en-GB" dirty="0"/>
              <a:t>Shred before disposal</a:t>
            </a:r>
          </a:p>
          <a:p>
            <a:pPr lvl="1">
              <a:defRPr/>
            </a:pPr>
            <a:r>
              <a:rPr lang="en-GB" dirty="0"/>
              <a:t>Password storage</a:t>
            </a:r>
          </a:p>
          <a:p>
            <a:endParaRPr lang="en-US" dirty="0"/>
          </a:p>
        </p:txBody>
      </p:sp>
      <p:pic>
        <p:nvPicPr>
          <p:cNvPr id="8" name="Content Placeholder 7" descr="A password filler such as RoboForm is configure with one master password"/>
          <p:cNvPicPr>
            <a:picLocks noGrp="1"/>
          </p:cNvPicPr>
          <p:nvPr>
            <p:ph sz="quarter" idx="12"/>
          </p:nvPr>
        </p:nvPicPr>
        <p:blipFill rotWithShape="1">
          <a:blip r:embed="rId2" cstate="screen">
            <a:extLst>
              <a:ext uri="{28A0092B-C50C-407E-A947-70E740481C1C}">
                <a14:useLocalDpi xmlns:a14="http://schemas.microsoft.com/office/drawing/2010/main"/>
              </a:ext>
            </a:extLst>
          </a:blip>
          <a:srcRect b="28717"/>
          <a:stretch/>
        </p:blipFill>
        <p:spPr bwMode="auto">
          <a:xfrm>
            <a:off x="6399213" y="1177889"/>
            <a:ext cx="4525962" cy="2622622"/>
          </a:xfrm>
          <a:prstGeom prst="rect">
            <a:avLst/>
          </a:prstGeom>
          <a:noFill/>
          <a:ln>
            <a:noFill/>
          </a:ln>
          <a:extLst>
            <a:ext uri="{53640926-AAD7-44D8-BBD7-CCE9431645EC}">
              <a14:shadowObscured xmlns:a14="http://schemas.microsoft.com/office/drawing/2010/main"/>
            </a:ext>
          </a:extLst>
        </p:spPr>
      </p:pic>
      <p:pic>
        <p:nvPicPr>
          <p:cNvPr id="9" name="Content Placeholder 8" descr="The password filler can be used to record passwords for different applications and websites"/>
          <p:cNvPicPr>
            <a:picLocks noGrp="1"/>
          </p:cNvPicPr>
          <p:nvPr>
            <p:ph sz="quarter" idx="13"/>
          </p:nvPr>
        </p:nvPicPr>
        <p:blipFill>
          <a:blip r:embed="rId3" cstate="screen">
            <a:extLst>
              <a:ext uri="{28A0092B-C50C-407E-A947-70E740481C1C}">
                <a14:useLocalDpi xmlns:a14="http://schemas.microsoft.com/office/drawing/2010/main"/>
              </a:ext>
            </a:extLst>
          </a:blip>
          <a:stretch>
            <a:fillRect/>
          </a:stretch>
        </p:blipFill>
        <p:spPr bwMode="auto">
          <a:xfrm>
            <a:off x="7388110" y="4366636"/>
            <a:ext cx="3537065" cy="1537855"/>
          </a:xfrm>
          <a:prstGeom prst="rect">
            <a:avLst/>
          </a:prstGeom>
          <a:noFill/>
          <a:ln>
            <a:noFill/>
          </a:ln>
        </p:spPr>
      </p:pic>
    </p:spTree>
    <p:extLst>
      <p:ext uri="{BB962C8B-B14F-4D97-AF65-F5344CB8AC3E}">
        <p14:creationId xmlns:p14="http://schemas.microsoft.com/office/powerpoint/2010/main" val="221892309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Disposal Methods</a:t>
            </a:r>
            <a:endParaRPr lang="en-US" dirty="0"/>
          </a:p>
        </p:txBody>
      </p:sp>
      <p:sp>
        <p:nvSpPr>
          <p:cNvPr id="4" name="Content Placeholder 3"/>
          <p:cNvSpPr>
            <a:spLocks noGrp="1"/>
          </p:cNvSpPr>
          <p:nvPr>
            <p:ph sz="half" idx="2"/>
          </p:nvPr>
        </p:nvSpPr>
        <p:spPr/>
        <p:txBody>
          <a:bodyPr>
            <a:normAutofit/>
          </a:bodyPr>
          <a:lstStyle/>
          <a:p>
            <a:pPr>
              <a:buFont typeface="Arial" charset="0"/>
              <a:buChar char="•"/>
              <a:defRPr/>
            </a:pPr>
            <a:r>
              <a:rPr lang="en-GB" dirty="0"/>
              <a:t>Fully erasing hard disks (and other media)</a:t>
            </a:r>
          </a:p>
          <a:p>
            <a:pPr>
              <a:buFont typeface="Arial" charset="0"/>
              <a:buChar char="•"/>
              <a:defRPr/>
            </a:pPr>
            <a:r>
              <a:rPr lang="en-GB" dirty="0"/>
              <a:t>OS deletes and formats can leave data remnants</a:t>
            </a:r>
          </a:p>
          <a:p>
            <a:pPr>
              <a:buFont typeface="Arial" charset="0"/>
              <a:buChar char="•"/>
              <a:defRPr/>
            </a:pPr>
            <a:r>
              <a:rPr lang="en-GB" dirty="0"/>
              <a:t>Solutions</a:t>
            </a:r>
          </a:p>
          <a:p>
            <a:pPr lvl="1">
              <a:defRPr/>
            </a:pPr>
            <a:r>
              <a:rPr lang="en-GB" dirty="0"/>
              <a:t>Overwriting / wiping</a:t>
            </a:r>
          </a:p>
          <a:p>
            <a:pPr lvl="1">
              <a:defRPr/>
            </a:pPr>
            <a:r>
              <a:rPr lang="en-GB" dirty="0"/>
              <a:t>Low-level format</a:t>
            </a:r>
          </a:p>
          <a:p>
            <a:pPr lvl="1">
              <a:defRPr/>
            </a:pPr>
            <a:r>
              <a:rPr lang="en-GB" dirty="0"/>
              <a:t>Destruction</a:t>
            </a:r>
          </a:p>
          <a:p>
            <a:pPr lvl="1">
              <a:defRPr/>
            </a:pPr>
            <a:r>
              <a:rPr lang="en-GB" dirty="0"/>
              <a:t>Encryption</a:t>
            </a:r>
          </a:p>
        </p:txBody>
      </p:sp>
      <p:pic>
        <p:nvPicPr>
          <p:cNvPr id="7" name="Content Placeholder 6" descr="Active KillDisk data wiping software"/>
          <p:cNvPicPr>
            <a:picLocks noGrp="1"/>
          </p:cNvPicPr>
          <p:nvPr>
            <p:ph sz="half" idx="1"/>
          </p:nvPr>
        </p:nvPicPr>
        <p:blipFill>
          <a:blip r:embed="rId2">
            <a:extLst>
              <a:ext uri="{28A0092B-C50C-407E-A947-70E740481C1C}">
                <a14:useLocalDpi xmlns:a14="http://schemas.microsoft.com/office/drawing/2010/main"/>
              </a:ext>
            </a:extLst>
          </a:blip>
          <a:srcRect/>
          <a:stretch>
            <a:fillRect/>
          </a:stretch>
        </p:blipFill>
        <p:spPr bwMode="auto">
          <a:xfrm>
            <a:off x="1524001" y="1322165"/>
            <a:ext cx="4525963" cy="4486720"/>
          </a:xfrm>
          <a:prstGeom prst="rect">
            <a:avLst/>
          </a:prstGeom>
          <a:noFill/>
          <a:ln>
            <a:noFill/>
          </a:ln>
        </p:spPr>
      </p:pic>
    </p:spTree>
    <p:extLst>
      <p:ext uri="{BB962C8B-B14F-4D97-AF65-F5344CB8AC3E}">
        <p14:creationId xmlns:p14="http://schemas.microsoft.com/office/powerpoint/2010/main" val="255571242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420419831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Wired Network Card Properties</a:t>
            </a:r>
            <a:endParaRPr lang="en-US" dirty="0"/>
          </a:p>
        </p:txBody>
      </p:sp>
      <p:sp>
        <p:nvSpPr>
          <p:cNvPr id="4" name="Content Placeholder 3"/>
          <p:cNvSpPr>
            <a:spLocks noGrp="1"/>
          </p:cNvSpPr>
          <p:nvPr>
            <p:ph sz="half" idx="2"/>
          </p:nvPr>
        </p:nvSpPr>
        <p:spPr/>
        <p:txBody>
          <a:bodyPr/>
          <a:lstStyle/>
          <a:p>
            <a:r>
              <a:rPr lang="en-US" dirty="0"/>
              <a:t>Network Interface Card (NIC)</a:t>
            </a:r>
          </a:p>
          <a:p>
            <a:r>
              <a:rPr lang="en-US" dirty="0"/>
              <a:t>Ethernet</a:t>
            </a:r>
          </a:p>
          <a:p>
            <a:r>
              <a:rPr lang="en-US" dirty="0"/>
              <a:t>Signaling speed</a:t>
            </a:r>
          </a:p>
          <a:p>
            <a:r>
              <a:rPr lang="en-US" dirty="0"/>
              <a:t>Half or full duplex </a:t>
            </a:r>
          </a:p>
          <a:p>
            <a:r>
              <a:rPr lang="en-US" dirty="0"/>
              <a:t>Autonegotiate</a:t>
            </a:r>
          </a:p>
          <a:p>
            <a:r>
              <a:rPr lang="en-US" dirty="0"/>
              <a:t>On-board NIC</a:t>
            </a:r>
          </a:p>
          <a:p>
            <a:endParaRPr lang="en-US" dirty="0"/>
          </a:p>
        </p:txBody>
      </p:sp>
      <p:pic>
        <p:nvPicPr>
          <p:cNvPr id="7" name="Content Placeholder 6" descr="Ethernet adapter properties in Device Manager"/>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815554" y="1370287"/>
            <a:ext cx="3942857" cy="4390476"/>
          </a:xfrm>
          <a:prstGeom prst="rect">
            <a:avLst/>
          </a:prstGeom>
          <a:noFill/>
          <a:ln>
            <a:noFill/>
          </a:ln>
        </p:spPr>
      </p:pic>
    </p:spTree>
    <p:extLst>
      <p:ext uri="{BB962C8B-B14F-4D97-AF65-F5344CB8AC3E}">
        <p14:creationId xmlns:p14="http://schemas.microsoft.com/office/powerpoint/2010/main" val="216056026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Wireless Network Card Properties</a:t>
            </a:r>
            <a:endParaRPr lang="en-US" dirty="0"/>
          </a:p>
        </p:txBody>
      </p:sp>
      <p:sp>
        <p:nvSpPr>
          <p:cNvPr id="3" name="Content Placeholder 2"/>
          <p:cNvSpPr>
            <a:spLocks noGrp="1"/>
          </p:cNvSpPr>
          <p:nvPr>
            <p:ph sz="half" idx="1"/>
          </p:nvPr>
        </p:nvSpPr>
        <p:spPr/>
        <p:txBody>
          <a:bodyPr/>
          <a:lstStyle/>
          <a:p>
            <a:r>
              <a:rPr lang="en-US" dirty="0"/>
              <a:t>802.11 (Wi-Fi)</a:t>
            </a:r>
          </a:p>
          <a:p>
            <a:r>
              <a:rPr lang="en-US" dirty="0"/>
              <a:t>Standard support</a:t>
            </a:r>
          </a:p>
          <a:p>
            <a:r>
              <a:rPr lang="en-US" dirty="0"/>
              <a:t>Roaming aggressiveness</a:t>
            </a:r>
          </a:p>
          <a:p>
            <a:r>
              <a:rPr lang="en-US" dirty="0"/>
              <a:t>Transmit power</a:t>
            </a:r>
          </a:p>
        </p:txBody>
      </p:sp>
      <p:pic>
        <p:nvPicPr>
          <p:cNvPr id="7" name="Content Placeholder 6" descr="Wireless network adapter properties in Device Manager"/>
          <p:cNvPicPr>
            <a:picLocks noGrp="1"/>
          </p:cNvPicPr>
          <p:nvPr>
            <p:ph sz="half" idx="2"/>
          </p:nvPr>
        </p:nvPicPr>
        <p:blipFill rotWithShape="1">
          <a:blip r:embed="rId2">
            <a:extLst>
              <a:ext uri="{28A0092B-C50C-407E-A947-70E740481C1C}">
                <a14:useLocalDpi xmlns:a14="http://schemas.microsoft.com/office/drawing/2010/main" val="0"/>
              </a:ext>
            </a:extLst>
          </a:blip>
          <a:stretch/>
        </p:blipFill>
        <p:spPr bwMode="auto">
          <a:xfrm>
            <a:off x="6433591" y="1370287"/>
            <a:ext cx="3942857" cy="43904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6695095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Wake on LAN (WoL) </a:t>
            </a:r>
            <a:endParaRPr lang="en-US" dirty="0"/>
          </a:p>
        </p:txBody>
      </p:sp>
      <p:sp>
        <p:nvSpPr>
          <p:cNvPr id="4" name="Content Placeholder 3"/>
          <p:cNvSpPr>
            <a:spLocks noGrp="1"/>
          </p:cNvSpPr>
          <p:nvPr>
            <p:ph sz="half" idx="2"/>
          </p:nvPr>
        </p:nvSpPr>
        <p:spPr/>
        <p:txBody>
          <a:bodyPr/>
          <a:lstStyle/>
          <a:p>
            <a:r>
              <a:rPr lang="en-US" dirty="0"/>
              <a:t>Start a computer remotely</a:t>
            </a:r>
          </a:p>
          <a:p>
            <a:r>
              <a:rPr lang="en-US" dirty="0"/>
              <a:t>Network adapter requires standby power</a:t>
            </a:r>
          </a:p>
          <a:p>
            <a:r>
              <a:rPr lang="en-US" dirty="0"/>
              <a:t>Network admin tool broadcasts “magic packet” to wake computer</a:t>
            </a:r>
          </a:p>
        </p:txBody>
      </p:sp>
      <p:pic>
        <p:nvPicPr>
          <p:cNvPr id="7" name="Content Placeholder 6" descr="WoL settings for a network adapter"/>
          <p:cNvPicPr>
            <a:picLocks noGrp="1"/>
          </p:cNvPicPr>
          <p:nvPr>
            <p:ph sz="half" idx="1"/>
          </p:nvPr>
        </p:nvPicPr>
        <p:blipFill rotWithShape="1">
          <a:blip r:embed="rId2">
            <a:extLst>
              <a:ext uri="{28A0092B-C50C-407E-A947-70E740481C1C}">
                <a14:useLocalDpi xmlns:a14="http://schemas.microsoft.com/office/drawing/2010/main" val="0"/>
              </a:ext>
            </a:extLst>
          </a:blip>
          <a:stretch/>
        </p:blipFill>
        <p:spPr bwMode="auto">
          <a:xfrm>
            <a:off x="1815554" y="1370287"/>
            <a:ext cx="3942857" cy="43904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75999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Quality of Service (QoS)</a:t>
            </a:r>
            <a:endParaRPr lang="en-US" dirty="0"/>
          </a:p>
        </p:txBody>
      </p:sp>
      <p:sp>
        <p:nvSpPr>
          <p:cNvPr id="3" name="Content Placeholder 2"/>
          <p:cNvSpPr>
            <a:spLocks noGrp="1"/>
          </p:cNvSpPr>
          <p:nvPr>
            <p:ph sz="half" idx="1"/>
          </p:nvPr>
        </p:nvSpPr>
        <p:spPr/>
        <p:txBody>
          <a:bodyPr/>
          <a:lstStyle/>
          <a:p>
            <a:r>
              <a:rPr lang="en-GB" altLang="en-US" dirty="0"/>
              <a:t>Prioritize certain types of network traffic over others</a:t>
            </a:r>
          </a:p>
          <a:p>
            <a:r>
              <a:rPr lang="en-GB" altLang="en-US" dirty="0"/>
              <a:t>Solve problems with latency and jitter</a:t>
            </a:r>
          </a:p>
          <a:p>
            <a:r>
              <a:rPr lang="en-GB" altLang="en-US" dirty="0"/>
              <a:t>Might be controlled by switch or router or by client/server software</a:t>
            </a:r>
          </a:p>
          <a:p>
            <a:endParaRPr lang="en-US" dirty="0"/>
          </a:p>
        </p:txBody>
      </p:sp>
      <p:pic>
        <p:nvPicPr>
          <p:cNvPr id="7"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09557" y="1308100"/>
            <a:ext cx="3590925" cy="45148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38001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Network and Sharing Center</a:t>
            </a:r>
          </a:p>
        </p:txBody>
      </p:sp>
      <p:pic>
        <p:nvPicPr>
          <p:cNvPr id="6" name="Content Placeholder 5" descr="Windows 7 Network and Sharing Cente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71800" y="1313743"/>
            <a:ext cx="6910388" cy="4980695"/>
          </a:xfrm>
          <a:prstGeom prst="rect">
            <a:avLst/>
          </a:prstGeom>
          <a:noFill/>
          <a:ln>
            <a:noFill/>
          </a:ln>
        </p:spPr>
      </p:pic>
    </p:spTree>
    <p:extLst>
      <p:ext uri="{BB962C8B-B14F-4D97-AF65-F5344CB8AC3E}">
        <p14:creationId xmlns:p14="http://schemas.microsoft.com/office/powerpoint/2010/main" val="2556331601"/>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1442085"/>
            <a:ext cx="12192000" cy="2743200"/>
          </a:xfrm>
        </p:spPr>
        <p:txBody>
          <a:bodyPr>
            <a:normAutofit/>
          </a:bodyPr>
          <a:lstStyle/>
          <a:p>
            <a:r>
              <a:rPr lang="en-US" dirty="0"/>
              <a:t>Adapter names</a:t>
            </a:r>
          </a:p>
          <a:p>
            <a:pPr lvl="1"/>
            <a:r>
              <a:rPr lang="en-US" dirty="0"/>
              <a:t>Local Area Connection versus Ethernet</a:t>
            </a:r>
          </a:p>
          <a:p>
            <a:pPr lvl="1"/>
            <a:r>
              <a:rPr lang="en-US" dirty="0"/>
              <a:t>Wireless Network Connection versus WiFi</a:t>
            </a:r>
          </a:p>
          <a:p>
            <a:r>
              <a:rPr lang="en-US" dirty="0"/>
              <a:t>Configure properties or enable / disable adapter</a:t>
            </a:r>
          </a:p>
        </p:txBody>
      </p:sp>
      <p:sp>
        <p:nvSpPr>
          <p:cNvPr id="3" name="Title 2"/>
          <p:cNvSpPr>
            <a:spLocks noGrp="1"/>
          </p:cNvSpPr>
          <p:nvPr>
            <p:ph type="title"/>
          </p:nvPr>
        </p:nvSpPr>
        <p:spPr/>
        <p:txBody>
          <a:bodyPr/>
          <a:lstStyle/>
          <a:p>
            <a:r>
              <a:rPr lang="en-GB" dirty="0"/>
              <a:t>Network Connections</a:t>
            </a:r>
            <a:endParaRPr lang="en-US" dirty="0"/>
          </a:p>
        </p:txBody>
      </p:sp>
      <p:pic>
        <p:nvPicPr>
          <p:cNvPr id="8" name="Content Placeholder 7" descr="Network Connections in Windows 7"/>
          <p:cNvPicPr>
            <a:picLocks noGrp="1"/>
          </p:cNvPicPr>
          <p:nvPr>
            <p:ph idx="12"/>
          </p:nvPr>
        </p:nvPicPr>
        <p:blipFill>
          <a:blip r:embed="rId2">
            <a:extLst>
              <a:ext uri="{28A0092B-C50C-407E-A947-70E740481C1C}">
                <a14:useLocalDpi xmlns:a14="http://schemas.microsoft.com/office/drawing/2010/main" val="0"/>
              </a:ext>
            </a:extLst>
          </a:blip>
          <a:srcRect/>
          <a:stretch>
            <a:fillRect/>
          </a:stretch>
        </p:blipFill>
        <p:spPr bwMode="auto">
          <a:xfrm>
            <a:off x="3560095" y="3109913"/>
            <a:ext cx="5071810" cy="2743200"/>
          </a:xfrm>
          <a:prstGeom prst="rect">
            <a:avLst/>
          </a:prstGeom>
          <a:noFill/>
          <a:ln>
            <a:noFill/>
          </a:ln>
        </p:spPr>
      </p:pic>
    </p:spTree>
    <p:extLst>
      <p:ext uri="{BB962C8B-B14F-4D97-AF65-F5344CB8AC3E}">
        <p14:creationId xmlns:p14="http://schemas.microsoft.com/office/powerpoint/2010/main" val="2879220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Disk Management Tool</a:t>
            </a:r>
            <a:endParaRPr lang="en-US" dirty="0"/>
          </a:p>
        </p:txBody>
      </p:sp>
      <p:pic>
        <p:nvPicPr>
          <p:cNvPr id="6" name="Content Placeholder 5" descr="Disk Management utility"/>
          <p:cNvPicPr>
            <a:picLocks noGrp="1"/>
          </p:cNvPicPr>
          <p:nvPr>
            <p:ph idx="1"/>
          </p:nvPr>
        </p:nvPicPr>
        <p:blipFill>
          <a:blip r:embed="rId2">
            <a:extLst>
              <a:ext uri="{28A0092B-C50C-407E-A947-70E740481C1C}">
                <a14:useLocalDpi xmlns:a14="http://schemas.microsoft.com/office/drawing/2010/main"/>
              </a:ext>
            </a:extLst>
          </a:blip>
          <a:stretch>
            <a:fillRect/>
          </a:stretch>
        </p:blipFill>
        <p:spPr bwMode="auto">
          <a:xfrm>
            <a:off x="3276600" y="1314449"/>
            <a:ext cx="6146528" cy="5121275"/>
          </a:xfrm>
          <a:prstGeom prst="rect">
            <a:avLst/>
          </a:prstGeom>
          <a:noFill/>
          <a:ln>
            <a:noFill/>
          </a:ln>
        </p:spPr>
      </p:pic>
    </p:spTree>
    <p:extLst>
      <p:ext uri="{BB962C8B-B14F-4D97-AF65-F5344CB8AC3E}">
        <p14:creationId xmlns:p14="http://schemas.microsoft.com/office/powerpoint/2010/main" val="14860826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Adapter Properties</a:t>
            </a:r>
          </a:p>
        </p:txBody>
      </p:sp>
      <p:sp>
        <p:nvSpPr>
          <p:cNvPr id="4" name="Content Placeholder 3"/>
          <p:cNvSpPr>
            <a:spLocks noGrp="1"/>
          </p:cNvSpPr>
          <p:nvPr>
            <p:ph sz="half" idx="2"/>
          </p:nvPr>
        </p:nvSpPr>
        <p:spPr/>
        <p:txBody>
          <a:bodyPr>
            <a:normAutofit/>
          </a:bodyPr>
          <a:lstStyle/>
          <a:p>
            <a:r>
              <a:rPr lang="en-US" dirty="0"/>
              <a:t>Clients, protocols, and services bound to adapter</a:t>
            </a:r>
          </a:p>
          <a:p>
            <a:r>
              <a:rPr lang="en-US" dirty="0"/>
              <a:t>Client for Microsoft Networks</a:t>
            </a:r>
            <a:endParaRPr lang="en-GB" dirty="0"/>
          </a:p>
          <a:p>
            <a:r>
              <a:rPr lang="en-US" dirty="0"/>
              <a:t>File and Print Sharing for Microsoft Networks</a:t>
            </a:r>
            <a:endParaRPr lang="en-GB" dirty="0"/>
          </a:p>
          <a:p>
            <a:r>
              <a:rPr lang="en-US" dirty="0"/>
              <a:t>Internet Protocol</a:t>
            </a:r>
          </a:p>
          <a:p>
            <a:pPr lvl="1"/>
            <a:r>
              <a:rPr lang="en-US" dirty="0"/>
              <a:t>IP version 4</a:t>
            </a:r>
          </a:p>
          <a:p>
            <a:pPr lvl="1"/>
            <a:r>
              <a:rPr lang="en-US" dirty="0"/>
              <a:t>IP version 6</a:t>
            </a:r>
            <a:endParaRPr lang="en-GB" dirty="0"/>
          </a:p>
          <a:p>
            <a:r>
              <a:rPr lang="en-GB" dirty="0"/>
              <a:t>Link-layer Topology Discovery </a:t>
            </a:r>
            <a:endParaRPr lang="en-US" dirty="0"/>
          </a:p>
          <a:p>
            <a:endParaRPr lang="en-US" dirty="0"/>
          </a:p>
        </p:txBody>
      </p:sp>
      <p:pic>
        <p:nvPicPr>
          <p:cNvPr id="7" name="Content Placeholder 6" descr="Local Area Network Adapter properties"/>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991268" y="1307785"/>
            <a:ext cx="3591426" cy="4515480"/>
          </a:xfrm>
          <a:prstGeom prst="rect">
            <a:avLst/>
          </a:prstGeom>
          <a:noFill/>
          <a:ln>
            <a:noFill/>
          </a:ln>
        </p:spPr>
      </p:pic>
    </p:spTree>
    <p:extLst>
      <p:ext uri="{BB962C8B-B14F-4D97-AF65-F5344CB8AC3E}">
        <p14:creationId xmlns:p14="http://schemas.microsoft.com/office/powerpoint/2010/main" val="99901354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Configuring a Wireless Connection</a:t>
            </a:r>
            <a:endParaRPr lang="en-US" dirty="0"/>
          </a:p>
        </p:txBody>
      </p:sp>
      <p:pic>
        <p:nvPicPr>
          <p:cNvPr id="6" name="Content Placeholder 5" descr="Connecting to a network using Windows 7"/>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48566" y="1504949"/>
            <a:ext cx="6405033" cy="4803775"/>
          </a:xfrm>
          <a:prstGeom prst="rect">
            <a:avLst/>
          </a:prstGeom>
          <a:noFill/>
          <a:ln>
            <a:noFill/>
          </a:ln>
        </p:spPr>
      </p:pic>
    </p:spTree>
    <p:extLst>
      <p:ext uri="{BB962C8B-B14F-4D97-AF65-F5344CB8AC3E}">
        <p14:creationId xmlns:p14="http://schemas.microsoft.com/office/powerpoint/2010/main" val="197511874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Configuring Internet Protocol (IP)</a:t>
            </a:r>
          </a:p>
        </p:txBody>
      </p:sp>
      <p:sp>
        <p:nvSpPr>
          <p:cNvPr id="3" name="Content Placeholder 2"/>
          <p:cNvSpPr>
            <a:spLocks noGrp="1"/>
          </p:cNvSpPr>
          <p:nvPr>
            <p:ph sz="half" idx="1"/>
          </p:nvPr>
        </p:nvSpPr>
        <p:spPr>
          <a:xfrm>
            <a:off x="60960" y="1543050"/>
            <a:ext cx="6035040" cy="5486400"/>
          </a:xfrm>
        </p:spPr>
        <p:txBody>
          <a:bodyPr/>
          <a:lstStyle/>
          <a:p>
            <a:pPr>
              <a:lnSpc>
                <a:spcPct val="90000"/>
              </a:lnSpc>
              <a:buFont typeface="Arial" charset="0"/>
              <a:buChar char="•"/>
              <a:defRPr/>
            </a:pPr>
            <a:r>
              <a:rPr lang="en-US" dirty="0"/>
              <a:t>Manual configuration</a:t>
            </a:r>
          </a:p>
          <a:p>
            <a:pPr lvl="1">
              <a:lnSpc>
                <a:spcPct val="90000"/>
              </a:lnSpc>
              <a:defRPr/>
            </a:pPr>
            <a:r>
              <a:rPr lang="en-US" dirty="0"/>
              <a:t>IP / subnet mask</a:t>
            </a:r>
          </a:p>
          <a:p>
            <a:pPr lvl="1">
              <a:lnSpc>
                <a:spcPct val="90000"/>
              </a:lnSpc>
              <a:defRPr/>
            </a:pPr>
            <a:r>
              <a:rPr lang="en-US" dirty="0"/>
              <a:t>Default gateway (router)</a:t>
            </a:r>
          </a:p>
          <a:p>
            <a:pPr lvl="1">
              <a:lnSpc>
                <a:spcPct val="90000"/>
              </a:lnSpc>
              <a:defRPr/>
            </a:pPr>
            <a:r>
              <a:rPr lang="en-US" dirty="0"/>
              <a:t>DNS</a:t>
            </a:r>
          </a:p>
          <a:p>
            <a:pPr>
              <a:lnSpc>
                <a:spcPct val="90000"/>
              </a:lnSpc>
              <a:buFont typeface="Arial" charset="0"/>
              <a:buChar char="•"/>
              <a:defRPr/>
            </a:pPr>
            <a:r>
              <a:rPr lang="en-US" dirty="0"/>
              <a:t>Automatic configuration</a:t>
            </a:r>
          </a:p>
          <a:p>
            <a:pPr lvl="1">
              <a:lnSpc>
                <a:spcPct val="90000"/>
              </a:lnSpc>
              <a:defRPr/>
            </a:pPr>
            <a:r>
              <a:rPr lang="en-US" dirty="0"/>
              <a:t>DHCP</a:t>
            </a:r>
          </a:p>
          <a:p>
            <a:pPr lvl="1">
              <a:lnSpc>
                <a:spcPct val="90000"/>
              </a:lnSpc>
              <a:defRPr/>
            </a:pPr>
            <a:r>
              <a:rPr lang="en-US" dirty="0"/>
              <a:t>Automatic IP Addressing (local network only)</a:t>
            </a:r>
          </a:p>
          <a:p>
            <a:pPr>
              <a:lnSpc>
                <a:spcPct val="90000"/>
              </a:lnSpc>
              <a:buFont typeface="Arial" charset="0"/>
              <a:buChar char="•"/>
              <a:defRPr/>
            </a:pPr>
            <a:r>
              <a:rPr lang="en-US" dirty="0"/>
              <a:t>Alternate configuration</a:t>
            </a:r>
          </a:p>
          <a:p>
            <a:endParaRPr lang="en-US" dirty="0"/>
          </a:p>
        </p:txBody>
      </p:sp>
      <p:pic>
        <p:nvPicPr>
          <p:cNvPr id="7" name="Content Placeholder 6" descr="Internet Protocol version 4 (TCP/IP/v4) Properties dialog"/>
          <p:cNvPicPr>
            <a:picLocks noGrp="1"/>
          </p:cNvPicPr>
          <p:nvPr>
            <p:ph sz="quarter" idx="12"/>
          </p:nvPr>
        </p:nvPicPr>
        <p:blipFill>
          <a:blip r:embed="rId2">
            <a:extLst>
              <a:ext uri="{28A0092B-C50C-407E-A947-70E740481C1C}">
                <a14:useLocalDpi xmlns:a14="http://schemas.microsoft.com/office/drawing/2010/main" val="0"/>
              </a:ext>
            </a:extLst>
          </a:blip>
          <a:stretch>
            <a:fillRect/>
          </a:stretch>
        </p:blipFill>
        <p:spPr bwMode="auto">
          <a:xfrm>
            <a:off x="5641478" y="1497013"/>
            <a:ext cx="2463524" cy="2743200"/>
          </a:xfrm>
          <a:prstGeom prst="rect">
            <a:avLst/>
          </a:prstGeom>
          <a:noFill/>
          <a:ln>
            <a:noFill/>
          </a:ln>
        </p:spPr>
      </p:pic>
      <p:pic>
        <p:nvPicPr>
          <p:cNvPr id="9" name="Content Placeholder 8" descr="TCP/IP Alternate Configuration dialog"/>
          <p:cNvPicPr>
            <a:picLocks noGrp="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8105002" y="2822576"/>
            <a:ext cx="3172481" cy="3532643"/>
          </a:xfrm>
          <a:prstGeom prst="rect">
            <a:avLst/>
          </a:prstGeom>
          <a:noFill/>
          <a:ln>
            <a:noFill/>
          </a:ln>
        </p:spPr>
      </p:pic>
    </p:spTree>
    <p:extLst>
      <p:ext uri="{BB962C8B-B14F-4D97-AF65-F5344CB8AC3E}">
        <p14:creationId xmlns:p14="http://schemas.microsoft.com/office/powerpoint/2010/main" val="278458368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Adapter Status</a:t>
            </a:r>
            <a:endParaRPr lang="en-US" dirty="0"/>
          </a:p>
        </p:txBody>
      </p:sp>
      <p:pic>
        <p:nvPicPr>
          <p:cNvPr id="15" name="Content Placeholder 8" descr="Network Connection Status dialog in Windows 7"/>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991268" y="1393522"/>
            <a:ext cx="3591426" cy="4344006"/>
          </a:xfrm>
        </p:spPr>
      </p:pic>
      <p:pic>
        <p:nvPicPr>
          <p:cNvPr id="16" name="Content Placeholder 9" descr="Network Connection Details dialog in Windows 7"/>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6614319" y="1450975"/>
            <a:ext cx="3581400" cy="4229100"/>
          </a:xfrm>
          <a:prstGeom prst="rect">
            <a:avLst/>
          </a:prstGeom>
        </p:spPr>
      </p:pic>
    </p:spTree>
    <p:extLst>
      <p:ext uri="{BB962C8B-B14F-4D97-AF65-F5344CB8AC3E}">
        <p14:creationId xmlns:p14="http://schemas.microsoft.com/office/powerpoint/2010/main" val="46316331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SOHO router / “broadband” modems</a:t>
            </a:r>
          </a:p>
          <a:p>
            <a:r>
              <a:rPr lang="en-US" dirty="0"/>
              <a:t>Virtual Private Networks (VPN)</a:t>
            </a:r>
          </a:p>
          <a:p>
            <a:r>
              <a:rPr lang="en-US" dirty="0"/>
              <a:t>Dial-up modems</a:t>
            </a:r>
          </a:p>
          <a:p>
            <a:r>
              <a:rPr lang="en-US" dirty="0"/>
              <a:t>Wireless WAN (Cellular)</a:t>
            </a:r>
          </a:p>
        </p:txBody>
      </p:sp>
      <p:sp>
        <p:nvSpPr>
          <p:cNvPr id="3" name="Title 2"/>
          <p:cNvSpPr>
            <a:spLocks noGrp="1"/>
          </p:cNvSpPr>
          <p:nvPr>
            <p:ph type="title"/>
          </p:nvPr>
        </p:nvSpPr>
        <p:spPr/>
        <p:txBody>
          <a:bodyPr/>
          <a:lstStyle/>
          <a:p>
            <a:r>
              <a:rPr lang="en-GB" dirty="0"/>
              <a:t>Establishing Internet Connections</a:t>
            </a:r>
            <a:endParaRPr lang="en-US" dirty="0"/>
          </a:p>
        </p:txBody>
      </p:sp>
    </p:spTree>
    <p:extLst>
      <p:ext uri="{BB962C8B-B14F-4D97-AF65-F5344CB8AC3E}">
        <p14:creationId xmlns:p14="http://schemas.microsoft.com/office/powerpoint/2010/main" val="20377539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65910"/>
            <a:ext cx="12192000" cy="2743200"/>
          </a:xfrm>
        </p:spPr>
        <p:txBody>
          <a:bodyPr>
            <a:normAutofit/>
          </a:bodyPr>
          <a:lstStyle/>
          <a:p>
            <a:pPr>
              <a:buFont typeface="Arial" charset="0"/>
              <a:buChar char="•"/>
              <a:defRPr/>
            </a:pPr>
            <a:r>
              <a:rPr lang="en-GB" dirty="0"/>
              <a:t>VPNs connect remote workers to a LAN via a public network (usually the Internet)</a:t>
            </a:r>
          </a:p>
          <a:p>
            <a:pPr>
              <a:buFont typeface="Arial" charset="0"/>
              <a:buChar char="•"/>
              <a:defRPr/>
            </a:pPr>
            <a:r>
              <a:rPr lang="en-GB" dirty="0"/>
              <a:t>The “tunnel” is usually made secure through encryption</a:t>
            </a:r>
          </a:p>
        </p:txBody>
      </p:sp>
      <p:sp>
        <p:nvSpPr>
          <p:cNvPr id="3" name="Title 2"/>
          <p:cNvSpPr>
            <a:spLocks noGrp="1"/>
          </p:cNvSpPr>
          <p:nvPr>
            <p:ph type="title"/>
          </p:nvPr>
        </p:nvSpPr>
        <p:spPr>
          <a:xfrm>
            <a:off x="838200" y="77970"/>
            <a:ext cx="10515600" cy="1325563"/>
          </a:xfrm>
        </p:spPr>
        <p:txBody>
          <a:bodyPr/>
          <a:lstStyle/>
          <a:p>
            <a:r>
              <a:rPr lang="en-GB" dirty="0"/>
              <a:t>Virtual Private Networks (VPN)</a:t>
            </a:r>
            <a:endParaRPr lang="en-US" dirty="0"/>
          </a:p>
        </p:txBody>
      </p:sp>
      <p:pic>
        <p:nvPicPr>
          <p:cNvPr id="7" name="Content Placeholder 6" descr="Remote access VPN"/>
          <p:cNvPicPr>
            <a:picLocks noGrp="1"/>
          </p:cNvPicPr>
          <p:nvPr>
            <p:ph idx="12"/>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5521" y="3441065"/>
            <a:ext cx="6220958" cy="3096896"/>
          </a:xfrm>
          <a:prstGeom prst="rect">
            <a:avLst/>
          </a:prstGeom>
          <a:noFill/>
          <a:ln>
            <a:noFill/>
          </a:ln>
        </p:spPr>
      </p:pic>
    </p:spTree>
    <p:extLst>
      <p:ext uri="{BB962C8B-B14F-4D97-AF65-F5344CB8AC3E}">
        <p14:creationId xmlns:p14="http://schemas.microsoft.com/office/powerpoint/2010/main" val="232520926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Configuring a VPN Connection</a:t>
            </a:r>
          </a:p>
        </p:txBody>
      </p:sp>
      <p:sp>
        <p:nvSpPr>
          <p:cNvPr id="11" name="Content Placeholder 10"/>
          <p:cNvSpPr>
            <a:spLocks noGrp="1"/>
          </p:cNvSpPr>
          <p:nvPr>
            <p:ph sz="half" idx="1"/>
          </p:nvPr>
        </p:nvSpPr>
        <p:spPr>
          <a:xfrm>
            <a:off x="6156960" y="1885950"/>
            <a:ext cx="6035040" cy="4423410"/>
          </a:xfrm>
        </p:spPr>
        <p:txBody>
          <a:bodyPr/>
          <a:lstStyle/>
          <a:p>
            <a:r>
              <a:rPr lang="en-GB" altLang="en-US" dirty="0"/>
              <a:t>Use the connection wizard to configure new connections</a:t>
            </a:r>
          </a:p>
          <a:p>
            <a:endParaRPr lang="en-US" dirty="0"/>
          </a:p>
          <a:p>
            <a:endParaRPr lang="en-US" dirty="0"/>
          </a:p>
        </p:txBody>
      </p:sp>
      <p:pic>
        <p:nvPicPr>
          <p:cNvPr id="14" name="Content Placeholder 9" descr="Accessing a VPN connection from the network status icon in Windows 7"/>
          <p:cNvPicPr>
            <a:picLocks noGrp="1"/>
          </p:cNvPicPr>
          <p:nvPr>
            <p:ph sz="quarter" idx="13"/>
          </p:nvPr>
        </p:nvPicPr>
        <p:blipFill>
          <a:blip r:embed="rId2">
            <a:extLst>
              <a:ext uri="{28A0092B-C50C-407E-A947-70E740481C1C}">
                <a14:useLocalDpi xmlns:a14="http://schemas.microsoft.com/office/drawing/2010/main" val="0"/>
              </a:ext>
            </a:extLst>
          </a:blip>
          <a:stretch>
            <a:fillRect/>
          </a:stretch>
        </p:blipFill>
        <p:spPr>
          <a:xfrm>
            <a:off x="4684492" y="3566160"/>
            <a:ext cx="1795022" cy="2743200"/>
          </a:xfrm>
        </p:spPr>
      </p:pic>
      <p:pic>
        <p:nvPicPr>
          <p:cNvPr id="15" name="Content Placeholder 8" descr="Set Up a Connection or Network wizard"/>
          <p:cNvPicPr>
            <a:picLocks noGrp="1"/>
          </p:cNvPicPr>
          <p:nvPr>
            <p:ph sz="quarter" idx="12"/>
          </p:nvPr>
        </p:nvPicPr>
        <p:blipFill>
          <a:blip r:embed="rId3">
            <a:extLst>
              <a:ext uri="{28A0092B-C50C-407E-A947-70E740481C1C}">
                <a14:useLocalDpi xmlns:a14="http://schemas.microsoft.com/office/drawing/2010/main" val="0"/>
              </a:ext>
            </a:extLst>
          </a:blip>
          <a:stretch>
            <a:fillRect/>
          </a:stretch>
        </p:blipFill>
        <p:spPr bwMode="auto">
          <a:xfrm>
            <a:off x="923074" y="1498600"/>
            <a:ext cx="3761418" cy="2743200"/>
          </a:xfrm>
          <a:prstGeom prst="rect">
            <a:avLst/>
          </a:prstGeom>
          <a:noFill/>
          <a:ln>
            <a:noFill/>
          </a:ln>
        </p:spPr>
      </p:pic>
    </p:spTree>
    <p:extLst>
      <p:ext uri="{BB962C8B-B14F-4D97-AF65-F5344CB8AC3E}">
        <p14:creationId xmlns:p14="http://schemas.microsoft.com/office/powerpoint/2010/main" val="148199468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Configuring a Dial-up Connection</a:t>
            </a:r>
          </a:p>
        </p:txBody>
      </p:sp>
      <p:sp>
        <p:nvSpPr>
          <p:cNvPr id="5" name="Content Placeholder 4"/>
          <p:cNvSpPr>
            <a:spLocks noGrp="1"/>
          </p:cNvSpPr>
          <p:nvPr>
            <p:ph sz="half" idx="1"/>
          </p:nvPr>
        </p:nvSpPr>
        <p:spPr/>
        <p:txBody>
          <a:bodyPr/>
          <a:lstStyle/>
          <a:p>
            <a:r>
              <a:rPr lang="en-US" dirty="0"/>
              <a:t>Connect via an analog modem</a:t>
            </a:r>
          </a:p>
          <a:p>
            <a:r>
              <a:rPr lang="en-US" dirty="0"/>
              <a:t>Configure phone number of remote modem / access server</a:t>
            </a:r>
          </a:p>
          <a:p>
            <a:r>
              <a:rPr lang="en-US" dirty="0"/>
              <a:t>Configure credentials</a:t>
            </a:r>
          </a:p>
          <a:p>
            <a:r>
              <a:rPr lang="en-US" dirty="0"/>
              <a:t>Dialing rules to make the outbound call</a:t>
            </a:r>
          </a:p>
        </p:txBody>
      </p:sp>
      <p:pic>
        <p:nvPicPr>
          <p:cNvPr id="12" name="Content Placeholder 11" descr="Configuring a dial-up connection in Windows 7"/>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42038" y="1915135"/>
            <a:ext cx="4525962" cy="3300781"/>
          </a:xfrm>
          <a:prstGeom prst="rect">
            <a:avLst/>
          </a:prstGeom>
          <a:noFill/>
          <a:ln>
            <a:noFill/>
          </a:ln>
        </p:spPr>
      </p:pic>
    </p:spTree>
    <p:extLst>
      <p:ext uri="{BB962C8B-B14F-4D97-AF65-F5344CB8AC3E}">
        <p14:creationId xmlns:p14="http://schemas.microsoft.com/office/powerpoint/2010/main" val="280536519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Wireless WAN (Cellular)</a:t>
            </a:r>
            <a:endParaRPr lang="en-US" dirty="0"/>
          </a:p>
        </p:txBody>
      </p:sp>
      <p:sp>
        <p:nvSpPr>
          <p:cNvPr id="10" name="Content Placeholder 9"/>
          <p:cNvSpPr>
            <a:spLocks noGrp="1"/>
          </p:cNvSpPr>
          <p:nvPr>
            <p:ph sz="half" idx="2"/>
          </p:nvPr>
        </p:nvSpPr>
        <p:spPr/>
        <p:txBody>
          <a:bodyPr/>
          <a:lstStyle/>
          <a:p>
            <a:r>
              <a:rPr lang="en-GB" altLang="en-US" dirty="0"/>
              <a:t>Install WWAN adapter</a:t>
            </a:r>
          </a:p>
          <a:p>
            <a:pPr lvl="1"/>
            <a:r>
              <a:rPr lang="en-GB" altLang="en-US" dirty="0"/>
              <a:t>USB dongle</a:t>
            </a:r>
          </a:p>
          <a:p>
            <a:pPr lvl="1"/>
            <a:r>
              <a:rPr lang="en-GB" altLang="en-US" dirty="0"/>
              <a:t>Express Card</a:t>
            </a:r>
          </a:p>
          <a:p>
            <a:r>
              <a:rPr lang="en-GB" altLang="en-US" dirty="0"/>
              <a:t>Configure client software</a:t>
            </a:r>
          </a:p>
          <a:p>
            <a:pPr lvl="1"/>
            <a:r>
              <a:rPr lang="en-GB" altLang="en-US" dirty="0"/>
              <a:t>Prepay</a:t>
            </a:r>
          </a:p>
          <a:p>
            <a:pPr lvl="1"/>
            <a:r>
              <a:rPr lang="en-GB" altLang="en-US" dirty="0"/>
              <a:t>Contract</a:t>
            </a:r>
          </a:p>
          <a:p>
            <a:pPr lvl="1"/>
            <a:r>
              <a:rPr lang="en-GB" altLang="en-US" dirty="0"/>
              <a:t>Monitoring usage</a:t>
            </a:r>
          </a:p>
          <a:p>
            <a:endParaRPr lang="en-US" dirty="0"/>
          </a:p>
        </p:txBody>
      </p:sp>
      <p:pic>
        <p:nvPicPr>
          <p:cNvPr id="11" name="Content Placeholder 10" descr="Vodafone Mobile Connect management software"/>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24001" y="1722063"/>
            <a:ext cx="4525963" cy="3686925"/>
          </a:xfrm>
          <a:prstGeom prst="rect">
            <a:avLst/>
          </a:prstGeom>
          <a:noFill/>
          <a:ln>
            <a:noFill/>
          </a:ln>
        </p:spPr>
      </p:pic>
    </p:spTree>
    <p:extLst>
      <p:ext uri="{BB962C8B-B14F-4D97-AF65-F5344CB8AC3E}">
        <p14:creationId xmlns:p14="http://schemas.microsoft.com/office/powerpoint/2010/main" val="104923707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Remote Access Utilities</a:t>
            </a:r>
            <a:endParaRPr lang="en-US" dirty="0"/>
          </a:p>
        </p:txBody>
      </p:sp>
      <p:sp>
        <p:nvSpPr>
          <p:cNvPr id="3" name="Content Placeholder 2"/>
          <p:cNvSpPr>
            <a:spLocks noGrp="1"/>
          </p:cNvSpPr>
          <p:nvPr>
            <p:ph sz="half" idx="1"/>
          </p:nvPr>
        </p:nvSpPr>
        <p:spPr/>
        <p:txBody>
          <a:bodyPr>
            <a:normAutofit/>
          </a:bodyPr>
          <a:lstStyle/>
          <a:p>
            <a:pPr>
              <a:buFont typeface="Arial" charset="0"/>
              <a:buChar char="•"/>
              <a:defRPr/>
            </a:pPr>
            <a:r>
              <a:rPr lang="en-GB" dirty="0"/>
              <a:t>Remote Desktop - allows a remote user to connect to their desktop machine (not available in home editions)</a:t>
            </a:r>
          </a:p>
          <a:p>
            <a:pPr>
              <a:buFont typeface="Arial" charset="0"/>
              <a:buChar char="•"/>
              <a:defRPr/>
            </a:pPr>
            <a:r>
              <a:rPr lang="en-GB" dirty="0"/>
              <a:t>Remote Assistance - allows a user to ask for help from a technician or co-worker</a:t>
            </a:r>
          </a:p>
          <a:p>
            <a:pPr>
              <a:buFont typeface="Arial" charset="0"/>
              <a:buChar char="•"/>
              <a:defRPr/>
            </a:pPr>
            <a:r>
              <a:rPr lang="en-GB" dirty="0"/>
              <a:t>Use System Properties &gt; Remote to enable server and configure permissions</a:t>
            </a:r>
          </a:p>
          <a:p>
            <a:pPr>
              <a:buFont typeface="Arial" charset="0"/>
              <a:buChar char="•"/>
              <a:defRPr/>
            </a:pPr>
            <a:r>
              <a:rPr lang="en-GB" dirty="0"/>
              <a:t>Network Level Authentication support</a:t>
            </a:r>
          </a:p>
        </p:txBody>
      </p:sp>
      <p:pic>
        <p:nvPicPr>
          <p:cNvPr id="7" name="Content Placeholder 6" descr="Configuring remote settings in Windows 7"/>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376448" y="1308382"/>
            <a:ext cx="4057143" cy="4514286"/>
          </a:xfrm>
          <a:prstGeom prst="rect">
            <a:avLst/>
          </a:prstGeom>
          <a:noFill/>
          <a:ln>
            <a:noFill/>
          </a:ln>
        </p:spPr>
      </p:pic>
    </p:spTree>
    <p:extLst>
      <p:ext uri="{BB962C8B-B14F-4D97-AF65-F5344CB8AC3E}">
        <p14:creationId xmlns:p14="http://schemas.microsoft.com/office/powerpoint/2010/main" val="1348677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Computer / This PC System Properties</a:t>
            </a:r>
          </a:p>
        </p:txBody>
      </p:sp>
      <p:pic>
        <p:nvPicPr>
          <p:cNvPr id="6" name="Content Placeholder 5" descr="Windows 7 system properties"/>
          <p:cNvPicPr>
            <a:picLocks noGrp="1"/>
          </p:cNvPicPr>
          <p:nvPr>
            <p:ph idx="1"/>
          </p:nvPr>
        </p:nvPicPr>
        <p:blipFill>
          <a:blip r:embed="rId2">
            <a:extLst>
              <a:ext uri="{28A0092B-C50C-407E-A947-70E740481C1C}">
                <a14:useLocalDpi xmlns:a14="http://schemas.microsoft.com/office/drawing/2010/main"/>
              </a:ext>
            </a:extLst>
          </a:blip>
          <a:stretch>
            <a:fillRect/>
          </a:stretch>
        </p:blipFill>
        <p:spPr bwMode="auto">
          <a:xfrm>
            <a:off x="2257425" y="1304925"/>
            <a:ext cx="7648575" cy="4927600"/>
          </a:xfrm>
          <a:prstGeom prst="rect">
            <a:avLst/>
          </a:prstGeom>
          <a:noFill/>
          <a:ln>
            <a:noFill/>
          </a:ln>
        </p:spPr>
      </p:pic>
    </p:spTree>
    <p:extLst>
      <p:ext uri="{BB962C8B-B14F-4D97-AF65-F5344CB8AC3E}">
        <p14:creationId xmlns:p14="http://schemas.microsoft.com/office/powerpoint/2010/main" val="4127840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Initialize Disk</a:t>
            </a:r>
          </a:p>
        </p:txBody>
      </p:sp>
      <p:sp>
        <p:nvSpPr>
          <p:cNvPr id="3" name="Content Placeholder 2"/>
          <p:cNvSpPr>
            <a:spLocks noGrp="1"/>
          </p:cNvSpPr>
          <p:nvPr>
            <p:ph sz="half" idx="1"/>
          </p:nvPr>
        </p:nvSpPr>
        <p:spPr/>
        <p:txBody>
          <a:bodyPr>
            <a:normAutofit/>
          </a:bodyPr>
          <a:lstStyle/>
          <a:p>
            <a:pPr>
              <a:defRPr/>
            </a:pPr>
            <a:r>
              <a:rPr lang="en-GB" dirty="0"/>
              <a:t>New disk must be initialized before Disk Manager can access it</a:t>
            </a:r>
          </a:p>
          <a:p>
            <a:pPr>
              <a:defRPr/>
            </a:pPr>
            <a:r>
              <a:rPr lang="en-GB" dirty="0"/>
              <a:t>For a blank disk, choose between MBR and GPT partition styles</a:t>
            </a:r>
          </a:p>
          <a:p>
            <a:endParaRPr lang="en-US" dirty="0"/>
          </a:p>
        </p:txBody>
      </p:sp>
      <p:pic>
        <p:nvPicPr>
          <p:cNvPr id="11" name="Content Placeholder 10" descr="Initializing newly detected disks - note the option to choose between MBR and GPT"/>
          <p:cNvPicPr>
            <a:picLocks noGrp="1"/>
          </p:cNvPicPr>
          <p:nvPr>
            <p:ph sz="half" idx="2"/>
          </p:nvPr>
        </p:nvPicPr>
        <p:blipFill>
          <a:blip r:embed="rId2">
            <a:extLst>
              <a:ext uri="{28A0092B-C50C-407E-A947-70E740481C1C}">
                <a14:useLocalDpi xmlns:a14="http://schemas.microsoft.com/office/drawing/2010/main"/>
              </a:ext>
            </a:extLst>
          </a:blip>
          <a:stretch>
            <a:fillRect/>
          </a:stretch>
        </p:blipFill>
        <p:spPr>
          <a:xfrm>
            <a:off x="6428306" y="2065128"/>
            <a:ext cx="3953427" cy="3000794"/>
          </a:xfrm>
          <a:prstGeom prst="rect">
            <a:avLst/>
          </a:prstGeom>
        </p:spPr>
      </p:pic>
    </p:spTree>
    <p:extLst>
      <p:ext uri="{BB962C8B-B14F-4D97-AF65-F5344CB8AC3E}">
        <p14:creationId xmlns:p14="http://schemas.microsoft.com/office/powerpoint/2010/main" val="285751709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Using Remote Assistance</a:t>
            </a:r>
          </a:p>
        </p:txBody>
      </p:sp>
      <p:pic>
        <p:nvPicPr>
          <p:cNvPr id="6" name="Content Placeholder 5" descr="Using Remote Assistance"/>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67772" y="1314449"/>
            <a:ext cx="6496617" cy="4994275"/>
          </a:xfrm>
          <a:prstGeom prst="rect">
            <a:avLst/>
          </a:prstGeom>
        </p:spPr>
      </p:pic>
    </p:spTree>
    <p:extLst>
      <p:ext uri="{BB962C8B-B14F-4D97-AF65-F5344CB8AC3E}">
        <p14:creationId xmlns:p14="http://schemas.microsoft.com/office/powerpoint/2010/main" val="100817915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Remote Desktop</a:t>
            </a:r>
          </a:p>
        </p:txBody>
      </p:sp>
      <p:sp>
        <p:nvSpPr>
          <p:cNvPr id="4" name="Content Placeholder 3"/>
          <p:cNvSpPr>
            <a:spLocks noGrp="1"/>
          </p:cNvSpPr>
          <p:nvPr>
            <p:ph sz="half" idx="2"/>
          </p:nvPr>
        </p:nvSpPr>
        <p:spPr/>
        <p:txBody>
          <a:bodyPr/>
          <a:lstStyle/>
          <a:p>
            <a:r>
              <a:rPr lang="en-US" dirty="0"/>
              <a:t>Open Remote Desktop Connection (mstsc)</a:t>
            </a:r>
          </a:p>
          <a:p>
            <a:r>
              <a:rPr lang="en-US" dirty="0"/>
              <a:t>Enter computer host name or IP address</a:t>
            </a:r>
          </a:p>
          <a:p>
            <a:r>
              <a:rPr lang="en-US" dirty="0"/>
              <a:t>Enter credentials for remote PC</a:t>
            </a:r>
          </a:p>
          <a:p>
            <a:r>
              <a:rPr lang="en-US" dirty="0"/>
              <a:t>Configure display and resource settings</a:t>
            </a:r>
          </a:p>
        </p:txBody>
      </p:sp>
      <p:pic>
        <p:nvPicPr>
          <p:cNvPr id="7" name="Content Placeholder 6" descr="Remote Desktop Connection client"/>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829595" y="1327150"/>
            <a:ext cx="3914775" cy="4476750"/>
          </a:xfrm>
          <a:prstGeom prst="rect">
            <a:avLst/>
          </a:prstGeom>
          <a:noFill/>
          <a:ln>
            <a:noFill/>
          </a:ln>
        </p:spPr>
      </p:pic>
    </p:spTree>
    <p:extLst>
      <p:ext uri="{BB962C8B-B14F-4D97-AF65-F5344CB8AC3E}">
        <p14:creationId xmlns:p14="http://schemas.microsoft.com/office/powerpoint/2010/main" val="175001171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102732104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Configuring the Browser</a:t>
            </a:r>
          </a:p>
        </p:txBody>
      </p:sp>
      <p:sp>
        <p:nvSpPr>
          <p:cNvPr id="4" name="Content Placeholder 3"/>
          <p:cNvSpPr>
            <a:spLocks noGrp="1"/>
          </p:cNvSpPr>
          <p:nvPr>
            <p:ph sz="half" idx="2"/>
          </p:nvPr>
        </p:nvSpPr>
        <p:spPr/>
        <p:txBody>
          <a:bodyPr>
            <a:normAutofit/>
          </a:bodyPr>
          <a:lstStyle/>
          <a:p>
            <a:r>
              <a:rPr lang="en-US" altLang="en-US" dirty="0"/>
              <a:t>Installing alternative browsers</a:t>
            </a:r>
          </a:p>
          <a:p>
            <a:r>
              <a:rPr lang="en-US" altLang="en-US" dirty="0"/>
              <a:t>Internet Options applet</a:t>
            </a:r>
          </a:p>
          <a:p>
            <a:r>
              <a:rPr lang="en-US" altLang="en-US" dirty="0"/>
              <a:t>General tab</a:t>
            </a:r>
          </a:p>
          <a:p>
            <a:pPr lvl="1"/>
            <a:r>
              <a:rPr lang="en-US" altLang="en-US" dirty="0"/>
              <a:t>Set home page</a:t>
            </a:r>
          </a:p>
          <a:p>
            <a:pPr lvl="1"/>
            <a:r>
              <a:rPr lang="en-US" altLang="en-US" dirty="0"/>
              <a:t>Delete browsing history / cache</a:t>
            </a:r>
          </a:p>
          <a:p>
            <a:pPr lvl="1"/>
            <a:r>
              <a:rPr lang="en-US" altLang="en-US" dirty="0"/>
              <a:t>Set accessibility options</a:t>
            </a:r>
          </a:p>
        </p:txBody>
      </p:sp>
      <p:pic>
        <p:nvPicPr>
          <p:cNvPr id="7" name="Content Placeholder 6" descr="Internet Options - General tab"/>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229520" y="1274763"/>
            <a:ext cx="4029075" cy="5153025"/>
          </a:xfrm>
          <a:prstGeom prst="rect">
            <a:avLst/>
          </a:prstGeom>
          <a:noFill/>
          <a:ln>
            <a:noFill/>
          </a:ln>
        </p:spPr>
      </p:pic>
    </p:spTree>
    <p:extLst>
      <p:ext uri="{BB962C8B-B14F-4D97-AF65-F5344CB8AC3E}">
        <p14:creationId xmlns:p14="http://schemas.microsoft.com/office/powerpoint/2010/main" val="239939336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altLang="en-US" dirty="0"/>
              <a:t>Browser Connection Settings</a:t>
            </a:r>
            <a:endParaRPr lang="en-US" dirty="0"/>
          </a:p>
        </p:txBody>
      </p:sp>
      <p:sp>
        <p:nvSpPr>
          <p:cNvPr id="3" name="Content Placeholder 2"/>
          <p:cNvSpPr>
            <a:spLocks noGrp="1"/>
          </p:cNvSpPr>
          <p:nvPr>
            <p:ph sz="half" idx="1"/>
          </p:nvPr>
        </p:nvSpPr>
        <p:spPr>
          <a:xfrm>
            <a:off x="0" y="1762124"/>
            <a:ext cx="6035040" cy="4524375"/>
          </a:xfrm>
        </p:spPr>
        <p:txBody>
          <a:bodyPr/>
          <a:lstStyle/>
          <a:p>
            <a:r>
              <a:rPr lang="en-US" altLang="en-US" dirty="0"/>
              <a:t>Select Never dial a connection to use LAN router to access Internet</a:t>
            </a:r>
          </a:p>
          <a:p>
            <a:r>
              <a:rPr lang="en-US" altLang="en-US" dirty="0"/>
              <a:t>Choose Dial or option for dial-up link</a:t>
            </a:r>
          </a:p>
          <a:p>
            <a:r>
              <a:rPr lang="en-US" altLang="en-US" dirty="0"/>
              <a:t>Configuring a proxy server</a:t>
            </a:r>
          </a:p>
        </p:txBody>
      </p:sp>
      <p:pic>
        <p:nvPicPr>
          <p:cNvPr id="14" name="Content Placeholder 13" descr="Internet Options - Connections tab"/>
          <p:cNvPicPr>
            <a:picLocks noGrp="1"/>
          </p:cNvPicPr>
          <p:nvPr>
            <p:ph sz="quarter" idx="12"/>
          </p:nvPr>
        </p:nvPicPr>
        <p:blipFill>
          <a:blip r:embed="rId2">
            <a:extLst>
              <a:ext uri="{28A0092B-C50C-407E-A947-70E740481C1C}">
                <a14:useLocalDpi xmlns:a14="http://schemas.microsoft.com/office/drawing/2010/main" val="0"/>
              </a:ext>
            </a:extLst>
          </a:blip>
          <a:stretch>
            <a:fillRect/>
          </a:stretch>
        </p:blipFill>
        <p:spPr bwMode="auto">
          <a:xfrm>
            <a:off x="6050280" y="862965"/>
            <a:ext cx="2865120" cy="3416935"/>
          </a:xfrm>
          <a:prstGeom prst="rect">
            <a:avLst/>
          </a:prstGeom>
          <a:noFill/>
          <a:ln>
            <a:noFill/>
          </a:ln>
        </p:spPr>
      </p:pic>
      <p:pic>
        <p:nvPicPr>
          <p:cNvPr id="15" name="Content Placeholder 14" descr="Local Area Network (LAN) Settings dialog"/>
          <p:cNvPicPr>
            <a:picLocks noGrp="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7535188" y="3669030"/>
            <a:ext cx="3132813" cy="2743200"/>
          </a:xfrm>
          <a:prstGeom prst="rect">
            <a:avLst/>
          </a:prstGeom>
          <a:noFill/>
          <a:ln>
            <a:noFill/>
          </a:ln>
        </p:spPr>
      </p:pic>
    </p:spTree>
    <p:extLst>
      <p:ext uri="{BB962C8B-B14F-4D97-AF65-F5344CB8AC3E}">
        <p14:creationId xmlns:p14="http://schemas.microsoft.com/office/powerpoint/2010/main" val="970240559"/>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Browser Security Settings</a:t>
            </a:r>
          </a:p>
        </p:txBody>
      </p:sp>
      <p:sp>
        <p:nvSpPr>
          <p:cNvPr id="4" name="Content Placeholder 3"/>
          <p:cNvSpPr>
            <a:spLocks noGrp="1"/>
          </p:cNvSpPr>
          <p:nvPr>
            <p:ph sz="half" idx="2"/>
          </p:nvPr>
        </p:nvSpPr>
        <p:spPr/>
        <p:txBody>
          <a:bodyPr/>
          <a:lstStyle/>
          <a:p>
            <a:pPr>
              <a:buFont typeface="Arial" charset="0"/>
              <a:buChar char="•"/>
              <a:defRPr/>
            </a:pPr>
            <a:r>
              <a:rPr lang="en-GB" dirty="0"/>
              <a:t>Zones with different security configurations</a:t>
            </a:r>
          </a:p>
          <a:p>
            <a:pPr>
              <a:buFont typeface="Arial" charset="0"/>
              <a:buChar char="•"/>
              <a:defRPr/>
            </a:pPr>
            <a:r>
              <a:rPr lang="en-GB" dirty="0"/>
              <a:t>Allow or prevent scripts, active content, downloads, etc</a:t>
            </a:r>
          </a:p>
        </p:txBody>
      </p:sp>
      <p:pic>
        <p:nvPicPr>
          <p:cNvPr id="7" name="Content Placeholder 6" descr="Internet Options - Security tab"/>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458120" y="1293813"/>
            <a:ext cx="4029075" cy="5153025"/>
          </a:xfrm>
          <a:prstGeom prst="rect">
            <a:avLst/>
          </a:prstGeom>
          <a:noFill/>
          <a:ln>
            <a:noFill/>
          </a:ln>
        </p:spPr>
      </p:pic>
    </p:spTree>
    <p:extLst>
      <p:ext uri="{BB962C8B-B14F-4D97-AF65-F5344CB8AC3E}">
        <p14:creationId xmlns:p14="http://schemas.microsoft.com/office/powerpoint/2010/main" val="245464653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Browser Privacy Settings</a:t>
            </a:r>
          </a:p>
        </p:txBody>
      </p:sp>
      <p:sp>
        <p:nvSpPr>
          <p:cNvPr id="3" name="Content Placeholder 2"/>
          <p:cNvSpPr>
            <a:spLocks noGrp="1"/>
          </p:cNvSpPr>
          <p:nvPr>
            <p:ph sz="half" idx="1"/>
          </p:nvPr>
        </p:nvSpPr>
        <p:spPr/>
        <p:txBody>
          <a:bodyPr/>
          <a:lstStyle/>
          <a:p>
            <a:pPr>
              <a:buFont typeface="Arial" charset="0"/>
              <a:buChar char="•"/>
              <a:defRPr/>
            </a:pPr>
            <a:r>
              <a:rPr lang="en-GB" dirty="0"/>
              <a:t>Cookie policy</a:t>
            </a:r>
          </a:p>
          <a:p>
            <a:pPr>
              <a:buFont typeface="Arial" charset="0"/>
              <a:buChar char="•"/>
              <a:defRPr/>
            </a:pPr>
            <a:r>
              <a:rPr lang="en-GB" dirty="0"/>
              <a:t>Pop-up blocker</a:t>
            </a:r>
          </a:p>
          <a:p>
            <a:endParaRPr lang="en-US" dirty="0"/>
          </a:p>
          <a:p>
            <a:endParaRPr lang="en-US" dirty="0"/>
          </a:p>
          <a:p>
            <a:endParaRPr lang="en-US" dirty="0"/>
          </a:p>
        </p:txBody>
      </p:sp>
      <p:pic>
        <p:nvPicPr>
          <p:cNvPr id="8" name="Content Placeholder 7" descr="Internet Options - Privacy tab"/>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390482" y="989013"/>
            <a:ext cx="4029075" cy="5153025"/>
          </a:xfrm>
          <a:prstGeom prst="rect">
            <a:avLst/>
          </a:prstGeom>
          <a:noFill/>
          <a:ln>
            <a:noFill/>
          </a:ln>
        </p:spPr>
      </p:pic>
    </p:spTree>
    <p:extLst>
      <p:ext uri="{BB962C8B-B14F-4D97-AF65-F5344CB8AC3E}">
        <p14:creationId xmlns:p14="http://schemas.microsoft.com/office/powerpoint/2010/main" val="95434364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Programs Tab</a:t>
            </a:r>
          </a:p>
        </p:txBody>
      </p:sp>
      <p:sp>
        <p:nvSpPr>
          <p:cNvPr id="4" name="Content Placeholder 3"/>
          <p:cNvSpPr>
            <a:spLocks noGrp="1"/>
          </p:cNvSpPr>
          <p:nvPr>
            <p:ph sz="half" idx="2"/>
          </p:nvPr>
        </p:nvSpPr>
        <p:spPr/>
        <p:txBody>
          <a:bodyPr/>
          <a:lstStyle/>
          <a:p>
            <a:r>
              <a:rPr lang="en-US" dirty="0"/>
              <a:t>Set default browser</a:t>
            </a:r>
          </a:p>
          <a:p>
            <a:r>
              <a:rPr lang="en-US" dirty="0"/>
              <a:t>Manage add-ons</a:t>
            </a:r>
          </a:p>
        </p:txBody>
      </p:sp>
      <p:pic>
        <p:nvPicPr>
          <p:cNvPr id="7" name="Content Placeholder 6" descr="Internet Options - Programs tab"/>
          <p:cNvPicPr>
            <a:picLocks noGrp="1"/>
          </p:cNvPicPr>
          <p:nvPr>
            <p:ph sz="half" idx="1"/>
          </p:nvPr>
        </p:nvPicPr>
        <p:blipFill rotWithShape="1">
          <a:blip r:embed="rId2">
            <a:extLst>
              <a:ext uri="{28A0092B-C50C-407E-A947-70E740481C1C}">
                <a14:useLocalDpi xmlns:a14="http://schemas.microsoft.com/office/drawing/2010/main" val="0"/>
              </a:ext>
            </a:extLst>
          </a:blip>
          <a:stretch/>
        </p:blipFill>
        <p:spPr bwMode="auto">
          <a:xfrm>
            <a:off x="1248570" y="1312863"/>
            <a:ext cx="4029075" cy="51530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3478960"/>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Tab</a:t>
            </a:r>
          </a:p>
        </p:txBody>
      </p:sp>
      <p:sp>
        <p:nvSpPr>
          <p:cNvPr id="3" name="Content Placeholder 2"/>
          <p:cNvSpPr>
            <a:spLocks noGrp="1"/>
          </p:cNvSpPr>
          <p:nvPr>
            <p:ph sz="half" idx="1"/>
          </p:nvPr>
        </p:nvSpPr>
        <p:spPr/>
        <p:txBody>
          <a:bodyPr>
            <a:normAutofit/>
          </a:bodyPr>
          <a:lstStyle/>
          <a:p>
            <a:r>
              <a:rPr lang="en-US" dirty="0"/>
              <a:t>Disable certain types of content (pictures for instance)</a:t>
            </a:r>
            <a:endParaRPr lang="en-GB" dirty="0"/>
          </a:p>
          <a:p>
            <a:r>
              <a:rPr lang="en-US" dirty="0"/>
              <a:t>Enable a script debugger</a:t>
            </a:r>
            <a:endParaRPr lang="en-GB" dirty="0"/>
          </a:p>
          <a:p>
            <a:r>
              <a:rPr lang="en-US" dirty="0"/>
              <a:t>Enable or disable passive FTP</a:t>
            </a:r>
            <a:endParaRPr lang="en-GB" dirty="0"/>
          </a:p>
          <a:p>
            <a:r>
              <a:rPr lang="en-US" dirty="0"/>
              <a:t>Allow or prevent active content from running on local computer drives</a:t>
            </a:r>
          </a:p>
          <a:p>
            <a:r>
              <a:rPr lang="en-US" dirty="0"/>
              <a:t>Reset to defaults</a:t>
            </a:r>
            <a:endParaRPr lang="en-GB" dirty="0"/>
          </a:p>
          <a:p>
            <a:endParaRPr lang="en-US" dirty="0"/>
          </a:p>
        </p:txBody>
      </p:sp>
      <p:pic>
        <p:nvPicPr>
          <p:cNvPr id="7" name="Content Placeholder 6" descr="Internet Options - Advanced tab"/>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390482" y="989013"/>
            <a:ext cx="4029075" cy="5153025"/>
          </a:xfrm>
          <a:prstGeom prst="rect">
            <a:avLst/>
          </a:prstGeom>
          <a:noFill/>
          <a:ln>
            <a:noFill/>
          </a:ln>
        </p:spPr>
      </p:pic>
    </p:spTree>
    <p:extLst>
      <p:ext uri="{BB962C8B-B14F-4D97-AF65-F5344CB8AC3E}">
        <p14:creationId xmlns:p14="http://schemas.microsoft.com/office/powerpoint/2010/main" val="43488963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dirty="0"/>
              <a:t>Basic network firewall</a:t>
            </a:r>
          </a:p>
          <a:p>
            <a:pPr lvl="1"/>
            <a:r>
              <a:rPr lang="en-US" altLang="en-US" dirty="0"/>
              <a:t>Packet filter</a:t>
            </a:r>
          </a:p>
          <a:p>
            <a:pPr lvl="2"/>
            <a:r>
              <a:rPr lang="en-US" altLang="en-US" dirty="0"/>
              <a:t>Direction</a:t>
            </a:r>
          </a:p>
          <a:p>
            <a:pPr lvl="3"/>
            <a:r>
              <a:rPr lang="en-US" altLang="en-US" dirty="0"/>
              <a:t>Inbound</a:t>
            </a:r>
          </a:p>
          <a:p>
            <a:pPr lvl="3"/>
            <a:r>
              <a:rPr lang="en-US" altLang="en-US" dirty="0"/>
              <a:t>Outbound</a:t>
            </a:r>
          </a:p>
          <a:p>
            <a:pPr lvl="2"/>
            <a:r>
              <a:rPr lang="en-US" altLang="en-US" dirty="0"/>
              <a:t>Location (IP address)</a:t>
            </a:r>
          </a:p>
          <a:p>
            <a:pPr lvl="2"/>
            <a:r>
              <a:rPr lang="en-US" altLang="en-US" dirty="0"/>
              <a:t>Application (Port)</a:t>
            </a:r>
          </a:p>
          <a:p>
            <a:pPr lvl="1"/>
            <a:r>
              <a:rPr lang="en-US" altLang="en-US" dirty="0"/>
              <a:t>Accept or reject</a:t>
            </a:r>
          </a:p>
          <a:p>
            <a:pPr lvl="1"/>
            <a:r>
              <a:rPr lang="en-US" altLang="en-US" dirty="0"/>
              <a:t>Access Control List (ACL)</a:t>
            </a:r>
          </a:p>
          <a:p>
            <a:r>
              <a:rPr lang="en-US" altLang="en-US" dirty="0"/>
              <a:t>Host / software / personal firewall</a:t>
            </a:r>
          </a:p>
          <a:p>
            <a:pPr lvl="1"/>
            <a:r>
              <a:rPr lang="en-US" dirty="0"/>
              <a:t>Protects a single host</a:t>
            </a:r>
          </a:p>
          <a:p>
            <a:pPr lvl="1"/>
            <a:r>
              <a:rPr lang="en-US" dirty="0"/>
              <a:t>Can use packet filters as above</a:t>
            </a:r>
          </a:p>
          <a:p>
            <a:pPr lvl="1"/>
            <a:r>
              <a:rPr lang="en-US" dirty="0"/>
              <a:t>Also filter processes, user accounts, etc</a:t>
            </a:r>
          </a:p>
          <a:p>
            <a:pPr lvl="1"/>
            <a:r>
              <a:rPr lang="en-US" dirty="0"/>
              <a:t>Defense in Depth</a:t>
            </a:r>
          </a:p>
        </p:txBody>
      </p:sp>
      <p:sp>
        <p:nvSpPr>
          <p:cNvPr id="3" name="Title 2"/>
          <p:cNvSpPr>
            <a:spLocks noGrp="1"/>
          </p:cNvSpPr>
          <p:nvPr>
            <p:ph type="title"/>
          </p:nvPr>
        </p:nvSpPr>
        <p:spPr/>
        <p:txBody>
          <a:bodyPr/>
          <a:lstStyle/>
          <a:p>
            <a:r>
              <a:rPr lang="en-GB" altLang="en-US" dirty="0"/>
              <a:t>Network and Host Firewalls</a:t>
            </a:r>
            <a:endParaRPr lang="en-US" dirty="0"/>
          </a:p>
        </p:txBody>
      </p:sp>
    </p:spTree>
    <p:extLst>
      <p:ext uri="{BB962C8B-B14F-4D97-AF65-F5344CB8AC3E}">
        <p14:creationId xmlns:p14="http://schemas.microsoft.com/office/powerpoint/2010/main" val="1250332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Configuring a Partition</a:t>
            </a:r>
          </a:p>
        </p:txBody>
      </p:sp>
      <p:sp>
        <p:nvSpPr>
          <p:cNvPr id="3" name="Content Placeholder 2"/>
          <p:cNvSpPr>
            <a:spLocks noGrp="1"/>
          </p:cNvSpPr>
          <p:nvPr>
            <p:ph sz="quarter" idx="12"/>
          </p:nvPr>
        </p:nvSpPr>
        <p:spPr>
          <a:xfrm>
            <a:off x="161925" y="1575435"/>
            <a:ext cx="6035040" cy="2743200"/>
          </a:xfrm>
        </p:spPr>
        <p:txBody>
          <a:bodyPr>
            <a:normAutofit/>
          </a:bodyPr>
          <a:lstStyle/>
          <a:p>
            <a:pPr>
              <a:defRPr/>
            </a:pPr>
            <a:r>
              <a:rPr lang="en-GB" dirty="0"/>
              <a:t>Alt-click in unpartitioned space to create new partition</a:t>
            </a:r>
          </a:p>
          <a:p>
            <a:pPr>
              <a:defRPr/>
            </a:pPr>
            <a:r>
              <a:rPr lang="en-GB" dirty="0"/>
              <a:t>Choose size, drive letter, and file system</a:t>
            </a:r>
          </a:p>
          <a:p>
            <a:endParaRPr lang="en-US" dirty="0"/>
          </a:p>
        </p:txBody>
      </p:sp>
      <p:pic>
        <p:nvPicPr>
          <p:cNvPr id="11" name="Content Placeholder 8" descr="New Simple Volume Wizard - configuring volume size"/>
          <p:cNvPicPr>
            <a:picLocks noGrp="1"/>
          </p:cNvPicPr>
          <p:nvPr>
            <p:ph sz="quarter" idx="13"/>
          </p:nvPr>
        </p:nvPicPr>
        <p:blipFill>
          <a:blip r:embed="rId2">
            <a:extLst>
              <a:ext uri="{28A0092B-C50C-407E-A947-70E740481C1C}">
                <a14:useLocalDpi xmlns:a14="http://schemas.microsoft.com/office/drawing/2010/main"/>
              </a:ext>
            </a:extLst>
          </a:blip>
          <a:stretch>
            <a:fillRect/>
          </a:stretch>
        </p:blipFill>
        <p:spPr bwMode="auto">
          <a:xfrm>
            <a:off x="2027906" y="3611563"/>
            <a:ext cx="3518153" cy="2743200"/>
          </a:xfrm>
          <a:prstGeom prst="rect">
            <a:avLst/>
          </a:prstGeom>
          <a:noFill/>
          <a:ln>
            <a:noFill/>
          </a:ln>
        </p:spPr>
      </p:pic>
      <p:pic>
        <p:nvPicPr>
          <p:cNvPr id="12" name="Content Placeholder 11" descr="New Simple Volume Wizard - configuring access path"/>
          <p:cNvPicPr>
            <a:picLocks noGrp="1"/>
          </p:cNvPicPr>
          <p:nvPr>
            <p:ph sz="quarter" idx="14"/>
          </p:nvPr>
        </p:nvPicPr>
        <p:blipFill>
          <a:blip r:embed="rId3">
            <a:extLst>
              <a:ext uri="{28A0092B-C50C-407E-A947-70E740481C1C}">
                <a14:useLocalDpi xmlns:a14="http://schemas.microsoft.com/office/drawing/2010/main"/>
              </a:ext>
            </a:extLst>
          </a:blip>
          <a:stretch>
            <a:fillRect/>
          </a:stretch>
        </p:blipFill>
        <p:spPr bwMode="auto">
          <a:xfrm>
            <a:off x="6645943" y="822325"/>
            <a:ext cx="3518153" cy="2743200"/>
          </a:xfrm>
          <a:prstGeom prst="rect">
            <a:avLst/>
          </a:prstGeom>
          <a:noFill/>
          <a:ln>
            <a:noFill/>
          </a:ln>
        </p:spPr>
      </p:pic>
      <p:pic>
        <p:nvPicPr>
          <p:cNvPr id="13" name="Content Placeholder 12" descr="New Simple Volume Wizard - formatting the volume"/>
          <p:cNvPicPr>
            <a:picLocks noGrp="1"/>
          </p:cNvPicPr>
          <p:nvPr>
            <p:ph sz="quarter" idx="15"/>
          </p:nvPr>
        </p:nvPicPr>
        <p:blipFill>
          <a:blip r:embed="rId4">
            <a:extLst>
              <a:ext uri="{28A0092B-C50C-407E-A947-70E740481C1C}">
                <a14:useLocalDpi xmlns:a14="http://schemas.microsoft.com/office/drawing/2010/main"/>
              </a:ext>
            </a:extLst>
          </a:blip>
          <a:stretch>
            <a:fillRect/>
          </a:stretch>
        </p:blipFill>
        <p:spPr bwMode="auto">
          <a:xfrm>
            <a:off x="6645943" y="3611563"/>
            <a:ext cx="3518153" cy="2743200"/>
          </a:xfrm>
          <a:prstGeom prst="rect">
            <a:avLst/>
          </a:prstGeom>
          <a:noFill/>
          <a:ln>
            <a:noFill/>
          </a:ln>
        </p:spPr>
      </p:pic>
    </p:spTree>
    <p:extLst>
      <p:ext uri="{BB962C8B-B14F-4D97-AF65-F5344CB8AC3E}">
        <p14:creationId xmlns:p14="http://schemas.microsoft.com/office/powerpoint/2010/main" val="390221686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Network Location Awareness</a:t>
            </a:r>
          </a:p>
        </p:txBody>
      </p:sp>
      <p:pic>
        <p:nvPicPr>
          <p:cNvPr id="6" name="Content Placeholder 5" descr="Set Network Location dialo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60069" y="1457325"/>
            <a:ext cx="5495925" cy="4584700"/>
          </a:xfrm>
          <a:prstGeom prst="rect">
            <a:avLst/>
          </a:prstGeom>
          <a:noFill/>
          <a:ln>
            <a:noFill/>
          </a:ln>
        </p:spPr>
      </p:pic>
    </p:spTree>
    <p:extLst>
      <p:ext uri="{BB962C8B-B14F-4D97-AF65-F5344CB8AC3E}">
        <p14:creationId xmlns:p14="http://schemas.microsoft.com/office/powerpoint/2010/main" val="4070282894"/>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Windows 8 Network Locations</a:t>
            </a:r>
          </a:p>
        </p:txBody>
      </p:sp>
      <p:pic>
        <p:nvPicPr>
          <p:cNvPr id="6" name="Content Placeholder 5" descr="Setting network location type in Windows 8"/>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069166" y="1295399"/>
            <a:ext cx="6684433" cy="5013325"/>
          </a:xfrm>
          <a:prstGeom prst="rect">
            <a:avLst/>
          </a:prstGeom>
        </p:spPr>
      </p:pic>
    </p:spTree>
    <p:extLst>
      <p:ext uri="{BB962C8B-B14F-4D97-AF65-F5344CB8AC3E}">
        <p14:creationId xmlns:p14="http://schemas.microsoft.com/office/powerpoint/2010/main" val="87165859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Configuring Windows Firewall</a:t>
            </a:r>
            <a:endParaRPr lang="en-US" dirty="0"/>
          </a:p>
        </p:txBody>
      </p:sp>
      <p:sp>
        <p:nvSpPr>
          <p:cNvPr id="3" name="Content Placeholder 2"/>
          <p:cNvSpPr>
            <a:spLocks noGrp="1"/>
          </p:cNvSpPr>
          <p:nvPr>
            <p:ph sz="half" idx="1"/>
          </p:nvPr>
        </p:nvSpPr>
        <p:spPr>
          <a:xfrm>
            <a:off x="6156960" y="1431924"/>
            <a:ext cx="6035040" cy="4877435"/>
          </a:xfrm>
        </p:spPr>
        <p:txBody>
          <a:bodyPr/>
          <a:lstStyle/>
          <a:p>
            <a:r>
              <a:rPr lang="en-GB" altLang="en-US" dirty="0"/>
              <a:t>Simple interface (Windows Firewall applet)</a:t>
            </a:r>
          </a:p>
          <a:p>
            <a:r>
              <a:rPr lang="en-GB" altLang="en-US" dirty="0"/>
              <a:t>Enable or disable firewall</a:t>
            </a:r>
          </a:p>
          <a:p>
            <a:r>
              <a:rPr lang="en-GB" altLang="en-US" dirty="0"/>
              <a:t>Configure programs allowed to receive inbound connections</a:t>
            </a:r>
          </a:p>
          <a:p>
            <a:endParaRPr lang="en-US" dirty="0"/>
          </a:p>
        </p:txBody>
      </p:sp>
      <p:pic>
        <p:nvPicPr>
          <p:cNvPr id="8" name="Content Placeholder 7" descr="Customizing Windows Firewall settings in Windows 7"/>
          <p:cNvPicPr>
            <a:picLocks noGrp="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717158" y="1431925"/>
            <a:ext cx="3796496" cy="2743200"/>
          </a:xfrm>
          <a:prstGeom prst="rect">
            <a:avLst/>
          </a:prstGeom>
          <a:noFill/>
          <a:ln>
            <a:noFill/>
          </a:ln>
        </p:spPr>
      </p:pic>
      <p:pic>
        <p:nvPicPr>
          <p:cNvPr id="9" name="Content Placeholder 8" descr="Windows Firewall Allowed Programs"/>
          <p:cNvPicPr>
            <a:picLocks noGrp="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284454" y="3566160"/>
            <a:ext cx="3100804" cy="2743200"/>
          </a:xfrm>
          <a:prstGeom prst="rect">
            <a:avLst/>
          </a:prstGeom>
          <a:noFill/>
          <a:ln>
            <a:noFill/>
          </a:ln>
        </p:spPr>
      </p:pic>
    </p:spTree>
    <p:extLst>
      <p:ext uri="{BB962C8B-B14F-4D97-AF65-F5344CB8AC3E}">
        <p14:creationId xmlns:p14="http://schemas.microsoft.com/office/powerpoint/2010/main" val="175021947"/>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Windows Firewall with Advanced Security</a:t>
            </a:r>
            <a:endParaRPr lang="en-US" sz="2800" dirty="0"/>
          </a:p>
        </p:txBody>
      </p:sp>
      <p:sp>
        <p:nvSpPr>
          <p:cNvPr id="3" name="Content Placeholder 2"/>
          <p:cNvSpPr>
            <a:spLocks noGrp="1"/>
          </p:cNvSpPr>
          <p:nvPr>
            <p:ph sz="half" idx="1"/>
          </p:nvPr>
        </p:nvSpPr>
        <p:spPr>
          <a:xfrm>
            <a:off x="0" y="1690690"/>
            <a:ext cx="6035040" cy="4595810"/>
          </a:xfrm>
        </p:spPr>
        <p:txBody>
          <a:bodyPr/>
          <a:lstStyle/>
          <a:p>
            <a:r>
              <a:rPr lang="en-GB" altLang="en-US" dirty="0"/>
              <a:t>wf.msc</a:t>
            </a:r>
          </a:p>
          <a:p>
            <a:r>
              <a:rPr lang="en-GB" altLang="en-US" dirty="0"/>
              <a:t>Apply inbound and outbound filters</a:t>
            </a:r>
          </a:p>
          <a:p>
            <a:r>
              <a:rPr lang="en-GB" altLang="en-US" dirty="0"/>
              <a:t>Configure more complex ACLs</a:t>
            </a:r>
          </a:p>
          <a:p>
            <a:endParaRPr lang="en-US" dirty="0"/>
          </a:p>
        </p:txBody>
      </p:sp>
      <p:pic>
        <p:nvPicPr>
          <p:cNvPr id="8" name="Content Placeholder 7" descr="Windows Firewall with Advanced Security - Profile Settings"/>
          <p:cNvPicPr>
            <a:picLocks noGrp="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7173257" y="822325"/>
            <a:ext cx="2463524" cy="2743200"/>
          </a:xfrm>
          <a:prstGeom prst="rect">
            <a:avLst/>
          </a:prstGeom>
          <a:noFill/>
          <a:ln>
            <a:noFill/>
          </a:ln>
        </p:spPr>
      </p:pic>
      <p:pic>
        <p:nvPicPr>
          <p:cNvPr id="9" name="Content Placeholder 8" descr="Configuring Windows Firewall with Advanced Security"/>
          <p:cNvPicPr>
            <a:picLocks noGrp="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6317201" y="3630613"/>
            <a:ext cx="4175637" cy="2743200"/>
          </a:xfrm>
          <a:prstGeom prst="rect">
            <a:avLst/>
          </a:prstGeom>
          <a:noFill/>
          <a:ln>
            <a:noFill/>
          </a:ln>
        </p:spPr>
      </p:pic>
    </p:spTree>
    <p:extLst>
      <p:ext uri="{BB962C8B-B14F-4D97-AF65-F5344CB8AC3E}">
        <p14:creationId xmlns:p14="http://schemas.microsoft.com/office/powerpoint/2010/main" val="3011126001"/>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a:t>Securing SOHO Networks (1)</a:t>
            </a:r>
            <a:endParaRPr lang="en-US" dirty="0"/>
          </a:p>
        </p:txBody>
      </p:sp>
      <p:sp>
        <p:nvSpPr>
          <p:cNvPr id="3" name="Content Placeholder 2"/>
          <p:cNvSpPr>
            <a:spLocks noGrp="1"/>
          </p:cNvSpPr>
          <p:nvPr>
            <p:ph sz="half" idx="1"/>
          </p:nvPr>
        </p:nvSpPr>
        <p:spPr>
          <a:xfrm>
            <a:off x="0" y="1619250"/>
            <a:ext cx="6035040" cy="4667250"/>
          </a:xfrm>
        </p:spPr>
        <p:txBody>
          <a:bodyPr>
            <a:normAutofit/>
          </a:bodyPr>
          <a:lstStyle/>
          <a:p>
            <a:r>
              <a:rPr lang="en-US" dirty="0"/>
              <a:t>Configuration password</a:t>
            </a:r>
          </a:p>
          <a:p>
            <a:r>
              <a:rPr lang="en-US" dirty="0"/>
              <a:t>SSID (name and broadcast)</a:t>
            </a:r>
          </a:p>
          <a:p>
            <a:r>
              <a:rPr lang="en-US" dirty="0"/>
              <a:t>Security protocols</a:t>
            </a:r>
          </a:p>
          <a:p>
            <a:pPr lvl="1"/>
            <a:r>
              <a:rPr lang="en-US" dirty="0"/>
              <a:t>WEP versus WPA / WPA2</a:t>
            </a:r>
          </a:p>
          <a:p>
            <a:pPr lvl="1"/>
            <a:r>
              <a:rPr lang="en-US" dirty="0"/>
              <a:t>Wi-Fi Protected Setup (WPS)</a:t>
            </a:r>
          </a:p>
          <a:p>
            <a:r>
              <a:rPr lang="en-US" dirty="0"/>
              <a:t>MAC filtering</a:t>
            </a:r>
          </a:p>
          <a:p>
            <a:r>
              <a:rPr lang="en-US" dirty="0"/>
              <a:t>Static IP configuration</a:t>
            </a:r>
          </a:p>
          <a:p>
            <a:r>
              <a:rPr lang="en-US" dirty="0"/>
              <a:t>Disabling ports / physical access to network infrastructure</a:t>
            </a:r>
          </a:p>
          <a:p>
            <a:r>
              <a:rPr lang="en-US" dirty="0"/>
              <a:t>Antenna / access point placement</a:t>
            </a:r>
          </a:p>
          <a:p>
            <a:r>
              <a:rPr lang="en-US" dirty="0"/>
              <a:t>Radio power levels</a:t>
            </a:r>
          </a:p>
          <a:p>
            <a:endParaRPr lang="en-US" dirty="0"/>
          </a:p>
        </p:txBody>
      </p:sp>
      <p:pic>
        <p:nvPicPr>
          <p:cNvPr id="14" name="Content Placeholder 13" descr="Configuring an access point"/>
          <p:cNvPicPr>
            <a:picLocks noGrp="1"/>
          </p:cNvPicPr>
          <p:nvPr>
            <p:ph sz="quarter" idx="12"/>
          </p:nvPr>
        </p:nvPicPr>
        <p:blipFill>
          <a:blip r:embed="rId2">
            <a:extLst>
              <a:ext uri="{28A0092B-C50C-407E-A947-70E740481C1C}">
                <a14:useLocalDpi xmlns:a14="http://schemas.microsoft.com/office/drawing/2010/main" val="0"/>
              </a:ext>
            </a:extLst>
          </a:blip>
          <a:stretch>
            <a:fillRect/>
          </a:stretch>
        </p:blipFill>
        <p:spPr bwMode="auto">
          <a:xfrm>
            <a:off x="6314760" y="822325"/>
            <a:ext cx="4180518" cy="2743200"/>
          </a:xfrm>
          <a:prstGeom prst="rect">
            <a:avLst/>
          </a:prstGeom>
          <a:noFill/>
          <a:ln>
            <a:noFill/>
          </a:ln>
        </p:spPr>
      </p:pic>
      <p:pic>
        <p:nvPicPr>
          <p:cNvPr id="15" name="Content Placeholder 14" descr="Configuring the DHCP server"/>
          <p:cNvPicPr>
            <a:picLocks noGrp="1"/>
          </p:cNvPicPr>
          <p:nvPr>
            <p:ph sz="quarter" idx="13"/>
          </p:nvPr>
        </p:nvPicPr>
        <p:blipFill rotWithShape="1">
          <a:blip r:embed="rId3" cstate="print">
            <a:extLst>
              <a:ext uri="{28A0092B-C50C-407E-A947-70E740481C1C}">
                <a14:useLocalDpi xmlns:a14="http://schemas.microsoft.com/office/drawing/2010/main" val="0"/>
              </a:ext>
            </a:extLst>
          </a:blip>
          <a:srcRect b="1316"/>
          <a:stretch/>
        </p:blipFill>
        <p:spPr bwMode="auto">
          <a:xfrm>
            <a:off x="6328633" y="3630613"/>
            <a:ext cx="4152773" cy="2743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2783892"/>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Securing SOHO Networks (2)</a:t>
            </a:r>
            <a:endParaRPr lang="en-US" dirty="0"/>
          </a:p>
        </p:txBody>
      </p:sp>
      <p:sp>
        <p:nvSpPr>
          <p:cNvPr id="3" name="Content Placeholder 2"/>
          <p:cNvSpPr>
            <a:spLocks noGrp="1"/>
          </p:cNvSpPr>
          <p:nvPr>
            <p:ph sz="half" idx="1"/>
          </p:nvPr>
        </p:nvSpPr>
        <p:spPr/>
        <p:txBody>
          <a:bodyPr/>
          <a:lstStyle/>
          <a:p>
            <a:r>
              <a:rPr lang="en-GB" dirty="0"/>
              <a:t>Firewall settings</a:t>
            </a:r>
          </a:p>
          <a:p>
            <a:r>
              <a:rPr lang="en-GB" dirty="0"/>
              <a:t>Port forwarding / mapping </a:t>
            </a:r>
          </a:p>
          <a:p>
            <a:r>
              <a:rPr lang="en-GB" dirty="0"/>
              <a:t>Content filtering / parental controls </a:t>
            </a:r>
          </a:p>
          <a:p>
            <a:r>
              <a:rPr lang="en-GB" dirty="0"/>
              <a:t>Update firmware </a:t>
            </a:r>
          </a:p>
        </p:txBody>
      </p:sp>
      <p:pic>
        <p:nvPicPr>
          <p:cNvPr id="8" name="Content Placeholder 7" descr="Upgrading device firmware"/>
          <p:cNvPicPr>
            <a:picLocks noGrp="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38200" y="4166883"/>
            <a:ext cx="4525963" cy="1921485"/>
          </a:xfrm>
          <a:prstGeom prst="rect">
            <a:avLst/>
          </a:prstGeom>
          <a:noFill/>
          <a:ln>
            <a:noFill/>
          </a:ln>
        </p:spPr>
      </p:pic>
      <p:pic>
        <p:nvPicPr>
          <p:cNvPr id="9" name="Content Placeholder 8" descr="Configuring port forwarding for various applications"/>
          <p:cNvPicPr>
            <a:picLocks noGrp="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838200" y="1558501"/>
            <a:ext cx="4525963" cy="2007659"/>
          </a:xfrm>
          <a:prstGeom prst="rect">
            <a:avLst/>
          </a:prstGeom>
          <a:noFill/>
          <a:ln>
            <a:noFill/>
          </a:ln>
        </p:spPr>
      </p:pic>
    </p:spTree>
    <p:extLst>
      <p:ext uri="{BB962C8B-B14F-4D97-AF65-F5344CB8AC3E}">
        <p14:creationId xmlns:p14="http://schemas.microsoft.com/office/powerpoint/2010/main" val="4089557356"/>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quarter" idx="12"/>
          </p:nvPr>
        </p:nvSpPr>
        <p:spPr/>
        <p:txBody>
          <a:bodyPr/>
          <a:lstStyle/>
          <a:p>
            <a:endParaRPr lang="en-GB"/>
          </a:p>
        </p:txBody>
      </p:sp>
      <p:sp>
        <p:nvSpPr>
          <p:cNvPr id="5" name="Content Placeholder 4"/>
          <p:cNvSpPr>
            <a:spLocks noGrp="1"/>
          </p:cNvSpPr>
          <p:nvPr>
            <p:ph sz="quarter" idx="13"/>
          </p:nvPr>
        </p:nvSpPr>
        <p:spPr/>
        <p:txBody>
          <a:bodyPr/>
          <a:lstStyle/>
          <a:p>
            <a:endParaRPr lang="en-GB"/>
          </a:p>
        </p:txBody>
      </p:sp>
    </p:spTree>
    <p:extLst>
      <p:ext uri="{BB962C8B-B14F-4D97-AF65-F5344CB8AC3E}">
        <p14:creationId xmlns:p14="http://schemas.microsoft.com/office/powerpoint/2010/main" val="392528234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Domains</a:t>
            </a:r>
          </a:p>
        </p:txBody>
      </p:sp>
      <p:sp>
        <p:nvSpPr>
          <p:cNvPr id="12" name="Content Placeholder 11"/>
          <p:cNvSpPr>
            <a:spLocks noGrp="1"/>
          </p:cNvSpPr>
          <p:nvPr>
            <p:ph sz="half" idx="2"/>
          </p:nvPr>
        </p:nvSpPr>
        <p:spPr/>
        <p:txBody>
          <a:bodyPr>
            <a:normAutofit/>
          </a:bodyPr>
          <a:lstStyle/>
          <a:p>
            <a:r>
              <a:rPr lang="en-US" dirty="0"/>
              <a:t>Server</a:t>
            </a:r>
          </a:p>
          <a:p>
            <a:r>
              <a:rPr lang="en-US" dirty="0"/>
              <a:t>Client</a:t>
            </a:r>
          </a:p>
          <a:p>
            <a:r>
              <a:rPr lang="en-US" dirty="0"/>
              <a:t>Workgroup (Peer-to-Peer)</a:t>
            </a:r>
          </a:p>
          <a:p>
            <a:pPr lvl="1"/>
            <a:r>
              <a:rPr lang="en-US" dirty="0"/>
              <a:t>Each user manages resources from their own machine</a:t>
            </a:r>
            <a:endParaRPr lang="en-GB" dirty="0"/>
          </a:p>
          <a:p>
            <a:r>
              <a:rPr lang="en-US" dirty="0"/>
              <a:t>Client / Server</a:t>
            </a:r>
          </a:p>
          <a:p>
            <a:pPr lvl="1"/>
            <a:r>
              <a:rPr lang="en-US" dirty="0"/>
              <a:t>Resources are centrally located on one machine (or set of machines), with user access controlled by admin accounts</a:t>
            </a:r>
            <a:endParaRPr lang="en-GB" dirty="0"/>
          </a:p>
        </p:txBody>
      </p:sp>
      <p:pic>
        <p:nvPicPr>
          <p:cNvPr id="14" name="Content Placeholder 8" descr="Server network"/>
          <p:cNvPicPr>
            <a:picLocks noGrp="1"/>
          </p:cNvPicPr>
          <p:nvPr>
            <p:ph sz="half" idx="1"/>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348810" y="2412079"/>
            <a:ext cx="2876342" cy="2306893"/>
          </a:xfrm>
          <a:prstGeom prst="rect">
            <a:avLst/>
          </a:prstGeom>
          <a:noFill/>
          <a:ln>
            <a:noFill/>
          </a:ln>
        </p:spPr>
      </p:pic>
    </p:spTree>
    <p:extLst>
      <p:ext uri="{BB962C8B-B14F-4D97-AF65-F5344CB8AC3E}">
        <p14:creationId xmlns:p14="http://schemas.microsoft.com/office/powerpoint/2010/main" val="182495901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Domain Controllers</a:t>
            </a:r>
          </a:p>
        </p:txBody>
      </p:sp>
      <p:sp>
        <p:nvSpPr>
          <p:cNvPr id="12" name="Content Placeholder 11"/>
          <p:cNvSpPr>
            <a:spLocks noGrp="1"/>
          </p:cNvSpPr>
          <p:nvPr>
            <p:ph sz="half" idx="1"/>
          </p:nvPr>
        </p:nvSpPr>
        <p:spPr/>
        <p:txBody>
          <a:bodyPr>
            <a:normAutofit/>
          </a:bodyPr>
          <a:lstStyle/>
          <a:p>
            <a:r>
              <a:rPr lang="en-US" dirty="0"/>
              <a:t>Domains are the basis of Windows client/server networks</a:t>
            </a:r>
          </a:p>
          <a:p>
            <a:r>
              <a:rPr lang="en-US" dirty="0"/>
              <a:t>Domain Controllers (DC) host Active Directory database of network objects</a:t>
            </a:r>
          </a:p>
          <a:p>
            <a:r>
              <a:rPr lang="en-US" dirty="0"/>
              <a:t>DC provides authentication services</a:t>
            </a:r>
          </a:p>
          <a:p>
            <a:r>
              <a:rPr lang="en-US" dirty="0"/>
              <a:t>Member servers</a:t>
            </a:r>
          </a:p>
        </p:txBody>
      </p:sp>
      <p:pic>
        <p:nvPicPr>
          <p:cNvPr id="14" name="Content Placeholder 13" descr="Active Directory security accounts are stored and managed from a domain controller"/>
          <p:cNvPicPr>
            <a:picLocks noGrp="1"/>
          </p:cNvPicPr>
          <p:nvPr>
            <p:ph sz="half" idx="2"/>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98992" y="2424548"/>
            <a:ext cx="3612054" cy="2281954"/>
          </a:xfrm>
          <a:prstGeom prst="rect">
            <a:avLst/>
          </a:prstGeom>
          <a:noFill/>
          <a:ln>
            <a:noFill/>
          </a:ln>
        </p:spPr>
      </p:pic>
    </p:spTree>
    <p:extLst>
      <p:ext uri="{BB962C8B-B14F-4D97-AF65-F5344CB8AC3E}">
        <p14:creationId xmlns:p14="http://schemas.microsoft.com/office/powerpoint/2010/main" val="3879279712"/>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Joining a Domain</a:t>
            </a:r>
          </a:p>
        </p:txBody>
      </p:sp>
      <p:sp>
        <p:nvSpPr>
          <p:cNvPr id="3" name="Content Placeholder 2"/>
          <p:cNvSpPr>
            <a:spLocks noGrp="1"/>
          </p:cNvSpPr>
          <p:nvPr>
            <p:ph sz="half" idx="1"/>
          </p:nvPr>
        </p:nvSpPr>
        <p:spPr>
          <a:xfrm>
            <a:off x="6156960" y="1328899"/>
            <a:ext cx="6035040" cy="5486400"/>
          </a:xfrm>
        </p:spPr>
        <p:txBody>
          <a:bodyPr/>
          <a:lstStyle/>
          <a:p>
            <a:r>
              <a:rPr lang="en-US" dirty="0"/>
              <a:t>Configure membership under System Properties &gt; Computer Name</a:t>
            </a:r>
          </a:p>
          <a:p>
            <a:r>
              <a:rPr lang="en-US" dirty="0"/>
              <a:t>Requires domain administrator credentials to join</a:t>
            </a:r>
          </a:p>
          <a:p>
            <a:r>
              <a:rPr lang="en-US" dirty="0"/>
              <a:t>Sign on using </a:t>
            </a:r>
            <a:r>
              <a:rPr lang="en-US" i="1" dirty="0"/>
              <a:t>Domain\User</a:t>
            </a:r>
          </a:p>
          <a:p>
            <a:r>
              <a:rPr lang="en-US" dirty="0"/>
              <a:t>Single Sign On (SSO)</a:t>
            </a:r>
          </a:p>
        </p:txBody>
      </p:sp>
      <p:pic>
        <p:nvPicPr>
          <p:cNvPr id="8" name="Content Placeholder 7" descr="Joining a domain"/>
          <p:cNvPicPr>
            <a:picLocks noGrp="1"/>
          </p:cNvPicPr>
          <p:nvPr>
            <p:ph sz="quarter" idx="12"/>
          </p:nvPr>
        </p:nvPicPr>
        <p:blipFill rotWithShape="1">
          <a:blip r:embed="rId2" cstate="screen">
            <a:extLst>
              <a:ext uri="{28A0092B-C50C-407E-A947-70E740481C1C}">
                <a14:useLocalDpi xmlns:a14="http://schemas.microsoft.com/office/drawing/2010/main"/>
              </a:ext>
            </a:extLst>
          </a:blip>
          <a:srcRect/>
          <a:stretch/>
        </p:blipFill>
        <p:spPr bwMode="auto">
          <a:xfrm>
            <a:off x="838200" y="1328899"/>
            <a:ext cx="3933707" cy="2743200"/>
          </a:xfrm>
          <a:prstGeom prst="rect">
            <a:avLst/>
          </a:prstGeom>
          <a:ln>
            <a:noFill/>
          </a:ln>
          <a:extLst>
            <a:ext uri="{53640926-AAD7-44D8-BBD7-CCE9431645EC}">
              <a14:shadowObscured xmlns:a14="http://schemas.microsoft.com/office/drawing/2010/main"/>
            </a:ext>
          </a:extLst>
        </p:spPr>
      </p:pic>
      <p:pic>
        <p:nvPicPr>
          <p:cNvPr id="9" name="Content Placeholder 8" descr="Signing into a domain"/>
          <p:cNvPicPr>
            <a:picLocks noGrp="1"/>
          </p:cNvPicPr>
          <p:nvPr>
            <p:ph sz="quarter" idx="13"/>
          </p:nvPr>
        </p:nvPicPr>
        <p:blipFill rotWithShape="1">
          <a:blip r:embed="rId3" cstate="screen">
            <a:extLst>
              <a:ext uri="{28A0092B-C50C-407E-A947-70E740481C1C}">
                <a14:useLocalDpi xmlns:a14="http://schemas.microsoft.com/office/drawing/2010/main"/>
              </a:ext>
            </a:extLst>
          </a:blip>
          <a:srcRect t="13216" b="32450"/>
          <a:stretch/>
        </p:blipFill>
        <p:spPr bwMode="auto">
          <a:xfrm>
            <a:off x="1771651" y="4422121"/>
            <a:ext cx="4525963" cy="18443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2889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Splitting and Extending Partitions</a:t>
            </a:r>
            <a:endParaRPr lang="en-US" dirty="0"/>
          </a:p>
        </p:txBody>
      </p:sp>
      <p:pic>
        <p:nvPicPr>
          <p:cNvPr id="6" name="Content Placeholder 5" descr="Shrinking a simple volume"/>
          <p:cNvPicPr>
            <a:picLocks noGrp="1"/>
          </p:cNvPicPr>
          <p:nvPr>
            <p:ph idx="1"/>
          </p:nvPr>
        </p:nvPicPr>
        <p:blipFill>
          <a:blip r:embed="rId2">
            <a:extLst>
              <a:ext uri="{28A0092B-C50C-407E-A947-70E740481C1C}">
                <a14:useLocalDpi xmlns:a14="http://schemas.microsoft.com/office/drawing/2010/main"/>
              </a:ext>
            </a:extLst>
          </a:blip>
          <a:stretch>
            <a:fillRect/>
          </a:stretch>
        </p:blipFill>
        <p:spPr bwMode="auto">
          <a:xfrm>
            <a:off x="2768873" y="949325"/>
            <a:ext cx="6654255" cy="5486400"/>
          </a:xfrm>
          <a:prstGeom prst="rect">
            <a:avLst/>
          </a:prstGeom>
          <a:noFill/>
          <a:ln>
            <a:noFill/>
          </a:ln>
        </p:spPr>
      </p:pic>
    </p:spTree>
    <p:extLst>
      <p:ext uri="{BB962C8B-B14F-4D97-AF65-F5344CB8AC3E}">
        <p14:creationId xmlns:p14="http://schemas.microsoft.com/office/powerpoint/2010/main" val="427911929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Workgroups</a:t>
            </a:r>
          </a:p>
        </p:txBody>
      </p:sp>
      <p:sp>
        <p:nvSpPr>
          <p:cNvPr id="3" name="Content Placeholder 2"/>
          <p:cNvSpPr>
            <a:spLocks noGrp="1"/>
          </p:cNvSpPr>
          <p:nvPr>
            <p:ph sz="half" idx="1"/>
          </p:nvPr>
        </p:nvSpPr>
        <p:spPr>
          <a:xfrm>
            <a:off x="0" y="1533524"/>
            <a:ext cx="6035040" cy="4752975"/>
          </a:xfrm>
        </p:spPr>
        <p:txBody>
          <a:bodyPr>
            <a:normAutofit/>
          </a:bodyPr>
          <a:lstStyle/>
          <a:p>
            <a:pPr>
              <a:buFont typeface="Arial" charset="0"/>
              <a:buChar char="•"/>
              <a:defRPr/>
            </a:pPr>
            <a:r>
              <a:rPr lang="en-US" dirty="0"/>
              <a:t>Peer-to-peer networks</a:t>
            </a:r>
          </a:p>
          <a:p>
            <a:pPr>
              <a:buFont typeface="Arial" charset="0"/>
              <a:buChar char="•"/>
              <a:defRPr/>
            </a:pPr>
            <a:r>
              <a:rPr lang="en-US" dirty="0"/>
              <a:t>Each machine is server and client</a:t>
            </a:r>
          </a:p>
          <a:p>
            <a:pPr>
              <a:buFont typeface="Arial" charset="0"/>
              <a:buChar char="•"/>
              <a:defRPr/>
            </a:pPr>
            <a:r>
              <a:rPr lang="en-US" dirty="0"/>
              <a:t>Each user manages resources on their own machine</a:t>
            </a:r>
          </a:p>
          <a:p>
            <a:pPr>
              <a:buFont typeface="Arial" charset="0"/>
              <a:buChar char="•"/>
              <a:defRPr/>
            </a:pPr>
            <a:r>
              <a:rPr lang="en-US" dirty="0"/>
              <a:t>Users configured on each PC</a:t>
            </a:r>
          </a:p>
          <a:p>
            <a:pPr>
              <a:buFont typeface="Arial" charset="0"/>
              <a:buChar char="•"/>
              <a:defRPr/>
            </a:pPr>
            <a:r>
              <a:rPr lang="en-US" dirty="0"/>
              <a:t>Workgroup name is largely cosmetic now</a:t>
            </a:r>
          </a:p>
        </p:txBody>
      </p:sp>
      <p:pic>
        <p:nvPicPr>
          <p:cNvPr id="8" name="Content Placeholder 7" descr="Peer-to-Peer network"/>
          <p:cNvPicPr>
            <a:picLocks noGrp="1"/>
          </p:cNvPicPr>
          <p:nvPr>
            <p:ph sz="quarter" idx="12"/>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34081" y="832651"/>
            <a:ext cx="3341877" cy="2722549"/>
          </a:xfrm>
          <a:prstGeom prst="rect">
            <a:avLst/>
          </a:prstGeom>
          <a:noFill/>
          <a:ln>
            <a:noFill/>
          </a:ln>
        </p:spPr>
      </p:pic>
      <p:pic>
        <p:nvPicPr>
          <p:cNvPr id="9" name="Content Placeholder 8" descr="Workgroup security accounts are all stored locally"/>
          <p:cNvPicPr>
            <a:picLocks noGrp="1"/>
          </p:cNvPicPr>
          <p:nvPr>
            <p:ph sz="quarter" idx="13"/>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42038" y="3694085"/>
            <a:ext cx="4525962" cy="2616256"/>
          </a:xfrm>
          <a:prstGeom prst="rect">
            <a:avLst/>
          </a:prstGeom>
          <a:noFill/>
          <a:ln>
            <a:noFill/>
          </a:ln>
        </p:spPr>
      </p:pic>
    </p:spTree>
    <p:extLst>
      <p:ext uri="{BB962C8B-B14F-4D97-AF65-F5344CB8AC3E}">
        <p14:creationId xmlns:p14="http://schemas.microsoft.com/office/powerpoint/2010/main" val="117261234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Windows Vista Network and Sharing Center</a:t>
            </a:r>
          </a:p>
        </p:txBody>
      </p:sp>
      <p:pic>
        <p:nvPicPr>
          <p:cNvPr id="6" name="Content Placeholder 5" descr="Network and Sharing Center in Windows Vista"/>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2659643" y="1276349"/>
            <a:ext cx="6896778" cy="5187952"/>
          </a:xfrm>
          <a:prstGeom prst="rect">
            <a:avLst/>
          </a:prstGeom>
          <a:noFill/>
          <a:ln>
            <a:noFill/>
          </a:ln>
        </p:spPr>
      </p:pic>
    </p:spTree>
    <p:extLst>
      <p:ext uri="{BB962C8B-B14F-4D97-AF65-F5344CB8AC3E}">
        <p14:creationId xmlns:p14="http://schemas.microsoft.com/office/powerpoint/2010/main" val="205163526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Windows 7 Network and Sharing Center</a:t>
            </a:r>
          </a:p>
        </p:txBody>
      </p:sp>
      <p:pic>
        <p:nvPicPr>
          <p:cNvPr id="7" name="Content Placeholder 6" descr="Network and Sharing Center in Windows 7"/>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2598523" y="1311275"/>
            <a:ext cx="7019018" cy="5060950"/>
          </a:xfrm>
          <a:prstGeom prst="rect">
            <a:avLst/>
          </a:prstGeom>
          <a:noFill/>
          <a:ln>
            <a:noFill/>
          </a:ln>
        </p:spPr>
      </p:pic>
    </p:spTree>
    <p:extLst>
      <p:ext uri="{BB962C8B-B14F-4D97-AF65-F5344CB8AC3E}">
        <p14:creationId xmlns:p14="http://schemas.microsoft.com/office/powerpoint/2010/main" val="636518979"/>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Windows 8 Network and Sharing Center</a:t>
            </a:r>
          </a:p>
        </p:txBody>
      </p:sp>
      <p:pic>
        <p:nvPicPr>
          <p:cNvPr id="6" name="Content Placeholder 5" descr="Windows 8 Network and Sharing Cente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569000" y="1374435"/>
            <a:ext cx="7078063" cy="4877481"/>
          </a:xfrm>
        </p:spPr>
      </p:pic>
    </p:spTree>
    <p:extLst>
      <p:ext uri="{BB962C8B-B14F-4D97-AF65-F5344CB8AC3E}">
        <p14:creationId xmlns:p14="http://schemas.microsoft.com/office/powerpoint/2010/main" val="3405705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Creating a Homegroup</a:t>
            </a:r>
            <a:endParaRPr lang="en-US" dirty="0"/>
          </a:p>
        </p:txBody>
      </p:sp>
      <p:sp>
        <p:nvSpPr>
          <p:cNvPr id="3" name="Content Placeholder 2"/>
          <p:cNvSpPr>
            <a:spLocks noGrp="1"/>
          </p:cNvSpPr>
          <p:nvPr>
            <p:ph sz="quarter" idx="12"/>
          </p:nvPr>
        </p:nvSpPr>
        <p:spPr>
          <a:xfrm>
            <a:off x="0" y="1476374"/>
            <a:ext cx="6035040" cy="2089785"/>
          </a:xfrm>
        </p:spPr>
        <p:txBody>
          <a:bodyPr>
            <a:normAutofit/>
          </a:bodyPr>
          <a:lstStyle/>
          <a:p>
            <a:r>
              <a:rPr lang="en-US" dirty="0"/>
              <a:t>Set network type to home and reset Windows Firewall to defaults</a:t>
            </a:r>
          </a:p>
          <a:p>
            <a:r>
              <a:rPr lang="en-US" dirty="0"/>
              <a:t>IPv6 must be enabled</a:t>
            </a:r>
          </a:p>
          <a:p>
            <a:r>
              <a:rPr lang="en-US" dirty="0"/>
              <a:t>Choose folder sharing options</a:t>
            </a:r>
          </a:p>
          <a:p>
            <a:r>
              <a:rPr lang="en-US" dirty="0"/>
              <a:t>Distribute homegroup password</a:t>
            </a:r>
          </a:p>
        </p:txBody>
      </p:sp>
      <p:pic>
        <p:nvPicPr>
          <p:cNvPr id="9" name="Content Placeholder 8" descr="Configuring a homegroup - choosing which resources to sharef"/>
          <p:cNvPicPr>
            <a:picLocks noGrp="1"/>
          </p:cNvPicPr>
          <p:nvPr>
            <p:ph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1906274" y="3611563"/>
            <a:ext cx="3761417" cy="2743200"/>
          </a:xfrm>
          <a:prstGeom prst="rect">
            <a:avLst/>
          </a:prstGeom>
          <a:noFill/>
          <a:ln>
            <a:noFill/>
          </a:ln>
        </p:spPr>
      </p:pic>
      <p:pic>
        <p:nvPicPr>
          <p:cNvPr id="10" name="Content Placeholder 9" descr="Configuring a homegroup - setting an access password"/>
          <p:cNvPicPr>
            <a:picLocks noGrp="1"/>
          </p:cNvPicPr>
          <p:nvPr>
            <p:ph sz="quarter" idx="14"/>
          </p:nvPr>
        </p:nvPicPr>
        <p:blipFill>
          <a:blip r:embed="rId4" cstate="screen">
            <a:extLst>
              <a:ext uri="{28A0092B-C50C-407E-A947-70E740481C1C}">
                <a14:useLocalDpi xmlns:a14="http://schemas.microsoft.com/office/drawing/2010/main"/>
              </a:ext>
            </a:extLst>
          </a:blip>
          <a:srcRect/>
          <a:stretch>
            <a:fillRect/>
          </a:stretch>
        </p:blipFill>
        <p:spPr bwMode="auto">
          <a:xfrm>
            <a:off x="6524311" y="822325"/>
            <a:ext cx="3761417" cy="2743200"/>
          </a:xfrm>
          <a:prstGeom prst="rect">
            <a:avLst/>
          </a:prstGeom>
          <a:noFill/>
          <a:ln>
            <a:noFill/>
          </a:ln>
        </p:spPr>
      </p:pic>
      <p:pic>
        <p:nvPicPr>
          <p:cNvPr id="11" name="Content Placeholder 10" descr="Configuring a homegroup"/>
          <p:cNvPicPr>
            <a:picLocks noGrp="1"/>
          </p:cNvPicPr>
          <p:nvPr>
            <p:ph sz="quarter" idx="15"/>
          </p:nvPr>
        </p:nvPicPr>
        <p:blipFill>
          <a:blip r:embed="rId5" cstate="screen">
            <a:extLst>
              <a:ext uri="{28A0092B-C50C-407E-A947-70E740481C1C}">
                <a14:useLocalDpi xmlns:a14="http://schemas.microsoft.com/office/drawing/2010/main"/>
              </a:ext>
            </a:extLst>
          </a:blip>
          <a:srcRect/>
          <a:stretch>
            <a:fillRect/>
          </a:stretch>
        </p:blipFill>
        <p:spPr bwMode="auto">
          <a:xfrm>
            <a:off x="6725273" y="3611563"/>
            <a:ext cx="3359493" cy="2743200"/>
          </a:xfrm>
          <a:prstGeom prst="rect">
            <a:avLst/>
          </a:prstGeom>
          <a:noFill/>
          <a:ln>
            <a:noFill/>
          </a:ln>
        </p:spPr>
      </p:pic>
    </p:spTree>
    <p:extLst>
      <p:ext uri="{BB962C8B-B14F-4D97-AF65-F5344CB8AC3E}">
        <p14:creationId xmlns:p14="http://schemas.microsoft.com/office/powerpoint/2010/main" val="342997225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Joining a Homegroup</a:t>
            </a:r>
          </a:p>
        </p:txBody>
      </p:sp>
      <p:sp>
        <p:nvSpPr>
          <p:cNvPr id="3" name="Content Placeholder 2"/>
          <p:cNvSpPr>
            <a:spLocks noGrp="1"/>
          </p:cNvSpPr>
          <p:nvPr>
            <p:ph sz="half" idx="1"/>
          </p:nvPr>
        </p:nvSpPr>
        <p:spPr/>
        <p:txBody>
          <a:bodyPr/>
          <a:lstStyle/>
          <a:p>
            <a:r>
              <a:rPr lang="en-US" dirty="0"/>
              <a:t>Click Join Now from Network and Sharing Center</a:t>
            </a:r>
          </a:p>
          <a:p>
            <a:r>
              <a:rPr lang="en-US" dirty="0"/>
              <a:t>Choose sharing options</a:t>
            </a:r>
          </a:p>
          <a:p>
            <a:r>
              <a:rPr lang="en-US" dirty="0"/>
              <a:t>Enter password</a:t>
            </a:r>
          </a:p>
        </p:txBody>
      </p:sp>
      <p:pic>
        <p:nvPicPr>
          <p:cNvPr id="9" name="Content Placeholder 8" descr="Configuring sharing options for a folder"/>
          <p:cNvPicPr>
            <a:picLocks noGrp="1"/>
          </p:cNvPicPr>
          <p:nvPr>
            <p:ph sz="quarter" idx="13"/>
          </p:nvPr>
        </p:nvPicPr>
        <p:blipFill rotWithShape="1">
          <a:blip r:embed="rId2" cstate="screen">
            <a:extLst>
              <a:ext uri="{28A0092B-C50C-407E-A947-70E740481C1C}">
                <a14:useLocalDpi xmlns:a14="http://schemas.microsoft.com/office/drawing/2010/main"/>
              </a:ext>
            </a:extLst>
          </a:blip>
          <a:srcRect l="2034" t="46187"/>
          <a:stretch/>
        </p:blipFill>
        <p:spPr bwMode="auto">
          <a:xfrm>
            <a:off x="666750" y="3171824"/>
            <a:ext cx="5276850" cy="1971675"/>
          </a:xfrm>
          <a:prstGeom prst="rect">
            <a:avLst/>
          </a:prstGeom>
          <a:noFill/>
          <a:ln>
            <a:noFill/>
          </a:ln>
        </p:spPr>
      </p:pic>
    </p:spTree>
    <p:extLst>
      <p:ext uri="{BB962C8B-B14F-4D97-AF65-F5344CB8AC3E}">
        <p14:creationId xmlns:p14="http://schemas.microsoft.com/office/powerpoint/2010/main" val="3264134801"/>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1568" y="1690690"/>
            <a:ext cx="4495800" cy="2743200"/>
          </a:xfrm>
        </p:spPr>
        <p:txBody>
          <a:bodyPr>
            <a:normAutofit/>
          </a:bodyPr>
          <a:lstStyle/>
          <a:p>
            <a:r>
              <a:rPr lang="en-GB" dirty="0"/>
              <a:t>Share tab</a:t>
            </a:r>
          </a:p>
          <a:p>
            <a:r>
              <a:rPr lang="en-GB" dirty="0"/>
              <a:t>Share name and optional comment </a:t>
            </a:r>
          </a:p>
        </p:txBody>
      </p:sp>
      <p:sp>
        <p:nvSpPr>
          <p:cNvPr id="3" name="Title 2"/>
          <p:cNvSpPr>
            <a:spLocks noGrp="1"/>
          </p:cNvSpPr>
          <p:nvPr>
            <p:ph type="title"/>
          </p:nvPr>
        </p:nvSpPr>
        <p:spPr/>
        <p:txBody>
          <a:bodyPr>
            <a:normAutofit/>
          </a:bodyPr>
          <a:lstStyle/>
          <a:p>
            <a:r>
              <a:rPr lang="en-GB" dirty="0"/>
              <a:t>Configuring File and Folder Sharing</a:t>
            </a:r>
            <a:endParaRPr lang="en-US" dirty="0"/>
          </a:p>
        </p:txBody>
      </p:sp>
      <p:pic>
        <p:nvPicPr>
          <p:cNvPr id="7" name="Content Placeholder 6" descr="Configuring Advanced Sharing properties"/>
          <p:cNvPicPr>
            <a:picLocks noGrp="1"/>
          </p:cNvPicPr>
          <p:nvPr>
            <p:ph idx="12"/>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3197316" y="3313113"/>
            <a:ext cx="4501968" cy="2743200"/>
          </a:xfrm>
          <a:prstGeom prst="rect">
            <a:avLst/>
          </a:prstGeom>
          <a:noFill/>
          <a:ln>
            <a:noFill/>
          </a:ln>
        </p:spPr>
      </p:pic>
      <p:sp>
        <p:nvSpPr>
          <p:cNvPr id="8" name="Content Placeholder 1"/>
          <p:cNvSpPr txBox="1">
            <a:spLocks/>
          </p:cNvSpPr>
          <p:nvPr/>
        </p:nvSpPr>
        <p:spPr>
          <a:xfrm>
            <a:off x="8340816" y="1461135"/>
            <a:ext cx="4495800" cy="274320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0"/>
              </a:spcBef>
              <a:spcAft>
                <a:spcPts val="1800"/>
              </a:spcAft>
              <a:buSzPct val="100000"/>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0"/>
              </a:spcBef>
              <a:spcAft>
                <a:spcPts val="1200"/>
              </a:spcAft>
              <a:buSzPct val="75000"/>
              <a:buFont typeface="Courier New" panose="02070309020205020404" pitchFamily="49" charset="0"/>
              <a:buChar char="o"/>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0"/>
              </a:spcBef>
              <a:spcAft>
                <a:spcPts val="600"/>
              </a:spcAft>
              <a:buSzPct val="90000"/>
              <a:buFont typeface="Verdana" panose="020B060403050404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0"/>
              </a:spcBef>
              <a:spcAft>
                <a:spcPts val="600"/>
              </a:spcAft>
              <a:buSzPct val="90000"/>
              <a:buFont typeface="Verdana" panose="020B060403050404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0"/>
              </a:spcBef>
              <a:spcAft>
                <a:spcPts val="600"/>
              </a:spcAft>
              <a:buSzPct val="90000"/>
              <a:buFont typeface="Verdana" panose="020B060403050404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Permissions </a:t>
            </a:r>
          </a:p>
          <a:p>
            <a:pPr lvl="1"/>
            <a:r>
              <a:rPr lang="en-GB" dirty="0"/>
              <a:t>Full Control </a:t>
            </a:r>
          </a:p>
          <a:p>
            <a:pPr lvl="1"/>
            <a:r>
              <a:rPr lang="en-GB" dirty="0"/>
              <a:t>Change </a:t>
            </a:r>
          </a:p>
          <a:p>
            <a:pPr lvl="1"/>
            <a:r>
              <a:rPr lang="en-GB" dirty="0"/>
              <a:t>Read </a:t>
            </a:r>
          </a:p>
          <a:p>
            <a:pPr lvl="1"/>
            <a:r>
              <a:rPr lang="en-GB" dirty="0"/>
              <a:t>Deny </a:t>
            </a:r>
          </a:p>
          <a:p>
            <a:endParaRPr lang="en-US" dirty="0"/>
          </a:p>
        </p:txBody>
      </p:sp>
    </p:spTree>
    <p:extLst>
      <p:ext uri="{BB962C8B-B14F-4D97-AF65-F5344CB8AC3E}">
        <p14:creationId xmlns:p14="http://schemas.microsoft.com/office/powerpoint/2010/main" val="424662498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hared Folders snap-in"/>
          <p:cNvPicPr>
            <a:picLocks noGrp="1"/>
          </p:cNvPicPr>
          <p:nvPr>
            <p:ph idx="1"/>
          </p:nvPr>
        </p:nvPicPr>
        <p:blipFill>
          <a:blip r:embed="rId2">
            <a:extLst>
              <a:ext uri="{28A0092B-C50C-407E-A947-70E740481C1C}">
                <a14:useLocalDpi xmlns:a14="http://schemas.microsoft.com/office/drawing/2010/main"/>
              </a:ext>
            </a:extLst>
          </a:blip>
          <a:stretch>
            <a:fillRect/>
          </a:stretch>
        </p:blipFill>
        <p:spPr bwMode="auto">
          <a:xfrm>
            <a:off x="3726592" y="1431925"/>
            <a:ext cx="4738816" cy="2743200"/>
          </a:xfrm>
          <a:prstGeom prst="rect">
            <a:avLst/>
          </a:prstGeom>
          <a:noFill/>
          <a:ln>
            <a:noFill/>
          </a:ln>
        </p:spPr>
      </p:pic>
      <p:sp>
        <p:nvSpPr>
          <p:cNvPr id="2" name="Title 1"/>
          <p:cNvSpPr>
            <a:spLocks noGrp="1"/>
          </p:cNvSpPr>
          <p:nvPr>
            <p:ph type="title"/>
          </p:nvPr>
        </p:nvSpPr>
        <p:spPr/>
        <p:txBody>
          <a:bodyPr/>
          <a:lstStyle/>
          <a:p>
            <a:r>
              <a:rPr lang="en-GB" dirty="0"/>
              <a:t>Managing Shared Folders</a:t>
            </a:r>
            <a:endParaRPr lang="en-US" dirty="0"/>
          </a:p>
        </p:txBody>
      </p:sp>
      <p:sp>
        <p:nvSpPr>
          <p:cNvPr id="8" name="Content Placeholder 7"/>
          <p:cNvSpPr>
            <a:spLocks noGrp="1"/>
          </p:cNvSpPr>
          <p:nvPr>
            <p:ph idx="12"/>
          </p:nvPr>
        </p:nvSpPr>
        <p:spPr>
          <a:xfrm>
            <a:off x="85725" y="4114800"/>
            <a:ext cx="12192000" cy="2743200"/>
          </a:xfrm>
        </p:spPr>
        <p:txBody>
          <a:bodyPr/>
          <a:lstStyle/>
          <a:p>
            <a:r>
              <a:rPr lang="en-US" dirty="0"/>
              <a:t>Shared Folders snap-in</a:t>
            </a:r>
          </a:p>
          <a:p>
            <a:pPr lvl="1"/>
            <a:r>
              <a:rPr lang="en-US" dirty="0"/>
              <a:t>View shares, sessions, and open files</a:t>
            </a:r>
          </a:p>
          <a:p>
            <a:r>
              <a:rPr lang="en-US" dirty="0"/>
              <a:t>Administrative shares</a:t>
            </a:r>
          </a:p>
        </p:txBody>
      </p:sp>
    </p:spTree>
    <p:extLst>
      <p:ext uri="{BB962C8B-B14F-4D97-AF65-F5344CB8AC3E}">
        <p14:creationId xmlns:p14="http://schemas.microsoft.com/office/powerpoint/2010/main" val="417675005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Browsing Local Shares and Mapping Drives</a:t>
            </a:r>
            <a:endParaRPr lang="en-US" sz="2800" dirty="0"/>
          </a:p>
        </p:txBody>
      </p:sp>
      <p:pic>
        <p:nvPicPr>
          <p:cNvPr id="9" name="Content Placeholder 8" descr="Viewing devices on the network - the LaserJet 200 printer listed here is connected directly to the network"/>
          <p:cNvPicPr>
            <a:picLocks noGrp="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838200" y="1498600"/>
            <a:ext cx="4005942" cy="2743200"/>
          </a:xfrm>
          <a:prstGeom prst="rect">
            <a:avLst/>
          </a:prstGeom>
        </p:spPr>
      </p:pic>
      <p:pic>
        <p:nvPicPr>
          <p:cNvPr id="10" name="Content Placeholder 9" descr="Browsing local shares on the GTSLEARNING computer"/>
          <p:cNvPicPr>
            <a:picLocks noGrp="1"/>
          </p:cNvPicPr>
          <p:nvPr>
            <p:ph sz="quarter" idx="14"/>
          </p:nvPr>
        </p:nvPicPr>
        <p:blipFill>
          <a:blip r:embed="rId3" cstate="screen">
            <a:extLst>
              <a:ext uri="{28A0092B-C50C-407E-A947-70E740481C1C}">
                <a14:useLocalDpi xmlns:a14="http://schemas.microsoft.com/office/drawing/2010/main"/>
              </a:ext>
            </a:extLst>
          </a:blip>
          <a:stretch>
            <a:fillRect/>
          </a:stretch>
        </p:blipFill>
        <p:spPr bwMode="auto">
          <a:xfrm>
            <a:off x="6425925" y="1326663"/>
            <a:ext cx="3982065" cy="2743200"/>
          </a:xfrm>
          <a:prstGeom prst="rect">
            <a:avLst/>
          </a:prstGeom>
          <a:noFill/>
          <a:ln>
            <a:noFill/>
          </a:ln>
        </p:spPr>
      </p:pic>
      <p:pic>
        <p:nvPicPr>
          <p:cNvPr id="11" name="Content Placeholder 10" descr="Mapping a network drive"/>
          <p:cNvPicPr>
            <a:picLocks noGrp="1"/>
          </p:cNvPicPr>
          <p:nvPr>
            <p:ph sz="quarter" idx="13"/>
          </p:nvPr>
        </p:nvPicPr>
        <p:blipFill>
          <a:blip r:embed="rId4" cstate="screen">
            <a:extLst>
              <a:ext uri="{28A0092B-C50C-407E-A947-70E740481C1C}">
                <a14:useLocalDpi xmlns:a14="http://schemas.microsoft.com/office/drawing/2010/main"/>
              </a:ext>
            </a:extLst>
          </a:blip>
          <a:stretch>
            <a:fillRect/>
          </a:stretch>
        </p:blipFill>
        <p:spPr bwMode="auto">
          <a:xfrm>
            <a:off x="2399156" y="3705835"/>
            <a:ext cx="3696844" cy="2743200"/>
          </a:xfrm>
          <a:prstGeom prst="rect">
            <a:avLst/>
          </a:prstGeom>
          <a:noFill/>
          <a:ln>
            <a:noFill/>
          </a:ln>
        </p:spPr>
      </p:pic>
      <p:pic>
        <p:nvPicPr>
          <p:cNvPr id="12" name="Content Placeholder 11" descr="Viewing a network share (\\GTSLEARNING\gtslabs) via a mapped drive letter (G:)"/>
          <p:cNvPicPr>
            <a:picLocks noGrp="1"/>
          </p:cNvPicPr>
          <p:nvPr>
            <p:ph sz="quarter" idx="15"/>
          </p:nvPr>
        </p:nvPicPr>
        <p:blipFill>
          <a:blip r:embed="rId5" cstate="screen">
            <a:extLst>
              <a:ext uri="{28A0092B-C50C-407E-A947-70E740481C1C}">
                <a14:useLocalDpi xmlns:a14="http://schemas.microsoft.com/office/drawing/2010/main"/>
              </a:ext>
            </a:extLst>
          </a:blip>
          <a:stretch>
            <a:fillRect/>
          </a:stretch>
        </p:blipFill>
        <p:spPr>
          <a:xfrm>
            <a:off x="7490658" y="3659799"/>
            <a:ext cx="4005942" cy="2743200"/>
          </a:xfrm>
          <a:prstGeom prst="rect">
            <a:avLst/>
          </a:prstGeom>
        </p:spPr>
      </p:pic>
    </p:spTree>
    <p:extLst>
      <p:ext uri="{BB962C8B-B14F-4D97-AF65-F5344CB8AC3E}">
        <p14:creationId xmlns:p14="http://schemas.microsoft.com/office/powerpoint/2010/main" val="176244374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99235"/>
            <a:ext cx="12192000" cy="2743200"/>
          </a:xfrm>
        </p:spPr>
        <p:txBody>
          <a:bodyPr/>
          <a:lstStyle/>
          <a:p>
            <a:r>
              <a:rPr lang="en-US" dirty="0"/>
              <a:t>Map to printer with direct network connection (prints to IP port)</a:t>
            </a:r>
          </a:p>
          <a:p>
            <a:r>
              <a:rPr lang="en-US" dirty="0"/>
              <a:t>Connect to a printer shared via a Windows PC</a:t>
            </a:r>
          </a:p>
        </p:txBody>
      </p:sp>
      <p:sp>
        <p:nvSpPr>
          <p:cNvPr id="3" name="Title 2"/>
          <p:cNvSpPr>
            <a:spLocks noGrp="1"/>
          </p:cNvSpPr>
          <p:nvPr>
            <p:ph type="title"/>
          </p:nvPr>
        </p:nvSpPr>
        <p:spPr/>
        <p:txBody>
          <a:bodyPr>
            <a:noAutofit/>
          </a:bodyPr>
          <a:lstStyle/>
          <a:p>
            <a:r>
              <a:rPr lang="en-GB" sz="2400" dirty="0"/>
              <a:t>Printer Sharing versus Network Printer Mapping</a:t>
            </a:r>
            <a:endParaRPr lang="en-US" sz="2400" dirty="0"/>
          </a:p>
        </p:txBody>
      </p:sp>
      <p:pic>
        <p:nvPicPr>
          <p:cNvPr id="8" name="Content Placeholder 7" descr="Connecting to a printer shared via the GTSLEARNING PC - note that this is the same LaserJet 200 print device as shown earlier but it is being connected to as a shared device rather than mapped directly"/>
          <p:cNvPicPr>
            <a:picLocks noGrp="1"/>
          </p:cNvPicPr>
          <p:nvPr>
            <p:ph idx="12"/>
          </p:nvPr>
        </p:nvPicPr>
        <p:blipFill>
          <a:blip r:embed="rId2" cstate="screen">
            <a:extLst>
              <a:ext uri="{28A0092B-C50C-407E-A947-70E740481C1C}">
                <a14:useLocalDpi xmlns:a14="http://schemas.microsoft.com/office/drawing/2010/main"/>
              </a:ext>
            </a:extLst>
          </a:blip>
          <a:stretch>
            <a:fillRect/>
          </a:stretch>
        </p:blipFill>
        <p:spPr>
          <a:xfrm>
            <a:off x="4104968" y="3617913"/>
            <a:ext cx="3982065" cy="2743200"/>
          </a:xfrm>
          <a:prstGeom prst="rect">
            <a:avLst/>
          </a:prstGeom>
        </p:spPr>
      </p:pic>
    </p:spTree>
    <p:extLst>
      <p:ext uri="{BB962C8B-B14F-4D97-AF65-F5344CB8AC3E}">
        <p14:creationId xmlns:p14="http://schemas.microsoft.com/office/powerpoint/2010/main" val="654419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Adding Arrays (Dynamic Storage)</a:t>
            </a:r>
            <a:endParaRPr lang="en-US" dirty="0"/>
          </a:p>
        </p:txBody>
      </p:sp>
      <p:sp>
        <p:nvSpPr>
          <p:cNvPr id="3" name="Content Placeholder 2"/>
          <p:cNvSpPr>
            <a:spLocks noGrp="1"/>
          </p:cNvSpPr>
          <p:nvPr>
            <p:ph sz="half" idx="1"/>
          </p:nvPr>
        </p:nvSpPr>
        <p:spPr/>
        <p:txBody>
          <a:bodyPr>
            <a:normAutofit/>
          </a:bodyPr>
          <a:lstStyle/>
          <a:p>
            <a:pPr>
              <a:buFont typeface="Arial" charset="0"/>
              <a:buChar char="•"/>
              <a:defRPr/>
            </a:pPr>
            <a:r>
              <a:rPr lang="en-GB" dirty="0"/>
              <a:t>Allows volumes to span multiple fixed disks</a:t>
            </a:r>
          </a:p>
          <a:p>
            <a:pPr>
              <a:buFont typeface="Arial" charset="0"/>
              <a:buChar char="•"/>
              <a:defRPr/>
            </a:pPr>
            <a:r>
              <a:rPr lang="en-GB" dirty="0"/>
              <a:t>Not supported by Starter or Home editions</a:t>
            </a:r>
          </a:p>
          <a:p>
            <a:pPr>
              <a:buFont typeface="Arial" charset="0"/>
              <a:buChar char="•"/>
              <a:defRPr/>
            </a:pPr>
            <a:r>
              <a:rPr lang="en-GB" dirty="0"/>
              <a:t>Vista supports spanned or striped volumes (NO fault tolerance)</a:t>
            </a:r>
          </a:p>
          <a:p>
            <a:pPr>
              <a:buFont typeface="Arial" charset="0"/>
              <a:buChar char="•"/>
              <a:defRPr/>
            </a:pPr>
            <a:r>
              <a:rPr lang="en-GB" dirty="0"/>
              <a:t>Windows 7 allows mirroring (RAID 1)</a:t>
            </a:r>
          </a:p>
          <a:p>
            <a:pPr>
              <a:buFont typeface="Arial" charset="0"/>
              <a:buChar char="•"/>
              <a:defRPr/>
            </a:pPr>
            <a:r>
              <a:rPr lang="en-GB" dirty="0"/>
              <a:t>Windows 8 allows striping with parity (RAID 5)</a:t>
            </a:r>
          </a:p>
          <a:p>
            <a:pPr>
              <a:buFont typeface="Arial" charset="0"/>
              <a:buChar char="•"/>
              <a:defRPr/>
            </a:pPr>
            <a:endParaRPr lang="en-GB" dirty="0"/>
          </a:p>
          <a:p>
            <a:endParaRPr lang="en-US" dirty="0"/>
          </a:p>
        </p:txBody>
      </p:sp>
      <p:pic>
        <p:nvPicPr>
          <p:cNvPr id="8" name="Content Placeholder 7" descr="Creating a mirrored volume dynamic disk array"/>
          <p:cNvPicPr>
            <a:picLocks noGrp="1"/>
          </p:cNvPicPr>
          <p:nvPr>
            <p:ph sz="half" idx="2"/>
          </p:nvPr>
        </p:nvPicPr>
        <p:blipFill>
          <a:blip r:embed="rId2" cstate="screen">
            <a:extLst>
              <a:ext uri="{28A0092B-C50C-407E-A947-70E740481C1C}">
                <a14:useLocalDpi xmlns:a14="http://schemas.microsoft.com/office/drawing/2010/main"/>
              </a:ext>
            </a:extLst>
          </a:blip>
          <a:stretch>
            <a:fillRect/>
          </a:stretch>
        </p:blipFill>
        <p:spPr bwMode="auto">
          <a:xfrm>
            <a:off x="6142038" y="1699709"/>
            <a:ext cx="4525962" cy="3731632"/>
          </a:xfrm>
          <a:prstGeom prst="rect">
            <a:avLst/>
          </a:prstGeom>
          <a:noFill/>
          <a:ln>
            <a:noFill/>
          </a:ln>
        </p:spPr>
      </p:pic>
    </p:spTree>
    <p:extLst>
      <p:ext uri="{BB962C8B-B14F-4D97-AF65-F5344CB8AC3E}">
        <p14:creationId xmlns:p14="http://schemas.microsoft.com/office/powerpoint/2010/main" val="138239487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NTFS File and Folder Permissions</a:t>
            </a:r>
            <a:endParaRPr lang="en-US" dirty="0"/>
          </a:p>
        </p:txBody>
      </p:sp>
      <p:sp>
        <p:nvSpPr>
          <p:cNvPr id="4" name="Content Placeholder 3"/>
          <p:cNvSpPr>
            <a:spLocks noGrp="1"/>
          </p:cNvSpPr>
          <p:nvPr>
            <p:ph sz="half" idx="2"/>
          </p:nvPr>
        </p:nvSpPr>
        <p:spPr/>
        <p:txBody>
          <a:bodyPr/>
          <a:lstStyle/>
          <a:p>
            <a:r>
              <a:rPr lang="en-US" dirty="0"/>
              <a:t>Share permission limitations</a:t>
            </a:r>
          </a:p>
          <a:p>
            <a:pPr lvl="1"/>
            <a:r>
              <a:rPr lang="en-US" dirty="0"/>
              <a:t>Only apply to network access</a:t>
            </a:r>
          </a:p>
          <a:p>
            <a:pPr lvl="1"/>
            <a:r>
              <a:rPr lang="en-US" dirty="0"/>
              <a:t>All child items inherit same permissions</a:t>
            </a:r>
          </a:p>
          <a:p>
            <a:r>
              <a:rPr lang="en-US" dirty="0"/>
              <a:t>NTFS permissions can be configured on each object</a:t>
            </a:r>
          </a:p>
          <a:p>
            <a:r>
              <a:rPr lang="en-US" dirty="0"/>
              <a:t>Access Control List (ACL)</a:t>
            </a:r>
          </a:p>
        </p:txBody>
      </p:sp>
      <p:pic>
        <p:nvPicPr>
          <p:cNvPr id="7" name="Content Placeholder 6" descr="Security tab for a folder (NTFS permissions)"/>
          <p:cNvPicPr>
            <a:picLocks noGrp="1"/>
          </p:cNvPicPr>
          <p:nvPr>
            <p:ph sz="half" idx="1"/>
          </p:nvPr>
        </p:nvPicPr>
        <p:blipFill>
          <a:blip r:embed="rId2">
            <a:extLst>
              <a:ext uri="{28A0092B-C50C-407E-A947-70E740481C1C}">
                <a14:useLocalDpi xmlns:a14="http://schemas.microsoft.com/office/drawing/2010/main"/>
              </a:ext>
            </a:extLst>
          </a:blip>
          <a:stretch>
            <a:fillRect/>
          </a:stretch>
        </p:blipFill>
        <p:spPr bwMode="auto">
          <a:xfrm>
            <a:off x="1991268" y="1241101"/>
            <a:ext cx="3591426" cy="4648849"/>
          </a:xfrm>
          <a:prstGeom prst="rect">
            <a:avLst/>
          </a:prstGeom>
          <a:noFill/>
          <a:ln>
            <a:noFill/>
          </a:ln>
        </p:spPr>
      </p:pic>
    </p:spTree>
    <p:extLst>
      <p:ext uri="{BB962C8B-B14F-4D97-AF65-F5344CB8AC3E}">
        <p14:creationId xmlns:p14="http://schemas.microsoft.com/office/powerpoint/2010/main" val="237643001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778539" y="1600200"/>
            <a:ext cx="8658985" cy="4923984"/>
          </a:xfrm>
          <a:prstGeom prst="rect">
            <a:avLst/>
          </a:prstGeom>
        </p:spPr>
      </p:pic>
      <p:sp>
        <p:nvSpPr>
          <p:cNvPr id="3" name="Title 2"/>
          <p:cNvSpPr>
            <a:spLocks noGrp="1"/>
          </p:cNvSpPr>
          <p:nvPr>
            <p:ph type="title"/>
          </p:nvPr>
        </p:nvSpPr>
        <p:spPr/>
        <p:txBody>
          <a:bodyPr/>
          <a:lstStyle/>
          <a:p>
            <a:r>
              <a:rPr lang="en-US" dirty="0"/>
              <a:t>NTFS Folder Permissions</a:t>
            </a:r>
          </a:p>
        </p:txBody>
      </p:sp>
    </p:spTree>
    <p:extLst>
      <p:ext uri="{BB962C8B-B14F-4D97-AF65-F5344CB8AC3E}">
        <p14:creationId xmlns:p14="http://schemas.microsoft.com/office/powerpoint/2010/main" val="3168339996"/>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NTFS File Permissions</a:t>
            </a:r>
          </a:p>
        </p:txBody>
      </p:sp>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533649" y="1516197"/>
            <a:ext cx="7805011" cy="5046528"/>
          </a:xfrm>
          <a:prstGeom prst="rect">
            <a:avLst/>
          </a:prstGeom>
        </p:spPr>
      </p:pic>
    </p:spTree>
    <p:extLst>
      <p:ext uri="{BB962C8B-B14F-4D97-AF65-F5344CB8AC3E}">
        <p14:creationId xmlns:p14="http://schemas.microsoft.com/office/powerpoint/2010/main" val="4133193346"/>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Appropriate permissions</a:t>
            </a:r>
          </a:p>
          <a:p>
            <a:pPr lvl="1"/>
            <a:r>
              <a:rPr lang="en-US" dirty="0"/>
              <a:t>Application folders</a:t>
            </a:r>
          </a:p>
          <a:p>
            <a:pPr lvl="1"/>
            <a:r>
              <a:rPr lang="en-US" dirty="0"/>
              <a:t>Shared data folders</a:t>
            </a:r>
          </a:p>
          <a:p>
            <a:pPr lvl="1"/>
            <a:r>
              <a:rPr lang="en-US" dirty="0"/>
              <a:t>Personal folders</a:t>
            </a:r>
          </a:p>
          <a:p>
            <a:r>
              <a:rPr lang="en-US" dirty="0"/>
              <a:t>Permission sources (group memberships)</a:t>
            </a:r>
          </a:p>
          <a:p>
            <a:pPr lvl="1"/>
            <a:r>
              <a:rPr lang="en-US" dirty="0"/>
              <a:t>Deny overrides “allow” permissions</a:t>
            </a:r>
          </a:p>
          <a:p>
            <a:pPr lvl="1"/>
            <a:r>
              <a:rPr lang="en-US" dirty="0"/>
              <a:t>User obtains most effective “allow” permissions</a:t>
            </a:r>
          </a:p>
          <a:p>
            <a:pPr lvl="1"/>
            <a:endParaRPr lang="en-US" dirty="0"/>
          </a:p>
        </p:txBody>
      </p:sp>
      <p:sp>
        <p:nvSpPr>
          <p:cNvPr id="3" name="Title 2"/>
          <p:cNvSpPr>
            <a:spLocks noGrp="1"/>
          </p:cNvSpPr>
          <p:nvPr>
            <p:ph type="title"/>
          </p:nvPr>
        </p:nvSpPr>
        <p:spPr/>
        <p:txBody>
          <a:bodyPr>
            <a:noAutofit/>
          </a:bodyPr>
          <a:lstStyle/>
          <a:p>
            <a:r>
              <a:rPr lang="en-GB" sz="2400" dirty="0"/>
              <a:t>Effective Permissions and Allow Versus Deny</a:t>
            </a:r>
            <a:endParaRPr lang="en-US" sz="2400" dirty="0"/>
          </a:p>
        </p:txBody>
      </p:sp>
    </p:spTree>
    <p:extLst>
      <p:ext uri="{BB962C8B-B14F-4D97-AF65-F5344CB8AC3E}">
        <p14:creationId xmlns:p14="http://schemas.microsoft.com/office/powerpoint/2010/main" val="1187319754"/>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Inheritance and Ownership</a:t>
            </a:r>
          </a:p>
        </p:txBody>
      </p:sp>
      <p:sp>
        <p:nvSpPr>
          <p:cNvPr id="3" name="Content Placeholder 2"/>
          <p:cNvSpPr>
            <a:spLocks noGrp="1"/>
          </p:cNvSpPr>
          <p:nvPr>
            <p:ph sz="half" idx="1"/>
          </p:nvPr>
        </p:nvSpPr>
        <p:spPr/>
        <p:txBody>
          <a:bodyPr>
            <a:normAutofit/>
          </a:bodyPr>
          <a:lstStyle/>
          <a:p>
            <a:r>
              <a:rPr lang="en-US" dirty="0"/>
              <a:t>Child objects inherit permissions from parent by default</a:t>
            </a:r>
          </a:p>
          <a:p>
            <a:r>
              <a:rPr lang="en-US" dirty="0"/>
              <a:t>Inheritance can be disabled</a:t>
            </a:r>
          </a:p>
          <a:p>
            <a:pPr lvl="1"/>
            <a:r>
              <a:rPr lang="en-US" dirty="0"/>
              <a:t>Copy existing permissions to all child objects but break link with parent</a:t>
            </a:r>
          </a:p>
          <a:p>
            <a:pPr lvl="1"/>
            <a:r>
              <a:rPr lang="en-US" dirty="0"/>
              <a:t>Remove all inherited permissions</a:t>
            </a:r>
          </a:p>
          <a:p>
            <a:r>
              <a:rPr lang="en-US" dirty="0"/>
              <a:t>Re-enabling inheritance</a:t>
            </a:r>
          </a:p>
          <a:p>
            <a:r>
              <a:rPr lang="en-US" dirty="0"/>
              <a:t>Ownership</a:t>
            </a:r>
          </a:p>
        </p:txBody>
      </p:sp>
      <p:pic>
        <p:nvPicPr>
          <p:cNvPr id="7" name="Content Placeholder 6" descr="Configuring permissions inheritance on a folder"/>
          <p:cNvPicPr>
            <a:picLocks noGrp="1"/>
          </p:cNvPicPr>
          <p:nvPr>
            <p:ph sz="half" idx="2"/>
          </p:nvPr>
        </p:nvPicPr>
        <p:blipFill>
          <a:blip r:embed="rId2" cstate="screen">
            <a:extLst>
              <a:ext uri="{28A0092B-C50C-407E-A947-70E740481C1C}">
                <a14:useLocalDpi xmlns:a14="http://schemas.microsoft.com/office/drawing/2010/main"/>
              </a:ext>
            </a:extLst>
          </a:blip>
          <a:stretch>
            <a:fillRect/>
          </a:stretch>
        </p:blipFill>
        <p:spPr bwMode="auto">
          <a:xfrm>
            <a:off x="6142038" y="2038520"/>
            <a:ext cx="4525962" cy="3054010"/>
          </a:xfrm>
          <a:prstGeom prst="rect">
            <a:avLst/>
          </a:prstGeom>
          <a:noFill/>
          <a:ln>
            <a:noFill/>
          </a:ln>
        </p:spPr>
      </p:pic>
    </p:spTree>
    <p:extLst>
      <p:ext uri="{BB962C8B-B14F-4D97-AF65-F5344CB8AC3E}">
        <p14:creationId xmlns:p14="http://schemas.microsoft.com/office/powerpoint/2010/main" val="4159052794"/>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95525" y="1255969"/>
            <a:ext cx="8232871" cy="5003129"/>
          </a:xfrm>
          <a:prstGeom prst="rect">
            <a:avLst/>
          </a:prstGeom>
        </p:spPr>
      </p:pic>
      <p:sp>
        <p:nvSpPr>
          <p:cNvPr id="3" name="Title 2"/>
          <p:cNvSpPr>
            <a:spLocks noGrp="1"/>
          </p:cNvSpPr>
          <p:nvPr>
            <p:ph type="title"/>
          </p:nvPr>
        </p:nvSpPr>
        <p:spPr/>
        <p:txBody>
          <a:bodyPr>
            <a:normAutofit/>
          </a:bodyPr>
          <a:lstStyle/>
          <a:p>
            <a:r>
              <a:rPr lang="en-GB" sz="2800" dirty="0"/>
              <a:t>Moving and Copying NTFS Files and Folders</a:t>
            </a:r>
            <a:endParaRPr lang="en-US" sz="2800" dirty="0"/>
          </a:p>
        </p:txBody>
      </p:sp>
    </p:spTree>
    <p:extLst>
      <p:ext uri="{BB962C8B-B14F-4D97-AF65-F5344CB8AC3E}">
        <p14:creationId xmlns:p14="http://schemas.microsoft.com/office/powerpoint/2010/main" val="1868374152"/>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sz="2800" dirty="0"/>
              <a:t>Combining NTFS and Share Permissions</a:t>
            </a:r>
            <a:endParaRPr lang="en-US" sz="2800" dirty="0"/>
          </a:p>
        </p:txBody>
      </p:sp>
      <p:sp>
        <p:nvSpPr>
          <p:cNvPr id="8" name="Content Placeholder 7"/>
          <p:cNvSpPr>
            <a:spLocks noGrp="1"/>
          </p:cNvSpPr>
          <p:nvPr>
            <p:ph idx="12"/>
          </p:nvPr>
        </p:nvSpPr>
        <p:spPr>
          <a:xfrm>
            <a:off x="0" y="4009289"/>
            <a:ext cx="12192000" cy="2743200"/>
          </a:xfrm>
        </p:spPr>
        <p:txBody>
          <a:bodyPr>
            <a:normAutofit/>
          </a:bodyPr>
          <a:lstStyle/>
          <a:p>
            <a:r>
              <a:rPr lang="en-US" altLang="en-US" dirty="0"/>
              <a:t>Share permissions only apply for network access</a:t>
            </a:r>
          </a:p>
          <a:p>
            <a:r>
              <a:rPr lang="en-US" altLang="en-US" dirty="0"/>
              <a:t>Share permissions are set at root and apply to all files and subdirectories</a:t>
            </a:r>
          </a:p>
          <a:p>
            <a:r>
              <a:rPr lang="en-US" altLang="en-US" dirty="0"/>
              <a:t>Most restrictive permissions apply</a:t>
            </a:r>
          </a:p>
        </p:txBody>
      </p:sp>
      <p:pic>
        <p:nvPicPr>
          <p:cNvPr id="9" name="Content Placeholder 8" descr="Effective Permissions through a Shared Folder"/>
          <p:cNvPicPr>
            <a:picLocks noGrp="1"/>
          </p:cNvPicPr>
          <p:nvPr>
            <p:ph idx="1"/>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60392" y="1299209"/>
            <a:ext cx="3271216" cy="2710080"/>
          </a:xfrm>
          <a:prstGeom prst="rect">
            <a:avLst/>
          </a:prstGeom>
          <a:noFill/>
          <a:ln>
            <a:noFill/>
          </a:ln>
        </p:spPr>
      </p:pic>
    </p:spTree>
    <p:extLst>
      <p:ext uri="{BB962C8B-B14F-4D97-AF65-F5344CB8AC3E}">
        <p14:creationId xmlns:p14="http://schemas.microsoft.com/office/powerpoint/2010/main" val="1514578929"/>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“Access Denied” errors</a:t>
            </a:r>
          </a:p>
          <a:p>
            <a:r>
              <a:rPr lang="en-GB" dirty="0"/>
              <a:t>Read Only </a:t>
            </a:r>
          </a:p>
          <a:p>
            <a:r>
              <a:rPr lang="en-GB" dirty="0"/>
              <a:t>Hidden </a:t>
            </a:r>
          </a:p>
          <a:p>
            <a:r>
              <a:rPr lang="en-GB" dirty="0"/>
              <a:t>System </a:t>
            </a:r>
          </a:p>
          <a:p>
            <a:r>
              <a:rPr lang="en-GB" dirty="0"/>
              <a:t>Configure via Properties </a:t>
            </a:r>
            <a:r>
              <a:rPr lang="en-GB"/>
              <a:t>or attrib</a:t>
            </a:r>
            <a:endParaRPr lang="en-GB" dirty="0"/>
          </a:p>
          <a:p>
            <a:endParaRPr lang="en-US" dirty="0"/>
          </a:p>
        </p:txBody>
      </p:sp>
      <p:sp>
        <p:nvSpPr>
          <p:cNvPr id="3" name="Title 2"/>
          <p:cNvSpPr>
            <a:spLocks noGrp="1"/>
          </p:cNvSpPr>
          <p:nvPr>
            <p:ph type="title"/>
          </p:nvPr>
        </p:nvSpPr>
        <p:spPr/>
        <p:txBody>
          <a:bodyPr/>
          <a:lstStyle/>
          <a:p>
            <a:r>
              <a:rPr lang="en-GB"/>
              <a:t>Other File Attributes</a:t>
            </a:r>
            <a:endParaRPr lang="en-US" dirty="0"/>
          </a:p>
        </p:txBody>
      </p:sp>
    </p:spTree>
    <p:extLst>
      <p:ext uri="{BB962C8B-B14F-4D97-AF65-F5344CB8AC3E}">
        <p14:creationId xmlns:p14="http://schemas.microsoft.com/office/powerpoint/2010/main" val="1494789435"/>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74000658"/>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altLang="en-US" dirty="0"/>
              <a:t>Multiple operating systems can be installed and run simultaneously on a single computer</a:t>
            </a:r>
          </a:p>
          <a:p>
            <a:r>
              <a:rPr lang="en-GB" altLang="en-US" dirty="0"/>
              <a:t>Computer platform (host)</a:t>
            </a:r>
          </a:p>
          <a:p>
            <a:r>
              <a:rPr lang="en-GB" altLang="en-US" dirty="0"/>
              <a:t>Hypervisor virtualization software</a:t>
            </a:r>
          </a:p>
          <a:p>
            <a:r>
              <a:rPr lang="en-GB" altLang="en-US" dirty="0"/>
              <a:t>Guest operating system(s)</a:t>
            </a:r>
            <a:endParaRPr lang="en-US" altLang="en-US" dirty="0"/>
          </a:p>
          <a:p>
            <a:endParaRPr lang="en-US" dirty="0"/>
          </a:p>
        </p:txBody>
      </p:sp>
      <p:sp>
        <p:nvSpPr>
          <p:cNvPr id="3" name="Title 2"/>
          <p:cNvSpPr>
            <a:spLocks noGrp="1"/>
          </p:cNvSpPr>
          <p:nvPr>
            <p:ph type="title"/>
          </p:nvPr>
        </p:nvSpPr>
        <p:spPr/>
        <p:txBody>
          <a:bodyPr/>
          <a:lstStyle/>
          <a:p>
            <a:r>
              <a:rPr lang="en-US" dirty="0"/>
              <a:t>Virtualization Basics</a:t>
            </a:r>
          </a:p>
        </p:txBody>
      </p:sp>
    </p:spTree>
    <p:extLst>
      <p:ext uri="{BB962C8B-B14F-4D97-AF65-F5344CB8AC3E}">
        <p14:creationId xmlns:p14="http://schemas.microsoft.com/office/powerpoint/2010/main" val="4047569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a Mirrored Array</a:t>
            </a:r>
          </a:p>
        </p:txBody>
      </p:sp>
      <p:sp>
        <p:nvSpPr>
          <p:cNvPr id="4" name="Content Placeholder 3"/>
          <p:cNvSpPr>
            <a:spLocks noGrp="1"/>
          </p:cNvSpPr>
          <p:nvPr>
            <p:ph sz="half" idx="2"/>
          </p:nvPr>
        </p:nvSpPr>
        <p:spPr/>
        <p:txBody>
          <a:bodyPr/>
          <a:lstStyle/>
          <a:p>
            <a:r>
              <a:rPr lang="en-US" dirty="0"/>
              <a:t>Break mirror</a:t>
            </a:r>
          </a:p>
          <a:p>
            <a:pPr lvl="1"/>
            <a:r>
              <a:rPr lang="en-US" dirty="0"/>
              <a:t>Leave volume intact on both disks</a:t>
            </a:r>
          </a:p>
          <a:p>
            <a:r>
              <a:rPr lang="en-US" dirty="0"/>
              <a:t>Remove mirror</a:t>
            </a:r>
          </a:p>
          <a:p>
            <a:pPr lvl="1"/>
            <a:r>
              <a:rPr lang="en-US" dirty="0"/>
              <a:t>Delete the mirrored volume from one disk</a:t>
            </a:r>
          </a:p>
          <a:p>
            <a:r>
              <a:rPr lang="en-US" dirty="0"/>
              <a:t>Converting back to basic disk</a:t>
            </a:r>
          </a:p>
        </p:txBody>
      </p:sp>
      <p:pic>
        <p:nvPicPr>
          <p:cNvPr id="7" name="Content Placeholder 6" descr="When a physical disk underlying a mirrored volume fails, you can install another disk and add it to the mirror - a resynching process will start to copy data from the first disk to the second"/>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1524001" y="1710390"/>
            <a:ext cx="4525963" cy="3710270"/>
          </a:xfrm>
          <a:prstGeom prst="rect">
            <a:avLst/>
          </a:prstGeom>
          <a:noFill/>
          <a:ln>
            <a:noFill/>
          </a:ln>
        </p:spPr>
      </p:pic>
    </p:spTree>
    <p:extLst>
      <p:ext uri="{BB962C8B-B14F-4D97-AF65-F5344CB8AC3E}">
        <p14:creationId xmlns:p14="http://schemas.microsoft.com/office/powerpoint/2010/main" val="2921932949"/>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Hypervisor</a:t>
            </a:r>
          </a:p>
        </p:txBody>
      </p:sp>
      <p:sp>
        <p:nvSpPr>
          <p:cNvPr id="4" name="Content Placeholder 3"/>
          <p:cNvSpPr>
            <a:spLocks noGrp="1"/>
          </p:cNvSpPr>
          <p:nvPr>
            <p:ph sz="half" idx="2"/>
          </p:nvPr>
        </p:nvSpPr>
        <p:spPr/>
        <p:txBody>
          <a:bodyPr/>
          <a:lstStyle/>
          <a:p>
            <a:r>
              <a:rPr lang="en-GB" altLang="en-US" dirty="0"/>
              <a:t>Emulation</a:t>
            </a:r>
          </a:p>
          <a:p>
            <a:r>
              <a:rPr lang="en-GB" altLang="en-US" dirty="0"/>
              <a:t>Guest OS support</a:t>
            </a:r>
          </a:p>
          <a:p>
            <a:r>
              <a:rPr lang="en-GB" altLang="en-US" dirty="0"/>
              <a:t>Resource management</a:t>
            </a:r>
          </a:p>
          <a:p>
            <a:r>
              <a:rPr lang="en-GB" altLang="en-US" dirty="0"/>
              <a:t>Networking / data sharing</a:t>
            </a:r>
          </a:p>
          <a:p>
            <a:r>
              <a:rPr lang="en-GB" altLang="en-US" dirty="0"/>
              <a:t>Security</a:t>
            </a:r>
          </a:p>
          <a:p>
            <a:endParaRPr lang="en-GB" altLang="en-US" dirty="0"/>
          </a:p>
          <a:p>
            <a:endParaRPr lang="en-US" dirty="0"/>
          </a:p>
        </p:txBody>
      </p:sp>
      <p:pic>
        <p:nvPicPr>
          <p:cNvPr id="7" name="Content Placeholder 6" descr="Microsoft Hyper-V hypervisor software"/>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1524001" y="1868289"/>
            <a:ext cx="4525963" cy="3394472"/>
          </a:xfrm>
          <a:prstGeom prst="rect">
            <a:avLst/>
          </a:prstGeom>
          <a:noFill/>
          <a:ln w="9525">
            <a:noFill/>
            <a:miter lim="800000"/>
            <a:headEnd/>
            <a:tailEnd/>
          </a:ln>
        </p:spPr>
      </p:pic>
    </p:spTree>
    <p:extLst>
      <p:ext uri="{BB962C8B-B14F-4D97-AF65-F5344CB8AC3E}">
        <p14:creationId xmlns:p14="http://schemas.microsoft.com/office/powerpoint/2010/main" val="191511620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Host versus Bare Metal Hypervisors</a:t>
            </a:r>
            <a:endParaRPr lang="en-GB" dirty="0"/>
          </a:p>
        </p:txBody>
      </p:sp>
      <p:sp>
        <p:nvSpPr>
          <p:cNvPr id="3" name="Text Placeholder 2"/>
          <p:cNvSpPr>
            <a:spLocks noGrp="1"/>
          </p:cNvSpPr>
          <p:nvPr>
            <p:ph type="body" sz="half" idx="1"/>
          </p:nvPr>
        </p:nvSpPr>
        <p:spPr>
          <a:xfrm>
            <a:off x="60960" y="1876425"/>
            <a:ext cx="6035040" cy="5486400"/>
          </a:xfrm>
        </p:spPr>
        <p:txBody>
          <a:bodyPr/>
          <a:lstStyle/>
          <a:p>
            <a:r>
              <a:rPr lang="en-GB" dirty="0"/>
              <a:t>Guest OS / host-based</a:t>
            </a:r>
          </a:p>
          <a:p>
            <a:pPr lvl="1"/>
            <a:r>
              <a:rPr lang="en-GB" dirty="0"/>
              <a:t>“Type 2”</a:t>
            </a:r>
          </a:p>
          <a:p>
            <a:pPr lvl="1"/>
            <a:r>
              <a:rPr lang="en-GB" dirty="0"/>
              <a:t>Hypervisor software installed onto host OS</a:t>
            </a:r>
          </a:p>
          <a:p>
            <a:r>
              <a:rPr lang="en-GB" dirty="0"/>
              <a:t>Bare metal</a:t>
            </a:r>
          </a:p>
          <a:p>
            <a:pPr lvl="1"/>
            <a:r>
              <a:rPr lang="en-GB" dirty="0"/>
              <a:t>“Type 1”</a:t>
            </a:r>
          </a:p>
          <a:p>
            <a:pPr lvl="1"/>
            <a:r>
              <a:rPr lang="en-GB" dirty="0"/>
              <a:t>Directly installed on host PC</a:t>
            </a:r>
          </a:p>
          <a:p>
            <a:pPr lvl="1"/>
            <a:r>
              <a:rPr lang="en-GB" dirty="0"/>
              <a:t>Directly manages hardware resources</a:t>
            </a:r>
          </a:p>
        </p:txBody>
      </p:sp>
      <p:pic>
        <p:nvPicPr>
          <p:cNvPr id="12294" name="Content Placeholder 7" descr="C:\Users\James\Pictures\Picture1.png"/>
          <p:cNvPicPr>
            <a:picLocks noGrp="1"/>
          </p:cNvPicPr>
          <p:nvPr>
            <p:ph sz="quarter" idx="12"/>
          </p:nvPr>
        </p:nvPicPr>
        <p:blipFill>
          <a:blip r:embed="rId2" cstate="screen">
            <a:extLst>
              <a:ext uri="{28A0092B-C50C-407E-A947-70E740481C1C}">
                <a14:useLocalDpi xmlns:a14="http://schemas.microsoft.com/office/drawing/2010/main"/>
              </a:ext>
            </a:extLst>
          </a:blip>
          <a:srcRect/>
          <a:stretch>
            <a:fillRect/>
          </a:stretch>
        </p:blipFill>
        <p:spPr>
          <a:xfrm>
            <a:off x="7686479" y="1027908"/>
            <a:ext cx="3323030" cy="2743200"/>
          </a:xfrm>
        </p:spPr>
      </p:pic>
      <p:pic>
        <p:nvPicPr>
          <p:cNvPr id="12295" name="Content Placeholder 8" descr="C:\Users\James\Pictures\Picture2.png"/>
          <p:cNvPicPr>
            <a:picLocks noGrp="1"/>
          </p:cNvPicPr>
          <p:nvPr>
            <p:ph sz="quarter" idx="13"/>
          </p:nvPr>
        </p:nvPicPr>
        <p:blipFill>
          <a:blip r:embed="rId3" cstate="screen">
            <a:extLst>
              <a:ext uri="{28A0092B-C50C-407E-A947-70E740481C1C}">
                <a14:useLocalDpi xmlns:a14="http://schemas.microsoft.com/office/drawing/2010/main"/>
              </a:ext>
            </a:extLst>
          </a:blip>
          <a:srcRect/>
          <a:stretch>
            <a:fillRect/>
          </a:stretch>
        </p:blipFill>
        <p:spPr>
          <a:xfrm>
            <a:off x="7686479" y="3771108"/>
            <a:ext cx="3323030" cy="2743200"/>
          </a:xfrm>
        </p:spPr>
      </p:pic>
    </p:spTree>
    <p:extLst>
      <p:ext uri="{BB962C8B-B14F-4D97-AF65-F5344CB8AC3E}">
        <p14:creationId xmlns:p14="http://schemas.microsoft.com/office/powerpoint/2010/main" val="1956288270"/>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GB" dirty="0"/>
              <a:t>Processor extensions</a:t>
            </a:r>
          </a:p>
          <a:p>
            <a:pPr lvl="1"/>
            <a:r>
              <a:rPr lang="en-GB" dirty="0"/>
              <a:t>VT / AMD-V</a:t>
            </a:r>
          </a:p>
          <a:p>
            <a:pPr lvl="1"/>
            <a:r>
              <a:rPr lang="en-GB" dirty="0"/>
              <a:t>Second Level Address Translations (SLAT)</a:t>
            </a:r>
          </a:p>
          <a:p>
            <a:pPr lvl="2"/>
            <a:r>
              <a:rPr lang="en-GB" dirty="0"/>
              <a:t>Intel Extended Page Table (EPT)</a:t>
            </a:r>
          </a:p>
          <a:p>
            <a:pPr lvl="2"/>
            <a:r>
              <a:rPr lang="en-GB" dirty="0"/>
              <a:t>AMD Rapid Virtualization Indexing (RVI)</a:t>
            </a:r>
          </a:p>
          <a:p>
            <a:r>
              <a:rPr lang="en-GB" dirty="0"/>
              <a:t>Multiple CPUs</a:t>
            </a:r>
          </a:p>
          <a:p>
            <a:pPr lvl="1"/>
            <a:r>
              <a:rPr lang="en-GB" dirty="0"/>
              <a:t>Symmetric Multiprocessing (SMP)</a:t>
            </a:r>
          </a:p>
          <a:p>
            <a:pPr lvl="1"/>
            <a:r>
              <a:rPr lang="en-GB" dirty="0"/>
              <a:t>Multi-core</a:t>
            </a:r>
          </a:p>
          <a:p>
            <a:pPr lvl="1"/>
            <a:r>
              <a:rPr lang="en-GB" dirty="0"/>
              <a:t>HyperThreading</a:t>
            </a:r>
          </a:p>
          <a:p>
            <a:r>
              <a:rPr lang="en-GB" dirty="0"/>
              <a:t>System memory</a:t>
            </a:r>
          </a:p>
          <a:p>
            <a:r>
              <a:rPr lang="en-GB" dirty="0"/>
              <a:t>Disk space</a:t>
            </a:r>
          </a:p>
          <a:p>
            <a:pPr lvl="1"/>
            <a:r>
              <a:rPr lang="en-GB" dirty="0"/>
              <a:t>Disk images</a:t>
            </a:r>
          </a:p>
          <a:p>
            <a:pPr lvl="1"/>
            <a:r>
              <a:rPr lang="en-GB" dirty="0"/>
              <a:t>Snapshots</a:t>
            </a:r>
          </a:p>
        </p:txBody>
      </p:sp>
      <p:sp>
        <p:nvSpPr>
          <p:cNvPr id="13314" name="Title 1"/>
          <p:cNvSpPr>
            <a:spLocks noGrp="1"/>
          </p:cNvSpPr>
          <p:nvPr>
            <p:ph type="title"/>
          </p:nvPr>
        </p:nvSpPr>
        <p:spPr/>
        <p:txBody>
          <a:bodyPr/>
          <a:lstStyle/>
          <a:p>
            <a:r>
              <a:rPr lang="en-GB" altLang="en-US"/>
              <a:t>Resource Requirements</a:t>
            </a:r>
          </a:p>
        </p:txBody>
      </p:sp>
    </p:spTree>
    <p:extLst>
      <p:ext uri="{BB962C8B-B14F-4D97-AF65-F5344CB8AC3E}">
        <p14:creationId xmlns:p14="http://schemas.microsoft.com/office/powerpoint/2010/main" val="4207707356"/>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Virtual Networks</a:t>
            </a:r>
            <a:endParaRPr lang="en-US" dirty="0"/>
          </a:p>
        </p:txBody>
      </p:sp>
      <p:sp>
        <p:nvSpPr>
          <p:cNvPr id="6" name="Content Placeholder 5"/>
          <p:cNvSpPr>
            <a:spLocks noGrp="1"/>
          </p:cNvSpPr>
          <p:nvPr>
            <p:ph sz="half" idx="2"/>
          </p:nvPr>
        </p:nvSpPr>
        <p:spPr/>
        <p:txBody>
          <a:bodyPr>
            <a:normAutofit/>
          </a:bodyPr>
          <a:lstStyle/>
          <a:p>
            <a:r>
              <a:rPr lang="en-GB" dirty="0"/>
              <a:t>NIC emulation</a:t>
            </a:r>
          </a:p>
          <a:p>
            <a:r>
              <a:rPr lang="en-GB" dirty="0"/>
              <a:t>Network types</a:t>
            </a:r>
          </a:p>
          <a:p>
            <a:pPr lvl="1"/>
            <a:r>
              <a:rPr lang="en-GB" dirty="0"/>
              <a:t>VM-only network</a:t>
            </a:r>
          </a:p>
          <a:p>
            <a:pPr lvl="1"/>
            <a:r>
              <a:rPr lang="en-GB" dirty="0"/>
              <a:t>Integration with host network</a:t>
            </a:r>
          </a:p>
          <a:p>
            <a:r>
              <a:rPr lang="en-GB" dirty="0"/>
              <a:t>Virtual switch</a:t>
            </a:r>
          </a:p>
          <a:p>
            <a:r>
              <a:rPr lang="en-GB" dirty="0"/>
              <a:t>Hyper-V switch types</a:t>
            </a:r>
          </a:p>
          <a:p>
            <a:pPr lvl="1"/>
            <a:r>
              <a:rPr lang="en-US" dirty="0"/>
              <a:t>External</a:t>
            </a:r>
            <a:endParaRPr lang="en-GB" dirty="0"/>
          </a:p>
          <a:p>
            <a:pPr lvl="1"/>
            <a:r>
              <a:rPr lang="en-US" dirty="0"/>
              <a:t>Internal</a:t>
            </a:r>
            <a:endParaRPr lang="en-GB" dirty="0"/>
          </a:p>
          <a:p>
            <a:pPr lvl="1"/>
            <a:r>
              <a:rPr lang="en-US" dirty="0"/>
              <a:t>Private</a:t>
            </a:r>
            <a:endParaRPr lang="en-GB" dirty="0"/>
          </a:p>
          <a:p>
            <a:endParaRPr lang="en-GB" dirty="0"/>
          </a:p>
          <a:p>
            <a:endParaRPr lang="en-US" dirty="0"/>
          </a:p>
          <a:p>
            <a:endParaRPr lang="en-US" dirty="0"/>
          </a:p>
        </p:txBody>
      </p:sp>
      <p:pic>
        <p:nvPicPr>
          <p:cNvPr id="7" name="Content Placeholder 6" descr="Configuring a virtual switch in Microsoft's Hyper-V hypervisor"/>
          <p:cNvPicPr>
            <a:picLocks noGrp="1"/>
          </p:cNvPicPr>
          <p:nvPr>
            <p:ph sz="half" idx="1"/>
          </p:nvPr>
        </p:nvPicPr>
        <p:blipFill>
          <a:blip r:embed="rId2"/>
          <a:stretch>
            <a:fillRect/>
          </a:stretch>
        </p:blipFill>
        <p:spPr>
          <a:xfrm>
            <a:off x="1524001" y="1431682"/>
            <a:ext cx="4525963" cy="4267687"/>
          </a:xfrm>
          <a:prstGeom prst="rect">
            <a:avLst/>
          </a:prstGeom>
        </p:spPr>
      </p:pic>
    </p:spTree>
    <p:extLst>
      <p:ext uri="{BB962C8B-B14F-4D97-AF65-F5344CB8AC3E}">
        <p14:creationId xmlns:p14="http://schemas.microsoft.com/office/powerpoint/2010/main" val="1071371045"/>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a:t>Guest OS platforms</a:t>
            </a:r>
          </a:p>
          <a:p>
            <a:pPr lvl="1"/>
            <a:r>
              <a:rPr lang="en-GB"/>
              <a:t>Virtual labs</a:t>
            </a:r>
          </a:p>
          <a:p>
            <a:pPr lvl="1"/>
            <a:r>
              <a:rPr lang="en-GB"/>
              <a:t>Legacy software support</a:t>
            </a:r>
          </a:p>
          <a:p>
            <a:pPr lvl="1"/>
            <a:r>
              <a:rPr lang="en-GB"/>
              <a:t>Software development</a:t>
            </a:r>
          </a:p>
          <a:p>
            <a:pPr lvl="1"/>
            <a:r>
              <a:rPr lang="en-GB"/>
              <a:t>Training</a:t>
            </a:r>
          </a:p>
          <a:p>
            <a:r>
              <a:rPr lang="en-GB"/>
              <a:t>Server consolidation</a:t>
            </a:r>
          </a:p>
          <a:p>
            <a:r>
              <a:rPr lang="en-GB"/>
              <a:t>Virtual Desktop Infrastructure (VDI)</a:t>
            </a:r>
          </a:p>
          <a:p>
            <a:r>
              <a:rPr lang="en-GB"/>
              <a:t>Application virtualization</a:t>
            </a:r>
          </a:p>
          <a:p>
            <a:r>
              <a:rPr lang="en-GB"/>
              <a:t>Terminal services</a:t>
            </a:r>
            <a:endParaRPr lang="en-GB" dirty="0"/>
          </a:p>
        </p:txBody>
      </p:sp>
      <p:sp>
        <p:nvSpPr>
          <p:cNvPr id="14338" name="Title 1"/>
          <p:cNvSpPr>
            <a:spLocks noGrp="1"/>
          </p:cNvSpPr>
          <p:nvPr>
            <p:ph type="title"/>
          </p:nvPr>
        </p:nvSpPr>
        <p:spPr/>
        <p:txBody>
          <a:bodyPr/>
          <a:lstStyle/>
          <a:p>
            <a:r>
              <a:rPr lang="en-GB" altLang="en-US"/>
              <a:t>Purposes of Virtual Machines</a:t>
            </a:r>
          </a:p>
        </p:txBody>
      </p:sp>
    </p:spTree>
    <p:extLst>
      <p:ext uri="{BB962C8B-B14F-4D97-AF65-F5344CB8AC3E}">
        <p14:creationId xmlns:p14="http://schemas.microsoft.com/office/powerpoint/2010/main" val="3810419930"/>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p:txBody>
          <a:bodyPr/>
          <a:lstStyle/>
          <a:p>
            <a:r>
              <a:rPr lang="en-GB" altLang="en-US"/>
              <a:t>Guest OS security</a:t>
            </a:r>
          </a:p>
          <a:p>
            <a:pPr lvl="1"/>
            <a:r>
              <a:rPr lang="en-GB" altLang="en-US"/>
              <a:t>User accounts and privileges</a:t>
            </a:r>
          </a:p>
          <a:p>
            <a:pPr lvl="1"/>
            <a:r>
              <a:rPr lang="en-GB" altLang="en-US"/>
              <a:t>Firewall / malware</a:t>
            </a:r>
          </a:p>
          <a:p>
            <a:pPr lvl="1"/>
            <a:r>
              <a:rPr lang="en-GB" altLang="en-US"/>
              <a:t>Rogue VMs</a:t>
            </a:r>
          </a:p>
          <a:p>
            <a:r>
              <a:rPr lang="en-GB" altLang="en-US"/>
              <a:t>Host computer / OS security</a:t>
            </a:r>
          </a:p>
          <a:p>
            <a:pPr lvl="1"/>
            <a:r>
              <a:rPr lang="en-GB" altLang="en-US"/>
              <a:t>Single Point of Failure</a:t>
            </a:r>
          </a:p>
          <a:p>
            <a:pPr lvl="1"/>
            <a:r>
              <a:rPr lang="en-GB" altLang="en-US"/>
              <a:t>Stress on components</a:t>
            </a:r>
          </a:p>
          <a:p>
            <a:r>
              <a:rPr lang="en-GB" altLang="en-US"/>
              <a:t>Hypervisor security</a:t>
            </a:r>
          </a:p>
        </p:txBody>
      </p:sp>
      <p:sp>
        <p:nvSpPr>
          <p:cNvPr id="15362" name="Title 1"/>
          <p:cNvSpPr>
            <a:spLocks noGrp="1"/>
          </p:cNvSpPr>
          <p:nvPr>
            <p:ph type="title"/>
          </p:nvPr>
        </p:nvSpPr>
        <p:spPr/>
        <p:txBody>
          <a:bodyPr/>
          <a:lstStyle/>
          <a:p>
            <a:r>
              <a:rPr lang="en-GB" altLang="en-US"/>
              <a:t>Security Requirements</a:t>
            </a:r>
          </a:p>
        </p:txBody>
      </p:sp>
    </p:spTree>
    <p:extLst>
      <p:ext uri="{BB962C8B-B14F-4D97-AF65-F5344CB8AC3E}">
        <p14:creationId xmlns:p14="http://schemas.microsoft.com/office/powerpoint/2010/main" val="1456693825"/>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IT infrastructure provided as a service</a:t>
            </a:r>
          </a:p>
          <a:p>
            <a:r>
              <a:rPr lang="en-GB" dirty="0"/>
              <a:t>Key characteristics of cloud services (as opposed to hosted service)</a:t>
            </a:r>
          </a:p>
          <a:p>
            <a:pPr lvl="1"/>
            <a:r>
              <a:rPr lang="en-GB" dirty="0"/>
              <a:t>Rapid elasticity</a:t>
            </a:r>
          </a:p>
          <a:p>
            <a:pPr lvl="1"/>
            <a:r>
              <a:rPr lang="en-GB" dirty="0"/>
              <a:t>On-demand and pay-per-use</a:t>
            </a:r>
          </a:p>
          <a:p>
            <a:pPr lvl="1"/>
            <a:r>
              <a:rPr lang="en-GB" dirty="0"/>
              <a:t>Measured service</a:t>
            </a:r>
          </a:p>
          <a:p>
            <a:pPr lvl="1"/>
            <a:r>
              <a:rPr lang="en-GB" dirty="0"/>
              <a:t>Resource pooling and virtualization</a:t>
            </a:r>
          </a:p>
          <a:p>
            <a:endParaRPr lang="en-US" dirty="0"/>
          </a:p>
        </p:txBody>
      </p:sp>
      <p:sp>
        <p:nvSpPr>
          <p:cNvPr id="3" name="Title 2"/>
          <p:cNvSpPr>
            <a:spLocks noGrp="1"/>
          </p:cNvSpPr>
          <p:nvPr>
            <p:ph type="title"/>
          </p:nvPr>
        </p:nvSpPr>
        <p:spPr/>
        <p:txBody>
          <a:bodyPr/>
          <a:lstStyle/>
          <a:p>
            <a:r>
              <a:rPr lang="en-GB" dirty="0"/>
              <a:t>Cloud Concepts</a:t>
            </a:r>
            <a:endParaRPr lang="en-US" dirty="0"/>
          </a:p>
        </p:txBody>
      </p:sp>
    </p:spTree>
    <p:extLst>
      <p:ext uri="{BB962C8B-B14F-4D97-AF65-F5344CB8AC3E}">
        <p14:creationId xmlns:p14="http://schemas.microsoft.com/office/powerpoint/2010/main" val="1000772824"/>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Public (or multi-tenant)</a:t>
            </a:r>
          </a:p>
          <a:p>
            <a:r>
              <a:rPr lang="en-GB" dirty="0"/>
              <a:t>Hosted Private </a:t>
            </a:r>
          </a:p>
          <a:p>
            <a:r>
              <a:rPr lang="en-GB" dirty="0"/>
              <a:t>Private </a:t>
            </a:r>
          </a:p>
          <a:p>
            <a:pPr lvl="1"/>
            <a:r>
              <a:rPr lang="en-US" dirty="0"/>
              <a:t>Offsite versus onsite</a:t>
            </a:r>
          </a:p>
          <a:p>
            <a:r>
              <a:rPr lang="en-US" dirty="0"/>
              <a:t>Community</a:t>
            </a:r>
          </a:p>
          <a:p>
            <a:r>
              <a:rPr lang="en-US" dirty="0"/>
              <a:t>Hybrid</a:t>
            </a:r>
          </a:p>
        </p:txBody>
      </p:sp>
      <p:sp>
        <p:nvSpPr>
          <p:cNvPr id="3" name="Title 2"/>
          <p:cNvSpPr>
            <a:spLocks noGrp="1"/>
          </p:cNvSpPr>
          <p:nvPr>
            <p:ph type="title"/>
          </p:nvPr>
        </p:nvSpPr>
        <p:spPr/>
        <p:txBody>
          <a:bodyPr/>
          <a:lstStyle/>
          <a:p>
            <a:r>
              <a:rPr lang="en-US" dirty="0"/>
              <a:t>Cloud Deployment Types</a:t>
            </a:r>
          </a:p>
        </p:txBody>
      </p:sp>
    </p:spTree>
    <p:extLst>
      <p:ext uri="{BB962C8B-B14F-4D97-AF65-F5344CB8AC3E}">
        <p14:creationId xmlns:p14="http://schemas.microsoft.com/office/powerpoint/2010/main" val="1812989459"/>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 as a Service</a:t>
            </a:r>
            <a:endParaRPr lang="en-US" dirty="0"/>
          </a:p>
        </p:txBody>
      </p:sp>
      <p:sp>
        <p:nvSpPr>
          <p:cNvPr id="7" name="Content Placeholder 6"/>
          <p:cNvSpPr>
            <a:spLocks noGrp="1"/>
          </p:cNvSpPr>
          <p:nvPr>
            <p:ph sz="half" idx="1"/>
          </p:nvPr>
        </p:nvSpPr>
        <p:spPr/>
        <p:txBody>
          <a:bodyPr/>
          <a:lstStyle/>
          <a:p>
            <a:r>
              <a:rPr lang="en-GB" dirty="0"/>
              <a:t>Infrastructure as a Service</a:t>
            </a:r>
          </a:p>
          <a:p>
            <a:r>
              <a:rPr lang="en-GB" dirty="0"/>
              <a:t>Software as a Service</a:t>
            </a:r>
          </a:p>
          <a:p>
            <a:r>
              <a:rPr lang="en-GB" dirty="0"/>
              <a:t>Platform as a Service</a:t>
            </a:r>
          </a:p>
          <a:p>
            <a:endParaRPr lang="en-US" dirty="0"/>
          </a:p>
        </p:txBody>
      </p:sp>
      <p:pic>
        <p:nvPicPr>
          <p:cNvPr id="9" name="Content Placeholder 8" descr="Amazon EC2 products"/>
          <p:cNvPicPr>
            <a:picLocks noGrp="1"/>
          </p:cNvPicPr>
          <p:nvPr>
            <p:ph sz="half" idx="2"/>
          </p:nvPr>
        </p:nvPicPr>
        <p:blipFill>
          <a:blip r:embed="rId2" cstate="print"/>
          <a:srcRect/>
          <a:stretch>
            <a:fillRect/>
          </a:stretch>
        </p:blipFill>
        <p:spPr bwMode="auto">
          <a:xfrm>
            <a:off x="6142038" y="1308694"/>
            <a:ext cx="4525962" cy="4513663"/>
          </a:xfrm>
          <a:prstGeom prst="rect">
            <a:avLst/>
          </a:prstGeom>
          <a:noFill/>
          <a:ln w="9525">
            <a:noFill/>
            <a:miter lim="800000"/>
            <a:headEnd/>
            <a:tailEnd/>
          </a:ln>
        </p:spPr>
      </p:pic>
    </p:spTree>
    <p:extLst>
      <p:ext uri="{BB962C8B-B14F-4D97-AF65-F5344CB8AC3E}">
        <p14:creationId xmlns:p14="http://schemas.microsoft.com/office/powerpoint/2010/main" val="2668105158"/>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Authentication Server</a:t>
            </a:r>
          </a:p>
          <a:p>
            <a:pPr lvl="1"/>
            <a:r>
              <a:rPr lang="en-US" dirty="0"/>
              <a:t>Simple workgroup / homegroup access control</a:t>
            </a:r>
          </a:p>
          <a:p>
            <a:pPr lvl="1"/>
            <a:r>
              <a:rPr lang="en-US" dirty="0"/>
              <a:t>Enterprise Active Directory authentication and authorization</a:t>
            </a:r>
          </a:p>
          <a:p>
            <a:pPr lvl="1"/>
            <a:r>
              <a:rPr lang="en-GB" dirty="0"/>
              <a:t>Authentication, Authorization, and Accounting (AAA)</a:t>
            </a:r>
          </a:p>
          <a:p>
            <a:pPr lvl="1"/>
            <a:r>
              <a:rPr lang="en-GB" dirty="0"/>
              <a:t>RADIUS (Remote Authentication Dial-in User Service)</a:t>
            </a:r>
          </a:p>
          <a:p>
            <a:r>
              <a:rPr lang="en-US" dirty="0"/>
              <a:t>DHCP and DNS Servers</a:t>
            </a:r>
          </a:p>
          <a:p>
            <a:pPr lvl="1"/>
            <a:r>
              <a:rPr lang="en-US" dirty="0"/>
              <a:t>Dynamic Host Configuration Protocol (DHCP) assigns IP address information to host automatically when they connect to the network</a:t>
            </a:r>
            <a:endParaRPr lang="en-GB" dirty="0"/>
          </a:p>
          <a:p>
            <a:pPr lvl="1"/>
            <a:r>
              <a:rPr lang="en-GB" dirty="0"/>
              <a:t>Domain Name System (DNS) servers allow users to access resources using host names and Fully Qualified Domain Names (FQDN) by resolving those names to IP addresses</a:t>
            </a:r>
          </a:p>
          <a:p>
            <a:r>
              <a:rPr lang="en-US" dirty="0"/>
              <a:t>File / Print Server</a:t>
            </a:r>
            <a:endParaRPr lang="en-GB" dirty="0"/>
          </a:p>
          <a:p>
            <a:endParaRPr lang="en-US" dirty="0"/>
          </a:p>
        </p:txBody>
      </p:sp>
      <p:sp>
        <p:nvSpPr>
          <p:cNvPr id="3" name="Title 2"/>
          <p:cNvSpPr>
            <a:spLocks noGrp="1"/>
          </p:cNvSpPr>
          <p:nvPr>
            <p:ph type="title"/>
          </p:nvPr>
        </p:nvSpPr>
        <p:spPr/>
        <p:txBody>
          <a:bodyPr/>
          <a:lstStyle/>
          <a:p>
            <a:r>
              <a:rPr lang="en-GB"/>
              <a:t>Networked Host Services (1)</a:t>
            </a:r>
            <a:endParaRPr lang="en-US" dirty="0"/>
          </a:p>
        </p:txBody>
      </p:sp>
    </p:spTree>
    <p:extLst>
      <p:ext uri="{BB962C8B-B14F-4D97-AF65-F5344CB8AC3E}">
        <p14:creationId xmlns:p14="http://schemas.microsoft.com/office/powerpoint/2010/main" val="1808392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Storage Spaces</a:t>
            </a:r>
            <a:endParaRPr lang="en-US" dirty="0"/>
          </a:p>
        </p:txBody>
      </p:sp>
      <p:sp>
        <p:nvSpPr>
          <p:cNvPr id="3" name="Content Placeholder 2"/>
          <p:cNvSpPr>
            <a:spLocks noGrp="1"/>
          </p:cNvSpPr>
          <p:nvPr>
            <p:ph sz="half" idx="1"/>
          </p:nvPr>
        </p:nvSpPr>
        <p:spPr>
          <a:xfrm>
            <a:off x="60960" y="1371600"/>
            <a:ext cx="6035040" cy="5486400"/>
          </a:xfrm>
        </p:spPr>
        <p:txBody>
          <a:bodyPr>
            <a:normAutofit/>
          </a:bodyPr>
          <a:lstStyle/>
          <a:p>
            <a:r>
              <a:rPr lang="en-US" dirty="0"/>
              <a:t>Windows 8 feature allowing multiple storage devices to work as a storage pool</a:t>
            </a:r>
          </a:p>
          <a:p>
            <a:r>
              <a:rPr lang="en-US" dirty="0"/>
              <a:t>Not restricted to fixed disks</a:t>
            </a:r>
          </a:p>
          <a:p>
            <a:r>
              <a:rPr lang="en-US" dirty="0"/>
              <a:t>Not restricted by edition</a:t>
            </a:r>
          </a:p>
          <a:p>
            <a:r>
              <a:rPr lang="en-US" dirty="0"/>
              <a:t>Allows mirroring or parity-based redundancy</a:t>
            </a:r>
          </a:p>
        </p:txBody>
      </p:sp>
      <p:pic>
        <p:nvPicPr>
          <p:cNvPr id="8" name="Content Placeholder 7" descr="Adding drives to a storage space pool"/>
          <p:cNvPicPr>
            <a:picLocks noGrp="1"/>
          </p:cNvPicPr>
          <p:nvPr>
            <p:ph sz="quarter" idx="12"/>
          </p:nvPr>
        </p:nvPicPr>
        <p:blipFill>
          <a:blip r:embed="rId2">
            <a:extLst>
              <a:ext uri="{28A0092B-C50C-407E-A947-70E740481C1C}">
                <a14:useLocalDpi xmlns:a14="http://schemas.microsoft.com/office/drawing/2010/main"/>
              </a:ext>
            </a:extLst>
          </a:blip>
          <a:stretch>
            <a:fillRect/>
          </a:stretch>
        </p:blipFill>
        <p:spPr>
          <a:xfrm>
            <a:off x="6161172" y="822325"/>
            <a:ext cx="4487694" cy="2743200"/>
          </a:xfrm>
          <a:prstGeom prst="rect">
            <a:avLst/>
          </a:prstGeom>
        </p:spPr>
      </p:pic>
      <p:pic>
        <p:nvPicPr>
          <p:cNvPr id="9" name="Content Placeholder 8" descr="Configuring drive letter, file system, and redundancy options for the pool"/>
          <p:cNvPicPr>
            <a:picLocks noGrp="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6864196" y="3630613"/>
            <a:ext cx="3081646" cy="2743200"/>
          </a:xfrm>
          <a:prstGeom prst="rect">
            <a:avLst/>
          </a:prstGeom>
        </p:spPr>
      </p:pic>
    </p:spTree>
    <p:extLst>
      <p:ext uri="{BB962C8B-B14F-4D97-AF65-F5344CB8AC3E}">
        <p14:creationId xmlns:p14="http://schemas.microsoft.com/office/powerpoint/2010/main" val="7284453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Web Server</a:t>
            </a:r>
          </a:p>
          <a:p>
            <a:pPr lvl="1"/>
            <a:r>
              <a:rPr lang="en-GB" dirty="0"/>
              <a:t>HyperText Transfer Protocol (HTTP) / HTTPS</a:t>
            </a:r>
          </a:p>
          <a:p>
            <a:pPr lvl="1"/>
            <a:r>
              <a:rPr lang="en-GB" dirty="0"/>
              <a:t>HyperText </a:t>
            </a:r>
            <a:r>
              <a:rPr lang="en-GB" dirty="0" err="1"/>
              <a:t>Markup</a:t>
            </a:r>
            <a:r>
              <a:rPr lang="en-GB" dirty="0"/>
              <a:t> Language (HTML)</a:t>
            </a:r>
          </a:p>
          <a:p>
            <a:pPr lvl="1"/>
            <a:r>
              <a:rPr lang="en-GB" dirty="0"/>
              <a:t>Web Services</a:t>
            </a:r>
          </a:p>
          <a:p>
            <a:r>
              <a:rPr lang="en-US" dirty="0"/>
              <a:t>Mail Server</a:t>
            </a:r>
          </a:p>
          <a:p>
            <a:pPr lvl="1"/>
            <a:r>
              <a:rPr lang="en-GB" dirty="0"/>
              <a:t>Microsoft Exchange's MAPI protocol) / Simple Mail Transfer Protocol (SMTP) / Post Office Protocol (POP3) / Internet Message Access Protocol (IMAP)</a:t>
            </a:r>
          </a:p>
          <a:p>
            <a:pPr lvl="1"/>
            <a:r>
              <a:rPr lang="en-GB" dirty="0"/>
              <a:t>Voice over IP, videoconferencing, messaging, social media</a:t>
            </a:r>
          </a:p>
          <a:p>
            <a:r>
              <a:rPr lang="en-US" dirty="0"/>
              <a:t>Internet Security Appliance</a:t>
            </a:r>
          </a:p>
          <a:p>
            <a:pPr lvl="1"/>
            <a:r>
              <a:rPr lang="en-GB" dirty="0"/>
              <a:t>Intrusion Detection Systems (IDS) </a:t>
            </a:r>
          </a:p>
          <a:p>
            <a:pPr lvl="1"/>
            <a:r>
              <a:rPr lang="en-GB" dirty="0"/>
              <a:t>Intrusion Prevention Systems (IPS)</a:t>
            </a:r>
          </a:p>
          <a:p>
            <a:pPr lvl="1"/>
            <a:r>
              <a:rPr lang="en-GB" dirty="0"/>
              <a:t>Unified Threat Management (UTM)</a:t>
            </a:r>
          </a:p>
          <a:p>
            <a:r>
              <a:rPr lang="en-US" dirty="0"/>
              <a:t>Proxy Server</a:t>
            </a:r>
            <a:endParaRPr lang="en-GB" dirty="0"/>
          </a:p>
        </p:txBody>
      </p:sp>
      <p:sp>
        <p:nvSpPr>
          <p:cNvPr id="3" name="Title 2"/>
          <p:cNvSpPr>
            <a:spLocks noGrp="1"/>
          </p:cNvSpPr>
          <p:nvPr>
            <p:ph type="title"/>
          </p:nvPr>
        </p:nvSpPr>
        <p:spPr/>
        <p:txBody>
          <a:bodyPr/>
          <a:lstStyle/>
          <a:p>
            <a:r>
              <a:rPr lang="en-GB" dirty="0"/>
              <a:t>Networked Host Services (2)</a:t>
            </a:r>
            <a:endParaRPr lang="en-US" dirty="0"/>
          </a:p>
        </p:txBody>
      </p:sp>
    </p:spTree>
    <p:extLst>
      <p:ext uri="{BB962C8B-B14F-4D97-AF65-F5344CB8AC3E}">
        <p14:creationId xmlns:p14="http://schemas.microsoft.com/office/powerpoint/2010/main" val="328609642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Embedded system</a:t>
            </a:r>
          </a:p>
          <a:p>
            <a:pPr lvl="1"/>
            <a:r>
              <a:rPr lang="en-US" dirty="0"/>
              <a:t>Microprocessor with dedicated function</a:t>
            </a:r>
          </a:p>
          <a:p>
            <a:pPr lvl="1"/>
            <a:r>
              <a:rPr lang="en-US" dirty="0"/>
              <a:t>Operate in closed network</a:t>
            </a:r>
          </a:p>
          <a:p>
            <a:pPr lvl="1"/>
            <a:r>
              <a:rPr lang="en-US" dirty="0"/>
              <a:t>Connection with PC data networks require careful security configuration</a:t>
            </a:r>
          </a:p>
          <a:p>
            <a:r>
              <a:rPr lang="en-US" dirty="0"/>
              <a:t>Legacy system</a:t>
            </a:r>
          </a:p>
          <a:p>
            <a:pPr lvl="1"/>
            <a:r>
              <a:rPr lang="en-US" dirty="0"/>
              <a:t>Hardware or software no longer supported by vendor</a:t>
            </a:r>
          </a:p>
          <a:p>
            <a:pPr lvl="1"/>
            <a:r>
              <a:rPr lang="en-US"/>
              <a:t>Security risks</a:t>
            </a:r>
            <a:endParaRPr lang="en-US" dirty="0"/>
          </a:p>
          <a:p>
            <a:r>
              <a:rPr lang="en-US" dirty="0"/>
              <a:t>Maintenance and troubleshooting issues</a:t>
            </a:r>
          </a:p>
        </p:txBody>
      </p:sp>
      <p:sp>
        <p:nvSpPr>
          <p:cNvPr id="3" name="Title 2"/>
          <p:cNvSpPr>
            <a:spLocks noGrp="1"/>
          </p:cNvSpPr>
          <p:nvPr>
            <p:ph type="title"/>
          </p:nvPr>
        </p:nvSpPr>
        <p:spPr/>
        <p:txBody>
          <a:bodyPr>
            <a:normAutofit/>
          </a:bodyPr>
          <a:lstStyle/>
          <a:p>
            <a:r>
              <a:rPr lang="en-US" dirty="0"/>
              <a:t>Legacy / Embedded Systems</a:t>
            </a:r>
          </a:p>
        </p:txBody>
      </p:sp>
    </p:spTree>
    <p:extLst>
      <p:ext uri="{BB962C8B-B14F-4D97-AF65-F5344CB8AC3E}">
        <p14:creationId xmlns:p14="http://schemas.microsoft.com/office/powerpoint/2010/main" val="3884932417"/>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F2E2B-0E9D-4F6E-BAF2-ABFF0CEDC1A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8CFFD48-C028-4596-AB29-FD77F7F4F56A}"/>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720265324"/>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Developed from UNIX in the 1990s</a:t>
            </a:r>
          </a:p>
          <a:p>
            <a:r>
              <a:rPr lang="en-GB" dirty="0"/>
              <a:t>Open source software</a:t>
            </a:r>
          </a:p>
          <a:p>
            <a:r>
              <a:rPr lang="en-GB" dirty="0"/>
              <a:t>Linux Distributions (Distros)</a:t>
            </a:r>
          </a:p>
          <a:p>
            <a:pPr lvl="1"/>
            <a:r>
              <a:rPr lang="en-GB" dirty="0"/>
              <a:t>Red Hat / Fedora </a:t>
            </a:r>
          </a:p>
          <a:p>
            <a:pPr lvl="1"/>
            <a:r>
              <a:rPr lang="en-GB" dirty="0"/>
              <a:t>SUSE </a:t>
            </a:r>
          </a:p>
          <a:p>
            <a:pPr lvl="1"/>
            <a:r>
              <a:rPr lang="en-GB" dirty="0"/>
              <a:t>Debian / Ubuntu </a:t>
            </a:r>
          </a:p>
          <a:p>
            <a:pPr lvl="1"/>
            <a:r>
              <a:rPr lang="en-GB" dirty="0" err="1"/>
              <a:t>Knoppix</a:t>
            </a:r>
            <a:r>
              <a:rPr lang="en-GB" dirty="0"/>
              <a:t> </a:t>
            </a:r>
          </a:p>
          <a:p>
            <a:pPr lvl="1"/>
            <a:endParaRPr lang="en-US" dirty="0"/>
          </a:p>
        </p:txBody>
      </p:sp>
      <p:sp>
        <p:nvSpPr>
          <p:cNvPr id="3" name="Title 2"/>
          <p:cNvSpPr>
            <a:spLocks noGrp="1"/>
          </p:cNvSpPr>
          <p:nvPr>
            <p:ph type="title"/>
          </p:nvPr>
        </p:nvSpPr>
        <p:spPr/>
        <p:txBody>
          <a:bodyPr/>
          <a:lstStyle/>
          <a:p>
            <a:r>
              <a:rPr lang="en-US" dirty="0"/>
              <a:t>Linux Distributions</a:t>
            </a:r>
          </a:p>
        </p:txBody>
      </p:sp>
    </p:spTree>
    <p:extLst>
      <p:ext uri="{BB962C8B-B14F-4D97-AF65-F5344CB8AC3E}">
        <p14:creationId xmlns:p14="http://schemas.microsoft.com/office/powerpoint/2010/main" val="1160756172"/>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Linux Desktop Options</a:t>
            </a:r>
            <a:endParaRPr lang="en-US" dirty="0"/>
          </a:p>
        </p:txBody>
      </p:sp>
      <p:sp>
        <p:nvSpPr>
          <p:cNvPr id="4" name="Content Placeholder 3"/>
          <p:cNvSpPr>
            <a:spLocks noGrp="1"/>
          </p:cNvSpPr>
          <p:nvPr>
            <p:ph sz="half" idx="2"/>
          </p:nvPr>
        </p:nvSpPr>
        <p:spPr/>
        <p:txBody>
          <a:bodyPr>
            <a:normAutofit/>
          </a:bodyPr>
          <a:lstStyle/>
          <a:p>
            <a:r>
              <a:rPr lang="en-GB" dirty="0"/>
              <a:t>Linux primarily command-line operated</a:t>
            </a:r>
          </a:p>
          <a:p>
            <a:r>
              <a:rPr lang="en-GB" dirty="0"/>
              <a:t>bash shell</a:t>
            </a:r>
          </a:p>
          <a:p>
            <a:r>
              <a:rPr lang="en-GB" dirty="0"/>
              <a:t>GUIs</a:t>
            </a:r>
          </a:p>
          <a:p>
            <a:pPr lvl="1"/>
            <a:r>
              <a:rPr lang="en-GB" dirty="0"/>
              <a:t>Gnome </a:t>
            </a:r>
          </a:p>
          <a:p>
            <a:pPr lvl="1"/>
            <a:r>
              <a:rPr lang="en-GB" dirty="0"/>
              <a:t>KDE</a:t>
            </a:r>
          </a:p>
          <a:p>
            <a:pPr lvl="1"/>
            <a:r>
              <a:rPr lang="en-GB" dirty="0"/>
              <a:t>Cinnamon </a:t>
            </a:r>
          </a:p>
          <a:p>
            <a:pPr lvl="1"/>
            <a:r>
              <a:rPr lang="en-GB" dirty="0" err="1"/>
              <a:t>Xfce</a:t>
            </a:r>
            <a:r>
              <a:rPr lang="en-GB" dirty="0"/>
              <a:t> </a:t>
            </a:r>
          </a:p>
          <a:p>
            <a:r>
              <a:rPr lang="en-GB" dirty="0"/>
              <a:t>GUI system admin tools</a:t>
            </a:r>
          </a:p>
          <a:p>
            <a:r>
              <a:rPr lang="en-GB" dirty="0"/>
              <a:t>Terminal</a:t>
            </a:r>
          </a:p>
          <a:p>
            <a:endParaRPr lang="en-US" dirty="0"/>
          </a:p>
        </p:txBody>
      </p:sp>
      <p:pic>
        <p:nvPicPr>
          <p:cNvPr id="7" name="Content Placeholder 6" descr="Linux GUI desktop"/>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524001" y="1868289"/>
            <a:ext cx="4525963" cy="3394472"/>
          </a:xfrm>
          <a:prstGeom prst="rect">
            <a:avLst/>
          </a:prstGeom>
        </p:spPr>
      </p:pic>
    </p:spTree>
    <p:extLst>
      <p:ext uri="{BB962C8B-B14F-4D97-AF65-F5344CB8AC3E}">
        <p14:creationId xmlns:p14="http://schemas.microsoft.com/office/powerpoint/2010/main" val="4210707429"/>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command [options] {arguments}</a:t>
            </a:r>
          </a:p>
          <a:p>
            <a:r>
              <a:rPr lang="en-US" dirty="0"/>
              <a:t>Command</a:t>
            </a:r>
          </a:p>
          <a:p>
            <a:pPr lvl="1"/>
            <a:r>
              <a:rPr lang="en-US" dirty="0"/>
              <a:t>Name of executable or path to executable</a:t>
            </a:r>
          </a:p>
          <a:p>
            <a:pPr lvl="1"/>
            <a:r>
              <a:rPr lang="en-US" dirty="0"/>
              <a:t>Directories containing common executables identified by PATH environment variable</a:t>
            </a:r>
          </a:p>
          <a:p>
            <a:pPr lvl="1"/>
            <a:r>
              <a:rPr lang="en-US" dirty="0"/>
              <a:t>Space character completes the command</a:t>
            </a:r>
          </a:p>
          <a:p>
            <a:r>
              <a:rPr lang="en-US" dirty="0"/>
              <a:t>Options / switches</a:t>
            </a:r>
          </a:p>
          <a:p>
            <a:pPr lvl="1"/>
            <a:r>
              <a:rPr lang="en-US" dirty="0"/>
              <a:t>Modify the function of the command</a:t>
            </a:r>
          </a:p>
          <a:p>
            <a:pPr lvl="1"/>
            <a:r>
              <a:rPr lang="en-US" dirty="0"/>
              <a:t>Use single hyphen with letter option or double hyphen with word option</a:t>
            </a:r>
          </a:p>
          <a:p>
            <a:r>
              <a:rPr lang="en-US" dirty="0"/>
              <a:t>Arguments</a:t>
            </a:r>
          </a:p>
          <a:p>
            <a:pPr lvl="1"/>
            <a:r>
              <a:rPr lang="en-US" dirty="0"/>
              <a:t>Data for the command to operate on, such as file paths</a:t>
            </a:r>
          </a:p>
          <a:p>
            <a:r>
              <a:rPr lang="en-US" dirty="0"/>
              <a:t>Case sensitivity</a:t>
            </a:r>
          </a:p>
          <a:p>
            <a:r>
              <a:rPr lang="en-US" dirty="0"/>
              <a:t>Getting help</a:t>
            </a:r>
          </a:p>
        </p:txBody>
      </p:sp>
      <p:sp>
        <p:nvSpPr>
          <p:cNvPr id="3" name="Title 2"/>
          <p:cNvSpPr>
            <a:spLocks noGrp="1"/>
          </p:cNvSpPr>
          <p:nvPr>
            <p:ph type="title"/>
          </p:nvPr>
        </p:nvSpPr>
        <p:spPr/>
        <p:txBody>
          <a:bodyPr/>
          <a:lstStyle/>
          <a:p>
            <a:r>
              <a:rPr lang="en-US" dirty="0"/>
              <a:t>Linux Command Structure</a:t>
            </a:r>
          </a:p>
        </p:txBody>
      </p:sp>
    </p:spTree>
    <p:extLst>
      <p:ext uri="{BB962C8B-B14F-4D97-AF65-F5344CB8AC3E}">
        <p14:creationId xmlns:p14="http://schemas.microsoft.com/office/powerpoint/2010/main" val="816079503"/>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Starts at root </a:t>
            </a:r>
          </a:p>
          <a:p>
            <a:pPr marL="457200" lvl="1" indent="0">
              <a:buNone/>
            </a:pPr>
            <a:r>
              <a:rPr lang="en-US" dirty="0"/>
              <a:t>/</a:t>
            </a:r>
          </a:p>
          <a:p>
            <a:r>
              <a:rPr lang="en-US" dirty="0"/>
              <a:t>Note forward slash rather than back slash</a:t>
            </a:r>
          </a:p>
          <a:p>
            <a:r>
              <a:rPr lang="en-US" dirty="0"/>
              <a:t>Directories and files (case sensitive)</a:t>
            </a:r>
          </a:p>
          <a:p>
            <a:r>
              <a:rPr lang="en-US" dirty="0"/>
              <a:t>Unified file system</a:t>
            </a:r>
          </a:p>
          <a:p>
            <a:pPr lvl="1"/>
            <a:r>
              <a:rPr lang="en-US" dirty="0"/>
              <a:t>Everything is a file, including devices</a:t>
            </a:r>
          </a:p>
          <a:p>
            <a:pPr marL="914400" lvl="2" indent="0">
              <a:buNone/>
            </a:pPr>
            <a:r>
              <a:rPr lang="en-US" dirty="0"/>
              <a:t>/dev/</a:t>
            </a:r>
            <a:r>
              <a:rPr lang="en-US" dirty="0" err="1"/>
              <a:t>sda</a:t>
            </a:r>
            <a:endParaRPr lang="en-US" dirty="0"/>
          </a:p>
          <a:p>
            <a:pPr marL="914400" lvl="2" indent="0">
              <a:buNone/>
            </a:pPr>
            <a:r>
              <a:rPr lang="en-US" dirty="0"/>
              <a:t>/dev/</a:t>
            </a:r>
            <a:r>
              <a:rPr lang="en-US" dirty="0" err="1"/>
              <a:t>sdb</a:t>
            </a:r>
            <a:endParaRPr lang="en-US" dirty="0"/>
          </a:p>
          <a:p>
            <a:r>
              <a:rPr lang="en-US" dirty="0"/>
              <a:t>Bootstrap using virtual file system on a RAM drive</a:t>
            </a:r>
          </a:p>
          <a:p>
            <a:r>
              <a:rPr lang="en-US" dirty="0"/>
              <a:t>Swapped for “real” root file system loaded from disk</a:t>
            </a:r>
          </a:p>
        </p:txBody>
      </p:sp>
      <p:sp>
        <p:nvSpPr>
          <p:cNvPr id="3" name="Title 2"/>
          <p:cNvSpPr>
            <a:spLocks noGrp="1"/>
          </p:cNvSpPr>
          <p:nvPr>
            <p:ph type="title"/>
          </p:nvPr>
        </p:nvSpPr>
        <p:spPr/>
        <p:txBody>
          <a:bodyPr/>
          <a:lstStyle/>
          <a:p>
            <a:r>
              <a:rPr lang="en-US" dirty="0"/>
              <a:t>File System Hierarchy</a:t>
            </a:r>
          </a:p>
        </p:txBody>
      </p:sp>
    </p:spTree>
    <p:extLst>
      <p:ext uri="{BB962C8B-B14F-4D97-AF65-F5344CB8AC3E}">
        <p14:creationId xmlns:p14="http://schemas.microsoft.com/office/powerpoint/2010/main" val="3041474328"/>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Each partition on a storage device must still have its own file system</a:t>
            </a:r>
          </a:p>
          <a:p>
            <a:r>
              <a:rPr lang="en-US" dirty="0"/>
              <a:t>These partition file systems can be mounted to make them accessible within the root file system</a:t>
            </a:r>
          </a:p>
          <a:p>
            <a:pPr marL="457200" lvl="1" indent="0">
              <a:buNone/>
            </a:pPr>
            <a:r>
              <a:rPr lang="en-GB" dirty="0"/>
              <a:t>mount /dev/sda1 /</a:t>
            </a:r>
            <a:r>
              <a:rPr lang="en-GB" dirty="0" err="1"/>
              <a:t>mnt</a:t>
            </a:r>
            <a:r>
              <a:rPr lang="en-GB" dirty="0"/>
              <a:t>/</a:t>
            </a:r>
            <a:r>
              <a:rPr lang="en-GB" dirty="0" err="1"/>
              <a:t>diskC</a:t>
            </a:r>
            <a:endParaRPr lang="en-GB" dirty="0"/>
          </a:p>
          <a:p>
            <a:pPr lvl="1"/>
            <a:r>
              <a:rPr lang="en-GB" dirty="0"/>
              <a:t>Device = </a:t>
            </a:r>
            <a:r>
              <a:rPr lang="en-GB" dirty="0" err="1"/>
              <a:t>sda</a:t>
            </a:r>
            <a:r>
              <a:rPr lang="en-GB" dirty="0"/>
              <a:t> (hard disk)</a:t>
            </a:r>
          </a:p>
          <a:p>
            <a:pPr lvl="1"/>
            <a:r>
              <a:rPr lang="en-GB" dirty="0"/>
              <a:t>Partition = Partition 1 on </a:t>
            </a:r>
            <a:r>
              <a:rPr lang="en-GB" dirty="0" err="1"/>
              <a:t>sda</a:t>
            </a:r>
            <a:endParaRPr lang="en-GB" dirty="0"/>
          </a:p>
          <a:p>
            <a:pPr lvl="1"/>
            <a:r>
              <a:rPr lang="en-GB" dirty="0"/>
              <a:t>Mount point = /</a:t>
            </a:r>
            <a:r>
              <a:rPr lang="en-GB" dirty="0" err="1"/>
              <a:t>mnt</a:t>
            </a:r>
            <a:r>
              <a:rPr lang="en-GB" dirty="0"/>
              <a:t>/</a:t>
            </a:r>
            <a:r>
              <a:rPr lang="en-GB" dirty="0" err="1"/>
              <a:t>diskC</a:t>
            </a:r>
            <a:r>
              <a:rPr lang="en-GB" dirty="0"/>
              <a:t> within the root file system</a:t>
            </a:r>
            <a:endParaRPr lang="en-US" dirty="0"/>
          </a:p>
        </p:txBody>
      </p:sp>
      <p:sp>
        <p:nvSpPr>
          <p:cNvPr id="3" name="Title 2"/>
          <p:cNvSpPr>
            <a:spLocks noGrp="1"/>
          </p:cNvSpPr>
          <p:nvPr>
            <p:ph type="title"/>
          </p:nvPr>
        </p:nvSpPr>
        <p:spPr/>
        <p:txBody>
          <a:bodyPr/>
          <a:lstStyle/>
          <a:p>
            <a:r>
              <a:rPr lang="en-US" dirty="0"/>
              <a:t>Mounting Partitions</a:t>
            </a:r>
          </a:p>
        </p:txBody>
      </p:sp>
    </p:spTree>
    <p:extLst>
      <p:ext uri="{BB962C8B-B14F-4D97-AF65-F5344CB8AC3E}">
        <p14:creationId xmlns:p14="http://schemas.microsoft.com/office/powerpoint/2010/main" val="1960065812"/>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err="1"/>
              <a:t>ext</a:t>
            </a:r>
            <a:r>
              <a:rPr lang="en-US" dirty="0"/>
              <a:t> file system format</a:t>
            </a:r>
          </a:p>
          <a:p>
            <a:pPr lvl="1"/>
            <a:r>
              <a:rPr lang="en-US" dirty="0"/>
              <a:t>ext3 – 64-bit file system with journaling support</a:t>
            </a:r>
          </a:p>
          <a:p>
            <a:pPr lvl="1"/>
            <a:r>
              <a:rPr lang="en-US" dirty="0"/>
              <a:t>ext4 – updated version with better performance</a:t>
            </a:r>
          </a:p>
          <a:p>
            <a:r>
              <a:rPr lang="en-US" dirty="0"/>
              <a:t>FAT / FAT32 (VFAT)</a:t>
            </a:r>
          </a:p>
          <a:p>
            <a:r>
              <a:rPr lang="en-GB" dirty="0"/>
              <a:t>Network File System (NFS)</a:t>
            </a:r>
          </a:p>
          <a:p>
            <a:r>
              <a:rPr lang="en-GB" dirty="0"/>
              <a:t>Disk / partition utilities</a:t>
            </a:r>
          </a:p>
          <a:p>
            <a:pPr lvl="1"/>
            <a:r>
              <a:rPr lang="en-GB" dirty="0"/>
              <a:t>fdisk - used to manage partitions on a hard disk</a:t>
            </a:r>
          </a:p>
          <a:p>
            <a:pPr lvl="1"/>
            <a:r>
              <a:rPr lang="en-GB" dirty="0" err="1"/>
              <a:t>mkfs</a:t>
            </a:r>
            <a:r>
              <a:rPr lang="en-GB" dirty="0"/>
              <a:t> - used to format a partition</a:t>
            </a:r>
          </a:p>
          <a:p>
            <a:pPr lvl="1"/>
            <a:r>
              <a:rPr lang="en-GB" dirty="0" err="1"/>
              <a:t>fsck</a:t>
            </a:r>
            <a:r>
              <a:rPr lang="en-GB" dirty="0"/>
              <a:t> - check a partition for errors</a:t>
            </a:r>
          </a:p>
          <a:p>
            <a:pPr lvl="1"/>
            <a:r>
              <a:rPr lang="en-GB" dirty="0"/>
              <a:t>df and du - check free space and report usage by directories and files</a:t>
            </a:r>
          </a:p>
          <a:p>
            <a:pPr lvl="1"/>
            <a:r>
              <a:rPr lang="en-GB" dirty="0"/>
              <a:t>dd – clone files, especially useful for disk cloning and </a:t>
            </a:r>
            <a:r>
              <a:rPr lang="en-GB"/>
              <a:t>image making</a:t>
            </a:r>
            <a:endParaRPr lang="en-GB" dirty="0"/>
          </a:p>
          <a:p>
            <a:pPr lvl="1"/>
            <a:endParaRPr lang="en-US" dirty="0"/>
          </a:p>
          <a:p>
            <a:endParaRPr lang="en-US" dirty="0"/>
          </a:p>
        </p:txBody>
      </p:sp>
      <p:sp>
        <p:nvSpPr>
          <p:cNvPr id="3" name="Title 2"/>
          <p:cNvSpPr>
            <a:spLocks noGrp="1"/>
          </p:cNvSpPr>
          <p:nvPr>
            <p:ph type="title"/>
          </p:nvPr>
        </p:nvSpPr>
        <p:spPr/>
        <p:txBody>
          <a:bodyPr>
            <a:normAutofit/>
          </a:bodyPr>
          <a:lstStyle/>
          <a:p>
            <a:r>
              <a:rPr lang="en-US" sz="2800" dirty="0"/>
              <a:t>Partition File Systems and Disk Maintenance</a:t>
            </a:r>
          </a:p>
        </p:txBody>
      </p:sp>
    </p:spTree>
    <p:extLst>
      <p:ext uri="{BB962C8B-B14F-4D97-AF65-F5344CB8AC3E}">
        <p14:creationId xmlns:p14="http://schemas.microsoft.com/office/powerpoint/2010/main" val="307513056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ls (List files)</a:t>
            </a:r>
            <a:endParaRPr lang="en-GB" dirty="0"/>
          </a:p>
          <a:p>
            <a:r>
              <a:rPr lang="en-US" dirty="0"/>
              <a:t>pwd (Print Working Directory)</a:t>
            </a:r>
            <a:endParaRPr lang="en-GB" dirty="0"/>
          </a:p>
          <a:p>
            <a:r>
              <a:rPr lang="en-US" dirty="0"/>
              <a:t>cd (Change directory)</a:t>
            </a:r>
            <a:endParaRPr lang="en-GB" dirty="0"/>
          </a:p>
          <a:p>
            <a:r>
              <a:rPr lang="en-US" dirty="0"/>
              <a:t>cp (Copy files)</a:t>
            </a:r>
            <a:endParaRPr lang="en-GB" dirty="0"/>
          </a:p>
          <a:p>
            <a:r>
              <a:rPr lang="en-US" dirty="0"/>
              <a:t>mv (Move files)</a:t>
            </a:r>
            <a:endParaRPr lang="en-GB" dirty="0"/>
          </a:p>
          <a:p>
            <a:r>
              <a:rPr lang="en-US" dirty="0"/>
              <a:t>rm (Remove files)</a:t>
            </a:r>
            <a:endParaRPr lang="en-GB" dirty="0"/>
          </a:p>
          <a:p>
            <a:endParaRPr lang="en-US" dirty="0"/>
          </a:p>
        </p:txBody>
      </p:sp>
      <p:sp>
        <p:nvSpPr>
          <p:cNvPr id="3" name="Title 2"/>
          <p:cNvSpPr>
            <a:spLocks noGrp="1"/>
          </p:cNvSpPr>
          <p:nvPr>
            <p:ph type="title"/>
          </p:nvPr>
        </p:nvSpPr>
        <p:spPr/>
        <p:txBody>
          <a:bodyPr>
            <a:normAutofit/>
          </a:bodyPr>
          <a:lstStyle/>
          <a:p>
            <a:r>
              <a:rPr lang="en-GB" sz="2800" dirty="0"/>
              <a:t>Navigating the Linux Directory Structure</a:t>
            </a:r>
            <a:endParaRPr lang="en-US" sz="2800" dirty="0"/>
          </a:p>
        </p:txBody>
      </p:sp>
    </p:spTree>
    <p:extLst>
      <p:ext uri="{BB962C8B-B14F-4D97-AF65-F5344CB8AC3E}">
        <p14:creationId xmlns:p14="http://schemas.microsoft.com/office/powerpoint/2010/main" val="1858723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Drive Status</a:t>
            </a:r>
            <a:endParaRPr lang="en-US" dirty="0"/>
          </a:p>
        </p:txBody>
      </p:sp>
      <p:sp>
        <p:nvSpPr>
          <p:cNvPr id="4" name="Content Placeholder 3"/>
          <p:cNvSpPr>
            <a:spLocks noGrp="1"/>
          </p:cNvSpPr>
          <p:nvPr>
            <p:ph sz="half" idx="2"/>
          </p:nvPr>
        </p:nvSpPr>
        <p:spPr/>
        <p:txBody>
          <a:bodyPr>
            <a:normAutofit/>
          </a:bodyPr>
          <a:lstStyle/>
          <a:p>
            <a:pPr>
              <a:buFont typeface="Arial" charset="0"/>
              <a:buChar char="•"/>
              <a:defRPr/>
            </a:pPr>
            <a:r>
              <a:rPr lang="en-GB" dirty="0"/>
              <a:t>Disks</a:t>
            </a:r>
          </a:p>
          <a:p>
            <a:pPr lvl="1">
              <a:defRPr/>
            </a:pPr>
            <a:r>
              <a:rPr lang="en-GB" dirty="0"/>
              <a:t>Online</a:t>
            </a:r>
          </a:p>
          <a:p>
            <a:pPr lvl="1">
              <a:defRPr/>
            </a:pPr>
            <a:r>
              <a:rPr lang="en-GB" dirty="0"/>
              <a:t>Not Initialized</a:t>
            </a:r>
          </a:p>
          <a:p>
            <a:pPr lvl="1">
              <a:defRPr/>
            </a:pPr>
            <a:r>
              <a:rPr lang="en-GB" dirty="0"/>
              <a:t>Unreadable</a:t>
            </a:r>
          </a:p>
          <a:p>
            <a:pPr lvl="1">
              <a:defRPr/>
            </a:pPr>
            <a:r>
              <a:rPr lang="en-GB" dirty="0"/>
              <a:t>Foreign</a:t>
            </a:r>
          </a:p>
          <a:p>
            <a:pPr lvl="1">
              <a:defRPr/>
            </a:pPr>
            <a:r>
              <a:rPr lang="en-GB" dirty="0"/>
              <a:t>Offline / Missing</a:t>
            </a:r>
          </a:p>
          <a:p>
            <a:pPr>
              <a:buFont typeface="Arial" charset="0"/>
              <a:buChar char="•"/>
              <a:defRPr/>
            </a:pPr>
            <a:r>
              <a:rPr lang="en-GB" dirty="0"/>
              <a:t>Volumes / partitions </a:t>
            </a:r>
          </a:p>
          <a:p>
            <a:pPr lvl="1">
              <a:defRPr/>
            </a:pPr>
            <a:r>
              <a:rPr lang="en-GB" dirty="0"/>
              <a:t>Healthy</a:t>
            </a:r>
          </a:p>
          <a:p>
            <a:pPr lvl="1">
              <a:defRPr/>
            </a:pPr>
            <a:r>
              <a:rPr lang="en-GB" dirty="0"/>
              <a:t>Failed / Unknown</a:t>
            </a:r>
          </a:p>
          <a:p>
            <a:pPr lvl="1">
              <a:defRPr/>
            </a:pPr>
            <a:r>
              <a:rPr lang="en-GB" dirty="0"/>
              <a:t>Regenerating (RAID 5)</a:t>
            </a:r>
          </a:p>
          <a:p>
            <a:pPr lvl="1">
              <a:defRPr/>
            </a:pPr>
            <a:r>
              <a:rPr lang="en-GB"/>
              <a:t>Resynching </a:t>
            </a:r>
            <a:r>
              <a:rPr lang="en-GB" dirty="0"/>
              <a:t>(RAID 1)</a:t>
            </a:r>
          </a:p>
          <a:p>
            <a:pPr lvl="1">
              <a:defRPr/>
            </a:pPr>
            <a:r>
              <a:rPr lang="en-GB" dirty="0"/>
              <a:t>Formatting</a:t>
            </a:r>
          </a:p>
          <a:p>
            <a:endParaRPr lang="en-US" dirty="0"/>
          </a:p>
        </p:txBody>
      </p:sp>
      <p:pic>
        <p:nvPicPr>
          <p:cNvPr id="7" name="Content Placeholder 6" descr="One of the disks underlying the mirrored volume is missing and consequently the volume is marked as failed"/>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1524001" y="1506212"/>
            <a:ext cx="4525963" cy="4118626"/>
          </a:xfrm>
          <a:prstGeom prst="rect">
            <a:avLst/>
          </a:prstGeom>
          <a:noFill/>
          <a:ln>
            <a:noFill/>
          </a:ln>
        </p:spPr>
      </p:pic>
    </p:spTree>
    <p:extLst>
      <p:ext uri="{BB962C8B-B14F-4D97-AF65-F5344CB8AC3E}">
        <p14:creationId xmlns:p14="http://schemas.microsoft.com/office/powerpoint/2010/main" val="1058758203"/>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Global Regular Expression Parser</a:t>
            </a:r>
          </a:p>
          <a:p>
            <a:r>
              <a:rPr lang="en-GB" dirty="0"/>
              <a:t>Search and filter file contents (amongst other uses)</a:t>
            </a:r>
          </a:p>
          <a:p>
            <a:r>
              <a:rPr lang="en-GB" dirty="0"/>
              <a:t>Regular expressions</a:t>
            </a:r>
          </a:p>
          <a:p>
            <a:r>
              <a:rPr lang="en-GB" dirty="0"/>
              <a:t>Example</a:t>
            </a:r>
          </a:p>
          <a:p>
            <a:pPr marL="457200" lvl="1" indent="0">
              <a:buNone/>
            </a:pPr>
            <a:r>
              <a:rPr lang="en-GB" dirty="0"/>
              <a:t>grep -I "</a:t>
            </a:r>
            <a:r>
              <a:rPr lang="en-GB" dirty="0" err="1"/>
              <a:t>uid</a:t>
            </a:r>
            <a:r>
              <a:rPr lang="en-GB" dirty="0"/>
              <a:t>=1003" /</a:t>
            </a:r>
            <a:r>
              <a:rPr lang="en-GB" dirty="0" err="1"/>
              <a:t>var</a:t>
            </a:r>
            <a:r>
              <a:rPr lang="en-GB" dirty="0"/>
              <a:t>/log/messages</a:t>
            </a:r>
            <a:endParaRPr lang="en-US" dirty="0"/>
          </a:p>
        </p:txBody>
      </p:sp>
      <p:sp>
        <p:nvSpPr>
          <p:cNvPr id="3" name="Title 2"/>
          <p:cNvSpPr>
            <a:spLocks noGrp="1"/>
          </p:cNvSpPr>
          <p:nvPr>
            <p:ph type="title"/>
          </p:nvPr>
        </p:nvSpPr>
        <p:spPr/>
        <p:txBody>
          <a:bodyPr/>
          <a:lstStyle/>
          <a:p>
            <a:r>
              <a:rPr lang="en-US" dirty="0"/>
              <a:t>grep</a:t>
            </a:r>
          </a:p>
        </p:txBody>
      </p:sp>
    </p:spTree>
    <p:extLst>
      <p:ext uri="{BB962C8B-B14F-4D97-AF65-F5344CB8AC3E}">
        <p14:creationId xmlns:p14="http://schemas.microsoft.com/office/powerpoint/2010/main" val="1590960192"/>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Wide selection of GUI and command-line utilities</a:t>
            </a:r>
          </a:p>
          <a:p>
            <a:r>
              <a:rPr lang="en-US" dirty="0"/>
              <a:t>vi</a:t>
            </a:r>
          </a:p>
          <a:p>
            <a:pPr lvl="1"/>
            <a:r>
              <a:rPr lang="en-US" dirty="0"/>
              <a:t>Once mastered, extremely powerful and fast, but tricky to master...</a:t>
            </a:r>
          </a:p>
          <a:p>
            <a:pPr lvl="1"/>
            <a:r>
              <a:rPr lang="en-US" dirty="0"/>
              <a:t>Command mode – navigate text, replace characters, cut, copy, paste, save, etc</a:t>
            </a:r>
          </a:p>
          <a:p>
            <a:pPr lvl="1"/>
            <a:r>
              <a:rPr lang="en-US" dirty="0"/>
              <a:t>Insert mode (press e.g. i, o, or a from command mode)</a:t>
            </a:r>
          </a:p>
          <a:p>
            <a:pPr lvl="1"/>
            <a:r>
              <a:rPr lang="en-US" dirty="0"/>
              <a:t>Esc key to switch from insert mode to command mode</a:t>
            </a:r>
          </a:p>
          <a:p>
            <a:pPr lvl="1"/>
            <a:r>
              <a:rPr lang="en-US" dirty="0"/>
              <a:t>Saving and quitting (command mode)</a:t>
            </a:r>
          </a:p>
          <a:p>
            <a:pPr lvl="2"/>
            <a:r>
              <a:rPr lang="en-US" dirty="0"/>
              <a:t>:w </a:t>
            </a:r>
            <a:r>
              <a:rPr lang="en-US" i="1" dirty="0"/>
              <a:t>filename</a:t>
            </a:r>
            <a:r>
              <a:rPr lang="en-US" dirty="0"/>
              <a:t> – saves the file as </a:t>
            </a:r>
            <a:r>
              <a:rPr lang="en-US" i="1" dirty="0"/>
              <a:t>filename</a:t>
            </a:r>
          </a:p>
          <a:p>
            <a:pPr lvl="2"/>
            <a:r>
              <a:rPr lang="en-US" dirty="0"/>
              <a:t>:</a:t>
            </a:r>
            <a:r>
              <a:rPr lang="en-US" dirty="0" err="1"/>
              <a:t>wq</a:t>
            </a:r>
            <a:r>
              <a:rPr lang="en-US" dirty="0"/>
              <a:t> – saves the file and quits vi</a:t>
            </a:r>
          </a:p>
          <a:p>
            <a:pPr lvl="2"/>
            <a:r>
              <a:rPr lang="en-US" dirty="0"/>
              <a:t>:q! – quits without saving</a:t>
            </a:r>
          </a:p>
          <a:p>
            <a:r>
              <a:rPr lang="en-US" dirty="0"/>
              <a:t>Other tools do not have such a steep learning curve</a:t>
            </a:r>
          </a:p>
          <a:p>
            <a:pPr lvl="1"/>
            <a:r>
              <a:rPr lang="en-US" dirty="0" err="1"/>
              <a:t>mcedit</a:t>
            </a:r>
            <a:endParaRPr lang="en-US" dirty="0"/>
          </a:p>
          <a:p>
            <a:pPr lvl="1"/>
            <a:r>
              <a:rPr lang="en-US" dirty="0"/>
              <a:t>nano</a:t>
            </a:r>
          </a:p>
          <a:p>
            <a:pPr lvl="1"/>
            <a:r>
              <a:rPr lang="en-US" dirty="0"/>
              <a:t>pico</a:t>
            </a:r>
          </a:p>
        </p:txBody>
      </p:sp>
      <p:sp>
        <p:nvSpPr>
          <p:cNvPr id="3" name="Title 2"/>
          <p:cNvSpPr>
            <a:spLocks noGrp="1"/>
          </p:cNvSpPr>
          <p:nvPr>
            <p:ph type="title"/>
          </p:nvPr>
        </p:nvSpPr>
        <p:spPr/>
        <p:txBody>
          <a:bodyPr/>
          <a:lstStyle/>
          <a:p>
            <a:r>
              <a:rPr lang="en-US" dirty="0"/>
              <a:t>File Editing</a:t>
            </a:r>
          </a:p>
        </p:txBody>
      </p:sp>
    </p:spTree>
    <p:extLst>
      <p:ext uri="{BB962C8B-B14F-4D97-AF65-F5344CB8AC3E}">
        <p14:creationId xmlns:p14="http://schemas.microsoft.com/office/powerpoint/2010/main" val="1887456917"/>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Run a command, batch, or script at a particular time</a:t>
            </a:r>
          </a:p>
          <a:p>
            <a:r>
              <a:rPr lang="en-US" dirty="0"/>
              <a:t>cron scheduling service</a:t>
            </a:r>
          </a:p>
          <a:p>
            <a:r>
              <a:rPr lang="en-US" dirty="0" err="1"/>
              <a:t>crontab</a:t>
            </a:r>
            <a:r>
              <a:rPr lang="en-US" dirty="0"/>
              <a:t> is a per-user table of cron jobs</a:t>
            </a:r>
          </a:p>
          <a:p>
            <a:r>
              <a:rPr lang="en-US" dirty="0" err="1"/>
              <a:t>crontrab</a:t>
            </a:r>
            <a:r>
              <a:rPr lang="en-US" dirty="0"/>
              <a:t> –l – list jobs</a:t>
            </a:r>
          </a:p>
          <a:p>
            <a:r>
              <a:rPr lang="en-US" dirty="0"/>
              <a:t>crontab –r – remove a job</a:t>
            </a:r>
          </a:p>
          <a:p>
            <a:r>
              <a:rPr lang="en-US" dirty="0"/>
              <a:t>crontab –e – add a job using vi</a:t>
            </a:r>
          </a:p>
          <a:p>
            <a:r>
              <a:rPr lang="en-US" dirty="0"/>
              <a:t>Example</a:t>
            </a:r>
          </a:p>
          <a:p>
            <a:pPr marL="457200" lvl="1" indent="0">
              <a:buNone/>
            </a:pPr>
            <a:r>
              <a:rPr lang="en-GB" dirty="0"/>
              <a:t>15  02   *  *  5   /</a:t>
            </a:r>
            <a:r>
              <a:rPr lang="en-GB" dirty="0" err="1"/>
              <a:t>usr</a:t>
            </a:r>
            <a:r>
              <a:rPr lang="en-GB" dirty="0"/>
              <a:t>/bin/</a:t>
            </a:r>
            <a:r>
              <a:rPr lang="en-GB" dirty="0" err="1"/>
              <a:t>rsync</a:t>
            </a:r>
            <a:r>
              <a:rPr lang="en-GB" dirty="0"/>
              <a:t> –</a:t>
            </a:r>
            <a:r>
              <a:rPr lang="en-GB" dirty="0" err="1"/>
              <a:t>av</a:t>
            </a:r>
            <a:r>
              <a:rPr lang="en-GB" dirty="0"/>
              <a:t>   --delete  /home/</a:t>
            </a:r>
            <a:r>
              <a:rPr lang="en-GB" dirty="0" err="1"/>
              <a:t>fred</a:t>
            </a:r>
            <a:r>
              <a:rPr lang="en-GB" dirty="0"/>
              <a:t>   /mount/</a:t>
            </a:r>
            <a:r>
              <a:rPr lang="en-GB" dirty="0" err="1"/>
              <a:t>rsync</a:t>
            </a:r>
            <a:endParaRPr lang="en-US" dirty="0"/>
          </a:p>
          <a:p>
            <a:endParaRPr lang="en-US" dirty="0"/>
          </a:p>
        </p:txBody>
      </p:sp>
      <p:sp>
        <p:nvSpPr>
          <p:cNvPr id="3" name="Title 2"/>
          <p:cNvSpPr>
            <a:spLocks noGrp="1"/>
          </p:cNvSpPr>
          <p:nvPr>
            <p:ph type="title"/>
          </p:nvPr>
        </p:nvSpPr>
        <p:spPr/>
        <p:txBody>
          <a:bodyPr/>
          <a:lstStyle/>
          <a:p>
            <a:r>
              <a:rPr lang="en-US" dirty="0"/>
              <a:t>Task Scheduling</a:t>
            </a:r>
          </a:p>
        </p:txBody>
      </p:sp>
    </p:spTree>
    <p:extLst>
      <p:ext uri="{BB962C8B-B14F-4D97-AF65-F5344CB8AC3E}">
        <p14:creationId xmlns:p14="http://schemas.microsoft.com/office/powerpoint/2010/main" val="2626577339"/>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Securing a Linux File System</a:t>
            </a:r>
            <a:endParaRPr lang="en-US" dirty="0"/>
          </a:p>
        </p:txBody>
      </p:sp>
      <p:sp>
        <p:nvSpPr>
          <p:cNvPr id="3" name="Content Placeholder 2"/>
          <p:cNvSpPr>
            <a:spLocks noGrp="1"/>
          </p:cNvSpPr>
          <p:nvPr>
            <p:ph sz="half" idx="1"/>
          </p:nvPr>
        </p:nvSpPr>
        <p:spPr>
          <a:xfrm>
            <a:off x="1524000" y="1558506"/>
            <a:ext cx="4618038" cy="4727994"/>
          </a:xfrm>
        </p:spPr>
        <p:txBody>
          <a:bodyPr>
            <a:normAutofit/>
          </a:bodyPr>
          <a:lstStyle/>
          <a:p>
            <a:r>
              <a:rPr lang="en-US" dirty="0"/>
              <a:t>Read (r), write (w), and execute (x) access rights</a:t>
            </a:r>
          </a:p>
          <a:p>
            <a:r>
              <a:rPr lang="en-US" dirty="0"/>
              <a:t>Rights configured for owner, group, and others</a:t>
            </a:r>
          </a:p>
          <a:p>
            <a:pPr marL="457200" lvl="1" indent="0">
              <a:buNone/>
            </a:pPr>
            <a:r>
              <a:rPr lang="en-US" dirty="0"/>
              <a:t>-</a:t>
            </a:r>
            <a:r>
              <a:rPr lang="en-US" dirty="0" err="1"/>
              <a:t>rwxrwx</a:t>
            </a:r>
            <a:endParaRPr lang="en-US" dirty="0"/>
          </a:p>
          <a:p>
            <a:r>
              <a:rPr lang="en-US" dirty="0"/>
              <a:t>Rights can be expressed numerically</a:t>
            </a:r>
          </a:p>
          <a:p>
            <a:pPr lvl="1"/>
            <a:r>
              <a:rPr lang="en-US" dirty="0"/>
              <a:t>x = 1</a:t>
            </a:r>
          </a:p>
          <a:p>
            <a:pPr lvl="1"/>
            <a:r>
              <a:rPr lang="en-US" dirty="0"/>
              <a:t>w = 2</a:t>
            </a:r>
          </a:p>
          <a:p>
            <a:pPr lvl="1"/>
            <a:r>
              <a:rPr lang="en-US" dirty="0"/>
              <a:t>r = 4</a:t>
            </a:r>
          </a:p>
          <a:p>
            <a:r>
              <a:rPr lang="en-US" dirty="0"/>
              <a:t>chmod, chown, and </a:t>
            </a:r>
            <a:r>
              <a:rPr lang="en-US" dirty="0" err="1"/>
              <a:t>chgrp</a:t>
            </a:r>
            <a:endParaRPr lang="en-US" dirty="0"/>
          </a:p>
          <a:p>
            <a:r>
              <a:rPr lang="en-US" dirty="0"/>
              <a:t>GUI tools</a:t>
            </a:r>
          </a:p>
          <a:p>
            <a:endParaRPr lang="en-US" dirty="0"/>
          </a:p>
        </p:txBody>
      </p:sp>
      <p:pic>
        <p:nvPicPr>
          <p:cNvPr id="8" name="Content Placeholder 7"/>
          <p:cNvPicPr>
            <a:picLocks noGrp="1" noChangeAspect="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6142038" y="1104806"/>
            <a:ext cx="4525962" cy="2178238"/>
          </a:xfrm>
          <a:prstGeom prst="rect">
            <a:avLst/>
          </a:prstGeom>
        </p:spPr>
      </p:pic>
      <p:pic>
        <p:nvPicPr>
          <p:cNvPr id="9" name="Content Placeholder 8"/>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6142038" y="3823956"/>
            <a:ext cx="4525962" cy="2356514"/>
          </a:xfrm>
          <a:prstGeom prst="rect">
            <a:avLst/>
          </a:prstGeom>
        </p:spPr>
      </p:pic>
    </p:spTree>
    <p:extLst>
      <p:ext uri="{BB962C8B-B14F-4D97-AF65-F5344CB8AC3E}">
        <p14:creationId xmlns:p14="http://schemas.microsoft.com/office/powerpoint/2010/main" val="51121123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Managing Linux User Accounts</a:t>
            </a:r>
            <a:endParaRPr lang="en-US" dirty="0"/>
          </a:p>
        </p:txBody>
      </p:sp>
      <p:sp>
        <p:nvSpPr>
          <p:cNvPr id="6" name="Content Placeholder 5"/>
          <p:cNvSpPr>
            <a:spLocks noGrp="1"/>
          </p:cNvSpPr>
          <p:nvPr>
            <p:ph sz="half" idx="1"/>
          </p:nvPr>
        </p:nvSpPr>
        <p:spPr>
          <a:xfrm>
            <a:off x="6156960" y="1380226"/>
            <a:ext cx="6035040" cy="4929134"/>
          </a:xfrm>
        </p:spPr>
        <p:txBody>
          <a:bodyPr>
            <a:normAutofit/>
          </a:bodyPr>
          <a:lstStyle/>
          <a:p>
            <a:r>
              <a:rPr lang="en-US" dirty="0"/>
              <a:t>Configuration files</a:t>
            </a:r>
          </a:p>
          <a:p>
            <a:pPr lvl="1"/>
            <a:r>
              <a:rPr lang="en-US" dirty="0"/>
              <a:t>/etc/passwd</a:t>
            </a:r>
          </a:p>
          <a:p>
            <a:pPr lvl="1"/>
            <a:r>
              <a:rPr lang="en-US" dirty="0"/>
              <a:t>/etc/group</a:t>
            </a:r>
          </a:p>
          <a:p>
            <a:pPr lvl="1"/>
            <a:r>
              <a:rPr lang="en-US" dirty="0"/>
              <a:t>/etc/shadow</a:t>
            </a:r>
          </a:p>
          <a:p>
            <a:r>
              <a:rPr lang="en-US" dirty="0"/>
              <a:t>Tools</a:t>
            </a:r>
          </a:p>
          <a:p>
            <a:pPr lvl="1"/>
            <a:r>
              <a:rPr lang="en-US" dirty="0" err="1"/>
              <a:t>useradd</a:t>
            </a:r>
            <a:r>
              <a:rPr lang="en-US" dirty="0"/>
              <a:t>, </a:t>
            </a:r>
            <a:r>
              <a:rPr lang="en-US" dirty="0" err="1"/>
              <a:t>usermod</a:t>
            </a:r>
            <a:r>
              <a:rPr lang="en-US" dirty="0"/>
              <a:t>, </a:t>
            </a:r>
            <a:r>
              <a:rPr lang="en-US" dirty="0" err="1"/>
              <a:t>userdel</a:t>
            </a:r>
            <a:endParaRPr lang="en-US" dirty="0"/>
          </a:p>
          <a:p>
            <a:pPr lvl="1"/>
            <a:r>
              <a:rPr lang="en-US" dirty="0" err="1"/>
              <a:t>groupadd</a:t>
            </a:r>
            <a:r>
              <a:rPr lang="en-US" dirty="0"/>
              <a:t>, </a:t>
            </a:r>
            <a:r>
              <a:rPr lang="en-US" dirty="0" err="1"/>
              <a:t>groupmod</a:t>
            </a:r>
            <a:r>
              <a:rPr lang="en-US" dirty="0"/>
              <a:t>, </a:t>
            </a:r>
            <a:r>
              <a:rPr lang="en-US" dirty="0" err="1"/>
              <a:t>groupdel</a:t>
            </a:r>
            <a:endParaRPr lang="en-US" dirty="0"/>
          </a:p>
          <a:p>
            <a:pPr lvl="1"/>
            <a:r>
              <a:rPr lang="en-US" dirty="0" err="1"/>
              <a:t>newgrp</a:t>
            </a:r>
            <a:endParaRPr lang="en-US" dirty="0"/>
          </a:p>
          <a:p>
            <a:pPr lvl="1"/>
            <a:r>
              <a:rPr lang="en-US" dirty="0"/>
              <a:t>GUI tools</a:t>
            </a:r>
          </a:p>
          <a:p>
            <a:r>
              <a:rPr lang="en-US" dirty="0"/>
              <a:t>su</a:t>
            </a:r>
          </a:p>
          <a:p>
            <a:r>
              <a:rPr lang="en-US" dirty="0"/>
              <a:t>sudo</a:t>
            </a:r>
          </a:p>
          <a:p>
            <a:r>
              <a:rPr lang="en-US" dirty="0"/>
              <a:t>passwd</a:t>
            </a:r>
          </a:p>
        </p:txBody>
      </p:sp>
      <p:pic>
        <p:nvPicPr>
          <p:cNvPr id="9" name="Content Placeholder 8" descr="User and group Administration tool in YaST"/>
          <p:cNvPicPr>
            <a:picLocks noGrp="1"/>
          </p:cNvPicPr>
          <p:nvPr>
            <p:ph sz="quarter" idx="12"/>
          </p:nvPr>
        </p:nvPicPr>
        <p:blipFill rotWithShape="1">
          <a:blip r:embed="rId2" cstate="screen">
            <a:extLst>
              <a:ext uri="{28A0092B-C50C-407E-A947-70E740481C1C}">
                <a14:useLocalDpi xmlns:a14="http://schemas.microsoft.com/office/drawing/2010/main"/>
              </a:ext>
            </a:extLst>
          </a:blip>
          <a:srcRect/>
          <a:stretch/>
        </p:blipFill>
        <p:spPr bwMode="auto">
          <a:xfrm>
            <a:off x="556283" y="1285083"/>
            <a:ext cx="1721437" cy="2743200"/>
          </a:xfrm>
          <a:prstGeom prst="rect">
            <a:avLst/>
          </a:prstGeom>
          <a:ln>
            <a:noFill/>
          </a:ln>
          <a:extLst>
            <a:ext uri="{53640926-AAD7-44D8-BBD7-CCE9431645EC}">
              <a14:shadowObscured xmlns:a14="http://schemas.microsoft.com/office/drawing/2010/main"/>
            </a:ext>
          </a:extLst>
        </p:spPr>
      </p:pic>
      <p:pic>
        <p:nvPicPr>
          <p:cNvPr id="10" name="Content Placeholder 9" descr="User and group Administration tool in YaST"/>
          <p:cNvPicPr>
            <a:picLocks noGrp="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2639774" y="3622675"/>
            <a:ext cx="2294414" cy="2743200"/>
          </a:xfrm>
          <a:prstGeom prst="rect">
            <a:avLst/>
          </a:prstGeom>
        </p:spPr>
      </p:pic>
    </p:spTree>
    <p:extLst>
      <p:ext uri="{BB962C8B-B14F-4D97-AF65-F5344CB8AC3E}">
        <p14:creationId xmlns:p14="http://schemas.microsoft.com/office/powerpoint/2010/main" val="3646150821"/>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Linux Software and Patch Management</a:t>
            </a:r>
            <a:endParaRPr lang="en-US" dirty="0"/>
          </a:p>
        </p:txBody>
      </p:sp>
      <p:sp>
        <p:nvSpPr>
          <p:cNvPr id="6" name="Content Placeholder 5"/>
          <p:cNvSpPr>
            <a:spLocks noGrp="1"/>
          </p:cNvSpPr>
          <p:nvPr>
            <p:ph sz="half" idx="1"/>
          </p:nvPr>
        </p:nvSpPr>
        <p:spPr/>
        <p:txBody>
          <a:bodyPr/>
          <a:lstStyle/>
          <a:p>
            <a:r>
              <a:rPr lang="en-US" dirty="0"/>
              <a:t>Software repository (sources)</a:t>
            </a:r>
          </a:p>
          <a:p>
            <a:r>
              <a:rPr lang="en-US" dirty="0"/>
              <a:t>Package manager</a:t>
            </a:r>
          </a:p>
          <a:p>
            <a:pPr lvl="1"/>
            <a:r>
              <a:rPr lang="en-US" dirty="0"/>
              <a:t>rpm (Red Hat)</a:t>
            </a:r>
          </a:p>
          <a:p>
            <a:pPr lvl="1"/>
            <a:r>
              <a:rPr lang="en-US" dirty="0"/>
              <a:t>apt (Debian)</a:t>
            </a:r>
          </a:p>
          <a:p>
            <a:pPr lvl="1"/>
            <a:r>
              <a:rPr lang="en-US" dirty="0"/>
              <a:t>yum (Fedora)</a:t>
            </a:r>
          </a:p>
        </p:txBody>
      </p:sp>
      <p:pic>
        <p:nvPicPr>
          <p:cNvPr id="8" name="Content Placeholder 7" descr="YaST package manager in SUSE"/>
          <p:cNvPicPr>
            <a:picLocks noGrp="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6142038" y="1868290"/>
            <a:ext cx="4525962" cy="3394471"/>
          </a:xfrm>
          <a:prstGeom prst="rect">
            <a:avLst/>
          </a:prstGeom>
          <a:noFill/>
          <a:ln w="9525">
            <a:noFill/>
            <a:miter lim="800000"/>
            <a:headEnd/>
            <a:tailEnd/>
          </a:ln>
        </p:spPr>
      </p:pic>
    </p:spTree>
    <p:extLst>
      <p:ext uri="{BB962C8B-B14F-4D97-AF65-F5344CB8AC3E}">
        <p14:creationId xmlns:p14="http://schemas.microsoft.com/office/powerpoint/2010/main" val="95202059"/>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Configuring a Package Manager</a:t>
            </a:r>
          </a:p>
        </p:txBody>
      </p:sp>
      <p:sp>
        <p:nvSpPr>
          <p:cNvPr id="3" name="Content Placeholder 2"/>
          <p:cNvSpPr>
            <a:spLocks noGrp="1"/>
          </p:cNvSpPr>
          <p:nvPr>
            <p:ph sz="quarter" idx="12"/>
          </p:nvPr>
        </p:nvSpPr>
        <p:spPr>
          <a:xfrm>
            <a:off x="0" y="1213448"/>
            <a:ext cx="6035040" cy="2352711"/>
          </a:xfrm>
        </p:spPr>
        <p:txBody>
          <a:bodyPr/>
          <a:lstStyle/>
          <a:p>
            <a:r>
              <a:rPr lang="en-US" dirty="0"/>
              <a:t>Configure sources</a:t>
            </a:r>
          </a:p>
          <a:p>
            <a:r>
              <a:rPr lang="en-US" dirty="0"/>
              <a:t>Configure updates</a:t>
            </a:r>
          </a:p>
          <a:p>
            <a:r>
              <a:rPr lang="en-US" dirty="0"/>
              <a:t>Schedule updates</a:t>
            </a:r>
          </a:p>
        </p:txBody>
      </p:sp>
      <p:pic>
        <p:nvPicPr>
          <p:cNvPr id="9" name="Content Placeholder 8" descr="Configuring package manager sources in Ubuntu"/>
          <p:cNvPicPr>
            <a:picLocks noGrp="1"/>
          </p:cNvPicPr>
          <p:nvPr>
            <p:ph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1958183" y="3611563"/>
            <a:ext cx="3657599" cy="2743200"/>
          </a:xfrm>
          <a:prstGeom prst="rect">
            <a:avLst/>
          </a:prstGeom>
          <a:noFill/>
          <a:ln w="9525">
            <a:noFill/>
            <a:miter lim="800000"/>
            <a:headEnd/>
            <a:tailEnd/>
          </a:ln>
        </p:spPr>
      </p:pic>
      <p:pic>
        <p:nvPicPr>
          <p:cNvPr id="10" name="Content Placeholder 9" descr="Configuring update types"/>
          <p:cNvPicPr>
            <a:picLocks noGrp="1"/>
          </p:cNvPicPr>
          <p:nvPr>
            <p:ph sz="quarter" idx="14"/>
          </p:nvPr>
        </p:nvPicPr>
        <p:blipFill>
          <a:blip r:embed="rId3" cstate="screen">
            <a:extLst>
              <a:ext uri="{28A0092B-C50C-407E-A947-70E740481C1C}">
                <a14:useLocalDpi xmlns:a14="http://schemas.microsoft.com/office/drawing/2010/main"/>
              </a:ext>
            </a:extLst>
          </a:blip>
          <a:srcRect/>
          <a:stretch>
            <a:fillRect/>
          </a:stretch>
        </p:blipFill>
        <p:spPr bwMode="auto">
          <a:xfrm>
            <a:off x="6576220" y="822325"/>
            <a:ext cx="3657599" cy="2743200"/>
          </a:xfrm>
          <a:prstGeom prst="rect">
            <a:avLst/>
          </a:prstGeom>
          <a:noFill/>
          <a:ln w="9525">
            <a:noFill/>
            <a:miter lim="800000"/>
            <a:headEnd/>
            <a:tailEnd/>
          </a:ln>
        </p:spPr>
      </p:pic>
      <p:pic>
        <p:nvPicPr>
          <p:cNvPr id="11" name="Content Placeholder 10" descr="The apt script runs as a daily task to install updates as per the configuration files"/>
          <p:cNvPicPr>
            <a:picLocks noGrp="1"/>
          </p:cNvPicPr>
          <p:nvPr>
            <p:ph sz="quarter" idx="15"/>
          </p:nvPr>
        </p:nvPicPr>
        <p:blipFill>
          <a:blip r:embed="rId4" cstate="screen">
            <a:extLst>
              <a:ext uri="{28A0092B-C50C-407E-A947-70E740481C1C}">
                <a14:useLocalDpi xmlns:a14="http://schemas.microsoft.com/office/drawing/2010/main"/>
              </a:ext>
            </a:extLst>
          </a:blip>
          <a:srcRect/>
          <a:stretch>
            <a:fillRect/>
          </a:stretch>
        </p:blipFill>
        <p:spPr bwMode="auto">
          <a:xfrm>
            <a:off x="6576220" y="3611563"/>
            <a:ext cx="3657599" cy="2743200"/>
          </a:xfrm>
          <a:prstGeom prst="rect">
            <a:avLst/>
          </a:prstGeom>
          <a:noFill/>
          <a:ln w="9525">
            <a:noFill/>
            <a:miter lim="800000"/>
            <a:headEnd/>
            <a:tailEnd/>
          </a:ln>
        </p:spPr>
      </p:pic>
    </p:spTree>
    <p:extLst>
      <p:ext uri="{BB962C8B-B14F-4D97-AF65-F5344CB8AC3E}">
        <p14:creationId xmlns:p14="http://schemas.microsoft.com/office/powerpoint/2010/main" val="324983585"/>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Few instances of widespread, generalized viruses</a:t>
            </a:r>
          </a:p>
          <a:p>
            <a:r>
              <a:rPr lang="en-US" dirty="0"/>
              <a:t>Use authorized software repositories</a:t>
            </a:r>
          </a:p>
          <a:p>
            <a:r>
              <a:rPr lang="en-US" dirty="0"/>
              <a:t>Deploy security controls to protect any high-value system (such as a web server)</a:t>
            </a:r>
          </a:p>
          <a:p>
            <a:r>
              <a:rPr lang="en-US" dirty="0"/>
              <a:t>Anti-malware software is available</a:t>
            </a:r>
          </a:p>
          <a:p>
            <a:pPr lvl="1"/>
            <a:r>
              <a:rPr lang="en-US" dirty="0" err="1"/>
              <a:t>ClamAV</a:t>
            </a:r>
            <a:endParaRPr lang="en-US" dirty="0"/>
          </a:p>
          <a:p>
            <a:pPr lvl="1"/>
            <a:r>
              <a:rPr lang="en-US" dirty="0"/>
              <a:t>Snort Intrusion </a:t>
            </a:r>
            <a:r>
              <a:rPr lang="en-US"/>
              <a:t>Prevention System (IPS)</a:t>
            </a:r>
          </a:p>
          <a:p>
            <a:r>
              <a:rPr lang="en-US" dirty="0"/>
              <a:t>Scanning systems to prevent spread of Windows viruses</a:t>
            </a:r>
          </a:p>
        </p:txBody>
      </p:sp>
      <p:sp>
        <p:nvSpPr>
          <p:cNvPr id="3" name="Title 2"/>
          <p:cNvSpPr>
            <a:spLocks noGrp="1"/>
          </p:cNvSpPr>
          <p:nvPr>
            <p:ph type="title"/>
          </p:nvPr>
        </p:nvSpPr>
        <p:spPr/>
        <p:txBody>
          <a:bodyPr/>
          <a:lstStyle/>
          <a:p>
            <a:r>
              <a:rPr lang="en-GB" dirty="0"/>
              <a:t>Linux and Viruses / Malware</a:t>
            </a:r>
            <a:endParaRPr lang="en-US" dirty="0"/>
          </a:p>
        </p:txBody>
      </p:sp>
    </p:spTree>
    <p:extLst>
      <p:ext uri="{BB962C8B-B14F-4D97-AF65-F5344CB8AC3E}">
        <p14:creationId xmlns:p14="http://schemas.microsoft.com/office/powerpoint/2010/main" val="929188922"/>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ps (process)</a:t>
            </a:r>
          </a:p>
          <a:p>
            <a:r>
              <a:rPr lang="en-US" dirty="0"/>
              <a:t>ifconfig</a:t>
            </a:r>
          </a:p>
          <a:p>
            <a:r>
              <a:rPr lang="en-US" dirty="0"/>
              <a:t>iwconfig</a:t>
            </a:r>
          </a:p>
          <a:p>
            <a:r>
              <a:rPr lang="en-US" dirty="0"/>
              <a:t>shutdown</a:t>
            </a:r>
          </a:p>
          <a:p>
            <a:pPr lvl="1"/>
            <a:r>
              <a:rPr lang="en-US" dirty="0"/>
              <a:t>shutdown –h</a:t>
            </a:r>
          </a:p>
          <a:p>
            <a:pPr lvl="1"/>
            <a:r>
              <a:rPr lang="en-US" dirty="0"/>
              <a:t>shutdown -r</a:t>
            </a:r>
          </a:p>
        </p:txBody>
      </p:sp>
      <p:sp>
        <p:nvSpPr>
          <p:cNvPr id="3" name="Title 2"/>
          <p:cNvSpPr>
            <a:spLocks noGrp="1"/>
          </p:cNvSpPr>
          <p:nvPr>
            <p:ph type="title"/>
          </p:nvPr>
        </p:nvSpPr>
        <p:spPr/>
        <p:txBody>
          <a:bodyPr/>
          <a:lstStyle/>
          <a:p>
            <a:r>
              <a:rPr lang="en-GB" dirty="0"/>
              <a:t>Troubleshooting Linux OS</a:t>
            </a:r>
            <a:endParaRPr lang="en-US" dirty="0"/>
          </a:p>
        </p:txBody>
      </p:sp>
    </p:spTree>
    <p:extLst>
      <p:ext uri="{BB962C8B-B14F-4D97-AF65-F5344CB8AC3E}">
        <p14:creationId xmlns:p14="http://schemas.microsoft.com/office/powerpoint/2010/main" val="1871094799"/>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MBR / Boot Loader Issues</a:t>
            </a:r>
            <a:endParaRPr lang="en-US" dirty="0"/>
          </a:p>
        </p:txBody>
      </p:sp>
      <p:sp>
        <p:nvSpPr>
          <p:cNvPr id="2" name="Content Placeholder 1"/>
          <p:cNvSpPr>
            <a:spLocks noGrp="1"/>
          </p:cNvSpPr>
          <p:nvPr>
            <p:ph sz="half" idx="1"/>
          </p:nvPr>
        </p:nvSpPr>
        <p:spPr/>
        <p:txBody>
          <a:bodyPr/>
          <a:lstStyle/>
          <a:p>
            <a:r>
              <a:rPr lang="en-US" dirty="0"/>
              <a:t>Boot loaders</a:t>
            </a:r>
          </a:p>
          <a:p>
            <a:pPr lvl="1"/>
            <a:r>
              <a:rPr lang="en-GB" dirty="0"/>
              <a:t>LILO (Linux Loader) </a:t>
            </a:r>
          </a:p>
          <a:p>
            <a:pPr lvl="1"/>
            <a:r>
              <a:rPr lang="en-GB" dirty="0"/>
              <a:t>GRUB (Grand Unified Bootloader) </a:t>
            </a:r>
          </a:p>
          <a:p>
            <a:r>
              <a:rPr lang="en-GB" dirty="0"/>
              <a:t>Mount and repair file system and boot loader from a rescue disc</a:t>
            </a:r>
          </a:p>
          <a:p>
            <a:r>
              <a:rPr lang="en-GB" dirty="0"/>
              <a:t>Boot repair utilities</a:t>
            </a:r>
          </a:p>
          <a:p>
            <a:pPr lvl="1"/>
            <a:endParaRPr lang="en-US" dirty="0"/>
          </a:p>
        </p:txBody>
      </p:sp>
      <p:pic>
        <p:nvPicPr>
          <p:cNvPr id="7" name="Content Placeholder 6" descr="Boot Repair program in Ubuntu"/>
          <p:cNvPicPr>
            <a:picLocks noGrp="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142038" y="2095414"/>
            <a:ext cx="4525962" cy="2940223"/>
          </a:xfrm>
          <a:prstGeom prst="rect">
            <a:avLst/>
          </a:prstGeom>
          <a:noFill/>
          <a:ln>
            <a:noFill/>
          </a:ln>
        </p:spPr>
      </p:pic>
    </p:spTree>
    <p:extLst>
      <p:ext uri="{BB962C8B-B14F-4D97-AF65-F5344CB8AC3E}">
        <p14:creationId xmlns:p14="http://schemas.microsoft.com/office/powerpoint/2010/main" val="2574171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ltLang="en-US" dirty="0"/>
              <a:t>diskpart</a:t>
            </a:r>
            <a:endParaRPr lang="en-US" dirty="0"/>
          </a:p>
        </p:txBody>
      </p:sp>
      <p:pic>
        <p:nvPicPr>
          <p:cNvPr id="6" name="Content Placeholder 5" descr="diskpart program showing a hard disk partition structure"/>
          <p:cNvPicPr>
            <a:picLocks noGrp="1"/>
          </p:cNvPicPr>
          <p:nvPr>
            <p:ph idx="1"/>
          </p:nvPr>
        </p:nvPicPr>
        <p:blipFill>
          <a:blip r:embed="rId2">
            <a:extLst>
              <a:ext uri="{28A0092B-C50C-407E-A947-70E740481C1C}">
                <a14:useLocalDpi xmlns:a14="http://schemas.microsoft.com/office/drawing/2010/main"/>
              </a:ext>
            </a:extLst>
          </a:blip>
          <a:stretch>
            <a:fillRect/>
          </a:stretch>
        </p:blipFill>
        <p:spPr bwMode="auto">
          <a:xfrm>
            <a:off x="2871338" y="1931760"/>
            <a:ext cx="6449325" cy="3267531"/>
          </a:xfrm>
          <a:prstGeom prst="rect">
            <a:avLst/>
          </a:prstGeom>
          <a:noFill/>
          <a:ln>
            <a:noFill/>
          </a:ln>
        </p:spPr>
      </p:pic>
    </p:spTree>
    <p:extLst>
      <p:ext uri="{BB962C8B-B14F-4D97-AF65-F5344CB8AC3E}">
        <p14:creationId xmlns:p14="http://schemas.microsoft.com/office/powerpoint/2010/main" val="3316702320"/>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Kernel Panic Issues</a:t>
            </a:r>
            <a:endParaRPr lang="en-US" dirty="0"/>
          </a:p>
        </p:txBody>
      </p:sp>
      <p:sp>
        <p:nvSpPr>
          <p:cNvPr id="7" name="Content Placeholder 6"/>
          <p:cNvSpPr>
            <a:spLocks noGrp="1"/>
          </p:cNvSpPr>
          <p:nvPr>
            <p:ph sz="half" idx="2"/>
          </p:nvPr>
        </p:nvSpPr>
        <p:spPr/>
        <p:txBody>
          <a:bodyPr>
            <a:normAutofit/>
          </a:bodyPr>
          <a:lstStyle/>
          <a:p>
            <a:r>
              <a:rPr lang="en-US" dirty="0"/>
              <a:t>Equivalent of BSOD</a:t>
            </a:r>
          </a:p>
          <a:p>
            <a:r>
              <a:rPr lang="en-US" dirty="0"/>
              <a:t>Hard panic</a:t>
            </a:r>
          </a:p>
          <a:p>
            <a:r>
              <a:rPr lang="en-US" dirty="0"/>
              <a:t>Soft panic</a:t>
            </a:r>
          </a:p>
          <a:p>
            <a:r>
              <a:rPr lang="en-US" dirty="0"/>
              <a:t>Log files</a:t>
            </a:r>
          </a:p>
          <a:p>
            <a:pPr lvl="1"/>
            <a:r>
              <a:rPr lang="en-US" dirty="0"/>
              <a:t>/</a:t>
            </a:r>
            <a:r>
              <a:rPr lang="en-US" dirty="0" err="1"/>
              <a:t>var</a:t>
            </a:r>
            <a:r>
              <a:rPr lang="en-US" dirty="0"/>
              <a:t>/log/</a:t>
            </a:r>
          </a:p>
          <a:p>
            <a:pPr lvl="1"/>
            <a:r>
              <a:rPr lang="en-US" dirty="0"/>
              <a:t>/</a:t>
            </a:r>
            <a:r>
              <a:rPr lang="en-US" dirty="0" err="1"/>
              <a:t>var</a:t>
            </a:r>
            <a:r>
              <a:rPr lang="en-US" dirty="0"/>
              <a:t>/log/syslog</a:t>
            </a:r>
          </a:p>
          <a:p>
            <a:r>
              <a:rPr lang="en-US" dirty="0" err="1"/>
              <a:t>memtest</a:t>
            </a:r>
            <a:endParaRPr lang="en-US" dirty="0"/>
          </a:p>
          <a:p>
            <a:r>
              <a:rPr lang="en-US" dirty="0" err="1"/>
              <a:t>fsck</a:t>
            </a:r>
            <a:endParaRPr lang="en-US" dirty="0"/>
          </a:p>
          <a:p>
            <a:r>
              <a:rPr lang="en-US" dirty="0" err="1"/>
              <a:t>crashdump</a:t>
            </a:r>
            <a:endParaRPr lang="en-US" dirty="0"/>
          </a:p>
        </p:txBody>
      </p:sp>
      <p:pic>
        <p:nvPicPr>
          <p:cNvPr id="8" name="Content Placeholder 7" descr="Kernel Panic screen dump"/>
          <p:cNvPicPr>
            <a:picLocks noGrp="1"/>
          </p:cNvPicPr>
          <p:nvPr>
            <p:ph sz="half" idx="1"/>
          </p:nvPr>
        </p:nvPicPr>
        <p:blipFill rotWithShape="1">
          <a:blip r:embed="rId2" cstate="screen">
            <a:extLst>
              <a:ext uri="{28A0092B-C50C-407E-A947-70E740481C1C}">
                <a14:useLocalDpi xmlns:a14="http://schemas.microsoft.com/office/drawing/2010/main"/>
              </a:ext>
            </a:extLst>
          </a:blip>
          <a:srcRect/>
          <a:stretch/>
        </p:blipFill>
        <p:spPr bwMode="auto">
          <a:xfrm>
            <a:off x="1524001" y="1691208"/>
            <a:ext cx="4525963" cy="37486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342244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8CED1-76DA-4582-9AC2-E3321FCD3744}"/>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383702483"/>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Mac OS versus OS X</a:t>
            </a:r>
          </a:p>
          <a:p>
            <a:r>
              <a:rPr lang="en-US" dirty="0"/>
              <a:t>Apple PC and laptop hardware</a:t>
            </a:r>
          </a:p>
          <a:p>
            <a:r>
              <a:rPr lang="en-US" dirty="0"/>
              <a:t>OS X versus iOS</a:t>
            </a:r>
          </a:p>
          <a:p>
            <a:r>
              <a:rPr lang="en-US" dirty="0"/>
              <a:t>OS X versions</a:t>
            </a:r>
          </a:p>
        </p:txBody>
      </p:sp>
      <p:sp>
        <p:nvSpPr>
          <p:cNvPr id="3" name="Title 2"/>
          <p:cNvSpPr>
            <a:spLocks noGrp="1"/>
          </p:cNvSpPr>
          <p:nvPr>
            <p:ph type="title"/>
          </p:nvPr>
        </p:nvSpPr>
        <p:spPr/>
        <p:txBody>
          <a:bodyPr/>
          <a:lstStyle/>
          <a:p>
            <a:r>
              <a:rPr lang="en-GB" dirty="0"/>
              <a:t>Apple Macs and OS X</a:t>
            </a:r>
            <a:endParaRPr lang="en-US" dirty="0"/>
          </a:p>
        </p:txBody>
      </p:sp>
    </p:spTree>
    <p:extLst>
      <p:ext uri="{BB962C8B-B14F-4D97-AF65-F5344CB8AC3E}">
        <p14:creationId xmlns:p14="http://schemas.microsoft.com/office/powerpoint/2010/main" val="1049496548"/>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77366" y="765618"/>
            <a:ext cx="9461332" cy="5944870"/>
          </a:xfrm>
        </p:spPr>
      </p:pic>
      <p:sp>
        <p:nvSpPr>
          <p:cNvPr id="3" name="Title 2"/>
          <p:cNvSpPr>
            <a:spLocks noGrp="1"/>
          </p:cNvSpPr>
          <p:nvPr>
            <p:ph type="title"/>
          </p:nvPr>
        </p:nvSpPr>
        <p:spPr/>
        <p:txBody>
          <a:bodyPr/>
          <a:lstStyle/>
          <a:p>
            <a:r>
              <a:rPr lang="en-US" dirty="0"/>
              <a:t>OS X Desktop (1)</a:t>
            </a:r>
          </a:p>
        </p:txBody>
      </p:sp>
    </p:spTree>
    <p:extLst>
      <p:ext uri="{BB962C8B-B14F-4D97-AF65-F5344CB8AC3E}">
        <p14:creationId xmlns:p14="http://schemas.microsoft.com/office/powerpoint/2010/main" val="1189248402"/>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 X Desktop (2)</a:t>
            </a:r>
          </a:p>
        </p:txBody>
      </p:sp>
      <p:sp>
        <p:nvSpPr>
          <p:cNvPr id="3" name="Content Placeholder 2"/>
          <p:cNvSpPr>
            <a:spLocks noGrp="1"/>
          </p:cNvSpPr>
          <p:nvPr>
            <p:ph sz="quarter" idx="12"/>
          </p:nvPr>
        </p:nvSpPr>
        <p:spPr>
          <a:xfrm>
            <a:off x="1524000" y="1408980"/>
            <a:ext cx="4526280" cy="4458419"/>
          </a:xfrm>
        </p:spPr>
        <p:txBody>
          <a:bodyPr>
            <a:normAutofit/>
          </a:bodyPr>
          <a:lstStyle/>
          <a:p>
            <a:r>
              <a:rPr lang="en-GB" dirty="0"/>
              <a:t>Apple menu</a:t>
            </a:r>
          </a:p>
          <a:p>
            <a:pPr lvl="1"/>
            <a:r>
              <a:rPr lang="en-GB" dirty="0"/>
              <a:t>About this Mac </a:t>
            </a:r>
          </a:p>
          <a:p>
            <a:pPr lvl="1"/>
            <a:r>
              <a:rPr lang="en-GB" dirty="0"/>
              <a:t>Displays </a:t>
            </a:r>
          </a:p>
          <a:p>
            <a:pPr lvl="1"/>
            <a:r>
              <a:rPr lang="en-GB" dirty="0"/>
              <a:t>Storage </a:t>
            </a:r>
          </a:p>
          <a:p>
            <a:pPr lvl="1"/>
            <a:r>
              <a:rPr lang="en-GB" dirty="0"/>
              <a:t>Service </a:t>
            </a:r>
          </a:p>
          <a:p>
            <a:r>
              <a:rPr lang="en-GB" dirty="0"/>
              <a:t>Status menu</a:t>
            </a:r>
          </a:p>
          <a:p>
            <a:r>
              <a:rPr lang="en-GB" dirty="0"/>
              <a:t>Dock</a:t>
            </a:r>
          </a:p>
          <a:p>
            <a:r>
              <a:rPr lang="en-GB" dirty="0"/>
              <a:t>Spotlight search</a:t>
            </a:r>
          </a:p>
          <a:p>
            <a:endParaRPr lang="en-US" dirty="0"/>
          </a:p>
        </p:txBody>
      </p:sp>
      <p:pic>
        <p:nvPicPr>
          <p:cNvPr id="12" name="Content Placeholder 8"/>
          <p:cNvPicPr>
            <a:picLocks noGrp="1"/>
          </p:cNvPicPr>
          <p:nvPr>
            <p:ph sz="quarter" idx="15"/>
          </p:nvPr>
        </p:nvPicPr>
        <p:blipFill>
          <a:blip r:embed="rId2" cstate="screen">
            <a:extLst>
              <a:ext uri="{28A0092B-C50C-407E-A947-70E740481C1C}">
                <a14:useLocalDpi xmlns:a14="http://schemas.microsoft.com/office/drawing/2010/main"/>
              </a:ext>
            </a:extLst>
          </a:blip>
          <a:stretch>
            <a:fillRect/>
          </a:stretch>
        </p:blipFill>
        <p:spPr bwMode="auto">
          <a:xfrm>
            <a:off x="6142038" y="3616107"/>
            <a:ext cx="4525962" cy="2734113"/>
          </a:xfrm>
          <a:prstGeom prst="rect">
            <a:avLst/>
          </a:prstGeom>
          <a:noFill/>
          <a:ln>
            <a:noFill/>
          </a:ln>
        </p:spPr>
      </p:pic>
      <p:pic>
        <p:nvPicPr>
          <p:cNvPr id="14" name="Content Placeholder 7" descr="Menu bars with different apps running"/>
          <p:cNvPicPr>
            <a:picLocks noGrp="1"/>
          </p:cNvPicPr>
          <p:nvPr>
            <p:ph sz="quarter" idx="14"/>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42038" y="1592782"/>
            <a:ext cx="4525962" cy="1202286"/>
          </a:xfrm>
          <a:prstGeom prst="rect">
            <a:avLst/>
          </a:prstGeom>
        </p:spPr>
      </p:pic>
      <p:pic>
        <p:nvPicPr>
          <p:cNvPr id="15" name="Content Placeholder 14" descr="Status menu - the available options vary according to the software that is installed on the Mac (from left to right, this Mac has options for Skype, Skyfonts, Arq, Adobe Creative Cloud, Evernote, Dropbox, displays, Bluetooth, volume, Wi-Fi, and day/time)"/>
          <p:cNvPicPr>
            <a:picLocks noGrp="1"/>
          </p:cNvPicPr>
          <p:nvPr>
            <p:ph sz="quarter" idx="13"/>
          </p:nvPr>
        </p:nvPicPr>
        <p:blipFill>
          <a:blip r:embed="rId4" cstate="screen">
            <a:extLst>
              <a:ext uri="{28A0092B-C50C-407E-A947-70E740481C1C}">
                <a14:useLocalDpi xmlns:a14="http://schemas.microsoft.com/office/drawing/2010/main"/>
              </a:ext>
            </a:extLst>
          </a:blip>
          <a:srcRect/>
          <a:stretch>
            <a:fillRect/>
          </a:stretch>
        </p:blipFill>
        <p:spPr bwMode="auto">
          <a:xfrm>
            <a:off x="1524001" y="6012000"/>
            <a:ext cx="4525963" cy="228327"/>
          </a:xfrm>
          <a:prstGeom prst="rect">
            <a:avLst/>
          </a:prstGeom>
          <a:noFill/>
          <a:ln>
            <a:noFill/>
          </a:ln>
        </p:spPr>
      </p:pic>
    </p:spTree>
    <p:extLst>
      <p:ext uri="{BB962C8B-B14F-4D97-AF65-F5344CB8AC3E}">
        <p14:creationId xmlns:p14="http://schemas.microsoft.com/office/powerpoint/2010/main" val="3454027139"/>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System Preferences</a:t>
            </a:r>
            <a:endParaRPr lang="en-US" dirty="0"/>
          </a:p>
        </p:txBody>
      </p:sp>
      <p:pic>
        <p:nvPicPr>
          <p:cNvPr id="6" name="Content Placeholder 5" descr="System Preferences"/>
          <p:cNvPicPr>
            <a:picLocks noGrp="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594340" y="1201947"/>
            <a:ext cx="5565970" cy="5106778"/>
          </a:xfrm>
          <a:prstGeom prst="rect">
            <a:avLst/>
          </a:prstGeom>
          <a:noFill/>
          <a:ln>
            <a:noFill/>
          </a:ln>
        </p:spPr>
      </p:pic>
    </p:spTree>
    <p:extLst>
      <p:ext uri="{BB962C8B-B14F-4D97-AF65-F5344CB8AC3E}">
        <p14:creationId xmlns:p14="http://schemas.microsoft.com/office/powerpoint/2010/main" val="339146196"/>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 Input Devices</a:t>
            </a:r>
          </a:p>
        </p:txBody>
      </p:sp>
      <p:sp>
        <p:nvSpPr>
          <p:cNvPr id="4" name="Content Placeholder 3"/>
          <p:cNvSpPr>
            <a:spLocks noGrp="1"/>
          </p:cNvSpPr>
          <p:nvPr>
            <p:ph sz="half" idx="2"/>
          </p:nvPr>
        </p:nvSpPr>
        <p:spPr/>
        <p:txBody>
          <a:bodyPr>
            <a:normAutofit/>
          </a:bodyPr>
          <a:lstStyle/>
          <a:p>
            <a:r>
              <a:rPr lang="en-US" dirty="0"/>
              <a:t>Keyboards</a:t>
            </a:r>
          </a:p>
          <a:p>
            <a:pPr lvl="1"/>
            <a:r>
              <a:rPr lang="en-US" dirty="0"/>
              <a:t>Cmd</a:t>
            </a:r>
          </a:p>
          <a:p>
            <a:pPr lvl="2"/>
            <a:r>
              <a:rPr lang="en-US" dirty="0"/>
              <a:t>Like Ctrl on a Windows keyboard</a:t>
            </a:r>
          </a:p>
          <a:p>
            <a:pPr lvl="1"/>
            <a:r>
              <a:rPr lang="en-US" dirty="0"/>
              <a:t>Option</a:t>
            </a:r>
          </a:p>
          <a:p>
            <a:pPr lvl="2"/>
            <a:r>
              <a:rPr lang="en-US" dirty="0"/>
              <a:t>Like Alt key on a Windows keyboard</a:t>
            </a:r>
          </a:p>
          <a:p>
            <a:pPr lvl="1"/>
            <a:r>
              <a:rPr lang="en-US" dirty="0"/>
              <a:t>Control</a:t>
            </a:r>
          </a:p>
          <a:p>
            <a:r>
              <a:rPr lang="en-US" dirty="0"/>
              <a:t>Apple mice</a:t>
            </a:r>
          </a:p>
          <a:p>
            <a:pPr lvl="1"/>
            <a:r>
              <a:rPr lang="en-US" dirty="0"/>
              <a:t>Sensor-operated</a:t>
            </a:r>
          </a:p>
          <a:p>
            <a:pPr lvl="1"/>
            <a:r>
              <a:rPr lang="en-US" dirty="0" err="1"/>
              <a:t>Control+click</a:t>
            </a:r>
            <a:endParaRPr lang="en-US" dirty="0"/>
          </a:p>
          <a:p>
            <a:r>
              <a:rPr lang="en-US" dirty="0"/>
              <a:t>Apple Magic Touchpad</a:t>
            </a:r>
          </a:p>
        </p:txBody>
      </p:sp>
      <p:pic>
        <p:nvPicPr>
          <p:cNvPr id="7" name="Content Placeholder 6" descr="Configuring the trackpad"/>
          <p:cNvPicPr>
            <a:picLocks noGrp="1"/>
          </p:cNvPicPr>
          <p:nvPr>
            <p:ph sz="half" idx="1"/>
          </p:nvPr>
        </p:nvPicPr>
        <p:blipFill rotWithShape="1">
          <a:blip r:embed="rId2" cstate="screen">
            <a:extLst>
              <a:ext uri="{28A0092B-C50C-407E-A947-70E740481C1C}">
                <a14:useLocalDpi xmlns:a14="http://schemas.microsoft.com/office/drawing/2010/main"/>
              </a:ext>
            </a:extLst>
          </a:blip>
          <a:srcRect/>
          <a:stretch/>
        </p:blipFill>
        <p:spPr bwMode="auto">
          <a:xfrm>
            <a:off x="1648429" y="2183511"/>
            <a:ext cx="4277104" cy="27640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3855409"/>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Mission Control</a:t>
            </a:r>
          </a:p>
        </p:txBody>
      </p:sp>
      <p:pic>
        <p:nvPicPr>
          <p:cNvPr id="7" name="Content Placeholder 6"/>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426754" y="1341168"/>
            <a:ext cx="7321444" cy="5029104"/>
          </a:xfrm>
          <a:prstGeom prst="rect">
            <a:avLst/>
          </a:prstGeom>
          <a:noFill/>
          <a:ln>
            <a:noFill/>
          </a:ln>
        </p:spPr>
      </p:pic>
      <p:pic>
        <p:nvPicPr>
          <p:cNvPr id="8" name="Picture 7" descr="Configuring Mission Control"/>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62130" y="2786044"/>
            <a:ext cx="3482340" cy="2339340"/>
          </a:xfrm>
          <a:prstGeom prst="rect">
            <a:avLst/>
          </a:prstGeom>
          <a:noFill/>
          <a:ln>
            <a:noFill/>
          </a:ln>
        </p:spPr>
      </p:pic>
    </p:spTree>
    <p:extLst>
      <p:ext uri="{BB962C8B-B14F-4D97-AF65-F5344CB8AC3E}">
        <p14:creationId xmlns:p14="http://schemas.microsoft.com/office/powerpoint/2010/main" val="2876959205"/>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Finder</a:t>
            </a:r>
          </a:p>
        </p:txBody>
      </p:sp>
      <p:pic>
        <p:nvPicPr>
          <p:cNvPr id="6" name="Content Placeholder 5" descr="Finder"/>
          <p:cNvPicPr>
            <a:picLocks noGrp="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969177" y="1238249"/>
            <a:ext cx="8253646" cy="46545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557914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External Storage</a:t>
            </a:r>
          </a:p>
        </p:txBody>
      </p:sp>
      <p:sp>
        <p:nvSpPr>
          <p:cNvPr id="6" name="Content Placeholder 5"/>
          <p:cNvSpPr>
            <a:spLocks noGrp="1"/>
          </p:cNvSpPr>
          <p:nvPr>
            <p:ph sz="half" idx="1"/>
          </p:nvPr>
        </p:nvSpPr>
        <p:spPr>
          <a:xfrm>
            <a:off x="0" y="1690690"/>
            <a:ext cx="6035040" cy="4595810"/>
          </a:xfrm>
        </p:spPr>
        <p:txBody>
          <a:bodyPr/>
          <a:lstStyle/>
          <a:p>
            <a:r>
              <a:rPr lang="en-US" dirty="0"/>
              <a:t>Remote Disc</a:t>
            </a:r>
          </a:p>
          <a:p>
            <a:pPr lvl="1"/>
            <a:r>
              <a:rPr lang="en-US" dirty="0"/>
              <a:t>Share an optical drive over network</a:t>
            </a:r>
          </a:p>
          <a:p>
            <a:r>
              <a:rPr lang="en-US" dirty="0"/>
              <a:t>iCloud</a:t>
            </a:r>
          </a:p>
          <a:p>
            <a:pPr lvl="1"/>
            <a:r>
              <a:rPr lang="en-US" dirty="0"/>
              <a:t>Online storage and data synch</a:t>
            </a:r>
          </a:p>
          <a:p>
            <a:r>
              <a:rPr lang="en-US" dirty="0"/>
              <a:t>Time Machine Backup</a:t>
            </a:r>
          </a:p>
        </p:txBody>
      </p:sp>
      <p:pic>
        <p:nvPicPr>
          <p:cNvPr id="8" name="Content Placeholder 7"/>
          <p:cNvPicPr>
            <a:picLocks noGrp="1"/>
          </p:cNvPicPr>
          <p:nvPr>
            <p:ph sz="quarter" idx="12"/>
          </p:nvPr>
        </p:nvPicPr>
        <p:blipFill rotWithShape="1">
          <a:blip r:embed="rId2" cstate="screen">
            <a:extLst>
              <a:ext uri="{28A0092B-C50C-407E-A947-70E740481C1C}">
                <a14:useLocalDpi xmlns:a14="http://schemas.microsoft.com/office/drawing/2010/main"/>
              </a:ext>
            </a:extLst>
          </a:blip>
          <a:stretch/>
        </p:blipFill>
        <p:spPr bwMode="auto">
          <a:xfrm>
            <a:off x="6401276" y="822325"/>
            <a:ext cx="4007486" cy="2743200"/>
          </a:xfrm>
          <a:prstGeom prst="rect">
            <a:avLst/>
          </a:prstGeom>
          <a:noFill/>
          <a:ln>
            <a:noFill/>
          </a:ln>
          <a:extLst>
            <a:ext uri="{53640926-AAD7-44D8-BBD7-CCE9431645EC}">
              <a14:shadowObscured xmlns:a14="http://schemas.microsoft.com/office/drawing/2010/main"/>
            </a:ext>
          </a:extLst>
        </p:spPr>
      </p:pic>
      <p:pic>
        <p:nvPicPr>
          <p:cNvPr id="10" name="Content Placeholder 9" descr="Configuring Time Machine"/>
          <p:cNvPicPr>
            <a:picLocks noGrp="1"/>
          </p:cNvPicPr>
          <p:nvPr>
            <p:ph sz="quarter" idx="13"/>
          </p:nvPr>
        </p:nvPicPr>
        <p:blipFill rotWithShape="1">
          <a:blip r:embed="rId3" cstate="screen">
            <a:extLst>
              <a:ext uri="{28A0092B-C50C-407E-A947-70E740481C1C}">
                <a14:useLocalDpi xmlns:a14="http://schemas.microsoft.com/office/drawing/2010/main"/>
              </a:ext>
            </a:extLst>
          </a:blip>
          <a:srcRect/>
          <a:stretch/>
        </p:blipFill>
        <p:spPr bwMode="auto">
          <a:xfrm>
            <a:off x="6142038" y="3780683"/>
            <a:ext cx="4525962" cy="24430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2017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857375" y="1151582"/>
            <a:ext cx="8589061" cy="5439717"/>
          </a:xfrm>
          <a:prstGeom prst="rect">
            <a:avLst/>
          </a:prstGeom>
        </p:spPr>
      </p:pic>
      <p:sp>
        <p:nvSpPr>
          <p:cNvPr id="3" name="Title 2"/>
          <p:cNvSpPr>
            <a:spLocks noGrp="1"/>
          </p:cNvSpPr>
          <p:nvPr>
            <p:ph type="title"/>
          </p:nvPr>
        </p:nvSpPr>
        <p:spPr/>
        <p:txBody>
          <a:bodyPr/>
          <a:lstStyle/>
          <a:p>
            <a:r>
              <a:rPr lang="en-US" dirty="0"/>
              <a:t>format</a:t>
            </a:r>
          </a:p>
        </p:txBody>
      </p:sp>
    </p:spTree>
    <p:extLst>
      <p:ext uri="{BB962C8B-B14F-4D97-AF65-F5344CB8AC3E}">
        <p14:creationId xmlns:p14="http://schemas.microsoft.com/office/powerpoint/2010/main" val="3134037883"/>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Administrator account</a:t>
            </a:r>
          </a:p>
          <a:p>
            <a:r>
              <a:rPr lang="en-US" dirty="0"/>
              <a:t>System Preferences &gt; Users &amp; Groups</a:t>
            </a:r>
          </a:p>
          <a:p>
            <a:r>
              <a:rPr lang="en-US" dirty="0"/>
              <a:t>Account types</a:t>
            </a:r>
          </a:p>
          <a:p>
            <a:pPr lvl="1"/>
            <a:r>
              <a:rPr lang="en-US" dirty="0"/>
              <a:t>Administrator</a:t>
            </a:r>
          </a:p>
          <a:p>
            <a:pPr lvl="1"/>
            <a:r>
              <a:rPr lang="en-US" dirty="0"/>
              <a:t>Standard</a:t>
            </a:r>
          </a:p>
          <a:p>
            <a:pPr lvl="1"/>
            <a:r>
              <a:rPr lang="en-US" dirty="0"/>
              <a:t>Managed with Parental Controls</a:t>
            </a:r>
          </a:p>
          <a:p>
            <a:pPr lvl="1"/>
            <a:r>
              <a:rPr lang="en-US" dirty="0"/>
              <a:t>Sharing Only</a:t>
            </a:r>
          </a:p>
          <a:p>
            <a:r>
              <a:rPr lang="en-US" dirty="0"/>
              <a:t>Apple ID</a:t>
            </a:r>
          </a:p>
          <a:p>
            <a:pPr lvl="1"/>
            <a:endParaRPr lang="en-US" dirty="0"/>
          </a:p>
        </p:txBody>
      </p:sp>
      <p:sp>
        <p:nvSpPr>
          <p:cNvPr id="3" name="Title 2"/>
          <p:cNvSpPr>
            <a:spLocks noGrp="1"/>
          </p:cNvSpPr>
          <p:nvPr>
            <p:ph type="title"/>
          </p:nvPr>
        </p:nvSpPr>
        <p:spPr/>
        <p:txBody>
          <a:bodyPr/>
          <a:lstStyle/>
          <a:p>
            <a:r>
              <a:rPr lang="en-GB" dirty="0"/>
              <a:t>OS X Users and Passwords</a:t>
            </a:r>
            <a:endParaRPr lang="en-US" dirty="0"/>
          </a:p>
        </p:txBody>
      </p:sp>
    </p:spTree>
    <p:extLst>
      <p:ext uri="{BB962C8B-B14F-4D97-AF65-F5344CB8AC3E}">
        <p14:creationId xmlns:p14="http://schemas.microsoft.com/office/powerpoint/2010/main" val="3337233959"/>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Keychain</a:t>
            </a:r>
          </a:p>
        </p:txBody>
      </p:sp>
      <p:sp>
        <p:nvSpPr>
          <p:cNvPr id="3" name="Content Placeholder 2"/>
          <p:cNvSpPr>
            <a:spLocks noGrp="1"/>
          </p:cNvSpPr>
          <p:nvPr>
            <p:ph sz="half" idx="1"/>
          </p:nvPr>
        </p:nvSpPr>
        <p:spPr/>
        <p:txBody>
          <a:bodyPr/>
          <a:lstStyle/>
          <a:p>
            <a:r>
              <a:rPr lang="en-US" dirty="0"/>
              <a:t>Manage passwords for websites and networks</a:t>
            </a:r>
          </a:p>
          <a:p>
            <a:r>
              <a:rPr lang="en-US" dirty="0"/>
              <a:t>Utilities &gt; Keychain Access</a:t>
            </a:r>
          </a:p>
          <a:p>
            <a:r>
              <a:rPr lang="en-US" dirty="0"/>
              <a:t>Keychain First Aid</a:t>
            </a:r>
          </a:p>
          <a:p>
            <a:r>
              <a:rPr lang="en-US" dirty="0"/>
              <a:t>Recover plain text password</a:t>
            </a:r>
          </a:p>
        </p:txBody>
      </p:sp>
      <p:pic>
        <p:nvPicPr>
          <p:cNvPr id="8" name="Content Placeholder 7" descr="Keychain Access tool"/>
          <p:cNvPicPr>
            <a:picLocks noGrp="1"/>
          </p:cNvPicPr>
          <p:nvPr>
            <p:ph sz="quarter" idx="12"/>
          </p:nvPr>
        </p:nvPicPr>
        <p:blipFill>
          <a:blip r:embed="rId2" cstate="screen">
            <a:extLst>
              <a:ext uri="{28A0092B-C50C-407E-A947-70E740481C1C}">
                <a14:useLocalDpi xmlns:a14="http://schemas.microsoft.com/office/drawing/2010/main"/>
              </a:ext>
            </a:extLst>
          </a:blip>
          <a:srcRect/>
          <a:stretch>
            <a:fillRect/>
          </a:stretch>
        </p:blipFill>
        <p:spPr bwMode="auto">
          <a:xfrm>
            <a:off x="1034417" y="1886249"/>
            <a:ext cx="4331939" cy="2743200"/>
          </a:xfrm>
          <a:prstGeom prst="rect">
            <a:avLst/>
          </a:prstGeom>
          <a:noFill/>
          <a:ln>
            <a:noFill/>
          </a:ln>
        </p:spPr>
      </p:pic>
      <p:pic>
        <p:nvPicPr>
          <p:cNvPr id="9" name="Content Placeholder 8"/>
          <p:cNvPicPr>
            <a:picLocks noGrp="1"/>
          </p:cNvPicPr>
          <p:nvPr>
            <p:ph sz="quarter" idx="13"/>
          </p:nvPr>
        </p:nvPicPr>
        <p:blipFill rotWithShape="1">
          <a:blip r:embed="rId3" cstate="screen">
            <a:extLst>
              <a:ext uri="{28A0092B-C50C-407E-A947-70E740481C1C}">
                <a14:useLocalDpi xmlns:a14="http://schemas.microsoft.com/office/drawing/2010/main"/>
              </a:ext>
            </a:extLst>
          </a:blip>
          <a:srcRect/>
          <a:stretch/>
        </p:blipFill>
        <p:spPr bwMode="auto">
          <a:xfrm>
            <a:off x="6274280" y="4175812"/>
            <a:ext cx="4525963" cy="19704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2594978"/>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OS X Software Management</a:t>
            </a:r>
            <a:endParaRPr lang="en-US" dirty="0"/>
          </a:p>
        </p:txBody>
      </p:sp>
      <p:sp>
        <p:nvSpPr>
          <p:cNvPr id="8" name="Content Placeholder 7"/>
          <p:cNvSpPr>
            <a:spLocks noGrp="1"/>
          </p:cNvSpPr>
          <p:nvPr>
            <p:ph sz="half" idx="1"/>
          </p:nvPr>
        </p:nvSpPr>
        <p:spPr/>
        <p:txBody>
          <a:bodyPr/>
          <a:lstStyle/>
          <a:p>
            <a:r>
              <a:rPr lang="en-US" dirty="0"/>
              <a:t>App Store</a:t>
            </a:r>
          </a:p>
          <a:p>
            <a:pPr lvl="1"/>
            <a:r>
              <a:rPr lang="en-US" dirty="0"/>
              <a:t>Install apps from trusted source</a:t>
            </a:r>
          </a:p>
          <a:p>
            <a:r>
              <a:rPr lang="en-US" dirty="0"/>
              <a:t>Download Apps</a:t>
            </a:r>
          </a:p>
          <a:p>
            <a:pPr lvl="1"/>
            <a:r>
              <a:rPr lang="en-US" dirty="0"/>
              <a:t>Set Security &amp; Privacy to enable</a:t>
            </a:r>
          </a:p>
          <a:p>
            <a:r>
              <a:rPr lang="en-US" dirty="0"/>
              <a:t>Boot Camp and Windows</a:t>
            </a:r>
          </a:p>
          <a:p>
            <a:pPr lvl="1"/>
            <a:endParaRPr lang="en-US" dirty="0"/>
          </a:p>
        </p:txBody>
      </p:sp>
      <p:pic>
        <p:nvPicPr>
          <p:cNvPr id="10" name="Content Placeholder 9" descr="App Store"/>
          <p:cNvPicPr>
            <a:picLocks noGrp="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6270624" y="1603627"/>
            <a:ext cx="4268791" cy="3923796"/>
          </a:xfrm>
          <a:prstGeom prst="rect">
            <a:avLst/>
          </a:prstGeom>
          <a:noFill/>
          <a:ln>
            <a:noFill/>
          </a:ln>
        </p:spPr>
      </p:pic>
    </p:spTree>
    <p:extLst>
      <p:ext uri="{BB962C8B-B14F-4D97-AF65-F5344CB8AC3E}">
        <p14:creationId xmlns:p14="http://schemas.microsoft.com/office/powerpoint/2010/main" val="1963420414"/>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Updating and Troubleshooting Apps</a:t>
            </a:r>
          </a:p>
        </p:txBody>
      </p:sp>
      <p:pic>
        <p:nvPicPr>
          <p:cNvPr id="10" name="Content Placeholder 9" descr="Driver information for this Wacom graphics tablet is accessed via the About option in System Preferences"/>
          <p:cNvPicPr>
            <a:picLocks noGrp="1"/>
          </p:cNvPicPr>
          <p:nvPr>
            <p:ph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5287138" y="3797578"/>
            <a:ext cx="4119357" cy="2743200"/>
          </a:xfrm>
          <a:prstGeom prst="rect">
            <a:avLst/>
          </a:prstGeom>
          <a:noFill/>
          <a:ln>
            <a:noFill/>
          </a:ln>
        </p:spPr>
      </p:pic>
      <p:sp>
        <p:nvSpPr>
          <p:cNvPr id="11" name="Content Placeholder 10"/>
          <p:cNvSpPr>
            <a:spLocks noGrp="1"/>
          </p:cNvSpPr>
          <p:nvPr>
            <p:ph sz="half" idx="1"/>
          </p:nvPr>
        </p:nvSpPr>
        <p:spPr>
          <a:xfrm>
            <a:off x="6156960" y="1285798"/>
            <a:ext cx="6035040" cy="5023561"/>
          </a:xfrm>
        </p:spPr>
        <p:txBody>
          <a:bodyPr/>
          <a:lstStyle/>
          <a:p>
            <a:r>
              <a:rPr lang="en-US" dirty="0"/>
              <a:t>App Store</a:t>
            </a:r>
          </a:p>
          <a:p>
            <a:pPr lvl="1"/>
            <a:r>
              <a:rPr lang="en-US" dirty="0"/>
              <a:t>Update notifications</a:t>
            </a:r>
          </a:p>
          <a:p>
            <a:pPr lvl="1"/>
            <a:r>
              <a:rPr lang="en-GB" dirty="0"/>
              <a:t>System Preferences &gt; App Store for automatic updates</a:t>
            </a:r>
          </a:p>
          <a:p>
            <a:r>
              <a:rPr lang="en-GB" dirty="0"/>
              <a:t>Download Apps</a:t>
            </a:r>
          </a:p>
          <a:p>
            <a:r>
              <a:rPr lang="en-GB" dirty="0"/>
              <a:t>Troubleshooting</a:t>
            </a:r>
          </a:p>
          <a:p>
            <a:r>
              <a:rPr lang="en-GB" dirty="0"/>
              <a:t>Driver updates</a:t>
            </a:r>
          </a:p>
          <a:p>
            <a:r>
              <a:rPr lang="en-GB" dirty="0"/>
              <a:t>Upgrading OS X</a:t>
            </a:r>
            <a:endParaRPr lang="en-US" dirty="0"/>
          </a:p>
          <a:p>
            <a:endParaRPr lang="en-US" dirty="0"/>
          </a:p>
        </p:txBody>
      </p:sp>
      <p:pic>
        <p:nvPicPr>
          <p:cNvPr id="13" name="Content Placeholder 7"/>
          <p:cNvPicPr>
            <a:picLocks noGrp="1"/>
          </p:cNvPicPr>
          <p:nvPr>
            <p:ph sz="quarter" idx="12"/>
          </p:nvPr>
        </p:nvPicPr>
        <p:blipFill>
          <a:blip r:embed="rId3" cstate="screen">
            <a:extLst>
              <a:ext uri="{28A0092B-C50C-407E-A947-70E740481C1C}">
                <a14:useLocalDpi xmlns:a14="http://schemas.microsoft.com/office/drawing/2010/main"/>
              </a:ext>
            </a:extLst>
          </a:blip>
          <a:stretch>
            <a:fillRect/>
          </a:stretch>
        </p:blipFill>
        <p:spPr bwMode="auto">
          <a:xfrm>
            <a:off x="889104" y="1285799"/>
            <a:ext cx="4525963" cy="2714225"/>
          </a:xfrm>
          <a:prstGeom prst="rect">
            <a:avLst/>
          </a:prstGeom>
          <a:noFill/>
          <a:ln>
            <a:noFill/>
          </a:ln>
        </p:spPr>
      </p:pic>
    </p:spTree>
    <p:extLst>
      <p:ext uri="{BB962C8B-B14F-4D97-AF65-F5344CB8AC3E}">
        <p14:creationId xmlns:p14="http://schemas.microsoft.com/office/powerpoint/2010/main" val="3843575279"/>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OS X Networking</a:t>
            </a:r>
            <a:endParaRPr lang="en-US" dirty="0"/>
          </a:p>
        </p:txBody>
      </p:sp>
      <p:pic>
        <p:nvPicPr>
          <p:cNvPr id="8" name="Content Placeholder 7" descr="Wi-Fi extended options menu"/>
          <p:cNvPicPr>
            <a:picLocks noGrp="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2500285" y="1334219"/>
            <a:ext cx="2868582" cy="4974506"/>
          </a:xfrm>
          <a:prstGeom prst="rect">
            <a:avLst/>
          </a:prstGeom>
          <a:noFill/>
          <a:ln>
            <a:noFill/>
          </a:ln>
        </p:spPr>
      </p:pic>
      <p:pic>
        <p:nvPicPr>
          <p:cNvPr id="9" name="Content Placeholder 8" descr="Network settings for an Ethernet connection"/>
          <p:cNvPicPr>
            <a:picLocks noGrp="1"/>
          </p:cNvPicPr>
          <p:nvPr>
            <p:ph sz="half" idx="2"/>
          </p:nvPr>
        </p:nvPicPr>
        <p:blipFill rotWithShape="1">
          <a:blip r:embed="rId3" cstate="screen">
            <a:extLst>
              <a:ext uri="{28A0092B-C50C-407E-A947-70E740481C1C}">
                <a14:useLocalDpi xmlns:a14="http://schemas.microsoft.com/office/drawing/2010/main"/>
              </a:ext>
            </a:extLst>
          </a:blip>
          <a:stretch/>
        </p:blipFill>
        <p:spPr bwMode="auto">
          <a:xfrm>
            <a:off x="6142038" y="1657721"/>
            <a:ext cx="4525962" cy="38156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7126954"/>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OS X Diagnostic Utilities (1)</a:t>
            </a:r>
            <a:endParaRPr lang="en-US" dirty="0"/>
          </a:p>
        </p:txBody>
      </p:sp>
      <p:sp>
        <p:nvSpPr>
          <p:cNvPr id="3" name="Content Placeholder 2"/>
          <p:cNvSpPr>
            <a:spLocks noGrp="1"/>
          </p:cNvSpPr>
          <p:nvPr>
            <p:ph sz="half" idx="1"/>
          </p:nvPr>
        </p:nvSpPr>
        <p:spPr>
          <a:xfrm>
            <a:off x="0" y="1512498"/>
            <a:ext cx="6035040" cy="4774002"/>
          </a:xfrm>
        </p:spPr>
        <p:txBody>
          <a:bodyPr>
            <a:normAutofit/>
          </a:bodyPr>
          <a:lstStyle/>
          <a:p>
            <a:r>
              <a:rPr lang="en-US" dirty="0"/>
              <a:t>System Information</a:t>
            </a:r>
            <a:endParaRPr lang="en-GB" dirty="0"/>
          </a:p>
          <a:p>
            <a:r>
              <a:rPr lang="en-US" dirty="0"/>
              <a:t>Screen Sharing</a:t>
            </a:r>
          </a:p>
          <a:p>
            <a:r>
              <a:rPr lang="en-US" dirty="0"/>
              <a:t>Activity Monitor</a:t>
            </a:r>
          </a:p>
          <a:p>
            <a:r>
              <a:rPr lang="en-US" dirty="0"/>
              <a:t>Console</a:t>
            </a:r>
            <a:endParaRPr lang="en-GB" b="1" dirty="0"/>
          </a:p>
          <a:p>
            <a:endParaRPr lang="en-US" dirty="0"/>
          </a:p>
        </p:txBody>
      </p:sp>
      <p:pic>
        <p:nvPicPr>
          <p:cNvPr id="13" name="Content Placeholder 7"/>
          <p:cNvPicPr>
            <a:picLocks noGrp="1"/>
          </p:cNvPicPr>
          <p:nvPr>
            <p:ph sz="quarter" idx="12"/>
          </p:nvPr>
        </p:nvPicPr>
        <p:blipFill>
          <a:blip r:embed="rId2" cstate="screen">
            <a:extLst>
              <a:ext uri="{28A0092B-C50C-407E-A947-70E740481C1C}">
                <a14:useLocalDpi xmlns:a14="http://schemas.microsoft.com/office/drawing/2010/main"/>
              </a:ext>
            </a:extLst>
          </a:blip>
          <a:stretch>
            <a:fillRect/>
          </a:stretch>
        </p:blipFill>
        <p:spPr bwMode="auto">
          <a:xfrm>
            <a:off x="6570686" y="822325"/>
            <a:ext cx="3668667" cy="2743200"/>
          </a:xfrm>
          <a:prstGeom prst="rect">
            <a:avLst/>
          </a:prstGeom>
          <a:noFill/>
          <a:ln>
            <a:noFill/>
          </a:ln>
        </p:spPr>
      </p:pic>
      <p:pic>
        <p:nvPicPr>
          <p:cNvPr id="12" name="Content Placeholder 8" descr="Use Console to view the log and diagnostic reports"/>
          <p:cNvPicPr>
            <a:picLocks noGrp="1"/>
          </p:cNvPicPr>
          <p:nvPr>
            <p:ph sz="quarter" idx="13"/>
          </p:nvPr>
        </p:nvPicPr>
        <p:blipFill>
          <a:blip r:embed="rId3" cstate="screen">
            <a:extLst>
              <a:ext uri="{28A0092B-C50C-407E-A947-70E740481C1C}">
                <a14:useLocalDpi xmlns:a14="http://schemas.microsoft.com/office/drawing/2010/main"/>
              </a:ext>
            </a:extLst>
          </a:blip>
          <a:stretch>
            <a:fillRect/>
          </a:stretch>
        </p:blipFill>
        <p:spPr bwMode="auto">
          <a:xfrm>
            <a:off x="6175023" y="3632625"/>
            <a:ext cx="4459993" cy="2739176"/>
          </a:xfrm>
          <a:prstGeom prst="rect">
            <a:avLst/>
          </a:prstGeom>
          <a:noFill/>
          <a:ln>
            <a:noFill/>
          </a:ln>
        </p:spPr>
      </p:pic>
    </p:spTree>
    <p:extLst>
      <p:ext uri="{BB962C8B-B14F-4D97-AF65-F5344CB8AC3E}">
        <p14:creationId xmlns:p14="http://schemas.microsoft.com/office/powerpoint/2010/main" val="2654855181"/>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OS X Diagnostic Utilities (1)</a:t>
            </a:r>
            <a:endParaRPr lang="en-US" dirty="0"/>
          </a:p>
        </p:txBody>
      </p:sp>
      <p:sp>
        <p:nvSpPr>
          <p:cNvPr id="3" name="Content Placeholder 2"/>
          <p:cNvSpPr>
            <a:spLocks noGrp="1"/>
          </p:cNvSpPr>
          <p:nvPr>
            <p:ph sz="half" idx="1"/>
          </p:nvPr>
        </p:nvSpPr>
        <p:spPr>
          <a:xfrm>
            <a:off x="0" y="1593010"/>
            <a:ext cx="6035040" cy="4693489"/>
          </a:xfrm>
        </p:spPr>
        <p:txBody>
          <a:bodyPr/>
          <a:lstStyle/>
          <a:p>
            <a:r>
              <a:rPr lang="en-US" dirty="0"/>
              <a:t>Terminal</a:t>
            </a:r>
            <a:endParaRPr lang="en-GB" dirty="0"/>
          </a:p>
          <a:p>
            <a:r>
              <a:rPr lang="en-US" dirty="0"/>
              <a:t>Disk Utility</a:t>
            </a:r>
          </a:p>
          <a:p>
            <a:endParaRPr lang="en-US" dirty="0"/>
          </a:p>
        </p:txBody>
      </p:sp>
      <p:pic>
        <p:nvPicPr>
          <p:cNvPr id="10" name="Content Placeholder 8"/>
          <p:cNvPicPr>
            <a:picLocks noGrp="1"/>
          </p:cNvPicPr>
          <p:nvPr>
            <p:ph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6819380" y="3630613"/>
            <a:ext cx="3171279" cy="2743200"/>
          </a:xfrm>
          <a:prstGeom prst="rect">
            <a:avLst/>
          </a:prstGeom>
          <a:noFill/>
          <a:ln>
            <a:noFill/>
          </a:ln>
        </p:spPr>
      </p:pic>
      <p:pic>
        <p:nvPicPr>
          <p:cNvPr id="11" name="Content Placeholder 10"/>
          <p:cNvPicPr>
            <a:picLocks noGrp="1"/>
          </p:cNvPicPr>
          <p:nvPr>
            <p:ph sz="quarter" idx="12"/>
          </p:nvPr>
        </p:nvPicPr>
        <p:blipFill rotWithShape="1">
          <a:blip r:embed="rId3" cstate="screen">
            <a:extLst>
              <a:ext uri="{28A0092B-C50C-407E-A947-70E740481C1C}">
                <a14:useLocalDpi xmlns:a14="http://schemas.microsoft.com/office/drawing/2010/main"/>
              </a:ext>
            </a:extLst>
          </a:blip>
          <a:srcRect/>
          <a:stretch/>
        </p:blipFill>
        <p:spPr bwMode="auto">
          <a:xfrm>
            <a:off x="6142038" y="1275918"/>
            <a:ext cx="4525962" cy="18360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3541044"/>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Troubleshooting Boot Issues</a:t>
            </a:r>
          </a:p>
        </p:txBody>
      </p:sp>
      <p:sp>
        <p:nvSpPr>
          <p:cNvPr id="12" name="Content Placeholder 11"/>
          <p:cNvSpPr>
            <a:spLocks noGrp="1"/>
          </p:cNvSpPr>
          <p:nvPr>
            <p:ph sz="half" idx="1"/>
          </p:nvPr>
        </p:nvSpPr>
        <p:spPr>
          <a:xfrm>
            <a:off x="6156960" y="1297890"/>
            <a:ext cx="6035040" cy="5011469"/>
          </a:xfrm>
        </p:spPr>
        <p:txBody>
          <a:bodyPr>
            <a:normAutofit/>
          </a:bodyPr>
          <a:lstStyle/>
          <a:p>
            <a:r>
              <a:rPr lang="en-GB" dirty="0"/>
              <a:t>Boot process</a:t>
            </a:r>
          </a:p>
          <a:p>
            <a:pPr lvl="1"/>
            <a:r>
              <a:rPr lang="en-GB" dirty="0"/>
              <a:t>Normal boot</a:t>
            </a:r>
          </a:p>
          <a:p>
            <a:pPr lvl="1"/>
            <a:r>
              <a:rPr lang="en-GB" dirty="0"/>
              <a:t>Disk missing (System Preferences &gt; </a:t>
            </a:r>
            <a:r>
              <a:rPr lang="en-GB" dirty="0" err="1"/>
              <a:t>Startup</a:t>
            </a:r>
            <a:r>
              <a:rPr lang="en-GB" dirty="0"/>
              <a:t> Disk)</a:t>
            </a:r>
          </a:p>
          <a:p>
            <a:pPr lvl="1"/>
            <a:r>
              <a:rPr lang="en-GB" dirty="0"/>
              <a:t>System folder missing</a:t>
            </a:r>
          </a:p>
          <a:p>
            <a:pPr lvl="1"/>
            <a:r>
              <a:rPr lang="en-GB" dirty="0"/>
              <a:t>Battery issue</a:t>
            </a:r>
          </a:p>
          <a:p>
            <a:pPr lvl="1"/>
            <a:r>
              <a:rPr lang="en-GB" dirty="0"/>
              <a:t>Selecting a different boot volume (Option key)</a:t>
            </a:r>
          </a:p>
          <a:p>
            <a:r>
              <a:rPr lang="en-GB" dirty="0"/>
              <a:t>OS X Recovery</a:t>
            </a:r>
          </a:p>
          <a:p>
            <a:r>
              <a:rPr lang="en-GB" dirty="0"/>
              <a:t>Safe Mode</a:t>
            </a:r>
          </a:p>
          <a:p>
            <a:r>
              <a:rPr lang="en-GB" dirty="0"/>
              <a:t>NVRAM reset</a:t>
            </a:r>
          </a:p>
          <a:p>
            <a:r>
              <a:rPr lang="en-GB" dirty="0"/>
              <a:t>NetBoot</a:t>
            </a:r>
          </a:p>
          <a:p>
            <a:endParaRPr lang="en-US" dirty="0"/>
          </a:p>
        </p:txBody>
      </p:sp>
      <p:pic>
        <p:nvPicPr>
          <p:cNvPr id="13" name="Content Placeholder 6" descr="Startup Disk settings"/>
          <p:cNvPicPr>
            <a:picLocks noGrp="1"/>
          </p:cNvPicPr>
          <p:nvPr>
            <p:ph sz="quarter" idx="12"/>
          </p:nvPr>
        </p:nvPicPr>
        <p:blipFill>
          <a:blip r:embed="rId2" cstate="screen">
            <a:extLst>
              <a:ext uri="{28A0092B-C50C-407E-A947-70E740481C1C}">
                <a14:useLocalDpi xmlns:a14="http://schemas.microsoft.com/office/drawing/2010/main"/>
              </a:ext>
            </a:extLst>
          </a:blip>
          <a:stretch>
            <a:fillRect/>
          </a:stretch>
        </p:blipFill>
        <p:spPr bwMode="auto">
          <a:xfrm>
            <a:off x="955454" y="1297891"/>
            <a:ext cx="4525963" cy="2401669"/>
          </a:xfrm>
          <a:prstGeom prst="rect">
            <a:avLst/>
          </a:prstGeom>
          <a:noFill/>
          <a:ln>
            <a:noFill/>
          </a:ln>
        </p:spPr>
      </p:pic>
      <p:pic>
        <p:nvPicPr>
          <p:cNvPr id="14" name="Content Placeholder 13" descr="OS X Recovery menu"/>
          <p:cNvPicPr>
            <a:picLocks noGrp="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1832531" y="3699560"/>
            <a:ext cx="3986657" cy="2743200"/>
          </a:xfrm>
          <a:prstGeom prst="rect">
            <a:avLst/>
          </a:prstGeom>
        </p:spPr>
      </p:pic>
    </p:spTree>
    <p:extLst>
      <p:ext uri="{BB962C8B-B14F-4D97-AF65-F5344CB8AC3E}">
        <p14:creationId xmlns:p14="http://schemas.microsoft.com/office/powerpoint/2010/main" val="430616739"/>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Troubleshooting App / Kernel Issues</a:t>
            </a:r>
          </a:p>
        </p:txBody>
      </p:sp>
      <p:sp>
        <p:nvSpPr>
          <p:cNvPr id="2" name="Content Placeholder 1"/>
          <p:cNvSpPr>
            <a:spLocks noGrp="1"/>
          </p:cNvSpPr>
          <p:nvPr>
            <p:ph sz="half" idx="1"/>
          </p:nvPr>
        </p:nvSpPr>
        <p:spPr/>
        <p:txBody>
          <a:bodyPr/>
          <a:lstStyle/>
          <a:p>
            <a:r>
              <a:rPr lang="en-US" dirty="0"/>
              <a:t>Spinning wait / pin wheel / Beach Ball of Death</a:t>
            </a:r>
          </a:p>
          <a:p>
            <a:r>
              <a:rPr lang="en-US" dirty="0"/>
              <a:t>Force Quit (</a:t>
            </a:r>
            <a:r>
              <a:rPr lang="en-US" dirty="0" err="1"/>
              <a:t>Command+Option</a:t>
            </a:r>
            <a:r>
              <a:rPr lang="en-US" dirty="0"/>
              <a:t>+</a:t>
            </a:r>
            <a:br>
              <a:rPr lang="en-US" dirty="0"/>
            </a:br>
            <a:r>
              <a:rPr lang="en-US" dirty="0"/>
              <a:t>Escape)</a:t>
            </a:r>
          </a:p>
          <a:p>
            <a:r>
              <a:rPr lang="en-US" dirty="0"/>
              <a:t>Kernel panic</a:t>
            </a:r>
          </a:p>
          <a:p>
            <a:pPr lvl="1"/>
            <a:r>
              <a:rPr lang="en-US" dirty="0"/>
              <a:t>Uninstall app</a:t>
            </a:r>
          </a:p>
          <a:p>
            <a:pPr lvl="1"/>
            <a:r>
              <a:rPr lang="en-US" dirty="0"/>
              <a:t>Remove peripherals</a:t>
            </a:r>
          </a:p>
          <a:p>
            <a:pPr lvl="1"/>
            <a:r>
              <a:rPr lang="en-US" dirty="0"/>
              <a:t>Check memory cards</a:t>
            </a:r>
          </a:p>
          <a:p>
            <a:endParaRPr lang="en-US" dirty="0"/>
          </a:p>
        </p:txBody>
      </p:sp>
      <p:pic>
        <p:nvPicPr>
          <p:cNvPr id="7" name="Content Placeholder 6" descr="Using Force Quit to stop an app that is not responding"/>
          <p:cNvPicPr>
            <a:picLocks noGrp="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142038" y="1546532"/>
            <a:ext cx="4525962" cy="4037987"/>
          </a:xfrm>
          <a:prstGeom prst="rect">
            <a:avLst/>
          </a:prstGeom>
          <a:noFill/>
          <a:ln>
            <a:noFill/>
          </a:ln>
        </p:spPr>
      </p:pic>
    </p:spTree>
    <p:extLst>
      <p:ext uri="{BB962C8B-B14F-4D97-AF65-F5344CB8AC3E}">
        <p14:creationId xmlns:p14="http://schemas.microsoft.com/office/powerpoint/2010/main" val="3156830932"/>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Troubleshooting Viruses and Malware</a:t>
            </a:r>
            <a:endParaRPr lang="en-US" dirty="0"/>
          </a:p>
        </p:txBody>
      </p:sp>
      <p:sp>
        <p:nvSpPr>
          <p:cNvPr id="4" name="Content Placeholder 3"/>
          <p:cNvSpPr>
            <a:spLocks noGrp="1"/>
          </p:cNvSpPr>
          <p:nvPr>
            <p:ph sz="half" idx="2"/>
          </p:nvPr>
        </p:nvSpPr>
        <p:spPr>
          <a:xfrm>
            <a:off x="6172200" y="1831376"/>
            <a:ext cx="5133475" cy="4855076"/>
          </a:xfrm>
        </p:spPr>
        <p:txBody>
          <a:bodyPr>
            <a:normAutofit/>
          </a:bodyPr>
          <a:lstStyle/>
          <a:p>
            <a:r>
              <a:rPr lang="en-US" dirty="0"/>
              <a:t>Threats</a:t>
            </a:r>
          </a:p>
          <a:p>
            <a:pPr lvl="1"/>
            <a:r>
              <a:rPr lang="en-US" dirty="0"/>
              <a:t>Historically, considered less vulnerable to viruses</a:t>
            </a:r>
          </a:p>
          <a:p>
            <a:pPr lvl="1"/>
            <a:r>
              <a:rPr lang="en-US" dirty="0"/>
              <a:t>Known instances of other malware types targeting OS X</a:t>
            </a:r>
          </a:p>
          <a:p>
            <a:pPr lvl="1"/>
            <a:r>
              <a:rPr lang="en-US" dirty="0"/>
              <a:t>Adware, spyware, Trojans, etc</a:t>
            </a:r>
          </a:p>
          <a:p>
            <a:pPr lvl="1"/>
            <a:r>
              <a:rPr lang="en-US" dirty="0"/>
              <a:t>Transmission of Windows viruses</a:t>
            </a:r>
          </a:p>
          <a:p>
            <a:r>
              <a:rPr lang="en-US" dirty="0"/>
              <a:t>Controls</a:t>
            </a:r>
          </a:p>
          <a:p>
            <a:pPr lvl="1"/>
            <a:r>
              <a:rPr lang="en-US" dirty="0"/>
              <a:t>Safe software sources</a:t>
            </a:r>
          </a:p>
          <a:p>
            <a:pPr lvl="1"/>
            <a:r>
              <a:rPr lang="en-US" dirty="0"/>
              <a:t>Update browser / plug-ins</a:t>
            </a:r>
          </a:p>
          <a:p>
            <a:pPr lvl="1"/>
            <a:r>
              <a:rPr lang="en-US" dirty="0"/>
              <a:t>OS X anti-malware suites</a:t>
            </a:r>
          </a:p>
          <a:p>
            <a:pPr lvl="1"/>
            <a:r>
              <a:rPr lang="en-US" dirty="0"/>
              <a:t>Anti-malware software for </a:t>
            </a:r>
            <a:r>
              <a:rPr lang="en-US"/>
              <a:t>Boot Camp</a:t>
            </a:r>
            <a:endParaRPr lang="en-US" dirty="0"/>
          </a:p>
        </p:txBody>
      </p:sp>
      <p:pic>
        <p:nvPicPr>
          <p:cNvPr id="7" name="Content Placeholder 6" descr="Security and Privacy settings"/>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524001" y="1726006"/>
            <a:ext cx="4525963" cy="3679038"/>
          </a:xfrm>
          <a:prstGeom prst="rect">
            <a:avLst/>
          </a:prstGeom>
        </p:spPr>
      </p:pic>
    </p:spTree>
    <p:extLst>
      <p:ext uri="{BB962C8B-B14F-4D97-AF65-F5344CB8AC3E}">
        <p14:creationId xmlns:p14="http://schemas.microsoft.com/office/powerpoint/2010/main" val="2772308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Mount Points</a:t>
            </a:r>
            <a:endParaRPr lang="en-US" dirty="0"/>
          </a:p>
        </p:txBody>
      </p:sp>
      <p:sp>
        <p:nvSpPr>
          <p:cNvPr id="3" name="Content Placeholder 2"/>
          <p:cNvSpPr>
            <a:spLocks noGrp="1"/>
          </p:cNvSpPr>
          <p:nvPr>
            <p:ph sz="half" idx="1"/>
          </p:nvPr>
        </p:nvSpPr>
        <p:spPr/>
        <p:txBody>
          <a:bodyPr>
            <a:normAutofit/>
          </a:bodyPr>
          <a:lstStyle/>
          <a:p>
            <a:pPr>
              <a:defRPr/>
            </a:pPr>
            <a:r>
              <a:rPr lang="en-GB" dirty="0"/>
              <a:t>Access a volume via the file system of another volume</a:t>
            </a:r>
          </a:p>
          <a:p>
            <a:pPr>
              <a:defRPr/>
            </a:pPr>
            <a:r>
              <a:rPr lang="en-GB" dirty="0"/>
              <a:t>File system of host volume must be NTFS</a:t>
            </a:r>
          </a:p>
          <a:p>
            <a:pPr>
              <a:defRPr/>
            </a:pPr>
            <a:r>
              <a:rPr lang="en-GB" dirty="0"/>
              <a:t>Volume must be hosted in an empty folder</a:t>
            </a:r>
          </a:p>
        </p:txBody>
      </p:sp>
      <p:pic>
        <p:nvPicPr>
          <p:cNvPr id="9" name="Content Placeholder 8" descr="DATA volume mounted within the Documents library - notice that no &quot;DATA&quot; drive appears under any of the drive letters"/>
          <p:cNvPicPr>
            <a:picLocks noGrp="1"/>
          </p:cNvPicPr>
          <p:nvPr>
            <p:ph sz="half" idx="2"/>
          </p:nvPr>
        </p:nvPicPr>
        <p:blipFill rotWithShape="1">
          <a:blip r:embed="rId2">
            <a:extLst>
              <a:ext uri="{28A0092B-C50C-407E-A947-70E740481C1C}">
                <a14:useLocalDpi xmlns:a14="http://schemas.microsoft.com/office/drawing/2010/main"/>
              </a:ext>
            </a:extLst>
          </a:blip>
          <a:stretch/>
        </p:blipFill>
        <p:spPr bwMode="auto">
          <a:xfrm>
            <a:off x="6142038" y="2020828"/>
            <a:ext cx="4525962" cy="30893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4464684"/>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A9B6E-CC7E-431D-995B-DD036BE3F72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BBF1F8B-58EA-4AD2-9AFD-2C625186EE28}"/>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D74CCFAB-2814-4CB0-89CE-588BB85C5B64}"/>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3484291868"/>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New generation of operating systems for touch-enabled smartphones and tablets</a:t>
            </a:r>
          </a:p>
          <a:p>
            <a:r>
              <a:rPr lang="en-GB" dirty="0"/>
              <a:t>Open Source versus Closed Source</a:t>
            </a:r>
          </a:p>
          <a:p>
            <a:r>
              <a:rPr lang="en-GB" dirty="0"/>
              <a:t>Closed source</a:t>
            </a:r>
          </a:p>
          <a:p>
            <a:pPr lvl="1"/>
            <a:r>
              <a:rPr lang="en-GB" dirty="0"/>
              <a:t>Often tied to hardware</a:t>
            </a:r>
          </a:p>
          <a:p>
            <a:pPr lvl="1"/>
            <a:r>
              <a:rPr lang="en-GB" dirty="0"/>
              <a:t>Source code kept secret</a:t>
            </a:r>
          </a:p>
          <a:p>
            <a:r>
              <a:rPr lang="en-GB" dirty="0"/>
              <a:t>Open source</a:t>
            </a:r>
          </a:p>
          <a:p>
            <a:pPr lvl="1"/>
            <a:r>
              <a:rPr lang="en-GB" dirty="0"/>
              <a:t>Source code publically available</a:t>
            </a:r>
          </a:p>
          <a:p>
            <a:pPr lvl="1"/>
            <a:r>
              <a:rPr lang="en-GB" dirty="0"/>
              <a:t>Can be reused in free or commercial products (so long as open source code is distributed under open source licence)</a:t>
            </a:r>
            <a:endParaRPr lang="en-US" dirty="0"/>
          </a:p>
        </p:txBody>
      </p:sp>
      <p:sp>
        <p:nvSpPr>
          <p:cNvPr id="3" name="Title 2"/>
          <p:cNvSpPr>
            <a:spLocks noGrp="1"/>
          </p:cNvSpPr>
          <p:nvPr>
            <p:ph type="title"/>
          </p:nvPr>
        </p:nvSpPr>
        <p:spPr/>
        <p:txBody>
          <a:bodyPr/>
          <a:lstStyle/>
          <a:p>
            <a:r>
              <a:rPr lang="en-GB" dirty="0"/>
              <a:t>Android, iOS, and Windows Mobile</a:t>
            </a:r>
            <a:endParaRPr lang="en-US" dirty="0"/>
          </a:p>
        </p:txBody>
      </p:sp>
    </p:spTree>
    <p:extLst>
      <p:ext uri="{BB962C8B-B14F-4D97-AF65-F5344CB8AC3E}">
        <p14:creationId xmlns:p14="http://schemas.microsoft.com/office/powerpoint/2010/main" val="3872500004"/>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a:t>
            </a:r>
          </a:p>
        </p:txBody>
      </p:sp>
      <p:pic>
        <p:nvPicPr>
          <p:cNvPr id="7" name="Content Placeholder 6"/>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524001" y="2059571"/>
            <a:ext cx="4525963" cy="3011909"/>
          </a:xfrm>
          <a:prstGeom prst="rect">
            <a:avLst/>
          </a:prstGeom>
        </p:spPr>
      </p:pic>
      <p:sp>
        <p:nvSpPr>
          <p:cNvPr id="4" name="Content Placeholder 3"/>
          <p:cNvSpPr>
            <a:spLocks noGrp="1"/>
          </p:cNvSpPr>
          <p:nvPr>
            <p:ph sz="half" idx="2"/>
          </p:nvPr>
        </p:nvSpPr>
        <p:spPr/>
        <p:txBody>
          <a:bodyPr>
            <a:normAutofit/>
          </a:bodyPr>
          <a:lstStyle/>
          <a:p>
            <a:r>
              <a:rPr lang="en-US" dirty="0"/>
              <a:t>Closed source OS for iPhone and iPad</a:t>
            </a:r>
          </a:p>
          <a:p>
            <a:r>
              <a:rPr lang="en-US" dirty="0"/>
              <a:t>Almost all touchscreen operated</a:t>
            </a:r>
          </a:p>
          <a:p>
            <a:pPr lvl="1"/>
            <a:r>
              <a:rPr lang="en-US" dirty="0"/>
              <a:t>Home button</a:t>
            </a:r>
          </a:p>
          <a:p>
            <a:pPr lvl="1"/>
            <a:r>
              <a:rPr lang="en-US" dirty="0"/>
              <a:t>Power / sleep button</a:t>
            </a:r>
          </a:p>
          <a:p>
            <a:pPr lvl="1"/>
            <a:r>
              <a:rPr lang="en-US" dirty="0"/>
              <a:t>Volume controls</a:t>
            </a:r>
          </a:p>
          <a:p>
            <a:r>
              <a:rPr lang="en-US" dirty="0"/>
              <a:t>Gestures</a:t>
            </a:r>
          </a:p>
          <a:p>
            <a:r>
              <a:rPr lang="en-US" dirty="0"/>
              <a:t>Multitasking bar</a:t>
            </a:r>
          </a:p>
          <a:p>
            <a:r>
              <a:rPr lang="en-US" dirty="0"/>
              <a:t>App Store</a:t>
            </a:r>
          </a:p>
        </p:txBody>
      </p:sp>
    </p:spTree>
    <p:extLst>
      <p:ext uri="{BB962C8B-B14F-4D97-AF65-F5344CB8AC3E}">
        <p14:creationId xmlns:p14="http://schemas.microsoft.com/office/powerpoint/2010/main" val="3225458989"/>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Android</a:t>
            </a:r>
          </a:p>
        </p:txBody>
      </p:sp>
      <p:sp>
        <p:nvSpPr>
          <p:cNvPr id="2" name="Content Placeholder 1"/>
          <p:cNvSpPr>
            <a:spLocks noGrp="1"/>
          </p:cNvSpPr>
          <p:nvPr>
            <p:ph sz="half" idx="1"/>
          </p:nvPr>
        </p:nvSpPr>
        <p:spPr/>
        <p:txBody>
          <a:bodyPr>
            <a:normAutofit/>
          </a:bodyPr>
          <a:lstStyle/>
          <a:p>
            <a:r>
              <a:rPr lang="en-US" dirty="0"/>
              <a:t>Open source smartphone / tablet OS developed by Open Handset Alliance but very closely associated with Google</a:t>
            </a:r>
          </a:p>
          <a:p>
            <a:r>
              <a:rPr lang="en-US" dirty="0"/>
              <a:t>Variants used by many device vendors (Samsung, HTC, LG, etc)</a:t>
            </a:r>
          </a:p>
          <a:p>
            <a:r>
              <a:rPr lang="en-US" dirty="0"/>
              <a:t>Android versions</a:t>
            </a:r>
          </a:p>
          <a:p>
            <a:r>
              <a:rPr lang="en-US" dirty="0"/>
              <a:t>Google Play and other app stores</a:t>
            </a:r>
          </a:p>
        </p:txBody>
      </p:sp>
      <p:pic>
        <p:nvPicPr>
          <p:cNvPr id="7" name="Content Placeholder 6" descr="Motorola Moto G smartphone"/>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6142038" y="1302544"/>
            <a:ext cx="4525962" cy="4525962"/>
          </a:xfrm>
        </p:spPr>
      </p:pic>
    </p:spTree>
    <p:extLst>
      <p:ext uri="{BB962C8B-B14F-4D97-AF65-F5344CB8AC3E}">
        <p14:creationId xmlns:p14="http://schemas.microsoft.com/office/powerpoint/2010/main" val="704617400"/>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Windows</a:t>
            </a:r>
          </a:p>
        </p:txBody>
      </p:sp>
      <p:pic>
        <p:nvPicPr>
          <p:cNvPr id="8" name="Content Placeholder 7" descr="Microsoft Surface tablet running Windows 8 (Image © 2015 Microsoft)&#10;"/>
          <p:cNvPicPr>
            <a:picLocks noGrp="1" noChangeAspect="1"/>
          </p:cNvPicPr>
          <p:nvPr>
            <p:ph sz="half" idx="1"/>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1" y="2098489"/>
            <a:ext cx="4525963" cy="2934072"/>
          </a:xfrm>
        </p:spPr>
      </p:pic>
      <p:sp>
        <p:nvSpPr>
          <p:cNvPr id="7" name="Content Placeholder 6"/>
          <p:cNvSpPr>
            <a:spLocks noGrp="1"/>
          </p:cNvSpPr>
          <p:nvPr>
            <p:ph sz="half" idx="2"/>
          </p:nvPr>
        </p:nvSpPr>
        <p:spPr/>
        <p:txBody>
          <a:bodyPr/>
          <a:lstStyle/>
          <a:p>
            <a:r>
              <a:rPr lang="en-US" dirty="0"/>
              <a:t>Legacy Windows Phone versions</a:t>
            </a:r>
          </a:p>
          <a:p>
            <a:r>
              <a:rPr lang="en-US" dirty="0"/>
              <a:t>Windows 8 designed for use on touch devices and PCs</a:t>
            </a:r>
          </a:p>
          <a:p>
            <a:r>
              <a:rPr lang="en-US" dirty="0"/>
              <a:t>Lumia smartphone range</a:t>
            </a:r>
          </a:p>
          <a:p>
            <a:r>
              <a:rPr lang="en-US" dirty="0"/>
              <a:t>Surface tablet range</a:t>
            </a:r>
          </a:p>
          <a:p>
            <a:r>
              <a:rPr lang="en-US" dirty="0"/>
              <a:t>Windows Store</a:t>
            </a:r>
          </a:p>
        </p:txBody>
      </p:sp>
    </p:spTree>
    <p:extLst>
      <p:ext uri="{BB962C8B-B14F-4D97-AF65-F5344CB8AC3E}">
        <p14:creationId xmlns:p14="http://schemas.microsoft.com/office/powerpoint/2010/main" val="3415004997"/>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iOS Launcher</a:t>
            </a:r>
          </a:p>
        </p:txBody>
      </p:sp>
      <p:sp>
        <p:nvSpPr>
          <p:cNvPr id="3" name="Content Placeholder 2"/>
          <p:cNvSpPr>
            <a:spLocks noGrp="1"/>
          </p:cNvSpPr>
          <p:nvPr>
            <p:ph sz="quarter" idx="12"/>
          </p:nvPr>
        </p:nvSpPr>
        <p:spPr>
          <a:xfrm>
            <a:off x="0" y="1541252"/>
            <a:ext cx="6035040" cy="2024907"/>
          </a:xfrm>
        </p:spPr>
        <p:txBody>
          <a:bodyPr>
            <a:normAutofit/>
          </a:bodyPr>
          <a:lstStyle/>
          <a:p>
            <a:r>
              <a:rPr lang="en-US" dirty="0"/>
              <a:t>Springboard</a:t>
            </a:r>
          </a:p>
          <a:p>
            <a:r>
              <a:rPr lang="en-US" dirty="0"/>
              <a:t>Simple app icons</a:t>
            </a:r>
          </a:p>
          <a:p>
            <a:r>
              <a:rPr lang="en-US" dirty="0"/>
              <a:t>Taskbar of fixed icons</a:t>
            </a:r>
          </a:p>
          <a:p>
            <a:r>
              <a:rPr lang="en-US" dirty="0"/>
              <a:t>Notification shade</a:t>
            </a:r>
          </a:p>
          <a:p>
            <a:r>
              <a:rPr lang="en-US" dirty="0"/>
              <a:t>Control Center</a:t>
            </a:r>
          </a:p>
        </p:txBody>
      </p:sp>
      <p:pic>
        <p:nvPicPr>
          <p:cNvPr id="8" name="Content Placeholder 7" descr="iOS Home Screen"/>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2759839" y="3611563"/>
            <a:ext cx="2054287" cy="2743200"/>
          </a:xfrm>
        </p:spPr>
      </p:pic>
      <p:pic>
        <p:nvPicPr>
          <p:cNvPr id="13" name="Content Placeholder 12"/>
          <p:cNvPicPr>
            <a:picLocks noGrp="1" noChangeAspect="1"/>
          </p:cNvPicPr>
          <p:nvPr>
            <p:ph sz="quarter" idx="14"/>
          </p:nvPr>
        </p:nvPicPr>
        <p:blipFill>
          <a:blip r:embed="rId3" cstate="screen">
            <a:extLst>
              <a:ext uri="{28A0092B-C50C-407E-A947-70E740481C1C}">
                <a14:useLocalDpi xmlns:a14="http://schemas.microsoft.com/office/drawing/2010/main"/>
              </a:ext>
            </a:extLst>
          </a:blip>
          <a:stretch>
            <a:fillRect/>
          </a:stretch>
        </p:blipFill>
        <p:spPr>
          <a:xfrm>
            <a:off x="7376319" y="822325"/>
            <a:ext cx="2057400" cy="2743200"/>
          </a:xfrm>
        </p:spPr>
      </p:pic>
      <p:pic>
        <p:nvPicPr>
          <p:cNvPr id="12" name="Content Placeholder 8"/>
          <p:cNvPicPr>
            <a:picLocks noGrp="1" noChangeAspect="1"/>
          </p:cNvPicPr>
          <p:nvPr>
            <p:ph sz="quarter" idx="15"/>
          </p:nvPr>
        </p:nvPicPr>
        <p:blipFill>
          <a:blip r:embed="rId4" cstate="screen">
            <a:extLst>
              <a:ext uri="{28A0092B-C50C-407E-A947-70E740481C1C}">
                <a14:useLocalDpi xmlns:a14="http://schemas.microsoft.com/office/drawing/2010/main"/>
              </a:ext>
            </a:extLst>
          </a:blip>
          <a:stretch>
            <a:fillRect/>
          </a:stretch>
        </p:blipFill>
        <p:spPr>
          <a:xfrm>
            <a:off x="7377876" y="3611563"/>
            <a:ext cx="2054287" cy="2743200"/>
          </a:xfrm>
        </p:spPr>
      </p:pic>
    </p:spTree>
    <p:extLst>
      <p:ext uri="{BB962C8B-B14F-4D97-AF65-F5344CB8AC3E}">
        <p14:creationId xmlns:p14="http://schemas.microsoft.com/office/powerpoint/2010/main" val="3924792807"/>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Android Launcher</a:t>
            </a:r>
          </a:p>
        </p:txBody>
      </p:sp>
      <p:sp>
        <p:nvSpPr>
          <p:cNvPr id="9" name="Content Placeholder 8"/>
          <p:cNvSpPr>
            <a:spLocks noGrp="1"/>
          </p:cNvSpPr>
          <p:nvPr>
            <p:ph sz="half" idx="1"/>
          </p:nvPr>
        </p:nvSpPr>
        <p:spPr/>
        <p:txBody>
          <a:bodyPr/>
          <a:lstStyle/>
          <a:p>
            <a:r>
              <a:rPr lang="en-US" dirty="0"/>
              <a:t>Home screen</a:t>
            </a:r>
          </a:p>
          <a:p>
            <a:pPr lvl="1"/>
            <a:r>
              <a:rPr lang="en-US" dirty="0"/>
              <a:t>App icons</a:t>
            </a:r>
          </a:p>
          <a:p>
            <a:pPr lvl="1"/>
            <a:r>
              <a:rPr lang="en-US" dirty="0"/>
              <a:t>Widgets</a:t>
            </a:r>
          </a:p>
          <a:p>
            <a:pPr lvl="1"/>
            <a:r>
              <a:rPr lang="en-US" dirty="0"/>
              <a:t>Taskbar</a:t>
            </a:r>
          </a:p>
          <a:p>
            <a:r>
              <a:rPr lang="en-US" dirty="0"/>
              <a:t>Notification shade</a:t>
            </a:r>
          </a:p>
          <a:p>
            <a:r>
              <a:rPr lang="en-US" dirty="0"/>
              <a:t>Android vendors often customize home screen</a:t>
            </a:r>
          </a:p>
          <a:p>
            <a:endParaRPr lang="en-US" dirty="0"/>
          </a:p>
        </p:txBody>
      </p:sp>
      <p:pic>
        <p:nvPicPr>
          <p:cNvPr id="12" name="Content Placeholder 11" descr="http://img.wonderhowto.com/img/13/94/63534287330505/0/set-up-your-grandmas-samsung-galaxy-s5-for-easier-use-less-questions-for-you.w654.jpg"/>
          <p:cNvPicPr>
            <a:picLocks noGrp="1"/>
          </p:cNvPicPr>
          <p:nvPr>
            <p:ph sz="quarter" idx="12"/>
          </p:nvPr>
        </p:nvPicPr>
        <p:blipFill>
          <a:blip r:embed="rId2" cstate="screen">
            <a:extLst>
              <a:ext uri="{28A0092B-C50C-407E-A947-70E740481C1C}">
                <a14:useLocalDpi xmlns:a14="http://schemas.microsoft.com/office/drawing/2010/main"/>
              </a:ext>
            </a:extLst>
          </a:blip>
          <a:srcRect/>
          <a:stretch>
            <a:fillRect/>
          </a:stretch>
        </p:blipFill>
        <p:spPr bwMode="auto">
          <a:xfrm>
            <a:off x="963558" y="1364028"/>
            <a:ext cx="2025735" cy="3241040"/>
          </a:xfrm>
          <a:prstGeom prst="rect">
            <a:avLst/>
          </a:prstGeom>
          <a:noFill/>
          <a:ln>
            <a:noFill/>
          </a:ln>
        </p:spPr>
      </p:pic>
      <p:pic>
        <p:nvPicPr>
          <p:cNvPr id="13" name="Content Placeholder 12" descr="Swipe down from the notification shade in Android to open a configuration panel"/>
          <p:cNvPicPr>
            <a:picLocks noGrp="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3746501" y="3162301"/>
            <a:ext cx="2081298" cy="3203575"/>
          </a:xfrm>
          <a:prstGeom prst="rect">
            <a:avLst/>
          </a:prstGeom>
        </p:spPr>
      </p:pic>
    </p:spTree>
    <p:extLst>
      <p:ext uri="{BB962C8B-B14F-4D97-AF65-F5344CB8AC3E}">
        <p14:creationId xmlns:p14="http://schemas.microsoft.com/office/powerpoint/2010/main" val="2263318702"/>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Windows Start Screen</a:t>
            </a:r>
          </a:p>
        </p:txBody>
      </p:sp>
      <p:sp>
        <p:nvSpPr>
          <p:cNvPr id="3" name="Content Placeholder 2"/>
          <p:cNvSpPr>
            <a:spLocks noGrp="1"/>
          </p:cNvSpPr>
          <p:nvPr>
            <p:ph sz="half" idx="1"/>
          </p:nvPr>
        </p:nvSpPr>
        <p:spPr/>
        <p:txBody>
          <a:bodyPr/>
          <a:lstStyle/>
          <a:p>
            <a:r>
              <a:rPr lang="en-US" dirty="0"/>
              <a:t>Windows 8 shares same code and GUI as PC</a:t>
            </a:r>
          </a:p>
          <a:p>
            <a:r>
              <a:rPr lang="en-US" dirty="0"/>
              <a:t>Start Screen with live tiles</a:t>
            </a:r>
          </a:p>
        </p:txBody>
      </p:sp>
      <p:pic>
        <p:nvPicPr>
          <p:cNvPr id="7" name="Content Placeholder 6" descr="https://upload.wikimedia.org/wikipedia/en/4/48/WP8.1_Start_Screen.png"/>
          <p:cNvPicPr>
            <a:picLocks noGrp="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7132638" y="1305776"/>
            <a:ext cx="2544762" cy="4519498"/>
          </a:xfrm>
          <a:prstGeom prst="rect">
            <a:avLst/>
          </a:prstGeom>
          <a:noFill/>
          <a:ln>
            <a:noFill/>
          </a:ln>
        </p:spPr>
      </p:pic>
    </p:spTree>
    <p:extLst>
      <p:ext uri="{BB962C8B-B14F-4D97-AF65-F5344CB8AC3E}">
        <p14:creationId xmlns:p14="http://schemas.microsoft.com/office/powerpoint/2010/main" val="3873871576"/>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Voice interface</a:t>
            </a:r>
          </a:p>
          <a:p>
            <a:r>
              <a:rPr lang="en-US" dirty="0"/>
              <a:t>Processing takes place on network servers</a:t>
            </a:r>
          </a:p>
          <a:p>
            <a:r>
              <a:rPr lang="en-US" dirty="0"/>
              <a:t>Setting up voice interface</a:t>
            </a:r>
          </a:p>
          <a:p>
            <a:pPr lvl="1"/>
            <a:r>
              <a:rPr lang="en-US" dirty="0"/>
              <a:t>Enable feature</a:t>
            </a:r>
          </a:p>
          <a:p>
            <a:pPr lvl="1"/>
            <a:r>
              <a:rPr lang="en-US" dirty="0"/>
              <a:t>Train to recognize voice</a:t>
            </a:r>
          </a:p>
          <a:p>
            <a:pPr lvl="1"/>
            <a:r>
              <a:rPr lang="en-US" dirty="0"/>
              <a:t>Enable with applications (location services, etc)</a:t>
            </a:r>
          </a:p>
          <a:p>
            <a:pPr lvl="1"/>
            <a:r>
              <a:rPr lang="en-US" dirty="0"/>
              <a:t>Enable voice activation</a:t>
            </a:r>
          </a:p>
          <a:p>
            <a:r>
              <a:rPr lang="en-US" dirty="0"/>
              <a:t>Siri</a:t>
            </a:r>
          </a:p>
          <a:p>
            <a:r>
              <a:rPr lang="en-US" dirty="0"/>
              <a:t>Google Now</a:t>
            </a:r>
          </a:p>
          <a:p>
            <a:r>
              <a:rPr lang="en-US" dirty="0"/>
              <a:t>Cortana</a:t>
            </a:r>
          </a:p>
          <a:p>
            <a:pPr lvl="1"/>
            <a:endParaRPr lang="en-US" dirty="0"/>
          </a:p>
        </p:txBody>
      </p:sp>
      <p:sp>
        <p:nvSpPr>
          <p:cNvPr id="3" name="Title 2"/>
          <p:cNvSpPr>
            <a:spLocks noGrp="1"/>
          </p:cNvSpPr>
          <p:nvPr>
            <p:ph type="title"/>
          </p:nvPr>
        </p:nvSpPr>
        <p:spPr/>
        <p:txBody>
          <a:bodyPr/>
          <a:lstStyle/>
          <a:p>
            <a:r>
              <a:rPr lang="en-US" dirty="0"/>
              <a:t>Virtual Assistants</a:t>
            </a:r>
          </a:p>
        </p:txBody>
      </p:sp>
    </p:spTree>
    <p:extLst>
      <p:ext uri="{BB962C8B-B14F-4D97-AF65-F5344CB8AC3E}">
        <p14:creationId xmlns:p14="http://schemas.microsoft.com/office/powerpoint/2010/main" val="999115254"/>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a:t>Autoswitch</a:t>
            </a:r>
            <a:r>
              <a:rPr lang="en-US" dirty="0"/>
              <a:t> between portrait and landscape</a:t>
            </a:r>
          </a:p>
          <a:p>
            <a:r>
              <a:rPr lang="en-US" dirty="0"/>
              <a:t>Accelerometers and gyroscopes</a:t>
            </a:r>
          </a:p>
          <a:p>
            <a:r>
              <a:rPr lang="en-US" dirty="0"/>
              <a:t>Calibration utilities</a:t>
            </a:r>
          </a:p>
        </p:txBody>
      </p:sp>
      <p:sp>
        <p:nvSpPr>
          <p:cNvPr id="3" name="Title 2"/>
          <p:cNvSpPr>
            <a:spLocks noGrp="1"/>
          </p:cNvSpPr>
          <p:nvPr>
            <p:ph type="title"/>
          </p:nvPr>
        </p:nvSpPr>
        <p:spPr/>
        <p:txBody>
          <a:bodyPr/>
          <a:lstStyle/>
          <a:p>
            <a:r>
              <a:rPr lang="en-US" dirty="0"/>
              <a:t>Screen Orientation</a:t>
            </a:r>
          </a:p>
        </p:txBody>
      </p:sp>
    </p:spTree>
    <p:extLst>
      <p:ext uri="{BB962C8B-B14F-4D97-AF65-F5344CB8AC3E}">
        <p14:creationId xmlns:p14="http://schemas.microsoft.com/office/powerpoint/2010/main" val="2158338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Charms</a:t>
            </a:r>
          </a:p>
        </p:txBody>
      </p:sp>
      <p:sp>
        <p:nvSpPr>
          <p:cNvPr id="3" name="Content Placeholder 2"/>
          <p:cNvSpPr>
            <a:spLocks noGrp="1"/>
          </p:cNvSpPr>
          <p:nvPr>
            <p:ph sz="half" idx="1"/>
          </p:nvPr>
        </p:nvSpPr>
        <p:spPr>
          <a:xfrm>
            <a:off x="-33061" y="1420576"/>
            <a:ext cx="6035040" cy="5486400"/>
          </a:xfrm>
        </p:spPr>
        <p:txBody>
          <a:bodyPr>
            <a:normAutofit/>
          </a:bodyPr>
          <a:lstStyle/>
          <a:p>
            <a:r>
              <a:rPr lang="en-US" dirty="0"/>
              <a:t>Introduced with Windows 8 to provide touch-friendly configuration of system settings</a:t>
            </a:r>
          </a:p>
          <a:p>
            <a:pPr lvl="1"/>
            <a:r>
              <a:rPr lang="en-US" dirty="0"/>
              <a:t>Search</a:t>
            </a:r>
          </a:p>
          <a:p>
            <a:pPr lvl="1"/>
            <a:r>
              <a:rPr lang="en-US" dirty="0"/>
              <a:t>Share</a:t>
            </a:r>
          </a:p>
          <a:p>
            <a:pPr lvl="1"/>
            <a:r>
              <a:rPr lang="en-US" dirty="0"/>
              <a:t>Start</a:t>
            </a:r>
          </a:p>
          <a:p>
            <a:pPr lvl="1"/>
            <a:r>
              <a:rPr lang="en-US" dirty="0"/>
              <a:t>Devices</a:t>
            </a:r>
          </a:p>
          <a:p>
            <a:pPr lvl="1"/>
            <a:r>
              <a:rPr lang="en-US" dirty="0"/>
              <a:t>Settings (PC Settings)</a:t>
            </a:r>
          </a:p>
        </p:txBody>
      </p:sp>
      <p:pic>
        <p:nvPicPr>
          <p:cNvPr id="8" name="Content Placeholder 7" descr="Charms bar"/>
          <p:cNvPicPr>
            <a:picLocks noGrp="1"/>
          </p:cNvPicPr>
          <p:nvPr>
            <p:ph sz="quarter" idx="12"/>
          </p:nvPr>
        </p:nvPicPr>
        <p:blipFill rotWithShape="1">
          <a:blip r:embed="rId2" cstate="screen">
            <a:extLst>
              <a:ext uri="{28A0092B-C50C-407E-A947-70E740481C1C}">
                <a14:useLocalDpi xmlns:a14="http://schemas.microsoft.com/office/drawing/2010/main"/>
              </a:ext>
            </a:extLst>
          </a:blip>
          <a:srcRect/>
          <a:stretch/>
        </p:blipFill>
        <p:spPr bwMode="auto">
          <a:xfrm>
            <a:off x="6142038" y="849076"/>
            <a:ext cx="4525962" cy="2689698"/>
          </a:xfrm>
          <a:prstGeom prst="rect">
            <a:avLst/>
          </a:prstGeom>
          <a:noFill/>
          <a:ln>
            <a:noFill/>
          </a:ln>
          <a:extLst>
            <a:ext uri="{53640926-AAD7-44D8-BBD7-CCE9431645EC}">
              <a14:shadowObscured xmlns:a14="http://schemas.microsoft.com/office/drawing/2010/main"/>
            </a:ext>
          </a:extLst>
        </p:spPr>
      </p:pic>
      <p:pic>
        <p:nvPicPr>
          <p:cNvPr id="9" name="Content Placeholder 8" descr="PC Settings app"/>
          <p:cNvPicPr>
            <a:picLocks noGrp="1"/>
          </p:cNvPicPr>
          <p:nvPr>
            <p:ph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6690519" y="3630613"/>
            <a:ext cx="3429000" cy="2743200"/>
          </a:xfrm>
          <a:prstGeom prst="rect">
            <a:avLst/>
          </a:prstGeom>
          <a:noFill/>
          <a:ln>
            <a:noFill/>
          </a:ln>
        </p:spPr>
      </p:pic>
    </p:spTree>
    <p:extLst>
      <p:ext uri="{BB962C8B-B14F-4D97-AF65-F5344CB8AC3E}">
        <p14:creationId xmlns:p14="http://schemas.microsoft.com/office/powerpoint/2010/main" val="1991882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82702"/>
            <a:ext cx="12192000" cy="2743200"/>
          </a:xfrm>
        </p:spPr>
        <p:txBody>
          <a:bodyPr>
            <a:normAutofit/>
          </a:bodyPr>
          <a:lstStyle/>
          <a:p>
            <a:r>
              <a:rPr lang="en-US" dirty="0"/>
              <a:t>Virtual Hard Disk (</a:t>
            </a:r>
            <a:r>
              <a:rPr lang="en-US" dirty="0" err="1"/>
              <a:t>vhd</a:t>
            </a:r>
            <a:r>
              <a:rPr lang="en-US" dirty="0"/>
              <a:t> / </a:t>
            </a:r>
            <a:r>
              <a:rPr lang="en-US" dirty="0" err="1"/>
              <a:t>vhdx</a:t>
            </a:r>
            <a:r>
              <a:rPr lang="en-US" dirty="0"/>
              <a:t>)</a:t>
            </a:r>
          </a:p>
          <a:p>
            <a:pPr lvl="1"/>
            <a:r>
              <a:rPr lang="en-US" dirty="0"/>
              <a:t>Used as disk format by Hyper-V virtualization software</a:t>
            </a:r>
          </a:p>
          <a:p>
            <a:pPr lvl="1"/>
            <a:r>
              <a:rPr lang="en-US" dirty="0"/>
              <a:t>Can be mounted directly by host in Windows 7 / Windows 8</a:t>
            </a:r>
          </a:p>
          <a:p>
            <a:r>
              <a:rPr lang="en-US" dirty="0"/>
              <a:t>ISO</a:t>
            </a:r>
          </a:p>
          <a:p>
            <a:pPr lvl="1"/>
            <a:r>
              <a:rPr lang="en-US" dirty="0"/>
              <a:t>Image in CD (ISO 9660) or DVD (ISO 13346) format</a:t>
            </a:r>
          </a:p>
          <a:p>
            <a:pPr lvl="1"/>
            <a:r>
              <a:rPr lang="en-US" dirty="0"/>
              <a:t>Can be mounted in File Explorer directly in Windows 8</a:t>
            </a:r>
          </a:p>
          <a:p>
            <a:pPr lvl="1"/>
            <a:r>
              <a:rPr lang="en-US" dirty="0"/>
              <a:t>Use third-party software to create (or Microsoft Deployment Tools / </a:t>
            </a:r>
            <a:r>
              <a:rPr lang="en-US" dirty="0" err="1"/>
              <a:t>oscdimg</a:t>
            </a:r>
            <a:r>
              <a:rPr lang="en-US" dirty="0"/>
              <a:t>)</a:t>
            </a:r>
          </a:p>
        </p:txBody>
      </p:sp>
      <p:sp>
        <p:nvSpPr>
          <p:cNvPr id="3" name="Title 2"/>
          <p:cNvSpPr>
            <a:spLocks noGrp="1"/>
          </p:cNvSpPr>
          <p:nvPr>
            <p:ph type="title"/>
          </p:nvPr>
        </p:nvSpPr>
        <p:spPr/>
        <p:txBody>
          <a:bodyPr/>
          <a:lstStyle/>
          <a:p>
            <a:r>
              <a:rPr lang="en-US" dirty="0"/>
              <a:t>Disk Images</a:t>
            </a:r>
          </a:p>
        </p:txBody>
      </p:sp>
      <p:pic>
        <p:nvPicPr>
          <p:cNvPr id="7" name="Content Placeholder 11" descr="C:\Users\James\Documents\strata-windows7\windows7de\2010_windows_diskmanagement_attachvhd.png"/>
          <p:cNvPicPr>
            <a:picLocks noGrp="1"/>
          </p:cNvPicPr>
          <p:nvPr>
            <p:ph idx="12"/>
          </p:nvPr>
        </p:nvPicPr>
        <p:blipFill>
          <a:blip r:embed="rId2" cstate="screen">
            <a:extLst>
              <a:ext uri="{28A0092B-C50C-407E-A947-70E740481C1C}">
                <a14:useLocalDpi xmlns:a14="http://schemas.microsoft.com/office/drawing/2010/main"/>
              </a:ext>
            </a:extLst>
          </a:blip>
          <a:srcRect/>
          <a:stretch>
            <a:fillRect/>
          </a:stretch>
        </p:blipFill>
        <p:spPr bwMode="auto">
          <a:xfrm>
            <a:off x="3573485" y="3617913"/>
            <a:ext cx="5045030" cy="2743200"/>
          </a:xfrm>
        </p:spPr>
      </p:pic>
    </p:spTree>
    <p:extLst>
      <p:ext uri="{BB962C8B-B14F-4D97-AF65-F5344CB8AC3E}">
        <p14:creationId xmlns:p14="http://schemas.microsoft.com/office/powerpoint/2010/main" val="743974928"/>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Cellular Data Networks</a:t>
            </a:r>
            <a:endParaRPr lang="en-US" dirty="0"/>
          </a:p>
        </p:txBody>
      </p:sp>
      <p:pic>
        <p:nvPicPr>
          <p:cNvPr id="8" name="Content Placeholder 7" descr="Configuring cellular data options in iOS (left) and Android (right)"/>
          <p:cNvPicPr>
            <a:picLocks noGrp="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3604260" y="1574627"/>
            <a:ext cx="4983480" cy="3981796"/>
          </a:xfrm>
          <a:prstGeom prst="rect">
            <a:avLst/>
          </a:prstGeom>
          <a:noFill/>
          <a:ln>
            <a:noFill/>
          </a:ln>
        </p:spPr>
      </p:pic>
    </p:spTree>
    <p:extLst>
      <p:ext uri="{BB962C8B-B14F-4D97-AF65-F5344CB8AC3E}">
        <p14:creationId xmlns:p14="http://schemas.microsoft.com/office/powerpoint/2010/main" val="1208513752"/>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Tethering</a:t>
            </a:r>
          </a:p>
          <a:p>
            <a:r>
              <a:rPr lang="en-US" dirty="0"/>
              <a:t>Cellular radio types</a:t>
            </a:r>
          </a:p>
          <a:p>
            <a:pPr lvl="1"/>
            <a:r>
              <a:rPr lang="en-US" dirty="0"/>
              <a:t>Transmitters and cells</a:t>
            </a:r>
          </a:p>
          <a:p>
            <a:pPr lvl="1"/>
            <a:r>
              <a:rPr lang="en-GB" dirty="0"/>
              <a:t>Global System for Mobile Communication (GSM)</a:t>
            </a:r>
          </a:p>
          <a:p>
            <a:pPr lvl="1"/>
            <a:r>
              <a:rPr lang="en-GB" dirty="0"/>
              <a:t>Code Division Multiple Access (CDMA)</a:t>
            </a:r>
          </a:p>
          <a:p>
            <a:r>
              <a:rPr lang="en-GB" dirty="0"/>
              <a:t>GSM networks and SIM cards</a:t>
            </a:r>
          </a:p>
          <a:p>
            <a:pPr lvl="1"/>
            <a:r>
              <a:rPr lang="en-GB" dirty="0"/>
              <a:t>SIM (Subscriber Identity Module) </a:t>
            </a:r>
          </a:p>
          <a:p>
            <a:pPr lvl="1"/>
            <a:r>
              <a:rPr lang="en-GB" dirty="0"/>
              <a:t>IMEI (International Mobile Station Equipment Identity)</a:t>
            </a:r>
          </a:p>
          <a:p>
            <a:pPr lvl="1"/>
            <a:r>
              <a:rPr lang="en-GB" dirty="0"/>
              <a:t>IMSI (International Mobile Subscriber Identity)</a:t>
            </a:r>
          </a:p>
          <a:p>
            <a:r>
              <a:rPr lang="en-GB" dirty="0"/>
              <a:t>CDMA networks</a:t>
            </a:r>
          </a:p>
          <a:p>
            <a:pPr lvl="1"/>
            <a:r>
              <a:rPr lang="en-GB" dirty="0"/>
              <a:t>Mobile Equipment ID (MEID)</a:t>
            </a:r>
          </a:p>
          <a:p>
            <a:pPr lvl="1"/>
            <a:r>
              <a:rPr lang="en-GB" dirty="0"/>
              <a:t>PRI (Product </a:t>
            </a:r>
            <a:r>
              <a:rPr lang="en-GB"/>
              <a:t>Release Instructions)</a:t>
            </a:r>
            <a:endParaRPr lang="en-GB" dirty="0"/>
          </a:p>
          <a:p>
            <a:pPr lvl="1"/>
            <a:r>
              <a:rPr lang="en-GB" dirty="0"/>
              <a:t>PRL (Preferred Roaming List) </a:t>
            </a:r>
            <a:endParaRPr lang="en-US" dirty="0"/>
          </a:p>
        </p:txBody>
      </p:sp>
      <p:sp>
        <p:nvSpPr>
          <p:cNvPr id="3" name="Title 2"/>
          <p:cNvSpPr>
            <a:spLocks noGrp="1"/>
          </p:cNvSpPr>
          <p:nvPr>
            <p:ph type="title"/>
          </p:nvPr>
        </p:nvSpPr>
        <p:spPr/>
        <p:txBody>
          <a:bodyPr/>
          <a:lstStyle/>
          <a:p>
            <a:r>
              <a:rPr lang="en-US" dirty="0"/>
              <a:t>Cellular Features (1)</a:t>
            </a:r>
          </a:p>
        </p:txBody>
      </p:sp>
    </p:spTree>
    <p:extLst>
      <p:ext uri="{BB962C8B-B14F-4D97-AF65-F5344CB8AC3E}">
        <p14:creationId xmlns:p14="http://schemas.microsoft.com/office/powerpoint/2010/main" val="3637216342"/>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Cellular Features (2)</a:t>
            </a:r>
          </a:p>
        </p:txBody>
      </p:sp>
      <p:sp>
        <p:nvSpPr>
          <p:cNvPr id="4" name="Content Placeholder 3"/>
          <p:cNvSpPr>
            <a:spLocks noGrp="1"/>
          </p:cNvSpPr>
          <p:nvPr>
            <p:ph sz="half" idx="2"/>
          </p:nvPr>
        </p:nvSpPr>
        <p:spPr/>
        <p:txBody>
          <a:bodyPr>
            <a:normAutofit/>
          </a:bodyPr>
          <a:lstStyle/>
          <a:p>
            <a:r>
              <a:rPr lang="en-GB" dirty="0"/>
              <a:t>Emergency Notifications</a:t>
            </a:r>
          </a:p>
          <a:p>
            <a:pPr lvl="1"/>
            <a:r>
              <a:rPr lang="en-GB" dirty="0"/>
              <a:t>Wireless Emergency Alerts (WEA) </a:t>
            </a:r>
          </a:p>
          <a:p>
            <a:pPr lvl="1"/>
            <a:r>
              <a:rPr lang="en-GB" dirty="0"/>
              <a:t>Cell Broadcast </a:t>
            </a:r>
          </a:p>
          <a:p>
            <a:r>
              <a:rPr lang="en-GB" dirty="0"/>
              <a:t>GPS and Geotracking</a:t>
            </a:r>
            <a:endParaRPr lang="en-US" dirty="0"/>
          </a:p>
          <a:p>
            <a:pPr lvl="1"/>
            <a:r>
              <a:rPr lang="en-GB" dirty="0"/>
              <a:t>GPS (Global Positioning System) </a:t>
            </a:r>
          </a:p>
          <a:p>
            <a:pPr lvl="1"/>
            <a:r>
              <a:rPr lang="en-GB" dirty="0"/>
              <a:t>IPS (Indoor Positioning System) </a:t>
            </a:r>
          </a:p>
          <a:p>
            <a:pPr lvl="1"/>
            <a:r>
              <a:rPr lang="en-GB" dirty="0"/>
              <a:t>Geotracking</a:t>
            </a:r>
          </a:p>
          <a:p>
            <a:pPr lvl="1"/>
            <a:r>
              <a:rPr lang="en-GB" dirty="0"/>
              <a:t>Location Services</a:t>
            </a:r>
          </a:p>
          <a:p>
            <a:r>
              <a:rPr lang="en-GB" dirty="0"/>
              <a:t>Baseband updates and radio firmware</a:t>
            </a:r>
          </a:p>
        </p:txBody>
      </p:sp>
      <p:pic>
        <p:nvPicPr>
          <p:cNvPr id="7" name="Content Placeholder 6" descr="Emergency Alert settings in Android"/>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2599049" y="1453647"/>
            <a:ext cx="2730981" cy="4855077"/>
          </a:xfrm>
          <a:prstGeom prst="rect">
            <a:avLst/>
          </a:prstGeom>
        </p:spPr>
      </p:pic>
    </p:spTree>
    <p:extLst>
      <p:ext uri="{BB962C8B-B14F-4D97-AF65-F5344CB8AC3E}">
        <p14:creationId xmlns:p14="http://schemas.microsoft.com/office/powerpoint/2010/main" val="3953591811"/>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Use Settings to view available networks and enter connection information</a:t>
            </a:r>
          </a:p>
          <a:p>
            <a:r>
              <a:rPr lang="en-US" dirty="0"/>
              <a:t>Hotspots</a:t>
            </a:r>
          </a:p>
          <a:p>
            <a:pPr lvl="1"/>
            <a:r>
              <a:rPr lang="en-US" dirty="0"/>
              <a:t>Public access points (open or captive portal)</a:t>
            </a:r>
          </a:p>
          <a:p>
            <a:pPr lvl="1"/>
            <a:r>
              <a:rPr lang="en-US" dirty="0"/>
              <a:t>Sharing a connection from a device</a:t>
            </a:r>
          </a:p>
          <a:p>
            <a:pPr lvl="1"/>
            <a:r>
              <a:rPr lang="en-US" dirty="0"/>
              <a:t>Mi-Fi mobile broadband appliance</a:t>
            </a:r>
          </a:p>
          <a:p>
            <a:pPr lvl="1"/>
            <a:r>
              <a:rPr lang="en-US" dirty="0"/>
              <a:t>Security considerations</a:t>
            </a:r>
          </a:p>
          <a:p>
            <a:r>
              <a:rPr lang="en-GB" dirty="0"/>
              <a:t>Mobile Virtual Private Network (VPN)</a:t>
            </a:r>
          </a:p>
          <a:p>
            <a:pPr lvl="1"/>
            <a:r>
              <a:rPr lang="en-GB" dirty="0"/>
              <a:t>A VPN is a secure tunnel through a public network to a server</a:t>
            </a:r>
          </a:p>
          <a:p>
            <a:pPr lvl="1"/>
            <a:r>
              <a:rPr lang="en-GB" dirty="0"/>
              <a:t>Server can grant access to a local network or act as a proxy</a:t>
            </a:r>
          </a:p>
          <a:p>
            <a:pPr lvl="1"/>
            <a:r>
              <a:rPr lang="en-GB" dirty="0"/>
              <a:t>Mobile VPN maintains connection when switching between provider networks</a:t>
            </a:r>
          </a:p>
          <a:p>
            <a:r>
              <a:rPr lang="en-GB" dirty="0"/>
              <a:t>VoIP and Wi-Fi Calling</a:t>
            </a:r>
            <a:endParaRPr lang="en-US" dirty="0"/>
          </a:p>
        </p:txBody>
      </p:sp>
      <p:sp>
        <p:nvSpPr>
          <p:cNvPr id="3" name="Title 2"/>
          <p:cNvSpPr>
            <a:spLocks noGrp="1"/>
          </p:cNvSpPr>
          <p:nvPr>
            <p:ph type="title"/>
          </p:nvPr>
        </p:nvSpPr>
        <p:spPr/>
        <p:txBody>
          <a:bodyPr/>
          <a:lstStyle/>
          <a:p>
            <a:r>
              <a:rPr lang="en-US" dirty="0"/>
              <a:t>Wi-Fi Networks</a:t>
            </a:r>
          </a:p>
        </p:txBody>
      </p:sp>
    </p:spTree>
    <p:extLst>
      <p:ext uri="{BB962C8B-B14F-4D97-AF65-F5344CB8AC3E}">
        <p14:creationId xmlns:p14="http://schemas.microsoft.com/office/powerpoint/2010/main" val="2347286531"/>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Bluetooth</a:t>
            </a:r>
            <a:endParaRPr lang="en-US" dirty="0"/>
          </a:p>
        </p:txBody>
      </p:sp>
      <p:sp>
        <p:nvSpPr>
          <p:cNvPr id="3" name="Content Placeholder 2"/>
          <p:cNvSpPr>
            <a:spLocks noGrp="1"/>
          </p:cNvSpPr>
          <p:nvPr>
            <p:ph sz="half" idx="1"/>
          </p:nvPr>
        </p:nvSpPr>
        <p:spPr>
          <a:xfrm>
            <a:off x="1524000" y="1443486"/>
            <a:ext cx="5625975" cy="4843013"/>
          </a:xfrm>
        </p:spPr>
        <p:txBody>
          <a:bodyPr>
            <a:normAutofit/>
          </a:bodyPr>
          <a:lstStyle/>
          <a:p>
            <a:r>
              <a:rPr lang="en-GB" dirty="0"/>
              <a:t>Short range (10m for most devices) low-bandwidth (3 Mbps)</a:t>
            </a:r>
          </a:p>
          <a:p>
            <a:r>
              <a:rPr lang="en-GB" dirty="0"/>
              <a:t>Personal Area Networking</a:t>
            </a:r>
          </a:p>
          <a:p>
            <a:r>
              <a:rPr lang="en-GB" dirty="0"/>
              <a:t>Can be used for peripherals (headsets and keyboards)</a:t>
            </a:r>
          </a:p>
          <a:p>
            <a:r>
              <a:rPr lang="en-GB" dirty="0"/>
              <a:t>Some models allow data transfer to PC – pairing is protected by a passkey</a:t>
            </a:r>
          </a:p>
          <a:p>
            <a:r>
              <a:rPr lang="en-GB" dirty="0"/>
              <a:t>To troubleshoot, check allowed services and Bluetooth settings on PC</a:t>
            </a:r>
          </a:p>
          <a:p>
            <a:r>
              <a:rPr lang="en-GB" dirty="0"/>
              <a:t>Check Bluetooth radio enabled and Bluetooth Support Service started</a:t>
            </a:r>
          </a:p>
          <a:p>
            <a:endParaRPr lang="en-US" dirty="0"/>
          </a:p>
        </p:txBody>
      </p:sp>
      <p:pic>
        <p:nvPicPr>
          <p:cNvPr id="8" name="Content Placeholder 7" descr="Configuring Bluetooth on Android OS"/>
          <p:cNvPicPr>
            <a:picLocks noGrp="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7471916" y="974033"/>
            <a:ext cx="1866207" cy="2439785"/>
          </a:xfrm>
        </p:spPr>
      </p:pic>
      <p:pic>
        <p:nvPicPr>
          <p:cNvPr id="9" name="Content Placeholder 8" descr="Pairing a computer with a smartphone"/>
          <p:cNvPicPr>
            <a:picLocks noGrp="1"/>
          </p:cNvPicPr>
          <p:nvPr>
            <p:ph sz="quarter" idx="13"/>
          </p:nvPr>
        </p:nvPicPr>
        <p:blipFill>
          <a:blip r:embed="rId3" cstate="screen">
            <a:extLst>
              <a:ext uri="{28A0092B-C50C-407E-A947-70E740481C1C}">
                <a14:useLocalDpi xmlns:a14="http://schemas.microsoft.com/office/drawing/2010/main"/>
              </a:ext>
            </a:extLst>
          </a:blip>
          <a:srcRect/>
          <a:stretch>
            <a:fillRect/>
          </a:stretch>
        </p:blipFill>
        <p:spPr>
          <a:xfrm>
            <a:off x="7149976" y="3630613"/>
            <a:ext cx="2510087" cy="2743200"/>
          </a:xfrm>
        </p:spPr>
      </p:pic>
    </p:spTree>
    <p:extLst>
      <p:ext uri="{BB962C8B-B14F-4D97-AF65-F5344CB8AC3E}">
        <p14:creationId xmlns:p14="http://schemas.microsoft.com/office/powerpoint/2010/main" val="313667581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Mobile Payment Service</a:t>
            </a:r>
          </a:p>
          <a:p>
            <a:pPr lvl="1"/>
            <a:r>
              <a:rPr lang="en-GB" dirty="0" err="1"/>
              <a:t>NearField</a:t>
            </a:r>
            <a:r>
              <a:rPr lang="en-GB" dirty="0"/>
              <a:t> Communications (NFC)</a:t>
            </a:r>
          </a:p>
          <a:p>
            <a:pPr lvl="1"/>
            <a:r>
              <a:rPr lang="en-GB" dirty="0"/>
              <a:t>Mobile Wallet</a:t>
            </a:r>
          </a:p>
          <a:p>
            <a:pPr lvl="1"/>
            <a:r>
              <a:rPr lang="en-GB" dirty="0"/>
              <a:t>Apple Pay</a:t>
            </a:r>
          </a:p>
          <a:p>
            <a:pPr lvl="1"/>
            <a:r>
              <a:rPr lang="en-GB" dirty="0"/>
              <a:t>Android Pay</a:t>
            </a:r>
          </a:p>
          <a:p>
            <a:pPr lvl="1"/>
            <a:r>
              <a:rPr lang="en-GB" dirty="0"/>
              <a:t>Samsung Pay</a:t>
            </a:r>
          </a:p>
          <a:p>
            <a:pPr lvl="1"/>
            <a:r>
              <a:rPr lang="en-GB" dirty="0"/>
              <a:t>Authentication</a:t>
            </a:r>
          </a:p>
          <a:p>
            <a:r>
              <a:rPr lang="en-GB" dirty="0"/>
              <a:t>Airplane mode</a:t>
            </a:r>
            <a:endParaRPr lang="en-US" dirty="0"/>
          </a:p>
        </p:txBody>
      </p:sp>
      <p:sp>
        <p:nvSpPr>
          <p:cNvPr id="3" name="Title 2"/>
          <p:cNvSpPr>
            <a:spLocks noGrp="1"/>
          </p:cNvSpPr>
          <p:nvPr>
            <p:ph type="title"/>
          </p:nvPr>
        </p:nvSpPr>
        <p:spPr/>
        <p:txBody>
          <a:bodyPr/>
          <a:lstStyle/>
          <a:p>
            <a:r>
              <a:rPr lang="en-US" dirty="0"/>
              <a:t>NFC and Airplane Mode</a:t>
            </a:r>
          </a:p>
        </p:txBody>
      </p:sp>
    </p:spTree>
    <p:extLst>
      <p:ext uri="{BB962C8B-B14F-4D97-AF65-F5344CB8AC3E}">
        <p14:creationId xmlns:p14="http://schemas.microsoft.com/office/powerpoint/2010/main" val="4266798774"/>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Email Configuration</a:t>
            </a:r>
            <a:endParaRPr lang="en-US"/>
          </a:p>
        </p:txBody>
      </p:sp>
      <p:sp>
        <p:nvSpPr>
          <p:cNvPr id="7" name="Content Placeholder 6"/>
          <p:cNvSpPr>
            <a:spLocks noGrp="1"/>
          </p:cNvSpPr>
          <p:nvPr>
            <p:ph sz="half" idx="2"/>
          </p:nvPr>
        </p:nvSpPr>
        <p:spPr/>
        <p:txBody>
          <a:bodyPr>
            <a:normAutofit/>
          </a:bodyPr>
          <a:lstStyle/>
          <a:p>
            <a:r>
              <a:rPr lang="en-US" dirty="0"/>
              <a:t>Integrated providers</a:t>
            </a:r>
          </a:p>
          <a:p>
            <a:pPr lvl="1"/>
            <a:r>
              <a:rPr lang="en-US" dirty="0" err="1"/>
              <a:t>Autodiscover</a:t>
            </a:r>
            <a:r>
              <a:rPr lang="en-US" dirty="0"/>
              <a:t> appropriate settings</a:t>
            </a:r>
          </a:p>
          <a:p>
            <a:pPr lvl="1"/>
            <a:r>
              <a:rPr lang="en-US" dirty="0"/>
              <a:t>Just need to enter credentials</a:t>
            </a:r>
          </a:p>
          <a:p>
            <a:r>
              <a:rPr lang="en-US" dirty="0"/>
              <a:t>Manual setup</a:t>
            </a:r>
          </a:p>
          <a:p>
            <a:pPr lvl="1"/>
            <a:r>
              <a:rPr lang="en-GB" dirty="0"/>
              <a:t>Incoming mail server will either be IMAP or POP</a:t>
            </a:r>
          </a:p>
          <a:p>
            <a:pPr lvl="1"/>
            <a:r>
              <a:rPr lang="en-GB" dirty="0"/>
              <a:t>Outgoing mail server will be SMTP</a:t>
            </a:r>
          </a:p>
          <a:p>
            <a:pPr lvl="1"/>
            <a:r>
              <a:rPr lang="en-GB" dirty="0"/>
              <a:t>Enable or disable SSL</a:t>
            </a:r>
          </a:p>
          <a:p>
            <a:r>
              <a:rPr lang="en-GB" dirty="0"/>
              <a:t>Exchange servers</a:t>
            </a:r>
          </a:p>
          <a:p>
            <a:r>
              <a:rPr lang="en-GB" dirty="0"/>
              <a:t>Email encryption and S/MIME (Secure Multipart Internet Mail Extensions)</a:t>
            </a:r>
          </a:p>
          <a:p>
            <a:pPr lvl="1"/>
            <a:endParaRPr lang="en-US" dirty="0"/>
          </a:p>
        </p:txBody>
      </p:sp>
      <p:pic>
        <p:nvPicPr>
          <p:cNvPr id="8" name="Content Placeholder 7" descr="Configuring a mail account in iOS"/>
          <p:cNvPicPr>
            <a:picLocks noGrp="1"/>
          </p:cNvPicPr>
          <p:nvPr>
            <p:ph sz="half" idx="1"/>
          </p:nvPr>
        </p:nvPicPr>
        <p:blipFill>
          <a:blip r:embed="rId2" cstate="screen">
            <a:extLst>
              <a:ext uri="{28A0092B-C50C-407E-A947-70E740481C1C}">
                <a14:useLocalDpi xmlns:a14="http://schemas.microsoft.com/office/drawing/2010/main"/>
              </a:ext>
            </a:extLst>
          </a:blip>
          <a:stretch>
            <a:fillRect/>
          </a:stretch>
        </p:blipFill>
        <p:spPr bwMode="auto">
          <a:xfrm>
            <a:off x="2141061" y="2345633"/>
            <a:ext cx="3291840" cy="2439785"/>
          </a:xfrm>
          <a:prstGeom prst="rect">
            <a:avLst/>
          </a:prstGeom>
          <a:noFill/>
          <a:ln>
            <a:noFill/>
          </a:ln>
        </p:spPr>
      </p:pic>
    </p:spTree>
    <p:extLst>
      <p:ext uri="{BB962C8B-B14F-4D97-AF65-F5344CB8AC3E}">
        <p14:creationId xmlns:p14="http://schemas.microsoft.com/office/powerpoint/2010/main" val="668990973"/>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altLang="en-US" dirty="0"/>
              <a:t>Copy data between devices</a:t>
            </a:r>
          </a:p>
          <a:p>
            <a:pPr lvl="1"/>
            <a:r>
              <a:rPr lang="en-GB" altLang="en-US" dirty="0"/>
              <a:t>PC to mobile device using a local application</a:t>
            </a:r>
          </a:p>
          <a:p>
            <a:pPr lvl="1"/>
            <a:r>
              <a:rPr lang="en-GB" altLang="en-US" dirty="0"/>
              <a:t>Between devices using a cloud service</a:t>
            </a:r>
          </a:p>
          <a:p>
            <a:r>
              <a:rPr lang="en-GB" altLang="en-US" dirty="0"/>
              <a:t>Type of information to synchronize</a:t>
            </a:r>
          </a:p>
          <a:p>
            <a:pPr lvl="1"/>
            <a:r>
              <a:rPr lang="en-GB" dirty="0"/>
              <a:t>Contacts </a:t>
            </a:r>
          </a:p>
          <a:p>
            <a:pPr lvl="1"/>
            <a:r>
              <a:rPr lang="en-GB" dirty="0"/>
              <a:t>Calendar </a:t>
            </a:r>
          </a:p>
          <a:p>
            <a:pPr lvl="1"/>
            <a:r>
              <a:rPr lang="en-GB" dirty="0"/>
              <a:t>Email </a:t>
            </a:r>
          </a:p>
          <a:p>
            <a:pPr lvl="1"/>
            <a:r>
              <a:rPr lang="en-GB" dirty="0"/>
              <a:t>Pictures, music, and video </a:t>
            </a:r>
          </a:p>
          <a:p>
            <a:pPr lvl="1"/>
            <a:r>
              <a:rPr lang="en-GB" dirty="0"/>
              <a:t>Documents </a:t>
            </a:r>
          </a:p>
          <a:p>
            <a:pPr lvl="1"/>
            <a:r>
              <a:rPr lang="en-GB" dirty="0"/>
              <a:t>eBooks </a:t>
            </a:r>
          </a:p>
          <a:p>
            <a:pPr lvl="1"/>
            <a:r>
              <a:rPr lang="en-GB" dirty="0"/>
              <a:t>Location data</a:t>
            </a:r>
          </a:p>
          <a:p>
            <a:pPr lvl="1"/>
            <a:r>
              <a:rPr lang="en-GB" dirty="0"/>
              <a:t>Social media data </a:t>
            </a:r>
          </a:p>
          <a:p>
            <a:pPr lvl="1"/>
            <a:r>
              <a:rPr lang="en-GB" dirty="0"/>
              <a:t>Programs </a:t>
            </a:r>
          </a:p>
          <a:p>
            <a:pPr lvl="1"/>
            <a:r>
              <a:rPr lang="en-GB" dirty="0"/>
              <a:t>Bookmarks </a:t>
            </a:r>
          </a:p>
          <a:p>
            <a:pPr lvl="1"/>
            <a:endParaRPr lang="en-GB" altLang="en-US" dirty="0"/>
          </a:p>
          <a:p>
            <a:endParaRPr lang="en-US" dirty="0"/>
          </a:p>
        </p:txBody>
      </p:sp>
      <p:sp>
        <p:nvSpPr>
          <p:cNvPr id="3" name="Title 2"/>
          <p:cNvSpPr>
            <a:spLocks noGrp="1"/>
          </p:cNvSpPr>
          <p:nvPr>
            <p:ph type="title"/>
          </p:nvPr>
        </p:nvSpPr>
        <p:spPr/>
        <p:txBody>
          <a:bodyPr/>
          <a:lstStyle/>
          <a:p>
            <a:r>
              <a:rPr lang="en-GB" dirty="0"/>
              <a:t>Synchronization Methods</a:t>
            </a:r>
            <a:endParaRPr lang="en-US" dirty="0"/>
          </a:p>
        </p:txBody>
      </p:sp>
    </p:spTree>
    <p:extLst>
      <p:ext uri="{BB962C8B-B14F-4D97-AF65-F5344CB8AC3E}">
        <p14:creationId xmlns:p14="http://schemas.microsoft.com/office/powerpoint/2010/main" val="3475883043"/>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iOS Synchronization Methods</a:t>
            </a:r>
            <a:endParaRPr lang="en-US" dirty="0"/>
          </a:p>
        </p:txBody>
      </p:sp>
      <p:sp>
        <p:nvSpPr>
          <p:cNvPr id="3" name="Content Placeholder 2"/>
          <p:cNvSpPr>
            <a:spLocks noGrp="1"/>
          </p:cNvSpPr>
          <p:nvPr>
            <p:ph sz="half" idx="1"/>
          </p:nvPr>
        </p:nvSpPr>
        <p:spPr/>
        <p:txBody>
          <a:bodyPr/>
          <a:lstStyle/>
          <a:p>
            <a:r>
              <a:rPr lang="en-US" dirty="0"/>
              <a:t>iTunes OS X or Windows software</a:t>
            </a:r>
          </a:p>
          <a:p>
            <a:r>
              <a:rPr lang="en-US" dirty="0"/>
              <a:t>System requirements</a:t>
            </a:r>
          </a:p>
          <a:p>
            <a:r>
              <a:rPr lang="en-US" dirty="0"/>
              <a:t>Interfaces</a:t>
            </a:r>
          </a:p>
          <a:p>
            <a:pPr lvl="1"/>
            <a:r>
              <a:rPr lang="en-US" dirty="0"/>
              <a:t>Lightning / Apple Dock</a:t>
            </a:r>
          </a:p>
          <a:p>
            <a:pPr lvl="1"/>
            <a:r>
              <a:rPr lang="en-US" dirty="0"/>
              <a:t>Lightning to USB</a:t>
            </a:r>
          </a:p>
          <a:p>
            <a:pPr lvl="1"/>
            <a:r>
              <a:rPr lang="en-US" dirty="0"/>
              <a:t>Wi-Fi</a:t>
            </a:r>
          </a:p>
          <a:p>
            <a:r>
              <a:rPr lang="en-US" dirty="0"/>
              <a:t>iCloud</a:t>
            </a:r>
          </a:p>
        </p:txBody>
      </p:sp>
      <p:pic>
        <p:nvPicPr>
          <p:cNvPr id="7" name="Content Placeholder 6" descr="Using iTunes to sync data between an iPhone and a PC"/>
          <p:cNvPicPr>
            <a:picLocks noGrp="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6142038" y="2034151"/>
            <a:ext cx="4525962" cy="3062749"/>
          </a:xfrm>
          <a:prstGeom prst="rect">
            <a:avLst/>
          </a:prstGeom>
          <a:noFill/>
          <a:ln>
            <a:noFill/>
          </a:ln>
        </p:spPr>
      </p:pic>
    </p:spTree>
    <p:extLst>
      <p:ext uri="{BB962C8B-B14F-4D97-AF65-F5344CB8AC3E}">
        <p14:creationId xmlns:p14="http://schemas.microsoft.com/office/powerpoint/2010/main" val="159445891"/>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Android Synchronization Methods</a:t>
            </a:r>
            <a:endParaRPr lang="en-US" dirty="0"/>
          </a:p>
        </p:txBody>
      </p:sp>
      <p:sp>
        <p:nvSpPr>
          <p:cNvPr id="4" name="Content Placeholder 3"/>
          <p:cNvSpPr>
            <a:spLocks noGrp="1"/>
          </p:cNvSpPr>
          <p:nvPr>
            <p:ph sz="half" idx="2"/>
          </p:nvPr>
        </p:nvSpPr>
        <p:spPr/>
        <p:txBody>
          <a:bodyPr/>
          <a:lstStyle/>
          <a:p>
            <a:r>
              <a:rPr lang="en-US" dirty="0"/>
              <a:t>Gmail</a:t>
            </a:r>
          </a:p>
          <a:p>
            <a:r>
              <a:rPr lang="en-US" dirty="0"/>
              <a:t>View folders via Windows</a:t>
            </a:r>
          </a:p>
          <a:p>
            <a:r>
              <a:rPr lang="en-US" dirty="0"/>
              <a:t>Vendor synch apps</a:t>
            </a:r>
          </a:p>
          <a:p>
            <a:endParaRPr lang="en-US" dirty="0"/>
          </a:p>
        </p:txBody>
      </p:sp>
      <p:pic>
        <p:nvPicPr>
          <p:cNvPr id="7" name="Content Placeholder 6" descr="http://i.i.cbsi.com/cnwk.1d/i/tim/2012/12/13/Kies_backup_select.png"/>
          <p:cNvPicPr>
            <a:picLocks noGrp="1"/>
          </p:cNvPicPr>
          <p:nvPr>
            <p:ph sz="half" idx="1"/>
          </p:nvPr>
        </p:nvPicPr>
        <p:blipFill>
          <a:blip r:embed="rId2">
            <a:extLst>
              <a:ext uri="{28A0092B-C50C-407E-A947-70E740481C1C}">
                <a14:useLocalDpi xmlns:a14="http://schemas.microsoft.com/office/drawing/2010/main"/>
              </a:ext>
            </a:extLst>
          </a:blip>
          <a:srcRect/>
          <a:stretch>
            <a:fillRect/>
          </a:stretch>
        </p:blipFill>
        <p:spPr bwMode="auto">
          <a:xfrm>
            <a:off x="1524001" y="2046095"/>
            <a:ext cx="4525963" cy="3038860"/>
          </a:xfrm>
          <a:prstGeom prst="rect">
            <a:avLst/>
          </a:prstGeom>
          <a:noFill/>
          <a:ln>
            <a:noFill/>
          </a:ln>
        </p:spPr>
      </p:pic>
    </p:spTree>
    <p:extLst>
      <p:ext uri="{BB962C8B-B14F-4D97-AF65-F5344CB8AC3E}">
        <p14:creationId xmlns:p14="http://schemas.microsoft.com/office/powerpoint/2010/main" val="18490258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File Management</a:t>
            </a:r>
          </a:p>
        </p:txBody>
      </p:sp>
    </p:spTree>
    <p:extLst>
      <p:ext uri="{BB962C8B-B14F-4D97-AF65-F5344CB8AC3E}">
        <p14:creationId xmlns:p14="http://schemas.microsoft.com/office/powerpoint/2010/main" val="2151540627"/>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1868593"/>
            <a:ext cx="12192000" cy="2743200"/>
          </a:xfrm>
        </p:spPr>
        <p:txBody>
          <a:bodyPr/>
          <a:lstStyle/>
          <a:p>
            <a:r>
              <a:rPr lang="en-US" dirty="0"/>
              <a:t>Connect to desktops and laptops via USB</a:t>
            </a:r>
          </a:p>
          <a:p>
            <a:r>
              <a:rPr lang="en-US" dirty="0"/>
              <a:t>Windows Store</a:t>
            </a:r>
          </a:p>
          <a:p>
            <a:r>
              <a:rPr lang="en-US" dirty="0"/>
              <a:t>OneDrive</a:t>
            </a:r>
          </a:p>
        </p:txBody>
      </p:sp>
      <p:sp>
        <p:nvSpPr>
          <p:cNvPr id="2" name="Title 1"/>
          <p:cNvSpPr>
            <a:spLocks noGrp="1"/>
          </p:cNvSpPr>
          <p:nvPr>
            <p:ph type="title"/>
          </p:nvPr>
        </p:nvSpPr>
        <p:spPr/>
        <p:txBody>
          <a:bodyPr>
            <a:normAutofit/>
          </a:bodyPr>
          <a:lstStyle/>
          <a:p>
            <a:r>
              <a:rPr lang="en-GB" dirty="0"/>
              <a:t>Windows Synchronization Methods</a:t>
            </a:r>
            <a:endParaRPr lang="en-US" dirty="0"/>
          </a:p>
        </p:txBody>
      </p:sp>
      <p:sp>
        <p:nvSpPr>
          <p:cNvPr id="4" name="Content Placeholder 3">
            <a:extLst>
              <a:ext uri="{FF2B5EF4-FFF2-40B4-BE49-F238E27FC236}">
                <a16:creationId xmlns:a16="http://schemas.microsoft.com/office/drawing/2014/main" id="{FDFFE87A-D517-4036-82AB-AA736B3FBD8D}"/>
              </a:ext>
            </a:extLst>
          </p:cNvPr>
          <p:cNvSpPr>
            <a:spLocks noGrp="1"/>
          </p:cNvSpPr>
          <p:nvPr>
            <p:ph idx="12"/>
          </p:nvPr>
        </p:nvSpPr>
        <p:spPr/>
        <p:txBody>
          <a:bodyPr/>
          <a:lstStyle/>
          <a:p>
            <a:endParaRPr lang="en-GB"/>
          </a:p>
        </p:txBody>
      </p:sp>
    </p:spTree>
    <p:extLst>
      <p:ext uri="{BB962C8B-B14F-4D97-AF65-F5344CB8AC3E}">
        <p14:creationId xmlns:p14="http://schemas.microsoft.com/office/powerpoint/2010/main" val="3543408468"/>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Single Sign On (SSO)</a:t>
            </a:r>
          </a:p>
          <a:p>
            <a:r>
              <a:rPr lang="en-US" dirty="0"/>
              <a:t>Federated identity “mutual authentication”</a:t>
            </a:r>
          </a:p>
          <a:p>
            <a:pPr lvl="1"/>
            <a:r>
              <a:rPr lang="en-US" dirty="0"/>
              <a:t>Create and manage an account with one service provider (e.g. Facebook)</a:t>
            </a:r>
          </a:p>
          <a:p>
            <a:pPr lvl="1"/>
            <a:r>
              <a:rPr lang="en-US" dirty="0"/>
              <a:t>Sign in to another site with Facebook credentials</a:t>
            </a:r>
          </a:p>
          <a:p>
            <a:pPr lvl="1"/>
            <a:r>
              <a:rPr lang="en-US" dirty="0"/>
              <a:t>Third-party site does not process credentials directly</a:t>
            </a:r>
          </a:p>
          <a:p>
            <a:r>
              <a:rPr lang="en-US" dirty="0"/>
              <a:t>SSO services</a:t>
            </a:r>
          </a:p>
          <a:p>
            <a:pPr lvl="1"/>
            <a:r>
              <a:rPr lang="en-US" dirty="0"/>
              <a:t>Google login works across multiple sites (Gmail, YouTube, etc)</a:t>
            </a:r>
          </a:p>
          <a:p>
            <a:r>
              <a:rPr lang="en-US" dirty="0"/>
              <a:t>Enterprise Single Sign On</a:t>
            </a:r>
          </a:p>
          <a:p>
            <a:endParaRPr lang="en-US" dirty="0"/>
          </a:p>
        </p:txBody>
      </p:sp>
      <p:sp>
        <p:nvSpPr>
          <p:cNvPr id="3" name="Title 2"/>
          <p:cNvSpPr>
            <a:spLocks noGrp="1"/>
          </p:cNvSpPr>
          <p:nvPr>
            <p:ph type="title"/>
          </p:nvPr>
        </p:nvSpPr>
        <p:spPr/>
        <p:txBody>
          <a:bodyPr>
            <a:noAutofit/>
          </a:bodyPr>
          <a:lstStyle/>
          <a:p>
            <a:r>
              <a:rPr lang="en-GB" sz="2800" dirty="0"/>
              <a:t>Mutual Authentication for Multiple Services</a:t>
            </a:r>
            <a:endParaRPr lang="en-US" sz="2800" dirty="0"/>
          </a:p>
        </p:txBody>
      </p:sp>
    </p:spTree>
    <p:extLst>
      <p:ext uri="{BB962C8B-B14F-4D97-AF65-F5344CB8AC3E}">
        <p14:creationId xmlns:p14="http://schemas.microsoft.com/office/powerpoint/2010/main" val="216759969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AF198-AD4F-4451-97BC-E02DA9441ED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FA222E7-CC59-43BF-BE13-8ACFB542CDB8}"/>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1807342737"/>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Risks from mobile devices</a:t>
            </a:r>
          </a:p>
          <a:p>
            <a:pPr lvl="1"/>
            <a:r>
              <a:rPr lang="en-US" dirty="0"/>
              <a:t>Portability</a:t>
            </a:r>
          </a:p>
          <a:p>
            <a:pPr lvl="1"/>
            <a:r>
              <a:rPr lang="en-US" dirty="0"/>
              <a:t>Capacity</a:t>
            </a:r>
          </a:p>
          <a:p>
            <a:r>
              <a:rPr lang="en-US" dirty="0"/>
              <a:t>Risks to mobile devices</a:t>
            </a:r>
          </a:p>
          <a:p>
            <a:pPr lvl="1"/>
            <a:r>
              <a:rPr lang="en-US" dirty="0"/>
              <a:t>Cached credentials for any number of services</a:t>
            </a:r>
          </a:p>
          <a:p>
            <a:pPr lvl="1"/>
            <a:r>
              <a:rPr lang="en-US" dirty="0"/>
              <a:t>Data files</a:t>
            </a:r>
          </a:p>
        </p:txBody>
      </p:sp>
      <p:sp>
        <p:nvSpPr>
          <p:cNvPr id="3" name="Title 2"/>
          <p:cNvSpPr>
            <a:spLocks noGrp="1"/>
          </p:cNvSpPr>
          <p:nvPr>
            <p:ph type="title"/>
          </p:nvPr>
        </p:nvSpPr>
        <p:spPr/>
        <p:txBody>
          <a:bodyPr/>
          <a:lstStyle/>
          <a:p>
            <a:r>
              <a:rPr lang="en-GB" dirty="0"/>
              <a:t>Mobile OS Security</a:t>
            </a:r>
            <a:endParaRPr lang="en-US" dirty="0"/>
          </a:p>
        </p:txBody>
      </p:sp>
    </p:spTree>
    <p:extLst>
      <p:ext uri="{BB962C8B-B14F-4D97-AF65-F5344CB8AC3E}">
        <p14:creationId xmlns:p14="http://schemas.microsoft.com/office/powerpoint/2010/main" val="335906786"/>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2800" dirty="0"/>
              <a:t>Screen Locks and Biometric Authentication</a:t>
            </a:r>
            <a:endParaRPr lang="en-US" sz="2800" dirty="0"/>
          </a:p>
        </p:txBody>
      </p:sp>
      <p:pic>
        <p:nvPicPr>
          <p:cNvPr id="8" name="Content Placeholder 7"/>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524001" y="1943994"/>
            <a:ext cx="4525963" cy="3243062"/>
          </a:xfrm>
          <a:prstGeom prst="rect">
            <a:avLst/>
          </a:prstGeom>
        </p:spPr>
      </p:pic>
      <p:sp>
        <p:nvSpPr>
          <p:cNvPr id="7" name="Content Placeholder 6"/>
          <p:cNvSpPr>
            <a:spLocks noGrp="1"/>
          </p:cNvSpPr>
          <p:nvPr>
            <p:ph sz="half" idx="2"/>
          </p:nvPr>
        </p:nvSpPr>
        <p:spPr/>
        <p:txBody>
          <a:bodyPr/>
          <a:lstStyle/>
          <a:p>
            <a:r>
              <a:rPr lang="en-US" dirty="0"/>
              <a:t>Screen lock types</a:t>
            </a:r>
          </a:p>
          <a:p>
            <a:pPr lvl="1"/>
            <a:r>
              <a:rPr lang="en-US" dirty="0"/>
              <a:t>Password / PIN</a:t>
            </a:r>
          </a:p>
          <a:p>
            <a:pPr lvl="1"/>
            <a:r>
              <a:rPr lang="en-US" dirty="0"/>
              <a:t>Pattern / swipe</a:t>
            </a:r>
          </a:p>
          <a:p>
            <a:pPr lvl="1"/>
            <a:r>
              <a:rPr lang="en-US" dirty="0"/>
              <a:t>Fingerprint biometric</a:t>
            </a:r>
          </a:p>
          <a:p>
            <a:pPr lvl="1"/>
            <a:r>
              <a:rPr lang="en-US" dirty="0"/>
              <a:t>Face lock biometric</a:t>
            </a:r>
          </a:p>
          <a:p>
            <a:pPr lvl="1"/>
            <a:endParaRPr lang="en-US" dirty="0"/>
          </a:p>
        </p:txBody>
      </p:sp>
    </p:spTree>
    <p:extLst>
      <p:ext uri="{BB962C8B-B14F-4D97-AF65-F5344CB8AC3E}">
        <p14:creationId xmlns:p14="http://schemas.microsoft.com/office/powerpoint/2010/main" val="3337949398"/>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Lockout and Locators</a:t>
            </a:r>
            <a:endParaRPr lang="en-US" dirty="0"/>
          </a:p>
        </p:txBody>
      </p:sp>
      <p:sp>
        <p:nvSpPr>
          <p:cNvPr id="2" name="Content Placeholder 1"/>
          <p:cNvSpPr>
            <a:spLocks noGrp="1"/>
          </p:cNvSpPr>
          <p:nvPr>
            <p:ph sz="half" idx="1"/>
          </p:nvPr>
        </p:nvSpPr>
        <p:spPr>
          <a:xfrm>
            <a:off x="0" y="1575758"/>
            <a:ext cx="6035040" cy="4710742"/>
          </a:xfrm>
        </p:spPr>
        <p:txBody>
          <a:bodyPr/>
          <a:lstStyle/>
          <a:p>
            <a:r>
              <a:rPr lang="en-US" dirty="0"/>
              <a:t>Lockout policy restricts failed logon attempts</a:t>
            </a:r>
          </a:p>
          <a:p>
            <a:r>
              <a:rPr lang="en-US" dirty="0"/>
              <a:t>Remote wipe / kill switch</a:t>
            </a:r>
          </a:p>
          <a:p>
            <a:r>
              <a:rPr lang="en-US" dirty="0"/>
              <a:t>Locator application</a:t>
            </a:r>
          </a:p>
        </p:txBody>
      </p:sp>
      <p:pic>
        <p:nvPicPr>
          <p:cNvPr id="7" name="Content Placeholder 6" descr="Remote Wipe"/>
          <p:cNvPicPr>
            <a:picLocks noGrp="1"/>
          </p:cNvPicPr>
          <p:nvPr>
            <p:ph sz="quarter" idx="12"/>
          </p:nvPr>
        </p:nvPicPr>
        <p:blipFill rotWithShape="1">
          <a:blip r:embed="rId2" cstate="screen">
            <a:extLst>
              <a:ext uri="{28A0092B-C50C-407E-A947-70E740481C1C}">
                <a14:useLocalDpi xmlns:a14="http://schemas.microsoft.com/office/drawing/2010/main"/>
              </a:ext>
            </a:extLst>
          </a:blip>
          <a:stretch/>
        </p:blipFill>
        <p:spPr bwMode="auto">
          <a:xfrm>
            <a:off x="6142038" y="1015331"/>
            <a:ext cx="4525962" cy="2357188"/>
          </a:xfrm>
          <a:prstGeom prst="rect">
            <a:avLst/>
          </a:prstGeom>
          <a:noFill/>
          <a:ln>
            <a:noFill/>
          </a:ln>
          <a:extLst>
            <a:ext uri="{53640926-AAD7-44D8-BBD7-CCE9431645EC}">
              <a14:shadowObscured xmlns:a14="http://schemas.microsoft.com/office/drawing/2010/main"/>
            </a:ext>
          </a:extLst>
        </p:spPr>
      </p:pic>
      <p:pic>
        <p:nvPicPr>
          <p:cNvPr id="9" name="Content Placeholder 8" descr="You can use the iCloud and Find My Phone apps to locate an iOS device and remotely lock or wipe it"/>
          <p:cNvPicPr>
            <a:picLocks noGrp="1"/>
          </p:cNvPicPr>
          <p:nvPr>
            <p:ph sz="quarter" idx="13"/>
          </p:nvPr>
        </p:nvPicPr>
        <p:blipFill rotWithShape="1">
          <a:blip r:embed="rId3" cstate="screen">
            <a:extLst>
              <a:ext uri="{28A0092B-C50C-407E-A947-70E740481C1C}">
                <a14:useLocalDpi xmlns:a14="http://schemas.microsoft.com/office/drawing/2010/main"/>
              </a:ext>
            </a:extLst>
          </a:blip>
          <a:stretch/>
        </p:blipFill>
        <p:spPr bwMode="auto">
          <a:xfrm>
            <a:off x="6262311" y="3744853"/>
            <a:ext cx="4285417" cy="25147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73316578"/>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Full Device Encryption</a:t>
            </a:r>
            <a:endParaRPr lang="en-US" dirty="0"/>
          </a:p>
        </p:txBody>
      </p:sp>
      <p:sp>
        <p:nvSpPr>
          <p:cNvPr id="3" name="Content Placeholder 2"/>
          <p:cNvSpPr>
            <a:spLocks noGrp="1"/>
          </p:cNvSpPr>
          <p:nvPr>
            <p:ph sz="half" idx="1"/>
          </p:nvPr>
        </p:nvSpPr>
        <p:spPr>
          <a:xfrm>
            <a:off x="1524000" y="1408980"/>
            <a:ext cx="5232400" cy="4900379"/>
          </a:xfrm>
        </p:spPr>
        <p:txBody>
          <a:bodyPr>
            <a:normAutofit/>
          </a:bodyPr>
          <a:lstStyle/>
          <a:p>
            <a:r>
              <a:rPr lang="en-US" dirty="0"/>
              <a:t>Prevent capture of data from storage device</a:t>
            </a:r>
          </a:p>
          <a:p>
            <a:r>
              <a:rPr lang="en-US" dirty="0"/>
              <a:t>iOS</a:t>
            </a:r>
          </a:p>
          <a:p>
            <a:pPr lvl="1"/>
            <a:r>
              <a:rPr lang="en-US" dirty="0"/>
              <a:t>Encrypts data but stores key with data</a:t>
            </a:r>
          </a:p>
          <a:p>
            <a:pPr lvl="1"/>
            <a:r>
              <a:rPr lang="en-US" dirty="0"/>
              <a:t>Data Protection – requires knowledge of user credentials to decrypt</a:t>
            </a:r>
          </a:p>
          <a:p>
            <a:r>
              <a:rPr lang="en-US" dirty="0"/>
              <a:t>Android</a:t>
            </a:r>
          </a:p>
          <a:p>
            <a:pPr lvl="1"/>
            <a:r>
              <a:rPr lang="en-US" dirty="0"/>
              <a:t>Enable encryption via Settings &gt; Security</a:t>
            </a:r>
          </a:p>
          <a:p>
            <a:r>
              <a:rPr lang="en-US" dirty="0"/>
              <a:t>2-step verification</a:t>
            </a:r>
          </a:p>
          <a:p>
            <a:pPr lvl="1"/>
            <a:r>
              <a:rPr lang="en-US" dirty="0"/>
              <a:t>Protect services by blocking access from unknown devices</a:t>
            </a:r>
          </a:p>
          <a:p>
            <a:pPr lvl="1"/>
            <a:r>
              <a:rPr lang="en-US" dirty="0"/>
              <a:t>Requires input of a verification code sent to a registered device before authorizing access</a:t>
            </a:r>
          </a:p>
          <a:p>
            <a:endParaRPr lang="en-US" dirty="0"/>
          </a:p>
        </p:txBody>
      </p:sp>
      <p:pic>
        <p:nvPicPr>
          <p:cNvPr id="7" name="Content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42038" y="2067876"/>
            <a:ext cx="4525962" cy="2995299"/>
          </a:xfrm>
          <a:prstGeom prst="rect">
            <a:avLst/>
          </a:prstGeom>
        </p:spPr>
      </p:pic>
    </p:spTree>
    <p:extLst>
      <p:ext uri="{BB962C8B-B14F-4D97-AF65-F5344CB8AC3E}">
        <p14:creationId xmlns:p14="http://schemas.microsoft.com/office/powerpoint/2010/main" val="2974339033"/>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Mobile OS Policies (1)</a:t>
            </a:r>
            <a:endParaRPr lang="en-US" dirty="0"/>
          </a:p>
        </p:txBody>
      </p:sp>
      <p:sp>
        <p:nvSpPr>
          <p:cNvPr id="6" name="Content Placeholder 5"/>
          <p:cNvSpPr>
            <a:spLocks noGrp="1"/>
          </p:cNvSpPr>
          <p:nvPr>
            <p:ph sz="half" idx="2"/>
          </p:nvPr>
        </p:nvSpPr>
        <p:spPr/>
        <p:txBody>
          <a:bodyPr/>
          <a:lstStyle/>
          <a:p>
            <a:r>
              <a:rPr lang="en-GB" dirty="0"/>
              <a:t>Mobile Device Management (MDM) </a:t>
            </a:r>
          </a:p>
          <a:p>
            <a:r>
              <a:rPr lang="en-GB" dirty="0"/>
              <a:t>Bring Your Own Device (BYOD)</a:t>
            </a:r>
          </a:p>
          <a:p>
            <a:r>
              <a:rPr lang="en-GB" dirty="0"/>
              <a:t>On-boarding</a:t>
            </a:r>
          </a:p>
          <a:p>
            <a:r>
              <a:rPr lang="en-GB" dirty="0"/>
              <a:t>Trusted and untrusted app sources</a:t>
            </a:r>
            <a:endParaRPr lang="en-US" dirty="0"/>
          </a:p>
          <a:p>
            <a:endParaRPr lang="en-US" dirty="0"/>
          </a:p>
        </p:txBody>
      </p:sp>
      <p:pic>
        <p:nvPicPr>
          <p:cNvPr id="7" name="Content Placeholder 6" descr="Policy has disabled swipe, pattern, and PIN access forcing use of a complex password"/>
          <p:cNvPicPr>
            <a:picLocks noGrp="1"/>
          </p:cNvPicPr>
          <p:nvPr>
            <p:ph sz="half" idx="1"/>
          </p:nvPr>
        </p:nvPicPr>
        <p:blipFill rotWithShape="1">
          <a:blip r:embed="rId2" cstate="screen">
            <a:extLst>
              <a:ext uri="{28A0092B-C50C-407E-A947-70E740481C1C}">
                <a14:useLocalDpi xmlns:a14="http://schemas.microsoft.com/office/drawing/2010/main"/>
              </a:ext>
            </a:extLst>
          </a:blip>
          <a:srcRect/>
          <a:stretch/>
        </p:blipFill>
        <p:spPr bwMode="auto">
          <a:xfrm>
            <a:off x="2321940" y="1327149"/>
            <a:ext cx="2930082" cy="44767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2219696"/>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Anti-virus / anti-malware and firewalls</a:t>
            </a:r>
          </a:p>
          <a:p>
            <a:pPr lvl="1"/>
            <a:r>
              <a:rPr lang="en-GB" dirty="0"/>
              <a:t>App scanner</a:t>
            </a:r>
          </a:p>
          <a:p>
            <a:pPr lvl="1"/>
            <a:r>
              <a:rPr lang="en-GB" dirty="0"/>
              <a:t>No root firewalls</a:t>
            </a:r>
          </a:p>
          <a:p>
            <a:r>
              <a:rPr lang="en-GB" dirty="0"/>
              <a:t>Patching / OS Updates</a:t>
            </a:r>
          </a:p>
          <a:p>
            <a:pPr lvl="1"/>
            <a:r>
              <a:rPr lang="en-GB" dirty="0"/>
              <a:t>iOS versus Android</a:t>
            </a:r>
          </a:p>
          <a:p>
            <a:r>
              <a:rPr lang="en-GB" dirty="0"/>
              <a:t>Remote backup applications</a:t>
            </a:r>
          </a:p>
          <a:p>
            <a:pPr lvl="1"/>
            <a:r>
              <a:rPr lang="en-GB" dirty="0"/>
              <a:t>Cloud services</a:t>
            </a:r>
          </a:p>
          <a:p>
            <a:pPr lvl="1"/>
            <a:r>
              <a:rPr lang="en-GB" dirty="0"/>
              <a:t>MDM</a:t>
            </a:r>
            <a:endParaRPr lang="en-US" dirty="0"/>
          </a:p>
        </p:txBody>
      </p:sp>
      <p:sp>
        <p:nvSpPr>
          <p:cNvPr id="3" name="Title 2"/>
          <p:cNvSpPr>
            <a:spLocks noGrp="1"/>
          </p:cNvSpPr>
          <p:nvPr>
            <p:ph type="title"/>
          </p:nvPr>
        </p:nvSpPr>
        <p:spPr/>
        <p:txBody>
          <a:bodyPr/>
          <a:lstStyle/>
          <a:p>
            <a:r>
              <a:rPr lang="en-GB" dirty="0"/>
              <a:t>Mobile OS Policies (2)</a:t>
            </a:r>
            <a:endParaRPr lang="en-US" dirty="0"/>
          </a:p>
        </p:txBody>
      </p:sp>
    </p:spTree>
    <p:extLst>
      <p:ext uri="{BB962C8B-B14F-4D97-AF65-F5344CB8AC3E}">
        <p14:creationId xmlns:p14="http://schemas.microsoft.com/office/powerpoint/2010/main" val="498705918"/>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Mobile OS Troubleshooting Tools</a:t>
            </a:r>
            <a:endParaRPr lang="en-US" dirty="0"/>
          </a:p>
        </p:txBody>
      </p:sp>
      <p:sp>
        <p:nvSpPr>
          <p:cNvPr id="3" name="Content Placeholder 2"/>
          <p:cNvSpPr>
            <a:spLocks noGrp="1"/>
          </p:cNvSpPr>
          <p:nvPr>
            <p:ph sz="half" idx="1"/>
          </p:nvPr>
        </p:nvSpPr>
        <p:spPr>
          <a:xfrm>
            <a:off x="0" y="1190445"/>
            <a:ext cx="6035040" cy="5090304"/>
          </a:xfrm>
        </p:spPr>
        <p:txBody>
          <a:bodyPr>
            <a:normAutofit/>
          </a:bodyPr>
          <a:lstStyle/>
          <a:p>
            <a:r>
              <a:rPr lang="en-US" dirty="0"/>
              <a:t>Settings</a:t>
            </a:r>
          </a:p>
          <a:p>
            <a:r>
              <a:rPr lang="en-US" dirty="0"/>
              <a:t>Closing apps</a:t>
            </a:r>
          </a:p>
          <a:p>
            <a:pPr lvl="1"/>
            <a:r>
              <a:rPr lang="en-US" dirty="0"/>
              <a:t>Multitasking list</a:t>
            </a:r>
          </a:p>
          <a:p>
            <a:pPr lvl="1"/>
            <a:r>
              <a:rPr lang="en-US" dirty="0"/>
              <a:t>Force Stop</a:t>
            </a:r>
          </a:p>
          <a:p>
            <a:pPr lvl="1"/>
            <a:r>
              <a:rPr lang="en-US" dirty="0"/>
              <a:t>Disable</a:t>
            </a:r>
          </a:p>
          <a:p>
            <a:r>
              <a:rPr lang="en-US" dirty="0"/>
              <a:t>Uninstall &gt; reinstall</a:t>
            </a:r>
          </a:p>
          <a:p>
            <a:r>
              <a:rPr lang="en-US" dirty="0"/>
              <a:t>Soft reset / forced soft reset</a:t>
            </a:r>
          </a:p>
          <a:p>
            <a:pPr lvl="1"/>
            <a:r>
              <a:rPr lang="en-US" dirty="0"/>
              <a:t>iOS</a:t>
            </a:r>
          </a:p>
          <a:p>
            <a:pPr lvl="1"/>
            <a:r>
              <a:rPr lang="en-US" dirty="0"/>
              <a:t>Android</a:t>
            </a:r>
          </a:p>
          <a:p>
            <a:r>
              <a:rPr lang="en-US" dirty="0"/>
              <a:t>Hard reset (restore or refresh)</a:t>
            </a:r>
          </a:p>
          <a:p>
            <a:r>
              <a:rPr lang="en-US" dirty="0"/>
              <a:t>Factory default reset</a:t>
            </a:r>
          </a:p>
        </p:txBody>
      </p:sp>
      <p:pic>
        <p:nvPicPr>
          <p:cNvPr id="7" name="Content Placeholder 6" descr="In Android, tap the multitasking button (bottom-right) to view open apps then swipe left or right to remove them; use the Force Stop option in app settings to fully close an app"/>
          <p:cNvPicPr>
            <a:picLocks noGrp="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6853787" y="822325"/>
            <a:ext cx="3102464" cy="2743200"/>
          </a:xfrm>
          <a:prstGeom prst="rect">
            <a:avLst/>
          </a:prstGeom>
        </p:spPr>
      </p:pic>
      <p:pic>
        <p:nvPicPr>
          <p:cNvPr id="10" name="Content Placeholder 7" descr="iOS Reset All Settings"/>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a:stretch/>
        </p:blipFill>
        <p:spPr>
          <a:xfrm>
            <a:off x="6587480" y="3832225"/>
            <a:ext cx="3635078" cy="2339976"/>
          </a:xfrm>
        </p:spPr>
      </p:pic>
    </p:spTree>
    <p:extLst>
      <p:ext uri="{BB962C8B-B14F-4D97-AF65-F5344CB8AC3E}">
        <p14:creationId xmlns:p14="http://schemas.microsoft.com/office/powerpoint/2010/main" val="807527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Explorer</a:t>
            </a:r>
          </a:p>
        </p:txBody>
      </p:sp>
      <p:sp>
        <p:nvSpPr>
          <p:cNvPr id="4" name="Content Placeholder 3"/>
          <p:cNvSpPr>
            <a:spLocks noGrp="1"/>
          </p:cNvSpPr>
          <p:nvPr>
            <p:ph sz="half" idx="2"/>
          </p:nvPr>
        </p:nvSpPr>
        <p:spPr/>
        <p:txBody>
          <a:bodyPr>
            <a:normAutofit/>
          </a:bodyPr>
          <a:lstStyle/>
          <a:p>
            <a:r>
              <a:rPr lang="en-US" dirty="0"/>
              <a:t>Previously “Windows Explorer” or just “Explorer”</a:t>
            </a:r>
          </a:p>
          <a:p>
            <a:r>
              <a:rPr lang="en-US" dirty="0"/>
              <a:t>explorer.exe</a:t>
            </a:r>
          </a:p>
          <a:p>
            <a:r>
              <a:rPr lang="en-US" dirty="0"/>
              <a:t>Browse File System Hierarchy</a:t>
            </a:r>
          </a:p>
          <a:p>
            <a:pPr lvl="1"/>
            <a:r>
              <a:rPr lang="en-US" dirty="0"/>
              <a:t>System objects</a:t>
            </a:r>
          </a:p>
          <a:p>
            <a:pPr lvl="1"/>
            <a:r>
              <a:rPr lang="en-US" dirty="0"/>
              <a:t>Disks</a:t>
            </a:r>
          </a:p>
          <a:p>
            <a:pPr lvl="1"/>
            <a:r>
              <a:rPr lang="en-US" dirty="0"/>
              <a:t>Folders</a:t>
            </a:r>
          </a:p>
          <a:p>
            <a:pPr lvl="1"/>
            <a:r>
              <a:rPr lang="en-US" dirty="0"/>
              <a:t>Files</a:t>
            </a:r>
          </a:p>
          <a:p>
            <a:r>
              <a:rPr lang="en-US" dirty="0"/>
              <a:t>Navigation pane</a:t>
            </a:r>
          </a:p>
        </p:txBody>
      </p:sp>
      <p:pic>
        <p:nvPicPr>
          <p:cNvPr id="7" name="Content Placeholder 6"/>
          <p:cNvPicPr>
            <a:picLocks noGrp="1"/>
          </p:cNvPicPr>
          <p:nvPr>
            <p:ph sz="half" idx="1"/>
          </p:nvPr>
        </p:nvPicPr>
        <p:blipFill rotWithShape="1">
          <a:blip r:embed="rId2">
            <a:extLst>
              <a:ext uri="{28A0092B-C50C-407E-A947-70E740481C1C}">
                <a14:useLocalDpi xmlns:a14="http://schemas.microsoft.com/office/drawing/2010/main" val="0"/>
              </a:ext>
            </a:extLst>
          </a:blip>
          <a:stretch/>
        </p:blipFill>
        <p:spPr bwMode="auto">
          <a:xfrm>
            <a:off x="1524001" y="1700223"/>
            <a:ext cx="4525963" cy="37306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38124005"/>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Troubleshooting Mobile OS Issues (1)</a:t>
            </a:r>
            <a:endParaRPr lang="en-US" dirty="0"/>
          </a:p>
        </p:txBody>
      </p:sp>
      <p:sp>
        <p:nvSpPr>
          <p:cNvPr id="4" name="Content Placeholder 3"/>
          <p:cNvSpPr>
            <a:spLocks noGrp="1"/>
          </p:cNvSpPr>
          <p:nvPr>
            <p:ph sz="half" idx="2"/>
          </p:nvPr>
        </p:nvSpPr>
        <p:spPr/>
        <p:txBody>
          <a:bodyPr/>
          <a:lstStyle/>
          <a:p>
            <a:r>
              <a:rPr lang="en-US" dirty="0"/>
              <a:t>Dim display</a:t>
            </a:r>
          </a:p>
          <a:p>
            <a:r>
              <a:rPr lang="en-GB" dirty="0"/>
              <a:t>Touchscreen unresponsive or inaccurate</a:t>
            </a:r>
          </a:p>
          <a:p>
            <a:r>
              <a:rPr lang="en-GB" dirty="0"/>
              <a:t>External monitor issues</a:t>
            </a:r>
          </a:p>
          <a:p>
            <a:r>
              <a:rPr lang="en-GB" dirty="0"/>
              <a:t>Sound issues</a:t>
            </a:r>
            <a:endParaRPr lang="en-US" dirty="0"/>
          </a:p>
        </p:txBody>
      </p:sp>
      <p:pic>
        <p:nvPicPr>
          <p:cNvPr id="7" name="Content Placeholder 6" descr="Screen Brightness adjustment"/>
          <p:cNvPicPr>
            <a:picLocks noGrp="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2190057" y="1289050"/>
            <a:ext cx="3193850" cy="4552950"/>
          </a:xfrm>
          <a:prstGeom prst="rect">
            <a:avLst/>
          </a:prstGeom>
          <a:noFill/>
        </p:spPr>
      </p:pic>
    </p:spTree>
    <p:extLst>
      <p:ext uri="{BB962C8B-B14F-4D97-AF65-F5344CB8AC3E}">
        <p14:creationId xmlns:p14="http://schemas.microsoft.com/office/powerpoint/2010/main" val="3272249824"/>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Troubleshooting Mobile OS Issues (2)</a:t>
            </a:r>
            <a:endParaRPr lang="en-US" dirty="0"/>
          </a:p>
        </p:txBody>
      </p:sp>
      <p:sp>
        <p:nvSpPr>
          <p:cNvPr id="7" name="Content Placeholder 6"/>
          <p:cNvSpPr>
            <a:spLocks noGrp="1"/>
          </p:cNvSpPr>
          <p:nvPr>
            <p:ph sz="quarter" idx="12"/>
          </p:nvPr>
        </p:nvSpPr>
        <p:spPr>
          <a:xfrm>
            <a:off x="0" y="1339970"/>
            <a:ext cx="6035040" cy="2226190"/>
          </a:xfrm>
        </p:spPr>
        <p:txBody>
          <a:bodyPr/>
          <a:lstStyle/>
          <a:p>
            <a:r>
              <a:rPr lang="en-US" dirty="0"/>
              <a:t>Apps not loading</a:t>
            </a:r>
          </a:p>
          <a:p>
            <a:r>
              <a:rPr lang="en-US" dirty="0"/>
              <a:t>Slow performance</a:t>
            </a:r>
          </a:p>
          <a:p>
            <a:r>
              <a:rPr lang="en-US" dirty="0"/>
              <a:t>Battery life</a:t>
            </a:r>
          </a:p>
          <a:p>
            <a:r>
              <a:rPr lang="en-US" dirty="0"/>
              <a:t>Overheating</a:t>
            </a:r>
          </a:p>
        </p:txBody>
      </p:sp>
      <p:pic>
        <p:nvPicPr>
          <p:cNvPr id="10" name="Content Placeholder 9" descr="Missing apps on an Android phone"/>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bwMode="auto">
          <a:xfrm>
            <a:off x="3024253" y="3626045"/>
            <a:ext cx="1525459" cy="2714236"/>
          </a:xfrm>
          <a:prstGeom prst="rect">
            <a:avLst/>
          </a:prstGeom>
          <a:noFill/>
          <a:ln>
            <a:noFill/>
          </a:ln>
        </p:spPr>
      </p:pic>
      <p:pic>
        <p:nvPicPr>
          <p:cNvPr id="11" name="Content Placeholder 10"/>
          <p:cNvPicPr>
            <a:picLocks noGrp="1" noChangeAspect="1"/>
          </p:cNvPicPr>
          <p:nvPr>
            <p:ph sz="quarter" idx="14"/>
          </p:nvPr>
        </p:nvPicPr>
        <p:blipFill>
          <a:blip r:embed="rId3" cstate="screen">
            <a:extLst>
              <a:ext uri="{28A0092B-C50C-407E-A947-70E740481C1C}">
                <a14:useLocalDpi xmlns:a14="http://schemas.microsoft.com/office/drawing/2010/main"/>
              </a:ext>
            </a:extLst>
          </a:blip>
          <a:stretch>
            <a:fillRect/>
          </a:stretch>
        </p:blipFill>
        <p:spPr>
          <a:xfrm>
            <a:off x="6205299" y="1339970"/>
            <a:ext cx="4525962" cy="2492853"/>
          </a:xfrm>
          <a:prstGeom prst="rect">
            <a:avLst/>
          </a:prstGeom>
        </p:spPr>
      </p:pic>
      <p:pic>
        <p:nvPicPr>
          <p:cNvPr id="13" name="Content Placeholder 12"/>
          <p:cNvPicPr>
            <a:picLocks noGrp="1"/>
          </p:cNvPicPr>
          <p:nvPr>
            <p:ph sz="quarter" idx="15"/>
          </p:nvPr>
        </p:nvPicPr>
        <p:blipFill rotWithShape="1">
          <a:blip r:embed="rId4" cstate="screen">
            <a:extLst>
              <a:ext uri="{28A0092B-C50C-407E-A947-70E740481C1C}">
                <a14:useLocalDpi xmlns:a14="http://schemas.microsoft.com/office/drawing/2010/main"/>
              </a:ext>
            </a:extLst>
          </a:blip>
          <a:srcRect/>
          <a:stretch/>
        </p:blipFill>
        <p:spPr bwMode="auto">
          <a:xfrm>
            <a:off x="6284258" y="3749673"/>
            <a:ext cx="2716063" cy="2743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18039037"/>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2800" dirty="0"/>
              <a:t>Troubleshooting Mobile Wireless Issues</a:t>
            </a:r>
            <a:endParaRPr lang="en-US" sz="2800" dirty="0"/>
          </a:p>
        </p:txBody>
      </p:sp>
      <p:sp>
        <p:nvSpPr>
          <p:cNvPr id="6" name="Content Placeholder 5"/>
          <p:cNvSpPr>
            <a:spLocks noGrp="1"/>
          </p:cNvSpPr>
          <p:nvPr>
            <p:ph sz="half" idx="1"/>
          </p:nvPr>
        </p:nvSpPr>
        <p:spPr/>
        <p:txBody>
          <a:bodyPr/>
          <a:lstStyle/>
          <a:p>
            <a:r>
              <a:rPr lang="en-GB" dirty="0"/>
              <a:t>Troubleshooting interference issues</a:t>
            </a:r>
          </a:p>
          <a:p>
            <a:pPr lvl="1"/>
            <a:r>
              <a:rPr lang="en-GB" dirty="0"/>
              <a:t>Wi-Fi analyser</a:t>
            </a:r>
          </a:p>
          <a:p>
            <a:pPr lvl="1"/>
            <a:r>
              <a:rPr lang="en-GB" dirty="0"/>
              <a:t>Cell tower analyser</a:t>
            </a:r>
          </a:p>
          <a:p>
            <a:pPr lvl="1"/>
            <a:r>
              <a:rPr lang="en-GB" dirty="0"/>
              <a:t>Received Signal Strength Indicator (RSSI) </a:t>
            </a:r>
          </a:p>
          <a:p>
            <a:r>
              <a:rPr lang="en-US" dirty="0"/>
              <a:t>Troubleshooting wireless configuration issues</a:t>
            </a:r>
            <a:endParaRPr lang="en-GB" dirty="0"/>
          </a:p>
          <a:p>
            <a:endParaRPr lang="en-US" dirty="0"/>
          </a:p>
        </p:txBody>
      </p:sp>
      <p:pic>
        <p:nvPicPr>
          <p:cNvPr id="8" name="Content Placeholder 7"/>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42038" y="2142620"/>
            <a:ext cx="4525962" cy="2845811"/>
          </a:xfrm>
          <a:prstGeom prst="rect">
            <a:avLst/>
          </a:prstGeom>
        </p:spPr>
      </p:pic>
    </p:spTree>
    <p:extLst>
      <p:ext uri="{BB962C8B-B14F-4D97-AF65-F5344CB8AC3E}">
        <p14:creationId xmlns:p14="http://schemas.microsoft.com/office/powerpoint/2010/main" val="3899654527"/>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2800" dirty="0"/>
              <a:t>Troubleshooting Mobile Security Issues (1)</a:t>
            </a:r>
            <a:endParaRPr lang="en-US" sz="2800" dirty="0"/>
          </a:p>
        </p:txBody>
      </p:sp>
      <p:sp>
        <p:nvSpPr>
          <p:cNvPr id="6" name="Content Placeholder 5"/>
          <p:cNvSpPr>
            <a:spLocks noGrp="1"/>
          </p:cNvSpPr>
          <p:nvPr>
            <p:ph sz="half" idx="2"/>
          </p:nvPr>
        </p:nvSpPr>
        <p:spPr/>
        <p:txBody>
          <a:bodyPr>
            <a:normAutofit/>
          </a:bodyPr>
          <a:lstStyle/>
          <a:p>
            <a:r>
              <a:rPr lang="en-GB" dirty="0"/>
              <a:t>Utilization symptoms</a:t>
            </a:r>
          </a:p>
          <a:p>
            <a:pPr lvl="1"/>
            <a:r>
              <a:rPr lang="en-GB" dirty="0"/>
              <a:t>Power drain</a:t>
            </a:r>
          </a:p>
          <a:p>
            <a:pPr lvl="1"/>
            <a:r>
              <a:rPr lang="en-GB" dirty="0"/>
              <a:t>High resource utilization</a:t>
            </a:r>
          </a:p>
          <a:p>
            <a:pPr lvl="1"/>
            <a:r>
              <a:rPr lang="en-GB" dirty="0"/>
              <a:t>Data transmission overlimit </a:t>
            </a:r>
          </a:p>
          <a:p>
            <a:pPr lvl="1"/>
            <a:r>
              <a:rPr lang="en-GB" dirty="0"/>
              <a:t>Unauthorized location tracking </a:t>
            </a:r>
          </a:p>
          <a:p>
            <a:pPr lvl="1"/>
            <a:r>
              <a:rPr lang="en-GB" dirty="0"/>
              <a:t>Unauthorized root access</a:t>
            </a:r>
          </a:p>
          <a:p>
            <a:pPr lvl="1"/>
            <a:r>
              <a:rPr lang="en-GB" dirty="0"/>
              <a:t>Unauthorized camera and microphone usage</a:t>
            </a:r>
          </a:p>
          <a:p>
            <a:r>
              <a:rPr lang="en-GB" dirty="0"/>
              <a:t>User </a:t>
            </a:r>
            <a:r>
              <a:rPr lang="en-GB" dirty="0" err="1"/>
              <a:t>behavior</a:t>
            </a:r>
            <a:r>
              <a:rPr lang="en-GB" dirty="0"/>
              <a:t> issues</a:t>
            </a:r>
          </a:p>
          <a:p>
            <a:pPr lvl="1"/>
            <a:r>
              <a:rPr lang="en-GB" dirty="0"/>
              <a:t>Using open hotspots</a:t>
            </a:r>
          </a:p>
          <a:p>
            <a:pPr lvl="1"/>
            <a:r>
              <a:rPr lang="en-GB" dirty="0" err="1"/>
              <a:t>Autoconnection</a:t>
            </a:r>
            <a:r>
              <a:rPr lang="en-GB" dirty="0"/>
              <a:t> settings for Wi-Fi and Bluetooth</a:t>
            </a:r>
            <a:endParaRPr lang="en-US" dirty="0"/>
          </a:p>
          <a:p>
            <a:endParaRPr lang="en-US" dirty="0"/>
          </a:p>
        </p:txBody>
      </p:sp>
      <p:pic>
        <p:nvPicPr>
          <p:cNvPr id="7" name="Content Placeholder 6" descr="Location services on iOS"/>
          <p:cNvPicPr>
            <a:picLocks noGrp="1"/>
          </p:cNvPicPr>
          <p:nvPr>
            <p:ph sz="half" idx="1"/>
          </p:nvPr>
        </p:nvPicPr>
        <p:blipFill>
          <a:blip r:embed="rId2" cstate="print">
            <a:extLst>
              <a:ext uri="{28A0092B-C50C-407E-A947-70E740481C1C}">
                <a14:useLocalDpi xmlns:a14="http://schemas.microsoft.com/office/drawing/2010/main"/>
              </a:ext>
            </a:extLst>
          </a:blip>
          <a:srcRect/>
          <a:stretch>
            <a:fillRect/>
          </a:stretch>
        </p:blipFill>
        <p:spPr bwMode="auto">
          <a:xfrm>
            <a:off x="2501659" y="1196195"/>
            <a:ext cx="2781541" cy="4978539"/>
          </a:xfrm>
          <a:prstGeom prst="rect">
            <a:avLst/>
          </a:prstGeom>
          <a:noFill/>
          <a:ln>
            <a:noFill/>
          </a:ln>
        </p:spPr>
      </p:pic>
    </p:spTree>
    <p:extLst>
      <p:ext uri="{BB962C8B-B14F-4D97-AF65-F5344CB8AC3E}">
        <p14:creationId xmlns:p14="http://schemas.microsoft.com/office/powerpoint/2010/main" val="4235876456"/>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a:t>Re-enabling device after lockout</a:t>
            </a:r>
          </a:p>
          <a:p>
            <a:r>
              <a:rPr lang="en-US" dirty="0"/>
              <a:t>Unauthorized account access</a:t>
            </a:r>
          </a:p>
          <a:p>
            <a:pPr lvl="1"/>
            <a:r>
              <a:rPr lang="en-US" dirty="0"/>
              <a:t>2-step verification</a:t>
            </a:r>
          </a:p>
          <a:p>
            <a:r>
              <a:rPr lang="en-US" dirty="0"/>
              <a:t>Data breach and notification procedures</a:t>
            </a:r>
          </a:p>
          <a:p>
            <a:r>
              <a:rPr lang="en-US" dirty="0"/>
              <a:t>Troubleshooting email problems</a:t>
            </a:r>
          </a:p>
          <a:p>
            <a:pPr lvl="1"/>
            <a:r>
              <a:rPr lang="en-US" dirty="0"/>
              <a:t>Verify credentials</a:t>
            </a:r>
          </a:p>
          <a:p>
            <a:pPr lvl="1"/>
            <a:r>
              <a:rPr lang="en-US" dirty="0"/>
              <a:t>Check </a:t>
            </a:r>
            <a:r>
              <a:rPr lang="en-US"/>
              <a:t>certificate store</a:t>
            </a:r>
          </a:p>
        </p:txBody>
      </p:sp>
      <p:sp>
        <p:nvSpPr>
          <p:cNvPr id="3" name="Title 2"/>
          <p:cNvSpPr>
            <a:spLocks noGrp="1"/>
          </p:cNvSpPr>
          <p:nvPr>
            <p:ph type="title"/>
          </p:nvPr>
        </p:nvSpPr>
        <p:spPr/>
        <p:txBody>
          <a:bodyPr>
            <a:normAutofit/>
          </a:bodyPr>
          <a:lstStyle/>
          <a:p>
            <a:r>
              <a:rPr lang="en-GB" sz="2800" dirty="0"/>
              <a:t>Troubleshooting Mobile Security Issues (2)</a:t>
            </a:r>
            <a:endParaRPr lang="en-US" sz="2800" dirty="0"/>
          </a:p>
        </p:txBody>
      </p:sp>
    </p:spTree>
    <p:extLst>
      <p:ext uri="{BB962C8B-B14F-4D97-AF65-F5344CB8AC3E}">
        <p14:creationId xmlns:p14="http://schemas.microsoft.com/office/powerpoint/2010/main" val="1993096735"/>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F5EF4-FEC3-4C10-A240-2E3DFBC5BB5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8AA19CE-B7DF-46F4-96DB-18596CDF3C47}"/>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411171634"/>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p:txBody>
          <a:bodyPr>
            <a:normAutofit/>
          </a:bodyPr>
          <a:lstStyle/>
          <a:p>
            <a:r>
              <a:rPr lang="en-GB"/>
              <a:t>Health and safety laws - keeping the workplace free from hazards</a:t>
            </a:r>
          </a:p>
          <a:p>
            <a:r>
              <a:rPr lang="en-GB"/>
              <a:t>Building codes - ensuring that fire prevention and electrical systems are intact and safe</a:t>
            </a:r>
          </a:p>
          <a:p>
            <a:r>
              <a:rPr lang="en-GB"/>
              <a:t>Environmental regulations - disposing of waste correctly</a:t>
            </a:r>
          </a:p>
          <a:p>
            <a:r>
              <a:rPr lang="en-US"/>
              <a:t>Health and safety responsibilities</a:t>
            </a:r>
          </a:p>
          <a:p>
            <a:pPr lvl="1"/>
            <a:r>
              <a:rPr lang="en-US"/>
              <a:t>Employer</a:t>
            </a:r>
          </a:p>
          <a:p>
            <a:pPr lvl="1"/>
            <a:r>
              <a:rPr lang="en-US"/>
              <a:t>Employee</a:t>
            </a:r>
          </a:p>
          <a:p>
            <a:r>
              <a:rPr lang="en-US"/>
              <a:t>Health and safety handbook</a:t>
            </a:r>
          </a:p>
          <a:p>
            <a:pPr lvl="1"/>
            <a:r>
              <a:rPr lang="en-US"/>
              <a:t>Emergencies</a:t>
            </a:r>
          </a:p>
          <a:p>
            <a:pPr lvl="1"/>
            <a:r>
              <a:rPr lang="en-US"/>
              <a:t>Responsible persons</a:t>
            </a:r>
          </a:p>
          <a:p>
            <a:pPr lvl="1"/>
            <a:r>
              <a:rPr lang="en-US"/>
              <a:t>Hazardous areas</a:t>
            </a:r>
          </a:p>
          <a:p>
            <a:pPr lvl="1"/>
            <a:r>
              <a:rPr lang="en-US"/>
              <a:t>Best practice</a:t>
            </a:r>
          </a:p>
          <a:p>
            <a:pPr lvl="1"/>
            <a:r>
              <a:rPr lang="en-US"/>
              <a:t>Incident reporting</a:t>
            </a:r>
            <a:endParaRPr lang="en-US" dirty="0"/>
          </a:p>
        </p:txBody>
      </p:sp>
      <p:sp>
        <p:nvSpPr>
          <p:cNvPr id="10242" name="Rectangle 2"/>
          <p:cNvSpPr>
            <a:spLocks noGrp="1" noChangeArrowheads="1"/>
          </p:cNvSpPr>
          <p:nvPr>
            <p:ph type="title"/>
          </p:nvPr>
        </p:nvSpPr>
        <p:spPr/>
        <p:txBody>
          <a:bodyPr/>
          <a:lstStyle/>
          <a:p>
            <a:r>
              <a:rPr lang="en-US" altLang="en-US"/>
              <a:t>Local Government Regulations</a:t>
            </a:r>
          </a:p>
        </p:txBody>
      </p:sp>
    </p:spTree>
    <p:extLst>
      <p:ext uri="{BB962C8B-B14F-4D97-AF65-F5344CB8AC3E}">
        <p14:creationId xmlns:p14="http://schemas.microsoft.com/office/powerpoint/2010/main" val="769223343"/>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p:txBody>
          <a:bodyPr/>
          <a:lstStyle/>
          <a:p>
            <a:r>
              <a:rPr lang="en-US" altLang="en-US"/>
              <a:t>Raise the alarm / alert emergency services</a:t>
            </a:r>
          </a:p>
          <a:p>
            <a:r>
              <a:rPr lang="en-US" altLang="en-US"/>
              <a:t>Establish your escape route</a:t>
            </a:r>
          </a:p>
          <a:p>
            <a:r>
              <a:rPr lang="en-US" altLang="en-US"/>
              <a:t>Make the scene safe</a:t>
            </a:r>
          </a:p>
          <a:p>
            <a:r>
              <a:rPr lang="en-US" altLang="en-US"/>
              <a:t>Tackle the emergency</a:t>
            </a:r>
          </a:p>
          <a:p>
            <a:pPr lvl="1"/>
            <a:r>
              <a:rPr lang="en-US" altLang="en-US"/>
              <a:t>If it is SAFE</a:t>
            </a:r>
          </a:p>
          <a:p>
            <a:pPr lvl="1"/>
            <a:r>
              <a:rPr lang="en-US" altLang="en-US"/>
              <a:t>If you are TRAINED</a:t>
            </a:r>
          </a:p>
          <a:p>
            <a:pPr lvl="1"/>
            <a:r>
              <a:rPr lang="en-US" altLang="en-US"/>
              <a:t>Fire-fighting</a:t>
            </a:r>
          </a:p>
          <a:p>
            <a:pPr lvl="1"/>
            <a:r>
              <a:rPr lang="en-US" altLang="en-US"/>
              <a:t>First aid</a:t>
            </a:r>
          </a:p>
        </p:txBody>
      </p:sp>
      <p:sp>
        <p:nvSpPr>
          <p:cNvPr id="11266" name="Rectangle 2"/>
          <p:cNvSpPr>
            <a:spLocks noGrp="1" noChangeArrowheads="1"/>
          </p:cNvSpPr>
          <p:nvPr>
            <p:ph type="title"/>
          </p:nvPr>
        </p:nvSpPr>
        <p:spPr/>
        <p:txBody>
          <a:bodyPr/>
          <a:lstStyle/>
          <a:p>
            <a:r>
              <a:rPr lang="en-US" altLang="en-US"/>
              <a:t>Emergency Procedures</a:t>
            </a:r>
          </a:p>
        </p:txBody>
      </p:sp>
    </p:spTree>
    <p:extLst>
      <p:ext uri="{BB962C8B-B14F-4D97-AF65-F5344CB8AC3E}">
        <p14:creationId xmlns:p14="http://schemas.microsoft.com/office/powerpoint/2010/main" val="3351092684"/>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t>Electrical Safety</a:t>
            </a:r>
          </a:p>
        </p:txBody>
      </p:sp>
      <p:sp>
        <p:nvSpPr>
          <p:cNvPr id="12291" name="Rectangle 3"/>
          <p:cNvSpPr>
            <a:spLocks noGrp="1" noChangeArrowheads="1"/>
          </p:cNvSpPr>
          <p:nvPr>
            <p:ph sz="half" idx="1"/>
          </p:nvPr>
        </p:nvSpPr>
        <p:spPr/>
        <p:txBody>
          <a:bodyPr/>
          <a:lstStyle/>
          <a:p>
            <a:r>
              <a:rPr lang="en-US"/>
              <a:t>Danger or electric shock</a:t>
            </a:r>
          </a:p>
          <a:p>
            <a:r>
              <a:rPr lang="en-US"/>
              <a:t>Portable Appliance Testing</a:t>
            </a:r>
          </a:p>
          <a:p>
            <a:r>
              <a:rPr lang="en-US"/>
              <a:t>Fuse ratings</a:t>
            </a:r>
          </a:p>
          <a:p>
            <a:r>
              <a:rPr lang="en-US"/>
              <a:t>Strip sockets</a:t>
            </a:r>
          </a:p>
          <a:p>
            <a:r>
              <a:rPr lang="en-US"/>
              <a:t>Surge suppression</a:t>
            </a:r>
          </a:p>
          <a:p>
            <a:r>
              <a:rPr lang="en-US"/>
              <a:t>Equipment grounding</a:t>
            </a:r>
            <a:endParaRPr lang="en-US" dirty="0"/>
          </a:p>
        </p:txBody>
      </p:sp>
      <p:pic>
        <p:nvPicPr>
          <p:cNvPr id="14" name="Content Placeholder 13" descr="Overloaded (left) and properly used power strips"/>
          <p:cNvPicPr>
            <a:picLocks noGrp="1"/>
          </p:cNvPicPr>
          <p:nvPr>
            <p:ph sz="half" idx="2"/>
          </p:nvPr>
        </p:nvPicPr>
        <p:blipFill>
          <a:blip r:embed="rId2" cstate="screen">
            <a:extLst>
              <a:ext uri="{28A0092B-C50C-407E-A947-70E740481C1C}">
                <a14:useLocalDpi xmlns:a14="http://schemas.microsoft.com/office/drawing/2010/main"/>
              </a:ext>
            </a:extLst>
          </a:blip>
          <a:stretch>
            <a:fillRect/>
          </a:stretch>
        </p:blipFill>
        <p:spPr bwMode="auto">
          <a:xfrm>
            <a:off x="6345541" y="2545138"/>
            <a:ext cx="4118956" cy="2040775"/>
          </a:xfrm>
          <a:prstGeom prst="rect">
            <a:avLst/>
          </a:prstGeom>
          <a:noFill/>
          <a:ln>
            <a:noFill/>
          </a:ln>
        </p:spPr>
      </p:pic>
    </p:spTree>
    <p:extLst>
      <p:ext uri="{BB962C8B-B14F-4D97-AF65-F5344CB8AC3E}">
        <p14:creationId xmlns:p14="http://schemas.microsoft.com/office/powerpoint/2010/main" val="1121568179"/>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6"/>
          <p:cNvSpPr>
            <a:spLocks noGrp="1"/>
          </p:cNvSpPr>
          <p:nvPr>
            <p:ph idx="1"/>
          </p:nvPr>
        </p:nvSpPr>
        <p:spPr/>
        <p:txBody>
          <a:bodyPr/>
          <a:lstStyle/>
          <a:p>
            <a:r>
              <a:rPr lang="en-US" altLang="en-US"/>
              <a:t>Disconnect power source</a:t>
            </a:r>
          </a:p>
          <a:p>
            <a:r>
              <a:rPr lang="en-US" altLang="en-US"/>
              <a:t>Use insulated tools</a:t>
            </a:r>
          </a:p>
          <a:p>
            <a:r>
              <a:rPr lang="en-US" altLang="en-US"/>
              <a:t>“Hand in pocket” rule</a:t>
            </a:r>
          </a:p>
          <a:p>
            <a:r>
              <a:rPr lang="en-US" altLang="en-US"/>
              <a:t>Remove jewelery</a:t>
            </a:r>
          </a:p>
          <a:p>
            <a:r>
              <a:rPr lang="en-US" altLang="en-US"/>
              <a:t>High-voltage components / capacitors - do not disassemble CRTs, PSUs, etc</a:t>
            </a:r>
          </a:p>
          <a:p>
            <a:r>
              <a:rPr lang="en-US" altLang="en-US"/>
              <a:t>Electrical fire safety</a:t>
            </a:r>
          </a:p>
        </p:txBody>
      </p:sp>
      <p:sp>
        <p:nvSpPr>
          <p:cNvPr id="13314" name="Rectangle 2"/>
          <p:cNvSpPr>
            <a:spLocks noGrp="1" noChangeArrowheads="1"/>
          </p:cNvSpPr>
          <p:nvPr>
            <p:ph type="title"/>
          </p:nvPr>
        </p:nvSpPr>
        <p:spPr/>
        <p:txBody>
          <a:bodyPr/>
          <a:lstStyle/>
          <a:p>
            <a:r>
              <a:rPr lang="en-US" altLang="en-US"/>
              <a:t>Personal Safety</a:t>
            </a:r>
          </a:p>
        </p:txBody>
      </p:sp>
    </p:spTree>
    <p:extLst>
      <p:ext uri="{BB962C8B-B14F-4D97-AF65-F5344CB8AC3E}">
        <p14:creationId xmlns:p14="http://schemas.microsoft.com/office/powerpoint/2010/main" val="4162926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Libraries</a:t>
            </a:r>
          </a:p>
        </p:txBody>
      </p:sp>
      <p:sp>
        <p:nvSpPr>
          <p:cNvPr id="3" name="Content Placeholder 2"/>
          <p:cNvSpPr>
            <a:spLocks noGrp="1"/>
          </p:cNvSpPr>
          <p:nvPr>
            <p:ph sz="half" idx="1"/>
          </p:nvPr>
        </p:nvSpPr>
        <p:spPr/>
        <p:txBody>
          <a:bodyPr>
            <a:normAutofit/>
          </a:bodyPr>
          <a:lstStyle/>
          <a:p>
            <a:r>
              <a:rPr lang="en-US" dirty="0"/>
              <a:t>Windows 7</a:t>
            </a:r>
          </a:p>
          <a:p>
            <a:pPr lvl="1"/>
            <a:r>
              <a:rPr lang="en-US" dirty="0"/>
              <a:t>Libraries the main means of accessing user data folders</a:t>
            </a:r>
          </a:p>
          <a:p>
            <a:pPr lvl="1"/>
            <a:r>
              <a:rPr lang="en-US" dirty="0"/>
              <a:t>Library can contain more than one folder</a:t>
            </a:r>
          </a:p>
          <a:p>
            <a:pPr lvl="1"/>
            <a:r>
              <a:rPr lang="en-US" dirty="0"/>
              <a:t>Folders can be from more than one drive / disk</a:t>
            </a:r>
          </a:p>
          <a:p>
            <a:pPr lvl="1"/>
            <a:r>
              <a:rPr lang="en-US" dirty="0"/>
              <a:t>Default save location</a:t>
            </a:r>
          </a:p>
          <a:p>
            <a:r>
              <a:rPr lang="en-US" dirty="0"/>
              <a:t>Windows 8</a:t>
            </a:r>
          </a:p>
          <a:p>
            <a:pPr lvl="1"/>
            <a:r>
              <a:rPr lang="en-US" dirty="0"/>
              <a:t>Hides library feature, preferring OneDrive</a:t>
            </a:r>
          </a:p>
          <a:p>
            <a:pPr lvl="1"/>
            <a:r>
              <a:rPr lang="en-US" dirty="0"/>
              <a:t>Libraries can be re-enabled though</a:t>
            </a:r>
          </a:p>
        </p:txBody>
      </p:sp>
      <p:pic>
        <p:nvPicPr>
          <p:cNvPr id="7" name="Content Placeholder 6" descr="Browsing libraries in Windows 7"/>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142038" y="2047482"/>
            <a:ext cx="4525962" cy="3036087"/>
          </a:xfrm>
          <a:prstGeom prst="rect">
            <a:avLst/>
          </a:prstGeom>
          <a:noFill/>
          <a:ln>
            <a:noFill/>
          </a:ln>
        </p:spPr>
      </p:pic>
    </p:spTree>
    <p:extLst>
      <p:ext uri="{BB962C8B-B14F-4D97-AF65-F5344CB8AC3E}">
        <p14:creationId xmlns:p14="http://schemas.microsoft.com/office/powerpoint/2010/main" val="3066205407"/>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Cable Management and Lifting</a:t>
            </a:r>
          </a:p>
        </p:txBody>
      </p:sp>
      <p:sp>
        <p:nvSpPr>
          <p:cNvPr id="14339" name="Rectangle 3"/>
          <p:cNvSpPr>
            <a:spLocks noGrp="1" noChangeArrowheads="1"/>
          </p:cNvSpPr>
          <p:nvPr>
            <p:ph sz="half" idx="1"/>
          </p:nvPr>
        </p:nvSpPr>
        <p:spPr/>
        <p:txBody>
          <a:bodyPr/>
          <a:lstStyle/>
          <a:p>
            <a:r>
              <a:rPr lang="en-US" altLang="en-US" dirty="0"/>
              <a:t>Cable management and trip hazards</a:t>
            </a:r>
          </a:p>
          <a:p>
            <a:r>
              <a:rPr lang="en-US" altLang="en-US" dirty="0"/>
              <a:t>Lifting and manual handling</a:t>
            </a:r>
          </a:p>
          <a:p>
            <a:pPr lvl="1"/>
            <a:r>
              <a:rPr lang="en-US" altLang="en-US" dirty="0"/>
              <a:t>Protect your back</a:t>
            </a:r>
          </a:p>
          <a:p>
            <a:pPr lvl="1"/>
            <a:r>
              <a:rPr lang="en-US" altLang="en-US" dirty="0"/>
              <a:t>Heavy objects</a:t>
            </a:r>
          </a:p>
          <a:p>
            <a:pPr lvl="1"/>
            <a:r>
              <a:rPr lang="en-US" altLang="en-US" dirty="0"/>
              <a:t>Awkward objects</a:t>
            </a:r>
          </a:p>
          <a:p>
            <a:pPr marL="0" indent="0">
              <a:buNone/>
            </a:pPr>
            <a:endParaRPr lang="en-US" altLang="en-US" dirty="0"/>
          </a:p>
        </p:txBody>
      </p:sp>
      <p:pic>
        <p:nvPicPr>
          <p:cNvPr id="14340" name="Content Placeholder 8" descr="Built-in cable management. ©2011 Hewlett-Packard Development Company, L.P."/>
          <p:cNvPicPr>
            <a:picLocks noGrp="1"/>
          </p:cNvPicPr>
          <p:nvPr>
            <p:ph sz="half" idx="2"/>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594507" y="2361565"/>
            <a:ext cx="3621024" cy="2407920"/>
          </a:xfrm>
        </p:spPr>
      </p:pic>
    </p:spTree>
    <p:extLst>
      <p:ext uri="{BB962C8B-B14F-4D97-AF65-F5344CB8AC3E}">
        <p14:creationId xmlns:p14="http://schemas.microsoft.com/office/powerpoint/2010/main" val="2387749879"/>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dirty="0"/>
              <a:t>Component Handling</a:t>
            </a:r>
          </a:p>
        </p:txBody>
      </p:sp>
      <p:pic>
        <p:nvPicPr>
          <p:cNvPr id="15363" name="Picture 5" descr="wrist strap"/>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1" y="1401597"/>
            <a:ext cx="4525963" cy="4327856"/>
          </a:xfrm>
        </p:spPr>
      </p:pic>
      <p:sp>
        <p:nvSpPr>
          <p:cNvPr id="15364" name="Rectangle 4"/>
          <p:cNvSpPr>
            <a:spLocks noGrp="1" noChangeArrowheads="1"/>
          </p:cNvSpPr>
          <p:nvPr>
            <p:ph sz="half" idx="2"/>
          </p:nvPr>
        </p:nvSpPr>
        <p:spPr/>
        <p:txBody>
          <a:bodyPr/>
          <a:lstStyle/>
          <a:p>
            <a:r>
              <a:rPr lang="en-US" altLang="en-US"/>
              <a:t>High voltage potential difference</a:t>
            </a:r>
          </a:p>
          <a:p>
            <a:r>
              <a:rPr lang="en-US" altLang="en-US"/>
              <a:t>Electrostatic Discharge (ESD)</a:t>
            </a:r>
          </a:p>
          <a:p>
            <a:pPr lvl="1"/>
            <a:r>
              <a:rPr lang="en-US" altLang="en-US"/>
              <a:t>Clothing</a:t>
            </a:r>
          </a:p>
          <a:p>
            <a:pPr lvl="1"/>
            <a:r>
              <a:rPr lang="en-US" altLang="en-US"/>
              <a:t>Climate</a:t>
            </a:r>
          </a:p>
          <a:p>
            <a:pPr lvl="1"/>
            <a:r>
              <a:rPr lang="en-US" altLang="en-US"/>
              <a:t>Effect on transistors</a:t>
            </a:r>
          </a:p>
          <a:p>
            <a:r>
              <a:rPr lang="en-US" altLang="en-US"/>
              <a:t>Anti-static protection</a:t>
            </a:r>
          </a:p>
        </p:txBody>
      </p:sp>
    </p:spTree>
    <p:extLst>
      <p:ext uri="{BB962C8B-B14F-4D97-AF65-F5344CB8AC3E}">
        <p14:creationId xmlns:p14="http://schemas.microsoft.com/office/powerpoint/2010/main" val="2625110879"/>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Anti-ESD Service Kit</a:t>
            </a:r>
          </a:p>
        </p:txBody>
      </p:sp>
      <p:pic>
        <p:nvPicPr>
          <p:cNvPr id="15" name="Content Placeholder 8" descr="bubblebags4"/>
          <p:cNvPicPr>
            <a:picLocks noGrp="1" noChangeAspect="1" noChangeArrowheads="1"/>
          </p:cNvPicPr>
          <p:nvPr>
            <p:ph sz="quarter" idx="13"/>
          </p:nvPr>
        </p:nvPicPr>
        <p:blipFill>
          <a:blip r:embed="rId2">
            <a:grayscl/>
            <a:extLst>
              <a:ext uri="{28A0092B-C50C-407E-A947-70E740481C1C}">
                <a14:useLocalDpi xmlns:a14="http://schemas.microsoft.com/office/drawing/2010/main"/>
              </a:ext>
            </a:extLst>
          </a:blip>
          <a:srcRect/>
          <a:stretch>
            <a:fillRect/>
          </a:stretch>
        </p:blipFill>
        <p:spPr>
          <a:xfrm>
            <a:off x="2493963" y="3789920"/>
            <a:ext cx="2586038" cy="2408710"/>
          </a:xfrm>
        </p:spPr>
      </p:pic>
      <p:sp>
        <p:nvSpPr>
          <p:cNvPr id="10" name="Content Placeholder 9"/>
          <p:cNvSpPr>
            <a:spLocks noGrp="1"/>
          </p:cNvSpPr>
          <p:nvPr>
            <p:ph sz="half" idx="1"/>
          </p:nvPr>
        </p:nvSpPr>
        <p:spPr/>
        <p:txBody>
          <a:bodyPr>
            <a:normAutofit/>
          </a:bodyPr>
          <a:lstStyle/>
          <a:p>
            <a:r>
              <a:rPr lang="en-US" dirty="0"/>
              <a:t>Wrist strap for self-grounding</a:t>
            </a:r>
          </a:p>
          <a:p>
            <a:r>
              <a:rPr lang="en-US" dirty="0"/>
              <a:t>Test wrist straps to ensure current-limiting resistor works</a:t>
            </a:r>
          </a:p>
          <a:p>
            <a:r>
              <a:rPr lang="en-US" dirty="0"/>
              <a:t>Mat to place components on</a:t>
            </a:r>
          </a:p>
          <a:p>
            <a:r>
              <a:rPr lang="en-US" dirty="0"/>
              <a:t>Connect via grounding plug or clip to metal part of chassis</a:t>
            </a:r>
          </a:p>
          <a:p>
            <a:r>
              <a:rPr lang="en-US" dirty="0"/>
              <a:t>Anti-static packaging</a:t>
            </a:r>
          </a:p>
        </p:txBody>
      </p:sp>
      <p:pic>
        <p:nvPicPr>
          <p:cNvPr id="18" name="Picture 9" descr="ESD kit"/>
          <p:cNvPicPr>
            <a:picLocks noGrp="1" noChangeAspect="1" noChangeArrowheads="1"/>
          </p:cNvPicPr>
          <p:nvPr>
            <p:ph sz="quarter" idx="12"/>
          </p:nvPr>
        </p:nvPicPr>
        <p:blipFill>
          <a:blip r:embed="rId3" cstate="screen">
            <a:extLst>
              <a:ext uri="{28A0092B-C50C-407E-A947-70E740481C1C}">
                <a14:useLocalDpi xmlns:a14="http://schemas.microsoft.com/office/drawing/2010/main"/>
              </a:ext>
            </a:extLst>
          </a:blip>
          <a:stretch>
            <a:fillRect/>
          </a:stretch>
        </p:blipFill>
        <p:spPr>
          <a:xfrm>
            <a:off x="838200" y="1518189"/>
            <a:ext cx="3688422" cy="2743200"/>
          </a:xfrm>
          <a:prstGeom prst="rect">
            <a:avLst/>
          </a:prstGeom>
        </p:spPr>
      </p:pic>
    </p:spTree>
    <p:extLst>
      <p:ext uri="{BB962C8B-B14F-4D97-AF65-F5344CB8AC3E}">
        <p14:creationId xmlns:p14="http://schemas.microsoft.com/office/powerpoint/2010/main" val="274723249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Environmental Controls</a:t>
            </a:r>
          </a:p>
        </p:txBody>
      </p:sp>
      <p:sp>
        <p:nvSpPr>
          <p:cNvPr id="14339" name="Rectangle 3"/>
          <p:cNvSpPr>
            <a:spLocks noGrp="1" noChangeArrowheads="1"/>
          </p:cNvSpPr>
          <p:nvPr>
            <p:ph sz="half" idx="1"/>
          </p:nvPr>
        </p:nvSpPr>
        <p:spPr/>
        <p:txBody>
          <a:bodyPr>
            <a:normAutofit/>
          </a:bodyPr>
          <a:lstStyle/>
          <a:p>
            <a:r>
              <a:rPr lang="en-US"/>
              <a:t>Increase (improve) Mean Time Between Failure</a:t>
            </a:r>
          </a:p>
          <a:p>
            <a:r>
              <a:rPr lang="en-US"/>
              <a:t>Dust and debris</a:t>
            </a:r>
          </a:p>
          <a:p>
            <a:pPr lvl="1"/>
            <a:r>
              <a:rPr lang="en-US"/>
              <a:t>Blocks fans and air vents</a:t>
            </a:r>
          </a:p>
          <a:p>
            <a:pPr lvl="1"/>
            <a:r>
              <a:rPr lang="en-US"/>
              <a:t>Coats components</a:t>
            </a:r>
          </a:p>
          <a:p>
            <a:r>
              <a:rPr lang="en-US"/>
              <a:t>Temperature and humidity</a:t>
            </a:r>
          </a:p>
          <a:p>
            <a:pPr lvl="1"/>
            <a:r>
              <a:rPr lang="en-US"/>
              <a:t>Airflow</a:t>
            </a:r>
          </a:p>
          <a:p>
            <a:pPr lvl="1"/>
            <a:r>
              <a:rPr lang="en-US"/>
              <a:t>Sunlight</a:t>
            </a:r>
          </a:p>
          <a:p>
            <a:pPr lvl="1"/>
            <a:r>
              <a:rPr lang="en-US"/>
              <a:t>Radiators</a:t>
            </a:r>
          </a:p>
          <a:p>
            <a:pPr lvl="1"/>
            <a:r>
              <a:rPr lang="en-US"/>
              <a:t>Low humidity can increase ESD risk</a:t>
            </a:r>
          </a:p>
          <a:p>
            <a:pPr lvl="1"/>
            <a:r>
              <a:rPr lang="en-US"/>
              <a:t>High humidity can cause condensation</a:t>
            </a:r>
          </a:p>
          <a:p>
            <a:pPr lvl="1"/>
            <a:r>
              <a:rPr lang="en-US"/>
              <a:t>Heating, Ventilation, Air Conditioning (HVAC)</a:t>
            </a:r>
          </a:p>
          <a:p>
            <a:pPr lvl="1"/>
            <a:endParaRPr lang="en-US" dirty="0"/>
          </a:p>
        </p:txBody>
      </p:sp>
      <p:pic>
        <p:nvPicPr>
          <p:cNvPr id="10246" name="Picture 9" descr="MPj04023700000[1]"/>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6840148" y="2000654"/>
            <a:ext cx="3129742" cy="3129742"/>
          </a:xfrm>
        </p:spPr>
      </p:pic>
    </p:spTree>
    <p:extLst>
      <p:ext uri="{BB962C8B-B14F-4D97-AF65-F5344CB8AC3E}">
        <p14:creationId xmlns:p14="http://schemas.microsoft.com/office/powerpoint/2010/main" val="2486333758"/>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1"/>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72891" y="1328467"/>
            <a:ext cx="8259362" cy="5107257"/>
          </a:xfrm>
        </p:spPr>
      </p:pic>
      <p:sp>
        <p:nvSpPr>
          <p:cNvPr id="11266" name="Title 1"/>
          <p:cNvSpPr>
            <a:spLocks noGrp="1"/>
          </p:cNvSpPr>
          <p:nvPr>
            <p:ph type="title"/>
          </p:nvPr>
        </p:nvSpPr>
        <p:spPr/>
        <p:txBody>
          <a:bodyPr/>
          <a:lstStyle/>
          <a:p>
            <a:r>
              <a:rPr lang="en-GB" altLang="en-US"/>
              <a:t>Preventive Maintenance Issues</a:t>
            </a:r>
          </a:p>
        </p:txBody>
      </p:sp>
    </p:spTree>
    <p:extLst>
      <p:ext uri="{BB962C8B-B14F-4D97-AF65-F5344CB8AC3E}">
        <p14:creationId xmlns:p14="http://schemas.microsoft.com/office/powerpoint/2010/main" val="27709246"/>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4"/>
          <p:cNvSpPr>
            <a:spLocks noGrp="1"/>
          </p:cNvSpPr>
          <p:nvPr>
            <p:ph type="title" sz="quarter"/>
          </p:nvPr>
        </p:nvSpPr>
        <p:spPr/>
        <p:txBody>
          <a:bodyPr/>
          <a:lstStyle/>
          <a:p>
            <a:r>
              <a:rPr lang="en-US" altLang="en-US"/>
              <a:t>Cleaning PC Components</a:t>
            </a:r>
            <a:endParaRPr lang="en-GB" altLang="en-US"/>
          </a:p>
        </p:txBody>
      </p:sp>
      <p:pic>
        <p:nvPicPr>
          <p:cNvPr id="12291" name="Content Placeholder 9" descr="Mr PC Clean fine particle, ESD safe vacuum cleaner © 2006 Mr PC Clean"/>
          <p:cNvPicPr>
            <a:picLocks noGrp="1" noChangeAspect="1" noChangeArrowheads="1"/>
          </p:cNvPicPr>
          <p:nvPr>
            <p:ph sz="quarter" idx="12"/>
          </p:nvPr>
        </p:nvPicPr>
        <p:blipFill>
          <a:blip r:embed="rId2">
            <a:extLst>
              <a:ext uri="{28A0092B-C50C-407E-A947-70E740481C1C}">
                <a14:useLocalDpi xmlns:a14="http://schemas.microsoft.com/office/drawing/2010/main"/>
              </a:ext>
            </a:extLst>
          </a:blip>
          <a:srcRect/>
          <a:stretch>
            <a:fillRect/>
          </a:stretch>
        </p:blipFill>
        <p:spPr>
          <a:xfrm>
            <a:off x="739997" y="1431994"/>
            <a:ext cx="4219160" cy="2743200"/>
          </a:xfrm>
        </p:spPr>
      </p:pic>
      <p:pic>
        <p:nvPicPr>
          <p:cNvPr id="12292" name="Picture 8"/>
          <p:cNvPicPr>
            <a:picLocks noGrp="1" noChangeAspect="1" noChangeArrowheads="1"/>
          </p:cNvPicPr>
          <p:nvPr>
            <p:ph sz="quarter" idx="13"/>
          </p:nvPr>
        </p:nvPicPr>
        <p:blipFill>
          <a:blip r:embed="rId3">
            <a:extLst>
              <a:ext uri="{28A0092B-C50C-407E-A947-70E740481C1C}">
                <a14:useLocalDpi xmlns:a14="http://schemas.microsoft.com/office/drawing/2010/main"/>
              </a:ext>
            </a:extLst>
          </a:blip>
          <a:srcRect/>
          <a:stretch>
            <a:fillRect/>
          </a:stretch>
        </p:blipFill>
        <p:spPr>
          <a:xfrm>
            <a:off x="3211456" y="4353054"/>
            <a:ext cx="3152381" cy="2133333"/>
          </a:xfrm>
        </p:spPr>
      </p:pic>
      <p:sp>
        <p:nvSpPr>
          <p:cNvPr id="16" name="Text Placeholder 15"/>
          <p:cNvSpPr>
            <a:spLocks noGrp="1"/>
          </p:cNvSpPr>
          <p:nvPr>
            <p:ph sz="quarter" idx="14"/>
          </p:nvPr>
        </p:nvSpPr>
        <p:spPr>
          <a:xfrm>
            <a:off x="6142038" y="1224951"/>
            <a:ext cx="4525962" cy="2340574"/>
          </a:xfrm>
        </p:spPr>
        <p:txBody>
          <a:bodyPr>
            <a:normAutofit/>
          </a:bodyPr>
          <a:lstStyle/>
          <a:p>
            <a:r>
              <a:rPr lang="en-GB"/>
              <a:t>Use PC cleaning products</a:t>
            </a:r>
          </a:p>
          <a:p>
            <a:r>
              <a:rPr lang="en-GB"/>
              <a:t>Low-static vacuums</a:t>
            </a:r>
          </a:p>
          <a:p>
            <a:r>
              <a:rPr lang="en-GB"/>
              <a:t>Lint-free cloths and swabs</a:t>
            </a:r>
          </a:p>
          <a:p>
            <a:r>
              <a:rPr lang="en-GB"/>
              <a:t>Cleaning solutions that are non-abrasive and do not leave residues</a:t>
            </a:r>
            <a:endParaRPr lang="en-GB" dirty="0"/>
          </a:p>
        </p:txBody>
      </p:sp>
      <p:pic>
        <p:nvPicPr>
          <p:cNvPr id="12296" name="Picture 10"/>
          <p:cNvPicPr>
            <a:picLocks noGrp="1" noChangeAspect="1" noChangeArrowheads="1"/>
          </p:cNvPicPr>
          <p:nvPr>
            <p:ph sz="quarter" idx="15"/>
          </p:nvPr>
        </p:nvPicPr>
        <p:blipFill>
          <a:blip r:embed="rId4">
            <a:extLst>
              <a:ext uri="{28A0092B-C50C-407E-A947-70E740481C1C}">
                <a14:useLocalDpi xmlns:a14="http://schemas.microsoft.com/office/drawing/2010/main"/>
              </a:ext>
            </a:extLst>
          </a:blip>
          <a:srcRect/>
          <a:stretch>
            <a:fillRect/>
          </a:stretch>
        </p:blipFill>
        <p:spPr>
          <a:xfrm>
            <a:off x="7062162" y="3945068"/>
            <a:ext cx="2685714" cy="2076190"/>
          </a:xfrm>
        </p:spPr>
      </p:pic>
    </p:spTree>
    <p:extLst>
      <p:ext uri="{BB962C8B-B14F-4D97-AF65-F5344CB8AC3E}">
        <p14:creationId xmlns:p14="http://schemas.microsoft.com/office/powerpoint/2010/main" val="34296047"/>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p:txBody>
          <a:bodyPr/>
          <a:lstStyle/>
          <a:p>
            <a:r>
              <a:rPr lang="en-GB" dirty="0"/>
              <a:t>Mouse and keyboard</a:t>
            </a:r>
          </a:p>
          <a:p>
            <a:r>
              <a:rPr lang="en-GB" dirty="0"/>
              <a:t>Display</a:t>
            </a:r>
          </a:p>
          <a:p>
            <a:r>
              <a:rPr lang="en-GB" dirty="0"/>
              <a:t>Laptops</a:t>
            </a:r>
          </a:p>
        </p:txBody>
      </p:sp>
      <p:sp>
        <p:nvSpPr>
          <p:cNvPr id="13314" name="Rectangle 2"/>
          <p:cNvSpPr>
            <a:spLocks noGrp="1" noChangeArrowheads="1"/>
          </p:cNvSpPr>
          <p:nvPr>
            <p:ph type="title"/>
          </p:nvPr>
        </p:nvSpPr>
        <p:spPr/>
        <p:txBody>
          <a:bodyPr/>
          <a:lstStyle/>
          <a:p>
            <a:r>
              <a:rPr lang="en-US" altLang="en-US"/>
              <a:t>Cleaning Issues</a:t>
            </a:r>
          </a:p>
        </p:txBody>
      </p:sp>
    </p:spTree>
    <p:extLst>
      <p:ext uri="{BB962C8B-B14F-4D97-AF65-F5344CB8AC3E}">
        <p14:creationId xmlns:p14="http://schemas.microsoft.com/office/powerpoint/2010/main" val="2010712307"/>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idx="1"/>
          </p:nvPr>
        </p:nvSpPr>
        <p:spPr/>
        <p:txBody>
          <a:bodyPr/>
          <a:lstStyle/>
          <a:p>
            <a:r>
              <a:rPr lang="en-US" altLang="en-US"/>
              <a:t>Surge / spike</a:t>
            </a:r>
          </a:p>
          <a:p>
            <a:pPr lvl="1"/>
            <a:r>
              <a:rPr lang="en-US" altLang="en-US"/>
              <a:t>Brief increase in voltage</a:t>
            </a:r>
          </a:p>
          <a:p>
            <a:pPr lvl="1"/>
            <a:r>
              <a:rPr lang="en-US" altLang="en-US"/>
              <a:t>Could cause reboot or damage sensitive chips</a:t>
            </a:r>
          </a:p>
          <a:p>
            <a:r>
              <a:rPr lang="en-US" altLang="en-US"/>
              <a:t>Sag / Brownout</a:t>
            </a:r>
          </a:p>
          <a:p>
            <a:pPr lvl="1"/>
            <a:r>
              <a:rPr lang="en-US" altLang="en-US"/>
              <a:t>Brief loss of voltage</a:t>
            </a:r>
          </a:p>
          <a:p>
            <a:pPr lvl="1"/>
            <a:r>
              <a:rPr lang="en-US" altLang="en-US"/>
              <a:t>May cause lockup or reboot</a:t>
            </a:r>
          </a:p>
          <a:p>
            <a:r>
              <a:rPr lang="en-US" altLang="en-US"/>
              <a:t>Blackout</a:t>
            </a:r>
          </a:p>
          <a:p>
            <a:pPr lvl="1"/>
            <a:r>
              <a:rPr lang="en-US" altLang="en-US"/>
              <a:t>Complete loss of power</a:t>
            </a:r>
          </a:p>
        </p:txBody>
      </p:sp>
      <p:sp>
        <p:nvSpPr>
          <p:cNvPr id="14338" name="Rectangle 2"/>
          <p:cNvSpPr>
            <a:spLocks noGrp="1" noChangeArrowheads="1"/>
          </p:cNvSpPr>
          <p:nvPr>
            <p:ph type="title"/>
          </p:nvPr>
        </p:nvSpPr>
        <p:spPr/>
        <p:txBody>
          <a:bodyPr/>
          <a:lstStyle/>
          <a:p>
            <a:r>
              <a:rPr lang="en-US" altLang="en-US"/>
              <a:t>Power Problems</a:t>
            </a:r>
          </a:p>
        </p:txBody>
      </p:sp>
    </p:spTree>
    <p:extLst>
      <p:ext uri="{BB962C8B-B14F-4D97-AF65-F5344CB8AC3E}">
        <p14:creationId xmlns:p14="http://schemas.microsoft.com/office/powerpoint/2010/main" val="1871155162"/>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GB" altLang="en-US"/>
              <a:t>Dealing with Power Problems</a:t>
            </a:r>
          </a:p>
        </p:txBody>
      </p:sp>
      <p:sp>
        <p:nvSpPr>
          <p:cNvPr id="14" name="Text Placeholder 13"/>
          <p:cNvSpPr>
            <a:spLocks noGrp="1"/>
          </p:cNvSpPr>
          <p:nvPr>
            <p:ph type="body" sz="half" idx="1"/>
          </p:nvPr>
        </p:nvSpPr>
        <p:spPr>
          <a:xfrm>
            <a:off x="0" y="2513162"/>
            <a:ext cx="6035040" cy="3773338"/>
          </a:xfrm>
        </p:spPr>
        <p:txBody>
          <a:bodyPr/>
          <a:lstStyle/>
          <a:p>
            <a:r>
              <a:rPr lang="en-US" dirty="0"/>
              <a:t>Surge suppressor</a:t>
            </a:r>
          </a:p>
          <a:p>
            <a:r>
              <a:rPr lang="en-US" dirty="0"/>
              <a:t>Line conditioner</a:t>
            </a:r>
          </a:p>
          <a:p>
            <a:r>
              <a:rPr lang="en-GB" dirty="0"/>
              <a:t>Uninterruptible Power Supply(UPS)</a:t>
            </a:r>
          </a:p>
          <a:p>
            <a:pPr lvl="1"/>
            <a:r>
              <a:rPr lang="en-GB" dirty="0"/>
              <a:t>Calculate load and required duration</a:t>
            </a:r>
          </a:p>
          <a:p>
            <a:pPr lvl="1"/>
            <a:r>
              <a:rPr lang="en-GB" dirty="0"/>
              <a:t>Provides power for shut down or time for generator to start</a:t>
            </a:r>
          </a:p>
          <a:p>
            <a:pPr lvl="1"/>
            <a:r>
              <a:rPr lang="en-GB" dirty="0"/>
              <a:t>Do not connect high-power devices (</a:t>
            </a:r>
            <a:r>
              <a:rPr lang="en-GB" dirty="0" err="1"/>
              <a:t>eg</a:t>
            </a:r>
            <a:r>
              <a:rPr lang="en-GB" dirty="0"/>
              <a:t> laser printer)</a:t>
            </a:r>
          </a:p>
        </p:txBody>
      </p:sp>
      <p:pic>
        <p:nvPicPr>
          <p:cNvPr id="15366" name="Content Placeholder 15" descr="HP rack-mounted Power Distribution Unit (PDU) with monitoring functionality"/>
          <p:cNvPicPr>
            <a:picLocks noGrp="1"/>
          </p:cNvPicPr>
          <p:nvPr>
            <p:ph sz="quarter" idx="12"/>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378792" y="1129896"/>
            <a:ext cx="4052455" cy="2128058"/>
          </a:xfrm>
        </p:spPr>
      </p:pic>
      <p:pic>
        <p:nvPicPr>
          <p:cNvPr id="15367" name="Content Placeholder 16" descr="APC desktop UPS"/>
          <p:cNvPicPr>
            <a:picLocks noGrp="1"/>
          </p:cNvPicPr>
          <p:nvPr>
            <p:ph sz="quarter" idx="13"/>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3897"/>
          <a:stretch>
            <a:fillRect/>
          </a:stretch>
        </p:blipFill>
        <p:spPr>
          <a:xfrm>
            <a:off x="6794432" y="3630613"/>
            <a:ext cx="3221174" cy="2743200"/>
          </a:xfrm>
        </p:spPr>
      </p:pic>
    </p:spTree>
    <p:extLst>
      <p:ext uri="{BB962C8B-B14F-4D97-AF65-F5344CB8AC3E}">
        <p14:creationId xmlns:p14="http://schemas.microsoft.com/office/powerpoint/2010/main" val="2404506072"/>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MSDS Documentation</a:t>
            </a:r>
          </a:p>
        </p:txBody>
      </p:sp>
      <p:sp>
        <p:nvSpPr>
          <p:cNvPr id="12291" name="Rectangle 3"/>
          <p:cNvSpPr>
            <a:spLocks noGrp="1" noChangeArrowheads="1"/>
          </p:cNvSpPr>
          <p:nvPr>
            <p:ph sz="half" idx="1"/>
          </p:nvPr>
        </p:nvSpPr>
        <p:spPr/>
        <p:txBody>
          <a:bodyPr>
            <a:normAutofit/>
          </a:bodyPr>
          <a:lstStyle/>
          <a:p>
            <a:r>
              <a:rPr lang="en-US"/>
              <a:t>Handling hazardous materials</a:t>
            </a:r>
          </a:p>
          <a:p>
            <a:r>
              <a:rPr lang="en-GB"/>
              <a:t>Material Safety Data Sheet (MSDS)</a:t>
            </a:r>
          </a:p>
          <a:p>
            <a:pPr lvl="1"/>
            <a:r>
              <a:rPr lang="en-GB"/>
              <a:t>Ingredients</a:t>
            </a:r>
          </a:p>
          <a:p>
            <a:pPr lvl="1"/>
            <a:r>
              <a:rPr lang="en-GB"/>
              <a:t>Health hazards</a:t>
            </a:r>
          </a:p>
          <a:p>
            <a:pPr lvl="1"/>
            <a:r>
              <a:rPr lang="en-GB"/>
              <a:t>Safety precautions and protection</a:t>
            </a:r>
          </a:p>
          <a:p>
            <a:pPr lvl="1"/>
            <a:r>
              <a:rPr lang="en-GB"/>
              <a:t>What to do if the material is spilt or leaks</a:t>
            </a:r>
          </a:p>
          <a:p>
            <a:pPr lvl="1"/>
            <a:r>
              <a:rPr lang="en-GB"/>
              <a:t>How to recycle any waste product or dispose of it safely</a:t>
            </a:r>
          </a:p>
          <a:p>
            <a:endParaRPr lang="en-US" dirty="0"/>
          </a:p>
        </p:txBody>
      </p:sp>
      <p:pic>
        <p:nvPicPr>
          <p:cNvPr id="16388" name="Picture 6"/>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6284094" y="822325"/>
            <a:ext cx="4241850" cy="5486400"/>
          </a:xfrm>
        </p:spPr>
      </p:pic>
    </p:spTree>
    <p:extLst>
      <p:ext uri="{BB962C8B-B14F-4D97-AF65-F5344CB8AC3E}">
        <p14:creationId xmlns:p14="http://schemas.microsoft.com/office/powerpoint/2010/main" val="2559275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Folder Options</a:t>
            </a:r>
          </a:p>
        </p:txBody>
      </p:sp>
      <p:sp>
        <p:nvSpPr>
          <p:cNvPr id="8" name="Content Placeholder 7"/>
          <p:cNvSpPr>
            <a:spLocks noGrp="1"/>
          </p:cNvSpPr>
          <p:nvPr>
            <p:ph sz="half" idx="1"/>
          </p:nvPr>
        </p:nvSpPr>
        <p:spPr>
          <a:xfrm>
            <a:off x="60960" y="1371600"/>
            <a:ext cx="6035040" cy="5486400"/>
          </a:xfrm>
        </p:spPr>
        <p:txBody>
          <a:bodyPr/>
          <a:lstStyle/>
          <a:p>
            <a:r>
              <a:rPr lang="en-US" dirty="0"/>
              <a:t>Control Panel applet governing Explorer</a:t>
            </a:r>
          </a:p>
          <a:p>
            <a:r>
              <a:rPr lang="en-US" dirty="0"/>
              <a:t>General tab</a:t>
            </a:r>
          </a:p>
          <a:p>
            <a:pPr lvl="1"/>
            <a:r>
              <a:rPr lang="en-US" dirty="0"/>
              <a:t>Layout options</a:t>
            </a:r>
          </a:p>
          <a:p>
            <a:r>
              <a:rPr lang="en-US" dirty="0"/>
              <a:t>View tab</a:t>
            </a:r>
          </a:p>
          <a:p>
            <a:pPr lvl="1"/>
            <a:r>
              <a:rPr lang="en-US" dirty="0"/>
              <a:t>Hide extensions</a:t>
            </a:r>
          </a:p>
          <a:p>
            <a:pPr lvl="1"/>
            <a:r>
              <a:rPr lang="en-US" dirty="0"/>
              <a:t>Show hidden files</a:t>
            </a:r>
          </a:p>
          <a:p>
            <a:pPr lvl="1"/>
            <a:r>
              <a:rPr lang="en-US" dirty="0"/>
              <a:t>Hide protected OS files</a:t>
            </a:r>
          </a:p>
          <a:p>
            <a:r>
              <a:rPr lang="en-US" dirty="0"/>
              <a:t>Search tab</a:t>
            </a:r>
          </a:p>
        </p:txBody>
      </p:sp>
      <p:pic>
        <p:nvPicPr>
          <p:cNvPr id="11" name="Content Placeholder 10" descr="Folder Options dialog - General tab in Windows 7"/>
          <p:cNvPicPr>
            <a:picLocks noGrp="1"/>
          </p:cNvPicPr>
          <p:nvPr>
            <p:ph sz="quarter" idx="12"/>
          </p:nvPr>
        </p:nvPicPr>
        <p:blipFill rotWithShape="1">
          <a:blip r:embed="rId2">
            <a:extLst>
              <a:ext uri="{28A0092B-C50C-407E-A947-70E740481C1C}">
                <a14:useLocalDpi xmlns:a14="http://schemas.microsoft.com/office/drawing/2010/main" val="0"/>
              </a:ext>
            </a:extLst>
          </a:blip>
          <a:stretch/>
        </p:blipFill>
        <p:spPr bwMode="auto">
          <a:xfrm>
            <a:off x="6146585" y="887413"/>
            <a:ext cx="3175215" cy="3856765"/>
          </a:xfrm>
          <a:prstGeom prst="rect">
            <a:avLst/>
          </a:prstGeom>
          <a:noFill/>
          <a:ln>
            <a:noFill/>
          </a:ln>
          <a:extLst>
            <a:ext uri="{53640926-AAD7-44D8-BBD7-CCE9431645EC}">
              <a14:shadowObscured xmlns:a14="http://schemas.microsoft.com/office/drawing/2010/main"/>
            </a:ext>
          </a:extLst>
        </p:spPr>
      </p:pic>
      <p:pic>
        <p:nvPicPr>
          <p:cNvPr id="12" name="Content Placeholder 11" descr="Folder Options dialog - View tab in Windows 7"/>
          <p:cNvPicPr>
            <a:picLocks noGrp="1"/>
          </p:cNvPicPr>
          <p:nvPr>
            <p:ph sz="quarter" idx="13"/>
          </p:nvPr>
        </p:nvPicPr>
        <p:blipFill rotWithShape="1">
          <a:blip r:embed="rId3">
            <a:extLst>
              <a:ext uri="{28A0092B-C50C-407E-A947-70E740481C1C}">
                <a14:useLocalDpi xmlns:a14="http://schemas.microsoft.com/office/drawing/2010/main" val="0"/>
              </a:ext>
            </a:extLst>
          </a:blip>
          <a:stretch/>
        </p:blipFill>
        <p:spPr bwMode="auto">
          <a:xfrm>
            <a:off x="7912101" y="3086100"/>
            <a:ext cx="2751353" cy="33261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2846998"/>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altLang="en-US" dirty="0"/>
              <a:t>Toxic Waste and WEEE</a:t>
            </a:r>
          </a:p>
        </p:txBody>
      </p:sp>
      <p:sp>
        <p:nvSpPr>
          <p:cNvPr id="18435" name="Content Placeholder 2"/>
          <p:cNvSpPr>
            <a:spLocks noGrp="1"/>
          </p:cNvSpPr>
          <p:nvPr>
            <p:ph sz="half" idx="1"/>
          </p:nvPr>
        </p:nvSpPr>
        <p:spPr/>
        <p:txBody>
          <a:bodyPr>
            <a:normAutofit/>
          </a:bodyPr>
          <a:lstStyle/>
          <a:p>
            <a:r>
              <a:rPr lang="en-GB" dirty="0"/>
              <a:t>Environmental legislation (WEEE)</a:t>
            </a:r>
          </a:p>
          <a:p>
            <a:r>
              <a:rPr lang="en-GB" dirty="0"/>
              <a:t>Computer disposal methods (other than as waste)</a:t>
            </a:r>
          </a:p>
          <a:p>
            <a:pPr lvl="1"/>
            <a:r>
              <a:rPr lang="en-GB" dirty="0"/>
              <a:t>Repurposing</a:t>
            </a:r>
          </a:p>
          <a:p>
            <a:pPr lvl="1"/>
            <a:r>
              <a:rPr lang="en-GB" dirty="0"/>
              <a:t>Resale</a:t>
            </a:r>
          </a:p>
          <a:p>
            <a:pPr lvl="1"/>
            <a:r>
              <a:rPr lang="en-GB" dirty="0"/>
              <a:t>Gift to employees</a:t>
            </a:r>
          </a:p>
          <a:p>
            <a:pPr lvl="1"/>
            <a:r>
              <a:rPr lang="en-GB" dirty="0"/>
              <a:t>Donation to charity</a:t>
            </a:r>
          </a:p>
          <a:p>
            <a:r>
              <a:rPr lang="en-GB" dirty="0"/>
              <a:t>CRT monitors</a:t>
            </a:r>
          </a:p>
          <a:p>
            <a:r>
              <a:rPr lang="en-GB" dirty="0"/>
              <a:t>Batteries</a:t>
            </a:r>
          </a:p>
          <a:p>
            <a:r>
              <a:rPr lang="en-GB" dirty="0"/>
              <a:t>Toner kits and cartridges</a:t>
            </a:r>
          </a:p>
        </p:txBody>
      </p:sp>
      <p:pic>
        <p:nvPicPr>
          <p:cNvPr id="17414" name="Content Placeholder 6" descr="WEEE-compliant device logo"/>
          <p:cNvPicPr>
            <a:picLocks noGrp="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7758862" y="2617129"/>
            <a:ext cx="1292314" cy="1896793"/>
          </a:xfrm>
        </p:spPr>
      </p:pic>
    </p:spTree>
    <p:extLst>
      <p:ext uri="{BB962C8B-B14F-4D97-AF65-F5344CB8AC3E}">
        <p14:creationId xmlns:p14="http://schemas.microsoft.com/office/powerpoint/2010/main" val="3411860056"/>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1B239-91AB-453C-BE7D-F9411E8442A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8B6C41F-84B0-45D8-8D57-F5F9C49E72DC}"/>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6DA04E45-E366-4D5D-998F-11FE441B4F4B}"/>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3979472989"/>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Customer Service Skills</a:t>
            </a:r>
          </a:p>
        </p:txBody>
      </p:sp>
      <p:pic>
        <p:nvPicPr>
          <p:cNvPr id="11268" name="Picture 7"/>
          <p:cNvPicPr>
            <a:picLocks noGrp="1" noChangeAspect="1" noChangeArrowheads="1"/>
          </p:cNvPicPr>
          <p:nvPr>
            <p:ph sz="half"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1" y="1302544"/>
            <a:ext cx="4525963" cy="4525963"/>
          </a:xfrm>
        </p:spPr>
      </p:pic>
      <p:sp>
        <p:nvSpPr>
          <p:cNvPr id="11267" name="Rectangle 3"/>
          <p:cNvSpPr>
            <a:spLocks noGrp="1" noChangeArrowheads="1"/>
          </p:cNvSpPr>
          <p:nvPr>
            <p:ph sz="half" idx="2"/>
          </p:nvPr>
        </p:nvSpPr>
        <p:spPr/>
        <p:txBody>
          <a:bodyPr>
            <a:normAutofit/>
          </a:bodyPr>
          <a:lstStyle/>
          <a:p>
            <a:r>
              <a:rPr lang="en-US" altLang="en-US"/>
              <a:t>Be in control and drive the issue towards resolution</a:t>
            </a:r>
          </a:p>
          <a:p>
            <a:r>
              <a:rPr lang="en-US" altLang="en-US"/>
              <a:t>Be positive and confident without being aggressive or rude</a:t>
            </a:r>
          </a:p>
          <a:p>
            <a:r>
              <a:rPr lang="en-US" altLang="en-US"/>
              <a:t>Be clear, concise, and direct</a:t>
            </a:r>
          </a:p>
          <a:p>
            <a:r>
              <a:rPr lang="en-US" altLang="en-US"/>
              <a:t>Be consistent, fair, and respectful</a:t>
            </a:r>
          </a:p>
        </p:txBody>
      </p:sp>
    </p:spTree>
    <p:extLst>
      <p:ext uri="{BB962C8B-B14F-4D97-AF65-F5344CB8AC3E}">
        <p14:creationId xmlns:p14="http://schemas.microsoft.com/office/powerpoint/2010/main" val="2499078668"/>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t>Communication Skills (1)</a:t>
            </a:r>
          </a:p>
        </p:txBody>
      </p:sp>
      <p:sp>
        <p:nvSpPr>
          <p:cNvPr id="20" name="Content Placeholder 19"/>
          <p:cNvSpPr>
            <a:spLocks noGrp="1"/>
          </p:cNvSpPr>
          <p:nvPr>
            <p:ph sz="half" idx="1"/>
          </p:nvPr>
        </p:nvSpPr>
        <p:spPr/>
        <p:txBody>
          <a:bodyPr>
            <a:normAutofit/>
          </a:bodyPr>
          <a:lstStyle/>
          <a:p>
            <a:r>
              <a:rPr lang="en-GB" dirty="0"/>
              <a:t>Using proper language</a:t>
            </a:r>
          </a:p>
          <a:p>
            <a:pPr lvl="1"/>
            <a:r>
              <a:rPr lang="en-GB" dirty="0"/>
              <a:t>Avoid jargon and other technical language</a:t>
            </a:r>
          </a:p>
          <a:p>
            <a:pPr lvl="1"/>
            <a:r>
              <a:rPr lang="en-GB" dirty="0"/>
              <a:t>Appreciate the customer’s level of understanding</a:t>
            </a:r>
          </a:p>
          <a:p>
            <a:pPr lvl="1"/>
            <a:r>
              <a:rPr lang="en-GB" dirty="0"/>
              <a:t>Do not be over-familiar</a:t>
            </a:r>
          </a:p>
          <a:p>
            <a:r>
              <a:rPr lang="en-GB" dirty="0"/>
              <a:t>Listening and questioning</a:t>
            </a:r>
          </a:p>
          <a:p>
            <a:pPr lvl="1"/>
            <a:r>
              <a:rPr lang="en-GB" dirty="0"/>
              <a:t>“Active Listening” reassures the customer</a:t>
            </a:r>
          </a:p>
          <a:p>
            <a:pPr lvl="1"/>
            <a:r>
              <a:rPr lang="en-GB" dirty="0"/>
              <a:t>Do not interrupt</a:t>
            </a:r>
          </a:p>
          <a:p>
            <a:pPr lvl="1"/>
            <a:r>
              <a:rPr lang="en-GB" dirty="0"/>
              <a:t>Use closed questions to drive an issue forward</a:t>
            </a:r>
          </a:p>
          <a:p>
            <a:endParaRPr lang="en-GB" dirty="0"/>
          </a:p>
          <a:p>
            <a:endParaRPr lang="en-US" dirty="0"/>
          </a:p>
        </p:txBody>
      </p:sp>
      <p:pic>
        <p:nvPicPr>
          <p:cNvPr id="25" name="Content Placeholder 10" descr="Listening carefully will help you to get the most information from what a customer tells you"/>
          <p:cNvPicPr>
            <a:picLocks noGrp="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6584532" y="2356023"/>
            <a:ext cx="3640975" cy="2419004"/>
          </a:xfrm>
          <a:prstGeom prst="rect">
            <a:avLst/>
          </a:prstGeom>
        </p:spPr>
      </p:pic>
    </p:spTree>
    <p:extLst>
      <p:ext uri="{BB962C8B-B14F-4D97-AF65-F5344CB8AC3E}">
        <p14:creationId xmlns:p14="http://schemas.microsoft.com/office/powerpoint/2010/main" val="2253114078"/>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a:t>Communication Skills (2)</a:t>
            </a:r>
            <a:endParaRPr lang="en-GB" altLang="en-US"/>
          </a:p>
        </p:txBody>
      </p:sp>
      <p:sp>
        <p:nvSpPr>
          <p:cNvPr id="24" name="Content Placeholder 23"/>
          <p:cNvSpPr>
            <a:spLocks noGrp="1"/>
          </p:cNvSpPr>
          <p:nvPr>
            <p:ph sz="half" idx="2"/>
          </p:nvPr>
        </p:nvSpPr>
        <p:spPr/>
        <p:txBody>
          <a:bodyPr/>
          <a:lstStyle/>
          <a:p>
            <a:r>
              <a:rPr lang="en-GB" altLang="en-US" dirty="0"/>
              <a:t>Giving feedback</a:t>
            </a:r>
          </a:p>
          <a:p>
            <a:pPr lvl="1"/>
            <a:r>
              <a:rPr lang="en-GB" altLang="en-US" dirty="0"/>
              <a:t>Clarify statements</a:t>
            </a:r>
          </a:p>
          <a:p>
            <a:pPr lvl="1"/>
            <a:r>
              <a:rPr lang="en-GB" altLang="en-US" dirty="0"/>
              <a:t>Restate the question</a:t>
            </a:r>
          </a:p>
          <a:p>
            <a:r>
              <a:rPr lang="en-GB" altLang="en-US" dirty="0"/>
              <a:t>Inflection</a:t>
            </a:r>
          </a:p>
          <a:p>
            <a:r>
              <a:rPr lang="en-GB" altLang="en-US" dirty="0"/>
              <a:t>Empathy</a:t>
            </a:r>
          </a:p>
          <a:p>
            <a:r>
              <a:rPr lang="en-GB" altLang="en-US" dirty="0"/>
              <a:t>Body language and dress code</a:t>
            </a:r>
          </a:p>
          <a:p>
            <a:endParaRPr lang="en-US" dirty="0"/>
          </a:p>
        </p:txBody>
      </p:sp>
      <p:pic>
        <p:nvPicPr>
          <p:cNvPr id="30" name="Content Placeholder 6" descr="Empathizing means understanding the situation and reacting accordingly"/>
          <p:cNvPicPr>
            <a:picLocks noGrp="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2163921" y="2442476"/>
            <a:ext cx="3246120" cy="2246099"/>
          </a:xfrm>
          <a:prstGeom prst="rect">
            <a:avLst/>
          </a:prstGeom>
        </p:spPr>
      </p:pic>
    </p:spTree>
    <p:extLst>
      <p:ext uri="{BB962C8B-B14F-4D97-AF65-F5344CB8AC3E}">
        <p14:creationId xmlns:p14="http://schemas.microsoft.com/office/powerpoint/2010/main" val="1827906050"/>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Professionalism</a:t>
            </a:r>
          </a:p>
        </p:txBody>
      </p:sp>
      <p:sp>
        <p:nvSpPr>
          <p:cNvPr id="29" name="Content Placeholder 28"/>
          <p:cNvSpPr>
            <a:spLocks noGrp="1"/>
          </p:cNvSpPr>
          <p:nvPr>
            <p:ph sz="half" idx="1"/>
          </p:nvPr>
        </p:nvSpPr>
        <p:spPr/>
        <p:txBody>
          <a:bodyPr>
            <a:normAutofit/>
          </a:bodyPr>
          <a:lstStyle/>
          <a:p>
            <a:r>
              <a:rPr lang="en-US" dirty="0"/>
              <a:t>Documenting services</a:t>
            </a:r>
          </a:p>
          <a:p>
            <a:r>
              <a:rPr lang="en-US" dirty="0"/>
              <a:t>Problem management techniques and tools</a:t>
            </a:r>
          </a:p>
          <a:p>
            <a:pPr lvl="1"/>
            <a:r>
              <a:rPr lang="en-US" dirty="0"/>
              <a:t>Set expectations</a:t>
            </a:r>
          </a:p>
          <a:p>
            <a:pPr lvl="1"/>
            <a:r>
              <a:rPr lang="en-US" dirty="0"/>
              <a:t>Communicate status</a:t>
            </a:r>
          </a:p>
          <a:p>
            <a:pPr lvl="1"/>
            <a:r>
              <a:rPr lang="en-US" dirty="0"/>
              <a:t>Follow-up</a:t>
            </a:r>
          </a:p>
          <a:p>
            <a:r>
              <a:rPr lang="en-US" dirty="0"/>
              <a:t>Punctuality and accountability</a:t>
            </a:r>
          </a:p>
          <a:p>
            <a:r>
              <a:rPr lang="en-US" dirty="0"/>
              <a:t>Flexibility and compromise </a:t>
            </a:r>
          </a:p>
          <a:p>
            <a:endParaRPr lang="en-US" dirty="0"/>
          </a:p>
        </p:txBody>
      </p:sp>
      <p:pic>
        <p:nvPicPr>
          <p:cNvPr id="35" name="Picture 5"/>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580684" y="822325"/>
            <a:ext cx="3648670" cy="5486400"/>
          </a:xfrm>
          <a:prstGeom prst="rect">
            <a:avLst/>
          </a:prstGeom>
        </p:spPr>
      </p:pic>
    </p:spTree>
    <p:extLst>
      <p:ext uri="{BB962C8B-B14F-4D97-AF65-F5344CB8AC3E}">
        <p14:creationId xmlns:p14="http://schemas.microsoft.com/office/powerpoint/2010/main" val="3668304322"/>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p:txBody>
          <a:bodyPr/>
          <a:lstStyle/>
          <a:p>
            <a:r>
              <a:rPr lang="en-GB" dirty="0"/>
              <a:t>Avoid distractions</a:t>
            </a:r>
            <a:endParaRPr lang="en-GB" altLang="en-US" dirty="0"/>
          </a:p>
          <a:p>
            <a:r>
              <a:rPr lang="en-GB" dirty="0"/>
              <a:t>Respect for property and confidentiality</a:t>
            </a:r>
          </a:p>
          <a:p>
            <a:r>
              <a:rPr lang="en-GB" altLang="en-US" dirty="0"/>
              <a:t>Cultural sensitivity</a:t>
            </a:r>
          </a:p>
          <a:p>
            <a:pPr lvl="1"/>
            <a:r>
              <a:rPr lang="en-GB" altLang="en-US" dirty="0"/>
              <a:t>Stereotyping</a:t>
            </a:r>
          </a:p>
          <a:p>
            <a:pPr lvl="1"/>
            <a:r>
              <a:rPr lang="en-GB" altLang="en-US" dirty="0"/>
              <a:t>Overcoming language barriers</a:t>
            </a:r>
          </a:p>
        </p:txBody>
      </p:sp>
      <p:sp>
        <p:nvSpPr>
          <p:cNvPr id="15362" name="Title 1"/>
          <p:cNvSpPr>
            <a:spLocks noGrp="1"/>
          </p:cNvSpPr>
          <p:nvPr>
            <p:ph type="title"/>
          </p:nvPr>
        </p:nvSpPr>
        <p:spPr/>
        <p:txBody>
          <a:bodyPr/>
          <a:lstStyle/>
          <a:p>
            <a:r>
              <a:rPr lang="en-GB" altLang="en-US"/>
              <a:t>Respect</a:t>
            </a:r>
          </a:p>
        </p:txBody>
      </p:sp>
    </p:spTree>
    <p:extLst>
      <p:ext uri="{BB962C8B-B14F-4D97-AF65-F5344CB8AC3E}">
        <p14:creationId xmlns:p14="http://schemas.microsoft.com/office/powerpoint/2010/main" val="2698437032"/>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p:txBody>
          <a:bodyPr>
            <a:normAutofit/>
          </a:bodyPr>
          <a:lstStyle/>
          <a:p>
            <a:r>
              <a:rPr lang="en-GB" dirty="0"/>
              <a:t>Maintain a positive attitude</a:t>
            </a:r>
          </a:p>
          <a:p>
            <a:pPr lvl="1"/>
            <a:r>
              <a:rPr lang="en-US" altLang="en-US" dirty="0"/>
              <a:t>Do not take complaints personally</a:t>
            </a:r>
          </a:p>
          <a:p>
            <a:pPr lvl="1"/>
            <a:r>
              <a:rPr lang="en-US" altLang="en-US" dirty="0"/>
              <a:t>Listen while the customer explains the problem and let the customer know </a:t>
            </a:r>
            <a:br>
              <a:rPr lang="en-US" altLang="en-US" dirty="0"/>
            </a:br>
            <a:r>
              <a:rPr lang="en-US" altLang="en-US" dirty="0"/>
              <a:t>you are listening</a:t>
            </a:r>
          </a:p>
          <a:p>
            <a:pPr lvl="1"/>
            <a:r>
              <a:rPr lang="en-US" altLang="en-US" dirty="0"/>
              <a:t>Do not argue or be too defensive</a:t>
            </a:r>
          </a:p>
          <a:p>
            <a:r>
              <a:rPr lang="en-US" altLang="en-US" dirty="0"/>
              <a:t>Be accurate and honest</a:t>
            </a:r>
          </a:p>
          <a:p>
            <a:pPr lvl="1"/>
            <a:r>
              <a:rPr lang="en-US" altLang="en-US" dirty="0"/>
              <a:t>Do not minimize problems</a:t>
            </a:r>
          </a:p>
          <a:p>
            <a:pPr lvl="1"/>
            <a:r>
              <a:rPr lang="en-US" altLang="en-US" dirty="0"/>
              <a:t>Avoid being judgmental</a:t>
            </a:r>
          </a:p>
          <a:p>
            <a:r>
              <a:rPr lang="en-US" altLang="en-US" dirty="0"/>
              <a:t>Dealing with anger or abuse</a:t>
            </a:r>
          </a:p>
          <a:p>
            <a:r>
              <a:rPr lang="en-US" altLang="en-US" dirty="0"/>
              <a:t>Be professional</a:t>
            </a:r>
          </a:p>
          <a:p>
            <a:pPr lvl="1"/>
            <a:r>
              <a:rPr lang="en-US" altLang="en-US"/>
              <a:t>Social media</a:t>
            </a:r>
            <a:endParaRPr lang="en-US" altLang="en-US" dirty="0"/>
          </a:p>
        </p:txBody>
      </p:sp>
      <p:sp>
        <p:nvSpPr>
          <p:cNvPr id="17410" name="Rectangle 2"/>
          <p:cNvSpPr>
            <a:spLocks noGrp="1" noChangeArrowheads="1"/>
          </p:cNvSpPr>
          <p:nvPr>
            <p:ph type="title"/>
          </p:nvPr>
        </p:nvSpPr>
        <p:spPr/>
        <p:txBody>
          <a:bodyPr/>
          <a:lstStyle/>
          <a:p>
            <a:r>
              <a:rPr lang="en-US" altLang="en-US"/>
              <a:t>Handling Customer Complaints</a:t>
            </a:r>
          </a:p>
        </p:txBody>
      </p:sp>
    </p:spTree>
    <p:extLst>
      <p:ext uri="{BB962C8B-B14F-4D97-AF65-F5344CB8AC3E}">
        <p14:creationId xmlns:p14="http://schemas.microsoft.com/office/powerpoint/2010/main" val="2489515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OneDrive</a:t>
            </a:r>
            <a:endParaRPr lang="en-US" dirty="0"/>
          </a:p>
        </p:txBody>
      </p:sp>
      <p:sp>
        <p:nvSpPr>
          <p:cNvPr id="3" name="Content Placeholder 2"/>
          <p:cNvSpPr>
            <a:spLocks noGrp="1"/>
          </p:cNvSpPr>
          <p:nvPr>
            <p:ph sz="half" idx="1"/>
          </p:nvPr>
        </p:nvSpPr>
        <p:spPr/>
        <p:txBody>
          <a:bodyPr>
            <a:normAutofit/>
          </a:bodyPr>
          <a:lstStyle/>
          <a:p>
            <a:r>
              <a:rPr lang="en-US" dirty="0"/>
              <a:t>Microsoft cloud storage platform</a:t>
            </a:r>
          </a:p>
          <a:p>
            <a:r>
              <a:rPr lang="en-US" dirty="0"/>
              <a:t>Integrated with Windows 8 when using Microsoft account</a:t>
            </a:r>
          </a:p>
          <a:p>
            <a:r>
              <a:rPr lang="en-US" dirty="0"/>
              <a:t>Set as default save location (rather than local file system)</a:t>
            </a:r>
          </a:p>
          <a:p>
            <a:r>
              <a:rPr lang="en-US" dirty="0"/>
              <a:t>Sync app available for Windows 7 and other OS</a:t>
            </a:r>
          </a:p>
          <a:p>
            <a:r>
              <a:rPr lang="en-US" dirty="0"/>
              <a:t>Also manage via browser</a:t>
            </a:r>
          </a:p>
        </p:txBody>
      </p:sp>
      <p:pic>
        <p:nvPicPr>
          <p:cNvPr id="8" name="Content Placeholder 7" descr="Choosing OneDrive default options during user account setup"/>
          <p:cNvPicPr>
            <a:picLocks noGrp="1"/>
          </p:cNvPicPr>
          <p:nvPr>
            <p:ph sz="quarter" idx="12"/>
          </p:nvPr>
        </p:nvPicPr>
        <p:blipFill rotWithShape="1">
          <a:blip r:embed="rId2" cstate="print">
            <a:extLst>
              <a:ext uri="{28A0092B-C50C-407E-A947-70E740481C1C}">
                <a14:useLocalDpi xmlns:a14="http://schemas.microsoft.com/office/drawing/2010/main" val="0"/>
              </a:ext>
            </a:extLst>
          </a:blip>
          <a:srcRect/>
          <a:stretch/>
        </p:blipFill>
        <p:spPr bwMode="auto">
          <a:xfrm>
            <a:off x="838200" y="1435651"/>
            <a:ext cx="4525963" cy="2442064"/>
          </a:xfrm>
          <a:prstGeom prst="rect">
            <a:avLst/>
          </a:prstGeom>
          <a:ln>
            <a:noFill/>
          </a:ln>
          <a:extLst>
            <a:ext uri="{53640926-AAD7-44D8-BBD7-CCE9431645EC}">
              <a14:shadowObscured xmlns:a14="http://schemas.microsoft.com/office/drawing/2010/main"/>
            </a:ext>
          </a:extLst>
        </p:spPr>
      </p:pic>
      <p:pic>
        <p:nvPicPr>
          <p:cNvPr id="9" name="Content Placeholder 8" descr="Viewing OneDrive storage via File Explorer"/>
          <p:cNvPicPr>
            <a:picLocks noGrp="1"/>
          </p:cNvPicPr>
          <p:nvPr>
            <p:ph sz="quarter" idx="13"/>
          </p:nvPr>
        </p:nvPicPr>
        <p:blipFill rotWithShape="1">
          <a:blip r:embed="rId3">
            <a:extLst>
              <a:ext uri="{28A0092B-C50C-407E-A947-70E740481C1C}">
                <a14:useLocalDpi xmlns:a14="http://schemas.microsoft.com/office/drawing/2010/main" val="0"/>
              </a:ext>
            </a:extLst>
          </a:blip>
          <a:stretch/>
        </p:blipFill>
        <p:spPr bwMode="auto">
          <a:xfrm>
            <a:off x="2247520" y="3576639"/>
            <a:ext cx="3909440" cy="2743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0720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Directories and the Command Prompt</a:t>
            </a:r>
            <a:endParaRPr lang="en-US" dirty="0"/>
          </a:p>
        </p:txBody>
      </p:sp>
      <p:sp>
        <p:nvSpPr>
          <p:cNvPr id="7" name="Content Placeholder 6"/>
          <p:cNvSpPr>
            <a:spLocks noGrp="1"/>
          </p:cNvSpPr>
          <p:nvPr>
            <p:ph sz="half" idx="1"/>
          </p:nvPr>
        </p:nvSpPr>
        <p:spPr>
          <a:xfrm>
            <a:off x="0" y="1285875"/>
            <a:ext cx="6035040" cy="5486400"/>
          </a:xfrm>
        </p:spPr>
        <p:txBody>
          <a:bodyPr/>
          <a:lstStyle/>
          <a:p>
            <a:r>
              <a:rPr lang="en-US" altLang="en-US" dirty="0"/>
              <a:t>Changing drives and directories</a:t>
            </a:r>
          </a:p>
          <a:p>
            <a:pPr lvl="1"/>
            <a:r>
              <a:rPr lang="en-US" altLang="en-US" dirty="0"/>
              <a:t>C: </a:t>
            </a:r>
          </a:p>
          <a:p>
            <a:pPr lvl="1"/>
            <a:r>
              <a:rPr lang="en-US" altLang="en-US" dirty="0"/>
              <a:t>cd</a:t>
            </a:r>
          </a:p>
          <a:p>
            <a:pPr lvl="1"/>
            <a:r>
              <a:rPr lang="en-US" altLang="en-US" dirty="0"/>
              <a:t>cd\</a:t>
            </a:r>
          </a:p>
          <a:p>
            <a:pPr lvl="1"/>
            <a:r>
              <a:rPr lang="en-US" altLang="en-US" dirty="0"/>
              <a:t>cd..</a:t>
            </a:r>
          </a:p>
          <a:p>
            <a:pPr lvl="1"/>
            <a:r>
              <a:rPr lang="en-US" altLang="en-US" dirty="0"/>
              <a:t>dir</a:t>
            </a:r>
          </a:p>
          <a:p>
            <a:pPr lvl="1"/>
            <a:r>
              <a:rPr lang="en-US" altLang="en-US" dirty="0"/>
              <a:t>Wildcards</a:t>
            </a:r>
          </a:p>
          <a:p>
            <a:endParaRPr lang="en-US" dirty="0"/>
          </a:p>
        </p:txBody>
      </p:sp>
      <p:pic>
        <p:nvPicPr>
          <p:cNvPr id="10" name="Content Placeholder 5" descr="Typical Windows directory structure"/>
          <p:cNvPicPr>
            <a:picLocks noGrp="1"/>
          </p:cNvPicPr>
          <p:nvPr>
            <p:ph sz="quarter" idx="1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225699" y="1090549"/>
            <a:ext cx="4358640" cy="2206752"/>
          </a:xfrm>
          <a:prstGeom prst="rect">
            <a:avLst/>
          </a:prstGeom>
          <a:noFill/>
          <a:ln>
            <a:noFill/>
          </a:ln>
        </p:spPr>
      </p:pic>
      <p:pic>
        <p:nvPicPr>
          <p:cNvPr id="13" name="Content Placeholder 12" descr="Navigating directories with the cd command"/>
          <p:cNvPicPr>
            <a:picLocks noGrp="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6142038" y="3855681"/>
            <a:ext cx="4525962" cy="22930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8794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dirty="0"/>
              <a:t>move / copy - for simple operations</a:t>
            </a:r>
          </a:p>
          <a:p>
            <a:r>
              <a:rPr lang="en-US" altLang="en-US" dirty="0"/>
              <a:t>xcopy – preserves directory structure</a:t>
            </a:r>
          </a:p>
          <a:p>
            <a:r>
              <a:rPr lang="en-US" altLang="en-US" dirty="0"/>
              <a:t>robocopy – replacement for xcopy</a:t>
            </a:r>
            <a:endParaRPr lang="en-US" altLang="en-US" sz="2400" dirty="0"/>
          </a:p>
          <a:p>
            <a:r>
              <a:rPr lang="en-US" altLang="en-US" dirty="0"/>
              <a:t>ren</a:t>
            </a:r>
          </a:p>
          <a:p>
            <a:r>
              <a:rPr lang="en-US" altLang="en-US" dirty="0"/>
              <a:t>del</a:t>
            </a:r>
          </a:p>
          <a:p>
            <a:r>
              <a:rPr lang="en-US" altLang="en-US" dirty="0"/>
              <a:t>md</a:t>
            </a:r>
          </a:p>
          <a:p>
            <a:r>
              <a:rPr lang="en-US" altLang="en-US" dirty="0"/>
              <a:t>rd</a:t>
            </a:r>
          </a:p>
          <a:p>
            <a:r>
              <a:rPr lang="en-US"/>
              <a:t>expand</a:t>
            </a:r>
            <a:endParaRPr lang="en-US" dirty="0"/>
          </a:p>
        </p:txBody>
      </p:sp>
      <p:sp>
        <p:nvSpPr>
          <p:cNvPr id="3" name="Title 2"/>
          <p:cNvSpPr>
            <a:spLocks noGrp="1"/>
          </p:cNvSpPr>
          <p:nvPr>
            <p:ph type="title"/>
          </p:nvPr>
        </p:nvSpPr>
        <p:spPr/>
        <p:txBody>
          <a:bodyPr/>
          <a:lstStyle/>
          <a:p>
            <a:r>
              <a:rPr lang="en-US" altLang="en-US" dirty="0"/>
              <a:t>File Management</a:t>
            </a:r>
            <a:endParaRPr lang="en-US" dirty="0"/>
          </a:p>
        </p:txBody>
      </p:sp>
    </p:spTree>
    <p:extLst>
      <p:ext uri="{BB962C8B-B14F-4D97-AF65-F5344CB8AC3E}">
        <p14:creationId xmlns:p14="http://schemas.microsoft.com/office/powerpoint/2010/main" val="2106350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Software management </a:t>
            </a:r>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766373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Local desktop applications</a:t>
            </a:r>
          </a:p>
          <a:p>
            <a:r>
              <a:rPr lang="en-US" dirty="0"/>
              <a:t>Program Files</a:t>
            </a:r>
          </a:p>
          <a:p>
            <a:r>
              <a:rPr lang="en-US" dirty="0"/>
              <a:t>Registry configuration information</a:t>
            </a:r>
          </a:p>
          <a:p>
            <a:r>
              <a:rPr lang="en-US" dirty="0"/>
              <a:t>Dynamic Link Libraries (DLL)</a:t>
            </a:r>
          </a:p>
          <a:p>
            <a:r>
              <a:rPr lang="en-US" dirty="0"/>
              <a:t>Windows Installer</a:t>
            </a:r>
          </a:p>
          <a:p>
            <a:r>
              <a:rPr lang="en-GB" dirty="0"/>
              <a:t>64-bit Windows and 32-bit applications</a:t>
            </a:r>
            <a:endParaRPr lang="en-US" dirty="0"/>
          </a:p>
        </p:txBody>
      </p:sp>
      <p:sp>
        <p:nvSpPr>
          <p:cNvPr id="3" name="Title 2"/>
          <p:cNvSpPr>
            <a:spLocks noGrp="1"/>
          </p:cNvSpPr>
          <p:nvPr>
            <p:ph type="title"/>
          </p:nvPr>
        </p:nvSpPr>
        <p:spPr/>
        <p:txBody>
          <a:bodyPr/>
          <a:lstStyle/>
          <a:p>
            <a:r>
              <a:rPr lang="en-US" dirty="0"/>
              <a:t>Managing Software</a:t>
            </a:r>
          </a:p>
        </p:txBody>
      </p:sp>
    </p:spTree>
    <p:extLst>
      <p:ext uri="{BB962C8B-B14F-4D97-AF65-F5344CB8AC3E}">
        <p14:creationId xmlns:p14="http://schemas.microsoft.com/office/powerpoint/2010/main" val="4102405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Account Control (UAC)</a:t>
            </a:r>
          </a:p>
        </p:txBody>
      </p:sp>
      <p:sp>
        <p:nvSpPr>
          <p:cNvPr id="3" name="Content Placeholder 2"/>
          <p:cNvSpPr>
            <a:spLocks noGrp="1"/>
          </p:cNvSpPr>
          <p:nvPr>
            <p:ph sz="half" idx="1"/>
          </p:nvPr>
        </p:nvSpPr>
        <p:spPr/>
        <p:txBody>
          <a:bodyPr>
            <a:normAutofit/>
          </a:bodyPr>
          <a:lstStyle/>
          <a:p>
            <a:pPr>
              <a:buFont typeface="Arial" charset="0"/>
              <a:buChar char="•"/>
              <a:defRPr/>
            </a:pPr>
            <a:r>
              <a:rPr lang="en-GB" dirty="0"/>
              <a:t>Introduced in Windows Vista</a:t>
            </a:r>
          </a:p>
          <a:p>
            <a:pPr>
              <a:buFont typeface="Arial" charset="0"/>
              <a:buChar char="•"/>
              <a:defRPr/>
            </a:pPr>
            <a:r>
              <a:rPr lang="en-GB" dirty="0"/>
              <a:t>Prompts use of administrative privileges to modify the system (such as installing a device driver or software application)</a:t>
            </a:r>
          </a:p>
          <a:p>
            <a:pPr>
              <a:buFont typeface="Arial" charset="0"/>
              <a:buChar char="•"/>
              <a:defRPr/>
            </a:pPr>
            <a:r>
              <a:rPr lang="en-GB" dirty="0"/>
              <a:t>UAC Secure Desktop</a:t>
            </a:r>
          </a:p>
          <a:p>
            <a:pPr>
              <a:buFont typeface="Arial" charset="0"/>
              <a:buChar char="•"/>
              <a:defRPr/>
            </a:pPr>
            <a:r>
              <a:rPr lang="en-GB" dirty="0"/>
              <a:t>Enabled and disabled via msconfig or User Accounts</a:t>
            </a:r>
          </a:p>
          <a:p>
            <a:pPr>
              <a:buFont typeface="Arial" charset="0"/>
              <a:buChar char="•"/>
              <a:defRPr/>
            </a:pPr>
            <a:r>
              <a:rPr lang="en-GB" dirty="0"/>
              <a:t>Windows 7 and 8 versions progressively less intrusive</a:t>
            </a:r>
          </a:p>
          <a:p>
            <a:pPr>
              <a:buFont typeface="Arial" charset="0"/>
              <a:buChar char="•"/>
              <a:defRPr/>
            </a:pPr>
            <a:r>
              <a:rPr lang="en-GB" dirty="0"/>
              <a:t>Allows custom notification levels</a:t>
            </a:r>
          </a:p>
        </p:txBody>
      </p:sp>
      <p:pic>
        <p:nvPicPr>
          <p:cNvPr id="8" name="Content Placeholder 7" descr="UAC requiring confirmation of the use of administrator privileges"/>
          <p:cNvPicPr>
            <a:picLocks noGrp="1"/>
          </p:cNvPicPr>
          <p:nvPr>
            <p:ph sz="quarter" idx="12"/>
          </p:nvPr>
        </p:nvPicPr>
        <p:blipFill>
          <a:blip r:embed="rId2" cstate="screen">
            <a:extLst>
              <a:ext uri="{28A0092B-C50C-407E-A947-70E740481C1C}">
                <a14:useLocalDpi xmlns:a14="http://schemas.microsoft.com/office/drawing/2010/main"/>
              </a:ext>
            </a:extLst>
          </a:blip>
          <a:srcRect/>
          <a:stretch>
            <a:fillRect/>
          </a:stretch>
        </p:blipFill>
        <p:spPr bwMode="auto">
          <a:xfrm>
            <a:off x="838200" y="1365250"/>
            <a:ext cx="3657600" cy="2743200"/>
          </a:xfrm>
          <a:prstGeom prst="rect">
            <a:avLst/>
          </a:prstGeom>
          <a:noFill/>
          <a:ln>
            <a:noFill/>
          </a:ln>
        </p:spPr>
      </p:pic>
      <p:pic>
        <p:nvPicPr>
          <p:cNvPr id="9" name="Content Placeholder 8" descr="Configuring UAC notifications"/>
          <p:cNvPicPr>
            <a:picLocks noGrp="1"/>
          </p:cNvPicPr>
          <p:nvPr>
            <p:ph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1921287" y="3622675"/>
            <a:ext cx="3731391" cy="2743200"/>
          </a:xfrm>
          <a:prstGeom prst="rect">
            <a:avLst/>
          </a:prstGeom>
          <a:noFill/>
          <a:ln>
            <a:noFill/>
          </a:ln>
        </p:spPr>
      </p:pic>
    </p:spTree>
    <p:extLst>
      <p:ext uri="{BB962C8B-B14F-4D97-AF65-F5344CB8AC3E}">
        <p14:creationId xmlns:p14="http://schemas.microsoft.com/office/powerpoint/2010/main" val="2301212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Programs and Features</a:t>
            </a:r>
            <a:endParaRPr lang="en-US" dirty="0"/>
          </a:p>
        </p:txBody>
      </p:sp>
      <p:pic>
        <p:nvPicPr>
          <p:cNvPr id="6" name="Content Placeholder 5" descr="Programs and Features - select a program icon then use the menu options to uninstall, change, or repair it"/>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2876550" y="1362075"/>
            <a:ext cx="6807063" cy="4738125"/>
          </a:xfrm>
          <a:prstGeom prst="rect">
            <a:avLst/>
          </a:prstGeom>
          <a:noFill/>
          <a:ln>
            <a:noFill/>
          </a:ln>
        </p:spPr>
      </p:pic>
    </p:spTree>
    <p:extLst>
      <p:ext uri="{BB962C8B-B14F-4D97-AF65-F5344CB8AC3E}">
        <p14:creationId xmlns:p14="http://schemas.microsoft.com/office/powerpoint/2010/main" val="1935882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Windows Features</a:t>
            </a:r>
          </a:p>
        </p:txBody>
      </p:sp>
      <p:sp>
        <p:nvSpPr>
          <p:cNvPr id="4" name="Content Placeholder 3"/>
          <p:cNvSpPr>
            <a:spLocks noGrp="1"/>
          </p:cNvSpPr>
          <p:nvPr>
            <p:ph sz="half" idx="2"/>
          </p:nvPr>
        </p:nvSpPr>
        <p:spPr/>
        <p:txBody>
          <a:bodyPr/>
          <a:lstStyle/>
          <a:p>
            <a:r>
              <a:rPr lang="en-US" dirty="0"/>
              <a:t>Optional components that can be enabled or disabled</a:t>
            </a:r>
          </a:p>
        </p:txBody>
      </p:sp>
      <p:pic>
        <p:nvPicPr>
          <p:cNvPr id="7" name="Content Placeholder 6" descr="Enabling and disabling Windows Features"/>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1743585" y="1779338"/>
            <a:ext cx="4086795" cy="3572374"/>
          </a:xfrm>
          <a:prstGeom prst="rect">
            <a:avLst/>
          </a:prstGeom>
        </p:spPr>
      </p:pic>
    </p:spTree>
    <p:extLst>
      <p:ext uri="{BB962C8B-B14F-4D97-AF65-F5344CB8AC3E}">
        <p14:creationId xmlns:p14="http://schemas.microsoft.com/office/powerpoint/2010/main" val="2741392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Default Programs</a:t>
            </a:r>
          </a:p>
        </p:txBody>
      </p:sp>
      <p:pic>
        <p:nvPicPr>
          <p:cNvPr id="6" name="Content Placeholder 5" descr="Default Programs applet"/>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019425" y="1466850"/>
            <a:ext cx="6663238" cy="4632679"/>
          </a:xfrm>
          <a:prstGeom prst="rect">
            <a:avLst/>
          </a:prstGeom>
        </p:spPr>
      </p:pic>
    </p:spTree>
    <p:extLst>
      <p:ext uri="{BB962C8B-B14F-4D97-AF65-F5344CB8AC3E}">
        <p14:creationId xmlns:p14="http://schemas.microsoft.com/office/powerpoint/2010/main" val="3544280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Compatibility Mode</a:t>
            </a:r>
          </a:p>
        </p:txBody>
      </p:sp>
      <p:sp>
        <p:nvSpPr>
          <p:cNvPr id="3" name="Content Placeholder 2"/>
          <p:cNvSpPr>
            <a:spLocks noGrp="1"/>
          </p:cNvSpPr>
          <p:nvPr>
            <p:ph sz="half" idx="1"/>
          </p:nvPr>
        </p:nvSpPr>
        <p:spPr/>
        <p:txBody>
          <a:bodyPr>
            <a:normAutofit/>
          </a:bodyPr>
          <a:lstStyle/>
          <a:p>
            <a:r>
              <a:rPr lang="en-US" dirty="0"/>
              <a:t>Support for applications written for earlier Windows versions</a:t>
            </a:r>
          </a:p>
          <a:p>
            <a:r>
              <a:rPr lang="en-US" dirty="0"/>
              <a:t>Configure the environment expected by the program</a:t>
            </a:r>
          </a:p>
          <a:p>
            <a:r>
              <a:rPr lang="en-US" dirty="0"/>
              <a:t>Disable features not supported by program</a:t>
            </a:r>
          </a:p>
          <a:p>
            <a:pPr lvl="1"/>
            <a:r>
              <a:rPr lang="en-US" dirty="0"/>
              <a:t>Display settings (color and resolution)</a:t>
            </a:r>
          </a:p>
          <a:p>
            <a:pPr lvl="1"/>
            <a:r>
              <a:rPr lang="en-US" dirty="0"/>
              <a:t>Standard user privileges</a:t>
            </a:r>
          </a:p>
        </p:txBody>
      </p:sp>
      <p:pic>
        <p:nvPicPr>
          <p:cNvPr id="7" name="Content Placeholder 6" descr="Access program compatibility options via the application's executable or shortcut file properties"/>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a:xfrm>
            <a:off x="6609306" y="1107732"/>
            <a:ext cx="3591426" cy="4915586"/>
          </a:xfrm>
          <a:prstGeom prst="rect">
            <a:avLst/>
          </a:prstGeom>
        </p:spPr>
      </p:pic>
    </p:spTree>
    <p:extLst>
      <p:ext uri="{BB962C8B-B14F-4D97-AF65-F5344CB8AC3E}">
        <p14:creationId xmlns:p14="http://schemas.microsoft.com/office/powerpoint/2010/main" val="35280684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Windows 7 XP Mode</a:t>
            </a:r>
          </a:p>
        </p:txBody>
      </p:sp>
      <p:pic>
        <p:nvPicPr>
          <p:cNvPr id="6" name="Content Placeholder 5" descr="Windows 7 XP Mod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57525" y="1590675"/>
            <a:ext cx="6696075" cy="4845050"/>
          </a:xfrm>
          <a:prstGeom prst="rect">
            <a:avLst/>
          </a:prstGeom>
          <a:noFill/>
          <a:ln>
            <a:noFill/>
          </a:ln>
        </p:spPr>
      </p:pic>
    </p:spTree>
    <p:extLst>
      <p:ext uri="{BB962C8B-B14F-4D97-AF65-F5344CB8AC3E}">
        <p14:creationId xmlns:p14="http://schemas.microsoft.com/office/powerpoint/2010/main" val="8308908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Windows Store</a:t>
            </a:r>
            <a:endParaRPr lang="en-US" dirty="0"/>
          </a:p>
        </p:txBody>
      </p:sp>
      <p:sp>
        <p:nvSpPr>
          <p:cNvPr id="3" name="Content Placeholder 2"/>
          <p:cNvSpPr>
            <a:spLocks noGrp="1"/>
          </p:cNvSpPr>
          <p:nvPr>
            <p:ph sz="half" idx="1"/>
          </p:nvPr>
        </p:nvSpPr>
        <p:spPr/>
        <p:txBody>
          <a:bodyPr>
            <a:normAutofit/>
          </a:bodyPr>
          <a:lstStyle/>
          <a:p>
            <a:r>
              <a:rPr lang="en-US" dirty="0"/>
              <a:t>Windows app / Windows Store app / Universal / Modern / Metro app</a:t>
            </a:r>
          </a:p>
          <a:p>
            <a:r>
              <a:rPr lang="en-US" dirty="0"/>
              <a:t>Compatible with mobile touchscreen devices as well as PCs</a:t>
            </a:r>
          </a:p>
          <a:p>
            <a:r>
              <a:rPr lang="en-US" dirty="0"/>
              <a:t>Apps managed by Windows Store not Programs and Features</a:t>
            </a:r>
          </a:p>
          <a:p>
            <a:r>
              <a:rPr lang="en-US" dirty="0"/>
              <a:t>Store access mediated by Microsoft account</a:t>
            </a:r>
          </a:p>
        </p:txBody>
      </p:sp>
      <p:pic>
        <p:nvPicPr>
          <p:cNvPr id="8" name="Content Placeholder 7"/>
          <p:cNvPicPr>
            <a:picLocks noGrp="1"/>
          </p:cNvPicPr>
          <p:nvPr>
            <p:ph sz="quarter" idx="12"/>
          </p:nvPr>
        </p:nvPicPr>
        <p:blipFill>
          <a:blip r:embed="rId2" cstate="print">
            <a:extLst>
              <a:ext uri="{28A0092B-C50C-407E-A947-70E740481C1C}">
                <a14:useLocalDpi xmlns:a14="http://schemas.microsoft.com/office/drawing/2010/main" val="0"/>
              </a:ext>
            </a:extLst>
          </a:blip>
          <a:stretch>
            <a:fillRect/>
          </a:stretch>
        </p:blipFill>
        <p:spPr>
          <a:xfrm>
            <a:off x="609599" y="1502570"/>
            <a:ext cx="3571875" cy="2574130"/>
          </a:xfrm>
          <a:prstGeom prst="rect">
            <a:avLst/>
          </a:prstGeom>
        </p:spPr>
      </p:pic>
      <p:pic>
        <p:nvPicPr>
          <p:cNvPr id="9" name="Content Placeholder 8" descr="Uninstalling a Windows app via the Start Screen"/>
          <p:cNvPicPr>
            <a:picLocks noGrp="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739358" y="3566160"/>
            <a:ext cx="3657599" cy="2743200"/>
          </a:xfrm>
          <a:prstGeom prst="rect">
            <a:avLst/>
          </a:prstGeom>
        </p:spPr>
      </p:pic>
    </p:spTree>
    <p:extLst>
      <p:ext uri="{BB962C8B-B14F-4D97-AF65-F5344CB8AC3E}">
        <p14:creationId xmlns:p14="http://schemas.microsoft.com/office/powerpoint/2010/main" val="1141869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Managing Services</a:t>
            </a:r>
            <a:endParaRPr lang="en-US" dirty="0"/>
          </a:p>
        </p:txBody>
      </p:sp>
      <p:sp>
        <p:nvSpPr>
          <p:cNvPr id="3" name="Content Placeholder 2"/>
          <p:cNvSpPr>
            <a:spLocks noGrp="1"/>
          </p:cNvSpPr>
          <p:nvPr>
            <p:ph sz="half" idx="1"/>
          </p:nvPr>
        </p:nvSpPr>
        <p:spPr/>
        <p:txBody>
          <a:bodyPr>
            <a:normAutofit/>
          </a:bodyPr>
          <a:lstStyle/>
          <a:p>
            <a:pPr>
              <a:defRPr/>
            </a:pPr>
            <a:r>
              <a:rPr lang="en-GB" dirty="0"/>
              <a:t>Start and stop services</a:t>
            </a:r>
          </a:p>
          <a:p>
            <a:pPr>
              <a:defRPr/>
            </a:pPr>
            <a:r>
              <a:rPr lang="en-GB" dirty="0"/>
              <a:t>Configure services</a:t>
            </a:r>
          </a:p>
          <a:p>
            <a:pPr lvl="1">
              <a:defRPr/>
            </a:pPr>
            <a:r>
              <a:rPr lang="en-GB" dirty="0" err="1"/>
              <a:t>Startup</a:t>
            </a:r>
            <a:r>
              <a:rPr lang="en-GB" dirty="0"/>
              <a:t> type</a:t>
            </a:r>
          </a:p>
          <a:p>
            <a:pPr lvl="1">
              <a:defRPr/>
            </a:pPr>
            <a:r>
              <a:rPr lang="en-GB" dirty="0"/>
              <a:t>Credentials</a:t>
            </a:r>
          </a:p>
          <a:p>
            <a:pPr lvl="1">
              <a:defRPr/>
            </a:pPr>
            <a:r>
              <a:rPr lang="en-GB" dirty="0"/>
              <a:t>Dependencies</a:t>
            </a:r>
          </a:p>
          <a:p>
            <a:pPr>
              <a:defRPr/>
            </a:pPr>
            <a:r>
              <a:rPr lang="en-GB" dirty="0"/>
              <a:t>Component services</a:t>
            </a:r>
          </a:p>
          <a:p>
            <a:pPr>
              <a:defRPr/>
            </a:pPr>
            <a:r>
              <a:rPr lang="en-GB" dirty="0"/>
              <a:t>Data sources (Open Database Connectivity [ODBC] drivers)</a:t>
            </a:r>
          </a:p>
        </p:txBody>
      </p:sp>
      <p:pic>
        <p:nvPicPr>
          <p:cNvPr id="7" name="Content Placeholder 6" descr="Managing services using the Computer Management console"/>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142038" y="1974768"/>
            <a:ext cx="4525962" cy="3181514"/>
          </a:xfrm>
          <a:prstGeom prst="rect">
            <a:avLst/>
          </a:prstGeom>
          <a:noFill/>
          <a:ln>
            <a:noFill/>
          </a:ln>
        </p:spPr>
      </p:pic>
    </p:spTree>
    <p:extLst>
      <p:ext uri="{BB962C8B-B14F-4D97-AF65-F5344CB8AC3E}">
        <p14:creationId xmlns:p14="http://schemas.microsoft.com/office/powerpoint/2010/main" val="34330048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msconfig – General Tab</a:t>
            </a:r>
            <a:endParaRPr lang="en-US" dirty="0"/>
          </a:p>
        </p:txBody>
      </p:sp>
      <p:pic>
        <p:nvPicPr>
          <p:cNvPr id="6" name="Content Placeholder 5" descr="System Configuration Utility - General tab"/>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3309549" y="1698365"/>
            <a:ext cx="5572903" cy="3734321"/>
          </a:xfrm>
          <a:prstGeom prst="rect">
            <a:avLst/>
          </a:prstGeom>
          <a:noFill/>
          <a:ln>
            <a:noFill/>
          </a:ln>
        </p:spPr>
      </p:pic>
    </p:spTree>
    <p:extLst>
      <p:ext uri="{BB962C8B-B14F-4D97-AF65-F5344CB8AC3E}">
        <p14:creationId xmlns:p14="http://schemas.microsoft.com/office/powerpoint/2010/main" val="2290935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msconfig – Boot Tab</a:t>
            </a:r>
            <a:endParaRPr lang="en-US" dirty="0"/>
          </a:p>
        </p:txBody>
      </p:sp>
      <p:pic>
        <p:nvPicPr>
          <p:cNvPr id="6" name="Content Placeholder 5" descr="System Configuration Utility - Boot tab"/>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3309549" y="1698365"/>
            <a:ext cx="5572903" cy="3734321"/>
          </a:xfrm>
          <a:prstGeom prst="rect">
            <a:avLst/>
          </a:prstGeom>
          <a:noFill/>
          <a:ln>
            <a:noFill/>
          </a:ln>
        </p:spPr>
      </p:pic>
    </p:spTree>
    <p:extLst>
      <p:ext uri="{BB962C8B-B14F-4D97-AF65-F5344CB8AC3E}">
        <p14:creationId xmlns:p14="http://schemas.microsoft.com/office/powerpoint/2010/main" val="20268965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msconfig – Services Tab</a:t>
            </a:r>
            <a:endParaRPr lang="en-US" dirty="0"/>
          </a:p>
        </p:txBody>
      </p:sp>
      <p:pic>
        <p:nvPicPr>
          <p:cNvPr id="6" name="Content Placeholder 5" descr="System Configuration Utility - Services tab"/>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3309549" y="1698365"/>
            <a:ext cx="5572903" cy="3734321"/>
          </a:xfrm>
          <a:prstGeom prst="rect">
            <a:avLst/>
          </a:prstGeom>
          <a:noFill/>
          <a:ln>
            <a:noFill/>
          </a:ln>
        </p:spPr>
      </p:pic>
    </p:spTree>
    <p:extLst>
      <p:ext uri="{BB962C8B-B14F-4D97-AF65-F5344CB8AC3E}">
        <p14:creationId xmlns:p14="http://schemas.microsoft.com/office/powerpoint/2010/main" val="2068645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Administrative Tools</a:t>
            </a:r>
          </a:p>
        </p:txBody>
      </p:sp>
      <p:pic>
        <p:nvPicPr>
          <p:cNvPr id="6" name="Content Placeholder 5" descr="Administrative Tools in Windows 7"/>
          <p:cNvPicPr>
            <a:picLocks noGrp="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1993716" y="1352550"/>
            <a:ext cx="8204568" cy="4425950"/>
          </a:xfrm>
          <a:prstGeom prst="rect">
            <a:avLst/>
          </a:prstGeom>
          <a:noFill/>
          <a:ln>
            <a:noFill/>
          </a:ln>
        </p:spPr>
      </p:pic>
    </p:spTree>
    <p:extLst>
      <p:ext uri="{BB962C8B-B14F-4D97-AF65-F5344CB8AC3E}">
        <p14:creationId xmlns:p14="http://schemas.microsoft.com/office/powerpoint/2010/main" val="41753854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msconfig – </a:t>
            </a:r>
            <a:r>
              <a:rPr lang="en-GB" dirty="0" err="1"/>
              <a:t>Startup</a:t>
            </a:r>
            <a:r>
              <a:rPr lang="en-GB" dirty="0"/>
              <a:t> Tab</a:t>
            </a:r>
            <a:endParaRPr lang="en-US" dirty="0"/>
          </a:p>
        </p:txBody>
      </p:sp>
      <p:pic>
        <p:nvPicPr>
          <p:cNvPr id="6" name="Content Placeholder 5" descr="System Configuration Utility - Startup tab (Windows 7)"/>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09938" y="1703388"/>
            <a:ext cx="5572125" cy="3724275"/>
          </a:xfrm>
          <a:prstGeom prst="rect">
            <a:avLst/>
          </a:prstGeom>
          <a:noFill/>
          <a:ln>
            <a:noFill/>
          </a:ln>
        </p:spPr>
      </p:pic>
    </p:spTree>
    <p:extLst>
      <p:ext uri="{BB962C8B-B14F-4D97-AF65-F5344CB8AC3E}">
        <p14:creationId xmlns:p14="http://schemas.microsoft.com/office/powerpoint/2010/main" val="371530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msconfig – Tools Tab</a:t>
            </a:r>
            <a:endParaRPr lang="en-US" dirty="0"/>
          </a:p>
        </p:txBody>
      </p:sp>
      <p:pic>
        <p:nvPicPr>
          <p:cNvPr id="6" name="Content Placeholder 5" descr="System Configuration Utility - Tools tab"/>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309549" y="1698365"/>
            <a:ext cx="5572903" cy="3734321"/>
          </a:xfrm>
          <a:prstGeom prst="rect">
            <a:avLst/>
          </a:prstGeom>
        </p:spPr>
      </p:pic>
    </p:spTree>
    <p:extLst>
      <p:ext uri="{BB962C8B-B14F-4D97-AF65-F5344CB8AC3E}">
        <p14:creationId xmlns:p14="http://schemas.microsoft.com/office/powerpoint/2010/main" val="14837880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Manager – Applications Tab</a:t>
            </a:r>
          </a:p>
        </p:txBody>
      </p:sp>
      <p:sp>
        <p:nvSpPr>
          <p:cNvPr id="5" name="Content Placeholder 4"/>
          <p:cNvSpPr>
            <a:spLocks noGrp="1"/>
          </p:cNvSpPr>
          <p:nvPr>
            <p:ph sz="quarter" idx="13"/>
          </p:nvPr>
        </p:nvSpPr>
        <p:spPr>
          <a:xfrm>
            <a:off x="190500" y="4185285"/>
            <a:ext cx="6035040" cy="2743200"/>
          </a:xfrm>
        </p:spPr>
        <p:txBody>
          <a:bodyPr>
            <a:normAutofit/>
          </a:bodyPr>
          <a:lstStyle/>
          <a:p>
            <a:pPr>
              <a:defRPr/>
            </a:pPr>
            <a:r>
              <a:rPr lang="en-GB" dirty="0"/>
              <a:t>Taskmgr / Taskbar shortcut menu / Ctrl+Shift+Esc</a:t>
            </a:r>
          </a:p>
          <a:p>
            <a:pPr>
              <a:defRPr/>
            </a:pPr>
            <a:r>
              <a:rPr lang="en-GB" dirty="0"/>
              <a:t>View main window application status</a:t>
            </a:r>
          </a:p>
        </p:txBody>
      </p:sp>
      <p:pic>
        <p:nvPicPr>
          <p:cNvPr id="8" name="Content Placeholder 7" descr="Windows 7 Task Manager - Applications tab"/>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442595" y="1379233"/>
            <a:ext cx="3924848" cy="4372585"/>
          </a:xfrm>
          <a:prstGeom prst="rect">
            <a:avLst/>
          </a:prstGeom>
          <a:noFill/>
          <a:ln>
            <a:noFill/>
          </a:ln>
        </p:spPr>
      </p:pic>
      <p:pic>
        <p:nvPicPr>
          <p:cNvPr id="9" name="Content Placeholder 8" descr="Program not responding dialog"/>
          <p:cNvPicPr>
            <a:picLocks noGrp="1"/>
          </p:cNvPicPr>
          <p:nvPr>
            <p:ph sz="quarter" idx="12"/>
          </p:nvPr>
        </p:nvPicPr>
        <p:blipFill>
          <a:blip r:embed="rId3">
            <a:extLst>
              <a:ext uri="{28A0092B-C50C-407E-A947-70E740481C1C}">
                <a14:useLocalDpi xmlns:a14="http://schemas.microsoft.com/office/drawing/2010/main" val="0"/>
              </a:ext>
            </a:extLst>
          </a:blip>
          <a:stretch>
            <a:fillRect/>
          </a:stretch>
        </p:blipFill>
        <p:spPr bwMode="auto">
          <a:xfrm>
            <a:off x="1008862" y="1379233"/>
            <a:ext cx="3486637" cy="2495898"/>
          </a:xfrm>
          <a:prstGeom prst="rect">
            <a:avLst/>
          </a:prstGeom>
          <a:noFill/>
          <a:ln>
            <a:noFill/>
          </a:ln>
        </p:spPr>
      </p:pic>
    </p:spTree>
    <p:extLst>
      <p:ext uri="{BB962C8B-B14F-4D97-AF65-F5344CB8AC3E}">
        <p14:creationId xmlns:p14="http://schemas.microsoft.com/office/powerpoint/2010/main" val="1748673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Manager – Processes Tab</a:t>
            </a:r>
          </a:p>
        </p:txBody>
      </p:sp>
      <p:sp>
        <p:nvSpPr>
          <p:cNvPr id="4" name="Content Placeholder 3"/>
          <p:cNvSpPr>
            <a:spLocks noGrp="1"/>
          </p:cNvSpPr>
          <p:nvPr>
            <p:ph sz="half" idx="2"/>
          </p:nvPr>
        </p:nvSpPr>
        <p:spPr/>
        <p:txBody>
          <a:bodyPr/>
          <a:lstStyle/>
          <a:p>
            <a:r>
              <a:rPr lang="en-GB" altLang="en-US" dirty="0"/>
              <a:t>View and control foreground and background processes</a:t>
            </a:r>
          </a:p>
          <a:p>
            <a:r>
              <a:rPr lang="en-GB" altLang="en-US" dirty="0"/>
              <a:t>Change priority</a:t>
            </a:r>
          </a:p>
          <a:p>
            <a:r>
              <a:rPr lang="en-GB" altLang="en-US" dirty="0"/>
              <a:t>View file location and link to service</a:t>
            </a:r>
          </a:p>
          <a:p>
            <a:r>
              <a:rPr lang="en-GB" altLang="en-US" dirty="0"/>
              <a:t>tasklist</a:t>
            </a:r>
          </a:p>
          <a:p>
            <a:r>
              <a:rPr lang="en-GB" altLang="en-US"/>
              <a:t>taskkill</a:t>
            </a:r>
            <a:endParaRPr lang="en-GB" altLang="en-US" dirty="0"/>
          </a:p>
          <a:p>
            <a:endParaRPr lang="en-US" dirty="0"/>
          </a:p>
        </p:txBody>
      </p:sp>
      <p:pic>
        <p:nvPicPr>
          <p:cNvPr id="7" name="Content Placeholder 6" descr="Windows 7 Task Manager - Processes tab"/>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25078" y="1379811"/>
            <a:ext cx="3923809" cy="4371429"/>
          </a:xfrm>
          <a:prstGeom prst="rect">
            <a:avLst/>
          </a:prstGeom>
          <a:noFill/>
          <a:ln>
            <a:noFill/>
          </a:ln>
        </p:spPr>
      </p:pic>
    </p:spTree>
    <p:extLst>
      <p:ext uri="{BB962C8B-B14F-4D97-AF65-F5344CB8AC3E}">
        <p14:creationId xmlns:p14="http://schemas.microsoft.com/office/powerpoint/2010/main" val="839422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Manager – Services Tab</a:t>
            </a:r>
          </a:p>
        </p:txBody>
      </p:sp>
      <p:sp>
        <p:nvSpPr>
          <p:cNvPr id="3" name="Content Placeholder 2"/>
          <p:cNvSpPr>
            <a:spLocks noGrp="1"/>
          </p:cNvSpPr>
          <p:nvPr>
            <p:ph sz="half" idx="1"/>
          </p:nvPr>
        </p:nvSpPr>
        <p:spPr/>
        <p:txBody>
          <a:bodyPr/>
          <a:lstStyle/>
          <a:p>
            <a:r>
              <a:rPr lang="en-GB" altLang="en-US" dirty="0"/>
              <a:t>Another way to start and stop services</a:t>
            </a:r>
          </a:p>
          <a:p>
            <a:r>
              <a:rPr lang="en-GB" altLang="en-US" dirty="0"/>
              <a:t>Match processes to services</a:t>
            </a:r>
          </a:p>
          <a:p>
            <a:endParaRPr lang="en-US" dirty="0"/>
          </a:p>
        </p:txBody>
      </p:sp>
      <p:pic>
        <p:nvPicPr>
          <p:cNvPr id="7" name="Content Placeholder 6" descr="Windows 7 Task Manager - Services tab"/>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442869" y="1379538"/>
            <a:ext cx="3924300" cy="4371975"/>
          </a:xfrm>
          <a:prstGeom prst="rect">
            <a:avLst/>
          </a:prstGeom>
          <a:noFill/>
          <a:ln>
            <a:noFill/>
          </a:ln>
        </p:spPr>
      </p:pic>
    </p:spTree>
    <p:extLst>
      <p:ext uri="{BB962C8B-B14F-4D97-AF65-F5344CB8AC3E}">
        <p14:creationId xmlns:p14="http://schemas.microsoft.com/office/powerpoint/2010/main" val="36760950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Manager – Performance Tab</a:t>
            </a:r>
          </a:p>
        </p:txBody>
      </p:sp>
      <p:sp>
        <p:nvSpPr>
          <p:cNvPr id="4" name="Content Placeholder 3"/>
          <p:cNvSpPr>
            <a:spLocks noGrp="1"/>
          </p:cNvSpPr>
          <p:nvPr>
            <p:ph sz="half" idx="2"/>
          </p:nvPr>
        </p:nvSpPr>
        <p:spPr/>
        <p:txBody>
          <a:bodyPr>
            <a:normAutofit/>
          </a:bodyPr>
          <a:lstStyle/>
          <a:p>
            <a:r>
              <a:rPr lang="en-US" dirty="0"/>
              <a:t>CPU usage</a:t>
            </a:r>
          </a:p>
          <a:p>
            <a:r>
              <a:rPr lang="en-US" dirty="0"/>
              <a:t>Memory</a:t>
            </a:r>
          </a:p>
          <a:p>
            <a:pPr lvl="1"/>
            <a:r>
              <a:rPr lang="en-GB" dirty="0"/>
              <a:t>Physical Memory </a:t>
            </a:r>
          </a:p>
          <a:p>
            <a:pPr lvl="1"/>
            <a:r>
              <a:rPr lang="en-GB" dirty="0"/>
              <a:t>Kernel Memory </a:t>
            </a:r>
          </a:p>
          <a:p>
            <a:r>
              <a:rPr lang="en-GB" dirty="0"/>
              <a:t>System summary </a:t>
            </a:r>
          </a:p>
          <a:p>
            <a:pPr lvl="1"/>
            <a:r>
              <a:rPr lang="en-GB" dirty="0"/>
              <a:t>Handles, threads, and processes</a:t>
            </a:r>
          </a:p>
          <a:p>
            <a:pPr lvl="1"/>
            <a:r>
              <a:rPr lang="en-GB" dirty="0"/>
              <a:t>System uptime</a:t>
            </a:r>
          </a:p>
          <a:p>
            <a:pPr lvl="1"/>
            <a:r>
              <a:rPr lang="en-GB" dirty="0"/>
              <a:t>Commit charge</a:t>
            </a:r>
          </a:p>
          <a:p>
            <a:r>
              <a:rPr lang="en-GB" dirty="0"/>
              <a:t>Networking tab</a:t>
            </a:r>
          </a:p>
          <a:p>
            <a:pPr lvl="1"/>
            <a:endParaRPr lang="en-US" dirty="0"/>
          </a:p>
        </p:txBody>
      </p:sp>
      <p:pic>
        <p:nvPicPr>
          <p:cNvPr id="7" name="Content Placeholder 6" descr="Windows 7 Task Manager - Performance tab"/>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824557" y="1379233"/>
            <a:ext cx="3924848" cy="4372585"/>
          </a:xfrm>
          <a:prstGeom prst="rect">
            <a:avLst/>
          </a:prstGeom>
          <a:noFill/>
          <a:ln>
            <a:noFill/>
          </a:ln>
        </p:spPr>
      </p:pic>
    </p:spTree>
    <p:extLst>
      <p:ext uri="{BB962C8B-B14F-4D97-AF65-F5344CB8AC3E}">
        <p14:creationId xmlns:p14="http://schemas.microsoft.com/office/powerpoint/2010/main" val="34241564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Manager – Users Tab</a:t>
            </a:r>
          </a:p>
        </p:txBody>
      </p:sp>
      <p:sp>
        <p:nvSpPr>
          <p:cNvPr id="3" name="Content Placeholder 2"/>
          <p:cNvSpPr>
            <a:spLocks noGrp="1"/>
          </p:cNvSpPr>
          <p:nvPr>
            <p:ph sz="half" idx="1"/>
          </p:nvPr>
        </p:nvSpPr>
        <p:spPr/>
        <p:txBody>
          <a:bodyPr/>
          <a:lstStyle/>
          <a:p>
            <a:r>
              <a:rPr lang="en-GB" altLang="en-US" dirty="0"/>
              <a:t>Force disconnect or log off</a:t>
            </a:r>
          </a:p>
          <a:p>
            <a:r>
              <a:rPr lang="en-GB" altLang="en-US" dirty="0"/>
              <a:t>Send notifications</a:t>
            </a:r>
          </a:p>
          <a:p>
            <a:endParaRPr lang="en-US" dirty="0"/>
          </a:p>
        </p:txBody>
      </p:sp>
      <p:pic>
        <p:nvPicPr>
          <p:cNvPr id="7" name="Content Placeholder 6" descr="Windows 7 Task Manager - Users tab"/>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443115" y="1379811"/>
            <a:ext cx="3923809" cy="4371429"/>
          </a:xfrm>
          <a:prstGeom prst="rect">
            <a:avLst/>
          </a:prstGeom>
          <a:noFill/>
          <a:ln>
            <a:noFill/>
          </a:ln>
        </p:spPr>
      </p:pic>
    </p:spTree>
    <p:extLst>
      <p:ext uri="{BB962C8B-B14F-4D97-AF65-F5344CB8AC3E}">
        <p14:creationId xmlns:p14="http://schemas.microsoft.com/office/powerpoint/2010/main" val="2410567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3619500" y="1285875"/>
            <a:ext cx="5560848" cy="5022850"/>
          </a:xfrm>
        </p:spPr>
      </p:pic>
      <p:sp>
        <p:nvSpPr>
          <p:cNvPr id="2" name="Title 1"/>
          <p:cNvSpPr>
            <a:spLocks noGrp="1"/>
          </p:cNvSpPr>
          <p:nvPr>
            <p:ph type="title"/>
          </p:nvPr>
        </p:nvSpPr>
        <p:spPr/>
        <p:txBody>
          <a:bodyPr/>
          <a:lstStyle/>
          <a:p>
            <a:r>
              <a:rPr lang="en-US"/>
              <a:t>Windows 8 Task Manager (1)</a:t>
            </a:r>
            <a:endParaRPr lang="en-US" dirty="0"/>
          </a:p>
        </p:txBody>
      </p:sp>
    </p:spTree>
    <p:extLst>
      <p:ext uri="{BB962C8B-B14F-4D97-AF65-F5344CB8AC3E}">
        <p14:creationId xmlns:p14="http://schemas.microsoft.com/office/powerpoint/2010/main" val="29516416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3743325" y="1495425"/>
            <a:ext cx="5437023" cy="4813300"/>
          </a:xfrm>
        </p:spPr>
      </p:pic>
      <p:sp>
        <p:nvSpPr>
          <p:cNvPr id="2" name="Title 1"/>
          <p:cNvSpPr>
            <a:spLocks noGrp="1"/>
          </p:cNvSpPr>
          <p:nvPr>
            <p:ph type="title"/>
          </p:nvPr>
        </p:nvSpPr>
        <p:spPr/>
        <p:txBody>
          <a:bodyPr/>
          <a:lstStyle/>
          <a:p>
            <a:r>
              <a:rPr lang="en-US"/>
              <a:t>Windows 8 Task Manager (2)</a:t>
            </a:r>
            <a:endParaRPr lang="en-US" dirty="0"/>
          </a:p>
        </p:txBody>
      </p:sp>
    </p:spTree>
    <p:extLst>
      <p:ext uri="{BB962C8B-B14F-4D97-AF65-F5344CB8AC3E}">
        <p14:creationId xmlns:p14="http://schemas.microsoft.com/office/powerpoint/2010/main" val="18210774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Windows 8 Task Manger - Users tab"/>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3752849" y="1333499"/>
            <a:ext cx="5427497" cy="4975225"/>
          </a:xfrm>
        </p:spPr>
      </p:pic>
      <p:sp>
        <p:nvSpPr>
          <p:cNvPr id="2" name="Title 1"/>
          <p:cNvSpPr>
            <a:spLocks noGrp="1"/>
          </p:cNvSpPr>
          <p:nvPr>
            <p:ph type="title"/>
          </p:nvPr>
        </p:nvSpPr>
        <p:spPr/>
        <p:txBody>
          <a:bodyPr/>
          <a:lstStyle/>
          <a:p>
            <a:r>
              <a:rPr lang="en-US"/>
              <a:t>Windows 8 Task Manager (3)</a:t>
            </a:r>
            <a:endParaRPr lang="en-US" dirty="0"/>
          </a:p>
        </p:txBody>
      </p:sp>
    </p:spTree>
    <p:extLst>
      <p:ext uri="{BB962C8B-B14F-4D97-AF65-F5344CB8AC3E}">
        <p14:creationId xmlns:p14="http://schemas.microsoft.com/office/powerpoint/2010/main" val="406600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Default Microsoft Management Consoles</a:t>
            </a:r>
            <a:endParaRPr lang="en-US" sz="2800" dirty="0"/>
          </a:p>
        </p:txBody>
      </p:sp>
      <p:sp>
        <p:nvSpPr>
          <p:cNvPr id="3" name="Content Placeholder 2"/>
          <p:cNvSpPr>
            <a:spLocks noGrp="1"/>
          </p:cNvSpPr>
          <p:nvPr>
            <p:ph sz="half" idx="1"/>
          </p:nvPr>
        </p:nvSpPr>
        <p:spPr/>
        <p:txBody>
          <a:bodyPr>
            <a:normAutofit/>
          </a:bodyPr>
          <a:lstStyle/>
          <a:p>
            <a:r>
              <a:rPr lang="en-GB" dirty="0"/>
              <a:t>Microsoft Management Console (MMC)</a:t>
            </a:r>
            <a:endParaRPr lang="en-US" dirty="0"/>
          </a:p>
          <a:p>
            <a:r>
              <a:rPr lang="en-US" dirty="0"/>
              <a:t>Snap-ins</a:t>
            </a:r>
          </a:p>
          <a:p>
            <a:r>
              <a:rPr lang="en-GB" dirty="0"/>
              <a:t>Component Services </a:t>
            </a:r>
          </a:p>
          <a:p>
            <a:r>
              <a:rPr lang="en-GB" dirty="0"/>
              <a:t>Computer Management </a:t>
            </a:r>
          </a:p>
          <a:p>
            <a:r>
              <a:rPr lang="en-GB" dirty="0"/>
              <a:t>Data Sources </a:t>
            </a:r>
          </a:p>
          <a:p>
            <a:r>
              <a:rPr lang="en-GB" dirty="0"/>
              <a:t>Event Viewer </a:t>
            </a:r>
          </a:p>
          <a:p>
            <a:r>
              <a:rPr lang="en-GB" dirty="0"/>
              <a:t>Local Security Policy </a:t>
            </a:r>
          </a:p>
          <a:p>
            <a:r>
              <a:rPr lang="en-GB" dirty="0"/>
              <a:t>Print Management </a:t>
            </a:r>
          </a:p>
          <a:p>
            <a:r>
              <a:rPr lang="en-GB" dirty="0"/>
              <a:t>Reliability and Performance Monitoring </a:t>
            </a:r>
          </a:p>
          <a:p>
            <a:r>
              <a:rPr lang="en-GB" dirty="0"/>
              <a:t>Services </a:t>
            </a:r>
          </a:p>
          <a:p>
            <a:endParaRPr lang="en-GB" dirty="0"/>
          </a:p>
        </p:txBody>
      </p:sp>
      <p:pic>
        <p:nvPicPr>
          <p:cNvPr id="7" name="Content Placeholder 6" descr="Local computer management in Windows 8"/>
          <p:cNvPicPr>
            <a:picLocks noGrp="1"/>
          </p:cNvPicPr>
          <p:nvPr>
            <p:ph sz="half" idx="2"/>
          </p:nvPr>
        </p:nvPicPr>
        <p:blipFill>
          <a:blip r:embed="rId2">
            <a:extLst>
              <a:ext uri="{28A0092B-C50C-407E-A947-70E740481C1C}">
                <a14:useLocalDpi xmlns:a14="http://schemas.microsoft.com/office/drawing/2010/main"/>
              </a:ext>
            </a:extLst>
          </a:blip>
          <a:stretch>
            <a:fillRect/>
          </a:stretch>
        </p:blipFill>
        <p:spPr bwMode="auto">
          <a:xfrm>
            <a:off x="6142038" y="2187526"/>
            <a:ext cx="4525962" cy="2755998"/>
          </a:xfrm>
          <a:prstGeom prst="rect">
            <a:avLst/>
          </a:prstGeom>
          <a:noFill/>
          <a:ln>
            <a:noFill/>
          </a:ln>
        </p:spPr>
      </p:pic>
    </p:spTree>
    <p:extLst>
      <p:ext uri="{BB962C8B-B14F-4D97-AF65-F5344CB8AC3E}">
        <p14:creationId xmlns:p14="http://schemas.microsoft.com/office/powerpoint/2010/main" val="16297731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50CF8-51F5-4D42-A89A-016B67FCB301}"/>
              </a:ext>
            </a:extLst>
          </p:cNvPr>
          <p:cNvSpPr>
            <a:spLocks noGrp="1"/>
          </p:cNvSpPr>
          <p:nvPr>
            <p:ph type="title"/>
          </p:nvPr>
        </p:nvSpPr>
        <p:spPr>
          <a:xfrm>
            <a:off x="320759" y="0"/>
            <a:ext cx="11590421" cy="1325563"/>
          </a:xfrm>
        </p:spPr>
        <p:txBody>
          <a:bodyPr/>
          <a:lstStyle/>
          <a:p>
            <a:r>
              <a:rPr lang="en-US" dirty="0" err="1">
                <a:cs typeface="Calibri" panose="020F0502020204030204"/>
              </a:rPr>
              <a:t>DiskPart</a:t>
            </a:r>
            <a:r>
              <a:rPr lang="en-US" dirty="0">
                <a:cs typeface="Calibri" panose="020F0502020204030204"/>
              </a:rPr>
              <a:t> </a:t>
            </a:r>
          </a:p>
        </p:txBody>
      </p:sp>
      <p:sp>
        <p:nvSpPr>
          <p:cNvPr id="3" name="Content Placeholder 2">
            <a:extLst>
              <a:ext uri="{FF2B5EF4-FFF2-40B4-BE49-F238E27FC236}">
                <a16:creationId xmlns:a16="http://schemas.microsoft.com/office/drawing/2014/main" id="{4D72B665-76C8-4C74-B55D-736865A31969}"/>
              </a:ext>
            </a:extLst>
          </p:cNvPr>
          <p:cNvSpPr>
            <a:spLocks noGrp="1"/>
          </p:cNvSpPr>
          <p:nvPr>
            <p:ph idx="1"/>
          </p:nvPr>
        </p:nvSpPr>
        <p:spPr>
          <a:xfrm>
            <a:off x="320759" y="1162576"/>
            <a:ext cx="11590421" cy="4992709"/>
          </a:xfrm>
        </p:spPr>
        <p:txBody>
          <a:bodyPr vert="horz" lIns="91440" tIns="45720" rIns="91440" bIns="45720" rtlCol="0" anchor="t">
            <a:normAutofit fontScale="85000" lnSpcReduction="10000"/>
          </a:bodyPr>
          <a:lstStyle/>
          <a:p>
            <a:r>
              <a:rPr lang="en-US" i="1" dirty="0">
                <a:cs typeface="Calibri"/>
              </a:rPr>
              <a:t>"list disk"</a:t>
            </a:r>
            <a:endParaRPr lang="en-US" dirty="0"/>
          </a:p>
          <a:p>
            <a:pPr lvl="1"/>
            <a:r>
              <a:rPr lang="en-US" dirty="0">
                <a:cs typeface="Calibri"/>
              </a:rPr>
              <a:t> Lists all disks installed in the system. </a:t>
            </a:r>
            <a:endParaRPr lang="en-US" dirty="0"/>
          </a:p>
          <a:p>
            <a:r>
              <a:rPr lang="en-US" i="1" dirty="0">
                <a:cs typeface="Calibri"/>
              </a:rPr>
              <a:t>"select disk </a:t>
            </a:r>
            <a:r>
              <a:rPr lang="en-US" i="1" dirty="0" err="1">
                <a:cs typeface="Calibri"/>
              </a:rPr>
              <a:t>disk_number</a:t>
            </a:r>
            <a:r>
              <a:rPr lang="en-US" i="1" dirty="0">
                <a:cs typeface="Calibri"/>
              </a:rPr>
              <a:t>"</a:t>
            </a:r>
            <a:r>
              <a:rPr lang="en-US" dirty="0">
                <a:cs typeface="Calibri"/>
              </a:rPr>
              <a:t> </a:t>
            </a:r>
          </a:p>
          <a:p>
            <a:pPr lvl="1"/>
            <a:r>
              <a:rPr lang="en-US" dirty="0">
                <a:cs typeface="Calibri"/>
              </a:rPr>
              <a:t>Specifies which disk in the system you want to manage.</a:t>
            </a:r>
            <a:endParaRPr lang="en-US" dirty="0"/>
          </a:p>
          <a:p>
            <a:r>
              <a:rPr lang="en-US" i="1" dirty="0">
                <a:cs typeface="Calibri"/>
              </a:rPr>
              <a:t>"online disk"</a:t>
            </a:r>
          </a:p>
          <a:p>
            <a:pPr lvl="1"/>
            <a:r>
              <a:rPr lang="en-US" dirty="0">
                <a:cs typeface="Calibri"/>
              </a:rPr>
              <a:t> (Optional) Brings the selected disk online if it is currently offline.</a:t>
            </a:r>
          </a:p>
          <a:p>
            <a:r>
              <a:rPr lang="en-US" i="1" dirty="0">
                <a:cs typeface="Calibri"/>
              </a:rPr>
              <a:t>"Clean" </a:t>
            </a:r>
          </a:p>
          <a:p>
            <a:pPr lvl="1"/>
            <a:r>
              <a:rPr lang="en-US" dirty="0">
                <a:cs typeface="Calibri"/>
              </a:rPr>
              <a:t>(Optional) Removes all existing partitions and volumes from the selected hard disk drive. This operation cannot be undone. All of the data on the disk will be deleted. Before you run this command, back up anything on the disk that you want to keep.</a:t>
            </a:r>
            <a:endParaRPr lang="en-US" dirty="0"/>
          </a:p>
          <a:p>
            <a:r>
              <a:rPr lang="en-US" i="1" dirty="0">
                <a:cs typeface="Calibri"/>
              </a:rPr>
              <a:t>"convert </a:t>
            </a:r>
            <a:r>
              <a:rPr lang="en-US" i="1" dirty="0" err="1">
                <a:cs typeface="Calibri"/>
              </a:rPr>
              <a:t>mbr</a:t>
            </a:r>
            <a:r>
              <a:rPr lang="en-US" i="1" dirty="0">
                <a:cs typeface="Calibri"/>
              </a:rPr>
              <a:t>" "convert </a:t>
            </a:r>
            <a:r>
              <a:rPr lang="en-US" i="1" dirty="0" err="1">
                <a:cs typeface="Calibri"/>
              </a:rPr>
              <a:t>gpt</a:t>
            </a:r>
            <a:r>
              <a:rPr lang="en-US" i="1" dirty="0">
                <a:cs typeface="Calibri"/>
              </a:rPr>
              <a:t>"</a:t>
            </a:r>
            <a:r>
              <a:rPr lang="en-US" dirty="0">
                <a:cs typeface="Calibri"/>
              </a:rPr>
              <a:t> </a:t>
            </a:r>
          </a:p>
          <a:p>
            <a:pPr lvl="1"/>
            <a:r>
              <a:rPr lang="en-US" dirty="0">
                <a:cs typeface="Calibri"/>
              </a:rPr>
              <a:t>Initializes the selected hard disk and configures it to use the specified partitioning format (MBR or GPT). The convert command can also be used to convert a basic disk to a dynamic disk (or vice versa).</a:t>
            </a:r>
          </a:p>
          <a:p>
            <a:r>
              <a:rPr lang="en-US" i="1" dirty="0">
                <a:cs typeface="Calibri"/>
              </a:rPr>
              <a:t>"create partition primary size=size"</a:t>
            </a:r>
            <a:r>
              <a:rPr lang="en-US" dirty="0">
                <a:cs typeface="Calibri"/>
              </a:rPr>
              <a:t> </a:t>
            </a:r>
          </a:p>
          <a:p>
            <a:pPr lvl="1"/>
            <a:r>
              <a:rPr lang="en-US" dirty="0">
                <a:cs typeface="Calibri"/>
              </a:rPr>
              <a:t>Creates a new partition on the selected disk. Use the size=size option with this command to specify a size (in MB) for the partition. If this option is omitted, then all of the unallocated space on the selected disk will be assigned to the new partition. </a:t>
            </a:r>
          </a:p>
          <a:p>
            <a:r>
              <a:rPr lang="en-US" i="1" dirty="0">
                <a:cs typeface="Calibri"/>
              </a:rPr>
              <a:t>"list part"</a:t>
            </a:r>
            <a:r>
              <a:rPr lang="en-US" dirty="0">
                <a:cs typeface="Calibri"/>
              </a:rPr>
              <a:t> </a:t>
            </a:r>
          </a:p>
          <a:p>
            <a:pPr lvl="1"/>
            <a:r>
              <a:rPr lang="en-US" dirty="0">
                <a:cs typeface="Calibri"/>
              </a:rPr>
              <a:t>Lists all partitions on the specified disk. </a:t>
            </a:r>
            <a:endParaRPr lang="en-US" dirty="0"/>
          </a:p>
          <a:p>
            <a:r>
              <a:rPr lang="en-US" i="1" dirty="0">
                <a:cs typeface="Calibri"/>
              </a:rPr>
              <a:t>"select part partition=number"</a:t>
            </a:r>
            <a:r>
              <a:rPr lang="en-US" dirty="0">
                <a:cs typeface="Calibri"/>
              </a:rPr>
              <a:t> </a:t>
            </a:r>
          </a:p>
          <a:p>
            <a:pPr lvl="1"/>
            <a:r>
              <a:rPr lang="en-US" dirty="0">
                <a:cs typeface="Calibri"/>
              </a:rPr>
              <a:t>Selects a specific partition on the selected disk.</a:t>
            </a:r>
            <a:endParaRPr lang="en-US" dirty="0"/>
          </a:p>
        </p:txBody>
      </p:sp>
    </p:spTree>
    <p:extLst>
      <p:ext uri="{BB962C8B-B14F-4D97-AF65-F5344CB8AC3E}">
        <p14:creationId xmlns:p14="http://schemas.microsoft.com/office/powerpoint/2010/main" val="40206140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8CAB-0617-46A2-A6F3-3652FE750918}"/>
              </a:ext>
            </a:extLst>
          </p:cNvPr>
          <p:cNvSpPr>
            <a:spLocks noGrp="1"/>
          </p:cNvSpPr>
          <p:nvPr>
            <p:ph type="title"/>
          </p:nvPr>
        </p:nvSpPr>
        <p:spPr>
          <a:xfrm>
            <a:off x="320759" y="269914"/>
            <a:ext cx="11590421" cy="903634"/>
          </a:xfrm>
        </p:spPr>
        <p:txBody>
          <a:bodyPr/>
          <a:lstStyle/>
          <a:p>
            <a:r>
              <a:rPr lang="en-US" dirty="0" err="1">
                <a:cs typeface="Calibri"/>
              </a:rPr>
              <a:t>DiskPart</a:t>
            </a:r>
            <a:endParaRPr lang="en-US" dirty="0"/>
          </a:p>
        </p:txBody>
      </p:sp>
      <p:sp>
        <p:nvSpPr>
          <p:cNvPr id="3" name="Content Placeholder 2">
            <a:extLst>
              <a:ext uri="{FF2B5EF4-FFF2-40B4-BE49-F238E27FC236}">
                <a16:creationId xmlns:a16="http://schemas.microsoft.com/office/drawing/2014/main" id="{1E76949C-CBEE-4B10-951A-0CEA9312F895}"/>
              </a:ext>
            </a:extLst>
          </p:cNvPr>
          <p:cNvSpPr>
            <a:spLocks noGrp="1"/>
          </p:cNvSpPr>
          <p:nvPr>
            <p:ph idx="1"/>
          </p:nvPr>
        </p:nvSpPr>
        <p:spPr>
          <a:xfrm>
            <a:off x="320759" y="984228"/>
            <a:ext cx="11590421" cy="5873772"/>
          </a:xfrm>
        </p:spPr>
        <p:txBody>
          <a:bodyPr vert="horz" lIns="91440" tIns="45720" rIns="91440" bIns="45720" rtlCol="0" anchor="t">
            <a:noAutofit/>
          </a:bodyPr>
          <a:lstStyle/>
          <a:p>
            <a:r>
              <a:rPr lang="en-US" sz="1800" i="1" dirty="0">
                <a:cs typeface="Calibri"/>
              </a:rPr>
              <a:t>"format"</a:t>
            </a:r>
            <a:endParaRPr lang="en-US" sz="1800" dirty="0">
              <a:cs typeface="Calibri"/>
            </a:endParaRPr>
          </a:p>
          <a:p>
            <a:pPr lvl="1"/>
            <a:r>
              <a:rPr lang="en-US" sz="1600" dirty="0">
                <a:cs typeface="Calibri"/>
              </a:rPr>
              <a:t> Formats the selected partition with a file system. Use the following options with this command:</a:t>
            </a:r>
          </a:p>
          <a:p>
            <a:pPr lvl="1"/>
            <a:r>
              <a:rPr lang="en-US" sz="1600" dirty="0">
                <a:cs typeface="Calibri"/>
              </a:rPr>
              <a:t>fs=</a:t>
            </a:r>
            <a:r>
              <a:rPr lang="en-US" sz="1600" dirty="0" err="1">
                <a:cs typeface="Calibri"/>
              </a:rPr>
              <a:t>file_system</a:t>
            </a:r>
            <a:r>
              <a:rPr lang="en-US" sz="1600" dirty="0">
                <a:cs typeface="Calibri"/>
              </a:rPr>
              <a:t> specifies the file system the partition should be formatted with. You can specify FAT, FAT32, </a:t>
            </a:r>
            <a:r>
              <a:rPr lang="en-US" sz="1600" dirty="0" err="1">
                <a:cs typeface="Calibri"/>
              </a:rPr>
              <a:t>exFAT</a:t>
            </a:r>
            <a:r>
              <a:rPr lang="en-US" sz="1600" dirty="0">
                <a:cs typeface="Calibri"/>
              </a:rPr>
              <a:t>, NTFS, </a:t>
            </a:r>
            <a:r>
              <a:rPr lang="en-US" sz="1600" dirty="0" err="1">
                <a:cs typeface="Calibri"/>
              </a:rPr>
              <a:t>ReFS</a:t>
            </a:r>
            <a:r>
              <a:rPr lang="en-US" sz="1600" dirty="0">
                <a:cs typeface="Calibri"/>
              </a:rPr>
              <a:t>, or UDF.</a:t>
            </a:r>
          </a:p>
          <a:p>
            <a:pPr lvl="1"/>
            <a:r>
              <a:rPr lang="en-US" sz="1600" dirty="0">
                <a:cs typeface="Calibri"/>
              </a:rPr>
              <a:t>label="label" assigns the specified label to the new volume. </a:t>
            </a:r>
          </a:p>
          <a:p>
            <a:pPr lvl="1"/>
            <a:r>
              <a:rPr lang="en-US" sz="1600" dirty="0">
                <a:cs typeface="Calibri"/>
              </a:rPr>
              <a:t>quick performs a quick format. </a:t>
            </a:r>
          </a:p>
          <a:p>
            <a:pPr lvl="1"/>
            <a:r>
              <a:rPr lang="en-US" sz="1600" dirty="0">
                <a:cs typeface="Calibri"/>
              </a:rPr>
              <a:t>compress compresses the new volume.</a:t>
            </a:r>
          </a:p>
          <a:p>
            <a:r>
              <a:rPr lang="en-US" sz="1800" i="1" dirty="0">
                <a:cs typeface="Calibri"/>
              </a:rPr>
              <a:t>"assign letter </a:t>
            </a:r>
            <a:r>
              <a:rPr lang="en-US" sz="1800" i="1" dirty="0" err="1">
                <a:cs typeface="Calibri"/>
              </a:rPr>
              <a:t>drive_letter</a:t>
            </a:r>
            <a:r>
              <a:rPr lang="en-US" sz="1800" i="1" dirty="0">
                <a:cs typeface="Calibri"/>
              </a:rPr>
              <a:t>"</a:t>
            </a:r>
            <a:r>
              <a:rPr lang="en-US" sz="1800" dirty="0">
                <a:cs typeface="Calibri"/>
              </a:rPr>
              <a:t> </a:t>
            </a:r>
          </a:p>
          <a:p>
            <a:pPr lvl="1"/>
            <a:r>
              <a:rPr lang="en-US" sz="1600" dirty="0">
                <a:cs typeface="Calibri"/>
              </a:rPr>
              <a:t>Assigns a drive letter to the selected partition.</a:t>
            </a:r>
          </a:p>
          <a:p>
            <a:r>
              <a:rPr lang="en-US" sz="1800" i="1" dirty="0">
                <a:cs typeface="Calibri"/>
              </a:rPr>
              <a:t>"list volume"</a:t>
            </a:r>
            <a:r>
              <a:rPr lang="en-US" sz="1800" dirty="0">
                <a:cs typeface="Calibri"/>
              </a:rPr>
              <a:t> </a:t>
            </a:r>
          </a:p>
          <a:p>
            <a:r>
              <a:rPr lang="en-US" sz="1600" dirty="0">
                <a:cs typeface="Calibri"/>
              </a:rPr>
              <a:t>Lists all volumes on all hard disks in the system. </a:t>
            </a:r>
          </a:p>
          <a:p>
            <a:r>
              <a:rPr lang="en-US" sz="1800" i="1" dirty="0">
                <a:cs typeface="Calibri"/>
              </a:rPr>
              <a:t>"add disk=</a:t>
            </a:r>
            <a:r>
              <a:rPr lang="en-US" sz="1800" i="1" dirty="0" err="1">
                <a:cs typeface="Calibri"/>
              </a:rPr>
              <a:t>disk_number</a:t>
            </a:r>
            <a:r>
              <a:rPr lang="en-US" sz="1800" i="1" dirty="0">
                <a:cs typeface="Calibri"/>
              </a:rPr>
              <a:t>"</a:t>
            </a:r>
            <a:r>
              <a:rPr lang="en-US" sz="1800" dirty="0">
                <a:cs typeface="Calibri"/>
              </a:rPr>
              <a:t> </a:t>
            </a:r>
          </a:p>
          <a:p>
            <a:pPr lvl="1"/>
            <a:r>
              <a:rPr lang="en-US" sz="1600" dirty="0">
                <a:cs typeface="Calibri"/>
              </a:rPr>
              <a:t>Adds a mirror to an existing simple volume using the specified disk.</a:t>
            </a:r>
          </a:p>
          <a:p>
            <a:r>
              <a:rPr lang="en-US" sz="1800" i="1" dirty="0">
                <a:cs typeface="Calibri"/>
              </a:rPr>
              <a:t>"extend"</a:t>
            </a:r>
            <a:r>
              <a:rPr lang="en-US" sz="1800" dirty="0">
                <a:cs typeface="Calibri"/>
              </a:rPr>
              <a:t> </a:t>
            </a:r>
          </a:p>
          <a:p>
            <a:pPr lvl="1"/>
            <a:r>
              <a:rPr lang="en-US" sz="1600" dirty="0">
                <a:cs typeface="Calibri"/>
              </a:rPr>
              <a:t>Adds space to an existing volume. Use the following options with this command: </a:t>
            </a:r>
          </a:p>
          <a:p>
            <a:pPr lvl="1"/>
            <a:r>
              <a:rPr lang="en-US" sz="1600" dirty="0">
                <a:cs typeface="Calibri"/>
              </a:rPr>
              <a:t>size=size specifies the amount of space (in MB) to add to the selected volume.</a:t>
            </a:r>
          </a:p>
          <a:p>
            <a:pPr lvl="1"/>
            <a:r>
              <a:rPr lang="en-US" sz="1600" dirty="0">
                <a:cs typeface="Calibri"/>
              </a:rPr>
              <a:t> disk=</a:t>
            </a:r>
            <a:r>
              <a:rPr lang="en-US" sz="1600" dirty="0" err="1">
                <a:cs typeface="Calibri"/>
              </a:rPr>
              <a:t>disk_number</a:t>
            </a:r>
            <a:r>
              <a:rPr lang="en-US" sz="1600" dirty="0">
                <a:cs typeface="Calibri"/>
              </a:rPr>
              <a:t> specifies which disk to extend the volume to. </a:t>
            </a:r>
          </a:p>
          <a:p>
            <a:r>
              <a:rPr lang="en-US" sz="1800" i="1" dirty="0">
                <a:cs typeface="Calibri"/>
              </a:rPr>
              <a:t>"expand" </a:t>
            </a:r>
          </a:p>
          <a:p>
            <a:pPr lvl="1"/>
            <a:r>
              <a:rPr lang="en-US" sz="1600" dirty="0">
                <a:cs typeface="Calibri"/>
              </a:rPr>
              <a:t>Increases the maximum size of a virtual disk</a:t>
            </a:r>
          </a:p>
        </p:txBody>
      </p:sp>
    </p:spTree>
    <p:extLst>
      <p:ext uri="{BB962C8B-B14F-4D97-AF65-F5344CB8AC3E}">
        <p14:creationId xmlns:p14="http://schemas.microsoft.com/office/powerpoint/2010/main" val="15615413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A3D61-4300-4C5F-A514-0FAC1D80CA53}"/>
              </a:ext>
            </a:extLst>
          </p:cNvPr>
          <p:cNvSpPr>
            <a:spLocks noGrp="1"/>
          </p:cNvSpPr>
          <p:nvPr>
            <p:ph type="title"/>
          </p:nvPr>
        </p:nvSpPr>
        <p:spPr>
          <a:xfrm>
            <a:off x="320758" y="248933"/>
            <a:ext cx="11590421" cy="903634"/>
          </a:xfrm>
        </p:spPr>
        <p:txBody>
          <a:bodyPr/>
          <a:lstStyle/>
          <a:p>
            <a:r>
              <a:rPr lang="en-US" dirty="0">
                <a:cs typeface="Calibri"/>
              </a:rPr>
              <a:t>PowerShell volume management</a:t>
            </a:r>
            <a:endParaRPr lang="en-US" dirty="0"/>
          </a:p>
        </p:txBody>
      </p:sp>
      <p:sp>
        <p:nvSpPr>
          <p:cNvPr id="3" name="Content Placeholder 2">
            <a:extLst>
              <a:ext uri="{FF2B5EF4-FFF2-40B4-BE49-F238E27FC236}">
                <a16:creationId xmlns:a16="http://schemas.microsoft.com/office/drawing/2014/main" id="{1347F660-B15F-40CC-8D39-0587CB835583}"/>
              </a:ext>
            </a:extLst>
          </p:cNvPr>
          <p:cNvSpPr>
            <a:spLocks noGrp="1"/>
          </p:cNvSpPr>
          <p:nvPr>
            <p:ph idx="1"/>
          </p:nvPr>
        </p:nvSpPr>
        <p:spPr>
          <a:xfrm>
            <a:off x="320758" y="995888"/>
            <a:ext cx="11590421" cy="5262585"/>
          </a:xfrm>
        </p:spPr>
        <p:txBody>
          <a:bodyPr vert="horz" lIns="91440" tIns="45720" rIns="91440" bIns="45720" rtlCol="0" anchor="t">
            <a:normAutofit lnSpcReduction="10000"/>
          </a:bodyPr>
          <a:lstStyle/>
          <a:p>
            <a:r>
              <a:rPr lang="en-US" dirty="0">
                <a:cs typeface="Calibri"/>
              </a:rPr>
              <a:t> </a:t>
            </a:r>
            <a:r>
              <a:rPr lang="en-US" i="1" dirty="0">
                <a:cs typeface="Calibri"/>
              </a:rPr>
              <a:t>"Get-Disk"</a:t>
            </a:r>
          </a:p>
          <a:p>
            <a:pPr lvl="1"/>
            <a:r>
              <a:rPr lang="en-US" dirty="0">
                <a:cs typeface="Calibri"/>
              </a:rPr>
              <a:t> Lists all disks installed in the system. This cmdlet is used to identify the number assigned to the disk that you want to manage.</a:t>
            </a:r>
          </a:p>
          <a:p>
            <a:r>
              <a:rPr lang="en-US" i="1" dirty="0">
                <a:cs typeface="Calibri"/>
              </a:rPr>
              <a:t>"Clear-Disk </a:t>
            </a:r>
            <a:r>
              <a:rPr lang="en-US" i="1" dirty="0" err="1">
                <a:cs typeface="Calibri"/>
              </a:rPr>
              <a:t>disk_number</a:t>
            </a:r>
            <a:r>
              <a:rPr lang="en-US" i="1" dirty="0">
                <a:cs typeface="Calibri"/>
              </a:rPr>
              <a:t> – </a:t>
            </a:r>
            <a:r>
              <a:rPr lang="en-US" i="1" dirty="0" err="1">
                <a:cs typeface="Calibri"/>
              </a:rPr>
              <a:t>RemoveData</a:t>
            </a:r>
            <a:r>
              <a:rPr lang="en-US" i="1" dirty="0">
                <a:cs typeface="Calibri"/>
              </a:rPr>
              <a:t>"</a:t>
            </a:r>
          </a:p>
          <a:p>
            <a:pPr lvl="1"/>
            <a:r>
              <a:rPr lang="en-US" dirty="0">
                <a:cs typeface="Calibri"/>
              </a:rPr>
              <a:t> (Optional) Removes all existing partitions and volumes from the specified hard disk drive. This operation cannot be undone. All of the data on the disk will be deleted. Before you run this command, back up anything on the disk that you want to keep.</a:t>
            </a:r>
          </a:p>
          <a:p>
            <a:r>
              <a:rPr lang="en-US" i="1" dirty="0">
                <a:cs typeface="Calibri"/>
              </a:rPr>
              <a:t>"Initialize-Disk </a:t>
            </a:r>
            <a:r>
              <a:rPr lang="en-US" i="1" dirty="0" err="1">
                <a:cs typeface="Calibri"/>
              </a:rPr>
              <a:t>disk_number</a:t>
            </a:r>
            <a:r>
              <a:rPr lang="en-US" i="1" dirty="0">
                <a:cs typeface="Calibri"/>
              </a:rPr>
              <a:t>" </a:t>
            </a:r>
          </a:p>
          <a:p>
            <a:pPr lvl="1"/>
            <a:r>
              <a:rPr lang="en-US" dirty="0">
                <a:cs typeface="Calibri"/>
              </a:rPr>
              <a:t>Initializes the specified disk. If no parameters are included with this command, it will configure the disk to use the GPT partition format. If you wish to use the MBR partition format, use the -</a:t>
            </a:r>
            <a:r>
              <a:rPr lang="en-US" dirty="0" err="1">
                <a:cs typeface="Calibri"/>
              </a:rPr>
              <a:t>PartitionStyle</a:t>
            </a:r>
            <a:r>
              <a:rPr lang="en-US" dirty="0">
                <a:cs typeface="Calibri"/>
              </a:rPr>
              <a:t> MBR option with this command.</a:t>
            </a:r>
          </a:p>
          <a:p>
            <a:r>
              <a:rPr lang="en-US" i="1" dirty="0">
                <a:cs typeface="Calibri" panose="020F0502020204030204"/>
              </a:rPr>
              <a:t>"New-Partition"</a:t>
            </a:r>
          </a:p>
          <a:p>
            <a:pPr lvl="1"/>
            <a:r>
              <a:rPr lang="en-US" dirty="0">
                <a:cs typeface="Calibri"/>
              </a:rPr>
              <a:t> Creates a new partition on the disk. Use the following options with this cmdlet: </a:t>
            </a:r>
          </a:p>
          <a:p>
            <a:pPr lvl="2"/>
            <a:r>
              <a:rPr lang="en-US" dirty="0">
                <a:cs typeface="Calibri"/>
              </a:rPr>
              <a:t>-</a:t>
            </a:r>
            <a:r>
              <a:rPr lang="en-US" dirty="0" err="1">
                <a:cs typeface="Calibri"/>
              </a:rPr>
              <a:t>DiskNumber</a:t>
            </a:r>
            <a:r>
              <a:rPr lang="en-US" dirty="0">
                <a:cs typeface="Calibri"/>
              </a:rPr>
              <a:t> </a:t>
            </a:r>
            <a:r>
              <a:rPr lang="en-US" dirty="0" err="1">
                <a:cs typeface="Calibri"/>
              </a:rPr>
              <a:t>disk_number</a:t>
            </a:r>
            <a:r>
              <a:rPr lang="en-US" dirty="0">
                <a:cs typeface="Calibri"/>
              </a:rPr>
              <a:t> specifies the disk to create the partition on.</a:t>
            </a:r>
          </a:p>
          <a:p>
            <a:pPr lvl="2"/>
            <a:r>
              <a:rPr lang="en-US" dirty="0">
                <a:cs typeface="Calibri"/>
              </a:rPr>
              <a:t>-</a:t>
            </a:r>
            <a:r>
              <a:rPr lang="en-US" dirty="0" err="1">
                <a:cs typeface="Calibri"/>
              </a:rPr>
              <a:t>UseMaximumSize</a:t>
            </a:r>
            <a:r>
              <a:rPr lang="en-US" dirty="0">
                <a:cs typeface="Calibri"/>
              </a:rPr>
              <a:t> specifies that the partition use all of the unallocated space on the drive. </a:t>
            </a:r>
          </a:p>
          <a:p>
            <a:pPr lvl="2"/>
            <a:r>
              <a:rPr lang="en-US" dirty="0">
                <a:cs typeface="Calibri"/>
              </a:rPr>
              <a:t>-Size </a:t>
            </a:r>
            <a:r>
              <a:rPr lang="en-US" dirty="0" err="1">
                <a:cs typeface="Calibri"/>
              </a:rPr>
              <a:t>size</a:t>
            </a:r>
            <a:r>
              <a:rPr lang="en-US" dirty="0">
                <a:cs typeface="Calibri"/>
              </a:rPr>
              <a:t> specifies a custom size for the partition. Specify a value in bytes, KB, MB, GB, or TB. </a:t>
            </a:r>
          </a:p>
          <a:p>
            <a:pPr lvl="2"/>
            <a:r>
              <a:rPr lang="en-US" dirty="0">
                <a:cs typeface="Calibri"/>
              </a:rPr>
              <a:t>-</a:t>
            </a:r>
            <a:r>
              <a:rPr lang="en-US" dirty="0" err="1">
                <a:cs typeface="Calibri"/>
              </a:rPr>
              <a:t>AssignDriveLetter</a:t>
            </a:r>
            <a:r>
              <a:rPr lang="en-US" dirty="0">
                <a:cs typeface="Calibri"/>
              </a:rPr>
              <a:t> assigns the next available drive letter to the new partition.</a:t>
            </a:r>
          </a:p>
          <a:p>
            <a:r>
              <a:rPr lang="en-US" i="1" dirty="0">
                <a:cs typeface="Calibri"/>
              </a:rPr>
              <a:t>"Get-Partition -</a:t>
            </a:r>
            <a:r>
              <a:rPr lang="en-US" i="1" dirty="0" err="1">
                <a:cs typeface="Calibri"/>
              </a:rPr>
              <a:t>DiskNumber</a:t>
            </a:r>
            <a:r>
              <a:rPr lang="en-US" i="1" dirty="0">
                <a:cs typeface="Calibri"/>
              </a:rPr>
              <a:t> </a:t>
            </a:r>
            <a:r>
              <a:rPr lang="en-US" i="1" dirty="0" err="1">
                <a:cs typeface="Calibri"/>
              </a:rPr>
              <a:t>disk_number</a:t>
            </a:r>
            <a:r>
              <a:rPr lang="en-US" i="1" dirty="0">
                <a:cs typeface="Calibri"/>
              </a:rPr>
              <a:t>" </a:t>
            </a:r>
          </a:p>
          <a:p>
            <a:pPr lvl="1"/>
            <a:r>
              <a:rPr lang="en-US" dirty="0">
                <a:cs typeface="Calibri"/>
              </a:rPr>
              <a:t>Lists all partitions on the specified disk.</a:t>
            </a:r>
          </a:p>
          <a:p>
            <a:endParaRPr lang="en-US" dirty="0">
              <a:cs typeface="Calibri"/>
            </a:endParaRPr>
          </a:p>
        </p:txBody>
      </p:sp>
    </p:spTree>
    <p:extLst>
      <p:ext uri="{BB962C8B-B14F-4D97-AF65-F5344CB8AC3E}">
        <p14:creationId xmlns:p14="http://schemas.microsoft.com/office/powerpoint/2010/main" val="40666785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318E5-4EA3-4762-BA9C-18ECEA6B018C}"/>
              </a:ext>
            </a:extLst>
          </p:cNvPr>
          <p:cNvSpPr>
            <a:spLocks noGrp="1"/>
          </p:cNvSpPr>
          <p:nvPr>
            <p:ph type="title"/>
          </p:nvPr>
        </p:nvSpPr>
        <p:spPr/>
        <p:txBody>
          <a:bodyPr/>
          <a:lstStyle/>
          <a:p>
            <a:r>
              <a:rPr lang="en-US">
                <a:cs typeface="Calibri"/>
              </a:rPr>
              <a:t>PowerShell volume management</a:t>
            </a:r>
            <a:endParaRPr lang="en-US"/>
          </a:p>
        </p:txBody>
      </p:sp>
      <p:sp>
        <p:nvSpPr>
          <p:cNvPr id="3" name="Content Placeholder 2">
            <a:extLst>
              <a:ext uri="{FF2B5EF4-FFF2-40B4-BE49-F238E27FC236}">
                <a16:creationId xmlns:a16="http://schemas.microsoft.com/office/drawing/2014/main" id="{DF2F729E-2A99-4F98-B9F7-7CC7153F7993}"/>
              </a:ext>
            </a:extLst>
          </p:cNvPr>
          <p:cNvSpPr>
            <a:spLocks noGrp="1"/>
          </p:cNvSpPr>
          <p:nvPr>
            <p:ph idx="1"/>
          </p:nvPr>
        </p:nvSpPr>
        <p:spPr/>
        <p:txBody>
          <a:bodyPr vert="horz" lIns="91440" tIns="45720" rIns="91440" bIns="45720" rtlCol="0" anchor="t">
            <a:normAutofit/>
          </a:bodyPr>
          <a:lstStyle/>
          <a:p>
            <a:r>
              <a:rPr lang="en-US" i="1">
                <a:cs typeface="Calibri"/>
              </a:rPr>
              <a:t>"Format-Volume" </a:t>
            </a:r>
          </a:p>
          <a:p>
            <a:pPr lvl="1"/>
            <a:r>
              <a:rPr lang="en-US">
                <a:cs typeface="Calibri"/>
              </a:rPr>
              <a:t>Formats a partition with a file system. Use the following options with this cmdlet: </a:t>
            </a:r>
          </a:p>
          <a:p>
            <a:pPr lvl="1"/>
            <a:r>
              <a:rPr lang="en-US">
                <a:cs typeface="Calibri"/>
              </a:rPr>
              <a:t>-</a:t>
            </a:r>
            <a:r>
              <a:rPr lang="en-US" err="1">
                <a:cs typeface="Calibri"/>
              </a:rPr>
              <a:t>DriveLetter</a:t>
            </a:r>
            <a:r>
              <a:rPr lang="en-US">
                <a:cs typeface="Calibri"/>
              </a:rPr>
              <a:t> </a:t>
            </a:r>
            <a:r>
              <a:rPr lang="en-US" err="1">
                <a:cs typeface="Calibri"/>
              </a:rPr>
              <a:t>drive_letter</a:t>
            </a:r>
            <a:r>
              <a:rPr lang="en-US">
                <a:cs typeface="Calibri"/>
              </a:rPr>
              <a:t> specifies which partition to format. </a:t>
            </a:r>
          </a:p>
          <a:p>
            <a:pPr lvl="1"/>
            <a:r>
              <a:rPr lang="en-US">
                <a:cs typeface="Calibri"/>
              </a:rPr>
              <a:t>-</a:t>
            </a:r>
            <a:r>
              <a:rPr lang="en-US" err="1">
                <a:cs typeface="Calibri"/>
              </a:rPr>
              <a:t>FileSystem</a:t>
            </a:r>
            <a:r>
              <a:rPr lang="en-US">
                <a:cs typeface="Calibri"/>
              </a:rPr>
              <a:t> </a:t>
            </a:r>
            <a:r>
              <a:rPr lang="en-US" err="1">
                <a:cs typeface="Calibri"/>
              </a:rPr>
              <a:t>file_system</a:t>
            </a:r>
            <a:r>
              <a:rPr lang="en-US">
                <a:cs typeface="Calibri"/>
              </a:rPr>
              <a:t> specifies the file system the partition should be formatted with. You can specify NTFS, </a:t>
            </a:r>
            <a:r>
              <a:rPr lang="en-US" err="1">
                <a:cs typeface="Calibri"/>
              </a:rPr>
              <a:t>ReFS</a:t>
            </a:r>
            <a:r>
              <a:rPr lang="en-US">
                <a:cs typeface="Calibri"/>
              </a:rPr>
              <a:t>, </a:t>
            </a:r>
            <a:r>
              <a:rPr lang="en-US" err="1">
                <a:cs typeface="Calibri"/>
              </a:rPr>
              <a:t>exFAT</a:t>
            </a:r>
            <a:r>
              <a:rPr lang="en-US">
                <a:cs typeface="Calibri"/>
              </a:rPr>
              <a:t>, FAT32, or FAT. </a:t>
            </a:r>
          </a:p>
          <a:p>
            <a:pPr lvl="1"/>
            <a:r>
              <a:rPr lang="en-US">
                <a:cs typeface="Calibri"/>
              </a:rPr>
              <a:t>-</a:t>
            </a:r>
            <a:r>
              <a:rPr lang="en-US" err="1">
                <a:cs typeface="Calibri"/>
              </a:rPr>
              <a:t>FileSystemLabel</a:t>
            </a:r>
            <a:r>
              <a:rPr lang="en-US">
                <a:cs typeface="Calibri"/>
              </a:rPr>
              <a:t> "label" assigns the specified label to the new volume. </a:t>
            </a:r>
          </a:p>
          <a:p>
            <a:r>
              <a:rPr lang="en-US" i="1">
                <a:cs typeface="Calibri"/>
              </a:rPr>
              <a:t>"Get-Volume -</a:t>
            </a:r>
            <a:r>
              <a:rPr lang="en-US" i="1" err="1">
                <a:cs typeface="Calibri"/>
              </a:rPr>
              <a:t>DriveLetter</a:t>
            </a:r>
            <a:r>
              <a:rPr lang="en-US" i="1">
                <a:cs typeface="Calibri"/>
              </a:rPr>
              <a:t> </a:t>
            </a:r>
            <a:r>
              <a:rPr lang="en-US" i="1" err="1">
                <a:cs typeface="Calibri"/>
              </a:rPr>
              <a:t>drive_letter</a:t>
            </a:r>
            <a:r>
              <a:rPr lang="en-US" i="1">
                <a:cs typeface="Calibri"/>
              </a:rPr>
              <a:t>" </a:t>
            </a:r>
          </a:p>
          <a:p>
            <a:pPr lvl="1"/>
            <a:r>
              <a:rPr lang="en-US">
                <a:cs typeface="Calibri"/>
              </a:rPr>
              <a:t>Lists all volumes on the specified disk. </a:t>
            </a:r>
          </a:p>
          <a:p>
            <a:r>
              <a:rPr lang="en-US" i="1">
                <a:cs typeface="Calibri"/>
              </a:rPr>
              <a:t>"Set-Volume -</a:t>
            </a:r>
            <a:r>
              <a:rPr lang="en-US" i="1" err="1">
                <a:cs typeface="Calibri"/>
              </a:rPr>
              <a:t>DriveLetter</a:t>
            </a:r>
            <a:r>
              <a:rPr lang="en-US" i="1">
                <a:cs typeface="Calibri"/>
              </a:rPr>
              <a:t> </a:t>
            </a:r>
            <a:r>
              <a:rPr lang="en-US" i="1" err="1">
                <a:cs typeface="Calibri"/>
              </a:rPr>
              <a:t>drive_letter</a:t>
            </a:r>
            <a:r>
              <a:rPr lang="en-US" i="1">
                <a:cs typeface="Calibri"/>
              </a:rPr>
              <a:t> - </a:t>
            </a:r>
            <a:r>
              <a:rPr lang="en-US" i="1" err="1">
                <a:cs typeface="Calibri"/>
              </a:rPr>
              <a:t>NewFileSystemLabel</a:t>
            </a:r>
            <a:r>
              <a:rPr lang="en-US" i="1">
                <a:cs typeface="Calibri"/>
              </a:rPr>
              <a:t> "label" </a:t>
            </a:r>
          </a:p>
          <a:p>
            <a:pPr lvl="1"/>
            <a:r>
              <a:rPr lang="en-US">
                <a:cs typeface="Calibri"/>
              </a:rPr>
              <a:t>Assigns a label to a volume.</a:t>
            </a:r>
          </a:p>
          <a:p>
            <a:endParaRPr lang="en-US">
              <a:cs typeface="Calibri"/>
            </a:endParaRPr>
          </a:p>
        </p:txBody>
      </p:sp>
    </p:spTree>
    <p:extLst>
      <p:ext uri="{BB962C8B-B14F-4D97-AF65-F5344CB8AC3E}">
        <p14:creationId xmlns:p14="http://schemas.microsoft.com/office/powerpoint/2010/main" val="23308206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7206532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Section 2</a:t>
            </a:r>
          </a:p>
        </p:txBody>
      </p:sp>
      <p:sp>
        <p:nvSpPr>
          <p:cNvPr id="3" name="Content Placeholder 2"/>
          <p:cNvSpPr>
            <a:spLocks noGrp="1"/>
          </p:cNvSpPr>
          <p:nvPr>
            <p:ph idx="1"/>
          </p:nvPr>
        </p:nvSpPr>
        <p:spPr/>
        <p:txBody>
          <a:bodyPr/>
          <a:lstStyle/>
          <a:p>
            <a:r>
              <a:rPr lang="en-GB" dirty="0"/>
              <a:t>Managing devices</a:t>
            </a:r>
          </a:p>
        </p:txBody>
      </p:sp>
    </p:spTree>
    <p:extLst>
      <p:ext uri="{BB962C8B-B14F-4D97-AF65-F5344CB8AC3E}">
        <p14:creationId xmlns:p14="http://schemas.microsoft.com/office/powerpoint/2010/main" val="38982956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Plug-and-Play</a:t>
            </a:r>
          </a:p>
        </p:txBody>
      </p:sp>
      <p:pic>
        <p:nvPicPr>
          <p:cNvPr id="6" name="Content Placeholder 5" descr="Detecting and installing a new device in Windows Vista"/>
          <p:cNvPicPr>
            <a:picLocks noGrp="1"/>
          </p:cNvPicPr>
          <p:nvPr>
            <p:ph idx="1"/>
          </p:nvPr>
        </p:nvPicPr>
        <p:blipFill>
          <a:blip r:embed="rId2" cstate="print">
            <a:extLst>
              <a:ext uri="{28A0092B-C50C-407E-A947-70E740481C1C}">
                <a14:useLocalDpi xmlns:a14="http://schemas.microsoft.com/office/drawing/2010/main" val="0"/>
              </a:ext>
            </a:extLst>
          </a:blip>
          <a:srcRect b="21268"/>
          <a:stretch>
            <a:fillRect/>
          </a:stretch>
        </p:blipFill>
        <p:spPr bwMode="auto">
          <a:xfrm>
            <a:off x="2194222" y="1261564"/>
            <a:ext cx="7803556" cy="4607922"/>
          </a:xfrm>
          <a:prstGeom prst="rect">
            <a:avLst/>
          </a:prstGeom>
          <a:noFill/>
          <a:ln>
            <a:noFill/>
          </a:ln>
        </p:spPr>
      </p:pic>
    </p:spTree>
    <p:extLst>
      <p:ext uri="{BB962C8B-B14F-4D97-AF65-F5344CB8AC3E}">
        <p14:creationId xmlns:p14="http://schemas.microsoft.com/office/powerpoint/2010/main" val="35550942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Add Hardware Wizard</a:t>
            </a:r>
            <a:endParaRPr lang="en-US" dirty="0"/>
          </a:p>
        </p:txBody>
      </p:sp>
      <p:pic>
        <p:nvPicPr>
          <p:cNvPr id="8" name="Content Placeholder 7" descr="Installing a device manually"/>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3143" y="1679811"/>
            <a:ext cx="4885714" cy="3771429"/>
          </a:xfrm>
          <a:prstGeom prst="rect">
            <a:avLst/>
          </a:prstGeom>
          <a:noFill/>
          <a:ln>
            <a:noFill/>
          </a:ln>
        </p:spPr>
      </p:pic>
    </p:spTree>
    <p:extLst>
      <p:ext uri="{BB962C8B-B14F-4D97-AF65-F5344CB8AC3E}">
        <p14:creationId xmlns:p14="http://schemas.microsoft.com/office/powerpoint/2010/main" val="6308757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Devices and Printers</a:t>
            </a:r>
            <a:endParaRPr lang="en-US" dirty="0"/>
          </a:p>
        </p:txBody>
      </p:sp>
      <p:pic>
        <p:nvPicPr>
          <p:cNvPr id="6" name="Content Placeholder 5" descr="Devices and Printers in Windows 7"/>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1400" y="1495425"/>
            <a:ext cx="5662613" cy="4579938"/>
          </a:xfrm>
          <a:prstGeom prst="rect">
            <a:avLst/>
          </a:prstGeom>
          <a:noFill/>
          <a:ln>
            <a:noFill/>
          </a:ln>
        </p:spPr>
      </p:pic>
    </p:spTree>
    <p:extLst>
      <p:ext uri="{BB962C8B-B14F-4D97-AF65-F5344CB8AC3E}">
        <p14:creationId xmlns:p14="http://schemas.microsoft.com/office/powerpoint/2010/main" val="11150951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Print Management</a:t>
            </a:r>
            <a:endParaRPr lang="en-US" dirty="0"/>
          </a:p>
        </p:txBody>
      </p:sp>
      <p:pic>
        <p:nvPicPr>
          <p:cNvPr id="6" name="Content Placeholder 5" descr="Print Management (Windows 7)"/>
          <p:cNvPicPr>
            <a:picLocks noGrp="1"/>
          </p:cNvPicPr>
          <p:nvPr>
            <p:ph idx="1"/>
          </p:nvPr>
        </p:nvPicPr>
        <p:blipFill rotWithShape="1">
          <a:blip r:embed="rId2">
            <a:extLst>
              <a:ext uri="{28A0092B-C50C-407E-A947-70E740481C1C}">
                <a14:useLocalDpi xmlns:a14="http://schemas.microsoft.com/office/drawing/2010/main" val="0"/>
              </a:ext>
            </a:extLst>
          </a:blip>
          <a:stretch/>
        </p:blipFill>
        <p:spPr bwMode="auto">
          <a:xfrm>
            <a:off x="2543642" y="1384605"/>
            <a:ext cx="7466667" cy="48761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0972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Customizing MMCs</a:t>
            </a:r>
          </a:p>
        </p:txBody>
      </p:sp>
      <p:pic>
        <p:nvPicPr>
          <p:cNvPr id="6" name="Content Placeholder 5" descr="Adding a Snap-in in Windows 7"/>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57224" y="1298913"/>
            <a:ext cx="7969883" cy="5063787"/>
          </a:xfrm>
          <a:prstGeom prst="rect">
            <a:avLst/>
          </a:prstGeom>
          <a:noFill/>
          <a:ln>
            <a:noFill/>
          </a:ln>
        </p:spPr>
      </p:pic>
    </p:spTree>
    <p:extLst>
      <p:ext uri="{BB962C8B-B14F-4D97-AF65-F5344CB8AC3E}">
        <p14:creationId xmlns:p14="http://schemas.microsoft.com/office/powerpoint/2010/main" val="7146902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Windows Memory Diagnostics</a:t>
            </a:r>
            <a:endParaRPr lang="en-US" dirty="0"/>
          </a:p>
        </p:txBody>
      </p:sp>
      <p:pic>
        <p:nvPicPr>
          <p:cNvPr id="6" name="Content Placeholder 5" descr="Windows Memory Diagnostics Tool"/>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86125" y="1457325"/>
            <a:ext cx="6467475" cy="4851400"/>
          </a:xfrm>
          <a:prstGeom prst="rect">
            <a:avLst/>
          </a:prstGeom>
          <a:noFill/>
          <a:ln>
            <a:noFill/>
          </a:ln>
        </p:spPr>
      </p:pic>
    </p:spTree>
    <p:extLst>
      <p:ext uri="{BB962C8B-B14F-4D97-AF65-F5344CB8AC3E}">
        <p14:creationId xmlns:p14="http://schemas.microsoft.com/office/powerpoint/2010/main" val="13001051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Device Manager</a:t>
            </a:r>
            <a:endParaRPr lang="en-US" dirty="0"/>
          </a:p>
        </p:txBody>
      </p:sp>
      <p:pic>
        <p:nvPicPr>
          <p:cNvPr id="6" name="Content Placeholder 5" descr="Managing hardware with the Device Manager in Windows 8"/>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705100" y="1314449"/>
            <a:ext cx="7529349" cy="4994275"/>
          </a:xfrm>
          <a:prstGeom prst="rect">
            <a:avLst/>
          </a:prstGeom>
        </p:spPr>
      </p:pic>
    </p:spTree>
    <p:extLst>
      <p:ext uri="{BB962C8B-B14F-4D97-AF65-F5344CB8AC3E}">
        <p14:creationId xmlns:p14="http://schemas.microsoft.com/office/powerpoint/2010/main" val="30585985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Updating and Troubleshooting a Device</a:t>
            </a:r>
            <a:endParaRPr lang="en-US" sz="2800" dirty="0"/>
          </a:p>
        </p:txBody>
      </p:sp>
      <p:sp>
        <p:nvSpPr>
          <p:cNvPr id="4" name="Content Placeholder 3"/>
          <p:cNvSpPr>
            <a:spLocks noGrp="1"/>
          </p:cNvSpPr>
          <p:nvPr>
            <p:ph sz="half" idx="2"/>
          </p:nvPr>
        </p:nvSpPr>
        <p:spPr/>
        <p:txBody>
          <a:bodyPr>
            <a:normAutofit/>
          </a:bodyPr>
          <a:lstStyle/>
          <a:p>
            <a:r>
              <a:rPr lang="en-US" dirty="0"/>
              <a:t>Unknown devices Device Manager</a:t>
            </a:r>
          </a:p>
          <a:p>
            <a:pPr lvl="1"/>
            <a:r>
              <a:rPr lang="en-US" dirty="0"/>
              <a:t>Run Windows Update to check for updated drivers</a:t>
            </a:r>
          </a:p>
          <a:p>
            <a:pPr lvl="1"/>
            <a:r>
              <a:rPr lang="en-US" dirty="0"/>
              <a:t>Check vendor website for updated driver</a:t>
            </a:r>
          </a:p>
          <a:p>
            <a:pPr lvl="1"/>
            <a:r>
              <a:rPr lang="en-US" dirty="0"/>
              <a:t>Open device properties to run the update</a:t>
            </a:r>
          </a:p>
          <a:p>
            <a:r>
              <a:rPr lang="en-US" dirty="0"/>
              <a:t>Rollback driver feature</a:t>
            </a:r>
          </a:p>
          <a:p>
            <a:r>
              <a:rPr lang="en-US" dirty="0"/>
              <a:t>Removing devices</a:t>
            </a:r>
          </a:p>
          <a:p>
            <a:pPr lvl="1"/>
            <a:r>
              <a:rPr lang="en-US" dirty="0"/>
              <a:t>Safely Remove Hardware</a:t>
            </a:r>
          </a:p>
          <a:p>
            <a:pPr lvl="1"/>
            <a:r>
              <a:rPr lang="en-US" dirty="0"/>
              <a:t>Uninstall versus disable</a:t>
            </a:r>
          </a:p>
        </p:txBody>
      </p:sp>
      <p:pic>
        <p:nvPicPr>
          <p:cNvPr id="7" name="Content Placeholder 6" descr="Driver tab"/>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1815031" y="1364943"/>
            <a:ext cx="3943900" cy="4401164"/>
          </a:xfrm>
          <a:prstGeom prst="rect">
            <a:avLst/>
          </a:prstGeom>
        </p:spPr>
      </p:pic>
    </p:spTree>
    <p:extLst>
      <p:ext uri="{BB962C8B-B14F-4D97-AF65-F5344CB8AC3E}">
        <p14:creationId xmlns:p14="http://schemas.microsoft.com/office/powerpoint/2010/main" val="31822496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DirectX Diagnostic Tool</a:t>
            </a:r>
            <a:endParaRPr lang="en-US" dirty="0"/>
          </a:p>
        </p:txBody>
      </p:sp>
      <p:pic>
        <p:nvPicPr>
          <p:cNvPr id="6" name="Content Placeholder 5" descr="DirectX Diagnostic Tool"/>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3314700" y="1419224"/>
            <a:ext cx="6315568" cy="4718409"/>
          </a:xfrm>
          <a:prstGeom prst="rect">
            <a:avLst/>
          </a:prstGeom>
          <a:noFill/>
          <a:ln>
            <a:noFill/>
          </a:ln>
        </p:spPr>
      </p:pic>
    </p:spTree>
    <p:extLst>
      <p:ext uri="{BB962C8B-B14F-4D97-AF65-F5344CB8AC3E}">
        <p14:creationId xmlns:p14="http://schemas.microsoft.com/office/powerpoint/2010/main" val="16278483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Display Resolution</a:t>
            </a:r>
            <a:endParaRPr lang="en-US" dirty="0"/>
          </a:p>
        </p:txBody>
      </p:sp>
      <p:sp>
        <p:nvSpPr>
          <p:cNvPr id="3" name="Content Placeholder 2"/>
          <p:cNvSpPr>
            <a:spLocks noGrp="1"/>
          </p:cNvSpPr>
          <p:nvPr>
            <p:ph sz="half" idx="1"/>
          </p:nvPr>
        </p:nvSpPr>
        <p:spPr>
          <a:xfrm>
            <a:off x="60960" y="1619250"/>
            <a:ext cx="6035040" cy="5486400"/>
          </a:xfrm>
        </p:spPr>
        <p:txBody>
          <a:bodyPr>
            <a:normAutofit/>
          </a:bodyPr>
          <a:lstStyle/>
          <a:p>
            <a:r>
              <a:rPr lang="en-US" dirty="0"/>
              <a:t>Screen resolution</a:t>
            </a:r>
          </a:p>
          <a:p>
            <a:pPr lvl="1"/>
            <a:r>
              <a:rPr lang="en-US" dirty="0"/>
              <a:t>Usually best set to native resolution of TFT</a:t>
            </a:r>
          </a:p>
          <a:p>
            <a:pPr lvl="1"/>
            <a:r>
              <a:rPr lang="en-US" dirty="0"/>
              <a:t>Different resolution from native will make display “fuzzy”</a:t>
            </a:r>
          </a:p>
          <a:p>
            <a:r>
              <a:rPr lang="en-US" dirty="0"/>
              <a:t>Multiple displays</a:t>
            </a:r>
          </a:p>
          <a:p>
            <a:pPr lvl="1"/>
            <a:r>
              <a:rPr lang="en-US" dirty="0"/>
              <a:t>Arrange properly in panel </a:t>
            </a:r>
          </a:p>
          <a:p>
            <a:pPr lvl="1"/>
            <a:r>
              <a:rPr lang="en-US" dirty="0"/>
              <a:t>Use Identify button to show indicator on screen</a:t>
            </a:r>
          </a:p>
          <a:p>
            <a:pPr lvl="1"/>
            <a:r>
              <a:rPr lang="en-US" dirty="0"/>
              <a:t>Set desktop to extend or duplicate</a:t>
            </a:r>
          </a:p>
          <a:p>
            <a:r>
              <a:rPr lang="en-US" dirty="0"/>
              <a:t>Dots Per Inch (DPI)</a:t>
            </a:r>
          </a:p>
          <a:p>
            <a:pPr lvl="1"/>
            <a:r>
              <a:rPr lang="en-US" dirty="0"/>
              <a:t>Make objects larger on a high resolution display</a:t>
            </a:r>
          </a:p>
          <a:p>
            <a:pPr lvl="1"/>
            <a:r>
              <a:rPr lang="en-US" dirty="0"/>
              <a:t>Some software does not support high DPI scaling and will look “fuzzy”</a:t>
            </a:r>
          </a:p>
        </p:txBody>
      </p:sp>
      <p:pic>
        <p:nvPicPr>
          <p:cNvPr id="8" name="Content Placeholder 7" descr="Configuring resolution and multiple displays in Windows 7"/>
          <p:cNvPicPr>
            <a:picLocks noGrp="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6573006" y="822325"/>
            <a:ext cx="3664027" cy="2743200"/>
          </a:xfrm>
          <a:prstGeom prst="rect">
            <a:avLst/>
          </a:prstGeom>
          <a:noFill/>
          <a:ln>
            <a:noFill/>
          </a:ln>
        </p:spPr>
      </p:pic>
      <p:pic>
        <p:nvPicPr>
          <p:cNvPr id="9" name="Content Placeholder 8" descr="Configuring DPI settings in Windows 7"/>
          <p:cNvPicPr>
            <a:picLocks noGrp="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6142038" y="3727798"/>
            <a:ext cx="4525962" cy="2548831"/>
          </a:xfrm>
          <a:prstGeom prst="rect">
            <a:avLst/>
          </a:prstGeom>
          <a:noFill/>
          <a:ln>
            <a:noFill/>
          </a:ln>
        </p:spPr>
      </p:pic>
    </p:spTree>
    <p:extLst>
      <p:ext uri="{BB962C8B-B14F-4D97-AF65-F5344CB8AC3E}">
        <p14:creationId xmlns:p14="http://schemas.microsoft.com/office/powerpoint/2010/main" val="40971186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Multi-monitor Taskbars</a:t>
            </a:r>
            <a:endParaRPr lang="en-US" dirty="0"/>
          </a:p>
        </p:txBody>
      </p:sp>
      <p:sp>
        <p:nvSpPr>
          <p:cNvPr id="4" name="Content Placeholder 3"/>
          <p:cNvSpPr>
            <a:spLocks noGrp="1"/>
          </p:cNvSpPr>
          <p:nvPr>
            <p:ph sz="half" idx="2"/>
          </p:nvPr>
        </p:nvSpPr>
        <p:spPr/>
        <p:txBody>
          <a:bodyPr/>
          <a:lstStyle/>
          <a:p>
            <a:r>
              <a:rPr lang="en-US" dirty="0"/>
              <a:t>Windows Vista / 7 only shows taskbar on primary monitor</a:t>
            </a:r>
          </a:p>
          <a:p>
            <a:r>
              <a:rPr lang="en-US" dirty="0"/>
              <a:t>Windows 8 allows multi-monitor taskbars, configured via Taskbar Properties</a:t>
            </a:r>
          </a:p>
          <a:p>
            <a:pPr lvl="1"/>
            <a:r>
              <a:rPr lang="en-GB" dirty="0"/>
              <a:t>Show taskbar buttons on </a:t>
            </a:r>
          </a:p>
          <a:p>
            <a:pPr lvl="1"/>
            <a:r>
              <a:rPr lang="en-GB" dirty="0"/>
              <a:t>Buttons on other taskbars </a:t>
            </a:r>
            <a:endParaRPr lang="en-US" dirty="0"/>
          </a:p>
        </p:txBody>
      </p:sp>
      <p:pic>
        <p:nvPicPr>
          <p:cNvPr id="7" name="Content Placeholder 6" descr="Configuring multi-monitor taskbar properties"/>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1886206" y="1355724"/>
            <a:ext cx="3839650" cy="4933952"/>
          </a:xfrm>
          <a:prstGeom prst="rect">
            <a:avLst/>
          </a:prstGeom>
        </p:spPr>
      </p:pic>
    </p:spTree>
    <p:extLst>
      <p:ext uri="{BB962C8B-B14F-4D97-AF65-F5344CB8AC3E}">
        <p14:creationId xmlns:p14="http://schemas.microsoft.com/office/powerpoint/2010/main" val="12784927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Display Settings</a:t>
            </a:r>
          </a:p>
        </p:txBody>
      </p:sp>
      <p:sp>
        <p:nvSpPr>
          <p:cNvPr id="3" name="Content Placeholder 2"/>
          <p:cNvSpPr>
            <a:spLocks noGrp="1"/>
          </p:cNvSpPr>
          <p:nvPr>
            <p:ph sz="half" idx="1"/>
          </p:nvPr>
        </p:nvSpPr>
        <p:spPr/>
        <p:txBody>
          <a:bodyPr>
            <a:normAutofit/>
          </a:bodyPr>
          <a:lstStyle/>
          <a:p>
            <a:r>
              <a:rPr lang="en-US" dirty="0"/>
              <a:t>Color depth and refresh rate</a:t>
            </a:r>
          </a:p>
          <a:p>
            <a:pPr lvl="1"/>
            <a:r>
              <a:rPr lang="en-US" dirty="0"/>
              <a:t>Usually no need to adjust with TFT</a:t>
            </a:r>
          </a:p>
          <a:p>
            <a:pPr lvl="1"/>
            <a:r>
              <a:rPr lang="en-US" dirty="0"/>
              <a:t>Can set color depth for legacy applications via Compatibility tab</a:t>
            </a:r>
          </a:p>
          <a:p>
            <a:r>
              <a:rPr lang="en-US" dirty="0"/>
              <a:t>Screen saver</a:t>
            </a:r>
          </a:p>
          <a:p>
            <a:pPr lvl="1"/>
            <a:r>
              <a:rPr lang="en-US" dirty="0"/>
              <a:t>Protect from “burn-in”</a:t>
            </a:r>
          </a:p>
          <a:p>
            <a:pPr lvl="1"/>
            <a:r>
              <a:rPr lang="en-US" dirty="0"/>
              <a:t>Password-protect workstation</a:t>
            </a:r>
          </a:p>
          <a:p>
            <a:r>
              <a:rPr lang="en-US" dirty="0"/>
              <a:t>Tablet PC Settings</a:t>
            </a:r>
          </a:p>
          <a:p>
            <a:pPr lvl="1"/>
            <a:r>
              <a:rPr lang="en-US" dirty="0"/>
              <a:t>Calibrate display</a:t>
            </a:r>
          </a:p>
          <a:p>
            <a:pPr lvl="1"/>
            <a:r>
              <a:rPr lang="en-US" dirty="0"/>
              <a:t>Input options</a:t>
            </a:r>
          </a:p>
          <a:p>
            <a:pPr lvl="1"/>
            <a:r>
              <a:rPr lang="en-US" dirty="0"/>
              <a:t>Pen and Touch applet</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90253" y="1503075"/>
            <a:ext cx="3629532" cy="4124901"/>
          </a:xfrm>
        </p:spPr>
      </p:pic>
    </p:spTree>
    <p:extLst>
      <p:ext uri="{BB962C8B-B14F-4D97-AF65-F5344CB8AC3E}">
        <p14:creationId xmlns:p14="http://schemas.microsoft.com/office/powerpoint/2010/main" val="3682911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Sound Settings</a:t>
            </a:r>
          </a:p>
        </p:txBody>
      </p:sp>
      <p:pic>
        <p:nvPicPr>
          <p:cNvPr id="9" name="Content Placeholder 8" descr="Windows volume control - drag the slider to adjust the volume and click the button to mute or unmute sound"/>
          <p:cNvPicPr>
            <a:picLocks noGrp="1"/>
          </p:cNvPicPr>
          <p:nvPr>
            <p:ph sz="quarter" idx="13"/>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6418" y="3432175"/>
            <a:ext cx="1593076" cy="2743200"/>
          </a:xfrm>
          <a:prstGeom prst="rect">
            <a:avLst/>
          </a:prstGeom>
          <a:noFill/>
          <a:ln>
            <a:noFill/>
          </a:ln>
        </p:spPr>
      </p:pic>
      <p:sp>
        <p:nvSpPr>
          <p:cNvPr id="10" name="Content Placeholder 9"/>
          <p:cNvSpPr>
            <a:spLocks noGrp="1"/>
          </p:cNvSpPr>
          <p:nvPr>
            <p:ph sz="half" idx="1"/>
          </p:nvPr>
        </p:nvSpPr>
        <p:spPr/>
        <p:txBody>
          <a:bodyPr/>
          <a:lstStyle/>
          <a:p>
            <a:r>
              <a:rPr lang="en-US" dirty="0"/>
              <a:t>Configure playback (speaker) and recording device (microphone) levels</a:t>
            </a:r>
          </a:p>
          <a:p>
            <a:r>
              <a:rPr lang="en-US" dirty="0"/>
              <a:t>Configure sound “events”</a:t>
            </a:r>
          </a:p>
          <a:p>
            <a:r>
              <a:rPr lang="en-US" dirty="0"/>
              <a:t>Volume controls and mixer</a:t>
            </a:r>
          </a:p>
          <a:p>
            <a:endParaRPr lang="en-US" dirty="0"/>
          </a:p>
        </p:txBody>
      </p:sp>
      <p:pic>
        <p:nvPicPr>
          <p:cNvPr id="11" name="Content Placeholder 5" descr="Configure audio properties using the Sound applet"/>
          <p:cNvPicPr>
            <a:picLocks noGrp="1"/>
          </p:cNvPicPr>
          <p:nvPr>
            <p:ph sz="quarter" idx="12"/>
          </p:nvPr>
        </p:nvPicPr>
        <p:blipFill>
          <a:blip r:embed="rId3">
            <a:extLst>
              <a:ext uri="{28A0092B-C50C-407E-A947-70E740481C1C}">
                <a14:useLocalDpi xmlns:a14="http://schemas.microsoft.com/office/drawing/2010/main" val="0"/>
              </a:ext>
            </a:extLst>
          </a:blip>
          <a:stretch>
            <a:fillRect/>
          </a:stretch>
        </p:blipFill>
        <p:spPr bwMode="auto">
          <a:xfrm>
            <a:off x="838200" y="1823690"/>
            <a:ext cx="4525963" cy="2504185"/>
          </a:xfrm>
          <a:prstGeom prst="rect">
            <a:avLst/>
          </a:prstGeom>
          <a:noFill/>
          <a:ln>
            <a:noFill/>
          </a:ln>
        </p:spPr>
      </p:pic>
    </p:spTree>
    <p:extLst>
      <p:ext uri="{BB962C8B-B14F-4D97-AF65-F5344CB8AC3E}">
        <p14:creationId xmlns:p14="http://schemas.microsoft.com/office/powerpoint/2010/main" val="15603291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a:t>Advanced Configuration and Power Interface (ACPI)</a:t>
            </a:r>
          </a:p>
          <a:p>
            <a:pPr lvl="1"/>
            <a:r>
              <a:rPr lang="en-US" dirty="0"/>
              <a:t>Standby / Suspend to RAM (ACPI modes S1 - S3) - cuts power to most devices (for example, the CPU, monitor, disk drives, and peripherals) but maintains power to the memory</a:t>
            </a:r>
            <a:endParaRPr lang="en-GB" dirty="0"/>
          </a:p>
          <a:p>
            <a:pPr lvl="1"/>
            <a:r>
              <a:rPr lang="en-US" dirty="0"/>
              <a:t>Hibernate / Suspend to Disk (ACPI mode S4) - saves any data in memory (open files) to disk (as hiberfil.sys in the root of the boot volume) then turns the computer off</a:t>
            </a:r>
          </a:p>
          <a:p>
            <a:r>
              <a:rPr lang="en-US" dirty="0"/>
              <a:t>Windows sleep and hybrid sleep</a:t>
            </a:r>
          </a:p>
          <a:p>
            <a:pPr lvl="1"/>
            <a:r>
              <a:rPr lang="en-GB" dirty="0"/>
              <a:t>A laptop goes into the standby state as normal; if running on battery power, </a:t>
            </a:r>
            <a:r>
              <a:rPr lang="en-US" dirty="0"/>
              <a:t>it will switch from standby to hibernate before the battery runs down</a:t>
            </a:r>
            <a:endParaRPr lang="en-GB" dirty="0"/>
          </a:p>
          <a:p>
            <a:pPr lvl="1"/>
            <a:r>
              <a:rPr lang="en-US" dirty="0"/>
              <a:t>A desktop creates a hibernation file then goes into the standby state (this is referred to as hybrid sleep mode)</a:t>
            </a:r>
          </a:p>
          <a:p>
            <a:pPr lvl="1"/>
            <a:r>
              <a:rPr lang="en-US" dirty="0"/>
              <a:t>Windows 8 Connected Standby or </a:t>
            </a:r>
            <a:r>
              <a:rPr lang="en-US" dirty="0" err="1"/>
              <a:t>InstantGo</a:t>
            </a:r>
            <a:r>
              <a:rPr lang="en-US" dirty="0"/>
              <a:t>, maintaining network connectivity without consuming too much energy</a:t>
            </a:r>
            <a:endParaRPr lang="en-GB" dirty="0"/>
          </a:p>
          <a:p>
            <a:pPr lvl="1"/>
            <a:endParaRPr lang="en-US" dirty="0"/>
          </a:p>
          <a:p>
            <a:pPr lvl="1"/>
            <a:endParaRPr lang="en-US" dirty="0"/>
          </a:p>
        </p:txBody>
      </p:sp>
      <p:sp>
        <p:nvSpPr>
          <p:cNvPr id="3" name="Title 2"/>
          <p:cNvSpPr>
            <a:spLocks noGrp="1"/>
          </p:cNvSpPr>
          <p:nvPr>
            <p:ph type="title"/>
          </p:nvPr>
        </p:nvSpPr>
        <p:spPr/>
        <p:txBody>
          <a:bodyPr/>
          <a:lstStyle/>
          <a:p>
            <a:r>
              <a:rPr lang="en-US" dirty="0"/>
              <a:t>Power Options</a:t>
            </a:r>
          </a:p>
        </p:txBody>
      </p:sp>
    </p:spTree>
    <p:extLst>
      <p:ext uri="{BB962C8B-B14F-4D97-AF65-F5344CB8AC3E}">
        <p14:creationId xmlns:p14="http://schemas.microsoft.com/office/powerpoint/2010/main" val="13187378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Configuring Power Options</a:t>
            </a:r>
            <a:endParaRPr lang="en-US" dirty="0"/>
          </a:p>
        </p:txBody>
      </p:sp>
      <p:sp>
        <p:nvSpPr>
          <p:cNvPr id="3" name="Content Placeholder 2"/>
          <p:cNvSpPr>
            <a:spLocks noGrp="1"/>
          </p:cNvSpPr>
          <p:nvPr>
            <p:ph sz="half" idx="1"/>
          </p:nvPr>
        </p:nvSpPr>
        <p:spPr/>
        <p:txBody>
          <a:bodyPr/>
          <a:lstStyle/>
          <a:p>
            <a:r>
              <a:rPr lang="en-GB" altLang="en-US" dirty="0"/>
              <a:t>Power plans allow fine-grained control </a:t>
            </a:r>
            <a:r>
              <a:rPr lang="en-GB" altLang="en-US"/>
              <a:t>over settings</a:t>
            </a:r>
            <a:endParaRPr lang="en-GB" altLang="en-US" dirty="0"/>
          </a:p>
          <a:p>
            <a:r>
              <a:rPr lang="en-GB" altLang="en-US" dirty="0"/>
              <a:t>Configure Start menu power button</a:t>
            </a:r>
          </a:p>
          <a:p>
            <a:r>
              <a:rPr lang="en-GB" altLang="en-US" dirty="0"/>
              <a:t>Custom power plans and advanced settings</a:t>
            </a:r>
          </a:p>
          <a:p>
            <a:endParaRPr lang="en-US" dirty="0"/>
          </a:p>
        </p:txBody>
      </p:sp>
      <p:pic>
        <p:nvPicPr>
          <p:cNvPr id="7" name="Content Placeholder 6" descr="Configuring power management in Windows 7"/>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42038" y="2210715"/>
            <a:ext cx="4525962" cy="2709621"/>
          </a:xfrm>
          <a:prstGeom prst="rect">
            <a:avLst/>
          </a:prstGeom>
          <a:noFill/>
          <a:ln>
            <a:noFill/>
          </a:ln>
        </p:spPr>
      </p:pic>
    </p:spTree>
    <p:extLst>
      <p:ext uri="{BB962C8B-B14F-4D97-AF65-F5344CB8AC3E}">
        <p14:creationId xmlns:p14="http://schemas.microsoft.com/office/powerpoint/2010/main" val="272171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Command Prompt</a:t>
            </a:r>
          </a:p>
        </p:txBody>
      </p:sp>
      <p:sp>
        <p:nvSpPr>
          <p:cNvPr id="3" name="Content Placeholder 2"/>
          <p:cNvSpPr>
            <a:spLocks noGrp="1"/>
          </p:cNvSpPr>
          <p:nvPr>
            <p:ph sz="half" idx="1"/>
          </p:nvPr>
        </p:nvSpPr>
        <p:spPr/>
        <p:txBody>
          <a:bodyPr/>
          <a:lstStyle/>
          <a:p>
            <a:r>
              <a:rPr lang="en-US" dirty="0"/>
              <a:t>Running commands from the GUI</a:t>
            </a:r>
          </a:p>
          <a:p>
            <a:pPr lvl="1"/>
            <a:r>
              <a:rPr lang="en-US" dirty="0"/>
              <a:t>Instant Search</a:t>
            </a:r>
          </a:p>
          <a:p>
            <a:pPr lvl="1"/>
            <a:r>
              <a:rPr lang="en-US" dirty="0"/>
              <a:t>Run dialog</a:t>
            </a:r>
          </a:p>
          <a:p>
            <a:r>
              <a:rPr lang="en-US" dirty="0"/>
              <a:t>Command interpreter</a:t>
            </a:r>
          </a:p>
          <a:p>
            <a:pPr lvl="1"/>
            <a:r>
              <a:rPr lang="en-US" dirty="0"/>
              <a:t>cmd</a:t>
            </a:r>
          </a:p>
          <a:p>
            <a:pPr lvl="1"/>
            <a:r>
              <a:rPr lang="en-US" dirty="0"/>
              <a:t>Run as administrator (Ctrl+Shift+Enter)</a:t>
            </a:r>
          </a:p>
          <a:p>
            <a:pPr lvl="1"/>
            <a:r>
              <a:rPr lang="en-US" dirty="0"/>
              <a:t>Command, switch, argument syntax</a:t>
            </a:r>
          </a:p>
          <a:p>
            <a:pPr lvl="1"/>
            <a:r>
              <a:rPr lang="en-US" dirty="0"/>
              <a:t>Interactive mode commands</a:t>
            </a:r>
          </a:p>
        </p:txBody>
      </p:sp>
      <p:pic>
        <p:nvPicPr>
          <p:cNvPr id="8" name="Content Placeholder 7" descr="Run dialog box"/>
          <p:cNvPicPr>
            <a:picLocks noGrp="1"/>
          </p:cNvPicPr>
          <p:nvPr>
            <p:ph sz="quarter" idx="12"/>
          </p:nvPr>
        </p:nvPicPr>
        <p:blipFill>
          <a:blip r:embed="rId2">
            <a:extLst>
              <a:ext uri="{28A0092B-C50C-407E-A947-70E740481C1C}">
                <a14:useLocalDpi xmlns:a14="http://schemas.microsoft.com/office/drawing/2010/main"/>
              </a:ext>
            </a:extLst>
          </a:blip>
          <a:srcRect/>
          <a:stretch>
            <a:fillRect/>
          </a:stretch>
        </p:blipFill>
        <p:spPr bwMode="auto">
          <a:xfrm>
            <a:off x="1239045" y="1546860"/>
            <a:ext cx="3933825" cy="2019300"/>
          </a:xfrm>
          <a:prstGeom prst="rect">
            <a:avLst/>
          </a:prstGeom>
          <a:noFill/>
          <a:ln>
            <a:noFill/>
          </a:ln>
        </p:spPr>
      </p:pic>
      <p:pic>
        <p:nvPicPr>
          <p:cNvPr id="9" name="Content Placeholder 8" descr="Command Prompt"/>
          <p:cNvPicPr>
            <a:picLocks noGrp="1"/>
          </p:cNvPicPr>
          <p:nvPr>
            <p:ph sz="quarter" idx="13"/>
          </p:nvPr>
        </p:nvPicPr>
        <p:blipFill>
          <a:blip r:embed="rId3">
            <a:extLst>
              <a:ext uri="{28A0092B-C50C-407E-A947-70E740481C1C}">
                <a14:useLocalDpi xmlns:a14="http://schemas.microsoft.com/office/drawing/2010/main"/>
              </a:ext>
            </a:extLst>
          </a:blip>
          <a:srcRect/>
          <a:stretch>
            <a:fillRect/>
          </a:stretch>
        </p:blipFill>
        <p:spPr bwMode="auto">
          <a:xfrm>
            <a:off x="1524001" y="3851085"/>
            <a:ext cx="4525963" cy="2286380"/>
          </a:xfrm>
          <a:prstGeom prst="rect">
            <a:avLst/>
          </a:prstGeom>
          <a:noFill/>
          <a:ln>
            <a:noFill/>
          </a:ln>
        </p:spPr>
      </p:pic>
    </p:spTree>
    <p:extLst>
      <p:ext uri="{BB962C8B-B14F-4D97-AF65-F5344CB8AC3E}">
        <p14:creationId xmlns:p14="http://schemas.microsoft.com/office/powerpoint/2010/main" val="31408367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Performance</a:t>
            </a:r>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24045513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System Information</a:t>
            </a:r>
          </a:p>
        </p:txBody>
      </p:sp>
      <p:pic>
        <p:nvPicPr>
          <p:cNvPr id="6" name="Content Placeholder 5" descr="System Information"/>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2645211" y="1243532"/>
            <a:ext cx="6925642" cy="4810796"/>
          </a:xfrm>
          <a:prstGeom prst="rect">
            <a:avLst/>
          </a:prstGeom>
          <a:noFill/>
          <a:ln>
            <a:noFill/>
          </a:ln>
        </p:spPr>
      </p:pic>
      <p:sp>
        <p:nvSpPr>
          <p:cNvPr id="2" name="TextBox 1">
            <a:extLst>
              <a:ext uri="{FF2B5EF4-FFF2-40B4-BE49-F238E27FC236}">
                <a16:creationId xmlns:a16="http://schemas.microsoft.com/office/drawing/2014/main" id="{B04EE94D-A1CC-4008-B047-B7FECB4D040D}"/>
              </a:ext>
            </a:extLst>
          </p:cNvPr>
          <p:cNvSpPr txBox="1"/>
          <p:nvPr/>
        </p:nvSpPr>
        <p:spPr>
          <a:xfrm>
            <a:off x="1674197" y="6054328"/>
            <a:ext cx="5808578" cy="369332"/>
          </a:xfrm>
          <a:prstGeom prst="rect">
            <a:avLst/>
          </a:prstGeom>
          <a:noFill/>
        </p:spPr>
        <p:txBody>
          <a:bodyPr wrap="none" rtlCol="0">
            <a:spAutoFit/>
          </a:bodyPr>
          <a:lstStyle/>
          <a:p>
            <a:pPr algn="ctr"/>
            <a:r>
              <a:rPr lang="en-GB" dirty="0"/>
              <a:t>Press + R and a search box will appear. Type "msinfo32.exe" </a:t>
            </a:r>
            <a:endParaRPr lang="en-GB" sz="1200"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371013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Performance Information and Tools</a:t>
            </a:r>
          </a:p>
        </p:txBody>
      </p:sp>
      <p:pic>
        <p:nvPicPr>
          <p:cNvPr id="6" name="Content Placeholder 5" descr="Performance Information and Tool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8069" y="1333499"/>
            <a:ext cx="7019925" cy="5032375"/>
          </a:xfrm>
          <a:prstGeom prst="rect">
            <a:avLst/>
          </a:prstGeom>
          <a:noFill/>
          <a:ln>
            <a:noFill/>
          </a:ln>
        </p:spPr>
      </p:pic>
    </p:spTree>
    <p:extLst>
      <p:ext uri="{BB962C8B-B14F-4D97-AF65-F5344CB8AC3E}">
        <p14:creationId xmlns:p14="http://schemas.microsoft.com/office/powerpoint/2010/main" val="38014773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Performance Monitor</a:t>
            </a:r>
          </a:p>
        </p:txBody>
      </p:sp>
      <p:pic>
        <p:nvPicPr>
          <p:cNvPr id="6" name="Content Placeholder 5" descr="Performance Monito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2876549" y="1247775"/>
            <a:ext cx="7044713" cy="5060950"/>
          </a:xfrm>
          <a:prstGeom prst="rect">
            <a:avLst/>
          </a:prstGeom>
          <a:noFill/>
          <a:ln>
            <a:noFill/>
          </a:ln>
        </p:spPr>
      </p:pic>
    </p:spTree>
    <p:extLst>
      <p:ext uri="{BB962C8B-B14F-4D97-AF65-F5344CB8AC3E}">
        <p14:creationId xmlns:p14="http://schemas.microsoft.com/office/powerpoint/2010/main" val="39234602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Monitoring Counters</a:t>
            </a:r>
          </a:p>
        </p:txBody>
      </p:sp>
      <p:sp>
        <p:nvSpPr>
          <p:cNvPr id="4" name="Content Placeholder 3"/>
          <p:cNvSpPr>
            <a:spLocks noGrp="1"/>
          </p:cNvSpPr>
          <p:nvPr>
            <p:ph sz="half" idx="2"/>
          </p:nvPr>
        </p:nvSpPr>
        <p:spPr/>
        <p:txBody>
          <a:bodyPr/>
          <a:lstStyle/>
          <a:p>
            <a:r>
              <a:rPr lang="en-US" dirty="0"/>
              <a:t>Object</a:t>
            </a:r>
          </a:p>
          <a:p>
            <a:r>
              <a:rPr lang="en-US" dirty="0"/>
              <a:t>Counter</a:t>
            </a:r>
          </a:p>
          <a:p>
            <a:r>
              <a:rPr lang="en-US" dirty="0"/>
              <a:t>Instance</a:t>
            </a:r>
          </a:p>
          <a:p>
            <a:r>
              <a:rPr lang="en-US" dirty="0"/>
              <a:t>Interval</a:t>
            </a:r>
          </a:p>
        </p:txBody>
      </p:sp>
      <p:pic>
        <p:nvPicPr>
          <p:cNvPr id="7" name="Content Placeholder 6" descr="Adding a counter"/>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524001" y="1877666"/>
            <a:ext cx="4525963" cy="3375718"/>
          </a:xfrm>
          <a:prstGeom prst="rect">
            <a:avLst/>
          </a:prstGeom>
          <a:noFill/>
          <a:ln>
            <a:noFill/>
          </a:ln>
        </p:spPr>
      </p:pic>
    </p:spTree>
    <p:extLst>
      <p:ext uri="{BB962C8B-B14F-4D97-AF65-F5344CB8AC3E}">
        <p14:creationId xmlns:p14="http://schemas.microsoft.com/office/powerpoint/2010/main" val="1854681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Processor</a:t>
            </a:r>
            <a:endParaRPr lang="en-GB" dirty="0"/>
          </a:p>
          <a:p>
            <a:pPr lvl="1"/>
            <a:r>
              <a:rPr lang="en-US" dirty="0"/>
              <a:t>% Processor Time</a:t>
            </a:r>
            <a:endParaRPr lang="en-GB" dirty="0"/>
          </a:p>
          <a:p>
            <a:pPr lvl="1"/>
            <a:r>
              <a:rPr lang="en-US" dirty="0"/>
              <a:t>% Privileged Time</a:t>
            </a:r>
            <a:endParaRPr lang="en-GB" dirty="0"/>
          </a:p>
          <a:p>
            <a:pPr lvl="1"/>
            <a:r>
              <a:rPr lang="en-US" dirty="0"/>
              <a:t>% User Time</a:t>
            </a:r>
            <a:endParaRPr lang="en-GB" dirty="0"/>
          </a:p>
          <a:p>
            <a:r>
              <a:rPr lang="en-US" dirty="0"/>
              <a:t>Physical Disk</a:t>
            </a:r>
            <a:endParaRPr lang="en-GB" dirty="0"/>
          </a:p>
          <a:p>
            <a:pPr lvl="1"/>
            <a:r>
              <a:rPr lang="en-US" dirty="0"/>
              <a:t>% Disk Time</a:t>
            </a:r>
            <a:endParaRPr lang="en-GB" dirty="0"/>
          </a:p>
          <a:p>
            <a:pPr lvl="1"/>
            <a:r>
              <a:rPr lang="en-US" dirty="0"/>
              <a:t>Average Disk Queue Length</a:t>
            </a:r>
            <a:endParaRPr lang="en-GB" dirty="0"/>
          </a:p>
          <a:p>
            <a:r>
              <a:rPr lang="en-US" dirty="0"/>
              <a:t>Memory</a:t>
            </a:r>
            <a:endParaRPr lang="en-GB" dirty="0"/>
          </a:p>
          <a:p>
            <a:pPr lvl="1"/>
            <a:r>
              <a:rPr lang="en-US" dirty="0"/>
              <a:t>Available Bytes</a:t>
            </a:r>
            <a:endParaRPr lang="en-GB" dirty="0"/>
          </a:p>
          <a:p>
            <a:pPr lvl="1"/>
            <a:r>
              <a:rPr lang="en-US" dirty="0"/>
              <a:t>Pages/sec</a:t>
            </a:r>
            <a:endParaRPr lang="en-GB" dirty="0"/>
          </a:p>
          <a:p>
            <a:r>
              <a:rPr lang="en-US" dirty="0"/>
              <a:t>Paging File</a:t>
            </a:r>
            <a:endParaRPr lang="en-GB" dirty="0"/>
          </a:p>
          <a:p>
            <a:pPr lvl="1"/>
            <a:r>
              <a:rPr lang="en-US" dirty="0"/>
              <a:t>% Usage</a:t>
            </a:r>
            <a:endParaRPr lang="en-GB" dirty="0"/>
          </a:p>
          <a:p>
            <a:endParaRPr lang="en-US" dirty="0"/>
          </a:p>
        </p:txBody>
      </p:sp>
      <p:sp>
        <p:nvSpPr>
          <p:cNvPr id="3" name="Title 2"/>
          <p:cNvSpPr>
            <a:spLocks noGrp="1"/>
          </p:cNvSpPr>
          <p:nvPr>
            <p:ph type="title"/>
          </p:nvPr>
        </p:nvSpPr>
        <p:spPr/>
        <p:txBody>
          <a:bodyPr/>
          <a:lstStyle/>
          <a:p>
            <a:r>
              <a:rPr lang="en-US" dirty="0"/>
              <a:t>Key Performance Indicators</a:t>
            </a:r>
          </a:p>
        </p:txBody>
      </p:sp>
    </p:spTree>
    <p:extLst>
      <p:ext uri="{BB962C8B-B14F-4D97-AF65-F5344CB8AC3E}">
        <p14:creationId xmlns:p14="http://schemas.microsoft.com/office/powerpoint/2010/main" val="15494459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Data Collector Set</a:t>
            </a:r>
          </a:p>
          <a:p>
            <a:pPr lvl="1"/>
            <a:r>
              <a:rPr lang="en-US" dirty="0"/>
              <a:t>Counter logs collect statistics about resources, such as memory, disk, and CPU</a:t>
            </a:r>
            <a:endParaRPr lang="en-GB" dirty="0"/>
          </a:p>
          <a:p>
            <a:pPr lvl="1"/>
            <a:r>
              <a:rPr lang="en-US" dirty="0"/>
              <a:t>Trace logs can collect statistics about services and events, providing you with detailed reports about resource behavior</a:t>
            </a:r>
          </a:p>
          <a:p>
            <a:r>
              <a:rPr lang="en-US" dirty="0"/>
              <a:t>Performance Monitor Reports folder</a:t>
            </a:r>
            <a:endParaRPr lang="en-GB" dirty="0"/>
          </a:p>
          <a:p>
            <a:endParaRPr lang="en-US" dirty="0"/>
          </a:p>
        </p:txBody>
      </p:sp>
      <p:sp>
        <p:nvSpPr>
          <p:cNvPr id="3" name="Title 2"/>
          <p:cNvSpPr>
            <a:spLocks noGrp="1"/>
          </p:cNvSpPr>
          <p:nvPr>
            <p:ph type="title"/>
          </p:nvPr>
        </p:nvSpPr>
        <p:spPr/>
        <p:txBody>
          <a:bodyPr/>
          <a:lstStyle/>
          <a:p>
            <a:r>
              <a:rPr lang="en-US" dirty="0"/>
              <a:t>Logging Performance</a:t>
            </a:r>
          </a:p>
        </p:txBody>
      </p:sp>
    </p:spTree>
    <p:extLst>
      <p:ext uri="{BB962C8B-B14F-4D97-AF65-F5344CB8AC3E}">
        <p14:creationId xmlns:p14="http://schemas.microsoft.com/office/powerpoint/2010/main" val="23522964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Resource Monitor</a:t>
            </a:r>
          </a:p>
        </p:txBody>
      </p:sp>
      <p:pic>
        <p:nvPicPr>
          <p:cNvPr id="6" name="Content Placeholder 5" descr="Resource Monito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3076574" y="1285875"/>
            <a:ext cx="6677025" cy="5022850"/>
          </a:xfrm>
          <a:prstGeom prst="rect">
            <a:avLst/>
          </a:prstGeom>
          <a:noFill/>
          <a:ln>
            <a:noFill/>
          </a:ln>
        </p:spPr>
      </p:pic>
    </p:spTree>
    <p:extLst>
      <p:ext uri="{BB962C8B-B14F-4D97-AF65-F5344CB8AC3E}">
        <p14:creationId xmlns:p14="http://schemas.microsoft.com/office/powerpoint/2010/main" val="15642987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Reliability Monitor</a:t>
            </a:r>
          </a:p>
        </p:txBody>
      </p:sp>
      <p:pic>
        <p:nvPicPr>
          <p:cNvPr id="6" name="Content Placeholder 5" descr="Reliability Monito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2933699" y="1228725"/>
            <a:ext cx="6748963" cy="4870804"/>
          </a:xfrm>
          <a:prstGeom prst="rect">
            <a:avLst/>
          </a:prstGeom>
          <a:noFill/>
          <a:ln>
            <a:noFill/>
          </a:ln>
        </p:spPr>
      </p:pic>
    </p:spTree>
    <p:extLst>
      <p:ext uri="{BB962C8B-B14F-4D97-AF65-F5344CB8AC3E}">
        <p14:creationId xmlns:p14="http://schemas.microsoft.com/office/powerpoint/2010/main" val="41918446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Advanced System Properties</a:t>
            </a:r>
            <a:endParaRPr lang="en-US" dirty="0"/>
          </a:p>
        </p:txBody>
      </p:sp>
      <p:sp>
        <p:nvSpPr>
          <p:cNvPr id="3" name="Content Placeholder 2"/>
          <p:cNvSpPr>
            <a:spLocks noGrp="1"/>
          </p:cNvSpPr>
          <p:nvPr>
            <p:ph sz="half" idx="1"/>
          </p:nvPr>
        </p:nvSpPr>
        <p:spPr/>
        <p:txBody>
          <a:bodyPr/>
          <a:lstStyle/>
          <a:p>
            <a:r>
              <a:rPr lang="en-US" altLang="en-US" dirty="0"/>
              <a:t>Performance</a:t>
            </a:r>
          </a:p>
          <a:p>
            <a:pPr lvl="1"/>
            <a:r>
              <a:rPr lang="en-US" altLang="en-US" dirty="0"/>
              <a:t>Visual options</a:t>
            </a:r>
          </a:p>
          <a:p>
            <a:pPr lvl="1"/>
            <a:r>
              <a:rPr lang="en-US" altLang="en-US" dirty="0"/>
              <a:t>Processor scheduling</a:t>
            </a:r>
          </a:p>
          <a:p>
            <a:pPr lvl="1"/>
            <a:r>
              <a:rPr lang="en-US" altLang="en-US" dirty="0"/>
              <a:t>Memory</a:t>
            </a:r>
          </a:p>
          <a:p>
            <a:pPr lvl="1"/>
            <a:r>
              <a:rPr lang="en-US" altLang="en-US" dirty="0"/>
              <a:t>Paging</a:t>
            </a:r>
          </a:p>
          <a:p>
            <a:r>
              <a:rPr lang="en-US" altLang="en-US" dirty="0"/>
              <a:t>User profiles</a:t>
            </a:r>
          </a:p>
          <a:p>
            <a:endParaRPr lang="en-US" dirty="0"/>
          </a:p>
        </p:txBody>
      </p:sp>
      <p:pic>
        <p:nvPicPr>
          <p:cNvPr id="7" name="Content Placeholder 6" descr="Advanced properties under Windows 7"/>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76194" y="1308100"/>
            <a:ext cx="4057650" cy="4514850"/>
          </a:xfrm>
          <a:prstGeom prst="rect">
            <a:avLst/>
          </a:prstGeom>
          <a:noFill/>
          <a:ln>
            <a:noFill/>
          </a:ln>
        </p:spPr>
      </p:pic>
    </p:spTree>
    <p:extLst>
      <p:ext uri="{BB962C8B-B14F-4D97-AF65-F5344CB8AC3E}">
        <p14:creationId xmlns:p14="http://schemas.microsoft.com/office/powerpoint/2010/main" val="1313143621"/>
      </p:ext>
    </p:extLst>
  </p:cSld>
  <p:clrMapOvr>
    <a:masterClrMapping/>
  </p:clrMapOvr>
</p:sld>
</file>

<file path=ppt/theme/theme1.xml><?xml version="1.0" encoding="utf-8"?>
<a:theme xmlns:a="http://schemas.openxmlformats.org/drawingml/2006/main" name="WB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BL" id="{B72D05FB-8192-464D-9D83-4C2CA7853A9F}" vid="{4A779CC2-9149-449A-855E-F1375EFE8F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10439</TotalTime>
  <Words>13418</Words>
  <Application>Microsoft Office PowerPoint</Application>
  <PresentationFormat>Widescreen</PresentationFormat>
  <Paragraphs>2716</Paragraphs>
  <Slides>447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447</vt:i4>
      </vt:variant>
    </vt:vector>
  </HeadingPairs>
  <TitlesOfParts>
    <vt:vector size="453" baseType="lpstr">
      <vt:lpstr>Arial</vt:lpstr>
      <vt:lpstr>Calibri</vt:lpstr>
      <vt:lpstr>Courier</vt:lpstr>
      <vt:lpstr>Courier New</vt:lpstr>
      <vt:lpstr>Verdana</vt:lpstr>
      <vt:lpstr>WBL</vt:lpstr>
      <vt:lpstr>A+</vt:lpstr>
      <vt:lpstr>Control Panel</vt:lpstr>
      <vt:lpstr>Computer / This PC System Properties</vt:lpstr>
      <vt:lpstr>Charms</vt:lpstr>
      <vt:lpstr>User Account Control (UAC)</vt:lpstr>
      <vt:lpstr>Administrative Tools</vt:lpstr>
      <vt:lpstr>Default Microsoft Management Consoles</vt:lpstr>
      <vt:lpstr>Customizing MMCs</vt:lpstr>
      <vt:lpstr>Command Prompt</vt:lpstr>
      <vt:lpstr>Getting Help</vt:lpstr>
      <vt:lpstr>Text Editors</vt:lpstr>
      <vt:lpstr>Batch Files, Scripts, and PowerShell</vt:lpstr>
      <vt:lpstr>File Explorer and System Paths</vt:lpstr>
      <vt:lpstr>Windows 8 System Paths</vt:lpstr>
      <vt:lpstr>Windows Vista System Paths</vt:lpstr>
      <vt:lpstr>Local Drives</vt:lpstr>
      <vt:lpstr>System Files and Folders</vt:lpstr>
      <vt:lpstr>Shut Down</vt:lpstr>
      <vt:lpstr>Windows Registry</vt:lpstr>
      <vt:lpstr>Subkeys and Values</vt:lpstr>
      <vt:lpstr>Registry Database Files</vt:lpstr>
      <vt:lpstr>Editing the Registry</vt:lpstr>
      <vt:lpstr>Storage</vt:lpstr>
      <vt:lpstr>Disk Partitions</vt:lpstr>
      <vt:lpstr>MBR versus GPT</vt:lpstr>
      <vt:lpstr>File Systems</vt:lpstr>
      <vt:lpstr>NTFS (New Technology File System)</vt:lpstr>
      <vt:lpstr>Other File Systems</vt:lpstr>
      <vt:lpstr>Disk Management Tool</vt:lpstr>
      <vt:lpstr>Initialize Disk</vt:lpstr>
      <vt:lpstr>Configuring a Partition</vt:lpstr>
      <vt:lpstr>Splitting and Extending Partitions</vt:lpstr>
      <vt:lpstr>Adding Arrays (Dynamic Storage)</vt:lpstr>
      <vt:lpstr>Managing a Mirrored Array</vt:lpstr>
      <vt:lpstr>Storage Spaces</vt:lpstr>
      <vt:lpstr>Drive Status</vt:lpstr>
      <vt:lpstr>diskpart</vt:lpstr>
      <vt:lpstr>format</vt:lpstr>
      <vt:lpstr>Mount Points</vt:lpstr>
      <vt:lpstr>Disk Images</vt:lpstr>
      <vt:lpstr>File Management</vt:lpstr>
      <vt:lpstr>File Explorer</vt:lpstr>
      <vt:lpstr>Libraries</vt:lpstr>
      <vt:lpstr>Folder Options</vt:lpstr>
      <vt:lpstr>OneDrive</vt:lpstr>
      <vt:lpstr>Directories and the Command Prompt</vt:lpstr>
      <vt:lpstr>File Management</vt:lpstr>
      <vt:lpstr>Software management </vt:lpstr>
      <vt:lpstr>Managing Software</vt:lpstr>
      <vt:lpstr>Programs and Features</vt:lpstr>
      <vt:lpstr>Windows Features</vt:lpstr>
      <vt:lpstr>Default Programs</vt:lpstr>
      <vt:lpstr>Compatibility Mode</vt:lpstr>
      <vt:lpstr>Windows 7 XP Mode</vt:lpstr>
      <vt:lpstr>Windows Store</vt:lpstr>
      <vt:lpstr>Managing Services</vt:lpstr>
      <vt:lpstr>msconfig – General Tab</vt:lpstr>
      <vt:lpstr>msconfig – Boot Tab</vt:lpstr>
      <vt:lpstr>msconfig – Services Tab</vt:lpstr>
      <vt:lpstr>msconfig – Startup Tab</vt:lpstr>
      <vt:lpstr>msconfig – Tools Tab</vt:lpstr>
      <vt:lpstr>Task Manager – Applications Tab</vt:lpstr>
      <vt:lpstr>Task Manager – Processes Tab</vt:lpstr>
      <vt:lpstr>Task Manager – Services Tab</vt:lpstr>
      <vt:lpstr>Task Manager – Performance Tab</vt:lpstr>
      <vt:lpstr>Task Manager – Users Tab</vt:lpstr>
      <vt:lpstr>Windows 8 Task Manager (1)</vt:lpstr>
      <vt:lpstr>Windows 8 Task Manager (2)</vt:lpstr>
      <vt:lpstr>Windows 8 Task Manager (3)</vt:lpstr>
      <vt:lpstr>DiskPart </vt:lpstr>
      <vt:lpstr>DiskPart</vt:lpstr>
      <vt:lpstr>PowerShell volume management</vt:lpstr>
      <vt:lpstr>PowerShell volume management</vt:lpstr>
      <vt:lpstr>PowerPoint Presentation</vt:lpstr>
      <vt:lpstr>Section 2</vt:lpstr>
      <vt:lpstr>Plug-and-Play</vt:lpstr>
      <vt:lpstr>Add Hardware Wizard</vt:lpstr>
      <vt:lpstr>Devices and Printers</vt:lpstr>
      <vt:lpstr>Print Management</vt:lpstr>
      <vt:lpstr>Windows Memory Diagnostics</vt:lpstr>
      <vt:lpstr>Device Manager</vt:lpstr>
      <vt:lpstr>Updating and Troubleshooting a Device</vt:lpstr>
      <vt:lpstr>DirectX Diagnostic Tool</vt:lpstr>
      <vt:lpstr>Display Resolution</vt:lpstr>
      <vt:lpstr>Multi-monitor Taskbars</vt:lpstr>
      <vt:lpstr>Other Display Settings</vt:lpstr>
      <vt:lpstr>Sound Settings</vt:lpstr>
      <vt:lpstr>Power Options</vt:lpstr>
      <vt:lpstr>Configuring Power Options</vt:lpstr>
      <vt:lpstr>Performance</vt:lpstr>
      <vt:lpstr>System Information</vt:lpstr>
      <vt:lpstr>Performance Information and Tools</vt:lpstr>
      <vt:lpstr>Performance Monitor</vt:lpstr>
      <vt:lpstr>Monitoring Counters</vt:lpstr>
      <vt:lpstr>Key Performance Indicators</vt:lpstr>
      <vt:lpstr>Logging Performance</vt:lpstr>
      <vt:lpstr>Resource Monitor</vt:lpstr>
      <vt:lpstr>Reliability Monitor</vt:lpstr>
      <vt:lpstr>Advanced System Properties</vt:lpstr>
      <vt:lpstr>Visual and Processor Options</vt:lpstr>
      <vt:lpstr>Virtual Memory</vt:lpstr>
      <vt:lpstr>SuperFetch and ReadyBoost</vt:lpstr>
      <vt:lpstr>Troubleshooting</vt:lpstr>
      <vt:lpstr>Troubleshooting Models</vt:lpstr>
      <vt:lpstr>CompTIA A+ Troubleshooting Model</vt:lpstr>
      <vt:lpstr>Approaching Troubleshooting</vt:lpstr>
      <vt:lpstr>Troubleshooting Procedures</vt:lpstr>
      <vt:lpstr>Identify the Problem</vt:lpstr>
      <vt:lpstr>Establish and Test Theory</vt:lpstr>
      <vt:lpstr>Establish a Plan of Action</vt:lpstr>
      <vt:lpstr>Verify System Functionality</vt:lpstr>
      <vt:lpstr>Document Findings, Actions, and Outcomes</vt:lpstr>
      <vt:lpstr>Event Viewer</vt:lpstr>
      <vt:lpstr>Log Files and Event Types</vt:lpstr>
      <vt:lpstr>Windows Troubleshooting Tools</vt:lpstr>
      <vt:lpstr>Troubleshooting Applet</vt:lpstr>
      <vt:lpstr>Troubleshooting Windows Errors</vt:lpstr>
      <vt:lpstr>Multiple Monitor Issues</vt:lpstr>
      <vt:lpstr>Troubleshooting Application Errors</vt:lpstr>
      <vt:lpstr>Windows Memory Diagnostic Tool (WMDT)</vt:lpstr>
      <vt:lpstr>WMDT</vt:lpstr>
      <vt:lpstr>Users</vt:lpstr>
      <vt:lpstr>User Accounts</vt:lpstr>
      <vt:lpstr>Default Local Accounts</vt:lpstr>
      <vt:lpstr>Group Accounts</vt:lpstr>
      <vt:lpstr>User Accounts Applet</vt:lpstr>
      <vt:lpstr>Microsoft Accounts</vt:lpstr>
      <vt:lpstr>Local Users and Groups</vt:lpstr>
      <vt:lpstr>Configuring User Accounts</vt:lpstr>
      <vt:lpstr>Windows Installation</vt:lpstr>
      <vt:lpstr>Windows Installation Overview</vt:lpstr>
      <vt:lpstr>Hardware Compatibility </vt:lpstr>
      <vt:lpstr>Backing up Data and Settings</vt:lpstr>
      <vt:lpstr>Installation Boot Methods (1)</vt:lpstr>
      <vt:lpstr>Installation Boot Methods (2)</vt:lpstr>
      <vt:lpstr>Multiboot</vt:lpstr>
      <vt:lpstr>Preparing the Hard Disk</vt:lpstr>
      <vt:lpstr>Loading Disk Drivers</vt:lpstr>
      <vt:lpstr>Formatting the Disk</vt:lpstr>
      <vt:lpstr>UEFI Firmware and Secure Boot</vt:lpstr>
      <vt:lpstr>Windows 7 Attended Install</vt:lpstr>
      <vt:lpstr>Windows 7 Setup – Account Names</vt:lpstr>
      <vt:lpstr>Windows 7 Setup - Password</vt:lpstr>
      <vt:lpstr>Windows 7 Setup – Product Key</vt:lpstr>
      <vt:lpstr>Windows 7 Setup – Automatic Updates</vt:lpstr>
      <vt:lpstr>Windows 7 Setup – Date and Time</vt:lpstr>
      <vt:lpstr>Windows 7 Setup – Network Location</vt:lpstr>
      <vt:lpstr>Windows 8 Attended Install</vt:lpstr>
      <vt:lpstr>Window 8 Setup - Personalize</vt:lpstr>
      <vt:lpstr>Window 8 Setup - Settings</vt:lpstr>
      <vt:lpstr>Window 8 Setup – User Account</vt:lpstr>
      <vt:lpstr>Post-installation Tasks</vt:lpstr>
      <vt:lpstr>Deploying Windows (1)</vt:lpstr>
      <vt:lpstr>Deploying Windows (2)</vt:lpstr>
      <vt:lpstr>WDS</vt:lpstr>
      <vt:lpstr>WDS</vt:lpstr>
      <vt:lpstr>WDS</vt:lpstr>
      <vt:lpstr>WDS</vt:lpstr>
      <vt:lpstr>WDS</vt:lpstr>
      <vt:lpstr>WDS</vt:lpstr>
      <vt:lpstr>WDS</vt:lpstr>
      <vt:lpstr>WDS</vt:lpstr>
      <vt:lpstr>Troubleshooting Boot Problems</vt:lpstr>
      <vt:lpstr>BIOS and UEFI</vt:lpstr>
      <vt:lpstr>Boot Process</vt:lpstr>
      <vt:lpstr>Troubleshooting Boot Issues</vt:lpstr>
      <vt:lpstr>Improper Shutdown</vt:lpstr>
      <vt:lpstr>Bluescreens</vt:lpstr>
      <vt:lpstr>Configuring System Protection</vt:lpstr>
      <vt:lpstr>Using System Restore</vt:lpstr>
      <vt:lpstr>System File Checker</vt:lpstr>
      <vt:lpstr>Advanced Boot Options Menu</vt:lpstr>
      <vt:lpstr>Safe Mode</vt:lpstr>
      <vt:lpstr>Other Advanced Options</vt:lpstr>
      <vt:lpstr>WinRE and Repair Discs for Windows 7</vt:lpstr>
      <vt:lpstr>WinRE and Repair Discs for Windows 8</vt:lpstr>
      <vt:lpstr>System Repair </vt:lpstr>
      <vt:lpstr>Reinstalling Windows</vt:lpstr>
      <vt:lpstr>Maintenance and Backup</vt:lpstr>
      <vt:lpstr>Disk Maintenance Utilities</vt:lpstr>
      <vt:lpstr>Check Disk (chkdsk)</vt:lpstr>
      <vt:lpstr>Disk Defragmenter (defrag)</vt:lpstr>
      <vt:lpstr>Disk Cleanup (cleanmgr)</vt:lpstr>
      <vt:lpstr>Task Scheduler</vt:lpstr>
      <vt:lpstr>Patch Management</vt:lpstr>
      <vt:lpstr>Windows Update</vt:lpstr>
      <vt:lpstr>Other Updates</vt:lpstr>
      <vt:lpstr>Windows Vista Backup and Restore</vt:lpstr>
      <vt:lpstr>Windows 7 Backup and Restore</vt:lpstr>
      <vt:lpstr>Windows 8 File History</vt:lpstr>
      <vt:lpstr>Restoring Data and Verifying Backups</vt:lpstr>
      <vt:lpstr>Shadow Copy</vt:lpstr>
      <vt:lpstr>Restoring User Profiles</vt:lpstr>
      <vt:lpstr>CMD</vt:lpstr>
      <vt:lpstr>CMD</vt:lpstr>
      <vt:lpstr>CMD</vt:lpstr>
      <vt:lpstr>CMD</vt:lpstr>
      <vt:lpstr>CMD</vt:lpstr>
      <vt:lpstr>Windows PowerShell</vt:lpstr>
      <vt:lpstr>PowerShell</vt:lpstr>
      <vt:lpstr>PowerShell</vt:lpstr>
      <vt:lpstr>PowerShell</vt:lpstr>
      <vt:lpstr>PowerShell</vt:lpstr>
      <vt:lpstr>PowerShell Execution</vt:lpstr>
      <vt:lpstr>PowerShell Execution</vt:lpstr>
      <vt:lpstr>PowerShell Execution</vt:lpstr>
      <vt:lpstr>PowerShell Execution</vt:lpstr>
      <vt:lpstr>PowerShell cmdlets</vt:lpstr>
      <vt:lpstr>Configuring the Windows PowerShell Console</vt:lpstr>
      <vt:lpstr>Configuring the Windows PowerShell Console</vt:lpstr>
      <vt:lpstr>Using Command Line In PowerShell</vt:lpstr>
      <vt:lpstr>Using Command Line In PowerShell</vt:lpstr>
      <vt:lpstr>PowerShell $</vt:lpstr>
      <vt:lpstr>PowerShell $</vt:lpstr>
      <vt:lpstr>PowerShell $</vt:lpstr>
      <vt:lpstr>PowerShell Disk Management</vt:lpstr>
      <vt:lpstr>PowerShell Disk Management</vt:lpstr>
      <vt:lpstr>PowerShell VPN</vt:lpstr>
      <vt:lpstr>PowerShell VPN</vt:lpstr>
      <vt:lpstr>Security</vt:lpstr>
      <vt:lpstr>Security Fundamentals</vt:lpstr>
      <vt:lpstr>Security Controls</vt:lpstr>
      <vt:lpstr>Vulnerabilities, Threats, and Risk</vt:lpstr>
      <vt:lpstr>Trusted, Untrusted, and Malicious Users</vt:lpstr>
      <vt:lpstr>Security Policies</vt:lpstr>
      <vt:lpstr>Social Engineering</vt:lpstr>
      <vt:lpstr>Phishing</vt:lpstr>
      <vt:lpstr>Mitigating Social Engineering Attacks</vt:lpstr>
      <vt:lpstr>Network Footprinting</vt:lpstr>
      <vt:lpstr>Eavesdropping</vt:lpstr>
      <vt:lpstr>Network Attack Strategies</vt:lpstr>
      <vt:lpstr>Vulnerabilities</vt:lpstr>
      <vt:lpstr>Password Attacks</vt:lpstr>
      <vt:lpstr>PowerPoint Presentation</vt:lpstr>
      <vt:lpstr>Computer Viruses and Worms</vt:lpstr>
      <vt:lpstr>Other Types of Malware</vt:lpstr>
      <vt:lpstr>Anti-Virus Software</vt:lpstr>
      <vt:lpstr>Best Practice Malware Removal</vt:lpstr>
      <vt:lpstr>Malware Symptoms</vt:lpstr>
      <vt:lpstr>Researching Malware</vt:lpstr>
      <vt:lpstr>Quarantining Infected Systems</vt:lpstr>
      <vt:lpstr>Remediating Infected Systems</vt:lpstr>
      <vt:lpstr>Preventing Malware Infections</vt:lpstr>
      <vt:lpstr>Sources of Malware Infection</vt:lpstr>
      <vt:lpstr>Prevention Steps and Educating End Users</vt:lpstr>
      <vt:lpstr>Security Center</vt:lpstr>
      <vt:lpstr>Action Center</vt:lpstr>
      <vt:lpstr>Windows Defender</vt:lpstr>
      <vt:lpstr>PowerPoint Presentation</vt:lpstr>
      <vt:lpstr>Digital Security</vt:lpstr>
      <vt:lpstr>Symmetric Encryption</vt:lpstr>
      <vt:lpstr>Asymmetric Encryption</vt:lpstr>
      <vt:lpstr>Public Key Infrastructure (PKI)</vt:lpstr>
      <vt:lpstr>Digital Signatures</vt:lpstr>
      <vt:lpstr>Cryptographic Hashes</vt:lpstr>
      <vt:lpstr>Authentication</vt:lpstr>
      <vt:lpstr>Something You Know (Strong Passwords)</vt:lpstr>
      <vt:lpstr>Something You Have (Smart Cards and Tokens)</vt:lpstr>
      <vt:lpstr>Something You Are (Biometrics)</vt:lpstr>
      <vt:lpstr>Multifactor Authentication</vt:lpstr>
      <vt:lpstr>Access Control Policies</vt:lpstr>
      <vt:lpstr>Local Security Policy and Group Policy</vt:lpstr>
      <vt:lpstr>Password Protection Policies</vt:lpstr>
      <vt:lpstr>Account Restrictions</vt:lpstr>
      <vt:lpstr>Workstation Security</vt:lpstr>
      <vt:lpstr>Physical Security</vt:lpstr>
      <vt:lpstr>Cable Locks and Locking Cabinets</vt:lpstr>
      <vt:lpstr>PowerPoint Presentation</vt:lpstr>
      <vt:lpstr>Data Policies</vt:lpstr>
      <vt:lpstr>Personally Identifiable Information</vt:lpstr>
      <vt:lpstr>Licensing and DRM</vt:lpstr>
      <vt:lpstr>Corporate Security Policy</vt:lpstr>
      <vt:lpstr>Security Awareness Training</vt:lpstr>
      <vt:lpstr>Incident Response</vt:lpstr>
      <vt:lpstr>NIST Incident Handling Guide </vt:lpstr>
      <vt:lpstr>First Response</vt:lpstr>
      <vt:lpstr>Forensic Investigations</vt:lpstr>
      <vt:lpstr>Collection of Evidence</vt:lpstr>
      <vt:lpstr>File / Folder Encryption</vt:lpstr>
      <vt:lpstr>Full Disk Encryption (BitLocker)</vt:lpstr>
      <vt:lpstr>DLP and Document Security</vt:lpstr>
      <vt:lpstr>Data Disposal Methods</vt:lpstr>
      <vt:lpstr>PowerPoint Presentation</vt:lpstr>
      <vt:lpstr>Wired Network Card Properties</vt:lpstr>
      <vt:lpstr>Wireless Network Card Properties</vt:lpstr>
      <vt:lpstr>Wake on LAN (WoL) </vt:lpstr>
      <vt:lpstr>Quality of Service (QoS)</vt:lpstr>
      <vt:lpstr>Network and Sharing Center</vt:lpstr>
      <vt:lpstr>Network Connections</vt:lpstr>
      <vt:lpstr>Adapter Properties</vt:lpstr>
      <vt:lpstr>Configuring a Wireless Connection</vt:lpstr>
      <vt:lpstr>Configuring Internet Protocol (IP)</vt:lpstr>
      <vt:lpstr>Adapter Status</vt:lpstr>
      <vt:lpstr>Establishing Internet Connections</vt:lpstr>
      <vt:lpstr>Virtual Private Networks (VPN)</vt:lpstr>
      <vt:lpstr>Configuring a VPN Connection</vt:lpstr>
      <vt:lpstr>Configuring a Dial-up Connection</vt:lpstr>
      <vt:lpstr>Wireless WAN (Cellular)</vt:lpstr>
      <vt:lpstr>Remote Access Utilities</vt:lpstr>
      <vt:lpstr>Using Remote Assistance</vt:lpstr>
      <vt:lpstr>Using Remote Desktop</vt:lpstr>
      <vt:lpstr>PowerPoint Presentation</vt:lpstr>
      <vt:lpstr>Configuring the Browser</vt:lpstr>
      <vt:lpstr>Browser Connection Settings</vt:lpstr>
      <vt:lpstr>Browser Security Settings</vt:lpstr>
      <vt:lpstr>Browser Privacy Settings</vt:lpstr>
      <vt:lpstr>Programs Tab</vt:lpstr>
      <vt:lpstr>Advanced Tab</vt:lpstr>
      <vt:lpstr>Network and Host Firewalls</vt:lpstr>
      <vt:lpstr>Network Location Awareness</vt:lpstr>
      <vt:lpstr>Windows 8 Network Locations</vt:lpstr>
      <vt:lpstr>Configuring Windows Firewall</vt:lpstr>
      <vt:lpstr>Windows Firewall with Advanced Security</vt:lpstr>
      <vt:lpstr>Securing SOHO Networks (1)</vt:lpstr>
      <vt:lpstr>Securing SOHO Networks (2)</vt:lpstr>
      <vt:lpstr>PowerPoint Presentation</vt:lpstr>
      <vt:lpstr>Domains</vt:lpstr>
      <vt:lpstr>Domain Controllers</vt:lpstr>
      <vt:lpstr>Joining a Domain</vt:lpstr>
      <vt:lpstr>Workgroups</vt:lpstr>
      <vt:lpstr>Windows Vista Network and Sharing Center</vt:lpstr>
      <vt:lpstr>Windows 7 Network and Sharing Center</vt:lpstr>
      <vt:lpstr>Windows 8 Network and Sharing Center</vt:lpstr>
      <vt:lpstr>Creating a Homegroup</vt:lpstr>
      <vt:lpstr>Joining a Homegroup</vt:lpstr>
      <vt:lpstr>Configuring File and Folder Sharing</vt:lpstr>
      <vt:lpstr>Managing Shared Folders</vt:lpstr>
      <vt:lpstr>Browsing Local Shares and Mapping Drives</vt:lpstr>
      <vt:lpstr>Printer Sharing versus Network Printer Mapping</vt:lpstr>
      <vt:lpstr>NTFS File and Folder Permissions</vt:lpstr>
      <vt:lpstr>NTFS Folder Permissions</vt:lpstr>
      <vt:lpstr>NTFS File Permissions</vt:lpstr>
      <vt:lpstr>Effective Permissions and Allow Versus Deny</vt:lpstr>
      <vt:lpstr>Inheritance and Ownership</vt:lpstr>
      <vt:lpstr>Moving and Copying NTFS Files and Folders</vt:lpstr>
      <vt:lpstr>Combining NTFS and Share Permissions</vt:lpstr>
      <vt:lpstr>Other File Attributes</vt:lpstr>
      <vt:lpstr>PowerPoint Presentation</vt:lpstr>
      <vt:lpstr>Virtualization Basics</vt:lpstr>
      <vt:lpstr>Hypervisor</vt:lpstr>
      <vt:lpstr>Host versus Bare Metal Hypervisors</vt:lpstr>
      <vt:lpstr>Resource Requirements</vt:lpstr>
      <vt:lpstr>Virtual Networks</vt:lpstr>
      <vt:lpstr>Purposes of Virtual Machines</vt:lpstr>
      <vt:lpstr>Security Requirements</vt:lpstr>
      <vt:lpstr>Cloud Concepts</vt:lpstr>
      <vt:lpstr>Cloud Deployment Types</vt:lpstr>
      <vt:lpstr>* as a Service</vt:lpstr>
      <vt:lpstr>Networked Host Services (1)</vt:lpstr>
      <vt:lpstr>Networked Host Services (2)</vt:lpstr>
      <vt:lpstr>Legacy / Embedded Systems</vt:lpstr>
      <vt:lpstr>PowerPoint Presentation</vt:lpstr>
      <vt:lpstr>Linux Distributions</vt:lpstr>
      <vt:lpstr>Linux Desktop Options</vt:lpstr>
      <vt:lpstr>Linux Command Structure</vt:lpstr>
      <vt:lpstr>File System Hierarchy</vt:lpstr>
      <vt:lpstr>Mounting Partitions</vt:lpstr>
      <vt:lpstr>Partition File Systems and Disk Maintenance</vt:lpstr>
      <vt:lpstr>Navigating the Linux Directory Structure</vt:lpstr>
      <vt:lpstr>grep</vt:lpstr>
      <vt:lpstr>File Editing</vt:lpstr>
      <vt:lpstr>Task Scheduling</vt:lpstr>
      <vt:lpstr>Securing a Linux File System</vt:lpstr>
      <vt:lpstr>Managing Linux User Accounts</vt:lpstr>
      <vt:lpstr>Linux Software and Patch Management</vt:lpstr>
      <vt:lpstr>Configuring a Package Manager</vt:lpstr>
      <vt:lpstr>Linux and Viruses / Malware</vt:lpstr>
      <vt:lpstr>Troubleshooting Linux OS</vt:lpstr>
      <vt:lpstr>MBR / Boot Loader Issues</vt:lpstr>
      <vt:lpstr>Kernel Panic Issues</vt:lpstr>
      <vt:lpstr>PowerPoint Presentation</vt:lpstr>
      <vt:lpstr>Apple Macs and OS X</vt:lpstr>
      <vt:lpstr>OS X Desktop (1)</vt:lpstr>
      <vt:lpstr>OS X Desktop (2)</vt:lpstr>
      <vt:lpstr>System Preferences</vt:lpstr>
      <vt:lpstr>Apple Input Devices</vt:lpstr>
      <vt:lpstr>Mission Control</vt:lpstr>
      <vt:lpstr>Finder</vt:lpstr>
      <vt:lpstr>External Storage</vt:lpstr>
      <vt:lpstr>OS X Users and Passwords</vt:lpstr>
      <vt:lpstr>Keychain</vt:lpstr>
      <vt:lpstr>OS X Software Management</vt:lpstr>
      <vt:lpstr>Updating and Troubleshooting Apps</vt:lpstr>
      <vt:lpstr>OS X Networking</vt:lpstr>
      <vt:lpstr>OS X Diagnostic Utilities (1)</vt:lpstr>
      <vt:lpstr>OS X Diagnostic Utilities (1)</vt:lpstr>
      <vt:lpstr>Troubleshooting Boot Issues</vt:lpstr>
      <vt:lpstr>Troubleshooting App / Kernel Issues</vt:lpstr>
      <vt:lpstr>Troubleshooting Viruses and Malware</vt:lpstr>
      <vt:lpstr>PowerPoint Presentation</vt:lpstr>
      <vt:lpstr>Android, iOS, and Windows Mobile</vt:lpstr>
      <vt:lpstr>iOS</vt:lpstr>
      <vt:lpstr>Android</vt:lpstr>
      <vt:lpstr>Windows</vt:lpstr>
      <vt:lpstr>iOS Launcher</vt:lpstr>
      <vt:lpstr>Android Launcher</vt:lpstr>
      <vt:lpstr>Windows Start Screen</vt:lpstr>
      <vt:lpstr>Virtual Assistants</vt:lpstr>
      <vt:lpstr>Screen Orientation</vt:lpstr>
      <vt:lpstr>Cellular Data Networks</vt:lpstr>
      <vt:lpstr>Cellular Features (1)</vt:lpstr>
      <vt:lpstr>Cellular Features (2)</vt:lpstr>
      <vt:lpstr>Wi-Fi Networks</vt:lpstr>
      <vt:lpstr>Bluetooth</vt:lpstr>
      <vt:lpstr>NFC and Airplane Mode</vt:lpstr>
      <vt:lpstr>Email Configuration</vt:lpstr>
      <vt:lpstr>Synchronization Methods</vt:lpstr>
      <vt:lpstr>iOS Synchronization Methods</vt:lpstr>
      <vt:lpstr>Android Synchronization Methods</vt:lpstr>
      <vt:lpstr>Windows Synchronization Methods</vt:lpstr>
      <vt:lpstr>Mutual Authentication for Multiple Services</vt:lpstr>
      <vt:lpstr>PowerPoint Presentation</vt:lpstr>
      <vt:lpstr>Mobile OS Security</vt:lpstr>
      <vt:lpstr>Screen Locks and Biometric Authentication</vt:lpstr>
      <vt:lpstr>Lockout and Locators</vt:lpstr>
      <vt:lpstr>Full Device Encryption</vt:lpstr>
      <vt:lpstr>Mobile OS Policies (1)</vt:lpstr>
      <vt:lpstr>Mobile OS Policies (2)</vt:lpstr>
      <vt:lpstr>Mobile OS Troubleshooting Tools</vt:lpstr>
      <vt:lpstr>Troubleshooting Mobile OS Issues (1)</vt:lpstr>
      <vt:lpstr>Troubleshooting Mobile OS Issues (2)</vt:lpstr>
      <vt:lpstr>Troubleshooting Mobile Wireless Issues</vt:lpstr>
      <vt:lpstr>Troubleshooting Mobile Security Issues (1)</vt:lpstr>
      <vt:lpstr>Troubleshooting Mobile Security Issues (2)</vt:lpstr>
      <vt:lpstr>PowerPoint Presentation</vt:lpstr>
      <vt:lpstr>Local Government Regulations</vt:lpstr>
      <vt:lpstr>Emergency Procedures</vt:lpstr>
      <vt:lpstr>Electrical Safety</vt:lpstr>
      <vt:lpstr>Personal Safety</vt:lpstr>
      <vt:lpstr>Cable Management and Lifting</vt:lpstr>
      <vt:lpstr>Component Handling</vt:lpstr>
      <vt:lpstr>Anti-ESD Service Kit</vt:lpstr>
      <vt:lpstr>Environmental Controls</vt:lpstr>
      <vt:lpstr>Preventive Maintenance Issues</vt:lpstr>
      <vt:lpstr>Cleaning PC Components</vt:lpstr>
      <vt:lpstr>Cleaning Issues</vt:lpstr>
      <vt:lpstr>Power Problems</vt:lpstr>
      <vt:lpstr>Dealing with Power Problems</vt:lpstr>
      <vt:lpstr>MSDS Documentation</vt:lpstr>
      <vt:lpstr>Toxic Waste and WEEE</vt:lpstr>
      <vt:lpstr>PowerPoint Presentation</vt:lpstr>
      <vt:lpstr>Customer Service Skills</vt:lpstr>
      <vt:lpstr>Communication Skills (1)</vt:lpstr>
      <vt:lpstr>Communication Skills (2)</vt:lpstr>
      <vt:lpstr>Professionalism</vt:lpstr>
      <vt:lpstr>Respect</vt:lpstr>
      <vt:lpstr>Handling Customer Complaints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Cracknell</dc:creator>
  <cp:lastModifiedBy>Andrew Cracknell</cp:lastModifiedBy>
  <cp:revision>82</cp:revision>
  <dcterms:created xsi:type="dcterms:W3CDTF">2018-08-19T07:52:17Z</dcterms:created>
  <dcterms:modified xsi:type="dcterms:W3CDTF">2019-11-12T08:38:11Z</dcterms:modified>
</cp:coreProperties>
</file>