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7" r:id="rId3"/>
    <p:sldId id="276" r:id="rId4"/>
    <p:sldId id="266" r:id="rId5"/>
    <p:sldId id="267" r:id="rId6"/>
    <p:sldId id="268" r:id="rId7"/>
    <p:sldId id="269" r:id="rId8"/>
    <p:sldId id="265" r:id="rId9"/>
    <p:sldId id="258" r:id="rId10"/>
    <p:sldId id="259" r:id="rId11"/>
    <p:sldId id="260" r:id="rId12"/>
    <p:sldId id="270" r:id="rId13"/>
    <p:sldId id="261" r:id="rId14"/>
    <p:sldId id="262" r:id="rId15"/>
    <p:sldId id="263" r:id="rId16"/>
    <p:sldId id="264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4BED7-7A90-6949-A241-EC2FA0462137}" v="1101" dt="2018-08-12T21:30:13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8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apprentice16/is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windows-server/virtualization/hyper-v/deploy/export-and-import-virtual-machin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26F6D-B2A6-CF47-B0BC-0DABC9C987D5}"/>
              </a:ext>
            </a:extLst>
          </p:cNvPr>
          <p:cNvSpPr/>
          <p:nvPr/>
        </p:nvSpPr>
        <p:spPr>
          <a:xfrm>
            <a:off x="1524000" y="101741"/>
            <a:ext cx="2705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virtualisation basics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ECF306-901A-7446-B2B1-B67456DF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icrosoft Sans Serif"/>
                <a:ea typeface="Microsoft Sans Serif"/>
                <a:cs typeface="Microsoft Sans Serif"/>
              </a:rPr>
              <a:t>Operating Systems and Architecture</a:t>
            </a:r>
            <a:endParaRPr lang="en-US" sz="4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5358F2-CD48-8A4F-881E-7622D16A3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dirty="0"/>
              <a:t>(UFCFCU-30-1)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 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Use 2048 MB of memory for a </a:t>
            </a:r>
            <a:r>
              <a:rPr lang="en-GB" dirty="0" err="1"/>
              <a:t>WinServer</a:t>
            </a:r>
            <a:endParaRPr lang="en-GB" dirty="0"/>
          </a:p>
          <a:p>
            <a:r>
              <a:rPr lang="en-GB" dirty="0"/>
              <a:t>Use 1024 MB of memory for a W10Client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Connect to to the default switch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Create a VHDX of 100GB for </a:t>
            </a:r>
            <a:r>
              <a:rPr lang="en-GB" dirty="0" err="1"/>
              <a:t>WinServer</a:t>
            </a:r>
            <a:r>
              <a:rPr lang="en-GB" dirty="0"/>
              <a:t>, 50GB for W10Client</a:t>
            </a:r>
          </a:p>
          <a:p>
            <a:r>
              <a:rPr lang="en-GB" dirty="0"/>
              <a:t>Use the default location (on the V: drive)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Install the OS later and click Next</a:t>
            </a:r>
          </a:p>
          <a:p>
            <a:r>
              <a:rPr lang="en-GB"/>
              <a:t>Click Finish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CF4A8-7D2E-3246-ADB0-128D848C248A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61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an OS on Hyper-V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Click Settings for the VM (</a:t>
            </a:r>
            <a:r>
              <a:rPr lang="en-GB" dirty="0" err="1"/>
              <a:t>eg</a:t>
            </a:r>
            <a:r>
              <a:rPr lang="en-GB" dirty="0"/>
              <a:t> Win10Client)</a:t>
            </a:r>
          </a:p>
          <a:p>
            <a:r>
              <a:rPr lang="en-GB" dirty="0"/>
              <a:t>Click on SCSI Controller</a:t>
            </a:r>
          </a:p>
          <a:p>
            <a:r>
              <a:rPr lang="en-GB" dirty="0"/>
              <a:t>Add a DVD drive: Click on Image file and browse to location of </a:t>
            </a:r>
            <a:r>
              <a:rPr lang="en-GB" dirty="0" err="1"/>
              <a:t>Windows.iso</a:t>
            </a:r>
            <a:r>
              <a:rPr lang="en-GB" dirty="0"/>
              <a:t>  </a:t>
            </a:r>
            <a:r>
              <a:rPr lang="en-GB" b="1" i="1" dirty="0"/>
              <a:t>See next slide for location</a:t>
            </a:r>
            <a:br>
              <a:rPr lang="en-GB" b="1" i="1" dirty="0"/>
            </a:br>
            <a:r>
              <a:rPr lang="en-GB" b="1" i="1" dirty="0"/>
              <a:t>(You may need to copy the ISO to the desktop)</a:t>
            </a:r>
          </a:p>
          <a:p>
            <a:r>
              <a:rPr lang="en-GB" dirty="0"/>
              <a:t>Click Open, then Apply and OK</a:t>
            </a:r>
          </a:p>
          <a:p>
            <a:r>
              <a:rPr lang="en-GB" dirty="0"/>
              <a:t>Start the VM</a:t>
            </a:r>
          </a:p>
          <a:p>
            <a:r>
              <a:rPr lang="en-GB" dirty="0"/>
              <a:t>Windows Setup will boot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9E372A-D4CA-D447-9EB8-ED8ACEB693BA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383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network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094837" cy="3599316"/>
          </a:xfrm>
        </p:spPr>
        <p:txBody>
          <a:bodyPr>
            <a:normAutofit/>
          </a:bodyPr>
          <a:lstStyle/>
          <a:p>
            <a:r>
              <a:rPr lang="en-GB" dirty="0"/>
              <a:t>Map a network drive to access the share </a:t>
            </a:r>
          </a:p>
          <a:p>
            <a:r>
              <a:rPr lang="en-GB" dirty="0"/>
              <a:t>Folder is </a:t>
            </a:r>
            <a:r>
              <a:rPr lang="en-GB" dirty="0">
                <a:hlinkClick r:id="rId2"/>
              </a:rPr>
              <a:t>\\APPRENTICE16\iso</a:t>
            </a:r>
            <a:endParaRPr lang="en-GB" dirty="0"/>
          </a:p>
          <a:p>
            <a:r>
              <a:rPr lang="en-GB" dirty="0"/>
              <a:t>Tick reconnect at logon</a:t>
            </a:r>
          </a:p>
          <a:p>
            <a:r>
              <a:rPr lang="en-GB" dirty="0"/>
              <a:t>Credentials are: </a:t>
            </a:r>
          </a:p>
          <a:p>
            <a:pPr lvl="1"/>
            <a:r>
              <a:rPr lang="en-GB" dirty="0"/>
              <a:t>Username - </a:t>
            </a:r>
            <a:r>
              <a:rPr lang="en-GB" dirty="0" err="1"/>
              <a:t>ShareManager</a:t>
            </a:r>
            <a:endParaRPr lang="en-GB" dirty="0"/>
          </a:p>
          <a:p>
            <a:pPr lvl="1"/>
            <a:r>
              <a:rPr lang="en-GB" dirty="0"/>
              <a:t>Password - Computing123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2152650"/>
            <a:ext cx="5981700" cy="4381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29140F-7E15-D740-BF12-2AFFDEF613A9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86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W10Client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UK </a:t>
            </a:r>
          </a:p>
          <a:p>
            <a:r>
              <a:rPr lang="en-GB" dirty="0"/>
              <a:t>Customise and turn off all options</a:t>
            </a:r>
          </a:p>
          <a:p>
            <a:r>
              <a:rPr lang="en-GB" dirty="0"/>
              <a:t>Create a user account Apprentice </a:t>
            </a:r>
          </a:p>
          <a:p>
            <a:r>
              <a:rPr lang="en-GB" dirty="0"/>
              <a:t>Password Apprentice01</a:t>
            </a:r>
          </a:p>
          <a:p>
            <a:r>
              <a:rPr lang="en-GB" dirty="0"/>
              <a:t>Password hint </a:t>
            </a:r>
            <a:r>
              <a:rPr lang="en-GB" dirty="0" err="1"/>
              <a:t>ApprenticeXX</a:t>
            </a:r>
            <a:endParaRPr lang="en-GB" dirty="0"/>
          </a:p>
          <a:p>
            <a:r>
              <a:rPr lang="en-GB" dirty="0"/>
              <a:t>Not now </a:t>
            </a:r>
            <a:r>
              <a:rPr lang="en-GB" dirty="0" err="1"/>
              <a:t>Cortana</a:t>
            </a:r>
            <a:endParaRPr lang="en-GB" dirty="0"/>
          </a:p>
          <a:p>
            <a:r>
              <a:rPr lang="en-GB" dirty="0"/>
              <a:t>Not now Updates</a:t>
            </a:r>
          </a:p>
          <a:p>
            <a:r>
              <a:rPr lang="en-GB" dirty="0"/>
              <a:t>No to network discovery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B11781-65A1-BA49-AE42-014CB3E1FC55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478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Hyper-V Manager</a:t>
            </a:r>
          </a:p>
          <a:p>
            <a:pPr lvl="1"/>
            <a:r>
              <a:rPr lang="en-GB" dirty="0"/>
              <a:t>In Hyper-V Manager, right-click the virtual machine and select </a:t>
            </a:r>
            <a:r>
              <a:rPr lang="en-GB" b="1" dirty="0"/>
              <a:t>Export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Choose where to store the exported files, and click </a:t>
            </a:r>
            <a:r>
              <a:rPr lang="en-GB" b="1" dirty="0"/>
              <a:t>Export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When the export is done, you can see all exported files under the export location.</a:t>
            </a:r>
            <a:br>
              <a:rPr lang="en-GB" dirty="0"/>
            </a:br>
            <a:endParaRPr lang="en-GB" dirty="0"/>
          </a:p>
          <a:p>
            <a:r>
              <a:rPr lang="en-GB" dirty="0"/>
              <a:t>Using PowerShell</a:t>
            </a:r>
          </a:p>
          <a:p>
            <a:pPr lvl="1"/>
            <a:r>
              <a:rPr lang="en-GB" dirty="0"/>
              <a:t>Open a session as Administrator and run a command like the following, after replacing &lt;</a:t>
            </a:r>
            <a:r>
              <a:rPr lang="en-GB" dirty="0" err="1"/>
              <a:t>vm</a:t>
            </a:r>
            <a:r>
              <a:rPr lang="en-GB" dirty="0"/>
              <a:t> name&gt; and &lt;path&gt;:</a:t>
            </a:r>
          </a:p>
          <a:p>
            <a:pPr lvl="1"/>
            <a:r>
              <a:rPr lang="en-GB" dirty="0">
                <a:latin typeface="Courier" pitchFamily="2" charset="0"/>
              </a:rPr>
              <a:t>Export-VM -Name \&lt;</a:t>
            </a:r>
            <a:r>
              <a:rPr lang="en-GB" dirty="0" err="1">
                <a:latin typeface="Courier" pitchFamily="2" charset="0"/>
              </a:rPr>
              <a:t>vm</a:t>
            </a:r>
            <a:r>
              <a:rPr lang="en-GB" dirty="0">
                <a:latin typeface="Courier" pitchFamily="2" charset="0"/>
              </a:rPr>
              <a:t> name\&gt; -Path \&lt;path\&gt;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8AB0F-0E67-4343-9B43-C635C6B24133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53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Importing depends on where you saved the export files </a:t>
            </a:r>
          </a:p>
          <a:p>
            <a:r>
              <a:rPr lang="en-GB" dirty="0"/>
              <a:t>See :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2"/>
              </a:rPr>
              <a:t>https://docs.microsoft.com/en-us/windows-server/virtualization/hyper-v/deploy/export-and-import-virtual-machines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for details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E56FA-8CF6-0549-B648-6953D22E34FD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72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the VM Windows Client for all the </a:t>
            </a:r>
            <a:r>
              <a:rPr lang="en-GB" dirty="0" err="1"/>
              <a:t>practicals</a:t>
            </a:r>
            <a:endParaRPr lang="en-GB" dirty="0"/>
          </a:p>
          <a:p>
            <a:r>
              <a:rPr lang="en-GB" dirty="0"/>
              <a:t>If you need to revert to an original state you can delete the VM and import the original </a:t>
            </a:r>
            <a:r>
              <a:rPr lang="en-GB"/>
              <a:t>exported version 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8CA45-0C17-A048-9B39-6467F8409F9F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386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Repeat the installation for Server2012</a:t>
            </a:r>
          </a:p>
          <a:p>
            <a:r>
              <a:rPr lang="en-GB" dirty="0"/>
              <a:t>You will now have 2 Virtual Machines which can communicate via the virtual switch</a:t>
            </a:r>
          </a:p>
          <a:p>
            <a:r>
              <a:rPr lang="en-GB" dirty="0"/>
              <a:t>Configure networking</a:t>
            </a:r>
          </a:p>
          <a:p>
            <a:pPr lvl="1"/>
            <a:r>
              <a:rPr lang="en-GB" dirty="0"/>
              <a:t>Properties of local area connection</a:t>
            </a:r>
          </a:p>
          <a:p>
            <a:pPr lvl="1"/>
            <a:r>
              <a:rPr lang="en-GB" dirty="0"/>
              <a:t>Properties of IPV4</a:t>
            </a:r>
          </a:p>
          <a:p>
            <a:pPr lvl="1"/>
            <a:r>
              <a:rPr lang="en-GB" dirty="0"/>
              <a:t>Set static address and subnet mask (</a:t>
            </a:r>
            <a:r>
              <a:rPr lang="en-GB" dirty="0" err="1"/>
              <a:t>eg</a:t>
            </a:r>
            <a:r>
              <a:rPr lang="en-GB" dirty="0"/>
              <a:t> 192.168.1.100)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0181D-0373-334F-83C7-DC9B7B3956B3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929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Configure Server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roles </a:t>
            </a:r>
          </a:p>
          <a:p>
            <a:r>
              <a:rPr lang="en-GB" dirty="0"/>
              <a:t>Select Active Directory Domain roles</a:t>
            </a:r>
          </a:p>
          <a:p>
            <a:r>
              <a:rPr lang="en-GB" dirty="0"/>
              <a:t>Install it</a:t>
            </a:r>
          </a:p>
          <a:p>
            <a:r>
              <a:rPr lang="en-GB" dirty="0"/>
              <a:t>Run dcpromo.exe</a:t>
            </a:r>
          </a:p>
          <a:p>
            <a:r>
              <a:rPr lang="en-GB" dirty="0"/>
              <a:t>Create a new domain</a:t>
            </a:r>
          </a:p>
          <a:p>
            <a:r>
              <a:rPr lang="en-GB" dirty="0"/>
              <a:t>You may need to set a stronger password </a:t>
            </a:r>
            <a:r>
              <a:rPr lang="en-GB" dirty="0" err="1"/>
              <a:t>eg</a:t>
            </a:r>
            <a:r>
              <a:rPr lang="en-GB" dirty="0"/>
              <a:t> Passw0rd123456</a:t>
            </a:r>
          </a:p>
          <a:p>
            <a:r>
              <a:rPr lang="en-GB" dirty="0"/>
              <a:t>Use local users in control panel</a:t>
            </a:r>
          </a:p>
          <a:p>
            <a:r>
              <a:rPr lang="en-GB" dirty="0"/>
              <a:t>Use your name </a:t>
            </a:r>
            <a:r>
              <a:rPr lang="en-GB" dirty="0" err="1"/>
              <a:t>eg</a:t>
            </a:r>
            <a:r>
              <a:rPr lang="en-GB" dirty="0"/>
              <a:t> me.co.uk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0CAEB-A2C0-EE47-AFB1-92D1E7DB48BB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88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Configure Server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Set the functional level to Windows Server 2012</a:t>
            </a:r>
          </a:p>
          <a:p>
            <a:r>
              <a:rPr lang="en-GB" dirty="0"/>
              <a:t>Select DNS server</a:t>
            </a:r>
          </a:p>
          <a:p>
            <a:r>
              <a:rPr lang="en-GB" dirty="0"/>
              <a:t>Click yes to continue</a:t>
            </a:r>
          </a:p>
          <a:p>
            <a:r>
              <a:rPr lang="en-GB" dirty="0"/>
              <a:t>Accept default file settings</a:t>
            </a:r>
          </a:p>
          <a:p>
            <a:r>
              <a:rPr lang="en-GB" dirty="0"/>
              <a:t>Use the same strong password</a:t>
            </a:r>
          </a:p>
          <a:p>
            <a:r>
              <a:rPr lang="en-GB" dirty="0"/>
              <a:t>Click next to install</a:t>
            </a:r>
          </a:p>
          <a:p>
            <a:r>
              <a:rPr lang="en-GB" dirty="0"/>
              <a:t>Restart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FDEC7-B75E-194F-88BC-FF6A08166D9D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555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an introductory session. Full details of virtualisation will be covered later. </a:t>
            </a:r>
          </a:p>
          <a:p>
            <a:r>
              <a:rPr lang="en-GB" dirty="0"/>
              <a:t>The purpose of this is to introduce you to Hyper-V so that you can use it for your assignment work later in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99DDE-0A36-7646-BA67-796D7A6CB8BB}"/>
              </a:ext>
            </a:extLst>
          </p:cNvPr>
          <p:cNvSpPr/>
          <p:nvPr/>
        </p:nvSpPr>
        <p:spPr>
          <a:xfrm>
            <a:off x="1524000" y="101741"/>
            <a:ext cx="2705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virtualisation basics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Configure Server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roles</a:t>
            </a:r>
          </a:p>
          <a:p>
            <a:r>
              <a:rPr lang="en-GB" dirty="0"/>
              <a:t>DHCP</a:t>
            </a:r>
          </a:p>
          <a:p>
            <a:r>
              <a:rPr lang="en-GB" dirty="0"/>
              <a:t>File services</a:t>
            </a:r>
          </a:p>
          <a:p>
            <a:r>
              <a:rPr lang="en-GB" dirty="0"/>
              <a:t>Print services</a:t>
            </a:r>
          </a:p>
          <a:p>
            <a:r>
              <a:rPr lang="en-GB" dirty="0"/>
              <a:t>Research and apply these yourselves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0EC56-2DDB-FE40-9F1E-60EBFC60345F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929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Configure Server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a user – John Doe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Assign permissions </a:t>
            </a:r>
          </a:p>
          <a:p>
            <a:r>
              <a:rPr lang="en-GB" dirty="0"/>
              <a:t>Allocate file space to the users (folder structure)</a:t>
            </a:r>
          </a:p>
          <a:p>
            <a:r>
              <a:rPr lang="en-GB" dirty="0"/>
              <a:t>Login to the domain (from your Client VM) and map the allocated network drive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Congratulations, you have created a virtual data centre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E48718-7843-CD41-9ACC-F6B1CBE25353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92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virtual machine is a computer file</a:t>
            </a:r>
          </a:p>
          <a:p>
            <a:pPr lvl="1"/>
            <a:r>
              <a:rPr lang="en-GB" dirty="0"/>
              <a:t>typically called an image</a:t>
            </a:r>
          </a:p>
          <a:p>
            <a:pPr lvl="1"/>
            <a:r>
              <a:rPr lang="en-GB" dirty="0"/>
              <a:t>behaves like an actual computer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It runs in a window as a guest on a host operating system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VM is sandboxed from the rest of the system</a:t>
            </a:r>
          </a:p>
          <a:p>
            <a:pPr lvl="1"/>
            <a:r>
              <a:rPr lang="en-GB" dirty="0"/>
              <a:t>the VM software inside a virtual machine cannot</a:t>
            </a:r>
          </a:p>
          <a:p>
            <a:pPr lvl="2"/>
            <a:r>
              <a:rPr lang="en-GB" dirty="0"/>
              <a:t>escape outside of its allocated memory</a:t>
            </a:r>
          </a:p>
          <a:p>
            <a:pPr lvl="2"/>
            <a:r>
              <a:rPr lang="en-GB" dirty="0"/>
              <a:t>interfere with the host OS or physical hardware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99DDE-0A36-7646-BA67-796D7A6CB8BB}"/>
              </a:ext>
            </a:extLst>
          </p:cNvPr>
          <p:cNvSpPr/>
          <p:nvPr/>
        </p:nvSpPr>
        <p:spPr>
          <a:xfrm>
            <a:off x="1524000" y="101741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virtual machines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653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Multiple virtual machines can run simultaneously on the same physical computer</a:t>
            </a:r>
          </a:p>
          <a:p>
            <a:r>
              <a:rPr lang="en-GB" dirty="0"/>
              <a:t>For servers, the multiple operating systems run on a hypervisor </a:t>
            </a:r>
          </a:p>
          <a:p>
            <a:r>
              <a:rPr lang="en-GB" dirty="0"/>
              <a:t>Desktop computers run one host operating system to run the guests within the host’s program windows</a:t>
            </a:r>
          </a:p>
          <a:p>
            <a:r>
              <a:rPr lang="en-GB" dirty="0"/>
              <a:t>Each virtual machine provides its own virtual hardware:</a:t>
            </a:r>
          </a:p>
          <a:p>
            <a:pPr lvl="1"/>
            <a:r>
              <a:rPr lang="en-GB" dirty="0"/>
              <a:t>CPUs</a:t>
            </a:r>
          </a:p>
          <a:p>
            <a:pPr lvl="1"/>
            <a:r>
              <a:rPr lang="en-GB" dirty="0"/>
              <a:t>Memory</a:t>
            </a:r>
          </a:p>
          <a:p>
            <a:pPr lvl="1"/>
            <a:r>
              <a:rPr lang="en-GB" dirty="0"/>
              <a:t>Hard drives</a:t>
            </a:r>
          </a:p>
          <a:p>
            <a:pPr lvl="1"/>
            <a:r>
              <a:rPr lang="en-GB" dirty="0"/>
              <a:t>Network interfaces</a:t>
            </a:r>
          </a:p>
          <a:p>
            <a:pPr lvl="1"/>
            <a:r>
              <a:rPr lang="en-GB" dirty="0"/>
              <a:t>other devices</a:t>
            </a:r>
          </a:p>
          <a:p>
            <a:r>
              <a:rPr lang="en-GB" dirty="0"/>
              <a:t>The host maps the virtual hardware to the real physical hardware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28E49F-6682-3C46-877E-5EADC60C0B11}"/>
              </a:ext>
            </a:extLst>
          </p:cNvPr>
          <p:cNvSpPr/>
          <p:nvPr/>
        </p:nvSpPr>
        <p:spPr>
          <a:xfrm>
            <a:off x="1524000" y="101741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virtual machines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889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1, native, bare-metal hypervisors</a:t>
            </a:r>
          </a:p>
          <a:p>
            <a:pPr lvl="1"/>
            <a:r>
              <a:rPr lang="en-GB" dirty="0"/>
              <a:t>Run directly on the physical hardware</a:t>
            </a:r>
          </a:p>
          <a:p>
            <a:pPr lvl="1"/>
            <a:r>
              <a:rPr lang="en-GB" dirty="0"/>
              <a:t>Guests run on top of the hypervisor</a:t>
            </a:r>
          </a:p>
          <a:p>
            <a:pPr lvl="1"/>
            <a:r>
              <a:rPr lang="en-GB" dirty="0"/>
              <a:t>Examples are VMware </a:t>
            </a:r>
            <a:r>
              <a:rPr lang="en-GB" dirty="0" err="1"/>
              <a:t>ESXi</a:t>
            </a:r>
            <a:r>
              <a:rPr lang="en-GB" dirty="0"/>
              <a:t>, Microsoft Hyper-V</a:t>
            </a:r>
          </a:p>
          <a:p>
            <a:pPr lvl="1"/>
            <a:endParaRPr lang="en-GB" dirty="0"/>
          </a:p>
          <a:p>
            <a:r>
              <a:rPr lang="en-GB" dirty="0"/>
              <a:t>Type 2 hosted hypervisors</a:t>
            </a:r>
          </a:p>
          <a:p>
            <a:pPr lvl="1"/>
            <a:r>
              <a:rPr lang="en-GB" dirty="0"/>
              <a:t>Run on top of a conventional OS</a:t>
            </a:r>
          </a:p>
          <a:p>
            <a:pPr lvl="1"/>
            <a:r>
              <a:rPr lang="en-GB" dirty="0"/>
              <a:t>Examples are VMware workstation, Parallels Desktop for Mac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084A5-217F-B645-A404-F8587D63255A}"/>
              </a:ext>
            </a:extLst>
          </p:cNvPr>
          <p:cNvSpPr/>
          <p:nvPr/>
        </p:nvSpPr>
        <p:spPr>
          <a:xfrm>
            <a:off x="1524000" y="101741"/>
            <a:ext cx="1772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hypervisors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2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Hypervisors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6BA30-6950-EB4B-BAC5-155F0C08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2"/>
          <a:stretch/>
        </p:blipFill>
        <p:spPr>
          <a:xfrm>
            <a:off x="186459" y="2335647"/>
            <a:ext cx="5917541" cy="2388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4D360-2051-B240-827A-111C67072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21"/>
          <a:stretch/>
        </p:blipFill>
        <p:spPr>
          <a:xfrm>
            <a:off x="6266145" y="2335648"/>
            <a:ext cx="5316255" cy="24038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FAEFAC-CB8C-2B47-B2AF-FB4011625B06}"/>
              </a:ext>
            </a:extLst>
          </p:cNvPr>
          <p:cNvSpPr/>
          <p:nvPr/>
        </p:nvSpPr>
        <p:spPr>
          <a:xfrm>
            <a:off x="1524000" y="101741"/>
            <a:ext cx="1772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hypervisors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283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Hyper-V is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348879" cy="35993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looks like a type 2!</a:t>
            </a:r>
          </a:p>
          <a:p>
            <a:r>
              <a:rPr lang="en-GB" dirty="0"/>
              <a:t>When you install Hyper-V, Windows appears like a host OS</a:t>
            </a:r>
          </a:p>
          <a:p>
            <a:r>
              <a:rPr lang="en-GB" dirty="0"/>
              <a:t>Hyper-V setup converts the original Windows OS into a root partition puts the hypervisor below</a:t>
            </a:r>
          </a:p>
          <a:p>
            <a:r>
              <a:rPr lang="en-GB" dirty="0"/>
              <a:t>Guests are in </a:t>
            </a:r>
            <a:r>
              <a:rPr lang="en-GB"/>
              <a:t>child partitions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360F6-533D-0847-8B41-41733A7F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61" y="2336873"/>
            <a:ext cx="5892800" cy="317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6B34F2-238C-5545-BE16-8670C5C46C48}"/>
              </a:ext>
            </a:extLst>
          </p:cNvPr>
          <p:cNvSpPr/>
          <p:nvPr/>
        </p:nvSpPr>
        <p:spPr>
          <a:xfrm>
            <a:off x="1524000" y="101741"/>
            <a:ext cx="1383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Hyper-V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32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for Hyper-V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Open Disk Management</a:t>
            </a:r>
          </a:p>
          <a:p>
            <a:r>
              <a:rPr lang="en-GB" dirty="0"/>
              <a:t>If there are only 2 volumes (C: and G</a:t>
            </a:r>
            <a:r>
              <a:rPr lang="en-GB" dirty="0">
                <a:sym typeface="Wingdings" pitchFamily="2" charset="2"/>
              </a:rPr>
              <a:t>:) then:</a:t>
            </a:r>
          </a:p>
          <a:p>
            <a:endParaRPr lang="en-GB" dirty="0">
              <a:sym typeface="Wingdings" pitchFamily="2" charset="2"/>
            </a:endParaRPr>
          </a:p>
          <a:p>
            <a:pPr lvl="1"/>
            <a:r>
              <a:rPr lang="en-GB" dirty="0">
                <a:sym typeface="Wingdings" pitchFamily="2" charset="2"/>
              </a:rPr>
              <a:t>Shrink G to ~500GB</a:t>
            </a:r>
          </a:p>
          <a:p>
            <a:pPr lvl="1"/>
            <a:r>
              <a:rPr lang="en-GB" dirty="0">
                <a:sym typeface="Wingdings" pitchFamily="2" charset="2"/>
              </a:rPr>
              <a:t>In the unallocated space make a new simple volume</a:t>
            </a:r>
          </a:p>
          <a:p>
            <a:pPr lvl="1"/>
            <a:r>
              <a:rPr lang="en-GB" dirty="0">
                <a:sym typeface="Wingdings" pitchFamily="2" charset="2"/>
              </a:rPr>
              <a:t>200,000 MB drive letter V, NTFS, Volume label: Hyper-V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If Hyper-V is not in the list of available programs then:</a:t>
            </a:r>
          </a:p>
          <a:p>
            <a:pPr lvl="1"/>
            <a:r>
              <a:rPr lang="en-GB" dirty="0">
                <a:sym typeface="Wingdings" pitchFamily="2" charset="2"/>
              </a:rPr>
              <a:t>Run Turn Windows Feature on or off</a:t>
            </a:r>
          </a:p>
          <a:p>
            <a:pPr lvl="1"/>
            <a:r>
              <a:rPr lang="en-GB" dirty="0">
                <a:sym typeface="Wingdings" pitchFamily="2" charset="2"/>
              </a:rPr>
              <a:t>Tick the check box for Hyper-V, click OK, click Restart Now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EEDD5-094E-E343-BBAB-B921055E921E}"/>
              </a:ext>
            </a:extLst>
          </p:cNvPr>
          <p:cNvSpPr/>
          <p:nvPr/>
        </p:nvSpPr>
        <p:spPr>
          <a:xfrm>
            <a:off x="1524000" y="101741"/>
            <a:ext cx="142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practical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492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86E4-B5D5-7B43-A74D-C2A86B77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Hyper-V and create 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DBB6-8D0D-D14A-A2A0-3B20369C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614490" cy="35993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 administrator</a:t>
            </a:r>
          </a:p>
          <a:p>
            <a:r>
              <a:rPr lang="en-GB" dirty="0"/>
              <a:t>Click New &gt; Virtual Machine</a:t>
            </a:r>
          </a:p>
          <a:p>
            <a:r>
              <a:rPr lang="en-GB" dirty="0"/>
              <a:t>Click Next for custom</a:t>
            </a:r>
          </a:p>
          <a:p>
            <a:r>
              <a:rPr lang="en-GB" dirty="0"/>
              <a:t>Name the VM after the OS,</a:t>
            </a:r>
            <a:br>
              <a:rPr lang="en-GB" dirty="0"/>
            </a:br>
            <a:r>
              <a:rPr lang="en-GB" dirty="0"/>
              <a:t>either </a:t>
            </a:r>
            <a:r>
              <a:rPr lang="en-GB" u="sng" dirty="0" err="1"/>
              <a:t>WinServer</a:t>
            </a:r>
            <a:r>
              <a:rPr lang="en-GB" dirty="0"/>
              <a:t> or </a:t>
            </a:r>
            <a:r>
              <a:rPr lang="en-GB" u="sng" dirty="0"/>
              <a:t>W10Client</a:t>
            </a:r>
          </a:p>
          <a:p>
            <a:r>
              <a:rPr lang="en-GB" dirty="0"/>
              <a:t>Store in V:\VirtualMachines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Select Generation 2</a:t>
            </a:r>
          </a:p>
          <a:p>
            <a:r>
              <a:rPr lang="en-GB" dirty="0"/>
              <a:t>Click Next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616" y="2336873"/>
            <a:ext cx="5075743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45C0E1-7122-3F45-8B1E-9F96CA8B911F}"/>
              </a:ext>
            </a:extLst>
          </p:cNvPr>
          <p:cNvSpPr/>
          <p:nvPr/>
        </p:nvSpPr>
        <p:spPr>
          <a:xfrm>
            <a:off x="1524000" y="101741"/>
            <a:ext cx="154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 practical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8500403"/>
      </p:ext>
    </p:extLst>
  </p:cSld>
  <p:clrMapOvr>
    <a:masterClrMapping/>
  </p:clrMapOvr>
</p:sld>
</file>

<file path=ppt/theme/theme1.xml><?xml version="1.0" encoding="utf-8"?>
<a:theme xmlns:a="http://schemas.openxmlformats.org/drawingml/2006/main" name="Degre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gree" id="{6087218B-140C-9147-8253-7B99D972739E}" vid="{C2392E53-1348-DF42-A7CC-B97E68380F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5E88BE-B32E-4D2A-BA48-E430CCD0AF71}"/>
</file>

<file path=customXml/itemProps2.xml><?xml version="1.0" encoding="utf-8"?>
<ds:datastoreItem xmlns:ds="http://schemas.openxmlformats.org/officeDocument/2006/customXml" ds:itemID="{A4D10603-375C-45D8-B38A-312B6C6FA3A0}"/>
</file>

<file path=customXml/itemProps3.xml><?xml version="1.0" encoding="utf-8"?>
<ds:datastoreItem xmlns:ds="http://schemas.openxmlformats.org/officeDocument/2006/customXml" ds:itemID="{963AEECB-431C-4052-83F3-88EE62DB787F}"/>
</file>

<file path=docProps/app.xml><?xml version="1.0" encoding="utf-8"?>
<Properties xmlns="http://schemas.openxmlformats.org/officeDocument/2006/extended-properties" xmlns:vt="http://schemas.openxmlformats.org/officeDocument/2006/docPropsVTypes">
  <Template>Degree</Template>
  <TotalTime>22081</TotalTime>
  <Words>981</Words>
  <Application>Microsoft Macintosh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</vt:lpstr>
      <vt:lpstr>Helvetica </vt:lpstr>
      <vt:lpstr>Microsoft Sans Serif</vt:lpstr>
      <vt:lpstr>Degree</vt:lpstr>
      <vt:lpstr>Operating Systems and Architecture</vt:lpstr>
      <vt:lpstr>Virtual machines</vt:lpstr>
      <vt:lpstr>Virtual machines</vt:lpstr>
      <vt:lpstr>Multiple Virtual machines</vt:lpstr>
      <vt:lpstr>Hypervisors</vt:lpstr>
      <vt:lpstr>Hypervisors</vt:lpstr>
      <vt:lpstr>Hyper-V is Type 1</vt:lpstr>
      <vt:lpstr>Prepare for Hyper-V</vt:lpstr>
      <vt:lpstr>Start Hyper-V and create a VM</vt:lpstr>
      <vt:lpstr>VM  creation</vt:lpstr>
      <vt:lpstr>Install an OS on Hyper-V</vt:lpstr>
      <vt:lpstr>Map network drive</vt:lpstr>
      <vt:lpstr>W10Client Settings</vt:lpstr>
      <vt:lpstr>Export a VM</vt:lpstr>
      <vt:lpstr>Import a VM</vt:lpstr>
      <vt:lpstr>Usage</vt:lpstr>
      <vt:lpstr>Server 2012</vt:lpstr>
      <vt:lpstr>Configure Server 2012</vt:lpstr>
      <vt:lpstr>Configure Server 2012</vt:lpstr>
      <vt:lpstr>Configure Server 2012</vt:lpstr>
      <vt:lpstr>Configure Server 2012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Bob Higgie</cp:lastModifiedBy>
  <cp:revision>189</cp:revision>
  <dcterms:created xsi:type="dcterms:W3CDTF">2017-10-06T13:15:22Z</dcterms:created>
  <dcterms:modified xsi:type="dcterms:W3CDTF">2020-10-05T20:33:04Z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