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1"/>
  </p:notesMasterIdLst>
  <p:sldIdLst>
    <p:sldId id="287" r:id="rId5"/>
    <p:sldId id="295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33" r:id="rId24"/>
    <p:sldId id="317" r:id="rId25"/>
    <p:sldId id="318" r:id="rId26"/>
    <p:sldId id="319" r:id="rId27"/>
    <p:sldId id="320" r:id="rId28"/>
    <p:sldId id="322" r:id="rId29"/>
    <p:sldId id="323" r:id="rId30"/>
    <p:sldId id="321" r:id="rId31"/>
    <p:sldId id="324" r:id="rId32"/>
    <p:sldId id="325" r:id="rId33"/>
    <p:sldId id="326" r:id="rId34"/>
    <p:sldId id="328" r:id="rId35"/>
    <p:sldId id="329" r:id="rId36"/>
    <p:sldId id="331" r:id="rId37"/>
    <p:sldId id="330" r:id="rId38"/>
    <p:sldId id="327" r:id="rId39"/>
    <p:sldId id="332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DAB5EB-C301-CF43-8991-139E036F8D1A}" v="83" dt="2020-09-20T20:02:31.3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2" d="100"/>
          <a:sy n="122" d="100"/>
        </p:scale>
        <p:origin x="9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 Higgie" userId="ca96966e-c91b-46bf-80ae-a3ad686f5520" providerId="ADAL" clId="{0BDAB5EB-C301-CF43-8991-139E036F8D1A}"/>
    <pc:docChg chg="modSld">
      <pc:chgData name="Bob Higgie" userId="ca96966e-c91b-46bf-80ae-a3ad686f5520" providerId="ADAL" clId="{0BDAB5EB-C301-CF43-8991-139E036F8D1A}" dt="2020-09-20T20:02:31.331" v="7" actId="207"/>
      <pc:docMkLst>
        <pc:docMk/>
      </pc:docMkLst>
      <pc:sldChg chg="modSp">
        <pc:chgData name="Bob Higgie" userId="ca96966e-c91b-46bf-80ae-a3ad686f5520" providerId="ADAL" clId="{0BDAB5EB-C301-CF43-8991-139E036F8D1A}" dt="2020-09-20T20:00:21.233" v="0" actId="207"/>
        <pc:sldMkLst>
          <pc:docMk/>
          <pc:sldMk cId="2702588959" sldId="314"/>
        </pc:sldMkLst>
        <pc:spChg chg="mod">
          <ac:chgData name="Bob Higgie" userId="ca96966e-c91b-46bf-80ae-a3ad686f5520" providerId="ADAL" clId="{0BDAB5EB-C301-CF43-8991-139E036F8D1A}" dt="2020-09-20T20:00:21.233" v="0" actId="207"/>
          <ac:spMkLst>
            <pc:docMk/>
            <pc:sldMk cId="2702588959" sldId="314"/>
            <ac:spMk id="3" creationId="{5D417AE7-4056-EE47-985A-6A2604CFFEAE}"/>
          </ac:spMkLst>
        </pc:spChg>
      </pc:sldChg>
      <pc:sldChg chg="modSp">
        <pc:chgData name="Bob Higgie" userId="ca96966e-c91b-46bf-80ae-a3ad686f5520" providerId="ADAL" clId="{0BDAB5EB-C301-CF43-8991-139E036F8D1A}" dt="2020-09-20T20:00:35.387" v="1" actId="207"/>
        <pc:sldMkLst>
          <pc:docMk/>
          <pc:sldMk cId="793959873" sldId="315"/>
        </pc:sldMkLst>
        <pc:spChg chg="mod">
          <ac:chgData name="Bob Higgie" userId="ca96966e-c91b-46bf-80ae-a3ad686f5520" providerId="ADAL" clId="{0BDAB5EB-C301-CF43-8991-139E036F8D1A}" dt="2020-09-20T20:00:35.387" v="1" actId="207"/>
          <ac:spMkLst>
            <pc:docMk/>
            <pc:sldMk cId="793959873" sldId="315"/>
            <ac:spMk id="3" creationId="{5D417AE7-4056-EE47-985A-6A2604CFFEAE}"/>
          </ac:spMkLst>
        </pc:spChg>
      </pc:sldChg>
      <pc:sldChg chg="modSp">
        <pc:chgData name="Bob Higgie" userId="ca96966e-c91b-46bf-80ae-a3ad686f5520" providerId="ADAL" clId="{0BDAB5EB-C301-CF43-8991-139E036F8D1A}" dt="2020-09-20T20:00:47.122" v="2" actId="207"/>
        <pc:sldMkLst>
          <pc:docMk/>
          <pc:sldMk cId="1995085905" sldId="316"/>
        </pc:sldMkLst>
        <pc:spChg chg="mod">
          <ac:chgData name="Bob Higgie" userId="ca96966e-c91b-46bf-80ae-a3ad686f5520" providerId="ADAL" clId="{0BDAB5EB-C301-CF43-8991-139E036F8D1A}" dt="2020-09-20T20:00:47.122" v="2" actId="207"/>
          <ac:spMkLst>
            <pc:docMk/>
            <pc:sldMk cId="1995085905" sldId="316"/>
            <ac:spMk id="3" creationId="{5D417AE7-4056-EE47-985A-6A2604CFFEAE}"/>
          </ac:spMkLst>
        </pc:spChg>
      </pc:sldChg>
      <pc:sldChg chg="modSp">
        <pc:chgData name="Bob Higgie" userId="ca96966e-c91b-46bf-80ae-a3ad686f5520" providerId="ADAL" clId="{0BDAB5EB-C301-CF43-8991-139E036F8D1A}" dt="2020-09-20T20:01:02.098" v="3" actId="207"/>
        <pc:sldMkLst>
          <pc:docMk/>
          <pc:sldMk cId="3551264537" sldId="317"/>
        </pc:sldMkLst>
        <pc:spChg chg="mod">
          <ac:chgData name="Bob Higgie" userId="ca96966e-c91b-46bf-80ae-a3ad686f5520" providerId="ADAL" clId="{0BDAB5EB-C301-CF43-8991-139E036F8D1A}" dt="2020-09-20T20:01:02.098" v="3" actId="207"/>
          <ac:spMkLst>
            <pc:docMk/>
            <pc:sldMk cId="3551264537" sldId="317"/>
            <ac:spMk id="3" creationId="{5D417AE7-4056-EE47-985A-6A2604CFFEAE}"/>
          </ac:spMkLst>
        </pc:spChg>
      </pc:sldChg>
      <pc:sldChg chg="modSp">
        <pc:chgData name="Bob Higgie" userId="ca96966e-c91b-46bf-80ae-a3ad686f5520" providerId="ADAL" clId="{0BDAB5EB-C301-CF43-8991-139E036F8D1A}" dt="2020-09-20T20:01:58.762" v="5" actId="207"/>
        <pc:sldMkLst>
          <pc:docMk/>
          <pc:sldMk cId="428527864" sldId="321"/>
        </pc:sldMkLst>
        <pc:spChg chg="mod">
          <ac:chgData name="Bob Higgie" userId="ca96966e-c91b-46bf-80ae-a3ad686f5520" providerId="ADAL" clId="{0BDAB5EB-C301-CF43-8991-139E036F8D1A}" dt="2020-09-20T20:01:58.762" v="5" actId="207"/>
          <ac:spMkLst>
            <pc:docMk/>
            <pc:sldMk cId="428527864" sldId="321"/>
            <ac:spMk id="3" creationId="{5D417AE7-4056-EE47-985A-6A2604CFFEAE}"/>
          </ac:spMkLst>
        </pc:spChg>
      </pc:sldChg>
      <pc:sldChg chg="modSp">
        <pc:chgData name="Bob Higgie" userId="ca96966e-c91b-46bf-80ae-a3ad686f5520" providerId="ADAL" clId="{0BDAB5EB-C301-CF43-8991-139E036F8D1A}" dt="2020-09-20T20:01:29.411" v="4" actId="207"/>
        <pc:sldMkLst>
          <pc:docMk/>
          <pc:sldMk cId="2299787110" sldId="322"/>
        </pc:sldMkLst>
        <pc:spChg chg="mod">
          <ac:chgData name="Bob Higgie" userId="ca96966e-c91b-46bf-80ae-a3ad686f5520" providerId="ADAL" clId="{0BDAB5EB-C301-CF43-8991-139E036F8D1A}" dt="2020-09-20T20:01:29.411" v="4" actId="207"/>
          <ac:spMkLst>
            <pc:docMk/>
            <pc:sldMk cId="2299787110" sldId="322"/>
            <ac:spMk id="3" creationId="{5D417AE7-4056-EE47-985A-6A2604CFFEAE}"/>
          </ac:spMkLst>
        </pc:spChg>
      </pc:sldChg>
      <pc:sldChg chg="modSp">
        <pc:chgData name="Bob Higgie" userId="ca96966e-c91b-46bf-80ae-a3ad686f5520" providerId="ADAL" clId="{0BDAB5EB-C301-CF43-8991-139E036F8D1A}" dt="2020-09-20T20:02:15.266" v="6" actId="207"/>
        <pc:sldMkLst>
          <pc:docMk/>
          <pc:sldMk cId="4004441150" sldId="325"/>
        </pc:sldMkLst>
        <pc:spChg chg="mod">
          <ac:chgData name="Bob Higgie" userId="ca96966e-c91b-46bf-80ae-a3ad686f5520" providerId="ADAL" clId="{0BDAB5EB-C301-CF43-8991-139E036F8D1A}" dt="2020-09-20T20:02:15.266" v="6" actId="207"/>
          <ac:spMkLst>
            <pc:docMk/>
            <pc:sldMk cId="4004441150" sldId="325"/>
            <ac:spMk id="3" creationId="{5D417AE7-4056-EE47-985A-6A2604CFFEAE}"/>
          </ac:spMkLst>
        </pc:spChg>
      </pc:sldChg>
      <pc:sldChg chg="modSp">
        <pc:chgData name="Bob Higgie" userId="ca96966e-c91b-46bf-80ae-a3ad686f5520" providerId="ADAL" clId="{0BDAB5EB-C301-CF43-8991-139E036F8D1A}" dt="2020-09-20T20:02:31.331" v="7" actId="207"/>
        <pc:sldMkLst>
          <pc:docMk/>
          <pc:sldMk cId="1151840805" sldId="326"/>
        </pc:sldMkLst>
        <pc:spChg chg="mod">
          <ac:chgData name="Bob Higgie" userId="ca96966e-c91b-46bf-80ae-a3ad686f5520" providerId="ADAL" clId="{0BDAB5EB-C301-CF43-8991-139E036F8D1A}" dt="2020-09-20T20:02:31.331" v="7" actId="207"/>
          <ac:spMkLst>
            <pc:docMk/>
            <pc:sldMk cId="1151840805" sldId="326"/>
            <ac:spMk id="3" creationId="{5D417AE7-4056-EE47-985A-6A2604CFFEA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5257D-7257-0C4B-948B-353DF6BEDE1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B61E2-727D-EC45-BB5A-09FFA048D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43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 probably won’t need the instruction manual.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31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Without indirect addressing you would have to store address 1, then store address 2, then 3 etc. up to 64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06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CMP R3 from #256 to the number of rows times 256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12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explanation is best done with a diagram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79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96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Corruption of registers in subroutine if already in use in calling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41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 subroutine calls a subroutine the original LR value is overwritten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789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55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013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645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13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won’t be looking at opcodes either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063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 may not finish this, but it gives you something to fill gaps if you run out of material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061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58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Obviously it prompts for more input. The huge number is a negative 2s complement.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1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for less than 1. Check that the number to take away isn’t bigger than the remaining number. Loop to line 9 to repeat the prompt.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81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R2 away from R0 and store result in R0. Compare R0 to #1. BEQ to win label below the B loop. Write out msg as before.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11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for 0, greater than remaining sticks, if it would take all the remaining sticks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3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Specimen solution as doc in Teams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86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48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61E2-727D-EC45-BB5A-09FFA048D8D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76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39599-BA86-AD4D-BFB8-3A0ADAC2D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1EC698-B0F6-0348-83A8-27CCA4550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6D9B1-D72D-D645-A3B8-5B16CB64D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B73F5-602B-1B45-A7C3-620CFA860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9BC5D-29BC-B540-B4E9-D2DFCEC9A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E6053-683B-944E-90AC-12911C50A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30CFC-6F21-4D42-8B64-BF258FD3C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9C3B1-07AD-0247-A663-E070CB361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457D1-DA7C-A048-84DC-8A55F599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149D0-9CAF-3F4D-9022-C4F17528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65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331164-5A17-DD41-971A-71F6A30570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22F257-1B0E-AD4B-87BE-97BB51AC8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07CA0-BB1D-8D4B-B304-E472BCBD7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B8FB-9DF5-0D48-9856-E579DEBDF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353C1-1792-4649-AF64-312ED230C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7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98DBE-3DA6-6843-B18A-0C12EA895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E8B26-06BF-3C49-AE1E-D1247D2CC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8B8A8-DA48-AB40-BD95-C70379211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3D902-AFC6-C742-A5D2-1210F1C77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8D8A7-1165-4443-A122-FEB769458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7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98D1D-FF20-444E-BAE0-E4434AE4E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B2670-B233-E640-8A79-E073D46BC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2AA90-1FE8-9148-B13F-37A85BA18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21276-7BB3-0D4C-8EBA-8D22BE2C8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10E87-1B9A-BA46-BFE2-1DCC271A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1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87B1D-DE33-264E-9202-BFE9E45F0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5D7BC-4BE9-9444-9485-C81A371CB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A21DF-400D-E44E-B45A-8C8E2ED00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CA67C-5156-C243-A007-5FEFAB766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AA0E9-DA14-5B42-AA64-DAD9E311F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608D6-99A5-9848-A505-A3337182D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9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53BA0-F92A-1D4F-B601-47CF0DC51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E6B93-ED99-9343-B5E6-DAF24985E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208CF-AEB2-D743-BDCA-7AE684CC9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AE64CC-B022-3844-A885-C6E741195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A225BD-7E09-E24B-9464-14D10B0E00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46A4DB-702E-4944-8018-108715BE5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3182C0-1D7A-5E40-B5E3-B6594C22C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422B6E-CFEF-BF42-9985-05AC748F7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7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635FB-9CF8-054A-A97C-BF4C4D62F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38B957-892B-AA44-B91F-7E5E301E6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BBDF29-4B1A-7849-93B4-C39AA38B5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318F2A-ABB2-5449-A885-14BD88E7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9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5F7AED-F6B6-1E46-945E-B9C27ECC8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03A227-2590-E644-AF99-9F0501B54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DE034-408D-1E45-A854-F55103817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6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D678E-4376-CF4F-8FFC-03E5C6C8F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614E4-B276-644A-9E53-1B9DDC1D3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17942-DAA2-3C4C-8CAA-3A3A4CD50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73C32-4092-6642-B01E-8674DEA6A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F48E4-092C-2B40-9E25-B8DE12CFE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1786A-D6A8-A842-9F5F-910514327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64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529E0-01E3-6C4F-A2ED-E57E57A0D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B8CC20-B95D-864F-9EBD-70BB244563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86A8F-E198-B242-AA23-067420B97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9F4C1-930F-BB44-BFA1-C63AC40EE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DFADA-F33E-D646-AA52-D1A1F4C00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C9086-E381-B54A-9760-1F84E09B3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00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9BC3D9-A340-5A4C-A6DD-23B56FA19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31BA7-432B-2A42-872D-2D2026967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CA2EE-C32C-4545-9827-59FAC7EE7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9894E-EBB1-FD48-9BBC-B56B05B3E99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61985-3447-184A-9458-48F72D4D1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3E3E0-694C-D643-ADEC-2A6A68210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EA4655-CB46-0544-B73D-859810E0A0E7}"/>
              </a:ext>
            </a:extLst>
          </p:cNvPr>
          <p:cNvSpPr/>
          <p:nvPr userDrawn="1"/>
        </p:nvSpPr>
        <p:spPr>
          <a:xfrm rot="5400000">
            <a:off x="5740435" y="-5770529"/>
            <a:ext cx="711130" cy="12192001"/>
          </a:xfrm>
          <a:prstGeom prst="rect">
            <a:avLst/>
          </a:prstGeom>
          <a:solidFill>
            <a:srgbClr val="2233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36AD38-66E3-C448-AF96-49668BAB04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5" t="3290" r="1579" b="6172"/>
          <a:stretch/>
        </p:blipFill>
        <p:spPr>
          <a:xfrm>
            <a:off x="12500" y="-22917"/>
            <a:ext cx="834793" cy="69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9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terhigginson.co.uk/ARMlit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eterhigginson.co.uk/ARMlite/Programming%20reference%20manual.pdf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65F55-2BFF-4126-AE02-F5AA42C19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881" y="1130112"/>
            <a:ext cx="10022237" cy="2387600"/>
          </a:xfrm>
        </p:spPr>
        <p:txBody>
          <a:bodyPr>
            <a:normAutofit/>
          </a:bodyPr>
          <a:lstStyle/>
          <a:p>
            <a:r>
              <a:rPr lang="en-GB" sz="4400">
                <a:latin typeface="Microsoft Sans Serif"/>
                <a:ea typeface="Microsoft Sans Serif"/>
                <a:cs typeface="Microsoft Sans Serif"/>
              </a:rPr>
              <a:t>Operating Systems and Architecture</a:t>
            </a:r>
            <a:endParaRPr lang="en-US" sz="4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77BA68-6289-4EAC-A555-791DA44D98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(UFCFCU-30-1)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5C1695-5985-BC40-9B0C-2C93B4287676}"/>
              </a:ext>
            </a:extLst>
          </p:cNvPr>
          <p:cNvSpPr/>
          <p:nvPr/>
        </p:nvSpPr>
        <p:spPr>
          <a:xfrm>
            <a:off x="1524000" y="163220"/>
            <a:ext cx="1620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assembler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186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r>
              <a:rPr lang="en-GB" dirty="0"/>
              <a:t>The game of Matchsticks</a:t>
            </a:r>
          </a:p>
          <a:p>
            <a:endParaRPr lang="en-GB" b="1" dirty="0">
              <a:solidFill>
                <a:srgbClr val="00B050"/>
              </a:solidFill>
            </a:endParaRPr>
          </a:p>
          <a:p>
            <a:r>
              <a:rPr lang="en-GB" dirty="0"/>
              <a:t>Game starts with 15 matchsticks</a:t>
            </a:r>
          </a:p>
          <a:p>
            <a:r>
              <a:rPr lang="en-GB" dirty="0"/>
              <a:t>Players take turns to remove 1, 2, or 3 matchsticks</a:t>
            </a:r>
          </a:p>
          <a:p>
            <a:r>
              <a:rPr lang="en-GB" dirty="0"/>
              <a:t>The winner is the player who forces their opponent to take the last matchstick</a:t>
            </a:r>
          </a:p>
          <a:p>
            <a:r>
              <a:rPr lang="en-GB" dirty="0"/>
              <a:t>The opponent will be the computer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784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matchsticks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9920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4238297" cy="526249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Start with comments indicating what the registers are used for</a:t>
            </a:r>
          </a:p>
          <a:p>
            <a:endParaRPr lang="en-GB" dirty="0"/>
          </a:p>
          <a:p>
            <a:r>
              <a:rPr lang="en-GB" dirty="0"/>
              <a:t>Put all message  definitions at the end of the program, after the HALT</a:t>
            </a:r>
          </a:p>
          <a:p>
            <a:endParaRPr lang="en-GB" dirty="0"/>
          </a:p>
          <a:p>
            <a:r>
              <a:rPr lang="en-GB" dirty="0"/>
              <a:t>Enter this code and SUBMIT</a:t>
            </a:r>
          </a:p>
          <a:p>
            <a:r>
              <a:rPr lang="en-GB" dirty="0"/>
              <a:t>Make sure there are no errors (marked in red)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784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matchsticks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E6BC4F-FAFE-4443-85FF-74AD5E090908}"/>
              </a:ext>
            </a:extLst>
          </p:cNvPr>
          <p:cNvSpPr/>
          <p:nvPr/>
        </p:nvSpPr>
        <p:spPr>
          <a:xfrm>
            <a:off x="4681415" y="957329"/>
            <a:ext cx="725833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7F00"/>
                </a:solidFill>
                <a:latin typeface="Consolas" panose="020B0609020204030204" pitchFamily="49" charset="0"/>
              </a:rPr>
              <a:t>//R0 - remaining matchsticks </a:t>
            </a:r>
          </a:p>
          <a:p>
            <a:r>
              <a:rPr lang="en-GB" sz="2400" b="1" dirty="0">
                <a:solidFill>
                  <a:srgbClr val="007F00"/>
                </a:solidFill>
                <a:latin typeface="Consolas" panose="020B0609020204030204" pitchFamily="49" charset="0"/>
              </a:rPr>
              <a:t>//R1 - used for writing messages </a:t>
            </a:r>
          </a:p>
          <a:p>
            <a:r>
              <a:rPr lang="en-GB" sz="2400" b="1" dirty="0">
                <a:solidFill>
                  <a:srgbClr val="007F00"/>
                </a:solidFill>
                <a:latin typeface="Consolas" panose="020B0609020204030204" pitchFamily="49" charset="0"/>
              </a:rPr>
              <a:t>//R2 - number to remove </a:t>
            </a:r>
            <a:endParaRPr lang="en-GB" sz="2400" dirty="0"/>
          </a:p>
          <a:p>
            <a:r>
              <a:rPr lang="en-GB" sz="2400" b="1" dirty="0">
                <a:solidFill>
                  <a:srgbClr val="4270C1"/>
                </a:solidFill>
                <a:latin typeface="Consolas" panose="020B0609020204030204" pitchFamily="49" charset="0"/>
              </a:rPr>
              <a:t>MOV R0, #15</a:t>
            </a:r>
            <a:br>
              <a:rPr lang="en-GB" sz="2400" b="1" dirty="0">
                <a:solidFill>
                  <a:srgbClr val="4270C1"/>
                </a:solidFill>
                <a:latin typeface="Consolas" panose="020B0609020204030204" pitchFamily="49" charset="0"/>
              </a:rPr>
            </a:br>
            <a:r>
              <a:rPr lang="en-GB" sz="2400" b="1" dirty="0">
                <a:solidFill>
                  <a:srgbClr val="4270C1"/>
                </a:solidFill>
                <a:latin typeface="Consolas" panose="020B0609020204030204" pitchFamily="49" charset="0"/>
              </a:rPr>
              <a:t>STR R0, .</a:t>
            </a:r>
            <a:r>
              <a:rPr lang="en-GB" sz="2400" b="1" dirty="0" err="1">
                <a:solidFill>
                  <a:srgbClr val="4270C1"/>
                </a:solidFill>
                <a:latin typeface="Consolas" panose="020B0609020204030204" pitchFamily="49" charset="0"/>
              </a:rPr>
              <a:t>WriteUnsignedNum</a:t>
            </a:r>
            <a:r>
              <a:rPr lang="en-GB" sz="2400" b="1" dirty="0">
                <a:solidFill>
                  <a:srgbClr val="4270C1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GB" sz="2400" b="1" dirty="0">
                <a:solidFill>
                  <a:srgbClr val="4270C1"/>
                </a:solidFill>
                <a:latin typeface="Consolas" panose="020B0609020204030204" pitchFamily="49" charset="0"/>
              </a:rPr>
              <a:t>MOV R1, #msg1</a:t>
            </a:r>
            <a:br>
              <a:rPr lang="en-GB" sz="2400" b="1" dirty="0">
                <a:solidFill>
                  <a:srgbClr val="4270C1"/>
                </a:solidFill>
                <a:latin typeface="Consolas" panose="020B0609020204030204" pitchFamily="49" charset="0"/>
              </a:rPr>
            </a:br>
            <a:r>
              <a:rPr lang="en-GB" sz="2400" b="1" dirty="0">
                <a:solidFill>
                  <a:srgbClr val="4270C1"/>
                </a:solidFill>
                <a:latin typeface="Consolas" panose="020B0609020204030204" pitchFamily="49" charset="0"/>
              </a:rPr>
              <a:t>STR R1, .</a:t>
            </a:r>
            <a:r>
              <a:rPr lang="en-GB" sz="2400" b="1" dirty="0" err="1">
                <a:solidFill>
                  <a:srgbClr val="4270C1"/>
                </a:solidFill>
                <a:latin typeface="Consolas" panose="020B0609020204030204" pitchFamily="49" charset="0"/>
              </a:rPr>
              <a:t>WriteString</a:t>
            </a:r>
            <a:r>
              <a:rPr lang="en-GB" sz="2400" b="1" dirty="0">
                <a:solidFill>
                  <a:srgbClr val="4270C1"/>
                </a:solidFill>
                <a:latin typeface="Consolas" panose="020B0609020204030204" pitchFamily="49" charset="0"/>
              </a:rPr>
              <a:t/>
            </a:r>
            <a:br>
              <a:rPr lang="en-GB" sz="2400" b="1" dirty="0">
                <a:solidFill>
                  <a:srgbClr val="4270C1"/>
                </a:solidFill>
                <a:latin typeface="Consolas" panose="020B0609020204030204" pitchFamily="49" charset="0"/>
              </a:rPr>
            </a:br>
            <a:r>
              <a:rPr lang="en-GB" sz="2400" b="1" dirty="0">
                <a:solidFill>
                  <a:srgbClr val="4270C1"/>
                </a:solidFill>
                <a:latin typeface="Consolas" panose="020B0609020204030204" pitchFamily="49" charset="0"/>
              </a:rPr>
              <a:t>MOV R1, #msg2</a:t>
            </a:r>
            <a:br>
              <a:rPr lang="en-GB" sz="2400" b="1" dirty="0">
                <a:solidFill>
                  <a:srgbClr val="4270C1"/>
                </a:solidFill>
                <a:latin typeface="Consolas" panose="020B0609020204030204" pitchFamily="49" charset="0"/>
              </a:rPr>
            </a:br>
            <a:r>
              <a:rPr lang="en-GB" sz="2400" b="1" dirty="0">
                <a:solidFill>
                  <a:srgbClr val="4270C1"/>
                </a:solidFill>
                <a:latin typeface="Consolas" panose="020B0609020204030204" pitchFamily="49" charset="0"/>
              </a:rPr>
              <a:t>STR R1, .</a:t>
            </a:r>
            <a:r>
              <a:rPr lang="en-GB" sz="2400" b="1" dirty="0" err="1">
                <a:solidFill>
                  <a:srgbClr val="4270C1"/>
                </a:solidFill>
                <a:latin typeface="Consolas" panose="020B0609020204030204" pitchFamily="49" charset="0"/>
              </a:rPr>
              <a:t>WriteString</a:t>
            </a:r>
            <a:r>
              <a:rPr lang="en-GB" sz="2400" b="1" dirty="0">
                <a:solidFill>
                  <a:srgbClr val="4270C1"/>
                </a:solidFill>
                <a:latin typeface="Consolas" panose="020B0609020204030204" pitchFamily="49" charset="0"/>
              </a:rPr>
              <a:t/>
            </a:r>
            <a:br>
              <a:rPr lang="en-GB" sz="2400" b="1" dirty="0">
                <a:solidFill>
                  <a:srgbClr val="4270C1"/>
                </a:solidFill>
                <a:latin typeface="Consolas" panose="020B0609020204030204" pitchFamily="49" charset="0"/>
              </a:rPr>
            </a:br>
            <a:r>
              <a:rPr lang="en-GB" sz="2400" b="1" dirty="0">
                <a:solidFill>
                  <a:srgbClr val="4270C1"/>
                </a:solidFill>
                <a:latin typeface="Consolas" panose="020B0609020204030204" pitchFamily="49" charset="0"/>
              </a:rPr>
              <a:t>LDR R2, .</a:t>
            </a:r>
            <a:r>
              <a:rPr lang="en-GB" sz="2400" b="1" dirty="0" err="1">
                <a:solidFill>
                  <a:srgbClr val="4270C1"/>
                </a:solidFill>
                <a:latin typeface="Consolas" panose="020B0609020204030204" pitchFamily="49" charset="0"/>
              </a:rPr>
              <a:t>InputNum</a:t>
            </a:r>
            <a:r>
              <a:rPr lang="en-GB" sz="2400" b="1" dirty="0">
                <a:solidFill>
                  <a:srgbClr val="4270C1"/>
                </a:solidFill>
                <a:latin typeface="Consolas" panose="020B0609020204030204" pitchFamily="49" charset="0"/>
              </a:rPr>
              <a:t/>
            </a:r>
            <a:br>
              <a:rPr lang="en-GB" sz="2400" b="1" dirty="0">
                <a:solidFill>
                  <a:srgbClr val="4270C1"/>
                </a:solidFill>
                <a:latin typeface="Consolas" panose="020B0609020204030204" pitchFamily="49" charset="0"/>
              </a:rPr>
            </a:br>
            <a:r>
              <a:rPr lang="en-GB" sz="2400" b="1" dirty="0">
                <a:solidFill>
                  <a:srgbClr val="4270C1"/>
                </a:solidFill>
                <a:latin typeface="Consolas" panose="020B0609020204030204" pitchFamily="49" charset="0"/>
              </a:rPr>
              <a:t>SUB R0, R0, R2</a:t>
            </a:r>
            <a:br>
              <a:rPr lang="en-GB" sz="2400" b="1" dirty="0">
                <a:solidFill>
                  <a:srgbClr val="4270C1"/>
                </a:solidFill>
                <a:latin typeface="Consolas" panose="020B0609020204030204" pitchFamily="49" charset="0"/>
              </a:rPr>
            </a:br>
            <a:r>
              <a:rPr lang="en-GB" sz="2400" b="1" dirty="0">
                <a:solidFill>
                  <a:srgbClr val="4270C1"/>
                </a:solidFill>
                <a:latin typeface="Consolas" panose="020B0609020204030204" pitchFamily="49" charset="0"/>
              </a:rPr>
              <a:t>HALT </a:t>
            </a:r>
            <a:endParaRPr lang="en-GB" sz="2400" dirty="0"/>
          </a:p>
          <a:p>
            <a:r>
              <a:rPr lang="en-GB" sz="2400" b="1" dirty="0">
                <a:solidFill>
                  <a:srgbClr val="4270C1"/>
                </a:solidFill>
                <a:latin typeface="Consolas" panose="020B0609020204030204" pitchFamily="49" charset="0"/>
              </a:rPr>
              <a:t>msg1: .ASCIZ "remaining\n"</a:t>
            </a:r>
            <a:br>
              <a:rPr lang="en-GB" sz="2400" b="1" dirty="0">
                <a:solidFill>
                  <a:srgbClr val="4270C1"/>
                </a:solidFill>
                <a:latin typeface="Consolas" panose="020B0609020204030204" pitchFamily="49" charset="0"/>
              </a:rPr>
            </a:br>
            <a:r>
              <a:rPr lang="en-GB" sz="2400" b="1" dirty="0">
                <a:solidFill>
                  <a:srgbClr val="4270C1"/>
                </a:solidFill>
                <a:latin typeface="Consolas" panose="020B0609020204030204" pitchFamily="49" charset="0"/>
              </a:rPr>
              <a:t>msg2: .ASCIZ "How many do you want to remove (1-3)?\n"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7884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5037083" cy="52624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dirty="0"/>
              <a:t>Line 4</a:t>
            </a:r>
          </a:p>
          <a:p>
            <a:pPr marL="457200" lvl="1" indent="0">
              <a:buNone/>
            </a:pPr>
            <a:r>
              <a:rPr lang="en-GB" dirty="0"/>
              <a:t>MOV move the immediate value 15 into Register 0</a:t>
            </a:r>
          </a:p>
          <a:p>
            <a:pPr marL="0" indent="0">
              <a:buNone/>
            </a:pPr>
            <a:r>
              <a:rPr lang="en-GB" sz="2400" dirty="0"/>
              <a:t>Line 5</a:t>
            </a:r>
          </a:p>
          <a:p>
            <a:pPr marL="457200" lvl="1" indent="0">
              <a:buNone/>
            </a:pPr>
            <a:r>
              <a:rPr lang="en-GB" dirty="0"/>
              <a:t>STR store contents of register to .</a:t>
            </a:r>
            <a:r>
              <a:rPr lang="en-GB" dirty="0" err="1"/>
              <a:t>WriteUnsignedNum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sz="2400" dirty="0"/>
              <a:t>.</a:t>
            </a:r>
            <a:r>
              <a:rPr lang="en-GB" sz="2400" dirty="0" err="1"/>
              <a:t>WriteUnsignedNum</a:t>
            </a:r>
            <a:r>
              <a:rPr lang="en-GB" sz="2400" dirty="0"/>
              <a:t> is a system label pointing to an address (not visible). At runtime, when a value is written here, the contents are written to the console as a signed decimal</a:t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>
                <a:solidFill>
                  <a:srgbClr val="007F00"/>
                </a:solidFill>
                <a:latin typeface="Consolas" panose="020B0609020204030204" pitchFamily="49" charset="0"/>
              </a:rPr>
              <a:t>//This is a key concept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400" dirty="0"/>
              <a:t>STEP to line 5 and observe 15 in the console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2362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output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9B8198-BF7C-B44A-A43E-215D3DD24A61}"/>
              </a:ext>
            </a:extLst>
          </p:cNvPr>
          <p:cNvSpPr/>
          <p:nvPr/>
        </p:nvSpPr>
        <p:spPr>
          <a:xfrm>
            <a:off x="6096000" y="957329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1|</a:t>
            </a:r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//R0 - remaining matchsticks 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2|</a:t>
            </a:r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//R1 - used for writing messages 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3|</a:t>
            </a:r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//R2 - number to remove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4|      MOV R0, #15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5|      STR R0, .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WriteUnsignedNum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6|      MOV R1, #msg1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7|      STR R1, .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WriteString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8|      MOV R1, #msg2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9|      STR R1, .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WriteString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10|      LDR R2, .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InputNum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11|      SUB R0, R0, R2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12|      HALT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13|msg1: .ASCIZ "remaining\n"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14|msg2: .ASCIZ "How many do you want to remove (1-3)?\n”</a:t>
            </a:r>
            <a:endParaRPr lang="en-GB" b="0" i="0" u="none" strike="noStrike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987D5D-6DDD-7C44-AED5-6827FF8D4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419615"/>
            <a:ext cx="44704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4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5257800" cy="5262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Line 6</a:t>
            </a:r>
          </a:p>
          <a:p>
            <a:pPr marL="0" indent="0">
              <a:buNone/>
            </a:pPr>
            <a:r>
              <a:rPr lang="en-GB" sz="2400" dirty="0"/>
              <a:t>MOV #msg1 into register 1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msg1 is a label for .ASCIZ “remaining\n”</a:t>
            </a:r>
          </a:p>
          <a:p>
            <a:pPr marL="0" indent="0">
              <a:buNone/>
            </a:pPr>
            <a:r>
              <a:rPr lang="en-GB" sz="2400" dirty="0"/>
              <a:t>.ASCIZ means an ASCII string terminated by a 0</a:t>
            </a:r>
          </a:p>
          <a:p>
            <a:pPr marL="0" indent="0">
              <a:buNone/>
            </a:pPr>
            <a:r>
              <a:rPr lang="en-GB" sz="2400" dirty="0"/>
              <a:t>Hover over msg1 and 0x00024-0x0002e is displayed. This the start and end address of where the assembler has placed the string “remaining\n” in memory</a:t>
            </a:r>
          </a:p>
          <a:p>
            <a:pPr marL="0" indent="0">
              <a:buNone/>
            </a:pPr>
            <a:r>
              <a:rPr lang="en-GB" sz="2400" dirty="0"/>
              <a:t>STEP this instruction and check the value in R1. It should be 0x00000024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2362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output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9B8198-BF7C-B44A-A43E-215D3DD24A61}"/>
              </a:ext>
            </a:extLst>
          </p:cNvPr>
          <p:cNvSpPr/>
          <p:nvPr/>
        </p:nvSpPr>
        <p:spPr>
          <a:xfrm>
            <a:off x="6096000" y="957329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1|</a:t>
            </a:r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//R0 - remaining matchsticks 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2|</a:t>
            </a:r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//R1 - used for writing messages 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3|</a:t>
            </a:r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//R2 - number to remove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4|      MOV R0, #15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5|      STR R0, .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WriteUnsignedNum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6|      MOV R1, #msg1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7|      STR R1, .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WriteString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8|      MOV R1, #msg2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9|      STR R1, .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WriteString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10|      LDR R2, .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InputNum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11|      SUB R0, R0, R2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12|      HALT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13|msg1: .ASCIZ "remaining\n"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14|msg2: .ASCIZ "How many do you want to remove (1-3)?\n”</a:t>
            </a:r>
            <a:endParaRPr lang="en-GB" b="0" i="0" u="none" strike="noStrike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49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5257800" cy="5262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Line 7</a:t>
            </a:r>
          </a:p>
          <a:p>
            <a:pPr marL="0" indent="0">
              <a:buNone/>
            </a:pPr>
            <a:r>
              <a:rPr lang="en-GB" sz="2400" dirty="0"/>
              <a:t>STR R1, .</a:t>
            </a:r>
            <a:r>
              <a:rPr lang="en-GB" sz="2400" dirty="0" err="1"/>
              <a:t>WriteString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As with line 5, although this time the string is written. </a:t>
            </a:r>
          </a:p>
          <a:p>
            <a:pPr marL="0" indent="0">
              <a:buNone/>
            </a:pPr>
            <a:r>
              <a:rPr lang="en-GB" sz="2400" dirty="0"/>
              <a:t>\n is an escape character, when written to the console it will make a new line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Lines 8 and 9 </a:t>
            </a:r>
          </a:p>
          <a:p>
            <a:pPr marL="0" indent="0">
              <a:buNone/>
            </a:pPr>
            <a:r>
              <a:rPr lang="en-GB" sz="2400" dirty="0"/>
              <a:t>Write the other message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STEP 7, 8 and 9</a:t>
            </a:r>
          </a:p>
          <a:p>
            <a:pPr marL="0" indent="0">
              <a:buNone/>
            </a:pPr>
            <a:r>
              <a:rPr lang="en-GB" sz="2400" dirty="0"/>
              <a:t>Check the messages are in the console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2362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output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9B8198-BF7C-B44A-A43E-215D3DD24A61}"/>
              </a:ext>
            </a:extLst>
          </p:cNvPr>
          <p:cNvSpPr/>
          <p:nvPr/>
        </p:nvSpPr>
        <p:spPr>
          <a:xfrm>
            <a:off x="6096000" y="957329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1|</a:t>
            </a:r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//R0 - remaining matchsticks 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2|</a:t>
            </a:r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//R1 - used for writing messages 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3|</a:t>
            </a:r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//R2 - number to remove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4|      MOV R0, #15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5|      STR R0, .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WriteUnsignedNum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6|      MOV R1, #msg1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7|      STR R1, .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WriteString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8|      MOV R1, #msg2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9|      STR R1, .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WriteString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10|      LDR R2, .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InputNum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11|      SUB R0, R0, R2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12|      HALT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13|msg1: .ASCIZ "remaining\n"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14|msg2: .ASCIZ "How many do you want to remove (1-3)?\n”</a:t>
            </a:r>
            <a:endParaRPr lang="en-GB" b="0" i="0" u="none" strike="noStrike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2D7E48-A923-C843-A9D5-F2C6F1537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209" y="5451147"/>
            <a:ext cx="42799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8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5257800" cy="5262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/>
              <a:t>Line 10</a:t>
            </a:r>
          </a:p>
          <a:p>
            <a:pPr marL="0" indent="0">
              <a:buNone/>
            </a:pPr>
            <a:r>
              <a:rPr lang="en-GB" sz="2400" dirty="0"/>
              <a:t>LDR R2, .</a:t>
            </a:r>
            <a:r>
              <a:rPr lang="en-GB" sz="2400" dirty="0" err="1"/>
              <a:t>InputNum</a:t>
            </a:r>
            <a:r>
              <a:rPr lang="en-GB" sz="2400" dirty="0"/>
              <a:t> </a:t>
            </a:r>
          </a:p>
          <a:p>
            <a:pPr marL="0" indent="0">
              <a:buNone/>
            </a:pPr>
            <a:r>
              <a:rPr lang="en-GB" sz="2400" dirty="0"/>
              <a:t>This instruction will request the user to enter a number into the input field, which is then loaded into R2</a:t>
            </a:r>
          </a:p>
          <a:p>
            <a:pPr marL="0" indent="0">
              <a:buNone/>
            </a:pPr>
            <a:r>
              <a:rPr lang="en-GB" sz="2400" dirty="0"/>
              <a:t>This is like lines 5 and 7, but this time .</a:t>
            </a:r>
            <a:r>
              <a:rPr lang="en-GB" sz="2400" dirty="0" err="1"/>
              <a:t>InputNum</a:t>
            </a:r>
            <a:r>
              <a:rPr lang="en-GB" sz="2400" dirty="0"/>
              <a:t> is a system memory address where the assembler has put the user input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These are both examples of memory mapped I/O where the CPU and the I/O device share the same memory</a:t>
            </a:r>
          </a:p>
          <a:p>
            <a:pPr marL="0" indent="0">
              <a:buNone/>
            </a:pPr>
            <a:r>
              <a:rPr lang="en-GB" sz="2400" dirty="0"/>
              <a:t>STEP line 10 and check the value in R2 is the same as you entered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0615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input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9B8198-BF7C-B44A-A43E-215D3DD24A61}"/>
              </a:ext>
            </a:extLst>
          </p:cNvPr>
          <p:cNvSpPr/>
          <p:nvPr/>
        </p:nvSpPr>
        <p:spPr>
          <a:xfrm>
            <a:off x="6096000" y="957329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1|</a:t>
            </a:r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//R0 - remaining matchsticks 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2|</a:t>
            </a:r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//R1 - used for writing messages 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3|</a:t>
            </a:r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//R2 - number to remove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4|      MOV R0, #15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5|      STR R0, .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WriteUnsignedNum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6|      MOV R1, #msg1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7|      STR R1, .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WriteString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8|      MOV R1, #msg2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9|      STR R1, .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WriteString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10|      LDR R2, .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InputNum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11|      SUB R0, R0, R2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12|      HALT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13|msg1: .ASCIZ "remaining\n"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14|msg2: .ASCIZ "How many do you want to remove (1-3)?\n”</a:t>
            </a:r>
            <a:endParaRPr lang="en-GB" b="0" i="0" u="none" strike="noStrike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63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5257800" cy="5262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Line 11</a:t>
            </a:r>
          </a:p>
          <a:p>
            <a:pPr marL="0" indent="0">
              <a:buNone/>
            </a:pPr>
            <a:r>
              <a:rPr lang="en-GB" sz="2400" dirty="0"/>
              <a:t>SUB R0, R0, R2</a:t>
            </a:r>
          </a:p>
          <a:p>
            <a:pPr marL="0" indent="0">
              <a:buNone/>
            </a:pPr>
            <a:r>
              <a:rPr lang="en-GB" sz="2400" dirty="0"/>
              <a:t>This instruction subtracts the value in R2 from the value R0 and writes the value into R0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Line 12</a:t>
            </a:r>
          </a:p>
          <a:p>
            <a:pPr marL="0" indent="0">
              <a:buNone/>
            </a:pPr>
            <a:r>
              <a:rPr lang="en-GB" sz="2400" dirty="0"/>
              <a:t>The HALT prevents the CPU from trying to execute lines 13 and 14 as instructions.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STEP lines 11 and 12 and check the value in R0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7516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subtraction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9B8198-BF7C-B44A-A43E-215D3DD24A61}"/>
              </a:ext>
            </a:extLst>
          </p:cNvPr>
          <p:cNvSpPr/>
          <p:nvPr/>
        </p:nvSpPr>
        <p:spPr>
          <a:xfrm>
            <a:off x="6096000" y="957329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1|</a:t>
            </a:r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//R0 - remaining matchsticks 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2|</a:t>
            </a:r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//R1 - used for writing messages 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3|</a:t>
            </a:r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//R2 - number to remove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4|      MOV R0, #15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5|      STR R0, .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WriteUnsignedNum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6|      MOV R1, #msg1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7|      STR R1, .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WriteString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8|      MOV R1, #msg2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9|      STR R1, .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WriteString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10|      LDR R2, .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InputNum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11|      SUB R0, R0, R2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12|      HALT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13|msg1: .ASCIZ "remaining\n"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14|msg2: .ASCIZ "How many do you want to remove (1-3)?\n”</a:t>
            </a:r>
            <a:endParaRPr lang="en-GB" b="0" i="0" u="none" strike="noStrike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28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5257800" cy="5262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A label has been added at line 5</a:t>
            </a:r>
          </a:p>
          <a:p>
            <a:pPr marL="0" indent="0">
              <a:buNone/>
            </a:pPr>
            <a:r>
              <a:rPr lang="en-GB" sz="2400" dirty="0"/>
              <a:t>An extra instruction is at line 12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</a:rPr>
              <a:t>Predict what this will do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Now run the program (slow) and see what happens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If you enter a number after remaining = 0, what does the number remaining now mean?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239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branch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83E79D-0A39-7C45-8FEA-50D9A26DAD60}"/>
              </a:ext>
            </a:extLst>
          </p:cNvPr>
          <p:cNvSpPr/>
          <p:nvPr/>
        </p:nvSpPr>
        <p:spPr>
          <a:xfrm>
            <a:off x="6253656" y="1250926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 1|</a:t>
            </a:r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//R0 - remaining matchsticks 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2|</a:t>
            </a:r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//R1 - used for writing messages 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3|</a:t>
            </a:r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//R2 - number to remove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4|      MOV R0, #15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5|</a:t>
            </a:r>
            <a:r>
              <a:rPr lang="en-GB" dirty="0">
                <a:solidFill>
                  <a:srgbClr val="FF0000"/>
                </a:solidFill>
                <a:latin typeface="Courier New" panose="02070309020205020404" pitchFamily="49" charset="0"/>
              </a:rPr>
              <a:t>loop: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STR R0, .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WriteUnsignedNum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6|      MOV R1, #msg1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7|      STR R1, .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WriteString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8|      MOV R1, #msg2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9|      STR R1, .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WriteString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10|      LDR R2, .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InputNum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11|      SUB R0, R0, R2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GB" dirty="0">
                <a:solidFill>
                  <a:srgbClr val="FF0000"/>
                </a:solidFill>
                <a:latin typeface="Courier New" panose="02070309020205020404" pitchFamily="49" charset="0"/>
              </a:rPr>
              <a:t>12|      B loop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13|      HALT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14|msg1: .ASCIZ "remaining\n"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15|msg2: .ASCIZ "How many do you want to remove (1-3)?\n"</a:t>
            </a:r>
            <a:endParaRPr lang="en-GB" b="0" i="0" u="none" strike="noStrike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58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8"/>
            <a:ext cx="5257800" cy="55801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</a:rPr>
              <a:t>We need checks to see that the input is valid.  What are these?</a:t>
            </a:r>
          </a:p>
          <a:p>
            <a:pPr marL="0" indent="0">
              <a:buNone/>
            </a:pPr>
            <a:r>
              <a:rPr lang="en-GB" sz="2400" dirty="0"/>
              <a:t>Another label has been added at line 10</a:t>
            </a:r>
          </a:p>
          <a:p>
            <a:pPr marL="0" indent="0">
              <a:buNone/>
            </a:pPr>
            <a:r>
              <a:rPr lang="en-GB" sz="2400" dirty="0"/>
              <a:t>Line 11 compares the input with the value 3</a:t>
            </a:r>
          </a:p>
          <a:p>
            <a:pPr marL="0" indent="0">
              <a:buNone/>
            </a:pPr>
            <a:r>
              <a:rPr lang="en-GB" sz="2400" dirty="0"/>
              <a:t>Line 12 loops to input: if the comparison result is “greater than”</a:t>
            </a:r>
          </a:p>
          <a:p>
            <a:pPr marL="0" indent="0">
              <a:buNone/>
            </a:pPr>
            <a:r>
              <a:rPr lang="en-GB" sz="2400" dirty="0"/>
              <a:t>Check this by running the program</a:t>
            </a:r>
          </a:p>
          <a:p>
            <a:pPr marL="0" indent="0">
              <a:buNone/>
            </a:pPr>
            <a:r>
              <a:rPr lang="en-GB" sz="2400" dirty="0"/>
              <a:t>Add the other required checks and test them</a:t>
            </a:r>
          </a:p>
          <a:p>
            <a:pPr marL="0" indent="0">
              <a:buNone/>
            </a:pPr>
            <a:r>
              <a:rPr lang="en-GB" sz="2400" dirty="0"/>
              <a:t>Branch instructions</a:t>
            </a:r>
          </a:p>
          <a:p>
            <a:pPr lvl="1"/>
            <a:r>
              <a:rPr lang="en-GB" sz="2000" dirty="0"/>
              <a:t>B label (unconditional)</a:t>
            </a:r>
          </a:p>
          <a:p>
            <a:pPr lvl="1"/>
            <a:r>
              <a:rPr lang="en-GB" sz="2000" dirty="0"/>
              <a:t>BGT, BEQ, BLT, BNE</a:t>
            </a:r>
            <a:br>
              <a:rPr lang="en-GB" sz="2000" dirty="0"/>
            </a:br>
            <a:endParaRPr lang="en-GB" sz="2000" dirty="0"/>
          </a:p>
          <a:p>
            <a:pPr marL="0" indent="0">
              <a:buNone/>
            </a:pPr>
            <a:r>
              <a:rPr lang="en-GB" sz="2400" dirty="0"/>
              <a:t>Is line 10 the best place for input: ?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5887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validation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9CCDCE-8EFF-3942-96E7-52AEAB4DDF9B}"/>
              </a:ext>
            </a:extLst>
          </p:cNvPr>
          <p:cNvSpPr/>
          <p:nvPr/>
        </p:nvSpPr>
        <p:spPr>
          <a:xfrm>
            <a:off x="6022428" y="1049420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1|</a:t>
            </a:r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//R0 - remaining matchsticks 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2|</a:t>
            </a:r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//R1 - used for writing messages 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3|</a:t>
            </a:r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//R2 - number to remove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4|      MOV R0, #15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5|loop: STR R0, .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WriteUnsignedNum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6|      MOV R1, #msg1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7|      STR R1, .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WriteString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8|      MOV R1, #msg2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9|      STR R1, .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WriteString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10|</a:t>
            </a:r>
            <a:r>
              <a:rPr lang="en-GB" dirty="0">
                <a:solidFill>
                  <a:srgbClr val="FF0000"/>
                </a:solidFill>
                <a:latin typeface="Courier New" panose="02070309020205020404" pitchFamily="49" charset="0"/>
              </a:rPr>
              <a:t>input: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LDR R2, .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InputNum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11|      </a:t>
            </a:r>
            <a:r>
              <a:rPr lang="en-GB" dirty="0">
                <a:solidFill>
                  <a:srgbClr val="FF0000"/>
                </a:solidFill>
                <a:latin typeface="Courier New" panose="02070309020205020404" pitchFamily="49" charset="0"/>
              </a:rPr>
              <a:t>CMP r2, #3</a:t>
            </a:r>
          </a:p>
          <a:p>
            <a:r>
              <a:rPr lang="en-GB" dirty="0">
                <a:solidFill>
                  <a:srgbClr val="FF0000"/>
                </a:solidFill>
                <a:latin typeface="Courier New" panose="02070309020205020404" pitchFamily="49" charset="0"/>
              </a:rPr>
              <a:t> 12|      BGT input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13|      SUB R0, R0, R2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14|      B loop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15|      HALT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16|msg1: .ASCIZ "remaining\n"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17|msg2: .ASCIZ "How many do you want to remove (1-3)?\n"</a:t>
            </a:r>
            <a:endParaRPr lang="en-GB" b="0" i="0" u="none" strike="noStrike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95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8"/>
            <a:ext cx="5257800" cy="55801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We need a check to see if the game has been won.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It is won if the remaining number of matchsticks is 1 after a move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</a:rPr>
              <a:t>How can that be done?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Implement your test for a win and add a message to say “Player wins”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Hint: You will need to branch beyond the input loop if there is a win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8755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win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9CCDCE-8EFF-3942-96E7-52AEAB4DDF9B}"/>
              </a:ext>
            </a:extLst>
          </p:cNvPr>
          <p:cNvSpPr/>
          <p:nvPr/>
        </p:nvSpPr>
        <p:spPr>
          <a:xfrm>
            <a:off x="6022428" y="1049420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1|</a:t>
            </a:r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//R0 - remaining matchsticks 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2|</a:t>
            </a:r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//R1 - used for writing messages 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3|</a:t>
            </a:r>
            <a:r>
              <a:rPr lang="en-GB" dirty="0">
                <a:solidFill>
                  <a:srgbClr val="008000"/>
                </a:solidFill>
                <a:latin typeface="Courier New" panose="02070309020205020404" pitchFamily="49" charset="0"/>
              </a:rPr>
              <a:t>//R2 - number to remove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4|      MOV R0, #15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5|loop: STR R0, .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WriteUnsignedNum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6|      MOV R1, #msg1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7|      STR R1, .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WriteString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8|      MOV R1, #msg2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 9|      STR R1, .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WriteString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10|</a:t>
            </a:r>
            <a:r>
              <a:rPr lang="en-GB" dirty="0">
                <a:solidFill>
                  <a:srgbClr val="FF0000"/>
                </a:solidFill>
                <a:latin typeface="Courier New" panose="02070309020205020404" pitchFamily="49" charset="0"/>
              </a:rPr>
              <a:t>input: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 LDR R2, .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</a:rPr>
              <a:t>InputNum</a:t>
            </a:r>
            <a:endParaRPr lang="en-GB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11|      </a:t>
            </a:r>
            <a:r>
              <a:rPr lang="en-GB" dirty="0">
                <a:solidFill>
                  <a:srgbClr val="FF0000"/>
                </a:solidFill>
                <a:latin typeface="Courier New" panose="02070309020205020404" pitchFamily="49" charset="0"/>
              </a:rPr>
              <a:t>CMP r2, #3</a:t>
            </a:r>
          </a:p>
          <a:p>
            <a:r>
              <a:rPr lang="en-GB" dirty="0">
                <a:solidFill>
                  <a:srgbClr val="FF0000"/>
                </a:solidFill>
                <a:latin typeface="Courier New" panose="02070309020205020404" pitchFamily="49" charset="0"/>
              </a:rPr>
              <a:t> 12|      BGT input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13|      SUB R0, R0, R2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14|      B loop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15|      HALT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16|msg1: .ASCIZ "remaining\n"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</a:rPr>
              <a:t> 17|msg2: .ASCIZ "How many do you want to remove (1-3)?\n"</a:t>
            </a:r>
            <a:endParaRPr lang="en-GB" b="0" i="0" u="none" strike="noStrike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08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After completing this section of the module you will be able to: 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>
              <a:solidFill>
                <a:srgbClr val="000000"/>
              </a:solidFill>
            </a:endParaRPr>
          </a:p>
          <a:p>
            <a:r>
              <a:rPr lang="en-GB" dirty="0"/>
              <a:t>Implement simple programs in assembler language </a:t>
            </a:r>
          </a:p>
          <a:p>
            <a:endParaRPr lang="en-GB" dirty="0"/>
          </a:p>
          <a:p>
            <a:r>
              <a:rPr lang="en-GB" dirty="0"/>
              <a:t>The simulator used for this section is the 32bit </a:t>
            </a:r>
            <a:r>
              <a:rPr lang="en-GB" dirty="0" err="1"/>
              <a:t>ARMlite</a:t>
            </a:r>
            <a:r>
              <a:rPr lang="en-GB" dirty="0"/>
              <a:t> simulator:</a:t>
            </a:r>
            <a:br>
              <a:rPr lang="en-GB" dirty="0"/>
            </a:br>
            <a:r>
              <a:rPr lang="en-GB" dirty="0">
                <a:hlinkClick r:id="rId3"/>
              </a:rPr>
              <a:t>https://www.peterhigginson.co.uk/ARMlite/</a:t>
            </a:r>
            <a:endParaRPr lang="en-GB" dirty="0"/>
          </a:p>
          <a:p>
            <a:endParaRPr lang="en-GB" dirty="0"/>
          </a:p>
          <a:p>
            <a:r>
              <a:rPr lang="en-GB" dirty="0"/>
              <a:t>The manual with the instruction set is at:</a:t>
            </a:r>
            <a:br>
              <a:rPr lang="en-GB" dirty="0"/>
            </a:br>
            <a:r>
              <a:rPr lang="en-GB" dirty="0">
                <a:hlinkClick r:id="rId4"/>
              </a:rPr>
              <a:t>https://peterhigginson.co.uk/ARMlite/Programming%20reference%20manual.pdf</a:t>
            </a:r>
            <a:endParaRPr lang="en-GB" dirty="0"/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5727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>
                <a:solidFill>
                  <a:srgbClr val="F1307C"/>
                </a:solidFill>
                <a:latin typeface="Helvetica "/>
                <a:cs typeface="Gotham Book" pitchFamily="50" charset="0"/>
              </a:rPr>
              <a:t>outcomes</a:t>
            </a:r>
            <a:r>
              <a:rPr lang="en-GB" sz="3200" b="1" baseline="3000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53768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8755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win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8154" y="1031629"/>
            <a:ext cx="636172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1|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//R0 - remaining matchsticks 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2|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//R1 - used for writing messages 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3|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//R2 - number to remove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4|      MOV R0, #15</a:t>
            </a:r>
          </a:p>
          <a:p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5|loop: STR R0, .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WriteUnsignedNum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</a:p>
          <a:p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6|      MOV R1, #msg1</a:t>
            </a:r>
          </a:p>
          <a:p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7|      STR R1, .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WriteString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8|      MOV R1, #msg2</a:t>
            </a:r>
          </a:p>
          <a:p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9|      STR R1, .</a:t>
            </a:r>
            <a:r>
              <a:rPr lang="en-GB" sz="14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WriteString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GB" sz="1400" dirty="0">
                <a:latin typeface="Courier New" panose="02070309020205020404" pitchFamily="49" charset="0"/>
              </a:rPr>
              <a:t>10|input: LDR R2, .</a:t>
            </a:r>
            <a:r>
              <a:rPr lang="en-GB" sz="1400" dirty="0" err="1">
                <a:latin typeface="Courier New" panose="02070309020205020404" pitchFamily="49" charset="0"/>
              </a:rPr>
              <a:t>InputNum</a:t>
            </a:r>
            <a:endParaRPr lang="en-GB" sz="1400" dirty="0">
              <a:latin typeface="Courier New" panose="02070309020205020404" pitchFamily="49" charset="0"/>
            </a:endParaRPr>
          </a:p>
          <a:p>
            <a:r>
              <a:rPr lang="en-GB" sz="1400" dirty="0">
                <a:latin typeface="Courier New" panose="02070309020205020404" pitchFamily="49" charset="0"/>
              </a:rPr>
              <a:t> 11|      CMP r2, #3</a:t>
            </a:r>
          </a:p>
          <a:p>
            <a:r>
              <a:rPr lang="en-GB" sz="1400" dirty="0">
                <a:latin typeface="Courier New" panose="02070309020205020404" pitchFamily="49" charset="0"/>
              </a:rPr>
              <a:t> 12|      BGT input</a:t>
            </a:r>
          </a:p>
          <a:p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13|      SUB R0, R0, </a:t>
            </a:r>
            <a:r>
              <a:rPr lang="en-GB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R2</a:t>
            </a:r>
          </a:p>
          <a:p>
            <a:r>
              <a:rPr lang="en-GB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br>
              <a:rPr lang="en-GB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14|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    </a:t>
            </a:r>
            <a:r>
              <a:rPr lang="en-GB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CMP R0, #0</a:t>
            </a:r>
            <a:br>
              <a:rPr lang="en-GB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15|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    </a:t>
            </a:r>
            <a:r>
              <a:rPr lang="en-GB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BEQ win</a:t>
            </a:r>
          </a:p>
          <a:p>
            <a:r>
              <a:rPr lang="en-GB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16|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    </a:t>
            </a:r>
            <a:r>
              <a:rPr lang="en-GB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B loop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GB" sz="14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17|Win: MOV R1, #msg3</a:t>
            </a:r>
          </a:p>
          <a:p>
            <a:r>
              <a:rPr lang="en-GB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18|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   </a:t>
            </a:r>
            <a:r>
              <a:rPr lang="en-GB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STR R1, .</a:t>
            </a:r>
            <a:r>
              <a:rPr lang="en-GB" sz="14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WriteString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GB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19|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   </a:t>
            </a:r>
            <a:r>
              <a:rPr lang="en-GB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HALT</a:t>
            </a:r>
          </a:p>
          <a:p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GB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20|msg1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: .ASCIZ "remaining\n"</a:t>
            </a:r>
          </a:p>
          <a:p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GB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21|msg2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: .ASCIZ "How many do you </a:t>
            </a:r>
            <a:endParaRPr lang="en-GB" sz="14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GB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want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to remove (1-3)?\</a:t>
            </a:r>
            <a:r>
              <a:rPr lang="en-GB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n“</a:t>
            </a:r>
          </a:p>
          <a:p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22|msg3: .ASCIZ “Payer Wins\n”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857262" y="1139351"/>
            <a:ext cx="636172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1|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//R0 - remaining matchsticks 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2|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//R1 - used for writing messages 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3|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</a:rPr>
              <a:t>//R2 - number to remove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4|      MOV R0, #15</a:t>
            </a:r>
          </a:p>
          <a:p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5|loop: STR R0, .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WriteUnsignedNum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</a:p>
          <a:p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6|      MOV R1, #msg1</a:t>
            </a:r>
          </a:p>
          <a:p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7|      STR R1, .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WriteString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8|      MOV R1, #msg2</a:t>
            </a:r>
          </a:p>
          <a:p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</a:t>
            </a:r>
            <a:r>
              <a:rPr lang="en-GB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9|input: STR 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R1, .</a:t>
            </a:r>
            <a:r>
              <a:rPr lang="en-GB" sz="14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WriteString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GB" sz="1400" dirty="0" smtClean="0">
                <a:latin typeface="Courier New" panose="02070309020205020404" pitchFamily="49" charset="0"/>
              </a:rPr>
              <a:t>10|      LDR </a:t>
            </a:r>
            <a:r>
              <a:rPr lang="en-GB" sz="1400" dirty="0">
                <a:latin typeface="Courier New" panose="02070309020205020404" pitchFamily="49" charset="0"/>
              </a:rPr>
              <a:t>R2, .</a:t>
            </a:r>
            <a:r>
              <a:rPr lang="en-GB" sz="1400" dirty="0" err="1">
                <a:latin typeface="Courier New" panose="02070309020205020404" pitchFamily="49" charset="0"/>
              </a:rPr>
              <a:t>InputNum</a:t>
            </a:r>
            <a:endParaRPr lang="en-GB" sz="1400" dirty="0">
              <a:latin typeface="Courier New" panose="02070309020205020404" pitchFamily="49" charset="0"/>
            </a:endParaRPr>
          </a:p>
          <a:p>
            <a:r>
              <a:rPr lang="en-GB" sz="1400" dirty="0">
                <a:latin typeface="Courier New" panose="02070309020205020404" pitchFamily="49" charset="0"/>
              </a:rPr>
              <a:t> 11|      CMP r2, #3</a:t>
            </a:r>
          </a:p>
          <a:p>
            <a:r>
              <a:rPr lang="en-GB" sz="1400" dirty="0">
                <a:latin typeface="Courier New" panose="02070309020205020404" pitchFamily="49" charset="0"/>
              </a:rPr>
              <a:t> 12|      BGT input</a:t>
            </a:r>
          </a:p>
          <a:p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13|      SUB R0, R0, </a:t>
            </a:r>
            <a:r>
              <a:rPr lang="en-GB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R2</a:t>
            </a:r>
          </a:p>
          <a:p>
            <a:r>
              <a:rPr lang="en-GB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br>
              <a:rPr lang="en-GB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14|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    </a:t>
            </a:r>
            <a:r>
              <a:rPr lang="en-GB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CMP R0, #1</a:t>
            </a:r>
            <a:br>
              <a:rPr lang="en-GB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GB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15|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    </a:t>
            </a:r>
            <a:r>
              <a:rPr lang="en-GB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BEQ complete</a:t>
            </a:r>
          </a:p>
          <a:p>
            <a:r>
              <a:rPr lang="en-GB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16|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    </a:t>
            </a:r>
            <a:r>
              <a:rPr lang="en-GB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B loop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GB" sz="1400" dirty="0" smtClean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17|complete: MOV R1, #msg3</a:t>
            </a:r>
          </a:p>
          <a:p>
            <a:r>
              <a:rPr lang="en-GB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18|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   </a:t>
            </a:r>
            <a:r>
              <a:rPr lang="en-GB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STR R1, .</a:t>
            </a:r>
            <a:r>
              <a:rPr lang="en-GB" sz="1400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WriteString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GB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19|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    </a:t>
            </a:r>
            <a:r>
              <a:rPr lang="en-GB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HALT</a:t>
            </a:r>
          </a:p>
          <a:p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GB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20|msg1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: .ASCIZ "remaining\n"</a:t>
            </a:r>
          </a:p>
          <a:p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 </a:t>
            </a:r>
            <a:r>
              <a:rPr lang="en-GB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21|msg2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: .ASCIZ "How many do you want to remove (1-3)?\</a:t>
            </a:r>
            <a:r>
              <a:rPr lang="en-GB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n“</a:t>
            </a:r>
          </a:p>
          <a:p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22|msg3: .ASCIZ “Player Wins\n”</a:t>
            </a:r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GB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5423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8"/>
            <a:ext cx="5257800" cy="55801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That completes the game for one player</a:t>
            </a:r>
          </a:p>
          <a:p>
            <a:pPr marL="0" indent="0">
              <a:buNone/>
            </a:pPr>
            <a:r>
              <a:rPr lang="en-GB" sz="2400" dirty="0"/>
              <a:t>We need to add the computer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It needs to take 1, 2, or 3 matchsticks at random</a:t>
            </a:r>
          </a:p>
          <a:p>
            <a:pPr marL="0" indent="0">
              <a:buNone/>
            </a:pPr>
            <a:r>
              <a:rPr lang="en-GB" sz="2400" dirty="0"/>
              <a:t>LDR R2, .Random will load a random 32 bit number into R2</a:t>
            </a:r>
          </a:p>
          <a:p>
            <a:pPr marL="0" indent="0">
              <a:buNone/>
            </a:pPr>
            <a:r>
              <a:rPr lang="en-GB" sz="2400" dirty="0"/>
              <a:t>The AND instruction just leaves the 2 least significant bits</a:t>
            </a:r>
            <a:br>
              <a:rPr lang="en-GB" sz="2400" dirty="0"/>
            </a:br>
            <a:endParaRPr lang="en-GB" sz="2400" dirty="0"/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</a:rPr>
              <a:t>Explain how the AND instruction works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</a:rPr>
              <a:t>What conditions do the CMPs check for?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23122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random number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33BA2D-1000-B54B-8C46-E914F970801C}"/>
              </a:ext>
            </a:extLst>
          </p:cNvPr>
          <p:cNvSpPr/>
          <p:nvPr/>
        </p:nvSpPr>
        <p:spPr>
          <a:xfrm>
            <a:off x="7525407" y="1120676"/>
            <a:ext cx="36365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select: LDR R2, .Random</a:t>
            </a:r>
            <a:b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</a:b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	AND R2, R2, #3</a:t>
            </a:r>
            <a:b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</a:b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	CMP R2, #0</a:t>
            </a:r>
            <a:b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</a:b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	BEQ select</a:t>
            </a:r>
            <a:b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</a:b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	CMP R2, R0</a:t>
            </a:r>
            <a:b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</a:b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	BGT select</a:t>
            </a:r>
            <a:b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</a:b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	BEQ select</a:t>
            </a:r>
            <a:b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126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8"/>
            <a:ext cx="4648200" cy="55801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You are now in a position to complete the game</a:t>
            </a:r>
          </a:p>
          <a:p>
            <a:pPr marL="0" indent="0">
              <a:buNone/>
            </a:pPr>
            <a:r>
              <a:rPr lang="en-GB" sz="2400" dirty="0"/>
              <a:t>This diagram will help you</a:t>
            </a:r>
            <a:br>
              <a:rPr lang="en-GB" sz="2400" dirty="0"/>
            </a:br>
            <a:endParaRPr lang="en-GB" sz="2400" dirty="0"/>
          </a:p>
          <a:p>
            <a:pPr marL="0" indent="0">
              <a:buNone/>
            </a:pPr>
            <a:r>
              <a:rPr lang="en-GB" sz="2400" dirty="0"/>
              <a:t>Test the program</a:t>
            </a:r>
          </a:p>
          <a:p>
            <a:r>
              <a:rPr lang="en-GB" sz="2400" dirty="0"/>
              <a:t>Write a short test plan</a:t>
            </a:r>
          </a:p>
          <a:p>
            <a:r>
              <a:rPr lang="en-GB" sz="2400" dirty="0"/>
              <a:t>Verify all paths through the	code 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/>
              <a:t>Demonstrate it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2314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testing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996FA2-E6FA-6F4F-A876-DC66629D6D56}"/>
              </a:ext>
            </a:extLst>
          </p:cNvPr>
          <p:cNvSpPr txBox="1"/>
          <p:nvPr/>
        </p:nvSpPr>
        <p:spPr>
          <a:xfrm>
            <a:off x="5749159" y="1177159"/>
            <a:ext cx="53602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	Set up </a:t>
            </a:r>
          </a:p>
          <a:p>
            <a:r>
              <a:rPr lang="en-US" dirty="0">
                <a:solidFill>
                  <a:srgbClr val="FF0000"/>
                </a:solidFill>
              </a:rPr>
              <a:t>loop:</a:t>
            </a:r>
            <a:r>
              <a:rPr lang="en-US" dirty="0"/>
              <a:t>		print remaining matchsticks</a:t>
            </a:r>
          </a:p>
          <a:p>
            <a:r>
              <a:rPr lang="en-US" dirty="0"/>
              <a:t>		//Computer’s turn</a:t>
            </a:r>
          </a:p>
          <a:p>
            <a:r>
              <a:rPr lang="en-US" dirty="0">
                <a:solidFill>
                  <a:srgbClr val="FF0000"/>
                </a:solidFill>
              </a:rPr>
              <a:t>select:</a:t>
            </a:r>
            <a:r>
              <a:rPr lang="en-US" dirty="0"/>
              <a:t>		Pick number</a:t>
            </a:r>
          </a:p>
          <a:p>
            <a:r>
              <a:rPr lang="en-US" dirty="0"/>
              <a:t>		Branch to </a:t>
            </a:r>
            <a:r>
              <a:rPr lang="en-US" dirty="0">
                <a:solidFill>
                  <a:srgbClr val="FF0000"/>
                </a:solidFill>
              </a:rPr>
              <a:t>select</a:t>
            </a:r>
            <a:r>
              <a:rPr lang="en-US" dirty="0"/>
              <a:t> if not valid</a:t>
            </a:r>
          </a:p>
          <a:p>
            <a:r>
              <a:rPr lang="en-US" dirty="0"/>
              <a:t>		Play the number</a:t>
            </a:r>
          </a:p>
          <a:p>
            <a:r>
              <a:rPr lang="en-US" dirty="0"/>
              <a:t>		Print remaining</a:t>
            </a:r>
          </a:p>
          <a:p>
            <a:r>
              <a:rPr lang="en-US" dirty="0"/>
              <a:t>		Branch to </a:t>
            </a:r>
            <a:r>
              <a:rPr lang="en-US" dirty="0" err="1">
                <a:solidFill>
                  <a:srgbClr val="FF0000"/>
                </a:solidFill>
              </a:rPr>
              <a:t>computerwin</a:t>
            </a:r>
            <a:r>
              <a:rPr lang="en-US" dirty="0"/>
              <a:t> if it does</a:t>
            </a:r>
          </a:p>
          <a:p>
            <a:r>
              <a:rPr lang="en-US" dirty="0"/>
              <a:t>		//Players turn</a:t>
            </a:r>
          </a:p>
          <a:p>
            <a:r>
              <a:rPr lang="en-US" dirty="0">
                <a:solidFill>
                  <a:srgbClr val="FF0000"/>
                </a:solidFill>
              </a:rPr>
              <a:t>input:</a:t>
            </a:r>
            <a:r>
              <a:rPr lang="en-US" dirty="0"/>
              <a:t>		Input number</a:t>
            </a:r>
          </a:p>
          <a:p>
            <a:r>
              <a:rPr lang="en-US" dirty="0"/>
              <a:t>		Branch to </a:t>
            </a:r>
            <a:r>
              <a:rPr lang="en-US" dirty="0">
                <a:solidFill>
                  <a:srgbClr val="FF0000"/>
                </a:solidFill>
              </a:rPr>
              <a:t>input</a:t>
            </a:r>
            <a:r>
              <a:rPr lang="en-US" dirty="0"/>
              <a:t> if not valid</a:t>
            </a:r>
          </a:p>
          <a:p>
            <a:r>
              <a:rPr lang="en-US" dirty="0"/>
              <a:t>		Branch to  </a:t>
            </a:r>
            <a:r>
              <a:rPr lang="en-US" dirty="0" err="1">
                <a:solidFill>
                  <a:srgbClr val="FF0000"/>
                </a:solidFill>
              </a:rPr>
              <a:t>playerwin</a:t>
            </a:r>
            <a:r>
              <a:rPr lang="en-US" dirty="0"/>
              <a:t> if you do</a:t>
            </a:r>
          </a:p>
          <a:p>
            <a:r>
              <a:rPr lang="en-US" dirty="0"/>
              <a:t>		Branch to </a:t>
            </a:r>
            <a:r>
              <a:rPr lang="en-US" dirty="0">
                <a:solidFill>
                  <a:srgbClr val="FF0000"/>
                </a:solidFill>
              </a:rPr>
              <a:t>loop</a:t>
            </a:r>
          </a:p>
          <a:p>
            <a:r>
              <a:rPr lang="en-US" dirty="0" err="1">
                <a:solidFill>
                  <a:srgbClr val="FF0000"/>
                </a:solidFill>
              </a:rPr>
              <a:t>playerwin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en-US" dirty="0"/>
              <a:t>	Print winning message</a:t>
            </a:r>
          </a:p>
          <a:p>
            <a:r>
              <a:rPr lang="en-US" dirty="0"/>
              <a:t>		Halt</a:t>
            </a:r>
          </a:p>
          <a:p>
            <a:r>
              <a:rPr lang="en-US" dirty="0" err="1">
                <a:solidFill>
                  <a:srgbClr val="FF0000"/>
                </a:solidFill>
              </a:rPr>
              <a:t>computerwin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en-US" dirty="0"/>
              <a:t>	Print you’ve lost message</a:t>
            </a:r>
          </a:p>
          <a:p>
            <a:r>
              <a:rPr lang="en-US" dirty="0"/>
              <a:t>		Halt</a:t>
            </a:r>
          </a:p>
          <a:p>
            <a:r>
              <a:rPr lang="en-US" dirty="0"/>
              <a:t>		Messages	</a:t>
            </a:r>
          </a:p>
        </p:txBody>
      </p:sp>
    </p:spTree>
    <p:extLst>
      <p:ext uri="{BB962C8B-B14F-4D97-AF65-F5344CB8AC3E}">
        <p14:creationId xmlns:p14="http://schemas.microsoft.com/office/powerpoint/2010/main" val="188631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8"/>
            <a:ext cx="10691648" cy="5580105"/>
          </a:xfrm>
        </p:spPr>
        <p:txBody>
          <a:bodyPr>
            <a:normAutofit/>
          </a:bodyPr>
          <a:lstStyle/>
          <a:p>
            <a:r>
              <a:rPr lang="en-GB" sz="2400" dirty="0"/>
              <a:t>You have used:</a:t>
            </a:r>
          </a:p>
          <a:p>
            <a:pPr lvl="1"/>
            <a:r>
              <a:rPr lang="en-GB" sz="2000" dirty="0"/>
              <a:t>A bitwise operation</a:t>
            </a:r>
          </a:p>
          <a:p>
            <a:pPr lvl="1"/>
            <a:r>
              <a:rPr lang="en-GB" sz="2000" dirty="0"/>
              <a:t>A variety of branches</a:t>
            </a:r>
          </a:p>
          <a:p>
            <a:pPr lvl="1"/>
            <a:r>
              <a:rPr lang="en-GB" sz="2000" dirty="0"/>
              <a:t>Memory mapped I/O</a:t>
            </a:r>
          </a:p>
          <a:p>
            <a:pPr lvl="1"/>
            <a:endParaRPr lang="en-GB" sz="2000" dirty="0"/>
          </a:p>
          <a:p>
            <a:r>
              <a:rPr lang="en-GB" sz="2400" dirty="0"/>
              <a:t>Observations</a:t>
            </a:r>
          </a:p>
          <a:p>
            <a:r>
              <a:rPr lang="en-GB" sz="2400" dirty="0"/>
              <a:t>This isn’t:</a:t>
            </a:r>
          </a:p>
          <a:p>
            <a:pPr lvl="1"/>
            <a:r>
              <a:rPr lang="en-GB" sz="2000" dirty="0"/>
              <a:t>Structured programming</a:t>
            </a:r>
          </a:p>
          <a:p>
            <a:pPr lvl="1"/>
            <a:r>
              <a:rPr lang="en-GB" sz="2000" dirty="0"/>
              <a:t>Functional programming</a:t>
            </a:r>
          </a:p>
          <a:p>
            <a:pPr lvl="1"/>
            <a:r>
              <a:rPr lang="en-GB" sz="2000" dirty="0"/>
              <a:t>Object oriented programming</a:t>
            </a:r>
          </a:p>
          <a:p>
            <a:pPr lvl="1"/>
            <a:endParaRPr lang="en-GB" sz="2000" dirty="0"/>
          </a:p>
          <a:p>
            <a:r>
              <a:rPr lang="en-GB" sz="2400" dirty="0"/>
              <a:t>You can see why higher levels of programming were adopted</a:t>
            </a:r>
          </a:p>
          <a:p>
            <a:r>
              <a:rPr lang="en-GB" sz="2400" dirty="0"/>
              <a:t>Research and discuss First and Second  generation programming languages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5227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summary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2246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8"/>
            <a:ext cx="10691648" cy="5580105"/>
          </a:xfrm>
        </p:spPr>
        <p:txBody>
          <a:bodyPr>
            <a:normAutofit/>
          </a:bodyPr>
          <a:lstStyle/>
          <a:p>
            <a:r>
              <a:rPr lang="en-GB" sz="2400" dirty="0"/>
              <a:t>We will now cover:</a:t>
            </a:r>
          </a:p>
          <a:p>
            <a:endParaRPr lang="en-GB" sz="2400" dirty="0"/>
          </a:p>
          <a:p>
            <a:r>
              <a:rPr lang="en-GB" sz="2400" dirty="0"/>
              <a:t>Indirect and indexed addressing</a:t>
            </a:r>
          </a:p>
          <a:p>
            <a:r>
              <a:rPr lang="en-GB" sz="2400" dirty="0"/>
              <a:t>Use of subroutines</a:t>
            </a:r>
          </a:p>
          <a:p>
            <a:r>
              <a:rPr lang="en-GB" sz="2400" dirty="0"/>
              <a:t>Use of the stack</a:t>
            </a:r>
          </a:p>
          <a:p>
            <a:r>
              <a:rPr lang="en-GB" sz="2400" dirty="0"/>
              <a:t>Keyboard interrupts</a:t>
            </a:r>
          </a:p>
          <a:p>
            <a:r>
              <a:rPr lang="en-GB" sz="2400" dirty="0"/>
              <a:t>Clock interrupts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/>
              <a:t>in preparation for the next game, which will use all these techniques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837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next section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084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8"/>
            <a:ext cx="5079124" cy="5580105"/>
          </a:xfrm>
        </p:spPr>
        <p:txBody>
          <a:bodyPr>
            <a:normAutofit fontScale="92500"/>
          </a:bodyPr>
          <a:lstStyle/>
          <a:p>
            <a:r>
              <a:rPr lang="en-GB" sz="2400" dirty="0"/>
              <a:t>Before entering and running this code you should be able to </a:t>
            </a:r>
            <a:r>
              <a:rPr lang="en-GB" sz="2400" dirty="0">
                <a:solidFill>
                  <a:srgbClr val="0070C0"/>
                </a:solidFill>
              </a:rPr>
              <a:t>predict what it does</a:t>
            </a:r>
          </a:p>
          <a:p>
            <a:r>
              <a:rPr lang="en-GB" sz="2400" dirty="0"/>
              <a:t>.</a:t>
            </a:r>
            <a:r>
              <a:rPr lang="en-GB" sz="2400" dirty="0" err="1"/>
              <a:t>pixelscreen</a:t>
            </a:r>
            <a:r>
              <a:rPr lang="en-GB" sz="2400" dirty="0"/>
              <a:t> uses a 64 x 48 pixel grid</a:t>
            </a:r>
          </a:p>
          <a:p>
            <a:r>
              <a:rPr lang="en-GB" sz="2400" dirty="0"/>
              <a:t>Each pixel is 4 bytes and holds a 24 bit HTML colour value</a:t>
            </a:r>
          </a:p>
          <a:p>
            <a:r>
              <a:rPr lang="en-GB" sz="2400" dirty="0"/>
              <a:t>.red sets the colour of the pixel</a:t>
            </a:r>
          </a:p>
          <a:p>
            <a:endParaRPr lang="en-GB" sz="2400" dirty="0"/>
          </a:p>
          <a:p>
            <a:r>
              <a:rPr lang="en-GB" sz="2400" dirty="0"/>
              <a:t>STR R2,  [R4] is an example of indirect addressing. It stores the contents of R2 into the memory address held in R4</a:t>
            </a:r>
          </a:p>
          <a:p>
            <a:r>
              <a:rPr lang="en-GB" sz="2400" dirty="0"/>
              <a:t>This allows the loop to increment the pixel address and avoid multiple store instructions</a:t>
            </a:r>
          </a:p>
          <a:p>
            <a:r>
              <a:rPr lang="en-GB" sz="2400" dirty="0"/>
              <a:t>Now run the code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6819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addressing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F03C73-0E91-054E-B629-4C94E33D633E}"/>
              </a:ext>
            </a:extLst>
          </p:cNvPr>
          <p:cNvSpPr/>
          <p:nvPr/>
        </p:nvSpPr>
        <p:spPr>
          <a:xfrm>
            <a:off x="5375907" y="1701748"/>
            <a:ext cx="681609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	</a:t>
            </a:r>
            <a:r>
              <a:rPr lang="en-GB" sz="2000" b="1" dirty="0">
                <a:solidFill>
                  <a:srgbClr val="4270C1"/>
                </a:solidFill>
                <a:latin typeface="Consolas" panose="020B0609020204030204" pitchFamily="49" charset="0"/>
              </a:rPr>
              <a:t>MOV R1, #.</a:t>
            </a:r>
            <a:r>
              <a:rPr lang="en-GB" sz="2000" b="1" dirty="0" err="1">
                <a:solidFill>
                  <a:srgbClr val="4270C1"/>
                </a:solidFill>
                <a:latin typeface="Consolas" panose="020B0609020204030204" pitchFamily="49" charset="0"/>
              </a:rPr>
              <a:t>PixelScreen</a:t>
            </a:r>
            <a:r>
              <a:rPr lang="en-GB" sz="2000" b="1" dirty="0">
                <a:solidFill>
                  <a:srgbClr val="4270C1"/>
                </a:solidFill>
                <a:latin typeface="Consolas" panose="020B0609020204030204" pitchFamily="49" charset="0"/>
              </a:rPr>
              <a:t> </a:t>
            </a:r>
            <a:r>
              <a:rPr lang="en-GB" sz="2000" b="1" dirty="0">
                <a:solidFill>
                  <a:srgbClr val="00AF4F"/>
                </a:solidFill>
                <a:latin typeface="Consolas" panose="020B0609020204030204" pitchFamily="49" charset="0"/>
              </a:rPr>
              <a:t>//Start of the 	mid-res pixel screen memory </a:t>
            </a:r>
          </a:p>
          <a:p>
            <a:r>
              <a:rPr lang="en-GB" sz="2000" b="1" dirty="0">
                <a:solidFill>
                  <a:srgbClr val="4270C1"/>
                </a:solidFill>
                <a:latin typeface="Consolas" panose="020B0609020204030204" pitchFamily="49" charset="0"/>
              </a:rPr>
              <a:t>	MOV R2, #.red</a:t>
            </a:r>
            <a:br>
              <a:rPr lang="en-GB" sz="2000" b="1" dirty="0">
                <a:solidFill>
                  <a:srgbClr val="4270C1"/>
                </a:solidFill>
                <a:latin typeface="Consolas" panose="020B0609020204030204" pitchFamily="49" charset="0"/>
              </a:rPr>
            </a:br>
            <a:r>
              <a:rPr lang="en-GB" sz="2000" b="1" dirty="0">
                <a:solidFill>
                  <a:srgbClr val="4270C1"/>
                </a:solidFill>
                <a:latin typeface="Consolas" panose="020B0609020204030204" pitchFamily="49" charset="0"/>
              </a:rPr>
              <a:t>	MOV R3, #0 </a:t>
            </a:r>
            <a:r>
              <a:rPr lang="en-GB" sz="2000" b="1" dirty="0">
                <a:solidFill>
                  <a:srgbClr val="00AF4F"/>
                </a:solidFill>
                <a:latin typeface="Consolas" panose="020B0609020204030204" pitchFamily="49" charset="0"/>
              </a:rPr>
              <a:t>//This is our pixel counter </a:t>
            </a:r>
            <a:endParaRPr lang="en-GB" sz="2000" dirty="0"/>
          </a:p>
          <a:p>
            <a:r>
              <a:rPr lang="en-GB" sz="2000" b="1" dirty="0">
                <a:solidFill>
                  <a:srgbClr val="4270C1"/>
                </a:solidFill>
                <a:latin typeface="Consolas" panose="020B0609020204030204" pitchFamily="49" charset="0"/>
              </a:rPr>
              <a:t>loop: 	ADD R4, R1, R3 </a:t>
            </a:r>
            <a:r>
              <a:rPr lang="en-GB" sz="2000" b="1" dirty="0">
                <a:solidFill>
                  <a:srgbClr val="00AF4F"/>
                </a:solidFill>
                <a:latin typeface="Consolas" panose="020B0609020204030204" pitchFamily="49" charset="0"/>
              </a:rPr>
              <a:t>//R4 now holds the 	address of the pixel of interest</a:t>
            </a:r>
            <a:br>
              <a:rPr lang="en-GB" sz="2000" b="1" dirty="0">
                <a:solidFill>
                  <a:srgbClr val="00AF4F"/>
                </a:solidFill>
                <a:latin typeface="Consolas" panose="020B0609020204030204" pitchFamily="49" charset="0"/>
              </a:rPr>
            </a:br>
            <a:r>
              <a:rPr lang="en-GB" sz="2000" b="1" dirty="0">
                <a:solidFill>
                  <a:srgbClr val="00AF4F"/>
                </a:solidFill>
                <a:latin typeface="Consolas" panose="020B0609020204030204" pitchFamily="49" charset="0"/>
              </a:rPr>
              <a:t>	</a:t>
            </a:r>
            <a:r>
              <a:rPr lang="en-GB" sz="2000" b="1" dirty="0">
                <a:solidFill>
                  <a:srgbClr val="4270C1"/>
                </a:solidFill>
                <a:latin typeface="Consolas" panose="020B0609020204030204" pitchFamily="49" charset="0"/>
              </a:rPr>
              <a:t>STR R2, [R4] </a:t>
            </a:r>
            <a:r>
              <a:rPr lang="en-GB" sz="2000" b="1" dirty="0">
                <a:solidFill>
                  <a:srgbClr val="00AF4F"/>
                </a:solidFill>
                <a:latin typeface="Consolas" panose="020B0609020204030204" pitchFamily="49" charset="0"/>
              </a:rPr>
              <a:t>//Paint the pixel at the 	address specified in R4.</a:t>
            </a:r>
            <a:br>
              <a:rPr lang="en-GB" sz="2000" b="1" dirty="0">
                <a:solidFill>
                  <a:srgbClr val="00AF4F"/>
                </a:solidFill>
                <a:latin typeface="Consolas" panose="020B0609020204030204" pitchFamily="49" charset="0"/>
              </a:rPr>
            </a:br>
            <a:r>
              <a:rPr lang="en-GB" sz="2000" b="1" dirty="0">
                <a:solidFill>
                  <a:srgbClr val="00AF4F"/>
                </a:solidFill>
                <a:latin typeface="Consolas" panose="020B0609020204030204" pitchFamily="49" charset="0"/>
              </a:rPr>
              <a:t>	</a:t>
            </a:r>
            <a:r>
              <a:rPr lang="en-GB" sz="2000" b="1" dirty="0">
                <a:solidFill>
                  <a:srgbClr val="4270C1"/>
                </a:solidFill>
                <a:latin typeface="Consolas" panose="020B0609020204030204" pitchFamily="49" charset="0"/>
              </a:rPr>
              <a:t>ADD R3,R3,#4 </a:t>
            </a:r>
            <a:r>
              <a:rPr lang="en-GB" sz="2000" b="1" dirty="0">
                <a:solidFill>
                  <a:srgbClr val="00AF4F"/>
                </a:solidFill>
                <a:latin typeface="Consolas" panose="020B0609020204030204" pitchFamily="49" charset="0"/>
              </a:rPr>
              <a:t>//Increment the pixel 	number (by 4 bytes = 1 word = 1 pixel) </a:t>
            </a:r>
          </a:p>
          <a:p>
            <a:r>
              <a:rPr lang="en-GB" sz="2000" b="1" dirty="0">
                <a:solidFill>
                  <a:srgbClr val="4270C1"/>
                </a:solidFill>
                <a:latin typeface="Consolas" panose="020B0609020204030204" pitchFamily="49" charset="0"/>
              </a:rPr>
              <a:t>	CMP R3, #256 </a:t>
            </a:r>
            <a:r>
              <a:rPr lang="en-GB" sz="2000" b="1" dirty="0">
                <a:solidFill>
                  <a:srgbClr val="00AF4F"/>
                </a:solidFill>
                <a:latin typeface="Consolas" panose="020B0609020204030204" pitchFamily="49" charset="0"/>
              </a:rPr>
              <a:t>//256 will be one pixel 	past the end of the line (64 pixels x 4 </a:t>
            </a:r>
            <a:endParaRPr lang="en-GB" sz="2000" dirty="0"/>
          </a:p>
          <a:p>
            <a:r>
              <a:rPr lang="en-GB" sz="2000" b="1" dirty="0">
                <a:solidFill>
                  <a:srgbClr val="00AF4F"/>
                </a:solidFill>
                <a:latin typeface="Consolas" panose="020B0609020204030204" pitchFamily="49" charset="0"/>
              </a:rPr>
              <a:t>	bytes per pixel) </a:t>
            </a:r>
          </a:p>
          <a:p>
            <a:r>
              <a:rPr lang="en-GB" sz="2000" b="1" dirty="0">
                <a:solidFill>
                  <a:srgbClr val="4270C1"/>
                </a:solidFill>
                <a:latin typeface="Consolas" panose="020B0609020204030204" pitchFamily="49" charset="0"/>
              </a:rPr>
              <a:t>	BLT loop </a:t>
            </a:r>
          </a:p>
          <a:p>
            <a:r>
              <a:rPr lang="en-GB" sz="2000" b="1" dirty="0">
                <a:solidFill>
                  <a:srgbClr val="4270C1"/>
                </a:solidFill>
                <a:latin typeface="Consolas" panose="020B0609020204030204" pitchFamily="49" charset="0"/>
              </a:rPr>
              <a:t>	HALT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9978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8"/>
            <a:ext cx="5079124" cy="5580105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/>
              <a:t>The code has been changed to use indexed addressing</a:t>
            </a:r>
          </a:p>
          <a:p>
            <a:r>
              <a:rPr lang="en-GB" sz="2400" dirty="0"/>
              <a:t>R1 defines the base, or starting point</a:t>
            </a:r>
          </a:p>
          <a:p>
            <a:r>
              <a:rPr lang="en-GB" sz="2400" dirty="0"/>
              <a:t>R3 is the index</a:t>
            </a:r>
          </a:p>
          <a:p>
            <a:r>
              <a:rPr lang="en-GB" sz="2400" dirty="0"/>
              <a:t>STR R2, [R1+R3] stores the value in R2 into the address formed of the base plus the index (or pointer)</a:t>
            </a:r>
          </a:p>
          <a:p>
            <a:r>
              <a:rPr lang="en-GB" sz="2400" dirty="0"/>
              <a:t>The ADD instruction from the previous example has been removed</a:t>
            </a:r>
          </a:p>
          <a:p>
            <a:r>
              <a:rPr lang="en-GB" sz="2400" dirty="0"/>
              <a:t>Run this code and see that it has the same result as the previous example</a:t>
            </a:r>
          </a:p>
          <a:p>
            <a:endParaRPr lang="en-GB" sz="2400" dirty="0"/>
          </a:p>
          <a:p>
            <a:r>
              <a:rPr lang="en-GB" sz="2400" dirty="0"/>
              <a:t>Modify your code to draw a vertical blue line down the screen </a:t>
            </a:r>
          </a:p>
          <a:p>
            <a:r>
              <a:rPr lang="en-GB" sz="2400" dirty="0"/>
              <a:t>Hint - there are 64 pixels per row and 48 rows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4226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indexing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F03C73-0E91-054E-B629-4C94E33D633E}"/>
              </a:ext>
            </a:extLst>
          </p:cNvPr>
          <p:cNvSpPr/>
          <p:nvPr/>
        </p:nvSpPr>
        <p:spPr>
          <a:xfrm>
            <a:off x="5917324" y="1443841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	MOV R1, #.</a:t>
            </a:r>
            <a:r>
              <a:rPr lang="en-GB" b="1" dirty="0" err="1">
                <a:solidFill>
                  <a:srgbClr val="4270C1"/>
                </a:solidFill>
                <a:latin typeface="Consolas" panose="020B0609020204030204" pitchFamily="49" charset="0"/>
              </a:rPr>
              <a:t>PixelScreen</a:t>
            </a: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 </a:t>
            </a: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//Start of the 	mid-res pixel screen memory 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	MOV R2, #.red</a:t>
            </a:r>
            <a:b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</a:b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	MOV R3, #0 </a:t>
            </a: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//This is our counter or 	index </a:t>
            </a:r>
            <a:endParaRPr lang="en-GB" dirty="0"/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loop: 	STR R2, [R1+R3] </a:t>
            </a: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//Paint the pixel at 	the address defined by R1+R3.</a:t>
            </a:r>
            <a:b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</a:b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	</a:t>
            </a: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ADD R3,R3,#4 </a:t>
            </a: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//Increment the index </a:t>
            </a:r>
          </a:p>
          <a:p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	(by 4 bytes = 1 word = 1 pixel) 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	CMP R3, #256 //</a:t>
            </a: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(64 pixels) 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	BLT loop 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	HALT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36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8"/>
            <a:ext cx="10817772" cy="2889458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This code draws a pixel at the x and y co-ordinates in R0 and R1</a:t>
            </a:r>
          </a:p>
          <a:p>
            <a:r>
              <a:rPr lang="en-GB" sz="2400" dirty="0"/>
              <a:t>The screen is a grid of 64 (X axis) by 48 (y axis)</a:t>
            </a:r>
          </a:p>
          <a:p>
            <a:r>
              <a:rPr lang="en-GB" sz="2400" dirty="0"/>
              <a:t>A pixel position represents 4 bytes, so the grid position has to be multiplied by 4 or 256 (x &amp; y) to get the address</a:t>
            </a:r>
          </a:p>
          <a:p>
            <a:r>
              <a:rPr lang="en-GB" sz="2400" dirty="0"/>
              <a:t>LSL is a bitwise operation. Logical Shift Left moves each bit one place to the left and places a 0 in the rightmost bit and discards the leftmost</a:t>
            </a:r>
          </a:p>
          <a:p>
            <a:r>
              <a:rPr lang="en-GB" sz="2400" dirty="0">
                <a:solidFill>
                  <a:srgbClr val="0070C0"/>
                </a:solidFill>
              </a:rPr>
              <a:t>Explain how LSL can be used to multiply by 4 and 256  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806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subroutines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9A8587-E5C1-B544-B989-1E7F0F37EB93}"/>
              </a:ext>
            </a:extLst>
          </p:cNvPr>
          <p:cNvSpPr/>
          <p:nvPr/>
        </p:nvSpPr>
        <p:spPr>
          <a:xfrm>
            <a:off x="838200" y="4109457"/>
            <a:ext cx="8915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		MOV R0, #32 </a:t>
            </a: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//X coordinate (0-63) 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		MOV R1, #24 </a:t>
            </a: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//Y coordinate (0-47) 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		MOV R2, #.red </a:t>
            </a: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//or any colour </a:t>
            </a:r>
            <a:endParaRPr lang="en-GB" dirty="0"/>
          </a:p>
          <a:p>
            <a:r>
              <a:rPr lang="en-GB" b="1" dirty="0" err="1">
                <a:solidFill>
                  <a:srgbClr val="4270C1"/>
                </a:solidFill>
                <a:latin typeface="Consolas" panose="020B0609020204030204" pitchFamily="49" charset="0"/>
              </a:rPr>
              <a:t>drawPixel</a:t>
            </a: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: 	MOV R3, #.</a:t>
            </a:r>
            <a:r>
              <a:rPr lang="en-GB" b="1" dirty="0" err="1">
                <a:solidFill>
                  <a:srgbClr val="4270C1"/>
                </a:solidFill>
                <a:latin typeface="Consolas" panose="020B0609020204030204" pitchFamily="49" charset="0"/>
              </a:rPr>
              <a:t>PixelScreen</a:t>
            </a: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/>
            </a:r>
            <a:b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</a:b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		LSL R4, R0, #2 </a:t>
            </a: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//Multiply X coordinate by 4 	</a:t>
            </a:r>
          </a:p>
          <a:p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		</a:t>
            </a: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LSL R5, R1, #8 </a:t>
            </a: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//Multiply Y coordinate by 256 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		ADD R5, R5, R4 </a:t>
            </a: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//Get the pixel index</a:t>
            </a:r>
            <a:b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</a:b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		</a:t>
            </a: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STR R2, [R3+R5]</a:t>
            </a:r>
            <a:b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</a:b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		HALT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2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8"/>
            <a:ext cx="10817772" cy="2321900"/>
          </a:xfrm>
        </p:spPr>
        <p:txBody>
          <a:bodyPr>
            <a:normAutofit/>
          </a:bodyPr>
          <a:lstStyle/>
          <a:p>
            <a:r>
              <a:rPr lang="en-GB" sz="2400" dirty="0"/>
              <a:t>If we want to draw 2 or more pixels we would repeat the code from </a:t>
            </a:r>
            <a:r>
              <a:rPr lang="en-GB" sz="2400" dirty="0" err="1"/>
              <a:t>drawPixel</a:t>
            </a:r>
            <a:r>
              <a:rPr lang="en-GB" sz="2400" dirty="0"/>
              <a:t>: for each position. This is wasteful.</a:t>
            </a:r>
          </a:p>
          <a:p>
            <a:r>
              <a:rPr lang="en-GB" sz="2400" dirty="0"/>
              <a:t>We can make a subroutine which has the code once, but can be called many times</a:t>
            </a:r>
          </a:p>
          <a:p>
            <a:r>
              <a:rPr lang="en-GB" sz="2400" dirty="0"/>
              <a:t>BL is Branch with Link Back</a:t>
            </a:r>
          </a:p>
          <a:p>
            <a:r>
              <a:rPr lang="en-GB" sz="2400" dirty="0"/>
              <a:t>RET branches back to the instruction after the last BL to be invoked 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806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subroutines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22EF1D-810A-FA45-ACE4-11245B6CAE04}"/>
              </a:ext>
            </a:extLst>
          </p:cNvPr>
          <p:cNvSpPr/>
          <p:nvPr/>
        </p:nvSpPr>
        <p:spPr>
          <a:xfrm>
            <a:off x="1072056" y="3164681"/>
            <a:ext cx="73887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MOV R0, #32 </a:t>
            </a: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//X coordinate (0-63) 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MOV R1, #24 </a:t>
            </a: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//Y coordinate (0-47) 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MOV R2, #.red </a:t>
            </a: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//or any colour 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BL </a:t>
            </a:r>
            <a:r>
              <a:rPr lang="en-GB" b="1" dirty="0" err="1">
                <a:solidFill>
                  <a:srgbClr val="4270C1"/>
                </a:solidFill>
                <a:latin typeface="Consolas" panose="020B0609020204030204" pitchFamily="49" charset="0"/>
              </a:rPr>
              <a:t>drawPixel</a:t>
            </a:r>
            <a:endParaRPr lang="en-GB" b="1" dirty="0">
              <a:solidFill>
                <a:srgbClr val="4270C1"/>
              </a:solidFill>
              <a:latin typeface="Consolas" panose="020B0609020204030204" pitchFamily="49" charset="0"/>
            </a:endParaRP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HALT </a:t>
            </a:r>
            <a:endParaRPr lang="en-GB" dirty="0"/>
          </a:p>
          <a:p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//Subroutine </a:t>
            </a:r>
          </a:p>
          <a:p>
            <a:r>
              <a:rPr lang="en-GB" b="1" dirty="0" err="1">
                <a:solidFill>
                  <a:srgbClr val="4270C1"/>
                </a:solidFill>
                <a:latin typeface="Consolas" panose="020B0609020204030204" pitchFamily="49" charset="0"/>
              </a:rPr>
              <a:t>drawPixel</a:t>
            </a: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: MOV R3, #.</a:t>
            </a:r>
            <a:r>
              <a:rPr lang="en-GB" b="1" dirty="0" err="1">
                <a:solidFill>
                  <a:srgbClr val="4270C1"/>
                </a:solidFill>
                <a:latin typeface="Consolas" panose="020B0609020204030204" pitchFamily="49" charset="0"/>
              </a:rPr>
              <a:t>PixelScreen</a:t>
            </a: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/>
            </a:r>
            <a:b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</a:b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LSL R4, R0, #2 </a:t>
            </a: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//Multiply X coordinate by 4 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LSL R5, R1, #8 </a:t>
            </a: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//Multiply Y coordinate by 256 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ADD R5, R5, R4 </a:t>
            </a: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//Get the pixel index</a:t>
            </a:r>
            <a:b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</a:b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STR R2, [R3+R5]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RET</a:t>
            </a:r>
            <a:b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</a:b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F2B829-CBB1-E849-AA85-FEEC876191A7}"/>
              </a:ext>
            </a:extLst>
          </p:cNvPr>
          <p:cNvSpPr txBox="1"/>
          <p:nvPr/>
        </p:nvSpPr>
        <p:spPr>
          <a:xfrm>
            <a:off x="7851228" y="3961680"/>
            <a:ext cx="26591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Add code to call the subroutine several times with different parameters (values for R0, R1 and R2)</a:t>
            </a:r>
          </a:p>
        </p:txBody>
      </p:sp>
    </p:spTree>
    <p:extLst>
      <p:ext uri="{BB962C8B-B14F-4D97-AF65-F5344CB8AC3E}">
        <p14:creationId xmlns:p14="http://schemas.microsoft.com/office/powerpoint/2010/main" val="216555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8"/>
            <a:ext cx="10817772" cy="2321900"/>
          </a:xfrm>
        </p:spPr>
        <p:txBody>
          <a:bodyPr>
            <a:normAutofit/>
          </a:bodyPr>
          <a:lstStyle/>
          <a:p>
            <a:r>
              <a:rPr lang="en-GB" sz="2400" dirty="0"/>
              <a:t>While this works, it is not good practice</a:t>
            </a:r>
          </a:p>
          <a:p>
            <a:endParaRPr lang="en-GB" sz="2400" dirty="0"/>
          </a:p>
          <a:p>
            <a:r>
              <a:rPr lang="en-GB" sz="2400" dirty="0">
                <a:solidFill>
                  <a:srgbClr val="0070C0"/>
                </a:solidFill>
              </a:rPr>
              <a:t>Why is that? </a:t>
            </a:r>
          </a:p>
          <a:p>
            <a:r>
              <a:rPr lang="en-GB" sz="2400" dirty="0"/>
              <a:t>Hint - think of big programs with multiple calls to a subroutine from different places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034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stack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0444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Comparison between </a:t>
            </a:r>
            <a:r>
              <a:rPr lang="en-GB" dirty="0" err="1"/>
              <a:t>ARMlite</a:t>
            </a:r>
            <a:r>
              <a:rPr lang="en-GB" dirty="0"/>
              <a:t> and RISC simulators</a:t>
            </a:r>
          </a:p>
          <a:p>
            <a:endParaRPr lang="en-GB" dirty="0"/>
          </a:p>
          <a:p>
            <a:r>
              <a:rPr lang="en-GB" dirty="0" err="1"/>
              <a:t>ARMlite</a:t>
            </a:r>
            <a:r>
              <a:rPr lang="en-GB" dirty="0"/>
              <a:t> Instruction set backwards compatible with RISC</a:t>
            </a:r>
          </a:p>
          <a:p>
            <a:r>
              <a:rPr lang="en-GB" dirty="0" err="1"/>
              <a:t>ARMlite</a:t>
            </a:r>
            <a:r>
              <a:rPr lang="en-GB" dirty="0"/>
              <a:t> is 32 bit and uses a 4 byte word for addressing memory</a:t>
            </a:r>
            <a:br>
              <a:rPr lang="en-GB" dirty="0"/>
            </a:br>
            <a:r>
              <a:rPr lang="en-GB" dirty="0"/>
              <a:t>(addressing must correspond to a word boundary)</a:t>
            </a:r>
          </a:p>
          <a:p>
            <a:r>
              <a:rPr lang="en-GB" dirty="0"/>
              <a:t>Registers are 32 bit</a:t>
            </a:r>
          </a:p>
          <a:p>
            <a:r>
              <a:rPr lang="en-GB" dirty="0"/>
              <a:t>There is a pixel graphics display</a:t>
            </a:r>
          </a:p>
          <a:p>
            <a:r>
              <a:rPr lang="en-GB" dirty="0"/>
              <a:t>Key presses can be read</a:t>
            </a:r>
          </a:p>
          <a:p>
            <a:r>
              <a:rPr lang="en-GB" dirty="0"/>
              <a:t>Does not show ALU, buses etc</a:t>
            </a:r>
          </a:p>
          <a:p>
            <a:endParaRPr lang="en-GB" dirty="0"/>
          </a:p>
          <a:p>
            <a:pPr marL="457200" lvl="1" indent="0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6460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</a:rPr>
              <a:t>simulators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496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7"/>
            <a:ext cx="10817772" cy="2963032"/>
          </a:xfrm>
        </p:spPr>
        <p:txBody>
          <a:bodyPr>
            <a:normAutofit fontScale="85000" lnSpcReduction="20000"/>
          </a:bodyPr>
          <a:lstStyle/>
          <a:p>
            <a:r>
              <a:rPr lang="en-GB" sz="2400" dirty="0"/>
              <a:t>The stack is used to save the values of the registers to be used in the subroutine before any subroutine instructions</a:t>
            </a:r>
          </a:p>
          <a:p>
            <a:r>
              <a:rPr lang="en-GB" sz="2400" dirty="0"/>
              <a:t>At the end of the subroutine, the values are restored</a:t>
            </a:r>
          </a:p>
          <a:p>
            <a:r>
              <a:rPr lang="en-GB" sz="2400" dirty="0">
                <a:solidFill>
                  <a:srgbClr val="0070C0"/>
                </a:solidFill>
              </a:rPr>
              <a:t>It is good practice to save the LR (link register) as well, but why?</a:t>
            </a:r>
          </a:p>
          <a:p>
            <a:r>
              <a:rPr lang="en-GB" sz="2400" dirty="0"/>
              <a:t>Hint: think nesting</a:t>
            </a:r>
            <a:br>
              <a:rPr lang="en-GB" sz="2400" dirty="0"/>
            </a:br>
            <a:endParaRPr lang="en-GB" sz="2400" dirty="0"/>
          </a:p>
          <a:p>
            <a:r>
              <a:rPr lang="en-GB" sz="2400" dirty="0"/>
              <a:t>You can push and pop multiple registers between { and }</a:t>
            </a:r>
          </a:p>
          <a:p>
            <a:r>
              <a:rPr lang="en-GB" sz="2400" dirty="0"/>
              <a:t>The order must be the same for push and pop</a:t>
            </a:r>
          </a:p>
          <a:p>
            <a:r>
              <a:rPr lang="en-GB" sz="2400" dirty="0"/>
              <a:t>Change your code to use the stack</a:t>
            </a:r>
          </a:p>
          <a:p>
            <a:endParaRPr lang="en-GB" sz="24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034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stack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F00409-6C7C-864F-B239-D85E97FA1504}"/>
              </a:ext>
            </a:extLst>
          </p:cNvPr>
          <p:cNvSpPr/>
          <p:nvPr/>
        </p:nvSpPr>
        <p:spPr>
          <a:xfrm>
            <a:off x="956441" y="392035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err="1">
                <a:solidFill>
                  <a:srgbClr val="4270C1"/>
                </a:solidFill>
                <a:latin typeface="Consolas" panose="020B0609020204030204" pitchFamily="49" charset="0"/>
              </a:rPr>
              <a:t>drawPixel</a:t>
            </a: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:</a:t>
            </a:r>
            <a:b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</a:b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PUSH {R3-R5, LR}</a:t>
            </a:r>
            <a:b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</a:b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MOV R3, #.</a:t>
            </a:r>
            <a:r>
              <a:rPr lang="en-GB" b="1" dirty="0" err="1">
                <a:solidFill>
                  <a:srgbClr val="4270C1"/>
                </a:solidFill>
                <a:latin typeface="Consolas" panose="020B0609020204030204" pitchFamily="49" charset="0"/>
              </a:rPr>
              <a:t>PixelScreen</a:t>
            </a: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LSL R4, R0, #2</a:t>
            </a:r>
            <a:b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</a:b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LSL R5, R1, #8</a:t>
            </a:r>
            <a:b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</a:b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ADD R5, R5, R4</a:t>
            </a:r>
            <a:b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</a:b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STR R2, [R3+R5]</a:t>
            </a:r>
            <a:b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</a:b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POP {R3-R5,LR}</a:t>
            </a:r>
            <a:b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</a:b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RET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184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6"/>
            <a:ext cx="10817772" cy="4986273"/>
          </a:xfrm>
        </p:spPr>
        <p:txBody>
          <a:bodyPr>
            <a:normAutofit/>
          </a:bodyPr>
          <a:lstStyle/>
          <a:p>
            <a:r>
              <a:rPr lang="en-GB" sz="2400" dirty="0"/>
              <a:t>When a program is running it may be necessary to interrupt it to take input from the keyboard</a:t>
            </a:r>
          </a:p>
          <a:p>
            <a:r>
              <a:rPr lang="en-GB" sz="2400" dirty="0"/>
              <a:t>We will need this for the next game</a:t>
            </a:r>
          </a:p>
          <a:p>
            <a:r>
              <a:rPr lang="en-GB" sz="2400" dirty="0"/>
              <a:t>The simulator has an interrupt mechanism</a:t>
            </a:r>
          </a:p>
          <a:p>
            <a:endParaRPr lang="en-GB" sz="2400" dirty="0"/>
          </a:p>
          <a:p>
            <a:r>
              <a:rPr lang="en-GB" sz="2400" dirty="0"/>
              <a:t>There will be three blocks of code in the example:</a:t>
            </a:r>
          </a:p>
          <a:p>
            <a:pPr lvl="1"/>
            <a:r>
              <a:rPr lang="en-GB" sz="2000" dirty="0"/>
              <a:t>The main program – which runs on a loop, so that there is something to interrupt</a:t>
            </a:r>
          </a:p>
          <a:p>
            <a:pPr lvl="1"/>
            <a:r>
              <a:rPr lang="en-GB" sz="2000" dirty="0"/>
              <a:t>The interrupt routine – which handles the interrupt</a:t>
            </a:r>
          </a:p>
          <a:p>
            <a:pPr lvl="1"/>
            <a:r>
              <a:rPr lang="en-GB" sz="2000" dirty="0"/>
              <a:t>The interrupt set up code – saying what runs when the interrupt occurs</a:t>
            </a:r>
          </a:p>
          <a:p>
            <a:pPr lvl="1"/>
            <a:endParaRPr lang="en-GB" sz="2000" dirty="0"/>
          </a:p>
          <a:p>
            <a:r>
              <a:rPr lang="en-GB" sz="2400" dirty="0"/>
              <a:t>When you have submitted the code (next page) run it slow at first</a:t>
            </a:r>
          </a:p>
          <a:p>
            <a:r>
              <a:rPr lang="en-GB" sz="2400" dirty="0"/>
              <a:t>Check the keys pressed appear  in the input box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27146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keyboard interrupts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6498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27146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keyboard interrupts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F63D33-27D8-844D-B996-CBE63D5FEADA}"/>
              </a:ext>
            </a:extLst>
          </p:cNvPr>
          <p:cNvSpPr/>
          <p:nvPr/>
        </p:nvSpPr>
        <p:spPr>
          <a:xfrm>
            <a:off x="6928022" y="671691"/>
            <a:ext cx="573765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 Set up interrupts </a:t>
            </a:r>
          </a:p>
          <a:p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	</a:t>
            </a: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MOV R0, #</a:t>
            </a:r>
            <a:r>
              <a:rPr lang="en-GB" b="1" dirty="0" err="1">
                <a:solidFill>
                  <a:srgbClr val="4270C1"/>
                </a:solidFill>
                <a:latin typeface="Consolas" panose="020B0609020204030204" pitchFamily="49" charset="0"/>
              </a:rPr>
              <a:t>writeA</a:t>
            </a: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/>
            </a:r>
            <a:b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</a:b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	STR R0, .</a:t>
            </a:r>
            <a:r>
              <a:rPr lang="en-GB" b="1" dirty="0" err="1">
                <a:solidFill>
                  <a:srgbClr val="4270C1"/>
                </a:solidFill>
                <a:latin typeface="Consolas" panose="020B0609020204030204" pitchFamily="49" charset="0"/>
              </a:rPr>
              <a:t>KeyboardISR</a:t>
            </a: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/>
            </a:r>
            <a:b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</a:b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	MOV R0, #1</a:t>
            </a:r>
            <a:b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</a:b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	STR R0, .</a:t>
            </a:r>
            <a:r>
              <a:rPr lang="en-GB" b="1" dirty="0" err="1">
                <a:solidFill>
                  <a:srgbClr val="4270C1"/>
                </a:solidFill>
                <a:latin typeface="Consolas" panose="020B0609020204030204" pitchFamily="49" charset="0"/>
              </a:rPr>
              <a:t>KeyboardMask</a:t>
            </a: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/>
            </a:r>
            <a:b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</a:b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	STR R0, .</a:t>
            </a:r>
            <a:r>
              <a:rPr lang="en-GB" b="1" dirty="0" err="1">
                <a:solidFill>
                  <a:srgbClr val="4270C1"/>
                </a:solidFill>
                <a:latin typeface="Consolas" panose="020B0609020204030204" pitchFamily="49" charset="0"/>
              </a:rPr>
              <a:t>InterruptRegister</a:t>
            </a: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 </a:t>
            </a:r>
            <a:endParaRPr lang="en-GB" dirty="0"/>
          </a:p>
          <a:p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//Main task - random dots </a:t>
            </a:r>
            <a:endParaRPr lang="en-GB" dirty="0"/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	MOV R1, #.</a:t>
            </a:r>
            <a:r>
              <a:rPr lang="en-GB" b="1" dirty="0" err="1">
                <a:solidFill>
                  <a:srgbClr val="4270C1"/>
                </a:solidFill>
                <a:latin typeface="Consolas" panose="020B0609020204030204" pitchFamily="49" charset="0"/>
              </a:rPr>
              <a:t>PixelScreen</a:t>
            </a: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 </a:t>
            </a:r>
            <a:endParaRPr lang="en-GB" dirty="0"/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	MOV R2, #0 </a:t>
            </a: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//Pixel index </a:t>
            </a:r>
            <a:endParaRPr lang="en-GB" b="1" dirty="0">
              <a:solidFill>
                <a:srgbClr val="4270C1"/>
              </a:solidFill>
              <a:latin typeface="Consolas" panose="020B0609020204030204" pitchFamily="49" charset="0"/>
            </a:endParaRP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	loop: LDR R0, .Random </a:t>
            </a: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//Colour </a:t>
            </a:r>
            <a:endParaRPr lang="en-GB" dirty="0"/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	STR R0, [R1+R2] 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	ADD R2, R2, #4 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	CMP R2, #12288 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	BLT loop 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	MOV R2, #0 </a:t>
            </a:r>
            <a:endParaRPr lang="en-GB" dirty="0"/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	B loop </a:t>
            </a:r>
            <a:endParaRPr lang="en-GB" dirty="0"/>
          </a:p>
          <a:p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//Interrupt routine 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	</a:t>
            </a:r>
            <a:r>
              <a:rPr lang="en-GB" b="1" dirty="0" err="1">
                <a:solidFill>
                  <a:srgbClr val="4270C1"/>
                </a:solidFill>
                <a:latin typeface="Consolas" panose="020B0609020204030204" pitchFamily="49" charset="0"/>
              </a:rPr>
              <a:t>writeA</a:t>
            </a: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: PUSH {R0} 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	LDR R0, .</a:t>
            </a:r>
            <a:r>
              <a:rPr lang="en-GB" b="1" dirty="0" err="1">
                <a:solidFill>
                  <a:srgbClr val="4270C1"/>
                </a:solidFill>
                <a:latin typeface="Consolas" panose="020B0609020204030204" pitchFamily="49" charset="0"/>
              </a:rPr>
              <a:t>LastKey</a:t>
            </a: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	STR R0, .</a:t>
            </a:r>
            <a:r>
              <a:rPr lang="en-GB" b="1" dirty="0" err="1">
                <a:solidFill>
                  <a:srgbClr val="4270C1"/>
                </a:solidFill>
                <a:latin typeface="Consolas" panose="020B0609020204030204" pitchFamily="49" charset="0"/>
              </a:rPr>
              <a:t>WriteChar</a:t>
            </a: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	POP {R0} </a:t>
            </a:r>
            <a:endParaRPr lang="en-GB" dirty="0"/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	RFE 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65031A-F8E7-3049-BEA5-F8F0A058EFAD}"/>
              </a:ext>
            </a:extLst>
          </p:cNvPr>
          <p:cNvSpPr txBox="1"/>
          <p:nvPr/>
        </p:nvSpPr>
        <p:spPr>
          <a:xfrm>
            <a:off x="926756" y="889843"/>
            <a:ext cx="58076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</a:t>
            </a:r>
            <a:r>
              <a:rPr lang="en-US" dirty="0" err="1"/>
              <a:t>writeA</a:t>
            </a:r>
            <a:r>
              <a:rPr lang="en-US" dirty="0"/>
              <a:t> is the name of the interrupt routine</a:t>
            </a:r>
          </a:p>
          <a:p>
            <a:r>
              <a:rPr lang="en-US" dirty="0"/>
              <a:t>.</a:t>
            </a:r>
            <a:r>
              <a:rPr lang="en-US" dirty="0" err="1"/>
              <a:t>KeyboardISR</a:t>
            </a:r>
            <a:r>
              <a:rPr lang="en-US" dirty="0"/>
              <a:t> is loaded with </a:t>
            </a:r>
            <a:r>
              <a:rPr lang="en-US" dirty="0" err="1"/>
              <a:t>writeA</a:t>
            </a:r>
            <a:r>
              <a:rPr lang="en-US" dirty="0"/>
              <a:t>  so it gets called when the keystroke interrupt occurs</a:t>
            </a:r>
          </a:p>
          <a:p>
            <a:r>
              <a:rPr lang="en-US" dirty="0"/>
              <a:t>.</a:t>
            </a:r>
            <a:r>
              <a:rPr lang="en-US" dirty="0" err="1"/>
              <a:t>KeyboardMask</a:t>
            </a:r>
            <a:r>
              <a:rPr lang="en-US" dirty="0"/>
              <a:t> enables the keyboard interrupt</a:t>
            </a:r>
          </a:p>
          <a:p>
            <a:r>
              <a:rPr lang="en-US" dirty="0"/>
              <a:t>.</a:t>
            </a:r>
            <a:r>
              <a:rPr lang="en-US" dirty="0" err="1"/>
              <a:t>InterruptRegister</a:t>
            </a:r>
            <a:r>
              <a:rPr lang="en-US" dirty="0"/>
              <a:t> Enables interrupts generally</a:t>
            </a:r>
          </a:p>
          <a:p>
            <a:endParaRPr lang="en-US" dirty="0"/>
          </a:p>
          <a:p>
            <a:r>
              <a:rPr lang="en-US" dirty="0"/>
              <a:t>The main program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Push the register onto the stack as the main program uses it</a:t>
            </a:r>
          </a:p>
          <a:p>
            <a:r>
              <a:rPr lang="en-US" dirty="0"/>
              <a:t>Obtain the value of the keystroke</a:t>
            </a:r>
          </a:p>
          <a:p>
            <a:r>
              <a:rPr lang="en-US" dirty="0"/>
              <a:t>Write it to the screen</a:t>
            </a:r>
          </a:p>
          <a:p>
            <a:r>
              <a:rPr lang="en-US" dirty="0"/>
              <a:t>Pop R0 back</a:t>
            </a:r>
          </a:p>
          <a:p>
            <a:r>
              <a:rPr lang="en-US" dirty="0"/>
              <a:t>RFE is Return From Exception (LR not used in interrupts)</a:t>
            </a:r>
          </a:p>
        </p:txBody>
      </p:sp>
    </p:spTree>
    <p:extLst>
      <p:ext uri="{BB962C8B-B14F-4D97-AF65-F5344CB8AC3E}">
        <p14:creationId xmlns:p14="http://schemas.microsoft.com/office/powerpoint/2010/main" val="154772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6"/>
            <a:ext cx="10817772" cy="4986273"/>
          </a:xfrm>
        </p:spPr>
        <p:txBody>
          <a:bodyPr>
            <a:normAutofit/>
          </a:bodyPr>
          <a:lstStyle/>
          <a:p>
            <a:r>
              <a:rPr lang="en-GB" sz="2400" dirty="0"/>
              <a:t>The clock can be used to time events in a program</a:t>
            </a:r>
          </a:p>
          <a:p>
            <a:endParaRPr lang="en-GB" sz="2400" dirty="0"/>
          </a:p>
          <a:p>
            <a:r>
              <a:rPr lang="en-GB" sz="2400" dirty="0"/>
              <a:t>It will interrupt at a set interval (in milliseconds) and allow an interrupt routine to run</a:t>
            </a:r>
          </a:p>
          <a:p>
            <a:endParaRPr lang="en-GB" sz="2400" dirty="0"/>
          </a:p>
          <a:p>
            <a:r>
              <a:rPr lang="en-GB" sz="2400" dirty="0"/>
              <a:t>This will be needed in the next game</a:t>
            </a:r>
          </a:p>
          <a:p>
            <a:endParaRPr lang="en-GB" sz="2400" dirty="0"/>
          </a:p>
          <a:p>
            <a:r>
              <a:rPr lang="en-GB" sz="2400" dirty="0"/>
              <a:t>The example has a main loop which does nothing, but the clock interrupts every second to make a pixel change colour, i.e. blink</a:t>
            </a:r>
          </a:p>
          <a:p>
            <a:endParaRPr lang="en-GB" sz="2400" dirty="0"/>
          </a:p>
          <a:p>
            <a:r>
              <a:rPr lang="en-GB" sz="2400" dirty="0"/>
              <a:t>Submit and run the code, then change the intervals to see the effect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22279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clock interrupts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5426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22279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clock interrupts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65031A-F8E7-3049-BEA5-F8F0A058EFAD}"/>
              </a:ext>
            </a:extLst>
          </p:cNvPr>
          <p:cNvSpPr txBox="1"/>
          <p:nvPr/>
        </p:nvSpPr>
        <p:spPr>
          <a:xfrm>
            <a:off x="469556" y="1120675"/>
            <a:ext cx="4740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</a:t>
            </a:r>
            <a:r>
              <a:rPr lang="en-US" dirty="0" err="1"/>
              <a:t>pixelclock</a:t>
            </a:r>
            <a:r>
              <a:rPr lang="en-US" dirty="0"/>
              <a:t> is the name of the interrupt routine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Frequency in milliseconds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E48C10-1B85-2C44-B86A-02370B05AA84}"/>
              </a:ext>
            </a:extLst>
          </p:cNvPr>
          <p:cNvSpPr/>
          <p:nvPr/>
        </p:nvSpPr>
        <p:spPr>
          <a:xfrm>
            <a:off x="5210433" y="1120675"/>
            <a:ext cx="710513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 Set up Interrupt handling 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MOV R0,#pixelClock</a:t>
            </a:r>
            <a:b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</a:b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STR R0,.ClockISR</a:t>
            </a:r>
            <a:b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</a:b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MOV R0,#1000</a:t>
            </a:r>
            <a:b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</a:b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STR R0,.ClockInterruptFrequency 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MOV R0,#1 </a:t>
            </a:r>
            <a:endParaRPr lang="en-GB" dirty="0"/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STR R0,.InterruptRegister </a:t>
            </a: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//Enable all interrupts </a:t>
            </a:r>
            <a:endParaRPr lang="en-GB" dirty="0"/>
          </a:p>
          <a:p>
            <a:r>
              <a:rPr lang="en-GB" b="1" dirty="0" err="1">
                <a:solidFill>
                  <a:srgbClr val="4270C1"/>
                </a:solidFill>
                <a:latin typeface="Consolas" panose="020B0609020204030204" pitchFamily="49" charset="0"/>
              </a:rPr>
              <a:t>mainProgram</a:t>
            </a: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: B </a:t>
            </a:r>
            <a:r>
              <a:rPr lang="en-GB" b="1" dirty="0" err="1">
                <a:solidFill>
                  <a:srgbClr val="4270C1"/>
                </a:solidFill>
                <a:latin typeface="Consolas" panose="020B0609020204030204" pitchFamily="49" charset="0"/>
              </a:rPr>
              <a:t>mainProgram</a:t>
            </a: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 </a:t>
            </a: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//Here, just an empty loop! </a:t>
            </a:r>
            <a:endParaRPr lang="en-GB" dirty="0"/>
          </a:p>
          <a:p>
            <a:r>
              <a:rPr lang="en-GB" b="1" dirty="0" err="1">
                <a:solidFill>
                  <a:srgbClr val="4270C1"/>
                </a:solidFill>
                <a:latin typeface="Consolas" panose="020B0609020204030204" pitchFamily="49" charset="0"/>
              </a:rPr>
              <a:t>pixelClock</a:t>
            </a: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: 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PUSH {R0,R1} 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MOV R1, #.white</a:t>
            </a:r>
            <a:b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</a:b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LDR R0, .Pixel0</a:t>
            </a:r>
            <a:b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</a:b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EOR R0,R0,R1 </a:t>
            </a: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//</a:t>
            </a:r>
            <a:r>
              <a:rPr lang="en-GB" b="1" dirty="0" err="1">
                <a:solidFill>
                  <a:srgbClr val="00AF4F"/>
                </a:solidFill>
                <a:latin typeface="Consolas" panose="020B0609020204030204" pitchFamily="49" charset="0"/>
              </a:rPr>
              <a:t>ExOr</a:t>
            </a:r>
            <a:r>
              <a:rPr lang="en-GB" b="1" dirty="0">
                <a:solidFill>
                  <a:srgbClr val="00AF4F"/>
                </a:solidFill>
                <a:latin typeface="Consolas" panose="020B0609020204030204" pitchFamily="49" charset="0"/>
              </a:rPr>
              <a:t> with all 1s switches black to //white or vice versa 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STR R0, .Pixel0</a:t>
            </a:r>
            <a:b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</a:b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POP {R0,R1}</a:t>
            </a:r>
            <a:b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</a:br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>RFE </a:t>
            </a:r>
          </a:p>
          <a:p>
            <a: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  <a:t/>
            </a:r>
            <a:br>
              <a:rPr lang="en-GB" b="1" dirty="0">
                <a:solidFill>
                  <a:srgbClr val="4270C1"/>
                </a:solidFill>
                <a:latin typeface="Consolas" panose="020B0609020204030204" pitchFamily="49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15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6"/>
            <a:ext cx="10817772" cy="5480543"/>
          </a:xfrm>
        </p:spPr>
        <p:txBody>
          <a:bodyPr>
            <a:normAutofit/>
          </a:bodyPr>
          <a:lstStyle/>
          <a:p>
            <a:r>
              <a:rPr lang="en-GB" sz="2400" dirty="0"/>
              <a:t>Write a program to draw the following pattern on the screen, positioned in the centre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369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exercise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pic>
        <p:nvPicPr>
          <p:cNvPr id="1028" name="Picture 4" descr="Space Invaders Alien - Space Invaders Alien Sprite Png ...">
            <a:extLst>
              <a:ext uri="{FF2B5EF4-FFF2-40B4-BE49-F238E27FC236}">
                <a16:creationId xmlns:a16="http://schemas.microsoft.com/office/drawing/2014/main" id="{8AB3A0E6-29A7-0746-BA36-320045033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99" y="2402197"/>
            <a:ext cx="3622651" cy="263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63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6"/>
            <a:ext cx="10817772" cy="4986273"/>
          </a:xfrm>
        </p:spPr>
        <p:txBody>
          <a:bodyPr>
            <a:normAutofit/>
          </a:bodyPr>
          <a:lstStyle/>
          <a:p>
            <a:r>
              <a:rPr lang="en-GB" dirty="0"/>
              <a:t>The examples we have worked through show more implementations of the routines examined the the RISC hardware simulator</a:t>
            </a:r>
          </a:p>
          <a:p>
            <a:r>
              <a:rPr lang="en-GB" dirty="0"/>
              <a:t>In addition you have learnt about:</a:t>
            </a:r>
          </a:p>
          <a:p>
            <a:pPr lvl="1"/>
            <a:r>
              <a:rPr lang="en-GB" dirty="0"/>
              <a:t>memory mapped I/O</a:t>
            </a:r>
          </a:p>
          <a:p>
            <a:pPr lvl="1"/>
            <a:r>
              <a:rPr lang="en-GB" dirty="0"/>
              <a:t>some new instructions</a:t>
            </a:r>
          </a:p>
          <a:p>
            <a:pPr lvl="1"/>
            <a:r>
              <a:rPr lang="en-GB" dirty="0"/>
              <a:t>types of interrupts</a:t>
            </a:r>
          </a:p>
          <a:p>
            <a:endParaRPr lang="en-GB" dirty="0"/>
          </a:p>
          <a:p>
            <a:r>
              <a:rPr lang="en-GB" dirty="0"/>
              <a:t>This will all be put to use in writing a version of Snake – the reason Nokia sold 126 million 3310 feature phones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6644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conclusion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65985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The purpose of this section is to:</a:t>
            </a:r>
          </a:p>
          <a:p>
            <a:endParaRPr lang="en-GB" dirty="0"/>
          </a:p>
          <a:p>
            <a:r>
              <a:rPr lang="en-GB" sz="3000" dirty="0"/>
              <a:t>Implement the hardware features we have covered so far</a:t>
            </a:r>
          </a:p>
          <a:p>
            <a:pPr lvl="1"/>
            <a:r>
              <a:rPr lang="en-GB" sz="2600" dirty="0"/>
              <a:t>Stacks</a:t>
            </a:r>
          </a:p>
          <a:p>
            <a:pPr lvl="1"/>
            <a:r>
              <a:rPr lang="en-GB" sz="2600" dirty="0"/>
              <a:t>Subroutines</a:t>
            </a:r>
          </a:p>
          <a:p>
            <a:pPr lvl="1"/>
            <a:r>
              <a:rPr lang="en-GB" sz="2600" dirty="0"/>
              <a:t>Interrupts</a:t>
            </a:r>
          </a:p>
          <a:p>
            <a:pPr lvl="1"/>
            <a:endParaRPr lang="en-GB" dirty="0"/>
          </a:p>
          <a:p>
            <a:r>
              <a:rPr lang="en-GB" sz="3000" dirty="0"/>
              <a:t>Introduce memory mapped graphics</a:t>
            </a:r>
          </a:p>
          <a:p>
            <a:endParaRPr lang="en-GB" dirty="0"/>
          </a:p>
          <a:p>
            <a:r>
              <a:rPr lang="en-GB" sz="3000" dirty="0"/>
              <a:t>Write games (very very simple games)</a:t>
            </a:r>
          </a:p>
          <a:p>
            <a:endParaRPr lang="en-GB" dirty="0"/>
          </a:p>
          <a:p>
            <a:pPr marL="457200" lvl="1" indent="0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501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</a:rPr>
              <a:t>objective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1656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222" y="957329"/>
            <a:ext cx="2262350" cy="5262496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Enter programs in same way as RISC</a:t>
            </a:r>
          </a:p>
          <a:p>
            <a:r>
              <a:rPr lang="en-GB" sz="2000" dirty="0"/>
              <a:t>Square below I/O area is for graphics</a:t>
            </a:r>
          </a:p>
          <a:p>
            <a:r>
              <a:rPr lang="en-GB" sz="2000" dirty="0"/>
              <a:t>Memory has to be addressed on 4 byte boundary</a:t>
            </a:r>
          </a:p>
          <a:p>
            <a:r>
              <a:rPr lang="en-GB" sz="2000" dirty="0"/>
              <a:t>Hover over memory to see content in hex, binary and decimal</a:t>
            </a:r>
          </a:p>
          <a:p>
            <a:r>
              <a:rPr lang="en-GB" sz="2000" dirty="0"/>
              <a:t>Buttons for Step and Slow 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3787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 err="1">
                <a:solidFill>
                  <a:srgbClr val="F1307C"/>
                </a:solidFill>
                <a:latin typeface="Helvetica "/>
              </a:rPr>
              <a:t>ARMlite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B2914A-3B69-234A-8BA7-EFA56472C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045" y="957329"/>
            <a:ext cx="8845392" cy="533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7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862" y="957329"/>
            <a:ext cx="4677104" cy="5262496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Input the program shown</a:t>
            </a: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Try:</a:t>
            </a:r>
          </a:p>
          <a:p>
            <a:pPr lvl="1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Run</a:t>
            </a:r>
          </a:p>
          <a:p>
            <a:pPr lvl="1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Slow</a:t>
            </a:r>
          </a:p>
          <a:p>
            <a:pPr lvl="1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Step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This just to demonstrate the graphics area</a:t>
            </a: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We will cover how it works later</a:t>
            </a:r>
          </a:p>
          <a:p>
            <a:pPr lvl="1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9177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</a:rPr>
              <a:t>test program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1DDCA5-F2D1-7245-A7CB-807C5CBEF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910" y="1176940"/>
            <a:ext cx="6328259" cy="423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2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r>
              <a:rPr lang="en-GB" dirty="0"/>
              <a:t>Why Assembler in this course?</a:t>
            </a:r>
          </a:p>
          <a:p>
            <a:endParaRPr lang="en-GB" dirty="0"/>
          </a:p>
          <a:p>
            <a:r>
              <a:rPr lang="en-GB" dirty="0"/>
              <a:t>By far the most important tool in a reverse engineer’s toolkit</a:t>
            </a:r>
          </a:p>
          <a:p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</a:t>
            </a:r>
            <a:r>
              <a:rPr lang="en-GB" dirty="0"/>
              <a:t>ith knowledge of Assembler you can reverse-engineer how malware works in order to defend against it </a:t>
            </a:r>
          </a:p>
          <a:p>
            <a:r>
              <a:rPr lang="en-GB" dirty="0"/>
              <a:t>You’ll use this knowledge to plan and implement mitigation techniques against malware attack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GB" dirty="0">
                <a:solidFill>
                  <a:srgbClr val="000000"/>
                </a:solidFill>
              </a:rPr>
              <a:t>Practised in year 2: Embedded systems security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3917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</a:rPr>
              <a:t>purpose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046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r>
              <a:rPr lang="en-GB" dirty="0"/>
              <a:t>Usage</a:t>
            </a:r>
          </a:p>
          <a:p>
            <a:endParaRPr lang="en-GB" dirty="0"/>
          </a:p>
          <a:p>
            <a:r>
              <a:rPr lang="en-GB" dirty="0"/>
              <a:t> Coding:</a:t>
            </a:r>
          </a:p>
          <a:p>
            <a:pPr lvl="1"/>
            <a:r>
              <a:rPr lang="en-GB" dirty="0"/>
              <a:t>device drivers</a:t>
            </a:r>
          </a:p>
          <a:p>
            <a:pPr lvl="1"/>
            <a:r>
              <a:rPr lang="en-GB" dirty="0"/>
              <a:t>real-time systems</a:t>
            </a:r>
          </a:p>
          <a:p>
            <a:pPr lvl="1"/>
            <a:r>
              <a:rPr lang="en-GB" dirty="0"/>
              <a:t>low-level embedded systems</a:t>
            </a:r>
          </a:p>
          <a:p>
            <a:pPr lvl="1"/>
            <a:r>
              <a:rPr lang="en-GB" dirty="0"/>
              <a:t>boot code</a:t>
            </a:r>
          </a:p>
          <a:p>
            <a:pPr lvl="1"/>
            <a:endParaRPr lang="en-GB" dirty="0">
              <a:solidFill>
                <a:srgbClr val="000000"/>
              </a:solidFill>
            </a:endParaRPr>
          </a:p>
          <a:p>
            <a:r>
              <a:rPr lang="en-GB" dirty="0">
                <a:solidFill>
                  <a:srgbClr val="000000"/>
                </a:solidFill>
              </a:rPr>
              <a:t>Very efficient</a:t>
            </a:r>
          </a:p>
          <a:p>
            <a:r>
              <a:rPr lang="en-GB" dirty="0">
                <a:solidFill>
                  <a:srgbClr val="000000"/>
                </a:solidFill>
              </a:rPr>
              <a:t>Very fast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620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</a:rPr>
              <a:t>assembler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4430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r>
              <a:rPr lang="en-GB" dirty="0"/>
              <a:t>Short snippets of code can be written directly into the editor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GB" dirty="0">
                <a:solidFill>
                  <a:srgbClr val="000000"/>
                </a:solidFill>
              </a:rPr>
              <a:t>However, as the lines of code increase, it is good practice to write in a text editor, then paste the code in, or load the file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GB" dirty="0">
                <a:solidFill>
                  <a:srgbClr val="000000"/>
                </a:solidFill>
              </a:rPr>
              <a:t>You may want to implement some simple version control, so that if you modify a file that previously worked, but now doesn’t, you can recover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GB" dirty="0" err="1">
                <a:solidFill>
                  <a:srgbClr val="000000"/>
                </a:solidFill>
              </a:rPr>
              <a:t>ARMlite</a:t>
            </a:r>
            <a:r>
              <a:rPr lang="en-GB" dirty="0">
                <a:solidFill>
                  <a:srgbClr val="000000"/>
                </a:solidFill>
              </a:rPr>
              <a:t> Assembler code can be commented </a:t>
            </a:r>
          </a:p>
          <a:p>
            <a:pPr marL="457200" lvl="1" indent="0">
              <a:buNone/>
            </a:pPr>
            <a:r>
              <a:rPr lang="en-GB" b="1" dirty="0">
                <a:solidFill>
                  <a:srgbClr val="00B050"/>
                </a:solidFill>
              </a:rPr>
              <a:t>// A comment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990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good practice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22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71502E175D4041AD5498D9462EEF6D" ma:contentTypeVersion="11" ma:contentTypeDescription="Create a new document." ma:contentTypeScope="" ma:versionID="9513faf5fc17fb33e47043d9f4aecf4e">
  <xsd:schema xmlns:xsd="http://www.w3.org/2001/XMLSchema" xmlns:xs="http://www.w3.org/2001/XMLSchema" xmlns:p="http://schemas.microsoft.com/office/2006/metadata/properties" xmlns:ns2="97cb88b6-6f55-437d-af73-4cb2e3d1be32" xmlns:ns3="4a02df82-8de1-40de-837c-d16ad8d3d107" targetNamespace="http://schemas.microsoft.com/office/2006/metadata/properties" ma:root="true" ma:fieldsID="fe52720b6bd63e4542cfd51ab209b0a8" ns2:_="" ns3:_="">
    <xsd:import namespace="97cb88b6-6f55-437d-af73-4cb2e3d1be32"/>
    <xsd:import namespace="4a02df82-8de1-40de-837c-d16ad8d3d1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b88b6-6f55-437d-af73-4cb2e3d1be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2df82-8de1-40de-837c-d16ad8d3d10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C44590-9FAE-44C6-8226-04074169D818}">
  <ds:schemaRefs>
    <ds:schemaRef ds:uri="http://purl.org/dc/terms/"/>
    <ds:schemaRef ds:uri="4a02df82-8de1-40de-837c-d16ad8d3d107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97cb88b6-6f55-437d-af73-4cb2e3d1be32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D53F399-03FA-4D91-AC1A-8C0A7FCF22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0CF3D0-C4ED-4098-87C8-DC78FE451D59}">
  <ds:schemaRefs>
    <ds:schemaRef ds:uri="4a02df82-8de1-40de-837c-d16ad8d3d107"/>
    <ds:schemaRef ds:uri="97cb88b6-6f55-437d-af73-4cb2e3d1be3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7718</TotalTime>
  <Words>2229</Words>
  <Application>Microsoft Office PowerPoint</Application>
  <PresentationFormat>Widescreen</PresentationFormat>
  <Paragraphs>601</Paragraphs>
  <Slides>36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Calibri Light</vt:lpstr>
      <vt:lpstr>Consolas</vt:lpstr>
      <vt:lpstr>Courier New</vt:lpstr>
      <vt:lpstr>Gotham Book</vt:lpstr>
      <vt:lpstr>Helvetica </vt:lpstr>
      <vt:lpstr>Microsoft Sans Serif</vt:lpstr>
      <vt:lpstr>Office Theme</vt:lpstr>
      <vt:lpstr>Operating Systems and Architecture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Higgie</dc:creator>
  <cp:lastModifiedBy>Andrew Cracknell</cp:lastModifiedBy>
  <cp:revision>6</cp:revision>
  <dcterms:created xsi:type="dcterms:W3CDTF">2020-06-12T21:21:17Z</dcterms:created>
  <dcterms:modified xsi:type="dcterms:W3CDTF">2020-09-22T14:49:36Z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0x010100DB71502E175D4041AD5498D9462EEF6D</vt:lpwstr>
  </property>
</Properties>
</file>