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racknell" userId="2417584e-6dd1-4d54-906d-e7337ee83fb4" providerId="ADAL" clId="{0C6D177C-510D-4D94-9D6B-13ADDA9A12B8}"/>
    <pc:docChg chg="modSld">
      <pc:chgData name="Andrew Cracknell" userId="2417584e-6dd1-4d54-906d-e7337ee83fb4" providerId="ADAL" clId="{0C6D177C-510D-4D94-9D6B-13ADDA9A12B8}" dt="2021-11-01T14:14:25.950" v="35" actId="20577"/>
      <pc:docMkLst>
        <pc:docMk/>
      </pc:docMkLst>
      <pc:sldChg chg="modSp mod">
        <pc:chgData name="Andrew Cracknell" userId="2417584e-6dd1-4d54-906d-e7337ee83fb4" providerId="ADAL" clId="{0C6D177C-510D-4D94-9D6B-13ADDA9A12B8}" dt="2021-11-01T14:14:25.950" v="35" actId="20577"/>
        <pc:sldMkLst>
          <pc:docMk/>
          <pc:sldMk cId="243282934" sldId="258"/>
        </pc:sldMkLst>
        <pc:spChg chg="mod">
          <ac:chgData name="Andrew Cracknell" userId="2417584e-6dd1-4d54-906d-e7337ee83fb4" providerId="ADAL" clId="{0C6D177C-510D-4D94-9D6B-13ADDA9A12B8}" dt="2021-11-01T14:14:25.950" v="35" actId="20577"/>
          <ac:spMkLst>
            <pc:docMk/>
            <pc:sldMk cId="243282934" sldId="258"/>
            <ac:spMk id="3" creationId="{C807AFF7-D8A9-45E3-83CA-B6D3D3563F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08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zure.microsoft.com/en-gb/free/studen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6251"/>
            <a:ext cx="12191999" cy="1373070"/>
          </a:xfrm>
        </p:spPr>
        <p:txBody>
          <a:bodyPr/>
          <a:lstStyle/>
          <a:p>
            <a:r>
              <a:rPr lang="en-GB" sz="4800" dirty="0"/>
              <a:t>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CB20-560E-49E7-B315-296520A1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507C-65F8-49AB-BE7C-28234432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807242" cy="4935956"/>
          </a:xfrm>
        </p:spPr>
        <p:txBody>
          <a:bodyPr/>
          <a:lstStyle/>
          <a:p>
            <a:r>
              <a:rPr lang="en-GB" dirty="0"/>
              <a:t>The normal settings are fine</a:t>
            </a:r>
          </a:p>
          <a:p>
            <a:r>
              <a:rPr lang="en-GB" dirty="0"/>
              <a:t>The one we will change is the “Azure Active Directory”</a:t>
            </a:r>
          </a:p>
          <a:p>
            <a:r>
              <a:rPr lang="en-GB" dirty="0"/>
              <a:t>This is like normal AD but for the cloud</a:t>
            </a:r>
          </a:p>
          <a:p>
            <a:r>
              <a:rPr lang="en-GB" dirty="0"/>
              <a:t>Click through the next few steps without changing anything and create you VM!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4EF4E-D595-4EFF-8EC3-6FB44DB8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609832"/>
            <a:ext cx="5669947" cy="51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9949-CFC5-4325-8360-CEF9B313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VM Deployment</a:t>
            </a:r>
            <a:br>
              <a:rPr lang="en-GB" dirty="0"/>
            </a:br>
            <a:r>
              <a:rPr lang="en-GB" dirty="0"/>
              <a:t>	</a:t>
            </a:r>
            <a:r>
              <a:rPr lang="en-GB" sz="2800" dirty="0"/>
              <a:t>This may take a while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F92D82-4976-4CB1-9D00-0E7AC2AC4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38" y="2265751"/>
            <a:ext cx="11590337" cy="4055286"/>
          </a:xfrm>
        </p:spPr>
      </p:pic>
    </p:spTree>
    <p:extLst>
      <p:ext uri="{BB962C8B-B14F-4D97-AF65-F5344CB8AC3E}">
        <p14:creationId xmlns:p14="http://schemas.microsoft.com/office/powerpoint/2010/main" val="21791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6ED9-9C16-4876-AB3A-DD455986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VM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075B-4D35-472F-9520-5F3A4681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Deployment for the Test VM is OK click on it</a:t>
            </a:r>
          </a:p>
          <a:p>
            <a:r>
              <a:rPr lang="en-GB" dirty="0"/>
              <a:t>Then download RDP file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EB413-A806-45FB-8613-F060FE6D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86" y="3974765"/>
            <a:ext cx="9106138" cy="27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0731-C90D-4110-8163-3D916987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VM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4F54-EA4E-41C9-A42C-567F8FF3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it asks you to sign in through windows security</a:t>
            </a:r>
          </a:p>
          <a:p>
            <a:r>
              <a:rPr lang="en-GB" dirty="0"/>
              <a:t>Make sure you use the account and password you set up in the creation of the VM</a:t>
            </a:r>
          </a:p>
          <a:p>
            <a:r>
              <a:rPr lang="en-GB" dirty="0"/>
              <a:t>E.g. Username: XYZ Password: ApprenticE123</a:t>
            </a:r>
          </a:p>
          <a:p>
            <a:r>
              <a:rPr lang="en-GB" dirty="0"/>
              <a:t>You will now be connected to your VM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EF44D-B7C5-4491-87CF-A1C1F7AF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64" y="3747653"/>
            <a:ext cx="5477825" cy="28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8E14-DF57-4E3C-A2D6-A245C76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7DD7-38FC-4968-8053-075D99E5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3367357" cy="493595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There are all sorts of settings you can change</a:t>
            </a:r>
          </a:p>
          <a:p>
            <a:r>
              <a:rPr lang="en-GB" dirty="0"/>
              <a:t>First set up auto shutdown – Very useful for money saving.</a:t>
            </a:r>
          </a:p>
          <a:p>
            <a:r>
              <a:rPr lang="en-GB" dirty="0"/>
              <a:t>Then monitor the VM Health, performance and network dependencies</a:t>
            </a:r>
          </a:p>
          <a:p>
            <a:r>
              <a:rPr lang="en-GB" dirty="0"/>
              <a:t>Then run a script inside the virtual Machine</a:t>
            </a:r>
          </a:p>
          <a:p>
            <a:r>
              <a:rPr lang="en-GB" dirty="0"/>
              <a:t>There are step through guides on the front page of your VM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0DAA5-0C84-4D2C-A96D-59CFD636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92" y="1360311"/>
            <a:ext cx="8240863" cy="45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2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7B14-EF93-49FF-9111-4EE9C1F1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AFF7-D8A9-45E3-83CA-B6D3D356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5529179" cy="4935956"/>
          </a:xfrm>
        </p:spPr>
        <p:txBody>
          <a:bodyPr/>
          <a:lstStyle/>
          <a:p>
            <a:r>
              <a:rPr lang="en-US" dirty="0">
                <a:hlinkClick r:id="rId2"/>
              </a:rPr>
              <a:t>Azure for Students – Free account credit | Microsoft Azure</a:t>
            </a:r>
            <a:r>
              <a:rPr lang="en-GB" dirty="0"/>
              <a:t> </a:t>
            </a:r>
          </a:p>
          <a:p>
            <a:r>
              <a:rPr lang="en-GB" dirty="0"/>
              <a:t>Here you can find all the </a:t>
            </a:r>
          </a:p>
          <a:p>
            <a:pPr marL="0" indent="0">
              <a:buNone/>
            </a:pPr>
            <a:r>
              <a:rPr lang="en-GB" dirty="0"/>
              <a:t>Information about Azure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Left click “Free account”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2E76F-08DC-46CF-89DE-42244F99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97" y="2406188"/>
            <a:ext cx="7403845" cy="43553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D43E96-D3A6-4594-957B-DD6F3E731425}"/>
              </a:ext>
            </a:extLst>
          </p:cNvPr>
          <p:cNvSpPr/>
          <p:nvPr/>
        </p:nvSpPr>
        <p:spPr>
          <a:xfrm>
            <a:off x="11155650" y="2613378"/>
            <a:ext cx="759623" cy="29915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AA73-C459-4BB3-8C77-9842FA8B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2214-55D1-4914-A85A-0DCADDB8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through the next page and make sure you keep with the free account</a:t>
            </a:r>
          </a:p>
          <a:p>
            <a:r>
              <a:rPr lang="en-GB" dirty="0"/>
              <a:t>You get 12 months free</a:t>
            </a:r>
          </a:p>
          <a:p>
            <a:r>
              <a:rPr lang="en-GB" dirty="0"/>
              <a:t>Sign up with your student account </a:t>
            </a:r>
          </a:p>
          <a:p>
            <a:r>
              <a:rPr lang="en-GB" dirty="0"/>
              <a:t>“</a:t>
            </a:r>
            <a:r>
              <a:rPr lang="en-GB" dirty="0" err="1"/>
              <a:t>Studentnumber</a:t>
            </a:r>
            <a:r>
              <a:rPr lang="en-GB" dirty="0"/>
              <a:t>”(ID badge from </a:t>
            </a:r>
            <a:r>
              <a:rPr lang="en-GB" dirty="0" err="1"/>
              <a:t>Gloscol</a:t>
            </a:r>
            <a:r>
              <a:rPr lang="en-GB" dirty="0"/>
              <a:t>)</a:t>
            </a:r>
          </a:p>
          <a:p>
            <a:r>
              <a:rPr lang="en-GB" dirty="0"/>
              <a:t>Remember not to include the “ “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184E0-1D14-4041-BEA8-D4EF62A1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22" y="2791635"/>
            <a:ext cx="4348957" cy="37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4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582D-135D-488F-80BE-0279F45C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account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0565D-0364-47F1-AC18-DA6E875A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075" y="3592688"/>
            <a:ext cx="7267849" cy="254846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18C74-8B58-4C0F-B055-1958342D1416}"/>
              </a:ext>
            </a:extLst>
          </p:cNvPr>
          <p:cNvSpPr txBox="1">
            <a:spLocks/>
          </p:cNvSpPr>
          <p:nvPr/>
        </p:nvSpPr>
        <p:spPr>
          <a:xfrm>
            <a:off x="312821" y="1825625"/>
            <a:ext cx="11590421" cy="493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it takes you to the organisations sign in page like in the picture</a:t>
            </a:r>
          </a:p>
          <a:p>
            <a:r>
              <a:rPr lang="en-GB" dirty="0"/>
              <a:t>Your User name is “</a:t>
            </a:r>
            <a:r>
              <a:rPr lang="en-GB" dirty="0" err="1"/>
              <a:t>studentnumber</a:t>
            </a:r>
            <a:r>
              <a:rPr lang="en-GB" dirty="0"/>
              <a:t>” (just the number nothing else)</a:t>
            </a:r>
          </a:p>
          <a:p>
            <a:r>
              <a:rPr lang="en-GB" dirty="0"/>
              <a:t>Password is the one you set up, it will be the same as your student email account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5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4C54-CCE4-442B-8D26-C5AAC728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5B0B-333C-4E2F-9193-DE83B6AE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156" y="1825625"/>
            <a:ext cx="3730086" cy="4935956"/>
          </a:xfrm>
        </p:spPr>
        <p:txBody>
          <a:bodyPr/>
          <a:lstStyle/>
          <a:p>
            <a:r>
              <a:rPr lang="en-GB" dirty="0"/>
              <a:t>You should come across something like this.</a:t>
            </a:r>
          </a:p>
          <a:p>
            <a:r>
              <a:rPr lang="en-GB" dirty="0"/>
              <a:t>From here you can view all the services available and learn more about each 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55319-9DDC-4F27-BE66-63F82C56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1566182"/>
            <a:ext cx="7794978" cy="37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3170-6063-4B2D-BD79-48BF2C40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Infrastructure Technician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521BD-0948-4B6C-981D-EB7D8A455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157" y="1501421"/>
            <a:ext cx="9647717" cy="46111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06B589-DE10-4BB6-813B-306F796888EF}"/>
              </a:ext>
            </a:extLst>
          </p:cNvPr>
          <p:cNvSpPr/>
          <p:nvPr/>
        </p:nvSpPr>
        <p:spPr>
          <a:xfrm>
            <a:off x="3592094" y="2228672"/>
            <a:ext cx="759623" cy="6087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A866-F6A8-4369-A747-27972FFB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6E79-CE19-41F2-85D2-2D8D420C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466" y="1478844"/>
            <a:ext cx="5925775" cy="5282736"/>
          </a:xfrm>
        </p:spPr>
        <p:txBody>
          <a:bodyPr/>
          <a:lstStyle/>
          <a:p>
            <a:r>
              <a:rPr lang="en-GB" dirty="0"/>
              <a:t>Create the settings like in the images.</a:t>
            </a:r>
          </a:p>
          <a:p>
            <a:r>
              <a:rPr lang="en-GB" dirty="0"/>
              <a:t>Be sure to check the information on each section though</a:t>
            </a:r>
          </a:p>
          <a:p>
            <a:r>
              <a:rPr lang="en-GB" dirty="0"/>
              <a:t>Change your “Size”</a:t>
            </a:r>
          </a:p>
          <a:p>
            <a:r>
              <a:rPr lang="en-GB" dirty="0"/>
              <a:t>Click “select Size”</a:t>
            </a:r>
          </a:p>
          <a:p>
            <a:r>
              <a:rPr lang="en-GB" dirty="0"/>
              <a:t>You will be given a list of different Infrastructure you can chose from.</a:t>
            </a:r>
          </a:p>
          <a:p>
            <a:r>
              <a:rPr lang="en-GB" dirty="0"/>
              <a:t>Select Standard_B1s </a:t>
            </a:r>
          </a:p>
          <a:p>
            <a:r>
              <a:rPr lang="en-GB" dirty="0"/>
              <a:t>Password: ApprenticE123</a:t>
            </a:r>
          </a:p>
          <a:p>
            <a:r>
              <a:rPr lang="en-GB" dirty="0"/>
              <a:t>The ports are good example of security and networking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18D86-1F68-4B16-B05B-56A3A54A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3" y="1523999"/>
            <a:ext cx="5647837" cy="43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966B-9977-437A-9388-F069C7FC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Virtual Machine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114BF-47DB-4A91-9A70-7B810D5A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5281" y="1557337"/>
            <a:ext cx="7133898" cy="49355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7786E0-D8F0-4812-BF2E-7E8F2F5DCE14}"/>
              </a:ext>
            </a:extLst>
          </p:cNvPr>
          <p:cNvSpPr txBox="1">
            <a:spLocks/>
          </p:cNvSpPr>
          <p:nvPr/>
        </p:nvSpPr>
        <p:spPr>
          <a:xfrm>
            <a:off x="312821" y="1407936"/>
            <a:ext cx="3730086" cy="4935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Make sure you create and attach a new disk.</a:t>
            </a:r>
          </a:p>
          <a:p>
            <a:r>
              <a:rPr lang="en-GB" dirty="0"/>
              <a:t>You can change the Disk settings to your liking</a:t>
            </a:r>
          </a:p>
          <a:p>
            <a:r>
              <a:rPr lang="en-GB" dirty="0"/>
              <a:t>Make sure to check the settings and take note of each one</a:t>
            </a:r>
          </a:p>
          <a:p>
            <a:r>
              <a:rPr lang="en-GB" dirty="0"/>
              <a:t>Create your disk and attach to your VM</a:t>
            </a:r>
          </a:p>
          <a:p>
            <a:r>
              <a:rPr lang="en-GB" dirty="0"/>
              <a:t>Note about the 99.9% SLA (ITIL)</a:t>
            </a:r>
          </a:p>
        </p:txBody>
      </p:sp>
    </p:spTree>
    <p:extLst>
      <p:ext uri="{BB962C8B-B14F-4D97-AF65-F5344CB8AC3E}">
        <p14:creationId xmlns:p14="http://schemas.microsoft.com/office/powerpoint/2010/main" val="102439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7B85-3AB8-4BA1-AC2E-85A26F85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CF14-1340-4150-83BA-0112BADF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5758160" cy="4935956"/>
          </a:xfrm>
        </p:spPr>
        <p:txBody>
          <a:bodyPr/>
          <a:lstStyle/>
          <a:p>
            <a:r>
              <a:rPr lang="en-GB" dirty="0"/>
              <a:t>The networking section is okay as standard</a:t>
            </a:r>
          </a:p>
          <a:p>
            <a:r>
              <a:rPr lang="en-GB" dirty="0"/>
              <a:t>Make sure to check each setting though and understand what they do</a:t>
            </a:r>
          </a:p>
          <a:p>
            <a:r>
              <a:rPr lang="en-GB" dirty="0"/>
              <a:t>Load balancing is a good lead on from Cloud and Networking (see it in practise) </a:t>
            </a:r>
          </a:p>
          <a:p>
            <a:r>
              <a:rPr lang="en-GB" dirty="0"/>
              <a:t>Port 3389 and ports in </a:t>
            </a:r>
            <a:r>
              <a:rPr lang="en-GB" dirty="0" err="1"/>
              <a:t>gerneal</a:t>
            </a:r>
            <a:endParaRPr lang="en-GB" dirty="0"/>
          </a:p>
          <a:p>
            <a:r>
              <a:rPr lang="en-GB" dirty="0"/>
              <a:t>NIC (Network Interface card)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B6340-87B4-4347-B24C-B04EB29B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81" y="1388533"/>
            <a:ext cx="5832261" cy="51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02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2" ma:contentTypeDescription="Create a new document." ma:contentTypeScope="" ma:versionID="33593a38736335e42a39cf1bdc9c157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72cfa9850d34c0af169e4cb7279ca6ac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282DF-5EE4-4452-A911-1AF2942EE111}">
  <ds:schemaRefs>
    <ds:schemaRef ds:uri="http://schemas.microsoft.com/office/2006/documentManagement/types"/>
    <ds:schemaRef ds:uri="http://purl.org/dc/elements/1.1/"/>
    <ds:schemaRef ds:uri="4a02df82-8de1-40de-837c-d16ad8d3d107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97cb88b6-6f55-437d-af73-4cb2e3d1be3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784835-3296-4F9C-ADE0-19B6358F7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97E66-DDA8-462C-8EC4-821897D3D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Theme1</vt:lpstr>
      <vt:lpstr>Cloud Computing</vt:lpstr>
      <vt:lpstr>Azure Account</vt:lpstr>
      <vt:lpstr>Azure Account</vt:lpstr>
      <vt:lpstr>Azure account</vt:lpstr>
      <vt:lpstr>Azure</vt:lpstr>
      <vt:lpstr>Azure Infrastructure Technician</vt:lpstr>
      <vt:lpstr>Azure Virtual Machine</vt:lpstr>
      <vt:lpstr>Azure Virtual Machine</vt:lpstr>
      <vt:lpstr>Azure Virtual Machine</vt:lpstr>
      <vt:lpstr>PowerPoint Presentation</vt:lpstr>
      <vt:lpstr>Azure VM Deployment  This may take a while</vt:lpstr>
      <vt:lpstr>Azure VM Connection</vt:lpstr>
      <vt:lpstr>Azure VM Connection</vt:lpstr>
      <vt:lpstr>Azure VM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Andrew Cracknell</dc:creator>
  <cp:lastModifiedBy>Andrew Cracknell</cp:lastModifiedBy>
  <cp:revision>1</cp:revision>
  <dcterms:created xsi:type="dcterms:W3CDTF">2020-10-23T07:54:55Z</dcterms:created>
  <dcterms:modified xsi:type="dcterms:W3CDTF">2021-11-01T14:14:51Z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