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64" r:id="rId18"/>
    <p:sldId id="276" r:id="rId19"/>
    <p:sldId id="300" r:id="rId20"/>
    <p:sldId id="301" r:id="rId21"/>
    <p:sldId id="281" r:id="rId22"/>
    <p:sldId id="282" r:id="rId23"/>
    <p:sldId id="280" r:id="rId24"/>
    <p:sldId id="283" r:id="rId25"/>
    <p:sldId id="284" r:id="rId26"/>
    <p:sldId id="285" r:id="rId27"/>
    <p:sldId id="287" r:id="rId28"/>
    <p:sldId id="286" r:id="rId29"/>
    <p:sldId id="27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2" r:id="rId42"/>
    <p:sldId id="278" r:id="rId43"/>
    <p:sldId id="299" r:id="rId44"/>
    <p:sldId id="325" r:id="rId45"/>
    <p:sldId id="279" r:id="rId46"/>
    <p:sldId id="272" r:id="rId47"/>
    <p:sldId id="303" r:id="rId48"/>
    <p:sldId id="304" r:id="rId49"/>
    <p:sldId id="307" r:id="rId50"/>
    <p:sldId id="306" r:id="rId51"/>
    <p:sldId id="309" r:id="rId52"/>
    <p:sldId id="308" r:id="rId53"/>
    <p:sldId id="324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1" r:id="rId64"/>
    <p:sldId id="323" r:id="rId65"/>
    <p:sldId id="319" r:id="rId66"/>
    <p:sldId id="322" r:id="rId67"/>
    <p:sldId id="320" r:id="rId68"/>
    <p:sldId id="274" r:id="rId69"/>
    <p:sldId id="326" r:id="rId70"/>
    <p:sldId id="275" r:id="rId71"/>
    <p:sldId id="327" r:id="rId72"/>
    <p:sldId id="328" r:id="rId73"/>
    <p:sldId id="329" r:id="rId74"/>
    <p:sldId id="330" r:id="rId75"/>
    <p:sldId id="331" r:id="rId76"/>
    <p:sldId id="334" r:id="rId77"/>
    <p:sldId id="332" r:id="rId78"/>
    <p:sldId id="336" r:id="rId79"/>
    <p:sldId id="335" r:id="rId80"/>
    <p:sldId id="333" r:id="rId81"/>
    <p:sldId id="337" r:id="rId82"/>
    <p:sldId id="338" r:id="rId83"/>
    <p:sldId id="339" r:id="rId84"/>
    <p:sldId id="341" r:id="rId85"/>
    <p:sldId id="340" r:id="rId86"/>
    <p:sldId id="342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43" r:id="rId109"/>
    <p:sldId id="367" r:id="rId110"/>
    <p:sldId id="344" r:id="rId111"/>
    <p:sldId id="345" r:id="rId112"/>
    <p:sldId id="368" r:id="rId1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6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1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8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6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6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4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3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3694-3272-40F2-A51D-524162F8E852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26E-DE7B-4D2F-B7B3-4DFBAC24A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reviews.com/software/articles/audio-file-types/" TargetMode="External"/><Relationship Id="rId2" Type="http://schemas.openxmlformats.org/officeDocument/2006/relationships/hyperlink" Target="https://www.motionelements.com/blog/articles/what-you-need-to-know-about-the-5-most-common-video-file-forma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lmouth.ac.uk/content/6-common-audio-file-type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s://www.ietf.org/)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Digital Marketer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Certificate in Principles of Coding</a:t>
            </a:r>
          </a:p>
        </p:txBody>
      </p:sp>
    </p:spTree>
    <p:extLst>
      <p:ext uri="{BB962C8B-B14F-4D97-AF65-F5344CB8AC3E}">
        <p14:creationId xmlns:p14="http://schemas.microsoft.com/office/powerpoint/2010/main" val="260353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50005"/>
              </p:ext>
            </p:extLst>
          </p:nvPr>
        </p:nvGraphicFramePr>
        <p:xfrm>
          <a:off x="3071665" y="2348880"/>
          <a:ext cx="50705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Binary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23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764705"/>
            <a:ext cx="8229600" cy="942797"/>
          </a:xfrm>
        </p:spPr>
        <p:txBody>
          <a:bodyPr>
            <a:normAutofit/>
          </a:bodyPr>
          <a:lstStyle/>
          <a:p>
            <a:r>
              <a:rPr lang="en-GB" dirty="0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50096"/>
            <a:ext cx="9252520" cy="4707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&lt;?</a:t>
            </a:r>
            <a:r>
              <a:rPr lang="en-GB" sz="1800" dirty="0" err="1">
                <a:latin typeface="Comic Sans MS" panose="030F0702030302020204" pitchFamily="66" charset="0"/>
              </a:rPr>
              <a:t>php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</a:t>
            </a:r>
            <a:r>
              <a:rPr lang="en-GB" sz="1800" dirty="0" err="1">
                <a:latin typeface="Comic Sans MS" panose="030F0702030302020204" pitchFamily="66" charset="0"/>
              </a:rPr>
              <a:t>session_start</a:t>
            </a:r>
            <a:r>
              <a:rPr lang="en-GB" sz="1800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sz="1800" dirty="0" err="1">
                <a:latin typeface="Comic Sans MS" panose="030F0702030302020204" pitchFamily="66" charset="0"/>
              </a:rPr>
              <a:t>jsmith</a:t>
            </a:r>
            <a:r>
              <a:rPr lang="en-GB" sz="1800" dirty="0">
                <a:latin typeface="Comic Sans MS" panose="030F0702030302020204" pitchFamily="66" charset="0"/>
              </a:rPr>
              <a:t>"&amp;&amp;$pass=="</a:t>
            </a:r>
            <a:r>
              <a:rPr lang="en-GB" sz="1800" dirty="0" err="1">
                <a:latin typeface="Comic Sans MS" panose="030F0702030302020204" pitchFamily="66" charset="0"/>
              </a:rPr>
              <a:t>letmein</a:t>
            </a:r>
            <a:r>
              <a:rPr lang="en-GB" sz="1800" dirty="0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		header('Location: </a:t>
            </a:r>
            <a:r>
              <a:rPr lang="en-GB" sz="1800" dirty="0" err="1">
                <a:latin typeface="Comic Sans MS" panose="030F0702030302020204" pitchFamily="66" charset="0"/>
              </a:rPr>
              <a:t>protected.php</a:t>
            </a:r>
            <a:r>
              <a:rPr lang="en-GB" sz="1800" dirty="0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45210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779107"/>
            <a:ext cx="8229600" cy="942797"/>
          </a:xfrm>
        </p:spPr>
        <p:txBody>
          <a:bodyPr>
            <a:normAutofit/>
          </a:bodyPr>
          <a:lstStyle/>
          <a:p>
            <a:r>
              <a:rPr lang="en-GB" dirty="0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81" y="2348880"/>
            <a:ext cx="8334672" cy="37300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?&gt;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24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8229600" cy="1143000"/>
          </a:xfrm>
        </p:spPr>
        <p:txBody>
          <a:bodyPr/>
          <a:lstStyle/>
          <a:p>
            <a:r>
              <a:rPr lang="en-GB" dirty="0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988840"/>
            <a:ext cx="8229600" cy="476693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&lt;table&gt; &lt;</a:t>
            </a:r>
            <a:r>
              <a:rPr lang="en-GB" dirty="0" err="1">
                <a:latin typeface="Comic Sans MS" panose="030F0702030302020204" pitchFamily="66" charset="0"/>
              </a:rPr>
              <a:t>tr</a:t>
            </a:r>
            <a:r>
              <a:rPr lang="en-GB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&lt;input size=\"20\" type="text" size="20" </a:t>
            </a:r>
            <a:r>
              <a:rPr lang="en-GB" dirty="0" err="1">
                <a:latin typeface="Comic Sans MS" panose="030F0702030302020204" pitchFamily="66" charset="0"/>
              </a:rPr>
              <a:t>maxlength</a:t>
            </a:r>
            <a:r>
              <a:rPr lang="en-GB" dirty="0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&lt;/td&gt; &lt;/</a:t>
            </a:r>
            <a:r>
              <a:rPr lang="en-GB" dirty="0" err="1">
                <a:latin typeface="Comic Sans MS" panose="030F0702030302020204" pitchFamily="66" charset="0"/>
              </a:rPr>
              <a:t>tr</a:t>
            </a:r>
            <a:r>
              <a:rPr lang="en-GB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30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1692"/>
            <a:ext cx="8229600" cy="1143000"/>
          </a:xfrm>
        </p:spPr>
        <p:txBody>
          <a:bodyPr/>
          <a:lstStyle/>
          <a:p>
            <a:r>
              <a:rPr lang="en-GB" dirty="0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100" y="980728"/>
            <a:ext cx="8964488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</a:t>
            </a:r>
            <a:r>
              <a:rPr lang="en-GB" sz="1800" dirty="0" err="1">
                <a:latin typeface="Comic Sans MS" panose="030F0702030302020204" pitchFamily="66" charset="0"/>
              </a:rPr>
              <a:t>tr</a:t>
            </a:r>
            <a:r>
              <a:rPr lang="en-GB" sz="1800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dirty="0" err="1">
                <a:latin typeface="Comic Sans MS" panose="030F0702030302020204" pitchFamily="66" charset="0"/>
              </a:rPr>
              <a:t>maxlength</a:t>
            </a:r>
            <a:r>
              <a:rPr lang="en-GB" sz="1800" dirty="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</a:t>
            </a:r>
            <a:r>
              <a:rPr lang="en-GB" sz="1800" dirty="0" err="1">
                <a:latin typeface="Comic Sans MS" panose="030F0702030302020204" pitchFamily="66" charset="0"/>
              </a:rPr>
              <a:t>tr</a:t>
            </a:r>
            <a:r>
              <a:rPr lang="en-GB" sz="1800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</a:t>
            </a:r>
            <a:r>
              <a:rPr lang="en-GB" sz="1800" dirty="0" err="1">
                <a:latin typeface="Comic Sans MS" panose="030F0702030302020204" pitchFamily="66" charset="0"/>
              </a:rPr>
              <a:t>tr</a:t>
            </a:r>
            <a:r>
              <a:rPr lang="en-GB" sz="1800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&lt;td </a:t>
            </a:r>
            <a:r>
              <a:rPr lang="en-GB" sz="1800" dirty="0" err="1">
                <a:latin typeface="Comic Sans MS" panose="030F0702030302020204" pitchFamily="66" charset="0"/>
              </a:rPr>
              <a:t>colspan</a:t>
            </a:r>
            <a:r>
              <a:rPr lang="en-GB" sz="1800" dirty="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</a:t>
            </a:r>
            <a:r>
              <a:rPr lang="en-GB" sz="1800" dirty="0" err="1">
                <a:latin typeface="Comic Sans MS" panose="030F0702030302020204" pitchFamily="66" charset="0"/>
              </a:rPr>
              <a:t>tr</a:t>
            </a:r>
            <a:r>
              <a:rPr lang="en-GB" sz="1800" dirty="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&lt;/html&gt;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825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protected.php</a:t>
            </a:r>
            <a:r>
              <a:rPr lang="en-GB" dirty="0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332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&lt;?</a:t>
            </a:r>
            <a:r>
              <a:rPr lang="en-GB" dirty="0" err="1">
                <a:latin typeface="Comic Sans MS" panose="030F0702030302020204" pitchFamily="66" charset="0"/>
              </a:rPr>
              <a:t>php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session_start</a:t>
            </a:r>
            <a:r>
              <a:rPr lang="en-GB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7084775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protected.php</a:t>
            </a:r>
            <a:r>
              <a:rPr lang="en-GB" dirty="0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260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&lt;?</a:t>
            </a:r>
            <a:r>
              <a:rPr lang="en-GB" dirty="0" err="1">
                <a:latin typeface="Comic Sans MS" panose="030F0702030302020204" pitchFamily="66" charset="0"/>
              </a:rPr>
              <a:t>php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"&lt;</a:t>
            </a:r>
            <a:r>
              <a:rPr lang="en-GB" dirty="0" err="1">
                <a:latin typeface="Comic Sans MS" panose="030F0702030302020204" pitchFamily="66" charset="0"/>
              </a:rPr>
              <a:t>br</a:t>
            </a:r>
            <a:r>
              <a:rPr lang="en-GB" dirty="0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22274170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434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user name “</a:t>
            </a:r>
            <a:r>
              <a:rPr lang="en-US" dirty="0" err="1"/>
              <a:t>jsmith</a:t>
            </a:r>
            <a:r>
              <a:rPr lang="en-US" dirty="0"/>
              <a:t>” and password “</a:t>
            </a:r>
            <a:r>
              <a:rPr lang="en-US" dirty="0" err="1"/>
              <a:t>letmein</a:t>
            </a:r>
            <a:r>
              <a:rPr lang="en-US" dirty="0"/>
              <a:t>” are entered correctly, then the protected page is displayed </a:t>
            </a:r>
          </a:p>
          <a:p>
            <a:r>
              <a:rPr lang="en-US" dirty="0"/>
              <a:t>If the protected page is accessed without being logged in, then the login page is displayed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293097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860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C46A-E812-4F6A-97B3-7AC54DF4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11B4-38E0-4B6B-9EBC-D535392E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336874"/>
            <a:ext cx="7210396" cy="948111"/>
          </a:xfrm>
        </p:spPr>
        <p:txBody>
          <a:bodyPr/>
          <a:lstStyle/>
          <a:p>
            <a:r>
              <a:rPr lang="en-GB" dirty="0"/>
              <a:t>Used to allow a user to enter data into a web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C9DC1-83C7-4A96-923E-2DC5C14B2A25}"/>
              </a:ext>
            </a:extLst>
          </p:cNvPr>
          <p:cNvSpPr txBox="1"/>
          <p:nvPr/>
        </p:nvSpPr>
        <p:spPr>
          <a:xfrm>
            <a:off x="2135561" y="3068961"/>
            <a:ext cx="53094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cs typeface="MV Boli" panose="02000500030200090000" pitchFamily="2" charset="0"/>
              </a:rPr>
              <a:t>Form.html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&lt;html&gt;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&lt;form action="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welcome.php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" method="post"&gt;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Name: &lt;input type="text" name="name"&gt;&lt;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E-mail: &lt;input type="text" name="email"&gt;&lt;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&lt;input type="submit"&gt;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&lt;/form&gt;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&lt;/html&gt;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862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D2A8-CCC1-4297-BB54-B07C47C0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0A8C3-AEF2-4494-B100-326D1F54C7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3588" y="2336801"/>
            <a:ext cx="8294258" cy="3221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00B050"/>
                </a:solidFill>
                <a:cs typeface="MV Boli" panose="02000500030200090000" pitchFamily="2" charset="0"/>
              </a:rPr>
              <a:t>Welcome.php</a:t>
            </a:r>
            <a:endParaRPr lang="en-GB" dirty="0">
              <a:solidFill>
                <a:srgbClr val="00B050"/>
              </a:solidFill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&lt;html&gt;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Welcome &lt;?php echo $_POST["name"]; ?&gt;&lt;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Your email address is: &lt;?php echo $_POST["email"]; ?&gt;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&lt;/body&gt;</a:t>
            </a:r>
            <a:b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96812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Binary to Denary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25722"/>
              </p:ext>
            </p:extLst>
          </p:nvPr>
        </p:nvGraphicFramePr>
        <p:xfrm>
          <a:off x="2033588" y="2336800"/>
          <a:ext cx="7210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8719256"/>
              </p:ext>
            </p:extLst>
          </p:nvPr>
        </p:nvGraphicFramePr>
        <p:xfrm>
          <a:off x="0" y="3500438"/>
          <a:ext cx="7210425" cy="11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505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87FD-7721-4835-BDFC-2A1FD0E6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A96D-3A5F-47B3-9C9F-A194A7D3A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of the process of </a:t>
            </a:r>
            <a:r>
              <a:rPr lang="en-GB" b="1" dirty="0"/>
              <a:t>online</a:t>
            </a:r>
            <a:r>
              <a:rPr lang="en-GB" dirty="0"/>
              <a:t> shopping in which the customer enters delivery information and pays for the item</a:t>
            </a:r>
          </a:p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622297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3A3B-7537-45A2-A3C2-DCDE8C72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26ED-9047-4209-87B0-8F3A5F2C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registration form allows user data to be stored in a database</a:t>
            </a:r>
          </a:p>
          <a:p>
            <a:r>
              <a:rPr lang="en-GB" dirty="0"/>
              <a:t>Good for making email lists or setting up access rights to allow a user to login to a site</a:t>
            </a:r>
          </a:p>
        </p:txBody>
      </p:sp>
    </p:spTree>
    <p:extLst>
      <p:ext uri="{BB962C8B-B14F-4D97-AF65-F5344CB8AC3E}">
        <p14:creationId xmlns:p14="http://schemas.microsoft.com/office/powerpoint/2010/main" val="26604821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F52AA-DF2A-4BD2-8ECD-E6D9107A2C6D}"/>
              </a:ext>
            </a:extLst>
          </p:cNvPr>
          <p:cNvSpPr txBox="1"/>
          <p:nvPr/>
        </p:nvSpPr>
        <p:spPr>
          <a:xfrm>
            <a:off x="4727848" y="2924944"/>
            <a:ext cx="2593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End!!!!!</a:t>
            </a:r>
          </a:p>
        </p:txBody>
      </p:sp>
    </p:spTree>
    <p:extLst>
      <p:ext uri="{BB962C8B-B14F-4D97-AF65-F5344CB8AC3E}">
        <p14:creationId xmlns:p14="http://schemas.microsoft.com/office/powerpoint/2010/main" val="120531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Binary to Denary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1727"/>
              </p:ext>
            </p:extLst>
          </p:nvPr>
        </p:nvGraphicFramePr>
        <p:xfrm>
          <a:off x="1775524" y="2348880"/>
          <a:ext cx="87429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4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3592" y="5157192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gives us a denary value of….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1985" y="51571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629</a:t>
            </a:r>
          </a:p>
        </p:txBody>
      </p:sp>
    </p:spTree>
    <p:extLst>
      <p:ext uri="{BB962C8B-B14F-4D97-AF65-F5344CB8AC3E}">
        <p14:creationId xmlns:p14="http://schemas.microsoft.com/office/powerpoint/2010/main" val="282517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Denary to Binary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207647"/>
              </p:ext>
            </p:extLst>
          </p:nvPr>
        </p:nvGraphicFramePr>
        <p:xfrm>
          <a:off x="1703512" y="5805264"/>
          <a:ext cx="8742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47528" y="206084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 354 from denary to binary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843" y="2459313"/>
            <a:ext cx="595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at left and ask "Can 512 be taken away from 354?"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7843" y="3429000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ask "Can 256 be taken away from 354?"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7843" y="4427820"/>
            <a:ext cx="459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ask "Can 128 be taken away from 98?"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9868" y="2780928"/>
            <a:ext cx="334578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No, place 0 in the first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9868" y="3798332"/>
            <a:ext cx="51265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Yes, once. So now place 1 in the second column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9868" y="4064453"/>
            <a:ext cx="16417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354 – 256 = 98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9868" y="4812872"/>
            <a:ext cx="34227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No, place 0 in the third column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9672" y="5229200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Continue this process until you reach zero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1729" y="6165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61680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5811" y="61859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3177" y="6191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0543" y="61970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7909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2017" y="61859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0283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14902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4432" y="6202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7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Binary Numbers</a:t>
            </a:r>
          </a:p>
        </p:txBody>
      </p:sp>
      <p:sp>
        <p:nvSpPr>
          <p:cNvPr id="8" name="Freeform 7"/>
          <p:cNvSpPr/>
          <p:nvPr/>
        </p:nvSpPr>
        <p:spPr>
          <a:xfrm>
            <a:off x="2034242" y="324546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0 + 0 = 0</a:t>
            </a:r>
          </a:p>
        </p:txBody>
      </p:sp>
      <p:sp>
        <p:nvSpPr>
          <p:cNvPr id="9" name="Freeform 8"/>
          <p:cNvSpPr/>
          <p:nvPr/>
        </p:nvSpPr>
        <p:spPr>
          <a:xfrm>
            <a:off x="3316154" y="3920272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/>
              <a:t>1 + 0 = 1</a:t>
            </a:r>
          </a:p>
        </p:txBody>
      </p:sp>
      <p:sp>
        <p:nvSpPr>
          <p:cNvPr id="10" name="Freeform 9"/>
          <p:cNvSpPr/>
          <p:nvPr/>
        </p:nvSpPr>
        <p:spPr>
          <a:xfrm>
            <a:off x="4598066" y="461202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1 + 1 = 10 (binary for 2)</a:t>
            </a:r>
          </a:p>
        </p:txBody>
      </p:sp>
      <p:sp>
        <p:nvSpPr>
          <p:cNvPr id="11" name="Freeform 10"/>
          <p:cNvSpPr/>
          <p:nvPr/>
        </p:nvSpPr>
        <p:spPr>
          <a:xfrm>
            <a:off x="5879977" y="5295301"/>
            <a:ext cx="4637823" cy="608400"/>
          </a:xfrm>
          <a:custGeom>
            <a:avLst/>
            <a:gdLst>
              <a:gd name="connsiteX0" fmla="*/ 0 w 7210396"/>
              <a:gd name="connsiteY0" fmla="*/ 101402 h 608400"/>
              <a:gd name="connsiteX1" fmla="*/ 101402 w 7210396"/>
              <a:gd name="connsiteY1" fmla="*/ 0 h 608400"/>
              <a:gd name="connsiteX2" fmla="*/ 7108994 w 7210396"/>
              <a:gd name="connsiteY2" fmla="*/ 0 h 608400"/>
              <a:gd name="connsiteX3" fmla="*/ 7210396 w 7210396"/>
              <a:gd name="connsiteY3" fmla="*/ 101402 h 608400"/>
              <a:gd name="connsiteX4" fmla="*/ 7210396 w 7210396"/>
              <a:gd name="connsiteY4" fmla="*/ 506998 h 608400"/>
              <a:gd name="connsiteX5" fmla="*/ 7108994 w 7210396"/>
              <a:gd name="connsiteY5" fmla="*/ 608400 h 608400"/>
              <a:gd name="connsiteX6" fmla="*/ 101402 w 7210396"/>
              <a:gd name="connsiteY6" fmla="*/ 608400 h 608400"/>
              <a:gd name="connsiteX7" fmla="*/ 0 w 7210396"/>
              <a:gd name="connsiteY7" fmla="*/ 506998 h 608400"/>
              <a:gd name="connsiteX8" fmla="*/ 0 w 7210396"/>
              <a:gd name="connsiteY8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0396" h="608400">
                <a:moveTo>
                  <a:pt x="0" y="101402"/>
                </a:moveTo>
                <a:cubicBezTo>
                  <a:pt x="0" y="45399"/>
                  <a:pt x="45399" y="0"/>
                  <a:pt x="101402" y="0"/>
                </a:cubicBezTo>
                <a:lnTo>
                  <a:pt x="7108994" y="0"/>
                </a:lnTo>
                <a:cubicBezTo>
                  <a:pt x="7164997" y="0"/>
                  <a:pt x="7210396" y="45399"/>
                  <a:pt x="7210396" y="101402"/>
                </a:cubicBezTo>
                <a:lnTo>
                  <a:pt x="7210396" y="506998"/>
                </a:lnTo>
                <a:cubicBezTo>
                  <a:pt x="7210396" y="563001"/>
                  <a:pt x="7164997" y="608400"/>
                  <a:pt x="7108994" y="608400"/>
                </a:cubicBezTo>
                <a:lnTo>
                  <a:pt x="101402" y="608400"/>
                </a:lnTo>
                <a:cubicBezTo>
                  <a:pt x="45399" y="608400"/>
                  <a:pt x="0" y="56300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/>
              <a:t>1 + 1 + 1 = 11 (binary for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44" y="2276872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four rules that need to be followed when adding two binary numbers. These are: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7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try adding together two binary numbers: 0101 0011 and 0111 0110.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9657" y="3790782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0101 0011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9657" y="4222830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0111 0110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4869160"/>
            <a:ext cx="22605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2196" y="4222830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942" y="4870902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100 1001</a:t>
            </a:r>
          </a:p>
        </p:txBody>
      </p:sp>
      <p:sp>
        <p:nvSpPr>
          <p:cNvPr id="11" name="Oval 10"/>
          <p:cNvSpPr/>
          <p:nvPr/>
        </p:nvSpPr>
        <p:spPr>
          <a:xfrm>
            <a:off x="4655840" y="3780330"/>
            <a:ext cx="216024" cy="1016823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88088" y="3452068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ring looks</a:t>
            </a:r>
          </a:p>
          <a:p>
            <a:r>
              <a:rPr lang="en-GB" dirty="0"/>
              <a:t>like a zero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3067852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we have 2 ones, group them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66" y="4098399"/>
            <a:ext cx="38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'Carry' a one to the next column and place a zero below the 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25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4439816" y="3424318"/>
            <a:ext cx="216024" cy="138328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110496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791744" y="3806092"/>
            <a:ext cx="216024" cy="1016823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48609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5680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575720" y="3413866"/>
            <a:ext cx="216024" cy="138328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340597" y="3806091"/>
            <a:ext cx="216024" cy="106481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999655" y="3284985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4984" y="487188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71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the basics of logic in computation and of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 gates are used in computers to perform certain functions</a:t>
            </a:r>
          </a:p>
          <a:p>
            <a:r>
              <a:rPr lang="en-GB" dirty="0"/>
              <a:t>There are three main logic gates to consider:</a:t>
            </a:r>
          </a:p>
          <a:p>
            <a:pPr lvl="1"/>
            <a:r>
              <a:rPr lang="en-GB" dirty="0"/>
              <a:t>AND</a:t>
            </a:r>
          </a:p>
          <a:p>
            <a:pPr lvl="1"/>
            <a:r>
              <a:rPr lang="en-GB" dirty="0"/>
              <a:t>OR</a:t>
            </a:r>
          </a:p>
          <a:p>
            <a:pPr lvl="1"/>
            <a:r>
              <a:rPr lang="en-GB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14330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the store and buy me an apple AND a pear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94774"/>
              </p:ext>
            </p:extLst>
          </p:nvPr>
        </p:nvGraphicFramePr>
        <p:xfrm>
          <a:off x="2639616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0863"/>
              </p:ext>
            </p:extLst>
          </p:nvPr>
        </p:nvGraphicFramePr>
        <p:xfrm>
          <a:off x="2639616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783633" y="2204864"/>
            <a:ext cx="3770657" cy="2007578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page (also written as webpage) is a document that is suitable for the World Wide Web and web browsers. </a:t>
            </a:r>
          </a:p>
        </p:txBody>
      </p:sp>
      <p:sp>
        <p:nvSpPr>
          <p:cNvPr id="8" name="Freeform 7"/>
          <p:cNvSpPr/>
          <p:nvPr/>
        </p:nvSpPr>
        <p:spPr>
          <a:xfrm>
            <a:off x="5447928" y="4437112"/>
            <a:ext cx="4392488" cy="2016224"/>
          </a:xfrm>
          <a:custGeom>
            <a:avLst/>
            <a:gdLst>
              <a:gd name="connsiteX0" fmla="*/ 0 w 2595742"/>
              <a:gd name="connsiteY0" fmla="*/ 193326 h 1159935"/>
              <a:gd name="connsiteX1" fmla="*/ 193326 w 2595742"/>
              <a:gd name="connsiteY1" fmla="*/ 0 h 1159935"/>
              <a:gd name="connsiteX2" fmla="*/ 2402416 w 2595742"/>
              <a:gd name="connsiteY2" fmla="*/ 0 h 1159935"/>
              <a:gd name="connsiteX3" fmla="*/ 2595742 w 2595742"/>
              <a:gd name="connsiteY3" fmla="*/ 193326 h 1159935"/>
              <a:gd name="connsiteX4" fmla="*/ 2595742 w 2595742"/>
              <a:gd name="connsiteY4" fmla="*/ 966609 h 1159935"/>
              <a:gd name="connsiteX5" fmla="*/ 2402416 w 2595742"/>
              <a:gd name="connsiteY5" fmla="*/ 1159935 h 1159935"/>
              <a:gd name="connsiteX6" fmla="*/ 193326 w 2595742"/>
              <a:gd name="connsiteY6" fmla="*/ 1159935 h 1159935"/>
              <a:gd name="connsiteX7" fmla="*/ 0 w 2595742"/>
              <a:gd name="connsiteY7" fmla="*/ 966609 h 1159935"/>
              <a:gd name="connsiteX8" fmla="*/ 0 w 2595742"/>
              <a:gd name="connsiteY8" fmla="*/ 193326 h 1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5742" h="1159935">
                <a:moveTo>
                  <a:pt x="0" y="193326"/>
                </a:moveTo>
                <a:cubicBezTo>
                  <a:pt x="0" y="86555"/>
                  <a:pt x="86555" y="0"/>
                  <a:pt x="193326" y="0"/>
                </a:cubicBezTo>
                <a:lnTo>
                  <a:pt x="2402416" y="0"/>
                </a:lnTo>
                <a:cubicBezTo>
                  <a:pt x="2509187" y="0"/>
                  <a:pt x="2595742" y="86555"/>
                  <a:pt x="2595742" y="193326"/>
                </a:cubicBezTo>
                <a:lnTo>
                  <a:pt x="2595742" y="966609"/>
                </a:lnTo>
                <a:cubicBezTo>
                  <a:pt x="2595742" y="1073380"/>
                  <a:pt x="2509187" y="1159935"/>
                  <a:pt x="2402416" y="1159935"/>
                </a:cubicBezTo>
                <a:lnTo>
                  <a:pt x="193326" y="1159935"/>
                </a:lnTo>
                <a:cubicBezTo>
                  <a:pt x="86555" y="1159935"/>
                  <a:pt x="0" y="1073380"/>
                  <a:pt x="0" y="966609"/>
                </a:cubicBezTo>
                <a:lnTo>
                  <a:pt x="0" y="1933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963" tIns="83293" rIns="109963" bIns="83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A web browser displays a web page on a monitor or mobile device.</a:t>
            </a:r>
          </a:p>
        </p:txBody>
      </p:sp>
    </p:spTree>
    <p:extLst>
      <p:ext uri="{BB962C8B-B14F-4D97-AF65-F5344CB8AC3E}">
        <p14:creationId xmlns:p14="http://schemas.microsoft.com/office/powerpoint/2010/main" val="202250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browsers display web pages</a:t>
            </a:r>
          </a:p>
          <a:p>
            <a:endParaRPr lang="en-GB" dirty="0"/>
          </a:p>
          <a:p>
            <a:r>
              <a:rPr lang="en-GB" dirty="0"/>
              <a:t>Not all browsers behave the same</a:t>
            </a:r>
          </a:p>
          <a:p>
            <a:endParaRPr lang="en-GB" dirty="0"/>
          </a:p>
          <a:p>
            <a:r>
              <a:rPr lang="en-GB" dirty="0"/>
              <a:t>Internet Explorer does not follow web 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3879304"/>
            <a:ext cx="870043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Completed over two weeks</a:t>
            </a:r>
          </a:p>
          <a:p>
            <a:pPr lvl="1"/>
            <a:r>
              <a:rPr lang="en-GB" dirty="0"/>
              <a:t>2  to 6 July</a:t>
            </a:r>
          </a:p>
          <a:p>
            <a:pPr lvl="1"/>
            <a:r>
              <a:rPr lang="en-GB" dirty="0"/>
              <a:t>16 to 20 July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Appreciation of Logic (10%,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Languages (10%, K1)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Interaction and Compatibility of Code on Different Platforms (25%,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Web components (55%, K2)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9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100 browsers available</a:t>
            </a:r>
          </a:p>
          <a:p>
            <a:r>
              <a:rPr lang="en-GB" dirty="0"/>
              <a:t>Can install more than one</a:t>
            </a:r>
          </a:p>
          <a:p>
            <a:r>
              <a:rPr lang="en-GB" dirty="0"/>
              <a:t>Top 6:</a:t>
            </a:r>
          </a:p>
          <a:p>
            <a:pPr lvl="1"/>
            <a:r>
              <a:rPr lang="en-GB" dirty="0"/>
              <a:t>Chrome</a:t>
            </a:r>
          </a:p>
          <a:p>
            <a:pPr lvl="1"/>
            <a:r>
              <a:rPr lang="en-GB" dirty="0"/>
              <a:t>Safari</a:t>
            </a:r>
          </a:p>
          <a:p>
            <a:pPr lvl="1"/>
            <a:r>
              <a:rPr lang="en-GB" dirty="0"/>
              <a:t>Firefox</a:t>
            </a:r>
          </a:p>
          <a:p>
            <a:pPr lvl="1"/>
            <a:r>
              <a:rPr lang="en-GB" dirty="0"/>
              <a:t>Internet Explorer</a:t>
            </a:r>
          </a:p>
          <a:p>
            <a:pPr lvl="1"/>
            <a:r>
              <a:rPr lang="en-GB" dirty="0"/>
              <a:t>Opera</a:t>
            </a:r>
          </a:p>
          <a:p>
            <a:pPr lvl="1"/>
            <a:r>
              <a:rPr lang="en-GB" dirty="0"/>
              <a:t>Edge (Windows 10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420888"/>
            <a:ext cx="56937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04" y="3897052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46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But that is what we see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There are many other aspects hidden to the user that makes up a web page</a:t>
            </a:r>
          </a:p>
        </p:txBody>
      </p:sp>
    </p:spTree>
    <p:extLst>
      <p:ext uri="{BB962C8B-B14F-4D97-AF65-F5344CB8AC3E}">
        <p14:creationId xmlns:p14="http://schemas.microsoft.com/office/powerpoint/2010/main" val="1577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Hidden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4"/>
            <a:ext cx="7210396" cy="224425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JavaScript, jQuery and Ajax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Allows the user to 'interact' with the web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3861048"/>
            <a:ext cx="4486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PHP, </a:t>
            </a:r>
            <a:r>
              <a:rPr lang="en-GB" sz="5400" dirty="0" err="1">
                <a:latin typeface="MV Boli" panose="02000500030200090000" pitchFamily="2" charset="0"/>
                <a:cs typeface="MV Boli" panose="02000500030200090000" pitchFamily="2" charset="0"/>
              </a:rPr>
              <a:t>ASP.Net</a:t>
            </a:r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, C#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Allows the server to do some processing before returning the web page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8819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806575" cy="18383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215578"/>
            <a:ext cx="1900974" cy="98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72" y="5345832"/>
            <a:ext cx="2332509" cy="15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887922"/>
            <a:ext cx="1383024" cy="213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22" y="1280171"/>
            <a:ext cx="878222" cy="87822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431704" y="2204865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369217">
            <a:off x="2678178" y="3622847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  <p:sp>
        <p:nvSpPr>
          <p:cNvPr id="19" name="TextBox 18"/>
          <p:cNvSpPr txBox="1"/>
          <p:nvPr/>
        </p:nvSpPr>
        <p:spPr>
          <a:xfrm rot="3030367">
            <a:off x="2085256" y="4095395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 requests a web page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7587" y="2468796"/>
            <a:ext cx="192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Processed content is returned to web server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07568" y="2406528"/>
            <a:ext cx="2589806" cy="3165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1970" y="5076156"/>
            <a:ext cx="16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page requires processing, sent to processing server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536160" y="2852936"/>
            <a:ext cx="936104" cy="230425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31" y="2019419"/>
            <a:ext cx="639613" cy="7063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36041" y="6029672"/>
            <a:ext cx="19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finds file and reads contents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2274" y="551550"/>
            <a:ext cx="19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Server processes content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82274" y="2725808"/>
            <a:ext cx="1165854" cy="243138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40186" y="2203471"/>
            <a:ext cx="1970302" cy="29632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369217">
            <a:off x="2686660" y="3621453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 returns the html page</a:t>
            </a:r>
          </a:p>
        </p:txBody>
      </p:sp>
    </p:spTree>
    <p:extLst>
      <p:ext uri="{BB962C8B-B14F-4D97-AF65-F5344CB8AC3E}">
        <p14:creationId xmlns:p14="http://schemas.microsoft.com/office/powerpoint/2010/main" val="34894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4" grpId="0"/>
      <p:bldP spid="32" grpId="0"/>
      <p:bldP spid="33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7210425" cy="359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>
                <a:latin typeface="MV Boli" panose="02000500030200090000" pitchFamily="2" charset="0"/>
                <a:cs typeface="MV Boli" panose="02000500030200090000" pitchFamily="2" charset="0"/>
              </a:rPr>
              <a:t>A web page's construction…</a:t>
            </a:r>
          </a:p>
        </p:txBody>
      </p:sp>
    </p:spTree>
    <p:extLst>
      <p:ext uri="{BB962C8B-B14F-4D97-AF65-F5344CB8AC3E}">
        <p14:creationId xmlns:p14="http://schemas.microsoft.com/office/powerpoint/2010/main" val="17609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0848"/>
            <a:ext cx="4061759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&lt;!DOCTYPE html&gt;</a:t>
            </a:r>
          </a:p>
          <a:p>
            <a:pPr marL="0" indent="0">
              <a:buNone/>
            </a:pPr>
            <a:r>
              <a:rPr lang="en-GB" sz="2000" dirty="0"/>
              <a:t>&lt;html </a:t>
            </a:r>
            <a:r>
              <a:rPr lang="en-GB" sz="2000" dirty="0" err="1"/>
              <a:t>lang</a:t>
            </a:r>
            <a:r>
              <a:rPr lang="en-GB" sz="2000" dirty="0"/>
              <a:t>="</a:t>
            </a:r>
            <a:r>
              <a:rPr lang="en-GB" sz="2000" dirty="0" err="1"/>
              <a:t>en</a:t>
            </a:r>
            <a:r>
              <a:rPr lang="en-GB" sz="2000" dirty="0"/>
              <a:t>"&gt;</a:t>
            </a:r>
          </a:p>
          <a:p>
            <a:pPr marL="0" indent="0">
              <a:buNone/>
            </a:pPr>
            <a:r>
              <a:rPr lang="en-GB" sz="2000" dirty="0"/>
              <a:t>&lt;head&gt;</a:t>
            </a:r>
          </a:p>
          <a:p>
            <a:pPr marL="0" indent="0">
              <a:buNone/>
            </a:pPr>
            <a:r>
              <a:rPr lang="en-GB" sz="2000" dirty="0"/>
              <a:t>	&lt;meta charset="UTF-8"&gt;</a:t>
            </a:r>
          </a:p>
          <a:p>
            <a:pPr marL="0" indent="0">
              <a:buNone/>
            </a:pPr>
            <a:r>
              <a:rPr lang="en-GB" sz="2000" dirty="0"/>
              <a:t>	&lt;title&gt;Document&lt;/title&gt;</a:t>
            </a:r>
          </a:p>
          <a:p>
            <a:pPr marL="0" indent="0">
              <a:buNone/>
            </a:pPr>
            <a:r>
              <a:rPr lang="en-GB" sz="2000" dirty="0"/>
              <a:t>&lt;script&gt;&lt;/script&gt;</a:t>
            </a:r>
          </a:p>
          <a:p>
            <a:pPr marL="0" indent="0">
              <a:buNone/>
            </a:pPr>
            <a:r>
              <a:rPr lang="en-GB" sz="2000" dirty="0"/>
              <a:t>&lt;style&gt;&lt;/style&gt;</a:t>
            </a:r>
          </a:p>
          <a:p>
            <a:pPr marL="0" indent="0">
              <a:buNone/>
            </a:pPr>
            <a:r>
              <a:rPr lang="en-GB" sz="2000" dirty="0"/>
              <a:t>&lt;/head&gt;</a:t>
            </a:r>
          </a:p>
          <a:p>
            <a:pPr marL="0" indent="0">
              <a:buNone/>
            </a:pPr>
            <a:r>
              <a:rPr lang="en-GB" sz="2000" dirty="0"/>
              <a:t>&lt;body&gt;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&lt;/body&gt;</a:t>
            </a:r>
          </a:p>
          <a:p>
            <a:pPr marL="0" indent="0">
              <a:buNone/>
            </a:pPr>
            <a:r>
              <a:rPr lang="en-GB" sz="2000" dirty="0"/>
              <a:t>&lt;/html&gt;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6757" y="2081292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type of page am 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6758" y="2432658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language am I written 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757" y="2784025"/>
            <a:ext cx="353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the rest of the page needs to know about me to function correctly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758" y="3627833"/>
            <a:ext cx="3222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the search engine looks for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757" y="3979199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am I called?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6757" y="6123327"/>
            <a:ext cx="35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indicates the end of my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6757" y="4330565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Do I use scripts to function?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6757" y="468193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How will I look?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6757" y="5033297"/>
            <a:ext cx="317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Most of the stuff the visitor sees and interacts with is known as the content, stuff like pictures, videos, Flash, links, forms,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6757" y="647469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is the end of everything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3719737" y="2250569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19737" y="2604604"/>
            <a:ext cx="28670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27648" y="3068960"/>
            <a:ext cx="36591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15680" y="3573016"/>
            <a:ext cx="337107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75920" y="3898505"/>
            <a:ext cx="1210838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19736" y="4274999"/>
            <a:ext cx="2920000" cy="2240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 flipV="1">
            <a:off x="3359697" y="4634180"/>
            <a:ext cx="3227061" cy="2170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67609" y="5443584"/>
            <a:ext cx="4072129" cy="108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>
            <a:off x="2567609" y="6292604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67608" y="6643969"/>
            <a:ext cx="40191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Web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5" y="2132858"/>
            <a:ext cx="4439075" cy="39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993" y="6453337"/>
            <a:ext cx="5025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Courtesy: http://www.agenius-marketing.com/websites/web-site-design-anatomy/</a:t>
            </a:r>
          </a:p>
        </p:txBody>
      </p:sp>
      <p:pic>
        <p:nvPicPr>
          <p:cNvPr id="1028" name="Picture 4" descr="anatomyofawebp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96" y="2132858"/>
            <a:ext cx="4320000" cy="39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8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48" y="2060848"/>
            <a:ext cx="496855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</a:t>
            </a:r>
            <a:r>
              <a:rPr lang="en-GB" dirty="0" err="1"/>
              <a:t>lang</a:t>
            </a:r>
            <a:r>
              <a:rPr lang="en-GB" dirty="0"/>
              <a:t>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	&lt;meta charset="UTF-8"&gt;</a:t>
            </a:r>
          </a:p>
          <a:p>
            <a:pPr marL="0" indent="0">
              <a:buNone/>
            </a:pPr>
            <a:r>
              <a:rPr lang="en-GB" dirty="0"/>
              <a:t>	&lt;title&gt;Document&lt;/title&gt;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&lt;div&gt;&lt;h1&gt;&lt;/h1&gt;&lt;/div&gt;</a:t>
            </a:r>
          </a:p>
          <a:p>
            <a:pPr marL="0" indent="0">
              <a:buNone/>
            </a:pPr>
            <a:r>
              <a:rPr lang="en-GB" dirty="0"/>
              <a:t>&lt;div&gt;&lt;</a:t>
            </a:r>
            <a:r>
              <a:rPr lang="en-GB" dirty="0" err="1"/>
              <a:t>ul</a:t>
            </a:r>
            <a:r>
              <a:rPr lang="en-GB" dirty="0"/>
              <a:t>&gt;&lt;li&gt;&lt;/li&gt;&lt;/</a:t>
            </a:r>
            <a:r>
              <a:rPr lang="en-GB" dirty="0" err="1"/>
              <a:t>ul</a:t>
            </a:r>
            <a:r>
              <a:rPr lang="en-GB" dirty="0"/>
              <a:t>&gt;&lt;div&gt;</a:t>
            </a:r>
          </a:p>
          <a:p>
            <a:pPr marL="0" indent="0">
              <a:buNone/>
            </a:pPr>
            <a:r>
              <a:rPr lang="en-GB" dirty="0"/>
              <a:t>&lt;div&gt;&lt;/div&gt;	</a:t>
            </a:r>
          </a:p>
          <a:p>
            <a:pPr marL="0" indent="0">
              <a:buNone/>
            </a:pPr>
            <a:r>
              <a:rPr lang="en-GB" dirty="0"/>
              <a:t>&lt;/body&gt;</a:t>
            </a:r>
          </a:p>
          <a:p>
            <a:pPr marL="0" indent="0">
              <a:buNone/>
            </a:pPr>
            <a:r>
              <a:rPr lang="en-GB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0754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Hypertext Markup Language (HTML)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HTML stands for Hyper Text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r>
              <a:rPr lang="en-GB" dirty="0"/>
              <a:t>HTML describes the structure of Web pages using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HTML elements are the building blocks of HTML pages</a:t>
            </a:r>
          </a:p>
          <a:p>
            <a:r>
              <a:rPr lang="en-GB" dirty="0"/>
              <a:t>HTML elements are represented by tags</a:t>
            </a:r>
          </a:p>
          <a:p>
            <a:r>
              <a:rPr lang="en-GB" dirty="0"/>
              <a:t>HTML tags label pieces of content such as "heading", "paragraph", "table", and so on</a:t>
            </a:r>
          </a:p>
          <a:p>
            <a:r>
              <a:rPr lang="en-GB" dirty="0"/>
              <a:t>Browsers do not display the HTML tags, but use them to render the content of the page</a:t>
            </a:r>
          </a:p>
        </p:txBody>
      </p:sp>
    </p:spTree>
    <p:extLst>
      <p:ext uri="{BB962C8B-B14F-4D97-AF65-F5344CB8AC3E}">
        <p14:creationId xmlns:p14="http://schemas.microsoft.com/office/powerpoint/2010/main" val="389000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Appreciation of Logic (10%,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Languages (10%, K1)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10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336873"/>
            <a:ext cx="8568952" cy="4260479"/>
          </a:xfrm>
        </p:spPr>
        <p:txBody>
          <a:bodyPr>
            <a:normAutofit/>
          </a:bodyPr>
          <a:lstStyle/>
          <a:p>
            <a:r>
              <a:rPr lang="en-GB" dirty="0"/>
              <a:t>An HTML element usually consists of a </a:t>
            </a:r>
            <a:r>
              <a:rPr lang="en-GB" b="1" dirty="0"/>
              <a:t>start</a:t>
            </a:r>
            <a:r>
              <a:rPr lang="en-GB" dirty="0"/>
              <a:t> tag and </a:t>
            </a:r>
            <a:r>
              <a:rPr lang="en-GB" b="1" dirty="0"/>
              <a:t>end</a:t>
            </a:r>
            <a:r>
              <a:rPr lang="en-GB" dirty="0"/>
              <a:t> tag, with the content inserted in between: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&gt;Content goes here...&lt;/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tagname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/>
              <a:t>The HTML </a:t>
            </a:r>
            <a:r>
              <a:rPr lang="en-GB" b="1" dirty="0"/>
              <a:t>element</a:t>
            </a:r>
            <a:r>
              <a:rPr lang="en-GB" dirty="0"/>
              <a:t> is everything from the start tag to the end tag: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&lt;p&gt;My first paragraph.&lt;/p&gt;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6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Elements can be nested, i.e. they can contain elements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&lt;li&gt;&lt;/li&gt;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&lt;/</a:t>
            </a:r>
            <a:r>
              <a:rPr lang="en-GB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ul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37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Attributes provide additional information about HTML elements.</a:t>
            </a:r>
          </a:p>
          <a:p>
            <a:r>
              <a:rPr lang="en-GB" dirty="0"/>
              <a:t>All HTML elements can have </a:t>
            </a:r>
            <a:r>
              <a:rPr lang="en-GB" b="1" dirty="0"/>
              <a:t>attributes</a:t>
            </a:r>
            <a:endParaRPr lang="en-GB" dirty="0"/>
          </a:p>
          <a:p>
            <a:r>
              <a:rPr lang="en-GB" dirty="0"/>
              <a:t>Attributes provide </a:t>
            </a:r>
            <a:r>
              <a:rPr lang="en-GB" b="1" dirty="0"/>
              <a:t>additional information</a:t>
            </a:r>
            <a:r>
              <a:rPr lang="en-GB" dirty="0"/>
              <a:t> about an element</a:t>
            </a:r>
          </a:p>
          <a:p>
            <a:r>
              <a:rPr lang="en-GB" dirty="0"/>
              <a:t>Attributes are always specified in </a:t>
            </a:r>
            <a:r>
              <a:rPr lang="en-GB" b="1" dirty="0"/>
              <a:t>the start tag</a:t>
            </a:r>
            <a:endParaRPr lang="en-GB" dirty="0"/>
          </a:p>
          <a:p>
            <a:pPr algn="ctr"/>
            <a:r>
              <a:rPr lang="en-GB" dirty="0"/>
              <a:t>Attributes usually come in name/value pairs like: </a:t>
            </a: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name="value"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Different types of links:</a:t>
            </a:r>
          </a:p>
          <a:p>
            <a:pPr lvl="1"/>
            <a:r>
              <a:rPr lang="en-GB" sz="3600" dirty="0"/>
              <a:t>Navigation</a:t>
            </a:r>
          </a:p>
          <a:p>
            <a:pPr lvl="1"/>
            <a:r>
              <a:rPr lang="en-GB" sz="3600" dirty="0"/>
              <a:t>Standard</a:t>
            </a:r>
          </a:p>
          <a:p>
            <a:pPr lvl="1"/>
            <a:r>
              <a:rPr lang="en-GB" sz="3600" dirty="0"/>
              <a:t>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75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ordered in a list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082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8382239" cy="3599316"/>
          </a:xfrm>
        </p:spPr>
        <p:txBody>
          <a:bodyPr/>
          <a:lstStyle/>
          <a:p>
            <a:r>
              <a:rPr lang="en-GB" dirty="0"/>
              <a:t>HTML links are defined with the 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&lt;a&gt;</a:t>
            </a:r>
            <a:r>
              <a:rPr lang="en-GB" dirty="0"/>
              <a:t> tag. The link address is specified in the </a:t>
            </a:r>
            <a:r>
              <a:rPr lang="en-GB" dirty="0" err="1"/>
              <a:t>href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&lt;a </a:t>
            </a:r>
            <a:r>
              <a:rPr lang="en-GB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href</a:t>
            </a:r>
            <a:r>
              <a:rPr lang="en-GB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="http://gloscol.ac.uk"&gt;This is a link&lt;/a&gt;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'a' is called the anchor tag</a:t>
            </a:r>
          </a:p>
        </p:txBody>
      </p:sp>
    </p:spTree>
    <p:extLst>
      <p:ext uri="{BB962C8B-B14F-4D97-AF65-F5344CB8AC3E}">
        <p14:creationId xmlns:p14="http://schemas.microsoft.com/office/powerpoint/2010/main" val="197770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HTML images are defined with the &lt;</a:t>
            </a:r>
            <a:r>
              <a:rPr lang="en-GB" dirty="0" err="1"/>
              <a:t>img</a:t>
            </a:r>
            <a:r>
              <a:rPr lang="en-GB" dirty="0"/>
              <a:t>&gt; tag.</a:t>
            </a:r>
          </a:p>
          <a:p>
            <a:r>
              <a:rPr lang="en-GB" dirty="0"/>
              <a:t>The filename of the image source is specified in the </a:t>
            </a:r>
            <a:r>
              <a:rPr lang="en-GB" dirty="0" err="1"/>
              <a:t>src</a:t>
            </a:r>
            <a:r>
              <a:rPr lang="en-GB" dirty="0"/>
              <a:t> attribute: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="logo.jpg"&gt; </a:t>
            </a:r>
          </a:p>
          <a:p>
            <a:pPr marL="0" indent="0">
              <a:buNone/>
            </a:pPr>
            <a:r>
              <a:rPr lang="en-GB" dirty="0"/>
              <a:t>Image tags should have an 'alt' attribute in the event the image cannot be displayed, or for people with vision impairment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img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src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="logo.jpg" alt = "</a:t>
            </a:r>
            <a:r>
              <a:rPr lang="en-GB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Gloscol</a:t>
            </a:r>
            <a:r>
              <a:rPr lang="en-GB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logo"&gt;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5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890135"/>
              </p:ext>
            </p:extLst>
          </p:nvPr>
        </p:nvGraphicFramePr>
        <p:xfrm>
          <a:off x="2351584" y="2348881"/>
          <a:ext cx="6552728" cy="3598865"/>
        </p:xfrm>
        <a:graphic>
          <a:graphicData uri="http://schemas.openxmlformats.org/drawingml/2006/table">
            <a:tbl>
              <a:tblPr/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99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Attribute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77">
                <a:tc>
                  <a:txBody>
                    <a:bodyPr/>
                    <a:lstStyle/>
                    <a:p>
                      <a:r>
                        <a:rPr lang="en-GB" sz="1200"/>
                        <a:t>alt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an alternative text for an image, when the image cannot be displayed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that an input element should be disabled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href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the URL (web address) for a link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id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a unique id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src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the URL (web address) for an image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984">
                <a:tc>
                  <a:txBody>
                    <a:bodyPr/>
                    <a:lstStyle/>
                    <a:p>
                      <a:r>
                        <a:rPr lang="en-GB" sz="1200"/>
                        <a:t>style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Specifies an inline CSS style for an element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77">
                <a:tc>
                  <a:txBody>
                    <a:bodyPr/>
                    <a:lstStyle/>
                    <a:p>
                      <a:r>
                        <a:rPr lang="en-GB" sz="1200"/>
                        <a:t>title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Specifies extra information about an element (displayed as a tool tip)</a:t>
                      </a:r>
                    </a:p>
                  </a:txBody>
                  <a:tcPr marL="60998" marR="60998" marT="30499" marB="304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4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Headings are defined with the &lt;h1&gt; to &lt;h6&gt; tags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&lt;h1&gt;Heading 1&lt;/h1&gt;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&lt;h2&gt;Heading 2&lt;/h2&gt;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&lt;h3&gt;Heading 3&lt;/h3&gt;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&lt;h4&gt;Heading 4&lt;/h4&gt;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&lt;h5&gt;Heading 5&lt;/h5&gt;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&lt;h6&gt;Heading 6&lt;/h6&gt;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3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&lt;head&gt;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HTML &lt;head&gt; element has nothing to do with HTML headings.</a:t>
            </a:r>
          </a:p>
          <a:p>
            <a:r>
              <a:rPr lang="en-GB" dirty="0"/>
              <a:t>The &lt;head&gt; element is a container for metadata. HTML metadata is data about the HTML document. Metadata is not displayed.</a:t>
            </a:r>
          </a:p>
          <a:p>
            <a:r>
              <a:rPr lang="en-GB" dirty="0"/>
              <a:t>The &lt;head&gt; element is placed between the &lt;html&gt; tag and the &lt;body&gt; tag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3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Interaction and Compatibility of Code on Different Platforms (25%,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Web components (55%, K2)</a:t>
            </a:r>
          </a:p>
        </p:txBody>
      </p:sp>
    </p:spTree>
    <p:extLst>
      <p:ext uri="{BB962C8B-B14F-4D97-AF65-F5344CB8AC3E}">
        <p14:creationId xmlns:p14="http://schemas.microsoft.com/office/powerpoint/2010/main" val="268190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2348880"/>
            <a:ext cx="7210396" cy="3599316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4800" b="1" dirty="0">
                <a:latin typeface="MV Boli" panose="02000500030200090000" pitchFamily="2" charset="0"/>
                <a:cs typeface="MV Boli" panose="02000500030200090000" pitchFamily="2" charset="0"/>
              </a:rPr>
              <a:t>Let's create a web page</a:t>
            </a:r>
          </a:p>
        </p:txBody>
      </p:sp>
    </p:spTree>
    <p:extLst>
      <p:ext uri="{BB962C8B-B14F-4D97-AF65-F5344CB8AC3E}">
        <p14:creationId xmlns:p14="http://schemas.microsoft.com/office/powerpoint/2010/main" val="2620400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C4D2-32A5-46D7-87D0-6B384C81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2 -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863A-6A4F-4CA4-A8DE-09BD2A99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Aware of programming languages and how they apply in building digital products</a:t>
            </a:r>
          </a:p>
          <a:p>
            <a:r>
              <a:rPr lang="en-US" dirty="0"/>
              <a:t>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Identify the key characteristics and applications of the following programming languages:</a:t>
            </a:r>
            <a:endParaRPr lang="en-GB" dirty="0"/>
          </a:p>
          <a:p>
            <a:pPr lvl="1"/>
            <a:r>
              <a:rPr lang="en-US" dirty="0"/>
              <a:t>Hypertext Markup Language (HTML)</a:t>
            </a:r>
            <a:endParaRPr lang="en-GB" dirty="0"/>
          </a:p>
          <a:p>
            <a:pPr lvl="1"/>
            <a:r>
              <a:rPr lang="en-US" dirty="0"/>
              <a:t>JavaScript (JS)</a:t>
            </a:r>
            <a:endParaRPr lang="en-GB" dirty="0"/>
          </a:p>
          <a:p>
            <a:pPr lvl="1"/>
            <a:r>
              <a:rPr lang="en-US" dirty="0"/>
              <a:t>Java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43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(JS)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044455"/>
          </a:xfrm>
        </p:spPr>
        <p:txBody>
          <a:bodyPr>
            <a:normAutofit/>
          </a:bodyPr>
          <a:lstStyle/>
          <a:p>
            <a:r>
              <a:rPr lang="en-GB" dirty="0"/>
              <a:t>JavaScript is used to provide interactive features to a web page</a:t>
            </a:r>
          </a:p>
          <a:p>
            <a:r>
              <a:rPr lang="en-GB" dirty="0"/>
              <a:t>It is a dynamic programming language</a:t>
            </a:r>
          </a:p>
          <a:p>
            <a:r>
              <a:rPr lang="en-GB" dirty="0"/>
              <a:t>It adds behaviour to your web page</a:t>
            </a:r>
          </a:p>
          <a:p>
            <a:r>
              <a:rPr lang="en-GB" dirty="0"/>
              <a:t>It is embedded within the HTML code</a:t>
            </a:r>
          </a:p>
          <a:p>
            <a:r>
              <a:rPr lang="en-GB" dirty="0"/>
              <a:t>Some things we can do the in JavaScript:</a:t>
            </a:r>
          </a:p>
          <a:p>
            <a:pPr lvl="1"/>
            <a:r>
              <a:rPr lang="en-GB" dirty="0"/>
              <a:t>Form validation</a:t>
            </a:r>
          </a:p>
          <a:p>
            <a:pPr lvl="1"/>
            <a:r>
              <a:rPr lang="en-GB" dirty="0"/>
              <a:t>Calculations</a:t>
            </a:r>
          </a:p>
          <a:p>
            <a:pPr lvl="1"/>
            <a:r>
              <a:rPr lang="en-GB" dirty="0"/>
              <a:t>Animations</a:t>
            </a:r>
          </a:p>
          <a:p>
            <a:pPr lvl="1"/>
            <a:r>
              <a:rPr lang="en-GB" dirty="0"/>
              <a:t>Load images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08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JavaScript to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JavaScript needs to be placed within the script tag</a:t>
            </a:r>
          </a:p>
          <a:p>
            <a:r>
              <a:rPr lang="en-GB" dirty="0"/>
              <a:t>&lt;script&gt; </a:t>
            </a:r>
            <a:r>
              <a:rPr lang="en-GB" sz="2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code</a:t>
            </a:r>
            <a:r>
              <a:rPr lang="en-GB" dirty="0"/>
              <a:t> &lt;/script&gt;</a:t>
            </a:r>
          </a:p>
          <a:p>
            <a:r>
              <a:rPr lang="en-GB" dirty="0"/>
              <a:t>Scripts can be placed in the head section</a:t>
            </a:r>
          </a:p>
        </p:txBody>
      </p:sp>
    </p:spTree>
    <p:extLst>
      <p:ext uri="{BB962C8B-B14F-4D97-AF65-F5344CB8AC3E}">
        <p14:creationId xmlns:p14="http://schemas.microsoft.com/office/powerpoint/2010/main" val="3135878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2767-D0C2-49B9-AEBF-49448A4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48AF-985B-4DF6-BB80-77E52FAF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worksheets 2,  3 and 4 on the Wiki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37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 is NOT the same as JavaScript</a:t>
            </a:r>
          </a:p>
          <a:p>
            <a:r>
              <a:rPr lang="en-GB" dirty="0"/>
              <a:t>Is a full on Object Oriented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802682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3. Interaction and Compatibility of Code on Different Platforms (25%, K2)</a:t>
            </a:r>
            <a:endParaRPr lang="en-GB" sz="2900" dirty="0"/>
          </a:p>
          <a:p>
            <a:pPr marL="0" indent="0">
              <a:buNone/>
            </a:pPr>
            <a:r>
              <a:rPr lang="en-US" dirty="0"/>
              <a:t>In this topic, learners will gain an understanding of code compatibility on different platforms.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3.1  </a:t>
            </a:r>
            <a:r>
              <a:rPr lang="en-US" dirty="0" err="1"/>
              <a:t>Memorise</a:t>
            </a:r>
            <a:r>
              <a:rPr lang="en-US" dirty="0"/>
              <a:t> the LAMP (Linux, Apache, MySQL, and PHP) and XAMPP stack. Describe the associated code compatibility with using alternative proprietary web stacks.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3.2  Discuss how the following file formats that can be shared across multiple digital platforms and issues that arise around compatibility:</a:t>
            </a:r>
            <a:endParaRPr lang="en-GB" dirty="0"/>
          </a:p>
          <a:p>
            <a:pPr lvl="1"/>
            <a:r>
              <a:rPr lang="en-US" dirty="0"/>
              <a:t>PDF</a:t>
            </a:r>
            <a:endParaRPr lang="en-GB" dirty="0"/>
          </a:p>
          <a:p>
            <a:pPr lvl="1"/>
            <a:r>
              <a:rPr lang="en-US" dirty="0"/>
              <a:t>HTML</a:t>
            </a:r>
            <a:endParaRPr lang="en-GB" dirty="0"/>
          </a:p>
          <a:p>
            <a:pPr lvl="1"/>
            <a:r>
              <a:rPr lang="en-US" dirty="0"/>
              <a:t>Image (GIF, JPG, PNG)</a:t>
            </a:r>
            <a:endParaRPr lang="en-GB" dirty="0"/>
          </a:p>
          <a:p>
            <a:pPr lvl="1"/>
            <a:r>
              <a:rPr lang="en-US" dirty="0"/>
              <a:t>Video; Mpeg</a:t>
            </a:r>
            <a:endParaRPr lang="en-GB" dirty="0"/>
          </a:p>
          <a:p>
            <a:pPr lvl="1"/>
            <a:r>
              <a:rPr lang="en-US" dirty="0"/>
              <a:t>Audio; MP3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3.3  Describe each stage required to generate or commission code. What considerations will be required to ensure code capability across multiple devices and the associated infrastructure limitations.</a:t>
            </a:r>
            <a:endParaRPr lang="en-GB" dirty="0"/>
          </a:p>
          <a:p>
            <a:pPr lvl="1"/>
            <a:r>
              <a:rPr lang="en-US" dirty="0"/>
              <a:t> Social media platforms feeds (called widgets) used on a new digital solution.</a:t>
            </a:r>
            <a:endParaRPr lang="en-GB" dirty="0"/>
          </a:p>
          <a:p>
            <a:pPr lvl="1"/>
            <a:r>
              <a:rPr lang="en-US" dirty="0"/>
              <a:t> Creating and protecting feeds (using API keys) for use by other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35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6E00-FE30-46FE-B28E-DFB4A346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3.1 - Different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B748-7699-4BF5-8B9E-F92EADA8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main platforms:</a:t>
            </a:r>
          </a:p>
          <a:p>
            <a:pPr lvl="1"/>
            <a:r>
              <a:rPr lang="en-GB" dirty="0"/>
              <a:t>Windows</a:t>
            </a:r>
          </a:p>
          <a:p>
            <a:pPr lvl="1"/>
            <a:r>
              <a:rPr lang="en-GB" dirty="0"/>
              <a:t>Linux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80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4493807" cy="3599316"/>
          </a:xfrm>
        </p:spPr>
        <p:txBody>
          <a:bodyPr/>
          <a:lstStyle/>
          <a:p>
            <a:r>
              <a:rPr lang="en-GB" dirty="0"/>
              <a:t>We have a Windows ‘stack’</a:t>
            </a:r>
          </a:p>
          <a:p>
            <a:r>
              <a:rPr lang="en-GB" dirty="0"/>
              <a:t>WAMP</a:t>
            </a:r>
          </a:p>
          <a:p>
            <a:pPr lvl="1"/>
            <a:r>
              <a:rPr lang="en-GB" dirty="0"/>
              <a:t>Windows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201062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3888435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5091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206138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2D5F7-E470-4E2C-9DE6-21DDECEAA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080460"/>
            <a:ext cx="620688" cy="620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61439-F993-43AD-B93F-1770EDACD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4" y="4320160"/>
            <a:ext cx="937286" cy="492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31FCB-6DDD-482E-9C5B-C40041752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77" y="3911036"/>
            <a:ext cx="1331640" cy="351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D630E9-DEF1-4C81-B01C-EA5CD3591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86" y="3027902"/>
            <a:ext cx="680864" cy="6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D007-631C-4726-BB37-891F733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EF93-3382-4A12-9C42-D52696E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2" y="2336873"/>
            <a:ext cx="4493807" cy="3599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have a Linux ‘stack’</a:t>
            </a:r>
          </a:p>
          <a:p>
            <a:r>
              <a:rPr lang="en-GB" dirty="0"/>
              <a:t>LAMP</a:t>
            </a:r>
          </a:p>
          <a:p>
            <a:endParaRPr lang="en-GB" dirty="0"/>
          </a:p>
          <a:p>
            <a:pPr lvl="1"/>
            <a:r>
              <a:rPr lang="en-GB" dirty="0"/>
              <a:t>Linux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Apache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MySQL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20DF-5644-4BAE-8927-38BC9DBE6AE1}"/>
              </a:ext>
            </a:extLst>
          </p:cNvPr>
          <p:cNvSpPr txBox="1"/>
          <p:nvPr/>
        </p:nvSpPr>
        <p:spPr>
          <a:xfrm>
            <a:off x="4901583" y="343085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8A9BF-1819-4CCC-93BD-82EB5AD5CFED}"/>
              </a:ext>
            </a:extLst>
          </p:cNvPr>
          <p:cNvSpPr txBox="1"/>
          <p:nvPr/>
        </p:nvSpPr>
        <p:spPr>
          <a:xfrm>
            <a:off x="4976925" y="4118229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web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859B-BC6F-4037-98F0-D66B6581BD09}"/>
              </a:ext>
            </a:extLst>
          </p:cNvPr>
          <p:cNvSpPr txBox="1"/>
          <p:nvPr/>
        </p:nvSpPr>
        <p:spPr>
          <a:xfrm>
            <a:off x="4976925" y="473891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51F-C4E4-4967-891C-E468A93C0DCA}"/>
              </a:ext>
            </a:extLst>
          </p:cNvPr>
          <p:cNvSpPr txBox="1"/>
          <p:nvPr/>
        </p:nvSpPr>
        <p:spPr>
          <a:xfrm>
            <a:off x="4999930" y="543593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processing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49C6A-5315-4E2E-8E0D-A387F136D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34981"/>
            <a:ext cx="751062" cy="88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902F6-135D-466A-8D10-46CA030EE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22" y="5315501"/>
            <a:ext cx="620688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0D1B4-0ACB-471E-9486-530777B7E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18" y="4602998"/>
            <a:ext cx="937286" cy="492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ED0B3-BDE0-446D-A2CA-C4AC5089B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184837"/>
            <a:ext cx="1331640" cy="3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Leonard </a:t>
            </a:r>
            <a:r>
              <a:rPr lang="en-GB" dirty="0" err="1"/>
              <a:t>Shand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the computing field for over 30 years</a:t>
            </a:r>
          </a:p>
          <a:p>
            <a:endParaRPr lang="en-GB" dirty="0"/>
          </a:p>
          <a:p>
            <a:r>
              <a:rPr lang="en-GB" dirty="0"/>
              <a:t>Cybersecurity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420888"/>
            <a:ext cx="2090610" cy="410426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157530" y="2132856"/>
            <a:ext cx="1330959" cy="576064"/>
          </a:xfrm>
          <a:prstGeom prst="wedgeRoundRectCallout">
            <a:avLst>
              <a:gd name="adj1" fmla="val -31711"/>
              <a:gd name="adj2" fmla="val 83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910540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7CCB-B54E-41CF-A919-C4418EA3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8F1F-D3F9-4BBC-ACD1-69FADC57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MAMP – works on Mac (Apple) </a:t>
            </a:r>
          </a:p>
          <a:p>
            <a:r>
              <a:rPr lang="en-GB" dirty="0"/>
              <a:t>SAMP – works on Sun Microsystems</a:t>
            </a:r>
          </a:p>
          <a:p>
            <a:r>
              <a:rPr lang="en-GB" dirty="0"/>
              <a:t>FAMP – works on FreeBSD</a:t>
            </a:r>
          </a:p>
          <a:p>
            <a:r>
              <a:rPr lang="en-GB" dirty="0"/>
              <a:t>XAMPP – works on any operating system</a:t>
            </a:r>
          </a:p>
          <a:p>
            <a:pPr lvl="1"/>
            <a:r>
              <a:rPr lang="en-GB" dirty="0"/>
              <a:t>You need to download the correct version</a:t>
            </a:r>
          </a:p>
        </p:txBody>
      </p:sp>
    </p:spTree>
    <p:extLst>
      <p:ext uri="{BB962C8B-B14F-4D97-AF65-F5344CB8AC3E}">
        <p14:creationId xmlns:p14="http://schemas.microsoft.com/office/powerpoint/2010/main" val="2112932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70E8-6E71-44DD-ADF4-4D00AE88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3.2 - File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F980-277D-43EE-97D8-2356BE52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260479"/>
          </a:xfrm>
        </p:spPr>
        <p:txBody>
          <a:bodyPr/>
          <a:lstStyle/>
          <a:p>
            <a:r>
              <a:rPr lang="en-GB" dirty="0"/>
              <a:t>All files have a specific format</a:t>
            </a:r>
          </a:p>
          <a:p>
            <a:r>
              <a:rPr lang="en-GB" dirty="0"/>
              <a:t>Types of files</a:t>
            </a:r>
          </a:p>
          <a:p>
            <a:pPr lvl="1"/>
            <a:r>
              <a:rPr lang="en-GB" dirty="0"/>
              <a:t>Images</a:t>
            </a:r>
          </a:p>
          <a:p>
            <a:pPr lvl="2"/>
            <a:r>
              <a:rPr lang="en-GB" dirty="0" err="1"/>
              <a:t>png</a:t>
            </a:r>
            <a:r>
              <a:rPr lang="en-GB" dirty="0"/>
              <a:t>, jpg, gif, </a:t>
            </a:r>
            <a:r>
              <a:rPr lang="en-GB" dirty="0" err="1"/>
              <a:t>svg</a:t>
            </a:r>
            <a:r>
              <a:rPr lang="en-GB" dirty="0"/>
              <a:t>, </a:t>
            </a:r>
            <a:r>
              <a:rPr lang="en-GB" dirty="0" err="1"/>
              <a:t>dwg</a:t>
            </a:r>
            <a:r>
              <a:rPr lang="en-GB" dirty="0"/>
              <a:t>, </a:t>
            </a:r>
            <a:r>
              <a:rPr lang="en-GB" dirty="0" err="1"/>
              <a:t>cdr</a:t>
            </a:r>
            <a:r>
              <a:rPr lang="en-GB" dirty="0"/>
              <a:t>, </a:t>
            </a:r>
            <a:r>
              <a:rPr lang="en-GB" dirty="0" err="1"/>
              <a:t>psd</a:t>
            </a:r>
            <a:endParaRPr lang="en-GB" dirty="0"/>
          </a:p>
          <a:p>
            <a:pPr lvl="1"/>
            <a:r>
              <a:rPr lang="en-GB" dirty="0"/>
              <a:t>Documents</a:t>
            </a:r>
          </a:p>
          <a:p>
            <a:pPr lvl="2"/>
            <a:r>
              <a:rPr lang="en-GB" dirty="0"/>
              <a:t>doc, docx, </a:t>
            </a:r>
            <a:r>
              <a:rPr lang="en-GB" dirty="0" err="1"/>
              <a:t>odt</a:t>
            </a:r>
            <a:r>
              <a:rPr lang="en-GB" dirty="0"/>
              <a:t>, </a:t>
            </a:r>
            <a:r>
              <a:rPr lang="en-GB" dirty="0" err="1"/>
              <a:t>wpd</a:t>
            </a:r>
            <a:r>
              <a:rPr lang="en-GB" dirty="0"/>
              <a:t>, pdf</a:t>
            </a:r>
          </a:p>
          <a:p>
            <a:pPr lvl="1"/>
            <a:r>
              <a:rPr lang="en-GB" dirty="0"/>
              <a:t>Scripts</a:t>
            </a:r>
          </a:p>
          <a:p>
            <a:pPr lvl="2"/>
            <a:r>
              <a:rPr lang="en-GB" dirty="0"/>
              <a:t>html, php, </a:t>
            </a:r>
            <a:r>
              <a:rPr lang="en-GB" dirty="0" err="1"/>
              <a:t>sql</a:t>
            </a:r>
            <a:r>
              <a:rPr lang="en-GB" dirty="0"/>
              <a:t>, </a:t>
            </a:r>
            <a:r>
              <a:rPr lang="en-GB" dirty="0" err="1"/>
              <a:t>py</a:t>
            </a:r>
            <a:r>
              <a:rPr lang="en-GB" dirty="0"/>
              <a:t>, </a:t>
            </a:r>
            <a:r>
              <a:rPr lang="en-GB" dirty="0" err="1"/>
              <a:t>aspx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Audio</a:t>
            </a:r>
          </a:p>
          <a:p>
            <a:pPr lvl="2"/>
            <a:r>
              <a:rPr lang="en-GB" dirty="0"/>
              <a:t>mpeg, mp3, wav, </a:t>
            </a:r>
            <a:r>
              <a:rPr lang="en-GB" dirty="0" err="1"/>
              <a:t>ogg</a:t>
            </a:r>
            <a:r>
              <a:rPr lang="en-GB" dirty="0"/>
              <a:t>, </a:t>
            </a:r>
            <a:r>
              <a:rPr lang="en-GB" dirty="0" err="1"/>
              <a:t>flac</a:t>
            </a:r>
            <a:endParaRPr lang="en-GB" dirty="0"/>
          </a:p>
          <a:p>
            <a:pPr lvl="1"/>
            <a:r>
              <a:rPr lang="en-GB" dirty="0"/>
              <a:t>Video</a:t>
            </a:r>
          </a:p>
          <a:p>
            <a:pPr lvl="2"/>
            <a:r>
              <a:rPr lang="en-GB" dirty="0" err="1"/>
              <a:t>avi</a:t>
            </a:r>
            <a:r>
              <a:rPr lang="en-GB" dirty="0"/>
              <a:t>, </a:t>
            </a:r>
            <a:r>
              <a:rPr lang="en-GB" dirty="0" err="1"/>
              <a:t>flv</a:t>
            </a:r>
            <a:r>
              <a:rPr lang="en-GB" dirty="0"/>
              <a:t>, mov, mp4, </a:t>
            </a:r>
            <a:r>
              <a:rPr lang="en-GB" dirty="0" err="1"/>
              <a:t>wmv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40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D309-CD8B-40EA-8005-2F729D97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FDDE-1E61-425A-A892-3662D54B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all files work on all platforms</a:t>
            </a:r>
          </a:p>
          <a:p>
            <a:r>
              <a:rPr lang="en-GB" dirty="0"/>
              <a:t>Some formats are proprietary</a:t>
            </a:r>
          </a:p>
          <a:p>
            <a:r>
              <a:rPr lang="en-GB" dirty="0"/>
              <a:t>Some formats need to die (Flash)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722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092B-9DCA-4699-85B9-EC83E70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61630-6B37-4B57-B095-D339D05F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when you want to play a specific file?</a:t>
            </a:r>
          </a:p>
        </p:txBody>
      </p:sp>
    </p:spTree>
    <p:extLst>
      <p:ext uri="{BB962C8B-B14F-4D97-AF65-F5344CB8AC3E}">
        <p14:creationId xmlns:p14="http://schemas.microsoft.com/office/powerpoint/2010/main" val="189252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9D7-2C79-42BD-9807-C7BCA72D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CCD4-BBAC-4A6E-B875-AAB0C940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0" y="2336873"/>
            <a:ext cx="8166216" cy="3599316"/>
          </a:xfrm>
        </p:spPr>
        <p:txBody>
          <a:bodyPr/>
          <a:lstStyle/>
          <a:p>
            <a:r>
              <a:rPr lang="en-GB" dirty="0"/>
              <a:t>Video - </a:t>
            </a:r>
            <a:r>
              <a:rPr lang="en-GB" dirty="0">
                <a:hlinkClick r:id="rId2"/>
              </a:rPr>
              <a:t>https://www.motionelements.com/blog/articles/what-you-need-to-know-about-the-5-most-common-video-file-formats</a:t>
            </a:r>
            <a:endParaRPr lang="en-GB" dirty="0"/>
          </a:p>
          <a:p>
            <a:r>
              <a:rPr lang="en-GB" dirty="0"/>
              <a:t>Audio - </a:t>
            </a:r>
            <a:r>
              <a:rPr lang="en-GB" dirty="0">
                <a:hlinkClick r:id="rId3"/>
              </a:rPr>
              <a:t>https://www.toptenreviews.com/software/articles/audio-file-types/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4"/>
              </a:rPr>
              <a:t>https://www.falmouth.ac.uk/content/6-common-audio-file-types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11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BFD2-89A5-4F5B-875F-8AB8888B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3.3 - Generating or Commissioning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D6F8-4DD8-4F6D-A5D2-CB6F5B80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 Five main ingredients in the programming process:</a:t>
            </a:r>
          </a:p>
          <a:p>
            <a:pPr lvl="1"/>
            <a:r>
              <a:rPr lang="en-GB" sz="2800" dirty="0"/>
              <a:t>    Defining the problem</a:t>
            </a:r>
          </a:p>
          <a:p>
            <a:pPr lvl="1"/>
            <a:r>
              <a:rPr lang="en-GB" sz="2800" dirty="0"/>
              <a:t>    Planning the solution</a:t>
            </a:r>
          </a:p>
          <a:p>
            <a:pPr lvl="1"/>
            <a:r>
              <a:rPr lang="en-GB" sz="2800" dirty="0"/>
              <a:t>    Coding the program</a:t>
            </a:r>
          </a:p>
          <a:p>
            <a:pPr lvl="1"/>
            <a:r>
              <a:rPr lang="en-GB" sz="2800" dirty="0"/>
              <a:t>    Testing the program</a:t>
            </a:r>
          </a:p>
          <a:p>
            <a:pPr lvl="1"/>
            <a:r>
              <a:rPr lang="en-GB" sz="2800" dirty="0"/>
              <a:t>    Documenting the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36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D538-C984-4ECF-A94D-E0A9ED4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8D7567-3A87-412B-9C75-890C26D79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97" y="2336800"/>
            <a:ext cx="7986781" cy="3598863"/>
          </a:xfrm>
        </p:spPr>
      </p:pic>
    </p:spTree>
    <p:extLst>
      <p:ext uri="{BB962C8B-B14F-4D97-AF65-F5344CB8AC3E}">
        <p14:creationId xmlns:p14="http://schemas.microsoft.com/office/powerpoint/2010/main" val="1013273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023-CF13-4DE2-B3A1-7769442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841F-4ADA-4E5B-9F9E-7BD5F751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task of defining the problem consists of:</a:t>
            </a:r>
          </a:p>
          <a:p>
            <a:pPr lvl="1"/>
            <a:r>
              <a:rPr lang="en-GB" dirty="0"/>
              <a:t> identifying what it is you know (input-given data)</a:t>
            </a:r>
          </a:p>
          <a:p>
            <a:pPr lvl="1"/>
            <a:r>
              <a:rPr lang="en-GB" dirty="0"/>
              <a:t>what it is you want to obtain (output-the result)</a:t>
            </a:r>
          </a:p>
          <a:p>
            <a:r>
              <a:rPr lang="en-GB" dirty="0"/>
              <a:t>Eventually, you produce a written agreement that, among other things, specifies the kind of input, processing, and output required</a:t>
            </a:r>
          </a:p>
          <a:p>
            <a:r>
              <a:rPr lang="en-GB" dirty="0"/>
              <a:t>This is not a simple process</a:t>
            </a:r>
          </a:p>
        </p:txBody>
      </p:sp>
    </p:spTree>
    <p:extLst>
      <p:ext uri="{BB962C8B-B14F-4D97-AF65-F5344CB8AC3E}">
        <p14:creationId xmlns:p14="http://schemas.microsoft.com/office/powerpoint/2010/main" val="2306324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F3D-5FD3-465B-9C10-C68626D1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047A-4EB4-458B-8C9C-C8C70338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2336873"/>
            <a:ext cx="7210396" cy="3599316"/>
          </a:xfrm>
        </p:spPr>
        <p:txBody>
          <a:bodyPr/>
          <a:lstStyle/>
          <a:p>
            <a:r>
              <a:rPr lang="en-GB" sz="2800" dirty="0"/>
              <a:t>Two common ways of planning the solution to a problem are:</a:t>
            </a:r>
          </a:p>
          <a:p>
            <a:pPr lvl="1"/>
            <a:r>
              <a:rPr lang="en-GB" sz="2400" dirty="0"/>
              <a:t>draw a flowchart</a:t>
            </a:r>
          </a:p>
          <a:p>
            <a:pPr lvl="1"/>
            <a:r>
              <a:rPr lang="en-GB" sz="2400" dirty="0"/>
              <a:t>write pseudocode</a:t>
            </a:r>
          </a:p>
          <a:p>
            <a:pPr lvl="1"/>
            <a:r>
              <a:rPr lang="en-GB" sz="2400" dirty="0"/>
              <a:t>or possibly both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07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9AC1-2779-4257-B967-D74EE75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A1-3C3F-4F36-AF41-F0241527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63B9B-04FF-4DFF-BA04-9C4F4BB2F7EE}"/>
              </a:ext>
            </a:extLst>
          </p:cNvPr>
          <p:cNvGrpSpPr/>
          <p:nvPr/>
        </p:nvGrpSpPr>
        <p:grpSpPr>
          <a:xfrm>
            <a:off x="3863752" y="1988840"/>
            <a:ext cx="3456384" cy="4536504"/>
            <a:chOff x="5580112" y="2852936"/>
            <a:chExt cx="2016224" cy="35283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ECDBFD-6DA7-4838-8F95-387F0EFDF16A}"/>
                </a:ext>
              </a:extLst>
            </p:cNvPr>
            <p:cNvSpPr/>
            <p:nvPr/>
          </p:nvSpPr>
          <p:spPr>
            <a:xfrm>
              <a:off x="5580112" y="2852936"/>
              <a:ext cx="2016224" cy="3528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4AA14F-2396-4703-BC5C-71EE8B9F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852936"/>
              <a:ext cx="2016224" cy="3487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5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Appreciation of Logic (10%, K2)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Languages (10%, K1)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005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54D9-4540-43BC-A5B9-3A753210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Psuedocode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F11DB-06DC-42A3-ADD3-7E41799E9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3589" y="2336801"/>
            <a:ext cx="6011582" cy="180664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Get the radius</a:t>
            </a:r>
          </a:p>
          <a:p>
            <a:r>
              <a:rPr lang="en-GB" dirty="0">
                <a:solidFill>
                  <a:schemeClr val="bg1"/>
                </a:solidFill>
              </a:rPr>
              <a:t>Is radius larger than 10?</a:t>
            </a:r>
          </a:p>
          <a:p>
            <a:r>
              <a:rPr lang="en-GB" dirty="0">
                <a:solidFill>
                  <a:schemeClr val="bg1"/>
                </a:solidFill>
              </a:rPr>
              <a:t>Error message (“Choose smaller radius”)</a:t>
            </a:r>
          </a:p>
          <a:p>
            <a:r>
              <a:rPr lang="en-GB" dirty="0">
                <a:solidFill>
                  <a:schemeClr val="bg1"/>
                </a:solidFill>
              </a:rPr>
              <a:t>Calculate area of circle</a:t>
            </a:r>
          </a:p>
        </p:txBody>
      </p:sp>
    </p:spTree>
    <p:extLst>
      <p:ext uri="{BB962C8B-B14F-4D97-AF65-F5344CB8AC3E}">
        <p14:creationId xmlns:p14="http://schemas.microsoft.com/office/powerpoint/2010/main" val="4237297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29AA-6087-43F9-BB76-671F8007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0EEE-1DE5-42E0-8765-FD34D38E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the actual coding is done</a:t>
            </a:r>
          </a:p>
          <a:p>
            <a:r>
              <a:rPr lang="en-GB" dirty="0"/>
              <a:t>Similar to what you did when coding up a web page</a:t>
            </a:r>
          </a:p>
        </p:txBody>
      </p:sp>
    </p:spTree>
    <p:extLst>
      <p:ext uri="{BB962C8B-B14F-4D97-AF65-F5344CB8AC3E}">
        <p14:creationId xmlns:p14="http://schemas.microsoft.com/office/powerpoint/2010/main" val="2388519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28F0-2BDF-4CC1-92EC-10C917A5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C8E2-1683-4251-A5CD-53A09D98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crucial component of the lifecycle</a:t>
            </a:r>
          </a:p>
          <a:p>
            <a:r>
              <a:rPr lang="en-GB" dirty="0"/>
              <a:t>Not everything can be tested </a:t>
            </a:r>
          </a:p>
        </p:txBody>
      </p:sp>
    </p:spTree>
    <p:extLst>
      <p:ext uri="{BB962C8B-B14F-4D97-AF65-F5344CB8AC3E}">
        <p14:creationId xmlns:p14="http://schemas.microsoft.com/office/powerpoint/2010/main" val="637421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82AD-2961-4DEB-B3AD-6BE93D02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6BB7-9F34-4D3F-959F-A388ECE0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specific releases are introduced</a:t>
            </a:r>
          </a:p>
          <a:p>
            <a:r>
              <a:rPr lang="en-GB" dirty="0"/>
              <a:t>Could be regulatory, mandatory or functional</a:t>
            </a:r>
          </a:p>
          <a:p>
            <a:r>
              <a:rPr lang="en-GB" dirty="0"/>
              <a:t>Non-functional components could be introduced here</a:t>
            </a:r>
          </a:p>
        </p:txBody>
      </p:sp>
    </p:spTree>
    <p:extLst>
      <p:ext uri="{BB962C8B-B14F-4D97-AF65-F5344CB8AC3E}">
        <p14:creationId xmlns:p14="http://schemas.microsoft.com/office/powerpoint/2010/main" val="67669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B007-A0A9-4898-B535-29D63D26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platforms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5443-DDA7-4D40-9A25-8966293E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Web feed or RSS feed is a format that provides users with frequently updated content</a:t>
            </a:r>
          </a:p>
          <a:p>
            <a:r>
              <a:rPr lang="en-GB" dirty="0"/>
              <a:t>Content distributors syndicate a Web feed, enabling users to subscribe to a site's latest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56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040-A102-4994-A9C6-6CEC25C6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D9DE-16B3-4FA3-86BA-7978635C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is a set of functions and procedures that allow the creation of applications which access the features or data of an operating system, application, or other service</a:t>
            </a:r>
          </a:p>
          <a:p>
            <a:r>
              <a:rPr lang="en-GB" dirty="0"/>
              <a:t>Application Programming Interface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4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3C6C-27EC-4FCB-BE66-15606E8D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E7D29-1350-4BB9-8285-0D01C9FA3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060848"/>
            <a:ext cx="6984776" cy="4480660"/>
          </a:xfrm>
        </p:spPr>
      </p:pic>
    </p:spTree>
    <p:extLst>
      <p:ext uri="{BB962C8B-B14F-4D97-AF65-F5344CB8AC3E}">
        <p14:creationId xmlns:p14="http://schemas.microsoft.com/office/powerpoint/2010/main" val="27582811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A6BD-52AD-4EB8-B3A9-8495796B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0DF4-8741-40A8-9DB1-C6744C51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want to capture photos or video from the iPhone’s camera, you don’t have to write your own camera interface</a:t>
            </a:r>
          </a:p>
          <a:p>
            <a:r>
              <a:rPr lang="en-GB" dirty="0"/>
              <a:t>You use the camera API to embed the iPhone’s built-in camera in your app.</a:t>
            </a:r>
          </a:p>
        </p:txBody>
      </p:sp>
    </p:spTree>
    <p:extLst>
      <p:ext uri="{BB962C8B-B14F-4D97-AF65-F5344CB8AC3E}">
        <p14:creationId xmlns:p14="http://schemas.microsoft.com/office/powerpoint/2010/main" val="866451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b="1" dirty="0"/>
              <a:t>4. Web components (55%, K2)</a:t>
            </a:r>
            <a:endParaRPr lang="en-GB" sz="3400" dirty="0"/>
          </a:p>
          <a:p>
            <a:pPr marL="0" indent="0">
              <a:buNone/>
            </a:pPr>
            <a:r>
              <a:rPr lang="en-US" dirty="0"/>
              <a:t>In this topic, learners will understand the components involved to make the Web work.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4.1  Define the terminology for the following key internet protocols that enable the web to work:</a:t>
            </a:r>
            <a:endParaRPr lang="en-GB" dirty="0"/>
          </a:p>
          <a:p>
            <a:pPr lvl="1"/>
            <a:r>
              <a:rPr lang="en-US" dirty="0"/>
              <a:t> Hypertext Transfer Protocol (HTTP)</a:t>
            </a:r>
            <a:endParaRPr lang="en-GB" dirty="0"/>
          </a:p>
          <a:p>
            <a:pPr lvl="1"/>
            <a:r>
              <a:rPr lang="en-US" dirty="0"/>
              <a:t> Hypertext Transfer Protocol Secure (HTTPS)</a:t>
            </a:r>
            <a:endParaRPr lang="en-GB" dirty="0"/>
          </a:p>
          <a:p>
            <a:pPr lvl="1"/>
            <a:r>
              <a:rPr lang="en-US" dirty="0"/>
              <a:t> Transport Layer Security and Secure Sockets Layer (TLS / SSL)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4.2  Discuss the purpose of the following:</a:t>
            </a:r>
            <a:endParaRPr lang="en-GB" dirty="0"/>
          </a:p>
          <a:p>
            <a:pPr lvl="1"/>
            <a:r>
              <a:rPr lang="en-US" dirty="0"/>
              <a:t>Web and application server</a:t>
            </a:r>
            <a:endParaRPr lang="en-GB" dirty="0"/>
          </a:p>
          <a:p>
            <a:pPr lvl="1"/>
            <a:r>
              <a:rPr lang="en-US" dirty="0"/>
              <a:t>Hosting and serving</a:t>
            </a:r>
            <a:endParaRPr lang="en-GB" dirty="0"/>
          </a:p>
          <a:p>
            <a:pPr lvl="1"/>
            <a:r>
              <a:rPr lang="en-US" dirty="0"/>
              <a:t>Relational database management systems</a:t>
            </a:r>
            <a:endParaRPr lang="en-GB" dirty="0"/>
          </a:p>
          <a:p>
            <a:pPr lvl="1"/>
            <a:r>
              <a:rPr lang="en-US" dirty="0"/>
              <a:t>Content management systems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1547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8FD2-3B8B-462C-8A84-31DE9E20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6DD8-44BF-4F27-81D8-D5F7F989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4.3  Describe the purpose of a web client; browsers and applications.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4.4  Describe how Search Engines operate in regard to the following:</a:t>
            </a:r>
            <a:endParaRPr lang="en-GB" dirty="0"/>
          </a:p>
          <a:p>
            <a:pPr lvl="1"/>
            <a:r>
              <a:rPr lang="en-US" dirty="0"/>
              <a:t>How mark-up languages render hyperlinks.</a:t>
            </a:r>
            <a:endParaRPr lang="en-GB" dirty="0"/>
          </a:p>
          <a:p>
            <a:pPr lvl="1"/>
            <a:r>
              <a:rPr lang="en-US" dirty="0"/>
              <a:t>How the web crawler work.</a:t>
            </a:r>
            <a:endParaRPr lang="en-GB" dirty="0"/>
          </a:p>
          <a:p>
            <a:pPr lvl="1"/>
            <a:r>
              <a:rPr lang="en-US" dirty="0"/>
              <a:t>Displaying of search results.</a:t>
            </a:r>
            <a:endParaRPr lang="en-GB" dirty="0"/>
          </a:p>
          <a:p>
            <a:pPr lvl="1"/>
            <a:r>
              <a:rPr lang="en-US" dirty="0"/>
              <a:t> Factors that affect search engine optimization (SEO).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5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04445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b="1" dirty="0"/>
              <a:t>Appreciation of Logic (10%, K2)</a:t>
            </a:r>
            <a:endParaRPr lang="en-GB" sz="2900" dirty="0"/>
          </a:p>
          <a:p>
            <a:pPr marL="0" indent="0">
              <a:buNone/>
            </a:pPr>
            <a:r>
              <a:rPr lang="en-US" dirty="0"/>
              <a:t>In this topic, learners will understand and develop an appreciation of logic.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1.1  Understand the basics of logic in computation and of logic gates.</a:t>
            </a:r>
            <a:endParaRPr lang="en-GB" dirty="0"/>
          </a:p>
          <a:p>
            <a:pPr lvl="1"/>
            <a:r>
              <a:rPr lang="en-US" dirty="0"/>
              <a:t> And</a:t>
            </a:r>
            <a:endParaRPr lang="en-GB" dirty="0"/>
          </a:p>
          <a:p>
            <a:pPr lvl="1"/>
            <a:r>
              <a:rPr lang="en-US" dirty="0"/>
              <a:t>Or</a:t>
            </a:r>
            <a:endParaRPr lang="en-GB" dirty="0"/>
          </a:p>
          <a:p>
            <a:pPr lvl="1"/>
            <a:r>
              <a:rPr lang="en-US" dirty="0"/>
              <a:t>Not</a:t>
            </a:r>
          </a:p>
          <a:p>
            <a:pPr marL="457200"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Programming Languages (10%, K1)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In this topic, learners will become aware of programming languages and how they apply in building digital products. The successful Apprentice should be able to: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2.1  Identify the key characteristics and applications of the following programming languages:</a:t>
            </a:r>
            <a:endParaRPr lang="en-GB" dirty="0"/>
          </a:p>
          <a:p>
            <a:pPr lvl="1"/>
            <a:r>
              <a:rPr lang="en-US" dirty="0"/>
              <a:t>Hypertext Markup Language (HTML)</a:t>
            </a:r>
            <a:endParaRPr lang="en-GB" dirty="0"/>
          </a:p>
          <a:p>
            <a:pPr lvl="1"/>
            <a:r>
              <a:rPr lang="en-US" dirty="0"/>
              <a:t>JavaScript (JS)</a:t>
            </a:r>
            <a:endParaRPr lang="en-GB" dirty="0"/>
          </a:p>
          <a:p>
            <a:pPr lvl="1"/>
            <a:r>
              <a:rPr lang="en-US" dirty="0"/>
              <a:t>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230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4.5  Explain the differences between a static and dynamic website.</a:t>
            </a:r>
            <a:endParaRPr lang="en-GB" dirty="0"/>
          </a:p>
          <a:p>
            <a:pPr lvl="1"/>
            <a:r>
              <a:rPr lang="en-US" dirty="0"/>
              <a:t>Written in code</a:t>
            </a:r>
            <a:endParaRPr lang="en-GB" dirty="0"/>
          </a:p>
          <a:p>
            <a:pPr lvl="1"/>
            <a:r>
              <a:rPr lang="en-US" dirty="0"/>
              <a:t>Written scripting language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4.6  Describe how local (cookies) or session data storage is </a:t>
            </a:r>
            <a:r>
              <a:rPr lang="en-US" dirty="0" err="1"/>
              <a:t>utilised</a:t>
            </a:r>
            <a:r>
              <a:rPr lang="en-US" dirty="0"/>
              <a:t> to share information for standard digital features</a:t>
            </a:r>
            <a:endParaRPr lang="en-GB" dirty="0"/>
          </a:p>
          <a:p>
            <a:pPr lvl="1"/>
            <a:r>
              <a:rPr lang="en-US" dirty="0"/>
              <a:t>forms</a:t>
            </a:r>
            <a:endParaRPr lang="en-GB" dirty="0"/>
          </a:p>
          <a:p>
            <a:pPr lvl="1"/>
            <a:r>
              <a:rPr lang="en-US" dirty="0"/>
              <a:t>checkout</a:t>
            </a:r>
            <a:endParaRPr lang="en-GB" dirty="0"/>
          </a:p>
          <a:p>
            <a:pPr lvl="1"/>
            <a:r>
              <a:rPr lang="en-US" dirty="0"/>
              <a:t>registration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4.7  Identify the key roles of the following Web technologies governance groups:</a:t>
            </a:r>
            <a:endParaRPr lang="en-GB" dirty="0"/>
          </a:p>
          <a:p>
            <a:pPr lvl="1"/>
            <a:r>
              <a:rPr lang="en-US" dirty="0"/>
              <a:t>World Wide Web Consortium (W3C)</a:t>
            </a:r>
            <a:endParaRPr lang="en-GB" dirty="0"/>
          </a:p>
          <a:p>
            <a:pPr lvl="1"/>
            <a:r>
              <a:rPr lang="en-US" dirty="0"/>
              <a:t>Internet Engineering Task Force (IETF).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9756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23F2-75CE-4A19-9BC2-66E6092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for Key Internet Protocols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0267-8C31-4143-8B42-7E822FAD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4044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Hypertext Transfer Protocol (HTTP)</a:t>
            </a:r>
          </a:p>
          <a:p>
            <a:pPr lvl="1"/>
            <a:r>
              <a:rPr lang="en-GB" dirty="0"/>
              <a:t>Foundation of data communication for the World Wide Web</a:t>
            </a:r>
          </a:p>
          <a:p>
            <a:pPr lvl="1"/>
            <a:r>
              <a:rPr lang="en-GB" dirty="0"/>
              <a:t>NOT secure</a:t>
            </a:r>
          </a:p>
          <a:p>
            <a:r>
              <a:rPr lang="en-GB" dirty="0"/>
              <a:t> Hypertext Transfer Protocol Secure (HTTPS)</a:t>
            </a:r>
          </a:p>
          <a:p>
            <a:pPr lvl="1"/>
            <a:r>
              <a:rPr lang="en-GB" dirty="0"/>
              <a:t>An extension of the Hypertext Transfer Protocol</a:t>
            </a:r>
          </a:p>
          <a:p>
            <a:pPr lvl="1"/>
            <a:r>
              <a:rPr lang="en-GB" dirty="0"/>
              <a:t>Secure</a:t>
            </a:r>
          </a:p>
          <a:p>
            <a:pPr lvl="1"/>
            <a:r>
              <a:rPr lang="en-GB" dirty="0"/>
              <a:t>Look for the padlock</a:t>
            </a:r>
          </a:p>
          <a:p>
            <a:pPr lvl="1"/>
            <a:r>
              <a:rPr lang="en-GB" dirty="0"/>
              <a:t>Uses Transport Layer Security (TLS)</a:t>
            </a:r>
          </a:p>
          <a:p>
            <a:r>
              <a:rPr lang="en-GB" dirty="0"/>
              <a:t> Transport Layer Security and Secure Sockets Layer (TLS / SSL)</a:t>
            </a:r>
          </a:p>
          <a:p>
            <a:pPr lvl="1"/>
            <a:r>
              <a:rPr lang="en-GB" dirty="0"/>
              <a:t>TLS replaced SSL</a:t>
            </a:r>
          </a:p>
          <a:p>
            <a:pPr lvl="1"/>
            <a:r>
              <a:rPr lang="en-GB" dirty="0"/>
              <a:t>Cryptographic protocols that provide communications security over a computer network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15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ACF-BF9F-4BED-B9D2-1FBFCDEF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21F0-4C6F-4589-94DF-9468B907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IETF (</a:t>
            </a:r>
            <a:r>
              <a:rPr lang="en-GB" dirty="0">
                <a:hlinkClick r:id="rId2"/>
              </a:rPr>
              <a:t>https://www.ietf.org/)</a:t>
            </a:r>
            <a:endParaRPr lang="en-GB" dirty="0"/>
          </a:p>
          <a:p>
            <a:pPr lvl="1"/>
            <a:r>
              <a:rPr lang="en-GB" dirty="0"/>
              <a:t>The Internet Engineering Task Force (IETF) develops and promotes voluntary Internet standards, in particular the standards that comprise the Internet protocol suite (TCP/IP)</a:t>
            </a:r>
          </a:p>
          <a:p>
            <a:r>
              <a:rPr lang="en-GB" dirty="0"/>
              <a:t>W3C (</a:t>
            </a:r>
            <a:r>
              <a:rPr lang="en-GB" dirty="0">
                <a:hlinkClick r:id="rId3"/>
              </a:rPr>
              <a:t>www.w3.org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World Wide Web Consortium (W3C) is the main international standards organisation for the World Wide Web</a:t>
            </a:r>
          </a:p>
          <a:p>
            <a:pPr lvl="1"/>
            <a:r>
              <a:rPr lang="en-GB" dirty="0"/>
              <a:t>Founded and currently led by Tim Berners-Lee</a:t>
            </a:r>
          </a:p>
        </p:txBody>
      </p:sp>
    </p:spTree>
    <p:extLst>
      <p:ext uri="{BB962C8B-B14F-4D97-AF65-F5344CB8AC3E}">
        <p14:creationId xmlns:p14="http://schemas.microsoft.com/office/powerpoint/2010/main" val="3761814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6E45-8035-4A39-A061-0BD36E0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241" y="753228"/>
            <a:ext cx="3102093" cy="1080938"/>
          </a:xfrm>
        </p:spPr>
        <p:txBody>
          <a:bodyPr>
            <a:normAutofit/>
          </a:bodyPr>
          <a:lstStyle/>
          <a:p>
            <a:r>
              <a:rPr lang="en-US" sz="2100"/>
              <a:t>Web and Application Server</a:t>
            </a:r>
            <a:endParaRPr lang="en-GB" sz="2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3118-26A9-490D-AA9D-0A5EEF3C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0" y="2336873"/>
            <a:ext cx="7950192" cy="3599316"/>
          </a:xfrm>
        </p:spPr>
        <p:txBody>
          <a:bodyPr>
            <a:normAutofit/>
          </a:bodyPr>
          <a:lstStyle/>
          <a:p>
            <a:r>
              <a:rPr lang="en-GB" sz="1600" dirty="0"/>
              <a:t>Web server serves web content over HTTP</a:t>
            </a:r>
          </a:p>
          <a:p>
            <a:pPr lvl="1"/>
            <a:r>
              <a:rPr lang="en-GB" sz="1200" dirty="0"/>
              <a:t>Displays site content</a:t>
            </a:r>
          </a:p>
          <a:p>
            <a:r>
              <a:rPr lang="en-GB" sz="1600" dirty="0"/>
              <a:t>Application server serves business logic to application programs through any number of protocols</a:t>
            </a:r>
          </a:p>
          <a:p>
            <a:pPr lvl="1"/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779CD-B054-4CBD-B6B6-CA9F1C09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451278"/>
            <a:ext cx="6271747" cy="328831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811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3DA9-B61D-4054-8D6B-98B30A5D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and Serving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98E9-65DA-4673-9BCD-778C0E4F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Hosting</a:t>
            </a:r>
          </a:p>
          <a:p>
            <a:pPr lvl="1"/>
            <a:r>
              <a:rPr lang="en-GB" dirty="0"/>
              <a:t>A web host, or web hosting service provider, is a business that provides the technologies and services needed for the website or webpage to be viewed in the Internet</a:t>
            </a:r>
          </a:p>
          <a:p>
            <a:pPr lvl="1"/>
            <a:r>
              <a:rPr lang="en-GB" dirty="0"/>
              <a:t>Websites are hosted, or stored, on special </a:t>
            </a:r>
            <a:r>
              <a:rPr lang="en-GB" b="1" dirty="0"/>
              <a:t>computers</a:t>
            </a:r>
            <a:r>
              <a:rPr lang="en-GB" dirty="0"/>
              <a:t> called servers</a:t>
            </a:r>
          </a:p>
          <a:p>
            <a:r>
              <a:rPr lang="en-GB" dirty="0"/>
              <a:t>Web servers</a:t>
            </a:r>
          </a:p>
          <a:p>
            <a:pPr lvl="1"/>
            <a:r>
              <a:rPr lang="en-GB" dirty="0"/>
              <a:t>Hardware dedicated to running web server software</a:t>
            </a:r>
          </a:p>
        </p:txBody>
      </p:sp>
    </p:spTree>
    <p:extLst>
      <p:ext uri="{BB962C8B-B14F-4D97-AF65-F5344CB8AC3E}">
        <p14:creationId xmlns:p14="http://schemas.microsoft.com/office/powerpoint/2010/main" val="17844033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F89D-9C1D-4ADA-B4B1-F34EB009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Database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4EF2-1C7E-41D1-B5F3-A31455F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Complex database software</a:t>
            </a:r>
          </a:p>
          <a:p>
            <a:r>
              <a:rPr lang="en-GB" dirty="0"/>
              <a:t>Make use of relationships between entities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MariaDB</a:t>
            </a:r>
          </a:p>
          <a:p>
            <a:pPr lvl="1"/>
            <a:r>
              <a:rPr lang="en-GB" dirty="0"/>
              <a:t>MySQL</a:t>
            </a:r>
          </a:p>
          <a:p>
            <a:pPr lvl="1"/>
            <a:r>
              <a:rPr lang="en-GB" dirty="0"/>
              <a:t>SQL Server</a:t>
            </a:r>
          </a:p>
          <a:p>
            <a:pPr lvl="1"/>
            <a:r>
              <a:rPr lang="en-GB" dirty="0"/>
              <a:t>Access (Desktop)</a:t>
            </a:r>
          </a:p>
        </p:txBody>
      </p:sp>
    </p:spTree>
    <p:extLst>
      <p:ext uri="{BB962C8B-B14F-4D97-AF65-F5344CB8AC3E}">
        <p14:creationId xmlns:p14="http://schemas.microsoft.com/office/powerpoint/2010/main" val="1823754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4EA-A47F-4738-898C-3A80DD5E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database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425E5-9987-438D-A632-F56AB758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060848"/>
            <a:ext cx="8280920" cy="4658017"/>
          </a:xfrm>
        </p:spPr>
      </p:pic>
    </p:spTree>
    <p:extLst>
      <p:ext uri="{BB962C8B-B14F-4D97-AF65-F5344CB8AC3E}">
        <p14:creationId xmlns:p14="http://schemas.microsoft.com/office/powerpoint/2010/main" val="10774423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Manages the creation and modification of digital content</a:t>
            </a:r>
          </a:p>
          <a:p>
            <a:r>
              <a:rPr lang="en-GB" dirty="0"/>
              <a:t>Support the separation of content and presentation</a:t>
            </a:r>
          </a:p>
          <a:p>
            <a:r>
              <a:rPr lang="en-GB" dirty="0"/>
              <a:t>A web content management system (WCM or WCMS) is a CMS designed to support the management of the content of Web pages</a:t>
            </a:r>
          </a:p>
          <a:p>
            <a:r>
              <a:rPr lang="en-GB" dirty="0"/>
              <a:t>Most popular CMSs are also WCMSs</a:t>
            </a:r>
          </a:p>
          <a:p>
            <a:r>
              <a:rPr lang="en-GB" dirty="0"/>
              <a:t>Web content includes text and embedded graphics, photos, video, audio, maps, and program code (e.g., for applications) that displays content or interacts with the user.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8257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6C56-E9C1-4E59-9089-58CEC39D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0987-EE63-4245-827D-1DFAE680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Such a content management system (CMS) typically has two major components:</a:t>
            </a:r>
          </a:p>
          <a:p>
            <a:pPr lvl="1"/>
            <a:r>
              <a:rPr lang="en-GB" dirty="0"/>
              <a:t>A content management application (CMA) is the front-end user interface that allows a user, even with limited expertise, to add, modify, and remove content from a website without the intervention of a webmaster.</a:t>
            </a:r>
          </a:p>
          <a:p>
            <a:pPr lvl="1"/>
            <a:r>
              <a:rPr lang="en-GB" dirty="0"/>
              <a:t>A content delivery application (CDA) compiles that information and updates the website.</a:t>
            </a:r>
          </a:p>
          <a:p>
            <a:r>
              <a:rPr lang="en-GB" dirty="0"/>
              <a:t>Is a backend system</a:t>
            </a:r>
          </a:p>
        </p:txBody>
      </p:sp>
    </p:spTree>
    <p:extLst>
      <p:ext uri="{BB962C8B-B14F-4D97-AF65-F5344CB8AC3E}">
        <p14:creationId xmlns:p14="http://schemas.microsoft.com/office/powerpoint/2010/main" val="2672273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C331-94C1-4FB0-AA3D-58D3FC9A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88E484-2A6B-453D-AC88-9A0B8907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20" y="2132856"/>
            <a:ext cx="8922360" cy="4475571"/>
          </a:xfrm>
        </p:spPr>
      </p:pic>
    </p:spTree>
    <p:extLst>
      <p:ext uri="{BB962C8B-B14F-4D97-AF65-F5344CB8AC3E}">
        <p14:creationId xmlns:p14="http://schemas.microsoft.com/office/powerpoint/2010/main" val="185964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1884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/>
              <a:t>3.    Interaction and Compatibility of Code on Different Platforms (25%, K2)</a:t>
            </a:r>
            <a:endParaRPr lang="en-GB" sz="3300" dirty="0"/>
          </a:p>
          <a:p>
            <a:pPr marL="0" indent="0">
              <a:buNone/>
            </a:pPr>
            <a:r>
              <a:rPr lang="en-US" sz="2500" dirty="0"/>
              <a:t>In this topic, learners will gain an understanding of code compatibility on different platforms. The successful Apprentice should be able to:</a:t>
            </a:r>
            <a:endParaRPr lang="en-GB" sz="2500" dirty="0"/>
          </a:p>
          <a:p>
            <a:pPr marL="0" indent="0">
              <a:buNone/>
            </a:pPr>
            <a:r>
              <a:rPr lang="en-US" sz="2500" dirty="0"/>
              <a:t>3.1  </a:t>
            </a:r>
            <a:r>
              <a:rPr lang="en-US" sz="2500" dirty="0" err="1"/>
              <a:t>Memorise</a:t>
            </a:r>
            <a:r>
              <a:rPr lang="en-US" sz="2500" dirty="0"/>
              <a:t> the LAMP (Linux, Apache, MySQL, and PHP) and XAMPP stack. Describe the associated code compatibility with using alternative proprietary web stacks.</a:t>
            </a:r>
            <a:endParaRPr lang="en-GB" sz="2500" dirty="0"/>
          </a:p>
          <a:p>
            <a:pPr marL="0" indent="0">
              <a:buNone/>
            </a:pPr>
            <a:r>
              <a:rPr lang="en-US" sz="2500" dirty="0"/>
              <a:t>3.2  Discuss how the following file formats that can be shared across multiple digital platforms and issues that arise around compatibility:</a:t>
            </a:r>
            <a:endParaRPr lang="en-GB" sz="2500" dirty="0"/>
          </a:p>
          <a:p>
            <a:pPr lvl="1"/>
            <a:r>
              <a:rPr lang="en-US" sz="2200" dirty="0"/>
              <a:t>PDF</a:t>
            </a:r>
            <a:endParaRPr lang="en-GB" sz="2200" dirty="0"/>
          </a:p>
          <a:p>
            <a:pPr lvl="1"/>
            <a:r>
              <a:rPr lang="en-US" sz="2200" dirty="0"/>
              <a:t>HTML</a:t>
            </a:r>
            <a:endParaRPr lang="en-GB" sz="2200" dirty="0"/>
          </a:p>
          <a:p>
            <a:pPr lvl="1"/>
            <a:r>
              <a:rPr lang="en-US" sz="2200" dirty="0"/>
              <a:t>Image (GIF, JPG, PNG)</a:t>
            </a:r>
            <a:endParaRPr lang="en-GB" sz="2200" dirty="0"/>
          </a:p>
          <a:p>
            <a:pPr lvl="1"/>
            <a:r>
              <a:rPr lang="en-US" sz="2200" dirty="0"/>
              <a:t>Video; Mpeg</a:t>
            </a:r>
            <a:endParaRPr lang="en-GB" sz="2200" dirty="0"/>
          </a:p>
          <a:p>
            <a:pPr lvl="1"/>
            <a:r>
              <a:rPr lang="en-US" sz="2200" dirty="0"/>
              <a:t>Audio; MP3</a:t>
            </a:r>
            <a:endParaRPr lang="en-GB" sz="2200" dirty="0"/>
          </a:p>
          <a:p>
            <a:pPr marL="0" indent="0">
              <a:buNone/>
            </a:pPr>
            <a:r>
              <a:rPr lang="en-US" sz="2500" dirty="0"/>
              <a:t>3.3  Describe each stage required to generate or commission code. What considerations will be required to ensure code capability across multiple devices and the associated infrastructure limitations.</a:t>
            </a:r>
            <a:endParaRPr lang="en-GB" sz="2500" dirty="0"/>
          </a:p>
          <a:p>
            <a:pPr lvl="1"/>
            <a:r>
              <a:rPr lang="en-US" sz="2200" dirty="0"/>
              <a:t>Social media platforms feeds (called widgets) used on a new digital solution.</a:t>
            </a:r>
            <a:endParaRPr lang="en-GB" sz="2200" dirty="0"/>
          </a:p>
          <a:p>
            <a:pPr lvl="1"/>
            <a:r>
              <a:rPr lang="en-US" sz="2200" dirty="0"/>
              <a:t>Creating and protecting feeds (using API keys) for use by other </a:t>
            </a:r>
            <a:r>
              <a:rPr lang="en-US" sz="2200" dirty="0" err="1"/>
              <a:t>organisations</a:t>
            </a:r>
            <a:r>
              <a:rPr lang="en-US" sz="2200" dirty="0"/>
              <a:t>.</a:t>
            </a:r>
            <a:endParaRPr lang="en-GB" sz="2200" dirty="0"/>
          </a:p>
          <a:p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2063838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C1F4-F7A9-4F46-BEE9-0A34622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client; Browsers and Applications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F088-B62C-4181-A195-F3E69B39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client</a:t>
            </a:r>
          </a:p>
          <a:p>
            <a:pPr lvl="1"/>
            <a:r>
              <a:rPr lang="en-GB" dirty="0"/>
              <a:t>A user interface through which messages are sent to a web server</a:t>
            </a:r>
          </a:p>
          <a:p>
            <a:pPr lvl="1"/>
            <a:r>
              <a:rPr lang="en-GB" dirty="0"/>
              <a:t>A web client usually operates within a web browser</a:t>
            </a:r>
          </a:p>
          <a:p>
            <a:r>
              <a:rPr lang="en-GB" dirty="0"/>
              <a:t>Browser</a:t>
            </a:r>
          </a:p>
          <a:p>
            <a:pPr lvl="1"/>
            <a:r>
              <a:rPr lang="en-GB" dirty="0"/>
              <a:t>Used to access the World Wide Web</a:t>
            </a:r>
          </a:p>
          <a:p>
            <a:r>
              <a:rPr lang="en-GB" dirty="0"/>
              <a:t>Applications</a:t>
            </a:r>
          </a:p>
          <a:p>
            <a:pPr lvl="1"/>
            <a:r>
              <a:rPr lang="en-GB" dirty="0"/>
              <a:t>Any computer program that performs a specific function by using a web browser as its client</a:t>
            </a:r>
          </a:p>
          <a:p>
            <a:pPr lvl="1"/>
            <a:r>
              <a:rPr lang="en-GB" dirty="0"/>
              <a:t>Example: contact form</a:t>
            </a:r>
          </a:p>
        </p:txBody>
      </p:sp>
    </p:spTree>
    <p:extLst>
      <p:ext uri="{BB962C8B-B14F-4D97-AF65-F5344CB8AC3E}">
        <p14:creationId xmlns:p14="http://schemas.microsoft.com/office/powerpoint/2010/main" val="18422554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9929-7988-4AE0-8935-053579E1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Website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476F-DAFF-40BB-AED4-E6FB27A0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Static</a:t>
            </a:r>
          </a:p>
          <a:p>
            <a:pPr lvl="1"/>
            <a:r>
              <a:rPr lang="en-GB" dirty="0"/>
              <a:t>Pages coded in HTML only</a:t>
            </a:r>
          </a:p>
          <a:p>
            <a:pPr lvl="1"/>
            <a:r>
              <a:rPr lang="en-GB" dirty="0"/>
              <a:t>Content needs to be changed manually</a:t>
            </a:r>
          </a:p>
          <a:p>
            <a:r>
              <a:rPr lang="en-GB" dirty="0"/>
              <a:t>Dynamic</a:t>
            </a:r>
          </a:p>
          <a:p>
            <a:pPr lvl="1"/>
            <a:r>
              <a:rPr lang="en-GB" dirty="0"/>
              <a:t>Pages coded in HTML and other languages such as PHP, JavaScript, VB.net, C#</a:t>
            </a:r>
          </a:p>
          <a:p>
            <a:pPr lvl="1"/>
            <a:r>
              <a:rPr lang="en-GB" dirty="0"/>
              <a:t>Pages content changes when user requests a piece of content or upon input into the page</a:t>
            </a:r>
          </a:p>
        </p:txBody>
      </p:sp>
    </p:spTree>
    <p:extLst>
      <p:ext uri="{BB962C8B-B14F-4D97-AF65-F5344CB8AC3E}">
        <p14:creationId xmlns:p14="http://schemas.microsoft.com/office/powerpoint/2010/main" val="4118675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BD31-270B-44BD-BF11-CA5F0598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Pages -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CBD6-C916-476D-868D-6060A9A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060848"/>
            <a:ext cx="7210396" cy="45365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&lt;!DOCTYPE html&gt;</a:t>
            </a:r>
          </a:p>
          <a:p>
            <a:pPr marL="0" indent="0">
              <a:buNone/>
            </a:pPr>
            <a:r>
              <a:rPr lang="en-GB" dirty="0"/>
              <a:t>&lt;html </a:t>
            </a:r>
            <a:r>
              <a:rPr lang="en-GB" dirty="0" err="1"/>
              <a:t>lang</a:t>
            </a:r>
            <a:r>
              <a:rPr lang="en-GB" dirty="0"/>
              <a:t>="</a:t>
            </a:r>
            <a:r>
              <a:rPr lang="en-GB" dirty="0" err="1"/>
              <a:t>en</a:t>
            </a:r>
            <a:r>
              <a:rPr lang="en-GB" dirty="0"/>
              <a:t>"&gt;</a:t>
            </a:r>
          </a:p>
          <a:p>
            <a:pPr marL="0" indent="0">
              <a:buNone/>
            </a:pPr>
            <a:r>
              <a:rPr lang="en-GB" dirty="0"/>
              <a:t>&lt;head&gt;</a:t>
            </a:r>
          </a:p>
          <a:p>
            <a:pPr marL="0" indent="0">
              <a:buNone/>
            </a:pPr>
            <a:r>
              <a:rPr lang="en-GB" dirty="0"/>
              <a:t>&lt;meta charset="UTF-8"&gt;</a:t>
            </a:r>
          </a:p>
          <a:p>
            <a:pPr marL="0" indent="0">
              <a:buNone/>
            </a:pPr>
            <a:r>
              <a:rPr lang="en-GB" dirty="0"/>
              <a:t>&lt;title&gt;Len's Cakes | Home&lt;/title&gt;</a:t>
            </a:r>
          </a:p>
          <a:p>
            <a:pPr marL="0" indent="0">
              <a:buNone/>
            </a:pPr>
            <a:r>
              <a:rPr lang="en-GB" dirty="0"/>
              <a:t>&lt;link </a:t>
            </a:r>
            <a:r>
              <a:rPr lang="en-GB" dirty="0" err="1"/>
              <a:t>rel</a:t>
            </a:r>
            <a:r>
              <a:rPr lang="en-GB" dirty="0"/>
              <a:t>="stylesheet" </a:t>
            </a:r>
            <a:r>
              <a:rPr lang="en-GB" dirty="0" err="1"/>
              <a:t>href</a:t>
            </a:r>
            <a:r>
              <a:rPr lang="en-GB" dirty="0"/>
              <a:t>="</a:t>
            </a:r>
            <a:r>
              <a:rPr lang="en-GB" dirty="0" err="1"/>
              <a:t>css</a:t>
            </a:r>
            <a:r>
              <a:rPr lang="en-GB" dirty="0"/>
              <a:t>/styles.css"&gt;</a:t>
            </a:r>
          </a:p>
          <a:p>
            <a:pPr marL="0" indent="0">
              <a:buNone/>
            </a:pPr>
            <a:r>
              <a:rPr lang="en-GB" dirty="0"/>
              <a:t>&lt;/head&gt;</a:t>
            </a:r>
          </a:p>
          <a:p>
            <a:pPr marL="0" indent="0">
              <a:buNone/>
            </a:pPr>
            <a:r>
              <a:rPr lang="en-GB" dirty="0"/>
              <a:t>&lt;body&gt;</a:t>
            </a:r>
          </a:p>
          <a:p>
            <a:pPr marL="0" indent="0">
              <a:buNone/>
            </a:pPr>
            <a:r>
              <a:rPr lang="en-GB" dirty="0"/>
              <a:t>&lt;div class="header"&gt;</a:t>
            </a:r>
          </a:p>
          <a:p>
            <a:pPr marL="0" indent="0">
              <a:buNone/>
            </a:pPr>
            <a:r>
              <a:rPr lang="en-GB" dirty="0"/>
              <a:t>&lt;div class="nav"&gt;&lt;</a:t>
            </a:r>
            <a:r>
              <a:rPr lang="en-GB" dirty="0" err="1"/>
              <a:t>img</a:t>
            </a:r>
            <a:r>
              <a:rPr lang="en-GB" dirty="0"/>
              <a:t> </a:t>
            </a:r>
            <a:r>
              <a:rPr lang="en-GB" dirty="0" err="1"/>
              <a:t>src</a:t>
            </a:r>
            <a:r>
              <a:rPr lang="en-GB" dirty="0"/>
              <a:t>="images/cherryCupCake.png" alt="Cherry cup cake logo" width="100px" &gt;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&lt;ul&gt;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="index.html"&gt;Home&lt;/a&gt;&lt;/li&gt;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="about.html"&gt;About&lt;/a&gt;&lt;/li&gt;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="cakes.html"&gt;Our Cakes&lt;/a&gt;&lt;/li&gt;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="contact.html"&gt;Contact&lt;/a&gt;&lt;/li&gt;</a:t>
            </a:r>
          </a:p>
          <a:p>
            <a:pPr marL="0" indent="0">
              <a:buNone/>
            </a:pPr>
            <a:r>
              <a:rPr lang="en-GB" dirty="0"/>
              <a:t>&lt;li&gt;&lt;a </a:t>
            </a:r>
            <a:r>
              <a:rPr lang="en-GB" dirty="0" err="1"/>
              <a:t>href</a:t>
            </a:r>
            <a:r>
              <a:rPr lang="en-GB" dirty="0"/>
              <a:t>="faq.html"&gt;FAQ&lt;/a&gt;&lt;/li&gt;</a:t>
            </a:r>
          </a:p>
          <a:p>
            <a:pPr marL="0" indent="0">
              <a:buNone/>
            </a:pPr>
            <a:r>
              <a:rPr lang="en-GB" dirty="0"/>
              <a:t>&lt;/ul&gt;</a:t>
            </a:r>
          </a:p>
          <a:p>
            <a:pPr marL="0" indent="0">
              <a:buNone/>
            </a:pPr>
            <a:r>
              <a:rPr lang="en-GB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980986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E2CB-9572-449C-950D-2FF74E5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Pages – Code (JavaScript)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28C6-786A-4081-A66C-1094440E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Worksheet 5 to create a new web page</a:t>
            </a:r>
          </a:p>
        </p:txBody>
      </p:sp>
    </p:spTree>
    <p:extLst>
      <p:ext uri="{BB962C8B-B14F-4D97-AF65-F5344CB8AC3E}">
        <p14:creationId xmlns:p14="http://schemas.microsoft.com/office/powerpoint/2010/main" val="15012893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E2CB-9572-449C-950D-2FF74E5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Pages – Code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28C6-786A-4081-A66C-1094440E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Worksheet 6 to create a new web page</a:t>
            </a:r>
          </a:p>
        </p:txBody>
      </p:sp>
    </p:spTree>
    <p:extLst>
      <p:ext uri="{BB962C8B-B14F-4D97-AF65-F5344CB8AC3E}">
        <p14:creationId xmlns:p14="http://schemas.microsoft.com/office/powerpoint/2010/main" val="25875053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7E22-0822-4CD7-9815-31550166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4.6 -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CA5D-4124-45D7-9FCB-0F41763F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often used to identify a user</a:t>
            </a:r>
          </a:p>
          <a:p>
            <a:r>
              <a:rPr lang="en-GB" dirty="0"/>
              <a:t>A </a:t>
            </a:r>
            <a:r>
              <a:rPr lang="en-GB" b="1" dirty="0"/>
              <a:t>cookie</a:t>
            </a:r>
            <a:r>
              <a:rPr lang="en-GB" dirty="0"/>
              <a:t> is a small file that the server embeds on the user's computer</a:t>
            </a:r>
          </a:p>
          <a:p>
            <a:r>
              <a:rPr lang="en-GB" dirty="0"/>
              <a:t>Each time the same computer requests a page with a browser, it will send the </a:t>
            </a:r>
            <a:r>
              <a:rPr lang="en-GB" b="1" dirty="0"/>
              <a:t>cookie</a:t>
            </a:r>
            <a:r>
              <a:rPr lang="en-GB" dirty="0"/>
              <a:t> too</a:t>
            </a:r>
          </a:p>
          <a:p>
            <a:r>
              <a:rPr lang="en-GB" dirty="0"/>
              <a:t>With </a:t>
            </a:r>
            <a:r>
              <a:rPr lang="en-GB" b="1" dirty="0"/>
              <a:t>PHP</a:t>
            </a:r>
            <a:r>
              <a:rPr lang="en-GB" dirty="0"/>
              <a:t>, you can both create and retrieve </a:t>
            </a:r>
            <a:r>
              <a:rPr lang="en-GB" b="1" dirty="0"/>
              <a:t>cookie</a:t>
            </a:r>
            <a:r>
              <a:rPr lang="en-GB" dirty="0"/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10401001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6DAB-5B47-4EEC-86CE-AEA1159E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7C6E-2776-417E-A84F-2B5F2AE9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session_start</a:t>
            </a:r>
            <a:r>
              <a:rPr lang="en-US" dirty="0"/>
              <a:t>() function checks for an existing session</a:t>
            </a:r>
          </a:p>
          <a:p>
            <a:r>
              <a:rPr lang="en-US" dirty="0"/>
              <a:t>If one is not found, it creates a new session and gives it a Session ID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04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a Simple Counter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information stored in session variables using the $_SESSION array.</a:t>
            </a:r>
          </a:p>
          <a:p>
            <a:r>
              <a:rPr lang="en-US" dirty="0"/>
              <a:t>A simple counter variable is created for the session and is set to 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&lt;?</a:t>
            </a:r>
            <a:r>
              <a:rPr lang="en-US" dirty="0" err="1">
                <a:latin typeface="Comic Sans MS" panose="030F0702030302020204" pitchFamily="66" charset="0"/>
              </a:rPr>
              <a:t>php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err="1">
                <a:latin typeface="Comic Sans MS" panose="030F0702030302020204" pitchFamily="66" charset="0"/>
              </a:rPr>
              <a:t>session_start</a:t>
            </a:r>
            <a:r>
              <a:rPr lang="en-US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?&gt;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629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folder called login</a:t>
            </a:r>
          </a:p>
          <a:p>
            <a:r>
              <a:rPr lang="en-GB" dirty="0"/>
              <a:t>Place session01.php into it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&lt;?</a:t>
            </a:r>
            <a:r>
              <a:rPr lang="en-US" dirty="0" err="1">
                <a:latin typeface="Comic Sans MS" panose="030F0702030302020204" pitchFamily="66" charset="0"/>
              </a:rPr>
              <a:t>php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err="1">
                <a:latin typeface="Comic Sans MS" panose="030F0702030302020204" pitchFamily="66" charset="0"/>
              </a:rPr>
              <a:t>session_start</a:t>
            </a:r>
            <a:r>
              <a:rPr lang="en-US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1730419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27388" y="1052513"/>
            <a:ext cx="8964612" cy="56165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&lt;?</a:t>
            </a:r>
            <a:r>
              <a:rPr lang="en-US" dirty="0" err="1">
                <a:latin typeface="Comic Sans MS" panose="030F0702030302020204" pitchFamily="66" charset="0"/>
              </a:rPr>
              <a:t>php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&lt;/html&gt;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2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Binary is used in a computer because it has a definite state</a:t>
            </a:r>
          </a:p>
          <a:p>
            <a:pPr lvl="1"/>
            <a:r>
              <a:rPr lang="en-GB" dirty="0"/>
              <a:t>On</a:t>
            </a:r>
          </a:p>
          <a:p>
            <a:pPr lvl="1"/>
            <a:r>
              <a:rPr lang="en-GB" dirty="0"/>
              <a:t>Off</a:t>
            </a:r>
          </a:p>
          <a:p>
            <a:r>
              <a:rPr lang="en-GB" dirty="0"/>
              <a:t>Represented by ones and zeros</a:t>
            </a:r>
          </a:p>
          <a:p>
            <a:pPr lvl="1"/>
            <a:r>
              <a:rPr lang="en-GB" dirty="0"/>
              <a:t>1001 – represents the number 9</a:t>
            </a:r>
          </a:p>
          <a:p>
            <a:pPr lvl="1"/>
            <a:r>
              <a:rPr lang="en-GB" dirty="0"/>
              <a:t>01100101 - represents the letter e</a:t>
            </a:r>
          </a:p>
          <a:p>
            <a:r>
              <a:rPr lang="en-GB" dirty="0"/>
              <a:t>All data that we want a computer to process needs to be converted into this binary format.</a:t>
            </a:r>
          </a:p>
        </p:txBody>
      </p:sp>
    </p:spTree>
    <p:extLst>
      <p:ext uri="{BB962C8B-B14F-4D97-AF65-F5344CB8AC3E}">
        <p14:creationId xmlns:p14="http://schemas.microsoft.com/office/powerpoint/2010/main" val="3205480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if a Session Exists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492897"/>
            <a:ext cx="8507288" cy="3773015"/>
          </a:xfrm>
        </p:spPr>
        <p:txBody>
          <a:bodyPr/>
          <a:lstStyle/>
          <a:p>
            <a:r>
              <a:rPr lang="en-US" dirty="0"/>
              <a:t>To check whether a variable exists and has been assigned use the </a:t>
            </a:r>
            <a:r>
              <a:rPr lang="en-US" dirty="0" err="1"/>
              <a:t>isset</a:t>
            </a:r>
            <a:r>
              <a:rPr lang="en-US" dirty="0"/>
              <a:t>() function</a:t>
            </a:r>
          </a:p>
          <a:p>
            <a:r>
              <a:rPr lang="en-US" dirty="0"/>
              <a:t>It returns true if the variable has been set (given a value) and false otherwise.</a:t>
            </a:r>
          </a:p>
          <a:p>
            <a:r>
              <a:rPr lang="en-US" dirty="0"/>
              <a:t>We will use the </a:t>
            </a:r>
            <a:r>
              <a:rPr lang="en-US" dirty="0" err="1"/>
              <a:t>isset</a:t>
            </a:r>
            <a:r>
              <a:rPr lang="en-US" dirty="0"/>
              <a:t>() function to check whether the count variable exists and has been set.</a:t>
            </a:r>
          </a:p>
          <a:p>
            <a:r>
              <a:rPr lang="en-US" dirty="0"/>
              <a:t>If it has, the code will increment the value of count.</a:t>
            </a:r>
          </a:p>
          <a:p>
            <a:r>
              <a:rPr lang="en-US" dirty="0"/>
              <a:t>Else, the count variable will be created and set to 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335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564904"/>
            <a:ext cx="8784976" cy="3423634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&lt;?</a:t>
            </a:r>
            <a:r>
              <a:rPr lang="en-US" sz="2500" dirty="0" err="1">
                <a:latin typeface="Comic Sans MS" panose="030F0702030302020204" pitchFamily="66" charset="0"/>
              </a:rPr>
              <a:t>php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</a:t>
            </a:r>
            <a:r>
              <a:rPr lang="en-US" sz="2500" dirty="0" err="1">
                <a:latin typeface="Comic Sans MS" panose="030F0702030302020204" pitchFamily="66" charset="0"/>
              </a:rPr>
              <a:t>session_start</a:t>
            </a:r>
            <a:r>
              <a:rPr lang="en-US" sz="2500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if(</a:t>
            </a:r>
            <a:r>
              <a:rPr lang="en-US" sz="2500" dirty="0" err="1">
                <a:latin typeface="Comic Sans MS" panose="030F0702030302020204" pitchFamily="66" charset="0"/>
              </a:rPr>
              <a:t>isset</a:t>
            </a:r>
            <a:r>
              <a:rPr lang="en-US" sz="2500" dirty="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?&gt;</a:t>
            </a:r>
            <a:endParaRPr lang="en-GB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631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132857"/>
            <a:ext cx="87849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&lt;?</a:t>
            </a:r>
            <a:r>
              <a:rPr lang="en-US" sz="2500" dirty="0" err="1">
                <a:latin typeface="Comic Sans MS" panose="030F0702030302020204" pitchFamily="66" charset="0"/>
              </a:rPr>
              <a:t>php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&lt;/html&gt;</a:t>
            </a:r>
            <a:endParaRPr lang="en-GB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793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is initially the same, but each time the page is refreshed the counter increases by one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7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10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375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session03.php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352" y="2204864"/>
            <a:ext cx="8579296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&lt;?</a:t>
            </a:r>
            <a:r>
              <a:rPr lang="en-US" sz="2800" dirty="0" err="1">
                <a:latin typeface="Comic Sans MS" panose="030F0702030302020204" pitchFamily="66" charset="0"/>
              </a:rPr>
              <a:t>php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800" dirty="0" err="1">
                <a:latin typeface="Comic Sans MS" panose="030F0702030302020204" pitchFamily="66" charset="0"/>
              </a:rPr>
              <a:t>session_start</a:t>
            </a:r>
            <a:r>
              <a:rPr lang="en-US" sz="2800" dirty="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if(</a:t>
            </a:r>
            <a:r>
              <a:rPr lang="en-US" sz="2800" dirty="0" err="1">
                <a:latin typeface="Comic Sans MS" panose="030F0702030302020204" pitchFamily="66" charset="0"/>
              </a:rPr>
              <a:t>isset</a:t>
            </a:r>
            <a:r>
              <a:rPr lang="en-US" sz="2800" dirty="0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?&gt;</a:t>
            </a: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16870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620688"/>
            <a:ext cx="8229600" cy="1143000"/>
          </a:xfrm>
        </p:spPr>
        <p:txBody>
          <a:bodyPr/>
          <a:lstStyle/>
          <a:p>
            <a:r>
              <a:rPr lang="en-GB" dirty="0"/>
              <a:t>session03.php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689" y="1988840"/>
            <a:ext cx="86868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&lt;?</a:t>
            </a:r>
            <a:r>
              <a:rPr lang="en-US" sz="2500" dirty="0" err="1">
                <a:latin typeface="Comic Sans MS" panose="030F0702030302020204" pitchFamily="66" charset="0"/>
              </a:rPr>
              <a:t>php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if(</a:t>
            </a:r>
            <a:r>
              <a:rPr lang="en-US" sz="2500" dirty="0" err="1">
                <a:latin typeface="Comic Sans MS" panose="030F0702030302020204" pitchFamily="66" charset="0"/>
              </a:rPr>
              <a:t>isset</a:t>
            </a:r>
            <a:r>
              <a:rPr lang="en-US" sz="2500" dirty="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	else echo "</a:t>
            </a:r>
            <a:r>
              <a:rPr lang="en-US" sz="2100" dirty="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 dirty="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&lt;/html&gt;</a:t>
            </a:r>
            <a:endParaRPr lang="en-GB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335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example the user name and password will be stored in the script </a:t>
            </a:r>
          </a:p>
          <a:p>
            <a:r>
              <a:rPr lang="en-US" dirty="0"/>
              <a:t>Later we will use multiple user names and passwords stored in a database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0011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page:</a:t>
            </a:r>
          </a:p>
          <a:p>
            <a:pPr lvl="1"/>
            <a:r>
              <a:rPr lang="en-US" dirty="0"/>
              <a:t>establishes a session and asks the user to enter a username and password.</a:t>
            </a:r>
          </a:p>
          <a:p>
            <a:pPr lvl="1"/>
            <a:r>
              <a:rPr lang="en-US" dirty="0"/>
              <a:t>if the credentials match, a session variable called login will be set to "OK",</a:t>
            </a:r>
          </a:p>
          <a:p>
            <a:pPr lvl="1"/>
            <a:r>
              <a:rPr lang="en-US" dirty="0"/>
              <a:t>the user will be directed to:</a:t>
            </a:r>
          </a:p>
          <a:p>
            <a:r>
              <a:rPr lang="en-US" dirty="0"/>
              <a:t>Protected page:</a:t>
            </a:r>
          </a:p>
          <a:p>
            <a:pPr lvl="1"/>
            <a:r>
              <a:rPr lang="en-US" dirty="0"/>
              <a:t>checks $_SESSION value is "OK", </a:t>
            </a:r>
          </a:p>
          <a:p>
            <a:pPr lvl="1"/>
            <a:r>
              <a:rPr lang="en-US" dirty="0"/>
              <a:t>if true the user is redirected to the login screen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342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Displays a form to enter the user name and password</a:t>
            </a:r>
          </a:p>
          <a:p>
            <a:r>
              <a:rPr lang="en-US" dirty="0"/>
              <a:t>If they match it calls </a:t>
            </a:r>
            <a:r>
              <a:rPr lang="en-US" dirty="0" err="1"/>
              <a:t>protected.php</a:t>
            </a:r>
            <a:endParaRPr lang="en-US" dirty="0"/>
          </a:p>
          <a:p>
            <a:r>
              <a:rPr lang="en-US" dirty="0"/>
              <a:t>If they are blank or don’t match, it calls itself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717031"/>
            <a:ext cx="3600400" cy="27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894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721</TotalTime>
  <Words>4237</Words>
  <Application>Microsoft Office PowerPoint</Application>
  <PresentationFormat>Widescreen</PresentationFormat>
  <Paragraphs>869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8" baseType="lpstr">
      <vt:lpstr>Adobe Devanagari</vt:lpstr>
      <vt:lpstr>Arial</vt:lpstr>
      <vt:lpstr>Comic Sans MS</vt:lpstr>
      <vt:lpstr>MV Boli</vt:lpstr>
      <vt:lpstr>Trebuchet MS</vt:lpstr>
      <vt:lpstr>Berlin</vt:lpstr>
      <vt:lpstr>Digital Marketer</vt:lpstr>
      <vt:lpstr>Syllabus</vt:lpstr>
      <vt:lpstr>First Session</vt:lpstr>
      <vt:lpstr>Second Session</vt:lpstr>
      <vt:lpstr>Introduction</vt:lpstr>
      <vt:lpstr>First Session</vt:lpstr>
      <vt:lpstr>Session 1</vt:lpstr>
      <vt:lpstr>Session 1</vt:lpstr>
      <vt:lpstr>Binary</vt:lpstr>
      <vt:lpstr>Binary</vt:lpstr>
      <vt:lpstr>Converting from Binary to Denary</vt:lpstr>
      <vt:lpstr>Converting from Binary to Denary</vt:lpstr>
      <vt:lpstr>Converting from Denary to Binary</vt:lpstr>
      <vt:lpstr>Adding Binary Numbers</vt:lpstr>
      <vt:lpstr>PowerPoint Presentation</vt:lpstr>
      <vt:lpstr>Understand the basics of logic in computation and of logic gates</vt:lpstr>
      <vt:lpstr>AND</vt:lpstr>
      <vt:lpstr>Programming Languages</vt:lpstr>
      <vt:lpstr>Browsers</vt:lpstr>
      <vt:lpstr>Browsers</vt:lpstr>
      <vt:lpstr>Web pages</vt:lpstr>
      <vt:lpstr>Hidden Elements</vt:lpstr>
      <vt:lpstr>Server Code</vt:lpstr>
      <vt:lpstr>PowerPoint Presentation</vt:lpstr>
      <vt:lpstr>PowerPoint Presentation</vt:lpstr>
      <vt:lpstr>Anatomy of a Web Page</vt:lpstr>
      <vt:lpstr>Anatomy of a Web Page</vt:lpstr>
      <vt:lpstr>HTML Code</vt:lpstr>
      <vt:lpstr>Hypertext Markup Language (HTML)</vt:lpstr>
      <vt:lpstr>Elements</vt:lpstr>
      <vt:lpstr>Nested Elements</vt:lpstr>
      <vt:lpstr>HTML Attributes</vt:lpstr>
      <vt:lpstr>Links</vt:lpstr>
      <vt:lpstr>Navigation Links</vt:lpstr>
      <vt:lpstr>Standard Link</vt:lpstr>
      <vt:lpstr>Image Links</vt:lpstr>
      <vt:lpstr>Attributes</vt:lpstr>
      <vt:lpstr>Headings</vt:lpstr>
      <vt:lpstr>&lt;head&gt; Element</vt:lpstr>
      <vt:lpstr>Activity</vt:lpstr>
      <vt:lpstr>Day 2 - Programming Languages</vt:lpstr>
      <vt:lpstr>JavaScript (JS)</vt:lpstr>
      <vt:lpstr>Add JavaScript to Web Pages</vt:lpstr>
      <vt:lpstr>Task</vt:lpstr>
      <vt:lpstr>Java</vt:lpstr>
      <vt:lpstr>Day 3</vt:lpstr>
      <vt:lpstr>3.1 - Different Platforms</vt:lpstr>
      <vt:lpstr>Windows</vt:lpstr>
      <vt:lpstr>Linux</vt:lpstr>
      <vt:lpstr>Alternatives</vt:lpstr>
      <vt:lpstr>3.2 - File Formats</vt:lpstr>
      <vt:lpstr>Portability</vt:lpstr>
      <vt:lpstr>Problems</vt:lpstr>
      <vt:lpstr>Resources</vt:lpstr>
      <vt:lpstr>3.3 - Generating or Commissioning Code</vt:lpstr>
      <vt:lpstr>The Process</vt:lpstr>
      <vt:lpstr>Requirements</vt:lpstr>
      <vt:lpstr>Design</vt:lpstr>
      <vt:lpstr>Flowchart</vt:lpstr>
      <vt:lpstr>Psuedocode</vt:lpstr>
      <vt:lpstr>Implementation</vt:lpstr>
      <vt:lpstr>Testing</vt:lpstr>
      <vt:lpstr>Maintenance</vt:lpstr>
      <vt:lpstr>Social media platforms feeds</vt:lpstr>
      <vt:lpstr>API’s</vt:lpstr>
      <vt:lpstr>PowerPoint Presentation</vt:lpstr>
      <vt:lpstr>API - Example</vt:lpstr>
      <vt:lpstr>Day 7</vt:lpstr>
      <vt:lpstr>PowerPoint Presentation</vt:lpstr>
      <vt:lpstr>PowerPoint Presentation</vt:lpstr>
      <vt:lpstr>Terminology for Key Internet Protocols</vt:lpstr>
      <vt:lpstr>Organisations</vt:lpstr>
      <vt:lpstr>Web and Application Server</vt:lpstr>
      <vt:lpstr>Hosting and Serving</vt:lpstr>
      <vt:lpstr>Relational Database Management Systems</vt:lpstr>
      <vt:lpstr>Example database system</vt:lpstr>
      <vt:lpstr>Content Management Systems</vt:lpstr>
      <vt:lpstr>Content Management Systems</vt:lpstr>
      <vt:lpstr>Example CMS</vt:lpstr>
      <vt:lpstr>Web client; Browsers and Applications</vt:lpstr>
      <vt:lpstr>Static and Dynamic Website</vt:lpstr>
      <vt:lpstr>Static Pages - Code</vt:lpstr>
      <vt:lpstr>Dynamic Pages – Code (JavaScript)</vt:lpstr>
      <vt:lpstr>Dynamic Pages – Code (PHP)</vt:lpstr>
      <vt:lpstr>4.6 - Cookies</vt:lpstr>
      <vt:lpstr>Session Data</vt:lpstr>
      <vt:lpstr>Storing a Simple Counter Value</vt:lpstr>
      <vt:lpstr>session01.php</vt:lpstr>
      <vt:lpstr>session01.php</vt:lpstr>
      <vt:lpstr>Checking if a Session Exists</vt:lpstr>
      <vt:lpstr>session02.php</vt:lpstr>
      <vt:lpstr>session02.php</vt:lpstr>
      <vt:lpstr>Session Checker</vt:lpstr>
      <vt:lpstr>Clearing a Session</vt:lpstr>
      <vt:lpstr>session03.php</vt:lpstr>
      <vt:lpstr>session03.php</vt:lpstr>
      <vt:lpstr>Login</vt:lpstr>
      <vt:lpstr>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Forms</vt:lpstr>
      <vt:lpstr>Forms</vt:lpstr>
      <vt:lpstr>Checkout</vt:lpstr>
      <vt:lpstr>Registration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Marketer</dc:title>
  <dc:creator>Leonard Shand</dc:creator>
  <cp:lastModifiedBy>Leonard Shand</cp:lastModifiedBy>
  <cp:revision>18</cp:revision>
  <dcterms:created xsi:type="dcterms:W3CDTF">2018-08-20T14:16:12Z</dcterms:created>
  <dcterms:modified xsi:type="dcterms:W3CDTF">2018-08-21T19:57:35Z</dcterms:modified>
</cp:coreProperties>
</file>