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7"/>
  </p:notesMasterIdLst>
  <p:sldIdLst>
    <p:sldId id="256" r:id="rId2"/>
    <p:sldId id="258" r:id="rId3"/>
    <p:sldId id="259" r:id="rId4"/>
    <p:sldId id="260" r:id="rId5"/>
    <p:sldId id="261" r:id="rId6"/>
    <p:sldId id="262" r:id="rId7"/>
    <p:sldId id="304"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301" r:id="rId43"/>
    <p:sldId id="302" r:id="rId44"/>
    <p:sldId id="303" r:id="rId45"/>
    <p:sldId id="333"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525" r:id="rId62"/>
    <p:sldId id="320" r:id="rId63"/>
    <p:sldId id="322" r:id="rId64"/>
    <p:sldId id="321" r:id="rId65"/>
    <p:sldId id="338" r:id="rId66"/>
    <p:sldId id="339" r:id="rId67"/>
    <p:sldId id="335" r:id="rId68"/>
    <p:sldId id="336" r:id="rId69"/>
    <p:sldId id="340" r:id="rId70"/>
    <p:sldId id="341" r:id="rId71"/>
    <p:sldId id="523" r:id="rId72"/>
    <p:sldId id="350" r:id="rId73"/>
    <p:sldId id="351" r:id="rId74"/>
    <p:sldId id="352" r:id="rId75"/>
    <p:sldId id="353" r:id="rId76"/>
    <p:sldId id="354" r:id="rId77"/>
    <p:sldId id="355"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7" r:id="rId97"/>
    <p:sldId id="381" r:id="rId98"/>
    <p:sldId id="382"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2" r:id="rId119"/>
    <p:sldId id="403" r:id="rId120"/>
    <p:sldId id="404" r:id="rId121"/>
    <p:sldId id="405" r:id="rId122"/>
    <p:sldId id="406" r:id="rId123"/>
    <p:sldId id="409" r:id="rId124"/>
    <p:sldId id="411" r:id="rId125"/>
    <p:sldId id="416" r:id="rId126"/>
    <p:sldId id="417" r:id="rId127"/>
    <p:sldId id="420" r:id="rId128"/>
    <p:sldId id="513" r:id="rId129"/>
    <p:sldId id="418" r:id="rId130"/>
    <p:sldId id="419" r:id="rId131"/>
    <p:sldId id="514" r:id="rId132"/>
    <p:sldId id="421" r:id="rId133"/>
    <p:sldId id="422" r:id="rId134"/>
    <p:sldId id="515" r:id="rId135"/>
    <p:sldId id="423" r:id="rId136"/>
    <p:sldId id="517" r:id="rId137"/>
    <p:sldId id="516" r:id="rId138"/>
    <p:sldId id="518" r:id="rId139"/>
    <p:sldId id="426" r:id="rId140"/>
    <p:sldId id="519" r:id="rId141"/>
    <p:sldId id="430" r:id="rId142"/>
    <p:sldId id="431" r:id="rId143"/>
    <p:sldId id="436" r:id="rId144"/>
    <p:sldId id="432" r:id="rId145"/>
    <p:sldId id="429" r:id="rId146"/>
    <p:sldId id="428" r:id="rId147"/>
    <p:sldId id="435" r:id="rId148"/>
    <p:sldId id="437" r:id="rId149"/>
    <p:sldId id="438" r:id="rId150"/>
    <p:sldId id="521" r:id="rId151"/>
    <p:sldId id="439" r:id="rId152"/>
    <p:sldId id="522" r:id="rId153"/>
    <p:sldId id="440" r:id="rId154"/>
    <p:sldId id="441" r:id="rId155"/>
    <p:sldId id="445" r:id="rId156"/>
    <p:sldId id="446" r:id="rId157"/>
    <p:sldId id="447" r:id="rId158"/>
    <p:sldId id="448" r:id="rId159"/>
    <p:sldId id="449" r:id="rId160"/>
    <p:sldId id="450" r:id="rId161"/>
    <p:sldId id="451" r:id="rId162"/>
    <p:sldId id="452" r:id="rId163"/>
    <p:sldId id="453" r:id="rId164"/>
    <p:sldId id="454" r:id="rId165"/>
    <p:sldId id="455" r:id="rId1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903FC-46BA-4DB6-8442-B62A09C04D68}" v="111" dt="2020-09-22T14:42:32.391"/>
    <p1510:client id="{380A72ED-0661-7402-D52E-B537C32219D9}" v="859" dt="2020-09-24T13:47:24.111"/>
    <p1510:client id="{A44B59F9-6B5D-F853-0615-446AC6B7F71E}" v="71" dt="2021-06-07T07:46:51.398"/>
    <p1510:client id="{B1B55677-AB4F-392E-E854-1537DF2B6E83}" v="17" dt="2020-09-24T09:26:32.989"/>
    <p1510:client id="{B897E388-7ACC-4376-9D40-C7ABF3B7DC47}" v="34" dt="2021-06-07T12:30:25.092"/>
    <p1510:client id="{CC2CDFD0-E8AD-5E5F-A07A-9D193C567EF5}" v="5" dt="2020-10-05T13:06:57.962"/>
    <p1510:client id="{EC66CA31-B3A8-41A0-9314-88349203F076}" v="8" dt="2020-10-06T09:27:3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247"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07T12:30:51.897"/>
    </inkml:context>
    <inkml:brush xml:id="br0">
      <inkml:brushProperty name="width" value="0.1" units="cm"/>
      <inkml:brushProperty name="height" value="0.1" units="cm"/>
      <inkml:brushProperty name="color" value="#E71224"/>
    </inkml:brush>
  </inkml:definitions>
  <inkml:trace contextRef="#ctx0" brushRef="#br0">8767 4921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A6E2-C238-41A0-9F92-6E2D11175BA0}"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26B0-92B6-4352-B0A4-7A23CF2BE939}" type="slidenum">
              <a:rPr lang="en-US" smtClean="0"/>
              <a:t>‹#›</a:t>
            </a:fld>
            <a:endParaRPr lang="en-US"/>
          </a:p>
        </p:txBody>
      </p:sp>
    </p:spTree>
    <p:extLst>
      <p:ext uri="{BB962C8B-B14F-4D97-AF65-F5344CB8AC3E}">
        <p14:creationId xmlns:p14="http://schemas.microsoft.com/office/powerpoint/2010/main" val="26970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a:t>
            </a:fld>
            <a:endParaRPr lang="en-GB"/>
          </a:p>
        </p:txBody>
      </p:sp>
    </p:spTree>
    <p:extLst>
      <p:ext uri="{BB962C8B-B14F-4D97-AF65-F5344CB8AC3E}">
        <p14:creationId xmlns:p14="http://schemas.microsoft.com/office/powerpoint/2010/main" val="40830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7A0A-F126-482C-9178-02476356A4FE}" type="slidenum">
              <a:rPr lang="en-GB"/>
              <a:pPr/>
              <a:t>12</a:t>
            </a:fld>
            <a:endParaRPr lang="en-GB"/>
          </a:p>
        </p:txBody>
      </p:sp>
      <p:sp>
        <p:nvSpPr>
          <p:cNvPr id="26626" name="Rectangle 2"/>
          <p:cNvSpPr>
            <a:spLocks noGrp="1" noRot="1" noChangeAspect="1" noChangeArrowheads="1" noTextEdit="1"/>
          </p:cNvSpPr>
          <p:nvPr>
            <p:ph type="sldImg"/>
          </p:nvPr>
        </p:nvSpPr>
        <p:spPr>
          <a:xfrm>
            <a:off x="139700" y="768350"/>
            <a:ext cx="6819900" cy="3836988"/>
          </a:xfrm>
          <a:ln/>
        </p:spPr>
      </p:sp>
      <p:sp>
        <p:nvSpPr>
          <p:cNvPr id="26627"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5685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13</a:t>
            </a:fld>
            <a:endParaRPr lang="en-GB"/>
          </a:p>
        </p:txBody>
      </p:sp>
    </p:spTree>
    <p:extLst>
      <p:ext uri="{BB962C8B-B14F-4D97-AF65-F5344CB8AC3E}">
        <p14:creationId xmlns:p14="http://schemas.microsoft.com/office/powerpoint/2010/main" val="259160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14</a:t>
            </a:fld>
            <a:endParaRPr lang="en-GB"/>
          </a:p>
        </p:txBody>
      </p:sp>
    </p:spTree>
    <p:extLst>
      <p:ext uri="{BB962C8B-B14F-4D97-AF65-F5344CB8AC3E}">
        <p14:creationId xmlns:p14="http://schemas.microsoft.com/office/powerpoint/2010/main" val="20378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4D1A-83AB-479B-8AFA-F8C3110683EE}" type="slidenum">
              <a:rPr lang="en-GB"/>
              <a:pPr/>
              <a:t>15</a:t>
            </a:fld>
            <a:endParaRPr lang="en-GB"/>
          </a:p>
        </p:txBody>
      </p:sp>
      <p:sp>
        <p:nvSpPr>
          <p:cNvPr id="30722" name="Rectangle 2"/>
          <p:cNvSpPr>
            <a:spLocks noGrp="1" noRot="1" noChangeAspect="1" noChangeArrowheads="1" noTextEdit="1"/>
          </p:cNvSpPr>
          <p:nvPr>
            <p:ph type="sldImg"/>
          </p:nvPr>
        </p:nvSpPr>
        <p:spPr>
          <a:xfrm>
            <a:off x="139700" y="768350"/>
            <a:ext cx="6819900" cy="3836988"/>
          </a:xfrm>
          <a:ln/>
        </p:spPr>
      </p:sp>
      <p:sp>
        <p:nvSpPr>
          <p:cNvPr id="3072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276743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F03E8-EC10-438D-913D-F2FD92121FE8}" type="slidenum">
              <a:rPr lang="en-GB"/>
              <a:pPr/>
              <a:t>17</a:t>
            </a:fld>
            <a:endParaRPr lang="en-GB"/>
          </a:p>
        </p:txBody>
      </p:sp>
      <p:sp>
        <p:nvSpPr>
          <p:cNvPr id="33794" name="Rectangle 2"/>
          <p:cNvSpPr>
            <a:spLocks noGrp="1" noRot="1" noChangeAspect="1" noChangeArrowheads="1" noTextEdit="1"/>
          </p:cNvSpPr>
          <p:nvPr>
            <p:ph type="sldImg"/>
          </p:nvPr>
        </p:nvSpPr>
        <p:spPr>
          <a:xfrm>
            <a:off x="139700" y="768350"/>
            <a:ext cx="6819900" cy="3836988"/>
          </a:xfrm>
          <a:ln/>
        </p:spPr>
      </p:sp>
      <p:sp>
        <p:nvSpPr>
          <p:cNvPr id="33795"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932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4CD56-5B7E-4B22-99E2-CB1ECBED6D2D}" type="slidenum">
              <a:rPr lang="en-GB"/>
              <a:pPr/>
              <a:t>18</a:t>
            </a:fld>
            <a:endParaRPr lang="en-GB"/>
          </a:p>
        </p:txBody>
      </p:sp>
      <p:sp>
        <p:nvSpPr>
          <p:cNvPr id="35842" name="Rectangle 2"/>
          <p:cNvSpPr>
            <a:spLocks noGrp="1" noRot="1" noChangeAspect="1" noChangeArrowheads="1" noTextEdit="1"/>
          </p:cNvSpPr>
          <p:nvPr>
            <p:ph type="sldImg"/>
          </p:nvPr>
        </p:nvSpPr>
        <p:spPr>
          <a:xfrm>
            <a:off x="139700" y="768350"/>
            <a:ext cx="6819900" cy="3836988"/>
          </a:xfrm>
          <a:ln/>
        </p:spPr>
      </p:sp>
      <p:sp>
        <p:nvSpPr>
          <p:cNvPr id="3584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75594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3F4A3-F43D-4A6D-A56C-CC433F7BD9B6}" type="slidenum">
              <a:rPr lang="en-GB"/>
              <a:pPr/>
              <a:t>23</a:t>
            </a:fld>
            <a:endParaRPr lang="en-GB"/>
          </a:p>
        </p:txBody>
      </p:sp>
      <p:sp>
        <p:nvSpPr>
          <p:cNvPr id="43010" name="Rectangle 2"/>
          <p:cNvSpPr>
            <a:spLocks noGrp="1" noRot="1" noChangeAspect="1" noChangeArrowheads="1" noTextEdit="1"/>
          </p:cNvSpPr>
          <p:nvPr>
            <p:ph type="sldImg"/>
          </p:nvPr>
        </p:nvSpPr>
        <p:spPr>
          <a:xfrm>
            <a:off x="139700" y="768350"/>
            <a:ext cx="6819900" cy="3836988"/>
          </a:xfrm>
          <a:ln/>
        </p:spPr>
      </p:sp>
      <p:sp>
        <p:nvSpPr>
          <p:cNvPr id="43011" name="Rectangle 3"/>
          <p:cNvSpPr>
            <a:spLocks noGrp="1" noChangeArrowheads="1"/>
          </p:cNvSpPr>
          <p:nvPr>
            <p:ph type="body" idx="1"/>
          </p:nvPr>
        </p:nvSpPr>
        <p:spPr/>
        <p:txBody>
          <a:bodyPr/>
          <a:lstStyle/>
          <a:p>
            <a:r>
              <a:rPr lang="en-GB"/>
              <a:t>http://www.w3schools.com/html/html_colors.asp</a:t>
            </a:r>
          </a:p>
          <a:p>
            <a:r>
              <a:rPr lang="en-GB"/>
              <a:t>Initially web sites could only use web safe colours. These were 216 colours for VGA</a:t>
            </a:r>
            <a:r>
              <a:rPr lang="en-GB" baseline="0"/>
              <a:t> displays. With x11 came the opportunity to expand into 16 bit (high colour) and 24 bit (True Colour). Each hex value corresponds to the red, green and blue shades. Can use a shortcut if the values are similar, e.g. #C0C0C0 can be represented as #C0.</a:t>
            </a:r>
            <a:endParaRPr lang="en-GB"/>
          </a:p>
        </p:txBody>
      </p:sp>
    </p:spTree>
    <p:extLst>
      <p:ext uri="{BB962C8B-B14F-4D97-AF65-F5344CB8AC3E}">
        <p14:creationId xmlns:p14="http://schemas.microsoft.com/office/powerpoint/2010/main" val="217277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t>W3C has deprecated font attribute in latest versions of HTML (HTML 4 and XHTML) – use CSS instead.</a:t>
            </a:r>
          </a:p>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24</a:t>
            </a:fld>
            <a:endParaRPr lang="en-GB"/>
          </a:p>
        </p:txBody>
      </p:sp>
    </p:spTree>
    <p:extLst>
      <p:ext uri="{BB962C8B-B14F-4D97-AF65-F5344CB8AC3E}">
        <p14:creationId xmlns:p14="http://schemas.microsoft.com/office/powerpoint/2010/main" val="17879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0</a:t>
            </a:r>
          </a:p>
        </p:txBody>
      </p:sp>
    </p:spTree>
    <p:extLst>
      <p:ext uri="{BB962C8B-B14F-4D97-AF65-F5344CB8AC3E}">
        <p14:creationId xmlns:p14="http://schemas.microsoft.com/office/powerpoint/2010/main" val="292706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fld id="{181C9D8F-3939-4E90-B71B-916156BBD956}" type="slidenum">
              <a:rPr lang="en-GB"/>
              <a:pPr/>
              <a:t>63</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r>
              <a:rPr lang="en-GB"/>
              <a:t>http://www.w3schools.com/css/tryit.asp?filename=trycss_background-repeaty</a:t>
            </a:r>
          </a:p>
        </p:txBody>
      </p:sp>
    </p:spTree>
    <p:extLst>
      <p:ext uri="{BB962C8B-B14F-4D97-AF65-F5344CB8AC3E}">
        <p14:creationId xmlns:p14="http://schemas.microsoft.com/office/powerpoint/2010/main" val="274523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3</a:t>
            </a:fld>
            <a:endParaRPr lang="en-GB"/>
          </a:p>
        </p:txBody>
      </p:sp>
    </p:spTree>
    <p:extLst>
      <p:ext uri="{BB962C8B-B14F-4D97-AF65-F5344CB8AC3E}">
        <p14:creationId xmlns:p14="http://schemas.microsoft.com/office/powerpoint/2010/main" val="366901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4</a:t>
            </a:fld>
            <a:endParaRPr lang="en-GB"/>
          </a:p>
        </p:txBody>
      </p:sp>
    </p:spTree>
    <p:extLst>
      <p:ext uri="{BB962C8B-B14F-4D97-AF65-F5344CB8AC3E}">
        <p14:creationId xmlns:p14="http://schemas.microsoft.com/office/powerpoint/2010/main" val="206446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5</a:t>
            </a:fld>
            <a:endParaRPr lang="en-GB"/>
          </a:p>
        </p:txBody>
      </p:sp>
    </p:spTree>
    <p:extLst>
      <p:ext uri="{BB962C8B-B14F-4D97-AF65-F5344CB8AC3E}">
        <p14:creationId xmlns:p14="http://schemas.microsoft.com/office/powerpoint/2010/main" val="22901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6</a:t>
            </a:fld>
            <a:endParaRPr lang="en-GB"/>
          </a:p>
        </p:txBody>
      </p:sp>
    </p:spTree>
    <p:extLst>
      <p:ext uri="{BB962C8B-B14F-4D97-AF65-F5344CB8AC3E}">
        <p14:creationId xmlns:p14="http://schemas.microsoft.com/office/powerpoint/2010/main" val="20429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07EAC-BFA8-4D6E-9CBF-AE14E54908F3}" type="slidenum">
              <a:rPr lang="en-GB"/>
              <a:pPr/>
              <a:t>8</a:t>
            </a:fld>
            <a:endParaRPr lang="en-GB"/>
          </a:p>
        </p:txBody>
      </p:sp>
      <p:sp>
        <p:nvSpPr>
          <p:cNvPr id="20482" name="Rectangle 2"/>
          <p:cNvSpPr>
            <a:spLocks noGrp="1" noRot="1" noChangeAspect="1" noChangeArrowheads="1" noTextEdit="1"/>
          </p:cNvSpPr>
          <p:nvPr>
            <p:ph type="sldImg"/>
          </p:nvPr>
        </p:nvSpPr>
        <p:spPr>
          <a:xfrm>
            <a:off x="139700" y="768350"/>
            <a:ext cx="6819900" cy="3836988"/>
          </a:xfrm>
          <a:ln/>
        </p:spPr>
      </p:sp>
      <p:sp>
        <p:nvSpPr>
          <p:cNvPr id="20483" name="Rectangle 3"/>
          <p:cNvSpPr>
            <a:spLocks noGrp="1" noChangeArrowheads="1"/>
          </p:cNvSpPr>
          <p:nvPr>
            <p:ph type="body" idx="1"/>
          </p:nvPr>
        </p:nvSpPr>
        <p:spPr/>
        <p:txBody>
          <a:bodyPr/>
          <a:lstStyle/>
          <a:p>
            <a:r>
              <a:rPr lang="en-GB"/>
              <a:t>http://www.w3.org/</a:t>
            </a:r>
          </a:p>
        </p:txBody>
      </p:sp>
    </p:spTree>
    <p:extLst>
      <p:ext uri="{BB962C8B-B14F-4D97-AF65-F5344CB8AC3E}">
        <p14:creationId xmlns:p14="http://schemas.microsoft.com/office/powerpoint/2010/main" val="364710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9</a:t>
            </a:fld>
            <a:endParaRPr lang="en-GB"/>
          </a:p>
        </p:txBody>
      </p:sp>
    </p:spTree>
    <p:extLst>
      <p:ext uri="{BB962C8B-B14F-4D97-AF65-F5344CB8AC3E}">
        <p14:creationId xmlns:p14="http://schemas.microsoft.com/office/powerpoint/2010/main" val="244497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10</a:t>
            </a:fld>
            <a:endParaRPr lang="en-GB"/>
          </a:p>
        </p:txBody>
      </p:sp>
    </p:spTree>
    <p:extLst>
      <p:ext uri="{BB962C8B-B14F-4D97-AF65-F5344CB8AC3E}">
        <p14:creationId xmlns:p14="http://schemas.microsoft.com/office/powerpoint/2010/main" val="298131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11</a:t>
            </a:fld>
            <a:endParaRPr lang="en-GB"/>
          </a:p>
        </p:txBody>
      </p:sp>
    </p:spTree>
    <p:extLst>
      <p:ext uri="{BB962C8B-B14F-4D97-AF65-F5344CB8AC3E}">
        <p14:creationId xmlns:p14="http://schemas.microsoft.com/office/powerpoint/2010/main" val="239653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31"/>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5695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863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44334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9376AA41-0567-4B50-96F2-275F5C1706B0}" type="slidenum">
              <a:rPr lang="en-GB" altLang="en-US"/>
              <a:pPr/>
              <a:t>‹#›</a:t>
            </a:fld>
            <a:endParaRPr lang="en-GB" altLang="en-US"/>
          </a:p>
        </p:txBody>
      </p:sp>
    </p:spTree>
    <p:extLst>
      <p:ext uri="{BB962C8B-B14F-4D97-AF65-F5344CB8AC3E}">
        <p14:creationId xmlns:p14="http://schemas.microsoft.com/office/powerpoint/2010/main" val="372180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2" y="6396458"/>
            <a:ext cx="461211"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8646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05891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5" y="6315578"/>
            <a:ext cx="533400"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24388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295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9085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5850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40771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7063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E8541-563E-4CCF-86ED-45B48129A840}" type="slidenum">
              <a:rPr lang="en-US" smtClean="0"/>
              <a:t>‹#›</a:t>
            </a:fld>
            <a:endParaRPr lang="en-US"/>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18463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www.w3schools.com/css/default.asp" TargetMode="External"/><Relationship Id="rId2" Type="http://schemas.openxmlformats.org/officeDocument/2006/relationships/hyperlink" Target="https://www.w3schools.com/html/default.asp"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w3schools.com/jsref/" TargetMode="External"/><Relationship Id="rId2" Type="http://schemas.openxmlformats.org/officeDocument/2006/relationships/hyperlink" Target="http://www.w3schools.com/j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w3schools.com/js/tryit.asp?filename=tryjs_intro_lightbulb"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s://www.w3schools.com/js/js_ajax_intro.asp"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hyperlink" Target="http://www.jquery.com/"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hyperlink" Target="https://www.w3schools.com/jquery/default.asp" TargetMode="External"/><Relationship Id="rId2" Type="http://schemas.openxmlformats.org/officeDocument/2006/relationships/hyperlink" Target="http://code.google.com/apis/ajaxlib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mputerhope.com/htmcolor.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w3.org/" TargetMode="External"/><Relationship Id="rId3" Type="http://schemas.openxmlformats.org/officeDocument/2006/relationships/hyperlink" Target="https://www.w3.org/Consortium/Member/List" TargetMode="External"/><Relationship Id="rId7" Type="http://schemas.openxmlformats.org/officeDocument/2006/relationships/hyperlink" Target="https://www.w3.org/People/Jef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3.org/People/Berners-Lee/" TargetMode="External"/><Relationship Id="rId5" Type="http://schemas.openxmlformats.org/officeDocument/2006/relationships/hyperlink" Target="https://www.w3.org/standards/" TargetMode="External"/><Relationship Id="rId4" Type="http://schemas.openxmlformats.org/officeDocument/2006/relationships/hyperlink" Target="https://www.w3.org/People/"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mcli.dist.maricopa.edu/authoring/studio/guidebook/flow_example.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webopedia.com/TERM/W/wireframe.html"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cs typeface="Calibri"/>
              </a:rPr>
              <a:t>Software Tester</a:t>
            </a:r>
          </a:p>
        </p:txBody>
      </p:sp>
      <p:sp>
        <p:nvSpPr>
          <p:cNvPr id="3" name="Subtitle 2"/>
          <p:cNvSpPr>
            <a:spLocks noGrp="1"/>
          </p:cNvSpPr>
          <p:nvPr>
            <p:ph type="subTitle" idx="1"/>
          </p:nvPr>
        </p:nvSpPr>
        <p:spPr/>
        <p:txBody>
          <a:bodyPr vert="horz" lIns="91440" tIns="45720" rIns="91440" bIns="45720" rtlCol="0" anchor="t">
            <a:normAutofit/>
          </a:bodyPr>
          <a:lstStyle/>
          <a:p>
            <a:r>
              <a:rPr lang="en-GB" sz="4800"/>
              <a:t>Web Introduction</a:t>
            </a:r>
            <a:endParaRPr lang="en-US" sz="4800"/>
          </a:p>
        </p:txBody>
      </p:sp>
    </p:spTree>
    <p:extLst>
      <p:ext uri="{BB962C8B-B14F-4D97-AF65-F5344CB8AC3E}">
        <p14:creationId xmlns:p14="http://schemas.microsoft.com/office/powerpoint/2010/main" val="409631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XHTML</a:t>
            </a:r>
          </a:p>
        </p:txBody>
      </p:sp>
      <p:sp>
        <p:nvSpPr>
          <p:cNvPr id="47107" name="Rectangle 3"/>
          <p:cNvSpPr>
            <a:spLocks noGrp="1" noChangeArrowheads="1"/>
          </p:cNvSpPr>
          <p:nvPr>
            <p:ph idx="1"/>
          </p:nvPr>
        </p:nvSpPr>
        <p:spPr/>
        <p:txBody>
          <a:bodyPr/>
          <a:lstStyle/>
          <a:p>
            <a:pPr>
              <a:lnSpc>
                <a:spcPct val="90000"/>
              </a:lnSpc>
            </a:pPr>
            <a:r>
              <a:rPr lang="en-GB" sz="2500"/>
              <a:t>XHTML stands for </a:t>
            </a:r>
            <a:r>
              <a:rPr lang="en-GB" sz="2500" err="1"/>
              <a:t>eXtensible</a:t>
            </a:r>
            <a:r>
              <a:rPr lang="en-GB" sz="2500"/>
              <a:t> </a:t>
            </a:r>
            <a:r>
              <a:rPr lang="en-GB" sz="2500" err="1"/>
              <a:t>HyperText</a:t>
            </a:r>
            <a:r>
              <a:rPr lang="en-GB" sz="2500"/>
              <a:t> </a:t>
            </a:r>
            <a:r>
              <a:rPr lang="en-GB" sz="2500" err="1"/>
              <a:t>Markup</a:t>
            </a:r>
            <a:r>
              <a:rPr lang="en-GB" sz="2500"/>
              <a:t> Language</a:t>
            </a:r>
          </a:p>
          <a:p>
            <a:pPr>
              <a:lnSpc>
                <a:spcPct val="90000"/>
              </a:lnSpc>
            </a:pPr>
            <a:r>
              <a:rPr lang="en-GB" sz="2500"/>
              <a:t>XHTML is a combination of HTML and XML</a:t>
            </a:r>
          </a:p>
          <a:p>
            <a:pPr>
              <a:lnSpc>
                <a:spcPct val="90000"/>
              </a:lnSpc>
            </a:pPr>
            <a:r>
              <a:rPr lang="en-GB" sz="2500"/>
              <a:t>XHTML improves browser compatibility and data retrieval</a:t>
            </a:r>
          </a:p>
          <a:p>
            <a:pPr>
              <a:lnSpc>
                <a:spcPct val="90000"/>
              </a:lnSpc>
            </a:pPr>
            <a:endParaRPr lang="en-GB" sz="2500"/>
          </a:p>
          <a:p>
            <a:pPr>
              <a:lnSpc>
                <a:spcPct val="90000"/>
              </a:lnSpc>
            </a:pPr>
            <a:r>
              <a:rPr lang="en-GB" sz="2500"/>
              <a:t>XHTML is </a:t>
            </a:r>
          </a:p>
          <a:p>
            <a:pPr lvl="1">
              <a:lnSpc>
                <a:spcPct val="90000"/>
              </a:lnSpc>
            </a:pPr>
            <a:r>
              <a:rPr lang="en-GB"/>
              <a:t>aimed to replace HTML</a:t>
            </a:r>
          </a:p>
          <a:p>
            <a:pPr lvl="1">
              <a:lnSpc>
                <a:spcPct val="90000"/>
              </a:lnSpc>
            </a:pPr>
            <a:r>
              <a:rPr lang="en-GB"/>
              <a:t>almost identical to HTML 4.01</a:t>
            </a:r>
          </a:p>
          <a:p>
            <a:pPr lvl="1">
              <a:lnSpc>
                <a:spcPct val="90000"/>
              </a:lnSpc>
            </a:pPr>
            <a:r>
              <a:rPr lang="en-GB"/>
              <a:t>a stricter and cleaner version of HTML</a:t>
            </a:r>
          </a:p>
          <a:p>
            <a:pPr>
              <a:lnSpc>
                <a:spcPct val="90000"/>
              </a:lnSpc>
            </a:pPr>
            <a:r>
              <a:rPr lang="en-GB" sz="2500"/>
              <a:t>XHTML is a W3C Recommendation</a:t>
            </a:r>
          </a:p>
        </p:txBody>
      </p:sp>
    </p:spTree>
    <p:extLst>
      <p:ext uri="{BB962C8B-B14F-4D97-AF65-F5344CB8AC3E}">
        <p14:creationId xmlns:p14="http://schemas.microsoft.com/office/powerpoint/2010/main" val="15827242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On to the Gears Page</a:t>
            </a:r>
          </a:p>
        </p:txBody>
      </p:sp>
      <p:sp>
        <p:nvSpPr>
          <p:cNvPr id="3" name="Content Placeholder 2"/>
          <p:cNvSpPr>
            <a:spLocks noGrp="1"/>
          </p:cNvSpPr>
          <p:nvPr>
            <p:ph idx="1"/>
          </p:nvPr>
        </p:nvSpPr>
        <p:spPr/>
        <p:txBody>
          <a:bodyPr>
            <a:normAutofit/>
          </a:bodyPr>
          <a:lstStyle/>
          <a:p>
            <a:r>
              <a:rPr lang="en-GB" sz="2400"/>
              <a:t> Insert image parktool.jpg in a &lt;div&gt;</a:t>
            </a:r>
          </a:p>
          <a:p>
            <a:r>
              <a:rPr lang="en-GB" sz="2400"/>
              <a:t>Apply the same styles to this page as you did to the index.html page</a:t>
            </a:r>
          </a:p>
          <a:p>
            <a:r>
              <a:rPr lang="en-GB" sz="2400"/>
              <a:t>Let the image float right</a:t>
            </a:r>
          </a:p>
        </p:txBody>
      </p:sp>
      <p:pic>
        <p:nvPicPr>
          <p:cNvPr id="4" name="Picture 3"/>
          <p:cNvPicPr>
            <a:picLocks noChangeAspect="1"/>
          </p:cNvPicPr>
          <p:nvPr/>
        </p:nvPicPr>
        <p:blipFill rotWithShape="1">
          <a:blip r:embed="rId2"/>
          <a:srcRect t="13344" b="27175"/>
          <a:stretch/>
        </p:blipFill>
        <p:spPr>
          <a:xfrm>
            <a:off x="4292373" y="3463057"/>
            <a:ext cx="4953227" cy="2284599"/>
          </a:xfrm>
          <a:prstGeom prst="rect">
            <a:avLst/>
          </a:prstGeom>
        </p:spPr>
      </p:pic>
      <p:sp>
        <p:nvSpPr>
          <p:cNvPr id="5" name="TextBox 4"/>
          <p:cNvSpPr txBox="1"/>
          <p:nvPr/>
        </p:nvSpPr>
        <p:spPr>
          <a:xfrm>
            <a:off x="1009507" y="4824326"/>
            <a:ext cx="2155334" cy="923330"/>
          </a:xfrm>
          <a:prstGeom prst="rect">
            <a:avLst/>
          </a:prstGeom>
          <a:noFill/>
        </p:spPr>
        <p:txBody>
          <a:bodyPr wrap="none" rtlCol="0">
            <a:spAutoFit/>
          </a:bodyPr>
          <a:lstStyle/>
          <a:p>
            <a:r>
              <a:rPr lang="en-GB"/>
              <a:t>#park{</a:t>
            </a:r>
          </a:p>
          <a:p>
            <a:r>
              <a:rPr lang="en-GB"/>
              <a:t>	float: right;</a:t>
            </a:r>
          </a:p>
          <a:p>
            <a:r>
              <a:rPr lang="en-GB"/>
              <a:t>}</a:t>
            </a:r>
          </a:p>
        </p:txBody>
      </p:sp>
    </p:spTree>
    <p:extLst>
      <p:ext uri="{BB962C8B-B14F-4D97-AF65-F5344CB8AC3E}">
        <p14:creationId xmlns:p14="http://schemas.microsoft.com/office/powerpoint/2010/main" val="37911496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Fitness page</a:t>
            </a:r>
          </a:p>
        </p:txBody>
      </p:sp>
      <p:sp>
        <p:nvSpPr>
          <p:cNvPr id="3" name="Content Placeholder 2"/>
          <p:cNvSpPr>
            <a:spLocks noGrp="1"/>
          </p:cNvSpPr>
          <p:nvPr>
            <p:ph idx="1"/>
          </p:nvPr>
        </p:nvSpPr>
        <p:spPr>
          <a:xfrm>
            <a:off x="320333" y="1822474"/>
            <a:ext cx="11590421" cy="4119585"/>
          </a:xfrm>
        </p:spPr>
        <p:txBody>
          <a:bodyPr>
            <a:normAutofit/>
          </a:bodyPr>
          <a:lstStyle/>
          <a:p>
            <a:r>
              <a:rPr lang="en-GB" sz="3200"/>
              <a:t> Find: &lt;div id="</a:t>
            </a:r>
            <a:r>
              <a:rPr lang="en-GB" sz="3200" err="1"/>
              <a:t>opening_story</a:t>
            </a:r>
            <a:r>
              <a:rPr lang="en-GB" sz="3200"/>
              <a:t>"&gt;</a:t>
            </a:r>
          </a:p>
          <a:p>
            <a:r>
              <a:rPr lang="en-GB" sz="3200"/>
              <a:t>We need to enable this style. Add the following to the style sheet with the appropriate selector :</a:t>
            </a:r>
          </a:p>
          <a:p>
            <a:pPr lvl="1"/>
            <a:r>
              <a:rPr lang="en-GB" sz="2800"/>
              <a:t>Top margin = 20px</a:t>
            </a:r>
          </a:p>
          <a:p>
            <a:pPr lvl="1"/>
            <a:r>
              <a:rPr lang="en-GB" sz="2800"/>
              <a:t>Bottom margin =20px</a:t>
            </a:r>
          </a:p>
          <a:p>
            <a:r>
              <a:rPr lang="en-GB" sz="3200"/>
              <a:t>Set all paragraph text 260px from the left edge and 430px from the right edge </a:t>
            </a:r>
          </a:p>
        </p:txBody>
      </p:sp>
      <p:sp>
        <p:nvSpPr>
          <p:cNvPr id="4" name="TextBox 3"/>
          <p:cNvSpPr txBox="1"/>
          <p:nvPr/>
        </p:nvSpPr>
        <p:spPr>
          <a:xfrm>
            <a:off x="1944914" y="5341894"/>
            <a:ext cx="3160994" cy="1200329"/>
          </a:xfrm>
          <a:prstGeom prst="rect">
            <a:avLst/>
          </a:prstGeom>
          <a:noFill/>
        </p:spPr>
        <p:txBody>
          <a:bodyPr wrap="none" rtlCol="0">
            <a:spAutoFit/>
          </a:bodyPr>
          <a:lstStyle/>
          <a:p>
            <a:r>
              <a:rPr lang="en-GB"/>
              <a:t>#</a:t>
            </a:r>
            <a:r>
              <a:rPr lang="en-GB" err="1"/>
              <a:t>opening_story</a:t>
            </a:r>
            <a:r>
              <a:rPr lang="en-GB"/>
              <a:t>{</a:t>
            </a:r>
          </a:p>
          <a:p>
            <a:r>
              <a:rPr lang="en-GB"/>
              <a:t>	margin-top: 20px;</a:t>
            </a:r>
          </a:p>
          <a:p>
            <a:r>
              <a:rPr lang="en-GB"/>
              <a:t>	margin-bottom: 20px;</a:t>
            </a:r>
          </a:p>
          <a:p>
            <a:r>
              <a:rPr lang="en-GB"/>
              <a:t>}</a:t>
            </a:r>
          </a:p>
        </p:txBody>
      </p:sp>
      <p:pic>
        <p:nvPicPr>
          <p:cNvPr id="5" name="Picture 4"/>
          <p:cNvPicPr>
            <a:picLocks noChangeAspect="1"/>
          </p:cNvPicPr>
          <p:nvPr/>
        </p:nvPicPr>
        <p:blipFill rotWithShape="1">
          <a:blip r:embed="rId2"/>
          <a:srcRect t="12545" r="30906" b="19500"/>
          <a:stretch/>
        </p:blipFill>
        <p:spPr>
          <a:xfrm>
            <a:off x="6875915" y="4809862"/>
            <a:ext cx="2588261" cy="1973943"/>
          </a:xfrm>
          <a:prstGeom prst="rect">
            <a:avLst/>
          </a:prstGeom>
        </p:spPr>
      </p:pic>
    </p:spTree>
    <p:extLst>
      <p:ext uri="{BB962C8B-B14F-4D97-AF65-F5344CB8AC3E}">
        <p14:creationId xmlns:p14="http://schemas.microsoft.com/office/powerpoint/2010/main" val="7607188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For All Pages</a:t>
            </a:r>
          </a:p>
        </p:txBody>
      </p:sp>
      <p:sp>
        <p:nvSpPr>
          <p:cNvPr id="3" name="Content Placeholder 2"/>
          <p:cNvSpPr>
            <a:spLocks noGrp="1"/>
          </p:cNvSpPr>
          <p:nvPr>
            <p:ph idx="1"/>
          </p:nvPr>
        </p:nvSpPr>
        <p:spPr>
          <a:xfrm>
            <a:off x="312822" y="1884362"/>
            <a:ext cx="11590421" cy="4512095"/>
          </a:xfrm>
        </p:spPr>
        <p:txBody>
          <a:bodyPr>
            <a:noAutofit/>
          </a:bodyPr>
          <a:lstStyle/>
          <a:p>
            <a:r>
              <a:rPr lang="en-GB" sz="2800"/>
              <a:t> Centre the &lt;h1&gt; headings</a:t>
            </a:r>
          </a:p>
          <a:p>
            <a:r>
              <a:rPr lang="en-GB" sz="2800"/>
              <a:t>All &lt;h1&gt; headings must have the following style:</a:t>
            </a:r>
          </a:p>
          <a:p>
            <a:pPr lvl="1"/>
            <a:r>
              <a:rPr lang="en-GB" sz="2400"/>
              <a:t>Font = Helvetica</a:t>
            </a:r>
          </a:p>
          <a:p>
            <a:pPr lvl="1"/>
            <a:r>
              <a:rPr lang="en-GB" sz="2400"/>
              <a:t>Height = 24px</a:t>
            </a:r>
          </a:p>
          <a:p>
            <a:pPr lvl="1"/>
            <a:r>
              <a:rPr lang="en-GB" sz="2400"/>
              <a:t>Padding 5px all sides</a:t>
            </a:r>
          </a:p>
          <a:p>
            <a:r>
              <a:rPr lang="en-GB" sz="2800"/>
              <a:t>All &lt;h2&gt; headings must be 260px from the left</a:t>
            </a:r>
          </a:p>
          <a:p>
            <a:pPr lvl="1"/>
            <a:r>
              <a:rPr lang="en-GB" sz="2400"/>
              <a:t>Font = Arial</a:t>
            </a:r>
          </a:p>
          <a:p>
            <a:pPr lvl="1"/>
            <a:r>
              <a:rPr lang="en-GB" sz="2400"/>
              <a:t>Height = 18px</a:t>
            </a:r>
          </a:p>
          <a:p>
            <a:pPr lvl="1"/>
            <a:r>
              <a:rPr lang="en-GB" sz="2400"/>
              <a:t>Padding = 5px all sides</a:t>
            </a:r>
          </a:p>
          <a:p>
            <a:r>
              <a:rPr lang="en-GB" sz="2800"/>
              <a:t>All &lt;p&gt; text must be 260px from the left</a:t>
            </a:r>
          </a:p>
        </p:txBody>
      </p:sp>
      <p:sp>
        <p:nvSpPr>
          <p:cNvPr id="4" name="TextBox 3"/>
          <p:cNvSpPr txBox="1"/>
          <p:nvPr/>
        </p:nvSpPr>
        <p:spPr>
          <a:xfrm>
            <a:off x="8749046" y="2235201"/>
            <a:ext cx="3154197" cy="1754326"/>
          </a:xfrm>
          <a:prstGeom prst="rect">
            <a:avLst/>
          </a:prstGeom>
          <a:noFill/>
        </p:spPr>
        <p:txBody>
          <a:bodyPr wrap="none" rtlCol="0">
            <a:spAutoFit/>
          </a:bodyPr>
          <a:lstStyle/>
          <a:p>
            <a:r>
              <a:rPr lang="en-GB"/>
              <a:t>h1{</a:t>
            </a:r>
          </a:p>
          <a:p>
            <a:r>
              <a:rPr lang="en-GB"/>
              <a:t>	font-family: </a:t>
            </a:r>
            <a:r>
              <a:rPr lang="en-GB" err="1"/>
              <a:t>helvetica</a:t>
            </a:r>
            <a:r>
              <a:rPr lang="en-GB"/>
              <a:t>;</a:t>
            </a:r>
          </a:p>
          <a:p>
            <a:r>
              <a:rPr lang="en-GB"/>
              <a:t>	height: 24px;</a:t>
            </a:r>
          </a:p>
          <a:p>
            <a:r>
              <a:rPr lang="en-GB"/>
              <a:t>	padding: 5x;</a:t>
            </a:r>
          </a:p>
          <a:p>
            <a:r>
              <a:rPr lang="en-GB"/>
              <a:t>	text-align: </a:t>
            </a:r>
            <a:r>
              <a:rPr lang="en-GB" err="1"/>
              <a:t>center</a:t>
            </a:r>
            <a:r>
              <a:rPr lang="en-GB"/>
              <a:t>;</a:t>
            </a:r>
          </a:p>
          <a:p>
            <a:r>
              <a:rPr lang="en-GB"/>
              <a:t>}</a:t>
            </a:r>
          </a:p>
        </p:txBody>
      </p:sp>
      <p:pic>
        <p:nvPicPr>
          <p:cNvPr id="5" name="Picture 4"/>
          <p:cNvPicPr>
            <a:picLocks noChangeAspect="1"/>
          </p:cNvPicPr>
          <p:nvPr/>
        </p:nvPicPr>
        <p:blipFill rotWithShape="1">
          <a:blip r:embed="rId2"/>
          <a:srcRect t="12205" b="28094"/>
          <a:stretch/>
        </p:blipFill>
        <p:spPr>
          <a:xfrm>
            <a:off x="7456487" y="4340366"/>
            <a:ext cx="4693726" cy="2176548"/>
          </a:xfrm>
          <a:prstGeom prst="rect">
            <a:avLst/>
          </a:prstGeom>
        </p:spPr>
      </p:pic>
    </p:spTree>
    <p:extLst>
      <p:ext uri="{BB962C8B-B14F-4D97-AF65-F5344CB8AC3E}">
        <p14:creationId xmlns:p14="http://schemas.microsoft.com/office/powerpoint/2010/main" val="6799981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Change the style sheet to:</a:t>
            </a:r>
          </a:p>
          <a:p>
            <a:pPr lvl="1"/>
            <a:r>
              <a:rPr lang="en-GB"/>
              <a:t>Give the image a height of 250px</a:t>
            </a:r>
          </a:p>
          <a:p>
            <a:pPr lvl="1"/>
            <a:r>
              <a:rPr lang="en-GB"/>
              <a:t>Give the image a width of 389px</a:t>
            </a:r>
          </a:p>
          <a:p>
            <a:r>
              <a:rPr lang="en-GB"/>
              <a:t>Create a new ID style which will:</a:t>
            </a:r>
          </a:p>
          <a:p>
            <a:pPr lvl="1"/>
            <a:r>
              <a:rPr lang="en-GB"/>
              <a:t>Use background‐</a:t>
            </a:r>
            <a:r>
              <a:rPr lang="en-GB" err="1"/>
              <a:t>repeatx</a:t>
            </a:r>
            <a:r>
              <a:rPr lang="en-GB"/>
              <a:t>.jpg as the background image</a:t>
            </a:r>
          </a:p>
          <a:p>
            <a:pPr lvl="1"/>
            <a:r>
              <a:rPr lang="en-GB"/>
              <a:t>Give this image a height of 768px</a:t>
            </a:r>
          </a:p>
          <a:p>
            <a:endParaRPr lang="en-GB"/>
          </a:p>
          <a:p>
            <a:r>
              <a:rPr lang="en-GB"/>
              <a:t>Add the following:</a:t>
            </a:r>
          </a:p>
          <a:p>
            <a:pPr lvl="1">
              <a:buNone/>
            </a:pPr>
            <a:r>
              <a:rPr lang="en-GB"/>
              <a:t>a:link{ </a:t>
            </a:r>
            <a:r>
              <a:rPr lang="en-GB" err="1"/>
              <a:t>color</a:t>
            </a:r>
            <a:r>
              <a:rPr lang="en-GB"/>
              <a:t>: red; }</a:t>
            </a:r>
          </a:p>
          <a:p>
            <a:pPr lvl="1">
              <a:buNone/>
            </a:pPr>
            <a:r>
              <a:rPr lang="en-GB"/>
              <a:t>a:visited{ </a:t>
            </a:r>
            <a:r>
              <a:rPr lang="en-GB" err="1"/>
              <a:t>color</a:t>
            </a:r>
            <a:r>
              <a:rPr lang="en-GB"/>
              <a:t>: blue; }</a:t>
            </a:r>
          </a:p>
          <a:p>
            <a:pPr lvl="1">
              <a:buNone/>
            </a:pPr>
            <a:r>
              <a:rPr lang="en-GB"/>
              <a:t>a:hover{ </a:t>
            </a:r>
            <a:r>
              <a:rPr lang="en-GB" err="1"/>
              <a:t>color</a:t>
            </a:r>
            <a:r>
              <a:rPr lang="en-GB"/>
              <a:t>: yellow; }</a:t>
            </a:r>
          </a:p>
          <a:p>
            <a:pPr lvl="1">
              <a:buNone/>
            </a:pPr>
            <a:r>
              <a:rPr lang="en-GB"/>
              <a:t>a:active{ </a:t>
            </a:r>
            <a:r>
              <a:rPr lang="en-GB" err="1"/>
              <a:t>color</a:t>
            </a:r>
            <a:r>
              <a:rPr lang="en-GB"/>
              <a:t>: white; }</a:t>
            </a:r>
          </a:p>
        </p:txBody>
      </p:sp>
      <p:pic>
        <p:nvPicPr>
          <p:cNvPr id="4" name="Picture 3"/>
          <p:cNvPicPr>
            <a:picLocks noChangeAspect="1"/>
          </p:cNvPicPr>
          <p:nvPr/>
        </p:nvPicPr>
        <p:blipFill rotWithShape="1">
          <a:blip r:embed="rId2"/>
          <a:srcRect t="10222" b="21333"/>
          <a:stretch/>
        </p:blipFill>
        <p:spPr>
          <a:xfrm>
            <a:off x="7474857" y="1384243"/>
            <a:ext cx="4173328" cy="1785257"/>
          </a:xfrm>
          <a:prstGeom prst="rect">
            <a:avLst/>
          </a:prstGeom>
        </p:spPr>
      </p:pic>
      <p:cxnSp>
        <p:nvCxnSpPr>
          <p:cNvPr id="6" name="Straight Arrow Connector 5"/>
          <p:cNvCxnSpPr/>
          <p:nvPr/>
        </p:nvCxnSpPr>
        <p:spPr>
          <a:xfrm flipV="1">
            <a:off x="4136571" y="2481943"/>
            <a:ext cx="3120572" cy="46445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96857" y="4336664"/>
            <a:ext cx="6315768" cy="1754326"/>
          </a:xfrm>
          <a:prstGeom prst="rect">
            <a:avLst/>
          </a:prstGeom>
          <a:noFill/>
        </p:spPr>
        <p:txBody>
          <a:bodyPr wrap="none" rtlCol="0">
            <a:spAutoFit/>
          </a:bodyPr>
          <a:lstStyle/>
          <a:p>
            <a:r>
              <a:rPr lang="en-GB"/>
              <a:t>#background{</a:t>
            </a:r>
          </a:p>
          <a:p>
            <a:r>
              <a:rPr lang="en-GB"/>
              <a:t>	background-image: </a:t>
            </a:r>
            <a:r>
              <a:rPr lang="en-GB" err="1"/>
              <a:t>url</a:t>
            </a:r>
            <a:r>
              <a:rPr lang="en-GB"/>
              <a:t>(images/background-repeat.jpg);</a:t>
            </a:r>
          </a:p>
          <a:p>
            <a:r>
              <a:rPr lang="en-GB"/>
              <a:t>	background-repeat: repeat-x;</a:t>
            </a:r>
          </a:p>
          <a:p>
            <a:r>
              <a:rPr lang="en-GB"/>
              <a:t>	background-</a:t>
            </a:r>
            <a:r>
              <a:rPr lang="en-GB" err="1"/>
              <a:t>color</a:t>
            </a:r>
            <a:r>
              <a:rPr lang="en-GB"/>
              <a:t>: #</a:t>
            </a:r>
            <a:r>
              <a:rPr lang="en-GB" err="1"/>
              <a:t>cccccc</a:t>
            </a:r>
            <a:r>
              <a:rPr lang="en-GB"/>
              <a:t>;</a:t>
            </a:r>
          </a:p>
          <a:p>
            <a:r>
              <a:rPr lang="en-GB"/>
              <a:t>	background-size: 7px 7685px;</a:t>
            </a:r>
          </a:p>
          <a:p>
            <a:r>
              <a:rPr lang="en-GB"/>
              <a:t>}</a:t>
            </a:r>
          </a:p>
        </p:txBody>
      </p:sp>
      <p:cxnSp>
        <p:nvCxnSpPr>
          <p:cNvPr id="8" name="Straight Arrow Connector 7"/>
          <p:cNvCxnSpPr/>
          <p:nvPr/>
        </p:nvCxnSpPr>
        <p:spPr>
          <a:xfrm>
            <a:off x="4310743" y="4031197"/>
            <a:ext cx="1386114" cy="80206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799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fontScale="85000" lnSpcReduction="20000"/>
          </a:bodyPr>
          <a:lstStyle/>
          <a:p>
            <a:r>
              <a:rPr lang="en-GB"/>
              <a:t> Change the style sheet to:</a:t>
            </a:r>
          </a:p>
          <a:p>
            <a:pPr lvl="1"/>
            <a:r>
              <a:rPr lang="en-GB"/>
              <a:t>Have the following unordered listing:</a:t>
            </a:r>
          </a:p>
          <a:p>
            <a:pPr lvl="1">
              <a:buNone/>
            </a:pPr>
            <a:endParaRPr lang="en-GB"/>
          </a:p>
          <a:p>
            <a:pPr>
              <a:buNone/>
            </a:pPr>
            <a:r>
              <a:rPr lang="en-GB" b="1"/>
              <a:t>#</a:t>
            </a:r>
            <a:r>
              <a:rPr lang="en-GB" b="1" err="1"/>
              <a:t>ul</a:t>
            </a:r>
            <a:r>
              <a:rPr lang="en-GB" b="1"/>
              <a:t>{ margin:50px;</a:t>
            </a:r>
          </a:p>
          <a:p>
            <a:pPr>
              <a:buNone/>
            </a:pPr>
            <a:r>
              <a:rPr lang="en-GB" b="1"/>
              <a:t>width:100px;</a:t>
            </a:r>
          </a:p>
          <a:p>
            <a:pPr>
              <a:buNone/>
            </a:pPr>
            <a:r>
              <a:rPr lang="en-GB" b="1"/>
              <a:t>border‐top‐width: thin;</a:t>
            </a:r>
          </a:p>
          <a:p>
            <a:pPr>
              <a:buNone/>
            </a:pPr>
            <a:r>
              <a:rPr lang="en-GB" b="1"/>
              <a:t>border‐right‐width: thin;</a:t>
            </a:r>
          </a:p>
          <a:p>
            <a:pPr>
              <a:buNone/>
            </a:pPr>
            <a:r>
              <a:rPr lang="en-GB" b="1"/>
              <a:t>border‐bottom‐width: thin;</a:t>
            </a:r>
          </a:p>
          <a:p>
            <a:pPr>
              <a:buNone/>
            </a:pPr>
            <a:r>
              <a:rPr lang="en-GB" b="1"/>
              <a:t>border‐left‐width: thin;</a:t>
            </a:r>
          </a:p>
          <a:p>
            <a:pPr>
              <a:buNone/>
            </a:pPr>
            <a:r>
              <a:rPr lang="en-GB" b="1"/>
              <a:t>border‐top‐style: solid;</a:t>
            </a:r>
          </a:p>
          <a:p>
            <a:pPr>
              <a:buNone/>
            </a:pPr>
            <a:r>
              <a:rPr lang="en-GB" b="1"/>
              <a:t>border‐right‐style: solid;</a:t>
            </a:r>
          </a:p>
          <a:p>
            <a:pPr>
              <a:buNone/>
            </a:pPr>
            <a:r>
              <a:rPr lang="en-GB" b="1"/>
              <a:t>border‐bottom‐style: solid;</a:t>
            </a:r>
          </a:p>
          <a:p>
            <a:pPr>
              <a:buNone/>
            </a:pPr>
            <a:r>
              <a:rPr lang="en-GB" b="1"/>
              <a:t>border‐left‐style: solid;</a:t>
            </a:r>
          </a:p>
          <a:p>
            <a:pPr>
              <a:buNone/>
            </a:pPr>
            <a:r>
              <a:rPr lang="en-GB" b="1"/>
              <a:t>}</a:t>
            </a:r>
          </a:p>
        </p:txBody>
      </p:sp>
    </p:spTree>
    <p:extLst>
      <p:ext uri="{BB962C8B-B14F-4D97-AF65-F5344CB8AC3E}">
        <p14:creationId xmlns:p14="http://schemas.microsoft.com/office/powerpoint/2010/main" val="4271898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p:txBody>
          <a:bodyPr>
            <a:normAutofit/>
          </a:bodyPr>
          <a:lstStyle/>
          <a:p>
            <a:r>
              <a:rPr lang="en-GB"/>
              <a:t> Add the correct styles to:</a:t>
            </a:r>
          </a:p>
          <a:p>
            <a:pPr lvl="1"/>
            <a:r>
              <a:rPr lang="en-GB" err="1"/>
              <a:t>ul</a:t>
            </a:r>
            <a:endParaRPr lang="en-GB"/>
          </a:p>
          <a:p>
            <a:pPr lvl="1"/>
            <a:r>
              <a:rPr lang="en-GB"/>
              <a:t>body</a:t>
            </a:r>
          </a:p>
          <a:p>
            <a:r>
              <a:rPr lang="en-GB"/>
              <a:t>Set the navigation</a:t>
            </a:r>
          </a:p>
          <a:p>
            <a:pPr lvl="1"/>
            <a:r>
              <a:rPr lang="en-GB" b="1"/>
              <a:t>Bikes and Gear</a:t>
            </a:r>
            <a:r>
              <a:rPr lang="en-GB"/>
              <a:t> to gear.html</a:t>
            </a:r>
          </a:p>
          <a:p>
            <a:pPr lvl="1"/>
            <a:r>
              <a:rPr lang="en-GB" b="1"/>
              <a:t>Racing</a:t>
            </a:r>
            <a:r>
              <a:rPr lang="en-GB"/>
              <a:t> to racing.html (create a new page for this)</a:t>
            </a:r>
          </a:p>
          <a:p>
            <a:pPr lvl="1"/>
            <a:r>
              <a:rPr lang="en-GB" b="1"/>
              <a:t>Routes and riding</a:t>
            </a:r>
            <a:r>
              <a:rPr lang="en-GB"/>
              <a:t> to routes.html</a:t>
            </a:r>
          </a:p>
          <a:p>
            <a:pPr lvl="1"/>
            <a:r>
              <a:rPr lang="en-GB" b="1"/>
              <a:t>Fitness</a:t>
            </a:r>
            <a:r>
              <a:rPr lang="en-GB"/>
              <a:t> to fitness.html</a:t>
            </a:r>
          </a:p>
        </p:txBody>
      </p:sp>
    </p:spTree>
    <p:extLst>
      <p:ext uri="{BB962C8B-B14F-4D97-AF65-F5344CB8AC3E}">
        <p14:creationId xmlns:p14="http://schemas.microsoft.com/office/powerpoint/2010/main" val="42213992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All Other Pages</a:t>
            </a:r>
          </a:p>
        </p:txBody>
      </p:sp>
      <p:sp>
        <p:nvSpPr>
          <p:cNvPr id="3" name="Content Placeholder 2"/>
          <p:cNvSpPr>
            <a:spLocks noGrp="1"/>
          </p:cNvSpPr>
          <p:nvPr>
            <p:ph idx="1"/>
          </p:nvPr>
        </p:nvSpPr>
        <p:spPr/>
        <p:txBody>
          <a:bodyPr/>
          <a:lstStyle/>
          <a:p>
            <a:r>
              <a:rPr lang="en-GB"/>
              <a:t>Add the menu to all the other pages</a:t>
            </a:r>
          </a:p>
          <a:p>
            <a:r>
              <a:rPr lang="en-GB"/>
              <a:t>Add the following to the title on each page:</a:t>
            </a:r>
          </a:p>
          <a:p>
            <a:pPr lvl="1"/>
            <a:r>
              <a:rPr lang="en-GB"/>
              <a:t>MTB Madness – (page name)</a:t>
            </a:r>
          </a:p>
          <a:p>
            <a:pPr lvl="2"/>
            <a:r>
              <a:rPr lang="en-GB"/>
              <a:t>E.g. MTB Madness – Home</a:t>
            </a:r>
          </a:p>
          <a:p>
            <a:r>
              <a:rPr lang="en-GB"/>
              <a:t>Add the background</a:t>
            </a:r>
          </a:p>
        </p:txBody>
      </p:sp>
    </p:spTree>
    <p:extLst>
      <p:ext uri="{BB962C8B-B14F-4D97-AF65-F5344CB8AC3E}">
        <p14:creationId xmlns:p14="http://schemas.microsoft.com/office/powerpoint/2010/main" val="16709775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a:t>
            </a:r>
          </a:p>
        </p:txBody>
      </p:sp>
      <p:sp>
        <p:nvSpPr>
          <p:cNvPr id="3" name="Content Placeholder 2"/>
          <p:cNvSpPr>
            <a:spLocks noGrp="1"/>
          </p:cNvSpPr>
          <p:nvPr>
            <p:ph idx="1"/>
          </p:nvPr>
        </p:nvSpPr>
        <p:spPr/>
        <p:txBody>
          <a:bodyPr/>
          <a:lstStyle/>
          <a:p>
            <a:r>
              <a:rPr lang="en-GB"/>
              <a:t> Create a new page called results.html by making use of the results.txt file (wiki)</a:t>
            </a:r>
          </a:p>
          <a:p>
            <a:r>
              <a:rPr lang="en-GB"/>
              <a:t>Create a new style sheet and link it to the results page results page</a:t>
            </a:r>
          </a:p>
        </p:txBody>
      </p:sp>
    </p:spTree>
    <p:extLst>
      <p:ext uri="{BB962C8B-B14F-4D97-AF65-F5344CB8AC3E}">
        <p14:creationId xmlns:p14="http://schemas.microsoft.com/office/powerpoint/2010/main" val="33694625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Add content to the List</a:t>
            </a:r>
          </a:p>
        </p:txBody>
      </p:sp>
      <p:sp>
        <p:nvSpPr>
          <p:cNvPr id="3" name="Content Placeholder 2"/>
          <p:cNvSpPr>
            <a:spLocks noGrp="1"/>
          </p:cNvSpPr>
          <p:nvPr>
            <p:ph idx="1"/>
          </p:nvPr>
        </p:nvSpPr>
        <p:spPr/>
        <p:txBody>
          <a:bodyPr>
            <a:normAutofit lnSpcReduction="10000"/>
          </a:bodyPr>
          <a:lstStyle/>
          <a:p>
            <a:r>
              <a:rPr lang="en-GB"/>
              <a:t>Add the following:</a:t>
            </a:r>
          </a:p>
          <a:p>
            <a:pPr>
              <a:buNone/>
            </a:pPr>
            <a:r>
              <a:rPr lang="en-GB"/>
              <a:t>&lt;div id="</a:t>
            </a:r>
            <a:r>
              <a:rPr lang="en-GB" err="1"/>
              <a:t>nav</a:t>
            </a:r>
            <a:r>
              <a:rPr lang="en-GB"/>
              <a:t>"&gt; </a:t>
            </a:r>
          </a:p>
          <a:p>
            <a:pPr>
              <a:buNone/>
            </a:pPr>
            <a:r>
              <a:rPr lang="en-GB"/>
              <a:t>&lt;</a:t>
            </a:r>
            <a:r>
              <a:rPr lang="en-GB" err="1"/>
              <a:t>ul</a:t>
            </a:r>
            <a:r>
              <a:rPr lang="en-GB"/>
              <a:t>&gt; </a:t>
            </a:r>
          </a:p>
          <a:p>
            <a:pPr>
              <a:buNone/>
            </a:pPr>
            <a:r>
              <a:rPr lang="en-GB"/>
              <a:t>&lt;</a:t>
            </a:r>
            <a:r>
              <a:rPr lang="en-GB" err="1"/>
              <a:t>li</a:t>
            </a:r>
            <a:r>
              <a:rPr lang="en-GB"/>
              <a:t>&gt;&lt;a </a:t>
            </a:r>
            <a:r>
              <a:rPr lang="en-GB" err="1"/>
              <a:t>href</a:t>
            </a:r>
            <a:r>
              <a:rPr lang="en-GB"/>
              <a:t>="#"&gt;Home&lt;/a&gt;&lt;/</a:t>
            </a:r>
            <a:r>
              <a:rPr lang="en-GB" err="1"/>
              <a:t>li</a:t>
            </a:r>
            <a:r>
              <a:rPr lang="en-GB"/>
              <a:t>&gt; </a:t>
            </a:r>
          </a:p>
          <a:p>
            <a:pPr>
              <a:buNone/>
            </a:pPr>
            <a:r>
              <a:rPr lang="en-GB"/>
              <a:t>&lt;li&gt;&lt;a </a:t>
            </a:r>
            <a:r>
              <a:rPr lang="en-GB" err="1"/>
              <a:t>href</a:t>
            </a:r>
            <a:r>
              <a:rPr lang="en-GB"/>
              <a:t>="#"&gt;Racing&lt;/a&gt;&lt;/li&gt; </a:t>
            </a:r>
          </a:p>
          <a:p>
            <a:pPr>
              <a:buNone/>
            </a:pPr>
            <a:r>
              <a:rPr lang="en-GB"/>
              <a:t>&lt;</a:t>
            </a:r>
            <a:r>
              <a:rPr lang="en-GB" err="1"/>
              <a:t>li</a:t>
            </a:r>
            <a:r>
              <a:rPr lang="en-GB"/>
              <a:t>&gt;&lt;a </a:t>
            </a:r>
            <a:r>
              <a:rPr lang="en-GB" err="1"/>
              <a:t>href</a:t>
            </a:r>
            <a:r>
              <a:rPr lang="en-GB"/>
              <a:t>="#"&gt;Bikes &amp; Gear&lt;/a&gt;&lt;/</a:t>
            </a:r>
            <a:r>
              <a:rPr lang="en-GB" err="1"/>
              <a:t>li</a:t>
            </a:r>
            <a:r>
              <a:rPr lang="en-GB"/>
              <a:t>&gt; </a:t>
            </a:r>
          </a:p>
          <a:p>
            <a:pPr>
              <a:buNone/>
            </a:pPr>
            <a:r>
              <a:rPr lang="en-GB"/>
              <a:t>&lt;</a:t>
            </a:r>
            <a:r>
              <a:rPr lang="en-GB" err="1"/>
              <a:t>li</a:t>
            </a:r>
            <a:r>
              <a:rPr lang="en-GB"/>
              <a:t>&gt;&lt;a </a:t>
            </a:r>
            <a:r>
              <a:rPr lang="en-GB" err="1"/>
              <a:t>href</a:t>
            </a:r>
            <a:r>
              <a:rPr lang="en-GB"/>
              <a:t>="#"&gt;Fitness&lt;/a&gt;&lt;/</a:t>
            </a:r>
            <a:r>
              <a:rPr lang="en-GB" err="1"/>
              <a:t>li</a:t>
            </a:r>
            <a:r>
              <a:rPr lang="en-GB"/>
              <a:t>&gt; </a:t>
            </a:r>
          </a:p>
          <a:p>
            <a:pPr>
              <a:buNone/>
            </a:pPr>
            <a:r>
              <a:rPr lang="en-GB"/>
              <a:t>&lt;</a:t>
            </a:r>
            <a:r>
              <a:rPr lang="en-GB" err="1"/>
              <a:t>li</a:t>
            </a:r>
            <a:r>
              <a:rPr lang="en-GB"/>
              <a:t>&gt;&lt;a </a:t>
            </a:r>
            <a:r>
              <a:rPr lang="en-GB" err="1"/>
              <a:t>href</a:t>
            </a:r>
            <a:r>
              <a:rPr lang="en-GB"/>
              <a:t>="#"&gt;Routes &amp; Riding&lt;/a&gt;&lt;/</a:t>
            </a:r>
            <a:r>
              <a:rPr lang="en-GB" err="1"/>
              <a:t>li</a:t>
            </a:r>
            <a:r>
              <a:rPr lang="en-GB"/>
              <a:t>&gt; </a:t>
            </a:r>
          </a:p>
          <a:p>
            <a:pPr>
              <a:buNone/>
            </a:pPr>
            <a:r>
              <a:rPr lang="en-GB"/>
              <a:t>&lt;/</a:t>
            </a:r>
            <a:r>
              <a:rPr lang="en-GB" err="1"/>
              <a:t>ul</a:t>
            </a:r>
            <a:r>
              <a:rPr lang="en-GB"/>
              <a:t>&gt;</a:t>
            </a:r>
          </a:p>
          <a:p>
            <a:pPr>
              <a:buNone/>
            </a:pPr>
            <a:r>
              <a:rPr lang="en-GB"/>
              <a:t>&lt;/div&gt;</a:t>
            </a:r>
          </a:p>
          <a:p>
            <a:r>
              <a:rPr lang="en-GB"/>
              <a:t>Where we have the &lt;a </a:t>
            </a:r>
            <a:r>
              <a:rPr lang="en-GB" err="1"/>
              <a:t>href</a:t>
            </a:r>
            <a:r>
              <a:rPr lang="en-GB"/>
              <a:t>=“#”&gt; correct that to link to the respective pages as on the next page</a:t>
            </a:r>
          </a:p>
        </p:txBody>
      </p:sp>
    </p:spTree>
    <p:extLst>
      <p:ext uri="{BB962C8B-B14F-4D97-AF65-F5344CB8AC3E}">
        <p14:creationId xmlns:p14="http://schemas.microsoft.com/office/powerpoint/2010/main" val="12364662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Results Page - ID Wrap Content</a:t>
            </a:r>
          </a:p>
        </p:txBody>
      </p:sp>
      <p:sp>
        <p:nvSpPr>
          <p:cNvPr id="3" name="Content Placeholder 2"/>
          <p:cNvSpPr>
            <a:spLocks noGrp="1"/>
          </p:cNvSpPr>
          <p:nvPr>
            <p:ph idx="1"/>
          </p:nvPr>
        </p:nvSpPr>
        <p:spPr/>
        <p:txBody>
          <a:bodyPr>
            <a:normAutofit fontScale="77500" lnSpcReduction="20000"/>
          </a:bodyPr>
          <a:lstStyle/>
          <a:p>
            <a:r>
              <a:rPr lang="en-GB"/>
              <a:t> After that, we put some content in the different sections:</a:t>
            </a:r>
          </a:p>
          <a:p>
            <a:pPr>
              <a:buNone/>
            </a:pPr>
            <a:endParaRPr lang="en-GB"/>
          </a:p>
          <a:p>
            <a:pPr>
              <a:buNone/>
            </a:pPr>
            <a:r>
              <a:rPr lang="en-GB"/>
              <a:t>&lt;div id="wrap"&gt;</a:t>
            </a:r>
          </a:p>
          <a:p>
            <a:pPr>
              <a:buNone/>
            </a:pPr>
            <a:r>
              <a:rPr lang="en-GB"/>
              <a:t>&lt;div id="header"&gt;</a:t>
            </a:r>
          </a:p>
          <a:p>
            <a:pPr>
              <a:buNone/>
            </a:pPr>
            <a:r>
              <a:rPr lang="en-GB">
                <a:solidFill>
                  <a:srgbClr val="FF0000"/>
                </a:solidFill>
              </a:rPr>
              <a:t>&lt;h1&gt; Results from Last Week's Races &lt;/h1&gt;</a:t>
            </a:r>
          </a:p>
          <a:p>
            <a:pPr>
              <a:buNone/>
            </a:pPr>
            <a:r>
              <a:rPr lang="en-GB"/>
              <a:t>&lt;/div&gt; </a:t>
            </a:r>
          </a:p>
          <a:p>
            <a:pPr>
              <a:buNone/>
            </a:pPr>
            <a:r>
              <a:rPr lang="en-GB"/>
              <a:t>&lt;div id="</a:t>
            </a:r>
            <a:r>
              <a:rPr lang="en-GB" err="1"/>
              <a:t>nav</a:t>
            </a:r>
            <a:r>
              <a:rPr lang="en-GB"/>
              <a:t>"&gt; </a:t>
            </a:r>
          </a:p>
          <a:p>
            <a:pPr>
              <a:buNone/>
            </a:pPr>
            <a:r>
              <a:rPr lang="en-GB"/>
              <a:t>&lt;</a:t>
            </a:r>
            <a:r>
              <a:rPr lang="en-GB" err="1"/>
              <a:t>ul</a:t>
            </a:r>
            <a:r>
              <a:rPr lang="en-GB"/>
              <a:t>&gt;      &lt;</a:t>
            </a:r>
            <a:r>
              <a:rPr lang="en-GB" err="1"/>
              <a:t>ul</a:t>
            </a:r>
            <a:r>
              <a:rPr lang="en-GB"/>
              <a:t>&gt; </a:t>
            </a:r>
          </a:p>
          <a:p>
            <a:pPr>
              <a:buNone/>
            </a:pPr>
            <a:r>
              <a:rPr lang="en-GB"/>
              <a:t>&lt;</a:t>
            </a:r>
            <a:r>
              <a:rPr lang="en-GB" err="1"/>
              <a:t>li</a:t>
            </a:r>
            <a:r>
              <a:rPr lang="en-GB"/>
              <a:t>&gt;&lt;a </a:t>
            </a:r>
            <a:r>
              <a:rPr lang="en-GB" err="1"/>
              <a:t>href</a:t>
            </a:r>
            <a:r>
              <a:rPr lang="en-GB"/>
              <a:t>="index.html"&gt;Home&lt;/a&gt;&lt;/</a:t>
            </a:r>
            <a:r>
              <a:rPr lang="en-GB" err="1"/>
              <a:t>li</a:t>
            </a:r>
            <a:r>
              <a:rPr lang="en-GB"/>
              <a:t>&gt;</a:t>
            </a:r>
          </a:p>
          <a:p>
            <a:pPr>
              <a:buNone/>
            </a:pPr>
            <a:r>
              <a:rPr lang="en-GB"/>
              <a:t>&lt;</a:t>
            </a:r>
            <a:r>
              <a:rPr lang="en-GB" err="1"/>
              <a:t>li</a:t>
            </a:r>
            <a:r>
              <a:rPr lang="en-GB"/>
              <a:t>&gt;&lt;a </a:t>
            </a:r>
            <a:r>
              <a:rPr lang="en-GB" err="1"/>
              <a:t>href</a:t>
            </a:r>
            <a:r>
              <a:rPr lang="en-GB"/>
              <a:t>="racing.html"&gt;Racing&lt;/a&gt;&lt;/</a:t>
            </a:r>
            <a:r>
              <a:rPr lang="en-GB" err="1"/>
              <a:t>li</a:t>
            </a:r>
            <a:r>
              <a:rPr lang="en-GB"/>
              <a:t>&gt;</a:t>
            </a:r>
          </a:p>
          <a:p>
            <a:pPr>
              <a:buNone/>
            </a:pPr>
            <a:r>
              <a:rPr lang="en-GB"/>
              <a:t>&lt;</a:t>
            </a:r>
            <a:r>
              <a:rPr lang="en-GB" err="1"/>
              <a:t>li</a:t>
            </a:r>
            <a:r>
              <a:rPr lang="en-GB"/>
              <a:t>&gt;&lt;a </a:t>
            </a:r>
            <a:r>
              <a:rPr lang="en-GB" err="1"/>
              <a:t>href</a:t>
            </a:r>
            <a:r>
              <a:rPr lang="en-GB"/>
              <a:t>="gear.html"&gt;Bikes &amp; Gear&lt;/a&gt;&lt;/</a:t>
            </a:r>
            <a:r>
              <a:rPr lang="en-GB" err="1"/>
              <a:t>li</a:t>
            </a:r>
            <a:r>
              <a:rPr lang="en-GB"/>
              <a:t>&gt;</a:t>
            </a:r>
          </a:p>
          <a:p>
            <a:pPr>
              <a:buNone/>
            </a:pPr>
            <a:r>
              <a:rPr lang="en-GB"/>
              <a:t>&lt;</a:t>
            </a:r>
            <a:r>
              <a:rPr lang="en-GB" err="1"/>
              <a:t>li</a:t>
            </a:r>
            <a:r>
              <a:rPr lang="en-GB"/>
              <a:t>&gt;&lt;a </a:t>
            </a:r>
            <a:r>
              <a:rPr lang="en-GB" err="1"/>
              <a:t>href</a:t>
            </a:r>
            <a:r>
              <a:rPr lang="en-GB"/>
              <a:t>="fitness.html"&gt;Fitness&lt;/a&gt;&lt;/</a:t>
            </a:r>
            <a:r>
              <a:rPr lang="en-GB" err="1"/>
              <a:t>li</a:t>
            </a:r>
            <a:r>
              <a:rPr lang="en-GB"/>
              <a:t>&gt;</a:t>
            </a:r>
          </a:p>
          <a:p>
            <a:pPr>
              <a:buNone/>
            </a:pPr>
            <a:r>
              <a:rPr lang="en-GB"/>
              <a:t>&lt;</a:t>
            </a:r>
            <a:r>
              <a:rPr lang="en-GB" err="1"/>
              <a:t>li</a:t>
            </a:r>
            <a:r>
              <a:rPr lang="en-GB"/>
              <a:t>&gt;&lt;a </a:t>
            </a:r>
            <a:r>
              <a:rPr lang="en-GB" err="1"/>
              <a:t>href</a:t>
            </a:r>
            <a:r>
              <a:rPr lang="en-GB"/>
              <a:t>="routes.html"&gt;Routes &amp; Riding&lt;/a&gt;&lt;/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456624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HTML tags</a:t>
            </a:r>
          </a:p>
        </p:txBody>
      </p:sp>
      <p:sp>
        <p:nvSpPr>
          <p:cNvPr id="24579" name="Rectangle 3"/>
          <p:cNvSpPr>
            <a:spLocks noChangeArrowheads="1"/>
          </p:cNvSpPr>
          <p:nvPr/>
        </p:nvSpPr>
        <p:spPr bwMode="auto">
          <a:xfrm>
            <a:off x="1874839" y="-3858141"/>
            <a:ext cx="184731" cy="369332"/>
          </a:xfrm>
          <a:prstGeom prst="rect">
            <a:avLst/>
          </a:prstGeom>
          <a:solidFill>
            <a:srgbClr val="F3F3F3"/>
          </a:solidFill>
          <a:ln w="9525">
            <a:noFill/>
            <a:miter lim="800000"/>
            <a:headEnd/>
            <a:tailEnd/>
          </a:ln>
          <a:effectLst/>
        </p:spPr>
        <p:txBody>
          <a:bodyPr wrap="none" anchor="ctr">
            <a:spAutoFit/>
          </a:bodyPr>
          <a:lstStyle/>
          <a:p>
            <a:endParaRPr lang="en-GB"/>
          </a:p>
        </p:txBody>
      </p:sp>
      <p:graphicFrame>
        <p:nvGraphicFramePr>
          <p:cNvPr id="24580" name="Group 4"/>
          <p:cNvGraphicFramePr>
            <a:graphicFrameLocks noGrp="1"/>
          </p:cNvGraphicFramePr>
          <p:nvPr>
            <p:extLst>
              <p:ext uri="{D42A27DB-BD31-4B8C-83A1-F6EECF244321}">
                <p14:modId xmlns:p14="http://schemas.microsoft.com/office/powerpoint/2010/main" val="2974423710"/>
              </p:ext>
            </p:extLst>
          </p:nvPr>
        </p:nvGraphicFramePr>
        <p:xfrm>
          <a:off x="2392531" y="1432545"/>
          <a:ext cx="8253412" cy="4804728"/>
        </p:xfrm>
        <a:graphic>
          <a:graphicData uri="http://schemas.openxmlformats.org/drawingml/2006/table">
            <a:tbl>
              <a:tblPr/>
              <a:tblGrid>
                <a:gridCol w="2149475">
                  <a:extLst>
                    <a:ext uri="{9D8B030D-6E8A-4147-A177-3AD203B41FA5}">
                      <a16:colId xmlns:a16="http://schemas.microsoft.com/office/drawing/2014/main" val="20000"/>
                    </a:ext>
                  </a:extLst>
                </a:gridCol>
                <a:gridCol w="40433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Tag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Description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Nested in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Start of HTML section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N/A</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Document header. Includes information about the document.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&lt;title&gt;&lt;/title&gt;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Displays a title in the Browsers title bar. Identifies the web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3"/>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Main body of the HTML document. Contains the websites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&lt;b&gt;&lt;/b&gt;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Bold formatter</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&lt;p&gt;&lt;/p&gt;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Paragraph of text. Add extra lines before and after paragraph.</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&lt;br&gt;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Single carriage return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&lt;h1&gt;&lt;/h1&gt;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(largest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&lt;h6&gt;&lt;/h6&gt;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(smallest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&lt;i&gt;&lt;/i&gt;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Defines italic text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24630" name="Rectangle 54"/>
          <p:cNvSpPr>
            <a:spLocks noChangeArrowheads="1"/>
          </p:cNvSpPr>
          <p:nvPr/>
        </p:nvSpPr>
        <p:spPr bwMode="auto">
          <a:xfrm>
            <a:off x="1868489" y="6524625"/>
            <a:ext cx="3356303" cy="369332"/>
          </a:xfrm>
          <a:prstGeom prst="rect">
            <a:avLst/>
          </a:prstGeom>
          <a:noFill/>
          <a:ln w="9525">
            <a:noFill/>
            <a:miter lim="800000"/>
            <a:headEnd/>
            <a:tailEnd/>
          </a:ln>
          <a:effectLst/>
        </p:spPr>
        <p:txBody>
          <a:bodyPr wrap="none">
            <a:spAutoFit/>
          </a:bodyPr>
          <a:lstStyle/>
          <a:p>
            <a:r>
              <a:rPr lang="en-GB"/>
              <a:t>HTML tags normally come in pairs</a:t>
            </a:r>
          </a:p>
        </p:txBody>
      </p:sp>
    </p:spTree>
    <p:extLst>
      <p:ext uri="{BB962C8B-B14F-4D97-AF65-F5344CB8AC3E}">
        <p14:creationId xmlns:p14="http://schemas.microsoft.com/office/powerpoint/2010/main" val="12624356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#Main Div Content</a:t>
            </a:r>
          </a:p>
        </p:txBody>
      </p:sp>
      <p:sp>
        <p:nvSpPr>
          <p:cNvPr id="3" name="Content Placeholder 2"/>
          <p:cNvSpPr>
            <a:spLocks noGrp="1"/>
          </p:cNvSpPr>
          <p:nvPr>
            <p:ph idx="1"/>
          </p:nvPr>
        </p:nvSpPr>
        <p:spPr>
          <a:xfrm>
            <a:off x="312823" y="2276872"/>
            <a:ext cx="9919748" cy="4119585"/>
          </a:xfrm>
        </p:spPr>
        <p:txBody>
          <a:bodyPr>
            <a:normAutofit/>
          </a:bodyPr>
          <a:lstStyle/>
          <a:p>
            <a:r>
              <a:rPr lang="en-GB" sz="2800"/>
              <a:t>In the next div add the following</a:t>
            </a:r>
          </a:p>
          <a:p>
            <a:pPr>
              <a:buNone/>
            </a:pPr>
            <a:r>
              <a:rPr lang="en-GB" sz="2800"/>
              <a:t>&lt;div id="main"&gt;</a:t>
            </a:r>
          </a:p>
          <a:p>
            <a:pPr>
              <a:buNone/>
            </a:pPr>
            <a:r>
              <a:rPr lang="en-GB" sz="2800"/>
              <a:t>&lt;h3&gt;</a:t>
            </a:r>
            <a:r>
              <a:rPr lang="en-GB" sz="2800" err="1"/>
              <a:t>Mwaura</a:t>
            </a:r>
            <a:r>
              <a:rPr lang="en-GB" sz="2800"/>
              <a:t> clinches '10 to 4' Bike Challenge title&lt;/h3&gt;</a:t>
            </a:r>
          </a:p>
          <a:p>
            <a:pPr>
              <a:buNone/>
            </a:pPr>
            <a:r>
              <a:rPr lang="en-GB" sz="2800"/>
              <a:t>&lt;p&gt;</a:t>
            </a:r>
            <a:r>
              <a:rPr lang="en-GB" sz="2800">
                <a:solidFill>
                  <a:srgbClr val="FF0000"/>
                </a:solidFill>
              </a:rPr>
              <a:t>Text from races.txt here</a:t>
            </a:r>
            <a:r>
              <a:rPr lang="en-GB" sz="2800"/>
              <a:t>&lt;/p&gt; &lt;p&gt;</a:t>
            </a:r>
            <a:r>
              <a:rPr lang="en-GB" sz="2800">
                <a:solidFill>
                  <a:srgbClr val="FF0000"/>
                </a:solidFill>
              </a:rPr>
              <a:t>Text from races.txt here</a:t>
            </a:r>
            <a:r>
              <a:rPr lang="en-GB" sz="2800"/>
              <a:t>&lt;/p&gt;</a:t>
            </a:r>
          </a:p>
          <a:p>
            <a:pPr>
              <a:buNone/>
            </a:pPr>
            <a:r>
              <a:rPr lang="en-GB" sz="2800"/>
              <a:t>&lt;/div&gt;</a:t>
            </a:r>
          </a:p>
        </p:txBody>
      </p:sp>
    </p:spTree>
    <p:extLst>
      <p:ext uri="{BB962C8B-B14F-4D97-AF65-F5344CB8AC3E}">
        <p14:creationId xmlns:p14="http://schemas.microsoft.com/office/powerpoint/2010/main" val="40617610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Sidebar Div</a:t>
            </a:r>
          </a:p>
        </p:txBody>
      </p:sp>
      <p:sp>
        <p:nvSpPr>
          <p:cNvPr id="3" name="Content Placeholder 2"/>
          <p:cNvSpPr>
            <a:spLocks noGrp="1"/>
          </p:cNvSpPr>
          <p:nvPr>
            <p:ph idx="1"/>
          </p:nvPr>
        </p:nvSpPr>
        <p:spPr>
          <a:xfrm>
            <a:off x="312823" y="1756229"/>
            <a:ext cx="4752664" cy="4905827"/>
          </a:xfrm>
        </p:spPr>
        <p:txBody>
          <a:bodyPr>
            <a:normAutofit fontScale="77500" lnSpcReduction="20000"/>
          </a:bodyPr>
          <a:lstStyle/>
          <a:p>
            <a:pPr>
              <a:buNone/>
            </a:pPr>
            <a:r>
              <a:rPr lang="en-GB"/>
              <a:t>&lt;div id="sidebar"&gt;&lt;h2&gt;Results&lt;/h2&gt;&lt;</a:t>
            </a:r>
            <a:r>
              <a:rPr lang="en-GB" err="1"/>
              <a:t>br</a:t>
            </a:r>
            <a:r>
              <a:rPr lang="en-GB"/>
              <a:t> /&gt;</a:t>
            </a:r>
          </a:p>
          <a:p>
            <a:pPr>
              <a:buNone/>
            </a:pPr>
            <a:r>
              <a:rPr lang="en-GB"/>
              <a:t>&lt;h3&gt;70KM race&lt;/h3&gt;</a:t>
            </a:r>
          </a:p>
          <a:p>
            <a:pPr>
              <a:buNone/>
            </a:pPr>
            <a:r>
              <a:rPr lang="en-GB"/>
              <a:t>&lt;</a:t>
            </a:r>
            <a:r>
              <a:rPr lang="en-GB" err="1"/>
              <a:t>ul</a:t>
            </a:r>
            <a:r>
              <a:rPr lang="en-GB"/>
              <a:t>&gt;</a:t>
            </a:r>
          </a:p>
          <a:p>
            <a:pPr>
              <a:buNone/>
            </a:pPr>
            <a:r>
              <a:rPr lang="en-GB"/>
              <a:t>&lt;</a:t>
            </a:r>
            <a:r>
              <a:rPr lang="en-GB" err="1"/>
              <a:t>li</a:t>
            </a:r>
            <a:r>
              <a:rPr lang="en-GB"/>
              <a:t>&gt;First:  Nixon </a:t>
            </a:r>
            <a:r>
              <a:rPr lang="en-GB" err="1"/>
              <a:t>Mwaura</a:t>
            </a:r>
            <a:r>
              <a:rPr lang="en-GB"/>
              <a:t>&lt;/</a:t>
            </a:r>
            <a:r>
              <a:rPr lang="en-GB" err="1"/>
              <a:t>li</a:t>
            </a:r>
            <a:r>
              <a:rPr lang="en-GB"/>
              <a:t>&gt;</a:t>
            </a:r>
          </a:p>
          <a:p>
            <a:pPr>
              <a:buNone/>
            </a:pPr>
            <a:r>
              <a:rPr lang="en-GB"/>
              <a:t>&lt;</a:t>
            </a:r>
            <a:r>
              <a:rPr lang="en-GB" err="1"/>
              <a:t>li</a:t>
            </a:r>
            <a:r>
              <a:rPr lang="en-GB"/>
              <a:t>&gt;Second:  </a:t>
            </a:r>
            <a:r>
              <a:rPr lang="en-GB" err="1"/>
              <a:t>Johnstone</a:t>
            </a:r>
            <a:r>
              <a:rPr lang="en-GB"/>
              <a:t> </a:t>
            </a:r>
            <a:r>
              <a:rPr lang="en-GB" err="1"/>
              <a:t>Kimemia</a:t>
            </a:r>
            <a:r>
              <a:rPr lang="en-GB"/>
              <a:t>&lt;/</a:t>
            </a:r>
            <a:r>
              <a:rPr lang="en-GB" err="1"/>
              <a:t>li</a:t>
            </a:r>
            <a:r>
              <a:rPr lang="en-GB"/>
              <a:t>&gt;</a:t>
            </a:r>
          </a:p>
          <a:p>
            <a:pPr>
              <a:buNone/>
            </a:pPr>
            <a:r>
              <a:rPr lang="en-GB"/>
              <a:t>&lt;</a:t>
            </a:r>
            <a:r>
              <a:rPr lang="en-GB" err="1"/>
              <a:t>li</a:t>
            </a:r>
            <a:r>
              <a:rPr lang="en-GB"/>
              <a:t>&gt;Third:  Paul </a:t>
            </a:r>
            <a:r>
              <a:rPr lang="en-GB" err="1"/>
              <a:t>Ariko</a:t>
            </a:r>
            <a:r>
              <a:rPr lang="en-GB"/>
              <a:t>&lt;/</a:t>
            </a:r>
            <a:r>
              <a:rPr lang="en-GB" err="1"/>
              <a:t>li</a:t>
            </a:r>
            <a:r>
              <a:rPr lang="en-GB"/>
              <a:t>&gt;</a:t>
            </a:r>
          </a:p>
          <a:p>
            <a:pPr>
              <a:buNone/>
            </a:pPr>
            <a:r>
              <a:rPr lang="en-GB"/>
              <a:t>&lt;</a:t>
            </a:r>
            <a:r>
              <a:rPr lang="en-GB" err="1"/>
              <a:t>li</a:t>
            </a:r>
            <a:r>
              <a:rPr lang="en-GB"/>
              <a:t>&gt;Fourth:  Stephen </a:t>
            </a:r>
            <a:r>
              <a:rPr lang="en-GB" err="1"/>
              <a:t>Mwangi</a:t>
            </a:r>
            <a:r>
              <a:rPr lang="en-GB"/>
              <a:t>&lt;/</a:t>
            </a:r>
            <a:r>
              <a:rPr lang="en-GB" err="1"/>
              <a:t>li</a:t>
            </a:r>
            <a:r>
              <a:rPr lang="en-GB"/>
              <a:t>&gt;</a:t>
            </a:r>
          </a:p>
          <a:p>
            <a:pPr>
              <a:buNone/>
            </a:pPr>
            <a:r>
              <a:rPr lang="en-GB"/>
              <a:t>&lt;</a:t>
            </a:r>
            <a:r>
              <a:rPr lang="en-GB" err="1"/>
              <a:t>li</a:t>
            </a:r>
            <a:r>
              <a:rPr lang="en-GB"/>
              <a:t>&gt;Fifth: Eric Nesbit&lt;/</a:t>
            </a:r>
            <a:r>
              <a:rPr lang="en-GB" err="1"/>
              <a:t>li</a:t>
            </a:r>
            <a:r>
              <a:rPr lang="en-GB"/>
              <a:t>&gt;</a:t>
            </a:r>
          </a:p>
          <a:p>
            <a:pPr>
              <a:buNone/>
            </a:pPr>
            <a:r>
              <a:rPr lang="en-GB"/>
              <a:t>&lt;</a:t>
            </a:r>
            <a:r>
              <a:rPr lang="en-GB" err="1"/>
              <a:t>li</a:t>
            </a:r>
            <a:r>
              <a:rPr lang="en-GB"/>
              <a:t>&gt;Sixth:  Martin </a:t>
            </a:r>
            <a:r>
              <a:rPr lang="en-GB" err="1"/>
              <a:t>Ndungi</a:t>
            </a:r>
            <a:r>
              <a:rPr lang="en-GB"/>
              <a:t>&lt;/</a:t>
            </a:r>
            <a:r>
              <a:rPr lang="en-GB" err="1"/>
              <a:t>li</a:t>
            </a:r>
            <a:r>
              <a:rPr lang="en-GB"/>
              <a:t>&gt;</a:t>
            </a:r>
          </a:p>
          <a:p>
            <a:pPr>
              <a:buNone/>
            </a:pPr>
            <a:r>
              <a:rPr lang="en-GB"/>
              <a:t>&lt;</a:t>
            </a:r>
            <a:r>
              <a:rPr lang="en-GB" err="1"/>
              <a:t>li</a:t>
            </a:r>
            <a:r>
              <a:rPr lang="en-GB"/>
              <a:t>&gt;Seventh:  Bernard </a:t>
            </a:r>
            <a:r>
              <a:rPr lang="en-GB" err="1"/>
              <a:t>Kabiru</a:t>
            </a:r>
            <a:r>
              <a:rPr lang="en-GB"/>
              <a:t>&lt;/</a:t>
            </a:r>
            <a:r>
              <a:rPr lang="en-GB" err="1"/>
              <a:t>li</a:t>
            </a:r>
            <a:r>
              <a:rPr lang="en-GB"/>
              <a:t>&gt;</a:t>
            </a:r>
          </a:p>
          <a:p>
            <a:pPr>
              <a:buNone/>
            </a:pPr>
            <a:r>
              <a:rPr lang="en-GB"/>
              <a:t>&lt;/</a:t>
            </a:r>
            <a:r>
              <a:rPr lang="en-GB" err="1"/>
              <a:t>ul</a:t>
            </a:r>
            <a:r>
              <a:rPr lang="en-GB"/>
              <a:t>&gt;</a:t>
            </a:r>
          </a:p>
          <a:p>
            <a:pPr>
              <a:buNone/>
            </a:pPr>
            <a:r>
              <a:rPr lang="en-GB"/>
              <a:t>&lt;h3&gt;35KM Race&lt;/h3&gt;</a:t>
            </a:r>
          </a:p>
          <a:p>
            <a:pPr>
              <a:buNone/>
            </a:pPr>
            <a:r>
              <a:rPr lang="en-GB"/>
              <a:t>&lt;</a:t>
            </a:r>
            <a:r>
              <a:rPr lang="en-GB" err="1"/>
              <a:t>ul</a:t>
            </a:r>
            <a:r>
              <a:rPr lang="en-GB"/>
              <a:t>&gt;</a:t>
            </a:r>
          </a:p>
          <a:p>
            <a:pPr>
              <a:buNone/>
            </a:pPr>
            <a:r>
              <a:rPr lang="en-GB"/>
              <a:t>&lt;</a:t>
            </a:r>
            <a:r>
              <a:rPr lang="en-GB" err="1"/>
              <a:t>li</a:t>
            </a:r>
            <a:r>
              <a:rPr lang="en-GB"/>
              <a:t>&gt;First:  Dave Osborne&lt;/</a:t>
            </a:r>
            <a:r>
              <a:rPr lang="en-GB" err="1"/>
              <a:t>li</a:t>
            </a:r>
            <a:r>
              <a:rPr lang="en-GB"/>
              <a:t>&gt;</a:t>
            </a:r>
          </a:p>
          <a:p>
            <a:pPr>
              <a:buNone/>
            </a:pPr>
            <a:r>
              <a:rPr lang="en-GB"/>
              <a:t>&lt;</a:t>
            </a:r>
            <a:r>
              <a:rPr lang="en-GB" err="1"/>
              <a:t>li</a:t>
            </a:r>
            <a:r>
              <a:rPr lang="en-GB"/>
              <a:t>&gt;Second:  </a:t>
            </a:r>
            <a:r>
              <a:rPr lang="en-GB" err="1"/>
              <a:t>Kunal</a:t>
            </a:r>
            <a:r>
              <a:rPr lang="en-GB"/>
              <a:t> Parbat&lt;/</a:t>
            </a:r>
            <a:r>
              <a:rPr lang="en-GB" err="1"/>
              <a:t>li</a:t>
            </a:r>
            <a:r>
              <a:rPr lang="en-GB"/>
              <a:t>&gt;</a:t>
            </a:r>
          </a:p>
          <a:p>
            <a:pPr>
              <a:buNone/>
            </a:pPr>
            <a:r>
              <a:rPr lang="en-GB"/>
              <a:t>&lt;</a:t>
            </a:r>
            <a:r>
              <a:rPr lang="en-GB" err="1"/>
              <a:t>li</a:t>
            </a:r>
            <a:r>
              <a:rPr lang="en-GB"/>
              <a:t>&gt;Third:  </a:t>
            </a:r>
            <a:r>
              <a:rPr lang="en-GB" err="1"/>
              <a:t>Jez</a:t>
            </a:r>
            <a:r>
              <a:rPr lang="en-GB"/>
              <a:t> Thorpe&lt;/</a:t>
            </a:r>
            <a:r>
              <a:rPr lang="en-GB" err="1"/>
              <a:t>li</a:t>
            </a:r>
            <a:r>
              <a:rPr lang="en-GB"/>
              <a:t>&gt;</a:t>
            </a:r>
          </a:p>
          <a:p>
            <a:pPr>
              <a:buNone/>
            </a:pPr>
            <a:r>
              <a:rPr lang="en-GB"/>
              <a:t>&lt;/</a:t>
            </a:r>
            <a:r>
              <a:rPr lang="en-GB" err="1"/>
              <a:t>ul</a:t>
            </a:r>
            <a:r>
              <a:rPr lang="en-GB"/>
              <a:t>&gt;</a:t>
            </a:r>
          </a:p>
          <a:p>
            <a:pPr>
              <a:buNone/>
            </a:pPr>
            <a:r>
              <a:rPr lang="en-GB"/>
              <a:t>&lt;/div&gt;</a:t>
            </a:r>
          </a:p>
        </p:txBody>
      </p:sp>
    </p:spTree>
    <p:extLst>
      <p:ext uri="{BB962C8B-B14F-4D97-AF65-F5344CB8AC3E}">
        <p14:creationId xmlns:p14="http://schemas.microsoft.com/office/powerpoint/2010/main" val="17224006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Footer</a:t>
            </a:r>
          </a:p>
        </p:txBody>
      </p:sp>
      <p:sp>
        <p:nvSpPr>
          <p:cNvPr id="3" name="Content Placeholder 2"/>
          <p:cNvSpPr>
            <a:spLocks noGrp="1"/>
          </p:cNvSpPr>
          <p:nvPr>
            <p:ph idx="1"/>
          </p:nvPr>
        </p:nvSpPr>
        <p:spPr/>
        <p:txBody>
          <a:bodyPr>
            <a:normAutofit/>
          </a:bodyPr>
          <a:lstStyle/>
          <a:p>
            <a:pPr>
              <a:buNone/>
            </a:pPr>
            <a:r>
              <a:rPr lang="en-GB" sz="1800"/>
              <a:t>&lt;div id="footer"&gt;</a:t>
            </a:r>
          </a:p>
          <a:p>
            <a:pPr>
              <a:buNone/>
            </a:pPr>
            <a:r>
              <a:rPr lang="en-GB" sz="1800"/>
              <a:t>&lt;p&gt;Text copied from </a:t>
            </a:r>
          </a:p>
          <a:p>
            <a:pPr>
              <a:buNone/>
            </a:pPr>
            <a:r>
              <a:rPr lang="en-GB" sz="1800"/>
              <a:t>http://www.eastandard.net/InsidePage.php?id=1143997042&amp;cid=218&amp;j=&amp;m=&amp;d= &lt;/p&gt; =1143997042&amp;cid=218&amp;j=&amp;m=&amp;d= &lt;/p&gt;</a:t>
            </a:r>
          </a:p>
          <a:p>
            <a:pPr>
              <a:buNone/>
            </a:pPr>
            <a:r>
              <a:rPr lang="en-GB" sz="1800"/>
              <a:t>&lt;/div&gt; </a:t>
            </a:r>
          </a:p>
        </p:txBody>
      </p:sp>
    </p:spTree>
    <p:extLst>
      <p:ext uri="{BB962C8B-B14F-4D97-AF65-F5344CB8AC3E}">
        <p14:creationId xmlns:p14="http://schemas.microsoft.com/office/powerpoint/2010/main" val="31572915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Note</a:t>
            </a:r>
          </a:p>
        </p:txBody>
      </p:sp>
      <p:sp>
        <p:nvSpPr>
          <p:cNvPr id="3" name="Content Placeholder 2"/>
          <p:cNvSpPr>
            <a:spLocks noGrp="1"/>
          </p:cNvSpPr>
          <p:nvPr>
            <p:ph idx="1"/>
          </p:nvPr>
        </p:nvSpPr>
        <p:spPr/>
        <p:txBody>
          <a:bodyPr vert="horz" lIns="91440" tIns="45720" rIns="91440" bIns="45720" rtlCol="0" anchor="t">
            <a:normAutofit/>
          </a:bodyPr>
          <a:lstStyle/>
          <a:p>
            <a:r>
              <a:rPr lang="en-GB"/>
              <a:t> We now have a completely </a:t>
            </a:r>
            <a:r>
              <a:rPr lang="en-GB" err="1"/>
              <a:t>unstyled</a:t>
            </a:r>
            <a:r>
              <a:rPr lang="en-GB"/>
              <a:t> HTML document which is structured in a way that lets us use CSS to control its layout.</a:t>
            </a:r>
          </a:p>
        </p:txBody>
      </p:sp>
    </p:spTree>
    <p:extLst>
      <p:ext uri="{BB962C8B-B14F-4D97-AF65-F5344CB8AC3E}">
        <p14:creationId xmlns:p14="http://schemas.microsoft.com/office/powerpoint/2010/main" val="38472104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Our page so far</a:t>
            </a:r>
          </a:p>
        </p:txBody>
      </p:sp>
      <p:pic>
        <p:nvPicPr>
          <p:cNvPr id="1026" name="Picture 2"/>
          <p:cNvPicPr>
            <a:picLocks noGrp="1" noChangeAspect="1" noChangeArrowheads="1"/>
          </p:cNvPicPr>
          <p:nvPr>
            <p:ph idx="1"/>
          </p:nvPr>
        </p:nvPicPr>
        <p:blipFill>
          <a:blip r:embed="rId2" cstate="print"/>
          <a:srcRect l="22158" t="27679" r="24146" b="18227"/>
          <a:stretch>
            <a:fillRect/>
          </a:stretch>
        </p:blipFill>
        <p:spPr bwMode="auto">
          <a:xfrm>
            <a:off x="2423593" y="1884361"/>
            <a:ext cx="7765436" cy="4889349"/>
          </a:xfrm>
          <a:prstGeom prst="rect">
            <a:avLst/>
          </a:prstGeom>
          <a:noFill/>
          <a:ln w="9525">
            <a:noFill/>
            <a:miter lim="800000"/>
            <a:headEnd/>
            <a:tailEnd/>
          </a:ln>
        </p:spPr>
      </p:pic>
    </p:spTree>
    <p:extLst>
      <p:ext uri="{BB962C8B-B14F-4D97-AF65-F5344CB8AC3E}">
        <p14:creationId xmlns:p14="http://schemas.microsoft.com/office/powerpoint/2010/main" val="32557319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Adjust the body and html elements</a:t>
            </a:r>
          </a:p>
        </p:txBody>
      </p:sp>
      <p:sp>
        <p:nvSpPr>
          <p:cNvPr id="3" name="Content Placeholder 2"/>
          <p:cNvSpPr>
            <a:spLocks noGrp="1"/>
          </p:cNvSpPr>
          <p:nvPr>
            <p:ph idx="1"/>
          </p:nvPr>
        </p:nvSpPr>
        <p:spPr/>
        <p:txBody>
          <a:bodyPr>
            <a:normAutofit/>
          </a:bodyPr>
          <a:lstStyle/>
          <a:p>
            <a:r>
              <a:rPr lang="en-GB" sz="2400"/>
              <a:t>To make the content reach the edges of the browser window, we set the margin and padding of the body and html elements to zero. We also specify colours for text and background.</a:t>
            </a:r>
          </a:p>
          <a:p>
            <a:r>
              <a:rPr lang="en-GB" sz="2400"/>
              <a:t>In result.css insert the following:</a:t>
            </a:r>
          </a:p>
          <a:p>
            <a:pPr lvl="1">
              <a:buNone/>
            </a:pPr>
            <a:r>
              <a:rPr lang="en-GB" sz="2000"/>
              <a:t>body, html {</a:t>
            </a:r>
          </a:p>
          <a:p>
            <a:pPr lvl="1">
              <a:buNone/>
            </a:pPr>
            <a:r>
              <a:rPr lang="en-GB" sz="2000"/>
              <a:t>margin:0;</a:t>
            </a:r>
          </a:p>
          <a:p>
            <a:pPr lvl="1">
              <a:buNone/>
            </a:pPr>
            <a:r>
              <a:rPr lang="en-GB" sz="2000"/>
              <a:t>padding:0;</a:t>
            </a:r>
          </a:p>
          <a:p>
            <a:pPr lvl="1">
              <a:buNone/>
            </a:pPr>
            <a:r>
              <a:rPr lang="en-GB" sz="2000" err="1"/>
              <a:t>background-image:url</a:t>
            </a:r>
            <a:r>
              <a:rPr lang="en-GB" sz="2000"/>
              <a:t>(**domain name**/images/background-repeatx.jpg);</a:t>
            </a:r>
          </a:p>
          <a:p>
            <a:pPr lvl="1">
              <a:buNone/>
            </a:pPr>
            <a:r>
              <a:rPr lang="en-GB" sz="2000"/>
              <a:t>background-repeat: repeat-x;</a:t>
            </a:r>
          </a:p>
          <a:p>
            <a:pPr lvl="1">
              <a:buNone/>
            </a:pPr>
            <a:r>
              <a:rPr lang="en-GB" sz="2000"/>
              <a:t>background-size: 7px 2000px;</a:t>
            </a:r>
          </a:p>
          <a:p>
            <a:pPr lvl="1">
              <a:buNone/>
            </a:pPr>
            <a:r>
              <a:rPr lang="en-GB" sz="2000" err="1"/>
              <a:t>color</a:t>
            </a:r>
            <a:r>
              <a:rPr lang="en-GB" sz="2000"/>
              <a:t>:#000000;</a:t>
            </a:r>
          </a:p>
          <a:p>
            <a:pPr lvl="1">
              <a:buNone/>
            </a:pPr>
            <a:r>
              <a:rPr lang="en-GB" sz="2000"/>
              <a:t>}</a:t>
            </a:r>
          </a:p>
        </p:txBody>
      </p:sp>
    </p:spTree>
    <p:extLst>
      <p:ext uri="{BB962C8B-B14F-4D97-AF65-F5344CB8AC3E}">
        <p14:creationId xmlns:p14="http://schemas.microsoft.com/office/powerpoint/2010/main" val="194882574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Screenshot</a:t>
            </a:r>
          </a:p>
        </p:txBody>
      </p:sp>
      <p:pic>
        <p:nvPicPr>
          <p:cNvPr id="2050" name="Picture 2"/>
          <p:cNvPicPr>
            <a:picLocks noGrp="1" noChangeAspect="1" noChangeArrowheads="1"/>
          </p:cNvPicPr>
          <p:nvPr>
            <p:ph idx="1"/>
          </p:nvPr>
        </p:nvPicPr>
        <p:blipFill>
          <a:blip r:embed="rId2" cstate="print"/>
          <a:srcRect l="23152" t="24497" r="24146" b="21409"/>
          <a:stretch>
            <a:fillRect/>
          </a:stretch>
        </p:blipFill>
        <p:spPr bwMode="auto">
          <a:xfrm>
            <a:off x="2815025" y="788661"/>
            <a:ext cx="9200840" cy="5902425"/>
          </a:xfrm>
          <a:prstGeom prst="rect">
            <a:avLst/>
          </a:prstGeom>
          <a:noFill/>
          <a:ln w="9525">
            <a:noFill/>
            <a:miter lim="800000"/>
            <a:headEnd/>
            <a:tailEnd/>
          </a:ln>
        </p:spPr>
      </p:pic>
    </p:spTree>
    <p:extLst>
      <p:ext uri="{BB962C8B-B14F-4D97-AF65-F5344CB8AC3E}">
        <p14:creationId xmlns:p14="http://schemas.microsoft.com/office/powerpoint/2010/main" val="13438421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Main Containers</a:t>
            </a:r>
          </a:p>
        </p:txBody>
      </p:sp>
      <p:sp>
        <p:nvSpPr>
          <p:cNvPr id="3" name="Content Placeholder 2"/>
          <p:cNvSpPr>
            <a:spLocks noGrp="1"/>
          </p:cNvSpPr>
          <p:nvPr>
            <p:ph idx="1"/>
          </p:nvPr>
        </p:nvSpPr>
        <p:spPr>
          <a:xfrm>
            <a:off x="312822" y="1669144"/>
            <a:ext cx="11590421" cy="4727314"/>
          </a:xfrm>
        </p:spPr>
        <p:txBody>
          <a:bodyPr>
            <a:normAutofit fontScale="92500" lnSpcReduction="20000"/>
          </a:bodyPr>
          <a:lstStyle/>
          <a:p>
            <a:r>
              <a:rPr lang="en-GB"/>
              <a:t>We are now going to give the content area a width and centre it horizontally</a:t>
            </a:r>
          </a:p>
          <a:p>
            <a:r>
              <a:rPr lang="en-GB"/>
              <a:t>Specify the width and margins of the main container,  #wrap. Give it a background colour to make it show  up on the page as follows:</a:t>
            </a:r>
          </a:p>
          <a:p>
            <a:pPr>
              <a:buNone/>
            </a:pPr>
            <a:endParaRPr lang="en-GB"/>
          </a:p>
          <a:p>
            <a:pPr>
              <a:buNone/>
            </a:pPr>
            <a:r>
              <a:rPr lang="en-GB"/>
              <a:t>body { </a:t>
            </a:r>
          </a:p>
          <a:p>
            <a:pPr>
              <a:buNone/>
            </a:pPr>
            <a:r>
              <a:rPr lang="en-GB"/>
              <a:t>min-width:750px; </a:t>
            </a:r>
          </a:p>
          <a:p>
            <a:pPr>
              <a:buNone/>
            </a:pPr>
            <a:r>
              <a:rPr lang="en-GB"/>
              <a:t>}</a:t>
            </a:r>
          </a:p>
          <a:p>
            <a:pPr>
              <a:buNone/>
            </a:pPr>
            <a:r>
              <a:rPr lang="en-GB"/>
              <a:t>#wrap { </a:t>
            </a:r>
          </a:p>
          <a:p>
            <a:pPr>
              <a:buNone/>
            </a:pPr>
            <a:r>
              <a:rPr lang="en-GB"/>
              <a:t>margin:0 auto; </a:t>
            </a:r>
          </a:p>
          <a:p>
            <a:pPr>
              <a:buNone/>
            </a:pPr>
            <a:r>
              <a:rPr lang="en-GB"/>
              <a:t>width:750px; </a:t>
            </a:r>
          </a:p>
          <a:p>
            <a:pPr>
              <a:buNone/>
            </a:pPr>
            <a:r>
              <a:rPr lang="en-GB"/>
              <a:t>}</a:t>
            </a:r>
          </a:p>
          <a:p>
            <a:pPr>
              <a:buNone/>
            </a:pPr>
            <a:endParaRPr lang="en-GB"/>
          </a:p>
          <a:p>
            <a:r>
              <a:rPr lang="en-GB"/>
              <a:t>The method we use to centre the content is based on the fact that when an element’s left and right margins are set to auto, they will share whatever is left when the element’s width has been subtracted from that of its container. </a:t>
            </a:r>
          </a:p>
          <a:p>
            <a:r>
              <a:rPr lang="en-GB"/>
              <a:t>The width of #wrap will be subtracted from the width of the browser window.</a:t>
            </a:r>
          </a:p>
        </p:txBody>
      </p:sp>
    </p:spTree>
    <p:extLst>
      <p:ext uri="{BB962C8B-B14F-4D97-AF65-F5344CB8AC3E}">
        <p14:creationId xmlns:p14="http://schemas.microsoft.com/office/powerpoint/2010/main" val="3430387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Add Colour</a:t>
            </a:r>
          </a:p>
        </p:txBody>
      </p:sp>
      <p:sp>
        <p:nvSpPr>
          <p:cNvPr id="3" name="Content Placeholder 2"/>
          <p:cNvSpPr>
            <a:spLocks noGrp="1"/>
          </p:cNvSpPr>
          <p:nvPr>
            <p:ph idx="1"/>
          </p:nvPr>
        </p:nvSpPr>
        <p:spPr>
          <a:xfrm>
            <a:off x="3429000" y="980728"/>
            <a:ext cx="8229600" cy="5877272"/>
          </a:xfrm>
        </p:spPr>
        <p:txBody>
          <a:bodyPr>
            <a:noAutofit/>
          </a:bodyPr>
          <a:lstStyle/>
          <a:p>
            <a:r>
              <a:rPr lang="en-GB" sz="1600"/>
              <a:t>After that, we give the different sections of the document different background colours to make them show up. This helps in showing what we are doing.</a:t>
            </a:r>
          </a:p>
          <a:p>
            <a:pPr>
              <a:buNone/>
            </a:pPr>
            <a:endParaRPr lang="en-GB" sz="1600"/>
          </a:p>
          <a:p>
            <a:pPr>
              <a:buNone/>
            </a:pPr>
            <a:r>
              <a:rPr lang="en-GB" sz="1600"/>
              <a:t>#header { </a:t>
            </a:r>
          </a:p>
          <a:p>
            <a:pPr>
              <a:buNone/>
            </a:pPr>
            <a:r>
              <a:rPr lang="en-GB" sz="1600"/>
              <a:t>background:#66FFCC; </a:t>
            </a:r>
          </a:p>
          <a:p>
            <a:pPr>
              <a:buNone/>
            </a:pPr>
            <a:r>
              <a:rPr lang="en-GB" sz="1600"/>
              <a:t>} </a:t>
            </a:r>
          </a:p>
          <a:p>
            <a:pPr>
              <a:buNone/>
            </a:pPr>
            <a:r>
              <a:rPr lang="en-GB" sz="1600"/>
              <a:t>#</a:t>
            </a:r>
            <a:r>
              <a:rPr lang="en-GB" sz="1600" err="1"/>
              <a:t>nav</a:t>
            </a:r>
            <a:r>
              <a:rPr lang="en-GB" sz="1600"/>
              <a:t> { </a:t>
            </a:r>
          </a:p>
          <a:p>
            <a:pPr>
              <a:buNone/>
            </a:pPr>
            <a:r>
              <a:rPr lang="en-GB" sz="1600"/>
              <a:t>background:#CC9999; </a:t>
            </a:r>
          </a:p>
          <a:p>
            <a:pPr>
              <a:buNone/>
            </a:pPr>
            <a:r>
              <a:rPr lang="en-GB" sz="1600"/>
              <a:t>} </a:t>
            </a:r>
          </a:p>
          <a:p>
            <a:pPr>
              <a:buNone/>
            </a:pPr>
            <a:r>
              <a:rPr lang="en-GB" sz="1600"/>
              <a:t>#main { </a:t>
            </a:r>
          </a:p>
          <a:p>
            <a:pPr>
              <a:buNone/>
            </a:pPr>
            <a:r>
              <a:rPr lang="en-GB" sz="1600"/>
              <a:t>background:#99CC99; </a:t>
            </a:r>
          </a:p>
          <a:p>
            <a:pPr>
              <a:buNone/>
            </a:pPr>
            <a:r>
              <a:rPr lang="en-GB" sz="1600"/>
              <a:t>} </a:t>
            </a:r>
          </a:p>
          <a:p>
            <a:pPr>
              <a:buNone/>
            </a:pPr>
            <a:r>
              <a:rPr lang="en-GB" sz="1600"/>
              <a:t>#sidebar { </a:t>
            </a:r>
          </a:p>
          <a:p>
            <a:pPr>
              <a:buNone/>
            </a:pPr>
            <a:r>
              <a:rPr lang="en-GB" sz="1600"/>
              <a:t>background:#CC99CC; </a:t>
            </a:r>
          </a:p>
          <a:p>
            <a:pPr>
              <a:buNone/>
            </a:pPr>
            <a:r>
              <a:rPr lang="en-GB" sz="1600"/>
              <a:t>} </a:t>
            </a:r>
          </a:p>
          <a:p>
            <a:pPr>
              <a:buNone/>
            </a:pPr>
            <a:r>
              <a:rPr lang="en-GB" sz="1600"/>
              <a:t>#footer { </a:t>
            </a:r>
          </a:p>
          <a:p>
            <a:pPr>
              <a:buNone/>
            </a:pPr>
            <a:r>
              <a:rPr lang="en-GB" sz="1600"/>
              <a:t>background:#CC99CC; </a:t>
            </a:r>
          </a:p>
          <a:p>
            <a:pPr>
              <a:buNone/>
            </a:pPr>
            <a:r>
              <a:rPr lang="en-GB" sz="1600"/>
              <a:t>}</a:t>
            </a:r>
          </a:p>
        </p:txBody>
      </p:sp>
    </p:spTree>
    <p:extLst>
      <p:ext uri="{BB962C8B-B14F-4D97-AF65-F5344CB8AC3E}">
        <p14:creationId xmlns:p14="http://schemas.microsoft.com/office/powerpoint/2010/main" val="18634035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Placing the Columns Side by Side</a:t>
            </a:r>
          </a:p>
        </p:txBody>
      </p:sp>
      <p:sp>
        <p:nvSpPr>
          <p:cNvPr id="3" name="Content Placeholder 2"/>
          <p:cNvSpPr>
            <a:spLocks noGrp="1"/>
          </p:cNvSpPr>
          <p:nvPr>
            <p:ph idx="1"/>
          </p:nvPr>
        </p:nvSpPr>
        <p:spPr>
          <a:xfrm>
            <a:off x="1981200" y="1600200"/>
            <a:ext cx="8229600" cy="4997152"/>
          </a:xfrm>
        </p:spPr>
        <p:txBody>
          <a:bodyPr>
            <a:normAutofit lnSpcReduction="10000"/>
          </a:bodyPr>
          <a:lstStyle/>
          <a:p>
            <a:r>
              <a:rPr lang="en-GB"/>
              <a:t>Make the two columns (#main and #sidebar) display side by side by floating them, one to the left and the other to the right. Also specify the widths of the columns.</a:t>
            </a:r>
          </a:p>
          <a:p>
            <a:endParaRPr lang="en-GB"/>
          </a:p>
          <a:p>
            <a:pPr>
              <a:buNone/>
            </a:pPr>
            <a:r>
              <a:rPr lang="en-GB"/>
              <a:t>#main {</a:t>
            </a:r>
          </a:p>
          <a:p>
            <a:pPr>
              <a:buNone/>
            </a:pPr>
            <a:r>
              <a:rPr lang="en-GB" err="1"/>
              <a:t>float:left</a:t>
            </a:r>
            <a:r>
              <a:rPr lang="en-GB"/>
              <a:t>; </a:t>
            </a:r>
          </a:p>
          <a:p>
            <a:pPr>
              <a:buNone/>
            </a:pPr>
            <a:r>
              <a:rPr lang="en-GB"/>
              <a:t>width:500px;  width:500px; </a:t>
            </a:r>
          </a:p>
          <a:p>
            <a:pPr>
              <a:buNone/>
            </a:pPr>
            <a:r>
              <a:rPr lang="en-GB"/>
              <a:t>} </a:t>
            </a:r>
          </a:p>
          <a:p>
            <a:pPr>
              <a:buNone/>
            </a:pPr>
            <a:r>
              <a:rPr lang="en-GB"/>
              <a:t>#sidebar { </a:t>
            </a:r>
          </a:p>
          <a:p>
            <a:pPr>
              <a:buNone/>
            </a:pPr>
            <a:r>
              <a:rPr lang="en-GB"/>
              <a:t>background:#CC99CC; </a:t>
            </a:r>
          </a:p>
          <a:p>
            <a:pPr>
              <a:buNone/>
            </a:pPr>
            <a:r>
              <a:rPr lang="en-GB" err="1"/>
              <a:t>float:right</a:t>
            </a:r>
            <a:r>
              <a:rPr lang="en-GB"/>
              <a:t>; </a:t>
            </a:r>
          </a:p>
          <a:p>
            <a:pPr>
              <a:buNone/>
            </a:pPr>
            <a:r>
              <a:rPr lang="en-GB"/>
              <a:t>width:250px; } </a:t>
            </a:r>
          </a:p>
          <a:p>
            <a:pPr>
              <a:buNone/>
            </a:pPr>
            <a:endParaRPr lang="en-GB"/>
          </a:p>
          <a:p>
            <a:r>
              <a:rPr lang="en-GB"/>
              <a:t>This will make #sidebar appear to the right of #main</a:t>
            </a:r>
          </a:p>
        </p:txBody>
      </p:sp>
    </p:spTree>
    <p:extLst>
      <p:ext uri="{BB962C8B-B14F-4D97-AF65-F5344CB8AC3E}">
        <p14:creationId xmlns:p14="http://schemas.microsoft.com/office/powerpoint/2010/main" val="3392903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HTML Basic Document</a:t>
            </a:r>
          </a:p>
        </p:txBody>
      </p:sp>
      <p:sp>
        <p:nvSpPr>
          <p:cNvPr id="25603" name="Rectangle 3"/>
          <p:cNvSpPr>
            <a:spLocks noGrp="1" noChangeArrowheads="1"/>
          </p:cNvSpPr>
          <p:nvPr>
            <p:ph idx="1"/>
          </p:nvPr>
        </p:nvSpPr>
        <p:spPr>
          <a:xfrm>
            <a:off x="2268538" y="1889126"/>
            <a:ext cx="7427912" cy="4060825"/>
          </a:xfrm>
          <a:solidFill>
            <a:srgbClr val="FFFFCC"/>
          </a:solidFill>
          <a:ln>
            <a:solidFill>
              <a:schemeClr val="tx1"/>
            </a:solidFill>
          </a:ln>
        </p:spPr>
        <p:txBody>
          <a:bodyPr/>
          <a:lstStyle/>
          <a:p>
            <a:pPr>
              <a:buFont typeface="Wingdings" pitchFamily="2" charset="2"/>
              <a:buNone/>
            </a:pPr>
            <a:r>
              <a:rPr lang="en-GB" sz="2600">
                <a:solidFill>
                  <a:srgbClr val="006600"/>
                </a:solidFill>
              </a:rPr>
              <a:t>&lt;html&gt;</a:t>
            </a:r>
          </a:p>
          <a:p>
            <a:pPr>
              <a:buFont typeface="Wingdings" pitchFamily="2" charset="2"/>
              <a:buNone/>
            </a:pPr>
            <a:r>
              <a:rPr lang="en-GB" sz="2600"/>
              <a:t>	</a:t>
            </a:r>
            <a:r>
              <a:rPr lang="en-GB" sz="2600">
                <a:solidFill>
                  <a:srgbClr val="FF0000"/>
                </a:solidFill>
              </a:rPr>
              <a:t>&lt;head&gt;</a:t>
            </a:r>
          </a:p>
          <a:p>
            <a:pPr>
              <a:buFont typeface="Wingdings" pitchFamily="2" charset="2"/>
              <a:buNone/>
            </a:pPr>
            <a:r>
              <a:rPr lang="en-GB" sz="2600">
                <a:solidFill>
                  <a:srgbClr val="FF0000"/>
                </a:solidFill>
              </a:rPr>
              <a:t>		&lt;title&gt;Document name goes here&lt;/title&gt;</a:t>
            </a:r>
          </a:p>
          <a:p>
            <a:pPr>
              <a:buFont typeface="Wingdings" pitchFamily="2" charset="2"/>
              <a:buNone/>
            </a:pPr>
            <a:r>
              <a:rPr lang="en-GB" sz="2600">
                <a:solidFill>
                  <a:srgbClr val="FF0000"/>
                </a:solidFill>
              </a:rPr>
              <a:t>	&lt;/head&gt;</a:t>
            </a:r>
          </a:p>
          <a:p>
            <a:pPr>
              <a:buFont typeface="Wingdings" pitchFamily="2" charset="2"/>
              <a:buNone/>
            </a:pPr>
            <a:r>
              <a:rPr lang="en-GB" sz="2600">
                <a:solidFill>
                  <a:srgbClr val="000099"/>
                </a:solidFill>
              </a:rPr>
              <a:t>	&lt;body&gt;</a:t>
            </a:r>
          </a:p>
          <a:p>
            <a:pPr>
              <a:buFont typeface="Wingdings" pitchFamily="2" charset="2"/>
              <a:buNone/>
            </a:pPr>
            <a:r>
              <a:rPr lang="en-GB" sz="2600">
                <a:solidFill>
                  <a:srgbClr val="000099"/>
                </a:solidFill>
              </a:rPr>
              <a:t>		Visible text goes here</a:t>
            </a:r>
          </a:p>
          <a:p>
            <a:pPr>
              <a:buFont typeface="Wingdings" pitchFamily="2" charset="2"/>
              <a:buNone/>
            </a:pPr>
            <a:r>
              <a:rPr lang="en-GB" sz="2600">
                <a:solidFill>
                  <a:srgbClr val="000099"/>
                </a:solidFill>
              </a:rPr>
              <a:t>	&lt;/body&gt;</a:t>
            </a:r>
            <a:r>
              <a:rPr lang="en-GB" sz="2600"/>
              <a:t> </a:t>
            </a:r>
          </a:p>
          <a:p>
            <a:pPr>
              <a:buFont typeface="Wingdings" pitchFamily="2" charset="2"/>
              <a:buNone/>
            </a:pPr>
            <a:r>
              <a:rPr lang="en-GB" sz="2600">
                <a:solidFill>
                  <a:srgbClr val="006600"/>
                </a:solidFill>
              </a:rPr>
              <a:t>&lt;/html&gt;</a:t>
            </a:r>
            <a:endParaRPr lang="en-GB"/>
          </a:p>
        </p:txBody>
      </p:sp>
      <p:sp>
        <p:nvSpPr>
          <p:cNvPr id="25604" name="Line 4"/>
          <p:cNvSpPr>
            <a:spLocks noChangeShapeType="1"/>
          </p:cNvSpPr>
          <p:nvPr/>
        </p:nvSpPr>
        <p:spPr bwMode="auto">
          <a:xfrm flipV="1">
            <a:off x="3359151" y="1898650"/>
            <a:ext cx="2303463" cy="215900"/>
          </a:xfrm>
          <a:prstGeom prst="line">
            <a:avLst/>
          </a:prstGeom>
          <a:noFill/>
          <a:ln w="9525">
            <a:solidFill>
              <a:schemeClr val="bg1"/>
            </a:solidFill>
            <a:round/>
            <a:headEnd type="triangle" w="med" len="med"/>
            <a:tailEnd/>
          </a:ln>
          <a:effectLst/>
        </p:spPr>
        <p:txBody>
          <a:bodyPr/>
          <a:lstStyle/>
          <a:p>
            <a:endParaRPr lang="en-GB"/>
          </a:p>
        </p:txBody>
      </p:sp>
      <p:sp>
        <p:nvSpPr>
          <p:cNvPr id="25605" name="Text Box 5"/>
          <p:cNvSpPr txBox="1">
            <a:spLocks noChangeArrowheads="1"/>
          </p:cNvSpPr>
          <p:nvPr/>
        </p:nvSpPr>
        <p:spPr bwMode="auto">
          <a:xfrm>
            <a:off x="5715001" y="1701800"/>
            <a:ext cx="1236621" cy="369332"/>
          </a:xfrm>
          <a:prstGeom prst="rect">
            <a:avLst/>
          </a:prstGeom>
          <a:solidFill>
            <a:srgbClr val="99CCFF"/>
          </a:solidFill>
          <a:ln w="9525">
            <a:solidFill>
              <a:schemeClr val="tx1"/>
            </a:solidFill>
            <a:miter lim="800000"/>
            <a:headEnd/>
            <a:tailEnd/>
          </a:ln>
          <a:effectLst/>
        </p:spPr>
        <p:txBody>
          <a:bodyPr wrap="none">
            <a:spAutoFit/>
          </a:bodyPr>
          <a:lstStyle/>
          <a:p>
            <a:r>
              <a:rPr lang="en-GB"/>
              <a:t>Start HTML</a:t>
            </a:r>
          </a:p>
        </p:txBody>
      </p:sp>
      <p:sp>
        <p:nvSpPr>
          <p:cNvPr id="25606" name="Line 6"/>
          <p:cNvSpPr>
            <a:spLocks noChangeShapeType="1"/>
          </p:cNvSpPr>
          <p:nvPr/>
        </p:nvSpPr>
        <p:spPr bwMode="auto">
          <a:xfrm flipV="1">
            <a:off x="3811588" y="2382838"/>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7" name="Text Box 7"/>
          <p:cNvSpPr txBox="1">
            <a:spLocks noChangeArrowheads="1"/>
          </p:cNvSpPr>
          <p:nvPr/>
        </p:nvSpPr>
        <p:spPr bwMode="auto">
          <a:xfrm>
            <a:off x="6167438" y="2185988"/>
            <a:ext cx="2032608" cy="369332"/>
          </a:xfrm>
          <a:prstGeom prst="rect">
            <a:avLst/>
          </a:prstGeom>
          <a:solidFill>
            <a:srgbClr val="99CCFF"/>
          </a:solidFill>
          <a:ln w="9525">
            <a:solidFill>
              <a:schemeClr val="tx1"/>
            </a:solidFill>
            <a:miter lim="800000"/>
            <a:headEnd/>
            <a:tailEnd/>
          </a:ln>
          <a:effectLst/>
        </p:spPr>
        <p:txBody>
          <a:bodyPr wrap="none">
            <a:spAutoFit/>
          </a:bodyPr>
          <a:lstStyle/>
          <a:p>
            <a:r>
              <a:rPr lang="en-GB"/>
              <a:t>Header information</a:t>
            </a:r>
          </a:p>
        </p:txBody>
      </p:sp>
      <p:sp>
        <p:nvSpPr>
          <p:cNvPr id="25608" name="Line 8"/>
          <p:cNvSpPr>
            <a:spLocks noChangeShapeType="1"/>
          </p:cNvSpPr>
          <p:nvPr/>
        </p:nvSpPr>
        <p:spPr bwMode="auto">
          <a:xfrm flipV="1">
            <a:off x="3811588" y="3770313"/>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9" name="Text Box 9"/>
          <p:cNvSpPr txBox="1">
            <a:spLocks noChangeArrowheads="1"/>
          </p:cNvSpPr>
          <p:nvPr/>
        </p:nvSpPr>
        <p:spPr bwMode="auto">
          <a:xfrm>
            <a:off x="6167439" y="3573463"/>
            <a:ext cx="1791709" cy="369332"/>
          </a:xfrm>
          <a:prstGeom prst="rect">
            <a:avLst/>
          </a:prstGeom>
          <a:solidFill>
            <a:srgbClr val="99CCFF"/>
          </a:solidFill>
          <a:ln w="9525">
            <a:solidFill>
              <a:schemeClr val="tx1"/>
            </a:solidFill>
            <a:miter lim="800000"/>
            <a:headEnd/>
            <a:tailEnd/>
          </a:ln>
          <a:effectLst/>
        </p:spPr>
        <p:txBody>
          <a:bodyPr wrap="none">
            <a:spAutoFit/>
          </a:bodyPr>
          <a:lstStyle/>
          <a:p>
            <a:r>
              <a:rPr lang="en-GB"/>
              <a:t>Page information</a:t>
            </a:r>
          </a:p>
        </p:txBody>
      </p:sp>
    </p:spTree>
    <p:extLst>
      <p:ext uri="{BB962C8B-B14F-4D97-AF65-F5344CB8AC3E}">
        <p14:creationId xmlns:p14="http://schemas.microsoft.com/office/powerpoint/2010/main" val="200023178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Footer</a:t>
            </a:r>
          </a:p>
        </p:txBody>
      </p:sp>
      <p:sp>
        <p:nvSpPr>
          <p:cNvPr id="3" name="Content Placeholder 2"/>
          <p:cNvSpPr>
            <a:spLocks noGrp="1"/>
          </p:cNvSpPr>
          <p:nvPr>
            <p:ph idx="1"/>
          </p:nvPr>
        </p:nvSpPr>
        <p:spPr>
          <a:xfrm>
            <a:off x="529771" y="1992087"/>
            <a:ext cx="3322712" cy="4525963"/>
          </a:xfrm>
        </p:spPr>
        <p:txBody>
          <a:bodyPr/>
          <a:lstStyle/>
          <a:p>
            <a:r>
              <a:rPr lang="en-GB"/>
              <a:t>The footer is not where it should be.</a:t>
            </a:r>
          </a:p>
        </p:txBody>
      </p:sp>
      <p:pic>
        <p:nvPicPr>
          <p:cNvPr id="3074" name="Picture 2"/>
          <p:cNvPicPr>
            <a:picLocks noChangeAspect="1" noChangeArrowheads="1"/>
          </p:cNvPicPr>
          <p:nvPr/>
        </p:nvPicPr>
        <p:blipFill>
          <a:blip r:embed="rId2" cstate="print"/>
          <a:srcRect l="36927" t="17233" r="21151" b="15068"/>
          <a:stretch>
            <a:fillRect/>
          </a:stretch>
        </p:blipFill>
        <p:spPr bwMode="auto">
          <a:xfrm>
            <a:off x="4847771" y="662349"/>
            <a:ext cx="6081486" cy="6138074"/>
          </a:xfrm>
          <a:prstGeom prst="rect">
            <a:avLst/>
          </a:prstGeom>
          <a:noFill/>
          <a:ln w="9525">
            <a:noFill/>
            <a:miter lim="800000"/>
            <a:headEnd/>
            <a:tailEnd/>
          </a:ln>
        </p:spPr>
      </p:pic>
    </p:spTree>
    <p:extLst>
      <p:ext uri="{BB962C8B-B14F-4D97-AF65-F5344CB8AC3E}">
        <p14:creationId xmlns:p14="http://schemas.microsoft.com/office/powerpoint/2010/main" val="22406390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Solving the Footer Problem</a:t>
            </a:r>
          </a:p>
        </p:txBody>
      </p:sp>
      <p:sp>
        <p:nvSpPr>
          <p:cNvPr id="3" name="Content Placeholder 2"/>
          <p:cNvSpPr>
            <a:spLocks noGrp="1"/>
          </p:cNvSpPr>
          <p:nvPr>
            <p:ph idx="1"/>
          </p:nvPr>
        </p:nvSpPr>
        <p:spPr>
          <a:xfrm>
            <a:off x="1981200" y="1600200"/>
            <a:ext cx="8229600" cy="4997152"/>
          </a:xfrm>
        </p:spPr>
        <p:txBody>
          <a:bodyPr>
            <a:normAutofit/>
          </a:bodyPr>
          <a:lstStyle/>
          <a:p>
            <a:r>
              <a:rPr lang="en-GB"/>
              <a:t>The footer doesn’t get pushed down to the bottom of the content because of the way float works. </a:t>
            </a:r>
          </a:p>
          <a:p>
            <a:r>
              <a:rPr lang="en-GB"/>
              <a:t>When you float an element, it is removed from the document flow and doesn’t push elements that follow it down. </a:t>
            </a:r>
          </a:p>
          <a:p>
            <a:r>
              <a:rPr lang="en-GB"/>
              <a:t>In this case #footer will start right below #sidebar.</a:t>
            </a:r>
          </a:p>
          <a:p>
            <a:r>
              <a:rPr lang="en-GB"/>
              <a:t>To avoid this we use the clear property to tell the footer that it can’t have any elements next to it.</a:t>
            </a:r>
          </a:p>
          <a:p>
            <a:pPr>
              <a:buNone/>
            </a:pPr>
            <a:endParaRPr lang="en-GB"/>
          </a:p>
          <a:p>
            <a:pPr>
              <a:buNone/>
            </a:pPr>
            <a:r>
              <a:rPr lang="en-GB"/>
              <a:t>#footer { </a:t>
            </a:r>
          </a:p>
          <a:p>
            <a:pPr>
              <a:buNone/>
            </a:pPr>
            <a:r>
              <a:rPr lang="en-GB"/>
              <a:t>background:#CC99CC; </a:t>
            </a:r>
          </a:p>
          <a:p>
            <a:pPr>
              <a:buNone/>
            </a:pPr>
            <a:r>
              <a:rPr lang="en-GB" err="1"/>
              <a:t>clear:both</a:t>
            </a:r>
            <a:r>
              <a:rPr lang="en-GB"/>
              <a:t>; </a:t>
            </a:r>
          </a:p>
          <a:p>
            <a:pPr>
              <a:buNone/>
            </a:pPr>
            <a:r>
              <a:rPr lang="en-GB"/>
              <a:t>} </a:t>
            </a:r>
          </a:p>
        </p:txBody>
      </p:sp>
    </p:spTree>
    <p:extLst>
      <p:ext uri="{BB962C8B-B14F-4D97-AF65-F5344CB8AC3E}">
        <p14:creationId xmlns:p14="http://schemas.microsoft.com/office/powerpoint/2010/main" val="277330886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Fixing the Background Colour</a:t>
            </a:r>
          </a:p>
        </p:txBody>
      </p:sp>
      <p:sp>
        <p:nvSpPr>
          <p:cNvPr id="3" name="Content Placeholder 2"/>
          <p:cNvSpPr>
            <a:spLocks noGrp="1"/>
          </p:cNvSpPr>
          <p:nvPr>
            <p:ph idx="1"/>
          </p:nvPr>
        </p:nvSpPr>
        <p:spPr>
          <a:xfrm>
            <a:off x="544542" y="2276872"/>
            <a:ext cx="11590421" cy="4119585"/>
          </a:xfrm>
        </p:spPr>
        <p:txBody>
          <a:bodyPr>
            <a:normAutofit/>
          </a:bodyPr>
          <a:lstStyle/>
          <a:p>
            <a:r>
              <a:rPr lang="en-GB"/>
              <a:t>We can see that the shorter column doesn’t continue all the way down to the footer. </a:t>
            </a:r>
          </a:p>
          <a:p>
            <a:r>
              <a:rPr lang="en-GB"/>
              <a:t>To make it look like it does, we use the same background colour for #sidebar and #wrap. </a:t>
            </a:r>
          </a:p>
          <a:p>
            <a:pPr>
              <a:buNone/>
            </a:pPr>
            <a:r>
              <a:rPr lang="en-GB"/>
              <a:t>#sidebar { </a:t>
            </a:r>
          </a:p>
          <a:p>
            <a:pPr>
              <a:buNone/>
            </a:pPr>
            <a:r>
              <a:rPr lang="en-GB"/>
              <a:t>background:#CC99CC; </a:t>
            </a:r>
          </a:p>
          <a:p>
            <a:pPr>
              <a:buNone/>
            </a:pPr>
            <a:r>
              <a:rPr lang="en-GB" err="1"/>
              <a:t>float:right</a:t>
            </a:r>
            <a:r>
              <a:rPr lang="en-GB"/>
              <a:t>; </a:t>
            </a:r>
          </a:p>
          <a:p>
            <a:pPr>
              <a:buNone/>
            </a:pPr>
            <a:r>
              <a:rPr lang="en-GB"/>
              <a:t>width:250px; </a:t>
            </a:r>
          </a:p>
          <a:p>
            <a:pPr>
              <a:buNone/>
            </a:pPr>
            <a:r>
              <a:rPr lang="en-GB"/>
              <a:t>} </a:t>
            </a:r>
          </a:p>
        </p:txBody>
      </p:sp>
    </p:spTree>
    <p:extLst>
      <p:ext uri="{BB962C8B-B14F-4D97-AF65-F5344CB8AC3E}">
        <p14:creationId xmlns:p14="http://schemas.microsoft.com/office/powerpoint/2010/main" val="28025545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a Horizontal Navigation Bar</a:t>
            </a:r>
          </a:p>
        </p:txBody>
      </p:sp>
      <p:sp>
        <p:nvSpPr>
          <p:cNvPr id="3" name="Content Placeholder 2"/>
          <p:cNvSpPr>
            <a:spLocks noGrp="1"/>
          </p:cNvSpPr>
          <p:nvPr>
            <p:ph idx="1"/>
          </p:nvPr>
        </p:nvSpPr>
        <p:spPr>
          <a:xfrm>
            <a:off x="312822" y="2276872"/>
            <a:ext cx="11590421" cy="4457757"/>
          </a:xfrm>
        </p:spPr>
        <p:txBody>
          <a:bodyPr>
            <a:normAutofit fontScale="92500" lnSpcReduction="10000"/>
          </a:bodyPr>
          <a:lstStyle/>
          <a:p>
            <a:r>
              <a:rPr lang="en-GB"/>
              <a:t> At present the navigation bar is vertical</a:t>
            </a:r>
          </a:p>
          <a:p>
            <a:r>
              <a:rPr lang="en-GB"/>
              <a:t>#</a:t>
            </a:r>
            <a:r>
              <a:rPr lang="en-GB" err="1"/>
              <a:t>nav</a:t>
            </a:r>
            <a:r>
              <a:rPr lang="en-GB"/>
              <a:t> contains a regular unordered list of links</a:t>
            </a:r>
          </a:p>
          <a:p>
            <a:r>
              <a:rPr lang="en-GB"/>
              <a:t>Since we don’t want it to look like an unordered list we restyle it.</a:t>
            </a:r>
          </a:p>
          <a:p>
            <a:pPr>
              <a:buNone/>
            </a:pPr>
            <a:r>
              <a:rPr lang="en-GB"/>
              <a:t>#</a:t>
            </a:r>
            <a:r>
              <a:rPr lang="en-GB" err="1"/>
              <a:t>nav</a:t>
            </a:r>
            <a:r>
              <a:rPr lang="en-GB"/>
              <a:t> </a:t>
            </a:r>
            <a:r>
              <a:rPr lang="en-GB" err="1"/>
              <a:t>ul</a:t>
            </a:r>
            <a:r>
              <a:rPr lang="en-GB"/>
              <a:t> { </a:t>
            </a:r>
          </a:p>
          <a:p>
            <a:pPr>
              <a:buNone/>
            </a:pPr>
            <a:r>
              <a:rPr lang="en-GB"/>
              <a:t>margin:0; </a:t>
            </a:r>
          </a:p>
          <a:p>
            <a:pPr>
              <a:buNone/>
            </a:pPr>
            <a:r>
              <a:rPr lang="en-GB"/>
              <a:t>padding:0; </a:t>
            </a:r>
          </a:p>
          <a:p>
            <a:pPr>
              <a:buNone/>
            </a:pPr>
            <a:r>
              <a:rPr lang="en-GB"/>
              <a:t>list-</a:t>
            </a:r>
            <a:r>
              <a:rPr lang="en-GB" err="1"/>
              <a:t>style:none</a:t>
            </a:r>
            <a:r>
              <a:rPr lang="en-GB"/>
              <a:t>; </a:t>
            </a:r>
          </a:p>
          <a:p>
            <a:pPr>
              <a:buNone/>
            </a:pPr>
            <a:r>
              <a:rPr lang="en-GB"/>
              <a:t>} </a:t>
            </a:r>
          </a:p>
          <a:p>
            <a:pPr>
              <a:buNone/>
            </a:pPr>
            <a:r>
              <a:rPr lang="en-GB"/>
              <a:t>#</a:t>
            </a:r>
            <a:r>
              <a:rPr lang="en-GB" err="1"/>
              <a:t>nav</a:t>
            </a:r>
            <a:r>
              <a:rPr lang="en-GB"/>
              <a:t> li{</a:t>
            </a:r>
          </a:p>
          <a:p>
            <a:pPr>
              <a:buNone/>
            </a:pPr>
            <a:r>
              <a:rPr lang="en-GB" err="1"/>
              <a:t>display:inline</a:t>
            </a:r>
            <a:r>
              <a:rPr lang="en-GB"/>
              <a:t>; </a:t>
            </a:r>
          </a:p>
          <a:p>
            <a:pPr>
              <a:buNone/>
            </a:pPr>
            <a:r>
              <a:rPr lang="en-GB"/>
              <a:t>margin:0; </a:t>
            </a:r>
          </a:p>
          <a:p>
            <a:pPr>
              <a:buNone/>
            </a:pPr>
            <a:r>
              <a:rPr lang="en-GB"/>
              <a:t>padding:0; </a:t>
            </a:r>
          </a:p>
          <a:p>
            <a:pPr>
              <a:buNone/>
            </a:pPr>
            <a:r>
              <a:rPr lang="en-GB"/>
              <a:t>}</a:t>
            </a:r>
          </a:p>
        </p:txBody>
      </p:sp>
      <p:pic>
        <p:nvPicPr>
          <p:cNvPr id="6146" name="Picture 2"/>
          <p:cNvPicPr>
            <a:picLocks noChangeAspect="1" noChangeArrowheads="1"/>
          </p:cNvPicPr>
          <p:nvPr/>
        </p:nvPicPr>
        <p:blipFill>
          <a:blip r:embed="rId2" cstate="print"/>
          <a:srcRect l="63053" t="40006" r="17379" b="39121"/>
          <a:stretch>
            <a:fillRect/>
          </a:stretch>
        </p:blipFill>
        <p:spPr bwMode="auto">
          <a:xfrm>
            <a:off x="7022097" y="3518339"/>
            <a:ext cx="3888432" cy="2592288"/>
          </a:xfrm>
          <a:prstGeom prst="rect">
            <a:avLst/>
          </a:prstGeom>
          <a:noFill/>
          <a:ln w="9525">
            <a:noFill/>
            <a:miter lim="800000"/>
            <a:headEnd/>
            <a:tailEnd/>
          </a:ln>
        </p:spPr>
      </p:pic>
    </p:spTree>
    <p:extLst>
      <p:ext uri="{BB962C8B-B14F-4D97-AF65-F5344CB8AC3E}">
        <p14:creationId xmlns:p14="http://schemas.microsoft.com/office/powerpoint/2010/main" val="94798288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Adjusting Margins </a:t>
            </a:r>
          </a:p>
        </p:txBody>
      </p:sp>
      <p:sp>
        <p:nvSpPr>
          <p:cNvPr id="3" name="Content Placeholder 2"/>
          <p:cNvSpPr>
            <a:spLocks noGrp="1"/>
          </p:cNvSpPr>
          <p:nvPr>
            <p:ph idx="1"/>
          </p:nvPr>
        </p:nvSpPr>
        <p:spPr>
          <a:xfrm>
            <a:off x="1981200" y="1600200"/>
            <a:ext cx="8229600" cy="4925144"/>
          </a:xfrm>
        </p:spPr>
        <p:txBody>
          <a:bodyPr>
            <a:normAutofit/>
          </a:bodyPr>
          <a:lstStyle/>
          <a:p>
            <a:r>
              <a:rPr lang="en-GB"/>
              <a:t>Adjust the margin and padding of some elements to make the layout a little less cramped</a:t>
            </a:r>
          </a:p>
          <a:p>
            <a:pPr>
              <a:buNone/>
            </a:pPr>
            <a:endParaRPr lang="en-GB"/>
          </a:p>
          <a:p>
            <a:pPr>
              <a:buNone/>
            </a:pPr>
            <a:r>
              <a:rPr lang="en-GB"/>
              <a:t>#header h1 { padding:5px; margin:0; }</a:t>
            </a:r>
          </a:p>
          <a:p>
            <a:pPr>
              <a:buNone/>
            </a:pPr>
            <a:r>
              <a:rPr lang="en-GB"/>
              <a:t>#</a:t>
            </a:r>
            <a:r>
              <a:rPr lang="en-GB" err="1"/>
              <a:t>nav</a:t>
            </a:r>
            <a:r>
              <a:rPr lang="en-GB"/>
              <a:t> { background:#CC99CC; padding:5px; } </a:t>
            </a:r>
          </a:p>
          <a:p>
            <a:pPr>
              <a:buNone/>
            </a:pPr>
            <a:r>
              <a:rPr lang="en-GB"/>
              <a:t>#main h2, #main h3, #main p { padding:0 10px;}</a:t>
            </a:r>
          </a:p>
          <a:p>
            <a:pPr>
              <a:buNone/>
            </a:pPr>
            <a:r>
              <a:rPr lang="en-GB"/>
              <a:t>#sidebar </a:t>
            </a:r>
            <a:r>
              <a:rPr lang="en-GB" err="1"/>
              <a:t>ul</a:t>
            </a:r>
            <a:r>
              <a:rPr lang="en-GB"/>
              <a:t> { margin-bottom:0; } </a:t>
            </a:r>
          </a:p>
          <a:p>
            <a:pPr>
              <a:buNone/>
            </a:pPr>
            <a:r>
              <a:rPr lang="en-GB"/>
              <a:t>#sidebar h3, #sidebar p { padding:0 10px; } </a:t>
            </a:r>
          </a:p>
          <a:p>
            <a:pPr>
              <a:buNone/>
            </a:pPr>
            <a:r>
              <a:rPr lang="en-GB"/>
              <a:t>#footer p { padding:5px; margin:0; } </a:t>
            </a:r>
          </a:p>
        </p:txBody>
      </p:sp>
    </p:spTree>
    <p:extLst>
      <p:ext uri="{BB962C8B-B14F-4D97-AF65-F5344CB8AC3E}">
        <p14:creationId xmlns:p14="http://schemas.microsoft.com/office/powerpoint/2010/main" val="24182909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Finishing Touches</a:t>
            </a:r>
          </a:p>
        </p:txBody>
      </p:sp>
      <p:sp>
        <p:nvSpPr>
          <p:cNvPr id="3" name="Content Placeholder 2"/>
          <p:cNvSpPr>
            <a:spLocks noGrp="1"/>
          </p:cNvSpPr>
          <p:nvPr>
            <p:ph idx="1"/>
          </p:nvPr>
        </p:nvSpPr>
        <p:spPr/>
        <p:txBody>
          <a:bodyPr>
            <a:normAutofit/>
          </a:bodyPr>
          <a:lstStyle/>
          <a:p>
            <a:r>
              <a:rPr lang="en-GB"/>
              <a:t>Remove the colour from the following:</a:t>
            </a:r>
          </a:p>
          <a:p>
            <a:pPr>
              <a:buNone/>
            </a:pPr>
            <a:r>
              <a:rPr lang="en-GB"/>
              <a:t>#wrap {margin:0 auto;  width:750px;  }</a:t>
            </a:r>
          </a:p>
          <a:p>
            <a:pPr>
              <a:buNone/>
            </a:pPr>
            <a:r>
              <a:rPr lang="en-GB"/>
              <a:t>#header {</a:t>
            </a:r>
          </a:p>
          <a:p>
            <a:pPr>
              <a:buNone/>
            </a:pPr>
            <a:r>
              <a:rPr lang="en-GB"/>
              <a:t>} </a:t>
            </a:r>
          </a:p>
          <a:p>
            <a:pPr>
              <a:buNone/>
            </a:pPr>
            <a:r>
              <a:rPr lang="en-GB"/>
              <a:t>#</a:t>
            </a:r>
            <a:r>
              <a:rPr lang="en-GB" err="1"/>
              <a:t>nav</a:t>
            </a:r>
            <a:r>
              <a:rPr lang="en-GB"/>
              <a:t> {  padding:5px; } </a:t>
            </a:r>
          </a:p>
          <a:p>
            <a:pPr>
              <a:buNone/>
            </a:pPr>
            <a:r>
              <a:rPr lang="en-GB"/>
              <a:t>#main { </a:t>
            </a:r>
            <a:r>
              <a:rPr lang="en-GB" err="1"/>
              <a:t>float:left</a:t>
            </a:r>
            <a:r>
              <a:rPr lang="en-GB"/>
              <a:t>;  width:500px;  } </a:t>
            </a:r>
          </a:p>
          <a:p>
            <a:pPr>
              <a:buNone/>
            </a:pPr>
            <a:r>
              <a:rPr lang="en-GB"/>
              <a:t>#sidebar {  </a:t>
            </a:r>
            <a:r>
              <a:rPr lang="en-GB" err="1"/>
              <a:t>float:right</a:t>
            </a:r>
            <a:r>
              <a:rPr lang="en-GB"/>
              <a:t>;  width:240px;  }</a:t>
            </a:r>
          </a:p>
          <a:p>
            <a:pPr>
              <a:buNone/>
            </a:pPr>
            <a:r>
              <a:rPr lang="en-GB"/>
              <a:t>#footer {  </a:t>
            </a:r>
            <a:r>
              <a:rPr lang="en-GB" err="1"/>
              <a:t>clear:both</a:t>
            </a:r>
            <a:r>
              <a:rPr lang="en-GB"/>
              <a:t>;  }</a:t>
            </a:r>
          </a:p>
        </p:txBody>
      </p:sp>
    </p:spTree>
    <p:extLst>
      <p:ext uri="{BB962C8B-B14F-4D97-AF65-F5344CB8AC3E}">
        <p14:creationId xmlns:p14="http://schemas.microsoft.com/office/powerpoint/2010/main" val="342241761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The Final Result – It might look slightly different in various browsers</a:t>
            </a:r>
            <a:endParaRPr lang="en-GB">
              <a:cs typeface="Calibri"/>
            </a:endParaRPr>
          </a:p>
        </p:txBody>
      </p:sp>
      <p:pic>
        <p:nvPicPr>
          <p:cNvPr id="10242" name="Picture 2"/>
          <p:cNvPicPr>
            <a:picLocks noGrp="1" noChangeAspect="1" noChangeArrowheads="1"/>
          </p:cNvPicPr>
          <p:nvPr>
            <p:ph idx="1"/>
          </p:nvPr>
        </p:nvPicPr>
        <p:blipFill>
          <a:blip r:embed="rId2" cstate="print"/>
          <a:srcRect l="22158" t="24497" r="24146" b="19818"/>
          <a:stretch>
            <a:fillRect/>
          </a:stretch>
        </p:blipFill>
        <p:spPr bwMode="auto">
          <a:xfrm>
            <a:off x="5218240" y="2140157"/>
            <a:ext cx="6793124" cy="4400385"/>
          </a:xfrm>
          <a:prstGeom prst="rect">
            <a:avLst/>
          </a:prstGeom>
          <a:noFill/>
          <a:ln w="9525">
            <a:noFill/>
            <a:miter lim="800000"/>
            <a:headEnd/>
            <a:tailEnd/>
          </a:ln>
        </p:spPr>
      </p:pic>
    </p:spTree>
    <p:extLst>
      <p:ext uri="{BB962C8B-B14F-4D97-AF65-F5344CB8AC3E}">
        <p14:creationId xmlns:p14="http://schemas.microsoft.com/office/powerpoint/2010/main" val="393775963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a:cs typeface="Calibri"/>
            </a:endParaRPr>
          </a:p>
          <a:p>
            <a:pPr>
              <a:buNone/>
            </a:pPr>
            <a:r>
              <a:rPr lang="en-GB">
                <a:ea typeface="+mn-lt"/>
                <a:cs typeface="+mn-lt"/>
              </a:rPr>
              <a:t>JavaScript is the world's most popular programming language.</a:t>
            </a:r>
            <a:endParaRPr lang="en-GB"/>
          </a:p>
          <a:p>
            <a:pPr>
              <a:buNone/>
            </a:pPr>
            <a:r>
              <a:rPr lang="en-GB">
                <a:ea typeface="+mn-lt"/>
                <a:cs typeface="+mn-lt"/>
              </a:rPr>
              <a:t>JavaScript is the programming language of the Web.</a:t>
            </a:r>
            <a:endParaRPr lang="en-GB"/>
          </a:p>
          <a:p>
            <a:pPr>
              <a:buNone/>
            </a:pPr>
            <a:r>
              <a:rPr lang="en-GB">
                <a:ea typeface="+mn-lt"/>
                <a:cs typeface="+mn-lt"/>
              </a:rPr>
              <a:t>JavaScript is easy to learn</a:t>
            </a:r>
            <a:endParaRPr lang="en-GB"/>
          </a:p>
          <a:p>
            <a:pPr>
              <a:buNone/>
            </a:pPr>
            <a:endParaRPr lang="en-GB">
              <a:cs typeface="Calibri"/>
            </a:endParaRPr>
          </a:p>
          <a:p>
            <a:pPr marL="0" indent="0">
              <a:buNone/>
            </a:pPr>
            <a:r>
              <a:rPr lang="en-GB" err="1">
                <a:ea typeface="+mn-lt"/>
                <a:cs typeface="+mn-lt"/>
              </a:rPr>
              <a:t>Javascript</a:t>
            </a:r>
            <a:r>
              <a:rPr lang="en-GB">
                <a:ea typeface="+mn-lt"/>
                <a:cs typeface="+mn-lt"/>
              </a:rPr>
              <a:t> can also be accessed from a file similar to external CSS files</a:t>
            </a:r>
            <a:endParaRPr lang="en-US">
              <a:ea typeface="+mn-lt"/>
              <a:cs typeface="+mn-lt"/>
            </a:endParaRPr>
          </a:p>
          <a:p>
            <a:pPr>
              <a:buNone/>
            </a:pPr>
            <a:endParaRPr lang="en-GB">
              <a:ea typeface="+mn-lt"/>
              <a:cs typeface="+mn-lt"/>
            </a:endParaRPr>
          </a:p>
          <a:p>
            <a:pPr>
              <a:buNone/>
            </a:pPr>
            <a:r>
              <a:rPr lang="en-GB" b="1">
                <a:ea typeface="+mn-lt"/>
                <a:cs typeface="+mn-lt"/>
              </a:rPr>
              <a:t>&lt;script </a:t>
            </a:r>
            <a:r>
              <a:rPr lang="en-GB" b="1" err="1">
                <a:ea typeface="+mn-lt"/>
                <a:cs typeface="+mn-lt"/>
              </a:rPr>
              <a:t>src</a:t>
            </a:r>
            <a:r>
              <a:rPr lang="en-GB" b="1">
                <a:ea typeface="+mn-lt"/>
                <a:cs typeface="+mn-lt"/>
              </a:rPr>
              <a:t>="file.js" type="text/</a:t>
            </a:r>
            <a:r>
              <a:rPr lang="en-GB" b="1" err="1">
                <a:ea typeface="+mn-lt"/>
                <a:cs typeface="+mn-lt"/>
              </a:rPr>
              <a:t>javascript</a:t>
            </a:r>
            <a:r>
              <a:rPr lang="en-GB" b="1">
                <a:ea typeface="+mn-lt"/>
                <a:cs typeface="+mn-lt"/>
              </a:rPr>
              <a:t>"&gt;&lt;/script&gt;</a:t>
            </a:r>
            <a:endParaRPr lang="en-GB"/>
          </a:p>
          <a:p>
            <a:pPr>
              <a:buNone/>
            </a:pPr>
            <a:endParaRPr lang="en-GB" b="1">
              <a:cs typeface="Calibri"/>
            </a:endParaRPr>
          </a:p>
        </p:txBody>
      </p:sp>
    </p:spTree>
    <p:extLst>
      <p:ext uri="{BB962C8B-B14F-4D97-AF65-F5344CB8AC3E}">
        <p14:creationId xmlns:p14="http://schemas.microsoft.com/office/powerpoint/2010/main" val="309946230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DE59-CEFF-443F-B682-5F43759BB9F6}"/>
              </a:ext>
            </a:extLst>
          </p:cNvPr>
          <p:cNvSpPr>
            <a:spLocks noGrp="1"/>
          </p:cNvSpPr>
          <p:nvPr>
            <p:ph type="title"/>
          </p:nvPr>
        </p:nvSpPr>
        <p:spPr/>
        <p:txBody>
          <a:bodyPr/>
          <a:lstStyle/>
          <a:p>
            <a:r>
              <a:rPr lang="en-US">
                <a:cs typeface="Calibri"/>
              </a:rPr>
              <a:t>JavaScript</a:t>
            </a:r>
            <a:endParaRPr lang="en-US"/>
          </a:p>
        </p:txBody>
      </p:sp>
      <p:sp>
        <p:nvSpPr>
          <p:cNvPr id="3" name="Content Placeholder 2">
            <a:extLst>
              <a:ext uri="{FF2B5EF4-FFF2-40B4-BE49-F238E27FC236}">
                <a16:creationId xmlns:a16="http://schemas.microsoft.com/office/drawing/2014/main" id="{1FE9EA94-C2EB-4BA4-841A-85CF23E29A21}"/>
              </a:ext>
            </a:extLst>
          </p:cNvPr>
          <p:cNvSpPr>
            <a:spLocks noGrp="1"/>
          </p:cNvSpPr>
          <p:nvPr>
            <p:ph idx="1"/>
          </p:nvPr>
        </p:nvSpPr>
        <p:spPr/>
        <p:txBody>
          <a:bodyPr vert="horz" lIns="91440" tIns="45720" rIns="91440" bIns="45720" rtlCol="0" anchor="t">
            <a:normAutofit/>
          </a:bodyPr>
          <a:lstStyle/>
          <a:p>
            <a:r>
              <a:rPr lang="en-US"/>
              <a:t>Why Study JavaScript?</a:t>
            </a:r>
            <a:endParaRPr lang="en-US">
              <a:cs typeface="Calibri" panose="020F0502020204030204"/>
            </a:endParaRPr>
          </a:p>
          <a:p>
            <a:r>
              <a:rPr lang="en-US">
                <a:ea typeface="+mn-lt"/>
                <a:cs typeface="+mn-lt"/>
              </a:rPr>
              <a:t>JavaScript is one of the </a:t>
            </a:r>
            <a:r>
              <a:rPr lang="en-US" b="1">
                <a:ea typeface="+mn-lt"/>
                <a:cs typeface="+mn-lt"/>
              </a:rPr>
              <a:t>3 languages</a:t>
            </a:r>
            <a:r>
              <a:rPr lang="en-US">
                <a:ea typeface="+mn-lt"/>
                <a:cs typeface="+mn-lt"/>
              </a:rPr>
              <a:t> all web developers </a:t>
            </a:r>
            <a:r>
              <a:rPr lang="en-US" b="1">
                <a:ea typeface="+mn-lt"/>
                <a:cs typeface="+mn-lt"/>
              </a:rPr>
              <a:t>must</a:t>
            </a:r>
            <a:r>
              <a:rPr lang="en-US">
                <a:ea typeface="+mn-lt"/>
                <a:cs typeface="+mn-lt"/>
              </a:rPr>
              <a:t> learn:</a:t>
            </a:r>
            <a:endParaRPr lang="en-US"/>
          </a:p>
          <a:p>
            <a:r>
              <a:rPr lang="en-US">
                <a:ea typeface="+mn-lt"/>
                <a:cs typeface="+mn-lt"/>
              </a:rPr>
              <a:t>   1. </a:t>
            </a:r>
            <a:r>
              <a:rPr lang="en-US" b="1">
                <a:ea typeface="+mn-lt"/>
                <a:cs typeface="+mn-lt"/>
                <a:hlinkClick r:id="rId2"/>
              </a:rPr>
              <a:t>HTML</a:t>
            </a:r>
            <a:r>
              <a:rPr lang="en-US">
                <a:ea typeface="+mn-lt"/>
                <a:cs typeface="+mn-lt"/>
              </a:rPr>
              <a:t> to define the content of web pages</a:t>
            </a:r>
            <a:endParaRPr lang="en-US"/>
          </a:p>
          <a:p>
            <a:r>
              <a:rPr lang="en-US">
                <a:ea typeface="+mn-lt"/>
                <a:cs typeface="+mn-lt"/>
              </a:rPr>
              <a:t>   2. </a:t>
            </a:r>
            <a:r>
              <a:rPr lang="en-US" b="1">
                <a:ea typeface="+mn-lt"/>
                <a:cs typeface="+mn-lt"/>
                <a:hlinkClick r:id="rId3"/>
              </a:rPr>
              <a:t>CSS</a:t>
            </a:r>
            <a:r>
              <a:rPr lang="en-US">
                <a:ea typeface="+mn-lt"/>
                <a:cs typeface="+mn-lt"/>
              </a:rPr>
              <a:t> to specify the layout of web pages</a:t>
            </a:r>
            <a:endParaRPr lang="en-US"/>
          </a:p>
          <a:p>
            <a:r>
              <a:rPr lang="en-US">
                <a:ea typeface="+mn-lt"/>
                <a:cs typeface="+mn-lt"/>
              </a:rPr>
              <a:t>   3. </a:t>
            </a:r>
            <a:r>
              <a:rPr lang="en-US" b="1">
                <a:ea typeface="+mn-lt"/>
                <a:cs typeface="+mn-lt"/>
              </a:rPr>
              <a:t>JavaScript</a:t>
            </a:r>
            <a:r>
              <a:rPr lang="en-US">
                <a:ea typeface="+mn-lt"/>
                <a:cs typeface="+mn-lt"/>
              </a:rPr>
              <a:t> to program the behavior of web page</a:t>
            </a:r>
            <a:endParaRPr lang="en-US"/>
          </a:p>
          <a:p>
            <a:endParaRPr lang="en-US">
              <a:cs typeface="Calibri"/>
            </a:endParaRPr>
          </a:p>
        </p:txBody>
      </p:sp>
    </p:spTree>
    <p:extLst>
      <p:ext uri="{BB962C8B-B14F-4D97-AF65-F5344CB8AC3E}">
        <p14:creationId xmlns:p14="http://schemas.microsoft.com/office/powerpoint/2010/main" val="5916736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r>
              <a:rPr lang="en-GB">
                <a:ea typeface="+mn-lt"/>
                <a:cs typeface="+mn-lt"/>
                <a:hlinkClick r:id="rId2"/>
              </a:rPr>
              <a:t>http://www.w3schools.com/js/</a:t>
            </a:r>
            <a:endParaRPr lang="en-GB"/>
          </a:p>
          <a:p>
            <a:r>
              <a:rPr lang="en-GB">
                <a:hlinkClick r:id="rId3"/>
              </a:rPr>
              <a:t>http://www.w3schools.com/jsref/</a:t>
            </a:r>
            <a:endParaRPr lang="en-GB">
              <a:cs typeface="Calibri"/>
            </a:endParaRPr>
          </a:p>
          <a:p>
            <a:endParaRPr lang="en-GB"/>
          </a:p>
          <a:p>
            <a:pPr>
              <a:buNone/>
            </a:pPr>
            <a:endParaRPr lang="en-GB"/>
          </a:p>
        </p:txBody>
      </p:sp>
    </p:spTree>
    <p:extLst>
      <p:ext uri="{BB962C8B-B14F-4D97-AF65-F5344CB8AC3E}">
        <p14:creationId xmlns:p14="http://schemas.microsoft.com/office/powerpoint/2010/main" val="1715736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Notepad</a:t>
            </a:r>
          </a:p>
        </p:txBody>
      </p:sp>
      <p:sp>
        <p:nvSpPr>
          <p:cNvPr id="27651" name="Rectangle 3"/>
          <p:cNvSpPr>
            <a:spLocks noGrp="1" noChangeArrowheads="1"/>
          </p:cNvSpPr>
          <p:nvPr>
            <p:ph idx="1"/>
          </p:nvPr>
        </p:nvSpPr>
        <p:spPr/>
        <p:txBody>
          <a:bodyPr/>
          <a:lstStyle/>
          <a:p>
            <a:r>
              <a:rPr lang="en-GB"/>
              <a:t>Create your first webpage using Notepad</a:t>
            </a:r>
          </a:p>
          <a:p>
            <a:r>
              <a:rPr lang="en-GB"/>
              <a:t>The body text should include your name in bold</a:t>
            </a:r>
          </a:p>
          <a:p>
            <a:r>
              <a:rPr lang="en-GB"/>
              <a:t>Save the file as "</a:t>
            </a:r>
            <a:r>
              <a:rPr lang="en-GB" err="1"/>
              <a:t>mypage.html</a:t>
            </a:r>
            <a:r>
              <a:rPr lang="en-GB"/>
              <a:t>".</a:t>
            </a:r>
          </a:p>
        </p:txBody>
      </p:sp>
    </p:spTree>
    <p:extLst>
      <p:ext uri="{BB962C8B-B14F-4D97-AF65-F5344CB8AC3E}">
        <p14:creationId xmlns:p14="http://schemas.microsoft.com/office/powerpoint/2010/main" val="1413799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 – Try this in notepad and save as js.html</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&lt;h2&gt;My First JavaScript&lt;/h2&gt;</a:t>
            </a:r>
            <a:endParaRPr lang="en-GB"/>
          </a:p>
          <a:p>
            <a:pPr>
              <a:buNone/>
            </a:pPr>
            <a:endParaRPr lang="en-GB"/>
          </a:p>
          <a:p>
            <a:pPr>
              <a:buNone/>
            </a:pPr>
            <a:r>
              <a:rPr lang="en-GB">
                <a:ea typeface="+mn-lt"/>
                <a:cs typeface="+mn-lt"/>
              </a:rPr>
              <a:t>&lt;button type="button"</a:t>
            </a:r>
            <a:endParaRPr lang="en-GB"/>
          </a:p>
          <a:p>
            <a:pPr>
              <a:buNone/>
            </a:pPr>
            <a:r>
              <a:rPr lang="en-GB">
                <a:ea typeface="+mn-lt"/>
                <a:cs typeface="+mn-lt"/>
              </a:rPr>
              <a:t>onclick="</a:t>
            </a: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Date()"&gt;</a:t>
            </a:r>
            <a:endParaRPr lang="en-GB"/>
          </a:p>
          <a:p>
            <a:pPr>
              <a:buNone/>
            </a:pPr>
            <a:r>
              <a:rPr lang="en-GB">
                <a:ea typeface="+mn-lt"/>
                <a:cs typeface="+mn-lt"/>
              </a:rPr>
              <a:t>Click me to display Date and Time.&lt;/button&gt;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 </a:t>
            </a:r>
          </a:p>
          <a:p>
            <a:pPr>
              <a:buNone/>
            </a:pPr>
            <a:endParaRPr lang="en-GB">
              <a:cs typeface="Calibri"/>
            </a:endParaRPr>
          </a:p>
          <a:p>
            <a:pPr>
              <a:buNone/>
            </a:pPr>
            <a:endParaRPr lang="en-GB">
              <a:cs typeface="Calibri"/>
            </a:endParaRPr>
          </a:p>
          <a:p>
            <a:pPr>
              <a:buNone/>
            </a:pPr>
            <a:endParaRPr lang="en-GB">
              <a:cs typeface="Calibri"/>
            </a:endParaRPr>
          </a:p>
        </p:txBody>
      </p:sp>
    </p:spTree>
    <p:extLst>
      <p:ext uri="{BB962C8B-B14F-4D97-AF65-F5344CB8AC3E}">
        <p14:creationId xmlns:p14="http://schemas.microsoft.com/office/powerpoint/2010/main" val="206747374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15E-68E8-479A-8CF7-E2BC79CB4288}"/>
              </a:ext>
            </a:extLst>
          </p:cNvPr>
          <p:cNvSpPr>
            <a:spLocks noGrp="1"/>
          </p:cNvSpPr>
          <p:nvPr>
            <p:ph type="title"/>
          </p:nvPr>
        </p:nvSpPr>
        <p:spPr/>
        <p:txBody>
          <a:bodyPr/>
          <a:lstStyle/>
          <a:p>
            <a:r>
              <a:rPr lang="en-US" b="0" err="1">
                <a:latin typeface="Consolas"/>
              </a:rPr>
              <a:t>getElementById</a:t>
            </a:r>
            <a:r>
              <a:rPr lang="en-US" b="0">
                <a:latin typeface="Consolas"/>
              </a:rPr>
              <a:t>()</a:t>
            </a:r>
            <a:endParaRPr lang="en-US"/>
          </a:p>
        </p:txBody>
      </p:sp>
      <p:sp>
        <p:nvSpPr>
          <p:cNvPr id="3" name="Content Placeholder 2">
            <a:extLst>
              <a:ext uri="{FF2B5EF4-FFF2-40B4-BE49-F238E27FC236}">
                <a16:creationId xmlns:a16="http://schemas.microsoft.com/office/drawing/2014/main" id="{D5824460-2CC4-49B0-878D-EFF1DC868996}"/>
              </a:ext>
            </a:extLst>
          </p:cNvPr>
          <p:cNvSpPr>
            <a:spLocks noGrp="1"/>
          </p:cNvSpPr>
          <p:nvPr>
            <p:ph idx="1"/>
          </p:nvPr>
        </p:nvSpPr>
        <p:spPr/>
        <p:txBody>
          <a:bodyPr vert="horz" lIns="91440" tIns="45720" rIns="91440" bIns="45720" rtlCol="0" anchor="t">
            <a:normAutofit/>
          </a:bodyPr>
          <a:lstStyle/>
          <a:p>
            <a:r>
              <a:rPr lang="en-US"/>
              <a:t>JavaScript Can Change HTML Content</a:t>
            </a:r>
            <a:endParaRPr lang="en-US">
              <a:cs typeface="Calibri" panose="020F0502020204030204"/>
            </a:endParaRPr>
          </a:p>
          <a:p>
            <a:r>
              <a:rPr lang="en-US">
                <a:ea typeface="+mn-lt"/>
                <a:cs typeface="+mn-lt"/>
              </a:rPr>
              <a:t>One of many JavaScript HTML methods is </a:t>
            </a:r>
            <a:r>
              <a:rPr lang="en-US" err="1">
                <a:latin typeface="Consolas"/>
              </a:rPr>
              <a:t>getElementById</a:t>
            </a:r>
            <a:r>
              <a:rPr lang="en-US">
                <a:latin typeface="Consolas"/>
              </a:rPr>
              <a:t>()</a:t>
            </a:r>
            <a:r>
              <a:rPr lang="en-US">
                <a:ea typeface="+mn-lt"/>
                <a:cs typeface="+mn-lt"/>
              </a:rPr>
              <a:t>.</a:t>
            </a:r>
            <a:endParaRPr lang="en-US"/>
          </a:p>
          <a:p>
            <a:r>
              <a:rPr lang="en-US">
                <a:ea typeface="+mn-lt"/>
                <a:cs typeface="+mn-lt"/>
              </a:rPr>
              <a:t>The example before "finds" an HTML element (with id="demo"), and changes the element content (</a:t>
            </a:r>
            <a:r>
              <a:rPr lang="en-US" err="1">
                <a:ea typeface="+mn-lt"/>
                <a:cs typeface="+mn-lt"/>
              </a:rPr>
              <a:t>innerHTML</a:t>
            </a:r>
            <a:r>
              <a:rPr lang="en-US">
                <a:ea typeface="+mn-lt"/>
                <a:cs typeface="+mn-lt"/>
              </a:rPr>
              <a:t>) to the date</a:t>
            </a:r>
            <a:endParaRPr lang="en-US"/>
          </a:p>
          <a:p>
            <a:endParaRPr lang="en-US">
              <a:cs typeface="Calibri"/>
            </a:endParaRPr>
          </a:p>
          <a:p>
            <a:endParaRPr lang="en-US">
              <a:cs typeface="Calibri"/>
            </a:endParaRPr>
          </a:p>
          <a:p>
            <a:r>
              <a:rPr lang="en-US">
                <a:ea typeface="+mn-lt"/>
                <a:cs typeface="+mn-lt"/>
                <a:hlinkClick r:id="rId2"/>
              </a:rPr>
              <a:t>https://www.w3schools.com/js/tryit.asp?filename=tryjs_intro_lightbulb</a:t>
            </a:r>
            <a:endParaRPr lang="en-US">
              <a:ea typeface="+mn-lt"/>
              <a:cs typeface="+mn-lt"/>
            </a:endParaRPr>
          </a:p>
          <a:p>
            <a:endParaRPr lang="en-US">
              <a:cs typeface="Calibri"/>
            </a:endParaRPr>
          </a:p>
        </p:txBody>
      </p:sp>
    </p:spTree>
    <p:extLst>
      <p:ext uri="{BB962C8B-B14F-4D97-AF65-F5344CB8AC3E}">
        <p14:creationId xmlns:p14="http://schemas.microsoft.com/office/powerpoint/2010/main" val="11585222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err="1"/>
              <a:t>Noscript</a:t>
            </a:r>
            <a:r>
              <a:rPr lang="en-GB"/>
              <a:t> - </a:t>
            </a:r>
            <a:endParaRPr lang="en-GB" b="0">
              <a:cs typeface="Calibri"/>
            </a:endParaRPr>
          </a:p>
          <a:p>
            <a:endParaRPr lang="en-GB">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GB" b="1"/>
              <a:t>&lt;script type="text/</a:t>
            </a:r>
            <a:r>
              <a:rPr lang="en-GB" b="1" err="1"/>
              <a:t>javascript</a:t>
            </a:r>
            <a:r>
              <a:rPr lang="en-GB" b="1"/>
              <a:t>"&gt;</a:t>
            </a:r>
          </a:p>
          <a:p>
            <a:pPr>
              <a:buNone/>
            </a:pPr>
            <a:r>
              <a:rPr lang="en-GB" b="1" err="1"/>
              <a:t>document.write</a:t>
            </a:r>
            <a:r>
              <a:rPr lang="en-GB" b="1"/>
              <a:t>("hello, world");</a:t>
            </a:r>
          </a:p>
          <a:p>
            <a:pPr>
              <a:buNone/>
            </a:pPr>
            <a:r>
              <a:rPr lang="en-GB" b="1"/>
              <a:t>&lt;/script&gt;</a:t>
            </a:r>
          </a:p>
          <a:p>
            <a:pPr>
              <a:buNone/>
            </a:pPr>
            <a:r>
              <a:rPr lang="en-GB" b="1"/>
              <a:t>&lt;</a:t>
            </a:r>
            <a:r>
              <a:rPr lang="en-GB" b="1" err="1"/>
              <a:t>noscript</a:t>
            </a:r>
            <a:r>
              <a:rPr lang="en-GB" b="1"/>
              <a:t>&gt;</a:t>
            </a:r>
          </a:p>
          <a:p>
            <a:pPr>
              <a:buNone/>
            </a:pPr>
            <a:r>
              <a:rPr lang="en-GB" b="1"/>
              <a:t>goodbye, world</a:t>
            </a:r>
          </a:p>
          <a:p>
            <a:pPr>
              <a:buNone/>
            </a:pPr>
            <a:r>
              <a:rPr lang="en-GB" b="1"/>
              <a:t>&lt;/</a:t>
            </a:r>
            <a:r>
              <a:rPr lang="en-GB" b="1" err="1"/>
              <a:t>noscript</a:t>
            </a:r>
            <a:r>
              <a:rPr lang="en-GB" b="1"/>
              <a:t>&gt;</a:t>
            </a:r>
            <a:endParaRPr lang="en-GB">
              <a:cs typeface="Calibri" panose="020F0502020204030204"/>
            </a:endParaRPr>
          </a:p>
          <a:p>
            <a:pPr>
              <a:buNone/>
            </a:pPr>
            <a:endParaRPr lang="en-GB" b="1">
              <a:cs typeface="Calibri"/>
            </a:endParaRPr>
          </a:p>
          <a:p>
            <a:pPr marL="0" indent="0">
              <a:spcBef>
                <a:spcPct val="0"/>
              </a:spcBef>
              <a:buNone/>
            </a:pPr>
            <a:r>
              <a:rPr lang="en-GB">
                <a:ea typeface="+mn-lt"/>
                <a:cs typeface="+mn-lt"/>
              </a:rPr>
              <a:t>Definition and Usage</a:t>
            </a: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tag defines an alternate content to be displayed to users that have disabled scripts in their browser or have a browser that doesn't support script.</a:t>
            </a:r>
            <a:endParaRPr lang="en-GB">
              <a:ea typeface="+mn-lt"/>
              <a:cs typeface="+mn-lt"/>
            </a:endParaRP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element can be used in both &lt;head&gt; and &lt;body&gt;. </a:t>
            </a:r>
          </a:p>
        </p:txBody>
      </p:sp>
    </p:spTree>
    <p:extLst>
      <p:ext uri="{BB962C8B-B14F-4D97-AF65-F5344CB8AC3E}">
        <p14:creationId xmlns:p14="http://schemas.microsoft.com/office/powerpoint/2010/main" val="23102646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Statements</a:t>
            </a:r>
          </a:p>
        </p:txBody>
      </p:sp>
      <p:sp>
        <p:nvSpPr>
          <p:cNvPr id="3" name="Content Placeholder 2"/>
          <p:cNvSpPr>
            <a:spLocks noGrp="1"/>
          </p:cNvSpPr>
          <p:nvPr>
            <p:ph idx="1"/>
          </p:nvPr>
        </p:nvSpPr>
        <p:spPr>
          <a:xfrm>
            <a:off x="2822369" y="699656"/>
            <a:ext cx="8831124" cy="1527444"/>
          </a:xfrm>
        </p:spPr>
        <p:txBody>
          <a:bodyPr vert="horz" lIns="91440" tIns="45720" rIns="91440" bIns="45720" rtlCol="0" anchor="t">
            <a:normAutofit fontScale="77500" lnSpcReduction="20000"/>
          </a:bodyPr>
          <a:lstStyle/>
          <a:p>
            <a:endParaRPr lang="en-GB" b="1"/>
          </a:p>
          <a:p>
            <a:r>
              <a:rPr lang="en-GB"/>
              <a:t>JavaScript Statement Identifiers</a:t>
            </a:r>
            <a:endParaRPr lang="en-GB" b="1">
              <a:cs typeface="Calibri" panose="020F0502020204030204"/>
            </a:endParaRPr>
          </a:p>
          <a:p>
            <a:r>
              <a:rPr lang="en-GB">
                <a:ea typeface="+mn-lt"/>
                <a:cs typeface="+mn-lt"/>
              </a:rPr>
              <a:t>JavaScript statements often start with a </a:t>
            </a:r>
            <a:r>
              <a:rPr lang="en-GB" b="1">
                <a:ea typeface="+mn-lt"/>
                <a:cs typeface="+mn-lt"/>
              </a:rPr>
              <a:t>statement identifier</a:t>
            </a:r>
            <a:r>
              <a:rPr lang="en-GB">
                <a:ea typeface="+mn-lt"/>
                <a:cs typeface="+mn-lt"/>
              </a:rPr>
              <a:t> to identify the JavaScript action to be performed.</a:t>
            </a:r>
            <a:endParaRPr lang="en-GB"/>
          </a:p>
          <a:p>
            <a:r>
              <a:rPr lang="en-GB">
                <a:ea typeface="+mn-lt"/>
                <a:cs typeface="+mn-lt"/>
              </a:rPr>
              <a:t>Statement identifiers are reserved words and cannot be used as variable names (or any other things).</a:t>
            </a:r>
            <a:endParaRPr lang="en-GB"/>
          </a:p>
          <a:p>
            <a:r>
              <a:rPr lang="en-GB">
                <a:ea typeface="+mn-lt"/>
                <a:cs typeface="+mn-lt"/>
              </a:rPr>
              <a:t>The following table lists all JavaScript statements:</a:t>
            </a:r>
            <a:endParaRPr lang="en-GB"/>
          </a:p>
          <a:p>
            <a:pPr marL="0" indent="0">
              <a:buNone/>
            </a:pPr>
            <a:endParaRPr lang="en-GB" sz="4500" b="1">
              <a:cs typeface="Calibri"/>
            </a:endParaRPr>
          </a:p>
          <a:p>
            <a:endParaRPr lang="en-GB" sz="4500" b="1">
              <a:cs typeface="Calibri"/>
            </a:endParaRPr>
          </a:p>
        </p:txBody>
      </p:sp>
      <p:graphicFrame>
        <p:nvGraphicFramePr>
          <p:cNvPr id="5" name="Table 4">
            <a:extLst>
              <a:ext uri="{FF2B5EF4-FFF2-40B4-BE49-F238E27FC236}">
                <a16:creationId xmlns:a16="http://schemas.microsoft.com/office/drawing/2014/main" id="{24EC3F16-A36E-4661-8A65-2CE37CCA1413}"/>
              </a:ext>
            </a:extLst>
          </p:cNvPr>
          <p:cNvGraphicFramePr>
            <a:graphicFrameLocks noGrp="1"/>
          </p:cNvGraphicFramePr>
          <p:nvPr>
            <p:extLst>
              <p:ext uri="{D42A27DB-BD31-4B8C-83A1-F6EECF244321}">
                <p14:modId xmlns:p14="http://schemas.microsoft.com/office/powerpoint/2010/main" val="2724385574"/>
              </p:ext>
            </p:extLst>
          </p:nvPr>
        </p:nvGraphicFramePr>
        <p:xfrm>
          <a:off x="135577" y="2447900"/>
          <a:ext cx="12039600" cy="42976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498752799"/>
                    </a:ext>
                  </a:extLst>
                </a:gridCol>
                <a:gridCol w="6019800">
                  <a:extLst>
                    <a:ext uri="{9D8B030D-6E8A-4147-A177-3AD203B41FA5}">
                      <a16:colId xmlns:a16="http://schemas.microsoft.com/office/drawing/2014/main" val="1719620004"/>
                    </a:ext>
                  </a:extLst>
                </a:gridCol>
              </a:tblGrid>
              <a:tr h="238125">
                <a:tc>
                  <a:txBody>
                    <a:bodyPr/>
                    <a:lstStyle/>
                    <a:p>
                      <a:pPr algn="l" fontAlgn="t"/>
                      <a:r>
                        <a:rPr lang="en-US">
                          <a:effectLst/>
                        </a:rPr>
                        <a:t>Keyword</a:t>
                      </a:r>
                    </a:p>
                  </a:txBody>
                  <a:tcPr marL="152400" marR="76200" marT="76200" marB="76200"/>
                </a:tc>
                <a:tc>
                  <a:txBody>
                    <a:bodyPr/>
                    <a:lstStyle/>
                    <a:p>
                      <a:pPr algn="l" fontAlgn="t"/>
                      <a:r>
                        <a:rPr lang="en-US">
                          <a:effectLst/>
                        </a:rPr>
                        <a:t>Description</a:t>
                      </a:r>
                    </a:p>
                  </a:txBody>
                  <a:tcPr marL="76200" marR="76200" marT="76200" marB="76200"/>
                </a:tc>
                <a:extLst>
                  <a:ext uri="{0D108BD9-81ED-4DB2-BD59-A6C34878D82A}">
                    <a16:rowId xmlns:a16="http://schemas.microsoft.com/office/drawing/2014/main" val="579719583"/>
                  </a:ext>
                </a:extLst>
              </a:tr>
              <a:tr h="0">
                <a:tc>
                  <a:txBody>
                    <a:bodyPr/>
                    <a:lstStyle/>
                    <a:p>
                      <a:pPr algn="l" fontAlgn="t"/>
                      <a:r>
                        <a:rPr lang="en-US">
                          <a:effectLst/>
                        </a:rPr>
                        <a:t>break</a:t>
                      </a:r>
                    </a:p>
                  </a:txBody>
                  <a:tcPr marL="152400" marR="76200" marT="76200" marB="76200"/>
                </a:tc>
                <a:tc>
                  <a:txBody>
                    <a:bodyPr/>
                    <a:lstStyle/>
                    <a:p>
                      <a:pPr algn="l" fontAlgn="t"/>
                      <a:r>
                        <a:rPr lang="en-US">
                          <a:effectLst/>
                        </a:rPr>
                        <a:t>Terminates a switch or a loop</a:t>
                      </a:r>
                    </a:p>
                  </a:txBody>
                  <a:tcPr marL="76200" marR="76200" marT="76200" marB="76200"/>
                </a:tc>
                <a:extLst>
                  <a:ext uri="{0D108BD9-81ED-4DB2-BD59-A6C34878D82A}">
                    <a16:rowId xmlns:a16="http://schemas.microsoft.com/office/drawing/2014/main" val="1592479556"/>
                  </a:ext>
                </a:extLst>
              </a:tr>
              <a:tr h="0">
                <a:tc>
                  <a:txBody>
                    <a:bodyPr/>
                    <a:lstStyle/>
                    <a:p>
                      <a:pPr algn="l" fontAlgn="t"/>
                      <a:r>
                        <a:rPr lang="en-US">
                          <a:effectLst/>
                        </a:rPr>
                        <a:t>continue</a:t>
                      </a:r>
                    </a:p>
                  </a:txBody>
                  <a:tcPr marL="152400" marR="76200" marT="76200" marB="76200"/>
                </a:tc>
                <a:tc>
                  <a:txBody>
                    <a:bodyPr/>
                    <a:lstStyle/>
                    <a:p>
                      <a:pPr algn="l" fontAlgn="t"/>
                      <a:r>
                        <a:rPr lang="en-US">
                          <a:effectLst/>
                        </a:rPr>
                        <a:t>Jumps out of a loop and starts at the top</a:t>
                      </a:r>
                    </a:p>
                  </a:txBody>
                  <a:tcPr marL="76200" marR="76200" marT="76200" marB="76200"/>
                </a:tc>
                <a:extLst>
                  <a:ext uri="{0D108BD9-81ED-4DB2-BD59-A6C34878D82A}">
                    <a16:rowId xmlns:a16="http://schemas.microsoft.com/office/drawing/2014/main" val="1157528899"/>
                  </a:ext>
                </a:extLst>
              </a:tr>
              <a:tr h="0">
                <a:tc>
                  <a:txBody>
                    <a:bodyPr/>
                    <a:lstStyle/>
                    <a:p>
                      <a:pPr algn="l" fontAlgn="t"/>
                      <a:r>
                        <a:rPr lang="en-US">
                          <a:effectLst/>
                        </a:rPr>
                        <a:t>debugger</a:t>
                      </a:r>
                    </a:p>
                  </a:txBody>
                  <a:tcPr marL="152400" marR="76200" marT="76200" marB="76200"/>
                </a:tc>
                <a:tc>
                  <a:txBody>
                    <a:bodyPr/>
                    <a:lstStyle/>
                    <a:p>
                      <a:pPr algn="l" fontAlgn="t"/>
                      <a:r>
                        <a:rPr lang="en-US">
                          <a:effectLst/>
                        </a:rPr>
                        <a:t>Stops the execution of JavaScript, and calls (if available) the debugging function</a:t>
                      </a:r>
                    </a:p>
                  </a:txBody>
                  <a:tcPr marL="76200" marR="76200" marT="76200" marB="76200"/>
                </a:tc>
                <a:extLst>
                  <a:ext uri="{0D108BD9-81ED-4DB2-BD59-A6C34878D82A}">
                    <a16:rowId xmlns:a16="http://schemas.microsoft.com/office/drawing/2014/main" val="3125769301"/>
                  </a:ext>
                </a:extLst>
              </a:tr>
              <a:tr h="0">
                <a:tc>
                  <a:txBody>
                    <a:bodyPr/>
                    <a:lstStyle/>
                    <a:p>
                      <a:pPr algn="l" fontAlgn="t"/>
                      <a:r>
                        <a:rPr lang="en-US">
                          <a:effectLst/>
                        </a:rPr>
                        <a:t>do ... while</a:t>
                      </a:r>
                    </a:p>
                  </a:txBody>
                  <a:tcPr marL="152400" marR="76200" marT="76200" marB="76200"/>
                </a:tc>
                <a:tc>
                  <a:txBody>
                    <a:bodyPr/>
                    <a:lstStyle/>
                    <a:p>
                      <a:pPr algn="l" fontAlgn="t"/>
                      <a:r>
                        <a:rPr lang="en-US">
                          <a:effectLst/>
                        </a:rPr>
                        <a:t>Executes a block of statements, and repeats the block, while a condition is true</a:t>
                      </a:r>
                    </a:p>
                  </a:txBody>
                  <a:tcPr marL="76200" marR="76200" marT="76200" marB="76200"/>
                </a:tc>
                <a:extLst>
                  <a:ext uri="{0D108BD9-81ED-4DB2-BD59-A6C34878D82A}">
                    <a16:rowId xmlns:a16="http://schemas.microsoft.com/office/drawing/2014/main" val="947451511"/>
                  </a:ext>
                </a:extLst>
              </a:tr>
              <a:tr h="0">
                <a:tc>
                  <a:txBody>
                    <a:bodyPr/>
                    <a:lstStyle/>
                    <a:p>
                      <a:pPr algn="l" fontAlgn="t"/>
                      <a:r>
                        <a:rPr lang="en-US">
                          <a:effectLst/>
                        </a:rPr>
                        <a:t>for</a:t>
                      </a:r>
                    </a:p>
                  </a:txBody>
                  <a:tcPr marL="152400" marR="76200" marT="76200" marB="76200"/>
                </a:tc>
                <a:tc>
                  <a:txBody>
                    <a:bodyPr/>
                    <a:lstStyle/>
                    <a:p>
                      <a:pPr algn="l" fontAlgn="t"/>
                      <a:r>
                        <a:rPr lang="en-US">
                          <a:effectLst/>
                        </a:rPr>
                        <a:t>Marks a block of statements to be executed, as long as a condition is true</a:t>
                      </a:r>
                    </a:p>
                  </a:txBody>
                  <a:tcPr marL="76200" marR="76200" marT="76200" marB="76200"/>
                </a:tc>
                <a:extLst>
                  <a:ext uri="{0D108BD9-81ED-4DB2-BD59-A6C34878D82A}">
                    <a16:rowId xmlns:a16="http://schemas.microsoft.com/office/drawing/2014/main" val="3969095303"/>
                  </a:ext>
                </a:extLst>
              </a:tr>
              <a:tr h="0">
                <a:tc>
                  <a:txBody>
                    <a:bodyPr/>
                    <a:lstStyle/>
                    <a:p>
                      <a:pPr algn="l" fontAlgn="t"/>
                      <a:r>
                        <a:rPr lang="en-US">
                          <a:effectLst/>
                        </a:rPr>
                        <a:t>function</a:t>
                      </a:r>
                    </a:p>
                  </a:txBody>
                  <a:tcPr marL="152400" marR="76200" marT="76200" marB="76200"/>
                </a:tc>
                <a:tc>
                  <a:txBody>
                    <a:bodyPr/>
                    <a:lstStyle/>
                    <a:p>
                      <a:pPr algn="l" fontAlgn="t"/>
                      <a:r>
                        <a:rPr lang="en-US">
                          <a:effectLst/>
                        </a:rPr>
                        <a:t>Declares a function</a:t>
                      </a:r>
                    </a:p>
                  </a:txBody>
                  <a:tcPr marL="76200" marR="76200" marT="76200" marB="76200"/>
                </a:tc>
                <a:extLst>
                  <a:ext uri="{0D108BD9-81ED-4DB2-BD59-A6C34878D82A}">
                    <a16:rowId xmlns:a16="http://schemas.microsoft.com/office/drawing/2014/main" val="1885090206"/>
                  </a:ext>
                </a:extLst>
              </a:tr>
              <a:tr h="0">
                <a:tc>
                  <a:txBody>
                    <a:bodyPr/>
                    <a:lstStyle/>
                    <a:p>
                      <a:pPr algn="l" fontAlgn="t"/>
                      <a:r>
                        <a:rPr lang="en-US">
                          <a:effectLst/>
                        </a:rPr>
                        <a:t>if ... else</a:t>
                      </a:r>
                    </a:p>
                  </a:txBody>
                  <a:tcPr marL="152400" marR="76200" marT="76200" marB="76200"/>
                </a:tc>
                <a:tc>
                  <a:txBody>
                    <a:bodyPr/>
                    <a:lstStyle/>
                    <a:p>
                      <a:pPr algn="l" fontAlgn="t"/>
                      <a:r>
                        <a:rPr lang="en-US">
                          <a:effectLst/>
                        </a:rPr>
                        <a:t>Marks a block of statements to be executed, depending on a condition</a:t>
                      </a:r>
                    </a:p>
                  </a:txBody>
                  <a:tcPr marL="76200" marR="76200" marT="76200" marB="76200"/>
                </a:tc>
                <a:extLst>
                  <a:ext uri="{0D108BD9-81ED-4DB2-BD59-A6C34878D82A}">
                    <a16:rowId xmlns:a16="http://schemas.microsoft.com/office/drawing/2014/main" val="983851624"/>
                  </a:ext>
                </a:extLst>
              </a:tr>
              <a:tr h="0">
                <a:tc>
                  <a:txBody>
                    <a:bodyPr/>
                    <a:lstStyle/>
                    <a:p>
                      <a:pPr algn="l" fontAlgn="t"/>
                      <a:r>
                        <a:rPr lang="en-US">
                          <a:effectLst/>
                        </a:rPr>
                        <a:t>return</a:t>
                      </a:r>
                    </a:p>
                  </a:txBody>
                  <a:tcPr marL="152400" marR="76200" marT="76200" marB="76200"/>
                </a:tc>
                <a:tc>
                  <a:txBody>
                    <a:bodyPr/>
                    <a:lstStyle/>
                    <a:p>
                      <a:pPr algn="l" fontAlgn="t"/>
                      <a:r>
                        <a:rPr lang="en-US">
                          <a:effectLst/>
                        </a:rPr>
                        <a:t>Exits a function</a:t>
                      </a:r>
                    </a:p>
                  </a:txBody>
                  <a:tcPr marL="76200" marR="76200" marT="76200" marB="76200"/>
                </a:tc>
                <a:extLst>
                  <a:ext uri="{0D108BD9-81ED-4DB2-BD59-A6C34878D82A}">
                    <a16:rowId xmlns:a16="http://schemas.microsoft.com/office/drawing/2014/main" val="3178849646"/>
                  </a:ext>
                </a:extLst>
              </a:tr>
              <a:tr h="0">
                <a:tc>
                  <a:txBody>
                    <a:bodyPr/>
                    <a:lstStyle/>
                    <a:p>
                      <a:pPr algn="l" fontAlgn="t"/>
                      <a:r>
                        <a:rPr lang="en-US">
                          <a:effectLst/>
                        </a:rPr>
                        <a:t>switch</a:t>
                      </a:r>
                    </a:p>
                  </a:txBody>
                  <a:tcPr marL="152400" marR="76200" marT="76200" marB="76200"/>
                </a:tc>
                <a:tc>
                  <a:txBody>
                    <a:bodyPr/>
                    <a:lstStyle/>
                    <a:p>
                      <a:pPr algn="l" fontAlgn="t"/>
                      <a:r>
                        <a:rPr lang="en-US">
                          <a:effectLst/>
                        </a:rPr>
                        <a:t>Marks a block of statements to be executed, depending on different cases</a:t>
                      </a:r>
                    </a:p>
                  </a:txBody>
                  <a:tcPr marL="76200" marR="76200" marT="76200" marB="76200"/>
                </a:tc>
                <a:extLst>
                  <a:ext uri="{0D108BD9-81ED-4DB2-BD59-A6C34878D82A}">
                    <a16:rowId xmlns:a16="http://schemas.microsoft.com/office/drawing/2014/main" val="399387734"/>
                  </a:ext>
                </a:extLst>
              </a:tr>
              <a:tr h="0">
                <a:tc>
                  <a:txBody>
                    <a:bodyPr/>
                    <a:lstStyle/>
                    <a:p>
                      <a:pPr algn="l" fontAlgn="t"/>
                      <a:r>
                        <a:rPr lang="en-US">
                          <a:effectLst/>
                        </a:rPr>
                        <a:t>try ... catch</a:t>
                      </a:r>
                    </a:p>
                  </a:txBody>
                  <a:tcPr marL="152400" marR="76200" marT="76200" marB="76200"/>
                </a:tc>
                <a:tc>
                  <a:txBody>
                    <a:bodyPr/>
                    <a:lstStyle/>
                    <a:p>
                      <a:pPr algn="l" fontAlgn="t"/>
                      <a:r>
                        <a:rPr lang="en-US">
                          <a:effectLst/>
                        </a:rPr>
                        <a:t>Implements error handling to a block of statements</a:t>
                      </a:r>
                    </a:p>
                  </a:txBody>
                  <a:tcPr marL="76200" marR="76200" marT="76200" marB="76200"/>
                </a:tc>
                <a:extLst>
                  <a:ext uri="{0D108BD9-81ED-4DB2-BD59-A6C34878D82A}">
                    <a16:rowId xmlns:a16="http://schemas.microsoft.com/office/drawing/2014/main" val="3710018798"/>
                  </a:ext>
                </a:extLst>
              </a:tr>
              <a:tr h="0">
                <a:tc>
                  <a:txBody>
                    <a:bodyPr/>
                    <a:lstStyle/>
                    <a:p>
                      <a:pPr algn="l" fontAlgn="t"/>
                      <a:r>
                        <a:rPr lang="en-US">
                          <a:effectLst/>
                        </a:rPr>
                        <a:t>var</a:t>
                      </a:r>
                    </a:p>
                  </a:txBody>
                  <a:tcPr marL="152400" marR="76200" marT="76200" marB="76200"/>
                </a:tc>
                <a:tc>
                  <a:txBody>
                    <a:bodyPr/>
                    <a:lstStyle/>
                    <a:p>
                      <a:pPr algn="l" fontAlgn="t"/>
                      <a:r>
                        <a:rPr lang="en-US">
                          <a:effectLst/>
                        </a:rPr>
                        <a:t>Declares a variable</a:t>
                      </a:r>
                    </a:p>
                  </a:txBody>
                  <a:tcPr marL="76200" marR="76200" marT="76200" marB="76200"/>
                </a:tc>
                <a:extLst>
                  <a:ext uri="{0D108BD9-81ED-4DB2-BD59-A6C34878D82A}">
                    <a16:rowId xmlns:a16="http://schemas.microsoft.com/office/drawing/2014/main" val="3465140017"/>
                  </a:ext>
                </a:extLst>
              </a:tr>
            </a:tbl>
          </a:graphicData>
        </a:graphic>
      </p:graphicFrame>
    </p:spTree>
    <p:extLst>
      <p:ext uri="{BB962C8B-B14F-4D97-AF65-F5344CB8AC3E}">
        <p14:creationId xmlns:p14="http://schemas.microsoft.com/office/powerpoint/2010/main" val="6182755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C677-6234-4937-9DB9-972952BC760B}"/>
              </a:ext>
            </a:extLst>
          </p:cNvPr>
          <p:cNvSpPr>
            <a:spLocks noGrp="1"/>
          </p:cNvSpPr>
          <p:nvPr>
            <p:ph type="title"/>
          </p:nvPr>
        </p:nvSpPr>
        <p:spPr/>
        <p:txBody>
          <a:bodyPr/>
          <a:lstStyle/>
          <a:p>
            <a:r>
              <a:rPr lang="en-US">
                <a:cs typeface="Calibri"/>
              </a:rPr>
              <a:t>Arrays</a:t>
            </a:r>
            <a:endParaRPr lang="en-US"/>
          </a:p>
        </p:txBody>
      </p:sp>
      <p:sp>
        <p:nvSpPr>
          <p:cNvPr id="3" name="Content Placeholder 2">
            <a:extLst>
              <a:ext uri="{FF2B5EF4-FFF2-40B4-BE49-F238E27FC236}">
                <a16:creationId xmlns:a16="http://schemas.microsoft.com/office/drawing/2014/main" id="{378CE5D1-AC6E-482A-BFEB-32283714538E}"/>
              </a:ext>
            </a:extLst>
          </p:cNvPr>
          <p:cNvSpPr>
            <a:spLocks noGrp="1"/>
          </p:cNvSpPr>
          <p:nvPr>
            <p:ph idx="1"/>
          </p:nvPr>
        </p:nvSpPr>
        <p:spPr/>
        <p:txBody>
          <a:bodyPr vert="horz" lIns="91440" tIns="45720" rIns="91440" bIns="45720" rtlCol="0" anchor="t">
            <a:normAutofit fontScale="92500"/>
          </a:bodyPr>
          <a:lstStyle/>
          <a:p>
            <a:r>
              <a:rPr lang="en-US"/>
              <a:t>What is an Array?</a:t>
            </a:r>
            <a:endParaRPr lang="en-US">
              <a:cs typeface="Calibri" panose="020F0502020204030204"/>
            </a:endParaRPr>
          </a:p>
          <a:p>
            <a:pPr marL="0" indent="0">
              <a:buNone/>
            </a:pPr>
            <a:r>
              <a:rPr lang="en-US">
                <a:ea typeface="+mn-lt"/>
                <a:cs typeface="+mn-lt"/>
              </a:rPr>
              <a:t>An array is a special variable, which can hold more than one value at a time.</a:t>
            </a:r>
            <a:endParaRPr lang="en-US">
              <a:cs typeface="Calibri" panose="020F0502020204030204"/>
            </a:endParaRPr>
          </a:p>
          <a:p>
            <a:pPr marL="0" indent="0">
              <a:buNone/>
            </a:pPr>
            <a:r>
              <a:rPr lang="en-US">
                <a:ea typeface="+mn-lt"/>
                <a:cs typeface="+mn-lt"/>
              </a:rPr>
              <a:t>If you have a list of items (a list of car names, for example), storing the cars in single variables could look like this:</a:t>
            </a:r>
            <a:endParaRPr lang="en-US">
              <a:cs typeface="Calibri" panose="020F0502020204030204"/>
            </a:endParaRPr>
          </a:p>
          <a:p>
            <a:pPr marL="0" indent="0">
              <a:buNone/>
            </a:pPr>
            <a:r>
              <a:rPr lang="en-US">
                <a:ea typeface="+mn-lt"/>
                <a:cs typeface="+mn-lt"/>
              </a:rPr>
              <a:t>var car1 = "Saab";</a:t>
            </a:r>
            <a:br>
              <a:rPr lang="en-US">
                <a:ea typeface="+mn-lt"/>
                <a:cs typeface="+mn-lt"/>
              </a:rPr>
            </a:br>
            <a:r>
              <a:rPr lang="en-US">
                <a:ea typeface="+mn-lt"/>
                <a:cs typeface="+mn-lt"/>
              </a:rPr>
              <a:t>var car2 = "Volvo";</a:t>
            </a:r>
            <a:br>
              <a:rPr lang="en-US">
                <a:ea typeface="+mn-lt"/>
                <a:cs typeface="+mn-lt"/>
              </a:rPr>
            </a:br>
            <a:r>
              <a:rPr lang="en-US">
                <a:ea typeface="+mn-lt"/>
                <a:cs typeface="+mn-lt"/>
              </a:rPr>
              <a:t>var car3 = "BMW";</a:t>
            </a:r>
            <a:endParaRPr lang="en-US">
              <a:cs typeface="Calibri" panose="020F0502020204030204"/>
            </a:endParaRPr>
          </a:p>
          <a:p>
            <a:pPr marL="0" indent="0">
              <a:buNone/>
            </a:pPr>
            <a:r>
              <a:rPr lang="en-US">
                <a:ea typeface="+mn-lt"/>
                <a:cs typeface="+mn-lt"/>
              </a:rPr>
              <a:t>However, what if you want to loop through the cars and find a specific one? And what if you had not 3 cars, but 300?</a:t>
            </a:r>
            <a:endParaRPr lang="en-US">
              <a:cs typeface="Calibri" panose="020F0502020204030204"/>
            </a:endParaRPr>
          </a:p>
          <a:p>
            <a:pPr marL="0" indent="0">
              <a:buNone/>
            </a:pPr>
            <a:r>
              <a:rPr lang="en-US">
                <a:ea typeface="+mn-lt"/>
                <a:cs typeface="+mn-lt"/>
              </a:rPr>
              <a:t>The solution is an array!</a:t>
            </a:r>
            <a:endParaRPr lang="en-US">
              <a:cs typeface="Calibri" panose="020F0502020204030204"/>
            </a:endParaRPr>
          </a:p>
          <a:p>
            <a:pPr marL="0" indent="0">
              <a:buNone/>
            </a:pPr>
            <a:r>
              <a:rPr lang="en-US">
                <a:ea typeface="+mn-lt"/>
                <a:cs typeface="+mn-lt"/>
              </a:rPr>
              <a:t>An array can hold many values under a single name, and you can access the values by referring to an index number.</a:t>
            </a:r>
            <a:endParaRPr lang="en-US">
              <a:cs typeface="Calibri" panose="020F0502020204030204"/>
            </a:endParaRPr>
          </a:p>
          <a:p>
            <a:pPr marL="0" indent="0">
              <a:buNone/>
            </a:pPr>
            <a:r>
              <a:rPr lang="en-US"/>
              <a:t/>
            </a:r>
            <a:br>
              <a:rPr lang="en-US"/>
            </a:br>
            <a:endParaRPr lang="en-US">
              <a:cs typeface="Calibri" panose="020F0502020204030204"/>
            </a:endParaRPr>
          </a:p>
        </p:txBody>
      </p:sp>
    </p:spTree>
    <p:extLst>
      <p:ext uri="{BB962C8B-B14F-4D97-AF65-F5344CB8AC3E}">
        <p14:creationId xmlns:p14="http://schemas.microsoft.com/office/powerpoint/2010/main" val="4404839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Arrays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&lt;h2&gt;JavaScript Arrays&lt;/h2&gt;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&lt;script&gt;</a:t>
            </a:r>
            <a:endParaRPr lang="en-GB"/>
          </a:p>
          <a:p>
            <a:pPr>
              <a:buNone/>
            </a:pPr>
            <a:r>
              <a:rPr lang="en-GB">
                <a:ea typeface="+mn-lt"/>
                <a:cs typeface="+mn-lt"/>
              </a:rPr>
              <a:t>var cars = ["Saab", "Volvo", "BMW"];</a:t>
            </a:r>
            <a:endParaRPr lang="en-GB"/>
          </a:p>
          <a:p>
            <a:pPr>
              <a:buNone/>
            </a:pP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cars;</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6039898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88B0-05F2-4EB7-B480-375E9C98BFE9}"/>
              </a:ext>
            </a:extLst>
          </p:cNvPr>
          <p:cNvSpPr>
            <a:spLocks noGrp="1"/>
          </p:cNvSpPr>
          <p:nvPr>
            <p:ph type="title"/>
          </p:nvPr>
        </p:nvSpPr>
        <p:spPr/>
        <p:txBody>
          <a:bodyPr/>
          <a:lstStyle/>
          <a:p>
            <a:r>
              <a:rPr lang="en-US" b="0">
                <a:ea typeface="+mn-lt"/>
                <a:cs typeface="+mn-lt"/>
              </a:rPr>
              <a:t>Access the Elements of an Array</a:t>
            </a:r>
            <a:endParaRPr lang="en-US"/>
          </a:p>
        </p:txBody>
      </p:sp>
      <p:sp>
        <p:nvSpPr>
          <p:cNvPr id="3" name="Content Placeholder 2">
            <a:extLst>
              <a:ext uri="{FF2B5EF4-FFF2-40B4-BE49-F238E27FC236}">
                <a16:creationId xmlns:a16="http://schemas.microsoft.com/office/drawing/2014/main" id="{97F8C8FD-3611-4E29-8F6D-4F0FCDAB3D4C}"/>
              </a:ext>
            </a:extLst>
          </p:cNvPr>
          <p:cNvSpPr>
            <a:spLocks noGrp="1"/>
          </p:cNvSpPr>
          <p:nvPr>
            <p:ph idx="1"/>
          </p:nvPr>
        </p:nvSpPr>
        <p:spPr/>
        <p:txBody>
          <a:bodyPr vert="horz" lIns="91440" tIns="45720" rIns="91440" bIns="45720" rtlCol="0" anchor="t">
            <a:normAutofit/>
          </a:bodyPr>
          <a:lstStyle/>
          <a:p>
            <a:endParaRPr lang="en-US">
              <a:cs typeface="Calibri" panose="020F0502020204030204"/>
            </a:endParaRPr>
          </a:p>
          <a:p>
            <a:r>
              <a:rPr lang="en-US">
                <a:ea typeface="+mn-lt"/>
                <a:cs typeface="+mn-lt"/>
              </a:rPr>
              <a:t>You access an array element by referring to the </a:t>
            </a:r>
            <a:r>
              <a:rPr lang="en-US" b="1">
                <a:ea typeface="+mn-lt"/>
                <a:cs typeface="+mn-lt"/>
              </a:rPr>
              <a:t>index number</a:t>
            </a:r>
            <a:r>
              <a:rPr lang="en-US">
                <a:ea typeface="+mn-lt"/>
                <a:cs typeface="+mn-lt"/>
              </a:rPr>
              <a:t>.</a:t>
            </a:r>
            <a:endParaRPr lang="en-US"/>
          </a:p>
          <a:p>
            <a:r>
              <a:rPr lang="en-US">
                <a:ea typeface="+mn-lt"/>
                <a:cs typeface="+mn-lt"/>
              </a:rPr>
              <a:t>The statement accesses the value of the first element in </a:t>
            </a:r>
            <a:r>
              <a:rPr lang="en-US">
                <a:latin typeface="Consolas"/>
              </a:rPr>
              <a:t>cars</a:t>
            </a:r>
            <a:endParaRPr lang="en-US">
              <a:latin typeface="Consolas"/>
              <a:cs typeface="Calibri"/>
            </a:endParaRPr>
          </a:p>
          <a:p>
            <a:pPr marL="0" indent="0">
              <a:buNone/>
            </a:pPr>
            <a:r>
              <a:rPr lang="en-US" b="1">
                <a:ea typeface="+mn-lt"/>
                <a:cs typeface="+mn-lt"/>
              </a:rPr>
              <a:t>Note:</a:t>
            </a:r>
            <a:r>
              <a:rPr lang="en-US">
                <a:ea typeface="+mn-lt"/>
                <a:cs typeface="+mn-lt"/>
              </a:rPr>
              <a:t> Array indexes start with 0.</a:t>
            </a:r>
            <a:endParaRPr lang="en-US">
              <a:latin typeface="Consolas"/>
              <a:cs typeface="Calibri"/>
            </a:endParaRPr>
          </a:p>
          <a:p>
            <a:pPr marL="0" indent="0">
              <a:buNone/>
            </a:pPr>
            <a:r>
              <a:rPr lang="en-US">
                <a:ea typeface="+mn-lt"/>
                <a:cs typeface="+mn-lt"/>
              </a:rPr>
              <a:t>[0] is the first element. [1] is the second element</a:t>
            </a:r>
            <a:endParaRPr lang="en-US">
              <a:cs typeface="Calibri" panose="020F0502020204030204"/>
            </a:endParaRPr>
          </a:p>
          <a:p>
            <a:endParaRPr lang="en-US">
              <a:latin typeface="Consolas"/>
              <a:cs typeface="Calibri"/>
            </a:endParaRPr>
          </a:p>
          <a:p>
            <a:endParaRPr lang="en-US">
              <a:cs typeface="Calibri"/>
            </a:endParaRPr>
          </a:p>
        </p:txBody>
      </p:sp>
    </p:spTree>
    <p:extLst>
      <p:ext uri="{BB962C8B-B14F-4D97-AF65-F5344CB8AC3E}">
        <p14:creationId xmlns:p14="http://schemas.microsoft.com/office/powerpoint/2010/main" val="70989816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1A-B131-495A-9472-212206967555}"/>
              </a:ext>
            </a:extLst>
          </p:cNvPr>
          <p:cNvSpPr>
            <a:spLocks noGrp="1"/>
          </p:cNvSpPr>
          <p:nvPr>
            <p:ph type="title"/>
          </p:nvPr>
        </p:nvSpPr>
        <p:spPr/>
        <p:txBody>
          <a:bodyPr/>
          <a:lstStyle/>
          <a:p>
            <a:r>
              <a:rPr lang="en-US">
                <a:cs typeface="Calibri"/>
              </a:rPr>
              <a:t>Arrays – Try this</a:t>
            </a:r>
            <a:endParaRPr lang="en-US"/>
          </a:p>
        </p:txBody>
      </p:sp>
      <p:sp>
        <p:nvSpPr>
          <p:cNvPr id="3" name="Content Placeholder 2">
            <a:extLst>
              <a:ext uri="{FF2B5EF4-FFF2-40B4-BE49-F238E27FC236}">
                <a16:creationId xmlns:a16="http://schemas.microsoft.com/office/drawing/2014/main" id="{A3282E2F-03F8-4B8C-B9D4-F0540F688D95}"/>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&lt;h2&gt;JavaScript Arrays&lt;/h2&gt;</a:t>
            </a:r>
            <a:endParaRPr lang="en-US"/>
          </a:p>
          <a:p>
            <a:endParaRPr lang="en-US"/>
          </a:p>
          <a:p>
            <a:r>
              <a:rPr lang="en-US">
                <a:ea typeface="+mn-lt"/>
                <a:cs typeface="+mn-lt"/>
              </a:rPr>
              <a:t>&lt;p&gt;JavaScript array elements are accessed using numeric indexes (starting from 0).&lt;/p&gt;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var cars = ["Saab", "Volvo", "BMW"];</a:t>
            </a:r>
            <a:endParaRPr lang="en-US"/>
          </a:p>
          <a:p>
            <a:r>
              <a:rPr lang="en-US">
                <a:ea typeface="+mn-lt"/>
                <a:cs typeface="+mn-lt"/>
              </a:rPr>
              <a:t>document.getElementById("demo").innerHTML = cars[0];</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67643796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CB15-849B-46A3-918F-41E4F55070BA}"/>
              </a:ext>
            </a:extLst>
          </p:cNvPr>
          <p:cNvSpPr>
            <a:spLocks noGrp="1"/>
          </p:cNvSpPr>
          <p:nvPr>
            <p:ph type="title"/>
          </p:nvPr>
        </p:nvSpPr>
        <p:spPr/>
        <p:txBody>
          <a:bodyPr>
            <a:normAutofit fontScale="90000"/>
          </a:bodyPr>
          <a:lstStyle/>
          <a:p>
            <a:r>
              <a:rPr lang="en-US">
                <a:cs typeface="Calibri"/>
              </a:rPr>
              <a:t>Boolean - </a:t>
            </a:r>
            <a:r>
              <a:rPr lang="en-US" b="0">
                <a:ea typeface="+mn-lt"/>
                <a:cs typeface="+mn-lt"/>
              </a:rPr>
              <a:t>JavaScript booleans can have one of two values: </a:t>
            </a:r>
            <a:r>
              <a:rPr lang="en-US" b="0">
                <a:latin typeface="Consolas"/>
                <a:cs typeface="Calibri"/>
              </a:rPr>
              <a:t>true</a:t>
            </a:r>
            <a:r>
              <a:rPr lang="en-US" b="0">
                <a:ea typeface="+mn-lt"/>
                <a:cs typeface="+mn-lt"/>
              </a:rPr>
              <a:t> or </a:t>
            </a:r>
            <a:r>
              <a:rPr lang="en-US" b="0">
                <a:latin typeface="Consolas"/>
                <a:cs typeface="Calibri"/>
              </a:rPr>
              <a:t>false – Try this</a:t>
            </a:r>
            <a:endParaRPr lang="en-US"/>
          </a:p>
        </p:txBody>
      </p:sp>
      <p:sp>
        <p:nvSpPr>
          <p:cNvPr id="3" name="Content Placeholder 2">
            <a:extLst>
              <a:ext uri="{FF2B5EF4-FFF2-40B4-BE49-F238E27FC236}">
                <a16:creationId xmlns:a16="http://schemas.microsoft.com/office/drawing/2014/main" id="{03FDE3E5-25F5-4CD9-878B-EB39D85C259A}"/>
              </a:ext>
            </a:extLst>
          </p:cNvPr>
          <p:cNvSpPr>
            <a:spLocks noGrp="1"/>
          </p:cNvSpPr>
          <p:nvPr>
            <p:ph idx="1"/>
          </p:nvPr>
        </p:nvSpPr>
        <p:spPr/>
        <p:txBody>
          <a:bodyPr vert="horz" lIns="91440" tIns="45720" rIns="91440" bIns="45720" rtlCol="0" anchor="t">
            <a:normAutofit fontScale="47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&lt;p&gt;Display the value of Boolean(10 &gt; 9)&lt;/p&gt;</a:t>
            </a:r>
            <a:endParaRPr lang="en-US"/>
          </a:p>
          <a:p>
            <a:endParaRPr lang="en-US"/>
          </a:p>
          <a:p>
            <a:r>
              <a:rPr lang="en-US">
                <a:ea typeface="+mn-lt"/>
                <a:cs typeface="+mn-lt"/>
              </a:rPr>
              <a:t>&lt;button onclick="myFunction()"&gt;Try it&lt;/button&gt;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function myFunction() {</a:t>
            </a:r>
            <a:endParaRPr lang="en-US"/>
          </a:p>
          <a:p>
            <a:r>
              <a:rPr lang="en-US">
                <a:ea typeface="+mn-lt"/>
                <a:cs typeface="+mn-lt"/>
              </a:rPr>
              <a:t>  document.getElementById("demo").innerHTML = Boolean(10 &gt; 9);</a:t>
            </a:r>
            <a:endParaRPr lang="en-US"/>
          </a:p>
          <a:p>
            <a:r>
              <a:rPr lang="en-US">
                <a:ea typeface="+mn-lt"/>
                <a:cs typeface="+mn-lt"/>
              </a:rPr>
              <a:t>}</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92139652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Validation</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2855641" y="1988841"/>
            <a:ext cx="6314231" cy="3320979"/>
          </a:xfrm>
          <a:prstGeom prst="rect">
            <a:avLst/>
          </a:prstGeom>
          <a:noFill/>
          <a:ln w="9525">
            <a:noFill/>
            <a:miter lim="800000"/>
            <a:headEnd/>
            <a:tailEnd/>
          </a:ln>
        </p:spPr>
      </p:pic>
    </p:spTree>
    <p:extLst>
      <p:ext uri="{BB962C8B-B14F-4D97-AF65-F5344CB8AC3E}">
        <p14:creationId xmlns:p14="http://schemas.microsoft.com/office/powerpoint/2010/main" val="199778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W3C rules</a:t>
            </a:r>
          </a:p>
        </p:txBody>
      </p:sp>
      <p:sp>
        <p:nvSpPr>
          <p:cNvPr id="28675" name="Rectangle 3"/>
          <p:cNvSpPr>
            <a:spLocks noGrp="1" noChangeArrowheads="1"/>
          </p:cNvSpPr>
          <p:nvPr>
            <p:ph idx="1"/>
          </p:nvPr>
        </p:nvSpPr>
        <p:spPr/>
        <p:txBody>
          <a:bodyPr/>
          <a:lstStyle/>
          <a:p>
            <a:r>
              <a:rPr lang="en-GB"/>
              <a:t>HTML not case sensitive </a:t>
            </a:r>
          </a:p>
          <a:p>
            <a:pPr lvl="1"/>
            <a:r>
              <a:rPr lang="en-GB"/>
              <a:t>W3C recommend lowercase</a:t>
            </a:r>
          </a:p>
          <a:p>
            <a:r>
              <a:rPr lang="en-GB"/>
              <a:t>Tags should have closing tags</a:t>
            </a:r>
          </a:p>
          <a:p>
            <a:pPr lvl="1"/>
            <a:r>
              <a:rPr lang="en-GB"/>
              <a:t>&lt;p&gt;&lt;/p&gt;</a:t>
            </a:r>
          </a:p>
          <a:p>
            <a:pPr lvl="1"/>
            <a:r>
              <a:rPr lang="en-GB"/>
              <a:t>&lt;br /&gt;</a:t>
            </a:r>
          </a:p>
          <a:p>
            <a:endParaRPr lang="en-GB"/>
          </a:p>
          <a:p>
            <a:endParaRPr lang="en-GB"/>
          </a:p>
        </p:txBody>
      </p:sp>
    </p:spTree>
    <p:extLst>
      <p:ext uri="{BB962C8B-B14F-4D97-AF65-F5344CB8AC3E}">
        <p14:creationId xmlns:p14="http://schemas.microsoft.com/office/powerpoint/2010/main" val="314311876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a:xfrm>
            <a:off x="2269866" y="30702"/>
            <a:ext cx="11590421" cy="903634"/>
          </a:xfrm>
        </p:spPr>
        <p:txBody>
          <a:bodyPr>
            <a:normAutofit fontScale="90000"/>
          </a:bodyPr>
          <a:lstStyle/>
          <a:p>
            <a:r>
              <a:rPr lang="en-US" b="0"/>
              <a:t>JavaScript Can Validate Numeric Input</a:t>
            </a:r>
            <a:endParaRPr lang="en-US"/>
          </a:p>
          <a:p>
            <a:r>
              <a:rPr lang="en-US">
                <a:cs typeface="Calibri"/>
              </a:rPr>
              <a:t>Try this.....</a:t>
            </a:r>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idx="1"/>
          </p:nvPr>
        </p:nvSpPr>
        <p:spPr>
          <a:xfrm>
            <a:off x="213861" y="1277366"/>
            <a:ext cx="11590421" cy="5495143"/>
          </a:xfrm>
        </p:spPr>
        <p:txBody>
          <a:bodyPr vert="horz" lIns="91440" tIns="45720" rIns="91440" bIns="45720" rtlCol="0" anchor="t">
            <a:normAutofit fontScale="62500" lnSpcReduction="20000"/>
          </a:bodyPr>
          <a:lstStyle/>
          <a:p>
            <a:pPr marL="0" indent="0">
              <a:buNone/>
            </a:pPr>
            <a:r>
              <a:rPr lang="en-US" sz="1800">
                <a:ea typeface="+mn-lt"/>
                <a:cs typeface="+mn-lt"/>
              </a:rPr>
              <a:t>&lt;!DOCTYPE html&gt;</a:t>
            </a:r>
            <a:endParaRPr lang="en-US" sz="1800">
              <a:cs typeface="Calibri" panose="020F0502020204030204"/>
            </a:endParaRPr>
          </a:p>
          <a:p>
            <a:pPr marL="0" indent="0">
              <a:buNone/>
            </a:pPr>
            <a:r>
              <a:rPr lang="en-US" sz="1800">
                <a:ea typeface="+mn-lt"/>
                <a:cs typeface="+mn-lt"/>
              </a:rPr>
              <a:t>&lt;html&gt;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&lt;h2&gt;JavaScript Can Validate Input&lt;/h2&gt;</a:t>
            </a:r>
            <a:endParaRPr lang="en-US" sz="1800">
              <a:cs typeface="Calibri"/>
            </a:endParaRPr>
          </a:p>
          <a:p>
            <a:pPr marL="0" indent="0">
              <a:buNone/>
            </a:pPr>
            <a:r>
              <a:rPr lang="en-US" sz="1800">
                <a:ea typeface="+mn-lt"/>
                <a:cs typeface="+mn-lt"/>
              </a:rPr>
              <a:t>&lt;p&gt;Please input a number between 1 and 10:&lt;/p&gt;</a:t>
            </a:r>
            <a:endParaRPr lang="en-US" sz="1800">
              <a:cs typeface="Calibri"/>
            </a:endParaRPr>
          </a:p>
          <a:p>
            <a:pPr marL="0" indent="0">
              <a:buNone/>
            </a:pPr>
            <a:r>
              <a:rPr lang="en-US" sz="1800">
                <a:ea typeface="+mn-lt"/>
                <a:cs typeface="+mn-lt"/>
              </a:rPr>
              <a:t>&lt;input id="numb"&gt;</a:t>
            </a:r>
            <a:endParaRPr lang="en-US" sz="1800">
              <a:cs typeface="Calibri"/>
            </a:endParaRPr>
          </a:p>
          <a:p>
            <a:pPr marL="0" indent="0">
              <a:buNone/>
            </a:pPr>
            <a:r>
              <a:rPr lang="en-US" sz="1800">
                <a:ea typeface="+mn-lt"/>
                <a:cs typeface="+mn-lt"/>
              </a:rPr>
              <a:t>&lt;button type="button" onclick="myFunction()"&gt;Submit&lt;/button&gt;</a:t>
            </a:r>
            <a:endParaRPr lang="en-US" sz="1800">
              <a:cs typeface="Calibri"/>
            </a:endParaRPr>
          </a:p>
          <a:p>
            <a:pPr marL="0" indent="0">
              <a:buNone/>
            </a:pPr>
            <a:r>
              <a:rPr lang="en-US" sz="1800">
                <a:ea typeface="+mn-lt"/>
                <a:cs typeface="+mn-lt"/>
              </a:rPr>
              <a:t>&lt;p id="demo"&gt;&lt;/p&gt;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function myFunction() {</a:t>
            </a:r>
            <a:endParaRPr lang="en-US" sz="1800">
              <a:cs typeface="Calibri"/>
            </a:endParaRPr>
          </a:p>
          <a:p>
            <a:pPr marL="0" indent="0">
              <a:buNone/>
            </a:pPr>
            <a:r>
              <a:rPr lang="en-US" sz="1800">
                <a:ea typeface="+mn-lt"/>
                <a:cs typeface="+mn-lt"/>
              </a:rPr>
              <a:t>  var x, text;</a:t>
            </a:r>
            <a:endParaRPr lang="en-US" sz="1800">
              <a:cs typeface="Calibri"/>
            </a:endParaRPr>
          </a:p>
          <a:p>
            <a:pPr marL="0" indent="0">
              <a:buNone/>
            </a:pPr>
            <a:r>
              <a:rPr lang="en-US" sz="1800">
                <a:ea typeface="+mn-lt"/>
                <a:cs typeface="+mn-lt"/>
              </a:rPr>
              <a:t>  // Get the value of the input field with id="numb"</a:t>
            </a:r>
            <a:endParaRPr lang="en-US" sz="1800">
              <a:cs typeface="Calibri"/>
            </a:endParaRPr>
          </a:p>
          <a:p>
            <a:pPr marL="0" indent="0">
              <a:buNone/>
            </a:pPr>
            <a:r>
              <a:rPr lang="en-US" sz="1800">
                <a:ea typeface="+mn-lt"/>
                <a:cs typeface="+mn-lt"/>
              </a:rPr>
              <a:t>  x = document.getElementById("numb").value;</a:t>
            </a:r>
            <a:endParaRPr lang="en-US" sz="1800">
              <a:cs typeface="Calibri"/>
            </a:endParaRPr>
          </a:p>
          <a:p>
            <a:pPr marL="0" indent="0">
              <a:buNone/>
            </a:pPr>
            <a:r>
              <a:rPr lang="en-US" sz="1800">
                <a:ea typeface="+mn-lt"/>
                <a:cs typeface="+mn-lt"/>
              </a:rPr>
              <a:t> // If x is Not a Number or less than one or greater than 10</a:t>
            </a:r>
            <a:endParaRPr lang="en-US" sz="1800">
              <a:cs typeface="Calibri"/>
            </a:endParaRPr>
          </a:p>
          <a:p>
            <a:pPr marL="0" indent="0">
              <a:buNone/>
            </a:pPr>
            <a:r>
              <a:rPr lang="en-US" sz="1800">
                <a:ea typeface="+mn-lt"/>
                <a:cs typeface="+mn-lt"/>
              </a:rPr>
              <a:t> if (isNaN(x) || x &lt; 1 || x &gt; 10) {</a:t>
            </a:r>
            <a:endParaRPr lang="en-US" sz="1800">
              <a:cs typeface="Calibri"/>
            </a:endParaRPr>
          </a:p>
          <a:p>
            <a:pPr marL="0" indent="0">
              <a:buNone/>
            </a:pPr>
            <a:r>
              <a:rPr lang="en-US" sz="1800">
                <a:ea typeface="+mn-lt"/>
                <a:cs typeface="+mn-lt"/>
              </a:rPr>
              <a:t>  text = "Input not valid";</a:t>
            </a:r>
            <a:endParaRPr lang="en-US" sz="1800">
              <a:cs typeface="Calibri"/>
            </a:endParaRPr>
          </a:p>
          <a:p>
            <a:pPr marL="0" indent="0">
              <a:buNone/>
            </a:pPr>
            <a:r>
              <a:rPr lang="en-US" sz="1800">
                <a:ea typeface="+mn-lt"/>
                <a:cs typeface="+mn-lt"/>
              </a:rPr>
              <a:t>  } else {</a:t>
            </a:r>
            <a:endParaRPr lang="en-US" sz="1800">
              <a:cs typeface="Calibri"/>
            </a:endParaRPr>
          </a:p>
          <a:p>
            <a:pPr marL="0" indent="0">
              <a:buNone/>
            </a:pPr>
            <a:r>
              <a:rPr lang="en-US" sz="1800">
                <a:ea typeface="+mn-lt"/>
                <a:cs typeface="+mn-lt"/>
              </a:rPr>
              <a:t>   text = "Input OK";</a:t>
            </a:r>
            <a:endParaRPr lang="en-US" sz="1800">
              <a:cs typeface="Calibri"/>
            </a:endParaRPr>
          </a:p>
          <a:p>
            <a:pPr marL="0" indent="0">
              <a:buNone/>
            </a:pPr>
            <a:r>
              <a:rPr lang="en-US" sz="1800">
                <a:ea typeface="+mn-lt"/>
                <a:cs typeface="+mn-lt"/>
              </a:rPr>
              <a:t> }</a:t>
            </a:r>
            <a:endParaRPr lang="en-US" sz="1800">
              <a:cs typeface="Calibri"/>
            </a:endParaRPr>
          </a:p>
          <a:p>
            <a:pPr marL="0" indent="0">
              <a:buNone/>
            </a:pPr>
            <a:r>
              <a:rPr lang="en-US" sz="1800">
                <a:ea typeface="+mn-lt"/>
                <a:cs typeface="+mn-lt"/>
              </a:rPr>
              <a:t> document.getElementById("demo").innerHTML = text;</a:t>
            </a:r>
            <a:endParaRPr lang="en-US" sz="1800">
              <a:cs typeface="Calibri"/>
            </a:endParaRPr>
          </a:p>
          <a:p>
            <a:pPr marL="0" indent="0">
              <a:buNone/>
            </a:pPr>
            <a:r>
              <a:rPr lang="en-US" sz="1800">
                <a:ea typeface="+mn-lt"/>
                <a:cs typeface="+mn-lt"/>
              </a:rPr>
              <a: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&lt;/html&gt; </a:t>
            </a:r>
            <a:endParaRPr lang="en-US">
              <a:cs typeface="Calibri" panose="020F0502020204030204"/>
            </a:endParaRPr>
          </a:p>
        </p:txBody>
      </p:sp>
    </p:spTree>
    <p:extLst>
      <p:ext uri="{BB962C8B-B14F-4D97-AF65-F5344CB8AC3E}">
        <p14:creationId xmlns:p14="http://schemas.microsoft.com/office/powerpoint/2010/main" val="391632307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Event Handlers</a:t>
            </a:r>
            <a:endParaRPr lang="en-GB"/>
          </a:p>
        </p:txBody>
      </p:sp>
      <p:sp>
        <p:nvSpPr>
          <p:cNvPr id="3" name="Content Placeholder 2"/>
          <p:cNvSpPr>
            <a:spLocks noGrp="1"/>
          </p:cNvSpPr>
          <p:nvPr>
            <p:ph idx="1"/>
          </p:nvPr>
        </p:nvSpPr>
        <p:spPr/>
        <p:txBody>
          <a:bodyPr>
            <a:normAutofit/>
          </a:bodyPr>
          <a:lstStyle/>
          <a:p>
            <a:r>
              <a:rPr lang="en-GB"/>
              <a:t>Often you want your JavaScript code to be executed because something specific has occurred</a:t>
            </a:r>
          </a:p>
          <a:p>
            <a:r>
              <a:rPr lang="en-GB"/>
              <a:t>To achieve these effects you use special interfaces provided by the browser and known as </a:t>
            </a:r>
            <a:r>
              <a:rPr lang="en-GB" i="1"/>
              <a:t>event handlers. </a:t>
            </a:r>
          </a:p>
          <a:p>
            <a:r>
              <a:rPr lang="en-GB"/>
              <a:t>Event handlers allow you to call JavaScript methods automatically when certain types of events occur.</a:t>
            </a:r>
          </a:p>
        </p:txBody>
      </p:sp>
    </p:spTree>
    <p:extLst>
      <p:ext uri="{BB962C8B-B14F-4D97-AF65-F5344CB8AC3E}">
        <p14:creationId xmlns:p14="http://schemas.microsoft.com/office/powerpoint/2010/main" val="257709704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Event Handlers</a:t>
            </a:r>
          </a:p>
        </p:txBody>
      </p:sp>
      <p:sp>
        <p:nvSpPr>
          <p:cNvPr id="3" name="Content Placeholder 2"/>
          <p:cNvSpPr>
            <a:spLocks noGrp="1"/>
          </p:cNvSpPr>
          <p:nvPr>
            <p:ph idx="1"/>
          </p:nvPr>
        </p:nvSpPr>
        <p:spPr/>
        <p:txBody>
          <a:bodyPr>
            <a:normAutofit/>
          </a:bodyPr>
          <a:lstStyle/>
          <a:p>
            <a:r>
              <a:rPr lang="en-GB"/>
              <a:t>Consider the following code:</a:t>
            </a:r>
          </a:p>
          <a:p>
            <a:pPr>
              <a:buNone/>
            </a:pPr>
            <a:endParaRPr lang="en-GB" sz="1800"/>
          </a:p>
          <a:p>
            <a:pPr>
              <a:buNone/>
            </a:pPr>
            <a:r>
              <a:rPr lang="en-GB" sz="1800"/>
              <a:t>&lt;form&gt;</a:t>
            </a:r>
          </a:p>
          <a:p>
            <a:pPr>
              <a:buNone/>
            </a:pPr>
            <a:r>
              <a:rPr lang="en-GB" sz="1800"/>
              <a:t>&lt;input type=”button” value=”Click Here” </a:t>
            </a:r>
            <a:r>
              <a:rPr lang="en-GB" sz="1800" err="1"/>
              <a:t>onClick</a:t>
            </a:r>
            <a:r>
              <a:rPr lang="en-GB" sz="1800"/>
              <a:t>=”alert(‘Thanks for clicking!’)”&gt;</a:t>
            </a:r>
          </a:p>
          <a:p>
            <a:pPr>
              <a:buNone/>
            </a:pPr>
            <a:r>
              <a:rPr lang="en-GB" sz="1800"/>
              <a:t>&lt;/form&gt;</a:t>
            </a:r>
          </a:p>
          <a:p>
            <a:pPr>
              <a:buNone/>
            </a:pPr>
            <a:endParaRPr lang="en-GB" sz="1800"/>
          </a:p>
          <a:p>
            <a:r>
              <a:rPr lang="en-GB"/>
              <a:t>Here we capture the action of the user clicking the button, using the </a:t>
            </a:r>
            <a:r>
              <a:rPr lang="en-GB" err="1"/>
              <a:t>onClick</a:t>
            </a:r>
            <a:r>
              <a:rPr lang="en-GB"/>
              <a:t> event </a:t>
            </a:r>
            <a:r>
              <a:rPr lang="en-GB" err="1"/>
              <a:t>handler</a:t>
            </a:r>
            <a:r>
              <a:rPr lang="en-GB"/>
              <a:t>. When the user’s click is detected, the script carries out the instructions listed in the </a:t>
            </a:r>
            <a:r>
              <a:rPr lang="en-GB" err="1"/>
              <a:t>onClick</a:t>
            </a:r>
            <a:r>
              <a:rPr lang="en-GB"/>
              <a:t> attribute of the input tag:</a:t>
            </a:r>
          </a:p>
          <a:p>
            <a:pPr>
              <a:buNone/>
            </a:pPr>
            <a:r>
              <a:rPr lang="en-GB" sz="2400" err="1"/>
              <a:t>onClick</a:t>
            </a:r>
            <a:r>
              <a:rPr lang="en-GB" sz="2400"/>
              <a:t>=”alert(‘Thanks for clicking!’)”</a:t>
            </a:r>
          </a:p>
        </p:txBody>
      </p:sp>
    </p:spTree>
    <p:extLst>
      <p:ext uri="{BB962C8B-B14F-4D97-AF65-F5344CB8AC3E}">
        <p14:creationId xmlns:p14="http://schemas.microsoft.com/office/powerpoint/2010/main" val="420194974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Other Event Handlers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577144"/>
              </p:ext>
            </p:extLst>
          </p:nvPr>
        </p:nvGraphicFramePr>
        <p:xfrm>
          <a:off x="1879952" y="2053287"/>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a:solidFill>
                            <a:schemeClr val="tx1"/>
                          </a:solidFill>
                          <a:latin typeface="+mn-lt"/>
                          <a:ea typeface="+mn-ea"/>
                          <a:cs typeface="+mn-cs"/>
                        </a:rPr>
                        <a:t>EVENT HANDLER</a:t>
                      </a:r>
                    </a:p>
                  </a:txBody>
                  <a:tcPr/>
                </a:tc>
                <a:tc>
                  <a:txBody>
                    <a:bodyPr/>
                    <a:lstStyle/>
                    <a:p>
                      <a:pPr algn="ctr"/>
                      <a:r>
                        <a:rPr lang="en-GB" sz="2800" b="1" kern="1200" baseline="0">
                          <a:solidFill>
                            <a:schemeClr val="tx1"/>
                          </a:solidFill>
                          <a:latin typeface="+mn-lt"/>
                          <a:ea typeface="+mn-ea"/>
                          <a:cs typeface="+mn-cs"/>
                        </a:rPr>
                        <a:t>COMMENTS</a:t>
                      </a:r>
                      <a:endParaRPr lang="en-GB" sz="280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err="1">
                          <a:solidFill>
                            <a:schemeClr val="tx1"/>
                          </a:solidFill>
                          <a:latin typeface="+mn-lt"/>
                          <a:ea typeface="+mn-ea"/>
                          <a:cs typeface="+mn-cs"/>
                        </a:rPr>
                        <a:t>onChange</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err="1">
                          <a:solidFill>
                            <a:schemeClr val="tx1"/>
                          </a:solidFill>
                          <a:latin typeface="+mn-lt"/>
                          <a:ea typeface="+mn-ea"/>
                          <a:cs typeface="+mn-cs"/>
                        </a:rPr>
                        <a:t>onClick</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err="1">
                          <a:solidFill>
                            <a:schemeClr val="tx1"/>
                          </a:solidFill>
                          <a:latin typeface="+mn-lt"/>
                          <a:ea typeface="+mn-ea"/>
                          <a:cs typeface="+mn-cs"/>
                        </a:rPr>
                        <a:t>onLoad</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err="1">
                          <a:solidFill>
                            <a:schemeClr val="tx1"/>
                          </a:solidFill>
                          <a:latin typeface="+mn-lt"/>
                          <a:ea typeface="+mn-ea"/>
                          <a:cs typeface="+mn-cs"/>
                        </a:rPr>
                        <a:t>onMouseOver</a:t>
                      </a:r>
                      <a:r>
                        <a:rPr lang="en-GB" sz="2000" b="1" kern="1200" baseline="0">
                          <a:solidFill>
                            <a:schemeClr val="tx1"/>
                          </a:solidFill>
                          <a:latin typeface="+mn-lt"/>
                          <a:ea typeface="+mn-ea"/>
                          <a:cs typeface="+mn-cs"/>
                        </a:rPr>
                        <a:t> </a:t>
                      </a:r>
                      <a:endParaRPr lang="en-GB" sz="2000"/>
                    </a:p>
                  </a:txBody>
                  <a:tcPr/>
                </a:tc>
                <a:tc>
                  <a:txBody>
                    <a:bodyPr/>
                    <a:lstStyle/>
                    <a:p>
                      <a:pPr algn="l"/>
                      <a:r>
                        <a:rPr lang="en-GB" sz="2000" b="1" kern="1200" baseline="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err="1">
                          <a:solidFill>
                            <a:schemeClr val="tx1"/>
                          </a:solidFill>
                          <a:latin typeface="+mn-lt"/>
                          <a:ea typeface="+mn-ea"/>
                          <a:cs typeface="+mn-cs"/>
                        </a:rPr>
                        <a:t>onMouseOut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 and when it leaves</a:t>
                      </a:r>
                    </a:p>
                    <a:p>
                      <a:pPr algn="l"/>
                      <a:endParaRPr lang="en-GB" sz="2000"/>
                    </a:p>
                  </a:txBody>
                  <a:tcPr/>
                </a:tc>
                <a:extLst>
                  <a:ext uri="{0D108BD9-81ED-4DB2-BD59-A6C34878D82A}">
                    <a16:rowId xmlns:a16="http://schemas.microsoft.com/office/drawing/2014/main" val="10005"/>
                  </a:ext>
                </a:extLst>
              </a:tr>
              <a:tr h="370840">
                <a:tc>
                  <a:txBody>
                    <a:bodyPr/>
                    <a:lstStyle/>
                    <a:p>
                      <a:pPr algn="ctr"/>
                      <a:r>
                        <a:rPr lang="en-GB" sz="2000" b="1" kern="1200" baseline="0" err="1">
                          <a:solidFill>
                            <a:schemeClr val="tx1"/>
                          </a:solidFill>
                          <a:latin typeface="+mn-lt"/>
                          <a:ea typeface="+mn-ea"/>
                          <a:cs typeface="+mn-cs"/>
                        </a:rPr>
                        <a:t>onSubmit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at the point a form is submitted</a:t>
                      </a:r>
                      <a:endParaRPr lang="en-GB" sz="200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Concatenation</a:t>
            </a:r>
          </a:p>
        </p:txBody>
      </p:sp>
      <p:sp>
        <p:nvSpPr>
          <p:cNvPr id="3" name="Content Placeholder 2"/>
          <p:cNvSpPr>
            <a:spLocks noGrp="1"/>
          </p:cNvSpPr>
          <p:nvPr>
            <p:ph idx="1"/>
          </p:nvPr>
        </p:nvSpPr>
        <p:spPr/>
        <p:txBody>
          <a:bodyPr>
            <a:normAutofit/>
          </a:bodyPr>
          <a:lstStyle/>
          <a:p>
            <a:r>
              <a:rPr lang="en-GB"/>
              <a:t>Joining of two or more items</a:t>
            </a:r>
          </a:p>
          <a:p>
            <a:pPr>
              <a:buNone/>
            </a:pPr>
            <a:endParaRPr lang="en-GB"/>
          </a:p>
          <a:p>
            <a:pPr>
              <a:buNone/>
            </a:pPr>
            <a:r>
              <a:rPr lang="en-GB" err="1"/>
              <a:t>var</a:t>
            </a:r>
            <a:r>
              <a:rPr lang="en-GB"/>
              <a:t> </a:t>
            </a:r>
            <a:r>
              <a:rPr lang="en-GB" err="1"/>
              <a:t>userName</a:t>
            </a:r>
            <a:r>
              <a:rPr lang="en-GB"/>
              <a:t>;</a:t>
            </a:r>
          </a:p>
          <a:p>
            <a:pPr>
              <a:buNone/>
            </a:pPr>
            <a:r>
              <a:rPr lang="en-GB" err="1"/>
              <a:t>userName</a:t>
            </a:r>
            <a:r>
              <a:rPr lang="en-GB"/>
              <a:t> = prompt("What is your name?");</a:t>
            </a:r>
          </a:p>
          <a:p>
            <a:pPr>
              <a:buNone/>
            </a:pPr>
            <a:r>
              <a:rPr lang="en-GB" err="1"/>
              <a:t>document.write</a:t>
            </a:r>
            <a:r>
              <a:rPr lang="en-GB"/>
              <a:t>("Hi, " + </a:t>
            </a:r>
            <a:r>
              <a:rPr lang="en-GB" err="1"/>
              <a:t>userName</a:t>
            </a:r>
            <a:r>
              <a:rPr lang="en-GB"/>
              <a:t> + "!");</a:t>
            </a:r>
          </a:p>
        </p:txBody>
      </p:sp>
    </p:spTree>
    <p:extLst>
      <p:ext uri="{BB962C8B-B14F-4D97-AF65-F5344CB8AC3E}">
        <p14:creationId xmlns:p14="http://schemas.microsoft.com/office/powerpoint/2010/main" val="369242453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We can include as many &lt;script&gt;…&lt;/script&gt; tags in our page as we need. However, we must pay some attention to where in the document they are placed.</a:t>
            </a:r>
          </a:p>
          <a:p>
            <a:r>
              <a:rPr lang="en-GB"/>
              <a:t>JavaScript commands are executed in the order in which they appear in the page.</a:t>
            </a:r>
          </a:p>
          <a:p>
            <a:r>
              <a:rPr lang="en-GB"/>
              <a:t>JavaScript can also be added to the head section of the HTML page.</a:t>
            </a:r>
          </a:p>
          <a:p>
            <a:r>
              <a:rPr lang="en-GB"/>
              <a:t>This is a popular place to keep JavaScript functions</a:t>
            </a:r>
          </a:p>
        </p:txBody>
      </p:sp>
    </p:spTree>
    <p:extLst>
      <p:ext uri="{BB962C8B-B14F-4D97-AF65-F5344CB8AC3E}">
        <p14:creationId xmlns:p14="http://schemas.microsoft.com/office/powerpoint/2010/main" val="22978059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Placing JavaScript functions into external files allows them to be made available to a number of different web pages without having to retype any code. It also makes them easier to maintain because the latest version is automatically linked into the calling HTML page each time that page is requested.</a:t>
            </a:r>
          </a:p>
          <a:p>
            <a:r>
              <a:rPr lang="en-GB"/>
              <a:t>It is possible to build up substantial JavaScript libraries in this way, linking them into web pages when their particular functions are required.</a:t>
            </a:r>
          </a:p>
        </p:txBody>
      </p:sp>
    </p:spTree>
    <p:extLst>
      <p:ext uri="{BB962C8B-B14F-4D97-AF65-F5344CB8AC3E}">
        <p14:creationId xmlns:p14="http://schemas.microsoft.com/office/powerpoint/2010/main" val="36065204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Passing Arguments to Functions</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t>Wouldn’t it be good if we could tell the function what message to display so that we could have different alert messages for different circumstances?</a:t>
            </a:r>
          </a:p>
          <a:p>
            <a:r>
              <a:rPr lang="en-GB"/>
              <a:t>We can achieve this by passing the message to our function as an argument: Try this ...</a:t>
            </a:r>
            <a:endParaRPr lang="en-GB">
              <a:cs typeface="Calibri"/>
            </a:endParaRPr>
          </a:p>
          <a:p>
            <a:endParaRPr lang="en-GB"/>
          </a:p>
          <a:p>
            <a:pPr>
              <a:buNone/>
            </a:pPr>
            <a:r>
              <a:rPr lang="en-GB">
                <a:ea typeface="+mn-lt"/>
                <a:cs typeface="+mn-lt"/>
              </a:rPr>
              <a:t>&lt;!DOCTYPE html&gt;</a:t>
            </a:r>
            <a:endParaRPr lang="en-GB"/>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&lt;p&gt;Click the button to display an alert box.&lt;/p&gt;</a:t>
            </a:r>
            <a:endParaRPr lang="en-GB"/>
          </a:p>
          <a:p>
            <a:pPr>
              <a:buNone/>
            </a:pPr>
            <a:endParaRPr lang="en-GB"/>
          </a:p>
          <a:p>
            <a:pPr>
              <a:buNone/>
            </a:pPr>
            <a:r>
              <a:rPr lang="en-GB">
                <a:ea typeface="+mn-lt"/>
                <a:cs typeface="+mn-lt"/>
              </a:rPr>
              <a:t>&lt;button onclick="myFunction()"&gt;Try it&lt;/button&gt;</a:t>
            </a:r>
            <a:endParaRPr lang="en-GB"/>
          </a:p>
          <a:p>
            <a:pPr>
              <a:buNone/>
            </a:pPr>
            <a:endParaRPr lang="en-GB"/>
          </a:p>
          <a:p>
            <a:pPr>
              <a:buNone/>
            </a:pPr>
            <a:r>
              <a:rPr lang="en-GB">
                <a:ea typeface="+mn-lt"/>
                <a:cs typeface="+mn-lt"/>
              </a:rPr>
              <a:t>&lt;script&gt;</a:t>
            </a:r>
            <a:endParaRPr lang="en-GB"/>
          </a:p>
          <a:p>
            <a:pPr>
              <a:buNone/>
            </a:pPr>
            <a:r>
              <a:rPr lang="en-GB">
                <a:ea typeface="+mn-lt"/>
                <a:cs typeface="+mn-lt"/>
              </a:rPr>
              <a:t>function myFunction() {</a:t>
            </a:r>
            <a:endParaRPr lang="en-GB"/>
          </a:p>
          <a:p>
            <a:pPr>
              <a:buNone/>
            </a:pPr>
            <a:r>
              <a:rPr lang="en-GB">
                <a:ea typeface="+mn-lt"/>
                <a:cs typeface="+mn-lt"/>
              </a:rPr>
              <a:t>  alert("Hello! I am an alert box!");</a:t>
            </a:r>
            <a:endParaRPr lang="en-GB"/>
          </a:p>
          <a:p>
            <a:pPr>
              <a:buNone/>
            </a:pPr>
            <a:r>
              <a:rPr lang="en-GB">
                <a:ea typeface="+mn-lt"/>
                <a:cs typeface="+mn-lt"/>
              </a:rPr>
              <a:t>}</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168344560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Manipulating Data in JavaScript</a:t>
            </a:r>
          </a:p>
        </p:txBody>
      </p:sp>
      <p:sp>
        <p:nvSpPr>
          <p:cNvPr id="3" name="Content Placeholder 2"/>
          <p:cNvSpPr>
            <a:spLocks noGrp="1"/>
          </p:cNvSpPr>
          <p:nvPr>
            <p:ph idx="1"/>
          </p:nvPr>
        </p:nvSpPr>
        <p:spPr/>
        <p:txBody>
          <a:bodyPr/>
          <a:lstStyle/>
          <a:p>
            <a:r>
              <a:rPr lang="en-GB"/>
              <a:t>You can use JavaScript to achieve much more than popping up dialog boxes. </a:t>
            </a:r>
          </a:p>
          <a:p>
            <a:r>
              <a:rPr lang="en-GB"/>
              <a:t>JavaScript gives you the opportunity to define and use variables and arrays, work with date and time arithmetic, and control program flow with loops and conditional branches.</a:t>
            </a:r>
          </a:p>
        </p:txBody>
      </p:sp>
    </p:spTree>
    <p:extLst>
      <p:ext uri="{BB962C8B-B14F-4D97-AF65-F5344CB8AC3E}">
        <p14:creationId xmlns:p14="http://schemas.microsoft.com/office/powerpoint/2010/main" val="39116553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normAutofit/>
          </a:bodyPr>
          <a:lstStyle/>
          <a:p>
            <a:r>
              <a:rPr lang="en-GB"/>
              <a:t>Variables can be numeric</a:t>
            </a:r>
          </a:p>
          <a:p>
            <a:pPr>
              <a:buNone/>
            </a:pPr>
            <a:r>
              <a:rPr lang="en-GB" err="1"/>
              <a:t>var</a:t>
            </a:r>
            <a:r>
              <a:rPr lang="en-GB"/>
              <a:t> </a:t>
            </a:r>
            <a:r>
              <a:rPr lang="en-GB" err="1"/>
              <a:t>speedlimit</a:t>
            </a:r>
            <a:r>
              <a:rPr lang="en-GB"/>
              <a:t> = 55;</a:t>
            </a:r>
          </a:p>
          <a:p>
            <a:pPr>
              <a:buNone/>
            </a:pPr>
            <a:r>
              <a:rPr lang="en-GB" err="1"/>
              <a:t>var</a:t>
            </a:r>
            <a:r>
              <a:rPr lang="en-GB"/>
              <a:t> speed = 73;</a:t>
            </a:r>
          </a:p>
          <a:p>
            <a:r>
              <a:rPr lang="en-GB"/>
              <a:t>Variables need not be numeric</a:t>
            </a:r>
          </a:p>
          <a:p>
            <a:pPr>
              <a:buNone/>
            </a:pPr>
            <a:r>
              <a:rPr lang="en-GB" err="1"/>
              <a:t>var</a:t>
            </a:r>
            <a:r>
              <a:rPr lang="en-GB"/>
              <a:t> </a:t>
            </a:r>
            <a:r>
              <a:rPr lang="en-GB" err="1"/>
              <a:t>firstname</a:t>
            </a:r>
            <a:r>
              <a:rPr lang="en-GB"/>
              <a:t> = 'Peter'</a:t>
            </a:r>
          </a:p>
          <a:p>
            <a:pPr>
              <a:buNone/>
            </a:pPr>
            <a:r>
              <a:rPr lang="en-GB" err="1"/>
              <a:t>var</a:t>
            </a:r>
            <a:r>
              <a:rPr lang="en-GB"/>
              <a:t> </a:t>
            </a:r>
            <a:r>
              <a:rPr lang="en-GB" err="1"/>
              <a:t>lastname</a:t>
            </a:r>
            <a:r>
              <a:rPr lang="en-GB"/>
              <a:t> = 'Smith';</a:t>
            </a:r>
          </a:p>
          <a:p>
            <a:endParaRPr lang="en-GB"/>
          </a:p>
          <a:p>
            <a:pPr>
              <a:buNone/>
            </a:pPr>
            <a:endParaRPr lang="en-GB"/>
          </a:p>
        </p:txBody>
      </p:sp>
    </p:spTree>
    <p:extLst>
      <p:ext uri="{BB962C8B-B14F-4D97-AF65-F5344CB8AC3E}">
        <p14:creationId xmlns:p14="http://schemas.microsoft.com/office/powerpoint/2010/main" val="173942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HTML Basic Formatting</a:t>
            </a:r>
          </a:p>
        </p:txBody>
      </p:sp>
      <p:sp>
        <p:nvSpPr>
          <p:cNvPr id="29699" name="Rectangle 3"/>
          <p:cNvSpPr>
            <a:spLocks noGrp="1" noChangeArrowheads="1"/>
          </p:cNvSpPr>
          <p:nvPr>
            <p:ph idx="1"/>
          </p:nvPr>
        </p:nvSpPr>
        <p:spPr>
          <a:xfrm>
            <a:off x="2197100" y="1958975"/>
            <a:ext cx="7715250" cy="4133850"/>
          </a:xfrm>
          <a:solidFill>
            <a:srgbClr val="FFFFCC"/>
          </a:solidFill>
          <a:ln>
            <a:solidFill>
              <a:schemeClr val="tx1"/>
            </a:solidFill>
          </a:ln>
        </p:spPr>
        <p:txBody>
          <a:bodyPr/>
          <a:lstStyle/>
          <a:p>
            <a:pPr>
              <a:buFont typeface="Wingdings" pitchFamily="2" charset="2"/>
              <a:buNone/>
            </a:pPr>
            <a:r>
              <a:rPr lang="en-GB" sz="2600">
                <a:solidFill>
                  <a:srgbClr val="0070C0"/>
                </a:solidFill>
              </a:rPr>
              <a:t>&lt;html&gt;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&lt;title&gt;Document name goes here&lt;/title&gt;</a:t>
            </a:r>
          </a:p>
          <a:p>
            <a:pPr>
              <a:buFont typeface="Wingdings" pitchFamily="2" charset="2"/>
              <a:buNone/>
            </a:pPr>
            <a:r>
              <a:rPr lang="en-GB" sz="2600">
                <a:solidFill>
                  <a:srgbClr val="0070C0"/>
                </a:solidFill>
              </a:rPr>
              <a:t>	&lt;/head&gt;</a:t>
            </a:r>
          </a:p>
          <a:p>
            <a:pPr>
              <a:buFont typeface="Wingdings" pitchFamily="2" charset="2"/>
              <a:buNone/>
            </a:pPr>
            <a:r>
              <a:rPr lang="en-GB" sz="2600">
                <a:solidFill>
                  <a:srgbClr val="0070C0"/>
                </a:solidFill>
              </a:rPr>
              <a:t>	&lt;body&gt;</a:t>
            </a:r>
          </a:p>
          <a:p>
            <a:pPr>
              <a:buFont typeface="Wingdings" pitchFamily="2" charset="2"/>
              <a:buNone/>
            </a:pPr>
            <a:r>
              <a:rPr lang="en-GB" sz="2600">
                <a:solidFill>
                  <a:srgbClr val="0070C0"/>
                </a:solidFill>
              </a:rPr>
              <a:t>		&lt;b&gt;My first Webpage&lt;/b&gt; by Joe Blogs</a:t>
            </a:r>
          </a:p>
          <a:p>
            <a:pPr>
              <a:buFont typeface="Wingdings" pitchFamily="2" charset="2"/>
              <a:buNone/>
            </a:pPr>
            <a:r>
              <a:rPr lang="en-GB" sz="2600">
                <a:solidFill>
                  <a:srgbClr val="0070C0"/>
                </a:solidFill>
              </a:rPr>
              <a:t>	&lt;/body&gt; </a:t>
            </a:r>
          </a:p>
          <a:p>
            <a:pPr>
              <a:buFont typeface="Wingdings" pitchFamily="2" charset="2"/>
              <a:buNone/>
            </a:pPr>
            <a:r>
              <a:rPr lang="en-GB" sz="2600">
                <a:solidFill>
                  <a:srgbClr val="0070C0"/>
                </a:solidFill>
              </a:rPr>
              <a:t>&lt;/html&gt;</a:t>
            </a:r>
            <a:endParaRPr lang="en-GB">
              <a:solidFill>
                <a:srgbClr val="0070C0"/>
              </a:solidFill>
            </a:endParaRPr>
          </a:p>
        </p:txBody>
      </p:sp>
      <p:sp>
        <p:nvSpPr>
          <p:cNvPr id="29700" name="Line 4"/>
          <p:cNvSpPr>
            <a:spLocks noChangeShapeType="1"/>
          </p:cNvSpPr>
          <p:nvPr/>
        </p:nvSpPr>
        <p:spPr bwMode="auto">
          <a:xfrm>
            <a:off x="3863976" y="4708526"/>
            <a:ext cx="1800225" cy="1008063"/>
          </a:xfrm>
          <a:prstGeom prst="line">
            <a:avLst/>
          </a:prstGeom>
          <a:noFill/>
          <a:ln w="19050">
            <a:solidFill>
              <a:srgbClr val="FF0000"/>
            </a:solidFill>
            <a:round/>
            <a:headEnd type="triangle" w="med" len="med"/>
            <a:tailEnd/>
          </a:ln>
          <a:effectLst/>
        </p:spPr>
        <p:txBody>
          <a:bodyPr/>
          <a:lstStyle/>
          <a:p>
            <a:endParaRPr lang="en-GB"/>
          </a:p>
        </p:txBody>
      </p:sp>
      <p:sp>
        <p:nvSpPr>
          <p:cNvPr id="29701" name="Text Box 5"/>
          <p:cNvSpPr txBox="1">
            <a:spLocks noChangeArrowheads="1"/>
          </p:cNvSpPr>
          <p:nvPr/>
        </p:nvSpPr>
        <p:spPr bwMode="auto">
          <a:xfrm>
            <a:off x="5664201" y="5500688"/>
            <a:ext cx="1035861" cy="369332"/>
          </a:xfrm>
          <a:prstGeom prst="rect">
            <a:avLst/>
          </a:prstGeom>
          <a:solidFill>
            <a:srgbClr val="99CCFF"/>
          </a:solidFill>
          <a:ln w="9525">
            <a:solidFill>
              <a:schemeClr val="tx1"/>
            </a:solidFill>
            <a:miter lim="800000"/>
            <a:headEnd/>
            <a:tailEnd/>
          </a:ln>
          <a:effectLst/>
        </p:spPr>
        <p:txBody>
          <a:bodyPr wrap="none">
            <a:spAutoFit/>
          </a:bodyPr>
          <a:lstStyle/>
          <a:p>
            <a:r>
              <a:rPr lang="en-GB"/>
              <a:t>Add Bold</a:t>
            </a:r>
          </a:p>
        </p:txBody>
      </p:sp>
      <p:sp>
        <p:nvSpPr>
          <p:cNvPr id="29702" name="Line 6"/>
          <p:cNvSpPr>
            <a:spLocks noChangeShapeType="1"/>
          </p:cNvSpPr>
          <p:nvPr/>
        </p:nvSpPr>
        <p:spPr bwMode="auto">
          <a:xfrm flipH="1" flipV="1">
            <a:off x="7680326" y="3843338"/>
            <a:ext cx="360363" cy="576262"/>
          </a:xfrm>
          <a:prstGeom prst="line">
            <a:avLst/>
          </a:prstGeom>
          <a:noFill/>
          <a:ln w="19050">
            <a:solidFill>
              <a:srgbClr val="FF0000"/>
            </a:solidFill>
            <a:round/>
            <a:headEnd type="triangle" w="med" len="med"/>
            <a:tailEnd/>
          </a:ln>
          <a:effectLst/>
        </p:spPr>
        <p:txBody>
          <a:bodyPr/>
          <a:lstStyle/>
          <a:p>
            <a:endParaRPr lang="en-GB"/>
          </a:p>
        </p:txBody>
      </p:sp>
      <p:sp>
        <p:nvSpPr>
          <p:cNvPr id="29703" name="Text Box 7"/>
          <p:cNvSpPr txBox="1">
            <a:spLocks noChangeArrowheads="1"/>
          </p:cNvSpPr>
          <p:nvPr/>
        </p:nvSpPr>
        <p:spPr bwMode="auto">
          <a:xfrm>
            <a:off x="6961189" y="3484563"/>
            <a:ext cx="1542987" cy="369332"/>
          </a:xfrm>
          <a:prstGeom prst="rect">
            <a:avLst/>
          </a:prstGeom>
          <a:solidFill>
            <a:srgbClr val="99CCFF"/>
          </a:solidFill>
          <a:ln w="9525">
            <a:solidFill>
              <a:schemeClr val="tx1"/>
            </a:solidFill>
            <a:miter lim="800000"/>
            <a:headEnd/>
            <a:tailEnd/>
          </a:ln>
          <a:effectLst/>
        </p:spPr>
        <p:txBody>
          <a:bodyPr wrap="none">
            <a:spAutoFit/>
          </a:bodyPr>
          <a:lstStyle/>
          <a:p>
            <a:r>
              <a:rPr lang="en-GB"/>
              <a:t>Add Italic here</a:t>
            </a:r>
          </a:p>
        </p:txBody>
      </p:sp>
    </p:spTree>
    <p:extLst>
      <p:ext uri="{BB962C8B-B14F-4D97-AF65-F5344CB8AC3E}">
        <p14:creationId xmlns:p14="http://schemas.microsoft.com/office/powerpoint/2010/main" val="28029189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E1DA-FEF5-48C2-B663-FEB070D84327}"/>
              </a:ext>
            </a:extLst>
          </p:cNvPr>
          <p:cNvSpPr>
            <a:spLocks noGrp="1"/>
          </p:cNvSpPr>
          <p:nvPr>
            <p:ph type="title"/>
          </p:nvPr>
        </p:nvSpPr>
        <p:spPr/>
        <p:txBody>
          <a:bodyPr/>
          <a:lstStyle/>
          <a:p>
            <a:r>
              <a:rPr lang="en-US">
                <a:cs typeface="Calibri"/>
              </a:rPr>
              <a:t>Variables</a:t>
            </a:r>
            <a:endParaRPr lang="en-US"/>
          </a:p>
        </p:txBody>
      </p:sp>
      <p:sp>
        <p:nvSpPr>
          <p:cNvPr id="3" name="Content Placeholder 2">
            <a:extLst>
              <a:ext uri="{FF2B5EF4-FFF2-40B4-BE49-F238E27FC236}">
                <a16:creationId xmlns:a16="http://schemas.microsoft.com/office/drawing/2014/main" id="{44FF0D95-D2F2-4A4C-8557-E2BA3E046FCE}"/>
              </a:ext>
            </a:extLst>
          </p:cNvPr>
          <p:cNvSpPr>
            <a:spLocks noGrp="1"/>
          </p:cNvSpPr>
          <p:nvPr>
            <p:ph idx="1"/>
          </p:nvPr>
        </p:nvSpPr>
        <p:spPr/>
        <p:txBody>
          <a:bodyPr vert="horz" lIns="91440" tIns="45720" rIns="91440" bIns="45720" rtlCol="0" anchor="t">
            <a:normAutofit lnSpcReduction="10000"/>
          </a:bodyPr>
          <a:lstStyle/>
          <a:p>
            <a:pPr marL="0" indent="0">
              <a:buNone/>
            </a:pPr>
            <a:r>
              <a:rPr lang="en-US"/>
              <a:t>JavaScript Identifiers</a:t>
            </a:r>
            <a:endParaRPr lang="en-US">
              <a:cs typeface="Calibri" panose="020F0502020204030204"/>
            </a:endParaRPr>
          </a:p>
          <a:p>
            <a:pPr marL="0" indent="0">
              <a:buNone/>
            </a:pPr>
            <a:endParaRPr lang="en-US">
              <a:ea typeface="+mn-lt"/>
              <a:cs typeface="+mn-lt"/>
            </a:endParaRPr>
          </a:p>
          <a:p>
            <a:pPr marL="0" indent="0">
              <a:buNone/>
            </a:pPr>
            <a:r>
              <a:rPr lang="en-US">
                <a:ea typeface="+mn-lt"/>
                <a:cs typeface="+mn-lt"/>
              </a:rPr>
              <a:t>All JavaScript </a:t>
            </a:r>
            <a:r>
              <a:rPr lang="en-US" b="1">
                <a:ea typeface="+mn-lt"/>
                <a:cs typeface="+mn-lt"/>
              </a:rPr>
              <a:t>variables</a:t>
            </a:r>
            <a:r>
              <a:rPr lang="en-US">
                <a:ea typeface="+mn-lt"/>
                <a:cs typeface="+mn-lt"/>
              </a:rPr>
              <a:t> must be </a:t>
            </a:r>
            <a:r>
              <a:rPr lang="en-US" b="1">
                <a:ea typeface="+mn-lt"/>
                <a:cs typeface="+mn-lt"/>
              </a:rPr>
              <a:t>identified</a:t>
            </a:r>
            <a:r>
              <a:rPr lang="en-US">
                <a:ea typeface="+mn-lt"/>
                <a:cs typeface="+mn-lt"/>
              </a:rPr>
              <a:t> with </a:t>
            </a:r>
            <a:r>
              <a:rPr lang="en-US" b="1">
                <a:ea typeface="+mn-lt"/>
                <a:cs typeface="+mn-lt"/>
              </a:rPr>
              <a:t>unique names</a:t>
            </a:r>
            <a:r>
              <a:rPr lang="en-US">
                <a:ea typeface="+mn-lt"/>
                <a:cs typeface="+mn-lt"/>
              </a:rPr>
              <a:t>.</a:t>
            </a:r>
            <a:endParaRPr lang="en-US">
              <a:cs typeface="Calibri" panose="020F0502020204030204"/>
            </a:endParaRPr>
          </a:p>
          <a:p>
            <a:pPr marL="0" indent="0">
              <a:buNone/>
            </a:pPr>
            <a:r>
              <a:rPr lang="en-US">
                <a:ea typeface="+mn-lt"/>
                <a:cs typeface="+mn-lt"/>
              </a:rPr>
              <a:t>These unique names are called </a:t>
            </a:r>
            <a:r>
              <a:rPr lang="en-US" b="1">
                <a:ea typeface="+mn-lt"/>
                <a:cs typeface="+mn-lt"/>
              </a:rPr>
              <a:t>identifiers</a:t>
            </a:r>
            <a:r>
              <a:rPr lang="en-US">
                <a:ea typeface="+mn-lt"/>
                <a:cs typeface="+mn-lt"/>
              </a:rPr>
              <a:t>.</a:t>
            </a:r>
            <a:endParaRPr lang="en-US">
              <a:cs typeface="Calibri" panose="020F0502020204030204"/>
            </a:endParaRPr>
          </a:p>
          <a:p>
            <a:pPr marL="0" indent="0">
              <a:buNone/>
            </a:pPr>
            <a:r>
              <a:rPr lang="en-US">
                <a:ea typeface="+mn-lt"/>
                <a:cs typeface="+mn-lt"/>
              </a:rPr>
              <a:t>Identifiers can be short names (like x and y) or more descriptive names (age, sum, totalVolume).</a:t>
            </a:r>
            <a:endParaRPr lang="en-US">
              <a:cs typeface="Calibri" panose="020F0502020204030204"/>
            </a:endParaRPr>
          </a:p>
          <a:p>
            <a:pPr marL="0" indent="0">
              <a:buNone/>
            </a:pPr>
            <a:r>
              <a:rPr lang="en-US">
                <a:ea typeface="+mn-lt"/>
                <a:cs typeface="+mn-lt"/>
              </a:rPr>
              <a:t>The general rules for constructing names for variables (unique identifiers) are:</a:t>
            </a:r>
            <a:endParaRPr lang="en-US">
              <a:cs typeface="Calibri" panose="020F0502020204030204"/>
            </a:endParaRPr>
          </a:p>
          <a:p>
            <a:pPr marL="0" indent="0">
              <a:buNone/>
            </a:pPr>
            <a:r>
              <a:rPr lang="en-US">
                <a:ea typeface="+mn-lt"/>
                <a:cs typeface="+mn-lt"/>
              </a:rPr>
              <a:t>Names can contain letters, digits, underscores, and dollar signs.</a:t>
            </a:r>
            <a:endParaRPr lang="en-US">
              <a:cs typeface="Calibri" panose="020F0502020204030204"/>
            </a:endParaRPr>
          </a:p>
          <a:p>
            <a:pPr marL="0" indent="0">
              <a:buNone/>
            </a:pPr>
            <a:r>
              <a:rPr lang="en-US">
                <a:ea typeface="+mn-lt"/>
                <a:cs typeface="+mn-lt"/>
              </a:rPr>
              <a:t>Names must begin with a letter</a:t>
            </a:r>
            <a:endParaRPr lang="en-US">
              <a:cs typeface="Calibri" panose="020F0502020204030204"/>
            </a:endParaRPr>
          </a:p>
          <a:p>
            <a:pPr marL="0" indent="0">
              <a:buNone/>
            </a:pPr>
            <a:r>
              <a:rPr lang="en-US">
                <a:ea typeface="+mn-lt"/>
                <a:cs typeface="+mn-lt"/>
              </a:rPr>
              <a:t>Names can also begin with $ and _ (but we will not use it in this tutorial)</a:t>
            </a:r>
            <a:endParaRPr lang="en-US">
              <a:cs typeface="Calibri" panose="020F0502020204030204"/>
            </a:endParaRPr>
          </a:p>
          <a:p>
            <a:pPr marL="0" indent="0">
              <a:buNone/>
            </a:pPr>
            <a:r>
              <a:rPr lang="en-US">
                <a:ea typeface="+mn-lt"/>
                <a:cs typeface="+mn-lt"/>
              </a:rPr>
              <a:t>Names are case sensitive (y and Y are different variables)</a:t>
            </a:r>
            <a:endParaRPr lang="en-US">
              <a:cs typeface="Calibri" panose="020F0502020204030204"/>
            </a:endParaRPr>
          </a:p>
          <a:p>
            <a:pPr marL="0" indent="0">
              <a:buNone/>
            </a:pPr>
            <a:r>
              <a:rPr lang="en-US">
                <a:ea typeface="+mn-lt"/>
                <a:cs typeface="+mn-lt"/>
              </a:rPr>
              <a:t>Reserved words (like JavaScript keywords) cannot be used as name</a:t>
            </a: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43448653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lstStyle/>
          <a:p>
            <a:r>
              <a:rPr lang="en-GB"/>
              <a:t>We may now use these variables in other statements</a:t>
            </a:r>
          </a:p>
          <a:p>
            <a:pPr>
              <a:buNone/>
            </a:pPr>
            <a:r>
              <a:rPr lang="en-GB" err="1"/>
              <a:t>var</a:t>
            </a:r>
            <a:r>
              <a:rPr lang="en-GB"/>
              <a:t> </a:t>
            </a:r>
            <a:r>
              <a:rPr lang="en-GB" err="1"/>
              <a:t>overLimit</a:t>
            </a:r>
            <a:r>
              <a:rPr lang="en-GB"/>
              <a:t> = speed – </a:t>
            </a:r>
            <a:r>
              <a:rPr lang="en-GB" err="1"/>
              <a:t>speedLimit</a:t>
            </a:r>
            <a:r>
              <a:rPr lang="en-GB"/>
              <a:t>;</a:t>
            </a:r>
          </a:p>
          <a:p>
            <a:pPr>
              <a:buNone/>
            </a:pPr>
            <a:endParaRPr lang="en-GB"/>
          </a:p>
          <a:p>
            <a:pPr>
              <a:buNone/>
            </a:pPr>
            <a:r>
              <a:rPr lang="en-GB" err="1"/>
              <a:t>var</a:t>
            </a:r>
            <a:r>
              <a:rPr lang="en-GB"/>
              <a:t> </a:t>
            </a:r>
            <a:r>
              <a:rPr lang="en-GB" err="1"/>
              <a:t>fullname</a:t>
            </a:r>
            <a:r>
              <a:rPr lang="en-GB"/>
              <a:t> = </a:t>
            </a:r>
            <a:r>
              <a:rPr lang="en-GB" err="1"/>
              <a:t>firstname</a:t>
            </a:r>
            <a:r>
              <a:rPr lang="en-GB"/>
              <a:t> + </a:t>
            </a:r>
            <a:r>
              <a:rPr lang="en-GB" err="1"/>
              <a:t>lastname</a:t>
            </a:r>
            <a:r>
              <a:rPr lang="en-GB"/>
              <a:t>;</a:t>
            </a:r>
          </a:p>
          <a:p>
            <a:pPr>
              <a:buNone/>
            </a:pPr>
            <a:r>
              <a:rPr lang="en-GB"/>
              <a:t>OR</a:t>
            </a:r>
          </a:p>
          <a:p>
            <a:pPr>
              <a:buNone/>
            </a:pPr>
            <a:r>
              <a:rPr lang="en-GB" err="1"/>
              <a:t>document.writeln</a:t>
            </a:r>
            <a:r>
              <a:rPr lang="en-GB"/>
              <a:t>('Hello, '+ </a:t>
            </a:r>
            <a:r>
              <a:rPr lang="en-GB" err="1"/>
              <a:t>firstname</a:t>
            </a:r>
            <a:r>
              <a:rPr lang="en-GB"/>
              <a:t> + ' ' + </a:t>
            </a:r>
            <a:r>
              <a:rPr lang="en-GB" err="1"/>
              <a:t>lastname</a:t>
            </a:r>
            <a:r>
              <a:rPr lang="en-GB"/>
              <a:t>);</a:t>
            </a:r>
          </a:p>
        </p:txBody>
      </p:sp>
    </p:spTree>
    <p:extLst>
      <p:ext uri="{BB962C8B-B14F-4D97-AF65-F5344CB8AC3E}">
        <p14:creationId xmlns:p14="http://schemas.microsoft.com/office/powerpoint/2010/main" val="133434712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B2E-D0A1-467D-A1E3-EA1D57C792C2}"/>
              </a:ext>
            </a:extLst>
          </p:cNvPr>
          <p:cNvSpPr>
            <a:spLocks noGrp="1"/>
          </p:cNvSpPr>
          <p:nvPr>
            <p:ph type="title"/>
          </p:nvPr>
        </p:nvSpPr>
        <p:spPr/>
        <p:txBody>
          <a:bodyPr>
            <a:normAutofit fontScale="90000"/>
          </a:bodyPr>
          <a:lstStyle/>
          <a:p>
            <a:r>
              <a:rPr lang="en-US" b="0">
                <a:ea typeface="+mn-lt"/>
                <a:cs typeface="+mn-lt"/>
              </a:rPr>
              <a:t>You can do arithmetic with JavaScript variables, using operators like </a:t>
            </a:r>
            <a:r>
              <a:rPr lang="en-US" b="0">
                <a:latin typeface="Consolas"/>
                <a:cs typeface="Calibri"/>
              </a:rPr>
              <a:t>=</a:t>
            </a:r>
            <a:r>
              <a:rPr lang="en-US" b="0">
                <a:ea typeface="+mn-lt"/>
                <a:cs typeface="+mn-lt"/>
              </a:rPr>
              <a:t> and </a:t>
            </a:r>
            <a:r>
              <a:rPr lang="en-US" b="0">
                <a:latin typeface="Consolas"/>
                <a:cs typeface="Calibri"/>
              </a:rPr>
              <a:t>+</a:t>
            </a:r>
            <a:br>
              <a:rPr lang="en-US" b="0">
                <a:latin typeface="Consolas"/>
                <a:cs typeface="Calibri"/>
              </a:rPr>
            </a:br>
            <a:r>
              <a:rPr lang="en-US" b="0">
                <a:latin typeface="Consolas"/>
                <a:cs typeface="Calibri"/>
              </a:rPr>
              <a:t/>
            </a:r>
            <a:br>
              <a:rPr lang="en-US" b="0">
                <a:latin typeface="Consolas"/>
                <a:cs typeface="Calibri"/>
              </a:rPr>
            </a:br>
            <a:r>
              <a:rPr lang="en-US">
                <a:cs typeface="Calibri"/>
              </a:rPr>
              <a:t>Try this..................</a:t>
            </a:r>
          </a:p>
        </p:txBody>
      </p:sp>
      <p:sp>
        <p:nvSpPr>
          <p:cNvPr id="3" name="Content Placeholder 2">
            <a:extLst>
              <a:ext uri="{FF2B5EF4-FFF2-40B4-BE49-F238E27FC236}">
                <a16:creationId xmlns:a16="http://schemas.microsoft.com/office/drawing/2014/main" id="{70FAE3AB-0FCC-414C-9B3E-65A5854FAE42}"/>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a:ea typeface="+mn-lt"/>
                <a:cs typeface="+mn-lt"/>
              </a:rPr>
              <a:t>&lt;!DOCTYPE html&gt;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&lt;h2&gt;JavaScript Variables&lt;/h2&gt;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&lt;p&gt;The result of adding 5 + 2 + 3:&lt;/p&gt;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&lt;p id="demo"&gt;&lt;/p&gt;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r>
              <a:rPr lang="en-US">
                <a:ea typeface="+mn-lt"/>
                <a:cs typeface="+mn-lt"/>
              </a:rPr>
              <a:t>var x = 5 + 2 + 3;</a:t>
            </a:r>
            <a:endParaRPr lang="en-US">
              <a:cs typeface="Calibri" panose="020F0502020204030204"/>
            </a:endParaRPr>
          </a:p>
          <a:p>
            <a:pPr marL="0" indent="0">
              <a:buNone/>
            </a:pPr>
            <a:r>
              <a:rPr lang="en-US">
                <a:ea typeface="+mn-lt"/>
                <a:cs typeface="+mn-lt"/>
              </a:rPr>
              <a:t>document.getElementById("demo").innerHTML = x;</a:t>
            </a:r>
            <a:endParaRPr lang="en-US">
              <a:cs typeface="Calibri" panose="020F0502020204030204"/>
            </a:endParaRPr>
          </a:p>
          <a:p>
            <a:pPr marL="0" indent="0">
              <a:buNone/>
            </a:pPr>
            <a:r>
              <a:rPr lang="en-US">
                <a:ea typeface="+mn-lt"/>
                <a:cs typeface="+mn-lt"/>
              </a:rPr>
              <a:t>&lt;/script&gt;</a:t>
            </a:r>
            <a:endParaRPr lang="en-US">
              <a:cs typeface="Calibri" panose="020F0502020204030204"/>
            </a:endParaRPr>
          </a:p>
          <a:p>
            <a:pPr marL="0" indent="0">
              <a:buNone/>
            </a:pPr>
            <a:endParaRPr lang="en-US">
              <a:cs typeface="Calibri" panose="020F0502020204030204"/>
            </a:endParaRPr>
          </a:p>
          <a:p>
            <a:pPr marL="0" indent="0">
              <a:buNone/>
            </a:pPr>
            <a:r>
              <a:rPr lang="en-US">
                <a:ea typeface="+mn-lt"/>
                <a:cs typeface="+mn-lt"/>
              </a:rPr>
              <a:t>&lt;/body&gt;</a:t>
            </a:r>
            <a:endParaRPr lang="en-US">
              <a:cs typeface="Calibri" panose="020F0502020204030204"/>
            </a:endParaRPr>
          </a:p>
          <a:p>
            <a:pPr marL="0" indent="0">
              <a:buNone/>
            </a:pPr>
            <a:r>
              <a:rPr lang="en-US">
                <a:ea typeface="+mn-lt"/>
                <a:cs typeface="+mn-lt"/>
              </a:rPr>
              <a:t>&lt;/html&gt;</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40213831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a:t>
            </a:r>
          </a:p>
        </p:txBody>
      </p:sp>
      <p:graphicFrame>
        <p:nvGraphicFramePr>
          <p:cNvPr id="5" name="Content Placeholder 4">
            <a:extLst>
              <a:ext uri="{FF2B5EF4-FFF2-40B4-BE49-F238E27FC236}">
                <a16:creationId xmlns:a16="http://schemas.microsoft.com/office/drawing/2014/main" id="{F6C970B7-E781-4EEC-A79F-C75665077A04}"/>
              </a:ext>
            </a:extLst>
          </p:cNvPr>
          <p:cNvGraphicFramePr>
            <a:graphicFrameLocks noGrp="1"/>
          </p:cNvGraphicFramePr>
          <p:nvPr>
            <p:ph idx="1"/>
            <p:extLst>
              <p:ext uri="{D42A27DB-BD31-4B8C-83A1-F6EECF244321}">
                <p14:modId xmlns:p14="http://schemas.microsoft.com/office/powerpoint/2010/main" val="3223372825"/>
              </p:ext>
            </p:extLst>
          </p:nvPr>
        </p:nvGraphicFramePr>
        <p:xfrm>
          <a:off x="280541" y="1718390"/>
          <a:ext cx="11590335" cy="2156460"/>
        </p:xfrm>
        <a:graphic>
          <a:graphicData uri="http://schemas.openxmlformats.org/drawingml/2006/table">
            <a:tbl>
              <a:tblPr firstRow="1" bandRow="1">
                <a:tableStyleId>{5C22544A-7EE6-4342-B048-85BDC9FD1C3A}</a:tableStyleId>
              </a:tblPr>
              <a:tblGrid>
                <a:gridCol w="3392741">
                  <a:extLst>
                    <a:ext uri="{9D8B030D-6E8A-4147-A177-3AD203B41FA5}">
                      <a16:colId xmlns:a16="http://schemas.microsoft.com/office/drawing/2014/main" val="3796812466"/>
                    </a:ext>
                  </a:extLst>
                </a:gridCol>
                <a:gridCol w="4098797">
                  <a:extLst>
                    <a:ext uri="{9D8B030D-6E8A-4147-A177-3AD203B41FA5}">
                      <a16:colId xmlns:a16="http://schemas.microsoft.com/office/drawing/2014/main" val="3405606052"/>
                    </a:ext>
                  </a:extLst>
                </a:gridCol>
                <a:gridCol w="4098797">
                  <a:extLst>
                    <a:ext uri="{9D8B030D-6E8A-4147-A177-3AD203B41FA5}">
                      <a16:colId xmlns:a16="http://schemas.microsoft.com/office/drawing/2014/main" val="210089488"/>
                    </a:ext>
                  </a:extLst>
                </a:gridCol>
              </a:tblGrid>
              <a:tr h="0">
                <a:tc>
                  <a:txBody>
                    <a:bodyPr/>
                    <a:lstStyle/>
                    <a:p>
                      <a:pPr algn="l" fontAlgn="t"/>
                      <a:r>
                        <a:rPr lang="en-US">
                          <a:effectLst/>
                        </a:rPr>
                        <a:t>Object</a:t>
                      </a:r>
                    </a:p>
                  </a:txBody>
                  <a:tcPr marL="152400" marR="76200" marT="76200" marB="76200"/>
                </a:tc>
                <a:tc>
                  <a:txBody>
                    <a:bodyPr/>
                    <a:lstStyle/>
                    <a:p>
                      <a:pPr algn="l" fontAlgn="t"/>
                      <a:r>
                        <a:rPr lang="en-US">
                          <a:effectLst/>
                        </a:rPr>
                        <a:t>Properties</a:t>
                      </a:r>
                    </a:p>
                  </a:txBody>
                  <a:tcPr marL="76200" marR="76200" marT="76200" marB="76200"/>
                </a:tc>
                <a:tc>
                  <a:txBody>
                    <a:bodyPr/>
                    <a:lstStyle/>
                    <a:p>
                      <a:pPr algn="l" fontAlgn="t"/>
                      <a:r>
                        <a:rPr lang="en-US">
                          <a:effectLst/>
                        </a:rPr>
                        <a:t>Methods</a:t>
                      </a:r>
                    </a:p>
                  </a:txBody>
                  <a:tcPr marL="76200" marR="76200" marT="76200" marB="76200"/>
                </a:tc>
                <a:extLst>
                  <a:ext uri="{0D108BD9-81ED-4DB2-BD59-A6C34878D82A}">
                    <a16:rowId xmlns:a16="http://schemas.microsoft.com/office/drawing/2014/main" val="2672206010"/>
                  </a:ext>
                </a:extLst>
              </a:tr>
              <a:tr h="0">
                <a:tc>
                  <a:txBody>
                    <a:bodyPr/>
                    <a:lstStyle/>
                    <a:p>
                      <a:pPr algn="l" fontAlgn="t"/>
                      <a:endParaRPr lang="en-US">
                        <a:effectLst/>
                      </a:endParaRPr>
                    </a:p>
                  </a:txBody>
                  <a:tcPr marL="152400" marR="76200" marT="76200" marB="76200"/>
                </a:tc>
                <a:tc>
                  <a:txBody>
                    <a:bodyPr/>
                    <a:lstStyle/>
                    <a:p>
                      <a:pPr algn="l" fontAlgn="t"/>
                      <a:r>
                        <a:rPr lang="en-US">
                          <a:effectLst/>
                        </a:rPr>
                        <a:t/>
                      </a:r>
                      <a:br>
                        <a:rPr lang="en-US">
                          <a:effectLst/>
                        </a:rPr>
                      </a:br>
                      <a:r>
                        <a:rPr lang="en-US">
                          <a:effectLst/>
                        </a:rPr>
                        <a:t>car.name = Fiat</a:t>
                      </a:r>
                      <a:br>
                        <a:rPr lang="en-US">
                          <a:effectLst/>
                        </a:rPr>
                      </a:br>
                      <a:r>
                        <a:rPr lang="en-US">
                          <a:effectLst/>
                        </a:rPr>
                        <a:t/>
                      </a:r>
                      <a:br>
                        <a:rPr lang="en-US">
                          <a:effectLst/>
                        </a:rPr>
                      </a:br>
                      <a:r>
                        <a:rPr lang="en-US">
                          <a:effectLst/>
                        </a:rPr>
                        <a:t>car.model = 500</a:t>
                      </a:r>
                      <a:br>
                        <a:rPr lang="en-US">
                          <a:effectLst/>
                        </a:rPr>
                      </a:br>
                      <a:r>
                        <a:rPr lang="en-US">
                          <a:effectLst/>
                        </a:rPr>
                        <a:t/>
                      </a:r>
                      <a:br>
                        <a:rPr lang="en-US">
                          <a:effectLst/>
                        </a:rPr>
                      </a:br>
                      <a:r>
                        <a:rPr lang="en-US">
                          <a:effectLst/>
                        </a:rPr>
                        <a:t>car.weight = 850kg</a:t>
                      </a:r>
                      <a:br>
                        <a:rPr lang="en-US">
                          <a:effectLst/>
                        </a:rPr>
                      </a:br>
                      <a:r>
                        <a:rPr lang="en-US">
                          <a:effectLst/>
                        </a:rPr>
                        <a:t/>
                      </a:r>
                      <a:br>
                        <a:rPr lang="en-US">
                          <a:effectLst/>
                        </a:rPr>
                      </a:br>
                      <a:r>
                        <a:rPr lang="en-US">
                          <a:effectLst/>
                        </a:rPr>
                        <a:t>car.color = white</a:t>
                      </a:r>
                    </a:p>
                  </a:txBody>
                  <a:tcPr marL="76200" marR="76200" marT="76200" marB="76200"/>
                </a:tc>
                <a:tc>
                  <a:txBody>
                    <a:bodyPr/>
                    <a:lstStyle/>
                    <a:p>
                      <a:pPr algn="l" fontAlgn="t"/>
                      <a:r>
                        <a:rPr lang="en-US">
                          <a:effectLst/>
                        </a:rPr>
                        <a:t/>
                      </a:r>
                      <a:br>
                        <a:rPr lang="en-US">
                          <a:effectLst/>
                        </a:rPr>
                      </a:br>
                      <a:r>
                        <a:rPr lang="en-US">
                          <a:effectLst/>
                        </a:rPr>
                        <a:t>car.start()</a:t>
                      </a:r>
                      <a:br>
                        <a:rPr lang="en-US">
                          <a:effectLst/>
                        </a:rPr>
                      </a:br>
                      <a:r>
                        <a:rPr lang="en-US">
                          <a:effectLst/>
                        </a:rPr>
                        <a:t/>
                      </a:r>
                      <a:br>
                        <a:rPr lang="en-US">
                          <a:effectLst/>
                        </a:rPr>
                      </a:br>
                      <a:r>
                        <a:rPr lang="en-US">
                          <a:effectLst/>
                        </a:rPr>
                        <a:t>car.drive()</a:t>
                      </a:r>
                      <a:br>
                        <a:rPr lang="en-US">
                          <a:effectLst/>
                        </a:rPr>
                      </a:br>
                      <a:r>
                        <a:rPr lang="en-US">
                          <a:effectLst/>
                        </a:rPr>
                        <a:t/>
                      </a:r>
                      <a:br>
                        <a:rPr lang="en-US">
                          <a:effectLst/>
                        </a:rPr>
                      </a:br>
                      <a:r>
                        <a:rPr lang="en-US">
                          <a:effectLst/>
                        </a:rPr>
                        <a:t>car.brake()</a:t>
                      </a:r>
                      <a:br>
                        <a:rPr lang="en-US">
                          <a:effectLst/>
                        </a:rPr>
                      </a:br>
                      <a:r>
                        <a:rPr lang="en-US">
                          <a:effectLst/>
                        </a:rPr>
                        <a:t/>
                      </a:r>
                      <a:br>
                        <a:rPr lang="en-US">
                          <a:effectLst/>
                        </a:rPr>
                      </a:br>
                      <a:r>
                        <a:rPr lang="en-US">
                          <a:effectLst/>
                        </a:rPr>
                        <a:t>car.stop()</a:t>
                      </a:r>
                    </a:p>
                  </a:txBody>
                  <a:tcPr marL="76200" marR="76200" marT="76200" marB="76200"/>
                </a:tc>
                <a:extLst>
                  <a:ext uri="{0D108BD9-81ED-4DB2-BD59-A6C34878D82A}">
                    <a16:rowId xmlns:a16="http://schemas.microsoft.com/office/drawing/2014/main" val="3500223431"/>
                  </a:ext>
                </a:extLst>
              </a:tr>
            </a:tbl>
          </a:graphicData>
        </a:graphic>
      </p:graphicFrame>
      <p:pic>
        <p:nvPicPr>
          <p:cNvPr id="6" name="Picture 6" descr="A person driving a car&#10;&#10;Description automatically generated">
            <a:extLst>
              <a:ext uri="{FF2B5EF4-FFF2-40B4-BE49-F238E27FC236}">
                <a16:creationId xmlns:a16="http://schemas.microsoft.com/office/drawing/2014/main" id="{F92D04A0-33A9-477A-8450-6F2C0C88F8B0}"/>
              </a:ext>
            </a:extLst>
          </p:cNvPr>
          <p:cNvPicPr>
            <a:picLocks noChangeAspect="1"/>
          </p:cNvPicPr>
          <p:nvPr/>
        </p:nvPicPr>
        <p:blipFill>
          <a:blip r:embed="rId2"/>
          <a:stretch>
            <a:fillRect/>
          </a:stretch>
        </p:blipFill>
        <p:spPr>
          <a:xfrm>
            <a:off x="324119" y="1960004"/>
            <a:ext cx="2743200" cy="1714500"/>
          </a:xfrm>
          <a:prstGeom prst="rect">
            <a:avLst/>
          </a:prstGeom>
        </p:spPr>
      </p:pic>
      <p:sp>
        <p:nvSpPr>
          <p:cNvPr id="7" name="TextBox 6">
            <a:extLst>
              <a:ext uri="{FF2B5EF4-FFF2-40B4-BE49-F238E27FC236}">
                <a16:creationId xmlns:a16="http://schemas.microsoft.com/office/drawing/2014/main" id="{9CD50C97-C399-42A0-80DA-E0C0F6D665E2}"/>
              </a:ext>
            </a:extLst>
          </p:cNvPr>
          <p:cNvSpPr txBox="1"/>
          <p:nvPr/>
        </p:nvSpPr>
        <p:spPr>
          <a:xfrm>
            <a:off x="227528" y="4134119"/>
            <a:ext cx="115330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Real Life Objects, Properties, and Methods</a:t>
            </a:r>
          </a:p>
          <a:p>
            <a:r>
              <a:rPr lang="en-US">
                <a:latin typeface="Verdana"/>
                <a:ea typeface="Verdana"/>
                <a:cs typeface="Verdana"/>
              </a:rPr>
              <a:t>In real life, a car is an </a:t>
            </a:r>
            <a:r>
              <a:rPr lang="en-US" b="1">
                <a:latin typeface="Verdana"/>
                <a:ea typeface="Verdana"/>
                <a:cs typeface="Verdana"/>
              </a:rPr>
              <a:t>object</a:t>
            </a:r>
            <a:r>
              <a:rPr lang="en-US">
                <a:latin typeface="Verdana"/>
                <a:ea typeface="Verdana"/>
                <a:cs typeface="Verdana"/>
              </a:rPr>
              <a:t>.</a:t>
            </a:r>
          </a:p>
          <a:p>
            <a:r>
              <a:rPr lang="en-US">
                <a:latin typeface="Verdana"/>
                <a:ea typeface="Verdana"/>
                <a:cs typeface="Verdana"/>
              </a:rPr>
              <a:t>A car has </a:t>
            </a:r>
            <a:r>
              <a:rPr lang="en-US" b="1">
                <a:latin typeface="Verdana"/>
                <a:ea typeface="Verdana"/>
                <a:cs typeface="Verdana"/>
              </a:rPr>
              <a:t>properties</a:t>
            </a:r>
            <a:r>
              <a:rPr lang="en-US">
                <a:latin typeface="Verdana"/>
                <a:ea typeface="Verdana"/>
                <a:cs typeface="Verdana"/>
              </a:rPr>
              <a:t> like weight and color, and </a:t>
            </a:r>
            <a:r>
              <a:rPr lang="en-US" b="1">
                <a:latin typeface="Verdana"/>
                <a:ea typeface="Verdana"/>
                <a:cs typeface="Verdana"/>
              </a:rPr>
              <a:t>methods</a:t>
            </a:r>
            <a:r>
              <a:rPr lang="en-US">
                <a:latin typeface="Verdana"/>
                <a:ea typeface="Verdana"/>
                <a:cs typeface="Verdana"/>
              </a:rPr>
              <a:t> like start and stop:</a:t>
            </a:r>
          </a:p>
          <a:p>
            <a:endParaRPr lang="en-US">
              <a:latin typeface="Verdana"/>
              <a:ea typeface="Verdana"/>
              <a:cs typeface="Verdana"/>
            </a:endParaRPr>
          </a:p>
          <a:p>
            <a:r>
              <a:rPr lang="en-US">
                <a:latin typeface="Verdana"/>
                <a:ea typeface="Verdana"/>
                <a:cs typeface="Verdana"/>
              </a:rPr>
              <a:t>All cars have the same </a:t>
            </a:r>
            <a:r>
              <a:rPr lang="en-US" b="1">
                <a:latin typeface="Verdana"/>
                <a:ea typeface="Verdana"/>
                <a:cs typeface="Verdana"/>
              </a:rPr>
              <a:t>properties</a:t>
            </a:r>
            <a:r>
              <a:rPr lang="en-US">
                <a:latin typeface="Verdana"/>
                <a:ea typeface="Verdana"/>
                <a:cs typeface="Verdana"/>
              </a:rPr>
              <a:t>, but the property </a:t>
            </a:r>
            <a:r>
              <a:rPr lang="en-US" b="1">
                <a:latin typeface="Verdana"/>
                <a:ea typeface="Verdana"/>
                <a:cs typeface="Verdana"/>
              </a:rPr>
              <a:t>values</a:t>
            </a:r>
            <a:r>
              <a:rPr lang="en-US">
                <a:latin typeface="Verdana"/>
                <a:ea typeface="Verdana"/>
                <a:cs typeface="Verdana"/>
              </a:rPr>
              <a:t> differ from car to car.</a:t>
            </a:r>
          </a:p>
          <a:p>
            <a:r>
              <a:rPr lang="en-US">
                <a:latin typeface="Verdana"/>
                <a:ea typeface="Verdana"/>
                <a:cs typeface="Verdana"/>
              </a:rPr>
              <a:t>All cars have the same </a:t>
            </a:r>
            <a:r>
              <a:rPr lang="en-US" b="1">
                <a:latin typeface="Verdana"/>
                <a:ea typeface="Verdana"/>
                <a:cs typeface="Verdana"/>
              </a:rPr>
              <a:t>methods</a:t>
            </a:r>
            <a:r>
              <a:rPr lang="en-US">
                <a:latin typeface="Verdana"/>
                <a:ea typeface="Verdana"/>
                <a:cs typeface="Verdana"/>
              </a:rPr>
              <a:t>, but the methods are performed </a:t>
            </a:r>
            <a:r>
              <a:rPr lang="en-US" b="1">
                <a:latin typeface="Verdana"/>
                <a:ea typeface="Verdana"/>
                <a:cs typeface="Verdana"/>
              </a:rPr>
              <a:t>at different times</a:t>
            </a:r>
            <a:r>
              <a:rPr lang="en-US">
                <a:latin typeface="Verdana"/>
                <a:ea typeface="Verdana"/>
                <a:cs typeface="Verdana"/>
              </a:rPr>
              <a:t>.</a:t>
            </a:r>
          </a:p>
          <a:p>
            <a:endParaRPr lang="en-US">
              <a:latin typeface="Segoe UI"/>
              <a:cs typeface="Segoe UI"/>
            </a:endParaRPr>
          </a:p>
          <a:p>
            <a:r>
              <a:rPr lang="en-US">
                <a:latin typeface="Verdana"/>
                <a:ea typeface="Verdana"/>
                <a:cs typeface="Verdana"/>
              </a:rPr>
              <a:t>You have already learned that JavaScript variables are containers for data values.</a:t>
            </a:r>
          </a:p>
          <a:p>
            <a:r>
              <a:rPr lang="en-US">
                <a:latin typeface="Verdana"/>
                <a:ea typeface="Verdana"/>
                <a:cs typeface="Verdana"/>
              </a:rPr>
              <a:t>This code assigns a </a:t>
            </a:r>
            <a:r>
              <a:rPr lang="en-US" b="1">
                <a:latin typeface="Verdana"/>
                <a:ea typeface="Verdana"/>
                <a:cs typeface="Verdana"/>
              </a:rPr>
              <a:t>simple value</a:t>
            </a:r>
            <a:r>
              <a:rPr lang="en-US">
                <a:latin typeface="Verdana"/>
                <a:ea typeface="Verdana"/>
                <a:cs typeface="Verdana"/>
              </a:rPr>
              <a:t> (Fiat) to a </a:t>
            </a:r>
            <a:r>
              <a:rPr lang="en-US" b="1">
                <a:latin typeface="Verdana"/>
                <a:ea typeface="Verdana"/>
                <a:cs typeface="Verdana"/>
              </a:rPr>
              <a:t>variable</a:t>
            </a:r>
            <a:r>
              <a:rPr lang="en-US">
                <a:latin typeface="Verdana"/>
                <a:ea typeface="Verdana"/>
                <a:cs typeface="Verdana"/>
              </a:rPr>
              <a:t> named car:</a:t>
            </a:r>
          </a:p>
          <a:p>
            <a:r>
              <a:rPr lang="en-US">
                <a:solidFill>
                  <a:srgbClr val="0000CD"/>
                </a:solidFill>
                <a:latin typeface="Consolas"/>
              </a:rPr>
              <a:t>var</a:t>
            </a:r>
            <a:r>
              <a:rPr lang="en-US">
                <a:latin typeface="Consolas"/>
              </a:rPr>
              <a:t> car = </a:t>
            </a:r>
            <a:r>
              <a:rPr lang="en-US">
                <a:solidFill>
                  <a:srgbClr val="A52A2A"/>
                </a:solidFill>
                <a:latin typeface="Consolas"/>
              </a:rPr>
              <a:t>"Fiat"</a:t>
            </a:r>
            <a:r>
              <a:rPr lang="en-US">
                <a:latin typeface="Consolas"/>
              </a:rPr>
              <a:t>;</a:t>
            </a:r>
          </a:p>
        </p:txBody>
      </p:sp>
    </p:spTree>
    <p:extLst>
      <p:ext uri="{BB962C8B-B14F-4D97-AF65-F5344CB8AC3E}">
        <p14:creationId xmlns:p14="http://schemas.microsoft.com/office/powerpoint/2010/main" val="389651745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 – Try this – Add model and colour to the output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ea typeface="+mn-lt"/>
                <a:cs typeface="+mn-lt"/>
              </a:rPr>
              <a:t>&lt;!DOCTYPE html&gt;</a:t>
            </a:r>
            <a:endParaRPr lang="en-GB">
              <a:cs typeface="Calibri"/>
            </a:endParaRPr>
          </a:p>
          <a:p>
            <a:r>
              <a:rPr lang="en-GB">
                <a:ea typeface="+mn-lt"/>
                <a:cs typeface="+mn-lt"/>
              </a:rPr>
              <a:t>&lt;html&gt;</a:t>
            </a:r>
            <a:endParaRPr lang="en-GB"/>
          </a:p>
          <a:p>
            <a:r>
              <a:rPr lang="en-GB">
                <a:ea typeface="+mn-lt"/>
                <a:cs typeface="+mn-lt"/>
              </a:rPr>
              <a:t>&lt;body&gt;</a:t>
            </a:r>
            <a:endParaRPr lang="en-GB"/>
          </a:p>
          <a:p>
            <a:endParaRPr lang="en-GB"/>
          </a:p>
          <a:p>
            <a:r>
              <a:rPr lang="en-GB">
                <a:ea typeface="+mn-lt"/>
                <a:cs typeface="+mn-lt"/>
              </a:rPr>
              <a:t>&lt;h2&gt;JavaScript Objects&lt;/h2&gt;</a:t>
            </a:r>
            <a:endParaRPr lang="en-GB"/>
          </a:p>
          <a:p>
            <a:endParaRPr lang="en-GB"/>
          </a:p>
          <a:p>
            <a:r>
              <a:rPr lang="en-GB">
                <a:ea typeface="+mn-lt"/>
                <a:cs typeface="+mn-lt"/>
              </a:rPr>
              <a:t>&lt;p id="demo"&gt;&lt;/p&gt;</a:t>
            </a:r>
            <a:endParaRPr lang="en-GB"/>
          </a:p>
          <a:p>
            <a:endParaRPr lang="en-GB"/>
          </a:p>
          <a:p>
            <a:r>
              <a:rPr lang="en-GB">
                <a:ea typeface="+mn-lt"/>
                <a:cs typeface="+mn-lt"/>
              </a:rPr>
              <a:t>&lt;script&gt;</a:t>
            </a:r>
            <a:endParaRPr lang="en-GB"/>
          </a:p>
          <a:p>
            <a:r>
              <a:rPr lang="en-GB">
                <a:ea typeface="+mn-lt"/>
                <a:cs typeface="+mn-lt"/>
              </a:rPr>
              <a:t>// Create an object:</a:t>
            </a:r>
            <a:endParaRPr lang="en-GB"/>
          </a:p>
          <a:p>
            <a:r>
              <a:rPr lang="en-GB">
                <a:ea typeface="+mn-lt"/>
                <a:cs typeface="+mn-lt"/>
              </a:rPr>
              <a:t>var car = {type:"Fiat", model:"500", color:"white"};</a:t>
            </a:r>
            <a:endParaRPr lang="en-GB"/>
          </a:p>
          <a:p>
            <a:endParaRPr lang="en-GB"/>
          </a:p>
          <a:p>
            <a:r>
              <a:rPr lang="en-GB">
                <a:ea typeface="+mn-lt"/>
                <a:cs typeface="+mn-lt"/>
              </a:rPr>
              <a:t>// Display some data from the object:</a:t>
            </a:r>
            <a:endParaRPr lang="en-GB"/>
          </a:p>
          <a:p>
            <a:r>
              <a:rPr lang="en-GB">
                <a:ea typeface="+mn-lt"/>
                <a:cs typeface="+mn-lt"/>
              </a:rPr>
              <a:t>document.getElementById("demo").innerHTML = "The car type is " + car.type;</a:t>
            </a:r>
            <a:endParaRPr lang="en-GB"/>
          </a:p>
          <a:p>
            <a:r>
              <a:rPr lang="en-GB">
                <a:ea typeface="+mn-lt"/>
                <a:cs typeface="+mn-lt"/>
              </a:rPr>
              <a:t>&lt;/script&gt;</a:t>
            </a:r>
            <a:endParaRPr lang="en-GB"/>
          </a:p>
          <a:p>
            <a:endParaRPr lang="en-GB"/>
          </a:p>
          <a:p>
            <a:r>
              <a:rPr lang="en-GB">
                <a:ea typeface="+mn-lt"/>
                <a:cs typeface="+mn-lt"/>
              </a:rPr>
              <a:t>&lt;/body&gt;</a:t>
            </a:r>
            <a:endParaRPr lang="en-GB"/>
          </a:p>
          <a:p>
            <a:r>
              <a:rPr lang="en-GB">
                <a:ea typeface="+mn-lt"/>
                <a:cs typeface="+mn-lt"/>
              </a:rPr>
              <a:t>&lt;/html&gt;</a:t>
            </a:r>
            <a:endParaRPr lang="en-GB"/>
          </a:p>
          <a:p>
            <a:endParaRPr lang="en-GB">
              <a:cs typeface="Calibri"/>
            </a:endParaRPr>
          </a:p>
        </p:txBody>
      </p:sp>
    </p:spTree>
    <p:extLst>
      <p:ext uri="{BB962C8B-B14F-4D97-AF65-F5344CB8AC3E}">
        <p14:creationId xmlns:p14="http://schemas.microsoft.com/office/powerpoint/2010/main" val="38755815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a:t>
            </a:r>
          </a:p>
        </p:txBody>
      </p:sp>
      <p:sp>
        <p:nvSpPr>
          <p:cNvPr id="3" name="Content Placeholder 2"/>
          <p:cNvSpPr>
            <a:spLocks noGrp="1"/>
          </p:cNvSpPr>
          <p:nvPr>
            <p:ph type="body" idx="1"/>
          </p:nvPr>
        </p:nvSpPr>
        <p:spPr/>
        <p:txBody>
          <a:bodyPr/>
          <a:lstStyle/>
          <a:p>
            <a:r>
              <a:rPr lang="en-GB"/>
              <a:t>Ajax Fundamentals</a:t>
            </a:r>
          </a:p>
          <a:p>
            <a:r>
              <a:rPr lang="en-GB" err="1"/>
              <a:t>Jquery</a:t>
            </a:r>
            <a:endParaRPr lang="en-GB"/>
          </a:p>
        </p:txBody>
      </p:sp>
    </p:spTree>
    <p:extLst>
      <p:ext uri="{BB962C8B-B14F-4D97-AF65-F5344CB8AC3E}">
        <p14:creationId xmlns:p14="http://schemas.microsoft.com/office/powerpoint/2010/main" val="400276383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Ajax?</a:t>
            </a:r>
          </a:p>
        </p:txBody>
      </p:sp>
      <p:sp>
        <p:nvSpPr>
          <p:cNvPr id="3" name="Content Placeholder 2"/>
          <p:cNvSpPr>
            <a:spLocks noGrp="1"/>
          </p:cNvSpPr>
          <p:nvPr>
            <p:ph idx="1"/>
          </p:nvPr>
        </p:nvSpPr>
        <p:spPr/>
        <p:txBody>
          <a:bodyPr/>
          <a:lstStyle/>
          <a:p>
            <a:r>
              <a:rPr lang="en-GB">
                <a:solidFill>
                  <a:srgbClr val="FF0000"/>
                </a:solidFill>
              </a:rPr>
              <a:t>Asynchronous</a:t>
            </a:r>
            <a:r>
              <a:rPr lang="en-GB"/>
              <a:t> JavaScript and XML</a:t>
            </a:r>
          </a:p>
          <a:p>
            <a:pPr lvl="1"/>
            <a:r>
              <a:rPr lang="en-GB"/>
              <a:t>enables the programmer to </a:t>
            </a:r>
            <a:r>
              <a:rPr lang="en-GB" b="1"/>
              <a:t>execute a server-side script </a:t>
            </a:r>
            <a:r>
              <a:rPr lang="en-GB" b="1" i="1"/>
              <a:t>without</a:t>
            </a:r>
            <a:r>
              <a:rPr lang="en-GB" b="1"/>
              <a:t> refreshing the page</a:t>
            </a:r>
          </a:p>
          <a:p>
            <a:pPr lvl="1"/>
            <a:r>
              <a:rPr lang="en-GB"/>
              <a:t>a technique for making the user interfaces of web applications more responsive and interactive</a:t>
            </a:r>
          </a:p>
          <a:p>
            <a:pPr lvl="1"/>
            <a:r>
              <a:rPr lang="en-GB"/>
              <a:t>Example:</a:t>
            </a:r>
          </a:p>
          <a:p>
            <a:pPr lvl="2"/>
            <a:r>
              <a:rPr lang="en-GB"/>
              <a:t>Google maps</a:t>
            </a:r>
          </a:p>
        </p:txBody>
      </p:sp>
    </p:spTree>
    <p:extLst>
      <p:ext uri="{BB962C8B-B14F-4D97-AF65-F5344CB8AC3E}">
        <p14:creationId xmlns:p14="http://schemas.microsoft.com/office/powerpoint/2010/main" val="25078529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1630541"/>
            <a:ext cx="37814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4005064"/>
            <a:ext cx="296760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79976" y="4005064"/>
            <a:ext cx="3528392" cy="2308324"/>
          </a:xfrm>
          <a:prstGeom prst="rect">
            <a:avLst/>
          </a:prstGeom>
          <a:noFill/>
        </p:spPr>
        <p:txBody>
          <a:bodyPr wrap="square" rtlCol="0">
            <a:spAutoFit/>
          </a:bodyPr>
          <a:lstStyle/>
          <a:p>
            <a:r>
              <a:rPr lang="en-GB"/>
              <a:t>A JavaScript function is called which loads the server-side script in the </a:t>
            </a:r>
            <a:r>
              <a:rPr lang="en-GB" b="1"/>
              <a:t>background</a:t>
            </a:r>
            <a:r>
              <a:rPr lang="en-GB"/>
              <a:t>. The user does </a:t>
            </a:r>
            <a:r>
              <a:rPr lang="en-GB" b="1"/>
              <a:t>not</a:t>
            </a:r>
            <a:r>
              <a:rPr lang="en-GB"/>
              <a:t> see it being loaded. Instead the JavaScript will immediately remove the form from the page and show a 'Thank you' message </a:t>
            </a:r>
            <a:r>
              <a:rPr lang="en-GB" i="1"/>
              <a:t>dynamically</a:t>
            </a:r>
            <a:r>
              <a:rPr lang="en-GB"/>
              <a:t> - without reloading the page</a:t>
            </a:r>
          </a:p>
        </p:txBody>
      </p:sp>
    </p:spTree>
    <p:extLst>
      <p:ext uri="{BB962C8B-B14F-4D97-AF65-F5344CB8AC3E}">
        <p14:creationId xmlns:p14="http://schemas.microsoft.com/office/powerpoint/2010/main" val="36145429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it Works</a:t>
            </a:r>
          </a:p>
        </p:txBody>
      </p:sp>
      <p:sp>
        <p:nvSpPr>
          <p:cNvPr id="3" name="Content Placeholder 2"/>
          <p:cNvSpPr>
            <a:spLocks noGrp="1"/>
          </p:cNvSpPr>
          <p:nvPr>
            <p:ph idx="1"/>
          </p:nvPr>
        </p:nvSpPr>
        <p:spPr>
          <a:xfrm>
            <a:off x="1981200" y="1600201"/>
            <a:ext cx="8507288" cy="4525963"/>
          </a:xfrm>
        </p:spPr>
        <p:txBody>
          <a:bodyPr>
            <a:normAutofit/>
          </a:bodyPr>
          <a:lstStyle/>
          <a:p>
            <a:pPr marL="0" indent="0">
              <a:buNone/>
            </a:pPr>
            <a:r>
              <a:rPr lang="en-GB" b="1"/>
              <a:t>Algorithm</a:t>
            </a:r>
          </a:p>
          <a:p>
            <a:pPr marL="0" indent="0">
              <a:buNone/>
            </a:pPr>
            <a:endParaRPr lang="en-GB" b="1"/>
          </a:p>
          <a:p>
            <a:pPr marL="0" indent="0">
              <a:buNone/>
            </a:pPr>
            <a:r>
              <a:rPr lang="en-GB" sz="2000" b="1">
                <a:latin typeface="Comic Sans MS" pitchFamily="66" charset="0"/>
              </a:rPr>
              <a:t>if (user hits the submit button) { </a:t>
            </a:r>
          </a:p>
          <a:p>
            <a:pPr marL="0" indent="0">
              <a:buNone/>
            </a:pPr>
            <a:r>
              <a:rPr lang="en-GB" sz="2000" b="1">
                <a:latin typeface="Comic Sans MS" pitchFamily="66" charset="0"/>
              </a:rPr>
              <a:t>comment = (user submitted comment) </a:t>
            </a:r>
          </a:p>
          <a:p>
            <a:pPr marL="0" indent="0">
              <a:buNone/>
            </a:pPr>
            <a:r>
              <a:rPr lang="en-GB" sz="2000" b="1">
                <a:latin typeface="Comic Sans MS" pitchFamily="66" charset="0"/>
              </a:rPr>
              <a:t>email = (user's email id) //Happens in Background</a:t>
            </a:r>
          </a:p>
          <a:p>
            <a:pPr marL="0" indent="0">
              <a:buNone/>
            </a:pPr>
            <a:r>
              <a:rPr lang="en-GB" sz="2000" b="1">
                <a:latin typeface="Comic Sans MS" pitchFamily="66" charset="0"/>
              </a:rPr>
              <a:t> </a:t>
            </a:r>
            <a:r>
              <a:rPr lang="en-GB" sz="2000" b="1" err="1">
                <a:latin typeface="Comic Sans MS" pitchFamily="66" charset="0"/>
              </a:rPr>
              <a:t>CallPage</a:t>
            </a:r>
            <a:r>
              <a:rPr lang="en-GB" sz="2000" b="1">
                <a:latin typeface="Comic Sans MS" pitchFamily="66" charset="0"/>
              </a:rPr>
              <a:t>("</a:t>
            </a:r>
            <a:r>
              <a:rPr lang="en-GB" sz="2000" b="1" err="1">
                <a:latin typeface="Comic Sans MS" pitchFamily="66" charset="0"/>
              </a:rPr>
              <a:t>save_comment.php?comment</a:t>
            </a:r>
            <a:r>
              <a:rPr lang="en-GB" sz="2000" b="1">
                <a:latin typeface="Comic Sans MS" pitchFamily="66" charset="0"/>
              </a:rPr>
              <a:t>=" + comment + "&amp;email=" + email); </a:t>
            </a:r>
          </a:p>
          <a:p>
            <a:pPr marL="0" indent="0">
              <a:buNone/>
            </a:pPr>
            <a:r>
              <a:rPr lang="en-GB" sz="2000" b="1">
                <a:latin typeface="Comic Sans MS" pitchFamily="66" charset="0"/>
              </a:rPr>
              <a:t>//User sees this... Remove(form) Display("Thank you for your comment.") } </a:t>
            </a:r>
          </a:p>
        </p:txBody>
      </p:sp>
      <p:sp>
        <p:nvSpPr>
          <p:cNvPr id="4" name="TextBox 3"/>
          <p:cNvSpPr txBox="1"/>
          <p:nvPr/>
        </p:nvSpPr>
        <p:spPr>
          <a:xfrm>
            <a:off x="6672064" y="6300028"/>
            <a:ext cx="3773854" cy="369332"/>
          </a:xfrm>
          <a:prstGeom prst="rect">
            <a:avLst/>
          </a:prstGeom>
          <a:noFill/>
        </p:spPr>
        <p:txBody>
          <a:bodyPr wrap="none" rtlCol="0">
            <a:spAutoFit/>
          </a:bodyPr>
          <a:lstStyle/>
          <a:p>
            <a:r>
              <a:rPr lang="en-GB"/>
              <a:t>http://www.openjs.com/ajax/tutorial/</a:t>
            </a:r>
          </a:p>
        </p:txBody>
      </p:sp>
    </p:spTree>
    <p:extLst>
      <p:ext uri="{BB962C8B-B14F-4D97-AF65-F5344CB8AC3E}">
        <p14:creationId xmlns:p14="http://schemas.microsoft.com/office/powerpoint/2010/main" val="319028836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can we do with Ajax?</a:t>
            </a:r>
          </a:p>
        </p:txBody>
      </p:sp>
      <p:sp>
        <p:nvSpPr>
          <p:cNvPr id="3" name="Content Placeholder 2"/>
          <p:cNvSpPr>
            <a:spLocks noGrp="1"/>
          </p:cNvSpPr>
          <p:nvPr>
            <p:ph idx="1"/>
          </p:nvPr>
        </p:nvSpPr>
        <p:spPr/>
        <p:txBody>
          <a:bodyPr/>
          <a:lstStyle/>
          <a:p>
            <a:r>
              <a:rPr lang="en-GB"/>
              <a:t>Improve our Search Facility</a:t>
            </a:r>
          </a:p>
          <a:p>
            <a:pPr lvl="1"/>
            <a:r>
              <a:rPr lang="en-GB"/>
              <a:t>Google search (</a:t>
            </a:r>
            <a:r>
              <a:rPr lang="en-GB">
                <a:hlinkClick r:id="rId2"/>
              </a:rPr>
              <a:t>www.google.com</a:t>
            </a:r>
            <a:r>
              <a:rPr lang="en-GB"/>
              <a:t>) </a:t>
            </a:r>
          </a:p>
          <a:p>
            <a:r>
              <a:rPr lang="en-GB"/>
              <a:t>Drag-able Content </a:t>
            </a:r>
          </a:p>
          <a:p>
            <a:r>
              <a:rPr lang="en-GB"/>
              <a:t>Automatic Updating of Prices</a:t>
            </a:r>
          </a:p>
        </p:txBody>
      </p:sp>
    </p:spTree>
    <p:extLst>
      <p:ext uri="{BB962C8B-B14F-4D97-AF65-F5344CB8AC3E}">
        <p14:creationId xmlns:p14="http://schemas.microsoft.com/office/powerpoint/2010/main" val="228723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Headings</a:t>
            </a:r>
          </a:p>
        </p:txBody>
      </p:sp>
      <p:sp>
        <p:nvSpPr>
          <p:cNvPr id="31747" name="Rectangle 3"/>
          <p:cNvSpPr>
            <a:spLocks noGrp="1" noChangeArrowheads="1"/>
          </p:cNvSpPr>
          <p:nvPr>
            <p:ph idx="1"/>
          </p:nvPr>
        </p:nvSpPr>
        <p:spPr>
          <a:xfrm>
            <a:off x="1981200" y="1719264"/>
            <a:ext cx="8229600" cy="4949825"/>
          </a:xfrm>
        </p:spPr>
        <p:txBody>
          <a:bodyPr/>
          <a:lstStyle/>
          <a:p>
            <a:r>
              <a:rPr lang="en-GB"/>
              <a:t>Headings are defined with the &lt;h1&gt; to &lt;h6&gt; tags. </a:t>
            </a:r>
          </a:p>
          <a:p>
            <a:pPr lvl="1"/>
            <a:r>
              <a:rPr lang="en-GB"/>
              <a:t>&lt;h1&gt;This is a large heading&lt;/h1&gt;</a:t>
            </a:r>
          </a:p>
          <a:p>
            <a:pPr lvl="1"/>
            <a:r>
              <a:rPr lang="en-GB"/>
              <a:t>&lt;h2&gt;This is a heading&lt;/h2&gt;</a:t>
            </a:r>
          </a:p>
          <a:p>
            <a:pPr lvl="1"/>
            <a:r>
              <a:rPr lang="en-GB"/>
              <a:t>&lt;h3&gt;This is a heading&lt;/h3&gt;</a:t>
            </a:r>
          </a:p>
          <a:p>
            <a:pPr lvl="1"/>
            <a:r>
              <a:rPr lang="en-GB"/>
              <a:t>&lt;h4&gt;This is a heading&lt;/h4&gt;</a:t>
            </a:r>
          </a:p>
          <a:p>
            <a:pPr lvl="1"/>
            <a:r>
              <a:rPr lang="en-GB"/>
              <a:t>&lt;h5&gt;This is a heading&lt;/h5&gt;</a:t>
            </a:r>
          </a:p>
          <a:p>
            <a:pPr lvl="1"/>
            <a:r>
              <a:rPr lang="en-GB"/>
              <a:t>&lt;h6&gt;This is a small heading&lt;/h6&gt;</a:t>
            </a:r>
          </a:p>
          <a:p>
            <a:r>
              <a:rPr lang="en-GB"/>
              <a:t>HTML automatically adds an extra blank line before and after a heading.</a:t>
            </a:r>
          </a:p>
        </p:txBody>
      </p:sp>
    </p:spTree>
    <p:extLst>
      <p:ext uri="{BB962C8B-B14F-4D97-AF65-F5344CB8AC3E}">
        <p14:creationId xmlns:p14="http://schemas.microsoft.com/office/powerpoint/2010/main" val="176062446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Ajax Considerations</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GB" b="1"/>
              <a:t>Browser Support - </a:t>
            </a:r>
            <a:r>
              <a:rPr lang="en-GB"/>
              <a:t>Not all AJAX and DHTML features are supported on all browsers.  </a:t>
            </a:r>
          </a:p>
          <a:p>
            <a:pPr lvl="1"/>
            <a:r>
              <a:rPr lang="en-GB"/>
              <a:t> Browser support has improved in recent years however.</a:t>
            </a:r>
          </a:p>
          <a:p>
            <a:r>
              <a:rPr lang="en-GB" b="1"/>
              <a:t>JavaScript Disabled - </a:t>
            </a:r>
            <a:r>
              <a:rPr lang="en-GB"/>
              <a:t>Many clients will disable JavaScript due to reasons of personal preference.  </a:t>
            </a:r>
          </a:p>
          <a:p>
            <a:pPr lvl="1"/>
            <a:r>
              <a:rPr lang="en-GB"/>
              <a:t>Many (including myself) use </a:t>
            </a:r>
            <a:r>
              <a:rPr lang="en-GB" err="1"/>
              <a:t>Addons</a:t>
            </a:r>
            <a:r>
              <a:rPr lang="en-GB"/>
              <a:t> for Firefox like Ad Block Plus or </a:t>
            </a:r>
            <a:r>
              <a:rPr lang="en-GB" err="1"/>
              <a:t>NoScript</a:t>
            </a:r>
            <a:r>
              <a:rPr lang="en-GB"/>
              <a:t> which allow you to enable or disable JavaScript on an individual site basis.  </a:t>
            </a:r>
          </a:p>
          <a:p>
            <a:pPr lvl="1"/>
            <a:r>
              <a:rPr lang="en-GB"/>
              <a:t>What happens to our Ajax applications in this situation?  </a:t>
            </a:r>
          </a:p>
          <a:p>
            <a:pPr lvl="1"/>
            <a:r>
              <a:rPr lang="en-GB"/>
              <a:t>Typically we're talking about full failure, combined with a message to the user to enable JavaScript, which may not be an option to your end user.</a:t>
            </a:r>
          </a:p>
          <a:p>
            <a:r>
              <a:rPr lang="en-GB" b="1"/>
              <a:t>Accessibility - </a:t>
            </a:r>
            <a:r>
              <a:rPr lang="en-GB"/>
              <a:t>Providing support for accessibility is not only a noble goal - it is also required by law in many countries and environments.  </a:t>
            </a:r>
          </a:p>
          <a:p>
            <a:pPr lvl="1"/>
            <a:r>
              <a:rPr lang="en-GB"/>
              <a:t>Developers need to use caution, particularly with dynamic web applications that they meet the requirements of accessibility for individual user groups. </a:t>
            </a:r>
          </a:p>
          <a:p>
            <a:r>
              <a:rPr lang="en-GB" b="1"/>
              <a:t>Usability Issues - Navigation - </a:t>
            </a:r>
            <a:r>
              <a:rPr lang="en-GB"/>
              <a:t>Consideration needs to be taken as to what the expected behaviour should be of the back, forward, refresh and bookmark buttons in your application design.  </a:t>
            </a:r>
          </a:p>
          <a:p>
            <a:pPr lvl="1"/>
            <a:r>
              <a:rPr lang="en-GB"/>
              <a:t>For example, if we have a number of subsections of a page with dynamic content, should the back button send us to the previous overall page, or simply the previous state of one of the subsections of the page.</a:t>
            </a:r>
            <a:endParaRPr lang="en-GB">
              <a:cs typeface="Calibri"/>
            </a:endParaRPr>
          </a:p>
          <a:p>
            <a:r>
              <a:rPr lang="en-GB">
                <a:ea typeface="+mn-lt"/>
                <a:cs typeface="+mn-lt"/>
              </a:rPr>
              <a:t>Example</a:t>
            </a:r>
          </a:p>
          <a:p>
            <a:pPr marL="342900" lvl="1" indent="0">
              <a:buNone/>
            </a:pPr>
            <a:r>
              <a:rPr lang="en-GB">
                <a:ea typeface="+mn-lt"/>
                <a:cs typeface="+mn-lt"/>
                <a:hlinkClick r:id="rId2"/>
              </a:rPr>
              <a:t>https://www.w3schools.com/js/js_ajax_intro.asp</a:t>
            </a:r>
            <a:endParaRPr lang="en-GB">
              <a:cs typeface="Calibri"/>
            </a:endParaRPr>
          </a:p>
          <a:p>
            <a:pPr lvl="1"/>
            <a:endParaRPr lang="en-GB">
              <a:cs typeface="Calibri"/>
            </a:endParaRPr>
          </a:p>
          <a:p>
            <a:endParaRPr lang="en-GB">
              <a:cs typeface="Calibri"/>
            </a:endParaRPr>
          </a:p>
        </p:txBody>
      </p:sp>
    </p:spTree>
    <p:extLst>
      <p:ext uri="{BB962C8B-B14F-4D97-AF65-F5344CB8AC3E}">
        <p14:creationId xmlns:p14="http://schemas.microsoft.com/office/powerpoint/2010/main" val="351500126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jQuery</a:t>
            </a:r>
          </a:p>
        </p:txBody>
      </p:sp>
      <p:sp>
        <p:nvSpPr>
          <p:cNvPr id="3" name="Content Placeholder 2"/>
          <p:cNvSpPr>
            <a:spLocks noGrp="1"/>
          </p:cNvSpPr>
          <p:nvPr>
            <p:ph idx="1"/>
          </p:nvPr>
        </p:nvSpPr>
        <p:spPr>
          <a:xfrm>
            <a:off x="237695" y="1718787"/>
            <a:ext cx="11590421" cy="4119585"/>
          </a:xfrm>
        </p:spPr>
        <p:txBody>
          <a:bodyPr vert="horz" lIns="91440" tIns="45720" rIns="91440" bIns="45720" rtlCol="0" anchor="t">
            <a:noAutofit/>
          </a:bodyPr>
          <a:lstStyle/>
          <a:p>
            <a:r>
              <a:rPr lang="en-GB" sz="1600" b="1"/>
              <a:t>What is jQuery?</a:t>
            </a:r>
            <a:endParaRPr lang="en-GB" sz="1600" b="1">
              <a:cs typeface="Calibri"/>
            </a:endParaRPr>
          </a:p>
          <a:p>
            <a:pPr lvl="1"/>
            <a:r>
              <a:rPr lang="en-GB" sz="1600"/>
              <a:t>An open source JavaScript library that simplifies the interaction between HTML and JavaScript.</a:t>
            </a:r>
            <a:endParaRPr lang="en-GB" sz="1600">
              <a:cs typeface="Calibri"/>
            </a:endParaRPr>
          </a:p>
          <a:p>
            <a:pPr lvl="1"/>
            <a:r>
              <a:rPr lang="en-GB" sz="1600"/>
              <a:t>Created by John </a:t>
            </a:r>
            <a:r>
              <a:rPr lang="en-GB" sz="1600" err="1"/>
              <a:t>Resig</a:t>
            </a:r>
            <a:r>
              <a:rPr lang="en-GB" sz="1600"/>
              <a:t> in 2005, released in January of 2006.</a:t>
            </a:r>
            <a:endParaRPr lang="en-GB" sz="1600">
              <a:cs typeface="Calibri"/>
            </a:endParaRPr>
          </a:p>
          <a:p>
            <a:pPr lvl="1"/>
            <a:r>
              <a:rPr lang="en-GB" sz="1600"/>
              <a:t>Built in an attempt to simplify the existing DOM APIs and abstract away cross-browser issues.</a:t>
            </a:r>
            <a:endParaRPr lang="en-GB" sz="1600">
              <a:cs typeface="Calibri"/>
            </a:endParaRPr>
          </a:p>
          <a:p>
            <a:pPr lvl="1"/>
            <a:r>
              <a:rPr lang="en-GB" sz="1600">
                <a:ea typeface="+mn-lt"/>
                <a:cs typeface="+mn-lt"/>
              </a:rPr>
              <a:t>jQuery is a lightweight, "write less, do more", JavaScript library.</a:t>
            </a:r>
            <a:endParaRPr lang="en-GB" sz="1600">
              <a:cs typeface="Calibri"/>
            </a:endParaRPr>
          </a:p>
          <a:p>
            <a:pPr lvl="1"/>
            <a:r>
              <a:rPr lang="en-GB" sz="1600">
                <a:ea typeface="+mn-lt"/>
                <a:cs typeface="+mn-lt"/>
              </a:rPr>
              <a:t>The purpose of jQuery is to make it much easier to use JavaScript on your website.</a:t>
            </a:r>
            <a:endParaRPr lang="en-GB" sz="1600">
              <a:cs typeface="Calibri"/>
            </a:endParaRPr>
          </a:p>
          <a:p>
            <a:pPr lvl="1"/>
            <a:r>
              <a:rPr lang="en-GB" sz="1600">
                <a:ea typeface="+mn-lt"/>
                <a:cs typeface="+mn-lt"/>
              </a:rPr>
              <a:t>jQuery takes a lot of common tasks that require many lines of JavaScript code to accomplish, and wraps them into methods that you can call with a single line of code.</a:t>
            </a:r>
            <a:endParaRPr lang="en-GB" sz="1600">
              <a:cs typeface="Calibri"/>
            </a:endParaRPr>
          </a:p>
          <a:p>
            <a:pPr lvl="1"/>
            <a:r>
              <a:rPr lang="en-GB" sz="1600">
                <a:ea typeface="+mn-lt"/>
                <a:cs typeface="+mn-lt"/>
              </a:rPr>
              <a:t>jQuery also simplifies a lot of the complicated things from JavaScript, like AJAX calls and DOM manipulation.</a:t>
            </a:r>
          </a:p>
          <a:p>
            <a:pPr lvl="1"/>
            <a:endParaRPr lang="en-GB" sz="1600">
              <a:ea typeface="+mn-lt"/>
              <a:cs typeface="+mn-lt"/>
            </a:endParaRPr>
          </a:p>
          <a:p>
            <a:pPr marL="0" indent="0">
              <a:buNone/>
            </a:pPr>
            <a:r>
              <a:rPr lang="en-GB" sz="1600">
                <a:ea typeface="+mn-lt"/>
                <a:cs typeface="+mn-lt"/>
              </a:rPr>
              <a:t>The jQuery library contains the following features:</a:t>
            </a:r>
            <a:endParaRPr lang="en-GB" sz="1600">
              <a:cs typeface="Calibri" panose="020F0502020204030204"/>
            </a:endParaRPr>
          </a:p>
          <a:p>
            <a:r>
              <a:rPr lang="en-GB" sz="1600">
                <a:ea typeface="+mn-lt"/>
                <a:cs typeface="+mn-lt"/>
              </a:rPr>
              <a:t>HTML/DOM manipulation</a:t>
            </a:r>
            <a:endParaRPr lang="en-GB" sz="1600">
              <a:cs typeface="Calibri" panose="020F0502020204030204"/>
            </a:endParaRPr>
          </a:p>
          <a:p>
            <a:r>
              <a:rPr lang="en-GB" sz="1600">
                <a:ea typeface="+mn-lt"/>
                <a:cs typeface="+mn-lt"/>
              </a:rPr>
              <a:t>CSS manipulation</a:t>
            </a:r>
            <a:endParaRPr lang="en-GB" sz="1600">
              <a:cs typeface="Calibri"/>
            </a:endParaRPr>
          </a:p>
          <a:p>
            <a:r>
              <a:rPr lang="en-GB" sz="1600">
                <a:ea typeface="+mn-lt"/>
                <a:cs typeface="+mn-lt"/>
              </a:rPr>
              <a:t>HTML event methods</a:t>
            </a:r>
            <a:endParaRPr lang="en-GB" sz="1600">
              <a:cs typeface="Calibri"/>
            </a:endParaRPr>
          </a:p>
          <a:p>
            <a:r>
              <a:rPr lang="en-GB" sz="1600">
                <a:ea typeface="+mn-lt"/>
                <a:cs typeface="+mn-lt"/>
              </a:rPr>
              <a:t>Effects and animations</a:t>
            </a:r>
            <a:endParaRPr lang="en-GB" sz="1600">
              <a:cs typeface="Calibri"/>
            </a:endParaRPr>
          </a:p>
          <a:p>
            <a:r>
              <a:rPr lang="en-GB" sz="1600">
                <a:ea typeface="+mn-lt"/>
                <a:cs typeface="+mn-lt"/>
              </a:rPr>
              <a:t>AJAX</a:t>
            </a:r>
            <a:endParaRPr lang="en-GB" sz="1600">
              <a:cs typeface="Calibri"/>
            </a:endParaRPr>
          </a:p>
          <a:p>
            <a:r>
              <a:rPr lang="en-GB" sz="1600">
                <a:ea typeface="+mn-lt"/>
                <a:cs typeface="+mn-lt"/>
              </a:rPr>
              <a:t>Utilities</a:t>
            </a:r>
            <a:endParaRPr lang="en-GB" sz="1600">
              <a:cs typeface="Calibri"/>
            </a:endParaRPr>
          </a:p>
          <a:p>
            <a:r>
              <a:rPr lang="en-GB" sz="1600" b="1">
                <a:ea typeface="+mn-lt"/>
                <a:cs typeface="+mn-lt"/>
              </a:rPr>
              <a:t>Tip:</a:t>
            </a:r>
            <a:r>
              <a:rPr lang="en-GB" sz="1600">
                <a:ea typeface="+mn-lt"/>
                <a:cs typeface="+mn-lt"/>
              </a:rPr>
              <a:t> In addition, jQuery has plugins for almost any task out there</a:t>
            </a:r>
            <a:endParaRPr lang="en-GB" sz="1600"/>
          </a:p>
          <a:p>
            <a:pPr lvl="1"/>
            <a:endParaRPr lang="en-GB">
              <a:cs typeface="Calibri" panose="020F0502020204030204"/>
            </a:endParaRPr>
          </a:p>
          <a:p>
            <a:endParaRPr lang="en-GB" b="1">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408151499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jQuery?</a:t>
            </a:r>
          </a:p>
        </p:txBody>
      </p:sp>
      <p:sp>
        <p:nvSpPr>
          <p:cNvPr id="3" name="Content Placeholder 2"/>
          <p:cNvSpPr>
            <a:spLocks noGrp="1"/>
          </p:cNvSpPr>
          <p:nvPr>
            <p:ph idx="1"/>
          </p:nvPr>
        </p:nvSpPr>
        <p:spPr/>
        <p:txBody>
          <a:bodyPr vert="horz" lIns="91440" tIns="45720" rIns="91440" bIns="45720" rtlCol="0" anchor="t">
            <a:normAutofit/>
          </a:bodyPr>
          <a:lstStyle/>
          <a:p>
            <a:r>
              <a:rPr lang="en-GB"/>
              <a:t>Fully documented</a:t>
            </a:r>
            <a:endParaRPr lang="en-GB">
              <a:cs typeface="Calibri"/>
            </a:endParaRPr>
          </a:p>
          <a:p>
            <a:r>
              <a:rPr lang="en-GB"/>
              <a:t>Great community.</a:t>
            </a:r>
          </a:p>
          <a:p>
            <a:r>
              <a:rPr lang="en-GB"/>
              <a:t>Tons of plugins</a:t>
            </a:r>
          </a:p>
          <a:p>
            <a:r>
              <a:rPr lang="en-GB"/>
              <a:t>Small size (23kb)</a:t>
            </a:r>
          </a:p>
          <a:p>
            <a:pPr marL="0" indent="0">
              <a:buNone/>
            </a:pPr>
            <a:endParaRPr lang="en-GB">
              <a:cs typeface="Calibri"/>
            </a:endParaRPr>
          </a:p>
        </p:txBody>
      </p:sp>
    </p:spTree>
    <p:extLst>
      <p:ext uri="{BB962C8B-B14F-4D97-AF65-F5344CB8AC3E}">
        <p14:creationId xmlns:p14="http://schemas.microsoft.com/office/powerpoint/2010/main" val="200449364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Easy to Learn and Master</a:t>
            </a:r>
          </a:p>
        </p:txBody>
      </p:sp>
      <p:sp>
        <p:nvSpPr>
          <p:cNvPr id="3" name="Content Placeholder 2"/>
          <p:cNvSpPr>
            <a:spLocks noGrp="1"/>
          </p:cNvSpPr>
          <p:nvPr>
            <p:ph idx="1"/>
          </p:nvPr>
        </p:nvSpPr>
        <p:spPr/>
        <p:txBody>
          <a:bodyPr/>
          <a:lstStyle/>
          <a:p>
            <a:r>
              <a:rPr lang="en-GB"/>
              <a:t>Uses CSS to layer functionality</a:t>
            </a:r>
          </a:p>
          <a:p>
            <a:r>
              <a:rPr lang="en-GB"/>
              <a:t>Easy to separate behaviour from content</a:t>
            </a:r>
          </a:p>
          <a:p>
            <a:r>
              <a:rPr lang="en-GB"/>
              <a:t>Quick, terse, syntax</a:t>
            </a:r>
          </a:p>
        </p:txBody>
      </p:sp>
    </p:spTree>
    <p:extLst>
      <p:ext uri="{BB962C8B-B14F-4D97-AF65-F5344CB8AC3E}">
        <p14:creationId xmlns:p14="http://schemas.microsoft.com/office/powerpoint/2010/main" val="191179834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Basics of jQuery Syntax and Usage</a:t>
            </a:r>
          </a:p>
        </p:txBody>
      </p:sp>
      <p:sp>
        <p:nvSpPr>
          <p:cNvPr id="3" name="Content Placeholder 2"/>
          <p:cNvSpPr>
            <a:spLocks noGrp="1"/>
          </p:cNvSpPr>
          <p:nvPr>
            <p:ph idx="1"/>
          </p:nvPr>
        </p:nvSpPr>
        <p:spPr/>
        <p:txBody>
          <a:bodyPr vert="horz" lIns="91440" tIns="45720" rIns="91440" bIns="45720" rtlCol="0" anchor="t">
            <a:normAutofit/>
          </a:bodyPr>
          <a:lstStyle/>
          <a:p>
            <a:r>
              <a:rPr lang="en-GB"/>
              <a:t>Let's start by looking the basics of jQuery syntax and usage</a:t>
            </a:r>
            <a:endParaRPr lang="en-GB">
              <a:cs typeface="Calibri"/>
            </a:endParaRPr>
          </a:p>
          <a:p>
            <a:r>
              <a:rPr lang="en-GB"/>
              <a:t>jQuery is a client script library and so you have to add a script reference to your page. </a:t>
            </a:r>
          </a:p>
          <a:p>
            <a:r>
              <a:rPr lang="en-GB"/>
              <a:t>You can download the latest version of jQuery from the jQuery site at </a:t>
            </a:r>
            <a:r>
              <a:rPr lang="en-GB">
                <a:hlinkClick r:id="rId2"/>
              </a:rPr>
              <a:t>www.jQuery.com</a:t>
            </a:r>
            <a:r>
              <a:rPr lang="en-GB"/>
              <a:t>.</a:t>
            </a:r>
          </a:p>
          <a:p>
            <a:pPr marL="342900" lvl="1" indent="0">
              <a:buNone/>
            </a:pPr>
            <a:endParaRPr lang="en-GB">
              <a:cs typeface="Calibri"/>
            </a:endParaRPr>
          </a:p>
        </p:txBody>
      </p:sp>
    </p:spTree>
    <p:extLst>
      <p:ext uri="{BB962C8B-B14F-4D97-AF65-F5344CB8AC3E}">
        <p14:creationId xmlns:p14="http://schemas.microsoft.com/office/powerpoint/2010/main" val="104215635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vert="horz" lIns="91440" tIns="45720" rIns="91440" bIns="45720" rtlCol="0" anchor="t">
            <a:normAutofit/>
          </a:bodyPr>
          <a:lstStyle/>
          <a:p>
            <a:r>
              <a:rPr lang="en-GB"/>
              <a:t>There are many ways that you can include jQuery into your page: </a:t>
            </a:r>
          </a:p>
          <a:p>
            <a:pPr lvl="1"/>
            <a:r>
              <a:rPr lang="en-GB">
                <a:effectLst/>
              </a:rPr>
              <a:t>Reference a local copy via &lt;script&gt; tag in the page</a:t>
            </a:r>
          </a:p>
          <a:p>
            <a:pPr lvl="1"/>
            <a:r>
              <a:rPr lang="en-GB">
                <a:effectLst/>
              </a:rPr>
              <a:t>Reference a local copy with </a:t>
            </a:r>
            <a:r>
              <a:rPr lang="en-GB" err="1">
                <a:effectLst/>
              </a:rPr>
              <a:t>ScriptManager</a:t>
            </a:r>
            <a:endParaRPr lang="en-GB">
              <a:effectLst/>
            </a:endParaRPr>
          </a:p>
          <a:p>
            <a:pPr lvl="1"/>
            <a:r>
              <a:rPr lang="en-GB">
                <a:effectLst/>
              </a:rPr>
              <a:t>Embed script from Resource using the </a:t>
            </a:r>
            <a:r>
              <a:rPr lang="en-GB" err="1">
                <a:effectLst/>
              </a:rPr>
              <a:t>ClientScript</a:t>
            </a:r>
            <a:r>
              <a:rPr lang="en-GB">
                <a:effectLst/>
              </a:rPr>
              <a:t> object</a:t>
            </a:r>
          </a:p>
          <a:p>
            <a:pPr lvl="1"/>
            <a:r>
              <a:rPr lang="en-GB">
                <a:effectLst/>
              </a:rPr>
              <a:t>Reference a remote copy from jQuery.com or </a:t>
            </a:r>
            <a:r>
              <a:rPr lang="en-GB">
                <a:effectLst/>
                <a:hlinkClick r:id="rId2"/>
              </a:rPr>
              <a:t>Google Ajax API</a:t>
            </a:r>
            <a:endParaRPr lang="en-GB">
              <a:effectLst/>
            </a:endParaRPr>
          </a:p>
          <a:p>
            <a:pPr lvl="1"/>
            <a:endParaRPr lang="en-GB">
              <a:cs typeface="Calibri" panose="020F0502020204030204"/>
            </a:endParaRPr>
          </a:p>
          <a:p>
            <a:pPr marL="342900" lvl="1" indent="0">
              <a:buNone/>
            </a:pPr>
            <a:r>
              <a:rPr lang="en-GB">
                <a:cs typeface="Calibri" panose="020F0502020204030204"/>
              </a:rPr>
              <a:t>Tutorial</a:t>
            </a:r>
          </a:p>
          <a:p>
            <a:pPr lvl="1"/>
            <a:r>
              <a:rPr lang="en-GB">
                <a:ea typeface="+mn-lt"/>
                <a:cs typeface="+mn-lt"/>
                <a:hlinkClick r:id="rId3"/>
              </a:rPr>
              <a:t>https://www.w3schools.com/jquery/default.asp</a:t>
            </a:r>
            <a:endParaRPr lang="en-GB">
              <a:cs typeface="Calibri" panose="020F0502020204030204"/>
            </a:endParaRPr>
          </a:p>
          <a:p>
            <a:pPr lvl="1"/>
            <a:endParaRPr lang="en-GB">
              <a:ea typeface="+mn-lt"/>
              <a:cs typeface="+mn-lt"/>
            </a:endParaRPr>
          </a:p>
          <a:p>
            <a:endParaRPr lang="en-GB">
              <a:cs typeface="Calibri" panose="020F0502020204030204"/>
            </a:endParaRPr>
          </a:p>
        </p:txBody>
      </p:sp>
    </p:spTree>
    <p:extLst>
      <p:ext uri="{BB962C8B-B14F-4D97-AF65-F5344CB8AC3E}">
        <p14:creationId xmlns:p14="http://schemas.microsoft.com/office/powerpoint/2010/main" val="4019182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HTML Basic Formatting</a:t>
            </a:r>
          </a:p>
        </p:txBody>
      </p:sp>
      <p:sp>
        <p:nvSpPr>
          <p:cNvPr id="32771" name="Rectangle 3"/>
          <p:cNvSpPr>
            <a:spLocks noGrp="1" noChangeArrowheads="1"/>
          </p:cNvSpPr>
          <p:nvPr>
            <p:ph idx="1"/>
          </p:nvPr>
        </p:nvSpPr>
        <p:spPr>
          <a:xfrm>
            <a:off x="1981200" y="1600200"/>
            <a:ext cx="8229600" cy="5068888"/>
          </a:xfrm>
          <a:solidFill>
            <a:srgbClr val="FFFFCC"/>
          </a:solidFill>
          <a:ln>
            <a:solidFill>
              <a:schemeClr val="tx1"/>
            </a:solidFill>
          </a:ln>
        </p:spPr>
        <p:txBody>
          <a:bodyPr>
            <a:normAutofit/>
          </a:bodyPr>
          <a:lstStyle/>
          <a:p>
            <a:pPr>
              <a:buFont typeface="Wingdings" pitchFamily="2" charset="2"/>
              <a:buNone/>
            </a:pPr>
            <a:r>
              <a:rPr lang="en-GB" sz="2000"/>
              <a:t>&lt;html&gt;</a:t>
            </a:r>
          </a:p>
          <a:p>
            <a:pPr>
              <a:buFont typeface="Wingdings" pitchFamily="2" charset="2"/>
              <a:buNone/>
            </a:pPr>
            <a:r>
              <a:rPr lang="en-GB" sz="2000"/>
              <a:t>	&lt;head&gt;</a:t>
            </a:r>
          </a:p>
          <a:p>
            <a:pPr>
              <a:buFont typeface="Wingdings" pitchFamily="2" charset="2"/>
              <a:buNone/>
            </a:pPr>
            <a:r>
              <a:rPr lang="en-GB" sz="2000"/>
              <a:t>		&lt;title&gt;Document name goes here&lt;/title&gt;</a:t>
            </a:r>
          </a:p>
          <a:p>
            <a:pPr>
              <a:buFont typeface="Wingdings" pitchFamily="2" charset="2"/>
              <a:buNone/>
            </a:pPr>
            <a:r>
              <a:rPr lang="en-GB" sz="2000"/>
              <a:t>	&lt;/head&gt;</a:t>
            </a:r>
          </a:p>
          <a:p>
            <a:pPr>
              <a:buFont typeface="Wingdings" pitchFamily="2" charset="2"/>
              <a:buNone/>
            </a:pPr>
            <a:r>
              <a:rPr lang="en-GB" sz="2000"/>
              <a:t>	&lt;body&gt;</a:t>
            </a:r>
          </a:p>
          <a:p>
            <a:pPr>
              <a:buFont typeface="Wingdings" pitchFamily="2" charset="2"/>
              <a:buNone/>
            </a:pPr>
            <a:r>
              <a:rPr lang="en-GB" sz="2200"/>
              <a:t>		&lt;h1&gt;This is a large heading&lt;/h1&gt;</a:t>
            </a:r>
          </a:p>
          <a:p>
            <a:pPr>
              <a:buFont typeface="Wingdings" pitchFamily="2" charset="2"/>
              <a:buNone/>
            </a:pPr>
            <a:r>
              <a:rPr lang="en-GB" sz="2200"/>
              <a:t>		&lt;h2&gt;This is a heading&lt;/h2&gt;</a:t>
            </a:r>
          </a:p>
          <a:p>
            <a:pPr>
              <a:buFont typeface="Wingdings" pitchFamily="2" charset="2"/>
              <a:buNone/>
            </a:pPr>
            <a:r>
              <a:rPr lang="en-GB" sz="2200"/>
              <a:t>		&lt;h3&gt;This is a heading&lt;/h3&gt;</a:t>
            </a:r>
          </a:p>
          <a:p>
            <a:pPr>
              <a:buFont typeface="Wingdings" pitchFamily="2" charset="2"/>
              <a:buNone/>
            </a:pPr>
            <a:r>
              <a:rPr lang="en-GB" sz="2200"/>
              <a:t>		&lt;h4&gt;This is a heading&lt;/h4&gt;</a:t>
            </a:r>
          </a:p>
          <a:p>
            <a:pPr>
              <a:buFont typeface="Wingdings" pitchFamily="2" charset="2"/>
              <a:buNone/>
            </a:pPr>
            <a:r>
              <a:rPr lang="en-GB" sz="2200"/>
              <a:t>		&lt;h5&gt;This is a heading&lt;/h5&gt;</a:t>
            </a:r>
          </a:p>
          <a:p>
            <a:pPr>
              <a:buFont typeface="Wingdings" pitchFamily="2" charset="2"/>
              <a:buNone/>
            </a:pPr>
            <a:r>
              <a:rPr lang="en-GB" sz="2200"/>
              <a:t>		&lt;h6&gt;This is a small heading&lt;/h6&gt;</a:t>
            </a:r>
            <a:endParaRPr lang="en-GB" sz="2000"/>
          </a:p>
          <a:p>
            <a:pPr>
              <a:buFont typeface="Wingdings" pitchFamily="2" charset="2"/>
              <a:buNone/>
            </a:pPr>
            <a:r>
              <a:rPr lang="en-GB" sz="2000"/>
              <a:t>	&lt;/body&gt; </a:t>
            </a:r>
          </a:p>
          <a:p>
            <a:pPr>
              <a:buFont typeface="Wingdings" pitchFamily="2" charset="2"/>
              <a:buNone/>
            </a:pPr>
            <a:r>
              <a:rPr lang="en-GB" sz="2000"/>
              <a:t>&lt;/html&gt;</a:t>
            </a:r>
          </a:p>
        </p:txBody>
      </p:sp>
    </p:spTree>
    <p:extLst>
      <p:ext uri="{BB962C8B-B14F-4D97-AF65-F5344CB8AC3E}">
        <p14:creationId xmlns:p14="http://schemas.microsoft.com/office/powerpoint/2010/main" val="263105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HTML Basic Paragraphing</a:t>
            </a:r>
          </a:p>
        </p:txBody>
      </p:sp>
      <p:sp>
        <p:nvSpPr>
          <p:cNvPr id="34819" name="Rectangle 3"/>
          <p:cNvSpPr>
            <a:spLocks noGrp="1" noChangeArrowheads="1"/>
          </p:cNvSpPr>
          <p:nvPr>
            <p:ph idx="1"/>
          </p:nvPr>
        </p:nvSpPr>
        <p:spPr>
          <a:xfrm>
            <a:off x="1631951" y="1743075"/>
            <a:ext cx="8856663" cy="4781550"/>
          </a:xfrm>
          <a:solidFill>
            <a:srgbClr val="FFFFCC"/>
          </a:solidFill>
          <a:ln>
            <a:solidFill>
              <a:schemeClr val="tx1"/>
            </a:solidFill>
          </a:ln>
        </p:spPr>
        <p:txBody>
          <a:bodyPr>
            <a:normAutofit lnSpcReduction="10000"/>
          </a:bodyPr>
          <a:lstStyle/>
          <a:p>
            <a:pPr>
              <a:buNone/>
              <a:tabLst>
                <a:tab pos="363538" algn="l"/>
                <a:tab pos="622300" algn="l"/>
                <a:tab pos="1524000" algn="l"/>
              </a:tabLst>
            </a:pPr>
            <a:r>
              <a:rPr lang="en-GB" sz="2000"/>
              <a:t>&lt;html&gt;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&lt;title&gt;Document name goes here&lt;/title&gt;</a:t>
            </a:r>
          </a:p>
          <a:p>
            <a:pPr>
              <a:buNone/>
              <a:tabLst>
                <a:tab pos="363538" algn="l"/>
                <a:tab pos="622300" algn="l"/>
                <a:tab pos="1524000" algn="l"/>
              </a:tabLst>
            </a:pPr>
            <a:r>
              <a:rPr lang="en-GB" sz="2000"/>
              <a:t>	&lt;/head&gt;</a:t>
            </a:r>
          </a:p>
          <a:p>
            <a:pPr>
              <a:buNone/>
              <a:tabLst>
                <a:tab pos="363538" algn="l"/>
                <a:tab pos="622300" algn="l"/>
                <a:tab pos="1524000" algn="l"/>
              </a:tabLst>
            </a:pPr>
            <a:r>
              <a:rPr lang="en-GB" sz="2000"/>
              <a:t>	&lt;body&gt;</a:t>
            </a:r>
          </a:p>
          <a:p>
            <a:pPr>
              <a:buNone/>
              <a:tabLst>
                <a:tab pos="363538" algn="l"/>
                <a:tab pos="622300" algn="l"/>
                <a:tab pos="1524000" algn="l"/>
              </a:tabLst>
            </a:pPr>
            <a:r>
              <a:rPr lang="en-GB" sz="2000"/>
              <a:t>			&lt;hr&gt;</a:t>
            </a:r>
          </a:p>
          <a:p>
            <a:pPr>
              <a:buNone/>
              <a:tabLst>
                <a:tab pos="363538" algn="l"/>
                <a:tab pos="622300" algn="l"/>
                <a:tab pos="1524000" algn="l"/>
              </a:tabLst>
            </a:pPr>
            <a:r>
              <a:rPr lang="en-GB" sz="2200"/>
              <a:t>			&lt;p&gt;Paragraphs have a blank space before and after the text&lt;/p&gt;</a:t>
            </a:r>
          </a:p>
          <a:p>
            <a:pPr>
              <a:buNone/>
              <a:tabLst>
                <a:tab pos="363538" algn="l"/>
                <a:tab pos="622300" algn="l"/>
                <a:tab pos="1524000" algn="l"/>
              </a:tabLst>
            </a:pPr>
            <a:r>
              <a:rPr lang="en-GB" sz="2200"/>
              <a:t>			&lt;p&gt;This is useful to distinguish section of text&lt;/p&gt;</a:t>
            </a:r>
          </a:p>
          <a:p>
            <a:pPr>
              <a:buNone/>
              <a:tabLst>
                <a:tab pos="363538" algn="l"/>
                <a:tab pos="622300" algn="l"/>
                <a:tab pos="1524000" algn="l"/>
              </a:tabLst>
            </a:pPr>
            <a:r>
              <a:rPr lang="en-GB" sz="2200"/>
              <a:t>			&lt;b&gt;Sometimes extra &lt;</a:t>
            </a:r>
            <a:r>
              <a:rPr lang="en-GB" sz="2200" err="1"/>
              <a:t>i</a:t>
            </a:r>
            <a:r>
              <a:rPr lang="en-GB" sz="2200"/>
              <a:t>&gt;line breaks&lt;/</a:t>
            </a:r>
            <a:r>
              <a:rPr lang="en-GB" sz="2200" err="1"/>
              <a:t>i</a:t>
            </a:r>
            <a:r>
              <a:rPr lang="en-GB" sz="2200"/>
              <a:t>&gt; are not needed&lt;/b&gt;</a:t>
            </a:r>
          </a:p>
          <a:p>
            <a:pPr>
              <a:buNone/>
              <a:tabLst>
                <a:tab pos="363538" algn="l"/>
                <a:tab pos="622300" algn="l"/>
                <a:tab pos="1524000" algn="l"/>
              </a:tabLst>
            </a:pPr>
            <a:r>
              <a:rPr lang="en-GB" sz="2200"/>
              <a:t>			&lt;</a:t>
            </a:r>
            <a:r>
              <a:rPr lang="en-GB" sz="2200" err="1"/>
              <a:t>br</a:t>
            </a:r>
            <a:r>
              <a:rPr lang="en-GB" sz="2200"/>
              <a:t> /&gt;A simple &lt;</a:t>
            </a:r>
            <a:r>
              <a:rPr lang="en-GB" sz="2200" err="1"/>
              <a:t>i</a:t>
            </a:r>
            <a:r>
              <a:rPr lang="en-GB" sz="2200"/>
              <a:t>&gt;Line Break&lt;/</a:t>
            </a:r>
            <a:r>
              <a:rPr lang="en-GB" sz="2200" err="1"/>
              <a:t>i</a:t>
            </a:r>
            <a:r>
              <a:rPr lang="en-GB" sz="2200"/>
              <a:t>&gt; can be used here</a:t>
            </a:r>
          </a:p>
          <a:p>
            <a:pPr>
              <a:buNone/>
              <a:tabLst>
                <a:tab pos="363538" algn="l"/>
                <a:tab pos="622300" algn="l"/>
                <a:tab pos="1524000" algn="l"/>
              </a:tabLst>
            </a:pPr>
            <a:r>
              <a:rPr lang="en-GB" sz="2200"/>
              <a:t>			&lt;</a:t>
            </a:r>
            <a:r>
              <a:rPr lang="en-GB" sz="2200" err="1"/>
              <a:t>br</a:t>
            </a:r>
            <a:r>
              <a:rPr lang="en-GB" sz="2200"/>
              <a:t> /&gt;Note it does not need a closing tag</a:t>
            </a:r>
            <a:endParaRPr lang="en-GB" sz="2000"/>
          </a:p>
          <a:p>
            <a:pPr>
              <a:buNone/>
              <a:tabLst>
                <a:tab pos="363538" algn="l"/>
                <a:tab pos="622300" algn="l"/>
                <a:tab pos="1524000" algn="l"/>
              </a:tabLst>
            </a:pPr>
            <a:r>
              <a:rPr lang="en-GB" sz="2000"/>
              <a:t>	&lt;/body&gt; </a:t>
            </a:r>
          </a:p>
          <a:p>
            <a:pPr>
              <a:buNone/>
              <a:tabLst>
                <a:tab pos="363538" algn="l"/>
                <a:tab pos="622300" algn="l"/>
                <a:tab pos="1524000" algn="l"/>
              </a:tabLst>
            </a:pPr>
            <a:r>
              <a:rPr lang="en-GB" sz="2000"/>
              <a:t>&lt;/html&gt;</a:t>
            </a:r>
          </a:p>
        </p:txBody>
      </p:sp>
    </p:spTree>
    <p:extLst>
      <p:ext uri="{BB962C8B-B14F-4D97-AF65-F5344CB8AC3E}">
        <p14:creationId xmlns:p14="http://schemas.microsoft.com/office/powerpoint/2010/main" val="2294106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Tags and Attributes</a:t>
            </a:r>
          </a:p>
        </p:txBody>
      </p:sp>
      <p:sp>
        <p:nvSpPr>
          <p:cNvPr id="36867" name="Rectangle 3"/>
          <p:cNvSpPr>
            <a:spLocks noGrp="1" noChangeArrowheads="1"/>
          </p:cNvSpPr>
          <p:nvPr>
            <p:ph idx="1"/>
          </p:nvPr>
        </p:nvSpPr>
        <p:spPr/>
        <p:txBody>
          <a:bodyPr/>
          <a:lstStyle/>
          <a:p>
            <a:r>
              <a:rPr lang="en-GB"/>
              <a:t>Some tags can have extra parameters (attributes)</a:t>
            </a:r>
          </a:p>
          <a:p>
            <a:r>
              <a:rPr lang="en-GB"/>
              <a:t>An attribute provides extra formatting functionality</a:t>
            </a:r>
          </a:p>
          <a:p>
            <a:r>
              <a:rPr lang="en-GB"/>
              <a:t>Not all tags allow attributes</a:t>
            </a:r>
          </a:p>
          <a:p>
            <a:endParaRPr lang="en-GB"/>
          </a:p>
          <a:p>
            <a:pPr>
              <a:buFont typeface="Wingdings" pitchFamily="2" charset="2"/>
              <a:buNone/>
            </a:pPr>
            <a:r>
              <a:rPr lang="en-GB" sz="3800">
                <a:solidFill>
                  <a:srgbClr val="FF0000"/>
                </a:solidFill>
              </a:rPr>
              <a:t>&lt;tag attribute=“parameter”&gt;&lt;/tag&gt;</a:t>
            </a:r>
          </a:p>
          <a:p>
            <a:endParaRPr lang="en-GB" sz="3800">
              <a:solidFill>
                <a:srgbClr val="FF0000"/>
              </a:solidFill>
            </a:endParaRPr>
          </a:p>
        </p:txBody>
      </p:sp>
    </p:spTree>
    <p:extLst>
      <p:ext uri="{BB962C8B-B14F-4D97-AF65-F5344CB8AC3E}">
        <p14:creationId xmlns:p14="http://schemas.microsoft.com/office/powerpoint/2010/main" val="3670801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Objectives</a:t>
            </a:r>
          </a:p>
        </p:txBody>
      </p:sp>
      <p:sp>
        <p:nvSpPr>
          <p:cNvPr id="15363" name="Rectangle 3"/>
          <p:cNvSpPr>
            <a:spLocks noGrp="1" noChangeArrowheads="1"/>
          </p:cNvSpPr>
          <p:nvPr>
            <p:ph idx="1"/>
          </p:nvPr>
        </p:nvSpPr>
        <p:spPr/>
        <p:txBody>
          <a:bodyPr/>
          <a:lstStyle/>
          <a:p>
            <a:r>
              <a:rPr lang="en-GB"/>
              <a:t>Introduction to the Internet</a:t>
            </a:r>
          </a:p>
          <a:p>
            <a:r>
              <a:rPr lang="en-GB"/>
              <a:t>Website introduction</a:t>
            </a:r>
          </a:p>
          <a:p>
            <a:r>
              <a:rPr lang="en-GB"/>
              <a:t>World Wide Web Consortium</a:t>
            </a:r>
          </a:p>
          <a:p>
            <a:r>
              <a:rPr lang="en-GB"/>
              <a:t>HTML</a:t>
            </a:r>
          </a:p>
        </p:txBody>
      </p:sp>
    </p:spTree>
    <p:extLst>
      <p:ext uri="{BB962C8B-B14F-4D97-AF65-F5344CB8AC3E}">
        <p14:creationId xmlns:p14="http://schemas.microsoft.com/office/powerpoint/2010/main" val="2785143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Alignment (Horizontal)</a:t>
            </a:r>
          </a:p>
        </p:txBody>
      </p:sp>
      <p:sp>
        <p:nvSpPr>
          <p:cNvPr id="37891" name="Rectangle 3"/>
          <p:cNvSpPr>
            <a:spLocks noGrp="1" noChangeArrowheads="1"/>
          </p:cNvSpPr>
          <p:nvPr>
            <p:ph idx="1"/>
          </p:nvPr>
        </p:nvSpPr>
        <p:spPr>
          <a:xfrm>
            <a:off x="1981200" y="1719264"/>
            <a:ext cx="8229600" cy="701675"/>
          </a:xfrm>
        </p:spPr>
        <p:txBody>
          <a:bodyPr/>
          <a:lstStyle/>
          <a:p>
            <a:r>
              <a:rPr lang="en-GB"/>
              <a:t>Alignment defines the positioning of text</a:t>
            </a:r>
          </a:p>
          <a:p>
            <a:endParaRPr lang="en-GB"/>
          </a:p>
          <a:p>
            <a:endParaRPr lang="en-GB"/>
          </a:p>
        </p:txBody>
      </p:sp>
      <p:sp>
        <p:nvSpPr>
          <p:cNvPr id="37892" name="Rectangle 4"/>
          <p:cNvSpPr>
            <a:spLocks noChangeArrowheads="1"/>
          </p:cNvSpPr>
          <p:nvPr/>
        </p:nvSpPr>
        <p:spPr bwMode="auto">
          <a:xfrm>
            <a:off x="2279650" y="2416176"/>
            <a:ext cx="7488238" cy="4117975"/>
          </a:xfrm>
          <a:prstGeom prst="rect">
            <a:avLst/>
          </a:prstGeom>
          <a:solidFill>
            <a:srgbClr val="FFFFCC"/>
          </a:solidFill>
          <a:ln w="9525">
            <a:solidFill>
              <a:schemeClr val="tx1"/>
            </a:solidFill>
            <a:miter lim="800000"/>
            <a:headEnd/>
            <a:tailEnd/>
          </a:ln>
          <a:effectLst/>
        </p:spPr>
        <p:txBody>
          <a:bodyPr>
            <a:spAutoFit/>
          </a:bodyPr>
          <a:lstStyle/>
          <a:p>
            <a:pPr>
              <a:tabLst>
                <a:tab pos="261938" algn="l"/>
                <a:tab pos="711200" algn="l"/>
              </a:tabLst>
            </a:pPr>
            <a:r>
              <a:rPr lang="en-GB" sz="2400"/>
              <a:t>&lt;html&gt;</a:t>
            </a:r>
          </a:p>
          <a:p>
            <a:pPr>
              <a:tabLst>
                <a:tab pos="261938" algn="l"/>
                <a:tab pos="711200" algn="l"/>
              </a:tabLst>
            </a:pPr>
            <a:r>
              <a:rPr lang="en-GB" sz="2400"/>
              <a:t>	&lt;head&gt;</a:t>
            </a:r>
          </a:p>
          <a:p>
            <a:pPr>
              <a:tabLst>
                <a:tab pos="261938" algn="l"/>
                <a:tab pos="711200" algn="l"/>
              </a:tabLst>
            </a:pPr>
            <a:r>
              <a:rPr lang="en-GB" sz="2400"/>
              <a:t>		&lt;title&gt;Document name goes here&lt;/title&gt;</a:t>
            </a:r>
          </a:p>
          <a:p>
            <a:pPr>
              <a:tabLst>
                <a:tab pos="261938" algn="l"/>
                <a:tab pos="711200" algn="l"/>
              </a:tabLst>
            </a:pPr>
            <a:r>
              <a:rPr lang="en-GB" sz="2400"/>
              <a:t>	&lt;/head&gt;</a:t>
            </a:r>
          </a:p>
          <a:p>
            <a:pPr>
              <a:tabLst>
                <a:tab pos="261938" algn="l"/>
                <a:tab pos="711200" algn="l"/>
              </a:tabLst>
            </a:pPr>
            <a:r>
              <a:rPr lang="en-GB" sz="2400"/>
              <a:t>	&lt;body&gt;</a:t>
            </a:r>
          </a:p>
          <a:p>
            <a:pPr>
              <a:tabLst>
                <a:tab pos="261938" algn="l"/>
                <a:tab pos="711200" algn="l"/>
              </a:tabLst>
            </a:pPr>
            <a:r>
              <a:rPr lang="en-GB" sz="2400"/>
              <a:t>		&lt;h1 </a:t>
            </a:r>
            <a:r>
              <a:rPr lang="en-GB" sz="2400">
                <a:solidFill>
                  <a:srgbClr val="FF0000"/>
                </a:solidFill>
              </a:rPr>
              <a:t>align=‘</a:t>
            </a:r>
            <a:r>
              <a:rPr lang="en-GB" sz="2400" err="1">
                <a:solidFill>
                  <a:srgbClr val="FF0000"/>
                </a:solidFill>
              </a:rPr>
              <a:t>center</a:t>
            </a:r>
            <a:r>
              <a:rPr lang="en-GB" sz="2400">
                <a:solidFill>
                  <a:srgbClr val="FF0000"/>
                </a:solidFill>
              </a:rPr>
              <a:t>’</a:t>
            </a:r>
            <a:r>
              <a:rPr lang="en-GB" sz="2400"/>
              <a:t>&gt;This is a large heading&lt;/h1&gt;</a:t>
            </a:r>
          </a:p>
          <a:p>
            <a:pPr>
              <a:tabLst>
                <a:tab pos="261938" algn="l"/>
                <a:tab pos="711200" algn="l"/>
              </a:tabLst>
            </a:pPr>
            <a:r>
              <a:rPr lang="en-GB" sz="2400"/>
              <a:t>		&lt;h2 </a:t>
            </a:r>
            <a:r>
              <a:rPr lang="en-GB" sz="2400">
                <a:solidFill>
                  <a:srgbClr val="FF0000"/>
                </a:solidFill>
              </a:rPr>
              <a:t>align=‘left’</a:t>
            </a:r>
            <a:r>
              <a:rPr lang="en-GB" sz="2400"/>
              <a:t>&gt;This is an h2 heading&lt;/h2&gt;</a:t>
            </a:r>
          </a:p>
          <a:p>
            <a:pPr>
              <a:tabLst>
                <a:tab pos="261938" algn="l"/>
                <a:tab pos="711200" algn="l"/>
              </a:tabLst>
            </a:pPr>
            <a:r>
              <a:rPr lang="en-GB" sz="2400"/>
              <a:t>		&lt;h3 </a:t>
            </a:r>
            <a:r>
              <a:rPr lang="en-GB" sz="2400">
                <a:solidFill>
                  <a:srgbClr val="FF0000"/>
                </a:solidFill>
              </a:rPr>
              <a:t>align=‘right’</a:t>
            </a:r>
            <a:r>
              <a:rPr lang="en-GB" sz="2400"/>
              <a:t>&gt;This is an h3 heading&lt;/h3&gt;</a:t>
            </a:r>
          </a:p>
          <a:p>
            <a:pPr>
              <a:tabLst>
                <a:tab pos="261938" algn="l"/>
                <a:tab pos="711200" algn="l"/>
              </a:tabLst>
            </a:pPr>
            <a:r>
              <a:rPr lang="en-GB" sz="2400"/>
              <a:t>		&lt;h4 </a:t>
            </a:r>
            <a:r>
              <a:rPr lang="en-GB" sz="2400">
                <a:solidFill>
                  <a:srgbClr val="FF0000"/>
                </a:solidFill>
              </a:rPr>
              <a:t>align=‘justify’</a:t>
            </a:r>
            <a:r>
              <a:rPr lang="en-GB" sz="2400"/>
              <a:t> &gt;This is an h4 heading&lt;/h4&gt;</a:t>
            </a:r>
          </a:p>
          <a:p>
            <a:pPr>
              <a:tabLst>
                <a:tab pos="261938" algn="l"/>
                <a:tab pos="711200" algn="l"/>
              </a:tabLst>
            </a:pPr>
            <a:r>
              <a:rPr lang="en-GB" sz="2400"/>
              <a:t>	&lt;/body&gt; </a:t>
            </a:r>
          </a:p>
          <a:p>
            <a:pPr>
              <a:tabLst>
                <a:tab pos="261938" algn="l"/>
                <a:tab pos="711200" algn="l"/>
              </a:tabLst>
            </a:pPr>
            <a:r>
              <a:rPr lang="en-GB" sz="2400"/>
              <a:t>&lt;/html&gt;</a:t>
            </a:r>
          </a:p>
        </p:txBody>
      </p:sp>
    </p:spTree>
    <p:extLst>
      <p:ext uri="{BB962C8B-B14F-4D97-AF65-F5344CB8AC3E}">
        <p14:creationId xmlns:p14="http://schemas.microsoft.com/office/powerpoint/2010/main" val="2538731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Paragraph alignment</a:t>
            </a:r>
          </a:p>
        </p:txBody>
      </p:sp>
      <p:sp>
        <p:nvSpPr>
          <p:cNvPr id="38915" name="Rectangle 3"/>
          <p:cNvSpPr>
            <a:spLocks noGrp="1" noChangeArrowheads="1"/>
          </p:cNvSpPr>
          <p:nvPr>
            <p:ph idx="1"/>
          </p:nvPr>
        </p:nvSpPr>
        <p:spPr/>
        <p:txBody>
          <a:bodyPr/>
          <a:lstStyle/>
          <a:p>
            <a:pPr>
              <a:buFont typeface="Wingdings" pitchFamily="2" charset="2"/>
              <a:buNone/>
            </a:pPr>
            <a:r>
              <a:rPr lang="en-GB" sz="4600"/>
              <a:t>&lt;p align=“center”&gt;&lt;/p&gt;</a:t>
            </a:r>
          </a:p>
        </p:txBody>
      </p:sp>
    </p:spTree>
    <p:extLst>
      <p:ext uri="{BB962C8B-B14F-4D97-AF65-F5344CB8AC3E}">
        <p14:creationId xmlns:p14="http://schemas.microsoft.com/office/powerpoint/2010/main" val="2391029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Background attribute</a:t>
            </a:r>
          </a:p>
        </p:txBody>
      </p:sp>
      <p:sp>
        <p:nvSpPr>
          <p:cNvPr id="39939" name="Rectangle 3"/>
          <p:cNvSpPr>
            <a:spLocks noGrp="1" noChangeArrowheads="1"/>
          </p:cNvSpPr>
          <p:nvPr>
            <p:ph idx="1"/>
          </p:nvPr>
        </p:nvSpPr>
        <p:spPr>
          <a:xfrm>
            <a:off x="1774825" y="1719264"/>
            <a:ext cx="8642350" cy="4601325"/>
          </a:xfrm>
        </p:spPr>
        <p:txBody>
          <a:bodyPr vert="horz" lIns="91440" tIns="45720" rIns="91440" bIns="45720" rtlCol="0" anchor="t">
            <a:normAutofit/>
          </a:bodyPr>
          <a:lstStyle/>
          <a:p>
            <a:r>
              <a:rPr lang="en-GB" sz="2800"/>
              <a:t>Defining a background colour in the body tag</a:t>
            </a:r>
          </a:p>
          <a:p>
            <a:pPr lvl="1"/>
            <a:r>
              <a:rPr lang="en-GB" sz="2400">
                <a:solidFill>
                  <a:srgbClr val="FF0000"/>
                </a:solidFill>
              </a:rPr>
              <a:t>&lt;body </a:t>
            </a:r>
            <a:r>
              <a:rPr lang="en-GB" sz="2400" err="1">
                <a:solidFill>
                  <a:srgbClr val="FF0000"/>
                </a:solidFill>
              </a:rPr>
              <a:t>bgcolor</a:t>
            </a:r>
            <a:r>
              <a:rPr lang="en-GB" sz="2400">
                <a:solidFill>
                  <a:srgbClr val="FF0000"/>
                </a:solidFill>
              </a:rPr>
              <a:t>=‘#000000’&gt; </a:t>
            </a:r>
            <a:r>
              <a:rPr lang="en-GB" sz="2400">
                <a:solidFill>
                  <a:schemeClr val="tx1"/>
                </a:solidFill>
              </a:rPr>
              <a:t>(This is deprecated)</a:t>
            </a:r>
          </a:p>
          <a:p>
            <a:pPr lvl="1"/>
            <a:r>
              <a:rPr lang="en-GB" sz="2400">
                <a:solidFill>
                  <a:srgbClr val="FF0000"/>
                </a:solidFill>
              </a:rPr>
              <a:t>&lt;body </a:t>
            </a:r>
            <a:r>
              <a:rPr lang="en-GB" sz="2400" err="1">
                <a:solidFill>
                  <a:srgbClr val="FF0000"/>
                </a:solidFill>
              </a:rPr>
              <a:t>bgcolor</a:t>
            </a:r>
            <a:r>
              <a:rPr lang="en-GB" sz="2400">
                <a:solidFill>
                  <a:srgbClr val="FF0000"/>
                </a:solidFill>
              </a:rPr>
              <a:t>=‘</a:t>
            </a:r>
            <a:r>
              <a:rPr lang="en-GB" sz="2400" err="1">
                <a:solidFill>
                  <a:srgbClr val="FF0000"/>
                </a:solidFill>
              </a:rPr>
              <a:t>rgb</a:t>
            </a:r>
            <a:r>
              <a:rPr lang="en-GB" sz="2400">
                <a:solidFill>
                  <a:srgbClr val="FF0000"/>
                </a:solidFill>
              </a:rPr>
              <a:t>(0,0,0)’&gt;</a:t>
            </a:r>
          </a:p>
          <a:p>
            <a:pPr lvl="1"/>
            <a:r>
              <a:rPr lang="en-GB" sz="2400">
                <a:solidFill>
                  <a:srgbClr val="FF0000"/>
                </a:solidFill>
              </a:rPr>
              <a:t>&lt;body </a:t>
            </a:r>
            <a:r>
              <a:rPr lang="en-GB" sz="2400" err="1">
                <a:solidFill>
                  <a:srgbClr val="FF0000"/>
                </a:solidFill>
              </a:rPr>
              <a:t>bgcolor</a:t>
            </a:r>
            <a:r>
              <a:rPr lang="en-GB" sz="2400">
                <a:solidFill>
                  <a:srgbClr val="FF0000"/>
                </a:solidFill>
              </a:rPr>
              <a:t>=‘black’&gt;</a:t>
            </a:r>
          </a:p>
          <a:p>
            <a:pPr lvl="1"/>
            <a:endParaRPr lang="en-GB" sz="2400">
              <a:solidFill>
                <a:srgbClr val="FF0000"/>
              </a:solidFill>
            </a:endParaRPr>
          </a:p>
          <a:p>
            <a:r>
              <a:rPr lang="en-GB" sz="2800"/>
              <a:t>Defining a background image</a:t>
            </a:r>
          </a:p>
          <a:p>
            <a:pPr lvl="1"/>
            <a:r>
              <a:rPr lang="en-GB" sz="2400">
                <a:solidFill>
                  <a:srgbClr val="FF0000"/>
                </a:solidFill>
              </a:rPr>
              <a:t>&lt;body background="www.images.com/clouds.gif"&gt;</a:t>
            </a:r>
          </a:p>
          <a:p>
            <a:pPr lvl="1"/>
            <a:endParaRPr lang="en-GB" sz="2400">
              <a:solidFill>
                <a:srgbClr val="FF0000"/>
              </a:solidFill>
            </a:endParaRPr>
          </a:p>
          <a:p>
            <a:pPr marL="0" indent="0">
              <a:buNone/>
            </a:pPr>
            <a:r>
              <a:rPr lang="en-GB" sz="2400"/>
              <a:t>.</a:t>
            </a:r>
            <a:endParaRPr lang="en-GB" sz="2400">
              <a:cs typeface="Calibri"/>
            </a:endParaRPr>
          </a:p>
        </p:txBody>
      </p:sp>
    </p:spTree>
    <p:extLst>
      <p:ext uri="{BB962C8B-B14F-4D97-AF65-F5344CB8AC3E}">
        <p14:creationId xmlns:p14="http://schemas.microsoft.com/office/powerpoint/2010/main" val="3241879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Colours</a:t>
            </a:r>
          </a:p>
        </p:txBody>
      </p:sp>
      <p:graphicFrame>
        <p:nvGraphicFramePr>
          <p:cNvPr id="41987" name="Group 3"/>
          <p:cNvGraphicFramePr>
            <a:graphicFrameLocks noGrp="1"/>
          </p:cNvGraphicFramePr>
          <p:nvPr>
            <p:ph type="tbl" idx="1"/>
          </p:nvPr>
        </p:nvGraphicFramePr>
        <p:xfrm>
          <a:off x="1981200" y="1360488"/>
          <a:ext cx="8229600" cy="480536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HEX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RGB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#C0C0C0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rgb(192,192,192)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err="1">
                          <a:ln>
                            <a:noFill/>
                          </a:ln>
                          <a:solidFill>
                            <a:schemeClr val="tx1"/>
                          </a:solidFill>
                          <a:effectLst/>
                          <a:latin typeface="Arial" charset="0"/>
                        </a:rPr>
                        <a:t>rgb</a:t>
                      </a:r>
                      <a:r>
                        <a:rPr kumimoji="0" lang="en-GB" sz="2400" b="0" i="0" u="none" strike="noStrike" cap="none" normalizeH="0" baseline="0">
                          <a:ln>
                            <a:noFill/>
                          </a:ln>
                          <a:solidFill>
                            <a:schemeClr val="tx1"/>
                          </a:solidFill>
                          <a:effectLst/>
                          <a:latin typeface="Arial" charset="0"/>
                        </a:rPr>
                        <a:t>(255,255,255)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33" name="Text Box 49"/>
          <p:cNvSpPr txBox="1">
            <a:spLocks noChangeArrowheads="1"/>
          </p:cNvSpPr>
          <p:nvPr/>
        </p:nvSpPr>
        <p:spPr bwMode="auto">
          <a:xfrm>
            <a:off x="1971676" y="6156325"/>
            <a:ext cx="8234363" cy="579438"/>
          </a:xfrm>
          <a:prstGeom prst="rect">
            <a:avLst/>
          </a:prstGeom>
          <a:noFill/>
          <a:ln w="9525">
            <a:noFill/>
            <a:miter lim="800000"/>
            <a:headEnd/>
            <a:tailEnd/>
          </a:ln>
          <a:effectLst/>
        </p:spPr>
        <p:txBody>
          <a:bodyPr wrap="none">
            <a:spAutoFit/>
          </a:bodyPr>
          <a:lstStyle/>
          <a:p>
            <a:r>
              <a:rPr lang="en-GB" sz="3200">
                <a:hlinkClick r:id="rId3"/>
              </a:rPr>
              <a:t>http://www.computerhope.com/htmcolor.htm</a:t>
            </a:r>
            <a:r>
              <a:rPr lang="en-GB" sz="3200"/>
              <a:t> </a:t>
            </a:r>
          </a:p>
        </p:txBody>
      </p:sp>
      <p:sp>
        <p:nvSpPr>
          <p:cNvPr id="7" name="TextBox 6"/>
          <p:cNvSpPr txBox="1"/>
          <p:nvPr/>
        </p:nvSpPr>
        <p:spPr>
          <a:xfrm>
            <a:off x="7167570" y="571480"/>
            <a:ext cx="2943434" cy="369332"/>
          </a:xfrm>
          <a:prstGeom prst="rect">
            <a:avLst/>
          </a:prstGeom>
          <a:noFill/>
        </p:spPr>
        <p:txBody>
          <a:bodyPr wrap="none" rtlCol="0">
            <a:spAutoFit/>
          </a:bodyPr>
          <a:lstStyle/>
          <a:p>
            <a:r>
              <a:rPr lang="en-GB"/>
              <a:t>256 * 256 * 256 = 16 777 216</a:t>
            </a:r>
          </a:p>
        </p:txBody>
      </p:sp>
    </p:spTree>
    <p:extLst>
      <p:ext uri="{BB962C8B-B14F-4D97-AF65-F5344CB8AC3E}">
        <p14:creationId xmlns:p14="http://schemas.microsoft.com/office/powerpoint/2010/main" val="15752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Font tag</a:t>
            </a:r>
          </a:p>
        </p:txBody>
      </p:sp>
      <p:sp>
        <p:nvSpPr>
          <p:cNvPr id="40963" name="Rectangle 3"/>
          <p:cNvSpPr>
            <a:spLocks noGrp="1" noChangeArrowheads="1"/>
          </p:cNvSpPr>
          <p:nvPr>
            <p:ph idx="1"/>
          </p:nvPr>
        </p:nvSpPr>
        <p:spPr/>
        <p:txBody>
          <a:bodyPr/>
          <a:lstStyle/>
          <a:p>
            <a:r>
              <a:rPr lang="en-GB"/>
              <a:t>Format font</a:t>
            </a:r>
          </a:p>
          <a:p>
            <a:pPr>
              <a:buFont typeface="Wingdings" pitchFamily="2" charset="2"/>
              <a:buNone/>
            </a:pPr>
            <a:r>
              <a:rPr lang="en-GB">
                <a:solidFill>
                  <a:srgbClr val="FF0000"/>
                </a:solidFill>
              </a:rPr>
              <a:t>&lt;font face="Verdana"&gt;text&lt;/font&gt;</a:t>
            </a:r>
          </a:p>
          <a:p>
            <a:endParaRPr lang="en-GB"/>
          </a:p>
          <a:p>
            <a:r>
              <a:rPr lang="en-GB"/>
              <a:t>Format font and size </a:t>
            </a:r>
            <a:r>
              <a:rPr lang="en-GB" sz="2000"/>
              <a:t>(size is 0-7, not scaled in points)</a:t>
            </a:r>
          </a:p>
          <a:p>
            <a:pPr>
              <a:buFont typeface="Wingdings" pitchFamily="2" charset="2"/>
              <a:buNone/>
            </a:pPr>
            <a:r>
              <a:rPr lang="en-GB">
                <a:solidFill>
                  <a:srgbClr val="FF0000"/>
                </a:solidFill>
              </a:rPr>
              <a:t>&lt;font size="2" face="Verdana"&gt;text&lt;/font&gt;</a:t>
            </a:r>
          </a:p>
          <a:p>
            <a:endParaRPr lang="en-GB"/>
          </a:p>
          <a:p>
            <a:r>
              <a:rPr lang="en-GB"/>
              <a:t>Format  colour</a:t>
            </a:r>
          </a:p>
          <a:p>
            <a:pPr>
              <a:buFont typeface="Wingdings" pitchFamily="2" charset="2"/>
              <a:buNone/>
            </a:pPr>
            <a:r>
              <a:rPr lang="en-GB">
                <a:solidFill>
                  <a:srgbClr val="FF0000"/>
                </a:solidFill>
              </a:rPr>
              <a:t>&lt;font </a:t>
            </a:r>
            <a:r>
              <a:rPr lang="en-GB" err="1">
                <a:solidFill>
                  <a:srgbClr val="FF0000"/>
                </a:solidFill>
              </a:rPr>
              <a:t>color</a:t>
            </a:r>
            <a:r>
              <a:rPr lang="en-GB">
                <a:solidFill>
                  <a:srgbClr val="FF0000"/>
                </a:solidFill>
              </a:rPr>
              <a:t>="#c0c0c0"&gt;text&lt;/font&gt;</a:t>
            </a:r>
          </a:p>
        </p:txBody>
      </p:sp>
      <p:sp>
        <p:nvSpPr>
          <p:cNvPr id="40964" name="Text Box 4"/>
          <p:cNvSpPr txBox="1">
            <a:spLocks noChangeArrowheads="1"/>
          </p:cNvSpPr>
          <p:nvPr/>
        </p:nvSpPr>
        <p:spPr bwMode="auto">
          <a:xfrm>
            <a:off x="2116138" y="6172200"/>
            <a:ext cx="7867650" cy="641350"/>
          </a:xfrm>
          <a:prstGeom prst="rect">
            <a:avLst/>
          </a:prstGeom>
          <a:noFill/>
          <a:ln w="9525">
            <a:noFill/>
            <a:miter lim="800000"/>
            <a:headEnd/>
            <a:tailEnd/>
          </a:ln>
          <a:effectLst/>
        </p:spPr>
        <p:txBody>
          <a:bodyPr>
            <a:spAutoFit/>
          </a:bodyPr>
          <a:lstStyle/>
          <a:p>
            <a:r>
              <a:rPr lang="en-GB"/>
              <a:t>Note W3C has deprecated the font attribute in latest versions of HTML (HTML 4 and XHTML).– use CSS instead.</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1014958-F31A-4B14-A5CF-B9CF2049A10F}"/>
                  </a:ext>
                </a:extLst>
              </p14:cNvPr>
              <p14:cNvContentPartPr/>
              <p14:nvPr/>
            </p14:nvContentPartPr>
            <p14:xfrm>
              <a:off x="3259667" y="2794000"/>
              <a:ext cx="19050" cy="19050"/>
            </p14:xfrm>
          </p:contentPart>
        </mc:Choice>
        <mc:Fallback xmlns="">
          <p:pic>
            <p:nvPicPr>
              <p:cNvPr id="2" name="Ink 1">
                <a:extLst>
                  <a:ext uri="{FF2B5EF4-FFF2-40B4-BE49-F238E27FC236}">
                    <a16:creationId xmlns:a16="http://schemas.microsoft.com/office/drawing/2014/main" id="{61014958-F31A-4B14-A5CF-B9CF2049A10F}"/>
                  </a:ext>
                </a:extLst>
              </p:cNvPr>
              <p:cNvPicPr/>
              <p:nvPr/>
            </p:nvPicPr>
            <p:blipFill>
              <a:blip r:embed="rId4"/>
              <a:stretch>
                <a:fillRect/>
              </a:stretch>
            </p:blipFill>
            <p:spPr>
              <a:xfrm>
                <a:off x="2326217" y="1841500"/>
                <a:ext cx="1905000" cy="1905000"/>
              </a:xfrm>
              <a:prstGeom prst="rect">
                <a:avLst/>
              </a:prstGeom>
            </p:spPr>
          </p:pic>
        </mc:Fallback>
      </mc:AlternateContent>
    </p:spTree>
    <p:extLst>
      <p:ext uri="{BB962C8B-B14F-4D97-AF65-F5344CB8AC3E}">
        <p14:creationId xmlns:p14="http://schemas.microsoft.com/office/powerpoint/2010/main" val="961632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DIV tag</a:t>
            </a:r>
          </a:p>
        </p:txBody>
      </p:sp>
      <p:sp>
        <p:nvSpPr>
          <p:cNvPr id="450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95731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DIV examples</a:t>
            </a:r>
          </a:p>
        </p:txBody>
      </p:sp>
      <p:sp>
        <p:nvSpPr>
          <p:cNvPr id="46083" name="Rectangle 3"/>
          <p:cNvSpPr>
            <a:spLocks noGrp="1" noChangeArrowheads="1"/>
          </p:cNvSpPr>
          <p:nvPr>
            <p:ph idx="1"/>
          </p:nvPr>
        </p:nvSpPr>
        <p:spPr>
          <a:xfrm>
            <a:off x="80212" y="2276872"/>
            <a:ext cx="12031578" cy="4119585"/>
          </a:xfrm>
        </p:spPr>
        <p:txBody>
          <a:bodyPr>
            <a:normAutofit/>
          </a:bodyPr>
          <a:lstStyle/>
          <a:p>
            <a:pPr marL="0" indent="0">
              <a:buNone/>
            </a:pPr>
            <a:r>
              <a:rPr lang="en-GB" sz="4600"/>
              <a:t>&lt;div </a:t>
            </a:r>
          </a:p>
          <a:p>
            <a:pPr marL="0" indent="0">
              <a:buNone/>
            </a:pPr>
            <a:r>
              <a:rPr lang="en-GB" sz="4400"/>
              <a:t>align="</a:t>
            </a:r>
            <a:r>
              <a:rPr lang="en-GB" sz="4400" err="1"/>
              <a:t>center</a:t>
            </a:r>
            <a:r>
              <a:rPr lang="en-GB" sz="4400"/>
              <a:t>“ style="</a:t>
            </a:r>
            <a:r>
              <a:rPr lang="en-GB" sz="4400" err="1"/>
              <a:t>color</a:t>
            </a:r>
            <a:r>
              <a:rPr lang="en-GB" sz="4400"/>
              <a:t>:#FF0000; " class="menu"&gt;</a:t>
            </a:r>
          </a:p>
          <a:p>
            <a:pPr marL="0" indent="0">
              <a:buNone/>
            </a:pPr>
            <a:r>
              <a:rPr lang="en-GB" sz="4600"/>
              <a:t>&lt;/div&gt;</a:t>
            </a:r>
          </a:p>
          <a:p>
            <a:pPr marL="0" indent="0">
              <a:buNone/>
            </a:pPr>
            <a:endParaRPr lang="en-GB" sz="4600"/>
          </a:p>
        </p:txBody>
      </p:sp>
    </p:spTree>
    <p:extLst>
      <p:ext uri="{BB962C8B-B14F-4D97-AF65-F5344CB8AC3E}">
        <p14:creationId xmlns:p14="http://schemas.microsoft.com/office/powerpoint/2010/main" val="382952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Summary</a:t>
            </a:r>
          </a:p>
        </p:txBody>
      </p:sp>
      <p:sp>
        <p:nvSpPr>
          <p:cNvPr id="2" name="Content Placeholder 1"/>
          <p:cNvSpPr>
            <a:spLocks noGrp="1"/>
          </p:cNvSpPr>
          <p:nvPr>
            <p:ph idx="1"/>
          </p:nvPr>
        </p:nvSpPr>
        <p:spPr/>
        <p:txBody>
          <a:bodyPr/>
          <a:lstStyle/>
          <a:p>
            <a:r>
              <a:rPr lang="en-GB"/>
              <a:t>Introduction to the Internet</a:t>
            </a:r>
          </a:p>
          <a:p>
            <a:r>
              <a:rPr lang="en-GB"/>
              <a:t>Website introduction</a:t>
            </a:r>
          </a:p>
          <a:p>
            <a:r>
              <a:rPr lang="en-GB"/>
              <a:t>World Wide Web Consortium</a:t>
            </a:r>
          </a:p>
          <a:p>
            <a:r>
              <a:rPr lang="en-GB"/>
              <a:t>HTML</a:t>
            </a:r>
          </a:p>
          <a:p>
            <a:endParaRPr lang="en-GB"/>
          </a:p>
        </p:txBody>
      </p:sp>
    </p:spTree>
    <p:extLst>
      <p:ext uri="{BB962C8B-B14F-4D97-AF65-F5344CB8AC3E}">
        <p14:creationId xmlns:p14="http://schemas.microsoft.com/office/powerpoint/2010/main" val="987969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Next Time</a:t>
            </a:r>
          </a:p>
        </p:txBody>
      </p:sp>
      <p:sp>
        <p:nvSpPr>
          <p:cNvPr id="2" name="Content Placeholder 1"/>
          <p:cNvSpPr>
            <a:spLocks noGrp="1"/>
          </p:cNvSpPr>
          <p:nvPr>
            <p:ph idx="1"/>
          </p:nvPr>
        </p:nvSpPr>
        <p:spPr/>
        <p:txBody>
          <a:bodyPr>
            <a:normAutofit/>
          </a:bodyPr>
          <a:lstStyle/>
          <a:p>
            <a:r>
              <a:rPr lang="en-GB" sz="2800"/>
              <a:t>More HTML knowledge</a:t>
            </a:r>
          </a:p>
          <a:p>
            <a:r>
              <a:rPr lang="en-GB" sz="2800"/>
              <a:t>Tables</a:t>
            </a:r>
          </a:p>
          <a:p>
            <a:pPr lvl="1"/>
            <a:r>
              <a:rPr lang="en-GB" sz="2400"/>
              <a:t>Table formatting</a:t>
            </a:r>
          </a:p>
          <a:p>
            <a:r>
              <a:rPr lang="en-GB" sz="2800"/>
              <a:t>Create a simple table based website</a:t>
            </a:r>
          </a:p>
        </p:txBody>
      </p:sp>
    </p:spTree>
    <p:extLst>
      <p:ext uri="{BB962C8B-B14F-4D97-AF65-F5344CB8AC3E}">
        <p14:creationId xmlns:p14="http://schemas.microsoft.com/office/powerpoint/2010/main" val="1696429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t>Tables</a:t>
            </a:r>
          </a:p>
        </p:txBody>
      </p:sp>
      <p:sp>
        <p:nvSpPr>
          <p:cNvPr id="6147" name="Rectangle 4"/>
          <p:cNvSpPr>
            <a:spLocks noChangeArrowheads="1"/>
          </p:cNvSpPr>
          <p:nvPr/>
        </p:nvSpPr>
        <p:spPr bwMode="auto">
          <a:xfrm>
            <a:off x="1992314" y="1844676"/>
            <a:ext cx="3438525" cy="1463675"/>
          </a:xfrm>
          <a:prstGeom prst="rect">
            <a:avLst/>
          </a:prstGeom>
          <a:noFill/>
          <a:ln w="9525">
            <a:solidFill>
              <a:schemeClr val="tx1"/>
            </a:solidFill>
            <a:miter lim="800000"/>
            <a:headEnd/>
            <a:tailEnd/>
          </a:ln>
        </p:spPr>
        <p:txBody>
          <a:bodyPr wrap="none" anchor="ctr"/>
          <a:lstStyle/>
          <a:p>
            <a:pPr algn="ctr"/>
            <a:r>
              <a:rPr lang="en-GB" sz="6000" i="1">
                <a:latin typeface="Monotype Corsiva" pitchFamily="66" charset="0"/>
              </a:rPr>
              <a:t>Best Pizzas</a:t>
            </a:r>
          </a:p>
        </p:txBody>
      </p:sp>
      <p:sp>
        <p:nvSpPr>
          <p:cNvPr id="6148" name="Rectangle 6"/>
          <p:cNvSpPr>
            <a:spLocks noChangeArrowheads="1"/>
          </p:cNvSpPr>
          <p:nvPr/>
        </p:nvSpPr>
        <p:spPr bwMode="auto">
          <a:xfrm>
            <a:off x="5430839" y="1844676"/>
            <a:ext cx="3284537" cy="1463675"/>
          </a:xfrm>
          <a:prstGeom prst="rect">
            <a:avLst/>
          </a:prstGeom>
          <a:noFill/>
          <a:ln w="9525">
            <a:solidFill>
              <a:schemeClr val="tx1"/>
            </a:solidFill>
            <a:miter lim="800000"/>
            <a:headEnd/>
            <a:tailEnd/>
          </a:ln>
        </p:spPr>
        <p:txBody>
          <a:bodyPr wrap="none" anchor="ctr"/>
          <a:lstStyle/>
          <a:p>
            <a:endParaRPr lang="en-US"/>
          </a:p>
        </p:txBody>
      </p:sp>
      <p:sp>
        <p:nvSpPr>
          <p:cNvPr id="6149" name="Rectangle 7"/>
          <p:cNvSpPr>
            <a:spLocks noChangeArrowheads="1"/>
          </p:cNvSpPr>
          <p:nvPr/>
        </p:nvSpPr>
        <p:spPr bwMode="auto">
          <a:xfrm>
            <a:off x="8715376" y="1844676"/>
            <a:ext cx="1484313" cy="4392613"/>
          </a:xfrm>
          <a:prstGeom prst="rect">
            <a:avLst/>
          </a:prstGeom>
          <a:noFill/>
          <a:ln w="9525">
            <a:solidFill>
              <a:schemeClr val="tx1"/>
            </a:solidFill>
            <a:miter lim="800000"/>
            <a:headEnd/>
            <a:tailEnd/>
          </a:ln>
        </p:spPr>
        <p:txBody>
          <a:bodyPr wrap="none" anchor="ctr"/>
          <a:lstStyle/>
          <a:p>
            <a:pPr algn="ctr"/>
            <a:r>
              <a:rPr lang="en-GB"/>
              <a:t>Home</a:t>
            </a:r>
          </a:p>
          <a:p>
            <a:pPr algn="ctr"/>
            <a:endParaRPr lang="en-GB"/>
          </a:p>
          <a:p>
            <a:pPr algn="ctr"/>
            <a:r>
              <a:rPr lang="en-GB"/>
              <a:t>Menu</a:t>
            </a:r>
          </a:p>
          <a:p>
            <a:pPr algn="ctr"/>
            <a:endParaRPr lang="en-GB"/>
          </a:p>
          <a:p>
            <a:pPr algn="ctr"/>
            <a:r>
              <a:rPr lang="en-GB"/>
              <a:t>Takeaway</a:t>
            </a:r>
          </a:p>
          <a:p>
            <a:pPr algn="ctr"/>
            <a:endParaRPr lang="en-GB"/>
          </a:p>
          <a:p>
            <a:pPr algn="ctr"/>
            <a:r>
              <a:rPr lang="en-GB"/>
              <a:t>Contact Us</a:t>
            </a:r>
          </a:p>
        </p:txBody>
      </p:sp>
      <p:sp>
        <p:nvSpPr>
          <p:cNvPr id="6150" name="Rectangle 8"/>
          <p:cNvSpPr>
            <a:spLocks noChangeArrowheads="1"/>
          </p:cNvSpPr>
          <p:nvPr/>
        </p:nvSpPr>
        <p:spPr bwMode="auto">
          <a:xfrm>
            <a:off x="1992313" y="3308350"/>
            <a:ext cx="6723062" cy="2928938"/>
          </a:xfrm>
          <a:prstGeom prst="rect">
            <a:avLst/>
          </a:prstGeom>
          <a:noFill/>
          <a:ln w="9525">
            <a:solidFill>
              <a:schemeClr val="tx1"/>
            </a:solidFill>
            <a:miter lim="800000"/>
            <a:headEnd/>
            <a:tailEnd/>
          </a:ln>
        </p:spPr>
        <p:txBody>
          <a:bodyPr wrap="none" anchor="ctr"/>
          <a:lstStyle/>
          <a:p>
            <a:endParaRPr lang="en-US"/>
          </a:p>
        </p:txBody>
      </p:sp>
      <p:pic>
        <p:nvPicPr>
          <p:cNvPr id="6151" name="Picture 11"/>
          <p:cNvPicPr>
            <a:picLocks noChangeAspect="1" noChangeArrowheads="1"/>
          </p:cNvPicPr>
          <p:nvPr/>
        </p:nvPicPr>
        <p:blipFill>
          <a:blip r:embed="rId2" cstate="print"/>
          <a:srcRect/>
          <a:stretch>
            <a:fillRect/>
          </a:stretch>
        </p:blipFill>
        <p:spPr bwMode="auto">
          <a:xfrm>
            <a:off x="6240463" y="1989139"/>
            <a:ext cx="1871662" cy="1171575"/>
          </a:xfrm>
          <a:prstGeom prst="rect">
            <a:avLst/>
          </a:prstGeom>
          <a:noFill/>
          <a:ln w="9525">
            <a:noFill/>
            <a:miter lim="800000"/>
            <a:headEnd/>
            <a:tailEnd/>
          </a:ln>
        </p:spPr>
      </p:pic>
      <p:pic>
        <p:nvPicPr>
          <p:cNvPr id="6152" name="Picture 12"/>
          <p:cNvPicPr>
            <a:picLocks noChangeAspect="1" noChangeArrowheads="1"/>
          </p:cNvPicPr>
          <p:nvPr/>
        </p:nvPicPr>
        <p:blipFill>
          <a:blip r:embed="rId3" cstate="print"/>
          <a:srcRect/>
          <a:stretch>
            <a:fillRect/>
          </a:stretch>
        </p:blipFill>
        <p:spPr bwMode="auto">
          <a:xfrm>
            <a:off x="2136776" y="3467101"/>
            <a:ext cx="2879725" cy="1762125"/>
          </a:xfrm>
          <a:prstGeom prst="rect">
            <a:avLst/>
          </a:prstGeom>
          <a:noFill/>
          <a:ln w="9525">
            <a:noFill/>
            <a:miter lim="800000"/>
            <a:headEnd/>
            <a:tailEnd/>
          </a:ln>
        </p:spPr>
      </p:pic>
    </p:spTree>
    <p:extLst>
      <p:ext uri="{BB962C8B-B14F-4D97-AF65-F5344CB8AC3E}">
        <p14:creationId xmlns:p14="http://schemas.microsoft.com/office/powerpoint/2010/main" val="236931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87" name="Picture 111"/>
          <p:cNvPicPr>
            <a:picLocks noChangeAspect="1" noChangeArrowheads="1"/>
          </p:cNvPicPr>
          <p:nvPr/>
        </p:nvPicPr>
        <p:blipFill>
          <a:blip r:embed="rId3" cstate="print">
            <a:lum bright="70000" contrast="-70000"/>
          </a:blip>
          <a:srcRect/>
          <a:stretch>
            <a:fillRect/>
          </a:stretch>
        </p:blipFill>
        <p:spPr bwMode="auto">
          <a:xfrm>
            <a:off x="1214437" y="2009775"/>
            <a:ext cx="9705976" cy="9196388"/>
          </a:xfrm>
          <a:prstGeom prst="rect">
            <a:avLst/>
          </a:prstGeom>
          <a:noFill/>
          <a:ln w="9525">
            <a:noFill/>
            <a:miter lim="800000"/>
            <a:headEnd/>
            <a:tailEnd/>
          </a:ln>
          <a:effectLst/>
        </p:spPr>
      </p:pic>
      <p:sp>
        <p:nvSpPr>
          <p:cNvPr id="50178" name="Rectangle 2"/>
          <p:cNvSpPr>
            <a:spLocks noGrp="1" noChangeArrowheads="1"/>
          </p:cNvSpPr>
          <p:nvPr>
            <p:ph type="title"/>
          </p:nvPr>
        </p:nvSpPr>
        <p:spPr/>
        <p:txBody>
          <a:bodyPr/>
          <a:lstStyle/>
          <a:p>
            <a:r>
              <a:rPr lang="en-GB"/>
              <a:t>The Internet</a:t>
            </a:r>
          </a:p>
        </p:txBody>
      </p:sp>
      <p:grpSp>
        <p:nvGrpSpPr>
          <p:cNvPr id="50237" name="Group 61"/>
          <p:cNvGrpSpPr>
            <a:grpSpLocks/>
          </p:cNvGrpSpPr>
          <p:nvPr/>
        </p:nvGrpSpPr>
        <p:grpSpPr bwMode="auto">
          <a:xfrm>
            <a:off x="2208213" y="4652964"/>
            <a:ext cx="1763712" cy="1906587"/>
            <a:chOff x="158" y="1117"/>
            <a:chExt cx="1111" cy="1201"/>
          </a:xfrm>
        </p:grpSpPr>
        <p:sp>
          <p:nvSpPr>
            <p:cNvPr id="50238" name="Line 62"/>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39" name="Line 63"/>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40" name="Line 64"/>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41" name="Line 65"/>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42" name="Picture 66"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43" name="Picture 67"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44" name="Picture 68"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45" name="Picture 69"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46" name="Picture 70"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47" name="Picture 71"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86" name="Group 110"/>
          <p:cNvGrpSpPr>
            <a:grpSpLocks/>
          </p:cNvGrpSpPr>
          <p:nvPr/>
        </p:nvGrpSpPr>
        <p:grpSpPr bwMode="auto">
          <a:xfrm>
            <a:off x="1774826" y="1516064"/>
            <a:ext cx="8208963" cy="5114925"/>
            <a:chOff x="158" y="799"/>
            <a:chExt cx="5421" cy="3378"/>
          </a:xfrm>
        </p:grpSpPr>
        <p:sp>
          <p:nvSpPr>
            <p:cNvPr id="50281" name="Line 105"/>
            <p:cNvSpPr>
              <a:spLocks noChangeShapeType="1"/>
            </p:cNvSpPr>
            <p:nvPr/>
          </p:nvSpPr>
          <p:spPr bwMode="auto">
            <a:xfrm>
              <a:off x="703" y="1616"/>
              <a:ext cx="1179" cy="952"/>
            </a:xfrm>
            <a:prstGeom prst="line">
              <a:avLst/>
            </a:prstGeom>
            <a:noFill/>
            <a:ln w="57150">
              <a:solidFill>
                <a:srgbClr val="000099"/>
              </a:solidFill>
              <a:round/>
              <a:headEnd/>
              <a:tailEnd/>
            </a:ln>
            <a:effectLst/>
          </p:spPr>
          <p:txBody>
            <a:bodyPr/>
            <a:lstStyle/>
            <a:p>
              <a:endParaRPr lang="en-GB"/>
            </a:p>
          </p:txBody>
        </p:sp>
        <p:sp>
          <p:nvSpPr>
            <p:cNvPr id="50282" name="Line 106"/>
            <p:cNvSpPr>
              <a:spLocks noChangeShapeType="1"/>
            </p:cNvSpPr>
            <p:nvPr/>
          </p:nvSpPr>
          <p:spPr bwMode="auto">
            <a:xfrm flipV="1">
              <a:off x="884" y="2568"/>
              <a:ext cx="998" cy="817"/>
            </a:xfrm>
            <a:prstGeom prst="line">
              <a:avLst/>
            </a:prstGeom>
            <a:noFill/>
            <a:ln w="57150">
              <a:solidFill>
                <a:srgbClr val="000099"/>
              </a:solidFill>
              <a:round/>
              <a:headEnd/>
              <a:tailEnd/>
            </a:ln>
            <a:effectLst/>
          </p:spPr>
          <p:txBody>
            <a:bodyPr/>
            <a:lstStyle/>
            <a:p>
              <a:endParaRPr lang="en-GB"/>
            </a:p>
          </p:txBody>
        </p:sp>
        <p:sp>
          <p:nvSpPr>
            <p:cNvPr id="50283" name="Line 107"/>
            <p:cNvSpPr>
              <a:spLocks noChangeShapeType="1"/>
            </p:cNvSpPr>
            <p:nvPr/>
          </p:nvSpPr>
          <p:spPr bwMode="auto">
            <a:xfrm>
              <a:off x="1882" y="2568"/>
              <a:ext cx="1089" cy="862"/>
            </a:xfrm>
            <a:prstGeom prst="line">
              <a:avLst/>
            </a:prstGeom>
            <a:noFill/>
            <a:ln w="57150">
              <a:solidFill>
                <a:srgbClr val="000099"/>
              </a:solidFill>
              <a:round/>
              <a:headEnd/>
              <a:tailEnd/>
            </a:ln>
            <a:effectLst/>
          </p:spPr>
          <p:txBody>
            <a:bodyPr/>
            <a:lstStyle/>
            <a:p>
              <a:endParaRPr lang="en-GB"/>
            </a:p>
          </p:txBody>
        </p:sp>
        <p:sp>
          <p:nvSpPr>
            <p:cNvPr id="50284" name="Line 108"/>
            <p:cNvSpPr>
              <a:spLocks noChangeShapeType="1"/>
            </p:cNvSpPr>
            <p:nvPr/>
          </p:nvSpPr>
          <p:spPr bwMode="auto">
            <a:xfrm flipV="1">
              <a:off x="1882" y="1344"/>
              <a:ext cx="1316" cy="1224"/>
            </a:xfrm>
            <a:prstGeom prst="line">
              <a:avLst/>
            </a:prstGeom>
            <a:noFill/>
            <a:ln w="57150">
              <a:solidFill>
                <a:srgbClr val="000099"/>
              </a:solidFill>
              <a:round/>
              <a:headEnd/>
              <a:tailEnd/>
            </a:ln>
            <a:effectLst/>
          </p:spPr>
          <p:txBody>
            <a:bodyPr/>
            <a:lstStyle/>
            <a:p>
              <a:endParaRPr lang="en-GB"/>
            </a:p>
          </p:txBody>
        </p:sp>
        <p:sp>
          <p:nvSpPr>
            <p:cNvPr id="50285" name="Line 109"/>
            <p:cNvSpPr>
              <a:spLocks noChangeShapeType="1"/>
            </p:cNvSpPr>
            <p:nvPr/>
          </p:nvSpPr>
          <p:spPr bwMode="auto">
            <a:xfrm flipV="1">
              <a:off x="1882" y="2296"/>
              <a:ext cx="3039" cy="272"/>
            </a:xfrm>
            <a:prstGeom prst="line">
              <a:avLst/>
            </a:prstGeom>
            <a:noFill/>
            <a:ln w="57150">
              <a:solidFill>
                <a:srgbClr val="000099"/>
              </a:solidFill>
              <a:round/>
              <a:headEnd/>
              <a:tailEnd/>
            </a:ln>
            <a:effectLst/>
          </p:spPr>
          <p:txBody>
            <a:bodyPr/>
            <a:lstStyle/>
            <a:p>
              <a:endParaRPr lang="en-GB"/>
            </a:p>
          </p:txBody>
        </p:sp>
        <p:grpSp>
          <p:nvGrpSpPr>
            <p:cNvPr id="50236" name="Group 60"/>
            <p:cNvGrpSpPr>
              <a:grpSpLocks/>
            </p:cNvGrpSpPr>
            <p:nvPr/>
          </p:nvGrpSpPr>
          <p:grpSpPr bwMode="auto">
            <a:xfrm>
              <a:off x="158" y="1117"/>
              <a:ext cx="1111" cy="1201"/>
              <a:chOff x="158" y="1117"/>
              <a:chExt cx="1111" cy="1201"/>
            </a:xfrm>
          </p:grpSpPr>
          <p:sp>
            <p:nvSpPr>
              <p:cNvPr id="50185" name="Line 9"/>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186" name="Line 10"/>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187" name="Line 11"/>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188" name="Line 12"/>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180" name="Picture 4"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181" name="Picture 5"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182" name="Picture 6"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183" name="Picture 7"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184" name="Picture 8"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189" name="Picture 1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48" name="Group 72"/>
            <p:cNvGrpSpPr>
              <a:grpSpLocks/>
            </p:cNvGrpSpPr>
            <p:nvPr/>
          </p:nvGrpSpPr>
          <p:grpSpPr bwMode="auto">
            <a:xfrm>
              <a:off x="2699" y="799"/>
              <a:ext cx="1111" cy="1201"/>
              <a:chOff x="158" y="1117"/>
              <a:chExt cx="1111" cy="1201"/>
            </a:xfrm>
          </p:grpSpPr>
          <p:sp>
            <p:nvSpPr>
              <p:cNvPr id="50249" name="Line 73"/>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50" name="Line 74"/>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51" name="Line 75"/>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52" name="Line 76"/>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53" name="Picture 77"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54" name="Picture 78"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55" name="Picture 79"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56" name="Picture 80"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57" name="Picture 81"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58" name="Picture 82"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59" name="Group 83"/>
            <p:cNvGrpSpPr>
              <a:grpSpLocks/>
            </p:cNvGrpSpPr>
            <p:nvPr/>
          </p:nvGrpSpPr>
          <p:grpSpPr bwMode="auto">
            <a:xfrm>
              <a:off x="4468" y="1842"/>
              <a:ext cx="1111" cy="1201"/>
              <a:chOff x="158" y="1117"/>
              <a:chExt cx="1111" cy="1201"/>
            </a:xfrm>
          </p:grpSpPr>
          <p:sp>
            <p:nvSpPr>
              <p:cNvPr id="50260" name="Line 84"/>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61" name="Line 85"/>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62" name="Line 86"/>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63" name="Line 87"/>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64" name="Picture 88"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65" name="Picture 89"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66" name="Picture 90"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67" name="Picture 91"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68" name="Picture 92"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69" name="Picture 9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70" name="Group 94"/>
            <p:cNvGrpSpPr>
              <a:grpSpLocks/>
            </p:cNvGrpSpPr>
            <p:nvPr/>
          </p:nvGrpSpPr>
          <p:grpSpPr bwMode="auto">
            <a:xfrm>
              <a:off x="2517" y="2976"/>
              <a:ext cx="1111" cy="1201"/>
              <a:chOff x="158" y="1117"/>
              <a:chExt cx="1111" cy="1201"/>
            </a:xfrm>
          </p:grpSpPr>
          <p:sp>
            <p:nvSpPr>
              <p:cNvPr id="50271" name="Line 95"/>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72" name="Line 96"/>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73" name="Line 97"/>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74" name="Line 98"/>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75" name="Picture 99"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76" name="Picture 100"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77" name="Picture 101"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78" name="Picture 102"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79" name="Picture 103"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80" name="Picture 104"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spTree>
    <p:extLst>
      <p:ext uri="{BB962C8B-B14F-4D97-AF65-F5344CB8AC3E}">
        <p14:creationId xmlns:p14="http://schemas.microsoft.com/office/powerpoint/2010/main" val="148003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Positioning content</a:t>
            </a:r>
          </a:p>
        </p:txBody>
      </p:sp>
      <p:sp>
        <p:nvSpPr>
          <p:cNvPr id="5123" name="Rectangle 3"/>
          <p:cNvSpPr>
            <a:spLocks noGrp="1" noChangeArrowheads="1"/>
          </p:cNvSpPr>
          <p:nvPr>
            <p:ph idx="1"/>
          </p:nvPr>
        </p:nvSpPr>
        <p:spPr/>
        <p:txBody>
          <a:bodyPr/>
          <a:lstStyle/>
          <a:p>
            <a:pPr>
              <a:tabLst>
                <a:tab pos="3324225" algn="l"/>
                <a:tab pos="6996113" algn="l"/>
              </a:tabLst>
            </a:pPr>
            <a:r>
              <a:rPr lang="en-GB"/>
              <a:t>Only three ways available to position content</a:t>
            </a:r>
          </a:p>
          <a:p>
            <a:pPr>
              <a:buNone/>
              <a:tabLst>
                <a:tab pos="3324225" algn="l"/>
                <a:tab pos="6996113" algn="l"/>
              </a:tabLst>
            </a:pPr>
            <a:r>
              <a:rPr lang="en-GB" b="1"/>
              <a:t>Left	Centre	Right</a:t>
            </a:r>
          </a:p>
          <a:p>
            <a:pPr>
              <a:buNone/>
              <a:tabLst>
                <a:tab pos="3324225" algn="l"/>
                <a:tab pos="6996113" algn="l"/>
              </a:tabLst>
            </a:pPr>
            <a:endParaRPr lang="en-GB" b="1"/>
          </a:p>
          <a:p>
            <a:pPr>
              <a:tabLst>
                <a:tab pos="3324225" algn="l"/>
                <a:tab pos="6996113" algn="l"/>
              </a:tabLst>
            </a:pPr>
            <a:r>
              <a:rPr lang="en-GB"/>
              <a:t>Tables provide more flexibility for arranging items on page</a:t>
            </a:r>
          </a:p>
          <a:p>
            <a:pPr>
              <a:tabLst>
                <a:tab pos="3324225" algn="l"/>
                <a:tab pos="6996113" algn="l"/>
              </a:tabLst>
            </a:pPr>
            <a:r>
              <a:rPr lang="en-GB"/>
              <a:t>NOT ideal</a:t>
            </a:r>
          </a:p>
        </p:txBody>
      </p:sp>
    </p:spTree>
    <p:extLst>
      <p:ext uri="{BB962C8B-B14F-4D97-AF65-F5344CB8AC3E}">
        <p14:creationId xmlns:p14="http://schemas.microsoft.com/office/powerpoint/2010/main" val="3353243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Task - Tables</a:t>
            </a:r>
          </a:p>
        </p:txBody>
      </p:sp>
      <p:sp>
        <p:nvSpPr>
          <p:cNvPr id="7171" name="Rectangle 3"/>
          <p:cNvSpPr>
            <a:spLocks noGrp="1" noChangeArrowheads="1"/>
          </p:cNvSpPr>
          <p:nvPr>
            <p:ph idx="1"/>
          </p:nvPr>
        </p:nvSpPr>
        <p:spPr>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600"/>
              <a:t>&lt;table border="1"&gt;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1, cell 1&lt;/td&gt;</a:t>
            </a:r>
          </a:p>
          <a:p>
            <a:pPr eaLnBrk="1" hangingPunct="1">
              <a:lnSpc>
                <a:spcPct val="80000"/>
              </a:lnSpc>
              <a:buFont typeface="Wingdings" pitchFamily="2" charset="2"/>
              <a:buNone/>
            </a:pPr>
            <a:r>
              <a:rPr lang="en-GB" sz="2600"/>
              <a:t>		&lt;td&gt;row 1,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		&lt;td&gt;row 2, cell 1&lt;/td&gt;</a:t>
            </a:r>
          </a:p>
          <a:p>
            <a:pPr eaLnBrk="1" hangingPunct="1">
              <a:lnSpc>
                <a:spcPct val="80000"/>
              </a:lnSpc>
              <a:buFont typeface="Wingdings" pitchFamily="2" charset="2"/>
              <a:buNone/>
            </a:pPr>
            <a:r>
              <a:rPr lang="en-GB" sz="2600"/>
              <a:t>		&lt;td&gt;row 2, cell 2&lt;/td&gt;</a:t>
            </a:r>
          </a:p>
          <a:p>
            <a:pPr eaLnBrk="1" hangingPunct="1">
              <a:lnSpc>
                <a:spcPct val="80000"/>
              </a:lnSpc>
              <a:buFont typeface="Wingdings" pitchFamily="2" charset="2"/>
              <a:buNone/>
            </a:pPr>
            <a:r>
              <a:rPr lang="en-GB" sz="2600"/>
              <a:t>	&lt;/</a:t>
            </a:r>
            <a:r>
              <a:rPr lang="en-GB" sz="2600" err="1"/>
              <a:t>tr</a:t>
            </a:r>
            <a:r>
              <a:rPr lang="en-GB" sz="2600"/>
              <a:t>&gt;</a:t>
            </a:r>
          </a:p>
          <a:p>
            <a:pPr eaLnBrk="1" hangingPunct="1">
              <a:lnSpc>
                <a:spcPct val="80000"/>
              </a:lnSpc>
              <a:buFont typeface="Wingdings" pitchFamily="2" charset="2"/>
              <a:buNone/>
            </a:pPr>
            <a:r>
              <a:rPr lang="en-GB" sz="2600"/>
              <a:t>&lt;/table&gt;</a:t>
            </a:r>
          </a:p>
        </p:txBody>
      </p:sp>
      <p:sp>
        <p:nvSpPr>
          <p:cNvPr id="7172" name="Rectangle 4"/>
          <p:cNvSpPr>
            <a:spLocks noChangeArrowheads="1"/>
          </p:cNvSpPr>
          <p:nvPr/>
        </p:nvSpPr>
        <p:spPr bwMode="auto">
          <a:xfrm>
            <a:off x="7175500" y="25654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7173" name="Rectangle 5"/>
          <p:cNvSpPr>
            <a:spLocks noChangeArrowheads="1"/>
          </p:cNvSpPr>
          <p:nvPr/>
        </p:nvSpPr>
        <p:spPr bwMode="auto">
          <a:xfrm>
            <a:off x="8616951" y="25654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7174" name="Rectangle 6"/>
          <p:cNvSpPr>
            <a:spLocks noChangeArrowheads="1"/>
          </p:cNvSpPr>
          <p:nvPr/>
        </p:nvSpPr>
        <p:spPr bwMode="auto">
          <a:xfrm>
            <a:off x="7175500" y="34290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7175" name="Rectangle 7"/>
          <p:cNvSpPr>
            <a:spLocks noChangeArrowheads="1"/>
          </p:cNvSpPr>
          <p:nvPr/>
        </p:nvSpPr>
        <p:spPr bwMode="auto">
          <a:xfrm>
            <a:off x="8616951" y="34290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7176" name="Rectangle 9"/>
          <p:cNvSpPr>
            <a:spLocks noChangeArrowheads="1"/>
          </p:cNvSpPr>
          <p:nvPr/>
        </p:nvSpPr>
        <p:spPr bwMode="auto">
          <a:xfrm>
            <a:off x="6238877" y="1785926"/>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this number</a:t>
            </a:r>
          </a:p>
        </p:txBody>
      </p:sp>
      <p:sp>
        <p:nvSpPr>
          <p:cNvPr id="7177" name="Line 10"/>
          <p:cNvSpPr>
            <a:spLocks noChangeShapeType="1"/>
          </p:cNvSpPr>
          <p:nvPr/>
        </p:nvSpPr>
        <p:spPr bwMode="auto">
          <a:xfrm flipH="1">
            <a:off x="3168316" y="2143115"/>
            <a:ext cx="3070560" cy="287263"/>
          </a:xfrm>
          <a:prstGeom prst="line">
            <a:avLst/>
          </a:prstGeom>
          <a:noFill/>
          <a:ln w="19050">
            <a:solidFill>
              <a:schemeClr val="tx1"/>
            </a:solidFill>
            <a:round/>
            <a:headEnd/>
            <a:tailEnd type="triangle" w="med" len="med"/>
          </a:ln>
        </p:spPr>
        <p:txBody>
          <a:bodyPr/>
          <a:lstStyle/>
          <a:p>
            <a:endParaRPr lang="en-GB"/>
          </a:p>
        </p:txBody>
      </p:sp>
      <p:sp>
        <p:nvSpPr>
          <p:cNvPr id="2" name="TextBox 1"/>
          <p:cNvSpPr txBox="1"/>
          <p:nvPr/>
        </p:nvSpPr>
        <p:spPr>
          <a:xfrm>
            <a:off x="906380" y="6488668"/>
            <a:ext cx="2063642" cy="369332"/>
          </a:xfrm>
          <a:prstGeom prst="rect">
            <a:avLst/>
          </a:prstGeom>
          <a:noFill/>
        </p:spPr>
        <p:txBody>
          <a:bodyPr wrap="none" rtlCol="0">
            <a:spAutoFit/>
          </a:bodyPr>
          <a:lstStyle/>
          <a:p>
            <a:r>
              <a:rPr lang="en-GB"/>
              <a:t>Table&gt;(</a:t>
            </a:r>
            <a:r>
              <a:rPr lang="en-GB" err="1"/>
              <a:t>tr</a:t>
            </a:r>
            <a:r>
              <a:rPr lang="en-GB"/>
              <a:t>&gt;(td*2)) *2</a:t>
            </a:r>
          </a:p>
        </p:txBody>
      </p:sp>
    </p:spTree>
    <p:extLst>
      <p:ext uri="{BB962C8B-B14F-4D97-AF65-F5344CB8AC3E}">
        <p14:creationId xmlns:p14="http://schemas.microsoft.com/office/powerpoint/2010/main" val="291562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Task - Tables</a:t>
            </a:r>
          </a:p>
        </p:txBody>
      </p:sp>
      <p:sp>
        <p:nvSpPr>
          <p:cNvPr id="8195" name="Rectangle 3"/>
          <p:cNvSpPr>
            <a:spLocks noGrp="1" noChangeArrowheads="1"/>
          </p:cNvSpPr>
          <p:nvPr>
            <p:ph idx="1"/>
          </p:nvPr>
        </p:nvSpPr>
        <p:spPr/>
        <p:txBody>
          <a:bodyPr/>
          <a:lstStyle/>
          <a:p>
            <a:pPr eaLnBrk="1" hangingPunct="1"/>
            <a:r>
              <a:rPr lang="en-GB"/>
              <a:t>Add a preceding row for column headings</a:t>
            </a:r>
          </a:p>
        </p:txBody>
      </p:sp>
      <p:grpSp>
        <p:nvGrpSpPr>
          <p:cNvPr id="8196" name="Group 10"/>
          <p:cNvGrpSpPr>
            <a:grpSpLocks/>
          </p:cNvGrpSpPr>
          <p:nvPr/>
        </p:nvGrpSpPr>
        <p:grpSpPr bwMode="auto">
          <a:xfrm>
            <a:off x="2927350" y="2565401"/>
            <a:ext cx="5976938" cy="3527425"/>
            <a:chOff x="1700" y="1888"/>
            <a:chExt cx="1815" cy="1632"/>
          </a:xfrm>
        </p:grpSpPr>
        <p:sp>
          <p:nvSpPr>
            <p:cNvPr id="8198" name="Rectangle 4"/>
            <p:cNvSpPr>
              <a:spLocks noChangeArrowheads="1"/>
            </p:cNvSpPr>
            <p:nvPr/>
          </p:nvSpPr>
          <p:spPr bwMode="auto">
            <a:xfrm>
              <a:off x="1700" y="2432"/>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1</a:t>
              </a:r>
            </a:p>
          </p:txBody>
        </p:sp>
        <p:sp>
          <p:nvSpPr>
            <p:cNvPr id="8199" name="Rectangle 5"/>
            <p:cNvSpPr>
              <a:spLocks noChangeArrowheads="1"/>
            </p:cNvSpPr>
            <p:nvPr/>
          </p:nvSpPr>
          <p:spPr bwMode="auto">
            <a:xfrm>
              <a:off x="2608" y="2432"/>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1, cell 2</a:t>
              </a:r>
            </a:p>
          </p:txBody>
        </p:sp>
        <p:sp>
          <p:nvSpPr>
            <p:cNvPr id="8200" name="Rectangle 6"/>
            <p:cNvSpPr>
              <a:spLocks noChangeArrowheads="1"/>
            </p:cNvSpPr>
            <p:nvPr/>
          </p:nvSpPr>
          <p:spPr bwMode="auto">
            <a:xfrm>
              <a:off x="1700" y="2976"/>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1</a:t>
              </a:r>
            </a:p>
          </p:txBody>
        </p:sp>
        <p:sp>
          <p:nvSpPr>
            <p:cNvPr id="8201" name="Rectangle 7"/>
            <p:cNvSpPr>
              <a:spLocks noChangeArrowheads="1"/>
            </p:cNvSpPr>
            <p:nvPr/>
          </p:nvSpPr>
          <p:spPr bwMode="auto">
            <a:xfrm>
              <a:off x="2608" y="2976"/>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a:t>row 2, cell 2</a:t>
              </a:r>
            </a:p>
          </p:txBody>
        </p:sp>
        <p:sp>
          <p:nvSpPr>
            <p:cNvPr id="8202" name="Rectangle 8"/>
            <p:cNvSpPr>
              <a:spLocks noChangeArrowheads="1"/>
            </p:cNvSpPr>
            <p:nvPr/>
          </p:nvSpPr>
          <p:spPr bwMode="auto">
            <a:xfrm>
              <a:off x="1700" y="1888"/>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 A</a:t>
              </a:r>
            </a:p>
          </p:txBody>
        </p:sp>
        <p:sp>
          <p:nvSpPr>
            <p:cNvPr id="8203" name="Rectangle 9"/>
            <p:cNvSpPr>
              <a:spLocks noChangeArrowheads="1"/>
            </p:cNvSpPr>
            <p:nvPr/>
          </p:nvSpPr>
          <p:spPr bwMode="auto">
            <a:xfrm>
              <a:off x="2608" y="1888"/>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b="1"/>
                <a:t>Heading</a:t>
              </a:r>
              <a:r>
                <a:rPr lang="en-GB" sz="3600" b="1">
                  <a:solidFill>
                    <a:schemeClr val="bg1"/>
                  </a:solidFill>
                </a:rPr>
                <a:t> </a:t>
              </a:r>
              <a:r>
                <a:rPr lang="en-GB" sz="3600" b="1"/>
                <a:t>B</a:t>
              </a:r>
            </a:p>
          </p:txBody>
        </p:sp>
      </p:grpSp>
      <p:sp>
        <p:nvSpPr>
          <p:cNvPr id="8197" name="Text Box 13"/>
          <p:cNvSpPr txBox="1">
            <a:spLocks noChangeArrowheads="1"/>
          </p:cNvSpPr>
          <p:nvPr/>
        </p:nvSpPr>
        <p:spPr bwMode="auto">
          <a:xfrm>
            <a:off x="1838325" y="6308725"/>
            <a:ext cx="8009180" cy="369332"/>
          </a:xfrm>
          <a:prstGeom prst="rect">
            <a:avLst/>
          </a:prstGeom>
          <a:noFill/>
          <a:ln w="9525">
            <a:noFill/>
            <a:miter lim="800000"/>
            <a:headEnd/>
            <a:tailEnd/>
          </a:ln>
        </p:spPr>
        <p:txBody>
          <a:bodyPr wrap="none">
            <a:spAutoFit/>
          </a:bodyPr>
          <a:lstStyle/>
          <a:p>
            <a:r>
              <a:rPr lang="en-GB"/>
              <a:t>Optionally, use the heading tag &lt;th&gt;&lt;/th&gt; tag instead of &lt;td&gt;&lt;/td&gt; for heading cells</a:t>
            </a:r>
          </a:p>
        </p:txBody>
      </p:sp>
    </p:spTree>
    <p:extLst>
      <p:ext uri="{BB962C8B-B14F-4D97-AF65-F5344CB8AC3E}">
        <p14:creationId xmlns:p14="http://schemas.microsoft.com/office/powerpoint/2010/main" val="130228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Sizing Cells</a:t>
            </a:r>
          </a:p>
        </p:txBody>
      </p:sp>
      <p:sp>
        <p:nvSpPr>
          <p:cNvPr id="9219" name="Rectangle 3"/>
          <p:cNvSpPr>
            <a:spLocks noGrp="1" noChangeArrowheads="1"/>
          </p:cNvSpPr>
          <p:nvPr>
            <p:ph idx="1"/>
          </p:nvPr>
        </p:nvSpPr>
        <p:spPr/>
        <p:txBody>
          <a:bodyPr/>
          <a:lstStyle/>
          <a:p>
            <a:pPr eaLnBrk="1" hangingPunct="1"/>
            <a:r>
              <a:rPr lang="en-GB"/>
              <a:t>Cells can have specific sizes by defining the</a:t>
            </a:r>
          </a:p>
          <a:p>
            <a:pPr lvl="1" eaLnBrk="1" hangingPunct="1"/>
            <a:r>
              <a:rPr lang="en-GB"/>
              <a:t>Height</a:t>
            </a:r>
          </a:p>
          <a:p>
            <a:pPr lvl="1" eaLnBrk="1" hangingPunct="1"/>
            <a:r>
              <a:rPr lang="en-GB"/>
              <a:t>Width</a:t>
            </a:r>
          </a:p>
          <a:p>
            <a:pPr eaLnBrk="1" hangingPunct="1"/>
            <a:r>
              <a:rPr lang="en-GB"/>
              <a:t>Browsers use the sizing units:</a:t>
            </a:r>
          </a:p>
          <a:p>
            <a:pPr lvl="1" eaLnBrk="1" hangingPunct="1"/>
            <a:r>
              <a:rPr lang="en-GB"/>
              <a:t>Percentage of screen </a:t>
            </a:r>
            <a:r>
              <a:rPr lang="en-GB" b="1">
                <a:solidFill>
                  <a:srgbClr val="FF0000"/>
                </a:solidFill>
              </a:rPr>
              <a:t>width</a:t>
            </a:r>
            <a:r>
              <a:rPr lang="en-GB"/>
              <a:t> (%)</a:t>
            </a:r>
          </a:p>
          <a:p>
            <a:pPr lvl="1" eaLnBrk="1" hangingPunct="1"/>
            <a:r>
              <a:rPr lang="en-GB"/>
              <a:t>Pixels (width &amp; height)</a:t>
            </a:r>
          </a:p>
        </p:txBody>
      </p:sp>
    </p:spTree>
    <p:extLst>
      <p:ext uri="{BB962C8B-B14F-4D97-AF65-F5344CB8AC3E}">
        <p14:creationId xmlns:p14="http://schemas.microsoft.com/office/powerpoint/2010/main" val="1371265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Sizing Cells</a:t>
            </a:r>
          </a:p>
        </p:txBody>
      </p:sp>
      <p:sp>
        <p:nvSpPr>
          <p:cNvPr id="10243" name="Rectangle 4"/>
          <p:cNvSpPr>
            <a:spLocks noChangeArrowheads="1"/>
          </p:cNvSpPr>
          <p:nvPr/>
        </p:nvSpPr>
        <p:spPr bwMode="auto">
          <a:xfrm>
            <a:off x="3143251" y="4173538"/>
            <a:ext cx="3889375" cy="1174750"/>
          </a:xfrm>
          <a:prstGeom prst="rect">
            <a:avLst/>
          </a:prstGeom>
          <a:solidFill>
            <a:srgbClr val="CCFFFF"/>
          </a:solidFill>
          <a:ln w="38100">
            <a:solidFill>
              <a:schemeClr val="bg1"/>
            </a:solidFill>
            <a:miter lim="800000"/>
            <a:headEnd/>
            <a:tailEnd/>
          </a:ln>
        </p:spPr>
        <p:txBody>
          <a:bodyPr wrap="none" anchor="ctr"/>
          <a:lstStyle/>
          <a:p>
            <a:pPr algn="ctr"/>
            <a:r>
              <a:rPr lang="en-GB" sz="3200"/>
              <a:t>row 1, cell 1</a:t>
            </a:r>
          </a:p>
        </p:txBody>
      </p:sp>
      <p:sp>
        <p:nvSpPr>
          <p:cNvPr id="10244" name="Rectangle 5"/>
          <p:cNvSpPr>
            <a:spLocks noChangeArrowheads="1"/>
          </p:cNvSpPr>
          <p:nvPr/>
        </p:nvSpPr>
        <p:spPr bwMode="auto">
          <a:xfrm>
            <a:off x="7032626" y="4173538"/>
            <a:ext cx="2087563" cy="1174750"/>
          </a:xfrm>
          <a:prstGeom prst="rect">
            <a:avLst/>
          </a:prstGeom>
          <a:solidFill>
            <a:srgbClr val="CCFFFF"/>
          </a:solidFill>
          <a:ln w="38100">
            <a:solidFill>
              <a:schemeClr val="bg1"/>
            </a:solidFill>
            <a:miter lim="800000"/>
            <a:headEnd/>
            <a:tailEnd/>
          </a:ln>
        </p:spPr>
        <p:txBody>
          <a:bodyPr anchor="ctr"/>
          <a:lstStyle/>
          <a:p>
            <a:pPr algn="ctr"/>
            <a:r>
              <a:rPr lang="en-GB" sz="3200"/>
              <a:t>row 1, </a:t>
            </a:r>
          </a:p>
          <a:p>
            <a:pPr algn="ctr"/>
            <a:r>
              <a:rPr lang="en-GB" sz="3200"/>
              <a:t>cell 2</a:t>
            </a:r>
          </a:p>
        </p:txBody>
      </p:sp>
      <p:sp>
        <p:nvSpPr>
          <p:cNvPr id="10245" name="Rectangle 6"/>
          <p:cNvSpPr>
            <a:spLocks noChangeArrowheads="1"/>
          </p:cNvSpPr>
          <p:nvPr/>
        </p:nvSpPr>
        <p:spPr bwMode="auto">
          <a:xfrm>
            <a:off x="3143251" y="5348289"/>
            <a:ext cx="3889375" cy="1176337"/>
          </a:xfrm>
          <a:prstGeom prst="rect">
            <a:avLst/>
          </a:prstGeom>
          <a:solidFill>
            <a:srgbClr val="CCFFFF"/>
          </a:solidFill>
          <a:ln w="38100">
            <a:solidFill>
              <a:schemeClr val="bg1"/>
            </a:solidFill>
            <a:miter lim="800000"/>
            <a:headEnd/>
            <a:tailEnd/>
          </a:ln>
        </p:spPr>
        <p:txBody>
          <a:bodyPr wrap="none" anchor="ctr"/>
          <a:lstStyle/>
          <a:p>
            <a:pPr algn="ctr"/>
            <a:r>
              <a:rPr lang="en-GB" sz="3200"/>
              <a:t>row 2, cell 1</a:t>
            </a:r>
          </a:p>
        </p:txBody>
      </p:sp>
      <p:sp>
        <p:nvSpPr>
          <p:cNvPr id="10246" name="Rectangle 7"/>
          <p:cNvSpPr>
            <a:spLocks noChangeArrowheads="1"/>
          </p:cNvSpPr>
          <p:nvPr/>
        </p:nvSpPr>
        <p:spPr bwMode="auto">
          <a:xfrm>
            <a:off x="7032626" y="5348289"/>
            <a:ext cx="2087563" cy="1176337"/>
          </a:xfrm>
          <a:prstGeom prst="rect">
            <a:avLst/>
          </a:prstGeom>
          <a:solidFill>
            <a:srgbClr val="CCFFFF"/>
          </a:solidFill>
          <a:ln w="38100">
            <a:solidFill>
              <a:schemeClr val="bg1"/>
            </a:solidFill>
            <a:miter lim="800000"/>
            <a:headEnd/>
            <a:tailEnd/>
          </a:ln>
        </p:spPr>
        <p:txBody>
          <a:bodyPr anchor="ctr"/>
          <a:lstStyle/>
          <a:p>
            <a:pPr algn="ctr"/>
            <a:r>
              <a:rPr lang="en-GB" sz="3200"/>
              <a:t>row 2, </a:t>
            </a:r>
          </a:p>
          <a:p>
            <a:pPr algn="ctr"/>
            <a:r>
              <a:rPr lang="en-GB" sz="3200"/>
              <a:t>cell 2</a:t>
            </a:r>
          </a:p>
        </p:txBody>
      </p:sp>
      <p:sp>
        <p:nvSpPr>
          <p:cNvPr id="10247" name="Rectangle 8"/>
          <p:cNvSpPr>
            <a:spLocks noChangeArrowheads="1"/>
          </p:cNvSpPr>
          <p:nvPr/>
        </p:nvSpPr>
        <p:spPr bwMode="auto">
          <a:xfrm>
            <a:off x="3143251" y="2997200"/>
            <a:ext cx="3889375"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A</a:t>
            </a:r>
          </a:p>
        </p:txBody>
      </p:sp>
      <p:sp>
        <p:nvSpPr>
          <p:cNvPr id="10248" name="Line 19"/>
          <p:cNvSpPr>
            <a:spLocks noChangeShapeType="1"/>
          </p:cNvSpPr>
          <p:nvPr/>
        </p:nvSpPr>
        <p:spPr bwMode="auto">
          <a:xfrm flipV="1">
            <a:off x="3143250" y="1700214"/>
            <a:ext cx="0" cy="1152525"/>
          </a:xfrm>
          <a:prstGeom prst="line">
            <a:avLst/>
          </a:prstGeom>
          <a:noFill/>
          <a:ln w="9525">
            <a:solidFill>
              <a:schemeClr val="tx1"/>
            </a:solidFill>
            <a:round/>
            <a:headEnd/>
            <a:tailEnd/>
          </a:ln>
        </p:spPr>
        <p:txBody>
          <a:bodyPr/>
          <a:lstStyle/>
          <a:p>
            <a:endParaRPr lang="en-GB"/>
          </a:p>
        </p:txBody>
      </p:sp>
      <p:sp>
        <p:nvSpPr>
          <p:cNvPr id="10249" name="Line 20"/>
          <p:cNvSpPr>
            <a:spLocks noChangeShapeType="1"/>
          </p:cNvSpPr>
          <p:nvPr/>
        </p:nvSpPr>
        <p:spPr bwMode="auto">
          <a:xfrm flipV="1">
            <a:off x="9120188" y="1700214"/>
            <a:ext cx="0" cy="1152525"/>
          </a:xfrm>
          <a:prstGeom prst="line">
            <a:avLst/>
          </a:prstGeom>
          <a:noFill/>
          <a:ln w="9525">
            <a:solidFill>
              <a:schemeClr val="tx1"/>
            </a:solidFill>
            <a:round/>
            <a:headEnd/>
            <a:tailEnd/>
          </a:ln>
        </p:spPr>
        <p:txBody>
          <a:bodyPr/>
          <a:lstStyle/>
          <a:p>
            <a:endParaRPr lang="en-GB"/>
          </a:p>
        </p:txBody>
      </p:sp>
      <p:sp>
        <p:nvSpPr>
          <p:cNvPr id="10250" name="Line 21"/>
          <p:cNvSpPr>
            <a:spLocks noChangeShapeType="1"/>
          </p:cNvSpPr>
          <p:nvPr/>
        </p:nvSpPr>
        <p:spPr bwMode="auto">
          <a:xfrm>
            <a:off x="3143250" y="1924050"/>
            <a:ext cx="5976938" cy="0"/>
          </a:xfrm>
          <a:prstGeom prst="line">
            <a:avLst/>
          </a:prstGeom>
          <a:noFill/>
          <a:ln w="9525">
            <a:solidFill>
              <a:schemeClr val="tx1"/>
            </a:solidFill>
            <a:round/>
            <a:headEnd/>
            <a:tailEnd/>
          </a:ln>
        </p:spPr>
        <p:txBody>
          <a:bodyPr/>
          <a:lstStyle/>
          <a:p>
            <a:endParaRPr lang="en-GB"/>
          </a:p>
        </p:txBody>
      </p:sp>
      <p:sp>
        <p:nvSpPr>
          <p:cNvPr id="10251" name="Text Box 22"/>
          <p:cNvSpPr txBox="1">
            <a:spLocks noChangeArrowheads="1"/>
          </p:cNvSpPr>
          <p:nvPr/>
        </p:nvSpPr>
        <p:spPr bwMode="auto">
          <a:xfrm>
            <a:off x="5962650" y="1557338"/>
            <a:ext cx="752322" cy="369332"/>
          </a:xfrm>
          <a:prstGeom prst="rect">
            <a:avLst/>
          </a:prstGeom>
          <a:noFill/>
          <a:ln w="9525">
            <a:noFill/>
            <a:miter lim="800000"/>
            <a:headEnd/>
            <a:tailEnd/>
          </a:ln>
        </p:spPr>
        <p:txBody>
          <a:bodyPr wrap="none">
            <a:spAutoFit/>
          </a:bodyPr>
          <a:lstStyle/>
          <a:p>
            <a:r>
              <a:rPr lang="en-GB"/>
              <a:t>300px</a:t>
            </a:r>
          </a:p>
        </p:txBody>
      </p:sp>
      <p:sp>
        <p:nvSpPr>
          <p:cNvPr id="10252" name="Line 25"/>
          <p:cNvSpPr>
            <a:spLocks noChangeShapeType="1"/>
          </p:cNvSpPr>
          <p:nvPr/>
        </p:nvSpPr>
        <p:spPr bwMode="auto">
          <a:xfrm>
            <a:off x="3143250" y="2420938"/>
            <a:ext cx="5976938" cy="0"/>
          </a:xfrm>
          <a:prstGeom prst="line">
            <a:avLst/>
          </a:prstGeom>
          <a:noFill/>
          <a:ln w="9525">
            <a:solidFill>
              <a:schemeClr val="tx1"/>
            </a:solidFill>
            <a:round/>
            <a:headEnd/>
            <a:tailEnd/>
          </a:ln>
        </p:spPr>
        <p:txBody>
          <a:bodyPr/>
          <a:lstStyle/>
          <a:p>
            <a:endParaRPr lang="en-GB"/>
          </a:p>
        </p:txBody>
      </p:sp>
      <p:sp>
        <p:nvSpPr>
          <p:cNvPr id="10253" name="Text Box 26"/>
          <p:cNvSpPr txBox="1">
            <a:spLocks noChangeArrowheads="1"/>
          </p:cNvSpPr>
          <p:nvPr/>
        </p:nvSpPr>
        <p:spPr bwMode="auto">
          <a:xfrm>
            <a:off x="4800600" y="2414588"/>
            <a:ext cx="583814" cy="369332"/>
          </a:xfrm>
          <a:prstGeom prst="rect">
            <a:avLst/>
          </a:prstGeom>
          <a:noFill/>
          <a:ln w="9525">
            <a:noFill/>
            <a:miter lim="800000"/>
            <a:headEnd/>
            <a:tailEnd/>
          </a:ln>
        </p:spPr>
        <p:txBody>
          <a:bodyPr wrap="none">
            <a:spAutoFit/>
          </a:bodyPr>
          <a:lstStyle/>
          <a:p>
            <a:r>
              <a:rPr lang="en-GB"/>
              <a:t>75%</a:t>
            </a:r>
          </a:p>
        </p:txBody>
      </p:sp>
      <p:sp>
        <p:nvSpPr>
          <p:cNvPr id="10254" name="Line 27"/>
          <p:cNvSpPr>
            <a:spLocks noChangeShapeType="1"/>
          </p:cNvSpPr>
          <p:nvPr/>
        </p:nvSpPr>
        <p:spPr bwMode="auto">
          <a:xfrm flipV="1">
            <a:off x="7032625" y="2276476"/>
            <a:ext cx="0" cy="576263"/>
          </a:xfrm>
          <a:prstGeom prst="line">
            <a:avLst/>
          </a:prstGeom>
          <a:noFill/>
          <a:ln w="9525">
            <a:solidFill>
              <a:schemeClr val="tx1"/>
            </a:solidFill>
            <a:round/>
            <a:headEnd/>
            <a:tailEnd/>
          </a:ln>
        </p:spPr>
        <p:txBody>
          <a:bodyPr/>
          <a:lstStyle/>
          <a:p>
            <a:endParaRPr lang="en-GB"/>
          </a:p>
        </p:txBody>
      </p:sp>
      <p:sp>
        <p:nvSpPr>
          <p:cNvPr id="10255" name="Text Box 28"/>
          <p:cNvSpPr txBox="1">
            <a:spLocks noChangeArrowheads="1"/>
          </p:cNvSpPr>
          <p:nvPr/>
        </p:nvSpPr>
        <p:spPr bwMode="auto">
          <a:xfrm>
            <a:off x="7831138" y="2414588"/>
            <a:ext cx="583814" cy="369332"/>
          </a:xfrm>
          <a:prstGeom prst="rect">
            <a:avLst/>
          </a:prstGeom>
          <a:noFill/>
          <a:ln w="9525">
            <a:noFill/>
            <a:miter lim="800000"/>
            <a:headEnd/>
            <a:tailEnd/>
          </a:ln>
        </p:spPr>
        <p:txBody>
          <a:bodyPr wrap="none">
            <a:spAutoFit/>
          </a:bodyPr>
          <a:lstStyle/>
          <a:p>
            <a:r>
              <a:rPr lang="en-GB"/>
              <a:t>25%</a:t>
            </a:r>
          </a:p>
        </p:txBody>
      </p:sp>
      <p:sp>
        <p:nvSpPr>
          <p:cNvPr id="10256" name="Rectangle 29"/>
          <p:cNvSpPr>
            <a:spLocks noChangeArrowheads="1"/>
          </p:cNvSpPr>
          <p:nvPr/>
        </p:nvSpPr>
        <p:spPr bwMode="auto">
          <a:xfrm>
            <a:off x="7032625" y="2997200"/>
            <a:ext cx="2089150" cy="1176338"/>
          </a:xfrm>
          <a:prstGeom prst="rect">
            <a:avLst/>
          </a:prstGeom>
          <a:solidFill>
            <a:srgbClr val="CCFFFF"/>
          </a:solidFill>
          <a:ln w="38100">
            <a:solidFill>
              <a:schemeClr val="bg1"/>
            </a:solidFill>
            <a:miter lim="800000"/>
            <a:headEnd/>
            <a:tailEnd/>
          </a:ln>
        </p:spPr>
        <p:txBody>
          <a:bodyPr wrap="none" anchor="ctr"/>
          <a:lstStyle/>
          <a:p>
            <a:pPr algn="ctr"/>
            <a:r>
              <a:rPr lang="en-GB" sz="3200" b="1"/>
              <a:t>Heading B</a:t>
            </a:r>
          </a:p>
        </p:txBody>
      </p:sp>
    </p:spTree>
    <p:extLst>
      <p:ext uri="{BB962C8B-B14F-4D97-AF65-F5344CB8AC3E}">
        <p14:creationId xmlns:p14="http://schemas.microsoft.com/office/powerpoint/2010/main" val="1030843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Task – Sizing table</a:t>
            </a:r>
          </a:p>
        </p:txBody>
      </p:sp>
      <p:sp>
        <p:nvSpPr>
          <p:cNvPr id="11267" name="Rectangle 3"/>
          <p:cNvSpPr>
            <a:spLocks noGrp="1" noChangeArrowheads="1"/>
          </p:cNvSpPr>
          <p:nvPr>
            <p:ph idx="1"/>
          </p:nvPr>
        </p:nvSpPr>
        <p:spPr>
          <a:xfrm>
            <a:off x="1981200" y="1719262"/>
            <a:ext cx="8229600" cy="4986337"/>
          </a:xfrm>
          <a:solidFill>
            <a:srgbClr val="FFFFCC"/>
          </a:solidFill>
          <a:ln>
            <a:solidFill>
              <a:schemeClr val="bg1"/>
            </a:solidFill>
          </a:ln>
        </p:spPr>
        <p:txBody>
          <a:bodyPr>
            <a:normAutofit fontScale="92500" lnSpcReduction="10000"/>
          </a:bodyPr>
          <a:lstStyle/>
          <a:p>
            <a:pPr eaLnBrk="1" hangingPunct="1">
              <a:lnSpc>
                <a:spcPct val="80000"/>
              </a:lnSpc>
              <a:buFont typeface="Wingdings" pitchFamily="2" charset="2"/>
              <a:buNone/>
            </a:pPr>
            <a:endParaRPr lang="en-GB" sz="2100">
              <a:solidFill>
                <a:schemeClr val="bg1"/>
              </a:solidFill>
            </a:endParaRPr>
          </a:p>
          <a:p>
            <a:pPr eaLnBrk="1" hangingPunct="1">
              <a:lnSpc>
                <a:spcPct val="80000"/>
              </a:lnSpc>
              <a:buFont typeface="Wingdings" pitchFamily="2" charset="2"/>
              <a:buNone/>
            </a:pPr>
            <a:r>
              <a:rPr lang="en-GB" sz="2200"/>
              <a:t>&lt;table border="1"  width="300"&gt;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th</a:t>
            </a:r>
            <a:r>
              <a:rPr lang="en-GB" sz="2200"/>
              <a:t>&gt;Heading A&lt;/</a:t>
            </a:r>
            <a:r>
              <a:rPr lang="en-GB" sz="2200" err="1"/>
              <a:t>th</a:t>
            </a:r>
            <a:r>
              <a:rPr lang="en-GB" sz="2200"/>
              <a:t>&gt;</a:t>
            </a:r>
          </a:p>
          <a:p>
            <a:pPr eaLnBrk="1" hangingPunct="1">
              <a:lnSpc>
                <a:spcPct val="80000"/>
              </a:lnSpc>
              <a:buFont typeface="Wingdings" pitchFamily="2" charset="2"/>
              <a:buNone/>
            </a:pPr>
            <a:r>
              <a:rPr lang="en-GB" sz="2200"/>
              <a:t>		&lt;</a:t>
            </a:r>
            <a:r>
              <a:rPr lang="en-GB" sz="2200" err="1"/>
              <a:t>th</a:t>
            </a:r>
            <a:r>
              <a:rPr lang="en-GB" sz="2200"/>
              <a:t>&gt;Heading B&lt;/</a:t>
            </a:r>
            <a:r>
              <a:rPr lang="en-GB" sz="2200" err="1"/>
              <a:t>th</a:t>
            </a:r>
            <a:r>
              <a:rPr lang="en-GB" sz="2200"/>
              <a:t>&gt;</a:t>
            </a:r>
          </a:p>
          <a:p>
            <a:pPr eaLnBrk="1" hangingPunct="1">
              <a:lnSpc>
                <a:spcPct val="80000"/>
              </a:lnSpc>
              <a:buFont typeface="Wingdings" pitchFamily="2" charset="2"/>
              <a:buNone/>
            </a:pPr>
            <a:r>
              <a:rPr lang="en-GB" sz="2200"/>
              <a:t>	&lt;/</a:t>
            </a:r>
            <a:r>
              <a:rPr lang="en-GB" sz="2200" err="1"/>
              <a:t>tr</a:t>
            </a:r>
            <a:r>
              <a:rPr lang="en-GB" sz="2200"/>
              <a:t>&gt; </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1, cell 1&lt;/td&gt;</a:t>
            </a:r>
          </a:p>
          <a:p>
            <a:pPr eaLnBrk="1" hangingPunct="1">
              <a:lnSpc>
                <a:spcPct val="80000"/>
              </a:lnSpc>
              <a:buFont typeface="Wingdings" pitchFamily="2" charset="2"/>
              <a:buNone/>
            </a:pPr>
            <a:r>
              <a:rPr lang="en-GB" sz="2200"/>
              <a:t>		&lt;td&gt;row 1,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		&lt;td&gt;row 2, cell 1&lt;/td&gt;</a:t>
            </a:r>
          </a:p>
          <a:p>
            <a:pPr eaLnBrk="1" hangingPunct="1">
              <a:lnSpc>
                <a:spcPct val="80000"/>
              </a:lnSpc>
              <a:buFont typeface="Wingdings" pitchFamily="2" charset="2"/>
              <a:buNone/>
            </a:pPr>
            <a:r>
              <a:rPr lang="en-GB" sz="2200"/>
              <a:t>		&lt;td&gt;row 2, cell 2&lt;/td&gt;</a:t>
            </a:r>
          </a:p>
          <a:p>
            <a:pPr eaLnBrk="1" hangingPunct="1">
              <a:lnSpc>
                <a:spcPct val="80000"/>
              </a:lnSpc>
              <a:buFont typeface="Wingdings" pitchFamily="2" charset="2"/>
              <a:buNone/>
            </a:pPr>
            <a:r>
              <a:rPr lang="en-GB" sz="2200"/>
              <a:t>	&lt;/</a:t>
            </a:r>
            <a:r>
              <a:rPr lang="en-GB" sz="2200" err="1"/>
              <a:t>tr</a:t>
            </a:r>
            <a:r>
              <a:rPr lang="en-GB" sz="2200"/>
              <a:t>&gt;</a:t>
            </a:r>
          </a:p>
          <a:p>
            <a:pPr eaLnBrk="1" hangingPunct="1">
              <a:lnSpc>
                <a:spcPct val="80000"/>
              </a:lnSpc>
              <a:buFont typeface="Wingdings" pitchFamily="2" charset="2"/>
              <a:buNone/>
            </a:pPr>
            <a:r>
              <a:rPr lang="en-GB" sz="2200"/>
              <a:t>&lt;/table&gt;</a:t>
            </a:r>
          </a:p>
        </p:txBody>
      </p:sp>
      <p:sp>
        <p:nvSpPr>
          <p:cNvPr id="11268" name="Rectangle 10"/>
          <p:cNvSpPr>
            <a:spLocks noChangeArrowheads="1"/>
          </p:cNvSpPr>
          <p:nvPr/>
        </p:nvSpPr>
        <p:spPr bwMode="auto">
          <a:xfrm>
            <a:off x="7175501" y="2565400"/>
            <a:ext cx="1655763" cy="503238"/>
          </a:xfrm>
          <a:prstGeom prst="rect">
            <a:avLst/>
          </a:prstGeom>
          <a:solidFill>
            <a:srgbClr val="CCFFFF"/>
          </a:solidFill>
          <a:ln w="9525">
            <a:solidFill>
              <a:schemeClr val="tx1"/>
            </a:solidFill>
            <a:miter lim="800000"/>
            <a:headEnd/>
            <a:tailEnd/>
          </a:ln>
        </p:spPr>
        <p:txBody>
          <a:bodyPr anchor="ctr"/>
          <a:lstStyle/>
          <a:p>
            <a:pPr algn="ctr"/>
            <a:r>
              <a:rPr lang="en-GB"/>
              <a:t>Change to 50%</a:t>
            </a:r>
          </a:p>
        </p:txBody>
      </p:sp>
      <p:sp>
        <p:nvSpPr>
          <p:cNvPr id="11269" name="Line 11"/>
          <p:cNvSpPr>
            <a:spLocks noChangeShapeType="1"/>
          </p:cNvSpPr>
          <p:nvPr/>
        </p:nvSpPr>
        <p:spPr bwMode="auto">
          <a:xfrm flipH="1" flipV="1">
            <a:off x="5453058" y="2285992"/>
            <a:ext cx="1722442" cy="279408"/>
          </a:xfrm>
          <a:prstGeom prst="line">
            <a:avLst/>
          </a:prstGeom>
          <a:noFill/>
          <a:ln w="25400">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428116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2596" y="142852"/>
            <a:ext cx="8229600" cy="1219200"/>
          </a:xfrm>
        </p:spPr>
        <p:txBody>
          <a:bodyPr/>
          <a:lstStyle/>
          <a:p>
            <a:pPr eaLnBrk="1" hangingPunct="1"/>
            <a:r>
              <a:rPr lang="en-GB"/>
              <a:t>Task – Sizing Cells</a:t>
            </a:r>
          </a:p>
        </p:txBody>
      </p:sp>
      <p:sp>
        <p:nvSpPr>
          <p:cNvPr id="12291" name="Rectangle 3"/>
          <p:cNvSpPr>
            <a:spLocks noGrp="1" noChangeArrowheads="1"/>
          </p:cNvSpPr>
          <p:nvPr>
            <p:ph idx="1"/>
          </p:nvPr>
        </p:nvSpPr>
        <p:spPr>
          <a:xfrm>
            <a:off x="1991544" y="1916832"/>
            <a:ext cx="8229600" cy="4589462"/>
          </a:xfrm>
          <a:solidFill>
            <a:srgbClr val="FFFFCC"/>
          </a:solidFill>
          <a:ln>
            <a:solidFill>
              <a:schemeClr val="tx1"/>
            </a:solidFill>
          </a:ln>
        </p:spPr>
        <p:txBody>
          <a:bodyPr>
            <a:normAutofit fontScale="92500" lnSpcReduction="10000"/>
          </a:bodyPr>
          <a:lstStyle/>
          <a:p>
            <a:pPr eaLnBrk="1" hangingPunct="1">
              <a:lnSpc>
                <a:spcPct val="80000"/>
              </a:lnSpc>
              <a:buFont typeface="Wingdings" pitchFamily="2" charset="2"/>
              <a:buNone/>
            </a:pPr>
            <a:r>
              <a:rPr lang="en-GB" sz="2000"/>
              <a:t>&lt;table border="1"  width="300"&gt;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th</a:t>
            </a:r>
            <a:r>
              <a:rPr lang="en-GB" sz="2000"/>
              <a:t> width="25%"&gt;Heading A&lt;/</a:t>
            </a:r>
            <a:r>
              <a:rPr lang="en-GB" sz="2000" err="1"/>
              <a:t>th</a:t>
            </a:r>
            <a:r>
              <a:rPr lang="en-GB" sz="2000"/>
              <a:t>&gt;</a:t>
            </a:r>
          </a:p>
          <a:p>
            <a:pPr eaLnBrk="1" hangingPunct="1">
              <a:lnSpc>
                <a:spcPct val="80000"/>
              </a:lnSpc>
              <a:buFont typeface="Wingdings" pitchFamily="2" charset="2"/>
              <a:buNone/>
            </a:pPr>
            <a:r>
              <a:rPr lang="en-GB" sz="2000"/>
              <a:t>		&lt;</a:t>
            </a:r>
            <a:r>
              <a:rPr lang="en-GB" sz="2000" err="1"/>
              <a:t>th</a:t>
            </a:r>
            <a:r>
              <a:rPr lang="en-GB" sz="2000"/>
              <a:t> width="75%"&gt;Heading B&lt;/</a:t>
            </a:r>
            <a:r>
              <a:rPr lang="en-GB" sz="2000" err="1"/>
              <a:t>th</a:t>
            </a:r>
            <a:r>
              <a:rPr lang="en-GB" sz="2000"/>
              <a:t>&gt;</a:t>
            </a:r>
          </a:p>
          <a:p>
            <a:pPr eaLnBrk="1" hangingPunct="1">
              <a:lnSpc>
                <a:spcPct val="80000"/>
              </a:lnSpc>
              <a:buFont typeface="Wingdings" pitchFamily="2" charset="2"/>
              <a:buNone/>
            </a:pPr>
            <a:r>
              <a:rPr lang="en-GB" sz="2000"/>
              <a:t>	&lt;/</a:t>
            </a:r>
            <a:r>
              <a:rPr lang="en-GB" sz="2000" err="1"/>
              <a:t>tr</a:t>
            </a:r>
            <a:r>
              <a:rPr lang="en-GB" sz="2000"/>
              <a:t>&gt; </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1, cell 1&lt;/td&gt;</a:t>
            </a:r>
          </a:p>
          <a:p>
            <a:pPr eaLnBrk="1" hangingPunct="1">
              <a:lnSpc>
                <a:spcPct val="80000"/>
              </a:lnSpc>
              <a:buFont typeface="Wingdings" pitchFamily="2" charset="2"/>
              <a:buNone/>
            </a:pPr>
            <a:r>
              <a:rPr lang="en-GB" sz="2000"/>
              <a:t>		&lt;td&gt;row 1,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		&lt;td&gt;row 2, cell 1&lt;/td&gt;</a:t>
            </a:r>
          </a:p>
          <a:p>
            <a:pPr eaLnBrk="1" hangingPunct="1">
              <a:lnSpc>
                <a:spcPct val="80000"/>
              </a:lnSpc>
              <a:buFont typeface="Wingdings" pitchFamily="2" charset="2"/>
              <a:buNone/>
            </a:pPr>
            <a:r>
              <a:rPr lang="en-GB" sz="2000"/>
              <a:t>		&lt;td&gt;row 2, cell 2&lt;/td&gt;</a:t>
            </a:r>
          </a:p>
          <a:p>
            <a:pPr eaLnBrk="1" hangingPunct="1">
              <a:lnSpc>
                <a:spcPct val="80000"/>
              </a:lnSpc>
              <a:buFont typeface="Wingdings" pitchFamily="2" charset="2"/>
              <a:buNone/>
            </a:pPr>
            <a:r>
              <a:rPr lang="en-GB" sz="2000"/>
              <a:t>	&lt;/</a:t>
            </a:r>
            <a:r>
              <a:rPr lang="en-GB" sz="2000" err="1"/>
              <a:t>tr</a:t>
            </a:r>
            <a:r>
              <a:rPr lang="en-GB" sz="2000"/>
              <a:t>&gt;</a:t>
            </a:r>
          </a:p>
          <a:p>
            <a:pPr eaLnBrk="1" hangingPunct="1">
              <a:lnSpc>
                <a:spcPct val="80000"/>
              </a:lnSpc>
              <a:buFont typeface="Wingdings" pitchFamily="2" charset="2"/>
              <a:buNone/>
            </a:pPr>
            <a:r>
              <a:rPr lang="en-GB" sz="2000"/>
              <a:t>&lt;/table&gt;</a:t>
            </a:r>
          </a:p>
        </p:txBody>
      </p:sp>
      <p:sp>
        <p:nvSpPr>
          <p:cNvPr id="12292" name="Rectangle 7"/>
          <p:cNvSpPr>
            <a:spLocks noChangeArrowheads="1"/>
          </p:cNvSpPr>
          <p:nvPr/>
        </p:nvSpPr>
        <p:spPr bwMode="auto">
          <a:xfrm>
            <a:off x="7310446" y="2492376"/>
            <a:ext cx="1008062" cy="504825"/>
          </a:xfrm>
          <a:prstGeom prst="rect">
            <a:avLst/>
          </a:prstGeom>
          <a:solidFill>
            <a:srgbClr val="CCFFFF"/>
          </a:solidFill>
          <a:ln w="38100">
            <a:solidFill>
              <a:schemeClr val="tx1"/>
            </a:solidFill>
            <a:miter lim="800000"/>
            <a:headEnd/>
            <a:tailEnd/>
          </a:ln>
        </p:spPr>
        <p:txBody>
          <a:bodyPr anchor="ctr"/>
          <a:lstStyle/>
          <a:p>
            <a:pPr algn="ctr"/>
            <a:r>
              <a:rPr lang="en-GB"/>
              <a:t>row 1, cell 1</a:t>
            </a:r>
          </a:p>
        </p:txBody>
      </p:sp>
      <p:sp>
        <p:nvSpPr>
          <p:cNvPr id="12293" name="Rectangle 8"/>
          <p:cNvSpPr>
            <a:spLocks noChangeArrowheads="1"/>
          </p:cNvSpPr>
          <p:nvPr/>
        </p:nvSpPr>
        <p:spPr bwMode="auto">
          <a:xfrm>
            <a:off x="8318508" y="2492376"/>
            <a:ext cx="1728788"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2294" name="Rectangle 9"/>
          <p:cNvSpPr>
            <a:spLocks noChangeArrowheads="1"/>
          </p:cNvSpPr>
          <p:nvPr/>
        </p:nvSpPr>
        <p:spPr bwMode="auto">
          <a:xfrm>
            <a:off x="7310446" y="2997200"/>
            <a:ext cx="1008062" cy="503238"/>
          </a:xfrm>
          <a:prstGeom prst="rect">
            <a:avLst/>
          </a:prstGeom>
          <a:solidFill>
            <a:srgbClr val="CCFFFF"/>
          </a:solidFill>
          <a:ln w="38100">
            <a:solidFill>
              <a:schemeClr val="tx1"/>
            </a:solidFill>
            <a:miter lim="800000"/>
            <a:headEnd/>
            <a:tailEnd/>
          </a:ln>
        </p:spPr>
        <p:txBody>
          <a:bodyPr anchor="ctr"/>
          <a:lstStyle/>
          <a:p>
            <a:pPr algn="ctr"/>
            <a:r>
              <a:rPr lang="en-GB"/>
              <a:t>row 2, cell 1</a:t>
            </a:r>
          </a:p>
        </p:txBody>
      </p:sp>
      <p:sp>
        <p:nvSpPr>
          <p:cNvPr id="12295" name="Rectangle 10"/>
          <p:cNvSpPr>
            <a:spLocks noChangeArrowheads="1"/>
          </p:cNvSpPr>
          <p:nvPr/>
        </p:nvSpPr>
        <p:spPr bwMode="auto">
          <a:xfrm>
            <a:off x="8318508" y="2997200"/>
            <a:ext cx="1728788" cy="503238"/>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2296" name="Rectangle 11"/>
          <p:cNvSpPr>
            <a:spLocks noChangeArrowheads="1"/>
          </p:cNvSpPr>
          <p:nvPr/>
        </p:nvSpPr>
        <p:spPr bwMode="auto">
          <a:xfrm>
            <a:off x="7310446" y="1989139"/>
            <a:ext cx="1017802" cy="503237"/>
          </a:xfrm>
          <a:prstGeom prst="rect">
            <a:avLst/>
          </a:prstGeom>
          <a:solidFill>
            <a:srgbClr val="CCFFFF"/>
          </a:solidFill>
          <a:ln w="38100">
            <a:solidFill>
              <a:schemeClr val="tx1"/>
            </a:solidFill>
            <a:miter lim="800000"/>
            <a:headEnd/>
            <a:tailEnd/>
          </a:ln>
        </p:spPr>
        <p:txBody>
          <a:bodyPr wrap="none" anchor="ctr"/>
          <a:lstStyle/>
          <a:p>
            <a:r>
              <a:rPr lang="en-GB"/>
              <a:t>Heading</a:t>
            </a:r>
          </a:p>
          <a:p>
            <a:r>
              <a:rPr lang="en-GB"/>
              <a:t> A</a:t>
            </a:r>
            <a:endParaRPr lang="en-GB" b="1"/>
          </a:p>
        </p:txBody>
      </p:sp>
      <p:sp>
        <p:nvSpPr>
          <p:cNvPr id="12297" name="Line 12"/>
          <p:cNvSpPr>
            <a:spLocks noChangeShapeType="1"/>
          </p:cNvSpPr>
          <p:nvPr/>
        </p:nvSpPr>
        <p:spPr bwMode="auto">
          <a:xfrm>
            <a:off x="7310446" y="3573463"/>
            <a:ext cx="0" cy="647700"/>
          </a:xfrm>
          <a:prstGeom prst="line">
            <a:avLst/>
          </a:prstGeom>
          <a:noFill/>
          <a:ln w="9525">
            <a:solidFill>
              <a:schemeClr val="tx1"/>
            </a:solidFill>
            <a:round/>
            <a:headEnd/>
            <a:tailEnd/>
          </a:ln>
        </p:spPr>
        <p:txBody>
          <a:bodyPr/>
          <a:lstStyle/>
          <a:p>
            <a:endParaRPr lang="en-GB"/>
          </a:p>
        </p:txBody>
      </p:sp>
      <p:sp>
        <p:nvSpPr>
          <p:cNvPr id="12298" name="Line 13"/>
          <p:cNvSpPr>
            <a:spLocks noChangeShapeType="1"/>
          </p:cNvSpPr>
          <p:nvPr/>
        </p:nvSpPr>
        <p:spPr bwMode="auto">
          <a:xfrm>
            <a:off x="7310446" y="3933825"/>
            <a:ext cx="2736850" cy="0"/>
          </a:xfrm>
          <a:prstGeom prst="line">
            <a:avLst/>
          </a:prstGeom>
          <a:noFill/>
          <a:ln w="9525">
            <a:solidFill>
              <a:schemeClr val="tx1"/>
            </a:solidFill>
            <a:round/>
            <a:headEnd/>
            <a:tailEnd/>
          </a:ln>
        </p:spPr>
        <p:txBody>
          <a:bodyPr/>
          <a:lstStyle/>
          <a:p>
            <a:endParaRPr lang="en-GB"/>
          </a:p>
        </p:txBody>
      </p:sp>
      <p:sp>
        <p:nvSpPr>
          <p:cNvPr id="12299" name="Line 14"/>
          <p:cNvSpPr>
            <a:spLocks noChangeShapeType="1"/>
          </p:cNvSpPr>
          <p:nvPr/>
        </p:nvSpPr>
        <p:spPr bwMode="auto">
          <a:xfrm>
            <a:off x="8318508" y="3573463"/>
            <a:ext cx="0" cy="647700"/>
          </a:xfrm>
          <a:prstGeom prst="line">
            <a:avLst/>
          </a:prstGeom>
          <a:noFill/>
          <a:ln w="9525">
            <a:solidFill>
              <a:schemeClr val="tx1"/>
            </a:solidFill>
            <a:round/>
            <a:headEnd/>
            <a:tailEnd/>
          </a:ln>
        </p:spPr>
        <p:txBody>
          <a:bodyPr/>
          <a:lstStyle/>
          <a:p>
            <a:endParaRPr lang="en-GB"/>
          </a:p>
        </p:txBody>
      </p:sp>
      <p:sp>
        <p:nvSpPr>
          <p:cNvPr id="12300" name="Line 15"/>
          <p:cNvSpPr>
            <a:spLocks noChangeShapeType="1"/>
          </p:cNvSpPr>
          <p:nvPr/>
        </p:nvSpPr>
        <p:spPr bwMode="auto">
          <a:xfrm>
            <a:off x="10047296" y="3573463"/>
            <a:ext cx="0" cy="647700"/>
          </a:xfrm>
          <a:prstGeom prst="line">
            <a:avLst/>
          </a:prstGeom>
          <a:noFill/>
          <a:ln w="9525">
            <a:solidFill>
              <a:schemeClr val="tx1"/>
            </a:solidFill>
            <a:round/>
            <a:headEnd/>
            <a:tailEnd/>
          </a:ln>
        </p:spPr>
        <p:txBody>
          <a:bodyPr/>
          <a:lstStyle/>
          <a:p>
            <a:endParaRPr lang="en-GB"/>
          </a:p>
        </p:txBody>
      </p:sp>
      <p:sp>
        <p:nvSpPr>
          <p:cNvPr id="12301" name="Text Box 16"/>
          <p:cNvSpPr txBox="1">
            <a:spLocks noChangeArrowheads="1"/>
          </p:cNvSpPr>
          <p:nvPr/>
        </p:nvSpPr>
        <p:spPr bwMode="auto">
          <a:xfrm>
            <a:off x="7512071" y="4071942"/>
            <a:ext cx="583814" cy="369332"/>
          </a:xfrm>
          <a:prstGeom prst="rect">
            <a:avLst/>
          </a:prstGeom>
          <a:solidFill>
            <a:schemeClr val="bg1"/>
          </a:solidFill>
          <a:ln w="9525">
            <a:noFill/>
            <a:miter lim="800000"/>
            <a:headEnd/>
            <a:tailEnd/>
          </a:ln>
        </p:spPr>
        <p:txBody>
          <a:bodyPr wrap="none">
            <a:spAutoFit/>
          </a:bodyPr>
          <a:lstStyle/>
          <a:p>
            <a:r>
              <a:rPr lang="en-GB"/>
              <a:t>25%</a:t>
            </a:r>
          </a:p>
        </p:txBody>
      </p:sp>
      <p:sp>
        <p:nvSpPr>
          <p:cNvPr id="12302" name="Text Box 17"/>
          <p:cNvSpPr txBox="1">
            <a:spLocks noChangeArrowheads="1"/>
          </p:cNvSpPr>
          <p:nvPr/>
        </p:nvSpPr>
        <p:spPr bwMode="auto">
          <a:xfrm>
            <a:off x="8823333" y="4076700"/>
            <a:ext cx="583814" cy="369332"/>
          </a:xfrm>
          <a:prstGeom prst="rect">
            <a:avLst/>
          </a:prstGeom>
          <a:solidFill>
            <a:schemeClr val="bg1"/>
          </a:solidFill>
          <a:ln w="9525">
            <a:noFill/>
            <a:miter lim="800000"/>
            <a:headEnd/>
            <a:tailEnd/>
          </a:ln>
        </p:spPr>
        <p:txBody>
          <a:bodyPr wrap="none">
            <a:spAutoFit/>
          </a:bodyPr>
          <a:lstStyle/>
          <a:p>
            <a:r>
              <a:rPr lang="en-GB"/>
              <a:t>75%</a:t>
            </a:r>
          </a:p>
        </p:txBody>
      </p:sp>
      <p:sp>
        <p:nvSpPr>
          <p:cNvPr id="25" name="Rectangle 11"/>
          <p:cNvSpPr>
            <a:spLocks noChangeArrowheads="1"/>
          </p:cNvSpPr>
          <p:nvPr/>
        </p:nvSpPr>
        <p:spPr bwMode="auto">
          <a:xfrm>
            <a:off x="8328248" y="1988841"/>
            <a:ext cx="1728192" cy="503237"/>
          </a:xfrm>
          <a:prstGeom prst="rect">
            <a:avLst/>
          </a:prstGeom>
          <a:solidFill>
            <a:srgbClr val="CCFFFF"/>
          </a:solidFill>
          <a:ln w="38100">
            <a:solidFill>
              <a:schemeClr val="tx1"/>
            </a:solidFill>
            <a:miter lim="800000"/>
            <a:headEnd/>
            <a:tailEnd/>
          </a:ln>
        </p:spPr>
        <p:txBody>
          <a:bodyPr wrap="none" anchor="ctr"/>
          <a:lstStyle/>
          <a:p>
            <a:r>
              <a:rPr lang="en-GB"/>
              <a:t>Heading B</a:t>
            </a:r>
            <a:endParaRPr lang="en-GB" b="1"/>
          </a:p>
        </p:txBody>
      </p:sp>
    </p:spTree>
    <p:extLst>
      <p:ext uri="{BB962C8B-B14F-4D97-AF65-F5344CB8AC3E}">
        <p14:creationId xmlns:p14="http://schemas.microsoft.com/office/powerpoint/2010/main" val="365382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Merging Cells</a:t>
            </a:r>
          </a:p>
        </p:txBody>
      </p:sp>
      <p:sp>
        <p:nvSpPr>
          <p:cNvPr id="13315" name="Rectangle 3"/>
          <p:cNvSpPr>
            <a:spLocks noGrp="1" noChangeArrowheads="1"/>
          </p:cNvSpPr>
          <p:nvPr>
            <p:ph idx="1"/>
          </p:nvPr>
        </p:nvSpPr>
        <p:spPr/>
        <p:txBody>
          <a:bodyPr/>
          <a:lstStyle/>
          <a:p>
            <a:pPr eaLnBrk="1" hangingPunct="1"/>
            <a:r>
              <a:rPr lang="en-GB"/>
              <a:t>Merging allows several cells to become one</a:t>
            </a:r>
          </a:p>
          <a:p>
            <a:pPr lvl="1" eaLnBrk="1" hangingPunct="1"/>
            <a:r>
              <a:rPr lang="en-GB"/>
              <a:t>Merge Rows</a:t>
            </a:r>
          </a:p>
          <a:p>
            <a:pPr lvl="1" eaLnBrk="1" hangingPunct="1"/>
            <a:r>
              <a:rPr lang="en-GB"/>
              <a:t>Merge Columns</a:t>
            </a:r>
          </a:p>
        </p:txBody>
      </p:sp>
      <p:sp>
        <p:nvSpPr>
          <p:cNvPr id="13316" name="Rectangle 5"/>
          <p:cNvSpPr>
            <a:spLocks noChangeArrowheads="1"/>
          </p:cNvSpPr>
          <p:nvPr/>
        </p:nvSpPr>
        <p:spPr bwMode="auto">
          <a:xfrm>
            <a:off x="3162300" y="4716463"/>
            <a:ext cx="2990850"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1</a:t>
            </a:r>
          </a:p>
        </p:txBody>
      </p:sp>
      <p:sp>
        <p:nvSpPr>
          <p:cNvPr id="13317" name="Rectangle 6"/>
          <p:cNvSpPr>
            <a:spLocks noChangeArrowheads="1"/>
          </p:cNvSpPr>
          <p:nvPr/>
        </p:nvSpPr>
        <p:spPr bwMode="auto">
          <a:xfrm>
            <a:off x="6153150" y="4716463"/>
            <a:ext cx="2986088" cy="887412"/>
          </a:xfrm>
          <a:prstGeom prst="rect">
            <a:avLst/>
          </a:prstGeom>
          <a:solidFill>
            <a:srgbClr val="CCFFFF"/>
          </a:solidFill>
          <a:ln w="38100">
            <a:solidFill>
              <a:schemeClr val="tx1"/>
            </a:solidFill>
            <a:miter lim="800000"/>
            <a:headEnd/>
            <a:tailEnd/>
          </a:ln>
        </p:spPr>
        <p:txBody>
          <a:bodyPr wrap="none" anchor="ctr"/>
          <a:lstStyle/>
          <a:p>
            <a:pPr algn="ctr"/>
            <a:r>
              <a:rPr lang="en-GB" sz="3600"/>
              <a:t>row 1, cell 2</a:t>
            </a:r>
          </a:p>
        </p:txBody>
      </p:sp>
      <p:sp>
        <p:nvSpPr>
          <p:cNvPr id="13318" name="Rectangle 7"/>
          <p:cNvSpPr>
            <a:spLocks noChangeArrowheads="1"/>
          </p:cNvSpPr>
          <p:nvPr/>
        </p:nvSpPr>
        <p:spPr bwMode="auto">
          <a:xfrm>
            <a:off x="3162300" y="5578475"/>
            <a:ext cx="2990850"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1</a:t>
            </a:r>
          </a:p>
        </p:txBody>
      </p:sp>
      <p:sp>
        <p:nvSpPr>
          <p:cNvPr id="13319" name="Rectangle 8"/>
          <p:cNvSpPr>
            <a:spLocks noChangeArrowheads="1"/>
          </p:cNvSpPr>
          <p:nvPr/>
        </p:nvSpPr>
        <p:spPr bwMode="auto">
          <a:xfrm>
            <a:off x="6153150" y="5578475"/>
            <a:ext cx="2986088" cy="889000"/>
          </a:xfrm>
          <a:prstGeom prst="rect">
            <a:avLst/>
          </a:prstGeom>
          <a:solidFill>
            <a:srgbClr val="CCFFFF"/>
          </a:solidFill>
          <a:ln w="38100">
            <a:solidFill>
              <a:schemeClr val="tx1"/>
            </a:solidFill>
            <a:miter lim="800000"/>
            <a:headEnd/>
            <a:tailEnd/>
          </a:ln>
        </p:spPr>
        <p:txBody>
          <a:bodyPr wrap="none" anchor="ctr"/>
          <a:lstStyle/>
          <a:p>
            <a:pPr algn="ctr"/>
            <a:r>
              <a:rPr lang="en-GB" sz="3600"/>
              <a:t>row 2, cell 2</a:t>
            </a:r>
          </a:p>
        </p:txBody>
      </p:sp>
      <p:sp>
        <p:nvSpPr>
          <p:cNvPr id="13320" name="Rectangle 9"/>
          <p:cNvSpPr>
            <a:spLocks noChangeArrowheads="1"/>
          </p:cNvSpPr>
          <p:nvPr/>
        </p:nvSpPr>
        <p:spPr bwMode="auto">
          <a:xfrm>
            <a:off x="3162300" y="3851275"/>
            <a:ext cx="5976938" cy="889000"/>
          </a:xfrm>
          <a:prstGeom prst="rect">
            <a:avLst/>
          </a:prstGeom>
          <a:solidFill>
            <a:srgbClr val="CCFFFF"/>
          </a:solidFill>
          <a:ln w="38100">
            <a:solidFill>
              <a:schemeClr val="tx1"/>
            </a:solidFill>
            <a:miter lim="800000"/>
            <a:headEnd/>
            <a:tailEnd/>
          </a:ln>
        </p:spPr>
        <p:txBody>
          <a:bodyPr wrap="none" anchor="ctr"/>
          <a:lstStyle/>
          <a:p>
            <a:r>
              <a:rPr lang="en-GB" sz="3600" b="1"/>
              <a:t>Merged Cell</a:t>
            </a:r>
          </a:p>
        </p:txBody>
      </p:sp>
    </p:spTree>
    <p:extLst>
      <p:ext uri="{BB962C8B-B14F-4D97-AF65-F5344CB8AC3E}">
        <p14:creationId xmlns:p14="http://schemas.microsoft.com/office/powerpoint/2010/main" val="3737585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t>Task – Merged Columns</a:t>
            </a:r>
          </a:p>
        </p:txBody>
      </p:sp>
      <p:sp>
        <p:nvSpPr>
          <p:cNvPr id="14339" name="Rectangle 3"/>
          <p:cNvSpPr>
            <a:spLocks noGrp="1" noChangeArrowheads="1"/>
          </p:cNvSpPr>
          <p:nvPr>
            <p:ph idx="1"/>
          </p:nvPr>
        </p:nvSpPr>
        <p:spPr>
          <a:xfrm>
            <a:off x="1981200" y="1719263"/>
            <a:ext cx="8258204" cy="4805362"/>
          </a:xfrm>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b="1"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width="25%"&gt;row 1, cell 1&lt;/td&gt;</a:t>
            </a:r>
          </a:p>
          <a:p>
            <a:pPr eaLnBrk="1" hangingPunct="1">
              <a:lnSpc>
                <a:spcPct val="80000"/>
              </a:lnSpc>
              <a:buFont typeface="Wingdings" pitchFamily="2" charset="2"/>
              <a:buNone/>
            </a:pPr>
            <a:r>
              <a:rPr lang="en-GB" sz="2400"/>
              <a:t>		&lt;td width="75%"&gt;row 1,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&lt;td&gt;row 2, cell 2&lt;/td&gt;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grpSp>
        <p:nvGrpSpPr>
          <p:cNvPr id="14340" name="Group 10"/>
          <p:cNvGrpSpPr>
            <a:grpSpLocks/>
          </p:cNvGrpSpPr>
          <p:nvPr/>
        </p:nvGrpSpPr>
        <p:grpSpPr bwMode="auto">
          <a:xfrm>
            <a:off x="7239008" y="4500570"/>
            <a:ext cx="2736850" cy="1511300"/>
            <a:chOff x="1020" y="1888"/>
            <a:chExt cx="3765" cy="2222"/>
          </a:xfrm>
        </p:grpSpPr>
        <p:sp>
          <p:nvSpPr>
            <p:cNvPr id="14341" name="Rectangle 11"/>
            <p:cNvSpPr>
              <a:spLocks noChangeArrowheads="1"/>
            </p:cNvSpPr>
            <p:nvPr/>
          </p:nvSpPr>
          <p:spPr bwMode="auto">
            <a:xfrm>
              <a:off x="1020" y="2629"/>
              <a:ext cx="1884" cy="740"/>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4342" name="Rectangle 12"/>
            <p:cNvSpPr>
              <a:spLocks noChangeArrowheads="1"/>
            </p:cNvSpPr>
            <p:nvPr/>
          </p:nvSpPr>
          <p:spPr bwMode="auto">
            <a:xfrm>
              <a:off x="2904" y="2629"/>
              <a:ext cx="1881" cy="740"/>
            </a:xfrm>
            <a:prstGeom prst="rect">
              <a:avLst/>
            </a:prstGeom>
            <a:solidFill>
              <a:srgbClr val="CCFFFF"/>
            </a:solidFill>
            <a:ln w="38100">
              <a:solidFill>
                <a:schemeClr val="tx1"/>
              </a:solidFill>
              <a:miter lim="800000"/>
              <a:headEnd/>
              <a:tailEnd/>
            </a:ln>
          </p:spPr>
          <p:txBody>
            <a:bodyPr wrap="none" anchor="ctr"/>
            <a:lstStyle/>
            <a:p>
              <a:pPr algn="ctr"/>
              <a:r>
                <a:rPr lang="en-GB"/>
                <a:t>row 1, cell 2</a:t>
              </a:r>
            </a:p>
          </p:txBody>
        </p:sp>
        <p:sp>
          <p:nvSpPr>
            <p:cNvPr id="14343" name="Rectangle 13"/>
            <p:cNvSpPr>
              <a:spLocks noChangeArrowheads="1"/>
            </p:cNvSpPr>
            <p:nvPr/>
          </p:nvSpPr>
          <p:spPr bwMode="auto">
            <a:xfrm>
              <a:off x="1020" y="3369"/>
              <a:ext cx="1884" cy="741"/>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4344" name="Rectangle 14"/>
            <p:cNvSpPr>
              <a:spLocks noChangeArrowheads="1"/>
            </p:cNvSpPr>
            <p:nvPr/>
          </p:nvSpPr>
          <p:spPr bwMode="auto">
            <a:xfrm>
              <a:off x="2904" y="3369"/>
              <a:ext cx="1881" cy="741"/>
            </a:xfrm>
            <a:prstGeom prst="rect">
              <a:avLst/>
            </a:prstGeom>
            <a:solidFill>
              <a:srgbClr val="CCFFFF"/>
            </a:solidFill>
            <a:ln w="38100">
              <a:solidFill>
                <a:schemeClr val="tx1"/>
              </a:solidFill>
              <a:miter lim="800000"/>
              <a:headEnd/>
              <a:tailEnd/>
            </a:ln>
          </p:spPr>
          <p:txBody>
            <a:bodyPr wrap="none" anchor="ctr"/>
            <a:lstStyle/>
            <a:p>
              <a:pPr algn="ctr"/>
              <a:r>
                <a:rPr lang="en-GB"/>
                <a:t>row 2, cell 2</a:t>
              </a:r>
            </a:p>
          </p:txBody>
        </p:sp>
        <p:sp>
          <p:nvSpPr>
            <p:cNvPr id="14345" name="Rectangle 15"/>
            <p:cNvSpPr>
              <a:spLocks noChangeArrowheads="1"/>
            </p:cNvSpPr>
            <p:nvPr/>
          </p:nvSpPr>
          <p:spPr bwMode="auto">
            <a:xfrm>
              <a:off x="1020" y="1888"/>
              <a:ext cx="3765" cy="741"/>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grpSp>
    </p:spTree>
    <p:extLst>
      <p:ext uri="{BB962C8B-B14F-4D97-AF65-F5344CB8AC3E}">
        <p14:creationId xmlns:p14="http://schemas.microsoft.com/office/powerpoint/2010/main" val="846183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t>Task – Merged Rows</a:t>
            </a:r>
          </a:p>
        </p:txBody>
      </p:sp>
      <p:sp>
        <p:nvSpPr>
          <p:cNvPr id="15363" name="Rectangle 3"/>
          <p:cNvSpPr>
            <a:spLocks noGrp="1" noChangeArrowheads="1"/>
          </p:cNvSpPr>
          <p:nvPr>
            <p:ph idx="1"/>
          </p:nvPr>
        </p:nvSpPr>
        <p:spPr>
          <a:xfrm>
            <a:off x="1981200" y="1719263"/>
            <a:ext cx="8229600" cy="4805362"/>
          </a:xfrm>
          <a:solidFill>
            <a:srgbClr val="FFFFCC"/>
          </a:solidFill>
          <a:ln>
            <a:solidFill>
              <a:schemeClr val="tx1"/>
            </a:solidFill>
          </a:ln>
        </p:spPr>
        <p:txBody>
          <a:bodyPr>
            <a:normAutofit/>
          </a:bodyPr>
          <a:lstStyle/>
          <a:p>
            <a:pPr eaLnBrk="1" hangingPunct="1">
              <a:lnSpc>
                <a:spcPct val="80000"/>
              </a:lnSpc>
              <a:buFont typeface="Wingdings" pitchFamily="2" charset="2"/>
              <a:buNone/>
            </a:pPr>
            <a:r>
              <a:rPr lang="en-GB" sz="2400"/>
              <a:t>&lt;table border="1" width="75%"&gt;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th</a:t>
            </a:r>
            <a:r>
              <a:rPr lang="en-GB" sz="2400"/>
              <a:t> </a:t>
            </a:r>
            <a:r>
              <a:rPr lang="en-GB" sz="2400" err="1"/>
              <a:t>colspan</a:t>
            </a:r>
            <a:r>
              <a:rPr lang="en-GB" sz="2400"/>
              <a:t>="2"&gt;Merged Cell&lt;/</a:t>
            </a:r>
            <a:r>
              <a:rPr lang="en-GB" sz="2400" err="1"/>
              <a:t>th</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 width="25%"&gt; row 1, cell 1&lt;/td&gt;</a:t>
            </a:r>
          </a:p>
          <a:p>
            <a:pPr eaLnBrk="1" hangingPunct="1">
              <a:lnSpc>
                <a:spcPct val="80000"/>
              </a:lnSpc>
              <a:buFont typeface="Wingdings" pitchFamily="2" charset="2"/>
              <a:buNone/>
            </a:pPr>
            <a:r>
              <a:rPr lang="en-GB" sz="2400"/>
              <a:t>		&lt;td </a:t>
            </a:r>
            <a:r>
              <a:rPr lang="en-GB" sz="2400" b="1" err="1"/>
              <a:t>rowspan</a:t>
            </a:r>
            <a:r>
              <a:rPr lang="en-GB" sz="2400"/>
              <a:t>="2" width="50%"&gt;Merged Rows&lt;/td&gt;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		&lt;td&gt;row 2, cell 1&lt;/td&gt;</a:t>
            </a:r>
          </a:p>
          <a:p>
            <a:pPr eaLnBrk="1" hangingPunct="1">
              <a:lnSpc>
                <a:spcPct val="80000"/>
              </a:lnSpc>
              <a:buFont typeface="Wingdings" pitchFamily="2" charset="2"/>
              <a:buNone/>
            </a:pPr>
            <a:r>
              <a:rPr lang="en-GB" sz="2400"/>
              <a:t>	&lt;/</a:t>
            </a:r>
            <a:r>
              <a:rPr lang="en-GB" sz="2400" err="1"/>
              <a:t>tr</a:t>
            </a:r>
            <a:r>
              <a:rPr lang="en-GB" sz="2400"/>
              <a:t>&gt;</a:t>
            </a:r>
          </a:p>
          <a:p>
            <a:pPr eaLnBrk="1" hangingPunct="1">
              <a:lnSpc>
                <a:spcPct val="80000"/>
              </a:lnSpc>
              <a:buFont typeface="Wingdings" pitchFamily="2" charset="2"/>
              <a:buNone/>
            </a:pPr>
            <a:r>
              <a:rPr lang="en-GB" sz="2400"/>
              <a:t>&lt;/table&gt;</a:t>
            </a:r>
          </a:p>
        </p:txBody>
      </p:sp>
      <p:sp>
        <p:nvSpPr>
          <p:cNvPr id="15364" name="Rectangle 5"/>
          <p:cNvSpPr>
            <a:spLocks noChangeArrowheads="1"/>
          </p:cNvSpPr>
          <p:nvPr/>
        </p:nvSpPr>
        <p:spPr bwMode="auto">
          <a:xfrm>
            <a:off x="7464153" y="2281234"/>
            <a:ext cx="1276151" cy="504825"/>
          </a:xfrm>
          <a:prstGeom prst="rect">
            <a:avLst/>
          </a:prstGeom>
          <a:solidFill>
            <a:srgbClr val="CCFFFF"/>
          </a:solidFill>
          <a:ln w="38100">
            <a:solidFill>
              <a:schemeClr val="tx1"/>
            </a:solidFill>
            <a:miter lim="800000"/>
            <a:headEnd/>
            <a:tailEnd/>
          </a:ln>
        </p:spPr>
        <p:txBody>
          <a:bodyPr wrap="none" anchor="ctr"/>
          <a:lstStyle/>
          <a:p>
            <a:pPr algn="ctr"/>
            <a:r>
              <a:rPr lang="en-GB"/>
              <a:t>row 1, cell 1</a:t>
            </a:r>
          </a:p>
        </p:txBody>
      </p:sp>
      <p:sp>
        <p:nvSpPr>
          <p:cNvPr id="15365" name="Rectangle 6"/>
          <p:cNvSpPr>
            <a:spLocks noChangeArrowheads="1"/>
          </p:cNvSpPr>
          <p:nvPr/>
        </p:nvSpPr>
        <p:spPr bwMode="auto">
          <a:xfrm>
            <a:off x="8750036" y="2281233"/>
            <a:ext cx="1357322" cy="1008062"/>
          </a:xfrm>
          <a:prstGeom prst="rect">
            <a:avLst/>
          </a:prstGeom>
          <a:solidFill>
            <a:srgbClr val="CCFFFF"/>
          </a:solidFill>
          <a:ln w="38100">
            <a:solidFill>
              <a:schemeClr val="tx1"/>
            </a:solidFill>
            <a:miter lim="800000"/>
            <a:headEnd/>
            <a:tailEnd/>
          </a:ln>
        </p:spPr>
        <p:txBody>
          <a:bodyPr anchor="ctr"/>
          <a:lstStyle/>
          <a:p>
            <a:pPr algn="ctr"/>
            <a:r>
              <a:rPr lang="en-GB"/>
              <a:t>Merged Rows</a:t>
            </a:r>
          </a:p>
        </p:txBody>
      </p:sp>
      <p:sp>
        <p:nvSpPr>
          <p:cNvPr id="15366" name="Rectangle 7"/>
          <p:cNvSpPr>
            <a:spLocks noChangeArrowheads="1"/>
          </p:cNvSpPr>
          <p:nvPr/>
        </p:nvSpPr>
        <p:spPr bwMode="auto">
          <a:xfrm>
            <a:off x="7464153" y="2786059"/>
            <a:ext cx="1276151" cy="503237"/>
          </a:xfrm>
          <a:prstGeom prst="rect">
            <a:avLst/>
          </a:prstGeom>
          <a:solidFill>
            <a:srgbClr val="CCFFFF"/>
          </a:solidFill>
          <a:ln w="38100">
            <a:solidFill>
              <a:schemeClr val="tx1"/>
            </a:solidFill>
            <a:miter lim="800000"/>
            <a:headEnd/>
            <a:tailEnd/>
          </a:ln>
        </p:spPr>
        <p:txBody>
          <a:bodyPr wrap="none" anchor="ctr"/>
          <a:lstStyle/>
          <a:p>
            <a:pPr algn="ctr"/>
            <a:r>
              <a:rPr lang="en-GB"/>
              <a:t>row 2, cell 1</a:t>
            </a:r>
          </a:p>
        </p:txBody>
      </p:sp>
      <p:sp>
        <p:nvSpPr>
          <p:cNvPr id="15367" name="Rectangle 9"/>
          <p:cNvSpPr>
            <a:spLocks noChangeArrowheads="1"/>
          </p:cNvSpPr>
          <p:nvPr/>
        </p:nvSpPr>
        <p:spPr bwMode="auto">
          <a:xfrm>
            <a:off x="7464152" y="1779584"/>
            <a:ext cx="2643206" cy="503237"/>
          </a:xfrm>
          <a:prstGeom prst="rect">
            <a:avLst/>
          </a:prstGeom>
          <a:solidFill>
            <a:srgbClr val="CCFFFF"/>
          </a:solidFill>
          <a:ln w="38100">
            <a:solidFill>
              <a:schemeClr val="tx1"/>
            </a:solidFill>
            <a:miter lim="800000"/>
            <a:headEnd/>
            <a:tailEnd/>
          </a:ln>
        </p:spPr>
        <p:txBody>
          <a:bodyPr wrap="none" anchor="ctr"/>
          <a:lstStyle/>
          <a:p>
            <a:pPr algn="ctr"/>
            <a:r>
              <a:rPr lang="en-GB" b="1"/>
              <a:t>Merged Cell</a:t>
            </a:r>
          </a:p>
        </p:txBody>
      </p:sp>
      <p:sp>
        <p:nvSpPr>
          <p:cNvPr id="15368" name="Text Box 10"/>
          <p:cNvSpPr txBox="1">
            <a:spLocks noChangeArrowheads="1"/>
          </p:cNvSpPr>
          <p:nvPr/>
        </p:nvSpPr>
        <p:spPr bwMode="auto">
          <a:xfrm>
            <a:off x="7667636" y="4786322"/>
            <a:ext cx="1948354" cy="369332"/>
          </a:xfrm>
          <a:prstGeom prst="rect">
            <a:avLst/>
          </a:prstGeom>
          <a:noFill/>
          <a:ln w="9525">
            <a:noFill/>
            <a:miter lim="800000"/>
            <a:headEnd/>
            <a:tailEnd/>
          </a:ln>
        </p:spPr>
        <p:txBody>
          <a:bodyPr wrap="none">
            <a:spAutoFit/>
          </a:bodyPr>
          <a:lstStyle/>
          <a:p>
            <a:r>
              <a:rPr lang="en-GB"/>
              <a:t>50% of table width</a:t>
            </a:r>
          </a:p>
        </p:txBody>
      </p:sp>
      <p:sp>
        <p:nvSpPr>
          <p:cNvPr id="15369" name="Text Box 11"/>
          <p:cNvSpPr txBox="1">
            <a:spLocks noChangeArrowheads="1"/>
          </p:cNvSpPr>
          <p:nvPr/>
        </p:nvSpPr>
        <p:spPr bwMode="auto">
          <a:xfrm>
            <a:off x="7319964" y="1196975"/>
            <a:ext cx="2090829" cy="369332"/>
          </a:xfrm>
          <a:prstGeom prst="rect">
            <a:avLst/>
          </a:prstGeom>
          <a:noFill/>
          <a:ln w="9525">
            <a:noFill/>
            <a:miter lim="800000"/>
            <a:headEnd/>
            <a:tailEnd/>
          </a:ln>
        </p:spPr>
        <p:txBody>
          <a:bodyPr wrap="none">
            <a:spAutoFit/>
          </a:bodyPr>
          <a:lstStyle/>
          <a:p>
            <a:r>
              <a:rPr lang="en-GB"/>
              <a:t>75% of screen width</a:t>
            </a:r>
          </a:p>
        </p:txBody>
      </p:sp>
      <p:sp>
        <p:nvSpPr>
          <p:cNvPr id="15370" name="Line 12"/>
          <p:cNvSpPr>
            <a:spLocks noChangeShapeType="1"/>
          </p:cNvSpPr>
          <p:nvPr/>
        </p:nvSpPr>
        <p:spPr bwMode="auto">
          <a:xfrm flipH="1">
            <a:off x="6167439" y="1484313"/>
            <a:ext cx="1081087" cy="215900"/>
          </a:xfrm>
          <a:prstGeom prst="line">
            <a:avLst/>
          </a:prstGeom>
          <a:noFill/>
          <a:ln w="9525">
            <a:solidFill>
              <a:schemeClr val="bg1"/>
            </a:solidFill>
            <a:round/>
            <a:headEnd/>
            <a:tailEnd type="triangle" w="med" len="med"/>
          </a:ln>
        </p:spPr>
        <p:txBody>
          <a:bodyPr/>
          <a:lstStyle/>
          <a:p>
            <a:endParaRPr lang="en-GB"/>
          </a:p>
        </p:txBody>
      </p:sp>
      <p:sp>
        <p:nvSpPr>
          <p:cNvPr id="15371" name="Line 13"/>
          <p:cNvSpPr>
            <a:spLocks noChangeShapeType="1"/>
          </p:cNvSpPr>
          <p:nvPr/>
        </p:nvSpPr>
        <p:spPr bwMode="auto">
          <a:xfrm flipH="1" flipV="1">
            <a:off x="6477000" y="4387862"/>
            <a:ext cx="1262074" cy="541335"/>
          </a:xfrm>
          <a:prstGeom prst="line">
            <a:avLst/>
          </a:prstGeom>
          <a:noFill/>
          <a:ln w="222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160571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Who owns the Internet</a:t>
            </a:r>
          </a:p>
        </p:txBody>
      </p:sp>
      <p:sp>
        <p:nvSpPr>
          <p:cNvPr id="17411" name="Rectangle 3"/>
          <p:cNvSpPr>
            <a:spLocks noGrp="1" noChangeArrowheads="1"/>
          </p:cNvSpPr>
          <p:nvPr>
            <p:ph idx="1"/>
          </p:nvPr>
        </p:nvSpPr>
        <p:spPr/>
        <p:txBody>
          <a:bodyPr/>
          <a:lstStyle/>
          <a:p>
            <a:r>
              <a:rPr lang="en-GB"/>
              <a:t>No single organisation owns the Internet</a:t>
            </a:r>
          </a:p>
          <a:p>
            <a:r>
              <a:rPr lang="en-GB"/>
              <a:t>There are many organizations, corporations, governments, schools, private citizens and service providers that all own pieces of the infrastructure</a:t>
            </a:r>
          </a:p>
          <a:p>
            <a:r>
              <a:rPr lang="en-GB"/>
              <a:t>There are organisations that govern and standardise attributes (W3C)</a:t>
            </a:r>
          </a:p>
        </p:txBody>
      </p:sp>
    </p:spTree>
    <p:extLst>
      <p:ext uri="{BB962C8B-B14F-4D97-AF65-F5344CB8AC3E}">
        <p14:creationId xmlns:p14="http://schemas.microsoft.com/office/powerpoint/2010/main" val="832067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t>Cell colours</a:t>
            </a:r>
          </a:p>
        </p:txBody>
      </p:sp>
      <p:sp>
        <p:nvSpPr>
          <p:cNvPr id="16387" name="Rectangle 3"/>
          <p:cNvSpPr>
            <a:spLocks noGrp="1" noChangeArrowheads="1"/>
          </p:cNvSpPr>
          <p:nvPr>
            <p:ph idx="1"/>
          </p:nvPr>
        </p:nvSpPr>
        <p:spPr/>
        <p:txBody>
          <a:bodyPr>
            <a:normAutofit/>
          </a:bodyPr>
          <a:lstStyle/>
          <a:p>
            <a:pPr eaLnBrk="1" hangingPunct="1"/>
            <a:r>
              <a:rPr lang="en-GB" sz="4400"/>
              <a:t>Change the entire table to red</a:t>
            </a:r>
          </a:p>
          <a:p>
            <a:pPr lvl="1" eaLnBrk="1" hangingPunct="1"/>
            <a:r>
              <a:rPr lang="en-GB" sz="4000"/>
              <a:t>&lt;table  </a:t>
            </a:r>
            <a:r>
              <a:rPr lang="en-GB" sz="4000" err="1"/>
              <a:t>bgcolor</a:t>
            </a:r>
            <a:r>
              <a:rPr lang="en-GB" sz="4000"/>
              <a:t>="#FF0000“&gt;</a:t>
            </a:r>
          </a:p>
          <a:p>
            <a:pPr eaLnBrk="1" hangingPunct="1"/>
            <a:r>
              <a:rPr lang="en-GB" sz="4400"/>
              <a:t>Change the row to red</a:t>
            </a:r>
          </a:p>
          <a:p>
            <a:pPr lvl="1" eaLnBrk="1" hangingPunct="1"/>
            <a:r>
              <a:rPr lang="en-GB" sz="4000"/>
              <a:t>&lt;</a:t>
            </a:r>
            <a:r>
              <a:rPr lang="en-GB" sz="4000" err="1"/>
              <a:t>tr</a:t>
            </a:r>
            <a:r>
              <a:rPr lang="en-GB" sz="4000"/>
              <a:t>  </a:t>
            </a:r>
            <a:r>
              <a:rPr lang="en-GB" sz="4000" err="1"/>
              <a:t>bgcolor</a:t>
            </a:r>
            <a:r>
              <a:rPr lang="en-GB" sz="4000"/>
              <a:t>="#FF0000“&gt;</a:t>
            </a:r>
          </a:p>
          <a:p>
            <a:pPr eaLnBrk="1" hangingPunct="1"/>
            <a:r>
              <a:rPr lang="en-GB" sz="4400"/>
              <a:t>Change a cell to red</a:t>
            </a:r>
          </a:p>
          <a:p>
            <a:pPr lvl="1" eaLnBrk="1" hangingPunct="1"/>
            <a:r>
              <a:rPr lang="en-GB" sz="4000"/>
              <a:t>&lt;td  </a:t>
            </a:r>
            <a:r>
              <a:rPr lang="en-GB" sz="4000" err="1"/>
              <a:t>bgcolor</a:t>
            </a:r>
            <a:r>
              <a:rPr lang="en-GB" sz="4000"/>
              <a:t>="#FF0000“&gt;</a:t>
            </a:r>
          </a:p>
        </p:txBody>
      </p:sp>
    </p:spTree>
    <p:extLst>
      <p:ext uri="{BB962C8B-B14F-4D97-AF65-F5344CB8AC3E}">
        <p14:creationId xmlns:p14="http://schemas.microsoft.com/office/powerpoint/2010/main" val="501599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Tables and Images</a:t>
            </a:r>
          </a:p>
        </p:txBody>
      </p:sp>
      <p:sp>
        <p:nvSpPr>
          <p:cNvPr id="17411" name="Rectangle 3"/>
          <p:cNvSpPr>
            <a:spLocks noGrp="1" noChangeArrowheads="1"/>
          </p:cNvSpPr>
          <p:nvPr>
            <p:ph idx="1"/>
          </p:nvPr>
        </p:nvSpPr>
        <p:spPr>
          <a:xfrm>
            <a:off x="1981200" y="1719263"/>
            <a:ext cx="8686800" cy="4411662"/>
          </a:xfrm>
        </p:spPr>
        <p:txBody>
          <a:bodyPr>
            <a:normAutofit/>
          </a:bodyPr>
          <a:lstStyle/>
          <a:p>
            <a:pPr eaLnBrk="1" hangingPunct="1"/>
            <a:r>
              <a:rPr lang="en-GB" sz="2800"/>
              <a:t>To insert an image into a document use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"&gt;</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="file:///c:/ski.gif"&gt;</a:t>
            </a:r>
          </a:p>
          <a:p>
            <a:pPr eaLnBrk="1" hangingPunct="1"/>
            <a:r>
              <a:rPr lang="en-GB" sz="2800"/>
              <a:t>Insert an image into the tables</a:t>
            </a:r>
          </a:p>
          <a:p>
            <a:pPr lvl="1" eaLnBrk="1" hangingPunct="1"/>
            <a:r>
              <a:rPr lang="en-GB" sz="2400"/>
              <a:t>Resize image using the width and height parameters</a:t>
            </a:r>
          </a:p>
          <a:p>
            <a:pPr lvl="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width="105" height="89“ &gt;</a:t>
            </a:r>
          </a:p>
          <a:p>
            <a:pPr eaLnBrk="1" hangingPunct="1"/>
            <a:r>
              <a:rPr lang="en-GB" sz="2800"/>
              <a:t>Alt attribute. Display text if browser fails to display image</a:t>
            </a:r>
          </a:p>
          <a:p>
            <a:pPr lvl="1" eaLnBrk="1" hangingPunct="1"/>
            <a:r>
              <a:rPr lang="en-GB" sz="2400">
                <a:solidFill>
                  <a:srgbClr val="FF0000"/>
                </a:solidFill>
              </a:rPr>
              <a:t>&lt;</a:t>
            </a:r>
            <a:r>
              <a:rPr lang="en-GB" sz="2400" err="1">
                <a:solidFill>
                  <a:srgbClr val="FF0000"/>
                </a:solidFill>
              </a:rPr>
              <a:t>img</a:t>
            </a:r>
            <a:r>
              <a:rPr lang="en-GB" sz="2400">
                <a:solidFill>
                  <a:srgbClr val="FF0000"/>
                </a:solidFill>
              </a:rPr>
              <a:t> </a:t>
            </a:r>
            <a:r>
              <a:rPr lang="en-GB" sz="2400" err="1">
                <a:solidFill>
                  <a:srgbClr val="FF0000"/>
                </a:solidFill>
              </a:rPr>
              <a:t>src</a:t>
            </a:r>
            <a:r>
              <a:rPr lang="en-GB" sz="2400">
                <a:solidFill>
                  <a:srgbClr val="FF0000"/>
                </a:solidFill>
              </a:rPr>
              <a:t>="</a:t>
            </a:r>
            <a:r>
              <a:rPr lang="en-GB" sz="2400" err="1">
                <a:solidFill>
                  <a:srgbClr val="FF0000"/>
                </a:solidFill>
              </a:rPr>
              <a:t>url</a:t>
            </a:r>
            <a:r>
              <a:rPr lang="en-GB" sz="2400">
                <a:solidFill>
                  <a:srgbClr val="FF0000"/>
                </a:solidFill>
              </a:rPr>
              <a:t>" alt="Big Boat“&gt;</a:t>
            </a:r>
          </a:p>
        </p:txBody>
      </p:sp>
    </p:spTree>
    <p:extLst>
      <p:ext uri="{BB962C8B-B14F-4D97-AF65-F5344CB8AC3E}">
        <p14:creationId xmlns:p14="http://schemas.microsoft.com/office/powerpoint/2010/main" val="1504163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Task – Simple table</a:t>
            </a:r>
          </a:p>
        </p:txBody>
      </p:sp>
      <p:pic>
        <p:nvPicPr>
          <p:cNvPr id="18436" name="Picture 9"/>
          <p:cNvPicPr>
            <a:picLocks noGrp="1" noChangeAspect="1" noChangeArrowheads="1"/>
          </p:cNvPicPr>
          <p:nvPr>
            <p:ph idx="1"/>
          </p:nvPr>
        </p:nvPicPr>
        <p:blipFill>
          <a:blip r:embed="rId2" cstate="print"/>
          <a:stretch>
            <a:fillRect/>
          </a:stretch>
        </p:blipFill>
        <p:spPr>
          <a:xfrm>
            <a:off x="1675073" y="2981325"/>
            <a:ext cx="9609921" cy="3409950"/>
          </a:xfrm>
          <a:solidFill>
            <a:srgbClr val="FFFFCC"/>
          </a:solidFill>
          <a:ln>
            <a:solidFill>
              <a:schemeClr val="tx1"/>
            </a:solidFill>
          </a:ln>
        </p:spPr>
      </p:pic>
      <p:sp>
        <p:nvSpPr>
          <p:cNvPr id="18435" name="Rectangle 10"/>
          <p:cNvSpPr>
            <a:spLocks noGrp="1" noChangeArrowheads="1"/>
          </p:cNvSpPr>
          <p:nvPr>
            <p:ph type="body" idx="4294967295"/>
          </p:nvPr>
        </p:nvSpPr>
        <p:spPr>
          <a:xfrm>
            <a:off x="0" y="1719263"/>
            <a:ext cx="8229600" cy="4411662"/>
          </a:xfrm>
        </p:spPr>
        <p:txBody>
          <a:bodyPr vert="horz" lIns="91440" tIns="45720" rIns="91440" bIns="45720" rtlCol="0" anchor="t">
            <a:normAutofit/>
          </a:bodyPr>
          <a:lstStyle/>
          <a:p>
            <a:r>
              <a:rPr lang="en-GB"/>
              <a:t>Create the below table</a:t>
            </a:r>
            <a:endParaRPr lang="en-GB" dirty="0">
              <a:cs typeface="Calibri"/>
            </a:endParaRPr>
          </a:p>
          <a:p>
            <a:pPr eaLnBrk="1" hangingPunct="1"/>
            <a:r>
              <a:rPr lang="en-GB"/>
              <a:t>Use Notepad</a:t>
            </a:r>
          </a:p>
        </p:txBody>
      </p:sp>
    </p:spTree>
    <p:extLst>
      <p:ext uri="{BB962C8B-B14F-4D97-AF65-F5344CB8AC3E}">
        <p14:creationId xmlns:p14="http://schemas.microsoft.com/office/powerpoint/2010/main" val="3894954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t>Task – Create single web page</a:t>
            </a:r>
          </a:p>
        </p:txBody>
      </p:sp>
      <p:sp>
        <p:nvSpPr>
          <p:cNvPr id="19459" name="Rectangle 3"/>
          <p:cNvSpPr>
            <a:spLocks noGrp="1" noChangeArrowheads="1"/>
          </p:cNvSpPr>
          <p:nvPr>
            <p:ph idx="1"/>
          </p:nvPr>
        </p:nvSpPr>
        <p:spPr/>
        <p:txBody>
          <a:bodyPr vert="horz" lIns="91440" tIns="45720" rIns="91440" bIns="45720" rtlCol="0" anchor="t">
            <a:normAutofit/>
          </a:bodyPr>
          <a:lstStyle/>
          <a:p>
            <a:pPr eaLnBrk="1" hangingPunct="1"/>
            <a:r>
              <a:rPr lang="en-GB" sz="2400"/>
              <a:t>Create simple HTML webpage</a:t>
            </a:r>
          </a:p>
          <a:p>
            <a:pPr eaLnBrk="1" hangingPunct="1"/>
            <a:r>
              <a:rPr lang="en-GB" sz="2400"/>
              <a:t>Use Tables</a:t>
            </a:r>
          </a:p>
          <a:p>
            <a:pPr eaLnBrk="1" hangingPunct="1"/>
            <a:endParaRPr lang="en-GB" sz="2400"/>
          </a:p>
          <a:p>
            <a:pPr eaLnBrk="1" hangingPunct="1"/>
            <a:r>
              <a:rPr lang="en-GB" sz="2400"/>
              <a:t>Text is stored in </a:t>
            </a:r>
            <a:r>
              <a:rPr lang="en-GB" sz="2400" i="1" err="1"/>
              <a:t>pizzaShed.txt</a:t>
            </a:r>
            <a:endParaRPr lang="en-GB" sz="2400"/>
          </a:p>
          <a:p>
            <a:r>
              <a:rPr lang="en-GB" sz="2400"/>
              <a:t>Use images in file</a:t>
            </a:r>
            <a:endParaRPr lang="en-GB" sz="2400">
              <a:cs typeface="Calibri"/>
            </a:endParaRPr>
          </a:p>
        </p:txBody>
      </p:sp>
    </p:spTree>
    <p:extLst>
      <p:ext uri="{BB962C8B-B14F-4D97-AF65-F5344CB8AC3E}">
        <p14:creationId xmlns:p14="http://schemas.microsoft.com/office/powerpoint/2010/main" val="2457496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2822" y="599768"/>
            <a:ext cx="11590421" cy="903634"/>
          </a:xfrm>
        </p:spPr>
        <p:txBody>
          <a:bodyPr/>
          <a:lstStyle/>
          <a:p>
            <a:pPr eaLnBrk="1" hangingPunct="1"/>
            <a:r>
              <a:rPr lang="en-GB"/>
              <a:t>Create a webpage</a:t>
            </a:r>
          </a:p>
        </p:txBody>
      </p:sp>
      <p:sp>
        <p:nvSpPr>
          <p:cNvPr id="20483" name="Rectangle 3"/>
          <p:cNvSpPr>
            <a:spLocks noGrp="1" noChangeArrowheads="1"/>
          </p:cNvSpPr>
          <p:nvPr>
            <p:ph idx="1"/>
          </p:nvPr>
        </p:nvSpPr>
        <p:spPr>
          <a:xfrm>
            <a:off x="1992313" y="1733910"/>
            <a:ext cx="8207376" cy="4662548"/>
          </a:xfrm>
          <a:solidFill>
            <a:srgbClr val="C0C0C0"/>
          </a:solidFill>
          <a:ln>
            <a:solidFill>
              <a:schemeClr val="tx1"/>
            </a:solidFill>
          </a:ln>
        </p:spPr>
        <p:txBody>
          <a:bodyPr/>
          <a:lstStyle/>
          <a:p>
            <a:pPr eaLnBrk="1" hangingPunct="1">
              <a:buFont typeface="Wingdings" pitchFamily="2" charset="2"/>
              <a:buNone/>
            </a:pPr>
            <a:r>
              <a:rPr lang="en-GB" i="1">
                <a:latin typeface="Times New Roman" pitchFamily="18" charset="0"/>
              </a:rPr>
              <a:t>			</a:t>
            </a:r>
            <a:endParaRPr lang="en-GB" sz="3800" i="1">
              <a:latin typeface="Times New Roman" pitchFamily="18" charset="0"/>
            </a:endParaRPr>
          </a:p>
        </p:txBody>
      </p:sp>
      <p:sp>
        <p:nvSpPr>
          <p:cNvPr id="20484" name="Line 4"/>
          <p:cNvSpPr>
            <a:spLocks noChangeShapeType="1"/>
          </p:cNvSpPr>
          <p:nvPr/>
        </p:nvSpPr>
        <p:spPr bwMode="auto">
          <a:xfrm>
            <a:off x="1992314" y="2781300"/>
            <a:ext cx="8207375" cy="0"/>
          </a:xfrm>
          <a:prstGeom prst="line">
            <a:avLst/>
          </a:prstGeom>
          <a:noFill/>
          <a:ln w="9525">
            <a:solidFill>
              <a:schemeClr val="bg2"/>
            </a:solidFill>
            <a:round/>
            <a:headEnd/>
            <a:tailEnd/>
          </a:ln>
        </p:spPr>
        <p:txBody>
          <a:bodyPr/>
          <a:lstStyle/>
          <a:p>
            <a:endParaRPr lang="en-GB"/>
          </a:p>
        </p:txBody>
      </p:sp>
      <p:sp>
        <p:nvSpPr>
          <p:cNvPr id="20485" name="Line 5"/>
          <p:cNvSpPr>
            <a:spLocks noChangeShapeType="1"/>
          </p:cNvSpPr>
          <p:nvPr/>
        </p:nvSpPr>
        <p:spPr bwMode="auto">
          <a:xfrm>
            <a:off x="8472488" y="1700213"/>
            <a:ext cx="0" cy="4392612"/>
          </a:xfrm>
          <a:prstGeom prst="line">
            <a:avLst/>
          </a:prstGeom>
          <a:noFill/>
          <a:ln w="9525">
            <a:solidFill>
              <a:schemeClr val="bg2"/>
            </a:solidFill>
            <a:round/>
            <a:headEnd/>
            <a:tailEnd/>
          </a:ln>
        </p:spPr>
        <p:txBody>
          <a:bodyPr/>
          <a:lstStyle/>
          <a:p>
            <a:endParaRPr lang="en-GB"/>
          </a:p>
        </p:txBody>
      </p:sp>
      <p:sp>
        <p:nvSpPr>
          <p:cNvPr id="20486" name="Text Box 6"/>
          <p:cNvSpPr txBox="1">
            <a:spLocks noChangeArrowheads="1"/>
          </p:cNvSpPr>
          <p:nvPr/>
        </p:nvSpPr>
        <p:spPr bwMode="auto">
          <a:xfrm>
            <a:off x="8636001" y="2852739"/>
            <a:ext cx="1173591" cy="2031325"/>
          </a:xfrm>
          <a:prstGeom prst="rect">
            <a:avLst/>
          </a:prstGeom>
          <a:noFill/>
          <a:ln w="9525">
            <a:noFill/>
            <a:miter lim="800000"/>
            <a:headEnd/>
            <a:tailEnd/>
          </a:ln>
        </p:spPr>
        <p:txBody>
          <a:bodyPr wrap="none">
            <a:spAutoFit/>
          </a:bodyPr>
          <a:lstStyle/>
          <a:p>
            <a:r>
              <a:rPr lang="en-GB"/>
              <a:t>Home</a:t>
            </a:r>
          </a:p>
          <a:p>
            <a:endParaRPr lang="en-GB"/>
          </a:p>
          <a:p>
            <a:r>
              <a:rPr lang="en-GB"/>
              <a:t>Menu</a:t>
            </a:r>
          </a:p>
          <a:p>
            <a:endParaRPr lang="en-GB"/>
          </a:p>
          <a:p>
            <a:r>
              <a:rPr lang="en-GB"/>
              <a:t>About</a:t>
            </a:r>
          </a:p>
          <a:p>
            <a:endParaRPr lang="en-GB"/>
          </a:p>
          <a:p>
            <a:r>
              <a:rPr lang="en-GB"/>
              <a:t>Contact us</a:t>
            </a:r>
          </a:p>
        </p:txBody>
      </p:sp>
      <p:pic>
        <p:nvPicPr>
          <p:cNvPr id="20487" name="Picture 7" descr="pizza"/>
          <p:cNvPicPr>
            <a:picLocks noChangeAspect="1" noChangeArrowheads="1"/>
          </p:cNvPicPr>
          <p:nvPr/>
        </p:nvPicPr>
        <p:blipFill>
          <a:blip r:embed="rId2" cstate="print"/>
          <a:srcRect/>
          <a:stretch>
            <a:fillRect/>
          </a:stretch>
        </p:blipFill>
        <p:spPr bwMode="auto">
          <a:xfrm>
            <a:off x="8616950" y="1779589"/>
            <a:ext cx="1430338" cy="928687"/>
          </a:xfrm>
          <a:prstGeom prst="rect">
            <a:avLst/>
          </a:prstGeom>
          <a:noFill/>
          <a:ln w="9525">
            <a:noFill/>
            <a:miter lim="800000"/>
            <a:headEnd/>
            <a:tailEnd/>
          </a:ln>
        </p:spPr>
      </p:pic>
      <p:sp>
        <p:nvSpPr>
          <p:cNvPr id="20488" name="Text Box 8"/>
          <p:cNvSpPr txBox="1">
            <a:spLocks noChangeArrowheads="1"/>
          </p:cNvSpPr>
          <p:nvPr/>
        </p:nvSpPr>
        <p:spPr bwMode="auto">
          <a:xfrm>
            <a:off x="4367213" y="1916113"/>
            <a:ext cx="2178050" cy="641350"/>
          </a:xfrm>
          <a:prstGeom prst="rect">
            <a:avLst/>
          </a:prstGeom>
          <a:noFill/>
          <a:ln w="9525">
            <a:noFill/>
            <a:miter lim="800000"/>
            <a:headEnd/>
            <a:tailEnd/>
          </a:ln>
        </p:spPr>
        <p:txBody>
          <a:bodyPr wrap="none">
            <a:spAutoFit/>
          </a:bodyPr>
          <a:lstStyle/>
          <a:p>
            <a:pPr>
              <a:spcBef>
                <a:spcPct val="20000"/>
              </a:spcBef>
              <a:buClr>
                <a:schemeClr val="tx2"/>
              </a:buClr>
              <a:buSzPct val="70000"/>
              <a:buFont typeface="Wingdings" pitchFamily="2" charset="2"/>
              <a:buNone/>
            </a:pPr>
            <a:r>
              <a:rPr lang="en-GB" sz="3600" i="1">
                <a:latin typeface="Times New Roman" pitchFamily="18" charset="0"/>
              </a:rPr>
              <a:t>Pizza Shed</a:t>
            </a:r>
            <a:endParaRPr lang="en-GB" sz="3600">
              <a:latin typeface="Times New Roman" pitchFamily="18" charset="0"/>
            </a:endParaRPr>
          </a:p>
        </p:txBody>
      </p:sp>
      <p:sp>
        <p:nvSpPr>
          <p:cNvPr id="20489" name="Text Box 9"/>
          <p:cNvSpPr txBox="1">
            <a:spLocks noChangeArrowheads="1"/>
          </p:cNvSpPr>
          <p:nvPr/>
        </p:nvSpPr>
        <p:spPr bwMode="auto">
          <a:xfrm>
            <a:off x="2784476" y="3141663"/>
            <a:ext cx="2735263" cy="2677656"/>
          </a:xfrm>
          <a:prstGeom prst="rect">
            <a:avLst/>
          </a:prstGeom>
          <a:noFill/>
          <a:ln w="9525">
            <a:noFill/>
            <a:miter lim="800000"/>
            <a:headEnd/>
            <a:tailEnd/>
          </a:ln>
        </p:spPr>
        <p:txBody>
          <a:bodyPr>
            <a:spAutoFit/>
          </a:bodyPr>
          <a:lstStyle/>
          <a:p>
            <a:r>
              <a:rPr lang="en-GB" sz="1400"/>
              <a:t>Homemade specialty </a:t>
            </a:r>
            <a:r>
              <a:rPr lang="en-GB" sz="1400" i="1"/>
              <a:t>pizza</a:t>
            </a:r>
            <a:r>
              <a:rPr lang="en-GB" sz="1400"/>
              <a:t> delivered to your door by our </a:t>
            </a:r>
            <a:r>
              <a:rPr lang="en-GB" sz="1400" b="1"/>
              <a:t>fast &amp; friendly</a:t>
            </a:r>
            <a:r>
              <a:rPr lang="en-GB" sz="1400"/>
              <a:t> staff.</a:t>
            </a:r>
          </a:p>
          <a:p>
            <a:endParaRPr lang="en-GB" sz="1400"/>
          </a:p>
          <a:p>
            <a:r>
              <a:rPr lang="en-GB" sz="1400" b="1"/>
              <a:t>Delivery hours</a:t>
            </a:r>
          </a:p>
          <a:p>
            <a:endParaRPr lang="en-GB" sz="1400" b="1"/>
          </a:p>
          <a:p>
            <a:pPr>
              <a:buFontTx/>
              <a:buChar char="•"/>
            </a:pPr>
            <a:r>
              <a:rPr lang="en-GB" sz="1400"/>
              <a:t>Sun-Thu 2pm-11pm</a:t>
            </a:r>
          </a:p>
          <a:p>
            <a:pPr>
              <a:buFontTx/>
              <a:buChar char="•"/>
            </a:pPr>
            <a:r>
              <a:rPr lang="en-GB" sz="1400"/>
              <a:t>Fri-Sat 4pm-1am</a:t>
            </a:r>
          </a:p>
          <a:p>
            <a:pPr>
              <a:buFontTx/>
              <a:buChar char="•"/>
            </a:pPr>
            <a:endParaRPr lang="en-GB" sz="1400"/>
          </a:p>
          <a:p>
            <a:r>
              <a:rPr lang="en-GB" sz="1400"/>
              <a:t>If you are not sure if you are within our delivery area please call with the location you are ordering from.</a:t>
            </a:r>
          </a:p>
        </p:txBody>
      </p:sp>
      <p:pic>
        <p:nvPicPr>
          <p:cNvPr id="20490" name="Picture 10" descr="delivery_man"/>
          <p:cNvPicPr>
            <a:picLocks noChangeAspect="1" noChangeArrowheads="1"/>
          </p:cNvPicPr>
          <p:nvPr/>
        </p:nvPicPr>
        <p:blipFill>
          <a:blip r:embed="rId3" cstate="print"/>
          <a:srcRect/>
          <a:stretch>
            <a:fillRect/>
          </a:stretch>
        </p:blipFill>
        <p:spPr bwMode="auto">
          <a:xfrm>
            <a:off x="5591175" y="3076575"/>
            <a:ext cx="2857500" cy="2800350"/>
          </a:xfrm>
          <a:prstGeom prst="rect">
            <a:avLst/>
          </a:prstGeom>
          <a:noFill/>
          <a:ln w="9525">
            <a:noFill/>
            <a:miter lim="800000"/>
            <a:headEnd/>
            <a:tailEnd/>
          </a:ln>
        </p:spPr>
      </p:pic>
      <p:sp>
        <p:nvSpPr>
          <p:cNvPr id="20491" name="Line 11"/>
          <p:cNvSpPr>
            <a:spLocks noChangeShapeType="1"/>
          </p:cNvSpPr>
          <p:nvPr/>
        </p:nvSpPr>
        <p:spPr bwMode="auto">
          <a:xfrm>
            <a:off x="2782888" y="2781300"/>
            <a:ext cx="0" cy="3384550"/>
          </a:xfrm>
          <a:prstGeom prst="line">
            <a:avLst/>
          </a:prstGeom>
          <a:noFill/>
          <a:ln w="9525">
            <a:solidFill>
              <a:schemeClr val="bg2"/>
            </a:solidFill>
            <a:round/>
            <a:headEnd/>
            <a:tailEnd/>
          </a:ln>
        </p:spPr>
        <p:txBody>
          <a:bodyPr/>
          <a:lstStyle/>
          <a:p>
            <a:endParaRPr lang="en-GB"/>
          </a:p>
        </p:txBody>
      </p:sp>
      <p:sp>
        <p:nvSpPr>
          <p:cNvPr id="20492" name="Line 12"/>
          <p:cNvSpPr>
            <a:spLocks noChangeShapeType="1"/>
          </p:cNvSpPr>
          <p:nvPr/>
        </p:nvSpPr>
        <p:spPr bwMode="auto">
          <a:xfrm>
            <a:off x="5519738" y="2781300"/>
            <a:ext cx="0" cy="3384550"/>
          </a:xfrm>
          <a:prstGeom prst="line">
            <a:avLst/>
          </a:prstGeom>
          <a:noFill/>
          <a:ln w="9525">
            <a:solidFill>
              <a:schemeClr val="bg2"/>
            </a:solidFill>
            <a:round/>
            <a:headEnd/>
            <a:tailEnd/>
          </a:ln>
        </p:spPr>
        <p:txBody>
          <a:bodyPr/>
          <a:lstStyle/>
          <a:p>
            <a:endParaRPr lang="en-GB"/>
          </a:p>
        </p:txBody>
      </p:sp>
      <p:sp>
        <p:nvSpPr>
          <p:cNvPr id="20493" name="Text Box 13"/>
          <p:cNvSpPr txBox="1">
            <a:spLocks noChangeArrowheads="1"/>
          </p:cNvSpPr>
          <p:nvPr/>
        </p:nvSpPr>
        <p:spPr bwMode="auto">
          <a:xfrm>
            <a:off x="1919536" y="6488668"/>
            <a:ext cx="7864204" cy="369332"/>
          </a:xfrm>
          <a:prstGeom prst="rect">
            <a:avLst/>
          </a:prstGeom>
          <a:noFill/>
          <a:ln w="9525">
            <a:noFill/>
            <a:miter lim="800000"/>
            <a:headEnd/>
            <a:tailEnd/>
          </a:ln>
        </p:spPr>
        <p:txBody>
          <a:bodyPr wrap="none">
            <a:spAutoFit/>
          </a:bodyPr>
          <a:lstStyle/>
          <a:p>
            <a:r>
              <a:rPr lang="en-GB"/>
              <a:t>Extension task: add a hyperlink to another simple page with the same table layout</a:t>
            </a:r>
          </a:p>
        </p:txBody>
      </p:sp>
      <p:sp>
        <p:nvSpPr>
          <p:cNvPr id="20494" name="Text Box 14"/>
          <p:cNvSpPr txBox="1">
            <a:spLocks noChangeArrowheads="1"/>
          </p:cNvSpPr>
          <p:nvPr/>
        </p:nvSpPr>
        <p:spPr bwMode="auto">
          <a:xfrm>
            <a:off x="3971629" y="1280719"/>
            <a:ext cx="1619546" cy="307777"/>
          </a:xfrm>
          <a:prstGeom prst="rect">
            <a:avLst/>
          </a:prstGeom>
          <a:noFill/>
          <a:ln w="9525">
            <a:noFill/>
            <a:miter lim="800000"/>
            <a:headEnd/>
            <a:tailEnd/>
          </a:ln>
        </p:spPr>
        <p:txBody>
          <a:bodyPr wrap="none">
            <a:spAutoFit/>
          </a:bodyPr>
          <a:lstStyle/>
          <a:p>
            <a:r>
              <a:rPr lang="en-GB" sz="1400"/>
              <a:t>80% (centred table)</a:t>
            </a:r>
          </a:p>
        </p:txBody>
      </p:sp>
      <p:sp>
        <p:nvSpPr>
          <p:cNvPr id="20495" name="Line 15"/>
          <p:cNvSpPr>
            <a:spLocks noChangeShapeType="1"/>
          </p:cNvSpPr>
          <p:nvPr/>
        </p:nvSpPr>
        <p:spPr bwMode="auto">
          <a:xfrm flipV="1">
            <a:off x="1992313" y="1648815"/>
            <a:ext cx="6480176" cy="26618"/>
          </a:xfrm>
          <a:prstGeom prst="line">
            <a:avLst/>
          </a:prstGeom>
          <a:noFill/>
          <a:ln w="9525">
            <a:solidFill>
              <a:schemeClr val="tx1"/>
            </a:solidFill>
            <a:round/>
            <a:headEnd/>
            <a:tailEnd/>
          </a:ln>
        </p:spPr>
        <p:txBody>
          <a:bodyPr/>
          <a:lstStyle/>
          <a:p>
            <a:endParaRPr lang="en-GB"/>
          </a:p>
        </p:txBody>
      </p:sp>
      <p:sp>
        <p:nvSpPr>
          <p:cNvPr id="20496" name="Line 16"/>
          <p:cNvSpPr>
            <a:spLocks noChangeShapeType="1"/>
          </p:cNvSpPr>
          <p:nvPr/>
        </p:nvSpPr>
        <p:spPr bwMode="auto">
          <a:xfrm flipV="1">
            <a:off x="1992313" y="1341438"/>
            <a:ext cx="0" cy="358775"/>
          </a:xfrm>
          <a:prstGeom prst="line">
            <a:avLst/>
          </a:prstGeom>
          <a:noFill/>
          <a:ln w="9525">
            <a:solidFill>
              <a:schemeClr val="tx1"/>
            </a:solidFill>
            <a:round/>
            <a:headEnd/>
            <a:tailEnd/>
          </a:ln>
        </p:spPr>
        <p:txBody>
          <a:bodyPr/>
          <a:lstStyle/>
          <a:p>
            <a:endParaRPr lang="en-GB"/>
          </a:p>
        </p:txBody>
      </p:sp>
      <p:sp>
        <p:nvSpPr>
          <p:cNvPr id="20497" name="Line 17"/>
          <p:cNvSpPr>
            <a:spLocks noChangeShapeType="1"/>
          </p:cNvSpPr>
          <p:nvPr/>
        </p:nvSpPr>
        <p:spPr bwMode="auto">
          <a:xfrm flipV="1">
            <a:off x="8472488" y="1357315"/>
            <a:ext cx="0" cy="358775"/>
          </a:xfrm>
          <a:prstGeom prst="line">
            <a:avLst/>
          </a:prstGeom>
          <a:noFill/>
          <a:ln w="9525">
            <a:solidFill>
              <a:schemeClr val="tx1"/>
            </a:solidFill>
            <a:round/>
            <a:headEnd/>
            <a:tailEnd/>
          </a:ln>
        </p:spPr>
        <p:txBody>
          <a:bodyPr/>
          <a:lstStyle/>
          <a:p>
            <a:endParaRPr lang="en-GB"/>
          </a:p>
        </p:txBody>
      </p:sp>
      <p:sp>
        <p:nvSpPr>
          <p:cNvPr id="20498" name="Text Box 18"/>
          <p:cNvSpPr txBox="1">
            <a:spLocks noChangeArrowheads="1"/>
          </p:cNvSpPr>
          <p:nvPr/>
        </p:nvSpPr>
        <p:spPr bwMode="auto">
          <a:xfrm>
            <a:off x="2039939" y="6208714"/>
            <a:ext cx="505267" cy="246221"/>
          </a:xfrm>
          <a:prstGeom prst="rect">
            <a:avLst/>
          </a:prstGeom>
          <a:solidFill>
            <a:schemeClr val="bg1"/>
          </a:solidFill>
          <a:ln w="9525">
            <a:noFill/>
            <a:miter lim="800000"/>
            <a:headEnd/>
            <a:tailEnd/>
          </a:ln>
        </p:spPr>
        <p:txBody>
          <a:bodyPr wrap="none">
            <a:spAutoFit/>
          </a:bodyPr>
          <a:lstStyle/>
          <a:p>
            <a:r>
              <a:rPr lang="en-GB" sz="1000"/>
              <a:t>100px</a:t>
            </a:r>
          </a:p>
        </p:txBody>
      </p:sp>
      <p:sp>
        <p:nvSpPr>
          <p:cNvPr id="20499" name="Text Box 19"/>
          <p:cNvSpPr txBox="1">
            <a:spLocks noChangeArrowheads="1"/>
          </p:cNvSpPr>
          <p:nvPr/>
        </p:nvSpPr>
        <p:spPr bwMode="auto">
          <a:xfrm>
            <a:off x="3913189" y="6208714"/>
            <a:ext cx="505267" cy="246221"/>
          </a:xfrm>
          <a:prstGeom prst="rect">
            <a:avLst/>
          </a:prstGeom>
          <a:solidFill>
            <a:schemeClr val="bg1"/>
          </a:solidFill>
          <a:ln w="9525">
            <a:noFill/>
            <a:miter lim="800000"/>
            <a:headEnd/>
            <a:tailEnd/>
          </a:ln>
        </p:spPr>
        <p:txBody>
          <a:bodyPr wrap="none">
            <a:spAutoFit/>
          </a:bodyPr>
          <a:lstStyle/>
          <a:p>
            <a:r>
              <a:rPr lang="en-GB" sz="1000"/>
              <a:t>250px</a:t>
            </a:r>
          </a:p>
        </p:txBody>
      </p:sp>
      <p:sp>
        <p:nvSpPr>
          <p:cNvPr id="20500" name="Line 20"/>
          <p:cNvSpPr>
            <a:spLocks noChangeShapeType="1"/>
          </p:cNvSpPr>
          <p:nvPr/>
        </p:nvSpPr>
        <p:spPr bwMode="auto">
          <a:xfrm>
            <a:off x="1992314" y="6237288"/>
            <a:ext cx="3527425" cy="0"/>
          </a:xfrm>
          <a:prstGeom prst="line">
            <a:avLst/>
          </a:prstGeom>
          <a:noFill/>
          <a:ln w="9525">
            <a:solidFill>
              <a:schemeClr val="tx1"/>
            </a:solidFill>
            <a:round/>
            <a:headEnd/>
            <a:tailEnd/>
          </a:ln>
        </p:spPr>
        <p:txBody>
          <a:bodyPr/>
          <a:lstStyle/>
          <a:p>
            <a:endParaRPr lang="en-GB"/>
          </a:p>
        </p:txBody>
      </p:sp>
      <p:sp>
        <p:nvSpPr>
          <p:cNvPr id="20501" name="Line 21"/>
          <p:cNvSpPr>
            <a:spLocks noChangeShapeType="1"/>
          </p:cNvSpPr>
          <p:nvPr/>
        </p:nvSpPr>
        <p:spPr bwMode="auto">
          <a:xfrm flipH="1">
            <a:off x="1992313" y="6165850"/>
            <a:ext cx="0" cy="215900"/>
          </a:xfrm>
          <a:prstGeom prst="line">
            <a:avLst/>
          </a:prstGeom>
          <a:noFill/>
          <a:ln w="9525">
            <a:solidFill>
              <a:schemeClr val="tx1"/>
            </a:solidFill>
            <a:round/>
            <a:headEnd/>
            <a:tailEnd/>
          </a:ln>
        </p:spPr>
        <p:txBody>
          <a:bodyPr/>
          <a:lstStyle/>
          <a:p>
            <a:endParaRPr lang="en-GB"/>
          </a:p>
        </p:txBody>
      </p:sp>
      <p:sp>
        <p:nvSpPr>
          <p:cNvPr id="20502" name="Line 22"/>
          <p:cNvSpPr>
            <a:spLocks noChangeShapeType="1"/>
          </p:cNvSpPr>
          <p:nvPr/>
        </p:nvSpPr>
        <p:spPr bwMode="auto">
          <a:xfrm flipH="1">
            <a:off x="2782888" y="6165850"/>
            <a:ext cx="0" cy="215900"/>
          </a:xfrm>
          <a:prstGeom prst="line">
            <a:avLst/>
          </a:prstGeom>
          <a:noFill/>
          <a:ln w="9525">
            <a:solidFill>
              <a:schemeClr val="tx1"/>
            </a:solidFill>
            <a:round/>
            <a:headEnd/>
            <a:tailEnd/>
          </a:ln>
        </p:spPr>
        <p:txBody>
          <a:bodyPr/>
          <a:lstStyle/>
          <a:p>
            <a:endParaRPr lang="en-GB"/>
          </a:p>
        </p:txBody>
      </p:sp>
      <p:sp>
        <p:nvSpPr>
          <p:cNvPr id="20503" name="Line 23"/>
          <p:cNvSpPr>
            <a:spLocks noChangeShapeType="1"/>
          </p:cNvSpPr>
          <p:nvPr/>
        </p:nvSpPr>
        <p:spPr bwMode="auto">
          <a:xfrm flipH="1">
            <a:off x="5519738" y="6165850"/>
            <a:ext cx="0" cy="215900"/>
          </a:xfrm>
          <a:prstGeom prst="line">
            <a:avLst/>
          </a:prstGeom>
          <a:noFill/>
          <a:ln w="9525">
            <a:solidFill>
              <a:schemeClr val="tx1"/>
            </a:solidFill>
            <a:round/>
            <a:headEnd/>
            <a:tailEnd/>
          </a:ln>
        </p:spPr>
        <p:txBody>
          <a:bodyPr/>
          <a:lstStyle/>
          <a:p>
            <a:endParaRPr lang="en-GB"/>
          </a:p>
        </p:txBody>
      </p:sp>
      <p:sp>
        <p:nvSpPr>
          <p:cNvPr id="20504" name="Line 24"/>
          <p:cNvSpPr>
            <a:spLocks noChangeShapeType="1"/>
          </p:cNvSpPr>
          <p:nvPr/>
        </p:nvSpPr>
        <p:spPr bwMode="auto">
          <a:xfrm flipV="1">
            <a:off x="6672264" y="1052513"/>
            <a:ext cx="1152525" cy="863600"/>
          </a:xfrm>
          <a:prstGeom prst="line">
            <a:avLst/>
          </a:prstGeom>
          <a:noFill/>
          <a:ln w="9525">
            <a:solidFill>
              <a:schemeClr val="tx1"/>
            </a:solidFill>
            <a:round/>
            <a:headEnd/>
            <a:tailEnd/>
          </a:ln>
        </p:spPr>
        <p:txBody>
          <a:bodyPr/>
          <a:lstStyle/>
          <a:p>
            <a:endParaRPr lang="en-GB"/>
          </a:p>
        </p:txBody>
      </p:sp>
      <p:sp>
        <p:nvSpPr>
          <p:cNvPr id="20505" name="Text Box 25"/>
          <p:cNvSpPr txBox="1">
            <a:spLocks noChangeArrowheads="1"/>
          </p:cNvSpPr>
          <p:nvPr/>
        </p:nvSpPr>
        <p:spPr bwMode="auto">
          <a:xfrm>
            <a:off x="7243763" y="850901"/>
            <a:ext cx="1638319" cy="276999"/>
          </a:xfrm>
          <a:prstGeom prst="rect">
            <a:avLst/>
          </a:prstGeom>
          <a:noFill/>
          <a:ln w="9525">
            <a:noFill/>
            <a:miter lim="800000"/>
            <a:headEnd/>
            <a:tailEnd/>
          </a:ln>
        </p:spPr>
        <p:txBody>
          <a:bodyPr wrap="square">
            <a:spAutoFit/>
          </a:bodyPr>
          <a:lstStyle/>
          <a:p>
            <a:r>
              <a:rPr lang="en-GB" sz="1200"/>
              <a:t>Colour=#C0C0C0</a:t>
            </a:r>
          </a:p>
        </p:txBody>
      </p:sp>
    </p:spTree>
    <p:extLst>
      <p:ext uri="{BB962C8B-B14F-4D97-AF65-F5344CB8AC3E}">
        <p14:creationId xmlns:p14="http://schemas.microsoft.com/office/powerpoint/2010/main" val="2430284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5589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Objectives</a:t>
            </a:r>
          </a:p>
        </p:txBody>
      </p:sp>
      <p:sp>
        <p:nvSpPr>
          <p:cNvPr id="4099" name="Rectangle 3"/>
          <p:cNvSpPr>
            <a:spLocks noGrp="1" noChangeArrowheads="1"/>
          </p:cNvSpPr>
          <p:nvPr>
            <p:ph idx="1"/>
          </p:nvPr>
        </p:nvSpPr>
        <p:spPr/>
        <p:txBody>
          <a:bodyPr/>
          <a:lstStyle/>
          <a:p>
            <a:pPr eaLnBrk="1" hangingPunct="1"/>
            <a:r>
              <a:rPr lang="en-GB" sz="3200"/>
              <a:t>Understand:</a:t>
            </a:r>
          </a:p>
          <a:p>
            <a:pPr lvl="1" eaLnBrk="1" hangingPunct="1"/>
            <a:r>
              <a:rPr lang="en-GB" sz="2800"/>
              <a:t>Basic CSS features</a:t>
            </a:r>
          </a:p>
          <a:p>
            <a:pPr lvl="1" eaLnBrk="1" hangingPunct="1"/>
            <a:r>
              <a:rPr lang="en-GB" sz="2800"/>
              <a:t>Implementing CSS</a:t>
            </a:r>
          </a:p>
          <a:p>
            <a:pPr lvl="1" eaLnBrk="1" hangingPunct="1"/>
            <a:endParaRPr lang="en-GB"/>
          </a:p>
        </p:txBody>
      </p:sp>
    </p:spTree>
    <p:extLst>
      <p:ext uri="{BB962C8B-B14F-4D97-AF65-F5344CB8AC3E}">
        <p14:creationId xmlns:p14="http://schemas.microsoft.com/office/powerpoint/2010/main" val="2616382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Online resources</a:t>
            </a:r>
          </a:p>
        </p:txBody>
      </p:sp>
      <p:sp>
        <p:nvSpPr>
          <p:cNvPr id="5123" name="Rectangle 3"/>
          <p:cNvSpPr>
            <a:spLocks noGrp="1" noChangeArrowheads="1"/>
          </p:cNvSpPr>
          <p:nvPr>
            <p:ph idx="1"/>
          </p:nvPr>
        </p:nvSpPr>
        <p:spPr/>
        <p:txBody>
          <a:bodyPr/>
          <a:lstStyle/>
          <a:p>
            <a:pPr eaLnBrk="1" hangingPunct="1"/>
            <a:r>
              <a:rPr lang="en-GB"/>
              <a:t>http://www.w3schools.com/css/</a:t>
            </a:r>
          </a:p>
          <a:p>
            <a:pPr eaLnBrk="1" hangingPunct="1"/>
            <a:endParaRPr lang="en-GB"/>
          </a:p>
        </p:txBody>
      </p:sp>
    </p:spTree>
    <p:extLst>
      <p:ext uri="{BB962C8B-B14F-4D97-AF65-F5344CB8AC3E}">
        <p14:creationId xmlns:p14="http://schemas.microsoft.com/office/powerpoint/2010/main" val="3358387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a:t>What is CSS</a:t>
            </a:r>
          </a:p>
        </p:txBody>
      </p:sp>
      <p:sp>
        <p:nvSpPr>
          <p:cNvPr id="6147" name="Rectangle 5"/>
          <p:cNvSpPr>
            <a:spLocks noGrp="1" noChangeArrowheads="1"/>
          </p:cNvSpPr>
          <p:nvPr>
            <p:ph idx="1"/>
          </p:nvPr>
        </p:nvSpPr>
        <p:spPr/>
        <p:txBody>
          <a:bodyPr>
            <a:normAutofit/>
          </a:bodyPr>
          <a:lstStyle/>
          <a:p>
            <a:pPr eaLnBrk="1" hangingPunct="1"/>
            <a:r>
              <a:rPr lang="en-GB" sz="3200" b="1"/>
              <a:t>CSS</a:t>
            </a:r>
            <a:r>
              <a:rPr lang="en-GB" sz="3200"/>
              <a:t> stands for </a:t>
            </a:r>
            <a:r>
              <a:rPr lang="en-GB" sz="3200" b="1"/>
              <a:t>C</a:t>
            </a:r>
            <a:r>
              <a:rPr lang="en-GB" sz="3200"/>
              <a:t>ascading </a:t>
            </a:r>
            <a:r>
              <a:rPr lang="en-GB" sz="3200" b="1"/>
              <a:t>S</a:t>
            </a:r>
            <a:r>
              <a:rPr lang="en-GB" sz="3200"/>
              <a:t>tyle </a:t>
            </a:r>
            <a:r>
              <a:rPr lang="en-GB" sz="3200" b="1"/>
              <a:t>S</a:t>
            </a:r>
            <a:r>
              <a:rPr lang="en-GB" sz="3200"/>
              <a:t>heets </a:t>
            </a:r>
          </a:p>
          <a:p>
            <a:pPr eaLnBrk="1" hangingPunct="1">
              <a:spcBef>
                <a:spcPct val="0"/>
              </a:spcBef>
            </a:pPr>
            <a:r>
              <a:rPr lang="en-GB" sz="3200" b="1"/>
              <a:t>CSS</a:t>
            </a:r>
            <a:r>
              <a:rPr lang="en-GB" sz="3200"/>
              <a:t> </a:t>
            </a:r>
          </a:p>
          <a:p>
            <a:pPr lvl="1" eaLnBrk="1" hangingPunct="1">
              <a:spcBef>
                <a:spcPct val="0"/>
              </a:spcBef>
            </a:pPr>
            <a:r>
              <a:rPr lang="en-GB" sz="3200"/>
              <a:t>Applies styles to a document</a:t>
            </a:r>
          </a:p>
          <a:p>
            <a:pPr lvl="1" eaLnBrk="1" hangingPunct="1"/>
            <a:r>
              <a:rPr lang="en-GB" sz="3200"/>
              <a:t>Styles define </a:t>
            </a:r>
            <a:r>
              <a:rPr lang="en-GB" sz="3200" b="1"/>
              <a:t>how to display</a:t>
            </a:r>
            <a:r>
              <a:rPr lang="en-GB" sz="3200"/>
              <a:t> HTML elements</a:t>
            </a:r>
          </a:p>
          <a:p>
            <a:pPr lvl="1" eaLnBrk="1" hangingPunct="1"/>
            <a:r>
              <a:rPr lang="en-GB" sz="3200">
                <a:solidFill>
                  <a:srgbClr val="FF0000"/>
                </a:solidFill>
              </a:rPr>
              <a:t>Easy to update an entire webpage and website</a:t>
            </a:r>
          </a:p>
          <a:p>
            <a:pPr lvl="2" eaLnBrk="1" hangingPunct="1"/>
            <a:r>
              <a:rPr lang="en-GB" sz="3200">
                <a:solidFill>
                  <a:srgbClr val="FF0000"/>
                </a:solidFill>
              </a:rPr>
              <a:t>Control the layout of multiple pages at once</a:t>
            </a:r>
          </a:p>
          <a:p>
            <a:pPr lvl="1" eaLnBrk="1" hangingPunct="1"/>
            <a:r>
              <a:rPr lang="en-GB" sz="3200"/>
              <a:t>Expandability</a:t>
            </a:r>
          </a:p>
          <a:p>
            <a:pPr lvl="1" eaLnBrk="1" hangingPunct="1"/>
            <a:r>
              <a:rPr lang="en-GB" sz="3200"/>
              <a:t>Improved formatting</a:t>
            </a:r>
          </a:p>
          <a:p>
            <a:pPr marL="342900" lvl="1" indent="0" eaLnBrk="1" hangingPunct="1">
              <a:buNone/>
            </a:pPr>
            <a:endParaRPr lang="en-GB" sz="3200"/>
          </a:p>
        </p:txBody>
      </p:sp>
    </p:spTree>
    <p:extLst>
      <p:ext uri="{BB962C8B-B14F-4D97-AF65-F5344CB8AC3E}">
        <p14:creationId xmlns:p14="http://schemas.microsoft.com/office/powerpoint/2010/main" val="19758064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Why not still use HTML</a:t>
            </a:r>
          </a:p>
        </p:txBody>
      </p:sp>
      <p:sp>
        <p:nvSpPr>
          <p:cNvPr id="7171" name="Rectangle 3"/>
          <p:cNvSpPr>
            <a:spLocks noGrp="1" noChangeArrowheads="1"/>
          </p:cNvSpPr>
          <p:nvPr>
            <p:ph idx="1"/>
          </p:nvPr>
        </p:nvSpPr>
        <p:spPr/>
        <p:txBody>
          <a:bodyPr>
            <a:normAutofit/>
          </a:bodyPr>
          <a:lstStyle/>
          <a:p>
            <a:pPr eaLnBrk="1" hangingPunct="1"/>
            <a:r>
              <a:rPr lang="en-GB" sz="2400"/>
              <a:t>HTML was originally used to define context</a:t>
            </a:r>
          </a:p>
          <a:p>
            <a:pPr eaLnBrk="1" hangingPunct="1"/>
            <a:r>
              <a:rPr lang="en-GB" sz="2400"/>
              <a:t>Netscape and Internet Explorer evolved HTML</a:t>
            </a:r>
          </a:p>
          <a:p>
            <a:pPr lvl="1" eaLnBrk="1" hangingPunct="1"/>
            <a:r>
              <a:rPr lang="en-GB" sz="2400"/>
              <a:t>Difficult to separate context from presentation</a:t>
            </a:r>
          </a:p>
          <a:p>
            <a:pPr eaLnBrk="1" hangingPunct="1"/>
            <a:r>
              <a:rPr lang="en-GB" sz="2400"/>
              <a:t>HTML is limited for presentation techniques</a:t>
            </a:r>
          </a:p>
          <a:p>
            <a:pPr eaLnBrk="1" hangingPunct="1"/>
            <a:r>
              <a:rPr lang="en-GB" sz="2400"/>
              <a:t>Organisation is limited to table structure</a:t>
            </a:r>
          </a:p>
          <a:p>
            <a:pPr eaLnBrk="1" hangingPunct="1"/>
            <a:endParaRPr lang="en-GB" sz="2400"/>
          </a:p>
        </p:txBody>
      </p:sp>
    </p:spTree>
    <p:extLst>
      <p:ext uri="{BB962C8B-B14F-4D97-AF65-F5344CB8AC3E}">
        <p14:creationId xmlns:p14="http://schemas.microsoft.com/office/powerpoint/2010/main" val="92953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Languages of the Internet</a:t>
            </a:r>
          </a:p>
        </p:txBody>
      </p:sp>
      <p:sp>
        <p:nvSpPr>
          <p:cNvPr id="53251" name="Rectangle 3"/>
          <p:cNvSpPr>
            <a:spLocks noGrp="1" noChangeArrowheads="1"/>
          </p:cNvSpPr>
          <p:nvPr>
            <p:ph sz="half" idx="1"/>
          </p:nvPr>
        </p:nvSpPr>
        <p:spPr/>
        <p:txBody>
          <a:bodyPr/>
          <a:lstStyle/>
          <a:p>
            <a:r>
              <a:rPr lang="en-GB" sz="2600"/>
              <a:t>HTML</a:t>
            </a:r>
          </a:p>
          <a:p>
            <a:r>
              <a:rPr lang="en-GB" sz="2600"/>
              <a:t>XHTML</a:t>
            </a:r>
          </a:p>
          <a:p>
            <a:r>
              <a:rPr lang="en-GB" sz="2600"/>
              <a:t>CSS</a:t>
            </a:r>
          </a:p>
          <a:p>
            <a:r>
              <a:rPr lang="en-GB" sz="2600"/>
              <a:t>JavaScript</a:t>
            </a:r>
          </a:p>
          <a:p>
            <a:r>
              <a:rPr lang="en-GB" sz="2600"/>
              <a:t>Java</a:t>
            </a:r>
          </a:p>
          <a:p>
            <a:r>
              <a:rPr lang="en-GB" sz="2600"/>
              <a:t>PHP</a:t>
            </a:r>
          </a:p>
          <a:p>
            <a:r>
              <a:rPr lang="en-GB" sz="2600"/>
              <a:t>ASP</a:t>
            </a:r>
          </a:p>
        </p:txBody>
      </p:sp>
      <p:sp>
        <p:nvSpPr>
          <p:cNvPr id="53254" name="Rectangle 6"/>
          <p:cNvSpPr>
            <a:spLocks noGrp="1" noChangeArrowheads="1"/>
          </p:cNvSpPr>
          <p:nvPr>
            <p:ph sz="half" idx="2"/>
          </p:nvPr>
        </p:nvSpPr>
        <p:spPr>
          <a:xfrm>
            <a:off x="4943475" y="1628776"/>
            <a:ext cx="4038600" cy="4411663"/>
          </a:xfrm>
          <a:solidFill>
            <a:srgbClr val="FFFFCC"/>
          </a:solidFill>
          <a:ln>
            <a:solidFill>
              <a:schemeClr val="tx1"/>
            </a:solidFill>
          </a:ln>
        </p:spPr>
        <p:txBody>
          <a:bodyPr vert="horz" lIns="91440" tIns="45720" rIns="91440" bIns="45720" rtlCol="0" anchor="t">
            <a:normAutofit/>
          </a:bodyPr>
          <a:lstStyle/>
          <a:p>
            <a:pPr>
              <a:buFont typeface="Wingdings" pitchFamily="2" charset="2"/>
              <a:buNone/>
            </a:pPr>
            <a:r>
              <a:rPr lang="en-GB" sz="2600" b="1">
                <a:solidFill>
                  <a:srgbClr val="FF0000"/>
                </a:solidFill>
              </a:rPr>
              <a:t>Script languages</a:t>
            </a:r>
          </a:p>
          <a:p>
            <a:endParaRPr lang="en-GB" sz="2600">
              <a:cs typeface="Calibri"/>
            </a:endParaRPr>
          </a:p>
          <a:p>
            <a:r>
              <a:rPr lang="en-GB" sz="2600"/>
              <a:t>Code tags &lt;b&gt;&lt;/b&gt;</a:t>
            </a:r>
            <a:endParaRPr lang="en-GB" sz="2600">
              <a:cs typeface="Calibri"/>
            </a:endParaRPr>
          </a:p>
          <a:p>
            <a:r>
              <a:rPr lang="en-GB" sz="2600"/>
              <a:t>Modifies how the document is displayed</a:t>
            </a:r>
            <a:endParaRPr lang="en-GB" sz="2600">
              <a:cs typeface="Calibri"/>
            </a:endParaRPr>
          </a:p>
          <a:p>
            <a:r>
              <a:rPr lang="en-GB" sz="2600"/>
              <a:t>Written as text</a:t>
            </a:r>
            <a:endParaRPr lang="en-GB" sz="2600">
              <a:cs typeface="Calibri"/>
            </a:endParaRPr>
          </a:p>
          <a:p>
            <a:r>
              <a:rPr lang="en-GB" sz="2600"/>
              <a:t>Stored as text</a:t>
            </a:r>
            <a:endParaRPr lang="en-GB" sz="2600">
              <a:cs typeface="Calibri"/>
            </a:endParaRPr>
          </a:p>
          <a:p>
            <a:r>
              <a:rPr lang="en-GB" sz="2600"/>
              <a:t>Transmitted as text</a:t>
            </a:r>
            <a:endParaRPr lang="en-GB" sz="2600">
              <a:cs typeface="Calibri"/>
            </a:endParaRPr>
          </a:p>
          <a:p>
            <a:pPr>
              <a:buFont typeface="Wingdings" pitchFamily="2" charset="2"/>
              <a:buNone/>
            </a:pPr>
            <a:endParaRPr lang="en-GB" sz="2600"/>
          </a:p>
        </p:txBody>
      </p:sp>
      <p:sp>
        <p:nvSpPr>
          <p:cNvPr id="53259" name="AutoShape 11"/>
          <p:cNvSpPr>
            <a:spLocks/>
          </p:cNvSpPr>
          <p:nvPr/>
        </p:nvSpPr>
        <p:spPr bwMode="auto">
          <a:xfrm>
            <a:off x="4151313" y="1700214"/>
            <a:ext cx="576262" cy="1800225"/>
          </a:xfrm>
          <a:prstGeom prst="rightBrace">
            <a:avLst>
              <a:gd name="adj1" fmla="val 26033"/>
              <a:gd name="adj2" fmla="val 41093"/>
            </a:avLst>
          </a:prstGeom>
          <a:noFill/>
          <a:ln w="28575">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962174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Implementing CSS</a:t>
            </a:r>
          </a:p>
        </p:txBody>
      </p:sp>
      <p:sp>
        <p:nvSpPr>
          <p:cNvPr id="8195" name="Rectangle 3"/>
          <p:cNvSpPr>
            <a:spLocks noGrp="1" noChangeArrowheads="1"/>
          </p:cNvSpPr>
          <p:nvPr>
            <p:ph idx="1"/>
          </p:nvPr>
        </p:nvSpPr>
        <p:spPr>
          <a:xfrm>
            <a:off x="628650" y="1884362"/>
            <a:ext cx="8229600" cy="4411662"/>
          </a:xfrm>
        </p:spPr>
        <p:txBody>
          <a:bodyPr>
            <a:normAutofit/>
          </a:bodyPr>
          <a:lstStyle/>
          <a:p>
            <a:pPr eaLnBrk="1" hangingPunct="1"/>
            <a:r>
              <a:rPr lang="en-GB" sz="3200"/>
              <a:t>CSS attributes can be placed either:</a:t>
            </a:r>
          </a:p>
          <a:p>
            <a:pPr lvl="1" eaLnBrk="1" hangingPunct="1"/>
            <a:r>
              <a:rPr lang="en-GB" sz="3200"/>
              <a:t>Inline – CSS code mixed into the HTML code</a:t>
            </a:r>
          </a:p>
          <a:p>
            <a:pPr lvl="1" eaLnBrk="1" hangingPunct="1"/>
            <a:r>
              <a:rPr lang="en-GB" sz="3200"/>
              <a:t>Internal/embedded – CSS code is within a HTML document</a:t>
            </a:r>
          </a:p>
          <a:p>
            <a:pPr lvl="1" eaLnBrk="1" hangingPunct="1"/>
            <a:r>
              <a:rPr lang="en-GB" sz="3200"/>
              <a:t>External (linked) - a separate imported CSS file</a:t>
            </a:r>
          </a:p>
          <a:p>
            <a:pPr eaLnBrk="1" hangingPunct="1"/>
            <a:endParaRPr lang="en-GB" sz="3200"/>
          </a:p>
        </p:txBody>
      </p:sp>
    </p:spTree>
    <p:extLst>
      <p:ext uri="{BB962C8B-B14F-4D97-AF65-F5344CB8AC3E}">
        <p14:creationId xmlns:p14="http://schemas.microsoft.com/office/powerpoint/2010/main" val="2220498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Inline</a:t>
            </a:r>
          </a:p>
        </p:txBody>
      </p:sp>
      <p:sp>
        <p:nvSpPr>
          <p:cNvPr id="9219" name="Rectangle 3"/>
          <p:cNvSpPr>
            <a:spLocks noGrp="1" noChangeArrowheads="1"/>
          </p:cNvSpPr>
          <p:nvPr>
            <p:ph idx="1"/>
          </p:nvPr>
        </p:nvSpPr>
        <p:spPr/>
        <p:txBody>
          <a:bodyPr/>
          <a:lstStyle/>
          <a:p>
            <a:pPr eaLnBrk="1" hangingPunct="1"/>
            <a:r>
              <a:rPr lang="en-GB" sz="2400"/>
              <a:t>CSS code mixed into the HTML code</a:t>
            </a:r>
          </a:p>
          <a:p>
            <a:pPr lvl="1" eaLnBrk="1" hangingPunct="1"/>
            <a:r>
              <a:rPr lang="en-GB" sz="2400"/>
              <a:t>Simple to update CSS</a:t>
            </a:r>
          </a:p>
          <a:p>
            <a:pPr eaLnBrk="1" hangingPunct="1"/>
            <a:r>
              <a:rPr lang="en-GB" sz="2400"/>
              <a:t>Useful to override some other style definition by embedded or external CSS</a:t>
            </a:r>
          </a:p>
          <a:p>
            <a:pPr eaLnBrk="1" hangingPunct="1"/>
            <a:r>
              <a:rPr lang="en-GB" sz="2400"/>
              <a:t>Simple changes have to be reciprocated through each occurrence</a:t>
            </a:r>
          </a:p>
        </p:txBody>
      </p:sp>
      <p:sp>
        <p:nvSpPr>
          <p:cNvPr id="6" name="Rectangle 5"/>
          <p:cNvSpPr>
            <a:spLocks noChangeArrowheads="1"/>
          </p:cNvSpPr>
          <p:nvPr/>
        </p:nvSpPr>
        <p:spPr bwMode="auto">
          <a:xfrm>
            <a:off x="1738313" y="5164138"/>
            <a:ext cx="8786812" cy="785812"/>
          </a:xfrm>
          <a:prstGeom prst="rect">
            <a:avLst/>
          </a:prstGeom>
          <a:solidFill>
            <a:srgbClr val="FFFFCC"/>
          </a:solidFill>
          <a:ln w="25400" algn="ctr">
            <a:solidFill>
              <a:schemeClr val="tx1"/>
            </a:solidFill>
            <a:miter lim="800000"/>
            <a:headEnd/>
            <a:tailEnd/>
          </a:ln>
        </p:spPr>
        <p:txBody>
          <a:bodyPr anchor="ctr"/>
          <a:lstStyle/>
          <a:p>
            <a:pPr algn="ctr">
              <a:defRPr/>
            </a:pPr>
            <a:r>
              <a:rPr lang="en-GB" sz="2200"/>
              <a:t>&lt;p </a:t>
            </a:r>
            <a:r>
              <a:rPr lang="en-GB" sz="2200">
                <a:solidFill>
                  <a:srgbClr val="FF0000"/>
                </a:solidFill>
              </a:rPr>
              <a:t>style="</a:t>
            </a:r>
            <a:r>
              <a:rPr lang="en-GB" sz="2200" err="1">
                <a:solidFill>
                  <a:srgbClr val="FF0000"/>
                </a:solidFill>
              </a:rPr>
              <a:t>color</a:t>
            </a:r>
            <a:r>
              <a:rPr lang="en-GB" sz="2200">
                <a:solidFill>
                  <a:srgbClr val="FF0000"/>
                </a:solidFill>
              </a:rPr>
              <a:t>: sienna; margin-left: 20px"</a:t>
            </a:r>
            <a:r>
              <a:rPr lang="en-GB" sz="2200"/>
              <a:t>&gt;</a:t>
            </a:r>
            <a:r>
              <a:rPr lang="en-GB" sz="2200">
                <a:solidFill>
                  <a:srgbClr val="7030A0"/>
                </a:solidFill>
              </a:rPr>
              <a:t>This is a paragraph</a:t>
            </a:r>
            <a:r>
              <a:rPr lang="en-GB" sz="2200"/>
              <a:t>&lt;/p&gt;</a:t>
            </a:r>
          </a:p>
        </p:txBody>
      </p:sp>
    </p:spTree>
    <p:extLst>
      <p:ext uri="{BB962C8B-B14F-4D97-AF65-F5344CB8AC3E}">
        <p14:creationId xmlns:p14="http://schemas.microsoft.com/office/powerpoint/2010/main" val="2387629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Internal/embedded</a:t>
            </a:r>
          </a:p>
        </p:txBody>
      </p:sp>
      <p:sp>
        <p:nvSpPr>
          <p:cNvPr id="10243" name="Rectangle 3"/>
          <p:cNvSpPr>
            <a:spLocks noGrp="1" noChangeArrowheads="1"/>
          </p:cNvSpPr>
          <p:nvPr>
            <p:ph idx="1"/>
          </p:nvPr>
        </p:nvSpPr>
        <p:spPr>
          <a:xfrm>
            <a:off x="1335089" y="1954212"/>
            <a:ext cx="4175125" cy="4411663"/>
          </a:xfrm>
        </p:spPr>
        <p:txBody>
          <a:bodyPr>
            <a:normAutofit/>
          </a:bodyPr>
          <a:lstStyle/>
          <a:p>
            <a:pPr eaLnBrk="1" hangingPunct="1"/>
            <a:r>
              <a:rPr lang="en-GB" sz="2400"/>
              <a:t>CSS code is within a HTML document</a:t>
            </a:r>
          </a:p>
          <a:p>
            <a:pPr lvl="1" eaLnBrk="1" hangingPunct="1"/>
            <a:r>
              <a:rPr lang="en-GB" sz="2400"/>
              <a:t>No separate file</a:t>
            </a:r>
          </a:p>
          <a:p>
            <a:pPr eaLnBrk="1" hangingPunct="1"/>
            <a:r>
              <a:rPr lang="en-GB" sz="2400"/>
              <a:t>Written as part of the &lt;head&gt; tag</a:t>
            </a:r>
          </a:p>
          <a:p>
            <a:pPr eaLnBrk="1" hangingPunct="1"/>
            <a:r>
              <a:rPr lang="en-GB" sz="2400"/>
              <a:t>Only affects one page</a:t>
            </a:r>
          </a:p>
          <a:p>
            <a:pPr marL="0" indent="0" eaLnBrk="1" hangingPunct="1">
              <a:buNone/>
            </a:pPr>
            <a:endParaRPr lang="en-GB" sz="2400"/>
          </a:p>
        </p:txBody>
      </p:sp>
      <p:sp>
        <p:nvSpPr>
          <p:cNvPr id="31748" name="Rectangle 4"/>
          <p:cNvSpPr>
            <a:spLocks noChangeArrowheads="1"/>
          </p:cNvSpPr>
          <p:nvPr/>
        </p:nvSpPr>
        <p:spPr bwMode="auto">
          <a:xfrm>
            <a:off x="6189663" y="1865313"/>
            <a:ext cx="3960812" cy="45005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 pos="541338" algn="l"/>
              </a:tabLst>
            </a:pPr>
            <a:r>
              <a:rPr lang="en-GB" sz="2400"/>
              <a:t>&lt;html&gt;</a:t>
            </a:r>
          </a:p>
          <a:p>
            <a:pPr>
              <a:tabLst>
                <a:tab pos="265113" algn="l"/>
                <a:tab pos="541338" algn="l"/>
              </a:tabLst>
            </a:pPr>
            <a:r>
              <a:rPr lang="en-GB" sz="2400"/>
              <a:t>&lt;head&gt;</a:t>
            </a:r>
          </a:p>
          <a:p>
            <a:pPr>
              <a:tabLst>
                <a:tab pos="265113" algn="l"/>
                <a:tab pos="541338" algn="l"/>
              </a:tabLst>
            </a:pPr>
            <a:r>
              <a:rPr lang="en-GB" sz="2400">
                <a:solidFill>
                  <a:srgbClr val="FF0000"/>
                </a:solidFill>
              </a:rPr>
              <a:t>&lt;style type="text/</a:t>
            </a:r>
            <a:r>
              <a:rPr lang="en-GB" sz="2400" err="1">
                <a:solidFill>
                  <a:srgbClr val="FF0000"/>
                </a:solidFill>
              </a:rPr>
              <a:t>css</a:t>
            </a:r>
            <a:r>
              <a:rPr lang="en-GB" sz="2400">
                <a:solidFill>
                  <a:srgbClr val="FF0000"/>
                </a:solidFill>
              </a:rPr>
              <a:t>"&gt;</a:t>
            </a:r>
          </a:p>
          <a:p>
            <a:pPr>
              <a:tabLst>
                <a:tab pos="265113" algn="l"/>
                <a:tab pos="541338" algn="l"/>
              </a:tabLst>
            </a:pPr>
            <a:r>
              <a:rPr lang="en-GB" sz="2400">
                <a:solidFill>
                  <a:srgbClr val="FF0000"/>
                </a:solidFill>
              </a:rPr>
              <a:t>	hr {</a:t>
            </a:r>
            <a:r>
              <a:rPr lang="en-GB" sz="2400" err="1">
                <a:solidFill>
                  <a:srgbClr val="FF0000"/>
                </a:solidFill>
              </a:rPr>
              <a:t>color</a:t>
            </a:r>
            <a:r>
              <a:rPr lang="en-GB" sz="2400">
                <a:solidFill>
                  <a:srgbClr val="FF0000"/>
                </a:solidFill>
              </a:rPr>
              <a:t>: blue}</a:t>
            </a:r>
          </a:p>
          <a:p>
            <a:pPr>
              <a:tabLst>
                <a:tab pos="265113" algn="l"/>
                <a:tab pos="541338" algn="l"/>
              </a:tabLst>
            </a:pPr>
            <a:r>
              <a:rPr lang="en-GB" sz="2400">
                <a:solidFill>
                  <a:srgbClr val="FF0000"/>
                </a:solidFill>
              </a:rPr>
              <a:t>	p {margin-left: 20px}</a:t>
            </a:r>
          </a:p>
          <a:p>
            <a:pPr>
              <a:tabLst>
                <a:tab pos="265113" algn="l"/>
                <a:tab pos="541338" algn="l"/>
              </a:tabLst>
            </a:pPr>
            <a:r>
              <a:rPr lang="en-GB" sz="2400">
                <a:solidFill>
                  <a:srgbClr val="FF0000"/>
                </a:solidFill>
              </a:rPr>
              <a:t>&lt;/style&gt;</a:t>
            </a:r>
          </a:p>
          <a:p>
            <a:pPr>
              <a:tabLst>
                <a:tab pos="265113" algn="l"/>
                <a:tab pos="541338" algn="l"/>
              </a:tabLst>
            </a:pPr>
            <a:endParaRPr lang="en-GB" sz="2400">
              <a:solidFill>
                <a:srgbClr val="FF0000"/>
              </a:solidFill>
            </a:endParaRPr>
          </a:p>
          <a:p>
            <a:pPr>
              <a:tabLst>
                <a:tab pos="265113" algn="l"/>
                <a:tab pos="541338" algn="l"/>
              </a:tabLst>
            </a:pPr>
            <a:r>
              <a:rPr lang="en-GB" sz="2400"/>
              <a:t>&lt;/head&gt;</a:t>
            </a:r>
          </a:p>
          <a:p>
            <a:pPr lvl="1">
              <a:tabLst>
                <a:tab pos="265113" algn="l"/>
                <a:tab pos="541338" algn="l"/>
              </a:tabLst>
            </a:pPr>
            <a:r>
              <a:rPr lang="en-GB" sz="2400"/>
              <a:t>&lt;body&gt;</a:t>
            </a:r>
          </a:p>
          <a:p>
            <a:pPr lvl="1">
              <a:tabLst>
                <a:tab pos="265113" algn="l"/>
                <a:tab pos="541338" algn="l"/>
              </a:tabLst>
            </a:pPr>
            <a:r>
              <a:rPr lang="en-GB" sz="2400"/>
              <a:t>&lt;p&gt;</a:t>
            </a:r>
            <a:r>
              <a:rPr lang="en-GB" sz="2400">
                <a:solidFill>
                  <a:srgbClr val="0070C0"/>
                </a:solidFill>
              </a:rPr>
              <a:t>My paragraph</a:t>
            </a:r>
            <a:r>
              <a:rPr lang="en-GB" sz="2400"/>
              <a:t>&lt;/p&gt;</a:t>
            </a:r>
          </a:p>
          <a:p>
            <a:pPr lvl="1">
              <a:tabLst>
                <a:tab pos="265113" algn="l"/>
                <a:tab pos="541338" algn="l"/>
              </a:tabLst>
            </a:pPr>
            <a:r>
              <a:rPr lang="en-GB" sz="2400"/>
              <a:t>&lt;/body&gt;</a:t>
            </a:r>
          </a:p>
          <a:p>
            <a:pPr>
              <a:tabLst>
                <a:tab pos="265113" algn="l"/>
                <a:tab pos="541338" algn="l"/>
              </a:tabLst>
            </a:pPr>
            <a:r>
              <a:rPr lang="en-GB" sz="2400"/>
              <a:t>&lt;/html&gt;</a:t>
            </a:r>
          </a:p>
        </p:txBody>
      </p:sp>
    </p:spTree>
    <p:extLst>
      <p:ext uri="{BB962C8B-B14F-4D97-AF65-F5344CB8AC3E}">
        <p14:creationId xmlns:p14="http://schemas.microsoft.com/office/powerpoint/2010/main" val="157825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External</a:t>
            </a:r>
          </a:p>
        </p:txBody>
      </p:sp>
      <p:sp>
        <p:nvSpPr>
          <p:cNvPr id="11267" name="Rectangle 3"/>
          <p:cNvSpPr>
            <a:spLocks noGrp="1" noChangeArrowheads="1"/>
          </p:cNvSpPr>
          <p:nvPr>
            <p:ph idx="1"/>
          </p:nvPr>
        </p:nvSpPr>
        <p:spPr/>
        <p:txBody>
          <a:bodyPr/>
          <a:lstStyle/>
          <a:p>
            <a:pPr eaLnBrk="1" hangingPunct="1"/>
            <a:r>
              <a:rPr lang="en-GB" sz="2600"/>
              <a:t>A separate imported CSS file</a:t>
            </a:r>
          </a:p>
          <a:p>
            <a:pPr lvl="1" eaLnBrk="1" hangingPunct="1"/>
            <a:r>
              <a:rPr lang="en-GB" sz="2200"/>
              <a:t>One change modifies all pages</a:t>
            </a:r>
          </a:p>
          <a:p>
            <a:pPr eaLnBrk="1" hangingPunct="1"/>
            <a:r>
              <a:rPr lang="en-GB" sz="2600"/>
              <a:t>Most powerful type of style sheet</a:t>
            </a:r>
          </a:p>
          <a:p>
            <a:pPr eaLnBrk="1" hangingPunct="1"/>
            <a:r>
              <a:rPr lang="en-GB" sz="2600"/>
              <a:t>Single style sheet formats many pages</a:t>
            </a:r>
          </a:p>
          <a:p>
            <a:pPr eaLnBrk="1" hangingPunct="1"/>
            <a:endParaRPr lang="en-GB" sz="2600"/>
          </a:p>
          <a:p>
            <a:pPr lvl="1" eaLnBrk="1" hangingPunct="1"/>
            <a:endParaRPr lang="en-GB" sz="2200"/>
          </a:p>
          <a:p>
            <a:pPr eaLnBrk="1" hangingPunct="1"/>
            <a:endParaRPr lang="en-GB" sz="2600"/>
          </a:p>
        </p:txBody>
      </p:sp>
      <p:sp>
        <p:nvSpPr>
          <p:cNvPr id="32772" name="Rectangle 4"/>
          <p:cNvSpPr>
            <a:spLocks noChangeArrowheads="1"/>
          </p:cNvSpPr>
          <p:nvPr/>
        </p:nvSpPr>
        <p:spPr bwMode="auto">
          <a:xfrm>
            <a:off x="479901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Home webpage</a:t>
            </a:r>
          </a:p>
        </p:txBody>
      </p:sp>
      <p:sp>
        <p:nvSpPr>
          <p:cNvPr id="32773" name="Rectangle 5"/>
          <p:cNvSpPr>
            <a:spLocks noChangeArrowheads="1"/>
          </p:cNvSpPr>
          <p:nvPr/>
        </p:nvSpPr>
        <p:spPr bwMode="auto">
          <a:xfrm>
            <a:off x="688816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Contact webpage</a:t>
            </a:r>
          </a:p>
        </p:txBody>
      </p:sp>
      <p:sp>
        <p:nvSpPr>
          <p:cNvPr id="32774" name="Rectangle 6"/>
          <p:cNvSpPr>
            <a:spLocks noChangeArrowheads="1"/>
          </p:cNvSpPr>
          <p:nvPr/>
        </p:nvSpPr>
        <p:spPr bwMode="auto">
          <a:xfrm>
            <a:off x="8904313" y="4581128"/>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Products webpage</a:t>
            </a:r>
          </a:p>
        </p:txBody>
      </p:sp>
      <p:sp>
        <p:nvSpPr>
          <p:cNvPr id="32775" name="Rectangle 7"/>
          <p:cNvSpPr>
            <a:spLocks noChangeArrowheads="1"/>
          </p:cNvSpPr>
          <p:nvPr/>
        </p:nvSpPr>
        <p:spPr bwMode="auto">
          <a:xfrm>
            <a:off x="8328026" y="2492376"/>
            <a:ext cx="1008063" cy="1223963"/>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CSS file</a:t>
            </a:r>
          </a:p>
        </p:txBody>
      </p:sp>
      <p:cxnSp>
        <p:nvCxnSpPr>
          <p:cNvPr id="11272" name="AutoShape 8"/>
          <p:cNvCxnSpPr>
            <a:cxnSpLocks noChangeShapeType="1"/>
            <a:stCxn id="32775" idx="2"/>
            <a:endCxn id="32772" idx="0"/>
          </p:cNvCxnSpPr>
          <p:nvPr/>
        </p:nvCxnSpPr>
        <p:spPr bwMode="auto">
          <a:xfrm flipH="1">
            <a:off x="5591176" y="3716339"/>
            <a:ext cx="3241675" cy="865187"/>
          </a:xfrm>
          <a:prstGeom prst="straightConnector1">
            <a:avLst/>
          </a:prstGeom>
          <a:noFill/>
          <a:ln w="38100">
            <a:solidFill>
              <a:schemeClr val="tx1"/>
            </a:solidFill>
            <a:round/>
            <a:headEnd/>
            <a:tailEnd type="triangle" w="med" len="med"/>
          </a:ln>
        </p:spPr>
      </p:cxnSp>
      <p:cxnSp>
        <p:nvCxnSpPr>
          <p:cNvPr id="11273" name="AutoShape 9"/>
          <p:cNvCxnSpPr>
            <a:cxnSpLocks noChangeShapeType="1"/>
            <a:stCxn id="32775" idx="2"/>
            <a:endCxn id="32773" idx="0"/>
          </p:cNvCxnSpPr>
          <p:nvPr/>
        </p:nvCxnSpPr>
        <p:spPr bwMode="auto">
          <a:xfrm flipH="1">
            <a:off x="7680326" y="3716339"/>
            <a:ext cx="1152525" cy="865187"/>
          </a:xfrm>
          <a:prstGeom prst="straightConnector1">
            <a:avLst/>
          </a:prstGeom>
          <a:noFill/>
          <a:ln w="38100">
            <a:solidFill>
              <a:schemeClr val="tx1"/>
            </a:solidFill>
            <a:round/>
            <a:headEnd/>
            <a:tailEnd type="triangle" w="med" len="med"/>
          </a:ln>
        </p:spPr>
      </p:cxnSp>
      <p:cxnSp>
        <p:nvCxnSpPr>
          <p:cNvPr id="11274" name="AutoShape 10"/>
          <p:cNvCxnSpPr>
            <a:cxnSpLocks noChangeShapeType="1"/>
            <a:stCxn id="32775" idx="2"/>
            <a:endCxn id="32774" idx="0"/>
          </p:cNvCxnSpPr>
          <p:nvPr/>
        </p:nvCxnSpPr>
        <p:spPr bwMode="auto">
          <a:xfrm>
            <a:off x="8832057" y="3716338"/>
            <a:ext cx="864418" cy="864790"/>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1560106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Cascading Order</a:t>
            </a:r>
          </a:p>
        </p:txBody>
      </p:sp>
      <p:sp>
        <p:nvSpPr>
          <p:cNvPr id="12291" name="Rectangle 3"/>
          <p:cNvSpPr>
            <a:spLocks noGrp="1" noChangeArrowheads="1"/>
          </p:cNvSpPr>
          <p:nvPr>
            <p:ph idx="1"/>
          </p:nvPr>
        </p:nvSpPr>
        <p:spPr>
          <a:xfrm>
            <a:off x="714376" y="2119313"/>
            <a:ext cx="9769476" cy="4538662"/>
          </a:xfrm>
        </p:spPr>
        <p:txBody>
          <a:bodyPr>
            <a:noAutofit/>
          </a:bodyPr>
          <a:lstStyle/>
          <a:p>
            <a:pPr marL="571500" indent="-571500"/>
            <a:r>
              <a:rPr lang="en-GB" sz="2800"/>
              <a:t>Styles can be implemented in multiple places – external, internal, inline</a:t>
            </a:r>
          </a:p>
          <a:p>
            <a:pPr marL="571500" indent="-571500"/>
            <a:r>
              <a:rPr lang="en-GB" sz="2800"/>
              <a:t>Which style will take priority?</a:t>
            </a:r>
          </a:p>
          <a:p>
            <a:pPr marL="839788" lvl="1" indent="-495300">
              <a:buFont typeface="Wingdings" pitchFamily="2" charset="2"/>
              <a:buAutoNum type="arabicPeriod"/>
            </a:pPr>
            <a:r>
              <a:rPr lang="en-GB" sz="2400"/>
              <a:t>Browser default </a:t>
            </a:r>
            <a:r>
              <a:rPr lang="en-GB" sz="2400">
                <a:solidFill>
                  <a:srgbClr val="FF0000"/>
                </a:solidFill>
              </a:rPr>
              <a:t>(highest priority)</a:t>
            </a:r>
          </a:p>
          <a:p>
            <a:pPr marL="839788" lvl="1" indent="-495300">
              <a:buFont typeface="Wingdings" pitchFamily="2" charset="2"/>
              <a:buAutoNum type="arabicPeriod"/>
            </a:pPr>
            <a:r>
              <a:rPr lang="en-GB" sz="2400"/>
              <a:t>External style sheet </a:t>
            </a:r>
          </a:p>
          <a:p>
            <a:pPr marL="839788" lvl="1" indent="-495300">
              <a:buFont typeface="Wingdings" pitchFamily="2" charset="2"/>
              <a:buAutoNum type="arabicPeriod"/>
            </a:pPr>
            <a:r>
              <a:rPr lang="en-GB" sz="2400"/>
              <a:t>Internal style sheet (inside the &lt;head&gt; tag) </a:t>
            </a:r>
          </a:p>
          <a:p>
            <a:pPr marL="839788" lvl="1" indent="-495300">
              <a:buFont typeface="Wingdings" pitchFamily="2" charset="2"/>
              <a:buAutoNum type="arabicPeriod"/>
            </a:pPr>
            <a:r>
              <a:rPr lang="en-GB" sz="2400"/>
              <a:t>Inline style (inside an HTML element) </a:t>
            </a:r>
            <a:r>
              <a:rPr lang="en-GB" sz="2400">
                <a:solidFill>
                  <a:srgbClr val="FF0000"/>
                </a:solidFill>
              </a:rPr>
              <a:t>(NEXT Highest priority)</a:t>
            </a:r>
          </a:p>
          <a:p>
            <a:pPr marL="839788" lvl="1" indent="-495300">
              <a:buFont typeface="Wingdings" pitchFamily="2" charset="2"/>
              <a:buAutoNum type="arabicPeriod"/>
            </a:pPr>
            <a:endParaRPr lang="en-GB" sz="2400">
              <a:solidFill>
                <a:srgbClr val="FF0000"/>
              </a:solidFill>
            </a:endParaRPr>
          </a:p>
          <a:p>
            <a:pPr marL="571500" indent="-571500"/>
            <a:r>
              <a:rPr lang="en-GB" sz="4000">
                <a:solidFill>
                  <a:srgbClr val="FF0000"/>
                </a:solidFill>
              </a:rPr>
              <a:t>Inline will override all other CSS styles</a:t>
            </a:r>
          </a:p>
        </p:txBody>
      </p:sp>
    </p:spTree>
    <p:extLst>
      <p:ext uri="{BB962C8B-B14F-4D97-AF65-F5344CB8AC3E}">
        <p14:creationId xmlns:p14="http://schemas.microsoft.com/office/powerpoint/2010/main" val="24627386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CSS selector implementation</a:t>
            </a:r>
          </a:p>
        </p:txBody>
      </p:sp>
      <p:sp>
        <p:nvSpPr>
          <p:cNvPr id="13315" name="Rectangle 3"/>
          <p:cNvSpPr>
            <a:spLocks noGrp="1" noChangeArrowheads="1"/>
          </p:cNvSpPr>
          <p:nvPr>
            <p:ph idx="1"/>
          </p:nvPr>
        </p:nvSpPr>
        <p:spPr>
          <a:xfrm>
            <a:off x="312822" y="1884362"/>
            <a:ext cx="11590421" cy="4512095"/>
          </a:xfrm>
        </p:spPr>
        <p:txBody>
          <a:bodyPr vert="horz" lIns="91440" tIns="45720" rIns="91440" bIns="45720" rtlCol="0" anchor="t">
            <a:normAutofit/>
          </a:bodyPr>
          <a:lstStyle/>
          <a:p>
            <a:pPr marL="839470" lvl="1" indent="-495300">
              <a:buFont typeface="Wingdings" pitchFamily="2" charset="2"/>
              <a:buAutoNum type="arabicPeriod"/>
            </a:pPr>
            <a:r>
              <a:rPr lang="en-GB" sz="2400" b="1"/>
              <a:t>Type</a:t>
            </a:r>
            <a:endParaRPr lang="en-US"/>
          </a:p>
          <a:p>
            <a:pPr marL="1131570" lvl="2" indent="-438150"/>
            <a:r>
              <a:rPr lang="en-GB" sz="2400"/>
              <a:t>Redefine all instances of a specific HTML tag</a:t>
            </a:r>
            <a:endParaRPr lang="en-GB" sz="2400" b="1">
              <a:cs typeface="Calibri" panose="020F0502020204030204"/>
            </a:endParaRPr>
          </a:p>
          <a:p>
            <a:pPr marL="839470" lvl="1" indent="-495300">
              <a:buFont typeface="Wingdings" pitchFamily="2" charset="2"/>
              <a:buAutoNum type="arabicPeriod"/>
            </a:pPr>
            <a:r>
              <a:rPr lang="en-GB" sz="2400" b="1"/>
              <a:t>Class</a:t>
            </a:r>
            <a:endParaRPr lang="en-GB" sz="2400" b="1">
              <a:cs typeface="Calibri" panose="020F0502020204030204"/>
            </a:endParaRPr>
          </a:p>
          <a:p>
            <a:pPr marL="1131570" lvl="2" indent="-438150"/>
            <a:r>
              <a:rPr lang="en-GB" sz="2400"/>
              <a:t>Redefine specific HTML tags that contain this attribute</a:t>
            </a:r>
            <a:endParaRPr lang="en-GB" sz="2400">
              <a:cs typeface="Calibri"/>
            </a:endParaRPr>
          </a:p>
          <a:p>
            <a:pPr marL="1369695" lvl="3" indent="-381000"/>
            <a:r>
              <a:rPr lang="en-GB" sz="2400"/>
              <a:t>Greater flexibility over styles</a:t>
            </a:r>
            <a:endParaRPr lang="en-GB" sz="2400">
              <a:cs typeface="Calibri" panose="020F0502020204030204"/>
            </a:endParaRPr>
          </a:p>
          <a:p>
            <a:pPr marL="1369695" lvl="3" indent="-381000"/>
            <a:r>
              <a:rPr lang="en-GB" sz="2400"/>
              <a:t>More combination of styles per HTML tag</a:t>
            </a:r>
            <a:endParaRPr lang="en-GB" sz="2400">
              <a:cs typeface="Calibri"/>
            </a:endParaRPr>
          </a:p>
          <a:p>
            <a:pPr marL="839470" lvl="1" indent="-495300">
              <a:buFont typeface="Wingdings" pitchFamily="2" charset="2"/>
              <a:buAutoNum type="arabicPeriod"/>
            </a:pPr>
            <a:r>
              <a:rPr lang="en-GB" sz="2400" b="1"/>
              <a:t>ID</a:t>
            </a:r>
            <a:endParaRPr lang="en-GB" sz="2400" b="1">
              <a:cs typeface="Calibri" panose="020F0502020204030204"/>
            </a:endParaRPr>
          </a:p>
          <a:p>
            <a:pPr marL="1131570" lvl="2" indent="-438150"/>
            <a:r>
              <a:rPr lang="en-GB" sz="2400"/>
              <a:t>Creating your own specific styling</a:t>
            </a:r>
            <a:endParaRPr lang="en-GB" sz="2400">
              <a:cs typeface="Calibri" panose="020F0502020204030204"/>
            </a:endParaRPr>
          </a:p>
          <a:p>
            <a:pPr marL="1131570" lvl="2" indent="-438150"/>
            <a:r>
              <a:rPr lang="en-GB" sz="2400"/>
              <a:t>Defines a specific element</a:t>
            </a:r>
            <a:endParaRPr lang="en-GB" sz="2400">
              <a:cs typeface="Calibri" panose="020F0502020204030204"/>
            </a:endParaRPr>
          </a:p>
          <a:p>
            <a:pPr marL="1131570" lvl="2" indent="-438150"/>
            <a:r>
              <a:rPr lang="en-GB" sz="2400"/>
              <a:t>Unique ID names</a:t>
            </a:r>
            <a:endParaRPr lang="en-GB" sz="2400">
              <a:cs typeface="Calibri" panose="020F0502020204030204"/>
            </a:endParaRPr>
          </a:p>
        </p:txBody>
      </p:sp>
      <p:sp>
        <p:nvSpPr>
          <p:cNvPr id="13316" name="Text Box 4"/>
          <p:cNvSpPr txBox="1">
            <a:spLocks noChangeArrowheads="1"/>
          </p:cNvSpPr>
          <p:nvPr/>
        </p:nvSpPr>
        <p:spPr bwMode="auto">
          <a:xfrm>
            <a:off x="9823451" y="6491288"/>
            <a:ext cx="776175" cy="369332"/>
          </a:xfrm>
          <a:prstGeom prst="rect">
            <a:avLst/>
          </a:prstGeom>
          <a:noFill/>
          <a:ln w="9525">
            <a:noFill/>
            <a:miter lim="800000"/>
            <a:headEnd/>
            <a:tailEnd/>
          </a:ln>
        </p:spPr>
        <p:txBody>
          <a:bodyPr wrap="none">
            <a:spAutoFit/>
          </a:bodyPr>
          <a:lstStyle/>
          <a:p>
            <a:r>
              <a:rPr lang="en-GB"/>
              <a:t>syntax</a:t>
            </a:r>
          </a:p>
        </p:txBody>
      </p:sp>
    </p:spTree>
    <p:extLst>
      <p:ext uri="{BB962C8B-B14F-4D97-AF65-F5344CB8AC3E}">
        <p14:creationId xmlns:p14="http://schemas.microsoft.com/office/powerpoint/2010/main" val="3752804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CSS Selector Syntax</a:t>
            </a:r>
          </a:p>
        </p:txBody>
      </p:sp>
      <p:sp>
        <p:nvSpPr>
          <p:cNvPr id="41988" name="Rectangle 8"/>
          <p:cNvSpPr>
            <a:spLocks noChangeArrowheads="1"/>
          </p:cNvSpPr>
          <p:nvPr/>
        </p:nvSpPr>
        <p:spPr bwMode="auto">
          <a:xfrm>
            <a:off x="1990726" y="4868864"/>
            <a:ext cx="8208963" cy="719137"/>
          </a:xfrm>
          <a:prstGeom prst="rect">
            <a:avLst/>
          </a:prstGeom>
          <a:solidFill>
            <a:srgbClr val="FFFFCC"/>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r>
              <a:rPr lang="en-GB" sz="3200">
                <a:solidFill>
                  <a:srgbClr val="FF0000"/>
                </a:solidFill>
              </a:rPr>
              <a:t>p {font-family: "Arial";}</a:t>
            </a:r>
            <a:endParaRPr lang="en-GB" sz="3200"/>
          </a:p>
        </p:txBody>
      </p:sp>
      <p:sp>
        <p:nvSpPr>
          <p:cNvPr id="41989" name="AutoShape 5"/>
          <p:cNvSpPr>
            <a:spLocks noChangeArrowheads="1"/>
          </p:cNvSpPr>
          <p:nvPr/>
        </p:nvSpPr>
        <p:spPr bwMode="auto">
          <a:xfrm>
            <a:off x="3648076"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Selector</a:t>
            </a:r>
          </a:p>
        </p:txBody>
      </p:sp>
      <p:sp>
        <p:nvSpPr>
          <p:cNvPr id="41990" name="Line 6"/>
          <p:cNvSpPr>
            <a:spLocks noChangeShapeType="1"/>
          </p:cNvSpPr>
          <p:nvPr/>
        </p:nvSpPr>
        <p:spPr bwMode="auto">
          <a:xfrm flipV="1">
            <a:off x="4224338"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3" name="AutoShape 9"/>
          <p:cNvSpPr>
            <a:spLocks noChangeArrowheads="1"/>
          </p:cNvSpPr>
          <p:nvPr/>
        </p:nvSpPr>
        <p:spPr bwMode="auto">
          <a:xfrm>
            <a:off x="6672264"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Value</a:t>
            </a:r>
          </a:p>
        </p:txBody>
      </p:sp>
      <p:sp>
        <p:nvSpPr>
          <p:cNvPr id="41994" name="Line 10"/>
          <p:cNvSpPr>
            <a:spLocks noChangeShapeType="1"/>
          </p:cNvSpPr>
          <p:nvPr/>
        </p:nvSpPr>
        <p:spPr bwMode="auto">
          <a:xfrm flipV="1">
            <a:off x="7248525"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5" name="AutoShape 11"/>
          <p:cNvSpPr>
            <a:spLocks noChangeArrowheads="1"/>
          </p:cNvSpPr>
          <p:nvPr/>
        </p:nvSpPr>
        <p:spPr bwMode="auto">
          <a:xfrm>
            <a:off x="4872039"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Property</a:t>
            </a:r>
          </a:p>
        </p:txBody>
      </p:sp>
      <p:sp>
        <p:nvSpPr>
          <p:cNvPr id="41996" name="Line 12"/>
          <p:cNvSpPr>
            <a:spLocks noChangeShapeType="1"/>
          </p:cNvSpPr>
          <p:nvPr/>
        </p:nvSpPr>
        <p:spPr bwMode="auto">
          <a:xfrm flipV="1">
            <a:off x="5448300"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7" name="Rectangle 4"/>
          <p:cNvSpPr>
            <a:spLocks noChangeArrowheads="1"/>
          </p:cNvSpPr>
          <p:nvPr/>
        </p:nvSpPr>
        <p:spPr bwMode="auto">
          <a:xfrm>
            <a:off x="1990726" y="1557339"/>
            <a:ext cx="8208963" cy="2447925"/>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41998" name="Rectangle 3"/>
          <p:cNvSpPr>
            <a:spLocks noChangeArrowheads="1"/>
          </p:cNvSpPr>
          <p:nvPr/>
        </p:nvSpPr>
        <p:spPr bwMode="auto">
          <a:xfrm>
            <a:off x="2063750" y="1628776"/>
            <a:ext cx="8229600" cy="223202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GB" sz="3000">
                <a:solidFill>
                  <a:srgbClr val="FF0000"/>
                </a:solidFill>
              </a:rPr>
              <a:t>selector {property: value} </a:t>
            </a:r>
          </a:p>
          <a:p>
            <a:pPr marL="692150" lvl="1" indent="-347663">
              <a:spcBef>
                <a:spcPct val="20000"/>
              </a:spcBef>
              <a:buClr>
                <a:schemeClr val="accent2"/>
              </a:buClr>
              <a:buSzPct val="70000"/>
              <a:buFont typeface="Wingdings" pitchFamily="2" charset="2"/>
              <a:buChar char="l"/>
            </a:pPr>
            <a:r>
              <a:rPr lang="en-GB" sz="2600"/>
              <a:t>Selector - relates to the HTML tag to be defined</a:t>
            </a:r>
          </a:p>
          <a:p>
            <a:pPr marL="692150" lvl="1" indent="-347663">
              <a:spcBef>
                <a:spcPct val="20000"/>
              </a:spcBef>
              <a:buClr>
                <a:schemeClr val="accent2"/>
              </a:buClr>
              <a:buSzPct val="70000"/>
              <a:buFont typeface="Wingdings" pitchFamily="2" charset="2"/>
              <a:buChar char="l"/>
            </a:pPr>
            <a:r>
              <a:rPr lang="en-GB" sz="2600"/>
              <a:t>Property – attribute to change</a:t>
            </a:r>
          </a:p>
          <a:p>
            <a:pPr marL="692150" lvl="1" indent="-347663">
              <a:spcBef>
                <a:spcPct val="20000"/>
              </a:spcBef>
              <a:buClr>
                <a:schemeClr val="accent2"/>
              </a:buClr>
              <a:buSzPct val="70000"/>
              <a:buFont typeface="Wingdings" pitchFamily="2" charset="2"/>
              <a:buChar char="l"/>
            </a:pPr>
            <a:r>
              <a:rPr lang="en-GB" sz="2600"/>
              <a:t>Value – new attributes value</a:t>
            </a:r>
          </a:p>
        </p:txBody>
      </p:sp>
      <p:sp>
        <p:nvSpPr>
          <p:cNvPr id="41999" name="AutoShape 15"/>
          <p:cNvSpPr>
            <a:spLocks noChangeArrowheads="1"/>
          </p:cNvSpPr>
          <p:nvPr/>
        </p:nvSpPr>
        <p:spPr bwMode="auto">
          <a:xfrm>
            <a:off x="5446713" y="4076700"/>
            <a:ext cx="1441450" cy="431800"/>
          </a:xfrm>
          <a:prstGeom prst="roundRect">
            <a:avLst>
              <a:gd name="adj" fmla="val 16667"/>
            </a:avLst>
          </a:prstGeom>
          <a:noFill/>
          <a:ln w="9525">
            <a:solidFill>
              <a:schemeClr val="tx1"/>
            </a:solidFill>
            <a:round/>
            <a:headEnd/>
            <a:tailEnd/>
          </a:ln>
          <a:effectLst/>
        </p:spPr>
        <p:txBody>
          <a:bodyPr wrap="none" anchor="ctr"/>
          <a:lstStyle/>
          <a:p>
            <a:pPr algn="ctr"/>
            <a:r>
              <a:rPr lang="en-GB"/>
              <a:t>Declaration</a:t>
            </a:r>
          </a:p>
        </p:txBody>
      </p:sp>
      <p:sp>
        <p:nvSpPr>
          <p:cNvPr id="42000" name="Line 16"/>
          <p:cNvSpPr>
            <a:spLocks noChangeShapeType="1"/>
          </p:cNvSpPr>
          <p:nvPr/>
        </p:nvSpPr>
        <p:spPr bwMode="auto">
          <a:xfrm>
            <a:off x="6167438" y="4508501"/>
            <a:ext cx="0" cy="504825"/>
          </a:xfrm>
          <a:prstGeom prst="line">
            <a:avLst/>
          </a:prstGeom>
          <a:noFill/>
          <a:ln w="38100">
            <a:solidFill>
              <a:schemeClr val="tx1"/>
            </a:solidFill>
            <a:round/>
            <a:headEnd/>
            <a:tailEnd type="triangle" w="med" len="med"/>
          </a:ln>
          <a:effectLst/>
        </p:spPr>
        <p:txBody>
          <a:bodyPr/>
          <a:lstStyle/>
          <a:p>
            <a:endParaRPr lang="en-GB"/>
          </a:p>
        </p:txBody>
      </p:sp>
      <p:sp>
        <p:nvSpPr>
          <p:cNvPr id="42001" name="Line 17"/>
          <p:cNvSpPr>
            <a:spLocks noChangeShapeType="1"/>
          </p:cNvSpPr>
          <p:nvPr/>
        </p:nvSpPr>
        <p:spPr bwMode="auto">
          <a:xfrm>
            <a:off x="4510089" y="5013325"/>
            <a:ext cx="3457575" cy="0"/>
          </a:xfrm>
          <a:prstGeom prst="line">
            <a:avLst/>
          </a:prstGeom>
          <a:noFill/>
          <a:ln w="38100">
            <a:solidFill>
              <a:schemeClr val="hlink"/>
            </a:solidFill>
            <a:round/>
            <a:headEnd/>
            <a:tailEnd/>
          </a:ln>
          <a:effectLst/>
        </p:spPr>
        <p:txBody>
          <a:bodyPr/>
          <a:lstStyle/>
          <a:p>
            <a:endParaRPr lang="en-GB"/>
          </a:p>
        </p:txBody>
      </p:sp>
    </p:spTree>
    <p:extLst>
      <p:ext uri="{BB962C8B-B14F-4D97-AF65-F5344CB8AC3E}">
        <p14:creationId xmlns:p14="http://schemas.microsoft.com/office/powerpoint/2010/main" val="2149681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Type selector format</a:t>
            </a:r>
          </a:p>
        </p:txBody>
      </p:sp>
      <p:sp>
        <p:nvSpPr>
          <p:cNvPr id="17411" name="Rectangle 4"/>
          <p:cNvSpPr>
            <a:spLocks noChangeArrowheads="1"/>
          </p:cNvSpPr>
          <p:nvPr/>
        </p:nvSpPr>
        <p:spPr bwMode="auto">
          <a:xfrm>
            <a:off x="2208214" y="1846263"/>
            <a:ext cx="7921625" cy="647700"/>
          </a:xfrm>
          <a:prstGeom prst="rect">
            <a:avLst/>
          </a:prstGeom>
          <a:solidFill>
            <a:srgbClr val="FFFFCC"/>
          </a:solidFill>
          <a:ln w="9525">
            <a:solidFill>
              <a:schemeClr val="tx1"/>
            </a:solidFill>
            <a:miter lim="800000"/>
            <a:headEnd/>
            <a:tailEnd/>
          </a:ln>
        </p:spPr>
        <p:txBody>
          <a:bodyPr wrap="none" anchor="ctr"/>
          <a:lstStyle/>
          <a:p>
            <a:r>
              <a:rPr lang="en-GB" sz="3200"/>
              <a:t>p {font-family: "sans serif";}</a:t>
            </a:r>
          </a:p>
        </p:txBody>
      </p:sp>
      <p:sp>
        <p:nvSpPr>
          <p:cNvPr id="17412" name="Rectangle 5"/>
          <p:cNvSpPr>
            <a:spLocks noChangeArrowheads="1"/>
          </p:cNvSpPr>
          <p:nvPr/>
        </p:nvSpPr>
        <p:spPr bwMode="auto">
          <a:xfrm>
            <a:off x="2208214" y="371792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2800"/>
              <a:t>p { </a:t>
            </a:r>
          </a:p>
          <a:p>
            <a:pPr>
              <a:tabLst>
                <a:tab pos="441325" algn="l"/>
              </a:tabLst>
            </a:pPr>
            <a:r>
              <a:rPr lang="en-GB" sz="2800"/>
              <a:t>	text-align: </a:t>
            </a:r>
            <a:r>
              <a:rPr lang="en-GB" sz="2800" err="1"/>
              <a:t>center</a:t>
            </a:r>
            <a:r>
              <a:rPr lang="en-GB" sz="2800"/>
              <a:t>; </a:t>
            </a:r>
          </a:p>
          <a:p>
            <a:pPr>
              <a:tabLst>
                <a:tab pos="441325" algn="l"/>
              </a:tabLst>
            </a:pPr>
            <a:r>
              <a:rPr lang="en-GB" sz="2800"/>
              <a:t>	</a:t>
            </a:r>
            <a:r>
              <a:rPr lang="en-GB" sz="2800" err="1"/>
              <a:t>color</a:t>
            </a:r>
            <a:r>
              <a:rPr lang="en-GB" sz="2800"/>
              <a:t>: black; </a:t>
            </a:r>
          </a:p>
          <a:p>
            <a:pPr>
              <a:tabLst>
                <a:tab pos="441325" algn="l"/>
              </a:tabLst>
            </a:pPr>
            <a:r>
              <a:rPr lang="en-GB" sz="2800"/>
              <a:t>	font-family: "</a:t>
            </a:r>
            <a:r>
              <a:rPr lang="en-GB" sz="2800" err="1"/>
              <a:t>arial</a:t>
            </a:r>
            <a:r>
              <a:rPr lang="en-GB" sz="2800"/>
              <a:t>";</a:t>
            </a:r>
          </a:p>
          <a:p>
            <a:pPr>
              <a:tabLst>
                <a:tab pos="441325" algn="l"/>
              </a:tabLst>
            </a:pPr>
            <a:r>
              <a:rPr lang="en-GB" sz="2800"/>
              <a:t>} </a:t>
            </a:r>
          </a:p>
        </p:txBody>
      </p:sp>
      <p:sp>
        <p:nvSpPr>
          <p:cNvPr id="17413" name="Rectangle 6"/>
          <p:cNvSpPr>
            <a:spLocks noChangeArrowheads="1"/>
          </p:cNvSpPr>
          <p:nvPr/>
        </p:nvSpPr>
        <p:spPr bwMode="auto">
          <a:xfrm>
            <a:off x="2208214" y="2781300"/>
            <a:ext cx="7921625" cy="647700"/>
          </a:xfrm>
          <a:prstGeom prst="rect">
            <a:avLst/>
          </a:prstGeom>
          <a:solidFill>
            <a:srgbClr val="FFFFCC"/>
          </a:solidFill>
          <a:ln w="9525">
            <a:solidFill>
              <a:schemeClr val="tx1"/>
            </a:solidFill>
            <a:miter lim="800000"/>
            <a:headEnd/>
            <a:tailEnd/>
          </a:ln>
        </p:spPr>
        <p:txBody>
          <a:bodyPr wrap="none" anchor="ctr"/>
          <a:lstStyle/>
          <a:p>
            <a:pPr>
              <a:lnSpc>
                <a:spcPct val="90000"/>
              </a:lnSpc>
              <a:spcBef>
                <a:spcPct val="20000"/>
              </a:spcBef>
              <a:buClr>
                <a:schemeClr val="tx2"/>
              </a:buClr>
              <a:buSzPct val="70000"/>
              <a:buFont typeface="Wingdings" pitchFamily="2" charset="2"/>
              <a:buNone/>
            </a:pPr>
            <a:r>
              <a:rPr lang="en-GB" sz="3200"/>
              <a:t>p {text-</a:t>
            </a:r>
            <a:r>
              <a:rPr lang="en-GB" sz="3200" err="1"/>
              <a:t>align:center</a:t>
            </a:r>
            <a:r>
              <a:rPr lang="en-GB" sz="3200"/>
              <a:t>; </a:t>
            </a:r>
            <a:r>
              <a:rPr lang="en-GB" sz="3200" err="1"/>
              <a:t>color:red</a:t>
            </a:r>
            <a:r>
              <a:rPr lang="en-GB" sz="3200"/>
              <a:t>;} </a:t>
            </a:r>
          </a:p>
        </p:txBody>
      </p:sp>
      <p:sp>
        <p:nvSpPr>
          <p:cNvPr id="17414" name="Text Box 8"/>
          <p:cNvSpPr txBox="1">
            <a:spLocks noChangeArrowheads="1"/>
          </p:cNvSpPr>
          <p:nvPr/>
        </p:nvSpPr>
        <p:spPr bwMode="auto">
          <a:xfrm>
            <a:off x="7516813" y="4600575"/>
            <a:ext cx="2323136" cy="369332"/>
          </a:xfrm>
          <a:prstGeom prst="rect">
            <a:avLst/>
          </a:prstGeom>
          <a:noFill/>
          <a:ln w="9525">
            <a:noFill/>
            <a:miter lim="800000"/>
            <a:headEnd/>
            <a:tailEnd/>
          </a:ln>
        </p:spPr>
        <p:txBody>
          <a:bodyPr wrap="none">
            <a:spAutoFit/>
          </a:bodyPr>
          <a:lstStyle/>
          <a:p>
            <a:r>
              <a:rPr lang="en-GB"/>
              <a:t>Better code formatting</a:t>
            </a:r>
          </a:p>
        </p:txBody>
      </p:sp>
    </p:spTree>
    <p:extLst>
      <p:ext uri="{BB962C8B-B14F-4D97-AF65-F5344CB8AC3E}">
        <p14:creationId xmlns:p14="http://schemas.microsoft.com/office/powerpoint/2010/main" val="31444860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0" y="122238"/>
            <a:ext cx="7543800" cy="1295400"/>
          </a:xfrm>
        </p:spPr>
        <p:txBody>
          <a:bodyPr/>
          <a:lstStyle/>
          <a:p>
            <a:pPr eaLnBrk="1" hangingPunct="1"/>
            <a:r>
              <a:rPr lang="en-GB"/>
              <a:t>Type selector in use</a:t>
            </a:r>
          </a:p>
        </p:txBody>
      </p:sp>
      <p:sp>
        <p:nvSpPr>
          <p:cNvPr id="7173" name="Rectangle 5"/>
          <p:cNvSpPr>
            <a:spLocks noChangeArrowheads="1"/>
          </p:cNvSpPr>
          <p:nvPr/>
        </p:nvSpPr>
        <p:spPr bwMode="auto">
          <a:xfrm>
            <a:off x="1775520" y="3141664"/>
            <a:ext cx="864096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pPr>
            <a:r>
              <a:rPr lang="en-GB" sz="2400"/>
              <a:t>&lt;/body&gt;</a:t>
            </a:r>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44037" name="AutoShape 9"/>
          <p:cNvCxnSpPr>
            <a:cxnSpLocks noChangeShapeType="1"/>
            <a:stCxn id="7176" idx="2"/>
            <a:endCxn id="7173" idx="0"/>
          </p:cNvCxnSpPr>
          <p:nvPr/>
        </p:nvCxnSpPr>
        <p:spPr bwMode="auto">
          <a:xfrm rot="16200000" flipH="1">
            <a:off x="5878512" y="2924176"/>
            <a:ext cx="433388" cy="1587"/>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4047746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0" y="122238"/>
            <a:ext cx="7543800" cy="1295400"/>
          </a:xfrm>
        </p:spPr>
        <p:txBody>
          <a:bodyPr/>
          <a:lstStyle/>
          <a:p>
            <a:pPr eaLnBrk="1" hangingPunct="1"/>
            <a:r>
              <a:rPr lang="en-GB"/>
              <a:t>Class selector in use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&lt;p&gt;this text will have no CSS formatting applied&lt;/p&gt;</a:t>
            </a: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smallprint</a:t>
            </a:r>
            <a:r>
              <a:rPr lang="en-GB" sz="2400">
                <a:solidFill>
                  <a:srgbClr val="FF0000"/>
                </a:solidFill>
              </a:rPr>
              <a:t>"</a:t>
            </a:r>
            <a:r>
              <a:rPr lang="en-GB" sz="2400" b="1">
                <a:solidFill>
                  <a:srgbClr val="FF0000"/>
                </a:solidFill>
              </a:rPr>
              <a:t>&gt;</a:t>
            </a:r>
            <a:r>
              <a:rPr lang="en-GB" sz="1400" b="1">
                <a:solidFill>
                  <a:srgbClr val="00B0F0"/>
                </a:solidFill>
                <a:latin typeface="Comic Sans MS" pitchFamily="66" charset="0"/>
              </a:rPr>
              <a:t>text will be formatted using class selector</a:t>
            </a:r>
            <a:r>
              <a:rPr lang="en-GB" sz="2400" b="1">
                <a:solidFill>
                  <a:srgbClr val="FF0000"/>
                </a:solidFill>
              </a:rPr>
              <a:t>&lt;/p&gt;</a:t>
            </a:r>
            <a:endParaRPr lang="en-GB" sz="3200" b="1">
              <a:solidFill>
                <a:srgbClr val="FF0000"/>
              </a:solidFill>
            </a:endParaRP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mainprint</a:t>
            </a:r>
            <a:r>
              <a:rPr lang="en-GB" sz="2400">
                <a:solidFill>
                  <a:srgbClr val="FF0000"/>
                </a:solidFill>
              </a:rPr>
              <a:t>"</a:t>
            </a:r>
            <a:r>
              <a:rPr lang="en-GB" sz="2400" b="1">
                <a:solidFill>
                  <a:srgbClr val="FF0000"/>
                </a:solidFill>
              </a:rPr>
              <a:t>&gt;</a:t>
            </a:r>
            <a:r>
              <a:rPr lang="en-GB" sz="2400" b="1">
                <a:solidFill>
                  <a:srgbClr val="00B0F0"/>
                </a:solidFill>
              </a:rPr>
              <a:t>text formatted differently</a:t>
            </a:r>
            <a:r>
              <a:rPr lang="en-GB" sz="2400" b="1">
                <a:solidFill>
                  <a:srgbClr val="FF0000"/>
                </a:solidFill>
              </a:rPr>
              <a:t>&lt;/p&gt;</a:t>
            </a:r>
            <a:endParaRPr lang="en-GB" sz="3200"/>
          </a:p>
          <a:p>
            <a:pPr>
              <a:tabLst>
                <a:tab pos="265113" algn="l"/>
              </a:tabLst>
            </a:pPr>
            <a:r>
              <a:rPr lang="en-GB" sz="2400"/>
              <a:t>&lt;/body&gt;</a:t>
            </a:r>
          </a:p>
          <a:p>
            <a:pPr>
              <a:tabLst>
                <a:tab pos="265113" algn="l"/>
              </a:tabLst>
            </a:pPr>
            <a:endParaRPr lang="en-GB" sz="2400"/>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p.smallprint {font-family: </a:t>
            </a:r>
            <a:r>
              <a:rPr lang="en-GB" sz="2800">
                <a:solidFill>
                  <a:srgbClr val="FF0000"/>
                </a:solidFill>
              </a:rPr>
              <a:t>"</a:t>
            </a:r>
            <a:r>
              <a:rPr lang="en-GB" sz="2700">
                <a:solidFill>
                  <a:srgbClr val="FF0000"/>
                </a:solidFill>
              </a:rPr>
              <a:t>Comic"; font-size: 10px;}</a:t>
            </a:r>
          </a:p>
          <a:p>
            <a:pPr algn="ctr"/>
            <a:r>
              <a:rPr lang="en-GB" sz="2700">
                <a:solidFill>
                  <a:srgbClr val="FF0000"/>
                </a:solidFill>
              </a:rPr>
              <a:t>p.mainprint {font-family: "Arial"; font-size: 16px;}</a:t>
            </a:r>
          </a:p>
        </p:txBody>
      </p:sp>
      <p:cxnSp>
        <p:nvCxnSpPr>
          <p:cNvPr id="45061"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228952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HTML</a:t>
            </a:r>
          </a:p>
        </p:txBody>
      </p:sp>
      <p:sp>
        <p:nvSpPr>
          <p:cNvPr id="54275" name="Rectangle 3"/>
          <p:cNvSpPr>
            <a:spLocks noGrp="1" noChangeArrowheads="1"/>
          </p:cNvSpPr>
          <p:nvPr>
            <p:ph idx="1"/>
          </p:nvPr>
        </p:nvSpPr>
        <p:spPr>
          <a:xfrm>
            <a:off x="1981201" y="1998663"/>
            <a:ext cx="5554663" cy="4525962"/>
          </a:xfrm>
        </p:spPr>
        <p:txBody>
          <a:bodyPr/>
          <a:lstStyle/>
          <a:p>
            <a:r>
              <a:rPr lang="en-GB" sz="2600"/>
              <a:t>Hyper Text Mark-up Language</a:t>
            </a:r>
          </a:p>
          <a:p>
            <a:r>
              <a:rPr lang="en-GB" sz="2600"/>
              <a:t>Server sends HTML to client machines</a:t>
            </a:r>
          </a:p>
          <a:p>
            <a:r>
              <a:rPr lang="en-GB" sz="2600"/>
              <a:t>The Website is displayed on the client machines</a:t>
            </a:r>
          </a:p>
          <a:p>
            <a:r>
              <a:rPr lang="en-GB"/>
              <a:t>There is NO server-side interaction</a:t>
            </a:r>
            <a:endParaRPr lang="en-GB" sz="2600"/>
          </a:p>
          <a:p>
            <a:endParaRPr lang="en-GB" sz="2600"/>
          </a:p>
        </p:txBody>
      </p:sp>
      <p:pic>
        <p:nvPicPr>
          <p:cNvPr id="54276" name="Picture 4" descr="j0285750"/>
          <p:cNvPicPr>
            <a:picLocks noChangeAspect="1" noChangeArrowheads="1"/>
          </p:cNvPicPr>
          <p:nvPr/>
        </p:nvPicPr>
        <p:blipFill>
          <a:blip r:embed="rId3" cstate="print"/>
          <a:srcRect/>
          <a:stretch>
            <a:fillRect/>
          </a:stretch>
        </p:blipFill>
        <p:spPr bwMode="auto">
          <a:xfrm>
            <a:off x="2927350" y="5518151"/>
            <a:ext cx="1824038" cy="1120775"/>
          </a:xfrm>
          <a:prstGeom prst="rect">
            <a:avLst/>
          </a:prstGeom>
          <a:noFill/>
        </p:spPr>
      </p:pic>
      <p:pic>
        <p:nvPicPr>
          <p:cNvPr id="54277" name="Picture 5" descr="MCj04247900000[1]"/>
          <p:cNvPicPr>
            <a:picLocks noChangeAspect="1" noChangeArrowheads="1"/>
          </p:cNvPicPr>
          <p:nvPr/>
        </p:nvPicPr>
        <p:blipFill>
          <a:blip r:embed="rId4" cstate="print"/>
          <a:srcRect/>
          <a:stretch>
            <a:fillRect/>
          </a:stretch>
        </p:blipFill>
        <p:spPr bwMode="auto">
          <a:xfrm>
            <a:off x="7751763" y="2349500"/>
            <a:ext cx="1708150" cy="1778000"/>
          </a:xfrm>
          <a:prstGeom prst="rect">
            <a:avLst/>
          </a:prstGeom>
          <a:noFill/>
        </p:spPr>
      </p:pic>
      <p:pic>
        <p:nvPicPr>
          <p:cNvPr id="54278" name="Picture 6" descr="j0285750"/>
          <p:cNvPicPr>
            <a:picLocks noChangeAspect="1" noChangeArrowheads="1"/>
          </p:cNvPicPr>
          <p:nvPr/>
        </p:nvPicPr>
        <p:blipFill>
          <a:blip r:embed="rId3" cstate="print"/>
          <a:srcRect/>
          <a:stretch>
            <a:fillRect/>
          </a:stretch>
        </p:blipFill>
        <p:spPr bwMode="auto">
          <a:xfrm>
            <a:off x="5783264" y="5518151"/>
            <a:ext cx="1824037" cy="1120775"/>
          </a:xfrm>
          <a:prstGeom prst="rect">
            <a:avLst/>
          </a:prstGeom>
          <a:noFill/>
        </p:spPr>
      </p:pic>
      <p:pic>
        <p:nvPicPr>
          <p:cNvPr id="54279" name="Picture 7" descr="j0285750"/>
          <p:cNvPicPr>
            <a:picLocks noChangeAspect="1" noChangeArrowheads="1"/>
          </p:cNvPicPr>
          <p:nvPr/>
        </p:nvPicPr>
        <p:blipFill>
          <a:blip r:embed="rId3" cstate="print"/>
          <a:srcRect/>
          <a:stretch>
            <a:fillRect/>
          </a:stretch>
        </p:blipFill>
        <p:spPr bwMode="auto">
          <a:xfrm>
            <a:off x="8615364" y="5518151"/>
            <a:ext cx="1824037" cy="1120775"/>
          </a:xfrm>
          <a:prstGeom prst="rect">
            <a:avLst/>
          </a:prstGeom>
          <a:noFill/>
        </p:spPr>
      </p:pic>
      <p:cxnSp>
        <p:nvCxnSpPr>
          <p:cNvPr id="54280" name="AutoShape 8"/>
          <p:cNvCxnSpPr>
            <a:cxnSpLocks noChangeShapeType="1"/>
            <a:stCxn id="0" idx="2"/>
            <a:endCxn id="0" idx="0"/>
          </p:cNvCxnSpPr>
          <p:nvPr/>
        </p:nvCxnSpPr>
        <p:spPr bwMode="auto">
          <a:xfrm rot="5400000">
            <a:off x="5527676" y="2439988"/>
            <a:ext cx="1390650" cy="4765675"/>
          </a:xfrm>
          <a:prstGeom prst="bentConnector3">
            <a:avLst>
              <a:gd name="adj1" fmla="val 50000"/>
            </a:avLst>
          </a:prstGeom>
          <a:noFill/>
          <a:ln w="57150">
            <a:solidFill>
              <a:schemeClr val="tx1"/>
            </a:solidFill>
            <a:miter lim="800000"/>
            <a:headEnd/>
            <a:tailEnd type="triangle" w="med" len="med"/>
          </a:ln>
          <a:effectLst/>
        </p:spPr>
      </p:cxnSp>
      <p:cxnSp>
        <p:nvCxnSpPr>
          <p:cNvPr id="54281" name="AutoShape 9"/>
          <p:cNvCxnSpPr>
            <a:cxnSpLocks noChangeShapeType="1"/>
            <a:stCxn id="0" idx="2"/>
            <a:endCxn id="0" idx="0"/>
          </p:cNvCxnSpPr>
          <p:nvPr/>
        </p:nvCxnSpPr>
        <p:spPr bwMode="auto">
          <a:xfrm rot="16200000" flipH="1">
            <a:off x="8371682" y="4361657"/>
            <a:ext cx="1390650" cy="922337"/>
          </a:xfrm>
          <a:prstGeom prst="bentConnector3">
            <a:avLst>
              <a:gd name="adj1" fmla="val 50000"/>
            </a:avLst>
          </a:prstGeom>
          <a:noFill/>
          <a:ln w="57150">
            <a:solidFill>
              <a:schemeClr val="tx1"/>
            </a:solidFill>
            <a:miter lim="800000"/>
            <a:headEnd/>
            <a:tailEnd type="triangle" w="med" len="med"/>
          </a:ln>
          <a:effectLst/>
        </p:spPr>
      </p:cxnSp>
      <p:cxnSp>
        <p:nvCxnSpPr>
          <p:cNvPr id="54282" name="AutoShape 10"/>
          <p:cNvCxnSpPr>
            <a:cxnSpLocks noChangeShapeType="1"/>
            <a:stCxn id="0" idx="2"/>
            <a:endCxn id="0" idx="0"/>
          </p:cNvCxnSpPr>
          <p:nvPr/>
        </p:nvCxnSpPr>
        <p:spPr bwMode="auto">
          <a:xfrm rot="5400000">
            <a:off x="6955632" y="3867944"/>
            <a:ext cx="1390650" cy="1909763"/>
          </a:xfrm>
          <a:prstGeom prst="bentConnector3">
            <a:avLst>
              <a:gd name="adj1" fmla="val 50000"/>
            </a:avLst>
          </a:prstGeom>
          <a:noFill/>
          <a:ln w="57150">
            <a:solidFill>
              <a:schemeClr val="tx1"/>
            </a:solidFill>
            <a:miter lim="800000"/>
            <a:headEnd/>
            <a:tailEnd type="triangle" w="med" len="med"/>
          </a:ln>
          <a:effectLst/>
        </p:spPr>
      </p:cxnSp>
      <p:pic>
        <p:nvPicPr>
          <p:cNvPr id="54283" name="Picture 11"/>
          <p:cNvPicPr>
            <a:picLocks noChangeAspect="1" noChangeArrowheads="1"/>
          </p:cNvPicPr>
          <p:nvPr/>
        </p:nvPicPr>
        <p:blipFill>
          <a:blip r:embed="rId5" cstate="print"/>
          <a:srcRect/>
          <a:stretch>
            <a:fillRect/>
          </a:stretch>
        </p:blipFill>
        <p:spPr bwMode="auto">
          <a:xfrm>
            <a:off x="3359151" y="5661026"/>
            <a:ext cx="504825" cy="576263"/>
          </a:xfrm>
          <a:prstGeom prst="rect">
            <a:avLst/>
          </a:prstGeom>
          <a:noFill/>
          <a:ln w="9525">
            <a:noFill/>
            <a:miter lim="800000"/>
            <a:headEnd/>
            <a:tailEnd/>
          </a:ln>
          <a:effectLst/>
        </p:spPr>
      </p:pic>
      <p:pic>
        <p:nvPicPr>
          <p:cNvPr id="54284" name="Picture 12"/>
          <p:cNvPicPr>
            <a:picLocks noChangeAspect="1" noChangeArrowheads="1"/>
          </p:cNvPicPr>
          <p:nvPr/>
        </p:nvPicPr>
        <p:blipFill>
          <a:blip r:embed="rId5" cstate="print"/>
          <a:srcRect/>
          <a:stretch>
            <a:fillRect/>
          </a:stretch>
        </p:blipFill>
        <p:spPr bwMode="auto">
          <a:xfrm>
            <a:off x="6240464" y="5661026"/>
            <a:ext cx="504825" cy="576263"/>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5" cstate="print"/>
          <a:srcRect/>
          <a:stretch>
            <a:fillRect/>
          </a:stretch>
        </p:blipFill>
        <p:spPr bwMode="auto">
          <a:xfrm>
            <a:off x="9048751" y="5661026"/>
            <a:ext cx="504825" cy="576263"/>
          </a:xfrm>
          <a:prstGeom prst="rect">
            <a:avLst/>
          </a:prstGeom>
          <a:noFill/>
          <a:ln w="9525">
            <a:noFill/>
            <a:miter lim="800000"/>
            <a:headEnd/>
            <a:tailEnd/>
          </a:ln>
          <a:effectLst/>
        </p:spPr>
      </p:pic>
      <p:sp>
        <p:nvSpPr>
          <p:cNvPr id="54286" name="Text Box 14"/>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7" name="Text Box 15"/>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8" name="Text Box 16"/>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Tree>
    <p:extLst>
      <p:ext uri="{BB962C8B-B14F-4D97-AF65-F5344CB8AC3E}">
        <p14:creationId xmlns:p14="http://schemas.microsoft.com/office/powerpoint/2010/main" val="6975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dissolve">
                                      <p:cBhvr>
                                        <p:cTn id="7" dur="500"/>
                                        <p:tgtEl>
                                          <p:spTgt spid="54286"/>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 0 L 0.11025 0.54543 " pathEditMode="relative" ptsTypes="AA">
                                      <p:cBhvr>
                                        <p:cTn id="10" dur="2000" fill="hold"/>
                                        <p:tgtEl>
                                          <p:spTgt spid="54286"/>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54286"/>
                                        </p:tgtEl>
                                        <p:attrNameLst>
                                          <p:attrName>style.visibility</p:attrName>
                                        </p:attrNameLst>
                                      </p:cBhvr>
                                      <p:to>
                                        <p:strVal val="hidden"/>
                                      </p:to>
                                    </p:set>
                                  </p:subTnLst>
                                </p:cTn>
                              </p:par>
                            </p:childTnLst>
                          </p:cTn>
                        </p:par>
                        <p:par>
                          <p:cTn id="11" fill="hold">
                            <p:stCondLst>
                              <p:cond delay="2500"/>
                            </p:stCondLst>
                            <p:childTnLst>
                              <p:par>
                                <p:cTn id="12" presetID="9" presetClass="entr" presetSubtype="0" fill="hold" nodeType="afterEffect">
                                  <p:stCondLst>
                                    <p:cond delay="500"/>
                                  </p:stCondLst>
                                  <p:childTnLst>
                                    <p:set>
                                      <p:cBhvr>
                                        <p:cTn id="13" dur="1" fill="hold">
                                          <p:stCondLst>
                                            <p:cond delay="0"/>
                                          </p:stCondLst>
                                        </p:cTn>
                                        <p:tgtEl>
                                          <p:spTgt spid="54285"/>
                                        </p:tgtEl>
                                        <p:attrNameLst>
                                          <p:attrName>style.visibility</p:attrName>
                                        </p:attrNameLst>
                                      </p:cBhvr>
                                      <p:to>
                                        <p:strVal val="visible"/>
                                      </p:to>
                                    </p:set>
                                    <p:animEffect transition="in" filter="dissolve">
                                      <p:cBhvr>
                                        <p:cTn id="14" dur="500"/>
                                        <p:tgtEl>
                                          <p:spTgt spid="54285"/>
                                        </p:tgtEl>
                                      </p:cBhvr>
                                    </p:animEffect>
                                  </p:childTnLst>
                                </p:cTn>
                              </p:par>
                            </p:childTnLst>
                          </p:cTn>
                        </p:par>
                        <p:par>
                          <p:cTn id="15" fill="hold">
                            <p:stCondLst>
                              <p:cond delay="3500"/>
                            </p:stCondLst>
                            <p:childTnLst>
                              <p:par>
                                <p:cTn id="16" presetID="9" presetClass="entr" presetSubtype="0" fill="hold" grpId="0" nodeType="afterEffect">
                                  <p:stCondLst>
                                    <p:cond delay="0"/>
                                  </p:stCondLst>
                                  <p:childTnLst>
                                    <p:set>
                                      <p:cBhvr>
                                        <p:cTn id="17" dur="1" fill="hold">
                                          <p:stCondLst>
                                            <p:cond delay="0"/>
                                          </p:stCondLst>
                                        </p:cTn>
                                        <p:tgtEl>
                                          <p:spTgt spid="54287"/>
                                        </p:tgtEl>
                                        <p:attrNameLst>
                                          <p:attrName>style.visibility</p:attrName>
                                        </p:attrNameLst>
                                      </p:cBhvr>
                                      <p:to>
                                        <p:strVal val="visible"/>
                                      </p:to>
                                    </p:set>
                                    <p:animEffect transition="in" filter="dissolve">
                                      <p:cBhvr>
                                        <p:cTn id="18" dur="500"/>
                                        <p:tgtEl>
                                          <p:spTgt spid="54287"/>
                                        </p:tgtEl>
                                      </p:cBhvr>
                                    </p:animEffect>
                                  </p:childTnLst>
                                </p:cTn>
                              </p:par>
                            </p:childTnLst>
                          </p:cTn>
                        </p:par>
                        <p:par>
                          <p:cTn id="19" fill="hold">
                            <p:stCondLst>
                              <p:cond delay="4000"/>
                            </p:stCondLst>
                            <p:childTnLst>
                              <p:par>
                                <p:cTn id="20" presetID="0" presetClass="path" presetSubtype="0" accel="50000" decel="50000" fill="hold" grpId="1" nodeType="afterEffect">
                                  <p:stCondLst>
                                    <p:cond delay="0"/>
                                  </p:stCondLst>
                                  <p:childTnLst>
                                    <p:animMotion origin="layout" path="M 4.72222E-6 4.79769E-6 L -0.21806 0.53988 " pathEditMode="relative" rAng="0" ptsTypes="AA">
                                      <p:cBhvr>
                                        <p:cTn id="21" dur="2000" fill="hold"/>
                                        <p:tgtEl>
                                          <p:spTgt spid="54287"/>
                                        </p:tgtEl>
                                        <p:attrNameLst>
                                          <p:attrName>ppt_x</p:attrName>
                                          <p:attrName>ppt_y</p:attrName>
                                        </p:attrNameLst>
                                      </p:cBhvr>
                                      <p:rCtr x="-10900" y="27000"/>
                                    </p:animMotion>
                                  </p:childTnLst>
                                  <p:subTnLst>
                                    <p:set>
                                      <p:cBhvr override="childStyle">
                                        <p:cTn dur="1" fill="hold" display="0" masterRel="sameClick" afterEffect="1">
                                          <p:stCondLst>
                                            <p:cond evt="end" delay="0">
                                              <p:tn val="20"/>
                                            </p:cond>
                                          </p:stCondLst>
                                        </p:cTn>
                                        <p:tgtEl>
                                          <p:spTgt spid="54287"/>
                                        </p:tgtEl>
                                        <p:attrNameLst>
                                          <p:attrName>style.visibility</p:attrName>
                                        </p:attrNameLst>
                                      </p:cBhvr>
                                      <p:to>
                                        <p:strVal val="hidden"/>
                                      </p:to>
                                    </p:set>
                                  </p:subTnLst>
                                </p:cTn>
                              </p:par>
                            </p:childTnLst>
                          </p:cTn>
                        </p:par>
                        <p:par>
                          <p:cTn id="22" fill="hold">
                            <p:stCondLst>
                              <p:cond delay="6000"/>
                            </p:stCondLst>
                            <p:childTnLst>
                              <p:par>
                                <p:cTn id="23" presetID="9" presetClass="entr" presetSubtype="0" fill="hold" nodeType="afterEffect">
                                  <p:stCondLst>
                                    <p:cond delay="500"/>
                                  </p:stCondLst>
                                  <p:childTnLst>
                                    <p:set>
                                      <p:cBhvr>
                                        <p:cTn id="24" dur="1" fill="hold">
                                          <p:stCondLst>
                                            <p:cond delay="0"/>
                                          </p:stCondLst>
                                        </p:cTn>
                                        <p:tgtEl>
                                          <p:spTgt spid="54284"/>
                                        </p:tgtEl>
                                        <p:attrNameLst>
                                          <p:attrName>style.visibility</p:attrName>
                                        </p:attrNameLst>
                                      </p:cBhvr>
                                      <p:to>
                                        <p:strVal val="visible"/>
                                      </p:to>
                                    </p:set>
                                    <p:animEffect transition="in" filter="dissolve">
                                      <p:cBhvr>
                                        <p:cTn id="25" dur="500"/>
                                        <p:tgtEl>
                                          <p:spTgt spid="54284"/>
                                        </p:tgtEl>
                                      </p:cBhvr>
                                    </p:animEffect>
                                  </p:childTnLst>
                                </p:cTn>
                              </p:par>
                            </p:childTnLst>
                          </p:cTn>
                        </p:par>
                        <p:par>
                          <p:cTn id="26" fill="hold">
                            <p:stCondLst>
                              <p:cond delay="7000"/>
                            </p:stCondLst>
                            <p:childTnLst>
                              <p:par>
                                <p:cTn id="27" presetID="9" presetClass="entr" presetSubtype="0" fill="hold" grpId="0" nodeType="afterEffect">
                                  <p:stCondLst>
                                    <p:cond delay="0"/>
                                  </p:stCondLst>
                                  <p:childTnLst>
                                    <p:set>
                                      <p:cBhvr>
                                        <p:cTn id="28" dur="1" fill="hold">
                                          <p:stCondLst>
                                            <p:cond delay="0"/>
                                          </p:stCondLst>
                                        </p:cTn>
                                        <p:tgtEl>
                                          <p:spTgt spid="54288"/>
                                        </p:tgtEl>
                                        <p:attrNameLst>
                                          <p:attrName>style.visibility</p:attrName>
                                        </p:attrNameLst>
                                      </p:cBhvr>
                                      <p:to>
                                        <p:strVal val="visible"/>
                                      </p:to>
                                    </p:set>
                                    <p:animEffect transition="in" filter="dissolve">
                                      <p:cBhvr>
                                        <p:cTn id="29" dur="500"/>
                                        <p:tgtEl>
                                          <p:spTgt spid="54288"/>
                                        </p:tgtEl>
                                      </p:cBhvr>
                                    </p:animEffect>
                                  </p:childTnLst>
                                </p:cTn>
                              </p:par>
                            </p:childTnLst>
                          </p:cTn>
                        </p:par>
                        <p:par>
                          <p:cTn id="30" fill="hold">
                            <p:stCondLst>
                              <p:cond delay="7500"/>
                            </p:stCondLst>
                            <p:childTnLst>
                              <p:par>
                                <p:cTn id="31" presetID="0" presetClass="path" presetSubtype="0" accel="50000" decel="50000" fill="hold" grpId="1" nodeType="afterEffect">
                                  <p:stCondLst>
                                    <p:cond delay="0"/>
                                  </p:stCondLst>
                                  <p:childTnLst>
                                    <p:animMotion origin="layout" path="M 4.72222E-6 4.79769E-6 L -0.52518 0.51884 " pathEditMode="relative" rAng="0" ptsTypes="AA">
                                      <p:cBhvr>
                                        <p:cTn id="32" dur="2000" fill="hold"/>
                                        <p:tgtEl>
                                          <p:spTgt spid="54288"/>
                                        </p:tgtEl>
                                        <p:attrNameLst>
                                          <p:attrName>ppt_x</p:attrName>
                                          <p:attrName>ppt_y</p:attrName>
                                        </p:attrNameLst>
                                      </p:cBhvr>
                                      <p:rCtr x="-26300" y="25900"/>
                                    </p:animMotion>
                                  </p:childTnLst>
                                  <p:subTnLst>
                                    <p:set>
                                      <p:cBhvr override="childStyle">
                                        <p:cTn dur="1" fill="hold" display="0" masterRel="sameClick" afterEffect="1">
                                          <p:stCondLst>
                                            <p:cond evt="end" delay="0">
                                              <p:tn val="31"/>
                                            </p:cond>
                                          </p:stCondLst>
                                        </p:cTn>
                                        <p:tgtEl>
                                          <p:spTgt spid="54288"/>
                                        </p:tgtEl>
                                        <p:attrNameLst>
                                          <p:attrName>style.visibility</p:attrName>
                                        </p:attrNameLst>
                                      </p:cBhvr>
                                      <p:to>
                                        <p:strVal val="hidden"/>
                                      </p:to>
                                    </p:set>
                                  </p:subTnLst>
                                </p:cTn>
                              </p:par>
                            </p:childTnLst>
                          </p:cTn>
                        </p:par>
                        <p:par>
                          <p:cTn id="33" fill="hold">
                            <p:stCondLst>
                              <p:cond delay="9500"/>
                            </p:stCondLst>
                            <p:childTnLst>
                              <p:par>
                                <p:cTn id="34" presetID="9" presetClass="entr" presetSubtype="0" fill="hold" nodeType="afterEffect">
                                  <p:stCondLst>
                                    <p:cond delay="500"/>
                                  </p:stCondLst>
                                  <p:childTnLst>
                                    <p:set>
                                      <p:cBhvr>
                                        <p:cTn id="35" dur="1" fill="hold">
                                          <p:stCondLst>
                                            <p:cond delay="0"/>
                                          </p:stCondLst>
                                        </p:cTn>
                                        <p:tgtEl>
                                          <p:spTgt spid="54283"/>
                                        </p:tgtEl>
                                        <p:attrNameLst>
                                          <p:attrName>style.visibility</p:attrName>
                                        </p:attrNameLst>
                                      </p:cBhvr>
                                      <p:to>
                                        <p:strVal val="visible"/>
                                      </p:to>
                                    </p:set>
                                    <p:animEffect transition="in" filter="dissolve">
                                      <p:cBhvr>
                                        <p:cTn id="36"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6" grpId="1"/>
      <p:bldP spid="54287" grpId="0"/>
      <p:bldP spid="54287" grpId="1"/>
      <p:bldP spid="54288" grpId="0"/>
      <p:bldP spid="5428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a:t>External CSS file example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tabLst>
                <a:tab pos="265113" algn="l"/>
              </a:tabLst>
              <a:defRPr/>
            </a:pPr>
            <a:r>
              <a:rPr lang="en-GB" sz="2400"/>
              <a:t>Home webpage</a:t>
            </a:r>
          </a:p>
          <a:p>
            <a:pPr algn="ctr">
              <a:tabLst>
                <a:tab pos="265113" algn="l"/>
              </a:tabLst>
              <a:defRPr/>
            </a:pPr>
            <a:endParaRPr lang="en-GB" sz="2400"/>
          </a:p>
          <a:p>
            <a:pPr>
              <a:tabLst>
                <a:tab pos="265113" algn="l"/>
              </a:tabLst>
              <a:defRPr/>
            </a:pPr>
            <a:r>
              <a:rPr lang="en-GB" sz="2400"/>
              <a:t>&lt;head&gt;</a:t>
            </a:r>
          </a:p>
          <a:p>
            <a:pPr>
              <a:tabLst>
                <a:tab pos="265113" algn="l"/>
              </a:tabLst>
              <a:defRPr/>
            </a:pPr>
            <a:r>
              <a:rPr lang="en-GB" sz="2400">
                <a:solidFill>
                  <a:srgbClr val="FF0000"/>
                </a:solidFill>
              </a:rPr>
              <a:t>	&lt;link </a:t>
            </a:r>
            <a:r>
              <a:rPr lang="en-GB" sz="2400" err="1">
                <a:solidFill>
                  <a:srgbClr val="FF0000"/>
                </a:solidFill>
              </a:rPr>
              <a:t>rel</a:t>
            </a:r>
            <a:r>
              <a:rPr lang="en-GB" sz="2400">
                <a:solidFill>
                  <a:srgbClr val="FF0000"/>
                </a:solidFill>
              </a:rPr>
              <a:t>="</a:t>
            </a:r>
            <a:r>
              <a:rPr lang="en-GB" sz="2400" err="1">
                <a:solidFill>
                  <a:srgbClr val="FF0000"/>
                </a:solidFill>
              </a:rPr>
              <a:t>stylesheet</a:t>
            </a:r>
            <a:r>
              <a:rPr lang="en-GB" sz="2400">
                <a:solidFill>
                  <a:srgbClr val="FF0000"/>
                </a:solidFill>
              </a:rPr>
              <a:t>" type="text/</a:t>
            </a:r>
            <a:r>
              <a:rPr lang="en-GB" sz="2400" err="1">
                <a:solidFill>
                  <a:srgbClr val="FF0000"/>
                </a:solidFill>
              </a:rPr>
              <a:t>css</a:t>
            </a:r>
            <a:r>
              <a:rPr lang="en-GB" sz="2400">
                <a:solidFill>
                  <a:srgbClr val="FF0000"/>
                </a:solidFill>
              </a:rPr>
              <a:t>" </a:t>
            </a:r>
            <a:r>
              <a:rPr lang="en-GB" sz="2400" err="1">
                <a:solidFill>
                  <a:srgbClr val="FF0000"/>
                </a:solidFill>
              </a:rPr>
              <a:t>href</a:t>
            </a:r>
            <a:r>
              <a:rPr lang="en-GB" sz="2400">
                <a:solidFill>
                  <a:srgbClr val="FF0000"/>
                </a:solidFill>
              </a:rPr>
              <a:t>="</a:t>
            </a:r>
            <a:r>
              <a:rPr lang="en-GB" sz="2400" b="1">
                <a:solidFill>
                  <a:srgbClr val="FF0000"/>
                </a:solidFill>
              </a:rPr>
              <a:t>mystyle.css</a:t>
            </a:r>
            <a:r>
              <a:rPr lang="en-GB" sz="2400">
                <a:solidFill>
                  <a:srgbClr val="FF0000"/>
                </a:solidFill>
              </a:rPr>
              <a:t>" /&gt;</a:t>
            </a:r>
          </a:p>
          <a:p>
            <a:pPr>
              <a:tabLst>
                <a:tab pos="265113" algn="l"/>
              </a:tabLst>
              <a:defRPr/>
            </a:pPr>
            <a:r>
              <a:rPr lang="en-GB" sz="2400"/>
              <a:t>&lt;/head&gt; </a:t>
            </a:r>
          </a:p>
          <a:p>
            <a:pPr>
              <a:tabLst>
                <a:tab pos="265113" algn="l"/>
              </a:tabLst>
              <a:defRPr/>
            </a:pPr>
            <a:r>
              <a:rPr lang="en-GB" sz="2400"/>
              <a:t>&lt;body&gt;</a:t>
            </a:r>
          </a:p>
          <a:p>
            <a:pPr>
              <a:tabLst>
                <a:tab pos="265113" algn="l"/>
              </a:tabLst>
              <a:defRPr/>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defRPr/>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defRPr/>
            </a:pPr>
            <a:r>
              <a:rPr lang="en-GB" sz="2400"/>
              <a:t>&lt;/body&gt;</a:t>
            </a:r>
          </a:p>
        </p:txBody>
      </p:sp>
      <p:sp>
        <p:nvSpPr>
          <p:cNvPr id="7176" name="Rectangle 8"/>
          <p:cNvSpPr>
            <a:spLocks noChangeArrowheads="1"/>
          </p:cNvSpPr>
          <p:nvPr/>
        </p:nvSpPr>
        <p:spPr bwMode="auto">
          <a:xfrm>
            <a:off x="3213101" y="1484313"/>
            <a:ext cx="5762625" cy="122396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t>CSS file – "mystyle.css"</a:t>
            </a:r>
          </a:p>
          <a:p>
            <a:pPr algn="ctr">
              <a:spcBef>
                <a:spcPct val="20000"/>
              </a:spcBef>
              <a:buClr>
                <a:schemeClr val="tx2"/>
              </a:buClr>
              <a:buSzPct val="70000"/>
              <a:buFont typeface="Wingdings" pitchFamily="2" charset="2"/>
              <a:buNone/>
            </a:pP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16389"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
        <p:nvSpPr>
          <p:cNvPr id="16390" name="Line 12"/>
          <p:cNvSpPr>
            <a:spLocks noChangeShapeType="1"/>
          </p:cNvSpPr>
          <p:nvPr/>
        </p:nvSpPr>
        <p:spPr bwMode="auto">
          <a:xfrm>
            <a:off x="3214689" y="2060575"/>
            <a:ext cx="5761037" cy="0"/>
          </a:xfrm>
          <a:prstGeom prst="line">
            <a:avLst/>
          </a:prstGeom>
          <a:noFill/>
          <a:ln w="9525">
            <a:solidFill>
              <a:schemeClr val="tx1"/>
            </a:solidFill>
            <a:round/>
            <a:headEnd/>
            <a:tailEnd/>
          </a:ln>
        </p:spPr>
        <p:txBody>
          <a:bodyPr/>
          <a:lstStyle/>
          <a:p>
            <a:endParaRPr lang="en-GB"/>
          </a:p>
        </p:txBody>
      </p:sp>
      <p:sp>
        <p:nvSpPr>
          <p:cNvPr id="16391" name="Line 13"/>
          <p:cNvSpPr>
            <a:spLocks noChangeShapeType="1"/>
          </p:cNvSpPr>
          <p:nvPr/>
        </p:nvSpPr>
        <p:spPr bwMode="auto">
          <a:xfrm>
            <a:off x="1847850" y="3789363"/>
            <a:ext cx="8496300" cy="0"/>
          </a:xfrm>
          <a:prstGeom prst="line">
            <a:avLst/>
          </a:prstGeom>
          <a:noFill/>
          <a:ln w="9525">
            <a:solidFill>
              <a:schemeClr val="tx1"/>
            </a:solidFill>
            <a:round/>
            <a:headEnd/>
            <a:tailEnd/>
          </a:ln>
        </p:spPr>
        <p:txBody>
          <a:bodyPr/>
          <a:lstStyle/>
          <a:p>
            <a:endParaRPr lang="en-GB"/>
          </a:p>
        </p:txBody>
      </p:sp>
    </p:spTree>
    <p:extLst>
      <p:ext uri="{BB962C8B-B14F-4D97-AF65-F5344CB8AC3E}">
        <p14:creationId xmlns:p14="http://schemas.microsoft.com/office/powerpoint/2010/main" val="14320434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 external example </a:t>
            </a:r>
            <a:r>
              <a:rPr lang="en-GB" dirty="0" err="1" smtClean="0"/>
              <a:t>cont</a:t>
            </a:r>
            <a:endParaRPr lang="en-GB" dirty="0"/>
          </a:p>
        </p:txBody>
      </p:sp>
      <p:sp>
        <p:nvSpPr>
          <p:cNvPr id="3" name="Rectangle 2"/>
          <p:cNvSpPr/>
          <p:nvPr/>
        </p:nvSpPr>
        <p:spPr>
          <a:xfrm>
            <a:off x="1002891" y="1610142"/>
            <a:ext cx="6096000" cy="3970318"/>
          </a:xfrm>
          <a:prstGeom prst="rect">
            <a:avLst/>
          </a:prstGeom>
        </p:spPr>
        <p:txBody>
          <a:bodyPr>
            <a:spAutoFit/>
          </a:bodyPr>
          <a:lstStyle/>
          <a:p>
            <a:r>
              <a:rPr lang="en-GB" dirty="0">
                <a:solidFill>
                  <a:srgbClr val="000000"/>
                </a:solidFill>
                <a:latin typeface="Verdana" panose="020B0604030504040204" pitchFamily="34" charset="0"/>
              </a:rPr>
              <a:t>External styles are defined within the &lt;link&gt; element, inside the &lt;head&gt; section of an HTML page:</a:t>
            </a:r>
          </a:p>
          <a:p>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!DOCTYPE</a:t>
            </a:r>
            <a:r>
              <a:rPr lang="en-GB" dirty="0">
                <a:solidFill>
                  <a:srgbClr val="FF0000"/>
                </a:solidFill>
                <a:latin typeface="Consolas" panose="020B0609020204030204" pitchFamily="49" charset="0"/>
              </a:rPr>
              <a:t> html</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html</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head</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link</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rel</a:t>
            </a:r>
            <a:r>
              <a:rPr lang="en-GB" dirty="0">
                <a:solidFill>
                  <a:srgbClr val="0000CD"/>
                </a:solidFill>
                <a:latin typeface="Consolas" panose="020B0609020204030204" pitchFamily="49" charset="0"/>
              </a:rPr>
              <a:t>="stylesheet"</a:t>
            </a: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href</a:t>
            </a:r>
            <a:r>
              <a:rPr lang="en-GB" dirty="0">
                <a:solidFill>
                  <a:srgbClr val="0000CD"/>
                </a:solidFill>
                <a:latin typeface="Consolas" panose="020B0609020204030204" pitchFamily="49" charset="0"/>
              </a:rPr>
              <a:t>="mystyle.css"&gt;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/head</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body</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smtClean="0">
                <a:solidFill>
                  <a:srgbClr val="0000CD"/>
                </a:solidFill>
                <a:latin typeface="Consolas" panose="020B0609020204030204" pitchFamily="49" charset="0"/>
              </a:rPr>
              <a:t>&lt;</a:t>
            </a:r>
            <a:r>
              <a:rPr lang="en-GB" dirty="0">
                <a:solidFill>
                  <a:srgbClr val="A52A2A"/>
                </a:solidFill>
                <a:latin typeface="Consolas" panose="020B0609020204030204" pitchFamily="49" charset="0"/>
              </a:rPr>
              <a:t>p</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This is a paragraph.</a:t>
            </a: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/p</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/body</a:t>
            </a:r>
            <a:r>
              <a:rPr lang="en-GB" dirty="0">
                <a:solidFill>
                  <a:srgbClr val="0000CD"/>
                </a:solidFill>
                <a:latin typeface="Consolas" panose="020B0609020204030204" pitchFamily="49" charset="0"/>
              </a:rPr>
              <a:t>&gt;</a:t>
            </a:r>
            <a:r>
              <a:rPr lang="en-GB" dirty="0">
                <a:solidFill>
                  <a:srgbClr val="000000"/>
                </a:solidFill>
                <a:latin typeface="Consolas" panose="020B0609020204030204" pitchFamily="49" charset="0"/>
              </a:rPr>
              <a:t/>
            </a:r>
            <a:br>
              <a:rPr lang="en-GB" dirty="0">
                <a:solidFill>
                  <a:srgbClr val="000000"/>
                </a:solidFill>
                <a:latin typeface="Consolas" panose="020B0609020204030204" pitchFamily="49" charset="0"/>
              </a:rPr>
            </a:br>
            <a:r>
              <a:rPr lang="en-GB" dirty="0">
                <a:solidFill>
                  <a:srgbClr val="0000CD"/>
                </a:solidFill>
                <a:latin typeface="Consolas" panose="020B0609020204030204" pitchFamily="49" charset="0"/>
              </a:rPr>
              <a:t>&lt;</a:t>
            </a:r>
            <a:r>
              <a:rPr lang="en-GB" dirty="0">
                <a:solidFill>
                  <a:srgbClr val="A52A2A"/>
                </a:solidFill>
                <a:latin typeface="Consolas" panose="020B0609020204030204" pitchFamily="49" charset="0"/>
              </a:rPr>
              <a:t>/html</a:t>
            </a:r>
            <a:r>
              <a:rPr lang="en-GB" dirty="0">
                <a:solidFill>
                  <a:srgbClr val="0000CD"/>
                </a:solidFill>
                <a:latin typeface="Consolas" panose="020B0609020204030204" pitchFamily="49" charset="0"/>
              </a:rPr>
              <a:t>&gt;</a:t>
            </a:r>
            <a:endParaRPr lang="en-GB" b="0" i="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3862225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Grouped elements</a:t>
            </a:r>
          </a:p>
        </p:txBody>
      </p:sp>
      <p:sp>
        <p:nvSpPr>
          <p:cNvPr id="18435" name="Rectangle 3"/>
          <p:cNvSpPr>
            <a:spLocks noGrp="1" noChangeArrowheads="1"/>
          </p:cNvSpPr>
          <p:nvPr>
            <p:ph idx="1"/>
          </p:nvPr>
        </p:nvSpPr>
        <p:spPr/>
        <p:txBody>
          <a:bodyPr/>
          <a:lstStyle/>
          <a:p>
            <a:pPr eaLnBrk="1" hangingPunct="1"/>
            <a:r>
              <a:rPr lang="en-GB"/>
              <a:t>Many tags can be grouped to minimise coding</a:t>
            </a:r>
          </a:p>
          <a:p>
            <a:pPr eaLnBrk="1" hangingPunct="1"/>
            <a:endParaRPr lang="en-GB"/>
          </a:p>
        </p:txBody>
      </p:sp>
      <p:sp>
        <p:nvSpPr>
          <p:cNvPr id="18436" name="Rectangle 4"/>
          <p:cNvSpPr>
            <a:spLocks noChangeArrowheads="1"/>
          </p:cNvSpPr>
          <p:nvPr/>
        </p:nvSpPr>
        <p:spPr bwMode="auto">
          <a:xfrm>
            <a:off x="2208214" y="335597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3200"/>
              <a:t>h1,h2,h3,b,p </a:t>
            </a:r>
          </a:p>
          <a:p>
            <a:pPr>
              <a:tabLst>
                <a:tab pos="441325" algn="l"/>
              </a:tabLst>
            </a:pPr>
            <a:r>
              <a:rPr lang="en-GB" sz="3200"/>
              <a:t>{ </a:t>
            </a:r>
          </a:p>
          <a:p>
            <a:pPr>
              <a:tabLst>
                <a:tab pos="441325" algn="l"/>
              </a:tabLst>
            </a:pPr>
            <a:r>
              <a:rPr lang="en-GB" sz="3200"/>
              <a:t>	</a:t>
            </a:r>
            <a:r>
              <a:rPr lang="en-GB" sz="3200" err="1"/>
              <a:t>color</a:t>
            </a:r>
            <a:r>
              <a:rPr lang="en-GB" sz="3200"/>
              <a:t>: green;</a:t>
            </a:r>
          </a:p>
          <a:p>
            <a:pPr>
              <a:tabLst>
                <a:tab pos="441325" algn="l"/>
              </a:tabLst>
            </a:pPr>
            <a:r>
              <a:rPr lang="en-GB" sz="3200"/>
              <a:t>} </a:t>
            </a:r>
          </a:p>
        </p:txBody>
      </p:sp>
      <p:sp>
        <p:nvSpPr>
          <p:cNvPr id="18437" name="Text Box 5"/>
          <p:cNvSpPr txBox="1">
            <a:spLocks noChangeArrowheads="1"/>
          </p:cNvSpPr>
          <p:nvPr/>
        </p:nvSpPr>
        <p:spPr bwMode="auto">
          <a:xfrm>
            <a:off x="7319964" y="4292601"/>
            <a:ext cx="2466975" cy="1006475"/>
          </a:xfrm>
          <a:prstGeom prst="rect">
            <a:avLst/>
          </a:prstGeom>
          <a:noFill/>
          <a:ln w="9525">
            <a:noFill/>
            <a:miter lim="800000"/>
            <a:headEnd/>
            <a:tailEnd/>
          </a:ln>
        </p:spPr>
        <p:txBody>
          <a:bodyPr>
            <a:spAutoFit/>
          </a:bodyPr>
          <a:lstStyle/>
          <a:p>
            <a:r>
              <a:rPr lang="en-GB" sz="2000"/>
              <a:t>Heading tags 1-3, bold and paragraph all coloured green</a:t>
            </a:r>
          </a:p>
        </p:txBody>
      </p:sp>
    </p:spTree>
    <p:extLst>
      <p:ext uri="{BB962C8B-B14F-4D97-AF65-F5344CB8AC3E}">
        <p14:creationId xmlns:p14="http://schemas.microsoft.com/office/powerpoint/2010/main" val="2003301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CSS background</a:t>
            </a:r>
          </a:p>
        </p:txBody>
      </p:sp>
      <p:sp>
        <p:nvSpPr>
          <p:cNvPr id="21507" name="Rectangle 3"/>
          <p:cNvSpPr>
            <a:spLocks noGrp="1" noChangeArrowheads="1"/>
          </p:cNvSpPr>
          <p:nvPr>
            <p:ph idx="1"/>
          </p:nvPr>
        </p:nvSpPr>
        <p:spPr>
          <a:xfrm>
            <a:off x="990600" y="2217722"/>
            <a:ext cx="6707188" cy="2862262"/>
          </a:xfrm>
          <a:solidFill>
            <a:srgbClr val="FFFFCC"/>
          </a:solidFill>
          <a:ln>
            <a:solidFill>
              <a:schemeClr val="tx1"/>
            </a:solidFill>
          </a:ln>
        </p:spPr>
        <p:txBody>
          <a:bodyPr>
            <a:normAutofit/>
          </a:bodyPr>
          <a:lstStyle/>
          <a:p>
            <a:pPr eaLnBrk="1" hangingPunct="1">
              <a:buFont typeface="Wingdings" pitchFamily="2" charset="2"/>
              <a:buNone/>
            </a:pPr>
            <a:r>
              <a:rPr lang="en-GB" sz="2800"/>
              <a:t>body { </a:t>
            </a:r>
          </a:p>
          <a:p>
            <a:pPr eaLnBrk="1" hangingPunct="1">
              <a:buFont typeface="Wingdings" pitchFamily="2" charset="2"/>
              <a:buNone/>
            </a:pPr>
            <a:r>
              <a:rPr lang="en-GB" sz="2800"/>
              <a:t>	background-image: </a:t>
            </a:r>
            <a:r>
              <a:rPr lang="en-GB" sz="2800" err="1"/>
              <a:t>url</a:t>
            </a:r>
            <a:r>
              <a:rPr lang="en-GB" sz="2800"/>
              <a:t>(</a:t>
            </a:r>
            <a:r>
              <a:rPr lang="en-GB" sz="2800">
                <a:solidFill>
                  <a:srgbClr val="FF0000"/>
                </a:solidFill>
              </a:rPr>
              <a:t>Images/bg.jpg</a:t>
            </a:r>
            <a:r>
              <a:rPr lang="en-GB" sz="2800"/>
              <a:t>); </a:t>
            </a:r>
          </a:p>
          <a:p>
            <a:pPr eaLnBrk="1" hangingPunct="1">
              <a:buFont typeface="Wingdings" pitchFamily="2" charset="2"/>
              <a:buNone/>
            </a:pPr>
            <a:r>
              <a:rPr lang="en-GB" sz="2800"/>
              <a:t>	background-repeat: repeat-x;</a:t>
            </a:r>
          </a:p>
          <a:p>
            <a:pPr eaLnBrk="1" hangingPunct="1">
              <a:buFont typeface="Wingdings" pitchFamily="2" charset="2"/>
              <a:buNone/>
            </a:pPr>
            <a:r>
              <a:rPr lang="en-GB" sz="2800"/>
              <a:t>	</a:t>
            </a:r>
            <a:r>
              <a:rPr lang="en-GB" sz="2800" i="1"/>
              <a:t>background-</a:t>
            </a:r>
            <a:r>
              <a:rPr lang="en-GB" sz="2800" i="1" err="1"/>
              <a:t>color</a:t>
            </a:r>
            <a:r>
              <a:rPr lang="en-GB" sz="2800" i="1"/>
              <a:t>: #FFFFFF;</a:t>
            </a:r>
          </a:p>
          <a:p>
            <a:pPr eaLnBrk="1" hangingPunct="1">
              <a:buFont typeface="Wingdings" pitchFamily="2" charset="2"/>
              <a:buNone/>
            </a:pPr>
            <a:r>
              <a:rPr lang="en-GB" sz="2800"/>
              <a:t>}</a:t>
            </a:r>
          </a:p>
        </p:txBody>
      </p:sp>
      <p:sp>
        <p:nvSpPr>
          <p:cNvPr id="21509" name="Line 5"/>
          <p:cNvSpPr>
            <a:spLocks noChangeShapeType="1"/>
          </p:cNvSpPr>
          <p:nvPr/>
        </p:nvSpPr>
        <p:spPr bwMode="auto">
          <a:xfrm>
            <a:off x="6677025" y="3000375"/>
            <a:ext cx="2874963" cy="1076326"/>
          </a:xfrm>
          <a:prstGeom prst="line">
            <a:avLst/>
          </a:prstGeom>
          <a:noFill/>
          <a:ln w="38100">
            <a:solidFill>
              <a:srgbClr val="FF0000"/>
            </a:solidFill>
            <a:round/>
            <a:headEnd/>
            <a:tailEnd type="triangle" w="med" len="med"/>
          </a:ln>
        </p:spPr>
        <p:txBody>
          <a:bodyPr/>
          <a:lstStyle/>
          <a:p>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988" y="3431607"/>
            <a:ext cx="1427747" cy="1427747"/>
          </a:xfrm>
          <a:prstGeom prst="rect">
            <a:avLst/>
          </a:prstGeom>
        </p:spPr>
      </p:pic>
    </p:spTree>
    <p:extLst>
      <p:ext uri="{BB962C8B-B14F-4D97-AF65-F5344CB8AC3E}">
        <p14:creationId xmlns:p14="http://schemas.microsoft.com/office/powerpoint/2010/main" val="3158799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GB"/>
              <a:t>Background colour</a:t>
            </a:r>
          </a:p>
        </p:txBody>
      </p:sp>
      <p:pic>
        <p:nvPicPr>
          <p:cNvPr id="20483" name="Picture 5"/>
          <p:cNvPicPr>
            <a:picLocks noChangeAspect="1" noChangeArrowheads="1"/>
          </p:cNvPicPr>
          <p:nvPr/>
        </p:nvPicPr>
        <p:blipFill>
          <a:blip r:embed="rId2" cstate="print"/>
          <a:srcRect t="10558" r="1222" b="18658"/>
          <a:stretch>
            <a:fillRect/>
          </a:stretch>
        </p:blipFill>
        <p:spPr bwMode="auto">
          <a:xfrm>
            <a:off x="1847851" y="1624014"/>
            <a:ext cx="8424863" cy="48291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02076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Box </a:t>
            </a:r>
            <a:r>
              <a:rPr lang="en-GB" dirty="0" smtClean="0"/>
              <a:t>Model for </a:t>
            </a:r>
            <a:r>
              <a:rPr lang="en-GB" dirty="0" err="1" smtClean="0"/>
              <a:t>Div</a:t>
            </a:r>
            <a:r>
              <a:rPr lang="en-GB" dirty="0" smtClean="0"/>
              <a:t> tag</a:t>
            </a:r>
            <a:endParaRPr lang="en-GB" dirty="0"/>
          </a:p>
        </p:txBody>
      </p:sp>
      <p:sp>
        <p:nvSpPr>
          <p:cNvPr id="6147" name="Rectangle 3"/>
          <p:cNvSpPr>
            <a:spLocks noGrp="1" noChangeArrowheads="1"/>
          </p:cNvSpPr>
          <p:nvPr>
            <p:ph idx="1"/>
          </p:nvPr>
        </p:nvSpPr>
        <p:spPr/>
        <p:txBody>
          <a:bodyPr/>
          <a:lstStyle/>
          <a:p>
            <a:r>
              <a:rPr lang="en-GB"/>
              <a:t>Locating content</a:t>
            </a:r>
          </a:p>
          <a:p>
            <a:r>
              <a:rPr lang="en-GB"/>
              <a:t>For main areas</a:t>
            </a:r>
          </a:p>
          <a:p>
            <a:pPr lvl="1"/>
            <a:r>
              <a:rPr lang="en-GB"/>
              <a:t>Content edge</a:t>
            </a:r>
          </a:p>
          <a:p>
            <a:pPr lvl="1"/>
            <a:r>
              <a:rPr lang="en-GB"/>
              <a:t>Padding edge</a:t>
            </a:r>
          </a:p>
          <a:p>
            <a:pPr lvl="1"/>
            <a:r>
              <a:rPr lang="en-GB"/>
              <a:t>Border edge</a:t>
            </a:r>
          </a:p>
          <a:p>
            <a:pPr lvl="1"/>
            <a:r>
              <a:rPr lang="en-GB"/>
              <a:t>Margin edge</a:t>
            </a:r>
          </a:p>
          <a:p>
            <a:pPr lvl="2"/>
            <a:r>
              <a:rPr lang="en-GB" sz="1900"/>
              <a:t>Top</a:t>
            </a:r>
          </a:p>
          <a:p>
            <a:pPr lvl="2"/>
            <a:r>
              <a:rPr lang="en-GB" sz="1900"/>
              <a:t>Right</a:t>
            </a:r>
          </a:p>
          <a:p>
            <a:pPr lvl="2"/>
            <a:r>
              <a:rPr lang="en-GB" sz="1900"/>
              <a:t>Bottom</a:t>
            </a:r>
          </a:p>
          <a:p>
            <a:pPr lvl="2"/>
            <a:r>
              <a:rPr lang="en-GB" sz="1900"/>
              <a:t>Left</a:t>
            </a:r>
          </a:p>
        </p:txBody>
      </p:sp>
      <p:pic>
        <p:nvPicPr>
          <p:cNvPr id="6148" name="Picture 4"/>
          <p:cNvPicPr>
            <a:picLocks noChangeAspect="1" noChangeArrowheads="1"/>
          </p:cNvPicPr>
          <p:nvPr/>
        </p:nvPicPr>
        <p:blipFill>
          <a:blip r:embed="rId2" cstate="print"/>
          <a:srcRect l="19281" t="25984" r="38963" b="51288"/>
          <a:stretch>
            <a:fillRect/>
          </a:stretch>
        </p:blipFill>
        <p:spPr bwMode="auto">
          <a:xfrm>
            <a:off x="3352569" y="2276872"/>
            <a:ext cx="7569431" cy="3295650"/>
          </a:xfrm>
          <a:prstGeom prst="rect">
            <a:avLst/>
          </a:prstGeom>
          <a:noFill/>
          <a:ln w="9525">
            <a:noFill/>
            <a:miter lim="800000"/>
            <a:headEnd/>
            <a:tailEnd/>
          </a:ln>
          <a:effectLst/>
        </p:spPr>
      </p:pic>
    </p:spTree>
    <p:extLst>
      <p:ext uri="{BB962C8B-B14F-4D97-AF65-F5344CB8AC3E}">
        <p14:creationId xmlns:p14="http://schemas.microsoft.com/office/powerpoint/2010/main" val="39092307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smtClean="0"/>
              <a:t>Example Box </a:t>
            </a:r>
            <a:r>
              <a:rPr lang="en-GB" dirty="0"/>
              <a:t>model</a:t>
            </a:r>
          </a:p>
        </p:txBody>
      </p:sp>
      <p:sp>
        <p:nvSpPr>
          <p:cNvPr id="7171" name="Rectangle 3"/>
          <p:cNvSpPr>
            <a:spLocks noGrp="1" noChangeArrowheads="1"/>
          </p:cNvSpPr>
          <p:nvPr>
            <p:ph idx="1"/>
          </p:nvPr>
        </p:nvSpPr>
        <p:spPr/>
        <p:txBody>
          <a:bodyPr/>
          <a:lstStyle/>
          <a:p>
            <a:r>
              <a:rPr lang="en-GB"/>
              <a:t>height: 100px;</a:t>
            </a:r>
          </a:p>
          <a:p>
            <a:r>
              <a:rPr lang="en-GB"/>
              <a:t>width: 300px;</a:t>
            </a:r>
          </a:p>
          <a:p>
            <a:r>
              <a:rPr lang="en-GB"/>
              <a:t>padding: 10px 0 </a:t>
            </a:r>
            <a:r>
              <a:rPr lang="en-GB" err="1"/>
              <a:t>0</a:t>
            </a:r>
            <a:r>
              <a:rPr lang="en-GB"/>
              <a:t> 10px;</a:t>
            </a:r>
          </a:p>
          <a:p>
            <a:r>
              <a:rPr lang="en-GB"/>
              <a:t>border: 5px solid #000000;</a:t>
            </a:r>
          </a:p>
          <a:p>
            <a:r>
              <a:rPr lang="en-GB"/>
              <a:t>Margin: 0 </a:t>
            </a:r>
            <a:r>
              <a:rPr lang="en-GB" err="1"/>
              <a:t>0</a:t>
            </a:r>
            <a:r>
              <a:rPr lang="en-GB"/>
              <a:t> 10px 0;</a:t>
            </a:r>
          </a:p>
        </p:txBody>
      </p:sp>
      <p:sp>
        <p:nvSpPr>
          <p:cNvPr id="7172" name="Text Box 4"/>
          <p:cNvSpPr txBox="1">
            <a:spLocks noChangeArrowheads="1"/>
          </p:cNvSpPr>
          <p:nvPr/>
        </p:nvSpPr>
        <p:spPr bwMode="auto">
          <a:xfrm>
            <a:off x="8143875" y="3429001"/>
            <a:ext cx="2302490" cy="646331"/>
          </a:xfrm>
          <a:prstGeom prst="rect">
            <a:avLst/>
          </a:prstGeom>
          <a:solidFill>
            <a:srgbClr val="FFFFCC"/>
          </a:solidFill>
          <a:ln w="9525">
            <a:solidFill>
              <a:schemeClr val="tx1"/>
            </a:solidFill>
            <a:miter lim="800000"/>
            <a:headEnd/>
            <a:tailEnd/>
          </a:ln>
          <a:effectLst/>
        </p:spPr>
        <p:txBody>
          <a:bodyPr wrap="none">
            <a:spAutoFit/>
          </a:bodyPr>
          <a:lstStyle/>
          <a:p>
            <a:r>
              <a:rPr lang="en-GB">
                <a:solidFill>
                  <a:schemeClr val="tx1">
                    <a:lumMod val="95000"/>
                    <a:lumOff val="5000"/>
                  </a:schemeClr>
                </a:solidFill>
              </a:rPr>
              <a:t>Order</a:t>
            </a:r>
          </a:p>
          <a:p>
            <a:r>
              <a:rPr lang="en-GB">
                <a:solidFill>
                  <a:schemeClr val="tx1">
                    <a:lumMod val="95000"/>
                    <a:lumOff val="5000"/>
                  </a:schemeClr>
                </a:solidFill>
              </a:rPr>
              <a:t>Top, right, bottom, left</a:t>
            </a:r>
          </a:p>
        </p:txBody>
      </p:sp>
      <p:sp>
        <p:nvSpPr>
          <p:cNvPr id="7173" name="Line 5"/>
          <p:cNvSpPr>
            <a:spLocks noChangeShapeType="1"/>
          </p:cNvSpPr>
          <p:nvPr/>
        </p:nvSpPr>
        <p:spPr bwMode="auto">
          <a:xfrm flipH="1">
            <a:off x="2831690" y="3716339"/>
            <a:ext cx="5280436" cy="358993"/>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814758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GB" dirty="0" smtClean="0"/>
              <a:t>Image in </a:t>
            </a:r>
            <a:r>
              <a:rPr lang="en-GB" dirty="0" err="1" smtClean="0"/>
              <a:t>Div</a:t>
            </a:r>
            <a:r>
              <a:rPr lang="en-GB" dirty="0" smtClean="0"/>
              <a:t> Tag and style it</a:t>
            </a:r>
            <a:br>
              <a:rPr lang="en-GB" dirty="0" smtClean="0"/>
            </a:br>
            <a:r>
              <a:rPr lang="en-GB" dirty="0" smtClean="0"/>
              <a:t>Find an Image with a transparent background</a:t>
            </a:r>
            <a:endParaRPr lang="en-GB" dirty="0"/>
          </a:p>
        </p:txBody>
      </p:sp>
      <p:sp>
        <p:nvSpPr>
          <p:cNvPr id="4099" name="Rectangle 3"/>
          <p:cNvSpPr>
            <a:spLocks noGrp="1" noChangeArrowheads="1"/>
          </p:cNvSpPr>
          <p:nvPr>
            <p:ph idx="1"/>
          </p:nvPr>
        </p:nvSpPr>
        <p:spPr>
          <a:xfrm>
            <a:off x="1981200" y="1719263"/>
            <a:ext cx="8686800" cy="4411662"/>
          </a:xfrm>
        </p:spPr>
        <p:txBody>
          <a:bodyPr/>
          <a:lstStyle/>
          <a:p>
            <a:pPr marL="0" indent="0">
              <a:buNone/>
            </a:pPr>
            <a:endParaRPr lang="en-GB" dirty="0"/>
          </a:p>
        </p:txBody>
      </p:sp>
      <p:pic>
        <p:nvPicPr>
          <p:cNvPr id="4100" name="Picture 4"/>
          <p:cNvPicPr>
            <a:picLocks noChangeAspect="1" noChangeArrowheads="1"/>
          </p:cNvPicPr>
          <p:nvPr/>
        </p:nvPicPr>
        <p:blipFill>
          <a:blip r:embed="rId2" cstate="print"/>
          <a:srcRect/>
          <a:stretch>
            <a:fillRect/>
          </a:stretch>
        </p:blipFill>
        <p:spPr bwMode="auto">
          <a:xfrm>
            <a:off x="6527801" y="2997201"/>
            <a:ext cx="3021013" cy="32940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pic>
      <p:pic>
        <p:nvPicPr>
          <p:cNvPr id="4101" name="Picture 5" descr="bigTree"/>
          <p:cNvPicPr>
            <a:picLocks noChangeAspect="1" noChangeArrowheads="1"/>
          </p:cNvPicPr>
          <p:nvPr/>
        </p:nvPicPr>
        <p:blipFill>
          <a:blip r:embed="rId3" cstate="print"/>
          <a:srcRect/>
          <a:stretch>
            <a:fillRect/>
          </a:stretch>
        </p:blipFill>
        <p:spPr bwMode="auto">
          <a:xfrm>
            <a:off x="2279650" y="2997200"/>
            <a:ext cx="2825750" cy="3384550"/>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39848869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Creating th</a:t>
            </a:r>
            <a:r>
              <a:rPr lang="en-GB" dirty="0" smtClean="0"/>
              <a:t>e div tag for the </a:t>
            </a:r>
            <a:r>
              <a:rPr lang="en-GB" dirty="0" smtClean="0"/>
              <a:t>Tree </a:t>
            </a:r>
            <a:r>
              <a:rPr lang="en-GB" dirty="0"/>
              <a:t>image</a:t>
            </a:r>
          </a:p>
        </p:txBody>
      </p:sp>
      <p:sp>
        <p:nvSpPr>
          <p:cNvPr id="5123" name="Rectangle 3"/>
          <p:cNvSpPr>
            <a:spLocks noGrp="1" noChangeArrowheads="1"/>
          </p:cNvSpPr>
          <p:nvPr>
            <p:ph idx="1"/>
          </p:nvPr>
        </p:nvSpPr>
        <p:spPr>
          <a:xfrm>
            <a:off x="1991544" y="2420889"/>
            <a:ext cx="8229600" cy="846137"/>
          </a:xfrm>
          <a:solidFill>
            <a:srgbClr val="FFFFCC"/>
          </a:solidFill>
          <a:ln>
            <a:solidFill>
              <a:schemeClr val="tx1"/>
            </a:solidFill>
          </a:ln>
        </p:spPr>
        <p:txBody>
          <a:bodyPr/>
          <a:lstStyle/>
          <a:p>
            <a:pPr>
              <a:buFont typeface="Wingdings" pitchFamily="2" charset="2"/>
              <a:buNone/>
            </a:pPr>
            <a:r>
              <a:rPr lang="en-GB" sz="4200">
                <a:solidFill>
                  <a:schemeClr val="tx1">
                    <a:lumMod val="95000"/>
                    <a:lumOff val="5000"/>
                  </a:schemeClr>
                </a:solidFill>
              </a:rPr>
              <a:t>&lt;div id="tree"&gt;&lt;div&gt;</a:t>
            </a:r>
          </a:p>
        </p:txBody>
      </p:sp>
      <p:sp>
        <p:nvSpPr>
          <p:cNvPr id="5124" name="Rectangle 4"/>
          <p:cNvSpPr>
            <a:spLocks noChangeArrowheads="1"/>
          </p:cNvSpPr>
          <p:nvPr/>
        </p:nvSpPr>
        <p:spPr bwMode="auto">
          <a:xfrm>
            <a:off x="1919536" y="4149080"/>
            <a:ext cx="8229600" cy="1873250"/>
          </a:xfrm>
          <a:prstGeom prst="rect">
            <a:avLst/>
          </a:prstGeom>
          <a:solidFill>
            <a:srgbClr val="FFFFCC"/>
          </a:solidFill>
          <a:ln w="9525">
            <a:solidFill>
              <a:schemeClr val="tx1"/>
            </a:solidFill>
            <a:miter lim="800000"/>
            <a:headEnd/>
            <a:tailEnd/>
          </a:ln>
        </p:spPr>
        <p:txBody>
          <a:bodyPr/>
          <a:lstStyle/>
          <a:p>
            <a:pPr marL="342900" indent="-342900">
              <a:spcBef>
                <a:spcPct val="20000"/>
              </a:spcBef>
              <a:buClr>
                <a:schemeClr val="tx2"/>
              </a:buClr>
              <a:buSzPct val="70000"/>
            </a:pPr>
            <a:r>
              <a:rPr lang="en-GB" sz="3000">
                <a:solidFill>
                  <a:schemeClr val="tx1">
                    <a:lumMod val="95000"/>
                    <a:lumOff val="5000"/>
                  </a:schemeClr>
                </a:solidFill>
              </a:rPr>
              <a:t>#tree {</a:t>
            </a:r>
          </a:p>
          <a:p>
            <a:pPr marL="342900" indent="-342900">
              <a:spcBef>
                <a:spcPct val="20000"/>
              </a:spcBef>
              <a:buClr>
                <a:schemeClr val="tx2"/>
              </a:buClr>
              <a:buSzPct val="70000"/>
            </a:pPr>
            <a:r>
              <a:rPr lang="en-GB" sz="3000">
                <a:solidFill>
                  <a:schemeClr val="tx1">
                    <a:lumMod val="95000"/>
                    <a:lumOff val="5000"/>
                  </a:schemeClr>
                </a:solidFill>
              </a:rPr>
              <a:t>	Background: </a:t>
            </a:r>
            <a:r>
              <a:rPr lang="en-GB" sz="3000" err="1">
                <a:solidFill>
                  <a:schemeClr val="tx1">
                    <a:lumMod val="95000"/>
                    <a:lumOff val="5000"/>
                  </a:schemeClr>
                </a:solidFill>
              </a:rPr>
              <a:t>url</a:t>
            </a:r>
            <a:r>
              <a:rPr lang="en-GB" sz="3000">
                <a:solidFill>
                  <a:schemeClr val="tx1">
                    <a:lumMod val="95000"/>
                    <a:lumOff val="5000"/>
                  </a:schemeClr>
                </a:solidFill>
              </a:rPr>
              <a:t>(images/</a:t>
            </a:r>
            <a:r>
              <a:rPr lang="en-GB" sz="3000" err="1">
                <a:solidFill>
                  <a:schemeClr val="tx1">
                    <a:lumMod val="95000"/>
                    <a:lumOff val="5000"/>
                  </a:schemeClr>
                </a:solidFill>
              </a:rPr>
              <a:t>tree.gif</a:t>
            </a:r>
            <a:r>
              <a:rPr lang="en-GB" sz="3000">
                <a:solidFill>
                  <a:schemeClr val="tx1">
                    <a:lumMod val="95000"/>
                    <a:lumOff val="5000"/>
                  </a:schemeClr>
                </a:solidFill>
              </a:rPr>
              <a:t>) no-repeat;</a:t>
            </a:r>
          </a:p>
          <a:p>
            <a:pPr marL="342900" indent="-342900">
              <a:spcBef>
                <a:spcPct val="20000"/>
              </a:spcBef>
              <a:buClr>
                <a:schemeClr val="tx2"/>
              </a:buClr>
              <a:buSzPct val="70000"/>
            </a:pPr>
            <a:r>
              <a:rPr lang="en-GB" sz="3000">
                <a:solidFill>
                  <a:schemeClr val="tx1">
                    <a:lumMod val="95000"/>
                    <a:lumOff val="5000"/>
                  </a:schemeClr>
                </a:solidFill>
              </a:rPr>
              <a:t>} </a:t>
            </a:r>
          </a:p>
        </p:txBody>
      </p:sp>
      <p:sp>
        <p:nvSpPr>
          <p:cNvPr id="5125" name="Rectangle 5"/>
          <p:cNvSpPr>
            <a:spLocks noChangeArrowheads="1"/>
          </p:cNvSpPr>
          <p:nvPr/>
        </p:nvSpPr>
        <p:spPr bwMode="auto">
          <a:xfrm>
            <a:off x="1981200" y="36449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CSS</a:t>
            </a:r>
          </a:p>
        </p:txBody>
      </p:sp>
      <p:sp>
        <p:nvSpPr>
          <p:cNvPr id="5126" name="Rectangle 6"/>
          <p:cNvSpPr>
            <a:spLocks noChangeArrowheads="1"/>
          </p:cNvSpPr>
          <p:nvPr/>
        </p:nvSpPr>
        <p:spPr bwMode="auto">
          <a:xfrm>
            <a:off x="1981200" y="19177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index.html</a:t>
            </a:r>
          </a:p>
        </p:txBody>
      </p:sp>
      <p:sp>
        <p:nvSpPr>
          <p:cNvPr id="5127" name="Oval 7"/>
          <p:cNvSpPr>
            <a:spLocks noChangeArrowheads="1"/>
          </p:cNvSpPr>
          <p:nvPr/>
        </p:nvSpPr>
        <p:spPr bwMode="auto">
          <a:xfrm>
            <a:off x="1990726" y="4200526"/>
            <a:ext cx="504825" cy="523875"/>
          </a:xfrm>
          <a:prstGeom prst="ellipse">
            <a:avLst/>
          </a:prstGeom>
          <a:noFill/>
          <a:ln w="19050">
            <a:solidFill>
              <a:srgbClr val="FF0000"/>
            </a:solidFill>
            <a:round/>
            <a:headEnd/>
            <a:tailEnd/>
          </a:ln>
          <a:effectLst/>
        </p:spPr>
        <p:txBody>
          <a:bodyPr wrap="none" anchor="ctr"/>
          <a:lstStyle/>
          <a:p>
            <a:endParaRPr lang="en-GB"/>
          </a:p>
        </p:txBody>
      </p:sp>
      <p:sp>
        <p:nvSpPr>
          <p:cNvPr id="5128" name="Line 8"/>
          <p:cNvSpPr>
            <a:spLocks noChangeShapeType="1"/>
          </p:cNvSpPr>
          <p:nvPr/>
        </p:nvSpPr>
        <p:spPr bwMode="auto">
          <a:xfrm>
            <a:off x="2424113" y="4652963"/>
            <a:ext cx="2087562" cy="1655762"/>
          </a:xfrm>
          <a:prstGeom prst="line">
            <a:avLst/>
          </a:prstGeom>
          <a:noFill/>
          <a:ln w="28575">
            <a:solidFill>
              <a:srgbClr val="FF0000"/>
            </a:solidFill>
            <a:round/>
            <a:headEnd/>
            <a:tailEnd/>
          </a:ln>
          <a:effectLst/>
        </p:spPr>
        <p:txBody>
          <a:bodyPr/>
          <a:lstStyle/>
          <a:p>
            <a:endParaRPr lang="en-GB"/>
          </a:p>
        </p:txBody>
      </p:sp>
      <p:sp>
        <p:nvSpPr>
          <p:cNvPr id="5129" name="Text Box 9"/>
          <p:cNvSpPr txBox="1">
            <a:spLocks noChangeArrowheads="1"/>
          </p:cNvSpPr>
          <p:nvPr/>
        </p:nvSpPr>
        <p:spPr bwMode="auto">
          <a:xfrm>
            <a:off x="4564064" y="6113463"/>
            <a:ext cx="1165063" cy="369332"/>
          </a:xfrm>
          <a:prstGeom prst="rect">
            <a:avLst/>
          </a:prstGeom>
          <a:noFill/>
          <a:ln w="9525">
            <a:noFill/>
            <a:miter lim="800000"/>
            <a:headEnd/>
            <a:tailEnd/>
          </a:ln>
          <a:effectLst/>
        </p:spPr>
        <p:txBody>
          <a:bodyPr wrap="none">
            <a:spAutoFit/>
          </a:bodyPr>
          <a:lstStyle/>
          <a:p>
            <a:r>
              <a:rPr lang="en-GB"/>
              <a:t>Id selector</a:t>
            </a:r>
          </a:p>
        </p:txBody>
      </p:sp>
    </p:spTree>
    <p:extLst>
      <p:ext uri="{BB962C8B-B14F-4D97-AF65-F5344CB8AC3E}">
        <p14:creationId xmlns:p14="http://schemas.microsoft.com/office/powerpoint/2010/main" val="20185489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Tree positioning</a:t>
            </a:r>
          </a:p>
        </p:txBody>
      </p:sp>
      <p:sp>
        <p:nvSpPr>
          <p:cNvPr id="8196" name="Rectangle 4"/>
          <p:cNvSpPr>
            <a:spLocks noGrp="1" noChangeArrowheads="1"/>
          </p:cNvSpPr>
          <p:nvPr>
            <p:ph sz="half" idx="2"/>
          </p:nvPr>
        </p:nvSpPr>
        <p:spPr>
          <a:xfrm>
            <a:off x="677205" y="1825625"/>
            <a:ext cx="5342595" cy="4855076"/>
          </a:xfrm>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dirty="0">
                <a:solidFill>
                  <a:schemeClr val="tx1">
                    <a:lumMod val="95000"/>
                    <a:lumOff val="5000"/>
                  </a:schemeClr>
                </a:solidFill>
              </a:rPr>
              <a:t>Include in tree selector</a:t>
            </a:r>
          </a:p>
          <a:p>
            <a:pPr lvl="1"/>
            <a:r>
              <a:rPr lang="en-GB" sz="2400" dirty="0">
                <a:solidFill>
                  <a:schemeClr val="tx1">
                    <a:lumMod val="95000"/>
                    <a:lumOff val="5000"/>
                  </a:schemeClr>
                </a:solidFill>
              </a:rPr>
              <a:t>Align bottom</a:t>
            </a:r>
          </a:p>
          <a:p>
            <a:pPr lvl="1"/>
            <a:r>
              <a:rPr lang="en-GB" sz="2400" dirty="0">
                <a:solidFill>
                  <a:schemeClr val="tx1">
                    <a:lumMod val="95000"/>
                    <a:lumOff val="5000"/>
                  </a:schemeClr>
                </a:solidFill>
              </a:rPr>
              <a:t>Alight 40px from right</a:t>
            </a:r>
          </a:p>
          <a:p>
            <a:pPr lvl="1"/>
            <a:r>
              <a:rPr lang="en-GB" sz="2400" dirty="0" smtClean="0">
                <a:solidFill>
                  <a:schemeClr val="tx1">
                    <a:lumMod val="95000"/>
                    <a:lumOff val="5000"/>
                  </a:schemeClr>
                </a:solidFill>
              </a:rPr>
              <a:t>Positioning </a:t>
            </a:r>
            <a:r>
              <a:rPr lang="en-GB" sz="2400" dirty="0">
                <a:solidFill>
                  <a:schemeClr val="tx1">
                    <a:lumMod val="95000"/>
                    <a:lumOff val="5000"/>
                  </a:schemeClr>
                </a:solidFill>
              </a:rPr>
              <a:t>is absolute</a:t>
            </a:r>
          </a:p>
          <a:p>
            <a:pPr lvl="1"/>
            <a:r>
              <a:rPr lang="en-GB" sz="2400" dirty="0">
                <a:solidFill>
                  <a:schemeClr val="tx1">
                    <a:lumMod val="95000"/>
                    <a:lumOff val="5000"/>
                  </a:schemeClr>
                </a:solidFill>
              </a:rPr>
              <a:t>Adjust width and height accordantly to image</a:t>
            </a:r>
          </a:p>
        </p:txBody>
      </p:sp>
    </p:spTree>
    <p:extLst>
      <p:ext uri="{BB962C8B-B14F-4D97-AF65-F5344CB8AC3E}">
        <p14:creationId xmlns:p14="http://schemas.microsoft.com/office/powerpoint/2010/main" val="4039342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HTTP</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037027" y="2060848"/>
            <a:ext cx="7784006" cy="3456384"/>
          </a:xfrm>
          <a:prstGeom prst="rect">
            <a:avLst/>
          </a:prstGeom>
          <a:noFill/>
          <a:ln w="9525">
            <a:noFill/>
            <a:miter lim="800000"/>
            <a:headEnd/>
            <a:tailEnd/>
          </a:ln>
        </p:spPr>
      </p:pic>
    </p:spTree>
    <p:extLst>
      <p:ext uri="{BB962C8B-B14F-4D97-AF65-F5344CB8AC3E}">
        <p14:creationId xmlns:p14="http://schemas.microsoft.com/office/powerpoint/2010/main" val="3331396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Tree selector</a:t>
            </a:r>
          </a:p>
        </p:txBody>
      </p:sp>
      <p:sp>
        <p:nvSpPr>
          <p:cNvPr id="18435" name="Rectangle 3"/>
          <p:cNvSpPr>
            <a:spLocks noGrp="1" noChangeArrowheads="1"/>
          </p:cNvSpPr>
          <p:nvPr>
            <p:ph idx="1"/>
          </p:nvPr>
        </p:nvSpPr>
        <p:spPr>
          <a:xfrm>
            <a:off x="1981200" y="1935163"/>
            <a:ext cx="8229600" cy="3941762"/>
          </a:xfrm>
          <a:solidFill>
            <a:srgbClr val="FFFFCC"/>
          </a:solidFill>
          <a:ln>
            <a:solidFill>
              <a:schemeClr val="tx1"/>
            </a:solidFill>
          </a:ln>
        </p:spPr>
        <p:txBody>
          <a:bodyPr/>
          <a:lstStyle/>
          <a:p>
            <a:pPr>
              <a:buFont typeface="Wingdings" pitchFamily="2" charset="2"/>
              <a:buNone/>
            </a:pPr>
            <a:r>
              <a:rPr lang="en-GB" sz="2600">
                <a:solidFill>
                  <a:schemeClr val="tx1">
                    <a:lumMod val="95000"/>
                    <a:lumOff val="5000"/>
                  </a:schemeClr>
                </a:solidFill>
              </a:rPr>
              <a:t>#tree {</a:t>
            </a:r>
          </a:p>
          <a:p>
            <a:pPr>
              <a:buFont typeface="Wingdings" pitchFamily="2" charset="2"/>
              <a:buNone/>
            </a:pPr>
            <a:r>
              <a:rPr lang="en-GB" sz="2600">
                <a:solidFill>
                  <a:schemeClr val="tx1">
                    <a:lumMod val="95000"/>
                    <a:lumOff val="5000"/>
                  </a:schemeClr>
                </a:solidFill>
              </a:rPr>
              <a:t>	background-</a:t>
            </a:r>
            <a:r>
              <a:rPr lang="en-GB" sz="2600" err="1">
                <a:solidFill>
                  <a:schemeClr val="tx1">
                    <a:lumMod val="95000"/>
                    <a:lumOff val="5000"/>
                  </a:schemeClr>
                </a:solidFill>
              </a:rPr>
              <a:t>image:url</a:t>
            </a:r>
            <a:r>
              <a:rPr lang="en-GB" sz="2600">
                <a:solidFill>
                  <a:schemeClr val="tx1">
                    <a:lumMod val="95000"/>
                    <a:lumOff val="5000"/>
                  </a:schemeClr>
                </a:solidFill>
              </a:rPr>
              <a:t>(../../images/</a:t>
            </a:r>
            <a:r>
              <a:rPr lang="en-GB" sz="2600" err="1">
                <a:solidFill>
                  <a:schemeClr val="tx1">
                    <a:lumMod val="95000"/>
                    <a:lumOff val="5000"/>
                  </a:schemeClr>
                </a:solidFill>
              </a:rPr>
              <a:t>treegccolor.png</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a:t>
            </a:r>
            <a:r>
              <a:rPr lang="en-GB" sz="2600" err="1">
                <a:solidFill>
                  <a:schemeClr val="tx1">
                    <a:lumMod val="95000"/>
                    <a:lumOff val="5000"/>
                  </a:schemeClr>
                </a:solidFill>
              </a:rPr>
              <a:t>position:absolute</a:t>
            </a:r>
            <a:r>
              <a:rPr lang="en-GB" sz="2600">
                <a:solidFill>
                  <a:schemeClr val="tx1">
                    <a:lumMod val="95000"/>
                    <a:lumOff val="5000"/>
                  </a:schemeClr>
                </a:solidFill>
              </a:rPr>
              <a:t>;</a:t>
            </a:r>
          </a:p>
          <a:p>
            <a:pPr>
              <a:buFont typeface="Wingdings" pitchFamily="2" charset="2"/>
              <a:buNone/>
            </a:pPr>
            <a:r>
              <a:rPr lang="en-GB" sz="2600">
                <a:solidFill>
                  <a:schemeClr val="tx1">
                    <a:lumMod val="95000"/>
                    <a:lumOff val="5000"/>
                  </a:schemeClr>
                </a:solidFill>
              </a:rPr>
              <a:t>	bottom:0px;</a:t>
            </a:r>
          </a:p>
          <a:p>
            <a:pPr>
              <a:buFont typeface="Wingdings" pitchFamily="2" charset="2"/>
              <a:buNone/>
            </a:pPr>
            <a:r>
              <a:rPr lang="en-GB" sz="2600">
                <a:solidFill>
                  <a:schemeClr val="tx1">
                    <a:lumMod val="95000"/>
                    <a:lumOff val="5000"/>
                  </a:schemeClr>
                </a:solidFill>
              </a:rPr>
              <a:t>	right:40px;</a:t>
            </a:r>
          </a:p>
          <a:p>
            <a:pPr>
              <a:buFont typeface="Wingdings" pitchFamily="2" charset="2"/>
              <a:buNone/>
            </a:pPr>
            <a:r>
              <a:rPr lang="en-GB" sz="2600">
                <a:solidFill>
                  <a:schemeClr val="tx1">
                    <a:lumMod val="95000"/>
                    <a:lumOff val="5000"/>
                  </a:schemeClr>
                </a:solidFill>
              </a:rPr>
              <a:t>	width:431px;</a:t>
            </a:r>
          </a:p>
          <a:p>
            <a:pPr>
              <a:buFont typeface="Wingdings" pitchFamily="2" charset="2"/>
              <a:buNone/>
            </a:pPr>
            <a:r>
              <a:rPr lang="en-GB" sz="2600">
                <a:solidFill>
                  <a:schemeClr val="tx1">
                    <a:lumMod val="95000"/>
                    <a:lumOff val="5000"/>
                  </a:schemeClr>
                </a:solidFill>
              </a:rPr>
              <a:t>	height:471px;	</a:t>
            </a:r>
          </a:p>
          <a:p>
            <a:pPr>
              <a:buFont typeface="Wingdings" pitchFamily="2" charset="2"/>
              <a:buNone/>
            </a:pPr>
            <a:r>
              <a:rPr lang="en-GB" sz="2600">
                <a:solidFill>
                  <a:schemeClr val="tx1">
                    <a:lumMod val="95000"/>
                    <a:lumOff val="5000"/>
                  </a:schemeClr>
                </a:solidFill>
              </a:rPr>
              <a:t>}</a:t>
            </a:r>
          </a:p>
        </p:txBody>
      </p:sp>
      <p:sp>
        <p:nvSpPr>
          <p:cNvPr id="18436"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a:solidFill>
                  <a:schemeClr val="tx1">
                    <a:lumMod val="95000"/>
                    <a:lumOff val="5000"/>
                  </a:schemeClr>
                </a:solidFill>
              </a:rPr>
              <a:t>&lt;div id=“tree”&gt;&lt;/div&gt;</a:t>
            </a:r>
          </a:p>
        </p:txBody>
      </p:sp>
      <p:sp>
        <p:nvSpPr>
          <p:cNvPr id="18437"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18438"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3105990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 New website</a:t>
            </a:r>
            <a:br>
              <a:rPr lang="en-GB" dirty="0" smtClean="0"/>
            </a:br>
            <a:r>
              <a:rPr lang="en-GB" dirty="0" smtClean="0"/>
              <a:t> Pulling it all together</a:t>
            </a:r>
            <a:endParaRPr lang="en-GB" dirty="0"/>
          </a:p>
        </p:txBody>
      </p:sp>
      <p:sp>
        <p:nvSpPr>
          <p:cNvPr id="3" name="Content Placeholder 2"/>
          <p:cNvSpPr>
            <a:spLocks noGrp="1"/>
          </p:cNvSpPr>
          <p:nvPr>
            <p:ph idx="1"/>
          </p:nvPr>
        </p:nvSpPr>
        <p:spPr/>
        <p:txBody>
          <a:bodyPr/>
          <a:lstStyle/>
          <a:p>
            <a:r>
              <a:rPr lang="en-GB" dirty="0" smtClean="0"/>
              <a:t>Create a HTML page called hompeage.html ( fill it will content of you choice ) </a:t>
            </a:r>
          </a:p>
          <a:p>
            <a:r>
              <a:rPr lang="en-GB" dirty="0" smtClean="0"/>
              <a:t>Add the content in div tags</a:t>
            </a:r>
          </a:p>
          <a:p>
            <a:r>
              <a:rPr lang="en-GB" dirty="0" smtClean="0"/>
              <a:t>Create a stylesheet stylesheet.css and link it externally</a:t>
            </a:r>
          </a:p>
          <a:p>
            <a:r>
              <a:rPr lang="en-GB" dirty="0" smtClean="0"/>
              <a:t>Style it how you want </a:t>
            </a:r>
          </a:p>
          <a:p>
            <a:endParaRPr lang="en-GB" dirty="0"/>
          </a:p>
        </p:txBody>
      </p:sp>
    </p:spTree>
    <p:extLst>
      <p:ext uri="{BB962C8B-B14F-4D97-AF65-F5344CB8AC3E}">
        <p14:creationId xmlns:p14="http://schemas.microsoft.com/office/powerpoint/2010/main" val="6584866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1" y="1676400"/>
            <a:ext cx="6461125" cy="1462088"/>
          </a:xfrm>
        </p:spPr>
        <p:txBody>
          <a:bodyPr>
            <a:normAutofit/>
          </a:bodyPr>
          <a:lstStyle/>
          <a:p>
            <a:pPr algn="ctr" eaLnBrk="1" hangingPunct="1"/>
            <a:r>
              <a:rPr lang="en-GB" altLang="en-US"/>
              <a:t>Design Techniques </a:t>
            </a:r>
            <a:br>
              <a:rPr lang="en-GB" altLang="en-US"/>
            </a:br>
            <a:r>
              <a:rPr lang="en-GB" altLang="en-US"/>
              <a:t>for Multimedia</a:t>
            </a:r>
          </a:p>
        </p:txBody>
      </p:sp>
    </p:spTree>
    <p:extLst>
      <p:ext uri="{BB962C8B-B14F-4D97-AF65-F5344CB8AC3E}">
        <p14:creationId xmlns:p14="http://schemas.microsoft.com/office/powerpoint/2010/main" val="12832124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a:t>Overview</a:t>
            </a:r>
          </a:p>
        </p:txBody>
      </p:sp>
      <p:sp>
        <p:nvSpPr>
          <p:cNvPr id="4099" name="Rectangle 3"/>
          <p:cNvSpPr>
            <a:spLocks noGrp="1" noChangeArrowheads="1"/>
          </p:cNvSpPr>
          <p:nvPr>
            <p:ph idx="1"/>
          </p:nvPr>
        </p:nvSpPr>
        <p:spPr>
          <a:xfrm>
            <a:off x="2208213" y="2122488"/>
            <a:ext cx="3821112" cy="4114800"/>
          </a:xfrm>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4100"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587801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Structure Charts</a:t>
            </a:r>
          </a:p>
        </p:txBody>
      </p:sp>
      <p:sp>
        <p:nvSpPr>
          <p:cNvPr id="5123" name="Rectangle 3"/>
          <p:cNvSpPr>
            <a:spLocks noGrp="1" noChangeArrowheads="1"/>
          </p:cNvSpPr>
          <p:nvPr>
            <p:ph idx="1"/>
          </p:nvPr>
        </p:nvSpPr>
        <p:spPr/>
        <p:txBody>
          <a:bodyPr/>
          <a:lstStyle/>
          <a:p>
            <a:pPr eaLnBrk="1" hangingPunct="1"/>
            <a:r>
              <a:rPr lang="en-GB" altLang="en-US"/>
              <a:t>A </a:t>
            </a:r>
            <a:r>
              <a:rPr lang="en-GB" altLang="en-US" b="1"/>
              <a:t>structure chart</a:t>
            </a:r>
            <a:r>
              <a:rPr lang="en-GB" altLang="en-US"/>
              <a:t> is diagram that describes the way content is organised within an application.</a:t>
            </a:r>
          </a:p>
          <a:p>
            <a:pPr eaLnBrk="1" hangingPunct="1">
              <a:buFont typeface="Wingdings" panose="05000000000000000000" pitchFamily="2" charset="2"/>
              <a:buNone/>
            </a:pPr>
            <a:r>
              <a:rPr lang="en-GB" altLang="en-US"/>
              <a:t>(Cunliffe D and Elliot G, 'Multimedia Computing', Crucial / Learning Matters, 2003.).</a:t>
            </a:r>
          </a:p>
        </p:txBody>
      </p:sp>
    </p:spTree>
    <p:extLst>
      <p:ext uri="{BB962C8B-B14F-4D97-AF65-F5344CB8AC3E}">
        <p14:creationId xmlns:p14="http://schemas.microsoft.com/office/powerpoint/2010/main" val="12098721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Checklist</a:t>
            </a:r>
          </a:p>
        </p:txBody>
      </p:sp>
      <p:sp>
        <p:nvSpPr>
          <p:cNvPr id="6147" name="Rectangle 3"/>
          <p:cNvSpPr>
            <a:spLocks noGrp="1" noChangeArrowheads="1"/>
          </p:cNvSpPr>
          <p:nvPr>
            <p:ph idx="1"/>
          </p:nvPr>
        </p:nvSpPr>
        <p:spPr>
          <a:xfrm>
            <a:off x="2706688" y="3530600"/>
            <a:ext cx="7772400" cy="2203450"/>
          </a:xfrm>
        </p:spPr>
        <p:txBody>
          <a:bodyPr/>
          <a:lstStyle/>
          <a:p>
            <a:pPr eaLnBrk="1" hangingPunct="1"/>
            <a:r>
              <a:rPr lang="en-GB" altLang="en-US"/>
              <a:t>screens (or Web pages) indicated by boxes </a:t>
            </a:r>
          </a:p>
          <a:p>
            <a:pPr eaLnBrk="1" hangingPunct="1"/>
            <a:r>
              <a:rPr lang="en-GB" altLang="en-US"/>
              <a:t>links indicated by lines </a:t>
            </a:r>
          </a:p>
        </p:txBody>
      </p:sp>
      <p:sp>
        <p:nvSpPr>
          <p:cNvPr id="6148" name="Rectangle 4"/>
          <p:cNvSpPr>
            <a:spLocks noChangeArrowheads="1"/>
          </p:cNvSpPr>
          <p:nvPr/>
        </p:nvSpPr>
        <p:spPr bwMode="auto">
          <a:xfrm>
            <a:off x="2927351" y="2146300"/>
            <a:ext cx="6265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3200"/>
              <a:t>A structure chart consists of two basic elements</a:t>
            </a:r>
          </a:p>
        </p:txBody>
      </p:sp>
    </p:spTree>
    <p:extLst>
      <p:ext uri="{BB962C8B-B14F-4D97-AF65-F5344CB8AC3E}">
        <p14:creationId xmlns:p14="http://schemas.microsoft.com/office/powerpoint/2010/main" val="1398122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a:t>Example of a Structure Chart</a:t>
            </a:r>
          </a:p>
        </p:txBody>
      </p:sp>
      <p:grpSp>
        <p:nvGrpSpPr>
          <p:cNvPr id="7171" name="Group 10"/>
          <p:cNvGrpSpPr>
            <a:grpSpLocks noChangeAspect="1"/>
          </p:cNvGrpSpPr>
          <p:nvPr/>
        </p:nvGrpSpPr>
        <p:grpSpPr bwMode="auto">
          <a:xfrm>
            <a:off x="2962275" y="1724072"/>
            <a:ext cx="6248400" cy="4998307"/>
            <a:chOff x="3168" y="3207"/>
            <a:chExt cx="4464" cy="5106"/>
          </a:xfrm>
        </p:grpSpPr>
        <p:sp>
          <p:nvSpPr>
            <p:cNvPr id="7172" name="Text Box 11"/>
            <p:cNvSpPr txBox="1">
              <a:spLocks noChangeAspect="1" noChangeArrowheads="1"/>
            </p:cNvSpPr>
            <p:nvPr/>
          </p:nvSpPr>
          <p:spPr bwMode="auto">
            <a:xfrm>
              <a:off x="4320" y="320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Main</a:t>
              </a:r>
            </a:p>
            <a:p>
              <a:pPr eaLnBrk="1" hangingPunct="1"/>
              <a:endParaRPr lang="en-GB" altLang="en-US"/>
            </a:p>
          </p:txBody>
        </p:sp>
        <p:sp>
          <p:nvSpPr>
            <p:cNvPr id="7173" name="Text Box 12"/>
            <p:cNvSpPr txBox="1">
              <a:spLocks noChangeAspect="1" noChangeArrowheads="1"/>
            </p:cNvSpPr>
            <p:nvPr/>
          </p:nvSpPr>
          <p:spPr bwMode="auto">
            <a:xfrm>
              <a:off x="3168" y="464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Staff</a:t>
              </a:r>
            </a:p>
            <a:p>
              <a:pPr eaLnBrk="1" hangingPunct="1"/>
              <a:endParaRPr lang="en-GB" altLang="en-US"/>
            </a:p>
          </p:txBody>
        </p:sp>
        <p:sp>
          <p:nvSpPr>
            <p:cNvPr id="7174" name="Text Box 13"/>
            <p:cNvSpPr txBox="1">
              <a:spLocks noChangeAspect="1" noChangeArrowheads="1"/>
            </p:cNvSpPr>
            <p:nvPr/>
          </p:nvSpPr>
          <p:spPr bwMode="auto">
            <a:xfrm>
              <a:off x="5472" y="464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students</a:t>
              </a:r>
            </a:p>
            <a:p>
              <a:pPr eaLnBrk="1" hangingPunct="1"/>
              <a:endParaRPr lang="en-GB" altLang="en-US"/>
            </a:p>
          </p:txBody>
        </p:sp>
        <p:sp>
          <p:nvSpPr>
            <p:cNvPr id="7175" name="Text Box 14"/>
            <p:cNvSpPr txBox="1">
              <a:spLocks noChangeAspect="1" noChangeArrowheads="1"/>
            </p:cNvSpPr>
            <p:nvPr/>
          </p:nvSpPr>
          <p:spPr bwMode="auto">
            <a:xfrm>
              <a:off x="4032" y="608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Halls</a:t>
              </a:r>
            </a:p>
            <a:p>
              <a:pPr eaLnBrk="1" hangingPunct="1"/>
              <a:endParaRPr lang="en-GB" altLang="en-US"/>
            </a:p>
          </p:txBody>
        </p:sp>
        <p:sp>
          <p:nvSpPr>
            <p:cNvPr id="7176" name="Text Box 15"/>
            <p:cNvSpPr txBox="1">
              <a:spLocks noChangeAspect="1" noChangeArrowheads="1"/>
            </p:cNvSpPr>
            <p:nvPr/>
          </p:nvSpPr>
          <p:spPr bwMode="auto">
            <a:xfrm>
              <a:off x="5472"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Courses</a:t>
              </a:r>
              <a:endParaRPr lang="en-US" altLang="en-US" sz="1200">
                <a:latin typeface="Arial" panose="020B0604020202020204" pitchFamily="34" charset="0"/>
              </a:endParaRPr>
            </a:p>
            <a:p>
              <a:pPr eaLnBrk="1" hangingPunct="1"/>
              <a:endParaRPr lang="en-GB" altLang="en-US"/>
            </a:p>
          </p:txBody>
        </p:sp>
        <p:sp>
          <p:nvSpPr>
            <p:cNvPr id="7177" name="Text Box 16"/>
            <p:cNvSpPr txBox="1">
              <a:spLocks noChangeAspect="1" noChangeArrowheads="1"/>
            </p:cNvSpPr>
            <p:nvPr/>
          </p:nvSpPr>
          <p:spPr bwMode="auto">
            <a:xfrm>
              <a:off x="6192" y="7488"/>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Humanities</a:t>
              </a:r>
              <a:endParaRPr lang="en-GB" altLang="en-US"/>
            </a:p>
          </p:txBody>
        </p:sp>
        <p:sp>
          <p:nvSpPr>
            <p:cNvPr id="7178" name="Text Box 17"/>
            <p:cNvSpPr txBox="1">
              <a:spLocks noChangeAspect="1" noChangeArrowheads="1"/>
            </p:cNvSpPr>
            <p:nvPr/>
          </p:nvSpPr>
          <p:spPr bwMode="auto">
            <a:xfrm>
              <a:off x="4752" y="7488"/>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Sciences</a:t>
              </a:r>
            </a:p>
            <a:p>
              <a:pPr eaLnBrk="1" hangingPunct="1"/>
              <a:endParaRPr lang="en-GB" altLang="en-US"/>
            </a:p>
          </p:txBody>
        </p:sp>
        <p:sp>
          <p:nvSpPr>
            <p:cNvPr id="7179" name="Text Box 18"/>
            <p:cNvSpPr txBox="1">
              <a:spLocks noChangeAspect="1" noChangeArrowheads="1"/>
            </p:cNvSpPr>
            <p:nvPr/>
          </p:nvSpPr>
          <p:spPr bwMode="auto">
            <a:xfrm>
              <a:off x="6768"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Social</a:t>
              </a:r>
            </a:p>
            <a:p>
              <a:pPr eaLnBrk="1" hangingPunct="1"/>
              <a:endParaRPr lang="en-GB" altLang="en-US"/>
            </a:p>
          </p:txBody>
        </p:sp>
        <p:sp>
          <p:nvSpPr>
            <p:cNvPr id="7180" name="Line 19"/>
            <p:cNvSpPr>
              <a:spLocks noChangeAspect="1" noChangeShapeType="1"/>
            </p:cNvSpPr>
            <p:nvPr/>
          </p:nvSpPr>
          <p:spPr bwMode="auto">
            <a:xfrm>
              <a:off x="3600" y="4320"/>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1" name="Line 20"/>
            <p:cNvSpPr>
              <a:spLocks noChangeAspect="1" noChangeShapeType="1"/>
            </p:cNvSpPr>
            <p:nvPr/>
          </p:nvSpPr>
          <p:spPr bwMode="auto">
            <a:xfrm>
              <a:off x="4752" y="403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2" name="Line 21"/>
            <p:cNvSpPr>
              <a:spLocks noChangeAspect="1" noChangeShapeType="1"/>
            </p:cNvSpPr>
            <p:nvPr/>
          </p:nvSpPr>
          <p:spPr bwMode="auto">
            <a:xfrm>
              <a:off x="3600"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3" name="Line 22"/>
            <p:cNvSpPr>
              <a:spLocks noChangeAspect="1" noChangeShapeType="1"/>
            </p:cNvSpPr>
            <p:nvPr/>
          </p:nvSpPr>
          <p:spPr bwMode="auto">
            <a:xfrm>
              <a:off x="5904"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4" name="Line 23"/>
            <p:cNvSpPr>
              <a:spLocks noChangeAspect="1" noChangeShapeType="1"/>
            </p:cNvSpPr>
            <p:nvPr/>
          </p:nvSpPr>
          <p:spPr bwMode="auto">
            <a:xfrm>
              <a:off x="4464" y="5799"/>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5" name="Line 24"/>
            <p:cNvSpPr>
              <a:spLocks noChangeAspect="1" noChangeShapeType="1"/>
            </p:cNvSpPr>
            <p:nvPr/>
          </p:nvSpPr>
          <p:spPr bwMode="auto">
            <a:xfrm>
              <a:off x="4464"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6" name="Line 25"/>
            <p:cNvSpPr>
              <a:spLocks noChangeAspect="1" noChangeShapeType="1"/>
            </p:cNvSpPr>
            <p:nvPr/>
          </p:nvSpPr>
          <p:spPr bwMode="auto">
            <a:xfrm>
              <a:off x="5904" y="5472"/>
              <a:ext cx="0" cy="6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7" name="Line 26"/>
            <p:cNvSpPr>
              <a:spLocks noChangeAspect="1" noChangeShapeType="1"/>
            </p:cNvSpPr>
            <p:nvPr/>
          </p:nvSpPr>
          <p:spPr bwMode="auto">
            <a:xfrm>
              <a:off x="7200"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8" name="Line 27"/>
            <p:cNvSpPr>
              <a:spLocks noChangeAspect="1" noChangeShapeType="1"/>
            </p:cNvSpPr>
            <p:nvPr/>
          </p:nvSpPr>
          <p:spPr bwMode="auto">
            <a:xfrm>
              <a:off x="5184" y="72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9" name="Line 28"/>
            <p:cNvSpPr>
              <a:spLocks noChangeAspect="1" noChangeShapeType="1"/>
            </p:cNvSpPr>
            <p:nvPr/>
          </p:nvSpPr>
          <p:spPr bwMode="auto">
            <a:xfrm>
              <a:off x="5904" y="6951"/>
              <a:ext cx="0" cy="2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0" name="Line 29"/>
            <p:cNvSpPr>
              <a:spLocks noChangeAspect="1" noChangeShapeType="1"/>
            </p:cNvSpPr>
            <p:nvPr/>
          </p:nvSpPr>
          <p:spPr bwMode="auto">
            <a:xfrm>
              <a:off x="518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1" name="Line 30"/>
            <p:cNvSpPr>
              <a:spLocks noChangeAspect="1" noChangeShapeType="1"/>
            </p:cNvSpPr>
            <p:nvPr/>
          </p:nvSpPr>
          <p:spPr bwMode="auto">
            <a:xfrm>
              <a:off x="662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766165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n-GB" altLang="en-US"/>
              <a:t>Plant Structure</a:t>
            </a:r>
          </a:p>
        </p:txBody>
      </p:sp>
      <p:pic>
        <p:nvPicPr>
          <p:cNvPr id="8195"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61182" y="1427163"/>
            <a:ext cx="6315868" cy="4671263"/>
          </a:xfrm>
          <a:noFill/>
        </p:spPr>
      </p:pic>
      <p:sp>
        <p:nvSpPr>
          <p:cNvPr id="8196" name="Text Box 7"/>
          <p:cNvSpPr txBox="1">
            <a:spLocks noChangeArrowheads="1"/>
          </p:cNvSpPr>
          <p:nvPr/>
        </p:nvSpPr>
        <p:spPr bwMode="auto">
          <a:xfrm>
            <a:off x="1703389" y="6237288"/>
            <a:ext cx="8713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Interactive, multimedia learning package, The University of Waikato, New Zealand </a:t>
            </a:r>
          </a:p>
        </p:txBody>
      </p:sp>
    </p:spTree>
    <p:extLst>
      <p:ext uri="{BB962C8B-B14F-4D97-AF65-F5344CB8AC3E}">
        <p14:creationId xmlns:p14="http://schemas.microsoft.com/office/powerpoint/2010/main" val="3827266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a:t>Flowcharts</a:t>
            </a:r>
          </a:p>
        </p:txBody>
      </p:sp>
      <p:sp>
        <p:nvSpPr>
          <p:cNvPr id="10243" name="Rectangle 3"/>
          <p:cNvSpPr>
            <a:spLocks noGrp="1" noChangeArrowheads="1"/>
          </p:cNvSpPr>
          <p:nvPr>
            <p:ph idx="1"/>
          </p:nvPr>
        </p:nvSpPr>
        <p:spPr/>
        <p:txBody>
          <a:bodyPr/>
          <a:lstStyle/>
          <a:p>
            <a:pPr eaLnBrk="1" hangingPunct="1"/>
            <a:r>
              <a:rPr lang="en-GB" altLang="en-US"/>
              <a:t>A </a:t>
            </a:r>
            <a:r>
              <a:rPr lang="en-GB" altLang="en-US" b="1"/>
              <a:t>flowchart</a:t>
            </a:r>
            <a:r>
              <a:rPr lang="en-GB" altLang="en-US"/>
              <a:t> is a diagram that describes the way a user may interact with, and navigate through, an application.</a:t>
            </a:r>
          </a:p>
        </p:txBody>
      </p:sp>
      <p:sp>
        <p:nvSpPr>
          <p:cNvPr id="10244" name="Rectangle 5"/>
          <p:cNvSpPr>
            <a:spLocks noChangeArrowheads="1"/>
          </p:cNvSpPr>
          <p:nvPr/>
        </p:nvSpPr>
        <p:spPr bwMode="auto">
          <a:xfrm>
            <a:off x="7437439" y="6396457"/>
            <a:ext cx="724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293917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a:t>Checklist</a:t>
            </a:r>
          </a:p>
        </p:txBody>
      </p:sp>
      <p:sp>
        <p:nvSpPr>
          <p:cNvPr id="11267" name="Rectangle 3"/>
          <p:cNvSpPr>
            <a:spLocks noGrp="1" noChangeArrowheads="1"/>
          </p:cNvSpPr>
          <p:nvPr>
            <p:ph idx="1"/>
          </p:nvPr>
        </p:nvSpPr>
        <p:spPr>
          <a:xfrm>
            <a:off x="2209800" y="2770188"/>
            <a:ext cx="7772400" cy="4114800"/>
          </a:xfrm>
        </p:spPr>
        <p:txBody>
          <a:bodyPr/>
          <a:lstStyle/>
          <a:p>
            <a:pPr eaLnBrk="1" hangingPunct="1">
              <a:lnSpc>
                <a:spcPct val="80000"/>
              </a:lnSpc>
            </a:pPr>
            <a:r>
              <a:rPr lang="en-US" altLang="en-US" sz="2400"/>
              <a:t>All major elements of the project are indicated;</a:t>
            </a:r>
          </a:p>
          <a:p>
            <a:pPr eaLnBrk="1" hangingPunct="1">
              <a:lnSpc>
                <a:spcPct val="80000"/>
              </a:lnSpc>
            </a:pPr>
            <a:endParaRPr lang="en-US" altLang="en-US" sz="2400"/>
          </a:p>
          <a:p>
            <a:pPr eaLnBrk="1" hangingPunct="1">
              <a:lnSpc>
                <a:spcPct val="80000"/>
              </a:lnSpc>
            </a:pPr>
            <a:r>
              <a:rPr lang="en-US" altLang="en-US" sz="2400"/>
              <a:t>The elements are clearly labeled;</a:t>
            </a:r>
          </a:p>
          <a:p>
            <a:pPr eaLnBrk="1" hangingPunct="1">
              <a:lnSpc>
                <a:spcPct val="80000"/>
              </a:lnSpc>
            </a:pPr>
            <a:endParaRPr lang="en-US" altLang="en-US" sz="2400"/>
          </a:p>
          <a:p>
            <a:pPr eaLnBrk="1" hangingPunct="1">
              <a:lnSpc>
                <a:spcPct val="80000"/>
              </a:lnSpc>
            </a:pPr>
            <a:r>
              <a:rPr lang="en-US" altLang="en-US" sz="2400"/>
              <a:t>Sequence of elements is clear and there are no gaps or dead ends;</a:t>
            </a:r>
          </a:p>
          <a:p>
            <a:pPr eaLnBrk="1" hangingPunct="1">
              <a:lnSpc>
                <a:spcPct val="80000"/>
              </a:lnSpc>
            </a:pPr>
            <a:endParaRPr lang="en-US" altLang="en-US" sz="2400"/>
          </a:p>
          <a:p>
            <a:pPr eaLnBrk="1" hangingPunct="1">
              <a:lnSpc>
                <a:spcPct val="80000"/>
              </a:lnSpc>
            </a:pPr>
            <a:r>
              <a:rPr lang="en-US" altLang="en-US" sz="2400"/>
              <a:t>Sequence of elements is logical from user's point of view;</a:t>
            </a:r>
          </a:p>
          <a:p>
            <a:pPr eaLnBrk="1" hangingPunct="1">
              <a:lnSpc>
                <a:spcPct val="80000"/>
              </a:lnSpc>
            </a:pPr>
            <a:endParaRPr lang="en-US" altLang="en-US" sz="2400"/>
          </a:p>
          <a:p>
            <a:pPr eaLnBrk="1" hangingPunct="1">
              <a:lnSpc>
                <a:spcPct val="80000"/>
              </a:lnSpc>
            </a:pPr>
            <a:r>
              <a:rPr lang="en-US" altLang="en-US" sz="2400"/>
              <a:t>Flowchart symbols are used correctly.</a:t>
            </a:r>
            <a:endParaRPr lang="en-GB" altLang="en-US" sz="2400"/>
          </a:p>
        </p:txBody>
      </p:sp>
      <p:sp>
        <p:nvSpPr>
          <p:cNvPr id="11268" name="Text Box 4"/>
          <p:cNvSpPr txBox="1">
            <a:spLocks noChangeArrowheads="1"/>
          </p:cNvSpPr>
          <p:nvPr/>
        </p:nvSpPr>
        <p:spPr bwMode="auto">
          <a:xfrm>
            <a:off x="3000376" y="191611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Ensure that:</a:t>
            </a:r>
          </a:p>
        </p:txBody>
      </p:sp>
    </p:spTree>
    <p:extLst>
      <p:ext uri="{BB962C8B-B14F-4D97-AF65-F5344CB8AC3E}">
        <p14:creationId xmlns:p14="http://schemas.microsoft.com/office/powerpoint/2010/main" val="349429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GB"/>
              <a:t>World Wide Web Consortium (W3C)</a:t>
            </a:r>
          </a:p>
        </p:txBody>
      </p:sp>
      <p:sp>
        <p:nvSpPr>
          <p:cNvPr id="18435" name="Rectangle 3"/>
          <p:cNvSpPr>
            <a:spLocks noGrp="1" noChangeArrowheads="1"/>
          </p:cNvSpPr>
          <p:nvPr>
            <p:ph idx="1"/>
          </p:nvPr>
        </p:nvSpPr>
        <p:spPr/>
        <p:txBody>
          <a:bodyPr vert="horz" lIns="91440" tIns="45720" rIns="91440" bIns="45720" rtlCol="0" anchor="t">
            <a:normAutofit lnSpcReduction="10000"/>
          </a:bodyPr>
          <a:lstStyle/>
          <a:p>
            <a:endParaRPr lang="en-GB"/>
          </a:p>
          <a:p>
            <a:pPr marL="0" indent="0">
              <a:buNone/>
            </a:pPr>
            <a:r>
              <a:rPr lang="en-GB">
                <a:ea typeface="+mn-lt"/>
                <a:cs typeface="+mn-lt"/>
              </a:rPr>
              <a:t>The World Wide Web Consortium (W3C) is an international community where </a:t>
            </a:r>
            <a:r>
              <a:rPr lang="en-GB">
                <a:ea typeface="+mn-lt"/>
                <a:cs typeface="+mn-lt"/>
                <a:hlinkClick r:id="rId3"/>
              </a:rPr>
              <a:t>Member organizations</a:t>
            </a:r>
            <a:r>
              <a:rPr lang="en-GB">
                <a:ea typeface="+mn-lt"/>
                <a:cs typeface="+mn-lt"/>
              </a:rPr>
              <a:t>,  full-time </a:t>
            </a:r>
            <a:r>
              <a:rPr lang="en-GB">
                <a:ea typeface="+mn-lt"/>
                <a:cs typeface="+mn-lt"/>
                <a:hlinkClick r:id="rId4"/>
              </a:rPr>
              <a:t>staff</a:t>
            </a:r>
            <a:r>
              <a:rPr lang="en-GB">
                <a:ea typeface="+mn-lt"/>
                <a:cs typeface="+mn-lt"/>
              </a:rPr>
              <a:t>, and the public work together to develop </a:t>
            </a:r>
            <a:r>
              <a:rPr lang="en-GB">
                <a:ea typeface="+mn-lt"/>
                <a:cs typeface="+mn-lt"/>
                <a:hlinkClick r:id="rId5"/>
              </a:rPr>
              <a:t>Web standards</a:t>
            </a:r>
            <a:r>
              <a:rPr lang="en-GB">
                <a:ea typeface="+mn-lt"/>
                <a:cs typeface="+mn-lt"/>
              </a:rPr>
              <a:t>. Led by Web inventor and Director </a:t>
            </a:r>
            <a:r>
              <a:rPr lang="en-GB">
                <a:ea typeface="+mn-lt"/>
                <a:cs typeface="+mn-lt"/>
                <a:hlinkClick r:id="rId6"/>
              </a:rPr>
              <a:t>Tim Berners-Lee</a:t>
            </a:r>
            <a:r>
              <a:rPr lang="en-GB">
                <a:ea typeface="+mn-lt"/>
                <a:cs typeface="+mn-lt"/>
              </a:rPr>
              <a:t> and CEO </a:t>
            </a:r>
            <a:r>
              <a:rPr lang="en-GB">
                <a:ea typeface="+mn-lt"/>
                <a:cs typeface="+mn-lt"/>
                <a:hlinkClick r:id="rId7"/>
              </a:rPr>
              <a:t>Jeffrey Jaffe</a:t>
            </a:r>
            <a:r>
              <a:rPr lang="en-GB">
                <a:ea typeface="+mn-lt"/>
                <a:cs typeface="+mn-lt"/>
              </a:rPr>
              <a:t>, W3C's mission is to lead the Web to its full </a:t>
            </a:r>
            <a:r>
              <a:rPr lang="en-GB" err="1">
                <a:ea typeface="+mn-lt"/>
                <a:cs typeface="+mn-lt"/>
              </a:rPr>
              <a:t>potentia</a:t>
            </a:r>
            <a:endParaRPr lang="en-GB" err="1">
              <a:cs typeface="Calibri" panose="020F0502020204030204"/>
            </a:endParaRPr>
          </a:p>
          <a:p>
            <a:endParaRPr lang="en-GB">
              <a:cs typeface="Calibri" panose="020F0502020204030204"/>
            </a:endParaRPr>
          </a:p>
          <a:p>
            <a:r>
              <a:rPr lang="en-GB"/>
              <a:t>What does W3C do?</a:t>
            </a:r>
            <a:endParaRPr lang="en-GB">
              <a:cs typeface="Calibri"/>
            </a:endParaRPr>
          </a:p>
          <a:p>
            <a:pPr marL="0" indent="0">
              <a:buNone/>
            </a:pPr>
            <a:r>
              <a:rPr lang="en-GB">
                <a:ea typeface="+mn-lt"/>
                <a:cs typeface="+mn-lt"/>
              </a:rPr>
              <a:t>W3C's primary activity is to develop protocols and guidelines that ensure long-term growth for the Web. W3C's standards define key parts of what makes the World Wide Web work</a:t>
            </a:r>
            <a:endParaRPr lang="en-GB">
              <a:cs typeface="Calibri" panose="020F0502020204030204"/>
            </a:endParaRPr>
          </a:p>
          <a:p>
            <a:endParaRPr lang="en-GB">
              <a:cs typeface="Calibri" panose="020F0502020204030204"/>
            </a:endParaRPr>
          </a:p>
          <a:p>
            <a:endParaRPr lang="en-GB"/>
          </a:p>
          <a:p>
            <a:r>
              <a:rPr lang="en-GB">
                <a:hlinkClick r:id="rId8"/>
              </a:rPr>
              <a:t>http://www.w3.org/</a:t>
            </a:r>
            <a:endParaRPr lang="en-GB"/>
          </a:p>
        </p:txBody>
      </p:sp>
    </p:spTree>
    <p:extLst>
      <p:ext uri="{BB962C8B-B14F-4D97-AF65-F5344CB8AC3E}">
        <p14:creationId xmlns:p14="http://schemas.microsoft.com/office/powerpoint/2010/main" val="25615651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a:t>Example of a Flowchart</a:t>
            </a:r>
          </a:p>
        </p:txBody>
      </p:sp>
      <p:pic>
        <p:nvPicPr>
          <p:cNvPr id="12291" name="Picture 4" descr="flowchart_dra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1" y="2565401"/>
            <a:ext cx="5711825" cy="3267075"/>
          </a:xfrm>
          <a:noFill/>
        </p:spPr>
      </p:pic>
      <p:sp>
        <p:nvSpPr>
          <p:cNvPr id="12292" name="Text Box 6"/>
          <p:cNvSpPr txBox="1">
            <a:spLocks noChangeArrowheads="1"/>
          </p:cNvSpPr>
          <p:nvPr/>
        </p:nvSpPr>
        <p:spPr bwMode="auto">
          <a:xfrm>
            <a:off x="4224339" y="6092826"/>
            <a:ext cx="345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Draft Flowchart</a:t>
            </a:r>
          </a:p>
        </p:txBody>
      </p:sp>
    </p:spTree>
    <p:extLst>
      <p:ext uri="{BB962C8B-B14F-4D97-AF65-F5344CB8AC3E}">
        <p14:creationId xmlns:p14="http://schemas.microsoft.com/office/powerpoint/2010/main" val="15402237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a:t>Example 2</a:t>
            </a:r>
          </a:p>
        </p:txBody>
      </p:sp>
      <p:pic>
        <p:nvPicPr>
          <p:cNvPr id="13315" name="Picture 4" descr="flow_finalchar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238776" y="444661"/>
            <a:ext cx="5400524" cy="5951378"/>
          </a:xfrm>
          <a:noFill/>
        </p:spPr>
      </p:pic>
      <p:sp>
        <p:nvSpPr>
          <p:cNvPr id="13316" name="Text Box 6"/>
          <p:cNvSpPr txBox="1">
            <a:spLocks noChangeArrowheads="1"/>
          </p:cNvSpPr>
          <p:nvPr/>
        </p:nvSpPr>
        <p:spPr bwMode="auto">
          <a:xfrm>
            <a:off x="1287463" y="3516313"/>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Final Flowchart</a:t>
            </a:r>
          </a:p>
        </p:txBody>
      </p:sp>
      <p:sp>
        <p:nvSpPr>
          <p:cNvPr id="13317" name="Text Box 7"/>
          <p:cNvSpPr txBox="1">
            <a:spLocks noChangeArrowheads="1"/>
          </p:cNvSpPr>
          <p:nvPr/>
        </p:nvSpPr>
        <p:spPr bwMode="auto">
          <a:xfrm>
            <a:off x="7675563" y="6556376"/>
            <a:ext cx="4611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3"/>
              </a:rPr>
              <a:t>http://www.mcli.dist.maricopa.edu/authoring/studio/guidebook/flow_example.html</a:t>
            </a:r>
            <a:r>
              <a:rPr lang="en-GB" altLang="en-US" sz="900"/>
              <a:t> </a:t>
            </a:r>
          </a:p>
        </p:txBody>
      </p:sp>
    </p:spTree>
    <p:extLst>
      <p:ext uri="{BB962C8B-B14F-4D97-AF65-F5344CB8AC3E}">
        <p14:creationId xmlns:p14="http://schemas.microsoft.com/office/powerpoint/2010/main" val="2526487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6435726" y="1336675"/>
            <a:ext cx="5756274" cy="5073650"/>
            <a:chOff x="1896" y="10020"/>
            <a:chExt cx="7974" cy="6510"/>
          </a:xfrm>
        </p:grpSpPr>
        <p:grpSp>
          <p:nvGrpSpPr>
            <p:cNvPr id="14341" name="Group 6"/>
            <p:cNvGrpSpPr>
              <a:grpSpLocks/>
            </p:cNvGrpSpPr>
            <p:nvPr/>
          </p:nvGrpSpPr>
          <p:grpSpPr bwMode="auto">
            <a:xfrm>
              <a:off x="1896" y="10080"/>
              <a:ext cx="3687" cy="6423"/>
              <a:chOff x="4176" y="10080"/>
              <a:chExt cx="3687" cy="6423"/>
            </a:xfrm>
          </p:grpSpPr>
          <p:grpSp>
            <p:nvGrpSpPr>
              <p:cNvPr id="14343" name="Group 7"/>
              <p:cNvGrpSpPr>
                <a:grpSpLocks/>
              </p:cNvGrpSpPr>
              <p:nvPr/>
            </p:nvGrpSpPr>
            <p:grpSpPr bwMode="auto">
              <a:xfrm>
                <a:off x="5310" y="15744"/>
                <a:ext cx="1305" cy="759"/>
                <a:chOff x="5325" y="15225"/>
                <a:chExt cx="1305" cy="759"/>
              </a:xfrm>
            </p:grpSpPr>
            <p:grpSp>
              <p:nvGrpSpPr>
                <p:cNvPr id="14370" name="Group 8"/>
                <p:cNvGrpSpPr>
                  <a:grpSpLocks/>
                </p:cNvGrpSpPr>
                <p:nvPr/>
              </p:nvGrpSpPr>
              <p:grpSpPr bwMode="auto">
                <a:xfrm>
                  <a:off x="5325" y="15552"/>
                  <a:ext cx="1305" cy="432"/>
                  <a:chOff x="5325" y="15552"/>
                  <a:chExt cx="1305" cy="432"/>
                </a:xfrm>
              </p:grpSpPr>
              <p:sp>
                <p:nvSpPr>
                  <p:cNvPr id="14372" name="AutoShape 9"/>
                  <p:cNvSpPr>
                    <a:spLocks noChangeArrowheads="1"/>
                  </p:cNvSpPr>
                  <p:nvPr/>
                </p:nvSpPr>
                <p:spPr bwMode="auto">
                  <a:xfrm>
                    <a:off x="5328" y="15552"/>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73" name="Text Box 10"/>
                  <p:cNvSpPr txBox="1">
                    <a:spLocks noChangeArrowheads="1"/>
                  </p:cNvSpPr>
                  <p:nvPr/>
                </p:nvSpPr>
                <p:spPr bwMode="auto">
                  <a:xfrm>
                    <a:off x="5325" y="15600"/>
                    <a:ext cx="13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End</a:t>
                    </a:r>
                    <a:endParaRPr lang="en-GB" altLang="en-US"/>
                  </a:p>
                </p:txBody>
              </p:sp>
            </p:grpSp>
            <p:sp>
              <p:nvSpPr>
                <p:cNvPr id="14371" name="Line 11"/>
                <p:cNvSpPr>
                  <a:spLocks noChangeShapeType="1"/>
                </p:cNvSpPr>
                <p:nvPr/>
              </p:nvSpPr>
              <p:spPr bwMode="auto">
                <a:xfrm>
                  <a:off x="5985" y="15225"/>
                  <a:ext cx="0" cy="3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4344" name="Group 12"/>
              <p:cNvGrpSpPr>
                <a:grpSpLocks/>
              </p:cNvGrpSpPr>
              <p:nvPr/>
            </p:nvGrpSpPr>
            <p:grpSpPr bwMode="auto">
              <a:xfrm>
                <a:off x="4176" y="10080"/>
                <a:ext cx="3687" cy="5136"/>
                <a:chOff x="4176" y="10080"/>
                <a:chExt cx="3687" cy="5136"/>
              </a:xfrm>
            </p:grpSpPr>
            <p:sp>
              <p:nvSpPr>
                <p:cNvPr id="14346" name="AutoShape 13"/>
                <p:cNvSpPr>
                  <a:spLocks noChangeArrowheads="1"/>
                </p:cNvSpPr>
                <p:nvPr/>
              </p:nvSpPr>
              <p:spPr bwMode="auto">
                <a:xfrm>
                  <a:off x="5328" y="10080"/>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7" name="AutoShape 14"/>
                <p:cNvSpPr>
                  <a:spLocks noChangeArrowheads="1"/>
                </p:cNvSpPr>
                <p:nvPr/>
              </p:nvSpPr>
              <p:spPr bwMode="auto">
                <a:xfrm>
                  <a:off x="5328" y="10944"/>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8" name="AutoShape 15"/>
                <p:cNvSpPr>
                  <a:spLocks noChangeArrowheads="1"/>
                </p:cNvSpPr>
                <p:nvPr/>
              </p:nvSpPr>
              <p:spPr bwMode="auto">
                <a:xfrm>
                  <a:off x="5328" y="11952"/>
                  <a:ext cx="1296" cy="720"/>
                </a:xfrm>
                <a:prstGeom prst="flowChartDecision">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9" name="Line 16"/>
                <p:cNvSpPr>
                  <a:spLocks noChangeShapeType="1"/>
                </p:cNvSpPr>
                <p:nvPr/>
              </p:nvSpPr>
              <p:spPr bwMode="auto">
                <a:xfrm>
                  <a:off x="5973" y="10512"/>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0" name="Line 17"/>
                <p:cNvSpPr>
                  <a:spLocks noChangeShapeType="1"/>
                </p:cNvSpPr>
                <p:nvPr/>
              </p:nvSpPr>
              <p:spPr bwMode="auto">
                <a:xfrm>
                  <a:off x="5973" y="1152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1" name="Line 18"/>
                <p:cNvSpPr>
                  <a:spLocks noChangeShapeType="1"/>
                </p:cNvSpPr>
                <p:nvPr/>
              </p:nvSpPr>
              <p:spPr bwMode="auto">
                <a:xfrm>
                  <a:off x="7218" y="12330"/>
                  <a:ext cx="0" cy="8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2" name="Line 19"/>
                <p:cNvSpPr>
                  <a:spLocks noChangeShapeType="1"/>
                </p:cNvSpPr>
                <p:nvPr/>
              </p:nvSpPr>
              <p:spPr bwMode="auto">
                <a:xfrm flipH="1">
                  <a:off x="6624" y="12309"/>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53" name="Line 20"/>
                <p:cNvSpPr>
                  <a:spLocks noChangeShapeType="1"/>
                </p:cNvSpPr>
                <p:nvPr/>
              </p:nvSpPr>
              <p:spPr bwMode="auto">
                <a:xfrm>
                  <a:off x="7218" y="13779"/>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4354" name="Group 21"/>
                <p:cNvGrpSpPr>
                  <a:grpSpLocks/>
                </p:cNvGrpSpPr>
                <p:nvPr/>
              </p:nvGrpSpPr>
              <p:grpSpPr bwMode="auto">
                <a:xfrm>
                  <a:off x="4176" y="12036"/>
                  <a:ext cx="576" cy="576"/>
                  <a:chOff x="7344" y="12096"/>
                  <a:chExt cx="576" cy="576"/>
                </a:xfrm>
              </p:grpSpPr>
              <p:sp>
                <p:nvSpPr>
                  <p:cNvPr id="14368" name="AutoShape 22"/>
                  <p:cNvSpPr>
                    <a:spLocks noChangeArrowheads="1"/>
                  </p:cNvSpPr>
                  <p:nvPr/>
                </p:nvSpPr>
                <p:spPr bwMode="auto">
                  <a:xfrm>
                    <a:off x="7344" y="12096"/>
                    <a:ext cx="576" cy="576"/>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9" name="Text Box 23"/>
                  <p:cNvSpPr txBox="1">
                    <a:spLocks noChangeArrowheads="1"/>
                  </p:cNvSpPr>
                  <p:nvPr/>
                </p:nvSpPr>
                <p:spPr bwMode="auto">
                  <a:xfrm>
                    <a:off x="7344" y="1224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1</a:t>
                    </a:r>
                    <a:endParaRPr lang="en-GB" altLang="en-US"/>
                  </a:p>
                </p:txBody>
              </p:sp>
            </p:grpSp>
            <p:sp>
              <p:nvSpPr>
                <p:cNvPr id="14355" name="Text Box 24"/>
                <p:cNvSpPr txBox="1">
                  <a:spLocks noChangeArrowheads="1"/>
                </p:cNvSpPr>
                <p:nvPr/>
              </p:nvSpPr>
              <p:spPr bwMode="auto">
                <a:xfrm>
                  <a:off x="5328" y="10155"/>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Start</a:t>
                  </a:r>
                  <a:endParaRPr lang="en-GB" altLang="en-US"/>
                </a:p>
              </p:txBody>
            </p:sp>
            <p:sp>
              <p:nvSpPr>
                <p:cNvPr id="14356" name="Text Box 25"/>
                <p:cNvSpPr txBox="1">
                  <a:spLocks noChangeArrowheads="1"/>
                </p:cNvSpPr>
                <p:nvPr/>
              </p:nvSpPr>
              <p:spPr bwMode="auto">
                <a:xfrm>
                  <a:off x="5328" y="10944"/>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Introduction Screen </a:t>
                  </a:r>
                  <a:r>
                    <a:rPr lang="en-US" altLang="en-US" sz="800">
                      <a:latin typeface="Arial" panose="020B0604020202020204" pitchFamily="34" charset="0"/>
                    </a:rPr>
                    <a:t>s1</a:t>
                  </a:r>
                  <a:endParaRPr lang="en-GB" altLang="en-US"/>
                </a:p>
              </p:txBody>
            </p:sp>
            <p:grpSp>
              <p:nvGrpSpPr>
                <p:cNvPr id="14357" name="Group 26"/>
                <p:cNvGrpSpPr>
                  <a:grpSpLocks/>
                </p:cNvGrpSpPr>
                <p:nvPr/>
              </p:nvGrpSpPr>
              <p:grpSpPr bwMode="auto">
                <a:xfrm>
                  <a:off x="6567" y="13203"/>
                  <a:ext cx="1296" cy="576"/>
                  <a:chOff x="6912" y="13248"/>
                  <a:chExt cx="1296" cy="576"/>
                </a:xfrm>
              </p:grpSpPr>
              <p:sp>
                <p:nvSpPr>
                  <p:cNvPr id="14366" name="AutoShape 27"/>
                  <p:cNvSpPr>
                    <a:spLocks noChangeArrowheads="1"/>
                  </p:cNvSpPr>
                  <p:nvPr/>
                </p:nvSpPr>
                <p:spPr bwMode="auto">
                  <a:xfrm>
                    <a:off x="6912" y="13248"/>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7" name="Text Box 28"/>
                  <p:cNvSpPr txBox="1">
                    <a:spLocks noChangeArrowheads="1"/>
                  </p:cNvSpPr>
                  <p:nvPr/>
                </p:nvSpPr>
                <p:spPr bwMode="auto">
                  <a:xfrm>
                    <a:off x="6912" y="13248"/>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1 </a:t>
                    </a:r>
                    <a:r>
                      <a:rPr lang="en-US" altLang="en-US" sz="800">
                        <a:latin typeface="Arial" panose="020B0604020202020204" pitchFamily="34" charset="0"/>
                      </a:rPr>
                      <a:t>s7</a:t>
                    </a:r>
                    <a:endParaRPr lang="en-GB" altLang="en-US"/>
                  </a:p>
                </p:txBody>
              </p:sp>
            </p:grpSp>
            <p:grpSp>
              <p:nvGrpSpPr>
                <p:cNvPr id="14358" name="Group 29"/>
                <p:cNvGrpSpPr>
                  <a:grpSpLocks/>
                </p:cNvGrpSpPr>
                <p:nvPr/>
              </p:nvGrpSpPr>
              <p:grpSpPr bwMode="auto">
                <a:xfrm>
                  <a:off x="6567" y="14211"/>
                  <a:ext cx="1296" cy="576"/>
                  <a:chOff x="6912" y="14256"/>
                  <a:chExt cx="1296" cy="576"/>
                </a:xfrm>
              </p:grpSpPr>
              <p:sp>
                <p:nvSpPr>
                  <p:cNvPr id="14364" name="AutoShape 30"/>
                  <p:cNvSpPr>
                    <a:spLocks noChangeArrowheads="1"/>
                  </p:cNvSpPr>
                  <p:nvPr/>
                </p:nvSpPr>
                <p:spPr bwMode="auto">
                  <a:xfrm>
                    <a:off x="6912" y="14256"/>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5" name="Text Box 31"/>
                  <p:cNvSpPr txBox="1">
                    <a:spLocks noChangeArrowheads="1"/>
                  </p:cNvSpPr>
                  <p:nvPr/>
                </p:nvSpPr>
                <p:spPr bwMode="auto">
                  <a:xfrm>
                    <a:off x="6912" y="14256"/>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2 </a:t>
                    </a:r>
                    <a:r>
                      <a:rPr lang="en-US" altLang="en-US" sz="800">
                        <a:latin typeface="Arial" panose="020B0604020202020204" pitchFamily="34" charset="0"/>
                      </a:rPr>
                      <a:t>s8</a:t>
                    </a:r>
                    <a:endParaRPr lang="en-GB" altLang="en-US"/>
                  </a:p>
                </p:txBody>
              </p:sp>
            </p:grpSp>
            <p:sp>
              <p:nvSpPr>
                <p:cNvPr id="14359" name="Text Box 32"/>
                <p:cNvSpPr txBox="1">
                  <a:spLocks noChangeArrowheads="1"/>
                </p:cNvSpPr>
                <p:nvPr/>
              </p:nvSpPr>
              <p:spPr bwMode="auto">
                <a:xfrm>
                  <a:off x="5343" y="12180"/>
                  <a:ext cx="129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New User?</a:t>
                  </a:r>
                  <a:endParaRPr lang="en-GB" altLang="en-US"/>
                </a:p>
              </p:txBody>
            </p:sp>
            <p:sp>
              <p:nvSpPr>
                <p:cNvPr id="14360" name="Line 33"/>
                <p:cNvSpPr>
                  <a:spLocks noChangeShapeType="1"/>
                </p:cNvSpPr>
                <p:nvPr/>
              </p:nvSpPr>
              <p:spPr bwMode="auto">
                <a:xfrm flipH="1" flipV="1">
                  <a:off x="4752" y="12309"/>
                  <a:ext cx="591" cy="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1" name="Line 34"/>
                <p:cNvSpPr>
                  <a:spLocks noChangeShapeType="1"/>
                </p:cNvSpPr>
                <p:nvPr/>
              </p:nvSpPr>
              <p:spPr bwMode="auto">
                <a:xfrm>
                  <a:off x="7218" y="14784"/>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2" name="Text Box 35"/>
                <p:cNvSpPr txBox="1">
                  <a:spLocks noChangeArrowheads="1"/>
                </p:cNvSpPr>
                <p:nvPr/>
              </p:nvSpPr>
              <p:spPr bwMode="auto">
                <a:xfrm>
                  <a:off x="6750" y="12000"/>
                  <a:ext cx="4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yes</a:t>
                  </a:r>
                  <a:endParaRPr lang="en-GB" altLang="en-US"/>
                </a:p>
              </p:txBody>
            </p:sp>
            <p:sp>
              <p:nvSpPr>
                <p:cNvPr id="14363" name="Text Box 36"/>
                <p:cNvSpPr txBox="1">
                  <a:spLocks noChangeArrowheads="1"/>
                </p:cNvSpPr>
                <p:nvPr/>
              </p:nvSpPr>
              <p:spPr bwMode="auto">
                <a:xfrm>
                  <a:off x="5025" y="12015"/>
                  <a:ext cx="4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no</a:t>
                  </a:r>
                  <a:endParaRPr lang="en-GB" altLang="en-US"/>
                </a:p>
              </p:txBody>
            </p:sp>
          </p:grpSp>
          <p:sp>
            <p:nvSpPr>
              <p:cNvPr id="14345" name="Text Box 37"/>
              <p:cNvSpPr txBox="1">
                <a:spLocks noChangeArrowheads="1"/>
              </p:cNvSpPr>
              <p:nvPr/>
            </p:nvSpPr>
            <p:spPr bwMode="auto">
              <a:xfrm>
                <a:off x="5100" y="15255"/>
                <a:ext cx="187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a:t>
                </a:r>
                <a:endParaRPr lang="en-GB" altLang="en-US"/>
              </a:p>
            </p:txBody>
          </p:sp>
        </p:grpSp>
        <p:sp>
          <p:nvSpPr>
            <p:cNvPr id="14342" name="Text Box 38"/>
            <p:cNvSpPr txBox="1">
              <a:spLocks noChangeArrowheads="1"/>
            </p:cNvSpPr>
            <p:nvPr/>
          </p:nvSpPr>
          <p:spPr bwMode="auto">
            <a:xfrm>
              <a:off x="5880" y="10020"/>
              <a:ext cx="3990" cy="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1000">
                <a:latin typeface="Arial" panose="020B0604020202020204" pitchFamily="34" charset="0"/>
              </a:endParaRPr>
            </a:p>
            <a:p>
              <a:pPr eaLnBrk="1" hangingPunct="1"/>
              <a:endParaRPr lang="en-GB" altLang="en-US"/>
            </a:p>
          </p:txBody>
        </p:sp>
      </p:grpSp>
      <p:sp>
        <p:nvSpPr>
          <p:cNvPr id="14339" name="Rectangle 39"/>
          <p:cNvSpPr>
            <a:spLocks noGrp="1" noChangeArrowheads="1"/>
          </p:cNvSpPr>
          <p:nvPr>
            <p:ph type="title"/>
          </p:nvPr>
        </p:nvSpPr>
        <p:spPr/>
        <p:txBody>
          <a:bodyPr/>
          <a:lstStyle/>
          <a:p>
            <a:pPr eaLnBrk="1" hangingPunct="1"/>
            <a:r>
              <a:rPr lang="en-GB" altLang="en-US" sz="4000"/>
              <a:t>Flowchart with reference to the equivalent storyboard </a:t>
            </a:r>
          </a:p>
        </p:txBody>
      </p:sp>
      <p:sp>
        <p:nvSpPr>
          <p:cNvPr id="14340" name="Text Box 40"/>
          <p:cNvSpPr txBox="1">
            <a:spLocks noChangeArrowheads="1"/>
          </p:cNvSpPr>
          <p:nvPr/>
        </p:nvSpPr>
        <p:spPr bwMode="auto">
          <a:xfrm>
            <a:off x="867908" y="2639060"/>
            <a:ext cx="42876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order to relate the flowchart to the storyboards or wireframes, each screen element has a reference to the equivalent storyboard (e.g. s1).</a:t>
            </a:r>
          </a:p>
        </p:txBody>
      </p:sp>
    </p:spTree>
    <p:extLst>
      <p:ext uri="{BB962C8B-B14F-4D97-AF65-F5344CB8AC3E}">
        <p14:creationId xmlns:p14="http://schemas.microsoft.com/office/powerpoint/2010/main" val="17481435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a:t>Flowcharting Software</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6287" y="2010506"/>
            <a:ext cx="6802539" cy="3809422"/>
          </a:xfrm>
        </p:spPr>
      </p:pic>
    </p:spTree>
    <p:extLst>
      <p:ext uri="{BB962C8B-B14F-4D97-AF65-F5344CB8AC3E}">
        <p14:creationId xmlns:p14="http://schemas.microsoft.com/office/powerpoint/2010/main" val="18216489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Wireframes</a:t>
            </a:r>
          </a:p>
        </p:txBody>
      </p:sp>
      <p:sp>
        <p:nvSpPr>
          <p:cNvPr id="16387" name="Rectangle 3"/>
          <p:cNvSpPr>
            <a:spLocks noGrp="1" noChangeArrowheads="1"/>
          </p:cNvSpPr>
          <p:nvPr>
            <p:ph idx="1"/>
          </p:nvPr>
        </p:nvSpPr>
        <p:spPr>
          <a:xfrm>
            <a:off x="2706688" y="2017713"/>
            <a:ext cx="7772400" cy="2779712"/>
          </a:xfrm>
        </p:spPr>
        <p:txBody>
          <a:bodyPr>
            <a:normAutofit/>
          </a:bodyPr>
          <a:lstStyle/>
          <a:p>
            <a:pPr eaLnBrk="1" hangingPunct="1"/>
            <a:r>
              <a:rPr lang="en-GB" altLang="en-US" sz="3200"/>
              <a:t>A </a:t>
            </a:r>
            <a:r>
              <a:rPr lang="en-GB" altLang="en-US" sz="3200" b="1"/>
              <a:t>wireframe</a:t>
            </a:r>
            <a:r>
              <a:rPr lang="en-GB" altLang="en-US" sz="3200"/>
              <a:t> is representation of an application screen that describes the way content is organised and labelled, both within that screen and within the application.</a:t>
            </a:r>
          </a:p>
        </p:txBody>
      </p:sp>
      <p:sp>
        <p:nvSpPr>
          <p:cNvPr id="16388" name="Text Box 4"/>
          <p:cNvSpPr txBox="1">
            <a:spLocks noChangeArrowheads="1"/>
          </p:cNvSpPr>
          <p:nvPr/>
        </p:nvSpPr>
        <p:spPr bwMode="auto">
          <a:xfrm>
            <a:off x="2424113" y="4797426"/>
            <a:ext cx="741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In effect a wireframe is a generic storyboard.</a:t>
            </a:r>
          </a:p>
        </p:txBody>
      </p:sp>
      <p:sp>
        <p:nvSpPr>
          <p:cNvPr id="16389" name="Rectangle 5"/>
          <p:cNvSpPr>
            <a:spLocks noChangeArrowheads="1"/>
          </p:cNvSpPr>
          <p:nvPr/>
        </p:nvSpPr>
        <p:spPr bwMode="auto">
          <a:xfrm>
            <a:off x="7189789" y="6459538"/>
            <a:ext cx="5002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166128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003425" y="3190875"/>
            <a:ext cx="7772400" cy="3114675"/>
          </a:xfrm>
        </p:spPr>
        <p:txBody>
          <a:bodyPr>
            <a:normAutofit/>
          </a:bodyPr>
          <a:lstStyle/>
          <a:p>
            <a:pPr eaLnBrk="1" hangingPunct="1"/>
            <a:r>
              <a:rPr lang="en-GB" altLang="en-US" sz="2400"/>
              <a:t>Sequencing of screens.</a:t>
            </a:r>
          </a:p>
          <a:p>
            <a:pPr eaLnBrk="1" hangingPunct="1"/>
            <a:r>
              <a:rPr lang="en-GB" altLang="en-US" sz="2400"/>
              <a:t>Labelling of screens for orientation and navigation purposes. </a:t>
            </a:r>
          </a:p>
          <a:p>
            <a:pPr eaLnBrk="1" hangingPunct="1"/>
            <a:r>
              <a:rPr lang="en-GB" altLang="en-US" sz="2400"/>
              <a:t>Ordering of items on menus and menu labels.</a:t>
            </a:r>
          </a:p>
          <a:p>
            <a:pPr eaLnBrk="1" hangingPunct="1"/>
            <a:r>
              <a:rPr lang="en-GB" altLang="en-US" sz="2400"/>
              <a:t>Organisation of content on a screen, often relating to page grids.</a:t>
            </a:r>
          </a:p>
          <a:p>
            <a:pPr eaLnBrk="1" hangingPunct="1"/>
            <a:r>
              <a:rPr lang="en-GB" altLang="en-US" sz="2400"/>
              <a:t>Organisation of content into sections and subsections.  </a:t>
            </a:r>
          </a:p>
        </p:txBody>
      </p:sp>
      <p:sp>
        <p:nvSpPr>
          <p:cNvPr id="17411" name="Text Box 4"/>
          <p:cNvSpPr txBox="1">
            <a:spLocks noChangeArrowheads="1"/>
          </p:cNvSpPr>
          <p:nvPr/>
        </p:nvSpPr>
        <p:spPr bwMode="auto">
          <a:xfrm>
            <a:off x="611187" y="947739"/>
            <a:ext cx="9780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Wireframes can be used in testing with users to investigate a number of design issues, including:</a:t>
            </a:r>
          </a:p>
        </p:txBody>
      </p:sp>
    </p:spTree>
    <p:extLst>
      <p:ext uri="{BB962C8B-B14F-4D97-AF65-F5344CB8AC3E}">
        <p14:creationId xmlns:p14="http://schemas.microsoft.com/office/powerpoint/2010/main" val="1729140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a:t>Example of a Wireframe</a:t>
            </a:r>
          </a:p>
        </p:txBody>
      </p:sp>
      <p:grpSp>
        <p:nvGrpSpPr>
          <p:cNvPr id="18435" name="Group 4"/>
          <p:cNvGrpSpPr>
            <a:grpSpLocks noChangeAspect="1"/>
          </p:cNvGrpSpPr>
          <p:nvPr/>
        </p:nvGrpSpPr>
        <p:grpSpPr bwMode="auto">
          <a:xfrm>
            <a:off x="2419350" y="1907427"/>
            <a:ext cx="6524625" cy="4682800"/>
            <a:chOff x="2880" y="4752"/>
            <a:chExt cx="5616" cy="4032"/>
          </a:xfrm>
        </p:grpSpPr>
        <p:sp>
          <p:nvSpPr>
            <p:cNvPr id="18436" name="Rectangle 5"/>
            <p:cNvSpPr>
              <a:spLocks noChangeAspect="1" noChangeArrowheads="1"/>
            </p:cNvSpPr>
            <p:nvPr/>
          </p:nvSpPr>
          <p:spPr bwMode="auto">
            <a:xfrm>
              <a:off x="2880" y="4752"/>
              <a:ext cx="5616" cy="4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7" name="Text Box 6"/>
            <p:cNvSpPr txBox="1">
              <a:spLocks noChangeAspect="1" noChangeArrowheads="1"/>
            </p:cNvSpPr>
            <p:nvPr/>
          </p:nvSpPr>
          <p:spPr bwMode="auto">
            <a:xfrm>
              <a:off x="3024" y="4896"/>
              <a:ext cx="3168" cy="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University of Abershire</a:t>
              </a:r>
              <a:endParaRPr lang="en-GB" altLang="en-US"/>
            </a:p>
          </p:txBody>
        </p:sp>
        <p:sp>
          <p:nvSpPr>
            <p:cNvPr id="18438" name="Rectangle 7"/>
            <p:cNvSpPr>
              <a:spLocks noChangeAspect="1" noChangeArrowheads="1"/>
            </p:cNvSpPr>
            <p:nvPr/>
          </p:nvSpPr>
          <p:spPr bwMode="auto">
            <a:xfrm>
              <a:off x="6396" y="4965"/>
              <a:ext cx="1152" cy="288"/>
            </a:xfrm>
            <a:prstGeom prst="rect">
              <a:avLst/>
            </a:prstGeom>
            <a:solidFill>
              <a:srgbClr val="C0C0C0"/>
            </a:solidFill>
            <a:ln w="9525">
              <a:solidFill>
                <a:srgbClr val="000000"/>
              </a:solidFill>
              <a:miter lim="800000"/>
              <a:headEnd/>
              <a:tailEnd/>
            </a:ln>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9" name="Oval 8"/>
            <p:cNvSpPr>
              <a:spLocks noChangeAspect="1" noChangeArrowheads="1"/>
            </p:cNvSpPr>
            <p:nvPr/>
          </p:nvSpPr>
          <p:spPr bwMode="auto">
            <a:xfrm>
              <a:off x="7632" y="4896"/>
              <a:ext cx="576" cy="43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0" name="Text Box 9"/>
            <p:cNvSpPr txBox="1">
              <a:spLocks noChangeAspect="1" noChangeArrowheads="1"/>
            </p:cNvSpPr>
            <p:nvPr/>
          </p:nvSpPr>
          <p:spPr bwMode="auto">
            <a:xfrm>
              <a:off x="3024" y="5472"/>
              <a:ext cx="1152" cy="27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for…</a:t>
              </a:r>
            </a:p>
            <a:p>
              <a:pPr eaLnBrk="1" hangingPunct="1"/>
              <a:r>
                <a:rPr lang="en-US" altLang="en-US" sz="800">
                  <a:latin typeface="Arial" panose="020B0604020202020204" pitchFamily="34" charset="0"/>
                </a:rPr>
                <a:t>    Applicants</a:t>
              </a:r>
            </a:p>
            <a:p>
              <a:pPr eaLnBrk="1" hangingPunct="1"/>
              <a:r>
                <a:rPr lang="en-US" altLang="en-US" sz="800">
                  <a:latin typeface="Arial" panose="020B0604020202020204" pitchFamily="34" charset="0"/>
                </a:rPr>
                <a:t>    Students</a:t>
              </a:r>
            </a:p>
            <a:p>
              <a:pPr eaLnBrk="1" hangingPunct="1"/>
              <a:r>
                <a:rPr lang="en-US" altLang="en-US" sz="800">
                  <a:latin typeface="Arial" panose="020B0604020202020204" pitchFamily="34" charset="0"/>
                </a:rPr>
                <a:t>    Staff</a:t>
              </a:r>
            </a:p>
            <a:p>
              <a:pPr eaLnBrk="1" hangingPunct="1"/>
              <a:endParaRPr lang="en-US" altLang="en-US" sz="800">
                <a:latin typeface="Arial" panose="020B0604020202020204" pitchFamily="34" charset="0"/>
              </a:endParaRPr>
            </a:p>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about…</a:t>
              </a:r>
            </a:p>
            <a:p>
              <a:pPr eaLnBrk="1" hangingPunct="1"/>
              <a:r>
                <a:rPr lang="en-US" altLang="en-US" sz="800">
                  <a:latin typeface="Arial" panose="020B0604020202020204" pitchFamily="34" charset="0"/>
                </a:rPr>
                <a:t>   Courses</a:t>
              </a:r>
            </a:p>
            <a:p>
              <a:pPr eaLnBrk="1" hangingPunct="1"/>
              <a:r>
                <a:rPr lang="en-US" altLang="en-US" sz="800">
                  <a:latin typeface="Arial" panose="020B0604020202020204" pitchFamily="34" charset="0"/>
                </a:rPr>
                <a:t>    Facilities</a:t>
              </a:r>
            </a:p>
            <a:p>
              <a:pPr eaLnBrk="1" hangingPunct="1"/>
              <a:r>
                <a:rPr lang="en-US" altLang="en-US" sz="800">
                  <a:latin typeface="Arial" panose="020B0604020202020204" pitchFamily="34" charset="0"/>
                </a:rPr>
                <a:t>    Location</a:t>
              </a:r>
            </a:p>
            <a:p>
              <a:pPr eaLnBrk="1" hangingPunct="1"/>
              <a:endParaRPr lang="en-GB" altLang="en-US"/>
            </a:p>
          </p:txBody>
        </p:sp>
        <p:sp>
          <p:nvSpPr>
            <p:cNvPr id="18441" name="Text Box 10"/>
            <p:cNvSpPr txBox="1">
              <a:spLocks noChangeAspect="1" noChangeArrowheads="1"/>
            </p:cNvSpPr>
            <p:nvPr/>
          </p:nvSpPr>
          <p:spPr bwMode="auto">
            <a:xfrm>
              <a:off x="4320" y="5472"/>
              <a:ext cx="4032"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What’s new…</a:t>
              </a:r>
              <a:endParaRPr lang="en-GB" altLang="en-US"/>
            </a:p>
          </p:txBody>
        </p:sp>
        <p:sp>
          <p:nvSpPr>
            <p:cNvPr id="18442" name="Text Box 11"/>
            <p:cNvSpPr txBox="1">
              <a:spLocks noChangeAspect="1" noChangeArrowheads="1"/>
            </p:cNvSpPr>
            <p:nvPr/>
          </p:nvSpPr>
          <p:spPr bwMode="auto">
            <a:xfrm>
              <a:off x="4320" y="6192"/>
              <a:ext cx="4032" cy="2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Main feature…</a:t>
              </a:r>
              <a:endParaRPr lang="en-GB" altLang="en-US"/>
            </a:p>
          </p:txBody>
        </p:sp>
        <p:sp>
          <p:nvSpPr>
            <p:cNvPr id="18443" name="Text Box 12"/>
            <p:cNvSpPr txBox="1">
              <a:spLocks noChangeAspect="1" noChangeArrowheads="1"/>
            </p:cNvSpPr>
            <p:nvPr/>
          </p:nvSpPr>
          <p:spPr bwMode="auto">
            <a:xfrm>
              <a:off x="7692" y="4995"/>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a:latin typeface="Arial" panose="020B0604020202020204" pitchFamily="34" charset="0"/>
                </a:rPr>
                <a:t>search</a:t>
              </a:r>
              <a:endParaRPr lang="en-GB" altLang="en-US"/>
            </a:p>
          </p:txBody>
        </p:sp>
        <p:sp>
          <p:nvSpPr>
            <p:cNvPr id="18444" name="Text Box 13"/>
            <p:cNvSpPr txBox="1">
              <a:spLocks noChangeAspect="1" noChangeArrowheads="1"/>
            </p:cNvSpPr>
            <p:nvPr/>
          </p:nvSpPr>
          <p:spPr bwMode="auto">
            <a:xfrm>
              <a:off x="3024" y="8352"/>
              <a:ext cx="5328"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u="sng">
                  <a:latin typeface="Arial" panose="020B0604020202020204" pitchFamily="34" charset="0"/>
                </a:rPr>
                <a:t>Order prospectus</a:t>
              </a:r>
              <a:r>
                <a:rPr lang="en-US" altLang="en-US" sz="800">
                  <a:latin typeface="Arial" panose="020B0604020202020204" pitchFamily="34" charset="0"/>
                </a:rPr>
                <a:t> - </a:t>
              </a:r>
              <a:r>
                <a:rPr lang="en-US" altLang="en-US" sz="800" u="sng">
                  <a:latin typeface="Arial" panose="020B0604020202020204" pitchFamily="34" charset="0"/>
                </a:rPr>
                <a:t>Contact us</a:t>
              </a:r>
              <a:r>
                <a:rPr lang="en-US" altLang="en-US" sz="800">
                  <a:latin typeface="Arial" panose="020B0604020202020204" pitchFamily="34" charset="0"/>
                </a:rPr>
                <a:t> – </a:t>
              </a:r>
              <a:r>
                <a:rPr lang="en-US" altLang="en-US" sz="800" u="sng">
                  <a:latin typeface="Arial" panose="020B0604020202020204" pitchFamily="34" charset="0"/>
                </a:rPr>
                <a:t>Legal notice</a:t>
              </a:r>
              <a:endParaRPr lang="en-GB" altLang="en-US"/>
            </a:p>
          </p:txBody>
        </p:sp>
        <p:sp>
          <p:nvSpPr>
            <p:cNvPr id="18445" name="Rectangle 14"/>
            <p:cNvSpPr>
              <a:spLocks noChangeAspect="1" noChangeArrowheads="1"/>
            </p:cNvSpPr>
            <p:nvPr/>
          </p:nvSpPr>
          <p:spPr bwMode="auto">
            <a:xfrm>
              <a:off x="6624" y="6336"/>
              <a:ext cx="1584" cy="1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6" name="Line 15"/>
            <p:cNvSpPr>
              <a:spLocks noChangeAspect="1" noChangeShapeType="1"/>
            </p:cNvSpPr>
            <p:nvPr/>
          </p:nvSpPr>
          <p:spPr bwMode="auto">
            <a:xfrm>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7" name="Line 16"/>
            <p:cNvSpPr>
              <a:spLocks noChangeAspect="1" noChangeShapeType="1"/>
            </p:cNvSpPr>
            <p:nvPr/>
          </p:nvSpPr>
          <p:spPr bwMode="auto">
            <a:xfrm flipH="1">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8" name="Text Box 17"/>
            <p:cNvSpPr txBox="1">
              <a:spLocks noChangeAspect="1" noChangeArrowheads="1"/>
            </p:cNvSpPr>
            <p:nvPr/>
          </p:nvSpPr>
          <p:spPr bwMode="auto">
            <a:xfrm>
              <a:off x="6912" y="7056"/>
              <a:ext cx="100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image</a:t>
              </a:r>
              <a:endParaRPr lang="en-GB" altLang="en-US"/>
            </a:p>
          </p:txBody>
        </p:sp>
      </p:grpSp>
    </p:spTree>
    <p:extLst>
      <p:ext uri="{BB962C8B-B14F-4D97-AF65-F5344CB8AC3E}">
        <p14:creationId xmlns:p14="http://schemas.microsoft.com/office/powerpoint/2010/main" val="3377972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t>Another Definition of a wireframe</a:t>
            </a:r>
          </a:p>
        </p:txBody>
      </p:sp>
      <p:sp>
        <p:nvSpPr>
          <p:cNvPr id="19459" name="Rectangle 3"/>
          <p:cNvSpPr>
            <a:spLocks noGrp="1" noChangeArrowheads="1"/>
          </p:cNvSpPr>
          <p:nvPr>
            <p:ph idx="1"/>
          </p:nvPr>
        </p:nvSpPr>
        <p:spPr>
          <a:xfrm>
            <a:off x="628650" y="2060575"/>
            <a:ext cx="11115675" cy="3683000"/>
          </a:xfrm>
        </p:spPr>
        <p:txBody>
          <a:bodyPr>
            <a:noAutofit/>
          </a:bodyPr>
          <a:lstStyle/>
          <a:p>
            <a:r>
              <a:rPr lang="en-GB" altLang="en-US" sz="3200"/>
              <a:t>Wireframes are an important design tool used in Web development</a:t>
            </a:r>
          </a:p>
          <a:p>
            <a:r>
              <a:rPr lang="en-GB" altLang="en-US" sz="3200"/>
              <a:t>It is a visualization tool for presenting proposed functions, structure and content of a Web page or Web site</a:t>
            </a:r>
          </a:p>
          <a:p>
            <a:r>
              <a:rPr lang="en-GB" altLang="en-US" sz="3200"/>
              <a:t>A wireframe separates the graphic elements of a Web site from the functional elements in such a way that Web teams can easily explain how users will interact with the Web site</a:t>
            </a:r>
          </a:p>
        </p:txBody>
      </p:sp>
      <p:sp>
        <p:nvSpPr>
          <p:cNvPr id="19460" name="Text Box 4"/>
          <p:cNvSpPr txBox="1">
            <a:spLocks noChangeArrowheads="1"/>
          </p:cNvSpPr>
          <p:nvPr/>
        </p:nvSpPr>
        <p:spPr bwMode="auto">
          <a:xfrm>
            <a:off x="8772269" y="6497639"/>
            <a:ext cx="31384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a:hlinkClick r:id="rId2"/>
              </a:rPr>
              <a:t>http://www.webopedia.com/TERM/W/wireframe.html</a:t>
            </a:r>
            <a:r>
              <a:rPr lang="en-GB" altLang="en-US" sz="900"/>
              <a:t> </a:t>
            </a:r>
          </a:p>
        </p:txBody>
      </p:sp>
    </p:spTree>
    <p:extLst>
      <p:ext uri="{BB962C8B-B14F-4D97-AF65-F5344CB8AC3E}">
        <p14:creationId xmlns:p14="http://schemas.microsoft.com/office/powerpoint/2010/main" val="678434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a:t>Information Presentation</a:t>
            </a:r>
          </a:p>
        </p:txBody>
      </p:sp>
      <p:sp>
        <p:nvSpPr>
          <p:cNvPr id="20483" name="Text Box 4"/>
          <p:cNvSpPr txBox="1">
            <a:spLocks noChangeArrowheads="1"/>
          </p:cNvSpPr>
          <p:nvPr/>
        </p:nvSpPr>
        <p:spPr bwMode="auto">
          <a:xfrm>
            <a:off x="1992313" y="242093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Text Goes Here</a:t>
            </a:r>
          </a:p>
        </p:txBody>
      </p:sp>
      <p:sp>
        <p:nvSpPr>
          <p:cNvPr id="20484" name="Rectangle 5"/>
          <p:cNvSpPr>
            <a:spLocks noChangeArrowheads="1"/>
          </p:cNvSpPr>
          <p:nvPr/>
        </p:nvSpPr>
        <p:spPr bwMode="auto">
          <a:xfrm>
            <a:off x="1774825" y="1955798"/>
            <a:ext cx="4033838" cy="42814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5" name="Text Box 6"/>
          <p:cNvSpPr txBox="1">
            <a:spLocks noChangeArrowheads="1"/>
          </p:cNvSpPr>
          <p:nvPr/>
        </p:nvSpPr>
        <p:spPr bwMode="auto">
          <a:xfrm>
            <a:off x="6311900" y="2276476"/>
            <a:ext cx="3671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Graphic</a:t>
            </a:r>
          </a:p>
        </p:txBody>
      </p:sp>
      <p:sp>
        <p:nvSpPr>
          <p:cNvPr id="20486" name="Rectangle 7"/>
          <p:cNvSpPr>
            <a:spLocks noChangeArrowheads="1"/>
          </p:cNvSpPr>
          <p:nvPr/>
        </p:nvSpPr>
        <p:spPr bwMode="auto">
          <a:xfrm>
            <a:off x="5951539" y="1955799"/>
            <a:ext cx="4392611" cy="18335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7" name="Rectangle 8"/>
          <p:cNvSpPr>
            <a:spLocks noChangeArrowheads="1"/>
          </p:cNvSpPr>
          <p:nvPr/>
        </p:nvSpPr>
        <p:spPr bwMode="auto">
          <a:xfrm>
            <a:off x="5951538" y="4005264"/>
            <a:ext cx="4392612" cy="2232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8" name="Text Box 9"/>
          <p:cNvSpPr txBox="1">
            <a:spLocks noChangeArrowheads="1"/>
          </p:cNvSpPr>
          <p:nvPr/>
        </p:nvSpPr>
        <p:spPr bwMode="auto">
          <a:xfrm>
            <a:off x="6311900" y="4221163"/>
            <a:ext cx="3671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Case Study</a:t>
            </a:r>
          </a:p>
        </p:txBody>
      </p:sp>
      <p:sp>
        <p:nvSpPr>
          <p:cNvPr id="20489" name="Rectangle 10"/>
          <p:cNvSpPr>
            <a:spLocks noChangeArrowheads="1"/>
          </p:cNvSpPr>
          <p:nvPr/>
        </p:nvSpPr>
        <p:spPr bwMode="auto">
          <a:xfrm>
            <a:off x="1774825" y="6308725"/>
            <a:ext cx="8569325"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90" name="Text Box 11"/>
          <p:cNvSpPr txBox="1">
            <a:spLocks noChangeArrowheads="1"/>
          </p:cNvSpPr>
          <p:nvPr/>
        </p:nvSpPr>
        <p:spPr bwMode="auto">
          <a:xfrm>
            <a:off x="2351088" y="6342066"/>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Navigation</a:t>
            </a:r>
          </a:p>
        </p:txBody>
      </p:sp>
    </p:spTree>
    <p:extLst>
      <p:ext uri="{BB962C8B-B14F-4D97-AF65-F5344CB8AC3E}">
        <p14:creationId xmlns:p14="http://schemas.microsoft.com/office/powerpoint/2010/main" val="23684043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Software</a:t>
            </a:r>
          </a:p>
        </p:txBody>
      </p:sp>
      <p:sp>
        <p:nvSpPr>
          <p:cNvPr id="21507" name="Rectangle 3"/>
          <p:cNvSpPr>
            <a:spLocks noGrp="1" noChangeArrowheads="1"/>
          </p:cNvSpPr>
          <p:nvPr>
            <p:ph idx="1"/>
          </p:nvPr>
        </p:nvSpPr>
        <p:spPr/>
        <p:txBody>
          <a:bodyPr/>
          <a:lstStyle/>
          <a:p>
            <a:pPr eaLnBrk="1" hangingPunct="1"/>
            <a:r>
              <a:rPr lang="en-GB" altLang="en-US"/>
              <a:t>Can create wireframes using software bought for storyboarding;</a:t>
            </a:r>
          </a:p>
          <a:p>
            <a:pPr eaLnBrk="1" hangingPunct="1"/>
            <a:r>
              <a:rPr lang="en-GB" altLang="en-US"/>
              <a:t>Can create web pages with links but no content;</a:t>
            </a:r>
          </a:p>
          <a:p>
            <a:pPr eaLnBrk="1" hangingPunct="1"/>
            <a:r>
              <a:rPr lang="en-GB" altLang="en-US"/>
              <a:t>Can use office products such as Powerpoint or Word.</a:t>
            </a:r>
          </a:p>
        </p:txBody>
      </p:sp>
    </p:spTree>
    <p:extLst>
      <p:ext uri="{BB962C8B-B14F-4D97-AF65-F5344CB8AC3E}">
        <p14:creationId xmlns:p14="http://schemas.microsoft.com/office/powerpoint/2010/main" val="164356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HTML</a:t>
            </a:r>
          </a:p>
        </p:txBody>
      </p:sp>
      <p:sp>
        <p:nvSpPr>
          <p:cNvPr id="22531" name="Rectangle 3"/>
          <p:cNvSpPr>
            <a:spLocks noGrp="1" noChangeArrowheads="1"/>
          </p:cNvSpPr>
          <p:nvPr>
            <p:ph idx="1"/>
          </p:nvPr>
        </p:nvSpPr>
        <p:spPr/>
        <p:txBody>
          <a:bodyPr/>
          <a:lstStyle/>
          <a:p>
            <a:r>
              <a:rPr lang="en-GB" sz="2600"/>
              <a:t>HTML stands for Hyper Text Markup Language</a:t>
            </a:r>
          </a:p>
          <a:p>
            <a:r>
              <a:rPr lang="en-GB" sz="2600"/>
              <a:t>An HTML file is a text file containing small markup tags</a:t>
            </a:r>
          </a:p>
          <a:p>
            <a:r>
              <a:rPr lang="en-GB" sz="2600"/>
              <a:t>The markup tags tell the Web browser how to display the page</a:t>
            </a:r>
          </a:p>
          <a:p>
            <a:r>
              <a:rPr lang="en-GB" sz="2600"/>
              <a:t>An HTML file must have an htm or html file extension</a:t>
            </a:r>
          </a:p>
          <a:p>
            <a:r>
              <a:rPr lang="en-GB" sz="2600"/>
              <a:t>An HTML file can be created using a simple text editor or a Web Authorising Tool</a:t>
            </a:r>
          </a:p>
        </p:txBody>
      </p:sp>
    </p:spTree>
    <p:extLst>
      <p:ext uri="{BB962C8B-B14F-4D97-AF65-F5344CB8AC3E}">
        <p14:creationId xmlns:p14="http://schemas.microsoft.com/office/powerpoint/2010/main" val="13008953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a:t>Storyboard</a:t>
            </a:r>
          </a:p>
        </p:txBody>
      </p:sp>
      <p:sp>
        <p:nvSpPr>
          <p:cNvPr id="22531" name="Rectangle 3"/>
          <p:cNvSpPr>
            <a:spLocks noGrp="1" noChangeArrowheads="1"/>
          </p:cNvSpPr>
          <p:nvPr>
            <p:ph idx="1"/>
          </p:nvPr>
        </p:nvSpPr>
        <p:spPr/>
        <p:txBody>
          <a:bodyPr/>
          <a:lstStyle/>
          <a:p>
            <a:pPr marL="0" indent="0">
              <a:buNone/>
            </a:pPr>
            <a:r>
              <a:rPr lang="en-GB" altLang="en-US"/>
              <a:t>A </a:t>
            </a:r>
            <a:r>
              <a:rPr lang="en-GB" altLang="en-US" b="1"/>
              <a:t>storyboard</a:t>
            </a:r>
            <a:r>
              <a:rPr lang="en-GB" altLang="en-US"/>
              <a:t> is representation of the visual appearance of an application screen that describes the way content is presented. It may also include references to non-visual media.</a:t>
            </a:r>
          </a:p>
        </p:txBody>
      </p:sp>
      <p:sp>
        <p:nvSpPr>
          <p:cNvPr id="22532" name="Rectangle 4"/>
          <p:cNvSpPr>
            <a:spLocks noChangeArrowheads="1"/>
          </p:cNvSpPr>
          <p:nvPr/>
        </p:nvSpPr>
        <p:spPr bwMode="auto">
          <a:xfrm>
            <a:off x="7408864" y="6396457"/>
            <a:ext cx="4621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a:t>(</a:t>
            </a:r>
            <a:r>
              <a:rPr lang="en-GB" altLang="en-US" sz="900" err="1"/>
              <a:t>Cunliffe</a:t>
            </a:r>
            <a:r>
              <a:rPr lang="en-GB" altLang="en-US" sz="900"/>
              <a:t> D and Elliot G, 'Multimedia Computing', Crucial / Learning Matters, 2003.)</a:t>
            </a:r>
          </a:p>
        </p:txBody>
      </p:sp>
    </p:spTree>
    <p:extLst>
      <p:ext uri="{BB962C8B-B14F-4D97-AF65-F5344CB8AC3E}">
        <p14:creationId xmlns:p14="http://schemas.microsoft.com/office/powerpoint/2010/main" val="3745900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a:t>Checklist</a:t>
            </a:r>
          </a:p>
        </p:txBody>
      </p:sp>
      <p:sp>
        <p:nvSpPr>
          <p:cNvPr id="23555" name="Rectangle 3"/>
          <p:cNvSpPr>
            <a:spLocks noGrp="1" noChangeArrowheads="1"/>
          </p:cNvSpPr>
          <p:nvPr>
            <p:ph idx="1"/>
          </p:nvPr>
        </p:nvSpPr>
        <p:spPr>
          <a:xfrm>
            <a:off x="2706688" y="2843213"/>
            <a:ext cx="7772400" cy="3890962"/>
          </a:xfrm>
        </p:spPr>
        <p:txBody>
          <a:bodyPr>
            <a:normAutofit/>
          </a:bodyPr>
          <a:lstStyle/>
          <a:p>
            <a:pPr eaLnBrk="1" hangingPunct="1">
              <a:lnSpc>
                <a:spcPct val="80000"/>
              </a:lnSpc>
            </a:pPr>
            <a:r>
              <a:rPr lang="en-US" altLang="en-US" sz="2400" err="1"/>
              <a:t>Colours</a:t>
            </a:r>
            <a:r>
              <a:rPr lang="en-US" altLang="en-US" sz="2400"/>
              <a:t>.</a:t>
            </a:r>
          </a:p>
          <a:p>
            <a:pPr eaLnBrk="1" hangingPunct="1">
              <a:lnSpc>
                <a:spcPct val="80000"/>
              </a:lnSpc>
            </a:pPr>
            <a:r>
              <a:rPr lang="en-US" altLang="en-US" sz="2400"/>
              <a:t>Text content.</a:t>
            </a:r>
          </a:p>
          <a:p>
            <a:pPr eaLnBrk="1" hangingPunct="1">
              <a:lnSpc>
                <a:spcPct val="80000"/>
              </a:lnSpc>
            </a:pPr>
            <a:r>
              <a:rPr lang="en-US" altLang="en-US" sz="2400" err="1"/>
              <a:t>Colours</a:t>
            </a:r>
            <a:r>
              <a:rPr lang="en-US" altLang="en-US" sz="2400"/>
              <a:t>, sizes and types of font.</a:t>
            </a:r>
          </a:p>
          <a:p>
            <a:pPr eaLnBrk="1" hangingPunct="1">
              <a:lnSpc>
                <a:spcPct val="80000"/>
              </a:lnSpc>
            </a:pPr>
            <a:r>
              <a:rPr lang="en-US" altLang="en-US" sz="2400"/>
              <a:t>Script of any narration.</a:t>
            </a:r>
          </a:p>
          <a:p>
            <a:pPr eaLnBrk="1" hangingPunct="1">
              <a:lnSpc>
                <a:spcPct val="80000"/>
              </a:lnSpc>
            </a:pPr>
            <a:r>
              <a:rPr lang="en-US" altLang="en-US" sz="2400"/>
              <a:t>Audio.</a:t>
            </a:r>
          </a:p>
          <a:p>
            <a:pPr eaLnBrk="1" hangingPunct="1">
              <a:lnSpc>
                <a:spcPct val="80000"/>
              </a:lnSpc>
            </a:pPr>
            <a:r>
              <a:rPr lang="en-US" altLang="en-US" sz="2400"/>
              <a:t>Animation.</a:t>
            </a:r>
          </a:p>
          <a:p>
            <a:pPr eaLnBrk="1" hangingPunct="1">
              <a:lnSpc>
                <a:spcPct val="80000"/>
              </a:lnSpc>
            </a:pPr>
            <a:r>
              <a:rPr lang="en-US" altLang="en-US" sz="2400"/>
              <a:t>Video.</a:t>
            </a:r>
          </a:p>
          <a:p>
            <a:pPr eaLnBrk="1" hangingPunct="1">
              <a:lnSpc>
                <a:spcPct val="80000"/>
              </a:lnSpc>
            </a:pPr>
            <a:r>
              <a:rPr lang="en-US" altLang="en-US" sz="2400"/>
              <a:t>Interactivity.</a:t>
            </a:r>
          </a:p>
          <a:p>
            <a:pPr eaLnBrk="1" hangingPunct="1">
              <a:lnSpc>
                <a:spcPct val="80000"/>
              </a:lnSpc>
            </a:pPr>
            <a:r>
              <a:rPr lang="en-US" altLang="en-US" sz="2400"/>
              <a:t>Linking.</a:t>
            </a:r>
            <a:endParaRPr lang="en-GB" altLang="en-US" sz="2400"/>
          </a:p>
        </p:txBody>
      </p:sp>
      <p:sp>
        <p:nvSpPr>
          <p:cNvPr id="23556" name="Rectangle 4"/>
          <p:cNvSpPr>
            <a:spLocks noChangeArrowheads="1"/>
          </p:cNvSpPr>
          <p:nvPr/>
        </p:nvSpPr>
        <p:spPr bwMode="auto">
          <a:xfrm>
            <a:off x="388939" y="1792289"/>
            <a:ext cx="8034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a:t>In addition to the sketch, there is a variety of supporting information:</a:t>
            </a:r>
          </a:p>
        </p:txBody>
      </p:sp>
    </p:spTree>
    <p:extLst>
      <p:ext uri="{BB962C8B-B14F-4D97-AF65-F5344CB8AC3E}">
        <p14:creationId xmlns:p14="http://schemas.microsoft.com/office/powerpoint/2010/main" val="950611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a:t>Example</a:t>
            </a:r>
          </a:p>
        </p:txBody>
      </p:sp>
      <p:grpSp>
        <p:nvGrpSpPr>
          <p:cNvPr id="24579" name="Group 4"/>
          <p:cNvGrpSpPr>
            <a:grpSpLocks/>
          </p:cNvGrpSpPr>
          <p:nvPr/>
        </p:nvGrpSpPr>
        <p:grpSpPr bwMode="auto">
          <a:xfrm>
            <a:off x="1992313" y="2420938"/>
            <a:ext cx="5486400" cy="3840162"/>
            <a:chOff x="1728" y="1440"/>
            <a:chExt cx="8640" cy="6048"/>
          </a:xfrm>
        </p:grpSpPr>
        <p:sp>
          <p:nvSpPr>
            <p:cNvPr id="24581" name="Rectangle 5"/>
            <p:cNvSpPr>
              <a:spLocks noChangeArrowheads="1"/>
            </p:cNvSpPr>
            <p:nvPr/>
          </p:nvSpPr>
          <p:spPr bwMode="auto">
            <a:xfrm>
              <a:off x="1728" y="1440"/>
              <a:ext cx="8640" cy="604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2" name="AutoShape 6"/>
            <p:cNvSpPr>
              <a:spLocks noChangeArrowheads="1"/>
            </p:cNvSpPr>
            <p:nvPr/>
          </p:nvSpPr>
          <p:spPr bwMode="auto">
            <a:xfrm>
              <a:off x="1872" y="4032"/>
              <a:ext cx="5040" cy="3312"/>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3" name="Text Box 7"/>
            <p:cNvSpPr txBox="1">
              <a:spLocks noChangeArrowheads="1"/>
            </p:cNvSpPr>
            <p:nvPr/>
          </p:nvSpPr>
          <p:spPr bwMode="auto">
            <a:xfrm>
              <a:off x="1872" y="1584"/>
              <a:ext cx="5040" cy="86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Project: </a:t>
              </a:r>
              <a:r>
                <a:rPr lang="en-US" altLang="en-US" sz="1000">
                  <a:latin typeface="Monotype Corsiva" panose="03010101010201010101" pitchFamily="66" charset="0"/>
                </a:rPr>
                <a:t>Electricity Tutor 		</a:t>
              </a:r>
              <a:r>
                <a:rPr lang="en-US" altLang="en-US" sz="1000">
                  <a:latin typeface="Arial" panose="020B0604020202020204" pitchFamily="34" charset="0"/>
                </a:rPr>
                <a:t>Author: </a:t>
              </a:r>
              <a:r>
                <a:rPr lang="en-US" altLang="en-US" sz="1000">
                  <a:latin typeface="Monotype Corsiva" panose="03010101010201010101" pitchFamily="66" charset="0"/>
                </a:rPr>
                <a:t>Helen Jones</a:t>
              </a:r>
            </a:p>
            <a:p>
              <a:pPr eaLnBrk="1" hangingPunct="1"/>
              <a:r>
                <a:rPr lang="en-US" altLang="en-US" sz="1000">
                  <a:latin typeface="Arial" panose="020B0604020202020204" pitchFamily="34" charset="0"/>
                </a:rPr>
                <a:t>Screen name:</a:t>
              </a:r>
              <a:r>
                <a:rPr lang="en-US" altLang="en-US" sz="1000">
                  <a:latin typeface="Monotype Corsiva" panose="03010101010201010101" pitchFamily="66" charset="0"/>
                </a:rPr>
                <a:t> Main		</a:t>
              </a:r>
              <a:r>
                <a:rPr lang="en-US" altLang="en-US" sz="1000">
                  <a:latin typeface="Arial" panose="020B0604020202020204" pitchFamily="34" charset="0"/>
                </a:rPr>
                <a:t>Reference:</a:t>
              </a:r>
              <a:r>
                <a:rPr lang="en-US" altLang="en-US" sz="1000">
                  <a:latin typeface="Monotype Corsiva" panose="03010101010201010101" pitchFamily="66" charset="0"/>
                </a:rPr>
                <a:t> ET1</a:t>
              </a:r>
            </a:p>
            <a:p>
              <a:pPr eaLnBrk="1" hangingPunct="1"/>
              <a:r>
                <a:rPr lang="en-US" altLang="en-US" sz="1000">
                  <a:latin typeface="Arial" panose="020B0604020202020204" pitchFamily="34" charset="0"/>
                </a:rPr>
                <a:t>Screen  </a:t>
              </a:r>
              <a:r>
                <a:rPr lang="en-US" altLang="en-US" sz="1000">
                  <a:latin typeface="Monotype Corsiva" panose="03010101010201010101" pitchFamily="66" charset="0"/>
                </a:rPr>
                <a:t>1</a:t>
              </a:r>
              <a:r>
                <a:rPr lang="en-US" altLang="en-US" sz="1000">
                  <a:latin typeface="Arial" panose="020B0604020202020204" pitchFamily="34" charset="0"/>
                </a:rPr>
                <a:t>  of  </a:t>
              </a:r>
              <a:r>
                <a:rPr lang="en-US" altLang="en-US" sz="1000">
                  <a:latin typeface="Monotype Corsiva" panose="03010101010201010101" pitchFamily="66" charset="0"/>
                </a:rPr>
                <a:t>17	     		</a:t>
              </a:r>
              <a:r>
                <a:rPr lang="en-US" altLang="en-US" sz="1000">
                  <a:latin typeface="Arial" panose="020B0604020202020204" pitchFamily="34" charset="0"/>
                </a:rPr>
                <a:t>Version: </a:t>
              </a:r>
              <a:r>
                <a:rPr lang="en-US" altLang="en-US" sz="1000">
                  <a:latin typeface="Monotype Corsiva" panose="03010101010201010101" pitchFamily="66" charset="0"/>
                </a:rPr>
                <a:t>2	</a:t>
              </a:r>
              <a:endParaRPr lang="en-GB" altLang="en-US"/>
            </a:p>
          </p:txBody>
        </p:sp>
        <p:sp>
          <p:nvSpPr>
            <p:cNvPr id="24584" name="Text Box 8"/>
            <p:cNvSpPr txBox="1">
              <a:spLocks noChangeArrowheads="1"/>
            </p:cNvSpPr>
            <p:nvPr/>
          </p:nvSpPr>
          <p:spPr bwMode="auto">
            <a:xfrm>
              <a:off x="7056" y="6192"/>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Text:</a:t>
              </a:r>
            </a:p>
            <a:p>
              <a:pPr eaLnBrk="1" hangingPunct="1"/>
              <a:r>
                <a:rPr lang="en-US" altLang="en-US" sz="1000">
                  <a:latin typeface="Monotype Corsiva" panose="03010101010201010101" pitchFamily="66" charset="0"/>
                </a:rPr>
                <a:t>Title 16pt Arial, dark blue, centred. Arial 10pt, white on buttons</a:t>
              </a:r>
              <a:endParaRPr lang="en-GB" altLang="en-US"/>
            </a:p>
          </p:txBody>
        </p:sp>
        <p:sp>
          <p:nvSpPr>
            <p:cNvPr id="24585" name="Text Box 9"/>
            <p:cNvSpPr txBox="1">
              <a:spLocks noChangeArrowheads="1"/>
            </p:cNvSpPr>
            <p:nvPr/>
          </p:nvSpPr>
          <p:spPr bwMode="auto">
            <a:xfrm>
              <a:off x="7056" y="2736"/>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Video / animation:</a:t>
              </a:r>
            </a:p>
            <a:p>
              <a:pPr eaLnBrk="1" hangingPunct="1"/>
              <a:r>
                <a:rPr lang="en-US" altLang="en-US" sz="1000">
                  <a:latin typeface="Monotype Corsiva" panose="03010101010201010101" pitchFamily="66" charset="0"/>
                </a:rPr>
                <a:t>Lighting bolt strikes and bulb illuminates</a:t>
              </a:r>
              <a:endParaRPr lang="en-GB" altLang="en-US"/>
            </a:p>
          </p:txBody>
        </p:sp>
        <p:sp>
          <p:nvSpPr>
            <p:cNvPr id="24586" name="Text Box 10"/>
            <p:cNvSpPr txBox="1">
              <a:spLocks noChangeArrowheads="1"/>
            </p:cNvSpPr>
            <p:nvPr/>
          </p:nvSpPr>
          <p:spPr bwMode="auto">
            <a:xfrm>
              <a:off x="7056" y="3888"/>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Audio:</a:t>
              </a:r>
            </a:p>
            <a:p>
              <a:pPr eaLnBrk="1" hangingPunct="1"/>
              <a:r>
                <a:rPr lang="en-US" altLang="en-US" sz="1000">
                  <a:latin typeface="Monotype Corsiva" panose="03010101010201010101" pitchFamily="66" charset="0"/>
                </a:rPr>
                <a:t>Fanfare (fanfare3.wav), followed by narration, “Welcome to the world of electricity”</a:t>
              </a:r>
              <a:endParaRPr lang="en-GB" altLang="en-US"/>
            </a:p>
          </p:txBody>
        </p:sp>
        <p:sp>
          <p:nvSpPr>
            <p:cNvPr id="24587" name="Text Box 11"/>
            <p:cNvSpPr txBox="1">
              <a:spLocks noChangeArrowheads="1"/>
            </p:cNvSpPr>
            <p:nvPr/>
          </p:nvSpPr>
          <p:spPr bwMode="auto">
            <a:xfrm>
              <a:off x="7056" y="5040"/>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Colours:</a:t>
              </a:r>
            </a:p>
            <a:p>
              <a:pPr eaLnBrk="1" hangingPunct="1"/>
              <a:r>
                <a:rPr lang="en-US" altLang="en-US" sz="1000">
                  <a:latin typeface="Monotype Corsiva" panose="03010101010201010101" pitchFamily="66" charset="0"/>
                </a:rPr>
                <a:t>Background pale blue, buttons dark blue</a:t>
              </a:r>
              <a:endParaRPr lang="en-GB" altLang="en-US"/>
            </a:p>
          </p:txBody>
        </p:sp>
        <p:sp>
          <p:nvSpPr>
            <p:cNvPr id="24588" name="Text Box 12"/>
            <p:cNvSpPr txBox="1">
              <a:spLocks noChangeArrowheads="1"/>
            </p:cNvSpPr>
            <p:nvPr/>
          </p:nvSpPr>
          <p:spPr bwMode="auto">
            <a:xfrm>
              <a:off x="7056" y="1584"/>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Interactivity:</a:t>
              </a:r>
            </a:p>
            <a:p>
              <a:pPr eaLnBrk="1" hangingPunct="1"/>
              <a:r>
                <a:rPr lang="en-US" altLang="en-US" sz="1000">
                  <a:latin typeface="Monotype Corsiva" panose="03010101010201010101" pitchFamily="66" charset="0"/>
                </a:rPr>
                <a:t>none</a:t>
              </a:r>
              <a:endParaRPr lang="en-GB" altLang="en-US"/>
            </a:p>
          </p:txBody>
        </p:sp>
        <p:sp>
          <p:nvSpPr>
            <p:cNvPr id="24589" name="Text Box 13"/>
            <p:cNvSpPr txBox="1">
              <a:spLocks noChangeArrowheads="1"/>
            </p:cNvSpPr>
            <p:nvPr/>
          </p:nvSpPr>
          <p:spPr bwMode="auto">
            <a:xfrm>
              <a:off x="1872" y="2592"/>
              <a:ext cx="5040" cy="129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Links from: </a:t>
              </a:r>
              <a:r>
                <a:rPr lang="en-US" altLang="en-US" sz="1000">
                  <a:latin typeface="Monotype Corsiva" panose="03010101010201010101" pitchFamily="66" charset="0"/>
                </a:rPr>
                <a:t>ET2, ET3, ET6</a:t>
              </a:r>
            </a:p>
            <a:p>
              <a:pPr eaLnBrk="1" hangingPunct="1"/>
              <a:r>
                <a:rPr lang="en-US" altLang="en-US" sz="1000">
                  <a:latin typeface="Arial" panose="020B0604020202020204" pitchFamily="34" charset="0"/>
                </a:rPr>
                <a:t>Links to: 		Action:</a:t>
              </a:r>
            </a:p>
            <a:p>
              <a:pPr eaLnBrk="1" hangingPunct="1"/>
              <a:r>
                <a:rPr lang="en-US" altLang="en-US" sz="1000">
                  <a:latin typeface="Monotype Corsiva" panose="03010101010201010101" pitchFamily="66" charset="0"/>
                </a:rPr>
                <a:t>ET2 		click on ‘next’ button</a:t>
              </a:r>
            </a:p>
            <a:p>
              <a:pPr eaLnBrk="1" hangingPunct="1"/>
              <a:r>
                <a:rPr lang="en-US" altLang="en-US" sz="1000">
                  <a:latin typeface="Monotype Corsiva" panose="03010101010201010101" pitchFamily="66" charset="0"/>
                </a:rPr>
                <a:t>ET2		if no user action in 20 seconds</a:t>
              </a:r>
              <a:endParaRPr lang="en-US" altLang="en-US" sz="1200">
                <a:latin typeface="Monotype Corsiva" panose="03010101010201010101" pitchFamily="66" charset="0"/>
              </a:endParaRPr>
            </a:p>
            <a:p>
              <a:pPr eaLnBrk="1" hangingPunct="1"/>
              <a:r>
                <a:rPr lang="en-US" altLang="en-US" sz="1000">
                  <a:latin typeface="Monotype Corsiva" panose="03010101010201010101" pitchFamily="66" charset="0"/>
                </a:rPr>
                <a:t>ET6		click on ‘help’ button</a:t>
              </a:r>
            </a:p>
            <a:p>
              <a:pPr eaLnBrk="1" hangingPunct="1"/>
              <a:r>
                <a:rPr lang="en-US" altLang="en-US" sz="1200">
                  <a:latin typeface="Monotype Corsiva" panose="03010101010201010101" pitchFamily="66" charset="0"/>
                </a:rPr>
                <a:t>		</a:t>
              </a:r>
            </a:p>
            <a:p>
              <a:pPr eaLnBrk="1" hangingPunct="1"/>
              <a:r>
                <a:rPr lang="en-US" altLang="en-US" sz="1200">
                  <a:latin typeface="Monotype Corsiva" panose="03010101010201010101" pitchFamily="66" charset="0"/>
                </a:rPr>
                <a:t>		</a:t>
              </a:r>
              <a:endParaRPr lang="en-GB" altLang="en-US"/>
            </a:p>
          </p:txBody>
        </p:sp>
        <p:sp>
          <p:nvSpPr>
            <p:cNvPr id="24590" name="Freeform 14"/>
            <p:cNvSpPr>
              <a:spLocks/>
            </p:cNvSpPr>
            <p:nvPr/>
          </p:nvSpPr>
          <p:spPr bwMode="auto">
            <a:xfrm>
              <a:off x="3148" y="4384"/>
              <a:ext cx="1787" cy="1601"/>
            </a:xfrm>
            <a:custGeom>
              <a:avLst/>
              <a:gdLst>
                <a:gd name="T0" fmla="*/ 392 w 1787"/>
                <a:gd name="T1" fmla="*/ 41 h 1601"/>
                <a:gd name="T2" fmla="*/ 2 w 1787"/>
                <a:gd name="T3" fmla="*/ 56 h 1601"/>
                <a:gd name="T4" fmla="*/ 77 w 1787"/>
                <a:gd name="T5" fmla="*/ 146 h 1601"/>
                <a:gd name="T6" fmla="*/ 242 w 1787"/>
                <a:gd name="T7" fmla="*/ 236 h 1601"/>
                <a:gd name="T8" fmla="*/ 362 w 1787"/>
                <a:gd name="T9" fmla="*/ 281 h 1601"/>
                <a:gd name="T10" fmla="*/ 422 w 1787"/>
                <a:gd name="T11" fmla="*/ 311 h 1601"/>
                <a:gd name="T12" fmla="*/ 482 w 1787"/>
                <a:gd name="T13" fmla="*/ 326 h 1601"/>
                <a:gd name="T14" fmla="*/ 782 w 1787"/>
                <a:gd name="T15" fmla="*/ 491 h 1601"/>
                <a:gd name="T16" fmla="*/ 737 w 1787"/>
                <a:gd name="T17" fmla="*/ 551 h 1601"/>
                <a:gd name="T18" fmla="*/ 692 w 1787"/>
                <a:gd name="T19" fmla="*/ 566 h 1601"/>
                <a:gd name="T20" fmla="*/ 497 w 1787"/>
                <a:gd name="T21" fmla="*/ 686 h 1601"/>
                <a:gd name="T22" fmla="*/ 452 w 1787"/>
                <a:gd name="T23" fmla="*/ 701 h 1601"/>
                <a:gd name="T24" fmla="*/ 407 w 1787"/>
                <a:gd name="T25" fmla="*/ 731 h 1601"/>
                <a:gd name="T26" fmla="*/ 317 w 1787"/>
                <a:gd name="T27" fmla="*/ 761 h 1601"/>
                <a:gd name="T28" fmla="*/ 707 w 1787"/>
                <a:gd name="T29" fmla="*/ 986 h 1601"/>
                <a:gd name="T30" fmla="*/ 812 w 1787"/>
                <a:gd name="T31" fmla="*/ 1046 h 1601"/>
                <a:gd name="T32" fmla="*/ 962 w 1787"/>
                <a:gd name="T33" fmla="*/ 1151 h 1601"/>
                <a:gd name="T34" fmla="*/ 1022 w 1787"/>
                <a:gd name="T35" fmla="*/ 1166 h 1601"/>
                <a:gd name="T36" fmla="*/ 1127 w 1787"/>
                <a:gd name="T37" fmla="*/ 1226 h 1601"/>
                <a:gd name="T38" fmla="*/ 1307 w 1787"/>
                <a:gd name="T39" fmla="*/ 1316 h 1601"/>
                <a:gd name="T40" fmla="*/ 1787 w 1787"/>
                <a:gd name="T41" fmla="*/ 1601 h 1601"/>
                <a:gd name="T42" fmla="*/ 1622 w 1787"/>
                <a:gd name="T43" fmla="*/ 1346 h 1601"/>
                <a:gd name="T44" fmla="*/ 1502 w 1787"/>
                <a:gd name="T45" fmla="*/ 1241 h 1601"/>
                <a:gd name="T46" fmla="*/ 1337 w 1787"/>
                <a:gd name="T47" fmla="*/ 1076 h 1601"/>
                <a:gd name="T48" fmla="*/ 1262 w 1787"/>
                <a:gd name="T49" fmla="*/ 1046 h 1601"/>
                <a:gd name="T50" fmla="*/ 1142 w 1787"/>
                <a:gd name="T51" fmla="*/ 956 h 1601"/>
                <a:gd name="T52" fmla="*/ 1052 w 1787"/>
                <a:gd name="T53" fmla="*/ 881 h 1601"/>
                <a:gd name="T54" fmla="*/ 1022 w 1787"/>
                <a:gd name="T55" fmla="*/ 836 h 1601"/>
                <a:gd name="T56" fmla="*/ 947 w 1787"/>
                <a:gd name="T57" fmla="*/ 776 h 1601"/>
                <a:gd name="T58" fmla="*/ 962 w 1787"/>
                <a:gd name="T59" fmla="*/ 686 h 1601"/>
                <a:gd name="T60" fmla="*/ 1142 w 1787"/>
                <a:gd name="T61" fmla="*/ 446 h 1601"/>
                <a:gd name="T62" fmla="*/ 1127 w 1787"/>
                <a:gd name="T63" fmla="*/ 386 h 1601"/>
                <a:gd name="T64" fmla="*/ 917 w 1787"/>
                <a:gd name="T65" fmla="*/ 281 h 1601"/>
                <a:gd name="T66" fmla="*/ 677 w 1787"/>
                <a:gd name="T67" fmla="*/ 161 h 1601"/>
                <a:gd name="T68" fmla="*/ 587 w 1787"/>
                <a:gd name="T69" fmla="*/ 101 h 1601"/>
                <a:gd name="T70" fmla="*/ 497 w 1787"/>
                <a:gd name="T71" fmla="*/ 71 h 1601"/>
                <a:gd name="T72" fmla="*/ 437 w 1787"/>
                <a:gd name="T73" fmla="*/ 41 h 1601"/>
                <a:gd name="T74" fmla="*/ 392 w 1787"/>
                <a:gd name="T75" fmla="*/ 41 h 1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7"/>
                <a:gd name="T115" fmla="*/ 0 h 1601"/>
                <a:gd name="T116" fmla="*/ 1787 w 1787"/>
                <a:gd name="T117" fmla="*/ 1601 h 1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7" h="1601">
                  <a:moveTo>
                    <a:pt x="392" y="41"/>
                  </a:moveTo>
                  <a:cubicBezTo>
                    <a:pt x="269" y="0"/>
                    <a:pt x="129" y="40"/>
                    <a:pt x="2" y="56"/>
                  </a:cubicBezTo>
                  <a:cubicBezTo>
                    <a:pt x="28" y="133"/>
                    <a:pt x="0" y="79"/>
                    <a:pt x="77" y="146"/>
                  </a:cubicBezTo>
                  <a:cubicBezTo>
                    <a:pt x="157" y="216"/>
                    <a:pt x="142" y="211"/>
                    <a:pt x="242" y="236"/>
                  </a:cubicBezTo>
                  <a:cubicBezTo>
                    <a:pt x="334" y="298"/>
                    <a:pt x="232" y="238"/>
                    <a:pt x="362" y="281"/>
                  </a:cubicBezTo>
                  <a:cubicBezTo>
                    <a:pt x="383" y="288"/>
                    <a:pt x="401" y="303"/>
                    <a:pt x="422" y="311"/>
                  </a:cubicBezTo>
                  <a:cubicBezTo>
                    <a:pt x="441" y="318"/>
                    <a:pt x="462" y="321"/>
                    <a:pt x="482" y="326"/>
                  </a:cubicBezTo>
                  <a:cubicBezTo>
                    <a:pt x="546" y="422"/>
                    <a:pt x="682" y="441"/>
                    <a:pt x="782" y="491"/>
                  </a:cubicBezTo>
                  <a:cubicBezTo>
                    <a:pt x="767" y="511"/>
                    <a:pt x="756" y="535"/>
                    <a:pt x="737" y="551"/>
                  </a:cubicBezTo>
                  <a:cubicBezTo>
                    <a:pt x="725" y="561"/>
                    <a:pt x="706" y="558"/>
                    <a:pt x="692" y="566"/>
                  </a:cubicBezTo>
                  <a:cubicBezTo>
                    <a:pt x="625" y="603"/>
                    <a:pt x="562" y="647"/>
                    <a:pt x="497" y="686"/>
                  </a:cubicBezTo>
                  <a:cubicBezTo>
                    <a:pt x="483" y="694"/>
                    <a:pt x="466" y="694"/>
                    <a:pt x="452" y="701"/>
                  </a:cubicBezTo>
                  <a:cubicBezTo>
                    <a:pt x="436" y="709"/>
                    <a:pt x="423" y="724"/>
                    <a:pt x="407" y="731"/>
                  </a:cubicBezTo>
                  <a:cubicBezTo>
                    <a:pt x="378" y="744"/>
                    <a:pt x="317" y="761"/>
                    <a:pt x="317" y="761"/>
                  </a:cubicBezTo>
                  <a:cubicBezTo>
                    <a:pt x="367" y="911"/>
                    <a:pt x="581" y="950"/>
                    <a:pt x="707" y="986"/>
                  </a:cubicBezTo>
                  <a:cubicBezTo>
                    <a:pt x="904" y="1134"/>
                    <a:pt x="665" y="964"/>
                    <a:pt x="812" y="1046"/>
                  </a:cubicBezTo>
                  <a:cubicBezTo>
                    <a:pt x="865" y="1076"/>
                    <a:pt x="907" y="1124"/>
                    <a:pt x="962" y="1151"/>
                  </a:cubicBezTo>
                  <a:cubicBezTo>
                    <a:pt x="980" y="1160"/>
                    <a:pt x="1003" y="1159"/>
                    <a:pt x="1022" y="1166"/>
                  </a:cubicBezTo>
                  <a:cubicBezTo>
                    <a:pt x="1127" y="1205"/>
                    <a:pt x="1040" y="1182"/>
                    <a:pt x="1127" y="1226"/>
                  </a:cubicBezTo>
                  <a:cubicBezTo>
                    <a:pt x="1186" y="1256"/>
                    <a:pt x="1249" y="1284"/>
                    <a:pt x="1307" y="1316"/>
                  </a:cubicBezTo>
                  <a:cubicBezTo>
                    <a:pt x="1470" y="1407"/>
                    <a:pt x="1610" y="1542"/>
                    <a:pt x="1787" y="1601"/>
                  </a:cubicBezTo>
                  <a:cubicBezTo>
                    <a:pt x="1753" y="1500"/>
                    <a:pt x="1712" y="1406"/>
                    <a:pt x="1622" y="1346"/>
                  </a:cubicBezTo>
                  <a:cubicBezTo>
                    <a:pt x="1572" y="1271"/>
                    <a:pt x="1607" y="1311"/>
                    <a:pt x="1502" y="1241"/>
                  </a:cubicBezTo>
                  <a:cubicBezTo>
                    <a:pt x="1437" y="1198"/>
                    <a:pt x="1409" y="1105"/>
                    <a:pt x="1337" y="1076"/>
                  </a:cubicBezTo>
                  <a:cubicBezTo>
                    <a:pt x="1312" y="1066"/>
                    <a:pt x="1287" y="1056"/>
                    <a:pt x="1262" y="1046"/>
                  </a:cubicBezTo>
                  <a:cubicBezTo>
                    <a:pt x="1213" y="973"/>
                    <a:pt x="1204" y="1008"/>
                    <a:pt x="1142" y="956"/>
                  </a:cubicBezTo>
                  <a:cubicBezTo>
                    <a:pt x="1027" y="860"/>
                    <a:pt x="1164" y="955"/>
                    <a:pt x="1052" y="881"/>
                  </a:cubicBezTo>
                  <a:cubicBezTo>
                    <a:pt x="1042" y="866"/>
                    <a:pt x="1036" y="847"/>
                    <a:pt x="1022" y="836"/>
                  </a:cubicBezTo>
                  <a:cubicBezTo>
                    <a:pt x="918" y="753"/>
                    <a:pt x="1033" y="905"/>
                    <a:pt x="947" y="776"/>
                  </a:cubicBezTo>
                  <a:cubicBezTo>
                    <a:pt x="952" y="746"/>
                    <a:pt x="950" y="714"/>
                    <a:pt x="962" y="686"/>
                  </a:cubicBezTo>
                  <a:cubicBezTo>
                    <a:pt x="1002" y="590"/>
                    <a:pt x="1087" y="529"/>
                    <a:pt x="1142" y="446"/>
                  </a:cubicBezTo>
                  <a:cubicBezTo>
                    <a:pt x="1137" y="426"/>
                    <a:pt x="1138" y="403"/>
                    <a:pt x="1127" y="386"/>
                  </a:cubicBezTo>
                  <a:cubicBezTo>
                    <a:pt x="1095" y="338"/>
                    <a:pt x="975" y="308"/>
                    <a:pt x="917" y="281"/>
                  </a:cubicBezTo>
                  <a:cubicBezTo>
                    <a:pt x="836" y="244"/>
                    <a:pt x="757" y="201"/>
                    <a:pt x="677" y="161"/>
                  </a:cubicBezTo>
                  <a:cubicBezTo>
                    <a:pt x="645" y="145"/>
                    <a:pt x="617" y="121"/>
                    <a:pt x="587" y="101"/>
                  </a:cubicBezTo>
                  <a:cubicBezTo>
                    <a:pt x="561" y="83"/>
                    <a:pt x="525" y="85"/>
                    <a:pt x="497" y="71"/>
                  </a:cubicBezTo>
                  <a:cubicBezTo>
                    <a:pt x="477" y="61"/>
                    <a:pt x="458" y="50"/>
                    <a:pt x="437" y="41"/>
                  </a:cubicBezTo>
                  <a:cubicBezTo>
                    <a:pt x="387" y="20"/>
                    <a:pt x="392" y="12"/>
                    <a:pt x="392" y="41"/>
                  </a:cubicBezTo>
                  <a:close/>
                </a:path>
              </a:pathLst>
            </a:custGeom>
            <a:solidFill>
              <a:srgbClr val="FFFFFF"/>
            </a:solidFill>
            <a:ln w="9525">
              <a:solidFill>
                <a:srgbClr val="000000"/>
              </a:solidFill>
              <a:round/>
              <a:headEnd/>
              <a:tailEnd/>
            </a:ln>
          </p:spPr>
          <p:txBody>
            <a:bodyPr/>
            <a:lstStyle/>
            <a:p>
              <a:endParaRPr lang="en-US"/>
            </a:p>
          </p:txBody>
        </p:sp>
        <p:sp>
          <p:nvSpPr>
            <p:cNvPr id="24591" name="Freeform 15"/>
            <p:cNvSpPr>
              <a:spLocks/>
            </p:cNvSpPr>
            <p:nvPr/>
          </p:nvSpPr>
          <p:spPr bwMode="auto">
            <a:xfrm>
              <a:off x="4561" y="4365"/>
              <a:ext cx="1439" cy="1724"/>
            </a:xfrm>
            <a:custGeom>
              <a:avLst/>
              <a:gdLst>
                <a:gd name="T0" fmla="*/ 539 w 1439"/>
                <a:gd name="T1" fmla="*/ 1680 h 1724"/>
                <a:gd name="T2" fmla="*/ 974 w 1439"/>
                <a:gd name="T3" fmla="*/ 1695 h 1724"/>
                <a:gd name="T4" fmla="*/ 959 w 1439"/>
                <a:gd name="T5" fmla="*/ 1260 h 1724"/>
                <a:gd name="T6" fmla="*/ 1004 w 1439"/>
                <a:gd name="T7" fmla="*/ 1245 h 1724"/>
                <a:gd name="T8" fmla="*/ 1199 w 1439"/>
                <a:gd name="T9" fmla="*/ 1110 h 1724"/>
                <a:gd name="T10" fmla="*/ 1319 w 1439"/>
                <a:gd name="T11" fmla="*/ 1005 h 1724"/>
                <a:gd name="T12" fmla="*/ 1439 w 1439"/>
                <a:gd name="T13" fmla="*/ 735 h 1724"/>
                <a:gd name="T14" fmla="*/ 1424 w 1439"/>
                <a:gd name="T15" fmla="*/ 540 h 1724"/>
                <a:gd name="T16" fmla="*/ 1304 w 1439"/>
                <a:gd name="T17" fmla="*/ 360 h 1724"/>
                <a:gd name="T18" fmla="*/ 1004 w 1439"/>
                <a:gd name="T19" fmla="*/ 75 h 1724"/>
                <a:gd name="T20" fmla="*/ 584 w 1439"/>
                <a:gd name="T21" fmla="*/ 0 h 1724"/>
                <a:gd name="T22" fmla="*/ 419 w 1439"/>
                <a:gd name="T23" fmla="*/ 15 h 1724"/>
                <a:gd name="T24" fmla="*/ 164 w 1439"/>
                <a:gd name="T25" fmla="*/ 165 h 1724"/>
                <a:gd name="T26" fmla="*/ 59 w 1439"/>
                <a:gd name="T27" fmla="*/ 315 h 1724"/>
                <a:gd name="T28" fmla="*/ 29 w 1439"/>
                <a:gd name="T29" fmla="*/ 405 h 1724"/>
                <a:gd name="T30" fmla="*/ 134 w 1439"/>
                <a:gd name="T31" fmla="*/ 915 h 1724"/>
                <a:gd name="T32" fmla="*/ 359 w 1439"/>
                <a:gd name="T33" fmla="*/ 1065 h 1724"/>
                <a:gd name="T34" fmla="*/ 449 w 1439"/>
                <a:gd name="T35" fmla="*/ 1095 h 1724"/>
                <a:gd name="T36" fmla="*/ 494 w 1439"/>
                <a:gd name="T37" fmla="*/ 1110 h 1724"/>
                <a:gd name="T38" fmla="*/ 539 w 1439"/>
                <a:gd name="T39" fmla="*/ 1680 h 17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9"/>
                <a:gd name="T61" fmla="*/ 0 h 1724"/>
                <a:gd name="T62" fmla="*/ 1439 w 1439"/>
                <a:gd name="T63" fmla="*/ 1724 h 17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9" h="1724">
                  <a:moveTo>
                    <a:pt x="539" y="1680"/>
                  </a:moveTo>
                  <a:cubicBezTo>
                    <a:pt x="684" y="1694"/>
                    <a:pt x="830" y="1724"/>
                    <a:pt x="974" y="1695"/>
                  </a:cubicBezTo>
                  <a:cubicBezTo>
                    <a:pt x="916" y="1521"/>
                    <a:pt x="912" y="1544"/>
                    <a:pt x="959" y="1260"/>
                  </a:cubicBezTo>
                  <a:cubicBezTo>
                    <a:pt x="962" y="1244"/>
                    <a:pt x="990" y="1253"/>
                    <a:pt x="1004" y="1245"/>
                  </a:cubicBezTo>
                  <a:cubicBezTo>
                    <a:pt x="1073" y="1207"/>
                    <a:pt x="1134" y="1154"/>
                    <a:pt x="1199" y="1110"/>
                  </a:cubicBezTo>
                  <a:cubicBezTo>
                    <a:pt x="1248" y="1036"/>
                    <a:pt x="1265" y="1074"/>
                    <a:pt x="1319" y="1005"/>
                  </a:cubicBezTo>
                  <a:cubicBezTo>
                    <a:pt x="1383" y="923"/>
                    <a:pt x="1414" y="835"/>
                    <a:pt x="1439" y="735"/>
                  </a:cubicBezTo>
                  <a:cubicBezTo>
                    <a:pt x="1434" y="670"/>
                    <a:pt x="1435" y="604"/>
                    <a:pt x="1424" y="540"/>
                  </a:cubicBezTo>
                  <a:cubicBezTo>
                    <a:pt x="1416" y="494"/>
                    <a:pt x="1308" y="366"/>
                    <a:pt x="1304" y="360"/>
                  </a:cubicBezTo>
                  <a:cubicBezTo>
                    <a:pt x="1218" y="248"/>
                    <a:pt x="1138" y="132"/>
                    <a:pt x="1004" y="75"/>
                  </a:cubicBezTo>
                  <a:cubicBezTo>
                    <a:pt x="874" y="19"/>
                    <a:pt x="721" y="20"/>
                    <a:pt x="584" y="0"/>
                  </a:cubicBezTo>
                  <a:cubicBezTo>
                    <a:pt x="529" y="5"/>
                    <a:pt x="472" y="1"/>
                    <a:pt x="419" y="15"/>
                  </a:cubicBezTo>
                  <a:cubicBezTo>
                    <a:pt x="364" y="29"/>
                    <a:pt x="205" y="124"/>
                    <a:pt x="164" y="165"/>
                  </a:cubicBezTo>
                  <a:cubicBezTo>
                    <a:pt x="118" y="211"/>
                    <a:pt x="84" y="253"/>
                    <a:pt x="59" y="315"/>
                  </a:cubicBezTo>
                  <a:cubicBezTo>
                    <a:pt x="47" y="344"/>
                    <a:pt x="29" y="405"/>
                    <a:pt x="29" y="405"/>
                  </a:cubicBezTo>
                  <a:cubicBezTo>
                    <a:pt x="4" y="581"/>
                    <a:pt x="0" y="781"/>
                    <a:pt x="134" y="915"/>
                  </a:cubicBezTo>
                  <a:cubicBezTo>
                    <a:pt x="190" y="971"/>
                    <a:pt x="287" y="1033"/>
                    <a:pt x="359" y="1065"/>
                  </a:cubicBezTo>
                  <a:cubicBezTo>
                    <a:pt x="388" y="1078"/>
                    <a:pt x="419" y="1085"/>
                    <a:pt x="449" y="1095"/>
                  </a:cubicBezTo>
                  <a:cubicBezTo>
                    <a:pt x="464" y="1100"/>
                    <a:pt x="494" y="1110"/>
                    <a:pt x="494" y="1110"/>
                  </a:cubicBezTo>
                  <a:cubicBezTo>
                    <a:pt x="533" y="1228"/>
                    <a:pt x="539" y="1536"/>
                    <a:pt x="539" y="1680"/>
                  </a:cubicBezTo>
                  <a:close/>
                </a:path>
              </a:pathLst>
            </a:custGeom>
            <a:solidFill>
              <a:srgbClr val="FFFFFF"/>
            </a:solidFill>
            <a:ln w="9525">
              <a:solidFill>
                <a:srgbClr val="000000"/>
              </a:solidFill>
              <a:round/>
              <a:headEnd/>
              <a:tailEnd/>
            </a:ln>
          </p:spPr>
          <p:txBody>
            <a:bodyPr/>
            <a:lstStyle/>
            <a:p>
              <a:endParaRPr lang="en-US"/>
            </a:p>
          </p:txBody>
        </p:sp>
        <p:sp>
          <p:nvSpPr>
            <p:cNvPr id="24592" name="Freeform 16"/>
            <p:cNvSpPr>
              <a:spLocks/>
            </p:cNvSpPr>
            <p:nvPr/>
          </p:nvSpPr>
          <p:spPr bwMode="auto">
            <a:xfrm>
              <a:off x="5145" y="5700"/>
              <a:ext cx="360" cy="15"/>
            </a:xfrm>
            <a:custGeom>
              <a:avLst/>
              <a:gdLst>
                <a:gd name="T0" fmla="*/ 0 w 360"/>
                <a:gd name="T1" fmla="*/ 0 h 15"/>
                <a:gd name="T2" fmla="*/ 360 w 360"/>
                <a:gd name="T3" fmla="*/ 15 h 15"/>
                <a:gd name="T4" fmla="*/ 0 60000 65536"/>
                <a:gd name="T5" fmla="*/ 0 60000 65536"/>
                <a:gd name="T6" fmla="*/ 0 w 360"/>
                <a:gd name="T7" fmla="*/ 0 h 15"/>
                <a:gd name="T8" fmla="*/ 360 w 360"/>
                <a:gd name="T9" fmla="*/ 15 h 15"/>
              </a:gdLst>
              <a:ahLst/>
              <a:cxnLst>
                <a:cxn ang="T4">
                  <a:pos x="T0" y="T1"/>
                </a:cxn>
                <a:cxn ang="T5">
                  <a:pos x="T2" y="T3"/>
                </a:cxn>
              </a:cxnLst>
              <a:rect l="T6" t="T7" r="T8" b="T9"/>
              <a:pathLst>
                <a:path w="360" h="15">
                  <a:moveTo>
                    <a:pt x="0" y="0"/>
                  </a:moveTo>
                  <a:cubicBezTo>
                    <a:pt x="120" y="5"/>
                    <a:pt x="360" y="15"/>
                    <a:pt x="360"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Freeform 17"/>
            <p:cNvSpPr>
              <a:spLocks/>
            </p:cNvSpPr>
            <p:nvPr/>
          </p:nvSpPr>
          <p:spPr bwMode="auto">
            <a:xfrm>
              <a:off x="4990" y="6607"/>
              <a:ext cx="1280" cy="615"/>
            </a:xfrm>
            <a:custGeom>
              <a:avLst/>
              <a:gdLst>
                <a:gd name="T0" fmla="*/ 20 w 1280"/>
                <a:gd name="T1" fmla="*/ 128 h 615"/>
                <a:gd name="T2" fmla="*/ 50 w 1280"/>
                <a:gd name="T3" fmla="*/ 218 h 615"/>
                <a:gd name="T4" fmla="*/ 80 w 1280"/>
                <a:gd name="T5" fmla="*/ 293 h 615"/>
                <a:gd name="T6" fmla="*/ 110 w 1280"/>
                <a:gd name="T7" fmla="*/ 383 h 615"/>
                <a:gd name="T8" fmla="*/ 125 w 1280"/>
                <a:gd name="T9" fmla="*/ 428 h 615"/>
                <a:gd name="T10" fmla="*/ 140 w 1280"/>
                <a:gd name="T11" fmla="*/ 563 h 615"/>
                <a:gd name="T12" fmla="*/ 170 w 1280"/>
                <a:gd name="T13" fmla="*/ 608 h 615"/>
                <a:gd name="T14" fmla="*/ 245 w 1280"/>
                <a:gd name="T15" fmla="*/ 593 h 615"/>
                <a:gd name="T16" fmla="*/ 425 w 1280"/>
                <a:gd name="T17" fmla="*/ 533 h 615"/>
                <a:gd name="T18" fmla="*/ 605 w 1280"/>
                <a:gd name="T19" fmla="*/ 488 h 615"/>
                <a:gd name="T20" fmla="*/ 950 w 1280"/>
                <a:gd name="T21" fmla="*/ 383 h 615"/>
                <a:gd name="T22" fmla="*/ 1190 w 1280"/>
                <a:gd name="T23" fmla="*/ 323 h 615"/>
                <a:gd name="T24" fmla="*/ 1280 w 1280"/>
                <a:gd name="T25" fmla="*/ 293 h 615"/>
                <a:gd name="T26" fmla="*/ 680 w 1280"/>
                <a:gd name="T27" fmla="*/ 173 h 615"/>
                <a:gd name="T28" fmla="*/ 230 w 1280"/>
                <a:gd name="T29" fmla="*/ 83 h 615"/>
                <a:gd name="T30" fmla="*/ 20 w 1280"/>
                <a:gd name="T31" fmla="*/ 128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0"/>
                <a:gd name="T49" fmla="*/ 0 h 615"/>
                <a:gd name="T50" fmla="*/ 1280 w 1280"/>
                <a:gd name="T51" fmla="*/ 615 h 6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0" h="615">
                  <a:moveTo>
                    <a:pt x="20" y="128"/>
                  </a:moveTo>
                  <a:cubicBezTo>
                    <a:pt x="30" y="158"/>
                    <a:pt x="38" y="189"/>
                    <a:pt x="50" y="218"/>
                  </a:cubicBezTo>
                  <a:cubicBezTo>
                    <a:pt x="60" y="243"/>
                    <a:pt x="71" y="268"/>
                    <a:pt x="80" y="293"/>
                  </a:cubicBezTo>
                  <a:cubicBezTo>
                    <a:pt x="91" y="323"/>
                    <a:pt x="100" y="353"/>
                    <a:pt x="110" y="383"/>
                  </a:cubicBezTo>
                  <a:cubicBezTo>
                    <a:pt x="115" y="398"/>
                    <a:pt x="125" y="428"/>
                    <a:pt x="125" y="428"/>
                  </a:cubicBezTo>
                  <a:cubicBezTo>
                    <a:pt x="130" y="473"/>
                    <a:pt x="129" y="519"/>
                    <a:pt x="140" y="563"/>
                  </a:cubicBezTo>
                  <a:cubicBezTo>
                    <a:pt x="144" y="580"/>
                    <a:pt x="153" y="603"/>
                    <a:pt x="170" y="608"/>
                  </a:cubicBezTo>
                  <a:cubicBezTo>
                    <a:pt x="195" y="615"/>
                    <a:pt x="220" y="600"/>
                    <a:pt x="245" y="593"/>
                  </a:cubicBezTo>
                  <a:cubicBezTo>
                    <a:pt x="305" y="577"/>
                    <a:pt x="366" y="553"/>
                    <a:pt x="425" y="533"/>
                  </a:cubicBezTo>
                  <a:cubicBezTo>
                    <a:pt x="484" y="513"/>
                    <a:pt x="546" y="508"/>
                    <a:pt x="605" y="488"/>
                  </a:cubicBezTo>
                  <a:cubicBezTo>
                    <a:pt x="719" y="450"/>
                    <a:pt x="834" y="412"/>
                    <a:pt x="950" y="383"/>
                  </a:cubicBezTo>
                  <a:cubicBezTo>
                    <a:pt x="1030" y="363"/>
                    <a:pt x="1111" y="347"/>
                    <a:pt x="1190" y="323"/>
                  </a:cubicBezTo>
                  <a:cubicBezTo>
                    <a:pt x="1220" y="314"/>
                    <a:pt x="1280" y="293"/>
                    <a:pt x="1280" y="293"/>
                  </a:cubicBezTo>
                  <a:cubicBezTo>
                    <a:pt x="1084" y="228"/>
                    <a:pt x="886" y="196"/>
                    <a:pt x="680" y="173"/>
                  </a:cubicBezTo>
                  <a:cubicBezTo>
                    <a:pt x="542" y="127"/>
                    <a:pt x="375" y="98"/>
                    <a:pt x="230" y="83"/>
                  </a:cubicBezTo>
                  <a:cubicBezTo>
                    <a:pt x="0" y="60"/>
                    <a:pt x="20" y="0"/>
                    <a:pt x="20" y="128"/>
                  </a:cubicBezTo>
                  <a:close/>
                </a:path>
              </a:pathLst>
            </a:custGeom>
            <a:solidFill>
              <a:srgbClr val="FFFFFF"/>
            </a:solidFill>
            <a:ln w="9525">
              <a:solidFill>
                <a:srgbClr val="000000"/>
              </a:solidFill>
              <a:round/>
              <a:headEnd/>
              <a:tailEnd/>
            </a:ln>
          </p:spPr>
          <p:txBody>
            <a:bodyPr/>
            <a:lstStyle/>
            <a:p>
              <a:endParaRPr lang="en-US"/>
            </a:p>
          </p:txBody>
        </p:sp>
        <p:sp>
          <p:nvSpPr>
            <p:cNvPr id="24594" name="Freeform 18"/>
            <p:cNvSpPr>
              <a:spLocks/>
            </p:cNvSpPr>
            <p:nvPr/>
          </p:nvSpPr>
          <p:spPr bwMode="auto">
            <a:xfrm>
              <a:off x="2051" y="6317"/>
              <a:ext cx="1054" cy="973"/>
            </a:xfrm>
            <a:custGeom>
              <a:avLst/>
              <a:gdLst>
                <a:gd name="T0" fmla="*/ 769 w 1054"/>
                <a:gd name="T1" fmla="*/ 43 h 973"/>
                <a:gd name="T2" fmla="*/ 259 w 1054"/>
                <a:gd name="T3" fmla="*/ 88 h 973"/>
                <a:gd name="T4" fmla="*/ 214 w 1054"/>
                <a:gd name="T5" fmla="*/ 118 h 973"/>
                <a:gd name="T6" fmla="*/ 124 w 1054"/>
                <a:gd name="T7" fmla="*/ 208 h 973"/>
                <a:gd name="T8" fmla="*/ 4 w 1054"/>
                <a:gd name="T9" fmla="*/ 463 h 973"/>
                <a:gd name="T10" fmla="*/ 19 w 1054"/>
                <a:gd name="T11" fmla="*/ 748 h 973"/>
                <a:gd name="T12" fmla="*/ 229 w 1054"/>
                <a:gd name="T13" fmla="*/ 928 h 973"/>
                <a:gd name="T14" fmla="*/ 274 w 1054"/>
                <a:gd name="T15" fmla="*/ 958 h 973"/>
                <a:gd name="T16" fmla="*/ 364 w 1054"/>
                <a:gd name="T17" fmla="*/ 973 h 973"/>
                <a:gd name="T18" fmla="*/ 814 w 1054"/>
                <a:gd name="T19" fmla="*/ 928 h 973"/>
                <a:gd name="T20" fmla="*/ 949 w 1054"/>
                <a:gd name="T21" fmla="*/ 793 h 973"/>
                <a:gd name="T22" fmla="*/ 994 w 1054"/>
                <a:gd name="T23" fmla="*/ 748 h 973"/>
                <a:gd name="T24" fmla="*/ 1054 w 1054"/>
                <a:gd name="T25" fmla="*/ 583 h 973"/>
                <a:gd name="T26" fmla="*/ 979 w 1054"/>
                <a:gd name="T27" fmla="*/ 358 h 973"/>
                <a:gd name="T28" fmla="*/ 829 w 1054"/>
                <a:gd name="T29" fmla="*/ 148 h 973"/>
                <a:gd name="T30" fmla="*/ 784 w 1054"/>
                <a:gd name="T31" fmla="*/ 118 h 973"/>
                <a:gd name="T32" fmla="*/ 769 w 1054"/>
                <a:gd name="T33" fmla="*/ 43 h 9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4"/>
                <a:gd name="T52" fmla="*/ 0 h 973"/>
                <a:gd name="T53" fmla="*/ 1054 w 1054"/>
                <a:gd name="T54" fmla="*/ 973 h 9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4" h="973">
                  <a:moveTo>
                    <a:pt x="769" y="43"/>
                  </a:moveTo>
                  <a:cubicBezTo>
                    <a:pt x="597" y="0"/>
                    <a:pt x="428" y="60"/>
                    <a:pt x="259" y="88"/>
                  </a:cubicBezTo>
                  <a:cubicBezTo>
                    <a:pt x="244" y="98"/>
                    <a:pt x="227" y="106"/>
                    <a:pt x="214" y="118"/>
                  </a:cubicBezTo>
                  <a:cubicBezTo>
                    <a:pt x="182" y="146"/>
                    <a:pt x="124" y="208"/>
                    <a:pt x="124" y="208"/>
                  </a:cubicBezTo>
                  <a:cubicBezTo>
                    <a:pt x="94" y="297"/>
                    <a:pt x="34" y="373"/>
                    <a:pt x="4" y="463"/>
                  </a:cubicBezTo>
                  <a:cubicBezTo>
                    <a:pt x="9" y="558"/>
                    <a:pt x="0" y="655"/>
                    <a:pt x="19" y="748"/>
                  </a:cubicBezTo>
                  <a:cubicBezTo>
                    <a:pt x="39" y="847"/>
                    <a:pt x="154" y="885"/>
                    <a:pt x="229" y="928"/>
                  </a:cubicBezTo>
                  <a:cubicBezTo>
                    <a:pt x="245" y="937"/>
                    <a:pt x="257" y="952"/>
                    <a:pt x="274" y="958"/>
                  </a:cubicBezTo>
                  <a:cubicBezTo>
                    <a:pt x="303" y="968"/>
                    <a:pt x="334" y="968"/>
                    <a:pt x="364" y="973"/>
                  </a:cubicBezTo>
                  <a:cubicBezTo>
                    <a:pt x="628" y="962"/>
                    <a:pt x="638" y="972"/>
                    <a:pt x="814" y="928"/>
                  </a:cubicBezTo>
                  <a:cubicBezTo>
                    <a:pt x="859" y="883"/>
                    <a:pt x="904" y="838"/>
                    <a:pt x="949" y="793"/>
                  </a:cubicBezTo>
                  <a:cubicBezTo>
                    <a:pt x="964" y="778"/>
                    <a:pt x="994" y="748"/>
                    <a:pt x="994" y="748"/>
                  </a:cubicBezTo>
                  <a:cubicBezTo>
                    <a:pt x="1013" y="691"/>
                    <a:pt x="1039" y="642"/>
                    <a:pt x="1054" y="583"/>
                  </a:cubicBezTo>
                  <a:cubicBezTo>
                    <a:pt x="1040" y="499"/>
                    <a:pt x="1026" y="429"/>
                    <a:pt x="979" y="358"/>
                  </a:cubicBezTo>
                  <a:cubicBezTo>
                    <a:pt x="956" y="268"/>
                    <a:pt x="913" y="204"/>
                    <a:pt x="829" y="148"/>
                  </a:cubicBezTo>
                  <a:cubicBezTo>
                    <a:pt x="814" y="138"/>
                    <a:pt x="793" y="134"/>
                    <a:pt x="784" y="118"/>
                  </a:cubicBezTo>
                  <a:cubicBezTo>
                    <a:pt x="771" y="96"/>
                    <a:pt x="774" y="68"/>
                    <a:pt x="769" y="43"/>
                  </a:cubicBezTo>
                  <a:close/>
                </a:path>
              </a:pathLst>
            </a:custGeom>
            <a:solidFill>
              <a:srgbClr val="FFFFFF"/>
            </a:solidFill>
            <a:ln w="9525">
              <a:solidFill>
                <a:srgbClr val="000000"/>
              </a:solidFill>
              <a:round/>
              <a:headEnd/>
              <a:tailEnd/>
            </a:ln>
          </p:spPr>
          <p:txBody>
            <a:bodyPr/>
            <a:lstStyle/>
            <a:p>
              <a:endParaRPr lang="en-US"/>
            </a:p>
          </p:txBody>
        </p:sp>
        <p:sp>
          <p:nvSpPr>
            <p:cNvPr id="24595" name="Freeform 19"/>
            <p:cNvSpPr>
              <a:spLocks/>
            </p:cNvSpPr>
            <p:nvPr/>
          </p:nvSpPr>
          <p:spPr bwMode="auto">
            <a:xfrm>
              <a:off x="2445" y="6600"/>
              <a:ext cx="286" cy="405"/>
            </a:xfrm>
            <a:custGeom>
              <a:avLst/>
              <a:gdLst>
                <a:gd name="T0" fmla="*/ 0 w 286"/>
                <a:gd name="T1" fmla="*/ 90 h 405"/>
                <a:gd name="T2" fmla="*/ 15 w 286"/>
                <a:gd name="T3" fmla="*/ 45 h 405"/>
                <a:gd name="T4" fmla="*/ 60 w 286"/>
                <a:gd name="T5" fmla="*/ 30 h 405"/>
                <a:gd name="T6" fmla="*/ 105 w 286"/>
                <a:gd name="T7" fmla="*/ 0 h 405"/>
                <a:gd name="T8" fmla="*/ 225 w 286"/>
                <a:gd name="T9" fmla="*/ 15 h 405"/>
                <a:gd name="T10" fmla="*/ 240 w 286"/>
                <a:gd name="T11" fmla="*/ 195 h 405"/>
                <a:gd name="T12" fmla="*/ 105 w 286"/>
                <a:gd name="T13" fmla="*/ 270 h 405"/>
                <a:gd name="T14" fmla="*/ 75 w 286"/>
                <a:gd name="T15" fmla="*/ 405 h 405"/>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5"/>
                <a:gd name="T26" fmla="*/ 286 w 286"/>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5">
                  <a:moveTo>
                    <a:pt x="0" y="90"/>
                  </a:moveTo>
                  <a:cubicBezTo>
                    <a:pt x="5" y="75"/>
                    <a:pt x="4" y="56"/>
                    <a:pt x="15" y="45"/>
                  </a:cubicBezTo>
                  <a:cubicBezTo>
                    <a:pt x="26" y="34"/>
                    <a:pt x="46" y="37"/>
                    <a:pt x="60" y="30"/>
                  </a:cubicBezTo>
                  <a:cubicBezTo>
                    <a:pt x="76" y="22"/>
                    <a:pt x="90" y="10"/>
                    <a:pt x="105" y="0"/>
                  </a:cubicBezTo>
                  <a:cubicBezTo>
                    <a:pt x="145" y="5"/>
                    <a:pt x="188" y="0"/>
                    <a:pt x="225" y="15"/>
                  </a:cubicBezTo>
                  <a:cubicBezTo>
                    <a:pt x="286" y="39"/>
                    <a:pt x="242" y="188"/>
                    <a:pt x="240" y="195"/>
                  </a:cubicBezTo>
                  <a:cubicBezTo>
                    <a:pt x="236" y="206"/>
                    <a:pt x="122" y="259"/>
                    <a:pt x="105" y="270"/>
                  </a:cubicBezTo>
                  <a:cubicBezTo>
                    <a:pt x="58" y="340"/>
                    <a:pt x="75" y="297"/>
                    <a:pt x="75"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Freeform 20"/>
            <p:cNvSpPr>
              <a:spLocks/>
            </p:cNvSpPr>
            <p:nvPr/>
          </p:nvSpPr>
          <p:spPr bwMode="auto">
            <a:xfrm>
              <a:off x="2494" y="7082"/>
              <a:ext cx="77" cy="82"/>
            </a:xfrm>
            <a:custGeom>
              <a:avLst/>
              <a:gdLst>
                <a:gd name="T0" fmla="*/ 56 w 77"/>
                <a:gd name="T1" fmla="*/ 28 h 82"/>
                <a:gd name="T2" fmla="*/ 11 w 77"/>
                <a:gd name="T3" fmla="*/ 13 h 82"/>
                <a:gd name="T4" fmla="*/ 26 w 77"/>
                <a:gd name="T5" fmla="*/ 73 h 82"/>
                <a:gd name="T6" fmla="*/ 71 w 77"/>
                <a:gd name="T7" fmla="*/ 58 h 82"/>
                <a:gd name="T8" fmla="*/ 56 w 77"/>
                <a:gd name="T9" fmla="*/ 28 h 82"/>
                <a:gd name="T10" fmla="*/ 0 60000 65536"/>
                <a:gd name="T11" fmla="*/ 0 60000 65536"/>
                <a:gd name="T12" fmla="*/ 0 60000 65536"/>
                <a:gd name="T13" fmla="*/ 0 60000 65536"/>
                <a:gd name="T14" fmla="*/ 0 60000 65536"/>
                <a:gd name="T15" fmla="*/ 0 w 77"/>
                <a:gd name="T16" fmla="*/ 0 h 82"/>
                <a:gd name="T17" fmla="*/ 77 w 77"/>
                <a:gd name="T18" fmla="*/ 82 h 82"/>
              </a:gdLst>
              <a:ahLst/>
              <a:cxnLst>
                <a:cxn ang="T10">
                  <a:pos x="T0" y="T1"/>
                </a:cxn>
                <a:cxn ang="T11">
                  <a:pos x="T2" y="T3"/>
                </a:cxn>
                <a:cxn ang="T12">
                  <a:pos x="T4" y="T5"/>
                </a:cxn>
                <a:cxn ang="T13">
                  <a:pos x="T6" y="T7"/>
                </a:cxn>
                <a:cxn ang="T14">
                  <a:pos x="T8" y="T9"/>
                </a:cxn>
              </a:cxnLst>
              <a:rect l="T15" t="T16" r="T17" b="T18"/>
              <a:pathLst>
                <a:path w="77" h="82">
                  <a:moveTo>
                    <a:pt x="56" y="28"/>
                  </a:moveTo>
                  <a:cubicBezTo>
                    <a:pt x="41" y="23"/>
                    <a:pt x="20" y="0"/>
                    <a:pt x="11" y="13"/>
                  </a:cubicBezTo>
                  <a:cubicBezTo>
                    <a:pt x="0" y="30"/>
                    <a:pt x="10" y="61"/>
                    <a:pt x="26" y="73"/>
                  </a:cubicBezTo>
                  <a:cubicBezTo>
                    <a:pt x="39" y="82"/>
                    <a:pt x="62" y="71"/>
                    <a:pt x="71" y="58"/>
                  </a:cubicBezTo>
                  <a:cubicBezTo>
                    <a:pt x="77" y="49"/>
                    <a:pt x="61" y="38"/>
                    <a:pt x="56" y="28"/>
                  </a:cubicBezTo>
                  <a:close/>
                </a:path>
              </a:pathLst>
            </a:custGeom>
            <a:solidFill>
              <a:srgbClr val="FFFFFF"/>
            </a:solidFill>
            <a:ln w="9525">
              <a:solidFill>
                <a:srgbClr val="000000"/>
              </a:solidFill>
              <a:round/>
              <a:headEnd/>
              <a:tailEnd/>
            </a:ln>
          </p:spPr>
          <p:txBody>
            <a:bodyPr/>
            <a:lstStyle/>
            <a:p>
              <a:endParaRPr lang="en-US"/>
            </a:p>
          </p:txBody>
        </p:sp>
        <p:sp>
          <p:nvSpPr>
            <p:cNvPr id="24597" name="Freeform 21"/>
            <p:cNvSpPr>
              <a:spLocks/>
            </p:cNvSpPr>
            <p:nvPr/>
          </p:nvSpPr>
          <p:spPr bwMode="auto">
            <a:xfrm>
              <a:off x="5185" y="6886"/>
              <a:ext cx="229" cy="164"/>
            </a:xfrm>
            <a:custGeom>
              <a:avLst/>
              <a:gdLst>
                <a:gd name="T0" fmla="*/ 5 w 229"/>
                <a:gd name="T1" fmla="*/ 164 h 164"/>
                <a:gd name="T2" fmla="*/ 20 w 229"/>
                <a:gd name="T3" fmla="*/ 14 h 164"/>
                <a:gd name="T4" fmla="*/ 65 w 229"/>
                <a:gd name="T5" fmla="*/ 29 h 164"/>
                <a:gd name="T6" fmla="*/ 80 w 229"/>
                <a:gd name="T7" fmla="*/ 74 h 164"/>
                <a:gd name="T8" fmla="*/ 140 w 229"/>
                <a:gd name="T9" fmla="*/ 164 h 164"/>
                <a:gd name="T10" fmla="*/ 185 w 229"/>
                <a:gd name="T11" fmla="*/ 14 h 164"/>
                <a:gd name="T12" fmla="*/ 0 60000 65536"/>
                <a:gd name="T13" fmla="*/ 0 60000 65536"/>
                <a:gd name="T14" fmla="*/ 0 60000 65536"/>
                <a:gd name="T15" fmla="*/ 0 60000 65536"/>
                <a:gd name="T16" fmla="*/ 0 60000 65536"/>
                <a:gd name="T17" fmla="*/ 0 60000 65536"/>
                <a:gd name="T18" fmla="*/ 0 w 229"/>
                <a:gd name="T19" fmla="*/ 0 h 164"/>
                <a:gd name="T20" fmla="*/ 229 w 229"/>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229" h="164">
                  <a:moveTo>
                    <a:pt x="5" y="164"/>
                  </a:moveTo>
                  <a:cubicBezTo>
                    <a:pt x="10" y="114"/>
                    <a:pt x="0" y="60"/>
                    <a:pt x="20" y="14"/>
                  </a:cubicBezTo>
                  <a:cubicBezTo>
                    <a:pt x="26" y="0"/>
                    <a:pt x="54" y="18"/>
                    <a:pt x="65" y="29"/>
                  </a:cubicBezTo>
                  <a:cubicBezTo>
                    <a:pt x="76" y="40"/>
                    <a:pt x="72" y="60"/>
                    <a:pt x="80" y="74"/>
                  </a:cubicBezTo>
                  <a:cubicBezTo>
                    <a:pt x="98" y="106"/>
                    <a:pt x="140" y="164"/>
                    <a:pt x="140" y="164"/>
                  </a:cubicBezTo>
                  <a:cubicBezTo>
                    <a:pt x="167" y="124"/>
                    <a:pt x="229" y="58"/>
                    <a:pt x="185" y="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22"/>
            <p:cNvSpPr>
              <a:spLocks/>
            </p:cNvSpPr>
            <p:nvPr/>
          </p:nvSpPr>
          <p:spPr bwMode="auto">
            <a:xfrm>
              <a:off x="5425" y="6874"/>
              <a:ext cx="140" cy="174"/>
            </a:xfrm>
            <a:custGeom>
              <a:avLst/>
              <a:gdLst>
                <a:gd name="T0" fmla="*/ 65 w 140"/>
                <a:gd name="T1" fmla="*/ 71 h 174"/>
                <a:gd name="T2" fmla="*/ 110 w 140"/>
                <a:gd name="T3" fmla="*/ 56 h 174"/>
                <a:gd name="T4" fmla="*/ 125 w 140"/>
                <a:gd name="T5" fmla="*/ 11 h 174"/>
                <a:gd name="T6" fmla="*/ 35 w 140"/>
                <a:gd name="T7" fmla="*/ 26 h 174"/>
                <a:gd name="T8" fmla="*/ 5 w 140"/>
                <a:gd name="T9" fmla="*/ 116 h 174"/>
                <a:gd name="T10" fmla="*/ 20 w 140"/>
                <a:gd name="T11" fmla="*/ 161 h 174"/>
                <a:gd name="T12" fmla="*/ 140 w 140"/>
                <a:gd name="T13" fmla="*/ 161 h 174"/>
                <a:gd name="T14" fmla="*/ 0 60000 65536"/>
                <a:gd name="T15" fmla="*/ 0 60000 65536"/>
                <a:gd name="T16" fmla="*/ 0 60000 65536"/>
                <a:gd name="T17" fmla="*/ 0 60000 65536"/>
                <a:gd name="T18" fmla="*/ 0 60000 65536"/>
                <a:gd name="T19" fmla="*/ 0 60000 65536"/>
                <a:gd name="T20" fmla="*/ 0 60000 65536"/>
                <a:gd name="T21" fmla="*/ 0 w 140"/>
                <a:gd name="T22" fmla="*/ 0 h 174"/>
                <a:gd name="T23" fmla="*/ 140 w 140"/>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74">
                  <a:moveTo>
                    <a:pt x="65" y="71"/>
                  </a:moveTo>
                  <a:cubicBezTo>
                    <a:pt x="80" y="66"/>
                    <a:pt x="99" y="67"/>
                    <a:pt x="110" y="56"/>
                  </a:cubicBezTo>
                  <a:cubicBezTo>
                    <a:pt x="121" y="45"/>
                    <a:pt x="140" y="17"/>
                    <a:pt x="125" y="11"/>
                  </a:cubicBezTo>
                  <a:cubicBezTo>
                    <a:pt x="97" y="0"/>
                    <a:pt x="65" y="21"/>
                    <a:pt x="35" y="26"/>
                  </a:cubicBezTo>
                  <a:cubicBezTo>
                    <a:pt x="25" y="56"/>
                    <a:pt x="15" y="86"/>
                    <a:pt x="5" y="116"/>
                  </a:cubicBezTo>
                  <a:cubicBezTo>
                    <a:pt x="0" y="131"/>
                    <a:pt x="5" y="156"/>
                    <a:pt x="20" y="161"/>
                  </a:cubicBezTo>
                  <a:cubicBezTo>
                    <a:pt x="58" y="174"/>
                    <a:pt x="100" y="161"/>
                    <a:pt x="140" y="16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23"/>
            <p:cNvSpPr>
              <a:spLocks/>
            </p:cNvSpPr>
            <p:nvPr/>
          </p:nvSpPr>
          <p:spPr bwMode="auto">
            <a:xfrm>
              <a:off x="2023" y="5521"/>
              <a:ext cx="467" cy="732"/>
            </a:xfrm>
            <a:custGeom>
              <a:avLst/>
              <a:gdLst>
                <a:gd name="T0" fmla="*/ 467 w 467"/>
                <a:gd name="T1" fmla="*/ 44 h 732"/>
                <a:gd name="T2" fmla="*/ 62 w 467"/>
                <a:gd name="T3" fmla="*/ 74 h 732"/>
                <a:gd name="T4" fmla="*/ 62 w 467"/>
                <a:gd name="T5" fmla="*/ 254 h 732"/>
                <a:gd name="T6" fmla="*/ 92 w 467"/>
                <a:gd name="T7" fmla="*/ 644 h 732"/>
                <a:gd name="T8" fmla="*/ 467 w 467"/>
                <a:gd name="T9" fmla="*/ 659 h 732"/>
                <a:gd name="T10" fmla="*/ 0 60000 65536"/>
                <a:gd name="T11" fmla="*/ 0 60000 65536"/>
                <a:gd name="T12" fmla="*/ 0 60000 65536"/>
                <a:gd name="T13" fmla="*/ 0 60000 65536"/>
                <a:gd name="T14" fmla="*/ 0 60000 65536"/>
                <a:gd name="T15" fmla="*/ 0 w 467"/>
                <a:gd name="T16" fmla="*/ 0 h 732"/>
                <a:gd name="T17" fmla="*/ 467 w 467"/>
                <a:gd name="T18" fmla="*/ 732 h 732"/>
              </a:gdLst>
              <a:ahLst/>
              <a:cxnLst>
                <a:cxn ang="T10">
                  <a:pos x="T0" y="T1"/>
                </a:cxn>
                <a:cxn ang="T11">
                  <a:pos x="T2" y="T3"/>
                </a:cxn>
                <a:cxn ang="T12">
                  <a:pos x="T4" y="T5"/>
                </a:cxn>
                <a:cxn ang="T13">
                  <a:pos x="T6" y="T7"/>
                </a:cxn>
                <a:cxn ang="T14">
                  <a:pos x="T8" y="T9"/>
                </a:cxn>
              </a:cxnLst>
              <a:rect l="T15" t="T16" r="T17" b="T18"/>
              <a:pathLst>
                <a:path w="467" h="732">
                  <a:moveTo>
                    <a:pt x="467" y="44"/>
                  </a:moveTo>
                  <a:cubicBezTo>
                    <a:pt x="336" y="0"/>
                    <a:pt x="194" y="55"/>
                    <a:pt x="62" y="74"/>
                  </a:cubicBezTo>
                  <a:cubicBezTo>
                    <a:pt x="35" y="181"/>
                    <a:pt x="48" y="98"/>
                    <a:pt x="62" y="254"/>
                  </a:cubicBezTo>
                  <a:cubicBezTo>
                    <a:pt x="73" y="384"/>
                    <a:pt x="0" y="552"/>
                    <a:pt x="92" y="644"/>
                  </a:cubicBezTo>
                  <a:cubicBezTo>
                    <a:pt x="180" y="732"/>
                    <a:pt x="467" y="659"/>
                    <a:pt x="467" y="65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0" name="Freeform 24"/>
            <p:cNvSpPr>
              <a:spLocks/>
            </p:cNvSpPr>
            <p:nvPr/>
          </p:nvSpPr>
          <p:spPr bwMode="auto">
            <a:xfrm>
              <a:off x="5655" y="6870"/>
              <a:ext cx="90" cy="135"/>
            </a:xfrm>
            <a:custGeom>
              <a:avLst/>
              <a:gdLst>
                <a:gd name="T0" fmla="*/ 0 w 90"/>
                <a:gd name="T1" fmla="*/ 0 h 135"/>
                <a:gd name="T2" fmla="*/ 45 w 90"/>
                <a:gd name="T3" fmla="*/ 15 h 135"/>
                <a:gd name="T4" fmla="*/ 90 w 90"/>
                <a:gd name="T5" fmla="*/ 135 h 135"/>
                <a:gd name="T6" fmla="*/ 0 60000 65536"/>
                <a:gd name="T7" fmla="*/ 0 60000 65536"/>
                <a:gd name="T8" fmla="*/ 0 60000 65536"/>
                <a:gd name="T9" fmla="*/ 0 w 90"/>
                <a:gd name="T10" fmla="*/ 0 h 135"/>
                <a:gd name="T11" fmla="*/ 90 w 90"/>
                <a:gd name="T12" fmla="*/ 135 h 135"/>
              </a:gdLst>
              <a:ahLst/>
              <a:cxnLst>
                <a:cxn ang="T6">
                  <a:pos x="T0" y="T1"/>
                </a:cxn>
                <a:cxn ang="T7">
                  <a:pos x="T2" y="T3"/>
                </a:cxn>
                <a:cxn ang="T8">
                  <a:pos x="T4" y="T5"/>
                </a:cxn>
              </a:cxnLst>
              <a:rect l="T9" t="T10" r="T11" b="T12"/>
              <a:pathLst>
                <a:path w="90" h="135">
                  <a:moveTo>
                    <a:pt x="0" y="0"/>
                  </a:moveTo>
                  <a:cubicBezTo>
                    <a:pt x="15" y="5"/>
                    <a:pt x="35" y="3"/>
                    <a:pt x="45" y="15"/>
                  </a:cubicBezTo>
                  <a:cubicBezTo>
                    <a:pt x="73" y="50"/>
                    <a:pt x="55" y="100"/>
                    <a:pt x="90"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Freeform 25"/>
            <p:cNvSpPr>
              <a:spLocks/>
            </p:cNvSpPr>
            <p:nvPr/>
          </p:nvSpPr>
          <p:spPr bwMode="auto">
            <a:xfrm>
              <a:off x="2070" y="5832"/>
              <a:ext cx="405" cy="33"/>
            </a:xfrm>
            <a:custGeom>
              <a:avLst/>
              <a:gdLst>
                <a:gd name="T0" fmla="*/ 0 w 405"/>
                <a:gd name="T1" fmla="*/ 33 h 33"/>
                <a:gd name="T2" fmla="*/ 405 w 405"/>
                <a:gd name="T3" fmla="*/ 33 h 33"/>
                <a:gd name="T4" fmla="*/ 0 60000 65536"/>
                <a:gd name="T5" fmla="*/ 0 60000 65536"/>
                <a:gd name="T6" fmla="*/ 0 w 405"/>
                <a:gd name="T7" fmla="*/ 0 h 33"/>
                <a:gd name="T8" fmla="*/ 405 w 405"/>
                <a:gd name="T9" fmla="*/ 33 h 33"/>
              </a:gdLst>
              <a:ahLst/>
              <a:cxnLst>
                <a:cxn ang="T4">
                  <a:pos x="T0" y="T1"/>
                </a:cxn>
                <a:cxn ang="T5">
                  <a:pos x="T2" y="T3"/>
                </a:cxn>
              </a:cxnLst>
              <a:rect l="T6" t="T7" r="T8" b="T9"/>
              <a:pathLst>
                <a:path w="405" h="33">
                  <a:moveTo>
                    <a:pt x="0" y="33"/>
                  </a:moveTo>
                  <a:cubicBezTo>
                    <a:pt x="131" y="0"/>
                    <a:pt x="405" y="33"/>
                    <a:pt x="405" y="3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2" name="Freeform 26"/>
            <p:cNvSpPr>
              <a:spLocks/>
            </p:cNvSpPr>
            <p:nvPr/>
          </p:nvSpPr>
          <p:spPr bwMode="auto">
            <a:xfrm>
              <a:off x="5640" y="6900"/>
              <a:ext cx="165" cy="75"/>
            </a:xfrm>
            <a:custGeom>
              <a:avLst/>
              <a:gdLst>
                <a:gd name="T0" fmla="*/ 0 w 165"/>
                <a:gd name="T1" fmla="*/ 75 h 75"/>
                <a:gd name="T2" fmla="*/ 165 w 165"/>
                <a:gd name="T3" fmla="*/ 0 h 75"/>
                <a:gd name="T4" fmla="*/ 0 60000 65536"/>
                <a:gd name="T5" fmla="*/ 0 60000 65536"/>
                <a:gd name="T6" fmla="*/ 0 w 165"/>
                <a:gd name="T7" fmla="*/ 0 h 75"/>
                <a:gd name="T8" fmla="*/ 165 w 165"/>
                <a:gd name="T9" fmla="*/ 75 h 75"/>
              </a:gdLst>
              <a:ahLst/>
              <a:cxnLst>
                <a:cxn ang="T4">
                  <a:pos x="T0" y="T1"/>
                </a:cxn>
                <a:cxn ang="T5">
                  <a:pos x="T2" y="T3"/>
                </a:cxn>
              </a:cxnLst>
              <a:rect l="T6" t="T7" r="T8" b="T9"/>
              <a:pathLst>
                <a:path w="165" h="75">
                  <a:moveTo>
                    <a:pt x="0" y="75"/>
                  </a:moveTo>
                  <a:cubicBezTo>
                    <a:pt x="82" y="48"/>
                    <a:pt x="94" y="35"/>
                    <a:pt x="16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2595" y="5685"/>
              <a:ext cx="330" cy="514"/>
            </a:xfrm>
            <a:custGeom>
              <a:avLst/>
              <a:gdLst>
                <a:gd name="T0" fmla="*/ 0 w 330"/>
                <a:gd name="T1" fmla="*/ 0 h 514"/>
                <a:gd name="T2" fmla="*/ 15 w 330"/>
                <a:gd name="T3" fmla="*/ 195 h 514"/>
                <a:gd name="T4" fmla="*/ 30 w 330"/>
                <a:gd name="T5" fmla="*/ 495 h 514"/>
                <a:gd name="T6" fmla="*/ 75 w 330"/>
                <a:gd name="T7" fmla="*/ 510 h 514"/>
                <a:gd name="T8" fmla="*/ 330 w 330"/>
                <a:gd name="T9" fmla="*/ 510 h 514"/>
                <a:gd name="T10" fmla="*/ 0 60000 65536"/>
                <a:gd name="T11" fmla="*/ 0 60000 65536"/>
                <a:gd name="T12" fmla="*/ 0 60000 65536"/>
                <a:gd name="T13" fmla="*/ 0 60000 65536"/>
                <a:gd name="T14" fmla="*/ 0 60000 65536"/>
                <a:gd name="T15" fmla="*/ 0 w 330"/>
                <a:gd name="T16" fmla="*/ 0 h 514"/>
                <a:gd name="T17" fmla="*/ 330 w 330"/>
                <a:gd name="T18" fmla="*/ 514 h 514"/>
              </a:gdLst>
              <a:ahLst/>
              <a:cxnLst>
                <a:cxn ang="T10">
                  <a:pos x="T0" y="T1"/>
                </a:cxn>
                <a:cxn ang="T11">
                  <a:pos x="T2" y="T3"/>
                </a:cxn>
                <a:cxn ang="T12">
                  <a:pos x="T4" y="T5"/>
                </a:cxn>
                <a:cxn ang="T13">
                  <a:pos x="T6" y="T7"/>
                </a:cxn>
                <a:cxn ang="T14">
                  <a:pos x="T8" y="T9"/>
                </a:cxn>
              </a:cxnLst>
              <a:rect l="T15" t="T16" r="T17" b="T18"/>
              <a:pathLst>
                <a:path w="330" h="514">
                  <a:moveTo>
                    <a:pt x="0" y="0"/>
                  </a:moveTo>
                  <a:cubicBezTo>
                    <a:pt x="59" y="118"/>
                    <a:pt x="15" y="3"/>
                    <a:pt x="15" y="195"/>
                  </a:cubicBezTo>
                  <a:cubicBezTo>
                    <a:pt x="15" y="295"/>
                    <a:pt x="11" y="397"/>
                    <a:pt x="30" y="495"/>
                  </a:cubicBezTo>
                  <a:cubicBezTo>
                    <a:pt x="33" y="511"/>
                    <a:pt x="59" y="509"/>
                    <a:pt x="75" y="510"/>
                  </a:cubicBezTo>
                  <a:cubicBezTo>
                    <a:pt x="160" y="514"/>
                    <a:pt x="245" y="510"/>
                    <a:pt x="330" y="51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Freeform 28"/>
            <p:cNvSpPr>
              <a:spLocks/>
            </p:cNvSpPr>
            <p:nvPr/>
          </p:nvSpPr>
          <p:spPr bwMode="auto">
            <a:xfrm>
              <a:off x="5880" y="6870"/>
              <a:ext cx="120" cy="1"/>
            </a:xfrm>
            <a:custGeom>
              <a:avLst/>
              <a:gdLst>
                <a:gd name="T0" fmla="*/ 0 w 120"/>
                <a:gd name="T1" fmla="*/ 0 h 1"/>
                <a:gd name="T2" fmla="*/ 12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Freeform 29"/>
            <p:cNvSpPr>
              <a:spLocks/>
            </p:cNvSpPr>
            <p:nvPr/>
          </p:nvSpPr>
          <p:spPr bwMode="auto">
            <a:xfrm>
              <a:off x="2940" y="5644"/>
              <a:ext cx="420" cy="566"/>
            </a:xfrm>
            <a:custGeom>
              <a:avLst/>
              <a:gdLst>
                <a:gd name="T0" fmla="*/ 315 w 420"/>
                <a:gd name="T1" fmla="*/ 26 h 566"/>
                <a:gd name="T2" fmla="*/ 0 w 420"/>
                <a:gd name="T3" fmla="*/ 56 h 566"/>
                <a:gd name="T4" fmla="*/ 45 w 420"/>
                <a:gd name="T5" fmla="*/ 446 h 566"/>
                <a:gd name="T6" fmla="*/ 60 w 420"/>
                <a:gd name="T7" fmla="*/ 521 h 566"/>
                <a:gd name="T8" fmla="*/ 105 w 420"/>
                <a:gd name="T9" fmla="*/ 536 h 566"/>
                <a:gd name="T10" fmla="*/ 420 w 420"/>
                <a:gd name="T11" fmla="*/ 566 h 566"/>
                <a:gd name="T12" fmla="*/ 0 60000 65536"/>
                <a:gd name="T13" fmla="*/ 0 60000 65536"/>
                <a:gd name="T14" fmla="*/ 0 60000 65536"/>
                <a:gd name="T15" fmla="*/ 0 60000 65536"/>
                <a:gd name="T16" fmla="*/ 0 60000 65536"/>
                <a:gd name="T17" fmla="*/ 0 60000 65536"/>
                <a:gd name="T18" fmla="*/ 0 w 420"/>
                <a:gd name="T19" fmla="*/ 0 h 566"/>
                <a:gd name="T20" fmla="*/ 420 w 420"/>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420" h="566">
                  <a:moveTo>
                    <a:pt x="315" y="26"/>
                  </a:moveTo>
                  <a:cubicBezTo>
                    <a:pt x="237" y="0"/>
                    <a:pt x="86" y="44"/>
                    <a:pt x="0" y="56"/>
                  </a:cubicBezTo>
                  <a:cubicBezTo>
                    <a:pt x="10" y="198"/>
                    <a:pt x="25" y="309"/>
                    <a:pt x="45" y="446"/>
                  </a:cubicBezTo>
                  <a:cubicBezTo>
                    <a:pt x="49" y="471"/>
                    <a:pt x="46" y="500"/>
                    <a:pt x="60" y="521"/>
                  </a:cubicBezTo>
                  <a:cubicBezTo>
                    <a:pt x="69" y="534"/>
                    <a:pt x="90" y="532"/>
                    <a:pt x="105" y="536"/>
                  </a:cubicBezTo>
                  <a:cubicBezTo>
                    <a:pt x="213" y="563"/>
                    <a:pt x="309" y="566"/>
                    <a:pt x="420" y="56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6" name="Freeform 30"/>
            <p:cNvSpPr>
              <a:spLocks/>
            </p:cNvSpPr>
            <p:nvPr/>
          </p:nvSpPr>
          <p:spPr bwMode="auto">
            <a:xfrm>
              <a:off x="5924" y="6855"/>
              <a:ext cx="31" cy="135"/>
            </a:xfrm>
            <a:custGeom>
              <a:avLst/>
              <a:gdLst>
                <a:gd name="T0" fmla="*/ 31 w 31"/>
                <a:gd name="T1" fmla="*/ 0 h 135"/>
                <a:gd name="T2" fmla="*/ 1 w 31"/>
                <a:gd name="T3" fmla="*/ 135 h 135"/>
                <a:gd name="T4" fmla="*/ 0 60000 65536"/>
                <a:gd name="T5" fmla="*/ 0 60000 65536"/>
                <a:gd name="T6" fmla="*/ 0 w 31"/>
                <a:gd name="T7" fmla="*/ 0 h 135"/>
                <a:gd name="T8" fmla="*/ 31 w 31"/>
                <a:gd name="T9" fmla="*/ 135 h 135"/>
              </a:gdLst>
              <a:ahLst/>
              <a:cxnLst>
                <a:cxn ang="T4">
                  <a:pos x="T0" y="T1"/>
                </a:cxn>
                <a:cxn ang="T5">
                  <a:pos x="T2" y="T3"/>
                </a:cxn>
              </a:cxnLst>
              <a:rect l="T6" t="T7" r="T8" b="T9"/>
              <a:pathLst>
                <a:path w="31" h="135">
                  <a:moveTo>
                    <a:pt x="31" y="0"/>
                  </a:moveTo>
                  <a:cubicBezTo>
                    <a:pt x="0" y="125"/>
                    <a:pt x="1" y="79"/>
                    <a:pt x="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p:cNvSpPr>
            <p:nvPr/>
          </p:nvSpPr>
          <p:spPr bwMode="auto">
            <a:xfrm>
              <a:off x="2970" y="5910"/>
              <a:ext cx="343" cy="30"/>
            </a:xfrm>
            <a:custGeom>
              <a:avLst/>
              <a:gdLst>
                <a:gd name="T0" fmla="*/ 0 w 343"/>
                <a:gd name="T1" fmla="*/ 30 h 30"/>
                <a:gd name="T2" fmla="*/ 240 w 343"/>
                <a:gd name="T3" fmla="*/ 0 h 30"/>
                <a:gd name="T4" fmla="*/ 0 60000 65536"/>
                <a:gd name="T5" fmla="*/ 0 60000 65536"/>
                <a:gd name="T6" fmla="*/ 0 w 343"/>
                <a:gd name="T7" fmla="*/ 0 h 30"/>
                <a:gd name="T8" fmla="*/ 343 w 343"/>
                <a:gd name="T9" fmla="*/ 30 h 30"/>
              </a:gdLst>
              <a:ahLst/>
              <a:cxnLst>
                <a:cxn ang="T4">
                  <a:pos x="T0" y="T1"/>
                </a:cxn>
                <a:cxn ang="T5">
                  <a:pos x="T2" y="T3"/>
                </a:cxn>
              </a:cxnLst>
              <a:rect l="T6" t="T7" r="T8" b="T9"/>
              <a:pathLst>
                <a:path w="343" h="30">
                  <a:moveTo>
                    <a:pt x="0" y="30"/>
                  </a:moveTo>
                  <a:cubicBezTo>
                    <a:pt x="29" y="24"/>
                    <a:pt x="343" y="0"/>
                    <a:pt x="24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3441" y="5634"/>
              <a:ext cx="429" cy="636"/>
            </a:xfrm>
            <a:custGeom>
              <a:avLst/>
              <a:gdLst>
                <a:gd name="T0" fmla="*/ 384 w 429"/>
                <a:gd name="T1" fmla="*/ 36 h 636"/>
                <a:gd name="T2" fmla="*/ 99 w 429"/>
                <a:gd name="T3" fmla="*/ 21 h 636"/>
                <a:gd name="T4" fmla="*/ 9 w 429"/>
                <a:gd name="T5" fmla="*/ 201 h 636"/>
                <a:gd name="T6" fmla="*/ 24 w 429"/>
                <a:gd name="T7" fmla="*/ 576 h 636"/>
                <a:gd name="T8" fmla="*/ 129 w 429"/>
                <a:gd name="T9" fmla="*/ 606 h 636"/>
                <a:gd name="T10" fmla="*/ 324 w 429"/>
                <a:gd name="T11" fmla="*/ 636 h 636"/>
                <a:gd name="T12" fmla="*/ 414 w 429"/>
                <a:gd name="T13" fmla="*/ 576 h 636"/>
                <a:gd name="T14" fmla="*/ 429 w 429"/>
                <a:gd name="T15" fmla="*/ 531 h 636"/>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636"/>
                <a:gd name="T26" fmla="*/ 429 w 429"/>
                <a:gd name="T27" fmla="*/ 636 h 6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636">
                  <a:moveTo>
                    <a:pt x="384" y="36"/>
                  </a:moveTo>
                  <a:cubicBezTo>
                    <a:pt x="276" y="0"/>
                    <a:pt x="222" y="10"/>
                    <a:pt x="99" y="21"/>
                  </a:cubicBezTo>
                  <a:cubicBezTo>
                    <a:pt x="77" y="87"/>
                    <a:pt x="31" y="135"/>
                    <a:pt x="9" y="201"/>
                  </a:cubicBezTo>
                  <a:cubicBezTo>
                    <a:pt x="14" y="326"/>
                    <a:pt x="0" y="453"/>
                    <a:pt x="24" y="576"/>
                  </a:cubicBezTo>
                  <a:cubicBezTo>
                    <a:pt x="31" y="612"/>
                    <a:pt x="94" y="596"/>
                    <a:pt x="129" y="606"/>
                  </a:cubicBezTo>
                  <a:cubicBezTo>
                    <a:pt x="212" y="630"/>
                    <a:pt x="215" y="624"/>
                    <a:pt x="324" y="636"/>
                  </a:cubicBezTo>
                  <a:cubicBezTo>
                    <a:pt x="388" y="620"/>
                    <a:pt x="384" y="635"/>
                    <a:pt x="414" y="576"/>
                  </a:cubicBezTo>
                  <a:cubicBezTo>
                    <a:pt x="421" y="562"/>
                    <a:pt x="429" y="531"/>
                    <a:pt x="429" y="53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p:cNvSpPr>
            <p:nvPr/>
          </p:nvSpPr>
          <p:spPr bwMode="auto">
            <a:xfrm>
              <a:off x="4065" y="5500"/>
              <a:ext cx="470" cy="170"/>
            </a:xfrm>
            <a:custGeom>
              <a:avLst/>
              <a:gdLst>
                <a:gd name="T0" fmla="*/ 0 w 470"/>
                <a:gd name="T1" fmla="*/ 170 h 170"/>
                <a:gd name="T2" fmla="*/ 465 w 470"/>
                <a:gd name="T3" fmla="*/ 170 h 170"/>
                <a:gd name="T4" fmla="*/ 0 60000 65536"/>
                <a:gd name="T5" fmla="*/ 0 60000 65536"/>
                <a:gd name="T6" fmla="*/ 0 w 470"/>
                <a:gd name="T7" fmla="*/ 0 h 170"/>
                <a:gd name="T8" fmla="*/ 470 w 470"/>
                <a:gd name="T9" fmla="*/ 170 h 170"/>
              </a:gdLst>
              <a:ahLst/>
              <a:cxnLst>
                <a:cxn ang="T4">
                  <a:pos x="T0" y="T1"/>
                </a:cxn>
                <a:cxn ang="T5">
                  <a:pos x="T2" y="T3"/>
                </a:cxn>
              </a:cxnLst>
              <a:rect l="T6" t="T7" r="T8" b="T9"/>
              <a:pathLst>
                <a:path w="470" h="170">
                  <a:moveTo>
                    <a:pt x="0" y="170"/>
                  </a:moveTo>
                  <a:cubicBezTo>
                    <a:pt x="470" y="155"/>
                    <a:pt x="465" y="0"/>
                    <a:pt x="465" y="1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p:cNvSpPr>
            <p:nvPr/>
          </p:nvSpPr>
          <p:spPr bwMode="auto">
            <a:xfrm>
              <a:off x="4245" y="5655"/>
              <a:ext cx="89" cy="630"/>
            </a:xfrm>
            <a:custGeom>
              <a:avLst/>
              <a:gdLst>
                <a:gd name="T0" fmla="*/ 60 w 89"/>
                <a:gd name="T1" fmla="*/ 0 h 630"/>
                <a:gd name="T2" fmla="*/ 30 w 89"/>
                <a:gd name="T3" fmla="*/ 270 h 630"/>
                <a:gd name="T4" fmla="*/ 15 w 89"/>
                <a:gd name="T5" fmla="*/ 540 h 630"/>
                <a:gd name="T6" fmla="*/ 0 w 89"/>
                <a:gd name="T7" fmla="*/ 630 h 630"/>
                <a:gd name="T8" fmla="*/ 0 60000 65536"/>
                <a:gd name="T9" fmla="*/ 0 60000 65536"/>
                <a:gd name="T10" fmla="*/ 0 60000 65536"/>
                <a:gd name="T11" fmla="*/ 0 60000 65536"/>
                <a:gd name="T12" fmla="*/ 0 w 89"/>
                <a:gd name="T13" fmla="*/ 0 h 630"/>
                <a:gd name="T14" fmla="*/ 89 w 89"/>
                <a:gd name="T15" fmla="*/ 630 h 630"/>
              </a:gdLst>
              <a:ahLst/>
              <a:cxnLst>
                <a:cxn ang="T8">
                  <a:pos x="T0" y="T1"/>
                </a:cxn>
                <a:cxn ang="T9">
                  <a:pos x="T2" y="T3"/>
                </a:cxn>
                <a:cxn ang="T10">
                  <a:pos x="T4" y="T5"/>
                </a:cxn>
                <a:cxn ang="T11">
                  <a:pos x="T6" y="T7"/>
                </a:cxn>
              </a:cxnLst>
              <a:rect l="T12" t="T13" r="T14" b="T15"/>
              <a:pathLst>
                <a:path w="89" h="630">
                  <a:moveTo>
                    <a:pt x="60" y="0"/>
                  </a:moveTo>
                  <a:cubicBezTo>
                    <a:pt x="89" y="87"/>
                    <a:pt x="48" y="182"/>
                    <a:pt x="30" y="270"/>
                  </a:cubicBezTo>
                  <a:cubicBezTo>
                    <a:pt x="25" y="360"/>
                    <a:pt x="22" y="450"/>
                    <a:pt x="15" y="540"/>
                  </a:cubicBezTo>
                  <a:cubicBezTo>
                    <a:pt x="12" y="570"/>
                    <a:pt x="0" y="630"/>
                    <a:pt x="0" y="6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4710" y="5595"/>
              <a:ext cx="398" cy="780"/>
            </a:xfrm>
            <a:custGeom>
              <a:avLst/>
              <a:gdLst>
                <a:gd name="T0" fmla="*/ 0 w 398"/>
                <a:gd name="T1" fmla="*/ 735 h 780"/>
                <a:gd name="T2" fmla="*/ 45 w 398"/>
                <a:gd name="T3" fmla="*/ 495 h 780"/>
                <a:gd name="T4" fmla="*/ 75 w 398"/>
                <a:gd name="T5" fmla="*/ 405 h 780"/>
                <a:gd name="T6" fmla="*/ 150 w 398"/>
                <a:gd name="T7" fmla="*/ 105 h 780"/>
                <a:gd name="T8" fmla="*/ 315 w 398"/>
                <a:gd name="T9" fmla="*/ 0 h 780"/>
                <a:gd name="T10" fmla="*/ 360 w 398"/>
                <a:gd name="T11" fmla="*/ 15 h 780"/>
                <a:gd name="T12" fmla="*/ 360 w 398"/>
                <a:gd name="T13" fmla="*/ 135 h 780"/>
                <a:gd name="T14" fmla="*/ 240 w 398"/>
                <a:gd name="T15" fmla="*/ 210 h 780"/>
                <a:gd name="T16" fmla="*/ 150 w 398"/>
                <a:gd name="T17" fmla="*/ 270 h 780"/>
                <a:gd name="T18" fmla="*/ 105 w 398"/>
                <a:gd name="T19" fmla="*/ 300 h 780"/>
                <a:gd name="T20" fmla="*/ 150 w 398"/>
                <a:gd name="T21" fmla="*/ 330 h 780"/>
                <a:gd name="T22" fmla="*/ 195 w 398"/>
                <a:gd name="T23" fmla="*/ 345 h 780"/>
                <a:gd name="T24" fmla="*/ 285 w 398"/>
                <a:gd name="T25" fmla="*/ 435 h 780"/>
                <a:gd name="T26" fmla="*/ 330 w 398"/>
                <a:gd name="T27" fmla="*/ 480 h 780"/>
                <a:gd name="T28" fmla="*/ 345 w 398"/>
                <a:gd name="T29" fmla="*/ 540 h 780"/>
                <a:gd name="T30" fmla="*/ 375 w 398"/>
                <a:gd name="T31" fmla="*/ 585 h 780"/>
                <a:gd name="T32" fmla="*/ 390 w 398"/>
                <a:gd name="T33" fmla="*/ 780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8"/>
                <a:gd name="T52" fmla="*/ 0 h 780"/>
                <a:gd name="T53" fmla="*/ 398 w 39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8" h="780">
                  <a:moveTo>
                    <a:pt x="0" y="735"/>
                  </a:moveTo>
                  <a:cubicBezTo>
                    <a:pt x="11" y="655"/>
                    <a:pt x="22" y="573"/>
                    <a:pt x="45" y="495"/>
                  </a:cubicBezTo>
                  <a:cubicBezTo>
                    <a:pt x="54" y="465"/>
                    <a:pt x="75" y="405"/>
                    <a:pt x="75" y="405"/>
                  </a:cubicBezTo>
                  <a:cubicBezTo>
                    <a:pt x="83" y="344"/>
                    <a:pt x="92" y="151"/>
                    <a:pt x="150" y="105"/>
                  </a:cubicBezTo>
                  <a:cubicBezTo>
                    <a:pt x="201" y="64"/>
                    <a:pt x="261" y="36"/>
                    <a:pt x="315" y="0"/>
                  </a:cubicBezTo>
                  <a:cubicBezTo>
                    <a:pt x="330" y="5"/>
                    <a:pt x="349" y="4"/>
                    <a:pt x="360" y="15"/>
                  </a:cubicBezTo>
                  <a:cubicBezTo>
                    <a:pt x="386" y="41"/>
                    <a:pt x="373" y="114"/>
                    <a:pt x="360" y="135"/>
                  </a:cubicBezTo>
                  <a:cubicBezTo>
                    <a:pt x="339" y="168"/>
                    <a:pt x="271" y="191"/>
                    <a:pt x="240" y="210"/>
                  </a:cubicBezTo>
                  <a:cubicBezTo>
                    <a:pt x="209" y="229"/>
                    <a:pt x="180" y="250"/>
                    <a:pt x="150" y="270"/>
                  </a:cubicBezTo>
                  <a:cubicBezTo>
                    <a:pt x="135" y="280"/>
                    <a:pt x="105" y="300"/>
                    <a:pt x="105" y="300"/>
                  </a:cubicBezTo>
                  <a:cubicBezTo>
                    <a:pt x="120" y="310"/>
                    <a:pt x="134" y="322"/>
                    <a:pt x="150" y="330"/>
                  </a:cubicBezTo>
                  <a:cubicBezTo>
                    <a:pt x="164" y="337"/>
                    <a:pt x="183" y="335"/>
                    <a:pt x="195" y="345"/>
                  </a:cubicBezTo>
                  <a:cubicBezTo>
                    <a:pt x="228" y="371"/>
                    <a:pt x="255" y="405"/>
                    <a:pt x="285" y="435"/>
                  </a:cubicBezTo>
                  <a:cubicBezTo>
                    <a:pt x="300" y="450"/>
                    <a:pt x="330" y="480"/>
                    <a:pt x="330" y="480"/>
                  </a:cubicBezTo>
                  <a:cubicBezTo>
                    <a:pt x="335" y="500"/>
                    <a:pt x="337" y="521"/>
                    <a:pt x="345" y="540"/>
                  </a:cubicBezTo>
                  <a:cubicBezTo>
                    <a:pt x="352" y="557"/>
                    <a:pt x="369" y="568"/>
                    <a:pt x="375" y="585"/>
                  </a:cubicBezTo>
                  <a:cubicBezTo>
                    <a:pt x="398" y="646"/>
                    <a:pt x="390" y="718"/>
                    <a:pt x="390" y="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36"/>
            <p:cNvSpPr>
              <a:spLocks/>
            </p:cNvSpPr>
            <p:nvPr/>
          </p:nvSpPr>
          <p:spPr bwMode="auto">
            <a:xfrm>
              <a:off x="5295" y="5625"/>
              <a:ext cx="37" cy="750"/>
            </a:xfrm>
            <a:custGeom>
              <a:avLst/>
              <a:gdLst>
                <a:gd name="T0" fmla="*/ 15 w 37"/>
                <a:gd name="T1" fmla="*/ 0 h 750"/>
                <a:gd name="T2" fmla="*/ 0 w 37"/>
                <a:gd name="T3" fmla="*/ 255 h 750"/>
                <a:gd name="T4" fmla="*/ 15 w 37"/>
                <a:gd name="T5" fmla="*/ 750 h 750"/>
                <a:gd name="T6" fmla="*/ 0 60000 65536"/>
                <a:gd name="T7" fmla="*/ 0 60000 65536"/>
                <a:gd name="T8" fmla="*/ 0 60000 65536"/>
                <a:gd name="T9" fmla="*/ 0 w 37"/>
                <a:gd name="T10" fmla="*/ 0 h 750"/>
                <a:gd name="T11" fmla="*/ 37 w 37"/>
                <a:gd name="T12" fmla="*/ 750 h 750"/>
              </a:gdLst>
              <a:ahLst/>
              <a:cxnLst>
                <a:cxn ang="T6">
                  <a:pos x="T0" y="T1"/>
                </a:cxn>
                <a:cxn ang="T7">
                  <a:pos x="T2" y="T3"/>
                </a:cxn>
                <a:cxn ang="T8">
                  <a:pos x="T4" y="T5"/>
                </a:cxn>
              </a:cxnLst>
              <a:rect l="T9" t="T10" r="T11" b="T12"/>
              <a:pathLst>
                <a:path w="37" h="750">
                  <a:moveTo>
                    <a:pt x="15" y="0"/>
                  </a:moveTo>
                  <a:cubicBezTo>
                    <a:pt x="37" y="87"/>
                    <a:pt x="29" y="169"/>
                    <a:pt x="0" y="255"/>
                  </a:cubicBezTo>
                  <a:cubicBezTo>
                    <a:pt x="15" y="730"/>
                    <a:pt x="15" y="565"/>
                    <a:pt x="15"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Freeform 37"/>
            <p:cNvSpPr>
              <a:spLocks/>
            </p:cNvSpPr>
            <p:nvPr/>
          </p:nvSpPr>
          <p:spPr bwMode="auto">
            <a:xfrm>
              <a:off x="5463" y="5730"/>
              <a:ext cx="422" cy="729"/>
            </a:xfrm>
            <a:custGeom>
              <a:avLst/>
              <a:gdLst>
                <a:gd name="T0" fmla="*/ 402 w 422"/>
                <a:gd name="T1" fmla="*/ 0 h 729"/>
                <a:gd name="T2" fmla="*/ 177 w 422"/>
                <a:gd name="T3" fmla="*/ 30 h 729"/>
                <a:gd name="T4" fmla="*/ 87 w 422"/>
                <a:gd name="T5" fmla="*/ 90 h 729"/>
                <a:gd name="T6" fmla="*/ 27 w 422"/>
                <a:gd name="T7" fmla="*/ 345 h 729"/>
                <a:gd name="T8" fmla="*/ 87 w 422"/>
                <a:gd name="T9" fmla="*/ 675 h 729"/>
                <a:gd name="T10" fmla="*/ 177 w 422"/>
                <a:gd name="T11" fmla="*/ 720 h 729"/>
                <a:gd name="T12" fmla="*/ 417 w 422"/>
                <a:gd name="T13" fmla="*/ 675 h 729"/>
                <a:gd name="T14" fmla="*/ 402 w 422"/>
                <a:gd name="T15" fmla="*/ 645 h 729"/>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729"/>
                <a:gd name="T26" fmla="*/ 422 w 422"/>
                <a:gd name="T27" fmla="*/ 729 h 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729">
                  <a:moveTo>
                    <a:pt x="402" y="0"/>
                  </a:moveTo>
                  <a:cubicBezTo>
                    <a:pt x="389" y="1"/>
                    <a:pt x="231" y="0"/>
                    <a:pt x="177" y="30"/>
                  </a:cubicBezTo>
                  <a:cubicBezTo>
                    <a:pt x="145" y="48"/>
                    <a:pt x="87" y="90"/>
                    <a:pt x="87" y="90"/>
                  </a:cubicBezTo>
                  <a:cubicBezTo>
                    <a:pt x="27" y="179"/>
                    <a:pt x="38" y="222"/>
                    <a:pt x="27" y="345"/>
                  </a:cubicBezTo>
                  <a:cubicBezTo>
                    <a:pt x="39" y="456"/>
                    <a:pt x="0" y="605"/>
                    <a:pt x="87" y="675"/>
                  </a:cubicBezTo>
                  <a:cubicBezTo>
                    <a:pt x="113" y="696"/>
                    <a:pt x="149" y="701"/>
                    <a:pt x="177" y="720"/>
                  </a:cubicBezTo>
                  <a:cubicBezTo>
                    <a:pt x="214" y="717"/>
                    <a:pt x="390" y="729"/>
                    <a:pt x="417" y="675"/>
                  </a:cubicBezTo>
                  <a:cubicBezTo>
                    <a:pt x="422" y="665"/>
                    <a:pt x="407" y="655"/>
                    <a:pt x="402" y="6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4" name="Freeform 38"/>
            <p:cNvSpPr>
              <a:spLocks/>
            </p:cNvSpPr>
            <p:nvPr/>
          </p:nvSpPr>
          <p:spPr bwMode="auto">
            <a:xfrm>
              <a:off x="6030" y="5700"/>
              <a:ext cx="88" cy="750"/>
            </a:xfrm>
            <a:custGeom>
              <a:avLst/>
              <a:gdLst>
                <a:gd name="T0" fmla="*/ 30 w 88"/>
                <a:gd name="T1" fmla="*/ 0 h 750"/>
                <a:gd name="T2" fmla="*/ 15 w 88"/>
                <a:gd name="T3" fmla="*/ 540 h 750"/>
                <a:gd name="T4" fmla="*/ 0 w 88"/>
                <a:gd name="T5" fmla="*/ 750 h 750"/>
                <a:gd name="T6" fmla="*/ 0 60000 65536"/>
                <a:gd name="T7" fmla="*/ 0 60000 65536"/>
                <a:gd name="T8" fmla="*/ 0 60000 65536"/>
                <a:gd name="T9" fmla="*/ 0 w 88"/>
                <a:gd name="T10" fmla="*/ 0 h 750"/>
                <a:gd name="T11" fmla="*/ 88 w 88"/>
                <a:gd name="T12" fmla="*/ 750 h 750"/>
              </a:gdLst>
              <a:ahLst/>
              <a:cxnLst>
                <a:cxn ang="T6">
                  <a:pos x="T0" y="T1"/>
                </a:cxn>
                <a:cxn ang="T7">
                  <a:pos x="T2" y="T3"/>
                </a:cxn>
                <a:cxn ang="T8">
                  <a:pos x="T4" y="T5"/>
                </a:cxn>
              </a:cxnLst>
              <a:rect l="T9" t="T10" r="T11" b="T12"/>
              <a:pathLst>
                <a:path w="88" h="750">
                  <a:moveTo>
                    <a:pt x="30" y="0"/>
                  </a:moveTo>
                  <a:cubicBezTo>
                    <a:pt x="88" y="174"/>
                    <a:pt x="31" y="362"/>
                    <a:pt x="15" y="540"/>
                  </a:cubicBezTo>
                  <a:cubicBezTo>
                    <a:pt x="9" y="610"/>
                    <a:pt x="0" y="750"/>
                    <a:pt x="0"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Freeform 39"/>
            <p:cNvSpPr>
              <a:spLocks/>
            </p:cNvSpPr>
            <p:nvPr/>
          </p:nvSpPr>
          <p:spPr bwMode="auto">
            <a:xfrm>
              <a:off x="6210" y="5745"/>
              <a:ext cx="315" cy="15"/>
            </a:xfrm>
            <a:custGeom>
              <a:avLst/>
              <a:gdLst>
                <a:gd name="T0" fmla="*/ 0 w 315"/>
                <a:gd name="T1" fmla="*/ 0 h 15"/>
                <a:gd name="T2" fmla="*/ 315 w 315"/>
                <a:gd name="T3" fmla="*/ 15 h 15"/>
                <a:gd name="T4" fmla="*/ 0 60000 65536"/>
                <a:gd name="T5" fmla="*/ 0 60000 65536"/>
                <a:gd name="T6" fmla="*/ 0 w 315"/>
                <a:gd name="T7" fmla="*/ 0 h 15"/>
                <a:gd name="T8" fmla="*/ 315 w 315"/>
                <a:gd name="T9" fmla="*/ 15 h 15"/>
              </a:gdLst>
              <a:ahLst/>
              <a:cxnLst>
                <a:cxn ang="T4">
                  <a:pos x="T0" y="T1"/>
                </a:cxn>
                <a:cxn ang="T5">
                  <a:pos x="T2" y="T3"/>
                </a:cxn>
              </a:cxnLst>
              <a:rect l="T6" t="T7" r="T8" b="T9"/>
              <a:pathLst>
                <a:path w="315" h="15">
                  <a:moveTo>
                    <a:pt x="0" y="0"/>
                  </a:moveTo>
                  <a:cubicBezTo>
                    <a:pt x="105" y="5"/>
                    <a:pt x="315" y="15"/>
                    <a:pt x="31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Freeform 40"/>
            <p:cNvSpPr>
              <a:spLocks/>
            </p:cNvSpPr>
            <p:nvPr/>
          </p:nvSpPr>
          <p:spPr bwMode="auto">
            <a:xfrm>
              <a:off x="6255" y="5745"/>
              <a:ext cx="150" cy="725"/>
            </a:xfrm>
            <a:custGeom>
              <a:avLst/>
              <a:gdLst>
                <a:gd name="T0" fmla="*/ 90 w 150"/>
                <a:gd name="T1" fmla="*/ 0 h 725"/>
                <a:gd name="T2" fmla="*/ 30 w 150"/>
                <a:gd name="T3" fmla="*/ 315 h 725"/>
                <a:gd name="T4" fmla="*/ 0 w 150"/>
                <a:gd name="T5" fmla="*/ 720 h 725"/>
                <a:gd name="T6" fmla="*/ 0 60000 65536"/>
                <a:gd name="T7" fmla="*/ 0 60000 65536"/>
                <a:gd name="T8" fmla="*/ 0 60000 65536"/>
                <a:gd name="T9" fmla="*/ 0 w 150"/>
                <a:gd name="T10" fmla="*/ 0 h 725"/>
                <a:gd name="T11" fmla="*/ 150 w 150"/>
                <a:gd name="T12" fmla="*/ 725 h 725"/>
              </a:gdLst>
              <a:ahLst/>
              <a:cxnLst>
                <a:cxn ang="T6">
                  <a:pos x="T0" y="T1"/>
                </a:cxn>
                <a:cxn ang="T7">
                  <a:pos x="T2" y="T3"/>
                </a:cxn>
                <a:cxn ang="T8">
                  <a:pos x="T4" y="T5"/>
                </a:cxn>
              </a:cxnLst>
              <a:rect l="T9" t="T10" r="T11" b="T12"/>
              <a:pathLst>
                <a:path w="150" h="725">
                  <a:moveTo>
                    <a:pt x="90" y="0"/>
                  </a:moveTo>
                  <a:cubicBezTo>
                    <a:pt x="77" y="117"/>
                    <a:pt x="45" y="199"/>
                    <a:pt x="30" y="315"/>
                  </a:cubicBezTo>
                  <a:cubicBezTo>
                    <a:pt x="15" y="725"/>
                    <a:pt x="150" y="720"/>
                    <a:pt x="0" y="7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Freeform 41"/>
            <p:cNvSpPr>
              <a:spLocks/>
            </p:cNvSpPr>
            <p:nvPr/>
          </p:nvSpPr>
          <p:spPr bwMode="auto">
            <a:xfrm>
              <a:off x="6520" y="5706"/>
              <a:ext cx="302" cy="774"/>
            </a:xfrm>
            <a:custGeom>
              <a:avLst/>
              <a:gdLst>
                <a:gd name="T0" fmla="*/ 95 w 302"/>
                <a:gd name="T1" fmla="*/ 69 h 774"/>
                <a:gd name="T2" fmla="*/ 200 w 302"/>
                <a:gd name="T3" fmla="*/ 429 h 774"/>
                <a:gd name="T4" fmla="*/ 245 w 302"/>
                <a:gd name="T5" fmla="*/ 399 h 774"/>
                <a:gd name="T6" fmla="*/ 290 w 302"/>
                <a:gd name="T7" fmla="*/ 384 h 774"/>
                <a:gd name="T8" fmla="*/ 275 w 302"/>
                <a:gd name="T9" fmla="*/ 249 h 774"/>
                <a:gd name="T10" fmla="*/ 260 w 302"/>
                <a:gd name="T11" fmla="*/ 144 h 774"/>
                <a:gd name="T12" fmla="*/ 245 w 302"/>
                <a:gd name="T13" fmla="*/ 534 h 774"/>
                <a:gd name="T14" fmla="*/ 230 w 302"/>
                <a:gd name="T15" fmla="*/ 609 h 774"/>
                <a:gd name="T16" fmla="*/ 215 w 302"/>
                <a:gd name="T17" fmla="*/ 699 h 774"/>
                <a:gd name="T18" fmla="*/ 5 w 302"/>
                <a:gd name="T19" fmla="*/ 774 h 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774"/>
                <a:gd name="T32" fmla="*/ 302 w 302"/>
                <a:gd name="T33" fmla="*/ 774 h 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774">
                  <a:moveTo>
                    <a:pt x="95" y="69"/>
                  </a:moveTo>
                  <a:cubicBezTo>
                    <a:pt x="302" y="0"/>
                    <a:pt x="0" y="362"/>
                    <a:pt x="200" y="429"/>
                  </a:cubicBezTo>
                  <a:cubicBezTo>
                    <a:pt x="215" y="419"/>
                    <a:pt x="229" y="407"/>
                    <a:pt x="245" y="399"/>
                  </a:cubicBezTo>
                  <a:cubicBezTo>
                    <a:pt x="259" y="392"/>
                    <a:pt x="287" y="400"/>
                    <a:pt x="290" y="384"/>
                  </a:cubicBezTo>
                  <a:cubicBezTo>
                    <a:pt x="299" y="340"/>
                    <a:pt x="281" y="294"/>
                    <a:pt x="275" y="249"/>
                  </a:cubicBezTo>
                  <a:cubicBezTo>
                    <a:pt x="271" y="214"/>
                    <a:pt x="260" y="144"/>
                    <a:pt x="260" y="144"/>
                  </a:cubicBezTo>
                  <a:cubicBezTo>
                    <a:pt x="255" y="274"/>
                    <a:pt x="253" y="404"/>
                    <a:pt x="245" y="534"/>
                  </a:cubicBezTo>
                  <a:cubicBezTo>
                    <a:pt x="243" y="559"/>
                    <a:pt x="235" y="584"/>
                    <a:pt x="230" y="609"/>
                  </a:cubicBezTo>
                  <a:cubicBezTo>
                    <a:pt x="225" y="639"/>
                    <a:pt x="235" y="676"/>
                    <a:pt x="215" y="699"/>
                  </a:cubicBezTo>
                  <a:cubicBezTo>
                    <a:pt x="181" y="738"/>
                    <a:pt x="5" y="727"/>
                    <a:pt x="5" y="7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0" name="Text Box 42"/>
          <p:cNvSpPr txBox="1">
            <a:spLocks noChangeArrowheads="1"/>
          </p:cNvSpPr>
          <p:nvPr/>
        </p:nvSpPr>
        <p:spPr bwMode="auto">
          <a:xfrm>
            <a:off x="7608889" y="2509838"/>
            <a:ext cx="28797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A storyboard is essentially a rough sketch of a screen layout, or a sequence of sketches illustrating a dynamic element. </a:t>
            </a:r>
          </a:p>
        </p:txBody>
      </p:sp>
    </p:spTree>
    <p:extLst>
      <p:ext uri="{BB962C8B-B14F-4D97-AF65-F5344CB8AC3E}">
        <p14:creationId xmlns:p14="http://schemas.microsoft.com/office/powerpoint/2010/main" val="1250063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a:t>Example</a:t>
            </a:r>
          </a:p>
        </p:txBody>
      </p:sp>
      <p:pic>
        <p:nvPicPr>
          <p:cNvPr id="25603" name="Picture 4" descr="storyboar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1609449"/>
            <a:ext cx="3638549" cy="4880374"/>
          </a:xfrm>
          <a:noFill/>
        </p:spPr>
      </p:pic>
      <p:sp>
        <p:nvSpPr>
          <p:cNvPr id="25604" name="Text Box 6"/>
          <p:cNvSpPr txBox="1">
            <a:spLocks noChangeArrowheads="1"/>
          </p:cNvSpPr>
          <p:nvPr/>
        </p:nvSpPr>
        <p:spPr bwMode="auto">
          <a:xfrm>
            <a:off x="5664200" y="2276475"/>
            <a:ext cx="44640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400"/>
              <a:t>The upper part shows a layout of the screen. </a:t>
            </a:r>
          </a:p>
          <a:p>
            <a:pPr lvl="1" eaLnBrk="1" hangingPunct="1">
              <a:spcBef>
                <a:spcPct val="50000"/>
              </a:spcBef>
            </a:pPr>
            <a:r>
              <a:rPr lang="en-GB" altLang="en-US" sz="2400"/>
              <a:t>The two middle boxes provide space to describe the interaction of buttons and text fields. </a:t>
            </a:r>
          </a:p>
          <a:p>
            <a:pPr lvl="1" eaLnBrk="1" hangingPunct="1">
              <a:spcBef>
                <a:spcPct val="50000"/>
              </a:spcBef>
            </a:pPr>
            <a:r>
              <a:rPr lang="en-GB" altLang="en-US" sz="2400"/>
              <a:t>Comments are added to detail the colour scheme, text attributes, audio, and details for the programmer.</a:t>
            </a:r>
          </a:p>
        </p:txBody>
      </p:sp>
    </p:spTree>
    <p:extLst>
      <p:ext uri="{BB962C8B-B14F-4D97-AF65-F5344CB8AC3E}">
        <p14:creationId xmlns:p14="http://schemas.microsoft.com/office/powerpoint/2010/main" val="13075908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a:t>Example</a:t>
            </a:r>
          </a:p>
        </p:txBody>
      </p:sp>
      <p:pic>
        <p:nvPicPr>
          <p:cNvPr id="26627" name="Picture 4" descr="storyboa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2312988"/>
            <a:ext cx="4591050" cy="3524250"/>
          </a:xfrm>
          <a:noFill/>
        </p:spPr>
      </p:pic>
      <p:sp>
        <p:nvSpPr>
          <p:cNvPr id="26628" name="Text Box 6"/>
          <p:cNvSpPr txBox="1">
            <a:spLocks noChangeArrowheads="1"/>
          </p:cNvSpPr>
          <p:nvPr/>
        </p:nvSpPr>
        <p:spPr bwMode="auto">
          <a:xfrm>
            <a:off x="6672263" y="2528889"/>
            <a:ext cx="33845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000"/>
              <a:t>In this example, you see two screen representations, one for the computer and one for a second screen that would detail a video.  </a:t>
            </a:r>
          </a:p>
          <a:p>
            <a:pPr lvl="1" eaLnBrk="1" hangingPunct="1">
              <a:spcBef>
                <a:spcPct val="50000"/>
              </a:spcBef>
            </a:pPr>
            <a:r>
              <a:rPr lang="en-GB" altLang="en-US" sz="2000"/>
              <a:t>Again, there is space to define the interactive features, and the nature of additional media.</a:t>
            </a:r>
          </a:p>
        </p:txBody>
      </p:sp>
    </p:spTree>
    <p:extLst>
      <p:ext uri="{BB962C8B-B14F-4D97-AF65-F5344CB8AC3E}">
        <p14:creationId xmlns:p14="http://schemas.microsoft.com/office/powerpoint/2010/main" val="4218202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t>Storyboard and Final Screen</a:t>
            </a:r>
          </a:p>
        </p:txBody>
      </p:sp>
      <p:pic>
        <p:nvPicPr>
          <p:cNvPr id="27651" name="Picture 4" descr="storyboardscreen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7156" y="1800226"/>
            <a:ext cx="5650433" cy="3432176"/>
          </a:xfrm>
          <a:noFill/>
        </p:spPr>
      </p:pic>
      <p:pic>
        <p:nvPicPr>
          <p:cNvPr id="27652" name="Picture 6" descr="screenpsycle1"/>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6491" b="11193"/>
          <a:stretch/>
        </p:blipFill>
        <p:spPr>
          <a:xfrm>
            <a:off x="6389687" y="1995947"/>
            <a:ext cx="4783137" cy="2949679"/>
          </a:xfrm>
          <a:noFill/>
        </p:spPr>
      </p:pic>
      <p:sp>
        <p:nvSpPr>
          <p:cNvPr id="27653" name="Text Box 8"/>
          <p:cNvSpPr txBox="1">
            <a:spLocks noChangeArrowheads="1"/>
          </p:cNvSpPr>
          <p:nvPr/>
        </p:nvSpPr>
        <p:spPr bwMode="auto">
          <a:xfrm>
            <a:off x="2640013" y="5734050"/>
            <a:ext cx="698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3200"/>
              <a:t>From the rough outline to the finished screen.</a:t>
            </a:r>
          </a:p>
        </p:txBody>
      </p:sp>
    </p:spTree>
    <p:extLst>
      <p:ext uri="{BB962C8B-B14F-4D97-AF65-F5344CB8AC3E}">
        <p14:creationId xmlns:p14="http://schemas.microsoft.com/office/powerpoint/2010/main" val="16460387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a:t>Summary</a:t>
            </a:r>
          </a:p>
        </p:txBody>
      </p:sp>
      <p:sp>
        <p:nvSpPr>
          <p:cNvPr id="30723" name="Rectangle 4"/>
          <p:cNvSpPr>
            <a:spLocks noGrp="1" noChangeArrowheads="1"/>
          </p:cNvSpPr>
          <p:nvPr>
            <p:ph idx="1"/>
          </p:nvPr>
        </p:nvSpPr>
        <p:spPr>
          <a:xfrm>
            <a:off x="2208213" y="2122488"/>
            <a:ext cx="3821112" cy="4114800"/>
          </a:xfrm>
          <a:noFill/>
        </p:spPr>
        <p:txBody>
          <a:bodyPr/>
          <a:lstStyle/>
          <a:p>
            <a:pPr eaLnBrk="1" hangingPunct="1"/>
            <a:r>
              <a:rPr lang="en-GB" altLang="en-US"/>
              <a:t>Structure Charts</a:t>
            </a:r>
          </a:p>
          <a:p>
            <a:pPr lvl="1" eaLnBrk="1" hangingPunct="1"/>
            <a:r>
              <a:rPr lang="en-GB" altLang="en-US"/>
              <a:t>Definition</a:t>
            </a:r>
          </a:p>
          <a:p>
            <a:pPr lvl="1" eaLnBrk="1" hangingPunct="1"/>
            <a:r>
              <a:rPr lang="en-GB" altLang="en-US"/>
              <a:t>Checklist</a:t>
            </a:r>
          </a:p>
          <a:p>
            <a:pPr lvl="1" eaLnBrk="1" hangingPunct="1"/>
            <a:r>
              <a:rPr lang="en-GB" altLang="en-US"/>
              <a:t>Examples</a:t>
            </a:r>
          </a:p>
          <a:p>
            <a:pPr eaLnBrk="1" hangingPunct="1"/>
            <a:r>
              <a:rPr lang="en-GB" altLang="en-US"/>
              <a:t>Flowcharts</a:t>
            </a:r>
          </a:p>
          <a:p>
            <a:pPr lvl="1" eaLnBrk="1" hangingPunct="1"/>
            <a:r>
              <a:rPr lang="en-GB" altLang="en-US"/>
              <a:t>Definition </a:t>
            </a:r>
          </a:p>
          <a:p>
            <a:pPr lvl="1" eaLnBrk="1" hangingPunct="1"/>
            <a:r>
              <a:rPr lang="en-GB" altLang="en-US"/>
              <a:t>Checklist</a:t>
            </a:r>
          </a:p>
          <a:p>
            <a:pPr lvl="1" eaLnBrk="1" hangingPunct="1"/>
            <a:r>
              <a:rPr lang="en-GB" altLang="en-US"/>
              <a:t>Examples</a:t>
            </a:r>
          </a:p>
        </p:txBody>
      </p:sp>
      <p:sp>
        <p:nvSpPr>
          <p:cNvPr id="30724"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2958080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Implementation of 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580319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Let’s Play!</a:t>
            </a:r>
          </a:p>
        </p:txBody>
      </p:sp>
      <p:sp>
        <p:nvSpPr>
          <p:cNvPr id="3" name="Content Placeholder 2"/>
          <p:cNvSpPr>
            <a:spLocks noGrp="1"/>
          </p:cNvSpPr>
          <p:nvPr>
            <p:ph idx="1"/>
          </p:nvPr>
        </p:nvSpPr>
        <p:spPr>
          <a:xfrm>
            <a:off x="312822" y="1884362"/>
            <a:ext cx="11590421" cy="4973638"/>
          </a:xfrm>
        </p:spPr>
        <p:txBody>
          <a:bodyPr vert="horz" lIns="91440" tIns="45720" rIns="91440" bIns="45720" rtlCol="0" anchor="t">
            <a:noAutofit/>
          </a:bodyPr>
          <a:lstStyle/>
          <a:p>
            <a:r>
              <a:rPr lang="en-GB" sz="1800"/>
              <a:t>Download the required files from the Wiki CSS Bike</a:t>
            </a:r>
          </a:p>
          <a:p>
            <a:r>
              <a:rPr lang="en-GB" sz="1800"/>
              <a:t>Follow the instructions:</a:t>
            </a:r>
          </a:p>
          <a:p>
            <a:pPr lvl="1"/>
            <a:r>
              <a:rPr lang="en-GB" sz="1600"/>
              <a:t>Link the external style sheet to all the pages</a:t>
            </a:r>
          </a:p>
          <a:p>
            <a:pPr lvl="1"/>
            <a:r>
              <a:rPr lang="en-GB" sz="1600"/>
              <a:t>Add the following to the style sheet and apply it to the images:</a:t>
            </a:r>
          </a:p>
          <a:p>
            <a:pPr lvl="4">
              <a:buNone/>
            </a:pPr>
            <a:r>
              <a:rPr lang="en-GB" sz="2400" err="1"/>
              <a:t>img</a:t>
            </a:r>
            <a:r>
              <a:rPr lang="en-GB" sz="2400"/>
              <a:t>  {</a:t>
            </a:r>
          </a:p>
          <a:p>
            <a:pPr lvl="4">
              <a:buNone/>
            </a:pPr>
            <a:r>
              <a:rPr lang="en-GB" sz="2400"/>
              <a:t>border-top-width: 0pt;</a:t>
            </a:r>
          </a:p>
          <a:p>
            <a:pPr lvl="4">
              <a:buNone/>
            </a:pPr>
            <a:r>
              <a:rPr lang="en-GB" sz="2400"/>
              <a:t>border-right-width: 0pt;</a:t>
            </a:r>
          </a:p>
          <a:p>
            <a:pPr lvl="4">
              <a:buNone/>
            </a:pPr>
            <a:r>
              <a:rPr lang="en-GB" sz="2400"/>
              <a:t>border-bottom-width: 0pt;</a:t>
            </a:r>
          </a:p>
          <a:p>
            <a:pPr lvl="4">
              <a:buNone/>
            </a:pPr>
            <a:r>
              <a:rPr lang="en-GB" sz="2400"/>
              <a:t>border-left-width: 0pt;</a:t>
            </a:r>
          </a:p>
          <a:p>
            <a:pPr lvl="4">
              <a:buNone/>
            </a:pPr>
            <a:r>
              <a:rPr lang="en-GB" sz="2400"/>
              <a:t>border-top-style: none;</a:t>
            </a:r>
          </a:p>
          <a:p>
            <a:pPr lvl="4">
              <a:buNone/>
            </a:pPr>
            <a:r>
              <a:rPr lang="en-GB" sz="2400"/>
              <a:t>border-right-style: none;</a:t>
            </a:r>
          </a:p>
          <a:p>
            <a:pPr lvl="4">
              <a:buNone/>
            </a:pPr>
            <a:r>
              <a:rPr lang="en-GB" sz="2400"/>
              <a:t>border-bottom-style: none;</a:t>
            </a:r>
          </a:p>
          <a:p>
            <a:pPr lvl="4">
              <a:buNone/>
            </a:pPr>
            <a:r>
              <a:rPr lang="en-GB" sz="2400"/>
              <a:t>border-left-style: none;</a:t>
            </a:r>
          </a:p>
          <a:p>
            <a:pPr lvl="4">
              <a:buNone/>
            </a:pPr>
            <a:r>
              <a:rPr lang="en-GB" sz="2400"/>
              <a:t>}</a:t>
            </a:r>
          </a:p>
        </p:txBody>
      </p:sp>
    </p:spTree>
    <p:extLst>
      <p:ext uri="{BB962C8B-B14F-4D97-AF65-F5344CB8AC3E}">
        <p14:creationId xmlns:p14="http://schemas.microsoft.com/office/powerpoint/2010/main" val="19577660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Index Page</a:t>
            </a:r>
          </a:p>
        </p:txBody>
      </p:sp>
      <p:sp>
        <p:nvSpPr>
          <p:cNvPr id="3" name="Content Placeholder 2"/>
          <p:cNvSpPr>
            <a:spLocks noGrp="1"/>
          </p:cNvSpPr>
          <p:nvPr>
            <p:ph idx="1"/>
          </p:nvPr>
        </p:nvSpPr>
        <p:spPr>
          <a:xfrm>
            <a:off x="320333" y="1792219"/>
            <a:ext cx="11590421" cy="4119585"/>
          </a:xfrm>
        </p:spPr>
        <p:txBody>
          <a:bodyPr>
            <a:normAutofit/>
          </a:bodyPr>
          <a:lstStyle/>
          <a:p>
            <a:r>
              <a:rPr lang="en-GB" sz="3200"/>
              <a:t>In the index.html page, add image CX1lead-mtb.jpg</a:t>
            </a:r>
          </a:p>
          <a:p>
            <a:r>
              <a:rPr lang="en-GB" sz="3200"/>
              <a:t>In the CSS file, make a </a:t>
            </a:r>
            <a:r>
              <a:rPr lang="en-GB" sz="3200" err="1"/>
              <a:t>mtb</a:t>
            </a:r>
            <a:r>
              <a:rPr lang="en-GB" sz="3200"/>
              <a:t> id and add the following:</a:t>
            </a:r>
          </a:p>
          <a:p>
            <a:pPr lvl="1"/>
            <a:r>
              <a:rPr lang="en-GB" sz="2800"/>
              <a:t>Make it float right 230px from the top of  the page</a:t>
            </a:r>
          </a:p>
          <a:p>
            <a:pPr lvl="1"/>
            <a:r>
              <a:rPr lang="en-GB" sz="2800"/>
              <a:t>Make all paragraph text 260px from the left edge and 430px from the right edge</a:t>
            </a:r>
          </a:p>
        </p:txBody>
      </p:sp>
      <p:sp>
        <p:nvSpPr>
          <p:cNvPr id="4" name="TextBox 3"/>
          <p:cNvSpPr txBox="1"/>
          <p:nvPr/>
        </p:nvSpPr>
        <p:spPr>
          <a:xfrm>
            <a:off x="581891" y="5034641"/>
            <a:ext cx="3019032" cy="1200329"/>
          </a:xfrm>
          <a:prstGeom prst="rect">
            <a:avLst/>
          </a:prstGeom>
          <a:noFill/>
        </p:spPr>
        <p:txBody>
          <a:bodyPr wrap="none" rtlCol="0">
            <a:spAutoFit/>
          </a:bodyPr>
          <a:lstStyle/>
          <a:p>
            <a:r>
              <a:rPr lang="en-GB"/>
              <a:t>#</a:t>
            </a:r>
            <a:r>
              <a:rPr lang="en-GB" err="1"/>
              <a:t>mtb</a:t>
            </a:r>
            <a:r>
              <a:rPr lang="en-GB"/>
              <a:t>{</a:t>
            </a:r>
          </a:p>
          <a:p>
            <a:r>
              <a:rPr lang="en-GB"/>
              <a:t>	float: left;    </a:t>
            </a:r>
          </a:p>
          <a:p>
            <a:r>
              <a:rPr lang="en-GB"/>
              <a:t> 	margin: 230px 0 0 0;</a:t>
            </a:r>
          </a:p>
          <a:p>
            <a:r>
              <a:rPr lang="en-GB"/>
              <a:t> }</a:t>
            </a:r>
          </a:p>
        </p:txBody>
      </p:sp>
      <p:pic>
        <p:nvPicPr>
          <p:cNvPr id="6" name="Picture 5"/>
          <p:cNvPicPr>
            <a:picLocks noChangeAspect="1"/>
          </p:cNvPicPr>
          <p:nvPr/>
        </p:nvPicPr>
        <p:blipFill rotWithShape="1">
          <a:blip r:embed="rId2"/>
          <a:srcRect t="9841"/>
          <a:stretch/>
        </p:blipFill>
        <p:spPr>
          <a:xfrm>
            <a:off x="5007428" y="3852011"/>
            <a:ext cx="5095519" cy="2871284"/>
          </a:xfrm>
          <a:prstGeom prst="rect">
            <a:avLst/>
          </a:prstGeom>
        </p:spPr>
      </p:pic>
    </p:spTree>
    <p:extLst>
      <p:ext uri="{BB962C8B-B14F-4D97-AF65-F5344CB8AC3E}">
        <p14:creationId xmlns:p14="http://schemas.microsoft.com/office/powerpoint/2010/main" val="163975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TotalTime>103</TotalTime>
  <Words>6475</Words>
  <Application>Microsoft Office PowerPoint</Application>
  <PresentationFormat>Widescreen</PresentationFormat>
  <Paragraphs>1525</Paragraphs>
  <Slides>165</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165</vt:i4>
      </vt:variant>
    </vt:vector>
  </HeadingPairs>
  <TitlesOfParts>
    <vt:vector size="176" baseType="lpstr">
      <vt:lpstr>Arial</vt:lpstr>
      <vt:lpstr>Calibri</vt:lpstr>
      <vt:lpstr>Comic Sans MS</vt:lpstr>
      <vt:lpstr>Consolas</vt:lpstr>
      <vt:lpstr>Monotype Corsiva</vt:lpstr>
      <vt:lpstr>Segoe UI</vt:lpstr>
      <vt:lpstr>Tahoma</vt:lpstr>
      <vt:lpstr>Times New Roman</vt:lpstr>
      <vt:lpstr>Verdana</vt:lpstr>
      <vt:lpstr>Wingdings</vt:lpstr>
      <vt:lpstr>WBL-Template</vt:lpstr>
      <vt:lpstr>Software Tester</vt:lpstr>
      <vt:lpstr>Objectives</vt:lpstr>
      <vt:lpstr>The Internet</vt:lpstr>
      <vt:lpstr>Who owns the Internet</vt:lpstr>
      <vt:lpstr>Languages of the Internet</vt:lpstr>
      <vt:lpstr>HTML</vt:lpstr>
      <vt:lpstr>HTTP</vt:lpstr>
      <vt:lpstr>World Wide Web Consortium (W3C)</vt:lpstr>
      <vt:lpstr>HTML</vt:lpstr>
      <vt:lpstr>XHTML</vt:lpstr>
      <vt:lpstr>HTML tags</vt:lpstr>
      <vt:lpstr>HTML Basic Document</vt:lpstr>
      <vt:lpstr>Notepad</vt:lpstr>
      <vt:lpstr>W3C rules</vt:lpstr>
      <vt:lpstr>HTML Basic Formatting</vt:lpstr>
      <vt:lpstr>Headings</vt:lpstr>
      <vt:lpstr>HTML Basic Formatting</vt:lpstr>
      <vt:lpstr>HTML Basic Paragraphing</vt:lpstr>
      <vt:lpstr>Tags and Attributes</vt:lpstr>
      <vt:lpstr>Alignment (Horizontal)</vt:lpstr>
      <vt:lpstr>Paragraph alignment</vt:lpstr>
      <vt:lpstr>Background attribute</vt:lpstr>
      <vt:lpstr>Colours</vt:lpstr>
      <vt:lpstr>Font tag</vt:lpstr>
      <vt:lpstr>DIV tag</vt:lpstr>
      <vt:lpstr>DIV examples</vt:lpstr>
      <vt:lpstr>Summary</vt:lpstr>
      <vt:lpstr>Next Time</vt:lpstr>
      <vt:lpstr>Tables</vt:lpstr>
      <vt:lpstr>Positioning content</vt:lpstr>
      <vt:lpstr>Task - Tables</vt:lpstr>
      <vt:lpstr>Task - Tables</vt:lpstr>
      <vt:lpstr>Sizing Cells</vt:lpstr>
      <vt:lpstr>Sizing Cells</vt:lpstr>
      <vt:lpstr>Task – Sizing table</vt:lpstr>
      <vt:lpstr>Task – Sizing Cells</vt:lpstr>
      <vt:lpstr>Merging Cells</vt:lpstr>
      <vt:lpstr>Task – Merged Columns</vt:lpstr>
      <vt:lpstr>Task – Merged Rows</vt:lpstr>
      <vt:lpstr>Cell colours</vt:lpstr>
      <vt:lpstr>Tables and Images</vt:lpstr>
      <vt:lpstr>Task – Simple table</vt:lpstr>
      <vt:lpstr>Task – Create single web page</vt:lpstr>
      <vt:lpstr>Create a webpage</vt:lpstr>
      <vt:lpstr>CSS</vt:lpstr>
      <vt:lpstr>Objectives</vt:lpstr>
      <vt:lpstr>Online resources</vt:lpstr>
      <vt:lpstr>What is CSS</vt:lpstr>
      <vt:lpstr>Why not still use HTML</vt:lpstr>
      <vt:lpstr>Implementing CSS</vt:lpstr>
      <vt:lpstr>Inline</vt:lpstr>
      <vt:lpstr>Internal/embedded</vt:lpstr>
      <vt:lpstr>External</vt:lpstr>
      <vt:lpstr>Cascading Order</vt:lpstr>
      <vt:lpstr>CSS selector implementation</vt:lpstr>
      <vt:lpstr>CSS Selector Syntax</vt:lpstr>
      <vt:lpstr>Type selector format</vt:lpstr>
      <vt:lpstr>Type selector in use</vt:lpstr>
      <vt:lpstr>Class selector in use</vt:lpstr>
      <vt:lpstr>External CSS file example</vt:lpstr>
      <vt:lpstr>CSS external example cont</vt:lpstr>
      <vt:lpstr>Grouped elements</vt:lpstr>
      <vt:lpstr>CSS background</vt:lpstr>
      <vt:lpstr>Background colour</vt:lpstr>
      <vt:lpstr>Box Model for Div tag</vt:lpstr>
      <vt:lpstr>Example Box model</vt:lpstr>
      <vt:lpstr>Image in Div Tag and style it Find an Image with a transparent background</vt:lpstr>
      <vt:lpstr>Creating the div tag for the Tree image</vt:lpstr>
      <vt:lpstr>Tree positioning</vt:lpstr>
      <vt:lpstr>Tree selector</vt:lpstr>
      <vt:lpstr>Task - New website  Pulling it all together</vt:lpstr>
      <vt:lpstr>Design Techniques  for Multimedia</vt:lpstr>
      <vt:lpstr>Overview</vt:lpstr>
      <vt:lpstr>Structure Charts</vt:lpstr>
      <vt:lpstr>Checklist</vt:lpstr>
      <vt:lpstr>Example of a Structure Chart</vt:lpstr>
      <vt:lpstr>Plant Structure</vt:lpstr>
      <vt:lpstr>Flowcharts</vt:lpstr>
      <vt:lpstr>Checklist</vt:lpstr>
      <vt:lpstr>Example of a Flowchart</vt:lpstr>
      <vt:lpstr>Example 2</vt:lpstr>
      <vt:lpstr>Flowchart with reference to the equivalent storyboard </vt:lpstr>
      <vt:lpstr>Flowcharting Software</vt:lpstr>
      <vt:lpstr>Wireframes</vt:lpstr>
      <vt:lpstr>PowerPoint Presentation</vt:lpstr>
      <vt:lpstr>Example of a Wireframe</vt:lpstr>
      <vt:lpstr>Another Definition of a wireframe</vt:lpstr>
      <vt:lpstr>Information Presentation</vt:lpstr>
      <vt:lpstr>Software</vt:lpstr>
      <vt:lpstr>Storyboard</vt:lpstr>
      <vt:lpstr>Checklist</vt:lpstr>
      <vt:lpstr>Example</vt:lpstr>
      <vt:lpstr>Example</vt:lpstr>
      <vt:lpstr>Example</vt:lpstr>
      <vt:lpstr>Storyboard and Final Screen</vt:lpstr>
      <vt:lpstr>Summary</vt:lpstr>
      <vt:lpstr>Implementation of CSS</vt:lpstr>
      <vt:lpstr>Let’s Play!</vt:lpstr>
      <vt:lpstr>Index Page</vt:lpstr>
      <vt:lpstr>On to the Gears Page</vt:lpstr>
      <vt:lpstr>The Fitness page</vt:lpstr>
      <vt:lpstr>For All Pages</vt:lpstr>
      <vt:lpstr>Index Page</vt:lpstr>
      <vt:lpstr>Index Page</vt:lpstr>
      <vt:lpstr>Index Page</vt:lpstr>
      <vt:lpstr>All Other Pages</vt:lpstr>
      <vt:lpstr>Results page</vt:lpstr>
      <vt:lpstr>Results Page - Add content to the List</vt:lpstr>
      <vt:lpstr>Results Page - ID Wrap Content</vt:lpstr>
      <vt:lpstr>#Main Div Content</vt:lpstr>
      <vt:lpstr>Sidebar Div</vt:lpstr>
      <vt:lpstr>Footer</vt:lpstr>
      <vt:lpstr>Note</vt:lpstr>
      <vt:lpstr>Our page so far</vt:lpstr>
      <vt:lpstr>Adjust the body and html elements</vt:lpstr>
      <vt:lpstr>Screenshot</vt:lpstr>
      <vt:lpstr>The Main Containers</vt:lpstr>
      <vt:lpstr>Add Colour</vt:lpstr>
      <vt:lpstr>Placing the Columns Side by Side</vt:lpstr>
      <vt:lpstr>The Footer</vt:lpstr>
      <vt:lpstr>Solving the Footer Problem</vt:lpstr>
      <vt:lpstr>Fixing the Background Colour</vt:lpstr>
      <vt:lpstr>Getting a Horizontal Navigation Bar</vt:lpstr>
      <vt:lpstr>Adjusting Margins </vt:lpstr>
      <vt:lpstr>Finishing Touches</vt:lpstr>
      <vt:lpstr>The Final Result – It might look slightly different in various browsers</vt:lpstr>
      <vt:lpstr>JavaScript</vt:lpstr>
      <vt:lpstr>JavaScript</vt:lpstr>
      <vt:lpstr>JavaScript</vt:lpstr>
      <vt:lpstr>JavaScript – Try this in notepad and save as js.html</vt:lpstr>
      <vt:lpstr>getElementById()</vt:lpstr>
      <vt:lpstr>Noscript -  </vt:lpstr>
      <vt:lpstr>Statements</vt:lpstr>
      <vt:lpstr>Arrays</vt:lpstr>
      <vt:lpstr>Arrays</vt:lpstr>
      <vt:lpstr>Access the Elements of an Array</vt:lpstr>
      <vt:lpstr>Arrays – Try this</vt:lpstr>
      <vt:lpstr>Boolean - JavaScript booleans can have one of two values: true or false – Try this</vt:lpstr>
      <vt:lpstr>Validation</vt:lpstr>
      <vt:lpstr>JavaScript Can Validate Numeric Input Try this.....</vt:lpstr>
      <vt:lpstr>Event Handlers</vt:lpstr>
      <vt:lpstr>Event Handlers</vt:lpstr>
      <vt:lpstr>Other Event Handlers</vt:lpstr>
      <vt:lpstr>Concatenation</vt:lpstr>
      <vt:lpstr>Including JavaScript in HTML Pages</vt:lpstr>
      <vt:lpstr>Including JavaScript in HTML Pages</vt:lpstr>
      <vt:lpstr>Passing Arguments to Functions</vt:lpstr>
      <vt:lpstr>Manipulating Data in JavaScript</vt:lpstr>
      <vt:lpstr>Variables</vt:lpstr>
      <vt:lpstr>Variables</vt:lpstr>
      <vt:lpstr>Variables</vt:lpstr>
      <vt:lpstr>You can do arithmetic with JavaScript variables, using operators like = and +  Try this..................</vt:lpstr>
      <vt:lpstr>Objects</vt:lpstr>
      <vt:lpstr>Objects – Try this – Add model and colour to the output</vt:lpstr>
      <vt:lpstr>AJAX</vt:lpstr>
      <vt:lpstr>What is Ajax?</vt:lpstr>
      <vt:lpstr>Example</vt:lpstr>
      <vt:lpstr>How it Works</vt:lpstr>
      <vt:lpstr>What can we do with Ajax?</vt:lpstr>
      <vt:lpstr>Ajax Considerations</vt:lpstr>
      <vt:lpstr>jQuery</vt:lpstr>
      <vt:lpstr>Why jQuery?</vt:lpstr>
      <vt:lpstr>Easy to Learn and Master</vt:lpstr>
      <vt:lpstr>Basics of jQuery Syntax and Usage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Len Shand</dc:creator>
  <cp:lastModifiedBy>Emma Littlefair</cp:lastModifiedBy>
  <cp:revision>20</cp:revision>
  <dcterms:created xsi:type="dcterms:W3CDTF">2019-02-18T08:00:34Z</dcterms:created>
  <dcterms:modified xsi:type="dcterms:W3CDTF">2021-06-08T09:45:27Z</dcterms:modified>
</cp:coreProperties>
</file>