
<file path=[Content_Types].xml><?xml version="1.0" encoding="utf-8"?>
<Types xmlns="http://schemas.openxmlformats.org/package/2006/content-types">
  <Default Extension="emf" ContentType="image/x-emf"/>
  <Default Extension="jpeg" ContentType="image/jpeg"/>
  <Default Extension="jpg" ContentType="image/jp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4" r:id="rId4"/>
    <p:sldId id="258" r:id="rId5"/>
    <p:sldId id="259" r:id="rId6"/>
    <p:sldId id="260" r:id="rId7"/>
    <p:sldId id="261" r:id="rId8"/>
    <p:sldId id="262" r:id="rId9"/>
    <p:sldId id="263" r:id="rId10"/>
    <p:sldId id="264"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95" r:id="rId24"/>
    <p:sldId id="265" r:id="rId25"/>
    <p:sldId id="266" r:id="rId26"/>
    <p:sldId id="267" r:id="rId27"/>
    <p:sldId id="296" r:id="rId28"/>
    <p:sldId id="289" r:id="rId29"/>
    <p:sldId id="293"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A67"/>
    <a:srgbClr val="F3F9B9"/>
    <a:srgbClr val="779A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showGuides="1">
      <p:cViewPr varScale="1">
        <p:scale>
          <a:sx n="119" d="100"/>
          <a:sy n="119" d="100"/>
        </p:scale>
        <p:origin x="96" y="3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80308-CB28-430C-96E2-FDBD2B009D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879A8E8-FD2F-481E-8281-FC3DEB664C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F58D512-7722-49A7-A25C-8D067C3ED054}"/>
              </a:ext>
            </a:extLst>
          </p:cNvPr>
          <p:cNvSpPr>
            <a:spLocks noGrp="1"/>
          </p:cNvSpPr>
          <p:nvPr>
            <p:ph type="dt" sz="half" idx="10"/>
          </p:nvPr>
        </p:nvSpPr>
        <p:spPr/>
        <p:txBody>
          <a:bodyPr/>
          <a:lstStyle/>
          <a:p>
            <a:fld id="{4EE79772-D297-42AE-9053-94EF05C12F27}" type="datetimeFigureOut">
              <a:rPr lang="en-GB" smtClean="0"/>
              <a:t>22/02/2021</a:t>
            </a:fld>
            <a:endParaRPr lang="en-GB"/>
          </a:p>
        </p:txBody>
      </p:sp>
      <p:sp>
        <p:nvSpPr>
          <p:cNvPr id="5" name="Footer Placeholder 4">
            <a:extLst>
              <a:ext uri="{FF2B5EF4-FFF2-40B4-BE49-F238E27FC236}">
                <a16:creationId xmlns:a16="http://schemas.microsoft.com/office/drawing/2014/main" id="{6F7875DA-506B-4B47-A8C8-93BFE987D1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2670DD-0F85-4D49-9C64-A25F9C3E47E8}"/>
              </a:ext>
            </a:extLst>
          </p:cNvPr>
          <p:cNvSpPr>
            <a:spLocks noGrp="1"/>
          </p:cNvSpPr>
          <p:nvPr>
            <p:ph type="sldNum" sz="quarter" idx="12"/>
          </p:nvPr>
        </p:nvSpPr>
        <p:spPr/>
        <p:txBody>
          <a:bodyPr/>
          <a:lstStyle/>
          <a:p>
            <a:fld id="{7C662AAF-F833-4CBD-9903-FD6938563FC5}" type="slidenum">
              <a:rPr lang="en-GB" smtClean="0"/>
              <a:t>‹#›</a:t>
            </a:fld>
            <a:endParaRPr lang="en-GB"/>
          </a:p>
        </p:txBody>
      </p:sp>
    </p:spTree>
    <p:extLst>
      <p:ext uri="{BB962C8B-B14F-4D97-AF65-F5344CB8AC3E}">
        <p14:creationId xmlns:p14="http://schemas.microsoft.com/office/powerpoint/2010/main" val="129980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79604-ED46-4CC5-9941-052F16EB4B4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1E62F96-7C3B-4851-9B92-0F38A9FF2D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B8DFF36-A5B8-47AC-AB52-A12E8729A342}"/>
              </a:ext>
            </a:extLst>
          </p:cNvPr>
          <p:cNvSpPr>
            <a:spLocks noGrp="1"/>
          </p:cNvSpPr>
          <p:nvPr>
            <p:ph type="dt" sz="half" idx="10"/>
          </p:nvPr>
        </p:nvSpPr>
        <p:spPr/>
        <p:txBody>
          <a:bodyPr/>
          <a:lstStyle/>
          <a:p>
            <a:fld id="{4EE79772-D297-42AE-9053-94EF05C12F27}" type="datetimeFigureOut">
              <a:rPr lang="en-GB" smtClean="0"/>
              <a:t>22/02/2021</a:t>
            </a:fld>
            <a:endParaRPr lang="en-GB"/>
          </a:p>
        </p:txBody>
      </p:sp>
      <p:sp>
        <p:nvSpPr>
          <p:cNvPr id="5" name="Footer Placeholder 4">
            <a:extLst>
              <a:ext uri="{FF2B5EF4-FFF2-40B4-BE49-F238E27FC236}">
                <a16:creationId xmlns:a16="http://schemas.microsoft.com/office/drawing/2014/main" id="{1607D15B-7818-4514-A52E-177FD6CCA2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F6E680-7DA8-41B7-B0F3-20E4B51CEAF3}"/>
              </a:ext>
            </a:extLst>
          </p:cNvPr>
          <p:cNvSpPr>
            <a:spLocks noGrp="1"/>
          </p:cNvSpPr>
          <p:nvPr>
            <p:ph type="sldNum" sz="quarter" idx="12"/>
          </p:nvPr>
        </p:nvSpPr>
        <p:spPr/>
        <p:txBody>
          <a:bodyPr/>
          <a:lstStyle/>
          <a:p>
            <a:fld id="{7C662AAF-F833-4CBD-9903-FD6938563FC5}" type="slidenum">
              <a:rPr lang="en-GB" smtClean="0"/>
              <a:t>‹#›</a:t>
            </a:fld>
            <a:endParaRPr lang="en-GB"/>
          </a:p>
        </p:txBody>
      </p:sp>
    </p:spTree>
    <p:extLst>
      <p:ext uri="{BB962C8B-B14F-4D97-AF65-F5344CB8AC3E}">
        <p14:creationId xmlns:p14="http://schemas.microsoft.com/office/powerpoint/2010/main" val="252473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4B977B-E150-4362-8F53-3203C4B3684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E17EDDA-5328-4026-9ADF-0353B9B8F5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CBDE77-2ACD-4907-9390-BA3D86253ABB}"/>
              </a:ext>
            </a:extLst>
          </p:cNvPr>
          <p:cNvSpPr>
            <a:spLocks noGrp="1"/>
          </p:cNvSpPr>
          <p:nvPr>
            <p:ph type="dt" sz="half" idx="10"/>
          </p:nvPr>
        </p:nvSpPr>
        <p:spPr/>
        <p:txBody>
          <a:bodyPr/>
          <a:lstStyle/>
          <a:p>
            <a:fld id="{4EE79772-D297-42AE-9053-94EF05C12F27}" type="datetimeFigureOut">
              <a:rPr lang="en-GB" smtClean="0"/>
              <a:t>22/02/2021</a:t>
            </a:fld>
            <a:endParaRPr lang="en-GB"/>
          </a:p>
        </p:txBody>
      </p:sp>
      <p:sp>
        <p:nvSpPr>
          <p:cNvPr id="5" name="Footer Placeholder 4">
            <a:extLst>
              <a:ext uri="{FF2B5EF4-FFF2-40B4-BE49-F238E27FC236}">
                <a16:creationId xmlns:a16="http://schemas.microsoft.com/office/drawing/2014/main" id="{246EAB64-4CA7-43CF-91CB-5FAD5170CC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5714D3-67FF-43B9-A0AC-642C58DEF6BE}"/>
              </a:ext>
            </a:extLst>
          </p:cNvPr>
          <p:cNvSpPr>
            <a:spLocks noGrp="1"/>
          </p:cNvSpPr>
          <p:nvPr>
            <p:ph type="sldNum" sz="quarter" idx="12"/>
          </p:nvPr>
        </p:nvSpPr>
        <p:spPr/>
        <p:txBody>
          <a:bodyPr/>
          <a:lstStyle/>
          <a:p>
            <a:fld id="{7C662AAF-F833-4CBD-9903-FD6938563FC5}" type="slidenum">
              <a:rPr lang="en-GB" smtClean="0"/>
              <a:t>‹#›</a:t>
            </a:fld>
            <a:endParaRPr lang="en-GB"/>
          </a:p>
        </p:txBody>
      </p:sp>
    </p:spTree>
    <p:extLst>
      <p:ext uri="{BB962C8B-B14F-4D97-AF65-F5344CB8AC3E}">
        <p14:creationId xmlns:p14="http://schemas.microsoft.com/office/powerpoint/2010/main" val="1251264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HUIT 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10972800" cy="914400"/>
          </a:xfrm>
        </p:spPr>
        <p:txBody>
          <a:bodyPr/>
          <a:lstStyle>
            <a:lvl1pPr>
              <a:defRPr baseline="0"/>
            </a:lvl1pPr>
          </a:lstStyle>
          <a:p>
            <a:r>
              <a:rPr lang="en-US" dirty="0"/>
              <a:t>Headings are Arial 20 points</a:t>
            </a:r>
          </a:p>
        </p:txBody>
      </p:sp>
      <p:sp>
        <p:nvSpPr>
          <p:cNvPr id="4" name="Slide Number Placeholder 5"/>
          <p:cNvSpPr>
            <a:spLocks noGrp="1"/>
          </p:cNvSpPr>
          <p:nvPr>
            <p:ph type="sldNum" sz="quarter" idx="10"/>
          </p:nvPr>
        </p:nvSpPr>
        <p:spPr>
          <a:ln/>
        </p:spPr>
        <p:txBody>
          <a:bodyPr/>
          <a:lstStyle>
            <a:lvl1pPr>
              <a:defRPr/>
            </a:lvl1pPr>
          </a:lstStyle>
          <a:p>
            <a:pPr>
              <a:defRPr/>
            </a:pPr>
            <a:fld id="{3C7DC2BC-9C26-42ED-9786-2E2FE499DF6C}" type="slidenum">
              <a:rPr lang="en-US"/>
              <a:pPr>
                <a:defRPr/>
              </a:pPr>
              <a:t>‹#›</a:t>
            </a:fld>
            <a:endParaRPr lang="en-US"/>
          </a:p>
        </p:txBody>
      </p:sp>
      <p:sp>
        <p:nvSpPr>
          <p:cNvPr id="6" name="Text Placeholder 5"/>
          <p:cNvSpPr>
            <a:spLocks noGrp="1"/>
          </p:cNvSpPr>
          <p:nvPr>
            <p:ph type="body" sz="quarter" idx="11"/>
          </p:nvPr>
        </p:nvSpPr>
        <p:spPr>
          <a:xfrm>
            <a:off x="609600" y="1143000"/>
            <a:ext cx="10972800" cy="5105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94337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75F82-5D59-420E-8721-5C6F5B4FB8C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823C114-8ED1-40C4-8FBF-7E3DE48704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7C2E1F-63F0-45A0-A31C-4F656463AD12}"/>
              </a:ext>
            </a:extLst>
          </p:cNvPr>
          <p:cNvSpPr>
            <a:spLocks noGrp="1"/>
          </p:cNvSpPr>
          <p:nvPr>
            <p:ph type="dt" sz="half" idx="10"/>
          </p:nvPr>
        </p:nvSpPr>
        <p:spPr/>
        <p:txBody>
          <a:bodyPr/>
          <a:lstStyle/>
          <a:p>
            <a:fld id="{4EE79772-D297-42AE-9053-94EF05C12F27}" type="datetimeFigureOut">
              <a:rPr lang="en-GB" smtClean="0"/>
              <a:t>22/02/2021</a:t>
            </a:fld>
            <a:endParaRPr lang="en-GB"/>
          </a:p>
        </p:txBody>
      </p:sp>
      <p:sp>
        <p:nvSpPr>
          <p:cNvPr id="5" name="Footer Placeholder 4">
            <a:extLst>
              <a:ext uri="{FF2B5EF4-FFF2-40B4-BE49-F238E27FC236}">
                <a16:creationId xmlns:a16="http://schemas.microsoft.com/office/drawing/2014/main" id="{0790469B-EDC5-4146-B9BD-679EED75E0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C7B100-DA97-439C-A455-8BF550CD6435}"/>
              </a:ext>
            </a:extLst>
          </p:cNvPr>
          <p:cNvSpPr>
            <a:spLocks noGrp="1"/>
          </p:cNvSpPr>
          <p:nvPr>
            <p:ph type="sldNum" sz="quarter" idx="12"/>
          </p:nvPr>
        </p:nvSpPr>
        <p:spPr/>
        <p:txBody>
          <a:bodyPr/>
          <a:lstStyle/>
          <a:p>
            <a:fld id="{7C662AAF-F833-4CBD-9903-FD6938563FC5}" type="slidenum">
              <a:rPr lang="en-GB" smtClean="0"/>
              <a:t>‹#›</a:t>
            </a:fld>
            <a:endParaRPr lang="en-GB"/>
          </a:p>
        </p:txBody>
      </p:sp>
    </p:spTree>
    <p:extLst>
      <p:ext uri="{BB962C8B-B14F-4D97-AF65-F5344CB8AC3E}">
        <p14:creationId xmlns:p14="http://schemas.microsoft.com/office/powerpoint/2010/main" val="2533457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7709-6992-4C19-8096-5BC3FDA888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48F218E-FDBF-4DF4-8B04-D9CFD796A0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331107-5B72-45A5-A533-7DA1ECEEC5C7}"/>
              </a:ext>
            </a:extLst>
          </p:cNvPr>
          <p:cNvSpPr>
            <a:spLocks noGrp="1"/>
          </p:cNvSpPr>
          <p:nvPr>
            <p:ph type="dt" sz="half" idx="10"/>
          </p:nvPr>
        </p:nvSpPr>
        <p:spPr/>
        <p:txBody>
          <a:bodyPr/>
          <a:lstStyle/>
          <a:p>
            <a:fld id="{4EE79772-D297-42AE-9053-94EF05C12F27}" type="datetimeFigureOut">
              <a:rPr lang="en-GB" smtClean="0"/>
              <a:t>22/02/2021</a:t>
            </a:fld>
            <a:endParaRPr lang="en-GB"/>
          </a:p>
        </p:txBody>
      </p:sp>
      <p:sp>
        <p:nvSpPr>
          <p:cNvPr id="5" name="Footer Placeholder 4">
            <a:extLst>
              <a:ext uri="{FF2B5EF4-FFF2-40B4-BE49-F238E27FC236}">
                <a16:creationId xmlns:a16="http://schemas.microsoft.com/office/drawing/2014/main" id="{500B57EE-C65C-4980-AADC-AEC797B170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DD543D-3024-4D91-AFF8-97B9C89F0BE5}"/>
              </a:ext>
            </a:extLst>
          </p:cNvPr>
          <p:cNvSpPr>
            <a:spLocks noGrp="1"/>
          </p:cNvSpPr>
          <p:nvPr>
            <p:ph type="sldNum" sz="quarter" idx="12"/>
          </p:nvPr>
        </p:nvSpPr>
        <p:spPr/>
        <p:txBody>
          <a:bodyPr/>
          <a:lstStyle/>
          <a:p>
            <a:fld id="{7C662AAF-F833-4CBD-9903-FD6938563FC5}" type="slidenum">
              <a:rPr lang="en-GB" smtClean="0"/>
              <a:t>‹#›</a:t>
            </a:fld>
            <a:endParaRPr lang="en-GB"/>
          </a:p>
        </p:txBody>
      </p:sp>
    </p:spTree>
    <p:extLst>
      <p:ext uri="{BB962C8B-B14F-4D97-AF65-F5344CB8AC3E}">
        <p14:creationId xmlns:p14="http://schemas.microsoft.com/office/powerpoint/2010/main" val="3841810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A5995-61D9-4C5C-B5CA-33AFE18A1A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263DC1E-0797-4C00-8058-85E0FF2F4D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2E7A36E-19E1-4B5B-9671-DC9253048B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BDDA4C1-82EF-49E3-8977-915CF376E05E}"/>
              </a:ext>
            </a:extLst>
          </p:cNvPr>
          <p:cNvSpPr>
            <a:spLocks noGrp="1"/>
          </p:cNvSpPr>
          <p:nvPr>
            <p:ph type="dt" sz="half" idx="10"/>
          </p:nvPr>
        </p:nvSpPr>
        <p:spPr/>
        <p:txBody>
          <a:bodyPr/>
          <a:lstStyle/>
          <a:p>
            <a:fld id="{4EE79772-D297-42AE-9053-94EF05C12F27}" type="datetimeFigureOut">
              <a:rPr lang="en-GB" smtClean="0"/>
              <a:t>22/02/2021</a:t>
            </a:fld>
            <a:endParaRPr lang="en-GB"/>
          </a:p>
        </p:txBody>
      </p:sp>
      <p:sp>
        <p:nvSpPr>
          <p:cNvPr id="6" name="Footer Placeholder 5">
            <a:extLst>
              <a:ext uri="{FF2B5EF4-FFF2-40B4-BE49-F238E27FC236}">
                <a16:creationId xmlns:a16="http://schemas.microsoft.com/office/drawing/2014/main" id="{1DC31284-F794-409D-9F7D-B2C1D0F964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0D65800-73BD-4489-AA7A-BABEC58D7348}"/>
              </a:ext>
            </a:extLst>
          </p:cNvPr>
          <p:cNvSpPr>
            <a:spLocks noGrp="1"/>
          </p:cNvSpPr>
          <p:nvPr>
            <p:ph type="sldNum" sz="quarter" idx="12"/>
          </p:nvPr>
        </p:nvSpPr>
        <p:spPr/>
        <p:txBody>
          <a:bodyPr/>
          <a:lstStyle/>
          <a:p>
            <a:fld id="{7C662AAF-F833-4CBD-9903-FD6938563FC5}" type="slidenum">
              <a:rPr lang="en-GB" smtClean="0"/>
              <a:t>‹#›</a:t>
            </a:fld>
            <a:endParaRPr lang="en-GB"/>
          </a:p>
        </p:txBody>
      </p:sp>
    </p:spTree>
    <p:extLst>
      <p:ext uri="{BB962C8B-B14F-4D97-AF65-F5344CB8AC3E}">
        <p14:creationId xmlns:p14="http://schemas.microsoft.com/office/powerpoint/2010/main" val="1496697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6D4C1-2205-4994-AB97-63CFB8FE150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C61A5F7-041E-404C-B38F-AEB6B4D2F3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AB20B2-C32A-45F3-88E2-928AF9E3A5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04462B8-8E12-4251-B127-227D2B3188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7168DB-4F70-4D35-A2FB-851F745B2A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63B7BC6-B3C5-4A9A-BDF1-79225C7AF67C}"/>
              </a:ext>
            </a:extLst>
          </p:cNvPr>
          <p:cNvSpPr>
            <a:spLocks noGrp="1"/>
          </p:cNvSpPr>
          <p:nvPr>
            <p:ph type="dt" sz="half" idx="10"/>
          </p:nvPr>
        </p:nvSpPr>
        <p:spPr/>
        <p:txBody>
          <a:bodyPr/>
          <a:lstStyle/>
          <a:p>
            <a:fld id="{4EE79772-D297-42AE-9053-94EF05C12F27}" type="datetimeFigureOut">
              <a:rPr lang="en-GB" smtClean="0"/>
              <a:t>22/02/2021</a:t>
            </a:fld>
            <a:endParaRPr lang="en-GB"/>
          </a:p>
        </p:txBody>
      </p:sp>
      <p:sp>
        <p:nvSpPr>
          <p:cNvPr id="8" name="Footer Placeholder 7">
            <a:extLst>
              <a:ext uri="{FF2B5EF4-FFF2-40B4-BE49-F238E27FC236}">
                <a16:creationId xmlns:a16="http://schemas.microsoft.com/office/drawing/2014/main" id="{D43EACB8-3C5B-4F6F-B4E5-CA1E0DE05B8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B2CE27B-57CD-4B6B-A249-752BBB7F1296}"/>
              </a:ext>
            </a:extLst>
          </p:cNvPr>
          <p:cNvSpPr>
            <a:spLocks noGrp="1"/>
          </p:cNvSpPr>
          <p:nvPr>
            <p:ph type="sldNum" sz="quarter" idx="12"/>
          </p:nvPr>
        </p:nvSpPr>
        <p:spPr/>
        <p:txBody>
          <a:bodyPr/>
          <a:lstStyle/>
          <a:p>
            <a:fld id="{7C662AAF-F833-4CBD-9903-FD6938563FC5}" type="slidenum">
              <a:rPr lang="en-GB" smtClean="0"/>
              <a:t>‹#›</a:t>
            </a:fld>
            <a:endParaRPr lang="en-GB"/>
          </a:p>
        </p:txBody>
      </p:sp>
    </p:spTree>
    <p:extLst>
      <p:ext uri="{BB962C8B-B14F-4D97-AF65-F5344CB8AC3E}">
        <p14:creationId xmlns:p14="http://schemas.microsoft.com/office/powerpoint/2010/main" val="2942031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9628-2F5B-476D-B24B-42AE4751FFE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89F7E75-23D4-47A1-9EF6-2FC055976EF1}"/>
              </a:ext>
            </a:extLst>
          </p:cNvPr>
          <p:cNvSpPr>
            <a:spLocks noGrp="1"/>
          </p:cNvSpPr>
          <p:nvPr>
            <p:ph type="dt" sz="half" idx="10"/>
          </p:nvPr>
        </p:nvSpPr>
        <p:spPr/>
        <p:txBody>
          <a:bodyPr/>
          <a:lstStyle/>
          <a:p>
            <a:fld id="{4EE79772-D297-42AE-9053-94EF05C12F27}" type="datetimeFigureOut">
              <a:rPr lang="en-GB" smtClean="0"/>
              <a:t>22/02/2021</a:t>
            </a:fld>
            <a:endParaRPr lang="en-GB"/>
          </a:p>
        </p:txBody>
      </p:sp>
      <p:sp>
        <p:nvSpPr>
          <p:cNvPr id="4" name="Footer Placeholder 3">
            <a:extLst>
              <a:ext uri="{FF2B5EF4-FFF2-40B4-BE49-F238E27FC236}">
                <a16:creationId xmlns:a16="http://schemas.microsoft.com/office/drawing/2014/main" id="{E3B05281-4911-4D83-AEA5-76C986A5DC9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6159295-41F5-478C-ADB5-60D33EB831DC}"/>
              </a:ext>
            </a:extLst>
          </p:cNvPr>
          <p:cNvSpPr>
            <a:spLocks noGrp="1"/>
          </p:cNvSpPr>
          <p:nvPr>
            <p:ph type="sldNum" sz="quarter" idx="12"/>
          </p:nvPr>
        </p:nvSpPr>
        <p:spPr/>
        <p:txBody>
          <a:bodyPr/>
          <a:lstStyle/>
          <a:p>
            <a:fld id="{7C662AAF-F833-4CBD-9903-FD6938563FC5}" type="slidenum">
              <a:rPr lang="en-GB" smtClean="0"/>
              <a:t>‹#›</a:t>
            </a:fld>
            <a:endParaRPr lang="en-GB"/>
          </a:p>
        </p:txBody>
      </p:sp>
    </p:spTree>
    <p:extLst>
      <p:ext uri="{BB962C8B-B14F-4D97-AF65-F5344CB8AC3E}">
        <p14:creationId xmlns:p14="http://schemas.microsoft.com/office/powerpoint/2010/main" val="4006708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AEB3AD-AC53-4A93-919F-46CD14020BEC}"/>
              </a:ext>
            </a:extLst>
          </p:cNvPr>
          <p:cNvSpPr>
            <a:spLocks noGrp="1"/>
          </p:cNvSpPr>
          <p:nvPr>
            <p:ph type="dt" sz="half" idx="10"/>
          </p:nvPr>
        </p:nvSpPr>
        <p:spPr/>
        <p:txBody>
          <a:bodyPr/>
          <a:lstStyle/>
          <a:p>
            <a:fld id="{4EE79772-D297-42AE-9053-94EF05C12F27}" type="datetimeFigureOut">
              <a:rPr lang="en-GB" smtClean="0"/>
              <a:t>22/02/2021</a:t>
            </a:fld>
            <a:endParaRPr lang="en-GB"/>
          </a:p>
        </p:txBody>
      </p:sp>
      <p:sp>
        <p:nvSpPr>
          <p:cNvPr id="3" name="Footer Placeholder 2">
            <a:extLst>
              <a:ext uri="{FF2B5EF4-FFF2-40B4-BE49-F238E27FC236}">
                <a16:creationId xmlns:a16="http://schemas.microsoft.com/office/drawing/2014/main" id="{9F58E223-B88B-48EC-987F-C8B19300B32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5EFA448-2801-4A2C-A854-143837C2B033}"/>
              </a:ext>
            </a:extLst>
          </p:cNvPr>
          <p:cNvSpPr>
            <a:spLocks noGrp="1"/>
          </p:cNvSpPr>
          <p:nvPr>
            <p:ph type="sldNum" sz="quarter" idx="12"/>
          </p:nvPr>
        </p:nvSpPr>
        <p:spPr/>
        <p:txBody>
          <a:bodyPr/>
          <a:lstStyle/>
          <a:p>
            <a:fld id="{7C662AAF-F833-4CBD-9903-FD6938563FC5}" type="slidenum">
              <a:rPr lang="en-GB" smtClean="0"/>
              <a:t>‹#›</a:t>
            </a:fld>
            <a:endParaRPr lang="en-GB"/>
          </a:p>
        </p:txBody>
      </p:sp>
    </p:spTree>
    <p:extLst>
      <p:ext uri="{BB962C8B-B14F-4D97-AF65-F5344CB8AC3E}">
        <p14:creationId xmlns:p14="http://schemas.microsoft.com/office/powerpoint/2010/main" val="689238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892A7-E79C-4B03-8F84-8427613C1D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927D7E6-896A-4344-BBBF-B859AB8F71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3A1B281-2171-4F41-82E9-57BE435064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4A01F4-0C5B-4452-BAF7-E75F1A85A0BA}"/>
              </a:ext>
            </a:extLst>
          </p:cNvPr>
          <p:cNvSpPr>
            <a:spLocks noGrp="1"/>
          </p:cNvSpPr>
          <p:nvPr>
            <p:ph type="dt" sz="half" idx="10"/>
          </p:nvPr>
        </p:nvSpPr>
        <p:spPr/>
        <p:txBody>
          <a:bodyPr/>
          <a:lstStyle/>
          <a:p>
            <a:fld id="{4EE79772-D297-42AE-9053-94EF05C12F27}" type="datetimeFigureOut">
              <a:rPr lang="en-GB" smtClean="0"/>
              <a:t>22/02/2021</a:t>
            </a:fld>
            <a:endParaRPr lang="en-GB"/>
          </a:p>
        </p:txBody>
      </p:sp>
      <p:sp>
        <p:nvSpPr>
          <p:cNvPr id="6" name="Footer Placeholder 5">
            <a:extLst>
              <a:ext uri="{FF2B5EF4-FFF2-40B4-BE49-F238E27FC236}">
                <a16:creationId xmlns:a16="http://schemas.microsoft.com/office/drawing/2014/main" id="{AC3FD5E4-14CE-4982-B3A4-80ADDC52759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5AC4C0-760B-415D-B2FC-F331854168F3}"/>
              </a:ext>
            </a:extLst>
          </p:cNvPr>
          <p:cNvSpPr>
            <a:spLocks noGrp="1"/>
          </p:cNvSpPr>
          <p:nvPr>
            <p:ph type="sldNum" sz="quarter" idx="12"/>
          </p:nvPr>
        </p:nvSpPr>
        <p:spPr/>
        <p:txBody>
          <a:bodyPr/>
          <a:lstStyle/>
          <a:p>
            <a:fld id="{7C662AAF-F833-4CBD-9903-FD6938563FC5}" type="slidenum">
              <a:rPr lang="en-GB" smtClean="0"/>
              <a:t>‹#›</a:t>
            </a:fld>
            <a:endParaRPr lang="en-GB"/>
          </a:p>
        </p:txBody>
      </p:sp>
    </p:spTree>
    <p:extLst>
      <p:ext uri="{BB962C8B-B14F-4D97-AF65-F5344CB8AC3E}">
        <p14:creationId xmlns:p14="http://schemas.microsoft.com/office/powerpoint/2010/main" val="2544126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DF249-33DD-4B1E-B466-F73E06567E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89F3C0B-5AAE-4FB6-9DC7-627B9FD73F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1FF0347-E512-486D-A588-5DE5E2ACE1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B25212-52AF-46F0-873D-FC925A480917}"/>
              </a:ext>
            </a:extLst>
          </p:cNvPr>
          <p:cNvSpPr>
            <a:spLocks noGrp="1"/>
          </p:cNvSpPr>
          <p:nvPr>
            <p:ph type="dt" sz="half" idx="10"/>
          </p:nvPr>
        </p:nvSpPr>
        <p:spPr/>
        <p:txBody>
          <a:bodyPr/>
          <a:lstStyle/>
          <a:p>
            <a:fld id="{4EE79772-D297-42AE-9053-94EF05C12F27}" type="datetimeFigureOut">
              <a:rPr lang="en-GB" smtClean="0"/>
              <a:t>22/02/2021</a:t>
            </a:fld>
            <a:endParaRPr lang="en-GB"/>
          </a:p>
        </p:txBody>
      </p:sp>
      <p:sp>
        <p:nvSpPr>
          <p:cNvPr id="6" name="Footer Placeholder 5">
            <a:extLst>
              <a:ext uri="{FF2B5EF4-FFF2-40B4-BE49-F238E27FC236}">
                <a16:creationId xmlns:a16="http://schemas.microsoft.com/office/drawing/2014/main" id="{3EF2191E-AEB1-4ED2-ABA3-921BB0555A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29BEF5-D328-408A-887C-4EA0B36CC119}"/>
              </a:ext>
            </a:extLst>
          </p:cNvPr>
          <p:cNvSpPr>
            <a:spLocks noGrp="1"/>
          </p:cNvSpPr>
          <p:nvPr>
            <p:ph type="sldNum" sz="quarter" idx="12"/>
          </p:nvPr>
        </p:nvSpPr>
        <p:spPr/>
        <p:txBody>
          <a:bodyPr/>
          <a:lstStyle/>
          <a:p>
            <a:fld id="{7C662AAF-F833-4CBD-9903-FD6938563FC5}" type="slidenum">
              <a:rPr lang="en-GB" smtClean="0"/>
              <a:t>‹#›</a:t>
            </a:fld>
            <a:endParaRPr lang="en-GB"/>
          </a:p>
        </p:txBody>
      </p:sp>
    </p:spTree>
    <p:extLst>
      <p:ext uri="{BB962C8B-B14F-4D97-AF65-F5344CB8AC3E}">
        <p14:creationId xmlns:p14="http://schemas.microsoft.com/office/powerpoint/2010/main" val="670995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01EF97-6D14-48AE-A136-09BCF0140B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DC85B21-C32C-41A7-BFF6-1B15C3A07C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D81514-1AB7-469F-B05D-1A918B6400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E79772-D297-42AE-9053-94EF05C12F27}" type="datetimeFigureOut">
              <a:rPr lang="en-GB" smtClean="0"/>
              <a:t>22/02/2021</a:t>
            </a:fld>
            <a:endParaRPr lang="en-GB"/>
          </a:p>
        </p:txBody>
      </p:sp>
      <p:sp>
        <p:nvSpPr>
          <p:cNvPr id="5" name="Footer Placeholder 4">
            <a:extLst>
              <a:ext uri="{FF2B5EF4-FFF2-40B4-BE49-F238E27FC236}">
                <a16:creationId xmlns:a16="http://schemas.microsoft.com/office/drawing/2014/main" id="{6619842F-390E-4955-9F00-01D072DFC6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1DC2315-D08C-468D-ADA3-AFF447DDC2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662AAF-F833-4CBD-9903-FD6938563FC5}" type="slidenum">
              <a:rPr lang="en-GB" smtClean="0"/>
              <a:t>‹#›</a:t>
            </a:fld>
            <a:endParaRPr lang="en-GB"/>
          </a:p>
        </p:txBody>
      </p:sp>
    </p:spTree>
    <p:extLst>
      <p:ext uri="{BB962C8B-B14F-4D97-AF65-F5344CB8AC3E}">
        <p14:creationId xmlns:p14="http://schemas.microsoft.com/office/powerpoint/2010/main" val="1644832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youtube.com/watch?v=ahL1BCy_xLg&amp;list=PLgn00WwJcEmo-m6nKFz2gh_r5l3jyqtGI" TargetMode="External"/><Relationship Id="rId2" Type="http://schemas.openxmlformats.org/officeDocument/2006/relationships/hyperlink" Target="https://www.youtube.com/watch?v=9TVc32M_gIY" TargetMode="External"/><Relationship Id="rId1" Type="http://schemas.openxmlformats.org/officeDocument/2006/relationships/slideLayout" Target="../slideLayouts/slideLayout2.xml"/><Relationship Id="rId4" Type="http://schemas.openxmlformats.org/officeDocument/2006/relationships/hyperlink" Target="https://www.youtube.com/watch?v=mneshWqaqXU"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9997583-027A-49AE-82F4-78DC0260869A}"/>
              </a:ext>
            </a:extLst>
          </p:cNvPr>
          <p:cNvPicPr>
            <a:picLocks noChangeAspect="1"/>
          </p:cNvPicPr>
          <p:nvPr/>
        </p:nvPicPr>
        <p:blipFill rotWithShape="1">
          <a:blip r:embed="rId2"/>
          <a:srcRect t="76" b="27108"/>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590BAD7A-48C4-4E42-847E-9896045C5987}"/>
              </a:ext>
            </a:extLst>
          </p:cNvPr>
          <p:cNvSpPr>
            <a:spLocks noGrp="1"/>
          </p:cNvSpPr>
          <p:nvPr>
            <p:ph type="ctrTitle"/>
          </p:nvPr>
        </p:nvSpPr>
        <p:spPr>
          <a:xfrm>
            <a:off x="8022021" y="3231931"/>
            <a:ext cx="3852041" cy="1834056"/>
          </a:xfrm>
        </p:spPr>
        <p:txBody>
          <a:bodyPr>
            <a:normAutofit/>
          </a:bodyPr>
          <a:lstStyle/>
          <a:p>
            <a:r>
              <a:rPr lang="en-GB" sz="4000" dirty="0"/>
              <a:t>Enterprise Architecture</a:t>
            </a:r>
          </a:p>
        </p:txBody>
      </p:sp>
      <p:sp>
        <p:nvSpPr>
          <p:cNvPr id="3" name="Subtitle 2">
            <a:extLst>
              <a:ext uri="{FF2B5EF4-FFF2-40B4-BE49-F238E27FC236}">
                <a16:creationId xmlns:a16="http://schemas.microsoft.com/office/drawing/2014/main" id="{FA69EF20-B042-4B3C-86FE-61B844921BEF}"/>
              </a:ext>
            </a:extLst>
          </p:cNvPr>
          <p:cNvSpPr>
            <a:spLocks noGrp="1"/>
          </p:cNvSpPr>
          <p:nvPr>
            <p:ph type="subTitle" idx="1"/>
          </p:nvPr>
        </p:nvSpPr>
        <p:spPr>
          <a:xfrm>
            <a:off x="7782910" y="5242675"/>
            <a:ext cx="4330262" cy="683284"/>
          </a:xfrm>
        </p:spPr>
        <p:txBody>
          <a:bodyPr>
            <a:normAutofit/>
          </a:bodyPr>
          <a:lstStyle/>
          <a:p>
            <a:r>
              <a:rPr lang="en-GB" sz="2000" dirty="0"/>
              <a:t>Supplemental Notes</a:t>
            </a:r>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0486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3AA1C-6010-4875-BA96-7A5CE3785244}"/>
              </a:ext>
            </a:extLst>
          </p:cNvPr>
          <p:cNvSpPr>
            <a:spLocks noGrp="1"/>
          </p:cNvSpPr>
          <p:nvPr>
            <p:ph type="title"/>
          </p:nvPr>
        </p:nvSpPr>
        <p:spPr/>
        <p:txBody>
          <a:bodyPr/>
          <a:lstStyle/>
          <a:p>
            <a:r>
              <a:rPr lang="en-GB" dirty="0"/>
              <a:t>Typical Domains</a:t>
            </a:r>
          </a:p>
        </p:txBody>
      </p:sp>
      <p:sp>
        <p:nvSpPr>
          <p:cNvPr id="3" name="Content Placeholder 2">
            <a:extLst>
              <a:ext uri="{FF2B5EF4-FFF2-40B4-BE49-F238E27FC236}">
                <a16:creationId xmlns:a16="http://schemas.microsoft.com/office/drawing/2014/main" id="{57F2CB43-B746-4B5A-9C12-A170A7FC4EEC}"/>
              </a:ext>
            </a:extLst>
          </p:cNvPr>
          <p:cNvSpPr>
            <a:spLocks noGrp="1"/>
          </p:cNvSpPr>
          <p:nvPr>
            <p:ph idx="1"/>
          </p:nvPr>
        </p:nvSpPr>
        <p:spPr>
          <a:xfrm>
            <a:off x="838200" y="1825625"/>
            <a:ext cx="4429126" cy="1155700"/>
          </a:xfrm>
        </p:spPr>
        <p:txBody>
          <a:bodyPr/>
          <a:lstStyle/>
          <a:p>
            <a:r>
              <a:rPr lang="en-GB" dirty="0"/>
              <a:t>Business Architecture</a:t>
            </a:r>
          </a:p>
        </p:txBody>
      </p:sp>
      <p:sp>
        <p:nvSpPr>
          <p:cNvPr id="4" name="Oval 3">
            <a:extLst>
              <a:ext uri="{FF2B5EF4-FFF2-40B4-BE49-F238E27FC236}">
                <a16:creationId xmlns:a16="http://schemas.microsoft.com/office/drawing/2014/main" id="{9B6BA493-799E-446C-B043-D5730A853C1B}"/>
              </a:ext>
            </a:extLst>
          </p:cNvPr>
          <p:cNvSpPr/>
          <p:nvPr/>
        </p:nvSpPr>
        <p:spPr>
          <a:xfrm>
            <a:off x="6467475" y="1825625"/>
            <a:ext cx="3619500" cy="3619500"/>
          </a:xfrm>
          <a:prstGeom prst="ellipse">
            <a:avLst/>
          </a:prstGeom>
          <a:solidFill>
            <a:schemeClr val="accent1">
              <a:alpha val="56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BUSINESS</a:t>
            </a:r>
          </a:p>
        </p:txBody>
      </p:sp>
      <p:sp>
        <p:nvSpPr>
          <p:cNvPr id="5" name="TextBox 4">
            <a:extLst>
              <a:ext uri="{FF2B5EF4-FFF2-40B4-BE49-F238E27FC236}">
                <a16:creationId xmlns:a16="http://schemas.microsoft.com/office/drawing/2014/main" id="{C1BBC176-E645-4A74-A7B0-CBC7CA849206}"/>
              </a:ext>
            </a:extLst>
          </p:cNvPr>
          <p:cNvSpPr txBox="1"/>
          <p:nvPr/>
        </p:nvSpPr>
        <p:spPr>
          <a:xfrm>
            <a:off x="3962402" y="3230345"/>
            <a:ext cx="2162174" cy="646331"/>
          </a:xfrm>
          <a:prstGeom prst="rect">
            <a:avLst/>
          </a:prstGeom>
          <a:noFill/>
        </p:spPr>
        <p:txBody>
          <a:bodyPr wrap="square" rtlCol="0">
            <a:spAutoFit/>
          </a:bodyPr>
          <a:lstStyle/>
          <a:p>
            <a:r>
              <a:rPr lang="en-GB" dirty="0"/>
              <a:t>The reason the organisation exists</a:t>
            </a:r>
          </a:p>
        </p:txBody>
      </p:sp>
      <p:sp>
        <p:nvSpPr>
          <p:cNvPr id="6" name="Arrow: Right 5">
            <a:extLst>
              <a:ext uri="{FF2B5EF4-FFF2-40B4-BE49-F238E27FC236}">
                <a16:creationId xmlns:a16="http://schemas.microsoft.com/office/drawing/2014/main" id="{8205627E-153D-4473-9CB4-85B44017CFF9}"/>
              </a:ext>
            </a:extLst>
          </p:cNvPr>
          <p:cNvSpPr/>
          <p:nvPr/>
        </p:nvSpPr>
        <p:spPr>
          <a:xfrm>
            <a:off x="5934075" y="3429000"/>
            <a:ext cx="533400" cy="2286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F56E7F7E-6083-40BF-BF30-EA2071757298}"/>
              </a:ext>
            </a:extLst>
          </p:cNvPr>
          <p:cNvSpPr txBox="1"/>
          <p:nvPr/>
        </p:nvSpPr>
        <p:spPr>
          <a:xfrm>
            <a:off x="5195889" y="1950603"/>
            <a:ext cx="2162174" cy="369332"/>
          </a:xfrm>
          <a:prstGeom prst="rect">
            <a:avLst/>
          </a:prstGeom>
          <a:noFill/>
        </p:spPr>
        <p:txBody>
          <a:bodyPr wrap="square" rtlCol="0">
            <a:spAutoFit/>
          </a:bodyPr>
          <a:lstStyle/>
          <a:p>
            <a:r>
              <a:rPr lang="en-GB" dirty="0"/>
              <a:t>Objectives</a:t>
            </a:r>
          </a:p>
        </p:txBody>
      </p:sp>
      <p:sp>
        <p:nvSpPr>
          <p:cNvPr id="8" name="TextBox 7">
            <a:extLst>
              <a:ext uri="{FF2B5EF4-FFF2-40B4-BE49-F238E27FC236}">
                <a16:creationId xmlns:a16="http://schemas.microsoft.com/office/drawing/2014/main" id="{492BE275-3710-47E3-B3DB-C791CA1A09D6}"/>
              </a:ext>
            </a:extLst>
          </p:cNvPr>
          <p:cNvSpPr txBox="1"/>
          <p:nvPr/>
        </p:nvSpPr>
        <p:spPr>
          <a:xfrm>
            <a:off x="6912770" y="1027367"/>
            <a:ext cx="928687" cy="369332"/>
          </a:xfrm>
          <a:prstGeom prst="rect">
            <a:avLst/>
          </a:prstGeom>
          <a:noFill/>
        </p:spPr>
        <p:txBody>
          <a:bodyPr wrap="square" rtlCol="0">
            <a:spAutoFit/>
          </a:bodyPr>
          <a:lstStyle/>
          <a:p>
            <a:r>
              <a:rPr lang="en-GB" dirty="0"/>
              <a:t>Goals</a:t>
            </a:r>
          </a:p>
        </p:txBody>
      </p:sp>
      <p:sp>
        <p:nvSpPr>
          <p:cNvPr id="9" name="TextBox 8">
            <a:extLst>
              <a:ext uri="{FF2B5EF4-FFF2-40B4-BE49-F238E27FC236}">
                <a16:creationId xmlns:a16="http://schemas.microsoft.com/office/drawing/2014/main" id="{914BDD9F-DC07-45D2-A19F-FC25E9641738}"/>
              </a:ext>
            </a:extLst>
          </p:cNvPr>
          <p:cNvSpPr txBox="1"/>
          <p:nvPr/>
        </p:nvSpPr>
        <p:spPr>
          <a:xfrm>
            <a:off x="8420100" y="704740"/>
            <a:ext cx="1162050" cy="646331"/>
          </a:xfrm>
          <a:prstGeom prst="rect">
            <a:avLst/>
          </a:prstGeom>
          <a:noFill/>
        </p:spPr>
        <p:txBody>
          <a:bodyPr wrap="square" rtlCol="0">
            <a:spAutoFit/>
          </a:bodyPr>
          <a:lstStyle/>
          <a:p>
            <a:r>
              <a:rPr lang="en-GB" dirty="0"/>
              <a:t>Strategic thinking</a:t>
            </a:r>
          </a:p>
        </p:txBody>
      </p:sp>
      <p:sp>
        <p:nvSpPr>
          <p:cNvPr id="10" name="TextBox 9">
            <a:extLst>
              <a:ext uri="{FF2B5EF4-FFF2-40B4-BE49-F238E27FC236}">
                <a16:creationId xmlns:a16="http://schemas.microsoft.com/office/drawing/2014/main" id="{F9AC33BB-5328-4DBC-9F35-A274E2F96DCB}"/>
              </a:ext>
            </a:extLst>
          </p:cNvPr>
          <p:cNvSpPr txBox="1"/>
          <p:nvPr/>
        </p:nvSpPr>
        <p:spPr>
          <a:xfrm>
            <a:off x="9782172" y="1645581"/>
            <a:ext cx="1338262" cy="369332"/>
          </a:xfrm>
          <a:prstGeom prst="rect">
            <a:avLst/>
          </a:prstGeom>
          <a:noFill/>
        </p:spPr>
        <p:txBody>
          <a:bodyPr wrap="square" rtlCol="0">
            <a:spAutoFit/>
          </a:bodyPr>
          <a:lstStyle/>
          <a:p>
            <a:r>
              <a:rPr lang="en-GB" dirty="0"/>
              <a:t>Capabilities</a:t>
            </a:r>
          </a:p>
        </p:txBody>
      </p:sp>
      <p:sp>
        <p:nvSpPr>
          <p:cNvPr id="11" name="TextBox 10">
            <a:extLst>
              <a:ext uri="{FF2B5EF4-FFF2-40B4-BE49-F238E27FC236}">
                <a16:creationId xmlns:a16="http://schemas.microsoft.com/office/drawing/2014/main" id="{3EB3D98C-D867-4DB7-B3C1-30E9D0F28596}"/>
              </a:ext>
            </a:extLst>
          </p:cNvPr>
          <p:cNvSpPr txBox="1"/>
          <p:nvPr/>
        </p:nvSpPr>
        <p:spPr>
          <a:xfrm>
            <a:off x="10419788" y="2387262"/>
            <a:ext cx="1162050" cy="369332"/>
          </a:xfrm>
          <a:prstGeom prst="rect">
            <a:avLst/>
          </a:prstGeom>
          <a:noFill/>
        </p:spPr>
        <p:txBody>
          <a:bodyPr wrap="square" rtlCol="0">
            <a:spAutoFit/>
          </a:bodyPr>
          <a:lstStyle/>
          <a:p>
            <a:r>
              <a:rPr lang="en-GB" dirty="0"/>
              <a:t>Processes</a:t>
            </a:r>
          </a:p>
        </p:txBody>
      </p:sp>
      <p:sp>
        <p:nvSpPr>
          <p:cNvPr id="12" name="TextBox 11">
            <a:extLst>
              <a:ext uri="{FF2B5EF4-FFF2-40B4-BE49-F238E27FC236}">
                <a16:creationId xmlns:a16="http://schemas.microsoft.com/office/drawing/2014/main" id="{73B484D3-9CE9-4E7A-9E55-F6E6E18DCBD8}"/>
              </a:ext>
            </a:extLst>
          </p:cNvPr>
          <p:cNvSpPr txBox="1"/>
          <p:nvPr/>
        </p:nvSpPr>
        <p:spPr>
          <a:xfrm>
            <a:off x="10629904" y="3609844"/>
            <a:ext cx="1162050" cy="369332"/>
          </a:xfrm>
          <a:prstGeom prst="rect">
            <a:avLst/>
          </a:prstGeom>
          <a:noFill/>
        </p:spPr>
        <p:txBody>
          <a:bodyPr wrap="square" rtlCol="0">
            <a:spAutoFit/>
          </a:bodyPr>
          <a:lstStyle/>
          <a:p>
            <a:r>
              <a:rPr lang="en-GB" dirty="0"/>
              <a:t>Functions</a:t>
            </a:r>
          </a:p>
        </p:txBody>
      </p:sp>
      <p:sp>
        <p:nvSpPr>
          <p:cNvPr id="13" name="TextBox 12">
            <a:extLst>
              <a:ext uri="{FF2B5EF4-FFF2-40B4-BE49-F238E27FC236}">
                <a16:creationId xmlns:a16="http://schemas.microsoft.com/office/drawing/2014/main" id="{FD643D30-5313-4696-92E3-831C2AF410F6}"/>
              </a:ext>
            </a:extLst>
          </p:cNvPr>
          <p:cNvSpPr txBox="1"/>
          <p:nvPr/>
        </p:nvSpPr>
        <p:spPr>
          <a:xfrm>
            <a:off x="10153650" y="4936082"/>
            <a:ext cx="1562102" cy="646331"/>
          </a:xfrm>
          <a:prstGeom prst="rect">
            <a:avLst/>
          </a:prstGeom>
          <a:noFill/>
        </p:spPr>
        <p:txBody>
          <a:bodyPr wrap="square" rtlCol="0">
            <a:spAutoFit/>
          </a:bodyPr>
          <a:lstStyle/>
          <a:p>
            <a:r>
              <a:rPr lang="en-GB" dirty="0"/>
              <a:t>Organisational structure</a:t>
            </a:r>
          </a:p>
        </p:txBody>
      </p:sp>
      <p:sp>
        <p:nvSpPr>
          <p:cNvPr id="14" name="Arrow: Right 13">
            <a:extLst>
              <a:ext uri="{FF2B5EF4-FFF2-40B4-BE49-F238E27FC236}">
                <a16:creationId xmlns:a16="http://schemas.microsoft.com/office/drawing/2014/main" id="{2AAAF73B-3BC2-419C-839B-CFB796F6B735}"/>
              </a:ext>
            </a:extLst>
          </p:cNvPr>
          <p:cNvSpPr/>
          <p:nvPr/>
        </p:nvSpPr>
        <p:spPr>
          <a:xfrm rot="1631485">
            <a:off x="6299732" y="2207915"/>
            <a:ext cx="533400" cy="2286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Arrow: Right 14">
            <a:extLst>
              <a:ext uri="{FF2B5EF4-FFF2-40B4-BE49-F238E27FC236}">
                <a16:creationId xmlns:a16="http://schemas.microsoft.com/office/drawing/2014/main" id="{1529DE07-BE2F-4C0E-BEBD-0603B27D13B3}"/>
              </a:ext>
            </a:extLst>
          </p:cNvPr>
          <p:cNvSpPr/>
          <p:nvPr/>
        </p:nvSpPr>
        <p:spPr>
          <a:xfrm rot="3581996">
            <a:off x="7267574" y="1548367"/>
            <a:ext cx="533400" cy="2286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Arrow: Right 15">
            <a:extLst>
              <a:ext uri="{FF2B5EF4-FFF2-40B4-BE49-F238E27FC236}">
                <a16:creationId xmlns:a16="http://schemas.microsoft.com/office/drawing/2014/main" id="{E8F44088-1A7E-4CEE-8899-AFD2826B52F5}"/>
              </a:ext>
            </a:extLst>
          </p:cNvPr>
          <p:cNvSpPr/>
          <p:nvPr/>
        </p:nvSpPr>
        <p:spPr>
          <a:xfrm rot="6322997">
            <a:off x="8531196" y="1458731"/>
            <a:ext cx="533400" cy="2286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Right 16">
            <a:extLst>
              <a:ext uri="{FF2B5EF4-FFF2-40B4-BE49-F238E27FC236}">
                <a16:creationId xmlns:a16="http://schemas.microsoft.com/office/drawing/2014/main" id="{D946BCB3-1FA4-4C3F-863E-ADEA9406AE82}"/>
              </a:ext>
            </a:extLst>
          </p:cNvPr>
          <p:cNvSpPr/>
          <p:nvPr/>
        </p:nvSpPr>
        <p:spPr>
          <a:xfrm rot="8973785">
            <a:off x="9931913" y="2633370"/>
            <a:ext cx="533400" cy="2286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Arrow: Right 17">
            <a:extLst>
              <a:ext uri="{FF2B5EF4-FFF2-40B4-BE49-F238E27FC236}">
                <a16:creationId xmlns:a16="http://schemas.microsoft.com/office/drawing/2014/main" id="{D1F9E831-CD1C-42AA-97EF-E8576959D3F3}"/>
              </a:ext>
            </a:extLst>
          </p:cNvPr>
          <p:cNvSpPr/>
          <p:nvPr/>
        </p:nvSpPr>
        <p:spPr>
          <a:xfrm rot="10800000">
            <a:off x="10086975" y="3699260"/>
            <a:ext cx="533400" cy="2286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Arrow: Right 18">
            <a:extLst>
              <a:ext uri="{FF2B5EF4-FFF2-40B4-BE49-F238E27FC236}">
                <a16:creationId xmlns:a16="http://schemas.microsoft.com/office/drawing/2014/main" id="{D3B23765-024A-4DB6-8ED7-65EBDC104F4D}"/>
              </a:ext>
            </a:extLst>
          </p:cNvPr>
          <p:cNvSpPr/>
          <p:nvPr/>
        </p:nvSpPr>
        <p:spPr>
          <a:xfrm rot="7733119">
            <a:off x="9387667" y="1999922"/>
            <a:ext cx="533400" cy="2286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Arrow: Right 19">
            <a:extLst>
              <a:ext uri="{FF2B5EF4-FFF2-40B4-BE49-F238E27FC236}">
                <a16:creationId xmlns:a16="http://schemas.microsoft.com/office/drawing/2014/main" id="{C89DFE0D-D78E-40A2-B5C3-7AE1FC78216E}"/>
              </a:ext>
            </a:extLst>
          </p:cNvPr>
          <p:cNvSpPr/>
          <p:nvPr/>
        </p:nvSpPr>
        <p:spPr>
          <a:xfrm rot="13392324">
            <a:off x="9644065" y="4879046"/>
            <a:ext cx="533400" cy="2286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38457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3AA1C-6010-4875-BA96-7A5CE3785244}"/>
              </a:ext>
            </a:extLst>
          </p:cNvPr>
          <p:cNvSpPr>
            <a:spLocks noGrp="1"/>
          </p:cNvSpPr>
          <p:nvPr>
            <p:ph type="title"/>
          </p:nvPr>
        </p:nvSpPr>
        <p:spPr/>
        <p:txBody>
          <a:bodyPr/>
          <a:lstStyle/>
          <a:p>
            <a:r>
              <a:rPr lang="en-GB" dirty="0"/>
              <a:t>Typical Domains</a:t>
            </a:r>
          </a:p>
        </p:txBody>
      </p:sp>
      <p:sp>
        <p:nvSpPr>
          <p:cNvPr id="3" name="Content Placeholder 2">
            <a:extLst>
              <a:ext uri="{FF2B5EF4-FFF2-40B4-BE49-F238E27FC236}">
                <a16:creationId xmlns:a16="http://schemas.microsoft.com/office/drawing/2014/main" id="{57F2CB43-B746-4B5A-9C12-A170A7FC4EEC}"/>
              </a:ext>
            </a:extLst>
          </p:cNvPr>
          <p:cNvSpPr>
            <a:spLocks noGrp="1"/>
          </p:cNvSpPr>
          <p:nvPr>
            <p:ph idx="1"/>
          </p:nvPr>
        </p:nvSpPr>
        <p:spPr>
          <a:xfrm>
            <a:off x="447675" y="1558925"/>
            <a:ext cx="4429126" cy="1155700"/>
          </a:xfrm>
        </p:spPr>
        <p:txBody>
          <a:bodyPr/>
          <a:lstStyle/>
          <a:p>
            <a:r>
              <a:rPr lang="en-GB" dirty="0"/>
              <a:t>Data / Information Architecture</a:t>
            </a:r>
          </a:p>
        </p:txBody>
      </p:sp>
      <p:sp>
        <p:nvSpPr>
          <p:cNvPr id="4" name="Oval 3">
            <a:extLst>
              <a:ext uri="{FF2B5EF4-FFF2-40B4-BE49-F238E27FC236}">
                <a16:creationId xmlns:a16="http://schemas.microsoft.com/office/drawing/2014/main" id="{9B6BA493-799E-446C-B043-D5730A853C1B}"/>
              </a:ext>
            </a:extLst>
          </p:cNvPr>
          <p:cNvSpPr/>
          <p:nvPr/>
        </p:nvSpPr>
        <p:spPr>
          <a:xfrm>
            <a:off x="7843837" y="674922"/>
            <a:ext cx="3267075" cy="3267075"/>
          </a:xfrm>
          <a:prstGeom prst="ellipse">
            <a:avLst/>
          </a:prstGeom>
          <a:solidFill>
            <a:schemeClr val="accent1">
              <a:alpha val="66000"/>
            </a:schemeClr>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BUSINESS</a:t>
            </a:r>
          </a:p>
        </p:txBody>
      </p:sp>
      <p:sp>
        <p:nvSpPr>
          <p:cNvPr id="21" name="Oval 20">
            <a:extLst>
              <a:ext uri="{FF2B5EF4-FFF2-40B4-BE49-F238E27FC236}">
                <a16:creationId xmlns:a16="http://schemas.microsoft.com/office/drawing/2014/main" id="{2AC8F41E-E542-4A81-A413-EE5E1DFAAF81}"/>
              </a:ext>
            </a:extLst>
          </p:cNvPr>
          <p:cNvSpPr/>
          <p:nvPr/>
        </p:nvSpPr>
        <p:spPr>
          <a:xfrm>
            <a:off x="5967411" y="2987675"/>
            <a:ext cx="3267075" cy="3267075"/>
          </a:xfrm>
          <a:prstGeom prst="ellipse">
            <a:avLst/>
          </a:prstGeom>
          <a:solidFill>
            <a:srgbClr val="C00000">
              <a:alpha val="48000"/>
            </a:srgb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DATA</a:t>
            </a:r>
          </a:p>
        </p:txBody>
      </p:sp>
      <p:sp>
        <p:nvSpPr>
          <p:cNvPr id="23" name="TextBox 22">
            <a:extLst>
              <a:ext uri="{FF2B5EF4-FFF2-40B4-BE49-F238E27FC236}">
                <a16:creationId xmlns:a16="http://schemas.microsoft.com/office/drawing/2014/main" id="{BE3CFF63-037F-454C-B1A2-C1E85FDB026E}"/>
              </a:ext>
            </a:extLst>
          </p:cNvPr>
          <p:cNvSpPr txBox="1"/>
          <p:nvPr/>
        </p:nvSpPr>
        <p:spPr>
          <a:xfrm>
            <a:off x="9067799" y="4545834"/>
            <a:ext cx="3124201" cy="2031325"/>
          </a:xfrm>
          <a:prstGeom prst="rect">
            <a:avLst/>
          </a:prstGeom>
          <a:noFill/>
        </p:spPr>
        <p:txBody>
          <a:bodyPr wrap="square" rtlCol="0">
            <a:spAutoFit/>
          </a:bodyPr>
          <a:lstStyle/>
          <a:p>
            <a:pPr algn="ctr"/>
            <a:r>
              <a:rPr lang="en-GB" b="1" dirty="0"/>
              <a:t>Overlap</a:t>
            </a:r>
          </a:p>
          <a:p>
            <a:pPr marL="285750" indent="-285750">
              <a:buFont typeface="Arial" panose="020B0604020202020204" pitchFamily="34" charset="0"/>
              <a:buChar char="•"/>
            </a:pPr>
            <a:r>
              <a:rPr lang="en-GB" dirty="0"/>
              <a:t>Business has its own view of the data and information</a:t>
            </a:r>
          </a:p>
          <a:p>
            <a:pPr marL="285750" indent="-285750">
              <a:buFont typeface="Arial" panose="020B0604020202020204" pitchFamily="34" charset="0"/>
              <a:buChar char="•"/>
            </a:pPr>
            <a:r>
              <a:rPr lang="en-GB" dirty="0"/>
              <a:t>The data tends to look at the entire organisation in the information systems layer</a:t>
            </a:r>
          </a:p>
        </p:txBody>
      </p:sp>
    </p:spTree>
    <p:extLst>
      <p:ext uri="{BB962C8B-B14F-4D97-AF65-F5344CB8AC3E}">
        <p14:creationId xmlns:p14="http://schemas.microsoft.com/office/powerpoint/2010/main" val="108023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sosceles Triangle 6">
            <a:extLst>
              <a:ext uri="{FF2B5EF4-FFF2-40B4-BE49-F238E27FC236}">
                <a16:creationId xmlns:a16="http://schemas.microsoft.com/office/drawing/2014/main" id="{AEB36755-0242-40FC-8951-836B1F2DAF41}"/>
              </a:ext>
            </a:extLst>
          </p:cNvPr>
          <p:cNvSpPr/>
          <p:nvPr/>
        </p:nvSpPr>
        <p:spPr>
          <a:xfrm>
            <a:off x="6096000" y="1419225"/>
            <a:ext cx="5873878" cy="3864613"/>
          </a:xfrm>
          <a:prstGeom prst="triangle">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8703AA1C-6010-4875-BA96-7A5CE3785244}"/>
              </a:ext>
            </a:extLst>
          </p:cNvPr>
          <p:cNvSpPr>
            <a:spLocks noGrp="1"/>
          </p:cNvSpPr>
          <p:nvPr>
            <p:ph type="title"/>
          </p:nvPr>
        </p:nvSpPr>
        <p:spPr/>
        <p:txBody>
          <a:bodyPr/>
          <a:lstStyle/>
          <a:p>
            <a:r>
              <a:rPr lang="en-GB" dirty="0"/>
              <a:t>Typical Domains</a:t>
            </a:r>
          </a:p>
        </p:txBody>
      </p:sp>
      <p:sp>
        <p:nvSpPr>
          <p:cNvPr id="3" name="Content Placeholder 2">
            <a:extLst>
              <a:ext uri="{FF2B5EF4-FFF2-40B4-BE49-F238E27FC236}">
                <a16:creationId xmlns:a16="http://schemas.microsoft.com/office/drawing/2014/main" id="{57F2CB43-B746-4B5A-9C12-A170A7FC4EEC}"/>
              </a:ext>
            </a:extLst>
          </p:cNvPr>
          <p:cNvSpPr>
            <a:spLocks noGrp="1"/>
          </p:cNvSpPr>
          <p:nvPr>
            <p:ph idx="1"/>
          </p:nvPr>
        </p:nvSpPr>
        <p:spPr>
          <a:xfrm>
            <a:off x="447675" y="1558925"/>
            <a:ext cx="4429126" cy="660401"/>
          </a:xfrm>
        </p:spPr>
        <p:txBody>
          <a:bodyPr/>
          <a:lstStyle/>
          <a:p>
            <a:r>
              <a:rPr lang="en-GB" dirty="0"/>
              <a:t>Application(s)</a:t>
            </a:r>
          </a:p>
        </p:txBody>
      </p:sp>
      <p:sp>
        <p:nvSpPr>
          <p:cNvPr id="4" name="Oval 3">
            <a:extLst>
              <a:ext uri="{FF2B5EF4-FFF2-40B4-BE49-F238E27FC236}">
                <a16:creationId xmlns:a16="http://schemas.microsoft.com/office/drawing/2014/main" id="{9B6BA493-799E-446C-B043-D5730A853C1B}"/>
              </a:ext>
            </a:extLst>
          </p:cNvPr>
          <p:cNvSpPr/>
          <p:nvPr/>
        </p:nvSpPr>
        <p:spPr>
          <a:xfrm>
            <a:off x="7792309" y="1574162"/>
            <a:ext cx="2419348" cy="2419348"/>
          </a:xfrm>
          <a:prstGeom prst="ellipse">
            <a:avLst/>
          </a:prstGeom>
          <a:solidFill>
            <a:schemeClr val="accent1">
              <a:alpha val="66000"/>
            </a:schemeClr>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rPr>
              <a:t>BUSINESS</a:t>
            </a:r>
          </a:p>
        </p:txBody>
      </p:sp>
      <p:sp>
        <p:nvSpPr>
          <p:cNvPr id="21" name="Oval 20">
            <a:extLst>
              <a:ext uri="{FF2B5EF4-FFF2-40B4-BE49-F238E27FC236}">
                <a16:creationId xmlns:a16="http://schemas.microsoft.com/office/drawing/2014/main" id="{2AC8F41E-E542-4A81-A413-EE5E1DFAAF81}"/>
              </a:ext>
            </a:extLst>
          </p:cNvPr>
          <p:cNvSpPr/>
          <p:nvPr/>
        </p:nvSpPr>
        <p:spPr>
          <a:xfrm>
            <a:off x="6635022" y="3429000"/>
            <a:ext cx="2419348" cy="2419348"/>
          </a:xfrm>
          <a:prstGeom prst="ellipse">
            <a:avLst/>
          </a:prstGeom>
          <a:solidFill>
            <a:srgbClr val="C00000">
              <a:alpha val="48000"/>
            </a:srgb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DATA</a:t>
            </a:r>
          </a:p>
        </p:txBody>
      </p:sp>
      <p:sp>
        <p:nvSpPr>
          <p:cNvPr id="8" name="Oval 7">
            <a:extLst>
              <a:ext uri="{FF2B5EF4-FFF2-40B4-BE49-F238E27FC236}">
                <a16:creationId xmlns:a16="http://schemas.microsoft.com/office/drawing/2014/main" id="{D762E509-17E5-4865-92CD-6454182FD8DC}"/>
              </a:ext>
            </a:extLst>
          </p:cNvPr>
          <p:cNvSpPr/>
          <p:nvPr/>
        </p:nvSpPr>
        <p:spPr>
          <a:xfrm>
            <a:off x="8902107" y="3429000"/>
            <a:ext cx="2419348" cy="2419348"/>
          </a:xfrm>
          <a:prstGeom prst="ellipse">
            <a:avLst/>
          </a:prstGeom>
          <a:solidFill>
            <a:srgbClr val="92D050">
              <a:alpha val="48000"/>
            </a:srgb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APPS</a:t>
            </a:r>
          </a:p>
        </p:txBody>
      </p:sp>
      <p:sp>
        <p:nvSpPr>
          <p:cNvPr id="5" name="TextBox 4">
            <a:extLst>
              <a:ext uri="{FF2B5EF4-FFF2-40B4-BE49-F238E27FC236}">
                <a16:creationId xmlns:a16="http://schemas.microsoft.com/office/drawing/2014/main" id="{8FC43CF8-D6FA-4A5E-88A7-23B55297EA37}"/>
              </a:ext>
            </a:extLst>
          </p:cNvPr>
          <p:cNvSpPr txBox="1"/>
          <p:nvPr/>
        </p:nvSpPr>
        <p:spPr>
          <a:xfrm>
            <a:off x="1228725" y="3533775"/>
            <a:ext cx="3159070" cy="369332"/>
          </a:xfrm>
          <a:prstGeom prst="rect">
            <a:avLst/>
          </a:prstGeom>
          <a:noFill/>
        </p:spPr>
        <p:txBody>
          <a:bodyPr wrap="none" rtlCol="0">
            <a:spAutoFit/>
          </a:bodyPr>
          <a:lstStyle/>
          <a:p>
            <a:r>
              <a:rPr lang="en-GB" dirty="0"/>
              <a:t>Focussing on the IT applications</a:t>
            </a:r>
          </a:p>
        </p:txBody>
      </p:sp>
      <p:sp>
        <p:nvSpPr>
          <p:cNvPr id="10" name="TextBox 9">
            <a:extLst>
              <a:ext uri="{FF2B5EF4-FFF2-40B4-BE49-F238E27FC236}">
                <a16:creationId xmlns:a16="http://schemas.microsoft.com/office/drawing/2014/main" id="{16748F18-5967-45A3-BA24-694BDC35EB9E}"/>
              </a:ext>
            </a:extLst>
          </p:cNvPr>
          <p:cNvSpPr txBox="1"/>
          <p:nvPr/>
        </p:nvSpPr>
        <p:spPr>
          <a:xfrm>
            <a:off x="9528671" y="3900964"/>
            <a:ext cx="1465979" cy="369332"/>
          </a:xfrm>
          <a:prstGeom prst="rect">
            <a:avLst/>
          </a:prstGeom>
          <a:noFill/>
        </p:spPr>
        <p:txBody>
          <a:bodyPr wrap="none" rtlCol="0">
            <a:spAutoFit/>
          </a:bodyPr>
          <a:lstStyle/>
          <a:p>
            <a:r>
              <a:rPr lang="en-GB" dirty="0"/>
              <a:t>Offer services</a:t>
            </a:r>
          </a:p>
        </p:txBody>
      </p:sp>
      <p:sp>
        <p:nvSpPr>
          <p:cNvPr id="6" name="Arrow: Right 5">
            <a:extLst>
              <a:ext uri="{FF2B5EF4-FFF2-40B4-BE49-F238E27FC236}">
                <a16:creationId xmlns:a16="http://schemas.microsoft.com/office/drawing/2014/main" id="{864E916A-2D07-46BB-8CDE-0005B109ACEE}"/>
              </a:ext>
            </a:extLst>
          </p:cNvPr>
          <p:cNvSpPr/>
          <p:nvPr/>
        </p:nvSpPr>
        <p:spPr>
          <a:xfrm rot="14492037">
            <a:off x="9236863" y="3136642"/>
            <a:ext cx="967264" cy="584716"/>
          </a:xfrm>
          <a:prstGeom prst="rightArrow">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0D01B32C-3A79-4614-AE39-EEC7412D3957}"/>
              </a:ext>
            </a:extLst>
          </p:cNvPr>
          <p:cNvSpPr txBox="1"/>
          <p:nvPr/>
        </p:nvSpPr>
        <p:spPr>
          <a:xfrm>
            <a:off x="2113984" y="5535695"/>
            <a:ext cx="8880666" cy="1754326"/>
          </a:xfrm>
          <a:prstGeom prst="rect">
            <a:avLst/>
          </a:prstGeom>
          <a:noFill/>
        </p:spPr>
        <p:txBody>
          <a:bodyPr wrap="square" rtlCol="0">
            <a:spAutoFit/>
          </a:bodyPr>
          <a:lstStyle/>
          <a:p>
            <a:r>
              <a:rPr lang="en-GB" dirty="0"/>
              <a:t>Triangle</a:t>
            </a:r>
          </a:p>
          <a:p>
            <a:r>
              <a:rPr lang="en-GB" dirty="0"/>
              <a:t>Applications help the data on behalf of the business</a:t>
            </a:r>
          </a:p>
          <a:p>
            <a:r>
              <a:rPr lang="en-GB" dirty="0"/>
              <a:t>Applications offer up services to the business which in turn means that the business describes the business services to, either internally or externally to customers</a:t>
            </a:r>
          </a:p>
          <a:p>
            <a:endParaRPr lang="en-GB" dirty="0"/>
          </a:p>
          <a:p>
            <a:endParaRPr lang="en-GB" dirty="0"/>
          </a:p>
        </p:txBody>
      </p:sp>
    </p:spTree>
    <p:extLst>
      <p:ext uri="{BB962C8B-B14F-4D97-AF65-F5344CB8AC3E}">
        <p14:creationId xmlns:p14="http://schemas.microsoft.com/office/powerpoint/2010/main" val="3648610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3AA1C-6010-4875-BA96-7A5CE3785244}"/>
              </a:ext>
            </a:extLst>
          </p:cNvPr>
          <p:cNvSpPr>
            <a:spLocks noGrp="1"/>
          </p:cNvSpPr>
          <p:nvPr>
            <p:ph type="title"/>
          </p:nvPr>
        </p:nvSpPr>
        <p:spPr/>
        <p:txBody>
          <a:bodyPr/>
          <a:lstStyle/>
          <a:p>
            <a:r>
              <a:rPr lang="en-GB" dirty="0"/>
              <a:t>Typical Domains</a:t>
            </a:r>
          </a:p>
        </p:txBody>
      </p:sp>
      <p:sp>
        <p:nvSpPr>
          <p:cNvPr id="3" name="Content Placeholder 2">
            <a:extLst>
              <a:ext uri="{FF2B5EF4-FFF2-40B4-BE49-F238E27FC236}">
                <a16:creationId xmlns:a16="http://schemas.microsoft.com/office/drawing/2014/main" id="{57F2CB43-B746-4B5A-9C12-A170A7FC4EEC}"/>
              </a:ext>
            </a:extLst>
          </p:cNvPr>
          <p:cNvSpPr>
            <a:spLocks noGrp="1"/>
          </p:cNvSpPr>
          <p:nvPr>
            <p:ph idx="1"/>
          </p:nvPr>
        </p:nvSpPr>
        <p:spPr>
          <a:xfrm>
            <a:off x="457199" y="1702750"/>
            <a:ext cx="5019675" cy="660401"/>
          </a:xfrm>
        </p:spPr>
        <p:txBody>
          <a:bodyPr>
            <a:normAutofit fontScale="92500"/>
          </a:bodyPr>
          <a:lstStyle/>
          <a:p>
            <a:r>
              <a:rPr lang="en-GB" dirty="0"/>
              <a:t>Infrastructure / Technical Domain</a:t>
            </a:r>
          </a:p>
        </p:txBody>
      </p:sp>
      <p:sp>
        <p:nvSpPr>
          <p:cNvPr id="4" name="Oval 3">
            <a:extLst>
              <a:ext uri="{FF2B5EF4-FFF2-40B4-BE49-F238E27FC236}">
                <a16:creationId xmlns:a16="http://schemas.microsoft.com/office/drawing/2014/main" id="{9B6BA493-799E-446C-B043-D5730A853C1B}"/>
              </a:ext>
            </a:extLst>
          </p:cNvPr>
          <p:cNvSpPr/>
          <p:nvPr/>
        </p:nvSpPr>
        <p:spPr>
          <a:xfrm>
            <a:off x="7706584" y="733427"/>
            <a:ext cx="2419348" cy="2419348"/>
          </a:xfrm>
          <a:prstGeom prst="ellipse">
            <a:avLst/>
          </a:prstGeom>
          <a:solidFill>
            <a:schemeClr val="accent1">
              <a:alpha val="66000"/>
            </a:schemeClr>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rPr>
              <a:t>BUSINESS</a:t>
            </a:r>
          </a:p>
        </p:txBody>
      </p:sp>
      <p:sp>
        <p:nvSpPr>
          <p:cNvPr id="21" name="Oval 20">
            <a:extLst>
              <a:ext uri="{FF2B5EF4-FFF2-40B4-BE49-F238E27FC236}">
                <a16:creationId xmlns:a16="http://schemas.microsoft.com/office/drawing/2014/main" id="{2AC8F41E-E542-4A81-A413-EE5E1DFAAF81}"/>
              </a:ext>
            </a:extLst>
          </p:cNvPr>
          <p:cNvSpPr/>
          <p:nvPr/>
        </p:nvSpPr>
        <p:spPr>
          <a:xfrm>
            <a:off x="6549297" y="2588265"/>
            <a:ext cx="2419348" cy="2419348"/>
          </a:xfrm>
          <a:prstGeom prst="ellipse">
            <a:avLst/>
          </a:prstGeom>
          <a:solidFill>
            <a:srgbClr val="C00000">
              <a:alpha val="48000"/>
            </a:srgb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DATA</a:t>
            </a:r>
          </a:p>
        </p:txBody>
      </p:sp>
      <p:sp>
        <p:nvSpPr>
          <p:cNvPr id="8" name="Oval 7">
            <a:extLst>
              <a:ext uri="{FF2B5EF4-FFF2-40B4-BE49-F238E27FC236}">
                <a16:creationId xmlns:a16="http://schemas.microsoft.com/office/drawing/2014/main" id="{D762E509-17E5-4865-92CD-6454182FD8DC}"/>
              </a:ext>
            </a:extLst>
          </p:cNvPr>
          <p:cNvSpPr/>
          <p:nvPr/>
        </p:nvSpPr>
        <p:spPr>
          <a:xfrm>
            <a:off x="8816382" y="2588265"/>
            <a:ext cx="2419348" cy="2419348"/>
          </a:xfrm>
          <a:prstGeom prst="ellipse">
            <a:avLst/>
          </a:prstGeom>
          <a:solidFill>
            <a:srgbClr val="92D050">
              <a:alpha val="48000"/>
            </a:srgb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APPS</a:t>
            </a:r>
          </a:p>
        </p:txBody>
      </p:sp>
      <p:sp>
        <p:nvSpPr>
          <p:cNvPr id="5" name="TextBox 4">
            <a:extLst>
              <a:ext uri="{FF2B5EF4-FFF2-40B4-BE49-F238E27FC236}">
                <a16:creationId xmlns:a16="http://schemas.microsoft.com/office/drawing/2014/main" id="{8FC43CF8-D6FA-4A5E-88A7-23B55297EA37}"/>
              </a:ext>
            </a:extLst>
          </p:cNvPr>
          <p:cNvSpPr txBox="1"/>
          <p:nvPr/>
        </p:nvSpPr>
        <p:spPr>
          <a:xfrm>
            <a:off x="6447821" y="5373848"/>
            <a:ext cx="993605" cy="369332"/>
          </a:xfrm>
          <a:prstGeom prst="rect">
            <a:avLst/>
          </a:prstGeom>
          <a:noFill/>
        </p:spPr>
        <p:txBody>
          <a:bodyPr wrap="none" rtlCol="0">
            <a:spAutoFit/>
          </a:bodyPr>
          <a:lstStyle/>
          <a:p>
            <a:r>
              <a:rPr lang="en-GB" dirty="0"/>
              <a:t>Platform</a:t>
            </a:r>
          </a:p>
        </p:txBody>
      </p:sp>
      <p:sp>
        <p:nvSpPr>
          <p:cNvPr id="12" name="Oval 11">
            <a:extLst>
              <a:ext uri="{FF2B5EF4-FFF2-40B4-BE49-F238E27FC236}">
                <a16:creationId xmlns:a16="http://schemas.microsoft.com/office/drawing/2014/main" id="{90C5B094-6B79-4915-9994-715812AD95AD}"/>
              </a:ext>
            </a:extLst>
          </p:cNvPr>
          <p:cNvSpPr/>
          <p:nvPr/>
        </p:nvSpPr>
        <p:spPr>
          <a:xfrm>
            <a:off x="7758971" y="4438652"/>
            <a:ext cx="2419348" cy="2419348"/>
          </a:xfrm>
          <a:prstGeom prst="ellipse">
            <a:avLst/>
          </a:prstGeom>
          <a:solidFill>
            <a:srgbClr val="92D050">
              <a:alpha val="48000"/>
            </a:srgb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Infra</a:t>
            </a:r>
          </a:p>
        </p:txBody>
      </p:sp>
      <p:sp>
        <p:nvSpPr>
          <p:cNvPr id="14" name="TextBox 13">
            <a:extLst>
              <a:ext uri="{FF2B5EF4-FFF2-40B4-BE49-F238E27FC236}">
                <a16:creationId xmlns:a16="http://schemas.microsoft.com/office/drawing/2014/main" id="{82DA1A48-7A36-49BC-8479-C1C2B2F3DE33}"/>
              </a:ext>
            </a:extLst>
          </p:cNvPr>
          <p:cNvSpPr txBox="1"/>
          <p:nvPr/>
        </p:nvSpPr>
        <p:spPr>
          <a:xfrm>
            <a:off x="10529412" y="5398816"/>
            <a:ext cx="635302" cy="369332"/>
          </a:xfrm>
          <a:prstGeom prst="rect">
            <a:avLst/>
          </a:prstGeom>
          <a:noFill/>
        </p:spPr>
        <p:txBody>
          <a:bodyPr wrap="none" rtlCol="0">
            <a:spAutoFit/>
          </a:bodyPr>
          <a:lstStyle/>
          <a:p>
            <a:r>
              <a:rPr lang="en-GB" dirty="0"/>
              <a:t>Wires</a:t>
            </a:r>
          </a:p>
        </p:txBody>
      </p:sp>
      <p:sp>
        <p:nvSpPr>
          <p:cNvPr id="15" name="TextBox 14">
            <a:extLst>
              <a:ext uri="{FF2B5EF4-FFF2-40B4-BE49-F238E27FC236}">
                <a16:creationId xmlns:a16="http://schemas.microsoft.com/office/drawing/2014/main" id="{56022E06-2F99-49B3-A93E-70044C693E2B}"/>
              </a:ext>
            </a:extLst>
          </p:cNvPr>
          <p:cNvSpPr txBox="1"/>
          <p:nvPr/>
        </p:nvSpPr>
        <p:spPr>
          <a:xfrm>
            <a:off x="6273291" y="6308209"/>
            <a:ext cx="1545616" cy="369332"/>
          </a:xfrm>
          <a:prstGeom prst="rect">
            <a:avLst/>
          </a:prstGeom>
          <a:noFill/>
        </p:spPr>
        <p:txBody>
          <a:bodyPr wrap="none" rtlCol="0">
            <a:spAutoFit/>
          </a:bodyPr>
          <a:lstStyle/>
          <a:p>
            <a:r>
              <a:rPr lang="en-GB" dirty="0"/>
              <a:t>Nuts and bolts</a:t>
            </a:r>
          </a:p>
        </p:txBody>
      </p:sp>
      <p:sp>
        <p:nvSpPr>
          <p:cNvPr id="16" name="TextBox 15">
            <a:extLst>
              <a:ext uri="{FF2B5EF4-FFF2-40B4-BE49-F238E27FC236}">
                <a16:creationId xmlns:a16="http://schemas.microsoft.com/office/drawing/2014/main" id="{121394F0-A4D8-4F02-A027-94F5AFE05957}"/>
              </a:ext>
            </a:extLst>
          </p:cNvPr>
          <p:cNvSpPr txBox="1"/>
          <p:nvPr/>
        </p:nvSpPr>
        <p:spPr>
          <a:xfrm>
            <a:off x="10071756" y="6469350"/>
            <a:ext cx="1728807" cy="369332"/>
          </a:xfrm>
          <a:prstGeom prst="rect">
            <a:avLst/>
          </a:prstGeom>
          <a:noFill/>
        </p:spPr>
        <p:txBody>
          <a:bodyPr wrap="none" rtlCol="0">
            <a:spAutoFit/>
          </a:bodyPr>
          <a:lstStyle/>
          <a:p>
            <a:r>
              <a:rPr lang="en-GB" dirty="0"/>
              <a:t>Systems software</a:t>
            </a:r>
          </a:p>
        </p:txBody>
      </p:sp>
      <p:sp>
        <p:nvSpPr>
          <p:cNvPr id="9" name="Arrow: Right 8">
            <a:extLst>
              <a:ext uri="{FF2B5EF4-FFF2-40B4-BE49-F238E27FC236}">
                <a16:creationId xmlns:a16="http://schemas.microsoft.com/office/drawing/2014/main" id="{96A96F50-B375-4C7D-9486-5F98FBA75E4C}"/>
              </a:ext>
            </a:extLst>
          </p:cNvPr>
          <p:cNvSpPr/>
          <p:nvPr/>
        </p:nvSpPr>
        <p:spPr>
          <a:xfrm>
            <a:off x="7419975" y="5463660"/>
            <a:ext cx="398932" cy="2132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Right 16">
            <a:extLst>
              <a:ext uri="{FF2B5EF4-FFF2-40B4-BE49-F238E27FC236}">
                <a16:creationId xmlns:a16="http://schemas.microsoft.com/office/drawing/2014/main" id="{B93F1073-43EE-43C3-BB9B-A889C993A256}"/>
              </a:ext>
            </a:extLst>
          </p:cNvPr>
          <p:cNvSpPr/>
          <p:nvPr/>
        </p:nvSpPr>
        <p:spPr>
          <a:xfrm rot="20249610">
            <a:off x="7732206" y="6211403"/>
            <a:ext cx="398932" cy="2132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Arrow: Right 17">
            <a:extLst>
              <a:ext uri="{FF2B5EF4-FFF2-40B4-BE49-F238E27FC236}">
                <a16:creationId xmlns:a16="http://schemas.microsoft.com/office/drawing/2014/main" id="{A3B97325-AA5B-4FF7-A62D-F4D21C53D836}"/>
              </a:ext>
            </a:extLst>
          </p:cNvPr>
          <p:cNvSpPr/>
          <p:nvPr/>
        </p:nvSpPr>
        <p:spPr>
          <a:xfrm rot="13132302">
            <a:off x="9756646" y="6362730"/>
            <a:ext cx="398932" cy="2132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Arrow: Right 18">
            <a:extLst>
              <a:ext uri="{FF2B5EF4-FFF2-40B4-BE49-F238E27FC236}">
                <a16:creationId xmlns:a16="http://schemas.microsoft.com/office/drawing/2014/main" id="{05C5A9E2-1A05-41C1-BC5C-E800933FED2E}"/>
              </a:ext>
            </a:extLst>
          </p:cNvPr>
          <p:cNvSpPr/>
          <p:nvPr/>
        </p:nvSpPr>
        <p:spPr>
          <a:xfrm rot="10800000">
            <a:off x="10130480" y="5476862"/>
            <a:ext cx="398932" cy="2132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83390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3AA1C-6010-4875-BA96-7A5CE3785244}"/>
              </a:ext>
            </a:extLst>
          </p:cNvPr>
          <p:cNvSpPr>
            <a:spLocks noGrp="1"/>
          </p:cNvSpPr>
          <p:nvPr>
            <p:ph type="title"/>
          </p:nvPr>
        </p:nvSpPr>
        <p:spPr/>
        <p:txBody>
          <a:bodyPr/>
          <a:lstStyle/>
          <a:p>
            <a:r>
              <a:rPr lang="en-GB" dirty="0"/>
              <a:t>Typical Domains</a:t>
            </a:r>
          </a:p>
        </p:txBody>
      </p:sp>
      <p:sp>
        <p:nvSpPr>
          <p:cNvPr id="3" name="Content Placeholder 2">
            <a:extLst>
              <a:ext uri="{FF2B5EF4-FFF2-40B4-BE49-F238E27FC236}">
                <a16:creationId xmlns:a16="http://schemas.microsoft.com/office/drawing/2014/main" id="{57F2CB43-B746-4B5A-9C12-A170A7FC4EEC}"/>
              </a:ext>
            </a:extLst>
          </p:cNvPr>
          <p:cNvSpPr>
            <a:spLocks noGrp="1"/>
          </p:cNvSpPr>
          <p:nvPr>
            <p:ph idx="1"/>
          </p:nvPr>
        </p:nvSpPr>
        <p:spPr>
          <a:xfrm>
            <a:off x="457199" y="1702750"/>
            <a:ext cx="5019675" cy="2390051"/>
          </a:xfrm>
        </p:spPr>
        <p:txBody>
          <a:bodyPr>
            <a:noAutofit/>
          </a:bodyPr>
          <a:lstStyle/>
          <a:p>
            <a:pPr marL="0" indent="0">
              <a:buNone/>
            </a:pPr>
            <a:r>
              <a:rPr lang="en-GB" sz="2400" dirty="0"/>
              <a:t>Overlaps represent where the business maps to the data architecture and the business architecture maps to the application architecture and how the data and applications architecture dependent on the infrastructure architecture</a:t>
            </a:r>
          </a:p>
        </p:txBody>
      </p:sp>
      <p:sp>
        <p:nvSpPr>
          <p:cNvPr id="4" name="Oval 3">
            <a:extLst>
              <a:ext uri="{FF2B5EF4-FFF2-40B4-BE49-F238E27FC236}">
                <a16:creationId xmlns:a16="http://schemas.microsoft.com/office/drawing/2014/main" id="{9B6BA493-799E-446C-B043-D5730A853C1B}"/>
              </a:ext>
            </a:extLst>
          </p:cNvPr>
          <p:cNvSpPr/>
          <p:nvPr/>
        </p:nvSpPr>
        <p:spPr>
          <a:xfrm>
            <a:off x="7706584" y="733427"/>
            <a:ext cx="2419348" cy="2419348"/>
          </a:xfrm>
          <a:prstGeom prst="ellipse">
            <a:avLst/>
          </a:prstGeom>
          <a:solidFill>
            <a:schemeClr val="accent1">
              <a:alpha val="66000"/>
            </a:schemeClr>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rPr>
              <a:t>BUSINESS</a:t>
            </a:r>
          </a:p>
        </p:txBody>
      </p:sp>
      <p:sp>
        <p:nvSpPr>
          <p:cNvPr id="21" name="Oval 20">
            <a:extLst>
              <a:ext uri="{FF2B5EF4-FFF2-40B4-BE49-F238E27FC236}">
                <a16:creationId xmlns:a16="http://schemas.microsoft.com/office/drawing/2014/main" id="{2AC8F41E-E542-4A81-A413-EE5E1DFAAF81}"/>
              </a:ext>
            </a:extLst>
          </p:cNvPr>
          <p:cNvSpPr/>
          <p:nvPr/>
        </p:nvSpPr>
        <p:spPr>
          <a:xfrm>
            <a:off x="6549297" y="2588265"/>
            <a:ext cx="2419348" cy="2419348"/>
          </a:xfrm>
          <a:prstGeom prst="ellipse">
            <a:avLst/>
          </a:prstGeom>
          <a:solidFill>
            <a:srgbClr val="C00000">
              <a:alpha val="48000"/>
            </a:srgb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DATA</a:t>
            </a:r>
          </a:p>
        </p:txBody>
      </p:sp>
      <p:sp>
        <p:nvSpPr>
          <p:cNvPr id="8" name="Oval 7">
            <a:extLst>
              <a:ext uri="{FF2B5EF4-FFF2-40B4-BE49-F238E27FC236}">
                <a16:creationId xmlns:a16="http://schemas.microsoft.com/office/drawing/2014/main" id="{D762E509-17E5-4865-92CD-6454182FD8DC}"/>
              </a:ext>
            </a:extLst>
          </p:cNvPr>
          <p:cNvSpPr/>
          <p:nvPr/>
        </p:nvSpPr>
        <p:spPr>
          <a:xfrm>
            <a:off x="8816382" y="2588265"/>
            <a:ext cx="2419348" cy="2419348"/>
          </a:xfrm>
          <a:prstGeom prst="ellipse">
            <a:avLst/>
          </a:prstGeom>
          <a:solidFill>
            <a:srgbClr val="92D050">
              <a:alpha val="48000"/>
            </a:srgb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APPS</a:t>
            </a:r>
          </a:p>
        </p:txBody>
      </p:sp>
      <p:sp>
        <p:nvSpPr>
          <p:cNvPr id="5" name="TextBox 4">
            <a:extLst>
              <a:ext uri="{FF2B5EF4-FFF2-40B4-BE49-F238E27FC236}">
                <a16:creationId xmlns:a16="http://schemas.microsoft.com/office/drawing/2014/main" id="{8FC43CF8-D6FA-4A5E-88A7-23B55297EA37}"/>
              </a:ext>
            </a:extLst>
          </p:cNvPr>
          <p:cNvSpPr txBox="1"/>
          <p:nvPr/>
        </p:nvSpPr>
        <p:spPr>
          <a:xfrm>
            <a:off x="6558338" y="5242628"/>
            <a:ext cx="797975" cy="369332"/>
          </a:xfrm>
          <a:prstGeom prst="rect">
            <a:avLst/>
          </a:prstGeom>
          <a:noFill/>
        </p:spPr>
        <p:txBody>
          <a:bodyPr wrap="none" rtlCol="0">
            <a:spAutoFit/>
          </a:bodyPr>
          <a:lstStyle/>
          <a:p>
            <a:r>
              <a:rPr lang="en-GB" dirty="0"/>
              <a:t>Overlap</a:t>
            </a:r>
          </a:p>
        </p:txBody>
      </p:sp>
      <p:sp>
        <p:nvSpPr>
          <p:cNvPr id="12" name="Oval 11">
            <a:extLst>
              <a:ext uri="{FF2B5EF4-FFF2-40B4-BE49-F238E27FC236}">
                <a16:creationId xmlns:a16="http://schemas.microsoft.com/office/drawing/2014/main" id="{90C5B094-6B79-4915-9994-715812AD95AD}"/>
              </a:ext>
            </a:extLst>
          </p:cNvPr>
          <p:cNvSpPr/>
          <p:nvPr/>
        </p:nvSpPr>
        <p:spPr>
          <a:xfrm>
            <a:off x="7758971" y="4438652"/>
            <a:ext cx="2419348" cy="2419348"/>
          </a:xfrm>
          <a:prstGeom prst="ellipse">
            <a:avLst/>
          </a:prstGeom>
          <a:solidFill>
            <a:srgbClr val="92D050">
              <a:alpha val="48000"/>
            </a:srgb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Infra</a:t>
            </a:r>
          </a:p>
        </p:txBody>
      </p:sp>
      <p:sp>
        <p:nvSpPr>
          <p:cNvPr id="14" name="TextBox 13">
            <a:extLst>
              <a:ext uri="{FF2B5EF4-FFF2-40B4-BE49-F238E27FC236}">
                <a16:creationId xmlns:a16="http://schemas.microsoft.com/office/drawing/2014/main" id="{82DA1A48-7A36-49BC-8479-C1C2B2F3DE33}"/>
              </a:ext>
            </a:extLst>
          </p:cNvPr>
          <p:cNvSpPr txBox="1"/>
          <p:nvPr/>
        </p:nvSpPr>
        <p:spPr>
          <a:xfrm>
            <a:off x="10178319" y="2209506"/>
            <a:ext cx="919804" cy="369332"/>
          </a:xfrm>
          <a:prstGeom prst="rect">
            <a:avLst/>
          </a:prstGeom>
          <a:noFill/>
        </p:spPr>
        <p:txBody>
          <a:bodyPr wrap="none" rtlCol="0">
            <a:spAutoFit/>
          </a:bodyPr>
          <a:lstStyle/>
          <a:p>
            <a:r>
              <a:rPr lang="en-GB" dirty="0"/>
              <a:t>Overlap</a:t>
            </a:r>
          </a:p>
        </p:txBody>
      </p:sp>
      <p:sp>
        <p:nvSpPr>
          <p:cNvPr id="15" name="TextBox 14">
            <a:extLst>
              <a:ext uri="{FF2B5EF4-FFF2-40B4-BE49-F238E27FC236}">
                <a16:creationId xmlns:a16="http://schemas.microsoft.com/office/drawing/2014/main" id="{56022E06-2F99-49B3-A93E-70044C693E2B}"/>
              </a:ext>
            </a:extLst>
          </p:cNvPr>
          <p:cNvSpPr txBox="1"/>
          <p:nvPr/>
        </p:nvSpPr>
        <p:spPr>
          <a:xfrm>
            <a:off x="6530736" y="2178485"/>
            <a:ext cx="797975" cy="369332"/>
          </a:xfrm>
          <a:prstGeom prst="rect">
            <a:avLst/>
          </a:prstGeom>
          <a:noFill/>
        </p:spPr>
        <p:txBody>
          <a:bodyPr wrap="none" rtlCol="0">
            <a:spAutoFit/>
          </a:bodyPr>
          <a:lstStyle/>
          <a:p>
            <a:r>
              <a:rPr lang="en-GB" dirty="0"/>
              <a:t>Overlap</a:t>
            </a:r>
          </a:p>
        </p:txBody>
      </p:sp>
      <p:sp>
        <p:nvSpPr>
          <p:cNvPr id="16" name="TextBox 15">
            <a:extLst>
              <a:ext uri="{FF2B5EF4-FFF2-40B4-BE49-F238E27FC236}">
                <a16:creationId xmlns:a16="http://schemas.microsoft.com/office/drawing/2014/main" id="{121394F0-A4D8-4F02-A027-94F5AFE05957}"/>
              </a:ext>
            </a:extLst>
          </p:cNvPr>
          <p:cNvSpPr txBox="1"/>
          <p:nvPr/>
        </p:nvSpPr>
        <p:spPr>
          <a:xfrm>
            <a:off x="10292020" y="5356228"/>
            <a:ext cx="919804" cy="369332"/>
          </a:xfrm>
          <a:prstGeom prst="rect">
            <a:avLst/>
          </a:prstGeom>
          <a:noFill/>
        </p:spPr>
        <p:txBody>
          <a:bodyPr wrap="none" rtlCol="0">
            <a:spAutoFit/>
          </a:bodyPr>
          <a:lstStyle/>
          <a:p>
            <a:r>
              <a:rPr lang="en-GB" dirty="0"/>
              <a:t>Overlap</a:t>
            </a:r>
          </a:p>
        </p:txBody>
      </p:sp>
      <p:sp>
        <p:nvSpPr>
          <p:cNvPr id="9" name="Arrow: Right 8">
            <a:extLst>
              <a:ext uri="{FF2B5EF4-FFF2-40B4-BE49-F238E27FC236}">
                <a16:creationId xmlns:a16="http://schemas.microsoft.com/office/drawing/2014/main" id="{96A96F50-B375-4C7D-9486-5F98FBA75E4C}"/>
              </a:ext>
            </a:extLst>
          </p:cNvPr>
          <p:cNvSpPr/>
          <p:nvPr/>
        </p:nvSpPr>
        <p:spPr>
          <a:xfrm rot="19305828">
            <a:off x="7354509" y="5000531"/>
            <a:ext cx="962317" cy="21922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Right 16">
            <a:extLst>
              <a:ext uri="{FF2B5EF4-FFF2-40B4-BE49-F238E27FC236}">
                <a16:creationId xmlns:a16="http://schemas.microsoft.com/office/drawing/2014/main" id="{B93F1073-43EE-43C3-BB9B-A889C993A256}"/>
              </a:ext>
            </a:extLst>
          </p:cNvPr>
          <p:cNvSpPr/>
          <p:nvPr/>
        </p:nvSpPr>
        <p:spPr>
          <a:xfrm rot="1609026">
            <a:off x="7476638" y="2487934"/>
            <a:ext cx="711550" cy="25589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Arrow: Right 17">
            <a:extLst>
              <a:ext uri="{FF2B5EF4-FFF2-40B4-BE49-F238E27FC236}">
                <a16:creationId xmlns:a16="http://schemas.microsoft.com/office/drawing/2014/main" id="{A3B97325-AA5B-4FF7-A62D-F4D21C53D836}"/>
              </a:ext>
            </a:extLst>
          </p:cNvPr>
          <p:cNvSpPr/>
          <p:nvPr/>
        </p:nvSpPr>
        <p:spPr>
          <a:xfrm rot="13132302">
            <a:off x="9661078" y="5025106"/>
            <a:ext cx="839499" cy="23108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Arrow: Right 18">
            <a:extLst>
              <a:ext uri="{FF2B5EF4-FFF2-40B4-BE49-F238E27FC236}">
                <a16:creationId xmlns:a16="http://schemas.microsoft.com/office/drawing/2014/main" id="{05C5A9E2-1A05-41C1-BC5C-E800933FED2E}"/>
              </a:ext>
            </a:extLst>
          </p:cNvPr>
          <p:cNvSpPr/>
          <p:nvPr/>
        </p:nvSpPr>
        <p:spPr>
          <a:xfrm rot="8756985">
            <a:off x="9495440" y="2482717"/>
            <a:ext cx="794540" cy="25058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3E6B2485-5AD8-443F-A6E1-A9A6F49260C4}"/>
              </a:ext>
            </a:extLst>
          </p:cNvPr>
          <p:cNvSpPr txBox="1"/>
          <p:nvPr/>
        </p:nvSpPr>
        <p:spPr>
          <a:xfrm>
            <a:off x="7788844" y="4092801"/>
            <a:ext cx="797975" cy="369332"/>
          </a:xfrm>
          <a:prstGeom prst="rect">
            <a:avLst/>
          </a:prstGeom>
          <a:noFill/>
        </p:spPr>
        <p:txBody>
          <a:bodyPr wrap="none" rtlCol="0">
            <a:spAutoFit/>
          </a:bodyPr>
          <a:lstStyle/>
          <a:p>
            <a:r>
              <a:rPr lang="en-GB" dirty="0"/>
              <a:t>Overlap</a:t>
            </a:r>
          </a:p>
        </p:txBody>
      </p:sp>
      <p:sp>
        <p:nvSpPr>
          <p:cNvPr id="22" name="Arrow: Right 21">
            <a:extLst>
              <a:ext uri="{FF2B5EF4-FFF2-40B4-BE49-F238E27FC236}">
                <a16:creationId xmlns:a16="http://schemas.microsoft.com/office/drawing/2014/main" id="{DD5B0347-3B0D-49B6-ACA9-F0E3FE7E6602}"/>
              </a:ext>
            </a:extLst>
          </p:cNvPr>
          <p:cNvSpPr/>
          <p:nvPr/>
        </p:nvSpPr>
        <p:spPr>
          <a:xfrm rot="19305828">
            <a:off x="8461953" y="3912201"/>
            <a:ext cx="472774" cy="16257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71976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F660AF9-7A60-4373-A9B9-E90AE4145DB0}"/>
              </a:ext>
            </a:extLst>
          </p:cNvPr>
          <p:cNvSpPr/>
          <p:nvPr/>
        </p:nvSpPr>
        <p:spPr>
          <a:xfrm>
            <a:off x="6096000" y="228600"/>
            <a:ext cx="6096000" cy="66294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8703AA1C-6010-4875-BA96-7A5CE3785244}"/>
              </a:ext>
            </a:extLst>
          </p:cNvPr>
          <p:cNvSpPr>
            <a:spLocks noGrp="1"/>
          </p:cNvSpPr>
          <p:nvPr>
            <p:ph type="title"/>
          </p:nvPr>
        </p:nvSpPr>
        <p:spPr/>
        <p:txBody>
          <a:bodyPr/>
          <a:lstStyle/>
          <a:p>
            <a:r>
              <a:rPr lang="en-GB" dirty="0"/>
              <a:t>Other Domains</a:t>
            </a:r>
          </a:p>
        </p:txBody>
      </p:sp>
      <p:sp>
        <p:nvSpPr>
          <p:cNvPr id="3" name="Content Placeholder 2">
            <a:extLst>
              <a:ext uri="{FF2B5EF4-FFF2-40B4-BE49-F238E27FC236}">
                <a16:creationId xmlns:a16="http://schemas.microsoft.com/office/drawing/2014/main" id="{57F2CB43-B746-4B5A-9C12-A170A7FC4EEC}"/>
              </a:ext>
            </a:extLst>
          </p:cNvPr>
          <p:cNvSpPr>
            <a:spLocks noGrp="1"/>
          </p:cNvSpPr>
          <p:nvPr>
            <p:ph idx="1"/>
          </p:nvPr>
        </p:nvSpPr>
        <p:spPr>
          <a:xfrm>
            <a:off x="457199" y="1702750"/>
            <a:ext cx="5019675" cy="2390051"/>
          </a:xfrm>
        </p:spPr>
        <p:txBody>
          <a:bodyPr>
            <a:noAutofit/>
          </a:bodyPr>
          <a:lstStyle/>
          <a:p>
            <a:pPr marL="0" indent="0">
              <a:buNone/>
            </a:pPr>
            <a:r>
              <a:rPr lang="en-GB" sz="2400" dirty="0"/>
              <a:t>Security</a:t>
            </a:r>
          </a:p>
          <a:p>
            <a:pPr marL="0" indent="0">
              <a:buNone/>
            </a:pPr>
            <a:r>
              <a:rPr lang="en-GB" sz="2400" dirty="0"/>
              <a:t>Compliance</a:t>
            </a:r>
          </a:p>
        </p:txBody>
      </p:sp>
      <p:sp>
        <p:nvSpPr>
          <p:cNvPr id="4" name="Oval 3">
            <a:extLst>
              <a:ext uri="{FF2B5EF4-FFF2-40B4-BE49-F238E27FC236}">
                <a16:creationId xmlns:a16="http://schemas.microsoft.com/office/drawing/2014/main" id="{9B6BA493-799E-446C-B043-D5730A853C1B}"/>
              </a:ext>
            </a:extLst>
          </p:cNvPr>
          <p:cNvSpPr/>
          <p:nvPr/>
        </p:nvSpPr>
        <p:spPr>
          <a:xfrm>
            <a:off x="7706584" y="733427"/>
            <a:ext cx="2419348" cy="2419348"/>
          </a:xfrm>
          <a:prstGeom prst="ellipse">
            <a:avLst/>
          </a:prstGeom>
          <a:solidFill>
            <a:schemeClr val="accent1">
              <a:alpha val="66000"/>
            </a:schemeClr>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rPr>
              <a:t>BUSINESS</a:t>
            </a:r>
          </a:p>
        </p:txBody>
      </p:sp>
      <p:sp>
        <p:nvSpPr>
          <p:cNvPr id="21" name="Oval 20">
            <a:extLst>
              <a:ext uri="{FF2B5EF4-FFF2-40B4-BE49-F238E27FC236}">
                <a16:creationId xmlns:a16="http://schemas.microsoft.com/office/drawing/2014/main" id="{2AC8F41E-E542-4A81-A413-EE5E1DFAAF81}"/>
              </a:ext>
            </a:extLst>
          </p:cNvPr>
          <p:cNvSpPr/>
          <p:nvPr/>
        </p:nvSpPr>
        <p:spPr>
          <a:xfrm>
            <a:off x="6549297" y="2588265"/>
            <a:ext cx="2419348" cy="2419348"/>
          </a:xfrm>
          <a:prstGeom prst="ellipse">
            <a:avLst/>
          </a:prstGeom>
          <a:solidFill>
            <a:srgbClr val="C00000">
              <a:alpha val="48000"/>
            </a:srgb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DATA</a:t>
            </a:r>
          </a:p>
        </p:txBody>
      </p:sp>
      <p:sp>
        <p:nvSpPr>
          <p:cNvPr id="8" name="Oval 7">
            <a:extLst>
              <a:ext uri="{FF2B5EF4-FFF2-40B4-BE49-F238E27FC236}">
                <a16:creationId xmlns:a16="http://schemas.microsoft.com/office/drawing/2014/main" id="{D762E509-17E5-4865-92CD-6454182FD8DC}"/>
              </a:ext>
            </a:extLst>
          </p:cNvPr>
          <p:cNvSpPr/>
          <p:nvPr/>
        </p:nvSpPr>
        <p:spPr>
          <a:xfrm>
            <a:off x="8816382" y="2588265"/>
            <a:ext cx="2419348" cy="2419348"/>
          </a:xfrm>
          <a:prstGeom prst="ellipse">
            <a:avLst/>
          </a:prstGeom>
          <a:solidFill>
            <a:srgbClr val="92D050">
              <a:alpha val="48000"/>
            </a:srgb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APPS</a:t>
            </a:r>
          </a:p>
        </p:txBody>
      </p:sp>
      <p:sp>
        <p:nvSpPr>
          <p:cNvPr id="12" name="Oval 11">
            <a:extLst>
              <a:ext uri="{FF2B5EF4-FFF2-40B4-BE49-F238E27FC236}">
                <a16:creationId xmlns:a16="http://schemas.microsoft.com/office/drawing/2014/main" id="{90C5B094-6B79-4915-9994-715812AD95AD}"/>
              </a:ext>
            </a:extLst>
          </p:cNvPr>
          <p:cNvSpPr/>
          <p:nvPr/>
        </p:nvSpPr>
        <p:spPr>
          <a:xfrm>
            <a:off x="7758971" y="4438652"/>
            <a:ext cx="2419348" cy="2419348"/>
          </a:xfrm>
          <a:prstGeom prst="ellipse">
            <a:avLst/>
          </a:prstGeom>
          <a:solidFill>
            <a:srgbClr val="92D050">
              <a:alpha val="48000"/>
            </a:srgb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Infra</a:t>
            </a:r>
          </a:p>
        </p:txBody>
      </p:sp>
      <p:sp>
        <p:nvSpPr>
          <p:cNvPr id="7" name="TextBox 6">
            <a:extLst>
              <a:ext uri="{FF2B5EF4-FFF2-40B4-BE49-F238E27FC236}">
                <a16:creationId xmlns:a16="http://schemas.microsoft.com/office/drawing/2014/main" id="{B2378E7E-48FC-40B9-93FD-34D2AA80BBA9}"/>
              </a:ext>
            </a:extLst>
          </p:cNvPr>
          <p:cNvSpPr txBox="1"/>
          <p:nvPr/>
        </p:nvSpPr>
        <p:spPr>
          <a:xfrm rot="16200000">
            <a:off x="5440415" y="3103347"/>
            <a:ext cx="1553383" cy="523220"/>
          </a:xfrm>
          <a:prstGeom prst="rect">
            <a:avLst/>
          </a:prstGeom>
          <a:noFill/>
        </p:spPr>
        <p:txBody>
          <a:bodyPr wrap="square" rtlCol="0">
            <a:spAutoFit/>
          </a:bodyPr>
          <a:lstStyle/>
          <a:p>
            <a:r>
              <a:rPr lang="en-GB" sz="2800" dirty="0"/>
              <a:t>Security</a:t>
            </a:r>
          </a:p>
        </p:txBody>
      </p:sp>
      <p:sp>
        <p:nvSpPr>
          <p:cNvPr id="23" name="TextBox 22">
            <a:extLst>
              <a:ext uri="{FF2B5EF4-FFF2-40B4-BE49-F238E27FC236}">
                <a16:creationId xmlns:a16="http://schemas.microsoft.com/office/drawing/2014/main" id="{077D32F1-CD7F-417D-AFF6-89ACCFB6C0D5}"/>
              </a:ext>
            </a:extLst>
          </p:cNvPr>
          <p:cNvSpPr txBox="1"/>
          <p:nvPr/>
        </p:nvSpPr>
        <p:spPr>
          <a:xfrm rot="5400000">
            <a:off x="10920950" y="3167390"/>
            <a:ext cx="1998524" cy="523220"/>
          </a:xfrm>
          <a:prstGeom prst="rect">
            <a:avLst/>
          </a:prstGeom>
          <a:noFill/>
        </p:spPr>
        <p:txBody>
          <a:bodyPr wrap="square" rtlCol="0">
            <a:spAutoFit/>
          </a:bodyPr>
          <a:lstStyle/>
          <a:p>
            <a:r>
              <a:rPr lang="en-GB" sz="2800" dirty="0"/>
              <a:t>Compliance</a:t>
            </a:r>
          </a:p>
        </p:txBody>
      </p:sp>
    </p:spTree>
    <p:extLst>
      <p:ext uri="{BB962C8B-B14F-4D97-AF65-F5344CB8AC3E}">
        <p14:creationId xmlns:p14="http://schemas.microsoft.com/office/powerpoint/2010/main" val="2261318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3DD0128-FDD3-4F14-B256-A44BF11D7551}"/>
              </a:ext>
            </a:extLst>
          </p:cNvPr>
          <p:cNvSpPr/>
          <p:nvPr/>
        </p:nvSpPr>
        <p:spPr>
          <a:xfrm>
            <a:off x="2000250" y="3429000"/>
            <a:ext cx="2181225" cy="92333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5E4E5C76-9691-4046-B161-9C651162C226}"/>
              </a:ext>
            </a:extLst>
          </p:cNvPr>
          <p:cNvSpPr>
            <a:spLocks noGrp="1"/>
          </p:cNvSpPr>
          <p:nvPr>
            <p:ph type="title"/>
          </p:nvPr>
        </p:nvSpPr>
        <p:spPr/>
        <p:txBody>
          <a:bodyPr/>
          <a:lstStyle/>
          <a:p>
            <a:r>
              <a:rPr lang="en-GB" dirty="0"/>
              <a:t>Architecture Activities</a:t>
            </a:r>
          </a:p>
        </p:txBody>
      </p:sp>
      <p:sp>
        <p:nvSpPr>
          <p:cNvPr id="3" name="Content Placeholder 2">
            <a:extLst>
              <a:ext uri="{FF2B5EF4-FFF2-40B4-BE49-F238E27FC236}">
                <a16:creationId xmlns:a16="http://schemas.microsoft.com/office/drawing/2014/main" id="{887E4294-E84F-436D-83BF-5BEE9FA9AE63}"/>
              </a:ext>
            </a:extLst>
          </p:cNvPr>
          <p:cNvSpPr>
            <a:spLocks noGrp="1"/>
          </p:cNvSpPr>
          <p:nvPr>
            <p:ph idx="1"/>
          </p:nvPr>
        </p:nvSpPr>
        <p:spPr>
          <a:xfrm>
            <a:off x="838200" y="1825625"/>
            <a:ext cx="6686550" cy="4351338"/>
          </a:xfrm>
        </p:spPr>
        <p:txBody>
          <a:bodyPr/>
          <a:lstStyle/>
          <a:p>
            <a:r>
              <a:rPr lang="en-GB" dirty="0"/>
              <a:t>Create architecture descriptions</a:t>
            </a:r>
          </a:p>
          <a:p>
            <a:pPr lvl="1"/>
            <a:r>
              <a:rPr lang="en-GB" dirty="0"/>
              <a:t>For each domain</a:t>
            </a:r>
          </a:p>
          <a:p>
            <a:pPr lvl="1"/>
            <a:r>
              <a:rPr lang="en-GB" dirty="0"/>
              <a:t>Have to be consistent and map to each other</a:t>
            </a:r>
          </a:p>
          <a:p>
            <a:pPr lvl="1"/>
            <a:r>
              <a:rPr lang="en-GB" dirty="0"/>
              <a:t>Need to have at least two:</a:t>
            </a:r>
          </a:p>
          <a:p>
            <a:pPr lvl="2"/>
            <a:r>
              <a:rPr lang="en-GB" dirty="0"/>
              <a:t>Baseline</a:t>
            </a:r>
          </a:p>
          <a:p>
            <a:pPr lvl="2"/>
            <a:r>
              <a:rPr lang="en-GB" dirty="0"/>
              <a:t>Future or target</a:t>
            </a:r>
          </a:p>
          <a:p>
            <a:endParaRPr lang="en-GB" dirty="0"/>
          </a:p>
          <a:p>
            <a:endParaRPr lang="en-GB" dirty="0"/>
          </a:p>
        </p:txBody>
      </p:sp>
      <p:grpSp>
        <p:nvGrpSpPr>
          <p:cNvPr id="11" name="Group 10">
            <a:extLst>
              <a:ext uri="{FF2B5EF4-FFF2-40B4-BE49-F238E27FC236}">
                <a16:creationId xmlns:a16="http://schemas.microsoft.com/office/drawing/2014/main" id="{AD0688F1-D30D-4E8E-8A7E-5A600BD7D532}"/>
              </a:ext>
            </a:extLst>
          </p:cNvPr>
          <p:cNvGrpSpPr/>
          <p:nvPr/>
        </p:nvGrpSpPr>
        <p:grpSpPr>
          <a:xfrm>
            <a:off x="6667501" y="4423252"/>
            <a:ext cx="1949610" cy="2318942"/>
            <a:chOff x="7848601" y="2084863"/>
            <a:chExt cx="1949610" cy="2318942"/>
          </a:xfrm>
        </p:grpSpPr>
        <p:sp>
          <p:nvSpPr>
            <p:cNvPr id="4" name="Circle: Hollow 3">
              <a:extLst>
                <a:ext uri="{FF2B5EF4-FFF2-40B4-BE49-F238E27FC236}">
                  <a16:creationId xmlns:a16="http://schemas.microsoft.com/office/drawing/2014/main" id="{EA7F8B35-DD0B-4DD6-904A-B43C901E21DD}"/>
                </a:ext>
              </a:extLst>
            </p:cNvPr>
            <p:cNvSpPr/>
            <p:nvPr/>
          </p:nvSpPr>
          <p:spPr>
            <a:xfrm>
              <a:off x="7848601" y="2454195"/>
              <a:ext cx="1949610" cy="1949610"/>
            </a:xfrm>
            <a:prstGeom prst="donut">
              <a:avLst>
                <a:gd name="adj" fmla="val 182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 name="TextBox 4">
              <a:extLst>
                <a:ext uri="{FF2B5EF4-FFF2-40B4-BE49-F238E27FC236}">
                  <a16:creationId xmlns:a16="http://schemas.microsoft.com/office/drawing/2014/main" id="{912BFC4D-CCB0-45B6-BF30-B7309513F9F4}"/>
                </a:ext>
              </a:extLst>
            </p:cNvPr>
            <p:cNvSpPr txBox="1"/>
            <p:nvPr/>
          </p:nvSpPr>
          <p:spPr>
            <a:xfrm>
              <a:off x="8339138" y="2084863"/>
              <a:ext cx="968535" cy="369332"/>
            </a:xfrm>
            <a:prstGeom prst="rect">
              <a:avLst/>
            </a:prstGeom>
            <a:noFill/>
          </p:spPr>
          <p:txBody>
            <a:bodyPr wrap="none" rtlCol="0">
              <a:spAutoFit/>
            </a:bodyPr>
            <a:lstStyle/>
            <a:p>
              <a:r>
                <a:rPr lang="en-GB" dirty="0"/>
                <a:t>Baseline</a:t>
              </a:r>
            </a:p>
          </p:txBody>
        </p:sp>
      </p:grpSp>
      <p:grpSp>
        <p:nvGrpSpPr>
          <p:cNvPr id="12" name="Group 11">
            <a:extLst>
              <a:ext uri="{FF2B5EF4-FFF2-40B4-BE49-F238E27FC236}">
                <a16:creationId xmlns:a16="http://schemas.microsoft.com/office/drawing/2014/main" id="{2865C026-E976-45A9-A6D9-55E3DE02E2F7}"/>
              </a:ext>
            </a:extLst>
          </p:cNvPr>
          <p:cNvGrpSpPr/>
          <p:nvPr/>
        </p:nvGrpSpPr>
        <p:grpSpPr>
          <a:xfrm>
            <a:off x="10157147" y="4423252"/>
            <a:ext cx="1949610" cy="2318942"/>
            <a:chOff x="10128572" y="2123757"/>
            <a:chExt cx="1949610" cy="2318942"/>
          </a:xfrm>
        </p:grpSpPr>
        <p:sp>
          <p:nvSpPr>
            <p:cNvPr id="6" name="Circle: Hollow 5">
              <a:extLst>
                <a:ext uri="{FF2B5EF4-FFF2-40B4-BE49-F238E27FC236}">
                  <a16:creationId xmlns:a16="http://schemas.microsoft.com/office/drawing/2014/main" id="{2E2D2510-3241-4DED-A97E-65256F5A5A1B}"/>
                </a:ext>
              </a:extLst>
            </p:cNvPr>
            <p:cNvSpPr/>
            <p:nvPr/>
          </p:nvSpPr>
          <p:spPr>
            <a:xfrm>
              <a:off x="10128572" y="2493089"/>
              <a:ext cx="1949610" cy="1949610"/>
            </a:xfrm>
            <a:prstGeom prst="donut">
              <a:avLst>
                <a:gd name="adj" fmla="val 182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TextBox 6">
              <a:extLst>
                <a:ext uri="{FF2B5EF4-FFF2-40B4-BE49-F238E27FC236}">
                  <a16:creationId xmlns:a16="http://schemas.microsoft.com/office/drawing/2014/main" id="{D95A0E93-5214-4EFD-A0C5-60A653E4B926}"/>
                </a:ext>
              </a:extLst>
            </p:cNvPr>
            <p:cNvSpPr txBox="1"/>
            <p:nvPr/>
          </p:nvSpPr>
          <p:spPr>
            <a:xfrm>
              <a:off x="10721029" y="2123757"/>
              <a:ext cx="764697" cy="369332"/>
            </a:xfrm>
            <a:prstGeom prst="rect">
              <a:avLst/>
            </a:prstGeom>
            <a:noFill/>
          </p:spPr>
          <p:txBody>
            <a:bodyPr wrap="none" rtlCol="0">
              <a:spAutoFit/>
            </a:bodyPr>
            <a:lstStyle/>
            <a:p>
              <a:r>
                <a:rPr lang="en-GB" dirty="0"/>
                <a:t>Target</a:t>
              </a:r>
            </a:p>
          </p:txBody>
        </p:sp>
      </p:grpSp>
      <p:sp>
        <p:nvSpPr>
          <p:cNvPr id="8" name="TextBox 7">
            <a:extLst>
              <a:ext uri="{FF2B5EF4-FFF2-40B4-BE49-F238E27FC236}">
                <a16:creationId xmlns:a16="http://schemas.microsoft.com/office/drawing/2014/main" id="{EEB8324E-246A-4805-B6D3-FEB3596C327F}"/>
              </a:ext>
            </a:extLst>
          </p:cNvPr>
          <p:cNvSpPr txBox="1"/>
          <p:nvPr/>
        </p:nvSpPr>
        <p:spPr>
          <a:xfrm>
            <a:off x="4181475" y="3429000"/>
            <a:ext cx="2651679" cy="923330"/>
          </a:xfrm>
          <a:prstGeom prst="rect">
            <a:avLst/>
          </a:prstGeom>
          <a:solidFill>
            <a:srgbClr val="FFC000"/>
          </a:solidFill>
        </p:spPr>
        <p:txBody>
          <a:bodyPr wrap="square" rtlCol="0">
            <a:spAutoFit/>
          </a:bodyPr>
          <a:lstStyle/>
          <a:p>
            <a:r>
              <a:rPr lang="en-GB" dirty="0"/>
              <a:t>Represent the strategic vision of the organisation or enterprise</a:t>
            </a:r>
          </a:p>
        </p:txBody>
      </p:sp>
      <p:sp>
        <p:nvSpPr>
          <p:cNvPr id="13" name="Oval 12">
            <a:extLst>
              <a:ext uri="{FF2B5EF4-FFF2-40B4-BE49-F238E27FC236}">
                <a16:creationId xmlns:a16="http://schemas.microsoft.com/office/drawing/2014/main" id="{97FF727D-C76A-4CA6-8C17-63EE8282DDF8}"/>
              </a:ext>
            </a:extLst>
          </p:cNvPr>
          <p:cNvSpPr/>
          <p:nvPr/>
        </p:nvSpPr>
        <p:spPr>
          <a:xfrm>
            <a:off x="8772525" y="5591175"/>
            <a:ext cx="390525" cy="390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E6EE9AC4-D868-4493-9D15-E800ADE4BA56}"/>
              </a:ext>
            </a:extLst>
          </p:cNvPr>
          <p:cNvSpPr/>
          <p:nvPr/>
        </p:nvSpPr>
        <p:spPr>
          <a:xfrm>
            <a:off x="9464836" y="5605464"/>
            <a:ext cx="390525" cy="390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44D1ADA1-8521-44A9-BEBB-90578F9229BB}"/>
              </a:ext>
            </a:extLst>
          </p:cNvPr>
          <p:cNvSpPr txBox="1"/>
          <p:nvPr/>
        </p:nvSpPr>
        <p:spPr>
          <a:xfrm>
            <a:off x="8930803" y="4353839"/>
            <a:ext cx="1403189" cy="646331"/>
          </a:xfrm>
          <a:prstGeom prst="rect">
            <a:avLst/>
          </a:prstGeom>
          <a:noFill/>
        </p:spPr>
        <p:txBody>
          <a:bodyPr wrap="square" rtlCol="0">
            <a:spAutoFit/>
          </a:bodyPr>
          <a:lstStyle/>
          <a:p>
            <a:pPr algn="ctr"/>
            <a:r>
              <a:rPr lang="en-GB" dirty="0"/>
              <a:t>Intermediate #1</a:t>
            </a:r>
          </a:p>
        </p:txBody>
      </p:sp>
      <p:sp>
        <p:nvSpPr>
          <p:cNvPr id="16" name="Arrow: Down 15">
            <a:extLst>
              <a:ext uri="{FF2B5EF4-FFF2-40B4-BE49-F238E27FC236}">
                <a16:creationId xmlns:a16="http://schemas.microsoft.com/office/drawing/2014/main" id="{B9B081D3-6066-4628-AFF0-B3410893D31D}"/>
              </a:ext>
            </a:extLst>
          </p:cNvPr>
          <p:cNvSpPr/>
          <p:nvPr/>
        </p:nvSpPr>
        <p:spPr>
          <a:xfrm rot="1919226">
            <a:off x="9125206" y="4873545"/>
            <a:ext cx="229865" cy="898356"/>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12C912C8-9372-4836-8816-C593DCEBACE7}"/>
              </a:ext>
            </a:extLst>
          </p:cNvPr>
          <p:cNvSpPr txBox="1"/>
          <p:nvPr/>
        </p:nvSpPr>
        <p:spPr>
          <a:xfrm>
            <a:off x="9120128" y="6123465"/>
            <a:ext cx="1403189" cy="646331"/>
          </a:xfrm>
          <a:prstGeom prst="rect">
            <a:avLst/>
          </a:prstGeom>
          <a:noFill/>
        </p:spPr>
        <p:txBody>
          <a:bodyPr wrap="square" rtlCol="0">
            <a:spAutoFit/>
          </a:bodyPr>
          <a:lstStyle/>
          <a:p>
            <a:pPr algn="ctr"/>
            <a:r>
              <a:rPr lang="en-GB" dirty="0"/>
              <a:t>Intermediate #2</a:t>
            </a:r>
          </a:p>
        </p:txBody>
      </p:sp>
      <p:sp>
        <p:nvSpPr>
          <p:cNvPr id="18" name="Arrow: Down 17">
            <a:extLst>
              <a:ext uri="{FF2B5EF4-FFF2-40B4-BE49-F238E27FC236}">
                <a16:creationId xmlns:a16="http://schemas.microsoft.com/office/drawing/2014/main" id="{21FF0087-F355-4E11-85B0-48E02EE71599}"/>
              </a:ext>
            </a:extLst>
          </p:cNvPr>
          <p:cNvSpPr/>
          <p:nvPr/>
        </p:nvSpPr>
        <p:spPr>
          <a:xfrm rot="12510787">
            <a:off x="9494163" y="5944409"/>
            <a:ext cx="229865" cy="277086"/>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58227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5C76-9691-4046-B161-9C651162C226}"/>
              </a:ext>
            </a:extLst>
          </p:cNvPr>
          <p:cNvSpPr>
            <a:spLocks noGrp="1"/>
          </p:cNvSpPr>
          <p:nvPr>
            <p:ph type="title"/>
          </p:nvPr>
        </p:nvSpPr>
        <p:spPr/>
        <p:txBody>
          <a:bodyPr/>
          <a:lstStyle/>
          <a:p>
            <a:r>
              <a:rPr lang="en-GB" dirty="0"/>
              <a:t>Architecture Activities</a:t>
            </a:r>
          </a:p>
        </p:txBody>
      </p:sp>
      <p:sp>
        <p:nvSpPr>
          <p:cNvPr id="3" name="Content Placeholder 2">
            <a:extLst>
              <a:ext uri="{FF2B5EF4-FFF2-40B4-BE49-F238E27FC236}">
                <a16:creationId xmlns:a16="http://schemas.microsoft.com/office/drawing/2014/main" id="{887E4294-E84F-436D-83BF-5BEE9FA9AE63}"/>
              </a:ext>
            </a:extLst>
          </p:cNvPr>
          <p:cNvSpPr>
            <a:spLocks noGrp="1"/>
          </p:cNvSpPr>
          <p:nvPr>
            <p:ph idx="1"/>
          </p:nvPr>
        </p:nvSpPr>
        <p:spPr>
          <a:xfrm>
            <a:off x="838200" y="1825625"/>
            <a:ext cx="6686550" cy="4351338"/>
          </a:xfrm>
        </p:spPr>
        <p:txBody>
          <a:bodyPr/>
          <a:lstStyle/>
          <a:p>
            <a:r>
              <a:rPr lang="en-GB" dirty="0"/>
              <a:t>Create architecture descriptions</a:t>
            </a:r>
          </a:p>
          <a:p>
            <a:r>
              <a:rPr lang="en-GB" dirty="0"/>
              <a:t>Gap Analysis</a:t>
            </a:r>
          </a:p>
          <a:p>
            <a:pPr lvl="1"/>
            <a:r>
              <a:rPr lang="en-GB" dirty="0"/>
              <a:t>Differences</a:t>
            </a:r>
          </a:p>
          <a:p>
            <a:pPr lvl="1"/>
            <a:r>
              <a:rPr lang="en-GB" dirty="0"/>
              <a:t>What needs to change in these architectures to enable them the organisation to move forward</a:t>
            </a:r>
          </a:p>
          <a:p>
            <a:endParaRPr lang="en-GB" dirty="0"/>
          </a:p>
        </p:txBody>
      </p:sp>
      <p:grpSp>
        <p:nvGrpSpPr>
          <p:cNvPr id="11" name="Group 10">
            <a:extLst>
              <a:ext uri="{FF2B5EF4-FFF2-40B4-BE49-F238E27FC236}">
                <a16:creationId xmlns:a16="http://schemas.microsoft.com/office/drawing/2014/main" id="{AD0688F1-D30D-4E8E-8A7E-5A600BD7D532}"/>
              </a:ext>
            </a:extLst>
          </p:cNvPr>
          <p:cNvGrpSpPr/>
          <p:nvPr/>
        </p:nvGrpSpPr>
        <p:grpSpPr>
          <a:xfrm>
            <a:off x="6667501" y="4423252"/>
            <a:ext cx="1949610" cy="2318942"/>
            <a:chOff x="7848601" y="2084863"/>
            <a:chExt cx="1949610" cy="2318942"/>
          </a:xfrm>
        </p:grpSpPr>
        <p:sp>
          <p:nvSpPr>
            <p:cNvPr id="4" name="Circle: Hollow 3">
              <a:extLst>
                <a:ext uri="{FF2B5EF4-FFF2-40B4-BE49-F238E27FC236}">
                  <a16:creationId xmlns:a16="http://schemas.microsoft.com/office/drawing/2014/main" id="{EA7F8B35-DD0B-4DD6-904A-B43C901E21DD}"/>
                </a:ext>
              </a:extLst>
            </p:cNvPr>
            <p:cNvSpPr/>
            <p:nvPr/>
          </p:nvSpPr>
          <p:spPr>
            <a:xfrm>
              <a:off x="7848601" y="2454195"/>
              <a:ext cx="1949610" cy="1949610"/>
            </a:xfrm>
            <a:prstGeom prst="donut">
              <a:avLst>
                <a:gd name="adj" fmla="val 182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 name="TextBox 4">
              <a:extLst>
                <a:ext uri="{FF2B5EF4-FFF2-40B4-BE49-F238E27FC236}">
                  <a16:creationId xmlns:a16="http://schemas.microsoft.com/office/drawing/2014/main" id="{912BFC4D-CCB0-45B6-BF30-B7309513F9F4}"/>
                </a:ext>
              </a:extLst>
            </p:cNvPr>
            <p:cNvSpPr txBox="1"/>
            <p:nvPr/>
          </p:nvSpPr>
          <p:spPr>
            <a:xfrm>
              <a:off x="8339138" y="2084863"/>
              <a:ext cx="968535" cy="369332"/>
            </a:xfrm>
            <a:prstGeom prst="rect">
              <a:avLst/>
            </a:prstGeom>
            <a:noFill/>
          </p:spPr>
          <p:txBody>
            <a:bodyPr wrap="none" rtlCol="0">
              <a:spAutoFit/>
            </a:bodyPr>
            <a:lstStyle/>
            <a:p>
              <a:r>
                <a:rPr lang="en-GB" dirty="0"/>
                <a:t>Baseline</a:t>
              </a:r>
            </a:p>
          </p:txBody>
        </p:sp>
      </p:grpSp>
      <p:grpSp>
        <p:nvGrpSpPr>
          <p:cNvPr id="12" name="Group 11">
            <a:extLst>
              <a:ext uri="{FF2B5EF4-FFF2-40B4-BE49-F238E27FC236}">
                <a16:creationId xmlns:a16="http://schemas.microsoft.com/office/drawing/2014/main" id="{2865C026-E976-45A9-A6D9-55E3DE02E2F7}"/>
              </a:ext>
            </a:extLst>
          </p:cNvPr>
          <p:cNvGrpSpPr/>
          <p:nvPr/>
        </p:nvGrpSpPr>
        <p:grpSpPr>
          <a:xfrm>
            <a:off x="10157147" y="4423252"/>
            <a:ext cx="1949610" cy="2318942"/>
            <a:chOff x="10128572" y="2123757"/>
            <a:chExt cx="1949610" cy="2318942"/>
          </a:xfrm>
        </p:grpSpPr>
        <p:sp>
          <p:nvSpPr>
            <p:cNvPr id="6" name="Circle: Hollow 5">
              <a:extLst>
                <a:ext uri="{FF2B5EF4-FFF2-40B4-BE49-F238E27FC236}">
                  <a16:creationId xmlns:a16="http://schemas.microsoft.com/office/drawing/2014/main" id="{2E2D2510-3241-4DED-A97E-65256F5A5A1B}"/>
                </a:ext>
              </a:extLst>
            </p:cNvPr>
            <p:cNvSpPr/>
            <p:nvPr/>
          </p:nvSpPr>
          <p:spPr>
            <a:xfrm>
              <a:off x="10128572" y="2493089"/>
              <a:ext cx="1949610" cy="1949610"/>
            </a:xfrm>
            <a:prstGeom prst="donut">
              <a:avLst>
                <a:gd name="adj" fmla="val 182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TextBox 6">
              <a:extLst>
                <a:ext uri="{FF2B5EF4-FFF2-40B4-BE49-F238E27FC236}">
                  <a16:creationId xmlns:a16="http://schemas.microsoft.com/office/drawing/2014/main" id="{D95A0E93-5214-4EFD-A0C5-60A653E4B926}"/>
                </a:ext>
              </a:extLst>
            </p:cNvPr>
            <p:cNvSpPr txBox="1"/>
            <p:nvPr/>
          </p:nvSpPr>
          <p:spPr>
            <a:xfrm>
              <a:off x="10721029" y="2123757"/>
              <a:ext cx="764697" cy="369332"/>
            </a:xfrm>
            <a:prstGeom prst="rect">
              <a:avLst/>
            </a:prstGeom>
            <a:noFill/>
          </p:spPr>
          <p:txBody>
            <a:bodyPr wrap="none" rtlCol="0">
              <a:spAutoFit/>
            </a:bodyPr>
            <a:lstStyle/>
            <a:p>
              <a:r>
                <a:rPr lang="en-GB" dirty="0"/>
                <a:t>Target</a:t>
              </a:r>
            </a:p>
          </p:txBody>
        </p:sp>
      </p:grpSp>
      <p:sp>
        <p:nvSpPr>
          <p:cNvPr id="13" name="Oval 12">
            <a:extLst>
              <a:ext uri="{FF2B5EF4-FFF2-40B4-BE49-F238E27FC236}">
                <a16:creationId xmlns:a16="http://schemas.microsoft.com/office/drawing/2014/main" id="{97FF727D-C76A-4CA6-8C17-63EE8282DDF8}"/>
              </a:ext>
            </a:extLst>
          </p:cNvPr>
          <p:cNvSpPr/>
          <p:nvPr/>
        </p:nvSpPr>
        <p:spPr>
          <a:xfrm>
            <a:off x="8772525" y="5591175"/>
            <a:ext cx="390525" cy="390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E6EE9AC4-D868-4493-9D15-E800ADE4BA56}"/>
              </a:ext>
            </a:extLst>
          </p:cNvPr>
          <p:cNvSpPr/>
          <p:nvPr/>
        </p:nvSpPr>
        <p:spPr>
          <a:xfrm>
            <a:off x="9464836" y="5605464"/>
            <a:ext cx="390525" cy="390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44D1ADA1-8521-44A9-BEBB-90578F9229BB}"/>
              </a:ext>
            </a:extLst>
          </p:cNvPr>
          <p:cNvSpPr txBox="1"/>
          <p:nvPr/>
        </p:nvSpPr>
        <p:spPr>
          <a:xfrm>
            <a:off x="8930803" y="4353839"/>
            <a:ext cx="1403189" cy="646331"/>
          </a:xfrm>
          <a:prstGeom prst="rect">
            <a:avLst/>
          </a:prstGeom>
          <a:noFill/>
        </p:spPr>
        <p:txBody>
          <a:bodyPr wrap="square" rtlCol="0">
            <a:spAutoFit/>
          </a:bodyPr>
          <a:lstStyle/>
          <a:p>
            <a:pPr algn="ctr"/>
            <a:r>
              <a:rPr lang="en-GB" dirty="0"/>
              <a:t>Intermediate #1</a:t>
            </a:r>
          </a:p>
        </p:txBody>
      </p:sp>
      <p:sp>
        <p:nvSpPr>
          <p:cNvPr id="16" name="Arrow: Down 15">
            <a:extLst>
              <a:ext uri="{FF2B5EF4-FFF2-40B4-BE49-F238E27FC236}">
                <a16:creationId xmlns:a16="http://schemas.microsoft.com/office/drawing/2014/main" id="{B9B081D3-6066-4628-AFF0-B3410893D31D}"/>
              </a:ext>
            </a:extLst>
          </p:cNvPr>
          <p:cNvSpPr/>
          <p:nvPr/>
        </p:nvSpPr>
        <p:spPr>
          <a:xfrm rot="1919226">
            <a:off x="9125206" y="4873545"/>
            <a:ext cx="229865" cy="898356"/>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12C912C8-9372-4836-8816-C593DCEBACE7}"/>
              </a:ext>
            </a:extLst>
          </p:cNvPr>
          <p:cNvSpPr txBox="1"/>
          <p:nvPr/>
        </p:nvSpPr>
        <p:spPr>
          <a:xfrm>
            <a:off x="9120128" y="6123465"/>
            <a:ext cx="1403189" cy="646331"/>
          </a:xfrm>
          <a:prstGeom prst="rect">
            <a:avLst/>
          </a:prstGeom>
          <a:noFill/>
        </p:spPr>
        <p:txBody>
          <a:bodyPr wrap="square" rtlCol="0">
            <a:spAutoFit/>
          </a:bodyPr>
          <a:lstStyle/>
          <a:p>
            <a:pPr algn="ctr"/>
            <a:r>
              <a:rPr lang="en-GB" dirty="0"/>
              <a:t>Intermediate #2</a:t>
            </a:r>
          </a:p>
        </p:txBody>
      </p:sp>
      <p:sp>
        <p:nvSpPr>
          <p:cNvPr id="18" name="Arrow: Down 17">
            <a:extLst>
              <a:ext uri="{FF2B5EF4-FFF2-40B4-BE49-F238E27FC236}">
                <a16:creationId xmlns:a16="http://schemas.microsoft.com/office/drawing/2014/main" id="{21FF0087-F355-4E11-85B0-48E02EE71599}"/>
              </a:ext>
            </a:extLst>
          </p:cNvPr>
          <p:cNvSpPr/>
          <p:nvPr/>
        </p:nvSpPr>
        <p:spPr>
          <a:xfrm rot="12510787">
            <a:off x="9494163" y="5944409"/>
            <a:ext cx="229865" cy="277086"/>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id="{BB36FEB9-88CF-439B-9EED-94637B047E26}"/>
              </a:ext>
            </a:extLst>
          </p:cNvPr>
          <p:cNvSpPr txBox="1"/>
          <p:nvPr/>
        </p:nvSpPr>
        <p:spPr>
          <a:xfrm>
            <a:off x="8038779" y="4265297"/>
            <a:ext cx="1403189" cy="369332"/>
          </a:xfrm>
          <a:prstGeom prst="rect">
            <a:avLst/>
          </a:prstGeom>
          <a:noFill/>
        </p:spPr>
        <p:txBody>
          <a:bodyPr wrap="square" rtlCol="0">
            <a:spAutoFit/>
          </a:bodyPr>
          <a:lstStyle/>
          <a:p>
            <a:pPr algn="ctr"/>
            <a:r>
              <a:rPr lang="en-GB" dirty="0"/>
              <a:t>Gap</a:t>
            </a:r>
          </a:p>
        </p:txBody>
      </p:sp>
      <p:sp>
        <p:nvSpPr>
          <p:cNvPr id="20" name="Arrow: Down 19">
            <a:extLst>
              <a:ext uri="{FF2B5EF4-FFF2-40B4-BE49-F238E27FC236}">
                <a16:creationId xmlns:a16="http://schemas.microsoft.com/office/drawing/2014/main" id="{E588BCB7-F6D3-4997-B40E-CE6B517737EA}"/>
              </a:ext>
            </a:extLst>
          </p:cNvPr>
          <p:cNvSpPr/>
          <p:nvPr/>
        </p:nvSpPr>
        <p:spPr>
          <a:xfrm>
            <a:off x="8611562" y="4726119"/>
            <a:ext cx="229865" cy="898356"/>
          </a:xfrm>
          <a:prstGeom prst="down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CF162838-0014-4D1A-B399-5CFB7E8FF8B7}"/>
              </a:ext>
            </a:extLst>
          </p:cNvPr>
          <p:cNvSpPr txBox="1"/>
          <p:nvPr/>
        </p:nvSpPr>
        <p:spPr>
          <a:xfrm>
            <a:off x="8121736" y="6401319"/>
            <a:ext cx="1403189" cy="369332"/>
          </a:xfrm>
          <a:prstGeom prst="rect">
            <a:avLst/>
          </a:prstGeom>
          <a:noFill/>
        </p:spPr>
        <p:txBody>
          <a:bodyPr wrap="square" rtlCol="0">
            <a:spAutoFit/>
          </a:bodyPr>
          <a:lstStyle/>
          <a:p>
            <a:pPr algn="ctr"/>
            <a:r>
              <a:rPr lang="en-GB" dirty="0"/>
              <a:t>Gap</a:t>
            </a:r>
          </a:p>
        </p:txBody>
      </p:sp>
      <p:sp>
        <p:nvSpPr>
          <p:cNvPr id="22" name="TextBox 21">
            <a:extLst>
              <a:ext uri="{FF2B5EF4-FFF2-40B4-BE49-F238E27FC236}">
                <a16:creationId xmlns:a16="http://schemas.microsoft.com/office/drawing/2014/main" id="{6BAA51F7-52E6-4CC8-A67D-9F2BD5E1AC25}"/>
              </a:ext>
            </a:extLst>
          </p:cNvPr>
          <p:cNvSpPr txBox="1"/>
          <p:nvPr/>
        </p:nvSpPr>
        <p:spPr>
          <a:xfrm>
            <a:off x="9464124" y="4917316"/>
            <a:ext cx="1403189" cy="369332"/>
          </a:xfrm>
          <a:prstGeom prst="rect">
            <a:avLst/>
          </a:prstGeom>
          <a:noFill/>
        </p:spPr>
        <p:txBody>
          <a:bodyPr wrap="square" rtlCol="0">
            <a:spAutoFit/>
          </a:bodyPr>
          <a:lstStyle/>
          <a:p>
            <a:pPr algn="ctr"/>
            <a:r>
              <a:rPr lang="en-GB" dirty="0"/>
              <a:t>Gap</a:t>
            </a:r>
          </a:p>
        </p:txBody>
      </p:sp>
      <p:sp>
        <p:nvSpPr>
          <p:cNvPr id="23" name="Arrow: Down 22">
            <a:extLst>
              <a:ext uri="{FF2B5EF4-FFF2-40B4-BE49-F238E27FC236}">
                <a16:creationId xmlns:a16="http://schemas.microsoft.com/office/drawing/2014/main" id="{18323E7C-13B8-4B4E-ADE1-A6230FA6CE39}"/>
              </a:ext>
            </a:extLst>
          </p:cNvPr>
          <p:cNvSpPr/>
          <p:nvPr/>
        </p:nvSpPr>
        <p:spPr>
          <a:xfrm rot="12931212">
            <a:off x="8883256" y="5987827"/>
            <a:ext cx="229865" cy="551706"/>
          </a:xfrm>
          <a:prstGeom prst="down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Arrow: Down 23">
            <a:extLst>
              <a:ext uri="{FF2B5EF4-FFF2-40B4-BE49-F238E27FC236}">
                <a16:creationId xmlns:a16="http://schemas.microsoft.com/office/drawing/2014/main" id="{8431A2F3-AAB1-4724-8824-86333DC9CAC3}"/>
              </a:ext>
            </a:extLst>
          </p:cNvPr>
          <p:cNvSpPr/>
          <p:nvPr/>
        </p:nvSpPr>
        <p:spPr>
          <a:xfrm>
            <a:off x="9915913" y="5196350"/>
            <a:ext cx="229865" cy="568235"/>
          </a:xfrm>
          <a:prstGeom prst="down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950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D1CA7E-D6AC-4E34-B773-D9A4585C1D29}"/>
              </a:ext>
            </a:extLst>
          </p:cNvPr>
          <p:cNvSpPr/>
          <p:nvPr/>
        </p:nvSpPr>
        <p:spPr>
          <a:xfrm>
            <a:off x="8505825" y="5591175"/>
            <a:ext cx="1828167" cy="474295"/>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5E4E5C76-9691-4046-B161-9C651162C226}"/>
              </a:ext>
            </a:extLst>
          </p:cNvPr>
          <p:cNvSpPr>
            <a:spLocks noGrp="1"/>
          </p:cNvSpPr>
          <p:nvPr>
            <p:ph type="title"/>
          </p:nvPr>
        </p:nvSpPr>
        <p:spPr/>
        <p:txBody>
          <a:bodyPr/>
          <a:lstStyle/>
          <a:p>
            <a:r>
              <a:rPr lang="en-GB" dirty="0"/>
              <a:t>Architecture Activities</a:t>
            </a:r>
          </a:p>
        </p:txBody>
      </p:sp>
      <p:sp>
        <p:nvSpPr>
          <p:cNvPr id="3" name="Content Placeholder 2">
            <a:extLst>
              <a:ext uri="{FF2B5EF4-FFF2-40B4-BE49-F238E27FC236}">
                <a16:creationId xmlns:a16="http://schemas.microsoft.com/office/drawing/2014/main" id="{887E4294-E84F-436D-83BF-5BEE9FA9AE63}"/>
              </a:ext>
            </a:extLst>
          </p:cNvPr>
          <p:cNvSpPr>
            <a:spLocks noGrp="1"/>
          </p:cNvSpPr>
          <p:nvPr>
            <p:ph idx="1"/>
          </p:nvPr>
        </p:nvSpPr>
        <p:spPr>
          <a:xfrm>
            <a:off x="838200" y="1825625"/>
            <a:ext cx="6686550" cy="4351338"/>
          </a:xfrm>
        </p:spPr>
        <p:txBody>
          <a:bodyPr/>
          <a:lstStyle/>
          <a:p>
            <a:r>
              <a:rPr lang="en-GB" dirty="0"/>
              <a:t>Create architecture descriptions</a:t>
            </a:r>
          </a:p>
          <a:p>
            <a:r>
              <a:rPr lang="en-GB" dirty="0"/>
              <a:t>Gap Analysis</a:t>
            </a:r>
          </a:p>
          <a:p>
            <a:r>
              <a:rPr lang="en-GB" dirty="0"/>
              <a:t>Plan strategic migration</a:t>
            </a:r>
          </a:p>
          <a:p>
            <a:pPr lvl="1"/>
            <a:r>
              <a:rPr lang="en-GB" dirty="0"/>
              <a:t>How can we fill the gaps?</a:t>
            </a:r>
          </a:p>
          <a:p>
            <a:pPr lvl="1"/>
            <a:endParaRPr lang="en-GB" dirty="0"/>
          </a:p>
        </p:txBody>
      </p:sp>
      <p:grpSp>
        <p:nvGrpSpPr>
          <p:cNvPr id="11" name="Group 10">
            <a:extLst>
              <a:ext uri="{FF2B5EF4-FFF2-40B4-BE49-F238E27FC236}">
                <a16:creationId xmlns:a16="http://schemas.microsoft.com/office/drawing/2014/main" id="{AD0688F1-D30D-4E8E-8A7E-5A600BD7D532}"/>
              </a:ext>
            </a:extLst>
          </p:cNvPr>
          <p:cNvGrpSpPr/>
          <p:nvPr/>
        </p:nvGrpSpPr>
        <p:grpSpPr>
          <a:xfrm>
            <a:off x="6667501" y="4423252"/>
            <a:ext cx="1949610" cy="2318942"/>
            <a:chOff x="7848601" y="2084863"/>
            <a:chExt cx="1949610" cy="2318942"/>
          </a:xfrm>
        </p:grpSpPr>
        <p:sp>
          <p:nvSpPr>
            <p:cNvPr id="4" name="Circle: Hollow 3">
              <a:extLst>
                <a:ext uri="{FF2B5EF4-FFF2-40B4-BE49-F238E27FC236}">
                  <a16:creationId xmlns:a16="http://schemas.microsoft.com/office/drawing/2014/main" id="{EA7F8B35-DD0B-4DD6-904A-B43C901E21DD}"/>
                </a:ext>
              </a:extLst>
            </p:cNvPr>
            <p:cNvSpPr/>
            <p:nvPr/>
          </p:nvSpPr>
          <p:spPr>
            <a:xfrm>
              <a:off x="7848601" y="2454195"/>
              <a:ext cx="1949610" cy="1949610"/>
            </a:xfrm>
            <a:prstGeom prst="donut">
              <a:avLst>
                <a:gd name="adj" fmla="val 182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 name="TextBox 4">
              <a:extLst>
                <a:ext uri="{FF2B5EF4-FFF2-40B4-BE49-F238E27FC236}">
                  <a16:creationId xmlns:a16="http://schemas.microsoft.com/office/drawing/2014/main" id="{912BFC4D-CCB0-45B6-BF30-B7309513F9F4}"/>
                </a:ext>
              </a:extLst>
            </p:cNvPr>
            <p:cNvSpPr txBox="1"/>
            <p:nvPr/>
          </p:nvSpPr>
          <p:spPr>
            <a:xfrm>
              <a:off x="8339138" y="2084863"/>
              <a:ext cx="968535" cy="369332"/>
            </a:xfrm>
            <a:prstGeom prst="rect">
              <a:avLst/>
            </a:prstGeom>
            <a:noFill/>
          </p:spPr>
          <p:txBody>
            <a:bodyPr wrap="none" rtlCol="0">
              <a:spAutoFit/>
            </a:bodyPr>
            <a:lstStyle/>
            <a:p>
              <a:r>
                <a:rPr lang="en-GB" dirty="0"/>
                <a:t>Baseline</a:t>
              </a:r>
            </a:p>
          </p:txBody>
        </p:sp>
      </p:grpSp>
      <p:grpSp>
        <p:nvGrpSpPr>
          <p:cNvPr id="12" name="Group 11">
            <a:extLst>
              <a:ext uri="{FF2B5EF4-FFF2-40B4-BE49-F238E27FC236}">
                <a16:creationId xmlns:a16="http://schemas.microsoft.com/office/drawing/2014/main" id="{2865C026-E976-45A9-A6D9-55E3DE02E2F7}"/>
              </a:ext>
            </a:extLst>
          </p:cNvPr>
          <p:cNvGrpSpPr/>
          <p:nvPr/>
        </p:nvGrpSpPr>
        <p:grpSpPr>
          <a:xfrm>
            <a:off x="10157147" y="4423252"/>
            <a:ext cx="1949610" cy="2318942"/>
            <a:chOff x="10128572" y="2123757"/>
            <a:chExt cx="1949610" cy="2318942"/>
          </a:xfrm>
        </p:grpSpPr>
        <p:sp>
          <p:nvSpPr>
            <p:cNvPr id="6" name="Circle: Hollow 5">
              <a:extLst>
                <a:ext uri="{FF2B5EF4-FFF2-40B4-BE49-F238E27FC236}">
                  <a16:creationId xmlns:a16="http://schemas.microsoft.com/office/drawing/2014/main" id="{2E2D2510-3241-4DED-A97E-65256F5A5A1B}"/>
                </a:ext>
              </a:extLst>
            </p:cNvPr>
            <p:cNvSpPr/>
            <p:nvPr/>
          </p:nvSpPr>
          <p:spPr>
            <a:xfrm>
              <a:off x="10128572" y="2493089"/>
              <a:ext cx="1949610" cy="1949610"/>
            </a:xfrm>
            <a:prstGeom prst="donut">
              <a:avLst>
                <a:gd name="adj" fmla="val 182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TextBox 6">
              <a:extLst>
                <a:ext uri="{FF2B5EF4-FFF2-40B4-BE49-F238E27FC236}">
                  <a16:creationId xmlns:a16="http://schemas.microsoft.com/office/drawing/2014/main" id="{D95A0E93-5214-4EFD-A0C5-60A653E4B926}"/>
                </a:ext>
              </a:extLst>
            </p:cNvPr>
            <p:cNvSpPr txBox="1"/>
            <p:nvPr/>
          </p:nvSpPr>
          <p:spPr>
            <a:xfrm>
              <a:off x="10721029" y="2123757"/>
              <a:ext cx="764697" cy="369332"/>
            </a:xfrm>
            <a:prstGeom prst="rect">
              <a:avLst/>
            </a:prstGeom>
            <a:noFill/>
          </p:spPr>
          <p:txBody>
            <a:bodyPr wrap="none" rtlCol="0">
              <a:spAutoFit/>
            </a:bodyPr>
            <a:lstStyle/>
            <a:p>
              <a:r>
                <a:rPr lang="en-GB" dirty="0"/>
                <a:t>Target</a:t>
              </a:r>
            </a:p>
          </p:txBody>
        </p:sp>
      </p:grpSp>
      <p:sp>
        <p:nvSpPr>
          <p:cNvPr id="13" name="Oval 12">
            <a:extLst>
              <a:ext uri="{FF2B5EF4-FFF2-40B4-BE49-F238E27FC236}">
                <a16:creationId xmlns:a16="http://schemas.microsoft.com/office/drawing/2014/main" id="{97FF727D-C76A-4CA6-8C17-63EE8282DDF8}"/>
              </a:ext>
            </a:extLst>
          </p:cNvPr>
          <p:cNvSpPr/>
          <p:nvPr/>
        </p:nvSpPr>
        <p:spPr>
          <a:xfrm>
            <a:off x="8772525" y="5591175"/>
            <a:ext cx="390525" cy="390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E6EE9AC4-D868-4493-9D15-E800ADE4BA56}"/>
              </a:ext>
            </a:extLst>
          </p:cNvPr>
          <p:cNvSpPr/>
          <p:nvPr/>
        </p:nvSpPr>
        <p:spPr>
          <a:xfrm>
            <a:off x="9464836" y="5605464"/>
            <a:ext cx="390525" cy="390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44D1ADA1-8521-44A9-BEBB-90578F9229BB}"/>
              </a:ext>
            </a:extLst>
          </p:cNvPr>
          <p:cNvSpPr txBox="1"/>
          <p:nvPr/>
        </p:nvSpPr>
        <p:spPr>
          <a:xfrm>
            <a:off x="8930803" y="4353839"/>
            <a:ext cx="1403189" cy="646331"/>
          </a:xfrm>
          <a:prstGeom prst="rect">
            <a:avLst/>
          </a:prstGeom>
          <a:noFill/>
        </p:spPr>
        <p:txBody>
          <a:bodyPr wrap="square" rtlCol="0">
            <a:spAutoFit/>
          </a:bodyPr>
          <a:lstStyle/>
          <a:p>
            <a:pPr algn="ctr"/>
            <a:r>
              <a:rPr lang="en-GB" dirty="0"/>
              <a:t>Intermediate #1</a:t>
            </a:r>
          </a:p>
        </p:txBody>
      </p:sp>
      <p:sp>
        <p:nvSpPr>
          <p:cNvPr id="16" name="Arrow: Down 15">
            <a:extLst>
              <a:ext uri="{FF2B5EF4-FFF2-40B4-BE49-F238E27FC236}">
                <a16:creationId xmlns:a16="http://schemas.microsoft.com/office/drawing/2014/main" id="{B9B081D3-6066-4628-AFF0-B3410893D31D}"/>
              </a:ext>
            </a:extLst>
          </p:cNvPr>
          <p:cNvSpPr/>
          <p:nvPr/>
        </p:nvSpPr>
        <p:spPr>
          <a:xfrm rot="1919226">
            <a:off x="9125206" y="4873545"/>
            <a:ext cx="229865" cy="898356"/>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12C912C8-9372-4836-8816-C593DCEBACE7}"/>
              </a:ext>
            </a:extLst>
          </p:cNvPr>
          <p:cNvSpPr txBox="1"/>
          <p:nvPr/>
        </p:nvSpPr>
        <p:spPr>
          <a:xfrm>
            <a:off x="9120128" y="6123465"/>
            <a:ext cx="1403189" cy="646331"/>
          </a:xfrm>
          <a:prstGeom prst="rect">
            <a:avLst/>
          </a:prstGeom>
          <a:noFill/>
        </p:spPr>
        <p:txBody>
          <a:bodyPr wrap="square" rtlCol="0">
            <a:spAutoFit/>
          </a:bodyPr>
          <a:lstStyle/>
          <a:p>
            <a:pPr algn="ctr"/>
            <a:r>
              <a:rPr lang="en-GB" dirty="0"/>
              <a:t>Intermediate #2</a:t>
            </a:r>
          </a:p>
        </p:txBody>
      </p:sp>
      <p:sp>
        <p:nvSpPr>
          <p:cNvPr id="18" name="Arrow: Down 17">
            <a:extLst>
              <a:ext uri="{FF2B5EF4-FFF2-40B4-BE49-F238E27FC236}">
                <a16:creationId xmlns:a16="http://schemas.microsoft.com/office/drawing/2014/main" id="{21FF0087-F355-4E11-85B0-48E02EE71599}"/>
              </a:ext>
            </a:extLst>
          </p:cNvPr>
          <p:cNvSpPr/>
          <p:nvPr/>
        </p:nvSpPr>
        <p:spPr>
          <a:xfrm rot="12510787">
            <a:off x="9494163" y="5944409"/>
            <a:ext cx="229865" cy="277086"/>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80549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5C76-9691-4046-B161-9C651162C226}"/>
              </a:ext>
            </a:extLst>
          </p:cNvPr>
          <p:cNvSpPr>
            <a:spLocks noGrp="1"/>
          </p:cNvSpPr>
          <p:nvPr>
            <p:ph type="title"/>
          </p:nvPr>
        </p:nvSpPr>
        <p:spPr/>
        <p:txBody>
          <a:bodyPr/>
          <a:lstStyle/>
          <a:p>
            <a:r>
              <a:rPr lang="en-GB" dirty="0"/>
              <a:t>Architecture Activities</a:t>
            </a:r>
          </a:p>
        </p:txBody>
      </p:sp>
      <p:sp>
        <p:nvSpPr>
          <p:cNvPr id="3" name="Content Placeholder 2">
            <a:extLst>
              <a:ext uri="{FF2B5EF4-FFF2-40B4-BE49-F238E27FC236}">
                <a16:creationId xmlns:a16="http://schemas.microsoft.com/office/drawing/2014/main" id="{887E4294-E84F-436D-83BF-5BEE9FA9AE63}"/>
              </a:ext>
            </a:extLst>
          </p:cNvPr>
          <p:cNvSpPr>
            <a:spLocks noGrp="1"/>
          </p:cNvSpPr>
          <p:nvPr>
            <p:ph idx="1"/>
          </p:nvPr>
        </p:nvSpPr>
        <p:spPr>
          <a:xfrm>
            <a:off x="838200" y="1825625"/>
            <a:ext cx="6686550" cy="4351338"/>
          </a:xfrm>
        </p:spPr>
        <p:txBody>
          <a:bodyPr/>
          <a:lstStyle/>
          <a:p>
            <a:r>
              <a:rPr lang="en-GB" dirty="0"/>
              <a:t>Create architecture descriptions</a:t>
            </a:r>
          </a:p>
          <a:p>
            <a:r>
              <a:rPr lang="en-GB" dirty="0"/>
              <a:t>Gap Analysis</a:t>
            </a:r>
          </a:p>
          <a:p>
            <a:r>
              <a:rPr lang="en-GB" dirty="0"/>
              <a:t>Plan strategic migration</a:t>
            </a:r>
          </a:p>
          <a:p>
            <a:r>
              <a:rPr lang="en-GB" dirty="0"/>
              <a:t>Define principles and standards</a:t>
            </a:r>
          </a:p>
        </p:txBody>
      </p:sp>
      <p:grpSp>
        <p:nvGrpSpPr>
          <p:cNvPr id="11" name="Group 10">
            <a:extLst>
              <a:ext uri="{FF2B5EF4-FFF2-40B4-BE49-F238E27FC236}">
                <a16:creationId xmlns:a16="http://schemas.microsoft.com/office/drawing/2014/main" id="{AD0688F1-D30D-4E8E-8A7E-5A600BD7D532}"/>
              </a:ext>
            </a:extLst>
          </p:cNvPr>
          <p:cNvGrpSpPr/>
          <p:nvPr/>
        </p:nvGrpSpPr>
        <p:grpSpPr>
          <a:xfrm>
            <a:off x="6667501" y="4423252"/>
            <a:ext cx="1949610" cy="2318942"/>
            <a:chOff x="7848601" y="2084863"/>
            <a:chExt cx="1949610" cy="2318942"/>
          </a:xfrm>
        </p:grpSpPr>
        <p:sp>
          <p:nvSpPr>
            <p:cNvPr id="4" name="Circle: Hollow 3">
              <a:extLst>
                <a:ext uri="{FF2B5EF4-FFF2-40B4-BE49-F238E27FC236}">
                  <a16:creationId xmlns:a16="http://schemas.microsoft.com/office/drawing/2014/main" id="{EA7F8B35-DD0B-4DD6-904A-B43C901E21DD}"/>
                </a:ext>
              </a:extLst>
            </p:cNvPr>
            <p:cNvSpPr/>
            <p:nvPr/>
          </p:nvSpPr>
          <p:spPr>
            <a:xfrm>
              <a:off x="7848601" y="2454195"/>
              <a:ext cx="1949610" cy="1949610"/>
            </a:xfrm>
            <a:prstGeom prst="donut">
              <a:avLst>
                <a:gd name="adj" fmla="val 182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 name="TextBox 4">
              <a:extLst>
                <a:ext uri="{FF2B5EF4-FFF2-40B4-BE49-F238E27FC236}">
                  <a16:creationId xmlns:a16="http://schemas.microsoft.com/office/drawing/2014/main" id="{912BFC4D-CCB0-45B6-BF30-B7309513F9F4}"/>
                </a:ext>
              </a:extLst>
            </p:cNvPr>
            <p:cNvSpPr txBox="1"/>
            <p:nvPr/>
          </p:nvSpPr>
          <p:spPr>
            <a:xfrm>
              <a:off x="8339138" y="2084863"/>
              <a:ext cx="968535" cy="369332"/>
            </a:xfrm>
            <a:prstGeom prst="rect">
              <a:avLst/>
            </a:prstGeom>
            <a:noFill/>
          </p:spPr>
          <p:txBody>
            <a:bodyPr wrap="none" rtlCol="0">
              <a:spAutoFit/>
            </a:bodyPr>
            <a:lstStyle/>
            <a:p>
              <a:r>
                <a:rPr lang="en-GB" dirty="0"/>
                <a:t>Baseline</a:t>
              </a:r>
            </a:p>
          </p:txBody>
        </p:sp>
      </p:grpSp>
      <p:grpSp>
        <p:nvGrpSpPr>
          <p:cNvPr id="12" name="Group 11">
            <a:extLst>
              <a:ext uri="{FF2B5EF4-FFF2-40B4-BE49-F238E27FC236}">
                <a16:creationId xmlns:a16="http://schemas.microsoft.com/office/drawing/2014/main" id="{2865C026-E976-45A9-A6D9-55E3DE02E2F7}"/>
              </a:ext>
            </a:extLst>
          </p:cNvPr>
          <p:cNvGrpSpPr/>
          <p:nvPr/>
        </p:nvGrpSpPr>
        <p:grpSpPr>
          <a:xfrm>
            <a:off x="10157147" y="4423252"/>
            <a:ext cx="1949610" cy="2318942"/>
            <a:chOff x="10128572" y="2123757"/>
            <a:chExt cx="1949610" cy="2318942"/>
          </a:xfrm>
        </p:grpSpPr>
        <p:sp>
          <p:nvSpPr>
            <p:cNvPr id="6" name="Circle: Hollow 5">
              <a:extLst>
                <a:ext uri="{FF2B5EF4-FFF2-40B4-BE49-F238E27FC236}">
                  <a16:creationId xmlns:a16="http://schemas.microsoft.com/office/drawing/2014/main" id="{2E2D2510-3241-4DED-A97E-65256F5A5A1B}"/>
                </a:ext>
              </a:extLst>
            </p:cNvPr>
            <p:cNvSpPr/>
            <p:nvPr/>
          </p:nvSpPr>
          <p:spPr>
            <a:xfrm>
              <a:off x="10128572" y="2493089"/>
              <a:ext cx="1949610" cy="1949610"/>
            </a:xfrm>
            <a:prstGeom prst="donut">
              <a:avLst>
                <a:gd name="adj" fmla="val 182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TextBox 6">
              <a:extLst>
                <a:ext uri="{FF2B5EF4-FFF2-40B4-BE49-F238E27FC236}">
                  <a16:creationId xmlns:a16="http://schemas.microsoft.com/office/drawing/2014/main" id="{D95A0E93-5214-4EFD-A0C5-60A653E4B926}"/>
                </a:ext>
              </a:extLst>
            </p:cNvPr>
            <p:cNvSpPr txBox="1"/>
            <p:nvPr/>
          </p:nvSpPr>
          <p:spPr>
            <a:xfrm>
              <a:off x="10721029" y="2123757"/>
              <a:ext cx="764697" cy="369332"/>
            </a:xfrm>
            <a:prstGeom prst="rect">
              <a:avLst/>
            </a:prstGeom>
            <a:noFill/>
          </p:spPr>
          <p:txBody>
            <a:bodyPr wrap="none" rtlCol="0">
              <a:spAutoFit/>
            </a:bodyPr>
            <a:lstStyle/>
            <a:p>
              <a:r>
                <a:rPr lang="en-GB" dirty="0"/>
                <a:t>Target</a:t>
              </a:r>
            </a:p>
          </p:txBody>
        </p:sp>
      </p:grpSp>
      <p:sp>
        <p:nvSpPr>
          <p:cNvPr id="13" name="Oval 12">
            <a:extLst>
              <a:ext uri="{FF2B5EF4-FFF2-40B4-BE49-F238E27FC236}">
                <a16:creationId xmlns:a16="http://schemas.microsoft.com/office/drawing/2014/main" id="{97FF727D-C76A-4CA6-8C17-63EE8282DDF8}"/>
              </a:ext>
            </a:extLst>
          </p:cNvPr>
          <p:cNvSpPr/>
          <p:nvPr/>
        </p:nvSpPr>
        <p:spPr>
          <a:xfrm>
            <a:off x="8772525" y="5591175"/>
            <a:ext cx="390525" cy="390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E6EE9AC4-D868-4493-9D15-E800ADE4BA56}"/>
              </a:ext>
            </a:extLst>
          </p:cNvPr>
          <p:cNvSpPr/>
          <p:nvPr/>
        </p:nvSpPr>
        <p:spPr>
          <a:xfrm>
            <a:off x="9464836" y="5605464"/>
            <a:ext cx="390525" cy="390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44D1ADA1-8521-44A9-BEBB-90578F9229BB}"/>
              </a:ext>
            </a:extLst>
          </p:cNvPr>
          <p:cNvSpPr txBox="1"/>
          <p:nvPr/>
        </p:nvSpPr>
        <p:spPr>
          <a:xfrm>
            <a:off x="8930803" y="4353839"/>
            <a:ext cx="1403189" cy="646331"/>
          </a:xfrm>
          <a:prstGeom prst="rect">
            <a:avLst/>
          </a:prstGeom>
          <a:noFill/>
        </p:spPr>
        <p:txBody>
          <a:bodyPr wrap="square" rtlCol="0">
            <a:spAutoFit/>
          </a:bodyPr>
          <a:lstStyle/>
          <a:p>
            <a:pPr algn="ctr"/>
            <a:r>
              <a:rPr lang="en-GB" dirty="0"/>
              <a:t>Intermediate #1</a:t>
            </a:r>
          </a:p>
        </p:txBody>
      </p:sp>
      <p:sp>
        <p:nvSpPr>
          <p:cNvPr id="16" name="Arrow: Down 15">
            <a:extLst>
              <a:ext uri="{FF2B5EF4-FFF2-40B4-BE49-F238E27FC236}">
                <a16:creationId xmlns:a16="http://schemas.microsoft.com/office/drawing/2014/main" id="{B9B081D3-6066-4628-AFF0-B3410893D31D}"/>
              </a:ext>
            </a:extLst>
          </p:cNvPr>
          <p:cNvSpPr/>
          <p:nvPr/>
        </p:nvSpPr>
        <p:spPr>
          <a:xfrm rot="1919226">
            <a:off x="9125206" y="4873545"/>
            <a:ext cx="229865" cy="898356"/>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12C912C8-9372-4836-8816-C593DCEBACE7}"/>
              </a:ext>
            </a:extLst>
          </p:cNvPr>
          <p:cNvSpPr txBox="1"/>
          <p:nvPr/>
        </p:nvSpPr>
        <p:spPr>
          <a:xfrm>
            <a:off x="9120128" y="6123465"/>
            <a:ext cx="1403189" cy="646331"/>
          </a:xfrm>
          <a:prstGeom prst="rect">
            <a:avLst/>
          </a:prstGeom>
          <a:noFill/>
        </p:spPr>
        <p:txBody>
          <a:bodyPr wrap="square" rtlCol="0">
            <a:spAutoFit/>
          </a:bodyPr>
          <a:lstStyle/>
          <a:p>
            <a:pPr algn="ctr"/>
            <a:r>
              <a:rPr lang="en-GB" dirty="0"/>
              <a:t>Intermediate #2</a:t>
            </a:r>
          </a:p>
        </p:txBody>
      </p:sp>
      <p:sp>
        <p:nvSpPr>
          <p:cNvPr id="18" name="Arrow: Down 17">
            <a:extLst>
              <a:ext uri="{FF2B5EF4-FFF2-40B4-BE49-F238E27FC236}">
                <a16:creationId xmlns:a16="http://schemas.microsoft.com/office/drawing/2014/main" id="{21FF0087-F355-4E11-85B0-48E02EE71599}"/>
              </a:ext>
            </a:extLst>
          </p:cNvPr>
          <p:cNvSpPr/>
          <p:nvPr/>
        </p:nvSpPr>
        <p:spPr>
          <a:xfrm rot="12510787">
            <a:off x="9494163" y="5944409"/>
            <a:ext cx="229865" cy="277086"/>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id="{2D17E4A3-4E12-44A2-99AD-E06B2C43E1CB}"/>
              </a:ext>
            </a:extLst>
          </p:cNvPr>
          <p:cNvSpPr txBox="1"/>
          <p:nvPr/>
        </p:nvSpPr>
        <p:spPr>
          <a:xfrm>
            <a:off x="7739966" y="2161710"/>
            <a:ext cx="2846167" cy="1754326"/>
          </a:xfrm>
          <a:prstGeom prst="rect">
            <a:avLst/>
          </a:prstGeom>
          <a:noFill/>
        </p:spPr>
        <p:txBody>
          <a:bodyPr wrap="square" rtlCol="0">
            <a:spAutoFit/>
          </a:bodyPr>
          <a:lstStyle/>
          <a:p>
            <a:r>
              <a:rPr lang="en-GB" dirty="0"/>
              <a:t>Enterprise architecture is not about doing these changes, but overseeing those changes by defining various architecture principles and standards</a:t>
            </a:r>
          </a:p>
        </p:txBody>
      </p:sp>
      <p:pic>
        <p:nvPicPr>
          <p:cNvPr id="10" name="Graphic 9" descr="Eye with solid fill">
            <a:extLst>
              <a:ext uri="{FF2B5EF4-FFF2-40B4-BE49-F238E27FC236}">
                <a16:creationId xmlns:a16="http://schemas.microsoft.com/office/drawing/2014/main" id="{86708D4C-64A8-4915-8D7A-9FDB39FAF4E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86133" y="2613378"/>
            <a:ext cx="914400" cy="914400"/>
          </a:xfrm>
          <a:prstGeom prst="rect">
            <a:avLst/>
          </a:prstGeom>
        </p:spPr>
      </p:pic>
    </p:spTree>
    <p:extLst>
      <p:ext uri="{BB962C8B-B14F-4D97-AF65-F5344CB8AC3E}">
        <p14:creationId xmlns:p14="http://schemas.microsoft.com/office/powerpoint/2010/main" val="2413099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CC415-52C8-44AB-8467-DBB9ADD4E92D}"/>
              </a:ext>
            </a:extLst>
          </p:cNvPr>
          <p:cNvSpPr>
            <a:spLocks noGrp="1"/>
          </p:cNvSpPr>
          <p:nvPr>
            <p:ph type="title"/>
          </p:nvPr>
        </p:nvSpPr>
        <p:spPr/>
        <p:txBody>
          <a:bodyPr/>
          <a:lstStyle/>
          <a:p>
            <a:r>
              <a:rPr lang="en-GB" dirty="0"/>
              <a:t>What is Enterprise Architecture</a:t>
            </a:r>
          </a:p>
        </p:txBody>
      </p:sp>
      <p:sp>
        <p:nvSpPr>
          <p:cNvPr id="3" name="Content Placeholder 2">
            <a:extLst>
              <a:ext uri="{FF2B5EF4-FFF2-40B4-BE49-F238E27FC236}">
                <a16:creationId xmlns:a16="http://schemas.microsoft.com/office/drawing/2014/main" id="{9346EB6D-E8F7-4512-8784-AAC8D5E86276}"/>
              </a:ext>
            </a:extLst>
          </p:cNvPr>
          <p:cNvSpPr>
            <a:spLocks noGrp="1"/>
          </p:cNvSpPr>
          <p:nvPr>
            <p:ph idx="1"/>
          </p:nvPr>
        </p:nvSpPr>
        <p:spPr/>
        <p:txBody>
          <a:bodyPr/>
          <a:lstStyle/>
          <a:p>
            <a:r>
              <a:rPr lang="en-GB" dirty="0"/>
              <a:t>Enterprise</a:t>
            </a:r>
          </a:p>
          <a:p>
            <a:pPr lvl="1"/>
            <a:r>
              <a:rPr lang="en-GB" dirty="0"/>
              <a:t>Any organisation (company, charity, government department/agency)</a:t>
            </a:r>
          </a:p>
          <a:p>
            <a:pPr lvl="1"/>
            <a:r>
              <a:rPr lang="en-GB" dirty="0"/>
              <a:t>A collaborative collection of sub-organisations with a </a:t>
            </a:r>
            <a:r>
              <a:rPr lang="en-GB" dirty="0" err="1"/>
              <a:t>sharted</a:t>
            </a:r>
            <a:r>
              <a:rPr lang="en-GB" dirty="0"/>
              <a:t> set of objectives</a:t>
            </a:r>
          </a:p>
          <a:p>
            <a:r>
              <a:rPr lang="en-GB" dirty="0"/>
              <a:t>Architecture</a:t>
            </a:r>
          </a:p>
          <a:p>
            <a:pPr lvl="1"/>
            <a:r>
              <a:rPr lang="en-GB" dirty="0"/>
              <a:t>Complex or carefully designed structure of something</a:t>
            </a:r>
          </a:p>
          <a:p>
            <a:pPr lvl="1"/>
            <a:r>
              <a:rPr lang="en-GB" dirty="0"/>
              <a:t>A description of the structure (components) and behaviour (processes) of a system</a:t>
            </a:r>
          </a:p>
          <a:p>
            <a:pPr lvl="1"/>
            <a:r>
              <a:rPr lang="en-GB" dirty="0"/>
              <a:t>Activity required to produce such a description</a:t>
            </a:r>
          </a:p>
        </p:txBody>
      </p:sp>
    </p:spTree>
    <p:extLst>
      <p:ext uri="{BB962C8B-B14F-4D97-AF65-F5344CB8AC3E}">
        <p14:creationId xmlns:p14="http://schemas.microsoft.com/office/powerpoint/2010/main" val="41604559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5C76-9691-4046-B161-9C651162C226}"/>
              </a:ext>
            </a:extLst>
          </p:cNvPr>
          <p:cNvSpPr>
            <a:spLocks noGrp="1"/>
          </p:cNvSpPr>
          <p:nvPr>
            <p:ph type="title"/>
          </p:nvPr>
        </p:nvSpPr>
        <p:spPr/>
        <p:txBody>
          <a:bodyPr/>
          <a:lstStyle/>
          <a:p>
            <a:r>
              <a:rPr lang="en-GB" dirty="0"/>
              <a:t>Architecture Activities</a:t>
            </a:r>
          </a:p>
        </p:txBody>
      </p:sp>
      <p:sp>
        <p:nvSpPr>
          <p:cNvPr id="3" name="Content Placeholder 2">
            <a:extLst>
              <a:ext uri="{FF2B5EF4-FFF2-40B4-BE49-F238E27FC236}">
                <a16:creationId xmlns:a16="http://schemas.microsoft.com/office/drawing/2014/main" id="{887E4294-E84F-436D-83BF-5BEE9FA9AE63}"/>
              </a:ext>
            </a:extLst>
          </p:cNvPr>
          <p:cNvSpPr>
            <a:spLocks noGrp="1"/>
          </p:cNvSpPr>
          <p:nvPr>
            <p:ph idx="1"/>
          </p:nvPr>
        </p:nvSpPr>
        <p:spPr>
          <a:xfrm>
            <a:off x="838200" y="1825625"/>
            <a:ext cx="6686550" cy="4351338"/>
          </a:xfrm>
        </p:spPr>
        <p:txBody>
          <a:bodyPr/>
          <a:lstStyle/>
          <a:p>
            <a:r>
              <a:rPr lang="en-GB" dirty="0"/>
              <a:t>Create architecture descriptions</a:t>
            </a:r>
          </a:p>
          <a:p>
            <a:r>
              <a:rPr lang="en-GB" dirty="0"/>
              <a:t>Gap Analysis</a:t>
            </a:r>
          </a:p>
          <a:p>
            <a:r>
              <a:rPr lang="en-GB" dirty="0"/>
              <a:t>Plan strategic migration</a:t>
            </a:r>
          </a:p>
          <a:p>
            <a:r>
              <a:rPr lang="en-GB" dirty="0"/>
              <a:t>Define principles and standards</a:t>
            </a:r>
          </a:p>
          <a:p>
            <a:r>
              <a:rPr lang="en-GB" dirty="0"/>
              <a:t>Govern change activities</a:t>
            </a:r>
          </a:p>
          <a:p>
            <a:pPr lvl="1"/>
            <a:r>
              <a:rPr lang="en-GB" dirty="0"/>
              <a:t>Ensure standards and principles are being followed</a:t>
            </a:r>
          </a:p>
          <a:p>
            <a:pPr lvl="1"/>
            <a:r>
              <a:rPr lang="en-GB" dirty="0"/>
              <a:t>Ensure plans are going to achieve what the organisation needs</a:t>
            </a:r>
          </a:p>
        </p:txBody>
      </p:sp>
      <p:grpSp>
        <p:nvGrpSpPr>
          <p:cNvPr id="11" name="Group 10">
            <a:extLst>
              <a:ext uri="{FF2B5EF4-FFF2-40B4-BE49-F238E27FC236}">
                <a16:creationId xmlns:a16="http://schemas.microsoft.com/office/drawing/2014/main" id="{AD0688F1-D30D-4E8E-8A7E-5A600BD7D532}"/>
              </a:ext>
            </a:extLst>
          </p:cNvPr>
          <p:cNvGrpSpPr/>
          <p:nvPr/>
        </p:nvGrpSpPr>
        <p:grpSpPr>
          <a:xfrm>
            <a:off x="6667501" y="4423252"/>
            <a:ext cx="1949610" cy="2318942"/>
            <a:chOff x="7848601" y="2084863"/>
            <a:chExt cx="1949610" cy="2318942"/>
          </a:xfrm>
        </p:grpSpPr>
        <p:sp>
          <p:nvSpPr>
            <p:cNvPr id="4" name="Circle: Hollow 3">
              <a:extLst>
                <a:ext uri="{FF2B5EF4-FFF2-40B4-BE49-F238E27FC236}">
                  <a16:creationId xmlns:a16="http://schemas.microsoft.com/office/drawing/2014/main" id="{EA7F8B35-DD0B-4DD6-904A-B43C901E21DD}"/>
                </a:ext>
              </a:extLst>
            </p:cNvPr>
            <p:cNvSpPr/>
            <p:nvPr/>
          </p:nvSpPr>
          <p:spPr>
            <a:xfrm>
              <a:off x="7848601" y="2454195"/>
              <a:ext cx="1949610" cy="1949610"/>
            </a:xfrm>
            <a:prstGeom prst="donut">
              <a:avLst>
                <a:gd name="adj" fmla="val 182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 name="TextBox 4">
              <a:extLst>
                <a:ext uri="{FF2B5EF4-FFF2-40B4-BE49-F238E27FC236}">
                  <a16:creationId xmlns:a16="http://schemas.microsoft.com/office/drawing/2014/main" id="{912BFC4D-CCB0-45B6-BF30-B7309513F9F4}"/>
                </a:ext>
              </a:extLst>
            </p:cNvPr>
            <p:cNvSpPr txBox="1"/>
            <p:nvPr/>
          </p:nvSpPr>
          <p:spPr>
            <a:xfrm>
              <a:off x="8339138" y="2084863"/>
              <a:ext cx="968535" cy="369332"/>
            </a:xfrm>
            <a:prstGeom prst="rect">
              <a:avLst/>
            </a:prstGeom>
            <a:noFill/>
          </p:spPr>
          <p:txBody>
            <a:bodyPr wrap="none" rtlCol="0">
              <a:spAutoFit/>
            </a:bodyPr>
            <a:lstStyle/>
            <a:p>
              <a:r>
                <a:rPr lang="en-GB" dirty="0"/>
                <a:t>Baseline</a:t>
              </a:r>
            </a:p>
          </p:txBody>
        </p:sp>
      </p:grpSp>
      <p:grpSp>
        <p:nvGrpSpPr>
          <p:cNvPr id="12" name="Group 11">
            <a:extLst>
              <a:ext uri="{FF2B5EF4-FFF2-40B4-BE49-F238E27FC236}">
                <a16:creationId xmlns:a16="http://schemas.microsoft.com/office/drawing/2014/main" id="{2865C026-E976-45A9-A6D9-55E3DE02E2F7}"/>
              </a:ext>
            </a:extLst>
          </p:cNvPr>
          <p:cNvGrpSpPr/>
          <p:nvPr/>
        </p:nvGrpSpPr>
        <p:grpSpPr>
          <a:xfrm>
            <a:off x="10157147" y="4423252"/>
            <a:ext cx="1949610" cy="2318942"/>
            <a:chOff x="10128572" y="2123757"/>
            <a:chExt cx="1949610" cy="2318942"/>
          </a:xfrm>
        </p:grpSpPr>
        <p:sp>
          <p:nvSpPr>
            <p:cNvPr id="6" name="Circle: Hollow 5">
              <a:extLst>
                <a:ext uri="{FF2B5EF4-FFF2-40B4-BE49-F238E27FC236}">
                  <a16:creationId xmlns:a16="http://schemas.microsoft.com/office/drawing/2014/main" id="{2E2D2510-3241-4DED-A97E-65256F5A5A1B}"/>
                </a:ext>
              </a:extLst>
            </p:cNvPr>
            <p:cNvSpPr/>
            <p:nvPr/>
          </p:nvSpPr>
          <p:spPr>
            <a:xfrm>
              <a:off x="10128572" y="2493089"/>
              <a:ext cx="1949610" cy="1949610"/>
            </a:xfrm>
            <a:prstGeom prst="donut">
              <a:avLst>
                <a:gd name="adj" fmla="val 182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TextBox 6">
              <a:extLst>
                <a:ext uri="{FF2B5EF4-FFF2-40B4-BE49-F238E27FC236}">
                  <a16:creationId xmlns:a16="http://schemas.microsoft.com/office/drawing/2014/main" id="{D95A0E93-5214-4EFD-A0C5-60A653E4B926}"/>
                </a:ext>
              </a:extLst>
            </p:cNvPr>
            <p:cNvSpPr txBox="1"/>
            <p:nvPr/>
          </p:nvSpPr>
          <p:spPr>
            <a:xfrm>
              <a:off x="10721029" y="2123757"/>
              <a:ext cx="764697" cy="369332"/>
            </a:xfrm>
            <a:prstGeom prst="rect">
              <a:avLst/>
            </a:prstGeom>
            <a:noFill/>
          </p:spPr>
          <p:txBody>
            <a:bodyPr wrap="none" rtlCol="0">
              <a:spAutoFit/>
            </a:bodyPr>
            <a:lstStyle/>
            <a:p>
              <a:r>
                <a:rPr lang="en-GB" dirty="0"/>
                <a:t>Target</a:t>
              </a:r>
            </a:p>
          </p:txBody>
        </p:sp>
      </p:grpSp>
      <p:sp>
        <p:nvSpPr>
          <p:cNvPr id="13" name="Oval 12">
            <a:extLst>
              <a:ext uri="{FF2B5EF4-FFF2-40B4-BE49-F238E27FC236}">
                <a16:creationId xmlns:a16="http://schemas.microsoft.com/office/drawing/2014/main" id="{97FF727D-C76A-4CA6-8C17-63EE8282DDF8}"/>
              </a:ext>
            </a:extLst>
          </p:cNvPr>
          <p:cNvSpPr/>
          <p:nvPr/>
        </p:nvSpPr>
        <p:spPr>
          <a:xfrm>
            <a:off x="8772525" y="5591175"/>
            <a:ext cx="390525" cy="390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E6EE9AC4-D868-4493-9D15-E800ADE4BA56}"/>
              </a:ext>
            </a:extLst>
          </p:cNvPr>
          <p:cNvSpPr/>
          <p:nvPr/>
        </p:nvSpPr>
        <p:spPr>
          <a:xfrm>
            <a:off x="9464836" y="5605464"/>
            <a:ext cx="390525" cy="390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44D1ADA1-8521-44A9-BEBB-90578F9229BB}"/>
              </a:ext>
            </a:extLst>
          </p:cNvPr>
          <p:cNvSpPr txBox="1"/>
          <p:nvPr/>
        </p:nvSpPr>
        <p:spPr>
          <a:xfrm>
            <a:off x="8930803" y="4353839"/>
            <a:ext cx="1403189" cy="646331"/>
          </a:xfrm>
          <a:prstGeom prst="rect">
            <a:avLst/>
          </a:prstGeom>
          <a:noFill/>
        </p:spPr>
        <p:txBody>
          <a:bodyPr wrap="square" rtlCol="0">
            <a:spAutoFit/>
          </a:bodyPr>
          <a:lstStyle/>
          <a:p>
            <a:pPr algn="ctr"/>
            <a:r>
              <a:rPr lang="en-GB" dirty="0"/>
              <a:t>Intermediate #1</a:t>
            </a:r>
          </a:p>
        </p:txBody>
      </p:sp>
      <p:sp>
        <p:nvSpPr>
          <p:cNvPr id="16" name="Arrow: Down 15">
            <a:extLst>
              <a:ext uri="{FF2B5EF4-FFF2-40B4-BE49-F238E27FC236}">
                <a16:creationId xmlns:a16="http://schemas.microsoft.com/office/drawing/2014/main" id="{B9B081D3-6066-4628-AFF0-B3410893D31D}"/>
              </a:ext>
            </a:extLst>
          </p:cNvPr>
          <p:cNvSpPr/>
          <p:nvPr/>
        </p:nvSpPr>
        <p:spPr>
          <a:xfrm rot="1919226">
            <a:off x="9125206" y="4873545"/>
            <a:ext cx="229865" cy="898356"/>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12C912C8-9372-4836-8816-C593DCEBACE7}"/>
              </a:ext>
            </a:extLst>
          </p:cNvPr>
          <p:cNvSpPr txBox="1"/>
          <p:nvPr/>
        </p:nvSpPr>
        <p:spPr>
          <a:xfrm>
            <a:off x="9120128" y="6123465"/>
            <a:ext cx="1403189" cy="646331"/>
          </a:xfrm>
          <a:prstGeom prst="rect">
            <a:avLst/>
          </a:prstGeom>
          <a:noFill/>
        </p:spPr>
        <p:txBody>
          <a:bodyPr wrap="square" rtlCol="0">
            <a:spAutoFit/>
          </a:bodyPr>
          <a:lstStyle/>
          <a:p>
            <a:pPr algn="ctr"/>
            <a:r>
              <a:rPr lang="en-GB" dirty="0"/>
              <a:t>Intermediate #2</a:t>
            </a:r>
          </a:p>
        </p:txBody>
      </p:sp>
      <p:sp>
        <p:nvSpPr>
          <p:cNvPr id="18" name="Arrow: Down 17">
            <a:extLst>
              <a:ext uri="{FF2B5EF4-FFF2-40B4-BE49-F238E27FC236}">
                <a16:creationId xmlns:a16="http://schemas.microsoft.com/office/drawing/2014/main" id="{21FF0087-F355-4E11-85B0-48E02EE71599}"/>
              </a:ext>
            </a:extLst>
          </p:cNvPr>
          <p:cNvSpPr/>
          <p:nvPr/>
        </p:nvSpPr>
        <p:spPr>
          <a:xfrm rot="12510787">
            <a:off x="9494163" y="5944409"/>
            <a:ext cx="229865" cy="277086"/>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id="{2D17E4A3-4E12-44A2-99AD-E06B2C43E1CB}"/>
              </a:ext>
            </a:extLst>
          </p:cNvPr>
          <p:cNvSpPr txBox="1"/>
          <p:nvPr/>
        </p:nvSpPr>
        <p:spPr>
          <a:xfrm>
            <a:off x="7739966" y="2161710"/>
            <a:ext cx="2846167" cy="369332"/>
          </a:xfrm>
          <a:prstGeom prst="rect">
            <a:avLst/>
          </a:prstGeom>
          <a:noFill/>
        </p:spPr>
        <p:txBody>
          <a:bodyPr wrap="square" rtlCol="0">
            <a:spAutoFit/>
          </a:bodyPr>
          <a:lstStyle/>
          <a:p>
            <a:r>
              <a:rPr lang="en-GB" dirty="0"/>
              <a:t>Overseeing and governing</a:t>
            </a:r>
          </a:p>
        </p:txBody>
      </p:sp>
      <p:pic>
        <p:nvPicPr>
          <p:cNvPr id="10" name="Graphic 9" descr="Eye with solid fill">
            <a:extLst>
              <a:ext uri="{FF2B5EF4-FFF2-40B4-BE49-F238E27FC236}">
                <a16:creationId xmlns:a16="http://schemas.microsoft.com/office/drawing/2014/main" id="{86708D4C-64A8-4915-8D7A-9FDB39FAF4E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86133" y="2613378"/>
            <a:ext cx="914400" cy="914400"/>
          </a:xfrm>
          <a:prstGeom prst="rect">
            <a:avLst/>
          </a:prstGeom>
        </p:spPr>
      </p:pic>
    </p:spTree>
    <p:extLst>
      <p:ext uri="{BB962C8B-B14F-4D97-AF65-F5344CB8AC3E}">
        <p14:creationId xmlns:p14="http://schemas.microsoft.com/office/powerpoint/2010/main" val="2019776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E7084-7A9C-4DD3-873B-F535FCB9F1E6}"/>
              </a:ext>
            </a:extLst>
          </p:cNvPr>
          <p:cNvSpPr>
            <a:spLocks noGrp="1"/>
          </p:cNvSpPr>
          <p:nvPr>
            <p:ph type="title"/>
          </p:nvPr>
        </p:nvSpPr>
        <p:spPr/>
        <p:txBody>
          <a:bodyPr/>
          <a:lstStyle/>
          <a:p>
            <a:r>
              <a:rPr lang="en-GB" dirty="0"/>
              <a:t>Purpose of EA</a:t>
            </a:r>
          </a:p>
        </p:txBody>
      </p:sp>
      <p:sp>
        <p:nvSpPr>
          <p:cNvPr id="3" name="Content Placeholder 2">
            <a:extLst>
              <a:ext uri="{FF2B5EF4-FFF2-40B4-BE49-F238E27FC236}">
                <a16:creationId xmlns:a16="http://schemas.microsoft.com/office/drawing/2014/main" id="{F18E76AD-ACC1-4CE1-89B7-563C03568E21}"/>
              </a:ext>
            </a:extLst>
          </p:cNvPr>
          <p:cNvSpPr>
            <a:spLocks noGrp="1"/>
          </p:cNvSpPr>
          <p:nvPr>
            <p:ph idx="1"/>
          </p:nvPr>
        </p:nvSpPr>
        <p:spPr/>
        <p:txBody>
          <a:bodyPr/>
          <a:lstStyle/>
          <a:p>
            <a:r>
              <a:rPr lang="en-GB" dirty="0"/>
              <a:t>90's to Early 00s</a:t>
            </a:r>
          </a:p>
          <a:p>
            <a:pPr lvl="1"/>
            <a:r>
              <a:rPr lang="en-GB" dirty="0"/>
              <a:t>IS/IT focus</a:t>
            </a:r>
          </a:p>
          <a:p>
            <a:pPr lvl="1"/>
            <a:r>
              <a:rPr lang="en-GB" dirty="0"/>
              <a:t>Silo-ed approach – no sharing</a:t>
            </a:r>
          </a:p>
          <a:p>
            <a:pPr lvl="1"/>
            <a:r>
              <a:rPr lang="en-GB" dirty="0"/>
              <a:t>Integration and interoperability</a:t>
            </a:r>
          </a:p>
          <a:p>
            <a:r>
              <a:rPr lang="en-GB" dirty="0"/>
              <a:t>Late 00s to Now</a:t>
            </a:r>
          </a:p>
          <a:p>
            <a:pPr lvl="1"/>
            <a:r>
              <a:rPr lang="en-GB" dirty="0"/>
              <a:t>Lots of middleware available</a:t>
            </a:r>
          </a:p>
          <a:p>
            <a:pPr lvl="1"/>
            <a:r>
              <a:rPr lang="en-GB" dirty="0"/>
              <a:t>Shift to business focussed EA</a:t>
            </a:r>
          </a:p>
          <a:p>
            <a:pPr lvl="1"/>
            <a:r>
              <a:rPr lang="en-GB" dirty="0"/>
              <a:t>Enabling change</a:t>
            </a:r>
          </a:p>
          <a:p>
            <a:pPr lvl="1"/>
            <a:r>
              <a:rPr lang="en-GB" dirty="0"/>
              <a:t>'Agile' enterprises</a:t>
            </a:r>
          </a:p>
        </p:txBody>
      </p:sp>
    </p:spTree>
    <p:extLst>
      <p:ext uri="{BB962C8B-B14F-4D97-AF65-F5344CB8AC3E}">
        <p14:creationId xmlns:p14="http://schemas.microsoft.com/office/powerpoint/2010/main" val="38140367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 Program Approach</a:t>
            </a:r>
          </a:p>
        </p:txBody>
      </p:sp>
      <p:sp>
        <p:nvSpPr>
          <p:cNvPr id="3" name="Slide Number Placeholder 2"/>
          <p:cNvSpPr>
            <a:spLocks noGrp="1"/>
          </p:cNvSpPr>
          <p:nvPr>
            <p:ph type="sldNum" sz="quarter" idx="10"/>
          </p:nvPr>
        </p:nvSpPr>
        <p:spPr/>
        <p:txBody>
          <a:bodyPr/>
          <a:lstStyle/>
          <a:p>
            <a:pPr>
              <a:defRPr/>
            </a:pPr>
            <a:fld id="{3C7DC2BC-9C26-42ED-9786-2E2FE499DF6C}" type="slidenum">
              <a:rPr lang="en-US" smtClean="0"/>
              <a:pPr>
                <a:defRPr/>
              </a:pPr>
              <a:t>22</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5782" y="1420083"/>
            <a:ext cx="7971390" cy="4060222"/>
          </a:xfrm>
          <a:prstGeom prst="rect">
            <a:avLst/>
          </a:prstGeom>
        </p:spPr>
      </p:pic>
      <p:grpSp>
        <p:nvGrpSpPr>
          <p:cNvPr id="12" name="Group 11"/>
          <p:cNvGrpSpPr/>
          <p:nvPr/>
        </p:nvGrpSpPr>
        <p:grpSpPr>
          <a:xfrm>
            <a:off x="3515849" y="3219309"/>
            <a:ext cx="3496889" cy="664286"/>
            <a:chOff x="1991848" y="3219309"/>
            <a:chExt cx="3496889" cy="664286"/>
          </a:xfrm>
        </p:grpSpPr>
        <p:grpSp>
          <p:nvGrpSpPr>
            <p:cNvPr id="8" name="Group 7"/>
            <p:cNvGrpSpPr/>
            <p:nvPr/>
          </p:nvGrpSpPr>
          <p:grpSpPr>
            <a:xfrm>
              <a:off x="1995370" y="3219309"/>
              <a:ext cx="3493367" cy="657028"/>
              <a:chOff x="1995370" y="3219309"/>
              <a:chExt cx="3493367" cy="657028"/>
            </a:xfrm>
          </p:grpSpPr>
          <p:pic>
            <p:nvPicPr>
              <p:cNvPr id="6" name="Picture 5" descr="home-highligh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94481">
                <a:off x="1995370" y="3219309"/>
                <a:ext cx="3483786" cy="650980"/>
              </a:xfrm>
              <a:prstGeom prst="rect">
                <a:avLst/>
              </a:prstGeom>
            </p:spPr>
          </p:pic>
          <p:pic>
            <p:nvPicPr>
              <p:cNvPr id="7" name="Picture 6" descr="home-highligh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94481">
                <a:off x="2004951" y="3225357"/>
                <a:ext cx="3483786" cy="650980"/>
              </a:xfrm>
              <a:prstGeom prst="rect">
                <a:avLst/>
              </a:prstGeom>
            </p:spPr>
          </p:pic>
        </p:grpSp>
        <p:grpSp>
          <p:nvGrpSpPr>
            <p:cNvPr id="9" name="Group 8"/>
            <p:cNvGrpSpPr/>
            <p:nvPr/>
          </p:nvGrpSpPr>
          <p:grpSpPr>
            <a:xfrm>
              <a:off x="1991848" y="3226567"/>
              <a:ext cx="3493367" cy="657028"/>
              <a:chOff x="1995370" y="3219309"/>
              <a:chExt cx="3493367" cy="657028"/>
            </a:xfrm>
          </p:grpSpPr>
          <p:pic>
            <p:nvPicPr>
              <p:cNvPr id="10" name="Picture 9" descr="home-highligh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94481">
                <a:off x="1995370" y="3219309"/>
                <a:ext cx="3483786" cy="650980"/>
              </a:xfrm>
              <a:prstGeom prst="rect">
                <a:avLst/>
              </a:prstGeom>
            </p:spPr>
          </p:pic>
          <p:pic>
            <p:nvPicPr>
              <p:cNvPr id="11" name="Picture 10" descr="home-highligh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94481">
                <a:off x="2004951" y="3225357"/>
                <a:ext cx="3483786" cy="650980"/>
              </a:xfrm>
              <a:prstGeom prst="rect">
                <a:avLst/>
              </a:prstGeom>
            </p:spPr>
          </p:pic>
        </p:grpSp>
      </p:grpSp>
    </p:spTree>
    <p:extLst>
      <p:ext uri="{BB962C8B-B14F-4D97-AF65-F5344CB8AC3E}">
        <p14:creationId xmlns:p14="http://schemas.microsoft.com/office/powerpoint/2010/main" val="36596116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537BF-3AAD-47E2-9A35-C1C681ADAF14}"/>
              </a:ext>
            </a:extLst>
          </p:cNvPr>
          <p:cNvSpPr>
            <a:spLocks noGrp="1"/>
          </p:cNvSpPr>
          <p:nvPr>
            <p:ph type="title"/>
          </p:nvPr>
        </p:nvSpPr>
        <p:spPr/>
        <p:txBody>
          <a:bodyPr/>
          <a:lstStyle/>
          <a:p>
            <a:r>
              <a:rPr lang="en-GB" spc="-10" dirty="0"/>
              <a:t>Domains </a:t>
            </a:r>
            <a:r>
              <a:rPr lang="en-GB" spc="-5" dirty="0"/>
              <a:t>of Enterprise</a:t>
            </a:r>
            <a:r>
              <a:rPr lang="en-GB" spc="-114" dirty="0"/>
              <a:t> </a:t>
            </a:r>
            <a:r>
              <a:rPr lang="en-GB" spc="-15" dirty="0"/>
              <a:t>Architecture</a:t>
            </a:r>
            <a:endParaRPr lang="en-GB" dirty="0"/>
          </a:p>
        </p:txBody>
      </p:sp>
      <p:sp>
        <p:nvSpPr>
          <p:cNvPr id="3" name="Text Placeholder 2">
            <a:extLst>
              <a:ext uri="{FF2B5EF4-FFF2-40B4-BE49-F238E27FC236}">
                <a16:creationId xmlns:a16="http://schemas.microsoft.com/office/drawing/2014/main" id="{873A6355-8C92-43B5-BFF6-2CF2CAF80DAE}"/>
              </a:ext>
            </a:extLst>
          </p:cNvPr>
          <p:cNvSpPr>
            <a:spLocks noGrp="1"/>
          </p:cNvSpPr>
          <p:nvPr>
            <p:ph type="body" sz="quarter" idx="11"/>
          </p:nvPr>
        </p:nvSpPr>
        <p:spPr/>
        <p:txBody>
          <a:bodyPr>
            <a:normAutofit lnSpcReduction="10000"/>
          </a:bodyPr>
          <a:lstStyle/>
          <a:p>
            <a:r>
              <a:rPr lang="en-GB" dirty="0"/>
              <a:t>The informational contents of enterprise architecture  typically encompass the following common EA domains:</a:t>
            </a:r>
          </a:p>
          <a:p>
            <a:pPr lvl="1"/>
            <a:r>
              <a:rPr lang="en-GB" dirty="0"/>
              <a:t>Business domain – covers customers, capabilities, processes,</a:t>
            </a:r>
          </a:p>
          <a:p>
            <a:pPr lvl="1"/>
            <a:r>
              <a:rPr lang="en-GB" dirty="0"/>
              <a:t>roles, etc.</a:t>
            </a:r>
          </a:p>
          <a:p>
            <a:pPr lvl="1"/>
            <a:r>
              <a:rPr lang="en-GB" dirty="0"/>
              <a:t>Applications domain – covers programs, systems, custom</a:t>
            </a:r>
          </a:p>
          <a:p>
            <a:pPr lvl="1"/>
            <a:r>
              <a:rPr lang="en-GB" dirty="0"/>
              <a:t>software, vendor products, etc.</a:t>
            </a:r>
          </a:p>
          <a:p>
            <a:pPr lvl="1"/>
            <a:r>
              <a:rPr lang="en-GB" dirty="0"/>
              <a:t>Data domain – covers data entities, structures, sources, etc.</a:t>
            </a:r>
          </a:p>
          <a:p>
            <a:pPr lvl="1"/>
            <a:r>
              <a:rPr lang="en-GB" dirty="0"/>
              <a:t>Integration domain – covers interfaces, connections, interaction</a:t>
            </a:r>
          </a:p>
          <a:p>
            <a:pPr lvl="1"/>
            <a:r>
              <a:rPr lang="en-GB" dirty="0"/>
              <a:t>protocols, integration platforms, etc.</a:t>
            </a:r>
          </a:p>
          <a:p>
            <a:pPr lvl="1"/>
            <a:r>
              <a:rPr lang="en-GB" dirty="0"/>
              <a:t>Infrastructure domain – covers hardware, servers, operating</a:t>
            </a:r>
          </a:p>
          <a:p>
            <a:pPr lvl="1"/>
            <a:r>
              <a:rPr lang="en-GB" dirty="0"/>
              <a:t>systems, networks, etc.</a:t>
            </a:r>
          </a:p>
          <a:p>
            <a:pPr lvl="1"/>
            <a:r>
              <a:rPr lang="en-GB" dirty="0"/>
              <a:t>Security domain – covers firewalls, authentication mechanisms,  identity and access management systems, encryption, etc.</a:t>
            </a:r>
          </a:p>
          <a:p>
            <a:endParaRPr lang="en-GB" dirty="0"/>
          </a:p>
        </p:txBody>
      </p:sp>
    </p:spTree>
    <p:extLst>
      <p:ext uri="{BB962C8B-B14F-4D97-AF65-F5344CB8AC3E}">
        <p14:creationId xmlns:p14="http://schemas.microsoft.com/office/powerpoint/2010/main" val="7007584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42575" y="76199"/>
            <a:ext cx="4503896" cy="136576"/>
          </a:xfrm>
          <a:prstGeom prst="rect">
            <a:avLst/>
          </a:prstGeom>
        </p:spPr>
        <p:txBody>
          <a:bodyPr vert="horz" wrap="square" lIns="0" tIns="9525" rIns="0" bIns="0" rtlCol="0">
            <a:spAutoFit/>
          </a:bodyPr>
          <a:lstStyle/>
          <a:p>
            <a:pPr marL="9525">
              <a:spcBef>
                <a:spcPts val="75"/>
              </a:spcBef>
            </a:pPr>
            <a:r>
              <a:rPr sz="825" dirty="0">
                <a:solidFill>
                  <a:srgbClr val="FFFFFF"/>
                </a:solidFill>
                <a:latin typeface="Arial"/>
                <a:cs typeface="Arial"/>
              </a:rPr>
              <a:t>The course</a:t>
            </a:r>
            <a:r>
              <a:rPr sz="825" spc="-15" dirty="0">
                <a:solidFill>
                  <a:srgbClr val="FFFFFF"/>
                </a:solidFill>
                <a:latin typeface="Arial"/>
                <a:cs typeface="Arial"/>
              </a:rPr>
              <a:t> </a:t>
            </a:r>
            <a:r>
              <a:rPr sz="825" dirty="0">
                <a:solidFill>
                  <a:srgbClr val="FFFFFF"/>
                </a:solidFill>
                <a:latin typeface="Arial"/>
                <a:cs typeface="Arial"/>
              </a:rPr>
              <a:t>of</a:t>
            </a:r>
            <a:r>
              <a:rPr sz="825" spc="-23" dirty="0">
                <a:solidFill>
                  <a:srgbClr val="FFFFFF"/>
                </a:solidFill>
                <a:latin typeface="Arial"/>
                <a:cs typeface="Arial"/>
              </a:rPr>
              <a:t> </a:t>
            </a:r>
            <a:r>
              <a:rPr sz="825" dirty="0">
                <a:solidFill>
                  <a:srgbClr val="FFFFFF"/>
                </a:solidFill>
                <a:latin typeface="Arial"/>
                <a:cs typeface="Arial"/>
              </a:rPr>
              <a:t>lectures</a:t>
            </a:r>
            <a:r>
              <a:rPr sz="825" spc="-23" dirty="0">
                <a:solidFill>
                  <a:srgbClr val="FFFFFF"/>
                </a:solidFill>
                <a:latin typeface="Arial"/>
                <a:cs typeface="Arial"/>
              </a:rPr>
              <a:t> </a:t>
            </a:r>
            <a:r>
              <a:rPr sz="825" dirty="0">
                <a:solidFill>
                  <a:srgbClr val="FFFFFF"/>
                </a:solidFill>
                <a:latin typeface="Arial"/>
                <a:cs typeface="Arial"/>
              </a:rPr>
              <a:t>on</a:t>
            </a:r>
            <a:r>
              <a:rPr sz="825" spc="4" dirty="0">
                <a:solidFill>
                  <a:srgbClr val="FFFFFF"/>
                </a:solidFill>
                <a:latin typeface="Arial"/>
                <a:cs typeface="Arial"/>
              </a:rPr>
              <a:t> </a:t>
            </a:r>
            <a:r>
              <a:rPr sz="825" dirty="0">
                <a:solidFill>
                  <a:srgbClr val="FFFFFF"/>
                </a:solidFill>
                <a:latin typeface="Arial"/>
                <a:cs typeface="Arial"/>
              </a:rPr>
              <a:t>enterprise</a:t>
            </a:r>
            <a:r>
              <a:rPr sz="825" spc="-38" dirty="0">
                <a:solidFill>
                  <a:srgbClr val="FFFFFF"/>
                </a:solidFill>
                <a:latin typeface="Arial"/>
                <a:cs typeface="Arial"/>
              </a:rPr>
              <a:t> </a:t>
            </a:r>
            <a:r>
              <a:rPr sz="825" dirty="0">
                <a:solidFill>
                  <a:srgbClr val="FFFFFF"/>
                </a:solidFill>
                <a:latin typeface="Arial"/>
                <a:cs typeface="Arial"/>
              </a:rPr>
              <a:t>architecture</a:t>
            </a:r>
            <a:r>
              <a:rPr sz="825" spc="-56" dirty="0">
                <a:solidFill>
                  <a:srgbClr val="FFFFFF"/>
                </a:solidFill>
                <a:latin typeface="Arial"/>
                <a:cs typeface="Arial"/>
              </a:rPr>
              <a:t> </a:t>
            </a:r>
            <a:r>
              <a:rPr sz="825" dirty="0">
                <a:solidFill>
                  <a:srgbClr val="FFFFFF"/>
                </a:solidFill>
                <a:latin typeface="Arial"/>
                <a:cs typeface="Arial"/>
              </a:rPr>
              <a:t>by</a:t>
            </a:r>
            <a:r>
              <a:rPr sz="825" spc="-4" dirty="0">
                <a:solidFill>
                  <a:srgbClr val="FFFFFF"/>
                </a:solidFill>
                <a:latin typeface="Arial"/>
                <a:cs typeface="Arial"/>
              </a:rPr>
              <a:t> </a:t>
            </a:r>
            <a:r>
              <a:rPr sz="825" dirty="0">
                <a:solidFill>
                  <a:srgbClr val="FFFFFF"/>
                </a:solidFill>
                <a:latin typeface="Arial"/>
                <a:cs typeface="Arial"/>
              </a:rPr>
              <a:t>Svyatoslav</a:t>
            </a:r>
            <a:r>
              <a:rPr sz="825" spc="-26" dirty="0">
                <a:solidFill>
                  <a:srgbClr val="FFFFFF"/>
                </a:solidFill>
                <a:latin typeface="Arial"/>
                <a:cs typeface="Arial"/>
              </a:rPr>
              <a:t> </a:t>
            </a:r>
            <a:r>
              <a:rPr sz="825" dirty="0">
                <a:solidFill>
                  <a:srgbClr val="FFFFFF"/>
                </a:solidFill>
                <a:latin typeface="Arial"/>
                <a:cs typeface="Arial"/>
              </a:rPr>
              <a:t>Kotusev</a:t>
            </a:r>
            <a:r>
              <a:rPr sz="825" spc="-41" dirty="0">
                <a:solidFill>
                  <a:srgbClr val="FFFFFF"/>
                </a:solidFill>
                <a:latin typeface="Arial"/>
                <a:cs typeface="Arial"/>
              </a:rPr>
              <a:t> </a:t>
            </a:r>
            <a:r>
              <a:rPr sz="825" spc="-4" dirty="0">
                <a:solidFill>
                  <a:srgbClr val="FFFFFF"/>
                </a:solidFill>
                <a:latin typeface="Arial"/>
                <a:cs typeface="Arial"/>
              </a:rPr>
              <a:t>(kotusev@kotusev.com)</a:t>
            </a:r>
            <a:endParaRPr sz="825">
              <a:latin typeface="Arial"/>
              <a:cs typeface="Arial"/>
            </a:endParaRPr>
          </a:p>
        </p:txBody>
      </p:sp>
      <p:sp>
        <p:nvSpPr>
          <p:cNvPr id="5" name="object 5"/>
          <p:cNvSpPr txBox="1"/>
          <p:nvPr/>
        </p:nvSpPr>
        <p:spPr>
          <a:xfrm>
            <a:off x="732206" y="1830232"/>
            <a:ext cx="8670271" cy="3702937"/>
          </a:xfrm>
          <a:prstGeom prst="rect">
            <a:avLst/>
          </a:prstGeom>
        </p:spPr>
        <p:txBody>
          <a:bodyPr vert="horz" wrap="square" lIns="0" tIns="9525" rIns="0" bIns="0" rtlCol="0">
            <a:spAutoFit/>
          </a:bodyPr>
          <a:lstStyle/>
          <a:p>
            <a:pPr marL="351949" marR="3810" indent="-342900">
              <a:spcBef>
                <a:spcPts val="75"/>
              </a:spcBef>
              <a:buFont typeface="Arial" panose="020B0604020202020204" pitchFamily="34" charset="0"/>
              <a:buChar char="•"/>
              <a:tabLst>
                <a:tab pos="267653" algn="l"/>
                <a:tab pos="268129" algn="l"/>
              </a:tabLst>
            </a:pPr>
            <a:r>
              <a:rPr sz="2000" spc="4" dirty="0">
                <a:latin typeface="Arial"/>
                <a:cs typeface="Arial"/>
              </a:rPr>
              <a:t>The </a:t>
            </a:r>
            <a:r>
              <a:rPr sz="2000" dirty="0">
                <a:latin typeface="Arial"/>
                <a:cs typeface="Arial"/>
              </a:rPr>
              <a:t>set of common EA domains can be represented as</a:t>
            </a:r>
            <a:r>
              <a:rPr sz="2000" spc="-285" dirty="0">
                <a:latin typeface="Arial"/>
                <a:cs typeface="Arial"/>
              </a:rPr>
              <a:t> </a:t>
            </a:r>
            <a:r>
              <a:rPr sz="2000" spc="-4" dirty="0">
                <a:latin typeface="Arial"/>
                <a:cs typeface="Arial"/>
              </a:rPr>
              <a:t>a  multilayered </a:t>
            </a:r>
            <a:r>
              <a:rPr sz="2000" dirty="0">
                <a:latin typeface="Arial"/>
                <a:cs typeface="Arial"/>
              </a:rPr>
              <a:t>stack of domains, </a:t>
            </a:r>
            <a:r>
              <a:rPr sz="2000" spc="-8" dirty="0">
                <a:latin typeface="Arial"/>
                <a:cs typeface="Arial"/>
              </a:rPr>
              <a:t>where lower </a:t>
            </a:r>
            <a:r>
              <a:rPr sz="2000" spc="-4" dirty="0">
                <a:latin typeface="Arial"/>
                <a:cs typeface="Arial"/>
              </a:rPr>
              <a:t>layers  </a:t>
            </a:r>
            <a:r>
              <a:rPr sz="2000" dirty="0">
                <a:latin typeface="Arial"/>
                <a:cs typeface="Arial"/>
              </a:rPr>
              <a:t>underpin </a:t>
            </a:r>
            <a:r>
              <a:rPr sz="2000" spc="-4" dirty="0">
                <a:latin typeface="Arial"/>
                <a:cs typeface="Arial"/>
              </a:rPr>
              <a:t>higher</a:t>
            </a:r>
            <a:r>
              <a:rPr sz="2000" dirty="0">
                <a:latin typeface="Arial"/>
                <a:cs typeface="Arial"/>
              </a:rPr>
              <a:t> </a:t>
            </a:r>
            <a:r>
              <a:rPr sz="2000" spc="-4" dirty="0">
                <a:latin typeface="Arial"/>
                <a:cs typeface="Arial"/>
              </a:rPr>
              <a:t>layers:</a:t>
            </a:r>
            <a:endParaRPr sz="2000" dirty="0">
              <a:latin typeface="Arial"/>
              <a:cs typeface="Arial"/>
            </a:endParaRPr>
          </a:p>
          <a:p>
            <a:pPr marL="694849" lvl="1" indent="-342900">
              <a:spcBef>
                <a:spcPts val="371"/>
              </a:spcBef>
              <a:buFont typeface="Arial" panose="020B0604020202020204" pitchFamily="34" charset="0"/>
              <a:buChar char="•"/>
              <a:tabLst>
                <a:tab pos="567214" algn="l"/>
                <a:tab pos="567690" algn="l"/>
              </a:tabLst>
            </a:pPr>
            <a:r>
              <a:rPr sz="2000" spc="-8" dirty="0">
                <a:latin typeface="Arial"/>
                <a:cs typeface="Arial"/>
              </a:rPr>
              <a:t>Applications </a:t>
            </a:r>
            <a:r>
              <a:rPr sz="2000" spc="-4" dirty="0">
                <a:latin typeface="Arial"/>
                <a:cs typeface="Arial"/>
              </a:rPr>
              <a:t>automate business</a:t>
            </a:r>
            <a:r>
              <a:rPr sz="2000" spc="101" dirty="0">
                <a:latin typeface="Arial"/>
                <a:cs typeface="Arial"/>
              </a:rPr>
              <a:t> </a:t>
            </a:r>
            <a:r>
              <a:rPr sz="2000" spc="-4" dirty="0">
                <a:latin typeface="Arial"/>
                <a:cs typeface="Arial"/>
              </a:rPr>
              <a:t>processes</a:t>
            </a:r>
            <a:endParaRPr sz="2000" dirty="0">
              <a:latin typeface="Arial"/>
              <a:cs typeface="Arial"/>
            </a:endParaRPr>
          </a:p>
          <a:p>
            <a:pPr marL="694849" lvl="1" indent="-342900">
              <a:spcBef>
                <a:spcPts val="363"/>
              </a:spcBef>
              <a:buFont typeface="Arial" panose="020B0604020202020204" pitchFamily="34" charset="0"/>
              <a:buChar char="•"/>
              <a:tabLst>
                <a:tab pos="567214" algn="l"/>
                <a:tab pos="567690" algn="l"/>
              </a:tabLst>
            </a:pPr>
            <a:r>
              <a:rPr sz="2000" spc="-4" dirty="0">
                <a:latin typeface="Arial"/>
                <a:cs typeface="Arial"/>
              </a:rPr>
              <a:t>Data </a:t>
            </a:r>
            <a:r>
              <a:rPr sz="2000" spc="-8" dirty="0">
                <a:latin typeface="Arial"/>
                <a:cs typeface="Arial"/>
              </a:rPr>
              <a:t>is </a:t>
            </a:r>
            <a:r>
              <a:rPr sz="2000" spc="-4" dirty="0">
                <a:latin typeface="Arial"/>
                <a:cs typeface="Arial"/>
              </a:rPr>
              <a:t>used by</a:t>
            </a:r>
            <a:r>
              <a:rPr sz="2000" spc="34" dirty="0">
                <a:latin typeface="Arial"/>
                <a:cs typeface="Arial"/>
              </a:rPr>
              <a:t> </a:t>
            </a:r>
            <a:r>
              <a:rPr sz="2000" spc="-8" dirty="0">
                <a:latin typeface="Arial"/>
                <a:cs typeface="Arial"/>
              </a:rPr>
              <a:t>applications</a:t>
            </a:r>
            <a:endParaRPr sz="2000" dirty="0">
              <a:latin typeface="Arial"/>
              <a:cs typeface="Arial"/>
            </a:endParaRPr>
          </a:p>
          <a:p>
            <a:pPr marL="694849" lvl="1" indent="-342900">
              <a:spcBef>
                <a:spcPts val="360"/>
              </a:spcBef>
              <a:buFont typeface="Arial" panose="020B0604020202020204" pitchFamily="34" charset="0"/>
              <a:buChar char="•"/>
              <a:tabLst>
                <a:tab pos="567214" algn="l"/>
                <a:tab pos="567690" algn="l"/>
              </a:tabLst>
            </a:pPr>
            <a:r>
              <a:rPr sz="2000" spc="-8" dirty="0">
                <a:latin typeface="Arial"/>
                <a:cs typeface="Arial"/>
              </a:rPr>
              <a:t>Integration </a:t>
            </a:r>
            <a:r>
              <a:rPr sz="2000" dirty="0">
                <a:latin typeface="Arial"/>
                <a:cs typeface="Arial"/>
              </a:rPr>
              <a:t>mechanisms </a:t>
            </a:r>
            <a:r>
              <a:rPr sz="2000" spc="-8" dirty="0">
                <a:latin typeface="Arial"/>
                <a:cs typeface="Arial"/>
              </a:rPr>
              <a:t>link all applications and data</a:t>
            </a:r>
            <a:r>
              <a:rPr sz="2000" spc="188" dirty="0">
                <a:latin typeface="Arial"/>
                <a:cs typeface="Arial"/>
              </a:rPr>
              <a:t> </a:t>
            </a:r>
            <a:r>
              <a:rPr sz="2000" spc="-8" dirty="0">
                <a:latin typeface="Arial"/>
                <a:cs typeface="Arial"/>
              </a:rPr>
              <a:t>together</a:t>
            </a:r>
            <a:endParaRPr sz="2000" dirty="0">
              <a:latin typeface="Arial"/>
              <a:cs typeface="Arial"/>
            </a:endParaRPr>
          </a:p>
          <a:p>
            <a:pPr marL="694849" lvl="1" indent="-342900">
              <a:spcBef>
                <a:spcPts val="360"/>
              </a:spcBef>
              <a:buFont typeface="Arial" panose="020B0604020202020204" pitchFamily="34" charset="0"/>
              <a:buChar char="•"/>
              <a:tabLst>
                <a:tab pos="567214" algn="l"/>
                <a:tab pos="567690" algn="l"/>
              </a:tabLst>
            </a:pPr>
            <a:r>
              <a:rPr sz="2000" dirty="0">
                <a:latin typeface="Arial"/>
                <a:cs typeface="Arial"/>
              </a:rPr>
              <a:t>Infrastructure </a:t>
            </a:r>
            <a:r>
              <a:rPr sz="2000" spc="-4" dirty="0">
                <a:latin typeface="Arial"/>
                <a:cs typeface="Arial"/>
              </a:rPr>
              <a:t>hosts </a:t>
            </a:r>
            <a:r>
              <a:rPr sz="2000" spc="-8" dirty="0">
                <a:latin typeface="Arial"/>
                <a:cs typeface="Arial"/>
              </a:rPr>
              <a:t>all applications, databases and</a:t>
            </a:r>
            <a:r>
              <a:rPr sz="2000" spc="105" dirty="0">
                <a:latin typeface="Arial"/>
                <a:cs typeface="Arial"/>
              </a:rPr>
              <a:t> </a:t>
            </a:r>
            <a:r>
              <a:rPr sz="2000" spc="-8" dirty="0">
                <a:latin typeface="Arial"/>
                <a:cs typeface="Arial"/>
              </a:rPr>
              <a:t>integration</a:t>
            </a:r>
            <a:endParaRPr sz="2000" dirty="0">
              <a:latin typeface="Arial"/>
              <a:cs typeface="Arial"/>
            </a:endParaRPr>
          </a:p>
          <a:p>
            <a:pPr marL="910114" indent="-342900">
              <a:buFont typeface="Arial" panose="020B0604020202020204" pitchFamily="34" charset="0"/>
              <a:buChar char="•"/>
            </a:pPr>
            <a:r>
              <a:rPr sz="2000" dirty="0">
                <a:latin typeface="Arial"/>
                <a:cs typeface="Arial"/>
              </a:rPr>
              <a:t>platforms</a:t>
            </a:r>
          </a:p>
          <a:p>
            <a:pPr marL="694849" lvl="1" indent="-342900">
              <a:spcBef>
                <a:spcPts val="363"/>
              </a:spcBef>
              <a:buFont typeface="Arial" panose="020B0604020202020204" pitchFamily="34" charset="0"/>
              <a:buChar char="•"/>
              <a:tabLst>
                <a:tab pos="567214" algn="l"/>
                <a:tab pos="567690" algn="l"/>
              </a:tabLst>
            </a:pPr>
            <a:r>
              <a:rPr sz="2000" spc="-4" dirty="0">
                <a:latin typeface="Arial"/>
                <a:cs typeface="Arial"/>
              </a:rPr>
              <a:t>Security </a:t>
            </a:r>
            <a:r>
              <a:rPr sz="2000" dirty="0">
                <a:latin typeface="Arial"/>
                <a:cs typeface="Arial"/>
              </a:rPr>
              <a:t>mechanisms permeate </a:t>
            </a:r>
            <a:r>
              <a:rPr sz="2000" spc="-8" dirty="0">
                <a:latin typeface="Arial"/>
                <a:cs typeface="Arial"/>
              </a:rPr>
              <a:t>all other EA</a:t>
            </a:r>
            <a:r>
              <a:rPr sz="2000" spc="-86" dirty="0">
                <a:latin typeface="Arial"/>
                <a:cs typeface="Arial"/>
              </a:rPr>
              <a:t> </a:t>
            </a:r>
            <a:r>
              <a:rPr sz="2000" spc="-4" dirty="0">
                <a:latin typeface="Arial"/>
                <a:cs typeface="Arial"/>
              </a:rPr>
              <a:t>domains</a:t>
            </a:r>
            <a:endParaRPr sz="2000" dirty="0">
              <a:latin typeface="Arial"/>
              <a:cs typeface="Arial"/>
            </a:endParaRPr>
          </a:p>
          <a:p>
            <a:pPr marL="351949" marR="40958" indent="-342900">
              <a:spcBef>
                <a:spcPts val="420"/>
              </a:spcBef>
              <a:buFont typeface="Arial" panose="020B0604020202020204" pitchFamily="34" charset="0"/>
              <a:buChar char="•"/>
              <a:tabLst>
                <a:tab pos="267653" algn="l"/>
                <a:tab pos="268129" algn="l"/>
              </a:tabLst>
            </a:pPr>
            <a:r>
              <a:rPr sz="2000" spc="4" dirty="0">
                <a:latin typeface="Arial"/>
                <a:cs typeface="Arial"/>
              </a:rPr>
              <a:t>The </a:t>
            </a:r>
            <a:r>
              <a:rPr sz="2000" dirty="0">
                <a:latin typeface="Arial"/>
                <a:cs typeface="Arial"/>
              </a:rPr>
              <a:t>business domain is non-technical in nature, </a:t>
            </a:r>
            <a:r>
              <a:rPr sz="2000" spc="-8" dirty="0">
                <a:latin typeface="Arial"/>
                <a:cs typeface="Arial"/>
              </a:rPr>
              <a:t>while </a:t>
            </a:r>
            <a:r>
              <a:rPr sz="2000" dirty="0">
                <a:latin typeface="Arial"/>
                <a:cs typeface="Arial"/>
              </a:rPr>
              <a:t>all  other EA domains are </a:t>
            </a:r>
            <a:r>
              <a:rPr sz="2000" b="1" dirty="0">
                <a:latin typeface="Arial"/>
                <a:cs typeface="Arial"/>
              </a:rPr>
              <a:t>technical domains </a:t>
            </a:r>
            <a:r>
              <a:rPr sz="2000" dirty="0">
                <a:latin typeface="Arial"/>
                <a:cs typeface="Arial"/>
              </a:rPr>
              <a:t>directly  related to </a:t>
            </a:r>
            <a:r>
              <a:rPr sz="2000" spc="-4" dirty="0">
                <a:latin typeface="Arial"/>
                <a:cs typeface="Arial"/>
              </a:rPr>
              <a:t>respective</a:t>
            </a:r>
            <a:r>
              <a:rPr sz="2000" spc="4" dirty="0">
                <a:latin typeface="Arial"/>
                <a:cs typeface="Arial"/>
              </a:rPr>
              <a:t> </a:t>
            </a:r>
            <a:r>
              <a:rPr sz="2000" dirty="0">
                <a:latin typeface="Arial"/>
                <a:cs typeface="Arial"/>
              </a:rPr>
              <a:t>technologies</a:t>
            </a:r>
          </a:p>
        </p:txBody>
      </p:sp>
      <p:sp>
        <p:nvSpPr>
          <p:cNvPr id="7" name="object 7"/>
          <p:cNvSpPr txBox="1">
            <a:spLocks noGrp="1"/>
          </p:cNvSpPr>
          <p:nvPr>
            <p:ph type="dt" sz="half" idx="6"/>
          </p:nvPr>
        </p:nvSpPr>
        <p:spPr>
          <a:xfrm>
            <a:off x="168046" y="6553283"/>
            <a:ext cx="273050" cy="223520"/>
          </a:xfrm>
          <a:prstGeom prst="rect">
            <a:avLst/>
          </a:prstGeom>
        </p:spPr>
        <p:txBody>
          <a:bodyPr vert="horz" wrap="square" lIns="0" tIns="0" rIns="0" bIns="0" rtlCol="0">
            <a:spAutoFit/>
          </a:bodyPr>
          <a:lstStyle>
            <a:defPPr>
              <a:defRPr lang="en-US"/>
            </a:defPPr>
            <a:lvl1pPr marL="0" algn="l" defTabSz="914400" rtl="0" eaLnBrk="1" latinLnBrk="0" hangingPunct="1">
              <a:defRPr sz="1400" b="1"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525">
              <a:lnSpc>
                <a:spcPts val="1229"/>
              </a:lnSpc>
            </a:pPr>
            <a:r>
              <a:rPr lang="en-GB" spc="-5"/>
              <a:t>SK</a:t>
            </a:r>
            <a:endParaRPr spc="-4" dirty="0"/>
          </a:p>
        </p:txBody>
      </p:sp>
      <p:sp>
        <p:nvSpPr>
          <p:cNvPr id="8" name="object 8"/>
          <p:cNvSpPr txBox="1">
            <a:spLocks noGrp="1"/>
          </p:cNvSpPr>
          <p:nvPr>
            <p:ph type="sldNum" sz="quarter" idx="7"/>
          </p:nvPr>
        </p:nvSpPr>
        <p:spPr>
          <a:xfrm>
            <a:off x="8662543" y="6553283"/>
            <a:ext cx="344170" cy="223520"/>
          </a:xfrm>
          <a:prstGeom prst="rect">
            <a:avLst/>
          </a:prstGeom>
        </p:spPr>
        <p:txBody>
          <a:bodyPr vert="horz" wrap="square" lIns="0" tIns="0" rIns="0" bIns="0" rtlCol="0">
            <a:spAutoFit/>
          </a:bodyPr>
          <a:lstStyle>
            <a:defPPr>
              <a:defRPr lang="en-US"/>
            </a:defPPr>
            <a:lvl1pPr marL="0" algn="l" defTabSz="914400" rtl="0" eaLnBrk="1" latinLnBrk="0" hangingPunct="1">
              <a:defRPr sz="1400" b="1"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525">
              <a:lnSpc>
                <a:spcPts val="1229"/>
              </a:lnSpc>
            </a:pPr>
            <a:r>
              <a:rPr lang="en-GB" spc="-10"/>
              <a:t>#</a:t>
            </a:r>
            <a:fld id="{81D60167-4931-47E6-BA6A-407CBD079E47}" type="slidenum">
              <a:rPr spc="-10" smtClean="0"/>
              <a:pPr marL="12700">
                <a:lnSpc>
                  <a:spcPts val="1639"/>
                </a:lnSpc>
              </a:pPr>
              <a:t>24</a:t>
            </a:fld>
            <a:endParaRPr spc="-8" dirty="0"/>
          </a:p>
        </p:txBody>
      </p:sp>
      <p:sp>
        <p:nvSpPr>
          <p:cNvPr id="9" name="object 9"/>
          <p:cNvSpPr txBox="1">
            <a:spLocks noGrp="1"/>
          </p:cNvSpPr>
          <p:nvPr>
            <p:ph type="ftr" sz="quarter" idx="5"/>
          </p:nvPr>
        </p:nvSpPr>
        <p:spPr>
          <a:xfrm>
            <a:off x="1171447" y="6572403"/>
            <a:ext cx="6793865" cy="182879"/>
          </a:xfrm>
          <a:prstGeom prst="rect">
            <a:avLst/>
          </a:prstGeom>
        </p:spPr>
        <p:txBody>
          <a:bodyPr vert="horz" wrap="square" lIns="0" tIns="0" rIns="0" bIns="0" rtlCol="0">
            <a:spAutoFit/>
          </a:bodyPr>
          <a:lstStyle>
            <a:defPPr>
              <a:defRPr lang="en-US"/>
            </a:defPPr>
            <a:lvl1pPr marL="0" algn="l" defTabSz="914400" rtl="0" eaLnBrk="1" latinLnBrk="0" hangingPunct="1">
              <a:defRPr sz="1100" b="0" i="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525"/>
            <a:r>
              <a:rPr lang="en-GB" i="0" spc="5"/>
              <a:t>Based</a:t>
            </a:r>
            <a:r>
              <a:rPr lang="en-GB" i="0" spc="-30"/>
              <a:t> </a:t>
            </a:r>
            <a:r>
              <a:rPr lang="en-GB" i="0" spc="5"/>
              <a:t>on</a:t>
            </a:r>
            <a:r>
              <a:rPr lang="en-GB" i="0" spc="-30"/>
              <a:t> </a:t>
            </a:r>
            <a:r>
              <a:rPr lang="en-GB" i="0"/>
              <a:t>the</a:t>
            </a:r>
            <a:r>
              <a:rPr lang="en-GB" i="0" spc="-25"/>
              <a:t> </a:t>
            </a:r>
            <a:r>
              <a:rPr lang="en-GB" i="0" spc="5"/>
              <a:t>book</a:t>
            </a:r>
            <a:r>
              <a:rPr lang="en-GB" i="0" spc="-25"/>
              <a:t> </a:t>
            </a:r>
            <a:r>
              <a:rPr lang="en-GB"/>
              <a:t>The</a:t>
            </a:r>
            <a:r>
              <a:rPr lang="en-GB" spc="-10"/>
              <a:t> </a:t>
            </a:r>
            <a:r>
              <a:rPr lang="en-GB"/>
              <a:t>Practice</a:t>
            </a:r>
            <a:r>
              <a:rPr lang="en-GB" spc="-25"/>
              <a:t> </a:t>
            </a:r>
            <a:r>
              <a:rPr lang="en-GB" spc="5"/>
              <a:t>of</a:t>
            </a:r>
            <a:r>
              <a:rPr lang="en-GB" spc="-10"/>
              <a:t> </a:t>
            </a:r>
            <a:r>
              <a:rPr lang="en-GB"/>
              <a:t>Enterprise</a:t>
            </a:r>
            <a:r>
              <a:rPr lang="en-GB" spc="-55"/>
              <a:t> </a:t>
            </a:r>
            <a:r>
              <a:rPr lang="en-GB"/>
              <a:t>Architecture:</a:t>
            </a:r>
            <a:r>
              <a:rPr lang="en-GB" spc="-80"/>
              <a:t> </a:t>
            </a:r>
            <a:r>
              <a:rPr lang="en-GB"/>
              <a:t>A</a:t>
            </a:r>
            <a:r>
              <a:rPr lang="en-GB" spc="-10"/>
              <a:t> </a:t>
            </a:r>
            <a:r>
              <a:rPr lang="en-GB"/>
              <a:t>Modern</a:t>
            </a:r>
            <a:r>
              <a:rPr lang="en-GB" spc="-30"/>
              <a:t> </a:t>
            </a:r>
            <a:r>
              <a:rPr lang="en-GB"/>
              <a:t>Approach</a:t>
            </a:r>
            <a:r>
              <a:rPr lang="en-GB" spc="-50"/>
              <a:t> </a:t>
            </a:r>
            <a:r>
              <a:rPr lang="en-GB"/>
              <a:t>to</a:t>
            </a:r>
            <a:r>
              <a:rPr lang="en-GB" spc="-10"/>
              <a:t> </a:t>
            </a:r>
            <a:r>
              <a:rPr lang="en-GB"/>
              <a:t>Business</a:t>
            </a:r>
            <a:r>
              <a:rPr lang="en-GB" spc="-65"/>
              <a:t> </a:t>
            </a:r>
            <a:r>
              <a:rPr lang="en-GB" spc="5"/>
              <a:t>and</a:t>
            </a:r>
            <a:r>
              <a:rPr lang="en-GB" spc="-5"/>
              <a:t> </a:t>
            </a:r>
            <a:r>
              <a:rPr lang="en-GB"/>
              <a:t>IT</a:t>
            </a:r>
            <a:r>
              <a:rPr lang="en-GB" spc="-20"/>
              <a:t> </a:t>
            </a:r>
            <a:r>
              <a:rPr lang="en-GB"/>
              <a:t>Alignment</a:t>
            </a:r>
            <a:endParaRPr dirty="0"/>
          </a:p>
        </p:txBody>
      </p:sp>
      <p:sp>
        <p:nvSpPr>
          <p:cNvPr id="6" name="object 6"/>
          <p:cNvSpPr txBox="1">
            <a:spLocks noGrp="1"/>
          </p:cNvSpPr>
          <p:nvPr>
            <p:ph type="title"/>
          </p:nvPr>
        </p:nvSpPr>
        <p:spPr>
          <a:xfrm>
            <a:off x="2789522" y="240885"/>
            <a:ext cx="6612955" cy="686246"/>
          </a:xfrm>
          <a:prstGeom prst="rect">
            <a:avLst/>
          </a:prstGeom>
        </p:spPr>
        <p:txBody>
          <a:bodyPr vert="horz" wrap="square" lIns="0" tIns="9049" rIns="0" bIns="0" rtlCol="0" anchor="ctr">
            <a:spAutoFit/>
          </a:bodyPr>
          <a:lstStyle/>
          <a:p>
            <a:pPr marL="9525">
              <a:lnSpc>
                <a:spcPct val="100000"/>
              </a:lnSpc>
              <a:spcBef>
                <a:spcPts val="71"/>
              </a:spcBef>
            </a:pPr>
            <a:r>
              <a:rPr spc="-4" dirty="0"/>
              <a:t>EA </a:t>
            </a:r>
            <a:r>
              <a:rPr spc="-8" dirty="0"/>
              <a:t>Domains </a:t>
            </a:r>
            <a:r>
              <a:rPr spc="-4" dirty="0"/>
              <a:t>as a</a:t>
            </a:r>
            <a:r>
              <a:rPr spc="-109" dirty="0"/>
              <a:t> </a:t>
            </a:r>
            <a:r>
              <a:rPr spc="-4" dirty="0"/>
              <a:t>Stack</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42575" y="76199"/>
            <a:ext cx="4503896" cy="136576"/>
          </a:xfrm>
          <a:prstGeom prst="rect">
            <a:avLst/>
          </a:prstGeom>
        </p:spPr>
        <p:txBody>
          <a:bodyPr vert="horz" wrap="square" lIns="0" tIns="9525" rIns="0" bIns="0" rtlCol="0">
            <a:spAutoFit/>
          </a:bodyPr>
          <a:lstStyle/>
          <a:p>
            <a:pPr marL="9525">
              <a:spcBef>
                <a:spcPts val="75"/>
              </a:spcBef>
            </a:pPr>
            <a:r>
              <a:rPr sz="825" dirty="0">
                <a:solidFill>
                  <a:srgbClr val="FFFFFF"/>
                </a:solidFill>
                <a:latin typeface="Arial"/>
                <a:cs typeface="Arial"/>
              </a:rPr>
              <a:t>The course</a:t>
            </a:r>
            <a:r>
              <a:rPr sz="825" spc="-15" dirty="0">
                <a:solidFill>
                  <a:srgbClr val="FFFFFF"/>
                </a:solidFill>
                <a:latin typeface="Arial"/>
                <a:cs typeface="Arial"/>
              </a:rPr>
              <a:t> </a:t>
            </a:r>
            <a:r>
              <a:rPr sz="825" dirty="0">
                <a:solidFill>
                  <a:srgbClr val="FFFFFF"/>
                </a:solidFill>
                <a:latin typeface="Arial"/>
                <a:cs typeface="Arial"/>
              </a:rPr>
              <a:t>of</a:t>
            </a:r>
            <a:r>
              <a:rPr sz="825" spc="-23" dirty="0">
                <a:solidFill>
                  <a:srgbClr val="FFFFFF"/>
                </a:solidFill>
                <a:latin typeface="Arial"/>
                <a:cs typeface="Arial"/>
              </a:rPr>
              <a:t> </a:t>
            </a:r>
            <a:r>
              <a:rPr sz="825" dirty="0">
                <a:solidFill>
                  <a:srgbClr val="FFFFFF"/>
                </a:solidFill>
                <a:latin typeface="Arial"/>
                <a:cs typeface="Arial"/>
              </a:rPr>
              <a:t>lectures</a:t>
            </a:r>
            <a:r>
              <a:rPr sz="825" spc="-23" dirty="0">
                <a:solidFill>
                  <a:srgbClr val="FFFFFF"/>
                </a:solidFill>
                <a:latin typeface="Arial"/>
                <a:cs typeface="Arial"/>
              </a:rPr>
              <a:t> </a:t>
            </a:r>
            <a:r>
              <a:rPr sz="825" dirty="0">
                <a:solidFill>
                  <a:srgbClr val="FFFFFF"/>
                </a:solidFill>
                <a:latin typeface="Arial"/>
                <a:cs typeface="Arial"/>
              </a:rPr>
              <a:t>on</a:t>
            </a:r>
            <a:r>
              <a:rPr sz="825" spc="4" dirty="0">
                <a:solidFill>
                  <a:srgbClr val="FFFFFF"/>
                </a:solidFill>
                <a:latin typeface="Arial"/>
                <a:cs typeface="Arial"/>
              </a:rPr>
              <a:t> </a:t>
            </a:r>
            <a:r>
              <a:rPr sz="825" dirty="0">
                <a:solidFill>
                  <a:srgbClr val="FFFFFF"/>
                </a:solidFill>
                <a:latin typeface="Arial"/>
                <a:cs typeface="Arial"/>
              </a:rPr>
              <a:t>enterprise</a:t>
            </a:r>
            <a:r>
              <a:rPr sz="825" spc="-38" dirty="0">
                <a:solidFill>
                  <a:srgbClr val="FFFFFF"/>
                </a:solidFill>
                <a:latin typeface="Arial"/>
                <a:cs typeface="Arial"/>
              </a:rPr>
              <a:t> </a:t>
            </a:r>
            <a:r>
              <a:rPr sz="825" dirty="0">
                <a:solidFill>
                  <a:srgbClr val="FFFFFF"/>
                </a:solidFill>
                <a:latin typeface="Arial"/>
                <a:cs typeface="Arial"/>
              </a:rPr>
              <a:t>architecture</a:t>
            </a:r>
            <a:r>
              <a:rPr sz="825" spc="-56" dirty="0">
                <a:solidFill>
                  <a:srgbClr val="FFFFFF"/>
                </a:solidFill>
                <a:latin typeface="Arial"/>
                <a:cs typeface="Arial"/>
              </a:rPr>
              <a:t> </a:t>
            </a:r>
            <a:r>
              <a:rPr sz="825" dirty="0">
                <a:solidFill>
                  <a:srgbClr val="FFFFFF"/>
                </a:solidFill>
                <a:latin typeface="Arial"/>
                <a:cs typeface="Arial"/>
              </a:rPr>
              <a:t>by</a:t>
            </a:r>
            <a:r>
              <a:rPr sz="825" spc="-4" dirty="0">
                <a:solidFill>
                  <a:srgbClr val="FFFFFF"/>
                </a:solidFill>
                <a:latin typeface="Arial"/>
                <a:cs typeface="Arial"/>
              </a:rPr>
              <a:t> </a:t>
            </a:r>
            <a:r>
              <a:rPr sz="825" dirty="0">
                <a:solidFill>
                  <a:srgbClr val="FFFFFF"/>
                </a:solidFill>
                <a:latin typeface="Arial"/>
                <a:cs typeface="Arial"/>
              </a:rPr>
              <a:t>Svyatoslav</a:t>
            </a:r>
            <a:r>
              <a:rPr sz="825" spc="-26" dirty="0">
                <a:solidFill>
                  <a:srgbClr val="FFFFFF"/>
                </a:solidFill>
                <a:latin typeface="Arial"/>
                <a:cs typeface="Arial"/>
              </a:rPr>
              <a:t> </a:t>
            </a:r>
            <a:r>
              <a:rPr sz="825" dirty="0">
                <a:solidFill>
                  <a:srgbClr val="FFFFFF"/>
                </a:solidFill>
                <a:latin typeface="Arial"/>
                <a:cs typeface="Arial"/>
              </a:rPr>
              <a:t>Kotusev</a:t>
            </a:r>
            <a:r>
              <a:rPr sz="825" spc="-41" dirty="0">
                <a:solidFill>
                  <a:srgbClr val="FFFFFF"/>
                </a:solidFill>
                <a:latin typeface="Arial"/>
                <a:cs typeface="Arial"/>
              </a:rPr>
              <a:t> </a:t>
            </a:r>
            <a:r>
              <a:rPr sz="825" spc="-4" dirty="0">
                <a:solidFill>
                  <a:srgbClr val="FFFFFF"/>
                </a:solidFill>
                <a:latin typeface="Arial"/>
                <a:cs typeface="Arial"/>
              </a:rPr>
              <a:t>(kotusev@kotusev.com)</a:t>
            </a:r>
            <a:endParaRPr sz="825">
              <a:latin typeface="Arial"/>
              <a:cs typeface="Arial"/>
            </a:endParaRPr>
          </a:p>
        </p:txBody>
      </p:sp>
      <p:sp>
        <p:nvSpPr>
          <p:cNvPr id="5" name="object 5"/>
          <p:cNvSpPr txBox="1"/>
          <p:nvPr/>
        </p:nvSpPr>
        <p:spPr>
          <a:xfrm>
            <a:off x="1800822" y="1470731"/>
            <a:ext cx="8473888" cy="3292568"/>
          </a:xfrm>
          <a:prstGeom prst="rect">
            <a:avLst/>
          </a:prstGeom>
        </p:spPr>
        <p:txBody>
          <a:bodyPr vert="horz" wrap="square" lIns="0" tIns="9525" rIns="0" bIns="0" rtlCol="0">
            <a:spAutoFit/>
          </a:bodyPr>
          <a:lstStyle/>
          <a:p>
            <a:pPr marL="294799" marR="420529" indent="-285750">
              <a:spcBef>
                <a:spcPts val="75"/>
              </a:spcBef>
              <a:buFont typeface="Arial" panose="020B0604020202020204" pitchFamily="34" charset="0"/>
              <a:buChar char="•"/>
              <a:tabLst>
                <a:tab pos="267653" algn="l"/>
                <a:tab pos="268129" algn="l"/>
              </a:tabLst>
            </a:pPr>
            <a:r>
              <a:rPr sz="2000" spc="-4" dirty="0">
                <a:latin typeface="Arial"/>
                <a:cs typeface="Arial"/>
              </a:rPr>
              <a:t>All </a:t>
            </a:r>
            <a:r>
              <a:rPr sz="2000" dirty="0">
                <a:latin typeface="Arial"/>
                <a:cs typeface="Arial"/>
              </a:rPr>
              <a:t>EA domains can be also separated into</a:t>
            </a:r>
            <a:r>
              <a:rPr sz="2000" spc="-158" dirty="0">
                <a:latin typeface="Arial"/>
                <a:cs typeface="Arial"/>
              </a:rPr>
              <a:t> </a:t>
            </a:r>
            <a:r>
              <a:rPr sz="2000" dirty="0">
                <a:latin typeface="Arial"/>
                <a:cs typeface="Arial"/>
              </a:rPr>
              <a:t>business-  </a:t>
            </a:r>
            <a:r>
              <a:rPr sz="2000" spc="-4" dirty="0">
                <a:latin typeface="Arial"/>
                <a:cs typeface="Arial"/>
              </a:rPr>
              <a:t>enabling </a:t>
            </a:r>
            <a:r>
              <a:rPr sz="2000" dirty="0">
                <a:latin typeface="Arial"/>
                <a:cs typeface="Arial"/>
              </a:rPr>
              <a:t>domains and business-supporting</a:t>
            </a:r>
            <a:r>
              <a:rPr sz="2000" spc="-41" dirty="0">
                <a:latin typeface="Arial"/>
                <a:cs typeface="Arial"/>
              </a:rPr>
              <a:t> </a:t>
            </a:r>
            <a:r>
              <a:rPr sz="2000" dirty="0">
                <a:latin typeface="Arial"/>
                <a:cs typeface="Arial"/>
              </a:rPr>
              <a:t>domains</a:t>
            </a:r>
          </a:p>
          <a:p>
            <a:pPr marL="294799" marR="123825" indent="-285750">
              <a:spcBef>
                <a:spcPts val="431"/>
              </a:spcBef>
              <a:buFont typeface="Arial" panose="020B0604020202020204" pitchFamily="34" charset="0"/>
              <a:buChar char="•"/>
              <a:tabLst>
                <a:tab pos="267653" algn="l"/>
                <a:tab pos="268129" algn="l"/>
              </a:tabLst>
            </a:pPr>
            <a:r>
              <a:rPr sz="2000" dirty="0">
                <a:latin typeface="Arial"/>
                <a:cs typeface="Arial"/>
              </a:rPr>
              <a:t>Business-enabling </a:t>
            </a:r>
            <a:r>
              <a:rPr sz="2000" spc="-4" dirty="0">
                <a:latin typeface="Arial"/>
                <a:cs typeface="Arial"/>
              </a:rPr>
              <a:t>EA </a:t>
            </a:r>
            <a:r>
              <a:rPr sz="2000" dirty="0">
                <a:latin typeface="Arial"/>
                <a:cs typeface="Arial"/>
              </a:rPr>
              <a:t>domains occupy the top</a:t>
            </a:r>
            <a:r>
              <a:rPr sz="2000" spc="-191" dirty="0">
                <a:latin typeface="Arial"/>
                <a:cs typeface="Arial"/>
              </a:rPr>
              <a:t> </a:t>
            </a:r>
            <a:r>
              <a:rPr sz="2000" spc="-4" dirty="0">
                <a:latin typeface="Arial"/>
                <a:cs typeface="Arial"/>
              </a:rPr>
              <a:t>layers  </a:t>
            </a:r>
            <a:r>
              <a:rPr sz="2000" dirty="0">
                <a:latin typeface="Arial"/>
                <a:cs typeface="Arial"/>
              </a:rPr>
              <a:t>of the stack and represent functional</a:t>
            </a:r>
            <a:r>
              <a:rPr sz="2000" spc="-116" dirty="0">
                <a:latin typeface="Arial"/>
                <a:cs typeface="Arial"/>
              </a:rPr>
              <a:t> </a:t>
            </a:r>
            <a:r>
              <a:rPr sz="2000" dirty="0">
                <a:latin typeface="Arial"/>
                <a:cs typeface="Arial"/>
              </a:rPr>
              <a:t>domains</a:t>
            </a:r>
          </a:p>
          <a:p>
            <a:pPr marL="294799" indent="-285750">
              <a:spcBef>
                <a:spcPts val="435"/>
              </a:spcBef>
              <a:buFont typeface="Arial" panose="020B0604020202020204" pitchFamily="34" charset="0"/>
              <a:buChar char="•"/>
              <a:tabLst>
                <a:tab pos="267653" algn="l"/>
                <a:tab pos="268129" algn="l"/>
              </a:tabLst>
            </a:pPr>
            <a:r>
              <a:rPr sz="2000" dirty="0">
                <a:latin typeface="Arial"/>
                <a:cs typeface="Arial"/>
              </a:rPr>
              <a:t>These domains are </a:t>
            </a:r>
            <a:r>
              <a:rPr sz="2000" spc="-4" dirty="0">
                <a:latin typeface="Arial"/>
                <a:cs typeface="Arial"/>
              </a:rPr>
              <a:t>relevant </a:t>
            </a:r>
            <a:r>
              <a:rPr sz="2000" dirty="0">
                <a:latin typeface="Arial"/>
                <a:cs typeface="Arial"/>
              </a:rPr>
              <a:t>to business</a:t>
            </a:r>
            <a:r>
              <a:rPr sz="2000" spc="-34" dirty="0">
                <a:latin typeface="Arial"/>
                <a:cs typeface="Arial"/>
              </a:rPr>
              <a:t> </a:t>
            </a:r>
            <a:r>
              <a:rPr sz="2000" dirty="0">
                <a:latin typeface="Arial"/>
                <a:cs typeface="Arial"/>
              </a:rPr>
              <a:t>stakeholders</a:t>
            </a:r>
            <a:r>
              <a:rPr lang="en-GB" sz="2000" dirty="0">
                <a:latin typeface="Arial"/>
                <a:cs typeface="Arial"/>
              </a:rPr>
              <a:t> </a:t>
            </a:r>
            <a:r>
              <a:rPr sz="2000" dirty="0">
                <a:latin typeface="Arial"/>
                <a:cs typeface="Arial"/>
              </a:rPr>
              <a:t>and </a:t>
            </a:r>
            <a:r>
              <a:rPr sz="2000" spc="4" dirty="0">
                <a:latin typeface="Arial"/>
                <a:cs typeface="Arial"/>
              </a:rPr>
              <a:t>define </a:t>
            </a:r>
            <a:r>
              <a:rPr sz="2000" dirty="0">
                <a:latin typeface="Arial"/>
                <a:cs typeface="Arial"/>
              </a:rPr>
              <a:t>the core business functionality of IT</a:t>
            </a:r>
            <a:r>
              <a:rPr sz="2000" spc="-158" dirty="0">
                <a:latin typeface="Arial"/>
                <a:cs typeface="Arial"/>
              </a:rPr>
              <a:t> </a:t>
            </a:r>
            <a:r>
              <a:rPr sz="2000" dirty="0">
                <a:latin typeface="Arial"/>
                <a:cs typeface="Arial"/>
              </a:rPr>
              <a:t>systems</a:t>
            </a:r>
            <a:endParaRPr lang="en-GB" sz="2000" dirty="0">
              <a:latin typeface="Arial"/>
              <a:cs typeface="Arial"/>
            </a:endParaRPr>
          </a:p>
          <a:p>
            <a:pPr marL="294799" indent="-285750">
              <a:spcBef>
                <a:spcPts val="435"/>
              </a:spcBef>
              <a:buFont typeface="Arial" panose="020B0604020202020204" pitchFamily="34" charset="0"/>
              <a:buChar char="•"/>
              <a:tabLst>
                <a:tab pos="267653" algn="l"/>
                <a:tab pos="268129" algn="l"/>
              </a:tabLst>
            </a:pPr>
            <a:r>
              <a:rPr sz="2000" dirty="0">
                <a:latin typeface="Arial"/>
                <a:cs typeface="Arial"/>
              </a:rPr>
              <a:t>Business-supporting EA domains occupy the</a:t>
            </a:r>
            <a:r>
              <a:rPr sz="2000" spc="-195" dirty="0">
                <a:latin typeface="Arial"/>
                <a:cs typeface="Arial"/>
              </a:rPr>
              <a:t> </a:t>
            </a:r>
            <a:r>
              <a:rPr sz="2000" dirty="0">
                <a:latin typeface="Arial"/>
                <a:cs typeface="Arial"/>
              </a:rPr>
              <a:t>bottom</a:t>
            </a:r>
            <a:r>
              <a:rPr lang="en-GB" sz="2000" dirty="0">
                <a:latin typeface="Arial"/>
                <a:cs typeface="Arial"/>
              </a:rPr>
              <a:t> </a:t>
            </a:r>
            <a:r>
              <a:rPr sz="2000" spc="-4" dirty="0">
                <a:latin typeface="Arial"/>
                <a:cs typeface="Arial"/>
              </a:rPr>
              <a:t>layers </a:t>
            </a:r>
            <a:r>
              <a:rPr sz="2000" dirty="0">
                <a:latin typeface="Arial"/>
                <a:cs typeface="Arial"/>
              </a:rPr>
              <a:t>of the stack and represent non-functional</a:t>
            </a:r>
            <a:r>
              <a:rPr sz="2000" spc="-75" dirty="0">
                <a:latin typeface="Arial"/>
                <a:cs typeface="Arial"/>
              </a:rPr>
              <a:t> </a:t>
            </a:r>
            <a:r>
              <a:rPr sz="2000" dirty="0">
                <a:latin typeface="Arial"/>
                <a:cs typeface="Arial"/>
              </a:rPr>
              <a:t>domains</a:t>
            </a:r>
          </a:p>
          <a:p>
            <a:pPr marL="285750" marR="200025" indent="-285750">
              <a:spcBef>
                <a:spcPts val="431"/>
              </a:spcBef>
              <a:buFont typeface="Arial" panose="020B0604020202020204" pitchFamily="34" charset="0"/>
              <a:buChar char="•"/>
              <a:tabLst>
                <a:tab pos="258128" algn="l"/>
                <a:tab pos="268129" algn="l"/>
              </a:tabLst>
            </a:pPr>
            <a:r>
              <a:rPr sz="2000" dirty="0">
                <a:latin typeface="Arial"/>
                <a:cs typeface="Arial"/>
              </a:rPr>
              <a:t>These domains </a:t>
            </a:r>
            <a:r>
              <a:rPr sz="2000" spc="-4" dirty="0">
                <a:latin typeface="Arial"/>
                <a:cs typeface="Arial"/>
              </a:rPr>
              <a:t>are irrelevant </a:t>
            </a:r>
            <a:r>
              <a:rPr sz="2000" dirty="0">
                <a:latin typeface="Arial"/>
                <a:cs typeface="Arial"/>
              </a:rPr>
              <a:t>to business</a:t>
            </a:r>
            <a:r>
              <a:rPr sz="2000" spc="-79" dirty="0">
                <a:latin typeface="Arial"/>
                <a:cs typeface="Arial"/>
              </a:rPr>
              <a:t> </a:t>
            </a:r>
            <a:r>
              <a:rPr sz="2000" dirty="0">
                <a:latin typeface="Arial"/>
                <a:cs typeface="Arial"/>
              </a:rPr>
              <a:t>stakeholders</a:t>
            </a:r>
            <a:r>
              <a:rPr lang="en-GB" sz="2000" dirty="0">
                <a:latin typeface="Arial"/>
                <a:cs typeface="Arial"/>
              </a:rPr>
              <a:t> </a:t>
            </a:r>
            <a:r>
              <a:rPr sz="2000" dirty="0">
                <a:latin typeface="Arial"/>
                <a:cs typeface="Arial"/>
              </a:rPr>
              <a:t>and unrelated to business functionality of IT</a:t>
            </a:r>
            <a:r>
              <a:rPr sz="2000" spc="-139" dirty="0">
                <a:latin typeface="Arial"/>
                <a:cs typeface="Arial"/>
              </a:rPr>
              <a:t> </a:t>
            </a:r>
            <a:r>
              <a:rPr sz="2000" spc="-4" dirty="0">
                <a:latin typeface="Arial"/>
                <a:cs typeface="Arial"/>
              </a:rPr>
              <a:t>systems</a:t>
            </a:r>
            <a:endParaRPr sz="2000" dirty="0">
              <a:latin typeface="Arial"/>
              <a:cs typeface="Arial"/>
            </a:endParaRPr>
          </a:p>
        </p:txBody>
      </p:sp>
      <p:sp>
        <p:nvSpPr>
          <p:cNvPr id="7" name="object 7"/>
          <p:cNvSpPr txBox="1">
            <a:spLocks noGrp="1"/>
          </p:cNvSpPr>
          <p:nvPr>
            <p:ph type="dt" sz="half" idx="6"/>
          </p:nvPr>
        </p:nvSpPr>
        <p:spPr>
          <a:xfrm>
            <a:off x="168046" y="6553283"/>
            <a:ext cx="273050" cy="223520"/>
          </a:xfrm>
          <a:prstGeom prst="rect">
            <a:avLst/>
          </a:prstGeom>
        </p:spPr>
        <p:txBody>
          <a:bodyPr vert="horz" wrap="square" lIns="0" tIns="0" rIns="0" bIns="0" rtlCol="0">
            <a:spAutoFit/>
          </a:bodyPr>
          <a:lstStyle>
            <a:defPPr>
              <a:defRPr lang="en-US"/>
            </a:defPPr>
            <a:lvl1pPr marL="0" algn="l" defTabSz="914400" rtl="0" eaLnBrk="1" latinLnBrk="0" hangingPunct="1">
              <a:defRPr sz="1400" b="1"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525">
              <a:lnSpc>
                <a:spcPts val="1229"/>
              </a:lnSpc>
            </a:pPr>
            <a:r>
              <a:rPr lang="en-GB" spc="-5"/>
              <a:t>SK</a:t>
            </a:r>
            <a:endParaRPr spc="-4" dirty="0"/>
          </a:p>
        </p:txBody>
      </p:sp>
      <p:sp>
        <p:nvSpPr>
          <p:cNvPr id="8" name="object 8"/>
          <p:cNvSpPr txBox="1">
            <a:spLocks noGrp="1"/>
          </p:cNvSpPr>
          <p:nvPr>
            <p:ph type="sldNum" sz="quarter" idx="7"/>
          </p:nvPr>
        </p:nvSpPr>
        <p:spPr>
          <a:xfrm>
            <a:off x="8662543" y="6553283"/>
            <a:ext cx="344170" cy="223520"/>
          </a:xfrm>
          <a:prstGeom prst="rect">
            <a:avLst/>
          </a:prstGeom>
        </p:spPr>
        <p:txBody>
          <a:bodyPr vert="horz" wrap="square" lIns="0" tIns="0" rIns="0" bIns="0" rtlCol="0">
            <a:spAutoFit/>
          </a:bodyPr>
          <a:lstStyle>
            <a:defPPr>
              <a:defRPr lang="en-US"/>
            </a:defPPr>
            <a:lvl1pPr marL="0" algn="l" defTabSz="914400" rtl="0" eaLnBrk="1" latinLnBrk="0" hangingPunct="1">
              <a:defRPr sz="1400" b="1"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525">
              <a:lnSpc>
                <a:spcPts val="1229"/>
              </a:lnSpc>
            </a:pPr>
            <a:r>
              <a:rPr lang="en-GB" spc="-10"/>
              <a:t>#</a:t>
            </a:r>
            <a:fld id="{81D60167-4931-47E6-BA6A-407CBD079E47}" type="slidenum">
              <a:rPr spc="-10" smtClean="0"/>
              <a:pPr marL="12700">
                <a:lnSpc>
                  <a:spcPts val="1639"/>
                </a:lnSpc>
              </a:pPr>
              <a:t>25</a:t>
            </a:fld>
            <a:endParaRPr spc="-8" dirty="0"/>
          </a:p>
        </p:txBody>
      </p:sp>
      <p:sp>
        <p:nvSpPr>
          <p:cNvPr id="9" name="object 9"/>
          <p:cNvSpPr txBox="1">
            <a:spLocks noGrp="1"/>
          </p:cNvSpPr>
          <p:nvPr>
            <p:ph type="ftr" sz="quarter" idx="5"/>
          </p:nvPr>
        </p:nvSpPr>
        <p:spPr>
          <a:xfrm>
            <a:off x="1171447" y="6572403"/>
            <a:ext cx="6793865" cy="182879"/>
          </a:xfrm>
          <a:prstGeom prst="rect">
            <a:avLst/>
          </a:prstGeom>
        </p:spPr>
        <p:txBody>
          <a:bodyPr vert="horz" wrap="square" lIns="0" tIns="0" rIns="0" bIns="0" rtlCol="0">
            <a:spAutoFit/>
          </a:bodyPr>
          <a:lstStyle>
            <a:defPPr>
              <a:defRPr lang="en-US"/>
            </a:defPPr>
            <a:lvl1pPr marL="0" algn="l" defTabSz="914400" rtl="0" eaLnBrk="1" latinLnBrk="0" hangingPunct="1">
              <a:defRPr sz="1100" b="0" i="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525"/>
            <a:r>
              <a:rPr lang="en-GB" i="0" spc="5"/>
              <a:t>Based</a:t>
            </a:r>
            <a:r>
              <a:rPr lang="en-GB" i="0" spc="-30"/>
              <a:t> </a:t>
            </a:r>
            <a:r>
              <a:rPr lang="en-GB" i="0" spc="5"/>
              <a:t>on</a:t>
            </a:r>
            <a:r>
              <a:rPr lang="en-GB" i="0" spc="-30"/>
              <a:t> </a:t>
            </a:r>
            <a:r>
              <a:rPr lang="en-GB" i="0"/>
              <a:t>the</a:t>
            </a:r>
            <a:r>
              <a:rPr lang="en-GB" i="0" spc="-25"/>
              <a:t> </a:t>
            </a:r>
            <a:r>
              <a:rPr lang="en-GB" i="0" spc="5"/>
              <a:t>book</a:t>
            </a:r>
            <a:r>
              <a:rPr lang="en-GB" i="0" spc="-25"/>
              <a:t> </a:t>
            </a:r>
            <a:r>
              <a:rPr lang="en-GB"/>
              <a:t>The</a:t>
            </a:r>
            <a:r>
              <a:rPr lang="en-GB" spc="-10"/>
              <a:t> </a:t>
            </a:r>
            <a:r>
              <a:rPr lang="en-GB"/>
              <a:t>Practice</a:t>
            </a:r>
            <a:r>
              <a:rPr lang="en-GB" spc="-25"/>
              <a:t> </a:t>
            </a:r>
            <a:r>
              <a:rPr lang="en-GB" spc="5"/>
              <a:t>of</a:t>
            </a:r>
            <a:r>
              <a:rPr lang="en-GB" spc="-10"/>
              <a:t> </a:t>
            </a:r>
            <a:r>
              <a:rPr lang="en-GB"/>
              <a:t>Enterprise</a:t>
            </a:r>
            <a:r>
              <a:rPr lang="en-GB" spc="-55"/>
              <a:t> </a:t>
            </a:r>
            <a:r>
              <a:rPr lang="en-GB"/>
              <a:t>Architecture:</a:t>
            </a:r>
            <a:r>
              <a:rPr lang="en-GB" spc="-80"/>
              <a:t> </a:t>
            </a:r>
            <a:r>
              <a:rPr lang="en-GB"/>
              <a:t>A</a:t>
            </a:r>
            <a:r>
              <a:rPr lang="en-GB" spc="-10"/>
              <a:t> </a:t>
            </a:r>
            <a:r>
              <a:rPr lang="en-GB"/>
              <a:t>Modern</a:t>
            </a:r>
            <a:r>
              <a:rPr lang="en-GB" spc="-30"/>
              <a:t> </a:t>
            </a:r>
            <a:r>
              <a:rPr lang="en-GB"/>
              <a:t>Approach</a:t>
            </a:r>
            <a:r>
              <a:rPr lang="en-GB" spc="-50"/>
              <a:t> </a:t>
            </a:r>
            <a:r>
              <a:rPr lang="en-GB"/>
              <a:t>to</a:t>
            </a:r>
            <a:r>
              <a:rPr lang="en-GB" spc="-10"/>
              <a:t> </a:t>
            </a:r>
            <a:r>
              <a:rPr lang="en-GB"/>
              <a:t>Business</a:t>
            </a:r>
            <a:r>
              <a:rPr lang="en-GB" spc="-65"/>
              <a:t> </a:t>
            </a:r>
            <a:r>
              <a:rPr lang="en-GB" spc="5"/>
              <a:t>and</a:t>
            </a:r>
            <a:r>
              <a:rPr lang="en-GB" spc="-5"/>
              <a:t> </a:t>
            </a:r>
            <a:r>
              <a:rPr lang="en-GB"/>
              <a:t>IT</a:t>
            </a:r>
            <a:r>
              <a:rPr lang="en-GB" spc="-20"/>
              <a:t> </a:t>
            </a:r>
            <a:r>
              <a:rPr lang="en-GB"/>
              <a:t>Alignment</a:t>
            </a:r>
            <a:endParaRPr dirty="0"/>
          </a:p>
        </p:txBody>
      </p:sp>
      <p:sp>
        <p:nvSpPr>
          <p:cNvPr id="6" name="object 6"/>
          <p:cNvSpPr txBox="1">
            <a:spLocks noGrp="1"/>
          </p:cNvSpPr>
          <p:nvPr>
            <p:ph type="title"/>
          </p:nvPr>
        </p:nvSpPr>
        <p:spPr>
          <a:xfrm>
            <a:off x="1720645" y="385454"/>
            <a:ext cx="8642555" cy="686246"/>
          </a:xfrm>
          <a:prstGeom prst="rect">
            <a:avLst/>
          </a:prstGeom>
        </p:spPr>
        <p:txBody>
          <a:bodyPr vert="horz" wrap="square" lIns="0" tIns="9049" rIns="0" bIns="0" rtlCol="0" anchor="ctr">
            <a:spAutoFit/>
          </a:bodyPr>
          <a:lstStyle/>
          <a:p>
            <a:pPr marL="9525">
              <a:lnSpc>
                <a:spcPct val="100000"/>
              </a:lnSpc>
              <a:spcBef>
                <a:spcPts val="71"/>
              </a:spcBef>
            </a:pPr>
            <a:r>
              <a:rPr spc="-4" dirty="0"/>
              <a:t>Enabling and Supporting EA</a:t>
            </a:r>
            <a:r>
              <a:rPr spc="-94" dirty="0"/>
              <a:t> </a:t>
            </a:r>
            <a:r>
              <a:rPr spc="-4" dirty="0"/>
              <a:t>Domains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42575" y="76199"/>
            <a:ext cx="4503896" cy="136576"/>
          </a:xfrm>
          <a:prstGeom prst="rect">
            <a:avLst/>
          </a:prstGeom>
        </p:spPr>
        <p:txBody>
          <a:bodyPr vert="horz" wrap="square" lIns="0" tIns="9525" rIns="0" bIns="0" rtlCol="0">
            <a:spAutoFit/>
          </a:bodyPr>
          <a:lstStyle/>
          <a:p>
            <a:pPr marL="9525">
              <a:spcBef>
                <a:spcPts val="75"/>
              </a:spcBef>
            </a:pPr>
            <a:r>
              <a:rPr sz="825" dirty="0">
                <a:solidFill>
                  <a:srgbClr val="FFFFFF"/>
                </a:solidFill>
                <a:latin typeface="Arial"/>
                <a:cs typeface="Arial"/>
              </a:rPr>
              <a:t>The course</a:t>
            </a:r>
            <a:r>
              <a:rPr sz="825" spc="-15" dirty="0">
                <a:solidFill>
                  <a:srgbClr val="FFFFFF"/>
                </a:solidFill>
                <a:latin typeface="Arial"/>
                <a:cs typeface="Arial"/>
              </a:rPr>
              <a:t> </a:t>
            </a:r>
            <a:r>
              <a:rPr sz="825" dirty="0">
                <a:solidFill>
                  <a:srgbClr val="FFFFFF"/>
                </a:solidFill>
                <a:latin typeface="Arial"/>
                <a:cs typeface="Arial"/>
              </a:rPr>
              <a:t>of</a:t>
            </a:r>
            <a:r>
              <a:rPr sz="825" spc="-23" dirty="0">
                <a:solidFill>
                  <a:srgbClr val="FFFFFF"/>
                </a:solidFill>
                <a:latin typeface="Arial"/>
                <a:cs typeface="Arial"/>
              </a:rPr>
              <a:t> </a:t>
            </a:r>
            <a:r>
              <a:rPr sz="825" dirty="0">
                <a:solidFill>
                  <a:srgbClr val="FFFFFF"/>
                </a:solidFill>
                <a:latin typeface="Arial"/>
                <a:cs typeface="Arial"/>
              </a:rPr>
              <a:t>lectures</a:t>
            </a:r>
            <a:r>
              <a:rPr sz="825" spc="-23" dirty="0">
                <a:solidFill>
                  <a:srgbClr val="FFFFFF"/>
                </a:solidFill>
                <a:latin typeface="Arial"/>
                <a:cs typeface="Arial"/>
              </a:rPr>
              <a:t> </a:t>
            </a:r>
            <a:r>
              <a:rPr sz="825" dirty="0">
                <a:solidFill>
                  <a:srgbClr val="FFFFFF"/>
                </a:solidFill>
                <a:latin typeface="Arial"/>
                <a:cs typeface="Arial"/>
              </a:rPr>
              <a:t>on</a:t>
            </a:r>
            <a:r>
              <a:rPr sz="825" spc="4" dirty="0">
                <a:solidFill>
                  <a:srgbClr val="FFFFFF"/>
                </a:solidFill>
                <a:latin typeface="Arial"/>
                <a:cs typeface="Arial"/>
              </a:rPr>
              <a:t> </a:t>
            </a:r>
            <a:r>
              <a:rPr sz="825" dirty="0">
                <a:solidFill>
                  <a:srgbClr val="FFFFFF"/>
                </a:solidFill>
                <a:latin typeface="Arial"/>
                <a:cs typeface="Arial"/>
              </a:rPr>
              <a:t>enterprise</a:t>
            </a:r>
            <a:r>
              <a:rPr sz="825" spc="-38" dirty="0">
                <a:solidFill>
                  <a:srgbClr val="FFFFFF"/>
                </a:solidFill>
                <a:latin typeface="Arial"/>
                <a:cs typeface="Arial"/>
              </a:rPr>
              <a:t> </a:t>
            </a:r>
            <a:r>
              <a:rPr sz="825" dirty="0">
                <a:solidFill>
                  <a:srgbClr val="FFFFFF"/>
                </a:solidFill>
                <a:latin typeface="Arial"/>
                <a:cs typeface="Arial"/>
              </a:rPr>
              <a:t>architecture</a:t>
            </a:r>
            <a:r>
              <a:rPr sz="825" spc="-56" dirty="0">
                <a:solidFill>
                  <a:srgbClr val="FFFFFF"/>
                </a:solidFill>
                <a:latin typeface="Arial"/>
                <a:cs typeface="Arial"/>
              </a:rPr>
              <a:t> </a:t>
            </a:r>
            <a:r>
              <a:rPr sz="825" dirty="0">
                <a:solidFill>
                  <a:srgbClr val="FFFFFF"/>
                </a:solidFill>
                <a:latin typeface="Arial"/>
                <a:cs typeface="Arial"/>
              </a:rPr>
              <a:t>by</a:t>
            </a:r>
            <a:r>
              <a:rPr sz="825" spc="-4" dirty="0">
                <a:solidFill>
                  <a:srgbClr val="FFFFFF"/>
                </a:solidFill>
                <a:latin typeface="Arial"/>
                <a:cs typeface="Arial"/>
              </a:rPr>
              <a:t> </a:t>
            </a:r>
            <a:r>
              <a:rPr sz="825" dirty="0">
                <a:solidFill>
                  <a:srgbClr val="FFFFFF"/>
                </a:solidFill>
                <a:latin typeface="Arial"/>
                <a:cs typeface="Arial"/>
              </a:rPr>
              <a:t>Svyatoslav</a:t>
            </a:r>
            <a:r>
              <a:rPr sz="825" spc="-26" dirty="0">
                <a:solidFill>
                  <a:srgbClr val="FFFFFF"/>
                </a:solidFill>
                <a:latin typeface="Arial"/>
                <a:cs typeface="Arial"/>
              </a:rPr>
              <a:t> </a:t>
            </a:r>
            <a:r>
              <a:rPr sz="825" dirty="0">
                <a:solidFill>
                  <a:srgbClr val="FFFFFF"/>
                </a:solidFill>
                <a:latin typeface="Arial"/>
                <a:cs typeface="Arial"/>
              </a:rPr>
              <a:t>Kotusev</a:t>
            </a:r>
            <a:r>
              <a:rPr sz="825" spc="-41" dirty="0">
                <a:solidFill>
                  <a:srgbClr val="FFFFFF"/>
                </a:solidFill>
                <a:latin typeface="Arial"/>
                <a:cs typeface="Arial"/>
              </a:rPr>
              <a:t> </a:t>
            </a:r>
            <a:r>
              <a:rPr sz="825" spc="-4" dirty="0">
                <a:solidFill>
                  <a:srgbClr val="FFFFFF"/>
                </a:solidFill>
                <a:latin typeface="Arial"/>
                <a:cs typeface="Arial"/>
              </a:rPr>
              <a:t>(kotusev@kotusev.com)</a:t>
            </a:r>
            <a:endParaRPr sz="825">
              <a:latin typeface="Arial"/>
              <a:cs typeface="Arial"/>
            </a:endParaRPr>
          </a:p>
        </p:txBody>
      </p:sp>
      <p:sp>
        <p:nvSpPr>
          <p:cNvPr id="5" name="object 5"/>
          <p:cNvSpPr txBox="1"/>
          <p:nvPr/>
        </p:nvSpPr>
        <p:spPr>
          <a:xfrm>
            <a:off x="2213944" y="4225224"/>
            <a:ext cx="7260244" cy="840615"/>
          </a:xfrm>
          <a:prstGeom prst="rect">
            <a:avLst/>
          </a:prstGeom>
        </p:spPr>
        <p:txBody>
          <a:bodyPr vert="horz" wrap="square" lIns="0" tIns="9525" rIns="0" bIns="0" rtlCol="0">
            <a:spAutoFit/>
          </a:bodyPr>
          <a:lstStyle/>
          <a:p>
            <a:pPr marL="9525" marR="3810">
              <a:spcBef>
                <a:spcPts val="75"/>
              </a:spcBef>
            </a:pPr>
            <a:r>
              <a:rPr spc="-19" dirty="0">
                <a:latin typeface="Arial"/>
                <a:cs typeface="Arial"/>
              </a:rPr>
              <a:t>Generally, </a:t>
            </a:r>
            <a:r>
              <a:rPr spc="-4" dirty="0">
                <a:latin typeface="Arial"/>
                <a:cs typeface="Arial"/>
              </a:rPr>
              <a:t>enterprise </a:t>
            </a:r>
            <a:r>
              <a:rPr dirty="0">
                <a:latin typeface="Arial"/>
                <a:cs typeface="Arial"/>
              </a:rPr>
              <a:t>architecture can </a:t>
            </a:r>
            <a:r>
              <a:rPr spc="-4" dirty="0">
                <a:latin typeface="Arial"/>
                <a:cs typeface="Arial"/>
              </a:rPr>
              <a:t>describe </a:t>
            </a:r>
            <a:r>
              <a:rPr dirty="0">
                <a:latin typeface="Arial"/>
                <a:cs typeface="Arial"/>
              </a:rPr>
              <a:t>any  domains considered as important </a:t>
            </a:r>
            <a:r>
              <a:rPr spc="4" dirty="0">
                <a:latin typeface="Arial"/>
                <a:cs typeface="Arial"/>
              </a:rPr>
              <a:t>from </a:t>
            </a:r>
            <a:r>
              <a:rPr dirty="0">
                <a:latin typeface="Arial"/>
                <a:cs typeface="Arial"/>
              </a:rPr>
              <a:t>the </a:t>
            </a:r>
            <a:r>
              <a:rPr spc="-4" dirty="0">
                <a:latin typeface="Arial"/>
                <a:cs typeface="Arial"/>
              </a:rPr>
              <a:t>perspective</a:t>
            </a:r>
            <a:r>
              <a:rPr spc="-120" dirty="0">
                <a:latin typeface="Arial"/>
                <a:cs typeface="Arial"/>
              </a:rPr>
              <a:t> </a:t>
            </a:r>
            <a:r>
              <a:rPr spc="4" dirty="0">
                <a:latin typeface="Arial"/>
                <a:cs typeface="Arial"/>
              </a:rPr>
              <a:t>of  </a:t>
            </a:r>
            <a:r>
              <a:rPr dirty="0">
                <a:latin typeface="Arial"/>
                <a:cs typeface="Arial"/>
              </a:rPr>
              <a:t>the relationship </a:t>
            </a:r>
            <a:r>
              <a:rPr spc="-4" dirty="0">
                <a:latin typeface="Arial"/>
                <a:cs typeface="Arial"/>
              </a:rPr>
              <a:t>between </a:t>
            </a:r>
            <a:r>
              <a:rPr dirty="0">
                <a:latin typeface="Arial"/>
                <a:cs typeface="Arial"/>
              </a:rPr>
              <a:t>business and</a:t>
            </a:r>
            <a:r>
              <a:rPr spc="-19" dirty="0">
                <a:latin typeface="Arial"/>
                <a:cs typeface="Arial"/>
              </a:rPr>
              <a:t> </a:t>
            </a:r>
            <a:r>
              <a:rPr dirty="0">
                <a:latin typeface="Arial"/>
                <a:cs typeface="Arial"/>
              </a:rPr>
              <a:t>IT</a:t>
            </a:r>
          </a:p>
        </p:txBody>
      </p:sp>
      <p:sp>
        <p:nvSpPr>
          <p:cNvPr id="6" name="object 6"/>
          <p:cNvSpPr txBox="1">
            <a:spLocks noGrp="1"/>
          </p:cNvSpPr>
          <p:nvPr>
            <p:ph type="title"/>
          </p:nvPr>
        </p:nvSpPr>
        <p:spPr>
          <a:xfrm>
            <a:off x="2330245" y="385454"/>
            <a:ext cx="5611796" cy="686246"/>
          </a:xfrm>
          <a:prstGeom prst="rect">
            <a:avLst/>
          </a:prstGeom>
        </p:spPr>
        <p:txBody>
          <a:bodyPr vert="horz" wrap="square" lIns="0" tIns="9049" rIns="0" bIns="0" rtlCol="0" anchor="ctr">
            <a:spAutoFit/>
          </a:bodyPr>
          <a:lstStyle/>
          <a:p>
            <a:pPr marL="9525">
              <a:lnSpc>
                <a:spcPct val="100000"/>
              </a:lnSpc>
              <a:spcBef>
                <a:spcPts val="71"/>
              </a:spcBef>
            </a:pPr>
            <a:r>
              <a:rPr spc="-8" dirty="0"/>
              <a:t>The </a:t>
            </a:r>
            <a:r>
              <a:rPr spc="-4" dirty="0"/>
              <a:t>Stack of EA</a:t>
            </a:r>
            <a:r>
              <a:rPr spc="-120" dirty="0"/>
              <a:t> </a:t>
            </a:r>
            <a:r>
              <a:rPr spc="-8" dirty="0"/>
              <a:t>Domains</a:t>
            </a:r>
          </a:p>
        </p:txBody>
      </p:sp>
      <p:sp>
        <p:nvSpPr>
          <p:cNvPr id="7" name="object 7"/>
          <p:cNvSpPr/>
          <p:nvPr/>
        </p:nvSpPr>
        <p:spPr>
          <a:xfrm>
            <a:off x="1494503" y="1529333"/>
            <a:ext cx="7756177" cy="2029944"/>
          </a:xfrm>
          <a:prstGeom prst="rect">
            <a:avLst/>
          </a:prstGeom>
          <a:blipFill>
            <a:blip r:embed="rId2" cstate="print"/>
            <a:stretch>
              <a:fillRect/>
            </a:stretch>
          </a:blipFill>
        </p:spPr>
        <p:txBody>
          <a:bodyPr wrap="square" lIns="0" tIns="0" rIns="0" bIns="0" rtlCol="0"/>
          <a:lstStyle/>
          <a:p>
            <a:endParaRPr sz="1350"/>
          </a:p>
        </p:txBody>
      </p:sp>
      <p:sp>
        <p:nvSpPr>
          <p:cNvPr id="8" name="object 8"/>
          <p:cNvSpPr txBox="1">
            <a:spLocks noGrp="1"/>
          </p:cNvSpPr>
          <p:nvPr>
            <p:ph type="dt" sz="half" idx="6"/>
          </p:nvPr>
        </p:nvSpPr>
        <p:spPr>
          <a:xfrm>
            <a:off x="168046" y="6553283"/>
            <a:ext cx="273050" cy="223520"/>
          </a:xfrm>
          <a:prstGeom prst="rect">
            <a:avLst/>
          </a:prstGeom>
        </p:spPr>
        <p:txBody>
          <a:bodyPr vert="horz" wrap="square" lIns="0" tIns="0" rIns="0" bIns="0" rtlCol="0">
            <a:spAutoFit/>
          </a:bodyPr>
          <a:lstStyle>
            <a:defPPr>
              <a:defRPr lang="en-US"/>
            </a:defPPr>
            <a:lvl1pPr marL="0" algn="l" defTabSz="914400" rtl="0" eaLnBrk="1" latinLnBrk="0" hangingPunct="1">
              <a:defRPr sz="1400" b="1"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525">
              <a:lnSpc>
                <a:spcPts val="1229"/>
              </a:lnSpc>
            </a:pPr>
            <a:r>
              <a:rPr lang="en-GB" spc="-5"/>
              <a:t>SK</a:t>
            </a:r>
            <a:endParaRPr spc="-4" dirty="0"/>
          </a:p>
        </p:txBody>
      </p:sp>
      <p:sp>
        <p:nvSpPr>
          <p:cNvPr id="9" name="object 9"/>
          <p:cNvSpPr txBox="1">
            <a:spLocks noGrp="1"/>
          </p:cNvSpPr>
          <p:nvPr>
            <p:ph type="sldNum" sz="quarter" idx="7"/>
          </p:nvPr>
        </p:nvSpPr>
        <p:spPr>
          <a:xfrm>
            <a:off x="8662543" y="6553283"/>
            <a:ext cx="344170" cy="223520"/>
          </a:xfrm>
          <a:prstGeom prst="rect">
            <a:avLst/>
          </a:prstGeom>
        </p:spPr>
        <p:txBody>
          <a:bodyPr vert="horz" wrap="square" lIns="0" tIns="0" rIns="0" bIns="0" rtlCol="0">
            <a:spAutoFit/>
          </a:bodyPr>
          <a:lstStyle>
            <a:defPPr>
              <a:defRPr lang="en-US"/>
            </a:defPPr>
            <a:lvl1pPr marL="0" algn="l" defTabSz="914400" rtl="0" eaLnBrk="1" latinLnBrk="0" hangingPunct="1">
              <a:defRPr sz="1400" b="1"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525">
              <a:lnSpc>
                <a:spcPts val="1229"/>
              </a:lnSpc>
            </a:pPr>
            <a:r>
              <a:rPr lang="en-GB" spc="-10"/>
              <a:t>#</a:t>
            </a:r>
            <a:fld id="{81D60167-4931-47E6-BA6A-407CBD079E47}" type="slidenum">
              <a:rPr spc="-10" smtClean="0"/>
              <a:pPr marL="12700">
                <a:lnSpc>
                  <a:spcPts val="1639"/>
                </a:lnSpc>
              </a:pPr>
              <a:t>26</a:t>
            </a:fld>
            <a:endParaRPr spc="-8" dirty="0"/>
          </a:p>
        </p:txBody>
      </p:sp>
      <p:sp>
        <p:nvSpPr>
          <p:cNvPr id="10" name="object 10"/>
          <p:cNvSpPr txBox="1">
            <a:spLocks noGrp="1"/>
          </p:cNvSpPr>
          <p:nvPr>
            <p:ph type="ftr" sz="quarter" idx="5"/>
          </p:nvPr>
        </p:nvSpPr>
        <p:spPr>
          <a:xfrm>
            <a:off x="1171447" y="6572403"/>
            <a:ext cx="6793865" cy="182879"/>
          </a:xfrm>
          <a:prstGeom prst="rect">
            <a:avLst/>
          </a:prstGeom>
        </p:spPr>
        <p:txBody>
          <a:bodyPr vert="horz" wrap="square" lIns="0" tIns="0" rIns="0" bIns="0" rtlCol="0">
            <a:spAutoFit/>
          </a:bodyPr>
          <a:lstStyle>
            <a:defPPr>
              <a:defRPr lang="en-US"/>
            </a:defPPr>
            <a:lvl1pPr marL="0" algn="l" defTabSz="914400" rtl="0" eaLnBrk="1" latinLnBrk="0" hangingPunct="1">
              <a:defRPr sz="1100" b="0" i="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525"/>
            <a:r>
              <a:rPr lang="en-GB" i="0" spc="5"/>
              <a:t>Based</a:t>
            </a:r>
            <a:r>
              <a:rPr lang="en-GB" i="0" spc="-30"/>
              <a:t> </a:t>
            </a:r>
            <a:r>
              <a:rPr lang="en-GB" i="0" spc="5"/>
              <a:t>on</a:t>
            </a:r>
            <a:r>
              <a:rPr lang="en-GB" i="0" spc="-30"/>
              <a:t> </a:t>
            </a:r>
            <a:r>
              <a:rPr lang="en-GB" i="0"/>
              <a:t>the</a:t>
            </a:r>
            <a:r>
              <a:rPr lang="en-GB" i="0" spc="-25"/>
              <a:t> </a:t>
            </a:r>
            <a:r>
              <a:rPr lang="en-GB" i="0" spc="5"/>
              <a:t>book</a:t>
            </a:r>
            <a:r>
              <a:rPr lang="en-GB" i="0" spc="-25"/>
              <a:t> </a:t>
            </a:r>
            <a:r>
              <a:rPr lang="en-GB"/>
              <a:t>The</a:t>
            </a:r>
            <a:r>
              <a:rPr lang="en-GB" spc="-10"/>
              <a:t> </a:t>
            </a:r>
            <a:r>
              <a:rPr lang="en-GB"/>
              <a:t>Practice</a:t>
            </a:r>
            <a:r>
              <a:rPr lang="en-GB" spc="-25"/>
              <a:t> </a:t>
            </a:r>
            <a:r>
              <a:rPr lang="en-GB" spc="5"/>
              <a:t>of</a:t>
            </a:r>
            <a:r>
              <a:rPr lang="en-GB" spc="-10"/>
              <a:t> </a:t>
            </a:r>
            <a:r>
              <a:rPr lang="en-GB"/>
              <a:t>Enterprise</a:t>
            </a:r>
            <a:r>
              <a:rPr lang="en-GB" spc="-55"/>
              <a:t> </a:t>
            </a:r>
            <a:r>
              <a:rPr lang="en-GB"/>
              <a:t>Architecture:</a:t>
            </a:r>
            <a:r>
              <a:rPr lang="en-GB" spc="-80"/>
              <a:t> </a:t>
            </a:r>
            <a:r>
              <a:rPr lang="en-GB"/>
              <a:t>A</a:t>
            </a:r>
            <a:r>
              <a:rPr lang="en-GB" spc="-10"/>
              <a:t> </a:t>
            </a:r>
            <a:r>
              <a:rPr lang="en-GB"/>
              <a:t>Modern</a:t>
            </a:r>
            <a:r>
              <a:rPr lang="en-GB" spc="-30"/>
              <a:t> </a:t>
            </a:r>
            <a:r>
              <a:rPr lang="en-GB"/>
              <a:t>Approach</a:t>
            </a:r>
            <a:r>
              <a:rPr lang="en-GB" spc="-50"/>
              <a:t> </a:t>
            </a:r>
            <a:r>
              <a:rPr lang="en-GB"/>
              <a:t>to</a:t>
            </a:r>
            <a:r>
              <a:rPr lang="en-GB" spc="-10"/>
              <a:t> </a:t>
            </a:r>
            <a:r>
              <a:rPr lang="en-GB"/>
              <a:t>Business</a:t>
            </a:r>
            <a:r>
              <a:rPr lang="en-GB" spc="-65"/>
              <a:t> </a:t>
            </a:r>
            <a:r>
              <a:rPr lang="en-GB" spc="5"/>
              <a:t>and</a:t>
            </a:r>
            <a:r>
              <a:rPr lang="en-GB" spc="-5"/>
              <a:t> </a:t>
            </a:r>
            <a:r>
              <a:rPr lang="en-GB"/>
              <a:t>IT</a:t>
            </a:r>
            <a:r>
              <a:rPr lang="en-GB" spc="-20"/>
              <a:t> </a:t>
            </a:r>
            <a:r>
              <a:rPr lang="en-GB"/>
              <a:t>Alignment</a:t>
            </a:r>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B451C-F2A8-4A01-8410-5A7C4CD417C7}"/>
              </a:ext>
            </a:extLst>
          </p:cNvPr>
          <p:cNvSpPr>
            <a:spLocks noGrp="1"/>
          </p:cNvSpPr>
          <p:nvPr>
            <p:ph type="title"/>
          </p:nvPr>
        </p:nvSpPr>
        <p:spPr/>
        <p:txBody>
          <a:bodyPr/>
          <a:lstStyle/>
          <a:p>
            <a:r>
              <a:rPr lang="en-GB" dirty="0"/>
              <a:t>Also see this:</a:t>
            </a:r>
          </a:p>
        </p:txBody>
      </p:sp>
      <p:sp>
        <p:nvSpPr>
          <p:cNvPr id="3" name="Content Placeholder 2">
            <a:extLst>
              <a:ext uri="{FF2B5EF4-FFF2-40B4-BE49-F238E27FC236}">
                <a16:creationId xmlns:a16="http://schemas.microsoft.com/office/drawing/2014/main" id="{AD75AD24-15D8-4AF9-8006-F7774B34C97A}"/>
              </a:ext>
            </a:extLst>
          </p:cNvPr>
          <p:cNvSpPr>
            <a:spLocks noGrp="1"/>
          </p:cNvSpPr>
          <p:nvPr>
            <p:ph idx="1"/>
          </p:nvPr>
        </p:nvSpPr>
        <p:spPr/>
        <p:txBody>
          <a:bodyPr/>
          <a:lstStyle/>
          <a:p>
            <a:r>
              <a:rPr lang="en-GB" dirty="0">
                <a:hlinkClick r:id="rId2"/>
              </a:rPr>
              <a:t>https://www.youtube.com/watch?v=9TVc32M_gIY</a:t>
            </a:r>
            <a:endParaRPr lang="en-GB" dirty="0"/>
          </a:p>
          <a:p>
            <a:r>
              <a:rPr lang="en-GB" dirty="0">
                <a:hlinkClick r:id="rId3"/>
              </a:rPr>
              <a:t>https://www.youtube.com/watch?v=ahL1BCy_xLg&amp;list=PLgn00WwJcEmo-m6nKFz2gh_r5l3jyqtGI</a:t>
            </a:r>
            <a:r>
              <a:rPr lang="en-GB" dirty="0"/>
              <a:t> (This is all about TOGAF)</a:t>
            </a:r>
          </a:p>
          <a:p>
            <a:r>
              <a:rPr lang="en-GB">
                <a:hlinkClick r:id="rId4"/>
              </a:rPr>
              <a:t>https://www.youtube.com/watch?v=mneshWqaqXU</a:t>
            </a:r>
            <a:r>
              <a:rPr lang="en-GB"/>
              <a:t> (COBIT – 5W 1H)</a:t>
            </a:r>
            <a:endParaRPr lang="en-GB" dirty="0"/>
          </a:p>
          <a:p>
            <a:endParaRPr lang="en-GB" dirty="0"/>
          </a:p>
          <a:p>
            <a:endParaRPr lang="en-GB" dirty="0"/>
          </a:p>
        </p:txBody>
      </p:sp>
    </p:spTree>
    <p:extLst>
      <p:ext uri="{BB962C8B-B14F-4D97-AF65-F5344CB8AC3E}">
        <p14:creationId xmlns:p14="http://schemas.microsoft.com/office/powerpoint/2010/main" val="25365749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Terminology: Layers</a:t>
            </a:r>
          </a:p>
        </p:txBody>
      </p:sp>
      <p:sp>
        <p:nvSpPr>
          <p:cNvPr id="3" name="Slide Number Placeholder 2"/>
          <p:cNvSpPr>
            <a:spLocks noGrp="1"/>
          </p:cNvSpPr>
          <p:nvPr>
            <p:ph type="sldNum" sz="quarter" idx="10"/>
          </p:nvPr>
        </p:nvSpPr>
        <p:spPr/>
        <p:txBody>
          <a:bodyPr/>
          <a:lstStyle/>
          <a:p>
            <a:pPr>
              <a:defRPr/>
            </a:pPr>
            <a:fld id="{3C7DC2BC-9C26-42ED-9786-2E2FE499DF6C}" type="slidenum">
              <a:rPr lang="en-US" smtClean="0"/>
              <a:pPr>
                <a:defRPr/>
              </a:pPr>
              <a:t>28</a:t>
            </a:fld>
            <a:endParaRPr lang="en-US"/>
          </a:p>
        </p:txBody>
      </p:sp>
      <p:graphicFrame>
        <p:nvGraphicFramePr>
          <p:cNvPr id="7" name="Table 6"/>
          <p:cNvGraphicFramePr>
            <a:graphicFrameLocks noGrp="1"/>
          </p:cNvGraphicFramePr>
          <p:nvPr/>
        </p:nvGraphicFramePr>
        <p:xfrm>
          <a:off x="1981201" y="1143001"/>
          <a:ext cx="8223081" cy="4656869"/>
        </p:xfrm>
        <a:graphic>
          <a:graphicData uri="http://schemas.openxmlformats.org/drawingml/2006/table">
            <a:tbl>
              <a:tblPr firstRow="1" bandRow="1">
                <a:tableStyleId>{5C22544A-7EE6-4342-B048-85BDC9FD1C3A}</a:tableStyleId>
              </a:tblPr>
              <a:tblGrid>
                <a:gridCol w="1084943">
                  <a:extLst>
                    <a:ext uri="{9D8B030D-6E8A-4147-A177-3AD203B41FA5}">
                      <a16:colId xmlns:a16="http://schemas.microsoft.com/office/drawing/2014/main" val="20000"/>
                    </a:ext>
                  </a:extLst>
                </a:gridCol>
                <a:gridCol w="2673116">
                  <a:extLst>
                    <a:ext uri="{9D8B030D-6E8A-4147-A177-3AD203B41FA5}">
                      <a16:colId xmlns:a16="http://schemas.microsoft.com/office/drawing/2014/main" val="20001"/>
                    </a:ext>
                  </a:extLst>
                </a:gridCol>
                <a:gridCol w="4465022">
                  <a:extLst>
                    <a:ext uri="{9D8B030D-6E8A-4147-A177-3AD203B41FA5}">
                      <a16:colId xmlns:a16="http://schemas.microsoft.com/office/drawing/2014/main" val="20002"/>
                    </a:ext>
                  </a:extLst>
                </a:gridCol>
              </a:tblGrid>
              <a:tr h="302381">
                <a:tc>
                  <a:txBody>
                    <a:bodyPr/>
                    <a:lstStyle/>
                    <a:p>
                      <a:pPr algn="ctr"/>
                      <a:r>
                        <a:rPr lang="en-US" sz="1300" dirty="0"/>
                        <a:t>Layers</a:t>
                      </a:r>
                    </a:p>
                  </a:txBody>
                  <a:tcPr marL="53789" marR="53789" marT="31173" marB="31173">
                    <a:solidFill>
                      <a:srgbClr val="A51C30"/>
                    </a:solidFill>
                  </a:tcPr>
                </a:tc>
                <a:tc>
                  <a:txBody>
                    <a:bodyPr/>
                    <a:lstStyle/>
                    <a:p>
                      <a:r>
                        <a:rPr lang="en-US" sz="1300" b="1" dirty="0"/>
                        <a:t>Definition</a:t>
                      </a:r>
                    </a:p>
                  </a:txBody>
                  <a:tcPr marL="53789" marR="53789" marT="31173" marB="31173">
                    <a:solidFill>
                      <a:srgbClr val="A51C30"/>
                    </a:solidFill>
                  </a:tcPr>
                </a:tc>
                <a:tc>
                  <a:txBody>
                    <a:bodyPr/>
                    <a:lstStyle/>
                    <a:p>
                      <a:r>
                        <a:rPr lang="en-US" sz="1300" dirty="0"/>
                        <a:t>Examples</a:t>
                      </a:r>
                    </a:p>
                  </a:txBody>
                  <a:tcPr marL="53789" marR="53789" marT="31173" marB="31173">
                    <a:solidFill>
                      <a:srgbClr val="A51C30"/>
                    </a:solidFill>
                  </a:tcPr>
                </a:tc>
                <a:extLst>
                  <a:ext uri="{0D108BD9-81ED-4DB2-BD59-A6C34878D82A}">
                    <a16:rowId xmlns:a16="http://schemas.microsoft.com/office/drawing/2014/main" val="10000"/>
                  </a:ext>
                </a:extLst>
              </a:tr>
              <a:tr h="150443">
                <a:tc>
                  <a:txBody>
                    <a:bodyPr/>
                    <a:lstStyle/>
                    <a:p>
                      <a:pPr algn="ctr"/>
                      <a:r>
                        <a:rPr lang="en-US" sz="1100" b="1" dirty="0"/>
                        <a:t>User </a:t>
                      </a:r>
                      <a:r>
                        <a:rPr lang="en-US" sz="1100" b="1" dirty="0" err="1"/>
                        <a:t>eXperience</a:t>
                      </a:r>
                      <a:endParaRPr lang="en-US" sz="1100" dirty="0"/>
                    </a:p>
                  </a:txBody>
                  <a:tcPr marL="53789" marR="53789" marT="31173" marB="31173"/>
                </a:tc>
                <a:tc>
                  <a:txBody>
                    <a:bodyPr/>
                    <a:lstStyle/>
                    <a:p>
                      <a:pPr marL="0" marR="0" indent="0" algn="l" defTabSz="1462971" rtl="0" eaLnBrk="1" fontAlgn="auto" latinLnBrk="0" hangingPunct="1">
                        <a:lnSpc>
                          <a:spcPct val="100000"/>
                        </a:lnSpc>
                        <a:spcBef>
                          <a:spcPts val="0"/>
                        </a:spcBef>
                        <a:spcAft>
                          <a:spcPts val="0"/>
                        </a:spcAft>
                        <a:buClrTx/>
                        <a:buSzTx/>
                        <a:buFontTx/>
                        <a:buNone/>
                        <a:tabLst/>
                        <a:defRPr/>
                      </a:pPr>
                      <a:r>
                        <a:rPr lang="en-US" sz="1100" b="0" dirty="0"/>
                        <a:t>End-user look-and-feel and navigation style of an application or service.</a:t>
                      </a:r>
                    </a:p>
                  </a:txBody>
                  <a:tcPr marL="53789" marR="53789" marT="31173" marB="31173"/>
                </a:tc>
                <a:tc>
                  <a:txBody>
                    <a:bodyPr/>
                    <a:lstStyle/>
                    <a:p>
                      <a:r>
                        <a:rPr lang="en-US" sz="1100" dirty="0"/>
                        <a:t>Appearance of the Harvard brand, color schemes, use of ‘breadcrumbs’, position and appearance of navigation bars.</a:t>
                      </a:r>
                    </a:p>
                  </a:txBody>
                  <a:tcPr marL="53789" marR="53789" marT="31173" marB="31173"/>
                </a:tc>
                <a:extLst>
                  <a:ext uri="{0D108BD9-81ED-4DB2-BD59-A6C34878D82A}">
                    <a16:rowId xmlns:a16="http://schemas.microsoft.com/office/drawing/2014/main" val="10001"/>
                  </a:ext>
                </a:extLst>
              </a:tr>
              <a:tr h="179020">
                <a:tc>
                  <a:txBody>
                    <a:bodyPr/>
                    <a:lstStyle/>
                    <a:p>
                      <a:pPr algn="ctr"/>
                      <a:r>
                        <a:rPr lang="en-US" sz="1100" b="1" dirty="0"/>
                        <a:t>Applications, services, </a:t>
                      </a:r>
                      <a:r>
                        <a:rPr lang="en-US" sz="1100" b="1" dirty="0" err="1"/>
                        <a:t>SaaS</a:t>
                      </a:r>
                      <a:endParaRPr lang="en-US" sz="1100" dirty="0"/>
                    </a:p>
                  </a:txBody>
                  <a:tcPr marL="53789" marR="53789" marT="31173" marB="31173"/>
                </a:tc>
                <a:tc>
                  <a:txBody>
                    <a:bodyPr/>
                    <a:lstStyle/>
                    <a:p>
                      <a:pPr marL="0" marR="0" indent="0" algn="l" defTabSz="1462971" rtl="0" eaLnBrk="1" fontAlgn="auto" latinLnBrk="0" hangingPunct="1">
                        <a:lnSpc>
                          <a:spcPct val="100000"/>
                        </a:lnSpc>
                        <a:spcBef>
                          <a:spcPts val="0"/>
                        </a:spcBef>
                        <a:spcAft>
                          <a:spcPts val="0"/>
                        </a:spcAft>
                        <a:buClrTx/>
                        <a:buSzTx/>
                        <a:buFontTx/>
                        <a:buNone/>
                        <a:tabLst/>
                        <a:defRPr/>
                      </a:pPr>
                      <a:r>
                        <a:rPr lang="en-US" sz="1100" b="0" dirty="0"/>
                        <a:t>Algorithms and code that provide technical or business value.</a:t>
                      </a:r>
                    </a:p>
                    <a:p>
                      <a:endParaRPr lang="en-US" sz="1100" b="0" dirty="0"/>
                    </a:p>
                  </a:txBody>
                  <a:tcPr marL="53789" marR="53789" marT="31173" marB="31173"/>
                </a:tc>
                <a:tc>
                  <a:txBody>
                    <a:bodyPr/>
                    <a:lstStyle/>
                    <a:p>
                      <a:r>
                        <a:rPr lang="en-US" sz="1100" dirty="0"/>
                        <a:t>Large-scale apps such as SIS,</a:t>
                      </a:r>
                      <a:r>
                        <a:rPr lang="en-US" sz="1100" baseline="0" dirty="0"/>
                        <a:t> </a:t>
                      </a:r>
                      <a:r>
                        <a:rPr lang="en-US" sz="1100" dirty="0"/>
                        <a:t>small apps such as Electronic Submission Tracking and Reporting (ESTR), services such as </a:t>
                      </a:r>
                      <a:r>
                        <a:rPr lang="en-US" sz="1100" dirty="0" err="1"/>
                        <a:t>Informatica</a:t>
                      </a:r>
                      <a:r>
                        <a:rPr lang="en-US" sz="1100" dirty="0"/>
                        <a:t> for data</a:t>
                      </a:r>
                      <a:r>
                        <a:rPr lang="en-US" sz="1100" baseline="0" dirty="0"/>
                        <a:t> transfers, and </a:t>
                      </a:r>
                      <a:r>
                        <a:rPr lang="en-US" sz="1100" dirty="0"/>
                        <a:t>Software-as-a-Service solutions such as Office365.</a:t>
                      </a:r>
                    </a:p>
                  </a:txBody>
                  <a:tcPr marL="53789" marR="53789" marT="31173" marB="31173"/>
                </a:tc>
                <a:extLst>
                  <a:ext uri="{0D108BD9-81ED-4DB2-BD59-A6C34878D82A}">
                    <a16:rowId xmlns:a16="http://schemas.microsoft.com/office/drawing/2014/main" val="10002"/>
                  </a:ext>
                </a:extLst>
              </a:tr>
              <a:tr h="213711">
                <a:tc>
                  <a:txBody>
                    <a:bodyPr/>
                    <a:lstStyle/>
                    <a:p>
                      <a:pPr algn="ctr"/>
                      <a:r>
                        <a:rPr lang="en-US" sz="1100" b="1" dirty="0"/>
                        <a:t>Interoperation</a:t>
                      </a:r>
                      <a:endParaRPr lang="en-US" sz="1100" dirty="0"/>
                    </a:p>
                  </a:txBody>
                  <a:tcPr marL="53789" marR="53789" marT="31173" marB="31173"/>
                </a:tc>
                <a:tc>
                  <a:txBody>
                    <a:bodyPr/>
                    <a:lstStyle/>
                    <a:p>
                      <a:r>
                        <a:rPr lang="en-US" sz="1100" b="0" dirty="0"/>
                        <a:t>Exchanges of information and</a:t>
                      </a:r>
                      <a:r>
                        <a:rPr lang="en-US" sz="1100" b="0" baseline="0" dirty="0"/>
                        <a:t> provisioning of business transactions between different applications and services.</a:t>
                      </a:r>
                      <a:endParaRPr lang="en-US" sz="1100" b="0" dirty="0"/>
                    </a:p>
                  </a:txBody>
                  <a:tcPr marL="53789" marR="53789" marT="31173" marB="31173"/>
                </a:tc>
                <a:tc>
                  <a:txBody>
                    <a:bodyPr/>
                    <a:lstStyle/>
                    <a:p>
                      <a:r>
                        <a:rPr lang="en-US" sz="1100" dirty="0"/>
                        <a:t>Information </a:t>
                      </a:r>
                      <a:r>
                        <a:rPr lang="en-US" sz="1100" baseline="0" dirty="0"/>
                        <a:t>exchanges include t</a:t>
                      </a:r>
                      <a:r>
                        <a:rPr lang="en-US" sz="1100" dirty="0"/>
                        <a:t>ransfers of student</a:t>
                      </a:r>
                      <a:r>
                        <a:rPr lang="en-US" sz="1100" baseline="0" dirty="0"/>
                        <a:t> registration from SIS to central directories, or transfer of account balance values from financial to CRM systems. One remote service is IAM’s Authentication service.</a:t>
                      </a:r>
                      <a:endParaRPr lang="en-US" sz="1100" dirty="0"/>
                    </a:p>
                  </a:txBody>
                  <a:tcPr marL="53789" marR="53789" marT="31173" marB="31173"/>
                </a:tc>
                <a:extLst>
                  <a:ext uri="{0D108BD9-81ED-4DB2-BD59-A6C34878D82A}">
                    <a16:rowId xmlns:a16="http://schemas.microsoft.com/office/drawing/2014/main" val="10003"/>
                  </a:ext>
                </a:extLst>
              </a:tr>
              <a:tr h="202132">
                <a:tc>
                  <a:txBody>
                    <a:bodyPr/>
                    <a:lstStyle/>
                    <a:p>
                      <a:pPr algn="ctr"/>
                      <a:r>
                        <a:rPr lang="en-US" sz="1100" b="1" dirty="0"/>
                        <a:t>Data</a:t>
                      </a:r>
                      <a:endParaRPr lang="en-US" sz="1100" dirty="0"/>
                    </a:p>
                  </a:txBody>
                  <a:tcPr marL="53789" marR="53789" marT="31173" marB="31173"/>
                </a:tc>
                <a:tc>
                  <a:txBody>
                    <a:bodyPr/>
                    <a:lstStyle/>
                    <a:p>
                      <a:pPr marL="0" marR="0" indent="0" algn="l" defTabSz="1462971" rtl="0" eaLnBrk="1" fontAlgn="auto" latinLnBrk="0" hangingPunct="1">
                        <a:lnSpc>
                          <a:spcPct val="100000"/>
                        </a:lnSpc>
                        <a:spcBef>
                          <a:spcPts val="0"/>
                        </a:spcBef>
                        <a:spcAft>
                          <a:spcPts val="0"/>
                        </a:spcAft>
                        <a:buClrTx/>
                        <a:buSzTx/>
                        <a:buFontTx/>
                        <a:buNone/>
                        <a:tabLst/>
                        <a:defRPr/>
                      </a:pPr>
                      <a:r>
                        <a:rPr lang="en-US" sz="1100" b="0" dirty="0"/>
                        <a:t>Information represented in formats managed by apps and services.</a:t>
                      </a:r>
                    </a:p>
                  </a:txBody>
                  <a:tcPr marL="53789" marR="53789" marT="31173" marB="31173"/>
                </a:tc>
                <a:tc>
                  <a:txBody>
                    <a:bodyPr/>
                    <a:lstStyle/>
                    <a:p>
                      <a:r>
                        <a:rPr lang="en-US" sz="1100" dirty="0"/>
                        <a:t>Structured data </a:t>
                      </a:r>
                      <a:r>
                        <a:rPr lang="en-US" sz="1100" baseline="0" dirty="0"/>
                        <a:t>include student records and general ledger financial data; unstructured data include e-books, wiki content, and most of the information available on the Internet.</a:t>
                      </a:r>
                      <a:endParaRPr lang="en-US" sz="1100" dirty="0"/>
                    </a:p>
                  </a:txBody>
                  <a:tcPr marL="53789" marR="53789" marT="31173" marB="31173"/>
                </a:tc>
                <a:extLst>
                  <a:ext uri="{0D108BD9-81ED-4DB2-BD59-A6C34878D82A}">
                    <a16:rowId xmlns:a16="http://schemas.microsoft.com/office/drawing/2014/main" val="10004"/>
                  </a:ext>
                </a:extLst>
              </a:tr>
              <a:tr h="240902">
                <a:tc>
                  <a:txBody>
                    <a:bodyPr/>
                    <a:lstStyle/>
                    <a:p>
                      <a:pPr algn="ctr"/>
                      <a:r>
                        <a:rPr lang="en-US" sz="1100" b="1" dirty="0"/>
                        <a:t>Middleware</a:t>
                      </a:r>
                      <a:endParaRPr lang="en-US" sz="1100" dirty="0"/>
                    </a:p>
                  </a:txBody>
                  <a:tcPr marL="53789" marR="53789" marT="31173" marB="31173"/>
                </a:tc>
                <a:tc>
                  <a:txBody>
                    <a:bodyPr/>
                    <a:lstStyle/>
                    <a:p>
                      <a:r>
                        <a:rPr lang="en-US" sz="1100" b="0" dirty="0"/>
                        <a:t>Common business or technical services that are implemented separately from applications and services.</a:t>
                      </a:r>
                    </a:p>
                  </a:txBody>
                  <a:tcPr marL="53789" marR="53789" marT="31173" marB="31173"/>
                </a:tc>
                <a:tc>
                  <a:txBody>
                    <a:bodyPr/>
                    <a:lstStyle/>
                    <a:p>
                      <a:r>
                        <a:rPr lang="en-US" sz="1100" dirty="0"/>
                        <a:t>Database technologies are the most common example of middleware, but this layer can also include reporting ‘engines’, rules ‘engines’, </a:t>
                      </a:r>
                      <a:r>
                        <a:rPr lang="en-US" sz="1100" baseline="0" dirty="0"/>
                        <a:t>application servers, data transfer applications, and other common shared services.</a:t>
                      </a:r>
                      <a:endParaRPr lang="en-US" sz="1100" dirty="0"/>
                    </a:p>
                  </a:txBody>
                  <a:tcPr marL="53789" marR="53789" marT="31173" marB="31173"/>
                </a:tc>
                <a:extLst>
                  <a:ext uri="{0D108BD9-81ED-4DB2-BD59-A6C34878D82A}">
                    <a16:rowId xmlns:a16="http://schemas.microsoft.com/office/drawing/2014/main" val="10005"/>
                  </a:ext>
                </a:extLst>
              </a:tr>
              <a:tr h="195006">
                <a:tc>
                  <a:txBody>
                    <a:bodyPr/>
                    <a:lstStyle/>
                    <a:p>
                      <a:pPr algn="ctr"/>
                      <a:r>
                        <a:rPr lang="en-US" sz="1100" b="1" dirty="0"/>
                        <a:t>Infrastructure</a:t>
                      </a:r>
                      <a:endParaRPr lang="en-US" sz="1100" dirty="0"/>
                    </a:p>
                  </a:txBody>
                  <a:tcPr marL="53789" marR="53789" marT="31173" marB="31173"/>
                </a:tc>
                <a:tc>
                  <a:txBody>
                    <a:bodyPr/>
                    <a:lstStyle/>
                    <a:p>
                      <a:r>
                        <a:rPr lang="en-US" sz="1100" b="0" dirty="0"/>
                        <a:t>Hardware and virtualized</a:t>
                      </a:r>
                      <a:r>
                        <a:rPr lang="en-US" sz="1100" b="0" baseline="0" dirty="0"/>
                        <a:t> </a:t>
                      </a:r>
                      <a:r>
                        <a:rPr lang="en-US" sz="1100" b="0" dirty="0"/>
                        <a:t>platforms that operate applications, services, and their components.</a:t>
                      </a:r>
                    </a:p>
                  </a:txBody>
                  <a:tcPr marL="53789" marR="53789" marT="31173" marB="31173"/>
                </a:tc>
                <a:tc>
                  <a:txBody>
                    <a:bodyPr/>
                    <a:lstStyle/>
                    <a:p>
                      <a:r>
                        <a:rPr lang="en-US" sz="1100" dirty="0"/>
                        <a:t>Servers,</a:t>
                      </a:r>
                      <a:r>
                        <a:rPr lang="en-US" sz="1100" baseline="0" dirty="0"/>
                        <a:t> </a:t>
                      </a:r>
                      <a:r>
                        <a:rPr lang="en-US" sz="1100" dirty="0"/>
                        <a:t>associated storage components, operating</a:t>
                      </a:r>
                      <a:r>
                        <a:rPr lang="en-US" sz="1100" baseline="0" dirty="0"/>
                        <a:t> systems,</a:t>
                      </a:r>
                      <a:r>
                        <a:rPr lang="en-US" sz="1100" dirty="0"/>
                        <a:t> and other computing</a:t>
                      </a:r>
                      <a:r>
                        <a:rPr lang="en-US" sz="1100" baseline="0" dirty="0"/>
                        <a:t> devices are common examples, as well as cloud-based infrastructures of Platform-as-a-Service and Infrastructure-as-a-Service.</a:t>
                      </a:r>
                      <a:endParaRPr lang="en-US" sz="1100" dirty="0"/>
                    </a:p>
                  </a:txBody>
                  <a:tcPr marL="53789" marR="53789" marT="31173" marB="31173"/>
                </a:tc>
                <a:extLst>
                  <a:ext uri="{0D108BD9-81ED-4DB2-BD59-A6C34878D82A}">
                    <a16:rowId xmlns:a16="http://schemas.microsoft.com/office/drawing/2014/main" val="10006"/>
                  </a:ext>
                </a:extLst>
              </a:tr>
              <a:tr h="91131">
                <a:tc>
                  <a:txBody>
                    <a:bodyPr/>
                    <a:lstStyle/>
                    <a:p>
                      <a:pPr algn="ctr"/>
                      <a:r>
                        <a:rPr lang="en-US" sz="1100" b="1" dirty="0"/>
                        <a:t>Networks</a:t>
                      </a:r>
                      <a:endParaRPr lang="en-US" sz="1100" dirty="0"/>
                    </a:p>
                  </a:txBody>
                  <a:tcPr marL="53789" marR="53789" marT="31173" marB="31173"/>
                </a:tc>
                <a:tc>
                  <a:txBody>
                    <a:bodyPr/>
                    <a:lstStyle/>
                    <a:p>
                      <a:r>
                        <a:rPr lang="en-US" sz="1100" b="0" dirty="0"/>
                        <a:t>Communications tech</a:t>
                      </a:r>
                      <a:r>
                        <a:rPr lang="en-US" sz="1100" b="0" baseline="0" dirty="0"/>
                        <a:t> </a:t>
                      </a:r>
                      <a:r>
                        <a:rPr lang="en-US" sz="1100" b="0" dirty="0"/>
                        <a:t>to join infrastructures in disparate locations.</a:t>
                      </a:r>
                    </a:p>
                  </a:txBody>
                  <a:tcPr marL="53789" marR="53789" marT="31173" marB="31173"/>
                </a:tc>
                <a:tc>
                  <a:txBody>
                    <a:bodyPr/>
                    <a:lstStyle/>
                    <a:p>
                      <a:r>
                        <a:rPr lang="en-US" sz="1100" dirty="0"/>
                        <a:t>Wired and wireless communications</a:t>
                      </a:r>
                      <a:r>
                        <a:rPr lang="en-US" sz="1100" baseline="0" dirty="0"/>
                        <a:t> supported by devices such as routers, switches, and naming services.</a:t>
                      </a:r>
                      <a:endParaRPr lang="en-US" sz="1100" dirty="0"/>
                    </a:p>
                  </a:txBody>
                  <a:tcPr marL="53789" marR="53789" marT="31173" marB="31173"/>
                </a:tc>
                <a:extLst>
                  <a:ext uri="{0D108BD9-81ED-4DB2-BD59-A6C34878D82A}">
                    <a16:rowId xmlns:a16="http://schemas.microsoft.com/office/drawing/2014/main" val="10007"/>
                  </a:ext>
                </a:extLst>
              </a:tr>
              <a:tr h="145867">
                <a:tc>
                  <a:txBody>
                    <a:bodyPr/>
                    <a:lstStyle/>
                    <a:p>
                      <a:pPr algn="ctr"/>
                      <a:r>
                        <a:rPr lang="en-US" sz="1100" b="1" dirty="0"/>
                        <a:t>Security</a:t>
                      </a:r>
                      <a:endParaRPr lang="en-US" sz="1100" dirty="0"/>
                    </a:p>
                  </a:txBody>
                  <a:tcPr marL="53789" marR="53789" marT="31173" marB="31173"/>
                </a:tc>
                <a:tc>
                  <a:txBody>
                    <a:bodyPr/>
                    <a:lstStyle/>
                    <a:p>
                      <a:r>
                        <a:rPr lang="en-US" sz="1100" b="0" dirty="0"/>
                        <a:t>Use of resources by authorized individuals and computing</a:t>
                      </a:r>
                      <a:r>
                        <a:rPr lang="en-US" sz="1100" b="0" baseline="0" dirty="0"/>
                        <a:t> services to information, business functions, and computing services.</a:t>
                      </a:r>
                      <a:endParaRPr lang="en-US" sz="1100" b="0" dirty="0"/>
                    </a:p>
                  </a:txBody>
                  <a:tcPr marL="53789" marR="53789" marT="31173" marB="31173"/>
                </a:tc>
                <a:tc>
                  <a:txBody>
                    <a:bodyPr/>
                    <a:lstStyle/>
                    <a:p>
                      <a:r>
                        <a:rPr lang="en-US" sz="1100" dirty="0"/>
                        <a:t>Mechanisms include</a:t>
                      </a:r>
                      <a:r>
                        <a:rPr lang="en-US" sz="1100" baseline="0" dirty="0"/>
                        <a:t> </a:t>
                      </a:r>
                      <a:r>
                        <a:rPr lang="en-US" sz="1100" dirty="0"/>
                        <a:t>door locks, user IDs/passwords, and</a:t>
                      </a:r>
                      <a:r>
                        <a:rPr lang="en-US" sz="1100" baseline="0" dirty="0"/>
                        <a:t> intrusion detection/prevention tools</a:t>
                      </a:r>
                      <a:r>
                        <a:rPr lang="en-US" sz="1100" dirty="0"/>
                        <a:t>. These are supported by apps/services to manage</a:t>
                      </a:r>
                      <a:r>
                        <a:rPr lang="en-US" sz="1100" baseline="0" dirty="0"/>
                        <a:t> user and systemic authentication, authorization, and access to functionality and data.</a:t>
                      </a:r>
                      <a:endParaRPr lang="en-US" sz="1100" dirty="0"/>
                    </a:p>
                  </a:txBody>
                  <a:tcPr marL="53789" marR="53789" marT="31173" marB="31173"/>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5216835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nvGraphicFramePr>
        <p:xfrm>
          <a:off x="1981200" y="1143001"/>
          <a:ext cx="8229600" cy="5097443"/>
        </p:xfrm>
        <a:graphic>
          <a:graphicData uri="http://schemas.openxmlformats.org/drawingml/2006/table">
            <a:tbl>
              <a:tblPr firstRow="1" bandRow="1">
                <a:tableStyleId>{5C22544A-7EE6-4342-B048-85BDC9FD1C3A}</a:tableStyleId>
              </a:tblPr>
              <a:tblGrid>
                <a:gridCol w="1090990">
                  <a:extLst>
                    <a:ext uri="{9D8B030D-6E8A-4147-A177-3AD203B41FA5}">
                      <a16:colId xmlns:a16="http://schemas.microsoft.com/office/drawing/2014/main" val="20000"/>
                    </a:ext>
                  </a:extLst>
                </a:gridCol>
                <a:gridCol w="2670047">
                  <a:extLst>
                    <a:ext uri="{9D8B030D-6E8A-4147-A177-3AD203B41FA5}">
                      <a16:colId xmlns:a16="http://schemas.microsoft.com/office/drawing/2014/main" val="20001"/>
                    </a:ext>
                  </a:extLst>
                </a:gridCol>
                <a:gridCol w="4468563">
                  <a:extLst>
                    <a:ext uri="{9D8B030D-6E8A-4147-A177-3AD203B41FA5}">
                      <a16:colId xmlns:a16="http://schemas.microsoft.com/office/drawing/2014/main" val="20002"/>
                    </a:ext>
                  </a:extLst>
                </a:gridCol>
              </a:tblGrid>
              <a:tr h="302381">
                <a:tc>
                  <a:txBody>
                    <a:bodyPr/>
                    <a:lstStyle/>
                    <a:p>
                      <a:pPr algn="ctr"/>
                      <a:r>
                        <a:rPr lang="en-US" sz="1300" dirty="0"/>
                        <a:t>Processes</a:t>
                      </a:r>
                    </a:p>
                  </a:txBody>
                  <a:tcPr marL="53789" marR="53789" marT="31173" marB="31173">
                    <a:solidFill>
                      <a:srgbClr val="A51C30"/>
                    </a:solidFill>
                  </a:tcPr>
                </a:tc>
                <a:tc>
                  <a:txBody>
                    <a:bodyPr/>
                    <a:lstStyle/>
                    <a:p>
                      <a:r>
                        <a:rPr lang="en-US" sz="1300" dirty="0"/>
                        <a:t>Definition</a:t>
                      </a:r>
                    </a:p>
                  </a:txBody>
                  <a:tcPr marL="53789" marR="53789" marT="31173" marB="31173">
                    <a:solidFill>
                      <a:srgbClr val="A51C30"/>
                    </a:solidFill>
                  </a:tcPr>
                </a:tc>
                <a:tc>
                  <a:txBody>
                    <a:bodyPr/>
                    <a:lstStyle/>
                    <a:p>
                      <a:r>
                        <a:rPr lang="en-US" sz="1300" dirty="0"/>
                        <a:t>Examples</a:t>
                      </a:r>
                    </a:p>
                  </a:txBody>
                  <a:tcPr marL="53789" marR="53789" marT="31173" marB="31173">
                    <a:solidFill>
                      <a:srgbClr val="A51C30"/>
                    </a:solidFill>
                  </a:tcPr>
                </a:tc>
                <a:extLst>
                  <a:ext uri="{0D108BD9-81ED-4DB2-BD59-A6C34878D82A}">
                    <a16:rowId xmlns:a16="http://schemas.microsoft.com/office/drawing/2014/main" val="10000"/>
                  </a:ext>
                </a:extLst>
              </a:tr>
              <a:tr h="220758">
                <a:tc>
                  <a:txBody>
                    <a:bodyPr/>
                    <a:lstStyle/>
                    <a:p>
                      <a:pPr algn="ctr"/>
                      <a:r>
                        <a:rPr lang="en-US" sz="1100" b="1" dirty="0"/>
                        <a:t>Principles</a:t>
                      </a:r>
                      <a:endParaRPr lang="en-US" sz="1100" dirty="0"/>
                    </a:p>
                  </a:txBody>
                  <a:tcPr marL="53789" marR="53789" marT="31173" marB="31173"/>
                </a:tc>
                <a:tc>
                  <a:txBody>
                    <a:bodyPr/>
                    <a:lstStyle/>
                    <a:p>
                      <a:r>
                        <a:rPr lang="en-US" sz="1100" dirty="0"/>
                        <a:t>Foundational elements to</a:t>
                      </a:r>
                      <a:r>
                        <a:rPr lang="en-US" sz="1100" baseline="0" dirty="0"/>
                        <a:t> drive decision-making and alignment.</a:t>
                      </a:r>
                      <a:endParaRPr lang="en-US" sz="1100" dirty="0"/>
                    </a:p>
                  </a:txBody>
                  <a:tcPr marL="53789" marR="53789" marT="31173" marB="31173"/>
                </a:tc>
                <a:tc>
                  <a:txBody>
                    <a:bodyPr/>
                    <a:lstStyle/>
                    <a:p>
                      <a:r>
                        <a:rPr lang="en-US" sz="1100" dirty="0"/>
                        <a:t>Principles can be applied at many levels, from guiding principles that characterize strategic, enterprise-wide</a:t>
                      </a:r>
                      <a:r>
                        <a:rPr lang="en-US" sz="1100" baseline="0" dirty="0"/>
                        <a:t> systemic behavior, to principles that help explain detailed technical behaviors of applications and services.</a:t>
                      </a:r>
                      <a:endParaRPr lang="en-US" sz="1100" dirty="0"/>
                    </a:p>
                  </a:txBody>
                  <a:tcPr marL="53789" marR="53789" marT="31173" marB="31173"/>
                </a:tc>
                <a:extLst>
                  <a:ext uri="{0D108BD9-81ED-4DB2-BD59-A6C34878D82A}">
                    <a16:rowId xmlns:a16="http://schemas.microsoft.com/office/drawing/2014/main" val="10001"/>
                  </a:ext>
                </a:extLst>
              </a:tr>
              <a:tr h="306177">
                <a:tc>
                  <a:txBody>
                    <a:bodyPr/>
                    <a:lstStyle/>
                    <a:p>
                      <a:pPr algn="ctr"/>
                      <a:r>
                        <a:rPr lang="en-US" sz="1100" b="1" dirty="0"/>
                        <a:t>Methodologies</a:t>
                      </a:r>
                      <a:endParaRPr lang="en-US" sz="1100" dirty="0"/>
                    </a:p>
                  </a:txBody>
                  <a:tcPr marL="53789" marR="53789" marT="31173" marB="31173"/>
                </a:tc>
                <a:tc>
                  <a:txBody>
                    <a:bodyPr/>
                    <a:lstStyle/>
                    <a:p>
                      <a:r>
                        <a:rPr lang="en-US" sz="1100" dirty="0"/>
                        <a:t>Methodologies divide IT work into phases for better planning and management,</a:t>
                      </a:r>
                      <a:r>
                        <a:rPr lang="en-US" sz="1100" baseline="0" dirty="0"/>
                        <a:t> and </a:t>
                      </a:r>
                      <a:r>
                        <a:rPr lang="en-US" sz="1100" dirty="0"/>
                        <a:t>determine methods or “best practices” to be applied to specific cases. May include specific deliverables/artifacts.</a:t>
                      </a:r>
                    </a:p>
                  </a:txBody>
                  <a:tcPr marL="53789" marR="53789" marT="31173" marB="31173"/>
                </a:tc>
                <a:tc>
                  <a:txBody>
                    <a:bodyPr/>
                    <a:lstStyle/>
                    <a:p>
                      <a:r>
                        <a:rPr lang="en-US" sz="1100" dirty="0"/>
                        <a:t>Waterfall, prototyping, iterative, and incremental development; spiral development; rapid application development; extreme programming; Agile.</a:t>
                      </a:r>
                    </a:p>
                  </a:txBody>
                  <a:tcPr marL="53789" marR="53789" marT="31173" marB="31173"/>
                </a:tc>
                <a:extLst>
                  <a:ext uri="{0D108BD9-81ED-4DB2-BD59-A6C34878D82A}">
                    <a16:rowId xmlns:a16="http://schemas.microsoft.com/office/drawing/2014/main" val="10002"/>
                  </a:ext>
                </a:extLst>
              </a:tr>
              <a:tr h="220758">
                <a:tc>
                  <a:txBody>
                    <a:bodyPr/>
                    <a:lstStyle/>
                    <a:p>
                      <a:pPr algn="ctr"/>
                      <a:r>
                        <a:rPr lang="en-US" sz="1100" b="1" dirty="0"/>
                        <a:t>Advisories</a:t>
                      </a:r>
                      <a:endParaRPr lang="en-US" sz="1100" dirty="0"/>
                    </a:p>
                  </a:txBody>
                  <a:tcPr marL="53789" marR="53789" marT="31173" marB="31173"/>
                </a:tc>
                <a:tc>
                  <a:txBody>
                    <a:bodyPr/>
                    <a:lstStyle/>
                    <a:p>
                      <a:r>
                        <a:rPr lang="en-US" sz="1100" dirty="0"/>
                        <a:t>Recommendations offered as a guides to specific actions or </a:t>
                      </a:r>
                      <a:r>
                        <a:rPr lang="en-US" sz="1100" b="0" dirty="0"/>
                        <a:t>practices.</a:t>
                      </a:r>
                    </a:p>
                  </a:txBody>
                  <a:tcPr marL="53789" marR="53789" marT="31173" marB="31173"/>
                </a:tc>
                <a:tc>
                  <a:txBody>
                    <a:bodyPr/>
                    <a:lstStyle/>
                    <a:p>
                      <a:r>
                        <a:rPr lang="en-US" sz="1100" dirty="0"/>
                        <a:t>Security </a:t>
                      </a:r>
                      <a:r>
                        <a:rPr lang="en-US" sz="1100" baseline="0" dirty="0"/>
                        <a:t>notifications of newly discovered vulnerabilities with recommendations for patching systems or changing passwords; and announcements of changes to the features, forms, or functions of applications.</a:t>
                      </a:r>
                      <a:endParaRPr lang="en-US" sz="1100" dirty="0"/>
                    </a:p>
                  </a:txBody>
                  <a:tcPr marL="53789" marR="53789" marT="31173" marB="31173"/>
                </a:tc>
                <a:extLst>
                  <a:ext uri="{0D108BD9-81ED-4DB2-BD59-A6C34878D82A}">
                    <a16:rowId xmlns:a16="http://schemas.microsoft.com/office/drawing/2014/main" val="10003"/>
                  </a:ext>
                </a:extLst>
              </a:tr>
              <a:tr h="220758">
                <a:tc>
                  <a:txBody>
                    <a:bodyPr/>
                    <a:lstStyle/>
                    <a:p>
                      <a:pPr algn="ctr"/>
                      <a:r>
                        <a:rPr lang="en-US" sz="1100" b="1" dirty="0"/>
                        <a:t>Patterns</a:t>
                      </a:r>
                      <a:endParaRPr lang="en-US" sz="1100" dirty="0"/>
                    </a:p>
                  </a:txBody>
                  <a:tcPr marL="53789" marR="53789" marT="31173" marB="31173"/>
                </a:tc>
                <a:tc>
                  <a:txBody>
                    <a:bodyPr/>
                    <a:lstStyle/>
                    <a:p>
                      <a:r>
                        <a:rPr lang="en-US" sz="1100" dirty="0"/>
                        <a:t>Generic models or descriptions from which specific implementations can be based or derived.</a:t>
                      </a:r>
                    </a:p>
                  </a:txBody>
                  <a:tcPr marL="53789" marR="53789" marT="31173" marB="31173"/>
                </a:tc>
                <a:tc>
                  <a:txBody>
                    <a:bodyPr/>
                    <a:lstStyle/>
                    <a:p>
                      <a:r>
                        <a:rPr lang="en-US" sz="1100" dirty="0"/>
                        <a:t>Reusable approaches for connecting applications to databases, establishing user security</a:t>
                      </a:r>
                      <a:r>
                        <a:rPr lang="en-US" sz="1100" baseline="0" dirty="0"/>
                        <a:t> within an application, or implementing user experience in a solution.</a:t>
                      </a:r>
                      <a:endParaRPr lang="en-US" sz="1100" dirty="0"/>
                    </a:p>
                  </a:txBody>
                  <a:tcPr marL="53789" marR="53789" marT="31173" marB="31173"/>
                </a:tc>
                <a:extLst>
                  <a:ext uri="{0D108BD9-81ED-4DB2-BD59-A6C34878D82A}">
                    <a16:rowId xmlns:a16="http://schemas.microsoft.com/office/drawing/2014/main" val="10004"/>
                  </a:ext>
                </a:extLst>
              </a:tr>
              <a:tr h="220758">
                <a:tc>
                  <a:txBody>
                    <a:bodyPr/>
                    <a:lstStyle/>
                    <a:p>
                      <a:pPr algn="ctr"/>
                      <a:r>
                        <a:rPr lang="en-US" sz="1100" b="1" dirty="0"/>
                        <a:t>Reference Architectures</a:t>
                      </a:r>
                      <a:endParaRPr lang="en-US" sz="1100" dirty="0"/>
                    </a:p>
                  </a:txBody>
                  <a:tcPr marL="53789" marR="53789" marT="31173" marB="31173"/>
                </a:tc>
                <a:tc>
                  <a:txBody>
                    <a:bodyPr/>
                    <a:lstStyle/>
                    <a:p>
                      <a:r>
                        <a:rPr lang="en-US" sz="1100" dirty="0"/>
                        <a:t>A template solution</a:t>
                      </a:r>
                      <a:r>
                        <a:rPr lang="en-US" sz="1100" baseline="0" dirty="0"/>
                        <a:t> that defines an architecture for a particular domain </a:t>
                      </a:r>
                      <a:r>
                        <a:rPr lang="en-US" sz="1100" dirty="0"/>
                        <a:t>using</a:t>
                      </a:r>
                      <a:r>
                        <a:rPr lang="en-US" sz="1100" baseline="0" dirty="0"/>
                        <a:t> </a:t>
                      </a:r>
                      <a:r>
                        <a:rPr lang="en-US" sz="1100" dirty="0"/>
                        <a:t>multiple patterns and a vocabulary that promotes commonality.</a:t>
                      </a:r>
                    </a:p>
                  </a:txBody>
                  <a:tcPr marL="53789" marR="53789" marT="31173" marB="31173"/>
                </a:tc>
                <a:tc>
                  <a:txBody>
                    <a:bodyPr/>
                    <a:lstStyle/>
                    <a:p>
                      <a:r>
                        <a:rPr lang="en-US" sz="1100" dirty="0"/>
                        <a:t>Business reference architectures include Insurance Application Architecture (insurance),and HL7 V2.5 (health records). One technical reference architecture is Java Enterprise Edition for IT systems construction.</a:t>
                      </a:r>
                    </a:p>
                  </a:txBody>
                  <a:tcPr marL="53789" marR="53789" marT="31173" marB="31173"/>
                </a:tc>
                <a:extLst>
                  <a:ext uri="{0D108BD9-81ED-4DB2-BD59-A6C34878D82A}">
                    <a16:rowId xmlns:a16="http://schemas.microsoft.com/office/drawing/2014/main" val="10005"/>
                  </a:ext>
                </a:extLst>
              </a:tr>
              <a:tr h="220758">
                <a:tc>
                  <a:txBody>
                    <a:bodyPr/>
                    <a:lstStyle/>
                    <a:p>
                      <a:pPr algn="ctr"/>
                      <a:r>
                        <a:rPr lang="en-US" sz="1100" b="1" dirty="0"/>
                        <a:t>Outreach</a:t>
                      </a:r>
                      <a:endParaRPr lang="en-US" sz="1100" dirty="0"/>
                    </a:p>
                  </a:txBody>
                  <a:tcPr marL="53789" marR="53789" marT="31173" marB="31173"/>
                </a:tc>
                <a:tc>
                  <a:txBody>
                    <a:bodyPr/>
                    <a:lstStyle/>
                    <a:p>
                      <a:r>
                        <a:rPr lang="en-US" sz="1100" dirty="0"/>
                        <a:t>Elevating awareness of programs and initiatives to affected populations.</a:t>
                      </a:r>
                    </a:p>
                  </a:txBody>
                  <a:tcPr marL="53789" marR="53789" marT="31173" marB="31173"/>
                </a:tc>
                <a:tc>
                  <a:txBody>
                    <a:bodyPr/>
                    <a:lstStyle/>
                    <a:p>
                      <a:r>
                        <a:rPr lang="en-US" sz="1100" dirty="0"/>
                        <a:t>Broadly</a:t>
                      </a:r>
                      <a:r>
                        <a:rPr lang="en-US" sz="1100" baseline="0" dirty="0"/>
                        <a:t>-focused outreach at Harvard includes ABCD meetings on a wide range of IT topics; more narrowly focused are Big Group meetings on specialist topics such as IT skills upgrades.</a:t>
                      </a:r>
                      <a:endParaRPr lang="en-US" sz="1100" dirty="0"/>
                    </a:p>
                  </a:txBody>
                  <a:tcPr marL="53789" marR="53789" marT="31173" marB="31173"/>
                </a:tc>
                <a:extLst>
                  <a:ext uri="{0D108BD9-81ED-4DB2-BD59-A6C34878D82A}">
                    <a16:rowId xmlns:a16="http://schemas.microsoft.com/office/drawing/2014/main" val="10006"/>
                  </a:ext>
                </a:extLst>
              </a:tr>
              <a:tr h="283337">
                <a:tc>
                  <a:txBody>
                    <a:bodyPr/>
                    <a:lstStyle/>
                    <a:p>
                      <a:pPr algn="ctr"/>
                      <a:r>
                        <a:rPr lang="en-US" sz="1100" b="1" dirty="0"/>
                        <a:t>Training</a:t>
                      </a:r>
                      <a:endParaRPr lang="en-US" sz="1100" dirty="0"/>
                    </a:p>
                  </a:txBody>
                  <a:tcPr marL="53789" marR="53789" marT="31173" marB="31173"/>
                </a:tc>
                <a:tc>
                  <a:txBody>
                    <a:bodyPr/>
                    <a:lstStyle/>
                    <a:p>
                      <a:r>
                        <a:rPr lang="en-US" sz="1100" dirty="0"/>
                        <a:t>Acquiring knowledge and skills as a result of teaching on specific competencies, with a goal of improving productivity and performance.</a:t>
                      </a:r>
                    </a:p>
                  </a:txBody>
                  <a:tcPr marL="53789" marR="53789" marT="31173" marB="31173"/>
                </a:tc>
                <a:tc>
                  <a:txBody>
                    <a:bodyPr/>
                    <a:lstStyle/>
                    <a:p>
                      <a:r>
                        <a:rPr lang="en-US" sz="1100" dirty="0"/>
                        <a:t>IT techniques</a:t>
                      </a:r>
                      <a:r>
                        <a:rPr lang="en-US" sz="1100" baseline="0" dirty="0"/>
                        <a:t> training </a:t>
                      </a:r>
                      <a:r>
                        <a:rPr lang="en-US" sz="1100" dirty="0"/>
                        <a:t>could include database</a:t>
                      </a:r>
                      <a:r>
                        <a:rPr lang="en-US" sz="1100" baseline="0" dirty="0"/>
                        <a:t> design</a:t>
                      </a:r>
                      <a:r>
                        <a:rPr lang="en-US" sz="1100" dirty="0"/>
                        <a:t>,</a:t>
                      </a:r>
                      <a:r>
                        <a:rPr lang="en-US" sz="1100" baseline="0" dirty="0"/>
                        <a:t> software coding in </a:t>
                      </a:r>
                      <a:r>
                        <a:rPr lang="en-US" sz="1100" baseline="0" dirty="0" err="1"/>
                        <a:t>node.js</a:t>
                      </a:r>
                      <a:r>
                        <a:rPr lang="en-US" sz="1100" baseline="0" dirty="0"/>
                        <a:t>, and process modeling with BPMN. Vendor tool training could include Oracle Financials, PeopleSoft, and </a:t>
                      </a:r>
                      <a:r>
                        <a:rPr lang="en-US" sz="1100" baseline="0" dirty="0" err="1"/>
                        <a:t>Informatica</a:t>
                      </a:r>
                      <a:r>
                        <a:rPr lang="en-US" sz="1100" baseline="0" dirty="0"/>
                        <a:t> ETL.</a:t>
                      </a:r>
                      <a:endParaRPr lang="en-US" sz="1100" dirty="0"/>
                    </a:p>
                  </a:txBody>
                  <a:tcPr marL="53789" marR="53789" marT="31173" marB="31173"/>
                </a:tc>
                <a:extLst>
                  <a:ext uri="{0D108BD9-81ED-4DB2-BD59-A6C34878D82A}">
                    <a16:rowId xmlns:a16="http://schemas.microsoft.com/office/drawing/2014/main" val="10007"/>
                  </a:ext>
                </a:extLst>
              </a:tr>
            </a:tbl>
          </a:graphicData>
        </a:graphic>
      </p:graphicFrame>
      <p:sp>
        <p:nvSpPr>
          <p:cNvPr id="2" name="Title 1"/>
          <p:cNvSpPr>
            <a:spLocks noGrp="1"/>
          </p:cNvSpPr>
          <p:nvPr>
            <p:ph type="title"/>
          </p:nvPr>
        </p:nvSpPr>
        <p:spPr/>
        <p:txBody>
          <a:bodyPr/>
          <a:lstStyle/>
          <a:p>
            <a:r>
              <a:rPr lang="en-US" dirty="0"/>
              <a:t>Key Terminology: Processes</a:t>
            </a:r>
          </a:p>
        </p:txBody>
      </p:sp>
      <p:sp>
        <p:nvSpPr>
          <p:cNvPr id="3" name="Slide Number Placeholder 2"/>
          <p:cNvSpPr>
            <a:spLocks noGrp="1"/>
          </p:cNvSpPr>
          <p:nvPr>
            <p:ph type="sldNum" sz="quarter" idx="10"/>
          </p:nvPr>
        </p:nvSpPr>
        <p:spPr/>
        <p:txBody>
          <a:bodyPr/>
          <a:lstStyle/>
          <a:p>
            <a:pPr>
              <a:defRPr/>
            </a:pPr>
            <a:fld id="{3C7DC2BC-9C26-42ED-9786-2E2FE499DF6C}" type="slidenum">
              <a:rPr lang="en-US" smtClean="0"/>
              <a:pPr>
                <a:defRPr/>
              </a:pPr>
              <a:t>29</a:t>
            </a:fld>
            <a:endParaRPr lang="en-US"/>
          </a:p>
        </p:txBody>
      </p:sp>
    </p:spTree>
    <p:extLst>
      <p:ext uri="{BB962C8B-B14F-4D97-AF65-F5344CB8AC3E}">
        <p14:creationId xmlns:p14="http://schemas.microsoft.com/office/powerpoint/2010/main" val="377631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42575" y="76199"/>
            <a:ext cx="4503896" cy="136576"/>
          </a:xfrm>
          <a:prstGeom prst="rect">
            <a:avLst/>
          </a:prstGeom>
        </p:spPr>
        <p:txBody>
          <a:bodyPr vert="horz" wrap="square" lIns="0" tIns="9525" rIns="0" bIns="0" rtlCol="0">
            <a:spAutoFit/>
          </a:bodyPr>
          <a:lstStyle/>
          <a:p>
            <a:pPr marL="9525">
              <a:spcBef>
                <a:spcPts val="75"/>
              </a:spcBef>
            </a:pPr>
            <a:r>
              <a:rPr sz="825" dirty="0">
                <a:solidFill>
                  <a:srgbClr val="FFFFFF"/>
                </a:solidFill>
                <a:latin typeface="Arial"/>
                <a:cs typeface="Arial"/>
              </a:rPr>
              <a:t>The course</a:t>
            </a:r>
            <a:r>
              <a:rPr sz="825" spc="-15" dirty="0">
                <a:solidFill>
                  <a:srgbClr val="FFFFFF"/>
                </a:solidFill>
                <a:latin typeface="Arial"/>
                <a:cs typeface="Arial"/>
              </a:rPr>
              <a:t> </a:t>
            </a:r>
            <a:r>
              <a:rPr sz="825" dirty="0">
                <a:solidFill>
                  <a:srgbClr val="FFFFFF"/>
                </a:solidFill>
                <a:latin typeface="Arial"/>
                <a:cs typeface="Arial"/>
              </a:rPr>
              <a:t>of</a:t>
            </a:r>
            <a:r>
              <a:rPr sz="825" spc="-23" dirty="0">
                <a:solidFill>
                  <a:srgbClr val="FFFFFF"/>
                </a:solidFill>
                <a:latin typeface="Arial"/>
                <a:cs typeface="Arial"/>
              </a:rPr>
              <a:t> </a:t>
            </a:r>
            <a:r>
              <a:rPr sz="825" dirty="0">
                <a:solidFill>
                  <a:srgbClr val="FFFFFF"/>
                </a:solidFill>
                <a:latin typeface="Arial"/>
                <a:cs typeface="Arial"/>
              </a:rPr>
              <a:t>lectures</a:t>
            </a:r>
            <a:r>
              <a:rPr sz="825" spc="-23" dirty="0">
                <a:solidFill>
                  <a:srgbClr val="FFFFFF"/>
                </a:solidFill>
                <a:latin typeface="Arial"/>
                <a:cs typeface="Arial"/>
              </a:rPr>
              <a:t> </a:t>
            </a:r>
            <a:r>
              <a:rPr sz="825" dirty="0">
                <a:solidFill>
                  <a:srgbClr val="FFFFFF"/>
                </a:solidFill>
                <a:latin typeface="Arial"/>
                <a:cs typeface="Arial"/>
              </a:rPr>
              <a:t>on</a:t>
            </a:r>
            <a:r>
              <a:rPr sz="825" spc="4" dirty="0">
                <a:solidFill>
                  <a:srgbClr val="FFFFFF"/>
                </a:solidFill>
                <a:latin typeface="Arial"/>
                <a:cs typeface="Arial"/>
              </a:rPr>
              <a:t> </a:t>
            </a:r>
            <a:r>
              <a:rPr sz="825" dirty="0">
                <a:solidFill>
                  <a:srgbClr val="FFFFFF"/>
                </a:solidFill>
                <a:latin typeface="Arial"/>
                <a:cs typeface="Arial"/>
              </a:rPr>
              <a:t>enterprise</a:t>
            </a:r>
            <a:r>
              <a:rPr sz="825" spc="-38" dirty="0">
                <a:solidFill>
                  <a:srgbClr val="FFFFFF"/>
                </a:solidFill>
                <a:latin typeface="Arial"/>
                <a:cs typeface="Arial"/>
              </a:rPr>
              <a:t> </a:t>
            </a:r>
            <a:r>
              <a:rPr sz="825" dirty="0">
                <a:solidFill>
                  <a:srgbClr val="FFFFFF"/>
                </a:solidFill>
                <a:latin typeface="Arial"/>
                <a:cs typeface="Arial"/>
              </a:rPr>
              <a:t>architecture</a:t>
            </a:r>
            <a:r>
              <a:rPr sz="825" spc="-56" dirty="0">
                <a:solidFill>
                  <a:srgbClr val="FFFFFF"/>
                </a:solidFill>
                <a:latin typeface="Arial"/>
                <a:cs typeface="Arial"/>
              </a:rPr>
              <a:t> </a:t>
            </a:r>
            <a:r>
              <a:rPr sz="825" dirty="0">
                <a:solidFill>
                  <a:srgbClr val="FFFFFF"/>
                </a:solidFill>
                <a:latin typeface="Arial"/>
                <a:cs typeface="Arial"/>
              </a:rPr>
              <a:t>by</a:t>
            </a:r>
            <a:r>
              <a:rPr sz="825" spc="-4" dirty="0">
                <a:solidFill>
                  <a:srgbClr val="FFFFFF"/>
                </a:solidFill>
                <a:latin typeface="Arial"/>
                <a:cs typeface="Arial"/>
              </a:rPr>
              <a:t> </a:t>
            </a:r>
            <a:r>
              <a:rPr sz="825" dirty="0">
                <a:solidFill>
                  <a:srgbClr val="FFFFFF"/>
                </a:solidFill>
                <a:latin typeface="Arial"/>
                <a:cs typeface="Arial"/>
              </a:rPr>
              <a:t>Svyatoslav</a:t>
            </a:r>
            <a:r>
              <a:rPr sz="825" spc="-26" dirty="0">
                <a:solidFill>
                  <a:srgbClr val="FFFFFF"/>
                </a:solidFill>
                <a:latin typeface="Arial"/>
                <a:cs typeface="Arial"/>
              </a:rPr>
              <a:t> </a:t>
            </a:r>
            <a:r>
              <a:rPr sz="825" dirty="0">
                <a:solidFill>
                  <a:srgbClr val="FFFFFF"/>
                </a:solidFill>
                <a:latin typeface="Arial"/>
                <a:cs typeface="Arial"/>
              </a:rPr>
              <a:t>Kotusev</a:t>
            </a:r>
            <a:r>
              <a:rPr sz="825" spc="-41" dirty="0">
                <a:solidFill>
                  <a:srgbClr val="FFFFFF"/>
                </a:solidFill>
                <a:latin typeface="Arial"/>
                <a:cs typeface="Arial"/>
              </a:rPr>
              <a:t> </a:t>
            </a:r>
            <a:r>
              <a:rPr sz="825" spc="-4" dirty="0">
                <a:solidFill>
                  <a:srgbClr val="FFFFFF"/>
                </a:solidFill>
                <a:latin typeface="Arial"/>
                <a:cs typeface="Arial"/>
              </a:rPr>
              <a:t>(kotusev@kotusev.com)</a:t>
            </a:r>
            <a:endParaRPr sz="825">
              <a:latin typeface="Arial"/>
              <a:cs typeface="Arial"/>
            </a:endParaRPr>
          </a:p>
        </p:txBody>
      </p:sp>
      <p:sp>
        <p:nvSpPr>
          <p:cNvPr id="5" name="object 5"/>
          <p:cNvSpPr txBox="1"/>
          <p:nvPr/>
        </p:nvSpPr>
        <p:spPr>
          <a:xfrm>
            <a:off x="1319041" y="1780402"/>
            <a:ext cx="8827849" cy="3754233"/>
          </a:xfrm>
          <a:prstGeom prst="rect">
            <a:avLst/>
          </a:prstGeom>
        </p:spPr>
        <p:txBody>
          <a:bodyPr vert="horz" wrap="square" lIns="0" tIns="9525" rIns="0" bIns="0" rtlCol="0">
            <a:spAutoFit/>
          </a:bodyPr>
          <a:lstStyle/>
          <a:p>
            <a:pPr marL="267653" marR="3810" indent="-258604">
              <a:spcBef>
                <a:spcPts val="75"/>
              </a:spcBef>
              <a:buFont typeface="Wingdings"/>
              <a:buChar char=""/>
              <a:tabLst>
                <a:tab pos="267653" algn="l"/>
                <a:tab pos="268129" algn="l"/>
              </a:tabLst>
            </a:pPr>
            <a:r>
              <a:rPr sz="2400" b="1" spc="-4" dirty="0">
                <a:latin typeface="Arial"/>
                <a:cs typeface="Arial"/>
              </a:rPr>
              <a:t>Enterprise </a:t>
            </a:r>
            <a:r>
              <a:rPr sz="2400" b="1" dirty="0">
                <a:latin typeface="Arial"/>
                <a:cs typeface="Arial"/>
              </a:rPr>
              <a:t>architecture </a:t>
            </a:r>
            <a:r>
              <a:rPr sz="2400" dirty="0">
                <a:latin typeface="Arial"/>
                <a:cs typeface="Arial"/>
              </a:rPr>
              <a:t>(EA) </a:t>
            </a:r>
            <a:r>
              <a:rPr sz="2400" spc="-4" dirty="0">
                <a:latin typeface="Arial"/>
                <a:cs typeface="Arial"/>
              </a:rPr>
              <a:t>can </a:t>
            </a:r>
            <a:r>
              <a:rPr sz="2400" dirty="0">
                <a:latin typeface="Arial"/>
                <a:cs typeface="Arial"/>
              </a:rPr>
              <a:t>be </a:t>
            </a:r>
            <a:r>
              <a:rPr sz="2400" spc="4" dirty="0">
                <a:latin typeface="Arial"/>
                <a:cs typeface="Arial"/>
              </a:rPr>
              <a:t>defined </a:t>
            </a:r>
            <a:r>
              <a:rPr sz="2400" dirty="0">
                <a:latin typeface="Arial"/>
                <a:cs typeface="Arial"/>
              </a:rPr>
              <a:t>as </a:t>
            </a:r>
            <a:r>
              <a:rPr sz="2400" spc="-4" dirty="0">
                <a:latin typeface="Arial"/>
                <a:cs typeface="Arial"/>
              </a:rPr>
              <a:t>a  </a:t>
            </a:r>
            <a:r>
              <a:rPr sz="2400" dirty="0">
                <a:latin typeface="Arial"/>
                <a:cs typeface="Arial"/>
              </a:rPr>
              <a:t>collection of special documents (artifacts) </a:t>
            </a:r>
            <a:r>
              <a:rPr sz="2400" spc="-4" dirty="0">
                <a:latin typeface="Arial"/>
                <a:cs typeface="Arial"/>
              </a:rPr>
              <a:t>describing  various </a:t>
            </a:r>
            <a:r>
              <a:rPr sz="2400" dirty="0">
                <a:latin typeface="Arial"/>
                <a:cs typeface="Arial"/>
              </a:rPr>
              <a:t>aspects of an </a:t>
            </a:r>
            <a:r>
              <a:rPr sz="2400" spc="-4" dirty="0">
                <a:latin typeface="Arial"/>
                <a:cs typeface="Arial"/>
              </a:rPr>
              <a:t>organization </a:t>
            </a:r>
            <a:r>
              <a:rPr sz="2400" spc="4" dirty="0">
                <a:latin typeface="Arial"/>
                <a:cs typeface="Arial"/>
              </a:rPr>
              <a:t>from </a:t>
            </a:r>
            <a:r>
              <a:rPr sz="2400" dirty="0">
                <a:latin typeface="Arial"/>
                <a:cs typeface="Arial"/>
              </a:rPr>
              <a:t>an integrated  business and IT </a:t>
            </a:r>
            <a:r>
              <a:rPr sz="2400" spc="-4" dirty="0">
                <a:latin typeface="Arial"/>
                <a:cs typeface="Arial"/>
              </a:rPr>
              <a:t>perspective </a:t>
            </a:r>
            <a:r>
              <a:rPr sz="2400" dirty="0">
                <a:latin typeface="Arial"/>
                <a:cs typeface="Arial"/>
              </a:rPr>
              <a:t>intended to </a:t>
            </a:r>
            <a:r>
              <a:rPr sz="2400" spc="-4" dirty="0">
                <a:latin typeface="Arial"/>
                <a:cs typeface="Arial"/>
              </a:rPr>
              <a:t>bridge </a:t>
            </a:r>
            <a:r>
              <a:rPr sz="2400" dirty="0">
                <a:latin typeface="Arial"/>
                <a:cs typeface="Arial"/>
              </a:rPr>
              <a:t>the  communication </a:t>
            </a:r>
            <a:r>
              <a:rPr sz="2400" spc="-4" dirty="0">
                <a:latin typeface="Arial"/>
                <a:cs typeface="Arial"/>
              </a:rPr>
              <a:t>gap between </a:t>
            </a:r>
            <a:r>
              <a:rPr sz="2400" dirty="0">
                <a:latin typeface="Arial"/>
                <a:cs typeface="Arial"/>
              </a:rPr>
              <a:t>business and IT  stakeholders, facilitate information </a:t>
            </a:r>
            <a:r>
              <a:rPr sz="2400" spc="-4" dirty="0">
                <a:latin typeface="Arial"/>
                <a:cs typeface="Arial"/>
              </a:rPr>
              <a:t>systems </a:t>
            </a:r>
            <a:r>
              <a:rPr sz="2400" dirty="0">
                <a:latin typeface="Arial"/>
                <a:cs typeface="Arial"/>
              </a:rPr>
              <a:t>planning</a:t>
            </a:r>
            <a:r>
              <a:rPr sz="2400" spc="-109" dirty="0">
                <a:latin typeface="Arial"/>
                <a:cs typeface="Arial"/>
              </a:rPr>
              <a:t> </a:t>
            </a:r>
            <a:r>
              <a:rPr sz="2400" dirty="0">
                <a:latin typeface="Arial"/>
                <a:cs typeface="Arial"/>
              </a:rPr>
              <a:t>and  thereby </a:t>
            </a:r>
            <a:r>
              <a:rPr sz="2400" spc="-4" dirty="0">
                <a:latin typeface="Arial"/>
                <a:cs typeface="Arial"/>
              </a:rPr>
              <a:t>improve </a:t>
            </a:r>
            <a:r>
              <a:rPr sz="2400" dirty="0">
                <a:latin typeface="Arial"/>
                <a:cs typeface="Arial"/>
              </a:rPr>
              <a:t>business and IT</a:t>
            </a:r>
            <a:r>
              <a:rPr sz="2400" spc="-75" dirty="0">
                <a:latin typeface="Arial"/>
                <a:cs typeface="Arial"/>
              </a:rPr>
              <a:t> </a:t>
            </a:r>
            <a:r>
              <a:rPr sz="2400" dirty="0">
                <a:latin typeface="Arial"/>
                <a:cs typeface="Arial"/>
              </a:rPr>
              <a:t>alignment</a:t>
            </a:r>
          </a:p>
          <a:p>
            <a:pPr marL="267653" marR="193358" indent="-258604">
              <a:spcBef>
                <a:spcPts val="439"/>
              </a:spcBef>
              <a:buFont typeface="Wingdings"/>
              <a:buChar char=""/>
              <a:tabLst>
                <a:tab pos="267653" algn="l"/>
                <a:tab pos="268129" algn="l"/>
              </a:tabLst>
            </a:pPr>
            <a:r>
              <a:rPr sz="2400" dirty="0">
                <a:latin typeface="Arial"/>
                <a:cs typeface="Arial"/>
              </a:rPr>
              <a:t>Enterprise architecture </a:t>
            </a:r>
            <a:r>
              <a:rPr sz="2400" spc="-4" dirty="0">
                <a:latin typeface="Arial"/>
                <a:cs typeface="Arial"/>
              </a:rPr>
              <a:t>typically </a:t>
            </a:r>
            <a:r>
              <a:rPr sz="2400" dirty="0">
                <a:latin typeface="Arial"/>
                <a:cs typeface="Arial"/>
              </a:rPr>
              <a:t>describes business,  applications, data, infrastructure and sometimes other  domains </a:t>
            </a:r>
            <a:r>
              <a:rPr sz="2400" spc="-4" dirty="0">
                <a:latin typeface="Arial"/>
                <a:cs typeface="Arial"/>
              </a:rPr>
              <a:t>relevant </a:t>
            </a:r>
            <a:r>
              <a:rPr sz="2400" spc="4" dirty="0">
                <a:latin typeface="Arial"/>
                <a:cs typeface="Arial"/>
              </a:rPr>
              <a:t>from </a:t>
            </a:r>
            <a:r>
              <a:rPr sz="2400" dirty="0">
                <a:latin typeface="Arial"/>
                <a:cs typeface="Arial"/>
              </a:rPr>
              <a:t>the </a:t>
            </a:r>
            <a:r>
              <a:rPr sz="2400" spc="-4" dirty="0">
                <a:latin typeface="Arial"/>
                <a:cs typeface="Arial"/>
              </a:rPr>
              <a:t>perspective </a:t>
            </a:r>
            <a:r>
              <a:rPr sz="2400" spc="4" dirty="0">
                <a:latin typeface="Arial"/>
                <a:cs typeface="Arial"/>
              </a:rPr>
              <a:t>of </a:t>
            </a:r>
            <a:r>
              <a:rPr sz="2400" dirty="0">
                <a:latin typeface="Arial"/>
                <a:cs typeface="Arial"/>
              </a:rPr>
              <a:t>business</a:t>
            </a:r>
            <a:r>
              <a:rPr sz="2400" spc="-71" dirty="0">
                <a:latin typeface="Arial"/>
                <a:cs typeface="Arial"/>
              </a:rPr>
              <a:t> </a:t>
            </a:r>
            <a:r>
              <a:rPr sz="2400" dirty="0">
                <a:latin typeface="Arial"/>
                <a:cs typeface="Arial"/>
              </a:rPr>
              <a:t>and  </a:t>
            </a:r>
            <a:r>
              <a:rPr sz="2400" spc="-60" dirty="0">
                <a:latin typeface="Arial"/>
                <a:cs typeface="Arial"/>
              </a:rPr>
              <a:t>IT, </a:t>
            </a:r>
            <a:r>
              <a:rPr sz="2400" spc="-4" dirty="0">
                <a:latin typeface="Arial"/>
                <a:cs typeface="Arial"/>
              </a:rPr>
              <a:t>e.g. integration </a:t>
            </a:r>
            <a:r>
              <a:rPr sz="2400" dirty="0">
                <a:latin typeface="Arial"/>
                <a:cs typeface="Arial"/>
              </a:rPr>
              <a:t>or</a:t>
            </a:r>
            <a:r>
              <a:rPr sz="2400" spc="15" dirty="0">
                <a:latin typeface="Arial"/>
                <a:cs typeface="Arial"/>
              </a:rPr>
              <a:t> </a:t>
            </a:r>
            <a:r>
              <a:rPr sz="2400" spc="-4" dirty="0">
                <a:latin typeface="Arial"/>
                <a:cs typeface="Arial"/>
              </a:rPr>
              <a:t>security</a:t>
            </a:r>
            <a:endParaRPr sz="2400" dirty="0">
              <a:latin typeface="Arial"/>
              <a:cs typeface="Arial"/>
            </a:endParaRPr>
          </a:p>
        </p:txBody>
      </p:sp>
      <p:sp>
        <p:nvSpPr>
          <p:cNvPr id="7" name="object 7"/>
          <p:cNvSpPr txBox="1">
            <a:spLocks noGrp="1"/>
          </p:cNvSpPr>
          <p:nvPr>
            <p:ph type="dt" sz="half" idx="6"/>
          </p:nvPr>
        </p:nvSpPr>
        <p:spPr>
          <a:xfrm>
            <a:off x="168046" y="6553283"/>
            <a:ext cx="273050" cy="223520"/>
          </a:xfrm>
          <a:prstGeom prst="rect">
            <a:avLst/>
          </a:prstGeom>
        </p:spPr>
        <p:txBody>
          <a:bodyPr vert="horz" wrap="square" lIns="0" tIns="0" rIns="0" bIns="0" rtlCol="0">
            <a:spAutoFit/>
          </a:bodyPr>
          <a:lstStyle>
            <a:defPPr>
              <a:defRPr lang="en-US"/>
            </a:defPPr>
            <a:lvl1pPr marL="0" algn="l" defTabSz="914400" rtl="0" eaLnBrk="1" latinLnBrk="0" hangingPunct="1">
              <a:defRPr sz="1400" b="1"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525">
              <a:lnSpc>
                <a:spcPts val="1229"/>
              </a:lnSpc>
            </a:pPr>
            <a:r>
              <a:rPr lang="en-GB" spc="-5"/>
              <a:t>SK</a:t>
            </a:r>
            <a:endParaRPr spc="-4" dirty="0"/>
          </a:p>
        </p:txBody>
      </p:sp>
      <p:sp>
        <p:nvSpPr>
          <p:cNvPr id="8" name="object 8"/>
          <p:cNvSpPr txBox="1">
            <a:spLocks noGrp="1"/>
          </p:cNvSpPr>
          <p:nvPr>
            <p:ph type="sldNum" sz="quarter" idx="7"/>
          </p:nvPr>
        </p:nvSpPr>
        <p:spPr>
          <a:xfrm>
            <a:off x="8662543" y="6553283"/>
            <a:ext cx="344170" cy="223520"/>
          </a:xfrm>
          <a:prstGeom prst="rect">
            <a:avLst/>
          </a:prstGeom>
        </p:spPr>
        <p:txBody>
          <a:bodyPr vert="horz" wrap="square" lIns="0" tIns="0" rIns="0" bIns="0" rtlCol="0">
            <a:spAutoFit/>
          </a:bodyPr>
          <a:lstStyle>
            <a:defPPr>
              <a:defRPr lang="en-US"/>
            </a:defPPr>
            <a:lvl1pPr marL="0" algn="l" defTabSz="914400" rtl="0" eaLnBrk="1" latinLnBrk="0" hangingPunct="1">
              <a:defRPr sz="1400" b="1"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525">
              <a:lnSpc>
                <a:spcPts val="1229"/>
              </a:lnSpc>
            </a:pPr>
            <a:r>
              <a:rPr lang="en-GB" spc="-10"/>
              <a:t>#</a:t>
            </a:r>
            <a:fld id="{81D60167-4931-47E6-BA6A-407CBD079E47}" type="slidenum">
              <a:rPr spc="-10" smtClean="0"/>
              <a:pPr marL="12700">
                <a:lnSpc>
                  <a:spcPts val="1639"/>
                </a:lnSpc>
              </a:pPr>
              <a:t>3</a:t>
            </a:fld>
            <a:endParaRPr spc="-8" dirty="0"/>
          </a:p>
        </p:txBody>
      </p:sp>
      <p:sp>
        <p:nvSpPr>
          <p:cNvPr id="9" name="object 9"/>
          <p:cNvSpPr txBox="1">
            <a:spLocks noGrp="1"/>
          </p:cNvSpPr>
          <p:nvPr>
            <p:ph type="ftr" sz="quarter" idx="5"/>
          </p:nvPr>
        </p:nvSpPr>
        <p:spPr>
          <a:xfrm>
            <a:off x="1171447" y="6572403"/>
            <a:ext cx="6793865" cy="182879"/>
          </a:xfrm>
          <a:prstGeom prst="rect">
            <a:avLst/>
          </a:prstGeom>
        </p:spPr>
        <p:txBody>
          <a:bodyPr vert="horz" wrap="square" lIns="0" tIns="0" rIns="0" bIns="0" rtlCol="0">
            <a:spAutoFit/>
          </a:bodyPr>
          <a:lstStyle>
            <a:defPPr>
              <a:defRPr lang="en-US"/>
            </a:defPPr>
            <a:lvl1pPr marL="0" algn="l" defTabSz="914400" rtl="0" eaLnBrk="1" latinLnBrk="0" hangingPunct="1">
              <a:defRPr sz="1100" b="0" i="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525"/>
            <a:r>
              <a:rPr lang="en-GB" i="0" spc="5"/>
              <a:t>Based</a:t>
            </a:r>
            <a:r>
              <a:rPr lang="en-GB" i="0" spc="-30"/>
              <a:t> </a:t>
            </a:r>
            <a:r>
              <a:rPr lang="en-GB" i="0" spc="5"/>
              <a:t>on</a:t>
            </a:r>
            <a:r>
              <a:rPr lang="en-GB" i="0" spc="-30"/>
              <a:t> </a:t>
            </a:r>
            <a:r>
              <a:rPr lang="en-GB" i="0"/>
              <a:t>the</a:t>
            </a:r>
            <a:r>
              <a:rPr lang="en-GB" i="0" spc="-25"/>
              <a:t> </a:t>
            </a:r>
            <a:r>
              <a:rPr lang="en-GB" i="0" spc="5"/>
              <a:t>book</a:t>
            </a:r>
            <a:r>
              <a:rPr lang="en-GB" i="0" spc="-25"/>
              <a:t> </a:t>
            </a:r>
            <a:r>
              <a:rPr lang="en-GB"/>
              <a:t>The</a:t>
            </a:r>
            <a:r>
              <a:rPr lang="en-GB" spc="-10"/>
              <a:t> </a:t>
            </a:r>
            <a:r>
              <a:rPr lang="en-GB"/>
              <a:t>Practice</a:t>
            </a:r>
            <a:r>
              <a:rPr lang="en-GB" spc="-25"/>
              <a:t> </a:t>
            </a:r>
            <a:r>
              <a:rPr lang="en-GB" spc="5"/>
              <a:t>of</a:t>
            </a:r>
            <a:r>
              <a:rPr lang="en-GB" spc="-10"/>
              <a:t> </a:t>
            </a:r>
            <a:r>
              <a:rPr lang="en-GB"/>
              <a:t>Enterprise</a:t>
            </a:r>
            <a:r>
              <a:rPr lang="en-GB" spc="-55"/>
              <a:t> </a:t>
            </a:r>
            <a:r>
              <a:rPr lang="en-GB"/>
              <a:t>Architecture:</a:t>
            </a:r>
            <a:r>
              <a:rPr lang="en-GB" spc="-80"/>
              <a:t> </a:t>
            </a:r>
            <a:r>
              <a:rPr lang="en-GB"/>
              <a:t>A</a:t>
            </a:r>
            <a:r>
              <a:rPr lang="en-GB" spc="-10"/>
              <a:t> </a:t>
            </a:r>
            <a:r>
              <a:rPr lang="en-GB"/>
              <a:t>Modern</a:t>
            </a:r>
            <a:r>
              <a:rPr lang="en-GB" spc="-30"/>
              <a:t> </a:t>
            </a:r>
            <a:r>
              <a:rPr lang="en-GB"/>
              <a:t>Approach</a:t>
            </a:r>
            <a:r>
              <a:rPr lang="en-GB" spc="-50"/>
              <a:t> </a:t>
            </a:r>
            <a:r>
              <a:rPr lang="en-GB"/>
              <a:t>to</a:t>
            </a:r>
            <a:r>
              <a:rPr lang="en-GB" spc="-10"/>
              <a:t> </a:t>
            </a:r>
            <a:r>
              <a:rPr lang="en-GB"/>
              <a:t>Business</a:t>
            </a:r>
            <a:r>
              <a:rPr lang="en-GB" spc="-65"/>
              <a:t> </a:t>
            </a:r>
            <a:r>
              <a:rPr lang="en-GB" spc="5"/>
              <a:t>and</a:t>
            </a:r>
            <a:r>
              <a:rPr lang="en-GB" spc="-5"/>
              <a:t> </a:t>
            </a:r>
            <a:r>
              <a:rPr lang="en-GB"/>
              <a:t>IT</a:t>
            </a:r>
            <a:r>
              <a:rPr lang="en-GB" spc="-20"/>
              <a:t> </a:t>
            </a:r>
            <a:r>
              <a:rPr lang="en-GB"/>
              <a:t>Alignment</a:t>
            </a:r>
            <a:endParaRPr dirty="0"/>
          </a:p>
        </p:txBody>
      </p:sp>
      <p:sp>
        <p:nvSpPr>
          <p:cNvPr id="6" name="object 6"/>
          <p:cNvSpPr txBox="1">
            <a:spLocks noGrp="1"/>
          </p:cNvSpPr>
          <p:nvPr>
            <p:ph type="title"/>
          </p:nvPr>
        </p:nvSpPr>
        <p:spPr>
          <a:xfrm>
            <a:off x="1435509" y="471356"/>
            <a:ext cx="9016181" cy="686246"/>
          </a:xfrm>
          <a:prstGeom prst="rect">
            <a:avLst/>
          </a:prstGeom>
        </p:spPr>
        <p:txBody>
          <a:bodyPr vert="horz" wrap="square" lIns="0" tIns="9049" rIns="0" bIns="0" rtlCol="0" anchor="ctr">
            <a:spAutoFit/>
          </a:bodyPr>
          <a:lstStyle/>
          <a:p>
            <a:pPr marL="9525">
              <a:lnSpc>
                <a:spcPct val="100000"/>
              </a:lnSpc>
              <a:spcBef>
                <a:spcPts val="71"/>
              </a:spcBef>
            </a:pPr>
            <a:r>
              <a:rPr spc="-4" dirty="0"/>
              <a:t>What Is Enterprise</a:t>
            </a:r>
            <a:r>
              <a:rPr spc="-94" dirty="0"/>
              <a:t> </a:t>
            </a:r>
            <a:r>
              <a:rPr spc="-11" dirty="0"/>
              <a:t>Architecture?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438A0-D518-4881-9DA8-EF29F1F4BFA0}"/>
              </a:ext>
            </a:extLst>
          </p:cNvPr>
          <p:cNvSpPr>
            <a:spLocks noGrp="1"/>
          </p:cNvSpPr>
          <p:nvPr>
            <p:ph type="title"/>
          </p:nvPr>
        </p:nvSpPr>
        <p:spPr/>
        <p:txBody>
          <a:bodyPr/>
          <a:lstStyle/>
          <a:p>
            <a:r>
              <a:rPr lang="en-GB" dirty="0"/>
              <a:t>What is Enterprise Architecture</a:t>
            </a:r>
          </a:p>
        </p:txBody>
      </p:sp>
      <p:sp>
        <p:nvSpPr>
          <p:cNvPr id="3" name="Content Placeholder 2">
            <a:extLst>
              <a:ext uri="{FF2B5EF4-FFF2-40B4-BE49-F238E27FC236}">
                <a16:creationId xmlns:a16="http://schemas.microsoft.com/office/drawing/2014/main" id="{52B0AA22-46F4-479F-B908-0A8C41116F83}"/>
              </a:ext>
            </a:extLst>
          </p:cNvPr>
          <p:cNvSpPr>
            <a:spLocks noGrp="1"/>
          </p:cNvSpPr>
          <p:nvPr>
            <p:ph idx="1"/>
          </p:nvPr>
        </p:nvSpPr>
        <p:spPr/>
        <p:txBody>
          <a:bodyPr/>
          <a:lstStyle/>
          <a:p>
            <a:r>
              <a:rPr lang="en-GB" dirty="0"/>
              <a:t>Enterprise Architecture</a:t>
            </a:r>
          </a:p>
          <a:p>
            <a:pPr lvl="1"/>
            <a:r>
              <a:rPr lang="en-GB" dirty="0"/>
              <a:t>Documentation describing the structure and behaviour of an enterprise (including its information systems)</a:t>
            </a:r>
          </a:p>
          <a:p>
            <a:pPr lvl="1"/>
            <a:r>
              <a:rPr lang="en-GB" dirty="0"/>
              <a:t>A process for describing an enterprise (including its information systems), then planning and governing changes to improve the integrity and flexibility of the enterprise</a:t>
            </a:r>
          </a:p>
          <a:p>
            <a:pPr lvl="1"/>
            <a:endParaRPr lang="en-GB" dirty="0"/>
          </a:p>
        </p:txBody>
      </p:sp>
    </p:spTree>
    <p:extLst>
      <p:ext uri="{BB962C8B-B14F-4D97-AF65-F5344CB8AC3E}">
        <p14:creationId xmlns:p14="http://schemas.microsoft.com/office/powerpoint/2010/main" val="1667346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E78DB-A50C-403D-8952-3B0CB61B2C9E}"/>
              </a:ext>
            </a:extLst>
          </p:cNvPr>
          <p:cNvSpPr>
            <a:spLocks noGrp="1"/>
          </p:cNvSpPr>
          <p:nvPr>
            <p:ph type="title"/>
          </p:nvPr>
        </p:nvSpPr>
        <p:spPr/>
        <p:txBody>
          <a:bodyPr/>
          <a:lstStyle/>
          <a:p>
            <a:r>
              <a:rPr lang="en-GB" dirty="0"/>
              <a:t>Frameworks</a:t>
            </a:r>
          </a:p>
        </p:txBody>
      </p:sp>
      <p:sp>
        <p:nvSpPr>
          <p:cNvPr id="4" name="Rectangle 3">
            <a:extLst>
              <a:ext uri="{FF2B5EF4-FFF2-40B4-BE49-F238E27FC236}">
                <a16:creationId xmlns:a16="http://schemas.microsoft.com/office/drawing/2014/main" id="{12A671AB-5807-46A1-B193-53CEC90CDB9B}"/>
              </a:ext>
            </a:extLst>
          </p:cNvPr>
          <p:cNvSpPr/>
          <p:nvPr/>
        </p:nvSpPr>
        <p:spPr>
          <a:xfrm>
            <a:off x="1062788" y="1770896"/>
            <a:ext cx="1491916" cy="4581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06131F4D-44EA-4FBB-9685-C5C30160FCFA}"/>
              </a:ext>
            </a:extLst>
          </p:cNvPr>
          <p:cNvSpPr txBox="1"/>
          <p:nvPr/>
        </p:nvSpPr>
        <p:spPr>
          <a:xfrm rot="16200000">
            <a:off x="757094" y="3738619"/>
            <a:ext cx="2303836" cy="646331"/>
          </a:xfrm>
          <a:prstGeom prst="rect">
            <a:avLst/>
          </a:prstGeom>
          <a:noFill/>
        </p:spPr>
        <p:txBody>
          <a:bodyPr wrap="none" rtlCol="0">
            <a:spAutoFit/>
          </a:bodyPr>
          <a:lstStyle/>
          <a:p>
            <a:r>
              <a:rPr lang="en-GB" sz="3600" dirty="0"/>
              <a:t>Framework</a:t>
            </a:r>
          </a:p>
        </p:txBody>
      </p:sp>
      <p:sp>
        <p:nvSpPr>
          <p:cNvPr id="6" name="TextBox 5">
            <a:extLst>
              <a:ext uri="{FF2B5EF4-FFF2-40B4-BE49-F238E27FC236}">
                <a16:creationId xmlns:a16="http://schemas.microsoft.com/office/drawing/2014/main" id="{AE52A946-F0C8-4C6C-AE78-C8D9E5D08846}"/>
              </a:ext>
            </a:extLst>
          </p:cNvPr>
          <p:cNvSpPr txBox="1"/>
          <p:nvPr/>
        </p:nvSpPr>
        <p:spPr>
          <a:xfrm>
            <a:off x="783636" y="2646947"/>
            <a:ext cx="721544" cy="369332"/>
          </a:xfrm>
          <a:prstGeom prst="rect">
            <a:avLst/>
          </a:prstGeom>
          <a:solidFill>
            <a:schemeClr val="accent2"/>
          </a:solidFill>
        </p:spPr>
        <p:txBody>
          <a:bodyPr wrap="none" rtlCol="0">
            <a:spAutoFit/>
          </a:bodyPr>
          <a:lstStyle/>
          <a:p>
            <a:r>
              <a:rPr lang="en-GB" dirty="0"/>
              <a:t>TOGAF</a:t>
            </a:r>
          </a:p>
        </p:txBody>
      </p:sp>
      <p:sp>
        <p:nvSpPr>
          <p:cNvPr id="7" name="TextBox 6">
            <a:extLst>
              <a:ext uri="{FF2B5EF4-FFF2-40B4-BE49-F238E27FC236}">
                <a16:creationId xmlns:a16="http://schemas.microsoft.com/office/drawing/2014/main" id="{AA36DD07-592C-459B-A132-3C719AAC889A}"/>
              </a:ext>
            </a:extLst>
          </p:cNvPr>
          <p:cNvSpPr txBox="1"/>
          <p:nvPr/>
        </p:nvSpPr>
        <p:spPr>
          <a:xfrm>
            <a:off x="625328" y="5476618"/>
            <a:ext cx="1038160" cy="369332"/>
          </a:xfrm>
          <a:prstGeom prst="rect">
            <a:avLst/>
          </a:prstGeom>
          <a:solidFill>
            <a:schemeClr val="accent2"/>
          </a:solidFill>
        </p:spPr>
        <p:txBody>
          <a:bodyPr wrap="square" rtlCol="0">
            <a:spAutoFit/>
          </a:bodyPr>
          <a:lstStyle/>
          <a:p>
            <a:r>
              <a:rPr lang="en-GB" dirty="0"/>
              <a:t>Zachman</a:t>
            </a:r>
          </a:p>
        </p:txBody>
      </p:sp>
      <p:sp>
        <p:nvSpPr>
          <p:cNvPr id="8" name="Rectangle 7">
            <a:extLst>
              <a:ext uri="{FF2B5EF4-FFF2-40B4-BE49-F238E27FC236}">
                <a16:creationId xmlns:a16="http://schemas.microsoft.com/office/drawing/2014/main" id="{D8409556-B103-4692-9029-930DDD50392A}"/>
              </a:ext>
            </a:extLst>
          </p:cNvPr>
          <p:cNvSpPr/>
          <p:nvPr/>
        </p:nvSpPr>
        <p:spPr>
          <a:xfrm>
            <a:off x="4708358" y="1770896"/>
            <a:ext cx="4010526" cy="1138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6C2F1866-54A3-4BD7-A37A-00ABB20FCD86}"/>
              </a:ext>
            </a:extLst>
          </p:cNvPr>
          <p:cNvSpPr/>
          <p:nvPr/>
        </p:nvSpPr>
        <p:spPr>
          <a:xfrm>
            <a:off x="4708358" y="3492289"/>
            <a:ext cx="4010526" cy="1138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DADCAAA5-72A6-459C-95B4-BEB07F37CC5D}"/>
              </a:ext>
            </a:extLst>
          </p:cNvPr>
          <p:cNvSpPr/>
          <p:nvPr/>
        </p:nvSpPr>
        <p:spPr>
          <a:xfrm>
            <a:off x="4708358" y="5213682"/>
            <a:ext cx="4010526" cy="1138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Straight Connector 11">
            <a:extLst>
              <a:ext uri="{FF2B5EF4-FFF2-40B4-BE49-F238E27FC236}">
                <a16:creationId xmlns:a16="http://schemas.microsoft.com/office/drawing/2014/main" id="{9839615A-818B-44F4-A1FC-860C5ED5704B}"/>
              </a:ext>
            </a:extLst>
          </p:cNvPr>
          <p:cNvCxnSpPr>
            <a:cxnSpLocks/>
            <a:stCxn id="8" idx="1"/>
          </p:cNvCxnSpPr>
          <p:nvPr/>
        </p:nvCxnSpPr>
        <p:spPr>
          <a:xfrm flipH="1" flipV="1">
            <a:off x="3320716" y="2340390"/>
            <a:ext cx="1387642"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2C1EA33-710F-48F0-9BCD-0B78DA10644C}"/>
              </a:ext>
            </a:extLst>
          </p:cNvPr>
          <p:cNvCxnSpPr>
            <a:cxnSpLocks/>
            <a:stCxn id="9" idx="1"/>
            <a:endCxn id="4" idx="3"/>
          </p:cNvCxnSpPr>
          <p:nvPr/>
        </p:nvCxnSpPr>
        <p:spPr>
          <a:xfrm flipH="1">
            <a:off x="2554704" y="4061784"/>
            <a:ext cx="21536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F8011C9-8C33-45A0-AAA9-F7A22E14DA9A}"/>
              </a:ext>
            </a:extLst>
          </p:cNvPr>
          <p:cNvCxnSpPr>
            <a:cxnSpLocks/>
            <a:stCxn id="10" idx="1"/>
          </p:cNvCxnSpPr>
          <p:nvPr/>
        </p:nvCxnSpPr>
        <p:spPr>
          <a:xfrm flipH="1" flipV="1">
            <a:off x="3320716" y="5783176"/>
            <a:ext cx="1387642"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AAE60AD-F19D-4F67-B038-016BA47CC471}"/>
              </a:ext>
            </a:extLst>
          </p:cNvPr>
          <p:cNvCxnSpPr>
            <a:cxnSpLocks/>
          </p:cNvCxnSpPr>
          <p:nvPr/>
        </p:nvCxnSpPr>
        <p:spPr>
          <a:xfrm>
            <a:off x="3320716" y="2340390"/>
            <a:ext cx="0" cy="34427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2EFD0F2C-F1EE-4570-B56C-5685CC0934C5}"/>
              </a:ext>
            </a:extLst>
          </p:cNvPr>
          <p:cNvSpPr txBox="1"/>
          <p:nvPr/>
        </p:nvSpPr>
        <p:spPr>
          <a:xfrm>
            <a:off x="5800876" y="2000616"/>
            <a:ext cx="1682768" cy="646331"/>
          </a:xfrm>
          <a:prstGeom prst="rect">
            <a:avLst/>
          </a:prstGeom>
          <a:noFill/>
        </p:spPr>
        <p:txBody>
          <a:bodyPr wrap="none" rtlCol="0">
            <a:spAutoFit/>
          </a:bodyPr>
          <a:lstStyle/>
          <a:p>
            <a:r>
              <a:rPr lang="en-GB" sz="3600" dirty="0"/>
              <a:t>Content</a:t>
            </a:r>
          </a:p>
        </p:txBody>
      </p:sp>
      <p:sp>
        <p:nvSpPr>
          <p:cNvPr id="27" name="TextBox 26">
            <a:extLst>
              <a:ext uri="{FF2B5EF4-FFF2-40B4-BE49-F238E27FC236}">
                <a16:creationId xmlns:a16="http://schemas.microsoft.com/office/drawing/2014/main" id="{5A5C2294-B87E-49B3-B492-3CC6044F613A}"/>
              </a:ext>
            </a:extLst>
          </p:cNvPr>
          <p:cNvSpPr txBox="1"/>
          <p:nvPr/>
        </p:nvSpPr>
        <p:spPr>
          <a:xfrm>
            <a:off x="5872237" y="3738617"/>
            <a:ext cx="1836337" cy="646331"/>
          </a:xfrm>
          <a:prstGeom prst="rect">
            <a:avLst/>
          </a:prstGeom>
          <a:noFill/>
        </p:spPr>
        <p:txBody>
          <a:bodyPr wrap="none" rtlCol="0">
            <a:spAutoFit/>
          </a:bodyPr>
          <a:lstStyle/>
          <a:p>
            <a:r>
              <a:rPr lang="en-GB" sz="3600" dirty="0"/>
              <a:t>Process</a:t>
            </a:r>
          </a:p>
        </p:txBody>
      </p:sp>
      <p:sp>
        <p:nvSpPr>
          <p:cNvPr id="28" name="TextBox 27">
            <a:extLst>
              <a:ext uri="{FF2B5EF4-FFF2-40B4-BE49-F238E27FC236}">
                <a16:creationId xmlns:a16="http://schemas.microsoft.com/office/drawing/2014/main" id="{FE2DC3D5-A56A-4AB8-8E75-600D6A37B9E3}"/>
              </a:ext>
            </a:extLst>
          </p:cNvPr>
          <p:cNvSpPr txBox="1"/>
          <p:nvPr/>
        </p:nvSpPr>
        <p:spPr>
          <a:xfrm>
            <a:off x="5943598" y="5476618"/>
            <a:ext cx="2566793" cy="646331"/>
          </a:xfrm>
          <a:prstGeom prst="rect">
            <a:avLst/>
          </a:prstGeom>
          <a:noFill/>
        </p:spPr>
        <p:txBody>
          <a:bodyPr wrap="none" rtlCol="0">
            <a:spAutoFit/>
          </a:bodyPr>
          <a:lstStyle/>
          <a:p>
            <a:r>
              <a:rPr lang="en-GB" sz="3600" dirty="0"/>
              <a:t>Organisation</a:t>
            </a:r>
          </a:p>
        </p:txBody>
      </p:sp>
      <p:sp>
        <p:nvSpPr>
          <p:cNvPr id="29" name="TextBox 28">
            <a:extLst>
              <a:ext uri="{FF2B5EF4-FFF2-40B4-BE49-F238E27FC236}">
                <a16:creationId xmlns:a16="http://schemas.microsoft.com/office/drawing/2014/main" id="{15F8CB22-4006-4C25-86D0-35813F7C27EF}"/>
              </a:ext>
            </a:extLst>
          </p:cNvPr>
          <p:cNvSpPr txBox="1"/>
          <p:nvPr/>
        </p:nvSpPr>
        <p:spPr>
          <a:xfrm>
            <a:off x="9103298" y="1799485"/>
            <a:ext cx="1058495" cy="369332"/>
          </a:xfrm>
          <a:prstGeom prst="rect">
            <a:avLst/>
          </a:prstGeom>
          <a:solidFill>
            <a:schemeClr val="accent2"/>
          </a:solidFill>
        </p:spPr>
        <p:txBody>
          <a:bodyPr wrap="none" rtlCol="0">
            <a:spAutoFit/>
          </a:bodyPr>
          <a:lstStyle/>
          <a:p>
            <a:r>
              <a:rPr lang="en-GB" dirty="0"/>
              <a:t>Structure</a:t>
            </a:r>
          </a:p>
        </p:txBody>
      </p:sp>
      <p:sp>
        <p:nvSpPr>
          <p:cNvPr id="30" name="TextBox 29">
            <a:extLst>
              <a:ext uri="{FF2B5EF4-FFF2-40B4-BE49-F238E27FC236}">
                <a16:creationId xmlns:a16="http://schemas.microsoft.com/office/drawing/2014/main" id="{E38569D2-3323-43B1-AF84-8D08A41ED87E}"/>
              </a:ext>
            </a:extLst>
          </p:cNvPr>
          <p:cNvSpPr txBox="1"/>
          <p:nvPr/>
        </p:nvSpPr>
        <p:spPr>
          <a:xfrm>
            <a:off x="9103297" y="2462280"/>
            <a:ext cx="1224181" cy="369332"/>
          </a:xfrm>
          <a:prstGeom prst="rect">
            <a:avLst/>
          </a:prstGeom>
          <a:solidFill>
            <a:schemeClr val="accent2"/>
          </a:solidFill>
        </p:spPr>
        <p:txBody>
          <a:bodyPr wrap="none" rtlCol="0">
            <a:spAutoFit/>
          </a:bodyPr>
          <a:lstStyle/>
          <a:p>
            <a:r>
              <a:rPr lang="en-GB" dirty="0"/>
              <a:t>Metamodel</a:t>
            </a:r>
          </a:p>
        </p:txBody>
      </p:sp>
      <p:sp>
        <p:nvSpPr>
          <p:cNvPr id="31" name="Arrow: Right 30">
            <a:extLst>
              <a:ext uri="{FF2B5EF4-FFF2-40B4-BE49-F238E27FC236}">
                <a16:creationId xmlns:a16="http://schemas.microsoft.com/office/drawing/2014/main" id="{4FE97C5C-4DBA-402B-8E49-38AF3530D413}"/>
              </a:ext>
            </a:extLst>
          </p:cNvPr>
          <p:cNvSpPr/>
          <p:nvPr/>
        </p:nvSpPr>
        <p:spPr>
          <a:xfrm flipH="1">
            <a:off x="8662737" y="1984151"/>
            <a:ext cx="440561"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Arrow: Right 31">
            <a:extLst>
              <a:ext uri="{FF2B5EF4-FFF2-40B4-BE49-F238E27FC236}">
                <a16:creationId xmlns:a16="http://schemas.microsoft.com/office/drawing/2014/main" id="{C11E9117-BD71-4D67-A4EF-1362F3EEBCB1}"/>
              </a:ext>
            </a:extLst>
          </p:cNvPr>
          <p:cNvSpPr/>
          <p:nvPr/>
        </p:nvSpPr>
        <p:spPr>
          <a:xfrm flipH="1">
            <a:off x="8662736" y="2629042"/>
            <a:ext cx="440561"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a:extLst>
              <a:ext uri="{FF2B5EF4-FFF2-40B4-BE49-F238E27FC236}">
                <a16:creationId xmlns:a16="http://schemas.microsoft.com/office/drawing/2014/main" id="{CB8C8F58-4FC4-4A13-8E5A-31A03A631117}"/>
              </a:ext>
            </a:extLst>
          </p:cNvPr>
          <p:cNvSpPr txBox="1"/>
          <p:nvPr/>
        </p:nvSpPr>
        <p:spPr>
          <a:xfrm>
            <a:off x="9089148" y="5275488"/>
            <a:ext cx="826060" cy="369332"/>
          </a:xfrm>
          <a:prstGeom prst="rect">
            <a:avLst/>
          </a:prstGeom>
          <a:solidFill>
            <a:schemeClr val="accent2"/>
          </a:solidFill>
        </p:spPr>
        <p:txBody>
          <a:bodyPr wrap="none" rtlCol="0">
            <a:spAutoFit/>
          </a:bodyPr>
          <a:lstStyle/>
          <a:p>
            <a:r>
              <a:rPr lang="en-GB" dirty="0"/>
              <a:t>People</a:t>
            </a:r>
          </a:p>
        </p:txBody>
      </p:sp>
      <p:sp>
        <p:nvSpPr>
          <p:cNvPr id="34" name="TextBox 33">
            <a:extLst>
              <a:ext uri="{FF2B5EF4-FFF2-40B4-BE49-F238E27FC236}">
                <a16:creationId xmlns:a16="http://schemas.microsoft.com/office/drawing/2014/main" id="{30AC52BB-8519-41DB-B454-98B690AF8D54}"/>
              </a:ext>
            </a:extLst>
          </p:cNvPr>
          <p:cNvSpPr txBox="1"/>
          <p:nvPr/>
        </p:nvSpPr>
        <p:spPr>
          <a:xfrm>
            <a:off x="9089147" y="5938283"/>
            <a:ext cx="684867" cy="369332"/>
          </a:xfrm>
          <a:prstGeom prst="rect">
            <a:avLst/>
          </a:prstGeom>
          <a:solidFill>
            <a:schemeClr val="accent2"/>
          </a:solidFill>
        </p:spPr>
        <p:txBody>
          <a:bodyPr wrap="none" rtlCol="0">
            <a:spAutoFit/>
          </a:bodyPr>
          <a:lstStyle/>
          <a:p>
            <a:r>
              <a:rPr lang="en-GB" dirty="0"/>
              <a:t>Roles</a:t>
            </a:r>
          </a:p>
        </p:txBody>
      </p:sp>
      <p:sp>
        <p:nvSpPr>
          <p:cNvPr id="35" name="Arrow: Right 34">
            <a:extLst>
              <a:ext uri="{FF2B5EF4-FFF2-40B4-BE49-F238E27FC236}">
                <a16:creationId xmlns:a16="http://schemas.microsoft.com/office/drawing/2014/main" id="{86FC3C66-FC24-4F8E-83A8-E35C94B20327}"/>
              </a:ext>
            </a:extLst>
          </p:cNvPr>
          <p:cNvSpPr/>
          <p:nvPr/>
        </p:nvSpPr>
        <p:spPr>
          <a:xfrm flipH="1">
            <a:off x="8648587" y="5460154"/>
            <a:ext cx="440561"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Arrow: Right 35">
            <a:extLst>
              <a:ext uri="{FF2B5EF4-FFF2-40B4-BE49-F238E27FC236}">
                <a16:creationId xmlns:a16="http://schemas.microsoft.com/office/drawing/2014/main" id="{68E240FE-4729-43C3-BA4F-D5C347A01D78}"/>
              </a:ext>
            </a:extLst>
          </p:cNvPr>
          <p:cNvSpPr/>
          <p:nvPr/>
        </p:nvSpPr>
        <p:spPr>
          <a:xfrm flipH="1">
            <a:off x="8648586" y="6105045"/>
            <a:ext cx="440561"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EA8842D1-E2EF-407A-BF69-399BB0457FC1}"/>
              </a:ext>
            </a:extLst>
          </p:cNvPr>
          <p:cNvSpPr/>
          <p:nvPr/>
        </p:nvSpPr>
        <p:spPr>
          <a:xfrm>
            <a:off x="5213684" y="1166623"/>
            <a:ext cx="729913" cy="5948049"/>
          </a:xfrm>
          <a:prstGeom prst="ellipse">
            <a:avLst/>
          </a:prstGeom>
          <a:solidFill>
            <a:srgbClr val="FFFF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TextBox 37">
            <a:extLst>
              <a:ext uri="{FF2B5EF4-FFF2-40B4-BE49-F238E27FC236}">
                <a16:creationId xmlns:a16="http://schemas.microsoft.com/office/drawing/2014/main" id="{C3B4B61B-03AB-47AE-B813-327AFF3B03ED}"/>
              </a:ext>
            </a:extLst>
          </p:cNvPr>
          <p:cNvSpPr txBox="1"/>
          <p:nvPr/>
        </p:nvSpPr>
        <p:spPr>
          <a:xfrm rot="16200000" flipH="1">
            <a:off x="5217868" y="3879825"/>
            <a:ext cx="721544" cy="369332"/>
          </a:xfrm>
          <a:prstGeom prst="rect">
            <a:avLst/>
          </a:prstGeom>
          <a:noFill/>
        </p:spPr>
        <p:txBody>
          <a:bodyPr wrap="none" rtlCol="0">
            <a:spAutoFit/>
          </a:bodyPr>
          <a:lstStyle/>
          <a:p>
            <a:r>
              <a:rPr lang="en-GB" dirty="0"/>
              <a:t>TOGAF</a:t>
            </a:r>
          </a:p>
        </p:txBody>
      </p:sp>
      <p:sp>
        <p:nvSpPr>
          <p:cNvPr id="39" name="Oval 38">
            <a:extLst>
              <a:ext uri="{FF2B5EF4-FFF2-40B4-BE49-F238E27FC236}">
                <a16:creationId xmlns:a16="http://schemas.microsoft.com/office/drawing/2014/main" id="{9FCC545C-849B-455B-9815-0E966E0D88E1}"/>
              </a:ext>
            </a:extLst>
          </p:cNvPr>
          <p:cNvSpPr/>
          <p:nvPr/>
        </p:nvSpPr>
        <p:spPr>
          <a:xfrm>
            <a:off x="7603833" y="1231543"/>
            <a:ext cx="729913" cy="2088980"/>
          </a:xfrm>
          <a:prstGeom prst="ellipse">
            <a:avLst/>
          </a:prstGeom>
          <a:solidFill>
            <a:srgbClr val="7030A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TextBox 39">
            <a:extLst>
              <a:ext uri="{FF2B5EF4-FFF2-40B4-BE49-F238E27FC236}">
                <a16:creationId xmlns:a16="http://schemas.microsoft.com/office/drawing/2014/main" id="{A1CBF217-2162-423C-84F7-C3671BA89152}"/>
              </a:ext>
            </a:extLst>
          </p:cNvPr>
          <p:cNvSpPr txBox="1"/>
          <p:nvPr/>
        </p:nvSpPr>
        <p:spPr>
          <a:xfrm rot="16200000" flipH="1">
            <a:off x="7405481" y="2184850"/>
            <a:ext cx="1037913" cy="369332"/>
          </a:xfrm>
          <a:prstGeom prst="rect">
            <a:avLst/>
          </a:prstGeom>
          <a:noFill/>
        </p:spPr>
        <p:txBody>
          <a:bodyPr wrap="none" rtlCol="0">
            <a:spAutoFit/>
          </a:bodyPr>
          <a:lstStyle/>
          <a:p>
            <a:r>
              <a:rPr lang="en-GB" dirty="0"/>
              <a:t>Zachman</a:t>
            </a:r>
          </a:p>
        </p:txBody>
      </p:sp>
    </p:spTree>
    <p:extLst>
      <p:ext uri="{BB962C8B-B14F-4D97-AF65-F5344CB8AC3E}">
        <p14:creationId xmlns:p14="http://schemas.microsoft.com/office/powerpoint/2010/main" val="185410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F84A6-F148-44E6-A751-15E6FA76511B}"/>
              </a:ext>
            </a:extLst>
          </p:cNvPr>
          <p:cNvSpPr>
            <a:spLocks noGrp="1"/>
          </p:cNvSpPr>
          <p:nvPr>
            <p:ph type="title"/>
          </p:nvPr>
        </p:nvSpPr>
        <p:spPr/>
        <p:txBody>
          <a:bodyPr/>
          <a:lstStyle/>
          <a:p>
            <a:r>
              <a:rPr lang="en-GB" dirty="0"/>
              <a:t>Reducing Complexity</a:t>
            </a:r>
          </a:p>
        </p:txBody>
      </p:sp>
      <p:sp>
        <p:nvSpPr>
          <p:cNvPr id="5" name="TextBox 4">
            <a:extLst>
              <a:ext uri="{FF2B5EF4-FFF2-40B4-BE49-F238E27FC236}">
                <a16:creationId xmlns:a16="http://schemas.microsoft.com/office/drawing/2014/main" id="{5DEC4A71-86F1-48D5-89D3-2486459C24BC}"/>
              </a:ext>
            </a:extLst>
          </p:cNvPr>
          <p:cNvSpPr txBox="1"/>
          <p:nvPr/>
        </p:nvSpPr>
        <p:spPr>
          <a:xfrm>
            <a:off x="1552576" y="4364356"/>
            <a:ext cx="2019300" cy="646331"/>
          </a:xfrm>
          <a:prstGeom prst="rect">
            <a:avLst/>
          </a:prstGeom>
          <a:noFill/>
        </p:spPr>
        <p:txBody>
          <a:bodyPr wrap="square" rtlCol="0">
            <a:spAutoFit/>
          </a:bodyPr>
          <a:lstStyle/>
          <a:p>
            <a:r>
              <a:rPr lang="en-GB" dirty="0"/>
              <a:t>A large, complex</a:t>
            </a:r>
          </a:p>
          <a:p>
            <a:r>
              <a:rPr lang="en-GB" dirty="0"/>
              <a:t>enterprise</a:t>
            </a:r>
          </a:p>
        </p:txBody>
      </p:sp>
      <p:sp>
        <p:nvSpPr>
          <p:cNvPr id="30" name="Freeform: Shape 29">
            <a:extLst>
              <a:ext uri="{FF2B5EF4-FFF2-40B4-BE49-F238E27FC236}">
                <a16:creationId xmlns:a16="http://schemas.microsoft.com/office/drawing/2014/main" id="{3C2A071F-5DA3-49E9-920C-C47680723B5C}"/>
              </a:ext>
            </a:extLst>
          </p:cNvPr>
          <p:cNvSpPr/>
          <p:nvPr/>
        </p:nvSpPr>
        <p:spPr>
          <a:xfrm>
            <a:off x="4269582" y="2743199"/>
            <a:ext cx="3652840" cy="3286125"/>
          </a:xfrm>
          <a:custGeom>
            <a:avLst/>
            <a:gdLst>
              <a:gd name="connsiteX0" fmla="*/ 0 w 4143375"/>
              <a:gd name="connsiteY0" fmla="*/ 561975 h 3771900"/>
              <a:gd name="connsiteX1" fmla="*/ 409575 w 4143375"/>
              <a:gd name="connsiteY1" fmla="*/ 0 h 3771900"/>
              <a:gd name="connsiteX2" fmla="*/ 4143375 w 4143375"/>
              <a:gd name="connsiteY2" fmla="*/ 0 h 3771900"/>
              <a:gd name="connsiteX3" fmla="*/ 4133850 w 4143375"/>
              <a:gd name="connsiteY3" fmla="*/ 3200400 h 3771900"/>
              <a:gd name="connsiteX4" fmla="*/ 3705225 w 4143375"/>
              <a:gd name="connsiteY4" fmla="*/ 3771900 h 3771900"/>
              <a:gd name="connsiteX5" fmla="*/ 0 w 4143375"/>
              <a:gd name="connsiteY5" fmla="*/ 3762375 h 3771900"/>
              <a:gd name="connsiteX6" fmla="*/ 0 w 4143375"/>
              <a:gd name="connsiteY6" fmla="*/ 561975 h 3771900"/>
              <a:gd name="connsiteX0" fmla="*/ 0 w 4143375"/>
              <a:gd name="connsiteY0" fmla="*/ 561975 h 3771900"/>
              <a:gd name="connsiteX1" fmla="*/ 495300 w 4143375"/>
              <a:gd name="connsiteY1" fmla="*/ 0 h 3771900"/>
              <a:gd name="connsiteX2" fmla="*/ 4143375 w 4143375"/>
              <a:gd name="connsiteY2" fmla="*/ 0 h 3771900"/>
              <a:gd name="connsiteX3" fmla="*/ 4133850 w 4143375"/>
              <a:gd name="connsiteY3" fmla="*/ 3200400 h 3771900"/>
              <a:gd name="connsiteX4" fmla="*/ 3705225 w 4143375"/>
              <a:gd name="connsiteY4" fmla="*/ 3771900 h 3771900"/>
              <a:gd name="connsiteX5" fmla="*/ 0 w 4143375"/>
              <a:gd name="connsiteY5" fmla="*/ 3762375 h 3771900"/>
              <a:gd name="connsiteX6" fmla="*/ 0 w 4143375"/>
              <a:gd name="connsiteY6" fmla="*/ 561975 h 3771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43375" h="3771900">
                <a:moveTo>
                  <a:pt x="0" y="561975"/>
                </a:moveTo>
                <a:lnTo>
                  <a:pt x="495300" y="0"/>
                </a:lnTo>
                <a:lnTo>
                  <a:pt x="4143375" y="0"/>
                </a:lnTo>
                <a:lnTo>
                  <a:pt x="4133850" y="3200400"/>
                </a:lnTo>
                <a:lnTo>
                  <a:pt x="3705225" y="3771900"/>
                </a:lnTo>
                <a:lnTo>
                  <a:pt x="0" y="3762375"/>
                </a:lnTo>
                <a:lnTo>
                  <a:pt x="0" y="561975"/>
                </a:lnTo>
                <a:close/>
              </a:path>
            </a:pathLst>
          </a:cu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CAC74E9B-6D46-4926-A5C1-F8108FC1AA9C}"/>
              </a:ext>
            </a:extLst>
          </p:cNvPr>
          <p:cNvSpPr/>
          <p:nvPr/>
        </p:nvSpPr>
        <p:spPr>
          <a:xfrm>
            <a:off x="4269582" y="3241097"/>
            <a:ext cx="3274960" cy="2788227"/>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2" name="Straight Connector 31">
            <a:extLst>
              <a:ext uri="{FF2B5EF4-FFF2-40B4-BE49-F238E27FC236}">
                <a16:creationId xmlns:a16="http://schemas.microsoft.com/office/drawing/2014/main" id="{4765FDB2-DFEB-4196-80C4-CD1D60D535F3}"/>
              </a:ext>
            </a:extLst>
          </p:cNvPr>
          <p:cNvCxnSpPr>
            <a:endCxn id="30" idx="2"/>
          </p:cNvCxnSpPr>
          <p:nvPr/>
        </p:nvCxnSpPr>
        <p:spPr>
          <a:xfrm flipV="1">
            <a:off x="7542445" y="2743199"/>
            <a:ext cx="379977" cy="489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Arrow: Right 9">
            <a:extLst>
              <a:ext uri="{FF2B5EF4-FFF2-40B4-BE49-F238E27FC236}">
                <a16:creationId xmlns:a16="http://schemas.microsoft.com/office/drawing/2014/main" id="{BD8D7267-F4C5-40FB-8198-4E8791E4AE6D}"/>
              </a:ext>
            </a:extLst>
          </p:cNvPr>
          <p:cNvSpPr/>
          <p:nvPr/>
        </p:nvSpPr>
        <p:spPr>
          <a:xfrm>
            <a:off x="3086100" y="4687521"/>
            <a:ext cx="1183481" cy="24166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33234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046062AA-8E1B-40B8-903A-19A482ACDBB3}"/>
              </a:ext>
            </a:extLst>
          </p:cNvPr>
          <p:cNvGrpSpPr/>
          <p:nvPr/>
        </p:nvGrpSpPr>
        <p:grpSpPr>
          <a:xfrm>
            <a:off x="5910264" y="852488"/>
            <a:ext cx="4143375" cy="3771900"/>
            <a:chOff x="4238625" y="2276475"/>
            <a:chExt cx="4143375" cy="3771900"/>
          </a:xfrm>
        </p:grpSpPr>
        <p:sp>
          <p:nvSpPr>
            <p:cNvPr id="14" name="Freeform: Shape 13">
              <a:extLst>
                <a:ext uri="{FF2B5EF4-FFF2-40B4-BE49-F238E27FC236}">
                  <a16:creationId xmlns:a16="http://schemas.microsoft.com/office/drawing/2014/main" id="{D020CEF2-D198-408E-86EE-4FA126A7CD6C}"/>
                </a:ext>
              </a:extLst>
            </p:cNvPr>
            <p:cNvSpPr/>
            <p:nvPr/>
          </p:nvSpPr>
          <p:spPr>
            <a:xfrm>
              <a:off x="4238625" y="2276475"/>
              <a:ext cx="4143375" cy="3771900"/>
            </a:xfrm>
            <a:custGeom>
              <a:avLst/>
              <a:gdLst>
                <a:gd name="connsiteX0" fmla="*/ 0 w 4143375"/>
                <a:gd name="connsiteY0" fmla="*/ 561975 h 3771900"/>
                <a:gd name="connsiteX1" fmla="*/ 409575 w 4143375"/>
                <a:gd name="connsiteY1" fmla="*/ 0 h 3771900"/>
                <a:gd name="connsiteX2" fmla="*/ 4143375 w 4143375"/>
                <a:gd name="connsiteY2" fmla="*/ 0 h 3771900"/>
                <a:gd name="connsiteX3" fmla="*/ 4133850 w 4143375"/>
                <a:gd name="connsiteY3" fmla="*/ 3200400 h 3771900"/>
                <a:gd name="connsiteX4" fmla="*/ 3705225 w 4143375"/>
                <a:gd name="connsiteY4" fmla="*/ 3771900 h 3771900"/>
                <a:gd name="connsiteX5" fmla="*/ 0 w 4143375"/>
                <a:gd name="connsiteY5" fmla="*/ 3762375 h 3771900"/>
                <a:gd name="connsiteX6" fmla="*/ 0 w 4143375"/>
                <a:gd name="connsiteY6" fmla="*/ 561975 h 3771900"/>
                <a:gd name="connsiteX0" fmla="*/ 0 w 4143375"/>
                <a:gd name="connsiteY0" fmla="*/ 561975 h 3771900"/>
                <a:gd name="connsiteX1" fmla="*/ 495300 w 4143375"/>
                <a:gd name="connsiteY1" fmla="*/ 0 h 3771900"/>
                <a:gd name="connsiteX2" fmla="*/ 4143375 w 4143375"/>
                <a:gd name="connsiteY2" fmla="*/ 0 h 3771900"/>
                <a:gd name="connsiteX3" fmla="*/ 4133850 w 4143375"/>
                <a:gd name="connsiteY3" fmla="*/ 3200400 h 3771900"/>
                <a:gd name="connsiteX4" fmla="*/ 3705225 w 4143375"/>
                <a:gd name="connsiteY4" fmla="*/ 3771900 h 3771900"/>
                <a:gd name="connsiteX5" fmla="*/ 0 w 4143375"/>
                <a:gd name="connsiteY5" fmla="*/ 3762375 h 3771900"/>
                <a:gd name="connsiteX6" fmla="*/ 0 w 4143375"/>
                <a:gd name="connsiteY6" fmla="*/ 561975 h 3771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43375" h="3771900">
                  <a:moveTo>
                    <a:pt x="0" y="561975"/>
                  </a:moveTo>
                  <a:lnTo>
                    <a:pt x="495300" y="0"/>
                  </a:lnTo>
                  <a:lnTo>
                    <a:pt x="4143375" y="0"/>
                  </a:lnTo>
                  <a:lnTo>
                    <a:pt x="4133850" y="3200400"/>
                  </a:lnTo>
                  <a:lnTo>
                    <a:pt x="3705225" y="3771900"/>
                  </a:lnTo>
                  <a:lnTo>
                    <a:pt x="0" y="3762375"/>
                  </a:lnTo>
                  <a:lnTo>
                    <a:pt x="0" y="561975"/>
                  </a:lnTo>
                  <a:close/>
                </a:path>
              </a:pathLst>
            </a:cu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D1FC7530-2CB8-4EFD-858D-D90FBCE1DAFE}"/>
                </a:ext>
              </a:extLst>
            </p:cNvPr>
            <p:cNvSpPr/>
            <p:nvPr/>
          </p:nvSpPr>
          <p:spPr>
            <a:xfrm>
              <a:off x="4238625" y="2847975"/>
              <a:ext cx="3714750" cy="32004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 name="Straight Connector 15">
              <a:extLst>
                <a:ext uri="{FF2B5EF4-FFF2-40B4-BE49-F238E27FC236}">
                  <a16:creationId xmlns:a16="http://schemas.microsoft.com/office/drawing/2014/main" id="{4F88F0FA-9E26-4CC3-89E0-7BBDAFD21AE7}"/>
                </a:ext>
              </a:extLst>
            </p:cNvPr>
            <p:cNvCxnSpPr>
              <a:endCxn id="14" idx="2"/>
            </p:cNvCxnSpPr>
            <p:nvPr/>
          </p:nvCxnSpPr>
          <p:spPr>
            <a:xfrm flipV="1">
              <a:off x="7950996" y="2276475"/>
              <a:ext cx="431004" cy="561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7285DD36-0DD3-4F26-93EF-8086201046DA}"/>
              </a:ext>
            </a:extLst>
          </p:cNvPr>
          <p:cNvGrpSpPr/>
          <p:nvPr/>
        </p:nvGrpSpPr>
        <p:grpSpPr>
          <a:xfrm>
            <a:off x="5348289" y="1519238"/>
            <a:ext cx="4143375" cy="3771900"/>
            <a:chOff x="4238625" y="2276475"/>
            <a:chExt cx="4143375" cy="3771900"/>
          </a:xfrm>
        </p:grpSpPr>
        <p:sp>
          <p:nvSpPr>
            <p:cNvPr id="18" name="Freeform: Shape 17">
              <a:extLst>
                <a:ext uri="{FF2B5EF4-FFF2-40B4-BE49-F238E27FC236}">
                  <a16:creationId xmlns:a16="http://schemas.microsoft.com/office/drawing/2014/main" id="{2839E45A-F940-42F5-90A8-47782F465DEC}"/>
                </a:ext>
              </a:extLst>
            </p:cNvPr>
            <p:cNvSpPr/>
            <p:nvPr/>
          </p:nvSpPr>
          <p:spPr>
            <a:xfrm>
              <a:off x="4238625" y="2276475"/>
              <a:ext cx="4143375" cy="3771900"/>
            </a:xfrm>
            <a:custGeom>
              <a:avLst/>
              <a:gdLst>
                <a:gd name="connsiteX0" fmla="*/ 0 w 4143375"/>
                <a:gd name="connsiteY0" fmla="*/ 561975 h 3771900"/>
                <a:gd name="connsiteX1" fmla="*/ 409575 w 4143375"/>
                <a:gd name="connsiteY1" fmla="*/ 0 h 3771900"/>
                <a:gd name="connsiteX2" fmla="*/ 4143375 w 4143375"/>
                <a:gd name="connsiteY2" fmla="*/ 0 h 3771900"/>
                <a:gd name="connsiteX3" fmla="*/ 4133850 w 4143375"/>
                <a:gd name="connsiteY3" fmla="*/ 3200400 h 3771900"/>
                <a:gd name="connsiteX4" fmla="*/ 3705225 w 4143375"/>
                <a:gd name="connsiteY4" fmla="*/ 3771900 h 3771900"/>
                <a:gd name="connsiteX5" fmla="*/ 0 w 4143375"/>
                <a:gd name="connsiteY5" fmla="*/ 3762375 h 3771900"/>
                <a:gd name="connsiteX6" fmla="*/ 0 w 4143375"/>
                <a:gd name="connsiteY6" fmla="*/ 561975 h 3771900"/>
                <a:gd name="connsiteX0" fmla="*/ 0 w 4143375"/>
                <a:gd name="connsiteY0" fmla="*/ 561975 h 3771900"/>
                <a:gd name="connsiteX1" fmla="*/ 495300 w 4143375"/>
                <a:gd name="connsiteY1" fmla="*/ 0 h 3771900"/>
                <a:gd name="connsiteX2" fmla="*/ 4143375 w 4143375"/>
                <a:gd name="connsiteY2" fmla="*/ 0 h 3771900"/>
                <a:gd name="connsiteX3" fmla="*/ 4133850 w 4143375"/>
                <a:gd name="connsiteY3" fmla="*/ 3200400 h 3771900"/>
                <a:gd name="connsiteX4" fmla="*/ 3705225 w 4143375"/>
                <a:gd name="connsiteY4" fmla="*/ 3771900 h 3771900"/>
                <a:gd name="connsiteX5" fmla="*/ 0 w 4143375"/>
                <a:gd name="connsiteY5" fmla="*/ 3762375 h 3771900"/>
                <a:gd name="connsiteX6" fmla="*/ 0 w 4143375"/>
                <a:gd name="connsiteY6" fmla="*/ 561975 h 3771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43375" h="3771900">
                  <a:moveTo>
                    <a:pt x="0" y="561975"/>
                  </a:moveTo>
                  <a:lnTo>
                    <a:pt x="495300" y="0"/>
                  </a:lnTo>
                  <a:lnTo>
                    <a:pt x="4143375" y="0"/>
                  </a:lnTo>
                  <a:lnTo>
                    <a:pt x="4133850" y="3200400"/>
                  </a:lnTo>
                  <a:lnTo>
                    <a:pt x="3705225" y="3771900"/>
                  </a:lnTo>
                  <a:lnTo>
                    <a:pt x="0" y="3762375"/>
                  </a:lnTo>
                  <a:lnTo>
                    <a:pt x="0" y="561975"/>
                  </a:lnTo>
                  <a:close/>
                </a:path>
              </a:pathLst>
            </a:cu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35218E23-E242-4F0E-8301-3B41C39B98EB}"/>
                </a:ext>
              </a:extLst>
            </p:cNvPr>
            <p:cNvSpPr/>
            <p:nvPr/>
          </p:nvSpPr>
          <p:spPr>
            <a:xfrm>
              <a:off x="4238625" y="2847975"/>
              <a:ext cx="3714750" cy="32004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0" name="Straight Connector 19">
              <a:extLst>
                <a:ext uri="{FF2B5EF4-FFF2-40B4-BE49-F238E27FC236}">
                  <a16:creationId xmlns:a16="http://schemas.microsoft.com/office/drawing/2014/main" id="{455CAA76-687A-475B-A62D-8DE42F9681E6}"/>
                </a:ext>
              </a:extLst>
            </p:cNvPr>
            <p:cNvCxnSpPr>
              <a:endCxn id="18" idx="2"/>
            </p:cNvCxnSpPr>
            <p:nvPr/>
          </p:nvCxnSpPr>
          <p:spPr>
            <a:xfrm flipV="1">
              <a:off x="7950996" y="2276475"/>
              <a:ext cx="431004" cy="561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5BF14B7E-93A9-4561-82B1-925D7A76C567}"/>
              </a:ext>
            </a:extLst>
          </p:cNvPr>
          <p:cNvGrpSpPr/>
          <p:nvPr/>
        </p:nvGrpSpPr>
        <p:grpSpPr>
          <a:xfrm>
            <a:off x="4831556" y="2200275"/>
            <a:ext cx="4143375" cy="3771900"/>
            <a:chOff x="4238625" y="2276475"/>
            <a:chExt cx="4143375" cy="3771900"/>
          </a:xfrm>
        </p:grpSpPr>
        <p:sp>
          <p:nvSpPr>
            <p:cNvPr id="35" name="Freeform: Shape 34">
              <a:extLst>
                <a:ext uri="{FF2B5EF4-FFF2-40B4-BE49-F238E27FC236}">
                  <a16:creationId xmlns:a16="http://schemas.microsoft.com/office/drawing/2014/main" id="{D1C4CC4C-7B4E-411A-A6AC-C6E194537600}"/>
                </a:ext>
              </a:extLst>
            </p:cNvPr>
            <p:cNvSpPr/>
            <p:nvPr/>
          </p:nvSpPr>
          <p:spPr>
            <a:xfrm>
              <a:off x="4238625" y="2276475"/>
              <a:ext cx="4143375" cy="3771900"/>
            </a:xfrm>
            <a:custGeom>
              <a:avLst/>
              <a:gdLst>
                <a:gd name="connsiteX0" fmla="*/ 0 w 4143375"/>
                <a:gd name="connsiteY0" fmla="*/ 561975 h 3771900"/>
                <a:gd name="connsiteX1" fmla="*/ 409575 w 4143375"/>
                <a:gd name="connsiteY1" fmla="*/ 0 h 3771900"/>
                <a:gd name="connsiteX2" fmla="*/ 4143375 w 4143375"/>
                <a:gd name="connsiteY2" fmla="*/ 0 h 3771900"/>
                <a:gd name="connsiteX3" fmla="*/ 4133850 w 4143375"/>
                <a:gd name="connsiteY3" fmla="*/ 3200400 h 3771900"/>
                <a:gd name="connsiteX4" fmla="*/ 3705225 w 4143375"/>
                <a:gd name="connsiteY4" fmla="*/ 3771900 h 3771900"/>
                <a:gd name="connsiteX5" fmla="*/ 0 w 4143375"/>
                <a:gd name="connsiteY5" fmla="*/ 3762375 h 3771900"/>
                <a:gd name="connsiteX6" fmla="*/ 0 w 4143375"/>
                <a:gd name="connsiteY6" fmla="*/ 561975 h 3771900"/>
                <a:gd name="connsiteX0" fmla="*/ 0 w 4143375"/>
                <a:gd name="connsiteY0" fmla="*/ 561975 h 3771900"/>
                <a:gd name="connsiteX1" fmla="*/ 495300 w 4143375"/>
                <a:gd name="connsiteY1" fmla="*/ 0 h 3771900"/>
                <a:gd name="connsiteX2" fmla="*/ 4143375 w 4143375"/>
                <a:gd name="connsiteY2" fmla="*/ 0 h 3771900"/>
                <a:gd name="connsiteX3" fmla="*/ 4133850 w 4143375"/>
                <a:gd name="connsiteY3" fmla="*/ 3200400 h 3771900"/>
                <a:gd name="connsiteX4" fmla="*/ 3705225 w 4143375"/>
                <a:gd name="connsiteY4" fmla="*/ 3771900 h 3771900"/>
                <a:gd name="connsiteX5" fmla="*/ 0 w 4143375"/>
                <a:gd name="connsiteY5" fmla="*/ 3762375 h 3771900"/>
                <a:gd name="connsiteX6" fmla="*/ 0 w 4143375"/>
                <a:gd name="connsiteY6" fmla="*/ 561975 h 3771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43375" h="3771900">
                  <a:moveTo>
                    <a:pt x="0" y="561975"/>
                  </a:moveTo>
                  <a:lnTo>
                    <a:pt x="495300" y="0"/>
                  </a:lnTo>
                  <a:lnTo>
                    <a:pt x="4143375" y="0"/>
                  </a:lnTo>
                  <a:lnTo>
                    <a:pt x="4133850" y="3200400"/>
                  </a:lnTo>
                  <a:lnTo>
                    <a:pt x="3705225" y="3771900"/>
                  </a:lnTo>
                  <a:lnTo>
                    <a:pt x="0" y="3762375"/>
                  </a:lnTo>
                  <a:lnTo>
                    <a:pt x="0" y="561975"/>
                  </a:lnTo>
                  <a:close/>
                </a:path>
              </a:pathLst>
            </a:cu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93FF1061-79D2-415F-B107-0AA06FFCBDB2}"/>
                </a:ext>
              </a:extLst>
            </p:cNvPr>
            <p:cNvSpPr/>
            <p:nvPr/>
          </p:nvSpPr>
          <p:spPr>
            <a:xfrm>
              <a:off x="4238625" y="2847975"/>
              <a:ext cx="3714750" cy="32004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7" name="Straight Connector 36">
              <a:extLst>
                <a:ext uri="{FF2B5EF4-FFF2-40B4-BE49-F238E27FC236}">
                  <a16:creationId xmlns:a16="http://schemas.microsoft.com/office/drawing/2014/main" id="{72225462-327F-434B-A727-0C32B709B5C4}"/>
                </a:ext>
              </a:extLst>
            </p:cNvPr>
            <p:cNvCxnSpPr>
              <a:endCxn id="35" idx="2"/>
            </p:cNvCxnSpPr>
            <p:nvPr/>
          </p:nvCxnSpPr>
          <p:spPr>
            <a:xfrm flipV="1">
              <a:off x="7950996" y="2276475"/>
              <a:ext cx="431004" cy="561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C94F84A6-F148-44E6-A751-15E6FA76511B}"/>
              </a:ext>
            </a:extLst>
          </p:cNvPr>
          <p:cNvSpPr>
            <a:spLocks noGrp="1"/>
          </p:cNvSpPr>
          <p:nvPr>
            <p:ph type="title"/>
          </p:nvPr>
        </p:nvSpPr>
        <p:spPr/>
        <p:txBody>
          <a:bodyPr/>
          <a:lstStyle/>
          <a:p>
            <a:r>
              <a:rPr lang="en-GB" dirty="0"/>
              <a:t>Reducing Complexity</a:t>
            </a:r>
          </a:p>
        </p:txBody>
      </p:sp>
      <p:sp>
        <p:nvSpPr>
          <p:cNvPr id="5" name="TextBox 4">
            <a:extLst>
              <a:ext uri="{FF2B5EF4-FFF2-40B4-BE49-F238E27FC236}">
                <a16:creationId xmlns:a16="http://schemas.microsoft.com/office/drawing/2014/main" id="{5DEC4A71-86F1-48D5-89D3-2486459C24BC}"/>
              </a:ext>
            </a:extLst>
          </p:cNvPr>
          <p:cNvSpPr txBox="1"/>
          <p:nvPr/>
        </p:nvSpPr>
        <p:spPr>
          <a:xfrm>
            <a:off x="1941910" y="4623688"/>
            <a:ext cx="1104899" cy="369332"/>
          </a:xfrm>
          <a:prstGeom prst="rect">
            <a:avLst/>
          </a:prstGeom>
          <a:noFill/>
        </p:spPr>
        <p:txBody>
          <a:bodyPr wrap="square" rtlCol="0">
            <a:spAutoFit/>
          </a:bodyPr>
          <a:lstStyle/>
          <a:p>
            <a:r>
              <a:rPr lang="en-GB" dirty="0"/>
              <a:t>Segment</a:t>
            </a:r>
          </a:p>
        </p:txBody>
      </p:sp>
      <p:sp>
        <p:nvSpPr>
          <p:cNvPr id="30" name="Freeform: Shape 29">
            <a:extLst>
              <a:ext uri="{FF2B5EF4-FFF2-40B4-BE49-F238E27FC236}">
                <a16:creationId xmlns:a16="http://schemas.microsoft.com/office/drawing/2014/main" id="{3C2A071F-5DA3-49E9-920C-C47680723B5C}"/>
              </a:ext>
            </a:extLst>
          </p:cNvPr>
          <p:cNvSpPr/>
          <p:nvPr/>
        </p:nvSpPr>
        <p:spPr>
          <a:xfrm>
            <a:off x="4269581" y="2867025"/>
            <a:ext cx="4143375" cy="3771900"/>
          </a:xfrm>
          <a:custGeom>
            <a:avLst/>
            <a:gdLst>
              <a:gd name="connsiteX0" fmla="*/ 0 w 4143375"/>
              <a:gd name="connsiteY0" fmla="*/ 561975 h 3771900"/>
              <a:gd name="connsiteX1" fmla="*/ 409575 w 4143375"/>
              <a:gd name="connsiteY1" fmla="*/ 0 h 3771900"/>
              <a:gd name="connsiteX2" fmla="*/ 4143375 w 4143375"/>
              <a:gd name="connsiteY2" fmla="*/ 0 h 3771900"/>
              <a:gd name="connsiteX3" fmla="*/ 4133850 w 4143375"/>
              <a:gd name="connsiteY3" fmla="*/ 3200400 h 3771900"/>
              <a:gd name="connsiteX4" fmla="*/ 3705225 w 4143375"/>
              <a:gd name="connsiteY4" fmla="*/ 3771900 h 3771900"/>
              <a:gd name="connsiteX5" fmla="*/ 0 w 4143375"/>
              <a:gd name="connsiteY5" fmla="*/ 3762375 h 3771900"/>
              <a:gd name="connsiteX6" fmla="*/ 0 w 4143375"/>
              <a:gd name="connsiteY6" fmla="*/ 561975 h 3771900"/>
              <a:gd name="connsiteX0" fmla="*/ 0 w 4143375"/>
              <a:gd name="connsiteY0" fmla="*/ 561975 h 3771900"/>
              <a:gd name="connsiteX1" fmla="*/ 495300 w 4143375"/>
              <a:gd name="connsiteY1" fmla="*/ 0 h 3771900"/>
              <a:gd name="connsiteX2" fmla="*/ 4143375 w 4143375"/>
              <a:gd name="connsiteY2" fmla="*/ 0 h 3771900"/>
              <a:gd name="connsiteX3" fmla="*/ 4133850 w 4143375"/>
              <a:gd name="connsiteY3" fmla="*/ 3200400 h 3771900"/>
              <a:gd name="connsiteX4" fmla="*/ 3705225 w 4143375"/>
              <a:gd name="connsiteY4" fmla="*/ 3771900 h 3771900"/>
              <a:gd name="connsiteX5" fmla="*/ 0 w 4143375"/>
              <a:gd name="connsiteY5" fmla="*/ 3762375 h 3771900"/>
              <a:gd name="connsiteX6" fmla="*/ 0 w 4143375"/>
              <a:gd name="connsiteY6" fmla="*/ 561975 h 3771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43375" h="3771900">
                <a:moveTo>
                  <a:pt x="0" y="561975"/>
                </a:moveTo>
                <a:lnTo>
                  <a:pt x="495300" y="0"/>
                </a:lnTo>
                <a:lnTo>
                  <a:pt x="4143375" y="0"/>
                </a:lnTo>
                <a:lnTo>
                  <a:pt x="4133850" y="3200400"/>
                </a:lnTo>
                <a:lnTo>
                  <a:pt x="3705225" y="3771900"/>
                </a:lnTo>
                <a:lnTo>
                  <a:pt x="0" y="3762375"/>
                </a:lnTo>
                <a:lnTo>
                  <a:pt x="0" y="561975"/>
                </a:lnTo>
                <a:close/>
              </a:path>
            </a:pathLst>
          </a:cu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CAC74E9B-6D46-4926-A5C1-F8108FC1AA9C}"/>
              </a:ext>
            </a:extLst>
          </p:cNvPr>
          <p:cNvSpPr/>
          <p:nvPr/>
        </p:nvSpPr>
        <p:spPr>
          <a:xfrm>
            <a:off x="4269581" y="3438525"/>
            <a:ext cx="3714750" cy="32004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2" name="Straight Connector 31">
            <a:extLst>
              <a:ext uri="{FF2B5EF4-FFF2-40B4-BE49-F238E27FC236}">
                <a16:creationId xmlns:a16="http://schemas.microsoft.com/office/drawing/2014/main" id="{4765FDB2-DFEB-4196-80C4-CD1D60D535F3}"/>
              </a:ext>
            </a:extLst>
          </p:cNvPr>
          <p:cNvCxnSpPr>
            <a:endCxn id="30" idx="2"/>
          </p:cNvCxnSpPr>
          <p:nvPr/>
        </p:nvCxnSpPr>
        <p:spPr>
          <a:xfrm flipV="1">
            <a:off x="7981952" y="2867025"/>
            <a:ext cx="431004" cy="561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Arrow: Right 9">
            <a:extLst>
              <a:ext uri="{FF2B5EF4-FFF2-40B4-BE49-F238E27FC236}">
                <a16:creationId xmlns:a16="http://schemas.microsoft.com/office/drawing/2014/main" id="{BD8D7267-F4C5-40FB-8198-4E8791E4AE6D}"/>
              </a:ext>
            </a:extLst>
          </p:cNvPr>
          <p:cNvSpPr/>
          <p:nvPr/>
        </p:nvSpPr>
        <p:spPr>
          <a:xfrm>
            <a:off x="3086100" y="4687521"/>
            <a:ext cx="1183481" cy="24166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DD84CBFD-C0A9-433D-BEE0-AFF25873FE04}"/>
              </a:ext>
            </a:extLst>
          </p:cNvPr>
          <p:cNvSpPr txBox="1"/>
          <p:nvPr/>
        </p:nvSpPr>
        <p:spPr>
          <a:xfrm>
            <a:off x="2683667" y="2329234"/>
            <a:ext cx="1104899" cy="369332"/>
          </a:xfrm>
          <a:prstGeom prst="rect">
            <a:avLst/>
          </a:prstGeom>
          <a:noFill/>
        </p:spPr>
        <p:txBody>
          <a:bodyPr wrap="square" rtlCol="0">
            <a:spAutoFit/>
          </a:bodyPr>
          <a:lstStyle/>
          <a:p>
            <a:r>
              <a:rPr lang="en-GB" dirty="0"/>
              <a:t>Segment</a:t>
            </a:r>
          </a:p>
        </p:txBody>
      </p:sp>
      <p:sp>
        <p:nvSpPr>
          <p:cNvPr id="22" name="Arrow: Right 21">
            <a:extLst>
              <a:ext uri="{FF2B5EF4-FFF2-40B4-BE49-F238E27FC236}">
                <a16:creationId xmlns:a16="http://schemas.microsoft.com/office/drawing/2014/main" id="{2D433E88-0923-4E06-9748-D7E7381DCE6D}"/>
              </a:ext>
            </a:extLst>
          </p:cNvPr>
          <p:cNvSpPr/>
          <p:nvPr/>
        </p:nvSpPr>
        <p:spPr>
          <a:xfrm>
            <a:off x="3827857" y="2393067"/>
            <a:ext cx="1183481" cy="24166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id="{BCBE6056-69B4-4E1D-B13A-9BE8D509D828}"/>
              </a:ext>
            </a:extLst>
          </p:cNvPr>
          <p:cNvSpPr txBox="1"/>
          <p:nvPr/>
        </p:nvSpPr>
        <p:spPr>
          <a:xfrm>
            <a:off x="10495363" y="4752975"/>
            <a:ext cx="1104899" cy="369332"/>
          </a:xfrm>
          <a:prstGeom prst="rect">
            <a:avLst/>
          </a:prstGeom>
          <a:noFill/>
        </p:spPr>
        <p:txBody>
          <a:bodyPr wrap="square" rtlCol="0">
            <a:spAutoFit/>
          </a:bodyPr>
          <a:lstStyle/>
          <a:p>
            <a:r>
              <a:rPr lang="en-GB" dirty="0"/>
              <a:t>Segment</a:t>
            </a:r>
          </a:p>
        </p:txBody>
      </p:sp>
      <p:sp>
        <p:nvSpPr>
          <p:cNvPr id="24" name="Arrow: Right 23">
            <a:extLst>
              <a:ext uri="{FF2B5EF4-FFF2-40B4-BE49-F238E27FC236}">
                <a16:creationId xmlns:a16="http://schemas.microsoft.com/office/drawing/2014/main" id="{65AFE3BE-9B13-40A0-8926-07C33D7D104B}"/>
              </a:ext>
            </a:extLst>
          </p:cNvPr>
          <p:cNvSpPr/>
          <p:nvPr/>
        </p:nvSpPr>
        <p:spPr>
          <a:xfrm flipH="1">
            <a:off x="9311882" y="4838849"/>
            <a:ext cx="1183481" cy="24166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a:extLst>
              <a:ext uri="{FF2B5EF4-FFF2-40B4-BE49-F238E27FC236}">
                <a16:creationId xmlns:a16="http://schemas.microsoft.com/office/drawing/2014/main" id="{304B7DF7-C8CA-4F16-8653-56D658FED522}"/>
              </a:ext>
            </a:extLst>
          </p:cNvPr>
          <p:cNvSpPr txBox="1"/>
          <p:nvPr/>
        </p:nvSpPr>
        <p:spPr>
          <a:xfrm>
            <a:off x="11198421" y="1027906"/>
            <a:ext cx="1104899" cy="369332"/>
          </a:xfrm>
          <a:prstGeom prst="rect">
            <a:avLst/>
          </a:prstGeom>
          <a:noFill/>
        </p:spPr>
        <p:txBody>
          <a:bodyPr wrap="square" rtlCol="0">
            <a:spAutoFit/>
          </a:bodyPr>
          <a:lstStyle/>
          <a:p>
            <a:r>
              <a:rPr lang="en-GB" dirty="0"/>
              <a:t>Segment</a:t>
            </a:r>
          </a:p>
        </p:txBody>
      </p:sp>
      <p:sp>
        <p:nvSpPr>
          <p:cNvPr id="26" name="Arrow: Right 25">
            <a:extLst>
              <a:ext uri="{FF2B5EF4-FFF2-40B4-BE49-F238E27FC236}">
                <a16:creationId xmlns:a16="http://schemas.microsoft.com/office/drawing/2014/main" id="{EADE065C-23C7-4162-9BB8-61D0A11DA977}"/>
              </a:ext>
            </a:extLst>
          </p:cNvPr>
          <p:cNvSpPr/>
          <p:nvPr/>
        </p:nvSpPr>
        <p:spPr>
          <a:xfrm flipH="1">
            <a:off x="10023873" y="1083880"/>
            <a:ext cx="1183481" cy="24166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02FCEB1B-A518-49F2-A7AF-21D732C78D70}"/>
              </a:ext>
            </a:extLst>
          </p:cNvPr>
          <p:cNvSpPr txBox="1"/>
          <p:nvPr/>
        </p:nvSpPr>
        <p:spPr>
          <a:xfrm>
            <a:off x="272653" y="1617613"/>
            <a:ext cx="2456259" cy="2308324"/>
          </a:xfrm>
          <a:prstGeom prst="rect">
            <a:avLst/>
          </a:prstGeom>
          <a:solidFill>
            <a:schemeClr val="accent1">
              <a:lumMod val="40000"/>
              <a:lumOff val="60000"/>
            </a:schemeClr>
          </a:solidFill>
          <a:ln>
            <a:noFill/>
          </a:ln>
        </p:spPr>
        <p:txBody>
          <a:bodyPr wrap="square" rtlCol="0">
            <a:spAutoFit/>
          </a:bodyPr>
          <a:lstStyle/>
          <a:p>
            <a:r>
              <a:rPr lang="en-GB" dirty="0"/>
              <a:t>One way to reduce complexity is to segment the organisation into subsidiaries, breaking government departments up into agencies and so on</a:t>
            </a:r>
          </a:p>
        </p:txBody>
      </p:sp>
    </p:spTree>
    <p:extLst>
      <p:ext uri="{BB962C8B-B14F-4D97-AF65-F5344CB8AC3E}">
        <p14:creationId xmlns:p14="http://schemas.microsoft.com/office/powerpoint/2010/main" val="4044872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2FCEB1B-A518-49F2-A7AF-21D732C78D70}"/>
              </a:ext>
            </a:extLst>
          </p:cNvPr>
          <p:cNvSpPr txBox="1"/>
          <p:nvPr/>
        </p:nvSpPr>
        <p:spPr>
          <a:xfrm>
            <a:off x="329803" y="2505670"/>
            <a:ext cx="2456259" cy="923330"/>
          </a:xfrm>
          <a:prstGeom prst="rect">
            <a:avLst/>
          </a:prstGeom>
          <a:solidFill>
            <a:schemeClr val="accent1">
              <a:lumMod val="40000"/>
              <a:lumOff val="60000"/>
            </a:schemeClr>
          </a:solidFill>
          <a:ln>
            <a:noFill/>
          </a:ln>
        </p:spPr>
        <p:txBody>
          <a:bodyPr wrap="square" rtlCol="0">
            <a:spAutoFit/>
          </a:bodyPr>
          <a:lstStyle/>
          <a:p>
            <a:r>
              <a:rPr lang="en-GB" dirty="0"/>
              <a:t>Another way is to break the enterprise into domains</a:t>
            </a:r>
          </a:p>
        </p:txBody>
      </p:sp>
      <p:sp>
        <p:nvSpPr>
          <p:cNvPr id="6" name="Title 5">
            <a:extLst>
              <a:ext uri="{FF2B5EF4-FFF2-40B4-BE49-F238E27FC236}">
                <a16:creationId xmlns:a16="http://schemas.microsoft.com/office/drawing/2014/main" id="{CEEAE1A0-7AB8-415C-A40C-6F3451D913EA}"/>
              </a:ext>
            </a:extLst>
          </p:cNvPr>
          <p:cNvSpPr>
            <a:spLocks noGrp="1"/>
          </p:cNvSpPr>
          <p:nvPr>
            <p:ph type="title"/>
          </p:nvPr>
        </p:nvSpPr>
        <p:spPr/>
        <p:txBody>
          <a:bodyPr/>
          <a:lstStyle/>
          <a:p>
            <a:r>
              <a:rPr lang="en-GB" dirty="0"/>
              <a:t>Reducing Complexity</a:t>
            </a:r>
          </a:p>
        </p:txBody>
      </p:sp>
      <p:grpSp>
        <p:nvGrpSpPr>
          <p:cNvPr id="28" name="Group 27">
            <a:extLst>
              <a:ext uri="{FF2B5EF4-FFF2-40B4-BE49-F238E27FC236}">
                <a16:creationId xmlns:a16="http://schemas.microsoft.com/office/drawing/2014/main" id="{242DC248-E342-4513-AC82-9446400E750A}"/>
              </a:ext>
            </a:extLst>
          </p:cNvPr>
          <p:cNvGrpSpPr/>
          <p:nvPr/>
        </p:nvGrpSpPr>
        <p:grpSpPr>
          <a:xfrm>
            <a:off x="4458356" y="2613025"/>
            <a:ext cx="3333093" cy="3879850"/>
            <a:chOff x="4458356" y="2613025"/>
            <a:chExt cx="3333093" cy="3879850"/>
          </a:xfrm>
        </p:grpSpPr>
        <p:sp>
          <p:nvSpPr>
            <p:cNvPr id="7" name="Freeform: Shape 6">
              <a:extLst>
                <a:ext uri="{FF2B5EF4-FFF2-40B4-BE49-F238E27FC236}">
                  <a16:creationId xmlns:a16="http://schemas.microsoft.com/office/drawing/2014/main" id="{7914A0A8-C8A7-4F62-B709-49FF333443AF}"/>
                </a:ext>
              </a:extLst>
            </p:cNvPr>
            <p:cNvSpPr/>
            <p:nvPr/>
          </p:nvSpPr>
          <p:spPr>
            <a:xfrm>
              <a:off x="4458356" y="529907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55F8898E-CA32-4F1C-8DB1-EE11317AC27C}"/>
                </a:ext>
              </a:extLst>
            </p:cNvPr>
            <p:cNvSpPr/>
            <p:nvPr/>
          </p:nvSpPr>
          <p:spPr>
            <a:xfrm>
              <a:off x="4458520" y="5699125"/>
              <a:ext cx="3274960" cy="790574"/>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a:extLst>
                <a:ext uri="{FF2B5EF4-FFF2-40B4-BE49-F238E27FC236}">
                  <a16:creationId xmlns:a16="http://schemas.microsoft.com/office/drawing/2014/main" id="{3D28ECF3-5291-4EA9-B840-DA0DC4FD39A5}"/>
                </a:ext>
              </a:extLst>
            </p:cNvPr>
            <p:cNvCxnSpPr>
              <a:cxnSpLocks/>
              <a:endCxn id="7" idx="2"/>
            </p:cNvCxnSpPr>
            <p:nvPr/>
          </p:nvCxnSpPr>
          <p:spPr>
            <a:xfrm flipV="1">
              <a:off x="7733480" y="529907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Freeform: Shape 38">
              <a:extLst>
                <a:ext uri="{FF2B5EF4-FFF2-40B4-BE49-F238E27FC236}">
                  <a16:creationId xmlns:a16="http://schemas.microsoft.com/office/drawing/2014/main" id="{4324B5B9-97B1-41BB-A9A4-AE1BF88CE766}"/>
                </a:ext>
              </a:extLst>
            </p:cNvPr>
            <p:cNvSpPr/>
            <p:nvPr/>
          </p:nvSpPr>
          <p:spPr>
            <a:xfrm>
              <a:off x="4458356" y="440372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rgbClr val="779AD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B470EABE-A1D4-44BF-9DCF-10DE099788E3}"/>
                </a:ext>
              </a:extLst>
            </p:cNvPr>
            <p:cNvSpPr/>
            <p:nvPr/>
          </p:nvSpPr>
          <p:spPr>
            <a:xfrm>
              <a:off x="4458520" y="4803775"/>
              <a:ext cx="3274960" cy="790574"/>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1" name="Straight Connector 40">
              <a:extLst>
                <a:ext uri="{FF2B5EF4-FFF2-40B4-BE49-F238E27FC236}">
                  <a16:creationId xmlns:a16="http://schemas.microsoft.com/office/drawing/2014/main" id="{9BB2C5E4-AF78-4C22-B07F-2B737CB3ACCE}"/>
                </a:ext>
              </a:extLst>
            </p:cNvPr>
            <p:cNvCxnSpPr>
              <a:cxnSpLocks/>
              <a:endCxn id="39" idx="2"/>
            </p:cNvCxnSpPr>
            <p:nvPr/>
          </p:nvCxnSpPr>
          <p:spPr>
            <a:xfrm flipV="1">
              <a:off x="7733480" y="440372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Freeform: Shape 42">
              <a:extLst>
                <a:ext uri="{FF2B5EF4-FFF2-40B4-BE49-F238E27FC236}">
                  <a16:creationId xmlns:a16="http://schemas.microsoft.com/office/drawing/2014/main" id="{10EF9566-40EA-4838-9D89-6BEFB4202126}"/>
                </a:ext>
              </a:extLst>
            </p:cNvPr>
            <p:cNvSpPr/>
            <p:nvPr/>
          </p:nvSpPr>
          <p:spPr>
            <a:xfrm>
              <a:off x="4458356" y="350837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rgbClr val="F3F9B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DCBDC809-9E2B-4ED9-9360-1E9F504D6F05}"/>
                </a:ext>
              </a:extLst>
            </p:cNvPr>
            <p:cNvSpPr/>
            <p:nvPr/>
          </p:nvSpPr>
          <p:spPr>
            <a:xfrm>
              <a:off x="4458520" y="3908425"/>
              <a:ext cx="3274960" cy="79057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5" name="Straight Connector 44">
              <a:extLst>
                <a:ext uri="{FF2B5EF4-FFF2-40B4-BE49-F238E27FC236}">
                  <a16:creationId xmlns:a16="http://schemas.microsoft.com/office/drawing/2014/main" id="{A0886789-AA50-4A5C-84F7-D1E84EDA94D2}"/>
                </a:ext>
              </a:extLst>
            </p:cNvPr>
            <p:cNvCxnSpPr>
              <a:cxnSpLocks/>
              <a:endCxn id="43" idx="2"/>
            </p:cNvCxnSpPr>
            <p:nvPr/>
          </p:nvCxnSpPr>
          <p:spPr>
            <a:xfrm flipV="1">
              <a:off x="7733480" y="350837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Freeform: Shape 46">
              <a:extLst>
                <a:ext uri="{FF2B5EF4-FFF2-40B4-BE49-F238E27FC236}">
                  <a16:creationId xmlns:a16="http://schemas.microsoft.com/office/drawing/2014/main" id="{21637476-9C42-4E3C-8615-55FCB729936E}"/>
                </a:ext>
              </a:extLst>
            </p:cNvPr>
            <p:cNvSpPr/>
            <p:nvPr/>
          </p:nvSpPr>
          <p:spPr>
            <a:xfrm>
              <a:off x="4458356" y="261302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rgbClr val="EF6A6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0661485D-46AA-40BE-BF44-9B6BCAFECDB7}"/>
                </a:ext>
              </a:extLst>
            </p:cNvPr>
            <p:cNvSpPr/>
            <p:nvPr/>
          </p:nvSpPr>
          <p:spPr>
            <a:xfrm>
              <a:off x="4458520" y="3013075"/>
              <a:ext cx="3274960" cy="790574"/>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9" name="Straight Connector 48">
              <a:extLst>
                <a:ext uri="{FF2B5EF4-FFF2-40B4-BE49-F238E27FC236}">
                  <a16:creationId xmlns:a16="http://schemas.microsoft.com/office/drawing/2014/main" id="{4E8C27E8-DD01-4CD8-B14D-C6580C80F9E7}"/>
                </a:ext>
              </a:extLst>
            </p:cNvPr>
            <p:cNvCxnSpPr>
              <a:cxnSpLocks/>
              <a:endCxn id="47" idx="2"/>
            </p:cNvCxnSpPr>
            <p:nvPr/>
          </p:nvCxnSpPr>
          <p:spPr>
            <a:xfrm flipV="1">
              <a:off x="7733480" y="261302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1129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3">
            <a:extLst>
              <a:ext uri="{FF2B5EF4-FFF2-40B4-BE49-F238E27FC236}">
                <a16:creationId xmlns:a16="http://schemas.microsoft.com/office/drawing/2014/main" id="{FEA711C8-52D8-4D2C-A3F6-F475DDA75910}"/>
              </a:ext>
            </a:extLst>
          </p:cNvPr>
          <p:cNvGrpSpPr/>
          <p:nvPr/>
        </p:nvGrpSpPr>
        <p:grpSpPr>
          <a:xfrm>
            <a:off x="6402609" y="1290638"/>
            <a:ext cx="3333093" cy="3879850"/>
            <a:chOff x="4458356" y="2613025"/>
            <a:chExt cx="3333093" cy="3879850"/>
          </a:xfrm>
        </p:grpSpPr>
        <p:sp>
          <p:nvSpPr>
            <p:cNvPr id="55" name="Freeform: Shape 54">
              <a:extLst>
                <a:ext uri="{FF2B5EF4-FFF2-40B4-BE49-F238E27FC236}">
                  <a16:creationId xmlns:a16="http://schemas.microsoft.com/office/drawing/2014/main" id="{0FAD84EE-F3B3-4E52-A3F7-2875C75A25AD}"/>
                </a:ext>
              </a:extLst>
            </p:cNvPr>
            <p:cNvSpPr/>
            <p:nvPr/>
          </p:nvSpPr>
          <p:spPr>
            <a:xfrm>
              <a:off x="4458356" y="529907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ectangle 55">
              <a:extLst>
                <a:ext uri="{FF2B5EF4-FFF2-40B4-BE49-F238E27FC236}">
                  <a16:creationId xmlns:a16="http://schemas.microsoft.com/office/drawing/2014/main" id="{DEB92DD3-E25D-4BA8-8338-D7F03A4BB6C4}"/>
                </a:ext>
              </a:extLst>
            </p:cNvPr>
            <p:cNvSpPr/>
            <p:nvPr/>
          </p:nvSpPr>
          <p:spPr>
            <a:xfrm>
              <a:off x="4458520" y="5699125"/>
              <a:ext cx="3274960" cy="790574"/>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7" name="Straight Connector 56">
              <a:extLst>
                <a:ext uri="{FF2B5EF4-FFF2-40B4-BE49-F238E27FC236}">
                  <a16:creationId xmlns:a16="http://schemas.microsoft.com/office/drawing/2014/main" id="{28967E93-86C3-4F13-99BA-54BC67A17EB9}"/>
                </a:ext>
              </a:extLst>
            </p:cNvPr>
            <p:cNvCxnSpPr>
              <a:cxnSpLocks/>
              <a:endCxn id="55" idx="2"/>
            </p:cNvCxnSpPr>
            <p:nvPr/>
          </p:nvCxnSpPr>
          <p:spPr>
            <a:xfrm flipV="1">
              <a:off x="7733480" y="529907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Freeform: Shape 57">
              <a:extLst>
                <a:ext uri="{FF2B5EF4-FFF2-40B4-BE49-F238E27FC236}">
                  <a16:creationId xmlns:a16="http://schemas.microsoft.com/office/drawing/2014/main" id="{7A416631-D346-448A-A057-4922EEF7165B}"/>
                </a:ext>
              </a:extLst>
            </p:cNvPr>
            <p:cNvSpPr/>
            <p:nvPr/>
          </p:nvSpPr>
          <p:spPr>
            <a:xfrm>
              <a:off x="4458356" y="440372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rgbClr val="779AD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Rectangle 58">
              <a:extLst>
                <a:ext uri="{FF2B5EF4-FFF2-40B4-BE49-F238E27FC236}">
                  <a16:creationId xmlns:a16="http://schemas.microsoft.com/office/drawing/2014/main" id="{F9BB8FC5-EF5B-4D14-ACC4-AE5F115E0000}"/>
                </a:ext>
              </a:extLst>
            </p:cNvPr>
            <p:cNvSpPr/>
            <p:nvPr/>
          </p:nvSpPr>
          <p:spPr>
            <a:xfrm>
              <a:off x="4458520" y="4803775"/>
              <a:ext cx="3274960" cy="790574"/>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0" name="Straight Connector 59">
              <a:extLst>
                <a:ext uri="{FF2B5EF4-FFF2-40B4-BE49-F238E27FC236}">
                  <a16:creationId xmlns:a16="http://schemas.microsoft.com/office/drawing/2014/main" id="{DD10E371-5A10-4490-8A92-308EFCE00149}"/>
                </a:ext>
              </a:extLst>
            </p:cNvPr>
            <p:cNvCxnSpPr>
              <a:cxnSpLocks/>
              <a:endCxn id="58" idx="2"/>
            </p:cNvCxnSpPr>
            <p:nvPr/>
          </p:nvCxnSpPr>
          <p:spPr>
            <a:xfrm flipV="1">
              <a:off x="7733480" y="440372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Freeform: Shape 60">
              <a:extLst>
                <a:ext uri="{FF2B5EF4-FFF2-40B4-BE49-F238E27FC236}">
                  <a16:creationId xmlns:a16="http://schemas.microsoft.com/office/drawing/2014/main" id="{120DD9A7-3182-46FB-AF8A-2EA0C34B1EDD}"/>
                </a:ext>
              </a:extLst>
            </p:cNvPr>
            <p:cNvSpPr/>
            <p:nvPr/>
          </p:nvSpPr>
          <p:spPr>
            <a:xfrm>
              <a:off x="4458356" y="350837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rgbClr val="F3F9B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Rectangle 61">
              <a:extLst>
                <a:ext uri="{FF2B5EF4-FFF2-40B4-BE49-F238E27FC236}">
                  <a16:creationId xmlns:a16="http://schemas.microsoft.com/office/drawing/2014/main" id="{1ED994B0-FFC9-4E2B-963C-517C82C44792}"/>
                </a:ext>
              </a:extLst>
            </p:cNvPr>
            <p:cNvSpPr/>
            <p:nvPr/>
          </p:nvSpPr>
          <p:spPr>
            <a:xfrm>
              <a:off x="4458520" y="3908425"/>
              <a:ext cx="3274960" cy="79057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3" name="Straight Connector 62">
              <a:extLst>
                <a:ext uri="{FF2B5EF4-FFF2-40B4-BE49-F238E27FC236}">
                  <a16:creationId xmlns:a16="http://schemas.microsoft.com/office/drawing/2014/main" id="{C439EBB1-DB82-46FE-B6E3-6BFB43A2B22E}"/>
                </a:ext>
              </a:extLst>
            </p:cNvPr>
            <p:cNvCxnSpPr>
              <a:cxnSpLocks/>
              <a:endCxn id="61" idx="2"/>
            </p:cNvCxnSpPr>
            <p:nvPr/>
          </p:nvCxnSpPr>
          <p:spPr>
            <a:xfrm flipV="1">
              <a:off x="7733480" y="350837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Freeform: Shape 63">
              <a:extLst>
                <a:ext uri="{FF2B5EF4-FFF2-40B4-BE49-F238E27FC236}">
                  <a16:creationId xmlns:a16="http://schemas.microsoft.com/office/drawing/2014/main" id="{A6177904-8B19-42BD-A09C-E194E2C30A40}"/>
                </a:ext>
              </a:extLst>
            </p:cNvPr>
            <p:cNvSpPr/>
            <p:nvPr/>
          </p:nvSpPr>
          <p:spPr>
            <a:xfrm>
              <a:off x="4458356" y="261302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rgbClr val="EF6A6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ectangle 64">
              <a:extLst>
                <a:ext uri="{FF2B5EF4-FFF2-40B4-BE49-F238E27FC236}">
                  <a16:creationId xmlns:a16="http://schemas.microsoft.com/office/drawing/2014/main" id="{0C3F7FE5-BE8F-46EA-81AC-86403C27C478}"/>
                </a:ext>
              </a:extLst>
            </p:cNvPr>
            <p:cNvSpPr/>
            <p:nvPr/>
          </p:nvSpPr>
          <p:spPr>
            <a:xfrm>
              <a:off x="4458520" y="3013075"/>
              <a:ext cx="3274960" cy="790574"/>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6" name="Straight Connector 65">
              <a:extLst>
                <a:ext uri="{FF2B5EF4-FFF2-40B4-BE49-F238E27FC236}">
                  <a16:creationId xmlns:a16="http://schemas.microsoft.com/office/drawing/2014/main" id="{280C66A1-6381-42AD-A6C5-2164FE5B75E4}"/>
                </a:ext>
              </a:extLst>
            </p:cNvPr>
            <p:cNvCxnSpPr>
              <a:cxnSpLocks/>
              <a:endCxn id="64" idx="2"/>
            </p:cNvCxnSpPr>
            <p:nvPr/>
          </p:nvCxnSpPr>
          <p:spPr>
            <a:xfrm flipV="1">
              <a:off x="7733480" y="261302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2" name="Group 31">
            <a:extLst>
              <a:ext uri="{FF2B5EF4-FFF2-40B4-BE49-F238E27FC236}">
                <a16:creationId xmlns:a16="http://schemas.microsoft.com/office/drawing/2014/main" id="{AB163E8D-2069-4F01-AF83-A4F3C3332989}"/>
              </a:ext>
            </a:extLst>
          </p:cNvPr>
          <p:cNvGrpSpPr/>
          <p:nvPr/>
        </p:nvGrpSpPr>
        <p:grpSpPr>
          <a:xfrm>
            <a:off x="6247087" y="1792287"/>
            <a:ext cx="3333093" cy="3879850"/>
            <a:chOff x="4458356" y="2613025"/>
            <a:chExt cx="3333093" cy="3879850"/>
          </a:xfrm>
        </p:grpSpPr>
        <p:sp>
          <p:nvSpPr>
            <p:cNvPr id="33" name="Freeform: Shape 32">
              <a:extLst>
                <a:ext uri="{FF2B5EF4-FFF2-40B4-BE49-F238E27FC236}">
                  <a16:creationId xmlns:a16="http://schemas.microsoft.com/office/drawing/2014/main" id="{94FA5B5A-90EC-44DA-B47B-0C5CCC1187F2}"/>
                </a:ext>
              </a:extLst>
            </p:cNvPr>
            <p:cNvSpPr/>
            <p:nvPr/>
          </p:nvSpPr>
          <p:spPr>
            <a:xfrm>
              <a:off x="4458356" y="529907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F371204F-6FFE-460A-84B5-DCF1EAABD8DA}"/>
                </a:ext>
              </a:extLst>
            </p:cNvPr>
            <p:cNvSpPr/>
            <p:nvPr/>
          </p:nvSpPr>
          <p:spPr>
            <a:xfrm>
              <a:off x="4458520" y="5699125"/>
              <a:ext cx="3274960" cy="790574"/>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5" name="Straight Connector 34">
              <a:extLst>
                <a:ext uri="{FF2B5EF4-FFF2-40B4-BE49-F238E27FC236}">
                  <a16:creationId xmlns:a16="http://schemas.microsoft.com/office/drawing/2014/main" id="{F05B58B9-A868-48D9-8EA7-AF60ED319A27}"/>
                </a:ext>
              </a:extLst>
            </p:cNvPr>
            <p:cNvCxnSpPr>
              <a:cxnSpLocks/>
              <a:endCxn id="33" idx="2"/>
            </p:cNvCxnSpPr>
            <p:nvPr/>
          </p:nvCxnSpPr>
          <p:spPr>
            <a:xfrm flipV="1">
              <a:off x="7733480" y="529907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reeform: Shape 35">
              <a:extLst>
                <a:ext uri="{FF2B5EF4-FFF2-40B4-BE49-F238E27FC236}">
                  <a16:creationId xmlns:a16="http://schemas.microsoft.com/office/drawing/2014/main" id="{1DDCE35B-ECD2-4A13-862B-EE2C5DE1BB94}"/>
                </a:ext>
              </a:extLst>
            </p:cNvPr>
            <p:cNvSpPr/>
            <p:nvPr/>
          </p:nvSpPr>
          <p:spPr>
            <a:xfrm>
              <a:off x="4458356" y="440372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rgbClr val="779AD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381B3ECA-C3CE-4F10-8ACE-1167A34A88B4}"/>
                </a:ext>
              </a:extLst>
            </p:cNvPr>
            <p:cNvSpPr/>
            <p:nvPr/>
          </p:nvSpPr>
          <p:spPr>
            <a:xfrm>
              <a:off x="4458520" y="4803775"/>
              <a:ext cx="3274960" cy="790574"/>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8" name="Straight Connector 37">
              <a:extLst>
                <a:ext uri="{FF2B5EF4-FFF2-40B4-BE49-F238E27FC236}">
                  <a16:creationId xmlns:a16="http://schemas.microsoft.com/office/drawing/2014/main" id="{95A65073-1EC8-4004-812B-AFA08C35B688}"/>
                </a:ext>
              </a:extLst>
            </p:cNvPr>
            <p:cNvCxnSpPr>
              <a:cxnSpLocks/>
              <a:endCxn id="36" idx="2"/>
            </p:cNvCxnSpPr>
            <p:nvPr/>
          </p:nvCxnSpPr>
          <p:spPr>
            <a:xfrm flipV="1">
              <a:off x="7733480" y="440372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Freeform: Shape 41">
              <a:extLst>
                <a:ext uri="{FF2B5EF4-FFF2-40B4-BE49-F238E27FC236}">
                  <a16:creationId xmlns:a16="http://schemas.microsoft.com/office/drawing/2014/main" id="{91323C68-46EC-485F-AC91-5681275AEDB4}"/>
                </a:ext>
              </a:extLst>
            </p:cNvPr>
            <p:cNvSpPr/>
            <p:nvPr/>
          </p:nvSpPr>
          <p:spPr>
            <a:xfrm>
              <a:off x="4458356" y="350837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rgbClr val="F3F9B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767223AD-4D19-4EEC-AE80-595684EC4A25}"/>
                </a:ext>
              </a:extLst>
            </p:cNvPr>
            <p:cNvSpPr/>
            <p:nvPr/>
          </p:nvSpPr>
          <p:spPr>
            <a:xfrm>
              <a:off x="4458520" y="3908425"/>
              <a:ext cx="3274960" cy="79057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0" name="Straight Connector 49">
              <a:extLst>
                <a:ext uri="{FF2B5EF4-FFF2-40B4-BE49-F238E27FC236}">
                  <a16:creationId xmlns:a16="http://schemas.microsoft.com/office/drawing/2014/main" id="{A20B6278-9ACF-4FAC-8061-4CB5331D7025}"/>
                </a:ext>
              </a:extLst>
            </p:cNvPr>
            <p:cNvCxnSpPr>
              <a:cxnSpLocks/>
              <a:endCxn id="42" idx="2"/>
            </p:cNvCxnSpPr>
            <p:nvPr/>
          </p:nvCxnSpPr>
          <p:spPr>
            <a:xfrm flipV="1">
              <a:off x="7733480" y="350837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Freeform: Shape 50">
              <a:extLst>
                <a:ext uri="{FF2B5EF4-FFF2-40B4-BE49-F238E27FC236}">
                  <a16:creationId xmlns:a16="http://schemas.microsoft.com/office/drawing/2014/main" id="{74B72F97-EEFE-40F3-9E11-6354558576B3}"/>
                </a:ext>
              </a:extLst>
            </p:cNvPr>
            <p:cNvSpPr/>
            <p:nvPr/>
          </p:nvSpPr>
          <p:spPr>
            <a:xfrm>
              <a:off x="4458356" y="261302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rgbClr val="EF6A6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Rectangle 51">
              <a:extLst>
                <a:ext uri="{FF2B5EF4-FFF2-40B4-BE49-F238E27FC236}">
                  <a16:creationId xmlns:a16="http://schemas.microsoft.com/office/drawing/2014/main" id="{AC7133AD-60EE-4EEE-B6BC-0665BFAF391E}"/>
                </a:ext>
              </a:extLst>
            </p:cNvPr>
            <p:cNvSpPr/>
            <p:nvPr/>
          </p:nvSpPr>
          <p:spPr>
            <a:xfrm>
              <a:off x="4458520" y="3013075"/>
              <a:ext cx="3274960" cy="790574"/>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3" name="Straight Connector 52">
              <a:extLst>
                <a:ext uri="{FF2B5EF4-FFF2-40B4-BE49-F238E27FC236}">
                  <a16:creationId xmlns:a16="http://schemas.microsoft.com/office/drawing/2014/main" id="{948DEAD5-0FD5-4967-A968-A534E7D75221}"/>
                </a:ext>
              </a:extLst>
            </p:cNvPr>
            <p:cNvCxnSpPr>
              <a:cxnSpLocks/>
              <a:endCxn id="51" idx="2"/>
            </p:cNvCxnSpPr>
            <p:nvPr/>
          </p:nvCxnSpPr>
          <p:spPr>
            <a:xfrm flipV="1">
              <a:off x="7733480" y="261302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8FF60180-48B3-41E0-86C1-1933D288EA69}"/>
              </a:ext>
            </a:extLst>
          </p:cNvPr>
          <p:cNvGrpSpPr/>
          <p:nvPr/>
        </p:nvGrpSpPr>
        <p:grpSpPr>
          <a:xfrm>
            <a:off x="6091401" y="2284413"/>
            <a:ext cx="3333093" cy="3879850"/>
            <a:chOff x="4458356" y="2613025"/>
            <a:chExt cx="3333093" cy="3879850"/>
          </a:xfrm>
        </p:grpSpPr>
        <p:sp>
          <p:nvSpPr>
            <p:cNvPr id="18" name="Freeform: Shape 17">
              <a:extLst>
                <a:ext uri="{FF2B5EF4-FFF2-40B4-BE49-F238E27FC236}">
                  <a16:creationId xmlns:a16="http://schemas.microsoft.com/office/drawing/2014/main" id="{52A042B1-BA87-44E0-B5D4-5DBB7598D836}"/>
                </a:ext>
              </a:extLst>
            </p:cNvPr>
            <p:cNvSpPr/>
            <p:nvPr/>
          </p:nvSpPr>
          <p:spPr>
            <a:xfrm>
              <a:off x="4458356" y="529907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161C34CB-1104-4E0C-927F-EC3532C8B001}"/>
                </a:ext>
              </a:extLst>
            </p:cNvPr>
            <p:cNvSpPr/>
            <p:nvPr/>
          </p:nvSpPr>
          <p:spPr>
            <a:xfrm>
              <a:off x="4458520" y="5699125"/>
              <a:ext cx="3274960" cy="790574"/>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0" name="Straight Connector 19">
              <a:extLst>
                <a:ext uri="{FF2B5EF4-FFF2-40B4-BE49-F238E27FC236}">
                  <a16:creationId xmlns:a16="http://schemas.microsoft.com/office/drawing/2014/main" id="{2C653614-9397-4388-B09A-17C5FBB67E0F}"/>
                </a:ext>
              </a:extLst>
            </p:cNvPr>
            <p:cNvCxnSpPr>
              <a:cxnSpLocks/>
              <a:endCxn id="18" idx="2"/>
            </p:cNvCxnSpPr>
            <p:nvPr/>
          </p:nvCxnSpPr>
          <p:spPr>
            <a:xfrm flipV="1">
              <a:off x="7733480" y="529907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Freeform: Shape 20">
              <a:extLst>
                <a:ext uri="{FF2B5EF4-FFF2-40B4-BE49-F238E27FC236}">
                  <a16:creationId xmlns:a16="http://schemas.microsoft.com/office/drawing/2014/main" id="{517A7B19-3A02-40EB-BE3B-C38F9F4ACB46}"/>
                </a:ext>
              </a:extLst>
            </p:cNvPr>
            <p:cNvSpPr/>
            <p:nvPr/>
          </p:nvSpPr>
          <p:spPr>
            <a:xfrm>
              <a:off x="4458356" y="440372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rgbClr val="779AD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B41CA259-8E62-4B60-8C63-54371F730AFC}"/>
                </a:ext>
              </a:extLst>
            </p:cNvPr>
            <p:cNvSpPr/>
            <p:nvPr/>
          </p:nvSpPr>
          <p:spPr>
            <a:xfrm>
              <a:off x="4458520" y="4803775"/>
              <a:ext cx="3274960" cy="790574"/>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Connector 22">
              <a:extLst>
                <a:ext uri="{FF2B5EF4-FFF2-40B4-BE49-F238E27FC236}">
                  <a16:creationId xmlns:a16="http://schemas.microsoft.com/office/drawing/2014/main" id="{939297CE-EC10-46F0-9BD2-6A9A806828F7}"/>
                </a:ext>
              </a:extLst>
            </p:cNvPr>
            <p:cNvCxnSpPr>
              <a:cxnSpLocks/>
              <a:endCxn id="21" idx="2"/>
            </p:cNvCxnSpPr>
            <p:nvPr/>
          </p:nvCxnSpPr>
          <p:spPr>
            <a:xfrm flipV="1">
              <a:off x="7733480" y="440372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Freeform: Shape 23">
              <a:extLst>
                <a:ext uri="{FF2B5EF4-FFF2-40B4-BE49-F238E27FC236}">
                  <a16:creationId xmlns:a16="http://schemas.microsoft.com/office/drawing/2014/main" id="{CB959054-5DEF-4D4C-A4A3-42D13FB6DE8D}"/>
                </a:ext>
              </a:extLst>
            </p:cNvPr>
            <p:cNvSpPr/>
            <p:nvPr/>
          </p:nvSpPr>
          <p:spPr>
            <a:xfrm>
              <a:off x="4458356" y="350837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rgbClr val="F3F9B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99E27B52-AD73-4FBE-B35D-1C328C394661}"/>
                </a:ext>
              </a:extLst>
            </p:cNvPr>
            <p:cNvSpPr/>
            <p:nvPr/>
          </p:nvSpPr>
          <p:spPr>
            <a:xfrm>
              <a:off x="4458520" y="3908425"/>
              <a:ext cx="3274960" cy="79057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Connector 25">
              <a:extLst>
                <a:ext uri="{FF2B5EF4-FFF2-40B4-BE49-F238E27FC236}">
                  <a16:creationId xmlns:a16="http://schemas.microsoft.com/office/drawing/2014/main" id="{64876BA2-D421-4072-B8B0-1DC53967195C}"/>
                </a:ext>
              </a:extLst>
            </p:cNvPr>
            <p:cNvCxnSpPr>
              <a:cxnSpLocks/>
              <a:endCxn id="24" idx="2"/>
            </p:cNvCxnSpPr>
            <p:nvPr/>
          </p:nvCxnSpPr>
          <p:spPr>
            <a:xfrm flipV="1">
              <a:off x="7733480" y="350837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Freeform: Shape 26">
              <a:extLst>
                <a:ext uri="{FF2B5EF4-FFF2-40B4-BE49-F238E27FC236}">
                  <a16:creationId xmlns:a16="http://schemas.microsoft.com/office/drawing/2014/main" id="{8EEF0A63-4E57-4446-887C-77D088437858}"/>
                </a:ext>
              </a:extLst>
            </p:cNvPr>
            <p:cNvSpPr/>
            <p:nvPr/>
          </p:nvSpPr>
          <p:spPr>
            <a:xfrm>
              <a:off x="4458356" y="261302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rgbClr val="EF6A6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B63C8184-908C-4022-8A90-F2A9084EE4ED}"/>
                </a:ext>
              </a:extLst>
            </p:cNvPr>
            <p:cNvSpPr/>
            <p:nvPr/>
          </p:nvSpPr>
          <p:spPr>
            <a:xfrm>
              <a:off x="4458520" y="3013075"/>
              <a:ext cx="3274960" cy="790574"/>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1" name="Straight Connector 30">
              <a:extLst>
                <a:ext uri="{FF2B5EF4-FFF2-40B4-BE49-F238E27FC236}">
                  <a16:creationId xmlns:a16="http://schemas.microsoft.com/office/drawing/2014/main" id="{69F19983-83FC-4DCF-8011-F982CDBDC289}"/>
                </a:ext>
              </a:extLst>
            </p:cNvPr>
            <p:cNvCxnSpPr>
              <a:cxnSpLocks/>
              <a:endCxn id="27" idx="2"/>
            </p:cNvCxnSpPr>
            <p:nvPr/>
          </p:nvCxnSpPr>
          <p:spPr>
            <a:xfrm flipV="1">
              <a:off x="7733480" y="261302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02FCEB1B-A518-49F2-A7AF-21D732C78D70}"/>
              </a:ext>
            </a:extLst>
          </p:cNvPr>
          <p:cNvSpPr txBox="1"/>
          <p:nvPr/>
        </p:nvSpPr>
        <p:spPr>
          <a:xfrm>
            <a:off x="329803" y="2505670"/>
            <a:ext cx="2456259" cy="923330"/>
          </a:xfrm>
          <a:prstGeom prst="rect">
            <a:avLst/>
          </a:prstGeom>
          <a:solidFill>
            <a:schemeClr val="accent1">
              <a:lumMod val="40000"/>
              <a:lumOff val="60000"/>
            </a:schemeClr>
          </a:solidFill>
          <a:ln>
            <a:noFill/>
          </a:ln>
        </p:spPr>
        <p:txBody>
          <a:bodyPr wrap="square" rtlCol="0">
            <a:spAutoFit/>
          </a:bodyPr>
          <a:lstStyle/>
          <a:p>
            <a:r>
              <a:rPr lang="en-GB" dirty="0"/>
              <a:t>Another way is to break the enterprise into domains</a:t>
            </a:r>
          </a:p>
        </p:txBody>
      </p:sp>
      <p:sp>
        <p:nvSpPr>
          <p:cNvPr id="6" name="Title 5">
            <a:extLst>
              <a:ext uri="{FF2B5EF4-FFF2-40B4-BE49-F238E27FC236}">
                <a16:creationId xmlns:a16="http://schemas.microsoft.com/office/drawing/2014/main" id="{CEEAE1A0-7AB8-415C-A40C-6F3451D913EA}"/>
              </a:ext>
            </a:extLst>
          </p:cNvPr>
          <p:cNvSpPr>
            <a:spLocks noGrp="1"/>
          </p:cNvSpPr>
          <p:nvPr>
            <p:ph type="title"/>
          </p:nvPr>
        </p:nvSpPr>
        <p:spPr/>
        <p:txBody>
          <a:bodyPr/>
          <a:lstStyle/>
          <a:p>
            <a:r>
              <a:rPr lang="en-GB" dirty="0"/>
              <a:t>Reducing Complexity</a:t>
            </a:r>
          </a:p>
        </p:txBody>
      </p:sp>
      <p:grpSp>
        <p:nvGrpSpPr>
          <p:cNvPr id="28" name="Group 27">
            <a:extLst>
              <a:ext uri="{FF2B5EF4-FFF2-40B4-BE49-F238E27FC236}">
                <a16:creationId xmlns:a16="http://schemas.microsoft.com/office/drawing/2014/main" id="{242DC248-E342-4513-AC82-9446400E750A}"/>
              </a:ext>
            </a:extLst>
          </p:cNvPr>
          <p:cNvGrpSpPr/>
          <p:nvPr/>
        </p:nvGrpSpPr>
        <p:grpSpPr>
          <a:xfrm>
            <a:off x="5972831" y="2765425"/>
            <a:ext cx="3333093" cy="3879850"/>
            <a:chOff x="4458356" y="2613025"/>
            <a:chExt cx="3333093" cy="3879850"/>
          </a:xfrm>
        </p:grpSpPr>
        <p:sp>
          <p:nvSpPr>
            <p:cNvPr id="7" name="Freeform: Shape 6">
              <a:extLst>
                <a:ext uri="{FF2B5EF4-FFF2-40B4-BE49-F238E27FC236}">
                  <a16:creationId xmlns:a16="http://schemas.microsoft.com/office/drawing/2014/main" id="{7914A0A8-C8A7-4F62-B709-49FF333443AF}"/>
                </a:ext>
              </a:extLst>
            </p:cNvPr>
            <p:cNvSpPr/>
            <p:nvPr/>
          </p:nvSpPr>
          <p:spPr>
            <a:xfrm>
              <a:off x="4458356" y="529907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55F8898E-CA32-4F1C-8DB1-EE11317AC27C}"/>
                </a:ext>
              </a:extLst>
            </p:cNvPr>
            <p:cNvSpPr/>
            <p:nvPr/>
          </p:nvSpPr>
          <p:spPr>
            <a:xfrm>
              <a:off x="4458520" y="5699125"/>
              <a:ext cx="3274960" cy="790574"/>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a:extLst>
                <a:ext uri="{FF2B5EF4-FFF2-40B4-BE49-F238E27FC236}">
                  <a16:creationId xmlns:a16="http://schemas.microsoft.com/office/drawing/2014/main" id="{3D28ECF3-5291-4EA9-B840-DA0DC4FD39A5}"/>
                </a:ext>
              </a:extLst>
            </p:cNvPr>
            <p:cNvCxnSpPr>
              <a:cxnSpLocks/>
              <a:endCxn id="7" idx="2"/>
            </p:cNvCxnSpPr>
            <p:nvPr/>
          </p:nvCxnSpPr>
          <p:spPr>
            <a:xfrm flipV="1">
              <a:off x="7733480" y="529907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Freeform: Shape 38">
              <a:extLst>
                <a:ext uri="{FF2B5EF4-FFF2-40B4-BE49-F238E27FC236}">
                  <a16:creationId xmlns:a16="http://schemas.microsoft.com/office/drawing/2014/main" id="{4324B5B9-97B1-41BB-A9A4-AE1BF88CE766}"/>
                </a:ext>
              </a:extLst>
            </p:cNvPr>
            <p:cNvSpPr/>
            <p:nvPr/>
          </p:nvSpPr>
          <p:spPr>
            <a:xfrm>
              <a:off x="4458356" y="440372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rgbClr val="779AD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B470EABE-A1D4-44BF-9DCF-10DE099788E3}"/>
                </a:ext>
              </a:extLst>
            </p:cNvPr>
            <p:cNvSpPr/>
            <p:nvPr/>
          </p:nvSpPr>
          <p:spPr>
            <a:xfrm>
              <a:off x="4458520" y="4803775"/>
              <a:ext cx="3274960" cy="790574"/>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1" name="Straight Connector 40">
              <a:extLst>
                <a:ext uri="{FF2B5EF4-FFF2-40B4-BE49-F238E27FC236}">
                  <a16:creationId xmlns:a16="http://schemas.microsoft.com/office/drawing/2014/main" id="{9BB2C5E4-AF78-4C22-B07F-2B737CB3ACCE}"/>
                </a:ext>
              </a:extLst>
            </p:cNvPr>
            <p:cNvCxnSpPr>
              <a:cxnSpLocks/>
              <a:endCxn id="39" idx="2"/>
            </p:cNvCxnSpPr>
            <p:nvPr/>
          </p:nvCxnSpPr>
          <p:spPr>
            <a:xfrm flipV="1">
              <a:off x="7733480" y="440372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Freeform: Shape 42">
              <a:extLst>
                <a:ext uri="{FF2B5EF4-FFF2-40B4-BE49-F238E27FC236}">
                  <a16:creationId xmlns:a16="http://schemas.microsoft.com/office/drawing/2014/main" id="{10EF9566-40EA-4838-9D89-6BEFB4202126}"/>
                </a:ext>
              </a:extLst>
            </p:cNvPr>
            <p:cNvSpPr/>
            <p:nvPr/>
          </p:nvSpPr>
          <p:spPr>
            <a:xfrm>
              <a:off x="4458356" y="350837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rgbClr val="F3F9B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DCBDC809-9E2B-4ED9-9360-1E9F504D6F05}"/>
                </a:ext>
              </a:extLst>
            </p:cNvPr>
            <p:cNvSpPr/>
            <p:nvPr/>
          </p:nvSpPr>
          <p:spPr>
            <a:xfrm>
              <a:off x="4458520" y="3908425"/>
              <a:ext cx="3274960" cy="79057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5" name="Straight Connector 44">
              <a:extLst>
                <a:ext uri="{FF2B5EF4-FFF2-40B4-BE49-F238E27FC236}">
                  <a16:creationId xmlns:a16="http://schemas.microsoft.com/office/drawing/2014/main" id="{A0886789-AA50-4A5C-84F7-D1E84EDA94D2}"/>
                </a:ext>
              </a:extLst>
            </p:cNvPr>
            <p:cNvCxnSpPr>
              <a:cxnSpLocks/>
              <a:endCxn id="43" idx="2"/>
            </p:cNvCxnSpPr>
            <p:nvPr/>
          </p:nvCxnSpPr>
          <p:spPr>
            <a:xfrm flipV="1">
              <a:off x="7733480" y="350837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Freeform: Shape 46">
              <a:extLst>
                <a:ext uri="{FF2B5EF4-FFF2-40B4-BE49-F238E27FC236}">
                  <a16:creationId xmlns:a16="http://schemas.microsoft.com/office/drawing/2014/main" id="{21637476-9C42-4E3C-8615-55FCB729936E}"/>
                </a:ext>
              </a:extLst>
            </p:cNvPr>
            <p:cNvSpPr/>
            <p:nvPr/>
          </p:nvSpPr>
          <p:spPr>
            <a:xfrm>
              <a:off x="4458356" y="261302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rgbClr val="EF6A6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0661485D-46AA-40BE-BF44-9B6BCAFECDB7}"/>
                </a:ext>
              </a:extLst>
            </p:cNvPr>
            <p:cNvSpPr/>
            <p:nvPr/>
          </p:nvSpPr>
          <p:spPr>
            <a:xfrm>
              <a:off x="4458520" y="3013075"/>
              <a:ext cx="3274960" cy="790574"/>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9" name="Straight Connector 48">
              <a:extLst>
                <a:ext uri="{FF2B5EF4-FFF2-40B4-BE49-F238E27FC236}">
                  <a16:creationId xmlns:a16="http://schemas.microsoft.com/office/drawing/2014/main" id="{4E8C27E8-DD01-4CD8-B14D-C6580C80F9E7}"/>
                </a:ext>
              </a:extLst>
            </p:cNvPr>
            <p:cNvCxnSpPr>
              <a:cxnSpLocks/>
              <a:endCxn id="47" idx="2"/>
            </p:cNvCxnSpPr>
            <p:nvPr/>
          </p:nvCxnSpPr>
          <p:spPr>
            <a:xfrm flipV="1">
              <a:off x="7733480" y="261302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02C64D0F-671B-4266-98CF-C82206E896F6}"/>
              </a:ext>
            </a:extLst>
          </p:cNvPr>
          <p:cNvSpPr txBox="1"/>
          <p:nvPr/>
        </p:nvSpPr>
        <p:spPr>
          <a:xfrm flipH="1">
            <a:off x="5339458" y="3338513"/>
            <a:ext cx="204092" cy="523220"/>
          </a:xfrm>
          <a:prstGeom prst="rect">
            <a:avLst/>
          </a:prstGeom>
          <a:noFill/>
        </p:spPr>
        <p:txBody>
          <a:bodyPr wrap="square" rtlCol="0">
            <a:spAutoFit/>
          </a:bodyPr>
          <a:lstStyle/>
          <a:p>
            <a:r>
              <a:rPr lang="en-GB" sz="2800" dirty="0"/>
              <a:t>1</a:t>
            </a:r>
          </a:p>
        </p:txBody>
      </p:sp>
      <p:sp>
        <p:nvSpPr>
          <p:cNvPr id="67" name="TextBox 66">
            <a:extLst>
              <a:ext uri="{FF2B5EF4-FFF2-40B4-BE49-F238E27FC236}">
                <a16:creationId xmlns:a16="http://schemas.microsoft.com/office/drawing/2014/main" id="{4BC94C63-EC36-4793-9A85-00E5FD754643}"/>
              </a:ext>
            </a:extLst>
          </p:cNvPr>
          <p:cNvSpPr txBox="1"/>
          <p:nvPr/>
        </p:nvSpPr>
        <p:spPr>
          <a:xfrm flipH="1">
            <a:off x="5339458" y="4176713"/>
            <a:ext cx="204092" cy="523220"/>
          </a:xfrm>
          <a:prstGeom prst="rect">
            <a:avLst/>
          </a:prstGeom>
          <a:noFill/>
        </p:spPr>
        <p:txBody>
          <a:bodyPr wrap="square" rtlCol="0">
            <a:spAutoFit/>
          </a:bodyPr>
          <a:lstStyle/>
          <a:p>
            <a:r>
              <a:rPr lang="en-GB" sz="2800" dirty="0"/>
              <a:t>2</a:t>
            </a:r>
          </a:p>
        </p:txBody>
      </p:sp>
      <p:sp>
        <p:nvSpPr>
          <p:cNvPr id="68" name="TextBox 67">
            <a:extLst>
              <a:ext uri="{FF2B5EF4-FFF2-40B4-BE49-F238E27FC236}">
                <a16:creationId xmlns:a16="http://schemas.microsoft.com/office/drawing/2014/main" id="{E183D888-7F26-46C3-B77D-0237C8B88795}"/>
              </a:ext>
            </a:extLst>
          </p:cNvPr>
          <p:cNvSpPr txBox="1"/>
          <p:nvPr/>
        </p:nvSpPr>
        <p:spPr>
          <a:xfrm flipH="1">
            <a:off x="5339458" y="5014913"/>
            <a:ext cx="204092" cy="523220"/>
          </a:xfrm>
          <a:prstGeom prst="rect">
            <a:avLst/>
          </a:prstGeom>
          <a:noFill/>
        </p:spPr>
        <p:txBody>
          <a:bodyPr wrap="square" rtlCol="0">
            <a:spAutoFit/>
          </a:bodyPr>
          <a:lstStyle/>
          <a:p>
            <a:r>
              <a:rPr lang="en-GB" sz="2800" dirty="0"/>
              <a:t>3</a:t>
            </a:r>
          </a:p>
        </p:txBody>
      </p:sp>
      <p:sp>
        <p:nvSpPr>
          <p:cNvPr id="69" name="TextBox 68">
            <a:extLst>
              <a:ext uri="{FF2B5EF4-FFF2-40B4-BE49-F238E27FC236}">
                <a16:creationId xmlns:a16="http://schemas.microsoft.com/office/drawing/2014/main" id="{8214B036-25F0-4771-984E-512C29195391}"/>
              </a:ext>
            </a:extLst>
          </p:cNvPr>
          <p:cNvSpPr txBox="1"/>
          <p:nvPr/>
        </p:nvSpPr>
        <p:spPr>
          <a:xfrm flipH="1">
            <a:off x="5339458" y="5853113"/>
            <a:ext cx="204092" cy="523220"/>
          </a:xfrm>
          <a:prstGeom prst="rect">
            <a:avLst/>
          </a:prstGeom>
          <a:noFill/>
        </p:spPr>
        <p:txBody>
          <a:bodyPr wrap="square" rtlCol="0">
            <a:spAutoFit/>
          </a:bodyPr>
          <a:lstStyle/>
          <a:p>
            <a:r>
              <a:rPr lang="en-GB" sz="2800" dirty="0"/>
              <a:t>4</a:t>
            </a:r>
          </a:p>
        </p:txBody>
      </p:sp>
      <p:sp>
        <p:nvSpPr>
          <p:cNvPr id="4" name="TextBox 3">
            <a:extLst>
              <a:ext uri="{FF2B5EF4-FFF2-40B4-BE49-F238E27FC236}">
                <a16:creationId xmlns:a16="http://schemas.microsoft.com/office/drawing/2014/main" id="{A4210D3A-25DD-4E39-8B04-211627E61D54}"/>
              </a:ext>
            </a:extLst>
          </p:cNvPr>
          <p:cNvSpPr txBox="1"/>
          <p:nvPr/>
        </p:nvSpPr>
        <p:spPr>
          <a:xfrm>
            <a:off x="4907599" y="2965450"/>
            <a:ext cx="1016625" cy="369332"/>
          </a:xfrm>
          <a:prstGeom prst="rect">
            <a:avLst/>
          </a:prstGeom>
          <a:noFill/>
        </p:spPr>
        <p:txBody>
          <a:bodyPr wrap="none" rtlCol="0">
            <a:spAutoFit/>
          </a:bodyPr>
          <a:lstStyle/>
          <a:p>
            <a:r>
              <a:rPr lang="en-GB" dirty="0"/>
              <a:t>DOMAINS</a:t>
            </a:r>
          </a:p>
        </p:txBody>
      </p:sp>
    </p:spTree>
    <p:extLst>
      <p:ext uri="{BB962C8B-B14F-4D97-AF65-F5344CB8AC3E}">
        <p14:creationId xmlns:p14="http://schemas.microsoft.com/office/powerpoint/2010/main" val="13765092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TotalTime>
  <Words>1892</Words>
  <Application>Microsoft Office PowerPoint</Application>
  <PresentationFormat>Widescreen</PresentationFormat>
  <Paragraphs>278</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Wingdings</vt:lpstr>
      <vt:lpstr>Office Theme</vt:lpstr>
      <vt:lpstr>Enterprise Architecture</vt:lpstr>
      <vt:lpstr>What is Enterprise Architecture</vt:lpstr>
      <vt:lpstr>What Is Enterprise Architecture?</vt:lpstr>
      <vt:lpstr>What is Enterprise Architecture</vt:lpstr>
      <vt:lpstr>Frameworks</vt:lpstr>
      <vt:lpstr>Reducing Complexity</vt:lpstr>
      <vt:lpstr>Reducing Complexity</vt:lpstr>
      <vt:lpstr>Reducing Complexity</vt:lpstr>
      <vt:lpstr>Reducing Complexity</vt:lpstr>
      <vt:lpstr>Typical Domains</vt:lpstr>
      <vt:lpstr>Typical Domains</vt:lpstr>
      <vt:lpstr>Typical Domains</vt:lpstr>
      <vt:lpstr>Typical Domains</vt:lpstr>
      <vt:lpstr>Typical Domains</vt:lpstr>
      <vt:lpstr>Other Domains</vt:lpstr>
      <vt:lpstr>Architecture Activities</vt:lpstr>
      <vt:lpstr>Architecture Activities</vt:lpstr>
      <vt:lpstr>Architecture Activities</vt:lpstr>
      <vt:lpstr>Architecture Activities</vt:lpstr>
      <vt:lpstr>Architecture Activities</vt:lpstr>
      <vt:lpstr>Purpose of EA</vt:lpstr>
      <vt:lpstr>EA Program Approach</vt:lpstr>
      <vt:lpstr>Domains of Enterprise Architecture</vt:lpstr>
      <vt:lpstr>EA Domains as a Stack</vt:lpstr>
      <vt:lpstr>Enabling and Supporting EA Domains</vt:lpstr>
      <vt:lpstr>The Stack of EA Domains</vt:lpstr>
      <vt:lpstr>Also see this:</vt:lpstr>
      <vt:lpstr>Key Terminology: Layers</vt:lpstr>
      <vt:lpstr>Key Terminology: Processes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Enterprise Architecture</dc:title>
  <dc:creator>Leonard Shand</dc:creator>
  <cp:lastModifiedBy>Leonard Shand</cp:lastModifiedBy>
  <cp:revision>6</cp:revision>
  <dcterms:created xsi:type="dcterms:W3CDTF">2021-02-22T10:12:40Z</dcterms:created>
  <dcterms:modified xsi:type="dcterms:W3CDTF">2021-02-22T14:30:48Z</dcterms:modified>
</cp:coreProperties>
</file>