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1"/>
  </p:notesMasterIdLst>
  <p:sldIdLst>
    <p:sldId id="256" r:id="rId2"/>
    <p:sldId id="257" r:id="rId3"/>
    <p:sldId id="325" r:id="rId4"/>
    <p:sldId id="276" r:id="rId5"/>
    <p:sldId id="282" r:id="rId6"/>
    <p:sldId id="280" r:id="rId7"/>
    <p:sldId id="283" r:id="rId8"/>
    <p:sldId id="284" r:id="rId9"/>
    <p:sldId id="279" r:id="rId10"/>
    <p:sldId id="281" r:id="rId11"/>
    <p:sldId id="285" r:id="rId12"/>
    <p:sldId id="286" r:id="rId13"/>
    <p:sldId id="287" r:id="rId14"/>
    <p:sldId id="326" r:id="rId15"/>
    <p:sldId id="288" r:id="rId16"/>
    <p:sldId id="277" r:id="rId17"/>
    <p:sldId id="327" r:id="rId18"/>
    <p:sldId id="289" r:id="rId19"/>
    <p:sldId id="292" r:id="rId20"/>
    <p:sldId id="290" r:id="rId21"/>
    <p:sldId id="291" r:id="rId22"/>
    <p:sldId id="293" r:id="rId23"/>
    <p:sldId id="294" r:id="rId24"/>
    <p:sldId id="278" r:id="rId25"/>
    <p:sldId id="295" r:id="rId26"/>
    <p:sldId id="296" r:id="rId27"/>
    <p:sldId id="258" r:id="rId28"/>
    <p:sldId id="259" r:id="rId29"/>
    <p:sldId id="301" r:id="rId30"/>
    <p:sldId id="302" r:id="rId31"/>
    <p:sldId id="303" r:id="rId32"/>
    <p:sldId id="329" r:id="rId33"/>
    <p:sldId id="328" r:id="rId34"/>
    <p:sldId id="317" r:id="rId35"/>
    <p:sldId id="322" r:id="rId36"/>
    <p:sldId id="341" r:id="rId37"/>
    <p:sldId id="342" r:id="rId38"/>
    <p:sldId id="343" r:id="rId39"/>
    <p:sldId id="344" r:id="rId40"/>
    <p:sldId id="321" r:id="rId41"/>
    <p:sldId id="323" r:id="rId42"/>
    <p:sldId id="324" r:id="rId43"/>
    <p:sldId id="297" r:id="rId44"/>
    <p:sldId id="334" r:id="rId45"/>
    <p:sldId id="335" r:id="rId46"/>
    <p:sldId id="336" r:id="rId47"/>
    <p:sldId id="337" r:id="rId48"/>
    <p:sldId id="338" r:id="rId49"/>
    <p:sldId id="304" r:id="rId50"/>
    <p:sldId id="305" r:id="rId51"/>
    <p:sldId id="332" r:id="rId52"/>
    <p:sldId id="306" r:id="rId53"/>
    <p:sldId id="333" r:id="rId54"/>
    <p:sldId id="298" r:id="rId55"/>
    <p:sldId id="307" r:id="rId56"/>
    <p:sldId id="308" r:id="rId57"/>
    <p:sldId id="309" r:id="rId58"/>
    <p:sldId id="339" r:id="rId59"/>
    <p:sldId id="340" r:id="rId60"/>
    <p:sldId id="299" r:id="rId61"/>
    <p:sldId id="356" r:id="rId62"/>
    <p:sldId id="357" r:id="rId63"/>
    <p:sldId id="345" r:id="rId64"/>
    <p:sldId id="407" r:id="rId65"/>
    <p:sldId id="408" r:id="rId66"/>
    <p:sldId id="300" r:id="rId67"/>
    <p:sldId id="313" r:id="rId68"/>
    <p:sldId id="314" r:id="rId69"/>
    <p:sldId id="315" r:id="rId70"/>
    <p:sldId id="354" r:id="rId71"/>
    <p:sldId id="355" r:id="rId72"/>
    <p:sldId id="260" r:id="rId73"/>
    <p:sldId id="346" r:id="rId74"/>
    <p:sldId id="316" r:id="rId75"/>
    <p:sldId id="410" r:id="rId76"/>
    <p:sldId id="411" r:id="rId77"/>
    <p:sldId id="412" r:id="rId78"/>
    <p:sldId id="413" r:id="rId79"/>
    <p:sldId id="481" r:id="rId80"/>
    <p:sldId id="482" r:id="rId81"/>
    <p:sldId id="414" r:id="rId82"/>
    <p:sldId id="435" r:id="rId83"/>
    <p:sldId id="436" r:id="rId84"/>
    <p:sldId id="437" r:id="rId85"/>
    <p:sldId id="438" r:id="rId86"/>
    <p:sldId id="439" r:id="rId87"/>
    <p:sldId id="440" r:id="rId88"/>
    <p:sldId id="441" r:id="rId89"/>
    <p:sldId id="428" r:id="rId90"/>
    <p:sldId id="415" r:id="rId91"/>
    <p:sldId id="416" r:id="rId92"/>
    <p:sldId id="429" r:id="rId93"/>
    <p:sldId id="430" r:id="rId94"/>
    <p:sldId id="431" r:id="rId95"/>
    <p:sldId id="432" r:id="rId96"/>
    <p:sldId id="433" r:id="rId97"/>
    <p:sldId id="434" r:id="rId98"/>
    <p:sldId id="417" r:id="rId99"/>
    <p:sldId id="418" r:id="rId100"/>
    <p:sldId id="483" r:id="rId101"/>
    <p:sldId id="484" r:id="rId102"/>
    <p:sldId id="261" r:id="rId103"/>
    <p:sldId id="424" r:id="rId104"/>
    <p:sldId id="425" r:id="rId105"/>
    <p:sldId id="426" r:id="rId106"/>
    <p:sldId id="419" r:id="rId107"/>
    <p:sldId id="423" r:id="rId108"/>
    <p:sldId id="442" r:id="rId109"/>
    <p:sldId id="443" r:id="rId110"/>
    <p:sldId id="444" r:id="rId111"/>
    <p:sldId id="420" r:id="rId112"/>
    <p:sldId id="491" r:id="rId113"/>
    <p:sldId id="421" r:id="rId114"/>
    <p:sldId id="486" r:id="rId115"/>
    <p:sldId id="487" r:id="rId116"/>
    <p:sldId id="490" r:id="rId117"/>
    <p:sldId id="488" r:id="rId118"/>
    <p:sldId id="489" r:id="rId119"/>
    <p:sldId id="492" r:id="rId120"/>
    <p:sldId id="494" r:id="rId121"/>
    <p:sldId id="495" r:id="rId122"/>
    <p:sldId id="493" r:id="rId123"/>
    <p:sldId id="496" r:id="rId124"/>
    <p:sldId id="497" r:id="rId125"/>
    <p:sldId id="498" r:id="rId126"/>
    <p:sldId id="262" r:id="rId127"/>
    <p:sldId id="358" r:id="rId128"/>
    <p:sldId id="359" r:id="rId129"/>
    <p:sldId id="499" r:id="rId130"/>
    <p:sldId id="360" r:id="rId131"/>
    <p:sldId id="361" r:id="rId132"/>
    <p:sldId id="503" r:id="rId133"/>
    <p:sldId id="504" r:id="rId134"/>
    <p:sldId id="500" r:id="rId135"/>
    <p:sldId id="501" r:id="rId136"/>
    <p:sldId id="505" r:id="rId137"/>
    <p:sldId id="502" r:id="rId138"/>
    <p:sldId id="506" r:id="rId139"/>
    <p:sldId id="263" r:id="rId140"/>
    <p:sldId id="264" r:id="rId141"/>
    <p:sldId id="448" r:id="rId142"/>
    <p:sldId id="450" r:id="rId143"/>
    <p:sldId id="451" r:id="rId144"/>
    <p:sldId id="452" r:id="rId145"/>
    <p:sldId id="453" r:id="rId146"/>
    <p:sldId id="458" r:id="rId147"/>
    <p:sldId id="459" r:id="rId148"/>
    <p:sldId id="454" r:id="rId149"/>
    <p:sldId id="460" r:id="rId150"/>
    <p:sldId id="455" r:id="rId151"/>
    <p:sldId id="456" r:id="rId152"/>
    <p:sldId id="457" r:id="rId153"/>
    <p:sldId id="449" r:id="rId154"/>
    <p:sldId id="445" r:id="rId155"/>
    <p:sldId id="446" r:id="rId156"/>
    <p:sldId id="461" r:id="rId157"/>
    <p:sldId id="353" r:id="rId158"/>
    <p:sldId id="476" r:id="rId159"/>
    <p:sldId id="477" r:id="rId160"/>
    <p:sldId id="478" r:id="rId161"/>
    <p:sldId id="479" r:id="rId162"/>
    <p:sldId id="480" r:id="rId163"/>
    <p:sldId id="462" r:id="rId164"/>
    <p:sldId id="470" r:id="rId165"/>
    <p:sldId id="471" r:id="rId166"/>
    <p:sldId id="472" r:id="rId167"/>
    <p:sldId id="473" r:id="rId168"/>
    <p:sldId id="474" r:id="rId169"/>
    <p:sldId id="475" r:id="rId170"/>
    <p:sldId id="469" r:id="rId171"/>
    <p:sldId id="463" r:id="rId172"/>
    <p:sldId id="331" r:id="rId173"/>
    <p:sldId id="467" r:id="rId174"/>
    <p:sldId id="468" r:id="rId175"/>
    <p:sldId id="464" r:id="rId176"/>
    <p:sldId id="465" r:id="rId177"/>
    <p:sldId id="466" r:id="rId178"/>
    <p:sldId id="447" r:id="rId179"/>
    <p:sldId id="265" r:id="rId180"/>
    <p:sldId id="362" r:id="rId181"/>
    <p:sldId id="363" r:id="rId182"/>
    <p:sldId id="364" r:id="rId183"/>
    <p:sldId id="365" r:id="rId184"/>
    <p:sldId id="366" r:id="rId185"/>
    <p:sldId id="367" r:id="rId186"/>
    <p:sldId id="368" r:id="rId187"/>
    <p:sldId id="369" r:id="rId188"/>
    <p:sldId id="370" r:id="rId189"/>
    <p:sldId id="371" r:id="rId190"/>
    <p:sldId id="372" r:id="rId191"/>
    <p:sldId id="374" r:id="rId192"/>
    <p:sldId id="375" r:id="rId193"/>
    <p:sldId id="376" r:id="rId194"/>
    <p:sldId id="373" r:id="rId195"/>
    <p:sldId id="377" r:id="rId196"/>
    <p:sldId id="378" r:id="rId197"/>
    <p:sldId id="379" r:id="rId198"/>
    <p:sldId id="382" r:id="rId199"/>
    <p:sldId id="380" r:id="rId200"/>
    <p:sldId id="381" r:id="rId201"/>
    <p:sldId id="383" r:id="rId202"/>
    <p:sldId id="384" r:id="rId203"/>
    <p:sldId id="385" r:id="rId204"/>
    <p:sldId id="388" r:id="rId205"/>
    <p:sldId id="386" r:id="rId206"/>
    <p:sldId id="387" r:id="rId207"/>
    <p:sldId id="392" r:id="rId208"/>
    <p:sldId id="393" r:id="rId209"/>
    <p:sldId id="390" r:id="rId210"/>
    <p:sldId id="391" r:id="rId211"/>
    <p:sldId id="266" r:id="rId212"/>
    <p:sldId id="394" r:id="rId213"/>
    <p:sldId id="395" r:id="rId214"/>
    <p:sldId id="396" r:id="rId215"/>
    <p:sldId id="397" r:id="rId216"/>
    <p:sldId id="398" r:id="rId217"/>
    <p:sldId id="399" r:id="rId218"/>
    <p:sldId id="400" r:id="rId219"/>
    <p:sldId id="401" r:id="rId220"/>
    <p:sldId id="389" r:id="rId221"/>
    <p:sldId id="402" r:id="rId222"/>
    <p:sldId id="267" r:id="rId223"/>
    <p:sldId id="268" r:id="rId224"/>
    <p:sldId id="403" r:id="rId225"/>
    <p:sldId id="507" r:id="rId226"/>
    <p:sldId id="404" r:id="rId227"/>
    <p:sldId id="405" r:id="rId228"/>
    <p:sldId id="508" r:id="rId229"/>
    <p:sldId id="509" r:id="rId230"/>
    <p:sldId id="406" r:id="rId231"/>
    <p:sldId id="510" r:id="rId232"/>
    <p:sldId id="269" r:id="rId233"/>
    <p:sldId id="270" r:id="rId234"/>
    <p:sldId id="512" r:id="rId235"/>
    <p:sldId id="513" r:id="rId236"/>
    <p:sldId id="514" r:id="rId237"/>
    <p:sldId id="515" r:id="rId238"/>
    <p:sldId id="526" r:id="rId239"/>
    <p:sldId id="527" r:id="rId240"/>
    <p:sldId id="528" r:id="rId241"/>
    <p:sldId id="511" r:id="rId242"/>
    <p:sldId id="516" r:id="rId243"/>
    <p:sldId id="519" r:id="rId244"/>
    <p:sldId id="520" r:id="rId245"/>
    <p:sldId id="517" r:id="rId246"/>
    <p:sldId id="518" r:id="rId247"/>
    <p:sldId id="521" r:id="rId248"/>
    <p:sldId id="522" r:id="rId249"/>
    <p:sldId id="525" r:id="rId250"/>
    <p:sldId id="523" r:id="rId251"/>
    <p:sldId id="524" r:id="rId252"/>
    <p:sldId id="271" r:id="rId253"/>
    <p:sldId id="529" r:id="rId254"/>
    <p:sldId id="530" r:id="rId255"/>
    <p:sldId id="531" r:id="rId256"/>
    <p:sldId id="533" r:id="rId257"/>
    <p:sldId id="534" r:id="rId258"/>
    <p:sldId id="536" r:id="rId259"/>
    <p:sldId id="537" r:id="rId260"/>
    <p:sldId id="538" r:id="rId261"/>
    <p:sldId id="532" r:id="rId262"/>
    <p:sldId id="539" r:id="rId263"/>
    <p:sldId id="535" r:id="rId264"/>
    <p:sldId id="272" r:id="rId265"/>
    <p:sldId id="540" r:id="rId266"/>
    <p:sldId id="542" r:id="rId267"/>
    <p:sldId id="541" r:id="rId268"/>
    <p:sldId id="543" r:id="rId269"/>
    <p:sldId id="273" r:id="rId270"/>
    <p:sldId id="545" r:id="rId271"/>
    <p:sldId id="409" r:id="rId272"/>
    <p:sldId id="544" r:id="rId273"/>
    <p:sldId id="274" r:id="rId274"/>
    <p:sldId id="546" r:id="rId275"/>
    <p:sldId id="547" r:id="rId276"/>
    <p:sldId id="275" r:id="rId277"/>
    <p:sldId id="548" r:id="rId278"/>
    <p:sldId id="549" r:id="rId279"/>
    <p:sldId id="550" r:id="rId2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24" autoAdjust="0"/>
    <p:restoredTop sz="94660"/>
  </p:normalViewPr>
  <p:slideViewPr>
    <p:cSldViewPr snapToGrid="0">
      <p:cViewPr varScale="1">
        <p:scale>
          <a:sx n="85" d="100"/>
          <a:sy n="85" d="100"/>
        </p:scale>
        <p:origin x="1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notesMaster" Target="notesMasters/notesMaster1.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presProps" Target="presProps.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viewProps" Target="viewProps.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theme" Target="theme/theme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s>
</file>

<file path=ppt/diagrams/_rels/data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image" Target="../media/image27.jpeg"/></Relationships>
</file>

<file path=ppt/diagrams/_rels/data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image" Target="../media/image2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51222A-3D17-4317-A08B-79DA2D604CA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DB0D5454-FFB9-47DB-9175-951FCAF17C4C}">
      <dgm:prSet/>
      <dgm:spPr/>
      <dgm:t>
        <a:bodyPr/>
        <a:lstStyle/>
        <a:p>
          <a:pPr rtl="0"/>
          <a:r>
            <a:rPr lang="en-GB" dirty="0">
              <a:latin typeface="MV Boli" panose="02000500030200090000" pitchFamily="2" charset="0"/>
              <a:cs typeface="MV Boli" panose="02000500030200090000" pitchFamily="2" charset="0"/>
            </a:rPr>
            <a:t>The misuse or fraudulent use of an individual’s non-public information</a:t>
          </a:r>
        </a:p>
      </dgm:t>
    </dgm:pt>
    <dgm:pt modelId="{2E05E2B0-DBC6-41E5-860D-C10C3A211144}" type="parTrans" cxnId="{5A4E758D-34A6-4FB4-BF8E-D1BF325D9C1A}">
      <dgm:prSet/>
      <dgm:spPr/>
      <dgm:t>
        <a:bodyPr/>
        <a:lstStyle/>
        <a:p>
          <a:endParaRPr lang="en-GB"/>
        </a:p>
      </dgm:t>
    </dgm:pt>
    <dgm:pt modelId="{32D6A00B-8783-4929-BEE9-3D8471AEFEF9}" type="sibTrans" cxnId="{5A4E758D-34A6-4FB4-BF8E-D1BF325D9C1A}">
      <dgm:prSet/>
      <dgm:spPr/>
      <dgm:t>
        <a:bodyPr/>
        <a:lstStyle/>
        <a:p>
          <a:endParaRPr lang="en-GB"/>
        </a:p>
      </dgm:t>
    </dgm:pt>
    <dgm:pt modelId="{9F493DEB-164A-4C88-B7A6-25D8A34A8F36}">
      <dgm:prSet/>
      <dgm:spPr/>
      <dgm:t>
        <a:bodyPr/>
        <a:lstStyle/>
        <a:p>
          <a:pPr rtl="0"/>
          <a:r>
            <a:rPr lang="en-GB" dirty="0">
              <a:latin typeface="MV Boli" panose="02000500030200090000" pitchFamily="2" charset="0"/>
              <a:cs typeface="MV Boli" panose="02000500030200090000" pitchFamily="2" charset="0"/>
            </a:rPr>
            <a:t>Gain financial advantage at someone else’s expense</a:t>
          </a:r>
        </a:p>
      </dgm:t>
    </dgm:pt>
    <dgm:pt modelId="{7EB55CA5-E747-4A6C-B99D-28E7D7163F8C}" type="parTrans" cxnId="{4388861B-97E4-4C44-ADDB-1315E6B61049}">
      <dgm:prSet/>
      <dgm:spPr/>
      <dgm:t>
        <a:bodyPr/>
        <a:lstStyle/>
        <a:p>
          <a:endParaRPr lang="en-GB"/>
        </a:p>
      </dgm:t>
    </dgm:pt>
    <dgm:pt modelId="{7D11A0FA-C905-4708-A51C-C3EA01006D11}" type="sibTrans" cxnId="{4388861B-97E4-4C44-ADDB-1315E6B61049}">
      <dgm:prSet/>
      <dgm:spPr/>
      <dgm:t>
        <a:bodyPr/>
        <a:lstStyle/>
        <a:p>
          <a:endParaRPr lang="en-GB"/>
        </a:p>
      </dgm:t>
    </dgm:pt>
    <dgm:pt modelId="{9DAE8FEA-C957-4682-8568-5F07D7C253A1}" type="pres">
      <dgm:prSet presAssocID="{D251222A-3D17-4317-A08B-79DA2D604CAB}" presName="linearFlow" presStyleCnt="0">
        <dgm:presLayoutVars>
          <dgm:dir/>
          <dgm:resizeHandles val="exact"/>
        </dgm:presLayoutVars>
      </dgm:prSet>
      <dgm:spPr/>
      <dgm:t>
        <a:bodyPr/>
        <a:lstStyle/>
        <a:p>
          <a:endParaRPr lang="en-US"/>
        </a:p>
      </dgm:t>
    </dgm:pt>
    <dgm:pt modelId="{9C35551A-C544-4156-A5C4-726DB948C4AD}" type="pres">
      <dgm:prSet presAssocID="{DB0D5454-FFB9-47DB-9175-951FCAF17C4C}" presName="composite" presStyleCnt="0"/>
      <dgm:spPr/>
    </dgm:pt>
    <dgm:pt modelId="{E7F1B30B-BBEE-4E40-9249-718DA8021E42}" type="pres">
      <dgm:prSet presAssocID="{DB0D5454-FFB9-47DB-9175-951FCAF17C4C}" presName="imgShp"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8000" r="-28000"/>
          </a:stretch>
        </a:blipFill>
      </dgm:spPr>
    </dgm:pt>
    <dgm:pt modelId="{28494F77-6732-4644-81BD-61532D5268C0}" type="pres">
      <dgm:prSet presAssocID="{DB0D5454-FFB9-47DB-9175-951FCAF17C4C}" presName="txShp" presStyleLbl="node1" presStyleIdx="0" presStyleCnt="2">
        <dgm:presLayoutVars>
          <dgm:bulletEnabled val="1"/>
        </dgm:presLayoutVars>
      </dgm:prSet>
      <dgm:spPr/>
      <dgm:t>
        <a:bodyPr/>
        <a:lstStyle/>
        <a:p>
          <a:endParaRPr lang="en-US"/>
        </a:p>
      </dgm:t>
    </dgm:pt>
    <dgm:pt modelId="{9EC26ACC-4A2C-4F7D-9293-9D1FCAE56AB6}" type="pres">
      <dgm:prSet presAssocID="{32D6A00B-8783-4929-BEE9-3D8471AEFEF9}" presName="spacing" presStyleCnt="0"/>
      <dgm:spPr/>
    </dgm:pt>
    <dgm:pt modelId="{0FF2BF0D-18A2-4FE6-AF7D-388175E64DC9}" type="pres">
      <dgm:prSet presAssocID="{9F493DEB-164A-4C88-B7A6-25D8A34A8F36}" presName="composite" presStyleCnt="0"/>
      <dgm:spPr/>
    </dgm:pt>
    <dgm:pt modelId="{1C6E36E4-7049-44A1-B22C-EA0E89C85FE3}" type="pres">
      <dgm:prSet presAssocID="{9F493DEB-164A-4C88-B7A6-25D8A34A8F36}"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4B4FB6BC-65BC-4BDD-9915-361EB962A37B}" type="pres">
      <dgm:prSet presAssocID="{9F493DEB-164A-4C88-B7A6-25D8A34A8F36}" presName="txShp" presStyleLbl="node1" presStyleIdx="1" presStyleCnt="2">
        <dgm:presLayoutVars>
          <dgm:bulletEnabled val="1"/>
        </dgm:presLayoutVars>
      </dgm:prSet>
      <dgm:spPr/>
      <dgm:t>
        <a:bodyPr/>
        <a:lstStyle/>
        <a:p>
          <a:endParaRPr lang="en-US"/>
        </a:p>
      </dgm:t>
    </dgm:pt>
  </dgm:ptLst>
  <dgm:cxnLst>
    <dgm:cxn modelId="{5A4E758D-34A6-4FB4-BF8E-D1BF325D9C1A}" srcId="{D251222A-3D17-4317-A08B-79DA2D604CAB}" destId="{DB0D5454-FFB9-47DB-9175-951FCAF17C4C}" srcOrd="0" destOrd="0" parTransId="{2E05E2B0-DBC6-41E5-860D-C10C3A211144}" sibTransId="{32D6A00B-8783-4929-BEE9-3D8471AEFEF9}"/>
    <dgm:cxn modelId="{4388861B-97E4-4C44-ADDB-1315E6B61049}" srcId="{D251222A-3D17-4317-A08B-79DA2D604CAB}" destId="{9F493DEB-164A-4C88-B7A6-25D8A34A8F36}" srcOrd="1" destOrd="0" parTransId="{7EB55CA5-E747-4A6C-B99D-28E7D7163F8C}" sibTransId="{7D11A0FA-C905-4708-A51C-C3EA01006D11}"/>
    <dgm:cxn modelId="{504364FE-D6E1-4877-B098-E45A4A6DD53F}" type="presOf" srcId="{9F493DEB-164A-4C88-B7A6-25D8A34A8F36}" destId="{4B4FB6BC-65BC-4BDD-9915-361EB962A37B}" srcOrd="0" destOrd="0" presId="urn:microsoft.com/office/officeart/2005/8/layout/vList3"/>
    <dgm:cxn modelId="{0EA3BC4F-7565-4FD0-BB58-2BFE3B672359}" type="presOf" srcId="{D251222A-3D17-4317-A08B-79DA2D604CAB}" destId="{9DAE8FEA-C957-4682-8568-5F07D7C253A1}" srcOrd="0" destOrd="0" presId="urn:microsoft.com/office/officeart/2005/8/layout/vList3"/>
    <dgm:cxn modelId="{0E6197FA-F59D-4B96-A721-3ACCE76D313E}" type="presOf" srcId="{DB0D5454-FFB9-47DB-9175-951FCAF17C4C}" destId="{28494F77-6732-4644-81BD-61532D5268C0}" srcOrd="0" destOrd="0" presId="urn:microsoft.com/office/officeart/2005/8/layout/vList3"/>
    <dgm:cxn modelId="{814825FD-D0CE-4864-B33D-98460A8A3F67}" type="presParOf" srcId="{9DAE8FEA-C957-4682-8568-5F07D7C253A1}" destId="{9C35551A-C544-4156-A5C4-726DB948C4AD}" srcOrd="0" destOrd="0" presId="urn:microsoft.com/office/officeart/2005/8/layout/vList3"/>
    <dgm:cxn modelId="{6C975E18-AD95-4514-BB0F-BC6C603F4620}" type="presParOf" srcId="{9C35551A-C544-4156-A5C4-726DB948C4AD}" destId="{E7F1B30B-BBEE-4E40-9249-718DA8021E42}" srcOrd="0" destOrd="0" presId="urn:microsoft.com/office/officeart/2005/8/layout/vList3"/>
    <dgm:cxn modelId="{98960591-4D9D-41DE-A6E5-4D1685F1202C}" type="presParOf" srcId="{9C35551A-C544-4156-A5C4-726DB948C4AD}" destId="{28494F77-6732-4644-81BD-61532D5268C0}" srcOrd="1" destOrd="0" presId="urn:microsoft.com/office/officeart/2005/8/layout/vList3"/>
    <dgm:cxn modelId="{4B27BA97-3E79-4EDF-A9ED-A0CBE4B1654D}" type="presParOf" srcId="{9DAE8FEA-C957-4682-8568-5F07D7C253A1}" destId="{9EC26ACC-4A2C-4F7D-9293-9D1FCAE56AB6}" srcOrd="1" destOrd="0" presId="urn:microsoft.com/office/officeart/2005/8/layout/vList3"/>
    <dgm:cxn modelId="{016548A6-14DD-453F-8ABE-4018726A8F88}" type="presParOf" srcId="{9DAE8FEA-C957-4682-8568-5F07D7C253A1}" destId="{0FF2BF0D-18A2-4FE6-AF7D-388175E64DC9}" srcOrd="2" destOrd="0" presId="urn:microsoft.com/office/officeart/2005/8/layout/vList3"/>
    <dgm:cxn modelId="{6AF0874D-AD68-4158-91A9-7F2ECE54EDEB}" type="presParOf" srcId="{0FF2BF0D-18A2-4FE6-AF7D-388175E64DC9}" destId="{1C6E36E4-7049-44A1-B22C-EA0E89C85FE3}" srcOrd="0" destOrd="0" presId="urn:microsoft.com/office/officeart/2005/8/layout/vList3"/>
    <dgm:cxn modelId="{012E8999-1B26-464F-B4CD-02FADD72B06E}" type="presParOf" srcId="{0FF2BF0D-18A2-4FE6-AF7D-388175E64DC9}" destId="{4B4FB6BC-65BC-4BDD-9915-361EB962A37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B6A1E3-891C-4F86-A7C6-C9CCC6AEC7B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99092399-310B-497D-BF8F-29E819B25FDC}">
      <dgm:prSet/>
      <dgm:spPr/>
      <dgm:t>
        <a:bodyPr/>
        <a:lstStyle/>
        <a:p>
          <a:pPr rtl="0"/>
          <a:r>
            <a:rPr lang="en-US"/>
            <a:t>Ransomware is a type of malicious software from cryptovirology that threatens to publish the victim's data or perpetually block access to it unless a ransom is paid</a:t>
          </a:r>
        </a:p>
      </dgm:t>
    </dgm:pt>
    <dgm:pt modelId="{847CBAE8-D476-4F3D-9FB1-B06AC51997AA}" type="parTrans" cxnId="{7B7EE764-D430-4682-96AE-D73756EC5F11}">
      <dgm:prSet/>
      <dgm:spPr/>
      <dgm:t>
        <a:bodyPr/>
        <a:lstStyle/>
        <a:p>
          <a:endParaRPr lang="en-US"/>
        </a:p>
      </dgm:t>
    </dgm:pt>
    <dgm:pt modelId="{11D3D25F-4D0F-4DBE-9ECD-B99CDECB9A21}" type="sibTrans" cxnId="{7B7EE764-D430-4682-96AE-D73756EC5F11}">
      <dgm:prSet/>
      <dgm:spPr/>
      <dgm:t>
        <a:bodyPr/>
        <a:lstStyle/>
        <a:p>
          <a:endParaRPr lang="en-US"/>
        </a:p>
      </dgm:t>
    </dgm:pt>
    <dgm:pt modelId="{69D34FDA-150D-4A55-8C51-FECC53D712DD}">
      <dgm:prSet/>
      <dgm:spPr/>
      <dgm:t>
        <a:bodyPr/>
        <a:lstStyle/>
        <a:p>
          <a:pPr rtl="0"/>
          <a:r>
            <a:rPr lang="en-US"/>
            <a:t>Most ransomware variants encrypt the files on the affected computer, making them inaccessible</a:t>
          </a:r>
        </a:p>
      </dgm:t>
    </dgm:pt>
    <dgm:pt modelId="{3422DD93-9C37-4C20-B6EA-5B4DA18A6F89}" type="parTrans" cxnId="{3DD017B4-BDC7-4963-8C03-E532E6A30A28}">
      <dgm:prSet/>
      <dgm:spPr/>
      <dgm:t>
        <a:bodyPr/>
        <a:lstStyle/>
        <a:p>
          <a:endParaRPr lang="en-US"/>
        </a:p>
      </dgm:t>
    </dgm:pt>
    <dgm:pt modelId="{CE1E56A0-5480-4F29-A1D2-E2167914610E}" type="sibTrans" cxnId="{3DD017B4-BDC7-4963-8C03-E532E6A30A28}">
      <dgm:prSet/>
      <dgm:spPr/>
      <dgm:t>
        <a:bodyPr/>
        <a:lstStyle/>
        <a:p>
          <a:endParaRPr lang="en-US"/>
        </a:p>
      </dgm:t>
    </dgm:pt>
    <dgm:pt modelId="{30FE3CBE-09B8-4FCE-874B-DFED489E90A5}">
      <dgm:prSet/>
      <dgm:spPr/>
      <dgm:t>
        <a:bodyPr/>
        <a:lstStyle/>
        <a:p>
          <a:pPr rtl="0"/>
          <a:r>
            <a:rPr lang="en-US"/>
            <a:t>The most dangerous ransomware attacks are caused by WannaCry, Petya, Cerber, Locky and CryptoLocker ransomware</a:t>
          </a:r>
        </a:p>
      </dgm:t>
    </dgm:pt>
    <dgm:pt modelId="{A2E2F053-3373-46BD-9F69-77244AE8C346}" type="parTrans" cxnId="{937CD94D-4B3B-42E3-B269-63B4574688A6}">
      <dgm:prSet/>
      <dgm:spPr/>
      <dgm:t>
        <a:bodyPr/>
        <a:lstStyle/>
        <a:p>
          <a:endParaRPr lang="en-US"/>
        </a:p>
      </dgm:t>
    </dgm:pt>
    <dgm:pt modelId="{C0930C6E-CED5-428D-9CFC-5ABDDC468BD4}" type="sibTrans" cxnId="{937CD94D-4B3B-42E3-B269-63B4574688A6}">
      <dgm:prSet/>
      <dgm:spPr/>
      <dgm:t>
        <a:bodyPr/>
        <a:lstStyle/>
        <a:p>
          <a:endParaRPr lang="en-US"/>
        </a:p>
      </dgm:t>
    </dgm:pt>
    <dgm:pt modelId="{CF43AC94-160F-4CDC-BB70-54A3DDD7C0F9}" type="pres">
      <dgm:prSet presAssocID="{CCB6A1E3-891C-4F86-A7C6-C9CCC6AEC7B2}" presName="linearFlow" presStyleCnt="0">
        <dgm:presLayoutVars>
          <dgm:dir/>
          <dgm:resizeHandles val="exact"/>
        </dgm:presLayoutVars>
      </dgm:prSet>
      <dgm:spPr/>
      <dgm:t>
        <a:bodyPr/>
        <a:lstStyle/>
        <a:p>
          <a:endParaRPr lang="en-US"/>
        </a:p>
      </dgm:t>
    </dgm:pt>
    <dgm:pt modelId="{1C2BC3B1-7D07-46DC-879E-F3FA58CC0565}" type="pres">
      <dgm:prSet presAssocID="{99092399-310B-497D-BF8F-29E819B25FDC}" presName="composite" presStyleCnt="0"/>
      <dgm:spPr/>
    </dgm:pt>
    <dgm:pt modelId="{AC39CB57-2644-4231-B4ED-E1D86B02C149}" type="pres">
      <dgm:prSet presAssocID="{99092399-310B-497D-BF8F-29E819B25FDC}"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0" b="-20000"/>
          </a:stretch>
        </a:blipFill>
      </dgm:spPr>
    </dgm:pt>
    <dgm:pt modelId="{944DD7C8-ED18-4860-8CA0-C830361236D4}" type="pres">
      <dgm:prSet presAssocID="{99092399-310B-497D-BF8F-29E819B25FDC}" presName="txShp" presStyleLbl="node1" presStyleIdx="0" presStyleCnt="3">
        <dgm:presLayoutVars>
          <dgm:bulletEnabled val="1"/>
        </dgm:presLayoutVars>
      </dgm:prSet>
      <dgm:spPr/>
      <dgm:t>
        <a:bodyPr/>
        <a:lstStyle/>
        <a:p>
          <a:endParaRPr lang="en-US"/>
        </a:p>
      </dgm:t>
    </dgm:pt>
    <dgm:pt modelId="{BD61B536-BC1F-4D72-BD37-661E1786E019}" type="pres">
      <dgm:prSet presAssocID="{11D3D25F-4D0F-4DBE-9ECD-B99CDECB9A21}" presName="spacing" presStyleCnt="0"/>
      <dgm:spPr/>
    </dgm:pt>
    <dgm:pt modelId="{E490187D-D0AF-4545-9164-0A6058D1006F}" type="pres">
      <dgm:prSet presAssocID="{69D34FDA-150D-4A55-8C51-FECC53D712DD}" presName="composite" presStyleCnt="0"/>
      <dgm:spPr/>
    </dgm:pt>
    <dgm:pt modelId="{D6AF64B8-C605-4BDB-9667-AD22C8F83D93}" type="pres">
      <dgm:prSet presAssocID="{69D34FDA-150D-4A55-8C51-FECC53D712DD}"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40000" r="-40000"/>
          </a:stretch>
        </a:blipFill>
      </dgm:spPr>
      <dgm:t>
        <a:bodyPr/>
        <a:lstStyle/>
        <a:p>
          <a:endParaRPr lang="en-US"/>
        </a:p>
      </dgm:t>
    </dgm:pt>
    <dgm:pt modelId="{C4260CA9-4BB4-4E28-9418-C6FB120A1F4D}" type="pres">
      <dgm:prSet presAssocID="{69D34FDA-150D-4A55-8C51-FECC53D712DD}" presName="txShp" presStyleLbl="node1" presStyleIdx="1" presStyleCnt="3">
        <dgm:presLayoutVars>
          <dgm:bulletEnabled val="1"/>
        </dgm:presLayoutVars>
      </dgm:prSet>
      <dgm:spPr/>
      <dgm:t>
        <a:bodyPr/>
        <a:lstStyle/>
        <a:p>
          <a:endParaRPr lang="en-US"/>
        </a:p>
      </dgm:t>
    </dgm:pt>
    <dgm:pt modelId="{C2313AFC-4524-4801-BD7C-44C4E00E9457}" type="pres">
      <dgm:prSet presAssocID="{CE1E56A0-5480-4F29-A1D2-E2167914610E}" presName="spacing" presStyleCnt="0"/>
      <dgm:spPr/>
    </dgm:pt>
    <dgm:pt modelId="{E2490DF4-2011-4915-948D-DB9DFC59788E}" type="pres">
      <dgm:prSet presAssocID="{30FE3CBE-09B8-4FCE-874B-DFED489E90A5}" presName="composite" presStyleCnt="0"/>
      <dgm:spPr/>
    </dgm:pt>
    <dgm:pt modelId="{34A52156-81BF-4FE1-B3A1-7937AF0C655F}" type="pres">
      <dgm:prSet presAssocID="{30FE3CBE-09B8-4FCE-874B-DFED489E90A5}"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73000" r="-73000"/>
          </a:stretch>
        </a:blipFill>
      </dgm:spPr>
    </dgm:pt>
    <dgm:pt modelId="{398B7907-BF06-4306-B026-9045F1663944}" type="pres">
      <dgm:prSet presAssocID="{30FE3CBE-09B8-4FCE-874B-DFED489E90A5}" presName="txShp" presStyleLbl="node1" presStyleIdx="2" presStyleCnt="3">
        <dgm:presLayoutVars>
          <dgm:bulletEnabled val="1"/>
        </dgm:presLayoutVars>
      </dgm:prSet>
      <dgm:spPr/>
      <dgm:t>
        <a:bodyPr/>
        <a:lstStyle/>
        <a:p>
          <a:endParaRPr lang="en-US"/>
        </a:p>
      </dgm:t>
    </dgm:pt>
  </dgm:ptLst>
  <dgm:cxnLst>
    <dgm:cxn modelId="{7B7EE764-D430-4682-96AE-D73756EC5F11}" srcId="{CCB6A1E3-891C-4F86-A7C6-C9CCC6AEC7B2}" destId="{99092399-310B-497D-BF8F-29E819B25FDC}" srcOrd="0" destOrd="0" parTransId="{847CBAE8-D476-4F3D-9FB1-B06AC51997AA}" sibTransId="{11D3D25F-4D0F-4DBE-9ECD-B99CDECB9A21}"/>
    <dgm:cxn modelId="{87C4FCFB-3F0D-4494-822D-818B7E5F936C}" type="presOf" srcId="{99092399-310B-497D-BF8F-29E819B25FDC}" destId="{944DD7C8-ED18-4860-8CA0-C830361236D4}" srcOrd="0" destOrd="0" presId="urn:microsoft.com/office/officeart/2005/8/layout/vList3"/>
    <dgm:cxn modelId="{937CD94D-4B3B-42E3-B269-63B4574688A6}" srcId="{CCB6A1E3-891C-4F86-A7C6-C9CCC6AEC7B2}" destId="{30FE3CBE-09B8-4FCE-874B-DFED489E90A5}" srcOrd="2" destOrd="0" parTransId="{A2E2F053-3373-46BD-9F69-77244AE8C346}" sibTransId="{C0930C6E-CED5-428D-9CFC-5ABDDC468BD4}"/>
    <dgm:cxn modelId="{3DD017B4-BDC7-4963-8C03-E532E6A30A28}" srcId="{CCB6A1E3-891C-4F86-A7C6-C9CCC6AEC7B2}" destId="{69D34FDA-150D-4A55-8C51-FECC53D712DD}" srcOrd="1" destOrd="0" parTransId="{3422DD93-9C37-4C20-B6EA-5B4DA18A6F89}" sibTransId="{CE1E56A0-5480-4F29-A1D2-E2167914610E}"/>
    <dgm:cxn modelId="{0B14B869-3985-43F6-8B6F-C287E343AF93}" type="presOf" srcId="{30FE3CBE-09B8-4FCE-874B-DFED489E90A5}" destId="{398B7907-BF06-4306-B026-9045F1663944}" srcOrd="0" destOrd="0" presId="urn:microsoft.com/office/officeart/2005/8/layout/vList3"/>
    <dgm:cxn modelId="{FBB51E17-603F-413A-83EA-9639BB4DCD2D}" type="presOf" srcId="{69D34FDA-150D-4A55-8C51-FECC53D712DD}" destId="{C4260CA9-4BB4-4E28-9418-C6FB120A1F4D}" srcOrd="0" destOrd="0" presId="urn:microsoft.com/office/officeart/2005/8/layout/vList3"/>
    <dgm:cxn modelId="{AA0C0D0F-9C6B-4B93-BD53-01D7B7552466}" type="presOf" srcId="{CCB6A1E3-891C-4F86-A7C6-C9CCC6AEC7B2}" destId="{CF43AC94-160F-4CDC-BB70-54A3DDD7C0F9}" srcOrd="0" destOrd="0" presId="urn:microsoft.com/office/officeart/2005/8/layout/vList3"/>
    <dgm:cxn modelId="{CD3567F1-1949-4F86-A72E-6FB42942401C}" type="presParOf" srcId="{CF43AC94-160F-4CDC-BB70-54A3DDD7C0F9}" destId="{1C2BC3B1-7D07-46DC-879E-F3FA58CC0565}" srcOrd="0" destOrd="0" presId="urn:microsoft.com/office/officeart/2005/8/layout/vList3"/>
    <dgm:cxn modelId="{972F7B79-1275-4D54-BB47-5B6C0EBC4452}" type="presParOf" srcId="{1C2BC3B1-7D07-46DC-879E-F3FA58CC0565}" destId="{AC39CB57-2644-4231-B4ED-E1D86B02C149}" srcOrd="0" destOrd="0" presId="urn:microsoft.com/office/officeart/2005/8/layout/vList3"/>
    <dgm:cxn modelId="{4A898D6D-DF5B-47BC-903C-781FB862A3EF}" type="presParOf" srcId="{1C2BC3B1-7D07-46DC-879E-F3FA58CC0565}" destId="{944DD7C8-ED18-4860-8CA0-C830361236D4}" srcOrd="1" destOrd="0" presId="urn:microsoft.com/office/officeart/2005/8/layout/vList3"/>
    <dgm:cxn modelId="{1632AA95-3167-49D8-B48D-095334CB4906}" type="presParOf" srcId="{CF43AC94-160F-4CDC-BB70-54A3DDD7C0F9}" destId="{BD61B536-BC1F-4D72-BD37-661E1786E019}" srcOrd="1" destOrd="0" presId="urn:microsoft.com/office/officeart/2005/8/layout/vList3"/>
    <dgm:cxn modelId="{14813AB1-A848-48C0-95D3-516E1DCAEFEF}" type="presParOf" srcId="{CF43AC94-160F-4CDC-BB70-54A3DDD7C0F9}" destId="{E490187D-D0AF-4545-9164-0A6058D1006F}" srcOrd="2" destOrd="0" presId="urn:microsoft.com/office/officeart/2005/8/layout/vList3"/>
    <dgm:cxn modelId="{82CCB443-90F0-4CD0-951C-9148E2377CF8}" type="presParOf" srcId="{E490187D-D0AF-4545-9164-0A6058D1006F}" destId="{D6AF64B8-C605-4BDB-9667-AD22C8F83D93}" srcOrd="0" destOrd="0" presId="urn:microsoft.com/office/officeart/2005/8/layout/vList3"/>
    <dgm:cxn modelId="{84CDDC59-A3B5-4C55-AF2A-22782BEF5FA3}" type="presParOf" srcId="{E490187D-D0AF-4545-9164-0A6058D1006F}" destId="{C4260CA9-4BB4-4E28-9418-C6FB120A1F4D}" srcOrd="1" destOrd="0" presId="urn:microsoft.com/office/officeart/2005/8/layout/vList3"/>
    <dgm:cxn modelId="{9182761A-57B0-4E0F-BD8E-7118AC93AF8C}" type="presParOf" srcId="{CF43AC94-160F-4CDC-BB70-54A3DDD7C0F9}" destId="{C2313AFC-4524-4801-BD7C-44C4E00E9457}" srcOrd="3" destOrd="0" presId="urn:microsoft.com/office/officeart/2005/8/layout/vList3"/>
    <dgm:cxn modelId="{45307CF1-67BC-4C59-9548-92D02E15E4F0}" type="presParOf" srcId="{CF43AC94-160F-4CDC-BB70-54A3DDD7C0F9}" destId="{E2490DF4-2011-4915-948D-DB9DFC59788E}" srcOrd="4" destOrd="0" presId="urn:microsoft.com/office/officeart/2005/8/layout/vList3"/>
    <dgm:cxn modelId="{28812DCB-09C4-44FD-9AEF-ACF7E593CF68}" type="presParOf" srcId="{E2490DF4-2011-4915-948D-DB9DFC59788E}" destId="{34A52156-81BF-4FE1-B3A1-7937AF0C655F}" srcOrd="0" destOrd="0" presId="urn:microsoft.com/office/officeart/2005/8/layout/vList3"/>
    <dgm:cxn modelId="{FF9A0778-A52A-422C-B5DE-84708EED29D7}" type="presParOf" srcId="{E2490DF4-2011-4915-948D-DB9DFC59788E}" destId="{398B7907-BF06-4306-B026-9045F166394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E8CBA1-A348-428C-9F4D-205B82BC4600}" type="doc">
      <dgm:prSet loTypeId="urn:microsoft.com/office/officeart/2005/8/layout/radial3" loCatId="cycle" qsTypeId="urn:microsoft.com/office/officeart/2005/8/quickstyle/simple1" qsCatId="simple" csTypeId="urn:microsoft.com/office/officeart/2005/8/colors/accent1_2" csCatId="accent1"/>
      <dgm:spPr/>
      <dgm:t>
        <a:bodyPr/>
        <a:lstStyle/>
        <a:p>
          <a:endParaRPr lang="en-GB"/>
        </a:p>
      </dgm:t>
    </dgm:pt>
    <dgm:pt modelId="{3F9269D9-469E-48CC-AAF1-873C2A0ABBD8}">
      <dgm:prSet/>
      <dgm:spPr/>
      <dgm:t>
        <a:bodyPr/>
        <a:lstStyle/>
        <a:p>
          <a:r>
            <a:rPr lang="en-US"/>
            <a:t>The NIST Cybersecurity Framework</a:t>
          </a:r>
          <a:endParaRPr lang="en-GB"/>
        </a:p>
      </dgm:t>
    </dgm:pt>
    <dgm:pt modelId="{8989EC94-D7AB-41F4-809C-67FB715F9FDA}" type="parTrans" cxnId="{A6C895D5-5F48-475C-8EE0-73CFFD6CCBA4}">
      <dgm:prSet/>
      <dgm:spPr/>
      <dgm:t>
        <a:bodyPr/>
        <a:lstStyle/>
        <a:p>
          <a:endParaRPr lang="en-GB"/>
        </a:p>
      </dgm:t>
    </dgm:pt>
    <dgm:pt modelId="{E1812642-5CFE-43E2-A0C8-C8C67E423ABF}" type="sibTrans" cxnId="{A6C895D5-5F48-475C-8EE0-73CFFD6CCBA4}">
      <dgm:prSet/>
      <dgm:spPr/>
      <dgm:t>
        <a:bodyPr/>
        <a:lstStyle/>
        <a:p>
          <a:endParaRPr lang="en-GB"/>
        </a:p>
      </dgm:t>
    </dgm:pt>
    <dgm:pt modelId="{AAC93043-6011-48F1-9045-A3610338C135}">
      <dgm:prSet/>
      <dgm:spPr/>
      <dgm:t>
        <a:bodyPr/>
        <a:lstStyle/>
        <a:p>
          <a:r>
            <a:rPr lang="en-US"/>
            <a:t>Deter</a:t>
          </a:r>
          <a:endParaRPr lang="en-GB"/>
        </a:p>
      </dgm:t>
    </dgm:pt>
    <dgm:pt modelId="{BDF05A2E-6A73-447B-8FCC-DB2B1437E35A}" type="parTrans" cxnId="{157AEC8E-9878-4BC4-8A70-7F2449A8166B}">
      <dgm:prSet/>
      <dgm:spPr/>
      <dgm:t>
        <a:bodyPr/>
        <a:lstStyle/>
        <a:p>
          <a:endParaRPr lang="en-GB"/>
        </a:p>
      </dgm:t>
    </dgm:pt>
    <dgm:pt modelId="{CEEF0143-38A4-443A-99D4-4B097D4461DB}" type="sibTrans" cxnId="{157AEC8E-9878-4BC4-8A70-7F2449A8166B}">
      <dgm:prSet/>
      <dgm:spPr/>
      <dgm:t>
        <a:bodyPr/>
        <a:lstStyle/>
        <a:p>
          <a:endParaRPr lang="en-GB"/>
        </a:p>
      </dgm:t>
    </dgm:pt>
    <dgm:pt modelId="{3DA68D50-F2B7-46EB-8E84-C09E9F80C975}">
      <dgm:prSet/>
      <dgm:spPr/>
      <dgm:t>
        <a:bodyPr/>
        <a:lstStyle/>
        <a:p>
          <a:r>
            <a:rPr lang="en-US"/>
            <a:t>Protect</a:t>
          </a:r>
          <a:endParaRPr lang="en-GB"/>
        </a:p>
      </dgm:t>
    </dgm:pt>
    <dgm:pt modelId="{6331AE8D-8086-4326-98EB-F89E9600BFA6}" type="parTrans" cxnId="{56173B0F-24CD-4FB5-A8A7-51EA9B3FFFC3}">
      <dgm:prSet/>
      <dgm:spPr/>
      <dgm:t>
        <a:bodyPr/>
        <a:lstStyle/>
        <a:p>
          <a:endParaRPr lang="en-GB"/>
        </a:p>
      </dgm:t>
    </dgm:pt>
    <dgm:pt modelId="{17F9CC0D-5F8C-4AED-A072-3B57044CC8C1}" type="sibTrans" cxnId="{56173B0F-24CD-4FB5-A8A7-51EA9B3FFFC3}">
      <dgm:prSet/>
      <dgm:spPr/>
      <dgm:t>
        <a:bodyPr/>
        <a:lstStyle/>
        <a:p>
          <a:endParaRPr lang="en-GB"/>
        </a:p>
      </dgm:t>
    </dgm:pt>
    <dgm:pt modelId="{B11B8C1E-83DE-430B-9C11-0931A0235C00}">
      <dgm:prSet/>
      <dgm:spPr/>
      <dgm:t>
        <a:bodyPr/>
        <a:lstStyle/>
        <a:p>
          <a:r>
            <a:rPr lang="en-US"/>
            <a:t>Detect</a:t>
          </a:r>
          <a:endParaRPr lang="en-GB"/>
        </a:p>
      </dgm:t>
    </dgm:pt>
    <dgm:pt modelId="{A6483144-1ECB-4AF5-A977-07FE696C4A2D}" type="parTrans" cxnId="{CD865367-BCA4-4A8E-B71C-53533946A08B}">
      <dgm:prSet/>
      <dgm:spPr/>
      <dgm:t>
        <a:bodyPr/>
        <a:lstStyle/>
        <a:p>
          <a:endParaRPr lang="en-GB"/>
        </a:p>
      </dgm:t>
    </dgm:pt>
    <dgm:pt modelId="{7B698FB9-BB6F-4C33-8DC8-DF3C305B2E0D}" type="sibTrans" cxnId="{CD865367-BCA4-4A8E-B71C-53533946A08B}">
      <dgm:prSet/>
      <dgm:spPr/>
      <dgm:t>
        <a:bodyPr/>
        <a:lstStyle/>
        <a:p>
          <a:endParaRPr lang="en-GB"/>
        </a:p>
      </dgm:t>
    </dgm:pt>
    <dgm:pt modelId="{12C8F3C8-72DE-42B2-835E-1B7EC4E39DF0}">
      <dgm:prSet/>
      <dgm:spPr/>
      <dgm:t>
        <a:bodyPr/>
        <a:lstStyle/>
        <a:p>
          <a:r>
            <a:rPr lang="en-US"/>
            <a:t>React</a:t>
          </a:r>
          <a:endParaRPr lang="en-GB"/>
        </a:p>
      </dgm:t>
    </dgm:pt>
    <dgm:pt modelId="{D4E3E591-D53C-4939-9231-562DAB70EA57}" type="parTrans" cxnId="{F1372A2E-E8A9-4BA3-B511-7422B469A461}">
      <dgm:prSet/>
      <dgm:spPr/>
      <dgm:t>
        <a:bodyPr/>
        <a:lstStyle/>
        <a:p>
          <a:endParaRPr lang="en-GB"/>
        </a:p>
      </dgm:t>
    </dgm:pt>
    <dgm:pt modelId="{CBBE94A5-9885-41D2-AB80-6B9623102C49}" type="sibTrans" cxnId="{F1372A2E-E8A9-4BA3-B511-7422B469A461}">
      <dgm:prSet/>
      <dgm:spPr/>
      <dgm:t>
        <a:bodyPr/>
        <a:lstStyle/>
        <a:p>
          <a:endParaRPr lang="en-GB"/>
        </a:p>
      </dgm:t>
    </dgm:pt>
    <dgm:pt modelId="{C7F97073-EF60-4A20-8A94-13888529EBE5}">
      <dgm:prSet/>
      <dgm:spPr/>
      <dgm:t>
        <a:bodyPr/>
        <a:lstStyle/>
        <a:p>
          <a:r>
            <a:rPr lang="en-US"/>
            <a:t>Recover</a:t>
          </a:r>
          <a:endParaRPr lang="en-GB"/>
        </a:p>
      </dgm:t>
    </dgm:pt>
    <dgm:pt modelId="{3855D6AF-C143-4940-A5FC-70CB9F68AB40}" type="parTrans" cxnId="{88558E80-4B1D-41BC-968B-064A15FF7F95}">
      <dgm:prSet/>
      <dgm:spPr/>
      <dgm:t>
        <a:bodyPr/>
        <a:lstStyle/>
        <a:p>
          <a:endParaRPr lang="en-GB"/>
        </a:p>
      </dgm:t>
    </dgm:pt>
    <dgm:pt modelId="{E988C00D-D106-4CDF-A6B5-4A0E8ACC6A59}" type="sibTrans" cxnId="{88558E80-4B1D-41BC-968B-064A15FF7F95}">
      <dgm:prSet/>
      <dgm:spPr/>
      <dgm:t>
        <a:bodyPr/>
        <a:lstStyle/>
        <a:p>
          <a:endParaRPr lang="en-GB"/>
        </a:p>
      </dgm:t>
    </dgm:pt>
    <dgm:pt modelId="{12360515-CA32-4706-BA6C-CDAA6B53705A}" type="pres">
      <dgm:prSet presAssocID="{0FE8CBA1-A348-428C-9F4D-205B82BC4600}" presName="composite" presStyleCnt="0">
        <dgm:presLayoutVars>
          <dgm:chMax val="1"/>
          <dgm:dir/>
          <dgm:resizeHandles val="exact"/>
        </dgm:presLayoutVars>
      </dgm:prSet>
      <dgm:spPr/>
      <dgm:t>
        <a:bodyPr/>
        <a:lstStyle/>
        <a:p>
          <a:endParaRPr lang="en-US"/>
        </a:p>
      </dgm:t>
    </dgm:pt>
    <dgm:pt modelId="{6B2D845B-1C34-4C35-BFC1-CCCDDB394E0D}" type="pres">
      <dgm:prSet presAssocID="{0FE8CBA1-A348-428C-9F4D-205B82BC4600}" presName="radial" presStyleCnt="0">
        <dgm:presLayoutVars>
          <dgm:animLvl val="ctr"/>
        </dgm:presLayoutVars>
      </dgm:prSet>
      <dgm:spPr/>
    </dgm:pt>
    <dgm:pt modelId="{B1A21BA5-F5ED-42DE-BA28-A820820266DE}" type="pres">
      <dgm:prSet presAssocID="{3F9269D9-469E-48CC-AAF1-873C2A0ABBD8}" presName="centerShape" presStyleLbl="vennNode1" presStyleIdx="0" presStyleCnt="6"/>
      <dgm:spPr/>
      <dgm:t>
        <a:bodyPr/>
        <a:lstStyle/>
        <a:p>
          <a:endParaRPr lang="en-US"/>
        </a:p>
      </dgm:t>
    </dgm:pt>
    <dgm:pt modelId="{2CBF3EB2-78B3-4675-8E1A-CB5E12D6C0BB}" type="pres">
      <dgm:prSet presAssocID="{AAC93043-6011-48F1-9045-A3610338C135}" presName="node" presStyleLbl="vennNode1" presStyleIdx="1" presStyleCnt="6">
        <dgm:presLayoutVars>
          <dgm:bulletEnabled val="1"/>
        </dgm:presLayoutVars>
      </dgm:prSet>
      <dgm:spPr/>
      <dgm:t>
        <a:bodyPr/>
        <a:lstStyle/>
        <a:p>
          <a:endParaRPr lang="en-US"/>
        </a:p>
      </dgm:t>
    </dgm:pt>
    <dgm:pt modelId="{C312E4E7-57DA-460C-9181-4D1CDD43FA53}" type="pres">
      <dgm:prSet presAssocID="{3DA68D50-F2B7-46EB-8E84-C09E9F80C975}" presName="node" presStyleLbl="vennNode1" presStyleIdx="2" presStyleCnt="6">
        <dgm:presLayoutVars>
          <dgm:bulletEnabled val="1"/>
        </dgm:presLayoutVars>
      </dgm:prSet>
      <dgm:spPr/>
      <dgm:t>
        <a:bodyPr/>
        <a:lstStyle/>
        <a:p>
          <a:endParaRPr lang="en-US"/>
        </a:p>
      </dgm:t>
    </dgm:pt>
    <dgm:pt modelId="{C3CDD4F0-9DCA-4ED7-BA2B-CC22E6861961}" type="pres">
      <dgm:prSet presAssocID="{B11B8C1E-83DE-430B-9C11-0931A0235C00}" presName="node" presStyleLbl="vennNode1" presStyleIdx="3" presStyleCnt="6">
        <dgm:presLayoutVars>
          <dgm:bulletEnabled val="1"/>
        </dgm:presLayoutVars>
      </dgm:prSet>
      <dgm:spPr/>
      <dgm:t>
        <a:bodyPr/>
        <a:lstStyle/>
        <a:p>
          <a:endParaRPr lang="en-US"/>
        </a:p>
      </dgm:t>
    </dgm:pt>
    <dgm:pt modelId="{3D87B08E-C3C9-4A60-A685-84B8128EA766}" type="pres">
      <dgm:prSet presAssocID="{12C8F3C8-72DE-42B2-835E-1B7EC4E39DF0}" presName="node" presStyleLbl="vennNode1" presStyleIdx="4" presStyleCnt="6">
        <dgm:presLayoutVars>
          <dgm:bulletEnabled val="1"/>
        </dgm:presLayoutVars>
      </dgm:prSet>
      <dgm:spPr/>
      <dgm:t>
        <a:bodyPr/>
        <a:lstStyle/>
        <a:p>
          <a:endParaRPr lang="en-US"/>
        </a:p>
      </dgm:t>
    </dgm:pt>
    <dgm:pt modelId="{100F9FF9-A5D0-4D5B-AA5F-4CBDA33B3E70}" type="pres">
      <dgm:prSet presAssocID="{C7F97073-EF60-4A20-8A94-13888529EBE5}" presName="node" presStyleLbl="vennNode1" presStyleIdx="5" presStyleCnt="6">
        <dgm:presLayoutVars>
          <dgm:bulletEnabled val="1"/>
        </dgm:presLayoutVars>
      </dgm:prSet>
      <dgm:spPr/>
      <dgm:t>
        <a:bodyPr/>
        <a:lstStyle/>
        <a:p>
          <a:endParaRPr lang="en-US"/>
        </a:p>
      </dgm:t>
    </dgm:pt>
  </dgm:ptLst>
  <dgm:cxnLst>
    <dgm:cxn modelId="{BEB22745-7B20-4DB6-96F1-3AEB9C2C87EB}" type="presOf" srcId="{0FE8CBA1-A348-428C-9F4D-205B82BC4600}" destId="{12360515-CA32-4706-BA6C-CDAA6B53705A}" srcOrd="0" destOrd="0" presId="urn:microsoft.com/office/officeart/2005/8/layout/radial3"/>
    <dgm:cxn modelId="{EB7350F7-FA43-4849-B44F-EF1BC9D034F7}" type="presOf" srcId="{3F9269D9-469E-48CC-AAF1-873C2A0ABBD8}" destId="{B1A21BA5-F5ED-42DE-BA28-A820820266DE}" srcOrd="0" destOrd="0" presId="urn:microsoft.com/office/officeart/2005/8/layout/radial3"/>
    <dgm:cxn modelId="{C7AAB47E-95A9-4BAE-9911-301F0A2E96C3}" type="presOf" srcId="{B11B8C1E-83DE-430B-9C11-0931A0235C00}" destId="{C3CDD4F0-9DCA-4ED7-BA2B-CC22E6861961}" srcOrd="0" destOrd="0" presId="urn:microsoft.com/office/officeart/2005/8/layout/radial3"/>
    <dgm:cxn modelId="{BE44EDE8-9293-4FE0-84F5-482C9C50295A}" type="presOf" srcId="{12C8F3C8-72DE-42B2-835E-1B7EC4E39DF0}" destId="{3D87B08E-C3C9-4A60-A685-84B8128EA766}" srcOrd="0" destOrd="0" presId="urn:microsoft.com/office/officeart/2005/8/layout/radial3"/>
    <dgm:cxn modelId="{F1372A2E-E8A9-4BA3-B511-7422B469A461}" srcId="{3F9269D9-469E-48CC-AAF1-873C2A0ABBD8}" destId="{12C8F3C8-72DE-42B2-835E-1B7EC4E39DF0}" srcOrd="3" destOrd="0" parTransId="{D4E3E591-D53C-4939-9231-562DAB70EA57}" sibTransId="{CBBE94A5-9885-41D2-AB80-6B9623102C49}"/>
    <dgm:cxn modelId="{652786FC-4BE4-4B25-9D02-C16813F7FEFF}" type="presOf" srcId="{3DA68D50-F2B7-46EB-8E84-C09E9F80C975}" destId="{C312E4E7-57DA-460C-9181-4D1CDD43FA53}" srcOrd="0" destOrd="0" presId="urn:microsoft.com/office/officeart/2005/8/layout/radial3"/>
    <dgm:cxn modelId="{1B3CC48B-A6E7-4EA2-B905-07933220CC87}" type="presOf" srcId="{C7F97073-EF60-4A20-8A94-13888529EBE5}" destId="{100F9FF9-A5D0-4D5B-AA5F-4CBDA33B3E70}" srcOrd="0" destOrd="0" presId="urn:microsoft.com/office/officeart/2005/8/layout/radial3"/>
    <dgm:cxn modelId="{56173B0F-24CD-4FB5-A8A7-51EA9B3FFFC3}" srcId="{3F9269D9-469E-48CC-AAF1-873C2A0ABBD8}" destId="{3DA68D50-F2B7-46EB-8E84-C09E9F80C975}" srcOrd="1" destOrd="0" parTransId="{6331AE8D-8086-4326-98EB-F89E9600BFA6}" sibTransId="{17F9CC0D-5F8C-4AED-A072-3B57044CC8C1}"/>
    <dgm:cxn modelId="{A6C895D5-5F48-475C-8EE0-73CFFD6CCBA4}" srcId="{0FE8CBA1-A348-428C-9F4D-205B82BC4600}" destId="{3F9269D9-469E-48CC-AAF1-873C2A0ABBD8}" srcOrd="0" destOrd="0" parTransId="{8989EC94-D7AB-41F4-809C-67FB715F9FDA}" sibTransId="{E1812642-5CFE-43E2-A0C8-C8C67E423ABF}"/>
    <dgm:cxn modelId="{BC972089-3D09-452C-ACB9-D6155CECA573}" type="presOf" srcId="{AAC93043-6011-48F1-9045-A3610338C135}" destId="{2CBF3EB2-78B3-4675-8E1A-CB5E12D6C0BB}" srcOrd="0" destOrd="0" presId="urn:microsoft.com/office/officeart/2005/8/layout/radial3"/>
    <dgm:cxn modelId="{157AEC8E-9878-4BC4-8A70-7F2449A8166B}" srcId="{3F9269D9-469E-48CC-AAF1-873C2A0ABBD8}" destId="{AAC93043-6011-48F1-9045-A3610338C135}" srcOrd="0" destOrd="0" parTransId="{BDF05A2E-6A73-447B-8FCC-DB2B1437E35A}" sibTransId="{CEEF0143-38A4-443A-99D4-4B097D4461DB}"/>
    <dgm:cxn modelId="{CD865367-BCA4-4A8E-B71C-53533946A08B}" srcId="{3F9269D9-469E-48CC-AAF1-873C2A0ABBD8}" destId="{B11B8C1E-83DE-430B-9C11-0931A0235C00}" srcOrd="2" destOrd="0" parTransId="{A6483144-1ECB-4AF5-A977-07FE696C4A2D}" sibTransId="{7B698FB9-BB6F-4C33-8DC8-DF3C305B2E0D}"/>
    <dgm:cxn modelId="{88558E80-4B1D-41BC-968B-064A15FF7F95}" srcId="{3F9269D9-469E-48CC-AAF1-873C2A0ABBD8}" destId="{C7F97073-EF60-4A20-8A94-13888529EBE5}" srcOrd="4" destOrd="0" parTransId="{3855D6AF-C143-4940-A5FC-70CB9F68AB40}" sibTransId="{E988C00D-D106-4CDF-A6B5-4A0E8ACC6A59}"/>
    <dgm:cxn modelId="{C8E05C2E-2007-4DAC-9A12-AA5CA9AB6185}" type="presParOf" srcId="{12360515-CA32-4706-BA6C-CDAA6B53705A}" destId="{6B2D845B-1C34-4C35-BFC1-CCCDDB394E0D}" srcOrd="0" destOrd="0" presId="urn:microsoft.com/office/officeart/2005/8/layout/radial3"/>
    <dgm:cxn modelId="{4CB25631-2D37-4D64-B9C2-1D6D2805FB1A}" type="presParOf" srcId="{6B2D845B-1C34-4C35-BFC1-CCCDDB394E0D}" destId="{B1A21BA5-F5ED-42DE-BA28-A820820266DE}" srcOrd="0" destOrd="0" presId="urn:microsoft.com/office/officeart/2005/8/layout/radial3"/>
    <dgm:cxn modelId="{CD1EA733-CD8B-4B7F-A853-7F35FD48E3F0}" type="presParOf" srcId="{6B2D845B-1C34-4C35-BFC1-CCCDDB394E0D}" destId="{2CBF3EB2-78B3-4675-8E1A-CB5E12D6C0BB}" srcOrd="1" destOrd="0" presId="urn:microsoft.com/office/officeart/2005/8/layout/radial3"/>
    <dgm:cxn modelId="{E15B8A36-5852-4351-8A2D-40C6AD20651F}" type="presParOf" srcId="{6B2D845B-1C34-4C35-BFC1-CCCDDB394E0D}" destId="{C312E4E7-57DA-460C-9181-4D1CDD43FA53}" srcOrd="2" destOrd="0" presId="urn:microsoft.com/office/officeart/2005/8/layout/radial3"/>
    <dgm:cxn modelId="{D367B076-C9F8-4AC7-9A84-D173C76A34EF}" type="presParOf" srcId="{6B2D845B-1C34-4C35-BFC1-CCCDDB394E0D}" destId="{C3CDD4F0-9DCA-4ED7-BA2B-CC22E6861961}" srcOrd="3" destOrd="0" presId="urn:microsoft.com/office/officeart/2005/8/layout/radial3"/>
    <dgm:cxn modelId="{6E110F25-8562-4D91-BB37-428EE0F7AC6E}" type="presParOf" srcId="{6B2D845B-1C34-4C35-BFC1-CCCDDB394E0D}" destId="{3D87B08E-C3C9-4A60-A685-84B8128EA766}" srcOrd="4" destOrd="0" presId="urn:microsoft.com/office/officeart/2005/8/layout/radial3"/>
    <dgm:cxn modelId="{79618292-76C3-4FF9-87F6-60A7101409DF}" type="presParOf" srcId="{6B2D845B-1C34-4C35-BFC1-CCCDDB394E0D}" destId="{100F9FF9-A5D0-4D5B-AA5F-4CBDA33B3E70}"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94F77-6732-4644-81BD-61532D5268C0}">
      <dsp:nvSpPr>
        <dsp:cNvPr id="0" name=""/>
        <dsp:cNvSpPr/>
      </dsp:nvSpPr>
      <dsp:spPr>
        <a:xfrm rot="10800000">
          <a:off x="1870475" y="1167"/>
          <a:ext cx="5472684" cy="196807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7865" tIns="99060" rIns="184912" bIns="99060" numCol="1" spcCol="1270" anchor="ctr" anchorCtr="0">
          <a:noAutofit/>
        </a:bodyPr>
        <a:lstStyle/>
        <a:p>
          <a:pPr lvl="0" algn="ctr" defTabSz="1155700" rtl="0">
            <a:lnSpc>
              <a:spcPct val="90000"/>
            </a:lnSpc>
            <a:spcBef>
              <a:spcPct val="0"/>
            </a:spcBef>
            <a:spcAft>
              <a:spcPct val="35000"/>
            </a:spcAft>
          </a:pPr>
          <a:r>
            <a:rPr lang="en-GB" sz="2600" kern="1200" dirty="0">
              <a:latin typeface="MV Boli" panose="02000500030200090000" pitchFamily="2" charset="0"/>
              <a:cs typeface="MV Boli" panose="02000500030200090000" pitchFamily="2" charset="0"/>
            </a:rPr>
            <a:t>The misuse or fraudulent use of an individual’s non-public information</a:t>
          </a:r>
        </a:p>
      </dsp:txBody>
      <dsp:txXfrm rot="10800000">
        <a:off x="2362493" y="1167"/>
        <a:ext cx="4980666" cy="1968071"/>
      </dsp:txXfrm>
    </dsp:sp>
    <dsp:sp modelId="{E7F1B30B-BBEE-4E40-9249-718DA8021E42}">
      <dsp:nvSpPr>
        <dsp:cNvPr id="0" name=""/>
        <dsp:cNvSpPr/>
      </dsp:nvSpPr>
      <dsp:spPr>
        <a:xfrm>
          <a:off x="886440" y="1167"/>
          <a:ext cx="1968071" cy="196807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4FB6BC-65BC-4BDD-9915-361EB962A37B}">
      <dsp:nvSpPr>
        <dsp:cNvPr id="0" name=""/>
        <dsp:cNvSpPr/>
      </dsp:nvSpPr>
      <dsp:spPr>
        <a:xfrm rot="10800000">
          <a:off x="1870475" y="2556723"/>
          <a:ext cx="5472684" cy="196807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7865" tIns="99060" rIns="184912" bIns="99060" numCol="1" spcCol="1270" anchor="ctr" anchorCtr="0">
          <a:noAutofit/>
        </a:bodyPr>
        <a:lstStyle/>
        <a:p>
          <a:pPr lvl="0" algn="ctr" defTabSz="1155700" rtl="0">
            <a:lnSpc>
              <a:spcPct val="90000"/>
            </a:lnSpc>
            <a:spcBef>
              <a:spcPct val="0"/>
            </a:spcBef>
            <a:spcAft>
              <a:spcPct val="35000"/>
            </a:spcAft>
          </a:pPr>
          <a:r>
            <a:rPr lang="en-GB" sz="2600" kern="1200" dirty="0">
              <a:latin typeface="MV Boli" panose="02000500030200090000" pitchFamily="2" charset="0"/>
              <a:cs typeface="MV Boli" panose="02000500030200090000" pitchFamily="2" charset="0"/>
            </a:rPr>
            <a:t>Gain financial advantage at someone else’s expense</a:t>
          </a:r>
        </a:p>
      </dsp:txBody>
      <dsp:txXfrm rot="10800000">
        <a:off x="2362493" y="2556723"/>
        <a:ext cx="4980666" cy="1968071"/>
      </dsp:txXfrm>
    </dsp:sp>
    <dsp:sp modelId="{1C6E36E4-7049-44A1-B22C-EA0E89C85FE3}">
      <dsp:nvSpPr>
        <dsp:cNvPr id="0" name=""/>
        <dsp:cNvSpPr/>
      </dsp:nvSpPr>
      <dsp:spPr>
        <a:xfrm>
          <a:off x="886440" y="2556723"/>
          <a:ext cx="1968071" cy="196807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DD7C8-ED18-4860-8CA0-C830361236D4}">
      <dsp:nvSpPr>
        <dsp:cNvPr id="0" name=""/>
        <dsp:cNvSpPr/>
      </dsp:nvSpPr>
      <dsp:spPr>
        <a:xfrm rot="10800000">
          <a:off x="2284078" y="2707"/>
          <a:ext cx="7707629" cy="137073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4454" tIns="83820" rIns="156464" bIns="83820" numCol="1" spcCol="1270" anchor="ctr" anchorCtr="0">
          <a:noAutofit/>
        </a:bodyPr>
        <a:lstStyle/>
        <a:p>
          <a:pPr lvl="0" algn="ctr" defTabSz="977900" rtl="0">
            <a:lnSpc>
              <a:spcPct val="90000"/>
            </a:lnSpc>
            <a:spcBef>
              <a:spcPct val="0"/>
            </a:spcBef>
            <a:spcAft>
              <a:spcPct val="35000"/>
            </a:spcAft>
          </a:pPr>
          <a:r>
            <a:rPr lang="en-US" sz="2200" kern="1200"/>
            <a:t>Ransomware is a type of malicious software from cryptovirology that threatens to publish the victim's data or perpetually block access to it unless a ransom is paid</a:t>
          </a:r>
        </a:p>
      </dsp:txBody>
      <dsp:txXfrm rot="10800000">
        <a:off x="2626761" y="2707"/>
        <a:ext cx="7364946" cy="1370731"/>
      </dsp:txXfrm>
    </dsp:sp>
    <dsp:sp modelId="{AC39CB57-2644-4231-B4ED-E1D86B02C149}">
      <dsp:nvSpPr>
        <dsp:cNvPr id="0" name=""/>
        <dsp:cNvSpPr/>
      </dsp:nvSpPr>
      <dsp:spPr>
        <a:xfrm>
          <a:off x="1598712" y="2707"/>
          <a:ext cx="1370731" cy="137073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0" b="-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260CA9-4BB4-4E28-9418-C6FB120A1F4D}">
      <dsp:nvSpPr>
        <dsp:cNvPr id="0" name=""/>
        <dsp:cNvSpPr/>
      </dsp:nvSpPr>
      <dsp:spPr>
        <a:xfrm rot="10800000">
          <a:off x="2284078" y="1782612"/>
          <a:ext cx="7707629" cy="137073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4454" tIns="83820" rIns="156464" bIns="83820" numCol="1" spcCol="1270" anchor="ctr" anchorCtr="0">
          <a:noAutofit/>
        </a:bodyPr>
        <a:lstStyle/>
        <a:p>
          <a:pPr lvl="0" algn="ctr" defTabSz="977900" rtl="0">
            <a:lnSpc>
              <a:spcPct val="90000"/>
            </a:lnSpc>
            <a:spcBef>
              <a:spcPct val="0"/>
            </a:spcBef>
            <a:spcAft>
              <a:spcPct val="35000"/>
            </a:spcAft>
          </a:pPr>
          <a:r>
            <a:rPr lang="en-US" sz="2200" kern="1200"/>
            <a:t>Most ransomware variants encrypt the files on the affected computer, making them inaccessible</a:t>
          </a:r>
        </a:p>
      </dsp:txBody>
      <dsp:txXfrm rot="10800000">
        <a:off x="2626761" y="1782612"/>
        <a:ext cx="7364946" cy="1370731"/>
      </dsp:txXfrm>
    </dsp:sp>
    <dsp:sp modelId="{D6AF64B8-C605-4BDB-9667-AD22C8F83D93}">
      <dsp:nvSpPr>
        <dsp:cNvPr id="0" name=""/>
        <dsp:cNvSpPr/>
      </dsp:nvSpPr>
      <dsp:spPr>
        <a:xfrm>
          <a:off x="1598712" y="1782612"/>
          <a:ext cx="1370731" cy="137073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0" r="-4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8B7907-BF06-4306-B026-9045F1663944}">
      <dsp:nvSpPr>
        <dsp:cNvPr id="0" name=""/>
        <dsp:cNvSpPr/>
      </dsp:nvSpPr>
      <dsp:spPr>
        <a:xfrm rot="10800000">
          <a:off x="2284078" y="3562517"/>
          <a:ext cx="7707629" cy="137073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4454" tIns="83820" rIns="156464" bIns="83820" numCol="1" spcCol="1270" anchor="ctr" anchorCtr="0">
          <a:noAutofit/>
        </a:bodyPr>
        <a:lstStyle/>
        <a:p>
          <a:pPr lvl="0" algn="ctr" defTabSz="977900" rtl="0">
            <a:lnSpc>
              <a:spcPct val="90000"/>
            </a:lnSpc>
            <a:spcBef>
              <a:spcPct val="0"/>
            </a:spcBef>
            <a:spcAft>
              <a:spcPct val="35000"/>
            </a:spcAft>
          </a:pPr>
          <a:r>
            <a:rPr lang="en-US" sz="2200" kern="1200"/>
            <a:t>The most dangerous ransomware attacks are caused by WannaCry, Petya, Cerber, Locky and CryptoLocker ransomware</a:t>
          </a:r>
        </a:p>
      </dsp:txBody>
      <dsp:txXfrm rot="10800000">
        <a:off x="2626761" y="3562517"/>
        <a:ext cx="7364946" cy="1370731"/>
      </dsp:txXfrm>
    </dsp:sp>
    <dsp:sp modelId="{34A52156-81BF-4FE1-B3A1-7937AF0C655F}">
      <dsp:nvSpPr>
        <dsp:cNvPr id="0" name=""/>
        <dsp:cNvSpPr/>
      </dsp:nvSpPr>
      <dsp:spPr>
        <a:xfrm>
          <a:off x="1598712" y="3562517"/>
          <a:ext cx="1370731" cy="137073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3000" r="-7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21BA5-F5ED-42DE-BA28-A820820266DE}">
      <dsp:nvSpPr>
        <dsp:cNvPr id="0" name=""/>
        <dsp:cNvSpPr/>
      </dsp:nvSpPr>
      <dsp:spPr>
        <a:xfrm>
          <a:off x="4375641" y="1224778"/>
          <a:ext cx="2839138" cy="283913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a:t>The NIST Cybersecurity Framework</a:t>
          </a:r>
          <a:endParaRPr lang="en-GB" sz="2700" kern="1200"/>
        </a:p>
      </dsp:txBody>
      <dsp:txXfrm>
        <a:off x="4791423" y="1640560"/>
        <a:ext cx="2007574" cy="2007574"/>
      </dsp:txXfrm>
    </dsp:sp>
    <dsp:sp modelId="{2CBF3EB2-78B3-4675-8E1A-CB5E12D6C0BB}">
      <dsp:nvSpPr>
        <dsp:cNvPr id="0" name=""/>
        <dsp:cNvSpPr/>
      </dsp:nvSpPr>
      <dsp:spPr>
        <a:xfrm>
          <a:off x="5085425" y="87594"/>
          <a:ext cx="1419569" cy="141956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a:t>Deter</a:t>
          </a:r>
          <a:endParaRPr lang="en-GB" sz="2200" kern="1200"/>
        </a:p>
      </dsp:txBody>
      <dsp:txXfrm>
        <a:off x="5293316" y="295485"/>
        <a:ext cx="1003787" cy="1003787"/>
      </dsp:txXfrm>
    </dsp:sp>
    <dsp:sp modelId="{C312E4E7-57DA-460C-9181-4D1CDD43FA53}">
      <dsp:nvSpPr>
        <dsp:cNvPr id="0" name=""/>
        <dsp:cNvSpPr/>
      </dsp:nvSpPr>
      <dsp:spPr>
        <a:xfrm>
          <a:off x="6841997" y="1363818"/>
          <a:ext cx="1419569" cy="141956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a:t>Protect</a:t>
          </a:r>
          <a:endParaRPr lang="en-GB" sz="2200" kern="1200"/>
        </a:p>
      </dsp:txBody>
      <dsp:txXfrm>
        <a:off x="7049888" y="1571709"/>
        <a:ext cx="1003787" cy="1003787"/>
      </dsp:txXfrm>
    </dsp:sp>
    <dsp:sp modelId="{C3CDD4F0-9DCA-4ED7-BA2B-CC22E6861961}">
      <dsp:nvSpPr>
        <dsp:cNvPr id="0" name=""/>
        <dsp:cNvSpPr/>
      </dsp:nvSpPr>
      <dsp:spPr>
        <a:xfrm>
          <a:off x="6171046" y="3428792"/>
          <a:ext cx="1419569" cy="141956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a:t>Detect</a:t>
          </a:r>
          <a:endParaRPr lang="en-GB" sz="2200" kern="1200"/>
        </a:p>
      </dsp:txBody>
      <dsp:txXfrm>
        <a:off x="6378937" y="3636683"/>
        <a:ext cx="1003787" cy="1003787"/>
      </dsp:txXfrm>
    </dsp:sp>
    <dsp:sp modelId="{3D87B08E-C3C9-4A60-A685-84B8128EA766}">
      <dsp:nvSpPr>
        <dsp:cNvPr id="0" name=""/>
        <dsp:cNvSpPr/>
      </dsp:nvSpPr>
      <dsp:spPr>
        <a:xfrm>
          <a:off x="3999804" y="3428792"/>
          <a:ext cx="1419569" cy="141956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a:t>React</a:t>
          </a:r>
          <a:endParaRPr lang="en-GB" sz="2200" kern="1200"/>
        </a:p>
      </dsp:txBody>
      <dsp:txXfrm>
        <a:off x="4207695" y="3636683"/>
        <a:ext cx="1003787" cy="1003787"/>
      </dsp:txXfrm>
    </dsp:sp>
    <dsp:sp modelId="{100F9FF9-A5D0-4D5B-AA5F-4CBDA33B3E70}">
      <dsp:nvSpPr>
        <dsp:cNvPr id="0" name=""/>
        <dsp:cNvSpPr/>
      </dsp:nvSpPr>
      <dsp:spPr>
        <a:xfrm>
          <a:off x="3328853" y="1363818"/>
          <a:ext cx="1419569" cy="141956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a:t>Recover</a:t>
          </a:r>
          <a:endParaRPr lang="en-GB" sz="2200" kern="1200"/>
        </a:p>
      </dsp:txBody>
      <dsp:txXfrm>
        <a:off x="3536744" y="1571709"/>
        <a:ext cx="1003787" cy="1003787"/>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41B333-D1BE-4B01-AFD4-0FB887B98990}" type="datetimeFigureOut">
              <a:rPr lang="en-GB" smtClean="0"/>
              <a:t>19/06/2019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198F97-C3CD-470C-A10D-18D1B3317D3D}" type="slidenum">
              <a:rPr lang="en-GB" smtClean="0"/>
              <a:t>‹#›</a:t>
            </a:fld>
            <a:endParaRPr lang="en-GB"/>
          </a:p>
        </p:txBody>
      </p:sp>
    </p:spTree>
    <p:extLst>
      <p:ext uri="{BB962C8B-B14F-4D97-AF65-F5344CB8AC3E}">
        <p14:creationId xmlns:p14="http://schemas.microsoft.com/office/powerpoint/2010/main" val="681605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docs.microsoft.com/en-us/azure/key-vault/" TargetMode="External"/><Relationship Id="rId13" Type="http://schemas.openxmlformats.org/officeDocument/2006/relationships/hyperlink" Target="https://docs.microsoft.com/en-us/sql/relational-databases/security/securing-sql-server?view=sql-server-2017" TargetMode="External"/><Relationship Id="rId18" Type="http://schemas.openxmlformats.org/officeDocument/2006/relationships/hyperlink" Target="https://www.ssllabs.com/ssltest/" TargetMode="External"/><Relationship Id="rId3" Type="http://schemas.openxmlformats.org/officeDocument/2006/relationships/hyperlink" Target="https://docs.microsoft.com/en-gb/azure/active-directory/authentication/concept-mfa-howitworks" TargetMode="External"/><Relationship Id="rId7" Type="http://schemas.openxmlformats.org/officeDocument/2006/relationships/hyperlink" Target="https://docs.microsoft.com/en-us/powershell/jea/overview" TargetMode="External"/><Relationship Id="rId12" Type="http://schemas.openxmlformats.org/officeDocument/2006/relationships/hyperlink" Target="https://docs.microsoft.com/en-us/windows/security/threat-protection/windows-defender-application-control/applocker/applocker-overview" TargetMode="External"/><Relationship Id="rId17" Type="http://schemas.openxmlformats.org/officeDocument/2006/relationships/hyperlink" Target="http://download.microsoft.com/download/6/3/A/63AFA3DF-BB84-4B38-8704-B27605B99DA7/Microsoft%20SDL%20Cryptographic%20Recommendations.pdf" TargetMode="External"/><Relationship Id="rId2" Type="http://schemas.openxmlformats.org/officeDocument/2006/relationships/slide" Target="../slides/slide88.xml"/><Relationship Id="rId16" Type="http://schemas.openxmlformats.org/officeDocument/2006/relationships/hyperlink" Target="https://docs.microsoft.com/en-us/windows/security/threat-protection/device-guard/introduction-to-device-guard-virtualization-based-security-and-windows-defender-application-control" TargetMode="External"/><Relationship Id="rId1" Type="http://schemas.openxmlformats.org/officeDocument/2006/relationships/notesMaster" Target="../notesMasters/notesMaster1.xml"/><Relationship Id="rId6" Type="http://schemas.openxmlformats.org/officeDocument/2006/relationships/hyperlink" Target="https://docs.microsoft.com/en-us/windows-server/identity/securing-privileged-access/privileged-access-workstations" TargetMode="External"/><Relationship Id="rId11" Type="http://schemas.openxmlformats.org/officeDocument/2006/relationships/hyperlink" Target="https://marketplace.visualstudio.com/items?itemName=VSIDEDevOpsMSFT.ContinuousDeliveryToolsforVisualStudio" TargetMode="External"/><Relationship Id="rId5" Type="http://schemas.openxmlformats.org/officeDocument/2006/relationships/hyperlink" Target="https://docs.microsoft.com/en-us/azure/role-based-access-control/" TargetMode="External"/><Relationship Id="rId15" Type="http://schemas.openxmlformats.org/officeDocument/2006/relationships/hyperlink" Target="https://cloudblogs.microsoft.com/windowsserver/2017/08/22/now-available-windows-server-2016-security-guide/" TargetMode="External"/><Relationship Id="rId10" Type="http://schemas.openxmlformats.org/officeDocument/2006/relationships/hyperlink" Target="https://docs.microsoft.com/en-us/azure/active-directory/managed-identities-azure-resources/overview" TargetMode="External"/><Relationship Id="rId19" Type="http://schemas.openxmlformats.org/officeDocument/2006/relationships/hyperlink" Target="https://docs.microsoft.com/en-us/azure/security-center/security-center-intro" TargetMode="External"/><Relationship Id="rId4" Type="http://schemas.openxmlformats.org/officeDocument/2006/relationships/hyperlink" Target="https://docs.microsoft.com/en-gb/azure/active-directory/privileged-identity-management/pim-configure" TargetMode="External"/><Relationship Id="rId9" Type="http://schemas.openxmlformats.org/officeDocument/2006/relationships/hyperlink" Target="https://docs.microsoft.com/en-us/aspnet/core/security/app-secrets?view=aspnetcore-2.1&amp;tabs=windows" TargetMode="External"/><Relationship Id="rId14" Type="http://schemas.openxmlformats.org/officeDocument/2006/relationships/hyperlink" Target="https://docs.microsoft.com/en-us/windows/security/threat-protection/windows-security-baseline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Knowledge-based systems attempt to represent knowledge explicitly via tools, such as ontologies and rules, rather than implicitly via procedural code, the way a conventional computer program does</a:t>
            </a:r>
            <a:endParaRPr lang="en-GB" dirty="0"/>
          </a:p>
        </p:txBody>
      </p:sp>
      <p:sp>
        <p:nvSpPr>
          <p:cNvPr id="4" name="Slide Number Placeholder 3"/>
          <p:cNvSpPr>
            <a:spLocks noGrp="1"/>
          </p:cNvSpPr>
          <p:nvPr>
            <p:ph type="sldNum" sz="quarter" idx="10"/>
          </p:nvPr>
        </p:nvSpPr>
        <p:spPr/>
        <p:txBody>
          <a:bodyPr/>
          <a:lstStyle/>
          <a:p>
            <a:fld id="{52198F97-C3CD-470C-A10D-18D1B3317D3D}" type="slidenum">
              <a:rPr lang="en-GB" smtClean="0"/>
              <a:t>6</a:t>
            </a:fld>
            <a:endParaRPr lang="en-GB"/>
          </a:p>
        </p:txBody>
      </p:sp>
    </p:spTree>
    <p:extLst>
      <p:ext uri="{BB962C8B-B14F-4D97-AF65-F5344CB8AC3E}">
        <p14:creationId xmlns:p14="http://schemas.microsoft.com/office/powerpoint/2010/main" val="2886157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C0B4FF-D04F-0347-9B11-4E87A25C494D}" type="slidenum">
              <a:rPr lang="en-US" smtClean="0"/>
              <a:t>161</a:t>
            </a:fld>
            <a:endParaRPr lang="en-US"/>
          </a:p>
        </p:txBody>
      </p:sp>
    </p:spTree>
    <p:extLst>
      <p:ext uri="{BB962C8B-B14F-4D97-AF65-F5344CB8AC3E}">
        <p14:creationId xmlns:p14="http://schemas.microsoft.com/office/powerpoint/2010/main" val="2995316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C0B4FF-D04F-0347-9B11-4E87A25C494D}" type="slidenum">
              <a:rPr lang="en-US" smtClean="0"/>
              <a:t>162</a:t>
            </a:fld>
            <a:endParaRPr lang="en-US"/>
          </a:p>
        </p:txBody>
      </p:sp>
    </p:spTree>
    <p:extLst>
      <p:ext uri="{BB962C8B-B14F-4D97-AF65-F5344CB8AC3E}">
        <p14:creationId xmlns:p14="http://schemas.microsoft.com/office/powerpoint/2010/main" val="2710364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C0B4FF-D04F-0347-9B11-4E87A25C494D}" type="slidenum">
              <a:rPr lang="en-US" smtClean="0"/>
              <a:t>165</a:t>
            </a:fld>
            <a:endParaRPr lang="en-US"/>
          </a:p>
        </p:txBody>
      </p:sp>
    </p:spTree>
    <p:extLst>
      <p:ext uri="{BB962C8B-B14F-4D97-AF65-F5344CB8AC3E}">
        <p14:creationId xmlns:p14="http://schemas.microsoft.com/office/powerpoint/2010/main" val="746659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C0B4FF-D04F-0347-9B11-4E87A25C494D}" type="slidenum">
              <a:rPr lang="en-US" smtClean="0"/>
              <a:t>166</a:t>
            </a:fld>
            <a:endParaRPr lang="en-US"/>
          </a:p>
        </p:txBody>
      </p:sp>
    </p:spTree>
    <p:extLst>
      <p:ext uri="{BB962C8B-B14F-4D97-AF65-F5344CB8AC3E}">
        <p14:creationId xmlns:p14="http://schemas.microsoft.com/office/powerpoint/2010/main" val="1528733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C0B4FF-D04F-0347-9B11-4E87A25C494D}" type="slidenum">
              <a:rPr lang="en-US" smtClean="0"/>
              <a:t>167</a:t>
            </a:fld>
            <a:endParaRPr lang="en-US"/>
          </a:p>
        </p:txBody>
      </p:sp>
    </p:spTree>
    <p:extLst>
      <p:ext uri="{BB962C8B-B14F-4D97-AF65-F5344CB8AC3E}">
        <p14:creationId xmlns:p14="http://schemas.microsoft.com/office/powerpoint/2010/main" val="1724092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C0B4FF-D04F-0347-9B11-4E87A25C494D}" type="slidenum">
              <a:rPr lang="en-US" smtClean="0"/>
              <a:t>168</a:t>
            </a:fld>
            <a:endParaRPr lang="en-US"/>
          </a:p>
        </p:txBody>
      </p:sp>
    </p:spTree>
    <p:extLst>
      <p:ext uri="{BB962C8B-B14F-4D97-AF65-F5344CB8AC3E}">
        <p14:creationId xmlns:p14="http://schemas.microsoft.com/office/powerpoint/2010/main" val="877750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C0B4FF-D04F-0347-9B11-4E87A25C494D}" type="slidenum">
              <a:rPr lang="en-US" smtClean="0"/>
              <a:t>169</a:t>
            </a:fld>
            <a:endParaRPr lang="en-US"/>
          </a:p>
        </p:txBody>
      </p:sp>
    </p:spTree>
    <p:extLst>
      <p:ext uri="{BB962C8B-B14F-4D97-AF65-F5344CB8AC3E}">
        <p14:creationId xmlns:p14="http://schemas.microsoft.com/office/powerpoint/2010/main" val="1633077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C0B4FF-D04F-0347-9B11-4E87A25C494D}" type="slidenum">
              <a:rPr lang="en-US" smtClean="0"/>
              <a:t>172</a:t>
            </a:fld>
            <a:endParaRPr lang="en-US"/>
          </a:p>
        </p:txBody>
      </p:sp>
    </p:spTree>
    <p:extLst>
      <p:ext uri="{BB962C8B-B14F-4D97-AF65-F5344CB8AC3E}">
        <p14:creationId xmlns:p14="http://schemas.microsoft.com/office/powerpoint/2010/main" val="662654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C0B4FF-D04F-0347-9B11-4E87A25C494D}" type="slidenum">
              <a:rPr lang="en-US" smtClean="0"/>
              <a:t>173</a:t>
            </a:fld>
            <a:endParaRPr lang="en-US"/>
          </a:p>
        </p:txBody>
      </p:sp>
    </p:spTree>
    <p:extLst>
      <p:ext uri="{BB962C8B-B14F-4D97-AF65-F5344CB8AC3E}">
        <p14:creationId xmlns:p14="http://schemas.microsoft.com/office/powerpoint/2010/main" val="1837601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Senior management</a:t>
            </a:r>
          </a:p>
          <a:p>
            <a:r>
              <a:rPr lang="en-US" sz="1200" b="0" i="0" u="none" strike="noStrike" kern="1200" baseline="0" dirty="0">
                <a:solidFill>
                  <a:schemeClr val="tx1"/>
                </a:solidFill>
                <a:latin typeface="+mn-lt"/>
                <a:ea typeface="+mn-ea"/>
                <a:cs typeface="+mn-cs"/>
              </a:rPr>
              <a:t>CISOs</a:t>
            </a:r>
          </a:p>
          <a:p>
            <a:r>
              <a:rPr lang="en-US" sz="1200" b="0" i="0" u="none" strike="noStrike" kern="1200" baseline="0" dirty="0">
                <a:solidFill>
                  <a:schemeClr val="tx1"/>
                </a:solidFill>
                <a:latin typeface="+mn-lt"/>
                <a:ea typeface="+mn-ea"/>
                <a:cs typeface="+mn-cs"/>
              </a:rPr>
              <a:t>Middle management</a:t>
            </a:r>
          </a:p>
          <a:p>
            <a:r>
              <a:rPr lang="en-US" sz="1200" b="0" i="0" u="none" strike="noStrike" kern="1200" baseline="0" dirty="0">
                <a:solidFill>
                  <a:schemeClr val="tx1"/>
                </a:solidFill>
                <a:latin typeface="+mn-lt"/>
                <a:ea typeface="+mn-ea"/>
                <a:cs typeface="+mn-cs"/>
              </a:rPr>
              <a:t>IT</a:t>
            </a:r>
          </a:p>
          <a:p>
            <a:r>
              <a:rPr lang="en-US" sz="1200" b="0" i="0" u="none" strike="noStrike" kern="1200" baseline="0" dirty="0">
                <a:solidFill>
                  <a:schemeClr val="tx1"/>
                </a:solidFill>
                <a:latin typeface="+mn-lt"/>
                <a:ea typeface="+mn-ea"/>
                <a:cs typeface="+mn-cs"/>
              </a:rPr>
              <a:t>Legal/compliance</a:t>
            </a:r>
          </a:p>
          <a:p>
            <a:r>
              <a:rPr lang="en-US" sz="1200" b="0" i="0" u="none" strike="noStrike" kern="1200" baseline="0" dirty="0">
                <a:solidFill>
                  <a:schemeClr val="tx1"/>
                </a:solidFill>
                <a:latin typeface="+mn-lt"/>
                <a:ea typeface="+mn-ea"/>
                <a:cs typeface="+mn-cs"/>
              </a:rPr>
              <a:t>Human resources</a:t>
            </a:r>
          </a:p>
          <a:p>
            <a:r>
              <a:rPr lang="en-US" sz="1200" b="0" i="0" u="none" strike="noStrike" kern="1200" baseline="0" dirty="0">
                <a:solidFill>
                  <a:schemeClr val="tx1"/>
                </a:solidFill>
                <a:latin typeface="+mn-lt"/>
                <a:ea typeface="+mn-ea"/>
                <a:cs typeface="+mn-cs"/>
              </a:rPr>
              <a:t>Marketing/internal-communications</a:t>
            </a:r>
            <a:endParaRPr lang="en-US" dirty="0"/>
          </a:p>
        </p:txBody>
      </p:sp>
      <p:sp>
        <p:nvSpPr>
          <p:cNvPr id="4" name="Slide Number Placeholder 3"/>
          <p:cNvSpPr>
            <a:spLocks noGrp="1"/>
          </p:cNvSpPr>
          <p:nvPr>
            <p:ph type="sldNum" sz="quarter" idx="10"/>
          </p:nvPr>
        </p:nvSpPr>
        <p:spPr/>
        <p:txBody>
          <a:bodyPr/>
          <a:lstStyle/>
          <a:p>
            <a:fld id="{52198F97-C3CD-470C-A10D-18D1B3317D3D}" type="slidenum">
              <a:rPr lang="en-GB" smtClean="0"/>
              <a:t>205</a:t>
            </a:fld>
            <a:endParaRPr lang="en-GB"/>
          </a:p>
        </p:txBody>
      </p:sp>
    </p:spTree>
    <p:extLst>
      <p:ext uri="{BB962C8B-B14F-4D97-AF65-F5344CB8AC3E}">
        <p14:creationId xmlns:p14="http://schemas.microsoft.com/office/powerpoint/2010/main" val="1563098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Extrinsic Assurance is another term sometimes used to describe the amount of testing and proving that is done on a system, and this approach allows a system owner to know how their system respond to all of the tests being thrown at it. Extrinsic Assurance includes techniques such as vulnerability hunting, penetration testing, boundary value testing, soak testing and many more.</a:t>
            </a:r>
            <a:br>
              <a:rPr lang="en-GB" dirty="0"/>
            </a:br>
            <a:r>
              <a:rPr lang="en-GB" dirty="0"/>
              <a:t/>
            </a:r>
            <a:br>
              <a:rPr lang="en-GB" dirty="0"/>
            </a:br>
            <a:r>
              <a:rPr lang="en-GB" dirty="0"/>
              <a:t>Extrinsic Assurance in itself only describes the confidence that one can have in a system based upon the actual tests that were performed. Despite any desire to do so, test results cannot be extrapolated beyond the tests that were performed. So these tests are not the silver bullet for security measurement despite the fact they produce really important facts about a system's behaviour</a:t>
            </a:r>
          </a:p>
        </p:txBody>
      </p:sp>
      <p:sp>
        <p:nvSpPr>
          <p:cNvPr id="4" name="Slide Number Placeholder 3"/>
          <p:cNvSpPr>
            <a:spLocks noGrp="1"/>
          </p:cNvSpPr>
          <p:nvPr>
            <p:ph type="sldNum" sz="quarter" idx="10"/>
          </p:nvPr>
        </p:nvSpPr>
        <p:spPr/>
        <p:txBody>
          <a:bodyPr/>
          <a:lstStyle/>
          <a:p>
            <a:fld id="{52198F97-C3CD-470C-A10D-18D1B3317D3D}" type="slidenum">
              <a:rPr lang="en-GB" smtClean="0"/>
              <a:t>83</a:t>
            </a:fld>
            <a:endParaRPr lang="en-GB"/>
          </a:p>
        </p:txBody>
      </p:sp>
    </p:spTree>
    <p:extLst>
      <p:ext uri="{BB962C8B-B14F-4D97-AF65-F5344CB8AC3E}">
        <p14:creationId xmlns:p14="http://schemas.microsoft.com/office/powerpoint/2010/main" val="273506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security measurement looks at the Intrinsic Assurance nature of how a system is built. This can include factors such as how qualified are the engineers building the system, how much expert review is built into the development lifecycles, how much control on the stability and change management cycles is exercised and what quality regime is the system built under.</a:t>
            </a:r>
            <a:br>
              <a:rPr lang="en-GB" dirty="0"/>
            </a:br>
            <a:r>
              <a:rPr lang="en-GB" dirty="0"/>
              <a:t/>
            </a:r>
            <a:br>
              <a:rPr lang="en-GB" dirty="0"/>
            </a:br>
            <a:r>
              <a:rPr lang="en-GB" dirty="0"/>
              <a:t>Although Intrinsic Assurances do not provide solid facts about how the system behaves or can be attacked, it provides more of a qualitative "warm feeling" that the system is being built well and being built by people who know what they're doing. Intrinsic Assurances are used quite extensively to give "Brand Value" to a product - the instinctive view of buying a product because the company is good is a great marketing tool here.</a:t>
            </a:r>
            <a:br>
              <a:rPr lang="en-GB" dirty="0"/>
            </a:br>
            <a:r>
              <a:rPr lang="en-GB" dirty="0"/>
              <a:t/>
            </a:r>
            <a:br>
              <a:rPr lang="en-GB" dirty="0"/>
            </a:br>
            <a:r>
              <a:rPr lang="en-GB" dirty="0"/>
              <a:t>Another, less expensive means of providing security success and measurement results is to actually measure how good the system has performed over time. This would typically result in metrics that show that "system A had 180 attacks in a 2 week period, and 179 were successfully defended" or that "system fixes were developed and fixed within a 2 hour window for 98% of discovered faults." Metrics such as these give further confidence that the system is behaving well or can be corrected within certain performance windows.</a:t>
            </a:r>
            <a:br>
              <a:rPr lang="en-GB" dirty="0"/>
            </a:br>
            <a:r>
              <a:rPr lang="en-GB" dirty="0"/>
              <a:t/>
            </a:r>
            <a:br>
              <a:rPr lang="en-GB" dirty="0"/>
            </a:br>
            <a:r>
              <a:rPr lang="en-GB" dirty="0"/>
              <a:t>Looking at many of the approaches to measuring security, it's quite clear that there is no one approach that sorts out all problems. However, covering all approaches to the full extent can be very expensive and it's not always hard facts that win over qualitative assessments.</a:t>
            </a:r>
            <a:br>
              <a:rPr lang="en-GB" dirty="0"/>
            </a:br>
            <a:r>
              <a:rPr lang="en-GB" dirty="0"/>
              <a:t/>
            </a:r>
            <a:br>
              <a:rPr lang="en-GB" dirty="0"/>
            </a:br>
            <a:r>
              <a:rPr lang="en-GB" dirty="0"/>
              <a:t>Given that dichotomy, security assurance should be based on a balanced view of each of the elements of Intrinsic, Extrinsic, Operational and Implementation Assurances that are pertinent, the budget available, the value of information being protected and nature of the threat being faced.</a:t>
            </a:r>
          </a:p>
        </p:txBody>
      </p:sp>
      <p:sp>
        <p:nvSpPr>
          <p:cNvPr id="4" name="Slide Number Placeholder 3"/>
          <p:cNvSpPr>
            <a:spLocks noGrp="1"/>
          </p:cNvSpPr>
          <p:nvPr>
            <p:ph type="sldNum" sz="quarter" idx="10"/>
          </p:nvPr>
        </p:nvSpPr>
        <p:spPr/>
        <p:txBody>
          <a:bodyPr/>
          <a:lstStyle/>
          <a:p>
            <a:fld id="{52198F97-C3CD-470C-A10D-18D1B3317D3D}" type="slidenum">
              <a:rPr lang="en-GB" smtClean="0"/>
              <a:t>84</a:t>
            </a:fld>
            <a:endParaRPr lang="en-GB"/>
          </a:p>
        </p:txBody>
      </p:sp>
    </p:spTree>
    <p:extLst>
      <p:ext uri="{BB962C8B-B14F-4D97-AF65-F5344CB8AC3E}">
        <p14:creationId xmlns:p14="http://schemas.microsoft.com/office/powerpoint/2010/main" val="296914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security measurement looks at the Intrinsic Assurance nature of how a system is built. This can include factors such as how qualified are the engineers building the system, how much expert review is built into the development lifecycles, how much control on the stability and change management cycles is exercised and what quality regime is the system built under.</a:t>
            </a:r>
            <a:br>
              <a:rPr lang="en-GB" dirty="0"/>
            </a:br>
            <a:r>
              <a:rPr lang="en-GB" dirty="0"/>
              <a:t/>
            </a:r>
            <a:br>
              <a:rPr lang="en-GB" dirty="0"/>
            </a:br>
            <a:r>
              <a:rPr lang="en-GB" dirty="0"/>
              <a:t>Although Intrinsic Assurances do not provide solid facts about how the system behaves or can be attacked, it provides more of a qualitative "warm feeling" that the system is being built well and being built by people who know what they're doing. Intrinsic Assurances are used quite extensively to give "Brand Value" to a product - the instinctive view of buying a product because the company is good is a great marketing tool here.</a:t>
            </a:r>
            <a:br>
              <a:rPr lang="en-GB" dirty="0"/>
            </a:br>
            <a:r>
              <a:rPr lang="en-GB" dirty="0"/>
              <a:t/>
            </a:r>
            <a:br>
              <a:rPr lang="en-GB" dirty="0"/>
            </a:br>
            <a:r>
              <a:rPr lang="en-GB" dirty="0"/>
              <a:t>Another, less expensive means of providing security success and measurement results is to actually measure how good the system has performed over time. This would typically result in metrics that show that "system A had 180 attacks in a 2 week period, and 179 were successfully defended" or that "system fixes were developed and fixed within a 2 hour window for 98% of discovered faults." Metrics such as these give further confidence that the system is behaving well or can be corrected within certain performance windows.</a:t>
            </a:r>
            <a:br>
              <a:rPr lang="en-GB" dirty="0"/>
            </a:br>
            <a:r>
              <a:rPr lang="en-GB" dirty="0"/>
              <a:t/>
            </a:r>
            <a:br>
              <a:rPr lang="en-GB" dirty="0"/>
            </a:br>
            <a:r>
              <a:rPr lang="en-GB" dirty="0"/>
              <a:t>Looking at many of the approaches to measuring security, it's quite clear that there is no one approach that sorts out all problems. However, covering all approaches to the full extent can be very expensive and it's not always hard facts that win over qualitative assessments.</a:t>
            </a:r>
            <a:br>
              <a:rPr lang="en-GB" dirty="0"/>
            </a:br>
            <a:r>
              <a:rPr lang="en-GB" dirty="0"/>
              <a:t/>
            </a:r>
            <a:br>
              <a:rPr lang="en-GB" dirty="0"/>
            </a:br>
            <a:r>
              <a:rPr lang="en-GB" dirty="0"/>
              <a:t>Given that dichotomy, security assurance should be based on a balanced view of each of the elements of Intrinsic, Extrinsic, Operational and Implementation Assurances that are pertinent, the budget available, the value of information being protected and nature of the threat being faced.</a:t>
            </a:r>
          </a:p>
        </p:txBody>
      </p:sp>
      <p:sp>
        <p:nvSpPr>
          <p:cNvPr id="4" name="Slide Number Placeholder 3"/>
          <p:cNvSpPr>
            <a:spLocks noGrp="1"/>
          </p:cNvSpPr>
          <p:nvPr>
            <p:ph type="sldNum" sz="quarter" idx="10"/>
          </p:nvPr>
        </p:nvSpPr>
        <p:spPr/>
        <p:txBody>
          <a:bodyPr/>
          <a:lstStyle/>
          <a:p>
            <a:fld id="{52198F97-C3CD-470C-A10D-18D1B3317D3D}" type="slidenum">
              <a:rPr lang="en-GB" smtClean="0"/>
              <a:t>85</a:t>
            </a:fld>
            <a:endParaRPr lang="en-GB"/>
          </a:p>
        </p:txBody>
      </p:sp>
    </p:spTree>
    <p:extLst>
      <p:ext uri="{BB962C8B-B14F-4D97-AF65-F5344CB8AC3E}">
        <p14:creationId xmlns:p14="http://schemas.microsoft.com/office/powerpoint/2010/main" val="1505529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Practice #1 – Provide Training</a:t>
            </a:r>
          </a:p>
          <a:p>
            <a:r>
              <a:rPr lang="en-GB" dirty="0"/>
              <a:t>Security is everyone’s job. Ensuring everyone understands the attacker’s perspective, their goals, and the art of the possible will help capture the attention of everyone and raise the collective knowledge bar. Developers, service engineers, and product managers must understand security basics and know how to build security into software and services to make products more secure while still addressing business needs and delivering user value.</a:t>
            </a:r>
          </a:p>
          <a:p>
            <a:r>
              <a:rPr lang="en-GB" dirty="0"/>
              <a:t/>
            </a:r>
            <a:br>
              <a:rPr lang="en-GB" dirty="0"/>
            </a:br>
            <a:endParaRPr lang="en-GB" dirty="0"/>
          </a:p>
          <a:p>
            <a:r>
              <a:rPr lang="en-GB" dirty="0"/>
              <a:t>Effective training will complement and re-enforce security policies, OSA practices, standards, and security requirements and be guided by insights derived through data or newly available technical capabilities.</a:t>
            </a:r>
          </a:p>
          <a:p>
            <a:r>
              <a:rPr lang="en-GB" dirty="0"/>
              <a:t/>
            </a:r>
            <a:br>
              <a:rPr lang="en-GB" dirty="0"/>
            </a:br>
            <a:endParaRPr lang="en-GB" dirty="0"/>
          </a:p>
          <a:p>
            <a:r>
              <a:rPr lang="en-GB" dirty="0"/>
              <a:t/>
            </a:r>
            <a:br>
              <a:rPr lang="en-GB" dirty="0"/>
            </a:br>
            <a:endParaRPr lang="en-GB" dirty="0"/>
          </a:p>
          <a:p>
            <a:r>
              <a:rPr lang="en-GB" b="1" dirty="0"/>
              <a:t>Practice #2 – Use Multi-Factor Authentication </a:t>
            </a:r>
          </a:p>
          <a:p>
            <a:r>
              <a:rPr lang="en-GB" dirty="0"/>
              <a:t>Passwords can be stolen, and identities compromised. Requiring a second factor in addition to a password immediately improves security. Further, authenticating the identity of a user or administrator and verifying their authorization to perform an action are foundational controls that other security controls are built upon. It’s beneficial to standardize on an approach to both authentication and authorization.</a:t>
            </a:r>
          </a:p>
          <a:p>
            <a:r>
              <a:rPr lang="en-GB" dirty="0"/>
              <a:t/>
            </a:r>
            <a:br>
              <a:rPr lang="en-GB" dirty="0"/>
            </a:br>
            <a:endParaRPr lang="en-GB" dirty="0"/>
          </a:p>
          <a:p>
            <a:r>
              <a:rPr lang="en-GB" b="1" dirty="0"/>
              <a:t>Useful Links</a:t>
            </a:r>
            <a:r>
              <a:rPr lang="en-GB" dirty="0"/>
              <a:t>: </a:t>
            </a:r>
          </a:p>
          <a:p>
            <a:r>
              <a:rPr lang="en-GB" dirty="0">
                <a:hlinkClick r:id="rId3"/>
              </a:rPr>
              <a:t>Azure Multi-Factor Authentication</a:t>
            </a:r>
            <a:endParaRPr lang="en-GB" dirty="0"/>
          </a:p>
          <a:p>
            <a:r>
              <a:rPr lang="en-GB" dirty="0"/>
              <a:t/>
            </a:r>
            <a:br>
              <a:rPr lang="en-GB" dirty="0"/>
            </a:br>
            <a:endParaRPr lang="en-GB" dirty="0"/>
          </a:p>
          <a:p>
            <a:r>
              <a:rPr lang="en-GB" b="1" dirty="0"/>
              <a:t>Practice #3 – Enforce Least Privilege</a:t>
            </a:r>
          </a:p>
          <a:p>
            <a:r>
              <a:rPr lang="en-GB" dirty="0"/>
              <a:t>It’s important to restrict and minimize the number of people in privileged roles who have access to secured information or resources. This reduces the chance of a malicious user getting that access, or an authorized user inadvertently compromising a sensitive resource. However, users still need to carry out privileged operations on a service and there is a need to understand what those operations are and to separate those roles such that there’s no easy opportunity for privilege escalation. The principle of “just enough administration” should be adopted to constrain the elevated privilege only to those functions the administrator requires to complete the task at hand and only on a "just-in-time" (JIT) basis and only for the minimum practical period.</a:t>
            </a:r>
          </a:p>
          <a:p>
            <a:r>
              <a:rPr lang="en-GB" dirty="0"/>
              <a:t/>
            </a:r>
            <a:br>
              <a:rPr lang="en-GB" dirty="0"/>
            </a:br>
            <a:endParaRPr lang="en-GB" dirty="0"/>
          </a:p>
          <a:p>
            <a:r>
              <a:rPr lang="en-GB" dirty="0"/>
              <a:t>The use of privileged access workstations (PAWs) also helps protect privileged users from internet attacks and threat vectors by providing a dedicated machine for sensitive tacks and separating these sensitive tasks and accounts from the daily use workstations. </a:t>
            </a:r>
          </a:p>
          <a:p>
            <a:r>
              <a:rPr lang="en-GB" dirty="0"/>
              <a:t/>
            </a:r>
            <a:br>
              <a:rPr lang="en-GB" dirty="0"/>
            </a:br>
            <a:endParaRPr lang="en-GB" dirty="0"/>
          </a:p>
          <a:p>
            <a:r>
              <a:rPr lang="en-GB" b="1" dirty="0"/>
              <a:t>Useful Links</a:t>
            </a:r>
            <a:r>
              <a:rPr lang="en-GB" dirty="0"/>
              <a:t>: </a:t>
            </a:r>
          </a:p>
          <a:p>
            <a:r>
              <a:rPr lang="en-GB" dirty="0">
                <a:hlinkClick r:id="rId4"/>
              </a:rPr>
              <a:t>Azure AD Privileged Identity Management </a:t>
            </a:r>
            <a:endParaRPr lang="en-GB" dirty="0"/>
          </a:p>
          <a:p>
            <a:r>
              <a:rPr lang="en-GB" dirty="0">
                <a:hlinkClick r:id="rId5"/>
              </a:rPr>
              <a:t>Role Based Access Control </a:t>
            </a:r>
            <a:endParaRPr lang="en-GB" dirty="0"/>
          </a:p>
          <a:p>
            <a:r>
              <a:rPr lang="en-GB" dirty="0">
                <a:hlinkClick r:id="rId6"/>
              </a:rPr>
              <a:t>Privileged Account Workstations </a:t>
            </a:r>
            <a:endParaRPr lang="en-GB" dirty="0"/>
          </a:p>
          <a:p>
            <a:r>
              <a:rPr lang="en-GB" dirty="0">
                <a:hlinkClick r:id="rId7"/>
              </a:rPr>
              <a:t>Just Enough Administration</a:t>
            </a:r>
            <a:endParaRPr lang="en-GB" dirty="0"/>
          </a:p>
          <a:p>
            <a:r>
              <a:rPr lang="en-GB" dirty="0"/>
              <a:t/>
            </a:r>
            <a:br>
              <a:rPr lang="en-GB" dirty="0"/>
            </a:br>
            <a:endParaRPr lang="en-GB" dirty="0"/>
          </a:p>
          <a:p>
            <a:r>
              <a:rPr lang="en-GB" b="1" dirty="0"/>
              <a:t>Practice #4 – Protect Secrets</a:t>
            </a:r>
          </a:p>
          <a:p>
            <a:r>
              <a:rPr lang="en-GB" dirty="0"/>
              <a:t>Encrypt and store application secrets and eliminate the need to include secrets and other sensitive configuration information in code or configuration files of the code. Never store passwords or other sensitive data in source code or configuration files or in plaintext files (documents, spreadsheets) stored in unprotected locations. Production secrets should not be used for development or testing. </a:t>
            </a:r>
          </a:p>
          <a:p>
            <a:r>
              <a:rPr lang="en-GB" dirty="0"/>
              <a:t/>
            </a:r>
            <a:br>
              <a:rPr lang="en-GB" dirty="0"/>
            </a:br>
            <a:endParaRPr lang="en-GB" dirty="0"/>
          </a:p>
          <a:p>
            <a:r>
              <a:rPr lang="en-GB" b="1" dirty="0"/>
              <a:t>Useful Links</a:t>
            </a:r>
            <a:r>
              <a:rPr lang="en-GB" dirty="0"/>
              <a:t>: </a:t>
            </a:r>
          </a:p>
          <a:p>
            <a:r>
              <a:rPr lang="en-GB" dirty="0">
                <a:hlinkClick r:id="rId8"/>
              </a:rPr>
              <a:t>Azure Key Vault </a:t>
            </a:r>
            <a:endParaRPr lang="en-GB" dirty="0"/>
          </a:p>
          <a:p>
            <a:r>
              <a:rPr lang="en-GB" dirty="0">
                <a:hlinkClick r:id="rId9"/>
              </a:rPr>
              <a:t>Safe storage of app secrets in development</a:t>
            </a:r>
            <a:endParaRPr lang="en-GB" dirty="0"/>
          </a:p>
          <a:p>
            <a:r>
              <a:rPr lang="en-GB" dirty="0">
                <a:hlinkClick r:id="rId10"/>
              </a:rPr>
              <a:t>Managed Identities for Azure </a:t>
            </a:r>
            <a:endParaRPr lang="en-GB" dirty="0"/>
          </a:p>
          <a:p>
            <a:r>
              <a:rPr lang="en-GB" dirty="0">
                <a:hlinkClick r:id="rId11"/>
              </a:rPr>
              <a:t>Continuous Delivery Tools for Visual Studio </a:t>
            </a:r>
            <a:r>
              <a:rPr lang="en-GB" dirty="0"/>
              <a:t>(includes Credential Scanner Preview) </a:t>
            </a:r>
          </a:p>
          <a:p>
            <a:r>
              <a:rPr lang="en-GB" dirty="0"/>
              <a:t/>
            </a:r>
            <a:br>
              <a:rPr lang="en-GB" dirty="0"/>
            </a:br>
            <a:endParaRPr lang="en-GB" dirty="0"/>
          </a:p>
          <a:p>
            <a:r>
              <a:rPr lang="en-GB" dirty="0"/>
              <a:t/>
            </a:r>
            <a:br>
              <a:rPr lang="en-GB" dirty="0"/>
            </a:br>
            <a:endParaRPr lang="en-GB" dirty="0"/>
          </a:p>
          <a:p>
            <a:r>
              <a:rPr lang="en-GB" b="1" dirty="0"/>
              <a:t>Practice #5 – Minimize Attack Surface </a:t>
            </a:r>
          </a:p>
          <a:p>
            <a:r>
              <a:rPr lang="en-GB" dirty="0"/>
              <a:t>Minimize the number of features that can be attacked by a malicious party. A </a:t>
            </a:r>
            <a:r>
              <a:rPr lang="en-GB" dirty="0" err="1"/>
              <a:t>defense</a:t>
            </a:r>
            <a:r>
              <a:rPr lang="en-GB" dirty="0"/>
              <a:t>-in-depth approach should be adopted and the attack surface should be minimized at every level of the stack, including limiting and locking down the network ports available, implementing baseline server role configurations, and restricting the applications a server is allowed to run.</a:t>
            </a:r>
          </a:p>
          <a:p>
            <a:r>
              <a:rPr lang="en-GB" dirty="0"/>
              <a:t/>
            </a:r>
            <a:br>
              <a:rPr lang="en-GB" dirty="0"/>
            </a:br>
            <a:endParaRPr lang="en-GB" dirty="0"/>
          </a:p>
          <a:p>
            <a:r>
              <a:rPr lang="en-GB" b="1" dirty="0"/>
              <a:t>Useful Links</a:t>
            </a:r>
            <a:r>
              <a:rPr lang="en-GB" dirty="0"/>
              <a:t>: </a:t>
            </a:r>
          </a:p>
          <a:p>
            <a:r>
              <a:rPr lang="en-GB" dirty="0" err="1">
                <a:hlinkClick r:id="rId12"/>
              </a:rPr>
              <a:t>Applocker</a:t>
            </a:r>
            <a:r>
              <a:rPr lang="en-GB" dirty="0">
                <a:hlinkClick r:id="rId12"/>
              </a:rPr>
              <a:t> </a:t>
            </a:r>
            <a:endParaRPr lang="en-GB" dirty="0"/>
          </a:p>
          <a:p>
            <a:r>
              <a:rPr lang="en-GB" dirty="0">
                <a:hlinkClick r:id="rId13"/>
              </a:rPr>
              <a:t>Securing SQL Server </a:t>
            </a:r>
            <a:endParaRPr lang="en-GB" dirty="0"/>
          </a:p>
          <a:p>
            <a:r>
              <a:rPr lang="en-GB" dirty="0">
                <a:hlinkClick r:id="rId14"/>
              </a:rPr>
              <a:t>Windows security baselines</a:t>
            </a:r>
            <a:endParaRPr lang="en-GB" dirty="0"/>
          </a:p>
          <a:p>
            <a:r>
              <a:rPr lang="en-GB" dirty="0">
                <a:hlinkClick r:id="rId15"/>
              </a:rPr>
              <a:t>Windows Server 2016 Security Guide</a:t>
            </a:r>
            <a:endParaRPr lang="en-GB" dirty="0"/>
          </a:p>
          <a:p>
            <a:r>
              <a:rPr lang="en-GB" dirty="0">
                <a:hlinkClick r:id="rId16"/>
              </a:rPr>
              <a:t>Device Guard</a:t>
            </a:r>
            <a:endParaRPr lang="en-GB" dirty="0"/>
          </a:p>
          <a:p>
            <a:r>
              <a:rPr lang="en-GB" dirty="0"/>
              <a:t/>
            </a:r>
            <a:br>
              <a:rPr lang="en-GB" dirty="0"/>
            </a:br>
            <a:endParaRPr lang="en-GB" dirty="0"/>
          </a:p>
          <a:p>
            <a:r>
              <a:rPr lang="en-GB" b="1" dirty="0"/>
              <a:t>Practice #6 - Encrypt Data in Transit and at Rest </a:t>
            </a:r>
          </a:p>
          <a:p>
            <a:r>
              <a:rPr lang="en-GB" dirty="0"/>
              <a:t>With the rise of mobile and cloud computing, it’s critically important to ensure all data—including security-sensitive information and management and control data—is protected from unintended disclosure or alteration when it’s being transmitted or stored. Encryption is typically used to achieve this. In the operational world, only use industry-vetted encryption libraries and only use strong versions of the encryption protocol. Also, be sure you understand the protections an encryption solution provides, especially when encrypting stored data.</a:t>
            </a:r>
          </a:p>
          <a:p>
            <a:r>
              <a:rPr lang="en-GB" dirty="0"/>
              <a:t/>
            </a:r>
            <a:br>
              <a:rPr lang="en-GB" dirty="0"/>
            </a:br>
            <a:endParaRPr lang="en-GB" dirty="0"/>
          </a:p>
          <a:p>
            <a:r>
              <a:rPr lang="en-GB" b="1" dirty="0"/>
              <a:t>Useful Links</a:t>
            </a:r>
            <a:r>
              <a:rPr lang="en-GB" dirty="0"/>
              <a:t>: </a:t>
            </a:r>
          </a:p>
          <a:p>
            <a:r>
              <a:rPr lang="en-GB" dirty="0">
                <a:hlinkClick r:id="rId17"/>
              </a:rPr>
              <a:t>Microsoft SDL Cryptographic Recommendations</a:t>
            </a:r>
            <a:r>
              <a:rPr lang="en-GB" dirty="0"/>
              <a:t/>
            </a:r>
            <a:br>
              <a:rPr lang="en-GB" dirty="0"/>
            </a:br>
            <a:r>
              <a:rPr lang="en-GB" dirty="0" err="1">
                <a:hlinkClick r:id="rId18"/>
              </a:rPr>
              <a:t>Qualys</a:t>
            </a:r>
            <a:r>
              <a:rPr lang="en-GB" dirty="0">
                <a:hlinkClick r:id="rId18"/>
              </a:rPr>
              <a:t> SSL Labs</a:t>
            </a:r>
            <a:endParaRPr lang="en-GB" dirty="0"/>
          </a:p>
          <a:p>
            <a:r>
              <a:rPr lang="en-GB" dirty="0"/>
              <a:t/>
            </a:r>
            <a:br>
              <a:rPr lang="en-GB" dirty="0"/>
            </a:br>
            <a:endParaRPr lang="en-GB" dirty="0"/>
          </a:p>
          <a:p>
            <a:r>
              <a:rPr lang="en-GB" b="1" dirty="0"/>
              <a:t>Practice #7 – Implement Security Monitoring </a:t>
            </a:r>
          </a:p>
          <a:p>
            <a:r>
              <a:rPr lang="en-GB" dirty="0"/>
              <a:t>It is critically important to be able to detect, respond to, and recover from attacks. Well-designed application, system, and security log files are the fundamental data sources that inform automated security information and event management (SIEM) systems alerting, and that support forensic analysis in the event of an incident.</a:t>
            </a:r>
          </a:p>
          <a:p>
            <a:r>
              <a:rPr lang="en-GB" dirty="0"/>
              <a:t/>
            </a:r>
            <a:br>
              <a:rPr lang="en-GB" dirty="0"/>
            </a:br>
            <a:endParaRPr lang="en-GB" dirty="0"/>
          </a:p>
          <a:p>
            <a:r>
              <a:rPr lang="en-GB" b="1" dirty="0"/>
              <a:t>Useful Links</a:t>
            </a:r>
            <a:r>
              <a:rPr lang="en-GB" dirty="0"/>
              <a:t>: </a:t>
            </a:r>
          </a:p>
          <a:p>
            <a:r>
              <a:rPr lang="en-GB" dirty="0">
                <a:hlinkClick r:id="rId19"/>
              </a:rPr>
              <a:t>Azure Security </a:t>
            </a:r>
            <a:r>
              <a:rPr lang="en-GB" dirty="0" err="1">
                <a:hlinkClick r:id="rId19"/>
              </a:rPr>
              <a:t>Center</a:t>
            </a:r>
            <a:endParaRPr lang="en-GB" dirty="0"/>
          </a:p>
          <a:p>
            <a:endParaRPr lang="en-GB" dirty="0"/>
          </a:p>
        </p:txBody>
      </p:sp>
      <p:sp>
        <p:nvSpPr>
          <p:cNvPr id="4" name="Slide Number Placeholder 3"/>
          <p:cNvSpPr>
            <a:spLocks noGrp="1"/>
          </p:cNvSpPr>
          <p:nvPr>
            <p:ph type="sldNum" sz="quarter" idx="10"/>
          </p:nvPr>
        </p:nvSpPr>
        <p:spPr/>
        <p:txBody>
          <a:bodyPr/>
          <a:lstStyle/>
          <a:p>
            <a:fld id="{52198F97-C3CD-470C-A10D-18D1B3317D3D}" type="slidenum">
              <a:rPr lang="en-GB" smtClean="0"/>
              <a:t>88</a:t>
            </a:fld>
            <a:endParaRPr lang="en-GB"/>
          </a:p>
        </p:txBody>
      </p:sp>
    </p:spTree>
    <p:extLst>
      <p:ext uri="{BB962C8B-B14F-4D97-AF65-F5344CB8AC3E}">
        <p14:creationId xmlns:p14="http://schemas.microsoft.com/office/powerpoint/2010/main" val="3916953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C0B4FF-D04F-0347-9B11-4E87A25C494D}" type="slidenum">
              <a:rPr lang="en-US" smtClean="0"/>
              <a:t>157</a:t>
            </a:fld>
            <a:endParaRPr lang="en-US"/>
          </a:p>
        </p:txBody>
      </p:sp>
    </p:spTree>
    <p:extLst>
      <p:ext uri="{BB962C8B-B14F-4D97-AF65-F5344CB8AC3E}">
        <p14:creationId xmlns:p14="http://schemas.microsoft.com/office/powerpoint/2010/main" val="1385268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C0B4FF-D04F-0347-9B11-4E87A25C494D}" type="slidenum">
              <a:rPr lang="en-US" smtClean="0"/>
              <a:t>158</a:t>
            </a:fld>
            <a:endParaRPr lang="en-US"/>
          </a:p>
        </p:txBody>
      </p:sp>
    </p:spTree>
    <p:extLst>
      <p:ext uri="{BB962C8B-B14F-4D97-AF65-F5344CB8AC3E}">
        <p14:creationId xmlns:p14="http://schemas.microsoft.com/office/powerpoint/2010/main" val="1033406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C0B4FF-D04F-0347-9B11-4E87A25C494D}" type="slidenum">
              <a:rPr lang="en-US" smtClean="0"/>
              <a:t>159</a:t>
            </a:fld>
            <a:endParaRPr lang="en-US"/>
          </a:p>
        </p:txBody>
      </p:sp>
    </p:spTree>
    <p:extLst>
      <p:ext uri="{BB962C8B-B14F-4D97-AF65-F5344CB8AC3E}">
        <p14:creationId xmlns:p14="http://schemas.microsoft.com/office/powerpoint/2010/main" val="2103135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C0B4FF-D04F-0347-9B11-4E87A25C494D}" type="slidenum">
              <a:rPr lang="en-US" smtClean="0"/>
              <a:t>160</a:t>
            </a:fld>
            <a:endParaRPr lang="en-US"/>
          </a:p>
        </p:txBody>
      </p:sp>
    </p:spTree>
    <p:extLst>
      <p:ext uri="{BB962C8B-B14F-4D97-AF65-F5344CB8AC3E}">
        <p14:creationId xmlns:p14="http://schemas.microsoft.com/office/powerpoint/2010/main" val="4055205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latin typeface="+mn-lt"/>
              </a:defRPr>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a:xfrm>
            <a:off x="11467315" y="6348329"/>
            <a:ext cx="504106" cy="365125"/>
          </a:xfrm>
        </p:spPr>
        <p:txBody>
          <a:bodyPr/>
          <a:lstStyle/>
          <a:p>
            <a:fld id="{587FCC4F-6CD8-4130-9BD4-F28F7DB88C7B}"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431756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EA2D8CE-ED77-4CB8-8A0B-857DEE87F19E}" type="datetimeFigureOut">
              <a:rPr lang="en-GB" smtClean="0"/>
              <a:t>19/06/2019</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587FCC4F-6CD8-4130-9BD4-F28F7DB88C7B}" type="slidenum">
              <a:rPr lang="en-GB" smtClean="0"/>
              <a:t>‹#›</a:t>
            </a:fld>
            <a:endParaRPr lang="en-GB"/>
          </a:p>
        </p:txBody>
      </p:sp>
    </p:spTree>
    <p:extLst>
      <p:ext uri="{BB962C8B-B14F-4D97-AF65-F5344CB8AC3E}">
        <p14:creationId xmlns:p14="http://schemas.microsoft.com/office/powerpoint/2010/main" val="3063566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EA2D8CE-ED77-4CB8-8A0B-857DEE87F19E}" type="datetimeFigureOut">
              <a:rPr lang="en-GB" smtClean="0"/>
              <a:t>19/06/2019</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587FCC4F-6CD8-4130-9BD4-F28F7DB88C7B}" type="slidenum">
              <a:rPr lang="en-GB" smtClean="0"/>
              <a:t>‹#›</a:t>
            </a:fld>
            <a:endParaRPr lang="en-GB"/>
          </a:p>
        </p:txBody>
      </p:sp>
    </p:spTree>
    <p:extLst>
      <p:ext uri="{BB962C8B-B14F-4D97-AF65-F5344CB8AC3E}">
        <p14:creationId xmlns:p14="http://schemas.microsoft.com/office/powerpoint/2010/main" val="2809326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585858"/>
                </a:solidFill>
                <a:latin typeface="Arial"/>
                <a:cs typeface="Arial"/>
              </a:defRPr>
            </a:lvl1pPr>
          </a:lstStyle>
          <a:p>
            <a:endParaRPr/>
          </a:p>
        </p:txBody>
      </p:sp>
      <p:sp>
        <p:nvSpPr>
          <p:cNvPr id="3" name="Holder 3"/>
          <p:cNvSpPr>
            <a:spLocks noGrp="1"/>
          </p:cNvSpPr>
          <p:nvPr>
            <p:ph sz="half" idx="2"/>
          </p:nvPr>
        </p:nvSpPr>
        <p:spPr>
          <a:xfrm>
            <a:off x="436880" y="1380490"/>
            <a:ext cx="3502025" cy="4415790"/>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sz="half" idx="3"/>
          </p:nvPr>
        </p:nvSpPr>
        <p:spPr>
          <a:xfrm>
            <a:off x="8500871" y="1946909"/>
            <a:ext cx="3507104" cy="3834765"/>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75138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1590421" cy="1325563"/>
          </a:xfrm>
        </p:spPr>
        <p:txBody>
          <a:bodyPr/>
          <a:lstStyle>
            <a:lvl1pPr>
              <a:defRPr b="1">
                <a:solidFill>
                  <a:schemeClr val="accent1">
                    <a:lumMod val="75000"/>
                  </a:schemeClr>
                </a:solidFill>
              </a:defRPr>
            </a:lvl1pPr>
          </a:lstStyle>
          <a:p>
            <a:r>
              <a:rPr lang="en-US"/>
              <a:t>Click to edit Master title style</a:t>
            </a:r>
            <a:endParaRPr lang="en-GB" dirty="0"/>
          </a:p>
        </p:txBody>
      </p:sp>
      <p:sp>
        <p:nvSpPr>
          <p:cNvPr id="3" name="Content Placeholder 2"/>
          <p:cNvSpPr>
            <a:spLocks noGrp="1"/>
          </p:cNvSpPr>
          <p:nvPr>
            <p:ph idx="1"/>
          </p:nvPr>
        </p:nvSpPr>
        <p:spPr>
          <a:xfrm>
            <a:off x="312821" y="1825625"/>
            <a:ext cx="11590421" cy="49359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11442031" y="6396456"/>
            <a:ext cx="461211" cy="365125"/>
          </a:xfrm>
        </p:spPr>
        <p:txBody>
          <a:bodyPr/>
          <a:lstStyle/>
          <a:p>
            <a:fld id="{587FCC4F-6CD8-4130-9BD4-F28F7DB88C7B}" type="slidenum">
              <a:rPr lang="en-GB" smtClean="0"/>
              <a:t>‹#›</a:t>
            </a:fld>
            <a:endParaRPr lang="en-GB"/>
          </a:p>
        </p:txBody>
      </p:sp>
    </p:spTree>
    <p:extLst>
      <p:ext uri="{BB962C8B-B14F-4D97-AF65-F5344CB8AC3E}">
        <p14:creationId xmlns:p14="http://schemas.microsoft.com/office/powerpoint/2010/main" val="2795233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7" y="1709738"/>
            <a:ext cx="11341769" cy="2852737"/>
          </a:xfrm>
        </p:spPr>
        <p:txBody>
          <a:bodyPr anchor="b"/>
          <a:lstStyle>
            <a:lvl1pPr>
              <a:defRPr sz="6000">
                <a:solidFill>
                  <a:schemeClr val="accent1">
                    <a:lumMod val="75000"/>
                  </a:schemeClr>
                </a:solidFill>
                <a:latin typeface="+mn-lt"/>
              </a:defRPr>
            </a:lvl1pPr>
          </a:lstStyle>
          <a:p>
            <a:r>
              <a:rPr lang="en-US"/>
              <a:t>Click to edit Master title style</a:t>
            </a:r>
            <a:endParaRPr lang="en-GB" dirty="0"/>
          </a:p>
        </p:txBody>
      </p:sp>
      <p:sp>
        <p:nvSpPr>
          <p:cNvPr id="3" name="Text Placeholder 2"/>
          <p:cNvSpPr>
            <a:spLocks noGrp="1"/>
          </p:cNvSpPr>
          <p:nvPr>
            <p:ph type="body" idx="1"/>
          </p:nvPr>
        </p:nvSpPr>
        <p:spPr>
          <a:xfrm>
            <a:off x="360947" y="4589463"/>
            <a:ext cx="11341769" cy="1500187"/>
          </a:xfrm>
        </p:spPr>
        <p:txBody>
          <a:bodyPr/>
          <a:lstStyle>
            <a:lvl1pPr marL="0" indent="0">
              <a:buNone/>
              <a:defRPr sz="24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a:xfrm>
            <a:off x="11265569" y="6356350"/>
            <a:ext cx="437147" cy="365125"/>
          </a:xfrm>
        </p:spPr>
        <p:txBody>
          <a:bodyPr/>
          <a:lstStyle/>
          <a:p>
            <a:fld id="{587FCC4F-6CD8-4130-9BD4-F28F7DB88C7B}" type="slidenum">
              <a:rPr lang="en-GB" smtClean="0"/>
              <a:t>‹#›</a:t>
            </a:fld>
            <a:endParaRPr lang="en-GB"/>
          </a:p>
        </p:txBody>
      </p:sp>
    </p:spTree>
    <p:extLst>
      <p:ext uri="{BB962C8B-B14F-4D97-AF65-F5344CB8AC3E}">
        <p14:creationId xmlns:p14="http://schemas.microsoft.com/office/powerpoint/2010/main" val="898245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67474" cy="1325563"/>
          </a:xfrm>
        </p:spPr>
        <p:txBody>
          <a:bodyPr/>
          <a:lstStyle>
            <a:lvl1pPr>
              <a:defRPr>
                <a:solidFill>
                  <a:schemeClr val="accent1">
                    <a:lumMod val="75000"/>
                  </a:schemeClr>
                </a:solidFill>
                <a:latin typeface="+mn-lt"/>
              </a:defRPr>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33474"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a:xfrm>
            <a:off x="11305674" y="6315576"/>
            <a:ext cx="533400" cy="365125"/>
          </a:xfrm>
        </p:spPr>
        <p:txBody>
          <a:bodyPr/>
          <a:lstStyle/>
          <a:p>
            <a:fld id="{587FCC4F-6CD8-4130-9BD4-F28F7DB88C7B}" type="slidenum">
              <a:rPr lang="en-GB" smtClean="0"/>
              <a:t>‹#›</a:t>
            </a:fld>
            <a:endParaRPr lang="en-GB"/>
          </a:p>
        </p:txBody>
      </p:sp>
    </p:spTree>
    <p:extLst>
      <p:ext uri="{BB962C8B-B14F-4D97-AF65-F5344CB8AC3E}">
        <p14:creationId xmlns:p14="http://schemas.microsoft.com/office/powerpoint/2010/main" val="4110304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247107"/>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0"/>
            <a:ext cx="504106" cy="365125"/>
          </a:xfrm>
        </p:spPr>
        <p:txBody>
          <a:bodyPr/>
          <a:lstStyle/>
          <a:p>
            <a:fld id="{587FCC4F-6CD8-4130-9BD4-F28F7DB88C7B}" type="slidenum">
              <a:rPr lang="en-GB" smtClean="0"/>
              <a:t>‹#›</a:t>
            </a:fld>
            <a:endParaRPr lang="en-GB"/>
          </a:p>
        </p:txBody>
      </p:sp>
    </p:spTree>
    <p:extLst>
      <p:ext uri="{BB962C8B-B14F-4D97-AF65-F5344CB8AC3E}">
        <p14:creationId xmlns:p14="http://schemas.microsoft.com/office/powerpoint/2010/main" val="167651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587FCC4F-6CD8-4130-9BD4-F28F7DB88C7B}" type="slidenum">
              <a:rPr lang="en-GB" smtClean="0"/>
              <a:t>‹#›</a:t>
            </a:fld>
            <a:endParaRPr lang="en-GB"/>
          </a:p>
        </p:txBody>
      </p:sp>
    </p:spTree>
    <p:extLst>
      <p:ext uri="{BB962C8B-B14F-4D97-AF65-F5344CB8AC3E}">
        <p14:creationId xmlns:p14="http://schemas.microsoft.com/office/powerpoint/2010/main" val="3130003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7FCC4F-6CD8-4130-9BD4-F28F7DB88C7B}" type="slidenum">
              <a:rPr lang="en-GB" smtClean="0"/>
              <a:t>‹#›</a:t>
            </a:fld>
            <a:endParaRPr lang="en-GB"/>
          </a:p>
        </p:txBody>
      </p:sp>
    </p:spTree>
    <p:extLst>
      <p:ext uri="{BB962C8B-B14F-4D97-AF65-F5344CB8AC3E}">
        <p14:creationId xmlns:p14="http://schemas.microsoft.com/office/powerpoint/2010/main" val="1174316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587FCC4F-6CD8-4130-9BD4-F28F7DB88C7B}" type="slidenum">
              <a:rPr lang="en-GB" smtClean="0"/>
              <a:t>‹#›</a:t>
            </a:fld>
            <a:endParaRPr lang="en-GB"/>
          </a:p>
        </p:txBody>
      </p:sp>
    </p:spTree>
    <p:extLst>
      <p:ext uri="{BB962C8B-B14F-4D97-AF65-F5344CB8AC3E}">
        <p14:creationId xmlns:p14="http://schemas.microsoft.com/office/powerpoint/2010/main" val="2321747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EA2D8CE-ED77-4CB8-8A0B-857DEE87F19E}" type="datetimeFigureOut">
              <a:rPr lang="en-GB" smtClean="0"/>
              <a:t>19/06/2019</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587FCC4F-6CD8-4130-9BD4-F28F7DB88C7B}" type="slidenum">
              <a:rPr lang="en-GB" smtClean="0"/>
              <a:t>‹#›</a:t>
            </a:fld>
            <a:endParaRPr lang="en-GB"/>
          </a:p>
        </p:txBody>
      </p:sp>
    </p:spTree>
    <p:extLst>
      <p:ext uri="{BB962C8B-B14F-4D97-AF65-F5344CB8AC3E}">
        <p14:creationId xmlns:p14="http://schemas.microsoft.com/office/powerpoint/2010/main" val="3488587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1467315" y="6356350"/>
            <a:ext cx="5041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7FCC4F-6CD8-4130-9BD4-F28F7DB88C7B}" type="slidenum">
              <a:rPr lang="en-GB" smtClean="0"/>
              <a:t>‹#›</a:t>
            </a:fld>
            <a:endParaRPr lang="en-GB"/>
          </a:p>
        </p:txBody>
      </p:sp>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2945704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url?sa=t&amp;rct=j&amp;q=&amp;esrc=s&amp;source=web&amp;cd=1&amp;ved=2ahUKEwjzo9njx9vfAhWDsXEKHaK-CGcQFjAAegQIChAC&amp;url=https://www.ajg.com/media/1329771/Critical-Business-Functions.pdf&amp;usg=AOvVaw3Y3J24OiGwg6_tq9KfSrx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hyperlink" Target="http://www.example.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hyperlink" Target="https://en.wikipedia.org/wiki/Cyclic_redundancy_chec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hyperlink" Target="https://www.youtube.com/watch?v=PB7hWlqTSqs" TargetMode="Externa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hyperlink" Target="http://superglos.co.uk/appWiki/doku.php?id=km1_-_certificate_in_cyber_security_introduction#resources" TargetMode="Externa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hyperlink" Target="https://www.cesg.gov.uk/scheme/products-cesg-assisted-products-service" TargetMode="External"/><Relationship Id="rId2" Type="http://schemas.openxmlformats.org/officeDocument/2006/relationships/hyperlink" Target="https://www.cesg.gov.uk/articles/common-criteria-formal-documentation" TargetMode="Externa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3" Type="http://schemas.openxmlformats.org/officeDocument/2006/relationships/hyperlink" Target="https://www.ncsc.gov.uk/section/keep-up-to-date/cisp" TargetMode="External"/><Relationship Id="rId2" Type="http://schemas.openxmlformats.org/officeDocument/2006/relationships/hyperlink" Target="https://www.ncsc.gov.uk/section/advice-guidance/all-topics?topics=active%20cyber%20defence" TargetMode="Externa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BCS Level 4 Certificate in Cyber Security Introduction</a:t>
            </a:r>
            <a:endParaRPr lang="en-GB" dirty="0"/>
          </a:p>
        </p:txBody>
      </p:sp>
      <p:sp>
        <p:nvSpPr>
          <p:cNvPr id="3" name="Subtitle 2"/>
          <p:cNvSpPr>
            <a:spLocks noGrp="1"/>
          </p:cNvSpPr>
          <p:nvPr>
            <p:ph type="subTitle" idx="1"/>
          </p:nvPr>
        </p:nvSpPr>
        <p:spPr/>
        <p:txBody>
          <a:bodyPr/>
          <a:lstStyle/>
          <a:p>
            <a:r>
              <a:rPr lang="en-GB" dirty="0"/>
              <a:t>QAN 603/0830/8 </a:t>
            </a:r>
          </a:p>
        </p:txBody>
      </p:sp>
    </p:spTree>
    <p:extLst>
      <p:ext uri="{BB962C8B-B14F-4D97-AF65-F5344CB8AC3E}">
        <p14:creationId xmlns:p14="http://schemas.microsoft.com/office/powerpoint/2010/main" val="41860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Criticality to a business. </a:t>
            </a:r>
            <a:endParaRPr lang="en-GB" dirty="0"/>
          </a:p>
        </p:txBody>
      </p:sp>
      <p:sp>
        <p:nvSpPr>
          <p:cNvPr id="7" name="Content Placeholder 6"/>
          <p:cNvSpPr>
            <a:spLocks noGrp="1"/>
          </p:cNvSpPr>
          <p:nvPr>
            <p:ph idx="1"/>
          </p:nvPr>
        </p:nvSpPr>
        <p:spPr/>
        <p:txBody>
          <a:bodyPr/>
          <a:lstStyle/>
          <a:p>
            <a:r>
              <a:rPr lang="en-GB" dirty="0"/>
              <a:t>Identifying critical business functions before a disaster is an essential part of resuming operations following a disaster</a:t>
            </a:r>
          </a:p>
          <a:p>
            <a:r>
              <a:rPr lang="en-GB" dirty="0"/>
              <a:t>Typically, your critical functions are the business functions that are:</a:t>
            </a:r>
          </a:p>
          <a:p>
            <a:pPr lvl="1"/>
            <a:r>
              <a:rPr lang="en-GB" dirty="0"/>
              <a:t>Most sensitive to downtime</a:t>
            </a:r>
          </a:p>
          <a:p>
            <a:pPr lvl="1"/>
            <a:r>
              <a:rPr lang="en-GB" dirty="0"/>
              <a:t>Fulfil legal or financial obligations to maintain cash flow</a:t>
            </a:r>
          </a:p>
          <a:p>
            <a:pPr lvl="1"/>
            <a:r>
              <a:rPr lang="en-GB" dirty="0"/>
              <a:t>Play a key role in maintaining your business’ market share and reputation</a:t>
            </a:r>
          </a:p>
          <a:p>
            <a:pPr lvl="1"/>
            <a:r>
              <a:rPr lang="en-GB" dirty="0"/>
              <a:t>Safeguard an irreplaceable asset</a:t>
            </a:r>
          </a:p>
        </p:txBody>
      </p:sp>
    </p:spTree>
    <p:extLst>
      <p:ext uri="{BB962C8B-B14F-4D97-AF65-F5344CB8AC3E}">
        <p14:creationId xmlns:p14="http://schemas.microsoft.com/office/powerpoint/2010/main" val="288670737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Information Security Management Program </a:t>
            </a:r>
          </a:p>
        </p:txBody>
      </p:sp>
      <p:sp>
        <p:nvSpPr>
          <p:cNvPr id="3" name="Content Placeholder 2"/>
          <p:cNvSpPr>
            <a:spLocks noGrp="1"/>
          </p:cNvSpPr>
          <p:nvPr>
            <p:ph idx="1"/>
          </p:nvPr>
        </p:nvSpPr>
        <p:spPr/>
        <p:txBody>
          <a:bodyPr/>
          <a:lstStyle/>
          <a:p>
            <a:r>
              <a:rPr lang="en-GB" dirty="0"/>
              <a:t>Information Security Management programs are the programs that are specially designed to focus on reducing the risk and vulnerabilities towards information security environment to train the organization and users to work in the less vulnerable state</a:t>
            </a:r>
          </a:p>
        </p:txBody>
      </p:sp>
    </p:spTree>
    <p:extLst>
      <p:ext uri="{BB962C8B-B14F-4D97-AF65-F5344CB8AC3E}">
        <p14:creationId xmlns:p14="http://schemas.microsoft.com/office/powerpoint/2010/main" val="32102642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999366" y="621410"/>
            <a:ext cx="8492591" cy="6123818"/>
          </a:xfrm>
          <a:prstGeom prst="rect">
            <a:avLst/>
          </a:prstGeom>
        </p:spPr>
      </p:pic>
    </p:spTree>
    <p:extLst>
      <p:ext uri="{BB962C8B-B14F-4D97-AF65-F5344CB8AC3E}">
        <p14:creationId xmlns:p14="http://schemas.microsoft.com/office/powerpoint/2010/main" val="21864632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3.3 Describe and explain what penetration testing is and how it contributes to security assurance</a:t>
            </a:r>
            <a:endParaRPr lang="en-GB" dirty="0"/>
          </a:p>
        </p:txBody>
      </p:sp>
      <p:sp>
        <p:nvSpPr>
          <p:cNvPr id="3" name="Content Placeholder 2"/>
          <p:cNvSpPr>
            <a:spLocks noGrp="1"/>
          </p:cNvSpPr>
          <p:nvPr>
            <p:ph type="body" idx="1"/>
          </p:nvPr>
        </p:nvSpPr>
        <p:spPr/>
        <p:txBody>
          <a:bodyPr>
            <a:normAutofit/>
          </a:bodyPr>
          <a:lstStyle/>
          <a:p>
            <a:r>
              <a:rPr lang="en-US" dirty="0"/>
              <a:t>‘Ethical hacking’</a:t>
            </a:r>
          </a:p>
          <a:p>
            <a:r>
              <a:rPr lang="en-US" dirty="0"/>
              <a:t>Differences between internal and external penetration testing  </a:t>
            </a:r>
          </a:p>
        </p:txBody>
      </p:sp>
    </p:spTree>
    <p:extLst>
      <p:ext uri="{BB962C8B-B14F-4D97-AF65-F5344CB8AC3E}">
        <p14:creationId xmlns:p14="http://schemas.microsoft.com/office/powerpoint/2010/main" val="16718312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hacking</a:t>
            </a:r>
          </a:p>
        </p:txBody>
      </p:sp>
      <p:sp>
        <p:nvSpPr>
          <p:cNvPr id="3" name="Content Placeholder 2"/>
          <p:cNvSpPr>
            <a:spLocks noGrp="1"/>
          </p:cNvSpPr>
          <p:nvPr>
            <p:ph idx="1"/>
          </p:nvPr>
        </p:nvSpPr>
        <p:spPr/>
        <p:txBody>
          <a:bodyPr/>
          <a:lstStyle/>
          <a:p>
            <a:r>
              <a:rPr lang="en-US" dirty="0"/>
              <a:t>Ethical hacking refers to the act of locating weaknesses and vulnerabilities of computer and information systems by duplicating the intent and actions of malicious hackers</a:t>
            </a:r>
          </a:p>
          <a:p>
            <a:r>
              <a:rPr lang="en-US" dirty="0"/>
              <a:t>Ethical hacking is also known as penetration testing, intrusion testing, or red teaming</a:t>
            </a:r>
          </a:p>
          <a:p>
            <a:r>
              <a:rPr lang="en-US" dirty="0"/>
              <a:t>The purpose of ethical hacking is to improve the security of the network or systems by fixing the vulnerabilities found during testing</a:t>
            </a:r>
          </a:p>
          <a:p>
            <a:endParaRPr lang="en-US" dirty="0"/>
          </a:p>
        </p:txBody>
      </p:sp>
    </p:spTree>
    <p:extLst>
      <p:ext uri="{BB962C8B-B14F-4D97-AF65-F5344CB8AC3E}">
        <p14:creationId xmlns:p14="http://schemas.microsoft.com/office/powerpoint/2010/main" val="356999408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Penetration Testing</a:t>
            </a:r>
          </a:p>
        </p:txBody>
      </p:sp>
      <p:sp>
        <p:nvSpPr>
          <p:cNvPr id="3" name="Content Placeholder 2"/>
          <p:cNvSpPr>
            <a:spLocks noGrp="1"/>
          </p:cNvSpPr>
          <p:nvPr>
            <p:ph idx="1"/>
          </p:nvPr>
        </p:nvSpPr>
        <p:spPr/>
        <p:txBody>
          <a:bodyPr/>
          <a:lstStyle/>
          <a:p>
            <a:r>
              <a:rPr lang="en-US" dirty="0"/>
              <a:t>An Internal Penetration Test differs from a vulnerability assessment in that it actually exploits the vulnerabilities to determine what information is actually exposed</a:t>
            </a:r>
          </a:p>
          <a:p>
            <a:r>
              <a:rPr lang="en-US" dirty="0"/>
              <a:t>An Internal Penetration Test mimics the actions of an actual attacker exploiting weaknesses in network security without the usual dangers</a:t>
            </a:r>
          </a:p>
          <a:p>
            <a:r>
              <a:rPr lang="en-US" dirty="0"/>
              <a:t>Internal penetration tests are designed to emulate the risk of an attacker who has penetrated the network </a:t>
            </a:r>
            <a:r>
              <a:rPr lang="en-US" dirty="0" err="1"/>
              <a:t>defences</a:t>
            </a:r>
            <a:r>
              <a:rPr lang="en-US" dirty="0"/>
              <a:t>, or someone with access who wishes to escalate it </a:t>
            </a:r>
            <a:r>
              <a:rPr lang="en-US" dirty="0" err="1"/>
              <a:t>e.g</a:t>
            </a:r>
            <a:r>
              <a:rPr lang="en-US" dirty="0"/>
              <a:t> a contractor, non IT staff, temporary staff</a:t>
            </a:r>
          </a:p>
          <a:p>
            <a:endParaRPr lang="en-US" dirty="0"/>
          </a:p>
        </p:txBody>
      </p:sp>
    </p:spTree>
    <p:extLst>
      <p:ext uri="{BB962C8B-B14F-4D97-AF65-F5344CB8AC3E}">
        <p14:creationId xmlns:p14="http://schemas.microsoft.com/office/powerpoint/2010/main" val="347511988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Penetration Testing</a:t>
            </a:r>
          </a:p>
        </p:txBody>
      </p:sp>
      <p:sp>
        <p:nvSpPr>
          <p:cNvPr id="3" name="Content Placeholder 2"/>
          <p:cNvSpPr>
            <a:spLocks noGrp="1"/>
          </p:cNvSpPr>
          <p:nvPr>
            <p:ph idx="1"/>
          </p:nvPr>
        </p:nvSpPr>
        <p:spPr/>
        <p:txBody>
          <a:bodyPr/>
          <a:lstStyle/>
          <a:p>
            <a:r>
              <a:rPr lang="en-US" dirty="0"/>
              <a:t>An External Penetration Test imitates an actual attacker exploiting vulnerabilities in network security from an external position – likely without credentials or the appropriate rights to system access</a:t>
            </a:r>
          </a:p>
          <a:p>
            <a:r>
              <a:rPr lang="en-US" dirty="0"/>
              <a:t>This test examines external information security systems for any weakness that may be used to disrupt the confidentiality, availability, or integrity of the network</a:t>
            </a:r>
          </a:p>
          <a:p>
            <a:r>
              <a:rPr lang="en-US" dirty="0"/>
              <a:t>The test will attack security controls, such as firewalls, intrusion detection and prevention systems, or other implemented application defenses</a:t>
            </a:r>
          </a:p>
        </p:txBody>
      </p:sp>
    </p:spTree>
    <p:extLst>
      <p:ext uri="{BB962C8B-B14F-4D97-AF65-F5344CB8AC3E}">
        <p14:creationId xmlns:p14="http://schemas.microsoft.com/office/powerpoint/2010/main" val="7798447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3.4 Describe at least one current system of extrinsic assurance, explaining the benefits and limitations</a:t>
            </a:r>
          </a:p>
        </p:txBody>
      </p:sp>
      <p:sp>
        <p:nvSpPr>
          <p:cNvPr id="3" name="Content Placeholder 2"/>
          <p:cNvSpPr>
            <a:spLocks noGrp="1"/>
          </p:cNvSpPr>
          <p:nvPr>
            <p:ph type="body" idx="1"/>
          </p:nvPr>
        </p:nvSpPr>
        <p:spPr/>
        <p:txBody>
          <a:bodyPr/>
          <a:lstStyle/>
          <a:p>
            <a:r>
              <a:rPr lang="en-US" dirty="0"/>
              <a:t>Security testing </a:t>
            </a:r>
          </a:p>
          <a:p>
            <a:r>
              <a:rPr lang="en-US" dirty="0"/>
              <a:t>Supply chain assurance </a:t>
            </a:r>
          </a:p>
          <a:p>
            <a:r>
              <a:rPr lang="en-US" dirty="0"/>
              <a:t>Common criteria </a:t>
            </a:r>
          </a:p>
          <a:p>
            <a:endParaRPr lang="en-US" dirty="0"/>
          </a:p>
        </p:txBody>
      </p:sp>
    </p:spTree>
    <p:extLst>
      <p:ext uri="{BB962C8B-B14F-4D97-AF65-F5344CB8AC3E}">
        <p14:creationId xmlns:p14="http://schemas.microsoft.com/office/powerpoint/2010/main" val="9432725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Testing </a:t>
            </a:r>
          </a:p>
        </p:txBody>
      </p:sp>
      <p:sp>
        <p:nvSpPr>
          <p:cNvPr id="3" name="Content Placeholder 2"/>
          <p:cNvSpPr>
            <a:spLocks noGrp="1"/>
          </p:cNvSpPr>
          <p:nvPr>
            <p:ph idx="1"/>
          </p:nvPr>
        </p:nvSpPr>
        <p:spPr/>
        <p:txBody>
          <a:bodyPr/>
          <a:lstStyle/>
          <a:p>
            <a:r>
              <a:rPr lang="en-US" dirty="0"/>
              <a:t>Security testing is a type of software testing that intends to uncover vulnerabilities of the system and determine that its data and resources are protected from possible intruders</a:t>
            </a:r>
          </a:p>
          <a:p>
            <a:r>
              <a:rPr lang="en-US" dirty="0"/>
              <a:t>Ensures software systems and applications are free from any vulnerabilities, threats, risks that may cause a big loss</a:t>
            </a:r>
          </a:p>
        </p:txBody>
      </p:sp>
    </p:spTree>
    <p:extLst>
      <p:ext uri="{BB962C8B-B14F-4D97-AF65-F5344CB8AC3E}">
        <p14:creationId xmlns:p14="http://schemas.microsoft.com/office/powerpoint/2010/main" val="6977374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 Chain Assurance </a:t>
            </a:r>
          </a:p>
        </p:txBody>
      </p:sp>
      <p:sp>
        <p:nvSpPr>
          <p:cNvPr id="3" name="Content Placeholder 2"/>
          <p:cNvSpPr>
            <a:spLocks noGrp="1"/>
          </p:cNvSpPr>
          <p:nvPr>
            <p:ph idx="1"/>
          </p:nvPr>
        </p:nvSpPr>
        <p:spPr/>
        <p:txBody>
          <a:bodyPr/>
          <a:lstStyle/>
          <a:p>
            <a:r>
              <a:rPr lang="en-US" dirty="0"/>
              <a:t>Ensures suppliers meet and are up to date with the required accredited or bespoke standards to ensure safety, legality and quality</a:t>
            </a:r>
          </a:p>
          <a:p>
            <a:r>
              <a:rPr lang="en-US" dirty="0"/>
              <a:t>Provide technical approvals for new suppliers</a:t>
            </a:r>
          </a:p>
          <a:p>
            <a:r>
              <a:rPr lang="en-US" dirty="0"/>
              <a:t>Conduct risk assessments for all relevant issues including health and safety, modern slavery compliance, environmental policies, ethical sourcing and more</a:t>
            </a:r>
          </a:p>
          <a:p>
            <a:r>
              <a:rPr lang="en-US" dirty="0"/>
              <a:t>Perform whole supplier inspection process:</a:t>
            </a:r>
          </a:p>
          <a:p>
            <a:pPr lvl="1"/>
            <a:r>
              <a:rPr lang="en-US" dirty="0"/>
              <a:t>Technical review of assessment reports from suppliers</a:t>
            </a:r>
          </a:p>
          <a:p>
            <a:r>
              <a:rPr lang="en-US" dirty="0"/>
              <a:t>Suppliers should improve their technical competence where needed</a:t>
            </a:r>
          </a:p>
          <a:p>
            <a:endParaRPr lang="en-US" dirty="0"/>
          </a:p>
        </p:txBody>
      </p:sp>
    </p:spTree>
    <p:extLst>
      <p:ext uri="{BB962C8B-B14F-4D97-AF65-F5344CB8AC3E}">
        <p14:creationId xmlns:p14="http://schemas.microsoft.com/office/powerpoint/2010/main" val="40337753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Criteria </a:t>
            </a:r>
          </a:p>
        </p:txBody>
      </p:sp>
      <p:sp>
        <p:nvSpPr>
          <p:cNvPr id="3" name="Content Placeholder 2"/>
          <p:cNvSpPr>
            <a:spLocks noGrp="1"/>
          </p:cNvSpPr>
          <p:nvPr>
            <p:ph idx="1"/>
          </p:nvPr>
        </p:nvSpPr>
        <p:spPr/>
        <p:txBody>
          <a:bodyPr/>
          <a:lstStyle/>
          <a:p>
            <a:r>
              <a:rPr lang="en-US" dirty="0"/>
              <a:t>The Common Criteria for Information Technology Security Evaluation (abbreviated as Common Criteria or CC) is an international standard for computer security certification</a:t>
            </a:r>
          </a:p>
          <a:p>
            <a:r>
              <a:rPr lang="en-US" dirty="0"/>
              <a:t>It is presently in version 3.1 revision 5</a:t>
            </a:r>
          </a:p>
          <a:p>
            <a:endParaRPr lang="en-US" dirty="0"/>
          </a:p>
        </p:txBody>
      </p:sp>
    </p:spTree>
    <p:extLst>
      <p:ext uri="{BB962C8B-B14F-4D97-AF65-F5344CB8AC3E}">
        <p14:creationId xmlns:p14="http://schemas.microsoft.com/office/powerpoint/2010/main" val="2397154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1087020"/>
            <a:ext cx="11590421" cy="1325563"/>
          </a:xfrm>
        </p:spPr>
        <p:txBody>
          <a:bodyPr/>
          <a:lstStyle/>
          <a:p>
            <a:r>
              <a:rPr lang="en-GB" dirty="0"/>
              <a:t>Steps To Identifying The Most Critical Functions In A Business</a:t>
            </a:r>
          </a:p>
        </p:txBody>
      </p:sp>
      <p:sp>
        <p:nvSpPr>
          <p:cNvPr id="3" name="Content Placeholder 2"/>
          <p:cNvSpPr>
            <a:spLocks noGrp="1"/>
          </p:cNvSpPr>
          <p:nvPr>
            <p:ph idx="1"/>
          </p:nvPr>
        </p:nvSpPr>
        <p:spPr>
          <a:xfrm>
            <a:off x="312821" y="2558715"/>
            <a:ext cx="11590421" cy="4202865"/>
          </a:xfrm>
        </p:spPr>
        <p:txBody>
          <a:bodyPr/>
          <a:lstStyle/>
          <a:p>
            <a:r>
              <a:rPr lang="en-GB" dirty="0"/>
              <a:t>Identify the critical business functions of your business</a:t>
            </a:r>
          </a:p>
          <a:p>
            <a:pPr lvl="1"/>
            <a:r>
              <a:rPr lang="en-GB" dirty="0"/>
              <a:t>Classify these critical business functions into the following categories: high (most severe), medium and low (least severe)</a:t>
            </a:r>
          </a:p>
          <a:p>
            <a:pPr lvl="1"/>
            <a:r>
              <a:rPr lang="en-GB" dirty="0"/>
              <a:t>Complete the Critical Business Functions Chart for each critical business function</a:t>
            </a:r>
          </a:p>
        </p:txBody>
      </p:sp>
    </p:spTree>
    <p:extLst>
      <p:ext uri="{BB962C8B-B14F-4D97-AF65-F5344CB8AC3E}">
        <p14:creationId xmlns:p14="http://schemas.microsoft.com/office/powerpoint/2010/main" val="263983012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Common Criteria</a:t>
            </a:r>
            <a:endParaRPr lang="en-US" dirty="0"/>
          </a:p>
        </p:txBody>
      </p:sp>
      <p:sp>
        <p:nvSpPr>
          <p:cNvPr id="3" name="Content Placeholder 2"/>
          <p:cNvSpPr>
            <a:spLocks noGrp="1"/>
          </p:cNvSpPr>
          <p:nvPr>
            <p:ph idx="1"/>
          </p:nvPr>
        </p:nvSpPr>
        <p:spPr/>
        <p:txBody>
          <a:bodyPr>
            <a:normAutofit lnSpcReduction="10000"/>
          </a:bodyPr>
          <a:lstStyle/>
          <a:p>
            <a:r>
              <a:rPr lang="en-US" dirty="0"/>
              <a:t>A framework in which computer system users can specify their security functional requirements (SFRs) and security functional assurance requirements (SARs) using Protection Profiles (PPs)</a:t>
            </a:r>
          </a:p>
          <a:p>
            <a:r>
              <a:rPr lang="en-US" dirty="0"/>
              <a:t>Technology vendors can then implement and/or make claims about the security attributes of their products, and hire testing laboratories to evaluate their products to determine if they meet these claims</a:t>
            </a:r>
          </a:p>
          <a:p>
            <a:r>
              <a:rPr lang="en-US" dirty="0"/>
              <a:t>In short, Common Criteria provides assurance that the process of specification, implementation and evaluation of a computer security product has been conducted in a rigorous, standard and repeatable manner at a level that corresponds with its target use environment</a:t>
            </a:r>
          </a:p>
          <a:p>
            <a:r>
              <a:rPr lang="en-US" dirty="0"/>
              <a:t>Once this process is completed successfully, a vendor achieves Common Criteria certification.</a:t>
            </a:r>
          </a:p>
        </p:txBody>
      </p:sp>
    </p:spTree>
    <p:extLst>
      <p:ext uri="{BB962C8B-B14F-4D97-AF65-F5344CB8AC3E}">
        <p14:creationId xmlns:p14="http://schemas.microsoft.com/office/powerpoint/2010/main" val="9815493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3.5 Describe at least two ways an </a:t>
            </a:r>
            <a:r>
              <a:rPr lang="en-US" dirty="0" err="1"/>
              <a:t>organisation</a:t>
            </a:r>
            <a:r>
              <a:rPr lang="en-US" dirty="0"/>
              <a:t> can provide intrinsic assurance </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7459624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3E92E0-D5E2-45FA-9E75-66BCBDAD336C}"/>
              </a:ext>
            </a:extLst>
          </p:cNvPr>
          <p:cNvSpPr>
            <a:spLocks noGrp="1"/>
          </p:cNvSpPr>
          <p:nvPr>
            <p:ph type="title"/>
          </p:nvPr>
        </p:nvSpPr>
        <p:spPr/>
        <p:txBody>
          <a:bodyPr/>
          <a:lstStyle/>
          <a:p>
            <a:r>
              <a:rPr lang="en-GB" dirty="0"/>
              <a:t>Assurance</a:t>
            </a:r>
          </a:p>
        </p:txBody>
      </p:sp>
      <p:sp>
        <p:nvSpPr>
          <p:cNvPr id="5" name="Content Placeholder 4">
            <a:extLst>
              <a:ext uri="{FF2B5EF4-FFF2-40B4-BE49-F238E27FC236}">
                <a16:creationId xmlns:a16="http://schemas.microsoft.com/office/drawing/2014/main" id="{0968B224-725B-4CC4-B762-9EEB460DA9A7}"/>
              </a:ext>
            </a:extLst>
          </p:cNvPr>
          <p:cNvSpPr>
            <a:spLocks noGrp="1"/>
          </p:cNvSpPr>
          <p:nvPr>
            <p:ph idx="1"/>
          </p:nvPr>
        </p:nvSpPr>
        <p:spPr/>
        <p:txBody>
          <a:bodyPr/>
          <a:lstStyle/>
          <a:p>
            <a:r>
              <a:rPr lang="en-GB" dirty="0"/>
              <a:t>Assurance and confidence are not identical and cannot be used in place of one another</a:t>
            </a:r>
          </a:p>
          <a:p>
            <a:r>
              <a:rPr lang="en-GB" dirty="0"/>
              <a:t>Assurance is determined from the evidence produced by the assessment process of an entity</a:t>
            </a:r>
          </a:p>
          <a:p>
            <a:r>
              <a:rPr lang="en-GB" dirty="0"/>
              <a:t>“Assurance” is defined as the degree of confidence that the security needs of a system are satisfied</a:t>
            </a:r>
          </a:p>
          <a:p>
            <a:r>
              <a:rPr lang="en-GB" dirty="0"/>
              <a:t>Assurance does not automatically imply good security</a:t>
            </a:r>
          </a:p>
          <a:p>
            <a:r>
              <a:rPr lang="en-GB" dirty="0"/>
              <a:t>Assurance implies only that an enterprise meets its security objectives</a:t>
            </a:r>
          </a:p>
        </p:txBody>
      </p:sp>
    </p:spTree>
    <p:extLst>
      <p:ext uri="{BB962C8B-B14F-4D97-AF65-F5344CB8AC3E}">
        <p14:creationId xmlns:p14="http://schemas.microsoft.com/office/powerpoint/2010/main" val="199212925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 Management</a:t>
            </a:r>
          </a:p>
        </p:txBody>
      </p:sp>
      <p:sp>
        <p:nvSpPr>
          <p:cNvPr id="3" name="Content Placeholder 2"/>
          <p:cNvSpPr>
            <a:spLocks noGrp="1"/>
          </p:cNvSpPr>
          <p:nvPr>
            <p:ph idx="1"/>
          </p:nvPr>
        </p:nvSpPr>
        <p:spPr/>
        <p:txBody>
          <a:bodyPr/>
          <a:lstStyle/>
          <a:p>
            <a:r>
              <a:rPr lang="en-GB" dirty="0"/>
              <a:t>Configuration management encompasses the administrative activities concerned with the creation, maintenance, controlled change and quality control of the scope of work</a:t>
            </a:r>
          </a:p>
          <a:p>
            <a:r>
              <a:rPr lang="en-GB" dirty="0"/>
              <a:t>A configuration is the set of functional and physical characteristics of a final deliverable defined in the specification and achieved in the execution of plans</a:t>
            </a:r>
          </a:p>
          <a:p>
            <a:r>
              <a:rPr lang="en-GB" dirty="0"/>
              <a:t>Intrinsic assurance can be provided by setting in place a range of activities that will ensure that security is applied at this stage</a:t>
            </a:r>
            <a:endParaRPr lang="en-US" dirty="0"/>
          </a:p>
        </p:txBody>
      </p:sp>
    </p:spTree>
    <p:extLst>
      <p:ext uri="{BB962C8B-B14F-4D97-AF65-F5344CB8AC3E}">
        <p14:creationId xmlns:p14="http://schemas.microsoft.com/office/powerpoint/2010/main" val="83196517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1BE16-31E5-4950-8B35-F13A291D3A33}"/>
              </a:ext>
            </a:extLst>
          </p:cNvPr>
          <p:cNvSpPr>
            <a:spLocks noGrp="1"/>
          </p:cNvSpPr>
          <p:nvPr>
            <p:ph type="title"/>
          </p:nvPr>
        </p:nvSpPr>
        <p:spPr/>
        <p:txBody>
          <a:bodyPr/>
          <a:lstStyle/>
          <a:p>
            <a:r>
              <a:rPr lang="en-GB" b="0" dirty="0"/>
              <a:t>Change Management</a:t>
            </a:r>
          </a:p>
        </p:txBody>
      </p:sp>
      <p:sp>
        <p:nvSpPr>
          <p:cNvPr id="3" name="Content Placeholder 2">
            <a:extLst>
              <a:ext uri="{FF2B5EF4-FFF2-40B4-BE49-F238E27FC236}">
                <a16:creationId xmlns:a16="http://schemas.microsoft.com/office/drawing/2014/main" id="{A52F61B2-D805-4D1A-B7F6-6F28A902D331}"/>
              </a:ext>
            </a:extLst>
          </p:cNvPr>
          <p:cNvSpPr>
            <a:spLocks noGrp="1"/>
          </p:cNvSpPr>
          <p:nvPr>
            <p:ph idx="1"/>
          </p:nvPr>
        </p:nvSpPr>
        <p:spPr/>
        <p:txBody>
          <a:bodyPr>
            <a:normAutofit lnSpcReduction="10000"/>
          </a:bodyPr>
          <a:lstStyle/>
          <a:p>
            <a:r>
              <a:rPr lang="en-GB" dirty="0"/>
              <a:t>Change management is a collective term for all approaches to prepare, support and help individuals, teams, and organizations in making organizational change</a:t>
            </a:r>
          </a:p>
          <a:p>
            <a:r>
              <a:rPr lang="en-GB" dirty="0"/>
              <a:t>Cybersecurity is a continuous battle that requires a long-term change management plan</a:t>
            </a:r>
          </a:p>
          <a:p>
            <a:r>
              <a:rPr lang="en-GB" dirty="0"/>
              <a:t>As far as people go:</a:t>
            </a:r>
          </a:p>
          <a:p>
            <a:pPr lvl="1"/>
            <a:r>
              <a:rPr lang="en-GB" dirty="0"/>
              <a:t>need to learn to recognize potential threats in all shapes and forms</a:t>
            </a:r>
          </a:p>
          <a:p>
            <a:pPr lvl="1"/>
            <a:r>
              <a:rPr lang="en-GB" dirty="0"/>
              <a:t>develop a continuous training plan addressing the different types of attacks each department might encounter</a:t>
            </a:r>
          </a:p>
          <a:p>
            <a:r>
              <a:rPr lang="en-GB" dirty="0"/>
              <a:t>The organization should gain executive support for a cybersecurity change management plan, so you can implement training and communication initiatives that result in long-term behaviour changes</a:t>
            </a:r>
          </a:p>
        </p:txBody>
      </p:sp>
    </p:spTree>
    <p:extLst>
      <p:ext uri="{BB962C8B-B14F-4D97-AF65-F5344CB8AC3E}">
        <p14:creationId xmlns:p14="http://schemas.microsoft.com/office/powerpoint/2010/main" val="4244287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A4377-594F-48BA-8D48-3491C0FA112C}"/>
              </a:ext>
            </a:extLst>
          </p:cNvPr>
          <p:cNvSpPr>
            <a:spLocks noGrp="1"/>
          </p:cNvSpPr>
          <p:nvPr>
            <p:ph type="title"/>
          </p:nvPr>
        </p:nvSpPr>
        <p:spPr/>
        <p:txBody>
          <a:bodyPr/>
          <a:lstStyle/>
          <a:p>
            <a:r>
              <a:rPr lang="en-GB" b="0" dirty="0"/>
              <a:t>Threat Intelligence</a:t>
            </a:r>
          </a:p>
        </p:txBody>
      </p:sp>
      <p:sp>
        <p:nvSpPr>
          <p:cNvPr id="3" name="Content Placeholder 2">
            <a:extLst>
              <a:ext uri="{FF2B5EF4-FFF2-40B4-BE49-F238E27FC236}">
                <a16:creationId xmlns:a16="http://schemas.microsoft.com/office/drawing/2014/main" id="{9865DA36-90AD-48D3-8351-CCB1B5362AC1}"/>
              </a:ext>
            </a:extLst>
          </p:cNvPr>
          <p:cNvSpPr>
            <a:spLocks noGrp="1"/>
          </p:cNvSpPr>
          <p:nvPr>
            <p:ph idx="1"/>
          </p:nvPr>
        </p:nvSpPr>
        <p:spPr/>
        <p:txBody>
          <a:bodyPr/>
          <a:lstStyle/>
          <a:p>
            <a:r>
              <a:rPr lang="en-GB" dirty="0"/>
              <a:t>Threat intelligence, or cyber threat intelligence, is information an organization uses to understand the threats that have, will, or are currently targeting the organization</a:t>
            </a:r>
          </a:p>
          <a:p>
            <a:r>
              <a:rPr lang="en-GB" dirty="0"/>
              <a:t>Threat intelligence can help organizations gain valuable knowledge about these threats, build effective defence mechanisms and mitigate the risks that could damage their bottom line and reputation</a:t>
            </a:r>
          </a:p>
          <a:p>
            <a:r>
              <a:rPr lang="en-GB" dirty="0"/>
              <a:t>Targeted threats require targeted defence, and cyber threat intelligence delivers the capability to defend more proactively</a:t>
            </a:r>
          </a:p>
        </p:txBody>
      </p:sp>
    </p:spTree>
    <p:extLst>
      <p:ext uri="{BB962C8B-B14F-4D97-AF65-F5344CB8AC3E}">
        <p14:creationId xmlns:p14="http://schemas.microsoft.com/office/powerpoint/2010/main" val="324705387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B22AD-3469-4649-8EAF-ADEC62B7CD42}"/>
              </a:ext>
            </a:extLst>
          </p:cNvPr>
          <p:cNvSpPr>
            <a:spLocks noGrp="1"/>
          </p:cNvSpPr>
          <p:nvPr>
            <p:ph type="title"/>
          </p:nvPr>
        </p:nvSpPr>
        <p:spPr/>
        <p:txBody>
          <a:bodyPr/>
          <a:lstStyle/>
          <a:p>
            <a:r>
              <a:rPr lang="en-GB" dirty="0"/>
              <a:t>Threat Intelligence</a:t>
            </a:r>
          </a:p>
        </p:txBody>
      </p:sp>
      <p:sp>
        <p:nvSpPr>
          <p:cNvPr id="3" name="Content Placeholder 2">
            <a:extLst>
              <a:ext uri="{FF2B5EF4-FFF2-40B4-BE49-F238E27FC236}">
                <a16:creationId xmlns:a16="http://schemas.microsoft.com/office/drawing/2014/main" id="{05562A49-13AD-4F19-AE68-E9EC0DB3450C}"/>
              </a:ext>
            </a:extLst>
          </p:cNvPr>
          <p:cNvSpPr>
            <a:spLocks noGrp="1"/>
          </p:cNvSpPr>
          <p:nvPr>
            <p:ph idx="1"/>
          </p:nvPr>
        </p:nvSpPr>
        <p:spPr/>
        <p:txBody>
          <a:bodyPr/>
          <a:lstStyle/>
          <a:p>
            <a:r>
              <a:rPr lang="en-GB" dirty="0"/>
              <a:t>Threat intelligence solutions gather raw data about emerging or existing threat actors and threats from a number of sources</a:t>
            </a:r>
          </a:p>
          <a:p>
            <a:r>
              <a:rPr lang="en-GB" dirty="0"/>
              <a:t>This data is then analysed and filtered to produce threat intel feeds and management reports that contain information that can be used by automated security control solutions</a:t>
            </a:r>
          </a:p>
          <a:p>
            <a:r>
              <a:rPr lang="en-GB" dirty="0"/>
              <a:t>The primary purpose of this type of security is to keep organizations informed of the risks of advanced persistent threats, zero-day threats and exploits, and how to protect against them</a:t>
            </a:r>
          </a:p>
        </p:txBody>
      </p:sp>
    </p:spTree>
    <p:extLst>
      <p:ext uri="{BB962C8B-B14F-4D97-AF65-F5344CB8AC3E}">
        <p14:creationId xmlns:p14="http://schemas.microsoft.com/office/powerpoint/2010/main" val="33089748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5CD78-8C30-48A3-8F22-2D0AD24FDD1C}"/>
              </a:ext>
            </a:extLst>
          </p:cNvPr>
          <p:cNvSpPr>
            <a:spLocks noGrp="1"/>
          </p:cNvSpPr>
          <p:nvPr>
            <p:ph type="title"/>
          </p:nvPr>
        </p:nvSpPr>
        <p:spPr/>
        <p:txBody>
          <a:bodyPr/>
          <a:lstStyle/>
          <a:p>
            <a:r>
              <a:rPr lang="en-GB" dirty="0"/>
              <a:t>Vulnerability Scans </a:t>
            </a:r>
          </a:p>
        </p:txBody>
      </p:sp>
      <p:sp>
        <p:nvSpPr>
          <p:cNvPr id="3" name="Content Placeholder 2">
            <a:extLst>
              <a:ext uri="{FF2B5EF4-FFF2-40B4-BE49-F238E27FC236}">
                <a16:creationId xmlns:a16="http://schemas.microsoft.com/office/drawing/2014/main" id="{C88B7186-40E7-4E64-B013-8867218C8C30}"/>
              </a:ext>
            </a:extLst>
          </p:cNvPr>
          <p:cNvSpPr>
            <a:spLocks noGrp="1"/>
          </p:cNvSpPr>
          <p:nvPr>
            <p:ph idx="1"/>
          </p:nvPr>
        </p:nvSpPr>
        <p:spPr/>
        <p:txBody>
          <a:bodyPr>
            <a:normAutofit lnSpcReduction="10000"/>
          </a:bodyPr>
          <a:lstStyle/>
          <a:p>
            <a:r>
              <a:rPr lang="en-GB" dirty="0"/>
              <a:t>An inspection of the potential points of exploit on a computer or network to identify security holes</a:t>
            </a:r>
          </a:p>
          <a:p>
            <a:r>
              <a:rPr lang="en-GB" dirty="0"/>
              <a:t>A vulnerability scan detects and classifies system weaknesses in computers, networks and communications equipment and predicts the effectiveness of countermeasures</a:t>
            </a:r>
          </a:p>
          <a:p>
            <a:r>
              <a:rPr lang="en-GB" dirty="0"/>
              <a:t>Many tools available to do a vulnerability scan</a:t>
            </a:r>
          </a:p>
          <a:p>
            <a:r>
              <a:rPr lang="en-GB" dirty="0"/>
              <a:t>A vulnerability scan, whether internal or external, doesn’t traverse every network file like an antivirus product</a:t>
            </a:r>
          </a:p>
          <a:p>
            <a:r>
              <a:rPr lang="en-GB" dirty="0"/>
              <a:t>It must be configured to scan certain interfaces, like internal or external IP addresses (such as ports and services), for vulnerabilities</a:t>
            </a:r>
          </a:p>
          <a:p>
            <a:r>
              <a:rPr lang="en-GB" dirty="0"/>
              <a:t>Unlike penetration testing, a vulnerability scan doesn’t exploit vulnerabilities in your network</a:t>
            </a:r>
          </a:p>
        </p:txBody>
      </p:sp>
    </p:spTree>
    <p:extLst>
      <p:ext uri="{BB962C8B-B14F-4D97-AF65-F5344CB8AC3E}">
        <p14:creationId xmlns:p14="http://schemas.microsoft.com/office/powerpoint/2010/main" val="99329250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5BFF-EC3C-45C8-AB9D-0DA58E6BC761}"/>
              </a:ext>
            </a:extLst>
          </p:cNvPr>
          <p:cNvSpPr>
            <a:spLocks noGrp="1"/>
          </p:cNvSpPr>
          <p:nvPr>
            <p:ph type="title"/>
          </p:nvPr>
        </p:nvSpPr>
        <p:spPr/>
        <p:txBody>
          <a:bodyPr/>
          <a:lstStyle/>
          <a:p>
            <a:r>
              <a:rPr lang="en-GB" dirty="0"/>
              <a:t>Vulnerability management process</a:t>
            </a:r>
          </a:p>
        </p:txBody>
      </p:sp>
      <p:sp>
        <p:nvSpPr>
          <p:cNvPr id="3" name="Content Placeholder 2">
            <a:extLst>
              <a:ext uri="{FF2B5EF4-FFF2-40B4-BE49-F238E27FC236}">
                <a16:creationId xmlns:a16="http://schemas.microsoft.com/office/drawing/2014/main" id="{8EBF4541-A36D-4FE8-A8DA-0BC8915C4737}"/>
              </a:ext>
            </a:extLst>
          </p:cNvPr>
          <p:cNvSpPr>
            <a:spLocks noGrp="1"/>
          </p:cNvSpPr>
          <p:nvPr>
            <p:ph idx="1"/>
          </p:nvPr>
        </p:nvSpPr>
        <p:spPr/>
        <p:txBody>
          <a:bodyPr/>
          <a:lstStyle/>
          <a:p>
            <a:r>
              <a:rPr lang="en-GB" dirty="0"/>
              <a:t>This vulnerability management process involves:</a:t>
            </a:r>
          </a:p>
          <a:p>
            <a:pPr lvl="1"/>
            <a:r>
              <a:rPr lang="en-GB" dirty="0"/>
              <a:t>Identification of vulnerabilities</a:t>
            </a:r>
          </a:p>
          <a:p>
            <a:pPr lvl="1"/>
            <a:r>
              <a:rPr lang="en-GB" dirty="0"/>
              <a:t>Evaluation of the risk posed by any vulnerabilities identified</a:t>
            </a:r>
          </a:p>
          <a:p>
            <a:pPr lvl="1"/>
            <a:r>
              <a:rPr lang="en-GB" dirty="0"/>
              <a:t>Treatment of any identified vulnerabilities</a:t>
            </a:r>
          </a:p>
          <a:p>
            <a:pPr lvl="1"/>
            <a:r>
              <a:rPr lang="en-GB" dirty="0"/>
              <a:t>Reporting on vulnerabilities and how they have been handled</a:t>
            </a:r>
          </a:p>
          <a:p>
            <a:endParaRPr lang="en-GB" dirty="0"/>
          </a:p>
        </p:txBody>
      </p:sp>
    </p:spTree>
    <p:extLst>
      <p:ext uri="{BB962C8B-B14F-4D97-AF65-F5344CB8AC3E}">
        <p14:creationId xmlns:p14="http://schemas.microsoft.com/office/powerpoint/2010/main" val="42045587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6A53D-D45E-4B33-8676-A881998BC83D}"/>
              </a:ext>
            </a:extLst>
          </p:cNvPr>
          <p:cNvSpPr>
            <a:spLocks noGrp="1"/>
          </p:cNvSpPr>
          <p:nvPr>
            <p:ph type="title"/>
          </p:nvPr>
        </p:nvSpPr>
        <p:spPr/>
        <p:txBody>
          <a:bodyPr/>
          <a:lstStyle/>
          <a:p>
            <a:r>
              <a:rPr lang="en-GB" dirty="0"/>
              <a:t>Identification of Vulnerabilities</a:t>
            </a:r>
          </a:p>
        </p:txBody>
      </p:sp>
      <p:sp>
        <p:nvSpPr>
          <p:cNvPr id="3" name="Content Placeholder 2">
            <a:extLst>
              <a:ext uri="{FF2B5EF4-FFF2-40B4-BE49-F238E27FC236}">
                <a16:creationId xmlns:a16="http://schemas.microsoft.com/office/drawing/2014/main" id="{D8D9CD8F-11B9-4003-935A-BE5AF394EAB9}"/>
              </a:ext>
            </a:extLst>
          </p:cNvPr>
          <p:cNvSpPr>
            <a:spLocks noGrp="1"/>
          </p:cNvSpPr>
          <p:nvPr>
            <p:ph idx="1"/>
          </p:nvPr>
        </p:nvSpPr>
        <p:spPr/>
        <p:txBody>
          <a:bodyPr/>
          <a:lstStyle/>
          <a:p>
            <a:r>
              <a:rPr lang="en-GB" dirty="0"/>
              <a:t>The main way to identify vulnerabilities is through vulnerability scanning, and a scanner's efficacy depends on two things:</a:t>
            </a:r>
          </a:p>
          <a:p>
            <a:pPr lvl="1"/>
            <a:r>
              <a:rPr lang="en-GB" dirty="0"/>
              <a:t>the ability of the scanner to locate and identify devices, software and open ports, and gather other system information</a:t>
            </a:r>
          </a:p>
          <a:p>
            <a:pPr lvl="1"/>
            <a:r>
              <a:rPr lang="en-GB" dirty="0"/>
              <a:t>the ability to correlate this information with known vulnerability information from one or more vulnerability databases</a:t>
            </a:r>
          </a:p>
          <a:p>
            <a:r>
              <a:rPr lang="en-GB" dirty="0"/>
              <a:t>Vulnerability scanning can be configured to be more or less aggressive or intrusive, and this is important because there is the possibility that the scanning process can affect the performance or stability of systems being interrogated</a:t>
            </a:r>
          </a:p>
          <a:p>
            <a:r>
              <a:rPr lang="en-GB" dirty="0"/>
              <a:t>It can also cause bandwidth issues on some networks</a:t>
            </a:r>
          </a:p>
          <a:p>
            <a:endParaRPr lang="en-GB" dirty="0"/>
          </a:p>
        </p:txBody>
      </p:sp>
    </p:spTree>
    <p:extLst>
      <p:ext uri="{BB962C8B-B14F-4D97-AF65-F5344CB8AC3E}">
        <p14:creationId xmlns:p14="http://schemas.microsoft.com/office/powerpoint/2010/main" val="1008348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0" y="1030873"/>
            <a:ext cx="11590421" cy="1325563"/>
          </a:xfrm>
        </p:spPr>
        <p:txBody>
          <a:bodyPr/>
          <a:lstStyle/>
          <a:p>
            <a:r>
              <a:rPr lang="en-GB" dirty="0"/>
              <a:t>Considerations When Determining The Criticality Of A Function</a:t>
            </a:r>
          </a:p>
        </p:txBody>
      </p:sp>
      <p:sp>
        <p:nvSpPr>
          <p:cNvPr id="3" name="Content Placeholder 2"/>
          <p:cNvSpPr>
            <a:spLocks noGrp="1"/>
          </p:cNvSpPr>
          <p:nvPr>
            <p:ph idx="1"/>
          </p:nvPr>
        </p:nvSpPr>
        <p:spPr>
          <a:xfrm>
            <a:off x="312821" y="2269957"/>
            <a:ext cx="11590421" cy="4491623"/>
          </a:xfrm>
        </p:spPr>
        <p:txBody>
          <a:bodyPr>
            <a:normAutofit fontScale="85000" lnSpcReduction="20000"/>
          </a:bodyPr>
          <a:lstStyle/>
          <a:p>
            <a:r>
              <a:rPr lang="en-GB" dirty="0"/>
              <a:t>The business objective/goal this function supports</a:t>
            </a:r>
          </a:p>
          <a:p>
            <a:r>
              <a:rPr lang="en-GB" dirty="0"/>
              <a:t>How often this business function occurs</a:t>
            </a:r>
          </a:p>
          <a:p>
            <a:r>
              <a:rPr lang="en-GB" dirty="0"/>
              <a:t>How many business units (departments) perform this business function</a:t>
            </a:r>
          </a:p>
          <a:p>
            <a:r>
              <a:rPr lang="en-GB" dirty="0"/>
              <a:t>Whether or not the successful completion of this function depends on any other business function</a:t>
            </a:r>
          </a:p>
          <a:p>
            <a:r>
              <a:rPr lang="en-GB" dirty="0"/>
              <a:t>Potential for significant revenue loss to the organization if this business function is not performed</a:t>
            </a:r>
          </a:p>
          <a:p>
            <a:r>
              <a:rPr lang="en-GB" dirty="0"/>
              <a:t>Potential for fines, litigation or other punishment for noncompliance due to a required regulatory requirement</a:t>
            </a:r>
          </a:p>
          <a:p>
            <a:r>
              <a:rPr lang="en-GB" dirty="0"/>
              <a:t>If noncompliance is tied to a specific downtime for this function</a:t>
            </a:r>
          </a:p>
          <a:p>
            <a:r>
              <a:rPr lang="en-GB" dirty="0"/>
              <a:t>Whether or not this function directly impacts your business image or market share of your organization</a:t>
            </a:r>
          </a:p>
          <a:p>
            <a:r>
              <a:rPr lang="en-GB" dirty="0"/>
              <a:t>The priority ranking you would give this </a:t>
            </a:r>
            <a:r>
              <a:rPr lang="en-GB" dirty="0" err="1"/>
              <a:t>functon</a:t>
            </a:r>
            <a:r>
              <a:rPr lang="en-GB" dirty="0"/>
              <a:t> within the entire organization’s functions.</a:t>
            </a:r>
          </a:p>
        </p:txBody>
      </p:sp>
    </p:spTree>
    <p:extLst>
      <p:ext uri="{BB962C8B-B14F-4D97-AF65-F5344CB8AC3E}">
        <p14:creationId xmlns:p14="http://schemas.microsoft.com/office/powerpoint/2010/main" val="251257030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0CA3F-AAF0-4CAA-91BB-BA7314E7D608}"/>
              </a:ext>
            </a:extLst>
          </p:cNvPr>
          <p:cNvSpPr>
            <a:spLocks noGrp="1"/>
          </p:cNvSpPr>
          <p:nvPr>
            <p:ph type="title"/>
          </p:nvPr>
        </p:nvSpPr>
        <p:spPr/>
        <p:txBody>
          <a:bodyPr>
            <a:normAutofit/>
          </a:bodyPr>
          <a:lstStyle/>
          <a:p>
            <a:r>
              <a:rPr lang="en-GB" dirty="0"/>
              <a:t>Evaluation of Risks</a:t>
            </a:r>
          </a:p>
        </p:txBody>
      </p:sp>
      <p:sp>
        <p:nvSpPr>
          <p:cNvPr id="3" name="Content Placeholder 2">
            <a:extLst>
              <a:ext uri="{FF2B5EF4-FFF2-40B4-BE49-F238E27FC236}">
                <a16:creationId xmlns:a16="http://schemas.microsoft.com/office/drawing/2014/main" id="{F77A1541-C180-4FCB-8969-30B023BF5E57}"/>
              </a:ext>
            </a:extLst>
          </p:cNvPr>
          <p:cNvSpPr>
            <a:spLocks noGrp="1"/>
          </p:cNvSpPr>
          <p:nvPr>
            <p:ph idx="1"/>
          </p:nvPr>
        </p:nvSpPr>
        <p:spPr/>
        <p:txBody>
          <a:bodyPr>
            <a:normAutofit lnSpcReduction="10000"/>
          </a:bodyPr>
          <a:lstStyle/>
          <a:p>
            <a:r>
              <a:rPr lang="en-GB" dirty="0"/>
              <a:t>One of the challenges of vulnerability scanning is that it can produce a long list of vulnerabilities that have been identified, and if the list is too long it can overwhelm the resources of the IT security team</a:t>
            </a:r>
          </a:p>
          <a:p>
            <a:r>
              <a:rPr lang="en-GB" dirty="0"/>
              <a:t>The evaluation stage is therefore extremely important, as it triages the vulnerabilities and enables IT security staff to decide:</a:t>
            </a:r>
          </a:p>
          <a:p>
            <a:pPr lvl="1"/>
            <a:r>
              <a:rPr lang="en-GB" dirty="0"/>
              <a:t>how critical the vulnerability is and what the impact on the organization would be if it were to be exploited successfully</a:t>
            </a:r>
          </a:p>
          <a:p>
            <a:pPr lvl="1"/>
            <a:r>
              <a:rPr lang="en-GB" dirty="0"/>
              <a:t>how practical it would be for a hacker to exploit the vulnerability (for example, could it be exploited from the internet or would physical access be required), and how easily this could be accomplished (perhaps using </a:t>
            </a:r>
            <a:r>
              <a:rPr lang="en-GB" dirty="0" err="1"/>
              <a:t>publically</a:t>
            </a:r>
            <a:r>
              <a:rPr lang="en-GB" dirty="0"/>
              <a:t> available exploit code)</a:t>
            </a:r>
          </a:p>
          <a:p>
            <a:pPr lvl="1"/>
            <a:r>
              <a:rPr lang="en-GB" dirty="0"/>
              <a:t>whether any existing security controls could reduce the risk of the vulnerability being exploited</a:t>
            </a:r>
          </a:p>
          <a:p>
            <a:pPr lvl="1"/>
            <a:r>
              <a:rPr lang="en-GB" dirty="0"/>
              <a:t>if the vulnerability detected is a "false positive" that can be ignored</a:t>
            </a:r>
          </a:p>
          <a:p>
            <a:endParaRPr lang="en-GB" dirty="0"/>
          </a:p>
        </p:txBody>
      </p:sp>
    </p:spTree>
    <p:extLst>
      <p:ext uri="{BB962C8B-B14F-4D97-AF65-F5344CB8AC3E}">
        <p14:creationId xmlns:p14="http://schemas.microsoft.com/office/powerpoint/2010/main" val="404490685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3AEFE-8A57-41D1-A8E7-845E49FC5B94}"/>
              </a:ext>
            </a:extLst>
          </p:cNvPr>
          <p:cNvSpPr>
            <a:spLocks noGrp="1"/>
          </p:cNvSpPr>
          <p:nvPr>
            <p:ph type="title"/>
          </p:nvPr>
        </p:nvSpPr>
        <p:spPr/>
        <p:txBody>
          <a:bodyPr/>
          <a:lstStyle/>
          <a:p>
            <a:r>
              <a:rPr lang="en-GB" dirty="0"/>
              <a:t>Treatment Of Any Identified Vulnerabilities</a:t>
            </a:r>
          </a:p>
        </p:txBody>
      </p:sp>
      <p:sp>
        <p:nvSpPr>
          <p:cNvPr id="3" name="Content Placeholder 2">
            <a:extLst>
              <a:ext uri="{FF2B5EF4-FFF2-40B4-BE49-F238E27FC236}">
                <a16:creationId xmlns:a16="http://schemas.microsoft.com/office/drawing/2014/main" id="{CCB9CA4D-DAD0-46FA-B01B-876917241952}"/>
              </a:ext>
            </a:extLst>
          </p:cNvPr>
          <p:cNvSpPr>
            <a:spLocks noGrp="1"/>
          </p:cNvSpPr>
          <p:nvPr>
            <p:ph idx="1"/>
          </p:nvPr>
        </p:nvSpPr>
        <p:spPr/>
        <p:txBody>
          <a:bodyPr>
            <a:normAutofit/>
          </a:bodyPr>
          <a:lstStyle/>
          <a:p>
            <a:r>
              <a:rPr lang="en-GB" dirty="0"/>
              <a:t>In an ideal world, any vulnerabilities that are detected during vulnerability scanning and are not false positives should be patched or otherwise fixed so they no longer represents a vulnerability that poses a risk</a:t>
            </a:r>
          </a:p>
          <a:p>
            <a:r>
              <a:rPr lang="en-GB" dirty="0"/>
              <a:t>Unfortunately, a simple fix or patch is not always immediately available, and in these circumstances the IT security staff may choose to mitigate the risk that the vulnerability poses by ceasing to use a vulnerable system, adding other security controls to try to make the vulnerability harder to exploit, or any other means that reduces the likelihood of the vulnerability being exploited or reduces the impact of it being exploited successfully</a:t>
            </a:r>
          </a:p>
          <a:p>
            <a:r>
              <a:rPr lang="en-GB" dirty="0"/>
              <a:t>Alternatively, the best course of action may simply be to accept that the vulnerability exists and take no further action</a:t>
            </a:r>
          </a:p>
        </p:txBody>
      </p:sp>
    </p:spTree>
    <p:extLst>
      <p:ext uri="{BB962C8B-B14F-4D97-AF65-F5344CB8AC3E}">
        <p14:creationId xmlns:p14="http://schemas.microsoft.com/office/powerpoint/2010/main" val="276130701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3ACC-4BFF-46DB-A805-91DF6A8B1A10}"/>
              </a:ext>
            </a:extLst>
          </p:cNvPr>
          <p:cNvSpPr>
            <a:spLocks noGrp="1"/>
          </p:cNvSpPr>
          <p:nvPr>
            <p:ph type="title"/>
          </p:nvPr>
        </p:nvSpPr>
        <p:spPr/>
        <p:txBody>
          <a:bodyPr/>
          <a:lstStyle/>
          <a:p>
            <a:r>
              <a:rPr lang="en-GB" dirty="0"/>
              <a:t>Types of Vulnerability Scanning</a:t>
            </a:r>
          </a:p>
        </p:txBody>
      </p:sp>
      <p:sp>
        <p:nvSpPr>
          <p:cNvPr id="3" name="Content Placeholder 2">
            <a:extLst>
              <a:ext uri="{FF2B5EF4-FFF2-40B4-BE49-F238E27FC236}">
                <a16:creationId xmlns:a16="http://schemas.microsoft.com/office/drawing/2014/main" id="{028B6140-1B75-435F-92CA-B2A81EBD8BC3}"/>
              </a:ext>
            </a:extLst>
          </p:cNvPr>
          <p:cNvSpPr>
            <a:spLocks noGrp="1"/>
          </p:cNvSpPr>
          <p:nvPr>
            <p:ph idx="1"/>
          </p:nvPr>
        </p:nvSpPr>
        <p:spPr/>
        <p:txBody>
          <a:bodyPr>
            <a:normAutofit/>
          </a:bodyPr>
          <a:lstStyle/>
          <a:p>
            <a:r>
              <a:rPr lang="en-GB" dirty="0"/>
              <a:t>External vulnerability scan</a:t>
            </a:r>
          </a:p>
          <a:p>
            <a:r>
              <a:rPr lang="en-GB" dirty="0"/>
              <a:t>Internal vulnerability scan</a:t>
            </a:r>
          </a:p>
          <a:p>
            <a:r>
              <a:rPr lang="en-GB" dirty="0"/>
              <a:t>Unauthenticated and authenticated vulnerability scans</a:t>
            </a:r>
          </a:p>
        </p:txBody>
      </p:sp>
    </p:spTree>
    <p:extLst>
      <p:ext uri="{BB962C8B-B14F-4D97-AF65-F5344CB8AC3E}">
        <p14:creationId xmlns:p14="http://schemas.microsoft.com/office/powerpoint/2010/main" val="300810368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6C0AF-A2FB-459B-85A0-8111BDD9332E}"/>
              </a:ext>
            </a:extLst>
          </p:cNvPr>
          <p:cNvSpPr>
            <a:spLocks noGrp="1"/>
          </p:cNvSpPr>
          <p:nvPr>
            <p:ph type="title"/>
          </p:nvPr>
        </p:nvSpPr>
        <p:spPr/>
        <p:txBody>
          <a:bodyPr/>
          <a:lstStyle/>
          <a:p>
            <a:r>
              <a:rPr lang="en-GB" dirty="0"/>
              <a:t>External Vulnerability Scan</a:t>
            </a:r>
          </a:p>
        </p:txBody>
      </p:sp>
      <p:sp>
        <p:nvSpPr>
          <p:cNvPr id="3" name="Content Placeholder 2">
            <a:extLst>
              <a:ext uri="{FF2B5EF4-FFF2-40B4-BE49-F238E27FC236}">
                <a16:creationId xmlns:a16="http://schemas.microsoft.com/office/drawing/2014/main" id="{C782FC1A-F5E1-4521-B080-C5F5E81B0738}"/>
              </a:ext>
            </a:extLst>
          </p:cNvPr>
          <p:cNvSpPr>
            <a:spLocks noGrp="1"/>
          </p:cNvSpPr>
          <p:nvPr>
            <p:ph idx="1"/>
          </p:nvPr>
        </p:nvSpPr>
        <p:spPr/>
        <p:txBody>
          <a:bodyPr>
            <a:normAutofit/>
          </a:bodyPr>
          <a:lstStyle/>
          <a:p>
            <a:r>
              <a:rPr lang="en-GB" dirty="0"/>
              <a:t>An external vulnerability scan is carried out from outside an organization's network</a:t>
            </a:r>
          </a:p>
          <a:p>
            <a:r>
              <a:rPr lang="en-GB" dirty="0"/>
              <a:t>Principal purpose is to detect vulnerabilities in the perimeter defences such as open ports in the network firewall or specialized web application firewall</a:t>
            </a:r>
          </a:p>
          <a:p>
            <a:r>
              <a:rPr lang="en-GB" dirty="0"/>
              <a:t>An external vulnerability scan can help organizations fix security issues that could enable hackers to gain access to the organization's network</a:t>
            </a:r>
          </a:p>
          <a:p>
            <a:endParaRPr lang="en-GB" dirty="0"/>
          </a:p>
        </p:txBody>
      </p:sp>
    </p:spTree>
    <p:extLst>
      <p:ext uri="{BB962C8B-B14F-4D97-AF65-F5344CB8AC3E}">
        <p14:creationId xmlns:p14="http://schemas.microsoft.com/office/powerpoint/2010/main" val="32598936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B34C9-595A-4163-8391-71950F9BE059}"/>
              </a:ext>
            </a:extLst>
          </p:cNvPr>
          <p:cNvSpPr>
            <a:spLocks noGrp="1"/>
          </p:cNvSpPr>
          <p:nvPr>
            <p:ph type="title"/>
          </p:nvPr>
        </p:nvSpPr>
        <p:spPr/>
        <p:txBody>
          <a:bodyPr/>
          <a:lstStyle/>
          <a:p>
            <a:r>
              <a:rPr lang="en-GB" dirty="0"/>
              <a:t>Internal Vulnerability Scan</a:t>
            </a:r>
          </a:p>
        </p:txBody>
      </p:sp>
      <p:sp>
        <p:nvSpPr>
          <p:cNvPr id="3" name="Content Placeholder 2">
            <a:extLst>
              <a:ext uri="{FF2B5EF4-FFF2-40B4-BE49-F238E27FC236}">
                <a16:creationId xmlns:a16="http://schemas.microsoft.com/office/drawing/2014/main" id="{982828A5-C7DF-4C77-ACA2-702B2FA21E29}"/>
              </a:ext>
            </a:extLst>
          </p:cNvPr>
          <p:cNvSpPr>
            <a:spLocks noGrp="1"/>
          </p:cNvSpPr>
          <p:nvPr>
            <p:ph idx="1"/>
          </p:nvPr>
        </p:nvSpPr>
        <p:spPr/>
        <p:txBody>
          <a:bodyPr>
            <a:normAutofit/>
          </a:bodyPr>
          <a:lstStyle/>
          <a:p>
            <a:r>
              <a:rPr lang="en-GB" dirty="0"/>
              <a:t>By contrast, an internal vulnerability scan is carried out from inside an organization's perimeter defences</a:t>
            </a:r>
          </a:p>
          <a:p>
            <a:r>
              <a:rPr lang="en-GB" dirty="0"/>
              <a:t>Its purpose is to detect vulnerabilities that could be exploited by hackers who successfully penetrate the perimeter defences, or equally by "insider threats" such as contractors or disgruntled employees who have legitimate access to parts of the network</a:t>
            </a:r>
          </a:p>
          <a:p>
            <a:endParaRPr lang="en-GB" dirty="0"/>
          </a:p>
        </p:txBody>
      </p:sp>
    </p:spTree>
    <p:extLst>
      <p:ext uri="{BB962C8B-B14F-4D97-AF65-F5344CB8AC3E}">
        <p14:creationId xmlns:p14="http://schemas.microsoft.com/office/powerpoint/2010/main" val="344541133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C44A4-2D93-49D3-AF47-04340549DA9E}"/>
              </a:ext>
            </a:extLst>
          </p:cNvPr>
          <p:cNvSpPr>
            <a:spLocks noGrp="1"/>
          </p:cNvSpPr>
          <p:nvPr>
            <p:ph type="title"/>
          </p:nvPr>
        </p:nvSpPr>
        <p:spPr>
          <a:xfrm>
            <a:off x="1385163" y="348500"/>
            <a:ext cx="8714801" cy="1325563"/>
          </a:xfrm>
        </p:spPr>
        <p:txBody>
          <a:bodyPr>
            <a:normAutofit/>
          </a:bodyPr>
          <a:lstStyle/>
          <a:p>
            <a:r>
              <a:rPr lang="en-GB" dirty="0"/>
              <a:t>Unauthenticated and Authenticated Vulnerability Scans</a:t>
            </a:r>
          </a:p>
        </p:txBody>
      </p:sp>
      <p:sp>
        <p:nvSpPr>
          <p:cNvPr id="3" name="Content Placeholder 2">
            <a:extLst>
              <a:ext uri="{FF2B5EF4-FFF2-40B4-BE49-F238E27FC236}">
                <a16:creationId xmlns:a16="http://schemas.microsoft.com/office/drawing/2014/main" id="{E7734062-4D62-4CA7-9F5A-8D869232F906}"/>
              </a:ext>
            </a:extLst>
          </p:cNvPr>
          <p:cNvSpPr>
            <a:spLocks noGrp="1"/>
          </p:cNvSpPr>
          <p:nvPr>
            <p:ph idx="1"/>
          </p:nvPr>
        </p:nvSpPr>
        <p:spPr/>
        <p:txBody>
          <a:bodyPr/>
          <a:lstStyle/>
          <a:p>
            <a:r>
              <a:rPr lang="en-GB" dirty="0"/>
              <a:t>A similar but not always identical variation of internal and external vulnerability scans is the concept of unauthenticated and authenticated vulnerability scans</a:t>
            </a:r>
          </a:p>
          <a:p>
            <a:r>
              <a:rPr lang="en-GB" dirty="0"/>
              <a:t>Unauthenticated scans, like external scans, search for weaknesses in the network perimeter</a:t>
            </a:r>
          </a:p>
          <a:p>
            <a:r>
              <a:rPr lang="en-GB" dirty="0"/>
              <a:t>Authenticated scans  provide vulnerability scanners with various privileged credentials, allowing them to probe the inside of the network for weak passwords, configuration issues, and misconfigured databases or applications</a:t>
            </a:r>
          </a:p>
          <a:p>
            <a:endParaRPr lang="en-GB" dirty="0"/>
          </a:p>
        </p:txBody>
      </p:sp>
    </p:spTree>
    <p:extLst>
      <p:ext uri="{BB962C8B-B14F-4D97-AF65-F5344CB8AC3E}">
        <p14:creationId xmlns:p14="http://schemas.microsoft.com/office/powerpoint/2010/main" val="213340846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4. Applying Basic Security Concepts to Develop Security Requirements (10%, K2) </a:t>
            </a:r>
            <a:endParaRPr lang="en-GB" dirty="0"/>
          </a:p>
        </p:txBody>
      </p:sp>
      <p:sp>
        <p:nvSpPr>
          <p:cNvPr id="3" name="Content Placeholder 2"/>
          <p:cNvSpPr>
            <a:spLocks noGrp="1"/>
          </p:cNvSpPr>
          <p:nvPr>
            <p:ph type="body" idx="1"/>
          </p:nvPr>
        </p:nvSpPr>
        <p:spPr/>
        <p:txBody>
          <a:bodyPr>
            <a:normAutofit fontScale="47500" lnSpcReduction="20000"/>
          </a:bodyPr>
          <a:lstStyle/>
          <a:p>
            <a:r>
              <a:rPr lang="en-US" dirty="0"/>
              <a:t>In this key topic, the apprentice will describe and explain how security objectives can be used to build a security case. Outcomes should include an ability to: </a:t>
            </a:r>
          </a:p>
          <a:p>
            <a:pPr marL="0" indent="0">
              <a:buNone/>
            </a:pPr>
            <a:r>
              <a:rPr lang="en-US" dirty="0"/>
              <a:t>4.1 Explain how to develop and justify security objectives for a proposed business solution.   </a:t>
            </a:r>
          </a:p>
          <a:p>
            <a:pPr marL="0" indent="0">
              <a:buNone/>
            </a:pPr>
            <a:r>
              <a:rPr lang="en-US" dirty="0"/>
              <a:t>4.2 Describe how security objectives might be used to define information and infrastructure assets in representative business scenarios.  </a:t>
            </a:r>
          </a:p>
          <a:p>
            <a:pPr marL="0" indent="0">
              <a:buNone/>
            </a:pPr>
            <a:r>
              <a:rPr lang="en-US" dirty="0"/>
              <a:t>4.3 Explain how security objectives might be justified, taking account of the value of the assets, by understanding the importance and relative priorities in the different scenarios.  </a:t>
            </a:r>
          </a:p>
          <a:p>
            <a:pPr marL="0" indent="0">
              <a:buNone/>
            </a:pPr>
            <a:r>
              <a:rPr lang="en-US" dirty="0"/>
              <a:t>4.4 Explain how analysis of security objectives leads to an expression of security requirements and how this assists both with the building of a security case and in the development of the new system. </a:t>
            </a:r>
          </a:p>
        </p:txBody>
      </p:sp>
    </p:spTree>
    <p:extLst>
      <p:ext uri="{BB962C8B-B14F-4D97-AF65-F5344CB8AC3E}">
        <p14:creationId xmlns:p14="http://schemas.microsoft.com/office/powerpoint/2010/main" val="156738664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4.1 Explain how to develop and justify security objectives for a proposed business solution</a:t>
            </a:r>
          </a:p>
        </p:txBody>
      </p:sp>
      <p:sp>
        <p:nvSpPr>
          <p:cNvPr id="5" name="Content Placeholder 4"/>
          <p:cNvSpPr>
            <a:spLocks noGrp="1"/>
          </p:cNvSpPr>
          <p:nvPr>
            <p:ph type="body" idx="1"/>
          </p:nvPr>
        </p:nvSpPr>
        <p:spPr/>
        <p:txBody>
          <a:bodyPr>
            <a:normAutofit/>
          </a:bodyPr>
          <a:lstStyle/>
          <a:p>
            <a:pPr marL="342900" indent="-342900">
              <a:buFont typeface="Arial" panose="020B0604020202020204" pitchFamily="34" charset="0"/>
              <a:buChar char="•"/>
            </a:pPr>
            <a:r>
              <a:rPr lang="en-GB" i="1" dirty="0"/>
              <a:t>Describe the importance of security objectives for an organisation</a:t>
            </a:r>
            <a:endParaRPr lang="en-GB" dirty="0"/>
          </a:p>
          <a:p>
            <a:pPr marL="342900" indent="-342900">
              <a:buFont typeface="Arial" panose="020B0604020202020204" pitchFamily="34" charset="0"/>
              <a:buChar char="•"/>
            </a:pPr>
            <a:r>
              <a:rPr lang="en-GB" i="1" dirty="0"/>
              <a:t>Describe the development process </a:t>
            </a:r>
            <a:endParaRPr lang="en-GB" dirty="0"/>
          </a:p>
          <a:p>
            <a:endParaRPr lang="en-US" dirty="0"/>
          </a:p>
        </p:txBody>
      </p:sp>
    </p:spTree>
    <p:extLst>
      <p:ext uri="{BB962C8B-B14F-4D97-AF65-F5344CB8AC3E}">
        <p14:creationId xmlns:p14="http://schemas.microsoft.com/office/powerpoint/2010/main" val="417124455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Importance Of Security Objectives</a:t>
            </a:r>
            <a:endParaRPr lang="en-US" dirty="0"/>
          </a:p>
        </p:txBody>
      </p:sp>
      <p:sp>
        <p:nvSpPr>
          <p:cNvPr id="3" name="Content Placeholder 2"/>
          <p:cNvSpPr>
            <a:spLocks noGrp="1"/>
          </p:cNvSpPr>
          <p:nvPr>
            <p:ph idx="1"/>
          </p:nvPr>
        </p:nvSpPr>
        <p:spPr/>
        <p:txBody>
          <a:bodyPr>
            <a:normAutofit/>
          </a:bodyPr>
          <a:lstStyle/>
          <a:p>
            <a:r>
              <a:rPr lang="en-GB" dirty="0"/>
              <a:t>The term “information security” means protecting information and information systems from unauthorized access, use, disclosure, disruption, modification, or destruction in order to provide:</a:t>
            </a:r>
          </a:p>
          <a:p>
            <a:pPr lvl="1"/>
            <a:r>
              <a:rPr lang="en-GB" dirty="0"/>
              <a:t>Integrity, which means guarding against improper information modification or destruction, and includes ensuring information nonrepudiation, accuracy, and authenticity;</a:t>
            </a:r>
          </a:p>
          <a:p>
            <a:pPr lvl="1"/>
            <a:r>
              <a:rPr lang="en-GB" dirty="0"/>
              <a:t>Confidentiality, which means preserving authorized restrictions on access and disclosure, including a means for protecting personal privacy and proprietary information; and</a:t>
            </a:r>
          </a:p>
          <a:p>
            <a:pPr lvl="1"/>
            <a:r>
              <a:rPr lang="en-GB" dirty="0"/>
              <a:t>Availability, which means ensuring timely and reliable access to, and use of, information</a:t>
            </a:r>
          </a:p>
          <a:p>
            <a:pPr lvl="1"/>
            <a:r>
              <a:rPr lang="en-GB" dirty="0"/>
              <a:t>Non-Repudiation, provides undisputable evidence that a specific action has occurred</a:t>
            </a:r>
            <a:endParaRPr lang="en-US" dirty="0"/>
          </a:p>
        </p:txBody>
      </p:sp>
    </p:spTree>
    <p:extLst>
      <p:ext uri="{BB962C8B-B14F-4D97-AF65-F5344CB8AC3E}">
        <p14:creationId xmlns:p14="http://schemas.microsoft.com/office/powerpoint/2010/main" val="69319197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4215F-BC14-4A5D-8AD5-7FB3C836C6FD}"/>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D0739B9E-D8BF-4BBB-85DA-79B8F1C8650C}"/>
              </a:ext>
            </a:extLst>
          </p:cNvPr>
          <p:cNvPicPr>
            <a:picLocks noGrp="1" noChangeAspect="1"/>
          </p:cNvPicPr>
          <p:nvPr>
            <p:ph idx="1"/>
          </p:nvPr>
        </p:nvPicPr>
        <p:blipFill>
          <a:blip r:embed="rId2"/>
          <a:stretch>
            <a:fillRect/>
          </a:stretch>
        </p:blipFill>
        <p:spPr>
          <a:xfrm>
            <a:off x="285631" y="817124"/>
            <a:ext cx="10547625" cy="5909908"/>
          </a:xfrm>
          <a:prstGeom prst="rect">
            <a:avLst/>
          </a:prstGeom>
        </p:spPr>
      </p:pic>
    </p:spTree>
    <p:extLst>
      <p:ext uri="{BB962C8B-B14F-4D97-AF65-F5344CB8AC3E}">
        <p14:creationId xmlns:p14="http://schemas.microsoft.com/office/powerpoint/2010/main" val="4233731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Classification </a:t>
            </a:r>
          </a:p>
        </p:txBody>
      </p:sp>
      <p:pic>
        <p:nvPicPr>
          <p:cNvPr id="4" name="Content Placeholder 3"/>
          <p:cNvPicPr>
            <a:picLocks noGrp="1" noChangeAspect="1"/>
          </p:cNvPicPr>
          <p:nvPr>
            <p:ph idx="1"/>
          </p:nvPr>
        </p:nvPicPr>
        <p:blipFill>
          <a:blip r:embed="rId2"/>
          <a:stretch>
            <a:fillRect/>
          </a:stretch>
        </p:blipFill>
        <p:spPr>
          <a:xfrm>
            <a:off x="2213811" y="1283501"/>
            <a:ext cx="7641995" cy="5349910"/>
          </a:xfrm>
          <a:prstGeom prst="rect">
            <a:avLst/>
          </a:prstGeom>
        </p:spPr>
      </p:pic>
      <p:sp>
        <p:nvSpPr>
          <p:cNvPr id="5" name="TextBox 4"/>
          <p:cNvSpPr txBox="1"/>
          <p:nvPr/>
        </p:nvSpPr>
        <p:spPr>
          <a:xfrm>
            <a:off x="8130013" y="6627168"/>
            <a:ext cx="3451586" cy="230832"/>
          </a:xfrm>
          <a:prstGeom prst="rect">
            <a:avLst/>
          </a:prstGeom>
          <a:noFill/>
        </p:spPr>
        <p:txBody>
          <a:bodyPr wrap="none" rtlCol="0">
            <a:spAutoFit/>
          </a:bodyPr>
          <a:lstStyle/>
          <a:p>
            <a:r>
              <a:rPr lang="en-GB" sz="900" i="1" dirty="0">
                <a:hlinkClick r:id="rId3"/>
              </a:rPr>
              <a:t>https://www.ajg.com/media/1329771/Critical-Business-Functions.pdf</a:t>
            </a:r>
            <a:endParaRPr lang="en-GB" sz="900" dirty="0"/>
          </a:p>
        </p:txBody>
      </p:sp>
    </p:spTree>
    <p:extLst>
      <p:ext uri="{BB962C8B-B14F-4D97-AF65-F5344CB8AC3E}">
        <p14:creationId xmlns:p14="http://schemas.microsoft.com/office/powerpoint/2010/main" val="374881962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b="1" dirty="0"/>
              <a:t>What strategies should a cybersecurity plan include?</a:t>
            </a:r>
          </a:p>
          <a:p>
            <a:pPr lvl="1"/>
            <a:r>
              <a:rPr lang="en-GB" dirty="0"/>
              <a:t>Defence and integrity of information</a:t>
            </a:r>
          </a:p>
          <a:p>
            <a:pPr lvl="1"/>
            <a:r>
              <a:rPr lang="en-GB" dirty="0"/>
              <a:t>Effective distribution of information</a:t>
            </a:r>
          </a:p>
          <a:p>
            <a:pPr lvl="1"/>
            <a:r>
              <a:rPr lang="en-GB" dirty="0"/>
              <a:t>Identification and management of new and evolving threats</a:t>
            </a:r>
          </a:p>
          <a:p>
            <a:pPr lvl="1"/>
            <a:r>
              <a:rPr lang="en-GB" dirty="0"/>
              <a:t>Encourage best practice adoption of cybersecurity across the organisation</a:t>
            </a:r>
          </a:p>
          <a:p>
            <a:endParaRPr lang="en-US" dirty="0"/>
          </a:p>
        </p:txBody>
      </p:sp>
    </p:spTree>
    <p:extLst>
      <p:ext uri="{BB962C8B-B14F-4D97-AF65-F5344CB8AC3E}">
        <p14:creationId xmlns:p14="http://schemas.microsoft.com/office/powerpoint/2010/main" val="394458047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400" dirty="0"/>
              <a:t>4.2 Describe how security objectives might be used to define information and infrastructure assets in representative business scenarios.</a:t>
            </a:r>
            <a:endParaRPr lang="en-US" sz="4400" dirty="0"/>
          </a:p>
        </p:txBody>
      </p:sp>
      <p:sp>
        <p:nvSpPr>
          <p:cNvPr id="3" name="Content Placeholder 2"/>
          <p:cNvSpPr>
            <a:spLocks noGrp="1"/>
          </p:cNvSpPr>
          <p:nvPr>
            <p:ph type="body" idx="1"/>
          </p:nvPr>
        </p:nvSpPr>
        <p:spPr/>
        <p:txBody>
          <a:bodyPr>
            <a:normAutofit fontScale="92500" lnSpcReduction="20000"/>
          </a:bodyPr>
          <a:lstStyle/>
          <a:p>
            <a:r>
              <a:rPr lang="en-GB" dirty="0"/>
              <a:t> </a:t>
            </a:r>
          </a:p>
          <a:p>
            <a:r>
              <a:rPr lang="en-GB" i="1" dirty="0"/>
              <a:t>A candidate should be able to: </a:t>
            </a:r>
            <a:endParaRPr lang="en-GB" dirty="0"/>
          </a:p>
          <a:p>
            <a:r>
              <a:rPr lang="en-GB" dirty="0"/>
              <a:t>• </a:t>
            </a:r>
            <a:r>
              <a:rPr lang="en-GB" i="1" dirty="0"/>
              <a:t>Explain the use of security objectives in the identification of information assets. </a:t>
            </a:r>
            <a:endParaRPr lang="en-GB" dirty="0"/>
          </a:p>
          <a:p>
            <a:r>
              <a:rPr lang="en-GB" dirty="0"/>
              <a:t>• </a:t>
            </a:r>
            <a:r>
              <a:rPr lang="en-GB" i="1" dirty="0"/>
              <a:t>Explain the relationship between business objectives and security objectives. </a:t>
            </a:r>
            <a:endParaRPr lang="en-GB" dirty="0"/>
          </a:p>
          <a:p>
            <a:endParaRPr lang="en-US" dirty="0"/>
          </a:p>
        </p:txBody>
      </p:sp>
    </p:spTree>
    <p:extLst>
      <p:ext uri="{BB962C8B-B14F-4D97-AF65-F5344CB8AC3E}">
        <p14:creationId xmlns:p14="http://schemas.microsoft.com/office/powerpoint/2010/main" val="422721278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3F73-C691-466A-9E82-4CFE6DC4FD1F}"/>
              </a:ext>
            </a:extLst>
          </p:cNvPr>
          <p:cNvSpPr>
            <a:spLocks noGrp="1"/>
          </p:cNvSpPr>
          <p:nvPr>
            <p:ph type="title"/>
          </p:nvPr>
        </p:nvSpPr>
        <p:spPr>
          <a:xfrm>
            <a:off x="1277098" y="365125"/>
            <a:ext cx="10161215" cy="1325563"/>
          </a:xfrm>
        </p:spPr>
        <p:txBody>
          <a:bodyPr/>
          <a:lstStyle/>
          <a:p>
            <a:r>
              <a:rPr lang="en-GB" i="1" dirty="0"/>
              <a:t>Use Of Security Objectives In The Identification Of Information Assets</a:t>
            </a:r>
            <a:endParaRPr lang="en-GB" dirty="0"/>
          </a:p>
        </p:txBody>
      </p:sp>
      <p:sp>
        <p:nvSpPr>
          <p:cNvPr id="3" name="Content Placeholder 2">
            <a:extLst>
              <a:ext uri="{FF2B5EF4-FFF2-40B4-BE49-F238E27FC236}">
                <a16:creationId xmlns:a16="http://schemas.microsoft.com/office/drawing/2014/main" id="{572E1569-788C-4EC6-8726-123E8029518F}"/>
              </a:ext>
            </a:extLst>
          </p:cNvPr>
          <p:cNvSpPr>
            <a:spLocks noGrp="1"/>
          </p:cNvSpPr>
          <p:nvPr>
            <p:ph idx="1"/>
          </p:nvPr>
        </p:nvSpPr>
        <p:spPr/>
        <p:txBody>
          <a:bodyPr/>
          <a:lstStyle/>
          <a:p>
            <a:r>
              <a:rPr lang="en-GB" dirty="0"/>
              <a:t>Security objectives</a:t>
            </a:r>
          </a:p>
          <a:p>
            <a:pPr lvl="1"/>
            <a:r>
              <a:rPr lang="en-GB" dirty="0"/>
              <a:t>Confidentiality</a:t>
            </a:r>
          </a:p>
          <a:p>
            <a:pPr lvl="1"/>
            <a:r>
              <a:rPr lang="en-GB" dirty="0"/>
              <a:t>Integrity</a:t>
            </a:r>
          </a:p>
          <a:p>
            <a:pPr lvl="1"/>
            <a:r>
              <a:rPr lang="en-GB" dirty="0"/>
              <a:t>Availability</a:t>
            </a:r>
          </a:p>
          <a:p>
            <a:r>
              <a:rPr lang="en-GB" dirty="0"/>
              <a:t>An information asset is a body of information, defined and managed as a single unit so it can be understood, shared, protected and exploited effectively.</a:t>
            </a:r>
          </a:p>
          <a:p>
            <a:r>
              <a:rPr lang="en-GB" dirty="0"/>
              <a:t>Information assets have recognisable and manageable value, risk, content and lifecycles.</a:t>
            </a:r>
          </a:p>
        </p:txBody>
      </p:sp>
    </p:spTree>
    <p:extLst>
      <p:ext uri="{BB962C8B-B14F-4D97-AF65-F5344CB8AC3E}">
        <p14:creationId xmlns:p14="http://schemas.microsoft.com/office/powerpoint/2010/main" val="6597006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4178B-0904-4427-9C54-55876DF142E8}"/>
              </a:ext>
            </a:extLst>
          </p:cNvPr>
          <p:cNvSpPr>
            <a:spLocks noGrp="1"/>
          </p:cNvSpPr>
          <p:nvPr>
            <p:ph type="title"/>
          </p:nvPr>
        </p:nvSpPr>
        <p:spPr>
          <a:xfrm>
            <a:off x="1385163" y="348499"/>
            <a:ext cx="9562699" cy="1325563"/>
          </a:xfrm>
        </p:spPr>
        <p:txBody>
          <a:bodyPr/>
          <a:lstStyle/>
          <a:p>
            <a:r>
              <a:rPr lang="en-GB" i="1" dirty="0"/>
              <a:t>Relationship Between Business Objectives And Security Objectives</a:t>
            </a:r>
            <a:endParaRPr lang="en-GB" dirty="0"/>
          </a:p>
        </p:txBody>
      </p:sp>
      <p:sp>
        <p:nvSpPr>
          <p:cNvPr id="3" name="Content Placeholder 2">
            <a:extLst>
              <a:ext uri="{FF2B5EF4-FFF2-40B4-BE49-F238E27FC236}">
                <a16:creationId xmlns:a16="http://schemas.microsoft.com/office/drawing/2014/main" id="{28C952A9-6692-495A-8613-E5CAF7E2C036}"/>
              </a:ext>
            </a:extLst>
          </p:cNvPr>
          <p:cNvSpPr>
            <a:spLocks noGrp="1"/>
          </p:cNvSpPr>
          <p:nvPr>
            <p:ph idx="1"/>
          </p:nvPr>
        </p:nvSpPr>
        <p:spPr/>
        <p:txBody>
          <a:bodyPr>
            <a:normAutofit/>
          </a:bodyPr>
          <a:lstStyle/>
          <a:p>
            <a:r>
              <a:rPr lang="en-GB" dirty="0"/>
              <a:t>Business objectives:</a:t>
            </a:r>
          </a:p>
          <a:p>
            <a:pPr lvl="1"/>
            <a:r>
              <a:rPr lang="en-GB" dirty="0"/>
              <a:t>Profitability</a:t>
            </a:r>
          </a:p>
          <a:p>
            <a:pPr lvl="1"/>
            <a:r>
              <a:rPr lang="en-GB" dirty="0"/>
              <a:t>Productivity</a:t>
            </a:r>
          </a:p>
          <a:p>
            <a:pPr lvl="1"/>
            <a:r>
              <a:rPr lang="en-GB" dirty="0"/>
              <a:t>Customer Service</a:t>
            </a:r>
          </a:p>
          <a:p>
            <a:pPr lvl="1"/>
            <a:r>
              <a:rPr lang="en-GB" dirty="0"/>
              <a:t>Employee attraction and retention</a:t>
            </a:r>
          </a:p>
          <a:p>
            <a:pPr lvl="1"/>
            <a:r>
              <a:rPr lang="en-GB" dirty="0"/>
              <a:t>Mission-driven core values</a:t>
            </a:r>
          </a:p>
          <a:p>
            <a:pPr lvl="1"/>
            <a:r>
              <a:rPr lang="en-GB" dirty="0"/>
              <a:t>Sustainable growth</a:t>
            </a:r>
          </a:p>
          <a:p>
            <a:pPr lvl="1"/>
            <a:r>
              <a:rPr lang="en-GB" dirty="0"/>
              <a:t>Maintaining cash flow</a:t>
            </a:r>
          </a:p>
          <a:p>
            <a:pPr lvl="1"/>
            <a:r>
              <a:rPr lang="en-GB" dirty="0"/>
              <a:t>Change management</a:t>
            </a:r>
          </a:p>
          <a:p>
            <a:endParaRPr lang="en-GB" dirty="0"/>
          </a:p>
        </p:txBody>
      </p:sp>
    </p:spTree>
    <p:extLst>
      <p:ext uri="{BB962C8B-B14F-4D97-AF65-F5344CB8AC3E}">
        <p14:creationId xmlns:p14="http://schemas.microsoft.com/office/powerpoint/2010/main" val="414740562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87F6F-161C-490D-92A0-F37CA6C7ED7F}"/>
              </a:ext>
            </a:extLst>
          </p:cNvPr>
          <p:cNvSpPr>
            <a:spLocks noGrp="1"/>
          </p:cNvSpPr>
          <p:nvPr>
            <p:ph type="title"/>
          </p:nvPr>
        </p:nvSpPr>
        <p:spPr/>
        <p:txBody>
          <a:bodyPr>
            <a:noAutofit/>
          </a:bodyPr>
          <a:lstStyle/>
          <a:p>
            <a:r>
              <a:rPr lang="en-GB" sz="4000" dirty="0"/>
              <a:t>4.4 Explain how analysis of security objectives leads to an expression of security requirements and how this assists both with the building of a security case and in the development of the new system.</a:t>
            </a:r>
          </a:p>
        </p:txBody>
      </p:sp>
      <p:sp>
        <p:nvSpPr>
          <p:cNvPr id="3" name="Content Placeholder 2">
            <a:extLst>
              <a:ext uri="{FF2B5EF4-FFF2-40B4-BE49-F238E27FC236}">
                <a16:creationId xmlns:a16="http://schemas.microsoft.com/office/drawing/2014/main" id="{AFA94284-ECA7-445F-9739-3ED7F6F743D3}"/>
              </a:ext>
            </a:extLst>
          </p:cNvPr>
          <p:cNvSpPr>
            <a:spLocks noGrp="1"/>
          </p:cNvSpPr>
          <p:nvPr>
            <p:ph type="body" idx="1"/>
          </p:nvPr>
        </p:nvSpPr>
        <p:spPr/>
        <p:txBody>
          <a:bodyPr>
            <a:normAutofit fontScale="92500" lnSpcReduction="10000"/>
          </a:bodyPr>
          <a:lstStyle/>
          <a:p>
            <a:r>
              <a:rPr lang="en-GB" i="1" dirty="0"/>
              <a:t>A candidate should be able to: </a:t>
            </a:r>
            <a:endParaRPr lang="en-GB" dirty="0"/>
          </a:p>
          <a:p>
            <a:r>
              <a:rPr lang="en-GB" dirty="0"/>
              <a:t>• </a:t>
            </a:r>
            <a:r>
              <a:rPr lang="en-GB" i="1" dirty="0"/>
              <a:t>Explain how security objectives could be used to develop the derivation of security requirements from the security objectives. </a:t>
            </a:r>
            <a:endParaRPr lang="en-GB" dirty="0"/>
          </a:p>
          <a:p>
            <a:r>
              <a:rPr lang="en-GB" dirty="0"/>
              <a:t>• </a:t>
            </a:r>
            <a:r>
              <a:rPr lang="en-GB" i="1" dirty="0"/>
              <a:t>Explain the role of security objectives in the organisation's financing of Information Assurance. </a:t>
            </a:r>
            <a:endParaRPr lang="en-GB" dirty="0"/>
          </a:p>
          <a:p>
            <a:endParaRPr lang="en-GB" dirty="0"/>
          </a:p>
        </p:txBody>
      </p:sp>
    </p:spTree>
    <p:extLst>
      <p:ext uri="{BB962C8B-B14F-4D97-AF65-F5344CB8AC3E}">
        <p14:creationId xmlns:p14="http://schemas.microsoft.com/office/powerpoint/2010/main" val="217206232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BDBDD-A756-430A-8FB5-FBBC38500603}"/>
              </a:ext>
            </a:extLst>
          </p:cNvPr>
          <p:cNvSpPr>
            <a:spLocks noGrp="1"/>
          </p:cNvSpPr>
          <p:nvPr>
            <p:ph type="title"/>
          </p:nvPr>
        </p:nvSpPr>
        <p:spPr/>
        <p:txBody>
          <a:bodyPr/>
          <a:lstStyle/>
          <a:p>
            <a:r>
              <a:rPr lang="en-GB" dirty="0"/>
              <a:t>Security Requirements</a:t>
            </a:r>
          </a:p>
        </p:txBody>
      </p:sp>
      <p:sp>
        <p:nvSpPr>
          <p:cNvPr id="3" name="Content Placeholder 2">
            <a:extLst>
              <a:ext uri="{FF2B5EF4-FFF2-40B4-BE49-F238E27FC236}">
                <a16:creationId xmlns:a16="http://schemas.microsoft.com/office/drawing/2014/main" id="{A5AF3B52-5E49-4F30-8438-595A7F9ACC1D}"/>
              </a:ext>
            </a:extLst>
          </p:cNvPr>
          <p:cNvSpPr>
            <a:spLocks noGrp="1"/>
          </p:cNvSpPr>
          <p:nvPr>
            <p:ph idx="1"/>
          </p:nvPr>
        </p:nvSpPr>
        <p:spPr/>
        <p:txBody>
          <a:bodyPr/>
          <a:lstStyle/>
          <a:p>
            <a:r>
              <a:rPr lang="en-GB" dirty="0"/>
              <a:t>A functional security requirement is something that describes functional behaviour that enforces security</a:t>
            </a:r>
          </a:p>
          <a:p>
            <a:r>
              <a:rPr lang="en-GB" dirty="0"/>
              <a:t>A security requirement is a security feature required by system users or a quality the system must possess to increase the users trust in the system they use</a:t>
            </a:r>
          </a:p>
          <a:p>
            <a:r>
              <a:rPr lang="en-GB" dirty="0"/>
              <a:t>In general, a security requirement is considered as a non-functional requirement</a:t>
            </a:r>
          </a:p>
        </p:txBody>
      </p:sp>
    </p:spTree>
    <p:extLst>
      <p:ext uri="{BB962C8B-B14F-4D97-AF65-F5344CB8AC3E}">
        <p14:creationId xmlns:p14="http://schemas.microsoft.com/office/powerpoint/2010/main" val="376706458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6153B-1F4D-41C0-BD68-4CA22E1FD4D1}"/>
              </a:ext>
            </a:extLst>
          </p:cNvPr>
          <p:cNvSpPr>
            <a:spLocks noGrp="1"/>
          </p:cNvSpPr>
          <p:nvPr>
            <p:ph type="title"/>
          </p:nvPr>
        </p:nvSpPr>
        <p:spPr/>
        <p:txBody>
          <a:bodyPr/>
          <a:lstStyle/>
          <a:p>
            <a:r>
              <a:rPr lang="en-GB" dirty="0"/>
              <a:t>Example</a:t>
            </a:r>
          </a:p>
        </p:txBody>
      </p:sp>
      <p:sp>
        <p:nvSpPr>
          <p:cNvPr id="3" name="Content Placeholder 2">
            <a:extLst>
              <a:ext uri="{FF2B5EF4-FFF2-40B4-BE49-F238E27FC236}">
                <a16:creationId xmlns:a16="http://schemas.microsoft.com/office/drawing/2014/main" id="{B743C5E6-D513-4B78-884A-68D26A57775F}"/>
              </a:ext>
            </a:extLst>
          </p:cNvPr>
          <p:cNvSpPr>
            <a:spLocks noGrp="1"/>
          </p:cNvSpPr>
          <p:nvPr>
            <p:ph idx="1"/>
          </p:nvPr>
        </p:nvSpPr>
        <p:spPr/>
        <p:txBody>
          <a:bodyPr>
            <a:normAutofit lnSpcReduction="10000"/>
          </a:bodyPr>
          <a:lstStyle/>
          <a:p>
            <a:r>
              <a:rPr lang="en-GB" dirty="0"/>
              <a:t>Software</a:t>
            </a:r>
          </a:p>
          <a:p>
            <a:pPr lvl="1"/>
            <a:r>
              <a:rPr lang="en-GB" dirty="0"/>
              <a:t>Requirements for the software’s security functions (crypto and user authentication)</a:t>
            </a:r>
          </a:p>
          <a:p>
            <a:pPr lvl="1"/>
            <a:r>
              <a:rPr lang="en-GB" dirty="0"/>
              <a:t>Software security requirements for the software’s own security properties and consistent behaviours</a:t>
            </a:r>
          </a:p>
          <a:p>
            <a:r>
              <a:rPr lang="en-GB" dirty="0"/>
              <a:t>Not incorporating the core security services (confidentiality, integrity, availability, authentication, authorization and auditing) in the requirements phase of a software development project inevitably results in insecure software</a:t>
            </a:r>
          </a:p>
          <a:p>
            <a:r>
              <a:rPr lang="en-GB" dirty="0"/>
              <a:t>Since software development follows a series of processes (the blueprint), it is of paramount importance that security requirements are determined alongside the functional and business requirements</a:t>
            </a:r>
          </a:p>
          <a:p>
            <a:r>
              <a:rPr lang="en-GB" dirty="0"/>
              <a:t>In other words, consider software security requirements to be an integral part of the blueprint itself, and involve a security professional.</a:t>
            </a:r>
          </a:p>
        </p:txBody>
      </p:sp>
    </p:spTree>
    <p:extLst>
      <p:ext uri="{BB962C8B-B14F-4D97-AF65-F5344CB8AC3E}">
        <p14:creationId xmlns:p14="http://schemas.microsoft.com/office/powerpoint/2010/main" val="202504919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95C279-1833-48A5-91F7-E0588C2C37A2}"/>
              </a:ext>
            </a:extLst>
          </p:cNvPr>
          <p:cNvSpPr>
            <a:spLocks noGrp="1"/>
          </p:cNvSpPr>
          <p:nvPr>
            <p:ph type="title"/>
          </p:nvPr>
        </p:nvSpPr>
        <p:spPr/>
        <p:txBody>
          <a:bodyPr>
            <a:normAutofit fontScale="90000"/>
          </a:bodyPr>
          <a:lstStyle/>
          <a:p>
            <a:r>
              <a:rPr lang="en-GB" sz="4900" dirty="0"/>
              <a:t>4.3 Explain how security objectives might be justified, taking account of the value of the assets, by understanding the importance and relative priorities in the different scenarios</a:t>
            </a:r>
            <a:endParaRPr lang="en-GB" dirty="0"/>
          </a:p>
        </p:txBody>
      </p:sp>
      <p:sp>
        <p:nvSpPr>
          <p:cNvPr id="3" name="Content Placeholder 2">
            <a:extLst>
              <a:ext uri="{FF2B5EF4-FFF2-40B4-BE49-F238E27FC236}">
                <a16:creationId xmlns:a16="http://schemas.microsoft.com/office/drawing/2014/main" id="{5285D583-62F5-4321-A587-D24B41DEE77E}"/>
              </a:ext>
            </a:extLst>
          </p:cNvPr>
          <p:cNvSpPr>
            <a:spLocks noGrp="1"/>
          </p:cNvSpPr>
          <p:nvPr>
            <p:ph type="body" idx="1"/>
          </p:nvPr>
        </p:nvSpPr>
        <p:spPr/>
        <p:txBody>
          <a:bodyPr>
            <a:normAutofit/>
          </a:bodyPr>
          <a:lstStyle/>
          <a:p>
            <a:r>
              <a:rPr lang="en-GB" i="1" dirty="0"/>
              <a:t>A candidate should be able to: </a:t>
            </a:r>
            <a:endParaRPr lang="en-GB" dirty="0"/>
          </a:p>
          <a:p>
            <a:r>
              <a:rPr lang="en-GB" dirty="0"/>
              <a:t>• </a:t>
            </a:r>
            <a:r>
              <a:rPr lang="en-GB" i="1" dirty="0"/>
              <a:t>Explain the need of prioritisation of security objectives. </a:t>
            </a:r>
            <a:endParaRPr lang="en-GB" dirty="0"/>
          </a:p>
          <a:p>
            <a:endParaRPr lang="en-GB" dirty="0"/>
          </a:p>
        </p:txBody>
      </p:sp>
    </p:spTree>
    <p:extLst>
      <p:ext uri="{BB962C8B-B14F-4D97-AF65-F5344CB8AC3E}">
        <p14:creationId xmlns:p14="http://schemas.microsoft.com/office/powerpoint/2010/main" val="241334361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61F2-48FB-4830-993C-22C350A4B928}"/>
              </a:ext>
            </a:extLst>
          </p:cNvPr>
          <p:cNvSpPr>
            <a:spLocks noGrp="1"/>
          </p:cNvSpPr>
          <p:nvPr>
            <p:ph type="title"/>
          </p:nvPr>
        </p:nvSpPr>
        <p:spPr/>
        <p:txBody>
          <a:bodyPr/>
          <a:lstStyle/>
          <a:p>
            <a:r>
              <a:rPr lang="en-GB" i="1" dirty="0"/>
              <a:t>Prioritisation of Security Objectives</a:t>
            </a:r>
            <a:endParaRPr lang="en-GB" dirty="0"/>
          </a:p>
        </p:txBody>
      </p:sp>
      <p:sp>
        <p:nvSpPr>
          <p:cNvPr id="3" name="Content Placeholder 2">
            <a:extLst>
              <a:ext uri="{FF2B5EF4-FFF2-40B4-BE49-F238E27FC236}">
                <a16:creationId xmlns:a16="http://schemas.microsoft.com/office/drawing/2014/main" id="{BAD6A0A8-6BAD-4D50-BF03-EC1C6E206C94}"/>
              </a:ext>
            </a:extLst>
          </p:cNvPr>
          <p:cNvSpPr>
            <a:spLocks noGrp="1"/>
          </p:cNvSpPr>
          <p:nvPr>
            <p:ph idx="1"/>
          </p:nvPr>
        </p:nvSpPr>
        <p:spPr/>
        <p:txBody>
          <a:bodyPr/>
          <a:lstStyle/>
          <a:p>
            <a:r>
              <a:rPr lang="en-GB" dirty="0"/>
              <a:t>You can’t do everything</a:t>
            </a:r>
          </a:p>
          <a:p>
            <a:r>
              <a:rPr lang="en-GB" dirty="0"/>
              <a:t>The goal of security seems simple: To protect an organization from any and all cyber attacks</a:t>
            </a:r>
          </a:p>
          <a:p>
            <a:pPr lvl="1"/>
            <a:r>
              <a:rPr lang="en-GB" dirty="0"/>
              <a:t>Too Complicated</a:t>
            </a:r>
          </a:p>
          <a:p>
            <a:pPr lvl="1"/>
            <a:r>
              <a:rPr lang="en-GB" dirty="0"/>
              <a:t>Too Expensive</a:t>
            </a:r>
          </a:p>
          <a:p>
            <a:pPr lvl="1"/>
            <a:r>
              <a:rPr lang="en-GB" dirty="0"/>
              <a:t>Too Time Consuming</a:t>
            </a:r>
          </a:p>
          <a:p>
            <a:r>
              <a:rPr lang="en-GB" dirty="0"/>
              <a:t>Make Risk-Based Decisions</a:t>
            </a:r>
          </a:p>
          <a:p>
            <a:r>
              <a:rPr lang="en-GB" dirty="0"/>
              <a:t>Look at the context</a:t>
            </a:r>
          </a:p>
          <a:p>
            <a:endParaRPr lang="en-GB" dirty="0"/>
          </a:p>
          <a:p>
            <a:endParaRPr lang="en-GB" dirty="0"/>
          </a:p>
        </p:txBody>
      </p:sp>
    </p:spTree>
    <p:extLst>
      <p:ext uri="{BB962C8B-B14F-4D97-AF65-F5344CB8AC3E}">
        <p14:creationId xmlns:p14="http://schemas.microsoft.com/office/powerpoint/2010/main" val="360160128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5. Security Concepts Applied to ICT Cyber Infrastructure (15%, K3) </a:t>
            </a:r>
            <a:endParaRPr lang="en-GB" dirty="0"/>
          </a:p>
        </p:txBody>
      </p:sp>
      <p:sp>
        <p:nvSpPr>
          <p:cNvPr id="3" name="Content Placeholder 2"/>
          <p:cNvSpPr>
            <a:spLocks noGrp="1"/>
          </p:cNvSpPr>
          <p:nvPr>
            <p:ph type="body" idx="1"/>
          </p:nvPr>
        </p:nvSpPr>
        <p:spPr/>
        <p:txBody>
          <a:bodyPr>
            <a:normAutofit fontScale="70000" lnSpcReduction="20000"/>
          </a:bodyPr>
          <a:lstStyle/>
          <a:p>
            <a:r>
              <a:rPr lang="en-US" dirty="0"/>
              <a:t>In this key topic, the apprentice will demonstrate and explain how basic security concepts can be applied to typical information and communications technology (ICT) cyber infrastructures. Outcomes should include an ability to: </a:t>
            </a:r>
          </a:p>
          <a:p>
            <a:r>
              <a:rPr lang="en-US" dirty="0"/>
              <a:t>5.1 Show an understanding of common vulnerabilities in computer networks and systems. </a:t>
            </a:r>
          </a:p>
          <a:p>
            <a:r>
              <a:rPr lang="en-US" dirty="0"/>
              <a:t>5.2 Describe the fundamental building blocks </a:t>
            </a:r>
          </a:p>
          <a:p>
            <a:r>
              <a:rPr lang="en-US" dirty="0"/>
              <a:t>Typical architectures of computers, networks and the Internet</a:t>
            </a:r>
          </a:p>
        </p:txBody>
      </p:sp>
    </p:spTree>
    <p:extLst>
      <p:ext uri="{BB962C8B-B14F-4D97-AF65-F5344CB8AC3E}">
        <p14:creationId xmlns:p14="http://schemas.microsoft.com/office/powerpoint/2010/main" val="644448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Classification</a:t>
            </a:r>
          </a:p>
        </p:txBody>
      </p:sp>
      <p:sp>
        <p:nvSpPr>
          <p:cNvPr id="3" name="Content Placeholder 2"/>
          <p:cNvSpPr>
            <a:spLocks noGrp="1"/>
          </p:cNvSpPr>
          <p:nvPr>
            <p:ph idx="1"/>
          </p:nvPr>
        </p:nvSpPr>
        <p:spPr/>
        <p:txBody>
          <a:bodyPr/>
          <a:lstStyle/>
          <a:p>
            <a:r>
              <a:rPr lang="en-GB" dirty="0"/>
              <a:t>Information assets can be classified as follows:</a:t>
            </a:r>
          </a:p>
          <a:p>
            <a:pPr lvl="1"/>
            <a:r>
              <a:rPr lang="en-GB" dirty="0"/>
              <a:t>Low</a:t>
            </a:r>
          </a:p>
          <a:p>
            <a:pPr lvl="1"/>
            <a:r>
              <a:rPr lang="en-GB" dirty="0"/>
              <a:t>Medium</a:t>
            </a:r>
          </a:p>
          <a:p>
            <a:pPr lvl="1"/>
            <a:r>
              <a:rPr lang="en-GB" dirty="0"/>
              <a:t>High</a:t>
            </a:r>
          </a:p>
          <a:p>
            <a:r>
              <a:rPr lang="en-GB" dirty="0"/>
              <a:t>Can also be classified as:</a:t>
            </a:r>
          </a:p>
          <a:p>
            <a:pPr lvl="1"/>
            <a:r>
              <a:rPr lang="en-GB" dirty="0"/>
              <a:t>Low</a:t>
            </a:r>
          </a:p>
          <a:p>
            <a:pPr lvl="1"/>
            <a:r>
              <a:rPr lang="en-GB" dirty="0"/>
              <a:t>Moderate</a:t>
            </a:r>
          </a:p>
          <a:p>
            <a:pPr lvl="1"/>
            <a:r>
              <a:rPr lang="en-GB" dirty="0"/>
              <a:t>Critical</a:t>
            </a:r>
          </a:p>
        </p:txBody>
      </p:sp>
    </p:spTree>
    <p:extLst>
      <p:ext uri="{BB962C8B-B14F-4D97-AF65-F5344CB8AC3E}">
        <p14:creationId xmlns:p14="http://schemas.microsoft.com/office/powerpoint/2010/main" val="407167196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5.1 Show an understanding of common vulnerabilities</a:t>
            </a:r>
            <a:endParaRPr lang="en-GB" dirty="0"/>
          </a:p>
        </p:txBody>
      </p:sp>
      <p:sp>
        <p:nvSpPr>
          <p:cNvPr id="3" name="Content Placeholder 2"/>
          <p:cNvSpPr>
            <a:spLocks noGrp="1"/>
          </p:cNvSpPr>
          <p:nvPr>
            <p:ph type="body" idx="1"/>
          </p:nvPr>
        </p:nvSpPr>
        <p:spPr/>
        <p:txBody>
          <a:bodyPr>
            <a:normAutofit/>
          </a:bodyPr>
          <a:lstStyle/>
          <a:p>
            <a:r>
              <a:rPr lang="en-US" dirty="0"/>
              <a:t>Non-secure coding</a:t>
            </a:r>
          </a:p>
          <a:p>
            <a:r>
              <a:rPr lang="en-US" dirty="0"/>
              <a:t>Unprotected networks</a:t>
            </a:r>
          </a:p>
          <a:p>
            <a:endParaRPr lang="en-GB" dirty="0"/>
          </a:p>
        </p:txBody>
      </p:sp>
    </p:spTree>
    <p:extLst>
      <p:ext uri="{BB962C8B-B14F-4D97-AF65-F5344CB8AC3E}">
        <p14:creationId xmlns:p14="http://schemas.microsoft.com/office/powerpoint/2010/main" val="109984547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Non Secure Coding</a:t>
            </a:r>
          </a:p>
        </p:txBody>
      </p:sp>
      <p:sp>
        <p:nvSpPr>
          <p:cNvPr id="3" name="Content Placeholder 2"/>
          <p:cNvSpPr>
            <a:spLocks noGrp="1"/>
          </p:cNvSpPr>
          <p:nvPr>
            <p:ph idx="1"/>
          </p:nvPr>
        </p:nvSpPr>
        <p:spPr/>
        <p:txBody>
          <a:bodyPr/>
          <a:lstStyle/>
          <a:p>
            <a:r>
              <a:rPr lang="en-GB" dirty="0"/>
              <a:t>Vulnerabilities are a subset of weaknesses.</a:t>
            </a:r>
          </a:p>
          <a:p>
            <a:r>
              <a:rPr lang="en-GB" dirty="0"/>
              <a:t>Almost all software analysis tools find weaknesses not vulnerabilities</a:t>
            </a:r>
          </a:p>
          <a:p>
            <a:r>
              <a:rPr lang="en-GB" dirty="0"/>
              <a:t>Attack surface</a:t>
            </a:r>
          </a:p>
          <a:p>
            <a:pPr lvl="1"/>
            <a:r>
              <a:rPr lang="en-GB" dirty="0"/>
              <a:t>the set of points in the program’s</a:t>
            </a:r>
          </a:p>
          <a:p>
            <a:pPr lvl="1"/>
            <a:r>
              <a:rPr lang="en-GB" dirty="0"/>
              <a:t>interface that can be controlled by the user</a:t>
            </a:r>
          </a:p>
        </p:txBody>
      </p:sp>
    </p:spTree>
    <p:extLst>
      <p:ext uri="{BB962C8B-B14F-4D97-AF65-F5344CB8AC3E}">
        <p14:creationId xmlns:p14="http://schemas.microsoft.com/office/powerpoint/2010/main" val="345154373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6449D-E38A-468A-AF9D-0EC94DFE64E9}"/>
              </a:ext>
            </a:extLst>
          </p:cNvPr>
          <p:cNvSpPr>
            <a:spLocks noGrp="1"/>
          </p:cNvSpPr>
          <p:nvPr>
            <p:ph type="title"/>
          </p:nvPr>
        </p:nvSpPr>
        <p:spPr/>
        <p:txBody>
          <a:bodyPr/>
          <a:lstStyle/>
          <a:p>
            <a:r>
              <a:rPr lang="en-GB" dirty="0"/>
              <a:t>Attack Surfaces</a:t>
            </a:r>
          </a:p>
        </p:txBody>
      </p:sp>
      <p:sp>
        <p:nvSpPr>
          <p:cNvPr id="3" name="Content Placeholder 2">
            <a:extLst>
              <a:ext uri="{FF2B5EF4-FFF2-40B4-BE49-F238E27FC236}">
                <a16:creationId xmlns:a16="http://schemas.microsoft.com/office/drawing/2014/main" id="{905B0CF4-CDA2-4402-84F8-FAE10F20572F}"/>
              </a:ext>
            </a:extLst>
          </p:cNvPr>
          <p:cNvSpPr>
            <a:spLocks noGrp="1"/>
          </p:cNvSpPr>
          <p:nvPr>
            <p:ph idx="1"/>
          </p:nvPr>
        </p:nvSpPr>
        <p:spPr/>
        <p:txBody>
          <a:bodyPr/>
          <a:lstStyle/>
          <a:p>
            <a:r>
              <a:rPr lang="en-GB" dirty="0"/>
              <a:t>Network input buffer</a:t>
            </a:r>
          </a:p>
          <a:p>
            <a:r>
              <a:rPr lang="en-GB" dirty="0"/>
              <a:t>Field in a form</a:t>
            </a:r>
          </a:p>
          <a:p>
            <a:r>
              <a:rPr lang="en-GB" dirty="0"/>
              <a:t>Line in an input file</a:t>
            </a:r>
          </a:p>
          <a:p>
            <a:r>
              <a:rPr lang="en-GB" dirty="0"/>
              <a:t>Environment variable</a:t>
            </a:r>
          </a:p>
          <a:p>
            <a:r>
              <a:rPr lang="en-GB" dirty="0"/>
              <a:t>Program option</a:t>
            </a:r>
          </a:p>
          <a:p>
            <a:r>
              <a:rPr lang="en-GB" dirty="0"/>
              <a:t>Entry in a database</a:t>
            </a:r>
          </a:p>
        </p:txBody>
      </p:sp>
    </p:spTree>
    <p:extLst>
      <p:ext uri="{BB962C8B-B14F-4D97-AF65-F5344CB8AC3E}">
        <p14:creationId xmlns:p14="http://schemas.microsoft.com/office/powerpoint/2010/main" val="136975591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2B5C2-ABE4-4CD4-BE98-D712665E7975}"/>
              </a:ext>
            </a:extLst>
          </p:cNvPr>
          <p:cNvSpPr>
            <a:spLocks noGrp="1"/>
          </p:cNvSpPr>
          <p:nvPr>
            <p:ph type="title"/>
          </p:nvPr>
        </p:nvSpPr>
        <p:spPr/>
        <p:txBody>
          <a:bodyPr/>
          <a:lstStyle/>
          <a:p>
            <a:r>
              <a:rPr lang="en-GB" dirty="0"/>
              <a:t>According to OWASP</a:t>
            </a:r>
          </a:p>
        </p:txBody>
      </p:sp>
      <p:sp>
        <p:nvSpPr>
          <p:cNvPr id="3" name="Content Placeholder 2">
            <a:extLst>
              <a:ext uri="{FF2B5EF4-FFF2-40B4-BE49-F238E27FC236}">
                <a16:creationId xmlns:a16="http://schemas.microsoft.com/office/drawing/2014/main" id="{84153CDD-CE5B-4C1B-B34C-D05F301B5F85}"/>
              </a:ext>
            </a:extLst>
          </p:cNvPr>
          <p:cNvSpPr>
            <a:spLocks noGrp="1"/>
          </p:cNvSpPr>
          <p:nvPr>
            <p:ph idx="1"/>
          </p:nvPr>
        </p:nvSpPr>
        <p:spPr/>
        <p:txBody>
          <a:bodyPr>
            <a:normAutofit fontScale="62500" lnSpcReduction="20000"/>
          </a:bodyPr>
          <a:lstStyle/>
          <a:p>
            <a:r>
              <a:rPr lang="en-GB" dirty="0"/>
              <a:t>Input Validation</a:t>
            </a:r>
          </a:p>
          <a:p>
            <a:r>
              <a:rPr lang="en-GB" dirty="0"/>
              <a:t>Output Encoding</a:t>
            </a:r>
          </a:p>
          <a:p>
            <a:r>
              <a:rPr lang="en-GB" dirty="0"/>
              <a:t>Authentication and Password Management (includes secure handling of credentials by external services/scripts)</a:t>
            </a:r>
          </a:p>
          <a:p>
            <a:r>
              <a:rPr lang="en-GB" dirty="0"/>
              <a:t>Session Management</a:t>
            </a:r>
          </a:p>
          <a:p>
            <a:r>
              <a:rPr lang="en-GB" dirty="0"/>
              <a:t>Access Control</a:t>
            </a:r>
          </a:p>
          <a:p>
            <a:r>
              <a:rPr lang="en-GB" dirty="0"/>
              <a:t>Cryptographic Practices</a:t>
            </a:r>
          </a:p>
          <a:p>
            <a:r>
              <a:rPr lang="en-GB" dirty="0"/>
              <a:t>Error Handling and Logging</a:t>
            </a:r>
          </a:p>
          <a:p>
            <a:r>
              <a:rPr lang="en-GB" dirty="0"/>
              <a:t>Data Protection</a:t>
            </a:r>
          </a:p>
          <a:p>
            <a:r>
              <a:rPr lang="en-GB" dirty="0"/>
              <a:t>Communication Security</a:t>
            </a:r>
          </a:p>
          <a:p>
            <a:r>
              <a:rPr lang="en-GB" dirty="0"/>
              <a:t>System Configuration</a:t>
            </a:r>
          </a:p>
          <a:p>
            <a:r>
              <a:rPr lang="en-GB" dirty="0"/>
              <a:t>Database Security</a:t>
            </a:r>
          </a:p>
          <a:p>
            <a:r>
              <a:rPr lang="en-GB" dirty="0"/>
              <a:t>File Management</a:t>
            </a:r>
          </a:p>
          <a:p>
            <a:r>
              <a:rPr lang="en-GB" dirty="0"/>
              <a:t>Memory Management</a:t>
            </a:r>
          </a:p>
          <a:p>
            <a:r>
              <a:rPr lang="en-GB" dirty="0"/>
              <a:t>General Coding Practices</a:t>
            </a:r>
          </a:p>
        </p:txBody>
      </p:sp>
    </p:spTree>
    <p:extLst>
      <p:ext uri="{BB962C8B-B14F-4D97-AF65-F5344CB8AC3E}">
        <p14:creationId xmlns:p14="http://schemas.microsoft.com/office/powerpoint/2010/main" val="2325521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12C7-AFF7-4E32-AAF9-7E25ECCCDAAF}"/>
              </a:ext>
            </a:extLst>
          </p:cNvPr>
          <p:cNvSpPr>
            <a:spLocks noGrp="1"/>
          </p:cNvSpPr>
          <p:nvPr>
            <p:ph type="title"/>
          </p:nvPr>
        </p:nvSpPr>
        <p:spPr/>
        <p:txBody>
          <a:bodyPr/>
          <a:lstStyle/>
          <a:p>
            <a:r>
              <a:rPr lang="en-GB" dirty="0"/>
              <a:t>Common Application Vulnerability Exploits</a:t>
            </a:r>
          </a:p>
        </p:txBody>
      </p:sp>
      <p:sp>
        <p:nvSpPr>
          <p:cNvPr id="3" name="Content Placeholder 2">
            <a:extLst>
              <a:ext uri="{FF2B5EF4-FFF2-40B4-BE49-F238E27FC236}">
                <a16:creationId xmlns:a16="http://schemas.microsoft.com/office/drawing/2014/main" id="{349EE459-AFDE-47C4-88F1-A9AC4A3DD31E}"/>
              </a:ext>
            </a:extLst>
          </p:cNvPr>
          <p:cNvSpPr>
            <a:spLocks noGrp="1"/>
          </p:cNvSpPr>
          <p:nvPr>
            <p:ph idx="1"/>
          </p:nvPr>
        </p:nvSpPr>
        <p:spPr/>
        <p:txBody>
          <a:bodyPr/>
          <a:lstStyle/>
          <a:p>
            <a:r>
              <a:rPr lang="en-GB" dirty="0"/>
              <a:t>    Cross Site Scripting</a:t>
            </a:r>
          </a:p>
          <a:p>
            <a:r>
              <a:rPr lang="en-GB" dirty="0"/>
              <a:t>    SQL Injection</a:t>
            </a:r>
          </a:p>
          <a:p>
            <a:r>
              <a:rPr lang="en-GB" dirty="0"/>
              <a:t>    LDAP Injection</a:t>
            </a:r>
          </a:p>
          <a:p>
            <a:r>
              <a:rPr lang="en-GB" dirty="0"/>
              <a:t>    Cross Site Request Forgery</a:t>
            </a:r>
          </a:p>
          <a:p>
            <a:r>
              <a:rPr lang="en-GB" dirty="0"/>
              <a:t>    Insecure Cryptographic Storage</a:t>
            </a:r>
          </a:p>
          <a:p>
            <a:endParaRPr lang="en-GB" dirty="0"/>
          </a:p>
        </p:txBody>
      </p:sp>
    </p:spTree>
    <p:extLst>
      <p:ext uri="{BB962C8B-B14F-4D97-AF65-F5344CB8AC3E}">
        <p14:creationId xmlns:p14="http://schemas.microsoft.com/office/powerpoint/2010/main" val="61016788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D516F-1CC9-434B-AE1C-7088F702750E}"/>
              </a:ext>
            </a:extLst>
          </p:cNvPr>
          <p:cNvSpPr>
            <a:spLocks noGrp="1"/>
          </p:cNvSpPr>
          <p:nvPr>
            <p:ph type="title"/>
          </p:nvPr>
        </p:nvSpPr>
        <p:spPr/>
        <p:txBody>
          <a:bodyPr/>
          <a:lstStyle/>
          <a:p>
            <a:r>
              <a:rPr lang="en-GB" dirty="0"/>
              <a:t>Cross Site Scripting</a:t>
            </a:r>
          </a:p>
        </p:txBody>
      </p:sp>
      <p:sp>
        <p:nvSpPr>
          <p:cNvPr id="3" name="Content Placeholder 2">
            <a:extLst>
              <a:ext uri="{FF2B5EF4-FFF2-40B4-BE49-F238E27FC236}">
                <a16:creationId xmlns:a16="http://schemas.microsoft.com/office/drawing/2014/main" id="{EAB62245-5939-4F40-B5D3-51B4CC937462}"/>
              </a:ext>
            </a:extLst>
          </p:cNvPr>
          <p:cNvSpPr>
            <a:spLocks noGrp="1"/>
          </p:cNvSpPr>
          <p:nvPr>
            <p:ph idx="1"/>
          </p:nvPr>
        </p:nvSpPr>
        <p:spPr/>
        <p:txBody>
          <a:bodyPr>
            <a:normAutofit fontScale="92500" lnSpcReduction="20000"/>
          </a:bodyPr>
          <a:lstStyle/>
          <a:p>
            <a:r>
              <a:rPr lang="en-GB" dirty="0"/>
              <a:t>Cross-Site Scripting (also known as XSS) is one of the most common application-layer web attacks</a:t>
            </a:r>
          </a:p>
          <a:p>
            <a:r>
              <a:rPr lang="en-GB" dirty="0"/>
              <a:t>XSS vulnerabilities target scripts embedded in a page that are executed on the client-side (in the user’s web browser) rather than on the server-side</a:t>
            </a:r>
          </a:p>
          <a:p>
            <a:r>
              <a:rPr lang="en-GB" dirty="0"/>
              <a:t>XSS in itself is a threat that is brought about by the internet security weaknesses of client-side scripting languages, such as HTML and JavaScript</a:t>
            </a:r>
          </a:p>
          <a:p>
            <a:r>
              <a:rPr lang="en-GB" dirty="0"/>
              <a:t>The concept of XSS is to manipulate client-side scripts of a web application to execute in the manner desired by the malicious user</a:t>
            </a:r>
          </a:p>
          <a:p>
            <a:r>
              <a:rPr lang="en-GB" dirty="0"/>
              <a:t>Such a manipulation can embed a script in a page that can be executed every time the page is loaded, or whenever an associated event is performed</a:t>
            </a:r>
          </a:p>
          <a:p>
            <a:r>
              <a:rPr lang="en-GB" dirty="0"/>
              <a:t>XSS is the most common security vulnerability in software today</a:t>
            </a:r>
          </a:p>
          <a:p>
            <a:r>
              <a:rPr lang="en-GB" dirty="0"/>
              <a:t>XSS vulnerabilities can have consequences such as tampering and sensitive data theft.</a:t>
            </a:r>
          </a:p>
        </p:txBody>
      </p:sp>
    </p:spTree>
    <p:extLst>
      <p:ext uri="{BB962C8B-B14F-4D97-AF65-F5344CB8AC3E}">
        <p14:creationId xmlns:p14="http://schemas.microsoft.com/office/powerpoint/2010/main" val="142754159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BF1C3-F2DD-48A1-9451-29C92358A495}"/>
              </a:ext>
            </a:extLst>
          </p:cNvPr>
          <p:cNvSpPr>
            <a:spLocks noGrp="1"/>
          </p:cNvSpPr>
          <p:nvPr>
            <p:ph type="title"/>
          </p:nvPr>
        </p:nvSpPr>
        <p:spPr/>
        <p:txBody>
          <a:bodyPr/>
          <a:lstStyle/>
          <a:p>
            <a:r>
              <a:rPr lang="en-GB" dirty="0"/>
              <a:t>XSS</a:t>
            </a:r>
          </a:p>
        </p:txBody>
      </p:sp>
      <p:sp>
        <p:nvSpPr>
          <p:cNvPr id="3" name="Content Placeholder 2">
            <a:extLst>
              <a:ext uri="{FF2B5EF4-FFF2-40B4-BE49-F238E27FC236}">
                <a16:creationId xmlns:a16="http://schemas.microsoft.com/office/drawing/2014/main" id="{FC2BF2C4-F93B-4C97-8D45-35C854890DEC}"/>
              </a:ext>
            </a:extLst>
          </p:cNvPr>
          <p:cNvSpPr>
            <a:spLocks noGrp="1"/>
          </p:cNvSpPr>
          <p:nvPr>
            <p:ph idx="1"/>
          </p:nvPr>
        </p:nvSpPr>
        <p:spPr/>
        <p:txBody>
          <a:bodyPr/>
          <a:lstStyle/>
          <a:p>
            <a:r>
              <a:rPr lang="en-GB" dirty="0"/>
              <a:t>By exploiting XSS vulnerabilities, an attacker can perform malicious actions, such as:</a:t>
            </a:r>
          </a:p>
          <a:p>
            <a:pPr lvl="1"/>
            <a:r>
              <a:rPr lang="en-GB" dirty="0"/>
              <a:t>Hijack an account.</a:t>
            </a:r>
          </a:p>
          <a:p>
            <a:pPr lvl="1"/>
            <a:r>
              <a:rPr lang="en-GB" dirty="0"/>
              <a:t>Spread web worms.</a:t>
            </a:r>
          </a:p>
          <a:p>
            <a:pPr lvl="1"/>
            <a:r>
              <a:rPr lang="en-GB" dirty="0"/>
              <a:t>Access browser history and clipboard contents.</a:t>
            </a:r>
          </a:p>
          <a:p>
            <a:pPr lvl="1"/>
            <a:r>
              <a:rPr lang="en-GB" dirty="0"/>
              <a:t>Control the browser remotely.</a:t>
            </a:r>
          </a:p>
          <a:p>
            <a:pPr lvl="1"/>
            <a:r>
              <a:rPr lang="en-GB" dirty="0"/>
              <a:t>Scan and exploit intranet appliances and application</a:t>
            </a:r>
          </a:p>
          <a:p>
            <a:endParaRPr lang="en-GB" dirty="0"/>
          </a:p>
        </p:txBody>
      </p:sp>
    </p:spTree>
    <p:extLst>
      <p:ext uri="{BB962C8B-B14F-4D97-AF65-F5344CB8AC3E}">
        <p14:creationId xmlns:p14="http://schemas.microsoft.com/office/powerpoint/2010/main" val="248711433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6BC38-F1DF-4C87-91CD-A7B20FB97ABB}"/>
              </a:ext>
            </a:extLst>
          </p:cNvPr>
          <p:cNvSpPr>
            <a:spLocks noGrp="1"/>
          </p:cNvSpPr>
          <p:nvPr>
            <p:ph type="title"/>
          </p:nvPr>
        </p:nvSpPr>
        <p:spPr/>
        <p:txBody>
          <a:bodyPr/>
          <a:lstStyle/>
          <a:p>
            <a:r>
              <a:rPr lang="en-GB" dirty="0"/>
              <a:t>Example</a:t>
            </a:r>
          </a:p>
        </p:txBody>
      </p:sp>
      <p:pic>
        <p:nvPicPr>
          <p:cNvPr id="5" name="Content Placeholder 4">
            <a:extLst>
              <a:ext uri="{FF2B5EF4-FFF2-40B4-BE49-F238E27FC236}">
                <a16:creationId xmlns:a16="http://schemas.microsoft.com/office/drawing/2014/main" id="{9A2D03BD-AA60-4A9B-BEB8-9A26A9455E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8828" y="2078182"/>
            <a:ext cx="8537390" cy="4318746"/>
          </a:xfrm>
        </p:spPr>
      </p:pic>
    </p:spTree>
    <p:extLst>
      <p:ext uri="{BB962C8B-B14F-4D97-AF65-F5344CB8AC3E}">
        <p14:creationId xmlns:p14="http://schemas.microsoft.com/office/powerpoint/2010/main" val="29630438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8683D-E809-40A8-8E7B-159A9A384DC8}"/>
              </a:ext>
            </a:extLst>
          </p:cNvPr>
          <p:cNvSpPr>
            <a:spLocks noGrp="1"/>
          </p:cNvSpPr>
          <p:nvPr>
            <p:ph type="title"/>
          </p:nvPr>
        </p:nvSpPr>
        <p:spPr/>
        <p:txBody>
          <a:bodyPr/>
          <a:lstStyle/>
          <a:p>
            <a:r>
              <a:rPr lang="en-GB" dirty="0"/>
              <a:t>SQL Injection</a:t>
            </a:r>
          </a:p>
        </p:txBody>
      </p:sp>
      <p:sp>
        <p:nvSpPr>
          <p:cNvPr id="3" name="Content Placeholder 2">
            <a:extLst>
              <a:ext uri="{FF2B5EF4-FFF2-40B4-BE49-F238E27FC236}">
                <a16:creationId xmlns:a16="http://schemas.microsoft.com/office/drawing/2014/main" id="{57525619-2F80-4735-8147-CDD4FDD213B8}"/>
              </a:ext>
            </a:extLst>
          </p:cNvPr>
          <p:cNvSpPr>
            <a:spLocks noGrp="1"/>
          </p:cNvSpPr>
          <p:nvPr>
            <p:ph idx="1"/>
          </p:nvPr>
        </p:nvSpPr>
        <p:spPr/>
        <p:txBody>
          <a:bodyPr>
            <a:normAutofit lnSpcReduction="10000"/>
          </a:bodyPr>
          <a:lstStyle/>
          <a:p>
            <a:r>
              <a:rPr lang="en-GB" dirty="0"/>
              <a:t>An application security weakness that allows attackers to control an application’s database</a:t>
            </a:r>
          </a:p>
          <a:p>
            <a:r>
              <a:rPr lang="en-GB" dirty="0"/>
              <a:t>Lets them access or delete data, change an application’s data-driven behaviour, and do other undesirable things</a:t>
            </a:r>
          </a:p>
          <a:p>
            <a:r>
              <a:rPr lang="en-GB" dirty="0"/>
              <a:t>Done by tricking the application into sending unexpected SQL commands.</a:t>
            </a:r>
          </a:p>
          <a:p>
            <a:r>
              <a:rPr lang="en-GB" dirty="0"/>
              <a:t>SQL injection weaknesses occur when an application uses untrusted data, such as data entered into web form fields, as part of a database query</a:t>
            </a:r>
          </a:p>
          <a:p>
            <a:r>
              <a:rPr lang="en-GB" dirty="0"/>
              <a:t>When an application fails to properly sanitize this untrusted data before adding it to a SQL query, an attacker can include their own SQL commands which the database will execute</a:t>
            </a:r>
          </a:p>
          <a:p>
            <a:r>
              <a:rPr lang="en-GB" dirty="0"/>
              <a:t>Easy to prevent</a:t>
            </a:r>
          </a:p>
        </p:txBody>
      </p:sp>
    </p:spTree>
    <p:extLst>
      <p:ext uri="{BB962C8B-B14F-4D97-AF65-F5344CB8AC3E}">
        <p14:creationId xmlns:p14="http://schemas.microsoft.com/office/powerpoint/2010/main" val="358745300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B10D7-489C-4E4F-B60A-A2F333307AC9}"/>
              </a:ext>
            </a:extLst>
          </p:cNvPr>
          <p:cNvSpPr>
            <a:spLocks noGrp="1"/>
          </p:cNvSpPr>
          <p:nvPr>
            <p:ph type="title"/>
          </p:nvPr>
        </p:nvSpPr>
        <p:spPr/>
        <p:txBody>
          <a:bodyPr/>
          <a:lstStyle/>
          <a:p>
            <a:r>
              <a:rPr lang="en-GB" dirty="0"/>
              <a:t>Example</a:t>
            </a:r>
          </a:p>
        </p:txBody>
      </p:sp>
      <p:pic>
        <p:nvPicPr>
          <p:cNvPr id="5" name="Content Placeholder 4">
            <a:extLst>
              <a:ext uri="{FF2B5EF4-FFF2-40B4-BE49-F238E27FC236}">
                <a16:creationId xmlns:a16="http://schemas.microsoft.com/office/drawing/2014/main" id="{7F74F917-55AA-4089-B9A0-F54C147C96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2555" y="1546168"/>
            <a:ext cx="9076789" cy="5157018"/>
          </a:xfrm>
        </p:spPr>
      </p:pic>
    </p:spTree>
    <p:extLst>
      <p:ext uri="{BB962C8B-B14F-4D97-AF65-F5344CB8AC3E}">
        <p14:creationId xmlns:p14="http://schemas.microsoft.com/office/powerpoint/2010/main" val="3577681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1247435"/>
            <a:ext cx="11590421" cy="1325563"/>
          </a:xfrm>
        </p:spPr>
        <p:txBody>
          <a:bodyPr/>
          <a:lstStyle/>
          <a:p>
            <a:r>
              <a:rPr lang="en-GB" dirty="0"/>
              <a:t>Critical Business Functions Chart Example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5746532"/>
              </p:ext>
            </p:extLst>
          </p:nvPr>
        </p:nvGraphicFramePr>
        <p:xfrm>
          <a:off x="312738" y="2707935"/>
          <a:ext cx="11590342" cy="3662680"/>
        </p:xfrm>
        <a:graphic>
          <a:graphicData uri="http://schemas.openxmlformats.org/drawingml/2006/table">
            <a:tbl>
              <a:tblPr firstRow="1" bandRow="1">
                <a:tableStyleId>{5C22544A-7EE6-4342-B048-85BDC9FD1C3A}</a:tableStyleId>
              </a:tblPr>
              <a:tblGrid>
                <a:gridCol w="1655763">
                  <a:extLst>
                    <a:ext uri="{9D8B030D-6E8A-4147-A177-3AD203B41FA5}">
                      <a16:colId xmlns:a16="http://schemas.microsoft.com/office/drawing/2014/main" val="2707857119"/>
                    </a:ext>
                  </a:extLst>
                </a:gridCol>
                <a:gridCol w="1316592">
                  <a:extLst>
                    <a:ext uri="{9D8B030D-6E8A-4147-A177-3AD203B41FA5}">
                      <a16:colId xmlns:a16="http://schemas.microsoft.com/office/drawing/2014/main" val="2569876487"/>
                    </a:ext>
                  </a:extLst>
                </a:gridCol>
                <a:gridCol w="1474910">
                  <a:extLst>
                    <a:ext uri="{9D8B030D-6E8A-4147-A177-3AD203B41FA5}">
                      <a16:colId xmlns:a16="http://schemas.microsoft.com/office/drawing/2014/main" val="3995295348"/>
                    </a:ext>
                  </a:extLst>
                </a:gridCol>
                <a:gridCol w="1892802">
                  <a:extLst>
                    <a:ext uri="{9D8B030D-6E8A-4147-A177-3AD203B41FA5}">
                      <a16:colId xmlns:a16="http://schemas.microsoft.com/office/drawing/2014/main" val="4164508757"/>
                    </a:ext>
                  </a:extLst>
                </a:gridCol>
                <a:gridCol w="2310693">
                  <a:extLst>
                    <a:ext uri="{9D8B030D-6E8A-4147-A177-3AD203B41FA5}">
                      <a16:colId xmlns:a16="http://schemas.microsoft.com/office/drawing/2014/main" val="1677334735"/>
                    </a:ext>
                  </a:extLst>
                </a:gridCol>
                <a:gridCol w="1283819">
                  <a:extLst>
                    <a:ext uri="{9D8B030D-6E8A-4147-A177-3AD203B41FA5}">
                      <a16:colId xmlns:a16="http://schemas.microsoft.com/office/drawing/2014/main" val="73343756"/>
                    </a:ext>
                  </a:extLst>
                </a:gridCol>
                <a:gridCol w="1655763">
                  <a:extLst>
                    <a:ext uri="{9D8B030D-6E8A-4147-A177-3AD203B41FA5}">
                      <a16:colId xmlns:a16="http://schemas.microsoft.com/office/drawing/2014/main" val="1383112333"/>
                    </a:ext>
                  </a:extLst>
                </a:gridCol>
              </a:tblGrid>
              <a:tr h="370840">
                <a:tc>
                  <a:txBody>
                    <a:bodyPr/>
                    <a:lstStyle/>
                    <a:p>
                      <a:r>
                        <a:rPr lang="en-GB" dirty="0"/>
                        <a:t>Function</a:t>
                      </a:r>
                    </a:p>
                  </a:txBody>
                  <a:tcPr marL="100786" marR="100786"/>
                </a:tc>
                <a:tc>
                  <a:txBody>
                    <a:bodyPr/>
                    <a:lstStyle/>
                    <a:p>
                      <a:r>
                        <a:rPr lang="en-GB" dirty="0"/>
                        <a:t>Criticality </a:t>
                      </a:r>
                    </a:p>
                  </a:txBody>
                  <a:tcPr marL="100786" marR="100786"/>
                </a:tc>
                <a:tc>
                  <a:txBody>
                    <a:bodyPr/>
                    <a:lstStyle/>
                    <a:p>
                      <a:r>
                        <a:rPr lang="en-GB" dirty="0"/>
                        <a:t>Maximum Downtime </a:t>
                      </a:r>
                    </a:p>
                  </a:txBody>
                  <a:tcPr marL="100786" marR="100786"/>
                </a:tc>
                <a:tc>
                  <a:txBody>
                    <a:bodyPr/>
                    <a:lstStyle/>
                    <a:p>
                      <a:r>
                        <a:rPr lang="en-GB" dirty="0"/>
                        <a:t>Person/Team</a:t>
                      </a:r>
                    </a:p>
                  </a:txBody>
                  <a:tcPr marL="100786" marR="100786"/>
                </a:tc>
                <a:tc>
                  <a:txBody>
                    <a:bodyPr/>
                    <a:lstStyle/>
                    <a:p>
                      <a:r>
                        <a:rPr lang="en-GB" dirty="0"/>
                        <a:t>Required Resources</a:t>
                      </a:r>
                    </a:p>
                  </a:txBody>
                  <a:tcPr marL="100786" marR="100786"/>
                </a:tc>
                <a:tc>
                  <a:txBody>
                    <a:bodyPr/>
                    <a:lstStyle/>
                    <a:p>
                      <a:r>
                        <a:rPr lang="en-GB" dirty="0"/>
                        <a:t>Impacted Functions </a:t>
                      </a:r>
                    </a:p>
                  </a:txBody>
                  <a:tcPr marL="100786" marR="100786"/>
                </a:tc>
                <a:tc>
                  <a:txBody>
                    <a:bodyPr/>
                    <a:lstStyle/>
                    <a:p>
                      <a:r>
                        <a:rPr lang="en-GB" dirty="0"/>
                        <a:t>Brief Process to Complete Function </a:t>
                      </a:r>
                    </a:p>
                  </a:txBody>
                  <a:tcPr marL="100786" marR="100786"/>
                </a:tc>
                <a:extLst>
                  <a:ext uri="{0D108BD9-81ED-4DB2-BD59-A6C34878D82A}">
                    <a16:rowId xmlns:a16="http://schemas.microsoft.com/office/drawing/2014/main" val="2653035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Insurance Claims</a:t>
                      </a:r>
                    </a:p>
                  </a:txBody>
                  <a:tcPr marL="100786" marR="10078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High</a:t>
                      </a:r>
                    </a:p>
                    <a:p>
                      <a:endParaRPr lang="en-GB" dirty="0"/>
                    </a:p>
                  </a:txBody>
                  <a:tcPr marL="100786" marR="100786"/>
                </a:tc>
                <a:tc>
                  <a:txBody>
                    <a:bodyPr/>
                    <a:lstStyle/>
                    <a:p>
                      <a:r>
                        <a:rPr lang="en-GB" dirty="0"/>
                        <a:t>2 Days </a:t>
                      </a:r>
                    </a:p>
                  </a:txBody>
                  <a:tcPr marL="100786" marR="100786"/>
                </a:tc>
                <a:tc>
                  <a:txBody>
                    <a:bodyPr/>
                    <a:lstStyle/>
                    <a:p>
                      <a:pPr marL="0" indent="0">
                        <a:buNone/>
                      </a:pPr>
                      <a:r>
                        <a:rPr lang="en-GB" dirty="0"/>
                        <a:t>A. Jones – Mgr. </a:t>
                      </a:r>
                    </a:p>
                    <a:p>
                      <a:pPr marL="0" indent="0">
                        <a:buNone/>
                      </a:pPr>
                      <a:r>
                        <a:rPr lang="en-GB" dirty="0"/>
                        <a:t>Alt 1: K. Smith </a:t>
                      </a:r>
                    </a:p>
                    <a:p>
                      <a:pPr marL="0" indent="0">
                        <a:buNone/>
                      </a:pPr>
                      <a:r>
                        <a:rPr lang="en-GB" dirty="0"/>
                        <a:t>Alt 2: R Keely</a:t>
                      </a:r>
                    </a:p>
                  </a:txBody>
                  <a:tcPr marL="100786" marR="10078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10 employees, phones, claim </a:t>
                      </a:r>
                      <a:r>
                        <a:rPr lang="en-GB" dirty="0" err="1"/>
                        <a:t>mgt</a:t>
                      </a:r>
                      <a:r>
                        <a:rPr lang="en-GB" dirty="0"/>
                        <a:t> software, paper forms</a:t>
                      </a:r>
                    </a:p>
                  </a:txBody>
                  <a:tcPr marL="100786" marR="100786"/>
                </a:tc>
                <a:tc>
                  <a:txBody>
                    <a:bodyPr/>
                    <a:lstStyle/>
                    <a:p>
                      <a:r>
                        <a:rPr lang="en-GB" dirty="0"/>
                        <a:t>Claims assessing, filing</a:t>
                      </a:r>
                    </a:p>
                  </a:txBody>
                  <a:tcPr marL="100786" marR="100786"/>
                </a:tc>
                <a:tc>
                  <a:txBody>
                    <a:bodyPr/>
                    <a:lstStyle/>
                    <a:p>
                      <a:r>
                        <a:rPr lang="en-GB" dirty="0"/>
                        <a:t>Take calls, document in system, file </a:t>
                      </a:r>
                    </a:p>
                  </a:txBody>
                  <a:tcPr marL="100786" marR="100786"/>
                </a:tc>
                <a:extLst>
                  <a:ext uri="{0D108BD9-81ED-4DB2-BD59-A6C34878D82A}">
                    <a16:rowId xmlns:a16="http://schemas.microsoft.com/office/drawing/2014/main" val="39065979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Open new savings act. </a:t>
                      </a:r>
                    </a:p>
                  </a:txBody>
                  <a:tcPr marL="100786" marR="10078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Low</a:t>
                      </a:r>
                    </a:p>
                  </a:txBody>
                  <a:tcPr marL="100786" marR="100786"/>
                </a:tc>
                <a:tc>
                  <a:txBody>
                    <a:bodyPr/>
                    <a:lstStyle/>
                    <a:p>
                      <a:r>
                        <a:rPr lang="en-GB" dirty="0"/>
                        <a:t>1 Week </a:t>
                      </a:r>
                    </a:p>
                  </a:txBody>
                  <a:tcPr marL="100786" marR="100786"/>
                </a:tc>
                <a:tc>
                  <a:txBody>
                    <a:bodyPr/>
                    <a:lstStyle/>
                    <a:p>
                      <a:r>
                        <a:rPr lang="en-GB" dirty="0"/>
                        <a:t>L. Singleton </a:t>
                      </a:r>
                    </a:p>
                  </a:txBody>
                  <a:tcPr marL="100786" marR="10078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employee, account </a:t>
                      </a:r>
                      <a:r>
                        <a:rPr lang="en-GB" dirty="0" err="1"/>
                        <a:t>mgmt</a:t>
                      </a:r>
                      <a:r>
                        <a:rPr lang="en-GB" dirty="0"/>
                        <a:t> software, N103-B form, printer</a:t>
                      </a:r>
                    </a:p>
                  </a:txBody>
                  <a:tcPr marL="100786" marR="10078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New accounts</a:t>
                      </a:r>
                    </a:p>
                    <a:p>
                      <a:endParaRPr lang="en-GB" dirty="0"/>
                    </a:p>
                  </a:txBody>
                  <a:tcPr marL="100786" marR="100786"/>
                </a:tc>
                <a:tc>
                  <a:txBody>
                    <a:bodyPr/>
                    <a:lstStyle/>
                    <a:p>
                      <a:r>
                        <a:rPr lang="en-GB" dirty="0"/>
                        <a:t>Customer completes N103-B form onsite, enter into system</a:t>
                      </a:r>
                    </a:p>
                  </a:txBody>
                  <a:tcPr marL="100786" marR="100786"/>
                </a:tc>
                <a:extLst>
                  <a:ext uri="{0D108BD9-81ED-4DB2-BD59-A6C34878D82A}">
                    <a16:rowId xmlns:a16="http://schemas.microsoft.com/office/drawing/2014/main" val="2653006534"/>
                  </a:ext>
                </a:extLst>
              </a:tr>
              <a:tr h="370840">
                <a:tc>
                  <a:txBody>
                    <a:bodyPr/>
                    <a:lstStyle/>
                    <a:p>
                      <a:endParaRPr lang="en-GB" dirty="0"/>
                    </a:p>
                  </a:txBody>
                  <a:tcPr marL="100786" marR="100786"/>
                </a:tc>
                <a:tc>
                  <a:txBody>
                    <a:bodyPr/>
                    <a:lstStyle/>
                    <a:p>
                      <a:endParaRPr lang="en-GB" dirty="0"/>
                    </a:p>
                  </a:txBody>
                  <a:tcPr marL="100786" marR="100786"/>
                </a:tc>
                <a:tc>
                  <a:txBody>
                    <a:bodyPr/>
                    <a:lstStyle/>
                    <a:p>
                      <a:endParaRPr lang="en-GB"/>
                    </a:p>
                  </a:txBody>
                  <a:tcPr marL="100786" marR="100786"/>
                </a:tc>
                <a:tc>
                  <a:txBody>
                    <a:bodyPr/>
                    <a:lstStyle/>
                    <a:p>
                      <a:endParaRPr lang="en-GB"/>
                    </a:p>
                  </a:txBody>
                  <a:tcPr marL="100786" marR="100786"/>
                </a:tc>
                <a:tc>
                  <a:txBody>
                    <a:bodyPr/>
                    <a:lstStyle/>
                    <a:p>
                      <a:endParaRPr lang="en-GB"/>
                    </a:p>
                  </a:txBody>
                  <a:tcPr marL="100786" marR="100786"/>
                </a:tc>
                <a:tc>
                  <a:txBody>
                    <a:bodyPr/>
                    <a:lstStyle/>
                    <a:p>
                      <a:endParaRPr lang="en-GB"/>
                    </a:p>
                  </a:txBody>
                  <a:tcPr marL="100786" marR="100786"/>
                </a:tc>
                <a:tc>
                  <a:txBody>
                    <a:bodyPr/>
                    <a:lstStyle/>
                    <a:p>
                      <a:endParaRPr lang="en-GB" dirty="0"/>
                    </a:p>
                  </a:txBody>
                  <a:tcPr marL="100786" marR="100786"/>
                </a:tc>
                <a:extLst>
                  <a:ext uri="{0D108BD9-81ED-4DB2-BD59-A6C34878D82A}">
                    <a16:rowId xmlns:a16="http://schemas.microsoft.com/office/drawing/2014/main" val="1962545176"/>
                  </a:ext>
                </a:extLst>
              </a:tr>
            </a:tbl>
          </a:graphicData>
        </a:graphic>
      </p:graphicFrame>
    </p:spTree>
    <p:extLst>
      <p:ext uri="{BB962C8B-B14F-4D97-AF65-F5344CB8AC3E}">
        <p14:creationId xmlns:p14="http://schemas.microsoft.com/office/powerpoint/2010/main" val="271786361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56312-E47A-405B-8A61-E00E72E9B60A}"/>
              </a:ext>
            </a:extLst>
          </p:cNvPr>
          <p:cNvSpPr>
            <a:spLocks noGrp="1"/>
          </p:cNvSpPr>
          <p:nvPr>
            <p:ph type="title"/>
          </p:nvPr>
        </p:nvSpPr>
        <p:spPr/>
        <p:txBody>
          <a:bodyPr/>
          <a:lstStyle/>
          <a:p>
            <a:r>
              <a:rPr lang="en-GB" dirty="0"/>
              <a:t>LDAP Injection</a:t>
            </a:r>
          </a:p>
        </p:txBody>
      </p:sp>
      <p:sp>
        <p:nvSpPr>
          <p:cNvPr id="3" name="Content Placeholder 2">
            <a:extLst>
              <a:ext uri="{FF2B5EF4-FFF2-40B4-BE49-F238E27FC236}">
                <a16:creationId xmlns:a16="http://schemas.microsoft.com/office/drawing/2014/main" id="{26619AE4-02B1-4794-B14A-5C3DB09AAF08}"/>
              </a:ext>
            </a:extLst>
          </p:cNvPr>
          <p:cNvSpPr>
            <a:spLocks noGrp="1"/>
          </p:cNvSpPr>
          <p:nvPr>
            <p:ph idx="1"/>
          </p:nvPr>
        </p:nvSpPr>
        <p:spPr/>
        <p:txBody>
          <a:bodyPr/>
          <a:lstStyle/>
          <a:p>
            <a:r>
              <a:rPr lang="en-GB" dirty="0"/>
              <a:t>A type of attack on a web application where hackers place code in a user input field in an attempt to gain unauthorized access or information</a:t>
            </a:r>
          </a:p>
          <a:p>
            <a:r>
              <a:rPr lang="en-GB" dirty="0"/>
              <a:t>Like Java SQL injection or .NET SQL injection, an LDAP injection can lead to information theft, browser or session hijacking, defacement of website and worse</a:t>
            </a:r>
          </a:p>
          <a:p>
            <a:r>
              <a:rPr lang="en-GB" dirty="0"/>
              <a:t>Uses client-supplied data in LDAP (Lightweight Directory Access Protocol) statements without removing potentially harmful code from the request</a:t>
            </a:r>
          </a:p>
        </p:txBody>
      </p:sp>
    </p:spTree>
    <p:extLst>
      <p:ext uri="{BB962C8B-B14F-4D97-AF65-F5344CB8AC3E}">
        <p14:creationId xmlns:p14="http://schemas.microsoft.com/office/powerpoint/2010/main" val="181018995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E9904-5819-4F19-94DA-3999953931DF}"/>
              </a:ext>
            </a:extLst>
          </p:cNvPr>
          <p:cNvSpPr>
            <a:spLocks noGrp="1"/>
          </p:cNvSpPr>
          <p:nvPr>
            <p:ph type="title"/>
          </p:nvPr>
        </p:nvSpPr>
        <p:spPr/>
        <p:txBody>
          <a:bodyPr/>
          <a:lstStyle/>
          <a:p>
            <a:r>
              <a:rPr lang="en-GB" dirty="0"/>
              <a:t>Cross Site Request Forgery</a:t>
            </a:r>
          </a:p>
        </p:txBody>
      </p:sp>
      <p:sp>
        <p:nvSpPr>
          <p:cNvPr id="3" name="Content Placeholder 2">
            <a:extLst>
              <a:ext uri="{FF2B5EF4-FFF2-40B4-BE49-F238E27FC236}">
                <a16:creationId xmlns:a16="http://schemas.microsoft.com/office/drawing/2014/main" id="{E19CE724-5715-4ACF-BE15-4C159C0A932E}"/>
              </a:ext>
            </a:extLst>
          </p:cNvPr>
          <p:cNvSpPr>
            <a:spLocks noGrp="1"/>
          </p:cNvSpPr>
          <p:nvPr>
            <p:ph idx="1"/>
          </p:nvPr>
        </p:nvSpPr>
        <p:spPr/>
        <p:txBody>
          <a:bodyPr/>
          <a:lstStyle/>
          <a:p>
            <a:r>
              <a:rPr lang="en-GB" dirty="0"/>
              <a:t>An attack outlined in the OWASP Top 10 whereby a malicious website will send a request to a web application that a user is already authenticated against from a different website</a:t>
            </a:r>
          </a:p>
          <a:p>
            <a:r>
              <a:rPr lang="en-GB" dirty="0"/>
              <a:t>This way an attacker can access functionality in a target web application via the victim's already authenticated browser</a:t>
            </a:r>
          </a:p>
          <a:p>
            <a:r>
              <a:rPr lang="en-GB" dirty="0"/>
              <a:t>Targets include web applications like social media, in-browser email clients, online banking and web interfaces for network devices</a:t>
            </a:r>
          </a:p>
        </p:txBody>
      </p:sp>
    </p:spTree>
    <p:extLst>
      <p:ext uri="{BB962C8B-B14F-4D97-AF65-F5344CB8AC3E}">
        <p14:creationId xmlns:p14="http://schemas.microsoft.com/office/powerpoint/2010/main" val="405871063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C4748-5BBB-4827-B9BA-302A2A7EA5AD}"/>
              </a:ext>
            </a:extLst>
          </p:cNvPr>
          <p:cNvSpPr>
            <a:spLocks noGrp="1"/>
          </p:cNvSpPr>
          <p:nvPr>
            <p:ph type="title"/>
          </p:nvPr>
        </p:nvSpPr>
        <p:spPr/>
        <p:txBody>
          <a:bodyPr/>
          <a:lstStyle/>
          <a:p>
            <a:r>
              <a:rPr lang="en-GB" dirty="0"/>
              <a:t>Insecure Cryptographic Storage</a:t>
            </a:r>
          </a:p>
        </p:txBody>
      </p:sp>
      <p:sp>
        <p:nvSpPr>
          <p:cNvPr id="3" name="Content Placeholder 2">
            <a:extLst>
              <a:ext uri="{FF2B5EF4-FFF2-40B4-BE49-F238E27FC236}">
                <a16:creationId xmlns:a16="http://schemas.microsoft.com/office/drawing/2014/main" id="{69325343-E8B3-43F0-9F8D-90D7C921EE3C}"/>
              </a:ext>
            </a:extLst>
          </p:cNvPr>
          <p:cNvSpPr>
            <a:spLocks noGrp="1"/>
          </p:cNvSpPr>
          <p:nvPr>
            <p:ph idx="1"/>
          </p:nvPr>
        </p:nvSpPr>
        <p:spPr/>
        <p:txBody>
          <a:bodyPr>
            <a:normAutofit lnSpcReduction="10000"/>
          </a:bodyPr>
          <a:lstStyle/>
          <a:p>
            <a:r>
              <a:rPr lang="en-GB" dirty="0"/>
              <a:t>A common vulnerability that occurs when sensitive data is not stored securely</a:t>
            </a:r>
          </a:p>
          <a:p>
            <a:r>
              <a:rPr lang="en-GB" dirty="0"/>
              <a:t>Insecure Cryptographic Storage isn’t a single vulnerability, but a collection of vulnerabilities</a:t>
            </a:r>
          </a:p>
          <a:p>
            <a:r>
              <a:rPr lang="en-GB" dirty="0"/>
              <a:t>The vulnerabilities in the collection all have to do with making sure your most important data is encrypted when it needs to be</a:t>
            </a:r>
          </a:p>
          <a:p>
            <a:r>
              <a:rPr lang="en-GB" dirty="0"/>
              <a:t>This includes:</a:t>
            </a:r>
          </a:p>
          <a:p>
            <a:pPr lvl="1"/>
            <a:r>
              <a:rPr lang="en-GB" dirty="0"/>
              <a:t>Making sure you are encrypting the correct data</a:t>
            </a:r>
          </a:p>
          <a:p>
            <a:pPr lvl="1"/>
            <a:r>
              <a:rPr lang="en-GB" dirty="0"/>
              <a:t>Making sure you have proper key storage and management</a:t>
            </a:r>
          </a:p>
          <a:p>
            <a:pPr lvl="1"/>
            <a:r>
              <a:rPr lang="en-GB" dirty="0"/>
              <a:t>Making sure that you are not using known bad algorithms</a:t>
            </a:r>
          </a:p>
          <a:p>
            <a:pPr lvl="1"/>
            <a:r>
              <a:rPr lang="en-GB" dirty="0"/>
              <a:t>Making sure you are not implementing your own cryptography, which may or may not be secure</a:t>
            </a:r>
          </a:p>
          <a:p>
            <a:endParaRPr lang="en-GB" dirty="0"/>
          </a:p>
        </p:txBody>
      </p:sp>
    </p:spTree>
    <p:extLst>
      <p:ext uri="{BB962C8B-B14F-4D97-AF65-F5344CB8AC3E}">
        <p14:creationId xmlns:p14="http://schemas.microsoft.com/office/powerpoint/2010/main" val="214295177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Unprotected Networks</a:t>
            </a:r>
          </a:p>
        </p:txBody>
      </p:sp>
      <p:sp>
        <p:nvSpPr>
          <p:cNvPr id="3" name="Content Placeholder 2"/>
          <p:cNvSpPr>
            <a:spLocks noGrp="1"/>
          </p:cNvSpPr>
          <p:nvPr>
            <p:ph idx="1"/>
          </p:nvPr>
        </p:nvSpPr>
        <p:spPr/>
        <p:txBody>
          <a:bodyPr/>
          <a:lstStyle/>
          <a:p>
            <a:r>
              <a:rPr lang="en-GB" dirty="0"/>
              <a:t>Usually applicable to </a:t>
            </a:r>
            <a:r>
              <a:rPr lang="en-GB" dirty="0" err="1"/>
              <a:t>WiFi</a:t>
            </a:r>
            <a:endParaRPr lang="en-GB" dirty="0"/>
          </a:p>
          <a:p>
            <a:r>
              <a:rPr lang="en-GB" dirty="0"/>
              <a:t>Using weak encryption (WEP or WPA instead of WPA2)</a:t>
            </a:r>
          </a:p>
          <a:p>
            <a:endParaRPr lang="en-GB" dirty="0"/>
          </a:p>
        </p:txBody>
      </p:sp>
    </p:spTree>
    <p:extLst>
      <p:ext uri="{BB962C8B-B14F-4D97-AF65-F5344CB8AC3E}">
        <p14:creationId xmlns:p14="http://schemas.microsoft.com/office/powerpoint/2010/main" val="191176592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5.2 Describe the fundamental building blocks</a:t>
            </a:r>
            <a:endParaRPr lang="en-GB" dirty="0"/>
          </a:p>
        </p:txBody>
      </p:sp>
      <p:sp>
        <p:nvSpPr>
          <p:cNvPr id="3" name="Content Placeholder 2"/>
          <p:cNvSpPr>
            <a:spLocks noGrp="1"/>
          </p:cNvSpPr>
          <p:nvPr>
            <p:ph type="body" idx="1"/>
          </p:nvPr>
        </p:nvSpPr>
        <p:spPr>
          <a:xfrm>
            <a:off x="360947" y="4589463"/>
            <a:ext cx="11341769" cy="2177097"/>
          </a:xfrm>
        </p:spPr>
        <p:txBody>
          <a:bodyPr>
            <a:normAutofit fontScale="55000" lnSpcReduction="20000"/>
          </a:bodyPr>
          <a:lstStyle/>
          <a:p>
            <a:pPr marL="342900" indent="-342900">
              <a:buFont typeface="Arial" panose="020B0604020202020204" pitchFamily="34" charset="0"/>
              <a:buChar char="•"/>
            </a:pPr>
            <a:r>
              <a:rPr lang="en-GB" dirty="0"/>
              <a:t>Infrastructure elements; including, but not limited to: </a:t>
            </a:r>
          </a:p>
          <a:p>
            <a:pPr marL="800100" lvl="1" indent="-342900">
              <a:buFont typeface="Arial" panose="020B0604020202020204" pitchFamily="34" charset="0"/>
              <a:buChar char="•"/>
            </a:pPr>
            <a:r>
              <a:rPr lang="en-GB" dirty="0"/>
              <a:t>Firewalls </a:t>
            </a:r>
          </a:p>
          <a:p>
            <a:pPr marL="800100" lvl="1" indent="-342900">
              <a:buFont typeface="Arial" panose="020B0604020202020204" pitchFamily="34" charset="0"/>
              <a:buChar char="•"/>
            </a:pPr>
            <a:r>
              <a:rPr lang="en-GB" dirty="0"/>
              <a:t>Routers </a:t>
            </a:r>
          </a:p>
          <a:p>
            <a:pPr marL="800100" lvl="1" indent="-342900">
              <a:buFont typeface="Arial" panose="020B0604020202020204" pitchFamily="34" charset="0"/>
              <a:buChar char="•"/>
            </a:pPr>
            <a:r>
              <a:rPr lang="en-GB" dirty="0"/>
              <a:t>Switches </a:t>
            </a:r>
          </a:p>
          <a:p>
            <a:pPr marL="800100" lvl="1" indent="-342900">
              <a:buFont typeface="Arial" panose="020B0604020202020204" pitchFamily="34" charset="0"/>
              <a:buChar char="•"/>
            </a:pPr>
            <a:r>
              <a:rPr lang="en-GB" dirty="0"/>
              <a:t>Hubs </a:t>
            </a:r>
          </a:p>
          <a:p>
            <a:pPr marL="800100" lvl="1" indent="-342900">
              <a:buFont typeface="Arial" panose="020B0604020202020204" pitchFamily="34" charset="0"/>
              <a:buChar char="•"/>
            </a:pPr>
            <a:r>
              <a:rPr lang="en-GB" dirty="0"/>
              <a:t>Storage </a:t>
            </a:r>
          </a:p>
          <a:p>
            <a:pPr marL="800100" lvl="1" indent="-342900">
              <a:buFont typeface="Arial" panose="020B0604020202020204" pitchFamily="34" charset="0"/>
              <a:buChar char="•"/>
            </a:pPr>
            <a:r>
              <a:rPr lang="en-GB" dirty="0"/>
              <a:t>Transmission  </a:t>
            </a:r>
          </a:p>
          <a:p>
            <a:pPr marL="342900" indent="-342900">
              <a:buFont typeface="Arial" panose="020B0604020202020204" pitchFamily="34" charset="0"/>
              <a:buChar char="•"/>
            </a:pPr>
            <a:r>
              <a:rPr lang="en-GB" dirty="0"/>
              <a:t>Typical architectures of computers, networks and the Internet; including, but not limited to: </a:t>
            </a:r>
          </a:p>
          <a:p>
            <a:pPr marL="800100" lvl="1" indent="-342900">
              <a:buFont typeface="Arial" panose="020B0604020202020204" pitchFamily="34" charset="0"/>
              <a:buChar char="•"/>
            </a:pPr>
            <a:r>
              <a:rPr lang="en-GB" dirty="0"/>
              <a:t>Server/ client </a:t>
            </a:r>
          </a:p>
          <a:p>
            <a:pPr marL="800100" lvl="1" indent="-342900">
              <a:buFont typeface="Arial" panose="020B0604020202020204" pitchFamily="34" charset="0"/>
              <a:buChar char="•"/>
            </a:pPr>
            <a:r>
              <a:rPr lang="en-GB" dirty="0"/>
              <a:t>Hub/spoke </a:t>
            </a:r>
          </a:p>
          <a:p>
            <a:pPr marL="800100" lvl="1" indent="-342900">
              <a:buFont typeface="Arial" panose="020B0604020202020204" pitchFamily="34" charset="0"/>
              <a:buChar char="•"/>
            </a:pPr>
            <a:r>
              <a:rPr lang="en-GB" dirty="0"/>
              <a:t>Non-virtual/ virtual</a:t>
            </a:r>
          </a:p>
        </p:txBody>
      </p:sp>
    </p:spTree>
    <p:extLst>
      <p:ext uri="{BB962C8B-B14F-4D97-AF65-F5344CB8AC3E}">
        <p14:creationId xmlns:p14="http://schemas.microsoft.com/office/powerpoint/2010/main" val="316430527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Infrastructure Elements</a:t>
            </a:r>
          </a:p>
        </p:txBody>
      </p:sp>
      <p:sp>
        <p:nvSpPr>
          <p:cNvPr id="3" name="Content Placeholder 2"/>
          <p:cNvSpPr>
            <a:spLocks noGrp="1"/>
          </p:cNvSpPr>
          <p:nvPr>
            <p:ph type="body" idx="1"/>
          </p:nvPr>
        </p:nvSpPr>
        <p:spPr/>
        <p:txBody>
          <a:bodyPr>
            <a:normAutofit fontScale="47500" lnSpcReduction="20000"/>
          </a:bodyPr>
          <a:lstStyle/>
          <a:p>
            <a:pPr marL="342900" indent="-342900"/>
            <a:r>
              <a:rPr lang="en-GB" dirty="0"/>
              <a:t>Firewalls </a:t>
            </a:r>
          </a:p>
          <a:p>
            <a:pPr marL="342900" indent="-342900"/>
            <a:r>
              <a:rPr lang="en-GB" dirty="0"/>
              <a:t>Routers </a:t>
            </a:r>
          </a:p>
          <a:p>
            <a:pPr marL="342900" indent="-342900"/>
            <a:r>
              <a:rPr lang="en-GB" dirty="0"/>
              <a:t>Switches </a:t>
            </a:r>
          </a:p>
          <a:p>
            <a:pPr marL="342900" indent="-342900"/>
            <a:r>
              <a:rPr lang="en-GB" dirty="0"/>
              <a:t>Hubs </a:t>
            </a:r>
          </a:p>
          <a:p>
            <a:pPr marL="342900" indent="-342900"/>
            <a:r>
              <a:rPr lang="en-GB" dirty="0"/>
              <a:t>Storage </a:t>
            </a:r>
          </a:p>
          <a:p>
            <a:pPr marL="342900" indent="-342900"/>
            <a:r>
              <a:rPr lang="en-GB" dirty="0"/>
              <a:t>Transmission  </a:t>
            </a:r>
          </a:p>
          <a:p>
            <a:endParaRPr lang="en-GB" dirty="0"/>
          </a:p>
        </p:txBody>
      </p:sp>
    </p:spTree>
    <p:extLst>
      <p:ext uri="{BB962C8B-B14F-4D97-AF65-F5344CB8AC3E}">
        <p14:creationId xmlns:p14="http://schemas.microsoft.com/office/powerpoint/2010/main" val="19921543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6696B-2B7F-4436-B2D5-FBC9F2EB6393}"/>
              </a:ext>
            </a:extLst>
          </p:cNvPr>
          <p:cNvSpPr>
            <a:spLocks noGrp="1"/>
          </p:cNvSpPr>
          <p:nvPr>
            <p:ph type="title"/>
          </p:nvPr>
        </p:nvSpPr>
        <p:spPr/>
        <p:txBody>
          <a:bodyPr/>
          <a:lstStyle/>
          <a:p>
            <a:r>
              <a:rPr lang="en-GB" dirty="0"/>
              <a:t>Firewalls </a:t>
            </a:r>
          </a:p>
        </p:txBody>
      </p:sp>
      <p:sp>
        <p:nvSpPr>
          <p:cNvPr id="3" name="Content Placeholder 2">
            <a:extLst>
              <a:ext uri="{FF2B5EF4-FFF2-40B4-BE49-F238E27FC236}">
                <a16:creationId xmlns:a16="http://schemas.microsoft.com/office/drawing/2014/main" id="{5300EDAB-05D2-41E4-8BCD-826E9CC82755}"/>
              </a:ext>
            </a:extLst>
          </p:cNvPr>
          <p:cNvSpPr>
            <a:spLocks noGrp="1"/>
          </p:cNvSpPr>
          <p:nvPr>
            <p:ph idx="1"/>
          </p:nvPr>
        </p:nvSpPr>
        <p:spPr/>
        <p:txBody>
          <a:bodyPr/>
          <a:lstStyle/>
          <a:p>
            <a:pPr marL="342900" indent="-342900"/>
            <a:r>
              <a:rPr lang="en-GB" dirty="0"/>
              <a:t>A network security system that monitors and controls incoming and outgoing network traffic based on predetermined security rules</a:t>
            </a:r>
          </a:p>
          <a:p>
            <a:pPr marL="342900" indent="-342900"/>
            <a:r>
              <a:rPr lang="en-GB" dirty="0"/>
              <a:t>A firewall typically establishes a barrier between a trusted internal network and untrusted external network, such as the Internet</a:t>
            </a:r>
          </a:p>
        </p:txBody>
      </p:sp>
    </p:spTree>
    <p:extLst>
      <p:ext uri="{BB962C8B-B14F-4D97-AF65-F5344CB8AC3E}">
        <p14:creationId xmlns:p14="http://schemas.microsoft.com/office/powerpoint/2010/main" val="127495227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Firewalls - stateful, stateless and deep packet inspection </a:t>
            </a:r>
          </a:p>
        </p:txBody>
      </p:sp>
      <p:sp>
        <p:nvSpPr>
          <p:cNvPr id="4" name="Content Placeholder 3">
            <a:extLst>
              <a:ext uri="{FF2B5EF4-FFF2-40B4-BE49-F238E27FC236}">
                <a16:creationId xmlns:a16="http://schemas.microsoft.com/office/drawing/2014/main" id="{37529F64-D251-1542-BC0C-9202194734C2}"/>
              </a:ext>
            </a:extLst>
          </p:cNvPr>
          <p:cNvSpPr>
            <a:spLocks noGrp="1"/>
          </p:cNvSpPr>
          <p:nvPr>
            <p:ph idx="1"/>
          </p:nvPr>
        </p:nvSpPr>
        <p:spPr>
          <a:xfrm>
            <a:off x="312822" y="1564373"/>
            <a:ext cx="11590421" cy="4935956"/>
          </a:xfrm>
        </p:spPr>
        <p:txBody>
          <a:bodyPr>
            <a:normAutofit fontScale="85000" lnSpcReduction="20000"/>
          </a:bodyPr>
          <a:lstStyle/>
          <a:p>
            <a:r>
              <a:rPr lang="en-GB" dirty="0"/>
              <a:t>Stateful – monitors incoming and outgoing packets and the connection (Transport layer 4)</a:t>
            </a:r>
          </a:p>
          <a:p>
            <a:endParaRPr lang="en-GB" dirty="0"/>
          </a:p>
          <a:p>
            <a:pPr lvl="1"/>
            <a:r>
              <a:rPr lang="en-GB" dirty="0"/>
              <a:t>Was this connection made legitimately?</a:t>
            </a:r>
          </a:p>
          <a:p>
            <a:pPr lvl="1"/>
            <a:r>
              <a:rPr lang="en-GB" dirty="0"/>
              <a:t>Significantly better at detecting and identifying unauthorized or forged connections</a:t>
            </a:r>
          </a:p>
          <a:p>
            <a:pPr lvl="1"/>
            <a:r>
              <a:rPr lang="en-GB" dirty="0"/>
              <a:t>More useful to corporations more likely subject to cyber attack </a:t>
            </a:r>
          </a:p>
          <a:p>
            <a:pPr lvl="1"/>
            <a:r>
              <a:rPr lang="en-GB" dirty="0"/>
              <a:t>Looks at connection data (TCP/UDP_ as well as packet headers</a:t>
            </a:r>
          </a:p>
          <a:p>
            <a:endParaRPr lang="en-GB" dirty="0"/>
          </a:p>
          <a:p>
            <a:r>
              <a:rPr lang="en-GB" dirty="0"/>
              <a:t>Stateless Firewalls contain rules about which traffic to allow or block depending on (Network layer 3)</a:t>
            </a:r>
          </a:p>
          <a:p>
            <a:pPr lvl="1"/>
            <a:r>
              <a:rPr lang="en-GB" dirty="0"/>
              <a:t>Source IP, </a:t>
            </a:r>
          </a:p>
          <a:p>
            <a:pPr lvl="1"/>
            <a:r>
              <a:rPr lang="en-GB" dirty="0"/>
              <a:t>Destination IP, </a:t>
            </a:r>
          </a:p>
          <a:p>
            <a:pPr lvl="1"/>
            <a:r>
              <a:rPr lang="en-GB" dirty="0"/>
              <a:t>Port numbers, </a:t>
            </a:r>
          </a:p>
          <a:p>
            <a:pPr lvl="1"/>
            <a:r>
              <a:rPr lang="en-GB" dirty="0"/>
              <a:t>Network Protocols</a:t>
            </a:r>
          </a:p>
          <a:p>
            <a:pPr lvl="1"/>
            <a:endParaRPr lang="en-GB" dirty="0"/>
          </a:p>
          <a:p>
            <a:pPr lvl="1"/>
            <a:r>
              <a:rPr lang="en-GB" dirty="0"/>
              <a:t>Have no knowledge of whether the connection was initiated by the client</a:t>
            </a:r>
          </a:p>
          <a:p>
            <a:pPr lvl="1"/>
            <a:r>
              <a:rPr lang="en-GB" dirty="0"/>
              <a:t>Faster than stateful as only looks at the packet header</a:t>
            </a:r>
          </a:p>
        </p:txBody>
      </p:sp>
    </p:spTree>
    <p:extLst>
      <p:ext uri="{BB962C8B-B14F-4D97-AF65-F5344CB8AC3E}">
        <p14:creationId xmlns:p14="http://schemas.microsoft.com/office/powerpoint/2010/main" val="3473836785"/>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Firewalls - stateful, stateless and deep packet inspection </a:t>
            </a:r>
          </a:p>
        </p:txBody>
      </p:sp>
      <p:sp>
        <p:nvSpPr>
          <p:cNvPr id="4" name="Content Placeholder 3">
            <a:extLst>
              <a:ext uri="{FF2B5EF4-FFF2-40B4-BE49-F238E27FC236}">
                <a16:creationId xmlns:a16="http://schemas.microsoft.com/office/drawing/2014/main" id="{37529F64-D251-1542-BC0C-9202194734C2}"/>
              </a:ext>
            </a:extLst>
          </p:cNvPr>
          <p:cNvSpPr>
            <a:spLocks noGrp="1"/>
          </p:cNvSpPr>
          <p:nvPr>
            <p:ph idx="1"/>
          </p:nvPr>
        </p:nvSpPr>
        <p:spPr/>
        <p:txBody>
          <a:bodyPr/>
          <a:lstStyle/>
          <a:p>
            <a:r>
              <a:rPr lang="en-GB" dirty="0"/>
              <a:t>Stateful</a:t>
            </a:r>
          </a:p>
          <a:p>
            <a:pPr marL="0" indent="0">
              <a:buNone/>
            </a:pPr>
            <a:r>
              <a:rPr lang="en-GB" sz="1800" dirty="0">
                <a:latin typeface="Courier" pitchFamily="2" charset="0"/>
              </a:rPr>
              <a:t># Generic rule to allow clients to connect to any </a:t>
            </a:r>
          </a:p>
          <a:p>
            <a:pPr marL="0" indent="0">
              <a:buNone/>
            </a:pPr>
            <a:r>
              <a:rPr lang="en-GB" sz="1800" dirty="0">
                <a:latin typeface="Courier" pitchFamily="2" charset="0"/>
              </a:rPr>
              <a:t># webserver on the internet </a:t>
            </a:r>
          </a:p>
          <a:p>
            <a:pPr marL="0" indent="0">
              <a:buNone/>
            </a:pPr>
            <a:r>
              <a:rPr lang="en-GB" sz="1800" dirty="0">
                <a:latin typeface="Courier" pitchFamily="2" charset="0"/>
              </a:rPr>
              <a:t>Allow traffic going out to port 80 </a:t>
            </a:r>
          </a:p>
          <a:p>
            <a:pPr marL="0" indent="0">
              <a:buNone/>
            </a:pPr>
            <a:r>
              <a:rPr lang="en-GB" sz="1800" dirty="0">
                <a:latin typeface="Courier" pitchFamily="2" charset="0"/>
              </a:rPr>
              <a:t>Allow traffic related to connections initiated by any internal client back to the same client </a:t>
            </a:r>
          </a:p>
          <a:p>
            <a:pPr marL="0" indent="0">
              <a:buNone/>
            </a:pPr>
            <a:r>
              <a:rPr lang="en-GB" sz="1800" dirty="0">
                <a:latin typeface="Courier" pitchFamily="2" charset="0"/>
              </a:rPr>
              <a:t>Deny any other traffic coming in to the client.</a:t>
            </a:r>
          </a:p>
          <a:p>
            <a:endParaRPr lang="en-GB" dirty="0"/>
          </a:p>
          <a:p>
            <a:r>
              <a:rPr lang="en-GB" dirty="0"/>
              <a:t>Stateless</a:t>
            </a:r>
          </a:p>
          <a:p>
            <a:pPr marL="0" indent="0">
              <a:buNone/>
            </a:pPr>
            <a:r>
              <a:rPr lang="en-GB" sz="1800" dirty="0">
                <a:latin typeface="Courier" pitchFamily="2" charset="0"/>
              </a:rPr>
              <a:t>Allow traffic going out to port 80 on </a:t>
            </a:r>
            <a:r>
              <a:rPr lang="en-GB" sz="1800" dirty="0">
                <a:latin typeface="Courier" pitchFamily="2" charset="0"/>
                <a:hlinkClick r:id="rId3"/>
              </a:rPr>
              <a:t>www.example.com </a:t>
            </a:r>
            <a:endParaRPr lang="en-GB" sz="1800" dirty="0">
              <a:latin typeface="Courier" pitchFamily="2" charset="0"/>
            </a:endParaRPr>
          </a:p>
          <a:p>
            <a:pPr marL="0" indent="0">
              <a:buNone/>
            </a:pPr>
            <a:r>
              <a:rPr lang="en-GB" sz="1800" dirty="0">
                <a:latin typeface="Courier" pitchFamily="2" charset="0"/>
              </a:rPr>
              <a:t>Allow traffic coming from host </a:t>
            </a:r>
            <a:r>
              <a:rPr lang="en-GB" sz="1800" dirty="0">
                <a:latin typeface="Courier" pitchFamily="2" charset="0"/>
                <a:hlinkClick r:id="rId3"/>
              </a:rPr>
              <a:t>www.example.com</a:t>
            </a:r>
            <a:r>
              <a:rPr lang="en-GB" sz="1800" dirty="0">
                <a:latin typeface="Courier" pitchFamily="2" charset="0"/>
              </a:rPr>
              <a:t> and port 80 </a:t>
            </a:r>
          </a:p>
          <a:p>
            <a:pPr marL="0" indent="0">
              <a:buNone/>
            </a:pPr>
            <a:r>
              <a:rPr lang="en-GB" sz="1800" dirty="0">
                <a:latin typeface="Courier" pitchFamily="2" charset="0"/>
              </a:rPr>
              <a:t>Deny any other traffic coming in to the client</a:t>
            </a:r>
          </a:p>
          <a:p>
            <a:endParaRPr lang="en-GB" dirty="0"/>
          </a:p>
        </p:txBody>
      </p:sp>
    </p:spTree>
    <p:extLst>
      <p:ext uri="{BB962C8B-B14F-4D97-AF65-F5344CB8AC3E}">
        <p14:creationId xmlns:p14="http://schemas.microsoft.com/office/powerpoint/2010/main" val="179929738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Firewalls - stateful, stateless and deep packet inspection </a:t>
            </a:r>
          </a:p>
        </p:txBody>
      </p:sp>
      <p:sp>
        <p:nvSpPr>
          <p:cNvPr id="4" name="Content Placeholder 3">
            <a:extLst>
              <a:ext uri="{FF2B5EF4-FFF2-40B4-BE49-F238E27FC236}">
                <a16:creationId xmlns:a16="http://schemas.microsoft.com/office/drawing/2014/main" id="{37529F64-D251-1542-BC0C-9202194734C2}"/>
              </a:ext>
            </a:extLst>
          </p:cNvPr>
          <p:cNvSpPr>
            <a:spLocks noGrp="1"/>
          </p:cNvSpPr>
          <p:nvPr>
            <p:ph idx="1"/>
          </p:nvPr>
        </p:nvSpPr>
        <p:spPr/>
        <p:txBody>
          <a:bodyPr>
            <a:normAutofit fontScale="92500" lnSpcReduction="10000"/>
          </a:bodyPr>
          <a:lstStyle/>
          <a:p>
            <a:r>
              <a:rPr lang="en-GB" dirty="0"/>
              <a:t>Deep packet inspection (DPI)</a:t>
            </a:r>
          </a:p>
          <a:p>
            <a:endParaRPr lang="en-GB" dirty="0"/>
          </a:p>
          <a:p>
            <a:r>
              <a:rPr lang="en-GB" dirty="0"/>
              <a:t>Firewalls cannot distinguish between permissible and forbidden data traffic between legitimate application</a:t>
            </a:r>
          </a:p>
          <a:p>
            <a:r>
              <a:rPr lang="en-GB" dirty="0"/>
              <a:t> DPI looks at the the packet for:</a:t>
            </a:r>
          </a:p>
          <a:p>
            <a:pPr lvl="1"/>
            <a:r>
              <a:rPr lang="en-GB" dirty="0"/>
              <a:t>virus signatures</a:t>
            </a:r>
          </a:p>
          <a:p>
            <a:pPr lvl="1"/>
            <a:r>
              <a:rPr lang="en-GB" dirty="0"/>
              <a:t>worms</a:t>
            </a:r>
          </a:p>
          <a:p>
            <a:pPr lvl="1"/>
            <a:r>
              <a:rPr lang="en-GB" dirty="0"/>
              <a:t>payload pattern matching</a:t>
            </a:r>
          </a:p>
          <a:p>
            <a:pPr lvl="1"/>
            <a:r>
              <a:rPr lang="en-GB" dirty="0"/>
              <a:t>payload size</a:t>
            </a:r>
          </a:p>
          <a:p>
            <a:pPr lvl="1"/>
            <a:r>
              <a:rPr lang="en-GB" dirty="0"/>
              <a:t>port numbers</a:t>
            </a:r>
          </a:p>
          <a:p>
            <a:pPr lvl="1"/>
            <a:r>
              <a:rPr lang="en-GB" dirty="0"/>
              <a:t>IP matching</a:t>
            </a:r>
          </a:p>
          <a:p>
            <a:pPr lvl="1"/>
            <a:endParaRPr lang="en-GB" dirty="0"/>
          </a:p>
          <a:p>
            <a:r>
              <a:rPr lang="en-GB" dirty="0"/>
              <a:t>Can block, reroute or log infractions </a:t>
            </a:r>
          </a:p>
          <a:p>
            <a:endParaRPr lang="en-GB" sz="1800" dirty="0">
              <a:latin typeface="Courier" pitchFamily="2" charset="0"/>
            </a:endParaRPr>
          </a:p>
          <a:p>
            <a:endParaRPr lang="en-GB" dirty="0"/>
          </a:p>
        </p:txBody>
      </p:sp>
    </p:spTree>
    <p:extLst>
      <p:ext uri="{BB962C8B-B14F-4D97-AF65-F5344CB8AC3E}">
        <p14:creationId xmlns:p14="http://schemas.microsoft.com/office/powerpoint/2010/main" val="3913229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 Describe and explain how cyber security can have a direct impact on the reputation and continuing success of a business</a:t>
            </a:r>
            <a:endParaRPr lang="en-GB" dirty="0"/>
          </a:p>
        </p:txBody>
      </p:sp>
      <p:sp>
        <p:nvSpPr>
          <p:cNvPr id="4" name="Text Placeholder 3"/>
          <p:cNvSpPr>
            <a:spLocks noGrp="1"/>
          </p:cNvSpPr>
          <p:nvPr>
            <p:ph type="body" idx="1"/>
          </p:nvPr>
        </p:nvSpPr>
        <p:spPr/>
        <p:txBody>
          <a:bodyPr>
            <a:normAutofit/>
          </a:bodyPr>
          <a:lstStyle/>
          <a:p>
            <a:r>
              <a:rPr lang="en-GB" dirty="0"/>
              <a:t>A candidate should be able to:</a:t>
            </a:r>
          </a:p>
          <a:p>
            <a:r>
              <a:rPr lang="en-GB" dirty="0"/>
              <a:t>• Understand the importance of personal data protection</a:t>
            </a:r>
          </a:p>
          <a:p>
            <a:r>
              <a:rPr lang="en-GB" dirty="0"/>
              <a:t>• Explain the consequences of a data breach</a:t>
            </a:r>
          </a:p>
          <a:p>
            <a:endParaRPr lang="en-GB" dirty="0"/>
          </a:p>
        </p:txBody>
      </p:sp>
    </p:spTree>
    <p:extLst>
      <p:ext uri="{BB962C8B-B14F-4D97-AF65-F5344CB8AC3E}">
        <p14:creationId xmlns:p14="http://schemas.microsoft.com/office/powerpoint/2010/main" val="221574549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Intrusion detection systems (IDS) </a:t>
            </a:r>
          </a:p>
        </p:txBody>
      </p:sp>
      <p:sp>
        <p:nvSpPr>
          <p:cNvPr id="4" name="Content Placeholder 3">
            <a:extLst>
              <a:ext uri="{FF2B5EF4-FFF2-40B4-BE49-F238E27FC236}">
                <a16:creationId xmlns:a16="http://schemas.microsoft.com/office/drawing/2014/main" id="{E8C8D009-B8F7-6D4F-B238-E86ADF82887C}"/>
              </a:ext>
            </a:extLst>
          </p:cNvPr>
          <p:cNvSpPr>
            <a:spLocks noGrp="1"/>
          </p:cNvSpPr>
          <p:nvPr>
            <p:ph idx="1"/>
          </p:nvPr>
        </p:nvSpPr>
        <p:spPr/>
        <p:txBody>
          <a:bodyPr>
            <a:normAutofit lnSpcReduction="10000"/>
          </a:bodyPr>
          <a:lstStyle/>
          <a:p>
            <a:r>
              <a:rPr lang="en-GB" dirty="0"/>
              <a:t>A device or software to monitor a network for malicious activity or policy violations</a:t>
            </a:r>
          </a:p>
          <a:p>
            <a:endParaRPr lang="en-GB" dirty="0"/>
          </a:p>
          <a:p>
            <a:r>
              <a:rPr lang="en-GB" dirty="0"/>
              <a:t>Events can be reported to administrators or collected in an event management system</a:t>
            </a:r>
          </a:p>
          <a:p>
            <a:endParaRPr lang="en-GB" dirty="0"/>
          </a:p>
          <a:p>
            <a:r>
              <a:rPr lang="en-GB" dirty="0"/>
              <a:t>Differs from a firewall as it monitors internal events</a:t>
            </a:r>
          </a:p>
          <a:p>
            <a:endParaRPr lang="en-GB" dirty="0"/>
          </a:p>
          <a:p>
            <a:r>
              <a:rPr lang="en-GB" dirty="0"/>
              <a:t>Works by inspecting network traffic and looking for:</a:t>
            </a:r>
          </a:p>
          <a:p>
            <a:pPr lvl="1"/>
            <a:r>
              <a:rPr lang="en-GB" dirty="0"/>
              <a:t> known patterns (signature based)</a:t>
            </a:r>
          </a:p>
          <a:p>
            <a:pPr lvl="1"/>
            <a:r>
              <a:rPr lang="en-GB" dirty="0"/>
              <a:t>deviations from regular activity (anomaly based)</a:t>
            </a:r>
          </a:p>
          <a:p>
            <a:pPr lvl="1"/>
            <a:endParaRPr lang="en-GB" dirty="0"/>
          </a:p>
          <a:p>
            <a:endParaRPr lang="en-GB" dirty="0"/>
          </a:p>
          <a:p>
            <a:endParaRPr lang="en-GB" dirty="0"/>
          </a:p>
          <a:p>
            <a:endParaRPr lang="en-GB" dirty="0"/>
          </a:p>
        </p:txBody>
      </p:sp>
    </p:spTree>
    <p:extLst>
      <p:ext uri="{BB962C8B-B14F-4D97-AF65-F5344CB8AC3E}">
        <p14:creationId xmlns:p14="http://schemas.microsoft.com/office/powerpoint/2010/main" val="269768250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Intrusion prevention systems (IPS)</a:t>
            </a:r>
          </a:p>
        </p:txBody>
      </p:sp>
      <p:sp>
        <p:nvSpPr>
          <p:cNvPr id="4" name="Content Placeholder 3">
            <a:extLst>
              <a:ext uri="{FF2B5EF4-FFF2-40B4-BE49-F238E27FC236}">
                <a16:creationId xmlns:a16="http://schemas.microsoft.com/office/drawing/2014/main" id="{5B2326E4-1DA9-0F4A-BF0B-87FC80F34968}"/>
              </a:ext>
            </a:extLst>
          </p:cNvPr>
          <p:cNvSpPr>
            <a:spLocks noGrp="1"/>
          </p:cNvSpPr>
          <p:nvPr>
            <p:ph idx="1"/>
          </p:nvPr>
        </p:nvSpPr>
        <p:spPr/>
        <p:txBody>
          <a:bodyPr/>
          <a:lstStyle/>
          <a:p>
            <a:r>
              <a:rPr lang="en-GB" dirty="0"/>
              <a:t>Incorporates an IDS, but as an inline device so that it can attempt to block or stop malicious activity</a:t>
            </a:r>
          </a:p>
          <a:p>
            <a:endParaRPr lang="en-GB" dirty="0"/>
          </a:p>
          <a:p>
            <a:r>
              <a:rPr lang="en-GB" dirty="0"/>
              <a:t>An IPS can:</a:t>
            </a:r>
          </a:p>
          <a:p>
            <a:pPr lvl="1"/>
            <a:r>
              <a:rPr lang="en-GB" dirty="0"/>
              <a:t>sending an alarm, </a:t>
            </a:r>
          </a:p>
          <a:p>
            <a:pPr lvl="1"/>
            <a:r>
              <a:rPr lang="en-GB" dirty="0"/>
              <a:t>drop detected malicious packets</a:t>
            </a:r>
          </a:p>
          <a:p>
            <a:pPr lvl="1"/>
            <a:r>
              <a:rPr lang="en-GB" dirty="0"/>
              <a:t>reset a connection </a:t>
            </a:r>
          </a:p>
          <a:p>
            <a:pPr lvl="1"/>
            <a:r>
              <a:rPr lang="en-GB" dirty="0"/>
              <a:t>block traffic from an offending IP address</a:t>
            </a:r>
          </a:p>
          <a:p>
            <a:pPr lvl="1"/>
            <a:r>
              <a:rPr lang="en-GB" dirty="0"/>
              <a:t>correct </a:t>
            </a:r>
            <a:r>
              <a:rPr lang="en-GB" dirty="0">
                <a:hlinkClick r:id="rId3" tooltip="Cyclic redundancy check"/>
              </a:rPr>
              <a:t>cyclic redundancy check</a:t>
            </a:r>
            <a:r>
              <a:rPr lang="en-GB" dirty="0"/>
              <a:t> (CRC) errors</a:t>
            </a:r>
          </a:p>
          <a:p>
            <a:pPr lvl="1"/>
            <a:r>
              <a:rPr lang="en-GB" dirty="0"/>
              <a:t>defragment packet streams</a:t>
            </a:r>
          </a:p>
          <a:p>
            <a:pPr lvl="1"/>
            <a:r>
              <a:rPr lang="en-GB" dirty="0"/>
              <a:t>mitigate TCP </a:t>
            </a:r>
            <a:r>
              <a:rPr lang="en-GB"/>
              <a:t>sequencing issues</a:t>
            </a:r>
            <a:endParaRPr lang="en-GB" dirty="0"/>
          </a:p>
        </p:txBody>
      </p:sp>
    </p:spTree>
    <p:extLst>
      <p:ext uri="{BB962C8B-B14F-4D97-AF65-F5344CB8AC3E}">
        <p14:creationId xmlns:p14="http://schemas.microsoft.com/office/powerpoint/2010/main" val="106847423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Honeypot</a:t>
            </a:r>
          </a:p>
        </p:txBody>
      </p:sp>
      <p:sp>
        <p:nvSpPr>
          <p:cNvPr id="4" name="Content Placeholder 3">
            <a:extLst>
              <a:ext uri="{FF2B5EF4-FFF2-40B4-BE49-F238E27FC236}">
                <a16:creationId xmlns:a16="http://schemas.microsoft.com/office/drawing/2014/main" id="{66C26220-925F-5044-A24F-182FB11D4167}"/>
              </a:ext>
            </a:extLst>
          </p:cNvPr>
          <p:cNvSpPr>
            <a:spLocks noGrp="1"/>
          </p:cNvSpPr>
          <p:nvPr>
            <p:ph idx="1"/>
          </p:nvPr>
        </p:nvSpPr>
        <p:spPr/>
        <p:txBody>
          <a:bodyPr>
            <a:normAutofit fontScale="92500" lnSpcReduction="20000"/>
          </a:bodyPr>
          <a:lstStyle/>
          <a:p>
            <a:r>
              <a:rPr lang="en-GB" dirty="0"/>
              <a:t>A computer used to detect, deflect or counteract unauthorised use</a:t>
            </a:r>
          </a:p>
          <a:p>
            <a:endParaRPr lang="en-GB" dirty="0"/>
          </a:p>
          <a:p>
            <a:r>
              <a:rPr lang="en-GB" dirty="0"/>
              <a:t>Replicates legitimate parts of an IT system to attract and fool attackers</a:t>
            </a:r>
          </a:p>
          <a:p>
            <a:endParaRPr lang="en-GB" dirty="0"/>
          </a:p>
          <a:p>
            <a:r>
              <a:rPr lang="en-GB" dirty="0"/>
              <a:t>Production honeypots used by corporations as security devices</a:t>
            </a:r>
          </a:p>
          <a:p>
            <a:endParaRPr lang="en-GB" dirty="0"/>
          </a:p>
          <a:p>
            <a:r>
              <a:rPr lang="en-GB" dirty="0"/>
              <a:t>Research honeypots used to gather information and develop countermeasures</a:t>
            </a:r>
          </a:p>
          <a:p>
            <a:endParaRPr lang="en-GB" dirty="0"/>
          </a:p>
          <a:p>
            <a:r>
              <a:rPr lang="en-GB" dirty="0"/>
              <a:t>Spam honeypot</a:t>
            </a:r>
          </a:p>
          <a:p>
            <a:pPr lvl="1"/>
            <a:r>
              <a:rPr lang="en-GB" dirty="0"/>
              <a:t>Catches open relay test messages from spammers</a:t>
            </a:r>
          </a:p>
          <a:p>
            <a:pPr lvl="1"/>
            <a:r>
              <a:rPr lang="en-GB" dirty="0"/>
              <a:t> Returns the email to the spammer, but blocks all subsequent emails from the spammer</a:t>
            </a:r>
          </a:p>
          <a:p>
            <a:pPr lvl="1"/>
            <a:r>
              <a:rPr lang="en-GB" dirty="0"/>
              <a:t>Notifies spammer’s ISP </a:t>
            </a:r>
          </a:p>
        </p:txBody>
      </p:sp>
    </p:spTree>
    <p:extLst>
      <p:ext uri="{BB962C8B-B14F-4D97-AF65-F5344CB8AC3E}">
        <p14:creationId xmlns:p14="http://schemas.microsoft.com/office/powerpoint/2010/main" val="420221303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01C7A-9A6D-481D-BAAD-3E57F1FB73E7}"/>
              </a:ext>
            </a:extLst>
          </p:cNvPr>
          <p:cNvSpPr>
            <a:spLocks noGrp="1"/>
          </p:cNvSpPr>
          <p:nvPr>
            <p:ph type="title"/>
          </p:nvPr>
        </p:nvSpPr>
        <p:spPr/>
        <p:txBody>
          <a:bodyPr/>
          <a:lstStyle/>
          <a:p>
            <a:r>
              <a:rPr lang="en-GB" dirty="0"/>
              <a:t>Routers</a:t>
            </a:r>
          </a:p>
        </p:txBody>
      </p:sp>
      <p:sp>
        <p:nvSpPr>
          <p:cNvPr id="3" name="Content Placeholder 2">
            <a:extLst>
              <a:ext uri="{FF2B5EF4-FFF2-40B4-BE49-F238E27FC236}">
                <a16:creationId xmlns:a16="http://schemas.microsoft.com/office/drawing/2014/main" id="{FF491FEC-A4C1-434A-BF0E-D1EB056284EE}"/>
              </a:ext>
            </a:extLst>
          </p:cNvPr>
          <p:cNvSpPr>
            <a:spLocks noGrp="1"/>
          </p:cNvSpPr>
          <p:nvPr>
            <p:ph idx="1"/>
          </p:nvPr>
        </p:nvSpPr>
        <p:spPr/>
        <p:txBody>
          <a:bodyPr/>
          <a:lstStyle/>
          <a:p>
            <a:r>
              <a:rPr lang="en-GB" dirty="0"/>
              <a:t>A router is a device that </a:t>
            </a:r>
            <a:r>
              <a:rPr lang="en-GB" dirty="0" err="1"/>
              <a:t>analyzes</a:t>
            </a:r>
            <a:r>
              <a:rPr lang="en-GB" dirty="0"/>
              <a:t> the contents of data packets transmitted within a network or to another network</a:t>
            </a:r>
          </a:p>
          <a:p>
            <a:r>
              <a:rPr lang="en-GB" dirty="0"/>
              <a:t>Routers determine whether the source and destination are on the same network</a:t>
            </a:r>
          </a:p>
          <a:p>
            <a:r>
              <a:rPr lang="en-GB" dirty="0"/>
              <a:t>It can also determine whether data must be transferred from one network type to another, which requires encapsulating the data packet with routing protocol header information for the new network type </a:t>
            </a:r>
          </a:p>
        </p:txBody>
      </p:sp>
    </p:spTree>
    <p:extLst>
      <p:ext uri="{BB962C8B-B14F-4D97-AF65-F5344CB8AC3E}">
        <p14:creationId xmlns:p14="http://schemas.microsoft.com/office/powerpoint/2010/main" val="150464146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18374-CBBE-49A0-B40C-D9557A7C8108}"/>
              </a:ext>
            </a:extLst>
          </p:cNvPr>
          <p:cNvSpPr>
            <a:spLocks noGrp="1"/>
          </p:cNvSpPr>
          <p:nvPr>
            <p:ph type="title"/>
          </p:nvPr>
        </p:nvSpPr>
        <p:spPr/>
        <p:txBody>
          <a:bodyPr/>
          <a:lstStyle/>
          <a:p>
            <a:r>
              <a:rPr lang="en-GB" dirty="0"/>
              <a:t>Router</a:t>
            </a:r>
          </a:p>
        </p:txBody>
      </p:sp>
      <p:sp>
        <p:nvSpPr>
          <p:cNvPr id="3" name="Content Placeholder 2">
            <a:extLst>
              <a:ext uri="{FF2B5EF4-FFF2-40B4-BE49-F238E27FC236}">
                <a16:creationId xmlns:a16="http://schemas.microsoft.com/office/drawing/2014/main" id="{D6DB02DD-EDC0-4E30-814B-AEF7745A2D8A}"/>
              </a:ext>
            </a:extLst>
          </p:cNvPr>
          <p:cNvSpPr>
            <a:spLocks noGrp="1"/>
          </p:cNvSpPr>
          <p:nvPr>
            <p:ph idx="1"/>
          </p:nvPr>
        </p:nvSpPr>
        <p:spPr/>
        <p:txBody>
          <a:bodyPr/>
          <a:lstStyle/>
          <a:p>
            <a:r>
              <a:rPr lang="en-GB" dirty="0"/>
              <a:t>Forwards data packets between computer networks</a:t>
            </a:r>
          </a:p>
          <a:p>
            <a:r>
              <a:rPr lang="en-GB" dirty="0"/>
              <a:t>Connected to two or more data lines (Ethernet, WAN etc) from different networks</a:t>
            </a:r>
          </a:p>
          <a:p>
            <a:r>
              <a:rPr lang="en-GB" dirty="0"/>
              <a:t>Reads the network (IP) address information in the packet to determine the ultimate destination</a:t>
            </a:r>
          </a:p>
          <a:p>
            <a:r>
              <a:rPr lang="en-GB" dirty="0"/>
              <a:t>Uses information in its routing table or routing policy to direct the packet to the next network on its journey</a:t>
            </a:r>
          </a:p>
          <a:p>
            <a:r>
              <a:rPr lang="en-GB" dirty="0"/>
              <a:t>Is a layer 3 (network) device</a:t>
            </a:r>
          </a:p>
        </p:txBody>
      </p:sp>
    </p:spTree>
    <p:extLst>
      <p:ext uri="{BB962C8B-B14F-4D97-AF65-F5344CB8AC3E}">
        <p14:creationId xmlns:p14="http://schemas.microsoft.com/office/powerpoint/2010/main" val="333016672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Hops</a:t>
            </a:r>
          </a:p>
        </p:txBody>
      </p:sp>
      <p:sp>
        <p:nvSpPr>
          <p:cNvPr id="3" name="Content Placeholder 2">
            <a:extLst>
              <a:ext uri="{FF2B5EF4-FFF2-40B4-BE49-F238E27FC236}">
                <a16:creationId xmlns:a16="http://schemas.microsoft.com/office/drawing/2014/main" id="{51E17217-4910-3E4C-8844-CB5151FF7B08}"/>
              </a:ext>
            </a:extLst>
          </p:cNvPr>
          <p:cNvSpPr>
            <a:spLocks noGrp="1"/>
          </p:cNvSpPr>
          <p:nvPr>
            <p:ph idx="1"/>
          </p:nvPr>
        </p:nvSpPr>
        <p:spPr>
          <a:xfrm>
            <a:off x="312822" y="1825625"/>
            <a:ext cx="5937507" cy="4935956"/>
          </a:xfrm>
        </p:spPr>
        <p:txBody>
          <a:bodyPr/>
          <a:lstStyle/>
          <a:p>
            <a:r>
              <a:rPr lang="en-GB" dirty="0"/>
              <a:t>A hop occurs each time packets are passed to the next network device</a:t>
            </a:r>
          </a:p>
          <a:p>
            <a:r>
              <a:rPr lang="en-GB" dirty="0"/>
              <a:t>The hop count is the number of intermediate devices the packet has to pass through from source to destination</a:t>
            </a:r>
          </a:p>
          <a:p>
            <a:r>
              <a:rPr lang="en-GB" dirty="0"/>
              <a:t>The hop count can be used as a metric by routing protocols to determine the optimum path for a packet</a:t>
            </a:r>
          </a:p>
          <a:p>
            <a:endParaRPr lang="en-GB" dirty="0"/>
          </a:p>
        </p:txBody>
      </p:sp>
      <p:pic>
        <p:nvPicPr>
          <p:cNvPr id="4" name="Picture 3">
            <a:extLst>
              <a:ext uri="{FF2B5EF4-FFF2-40B4-BE49-F238E27FC236}">
                <a16:creationId xmlns:a16="http://schemas.microsoft.com/office/drawing/2014/main" id="{B3EA2AD8-5000-3E47-A727-A54AC1484CF4}"/>
              </a:ext>
            </a:extLst>
          </p:cNvPr>
          <p:cNvPicPr>
            <a:picLocks noChangeAspect="1"/>
          </p:cNvPicPr>
          <p:nvPr/>
        </p:nvPicPr>
        <p:blipFill>
          <a:blip r:embed="rId3"/>
          <a:stretch>
            <a:fillRect/>
          </a:stretch>
        </p:blipFill>
        <p:spPr>
          <a:xfrm>
            <a:off x="6429829" y="1554843"/>
            <a:ext cx="5080000" cy="1397000"/>
          </a:xfrm>
          <a:prstGeom prst="rect">
            <a:avLst/>
          </a:prstGeom>
        </p:spPr>
      </p:pic>
    </p:spTree>
    <p:extLst>
      <p:ext uri="{BB962C8B-B14F-4D97-AF65-F5344CB8AC3E}">
        <p14:creationId xmlns:p14="http://schemas.microsoft.com/office/powerpoint/2010/main" val="1790349986"/>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Routing table</a:t>
            </a:r>
          </a:p>
        </p:txBody>
      </p:sp>
      <p:sp>
        <p:nvSpPr>
          <p:cNvPr id="3" name="Content Placeholder 2">
            <a:extLst>
              <a:ext uri="{FF2B5EF4-FFF2-40B4-BE49-F238E27FC236}">
                <a16:creationId xmlns:a16="http://schemas.microsoft.com/office/drawing/2014/main" id="{51E17217-4910-3E4C-8844-CB5151FF7B08}"/>
              </a:ext>
            </a:extLst>
          </p:cNvPr>
          <p:cNvSpPr>
            <a:spLocks noGrp="1"/>
          </p:cNvSpPr>
          <p:nvPr>
            <p:ph idx="1"/>
          </p:nvPr>
        </p:nvSpPr>
        <p:spPr>
          <a:xfrm>
            <a:off x="312823" y="1825625"/>
            <a:ext cx="4955864" cy="4935956"/>
          </a:xfrm>
        </p:spPr>
        <p:txBody>
          <a:bodyPr>
            <a:normAutofit fontScale="92500" lnSpcReduction="20000"/>
          </a:bodyPr>
          <a:lstStyle/>
          <a:p>
            <a:r>
              <a:rPr lang="en-GB" dirty="0"/>
              <a:t>Contains the destination subnet</a:t>
            </a:r>
          </a:p>
          <a:p>
            <a:r>
              <a:rPr lang="en-GB" dirty="0"/>
              <a:t>The metric (indicates best path)</a:t>
            </a:r>
          </a:p>
          <a:p>
            <a:r>
              <a:rPr lang="en-GB" dirty="0"/>
              <a:t>Next hop or gateway</a:t>
            </a:r>
          </a:p>
          <a:p>
            <a:endParaRPr lang="en-GB" dirty="0"/>
          </a:p>
          <a:p>
            <a:r>
              <a:rPr lang="en-GB" dirty="0"/>
              <a:t>In the example (for a home router)</a:t>
            </a:r>
          </a:p>
          <a:p>
            <a:endParaRPr lang="en-GB" dirty="0"/>
          </a:p>
          <a:p>
            <a:r>
              <a:rPr lang="en-GB" dirty="0"/>
              <a:t>0.0.0.0 is for an address not found in the table </a:t>
            </a:r>
          </a:p>
          <a:p>
            <a:r>
              <a:rPr lang="en-GB" dirty="0"/>
              <a:t>127.0.0.0 is localhost </a:t>
            </a:r>
          </a:p>
          <a:p>
            <a:r>
              <a:rPr lang="en-GB" dirty="0"/>
              <a:t>Default gateway is 192.168.0.1 and reached through the local network card 192.168.0.100</a:t>
            </a:r>
          </a:p>
          <a:p>
            <a:endParaRPr lang="en-GB" dirty="0"/>
          </a:p>
        </p:txBody>
      </p:sp>
      <p:graphicFrame>
        <p:nvGraphicFramePr>
          <p:cNvPr id="5" name="Table 4">
            <a:extLst>
              <a:ext uri="{FF2B5EF4-FFF2-40B4-BE49-F238E27FC236}">
                <a16:creationId xmlns:a16="http://schemas.microsoft.com/office/drawing/2014/main" id="{0824E977-5D85-184A-8058-6D9ABC91E753}"/>
              </a:ext>
            </a:extLst>
          </p:cNvPr>
          <p:cNvGraphicFramePr>
            <a:graphicFrameLocks noGrp="1"/>
          </p:cNvGraphicFramePr>
          <p:nvPr/>
        </p:nvGraphicFramePr>
        <p:xfrm>
          <a:off x="5531243" y="1690690"/>
          <a:ext cx="6372000" cy="3566160"/>
        </p:xfrm>
        <a:graphic>
          <a:graphicData uri="http://schemas.openxmlformats.org/drawingml/2006/table">
            <a:tbl>
              <a:tblPr/>
              <a:tblGrid>
                <a:gridCol w="1656000">
                  <a:extLst>
                    <a:ext uri="{9D8B030D-6E8A-4147-A177-3AD203B41FA5}">
                      <a16:colId xmlns:a16="http://schemas.microsoft.com/office/drawing/2014/main" val="1470332476"/>
                    </a:ext>
                  </a:extLst>
                </a:gridCol>
                <a:gridCol w="1368000">
                  <a:extLst>
                    <a:ext uri="{9D8B030D-6E8A-4147-A177-3AD203B41FA5}">
                      <a16:colId xmlns:a16="http://schemas.microsoft.com/office/drawing/2014/main" val="3619324235"/>
                    </a:ext>
                  </a:extLst>
                </a:gridCol>
                <a:gridCol w="1260000">
                  <a:extLst>
                    <a:ext uri="{9D8B030D-6E8A-4147-A177-3AD203B41FA5}">
                      <a16:colId xmlns:a16="http://schemas.microsoft.com/office/drawing/2014/main" val="97895488"/>
                    </a:ext>
                  </a:extLst>
                </a:gridCol>
                <a:gridCol w="1260000">
                  <a:extLst>
                    <a:ext uri="{9D8B030D-6E8A-4147-A177-3AD203B41FA5}">
                      <a16:colId xmlns:a16="http://schemas.microsoft.com/office/drawing/2014/main" val="1267185240"/>
                    </a:ext>
                  </a:extLst>
                </a:gridCol>
                <a:gridCol w="828000">
                  <a:extLst>
                    <a:ext uri="{9D8B030D-6E8A-4147-A177-3AD203B41FA5}">
                      <a16:colId xmlns:a16="http://schemas.microsoft.com/office/drawing/2014/main" val="2519195186"/>
                    </a:ext>
                  </a:extLst>
                </a:gridCol>
              </a:tblGrid>
              <a:tr h="285885">
                <a:tc>
                  <a:txBody>
                    <a:bodyPr/>
                    <a:lstStyle/>
                    <a:p>
                      <a:pPr algn="ctr"/>
                      <a:r>
                        <a:rPr lang="en-GB" dirty="0">
                          <a:effectLst/>
                        </a:rPr>
                        <a:t>Network Destination</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GB" dirty="0">
                          <a:effectLst/>
                        </a:rPr>
                        <a:t>Netmask</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GB" dirty="0">
                          <a:effectLst/>
                        </a:rPr>
                        <a:t>Gateway</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GB" dirty="0">
                          <a:effectLst/>
                        </a:rPr>
                        <a:t>Interface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GB" dirty="0">
                          <a:effectLst/>
                        </a:rPr>
                        <a:t>Metric</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3495604220"/>
                  </a:ext>
                </a:extLst>
              </a:tr>
              <a:tr h="285885">
                <a:tc>
                  <a:txBody>
                    <a:bodyPr/>
                    <a:lstStyle/>
                    <a:p>
                      <a:r>
                        <a:rPr lang="en-GB">
                          <a:effectLst/>
                        </a:rPr>
                        <a:t>0.0.0.0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a:effectLst/>
                        </a:rPr>
                        <a:t>0.0.0.0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a:effectLst/>
                        </a:rPr>
                        <a:t>192.168.0.1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a:effectLst/>
                        </a:rPr>
                        <a:t>192.168.0.100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a:effectLst/>
                        </a:rPr>
                        <a:t>10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18874231"/>
                  </a:ext>
                </a:extLst>
              </a:tr>
              <a:tr h="285885">
                <a:tc>
                  <a:txBody>
                    <a:bodyPr/>
                    <a:lstStyle/>
                    <a:p>
                      <a:r>
                        <a:rPr lang="en-GB">
                          <a:effectLst/>
                        </a:rPr>
                        <a:t>127.0.0.0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a:effectLst/>
                        </a:rPr>
                        <a:t>255.0.0.0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a:effectLst/>
                        </a:rPr>
                        <a:t>127.0.0.1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a:effectLst/>
                        </a:rPr>
                        <a:t>127.0.0.1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a:effectLst/>
                        </a:rPr>
                        <a:t>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141617194"/>
                  </a:ext>
                </a:extLst>
              </a:tr>
              <a:tr h="285885">
                <a:tc>
                  <a:txBody>
                    <a:bodyPr/>
                    <a:lstStyle/>
                    <a:p>
                      <a:r>
                        <a:rPr lang="en-GB">
                          <a:effectLst/>
                        </a:rPr>
                        <a:t>192.168.0.0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a:effectLst/>
                        </a:rPr>
                        <a:t>255.255.255.0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a:effectLst/>
                        </a:rPr>
                        <a:t>192.168.0.100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a:effectLst/>
                        </a:rPr>
                        <a:t>192.168.0.100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a:effectLst/>
                        </a:rPr>
                        <a:t>10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594051194"/>
                  </a:ext>
                </a:extLst>
              </a:tr>
              <a:tr h="285885">
                <a:tc>
                  <a:txBody>
                    <a:bodyPr/>
                    <a:lstStyle/>
                    <a:p>
                      <a:r>
                        <a:rPr lang="en-GB">
                          <a:effectLst/>
                        </a:rPr>
                        <a:t>192.168.0.100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a:effectLst/>
                        </a:rPr>
                        <a:t>255.255.255.255</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a:effectLst/>
                        </a:rPr>
                        <a:t>127.0.0.1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a:effectLst/>
                        </a:rPr>
                        <a:t>127.0.0.1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a:effectLst/>
                        </a:rPr>
                        <a:t>10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67994585"/>
                  </a:ext>
                </a:extLst>
              </a:tr>
              <a:tr h="285885">
                <a:tc>
                  <a:txBody>
                    <a:bodyPr/>
                    <a:lstStyle/>
                    <a:p>
                      <a:r>
                        <a:rPr lang="en-GB">
                          <a:effectLst/>
                        </a:rPr>
                        <a:t>192.168.0.1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a:effectLst/>
                        </a:rPr>
                        <a:t>255.255.255.255</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a:effectLst/>
                        </a:rPr>
                        <a:t>192.168.0.100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a:effectLst/>
                        </a:rPr>
                        <a:t>192.168.0.100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dirty="0">
                          <a:effectLst/>
                        </a:rPr>
                        <a:t>10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8515557"/>
                  </a:ext>
                </a:extLst>
              </a:tr>
            </a:tbl>
          </a:graphicData>
        </a:graphic>
      </p:graphicFrame>
    </p:spTree>
    <p:extLst>
      <p:ext uri="{BB962C8B-B14F-4D97-AF65-F5344CB8AC3E}">
        <p14:creationId xmlns:p14="http://schemas.microsoft.com/office/powerpoint/2010/main" val="4177045438"/>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Routing protocols</a:t>
            </a:r>
          </a:p>
        </p:txBody>
      </p:sp>
      <p:sp>
        <p:nvSpPr>
          <p:cNvPr id="3" name="Content Placeholder 2">
            <a:extLst>
              <a:ext uri="{FF2B5EF4-FFF2-40B4-BE49-F238E27FC236}">
                <a16:creationId xmlns:a16="http://schemas.microsoft.com/office/drawing/2014/main" id="{51E17217-4910-3E4C-8844-CB5151FF7B08}"/>
              </a:ext>
            </a:extLst>
          </p:cNvPr>
          <p:cNvSpPr>
            <a:spLocks noGrp="1"/>
          </p:cNvSpPr>
          <p:nvPr>
            <p:ph idx="1"/>
          </p:nvPr>
        </p:nvSpPr>
        <p:spPr>
          <a:xfrm>
            <a:off x="312822" y="1825625"/>
            <a:ext cx="9455291" cy="4935956"/>
          </a:xfrm>
        </p:spPr>
        <p:txBody>
          <a:bodyPr>
            <a:normAutofit lnSpcReduction="10000"/>
          </a:bodyPr>
          <a:lstStyle/>
          <a:p>
            <a:r>
              <a:rPr lang="en-GB" dirty="0"/>
              <a:t>Used by routers to exchange information about routes between network nodes</a:t>
            </a:r>
          </a:p>
          <a:p>
            <a:r>
              <a:rPr lang="en-GB" dirty="0"/>
              <a:t>Routing algorithms determine the choice of routes directly attached to  router</a:t>
            </a:r>
          </a:p>
          <a:p>
            <a:r>
              <a:rPr lang="en-GB" dirty="0"/>
              <a:t>This information is then shared, such that routers gain knowledge of the network topology</a:t>
            </a:r>
          </a:p>
          <a:p>
            <a:r>
              <a:rPr lang="en-GB" dirty="0"/>
              <a:t>The results are stored as a metric in the routing table</a:t>
            </a:r>
          </a:p>
          <a:p>
            <a:endParaRPr lang="en-GB" dirty="0"/>
          </a:p>
          <a:p>
            <a:r>
              <a:rPr lang="en-GB" dirty="0"/>
              <a:t>Routing Information Protocol (RIP) counts hop (maximum 15)</a:t>
            </a:r>
          </a:p>
          <a:p>
            <a:r>
              <a:rPr lang="en-GB" dirty="0"/>
              <a:t>Open Shortest Path First (OSPF) measures the cost – bandwidth, delay and load</a:t>
            </a:r>
          </a:p>
        </p:txBody>
      </p:sp>
    </p:spTree>
    <p:extLst>
      <p:ext uri="{BB962C8B-B14F-4D97-AF65-F5344CB8AC3E}">
        <p14:creationId xmlns:p14="http://schemas.microsoft.com/office/powerpoint/2010/main" val="758932567"/>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Static routing</a:t>
            </a:r>
          </a:p>
        </p:txBody>
      </p:sp>
      <p:sp>
        <p:nvSpPr>
          <p:cNvPr id="3" name="Content Placeholder 2">
            <a:extLst>
              <a:ext uri="{FF2B5EF4-FFF2-40B4-BE49-F238E27FC236}">
                <a16:creationId xmlns:a16="http://schemas.microsoft.com/office/drawing/2014/main" id="{8D894611-A933-DB4E-B9EF-2246B52E0DB3}"/>
              </a:ext>
            </a:extLst>
          </p:cNvPr>
          <p:cNvSpPr>
            <a:spLocks noGrp="1"/>
          </p:cNvSpPr>
          <p:nvPr>
            <p:ph idx="1"/>
          </p:nvPr>
        </p:nvSpPr>
        <p:spPr/>
        <p:txBody>
          <a:bodyPr>
            <a:normAutofit fontScale="92500" lnSpcReduction="20000"/>
          </a:bodyPr>
          <a:lstStyle/>
          <a:p>
            <a:r>
              <a:rPr lang="en-GB" dirty="0"/>
              <a:t>The network administrator adds entries in the routing table</a:t>
            </a:r>
          </a:p>
          <a:p>
            <a:endParaRPr lang="en-GB" dirty="0"/>
          </a:p>
          <a:p>
            <a:r>
              <a:rPr lang="en-GB" dirty="0"/>
              <a:t>Used:</a:t>
            </a:r>
          </a:p>
          <a:p>
            <a:pPr lvl="1"/>
            <a:r>
              <a:rPr lang="en-GB" dirty="0"/>
              <a:t>For a default node when no other nodes are available</a:t>
            </a:r>
          </a:p>
          <a:p>
            <a:pPr lvl="1"/>
            <a:r>
              <a:rPr lang="en-GB" dirty="0"/>
              <a:t>In a small network with only one or two routes</a:t>
            </a:r>
          </a:p>
          <a:p>
            <a:pPr lvl="1"/>
            <a:r>
              <a:rPr lang="en-GB" dirty="0"/>
              <a:t>As a backup if dynamic routing is not available</a:t>
            </a:r>
          </a:p>
          <a:p>
            <a:pPr lvl="1"/>
            <a:endParaRPr lang="en-GB" dirty="0"/>
          </a:p>
          <a:p>
            <a:r>
              <a:rPr lang="en-GB" dirty="0"/>
              <a:t>Good for:</a:t>
            </a:r>
          </a:p>
          <a:p>
            <a:pPr lvl="1"/>
            <a:r>
              <a:rPr lang="en-GB" dirty="0"/>
              <a:t>Full control over the network</a:t>
            </a:r>
          </a:p>
          <a:p>
            <a:pPr lvl="1"/>
            <a:r>
              <a:rPr lang="en-GB" dirty="0"/>
              <a:t>Very little CPU load and no traffic to other routers</a:t>
            </a:r>
          </a:p>
          <a:p>
            <a:pPr lvl="1"/>
            <a:endParaRPr lang="en-GB" dirty="0"/>
          </a:p>
          <a:p>
            <a:r>
              <a:rPr lang="en-GB" dirty="0"/>
              <a:t>Problems:</a:t>
            </a:r>
          </a:p>
          <a:p>
            <a:pPr lvl="1"/>
            <a:r>
              <a:rPr lang="en-GB" dirty="0"/>
              <a:t>Human error</a:t>
            </a:r>
          </a:p>
          <a:p>
            <a:pPr lvl="1"/>
            <a:r>
              <a:rPr lang="en-GB" dirty="0"/>
              <a:t>Not fault tolerant if a route becomes unavailable</a:t>
            </a:r>
          </a:p>
          <a:p>
            <a:pPr lvl="1"/>
            <a:endParaRPr lang="en-GB" dirty="0"/>
          </a:p>
          <a:p>
            <a:pPr lvl="1"/>
            <a:endParaRPr lang="en-GB" dirty="0"/>
          </a:p>
          <a:p>
            <a:endParaRPr lang="en-GB" dirty="0"/>
          </a:p>
        </p:txBody>
      </p:sp>
    </p:spTree>
    <p:extLst>
      <p:ext uri="{BB962C8B-B14F-4D97-AF65-F5344CB8AC3E}">
        <p14:creationId xmlns:p14="http://schemas.microsoft.com/office/powerpoint/2010/main" val="104642284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Dynamic routing</a:t>
            </a:r>
          </a:p>
        </p:txBody>
      </p:sp>
      <p:sp>
        <p:nvSpPr>
          <p:cNvPr id="3" name="Content Placeholder 2">
            <a:extLst>
              <a:ext uri="{FF2B5EF4-FFF2-40B4-BE49-F238E27FC236}">
                <a16:creationId xmlns:a16="http://schemas.microsoft.com/office/drawing/2014/main" id="{0DAA71E8-3609-E74D-A973-56E51C454366}"/>
              </a:ext>
            </a:extLst>
          </p:cNvPr>
          <p:cNvSpPr>
            <a:spLocks noGrp="1"/>
          </p:cNvSpPr>
          <p:nvPr>
            <p:ph idx="1"/>
          </p:nvPr>
        </p:nvSpPr>
        <p:spPr/>
        <p:txBody>
          <a:bodyPr/>
          <a:lstStyle/>
          <a:p>
            <a:r>
              <a:rPr lang="en-GB" dirty="0"/>
              <a:t>The entries in the routing table are made by the routing protocols</a:t>
            </a:r>
          </a:p>
          <a:p>
            <a:endParaRPr lang="en-GB" dirty="0"/>
          </a:p>
          <a:p>
            <a:r>
              <a:rPr lang="en-GB" dirty="0"/>
              <a:t>Entries are updated according to the conditions of the network</a:t>
            </a:r>
          </a:p>
          <a:p>
            <a:endParaRPr lang="en-GB" dirty="0"/>
          </a:p>
          <a:p>
            <a:r>
              <a:rPr lang="en-GB" dirty="0"/>
              <a:t>Failing nodes can be routed around</a:t>
            </a:r>
          </a:p>
          <a:p>
            <a:endParaRPr lang="en-GB" dirty="0"/>
          </a:p>
          <a:p>
            <a:r>
              <a:rPr lang="en-GB" dirty="0"/>
              <a:t>The paths can be adjusted based on traffic load, delays  </a:t>
            </a:r>
          </a:p>
          <a:p>
            <a:endParaRPr lang="en-GB" dirty="0"/>
          </a:p>
          <a:p>
            <a:r>
              <a:rPr lang="en-GB" dirty="0"/>
              <a:t>Traffic can be switched to idle paths</a:t>
            </a:r>
          </a:p>
        </p:txBody>
      </p:sp>
    </p:spTree>
    <p:extLst>
      <p:ext uri="{BB962C8B-B14F-4D97-AF65-F5344CB8AC3E}">
        <p14:creationId xmlns:p14="http://schemas.microsoft.com/office/powerpoint/2010/main" val="3221390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Personal Data</a:t>
            </a:r>
          </a:p>
        </p:txBody>
      </p:sp>
      <p:sp>
        <p:nvSpPr>
          <p:cNvPr id="5" name="Content Placeholder 4"/>
          <p:cNvSpPr>
            <a:spLocks noGrp="1"/>
          </p:cNvSpPr>
          <p:nvPr>
            <p:ph idx="1"/>
          </p:nvPr>
        </p:nvSpPr>
        <p:spPr>
          <a:xfrm>
            <a:off x="312821" y="1443789"/>
            <a:ext cx="11590421" cy="5317792"/>
          </a:xfrm>
        </p:spPr>
        <p:txBody>
          <a:bodyPr>
            <a:normAutofit fontScale="77500" lnSpcReduction="20000"/>
          </a:bodyPr>
          <a:lstStyle/>
          <a:p>
            <a:r>
              <a:rPr lang="en-GB" dirty="0"/>
              <a:t>Personal data only includes information relating to natural persons who: </a:t>
            </a:r>
          </a:p>
          <a:p>
            <a:pPr lvl="1"/>
            <a:r>
              <a:rPr lang="en-GB" dirty="0"/>
              <a:t>can be identified or who are identifiable, directly from the information in question; or</a:t>
            </a:r>
          </a:p>
          <a:p>
            <a:pPr lvl="1"/>
            <a:r>
              <a:rPr lang="en-GB" dirty="0"/>
              <a:t>who can be indirectly identified from that information in combination with other information</a:t>
            </a:r>
          </a:p>
          <a:p>
            <a:r>
              <a:rPr lang="en-GB" dirty="0"/>
              <a:t>Personal data may also include special categories of personal data or criminal conviction and offences data</a:t>
            </a:r>
          </a:p>
          <a:p>
            <a:pPr lvl="1"/>
            <a:r>
              <a:rPr lang="en-GB" dirty="0"/>
              <a:t> These are considered to be more sensitive and you may only process them in more limited circumstances</a:t>
            </a:r>
          </a:p>
          <a:p>
            <a:r>
              <a:rPr lang="en-GB" dirty="0" err="1"/>
              <a:t>Pseudonymised</a:t>
            </a:r>
            <a:r>
              <a:rPr lang="en-GB" dirty="0"/>
              <a:t> data can help reduce privacy risks by making it more difficult to identify individuals, but it is still personal data</a:t>
            </a:r>
          </a:p>
          <a:p>
            <a:r>
              <a:rPr lang="en-GB" dirty="0"/>
              <a:t>If personal data can be truly anonymised then the anonymised data is not subject to the GDPR</a:t>
            </a:r>
          </a:p>
          <a:p>
            <a:pPr lvl="1"/>
            <a:r>
              <a:rPr lang="en-GB" dirty="0"/>
              <a:t>It is important to understand what personal data is in order to understand if the data has been anonymised</a:t>
            </a:r>
          </a:p>
          <a:p>
            <a:r>
              <a:rPr lang="en-GB" dirty="0"/>
              <a:t>Information about a deceased person does not constitute personal data and therefore is not subject to the GDPR</a:t>
            </a:r>
          </a:p>
          <a:p>
            <a:r>
              <a:rPr lang="en-GB" dirty="0"/>
              <a:t>Information about companies or public authorities is not personal data</a:t>
            </a:r>
          </a:p>
          <a:p>
            <a:r>
              <a:rPr lang="en-GB" dirty="0"/>
              <a:t>However, information about individuals acting as sole traders, employees, partners and company directors where they are individually identifiable and the information relates to them as an individual may constitute personal data</a:t>
            </a:r>
          </a:p>
        </p:txBody>
      </p:sp>
    </p:spTree>
    <p:extLst>
      <p:ext uri="{BB962C8B-B14F-4D97-AF65-F5344CB8AC3E}">
        <p14:creationId xmlns:p14="http://schemas.microsoft.com/office/powerpoint/2010/main" val="314987609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7103-462D-4544-A901-03D3E0ED5712}"/>
              </a:ext>
            </a:extLst>
          </p:cNvPr>
          <p:cNvSpPr>
            <a:spLocks noGrp="1"/>
          </p:cNvSpPr>
          <p:nvPr>
            <p:ph type="title"/>
          </p:nvPr>
        </p:nvSpPr>
        <p:spPr/>
        <p:txBody>
          <a:bodyPr/>
          <a:lstStyle/>
          <a:p>
            <a:r>
              <a:rPr lang="en-GB" dirty="0"/>
              <a:t>Routers</a:t>
            </a:r>
          </a:p>
        </p:txBody>
      </p:sp>
      <p:pic>
        <p:nvPicPr>
          <p:cNvPr id="4" name="Content Placeholder 3">
            <a:extLst>
              <a:ext uri="{FF2B5EF4-FFF2-40B4-BE49-F238E27FC236}">
                <a16:creationId xmlns:a16="http://schemas.microsoft.com/office/drawing/2014/main" id="{2D6A866F-9C0D-40D8-858E-583ED0527B5A}"/>
              </a:ext>
            </a:extLst>
          </p:cNvPr>
          <p:cNvPicPr>
            <a:picLocks noGrp="1" noChangeAspect="1"/>
          </p:cNvPicPr>
          <p:nvPr>
            <p:ph idx="1"/>
          </p:nvPr>
        </p:nvPicPr>
        <p:blipFill>
          <a:blip r:embed="rId2"/>
          <a:stretch>
            <a:fillRect/>
          </a:stretch>
        </p:blipFill>
        <p:spPr>
          <a:xfrm>
            <a:off x="745764" y="2036142"/>
            <a:ext cx="10391775" cy="1638300"/>
          </a:xfrm>
          <a:prstGeom prst="rect">
            <a:avLst/>
          </a:prstGeom>
        </p:spPr>
      </p:pic>
      <p:pic>
        <p:nvPicPr>
          <p:cNvPr id="5" name="Picture 4">
            <a:extLst>
              <a:ext uri="{FF2B5EF4-FFF2-40B4-BE49-F238E27FC236}">
                <a16:creationId xmlns:a16="http://schemas.microsoft.com/office/drawing/2014/main" id="{5FD9DAA6-D8A8-475A-8D43-85B188B6E91E}"/>
              </a:ext>
            </a:extLst>
          </p:cNvPr>
          <p:cNvPicPr>
            <a:picLocks noChangeAspect="1"/>
          </p:cNvPicPr>
          <p:nvPr/>
        </p:nvPicPr>
        <p:blipFill>
          <a:blip r:embed="rId3"/>
          <a:stretch>
            <a:fillRect/>
          </a:stretch>
        </p:blipFill>
        <p:spPr>
          <a:xfrm>
            <a:off x="676361" y="4019896"/>
            <a:ext cx="10472198" cy="1948642"/>
          </a:xfrm>
          <a:prstGeom prst="rect">
            <a:avLst/>
          </a:prstGeom>
        </p:spPr>
      </p:pic>
    </p:spTree>
    <p:extLst>
      <p:ext uri="{BB962C8B-B14F-4D97-AF65-F5344CB8AC3E}">
        <p14:creationId xmlns:p14="http://schemas.microsoft.com/office/powerpoint/2010/main" val="351445285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B5D85-25F7-4D5B-A0BB-9AC73B613DE7}"/>
              </a:ext>
            </a:extLst>
          </p:cNvPr>
          <p:cNvSpPr>
            <a:spLocks noGrp="1"/>
          </p:cNvSpPr>
          <p:nvPr>
            <p:ph type="title"/>
          </p:nvPr>
        </p:nvSpPr>
        <p:spPr/>
        <p:txBody>
          <a:bodyPr/>
          <a:lstStyle/>
          <a:p>
            <a:r>
              <a:rPr lang="en-GB" dirty="0"/>
              <a:t>Switches</a:t>
            </a:r>
          </a:p>
        </p:txBody>
      </p:sp>
      <p:sp>
        <p:nvSpPr>
          <p:cNvPr id="3" name="Content Placeholder 2">
            <a:extLst>
              <a:ext uri="{FF2B5EF4-FFF2-40B4-BE49-F238E27FC236}">
                <a16:creationId xmlns:a16="http://schemas.microsoft.com/office/drawing/2014/main" id="{76C8AF38-C004-4A14-B496-DA25982F160C}"/>
              </a:ext>
            </a:extLst>
          </p:cNvPr>
          <p:cNvSpPr>
            <a:spLocks noGrp="1"/>
          </p:cNvSpPr>
          <p:nvPr>
            <p:ph idx="1"/>
          </p:nvPr>
        </p:nvSpPr>
        <p:spPr>
          <a:xfrm>
            <a:off x="312821" y="1825625"/>
            <a:ext cx="11590421" cy="2289175"/>
          </a:xfrm>
        </p:spPr>
        <p:txBody>
          <a:bodyPr/>
          <a:lstStyle/>
          <a:p>
            <a:pPr marL="342900" indent="-342900"/>
            <a:r>
              <a:rPr lang="en-GB" dirty="0"/>
              <a:t>A network switch is a central communication device for local area Ethernet networks</a:t>
            </a:r>
          </a:p>
          <a:p>
            <a:pPr marL="342900" indent="-342900"/>
            <a:r>
              <a:rPr lang="en-GB" dirty="0"/>
              <a:t>Also called switching hub, bridging hub, officially MAC bridge </a:t>
            </a:r>
          </a:p>
        </p:txBody>
      </p:sp>
      <p:pic>
        <p:nvPicPr>
          <p:cNvPr id="6" name="Picture 5">
            <a:extLst>
              <a:ext uri="{FF2B5EF4-FFF2-40B4-BE49-F238E27FC236}">
                <a16:creationId xmlns:a16="http://schemas.microsoft.com/office/drawing/2014/main" id="{5B0B300F-2AEC-46F6-A17A-DF3532D79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035" y="3048000"/>
            <a:ext cx="5715000" cy="3810000"/>
          </a:xfrm>
          <a:prstGeom prst="rect">
            <a:avLst/>
          </a:prstGeom>
        </p:spPr>
      </p:pic>
    </p:spTree>
    <p:extLst>
      <p:ext uri="{BB962C8B-B14F-4D97-AF65-F5344CB8AC3E}">
        <p14:creationId xmlns:p14="http://schemas.microsoft.com/office/powerpoint/2010/main" val="2720416775"/>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Switches – layer 2</a:t>
            </a:r>
            <a:endParaRPr lang="en-GB" dirty="0"/>
          </a:p>
        </p:txBody>
      </p:sp>
      <p:sp>
        <p:nvSpPr>
          <p:cNvPr id="23" name="Content Placeholder 22">
            <a:extLst>
              <a:ext uri="{FF2B5EF4-FFF2-40B4-BE49-F238E27FC236}">
                <a16:creationId xmlns:a16="http://schemas.microsoft.com/office/drawing/2014/main" id="{651A086D-11FD-DE49-9D6A-39E54F8E3C60}"/>
              </a:ext>
            </a:extLst>
          </p:cNvPr>
          <p:cNvSpPr>
            <a:spLocks noGrp="1"/>
          </p:cNvSpPr>
          <p:nvPr>
            <p:ph idx="1"/>
          </p:nvPr>
        </p:nvSpPr>
        <p:spPr>
          <a:xfrm>
            <a:off x="312822" y="1524000"/>
            <a:ext cx="6741121" cy="4935956"/>
          </a:xfrm>
        </p:spPr>
        <p:txBody>
          <a:bodyPr vert="horz" lIns="91440" tIns="45720" rIns="91440" bIns="45720" rtlCol="0" anchor="t">
            <a:normAutofit/>
          </a:bodyPr>
          <a:lstStyle/>
          <a:p>
            <a:r>
              <a:rPr lang="en-GB" dirty="0"/>
              <a:t>Transports data on the data link layer</a:t>
            </a:r>
          </a:p>
          <a:p>
            <a:r>
              <a:rPr lang="en-GB" dirty="0"/>
              <a:t>Operates on MAC addresses</a:t>
            </a:r>
          </a:p>
          <a:p>
            <a:r>
              <a:rPr lang="en-GB" dirty="0"/>
              <a:t>Creates a LAN</a:t>
            </a:r>
          </a:p>
          <a:p>
            <a:r>
              <a:rPr lang="en-GB" dirty="0"/>
              <a:t>Removes the collision domain</a:t>
            </a:r>
          </a:p>
          <a:p>
            <a:r>
              <a:rPr lang="en-GB" dirty="0"/>
              <a:t>All ports are in a broadcast domain</a:t>
            </a:r>
          </a:p>
          <a:p>
            <a:pPr marL="342900" lvl="1" indent="0">
              <a:buNone/>
            </a:pPr>
            <a:endParaRPr lang="en-GB" dirty="0"/>
          </a:p>
        </p:txBody>
      </p:sp>
      <p:pic>
        <p:nvPicPr>
          <p:cNvPr id="4" name="Picture 3">
            <a:extLst>
              <a:ext uri="{FF2B5EF4-FFF2-40B4-BE49-F238E27FC236}">
                <a16:creationId xmlns:a16="http://schemas.microsoft.com/office/drawing/2014/main" id="{13A2C243-98D7-EF40-B6EE-152A4FA1D8C5}"/>
              </a:ext>
            </a:extLst>
          </p:cNvPr>
          <p:cNvPicPr>
            <a:picLocks noChangeAspect="1"/>
          </p:cNvPicPr>
          <p:nvPr/>
        </p:nvPicPr>
        <p:blipFill>
          <a:blip r:embed="rId3"/>
          <a:stretch>
            <a:fillRect/>
          </a:stretch>
        </p:blipFill>
        <p:spPr>
          <a:xfrm>
            <a:off x="5789671" y="3429000"/>
            <a:ext cx="6402329" cy="3156078"/>
          </a:xfrm>
          <a:prstGeom prst="rect">
            <a:avLst/>
          </a:prstGeom>
        </p:spPr>
      </p:pic>
      <p:pic>
        <p:nvPicPr>
          <p:cNvPr id="6" name="Picture 20" descr="C:\Users\ecoffey\AppData\Local\Temp\Rar$DRa0.608\30080_Device_switch_unknown_64.png">
            <a:extLst>
              <a:ext uri="{FF2B5EF4-FFF2-40B4-BE49-F238E27FC236}">
                <a16:creationId xmlns:a16="http://schemas.microsoft.com/office/drawing/2014/main" id="{5EB67212-0E8F-CF4F-9B6F-F10212C0E7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295" y="4340024"/>
            <a:ext cx="1987952" cy="1987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975532"/>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Switches – layer 3</a:t>
            </a:r>
            <a:endParaRPr lang="en-GB" dirty="0"/>
          </a:p>
        </p:txBody>
      </p:sp>
      <p:sp>
        <p:nvSpPr>
          <p:cNvPr id="3" name="Content Placeholder 2">
            <a:extLst>
              <a:ext uri="{FF2B5EF4-FFF2-40B4-BE49-F238E27FC236}">
                <a16:creationId xmlns:a16="http://schemas.microsoft.com/office/drawing/2014/main" id="{3925ED6D-2C01-7C42-A73A-6227AB445E57}"/>
              </a:ext>
            </a:extLst>
          </p:cNvPr>
          <p:cNvSpPr>
            <a:spLocks noGrp="1"/>
          </p:cNvSpPr>
          <p:nvPr>
            <p:ph idx="1"/>
          </p:nvPr>
        </p:nvSpPr>
        <p:spPr/>
        <p:txBody>
          <a:bodyPr/>
          <a:lstStyle/>
          <a:p>
            <a:r>
              <a:rPr lang="en-GB" dirty="0"/>
              <a:t>Inspect the incoming/outgoing network traffic – IP addressing (network layer 3)</a:t>
            </a:r>
          </a:p>
          <a:p>
            <a:r>
              <a:rPr lang="en-GB" dirty="0"/>
              <a:t>Support of all major routing protocols and most of the routing of data/traffic to the next hop/router</a:t>
            </a:r>
          </a:p>
          <a:p>
            <a:r>
              <a:rPr lang="en-GB" dirty="0"/>
              <a:t>Include switching abilities, and can forward data according to a device's physical address (layer 2)</a:t>
            </a:r>
          </a:p>
          <a:p>
            <a:r>
              <a:rPr lang="en-GB" dirty="0"/>
              <a:t>Uses hardware routing, whereas typical routers use software routing</a:t>
            </a:r>
          </a:p>
          <a:p>
            <a:r>
              <a:rPr lang="en-GB" dirty="0"/>
              <a:t>Use of hardware leads to higher performance </a:t>
            </a:r>
          </a:p>
          <a:p>
            <a:r>
              <a:rPr lang="en-GB" dirty="0"/>
              <a:t>Very useful for VLANs</a:t>
            </a:r>
          </a:p>
        </p:txBody>
      </p:sp>
    </p:spTree>
    <p:extLst>
      <p:ext uri="{BB962C8B-B14F-4D97-AF65-F5344CB8AC3E}">
        <p14:creationId xmlns:p14="http://schemas.microsoft.com/office/powerpoint/2010/main" val="1080161433"/>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26999-ABC8-4525-B96A-37AB91D426E9}"/>
              </a:ext>
            </a:extLst>
          </p:cNvPr>
          <p:cNvSpPr>
            <a:spLocks noGrp="1"/>
          </p:cNvSpPr>
          <p:nvPr>
            <p:ph type="title"/>
          </p:nvPr>
        </p:nvSpPr>
        <p:spPr/>
        <p:txBody>
          <a:bodyPr/>
          <a:lstStyle/>
          <a:p>
            <a:r>
              <a:rPr lang="en-GB" dirty="0"/>
              <a:t>Switches – Layer 3</a:t>
            </a:r>
          </a:p>
        </p:txBody>
      </p:sp>
      <p:pic>
        <p:nvPicPr>
          <p:cNvPr id="4" name="Content Placeholder 3">
            <a:extLst>
              <a:ext uri="{FF2B5EF4-FFF2-40B4-BE49-F238E27FC236}">
                <a16:creationId xmlns:a16="http://schemas.microsoft.com/office/drawing/2014/main" id="{938497D3-95CB-4385-9A03-3A666D13B05C}"/>
              </a:ext>
            </a:extLst>
          </p:cNvPr>
          <p:cNvPicPr>
            <a:picLocks noGrp="1" noChangeAspect="1"/>
          </p:cNvPicPr>
          <p:nvPr>
            <p:ph idx="1"/>
          </p:nvPr>
        </p:nvPicPr>
        <p:blipFill>
          <a:blip r:embed="rId2"/>
          <a:stretch>
            <a:fillRect/>
          </a:stretch>
        </p:blipFill>
        <p:spPr>
          <a:xfrm>
            <a:off x="2044931" y="1958941"/>
            <a:ext cx="7789025" cy="4448319"/>
          </a:xfrm>
          <a:prstGeom prst="rect">
            <a:avLst/>
          </a:prstGeom>
        </p:spPr>
      </p:pic>
    </p:spTree>
    <p:extLst>
      <p:ext uri="{BB962C8B-B14F-4D97-AF65-F5344CB8AC3E}">
        <p14:creationId xmlns:p14="http://schemas.microsoft.com/office/powerpoint/2010/main" val="945023450"/>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44887-29D4-4268-ACEC-0BC46121EDBA}"/>
              </a:ext>
            </a:extLst>
          </p:cNvPr>
          <p:cNvSpPr>
            <a:spLocks noGrp="1"/>
          </p:cNvSpPr>
          <p:nvPr>
            <p:ph type="title"/>
          </p:nvPr>
        </p:nvSpPr>
        <p:spPr/>
        <p:txBody>
          <a:bodyPr/>
          <a:lstStyle/>
          <a:p>
            <a:r>
              <a:rPr lang="en-GB" dirty="0"/>
              <a:t>Hubs</a:t>
            </a:r>
          </a:p>
        </p:txBody>
      </p:sp>
      <p:sp>
        <p:nvSpPr>
          <p:cNvPr id="3" name="Content Placeholder 2">
            <a:extLst>
              <a:ext uri="{FF2B5EF4-FFF2-40B4-BE49-F238E27FC236}">
                <a16:creationId xmlns:a16="http://schemas.microsoft.com/office/drawing/2014/main" id="{BBBBB548-AC8D-4777-AFD6-C0427E858EED}"/>
              </a:ext>
            </a:extLst>
          </p:cNvPr>
          <p:cNvSpPr>
            <a:spLocks noGrp="1"/>
          </p:cNvSpPr>
          <p:nvPr>
            <p:ph idx="1"/>
          </p:nvPr>
        </p:nvSpPr>
        <p:spPr/>
        <p:txBody>
          <a:bodyPr/>
          <a:lstStyle/>
          <a:p>
            <a:r>
              <a:rPr lang="en-GB" dirty="0"/>
              <a:t>Still in use but not used in the business world as switches have better performance</a:t>
            </a:r>
          </a:p>
          <a:p>
            <a:r>
              <a:rPr lang="en-GB" dirty="0"/>
              <a:t>A hub is the most basic networking device that connects multiple computers or other network devices together</a:t>
            </a:r>
          </a:p>
          <a:p>
            <a:r>
              <a:rPr lang="en-GB" dirty="0"/>
              <a:t>Unlike a network switch or router, a network hub has no routing tables or intelligence on where to send information and broadcasts all network data across each connection</a:t>
            </a:r>
          </a:p>
          <a:p>
            <a:endParaRPr lang="en-GB" dirty="0"/>
          </a:p>
        </p:txBody>
      </p:sp>
      <p:pic>
        <p:nvPicPr>
          <p:cNvPr id="5" name="Picture 4">
            <a:extLst>
              <a:ext uri="{FF2B5EF4-FFF2-40B4-BE49-F238E27FC236}">
                <a16:creationId xmlns:a16="http://schemas.microsoft.com/office/drawing/2014/main" id="{A0DBDCFA-2DB1-450D-B665-C580D297D7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3470" y="4562893"/>
            <a:ext cx="4762500" cy="2333625"/>
          </a:xfrm>
          <a:prstGeom prst="rect">
            <a:avLst/>
          </a:prstGeom>
        </p:spPr>
      </p:pic>
    </p:spTree>
    <p:extLst>
      <p:ext uri="{BB962C8B-B14F-4D97-AF65-F5344CB8AC3E}">
        <p14:creationId xmlns:p14="http://schemas.microsoft.com/office/powerpoint/2010/main" val="2757781413"/>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ECFF-F11E-4D8A-A79C-1848AD0D5224}"/>
              </a:ext>
            </a:extLst>
          </p:cNvPr>
          <p:cNvSpPr>
            <a:spLocks noGrp="1"/>
          </p:cNvSpPr>
          <p:nvPr>
            <p:ph type="title"/>
          </p:nvPr>
        </p:nvSpPr>
        <p:spPr/>
        <p:txBody>
          <a:bodyPr/>
          <a:lstStyle/>
          <a:p>
            <a:r>
              <a:rPr lang="en-GB" dirty="0"/>
              <a:t>Storage</a:t>
            </a:r>
          </a:p>
        </p:txBody>
      </p:sp>
      <p:sp>
        <p:nvSpPr>
          <p:cNvPr id="3" name="Content Placeholder 2">
            <a:extLst>
              <a:ext uri="{FF2B5EF4-FFF2-40B4-BE49-F238E27FC236}">
                <a16:creationId xmlns:a16="http://schemas.microsoft.com/office/drawing/2014/main" id="{4091378D-0ADF-4B90-B059-23D431FDFF15}"/>
              </a:ext>
            </a:extLst>
          </p:cNvPr>
          <p:cNvSpPr>
            <a:spLocks noGrp="1"/>
          </p:cNvSpPr>
          <p:nvPr>
            <p:ph idx="1"/>
          </p:nvPr>
        </p:nvSpPr>
        <p:spPr/>
        <p:txBody>
          <a:bodyPr/>
          <a:lstStyle/>
          <a:p>
            <a:r>
              <a:rPr lang="en-GB" dirty="0"/>
              <a:t>Network-attached storage (NAS) is a file-level computer data storage server connected to a computer network providing data access to a heterogeneous group of clients</a:t>
            </a:r>
          </a:p>
          <a:p>
            <a:r>
              <a:rPr lang="en-GB" dirty="0"/>
              <a:t>NAS is specialized for serving files either by its hardware, software, or configuration</a:t>
            </a:r>
          </a:p>
        </p:txBody>
      </p:sp>
      <p:pic>
        <p:nvPicPr>
          <p:cNvPr id="5" name="Picture 4">
            <a:extLst>
              <a:ext uri="{FF2B5EF4-FFF2-40B4-BE49-F238E27FC236}">
                <a16:creationId xmlns:a16="http://schemas.microsoft.com/office/drawing/2014/main" id="{A5148892-F874-4319-B837-84E7BF815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5586" y="2739476"/>
            <a:ext cx="7620000" cy="4238625"/>
          </a:xfrm>
          <a:prstGeom prst="rect">
            <a:avLst/>
          </a:prstGeom>
        </p:spPr>
      </p:pic>
    </p:spTree>
    <p:extLst>
      <p:ext uri="{BB962C8B-B14F-4D97-AF65-F5344CB8AC3E}">
        <p14:creationId xmlns:p14="http://schemas.microsoft.com/office/powerpoint/2010/main" val="3485196150"/>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66ED2-64C0-4F1F-92E9-145C474DCEDC}"/>
              </a:ext>
            </a:extLst>
          </p:cNvPr>
          <p:cNvSpPr>
            <a:spLocks noGrp="1"/>
          </p:cNvSpPr>
          <p:nvPr>
            <p:ph type="title"/>
          </p:nvPr>
        </p:nvSpPr>
        <p:spPr/>
        <p:txBody>
          <a:bodyPr/>
          <a:lstStyle/>
          <a:p>
            <a:r>
              <a:rPr lang="en-GB" dirty="0"/>
              <a:t>Transmission</a:t>
            </a:r>
          </a:p>
        </p:txBody>
      </p:sp>
      <p:sp>
        <p:nvSpPr>
          <p:cNvPr id="3" name="Content Placeholder 2">
            <a:extLst>
              <a:ext uri="{FF2B5EF4-FFF2-40B4-BE49-F238E27FC236}">
                <a16:creationId xmlns:a16="http://schemas.microsoft.com/office/drawing/2014/main" id="{72C1783B-0CE7-48BF-A9BB-22C7B7F2A73A}"/>
              </a:ext>
            </a:extLst>
          </p:cNvPr>
          <p:cNvSpPr>
            <a:spLocks noGrp="1"/>
          </p:cNvSpPr>
          <p:nvPr>
            <p:ph idx="1"/>
          </p:nvPr>
        </p:nvSpPr>
        <p:spPr/>
        <p:txBody>
          <a:bodyPr/>
          <a:lstStyle/>
          <a:p>
            <a:r>
              <a:rPr lang="en-GB" dirty="0"/>
              <a:t>Data transmission is the process of sending digital or analogue data over a communication medium to one or more computing, network, communication or electronic devices</a:t>
            </a:r>
          </a:p>
          <a:p>
            <a:r>
              <a:rPr lang="en-GB" dirty="0"/>
              <a:t>It enables the transfer and communication of devices in a point-to-point, point-to-multipoint and multipoint-to-multipoint environment</a:t>
            </a:r>
          </a:p>
        </p:txBody>
      </p:sp>
    </p:spTree>
    <p:extLst>
      <p:ext uri="{BB962C8B-B14F-4D97-AF65-F5344CB8AC3E}">
        <p14:creationId xmlns:p14="http://schemas.microsoft.com/office/powerpoint/2010/main" val="2632887843"/>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Typical Architectures Of Computers, Networks And The Internet</a:t>
            </a:r>
          </a:p>
        </p:txBody>
      </p:sp>
      <p:sp>
        <p:nvSpPr>
          <p:cNvPr id="3" name="Content Placeholder 2"/>
          <p:cNvSpPr>
            <a:spLocks noGrp="1"/>
          </p:cNvSpPr>
          <p:nvPr>
            <p:ph idx="1"/>
          </p:nvPr>
        </p:nvSpPr>
        <p:spPr/>
        <p:txBody>
          <a:bodyPr/>
          <a:lstStyle/>
          <a:p>
            <a:r>
              <a:rPr lang="en-GB" dirty="0"/>
              <a:t>Server/ client </a:t>
            </a:r>
          </a:p>
          <a:p>
            <a:r>
              <a:rPr lang="en-GB" dirty="0"/>
              <a:t>Hub/spoke </a:t>
            </a:r>
          </a:p>
          <a:p>
            <a:r>
              <a:rPr lang="en-GB" dirty="0"/>
              <a:t>Non-virtual/ virtual</a:t>
            </a:r>
          </a:p>
          <a:p>
            <a:endParaRPr lang="en-GB" dirty="0"/>
          </a:p>
        </p:txBody>
      </p:sp>
    </p:spTree>
    <p:extLst>
      <p:ext uri="{BB962C8B-B14F-4D97-AF65-F5344CB8AC3E}">
        <p14:creationId xmlns:p14="http://schemas.microsoft.com/office/powerpoint/2010/main" val="83040081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6. Attack Techniques and Common Sources of Threat (15%, K3) </a:t>
            </a:r>
            <a:endParaRPr lang="en-GB" dirty="0"/>
          </a:p>
        </p:txBody>
      </p:sp>
      <p:sp>
        <p:nvSpPr>
          <p:cNvPr id="3" name="Content Placeholder 2"/>
          <p:cNvSpPr>
            <a:spLocks noGrp="1"/>
          </p:cNvSpPr>
          <p:nvPr>
            <p:ph type="body" idx="1"/>
          </p:nvPr>
        </p:nvSpPr>
        <p:spPr/>
        <p:txBody>
          <a:bodyPr>
            <a:normAutofit/>
          </a:bodyPr>
          <a:lstStyle/>
          <a:p>
            <a:r>
              <a:rPr lang="en-US" dirty="0"/>
              <a:t>In this key topic, the apprentice will explain and demonstrate an understanding of common attack techniques and sources of threat. Outcomes should include an ability to: </a:t>
            </a:r>
          </a:p>
          <a:p>
            <a:r>
              <a:rPr lang="en-US" dirty="0"/>
              <a:t>6.1 Describe and explain the main types of attack techniques</a:t>
            </a:r>
            <a:endParaRPr lang="en-GB" dirty="0"/>
          </a:p>
        </p:txBody>
      </p:sp>
    </p:spTree>
    <p:extLst>
      <p:ext uri="{BB962C8B-B14F-4D97-AF65-F5344CB8AC3E}">
        <p14:creationId xmlns:p14="http://schemas.microsoft.com/office/powerpoint/2010/main" val="1522919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Impact of a Cyber Attack on a Business</a:t>
            </a:r>
            <a:endParaRPr lang="en-GB" dirty="0"/>
          </a:p>
        </p:txBody>
      </p:sp>
      <p:sp>
        <p:nvSpPr>
          <p:cNvPr id="5" name="Content Placeholder 4"/>
          <p:cNvSpPr>
            <a:spLocks noGrp="1"/>
          </p:cNvSpPr>
          <p:nvPr>
            <p:ph idx="1"/>
          </p:nvPr>
        </p:nvSpPr>
        <p:spPr/>
        <p:txBody>
          <a:bodyPr/>
          <a:lstStyle/>
          <a:p>
            <a:r>
              <a:rPr lang="en-GB" dirty="0"/>
              <a:t>A successful cyber attack can cause major damage to a business</a:t>
            </a:r>
          </a:p>
          <a:p>
            <a:r>
              <a:rPr lang="en-GB" dirty="0"/>
              <a:t>It can affect your bottom line, as well as a business' standing and consumer trust</a:t>
            </a:r>
          </a:p>
          <a:p>
            <a:r>
              <a:rPr lang="en-GB" dirty="0"/>
              <a:t>The impact of a security breach can be broadly divided into three categories: </a:t>
            </a:r>
          </a:p>
          <a:p>
            <a:pPr lvl="1"/>
            <a:r>
              <a:rPr lang="en-GB" dirty="0"/>
              <a:t>Financial</a:t>
            </a:r>
          </a:p>
          <a:p>
            <a:pPr lvl="1"/>
            <a:r>
              <a:rPr lang="en-GB" dirty="0"/>
              <a:t>Reputational</a:t>
            </a:r>
          </a:p>
          <a:p>
            <a:pPr lvl="1"/>
            <a:r>
              <a:rPr lang="en-GB" dirty="0"/>
              <a:t>Legal</a:t>
            </a:r>
          </a:p>
        </p:txBody>
      </p:sp>
    </p:spTree>
    <p:extLst>
      <p:ext uri="{BB962C8B-B14F-4D97-AF65-F5344CB8AC3E}">
        <p14:creationId xmlns:p14="http://schemas.microsoft.com/office/powerpoint/2010/main" val="362682792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6.1 Describe and explain the main types of attack techniques. </a:t>
            </a:r>
          </a:p>
        </p:txBody>
      </p:sp>
      <p:sp>
        <p:nvSpPr>
          <p:cNvPr id="3" name="Content Placeholder 2"/>
          <p:cNvSpPr>
            <a:spLocks noGrp="1"/>
          </p:cNvSpPr>
          <p:nvPr>
            <p:ph type="body" idx="1"/>
          </p:nvPr>
        </p:nvSpPr>
        <p:spPr>
          <a:xfrm>
            <a:off x="360947" y="4589463"/>
            <a:ext cx="11341769" cy="2268537"/>
          </a:xfrm>
        </p:spPr>
        <p:txBody>
          <a:bodyPr>
            <a:normAutofit fontScale="62500" lnSpcReduction="20000"/>
          </a:bodyPr>
          <a:lstStyle/>
          <a:p>
            <a:r>
              <a:rPr lang="en-US" dirty="0"/>
              <a:t>For each type of attack, apprentices should illustrate the main features of how they work and suggest where and when they may be effective.  </a:t>
            </a:r>
          </a:p>
          <a:p>
            <a:r>
              <a:rPr lang="en-US" dirty="0"/>
              <a:t>Current attack types may include, but not be limited to:  </a:t>
            </a:r>
          </a:p>
          <a:p>
            <a:pPr marL="800100" lvl="1" indent="-342900">
              <a:buFont typeface="Arial" panose="020B0604020202020204" pitchFamily="34" charset="0"/>
              <a:buChar char="•"/>
            </a:pPr>
            <a:r>
              <a:rPr lang="en-US" dirty="0"/>
              <a:t>Phishing</a:t>
            </a:r>
          </a:p>
          <a:p>
            <a:pPr marL="800100" lvl="1" indent="-342900">
              <a:buFont typeface="Arial" panose="020B0604020202020204" pitchFamily="34" charset="0"/>
              <a:buChar char="•"/>
            </a:pPr>
            <a:r>
              <a:rPr lang="en-US" dirty="0"/>
              <a:t>Social engineering</a:t>
            </a:r>
          </a:p>
          <a:p>
            <a:pPr marL="800100" lvl="1" indent="-342900">
              <a:buFont typeface="Arial" panose="020B0604020202020204" pitchFamily="34" charset="0"/>
              <a:buChar char="•"/>
            </a:pPr>
            <a:r>
              <a:rPr lang="en-US" dirty="0"/>
              <a:t>Malware Network interception </a:t>
            </a:r>
          </a:p>
          <a:p>
            <a:r>
              <a:rPr lang="en-US" dirty="0"/>
              <a:t>Blended techniques may include, but not be limited to: </a:t>
            </a:r>
          </a:p>
          <a:p>
            <a:pPr marL="800100" lvl="1" indent="-342900">
              <a:buFont typeface="Arial" panose="020B0604020202020204" pitchFamily="34" charset="0"/>
              <a:buChar char="•"/>
            </a:pPr>
            <a:r>
              <a:rPr lang="en-US" dirty="0"/>
              <a:t>Advanced persistent threat (APT) </a:t>
            </a:r>
          </a:p>
          <a:p>
            <a:pPr marL="800100" lvl="1" indent="-342900">
              <a:buFont typeface="Arial" panose="020B0604020202020204" pitchFamily="34" charset="0"/>
              <a:buChar char="•"/>
            </a:pPr>
            <a:r>
              <a:rPr lang="en-US" dirty="0"/>
              <a:t>Denial of service (</a:t>
            </a:r>
            <a:r>
              <a:rPr lang="en-US" dirty="0" err="1"/>
              <a:t>DoS</a:t>
            </a:r>
            <a:r>
              <a:rPr lang="en-US" dirty="0"/>
              <a:t> and </a:t>
            </a:r>
            <a:r>
              <a:rPr lang="en-US" dirty="0" err="1"/>
              <a:t>DDoS</a:t>
            </a:r>
            <a:r>
              <a:rPr lang="en-US" dirty="0"/>
              <a:t>) </a:t>
            </a:r>
          </a:p>
          <a:p>
            <a:pPr marL="800100" lvl="1" indent="-342900">
              <a:buFont typeface="Arial" panose="020B0604020202020204" pitchFamily="34" charset="0"/>
              <a:buChar char="•"/>
            </a:pPr>
            <a:r>
              <a:rPr lang="en-US" dirty="0"/>
              <a:t>Information theft and ransomware</a:t>
            </a:r>
          </a:p>
        </p:txBody>
      </p:sp>
    </p:spTree>
    <p:extLst>
      <p:ext uri="{BB962C8B-B14F-4D97-AF65-F5344CB8AC3E}">
        <p14:creationId xmlns:p14="http://schemas.microsoft.com/office/powerpoint/2010/main" val="719274030"/>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Common Threats</a:t>
            </a:r>
            <a:endParaRPr lang="en-US" dirty="0"/>
          </a:p>
        </p:txBody>
      </p:sp>
      <p:sp>
        <p:nvSpPr>
          <p:cNvPr id="5" name="Content Placeholder 4"/>
          <p:cNvSpPr>
            <a:spLocks noGrp="1"/>
          </p:cNvSpPr>
          <p:nvPr>
            <p:ph idx="1"/>
          </p:nvPr>
        </p:nvSpPr>
        <p:spPr/>
        <p:txBody>
          <a:bodyPr/>
          <a:lstStyle/>
          <a:p>
            <a:r>
              <a:rPr lang="en-GB" dirty="0"/>
              <a:t>Malware</a:t>
            </a:r>
          </a:p>
          <a:p>
            <a:r>
              <a:rPr lang="en-GB" dirty="0"/>
              <a:t>Phishing</a:t>
            </a:r>
          </a:p>
          <a:p>
            <a:r>
              <a:rPr lang="en-GB" dirty="0"/>
              <a:t>Man-in-the-Middle</a:t>
            </a:r>
          </a:p>
          <a:p>
            <a:r>
              <a:rPr lang="en-GB" dirty="0"/>
              <a:t>Denial-of-Service</a:t>
            </a:r>
          </a:p>
          <a:p>
            <a:r>
              <a:rPr lang="en-GB" dirty="0"/>
              <a:t>SQL injection</a:t>
            </a:r>
          </a:p>
          <a:p>
            <a:r>
              <a:rPr lang="en-GB" dirty="0"/>
              <a:t>Zero-day exploit</a:t>
            </a:r>
            <a:endParaRPr lang="en-US" dirty="0"/>
          </a:p>
        </p:txBody>
      </p:sp>
    </p:spTree>
    <p:extLst>
      <p:ext uri="{BB962C8B-B14F-4D97-AF65-F5344CB8AC3E}">
        <p14:creationId xmlns:p14="http://schemas.microsoft.com/office/powerpoint/2010/main" val="3599280477"/>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Malware</a:t>
            </a:r>
            <a:endParaRPr lang="en-US" dirty="0"/>
          </a:p>
        </p:txBody>
      </p:sp>
      <p:sp>
        <p:nvSpPr>
          <p:cNvPr id="3" name="Content Placeholder 2"/>
          <p:cNvSpPr>
            <a:spLocks noGrp="1"/>
          </p:cNvSpPr>
          <p:nvPr>
            <p:ph idx="1"/>
          </p:nvPr>
        </p:nvSpPr>
        <p:spPr/>
        <p:txBody>
          <a:bodyPr/>
          <a:lstStyle/>
          <a:p>
            <a:r>
              <a:rPr lang="en-US" dirty="0"/>
              <a:t>Malware is a term used to describe malicious software, including spyware, ransomware, viruses, and worms</a:t>
            </a:r>
          </a:p>
          <a:p>
            <a:r>
              <a:rPr lang="en-US" dirty="0"/>
              <a:t>Malware breaches a network through a vulnerability, typically when a user clicks a dangerous link or email attachment that then installs </a:t>
            </a:r>
            <a:r>
              <a:rPr lang="en-US"/>
              <a:t>risky software</a:t>
            </a:r>
          </a:p>
          <a:p>
            <a:r>
              <a:rPr lang="en-US"/>
              <a:t>Once </a:t>
            </a:r>
            <a:r>
              <a:rPr lang="en-US" dirty="0"/>
              <a:t>inside the system, malware can do the following:</a:t>
            </a:r>
          </a:p>
          <a:p>
            <a:pPr lvl="1"/>
            <a:r>
              <a:rPr lang="en-US" dirty="0"/>
              <a:t>Blocks access to key components of the network (ransomware)</a:t>
            </a:r>
          </a:p>
          <a:p>
            <a:pPr lvl="1"/>
            <a:r>
              <a:rPr lang="en-US" dirty="0"/>
              <a:t>Installs malware or additional harmful software</a:t>
            </a:r>
          </a:p>
          <a:p>
            <a:pPr lvl="1"/>
            <a:r>
              <a:rPr lang="en-US" dirty="0"/>
              <a:t>Covertly obtains information by transmitting data from the hard drive (spyware)</a:t>
            </a:r>
          </a:p>
          <a:p>
            <a:pPr lvl="1"/>
            <a:r>
              <a:rPr lang="en-US" dirty="0"/>
              <a:t>Disrupts certain components and renders the system inoperable</a:t>
            </a:r>
          </a:p>
          <a:p>
            <a:endParaRPr lang="en-US" dirty="0"/>
          </a:p>
        </p:txBody>
      </p:sp>
    </p:spTree>
    <p:extLst>
      <p:ext uri="{BB962C8B-B14F-4D97-AF65-F5344CB8AC3E}">
        <p14:creationId xmlns:p14="http://schemas.microsoft.com/office/powerpoint/2010/main" val="3833707959"/>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Phishing</a:t>
            </a:r>
          </a:p>
        </p:txBody>
      </p:sp>
      <p:sp>
        <p:nvSpPr>
          <p:cNvPr id="3" name="Content Placeholder 2"/>
          <p:cNvSpPr>
            <a:spLocks noGrp="1"/>
          </p:cNvSpPr>
          <p:nvPr>
            <p:ph idx="1"/>
          </p:nvPr>
        </p:nvSpPr>
        <p:spPr/>
        <p:txBody>
          <a:bodyPr/>
          <a:lstStyle/>
          <a:p>
            <a:r>
              <a:rPr lang="en-US" dirty="0"/>
              <a:t>Phishing is the practice of sending fraudulent communications that appear to come from a reputable source, usually through email</a:t>
            </a:r>
          </a:p>
          <a:p>
            <a:r>
              <a:rPr lang="en-US" dirty="0"/>
              <a:t>The goal is to steal sensitive data like credit card and login information or to install malware on the victim’s machine</a:t>
            </a:r>
          </a:p>
          <a:p>
            <a:endParaRPr lang="en-GB" dirty="0"/>
          </a:p>
          <a:p>
            <a:endParaRPr lang="en-GB" dirty="0"/>
          </a:p>
        </p:txBody>
      </p:sp>
    </p:spTree>
    <p:extLst>
      <p:ext uri="{BB962C8B-B14F-4D97-AF65-F5344CB8AC3E}">
        <p14:creationId xmlns:p14="http://schemas.microsoft.com/office/powerpoint/2010/main" val="2872099812"/>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Man-in-the-Middle</a:t>
            </a:r>
            <a:endParaRPr lang="en-US" dirty="0"/>
          </a:p>
        </p:txBody>
      </p:sp>
      <p:sp>
        <p:nvSpPr>
          <p:cNvPr id="3" name="Content Placeholder 2"/>
          <p:cNvSpPr>
            <a:spLocks noGrp="1"/>
          </p:cNvSpPr>
          <p:nvPr>
            <p:ph idx="1"/>
          </p:nvPr>
        </p:nvSpPr>
        <p:spPr/>
        <p:txBody>
          <a:bodyPr/>
          <a:lstStyle/>
          <a:p>
            <a:r>
              <a:rPr lang="en-US" dirty="0"/>
              <a:t>Also known as eavesdropping attacks, occur when attackers insert themselves into a two-party transaction</a:t>
            </a:r>
          </a:p>
          <a:p>
            <a:r>
              <a:rPr lang="en-US" dirty="0"/>
              <a:t>Once the attackers interrupt the traffic, they can filter and steal data</a:t>
            </a:r>
          </a:p>
          <a:p>
            <a:r>
              <a:rPr lang="en-US" dirty="0"/>
              <a:t>Two common points of entry for </a:t>
            </a:r>
            <a:r>
              <a:rPr lang="en-US" dirty="0" err="1"/>
              <a:t>MitM</a:t>
            </a:r>
            <a:r>
              <a:rPr lang="en-US" dirty="0"/>
              <a:t> attacks:</a:t>
            </a:r>
          </a:p>
          <a:p>
            <a:pPr lvl="1"/>
            <a:r>
              <a:rPr lang="en-US" dirty="0"/>
              <a:t>On unsecure public Wi-Fi, attackers can insert themselves between a visitor’s device and the network. Without knowing, the visitor passes all information through the attacker</a:t>
            </a:r>
          </a:p>
          <a:p>
            <a:pPr lvl="1"/>
            <a:r>
              <a:rPr lang="en-US" dirty="0"/>
              <a:t>Once malware has breached a device, an attacker can install software to process all of the victim’s information</a:t>
            </a:r>
          </a:p>
          <a:p>
            <a:endParaRPr lang="en-US" dirty="0"/>
          </a:p>
        </p:txBody>
      </p:sp>
    </p:spTree>
    <p:extLst>
      <p:ext uri="{BB962C8B-B14F-4D97-AF65-F5344CB8AC3E}">
        <p14:creationId xmlns:p14="http://schemas.microsoft.com/office/powerpoint/2010/main" val="3098857163"/>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Denial-of-Service</a:t>
            </a:r>
            <a:endParaRPr lang="en-US" dirty="0"/>
          </a:p>
        </p:txBody>
      </p:sp>
      <p:sp>
        <p:nvSpPr>
          <p:cNvPr id="3" name="Content Placeholder 2"/>
          <p:cNvSpPr>
            <a:spLocks noGrp="1"/>
          </p:cNvSpPr>
          <p:nvPr>
            <p:ph idx="1"/>
          </p:nvPr>
        </p:nvSpPr>
        <p:spPr/>
        <p:txBody>
          <a:bodyPr/>
          <a:lstStyle/>
          <a:p>
            <a:r>
              <a:rPr lang="en-US" dirty="0"/>
              <a:t>Floods systems, servers, or networks with traffic to exhaust resources and bandwidth</a:t>
            </a:r>
          </a:p>
          <a:p>
            <a:r>
              <a:rPr lang="en-US" dirty="0"/>
              <a:t>The system is unable to fulfill legitimate requests</a:t>
            </a:r>
          </a:p>
          <a:p>
            <a:r>
              <a:rPr lang="en-US" dirty="0"/>
              <a:t>Attackers can also use multiple compromised devices to launch this attack</a:t>
            </a:r>
          </a:p>
          <a:p>
            <a:pPr lvl="1"/>
            <a:r>
              <a:rPr lang="en-US" dirty="0"/>
              <a:t>This is known as a distributed-denial-of-service (</a:t>
            </a:r>
            <a:r>
              <a:rPr lang="en-US" dirty="0" err="1"/>
              <a:t>DDoS</a:t>
            </a:r>
            <a:r>
              <a:rPr lang="en-US" dirty="0"/>
              <a:t>) attack</a:t>
            </a:r>
          </a:p>
        </p:txBody>
      </p:sp>
    </p:spTree>
    <p:extLst>
      <p:ext uri="{BB962C8B-B14F-4D97-AF65-F5344CB8AC3E}">
        <p14:creationId xmlns:p14="http://schemas.microsoft.com/office/powerpoint/2010/main" val="3516776014"/>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Injection</a:t>
            </a:r>
          </a:p>
        </p:txBody>
      </p:sp>
      <p:sp>
        <p:nvSpPr>
          <p:cNvPr id="3" name="Content Placeholder 2"/>
          <p:cNvSpPr>
            <a:spLocks noGrp="1"/>
          </p:cNvSpPr>
          <p:nvPr>
            <p:ph idx="1"/>
          </p:nvPr>
        </p:nvSpPr>
        <p:spPr>
          <a:xfrm>
            <a:off x="312821" y="1825625"/>
            <a:ext cx="11590421" cy="3866048"/>
          </a:xfrm>
        </p:spPr>
        <p:txBody>
          <a:bodyPr/>
          <a:lstStyle/>
          <a:p>
            <a:r>
              <a:rPr lang="en-US" dirty="0"/>
              <a:t>A Structured Query Language (SQL) injection occurs when an attacker inserts malicious code into a server that uses SQL and forces the server to reveal information it normally would not</a:t>
            </a:r>
          </a:p>
          <a:p>
            <a:r>
              <a:rPr lang="en-US" dirty="0"/>
              <a:t>An attacker could carry out a SQL injection simply by submitting malicious code into a vulnerable website search box</a:t>
            </a:r>
          </a:p>
          <a:p>
            <a:r>
              <a:rPr lang="en-GB" dirty="0">
                <a:hlinkClick r:id="rId2"/>
              </a:rPr>
              <a:t>How SQL injection works</a:t>
            </a:r>
            <a:endParaRPr lang="en-US" dirty="0"/>
          </a:p>
        </p:txBody>
      </p:sp>
    </p:spTree>
    <p:extLst>
      <p:ext uri="{BB962C8B-B14F-4D97-AF65-F5344CB8AC3E}">
        <p14:creationId xmlns:p14="http://schemas.microsoft.com/office/powerpoint/2010/main" val="2516520744"/>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Zero-day Exploit</a:t>
            </a:r>
          </a:p>
        </p:txBody>
      </p:sp>
      <p:sp>
        <p:nvSpPr>
          <p:cNvPr id="3" name="Content Placeholder 2"/>
          <p:cNvSpPr>
            <a:spLocks noGrp="1"/>
          </p:cNvSpPr>
          <p:nvPr>
            <p:ph idx="1"/>
          </p:nvPr>
        </p:nvSpPr>
        <p:spPr/>
        <p:txBody>
          <a:bodyPr/>
          <a:lstStyle/>
          <a:p>
            <a:r>
              <a:rPr lang="en-US" dirty="0"/>
              <a:t>A zero-day exploit hits after a network vulnerability is announced but before a patch or solution is implemented</a:t>
            </a:r>
          </a:p>
          <a:p>
            <a:r>
              <a:rPr lang="en-US" dirty="0"/>
              <a:t>Attackers target the disclosed vulnerability during this window of time</a:t>
            </a:r>
          </a:p>
          <a:p>
            <a:r>
              <a:rPr lang="en-US" dirty="0"/>
              <a:t>Zero-day vulnerability threat detection requires constant awareness</a:t>
            </a:r>
          </a:p>
        </p:txBody>
      </p:sp>
    </p:spTree>
    <p:extLst>
      <p:ext uri="{BB962C8B-B14F-4D97-AF65-F5344CB8AC3E}">
        <p14:creationId xmlns:p14="http://schemas.microsoft.com/office/powerpoint/2010/main" val="514366287"/>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Network Interception </a:t>
            </a:r>
            <a:endParaRPr lang="en-US" dirty="0"/>
          </a:p>
        </p:txBody>
      </p:sp>
      <p:sp>
        <p:nvSpPr>
          <p:cNvPr id="3" name="Content Placeholder 2"/>
          <p:cNvSpPr>
            <a:spLocks noGrp="1"/>
          </p:cNvSpPr>
          <p:nvPr>
            <p:ph idx="1"/>
          </p:nvPr>
        </p:nvSpPr>
        <p:spPr/>
        <p:txBody>
          <a:bodyPr/>
          <a:lstStyle/>
          <a:p>
            <a:r>
              <a:rPr lang="en-US" dirty="0"/>
              <a:t>An interception means that some unauthorized party has gained access to an asset</a:t>
            </a:r>
          </a:p>
          <a:p>
            <a:r>
              <a:rPr lang="en-US" dirty="0"/>
              <a:t>The outside party can be a person, a program, or a computing system</a:t>
            </a:r>
          </a:p>
          <a:p>
            <a:r>
              <a:rPr lang="en-US" dirty="0"/>
              <a:t>Examples of this type of failure are illicit copying of program or data files, or wiretapping to obtain data in a network</a:t>
            </a:r>
          </a:p>
          <a:p>
            <a:r>
              <a:rPr lang="en-GB" dirty="0"/>
              <a:t>Interception is unlawful unless you have a court order or other legal authorisation to </a:t>
            </a:r>
            <a:r>
              <a:rPr lang="en-GB" b="1" dirty="0"/>
              <a:t>selectively</a:t>
            </a:r>
            <a:r>
              <a:rPr lang="en-GB" dirty="0"/>
              <a:t> wiretap your target</a:t>
            </a:r>
            <a:endParaRPr lang="en-US" dirty="0"/>
          </a:p>
        </p:txBody>
      </p:sp>
    </p:spTree>
    <p:extLst>
      <p:ext uri="{BB962C8B-B14F-4D97-AF65-F5344CB8AC3E}">
        <p14:creationId xmlns:p14="http://schemas.microsoft.com/office/powerpoint/2010/main" val="566370555"/>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Blended techniques</a:t>
            </a:r>
          </a:p>
        </p:txBody>
      </p:sp>
      <p:sp>
        <p:nvSpPr>
          <p:cNvPr id="3" name="Content Placeholder 2"/>
          <p:cNvSpPr>
            <a:spLocks noGrp="1"/>
          </p:cNvSpPr>
          <p:nvPr>
            <p:ph idx="1"/>
          </p:nvPr>
        </p:nvSpPr>
        <p:spPr/>
        <p:txBody>
          <a:bodyPr/>
          <a:lstStyle/>
          <a:p>
            <a:r>
              <a:rPr lang="en-US" dirty="0"/>
              <a:t>Advanced persistent threat (APT) </a:t>
            </a:r>
          </a:p>
          <a:p>
            <a:r>
              <a:rPr lang="en-US" dirty="0"/>
              <a:t>Denial of service (</a:t>
            </a:r>
            <a:r>
              <a:rPr lang="en-US" dirty="0" err="1"/>
              <a:t>DoS</a:t>
            </a:r>
            <a:r>
              <a:rPr lang="en-US" dirty="0"/>
              <a:t> and </a:t>
            </a:r>
            <a:r>
              <a:rPr lang="en-US" dirty="0" err="1"/>
              <a:t>DDoS</a:t>
            </a:r>
            <a:r>
              <a:rPr lang="en-US" dirty="0"/>
              <a:t>) </a:t>
            </a:r>
          </a:p>
          <a:p>
            <a:r>
              <a:rPr lang="en-US" dirty="0"/>
              <a:t>Information theft and ransomware</a:t>
            </a:r>
          </a:p>
          <a:p>
            <a:endParaRPr lang="en-US" dirty="0"/>
          </a:p>
        </p:txBody>
      </p:sp>
    </p:spTree>
    <p:extLst>
      <p:ext uri="{BB962C8B-B14F-4D97-AF65-F5344CB8AC3E}">
        <p14:creationId xmlns:p14="http://schemas.microsoft.com/office/powerpoint/2010/main" val="2138563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Financial</a:t>
            </a:r>
          </a:p>
        </p:txBody>
      </p:sp>
      <p:sp>
        <p:nvSpPr>
          <p:cNvPr id="3" name="Content Placeholder 2"/>
          <p:cNvSpPr>
            <a:spLocks noGrp="1"/>
          </p:cNvSpPr>
          <p:nvPr>
            <p:ph idx="1"/>
          </p:nvPr>
        </p:nvSpPr>
        <p:spPr/>
        <p:txBody>
          <a:bodyPr/>
          <a:lstStyle/>
          <a:p>
            <a:r>
              <a:rPr lang="en-GB" dirty="0"/>
              <a:t>Cyber attacks often result in substantial financial loss arising from:</a:t>
            </a:r>
          </a:p>
          <a:p>
            <a:pPr lvl="1"/>
            <a:r>
              <a:rPr lang="en-GB" dirty="0"/>
              <a:t>theft of corporate information</a:t>
            </a:r>
          </a:p>
          <a:p>
            <a:pPr lvl="1"/>
            <a:r>
              <a:rPr lang="en-GB" dirty="0"/>
              <a:t>theft of financial information (e.g. bank details or payment card details)</a:t>
            </a:r>
          </a:p>
          <a:p>
            <a:pPr lvl="1"/>
            <a:r>
              <a:rPr lang="en-GB" dirty="0"/>
              <a:t>theft of money</a:t>
            </a:r>
          </a:p>
          <a:p>
            <a:pPr lvl="1"/>
            <a:r>
              <a:rPr lang="en-GB" dirty="0"/>
              <a:t>disruption to trading (e.g. inability to carry out transactions online)</a:t>
            </a:r>
          </a:p>
          <a:p>
            <a:pPr lvl="1"/>
            <a:r>
              <a:rPr lang="en-GB" dirty="0"/>
              <a:t>loss of business or contract</a:t>
            </a:r>
          </a:p>
          <a:p>
            <a:r>
              <a:rPr lang="en-GB" dirty="0"/>
              <a:t>Businesses that suffered a cyber breach will also generally incur costs associated with repairing affected systems, networks and devices.</a:t>
            </a:r>
          </a:p>
          <a:p>
            <a:endParaRPr lang="en-GB" dirty="0"/>
          </a:p>
        </p:txBody>
      </p:sp>
    </p:spTree>
    <p:extLst>
      <p:ext uri="{BB962C8B-B14F-4D97-AF65-F5344CB8AC3E}">
        <p14:creationId xmlns:p14="http://schemas.microsoft.com/office/powerpoint/2010/main" val="332113606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persistent threat (APT)</a:t>
            </a:r>
          </a:p>
        </p:txBody>
      </p:sp>
      <p:sp>
        <p:nvSpPr>
          <p:cNvPr id="3" name="Content Placeholder 2"/>
          <p:cNvSpPr>
            <a:spLocks noGrp="1"/>
          </p:cNvSpPr>
          <p:nvPr>
            <p:ph idx="1"/>
          </p:nvPr>
        </p:nvSpPr>
        <p:spPr/>
        <p:txBody>
          <a:bodyPr/>
          <a:lstStyle/>
          <a:p>
            <a:r>
              <a:rPr lang="en-US" dirty="0"/>
              <a:t>A prolonged and targeted cyberattack in which an intruder gains access to a network and remains undetected for an extended period of time</a:t>
            </a:r>
          </a:p>
          <a:p>
            <a:r>
              <a:rPr lang="en-US" dirty="0"/>
              <a:t>The intention of an APT attack is usually to monitor network activity and steal data rather than to cause damage to the network or organization</a:t>
            </a:r>
          </a:p>
          <a:p>
            <a:r>
              <a:rPr lang="en-US" dirty="0"/>
              <a:t>APT attacks typically target organizations in sectors such as national defense, manufacturing and the financial industry, as those companies deal with high-value information, including intellectual property, military plans, and other data from governments and enterprise organizations</a:t>
            </a:r>
          </a:p>
          <a:p>
            <a:endParaRPr lang="en-US" dirty="0"/>
          </a:p>
        </p:txBody>
      </p:sp>
    </p:spTree>
    <p:extLst>
      <p:ext uri="{BB962C8B-B14F-4D97-AF65-F5344CB8AC3E}">
        <p14:creationId xmlns:p14="http://schemas.microsoft.com/office/powerpoint/2010/main" val="2032766639"/>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APT Stages</a:t>
            </a:r>
            <a:endParaRPr lang="en-US" dirty="0"/>
          </a:p>
        </p:txBody>
      </p:sp>
      <p:pic>
        <p:nvPicPr>
          <p:cNvPr id="4" name="Content Placeholder 3"/>
          <p:cNvPicPr>
            <a:picLocks noGrp="1" noChangeAspect="1"/>
          </p:cNvPicPr>
          <p:nvPr>
            <p:ph idx="1"/>
          </p:nvPr>
        </p:nvPicPr>
        <p:blipFill>
          <a:blip r:embed="rId2"/>
          <a:stretch>
            <a:fillRect/>
          </a:stretch>
        </p:blipFill>
        <p:spPr>
          <a:xfrm>
            <a:off x="419537" y="1825543"/>
            <a:ext cx="6076950" cy="45624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7653" y="1364117"/>
            <a:ext cx="4482252" cy="5241956"/>
          </a:xfrm>
          <a:prstGeom prst="rect">
            <a:avLst/>
          </a:prstGeom>
        </p:spPr>
      </p:pic>
    </p:spTree>
    <p:extLst>
      <p:ext uri="{BB962C8B-B14F-4D97-AF65-F5344CB8AC3E}">
        <p14:creationId xmlns:p14="http://schemas.microsoft.com/office/powerpoint/2010/main" val="2793776315"/>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6082" y="191570"/>
            <a:ext cx="6569593" cy="6569593"/>
          </a:xfrm>
        </p:spPr>
      </p:pic>
    </p:spTree>
    <p:extLst>
      <p:ext uri="{BB962C8B-B14F-4D97-AF65-F5344CB8AC3E}">
        <p14:creationId xmlns:p14="http://schemas.microsoft.com/office/powerpoint/2010/main" val="2277972722"/>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APT Management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67752" y="1352939"/>
            <a:ext cx="4671974" cy="5408224"/>
          </a:xfrm>
        </p:spPr>
      </p:pic>
    </p:spTree>
    <p:extLst>
      <p:ext uri="{BB962C8B-B14F-4D97-AF65-F5344CB8AC3E}">
        <p14:creationId xmlns:p14="http://schemas.microsoft.com/office/powerpoint/2010/main" val="4143807647"/>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Denial-of-Service (</a:t>
            </a:r>
            <a:r>
              <a:rPr lang="en-GB" dirty="0" err="1"/>
              <a:t>DoS</a:t>
            </a:r>
            <a:r>
              <a:rPr lang="en-GB" dirty="0"/>
              <a:t> and </a:t>
            </a:r>
            <a:r>
              <a:rPr lang="en-GB" dirty="0" err="1"/>
              <a:t>DDoS</a:t>
            </a:r>
            <a:r>
              <a:rPr lang="en-GB" dirty="0"/>
              <a:t>)</a:t>
            </a:r>
            <a:endParaRPr lang="en-US" dirty="0"/>
          </a:p>
        </p:txBody>
      </p:sp>
      <p:sp>
        <p:nvSpPr>
          <p:cNvPr id="3" name="Content Placeholder 2"/>
          <p:cNvSpPr>
            <a:spLocks noGrp="1"/>
          </p:cNvSpPr>
          <p:nvPr>
            <p:ph idx="1"/>
          </p:nvPr>
        </p:nvSpPr>
        <p:spPr/>
        <p:txBody>
          <a:bodyPr/>
          <a:lstStyle/>
          <a:p>
            <a:r>
              <a:rPr lang="en-US" dirty="0"/>
              <a:t>A </a:t>
            </a:r>
            <a:r>
              <a:rPr lang="en-US" i="1" dirty="0"/>
              <a:t>denial-of-service</a:t>
            </a:r>
            <a:r>
              <a:rPr lang="en-US" dirty="0"/>
              <a:t> attack (</a:t>
            </a:r>
            <a:r>
              <a:rPr lang="en-US" dirty="0" err="1"/>
              <a:t>DoS</a:t>
            </a:r>
            <a:r>
              <a:rPr lang="en-US" dirty="0"/>
              <a:t> attack) is a cyber-attack in which the perpetrator seeks to make a machine or network resource unavailable to its intended users by temporarily or indefinitely disrupting services of a host connected to the Internet</a:t>
            </a:r>
          </a:p>
          <a:p>
            <a:r>
              <a:rPr lang="en-US" dirty="0"/>
              <a:t>A distributed denial-of-service (</a:t>
            </a:r>
            <a:r>
              <a:rPr lang="en-US" dirty="0" err="1"/>
              <a:t>DDoS</a:t>
            </a:r>
            <a:r>
              <a:rPr lang="en-US" dirty="0"/>
              <a:t>) attack occurs when multiple systems flood the bandwidth or resources of a targeted system, usually one or more web servers</a:t>
            </a:r>
          </a:p>
          <a:p>
            <a:pPr lvl="1"/>
            <a:r>
              <a:rPr lang="en-US" dirty="0"/>
              <a:t>Such an attack is often the result of multiple compromised systems (for example, a botnet) flooding the targeted system with traffic</a:t>
            </a:r>
          </a:p>
        </p:txBody>
      </p:sp>
    </p:spTree>
    <p:extLst>
      <p:ext uri="{BB962C8B-B14F-4D97-AF65-F5344CB8AC3E}">
        <p14:creationId xmlns:p14="http://schemas.microsoft.com/office/powerpoint/2010/main" val="3759307329"/>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DoS</a:t>
            </a:r>
            <a:r>
              <a:rPr lang="en-GB" dirty="0"/>
              <a:t> vs </a:t>
            </a:r>
            <a:r>
              <a:rPr lang="en-GB" dirty="0" err="1"/>
              <a:t>DDoS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1706" y="1334278"/>
            <a:ext cx="7811502" cy="5318470"/>
          </a:xfrm>
        </p:spPr>
      </p:pic>
    </p:spTree>
    <p:extLst>
      <p:ext uri="{BB962C8B-B14F-4D97-AF65-F5344CB8AC3E}">
        <p14:creationId xmlns:p14="http://schemas.microsoft.com/office/powerpoint/2010/main" val="1302531414"/>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 Attack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4473" y="1259634"/>
            <a:ext cx="10042474" cy="5501530"/>
          </a:xfrm>
        </p:spPr>
      </p:pic>
    </p:spTree>
    <p:extLst>
      <p:ext uri="{BB962C8B-B14F-4D97-AF65-F5344CB8AC3E}">
        <p14:creationId xmlns:p14="http://schemas.microsoft.com/office/powerpoint/2010/main" val="2293369727"/>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Theft</a:t>
            </a:r>
          </a:p>
        </p:txBody>
      </p:sp>
      <p:sp>
        <p:nvSpPr>
          <p:cNvPr id="3" name="Content Placeholder 2"/>
          <p:cNvSpPr>
            <a:spLocks noGrp="1"/>
          </p:cNvSpPr>
          <p:nvPr>
            <p:ph idx="1"/>
          </p:nvPr>
        </p:nvSpPr>
        <p:spPr/>
        <p:txBody>
          <a:bodyPr/>
          <a:lstStyle/>
          <a:p>
            <a:r>
              <a:rPr lang="en-GB" dirty="0"/>
              <a:t>Theft of information such as:</a:t>
            </a:r>
          </a:p>
          <a:p>
            <a:pPr lvl="1"/>
            <a:r>
              <a:rPr lang="en-GB" dirty="0"/>
              <a:t>Pin numbers</a:t>
            </a:r>
          </a:p>
          <a:p>
            <a:pPr lvl="1"/>
            <a:r>
              <a:rPr lang="en-GB" dirty="0"/>
              <a:t>Social security numbers</a:t>
            </a:r>
          </a:p>
          <a:p>
            <a:pPr lvl="1"/>
            <a:r>
              <a:rPr lang="en-GB" dirty="0"/>
              <a:t>Credit card numbers and other details</a:t>
            </a:r>
          </a:p>
          <a:p>
            <a:pPr lvl="1"/>
            <a:r>
              <a:rPr lang="en-GB" dirty="0"/>
              <a:t>Proprietary information</a:t>
            </a:r>
            <a:endParaRPr lang="en-US" dirty="0"/>
          </a:p>
        </p:txBody>
      </p:sp>
    </p:spTree>
    <p:extLst>
      <p:ext uri="{BB962C8B-B14F-4D97-AF65-F5344CB8AC3E}">
        <p14:creationId xmlns:p14="http://schemas.microsoft.com/office/powerpoint/2010/main" val="1835207574"/>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7728" y="332656"/>
            <a:ext cx="6275040" cy="1143000"/>
          </a:xfrm>
        </p:spPr>
        <p:txBody>
          <a:bodyPr/>
          <a:lstStyle/>
          <a:p>
            <a:r>
              <a:rPr lang="en-GB" dirty="0">
                <a:latin typeface="MV Boli" panose="02000500030200090000" pitchFamily="2" charset="0"/>
                <a:cs typeface="MV Boli" panose="02000500030200090000" pitchFamily="2" charset="0"/>
              </a:rPr>
              <a:t>Theft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0331256"/>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194318" y="509772"/>
            <a:ext cx="5477746" cy="830997"/>
          </a:xfrm>
          <a:prstGeom prst="rect">
            <a:avLst/>
          </a:prstGeom>
          <a:noFill/>
        </p:spPr>
        <p:txBody>
          <a:bodyPr wrap="square" rtlCol="0">
            <a:spAutoFit/>
          </a:bodyPr>
          <a:lstStyle/>
          <a:p>
            <a:r>
              <a:rPr lang="en-GB" sz="4800" dirty="0">
                <a:solidFill>
                  <a:schemeClr val="accent6">
                    <a:lumMod val="75000"/>
                  </a:schemeClr>
                </a:solidFill>
                <a:latin typeface="MV Boli" panose="02000500030200090000" pitchFamily="2" charset="0"/>
                <a:cs typeface="MV Boli" panose="02000500030200090000" pitchFamily="2" charset="0"/>
              </a:rPr>
              <a:t>Identity</a:t>
            </a:r>
            <a:endParaRPr lang="en-GB" sz="4800" dirty="0">
              <a:solidFill>
                <a:schemeClr val="accent6">
                  <a:lumMod val="75000"/>
                </a:schemeClr>
              </a:solidFill>
            </a:endParaRPr>
          </a:p>
        </p:txBody>
      </p:sp>
    </p:spTree>
    <p:extLst>
      <p:ext uri="{BB962C8B-B14F-4D97-AF65-F5344CB8AC3E}">
        <p14:creationId xmlns:p14="http://schemas.microsoft.com/office/powerpoint/2010/main" val="429391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Ransomware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2805352"/>
              </p:ext>
            </p:extLst>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5217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Why Cyber Security Matters (5%, K2) </a:t>
            </a:r>
            <a:endParaRPr lang="en-GB" dirty="0"/>
          </a:p>
        </p:txBody>
      </p:sp>
      <p:sp>
        <p:nvSpPr>
          <p:cNvPr id="3" name="Content Placeholder 2"/>
          <p:cNvSpPr>
            <a:spLocks noGrp="1"/>
          </p:cNvSpPr>
          <p:nvPr>
            <p:ph type="body" idx="1"/>
          </p:nvPr>
        </p:nvSpPr>
        <p:spPr/>
        <p:txBody>
          <a:bodyPr>
            <a:normAutofit fontScale="55000" lnSpcReduction="20000"/>
          </a:bodyPr>
          <a:lstStyle/>
          <a:p>
            <a:r>
              <a:rPr lang="en-US" dirty="0"/>
              <a:t>In this key topic, the apprentice will describe and explain why information and cyber security are important to business and to society. Outcomes should include an ability to: </a:t>
            </a:r>
          </a:p>
          <a:p>
            <a:pPr marL="0" indent="0">
              <a:buNone/>
            </a:pPr>
            <a:endParaRPr lang="en-US" dirty="0"/>
          </a:p>
          <a:p>
            <a:r>
              <a:rPr lang="en-US" dirty="0"/>
              <a:t>1.1 Describe and explain the evaluation of information assets and the criticality to a business. </a:t>
            </a:r>
          </a:p>
          <a:p>
            <a:r>
              <a:rPr lang="en-US" dirty="0"/>
              <a:t>1.2 Describe and explain how cyber security can have a direct impact on the reputation and continuing success of a business. </a:t>
            </a:r>
          </a:p>
          <a:p>
            <a:r>
              <a:rPr lang="en-US" dirty="0"/>
              <a:t>1.3 Describe and explain how the cyber security of businesses contributes to the overall economy and security of the society in which it operates. </a:t>
            </a:r>
            <a:endParaRPr lang="en-GB" dirty="0"/>
          </a:p>
        </p:txBody>
      </p:sp>
    </p:spTree>
    <p:extLst>
      <p:ext uri="{BB962C8B-B14F-4D97-AF65-F5344CB8AC3E}">
        <p14:creationId xmlns:p14="http://schemas.microsoft.com/office/powerpoint/2010/main" val="3020272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Reputational</a:t>
            </a:r>
          </a:p>
        </p:txBody>
      </p:sp>
      <p:sp>
        <p:nvSpPr>
          <p:cNvPr id="5" name="Content Placeholder 4"/>
          <p:cNvSpPr>
            <a:spLocks noGrp="1"/>
          </p:cNvSpPr>
          <p:nvPr>
            <p:ph idx="1"/>
          </p:nvPr>
        </p:nvSpPr>
        <p:spPr/>
        <p:txBody>
          <a:bodyPr>
            <a:normAutofit/>
          </a:bodyPr>
          <a:lstStyle/>
          <a:p>
            <a:r>
              <a:rPr lang="en-GB" dirty="0"/>
              <a:t>Cyber attacks can damage a business' reputation and erode the trust that customers have for the business</a:t>
            </a:r>
          </a:p>
          <a:p>
            <a:r>
              <a:rPr lang="en-GB" dirty="0"/>
              <a:t>This, in turn, could potentially lead to:</a:t>
            </a:r>
          </a:p>
          <a:p>
            <a:pPr lvl="1"/>
            <a:r>
              <a:rPr lang="en-GB" dirty="0"/>
              <a:t>loss of customers</a:t>
            </a:r>
          </a:p>
          <a:p>
            <a:pPr lvl="1"/>
            <a:r>
              <a:rPr lang="en-GB" dirty="0"/>
              <a:t>loss of sales</a:t>
            </a:r>
          </a:p>
          <a:p>
            <a:pPr lvl="1"/>
            <a:r>
              <a:rPr lang="en-GB" dirty="0"/>
              <a:t>reduction in profits</a:t>
            </a:r>
          </a:p>
          <a:p>
            <a:r>
              <a:rPr lang="en-GB" dirty="0"/>
              <a:t>The effect of reputational damage can even impact on suppliers, or affect relationships the business may have with partners, investors and other third parties vested in the business</a:t>
            </a:r>
          </a:p>
          <a:p>
            <a:pPr lvl="1"/>
            <a:r>
              <a:rPr lang="en-GB" dirty="0"/>
              <a:t>See the VariousCases.docx document on the wiki</a:t>
            </a:r>
          </a:p>
          <a:p>
            <a:endParaRPr lang="en-GB" dirty="0"/>
          </a:p>
        </p:txBody>
      </p:sp>
    </p:spTree>
    <p:extLst>
      <p:ext uri="{BB962C8B-B14F-4D97-AF65-F5344CB8AC3E}">
        <p14:creationId xmlns:p14="http://schemas.microsoft.com/office/powerpoint/2010/main" val="14845482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Ransomware</a:t>
            </a:r>
            <a:endParaRPr lang="en-US" dirty="0"/>
          </a:p>
        </p:txBody>
      </p:sp>
      <p:sp>
        <p:nvSpPr>
          <p:cNvPr id="6" name="Freeform 5"/>
          <p:cNvSpPr/>
          <p:nvPr/>
        </p:nvSpPr>
        <p:spPr>
          <a:xfrm>
            <a:off x="312821" y="1840180"/>
            <a:ext cx="11590421" cy="1367144"/>
          </a:xfrm>
          <a:custGeom>
            <a:avLst/>
            <a:gdLst>
              <a:gd name="connsiteX0" fmla="*/ 0 w 11590421"/>
              <a:gd name="connsiteY0" fmla="*/ 227862 h 1367144"/>
              <a:gd name="connsiteX1" fmla="*/ 227862 w 11590421"/>
              <a:gd name="connsiteY1" fmla="*/ 0 h 1367144"/>
              <a:gd name="connsiteX2" fmla="*/ 11362559 w 11590421"/>
              <a:gd name="connsiteY2" fmla="*/ 0 h 1367144"/>
              <a:gd name="connsiteX3" fmla="*/ 11590421 w 11590421"/>
              <a:gd name="connsiteY3" fmla="*/ 227862 h 1367144"/>
              <a:gd name="connsiteX4" fmla="*/ 11590421 w 11590421"/>
              <a:gd name="connsiteY4" fmla="*/ 1139282 h 1367144"/>
              <a:gd name="connsiteX5" fmla="*/ 11362559 w 11590421"/>
              <a:gd name="connsiteY5" fmla="*/ 1367144 h 1367144"/>
              <a:gd name="connsiteX6" fmla="*/ 227862 w 11590421"/>
              <a:gd name="connsiteY6" fmla="*/ 1367144 h 1367144"/>
              <a:gd name="connsiteX7" fmla="*/ 0 w 11590421"/>
              <a:gd name="connsiteY7" fmla="*/ 1139282 h 1367144"/>
              <a:gd name="connsiteX8" fmla="*/ 0 w 11590421"/>
              <a:gd name="connsiteY8" fmla="*/ 227862 h 136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90421" h="1367144">
                <a:moveTo>
                  <a:pt x="0" y="227862"/>
                </a:moveTo>
                <a:cubicBezTo>
                  <a:pt x="0" y="102017"/>
                  <a:pt x="102017" y="0"/>
                  <a:pt x="227862" y="0"/>
                </a:cubicBezTo>
                <a:lnTo>
                  <a:pt x="11362559" y="0"/>
                </a:lnTo>
                <a:cubicBezTo>
                  <a:pt x="11488404" y="0"/>
                  <a:pt x="11590421" y="102017"/>
                  <a:pt x="11590421" y="227862"/>
                </a:cubicBezTo>
                <a:lnTo>
                  <a:pt x="11590421" y="1139282"/>
                </a:lnTo>
                <a:cubicBezTo>
                  <a:pt x="11590421" y="1265127"/>
                  <a:pt x="11488404" y="1367144"/>
                  <a:pt x="11362559" y="1367144"/>
                </a:cubicBezTo>
                <a:lnTo>
                  <a:pt x="227862" y="1367144"/>
                </a:lnTo>
                <a:cubicBezTo>
                  <a:pt x="102017" y="1367144"/>
                  <a:pt x="0" y="1265127"/>
                  <a:pt x="0" y="1139282"/>
                </a:cubicBezTo>
                <a:lnTo>
                  <a:pt x="0" y="2278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3908" tIns="283908" rIns="283908" bIns="283908" numCol="1" spcCol="1270" anchor="ctr" anchorCtr="0">
            <a:noAutofit/>
          </a:bodyPr>
          <a:lstStyle/>
          <a:p>
            <a:pPr lvl="0" algn="l" defTabSz="2533650" rtl="0">
              <a:lnSpc>
                <a:spcPct val="90000"/>
              </a:lnSpc>
              <a:spcBef>
                <a:spcPct val="0"/>
              </a:spcBef>
              <a:spcAft>
                <a:spcPct val="35000"/>
              </a:spcAft>
            </a:pPr>
            <a:r>
              <a:rPr lang="en-US" sz="5700" kern="1200" dirty="0"/>
              <a:t>Three choices in how to proceed:</a:t>
            </a:r>
          </a:p>
        </p:txBody>
      </p:sp>
      <p:sp>
        <p:nvSpPr>
          <p:cNvPr id="7" name="Freeform 6"/>
          <p:cNvSpPr/>
          <p:nvPr/>
        </p:nvSpPr>
        <p:spPr>
          <a:xfrm>
            <a:off x="312821" y="3207325"/>
            <a:ext cx="11590421" cy="3539700"/>
          </a:xfrm>
          <a:custGeom>
            <a:avLst/>
            <a:gdLst>
              <a:gd name="connsiteX0" fmla="*/ 0 w 11590421"/>
              <a:gd name="connsiteY0" fmla="*/ 0 h 3539700"/>
              <a:gd name="connsiteX1" fmla="*/ 11590421 w 11590421"/>
              <a:gd name="connsiteY1" fmla="*/ 0 h 3539700"/>
              <a:gd name="connsiteX2" fmla="*/ 11590421 w 11590421"/>
              <a:gd name="connsiteY2" fmla="*/ 3539700 h 3539700"/>
              <a:gd name="connsiteX3" fmla="*/ 0 w 11590421"/>
              <a:gd name="connsiteY3" fmla="*/ 3539700 h 3539700"/>
              <a:gd name="connsiteX4" fmla="*/ 0 w 11590421"/>
              <a:gd name="connsiteY4" fmla="*/ 0 h 353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90421" h="3539700">
                <a:moveTo>
                  <a:pt x="0" y="0"/>
                </a:moveTo>
                <a:lnTo>
                  <a:pt x="11590421" y="0"/>
                </a:lnTo>
                <a:lnTo>
                  <a:pt x="11590421" y="3539700"/>
                </a:lnTo>
                <a:lnTo>
                  <a:pt x="0" y="3539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7996" tIns="72390" rIns="405384" bIns="72390" numCol="1" spcCol="1270" anchor="t" anchorCtr="0">
            <a:noAutofit/>
          </a:bodyPr>
          <a:lstStyle/>
          <a:p>
            <a:pPr marL="571500" lvl="1" indent="-571500" algn="l" defTabSz="1955800" rtl="0">
              <a:lnSpc>
                <a:spcPct val="90000"/>
              </a:lnSpc>
              <a:spcBef>
                <a:spcPct val="0"/>
              </a:spcBef>
              <a:spcAft>
                <a:spcPct val="20000"/>
              </a:spcAft>
              <a:buBlip>
                <a:blip r:embed="rId2"/>
              </a:buBlip>
            </a:pPr>
            <a:r>
              <a:rPr lang="en-US" sz="4400" kern="1200" dirty="0"/>
              <a:t>Reinstall the operating system</a:t>
            </a:r>
          </a:p>
          <a:p>
            <a:pPr marL="571500" lvl="1" indent="-571500" algn="l" defTabSz="1955800" rtl="0">
              <a:lnSpc>
                <a:spcPct val="90000"/>
              </a:lnSpc>
              <a:spcBef>
                <a:spcPct val="0"/>
              </a:spcBef>
              <a:spcAft>
                <a:spcPct val="20000"/>
              </a:spcAft>
              <a:buBlip>
                <a:blip r:embed="rId3"/>
              </a:buBlip>
            </a:pPr>
            <a:r>
              <a:rPr lang="en-US" sz="4400" kern="1200" dirty="0"/>
              <a:t>Run an antivirus program from an external drive or bootable disc</a:t>
            </a:r>
          </a:p>
          <a:p>
            <a:pPr marL="571500" lvl="1" indent="-571500" algn="l" defTabSz="1955800" rtl="0">
              <a:lnSpc>
                <a:spcPct val="90000"/>
              </a:lnSpc>
              <a:spcBef>
                <a:spcPct val="0"/>
              </a:spcBef>
              <a:spcAft>
                <a:spcPct val="20000"/>
              </a:spcAft>
              <a:buBlip>
                <a:blip r:embed="rId4"/>
              </a:buBlip>
            </a:pPr>
            <a:r>
              <a:rPr lang="en-US" sz="4400" kern="1200" dirty="0"/>
              <a:t>Do a System Restore and take Windows back to a time before the ransomware was loaded</a:t>
            </a:r>
          </a:p>
        </p:txBody>
      </p:sp>
    </p:spTree>
    <p:extLst>
      <p:ext uri="{BB962C8B-B14F-4D97-AF65-F5344CB8AC3E}">
        <p14:creationId xmlns:p14="http://schemas.microsoft.com/office/powerpoint/2010/main" val="398373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6.2 Describe the role of human </a:t>
            </a:r>
            <a:r>
              <a:rPr lang="en-US" dirty="0" err="1"/>
              <a:t>behaviour</a:t>
            </a:r>
            <a:r>
              <a:rPr lang="en-US" dirty="0"/>
              <a:t> in cyber security</a:t>
            </a:r>
          </a:p>
        </p:txBody>
      </p:sp>
      <p:sp>
        <p:nvSpPr>
          <p:cNvPr id="4" name="Text Placeholder 3"/>
          <p:cNvSpPr>
            <a:spLocks noGrp="1"/>
          </p:cNvSpPr>
          <p:nvPr>
            <p:ph type="body" idx="1"/>
          </p:nvPr>
        </p:nvSpPr>
        <p:spPr/>
        <p:txBody>
          <a:bodyPr>
            <a:normAutofit/>
          </a:bodyPr>
          <a:lstStyle/>
          <a:p>
            <a:pPr marL="800100" lvl="1" indent="-342900">
              <a:buFont typeface="Arial" panose="020B0604020202020204" pitchFamily="34" charset="0"/>
              <a:buChar char="•"/>
            </a:pPr>
            <a:r>
              <a:rPr lang="en-US" dirty="0"/>
              <a:t>Explain the term ‘insider threat’ </a:t>
            </a:r>
          </a:p>
          <a:p>
            <a:pPr marL="800100" lvl="1" indent="-342900">
              <a:buFont typeface="Arial" panose="020B0604020202020204" pitchFamily="34" charset="0"/>
              <a:buChar char="•"/>
            </a:pPr>
            <a:r>
              <a:rPr lang="en-US" dirty="0"/>
              <a:t>Explain an </a:t>
            </a:r>
            <a:r>
              <a:rPr lang="en-US" dirty="0" err="1"/>
              <a:t>organisation’s</a:t>
            </a:r>
            <a:r>
              <a:rPr lang="en-US" dirty="0"/>
              <a:t> ‘cyber security culture’ and describe some features that may </a:t>
            </a:r>
            <a:r>
              <a:rPr lang="en-US" dirty="0" err="1"/>
              <a:t>characterise</a:t>
            </a:r>
            <a:r>
              <a:rPr lang="en-US" dirty="0"/>
              <a:t> it</a:t>
            </a:r>
          </a:p>
          <a:p>
            <a:pPr marL="800100" lvl="1" indent="-342900">
              <a:buFont typeface="Arial" panose="020B0604020202020204" pitchFamily="34" charset="0"/>
              <a:buChar char="•"/>
            </a:pPr>
            <a:r>
              <a:rPr lang="en-US" dirty="0"/>
              <a:t>Apprentices should also show an understanding of how this cyber security culture may contribute to security risk</a:t>
            </a:r>
          </a:p>
          <a:p>
            <a:endParaRPr lang="en-US" dirty="0"/>
          </a:p>
        </p:txBody>
      </p:sp>
    </p:spTree>
    <p:extLst>
      <p:ext uri="{BB962C8B-B14F-4D97-AF65-F5344CB8AC3E}">
        <p14:creationId xmlns:p14="http://schemas.microsoft.com/office/powerpoint/2010/main" val="2509621372"/>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Insider Threat</a:t>
            </a:r>
            <a:endParaRPr lang="en-US" dirty="0"/>
          </a:p>
        </p:txBody>
      </p:sp>
      <p:sp>
        <p:nvSpPr>
          <p:cNvPr id="3" name="Content Placeholder 2"/>
          <p:cNvSpPr>
            <a:spLocks noGrp="1"/>
          </p:cNvSpPr>
          <p:nvPr>
            <p:ph idx="1"/>
          </p:nvPr>
        </p:nvSpPr>
        <p:spPr/>
        <p:txBody>
          <a:bodyPr/>
          <a:lstStyle/>
          <a:p>
            <a:r>
              <a:rPr lang="en-US" dirty="0"/>
              <a:t>A malicious threat to an organization that comes from people within the organization, such as</a:t>
            </a:r>
          </a:p>
          <a:p>
            <a:pPr lvl="1"/>
            <a:r>
              <a:rPr lang="en-US" dirty="0"/>
              <a:t>Employees</a:t>
            </a:r>
          </a:p>
          <a:p>
            <a:pPr lvl="1"/>
            <a:r>
              <a:rPr lang="en-US" dirty="0"/>
              <a:t>Former employees</a:t>
            </a:r>
          </a:p>
          <a:p>
            <a:pPr lvl="1"/>
            <a:r>
              <a:rPr lang="en-US" dirty="0"/>
              <a:t>Contractors </a:t>
            </a:r>
          </a:p>
          <a:p>
            <a:pPr lvl="1"/>
            <a:r>
              <a:rPr lang="en-US" dirty="0"/>
              <a:t>Business associates</a:t>
            </a:r>
          </a:p>
          <a:p>
            <a:r>
              <a:rPr lang="en-US" dirty="0"/>
              <a:t>Have inside information concerning the organization's security practices, data and computer systems</a:t>
            </a:r>
          </a:p>
        </p:txBody>
      </p:sp>
    </p:spTree>
    <p:extLst>
      <p:ext uri="{BB962C8B-B14F-4D97-AF65-F5344CB8AC3E}">
        <p14:creationId xmlns:p14="http://schemas.microsoft.com/office/powerpoint/2010/main" val="148522316"/>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Security Culture</a:t>
            </a:r>
          </a:p>
        </p:txBody>
      </p:sp>
      <p:sp>
        <p:nvSpPr>
          <p:cNvPr id="3" name="Content Placeholder 2"/>
          <p:cNvSpPr>
            <a:spLocks noGrp="1"/>
          </p:cNvSpPr>
          <p:nvPr>
            <p:ph idx="1"/>
          </p:nvPr>
        </p:nvSpPr>
        <p:spPr/>
        <p:txBody>
          <a:bodyPr/>
          <a:lstStyle/>
          <a:p>
            <a:r>
              <a:rPr lang="en-US" dirty="0"/>
              <a:t>Refers to the knowledge, beliefs, perceptions, attitudes, assumptions, norms and values of people regarding cybersecurity and how they manifest in people’s </a:t>
            </a:r>
            <a:r>
              <a:rPr lang="en-US" dirty="0" err="1"/>
              <a:t>behaviour</a:t>
            </a:r>
            <a:r>
              <a:rPr lang="en-US" dirty="0"/>
              <a:t> with information technologies</a:t>
            </a:r>
          </a:p>
          <a:p>
            <a:r>
              <a:rPr lang="en-US" dirty="0"/>
              <a:t>It is about making information security considerations an integral part of an employee’s job, habits and conduct, embedding them in their day-to-day actions</a:t>
            </a:r>
          </a:p>
        </p:txBody>
      </p:sp>
    </p:spTree>
    <p:extLst>
      <p:ext uri="{BB962C8B-B14F-4D97-AF65-F5344CB8AC3E}">
        <p14:creationId xmlns:p14="http://schemas.microsoft.com/office/powerpoint/2010/main" val="1647197087"/>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Security Culture</a:t>
            </a:r>
          </a:p>
        </p:txBody>
      </p:sp>
      <p:sp>
        <p:nvSpPr>
          <p:cNvPr id="3" name="Content Placeholder 2"/>
          <p:cNvSpPr>
            <a:spLocks noGrp="1"/>
          </p:cNvSpPr>
          <p:nvPr>
            <p:ph idx="1"/>
          </p:nvPr>
        </p:nvSpPr>
        <p:spPr/>
        <p:txBody>
          <a:bodyPr/>
          <a:lstStyle/>
          <a:p>
            <a:r>
              <a:rPr lang="en-US" dirty="0"/>
              <a:t>Majority of data breaches within </a:t>
            </a:r>
            <a:r>
              <a:rPr lang="en-US" dirty="0" err="1"/>
              <a:t>organisations</a:t>
            </a:r>
            <a:r>
              <a:rPr lang="en-US" dirty="0"/>
              <a:t> are the result of human actors</a:t>
            </a:r>
          </a:p>
          <a:p>
            <a:r>
              <a:rPr lang="en-US" dirty="0"/>
              <a:t>Employees may view them as guidelines rather than rules</a:t>
            </a:r>
          </a:p>
          <a:p>
            <a:r>
              <a:rPr lang="en-US" dirty="0"/>
              <a:t>Technologies cannot protect </a:t>
            </a:r>
            <a:r>
              <a:rPr lang="en-US" dirty="0" err="1"/>
              <a:t>organisations</a:t>
            </a:r>
            <a:r>
              <a:rPr lang="en-US" dirty="0"/>
              <a:t> if incorrectly integrated and </a:t>
            </a:r>
            <a:r>
              <a:rPr lang="en-US" dirty="0" err="1"/>
              <a:t>utilised</a:t>
            </a:r>
            <a:r>
              <a:rPr lang="en-US" dirty="0"/>
              <a:t> </a:t>
            </a:r>
          </a:p>
          <a:p>
            <a:r>
              <a:rPr lang="en-US" dirty="0"/>
              <a:t>Development of a CSC achieves a change in mindset, fosters security awareness and risk perception and maintains a close </a:t>
            </a:r>
            <a:r>
              <a:rPr lang="en-US" dirty="0" err="1"/>
              <a:t>organisational</a:t>
            </a:r>
            <a:r>
              <a:rPr lang="en-US" dirty="0"/>
              <a:t> culture, rather than attempting to coerce secure </a:t>
            </a:r>
            <a:r>
              <a:rPr lang="en-US" dirty="0" err="1"/>
              <a:t>behaviour</a:t>
            </a:r>
            <a:endParaRPr lang="en-US" dirty="0"/>
          </a:p>
        </p:txBody>
      </p:sp>
    </p:spTree>
    <p:extLst>
      <p:ext uri="{BB962C8B-B14F-4D97-AF65-F5344CB8AC3E}">
        <p14:creationId xmlns:p14="http://schemas.microsoft.com/office/powerpoint/2010/main" val="3603973768"/>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Security Culture</a:t>
            </a:r>
          </a:p>
        </p:txBody>
      </p:sp>
      <p:sp>
        <p:nvSpPr>
          <p:cNvPr id="3" name="Content Placeholder 2"/>
          <p:cNvSpPr>
            <a:spLocks noGrp="1"/>
          </p:cNvSpPr>
          <p:nvPr>
            <p:ph idx="1"/>
          </p:nvPr>
        </p:nvSpPr>
        <p:spPr/>
        <p:txBody>
          <a:bodyPr/>
          <a:lstStyle/>
          <a:p>
            <a:r>
              <a:rPr lang="en-GB" dirty="0"/>
              <a:t>Features</a:t>
            </a:r>
          </a:p>
          <a:p>
            <a:pPr lvl="1"/>
            <a:r>
              <a:rPr lang="en-GB" dirty="0"/>
              <a:t>Company wide effort to educate</a:t>
            </a:r>
          </a:p>
          <a:p>
            <a:pPr lvl="1"/>
            <a:r>
              <a:rPr lang="en-GB" dirty="0"/>
              <a:t>Good security people who are retained</a:t>
            </a:r>
          </a:p>
          <a:p>
            <a:pPr lvl="1"/>
            <a:r>
              <a:rPr lang="en-GB" dirty="0"/>
              <a:t>Robust internal methods</a:t>
            </a:r>
          </a:p>
          <a:p>
            <a:pPr lvl="2"/>
            <a:r>
              <a:rPr lang="en-GB" dirty="0" err="1"/>
              <a:t>Failsafes</a:t>
            </a:r>
            <a:endParaRPr lang="en-GB" dirty="0"/>
          </a:p>
          <a:p>
            <a:pPr lvl="2"/>
            <a:r>
              <a:rPr lang="en-GB" dirty="0"/>
              <a:t>Employee involvement and awareness</a:t>
            </a:r>
          </a:p>
          <a:p>
            <a:pPr lvl="2"/>
            <a:r>
              <a:rPr lang="en-GB" dirty="0"/>
              <a:t>Third party organisations also take security seriously</a:t>
            </a:r>
          </a:p>
          <a:p>
            <a:pPr lvl="1"/>
            <a:r>
              <a:rPr lang="en-GB" dirty="0"/>
              <a:t>All layers of the organisation are affected</a:t>
            </a:r>
            <a:endParaRPr lang="en-US" dirty="0"/>
          </a:p>
        </p:txBody>
      </p:sp>
    </p:spTree>
    <p:extLst>
      <p:ext uri="{BB962C8B-B14F-4D97-AF65-F5344CB8AC3E}">
        <p14:creationId xmlns:p14="http://schemas.microsoft.com/office/powerpoint/2010/main" val="3510371153"/>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Risks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9456191"/>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6.3 Attack technique combined with motive and opportunity become a threat</a:t>
            </a:r>
          </a:p>
        </p:txBody>
      </p:sp>
      <p:sp>
        <p:nvSpPr>
          <p:cNvPr id="4" name="Text Placeholder 3"/>
          <p:cNvSpPr>
            <a:spLocks noGrp="1"/>
          </p:cNvSpPr>
          <p:nvPr>
            <p:ph type="body" idx="1"/>
          </p:nvPr>
        </p:nvSpPr>
        <p:spPr/>
        <p:txBody>
          <a:bodyPr/>
          <a:lstStyle/>
          <a:p>
            <a:r>
              <a:rPr lang="en-US" dirty="0"/>
              <a:t>Apprentices should also illustrate how attack techniques are developed and why they are continuously changing.</a:t>
            </a:r>
          </a:p>
        </p:txBody>
      </p:sp>
    </p:spTree>
    <p:extLst>
      <p:ext uri="{BB962C8B-B14F-4D97-AF65-F5344CB8AC3E}">
        <p14:creationId xmlns:p14="http://schemas.microsoft.com/office/powerpoint/2010/main" val="2263996228"/>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M.O.M</a:t>
            </a:r>
            <a:endParaRPr lang="en-US" dirty="0"/>
          </a:p>
        </p:txBody>
      </p:sp>
      <p:sp>
        <p:nvSpPr>
          <p:cNvPr id="5" name="Content Placeholder 4"/>
          <p:cNvSpPr>
            <a:spLocks noGrp="1"/>
          </p:cNvSpPr>
          <p:nvPr>
            <p:ph idx="1"/>
          </p:nvPr>
        </p:nvSpPr>
        <p:spPr/>
        <p:txBody>
          <a:bodyPr/>
          <a:lstStyle/>
          <a:p>
            <a:r>
              <a:rPr lang="en-GB" dirty="0"/>
              <a:t>Method</a:t>
            </a:r>
          </a:p>
          <a:p>
            <a:r>
              <a:rPr lang="en-GB" dirty="0"/>
              <a:t>Opportunity</a:t>
            </a:r>
          </a:p>
          <a:p>
            <a:r>
              <a:rPr lang="en-GB" dirty="0"/>
              <a:t>Motive</a:t>
            </a:r>
            <a:endParaRPr lang="en-US" dirty="0"/>
          </a:p>
        </p:txBody>
      </p:sp>
    </p:spTree>
    <p:extLst>
      <p:ext uri="{BB962C8B-B14F-4D97-AF65-F5344CB8AC3E}">
        <p14:creationId xmlns:p14="http://schemas.microsoft.com/office/powerpoint/2010/main" val="641177256"/>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
        <p:nvSpPr>
          <p:cNvPr id="3" name="Content Placeholder 2"/>
          <p:cNvSpPr>
            <a:spLocks noGrp="1"/>
          </p:cNvSpPr>
          <p:nvPr>
            <p:ph idx="1"/>
          </p:nvPr>
        </p:nvSpPr>
        <p:spPr/>
        <p:txBody>
          <a:bodyPr/>
          <a:lstStyle/>
          <a:p>
            <a:r>
              <a:rPr lang="en-GB" dirty="0"/>
              <a:t>The skill, knowledge, tools and other things with which to be able to pull off the attack</a:t>
            </a:r>
            <a:endParaRPr lang="en-US" dirty="0"/>
          </a:p>
        </p:txBody>
      </p:sp>
    </p:spTree>
    <p:extLst>
      <p:ext uri="{BB962C8B-B14F-4D97-AF65-F5344CB8AC3E}">
        <p14:creationId xmlns:p14="http://schemas.microsoft.com/office/powerpoint/2010/main" val="1229024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Legal</a:t>
            </a:r>
          </a:p>
        </p:txBody>
      </p:sp>
      <p:sp>
        <p:nvSpPr>
          <p:cNvPr id="5" name="Content Placeholder 4"/>
          <p:cNvSpPr>
            <a:spLocks noGrp="1"/>
          </p:cNvSpPr>
          <p:nvPr>
            <p:ph idx="1"/>
          </p:nvPr>
        </p:nvSpPr>
        <p:spPr/>
        <p:txBody>
          <a:bodyPr/>
          <a:lstStyle/>
          <a:p>
            <a:r>
              <a:rPr lang="en-GB" dirty="0"/>
              <a:t>Data protection and privacy laws require that a business manage the security of all personal data they hold</a:t>
            </a:r>
          </a:p>
          <a:p>
            <a:pPr lvl="1"/>
            <a:r>
              <a:rPr lang="en-GB" dirty="0"/>
              <a:t>staff </a:t>
            </a:r>
          </a:p>
          <a:p>
            <a:pPr lvl="1"/>
            <a:r>
              <a:rPr lang="en-GB" dirty="0"/>
              <a:t>Customers</a:t>
            </a:r>
          </a:p>
          <a:p>
            <a:r>
              <a:rPr lang="en-GB" dirty="0"/>
              <a:t>If this data is accidentally or deliberately compromised, and the business has failed to deploy appropriate security measures, it may face fines and regulatory sanctions</a:t>
            </a:r>
          </a:p>
          <a:p>
            <a:r>
              <a:rPr lang="en-GB" dirty="0"/>
              <a:t>GDPR</a:t>
            </a:r>
          </a:p>
          <a:p>
            <a:pPr lvl="1"/>
            <a:r>
              <a:rPr lang="en-GB" dirty="0"/>
              <a:t>Fines can ruin a business</a:t>
            </a:r>
          </a:p>
        </p:txBody>
      </p:sp>
    </p:spTree>
    <p:extLst>
      <p:ext uri="{BB962C8B-B14F-4D97-AF65-F5344CB8AC3E}">
        <p14:creationId xmlns:p14="http://schemas.microsoft.com/office/powerpoint/2010/main" val="169983072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Opportunity</a:t>
            </a:r>
          </a:p>
        </p:txBody>
      </p:sp>
      <p:sp>
        <p:nvSpPr>
          <p:cNvPr id="3" name="Content Placeholder 2"/>
          <p:cNvSpPr>
            <a:spLocks noGrp="1"/>
          </p:cNvSpPr>
          <p:nvPr>
            <p:ph idx="1"/>
          </p:nvPr>
        </p:nvSpPr>
        <p:spPr/>
        <p:txBody>
          <a:bodyPr/>
          <a:lstStyle/>
          <a:p>
            <a:r>
              <a:rPr lang="en-GB" dirty="0"/>
              <a:t>The time and access to accomplish the attack</a:t>
            </a:r>
          </a:p>
          <a:p>
            <a:r>
              <a:rPr lang="en-GB" dirty="0"/>
              <a:t>Access methodologies:</a:t>
            </a:r>
          </a:p>
          <a:p>
            <a:pPr lvl="1"/>
            <a:r>
              <a:rPr lang="en-GB" dirty="0"/>
              <a:t>Use of same types of system</a:t>
            </a:r>
          </a:p>
          <a:p>
            <a:pPr lvl="1"/>
            <a:r>
              <a:rPr lang="en-GB" dirty="0"/>
              <a:t>Internet access</a:t>
            </a:r>
          </a:p>
          <a:p>
            <a:pPr lvl="1"/>
            <a:r>
              <a:rPr lang="en-GB" dirty="0"/>
              <a:t>Breaking of physical security</a:t>
            </a:r>
            <a:endParaRPr lang="en-US" dirty="0"/>
          </a:p>
        </p:txBody>
      </p:sp>
    </p:spTree>
    <p:extLst>
      <p:ext uri="{BB962C8B-B14F-4D97-AF65-F5344CB8AC3E}">
        <p14:creationId xmlns:p14="http://schemas.microsoft.com/office/powerpoint/2010/main" val="804810916"/>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Motive</a:t>
            </a:r>
            <a:endParaRPr lang="en-GB" dirty="0"/>
          </a:p>
        </p:txBody>
      </p:sp>
      <p:sp>
        <p:nvSpPr>
          <p:cNvPr id="3" name="Content Placeholder 2"/>
          <p:cNvSpPr>
            <a:spLocks noGrp="1"/>
          </p:cNvSpPr>
          <p:nvPr>
            <p:ph idx="1"/>
          </p:nvPr>
        </p:nvSpPr>
        <p:spPr/>
        <p:txBody>
          <a:bodyPr>
            <a:normAutofit/>
          </a:bodyPr>
          <a:lstStyle/>
          <a:p>
            <a:r>
              <a:rPr lang="en-GB" dirty="0"/>
              <a:t>A reason to want to perform this attack against the system</a:t>
            </a:r>
          </a:p>
          <a:p>
            <a:r>
              <a:rPr lang="en-GB" dirty="0"/>
              <a:t>Motives could be:</a:t>
            </a:r>
          </a:p>
          <a:p>
            <a:pPr lvl="1"/>
            <a:r>
              <a:rPr lang="en-GB" dirty="0"/>
              <a:t>Financial</a:t>
            </a:r>
          </a:p>
          <a:p>
            <a:pPr lvl="1"/>
            <a:r>
              <a:rPr lang="en-GB" dirty="0"/>
              <a:t>Revenge</a:t>
            </a:r>
          </a:p>
          <a:p>
            <a:pPr lvl="1"/>
            <a:r>
              <a:rPr lang="en-GB" dirty="0"/>
              <a:t>Power</a:t>
            </a:r>
          </a:p>
          <a:p>
            <a:pPr lvl="1"/>
            <a:r>
              <a:rPr lang="en-GB" dirty="0"/>
              <a:t>Show prowess of attackers</a:t>
            </a:r>
          </a:p>
          <a:p>
            <a:pPr lvl="1"/>
            <a:r>
              <a:rPr lang="en-GB" dirty="0"/>
              <a:t>Random</a:t>
            </a:r>
          </a:p>
          <a:p>
            <a:endParaRPr lang="en-US" dirty="0"/>
          </a:p>
        </p:txBody>
      </p:sp>
    </p:spTree>
    <p:extLst>
      <p:ext uri="{BB962C8B-B14F-4D97-AF65-F5344CB8AC3E}">
        <p14:creationId xmlns:p14="http://schemas.microsoft.com/office/powerpoint/2010/main" val="1925771690"/>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Stages of an Attack</a:t>
            </a:r>
            <a:endParaRPr lang="en-US" dirty="0"/>
          </a:p>
        </p:txBody>
      </p:sp>
      <p:sp>
        <p:nvSpPr>
          <p:cNvPr id="3" name="Content Placeholder 2"/>
          <p:cNvSpPr>
            <a:spLocks noGrp="1"/>
          </p:cNvSpPr>
          <p:nvPr>
            <p:ph idx="1"/>
          </p:nvPr>
        </p:nvSpPr>
        <p:spPr/>
        <p:txBody>
          <a:bodyPr/>
          <a:lstStyle/>
          <a:p>
            <a:r>
              <a:rPr lang="en-GB" dirty="0"/>
              <a:t>Reconnaissance</a:t>
            </a:r>
          </a:p>
          <a:p>
            <a:r>
              <a:rPr lang="en-GB" dirty="0"/>
              <a:t>Scanning</a:t>
            </a:r>
          </a:p>
          <a:p>
            <a:r>
              <a:rPr lang="en-GB" dirty="0"/>
              <a:t>Access and escalation</a:t>
            </a:r>
          </a:p>
          <a:p>
            <a:r>
              <a:rPr lang="en-GB" dirty="0"/>
              <a:t>Exfiltration</a:t>
            </a:r>
          </a:p>
          <a:p>
            <a:r>
              <a:rPr lang="en-GB" dirty="0"/>
              <a:t>Sustainment</a:t>
            </a:r>
          </a:p>
          <a:p>
            <a:r>
              <a:rPr lang="en-GB" dirty="0"/>
              <a:t>Assault</a:t>
            </a:r>
          </a:p>
          <a:p>
            <a:r>
              <a:rPr lang="en-GB" dirty="0"/>
              <a:t>Obfuscation</a:t>
            </a:r>
            <a:endParaRPr lang="en-US" dirty="0"/>
          </a:p>
        </p:txBody>
      </p:sp>
    </p:spTree>
    <p:extLst>
      <p:ext uri="{BB962C8B-B14F-4D97-AF65-F5344CB8AC3E}">
        <p14:creationId xmlns:p14="http://schemas.microsoft.com/office/powerpoint/2010/main" val="2577280477"/>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Reconnaissance</a:t>
            </a:r>
            <a:endParaRPr lang="en-US" dirty="0"/>
          </a:p>
        </p:txBody>
      </p:sp>
      <p:sp>
        <p:nvSpPr>
          <p:cNvPr id="3" name="Content Placeholder 2"/>
          <p:cNvSpPr>
            <a:spLocks noGrp="1"/>
          </p:cNvSpPr>
          <p:nvPr>
            <p:ph idx="1"/>
          </p:nvPr>
        </p:nvSpPr>
        <p:spPr/>
        <p:txBody>
          <a:bodyPr/>
          <a:lstStyle/>
          <a:p>
            <a:r>
              <a:rPr lang="en-US" dirty="0"/>
              <a:t>Check out a situation before taking action </a:t>
            </a:r>
          </a:p>
          <a:p>
            <a:r>
              <a:rPr lang="en-US" dirty="0"/>
              <a:t>Identify a vulnerable target and explore the best ways to exploit it</a:t>
            </a:r>
          </a:p>
          <a:p>
            <a:r>
              <a:rPr lang="en-US" dirty="0"/>
              <a:t>What is the </a:t>
            </a:r>
            <a:r>
              <a:rPr lang="en-US" dirty="0" err="1"/>
              <a:t>organisational</a:t>
            </a:r>
            <a:r>
              <a:rPr lang="en-US" dirty="0"/>
              <a:t> structure?</a:t>
            </a:r>
          </a:p>
          <a:p>
            <a:r>
              <a:rPr lang="en-US" dirty="0"/>
              <a:t>Who are the weakest link employees?</a:t>
            </a:r>
          </a:p>
          <a:p>
            <a:r>
              <a:rPr lang="en-US" dirty="0"/>
              <a:t>Should we target the company website or perhaps a third party?</a:t>
            </a:r>
          </a:p>
          <a:p>
            <a:r>
              <a:rPr lang="en-US" dirty="0"/>
              <a:t>Initial target can be anyone in or connected to an </a:t>
            </a:r>
            <a:r>
              <a:rPr lang="en-US" dirty="0" err="1"/>
              <a:t>organisation</a:t>
            </a:r>
            <a:r>
              <a:rPr lang="en-US" dirty="0"/>
              <a:t>, whether an executive or an admin or a third-party supplier</a:t>
            </a:r>
          </a:p>
          <a:p>
            <a:r>
              <a:rPr lang="en-US" dirty="0"/>
              <a:t>The attackers simply need a single point of entrance to get started</a:t>
            </a:r>
          </a:p>
          <a:p>
            <a:r>
              <a:rPr lang="en-US" dirty="0"/>
              <a:t>Targeted phishing emails are a common method used in active reconnaissance as a way to see who might take the bait</a:t>
            </a:r>
          </a:p>
          <a:p>
            <a:endParaRPr lang="en-US" dirty="0"/>
          </a:p>
        </p:txBody>
      </p:sp>
    </p:spTree>
    <p:extLst>
      <p:ext uri="{BB962C8B-B14F-4D97-AF65-F5344CB8AC3E}">
        <p14:creationId xmlns:p14="http://schemas.microsoft.com/office/powerpoint/2010/main" val="1754302471"/>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Scanning</a:t>
            </a:r>
            <a:endParaRPr lang="en-US" dirty="0"/>
          </a:p>
        </p:txBody>
      </p:sp>
      <p:sp>
        <p:nvSpPr>
          <p:cNvPr id="3" name="Content Placeholder 2"/>
          <p:cNvSpPr>
            <a:spLocks noGrp="1"/>
          </p:cNvSpPr>
          <p:nvPr>
            <p:ph idx="1"/>
          </p:nvPr>
        </p:nvSpPr>
        <p:spPr/>
        <p:txBody>
          <a:bodyPr/>
          <a:lstStyle/>
          <a:p>
            <a:r>
              <a:rPr lang="en-US" dirty="0"/>
              <a:t>Once the target is identified, the next step is to identify a weak point that allows the attackers to gain access</a:t>
            </a:r>
          </a:p>
          <a:p>
            <a:r>
              <a:rPr lang="en-US" dirty="0"/>
              <a:t>This is usually accomplished by scanning an </a:t>
            </a:r>
            <a:r>
              <a:rPr lang="en-US" dirty="0" err="1"/>
              <a:t>organisation’s</a:t>
            </a:r>
            <a:r>
              <a:rPr lang="en-US" dirty="0"/>
              <a:t> network with tools easily found on the internet to find entry points</a:t>
            </a:r>
          </a:p>
          <a:p>
            <a:r>
              <a:rPr lang="en-US" dirty="0"/>
              <a:t>This step of the process usually goes slowly, sometimes lasting months, as the attackers search for vulnerabilities</a:t>
            </a:r>
          </a:p>
        </p:txBody>
      </p:sp>
    </p:spTree>
    <p:extLst>
      <p:ext uri="{BB962C8B-B14F-4D97-AF65-F5344CB8AC3E}">
        <p14:creationId xmlns:p14="http://schemas.microsoft.com/office/powerpoint/2010/main" val="2254794510"/>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Access and Escalation</a:t>
            </a:r>
            <a:endParaRPr lang="en-US" dirty="0"/>
          </a:p>
        </p:txBody>
      </p:sp>
      <p:sp>
        <p:nvSpPr>
          <p:cNvPr id="3" name="Content Placeholder 2"/>
          <p:cNvSpPr>
            <a:spLocks noGrp="1"/>
          </p:cNvSpPr>
          <p:nvPr>
            <p:ph idx="1"/>
          </p:nvPr>
        </p:nvSpPr>
        <p:spPr/>
        <p:txBody>
          <a:bodyPr/>
          <a:lstStyle/>
          <a:p>
            <a:r>
              <a:rPr lang="en-US" dirty="0"/>
              <a:t>Next step in the cyber attack is to gain access and then escalate to moving through the network undetected</a:t>
            </a:r>
          </a:p>
          <a:p>
            <a:r>
              <a:rPr lang="en-US" dirty="0"/>
              <a:t>In almost all such cases, privileged access is needed because it allows the attackers to move freely within the environment</a:t>
            </a:r>
          </a:p>
          <a:p>
            <a:r>
              <a:rPr lang="en-US" dirty="0"/>
              <a:t>Rainbow tables and similar tools help intruders steal credentials, escalate privileges to admin, and then get into any system on the network that’s accessible via the administrator account</a:t>
            </a:r>
          </a:p>
          <a:p>
            <a:r>
              <a:rPr lang="en-US" dirty="0"/>
              <a:t>Once the attackers gain elevated privileges, the network is effectively taken over and ‘owned’ by the intruders</a:t>
            </a:r>
          </a:p>
        </p:txBody>
      </p:sp>
    </p:spTree>
    <p:extLst>
      <p:ext uri="{BB962C8B-B14F-4D97-AF65-F5344CB8AC3E}">
        <p14:creationId xmlns:p14="http://schemas.microsoft.com/office/powerpoint/2010/main" val="606635519"/>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Exfiltration</a:t>
            </a:r>
          </a:p>
        </p:txBody>
      </p:sp>
      <p:sp>
        <p:nvSpPr>
          <p:cNvPr id="3" name="Content Placeholder 2"/>
          <p:cNvSpPr>
            <a:spLocks noGrp="1"/>
          </p:cNvSpPr>
          <p:nvPr>
            <p:ph idx="1"/>
          </p:nvPr>
        </p:nvSpPr>
        <p:spPr/>
        <p:txBody>
          <a:bodyPr/>
          <a:lstStyle/>
          <a:p>
            <a:r>
              <a:rPr lang="en-US" dirty="0"/>
              <a:t>With the freedom to move around the network, the attackers can now access systems with an </a:t>
            </a:r>
            <a:r>
              <a:rPr lang="en-US" dirty="0" err="1"/>
              <a:t>organisation’s</a:t>
            </a:r>
            <a:r>
              <a:rPr lang="en-US" dirty="0"/>
              <a:t> most sensitive data – and extract it at will</a:t>
            </a:r>
          </a:p>
          <a:p>
            <a:r>
              <a:rPr lang="en-US" dirty="0"/>
              <a:t>Stealing private data is not the only action intruders can take at this time</a:t>
            </a:r>
          </a:p>
          <a:p>
            <a:r>
              <a:rPr lang="en-US" dirty="0"/>
              <a:t>They can also change or erase files on compromised systems</a:t>
            </a:r>
          </a:p>
        </p:txBody>
      </p:sp>
    </p:spTree>
    <p:extLst>
      <p:ext uri="{BB962C8B-B14F-4D97-AF65-F5344CB8AC3E}">
        <p14:creationId xmlns:p14="http://schemas.microsoft.com/office/powerpoint/2010/main" val="1571737638"/>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Sustainment</a:t>
            </a:r>
            <a:endParaRPr lang="en-US" dirty="0"/>
          </a:p>
        </p:txBody>
      </p:sp>
      <p:sp>
        <p:nvSpPr>
          <p:cNvPr id="3" name="Content Placeholder 2"/>
          <p:cNvSpPr>
            <a:spLocks noGrp="1"/>
          </p:cNvSpPr>
          <p:nvPr>
            <p:ph idx="1"/>
          </p:nvPr>
        </p:nvSpPr>
        <p:spPr/>
        <p:txBody>
          <a:bodyPr/>
          <a:lstStyle/>
          <a:p>
            <a:r>
              <a:rPr lang="en-US" dirty="0"/>
              <a:t>The attackers have now gained unrestricted access throughout the target network</a:t>
            </a:r>
          </a:p>
          <a:p>
            <a:r>
              <a:rPr lang="en-US" dirty="0"/>
              <a:t>Staying in place quietly</a:t>
            </a:r>
          </a:p>
          <a:p>
            <a:r>
              <a:rPr lang="en-US" dirty="0"/>
              <a:t>To accomplish this, the hackers may secretly install malicious programs like root kits that allow them to return as frequently as they want</a:t>
            </a:r>
          </a:p>
          <a:p>
            <a:r>
              <a:rPr lang="en-US" dirty="0"/>
              <a:t>With the elevated privileges that were acquired earlier, dependence on a single access point is no longer necessary</a:t>
            </a:r>
          </a:p>
          <a:p>
            <a:r>
              <a:rPr lang="en-US" dirty="0"/>
              <a:t>The attackers can come and go as they please</a:t>
            </a:r>
          </a:p>
        </p:txBody>
      </p:sp>
    </p:spTree>
    <p:extLst>
      <p:ext uri="{BB962C8B-B14F-4D97-AF65-F5344CB8AC3E}">
        <p14:creationId xmlns:p14="http://schemas.microsoft.com/office/powerpoint/2010/main" val="3965542373"/>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Assault</a:t>
            </a:r>
            <a:endParaRPr lang="en-US" dirty="0"/>
          </a:p>
        </p:txBody>
      </p:sp>
      <p:sp>
        <p:nvSpPr>
          <p:cNvPr id="3" name="Content Placeholder 2"/>
          <p:cNvSpPr>
            <a:spLocks noGrp="1"/>
          </p:cNvSpPr>
          <p:nvPr>
            <p:ph idx="1"/>
          </p:nvPr>
        </p:nvSpPr>
        <p:spPr/>
        <p:txBody>
          <a:bodyPr/>
          <a:lstStyle/>
          <a:p>
            <a:r>
              <a:rPr lang="en-US" dirty="0"/>
              <a:t>Fortunately this step is not taken in every cyber attack</a:t>
            </a:r>
          </a:p>
          <a:p>
            <a:r>
              <a:rPr lang="en-US" dirty="0"/>
              <a:t>The assault is the stage of an attack when things become particularly nasty</a:t>
            </a:r>
          </a:p>
          <a:p>
            <a:r>
              <a:rPr lang="en-US" dirty="0"/>
              <a:t>This is when the hackers might alter the functionality of the victim’s hardware, or disable the hardware entirely</a:t>
            </a:r>
          </a:p>
          <a:p>
            <a:pPr lvl="1"/>
            <a:r>
              <a:rPr lang="en-US" dirty="0"/>
              <a:t>The </a:t>
            </a:r>
            <a:r>
              <a:rPr lang="en-US" dirty="0" err="1"/>
              <a:t>Stuxnet</a:t>
            </a:r>
            <a:r>
              <a:rPr lang="en-US" dirty="0"/>
              <a:t> attack on Iran’s critical infrastructure is a classic example</a:t>
            </a:r>
          </a:p>
          <a:p>
            <a:r>
              <a:rPr lang="en-US" dirty="0"/>
              <a:t>During the assault phase, the attack ceases to be stealth</a:t>
            </a:r>
          </a:p>
          <a:p>
            <a:r>
              <a:rPr lang="en-US" dirty="0"/>
              <a:t>As the attackers have already effectively taken control of the environment, it’s generally too late for the breached organization to defend itself</a:t>
            </a:r>
          </a:p>
          <a:p>
            <a:endParaRPr lang="en-US" dirty="0"/>
          </a:p>
        </p:txBody>
      </p:sp>
    </p:spTree>
    <p:extLst>
      <p:ext uri="{BB962C8B-B14F-4D97-AF65-F5344CB8AC3E}">
        <p14:creationId xmlns:p14="http://schemas.microsoft.com/office/powerpoint/2010/main" val="1855748721"/>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Obfuscation</a:t>
            </a:r>
            <a:endParaRPr lang="en-US" dirty="0"/>
          </a:p>
        </p:txBody>
      </p:sp>
      <p:sp>
        <p:nvSpPr>
          <p:cNvPr id="3" name="Content Placeholder 2"/>
          <p:cNvSpPr>
            <a:spLocks noGrp="1"/>
          </p:cNvSpPr>
          <p:nvPr>
            <p:ph idx="1"/>
          </p:nvPr>
        </p:nvSpPr>
        <p:spPr/>
        <p:txBody>
          <a:bodyPr>
            <a:normAutofit lnSpcReduction="10000"/>
          </a:bodyPr>
          <a:lstStyle/>
          <a:p>
            <a:r>
              <a:rPr lang="en-US" dirty="0"/>
              <a:t>Usually the attackers want to hide their tracks, but this is not universally the case – especially if the hackers want to leave a “calling card” behind to boast about their exploits</a:t>
            </a:r>
          </a:p>
          <a:p>
            <a:r>
              <a:rPr lang="en-US" dirty="0"/>
              <a:t>The purpose of trail obfuscation is to confuse, disorientate and divert the forensic examination process</a:t>
            </a:r>
          </a:p>
          <a:p>
            <a:r>
              <a:rPr lang="en-US" dirty="0"/>
              <a:t>Trail obfuscation covers a variety of techniques and tools including:</a:t>
            </a:r>
          </a:p>
          <a:p>
            <a:pPr lvl="1"/>
            <a:r>
              <a:rPr lang="en-US" dirty="0"/>
              <a:t>log cleaners</a:t>
            </a:r>
          </a:p>
          <a:p>
            <a:pPr lvl="1"/>
            <a:r>
              <a:rPr lang="en-US" dirty="0"/>
              <a:t>Spoofing</a:t>
            </a:r>
          </a:p>
          <a:p>
            <a:pPr lvl="1"/>
            <a:r>
              <a:rPr lang="en-US" dirty="0"/>
              <a:t>Misinformation</a:t>
            </a:r>
          </a:p>
          <a:p>
            <a:pPr lvl="1"/>
            <a:r>
              <a:rPr lang="en-US" dirty="0"/>
              <a:t>Backbone hopping</a:t>
            </a:r>
          </a:p>
          <a:p>
            <a:pPr lvl="1"/>
            <a:r>
              <a:rPr lang="en-US" dirty="0" err="1"/>
              <a:t>Zombied</a:t>
            </a:r>
            <a:r>
              <a:rPr lang="en-US" dirty="0"/>
              <a:t> accounts</a:t>
            </a:r>
          </a:p>
          <a:p>
            <a:pPr lvl="1"/>
            <a:r>
              <a:rPr lang="en-US" dirty="0"/>
              <a:t>Trojan commands</a:t>
            </a:r>
          </a:p>
        </p:txBody>
      </p:sp>
    </p:spTree>
    <p:extLst>
      <p:ext uri="{BB962C8B-B14F-4D97-AF65-F5344CB8AC3E}">
        <p14:creationId xmlns:p14="http://schemas.microsoft.com/office/powerpoint/2010/main" val="3273315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Minimising the Impact</a:t>
            </a:r>
          </a:p>
        </p:txBody>
      </p:sp>
      <p:sp>
        <p:nvSpPr>
          <p:cNvPr id="3" name="Content Placeholder 2"/>
          <p:cNvSpPr>
            <a:spLocks noGrp="1"/>
          </p:cNvSpPr>
          <p:nvPr>
            <p:ph idx="1"/>
          </p:nvPr>
        </p:nvSpPr>
        <p:spPr/>
        <p:txBody>
          <a:bodyPr>
            <a:normAutofit/>
          </a:bodyPr>
          <a:lstStyle/>
          <a:p>
            <a:r>
              <a:rPr lang="en-GB" dirty="0"/>
              <a:t>An effective cyber security incident response plan can help you:</a:t>
            </a:r>
          </a:p>
          <a:p>
            <a:pPr lvl="1"/>
            <a:r>
              <a:rPr lang="en-GB" dirty="0"/>
              <a:t>reduce the impact of the attack</a:t>
            </a:r>
          </a:p>
          <a:p>
            <a:pPr lvl="1"/>
            <a:r>
              <a:rPr lang="en-GB" dirty="0"/>
              <a:t>report the incident to the relevant authority</a:t>
            </a:r>
          </a:p>
          <a:p>
            <a:pPr lvl="1"/>
            <a:r>
              <a:rPr lang="en-GB" dirty="0"/>
              <a:t>clean up the affected systems</a:t>
            </a:r>
          </a:p>
          <a:p>
            <a:pPr lvl="1"/>
            <a:r>
              <a:rPr lang="en-GB" dirty="0"/>
              <a:t>get the business up and running in the shortest time possible</a:t>
            </a:r>
          </a:p>
          <a:p>
            <a:endParaRPr lang="en-GB" dirty="0"/>
          </a:p>
          <a:p>
            <a:r>
              <a:rPr lang="en-GB" dirty="0"/>
              <a:t>It can help to invest in user training, education and awareness in the organisation on an ongoing basis</a:t>
            </a:r>
          </a:p>
        </p:txBody>
      </p:sp>
    </p:spTree>
    <p:extLst>
      <p:ext uri="{BB962C8B-B14F-4D97-AF65-F5344CB8AC3E}">
        <p14:creationId xmlns:p14="http://schemas.microsoft.com/office/powerpoint/2010/main" val="28238644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6.4 Describe typical hazards</a:t>
            </a:r>
          </a:p>
        </p:txBody>
      </p:sp>
      <p:sp>
        <p:nvSpPr>
          <p:cNvPr id="3" name="Content Placeholder 2"/>
          <p:cNvSpPr>
            <a:spLocks noGrp="1"/>
          </p:cNvSpPr>
          <p:nvPr>
            <p:ph type="body" idx="1"/>
          </p:nvPr>
        </p:nvSpPr>
        <p:spPr/>
        <p:txBody>
          <a:bodyPr/>
          <a:lstStyle/>
          <a:p>
            <a:r>
              <a:rPr lang="en-US" dirty="0"/>
              <a:t>How these may achieve the same outcome as an attack. For example, but not limited to, flood and fire</a:t>
            </a:r>
            <a:endParaRPr lang="en-GB" dirty="0"/>
          </a:p>
        </p:txBody>
      </p:sp>
    </p:spTree>
    <p:extLst>
      <p:ext uri="{BB962C8B-B14F-4D97-AF65-F5344CB8AC3E}">
        <p14:creationId xmlns:p14="http://schemas.microsoft.com/office/powerpoint/2010/main" val="2697939377"/>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Hazards</a:t>
            </a:r>
            <a:endParaRPr lang="en-US" dirty="0"/>
          </a:p>
        </p:txBody>
      </p:sp>
      <p:sp>
        <p:nvSpPr>
          <p:cNvPr id="3" name="Content Placeholder 2"/>
          <p:cNvSpPr>
            <a:spLocks noGrp="1"/>
          </p:cNvSpPr>
          <p:nvPr>
            <p:ph idx="1"/>
          </p:nvPr>
        </p:nvSpPr>
        <p:spPr/>
        <p:txBody>
          <a:bodyPr/>
          <a:lstStyle/>
          <a:p>
            <a:r>
              <a:rPr lang="en-US" dirty="0"/>
              <a:t>Anything that has the potential to cause damage or harm can be considered a hazard</a:t>
            </a:r>
          </a:p>
          <a:p>
            <a:pPr lvl="1"/>
            <a:r>
              <a:rPr lang="en-GB" dirty="0"/>
              <a:t>Flood</a:t>
            </a:r>
          </a:p>
          <a:p>
            <a:pPr lvl="1"/>
            <a:r>
              <a:rPr lang="en-GB" dirty="0"/>
              <a:t>Fire</a:t>
            </a:r>
          </a:p>
          <a:p>
            <a:pPr lvl="1"/>
            <a:r>
              <a:rPr lang="en-GB" dirty="0"/>
              <a:t>Bomb threats</a:t>
            </a:r>
          </a:p>
          <a:p>
            <a:pPr lvl="1"/>
            <a:r>
              <a:rPr lang="en-GB"/>
              <a:t>Evacuation</a:t>
            </a:r>
          </a:p>
        </p:txBody>
      </p:sp>
    </p:spTree>
    <p:extLst>
      <p:ext uri="{BB962C8B-B14F-4D97-AF65-F5344CB8AC3E}">
        <p14:creationId xmlns:p14="http://schemas.microsoft.com/office/powerpoint/2010/main" val="3324299553"/>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Cyber </a:t>
            </a:r>
            <a:r>
              <a:rPr lang="en-US" dirty="0" err="1"/>
              <a:t>Defence</a:t>
            </a:r>
            <a:r>
              <a:rPr lang="en-US" dirty="0"/>
              <a:t> (15%, K3) </a:t>
            </a:r>
            <a:endParaRPr lang="en-GB" dirty="0"/>
          </a:p>
        </p:txBody>
      </p:sp>
      <p:sp>
        <p:nvSpPr>
          <p:cNvPr id="3" name="Content Placeholder 2"/>
          <p:cNvSpPr>
            <a:spLocks noGrp="1"/>
          </p:cNvSpPr>
          <p:nvPr>
            <p:ph type="body" idx="1"/>
          </p:nvPr>
        </p:nvSpPr>
        <p:spPr/>
        <p:txBody>
          <a:bodyPr>
            <a:normAutofit/>
          </a:bodyPr>
          <a:lstStyle/>
          <a:p>
            <a:r>
              <a:rPr lang="en-US" dirty="0"/>
              <a:t>7.1 Describe ways to defend against attack techniques by considering the different ways in which controls may be used</a:t>
            </a:r>
          </a:p>
        </p:txBody>
      </p:sp>
    </p:spTree>
    <p:extLst>
      <p:ext uri="{BB962C8B-B14F-4D97-AF65-F5344CB8AC3E}">
        <p14:creationId xmlns:p14="http://schemas.microsoft.com/office/powerpoint/2010/main" val="4234117189"/>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0" y="1372832"/>
            <a:ext cx="11590421" cy="1637781"/>
          </a:xfrm>
        </p:spPr>
        <p:txBody>
          <a:bodyPr>
            <a:normAutofit fontScale="90000"/>
          </a:bodyPr>
          <a:lstStyle/>
          <a:p>
            <a:r>
              <a:rPr lang="en-US" dirty="0"/>
              <a:t>7.1 Describe ways to defend against attack techniques by considering the different ways in which controls may be used</a:t>
            </a:r>
            <a:endParaRPr lang="en-GB" dirty="0"/>
          </a:p>
        </p:txBody>
      </p:sp>
      <p:sp>
        <p:nvSpPr>
          <p:cNvPr id="3" name="Content Placeholder 2"/>
          <p:cNvSpPr>
            <a:spLocks noGrp="1"/>
          </p:cNvSpPr>
          <p:nvPr>
            <p:ph idx="1"/>
          </p:nvPr>
        </p:nvSpPr>
        <p:spPr>
          <a:xfrm>
            <a:off x="312821" y="3629608"/>
            <a:ext cx="11590421" cy="2743200"/>
          </a:xfrm>
        </p:spPr>
        <p:txBody>
          <a:bodyPr/>
          <a:lstStyle/>
          <a:p>
            <a:r>
              <a:rPr lang="en-US" dirty="0"/>
              <a:t>Deter, protect, detect, react and recover</a:t>
            </a:r>
          </a:p>
          <a:p>
            <a:r>
              <a:rPr lang="en-US" dirty="0"/>
              <a:t>Preventative, directive, detective and corrective </a:t>
            </a:r>
          </a:p>
          <a:p>
            <a:r>
              <a:rPr lang="en-US" dirty="0"/>
              <a:t>Physical, procedural (people) and technical </a:t>
            </a:r>
          </a:p>
          <a:p>
            <a:r>
              <a:rPr lang="en-US" dirty="0"/>
              <a:t>An attack chain </a:t>
            </a:r>
          </a:p>
          <a:p>
            <a:endParaRPr lang="en-GB" dirty="0"/>
          </a:p>
        </p:txBody>
      </p:sp>
    </p:spTree>
    <p:extLst>
      <p:ext uri="{BB962C8B-B14F-4D97-AF65-F5344CB8AC3E}">
        <p14:creationId xmlns:p14="http://schemas.microsoft.com/office/powerpoint/2010/main" val="2506619610"/>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 Protect, Detect, React  and Recover</a:t>
            </a:r>
          </a:p>
        </p:txBody>
      </p:sp>
      <p:graphicFrame>
        <p:nvGraphicFramePr>
          <p:cNvPr id="6" name="Content Placeholder 5">
            <a:extLst>
              <a:ext uri="{FF2B5EF4-FFF2-40B4-BE49-F238E27FC236}">
                <a16:creationId xmlns:a16="http://schemas.microsoft.com/office/drawing/2014/main" id="{206AD7F4-76E1-440B-8B97-232892955F3D}"/>
              </a:ext>
            </a:extLst>
          </p:cNvPr>
          <p:cNvGraphicFramePr>
            <a:graphicFrameLocks noGrp="1"/>
          </p:cNvGraphicFramePr>
          <p:nvPr>
            <p:ph idx="1"/>
            <p:extLst>
              <p:ext uri="{D42A27DB-BD31-4B8C-83A1-F6EECF244321}">
                <p14:modId xmlns:p14="http://schemas.microsoft.com/office/powerpoint/2010/main" val="1707839212"/>
              </p:ext>
            </p:extLst>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2651269"/>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62DE8-BC03-4802-82F6-45E2A553B75D}"/>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D3F7115D-37D1-4D01-98D2-F81B7FE4DAAE}"/>
              </a:ext>
            </a:extLst>
          </p:cNvPr>
          <p:cNvPicPr>
            <a:picLocks noGrp="1" noChangeAspect="1"/>
          </p:cNvPicPr>
          <p:nvPr>
            <p:ph idx="1"/>
          </p:nvPr>
        </p:nvPicPr>
        <p:blipFill>
          <a:blip r:embed="rId2"/>
          <a:stretch>
            <a:fillRect/>
          </a:stretch>
        </p:blipFill>
        <p:spPr>
          <a:xfrm>
            <a:off x="3706238" y="174138"/>
            <a:ext cx="3840463" cy="6587025"/>
          </a:xfrm>
          <a:prstGeom prst="rect">
            <a:avLst/>
          </a:prstGeom>
        </p:spPr>
      </p:pic>
    </p:spTree>
    <p:extLst>
      <p:ext uri="{BB962C8B-B14F-4D97-AF65-F5344CB8AC3E}">
        <p14:creationId xmlns:p14="http://schemas.microsoft.com/office/powerpoint/2010/main" val="3728541039"/>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0" y="896970"/>
            <a:ext cx="11590421" cy="1325563"/>
          </a:xfrm>
        </p:spPr>
        <p:txBody>
          <a:bodyPr/>
          <a:lstStyle/>
          <a:p>
            <a:r>
              <a:rPr lang="en-US" dirty="0"/>
              <a:t>Preventative, Directive, Detective and Corrective </a:t>
            </a:r>
          </a:p>
        </p:txBody>
      </p:sp>
      <p:sp>
        <p:nvSpPr>
          <p:cNvPr id="3" name="Content Placeholder 2"/>
          <p:cNvSpPr>
            <a:spLocks noGrp="1"/>
          </p:cNvSpPr>
          <p:nvPr>
            <p:ph idx="1"/>
          </p:nvPr>
        </p:nvSpPr>
        <p:spPr>
          <a:xfrm>
            <a:off x="312821" y="2472611"/>
            <a:ext cx="11590421" cy="4288969"/>
          </a:xfrm>
        </p:spPr>
        <p:txBody>
          <a:bodyPr>
            <a:normAutofit fontScale="77500" lnSpcReduction="20000"/>
          </a:bodyPr>
          <a:lstStyle/>
          <a:p>
            <a:r>
              <a:rPr lang="en-US" dirty="0"/>
              <a:t>    Preventive — Some of the best controls prevent fraud, theft, misstatements, or ineffective organizational functioning. For example, we saw </a:t>
            </a:r>
            <a:r>
              <a:rPr lang="en-US" dirty="0" smtClean="0"/>
              <a:t>previously the </a:t>
            </a:r>
            <a:r>
              <a:rPr lang="en-US" dirty="0"/>
              <a:t>effectiveness of segregation of duties to prevent fraud. Preventive controls can be as simple as locks and access codes to sensitive areas of a building or passwords for confidential information.</a:t>
            </a:r>
          </a:p>
          <a:p>
            <a:r>
              <a:rPr lang="en-US" dirty="0"/>
              <a:t>    Detective — A security camera is a good example of a detective control. A store manager who notices a pattern of a cash drawer coming up short when attended by a particular clerk can easily look at video of the clerk’s actions throughout the day to detect potential theft. An access log and an alert system can quickly detect and notify management of attempts by employees or outsiders to access unauthorized information or parts of a building.</a:t>
            </a:r>
          </a:p>
          <a:p>
            <a:r>
              <a:rPr lang="en-US" dirty="0"/>
              <a:t>    Corrective — Coupled with preventive and detective controls, corrective controls help mitigate damage once a risk has materialized. An organization can document its policies and procedures, enforcing them by means of warnings and employee termination when appropriate. When managers wisely back up data they can restore a functioning system in the event of a crash. If a disaster strikes, business recovery can take place when an effective continuity and disaster management plan is in place and followed.</a:t>
            </a:r>
          </a:p>
          <a:p>
            <a:endParaRPr lang="en-US" dirty="0"/>
          </a:p>
        </p:txBody>
      </p:sp>
    </p:spTree>
    <p:extLst>
      <p:ext uri="{BB962C8B-B14F-4D97-AF65-F5344CB8AC3E}">
        <p14:creationId xmlns:p14="http://schemas.microsoft.com/office/powerpoint/2010/main" val="3311840424"/>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procedural (people) and technical</a:t>
            </a:r>
          </a:p>
        </p:txBody>
      </p:sp>
      <p:sp>
        <p:nvSpPr>
          <p:cNvPr id="3" name="Content Placeholder 2"/>
          <p:cNvSpPr>
            <a:spLocks noGrp="1"/>
          </p:cNvSpPr>
          <p:nvPr>
            <p:ph idx="1"/>
          </p:nvPr>
        </p:nvSpPr>
        <p:spPr/>
        <p:txBody>
          <a:bodyPr/>
          <a:lstStyle/>
          <a:p>
            <a:r>
              <a:rPr lang="en-GB" dirty="0"/>
              <a:t>Physical controls are those controls which seek to prevent an attack through the use of something tangible</a:t>
            </a:r>
          </a:p>
          <a:p>
            <a:pPr lvl="1"/>
            <a:r>
              <a:rPr lang="en-GB" dirty="0"/>
              <a:t>Examples of physical controls include mechanisms such as walls, locks, security guards, security cameras, backup copies or real-time replication of data, and the use of natural or man-made disaster-protection devices such as smoke alarms or fire extinguishers</a:t>
            </a:r>
          </a:p>
        </p:txBody>
      </p:sp>
    </p:spTree>
    <p:extLst>
      <p:ext uri="{BB962C8B-B14F-4D97-AF65-F5344CB8AC3E}">
        <p14:creationId xmlns:p14="http://schemas.microsoft.com/office/powerpoint/2010/main" val="2869252129"/>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procedural (people) and technical</a:t>
            </a:r>
          </a:p>
        </p:txBody>
      </p:sp>
      <p:sp>
        <p:nvSpPr>
          <p:cNvPr id="3" name="Content Placeholder 2"/>
          <p:cNvSpPr>
            <a:spLocks noGrp="1"/>
          </p:cNvSpPr>
          <p:nvPr>
            <p:ph idx="1"/>
          </p:nvPr>
        </p:nvSpPr>
        <p:spPr/>
        <p:txBody>
          <a:bodyPr/>
          <a:lstStyle/>
          <a:p>
            <a:r>
              <a:rPr lang="en-GB" dirty="0"/>
              <a:t>Procedural and administrative controls are guidelines or agreements that require or advise people to act in certain ways with the goal of protecting information assets</a:t>
            </a:r>
          </a:p>
          <a:p>
            <a:r>
              <a:rPr lang="en-GB" dirty="0"/>
              <a:t>Procedural and administrative controls include mechanisms such as laws and local regulations, organizational policies, procedures, or guidelines, methods of protecting intellectual property such as copyrights, patents, or trade secrets, and contracts or other documents that govern the relationship between two or more parties</a:t>
            </a:r>
            <a:endParaRPr lang="en-US" dirty="0"/>
          </a:p>
        </p:txBody>
      </p:sp>
    </p:spTree>
    <p:extLst>
      <p:ext uri="{BB962C8B-B14F-4D97-AF65-F5344CB8AC3E}">
        <p14:creationId xmlns:p14="http://schemas.microsoft.com/office/powerpoint/2010/main" val="1456115392"/>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procedural (people) and technical</a:t>
            </a:r>
          </a:p>
        </p:txBody>
      </p:sp>
      <p:sp>
        <p:nvSpPr>
          <p:cNvPr id="3" name="Content Placeholder 2"/>
          <p:cNvSpPr>
            <a:spLocks noGrp="1"/>
          </p:cNvSpPr>
          <p:nvPr>
            <p:ph idx="1"/>
          </p:nvPr>
        </p:nvSpPr>
        <p:spPr/>
        <p:txBody>
          <a:bodyPr/>
          <a:lstStyle/>
          <a:p>
            <a:r>
              <a:rPr lang="en-GB" dirty="0"/>
              <a:t>Technical controls are controls or countermeasures that use technology-based contrivances in order to protect information systems from harm</a:t>
            </a:r>
          </a:p>
          <a:p>
            <a:r>
              <a:rPr lang="en-GB" dirty="0"/>
              <a:t>These can include mechanisms such as passwords, access controls for operating systems or application software programs, network protocols, firewalls and intrusion detection systems, encryption technology, network traffic flow and regulators</a:t>
            </a:r>
            <a:endParaRPr lang="en-US" dirty="0"/>
          </a:p>
        </p:txBody>
      </p:sp>
    </p:spTree>
    <p:extLst>
      <p:ext uri="{BB962C8B-B14F-4D97-AF65-F5344CB8AC3E}">
        <p14:creationId xmlns:p14="http://schemas.microsoft.com/office/powerpoint/2010/main" val="18614143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Business Continuity</a:t>
            </a:r>
          </a:p>
        </p:txBody>
      </p:sp>
      <p:sp>
        <p:nvSpPr>
          <p:cNvPr id="3" name="Content Placeholder 2"/>
          <p:cNvSpPr>
            <a:spLocks noGrp="1"/>
          </p:cNvSpPr>
          <p:nvPr>
            <p:ph idx="1"/>
          </p:nvPr>
        </p:nvSpPr>
        <p:spPr/>
        <p:txBody>
          <a:bodyPr>
            <a:normAutofit/>
          </a:bodyPr>
          <a:lstStyle/>
          <a:p>
            <a:r>
              <a:rPr lang="en-GB" dirty="0"/>
              <a:t>The ability of an organization to maintain essential functions during, as well as after, a disaster has occurred</a:t>
            </a:r>
          </a:p>
          <a:p>
            <a:r>
              <a:rPr lang="en-GB" dirty="0"/>
              <a:t>Need a plan</a:t>
            </a:r>
          </a:p>
          <a:p>
            <a:r>
              <a:rPr lang="en-GB" dirty="0"/>
              <a:t> Business continuity planning establishes risk management processes and procedures that aim to prevent interruptions to mission-critical services, and re-establish full function to the organization as quickly and smoothly as possible</a:t>
            </a:r>
          </a:p>
          <a:p>
            <a:r>
              <a:rPr lang="en-GB" dirty="0"/>
              <a:t>A business continuity plan has three key elements:</a:t>
            </a:r>
          </a:p>
          <a:p>
            <a:pPr lvl="1"/>
            <a:r>
              <a:rPr lang="en-GB" dirty="0"/>
              <a:t>Resilience</a:t>
            </a:r>
          </a:p>
          <a:p>
            <a:pPr lvl="1"/>
            <a:r>
              <a:rPr lang="en-GB" dirty="0"/>
              <a:t>Recovery</a:t>
            </a:r>
          </a:p>
          <a:p>
            <a:pPr lvl="1"/>
            <a:r>
              <a:rPr lang="en-GB" dirty="0"/>
              <a:t>Contingency</a:t>
            </a:r>
          </a:p>
        </p:txBody>
      </p:sp>
    </p:spTree>
    <p:extLst>
      <p:ext uri="{BB962C8B-B14F-4D97-AF65-F5344CB8AC3E}">
        <p14:creationId xmlns:p14="http://schemas.microsoft.com/office/powerpoint/2010/main" val="1378611460"/>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Attack Chain</a:t>
            </a:r>
          </a:p>
        </p:txBody>
      </p:sp>
      <p:sp>
        <p:nvSpPr>
          <p:cNvPr id="3" name="Content Placeholder 2"/>
          <p:cNvSpPr>
            <a:spLocks noGrp="1"/>
          </p:cNvSpPr>
          <p:nvPr>
            <p:ph idx="1"/>
          </p:nvPr>
        </p:nvSpPr>
        <p:spPr/>
        <p:txBody>
          <a:bodyPr/>
          <a:lstStyle/>
          <a:p>
            <a:r>
              <a:rPr lang="en-GB" dirty="0"/>
              <a:t>The cyber-attack chain (also referred to as the cyber kill chain) is a way to understand the sequence of events involved in an external attack on an organization’s IT environment</a:t>
            </a:r>
          </a:p>
          <a:p>
            <a:r>
              <a:rPr lang="en-GB" dirty="0"/>
              <a:t>Understanding the cyber-attack chain model can help IT security teams put strategies and technologies in place to “kill” or contain the attack at various stages, and better protect the IT ecosystem</a:t>
            </a:r>
            <a:endParaRPr lang="en-US" dirty="0"/>
          </a:p>
        </p:txBody>
      </p:sp>
    </p:spTree>
    <p:extLst>
      <p:ext uri="{BB962C8B-B14F-4D97-AF65-F5344CB8AC3E}">
        <p14:creationId xmlns:p14="http://schemas.microsoft.com/office/powerpoint/2010/main" val="4254364396"/>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E531C-B54B-456F-A306-5C783D999A1F}"/>
              </a:ext>
            </a:extLst>
          </p:cNvPr>
          <p:cNvSpPr>
            <a:spLocks noGrp="1"/>
          </p:cNvSpPr>
          <p:nvPr>
            <p:ph type="title"/>
          </p:nvPr>
        </p:nvSpPr>
        <p:spPr/>
        <p:txBody>
          <a:bodyPr/>
          <a:lstStyle/>
          <a:p>
            <a:r>
              <a:rPr lang="en-GB" dirty="0"/>
              <a:t>Attack Chain</a:t>
            </a:r>
          </a:p>
        </p:txBody>
      </p:sp>
      <p:sp>
        <p:nvSpPr>
          <p:cNvPr id="3" name="Content Placeholder 2">
            <a:extLst>
              <a:ext uri="{FF2B5EF4-FFF2-40B4-BE49-F238E27FC236}">
                <a16:creationId xmlns:a16="http://schemas.microsoft.com/office/drawing/2014/main" id="{E44B5977-614C-4928-9DA9-5C49FB08786F}"/>
              </a:ext>
            </a:extLst>
          </p:cNvPr>
          <p:cNvSpPr>
            <a:spLocks noGrp="1"/>
          </p:cNvSpPr>
          <p:nvPr>
            <p:ph idx="1"/>
          </p:nvPr>
        </p:nvSpPr>
        <p:spPr>
          <a:xfrm>
            <a:off x="312821" y="1305098"/>
            <a:ext cx="11590421" cy="5752407"/>
          </a:xfrm>
        </p:spPr>
        <p:txBody>
          <a:bodyPr>
            <a:normAutofit fontScale="55000" lnSpcReduction="20000"/>
          </a:bodyPr>
          <a:lstStyle/>
          <a:p>
            <a:r>
              <a:rPr lang="en-GB" dirty="0"/>
              <a:t>There are 11 discrete links</a:t>
            </a:r>
          </a:p>
          <a:p>
            <a:pPr lvl="1"/>
            <a:r>
              <a:rPr lang="en-GB" sz="2500" b="1" i="1" dirty="0"/>
              <a:t>Initial Access</a:t>
            </a:r>
            <a:r>
              <a:rPr lang="en-GB" sz="2500" dirty="0"/>
              <a:t>: </a:t>
            </a:r>
          </a:p>
          <a:p>
            <a:pPr lvl="2"/>
            <a:r>
              <a:rPr lang="en-GB" sz="2200" dirty="0"/>
              <a:t>Exploiting known vulnerabilities in servers, compromising websites or applications, or taking advantage of successful </a:t>
            </a:r>
            <a:r>
              <a:rPr lang="en-GB" sz="2200" dirty="0" err="1"/>
              <a:t>spearphishing</a:t>
            </a:r>
            <a:r>
              <a:rPr lang="en-GB" sz="2200" dirty="0"/>
              <a:t> attacks allow attackers to wedge a foothold into the edge of the network.</a:t>
            </a:r>
          </a:p>
          <a:p>
            <a:pPr lvl="1"/>
            <a:r>
              <a:rPr lang="en-GB" sz="2500" b="1" i="1" dirty="0"/>
              <a:t>Execution</a:t>
            </a:r>
            <a:r>
              <a:rPr lang="en-GB" sz="2500" dirty="0"/>
              <a:t>:</a:t>
            </a:r>
          </a:p>
          <a:p>
            <a:pPr lvl="2"/>
            <a:r>
              <a:rPr lang="en-GB" sz="2200" dirty="0"/>
              <a:t>This is the point where an attacker executes a binary, command, or script to begin their network reconnaissance and exploitation process.</a:t>
            </a:r>
          </a:p>
          <a:p>
            <a:pPr lvl="1"/>
            <a:r>
              <a:rPr lang="en-GB" sz="2500" b="1" i="1" dirty="0"/>
              <a:t>Persistence</a:t>
            </a:r>
            <a:r>
              <a:rPr lang="en-GB" sz="2500" dirty="0"/>
              <a:t>: </a:t>
            </a:r>
          </a:p>
          <a:p>
            <a:pPr lvl="2"/>
            <a:r>
              <a:rPr lang="en-GB" sz="2200" dirty="0"/>
              <a:t>Once an attacker has established a foothold, the next goal is to avoid detection. Creating or manipulating accounts, applying rootkits, using run keys or exploiting tools like application shimming enable attackers to persist in place while the explore the network for potential targets.</a:t>
            </a:r>
          </a:p>
          <a:p>
            <a:pPr lvl="1"/>
            <a:r>
              <a:rPr lang="en-GB" sz="2500" b="1" i="1" dirty="0"/>
              <a:t>Privilege Escalation</a:t>
            </a:r>
            <a:r>
              <a:rPr lang="en-GB" sz="2500" dirty="0"/>
              <a:t>:</a:t>
            </a:r>
          </a:p>
          <a:p>
            <a:pPr lvl="2"/>
            <a:r>
              <a:rPr lang="en-GB" sz="2200" dirty="0"/>
              <a:t>Basic access does not allow an attacker much opportunity to explore the network. To move around the network and access resources worth stealing, an attacker needs higher network privileges.</a:t>
            </a:r>
          </a:p>
          <a:p>
            <a:pPr lvl="1"/>
            <a:r>
              <a:rPr lang="en-GB" sz="2500" b="1" i="1" dirty="0" err="1"/>
              <a:t>Defense</a:t>
            </a:r>
            <a:r>
              <a:rPr lang="en-GB" sz="2500" b="1" i="1" dirty="0"/>
              <a:t> Evasion</a:t>
            </a:r>
            <a:r>
              <a:rPr lang="en-GB" sz="2500" dirty="0"/>
              <a:t>:</a:t>
            </a:r>
          </a:p>
          <a:p>
            <a:pPr lvl="2"/>
            <a:r>
              <a:rPr lang="en-GB" sz="2200" dirty="0"/>
              <a:t>To move through a network undetected, especially when exfiltrating data, attacks need to avoid detection by things like behavioural analytics and IPS tools. Techniques such as clearing files, learning and mimicking normal traffic behaviours, or disabling security tools are just a few of the full range of tools available to today's hackers.</a:t>
            </a:r>
          </a:p>
          <a:p>
            <a:pPr lvl="1"/>
            <a:r>
              <a:rPr lang="en-GB" sz="2500" b="1" i="1" dirty="0"/>
              <a:t>Credential Access</a:t>
            </a:r>
            <a:r>
              <a:rPr lang="en-GB" sz="2500" dirty="0"/>
              <a:t>:</a:t>
            </a:r>
          </a:p>
          <a:p>
            <a:pPr lvl="2"/>
            <a:r>
              <a:rPr lang="en-GB" sz="2200" dirty="0"/>
              <a:t>In many organizations, critical data and other resources are protected behind a wall of security that require appropriate credentials for access. Unfortunately, gaining access to credentials isn't always that difficult. They are stored in files or in a registry that attackers can exploit, techniques like hooking allow cybercriminals to intercept traffic to uncover credentials, and account manipulation can involve things like adding or modifying the permissions to the account being used to access the network.</a:t>
            </a:r>
          </a:p>
          <a:p>
            <a:pPr lvl="1"/>
            <a:r>
              <a:rPr lang="en-GB" sz="2500" b="1" i="1" dirty="0"/>
              <a:t>Discovery </a:t>
            </a:r>
            <a:r>
              <a:rPr lang="en-GB" sz="2500" i="1" dirty="0"/>
              <a:t>and </a:t>
            </a:r>
            <a:r>
              <a:rPr lang="en-GB" sz="2500" b="1" i="1" dirty="0"/>
              <a:t>Lateral Movement</a:t>
            </a:r>
            <a:r>
              <a:rPr lang="en-GB" sz="2500" dirty="0"/>
              <a:t>:</a:t>
            </a:r>
          </a:p>
          <a:p>
            <a:pPr lvl="2"/>
            <a:r>
              <a:rPr lang="en-GB" sz="2200" dirty="0"/>
              <a:t>Not all data exists in the segment of the network that was broken into. Many of the same techniques used to this point are used again to determine where valuable resources exist and to then allow an attacker to move laterally between network segments, whether they are local to the breach or at some remote physical or virtual data </a:t>
            </a:r>
            <a:r>
              <a:rPr lang="en-GB" sz="2200" dirty="0" err="1"/>
              <a:t>center</a:t>
            </a:r>
            <a:r>
              <a:rPr lang="en-GB" sz="2200" dirty="0"/>
              <a:t>.</a:t>
            </a:r>
          </a:p>
          <a:p>
            <a:pPr lvl="1"/>
            <a:r>
              <a:rPr lang="en-GB" sz="2500" b="1" i="1" dirty="0"/>
              <a:t>Collection </a:t>
            </a:r>
            <a:r>
              <a:rPr lang="en-GB" sz="2500" i="1" dirty="0"/>
              <a:t>and </a:t>
            </a:r>
            <a:r>
              <a:rPr lang="en-GB" sz="2500" b="1" i="1" dirty="0"/>
              <a:t>Exfiltration</a:t>
            </a:r>
            <a:r>
              <a:rPr lang="en-GB" sz="2500" dirty="0"/>
              <a:t>:</a:t>
            </a:r>
          </a:p>
          <a:p>
            <a:pPr lvl="2"/>
            <a:r>
              <a:rPr lang="en-GB" sz="2200" dirty="0"/>
              <a:t>Once an attacker has identified a payload, they need to collect that data needs and extract it from the network without being detected. This is often the trickiest part of the process, as this may involve massive amounts of data. But if a cybercriminal has carefully crafted each attack element to this point, they are often able to remain inside a compromised network for months, slowly moving data to other resources that are under less scrutiny, and eventually out of the network.</a:t>
            </a:r>
          </a:p>
          <a:p>
            <a:pPr lvl="1"/>
            <a:r>
              <a:rPr lang="en-GB" sz="2500" b="1" i="1" dirty="0"/>
              <a:t>Command and Control</a:t>
            </a:r>
            <a:r>
              <a:rPr lang="en-GB" sz="2500" dirty="0"/>
              <a:t>:</a:t>
            </a:r>
          </a:p>
          <a:p>
            <a:pPr lvl="2"/>
            <a:r>
              <a:rPr lang="en-GB" sz="2200" dirty="0"/>
              <a:t>The final step is for attackers to cover their tracks completely. Multi-hop proxies, data obfuscation, and multi-stage exfiltration are just a few of the techniques cybercriminals use to ensure that stolen data cannot be tracked and traced back to them.</a:t>
            </a:r>
          </a:p>
        </p:txBody>
      </p:sp>
    </p:spTree>
    <p:extLst>
      <p:ext uri="{BB962C8B-B14F-4D97-AF65-F5344CB8AC3E}">
        <p14:creationId xmlns:p14="http://schemas.microsoft.com/office/powerpoint/2010/main" val="1592009941"/>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8. Legal, Regulatory, Information Security and Ethical Standards Relevant to Cyber Security (10%, K2) </a:t>
            </a:r>
            <a:endParaRPr lang="en-GB" dirty="0"/>
          </a:p>
        </p:txBody>
      </p:sp>
      <p:sp>
        <p:nvSpPr>
          <p:cNvPr id="3" name="Content Placeholder 2"/>
          <p:cNvSpPr>
            <a:spLocks noGrp="1"/>
          </p:cNvSpPr>
          <p:nvPr>
            <p:ph type="body" idx="1"/>
          </p:nvPr>
        </p:nvSpPr>
        <p:spPr/>
        <p:txBody>
          <a:bodyPr>
            <a:normAutofit fontScale="40000" lnSpcReduction="20000"/>
          </a:bodyPr>
          <a:lstStyle/>
          <a:p>
            <a:r>
              <a:rPr lang="en-US" dirty="0"/>
              <a:t>In this key topic, the apprentice will recall, describe and explain the legal, regulatory, information security and ethical standards relevant to the cyber community. Outcomes should include an ability to: </a:t>
            </a:r>
          </a:p>
          <a:p>
            <a:r>
              <a:rPr lang="en-US" dirty="0"/>
              <a:t>8.1 Describe the appropriate and applicable cyber security standards, regulations and their consequences for at least two sectors</a:t>
            </a:r>
          </a:p>
          <a:p>
            <a:r>
              <a:rPr lang="en-US" dirty="0"/>
              <a:t>8.2 Describe and explain the role of criminal law, contract law and other related sources of legal and regulatory control</a:t>
            </a:r>
          </a:p>
          <a:p>
            <a:r>
              <a:rPr lang="en-US" dirty="0"/>
              <a:t>8.3 Describe and explain the benefits, costs and main motives for the uptake of significant security standards</a:t>
            </a:r>
          </a:p>
          <a:p>
            <a:r>
              <a:rPr lang="en-US" dirty="0"/>
              <a:t>8.4 Describe and explain the main features and implications of laws and regulations that affect </a:t>
            </a:r>
            <a:r>
              <a:rPr lang="en-US" dirty="0" err="1"/>
              <a:t>organisations</a:t>
            </a:r>
            <a:r>
              <a:rPr lang="en-US" dirty="0"/>
              <a:t>, systems and users in the UK</a:t>
            </a:r>
          </a:p>
          <a:p>
            <a:r>
              <a:rPr lang="en-US" dirty="0"/>
              <a:t>8.5  Describe and explain the ethical responsibilities of a cyber-security professional</a:t>
            </a:r>
            <a:endParaRPr lang="en-GB" dirty="0"/>
          </a:p>
        </p:txBody>
      </p:sp>
    </p:spTree>
    <p:extLst>
      <p:ext uri="{BB962C8B-B14F-4D97-AF65-F5344CB8AC3E}">
        <p14:creationId xmlns:p14="http://schemas.microsoft.com/office/powerpoint/2010/main" val="676113437"/>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8.1 Describe the appropriate and applicable cyber security standards, regulations and their consequences for at least two sectors, comparing their differences</a:t>
            </a:r>
            <a:endParaRPr lang="en-GB" sz="4400" dirty="0"/>
          </a:p>
        </p:txBody>
      </p:sp>
      <p:sp>
        <p:nvSpPr>
          <p:cNvPr id="3" name="Content Placeholder 2"/>
          <p:cNvSpPr>
            <a:spLocks noGrp="1"/>
          </p:cNvSpPr>
          <p:nvPr>
            <p:ph type="body" idx="1"/>
          </p:nvPr>
        </p:nvSpPr>
        <p:spPr>
          <a:xfrm>
            <a:off x="360947" y="4589463"/>
            <a:ext cx="11341769" cy="1500187"/>
          </a:xfrm>
        </p:spPr>
        <p:txBody>
          <a:bodyPr>
            <a:normAutofit fontScale="77500" lnSpcReduction="20000"/>
          </a:bodyPr>
          <a:lstStyle/>
          <a:p>
            <a:r>
              <a:rPr lang="en-US" dirty="0"/>
              <a:t>Sectors may include</a:t>
            </a:r>
          </a:p>
          <a:p>
            <a:pPr lvl="1"/>
            <a:r>
              <a:rPr lang="en-US" dirty="0"/>
              <a:t>Government </a:t>
            </a:r>
          </a:p>
          <a:p>
            <a:pPr lvl="1"/>
            <a:r>
              <a:rPr lang="en-US" dirty="0"/>
              <a:t>Public sector </a:t>
            </a:r>
          </a:p>
          <a:p>
            <a:pPr lvl="1"/>
            <a:r>
              <a:rPr lang="en-US" dirty="0"/>
              <a:t>Charitable </a:t>
            </a:r>
          </a:p>
          <a:p>
            <a:pPr lvl="1"/>
            <a:r>
              <a:rPr lang="en-US" dirty="0"/>
              <a:t>Finance </a:t>
            </a:r>
          </a:p>
          <a:p>
            <a:pPr lvl="1"/>
            <a:r>
              <a:rPr lang="en-US" dirty="0"/>
              <a:t>Petrochemical/ process control </a:t>
            </a:r>
          </a:p>
          <a:p>
            <a:pPr lvl="1"/>
            <a:endParaRPr lang="en-US" dirty="0"/>
          </a:p>
        </p:txBody>
      </p:sp>
    </p:spTree>
    <p:extLst>
      <p:ext uri="{BB962C8B-B14F-4D97-AF65-F5344CB8AC3E}">
        <p14:creationId xmlns:p14="http://schemas.microsoft.com/office/powerpoint/2010/main" val="2527855730"/>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7C5FA-F68C-4836-9BD3-D1E4F9C09E82}"/>
              </a:ext>
            </a:extLst>
          </p:cNvPr>
          <p:cNvSpPr>
            <a:spLocks noGrp="1"/>
          </p:cNvSpPr>
          <p:nvPr>
            <p:ph type="title"/>
          </p:nvPr>
        </p:nvSpPr>
        <p:spPr/>
        <p:txBody>
          <a:bodyPr/>
          <a:lstStyle/>
          <a:p>
            <a:r>
              <a:rPr lang="en-GB" dirty="0"/>
              <a:t>Cyber Security Standards</a:t>
            </a:r>
          </a:p>
        </p:txBody>
      </p:sp>
      <p:sp>
        <p:nvSpPr>
          <p:cNvPr id="3" name="Content Placeholder 2">
            <a:extLst>
              <a:ext uri="{FF2B5EF4-FFF2-40B4-BE49-F238E27FC236}">
                <a16:creationId xmlns:a16="http://schemas.microsoft.com/office/drawing/2014/main" id="{B98BEBD0-1F56-4DBF-BB75-03C6D746EDE6}"/>
              </a:ext>
            </a:extLst>
          </p:cNvPr>
          <p:cNvSpPr>
            <a:spLocks noGrp="1"/>
          </p:cNvSpPr>
          <p:nvPr>
            <p:ph idx="1"/>
          </p:nvPr>
        </p:nvSpPr>
        <p:spPr/>
        <p:txBody>
          <a:bodyPr/>
          <a:lstStyle/>
          <a:p>
            <a:r>
              <a:rPr lang="en-GB" dirty="0"/>
              <a:t>Techniques generally set forth in published materials that attempt to protect the cyber environment of a user or organization</a:t>
            </a:r>
          </a:p>
          <a:p>
            <a:r>
              <a:rPr lang="en-US" altLang="en-US" dirty="0"/>
              <a:t>This environment includes users themselves, networks, devices, all software, processes, information in storage or transit, applications, services, and systems that can be connected directly or indirectly to networks</a:t>
            </a:r>
          </a:p>
          <a:p>
            <a:r>
              <a:rPr lang="en-US" altLang="en-US" dirty="0"/>
              <a:t>The principal objective is to reduce the risks, including prevention or mitigation of cyber-attacks</a:t>
            </a:r>
          </a:p>
          <a:p>
            <a:r>
              <a:rPr lang="en-US" altLang="en-US" dirty="0"/>
              <a:t>These published materials consist of collections of tools, policies, security concepts, security safeguards, guidelines, risk management approaches, actions, training, best practices, assurance and technologies</a:t>
            </a:r>
          </a:p>
          <a:p>
            <a:endParaRPr lang="en-GB" dirty="0"/>
          </a:p>
          <a:p>
            <a:endParaRPr lang="en-GB" dirty="0"/>
          </a:p>
        </p:txBody>
      </p:sp>
    </p:spTree>
    <p:extLst>
      <p:ext uri="{BB962C8B-B14F-4D97-AF65-F5344CB8AC3E}">
        <p14:creationId xmlns:p14="http://schemas.microsoft.com/office/powerpoint/2010/main" val="4021478142"/>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3C101-965E-4975-A2B4-2031BBE1FD45}"/>
              </a:ext>
            </a:extLst>
          </p:cNvPr>
          <p:cNvSpPr>
            <a:spLocks noGrp="1"/>
          </p:cNvSpPr>
          <p:nvPr>
            <p:ph type="title"/>
          </p:nvPr>
        </p:nvSpPr>
        <p:spPr/>
        <p:txBody>
          <a:bodyPr/>
          <a:lstStyle/>
          <a:p>
            <a:r>
              <a:rPr lang="en-GB" dirty="0"/>
              <a:t>Cyber Security Regulations</a:t>
            </a:r>
          </a:p>
        </p:txBody>
      </p:sp>
      <p:sp>
        <p:nvSpPr>
          <p:cNvPr id="3" name="Content Placeholder 2">
            <a:extLst>
              <a:ext uri="{FF2B5EF4-FFF2-40B4-BE49-F238E27FC236}">
                <a16:creationId xmlns:a16="http://schemas.microsoft.com/office/drawing/2014/main" id="{18D76261-5170-4494-94B1-6ECA244C5975}"/>
              </a:ext>
            </a:extLst>
          </p:cNvPr>
          <p:cNvSpPr>
            <a:spLocks noGrp="1"/>
          </p:cNvSpPr>
          <p:nvPr>
            <p:ph idx="1"/>
          </p:nvPr>
        </p:nvSpPr>
        <p:spPr/>
        <p:txBody>
          <a:bodyPr/>
          <a:lstStyle/>
          <a:p>
            <a:r>
              <a:rPr lang="en-GB" dirty="0"/>
              <a:t>A cybersecurity regulation comprises directives that safeguard information technology and computer systems with the purpose of forcing companies and organizations to protect their systems and information from cyber attacks like viruses, worms, Trojan horses, phishing, denial of service (DOS) attacks, unauthorized access (stealing intellectual property or confidential information) and control system attacks</a:t>
            </a:r>
          </a:p>
        </p:txBody>
      </p:sp>
    </p:spTree>
    <p:extLst>
      <p:ext uri="{BB962C8B-B14F-4D97-AF65-F5344CB8AC3E}">
        <p14:creationId xmlns:p14="http://schemas.microsoft.com/office/powerpoint/2010/main" val="3677024054"/>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4883-CF57-4934-A070-4EC1C5BD7A0C}"/>
              </a:ext>
            </a:extLst>
          </p:cNvPr>
          <p:cNvSpPr>
            <a:spLocks noGrp="1"/>
          </p:cNvSpPr>
          <p:nvPr>
            <p:ph type="title"/>
          </p:nvPr>
        </p:nvSpPr>
        <p:spPr/>
        <p:txBody>
          <a:bodyPr/>
          <a:lstStyle/>
          <a:p>
            <a:r>
              <a:rPr lang="en-GB" dirty="0"/>
              <a:t>Consequences for Government</a:t>
            </a:r>
          </a:p>
        </p:txBody>
      </p:sp>
      <p:sp>
        <p:nvSpPr>
          <p:cNvPr id="3" name="Content Placeholder 2">
            <a:extLst>
              <a:ext uri="{FF2B5EF4-FFF2-40B4-BE49-F238E27FC236}">
                <a16:creationId xmlns:a16="http://schemas.microsoft.com/office/drawing/2014/main" id="{FDAE64ED-61AF-47CB-AA81-C89CC1F20489}"/>
              </a:ext>
            </a:extLst>
          </p:cNvPr>
          <p:cNvSpPr>
            <a:spLocks noGrp="1"/>
          </p:cNvSpPr>
          <p:nvPr>
            <p:ph idx="1"/>
          </p:nvPr>
        </p:nvSpPr>
        <p:spPr/>
        <p:txBody>
          <a:bodyPr/>
          <a:lstStyle/>
          <a:p>
            <a:r>
              <a:rPr lang="en-GB" dirty="0"/>
              <a:t>The security policy framework describes the standards, best-practice guidelines and approaches that are required to protect UK government assets (people, information and infrastructure). </a:t>
            </a:r>
          </a:p>
          <a:p>
            <a:r>
              <a:rPr lang="en-GB" dirty="0"/>
              <a:t>It focuses on the outcomes that are required to achieve a proportionate and risk-managed approach to security that enables government business to function effectively, safely and securely.</a:t>
            </a:r>
          </a:p>
          <a:p>
            <a:r>
              <a:rPr lang="en-GB" dirty="0"/>
              <a:t>See wiki for </a:t>
            </a:r>
            <a:r>
              <a:rPr lang="en-GB" dirty="0">
                <a:hlinkClick r:id="rId2"/>
              </a:rPr>
              <a:t>Secure Policy Framework </a:t>
            </a:r>
            <a:r>
              <a:rPr lang="en-GB" dirty="0"/>
              <a:t>pdf</a:t>
            </a:r>
          </a:p>
          <a:p>
            <a:r>
              <a:rPr lang="en-GB" dirty="0"/>
              <a:t>See wiki for </a:t>
            </a:r>
            <a:r>
              <a:rPr lang="en-GB" dirty="0">
                <a:hlinkClick r:id="rId2"/>
              </a:rPr>
              <a:t>Minimum Cyber Security Standard</a:t>
            </a:r>
            <a:r>
              <a:rPr lang="en-GB" dirty="0"/>
              <a:t> pdf</a:t>
            </a:r>
          </a:p>
        </p:txBody>
      </p:sp>
    </p:spTree>
    <p:extLst>
      <p:ext uri="{BB962C8B-B14F-4D97-AF65-F5344CB8AC3E}">
        <p14:creationId xmlns:p14="http://schemas.microsoft.com/office/powerpoint/2010/main" val="439266706"/>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A77A-59AF-4F62-B3A1-EB7045F62298}"/>
              </a:ext>
            </a:extLst>
          </p:cNvPr>
          <p:cNvSpPr>
            <a:spLocks noGrp="1"/>
          </p:cNvSpPr>
          <p:nvPr>
            <p:ph type="title"/>
          </p:nvPr>
        </p:nvSpPr>
        <p:spPr/>
        <p:txBody>
          <a:bodyPr/>
          <a:lstStyle/>
          <a:p>
            <a:r>
              <a:rPr lang="en-GB" dirty="0"/>
              <a:t>Consequences for Finance</a:t>
            </a:r>
          </a:p>
        </p:txBody>
      </p:sp>
      <p:sp>
        <p:nvSpPr>
          <p:cNvPr id="3" name="Content Placeholder 2">
            <a:extLst>
              <a:ext uri="{FF2B5EF4-FFF2-40B4-BE49-F238E27FC236}">
                <a16:creationId xmlns:a16="http://schemas.microsoft.com/office/drawing/2014/main" id="{3B48F761-35AA-43C3-A1BA-DE7A8A787BEC}"/>
              </a:ext>
            </a:extLst>
          </p:cNvPr>
          <p:cNvSpPr>
            <a:spLocks noGrp="1"/>
          </p:cNvSpPr>
          <p:nvPr>
            <p:ph idx="1"/>
          </p:nvPr>
        </p:nvSpPr>
        <p:spPr/>
        <p:txBody>
          <a:bodyPr/>
          <a:lstStyle/>
          <a:p>
            <a:r>
              <a:rPr lang="en-GB" dirty="0"/>
              <a:t>Regulated by the Financial Conduct Authority (FCA)</a:t>
            </a:r>
          </a:p>
          <a:p>
            <a:r>
              <a:rPr lang="en-GB" dirty="0"/>
              <a:t>Risk of disruption to the continuity of supply of critical economic functions</a:t>
            </a:r>
          </a:p>
          <a:p>
            <a:pPr lvl="1"/>
            <a:r>
              <a:rPr lang="en-GB" dirty="0"/>
              <a:t>Payment</a:t>
            </a:r>
          </a:p>
          <a:p>
            <a:pPr lvl="1"/>
            <a:r>
              <a:rPr lang="en-GB" dirty="0"/>
              <a:t>Settlement and clearing</a:t>
            </a:r>
          </a:p>
          <a:p>
            <a:pPr lvl="1"/>
            <a:r>
              <a:rPr lang="en-GB" dirty="0"/>
              <a:t>Retail banking</a:t>
            </a:r>
          </a:p>
          <a:p>
            <a:pPr lvl="1"/>
            <a:r>
              <a:rPr lang="en-GB" dirty="0"/>
              <a:t>Corporate banking</a:t>
            </a:r>
          </a:p>
          <a:p>
            <a:pPr lvl="1"/>
            <a:r>
              <a:rPr lang="en-GB" dirty="0"/>
              <a:t>Intra-financial system borrowing and lending</a:t>
            </a:r>
          </a:p>
          <a:p>
            <a:pPr lvl="1"/>
            <a:r>
              <a:rPr lang="en-GB" dirty="0"/>
              <a:t>Investment banking</a:t>
            </a:r>
          </a:p>
          <a:p>
            <a:pPr lvl="1"/>
            <a:r>
              <a:rPr lang="en-GB" dirty="0"/>
              <a:t>Custody services</a:t>
            </a:r>
          </a:p>
          <a:p>
            <a:pPr lvl="1"/>
            <a:r>
              <a:rPr lang="en-GB" dirty="0"/>
              <a:t>Life insurance</a:t>
            </a:r>
          </a:p>
          <a:p>
            <a:pPr lvl="1"/>
            <a:r>
              <a:rPr lang="en-GB" dirty="0"/>
              <a:t>General insurance</a:t>
            </a:r>
          </a:p>
        </p:txBody>
      </p:sp>
    </p:spTree>
    <p:extLst>
      <p:ext uri="{BB962C8B-B14F-4D97-AF65-F5344CB8AC3E}">
        <p14:creationId xmlns:p14="http://schemas.microsoft.com/office/powerpoint/2010/main" val="4237988361"/>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DF4DD-B28D-419E-BE7E-C624B60BB59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8AE1EF7-008F-4775-A2ED-BDD09791F29D}"/>
              </a:ext>
            </a:extLst>
          </p:cNvPr>
          <p:cNvSpPr>
            <a:spLocks noGrp="1"/>
          </p:cNvSpPr>
          <p:nvPr>
            <p:ph idx="1"/>
          </p:nvPr>
        </p:nvSpPr>
        <p:spPr/>
        <p:txBody>
          <a:bodyPr/>
          <a:lstStyle/>
          <a:p>
            <a:r>
              <a:rPr lang="en-GB" dirty="0"/>
              <a:t>Describe the cyber security standards and regulations for commonly known sectors such as: </a:t>
            </a:r>
          </a:p>
          <a:p>
            <a:pPr lvl="1"/>
            <a:r>
              <a:rPr lang="en-GB" dirty="0"/>
              <a:t>Government (e.g. export control, information exchange treaties)</a:t>
            </a:r>
          </a:p>
          <a:p>
            <a:pPr lvl="1"/>
            <a:r>
              <a:rPr lang="en-GB" dirty="0"/>
              <a:t>Financial sector (e.g. PCI DSS standard for the payment card industries)</a:t>
            </a:r>
          </a:p>
          <a:p>
            <a:pPr lvl="1"/>
            <a:r>
              <a:rPr lang="en-GB" dirty="0"/>
              <a:t>Petrochemical / process control (e.g. ICS security) </a:t>
            </a:r>
          </a:p>
          <a:p>
            <a:endParaRPr lang="en-GB" dirty="0"/>
          </a:p>
          <a:p>
            <a:endParaRPr lang="en-GB" dirty="0"/>
          </a:p>
        </p:txBody>
      </p:sp>
    </p:spTree>
    <p:extLst>
      <p:ext uri="{BB962C8B-B14F-4D97-AF65-F5344CB8AC3E}">
        <p14:creationId xmlns:p14="http://schemas.microsoft.com/office/powerpoint/2010/main" val="3497727564"/>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20772-09F7-411E-B50D-B15ADB0C8CC4}"/>
              </a:ext>
            </a:extLst>
          </p:cNvPr>
          <p:cNvSpPr>
            <a:spLocks noGrp="1"/>
          </p:cNvSpPr>
          <p:nvPr>
            <p:ph type="title"/>
          </p:nvPr>
        </p:nvSpPr>
        <p:spPr>
          <a:xfrm>
            <a:off x="1227222" y="398376"/>
            <a:ext cx="9072248" cy="1325563"/>
          </a:xfrm>
        </p:spPr>
        <p:txBody>
          <a:bodyPr/>
          <a:lstStyle/>
          <a:p>
            <a:r>
              <a:rPr lang="en-GB" dirty="0"/>
              <a:t>Export Control, Information Exchange Treaties</a:t>
            </a:r>
          </a:p>
        </p:txBody>
      </p:sp>
      <p:sp>
        <p:nvSpPr>
          <p:cNvPr id="3" name="Content Placeholder 2">
            <a:extLst>
              <a:ext uri="{FF2B5EF4-FFF2-40B4-BE49-F238E27FC236}">
                <a16:creationId xmlns:a16="http://schemas.microsoft.com/office/drawing/2014/main" id="{246D81E8-7E08-46B1-AEA9-65000F820C04}"/>
              </a:ext>
            </a:extLst>
          </p:cNvPr>
          <p:cNvSpPr>
            <a:spLocks noGrp="1"/>
          </p:cNvSpPr>
          <p:nvPr>
            <p:ph idx="1"/>
          </p:nvPr>
        </p:nvSpPr>
        <p:spPr/>
        <p:txBody>
          <a:bodyPr/>
          <a:lstStyle/>
          <a:p>
            <a:r>
              <a:rPr lang="en-GB" dirty="0"/>
              <a:t>Export Control</a:t>
            </a:r>
          </a:p>
          <a:p>
            <a:pPr lvl="1"/>
            <a:r>
              <a:rPr lang="en-GB" dirty="0"/>
              <a:t>UK cyber security sector is a key national security and prosperity aim</a:t>
            </a:r>
          </a:p>
          <a:p>
            <a:pPr lvl="1"/>
            <a:endParaRPr lang="en-GB" dirty="0"/>
          </a:p>
          <a:p>
            <a:r>
              <a:rPr lang="en-GB" dirty="0"/>
              <a:t>Information Exchange Treaties</a:t>
            </a:r>
          </a:p>
          <a:p>
            <a:pPr lvl="1"/>
            <a:r>
              <a:rPr lang="en-GB" dirty="0"/>
              <a:t>Mainly regarding UK taxation</a:t>
            </a:r>
          </a:p>
          <a:p>
            <a:pPr lvl="1"/>
            <a:r>
              <a:rPr lang="en-GB" dirty="0"/>
              <a:t>Europol</a:t>
            </a:r>
          </a:p>
          <a:p>
            <a:pPr lvl="1"/>
            <a:endParaRPr lang="en-GB" dirty="0"/>
          </a:p>
        </p:txBody>
      </p:sp>
    </p:spTree>
    <p:extLst>
      <p:ext uri="{BB962C8B-B14F-4D97-AF65-F5344CB8AC3E}">
        <p14:creationId xmlns:p14="http://schemas.microsoft.com/office/powerpoint/2010/main" val="2011376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1.3 Describe and explain how the cyber security of businesses contributes to the overall economy and security of the society in which it operates </a:t>
            </a:r>
            <a:endParaRPr lang="en-GB" dirty="0"/>
          </a:p>
        </p:txBody>
      </p:sp>
      <p:sp>
        <p:nvSpPr>
          <p:cNvPr id="5" name="Text Placeholder 4"/>
          <p:cNvSpPr>
            <a:spLocks noGrp="1"/>
          </p:cNvSpPr>
          <p:nvPr>
            <p:ph type="body" idx="1"/>
          </p:nvPr>
        </p:nvSpPr>
        <p:spPr/>
        <p:txBody>
          <a:bodyPr/>
          <a:lstStyle/>
          <a:p>
            <a:r>
              <a:rPr lang="en-GB" dirty="0"/>
              <a:t>A candidate should be able to: </a:t>
            </a:r>
          </a:p>
          <a:p>
            <a:r>
              <a:rPr lang="en-GB" dirty="0"/>
              <a:t>• </a:t>
            </a:r>
            <a:r>
              <a:rPr lang="en-GB" i="1" dirty="0"/>
              <a:t>Explain the importance of Cyber Security to the businesses. </a:t>
            </a:r>
            <a:endParaRPr lang="en-GB" dirty="0"/>
          </a:p>
          <a:p>
            <a:r>
              <a:rPr lang="en-GB" dirty="0"/>
              <a:t>• Describe the impact of Cyber Security on the everyday life. </a:t>
            </a:r>
          </a:p>
        </p:txBody>
      </p:sp>
    </p:spTree>
    <p:extLst>
      <p:ext uri="{BB962C8B-B14F-4D97-AF65-F5344CB8AC3E}">
        <p14:creationId xmlns:p14="http://schemas.microsoft.com/office/powerpoint/2010/main" val="2735146495"/>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4999A-DB97-4832-910C-1FEB10AA355A}"/>
              </a:ext>
            </a:extLst>
          </p:cNvPr>
          <p:cNvSpPr>
            <a:spLocks noGrp="1"/>
          </p:cNvSpPr>
          <p:nvPr>
            <p:ph type="title"/>
          </p:nvPr>
        </p:nvSpPr>
        <p:spPr/>
        <p:txBody>
          <a:bodyPr/>
          <a:lstStyle/>
          <a:p>
            <a:r>
              <a:rPr lang="en-GB" dirty="0"/>
              <a:t>ICS</a:t>
            </a:r>
          </a:p>
        </p:txBody>
      </p:sp>
      <p:sp>
        <p:nvSpPr>
          <p:cNvPr id="3" name="Content Placeholder 2">
            <a:extLst>
              <a:ext uri="{FF2B5EF4-FFF2-40B4-BE49-F238E27FC236}">
                <a16:creationId xmlns:a16="http://schemas.microsoft.com/office/drawing/2014/main" id="{A07F96F6-DDC6-46E8-ACBD-7C3E08377B6F}"/>
              </a:ext>
            </a:extLst>
          </p:cNvPr>
          <p:cNvSpPr>
            <a:spLocks noGrp="1"/>
          </p:cNvSpPr>
          <p:nvPr>
            <p:ph idx="1"/>
          </p:nvPr>
        </p:nvSpPr>
        <p:spPr/>
        <p:txBody>
          <a:bodyPr>
            <a:normAutofit lnSpcReduction="10000"/>
          </a:bodyPr>
          <a:lstStyle/>
          <a:p>
            <a:r>
              <a:rPr lang="en-GB" dirty="0"/>
              <a:t>ICS security is the area of concern involving the safeguarding of industrial control systems, the integrated hardware and software designed to monitor and control the operation of machinery and associated devices in industrial environments</a:t>
            </a:r>
          </a:p>
          <a:p>
            <a:r>
              <a:rPr lang="en-GB" dirty="0"/>
              <a:t>Industrial control systems are used in machinery throughout a wide range of industries all around the world</a:t>
            </a:r>
          </a:p>
          <a:p>
            <a:r>
              <a:rPr lang="en-GB" dirty="0"/>
              <a:t>The systems monitor, manage and administer everything from nuclear power plants and other utilities to HVAC installations, robotics and even prison cell doors</a:t>
            </a:r>
          </a:p>
          <a:p>
            <a:r>
              <a:rPr lang="en-GB" dirty="0"/>
              <a:t>Industrial systems, including critical infrastructure, are increasingly being networked and outfitted with computing and communications technologies</a:t>
            </a:r>
          </a:p>
          <a:p>
            <a:r>
              <a:rPr lang="en-GB" dirty="0"/>
              <a:t>Regulated by document IEC 61511-1 2019 (pay over £400 for this if you want)</a:t>
            </a:r>
          </a:p>
        </p:txBody>
      </p:sp>
    </p:spTree>
    <p:extLst>
      <p:ext uri="{BB962C8B-B14F-4D97-AF65-F5344CB8AC3E}">
        <p14:creationId xmlns:p14="http://schemas.microsoft.com/office/powerpoint/2010/main" val="3490284242"/>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8.2 Describe and explain the role of criminal law, contract law and other related sources of legal and regulatory control  </a:t>
            </a:r>
            <a:endParaRPr lang="en-GB" dirty="0"/>
          </a:p>
        </p:txBody>
      </p:sp>
      <p:sp>
        <p:nvSpPr>
          <p:cNvPr id="4" name="Text Placeholder 3">
            <a:extLst>
              <a:ext uri="{FF2B5EF4-FFF2-40B4-BE49-F238E27FC236}">
                <a16:creationId xmlns:a16="http://schemas.microsoft.com/office/drawing/2014/main" id="{D6D1A525-ACE1-44FF-8FF5-CA816754562E}"/>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25929782"/>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E63A2-A95A-4449-81AF-C1155FB088E7}"/>
              </a:ext>
            </a:extLst>
          </p:cNvPr>
          <p:cNvSpPr>
            <a:spLocks noGrp="1"/>
          </p:cNvSpPr>
          <p:nvPr>
            <p:ph type="title"/>
          </p:nvPr>
        </p:nvSpPr>
        <p:spPr/>
        <p:txBody>
          <a:bodyPr/>
          <a:lstStyle/>
          <a:p>
            <a:r>
              <a:rPr lang="en-GB" dirty="0"/>
              <a:t>Criminal Law</a:t>
            </a:r>
          </a:p>
        </p:txBody>
      </p:sp>
      <p:sp>
        <p:nvSpPr>
          <p:cNvPr id="3" name="Content Placeholder 2">
            <a:extLst>
              <a:ext uri="{FF2B5EF4-FFF2-40B4-BE49-F238E27FC236}">
                <a16:creationId xmlns:a16="http://schemas.microsoft.com/office/drawing/2014/main" id="{8B995C1E-6253-446C-99F3-5C33F91A796E}"/>
              </a:ext>
            </a:extLst>
          </p:cNvPr>
          <p:cNvSpPr>
            <a:spLocks noGrp="1"/>
          </p:cNvSpPr>
          <p:nvPr>
            <p:ph idx="1"/>
          </p:nvPr>
        </p:nvSpPr>
        <p:spPr/>
        <p:txBody>
          <a:bodyPr/>
          <a:lstStyle/>
          <a:p>
            <a:r>
              <a:rPr lang="en-GB" dirty="0"/>
              <a:t>The law makes it possible to resolve conflicts and disputes between </a:t>
            </a:r>
            <a:r>
              <a:rPr lang="en-GB" dirty="0" err="1"/>
              <a:t>quarreling</a:t>
            </a:r>
            <a:r>
              <a:rPr lang="en-GB" dirty="0"/>
              <a:t> citizens</a:t>
            </a:r>
          </a:p>
          <a:p>
            <a:r>
              <a:rPr lang="en-GB" dirty="0"/>
              <a:t>It provides a peaceful, orderly way to handle grievances</a:t>
            </a:r>
          </a:p>
          <a:p>
            <a:r>
              <a:rPr lang="en-GB" dirty="0"/>
              <a:t>Protecting individuals and property</a:t>
            </a:r>
          </a:p>
          <a:p>
            <a:r>
              <a:rPr lang="en-GB" dirty="0"/>
              <a:t>Criminal law protects citizens from criminals who would inflict physical harm on others or take their worldly goods</a:t>
            </a:r>
          </a:p>
        </p:txBody>
      </p:sp>
    </p:spTree>
    <p:extLst>
      <p:ext uri="{BB962C8B-B14F-4D97-AF65-F5344CB8AC3E}">
        <p14:creationId xmlns:p14="http://schemas.microsoft.com/office/powerpoint/2010/main" val="616383546"/>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BC3A0-0340-4544-B350-079DDB86B4BA}"/>
              </a:ext>
            </a:extLst>
          </p:cNvPr>
          <p:cNvSpPr>
            <a:spLocks noGrp="1"/>
          </p:cNvSpPr>
          <p:nvPr>
            <p:ph type="title"/>
          </p:nvPr>
        </p:nvSpPr>
        <p:spPr/>
        <p:txBody>
          <a:bodyPr/>
          <a:lstStyle/>
          <a:p>
            <a:r>
              <a:rPr lang="en-GB" dirty="0"/>
              <a:t>Contract Law</a:t>
            </a:r>
          </a:p>
        </p:txBody>
      </p:sp>
      <p:sp>
        <p:nvSpPr>
          <p:cNvPr id="3" name="Content Placeholder 2">
            <a:extLst>
              <a:ext uri="{FF2B5EF4-FFF2-40B4-BE49-F238E27FC236}">
                <a16:creationId xmlns:a16="http://schemas.microsoft.com/office/drawing/2014/main" id="{813CEB5F-F66A-4BF5-913B-1805275073DB}"/>
              </a:ext>
            </a:extLst>
          </p:cNvPr>
          <p:cNvSpPr>
            <a:spLocks noGrp="1"/>
          </p:cNvSpPr>
          <p:nvPr>
            <p:ph idx="1"/>
          </p:nvPr>
        </p:nvSpPr>
        <p:spPr/>
        <p:txBody>
          <a:bodyPr/>
          <a:lstStyle/>
          <a:p>
            <a:r>
              <a:rPr lang="en-GB" dirty="0"/>
              <a:t>A contract is an agreement between two or more parties. A legally binding contract is a voluntary agreement reached between the parties that is enforceable in law</a:t>
            </a:r>
          </a:p>
          <a:p>
            <a:r>
              <a:rPr lang="en-GB" dirty="0"/>
              <a:t>A valid contract requires the presence of three elements:</a:t>
            </a:r>
          </a:p>
          <a:p>
            <a:pPr lvl="1"/>
            <a:r>
              <a:rPr lang="en-GB" dirty="0"/>
              <a:t>an agreement;</a:t>
            </a:r>
          </a:p>
          <a:p>
            <a:pPr lvl="1"/>
            <a:r>
              <a:rPr lang="en-GB" dirty="0"/>
              <a:t>an intention to create legal relations: this is an intention to form a legally binding relationship, and;</a:t>
            </a:r>
          </a:p>
          <a:p>
            <a:pPr lvl="1"/>
            <a:r>
              <a:rPr lang="en-GB" dirty="0"/>
              <a:t>consideration: </a:t>
            </a:r>
            <a:r>
              <a:rPr lang="en-GB" dirty="0" err="1"/>
              <a:t>ie</a:t>
            </a:r>
            <a:r>
              <a:rPr lang="en-GB" dirty="0"/>
              <a:t>. payment</a:t>
            </a:r>
          </a:p>
          <a:p>
            <a:endParaRPr lang="en-GB" dirty="0"/>
          </a:p>
        </p:txBody>
      </p:sp>
    </p:spTree>
    <p:extLst>
      <p:ext uri="{BB962C8B-B14F-4D97-AF65-F5344CB8AC3E}">
        <p14:creationId xmlns:p14="http://schemas.microsoft.com/office/powerpoint/2010/main" val="2155062735"/>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DB36E-1CED-4120-B4E1-2B2DFB327EE0}"/>
              </a:ext>
            </a:extLst>
          </p:cNvPr>
          <p:cNvSpPr>
            <a:spLocks noGrp="1"/>
          </p:cNvSpPr>
          <p:nvPr>
            <p:ph type="title"/>
          </p:nvPr>
        </p:nvSpPr>
        <p:spPr/>
        <p:txBody>
          <a:bodyPr/>
          <a:lstStyle/>
          <a:p>
            <a:r>
              <a:rPr lang="en-GB" dirty="0"/>
              <a:t>Legal and Regulatory Control</a:t>
            </a:r>
          </a:p>
        </p:txBody>
      </p:sp>
      <p:sp>
        <p:nvSpPr>
          <p:cNvPr id="3" name="Content Placeholder 2">
            <a:extLst>
              <a:ext uri="{FF2B5EF4-FFF2-40B4-BE49-F238E27FC236}">
                <a16:creationId xmlns:a16="http://schemas.microsoft.com/office/drawing/2014/main" id="{84928892-ADC5-4319-BC67-0DAAA86C3B07}"/>
              </a:ext>
            </a:extLst>
          </p:cNvPr>
          <p:cNvSpPr>
            <a:spLocks noGrp="1"/>
          </p:cNvSpPr>
          <p:nvPr>
            <p:ph idx="1"/>
          </p:nvPr>
        </p:nvSpPr>
        <p:spPr/>
        <p:txBody>
          <a:bodyPr/>
          <a:lstStyle/>
          <a:p>
            <a:r>
              <a:rPr lang="en-GB" dirty="0"/>
              <a:t>Legal control is the absolute and definitive Act of Parliament</a:t>
            </a:r>
          </a:p>
          <a:p>
            <a:r>
              <a:rPr lang="en-GB" dirty="0"/>
              <a:t>It is the legislation that dictates to people, organisations and public bodies</a:t>
            </a:r>
          </a:p>
          <a:p>
            <a:endParaRPr lang="en-GB" dirty="0"/>
          </a:p>
          <a:p>
            <a:r>
              <a:rPr lang="en-GB" dirty="0"/>
              <a:t>Regulatory control is when a secondary legislation is put in place</a:t>
            </a:r>
          </a:p>
          <a:p>
            <a:r>
              <a:rPr lang="en-GB" dirty="0"/>
              <a:t>Secondary legislation is law created by ministers (or other bodies) under powers given to them by an Act of Parliament</a:t>
            </a:r>
          </a:p>
          <a:p>
            <a:r>
              <a:rPr lang="en-GB" dirty="0"/>
              <a:t>It is used to fill in the details of Acts (primary legislation)</a:t>
            </a:r>
          </a:p>
          <a:p>
            <a:r>
              <a:rPr lang="en-GB" dirty="0"/>
              <a:t>These details provide practical measures that enable the law to be enforced and operate in daily life</a:t>
            </a:r>
          </a:p>
        </p:txBody>
      </p:sp>
    </p:spTree>
    <p:extLst>
      <p:ext uri="{BB962C8B-B14F-4D97-AF65-F5344CB8AC3E}">
        <p14:creationId xmlns:p14="http://schemas.microsoft.com/office/powerpoint/2010/main" val="4248469800"/>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943CE-F37B-49DD-B0E0-05CA7FF66AF3}"/>
              </a:ext>
            </a:extLst>
          </p:cNvPr>
          <p:cNvSpPr>
            <a:spLocks noGrp="1"/>
          </p:cNvSpPr>
          <p:nvPr>
            <p:ph type="title"/>
          </p:nvPr>
        </p:nvSpPr>
        <p:spPr/>
        <p:txBody>
          <a:bodyPr>
            <a:normAutofit fontScale="90000"/>
          </a:bodyPr>
          <a:lstStyle/>
          <a:p>
            <a:r>
              <a:rPr lang="en-US" dirty="0"/>
              <a:t>8.3 Describe and explain the benefits, costs and main motives for the uptake of significant security standards</a:t>
            </a:r>
            <a:endParaRPr lang="en-GB" dirty="0"/>
          </a:p>
        </p:txBody>
      </p:sp>
      <p:sp>
        <p:nvSpPr>
          <p:cNvPr id="3" name="Content Placeholder 2">
            <a:extLst>
              <a:ext uri="{FF2B5EF4-FFF2-40B4-BE49-F238E27FC236}">
                <a16:creationId xmlns:a16="http://schemas.microsoft.com/office/drawing/2014/main" id="{C24EF563-7A75-4997-95B3-453C646255DE}"/>
              </a:ext>
            </a:extLst>
          </p:cNvPr>
          <p:cNvSpPr>
            <a:spLocks noGrp="1"/>
          </p:cNvSpPr>
          <p:nvPr>
            <p:ph type="body" idx="1"/>
          </p:nvPr>
        </p:nvSpPr>
        <p:spPr/>
        <p:txBody>
          <a:bodyPr>
            <a:normAutofit fontScale="62500" lnSpcReduction="20000"/>
          </a:bodyPr>
          <a:lstStyle/>
          <a:p>
            <a:r>
              <a:rPr lang="en-US" dirty="0"/>
              <a:t>Common Criteria </a:t>
            </a:r>
          </a:p>
          <a:p>
            <a:r>
              <a:rPr lang="en-US" dirty="0"/>
              <a:t>PCI-DSS </a:t>
            </a:r>
          </a:p>
          <a:p>
            <a:r>
              <a:rPr lang="en-US" dirty="0"/>
              <a:t>FIPS-140-2 </a:t>
            </a:r>
          </a:p>
          <a:p>
            <a:r>
              <a:rPr lang="en-US" dirty="0"/>
              <a:t>CESG Assisted products (CAPS) </a:t>
            </a:r>
          </a:p>
          <a:p>
            <a:r>
              <a:rPr lang="en-US" dirty="0"/>
              <a:t>COBIT </a:t>
            </a:r>
          </a:p>
          <a:p>
            <a:endParaRPr lang="en-GB" dirty="0"/>
          </a:p>
        </p:txBody>
      </p:sp>
    </p:spTree>
    <p:extLst>
      <p:ext uri="{BB962C8B-B14F-4D97-AF65-F5344CB8AC3E}">
        <p14:creationId xmlns:p14="http://schemas.microsoft.com/office/powerpoint/2010/main" val="200396965"/>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5D120-CAA0-4475-868C-DF73D600D83E}"/>
              </a:ext>
            </a:extLst>
          </p:cNvPr>
          <p:cNvSpPr>
            <a:spLocks noGrp="1"/>
          </p:cNvSpPr>
          <p:nvPr>
            <p:ph type="title"/>
          </p:nvPr>
        </p:nvSpPr>
        <p:spPr/>
        <p:txBody>
          <a:bodyPr/>
          <a:lstStyle/>
          <a:p>
            <a:r>
              <a:rPr lang="en-US" dirty="0"/>
              <a:t>Common Criteria </a:t>
            </a:r>
            <a:endParaRPr lang="en-GB" dirty="0"/>
          </a:p>
        </p:txBody>
      </p:sp>
      <p:sp>
        <p:nvSpPr>
          <p:cNvPr id="3" name="Content Placeholder 2">
            <a:extLst>
              <a:ext uri="{FF2B5EF4-FFF2-40B4-BE49-F238E27FC236}">
                <a16:creationId xmlns:a16="http://schemas.microsoft.com/office/drawing/2014/main" id="{EE476FF3-7598-4DC0-BBFD-8BED9735E476}"/>
              </a:ext>
            </a:extLst>
          </p:cNvPr>
          <p:cNvSpPr>
            <a:spLocks noGrp="1"/>
          </p:cNvSpPr>
          <p:nvPr>
            <p:ph idx="1"/>
          </p:nvPr>
        </p:nvSpPr>
        <p:spPr/>
        <p:txBody>
          <a:bodyPr>
            <a:normAutofit fontScale="92500" lnSpcReduction="10000"/>
          </a:bodyPr>
          <a:lstStyle/>
          <a:p>
            <a:r>
              <a:rPr lang="en-GB" dirty="0"/>
              <a:t>The Common Criteria for Information Technology Security Evaluation (referred to as Common Criteria or CC) is an international standard (ISO/IEC 15408) for computer security certification. It is currently in version 3.1 revision 5</a:t>
            </a:r>
          </a:p>
          <a:p>
            <a:r>
              <a:rPr lang="en-GB" dirty="0"/>
              <a:t>Common Criteria is a framework in which computer system users can specify their security functional and assurance requirements (SFRs and SARs respectively) in a Security Target (ST), and may be taken from Protection Profiles (PPs)</a:t>
            </a:r>
          </a:p>
          <a:p>
            <a:r>
              <a:rPr lang="en-GB" dirty="0"/>
              <a:t>Vendors can then implement or make claims about the security attributes of their products, and testing laboratories can evaluate the products to determine if they actually meet the claims</a:t>
            </a:r>
          </a:p>
          <a:p>
            <a:r>
              <a:rPr lang="en-GB" dirty="0"/>
              <a:t>In other words, Common Criteria provides assurance that the process of specification, implementation and evaluation of a computer security product has been conducted in a rigorous and standard and repeatable manner at a level that is commensurate with the target environment for use</a:t>
            </a:r>
          </a:p>
        </p:txBody>
      </p:sp>
    </p:spTree>
    <p:extLst>
      <p:ext uri="{BB962C8B-B14F-4D97-AF65-F5344CB8AC3E}">
        <p14:creationId xmlns:p14="http://schemas.microsoft.com/office/powerpoint/2010/main" val="236153302"/>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2B413-3B6A-426E-AF45-9841AA155CF3}"/>
              </a:ext>
            </a:extLst>
          </p:cNvPr>
          <p:cNvSpPr>
            <a:spLocks noGrp="1"/>
          </p:cNvSpPr>
          <p:nvPr>
            <p:ph type="title"/>
          </p:nvPr>
        </p:nvSpPr>
        <p:spPr/>
        <p:txBody>
          <a:bodyPr/>
          <a:lstStyle/>
          <a:p>
            <a:r>
              <a:rPr lang="en-US" dirty="0"/>
              <a:t>PCI-DSS</a:t>
            </a:r>
            <a:endParaRPr lang="en-GB" dirty="0"/>
          </a:p>
        </p:txBody>
      </p:sp>
      <p:sp>
        <p:nvSpPr>
          <p:cNvPr id="3" name="Content Placeholder 2">
            <a:extLst>
              <a:ext uri="{FF2B5EF4-FFF2-40B4-BE49-F238E27FC236}">
                <a16:creationId xmlns:a16="http://schemas.microsoft.com/office/drawing/2014/main" id="{5EB23027-F228-4CB3-94CF-E8AE76C10D72}"/>
              </a:ext>
            </a:extLst>
          </p:cNvPr>
          <p:cNvSpPr>
            <a:spLocks noGrp="1"/>
          </p:cNvSpPr>
          <p:nvPr>
            <p:ph idx="1"/>
          </p:nvPr>
        </p:nvSpPr>
        <p:spPr/>
        <p:txBody>
          <a:bodyPr>
            <a:normAutofit lnSpcReduction="10000"/>
          </a:bodyPr>
          <a:lstStyle/>
          <a:p>
            <a:r>
              <a:rPr lang="en-US" dirty="0"/>
              <a:t> </a:t>
            </a:r>
            <a:r>
              <a:rPr lang="en-GB" dirty="0"/>
              <a:t>The Payment Card Industry Data Security Standard (PCI DSS) is an information security standard for organizations that handle branded credit cards from the major card schemes.</a:t>
            </a:r>
          </a:p>
          <a:p>
            <a:r>
              <a:rPr lang="en-GB" dirty="0"/>
              <a:t>The PCI Standard is mandated by the card brands and administered by the Payment Card Industry Security Standards Council</a:t>
            </a:r>
          </a:p>
          <a:p>
            <a:r>
              <a:rPr lang="en-GB" dirty="0"/>
              <a:t>The standard was created to increase controls around cardholder data to reduce credit card fraud</a:t>
            </a:r>
          </a:p>
          <a:p>
            <a:r>
              <a:rPr lang="en-GB" dirty="0"/>
              <a:t>Validation of compliance is performed annually or quarterly, either by:</a:t>
            </a:r>
          </a:p>
          <a:p>
            <a:pPr lvl="1"/>
            <a:r>
              <a:rPr lang="en-GB" dirty="0"/>
              <a:t>an external Qualified Security Assessor (QSA) </a:t>
            </a:r>
          </a:p>
          <a:p>
            <a:pPr lvl="1"/>
            <a:r>
              <a:rPr lang="en-GB" dirty="0"/>
              <a:t>by a firm specific Internal Security Assessor (ISA) that creates a Report on Compliance for organizations handling large volumes of transactions</a:t>
            </a:r>
          </a:p>
          <a:p>
            <a:pPr lvl="1"/>
            <a:r>
              <a:rPr lang="en-GB" dirty="0"/>
              <a:t>by Self-Assessment Questionnaire (SAQ) for companies handling smaller volumes</a:t>
            </a:r>
          </a:p>
        </p:txBody>
      </p:sp>
    </p:spTree>
    <p:extLst>
      <p:ext uri="{BB962C8B-B14F-4D97-AF65-F5344CB8AC3E}">
        <p14:creationId xmlns:p14="http://schemas.microsoft.com/office/powerpoint/2010/main" val="3760810369"/>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07424-566B-4E28-938D-7C5DE48B7227}"/>
              </a:ext>
            </a:extLst>
          </p:cNvPr>
          <p:cNvSpPr>
            <a:spLocks noGrp="1"/>
          </p:cNvSpPr>
          <p:nvPr>
            <p:ph type="title"/>
          </p:nvPr>
        </p:nvSpPr>
        <p:spPr/>
        <p:txBody>
          <a:bodyPr/>
          <a:lstStyle/>
          <a:p>
            <a:r>
              <a:rPr lang="en-US" dirty="0"/>
              <a:t>FIPS-140-2 </a:t>
            </a:r>
            <a:endParaRPr lang="en-GB" dirty="0"/>
          </a:p>
        </p:txBody>
      </p:sp>
      <p:sp>
        <p:nvSpPr>
          <p:cNvPr id="3" name="Content Placeholder 2">
            <a:extLst>
              <a:ext uri="{FF2B5EF4-FFF2-40B4-BE49-F238E27FC236}">
                <a16:creationId xmlns:a16="http://schemas.microsoft.com/office/drawing/2014/main" id="{304ACBD8-7122-4DDB-A44A-F2C222CCA67C}"/>
              </a:ext>
            </a:extLst>
          </p:cNvPr>
          <p:cNvSpPr>
            <a:spLocks noGrp="1"/>
          </p:cNvSpPr>
          <p:nvPr>
            <p:ph idx="1"/>
          </p:nvPr>
        </p:nvSpPr>
        <p:spPr/>
        <p:txBody>
          <a:bodyPr/>
          <a:lstStyle/>
          <a:p>
            <a:r>
              <a:rPr lang="en-GB" dirty="0"/>
              <a:t>The Federal Information Processing Standard (FIPS) Publication 140-2, (FIPS PUB 140-2), is a U.S. government computer security standard used to approve cryptographic modules</a:t>
            </a:r>
          </a:p>
          <a:p>
            <a:r>
              <a:rPr lang="en-GB" dirty="0"/>
              <a:t>The title is Security Requirements for Cryptographic Modules</a:t>
            </a:r>
          </a:p>
          <a:p>
            <a:r>
              <a:rPr lang="en-GB" dirty="0"/>
              <a:t>Initial publication was on May 25, 2001 and was last updated December 3, 2002</a:t>
            </a:r>
          </a:p>
          <a:p>
            <a:r>
              <a:rPr lang="en-GB" dirty="0"/>
              <a:t>FIPS 140-2 defines four levels of security, simply named "Level 1" to "Level 4“ where Level 1 is the lowest level of security</a:t>
            </a:r>
          </a:p>
        </p:txBody>
      </p:sp>
    </p:spTree>
    <p:extLst>
      <p:ext uri="{BB962C8B-B14F-4D97-AF65-F5344CB8AC3E}">
        <p14:creationId xmlns:p14="http://schemas.microsoft.com/office/powerpoint/2010/main" val="2540962169"/>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78EB6-96FD-4573-914B-171E8868D8A7}"/>
              </a:ext>
            </a:extLst>
          </p:cNvPr>
          <p:cNvSpPr>
            <a:spLocks noGrp="1"/>
          </p:cNvSpPr>
          <p:nvPr>
            <p:ph type="title"/>
          </p:nvPr>
        </p:nvSpPr>
        <p:spPr/>
        <p:txBody>
          <a:bodyPr/>
          <a:lstStyle/>
          <a:p>
            <a:r>
              <a:rPr lang="en-GB" dirty="0"/>
              <a:t>FIPS-140-2 Flow</a:t>
            </a:r>
          </a:p>
        </p:txBody>
      </p:sp>
      <p:pic>
        <p:nvPicPr>
          <p:cNvPr id="4" name="Content Placeholder 3">
            <a:extLst>
              <a:ext uri="{FF2B5EF4-FFF2-40B4-BE49-F238E27FC236}">
                <a16:creationId xmlns:a16="http://schemas.microsoft.com/office/drawing/2014/main" id="{A7353986-D829-4B3D-9320-5BA09828876D}"/>
              </a:ext>
            </a:extLst>
          </p:cNvPr>
          <p:cNvPicPr>
            <a:picLocks noGrp="1" noChangeAspect="1"/>
          </p:cNvPicPr>
          <p:nvPr>
            <p:ph idx="1"/>
          </p:nvPr>
        </p:nvPicPr>
        <p:blipFill>
          <a:blip r:embed="rId2"/>
          <a:stretch>
            <a:fillRect/>
          </a:stretch>
        </p:blipFill>
        <p:spPr>
          <a:xfrm>
            <a:off x="2803090" y="1410511"/>
            <a:ext cx="7165547" cy="5350652"/>
          </a:xfrm>
          <a:prstGeom prst="rect">
            <a:avLst/>
          </a:prstGeom>
        </p:spPr>
      </p:pic>
    </p:spTree>
    <p:extLst>
      <p:ext uri="{BB962C8B-B14F-4D97-AF65-F5344CB8AC3E}">
        <p14:creationId xmlns:p14="http://schemas.microsoft.com/office/powerpoint/2010/main" val="2535077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Economy</a:t>
            </a:r>
          </a:p>
        </p:txBody>
      </p:sp>
      <p:sp>
        <p:nvSpPr>
          <p:cNvPr id="3" name="Content Placeholder 2"/>
          <p:cNvSpPr>
            <a:spLocks noGrp="1"/>
          </p:cNvSpPr>
          <p:nvPr>
            <p:ph idx="1"/>
          </p:nvPr>
        </p:nvSpPr>
        <p:spPr/>
        <p:txBody>
          <a:bodyPr/>
          <a:lstStyle/>
          <a:p>
            <a:r>
              <a:rPr lang="en-GB" dirty="0"/>
              <a:t>Cybersecurity “is now everyone’s problem, affect(</a:t>
            </a:r>
            <a:r>
              <a:rPr lang="en-GB" dirty="0" err="1"/>
              <a:t>ing</a:t>
            </a:r>
            <a:r>
              <a:rPr lang="en-GB" dirty="0"/>
              <a:t>) our lives, our livelihoods and our way of life,” according to the US secretary of the Department of Homeland Security (DHS), </a:t>
            </a:r>
            <a:r>
              <a:rPr lang="en-GB" dirty="0" err="1"/>
              <a:t>Kirstjen</a:t>
            </a:r>
            <a:r>
              <a:rPr lang="en-GB" dirty="0"/>
              <a:t> Nielsen</a:t>
            </a:r>
          </a:p>
          <a:p>
            <a:r>
              <a:rPr lang="en-GB" dirty="0"/>
              <a:t>Cybercrime damage is expected to hit $6 trillion by 2021</a:t>
            </a:r>
          </a:p>
          <a:p>
            <a:r>
              <a:rPr lang="en-GB" dirty="0"/>
              <a:t>Criminals gain the most</a:t>
            </a:r>
          </a:p>
          <a:p>
            <a:r>
              <a:rPr lang="en-GB" dirty="0"/>
              <a:t>Many of the technologies and business practices that have recently driven corporate growth, innovation and profitability also undermine cybersecurity</a:t>
            </a:r>
          </a:p>
          <a:p>
            <a:r>
              <a:rPr lang="en-GB" dirty="0"/>
              <a:t>Cost of damages passed on through the chain</a:t>
            </a:r>
          </a:p>
          <a:p>
            <a:endParaRPr lang="en-GB" dirty="0"/>
          </a:p>
        </p:txBody>
      </p:sp>
    </p:spTree>
    <p:extLst>
      <p:ext uri="{BB962C8B-B14F-4D97-AF65-F5344CB8AC3E}">
        <p14:creationId xmlns:p14="http://schemas.microsoft.com/office/powerpoint/2010/main" val="1798311485"/>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24FAA-6D00-42AE-B5C8-D19B5027C63B}"/>
              </a:ext>
            </a:extLst>
          </p:cNvPr>
          <p:cNvSpPr>
            <a:spLocks noGrp="1"/>
          </p:cNvSpPr>
          <p:nvPr>
            <p:ph type="title"/>
          </p:nvPr>
        </p:nvSpPr>
        <p:spPr/>
        <p:txBody>
          <a:bodyPr/>
          <a:lstStyle/>
          <a:p>
            <a:r>
              <a:rPr lang="en-US" dirty="0"/>
              <a:t>CESG Assisted Products (CAPS) </a:t>
            </a:r>
            <a:endParaRPr lang="en-GB" dirty="0"/>
          </a:p>
        </p:txBody>
      </p:sp>
      <p:sp>
        <p:nvSpPr>
          <p:cNvPr id="3" name="Content Placeholder 2">
            <a:extLst>
              <a:ext uri="{FF2B5EF4-FFF2-40B4-BE49-F238E27FC236}">
                <a16:creationId xmlns:a16="http://schemas.microsoft.com/office/drawing/2014/main" id="{8B435950-E968-4B84-A3FC-83E97D348C1C}"/>
              </a:ext>
            </a:extLst>
          </p:cNvPr>
          <p:cNvSpPr>
            <a:spLocks noGrp="1"/>
          </p:cNvSpPr>
          <p:nvPr>
            <p:ph idx="1"/>
          </p:nvPr>
        </p:nvSpPr>
        <p:spPr/>
        <p:txBody>
          <a:bodyPr/>
          <a:lstStyle/>
          <a:p>
            <a:r>
              <a:rPr lang="en-GB" dirty="0"/>
              <a:t>CESG Assisted Products (CAPS) is a way of ensuring quality of cryptography in high end products.</a:t>
            </a:r>
          </a:p>
          <a:p>
            <a:endParaRPr lang="en-GB" dirty="0"/>
          </a:p>
          <a:p>
            <a:r>
              <a:rPr lang="en-GB" dirty="0">
                <a:hlinkClick r:id="rId2"/>
              </a:rPr>
              <a:t>https://www.cesg.gov.uk/articles/common-criteria-formal-documentation</a:t>
            </a:r>
            <a:endParaRPr lang="en-GB" dirty="0"/>
          </a:p>
          <a:p>
            <a:r>
              <a:rPr lang="en-GB" dirty="0">
                <a:hlinkClick r:id="rId3"/>
              </a:rPr>
              <a:t>https://www.cesg.gov.uk/scheme/products-cesg-assisted-products-service</a:t>
            </a:r>
            <a:endParaRPr lang="en-GB" dirty="0"/>
          </a:p>
        </p:txBody>
      </p:sp>
    </p:spTree>
    <p:extLst>
      <p:ext uri="{BB962C8B-B14F-4D97-AF65-F5344CB8AC3E}">
        <p14:creationId xmlns:p14="http://schemas.microsoft.com/office/powerpoint/2010/main" val="4286021564"/>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65E1E-23C9-4F64-A22B-D6214D10CDA2}"/>
              </a:ext>
            </a:extLst>
          </p:cNvPr>
          <p:cNvSpPr>
            <a:spLocks noGrp="1"/>
          </p:cNvSpPr>
          <p:nvPr>
            <p:ph type="title"/>
          </p:nvPr>
        </p:nvSpPr>
        <p:spPr/>
        <p:txBody>
          <a:bodyPr/>
          <a:lstStyle/>
          <a:p>
            <a:r>
              <a:rPr lang="en-US" dirty="0"/>
              <a:t>COBIT </a:t>
            </a:r>
            <a:endParaRPr lang="en-GB" dirty="0"/>
          </a:p>
        </p:txBody>
      </p:sp>
      <p:sp>
        <p:nvSpPr>
          <p:cNvPr id="3" name="Content Placeholder 2">
            <a:extLst>
              <a:ext uri="{FF2B5EF4-FFF2-40B4-BE49-F238E27FC236}">
                <a16:creationId xmlns:a16="http://schemas.microsoft.com/office/drawing/2014/main" id="{04FCD066-C1EE-4B6E-9B10-63F39D7E5B64}"/>
              </a:ext>
            </a:extLst>
          </p:cNvPr>
          <p:cNvSpPr>
            <a:spLocks noGrp="1"/>
          </p:cNvSpPr>
          <p:nvPr>
            <p:ph idx="1"/>
          </p:nvPr>
        </p:nvSpPr>
        <p:spPr/>
        <p:txBody>
          <a:bodyPr/>
          <a:lstStyle/>
          <a:p>
            <a:r>
              <a:rPr lang="en-GB" dirty="0"/>
              <a:t>COBIT is an IT management framework developed by the ISACA to help businesses develop, organize and implement strategies around information management and governance</a:t>
            </a:r>
          </a:p>
          <a:p>
            <a:r>
              <a:rPr lang="en-GB" dirty="0"/>
              <a:t>Control Objectives for Information and Related Technologies (COBIT) was initially designed as a set of IT control objectives to help the financial audit community better navigate the growth of IT environments</a:t>
            </a:r>
          </a:p>
          <a:p>
            <a:r>
              <a:rPr lang="en-GB" dirty="0"/>
              <a:t>COBIT 2019 updates the framework for modern enterprises by addressing new trends, technologies and security needs</a:t>
            </a:r>
          </a:p>
          <a:p>
            <a:r>
              <a:rPr lang="en-GB" dirty="0"/>
              <a:t>The framework still plays nicely with other IT management frameworks such as ITIL, CMMI and TOGAF, which makes it a great option as an umbrella framework to unify processes across an entire organization</a:t>
            </a:r>
          </a:p>
          <a:p>
            <a:endParaRPr lang="en-GB" dirty="0"/>
          </a:p>
        </p:txBody>
      </p:sp>
    </p:spTree>
    <p:extLst>
      <p:ext uri="{BB962C8B-B14F-4D97-AF65-F5344CB8AC3E}">
        <p14:creationId xmlns:p14="http://schemas.microsoft.com/office/powerpoint/2010/main" val="4213847286"/>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8.4 Describe and explain the main features and implications of laws and regulations that affect </a:t>
            </a:r>
            <a:r>
              <a:rPr lang="en-US" dirty="0" err="1"/>
              <a:t>organisations</a:t>
            </a:r>
            <a:r>
              <a:rPr lang="en-US" dirty="0"/>
              <a:t>, systems and users in the UK</a:t>
            </a:r>
            <a:endParaRPr lang="en-GB" dirty="0"/>
          </a:p>
        </p:txBody>
      </p:sp>
      <p:sp>
        <p:nvSpPr>
          <p:cNvPr id="3" name="Content Placeholder 2"/>
          <p:cNvSpPr>
            <a:spLocks noGrp="1"/>
          </p:cNvSpPr>
          <p:nvPr>
            <p:ph type="body" idx="1"/>
          </p:nvPr>
        </p:nvSpPr>
        <p:spPr/>
        <p:txBody>
          <a:bodyPr>
            <a:normAutofit fontScale="85000" lnSpcReduction="20000"/>
          </a:bodyPr>
          <a:lstStyle/>
          <a:p>
            <a:r>
              <a:rPr lang="en-US" dirty="0"/>
              <a:t>Key areas to consider are: </a:t>
            </a:r>
          </a:p>
          <a:p>
            <a:pPr lvl="1"/>
            <a:r>
              <a:rPr lang="en-US" dirty="0"/>
              <a:t>The main UK laws that are relevant to cyber security issues, including legal requirements that affect individuals and </a:t>
            </a:r>
            <a:r>
              <a:rPr lang="en-US" dirty="0" err="1"/>
              <a:t>organisations</a:t>
            </a:r>
            <a:r>
              <a:rPr lang="en-US" dirty="0"/>
              <a:t>. </a:t>
            </a:r>
          </a:p>
          <a:p>
            <a:pPr lvl="1"/>
            <a:r>
              <a:rPr lang="en-US" dirty="0"/>
              <a:t>The international laws and regulations that affect </a:t>
            </a:r>
            <a:r>
              <a:rPr lang="en-US" dirty="0" err="1"/>
              <a:t>organisations</a:t>
            </a:r>
            <a:r>
              <a:rPr lang="en-US" dirty="0"/>
              <a:t>, systems and users in the UK covering the movement of data and equipment across international borders and between jurisdictions</a:t>
            </a:r>
          </a:p>
          <a:p>
            <a:pPr lvl="1"/>
            <a:r>
              <a:rPr lang="en-US" dirty="0"/>
              <a:t>The legal responsibilities of system users and how these may be communicated </a:t>
            </a:r>
            <a:endParaRPr lang="en-GB" dirty="0"/>
          </a:p>
        </p:txBody>
      </p:sp>
    </p:spTree>
    <p:extLst>
      <p:ext uri="{BB962C8B-B14F-4D97-AF65-F5344CB8AC3E}">
        <p14:creationId xmlns:p14="http://schemas.microsoft.com/office/powerpoint/2010/main" val="1297253625"/>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Computer Misuse Act (1990)</a:t>
            </a:r>
            <a:endParaRPr lang="en-GB" dirty="0"/>
          </a:p>
        </p:txBody>
      </p:sp>
      <p:sp>
        <p:nvSpPr>
          <p:cNvPr id="3" name="Content Placeholder 2"/>
          <p:cNvSpPr>
            <a:spLocks noGrp="1"/>
          </p:cNvSpPr>
          <p:nvPr>
            <p:ph idx="1"/>
          </p:nvPr>
        </p:nvSpPr>
        <p:spPr/>
        <p:txBody>
          <a:bodyPr>
            <a:normAutofit/>
          </a:bodyPr>
          <a:lstStyle/>
          <a:p>
            <a:r>
              <a:rPr lang="en-GB" dirty="0"/>
              <a:t>The Computer Misuse Act (1990)</a:t>
            </a:r>
          </a:p>
          <a:p>
            <a:r>
              <a:rPr lang="en-GB" dirty="0"/>
              <a:t>This was passed by Parliament and made three new offences:</a:t>
            </a:r>
          </a:p>
          <a:p>
            <a:pPr lvl="1"/>
            <a:r>
              <a:rPr lang="en-GB" dirty="0"/>
              <a:t>accessing computer material without permission, </a:t>
            </a:r>
            <a:r>
              <a:rPr lang="en-GB" dirty="0" err="1"/>
              <a:t>eg</a:t>
            </a:r>
            <a:r>
              <a:rPr lang="en-GB" dirty="0"/>
              <a:t> looking at someone else's files</a:t>
            </a:r>
          </a:p>
          <a:p>
            <a:pPr lvl="1"/>
            <a:r>
              <a:rPr lang="en-GB" dirty="0"/>
              <a:t>accessing computer material without permission with intent to commit further criminal offences, </a:t>
            </a:r>
            <a:r>
              <a:rPr lang="en-GB" dirty="0" err="1"/>
              <a:t>eg</a:t>
            </a:r>
            <a:r>
              <a:rPr lang="en-GB" dirty="0"/>
              <a:t> hacking into the bank's computer and wanting to increase the amount in your account</a:t>
            </a:r>
          </a:p>
          <a:p>
            <a:pPr lvl="1"/>
            <a:r>
              <a:rPr lang="en-GB" dirty="0"/>
              <a:t>altering computer data without permission, </a:t>
            </a:r>
            <a:r>
              <a:rPr lang="en-GB" dirty="0" err="1"/>
              <a:t>eg</a:t>
            </a:r>
            <a:r>
              <a:rPr lang="en-GB" dirty="0"/>
              <a:t> writing a virus to destroy someone else's data, or actually changing the money in an account</a:t>
            </a:r>
          </a:p>
        </p:txBody>
      </p:sp>
    </p:spTree>
    <p:extLst>
      <p:ext uri="{BB962C8B-B14F-4D97-AF65-F5344CB8AC3E}">
        <p14:creationId xmlns:p14="http://schemas.microsoft.com/office/powerpoint/2010/main" val="3245792733"/>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2F95D-D8B1-4D67-AE1F-904CF47C5A6B}"/>
              </a:ext>
            </a:extLst>
          </p:cNvPr>
          <p:cNvSpPr>
            <a:spLocks noGrp="1"/>
          </p:cNvSpPr>
          <p:nvPr>
            <p:ph type="title"/>
          </p:nvPr>
        </p:nvSpPr>
        <p:spPr/>
        <p:txBody>
          <a:bodyPr/>
          <a:lstStyle/>
          <a:p>
            <a:r>
              <a:rPr lang="en-US" dirty="0"/>
              <a:t>The Data Protection Act (DPA)  </a:t>
            </a:r>
            <a:endParaRPr lang="en-GB" dirty="0"/>
          </a:p>
        </p:txBody>
      </p:sp>
      <p:sp>
        <p:nvSpPr>
          <p:cNvPr id="3" name="Content Placeholder 2">
            <a:extLst>
              <a:ext uri="{FF2B5EF4-FFF2-40B4-BE49-F238E27FC236}">
                <a16:creationId xmlns:a16="http://schemas.microsoft.com/office/drawing/2014/main" id="{7B7EB28A-4711-4F97-8FAC-34173960757D}"/>
              </a:ext>
            </a:extLst>
          </p:cNvPr>
          <p:cNvSpPr>
            <a:spLocks noGrp="1"/>
          </p:cNvSpPr>
          <p:nvPr>
            <p:ph idx="1"/>
          </p:nvPr>
        </p:nvSpPr>
        <p:spPr/>
        <p:txBody>
          <a:bodyPr>
            <a:normAutofit/>
          </a:bodyPr>
          <a:lstStyle/>
          <a:p>
            <a:r>
              <a:rPr lang="en-GB" dirty="0"/>
              <a:t>A law designed to protect personal data stored on computers or in an organised paper filing system</a:t>
            </a:r>
          </a:p>
          <a:p>
            <a:r>
              <a:rPr lang="en-GB" dirty="0"/>
              <a:t>The Eight DPA Principles</a:t>
            </a:r>
          </a:p>
          <a:p>
            <a:pPr lvl="1"/>
            <a:r>
              <a:rPr lang="en-GB" dirty="0"/>
              <a:t>    Fairly and lawfully processed.</a:t>
            </a:r>
          </a:p>
          <a:p>
            <a:pPr lvl="1"/>
            <a:r>
              <a:rPr lang="en-GB" dirty="0"/>
              <a:t>    Processed for limited purposes.</a:t>
            </a:r>
          </a:p>
          <a:p>
            <a:pPr lvl="1"/>
            <a:r>
              <a:rPr lang="en-GB" dirty="0"/>
              <a:t>    Adequate, relevant and not excessive.</a:t>
            </a:r>
          </a:p>
          <a:p>
            <a:pPr lvl="1"/>
            <a:r>
              <a:rPr lang="en-GB" dirty="0"/>
              <a:t>    Accurate.</a:t>
            </a:r>
          </a:p>
          <a:p>
            <a:pPr lvl="1"/>
            <a:r>
              <a:rPr lang="en-GB" dirty="0"/>
              <a:t>    Not kept for longer than is necessary.</a:t>
            </a:r>
          </a:p>
          <a:p>
            <a:pPr lvl="1"/>
            <a:r>
              <a:rPr lang="en-GB" dirty="0"/>
              <a:t>    Processed in line with your rights.</a:t>
            </a:r>
          </a:p>
          <a:p>
            <a:pPr lvl="1"/>
            <a:r>
              <a:rPr lang="en-GB" dirty="0"/>
              <a:t>    Secure.</a:t>
            </a:r>
          </a:p>
          <a:p>
            <a:pPr lvl="1"/>
            <a:r>
              <a:rPr lang="en-GB" dirty="0"/>
              <a:t>    Not transferred to other countries without adequate protection</a:t>
            </a:r>
          </a:p>
        </p:txBody>
      </p:sp>
    </p:spTree>
    <p:extLst>
      <p:ext uri="{BB962C8B-B14F-4D97-AF65-F5344CB8AC3E}">
        <p14:creationId xmlns:p14="http://schemas.microsoft.com/office/powerpoint/2010/main" val="3960413217"/>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3094D-5E85-415F-978B-C6F05C397FBD}"/>
              </a:ext>
            </a:extLst>
          </p:cNvPr>
          <p:cNvSpPr>
            <a:spLocks noGrp="1"/>
          </p:cNvSpPr>
          <p:nvPr>
            <p:ph type="title"/>
          </p:nvPr>
        </p:nvSpPr>
        <p:spPr/>
        <p:txBody>
          <a:bodyPr/>
          <a:lstStyle/>
          <a:p>
            <a:r>
              <a:rPr lang="en-US" dirty="0"/>
              <a:t>The Human Rights Act  </a:t>
            </a:r>
            <a:endParaRPr lang="en-GB" dirty="0"/>
          </a:p>
        </p:txBody>
      </p:sp>
      <p:sp>
        <p:nvSpPr>
          <p:cNvPr id="3" name="Content Placeholder 2">
            <a:extLst>
              <a:ext uri="{FF2B5EF4-FFF2-40B4-BE49-F238E27FC236}">
                <a16:creationId xmlns:a16="http://schemas.microsoft.com/office/drawing/2014/main" id="{427AB067-A7A3-4213-8E01-93D8A9EA6AF9}"/>
              </a:ext>
            </a:extLst>
          </p:cNvPr>
          <p:cNvSpPr>
            <a:spLocks noGrp="1"/>
          </p:cNvSpPr>
          <p:nvPr>
            <p:ph idx="1"/>
          </p:nvPr>
        </p:nvSpPr>
        <p:spPr/>
        <p:txBody>
          <a:bodyPr/>
          <a:lstStyle/>
          <a:p>
            <a:r>
              <a:rPr lang="en-GB" dirty="0"/>
              <a:t>The Human Rights Act is a UK law passed in 1998</a:t>
            </a:r>
          </a:p>
          <a:p>
            <a:r>
              <a:rPr lang="en-GB" dirty="0"/>
              <a:t>It lets you defend your rights in UK courts and compels public organisations – including the Government, police and local councils – to treat everyone equally, with fairness, dignity and respect</a:t>
            </a:r>
          </a:p>
        </p:txBody>
      </p:sp>
    </p:spTree>
    <p:extLst>
      <p:ext uri="{BB962C8B-B14F-4D97-AF65-F5344CB8AC3E}">
        <p14:creationId xmlns:p14="http://schemas.microsoft.com/office/powerpoint/2010/main" val="1464097085"/>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30887-77D4-4429-95F8-F71288D34492}"/>
              </a:ext>
            </a:extLst>
          </p:cNvPr>
          <p:cNvSpPr>
            <a:spLocks noGrp="1"/>
          </p:cNvSpPr>
          <p:nvPr>
            <p:ph type="title"/>
          </p:nvPr>
        </p:nvSpPr>
        <p:spPr/>
        <p:txBody>
          <a:bodyPr>
            <a:noAutofit/>
          </a:bodyPr>
          <a:lstStyle/>
          <a:p>
            <a:r>
              <a:rPr lang="en-US" sz="4400" dirty="0"/>
              <a:t>The international laws and regulations that affect </a:t>
            </a:r>
            <a:r>
              <a:rPr lang="en-US" sz="4400" dirty="0" err="1"/>
              <a:t>organisations</a:t>
            </a:r>
            <a:r>
              <a:rPr lang="en-US" sz="4400" dirty="0"/>
              <a:t>, systems and users in the UK covering the movement of data and equipment across international borders and between jurisdictions</a:t>
            </a:r>
            <a:endParaRPr lang="en-GB" sz="4400" dirty="0"/>
          </a:p>
        </p:txBody>
      </p:sp>
      <p:sp>
        <p:nvSpPr>
          <p:cNvPr id="3" name="Content Placeholder 2">
            <a:extLst>
              <a:ext uri="{FF2B5EF4-FFF2-40B4-BE49-F238E27FC236}">
                <a16:creationId xmlns:a16="http://schemas.microsoft.com/office/drawing/2014/main" id="{8BFD8FDB-E2CF-4DFF-8343-DA03357EB299}"/>
              </a:ext>
            </a:extLst>
          </p:cNvPr>
          <p:cNvSpPr>
            <a:spLocks noGrp="1"/>
          </p:cNvSpPr>
          <p:nvPr>
            <p:ph type="body" idx="1"/>
          </p:nvPr>
        </p:nvSpPr>
        <p:spPr/>
        <p:txBody>
          <a:bodyPr>
            <a:normAutofit fontScale="47500" lnSpcReduction="20000"/>
          </a:bodyPr>
          <a:lstStyle/>
          <a:p>
            <a:r>
              <a:rPr lang="en-US" dirty="0"/>
              <a:t>The Digital Millennium Act  </a:t>
            </a:r>
          </a:p>
          <a:p>
            <a:r>
              <a:rPr lang="en-US" dirty="0"/>
              <a:t>International Traffic in Arms Regulations (ITAR)  </a:t>
            </a:r>
          </a:p>
          <a:p>
            <a:r>
              <a:rPr lang="en-US" dirty="0" err="1"/>
              <a:t>Harbour</a:t>
            </a:r>
            <a:r>
              <a:rPr lang="en-US" dirty="0"/>
              <a:t> (Safe </a:t>
            </a:r>
            <a:r>
              <a:rPr lang="en-US" dirty="0" err="1"/>
              <a:t>Harbour</a:t>
            </a:r>
            <a:r>
              <a:rPr lang="en-US" dirty="0"/>
              <a:t>) </a:t>
            </a:r>
          </a:p>
          <a:p>
            <a:r>
              <a:rPr lang="en-US" dirty="0"/>
              <a:t>The Patriot Act </a:t>
            </a:r>
          </a:p>
          <a:p>
            <a:r>
              <a:rPr lang="en-US" dirty="0"/>
              <a:t>General Data Protection Regulations (GDPR)  </a:t>
            </a:r>
          </a:p>
          <a:p>
            <a:r>
              <a:rPr lang="en-US" dirty="0"/>
              <a:t>The Network and Information Security Directive (NIS) </a:t>
            </a:r>
          </a:p>
          <a:p>
            <a:endParaRPr lang="en-GB" dirty="0"/>
          </a:p>
        </p:txBody>
      </p:sp>
    </p:spTree>
    <p:extLst>
      <p:ext uri="{BB962C8B-B14F-4D97-AF65-F5344CB8AC3E}">
        <p14:creationId xmlns:p14="http://schemas.microsoft.com/office/powerpoint/2010/main" val="1317554739"/>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28564-541B-408F-B47E-E93DC86FDFEA}"/>
              </a:ext>
            </a:extLst>
          </p:cNvPr>
          <p:cNvSpPr>
            <a:spLocks noGrp="1"/>
          </p:cNvSpPr>
          <p:nvPr>
            <p:ph type="title"/>
          </p:nvPr>
        </p:nvSpPr>
        <p:spPr/>
        <p:txBody>
          <a:bodyPr/>
          <a:lstStyle/>
          <a:p>
            <a:r>
              <a:rPr lang="en-US" dirty="0"/>
              <a:t>The Digital Millennium Act  </a:t>
            </a:r>
            <a:endParaRPr lang="en-GB" dirty="0"/>
          </a:p>
        </p:txBody>
      </p:sp>
      <p:sp>
        <p:nvSpPr>
          <p:cNvPr id="3" name="Content Placeholder 2">
            <a:extLst>
              <a:ext uri="{FF2B5EF4-FFF2-40B4-BE49-F238E27FC236}">
                <a16:creationId xmlns:a16="http://schemas.microsoft.com/office/drawing/2014/main" id="{BBED0EAE-6971-493E-87F3-5F27A97959D2}"/>
              </a:ext>
            </a:extLst>
          </p:cNvPr>
          <p:cNvSpPr>
            <a:spLocks noGrp="1"/>
          </p:cNvSpPr>
          <p:nvPr>
            <p:ph idx="1"/>
          </p:nvPr>
        </p:nvSpPr>
        <p:spPr/>
        <p:txBody>
          <a:bodyPr/>
          <a:lstStyle/>
          <a:p>
            <a:r>
              <a:rPr lang="en-GB" dirty="0"/>
              <a:t>The Digital Millennium Copyright Act (DMCA) is a 1998 United States copyright law that implements two 1996 treaties of the World Intellectual Property Organization (WIPO)</a:t>
            </a:r>
          </a:p>
          <a:p>
            <a:r>
              <a:rPr lang="en-GB" dirty="0"/>
              <a:t>It criminalises production and dissemination of technology, devices, or services intended to circumvent measures that control access to copyrighted works (commonly known as digital rights management or DRM)</a:t>
            </a:r>
          </a:p>
          <a:p>
            <a:r>
              <a:rPr lang="en-GB" dirty="0"/>
              <a:t>It also criminalises the act of circumventing an access control, whether or not there is actual infringement of copyright itself</a:t>
            </a:r>
          </a:p>
          <a:p>
            <a:r>
              <a:rPr lang="en-GB" dirty="0"/>
              <a:t>In addition, the DMCA heightens the penalties for copyright infringement on the Internet</a:t>
            </a:r>
          </a:p>
        </p:txBody>
      </p:sp>
    </p:spTree>
    <p:extLst>
      <p:ext uri="{BB962C8B-B14F-4D97-AF65-F5344CB8AC3E}">
        <p14:creationId xmlns:p14="http://schemas.microsoft.com/office/powerpoint/2010/main" val="1716338416"/>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3E414-01C5-4094-A192-1EF13F698843}"/>
              </a:ext>
            </a:extLst>
          </p:cNvPr>
          <p:cNvSpPr>
            <a:spLocks noGrp="1"/>
          </p:cNvSpPr>
          <p:nvPr>
            <p:ph type="title"/>
          </p:nvPr>
        </p:nvSpPr>
        <p:spPr>
          <a:xfrm>
            <a:off x="853149" y="356812"/>
            <a:ext cx="10144590" cy="1325563"/>
          </a:xfrm>
        </p:spPr>
        <p:txBody>
          <a:bodyPr/>
          <a:lstStyle/>
          <a:p>
            <a:r>
              <a:rPr lang="en-US" dirty="0"/>
              <a:t>International Traffic in Arms Regulations (ITAR)  </a:t>
            </a:r>
            <a:endParaRPr lang="en-GB" dirty="0"/>
          </a:p>
        </p:txBody>
      </p:sp>
      <p:sp>
        <p:nvSpPr>
          <p:cNvPr id="3" name="Content Placeholder 2">
            <a:extLst>
              <a:ext uri="{FF2B5EF4-FFF2-40B4-BE49-F238E27FC236}">
                <a16:creationId xmlns:a16="http://schemas.microsoft.com/office/drawing/2014/main" id="{15E4ACCB-48C7-4D3E-AEA7-44DBC6F4A6FD}"/>
              </a:ext>
            </a:extLst>
          </p:cNvPr>
          <p:cNvSpPr>
            <a:spLocks noGrp="1"/>
          </p:cNvSpPr>
          <p:nvPr>
            <p:ph idx="1"/>
          </p:nvPr>
        </p:nvSpPr>
        <p:spPr/>
        <p:txBody>
          <a:bodyPr/>
          <a:lstStyle/>
          <a:p>
            <a:r>
              <a:rPr lang="en-GB" dirty="0"/>
              <a:t>ITAR is a United States regulatory regime to restrict and control the export of defence and military related technologies to safeguard U.S. national security and further U.S. foreign policy objectives</a:t>
            </a:r>
          </a:p>
          <a:p>
            <a:r>
              <a:rPr lang="en-GB" dirty="0"/>
              <a:t>Until 1996–1997, ITAR classified strong cryptography as arms and prohibited their export from the U.S</a:t>
            </a:r>
          </a:p>
          <a:p>
            <a:r>
              <a:rPr lang="en-GB" dirty="0"/>
              <a:t>Now mostly eased with few restrictions</a:t>
            </a:r>
          </a:p>
          <a:p>
            <a:endParaRPr lang="en-GB" dirty="0"/>
          </a:p>
        </p:txBody>
      </p:sp>
    </p:spTree>
    <p:extLst>
      <p:ext uri="{BB962C8B-B14F-4D97-AF65-F5344CB8AC3E}">
        <p14:creationId xmlns:p14="http://schemas.microsoft.com/office/powerpoint/2010/main" val="2560045888"/>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209C6-4CD5-4DFC-9D92-5061D6903877}"/>
              </a:ext>
            </a:extLst>
          </p:cNvPr>
          <p:cNvSpPr>
            <a:spLocks noGrp="1"/>
          </p:cNvSpPr>
          <p:nvPr>
            <p:ph type="title"/>
          </p:nvPr>
        </p:nvSpPr>
        <p:spPr/>
        <p:txBody>
          <a:bodyPr/>
          <a:lstStyle/>
          <a:p>
            <a:r>
              <a:rPr lang="en-US" dirty="0" err="1"/>
              <a:t>Harbour</a:t>
            </a:r>
            <a:r>
              <a:rPr lang="en-US" dirty="0"/>
              <a:t> (Safe </a:t>
            </a:r>
            <a:r>
              <a:rPr lang="en-US" dirty="0" err="1"/>
              <a:t>Harbour</a:t>
            </a:r>
            <a:r>
              <a:rPr lang="en-US" dirty="0"/>
              <a:t>) </a:t>
            </a:r>
            <a:endParaRPr lang="en-GB" dirty="0"/>
          </a:p>
        </p:txBody>
      </p:sp>
      <p:sp>
        <p:nvSpPr>
          <p:cNvPr id="3" name="Content Placeholder 2">
            <a:extLst>
              <a:ext uri="{FF2B5EF4-FFF2-40B4-BE49-F238E27FC236}">
                <a16:creationId xmlns:a16="http://schemas.microsoft.com/office/drawing/2014/main" id="{594CAE41-BED0-479A-BBA7-4C8A16E34199}"/>
              </a:ext>
            </a:extLst>
          </p:cNvPr>
          <p:cNvSpPr>
            <a:spLocks noGrp="1"/>
          </p:cNvSpPr>
          <p:nvPr>
            <p:ph idx="1"/>
          </p:nvPr>
        </p:nvSpPr>
        <p:spPr/>
        <p:txBody>
          <a:bodyPr/>
          <a:lstStyle/>
          <a:p>
            <a:r>
              <a:rPr lang="en-GB" dirty="0"/>
              <a:t>Regarding the free flow of personal data to the US</a:t>
            </a:r>
          </a:p>
          <a:p>
            <a:r>
              <a:rPr lang="en-GB" dirty="0"/>
              <a:t>US companies that adhere to the Safe </a:t>
            </a:r>
            <a:r>
              <a:rPr lang="en-GB" dirty="0" err="1"/>
              <a:t>Harbor</a:t>
            </a:r>
            <a:r>
              <a:rPr lang="en-GB" dirty="0"/>
              <a:t> data protection standards, principles and procedures will be deemed to provide an adequate level of protection which satisfies, in UK terms, the requirements of Principle 8</a:t>
            </a:r>
          </a:p>
        </p:txBody>
      </p:sp>
    </p:spTree>
    <p:extLst>
      <p:ext uri="{BB962C8B-B14F-4D97-AF65-F5344CB8AC3E}">
        <p14:creationId xmlns:p14="http://schemas.microsoft.com/office/powerpoint/2010/main" val="5831363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Society</a:t>
            </a:r>
          </a:p>
        </p:txBody>
      </p:sp>
      <p:sp>
        <p:nvSpPr>
          <p:cNvPr id="3" name="Content Placeholder 2"/>
          <p:cNvSpPr>
            <a:spLocks noGrp="1"/>
          </p:cNvSpPr>
          <p:nvPr>
            <p:ph idx="1"/>
          </p:nvPr>
        </p:nvSpPr>
        <p:spPr/>
        <p:txBody>
          <a:bodyPr/>
          <a:lstStyle/>
          <a:p>
            <a:r>
              <a:rPr lang="en-GB" dirty="0"/>
              <a:t>Domestic networking</a:t>
            </a:r>
          </a:p>
          <a:p>
            <a:r>
              <a:rPr lang="en-GB" dirty="0"/>
              <a:t>E-Health</a:t>
            </a:r>
          </a:p>
          <a:p>
            <a:r>
              <a:rPr lang="en-GB" dirty="0"/>
              <a:t>Vital infrastructure projects</a:t>
            </a:r>
          </a:p>
          <a:p>
            <a:r>
              <a:rPr lang="en-GB" dirty="0"/>
              <a:t>Connected world</a:t>
            </a:r>
          </a:p>
          <a:p>
            <a:r>
              <a:rPr lang="en-GB" dirty="0"/>
              <a:t>Encompasses the entire security chain</a:t>
            </a:r>
          </a:p>
        </p:txBody>
      </p:sp>
    </p:spTree>
    <p:extLst>
      <p:ext uri="{BB962C8B-B14F-4D97-AF65-F5344CB8AC3E}">
        <p14:creationId xmlns:p14="http://schemas.microsoft.com/office/powerpoint/2010/main" val="176224855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C7AD2-C147-4D98-A61B-CA2DC78A5F0E}"/>
              </a:ext>
            </a:extLst>
          </p:cNvPr>
          <p:cNvSpPr>
            <a:spLocks noGrp="1"/>
          </p:cNvSpPr>
          <p:nvPr>
            <p:ph type="title"/>
          </p:nvPr>
        </p:nvSpPr>
        <p:spPr/>
        <p:txBody>
          <a:bodyPr/>
          <a:lstStyle/>
          <a:p>
            <a:r>
              <a:rPr lang="en-US" dirty="0"/>
              <a:t>The Patriot Act </a:t>
            </a:r>
            <a:endParaRPr lang="en-GB" dirty="0"/>
          </a:p>
        </p:txBody>
      </p:sp>
      <p:sp>
        <p:nvSpPr>
          <p:cNvPr id="3" name="Content Placeholder 2">
            <a:extLst>
              <a:ext uri="{FF2B5EF4-FFF2-40B4-BE49-F238E27FC236}">
                <a16:creationId xmlns:a16="http://schemas.microsoft.com/office/drawing/2014/main" id="{C57EC0FC-3877-4C28-85B7-DC9687F58227}"/>
              </a:ext>
            </a:extLst>
          </p:cNvPr>
          <p:cNvSpPr>
            <a:spLocks noGrp="1"/>
          </p:cNvSpPr>
          <p:nvPr>
            <p:ph idx="1"/>
          </p:nvPr>
        </p:nvSpPr>
        <p:spPr/>
        <p:txBody>
          <a:bodyPr/>
          <a:lstStyle/>
          <a:p>
            <a:r>
              <a:rPr lang="en-GB" dirty="0"/>
              <a:t>Stands for “Uniting and Strengthening America by Providing Appropriate Tools Required to Intercept and Obstruct Terrorism Act of 2001”</a:t>
            </a:r>
          </a:p>
          <a:p>
            <a:r>
              <a:rPr lang="en-GB" dirty="0"/>
              <a:t>Passed by Congress as a response to the terrorist attacks of September 11, 2001</a:t>
            </a:r>
          </a:p>
          <a:p>
            <a:r>
              <a:rPr lang="en-GB" dirty="0"/>
              <a:t>Allows federal officials greater authority in tracking and intercepting communications, both for purposes of law enforcement and foreign intelligence gathering</a:t>
            </a:r>
          </a:p>
        </p:txBody>
      </p:sp>
    </p:spTree>
    <p:extLst>
      <p:ext uri="{BB962C8B-B14F-4D97-AF65-F5344CB8AC3E}">
        <p14:creationId xmlns:p14="http://schemas.microsoft.com/office/powerpoint/2010/main" val="182067594"/>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91213-2364-40BD-B541-D1626EDA7B6A}"/>
              </a:ext>
            </a:extLst>
          </p:cNvPr>
          <p:cNvSpPr>
            <a:spLocks noGrp="1"/>
          </p:cNvSpPr>
          <p:nvPr>
            <p:ph type="title"/>
          </p:nvPr>
        </p:nvSpPr>
        <p:spPr/>
        <p:txBody>
          <a:bodyPr/>
          <a:lstStyle/>
          <a:p>
            <a:r>
              <a:rPr lang="en-GB" dirty="0"/>
              <a:t>The GDPR</a:t>
            </a:r>
          </a:p>
        </p:txBody>
      </p:sp>
      <p:sp>
        <p:nvSpPr>
          <p:cNvPr id="3" name="Content Placeholder 2">
            <a:extLst>
              <a:ext uri="{FF2B5EF4-FFF2-40B4-BE49-F238E27FC236}">
                <a16:creationId xmlns:a16="http://schemas.microsoft.com/office/drawing/2014/main" id="{4A5FB911-0AB4-4389-906E-0A6A1AD2B965}"/>
              </a:ext>
            </a:extLst>
          </p:cNvPr>
          <p:cNvSpPr>
            <a:spLocks noGrp="1"/>
          </p:cNvSpPr>
          <p:nvPr>
            <p:ph idx="1"/>
          </p:nvPr>
        </p:nvSpPr>
        <p:spPr/>
        <p:txBody>
          <a:bodyPr>
            <a:normAutofit fontScale="92500" lnSpcReduction="20000"/>
          </a:bodyPr>
          <a:lstStyle/>
          <a:p>
            <a:r>
              <a:rPr lang="en-US" dirty="0"/>
              <a:t>General Data Protection Regulations (GDPR)</a:t>
            </a:r>
          </a:p>
          <a:p>
            <a:r>
              <a:rPr lang="en-GB" dirty="0"/>
              <a:t>The most important change in data privacy regulation in 20 years</a:t>
            </a:r>
            <a:endParaRPr lang="en-US" dirty="0"/>
          </a:p>
          <a:p>
            <a:r>
              <a:rPr lang="en-US" dirty="0"/>
              <a:t>I</a:t>
            </a:r>
            <a:r>
              <a:rPr lang="en-GB" dirty="0"/>
              <a:t> t came into effect on 25 May and it sets out to bolster the rights citizens of the EU have over their data which is held by companies</a:t>
            </a:r>
          </a:p>
          <a:p>
            <a:r>
              <a:rPr lang="en-GB" dirty="0"/>
              <a:t>The GDPR legislation is all about businesses anywhere in the world protecting EU citizen’s personal data</a:t>
            </a:r>
          </a:p>
          <a:p>
            <a:r>
              <a:rPr lang="en-GB" dirty="0"/>
              <a:t>Personal data includes but is not limited to:</a:t>
            </a:r>
          </a:p>
          <a:p>
            <a:pPr lvl="1"/>
            <a:r>
              <a:rPr lang="en-GB" dirty="0"/>
              <a:t>Names</a:t>
            </a:r>
          </a:p>
          <a:p>
            <a:pPr lvl="1"/>
            <a:r>
              <a:rPr lang="en-GB" dirty="0"/>
              <a:t>Email addresses</a:t>
            </a:r>
          </a:p>
          <a:p>
            <a:pPr lvl="1"/>
            <a:r>
              <a:rPr lang="en-GB" dirty="0"/>
              <a:t>Photos</a:t>
            </a:r>
          </a:p>
          <a:p>
            <a:pPr lvl="1"/>
            <a:r>
              <a:rPr lang="en-GB" dirty="0"/>
              <a:t>Social media posts</a:t>
            </a:r>
          </a:p>
          <a:p>
            <a:pPr lvl="1"/>
            <a:r>
              <a:rPr lang="en-GB" dirty="0"/>
              <a:t>Personal medical information</a:t>
            </a:r>
          </a:p>
          <a:p>
            <a:pPr lvl="1"/>
            <a:r>
              <a:rPr lang="en-GB" dirty="0"/>
              <a:t>IP addresses</a:t>
            </a:r>
          </a:p>
          <a:p>
            <a:pPr lvl="1"/>
            <a:r>
              <a:rPr lang="en-GB" dirty="0"/>
              <a:t>Bank details</a:t>
            </a:r>
          </a:p>
          <a:p>
            <a:endParaRPr lang="en-US" dirty="0"/>
          </a:p>
          <a:p>
            <a:endParaRPr lang="en-GB" dirty="0"/>
          </a:p>
        </p:txBody>
      </p:sp>
    </p:spTree>
    <p:extLst>
      <p:ext uri="{BB962C8B-B14F-4D97-AF65-F5344CB8AC3E}">
        <p14:creationId xmlns:p14="http://schemas.microsoft.com/office/powerpoint/2010/main" val="490678367"/>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DF74-688C-4D5C-8D91-49DD0927616E}"/>
              </a:ext>
            </a:extLst>
          </p:cNvPr>
          <p:cNvSpPr>
            <a:spLocks noGrp="1"/>
          </p:cNvSpPr>
          <p:nvPr>
            <p:ph type="title"/>
          </p:nvPr>
        </p:nvSpPr>
        <p:spPr>
          <a:xfrm>
            <a:off x="736771" y="315249"/>
            <a:ext cx="9288379" cy="1325563"/>
          </a:xfrm>
        </p:spPr>
        <p:txBody>
          <a:bodyPr>
            <a:normAutofit/>
          </a:bodyPr>
          <a:lstStyle/>
          <a:p>
            <a:pPr algn="ctr"/>
            <a:r>
              <a:rPr lang="en-US" dirty="0"/>
              <a:t>The Network and Information Security Directive (NIS) </a:t>
            </a:r>
            <a:endParaRPr lang="en-GB" dirty="0"/>
          </a:p>
        </p:txBody>
      </p:sp>
      <p:sp>
        <p:nvSpPr>
          <p:cNvPr id="3" name="Content Placeholder 2">
            <a:extLst>
              <a:ext uri="{FF2B5EF4-FFF2-40B4-BE49-F238E27FC236}">
                <a16:creationId xmlns:a16="http://schemas.microsoft.com/office/drawing/2014/main" id="{E4817AC9-4537-4DCF-B64A-0A5C7F054DC1}"/>
              </a:ext>
            </a:extLst>
          </p:cNvPr>
          <p:cNvSpPr>
            <a:spLocks noGrp="1"/>
          </p:cNvSpPr>
          <p:nvPr>
            <p:ph idx="1"/>
          </p:nvPr>
        </p:nvSpPr>
        <p:spPr/>
        <p:txBody>
          <a:bodyPr>
            <a:normAutofit fontScale="92500" lnSpcReduction="20000"/>
          </a:bodyPr>
          <a:lstStyle/>
          <a:p>
            <a:r>
              <a:rPr lang="en-GB" dirty="0"/>
              <a:t>The NIS Directive is the first piece of EU-wide legislation on cybersecurity. It provides legal measures to boost the overall level of cybersecurity in the EU</a:t>
            </a:r>
          </a:p>
          <a:p>
            <a:r>
              <a:rPr lang="en-GB" dirty="0"/>
              <a:t>The NIS Directive provides legal measures to boost the overall level of cybersecurity in the EU by ensuring:</a:t>
            </a:r>
          </a:p>
          <a:p>
            <a:pPr lvl="1"/>
            <a:r>
              <a:rPr lang="en-GB" dirty="0"/>
              <a:t>Member States' preparedness by requiring them to be appropriately equipped, e.g. via a Computer Security Incident Response Team (CSIRT) and a competent national NIS authority,</a:t>
            </a:r>
          </a:p>
          <a:p>
            <a:pPr lvl="1"/>
            <a:r>
              <a:rPr lang="en-GB" dirty="0"/>
              <a:t>cooperation among all the Member States, by setting up a cooperation group, in order to support and facilitate strategic cooperation and the exchange of information among Member States. They will also need to set a CSIRT Network, in order to promote swift and effective operational cooperation on specific cybersecurity incidents and sharing information about risks,</a:t>
            </a:r>
          </a:p>
          <a:p>
            <a:pPr lvl="1"/>
            <a:r>
              <a:rPr lang="en-GB" dirty="0"/>
              <a:t>a culture of security across sectors which are vital for our economy and society and moreover rely heavily on ICTs, such as energy, transport, water, banking, financial market infrastructures, healthcare and digital infrastructure. Businesses in these sectors that are identified by the Member States as operators of essential services will have to take appropriate security measures and to notify serious incidents to the relevant national authority. Also key digital service providers (search engines, cloud computing services and online marketplaces) will have to comply with the security and notification requirements under the new Directive.</a:t>
            </a:r>
          </a:p>
        </p:txBody>
      </p:sp>
    </p:spTree>
    <p:extLst>
      <p:ext uri="{BB962C8B-B14F-4D97-AF65-F5344CB8AC3E}">
        <p14:creationId xmlns:p14="http://schemas.microsoft.com/office/powerpoint/2010/main" val="1115533792"/>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583B-1AD9-41DE-90D0-594A248B50FF}"/>
              </a:ext>
            </a:extLst>
          </p:cNvPr>
          <p:cNvSpPr>
            <a:spLocks noGrp="1"/>
          </p:cNvSpPr>
          <p:nvPr>
            <p:ph type="title"/>
          </p:nvPr>
        </p:nvSpPr>
        <p:spPr>
          <a:xfrm>
            <a:off x="869774" y="500062"/>
            <a:ext cx="9886895" cy="1325563"/>
          </a:xfrm>
        </p:spPr>
        <p:txBody>
          <a:bodyPr>
            <a:normAutofit/>
          </a:bodyPr>
          <a:lstStyle/>
          <a:p>
            <a:r>
              <a:rPr lang="en-US" dirty="0"/>
              <a:t>The legal responsibilities of system users and how these may be communicated </a:t>
            </a:r>
            <a:endParaRPr lang="en-GB" dirty="0"/>
          </a:p>
        </p:txBody>
      </p:sp>
      <p:sp>
        <p:nvSpPr>
          <p:cNvPr id="3" name="Content Placeholder 2">
            <a:extLst>
              <a:ext uri="{FF2B5EF4-FFF2-40B4-BE49-F238E27FC236}">
                <a16:creationId xmlns:a16="http://schemas.microsoft.com/office/drawing/2014/main" id="{6562283F-B7F8-40EA-A273-F0B7037D0CA6}"/>
              </a:ext>
            </a:extLst>
          </p:cNvPr>
          <p:cNvSpPr>
            <a:spLocks noGrp="1"/>
          </p:cNvSpPr>
          <p:nvPr>
            <p:ph idx="1"/>
          </p:nvPr>
        </p:nvSpPr>
        <p:spPr/>
        <p:txBody>
          <a:bodyPr/>
          <a:lstStyle/>
          <a:p>
            <a:r>
              <a:rPr lang="en-GB" dirty="0"/>
              <a:t>Apply all applicable laws</a:t>
            </a:r>
          </a:p>
          <a:p>
            <a:r>
              <a:rPr lang="en-GB" dirty="0"/>
              <a:t>Can be communicated via policies, awareness training or inductions</a:t>
            </a:r>
          </a:p>
          <a:p>
            <a:r>
              <a:rPr lang="en-GB" dirty="0"/>
              <a:t>Could be part of a CPD strategy</a:t>
            </a:r>
          </a:p>
        </p:txBody>
      </p:sp>
    </p:spTree>
    <p:extLst>
      <p:ext uri="{BB962C8B-B14F-4D97-AF65-F5344CB8AC3E}">
        <p14:creationId xmlns:p14="http://schemas.microsoft.com/office/powerpoint/2010/main" val="3760509920"/>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8.5  Describe and explain the ethical responsibilities of a cyber-security professional, by reference to at least one generally </a:t>
            </a:r>
            <a:r>
              <a:rPr lang="en-US" sz="4000" dirty="0" err="1"/>
              <a:t>recognised</a:t>
            </a:r>
            <a:r>
              <a:rPr lang="en-US" sz="4000" dirty="0"/>
              <a:t> and relevant professional body influential in the UK</a:t>
            </a:r>
            <a:endParaRPr lang="en-GB" sz="4000" dirty="0"/>
          </a:p>
        </p:txBody>
      </p:sp>
      <p:sp>
        <p:nvSpPr>
          <p:cNvPr id="4" name="Text Placeholder 3">
            <a:extLst>
              <a:ext uri="{FF2B5EF4-FFF2-40B4-BE49-F238E27FC236}">
                <a16:creationId xmlns:a16="http://schemas.microsoft.com/office/drawing/2014/main" id="{73BBCFDB-2D0B-480E-8B02-DBC9EFD931A8}"/>
              </a:ext>
            </a:extLst>
          </p:cNvPr>
          <p:cNvSpPr>
            <a:spLocks noGrp="1"/>
          </p:cNvSpPr>
          <p:nvPr>
            <p:ph type="body" idx="1"/>
          </p:nvPr>
        </p:nvSpPr>
        <p:spPr/>
        <p:txBody>
          <a:bodyPr/>
          <a:lstStyle/>
          <a:p>
            <a:r>
              <a:rPr lang="en-GB" i="1" dirty="0"/>
              <a:t>Describe the role of generally recognised and relevant professional body for the ethical responsibilities of a cyber-security professional (e.g. ISSA, ISACA) </a:t>
            </a:r>
            <a:endParaRPr lang="en-GB" dirty="0"/>
          </a:p>
        </p:txBody>
      </p:sp>
    </p:spTree>
    <p:extLst>
      <p:ext uri="{BB962C8B-B14F-4D97-AF65-F5344CB8AC3E}">
        <p14:creationId xmlns:p14="http://schemas.microsoft.com/office/powerpoint/2010/main" val="695074102"/>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57DD-AA97-4A08-B3BF-DB7F72F8765E}"/>
              </a:ext>
            </a:extLst>
          </p:cNvPr>
          <p:cNvSpPr>
            <a:spLocks noGrp="1"/>
          </p:cNvSpPr>
          <p:nvPr>
            <p:ph type="title"/>
          </p:nvPr>
        </p:nvSpPr>
        <p:spPr/>
        <p:txBody>
          <a:bodyPr/>
          <a:lstStyle/>
          <a:p>
            <a:r>
              <a:rPr lang="en-GB" dirty="0"/>
              <a:t>ISSA</a:t>
            </a:r>
          </a:p>
        </p:txBody>
      </p:sp>
      <p:sp>
        <p:nvSpPr>
          <p:cNvPr id="3" name="Content Placeholder 2">
            <a:extLst>
              <a:ext uri="{FF2B5EF4-FFF2-40B4-BE49-F238E27FC236}">
                <a16:creationId xmlns:a16="http://schemas.microsoft.com/office/drawing/2014/main" id="{0657F5A0-8E3A-4C0D-B645-E820A060F635}"/>
              </a:ext>
            </a:extLst>
          </p:cNvPr>
          <p:cNvSpPr>
            <a:spLocks noGrp="1"/>
          </p:cNvSpPr>
          <p:nvPr>
            <p:ph idx="1"/>
          </p:nvPr>
        </p:nvSpPr>
        <p:spPr/>
        <p:txBody>
          <a:bodyPr/>
          <a:lstStyle/>
          <a:p>
            <a:r>
              <a:rPr lang="en-GB" dirty="0"/>
              <a:t>The Information Systems Security Association, commonly known as ISSA, is an international, non-profit organization for information security professionals</a:t>
            </a:r>
          </a:p>
          <a:p>
            <a:endParaRPr lang="en-GB" dirty="0"/>
          </a:p>
        </p:txBody>
      </p:sp>
    </p:spTree>
    <p:extLst>
      <p:ext uri="{BB962C8B-B14F-4D97-AF65-F5344CB8AC3E}">
        <p14:creationId xmlns:p14="http://schemas.microsoft.com/office/powerpoint/2010/main" val="2348627196"/>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68195-43BE-49BA-B654-41D84179BCB3}"/>
              </a:ext>
            </a:extLst>
          </p:cNvPr>
          <p:cNvSpPr>
            <a:spLocks noGrp="1"/>
          </p:cNvSpPr>
          <p:nvPr>
            <p:ph type="title"/>
          </p:nvPr>
        </p:nvSpPr>
        <p:spPr/>
        <p:txBody>
          <a:bodyPr/>
          <a:lstStyle/>
          <a:p>
            <a:r>
              <a:rPr lang="en-GB" dirty="0"/>
              <a:t>ISSA Code of Ethics</a:t>
            </a:r>
          </a:p>
        </p:txBody>
      </p:sp>
      <p:sp>
        <p:nvSpPr>
          <p:cNvPr id="3" name="Content Placeholder 2">
            <a:extLst>
              <a:ext uri="{FF2B5EF4-FFF2-40B4-BE49-F238E27FC236}">
                <a16:creationId xmlns:a16="http://schemas.microsoft.com/office/drawing/2014/main" id="{20BB4548-68E6-4697-9785-0951C507FD76}"/>
              </a:ext>
            </a:extLst>
          </p:cNvPr>
          <p:cNvSpPr>
            <a:spLocks noGrp="1"/>
          </p:cNvSpPr>
          <p:nvPr>
            <p:ph idx="1"/>
          </p:nvPr>
        </p:nvSpPr>
        <p:spPr/>
        <p:txBody>
          <a:bodyPr>
            <a:normAutofit/>
          </a:bodyPr>
          <a:lstStyle/>
          <a:p>
            <a:r>
              <a:rPr lang="en-GB" dirty="0"/>
              <a:t>Members of ISSA are required to uphold a code of ethics. This code mandates that members:</a:t>
            </a:r>
          </a:p>
          <a:p>
            <a:pPr lvl="1"/>
            <a:r>
              <a:rPr lang="en-GB" dirty="0"/>
              <a:t>"Perform all professional activities and duties in accordance with all applicable laws and the highest ethical principles;</a:t>
            </a:r>
          </a:p>
          <a:p>
            <a:pPr lvl="1"/>
            <a:r>
              <a:rPr lang="en-GB" dirty="0"/>
              <a:t>Promote generally accepted information security current best practices and standards;</a:t>
            </a:r>
          </a:p>
          <a:p>
            <a:pPr lvl="1"/>
            <a:r>
              <a:rPr lang="en-GB" dirty="0"/>
              <a:t>Maintain appropriate confidentiality of proprietary or otherwise sensitive information encountered in the course of professional activities;</a:t>
            </a:r>
          </a:p>
          <a:p>
            <a:pPr lvl="1"/>
            <a:r>
              <a:rPr lang="en-GB" dirty="0"/>
              <a:t>Discharge professional responsibilities with diligence and honesty;</a:t>
            </a:r>
          </a:p>
          <a:p>
            <a:pPr lvl="1"/>
            <a:r>
              <a:rPr lang="en-GB" dirty="0"/>
              <a:t>Refrain from any activities which might constitute a conflict of interest or otherwise damage the reputation of or is detrimental to employers, the information security profession, or the Association; and</a:t>
            </a:r>
          </a:p>
          <a:p>
            <a:pPr lvl="1"/>
            <a:r>
              <a:rPr lang="en-GB" dirty="0"/>
              <a:t>Not intentionally injure or impugn the professional reputation or practice of colleagues, clients, or employers."</a:t>
            </a:r>
          </a:p>
          <a:p>
            <a:endParaRPr lang="en-GB" dirty="0"/>
          </a:p>
        </p:txBody>
      </p:sp>
    </p:spTree>
    <p:extLst>
      <p:ext uri="{BB962C8B-B14F-4D97-AF65-F5344CB8AC3E}">
        <p14:creationId xmlns:p14="http://schemas.microsoft.com/office/powerpoint/2010/main" val="1696537538"/>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40B5-39E4-4CEB-80E8-78D8E30F5E60}"/>
              </a:ext>
            </a:extLst>
          </p:cNvPr>
          <p:cNvSpPr>
            <a:spLocks noGrp="1"/>
          </p:cNvSpPr>
          <p:nvPr>
            <p:ph type="title"/>
          </p:nvPr>
        </p:nvSpPr>
        <p:spPr/>
        <p:txBody>
          <a:bodyPr/>
          <a:lstStyle/>
          <a:p>
            <a:r>
              <a:rPr lang="en-GB" dirty="0"/>
              <a:t>ISACA</a:t>
            </a:r>
          </a:p>
        </p:txBody>
      </p:sp>
      <p:sp>
        <p:nvSpPr>
          <p:cNvPr id="3" name="Content Placeholder 2">
            <a:extLst>
              <a:ext uri="{FF2B5EF4-FFF2-40B4-BE49-F238E27FC236}">
                <a16:creationId xmlns:a16="http://schemas.microsoft.com/office/drawing/2014/main" id="{62829822-4B65-40E0-8B84-E40D081B2DB5}"/>
              </a:ext>
            </a:extLst>
          </p:cNvPr>
          <p:cNvSpPr>
            <a:spLocks noGrp="1"/>
          </p:cNvSpPr>
          <p:nvPr>
            <p:ph idx="1"/>
          </p:nvPr>
        </p:nvSpPr>
        <p:spPr/>
        <p:txBody>
          <a:bodyPr/>
          <a:lstStyle/>
          <a:p>
            <a:r>
              <a:rPr lang="en-GB" dirty="0"/>
              <a:t>ISACA is an international professional association focused on IT governance</a:t>
            </a:r>
          </a:p>
          <a:p>
            <a:r>
              <a:rPr lang="en-GB" dirty="0"/>
              <a:t>known as the </a:t>
            </a:r>
            <a:r>
              <a:rPr lang="en-GB" b="1" dirty="0"/>
              <a:t>Information Systems Audit and Control Association</a:t>
            </a:r>
            <a:r>
              <a:rPr lang="en-GB" dirty="0"/>
              <a:t>, although ISACA now goes by its acronym only</a:t>
            </a:r>
          </a:p>
          <a:p>
            <a:endParaRPr lang="en-GB" dirty="0"/>
          </a:p>
        </p:txBody>
      </p:sp>
    </p:spTree>
    <p:extLst>
      <p:ext uri="{BB962C8B-B14F-4D97-AF65-F5344CB8AC3E}">
        <p14:creationId xmlns:p14="http://schemas.microsoft.com/office/powerpoint/2010/main" val="951907429"/>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DEAE3-2308-417C-A88E-33702A4C6617}"/>
              </a:ext>
            </a:extLst>
          </p:cNvPr>
          <p:cNvSpPr>
            <a:spLocks noGrp="1"/>
          </p:cNvSpPr>
          <p:nvPr>
            <p:ph type="title"/>
          </p:nvPr>
        </p:nvSpPr>
        <p:spPr/>
        <p:txBody>
          <a:bodyPr/>
          <a:lstStyle/>
          <a:p>
            <a:r>
              <a:rPr lang="en-GB" dirty="0"/>
              <a:t>ISACA Code of Ethics</a:t>
            </a:r>
          </a:p>
        </p:txBody>
      </p:sp>
      <p:sp>
        <p:nvSpPr>
          <p:cNvPr id="3" name="Content Placeholder 2">
            <a:extLst>
              <a:ext uri="{FF2B5EF4-FFF2-40B4-BE49-F238E27FC236}">
                <a16:creationId xmlns:a16="http://schemas.microsoft.com/office/drawing/2014/main" id="{423C15DE-A8D8-45D5-BF48-19D40DC3AA7D}"/>
              </a:ext>
            </a:extLst>
          </p:cNvPr>
          <p:cNvSpPr>
            <a:spLocks noGrp="1"/>
          </p:cNvSpPr>
          <p:nvPr>
            <p:ph idx="1"/>
          </p:nvPr>
        </p:nvSpPr>
        <p:spPr/>
        <p:txBody>
          <a:bodyPr>
            <a:normAutofit fontScale="85000" lnSpcReduction="20000"/>
          </a:bodyPr>
          <a:lstStyle/>
          <a:p>
            <a:r>
              <a:rPr lang="en-GB" dirty="0"/>
              <a:t>Members and ISACA® certification holders shall: </a:t>
            </a:r>
            <a:br>
              <a:rPr lang="en-GB" dirty="0"/>
            </a:br>
            <a:endParaRPr lang="en-GB" dirty="0"/>
          </a:p>
          <a:p>
            <a:pPr lvl="1"/>
            <a:r>
              <a:rPr lang="en-GB" dirty="0"/>
              <a:t>Support the implementation of, and encourage compliance with, appropriate standards and procedures for the effective governance and management of enterprise information systems and technology, including: audit, control, security and risk management. </a:t>
            </a:r>
          </a:p>
          <a:p>
            <a:pPr lvl="1"/>
            <a:r>
              <a:rPr lang="en-GB" dirty="0"/>
              <a:t>Perform their duties with objectivity, due diligence and professional care, in accordance with professional standards. </a:t>
            </a:r>
          </a:p>
          <a:p>
            <a:pPr lvl="1"/>
            <a:r>
              <a:rPr lang="en-GB" dirty="0"/>
              <a:t>Serve in the interest of stakeholders in a lawful manner, while maintaining high standards of conduct and character, and not discrediting the profession or the Association. </a:t>
            </a:r>
          </a:p>
          <a:p>
            <a:pPr lvl="1"/>
            <a:r>
              <a:rPr lang="en-GB" dirty="0"/>
              <a:t>Maintain the privacy and confidentiality of information obtained in the course of their activities unless disclosure is required by legal authority. Such information shall not be used for personal benefit or released to inappropriate parties. </a:t>
            </a:r>
          </a:p>
          <a:p>
            <a:pPr lvl="1"/>
            <a:r>
              <a:rPr lang="en-GB" dirty="0"/>
              <a:t>Maintain competency in their respective fields and agree to undertake only those activities they can reasonably expect to complete with the necessary skills, knowledge and competence. </a:t>
            </a:r>
          </a:p>
          <a:p>
            <a:pPr lvl="1"/>
            <a:r>
              <a:rPr lang="en-GB" dirty="0"/>
              <a:t>Inform appropriate parties of the results of work performed; revealing all significant facts known to them. </a:t>
            </a:r>
          </a:p>
          <a:p>
            <a:pPr lvl="1"/>
            <a:r>
              <a:rPr lang="en-GB" dirty="0"/>
              <a:t>Support the professional education of stakeholders in enhancing their understanding of the governance and management of enterprise information systems and technology, including: audit, control, security and risk management. </a:t>
            </a:r>
          </a:p>
          <a:p>
            <a:endParaRPr lang="en-GB" dirty="0"/>
          </a:p>
        </p:txBody>
      </p:sp>
    </p:spTree>
    <p:extLst>
      <p:ext uri="{BB962C8B-B14F-4D97-AF65-F5344CB8AC3E}">
        <p14:creationId xmlns:p14="http://schemas.microsoft.com/office/powerpoint/2010/main" val="2046597732"/>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 Keeping Up with The Threat Landscape (5%, K3)</a:t>
            </a:r>
            <a:endParaRPr lang="en-GB" dirty="0"/>
          </a:p>
        </p:txBody>
      </p:sp>
      <p:sp>
        <p:nvSpPr>
          <p:cNvPr id="3" name="Content Placeholder 2"/>
          <p:cNvSpPr>
            <a:spLocks noGrp="1"/>
          </p:cNvSpPr>
          <p:nvPr>
            <p:ph type="body" idx="1"/>
          </p:nvPr>
        </p:nvSpPr>
        <p:spPr/>
        <p:txBody>
          <a:bodyPr>
            <a:normAutofit fontScale="85000" lnSpcReduction="20000"/>
          </a:bodyPr>
          <a:lstStyle/>
          <a:p>
            <a:r>
              <a:rPr lang="en-US" dirty="0"/>
              <a:t>In this key topic, the apprentice will discover and explain the concept and practice of keeping up with the threat landscape (horizon scanning). Outcomes should include an ability to: </a:t>
            </a:r>
          </a:p>
          <a:p>
            <a:r>
              <a:rPr lang="en-US" dirty="0"/>
              <a:t>9.1 Describe and know how to apply relevant techniques for horizon scanning </a:t>
            </a:r>
          </a:p>
          <a:p>
            <a:r>
              <a:rPr lang="en-US" dirty="0"/>
              <a:t>9.2 Describe and explain the application of at least one technique to identify trends in research and illustrate with an example.  </a:t>
            </a:r>
          </a:p>
        </p:txBody>
      </p:sp>
    </p:spTree>
    <p:extLst>
      <p:ext uri="{BB962C8B-B14F-4D97-AF65-F5344CB8AC3E}">
        <p14:creationId xmlns:p14="http://schemas.microsoft.com/office/powerpoint/2010/main" val="199142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Basic Security Theory (10%, K2) </a:t>
            </a:r>
            <a:endParaRPr lang="en-GB" dirty="0"/>
          </a:p>
        </p:txBody>
      </p:sp>
      <p:sp>
        <p:nvSpPr>
          <p:cNvPr id="3" name="Content Placeholder 2"/>
          <p:cNvSpPr>
            <a:spLocks noGrp="1"/>
          </p:cNvSpPr>
          <p:nvPr>
            <p:ph type="body" idx="1"/>
          </p:nvPr>
        </p:nvSpPr>
        <p:spPr>
          <a:xfrm>
            <a:off x="831850" y="4589463"/>
            <a:ext cx="10515600" cy="1867484"/>
          </a:xfrm>
        </p:spPr>
        <p:txBody>
          <a:bodyPr>
            <a:normAutofit fontScale="47500" lnSpcReduction="20000"/>
          </a:bodyPr>
          <a:lstStyle/>
          <a:p>
            <a:r>
              <a:rPr lang="en-US" dirty="0"/>
              <a:t>In this key topic, the apprentice will recall, relate and explain the terminology and basic concepts of cyber security. Outcomes should include an ability to: </a:t>
            </a:r>
          </a:p>
          <a:p>
            <a:r>
              <a:rPr lang="en-US" dirty="0"/>
              <a:t> </a:t>
            </a:r>
          </a:p>
          <a:p>
            <a:r>
              <a:rPr lang="en-US" dirty="0"/>
              <a:t>2.1 Recall and explain key terminology.</a:t>
            </a:r>
          </a:p>
          <a:p>
            <a:r>
              <a:rPr lang="en-GB" dirty="0"/>
              <a:t>2.2 Describe what security is</a:t>
            </a:r>
            <a:endParaRPr lang="en-US" dirty="0"/>
          </a:p>
          <a:p>
            <a:r>
              <a:rPr lang="en-GB" dirty="0"/>
              <a:t>2.3 Describe and explain what risk is and how risks are usually quantified </a:t>
            </a:r>
          </a:p>
          <a:p>
            <a:r>
              <a:rPr lang="en-GB" dirty="0"/>
              <a:t>2.4 Describe typical threats, threat actors and hazards </a:t>
            </a:r>
          </a:p>
          <a:p>
            <a:r>
              <a:rPr lang="en-GB" dirty="0"/>
              <a:t>2.5 Describe and explain how an organisation balances business drivers and costs with the outcome and recommendations of a cyber security risk assessment </a:t>
            </a:r>
          </a:p>
          <a:p>
            <a:endParaRPr lang="en-GB" dirty="0"/>
          </a:p>
        </p:txBody>
      </p:sp>
    </p:spTree>
    <p:extLst>
      <p:ext uri="{BB962C8B-B14F-4D97-AF65-F5344CB8AC3E}">
        <p14:creationId xmlns:p14="http://schemas.microsoft.com/office/powerpoint/2010/main" val="3340019329"/>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730E1-ECAD-4127-96DF-E7A944B3F4A9}"/>
              </a:ext>
            </a:extLst>
          </p:cNvPr>
          <p:cNvSpPr>
            <a:spLocks noGrp="1"/>
          </p:cNvSpPr>
          <p:nvPr>
            <p:ph type="title"/>
          </p:nvPr>
        </p:nvSpPr>
        <p:spPr/>
        <p:txBody>
          <a:bodyPr/>
          <a:lstStyle/>
          <a:p>
            <a:r>
              <a:rPr lang="en-US" dirty="0"/>
              <a:t>9.1 Describe and know how to apply relevant techniques for horizon scanning</a:t>
            </a:r>
            <a:endParaRPr lang="en-GB" dirty="0"/>
          </a:p>
        </p:txBody>
      </p:sp>
      <p:sp>
        <p:nvSpPr>
          <p:cNvPr id="3" name="Text Placeholder 2">
            <a:extLst>
              <a:ext uri="{FF2B5EF4-FFF2-40B4-BE49-F238E27FC236}">
                <a16:creationId xmlns:a16="http://schemas.microsoft.com/office/drawing/2014/main" id="{300193CB-1314-4355-A8F6-7251922C8A0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701938518"/>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 Scanning</a:t>
            </a:r>
          </a:p>
        </p:txBody>
      </p:sp>
      <p:sp>
        <p:nvSpPr>
          <p:cNvPr id="3" name="Content Placeholder 2"/>
          <p:cNvSpPr>
            <a:spLocks noGrp="1"/>
          </p:cNvSpPr>
          <p:nvPr>
            <p:ph idx="1"/>
          </p:nvPr>
        </p:nvSpPr>
        <p:spPr/>
        <p:txBody>
          <a:bodyPr>
            <a:normAutofit lnSpcReduction="10000"/>
          </a:bodyPr>
          <a:lstStyle/>
          <a:p>
            <a:r>
              <a:rPr lang="en-GB" dirty="0"/>
              <a:t>Horizon scanning is defined as ‘a systematic examination of information to identify potential threats, risks, emerging issues and opportunities’ </a:t>
            </a:r>
          </a:p>
          <a:p>
            <a:r>
              <a:rPr lang="en-GB" dirty="0"/>
              <a:t>Horizon scanning typically involves very long-term scenario planning</a:t>
            </a:r>
          </a:p>
          <a:p>
            <a:r>
              <a:rPr lang="en-GB" dirty="0"/>
              <a:t>Involves a wide variety of sources, such as</a:t>
            </a:r>
          </a:p>
          <a:p>
            <a:pPr lvl="1"/>
            <a:r>
              <a:rPr lang="en-GB" dirty="0"/>
              <a:t>the Internet</a:t>
            </a:r>
          </a:p>
          <a:p>
            <a:pPr lvl="1"/>
            <a:r>
              <a:rPr lang="en-GB" dirty="0"/>
              <a:t>blogs</a:t>
            </a:r>
          </a:p>
          <a:p>
            <a:pPr lvl="1"/>
            <a:r>
              <a:rPr lang="en-GB" dirty="0"/>
              <a:t>government ministries and agencies</a:t>
            </a:r>
          </a:p>
          <a:p>
            <a:pPr lvl="1"/>
            <a:r>
              <a:rPr lang="en-GB" dirty="0"/>
              <a:t>non-governmental organisations</a:t>
            </a:r>
          </a:p>
          <a:p>
            <a:pPr lvl="1"/>
            <a:r>
              <a:rPr lang="en-GB" dirty="0"/>
              <a:t>international organisations and companies</a:t>
            </a:r>
          </a:p>
          <a:p>
            <a:pPr lvl="1"/>
            <a:r>
              <a:rPr lang="en-GB" dirty="0"/>
              <a:t>research communities</a:t>
            </a:r>
          </a:p>
          <a:p>
            <a:pPr lvl="1"/>
            <a:r>
              <a:rPr lang="en-GB" dirty="0"/>
              <a:t>on-line and off-line databases and journals</a:t>
            </a:r>
          </a:p>
          <a:p>
            <a:pPr lvl="1"/>
            <a:r>
              <a:rPr lang="en-US" dirty="0"/>
              <a:t>hacker conferences</a:t>
            </a:r>
          </a:p>
          <a:p>
            <a:pPr lvl="1"/>
            <a:r>
              <a:rPr lang="en-GB" dirty="0"/>
              <a:t>cyber security events</a:t>
            </a:r>
          </a:p>
          <a:p>
            <a:pPr lvl="1"/>
            <a:endParaRPr lang="en-US" dirty="0"/>
          </a:p>
        </p:txBody>
      </p:sp>
    </p:spTree>
    <p:extLst>
      <p:ext uri="{BB962C8B-B14F-4D97-AF65-F5344CB8AC3E}">
        <p14:creationId xmlns:p14="http://schemas.microsoft.com/office/powerpoint/2010/main" val="820734121"/>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4E0DF-13CF-4C3C-8093-62658045CAB3}"/>
              </a:ext>
            </a:extLst>
          </p:cNvPr>
          <p:cNvSpPr>
            <a:spLocks noGrp="1"/>
          </p:cNvSpPr>
          <p:nvPr>
            <p:ph type="title"/>
          </p:nvPr>
        </p:nvSpPr>
        <p:spPr/>
        <p:txBody>
          <a:bodyPr/>
          <a:lstStyle/>
          <a:p>
            <a:r>
              <a:rPr lang="en-GB" dirty="0"/>
              <a:t>Horizon Scanning</a:t>
            </a:r>
          </a:p>
        </p:txBody>
      </p:sp>
      <p:sp>
        <p:nvSpPr>
          <p:cNvPr id="3" name="Content Placeholder 2">
            <a:extLst>
              <a:ext uri="{FF2B5EF4-FFF2-40B4-BE49-F238E27FC236}">
                <a16:creationId xmlns:a16="http://schemas.microsoft.com/office/drawing/2014/main" id="{E5259672-512B-4C30-80F6-6080B1F3C83B}"/>
              </a:ext>
            </a:extLst>
          </p:cNvPr>
          <p:cNvSpPr>
            <a:spLocks noGrp="1"/>
          </p:cNvSpPr>
          <p:nvPr>
            <p:ph idx="1"/>
          </p:nvPr>
        </p:nvSpPr>
        <p:spPr/>
        <p:txBody>
          <a:bodyPr/>
          <a:lstStyle/>
          <a:p>
            <a:r>
              <a:rPr lang="en-GB" dirty="0"/>
              <a:t>Information can also be obtained from </a:t>
            </a:r>
            <a:r>
              <a:rPr lang="en-US" dirty="0"/>
              <a:t>Government sponsored sources</a:t>
            </a:r>
          </a:p>
          <a:p>
            <a:pPr lvl="1"/>
            <a:r>
              <a:rPr lang="en-US" dirty="0"/>
              <a:t>The National Cyber Security Centre (NCSC)</a:t>
            </a:r>
          </a:p>
          <a:p>
            <a:pPr lvl="2"/>
            <a:r>
              <a:rPr lang="en-US" dirty="0">
                <a:hlinkClick r:id="rId2"/>
              </a:rPr>
              <a:t>https://www.ncsc.gov.uk/section/advice-guidance/all-topics?topics=active%20cyber%20defence</a:t>
            </a:r>
            <a:r>
              <a:rPr lang="en-US" dirty="0"/>
              <a:t> </a:t>
            </a:r>
          </a:p>
          <a:p>
            <a:pPr lvl="1"/>
            <a:r>
              <a:rPr lang="en-US" dirty="0" err="1"/>
              <a:t>CiSP</a:t>
            </a:r>
            <a:r>
              <a:rPr lang="en-US" dirty="0"/>
              <a:t> (</a:t>
            </a:r>
            <a:r>
              <a:rPr lang="en-GB" dirty="0"/>
              <a:t>Cyber Security Information Sharing Partnership)</a:t>
            </a:r>
          </a:p>
          <a:p>
            <a:pPr lvl="2"/>
            <a:r>
              <a:rPr lang="en-US" dirty="0">
                <a:hlinkClick r:id="rId3"/>
              </a:rPr>
              <a:t>https://www.ncsc.gov.uk/section/keep-up-to-date/cisp</a:t>
            </a:r>
            <a:r>
              <a:rPr lang="en-US" dirty="0"/>
              <a:t> </a:t>
            </a:r>
          </a:p>
          <a:p>
            <a:pPr lvl="1"/>
            <a:r>
              <a:rPr lang="en-US" dirty="0" err="1"/>
              <a:t>CertUK</a:t>
            </a:r>
            <a:r>
              <a:rPr lang="en-US" dirty="0"/>
              <a:t> (</a:t>
            </a:r>
            <a:r>
              <a:rPr lang="en-GB" dirty="0"/>
              <a:t>Computer Emergency Response Team)</a:t>
            </a:r>
          </a:p>
          <a:p>
            <a:pPr lvl="2"/>
            <a:r>
              <a:rPr lang="en-GB" dirty="0"/>
              <a:t>https://www.gov.uk/government/news/uk-launches-first-national-cert</a:t>
            </a:r>
          </a:p>
        </p:txBody>
      </p:sp>
    </p:spTree>
    <p:extLst>
      <p:ext uri="{BB962C8B-B14F-4D97-AF65-F5344CB8AC3E}">
        <p14:creationId xmlns:p14="http://schemas.microsoft.com/office/powerpoint/2010/main" val="3722616023"/>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9.2 Describe and explain the application of at least one technique to identify trends in research and illustrate with an example</a:t>
            </a:r>
            <a:endParaRPr lang="en-GB" dirty="0"/>
          </a:p>
        </p:txBody>
      </p:sp>
      <p:sp>
        <p:nvSpPr>
          <p:cNvPr id="3" name="Content Placeholder 2"/>
          <p:cNvSpPr>
            <a:spLocks noGrp="1"/>
          </p:cNvSpPr>
          <p:nvPr>
            <p:ph type="body" idx="1"/>
          </p:nvPr>
        </p:nvSpPr>
        <p:spPr/>
        <p:txBody>
          <a:bodyPr>
            <a:normAutofit fontScale="85000" lnSpcReduction="10000"/>
          </a:bodyPr>
          <a:lstStyle/>
          <a:p>
            <a:pPr marL="342900" indent="-342900">
              <a:buFont typeface="Arial" panose="020B0604020202020204" pitchFamily="34" charset="0"/>
              <a:buChar char="•"/>
            </a:pPr>
            <a:r>
              <a:rPr lang="en-US" dirty="0"/>
              <a:t> </a:t>
            </a:r>
            <a:r>
              <a:rPr lang="en-GB" i="1" dirty="0"/>
              <a:t>Explain the significance of academic research papers for cyber security professionals on the basis that these publications are peer reviewed and so are likely to be accurate, having been checked by other experts. </a:t>
            </a:r>
            <a:endParaRPr lang="en-GB" dirty="0"/>
          </a:p>
          <a:p>
            <a:pPr marL="342900" indent="-342900">
              <a:buFont typeface="Arial" panose="020B0604020202020204" pitchFamily="34" charset="0"/>
              <a:buChar char="•"/>
            </a:pPr>
            <a:r>
              <a:rPr lang="en-GB" i="1" dirty="0"/>
              <a:t>Explain the importance of gathering reliable information from established and moderated sources such as digital libraries of reputed journals and conference proceedings (e.g. IEEE, ACM, Springer) </a:t>
            </a:r>
            <a:endParaRPr lang="en-GB" dirty="0"/>
          </a:p>
          <a:p>
            <a:endParaRPr lang="en-US" dirty="0"/>
          </a:p>
        </p:txBody>
      </p:sp>
    </p:spTree>
    <p:extLst>
      <p:ext uri="{BB962C8B-B14F-4D97-AF65-F5344CB8AC3E}">
        <p14:creationId xmlns:p14="http://schemas.microsoft.com/office/powerpoint/2010/main" val="3365215437"/>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15BF9-489B-430D-A418-E402E7774560}"/>
              </a:ext>
            </a:extLst>
          </p:cNvPr>
          <p:cNvSpPr>
            <a:spLocks noGrp="1"/>
          </p:cNvSpPr>
          <p:nvPr>
            <p:ph type="title"/>
          </p:nvPr>
        </p:nvSpPr>
        <p:spPr/>
        <p:txBody>
          <a:bodyPr/>
          <a:lstStyle/>
          <a:p>
            <a:r>
              <a:rPr lang="en-GB" dirty="0"/>
              <a:t>Significance of Peer Reviewed Papers</a:t>
            </a:r>
          </a:p>
        </p:txBody>
      </p:sp>
      <p:sp>
        <p:nvSpPr>
          <p:cNvPr id="3" name="Content Placeholder 2">
            <a:extLst>
              <a:ext uri="{FF2B5EF4-FFF2-40B4-BE49-F238E27FC236}">
                <a16:creationId xmlns:a16="http://schemas.microsoft.com/office/drawing/2014/main" id="{711B7B7C-95DE-4F7A-BEF9-148F76BD1145}"/>
              </a:ext>
            </a:extLst>
          </p:cNvPr>
          <p:cNvSpPr>
            <a:spLocks noGrp="1"/>
          </p:cNvSpPr>
          <p:nvPr>
            <p:ph idx="1"/>
          </p:nvPr>
        </p:nvSpPr>
        <p:spPr/>
        <p:txBody>
          <a:bodyPr/>
          <a:lstStyle/>
          <a:p>
            <a:r>
              <a:rPr lang="en-GB" dirty="0"/>
              <a:t>Peer reviews provide integrity that the work is original and relevant</a:t>
            </a:r>
          </a:p>
          <a:p>
            <a:r>
              <a:rPr lang="en-GB" dirty="0"/>
              <a:t>assess the quality of a manuscript before it is published</a:t>
            </a:r>
          </a:p>
          <a:p>
            <a:r>
              <a:rPr lang="en-GB" dirty="0"/>
              <a:t>Independent researchers in the relevant research area assess submitted manuscripts for originality, validity and significance to help editors determine whether a manuscript </a:t>
            </a:r>
            <a:r>
              <a:rPr lang="en-GB" b="1" i="1" dirty="0"/>
              <a:t>should</a:t>
            </a:r>
            <a:r>
              <a:rPr lang="en-GB" dirty="0"/>
              <a:t> be published in their journal</a:t>
            </a:r>
          </a:p>
        </p:txBody>
      </p:sp>
    </p:spTree>
    <p:extLst>
      <p:ext uri="{BB962C8B-B14F-4D97-AF65-F5344CB8AC3E}">
        <p14:creationId xmlns:p14="http://schemas.microsoft.com/office/powerpoint/2010/main" val="2916205801"/>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B8863-4794-44CD-BA87-6EBF41458E17}"/>
              </a:ext>
            </a:extLst>
          </p:cNvPr>
          <p:cNvSpPr>
            <a:spLocks noGrp="1"/>
          </p:cNvSpPr>
          <p:nvPr>
            <p:ph type="title"/>
          </p:nvPr>
        </p:nvSpPr>
        <p:spPr/>
        <p:txBody>
          <a:bodyPr/>
          <a:lstStyle/>
          <a:p>
            <a:r>
              <a:rPr lang="en-GB" dirty="0"/>
              <a:t>Using Established and Moderated Sources</a:t>
            </a:r>
          </a:p>
        </p:txBody>
      </p:sp>
      <p:sp>
        <p:nvSpPr>
          <p:cNvPr id="3" name="Content Placeholder 2">
            <a:extLst>
              <a:ext uri="{FF2B5EF4-FFF2-40B4-BE49-F238E27FC236}">
                <a16:creationId xmlns:a16="http://schemas.microsoft.com/office/drawing/2014/main" id="{DA1091E9-52E9-40CD-8E09-918469009F50}"/>
              </a:ext>
            </a:extLst>
          </p:cNvPr>
          <p:cNvSpPr>
            <a:spLocks noGrp="1"/>
          </p:cNvSpPr>
          <p:nvPr>
            <p:ph idx="1"/>
          </p:nvPr>
        </p:nvSpPr>
        <p:spPr/>
        <p:txBody>
          <a:bodyPr>
            <a:normAutofit fontScale="92500"/>
          </a:bodyPr>
          <a:lstStyle/>
          <a:p>
            <a:r>
              <a:rPr lang="en-GB" dirty="0"/>
              <a:t>IEEE</a:t>
            </a:r>
          </a:p>
          <a:p>
            <a:pPr lvl="1"/>
            <a:r>
              <a:rPr lang="en-GB" dirty="0"/>
              <a:t>The Institute of Electrical and Electronics Engineers is a professional association</a:t>
            </a:r>
          </a:p>
          <a:p>
            <a:pPr lvl="1"/>
            <a:r>
              <a:rPr lang="en-GB" dirty="0"/>
              <a:t>IEEE is the world's largest technical professional organization dedicated to advancing technology for the benefit of humanity</a:t>
            </a:r>
          </a:p>
          <a:p>
            <a:r>
              <a:rPr lang="en-GB" dirty="0"/>
              <a:t>ACM</a:t>
            </a:r>
          </a:p>
          <a:p>
            <a:pPr lvl="1"/>
            <a:r>
              <a:rPr lang="en-GB" dirty="0"/>
              <a:t>Association for Computing Machinery</a:t>
            </a:r>
          </a:p>
          <a:p>
            <a:pPr lvl="1"/>
            <a:r>
              <a:rPr lang="en-GB" dirty="0"/>
              <a:t>Delivers resources that advance computing as a science and a profession</a:t>
            </a:r>
          </a:p>
          <a:p>
            <a:pPr lvl="1"/>
            <a:r>
              <a:rPr lang="en-GB" dirty="0"/>
              <a:t>ACM provides the computing field's premier Digital Library and serves its members and the computing profession with leading-edge publications, conferences, and career resources</a:t>
            </a:r>
          </a:p>
          <a:p>
            <a:r>
              <a:rPr lang="en-GB" dirty="0"/>
              <a:t>Springer</a:t>
            </a:r>
          </a:p>
          <a:p>
            <a:pPr lvl="1"/>
            <a:r>
              <a:rPr lang="en-GB" dirty="0"/>
              <a:t>A Leading global scientific, technical and medical portfolio, providing researchers in academia, scientific institutions and corporate R&amp;D departments with quality content through innovative information, products and services</a:t>
            </a:r>
          </a:p>
          <a:p>
            <a:pPr lvl="1"/>
            <a:endParaRPr lang="en-GB" dirty="0"/>
          </a:p>
        </p:txBody>
      </p:sp>
    </p:spTree>
    <p:extLst>
      <p:ext uri="{BB962C8B-B14F-4D97-AF65-F5344CB8AC3E}">
        <p14:creationId xmlns:p14="http://schemas.microsoft.com/office/powerpoint/2010/main" val="1271153763"/>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Future Trends (5%, K2) </a:t>
            </a:r>
            <a:endParaRPr lang="en-GB" dirty="0"/>
          </a:p>
        </p:txBody>
      </p:sp>
      <p:sp>
        <p:nvSpPr>
          <p:cNvPr id="3" name="Content Placeholder 2"/>
          <p:cNvSpPr>
            <a:spLocks noGrp="1"/>
          </p:cNvSpPr>
          <p:nvPr>
            <p:ph type="body" idx="1"/>
          </p:nvPr>
        </p:nvSpPr>
        <p:spPr>
          <a:xfrm>
            <a:off x="360947" y="4589463"/>
            <a:ext cx="11341769" cy="1761461"/>
          </a:xfrm>
        </p:spPr>
        <p:txBody>
          <a:bodyPr>
            <a:normAutofit fontScale="70000" lnSpcReduction="20000"/>
          </a:bodyPr>
          <a:lstStyle/>
          <a:p>
            <a:r>
              <a:rPr lang="en-US" dirty="0"/>
              <a:t>Describe and explain future trends in cyber security. Outcomes should include an ability to: </a:t>
            </a:r>
          </a:p>
          <a:p>
            <a:r>
              <a:rPr lang="en-US" dirty="0"/>
              <a:t>10.1 </a:t>
            </a:r>
            <a:r>
              <a:rPr lang="en-GB" i="1" dirty="0"/>
              <a:t>Describe the significance of some trends that are likely have a direct impact on cyber security in the future (e.g. Brexit, GDPR, free trade agreements). </a:t>
            </a:r>
            <a:endParaRPr lang="en-GB" dirty="0"/>
          </a:p>
          <a:p>
            <a:r>
              <a:rPr lang="en-GB" i="1" dirty="0"/>
              <a:t>Explain the impact of emerging technologies on cyber security in the future (e.g. Internet of Things, quantum computing). </a:t>
            </a:r>
            <a:endParaRPr lang="en-GB" dirty="0"/>
          </a:p>
          <a:p>
            <a:r>
              <a:rPr lang="en-US" dirty="0"/>
              <a:t>10.2 </a:t>
            </a:r>
            <a:r>
              <a:rPr lang="en-GB" i="1" dirty="0"/>
              <a:t>Describe the value and risk of analysing future trends (e.g. technological evolutions that might not be popular with the consumers such as Google glass). </a:t>
            </a:r>
            <a:endParaRPr lang="en-GB" dirty="0"/>
          </a:p>
        </p:txBody>
      </p:sp>
    </p:spTree>
    <p:extLst>
      <p:ext uri="{BB962C8B-B14F-4D97-AF65-F5344CB8AC3E}">
        <p14:creationId xmlns:p14="http://schemas.microsoft.com/office/powerpoint/2010/main" val="1485929413"/>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F59A0-4C77-4E90-92D0-48ECC072E1E4}"/>
              </a:ext>
            </a:extLst>
          </p:cNvPr>
          <p:cNvSpPr>
            <a:spLocks noGrp="1"/>
          </p:cNvSpPr>
          <p:nvPr>
            <p:ph type="title"/>
          </p:nvPr>
        </p:nvSpPr>
        <p:spPr/>
        <p:txBody>
          <a:bodyPr/>
          <a:lstStyle/>
          <a:p>
            <a:r>
              <a:rPr lang="en-GB" dirty="0"/>
              <a:t>Trends</a:t>
            </a:r>
          </a:p>
        </p:txBody>
      </p:sp>
      <p:sp>
        <p:nvSpPr>
          <p:cNvPr id="3" name="Content Placeholder 2">
            <a:extLst>
              <a:ext uri="{FF2B5EF4-FFF2-40B4-BE49-F238E27FC236}">
                <a16:creationId xmlns:a16="http://schemas.microsoft.com/office/drawing/2014/main" id="{91B48B8B-0241-444D-A950-334E4054FE60}"/>
              </a:ext>
            </a:extLst>
          </p:cNvPr>
          <p:cNvSpPr>
            <a:spLocks noGrp="1"/>
          </p:cNvSpPr>
          <p:nvPr>
            <p:ph idx="1"/>
          </p:nvPr>
        </p:nvSpPr>
        <p:spPr/>
        <p:txBody>
          <a:bodyPr/>
          <a:lstStyle/>
          <a:p>
            <a:r>
              <a:rPr lang="en-GB" dirty="0"/>
              <a:t>Brexit</a:t>
            </a:r>
          </a:p>
          <a:p>
            <a:r>
              <a:rPr lang="en-GB" dirty="0"/>
              <a:t>GDPR</a:t>
            </a:r>
          </a:p>
          <a:p>
            <a:r>
              <a:rPr lang="en-GB" dirty="0"/>
              <a:t>Free Trade</a:t>
            </a:r>
          </a:p>
        </p:txBody>
      </p:sp>
    </p:spTree>
    <p:extLst>
      <p:ext uri="{BB962C8B-B14F-4D97-AF65-F5344CB8AC3E}">
        <p14:creationId xmlns:p14="http://schemas.microsoft.com/office/powerpoint/2010/main" val="1988232252"/>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65BC-75F4-4D55-9487-E065715B348B}"/>
              </a:ext>
            </a:extLst>
          </p:cNvPr>
          <p:cNvSpPr>
            <a:spLocks noGrp="1"/>
          </p:cNvSpPr>
          <p:nvPr>
            <p:ph type="title"/>
          </p:nvPr>
        </p:nvSpPr>
        <p:spPr/>
        <p:txBody>
          <a:bodyPr/>
          <a:lstStyle/>
          <a:p>
            <a:r>
              <a:rPr lang="en-GB" dirty="0"/>
              <a:t>Emerging Technologies</a:t>
            </a:r>
          </a:p>
        </p:txBody>
      </p:sp>
      <p:sp>
        <p:nvSpPr>
          <p:cNvPr id="3" name="Content Placeholder 2">
            <a:extLst>
              <a:ext uri="{FF2B5EF4-FFF2-40B4-BE49-F238E27FC236}">
                <a16:creationId xmlns:a16="http://schemas.microsoft.com/office/drawing/2014/main" id="{74009DCD-1EC9-46B1-A2EB-94984BB68C97}"/>
              </a:ext>
            </a:extLst>
          </p:cNvPr>
          <p:cNvSpPr>
            <a:spLocks noGrp="1"/>
          </p:cNvSpPr>
          <p:nvPr>
            <p:ph idx="1"/>
          </p:nvPr>
        </p:nvSpPr>
        <p:spPr/>
        <p:txBody>
          <a:bodyPr>
            <a:normAutofit lnSpcReduction="10000"/>
          </a:bodyPr>
          <a:lstStyle/>
          <a:p>
            <a:r>
              <a:rPr lang="en-GB" dirty="0"/>
              <a:t>Educational technology</a:t>
            </a:r>
          </a:p>
          <a:p>
            <a:r>
              <a:rPr lang="en-GB" dirty="0"/>
              <a:t>Information technology</a:t>
            </a:r>
          </a:p>
          <a:p>
            <a:r>
              <a:rPr lang="en-GB" dirty="0"/>
              <a:t>Nanotechnology</a:t>
            </a:r>
          </a:p>
          <a:p>
            <a:r>
              <a:rPr lang="en-GB" dirty="0"/>
              <a:t>Biotechnology</a:t>
            </a:r>
          </a:p>
          <a:p>
            <a:r>
              <a:rPr lang="en-GB" dirty="0"/>
              <a:t>Cognitive science</a:t>
            </a:r>
          </a:p>
          <a:p>
            <a:r>
              <a:rPr lang="en-GB" dirty="0"/>
              <a:t>Psychotechnology</a:t>
            </a:r>
          </a:p>
          <a:p>
            <a:r>
              <a:rPr lang="en-GB" dirty="0"/>
              <a:t>Robotics</a:t>
            </a:r>
          </a:p>
          <a:p>
            <a:r>
              <a:rPr lang="en-GB" dirty="0"/>
              <a:t>Artificial intelligence</a:t>
            </a:r>
          </a:p>
          <a:p>
            <a:r>
              <a:rPr lang="en-GB" dirty="0"/>
              <a:t>Internet of Things</a:t>
            </a:r>
          </a:p>
          <a:p>
            <a:r>
              <a:rPr lang="en-GB" dirty="0"/>
              <a:t>Quantum computing</a:t>
            </a:r>
          </a:p>
        </p:txBody>
      </p:sp>
    </p:spTree>
    <p:extLst>
      <p:ext uri="{BB962C8B-B14F-4D97-AF65-F5344CB8AC3E}">
        <p14:creationId xmlns:p14="http://schemas.microsoft.com/office/powerpoint/2010/main" val="2125773685"/>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39205-3FB9-4187-9592-D8C2561AA120}"/>
              </a:ext>
            </a:extLst>
          </p:cNvPr>
          <p:cNvSpPr>
            <a:spLocks noGrp="1"/>
          </p:cNvSpPr>
          <p:nvPr>
            <p:ph type="title"/>
          </p:nvPr>
        </p:nvSpPr>
        <p:spPr/>
        <p:txBody>
          <a:bodyPr/>
          <a:lstStyle/>
          <a:p>
            <a:r>
              <a:rPr lang="en-GB" dirty="0"/>
              <a:t>Analysing Future Trends</a:t>
            </a:r>
          </a:p>
        </p:txBody>
      </p:sp>
      <p:sp>
        <p:nvSpPr>
          <p:cNvPr id="3" name="Content Placeholder 2">
            <a:extLst>
              <a:ext uri="{FF2B5EF4-FFF2-40B4-BE49-F238E27FC236}">
                <a16:creationId xmlns:a16="http://schemas.microsoft.com/office/drawing/2014/main" id="{13C25B75-2454-402F-A1FA-F2F40E9320B2}"/>
              </a:ext>
            </a:extLst>
          </p:cNvPr>
          <p:cNvSpPr>
            <a:spLocks noGrp="1"/>
          </p:cNvSpPr>
          <p:nvPr>
            <p:ph idx="1"/>
          </p:nvPr>
        </p:nvSpPr>
        <p:spPr/>
        <p:txBody>
          <a:bodyPr/>
          <a:lstStyle/>
          <a:p>
            <a:r>
              <a:rPr lang="en-GB" dirty="0"/>
              <a:t>Why is </a:t>
            </a:r>
            <a:r>
              <a:rPr lang="en-GB" dirty="0" smtClean="0"/>
              <a:t>it </a:t>
            </a:r>
            <a:r>
              <a:rPr lang="en-GB" dirty="0"/>
              <a:t>good?</a:t>
            </a:r>
          </a:p>
          <a:p>
            <a:r>
              <a:rPr lang="en-GB" dirty="0"/>
              <a:t>What could go wrong?</a:t>
            </a:r>
          </a:p>
          <a:p>
            <a:r>
              <a:rPr lang="en-GB" dirty="0"/>
              <a:t>Why would it be bad?</a:t>
            </a:r>
          </a:p>
          <a:p>
            <a:r>
              <a:rPr lang="en-GB" dirty="0"/>
              <a:t>Ethical?</a:t>
            </a:r>
          </a:p>
          <a:p>
            <a:r>
              <a:rPr lang="en-GB" dirty="0"/>
              <a:t>Moral</a:t>
            </a:r>
            <a:r>
              <a:rPr lang="en-GB" dirty="0" smtClean="0"/>
              <a:t>?</a:t>
            </a:r>
          </a:p>
          <a:p>
            <a:r>
              <a:rPr lang="en-GB" dirty="0" smtClean="0"/>
              <a:t>What is YOUR conclusion?</a:t>
            </a:r>
            <a:endParaRPr lang="en-GB" dirty="0"/>
          </a:p>
        </p:txBody>
      </p:sp>
    </p:spTree>
    <p:extLst>
      <p:ext uri="{BB962C8B-B14F-4D97-AF65-F5344CB8AC3E}">
        <p14:creationId xmlns:p14="http://schemas.microsoft.com/office/powerpoint/2010/main" val="17341335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2.1 Recall and explain key terminology. This could include, but not be limited to: </a:t>
            </a:r>
            <a:endParaRPr lang="en-GB" sz="4000" dirty="0"/>
          </a:p>
        </p:txBody>
      </p:sp>
      <p:sp>
        <p:nvSpPr>
          <p:cNvPr id="3" name="Content Placeholder 2"/>
          <p:cNvSpPr>
            <a:spLocks noGrp="1"/>
          </p:cNvSpPr>
          <p:nvPr>
            <p:ph type="body" idx="1"/>
          </p:nvPr>
        </p:nvSpPr>
        <p:spPr>
          <a:xfrm>
            <a:off x="831850" y="4589463"/>
            <a:ext cx="1919371" cy="2268537"/>
          </a:xfrm>
        </p:spPr>
        <p:txBody>
          <a:bodyPr>
            <a:normAutofit fontScale="92500" lnSpcReduction="10000"/>
          </a:bodyPr>
          <a:lstStyle/>
          <a:p>
            <a:r>
              <a:rPr lang="en-US" dirty="0"/>
              <a:t>Security</a:t>
            </a:r>
          </a:p>
          <a:p>
            <a:r>
              <a:rPr lang="en-US" dirty="0"/>
              <a:t>Identity</a:t>
            </a:r>
          </a:p>
          <a:p>
            <a:r>
              <a:rPr lang="en-US" dirty="0"/>
              <a:t>Authentication</a:t>
            </a:r>
          </a:p>
          <a:p>
            <a:r>
              <a:rPr lang="en-US" dirty="0"/>
              <a:t>Non-repudiation</a:t>
            </a:r>
          </a:p>
          <a:p>
            <a:r>
              <a:rPr lang="en-US" dirty="0"/>
              <a:t>Confidentiality</a:t>
            </a:r>
          </a:p>
        </p:txBody>
      </p:sp>
      <p:sp>
        <p:nvSpPr>
          <p:cNvPr id="5" name="Content Placeholder 2"/>
          <p:cNvSpPr txBox="1">
            <a:spLocks/>
          </p:cNvSpPr>
          <p:nvPr/>
        </p:nvSpPr>
        <p:spPr>
          <a:xfrm>
            <a:off x="3935997" y="4562475"/>
            <a:ext cx="2873877" cy="22685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Integrity</a:t>
            </a:r>
          </a:p>
          <a:p>
            <a:r>
              <a:rPr lang="en-US" dirty="0"/>
              <a:t>Availability</a:t>
            </a:r>
          </a:p>
          <a:p>
            <a:r>
              <a:rPr lang="en-US" dirty="0"/>
              <a:t>Threat</a:t>
            </a:r>
          </a:p>
          <a:p>
            <a:r>
              <a:rPr lang="en-US" dirty="0"/>
              <a:t>Vulnerability</a:t>
            </a:r>
          </a:p>
          <a:p>
            <a:r>
              <a:rPr lang="en-US" dirty="0"/>
              <a:t>Risk and hazard </a:t>
            </a:r>
          </a:p>
        </p:txBody>
      </p:sp>
    </p:spTree>
    <p:extLst>
      <p:ext uri="{BB962C8B-B14F-4D97-AF65-F5344CB8AC3E}">
        <p14:creationId xmlns:p14="http://schemas.microsoft.com/office/powerpoint/2010/main" val="304736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Security</a:t>
            </a:r>
            <a:endParaRPr lang="en-GB" dirty="0"/>
          </a:p>
        </p:txBody>
      </p:sp>
      <p:sp>
        <p:nvSpPr>
          <p:cNvPr id="5" name="Content Placeholder 4"/>
          <p:cNvSpPr>
            <a:spLocks noGrp="1"/>
          </p:cNvSpPr>
          <p:nvPr>
            <p:ph idx="1"/>
          </p:nvPr>
        </p:nvSpPr>
        <p:spPr/>
        <p:txBody>
          <a:bodyPr>
            <a:normAutofit lnSpcReduction="10000"/>
          </a:bodyPr>
          <a:lstStyle/>
          <a:p>
            <a:r>
              <a:rPr lang="en-GB" dirty="0"/>
              <a:t>What is meant by security?</a:t>
            </a:r>
          </a:p>
          <a:p>
            <a:endParaRPr lang="en-GB" dirty="0"/>
          </a:p>
          <a:p>
            <a:r>
              <a:rPr lang="en-GB" dirty="0"/>
              <a:t>Cyber security is the protection of internet-connected systems, including hardware, software and data, from cyber attacks</a:t>
            </a:r>
          </a:p>
          <a:p>
            <a:r>
              <a:rPr lang="en-GB" dirty="0"/>
              <a:t>In a computing context, security comprises cybersecurity and physical security</a:t>
            </a:r>
          </a:p>
          <a:p>
            <a:r>
              <a:rPr lang="en-GB" dirty="0"/>
              <a:t>Used by enterprises to protect against unauthorized access to data </a:t>
            </a:r>
            <a:r>
              <a:rPr lang="en-GB" dirty="0" err="1"/>
              <a:t>centers</a:t>
            </a:r>
            <a:r>
              <a:rPr lang="en-GB" dirty="0"/>
              <a:t> and other computerized systems</a:t>
            </a:r>
          </a:p>
          <a:p>
            <a:r>
              <a:rPr lang="en-GB" i="1" dirty="0"/>
              <a:t>Information Security </a:t>
            </a:r>
            <a:r>
              <a:rPr lang="en-GB" dirty="0"/>
              <a:t>refers to the protection of data, programs, and information stored on disks, networks, hard drives, etc. and includes within itself the issues of privacy, ethics, and loss prevention</a:t>
            </a:r>
          </a:p>
        </p:txBody>
      </p:sp>
    </p:spTree>
    <p:extLst>
      <p:ext uri="{BB962C8B-B14F-4D97-AF65-F5344CB8AC3E}">
        <p14:creationId xmlns:p14="http://schemas.microsoft.com/office/powerpoint/2010/main" val="3645242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1.1 Describe and explain the evaluation of information assets and the criticality to a business.</a:t>
            </a:r>
          </a:p>
        </p:txBody>
      </p:sp>
      <p:sp>
        <p:nvSpPr>
          <p:cNvPr id="3" name="Text Placeholder 2"/>
          <p:cNvSpPr>
            <a:spLocks noGrp="1"/>
          </p:cNvSpPr>
          <p:nvPr>
            <p:ph type="body" idx="1"/>
          </p:nvPr>
        </p:nvSpPr>
        <p:spPr/>
        <p:txBody>
          <a:bodyPr>
            <a:normAutofit fontScale="92500" lnSpcReduction="10000"/>
          </a:bodyPr>
          <a:lstStyle/>
          <a:p>
            <a:r>
              <a:rPr lang="en-GB" dirty="0"/>
              <a:t>A candidate should be able to:</a:t>
            </a:r>
          </a:p>
          <a:p>
            <a:pPr marL="342900" indent="-342900">
              <a:buFont typeface="Arial" panose="020B0604020202020204" pitchFamily="34" charset="0"/>
              <a:buChar char="•"/>
            </a:pPr>
            <a:r>
              <a:rPr lang="en-GB" dirty="0"/>
              <a:t>Identify information assets (e.g. customers database, operating manuals) that are business critical</a:t>
            </a:r>
          </a:p>
          <a:p>
            <a:pPr marL="342900" indent="-342900">
              <a:buFont typeface="Arial" panose="020B0604020202020204" pitchFamily="34" charset="0"/>
              <a:buChar char="•"/>
            </a:pPr>
            <a:r>
              <a:rPr lang="en-GB" dirty="0"/>
              <a:t>Classify information assets according to the threats level (low, moderate, critical)</a:t>
            </a:r>
          </a:p>
          <a:p>
            <a:endParaRPr lang="en-GB" dirty="0"/>
          </a:p>
        </p:txBody>
      </p:sp>
    </p:spTree>
    <p:extLst>
      <p:ext uri="{BB962C8B-B14F-4D97-AF65-F5344CB8AC3E}">
        <p14:creationId xmlns:p14="http://schemas.microsoft.com/office/powerpoint/2010/main" val="1652118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Identity</a:t>
            </a:r>
            <a:endParaRPr lang="en-GB" dirty="0"/>
          </a:p>
        </p:txBody>
      </p:sp>
      <p:sp>
        <p:nvSpPr>
          <p:cNvPr id="3" name="Content Placeholder 2"/>
          <p:cNvSpPr>
            <a:spLocks noGrp="1"/>
          </p:cNvSpPr>
          <p:nvPr>
            <p:ph idx="1"/>
          </p:nvPr>
        </p:nvSpPr>
        <p:spPr/>
        <p:txBody>
          <a:bodyPr/>
          <a:lstStyle/>
          <a:p>
            <a:r>
              <a:rPr lang="en-GB" dirty="0"/>
              <a:t>The fact of being who or what a person or thing is</a:t>
            </a:r>
          </a:p>
          <a:p>
            <a:r>
              <a:rPr lang="en-GB" dirty="0"/>
              <a:t>Most commonly a user account</a:t>
            </a:r>
          </a:p>
          <a:p>
            <a:r>
              <a:rPr lang="en-GB" dirty="0"/>
              <a:t>Identity must be unique</a:t>
            </a:r>
          </a:p>
        </p:txBody>
      </p:sp>
    </p:spTree>
    <p:extLst>
      <p:ext uri="{BB962C8B-B14F-4D97-AF65-F5344CB8AC3E}">
        <p14:creationId xmlns:p14="http://schemas.microsoft.com/office/powerpoint/2010/main" val="3445784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Authentication</a:t>
            </a:r>
            <a:endParaRPr lang="en-GB" dirty="0"/>
          </a:p>
        </p:txBody>
      </p:sp>
      <p:sp>
        <p:nvSpPr>
          <p:cNvPr id="3" name="Content Placeholder 2"/>
          <p:cNvSpPr>
            <a:spLocks noGrp="1"/>
          </p:cNvSpPr>
          <p:nvPr>
            <p:ph idx="1"/>
          </p:nvPr>
        </p:nvSpPr>
        <p:spPr/>
        <p:txBody>
          <a:bodyPr/>
          <a:lstStyle/>
          <a:p>
            <a:r>
              <a:rPr lang="en-GB" dirty="0"/>
              <a:t>The process or action of proving or showing something to be true, genuine, or valid</a:t>
            </a:r>
          </a:p>
          <a:p>
            <a:r>
              <a:rPr lang="en-GB" dirty="0"/>
              <a:t>Process of determining whether someone or something is in fact who or what it declares itself to be</a:t>
            </a:r>
          </a:p>
          <a:p>
            <a:r>
              <a:rPr lang="en-GB" dirty="0"/>
              <a:t>Process of recognising someone’s identity</a:t>
            </a:r>
          </a:p>
          <a:p>
            <a:r>
              <a:rPr lang="en-GB" dirty="0"/>
              <a:t>Authentication process can be described in two distinct phases</a:t>
            </a:r>
          </a:p>
          <a:p>
            <a:pPr lvl="1"/>
            <a:r>
              <a:rPr lang="en-GB" dirty="0"/>
              <a:t>Identification</a:t>
            </a:r>
          </a:p>
          <a:p>
            <a:pPr lvl="1"/>
            <a:r>
              <a:rPr lang="en-GB" dirty="0"/>
              <a:t>Actual authentication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4688" y="4516019"/>
            <a:ext cx="3582364" cy="2341981"/>
          </a:xfrm>
          <a:prstGeom prst="rect">
            <a:avLst/>
          </a:prstGeom>
        </p:spPr>
      </p:pic>
    </p:spTree>
    <p:extLst>
      <p:ext uri="{BB962C8B-B14F-4D97-AF65-F5344CB8AC3E}">
        <p14:creationId xmlns:p14="http://schemas.microsoft.com/office/powerpoint/2010/main" val="2038640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Authentication and Authorisation</a:t>
            </a:r>
          </a:p>
        </p:txBody>
      </p:sp>
      <p:sp>
        <p:nvSpPr>
          <p:cNvPr id="3" name="Content Placeholder 2"/>
          <p:cNvSpPr>
            <a:spLocks noGrp="1"/>
          </p:cNvSpPr>
          <p:nvPr>
            <p:ph idx="1"/>
          </p:nvPr>
        </p:nvSpPr>
        <p:spPr/>
        <p:txBody>
          <a:bodyPr/>
          <a:lstStyle/>
          <a:p>
            <a:r>
              <a:rPr lang="en-GB" dirty="0"/>
              <a:t>These two parts of access control can be summarized as follows:</a:t>
            </a:r>
          </a:p>
          <a:p>
            <a:pPr lvl="1"/>
            <a:r>
              <a:rPr lang="en-GB" dirty="0"/>
              <a:t>Authentication: Are you who you say you are?</a:t>
            </a:r>
          </a:p>
          <a:p>
            <a:pPr lvl="1"/>
            <a:r>
              <a:rPr lang="en-GB" dirty="0"/>
              <a:t>Authorization: Are you allowed to do that?</a:t>
            </a:r>
          </a:p>
        </p:txBody>
      </p:sp>
    </p:spTree>
    <p:extLst>
      <p:ext uri="{BB962C8B-B14F-4D97-AF65-F5344CB8AC3E}">
        <p14:creationId xmlns:p14="http://schemas.microsoft.com/office/powerpoint/2010/main" val="645306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Authorisation</a:t>
            </a:r>
          </a:p>
        </p:txBody>
      </p:sp>
      <p:sp>
        <p:nvSpPr>
          <p:cNvPr id="3" name="Content Placeholder 2"/>
          <p:cNvSpPr>
            <a:spLocks noGrp="1"/>
          </p:cNvSpPr>
          <p:nvPr>
            <p:ph idx="1"/>
          </p:nvPr>
        </p:nvSpPr>
        <p:spPr/>
        <p:txBody>
          <a:bodyPr/>
          <a:lstStyle/>
          <a:p>
            <a:r>
              <a:rPr lang="en-GB" dirty="0"/>
              <a:t>The action of authorizing</a:t>
            </a:r>
          </a:p>
          <a:p>
            <a:r>
              <a:rPr lang="en-GB" dirty="0"/>
              <a:t>The function of specifying access rights/privileges to resources related to information security and computer security in general and to access control in particular</a:t>
            </a:r>
          </a:p>
          <a:p>
            <a:pPr marL="0" indent="0">
              <a:buNone/>
            </a:pPr>
            <a:endParaRPr lang="en-GB" dirty="0"/>
          </a:p>
        </p:txBody>
      </p:sp>
    </p:spTree>
    <p:extLst>
      <p:ext uri="{BB962C8B-B14F-4D97-AF65-F5344CB8AC3E}">
        <p14:creationId xmlns:p14="http://schemas.microsoft.com/office/powerpoint/2010/main" val="2622866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Non-repudiation</a:t>
            </a:r>
            <a:endParaRPr lang="en-GB" dirty="0"/>
          </a:p>
        </p:txBody>
      </p:sp>
      <p:sp>
        <p:nvSpPr>
          <p:cNvPr id="3" name="Content Placeholder 2"/>
          <p:cNvSpPr>
            <a:spLocks noGrp="1"/>
          </p:cNvSpPr>
          <p:nvPr>
            <p:ph idx="1"/>
          </p:nvPr>
        </p:nvSpPr>
        <p:spPr/>
        <p:txBody>
          <a:bodyPr/>
          <a:lstStyle/>
          <a:p>
            <a:r>
              <a:rPr lang="en-GB" dirty="0"/>
              <a:t>Repudiation means to refuse to acknowledge a fact </a:t>
            </a:r>
          </a:p>
          <a:p>
            <a:r>
              <a:rPr lang="en-GB" dirty="0"/>
              <a:t>Non-repudiation is the assurance that someone cannot deny something</a:t>
            </a:r>
          </a:p>
          <a:p>
            <a:r>
              <a:rPr lang="en-GB" dirty="0"/>
              <a:t>Typically, nonrepudiation refers to the ability to ensure that a party to a contract or a communication cannot deny the authenticity of their signature on a document or the sending of a message that they originated</a:t>
            </a:r>
          </a:p>
        </p:txBody>
      </p:sp>
    </p:spTree>
    <p:extLst>
      <p:ext uri="{BB962C8B-B14F-4D97-AF65-F5344CB8AC3E}">
        <p14:creationId xmlns:p14="http://schemas.microsoft.com/office/powerpoint/2010/main" val="2845591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76999" y="1679335"/>
            <a:ext cx="5590415" cy="4935538"/>
          </a:xfrm>
        </p:spPr>
      </p:pic>
      <p:sp>
        <p:nvSpPr>
          <p:cNvPr id="5" name="TextBox 4"/>
          <p:cNvSpPr txBox="1"/>
          <p:nvPr/>
        </p:nvSpPr>
        <p:spPr>
          <a:xfrm>
            <a:off x="481263" y="1884947"/>
            <a:ext cx="5759116" cy="4154984"/>
          </a:xfrm>
          <a:prstGeom prst="rect">
            <a:avLst/>
          </a:prstGeom>
          <a:noFill/>
        </p:spPr>
        <p:txBody>
          <a:bodyPr wrap="square" rtlCol="0">
            <a:spAutoFit/>
          </a:bodyPr>
          <a:lstStyle/>
          <a:p>
            <a:pPr marL="342900" indent="-342900">
              <a:buFont typeface="Arial" panose="020B0604020202020204" pitchFamily="34" charset="0"/>
              <a:buChar char="•"/>
            </a:pPr>
            <a:r>
              <a:rPr lang="en-GB" sz="2400" dirty="0"/>
              <a:t>Confidentiality, integrity and availability, also known as the CIA triad, is a model designed to guide policies for information security within an organization</a:t>
            </a:r>
          </a:p>
          <a:p>
            <a:pPr marL="342900" indent="-342900">
              <a:buFont typeface="Arial" panose="020B0604020202020204" pitchFamily="34" charset="0"/>
              <a:buChar char="•"/>
            </a:pPr>
            <a:r>
              <a:rPr lang="en-GB" sz="2400" dirty="0"/>
              <a:t>The model is also sometimes referred to as the AIC triad (availability, integrity and confidentiality) to avoid confusion with the Central Intelligence Agency</a:t>
            </a:r>
          </a:p>
          <a:p>
            <a:pPr marL="342900" indent="-342900">
              <a:buFont typeface="Arial" panose="020B0604020202020204" pitchFamily="34" charset="0"/>
              <a:buChar char="•"/>
            </a:pPr>
            <a:r>
              <a:rPr lang="en-GB" sz="2400" dirty="0"/>
              <a:t>The elements of the triad are considered the three most crucial components of security</a:t>
            </a:r>
          </a:p>
        </p:txBody>
      </p:sp>
    </p:spTree>
    <p:extLst>
      <p:ext uri="{BB962C8B-B14F-4D97-AF65-F5344CB8AC3E}">
        <p14:creationId xmlns:p14="http://schemas.microsoft.com/office/powerpoint/2010/main" val="716867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82244" y="1591182"/>
            <a:ext cx="5517515" cy="3953005"/>
          </a:xfrm>
          <a:prstGeom prst="rect">
            <a:avLst/>
          </a:prstGeom>
        </p:spPr>
        <p:txBody>
          <a:bodyPr vert="horz" wrap="square" lIns="0" tIns="13335" rIns="0" bIns="0" rtlCol="0">
            <a:spAutoFit/>
          </a:bodyPr>
          <a:lstStyle/>
          <a:p>
            <a:pPr marL="299085" marR="934085" indent="-286385">
              <a:lnSpc>
                <a:spcPct val="100000"/>
              </a:lnSpc>
              <a:spcBef>
                <a:spcPts val="105"/>
              </a:spcBef>
              <a:buChar char="-"/>
              <a:tabLst>
                <a:tab pos="299085" algn="l"/>
                <a:tab pos="299720" algn="l"/>
              </a:tabLst>
            </a:pPr>
            <a:r>
              <a:rPr sz="3200" spc="-10" dirty="0">
                <a:latin typeface="Calibri"/>
                <a:cs typeface="Calibri"/>
              </a:rPr>
              <a:t>Anything that </a:t>
            </a:r>
            <a:r>
              <a:rPr sz="3200" spc="-5" dirty="0">
                <a:latin typeface="Calibri"/>
                <a:cs typeface="Calibri"/>
              </a:rPr>
              <a:t>needs </a:t>
            </a:r>
            <a:r>
              <a:rPr sz="3200" spc="-25" dirty="0">
                <a:latin typeface="Calibri"/>
                <a:cs typeface="Calibri"/>
              </a:rPr>
              <a:t>to </a:t>
            </a:r>
            <a:r>
              <a:rPr sz="3200" spc="-5" dirty="0">
                <a:latin typeface="Calibri"/>
                <a:cs typeface="Calibri"/>
              </a:rPr>
              <a:t>be  </a:t>
            </a:r>
            <a:r>
              <a:rPr sz="3200" spc="-15" dirty="0">
                <a:latin typeface="Calibri"/>
                <a:cs typeface="Calibri"/>
              </a:rPr>
              <a:t>protected</a:t>
            </a:r>
            <a:endParaRPr sz="3200" dirty="0">
              <a:latin typeface="Calibri"/>
              <a:cs typeface="Calibri"/>
            </a:endParaRPr>
          </a:p>
          <a:p>
            <a:pPr marL="299085" marR="5080" indent="-286385">
              <a:lnSpc>
                <a:spcPct val="100000"/>
              </a:lnSpc>
              <a:buChar char="-"/>
              <a:tabLst>
                <a:tab pos="299085" algn="l"/>
                <a:tab pos="299720" algn="l"/>
              </a:tabLst>
            </a:pPr>
            <a:r>
              <a:rPr sz="3200" spc="-20" dirty="0">
                <a:latin typeface="Calibri"/>
                <a:cs typeface="Calibri"/>
              </a:rPr>
              <a:t>Safeguard </a:t>
            </a:r>
            <a:r>
              <a:rPr sz="3200" spc="-15" dirty="0">
                <a:latin typeface="Calibri"/>
                <a:cs typeface="Calibri"/>
              </a:rPr>
              <a:t>against </a:t>
            </a:r>
            <a:r>
              <a:rPr sz="3200" spc="-10" dirty="0">
                <a:latin typeface="Calibri"/>
                <a:cs typeface="Calibri"/>
              </a:rPr>
              <a:t>unauthorized  </a:t>
            </a:r>
            <a:r>
              <a:rPr sz="3200" dirty="0">
                <a:latin typeface="Calibri"/>
                <a:cs typeface="Calibri"/>
              </a:rPr>
              <a:t>access, </a:t>
            </a:r>
            <a:r>
              <a:rPr sz="3200" spc="-5" dirty="0">
                <a:latin typeface="Calibri"/>
                <a:cs typeface="Calibri"/>
              </a:rPr>
              <a:t>notice,</a:t>
            </a:r>
            <a:r>
              <a:rPr sz="3200" spc="-30" dirty="0">
                <a:latin typeface="Calibri"/>
                <a:cs typeface="Calibri"/>
              </a:rPr>
              <a:t> </a:t>
            </a:r>
            <a:r>
              <a:rPr sz="3200" spc="-10" dirty="0">
                <a:latin typeface="Calibri"/>
                <a:cs typeface="Calibri"/>
              </a:rPr>
              <a:t>use</a:t>
            </a:r>
            <a:endParaRPr sz="3200" dirty="0">
              <a:latin typeface="Calibri"/>
              <a:cs typeface="Calibri"/>
            </a:endParaRPr>
          </a:p>
          <a:p>
            <a:pPr marL="299085" marR="424815" indent="-286385">
              <a:lnSpc>
                <a:spcPct val="100000"/>
              </a:lnSpc>
              <a:buChar char="-"/>
              <a:tabLst>
                <a:tab pos="299085" algn="l"/>
                <a:tab pos="299720" algn="l"/>
              </a:tabLst>
            </a:pPr>
            <a:r>
              <a:rPr sz="3200" spc="-10" dirty="0">
                <a:latin typeface="Calibri"/>
                <a:cs typeface="Calibri"/>
              </a:rPr>
              <a:t>Protecting </a:t>
            </a:r>
            <a:r>
              <a:rPr sz="3200" spc="-20" dirty="0">
                <a:latin typeface="Calibri"/>
                <a:cs typeface="Calibri"/>
              </a:rPr>
              <a:t>data </a:t>
            </a:r>
            <a:r>
              <a:rPr sz="3200" spc="-10" dirty="0">
                <a:latin typeface="Calibri"/>
                <a:cs typeface="Calibri"/>
              </a:rPr>
              <a:t>at </a:t>
            </a:r>
            <a:r>
              <a:rPr sz="3200" dirty="0">
                <a:latin typeface="Calibri"/>
                <a:cs typeface="Calibri"/>
              </a:rPr>
              <a:t>each </a:t>
            </a:r>
            <a:r>
              <a:rPr sz="3200" spc="-25" dirty="0">
                <a:latin typeface="Calibri"/>
                <a:cs typeface="Calibri"/>
              </a:rPr>
              <a:t>stage  </a:t>
            </a:r>
            <a:r>
              <a:rPr sz="3200" spc="-20" dirty="0">
                <a:latin typeface="Calibri"/>
                <a:cs typeface="Calibri"/>
              </a:rPr>
              <a:t>(storage, </a:t>
            </a:r>
            <a:r>
              <a:rPr sz="3200" spc="-10" dirty="0">
                <a:latin typeface="Calibri"/>
                <a:cs typeface="Calibri"/>
              </a:rPr>
              <a:t>processing,</a:t>
            </a:r>
            <a:r>
              <a:rPr sz="3200" spc="5" dirty="0">
                <a:latin typeface="Calibri"/>
                <a:cs typeface="Calibri"/>
              </a:rPr>
              <a:t> </a:t>
            </a:r>
            <a:r>
              <a:rPr sz="3200" spc="-10" dirty="0">
                <a:latin typeface="Calibri"/>
                <a:cs typeface="Calibri"/>
              </a:rPr>
              <a:t>transit)</a:t>
            </a:r>
            <a:endParaRPr lang="en-GB" sz="3200" spc="-10" dirty="0">
              <a:latin typeface="Calibri"/>
              <a:cs typeface="Calibri"/>
            </a:endParaRPr>
          </a:p>
          <a:p>
            <a:pPr marL="299085" marR="424815" indent="-286385">
              <a:buFontTx/>
              <a:buChar char="-"/>
              <a:tabLst>
                <a:tab pos="299085" algn="l"/>
                <a:tab pos="299720" algn="l"/>
              </a:tabLst>
            </a:pPr>
            <a:r>
              <a:rPr lang="en-GB" sz="3200" dirty="0"/>
              <a:t>Also known as: secrecy or privacy</a:t>
            </a:r>
          </a:p>
        </p:txBody>
      </p:sp>
      <p:sp>
        <p:nvSpPr>
          <p:cNvPr id="4" name="object 4"/>
          <p:cNvSpPr/>
          <p:nvPr/>
        </p:nvSpPr>
        <p:spPr>
          <a:xfrm>
            <a:off x="6670547" y="1357883"/>
            <a:ext cx="4826635" cy="527685"/>
          </a:xfrm>
          <a:custGeom>
            <a:avLst/>
            <a:gdLst/>
            <a:ahLst/>
            <a:cxnLst/>
            <a:rect l="l" t="t" r="r" b="b"/>
            <a:pathLst>
              <a:path w="4826634" h="527685">
                <a:moveTo>
                  <a:pt x="4738624" y="0"/>
                </a:moveTo>
                <a:lnTo>
                  <a:pt x="87883" y="0"/>
                </a:lnTo>
                <a:lnTo>
                  <a:pt x="53685" y="6909"/>
                </a:lnTo>
                <a:lnTo>
                  <a:pt x="25749" y="25749"/>
                </a:lnTo>
                <a:lnTo>
                  <a:pt x="6909" y="53685"/>
                </a:lnTo>
                <a:lnTo>
                  <a:pt x="0" y="87883"/>
                </a:lnTo>
                <a:lnTo>
                  <a:pt x="0" y="439419"/>
                </a:lnTo>
                <a:lnTo>
                  <a:pt x="6909" y="473618"/>
                </a:lnTo>
                <a:lnTo>
                  <a:pt x="25749" y="501554"/>
                </a:lnTo>
                <a:lnTo>
                  <a:pt x="53685" y="520394"/>
                </a:lnTo>
                <a:lnTo>
                  <a:pt x="87883" y="527303"/>
                </a:lnTo>
                <a:lnTo>
                  <a:pt x="4738624" y="527303"/>
                </a:lnTo>
                <a:lnTo>
                  <a:pt x="4772822" y="520394"/>
                </a:lnTo>
                <a:lnTo>
                  <a:pt x="4800758" y="501554"/>
                </a:lnTo>
                <a:lnTo>
                  <a:pt x="4819598" y="473618"/>
                </a:lnTo>
                <a:lnTo>
                  <a:pt x="4826508" y="439419"/>
                </a:lnTo>
                <a:lnTo>
                  <a:pt x="4826508" y="87883"/>
                </a:lnTo>
                <a:lnTo>
                  <a:pt x="4819598" y="53685"/>
                </a:lnTo>
                <a:lnTo>
                  <a:pt x="4800758" y="25749"/>
                </a:lnTo>
                <a:lnTo>
                  <a:pt x="4772822" y="6909"/>
                </a:lnTo>
                <a:lnTo>
                  <a:pt x="4738624" y="0"/>
                </a:lnTo>
                <a:close/>
              </a:path>
            </a:pathLst>
          </a:custGeom>
          <a:solidFill>
            <a:srgbClr val="00AC64"/>
          </a:solidFill>
        </p:spPr>
        <p:txBody>
          <a:bodyPr wrap="square" lIns="0" tIns="0" rIns="0" bIns="0" rtlCol="0"/>
          <a:lstStyle/>
          <a:p>
            <a:endParaRPr/>
          </a:p>
        </p:txBody>
      </p:sp>
      <p:sp>
        <p:nvSpPr>
          <p:cNvPr id="5" name="object 5"/>
          <p:cNvSpPr/>
          <p:nvPr/>
        </p:nvSpPr>
        <p:spPr>
          <a:xfrm>
            <a:off x="6670547" y="1357883"/>
            <a:ext cx="4826635" cy="527685"/>
          </a:xfrm>
          <a:custGeom>
            <a:avLst/>
            <a:gdLst/>
            <a:ahLst/>
            <a:cxnLst/>
            <a:rect l="l" t="t" r="r" b="b"/>
            <a:pathLst>
              <a:path w="4826634" h="527685">
                <a:moveTo>
                  <a:pt x="0" y="87883"/>
                </a:moveTo>
                <a:lnTo>
                  <a:pt x="6909" y="53685"/>
                </a:lnTo>
                <a:lnTo>
                  <a:pt x="25749" y="25749"/>
                </a:lnTo>
                <a:lnTo>
                  <a:pt x="53685" y="6909"/>
                </a:lnTo>
                <a:lnTo>
                  <a:pt x="87883" y="0"/>
                </a:lnTo>
                <a:lnTo>
                  <a:pt x="4738624" y="0"/>
                </a:lnTo>
                <a:lnTo>
                  <a:pt x="4772822" y="6909"/>
                </a:lnTo>
                <a:lnTo>
                  <a:pt x="4800758" y="25749"/>
                </a:lnTo>
                <a:lnTo>
                  <a:pt x="4819598" y="53685"/>
                </a:lnTo>
                <a:lnTo>
                  <a:pt x="4826508" y="87883"/>
                </a:lnTo>
                <a:lnTo>
                  <a:pt x="4826508" y="439419"/>
                </a:lnTo>
                <a:lnTo>
                  <a:pt x="4819598" y="473618"/>
                </a:lnTo>
                <a:lnTo>
                  <a:pt x="4800758" y="501554"/>
                </a:lnTo>
                <a:lnTo>
                  <a:pt x="4772822" y="520394"/>
                </a:lnTo>
                <a:lnTo>
                  <a:pt x="4738624" y="527303"/>
                </a:lnTo>
                <a:lnTo>
                  <a:pt x="87883" y="527303"/>
                </a:lnTo>
                <a:lnTo>
                  <a:pt x="53685" y="520394"/>
                </a:lnTo>
                <a:lnTo>
                  <a:pt x="25749" y="501554"/>
                </a:lnTo>
                <a:lnTo>
                  <a:pt x="6909" y="473618"/>
                </a:lnTo>
                <a:lnTo>
                  <a:pt x="0" y="439419"/>
                </a:lnTo>
                <a:lnTo>
                  <a:pt x="0" y="87883"/>
                </a:lnTo>
                <a:close/>
              </a:path>
            </a:pathLst>
          </a:custGeom>
          <a:ln w="12192">
            <a:solidFill>
              <a:srgbClr val="FFFFFF"/>
            </a:solidFill>
          </a:ln>
        </p:spPr>
        <p:txBody>
          <a:bodyPr wrap="square" lIns="0" tIns="0" rIns="0" bIns="0" rtlCol="0"/>
          <a:lstStyle/>
          <a:p>
            <a:endParaRPr/>
          </a:p>
        </p:txBody>
      </p:sp>
      <p:sp>
        <p:nvSpPr>
          <p:cNvPr id="6" name="object 6"/>
          <p:cNvSpPr/>
          <p:nvPr/>
        </p:nvSpPr>
        <p:spPr>
          <a:xfrm>
            <a:off x="6670547" y="3934967"/>
            <a:ext cx="4826635" cy="527685"/>
          </a:xfrm>
          <a:custGeom>
            <a:avLst/>
            <a:gdLst/>
            <a:ahLst/>
            <a:cxnLst/>
            <a:rect l="l" t="t" r="r" b="b"/>
            <a:pathLst>
              <a:path w="4826634" h="527685">
                <a:moveTo>
                  <a:pt x="4738624" y="0"/>
                </a:moveTo>
                <a:lnTo>
                  <a:pt x="87883" y="0"/>
                </a:lnTo>
                <a:lnTo>
                  <a:pt x="53685" y="6909"/>
                </a:lnTo>
                <a:lnTo>
                  <a:pt x="25749" y="25749"/>
                </a:lnTo>
                <a:lnTo>
                  <a:pt x="6909" y="53685"/>
                </a:lnTo>
                <a:lnTo>
                  <a:pt x="0" y="87883"/>
                </a:lnTo>
                <a:lnTo>
                  <a:pt x="0" y="439419"/>
                </a:lnTo>
                <a:lnTo>
                  <a:pt x="6909" y="473618"/>
                </a:lnTo>
                <a:lnTo>
                  <a:pt x="25749" y="501554"/>
                </a:lnTo>
                <a:lnTo>
                  <a:pt x="53685" y="520394"/>
                </a:lnTo>
                <a:lnTo>
                  <a:pt x="87883" y="527303"/>
                </a:lnTo>
                <a:lnTo>
                  <a:pt x="4738624" y="527303"/>
                </a:lnTo>
                <a:lnTo>
                  <a:pt x="4772822" y="520394"/>
                </a:lnTo>
                <a:lnTo>
                  <a:pt x="4800758" y="501554"/>
                </a:lnTo>
                <a:lnTo>
                  <a:pt x="4819598" y="473618"/>
                </a:lnTo>
                <a:lnTo>
                  <a:pt x="4826508" y="439419"/>
                </a:lnTo>
                <a:lnTo>
                  <a:pt x="4826508" y="87883"/>
                </a:lnTo>
                <a:lnTo>
                  <a:pt x="4819598" y="53685"/>
                </a:lnTo>
                <a:lnTo>
                  <a:pt x="4800758" y="25749"/>
                </a:lnTo>
                <a:lnTo>
                  <a:pt x="4772822" y="6909"/>
                </a:lnTo>
                <a:lnTo>
                  <a:pt x="4738624" y="0"/>
                </a:lnTo>
                <a:close/>
              </a:path>
            </a:pathLst>
          </a:custGeom>
          <a:solidFill>
            <a:srgbClr val="00AC64"/>
          </a:solidFill>
        </p:spPr>
        <p:txBody>
          <a:bodyPr wrap="square" lIns="0" tIns="0" rIns="0" bIns="0" rtlCol="0"/>
          <a:lstStyle/>
          <a:p>
            <a:endParaRPr/>
          </a:p>
        </p:txBody>
      </p:sp>
      <p:sp>
        <p:nvSpPr>
          <p:cNvPr id="7" name="object 7"/>
          <p:cNvSpPr/>
          <p:nvPr/>
        </p:nvSpPr>
        <p:spPr>
          <a:xfrm>
            <a:off x="6670547" y="3934967"/>
            <a:ext cx="4826635" cy="527685"/>
          </a:xfrm>
          <a:custGeom>
            <a:avLst/>
            <a:gdLst/>
            <a:ahLst/>
            <a:cxnLst/>
            <a:rect l="l" t="t" r="r" b="b"/>
            <a:pathLst>
              <a:path w="4826634" h="527685">
                <a:moveTo>
                  <a:pt x="0" y="87883"/>
                </a:moveTo>
                <a:lnTo>
                  <a:pt x="6909" y="53685"/>
                </a:lnTo>
                <a:lnTo>
                  <a:pt x="25749" y="25749"/>
                </a:lnTo>
                <a:lnTo>
                  <a:pt x="53685" y="6909"/>
                </a:lnTo>
                <a:lnTo>
                  <a:pt x="87883" y="0"/>
                </a:lnTo>
                <a:lnTo>
                  <a:pt x="4738624" y="0"/>
                </a:lnTo>
                <a:lnTo>
                  <a:pt x="4772822" y="6909"/>
                </a:lnTo>
                <a:lnTo>
                  <a:pt x="4800758" y="25749"/>
                </a:lnTo>
                <a:lnTo>
                  <a:pt x="4819598" y="53685"/>
                </a:lnTo>
                <a:lnTo>
                  <a:pt x="4826508" y="87883"/>
                </a:lnTo>
                <a:lnTo>
                  <a:pt x="4826508" y="439419"/>
                </a:lnTo>
                <a:lnTo>
                  <a:pt x="4819598" y="473618"/>
                </a:lnTo>
                <a:lnTo>
                  <a:pt x="4800758" y="501554"/>
                </a:lnTo>
                <a:lnTo>
                  <a:pt x="4772822" y="520394"/>
                </a:lnTo>
                <a:lnTo>
                  <a:pt x="4738624" y="527303"/>
                </a:lnTo>
                <a:lnTo>
                  <a:pt x="87883" y="527303"/>
                </a:lnTo>
                <a:lnTo>
                  <a:pt x="53685" y="520394"/>
                </a:lnTo>
                <a:lnTo>
                  <a:pt x="25749" y="501554"/>
                </a:lnTo>
                <a:lnTo>
                  <a:pt x="6909" y="473618"/>
                </a:lnTo>
                <a:lnTo>
                  <a:pt x="0" y="439419"/>
                </a:lnTo>
                <a:lnTo>
                  <a:pt x="0" y="87883"/>
                </a:lnTo>
                <a:close/>
              </a:path>
            </a:pathLst>
          </a:custGeom>
          <a:ln w="12192">
            <a:solidFill>
              <a:srgbClr val="FFFFFF"/>
            </a:solidFill>
          </a:ln>
        </p:spPr>
        <p:txBody>
          <a:bodyPr wrap="square" lIns="0" tIns="0" rIns="0" bIns="0" rtlCol="0"/>
          <a:lstStyle/>
          <a:p>
            <a:endParaRPr/>
          </a:p>
        </p:txBody>
      </p:sp>
      <p:sp>
        <p:nvSpPr>
          <p:cNvPr id="8" name="object 8"/>
          <p:cNvSpPr txBox="1"/>
          <p:nvPr/>
        </p:nvSpPr>
        <p:spPr>
          <a:xfrm>
            <a:off x="6767830" y="1252032"/>
            <a:ext cx="3062605" cy="4924425"/>
          </a:xfrm>
          <a:prstGeom prst="rect">
            <a:avLst/>
          </a:prstGeom>
        </p:spPr>
        <p:txBody>
          <a:bodyPr vert="horz" wrap="square" lIns="0" tIns="168275" rIns="0" bIns="0" rtlCol="0">
            <a:spAutoFit/>
          </a:bodyPr>
          <a:lstStyle/>
          <a:p>
            <a:pPr marL="12700">
              <a:lnSpc>
                <a:spcPct val="100000"/>
              </a:lnSpc>
              <a:spcBef>
                <a:spcPts val="1325"/>
              </a:spcBef>
            </a:pPr>
            <a:r>
              <a:rPr sz="2200" spc="-15" dirty="0">
                <a:solidFill>
                  <a:srgbClr val="FFFFFF"/>
                </a:solidFill>
                <a:latin typeface="Calibri"/>
                <a:cs typeface="Calibri"/>
              </a:rPr>
              <a:t>Threats</a:t>
            </a:r>
            <a:endParaRPr sz="2200">
              <a:latin typeface="Calibri"/>
              <a:cs typeface="Calibri"/>
            </a:endParaRPr>
          </a:p>
          <a:p>
            <a:pPr marL="228600" indent="-172720">
              <a:lnSpc>
                <a:spcPct val="100000"/>
              </a:lnSpc>
              <a:spcBef>
                <a:spcPts val="960"/>
              </a:spcBef>
              <a:buChar char="•"/>
              <a:tabLst>
                <a:tab pos="228600" algn="l"/>
              </a:tabLst>
            </a:pPr>
            <a:r>
              <a:rPr sz="1700" spc="-5" dirty="0">
                <a:latin typeface="Calibri"/>
                <a:cs typeface="Calibri"/>
              </a:rPr>
              <a:t>Capturing network</a:t>
            </a:r>
            <a:r>
              <a:rPr sz="1700" spc="-80" dirty="0">
                <a:latin typeface="Calibri"/>
                <a:cs typeface="Calibri"/>
              </a:rPr>
              <a:t> </a:t>
            </a:r>
            <a:r>
              <a:rPr sz="1700" spc="-10" dirty="0">
                <a:latin typeface="Calibri"/>
                <a:cs typeface="Calibri"/>
              </a:rPr>
              <a:t>traffic</a:t>
            </a:r>
            <a:endParaRPr sz="1700">
              <a:latin typeface="Calibri"/>
              <a:cs typeface="Calibri"/>
            </a:endParaRPr>
          </a:p>
          <a:p>
            <a:pPr marL="228600" indent="-172720">
              <a:lnSpc>
                <a:spcPct val="100000"/>
              </a:lnSpc>
              <a:spcBef>
                <a:spcPts val="240"/>
              </a:spcBef>
              <a:buChar char="•"/>
              <a:tabLst>
                <a:tab pos="228600" algn="l"/>
              </a:tabLst>
            </a:pPr>
            <a:r>
              <a:rPr sz="1700" spc="-5" dirty="0">
                <a:latin typeface="Calibri"/>
                <a:cs typeface="Calibri"/>
              </a:rPr>
              <a:t>Unauthorized </a:t>
            </a:r>
            <a:r>
              <a:rPr sz="1700" dirty="0">
                <a:latin typeface="Calibri"/>
                <a:cs typeface="Calibri"/>
              </a:rPr>
              <a:t>access </a:t>
            </a:r>
            <a:r>
              <a:rPr sz="1700" spc="-5" dirty="0">
                <a:latin typeface="Calibri"/>
                <a:cs typeface="Calibri"/>
              </a:rPr>
              <a:t>to</a:t>
            </a:r>
            <a:r>
              <a:rPr sz="1700" spc="-110" dirty="0">
                <a:latin typeface="Calibri"/>
                <a:cs typeface="Calibri"/>
              </a:rPr>
              <a:t> </a:t>
            </a:r>
            <a:r>
              <a:rPr sz="1700" spc="-5" dirty="0">
                <a:latin typeface="Calibri"/>
                <a:cs typeface="Calibri"/>
              </a:rPr>
              <a:t>network</a:t>
            </a:r>
            <a:endParaRPr sz="1700">
              <a:latin typeface="Calibri"/>
              <a:cs typeface="Calibri"/>
            </a:endParaRPr>
          </a:p>
          <a:p>
            <a:pPr marL="228600" indent="-172720">
              <a:lnSpc>
                <a:spcPct val="100000"/>
              </a:lnSpc>
              <a:spcBef>
                <a:spcPts val="240"/>
              </a:spcBef>
              <a:buChar char="•"/>
              <a:tabLst>
                <a:tab pos="228600" algn="l"/>
              </a:tabLst>
            </a:pPr>
            <a:r>
              <a:rPr sz="1700" spc="-10" dirty="0">
                <a:latin typeface="Calibri"/>
                <a:cs typeface="Calibri"/>
              </a:rPr>
              <a:t>Password </a:t>
            </a:r>
            <a:r>
              <a:rPr sz="1700" dirty="0">
                <a:latin typeface="Calibri"/>
                <a:cs typeface="Calibri"/>
              </a:rPr>
              <a:t>dump</a:t>
            </a:r>
            <a:r>
              <a:rPr sz="1700" spc="-60" dirty="0">
                <a:latin typeface="Calibri"/>
                <a:cs typeface="Calibri"/>
              </a:rPr>
              <a:t> </a:t>
            </a:r>
            <a:r>
              <a:rPr sz="1700" spc="-5" dirty="0">
                <a:latin typeface="Calibri"/>
                <a:cs typeface="Calibri"/>
              </a:rPr>
              <a:t>stealing</a:t>
            </a:r>
            <a:endParaRPr sz="1700">
              <a:latin typeface="Calibri"/>
              <a:cs typeface="Calibri"/>
            </a:endParaRPr>
          </a:p>
          <a:p>
            <a:pPr marL="228600" indent="-172720">
              <a:lnSpc>
                <a:spcPct val="100000"/>
              </a:lnSpc>
              <a:spcBef>
                <a:spcPts val="240"/>
              </a:spcBef>
              <a:buChar char="•"/>
              <a:tabLst>
                <a:tab pos="228600" algn="l"/>
              </a:tabLst>
            </a:pPr>
            <a:r>
              <a:rPr sz="1700" spc="-10" dirty="0">
                <a:latin typeface="Calibri"/>
                <a:cs typeface="Calibri"/>
              </a:rPr>
              <a:t>Dumpster</a:t>
            </a:r>
            <a:r>
              <a:rPr sz="1700" spc="-25" dirty="0">
                <a:latin typeface="Calibri"/>
                <a:cs typeface="Calibri"/>
              </a:rPr>
              <a:t> </a:t>
            </a:r>
            <a:r>
              <a:rPr sz="1700" dirty="0">
                <a:latin typeface="Calibri"/>
                <a:cs typeface="Calibri"/>
              </a:rPr>
              <a:t>diving</a:t>
            </a:r>
            <a:endParaRPr sz="1700">
              <a:latin typeface="Calibri"/>
              <a:cs typeface="Calibri"/>
            </a:endParaRPr>
          </a:p>
          <a:p>
            <a:pPr marL="228600" indent="-172720">
              <a:lnSpc>
                <a:spcPct val="100000"/>
              </a:lnSpc>
              <a:spcBef>
                <a:spcPts val="240"/>
              </a:spcBef>
              <a:buChar char="•"/>
              <a:tabLst>
                <a:tab pos="228600" algn="l"/>
              </a:tabLst>
            </a:pPr>
            <a:r>
              <a:rPr sz="1700" spc="-5" dirty="0">
                <a:latin typeface="Calibri"/>
                <a:cs typeface="Calibri"/>
              </a:rPr>
              <a:t>Social</a:t>
            </a:r>
            <a:r>
              <a:rPr sz="1700" spc="-15" dirty="0">
                <a:latin typeface="Calibri"/>
                <a:cs typeface="Calibri"/>
              </a:rPr>
              <a:t> </a:t>
            </a:r>
            <a:r>
              <a:rPr sz="1700" dirty="0">
                <a:latin typeface="Calibri"/>
                <a:cs typeface="Calibri"/>
              </a:rPr>
              <a:t>engineering</a:t>
            </a:r>
            <a:endParaRPr sz="1700">
              <a:latin typeface="Calibri"/>
              <a:cs typeface="Calibri"/>
            </a:endParaRPr>
          </a:p>
          <a:p>
            <a:pPr marL="228600" indent="-172720">
              <a:lnSpc>
                <a:spcPct val="100000"/>
              </a:lnSpc>
              <a:spcBef>
                <a:spcPts val="254"/>
              </a:spcBef>
              <a:buChar char="•"/>
              <a:tabLst>
                <a:tab pos="228600" algn="l"/>
              </a:tabLst>
            </a:pPr>
            <a:r>
              <a:rPr sz="1700" spc="-15" dirty="0">
                <a:latin typeface="Calibri"/>
                <a:cs typeface="Calibri"/>
              </a:rPr>
              <a:t>Port </a:t>
            </a:r>
            <a:r>
              <a:rPr sz="1700" dirty="0">
                <a:latin typeface="Calibri"/>
                <a:cs typeface="Calibri"/>
              </a:rPr>
              <a:t>scanning</a:t>
            </a:r>
            <a:endParaRPr sz="1700">
              <a:latin typeface="Calibri"/>
              <a:cs typeface="Calibri"/>
            </a:endParaRPr>
          </a:p>
          <a:p>
            <a:pPr marL="228600" indent="-172720">
              <a:lnSpc>
                <a:spcPct val="100000"/>
              </a:lnSpc>
              <a:spcBef>
                <a:spcPts val="240"/>
              </a:spcBef>
              <a:buChar char="•"/>
              <a:tabLst>
                <a:tab pos="228600" algn="l"/>
              </a:tabLst>
            </a:pPr>
            <a:r>
              <a:rPr sz="1700" spc="-10" dirty="0">
                <a:latin typeface="Calibri"/>
                <a:cs typeface="Calibri"/>
              </a:rPr>
              <a:t>Eavesdropping</a:t>
            </a:r>
            <a:endParaRPr sz="1700">
              <a:latin typeface="Calibri"/>
              <a:cs typeface="Calibri"/>
            </a:endParaRPr>
          </a:p>
          <a:p>
            <a:pPr marL="12700">
              <a:lnSpc>
                <a:spcPct val="100000"/>
              </a:lnSpc>
              <a:spcBef>
                <a:spcPts val="960"/>
              </a:spcBef>
            </a:pPr>
            <a:r>
              <a:rPr sz="2200" spc="-10" dirty="0">
                <a:solidFill>
                  <a:srgbClr val="FFFFFF"/>
                </a:solidFill>
                <a:latin typeface="Calibri"/>
                <a:cs typeface="Calibri"/>
              </a:rPr>
              <a:t>Countermeasures</a:t>
            </a:r>
            <a:endParaRPr sz="2200">
              <a:latin typeface="Calibri"/>
              <a:cs typeface="Calibri"/>
            </a:endParaRPr>
          </a:p>
          <a:p>
            <a:pPr marL="228600" indent="-172720">
              <a:lnSpc>
                <a:spcPct val="100000"/>
              </a:lnSpc>
              <a:spcBef>
                <a:spcPts val="960"/>
              </a:spcBef>
              <a:buChar char="•"/>
              <a:tabLst>
                <a:tab pos="228600" algn="l"/>
              </a:tabLst>
            </a:pPr>
            <a:r>
              <a:rPr sz="1700" dirty="0">
                <a:latin typeface="Calibri"/>
                <a:cs typeface="Calibri"/>
              </a:rPr>
              <a:t>Encryption</a:t>
            </a:r>
            <a:endParaRPr sz="1700">
              <a:latin typeface="Calibri"/>
              <a:cs typeface="Calibri"/>
            </a:endParaRPr>
          </a:p>
          <a:p>
            <a:pPr marL="228600" indent="-172720">
              <a:lnSpc>
                <a:spcPct val="100000"/>
              </a:lnSpc>
              <a:spcBef>
                <a:spcPts val="240"/>
              </a:spcBef>
              <a:buChar char="•"/>
              <a:tabLst>
                <a:tab pos="228600" algn="l"/>
              </a:tabLst>
            </a:pPr>
            <a:r>
              <a:rPr sz="1700" spc="-5" dirty="0">
                <a:latin typeface="Calibri"/>
                <a:cs typeface="Calibri"/>
              </a:rPr>
              <a:t>Authentication to</a:t>
            </a:r>
            <a:r>
              <a:rPr sz="1700" spc="-60" dirty="0">
                <a:latin typeface="Calibri"/>
                <a:cs typeface="Calibri"/>
              </a:rPr>
              <a:t> </a:t>
            </a:r>
            <a:r>
              <a:rPr sz="1700" spc="-15" dirty="0">
                <a:latin typeface="Calibri"/>
                <a:cs typeface="Calibri"/>
              </a:rPr>
              <a:t>systems</a:t>
            </a:r>
            <a:endParaRPr sz="1700">
              <a:latin typeface="Calibri"/>
              <a:cs typeface="Calibri"/>
            </a:endParaRPr>
          </a:p>
          <a:p>
            <a:pPr marL="228600" indent="-172720">
              <a:lnSpc>
                <a:spcPct val="100000"/>
              </a:lnSpc>
              <a:spcBef>
                <a:spcPts val="240"/>
              </a:spcBef>
              <a:buChar char="•"/>
              <a:tabLst>
                <a:tab pos="228600" algn="l"/>
              </a:tabLst>
            </a:pPr>
            <a:r>
              <a:rPr sz="1700" dirty="0">
                <a:latin typeface="Calibri"/>
                <a:cs typeface="Calibri"/>
              </a:rPr>
              <a:t>Access</a:t>
            </a:r>
            <a:r>
              <a:rPr sz="1700" spc="-25" dirty="0">
                <a:latin typeface="Calibri"/>
                <a:cs typeface="Calibri"/>
              </a:rPr>
              <a:t> </a:t>
            </a:r>
            <a:r>
              <a:rPr sz="1700" spc="-10" dirty="0">
                <a:latin typeface="Calibri"/>
                <a:cs typeface="Calibri"/>
              </a:rPr>
              <a:t>control</a:t>
            </a:r>
            <a:endParaRPr sz="1700">
              <a:latin typeface="Calibri"/>
              <a:cs typeface="Calibri"/>
            </a:endParaRPr>
          </a:p>
          <a:p>
            <a:pPr marL="228600" indent="-172720">
              <a:lnSpc>
                <a:spcPct val="100000"/>
              </a:lnSpc>
              <a:spcBef>
                <a:spcPts val="240"/>
              </a:spcBef>
              <a:buChar char="•"/>
              <a:tabLst>
                <a:tab pos="228600" algn="l"/>
              </a:tabLst>
            </a:pPr>
            <a:r>
              <a:rPr sz="1700" spc="-5" dirty="0">
                <a:latin typeface="Calibri"/>
                <a:cs typeface="Calibri"/>
              </a:rPr>
              <a:t>Network </a:t>
            </a:r>
            <a:r>
              <a:rPr sz="1700" spc="-10" dirty="0">
                <a:latin typeface="Calibri"/>
                <a:cs typeface="Calibri"/>
              </a:rPr>
              <a:t>traffic</a:t>
            </a:r>
            <a:r>
              <a:rPr sz="1700" spc="-65" dirty="0">
                <a:latin typeface="Calibri"/>
                <a:cs typeface="Calibri"/>
              </a:rPr>
              <a:t> </a:t>
            </a:r>
            <a:r>
              <a:rPr sz="1700" dirty="0">
                <a:latin typeface="Calibri"/>
                <a:cs typeface="Calibri"/>
              </a:rPr>
              <a:t>padding</a:t>
            </a:r>
            <a:endParaRPr sz="1700">
              <a:latin typeface="Calibri"/>
              <a:cs typeface="Calibri"/>
            </a:endParaRPr>
          </a:p>
          <a:p>
            <a:pPr marL="228600" indent="-172720">
              <a:lnSpc>
                <a:spcPct val="100000"/>
              </a:lnSpc>
              <a:spcBef>
                <a:spcPts val="240"/>
              </a:spcBef>
              <a:buChar char="•"/>
              <a:tabLst>
                <a:tab pos="228600" algn="l"/>
              </a:tabLst>
            </a:pPr>
            <a:r>
              <a:rPr sz="1700" spc="-10" dirty="0">
                <a:latin typeface="Calibri"/>
                <a:cs typeface="Calibri"/>
              </a:rPr>
              <a:t>Data</a:t>
            </a:r>
            <a:r>
              <a:rPr sz="1700" spc="-20" dirty="0">
                <a:latin typeface="Calibri"/>
                <a:cs typeface="Calibri"/>
              </a:rPr>
              <a:t> </a:t>
            </a:r>
            <a:r>
              <a:rPr sz="1700" spc="-5" dirty="0">
                <a:latin typeface="Calibri"/>
                <a:cs typeface="Calibri"/>
              </a:rPr>
              <a:t>classification</a:t>
            </a:r>
            <a:endParaRPr sz="1700">
              <a:latin typeface="Calibri"/>
              <a:cs typeface="Calibri"/>
            </a:endParaRPr>
          </a:p>
          <a:p>
            <a:pPr marL="228600" indent="-172720">
              <a:lnSpc>
                <a:spcPct val="100000"/>
              </a:lnSpc>
              <a:spcBef>
                <a:spcPts val="250"/>
              </a:spcBef>
              <a:buChar char="•"/>
              <a:tabLst>
                <a:tab pos="228600" algn="l"/>
              </a:tabLst>
            </a:pPr>
            <a:r>
              <a:rPr sz="1700" spc="-5" dirty="0">
                <a:latin typeface="Calibri"/>
                <a:cs typeface="Calibri"/>
              </a:rPr>
              <a:t>End-user</a:t>
            </a:r>
            <a:r>
              <a:rPr sz="1700" spc="-35" dirty="0">
                <a:latin typeface="Calibri"/>
                <a:cs typeface="Calibri"/>
              </a:rPr>
              <a:t> </a:t>
            </a:r>
            <a:r>
              <a:rPr sz="1700" spc="-5" dirty="0">
                <a:latin typeface="Calibri"/>
                <a:cs typeface="Calibri"/>
              </a:rPr>
              <a:t>training</a:t>
            </a:r>
            <a:endParaRPr sz="1700">
              <a:latin typeface="Calibri"/>
              <a:cs typeface="Calibri"/>
            </a:endParaRPr>
          </a:p>
        </p:txBody>
      </p:sp>
      <p:sp>
        <p:nvSpPr>
          <p:cNvPr id="10" name="Title 1"/>
          <p:cNvSpPr txBox="1">
            <a:spLocks/>
          </p:cNvSpPr>
          <p:nvPr/>
        </p:nvSpPr>
        <p:spPr>
          <a:xfrm>
            <a:off x="875336" y="133627"/>
            <a:ext cx="11590421" cy="1325563"/>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000" b="0" i="0" kern="1200">
                <a:solidFill>
                  <a:srgbClr val="585858"/>
                </a:solidFill>
                <a:latin typeface="Arial"/>
                <a:ea typeface="+mj-ea"/>
                <a:cs typeface="Arial"/>
              </a:defRPr>
            </a:lvl1pPr>
          </a:lstStyle>
          <a:p>
            <a:r>
              <a:rPr lang="en-US" sz="4400" b="1" dirty="0">
                <a:solidFill>
                  <a:schemeClr val="accent1">
                    <a:lumMod val="75000"/>
                  </a:schemeClr>
                </a:solidFill>
                <a:latin typeface="+mn-lt"/>
              </a:rPr>
              <a:t>Confidentiality</a:t>
            </a:r>
            <a:endParaRPr lang="en-GB" b="1" dirty="0">
              <a:solidFill>
                <a:schemeClr val="accent1">
                  <a:lumMod val="75000"/>
                </a:schemeClr>
              </a:solidFill>
              <a:latin typeface="+mn-lt"/>
            </a:endParaRPr>
          </a:p>
        </p:txBody>
      </p:sp>
    </p:spTree>
    <p:extLst>
      <p:ext uri="{BB962C8B-B14F-4D97-AF65-F5344CB8AC3E}">
        <p14:creationId xmlns:p14="http://schemas.microsoft.com/office/powerpoint/2010/main" val="3305340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5" dirty="0"/>
              <a:t>Confidentiality</a:t>
            </a:r>
            <a:r>
              <a:rPr spc="-20" dirty="0"/>
              <a:t> </a:t>
            </a:r>
            <a:r>
              <a:rPr spc="-5" dirty="0"/>
              <a:t>Concepts</a:t>
            </a:r>
          </a:p>
        </p:txBody>
      </p:sp>
      <p:sp>
        <p:nvSpPr>
          <p:cNvPr id="3" name="object 3"/>
          <p:cNvSpPr txBox="1"/>
          <p:nvPr/>
        </p:nvSpPr>
        <p:spPr>
          <a:xfrm>
            <a:off x="503663" y="2358475"/>
            <a:ext cx="5375769" cy="3705502"/>
          </a:xfrm>
          <a:prstGeom prst="rect">
            <a:avLst/>
          </a:prstGeom>
          <a:ln>
            <a:solidFill>
              <a:schemeClr val="tx1"/>
            </a:solidFill>
          </a:ln>
        </p:spPr>
        <p:txBody>
          <a:bodyPr vert="horz" wrap="square" lIns="0" tIns="12065" rIns="0" bIns="0" rtlCol="0">
            <a:spAutoFit/>
          </a:bodyPr>
          <a:lstStyle/>
          <a:p>
            <a:pPr marL="299085" indent="-286385">
              <a:lnSpc>
                <a:spcPct val="100000"/>
              </a:lnSpc>
              <a:spcBef>
                <a:spcPts val="95"/>
              </a:spcBef>
              <a:buFont typeface="Arial"/>
              <a:buChar char="•"/>
              <a:tabLst>
                <a:tab pos="299085" algn="l"/>
                <a:tab pos="299720" algn="l"/>
              </a:tabLst>
            </a:pPr>
            <a:r>
              <a:rPr sz="1600" b="1" spc="-5" dirty="0">
                <a:latin typeface="Calibri"/>
                <a:cs typeface="Calibri"/>
              </a:rPr>
              <a:t>Sensitivity</a:t>
            </a:r>
            <a:endParaRPr sz="1600" dirty="0">
              <a:latin typeface="Calibri"/>
              <a:cs typeface="Calibri"/>
            </a:endParaRPr>
          </a:p>
          <a:p>
            <a:pPr marL="756285" lvl="1" indent="-286385">
              <a:lnSpc>
                <a:spcPct val="100000"/>
              </a:lnSpc>
              <a:buFont typeface="Arial"/>
              <a:buChar char="•"/>
              <a:tabLst>
                <a:tab pos="756285" algn="l"/>
                <a:tab pos="756920" algn="l"/>
              </a:tabLst>
            </a:pPr>
            <a:r>
              <a:rPr sz="1600" spc="-5" dirty="0">
                <a:latin typeface="Calibri"/>
                <a:cs typeface="Calibri"/>
              </a:rPr>
              <a:t>Quality of </a:t>
            </a:r>
            <a:r>
              <a:rPr sz="1600" spc="-10" dirty="0">
                <a:latin typeface="Calibri"/>
                <a:cs typeface="Calibri"/>
              </a:rPr>
              <a:t>information that could cause </a:t>
            </a:r>
            <a:r>
              <a:rPr sz="1600" spc="-5" dirty="0">
                <a:latin typeface="Calibri"/>
                <a:cs typeface="Calibri"/>
              </a:rPr>
              <a:t>harm </a:t>
            </a:r>
            <a:r>
              <a:rPr sz="1600" spc="-10" dirty="0">
                <a:latin typeface="Calibri"/>
                <a:cs typeface="Calibri"/>
              </a:rPr>
              <a:t>or </a:t>
            </a:r>
            <a:r>
              <a:rPr sz="1600" spc="-5" dirty="0">
                <a:latin typeface="Calibri"/>
                <a:cs typeface="Calibri"/>
              </a:rPr>
              <a:t>damage if</a:t>
            </a:r>
            <a:r>
              <a:rPr sz="1600" spc="50" dirty="0">
                <a:latin typeface="Calibri"/>
                <a:cs typeface="Calibri"/>
              </a:rPr>
              <a:t> </a:t>
            </a:r>
            <a:r>
              <a:rPr sz="1600" spc="-10" dirty="0">
                <a:latin typeface="Calibri"/>
                <a:cs typeface="Calibri"/>
              </a:rPr>
              <a:t>released</a:t>
            </a:r>
            <a:endParaRPr sz="1600" dirty="0">
              <a:latin typeface="Calibri"/>
              <a:cs typeface="Calibri"/>
            </a:endParaRPr>
          </a:p>
          <a:p>
            <a:pPr marL="1213485" lvl="2" indent="-286385">
              <a:lnSpc>
                <a:spcPct val="100000"/>
              </a:lnSpc>
              <a:buFont typeface="Arial"/>
              <a:buChar char="•"/>
              <a:tabLst>
                <a:tab pos="1213485" algn="l"/>
                <a:tab pos="1214120" algn="l"/>
              </a:tabLst>
            </a:pPr>
            <a:r>
              <a:rPr sz="1600" spc="-5" dirty="0">
                <a:latin typeface="Calibri"/>
                <a:cs typeface="Calibri"/>
              </a:rPr>
              <a:t>Nuclear</a:t>
            </a:r>
            <a:r>
              <a:rPr sz="1600" dirty="0">
                <a:latin typeface="Calibri"/>
                <a:cs typeface="Calibri"/>
              </a:rPr>
              <a:t> </a:t>
            </a:r>
            <a:r>
              <a:rPr sz="1600" spc="-10" dirty="0">
                <a:latin typeface="Calibri"/>
                <a:cs typeface="Calibri"/>
              </a:rPr>
              <a:t>facility</a:t>
            </a:r>
            <a:endParaRPr sz="1600" dirty="0">
              <a:latin typeface="Calibri"/>
              <a:cs typeface="Calibri"/>
            </a:endParaRPr>
          </a:p>
          <a:p>
            <a:pPr marL="299085" indent="-286385">
              <a:lnSpc>
                <a:spcPct val="100000"/>
              </a:lnSpc>
              <a:buFont typeface="Arial"/>
              <a:buChar char="•"/>
              <a:tabLst>
                <a:tab pos="299085" algn="l"/>
                <a:tab pos="299720" algn="l"/>
              </a:tabLst>
            </a:pPr>
            <a:r>
              <a:rPr sz="1600" b="1" spc="-5" dirty="0">
                <a:latin typeface="Calibri"/>
                <a:cs typeface="Calibri"/>
              </a:rPr>
              <a:t>Discretion</a:t>
            </a:r>
            <a:endParaRPr sz="1600" dirty="0">
              <a:latin typeface="Calibri"/>
              <a:cs typeface="Calibri"/>
            </a:endParaRPr>
          </a:p>
          <a:p>
            <a:pPr marL="756285" lvl="1" indent="-286385">
              <a:lnSpc>
                <a:spcPct val="100000"/>
              </a:lnSpc>
              <a:buFont typeface="Arial"/>
              <a:buChar char="•"/>
              <a:tabLst>
                <a:tab pos="756285" algn="l"/>
                <a:tab pos="756920" algn="l"/>
              </a:tabLst>
            </a:pPr>
            <a:r>
              <a:rPr sz="1600" spc="-5" dirty="0">
                <a:latin typeface="Calibri"/>
                <a:cs typeface="Calibri"/>
              </a:rPr>
              <a:t>Showing </a:t>
            </a:r>
            <a:r>
              <a:rPr sz="1600" spc="-10" dirty="0">
                <a:latin typeface="Calibri"/>
                <a:cs typeface="Calibri"/>
              </a:rPr>
              <a:t>prudence </a:t>
            </a:r>
            <a:r>
              <a:rPr sz="1600" spc="-5" dirty="0">
                <a:latin typeface="Calibri"/>
                <a:cs typeface="Calibri"/>
              </a:rPr>
              <a:t>or </a:t>
            </a:r>
            <a:r>
              <a:rPr sz="1600" spc="-10" dirty="0">
                <a:latin typeface="Calibri"/>
                <a:cs typeface="Calibri"/>
              </a:rPr>
              <a:t>self-restraint </a:t>
            </a:r>
            <a:r>
              <a:rPr sz="1600" spc="-5" dirty="0">
                <a:latin typeface="Calibri"/>
                <a:cs typeface="Calibri"/>
              </a:rPr>
              <a:t>when dealing with </a:t>
            </a:r>
            <a:r>
              <a:rPr sz="1600" spc="-15" dirty="0">
                <a:latin typeface="Calibri"/>
                <a:cs typeface="Calibri"/>
              </a:rPr>
              <a:t>data </a:t>
            </a:r>
            <a:r>
              <a:rPr sz="1600" spc="-5" dirty="0">
                <a:latin typeface="Calibri"/>
                <a:cs typeface="Calibri"/>
              </a:rPr>
              <a:t>of</a:t>
            </a:r>
            <a:r>
              <a:rPr sz="1600" spc="95" dirty="0">
                <a:latin typeface="Calibri"/>
                <a:cs typeface="Calibri"/>
              </a:rPr>
              <a:t> </a:t>
            </a:r>
            <a:r>
              <a:rPr sz="1600" spc="-15" dirty="0">
                <a:latin typeface="Calibri"/>
                <a:cs typeface="Calibri"/>
              </a:rPr>
              <a:t>interest</a:t>
            </a:r>
            <a:endParaRPr sz="1600" dirty="0">
              <a:latin typeface="Calibri"/>
              <a:cs typeface="Calibri"/>
            </a:endParaRPr>
          </a:p>
          <a:p>
            <a:pPr marL="1213485" lvl="2" indent="-286385">
              <a:lnSpc>
                <a:spcPct val="100000"/>
              </a:lnSpc>
              <a:buFont typeface="Arial"/>
              <a:buChar char="•"/>
              <a:tabLst>
                <a:tab pos="1213485" algn="l"/>
                <a:tab pos="1214120" algn="l"/>
              </a:tabLst>
            </a:pPr>
            <a:r>
              <a:rPr sz="1600" spc="-5" dirty="0">
                <a:latin typeface="Calibri"/>
                <a:cs typeface="Calibri"/>
              </a:rPr>
              <a:t>Public </a:t>
            </a:r>
            <a:r>
              <a:rPr sz="1600" spc="-10" dirty="0">
                <a:latin typeface="Calibri"/>
                <a:cs typeface="Calibri"/>
              </a:rPr>
              <a:t>release </a:t>
            </a:r>
            <a:r>
              <a:rPr sz="1600" spc="-5" dirty="0">
                <a:latin typeface="Calibri"/>
                <a:cs typeface="Calibri"/>
              </a:rPr>
              <a:t>of military</a:t>
            </a:r>
            <a:r>
              <a:rPr sz="1600" dirty="0">
                <a:latin typeface="Calibri"/>
                <a:cs typeface="Calibri"/>
              </a:rPr>
              <a:t> </a:t>
            </a:r>
            <a:r>
              <a:rPr sz="1600" spc="-15" dirty="0">
                <a:latin typeface="Calibri"/>
                <a:cs typeface="Calibri"/>
              </a:rPr>
              <a:t>operations</a:t>
            </a:r>
            <a:endParaRPr sz="1600" dirty="0">
              <a:latin typeface="Calibri"/>
              <a:cs typeface="Calibri"/>
            </a:endParaRPr>
          </a:p>
          <a:p>
            <a:pPr marL="299085" indent="-286385">
              <a:lnSpc>
                <a:spcPct val="100000"/>
              </a:lnSpc>
              <a:buFont typeface="Arial"/>
              <a:buChar char="•"/>
              <a:tabLst>
                <a:tab pos="299085" algn="l"/>
                <a:tab pos="299720" algn="l"/>
              </a:tabLst>
            </a:pPr>
            <a:r>
              <a:rPr sz="1600" b="1" spc="-5" dirty="0">
                <a:latin typeface="Calibri"/>
                <a:cs typeface="Calibri"/>
              </a:rPr>
              <a:t>Criticality</a:t>
            </a:r>
            <a:endParaRPr sz="1600" dirty="0">
              <a:latin typeface="Calibri"/>
              <a:cs typeface="Calibri"/>
            </a:endParaRPr>
          </a:p>
          <a:p>
            <a:pPr marL="756285" lvl="1" indent="-286385">
              <a:lnSpc>
                <a:spcPct val="100000"/>
              </a:lnSpc>
              <a:buFont typeface="Arial"/>
              <a:buChar char="•"/>
              <a:tabLst>
                <a:tab pos="756285" algn="l"/>
                <a:tab pos="756920" algn="l"/>
              </a:tabLst>
            </a:pPr>
            <a:r>
              <a:rPr sz="1600" spc="-5" dirty="0">
                <a:latin typeface="Calibri"/>
                <a:cs typeface="Calibri"/>
              </a:rPr>
              <a:t>The </a:t>
            </a:r>
            <a:r>
              <a:rPr sz="1600" spc="-10" dirty="0">
                <a:latin typeface="Calibri"/>
                <a:cs typeface="Calibri"/>
              </a:rPr>
              <a:t>level to </a:t>
            </a:r>
            <a:r>
              <a:rPr sz="1600" spc="-5" dirty="0">
                <a:latin typeface="Calibri"/>
                <a:cs typeface="Calibri"/>
              </a:rPr>
              <a:t>which the </a:t>
            </a:r>
            <a:r>
              <a:rPr sz="1600" spc="-10" dirty="0">
                <a:latin typeface="Calibri"/>
                <a:cs typeface="Calibri"/>
              </a:rPr>
              <a:t>information </a:t>
            </a:r>
            <a:r>
              <a:rPr sz="1600" spc="-5" dirty="0">
                <a:latin typeface="Calibri"/>
                <a:cs typeface="Calibri"/>
              </a:rPr>
              <a:t>is</a:t>
            </a:r>
            <a:r>
              <a:rPr sz="1600" spc="25" dirty="0">
                <a:latin typeface="Calibri"/>
                <a:cs typeface="Calibri"/>
              </a:rPr>
              <a:t> </a:t>
            </a:r>
            <a:r>
              <a:rPr sz="1600" spc="-5" dirty="0">
                <a:latin typeface="Calibri"/>
                <a:cs typeface="Calibri"/>
              </a:rPr>
              <a:t>critical</a:t>
            </a:r>
            <a:endParaRPr sz="1600" dirty="0">
              <a:latin typeface="Calibri"/>
              <a:cs typeface="Calibri"/>
            </a:endParaRPr>
          </a:p>
          <a:p>
            <a:pPr marL="1213485" lvl="2" indent="-286385">
              <a:lnSpc>
                <a:spcPct val="100000"/>
              </a:lnSpc>
              <a:spcBef>
                <a:spcPts val="5"/>
              </a:spcBef>
              <a:buFont typeface="Arial"/>
              <a:buChar char="•"/>
              <a:tabLst>
                <a:tab pos="1213485" algn="l"/>
                <a:tab pos="1214120" algn="l"/>
              </a:tabLst>
            </a:pPr>
            <a:r>
              <a:rPr sz="1600" spc="-5" dirty="0">
                <a:latin typeface="Calibri"/>
                <a:cs typeface="Calibri"/>
              </a:rPr>
              <a:t>HIGH</a:t>
            </a:r>
            <a:r>
              <a:rPr sz="1600" spc="5" dirty="0">
                <a:latin typeface="Calibri"/>
                <a:cs typeface="Calibri"/>
              </a:rPr>
              <a:t> </a:t>
            </a:r>
            <a:r>
              <a:rPr sz="1600" spc="-10" dirty="0">
                <a:latin typeface="Calibri"/>
                <a:cs typeface="Calibri"/>
              </a:rPr>
              <a:t>Critical</a:t>
            </a:r>
            <a:endParaRPr sz="1600" dirty="0">
              <a:latin typeface="Calibri"/>
              <a:cs typeface="Calibri"/>
            </a:endParaRPr>
          </a:p>
          <a:p>
            <a:pPr marL="299085" indent="-286385">
              <a:lnSpc>
                <a:spcPct val="100000"/>
              </a:lnSpc>
              <a:buFont typeface="Arial"/>
              <a:buChar char="•"/>
              <a:tabLst>
                <a:tab pos="299085" algn="l"/>
                <a:tab pos="299720" algn="l"/>
              </a:tabLst>
            </a:pPr>
            <a:r>
              <a:rPr sz="1600" b="1" spc="-10" dirty="0">
                <a:latin typeface="Calibri"/>
                <a:cs typeface="Calibri"/>
              </a:rPr>
              <a:t>Concealment</a:t>
            </a:r>
            <a:endParaRPr sz="1600" dirty="0">
              <a:latin typeface="Calibri"/>
              <a:cs typeface="Calibri"/>
            </a:endParaRPr>
          </a:p>
          <a:p>
            <a:pPr marL="756285" lvl="1" indent="-286385">
              <a:lnSpc>
                <a:spcPct val="100000"/>
              </a:lnSpc>
              <a:buFont typeface="Arial"/>
              <a:buChar char="•"/>
              <a:tabLst>
                <a:tab pos="756285" algn="l"/>
                <a:tab pos="756920" algn="l"/>
              </a:tabLst>
            </a:pPr>
            <a:r>
              <a:rPr sz="1600" spc="-5" dirty="0">
                <a:latin typeface="Calibri"/>
                <a:cs typeface="Calibri"/>
              </a:rPr>
              <a:t>Act of hiding or </a:t>
            </a:r>
            <a:r>
              <a:rPr sz="1600" spc="-15" dirty="0">
                <a:latin typeface="Calibri"/>
                <a:cs typeface="Calibri"/>
              </a:rPr>
              <a:t>preventing</a:t>
            </a:r>
            <a:r>
              <a:rPr sz="1600" spc="10" dirty="0">
                <a:latin typeface="Calibri"/>
                <a:cs typeface="Calibri"/>
              </a:rPr>
              <a:t> </a:t>
            </a:r>
            <a:r>
              <a:rPr sz="1600" spc="-10" dirty="0">
                <a:latin typeface="Calibri"/>
                <a:cs typeface="Calibri"/>
              </a:rPr>
              <a:t>disclosure</a:t>
            </a:r>
            <a:endParaRPr sz="1600" dirty="0">
              <a:latin typeface="Calibri"/>
              <a:cs typeface="Calibri"/>
            </a:endParaRPr>
          </a:p>
          <a:p>
            <a:pPr marL="1213485" lvl="2" indent="-286385">
              <a:lnSpc>
                <a:spcPct val="100000"/>
              </a:lnSpc>
              <a:buFont typeface="Arial"/>
              <a:buChar char="•"/>
              <a:tabLst>
                <a:tab pos="1213485" algn="l"/>
                <a:tab pos="1214120" algn="l"/>
              </a:tabLst>
            </a:pPr>
            <a:r>
              <a:rPr sz="1600" spc="-15" dirty="0">
                <a:latin typeface="Calibri"/>
                <a:cs typeface="Calibri"/>
              </a:rPr>
              <a:t>Steganography</a:t>
            </a:r>
            <a:endParaRPr lang="en-GB" sz="1600" spc="-15" dirty="0">
              <a:latin typeface="Calibri"/>
              <a:cs typeface="Calibri"/>
            </a:endParaRPr>
          </a:p>
          <a:p>
            <a:pPr marL="1213485" lvl="2" indent="-286385">
              <a:lnSpc>
                <a:spcPct val="100000"/>
              </a:lnSpc>
              <a:buFont typeface="Arial"/>
              <a:buChar char="•"/>
              <a:tabLst>
                <a:tab pos="1213485" algn="l"/>
                <a:tab pos="1214120" algn="l"/>
              </a:tabLst>
            </a:pPr>
            <a:endParaRPr sz="1600" dirty="0">
              <a:latin typeface="Calibri"/>
              <a:cs typeface="Calibri"/>
            </a:endParaRPr>
          </a:p>
        </p:txBody>
      </p:sp>
      <p:sp>
        <p:nvSpPr>
          <p:cNvPr id="4" name="TextBox 3"/>
          <p:cNvSpPr txBox="1"/>
          <p:nvPr/>
        </p:nvSpPr>
        <p:spPr>
          <a:xfrm>
            <a:off x="6393079" y="2358475"/>
            <a:ext cx="5510163" cy="3600986"/>
          </a:xfrm>
          <a:prstGeom prst="rect">
            <a:avLst/>
          </a:prstGeom>
          <a:noFill/>
          <a:ln>
            <a:solidFill>
              <a:schemeClr val="tx1"/>
            </a:solidFill>
          </a:ln>
        </p:spPr>
        <p:txBody>
          <a:bodyPr wrap="none" rtlCol="0">
            <a:spAutoFit/>
          </a:bodyPr>
          <a:lstStyle/>
          <a:p>
            <a:pPr marL="299085" indent="-286385">
              <a:lnSpc>
                <a:spcPct val="100000"/>
              </a:lnSpc>
              <a:buFont typeface="Arial"/>
              <a:buChar char="•"/>
              <a:tabLst>
                <a:tab pos="299085" algn="l"/>
                <a:tab pos="299720" algn="l"/>
              </a:tabLst>
            </a:pPr>
            <a:r>
              <a:rPr lang="en-GB" sz="1600" b="1" spc="-5" dirty="0">
                <a:cs typeface="Calibri"/>
              </a:rPr>
              <a:t>Secrecy</a:t>
            </a:r>
            <a:endParaRPr lang="en-GB" sz="1600" dirty="0">
              <a:cs typeface="Calibri"/>
            </a:endParaRPr>
          </a:p>
          <a:p>
            <a:pPr marL="756285" lvl="1" indent="-286385">
              <a:lnSpc>
                <a:spcPct val="100000"/>
              </a:lnSpc>
              <a:buFont typeface="Arial"/>
              <a:buChar char="•"/>
              <a:tabLst>
                <a:tab pos="756285" algn="l"/>
                <a:tab pos="756920" algn="l"/>
              </a:tabLst>
            </a:pPr>
            <a:r>
              <a:rPr lang="en-GB" sz="1600" spc="-5" dirty="0">
                <a:cs typeface="Calibri"/>
              </a:rPr>
              <a:t>Act of </a:t>
            </a:r>
            <a:r>
              <a:rPr lang="en-GB" sz="1600" spc="-15" dirty="0">
                <a:cs typeface="Calibri"/>
              </a:rPr>
              <a:t>keeping </a:t>
            </a:r>
            <a:r>
              <a:rPr lang="en-GB" sz="1600" spc="-10" dirty="0">
                <a:cs typeface="Calibri"/>
              </a:rPr>
              <a:t>information</a:t>
            </a:r>
            <a:r>
              <a:rPr lang="en-GB" sz="1600" spc="20" dirty="0">
                <a:cs typeface="Calibri"/>
              </a:rPr>
              <a:t> </a:t>
            </a:r>
            <a:r>
              <a:rPr lang="en-GB" sz="1600" spc="-10" dirty="0">
                <a:cs typeface="Calibri"/>
              </a:rPr>
              <a:t>confidential</a:t>
            </a:r>
            <a:endParaRPr lang="en-GB" sz="1600" dirty="0">
              <a:cs typeface="Calibri"/>
            </a:endParaRPr>
          </a:p>
          <a:p>
            <a:pPr marL="1213485" lvl="2" indent="-286385">
              <a:lnSpc>
                <a:spcPct val="100000"/>
              </a:lnSpc>
              <a:buFont typeface="Arial"/>
              <a:buChar char="•"/>
              <a:tabLst>
                <a:tab pos="1213485" algn="l"/>
                <a:tab pos="1214120" algn="l"/>
              </a:tabLst>
            </a:pPr>
            <a:r>
              <a:rPr lang="en-GB" sz="1600" spc="-20" dirty="0">
                <a:cs typeface="Calibri"/>
              </a:rPr>
              <a:t>Coke</a:t>
            </a:r>
            <a:r>
              <a:rPr lang="en-GB" sz="1600" spc="10" dirty="0">
                <a:cs typeface="Calibri"/>
              </a:rPr>
              <a:t> </a:t>
            </a:r>
            <a:r>
              <a:rPr lang="en-GB" sz="1600" spc="-10" dirty="0">
                <a:cs typeface="Calibri"/>
              </a:rPr>
              <a:t>formula</a:t>
            </a:r>
            <a:endParaRPr lang="en-GB" sz="1600" dirty="0">
              <a:cs typeface="Calibri"/>
            </a:endParaRPr>
          </a:p>
          <a:p>
            <a:pPr marL="299085" indent="-286385">
              <a:lnSpc>
                <a:spcPct val="100000"/>
              </a:lnSpc>
              <a:buFont typeface="Arial"/>
              <a:buChar char="•"/>
              <a:tabLst>
                <a:tab pos="299085" algn="l"/>
                <a:tab pos="299720" algn="l"/>
              </a:tabLst>
            </a:pPr>
            <a:r>
              <a:rPr lang="en-GB" sz="1600" b="1" spc="-10" dirty="0">
                <a:cs typeface="Calibri"/>
              </a:rPr>
              <a:t>Privacy</a:t>
            </a:r>
            <a:endParaRPr lang="en-GB" sz="1600" dirty="0">
              <a:cs typeface="Calibri"/>
            </a:endParaRPr>
          </a:p>
          <a:p>
            <a:pPr marL="756285" lvl="1" indent="-286385">
              <a:lnSpc>
                <a:spcPct val="100000"/>
              </a:lnSpc>
              <a:buFont typeface="Arial"/>
              <a:buChar char="•"/>
              <a:tabLst>
                <a:tab pos="756285" algn="l"/>
                <a:tab pos="756920" algn="l"/>
              </a:tabLst>
            </a:pPr>
            <a:r>
              <a:rPr lang="en-GB" sz="1600" spc="-10" dirty="0">
                <a:cs typeface="Calibri"/>
              </a:rPr>
              <a:t>Keeping information </a:t>
            </a:r>
            <a:r>
              <a:rPr lang="en-GB" sz="1600" spc="-5" dirty="0">
                <a:cs typeface="Calibri"/>
              </a:rPr>
              <a:t>about a </a:t>
            </a:r>
            <a:r>
              <a:rPr lang="en-GB" sz="1600" spc="-15" dirty="0">
                <a:cs typeface="Calibri"/>
              </a:rPr>
              <a:t>person </a:t>
            </a:r>
            <a:r>
              <a:rPr lang="en-GB" sz="1600" spc="-5" dirty="0">
                <a:cs typeface="Calibri"/>
              </a:rPr>
              <a:t>under </a:t>
            </a:r>
            <a:r>
              <a:rPr lang="en-GB" sz="1600" spc="-15" dirty="0">
                <a:cs typeface="Calibri"/>
              </a:rPr>
              <a:t>safe</a:t>
            </a:r>
            <a:r>
              <a:rPr lang="en-GB" sz="1600" spc="50" dirty="0">
                <a:cs typeface="Calibri"/>
              </a:rPr>
              <a:t> </a:t>
            </a:r>
            <a:r>
              <a:rPr lang="en-GB" sz="1600" spc="-10" dirty="0">
                <a:cs typeface="Calibri"/>
              </a:rPr>
              <a:t>custody</a:t>
            </a:r>
            <a:endParaRPr lang="en-GB" sz="1600" dirty="0">
              <a:cs typeface="Calibri"/>
            </a:endParaRPr>
          </a:p>
          <a:p>
            <a:pPr marL="1213485" lvl="2" indent="-286385">
              <a:lnSpc>
                <a:spcPct val="100000"/>
              </a:lnSpc>
              <a:buFont typeface="Arial"/>
              <a:buChar char="•"/>
              <a:tabLst>
                <a:tab pos="1213485" algn="l"/>
                <a:tab pos="1214120" algn="l"/>
              </a:tabLst>
            </a:pPr>
            <a:r>
              <a:rPr lang="en-GB" sz="1600" spc="-5" dirty="0">
                <a:cs typeface="Calibri"/>
              </a:rPr>
              <a:t>PII/PHI</a:t>
            </a:r>
            <a:endParaRPr lang="en-GB" sz="1600" dirty="0">
              <a:cs typeface="Calibri"/>
            </a:endParaRPr>
          </a:p>
          <a:p>
            <a:pPr marL="299085" indent="-286385">
              <a:lnSpc>
                <a:spcPct val="100000"/>
              </a:lnSpc>
              <a:buFont typeface="Arial"/>
              <a:buChar char="•"/>
              <a:tabLst>
                <a:tab pos="299085" algn="l"/>
                <a:tab pos="299720" algn="l"/>
              </a:tabLst>
            </a:pPr>
            <a:r>
              <a:rPr lang="en-GB" sz="1600" b="1" spc="-5" dirty="0">
                <a:cs typeface="Calibri"/>
              </a:rPr>
              <a:t>Seclusion</a:t>
            </a:r>
            <a:endParaRPr lang="en-GB" sz="1600" dirty="0">
              <a:cs typeface="Calibri"/>
            </a:endParaRPr>
          </a:p>
          <a:p>
            <a:pPr marL="756285" lvl="1" indent="-286385">
              <a:lnSpc>
                <a:spcPct val="100000"/>
              </a:lnSpc>
              <a:buFont typeface="Arial"/>
              <a:buChar char="•"/>
              <a:tabLst>
                <a:tab pos="756285" algn="l"/>
                <a:tab pos="756920" algn="l"/>
              </a:tabLst>
            </a:pPr>
            <a:r>
              <a:rPr lang="en-GB" sz="1600" spc="-10" dirty="0">
                <a:cs typeface="Calibri"/>
              </a:rPr>
              <a:t>Storing something </a:t>
            </a:r>
            <a:r>
              <a:rPr lang="en-GB" sz="1600" spc="-5" dirty="0">
                <a:cs typeface="Calibri"/>
              </a:rPr>
              <a:t>in an out-of-the </a:t>
            </a:r>
            <a:r>
              <a:rPr lang="en-GB" sz="1600" spc="-20" dirty="0">
                <a:cs typeface="Calibri"/>
              </a:rPr>
              <a:t>way</a:t>
            </a:r>
            <a:r>
              <a:rPr lang="en-GB" sz="1600" spc="30" dirty="0">
                <a:cs typeface="Calibri"/>
              </a:rPr>
              <a:t> </a:t>
            </a:r>
            <a:r>
              <a:rPr lang="en-GB" sz="1600" spc="-10" dirty="0">
                <a:cs typeface="Calibri"/>
              </a:rPr>
              <a:t>location</a:t>
            </a:r>
            <a:endParaRPr lang="en-GB" sz="1600" dirty="0">
              <a:cs typeface="Calibri"/>
            </a:endParaRPr>
          </a:p>
          <a:p>
            <a:pPr marL="1213485" lvl="2" indent="-286385">
              <a:lnSpc>
                <a:spcPct val="100000"/>
              </a:lnSpc>
              <a:buFont typeface="Arial"/>
              <a:buChar char="•"/>
              <a:tabLst>
                <a:tab pos="1213485" algn="l"/>
                <a:tab pos="1214120" algn="l"/>
              </a:tabLst>
            </a:pPr>
            <a:r>
              <a:rPr lang="en-GB" sz="1600" spc="-15" dirty="0">
                <a:cs typeface="Calibri"/>
              </a:rPr>
              <a:t>Storage</a:t>
            </a:r>
            <a:r>
              <a:rPr lang="en-GB" sz="1600" spc="10" dirty="0">
                <a:cs typeface="Calibri"/>
              </a:rPr>
              <a:t> </a:t>
            </a:r>
            <a:r>
              <a:rPr lang="en-GB" sz="1600" spc="-20" dirty="0">
                <a:cs typeface="Calibri"/>
              </a:rPr>
              <a:t>Vault</a:t>
            </a:r>
            <a:endParaRPr lang="en-GB" sz="1600" dirty="0">
              <a:cs typeface="Calibri"/>
            </a:endParaRPr>
          </a:p>
          <a:p>
            <a:pPr marL="299085" indent="-286385">
              <a:lnSpc>
                <a:spcPct val="100000"/>
              </a:lnSpc>
              <a:spcBef>
                <a:spcPts val="5"/>
              </a:spcBef>
              <a:buFont typeface="Arial"/>
              <a:buChar char="•"/>
              <a:tabLst>
                <a:tab pos="299085" algn="l"/>
                <a:tab pos="299720" algn="l"/>
              </a:tabLst>
            </a:pPr>
            <a:r>
              <a:rPr lang="en-GB" sz="1600" b="1" spc="-5" dirty="0">
                <a:cs typeface="Calibri"/>
              </a:rPr>
              <a:t>Isolation</a:t>
            </a:r>
            <a:endParaRPr lang="en-GB" sz="1600" dirty="0">
              <a:cs typeface="Calibri"/>
            </a:endParaRPr>
          </a:p>
          <a:p>
            <a:pPr marL="756285" lvl="1" indent="-286385">
              <a:lnSpc>
                <a:spcPct val="100000"/>
              </a:lnSpc>
              <a:buFont typeface="Arial"/>
              <a:buChar char="•"/>
              <a:tabLst>
                <a:tab pos="756285" algn="l"/>
                <a:tab pos="756920" algn="l"/>
              </a:tabLst>
            </a:pPr>
            <a:r>
              <a:rPr lang="en-GB" sz="1600" spc="-5" dirty="0">
                <a:cs typeface="Calibri"/>
              </a:rPr>
              <a:t>Act of </a:t>
            </a:r>
            <a:r>
              <a:rPr lang="en-GB" sz="1600" spc="-15" dirty="0">
                <a:cs typeface="Calibri"/>
              </a:rPr>
              <a:t>keeping </a:t>
            </a:r>
            <a:r>
              <a:rPr lang="en-GB" sz="1600" spc="-10" dirty="0">
                <a:cs typeface="Calibri"/>
              </a:rPr>
              <a:t>something </a:t>
            </a:r>
            <a:r>
              <a:rPr lang="en-GB" sz="1600" spc="-15" dirty="0">
                <a:cs typeface="Calibri"/>
              </a:rPr>
              <a:t>separated from </a:t>
            </a:r>
            <a:r>
              <a:rPr lang="en-GB" sz="1600" spc="-5" dirty="0">
                <a:cs typeface="Calibri"/>
              </a:rPr>
              <a:t>the</a:t>
            </a:r>
            <a:r>
              <a:rPr lang="en-GB" sz="1600" spc="100" dirty="0">
                <a:cs typeface="Calibri"/>
              </a:rPr>
              <a:t> </a:t>
            </a:r>
            <a:r>
              <a:rPr lang="en-GB" sz="1600" spc="-15" dirty="0">
                <a:cs typeface="Calibri"/>
              </a:rPr>
              <a:t>rest</a:t>
            </a:r>
            <a:endParaRPr lang="en-GB" sz="1600" dirty="0">
              <a:cs typeface="Calibri"/>
            </a:endParaRPr>
          </a:p>
          <a:p>
            <a:pPr marL="1213485" lvl="2" indent="-286385">
              <a:lnSpc>
                <a:spcPct val="100000"/>
              </a:lnSpc>
              <a:buFont typeface="Arial"/>
              <a:buChar char="•"/>
              <a:tabLst>
                <a:tab pos="1213485" algn="l"/>
                <a:tab pos="1214120" algn="l"/>
              </a:tabLst>
            </a:pPr>
            <a:r>
              <a:rPr lang="en-GB" sz="1600" spc="-5" dirty="0">
                <a:cs typeface="Calibri"/>
              </a:rPr>
              <a:t>DMZ, </a:t>
            </a:r>
            <a:r>
              <a:rPr lang="en-GB" sz="1600" spc="-10" dirty="0">
                <a:cs typeface="Calibri"/>
              </a:rPr>
              <a:t>ODC</a:t>
            </a:r>
            <a:endParaRPr lang="en-GB" sz="1600" dirty="0">
              <a:cs typeface="Calibri"/>
            </a:endParaRPr>
          </a:p>
          <a:p>
            <a:endParaRPr lang="en-GB" dirty="0"/>
          </a:p>
          <a:p>
            <a:endParaRPr lang="en-GB" dirty="0"/>
          </a:p>
        </p:txBody>
      </p:sp>
    </p:spTree>
    <p:extLst>
      <p:ext uri="{BB962C8B-B14F-4D97-AF65-F5344CB8AC3E}">
        <p14:creationId xmlns:p14="http://schemas.microsoft.com/office/powerpoint/2010/main" val="900487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4265" y="290369"/>
            <a:ext cx="3707840" cy="689291"/>
          </a:xfrm>
          <a:prstGeom prst="rect">
            <a:avLst/>
          </a:prstGeom>
        </p:spPr>
        <p:txBody>
          <a:bodyPr vert="horz" wrap="square" lIns="0" tIns="12065" rIns="0" bIns="0" rtlCol="0">
            <a:spAutoFit/>
          </a:bodyPr>
          <a:lstStyle/>
          <a:p>
            <a:pPr marL="12700">
              <a:lnSpc>
                <a:spcPct val="100000"/>
              </a:lnSpc>
              <a:spcBef>
                <a:spcPts val="95"/>
              </a:spcBef>
            </a:pPr>
            <a:r>
              <a:rPr spc="-5" dirty="0"/>
              <a:t>Integrity</a:t>
            </a:r>
          </a:p>
        </p:txBody>
      </p:sp>
      <p:sp>
        <p:nvSpPr>
          <p:cNvPr id="3" name="object 3"/>
          <p:cNvSpPr txBox="1"/>
          <p:nvPr/>
        </p:nvSpPr>
        <p:spPr>
          <a:xfrm>
            <a:off x="182371" y="1506805"/>
            <a:ext cx="5474335" cy="4719955"/>
          </a:xfrm>
          <a:prstGeom prst="rect">
            <a:avLst/>
          </a:prstGeom>
        </p:spPr>
        <p:txBody>
          <a:bodyPr vert="horz" wrap="square" lIns="0" tIns="12065" rIns="0" bIns="0" rtlCol="0">
            <a:spAutoFit/>
          </a:bodyPr>
          <a:lstStyle/>
          <a:p>
            <a:pPr marL="299085" marR="863600" indent="-286385">
              <a:lnSpc>
                <a:spcPct val="100000"/>
              </a:lnSpc>
              <a:spcBef>
                <a:spcPts val="95"/>
              </a:spcBef>
              <a:buFont typeface="Arial"/>
              <a:buChar char="•"/>
              <a:tabLst>
                <a:tab pos="299085" algn="l"/>
                <a:tab pos="299720" algn="l"/>
              </a:tabLst>
            </a:pPr>
            <a:r>
              <a:rPr sz="2800" spc="-5" dirty="0">
                <a:latin typeface="Calibri"/>
                <a:cs typeface="Calibri"/>
              </a:rPr>
              <a:t>The </a:t>
            </a:r>
            <a:r>
              <a:rPr sz="2800" spc="-10" dirty="0">
                <a:latin typeface="Calibri"/>
                <a:cs typeface="Calibri"/>
              </a:rPr>
              <a:t>capability </a:t>
            </a:r>
            <a:r>
              <a:rPr sz="2800" spc="-20" dirty="0">
                <a:latin typeface="Calibri"/>
                <a:cs typeface="Calibri"/>
              </a:rPr>
              <a:t>to </a:t>
            </a:r>
            <a:r>
              <a:rPr sz="2800" spc="-10" dirty="0">
                <a:latin typeface="Calibri"/>
                <a:cs typeface="Calibri"/>
              </a:rPr>
              <a:t>maintain </a:t>
            </a:r>
            <a:r>
              <a:rPr sz="2800" spc="-5" dirty="0">
                <a:latin typeface="Calibri"/>
                <a:cs typeface="Calibri"/>
              </a:rPr>
              <a:t>the  </a:t>
            </a:r>
            <a:r>
              <a:rPr sz="2800" spc="-15" dirty="0">
                <a:latin typeface="Calibri"/>
                <a:cs typeface="Calibri"/>
              </a:rPr>
              <a:t>veracity </a:t>
            </a:r>
            <a:r>
              <a:rPr sz="2800" spc="-5" dirty="0">
                <a:latin typeface="Calibri"/>
                <a:cs typeface="Calibri"/>
              </a:rPr>
              <a:t>and be </a:t>
            </a:r>
            <a:r>
              <a:rPr sz="2800" spc="-15" dirty="0">
                <a:latin typeface="Calibri"/>
                <a:cs typeface="Calibri"/>
              </a:rPr>
              <a:t>intentionally  </a:t>
            </a:r>
            <a:r>
              <a:rPr sz="2800" spc="-5" dirty="0">
                <a:latin typeface="Calibri"/>
                <a:cs typeface="Calibri"/>
              </a:rPr>
              <a:t>modified </a:t>
            </a:r>
            <a:r>
              <a:rPr sz="2800" spc="-10" dirty="0">
                <a:latin typeface="Calibri"/>
                <a:cs typeface="Calibri"/>
              </a:rPr>
              <a:t>only </a:t>
            </a:r>
            <a:r>
              <a:rPr sz="2800" spc="-5" dirty="0">
                <a:latin typeface="Calibri"/>
                <a:cs typeface="Calibri"/>
              </a:rPr>
              <a:t>by </a:t>
            </a:r>
            <a:r>
              <a:rPr sz="2800" spc="-10" dirty="0">
                <a:latin typeface="Calibri"/>
                <a:cs typeface="Calibri"/>
              </a:rPr>
              <a:t>authorized  individuals</a:t>
            </a:r>
            <a:endParaRPr sz="2800" dirty="0">
              <a:latin typeface="Calibri"/>
              <a:cs typeface="Calibri"/>
            </a:endParaRPr>
          </a:p>
          <a:p>
            <a:pPr marL="299085" indent="-286385">
              <a:lnSpc>
                <a:spcPct val="100000"/>
              </a:lnSpc>
              <a:buFont typeface="Arial"/>
              <a:buChar char="•"/>
              <a:tabLst>
                <a:tab pos="299085" algn="l"/>
                <a:tab pos="299720" algn="l"/>
              </a:tabLst>
            </a:pPr>
            <a:r>
              <a:rPr sz="2800" spc="-20" dirty="0">
                <a:latin typeface="Calibri"/>
                <a:cs typeface="Calibri"/>
              </a:rPr>
              <a:t>Enforces</a:t>
            </a:r>
            <a:r>
              <a:rPr sz="2800" spc="-10" dirty="0">
                <a:latin typeface="Calibri"/>
                <a:cs typeface="Calibri"/>
              </a:rPr>
              <a:t> Accuracy</a:t>
            </a:r>
            <a:endParaRPr sz="2800" dirty="0">
              <a:latin typeface="Calibri"/>
              <a:cs typeface="Calibri"/>
            </a:endParaRPr>
          </a:p>
          <a:p>
            <a:pPr marL="299085" indent="-286385">
              <a:lnSpc>
                <a:spcPct val="100000"/>
              </a:lnSpc>
              <a:spcBef>
                <a:spcPts val="5"/>
              </a:spcBef>
              <a:buFont typeface="Arial"/>
              <a:buChar char="•"/>
              <a:tabLst>
                <a:tab pos="299085" algn="l"/>
                <a:tab pos="299720" algn="l"/>
              </a:tabLst>
            </a:pPr>
            <a:r>
              <a:rPr sz="2800" spc="-15" dirty="0">
                <a:latin typeface="Calibri"/>
                <a:cs typeface="Calibri"/>
              </a:rPr>
              <a:t>Provides</a:t>
            </a:r>
            <a:r>
              <a:rPr sz="2800" spc="35" dirty="0">
                <a:latin typeface="Calibri"/>
                <a:cs typeface="Calibri"/>
              </a:rPr>
              <a:t> </a:t>
            </a:r>
            <a:r>
              <a:rPr sz="2800" spc="-10" dirty="0">
                <a:latin typeface="Calibri"/>
                <a:cs typeface="Calibri"/>
              </a:rPr>
              <a:t>Assurance</a:t>
            </a:r>
            <a:endParaRPr sz="2800" dirty="0">
              <a:latin typeface="Calibri"/>
              <a:cs typeface="Calibri"/>
            </a:endParaRPr>
          </a:p>
          <a:p>
            <a:pPr marL="299085" indent="-286385">
              <a:lnSpc>
                <a:spcPct val="100000"/>
              </a:lnSpc>
              <a:buFont typeface="Arial"/>
              <a:buChar char="•"/>
              <a:tabLst>
                <a:tab pos="299085" algn="l"/>
                <a:tab pos="299720" algn="l"/>
              </a:tabLst>
            </a:pPr>
            <a:r>
              <a:rPr sz="2800" spc="-20" dirty="0">
                <a:latin typeface="Calibri"/>
                <a:cs typeface="Calibri"/>
              </a:rPr>
              <a:t>Prevent </a:t>
            </a:r>
            <a:r>
              <a:rPr sz="2800" spc="-15" dirty="0">
                <a:latin typeface="Calibri"/>
                <a:cs typeface="Calibri"/>
              </a:rPr>
              <a:t>unauthorized</a:t>
            </a:r>
            <a:r>
              <a:rPr sz="2800" spc="95" dirty="0">
                <a:latin typeface="Calibri"/>
                <a:cs typeface="Calibri"/>
              </a:rPr>
              <a:t> </a:t>
            </a:r>
            <a:r>
              <a:rPr sz="2800" spc="-10" dirty="0">
                <a:latin typeface="Calibri"/>
                <a:cs typeface="Calibri"/>
              </a:rPr>
              <a:t>modifications</a:t>
            </a:r>
            <a:endParaRPr sz="2800" dirty="0">
              <a:latin typeface="Calibri"/>
              <a:cs typeface="Calibri"/>
            </a:endParaRPr>
          </a:p>
          <a:p>
            <a:pPr marL="299085" marR="5080" indent="-286385">
              <a:lnSpc>
                <a:spcPct val="100000"/>
              </a:lnSpc>
              <a:buFont typeface="Arial"/>
              <a:buChar char="•"/>
              <a:tabLst>
                <a:tab pos="299085" algn="l"/>
                <a:tab pos="299720" algn="l"/>
              </a:tabLst>
            </a:pPr>
            <a:r>
              <a:rPr sz="2800" spc="-20" dirty="0">
                <a:latin typeface="Calibri"/>
                <a:cs typeface="Calibri"/>
              </a:rPr>
              <a:t>Prevent </a:t>
            </a:r>
            <a:r>
              <a:rPr sz="2800" spc="-15" dirty="0">
                <a:latin typeface="Calibri"/>
                <a:cs typeface="Calibri"/>
              </a:rPr>
              <a:t>unauthorized </a:t>
            </a:r>
            <a:r>
              <a:rPr sz="2800" spc="-10" dirty="0">
                <a:latin typeface="Calibri"/>
                <a:cs typeface="Calibri"/>
              </a:rPr>
              <a:t>modifications  </a:t>
            </a:r>
            <a:r>
              <a:rPr sz="2800" spc="-15" dirty="0">
                <a:latin typeface="Calibri"/>
                <a:cs typeface="Calibri"/>
              </a:rPr>
              <a:t>by </a:t>
            </a:r>
            <a:r>
              <a:rPr sz="2800" spc="-10" dirty="0">
                <a:latin typeface="Calibri"/>
                <a:cs typeface="Calibri"/>
              </a:rPr>
              <a:t>authorized</a:t>
            </a:r>
            <a:r>
              <a:rPr sz="2800" spc="35" dirty="0">
                <a:latin typeface="Calibri"/>
                <a:cs typeface="Calibri"/>
              </a:rPr>
              <a:t> </a:t>
            </a:r>
            <a:r>
              <a:rPr sz="2800" spc="-20" dirty="0">
                <a:latin typeface="Calibri"/>
                <a:cs typeface="Calibri"/>
              </a:rPr>
              <a:t>users</a:t>
            </a:r>
            <a:endParaRPr sz="2800" dirty="0">
              <a:latin typeface="Calibri"/>
              <a:cs typeface="Calibri"/>
            </a:endParaRPr>
          </a:p>
          <a:p>
            <a:pPr marL="299085" marR="780415" indent="-286385">
              <a:lnSpc>
                <a:spcPct val="100000"/>
              </a:lnSpc>
              <a:buFont typeface="Arial"/>
              <a:buChar char="•"/>
              <a:tabLst>
                <a:tab pos="299085" algn="l"/>
                <a:tab pos="299720" algn="l"/>
              </a:tabLst>
            </a:pPr>
            <a:r>
              <a:rPr sz="2800" spc="-15" dirty="0">
                <a:latin typeface="Calibri"/>
                <a:cs typeface="Calibri"/>
              </a:rPr>
              <a:t>Maintain </a:t>
            </a:r>
            <a:r>
              <a:rPr sz="2800" spc="-10" dirty="0">
                <a:latin typeface="Calibri"/>
                <a:cs typeface="Calibri"/>
              </a:rPr>
              <a:t>internal </a:t>
            </a:r>
            <a:r>
              <a:rPr sz="2800" spc="-5" dirty="0">
                <a:latin typeface="Calibri"/>
                <a:cs typeface="Calibri"/>
              </a:rPr>
              <a:t>and </a:t>
            </a:r>
            <a:r>
              <a:rPr sz="2800" spc="-10" dirty="0">
                <a:latin typeface="Calibri"/>
                <a:cs typeface="Calibri"/>
              </a:rPr>
              <a:t>external  </a:t>
            </a:r>
            <a:r>
              <a:rPr sz="2800" spc="-15" dirty="0">
                <a:latin typeface="Calibri"/>
                <a:cs typeface="Calibri"/>
              </a:rPr>
              <a:t>consistency </a:t>
            </a:r>
            <a:r>
              <a:rPr sz="2800" spc="-5" dirty="0">
                <a:latin typeface="Calibri"/>
                <a:cs typeface="Calibri"/>
              </a:rPr>
              <a:t>of</a:t>
            </a:r>
            <a:r>
              <a:rPr sz="2800" spc="40" dirty="0">
                <a:latin typeface="Calibri"/>
                <a:cs typeface="Calibri"/>
              </a:rPr>
              <a:t> </a:t>
            </a:r>
            <a:r>
              <a:rPr sz="2800" spc="-5" dirty="0">
                <a:latin typeface="Calibri"/>
                <a:cs typeface="Calibri"/>
              </a:rPr>
              <a:t>objects</a:t>
            </a:r>
            <a:endParaRPr sz="2800" dirty="0">
              <a:latin typeface="Calibri"/>
              <a:cs typeface="Calibri"/>
            </a:endParaRPr>
          </a:p>
        </p:txBody>
      </p:sp>
      <p:sp>
        <p:nvSpPr>
          <p:cNvPr id="4" name="object 4"/>
          <p:cNvSpPr/>
          <p:nvPr/>
        </p:nvSpPr>
        <p:spPr>
          <a:xfrm>
            <a:off x="6670547" y="1217754"/>
            <a:ext cx="4826635" cy="551815"/>
          </a:xfrm>
          <a:custGeom>
            <a:avLst/>
            <a:gdLst/>
            <a:ahLst/>
            <a:cxnLst/>
            <a:rect l="l" t="t" r="r" b="b"/>
            <a:pathLst>
              <a:path w="4826634" h="551815">
                <a:moveTo>
                  <a:pt x="4734559" y="0"/>
                </a:moveTo>
                <a:lnTo>
                  <a:pt x="91948" y="0"/>
                </a:lnTo>
                <a:lnTo>
                  <a:pt x="56149" y="7223"/>
                </a:lnTo>
                <a:lnTo>
                  <a:pt x="26924" y="26924"/>
                </a:lnTo>
                <a:lnTo>
                  <a:pt x="7223" y="56149"/>
                </a:lnTo>
                <a:lnTo>
                  <a:pt x="0" y="91948"/>
                </a:lnTo>
                <a:lnTo>
                  <a:pt x="0" y="459739"/>
                </a:lnTo>
                <a:lnTo>
                  <a:pt x="7223" y="495538"/>
                </a:lnTo>
                <a:lnTo>
                  <a:pt x="26924" y="524763"/>
                </a:lnTo>
                <a:lnTo>
                  <a:pt x="56149" y="544464"/>
                </a:lnTo>
                <a:lnTo>
                  <a:pt x="91948" y="551688"/>
                </a:lnTo>
                <a:lnTo>
                  <a:pt x="4734559" y="551688"/>
                </a:lnTo>
                <a:lnTo>
                  <a:pt x="4770358" y="544464"/>
                </a:lnTo>
                <a:lnTo>
                  <a:pt x="4799583" y="524763"/>
                </a:lnTo>
                <a:lnTo>
                  <a:pt x="4819284" y="495538"/>
                </a:lnTo>
                <a:lnTo>
                  <a:pt x="4826508" y="459739"/>
                </a:lnTo>
                <a:lnTo>
                  <a:pt x="4826508" y="91948"/>
                </a:lnTo>
                <a:lnTo>
                  <a:pt x="4819284" y="56149"/>
                </a:lnTo>
                <a:lnTo>
                  <a:pt x="4799583" y="26924"/>
                </a:lnTo>
                <a:lnTo>
                  <a:pt x="4770358" y="7223"/>
                </a:lnTo>
                <a:lnTo>
                  <a:pt x="4734559" y="0"/>
                </a:lnTo>
                <a:close/>
              </a:path>
            </a:pathLst>
          </a:custGeom>
          <a:solidFill>
            <a:srgbClr val="00AC64"/>
          </a:solidFill>
        </p:spPr>
        <p:txBody>
          <a:bodyPr wrap="square" lIns="0" tIns="0" rIns="0" bIns="0" rtlCol="0"/>
          <a:lstStyle/>
          <a:p>
            <a:endParaRPr/>
          </a:p>
        </p:txBody>
      </p:sp>
      <p:sp>
        <p:nvSpPr>
          <p:cNvPr id="5" name="object 5"/>
          <p:cNvSpPr/>
          <p:nvPr/>
        </p:nvSpPr>
        <p:spPr>
          <a:xfrm>
            <a:off x="6670547" y="1217754"/>
            <a:ext cx="4826635" cy="551815"/>
          </a:xfrm>
          <a:custGeom>
            <a:avLst/>
            <a:gdLst/>
            <a:ahLst/>
            <a:cxnLst/>
            <a:rect l="l" t="t" r="r" b="b"/>
            <a:pathLst>
              <a:path w="4826634" h="551815">
                <a:moveTo>
                  <a:pt x="0" y="91948"/>
                </a:moveTo>
                <a:lnTo>
                  <a:pt x="7223" y="56149"/>
                </a:lnTo>
                <a:lnTo>
                  <a:pt x="26924" y="26924"/>
                </a:lnTo>
                <a:lnTo>
                  <a:pt x="56149" y="7223"/>
                </a:lnTo>
                <a:lnTo>
                  <a:pt x="91948" y="0"/>
                </a:lnTo>
                <a:lnTo>
                  <a:pt x="4734559" y="0"/>
                </a:lnTo>
                <a:lnTo>
                  <a:pt x="4770358" y="7223"/>
                </a:lnTo>
                <a:lnTo>
                  <a:pt x="4799583" y="26924"/>
                </a:lnTo>
                <a:lnTo>
                  <a:pt x="4819284" y="56149"/>
                </a:lnTo>
                <a:lnTo>
                  <a:pt x="4826508" y="91948"/>
                </a:lnTo>
                <a:lnTo>
                  <a:pt x="4826508" y="459739"/>
                </a:lnTo>
                <a:lnTo>
                  <a:pt x="4819284" y="495538"/>
                </a:lnTo>
                <a:lnTo>
                  <a:pt x="4799583" y="524763"/>
                </a:lnTo>
                <a:lnTo>
                  <a:pt x="4770358" y="544464"/>
                </a:lnTo>
                <a:lnTo>
                  <a:pt x="4734559" y="551688"/>
                </a:lnTo>
                <a:lnTo>
                  <a:pt x="91948" y="551688"/>
                </a:lnTo>
                <a:lnTo>
                  <a:pt x="56149" y="544464"/>
                </a:lnTo>
                <a:lnTo>
                  <a:pt x="26924" y="524763"/>
                </a:lnTo>
                <a:lnTo>
                  <a:pt x="7223" y="495538"/>
                </a:lnTo>
                <a:lnTo>
                  <a:pt x="0" y="459739"/>
                </a:lnTo>
                <a:lnTo>
                  <a:pt x="0" y="91948"/>
                </a:lnTo>
                <a:close/>
              </a:path>
            </a:pathLst>
          </a:custGeom>
          <a:ln w="12192">
            <a:solidFill>
              <a:srgbClr val="FFFFFF"/>
            </a:solidFill>
          </a:ln>
        </p:spPr>
        <p:txBody>
          <a:bodyPr wrap="square" lIns="0" tIns="0" rIns="0" bIns="0" rtlCol="0"/>
          <a:lstStyle/>
          <a:p>
            <a:endParaRPr/>
          </a:p>
        </p:txBody>
      </p:sp>
      <p:sp>
        <p:nvSpPr>
          <p:cNvPr id="6" name="object 6"/>
          <p:cNvSpPr/>
          <p:nvPr/>
        </p:nvSpPr>
        <p:spPr>
          <a:xfrm>
            <a:off x="6670547" y="3625673"/>
            <a:ext cx="4826635" cy="551815"/>
          </a:xfrm>
          <a:custGeom>
            <a:avLst/>
            <a:gdLst/>
            <a:ahLst/>
            <a:cxnLst/>
            <a:rect l="l" t="t" r="r" b="b"/>
            <a:pathLst>
              <a:path w="4826634" h="551814">
                <a:moveTo>
                  <a:pt x="4734559" y="0"/>
                </a:moveTo>
                <a:lnTo>
                  <a:pt x="91948" y="0"/>
                </a:lnTo>
                <a:lnTo>
                  <a:pt x="56149" y="7223"/>
                </a:lnTo>
                <a:lnTo>
                  <a:pt x="26924" y="26924"/>
                </a:lnTo>
                <a:lnTo>
                  <a:pt x="7223" y="56149"/>
                </a:lnTo>
                <a:lnTo>
                  <a:pt x="0" y="91948"/>
                </a:lnTo>
                <a:lnTo>
                  <a:pt x="0" y="459740"/>
                </a:lnTo>
                <a:lnTo>
                  <a:pt x="7223" y="495538"/>
                </a:lnTo>
                <a:lnTo>
                  <a:pt x="26924" y="524764"/>
                </a:lnTo>
                <a:lnTo>
                  <a:pt x="56149" y="544464"/>
                </a:lnTo>
                <a:lnTo>
                  <a:pt x="91948" y="551688"/>
                </a:lnTo>
                <a:lnTo>
                  <a:pt x="4734559" y="551688"/>
                </a:lnTo>
                <a:lnTo>
                  <a:pt x="4770358" y="544464"/>
                </a:lnTo>
                <a:lnTo>
                  <a:pt x="4799583" y="524764"/>
                </a:lnTo>
                <a:lnTo>
                  <a:pt x="4819284" y="495538"/>
                </a:lnTo>
                <a:lnTo>
                  <a:pt x="4826508" y="459740"/>
                </a:lnTo>
                <a:lnTo>
                  <a:pt x="4826508" y="91948"/>
                </a:lnTo>
                <a:lnTo>
                  <a:pt x="4819284" y="56149"/>
                </a:lnTo>
                <a:lnTo>
                  <a:pt x="4799583" y="26924"/>
                </a:lnTo>
                <a:lnTo>
                  <a:pt x="4770358" y="7223"/>
                </a:lnTo>
                <a:lnTo>
                  <a:pt x="4734559" y="0"/>
                </a:lnTo>
                <a:close/>
              </a:path>
            </a:pathLst>
          </a:custGeom>
          <a:solidFill>
            <a:srgbClr val="00AC64"/>
          </a:solidFill>
        </p:spPr>
        <p:txBody>
          <a:bodyPr wrap="square" lIns="0" tIns="0" rIns="0" bIns="0" rtlCol="0"/>
          <a:lstStyle/>
          <a:p>
            <a:endParaRPr/>
          </a:p>
        </p:txBody>
      </p:sp>
      <p:sp>
        <p:nvSpPr>
          <p:cNvPr id="7" name="object 7"/>
          <p:cNvSpPr/>
          <p:nvPr/>
        </p:nvSpPr>
        <p:spPr>
          <a:xfrm>
            <a:off x="6670547" y="3625673"/>
            <a:ext cx="4826635" cy="551815"/>
          </a:xfrm>
          <a:custGeom>
            <a:avLst/>
            <a:gdLst/>
            <a:ahLst/>
            <a:cxnLst/>
            <a:rect l="l" t="t" r="r" b="b"/>
            <a:pathLst>
              <a:path w="4826634" h="551814">
                <a:moveTo>
                  <a:pt x="0" y="91948"/>
                </a:moveTo>
                <a:lnTo>
                  <a:pt x="7223" y="56149"/>
                </a:lnTo>
                <a:lnTo>
                  <a:pt x="26924" y="26924"/>
                </a:lnTo>
                <a:lnTo>
                  <a:pt x="56149" y="7223"/>
                </a:lnTo>
                <a:lnTo>
                  <a:pt x="91948" y="0"/>
                </a:lnTo>
                <a:lnTo>
                  <a:pt x="4734559" y="0"/>
                </a:lnTo>
                <a:lnTo>
                  <a:pt x="4770358" y="7223"/>
                </a:lnTo>
                <a:lnTo>
                  <a:pt x="4799583" y="26924"/>
                </a:lnTo>
                <a:lnTo>
                  <a:pt x="4819284" y="56149"/>
                </a:lnTo>
                <a:lnTo>
                  <a:pt x="4826508" y="91948"/>
                </a:lnTo>
                <a:lnTo>
                  <a:pt x="4826508" y="459740"/>
                </a:lnTo>
                <a:lnTo>
                  <a:pt x="4819284" y="495538"/>
                </a:lnTo>
                <a:lnTo>
                  <a:pt x="4799583" y="524764"/>
                </a:lnTo>
                <a:lnTo>
                  <a:pt x="4770358" y="544464"/>
                </a:lnTo>
                <a:lnTo>
                  <a:pt x="4734559" y="551688"/>
                </a:lnTo>
                <a:lnTo>
                  <a:pt x="91948" y="551688"/>
                </a:lnTo>
                <a:lnTo>
                  <a:pt x="56149" y="544464"/>
                </a:lnTo>
                <a:lnTo>
                  <a:pt x="26924" y="524764"/>
                </a:lnTo>
                <a:lnTo>
                  <a:pt x="7223" y="495538"/>
                </a:lnTo>
                <a:lnTo>
                  <a:pt x="0" y="459740"/>
                </a:lnTo>
                <a:lnTo>
                  <a:pt x="0" y="91948"/>
                </a:lnTo>
                <a:close/>
              </a:path>
            </a:pathLst>
          </a:custGeom>
          <a:ln w="12192">
            <a:solidFill>
              <a:srgbClr val="FFFFFF"/>
            </a:solidFill>
          </a:ln>
        </p:spPr>
        <p:txBody>
          <a:bodyPr wrap="square" lIns="0" tIns="0" rIns="0" bIns="0" rtlCol="0"/>
          <a:lstStyle/>
          <a:p>
            <a:endParaRPr/>
          </a:p>
        </p:txBody>
      </p:sp>
      <p:sp>
        <p:nvSpPr>
          <p:cNvPr id="8" name="object 8"/>
          <p:cNvSpPr txBox="1"/>
          <p:nvPr/>
        </p:nvSpPr>
        <p:spPr>
          <a:xfrm>
            <a:off x="6772782" y="1108009"/>
            <a:ext cx="2794000" cy="4883785"/>
          </a:xfrm>
          <a:prstGeom prst="rect">
            <a:avLst/>
          </a:prstGeom>
        </p:spPr>
        <p:txBody>
          <a:bodyPr vert="horz" wrap="square" lIns="0" tIns="175260" rIns="0" bIns="0" rtlCol="0">
            <a:spAutoFit/>
          </a:bodyPr>
          <a:lstStyle/>
          <a:p>
            <a:pPr marL="12700">
              <a:lnSpc>
                <a:spcPct val="100000"/>
              </a:lnSpc>
              <a:spcBef>
                <a:spcPts val="1380"/>
              </a:spcBef>
            </a:pPr>
            <a:r>
              <a:rPr sz="2300" spc="-10" dirty="0">
                <a:solidFill>
                  <a:srgbClr val="FFFFFF"/>
                </a:solidFill>
                <a:latin typeface="Calibri"/>
                <a:cs typeface="Calibri"/>
              </a:rPr>
              <a:t>Threats</a:t>
            </a:r>
            <a:endParaRPr sz="2300" dirty="0">
              <a:latin typeface="Calibri"/>
              <a:cs typeface="Calibri"/>
            </a:endParaRPr>
          </a:p>
          <a:p>
            <a:pPr marL="223520" indent="-172085">
              <a:lnSpc>
                <a:spcPct val="100000"/>
              </a:lnSpc>
              <a:spcBef>
                <a:spcPts val="994"/>
              </a:spcBef>
              <a:buChar char="•"/>
              <a:tabLst>
                <a:tab pos="224154" algn="l"/>
              </a:tabLst>
            </a:pPr>
            <a:r>
              <a:rPr sz="1800" spc="-5" dirty="0">
                <a:latin typeface="Calibri"/>
                <a:cs typeface="Calibri"/>
              </a:rPr>
              <a:t>Virus</a:t>
            </a:r>
            <a:endParaRPr sz="1800" dirty="0">
              <a:latin typeface="Calibri"/>
              <a:cs typeface="Calibri"/>
            </a:endParaRPr>
          </a:p>
          <a:p>
            <a:pPr marL="223520" indent="-172085">
              <a:lnSpc>
                <a:spcPct val="100000"/>
              </a:lnSpc>
              <a:spcBef>
                <a:spcPts val="250"/>
              </a:spcBef>
              <a:buChar char="•"/>
              <a:tabLst>
                <a:tab pos="224154" algn="l"/>
              </a:tabLst>
            </a:pPr>
            <a:r>
              <a:rPr sz="1800" spc="-5" dirty="0">
                <a:latin typeface="Calibri"/>
                <a:cs typeface="Calibri"/>
              </a:rPr>
              <a:t>Logic</a:t>
            </a:r>
            <a:r>
              <a:rPr sz="1800" spc="-15" dirty="0">
                <a:latin typeface="Calibri"/>
                <a:cs typeface="Calibri"/>
              </a:rPr>
              <a:t> </a:t>
            </a:r>
            <a:r>
              <a:rPr sz="1800" spc="-5" dirty="0">
                <a:latin typeface="Calibri"/>
                <a:cs typeface="Calibri"/>
              </a:rPr>
              <a:t>bombs</a:t>
            </a:r>
            <a:endParaRPr sz="1800" dirty="0">
              <a:latin typeface="Calibri"/>
              <a:cs typeface="Calibri"/>
            </a:endParaRPr>
          </a:p>
          <a:p>
            <a:pPr marL="223520" indent="-172085">
              <a:lnSpc>
                <a:spcPct val="100000"/>
              </a:lnSpc>
              <a:spcBef>
                <a:spcPts val="254"/>
              </a:spcBef>
              <a:buChar char="•"/>
              <a:tabLst>
                <a:tab pos="224154" algn="l"/>
              </a:tabLst>
            </a:pPr>
            <a:r>
              <a:rPr sz="1800" spc="-20" dirty="0">
                <a:latin typeface="Calibri"/>
                <a:cs typeface="Calibri"/>
              </a:rPr>
              <a:t>Errors</a:t>
            </a:r>
            <a:endParaRPr sz="1800" dirty="0">
              <a:latin typeface="Calibri"/>
              <a:cs typeface="Calibri"/>
            </a:endParaRPr>
          </a:p>
          <a:p>
            <a:pPr marL="223520" indent="-172085">
              <a:lnSpc>
                <a:spcPct val="100000"/>
              </a:lnSpc>
              <a:spcBef>
                <a:spcPts val="265"/>
              </a:spcBef>
              <a:buChar char="•"/>
              <a:tabLst>
                <a:tab pos="224154" algn="l"/>
              </a:tabLst>
            </a:pPr>
            <a:r>
              <a:rPr sz="1800" spc="-5" dirty="0">
                <a:latin typeface="Calibri"/>
                <a:cs typeface="Calibri"/>
              </a:rPr>
              <a:t>Malicious</a:t>
            </a:r>
            <a:r>
              <a:rPr sz="1800" dirty="0">
                <a:latin typeface="Calibri"/>
                <a:cs typeface="Calibri"/>
              </a:rPr>
              <a:t> </a:t>
            </a:r>
            <a:r>
              <a:rPr sz="1800" spc="-5" dirty="0">
                <a:latin typeface="Calibri"/>
                <a:cs typeface="Calibri"/>
              </a:rPr>
              <a:t>modifications</a:t>
            </a:r>
            <a:endParaRPr sz="1800" dirty="0">
              <a:latin typeface="Calibri"/>
              <a:cs typeface="Calibri"/>
            </a:endParaRPr>
          </a:p>
          <a:p>
            <a:pPr marL="223520" indent="-172085">
              <a:lnSpc>
                <a:spcPct val="100000"/>
              </a:lnSpc>
              <a:spcBef>
                <a:spcPts val="250"/>
              </a:spcBef>
              <a:buChar char="•"/>
              <a:tabLst>
                <a:tab pos="224154" algn="l"/>
              </a:tabLst>
            </a:pPr>
            <a:r>
              <a:rPr sz="1800" spc="-10" dirty="0">
                <a:latin typeface="Calibri"/>
                <a:cs typeface="Calibri"/>
              </a:rPr>
              <a:t>Intentional</a:t>
            </a:r>
            <a:r>
              <a:rPr sz="1800" spc="-15" dirty="0">
                <a:latin typeface="Calibri"/>
                <a:cs typeface="Calibri"/>
              </a:rPr>
              <a:t> </a:t>
            </a:r>
            <a:r>
              <a:rPr sz="1800" spc="-5" dirty="0">
                <a:latin typeface="Calibri"/>
                <a:cs typeface="Calibri"/>
              </a:rPr>
              <a:t>replacement</a:t>
            </a:r>
            <a:endParaRPr sz="1800" dirty="0">
              <a:latin typeface="Calibri"/>
              <a:cs typeface="Calibri"/>
            </a:endParaRPr>
          </a:p>
          <a:p>
            <a:pPr marL="223520" indent="-172085">
              <a:lnSpc>
                <a:spcPct val="100000"/>
              </a:lnSpc>
              <a:spcBef>
                <a:spcPts val="265"/>
              </a:spcBef>
              <a:buChar char="•"/>
              <a:tabLst>
                <a:tab pos="224154" algn="l"/>
              </a:tabLst>
            </a:pPr>
            <a:r>
              <a:rPr sz="1800" spc="-15" dirty="0">
                <a:latin typeface="Calibri"/>
                <a:cs typeface="Calibri"/>
              </a:rPr>
              <a:t>System </a:t>
            </a:r>
            <a:r>
              <a:rPr sz="1800" spc="-5" dirty="0">
                <a:latin typeface="Calibri"/>
                <a:cs typeface="Calibri"/>
              </a:rPr>
              <a:t>back</a:t>
            </a:r>
            <a:r>
              <a:rPr sz="1800" spc="5" dirty="0">
                <a:latin typeface="Calibri"/>
                <a:cs typeface="Calibri"/>
              </a:rPr>
              <a:t> </a:t>
            </a:r>
            <a:r>
              <a:rPr sz="1800" spc="-5" dirty="0">
                <a:latin typeface="Calibri"/>
                <a:cs typeface="Calibri"/>
              </a:rPr>
              <a:t>door</a:t>
            </a:r>
            <a:endParaRPr sz="1800" dirty="0">
              <a:latin typeface="Calibri"/>
              <a:cs typeface="Calibri"/>
            </a:endParaRPr>
          </a:p>
          <a:p>
            <a:pPr marL="12700">
              <a:lnSpc>
                <a:spcPct val="100000"/>
              </a:lnSpc>
              <a:spcBef>
                <a:spcPts val="965"/>
              </a:spcBef>
            </a:pPr>
            <a:r>
              <a:rPr sz="2300" spc="-10" dirty="0">
                <a:solidFill>
                  <a:srgbClr val="FFFFFF"/>
                </a:solidFill>
                <a:latin typeface="Calibri"/>
                <a:cs typeface="Calibri"/>
              </a:rPr>
              <a:t>Countermeasures</a:t>
            </a:r>
            <a:endParaRPr sz="2300" dirty="0">
              <a:latin typeface="Calibri"/>
              <a:cs typeface="Calibri"/>
            </a:endParaRPr>
          </a:p>
          <a:p>
            <a:pPr marL="223520" indent="-172085">
              <a:lnSpc>
                <a:spcPct val="100000"/>
              </a:lnSpc>
              <a:spcBef>
                <a:spcPts val="994"/>
              </a:spcBef>
              <a:buChar char="•"/>
              <a:tabLst>
                <a:tab pos="224154" algn="l"/>
              </a:tabLst>
            </a:pPr>
            <a:r>
              <a:rPr sz="1800" spc="-5" dirty="0">
                <a:latin typeface="Calibri"/>
                <a:cs typeface="Calibri"/>
              </a:rPr>
              <a:t>Activity</a:t>
            </a:r>
            <a:r>
              <a:rPr sz="1800" spc="5" dirty="0">
                <a:latin typeface="Calibri"/>
                <a:cs typeface="Calibri"/>
              </a:rPr>
              <a:t> </a:t>
            </a:r>
            <a:r>
              <a:rPr sz="1800" dirty="0">
                <a:latin typeface="Calibri"/>
                <a:cs typeface="Calibri"/>
              </a:rPr>
              <a:t>logging</a:t>
            </a:r>
          </a:p>
          <a:p>
            <a:pPr marL="223520" indent="-172085">
              <a:lnSpc>
                <a:spcPct val="100000"/>
              </a:lnSpc>
              <a:spcBef>
                <a:spcPts val="254"/>
              </a:spcBef>
              <a:buChar char="•"/>
              <a:tabLst>
                <a:tab pos="224154" algn="l"/>
              </a:tabLst>
            </a:pPr>
            <a:r>
              <a:rPr sz="1800" spc="-5" dirty="0">
                <a:latin typeface="Calibri"/>
                <a:cs typeface="Calibri"/>
              </a:rPr>
              <a:t>Access</a:t>
            </a:r>
            <a:r>
              <a:rPr sz="1800" spc="-15" dirty="0">
                <a:latin typeface="Calibri"/>
                <a:cs typeface="Calibri"/>
              </a:rPr>
              <a:t> control</a:t>
            </a:r>
            <a:endParaRPr sz="1800" dirty="0">
              <a:latin typeface="Calibri"/>
              <a:cs typeface="Calibri"/>
            </a:endParaRPr>
          </a:p>
          <a:p>
            <a:pPr marL="223520" indent="-172085">
              <a:lnSpc>
                <a:spcPct val="100000"/>
              </a:lnSpc>
              <a:spcBef>
                <a:spcPts val="254"/>
              </a:spcBef>
              <a:buChar char="•"/>
              <a:tabLst>
                <a:tab pos="224154" algn="l"/>
              </a:tabLst>
            </a:pPr>
            <a:r>
              <a:rPr sz="1800" spc="-5" dirty="0">
                <a:latin typeface="Calibri"/>
                <a:cs typeface="Calibri"/>
              </a:rPr>
              <a:t>Authentication</a:t>
            </a:r>
            <a:endParaRPr sz="1800" dirty="0">
              <a:latin typeface="Calibri"/>
              <a:cs typeface="Calibri"/>
            </a:endParaRPr>
          </a:p>
          <a:p>
            <a:pPr marL="223520" indent="-172085">
              <a:lnSpc>
                <a:spcPct val="100000"/>
              </a:lnSpc>
              <a:spcBef>
                <a:spcPts val="265"/>
              </a:spcBef>
              <a:buChar char="•"/>
              <a:tabLst>
                <a:tab pos="224154" algn="l"/>
              </a:tabLst>
            </a:pPr>
            <a:r>
              <a:rPr sz="1800" spc="-5" dirty="0">
                <a:latin typeface="Calibri"/>
                <a:cs typeface="Calibri"/>
              </a:rPr>
              <a:t>Hashing</a:t>
            </a:r>
            <a:endParaRPr sz="1800" dirty="0">
              <a:latin typeface="Calibri"/>
              <a:cs typeface="Calibri"/>
            </a:endParaRPr>
          </a:p>
          <a:p>
            <a:pPr marL="223520" indent="-172085">
              <a:lnSpc>
                <a:spcPct val="100000"/>
              </a:lnSpc>
              <a:spcBef>
                <a:spcPts val="250"/>
              </a:spcBef>
              <a:buChar char="•"/>
              <a:tabLst>
                <a:tab pos="224154" algn="l"/>
              </a:tabLst>
            </a:pPr>
            <a:r>
              <a:rPr sz="1800" spc="-10" dirty="0">
                <a:latin typeface="Calibri"/>
                <a:cs typeface="Calibri"/>
              </a:rPr>
              <a:t>Encryption</a:t>
            </a:r>
            <a:endParaRPr sz="1800" dirty="0">
              <a:latin typeface="Calibri"/>
              <a:cs typeface="Calibri"/>
            </a:endParaRPr>
          </a:p>
          <a:p>
            <a:pPr marL="223520" indent="-172085">
              <a:lnSpc>
                <a:spcPct val="100000"/>
              </a:lnSpc>
              <a:spcBef>
                <a:spcPts val="265"/>
              </a:spcBef>
              <a:buChar char="•"/>
              <a:tabLst>
                <a:tab pos="224154" algn="l"/>
              </a:tabLst>
            </a:pPr>
            <a:r>
              <a:rPr sz="1800" spc="-5" dirty="0">
                <a:latin typeface="Calibri"/>
                <a:cs typeface="Calibri"/>
              </a:rPr>
              <a:t>Intrusion </a:t>
            </a:r>
            <a:r>
              <a:rPr sz="1800" spc="-10" dirty="0">
                <a:latin typeface="Calibri"/>
                <a:cs typeface="Calibri"/>
              </a:rPr>
              <a:t>detection</a:t>
            </a:r>
            <a:r>
              <a:rPr sz="1800" spc="-45" dirty="0">
                <a:latin typeface="Calibri"/>
                <a:cs typeface="Calibri"/>
              </a:rPr>
              <a:t> </a:t>
            </a:r>
            <a:r>
              <a:rPr sz="1800" spc="-15" dirty="0">
                <a:latin typeface="Calibri"/>
                <a:cs typeface="Calibri"/>
              </a:rPr>
              <a:t>systems</a:t>
            </a:r>
            <a:endParaRPr sz="1800" dirty="0">
              <a:latin typeface="Calibri"/>
              <a:cs typeface="Calibri"/>
            </a:endParaRPr>
          </a:p>
        </p:txBody>
      </p:sp>
      <p:sp>
        <p:nvSpPr>
          <p:cNvPr id="9" name="object 9"/>
          <p:cNvSpPr txBox="1"/>
          <p:nvPr/>
        </p:nvSpPr>
        <p:spPr>
          <a:xfrm>
            <a:off x="2117851" y="6171996"/>
            <a:ext cx="5999480" cy="452120"/>
          </a:xfrm>
          <a:prstGeom prst="rect">
            <a:avLst/>
          </a:prstGeom>
        </p:spPr>
        <p:txBody>
          <a:bodyPr vert="horz" wrap="square" lIns="0" tIns="12065" rIns="0" bIns="0" rtlCol="0">
            <a:spAutoFit/>
          </a:bodyPr>
          <a:lstStyle/>
          <a:p>
            <a:pPr marL="12700">
              <a:lnSpc>
                <a:spcPct val="100000"/>
              </a:lnSpc>
              <a:spcBef>
                <a:spcPts val="95"/>
              </a:spcBef>
            </a:pPr>
            <a:r>
              <a:rPr sz="2800" b="1" spc="-15" dirty="0">
                <a:solidFill>
                  <a:srgbClr val="FF0000"/>
                </a:solidFill>
                <a:latin typeface="Calibri"/>
                <a:cs typeface="Calibri"/>
              </a:rPr>
              <a:t>Integrity </a:t>
            </a:r>
            <a:r>
              <a:rPr sz="2800" b="1" spc="-5" dirty="0">
                <a:solidFill>
                  <a:srgbClr val="FF0000"/>
                </a:solidFill>
                <a:latin typeface="Calibri"/>
                <a:cs typeface="Calibri"/>
              </a:rPr>
              <a:t>is </a:t>
            </a:r>
            <a:r>
              <a:rPr sz="2800" b="1" spc="-10" dirty="0">
                <a:solidFill>
                  <a:srgbClr val="FF0000"/>
                </a:solidFill>
                <a:latin typeface="Calibri"/>
                <a:cs typeface="Calibri"/>
              </a:rPr>
              <a:t>dependent </a:t>
            </a:r>
            <a:r>
              <a:rPr sz="2800" b="1" spc="-5" dirty="0">
                <a:solidFill>
                  <a:srgbClr val="FF0000"/>
                </a:solidFill>
                <a:latin typeface="Calibri"/>
                <a:cs typeface="Calibri"/>
              </a:rPr>
              <a:t>on</a:t>
            </a:r>
            <a:r>
              <a:rPr sz="2800" b="1" spc="90" dirty="0">
                <a:solidFill>
                  <a:srgbClr val="FF0000"/>
                </a:solidFill>
                <a:latin typeface="Calibri"/>
                <a:cs typeface="Calibri"/>
              </a:rPr>
              <a:t> </a:t>
            </a:r>
            <a:r>
              <a:rPr sz="2800" b="1" spc="-10" dirty="0">
                <a:solidFill>
                  <a:srgbClr val="FF0000"/>
                </a:solidFill>
                <a:latin typeface="Calibri"/>
                <a:cs typeface="Calibri"/>
              </a:rPr>
              <a:t>Confidentiality</a:t>
            </a:r>
            <a:endParaRPr sz="2800">
              <a:latin typeface="Calibri"/>
              <a:cs typeface="Calibri"/>
            </a:endParaRPr>
          </a:p>
        </p:txBody>
      </p:sp>
    </p:spTree>
    <p:extLst>
      <p:ext uri="{BB962C8B-B14F-4D97-AF65-F5344CB8AC3E}">
        <p14:creationId xmlns:p14="http://schemas.microsoft.com/office/powerpoint/2010/main" val="994586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3162" y="270181"/>
            <a:ext cx="3801027" cy="689291"/>
          </a:xfrm>
          <a:prstGeom prst="rect">
            <a:avLst/>
          </a:prstGeom>
        </p:spPr>
        <p:txBody>
          <a:bodyPr vert="horz" wrap="square" lIns="0" tIns="12065" rIns="0" bIns="0" rtlCol="0">
            <a:spAutoFit/>
          </a:bodyPr>
          <a:lstStyle/>
          <a:p>
            <a:pPr marL="12700">
              <a:lnSpc>
                <a:spcPct val="100000"/>
              </a:lnSpc>
              <a:spcBef>
                <a:spcPts val="95"/>
              </a:spcBef>
            </a:pPr>
            <a:r>
              <a:rPr spc="-80" dirty="0"/>
              <a:t>A</a:t>
            </a:r>
            <a:r>
              <a:rPr spc="-5" dirty="0"/>
              <a:t>vailability</a:t>
            </a:r>
          </a:p>
        </p:txBody>
      </p:sp>
      <p:sp>
        <p:nvSpPr>
          <p:cNvPr id="3" name="object 3"/>
          <p:cNvSpPr/>
          <p:nvPr/>
        </p:nvSpPr>
        <p:spPr>
          <a:xfrm>
            <a:off x="6922007" y="1328586"/>
            <a:ext cx="4826635" cy="551815"/>
          </a:xfrm>
          <a:custGeom>
            <a:avLst/>
            <a:gdLst/>
            <a:ahLst/>
            <a:cxnLst/>
            <a:rect l="l" t="t" r="r" b="b"/>
            <a:pathLst>
              <a:path w="4826634" h="551815">
                <a:moveTo>
                  <a:pt x="4734560" y="0"/>
                </a:moveTo>
                <a:lnTo>
                  <a:pt x="91948" y="0"/>
                </a:lnTo>
                <a:lnTo>
                  <a:pt x="56149" y="7223"/>
                </a:lnTo>
                <a:lnTo>
                  <a:pt x="26924" y="26924"/>
                </a:lnTo>
                <a:lnTo>
                  <a:pt x="7223" y="56149"/>
                </a:lnTo>
                <a:lnTo>
                  <a:pt x="0" y="91948"/>
                </a:lnTo>
                <a:lnTo>
                  <a:pt x="0" y="459740"/>
                </a:lnTo>
                <a:lnTo>
                  <a:pt x="7223" y="495538"/>
                </a:lnTo>
                <a:lnTo>
                  <a:pt x="26924" y="524764"/>
                </a:lnTo>
                <a:lnTo>
                  <a:pt x="56149" y="544464"/>
                </a:lnTo>
                <a:lnTo>
                  <a:pt x="91948" y="551688"/>
                </a:lnTo>
                <a:lnTo>
                  <a:pt x="4734560" y="551688"/>
                </a:lnTo>
                <a:lnTo>
                  <a:pt x="4770358" y="544464"/>
                </a:lnTo>
                <a:lnTo>
                  <a:pt x="4799583" y="524764"/>
                </a:lnTo>
                <a:lnTo>
                  <a:pt x="4819284" y="495538"/>
                </a:lnTo>
                <a:lnTo>
                  <a:pt x="4826508" y="459740"/>
                </a:lnTo>
                <a:lnTo>
                  <a:pt x="4826508" y="91948"/>
                </a:lnTo>
                <a:lnTo>
                  <a:pt x="4819284" y="56149"/>
                </a:lnTo>
                <a:lnTo>
                  <a:pt x="4799584" y="26924"/>
                </a:lnTo>
                <a:lnTo>
                  <a:pt x="4770358" y="7223"/>
                </a:lnTo>
                <a:lnTo>
                  <a:pt x="4734560" y="0"/>
                </a:lnTo>
                <a:close/>
              </a:path>
            </a:pathLst>
          </a:custGeom>
          <a:solidFill>
            <a:srgbClr val="00AC64"/>
          </a:solidFill>
        </p:spPr>
        <p:txBody>
          <a:bodyPr wrap="square" lIns="0" tIns="0" rIns="0" bIns="0" rtlCol="0"/>
          <a:lstStyle/>
          <a:p>
            <a:endParaRPr/>
          </a:p>
        </p:txBody>
      </p:sp>
      <p:sp>
        <p:nvSpPr>
          <p:cNvPr id="5" name="object 5"/>
          <p:cNvSpPr/>
          <p:nvPr/>
        </p:nvSpPr>
        <p:spPr>
          <a:xfrm>
            <a:off x="6922007" y="3738030"/>
            <a:ext cx="4826635" cy="551815"/>
          </a:xfrm>
          <a:custGeom>
            <a:avLst/>
            <a:gdLst/>
            <a:ahLst/>
            <a:cxnLst/>
            <a:rect l="l" t="t" r="r" b="b"/>
            <a:pathLst>
              <a:path w="4826634" h="551814">
                <a:moveTo>
                  <a:pt x="4734560" y="0"/>
                </a:moveTo>
                <a:lnTo>
                  <a:pt x="91948" y="0"/>
                </a:lnTo>
                <a:lnTo>
                  <a:pt x="56149" y="7223"/>
                </a:lnTo>
                <a:lnTo>
                  <a:pt x="26924" y="26924"/>
                </a:lnTo>
                <a:lnTo>
                  <a:pt x="7223" y="56149"/>
                </a:lnTo>
                <a:lnTo>
                  <a:pt x="0" y="91948"/>
                </a:lnTo>
                <a:lnTo>
                  <a:pt x="0" y="459739"/>
                </a:lnTo>
                <a:lnTo>
                  <a:pt x="7223" y="495538"/>
                </a:lnTo>
                <a:lnTo>
                  <a:pt x="26924" y="524763"/>
                </a:lnTo>
                <a:lnTo>
                  <a:pt x="56149" y="544464"/>
                </a:lnTo>
                <a:lnTo>
                  <a:pt x="91948" y="551688"/>
                </a:lnTo>
                <a:lnTo>
                  <a:pt x="4734560" y="551688"/>
                </a:lnTo>
                <a:lnTo>
                  <a:pt x="4770358" y="544464"/>
                </a:lnTo>
                <a:lnTo>
                  <a:pt x="4799584" y="524763"/>
                </a:lnTo>
                <a:lnTo>
                  <a:pt x="4819284" y="495538"/>
                </a:lnTo>
                <a:lnTo>
                  <a:pt x="4826508" y="459739"/>
                </a:lnTo>
                <a:lnTo>
                  <a:pt x="4826508" y="91948"/>
                </a:lnTo>
                <a:lnTo>
                  <a:pt x="4819284" y="56149"/>
                </a:lnTo>
                <a:lnTo>
                  <a:pt x="4799584" y="26924"/>
                </a:lnTo>
                <a:lnTo>
                  <a:pt x="4770358" y="7223"/>
                </a:lnTo>
                <a:lnTo>
                  <a:pt x="4734560" y="0"/>
                </a:lnTo>
                <a:close/>
              </a:path>
            </a:pathLst>
          </a:custGeom>
          <a:solidFill>
            <a:srgbClr val="00AC64"/>
          </a:solidFill>
        </p:spPr>
        <p:txBody>
          <a:bodyPr wrap="square" lIns="0" tIns="0" rIns="0" bIns="0" rtlCol="0"/>
          <a:lstStyle/>
          <a:p>
            <a:endParaRPr/>
          </a:p>
        </p:txBody>
      </p:sp>
      <p:sp>
        <p:nvSpPr>
          <p:cNvPr id="6" name="object 6"/>
          <p:cNvSpPr/>
          <p:nvPr/>
        </p:nvSpPr>
        <p:spPr>
          <a:xfrm>
            <a:off x="6922007" y="3738030"/>
            <a:ext cx="4826635" cy="551815"/>
          </a:xfrm>
          <a:custGeom>
            <a:avLst/>
            <a:gdLst/>
            <a:ahLst/>
            <a:cxnLst/>
            <a:rect l="l" t="t" r="r" b="b"/>
            <a:pathLst>
              <a:path w="4826634" h="551814">
                <a:moveTo>
                  <a:pt x="0" y="91948"/>
                </a:moveTo>
                <a:lnTo>
                  <a:pt x="7223" y="56149"/>
                </a:lnTo>
                <a:lnTo>
                  <a:pt x="26924" y="26924"/>
                </a:lnTo>
                <a:lnTo>
                  <a:pt x="56149" y="7223"/>
                </a:lnTo>
                <a:lnTo>
                  <a:pt x="91948" y="0"/>
                </a:lnTo>
                <a:lnTo>
                  <a:pt x="4734560" y="0"/>
                </a:lnTo>
                <a:lnTo>
                  <a:pt x="4770358" y="7223"/>
                </a:lnTo>
                <a:lnTo>
                  <a:pt x="4799584" y="26924"/>
                </a:lnTo>
                <a:lnTo>
                  <a:pt x="4819284" y="56149"/>
                </a:lnTo>
                <a:lnTo>
                  <a:pt x="4826508" y="91948"/>
                </a:lnTo>
                <a:lnTo>
                  <a:pt x="4826508" y="459739"/>
                </a:lnTo>
                <a:lnTo>
                  <a:pt x="4819284" y="495538"/>
                </a:lnTo>
                <a:lnTo>
                  <a:pt x="4799584" y="524763"/>
                </a:lnTo>
                <a:lnTo>
                  <a:pt x="4770358" y="544464"/>
                </a:lnTo>
                <a:lnTo>
                  <a:pt x="4734560" y="551688"/>
                </a:lnTo>
                <a:lnTo>
                  <a:pt x="91948" y="551688"/>
                </a:lnTo>
                <a:lnTo>
                  <a:pt x="56149" y="544464"/>
                </a:lnTo>
                <a:lnTo>
                  <a:pt x="26924" y="524763"/>
                </a:lnTo>
                <a:lnTo>
                  <a:pt x="7223" y="495538"/>
                </a:lnTo>
                <a:lnTo>
                  <a:pt x="0" y="459739"/>
                </a:lnTo>
                <a:lnTo>
                  <a:pt x="0" y="91948"/>
                </a:lnTo>
                <a:close/>
              </a:path>
            </a:pathLst>
          </a:custGeom>
          <a:ln w="12192">
            <a:solidFill>
              <a:srgbClr val="FFFFFF"/>
            </a:solidFill>
          </a:ln>
        </p:spPr>
        <p:txBody>
          <a:bodyPr wrap="square" lIns="0" tIns="0" rIns="0" bIns="0" rtlCol="0"/>
          <a:lstStyle/>
          <a:p>
            <a:endParaRPr/>
          </a:p>
        </p:txBody>
      </p:sp>
      <p:sp>
        <p:nvSpPr>
          <p:cNvPr id="7" name="object 7"/>
          <p:cNvSpPr txBox="1"/>
          <p:nvPr/>
        </p:nvSpPr>
        <p:spPr>
          <a:xfrm>
            <a:off x="7024243" y="1219242"/>
            <a:ext cx="2129790" cy="4884420"/>
          </a:xfrm>
          <a:prstGeom prst="rect">
            <a:avLst/>
          </a:prstGeom>
        </p:spPr>
        <p:txBody>
          <a:bodyPr vert="horz" wrap="square" lIns="0" tIns="175260" rIns="0" bIns="0" rtlCol="0">
            <a:spAutoFit/>
          </a:bodyPr>
          <a:lstStyle/>
          <a:p>
            <a:pPr marL="12700">
              <a:lnSpc>
                <a:spcPct val="100000"/>
              </a:lnSpc>
              <a:spcBef>
                <a:spcPts val="1380"/>
              </a:spcBef>
            </a:pPr>
            <a:r>
              <a:rPr sz="2300" spc="-10" dirty="0">
                <a:solidFill>
                  <a:srgbClr val="FFFFFF"/>
                </a:solidFill>
                <a:latin typeface="Calibri"/>
                <a:cs typeface="Calibri"/>
              </a:rPr>
              <a:t>Threats</a:t>
            </a:r>
            <a:endParaRPr sz="2300">
              <a:latin typeface="Calibri"/>
              <a:cs typeface="Calibri"/>
            </a:endParaRPr>
          </a:p>
          <a:p>
            <a:pPr marL="223520" indent="-172085">
              <a:lnSpc>
                <a:spcPct val="100000"/>
              </a:lnSpc>
              <a:spcBef>
                <a:spcPts val="1000"/>
              </a:spcBef>
              <a:buChar char="•"/>
              <a:tabLst>
                <a:tab pos="224154" algn="l"/>
              </a:tabLst>
            </a:pPr>
            <a:r>
              <a:rPr sz="1800" spc="-5" dirty="0">
                <a:latin typeface="Calibri"/>
                <a:cs typeface="Calibri"/>
              </a:rPr>
              <a:t>Device</a:t>
            </a:r>
            <a:r>
              <a:rPr sz="1800" spc="-10" dirty="0">
                <a:latin typeface="Calibri"/>
                <a:cs typeface="Calibri"/>
              </a:rPr>
              <a:t> </a:t>
            </a:r>
            <a:r>
              <a:rPr sz="1800" spc="-15" dirty="0">
                <a:latin typeface="Calibri"/>
                <a:cs typeface="Calibri"/>
              </a:rPr>
              <a:t>failure</a:t>
            </a:r>
            <a:endParaRPr sz="1800">
              <a:latin typeface="Calibri"/>
              <a:cs typeface="Calibri"/>
            </a:endParaRPr>
          </a:p>
          <a:p>
            <a:pPr marL="223520" indent="-172085">
              <a:lnSpc>
                <a:spcPct val="100000"/>
              </a:lnSpc>
              <a:spcBef>
                <a:spcPts val="254"/>
              </a:spcBef>
              <a:buChar char="•"/>
              <a:tabLst>
                <a:tab pos="224154" algn="l"/>
              </a:tabLst>
            </a:pPr>
            <a:r>
              <a:rPr sz="1800" spc="-10" dirty="0">
                <a:latin typeface="Calibri"/>
                <a:cs typeface="Calibri"/>
              </a:rPr>
              <a:t>Software error</a:t>
            </a:r>
            <a:endParaRPr sz="1800">
              <a:latin typeface="Calibri"/>
              <a:cs typeface="Calibri"/>
            </a:endParaRPr>
          </a:p>
          <a:p>
            <a:pPr marL="223520" indent="-172085">
              <a:lnSpc>
                <a:spcPct val="100000"/>
              </a:lnSpc>
              <a:spcBef>
                <a:spcPts val="250"/>
              </a:spcBef>
              <a:buChar char="•"/>
              <a:tabLst>
                <a:tab pos="224154" algn="l"/>
              </a:tabLst>
            </a:pPr>
            <a:r>
              <a:rPr sz="1800" spc="-10" dirty="0">
                <a:latin typeface="Calibri"/>
                <a:cs typeface="Calibri"/>
              </a:rPr>
              <a:t>Natural</a:t>
            </a:r>
            <a:r>
              <a:rPr sz="1800" spc="-15" dirty="0">
                <a:latin typeface="Calibri"/>
                <a:cs typeface="Calibri"/>
              </a:rPr>
              <a:t> </a:t>
            </a:r>
            <a:r>
              <a:rPr sz="1800" spc="-5" dirty="0">
                <a:latin typeface="Calibri"/>
                <a:cs typeface="Calibri"/>
              </a:rPr>
              <a:t>calamity</a:t>
            </a:r>
            <a:endParaRPr sz="1800">
              <a:latin typeface="Calibri"/>
              <a:cs typeface="Calibri"/>
            </a:endParaRPr>
          </a:p>
          <a:p>
            <a:pPr marL="223520" indent="-172085">
              <a:lnSpc>
                <a:spcPct val="100000"/>
              </a:lnSpc>
              <a:spcBef>
                <a:spcPts val="265"/>
              </a:spcBef>
              <a:buChar char="•"/>
              <a:tabLst>
                <a:tab pos="224154" algn="l"/>
              </a:tabLst>
            </a:pPr>
            <a:r>
              <a:rPr sz="1800" spc="-15" dirty="0">
                <a:latin typeface="Calibri"/>
                <a:cs typeface="Calibri"/>
              </a:rPr>
              <a:t>Power</a:t>
            </a:r>
            <a:endParaRPr sz="1800">
              <a:latin typeface="Calibri"/>
              <a:cs typeface="Calibri"/>
            </a:endParaRPr>
          </a:p>
          <a:p>
            <a:pPr marL="223520" indent="-172085">
              <a:lnSpc>
                <a:spcPct val="100000"/>
              </a:lnSpc>
              <a:spcBef>
                <a:spcPts val="250"/>
              </a:spcBef>
              <a:buChar char="•"/>
              <a:tabLst>
                <a:tab pos="224154" algn="l"/>
              </a:tabLst>
            </a:pPr>
            <a:r>
              <a:rPr sz="1800" spc="-5" dirty="0">
                <a:latin typeface="Calibri"/>
                <a:cs typeface="Calibri"/>
              </a:rPr>
              <a:t>Human</a:t>
            </a:r>
            <a:r>
              <a:rPr sz="1800" spc="-15" dirty="0">
                <a:latin typeface="Calibri"/>
                <a:cs typeface="Calibri"/>
              </a:rPr>
              <a:t> </a:t>
            </a:r>
            <a:r>
              <a:rPr sz="1800" spc="-10" dirty="0">
                <a:latin typeface="Calibri"/>
                <a:cs typeface="Calibri"/>
              </a:rPr>
              <a:t>error</a:t>
            </a:r>
            <a:endParaRPr sz="1800">
              <a:latin typeface="Calibri"/>
              <a:cs typeface="Calibri"/>
            </a:endParaRPr>
          </a:p>
          <a:p>
            <a:pPr marL="223520" indent="-172085">
              <a:lnSpc>
                <a:spcPct val="100000"/>
              </a:lnSpc>
              <a:spcBef>
                <a:spcPts val="265"/>
              </a:spcBef>
              <a:buChar char="•"/>
              <a:tabLst>
                <a:tab pos="224154" algn="l"/>
              </a:tabLst>
            </a:pPr>
            <a:r>
              <a:rPr sz="1800" spc="-10" dirty="0">
                <a:latin typeface="Calibri"/>
                <a:cs typeface="Calibri"/>
              </a:rPr>
              <a:t>oversight</a:t>
            </a:r>
            <a:endParaRPr sz="1800">
              <a:latin typeface="Calibri"/>
              <a:cs typeface="Calibri"/>
            </a:endParaRPr>
          </a:p>
          <a:p>
            <a:pPr marL="12700">
              <a:lnSpc>
                <a:spcPct val="100000"/>
              </a:lnSpc>
              <a:spcBef>
                <a:spcPts val="965"/>
              </a:spcBef>
            </a:pPr>
            <a:r>
              <a:rPr sz="2300" spc="-5" dirty="0">
                <a:solidFill>
                  <a:srgbClr val="FFFFFF"/>
                </a:solidFill>
                <a:latin typeface="Calibri"/>
                <a:cs typeface="Calibri"/>
              </a:rPr>
              <a:t>C</a:t>
            </a:r>
            <a:r>
              <a:rPr sz="2300" spc="-10" dirty="0">
                <a:solidFill>
                  <a:srgbClr val="FFFFFF"/>
                </a:solidFill>
                <a:latin typeface="Calibri"/>
                <a:cs typeface="Calibri"/>
              </a:rPr>
              <a:t>o</a:t>
            </a:r>
            <a:r>
              <a:rPr sz="2300" spc="-5" dirty="0">
                <a:solidFill>
                  <a:srgbClr val="FFFFFF"/>
                </a:solidFill>
                <a:latin typeface="Calibri"/>
                <a:cs typeface="Calibri"/>
              </a:rPr>
              <a:t>u</a:t>
            </a:r>
            <a:r>
              <a:rPr sz="2300" spc="-25" dirty="0">
                <a:solidFill>
                  <a:srgbClr val="FFFFFF"/>
                </a:solidFill>
                <a:latin typeface="Calibri"/>
                <a:cs typeface="Calibri"/>
              </a:rPr>
              <a:t>n</a:t>
            </a:r>
            <a:r>
              <a:rPr sz="2300" spc="-30" dirty="0">
                <a:solidFill>
                  <a:srgbClr val="FFFFFF"/>
                </a:solidFill>
                <a:latin typeface="Calibri"/>
                <a:cs typeface="Calibri"/>
              </a:rPr>
              <a:t>t</a:t>
            </a:r>
            <a:r>
              <a:rPr sz="2300" dirty="0">
                <a:solidFill>
                  <a:srgbClr val="FFFFFF"/>
                </a:solidFill>
                <a:latin typeface="Calibri"/>
                <a:cs typeface="Calibri"/>
              </a:rPr>
              <a:t>ermeasu</a:t>
            </a:r>
            <a:r>
              <a:rPr sz="2300" spc="-40" dirty="0">
                <a:solidFill>
                  <a:srgbClr val="FFFFFF"/>
                </a:solidFill>
                <a:latin typeface="Calibri"/>
                <a:cs typeface="Calibri"/>
              </a:rPr>
              <a:t>r</a:t>
            </a:r>
            <a:r>
              <a:rPr sz="2300" dirty="0">
                <a:solidFill>
                  <a:srgbClr val="FFFFFF"/>
                </a:solidFill>
                <a:latin typeface="Calibri"/>
                <a:cs typeface="Calibri"/>
              </a:rPr>
              <a:t>es</a:t>
            </a:r>
            <a:endParaRPr sz="2300">
              <a:latin typeface="Calibri"/>
              <a:cs typeface="Calibri"/>
            </a:endParaRPr>
          </a:p>
          <a:p>
            <a:pPr marL="223520" indent="-172085">
              <a:lnSpc>
                <a:spcPct val="100000"/>
              </a:lnSpc>
              <a:spcBef>
                <a:spcPts val="1000"/>
              </a:spcBef>
              <a:buChar char="•"/>
              <a:tabLst>
                <a:tab pos="224154" algn="l"/>
              </a:tabLst>
            </a:pPr>
            <a:r>
              <a:rPr sz="1800" dirty="0">
                <a:latin typeface="Calibri"/>
                <a:cs typeface="Calibri"/>
              </a:rPr>
              <a:t>RAID</a:t>
            </a:r>
            <a:endParaRPr sz="1800">
              <a:latin typeface="Calibri"/>
              <a:cs typeface="Calibri"/>
            </a:endParaRPr>
          </a:p>
          <a:p>
            <a:pPr marL="223520" indent="-172085">
              <a:lnSpc>
                <a:spcPct val="100000"/>
              </a:lnSpc>
              <a:spcBef>
                <a:spcPts val="250"/>
              </a:spcBef>
              <a:buChar char="•"/>
              <a:tabLst>
                <a:tab pos="224154" algn="l"/>
              </a:tabLst>
            </a:pPr>
            <a:r>
              <a:rPr sz="1800" spc="-10" dirty="0">
                <a:latin typeface="Calibri"/>
                <a:cs typeface="Calibri"/>
              </a:rPr>
              <a:t>Redundant</a:t>
            </a:r>
            <a:r>
              <a:rPr sz="1800" spc="-85" dirty="0">
                <a:latin typeface="Calibri"/>
                <a:cs typeface="Calibri"/>
              </a:rPr>
              <a:t> </a:t>
            </a:r>
            <a:r>
              <a:rPr sz="1800" spc="-15" dirty="0">
                <a:latin typeface="Calibri"/>
                <a:cs typeface="Calibri"/>
              </a:rPr>
              <a:t>systems</a:t>
            </a:r>
            <a:endParaRPr sz="1800">
              <a:latin typeface="Calibri"/>
              <a:cs typeface="Calibri"/>
            </a:endParaRPr>
          </a:p>
          <a:p>
            <a:pPr marL="223520" indent="-172085">
              <a:lnSpc>
                <a:spcPct val="100000"/>
              </a:lnSpc>
              <a:spcBef>
                <a:spcPts val="250"/>
              </a:spcBef>
              <a:buChar char="•"/>
              <a:tabLst>
                <a:tab pos="224154" algn="l"/>
              </a:tabLst>
            </a:pPr>
            <a:r>
              <a:rPr sz="1800" spc="-10" dirty="0">
                <a:latin typeface="Calibri"/>
                <a:cs typeface="Calibri"/>
              </a:rPr>
              <a:t>Clustering</a:t>
            </a:r>
            <a:endParaRPr sz="1800">
              <a:latin typeface="Calibri"/>
              <a:cs typeface="Calibri"/>
            </a:endParaRPr>
          </a:p>
          <a:p>
            <a:pPr marL="223520" indent="-172085">
              <a:lnSpc>
                <a:spcPct val="100000"/>
              </a:lnSpc>
              <a:spcBef>
                <a:spcPts val="265"/>
              </a:spcBef>
              <a:buChar char="•"/>
              <a:tabLst>
                <a:tab pos="224154" algn="l"/>
              </a:tabLst>
            </a:pPr>
            <a:r>
              <a:rPr sz="1800" spc="-5" dirty="0">
                <a:latin typeface="Calibri"/>
                <a:cs typeface="Calibri"/>
              </a:rPr>
              <a:t>Access</a:t>
            </a:r>
            <a:r>
              <a:rPr sz="1800" spc="-15" dirty="0">
                <a:latin typeface="Calibri"/>
                <a:cs typeface="Calibri"/>
              </a:rPr>
              <a:t> control</a:t>
            </a:r>
            <a:endParaRPr sz="1800">
              <a:latin typeface="Calibri"/>
              <a:cs typeface="Calibri"/>
            </a:endParaRPr>
          </a:p>
          <a:p>
            <a:pPr marL="223520" indent="-172085">
              <a:lnSpc>
                <a:spcPct val="100000"/>
              </a:lnSpc>
              <a:spcBef>
                <a:spcPts val="254"/>
              </a:spcBef>
              <a:buChar char="•"/>
              <a:tabLst>
                <a:tab pos="224154" algn="l"/>
              </a:tabLst>
            </a:pPr>
            <a:r>
              <a:rPr sz="1800" spc="-20" dirty="0">
                <a:latin typeface="Calibri"/>
                <a:cs typeface="Calibri"/>
              </a:rPr>
              <a:t>BCP/DR</a:t>
            </a:r>
            <a:endParaRPr sz="1800">
              <a:latin typeface="Calibri"/>
              <a:cs typeface="Calibri"/>
            </a:endParaRPr>
          </a:p>
          <a:p>
            <a:pPr marL="223520" indent="-172085">
              <a:lnSpc>
                <a:spcPct val="100000"/>
              </a:lnSpc>
              <a:spcBef>
                <a:spcPts val="265"/>
              </a:spcBef>
              <a:buChar char="•"/>
              <a:tabLst>
                <a:tab pos="224154" algn="l"/>
              </a:tabLst>
            </a:pPr>
            <a:r>
              <a:rPr sz="1800" spc="-10" dirty="0">
                <a:latin typeface="Calibri"/>
                <a:cs typeface="Calibri"/>
              </a:rPr>
              <a:t>Fault</a:t>
            </a:r>
            <a:r>
              <a:rPr sz="1800" spc="-15" dirty="0">
                <a:latin typeface="Calibri"/>
                <a:cs typeface="Calibri"/>
              </a:rPr>
              <a:t> </a:t>
            </a:r>
            <a:r>
              <a:rPr sz="1800" spc="-10" dirty="0">
                <a:latin typeface="Calibri"/>
                <a:cs typeface="Calibri"/>
              </a:rPr>
              <a:t>tolerance</a:t>
            </a:r>
            <a:endParaRPr sz="1800">
              <a:latin typeface="Calibri"/>
              <a:cs typeface="Calibri"/>
            </a:endParaRPr>
          </a:p>
        </p:txBody>
      </p:sp>
      <p:sp>
        <p:nvSpPr>
          <p:cNvPr id="8" name="object 8"/>
          <p:cNvSpPr txBox="1"/>
          <p:nvPr/>
        </p:nvSpPr>
        <p:spPr>
          <a:xfrm>
            <a:off x="209499" y="1540169"/>
            <a:ext cx="6249670" cy="4416425"/>
          </a:xfrm>
          <a:prstGeom prst="rect">
            <a:avLst/>
          </a:prstGeom>
        </p:spPr>
        <p:txBody>
          <a:bodyPr vert="horz" wrap="square" lIns="0" tIns="13335" rIns="0" bIns="0" rtlCol="0">
            <a:spAutoFit/>
          </a:bodyPr>
          <a:lstStyle/>
          <a:p>
            <a:pPr marL="299085" marR="6985" indent="-286385">
              <a:lnSpc>
                <a:spcPct val="100000"/>
              </a:lnSpc>
              <a:spcBef>
                <a:spcPts val="105"/>
              </a:spcBef>
              <a:buFont typeface="Arial"/>
              <a:buChar char="•"/>
              <a:tabLst>
                <a:tab pos="299720" algn="l"/>
              </a:tabLst>
            </a:pPr>
            <a:r>
              <a:rPr sz="3200" spc="-10" dirty="0">
                <a:latin typeface="Calibri"/>
                <a:cs typeface="Calibri"/>
              </a:rPr>
              <a:t>Provisioning un-interrupted </a:t>
            </a:r>
            <a:r>
              <a:rPr sz="3200" dirty="0">
                <a:latin typeface="Calibri"/>
                <a:cs typeface="Calibri"/>
              </a:rPr>
              <a:t>and  </a:t>
            </a:r>
            <a:r>
              <a:rPr sz="3200" spc="-5" dirty="0">
                <a:latin typeface="Calibri"/>
                <a:cs typeface="Calibri"/>
              </a:rPr>
              <a:t>timely </a:t>
            </a:r>
            <a:r>
              <a:rPr sz="3200" dirty="0">
                <a:latin typeface="Calibri"/>
                <a:cs typeface="Calibri"/>
              </a:rPr>
              <a:t>access </a:t>
            </a:r>
            <a:r>
              <a:rPr sz="3200" spc="-20" dirty="0">
                <a:latin typeface="Calibri"/>
                <a:cs typeface="Calibri"/>
              </a:rPr>
              <a:t>to </a:t>
            </a:r>
            <a:r>
              <a:rPr sz="3200" spc="-10" dirty="0">
                <a:latin typeface="Calibri"/>
                <a:cs typeface="Calibri"/>
              </a:rPr>
              <a:t>authorized</a:t>
            </a:r>
            <a:r>
              <a:rPr sz="3200" spc="-30" dirty="0">
                <a:latin typeface="Calibri"/>
                <a:cs typeface="Calibri"/>
              </a:rPr>
              <a:t> </a:t>
            </a:r>
            <a:r>
              <a:rPr sz="3200" spc="-5" dirty="0">
                <a:latin typeface="Calibri"/>
                <a:cs typeface="Calibri"/>
              </a:rPr>
              <a:t>subjects</a:t>
            </a:r>
            <a:endParaRPr sz="3200">
              <a:latin typeface="Calibri"/>
              <a:cs typeface="Calibri"/>
            </a:endParaRPr>
          </a:p>
          <a:p>
            <a:pPr marL="299085" marR="5080" indent="-286385">
              <a:lnSpc>
                <a:spcPct val="100000"/>
              </a:lnSpc>
              <a:buFont typeface="Arial"/>
              <a:buChar char="•"/>
              <a:tabLst>
                <a:tab pos="299720" algn="l"/>
              </a:tabLst>
            </a:pPr>
            <a:r>
              <a:rPr sz="3200" spc="-35" dirty="0">
                <a:latin typeface="Calibri"/>
                <a:cs typeface="Calibri"/>
              </a:rPr>
              <a:t>Offers </a:t>
            </a:r>
            <a:r>
              <a:rPr sz="3200" spc="-5" dirty="0">
                <a:latin typeface="Calibri"/>
                <a:cs typeface="Calibri"/>
              </a:rPr>
              <a:t>high </a:t>
            </a:r>
            <a:r>
              <a:rPr sz="3200" spc="-10" dirty="0">
                <a:latin typeface="Calibri"/>
                <a:cs typeface="Calibri"/>
              </a:rPr>
              <a:t>level </a:t>
            </a:r>
            <a:r>
              <a:rPr sz="3200" spc="-5" dirty="0">
                <a:latin typeface="Calibri"/>
                <a:cs typeface="Calibri"/>
              </a:rPr>
              <a:t>of </a:t>
            </a:r>
            <a:r>
              <a:rPr sz="3200" spc="-10" dirty="0">
                <a:latin typeface="Calibri"/>
                <a:cs typeface="Calibri"/>
              </a:rPr>
              <a:t>assurance that  </a:t>
            </a:r>
            <a:r>
              <a:rPr sz="3200" spc="-20" dirty="0">
                <a:latin typeface="Calibri"/>
                <a:cs typeface="Calibri"/>
              </a:rPr>
              <a:t>data </a:t>
            </a:r>
            <a:r>
              <a:rPr sz="3200" spc="-5" dirty="0">
                <a:latin typeface="Calibri"/>
                <a:cs typeface="Calibri"/>
              </a:rPr>
              <a:t>shall be </a:t>
            </a:r>
            <a:r>
              <a:rPr sz="3200" spc="-15" dirty="0">
                <a:latin typeface="Calibri"/>
                <a:cs typeface="Calibri"/>
              </a:rPr>
              <a:t>available </a:t>
            </a:r>
            <a:r>
              <a:rPr sz="3200" spc="-20" dirty="0">
                <a:latin typeface="Calibri"/>
                <a:cs typeface="Calibri"/>
              </a:rPr>
              <a:t>to </a:t>
            </a:r>
            <a:r>
              <a:rPr sz="3200" spc="-10" dirty="0">
                <a:latin typeface="Calibri"/>
                <a:cs typeface="Calibri"/>
              </a:rPr>
              <a:t>authorized  </a:t>
            </a:r>
            <a:r>
              <a:rPr sz="3200" spc="-5" dirty="0">
                <a:latin typeface="Calibri"/>
                <a:cs typeface="Calibri"/>
              </a:rPr>
              <a:t>subjects</a:t>
            </a:r>
            <a:endParaRPr sz="3200">
              <a:latin typeface="Calibri"/>
              <a:cs typeface="Calibri"/>
            </a:endParaRPr>
          </a:p>
          <a:p>
            <a:pPr marL="299085" indent="-286385">
              <a:lnSpc>
                <a:spcPct val="100000"/>
              </a:lnSpc>
              <a:spcBef>
                <a:spcPts val="5"/>
              </a:spcBef>
              <a:buFont typeface="Arial"/>
              <a:buChar char="•"/>
              <a:tabLst>
                <a:tab pos="299720" algn="l"/>
              </a:tabLst>
            </a:pPr>
            <a:r>
              <a:rPr sz="3200" dirty="0">
                <a:latin typeface="Calibri"/>
                <a:cs typeface="Calibri"/>
              </a:rPr>
              <a:t>It </a:t>
            </a:r>
            <a:r>
              <a:rPr sz="3200" spc="-5" dirty="0">
                <a:latin typeface="Calibri"/>
                <a:cs typeface="Calibri"/>
              </a:rPr>
              <a:t>includes</a:t>
            </a:r>
            <a:endParaRPr sz="3200">
              <a:latin typeface="Calibri"/>
              <a:cs typeface="Calibri"/>
            </a:endParaRPr>
          </a:p>
          <a:p>
            <a:pPr marL="756285" lvl="1" indent="-286385">
              <a:lnSpc>
                <a:spcPct val="100000"/>
              </a:lnSpc>
              <a:buFont typeface="Arial"/>
              <a:buChar char="•"/>
              <a:tabLst>
                <a:tab pos="756920" algn="l"/>
              </a:tabLst>
            </a:pPr>
            <a:r>
              <a:rPr sz="3200" spc="-5" dirty="0">
                <a:latin typeface="Calibri"/>
                <a:cs typeface="Calibri"/>
              </a:rPr>
              <a:t>Usability</a:t>
            </a:r>
            <a:endParaRPr sz="3200">
              <a:latin typeface="Calibri"/>
              <a:cs typeface="Calibri"/>
            </a:endParaRPr>
          </a:p>
          <a:p>
            <a:pPr marL="756285" lvl="1" indent="-286385">
              <a:lnSpc>
                <a:spcPct val="100000"/>
              </a:lnSpc>
              <a:buFont typeface="Arial"/>
              <a:buChar char="•"/>
              <a:tabLst>
                <a:tab pos="756920" algn="l"/>
              </a:tabLst>
            </a:pPr>
            <a:r>
              <a:rPr sz="3200" spc="-5" dirty="0">
                <a:latin typeface="Calibri"/>
                <a:cs typeface="Calibri"/>
              </a:rPr>
              <a:t>Accessibility</a:t>
            </a:r>
            <a:endParaRPr sz="3200">
              <a:latin typeface="Calibri"/>
              <a:cs typeface="Calibri"/>
            </a:endParaRPr>
          </a:p>
          <a:p>
            <a:pPr marL="756285" lvl="1" indent="-286385">
              <a:lnSpc>
                <a:spcPct val="100000"/>
              </a:lnSpc>
              <a:buFont typeface="Arial"/>
              <a:buChar char="•"/>
              <a:tabLst>
                <a:tab pos="756920" algn="l"/>
              </a:tabLst>
            </a:pPr>
            <a:r>
              <a:rPr sz="3200" spc="-5" dirty="0">
                <a:latin typeface="Calibri"/>
                <a:cs typeface="Calibri"/>
              </a:rPr>
              <a:t>Timeliness</a:t>
            </a:r>
            <a:endParaRPr sz="3200">
              <a:latin typeface="Calibri"/>
              <a:cs typeface="Calibri"/>
            </a:endParaRPr>
          </a:p>
        </p:txBody>
      </p:sp>
      <p:sp>
        <p:nvSpPr>
          <p:cNvPr id="9" name="object 9"/>
          <p:cNvSpPr txBox="1"/>
          <p:nvPr/>
        </p:nvSpPr>
        <p:spPr>
          <a:xfrm>
            <a:off x="1096250" y="6280070"/>
            <a:ext cx="9097010" cy="452120"/>
          </a:xfrm>
          <a:prstGeom prst="rect">
            <a:avLst/>
          </a:prstGeom>
        </p:spPr>
        <p:txBody>
          <a:bodyPr vert="horz" wrap="square" lIns="0" tIns="12065" rIns="0" bIns="0" rtlCol="0">
            <a:spAutoFit/>
          </a:bodyPr>
          <a:lstStyle/>
          <a:p>
            <a:pPr marL="12700">
              <a:lnSpc>
                <a:spcPct val="100000"/>
              </a:lnSpc>
              <a:spcBef>
                <a:spcPts val="95"/>
              </a:spcBef>
            </a:pPr>
            <a:r>
              <a:rPr sz="2800" b="1" spc="-15" dirty="0">
                <a:solidFill>
                  <a:srgbClr val="FF0000"/>
                </a:solidFill>
                <a:latin typeface="Calibri"/>
                <a:cs typeface="Calibri"/>
              </a:rPr>
              <a:t>Availability </a:t>
            </a:r>
            <a:r>
              <a:rPr sz="2800" b="1" spc="-5" dirty="0">
                <a:solidFill>
                  <a:srgbClr val="FF0000"/>
                </a:solidFill>
                <a:latin typeface="Calibri"/>
                <a:cs typeface="Calibri"/>
              </a:rPr>
              <a:t>is </a:t>
            </a:r>
            <a:r>
              <a:rPr sz="2800" b="1" spc="-10" dirty="0">
                <a:solidFill>
                  <a:srgbClr val="FF0000"/>
                </a:solidFill>
                <a:latin typeface="Calibri"/>
                <a:cs typeface="Calibri"/>
              </a:rPr>
              <a:t>dependent </a:t>
            </a:r>
            <a:r>
              <a:rPr sz="2800" b="1" spc="-5" dirty="0">
                <a:solidFill>
                  <a:srgbClr val="FF0000"/>
                </a:solidFill>
                <a:latin typeface="Calibri"/>
                <a:cs typeface="Calibri"/>
              </a:rPr>
              <a:t>on both </a:t>
            </a:r>
            <a:r>
              <a:rPr sz="2800" b="1" spc="-15" dirty="0">
                <a:solidFill>
                  <a:srgbClr val="FF0000"/>
                </a:solidFill>
                <a:latin typeface="Calibri"/>
                <a:cs typeface="Calibri"/>
              </a:rPr>
              <a:t>Integrity </a:t>
            </a:r>
            <a:r>
              <a:rPr sz="2800" b="1" spc="-5" dirty="0">
                <a:solidFill>
                  <a:srgbClr val="FF0000"/>
                </a:solidFill>
                <a:latin typeface="Calibri"/>
                <a:cs typeface="Calibri"/>
              </a:rPr>
              <a:t>and</a:t>
            </a:r>
            <a:r>
              <a:rPr sz="2800" b="1" spc="204" dirty="0">
                <a:solidFill>
                  <a:srgbClr val="FF0000"/>
                </a:solidFill>
                <a:latin typeface="Calibri"/>
                <a:cs typeface="Calibri"/>
              </a:rPr>
              <a:t> </a:t>
            </a:r>
            <a:r>
              <a:rPr sz="2800" b="1" spc="-10" dirty="0">
                <a:solidFill>
                  <a:srgbClr val="FF0000"/>
                </a:solidFill>
                <a:latin typeface="Calibri"/>
                <a:cs typeface="Calibri"/>
              </a:rPr>
              <a:t>confidentiality</a:t>
            </a:r>
            <a:endParaRPr sz="2800" dirty="0">
              <a:latin typeface="Calibri"/>
              <a:cs typeface="Calibri"/>
            </a:endParaRPr>
          </a:p>
        </p:txBody>
      </p:sp>
    </p:spTree>
    <p:extLst>
      <p:ext uri="{BB962C8B-B14F-4D97-AF65-F5344CB8AC3E}">
        <p14:creationId xmlns:p14="http://schemas.microsoft.com/office/powerpoint/2010/main" val="4045300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Information assets</a:t>
            </a:r>
            <a:endParaRPr lang="en-GB" dirty="0"/>
          </a:p>
        </p:txBody>
      </p:sp>
      <p:sp>
        <p:nvSpPr>
          <p:cNvPr id="7" name="Content Placeholder 6"/>
          <p:cNvSpPr>
            <a:spLocks noGrp="1"/>
          </p:cNvSpPr>
          <p:nvPr>
            <p:ph idx="1"/>
          </p:nvPr>
        </p:nvSpPr>
        <p:spPr/>
        <p:txBody>
          <a:bodyPr/>
          <a:lstStyle/>
          <a:p>
            <a:r>
              <a:rPr lang="en-GB" dirty="0"/>
              <a:t>Assets</a:t>
            </a:r>
          </a:p>
          <a:p>
            <a:pPr lvl="1"/>
            <a:r>
              <a:rPr lang="en-GB" dirty="0"/>
              <a:t>People</a:t>
            </a:r>
          </a:p>
          <a:p>
            <a:pPr lvl="1"/>
            <a:r>
              <a:rPr lang="en-GB" dirty="0"/>
              <a:t>Products and services</a:t>
            </a:r>
          </a:p>
          <a:p>
            <a:pPr lvl="1"/>
            <a:r>
              <a:rPr lang="en-GB" dirty="0"/>
              <a:t>Processes</a:t>
            </a:r>
          </a:p>
          <a:p>
            <a:pPr lvl="1"/>
            <a:r>
              <a:rPr lang="en-GB" dirty="0"/>
              <a:t>Premises</a:t>
            </a:r>
          </a:p>
          <a:p>
            <a:pPr lvl="1"/>
            <a:r>
              <a:rPr lang="en-GB" dirty="0"/>
              <a:t>Information</a:t>
            </a:r>
          </a:p>
        </p:txBody>
      </p:sp>
    </p:spTree>
    <p:extLst>
      <p:ext uri="{BB962C8B-B14F-4D97-AF65-F5344CB8AC3E}">
        <p14:creationId xmlns:p14="http://schemas.microsoft.com/office/powerpoint/2010/main" val="1230596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Threat</a:t>
            </a:r>
            <a:endParaRPr lang="en-GB" dirty="0"/>
          </a:p>
        </p:txBody>
      </p:sp>
      <p:sp>
        <p:nvSpPr>
          <p:cNvPr id="3" name="Content Placeholder 2"/>
          <p:cNvSpPr>
            <a:spLocks noGrp="1"/>
          </p:cNvSpPr>
          <p:nvPr>
            <p:ph idx="1"/>
          </p:nvPr>
        </p:nvSpPr>
        <p:spPr/>
        <p:txBody>
          <a:bodyPr/>
          <a:lstStyle/>
          <a:p>
            <a:r>
              <a:rPr lang="en-GB" dirty="0"/>
              <a:t>An event or object that may defeat the security measures in place and result in a loss</a:t>
            </a:r>
          </a:p>
        </p:txBody>
      </p:sp>
    </p:spTree>
    <p:extLst>
      <p:ext uri="{BB962C8B-B14F-4D97-AF65-F5344CB8AC3E}">
        <p14:creationId xmlns:p14="http://schemas.microsoft.com/office/powerpoint/2010/main" val="1098156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Vulnerability</a:t>
            </a:r>
            <a:endParaRPr lang="en-GB" dirty="0"/>
          </a:p>
        </p:txBody>
      </p:sp>
      <p:sp>
        <p:nvSpPr>
          <p:cNvPr id="3" name="Content Placeholder 2"/>
          <p:cNvSpPr>
            <a:spLocks noGrp="1"/>
          </p:cNvSpPr>
          <p:nvPr>
            <p:ph idx="1"/>
          </p:nvPr>
        </p:nvSpPr>
        <p:spPr/>
        <p:txBody>
          <a:bodyPr/>
          <a:lstStyle/>
          <a:p>
            <a:r>
              <a:rPr lang="en-GB" dirty="0"/>
              <a:t>A weakness or exposure in a technology, protocol or design of an information technology system such as hardware, firmware and software</a:t>
            </a:r>
          </a:p>
        </p:txBody>
      </p:sp>
    </p:spTree>
    <p:extLst>
      <p:ext uri="{BB962C8B-B14F-4D97-AF65-F5344CB8AC3E}">
        <p14:creationId xmlns:p14="http://schemas.microsoft.com/office/powerpoint/2010/main" val="1620893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and Hazard </a:t>
            </a:r>
            <a:endParaRPr lang="en-GB" dirty="0"/>
          </a:p>
        </p:txBody>
      </p:sp>
      <p:sp>
        <p:nvSpPr>
          <p:cNvPr id="3" name="Content Placeholder 2"/>
          <p:cNvSpPr>
            <a:spLocks noGrp="1"/>
          </p:cNvSpPr>
          <p:nvPr>
            <p:ph idx="1"/>
          </p:nvPr>
        </p:nvSpPr>
        <p:spPr/>
        <p:txBody>
          <a:bodyPr/>
          <a:lstStyle/>
          <a:p>
            <a:r>
              <a:rPr lang="en-GB" dirty="0"/>
              <a:t>The possibility of damage or harm, and the likelihood that damage or harm will be realized</a:t>
            </a:r>
          </a:p>
          <a:p>
            <a:r>
              <a:rPr lang="en-GB" dirty="0"/>
              <a:t>A function of the likelihood of a given threat source exploiting a potential vulnerability, and the resulting impact of that adverse event on the organization</a:t>
            </a:r>
          </a:p>
          <a:p>
            <a:r>
              <a:rPr lang="en-GB" dirty="0"/>
              <a:t>Hazards include physical and environmental hazards</a:t>
            </a:r>
          </a:p>
          <a:p>
            <a:pPr lvl="1"/>
            <a:r>
              <a:rPr lang="en-GB" dirty="0"/>
              <a:t>Breaches</a:t>
            </a:r>
          </a:p>
          <a:p>
            <a:pPr lvl="1"/>
            <a:r>
              <a:rPr lang="en-GB" dirty="0"/>
              <a:t>Moisture</a:t>
            </a:r>
          </a:p>
          <a:p>
            <a:pPr lvl="1"/>
            <a:r>
              <a:rPr lang="en-GB" dirty="0"/>
              <a:t>Exposed cabling</a:t>
            </a:r>
          </a:p>
          <a:p>
            <a:pPr lvl="1"/>
            <a:r>
              <a:rPr lang="en-GB" dirty="0"/>
              <a:t>Natural causes</a:t>
            </a:r>
          </a:p>
        </p:txBody>
      </p:sp>
    </p:spTree>
    <p:extLst>
      <p:ext uri="{BB962C8B-B14F-4D97-AF65-F5344CB8AC3E}">
        <p14:creationId xmlns:p14="http://schemas.microsoft.com/office/powerpoint/2010/main" val="29575815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2.2 Describe what security is, fundamentally, by explaining: </a:t>
            </a:r>
            <a:endParaRPr lang="en-GB" sz="4000" dirty="0"/>
          </a:p>
        </p:txBody>
      </p:sp>
      <p:sp>
        <p:nvSpPr>
          <p:cNvPr id="3" name="Text Placeholder 2"/>
          <p:cNvSpPr>
            <a:spLocks noGrp="1"/>
          </p:cNvSpPr>
          <p:nvPr>
            <p:ph type="body" idx="1"/>
          </p:nvPr>
        </p:nvSpPr>
        <p:spPr>
          <a:xfrm>
            <a:off x="360947" y="4589463"/>
            <a:ext cx="11341769" cy="2059990"/>
          </a:xfrm>
        </p:spPr>
        <p:txBody>
          <a:bodyPr>
            <a:normAutofit fontScale="55000" lnSpcReduction="20000"/>
          </a:bodyPr>
          <a:lstStyle/>
          <a:p>
            <a:pPr marL="342900" indent="-342900">
              <a:buFont typeface="Arial" panose="020B0604020202020204" pitchFamily="34" charset="0"/>
              <a:buChar char="•"/>
            </a:pPr>
            <a:r>
              <a:rPr lang="en-US" dirty="0"/>
              <a:t>How the concepts of threat, hazard and vulnerability relate to each other and lead to risk</a:t>
            </a:r>
          </a:p>
          <a:p>
            <a:pPr marL="342900" indent="-342900">
              <a:buFont typeface="Arial" panose="020B0604020202020204" pitchFamily="34" charset="0"/>
              <a:buChar char="•"/>
            </a:pPr>
            <a:r>
              <a:rPr lang="en-US" dirty="0"/>
              <a:t>The inherent asymmetric nature of cyber security threats. </a:t>
            </a:r>
          </a:p>
          <a:p>
            <a:r>
              <a:rPr lang="en-GB" i="1" dirty="0"/>
              <a:t>A candidate should be able to: </a:t>
            </a:r>
            <a:endParaRPr lang="en-GB" dirty="0"/>
          </a:p>
          <a:p>
            <a:pPr marL="342900" indent="-342900">
              <a:buFont typeface="Arial" panose="020B0604020202020204" pitchFamily="34" charset="0"/>
              <a:buChar char="•"/>
            </a:pPr>
            <a:r>
              <a:rPr lang="en-GB" i="1" dirty="0"/>
              <a:t>Understand the inherent asymmetric nature of cyber security threats where Defenders must always be successful, whereas the attackers only need to be successful once. </a:t>
            </a:r>
            <a:endParaRPr lang="en-GB" dirty="0"/>
          </a:p>
          <a:p>
            <a:pPr marL="342900" indent="-342900">
              <a:buFont typeface="Arial" panose="020B0604020202020204" pitchFamily="34" charset="0"/>
              <a:buChar char="•"/>
            </a:pPr>
            <a:r>
              <a:rPr lang="en-GB" i="1" dirty="0"/>
              <a:t>Describe basic cyber security concepts (such as vulnerability, risk, and threat) and how they are related to each other. </a:t>
            </a:r>
          </a:p>
          <a:p>
            <a:pPr marL="342900" indent="-342900">
              <a:buFont typeface="Arial" panose="020B0604020202020204" pitchFamily="34" charset="0"/>
              <a:buChar char="•"/>
            </a:pPr>
            <a:r>
              <a:rPr lang="en-GB" i="1" dirty="0"/>
              <a:t>For example: </a:t>
            </a:r>
          </a:p>
          <a:p>
            <a:pPr marL="800100" lvl="1" indent="-342900">
              <a:buFont typeface="Arial" panose="020B0604020202020204" pitchFamily="34" charset="0"/>
              <a:buChar char="•"/>
            </a:pPr>
            <a:r>
              <a:rPr lang="en-GB" i="1" dirty="0"/>
              <a:t>Risk is derived from vulnerability(</a:t>
            </a:r>
            <a:r>
              <a:rPr lang="en-GB" i="1" dirty="0" err="1"/>
              <a:t>ies</a:t>
            </a:r>
            <a:r>
              <a:rPr lang="en-GB" i="1" dirty="0"/>
              <a:t>). In other words, no vulnerability no risk.</a:t>
            </a:r>
          </a:p>
          <a:p>
            <a:pPr marL="800100" lvl="1" indent="-342900">
              <a:buFont typeface="Arial" panose="020B0604020202020204" pitchFamily="34" charset="0"/>
              <a:buChar char="•"/>
            </a:pPr>
            <a:r>
              <a:rPr lang="en-GB" i="1" dirty="0"/>
              <a:t>A Risk exist when there is a threat and a vulnerability. </a:t>
            </a:r>
            <a:endParaRPr lang="en-GB" dirty="0"/>
          </a:p>
          <a:p>
            <a:endParaRPr lang="en-GB" dirty="0"/>
          </a:p>
          <a:p>
            <a:endParaRPr lang="en-GB" dirty="0"/>
          </a:p>
        </p:txBody>
      </p:sp>
    </p:spTree>
    <p:extLst>
      <p:ext uri="{BB962C8B-B14F-4D97-AF65-F5344CB8AC3E}">
        <p14:creationId xmlns:p14="http://schemas.microsoft.com/office/powerpoint/2010/main" val="1632406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Hazard</a:t>
            </a:r>
          </a:p>
        </p:txBody>
      </p:sp>
      <p:sp>
        <p:nvSpPr>
          <p:cNvPr id="3" name="Content Placeholder 2"/>
          <p:cNvSpPr>
            <a:spLocks noGrp="1"/>
          </p:cNvSpPr>
          <p:nvPr>
            <p:ph idx="1"/>
          </p:nvPr>
        </p:nvSpPr>
        <p:spPr/>
        <p:txBody>
          <a:bodyPr/>
          <a:lstStyle/>
          <a:p>
            <a:r>
              <a:rPr lang="en-GB" dirty="0"/>
              <a:t>A hazard is any substance, phenomenon or situation, which has the potential to cause disruption or damage to people, their property, their services and their environment</a:t>
            </a:r>
          </a:p>
          <a:p>
            <a:r>
              <a:rPr lang="en-GB" dirty="0"/>
              <a:t>Hazards can be:</a:t>
            </a:r>
          </a:p>
          <a:p>
            <a:pPr lvl="1"/>
            <a:r>
              <a:rPr lang="en-GB" dirty="0"/>
              <a:t>Natural</a:t>
            </a:r>
          </a:p>
          <a:p>
            <a:pPr lvl="1"/>
            <a:r>
              <a:rPr lang="en-GB" dirty="0"/>
              <a:t>Biological</a:t>
            </a:r>
          </a:p>
          <a:p>
            <a:pPr lvl="1"/>
            <a:r>
              <a:rPr lang="en-GB" dirty="0"/>
              <a:t>Technological</a:t>
            </a:r>
          </a:p>
          <a:p>
            <a:pPr lvl="1"/>
            <a:r>
              <a:rPr lang="en-GB" dirty="0"/>
              <a:t>Societal</a:t>
            </a:r>
          </a:p>
        </p:txBody>
      </p:sp>
    </p:spTree>
    <p:extLst>
      <p:ext uri="{BB962C8B-B14F-4D97-AF65-F5344CB8AC3E}">
        <p14:creationId xmlns:p14="http://schemas.microsoft.com/office/powerpoint/2010/main" val="10321041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Vulnerability</a:t>
            </a:r>
          </a:p>
        </p:txBody>
      </p:sp>
      <p:sp>
        <p:nvSpPr>
          <p:cNvPr id="3" name="Content Placeholder 2"/>
          <p:cNvSpPr>
            <a:spLocks noGrp="1"/>
          </p:cNvSpPr>
          <p:nvPr>
            <p:ph idx="1"/>
          </p:nvPr>
        </p:nvSpPr>
        <p:spPr/>
        <p:txBody>
          <a:bodyPr/>
          <a:lstStyle/>
          <a:p>
            <a:r>
              <a:rPr lang="en-GB" dirty="0"/>
              <a:t>The existence of a weakness, design or implementation error that can lead to an unexpected event compromising the security of a system</a:t>
            </a:r>
          </a:p>
          <a:p>
            <a:r>
              <a:rPr lang="en-GB" dirty="0"/>
              <a:t>A concept which describes factors or constraints of an economic, social, physical or geographical nature, which reduce the ability to prepare for and cope with the impact of hazards</a:t>
            </a:r>
          </a:p>
        </p:txBody>
      </p:sp>
    </p:spTree>
    <p:extLst>
      <p:ext uri="{BB962C8B-B14F-4D97-AF65-F5344CB8AC3E}">
        <p14:creationId xmlns:p14="http://schemas.microsoft.com/office/powerpoint/2010/main" val="2854903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Categories of Vulnerabilities</a:t>
            </a:r>
          </a:p>
        </p:txBody>
      </p:sp>
      <p:sp>
        <p:nvSpPr>
          <p:cNvPr id="3" name="Content Placeholder 2"/>
          <p:cNvSpPr>
            <a:spLocks noGrp="1"/>
          </p:cNvSpPr>
          <p:nvPr>
            <p:ph idx="1"/>
          </p:nvPr>
        </p:nvSpPr>
        <p:spPr/>
        <p:txBody>
          <a:bodyPr>
            <a:normAutofit lnSpcReduction="10000"/>
          </a:bodyPr>
          <a:lstStyle/>
          <a:p>
            <a:r>
              <a:rPr lang="en-GB" dirty="0"/>
              <a:t>Hazard-specific</a:t>
            </a:r>
          </a:p>
          <a:p>
            <a:pPr lvl="1"/>
            <a:r>
              <a:rPr lang="en-GB" dirty="0"/>
              <a:t>a characteristic which makes the element concerned susceptible to the force/s or impact of a hazard</a:t>
            </a:r>
          </a:p>
          <a:p>
            <a:pPr lvl="1"/>
            <a:r>
              <a:rPr lang="en-GB" dirty="0"/>
              <a:t>The geo-physical and locational attributes of the element/s concerned are considered in this category</a:t>
            </a:r>
          </a:p>
          <a:p>
            <a:pPr lvl="1"/>
            <a:r>
              <a:rPr lang="en-GB" dirty="0"/>
              <a:t>Based on the present-knowledge of the distribution and frequency of hazards, a community or country may be threatened by specific hazards</a:t>
            </a:r>
          </a:p>
          <a:p>
            <a:pPr lvl="1"/>
            <a:endParaRPr lang="en-GB" dirty="0"/>
          </a:p>
          <a:p>
            <a:r>
              <a:rPr lang="en-GB" dirty="0"/>
              <a:t>Setting-specific</a:t>
            </a:r>
          </a:p>
          <a:p>
            <a:pPr lvl="1"/>
            <a:r>
              <a:rPr lang="en-GB" dirty="0"/>
              <a:t>This is concerned with the prevailing socio-economic arrangement of the area concerned as to whether it is predominantly rural or urban</a:t>
            </a:r>
          </a:p>
          <a:p>
            <a:pPr lvl="1"/>
            <a:r>
              <a:rPr lang="en-GB" dirty="0"/>
              <a:t>There are inherent setting characteristics that may be common to both as well as exclusive to each which contribute to the general susceptibility of the area</a:t>
            </a:r>
          </a:p>
          <a:p>
            <a:endParaRPr lang="en-GB" dirty="0"/>
          </a:p>
          <a:p>
            <a:endParaRPr lang="en-GB" dirty="0"/>
          </a:p>
        </p:txBody>
      </p:sp>
    </p:spTree>
    <p:extLst>
      <p:ext uri="{BB962C8B-B14F-4D97-AF65-F5344CB8AC3E}">
        <p14:creationId xmlns:p14="http://schemas.microsoft.com/office/powerpoint/2010/main" val="36268730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a:t>
            </a:r>
          </a:p>
        </p:txBody>
      </p:sp>
      <p:sp>
        <p:nvSpPr>
          <p:cNvPr id="3" name="Content Placeholder 2"/>
          <p:cNvSpPr>
            <a:spLocks noGrp="1"/>
          </p:cNvSpPr>
          <p:nvPr>
            <p:ph idx="1"/>
          </p:nvPr>
        </p:nvSpPr>
        <p:spPr/>
        <p:txBody>
          <a:bodyPr/>
          <a:lstStyle/>
          <a:p>
            <a:r>
              <a:rPr lang="en-GB" dirty="0"/>
              <a:t>Risk is the probability that negative consequences may arise when hazards interact with vulnerable areas, people, property, environment</a:t>
            </a:r>
          </a:p>
          <a:p>
            <a:r>
              <a:rPr lang="en-GB" dirty="0"/>
              <a:t>RISK is a concept which describes a potential set of consequences that may arise from a given set of circumstances</a:t>
            </a:r>
          </a:p>
          <a:p>
            <a:endParaRPr lang="en-GB" dirty="0"/>
          </a:p>
        </p:txBody>
      </p:sp>
    </p:spTree>
    <p:extLst>
      <p:ext uri="{BB962C8B-B14F-4D97-AF65-F5344CB8AC3E}">
        <p14:creationId xmlns:p14="http://schemas.microsoft.com/office/powerpoint/2010/main" val="823872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Concepts of the Risk and its Analysis</a:t>
            </a:r>
          </a:p>
        </p:txBody>
      </p:sp>
      <p:sp>
        <p:nvSpPr>
          <p:cNvPr id="3" name="Content Placeholder 2"/>
          <p:cNvSpPr>
            <a:spLocks noGrp="1"/>
          </p:cNvSpPr>
          <p:nvPr>
            <p:ph idx="1"/>
          </p:nvPr>
        </p:nvSpPr>
        <p:spPr/>
        <p:txBody>
          <a:bodyPr/>
          <a:lstStyle/>
          <a:p>
            <a:endParaRPr lang="en-GB" dirty="0"/>
          </a:p>
        </p:txBody>
      </p:sp>
      <p:sp>
        <p:nvSpPr>
          <p:cNvPr id="4" name="Isosceles Triangle 3"/>
          <p:cNvSpPr/>
          <p:nvPr/>
        </p:nvSpPr>
        <p:spPr>
          <a:xfrm>
            <a:off x="1315453" y="3625516"/>
            <a:ext cx="2221831" cy="177265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676400" y="3046642"/>
            <a:ext cx="1752531" cy="369332"/>
          </a:xfrm>
          <a:prstGeom prst="rect">
            <a:avLst/>
          </a:prstGeom>
          <a:solidFill>
            <a:schemeClr val="accent5">
              <a:lumMod val="40000"/>
              <a:lumOff val="60000"/>
            </a:schemeClr>
          </a:solidFill>
        </p:spPr>
        <p:txBody>
          <a:bodyPr wrap="none" rtlCol="0">
            <a:spAutoFit/>
          </a:bodyPr>
          <a:lstStyle/>
          <a:p>
            <a:r>
              <a:rPr lang="en-GB" dirty="0"/>
              <a:t>The Risk Triangle</a:t>
            </a:r>
          </a:p>
        </p:txBody>
      </p:sp>
      <p:sp>
        <p:nvSpPr>
          <p:cNvPr id="6" name="TextBox 5"/>
          <p:cNvSpPr txBox="1"/>
          <p:nvPr/>
        </p:nvSpPr>
        <p:spPr>
          <a:xfrm>
            <a:off x="2100376" y="4438998"/>
            <a:ext cx="698971" cy="461665"/>
          </a:xfrm>
          <a:prstGeom prst="rect">
            <a:avLst/>
          </a:prstGeom>
          <a:noFill/>
        </p:spPr>
        <p:txBody>
          <a:bodyPr wrap="square" rtlCol="0">
            <a:spAutoFit/>
          </a:bodyPr>
          <a:lstStyle/>
          <a:p>
            <a:r>
              <a:rPr lang="en-GB" sz="2400" dirty="0"/>
              <a:t>Risk</a:t>
            </a:r>
            <a:endParaRPr lang="en-GB" dirty="0"/>
          </a:p>
        </p:txBody>
      </p:sp>
      <p:sp>
        <p:nvSpPr>
          <p:cNvPr id="7" name="TextBox 6"/>
          <p:cNvSpPr txBox="1"/>
          <p:nvPr/>
        </p:nvSpPr>
        <p:spPr>
          <a:xfrm rot="3443547">
            <a:off x="2579196" y="4142510"/>
            <a:ext cx="1370119" cy="369332"/>
          </a:xfrm>
          <a:prstGeom prst="rect">
            <a:avLst/>
          </a:prstGeom>
          <a:noFill/>
        </p:spPr>
        <p:txBody>
          <a:bodyPr wrap="none" rtlCol="0">
            <a:spAutoFit/>
          </a:bodyPr>
          <a:lstStyle/>
          <a:p>
            <a:r>
              <a:rPr lang="en-GB" dirty="0"/>
              <a:t>Vulnerability</a:t>
            </a:r>
          </a:p>
        </p:txBody>
      </p:sp>
      <p:sp>
        <p:nvSpPr>
          <p:cNvPr id="8" name="TextBox 7"/>
          <p:cNvSpPr txBox="1"/>
          <p:nvPr/>
        </p:nvSpPr>
        <p:spPr>
          <a:xfrm rot="18208837">
            <a:off x="1126325" y="4142510"/>
            <a:ext cx="836511" cy="369332"/>
          </a:xfrm>
          <a:prstGeom prst="rect">
            <a:avLst/>
          </a:prstGeom>
          <a:noFill/>
        </p:spPr>
        <p:txBody>
          <a:bodyPr wrap="none" rtlCol="0">
            <a:spAutoFit/>
          </a:bodyPr>
          <a:lstStyle/>
          <a:p>
            <a:r>
              <a:rPr lang="en-GB" dirty="0"/>
              <a:t>Hazard</a:t>
            </a:r>
          </a:p>
        </p:txBody>
      </p:sp>
      <p:sp>
        <p:nvSpPr>
          <p:cNvPr id="9" name="TextBox 8"/>
          <p:cNvSpPr txBox="1"/>
          <p:nvPr/>
        </p:nvSpPr>
        <p:spPr>
          <a:xfrm>
            <a:off x="1962836" y="5614373"/>
            <a:ext cx="1044068" cy="369332"/>
          </a:xfrm>
          <a:prstGeom prst="rect">
            <a:avLst/>
          </a:prstGeom>
          <a:noFill/>
        </p:spPr>
        <p:txBody>
          <a:bodyPr wrap="none" rtlCol="0">
            <a:spAutoFit/>
          </a:bodyPr>
          <a:lstStyle/>
          <a:p>
            <a:r>
              <a:rPr lang="en-GB" dirty="0"/>
              <a:t>Exposure</a:t>
            </a:r>
          </a:p>
        </p:txBody>
      </p:sp>
      <p:sp>
        <p:nvSpPr>
          <p:cNvPr id="10" name="TextBox 9"/>
          <p:cNvSpPr txBox="1"/>
          <p:nvPr/>
        </p:nvSpPr>
        <p:spPr>
          <a:xfrm>
            <a:off x="5778894" y="2095927"/>
            <a:ext cx="3353419" cy="1477328"/>
          </a:xfrm>
          <a:prstGeom prst="rect">
            <a:avLst/>
          </a:prstGeom>
          <a:solidFill>
            <a:schemeClr val="accent2">
              <a:lumMod val="40000"/>
              <a:lumOff val="60000"/>
            </a:schemeClr>
          </a:solidFill>
        </p:spPr>
        <p:txBody>
          <a:bodyPr wrap="none" rtlCol="0">
            <a:spAutoFit/>
          </a:bodyPr>
          <a:lstStyle/>
          <a:p>
            <a:r>
              <a:rPr lang="en-GB" dirty="0"/>
              <a:t>Risk is a combination of the </a:t>
            </a:r>
          </a:p>
          <a:p>
            <a:r>
              <a:rPr lang="en-GB" dirty="0"/>
              <a:t>interaction of hazard, exposure, </a:t>
            </a:r>
          </a:p>
          <a:p>
            <a:r>
              <a:rPr lang="en-GB" dirty="0"/>
              <a:t>and vulnerability, which can be </a:t>
            </a:r>
          </a:p>
          <a:p>
            <a:r>
              <a:rPr lang="en-GB" dirty="0"/>
              <a:t>represented by the three sides of </a:t>
            </a:r>
          </a:p>
          <a:p>
            <a:r>
              <a:rPr lang="en-GB" dirty="0"/>
              <a:t>a triangle</a:t>
            </a:r>
          </a:p>
        </p:txBody>
      </p:sp>
      <p:sp>
        <p:nvSpPr>
          <p:cNvPr id="11" name="TextBox 10"/>
          <p:cNvSpPr txBox="1"/>
          <p:nvPr/>
        </p:nvSpPr>
        <p:spPr>
          <a:xfrm>
            <a:off x="5778894" y="3985190"/>
            <a:ext cx="3414333" cy="2585323"/>
          </a:xfrm>
          <a:prstGeom prst="rect">
            <a:avLst/>
          </a:prstGeom>
          <a:solidFill>
            <a:schemeClr val="accent5">
              <a:lumMod val="60000"/>
              <a:lumOff val="40000"/>
            </a:schemeClr>
          </a:solidFill>
        </p:spPr>
        <p:txBody>
          <a:bodyPr wrap="none" rtlCol="0">
            <a:spAutoFit/>
          </a:bodyPr>
          <a:lstStyle/>
          <a:p>
            <a:r>
              <a:rPr lang="en-GB" dirty="0"/>
              <a:t>If any one of these sides </a:t>
            </a:r>
          </a:p>
          <a:p>
            <a:r>
              <a:rPr lang="en-GB" dirty="0"/>
              <a:t>increases, the area of the triangle </a:t>
            </a:r>
          </a:p>
          <a:p>
            <a:r>
              <a:rPr lang="en-GB" dirty="0"/>
              <a:t>increases, hence the amount of </a:t>
            </a:r>
          </a:p>
          <a:p>
            <a:r>
              <a:rPr lang="en-GB" dirty="0"/>
              <a:t>risk also increases</a:t>
            </a:r>
          </a:p>
          <a:p>
            <a:endParaRPr lang="en-GB" dirty="0"/>
          </a:p>
          <a:p>
            <a:r>
              <a:rPr lang="en-GB" dirty="0"/>
              <a:t>If any one of the sides reduces, </a:t>
            </a:r>
          </a:p>
          <a:p>
            <a:r>
              <a:rPr lang="en-GB" dirty="0"/>
              <a:t>the risk reduces.</a:t>
            </a:r>
          </a:p>
          <a:p>
            <a:r>
              <a:rPr lang="en-GB" dirty="0"/>
              <a:t>If we can eliminate one side there </a:t>
            </a:r>
          </a:p>
          <a:p>
            <a:r>
              <a:rPr lang="en-GB" dirty="0"/>
              <a:t>is no risk</a:t>
            </a:r>
          </a:p>
        </p:txBody>
      </p:sp>
    </p:spTree>
    <p:extLst>
      <p:ext uri="{BB962C8B-B14F-4D97-AF65-F5344CB8AC3E}">
        <p14:creationId xmlns:p14="http://schemas.microsoft.com/office/powerpoint/2010/main" val="15506179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918578"/>
            <a:ext cx="11590421" cy="1325563"/>
          </a:xfrm>
        </p:spPr>
        <p:txBody>
          <a:bodyPr/>
          <a:lstStyle/>
          <a:p>
            <a:r>
              <a:rPr lang="en-GB" dirty="0"/>
              <a:t>Threat, Hazard and Vulnerability Relationship</a:t>
            </a:r>
          </a:p>
        </p:txBody>
      </p:sp>
      <p:sp>
        <p:nvSpPr>
          <p:cNvPr id="3" name="Content Placeholder 2"/>
          <p:cNvSpPr>
            <a:spLocks noGrp="1"/>
          </p:cNvSpPr>
          <p:nvPr>
            <p:ph idx="1"/>
          </p:nvPr>
        </p:nvSpPr>
        <p:spPr>
          <a:xfrm>
            <a:off x="312821" y="2595646"/>
            <a:ext cx="11590421" cy="4069849"/>
          </a:xfrm>
        </p:spPr>
        <p:txBody>
          <a:bodyPr>
            <a:normAutofit/>
          </a:bodyPr>
          <a:lstStyle/>
          <a:p>
            <a:pPr marL="0" indent="0">
              <a:buNone/>
            </a:pPr>
            <a:endParaRPr lang="en-GB" dirty="0"/>
          </a:p>
        </p:txBody>
      </p:sp>
      <p:sp>
        <p:nvSpPr>
          <p:cNvPr id="7" name="Freeform 6"/>
          <p:cNvSpPr/>
          <p:nvPr/>
        </p:nvSpPr>
        <p:spPr>
          <a:xfrm>
            <a:off x="5304087" y="2819399"/>
            <a:ext cx="3251200" cy="325120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FFC00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lvl="1"/>
            <a:endParaRPr lang="en-GB" dirty="0"/>
          </a:p>
          <a:p>
            <a:pPr lvl="1"/>
            <a:endParaRPr lang="en-GB" dirty="0"/>
          </a:p>
          <a:p>
            <a:pPr lvl="2"/>
            <a:endParaRPr lang="en-GB" sz="2000" b="1" dirty="0"/>
          </a:p>
          <a:p>
            <a:pPr lvl="2"/>
            <a:endParaRPr lang="en-GB" sz="2000" b="1" dirty="0"/>
          </a:p>
          <a:p>
            <a:pPr lvl="1" algn="r"/>
            <a:r>
              <a:rPr lang="en-GB" sz="2000" b="1" dirty="0"/>
              <a:t>Vulnerability</a:t>
            </a:r>
          </a:p>
          <a:p>
            <a:pPr lvl="1" algn="r"/>
            <a:r>
              <a:rPr lang="en-GB" dirty="0"/>
              <a:t>People</a:t>
            </a:r>
          </a:p>
          <a:p>
            <a:pPr lvl="1" algn="r"/>
            <a:r>
              <a:rPr lang="en-GB" dirty="0"/>
              <a:t>Property</a:t>
            </a:r>
          </a:p>
          <a:p>
            <a:pPr lvl="1" algn="r"/>
            <a:r>
              <a:rPr lang="en-GB" dirty="0"/>
              <a:t>Essential services</a:t>
            </a:r>
          </a:p>
          <a:p>
            <a:pPr lvl="1" algn="r"/>
            <a:r>
              <a:rPr lang="en-GB" dirty="0"/>
              <a:t>Environment</a:t>
            </a:r>
          </a:p>
          <a:p>
            <a:pPr lvl="1" algn="r"/>
            <a:r>
              <a:rPr lang="en-GB" dirty="0"/>
              <a:t>Economy</a:t>
            </a:r>
          </a:p>
          <a:p>
            <a:pPr lvl="0" algn="ctr" defTabSz="2889250">
              <a:lnSpc>
                <a:spcPct val="90000"/>
              </a:lnSpc>
              <a:spcBef>
                <a:spcPct val="0"/>
              </a:spcBef>
              <a:spcAft>
                <a:spcPct val="35000"/>
              </a:spcAft>
            </a:pPr>
            <a:endParaRPr lang="en-US" sz="6500" kern="1200" dirty="0"/>
          </a:p>
        </p:txBody>
      </p:sp>
      <p:sp>
        <p:nvSpPr>
          <p:cNvPr id="9" name="Freeform 8"/>
          <p:cNvSpPr/>
          <p:nvPr/>
        </p:nvSpPr>
        <p:spPr>
          <a:xfrm>
            <a:off x="3068658" y="2819399"/>
            <a:ext cx="3251200" cy="325120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6155" tIns="839893" rIns="994325" bIns="623147" numCol="1" spcCol="1270" anchor="ctr" anchorCtr="0">
            <a:noAutofit/>
          </a:bodyPr>
          <a:lstStyle/>
          <a:p>
            <a:pPr lvl="1"/>
            <a:r>
              <a:rPr lang="en-GB" sz="2000" b="1" dirty="0"/>
              <a:t>Hazard</a:t>
            </a:r>
          </a:p>
          <a:p>
            <a:pPr lvl="1"/>
            <a:r>
              <a:rPr lang="en-GB" dirty="0"/>
              <a:t>Past recurrence intervals</a:t>
            </a:r>
          </a:p>
          <a:p>
            <a:pPr lvl="1"/>
            <a:r>
              <a:rPr lang="en-GB" dirty="0"/>
              <a:t>Future probability</a:t>
            </a:r>
          </a:p>
          <a:p>
            <a:pPr lvl="1"/>
            <a:r>
              <a:rPr lang="en-GB" dirty="0"/>
              <a:t>Speed of onset</a:t>
            </a:r>
          </a:p>
          <a:p>
            <a:pPr lvl="1"/>
            <a:r>
              <a:rPr lang="en-GB" dirty="0"/>
              <a:t>Magnitude</a:t>
            </a:r>
          </a:p>
          <a:p>
            <a:pPr lvl="1"/>
            <a:r>
              <a:rPr lang="en-GB" dirty="0"/>
              <a:t>Duration</a:t>
            </a:r>
          </a:p>
          <a:p>
            <a:pPr lvl="1"/>
            <a:r>
              <a:rPr lang="en-GB" dirty="0"/>
              <a:t>Spatial extent</a:t>
            </a:r>
          </a:p>
          <a:p>
            <a:pPr lvl="1"/>
            <a:r>
              <a:rPr lang="en-GB" dirty="0"/>
              <a:t>Intensity</a:t>
            </a:r>
            <a:endParaRPr lang="en-US" sz="3200" dirty="0"/>
          </a:p>
          <a:p>
            <a:pPr lvl="1"/>
            <a:endParaRPr lang="en-GB" sz="900" dirty="0"/>
          </a:p>
        </p:txBody>
      </p:sp>
      <p:sp>
        <p:nvSpPr>
          <p:cNvPr id="10" name="TextBox 9"/>
          <p:cNvSpPr txBox="1"/>
          <p:nvPr/>
        </p:nvSpPr>
        <p:spPr>
          <a:xfrm>
            <a:off x="5581650" y="4260333"/>
            <a:ext cx="593432" cy="369332"/>
          </a:xfrm>
          <a:prstGeom prst="rect">
            <a:avLst/>
          </a:prstGeom>
          <a:noFill/>
        </p:spPr>
        <p:txBody>
          <a:bodyPr wrap="none" rtlCol="0">
            <a:spAutoFit/>
          </a:bodyPr>
          <a:lstStyle/>
          <a:p>
            <a:r>
              <a:rPr lang="en-GB" dirty="0"/>
              <a:t>RISK</a:t>
            </a:r>
          </a:p>
        </p:txBody>
      </p:sp>
    </p:spTree>
    <p:extLst>
      <p:ext uri="{BB962C8B-B14F-4D97-AF65-F5344CB8AC3E}">
        <p14:creationId xmlns:p14="http://schemas.microsoft.com/office/powerpoint/2010/main" val="352676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Before You Start</a:t>
            </a:r>
          </a:p>
        </p:txBody>
      </p:sp>
      <p:sp>
        <p:nvSpPr>
          <p:cNvPr id="3" name="Content Placeholder 2"/>
          <p:cNvSpPr>
            <a:spLocks noGrp="1"/>
          </p:cNvSpPr>
          <p:nvPr>
            <p:ph idx="1"/>
          </p:nvPr>
        </p:nvSpPr>
        <p:spPr/>
        <p:txBody>
          <a:bodyPr>
            <a:normAutofit/>
          </a:bodyPr>
          <a:lstStyle/>
          <a:p>
            <a:r>
              <a:rPr lang="en-GB" dirty="0"/>
              <a:t>To get started with IT security risk assessment, you need to answer three important questions:</a:t>
            </a:r>
          </a:p>
          <a:p>
            <a:pPr lvl="1"/>
            <a:r>
              <a:rPr lang="en-GB" dirty="0"/>
              <a:t>What are your organization’s critical information technology assets — that is, the data whose exposure would have a major impact on your business operations?</a:t>
            </a:r>
          </a:p>
          <a:p>
            <a:pPr lvl="1"/>
            <a:r>
              <a:rPr lang="en-GB" dirty="0"/>
              <a:t>What are the top five business processes that utilize or require this information?</a:t>
            </a:r>
          </a:p>
          <a:p>
            <a:pPr lvl="1"/>
            <a:r>
              <a:rPr lang="en-GB" dirty="0"/>
              <a:t>What threats could affect the ability of those business functions to operate?</a:t>
            </a:r>
          </a:p>
        </p:txBody>
      </p:sp>
    </p:spTree>
    <p:extLst>
      <p:ext uri="{BB962C8B-B14F-4D97-AF65-F5344CB8AC3E}">
        <p14:creationId xmlns:p14="http://schemas.microsoft.com/office/powerpoint/2010/main" val="4060796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Asymmetric Attacks</a:t>
            </a:r>
          </a:p>
        </p:txBody>
      </p:sp>
      <p:sp>
        <p:nvSpPr>
          <p:cNvPr id="3" name="Content Placeholder 2"/>
          <p:cNvSpPr>
            <a:spLocks noGrp="1"/>
          </p:cNvSpPr>
          <p:nvPr>
            <p:ph idx="1"/>
          </p:nvPr>
        </p:nvSpPr>
        <p:spPr/>
        <p:txBody>
          <a:bodyPr/>
          <a:lstStyle/>
          <a:p>
            <a:r>
              <a:rPr lang="en-GB" dirty="0"/>
              <a:t>Refers to cyberwarfare that bypasses or sabotages a victim’s strengths while targeting their vulnerabilities</a:t>
            </a:r>
          </a:p>
          <a:p>
            <a:r>
              <a:rPr lang="en-GB" dirty="0"/>
              <a:t>Perpetrator has an unfair (asymmetric) advantage over his opponent</a:t>
            </a:r>
          </a:p>
          <a:p>
            <a:r>
              <a:rPr lang="en-GB" dirty="0"/>
              <a:t>Can be impossible to detect</a:t>
            </a:r>
          </a:p>
          <a:p>
            <a:r>
              <a:rPr lang="en-GB" dirty="0"/>
              <a:t>Low cost</a:t>
            </a:r>
          </a:p>
          <a:p>
            <a:r>
              <a:rPr lang="en-GB" dirty="0"/>
              <a:t>Large damage potential</a:t>
            </a:r>
          </a:p>
        </p:txBody>
      </p:sp>
    </p:spTree>
    <p:extLst>
      <p:ext uri="{BB962C8B-B14F-4D97-AF65-F5344CB8AC3E}">
        <p14:creationId xmlns:p14="http://schemas.microsoft.com/office/powerpoint/2010/main" val="4436338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Prevention</a:t>
            </a:r>
          </a:p>
        </p:txBody>
      </p:sp>
      <p:sp>
        <p:nvSpPr>
          <p:cNvPr id="3" name="Content Placeholder 2"/>
          <p:cNvSpPr>
            <a:spLocks noGrp="1"/>
          </p:cNvSpPr>
          <p:nvPr>
            <p:ph idx="1"/>
          </p:nvPr>
        </p:nvSpPr>
        <p:spPr/>
        <p:txBody>
          <a:bodyPr/>
          <a:lstStyle/>
          <a:p>
            <a:r>
              <a:rPr lang="en-GB" dirty="0"/>
              <a:t>Be aware of your own vulnerabilities</a:t>
            </a:r>
          </a:p>
          <a:p>
            <a:r>
              <a:rPr lang="en-GB" dirty="0"/>
              <a:t>Create strategies that address potential weak points in those areas</a:t>
            </a:r>
          </a:p>
          <a:p>
            <a:r>
              <a:rPr lang="en-GB" dirty="0"/>
              <a:t>Asymmetric cyber attacks should be treated as a serious threat</a:t>
            </a:r>
          </a:p>
          <a:p>
            <a:r>
              <a:rPr lang="en-GB" dirty="0"/>
              <a:t>The damage can be detrimental, lack boundaries or borders, and cannot be specifically monitored</a:t>
            </a:r>
          </a:p>
        </p:txBody>
      </p:sp>
    </p:spTree>
    <p:extLst>
      <p:ext uri="{BB962C8B-B14F-4D97-AF65-F5344CB8AC3E}">
        <p14:creationId xmlns:p14="http://schemas.microsoft.com/office/powerpoint/2010/main" val="25259603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Features</a:t>
            </a:r>
          </a:p>
        </p:txBody>
      </p:sp>
      <p:sp>
        <p:nvSpPr>
          <p:cNvPr id="3" name="Content Placeholder 2"/>
          <p:cNvSpPr>
            <a:spLocks noGrp="1"/>
          </p:cNvSpPr>
          <p:nvPr>
            <p:ph idx="1"/>
          </p:nvPr>
        </p:nvSpPr>
        <p:spPr/>
        <p:txBody>
          <a:bodyPr/>
          <a:lstStyle/>
          <a:p>
            <a:r>
              <a:rPr lang="en-GB" dirty="0"/>
              <a:t>Technology: Cyber attacks are unconventional in that technology requires less planning and lower costs</a:t>
            </a:r>
          </a:p>
          <a:p>
            <a:r>
              <a:rPr lang="en-GB" dirty="0"/>
              <a:t>Tactics: The nature of asymmetry makes the plan of attack unfair, uneven, hard to track, and removes any of the victim’s advantages</a:t>
            </a:r>
          </a:p>
          <a:p>
            <a:r>
              <a:rPr lang="en-GB" dirty="0"/>
              <a:t>Exploitation: In order to increase odds for success, asymmetric attackers research their victim’s vulnerabilities and create strategies surrounding them</a:t>
            </a:r>
          </a:p>
          <a:p>
            <a:r>
              <a:rPr lang="en-GB" dirty="0"/>
              <a:t>Impact: Asymmetric cyber attacks are employed to cause as much damage as possible physically and psychologically, including inflicting distress, shock, and confusion</a:t>
            </a:r>
          </a:p>
        </p:txBody>
      </p:sp>
    </p:spTree>
    <p:extLst>
      <p:ext uri="{BB962C8B-B14F-4D97-AF65-F5344CB8AC3E}">
        <p14:creationId xmlns:p14="http://schemas.microsoft.com/office/powerpoint/2010/main" val="13802182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a:t>
            </a:r>
          </a:p>
        </p:txBody>
      </p:sp>
      <p:sp>
        <p:nvSpPr>
          <p:cNvPr id="3" name="Content Placeholder 2"/>
          <p:cNvSpPr>
            <a:spLocks noGrp="1"/>
          </p:cNvSpPr>
          <p:nvPr>
            <p:ph idx="1"/>
          </p:nvPr>
        </p:nvSpPr>
        <p:spPr/>
        <p:txBody>
          <a:bodyPr/>
          <a:lstStyle/>
          <a:p>
            <a:r>
              <a:rPr lang="en-GB" dirty="0"/>
              <a:t>Attack security measures that have been put in place by capitalizing on the weakest link</a:t>
            </a:r>
          </a:p>
          <a:p>
            <a:pPr lvl="1"/>
            <a:r>
              <a:rPr lang="en-GB" dirty="0"/>
              <a:t>firewall </a:t>
            </a:r>
          </a:p>
          <a:p>
            <a:pPr lvl="1"/>
            <a:r>
              <a:rPr lang="en-GB" dirty="0"/>
              <a:t>intrusion detection system</a:t>
            </a:r>
          </a:p>
          <a:p>
            <a:pPr lvl="1"/>
            <a:endParaRPr lang="en-GB" dirty="0"/>
          </a:p>
          <a:p>
            <a:r>
              <a:rPr lang="en-GB" dirty="0"/>
              <a:t>In 2013, the Syrian Electronic Army hacked the Associated Press Twitter account, claiming that President Obama had been injured due to an explosion in the White House</a:t>
            </a:r>
          </a:p>
          <a:p>
            <a:r>
              <a:rPr lang="en-GB" dirty="0"/>
              <a:t>This simple action wreaked havoc as markets and stocks crashed in response to the tweet </a:t>
            </a:r>
          </a:p>
        </p:txBody>
      </p:sp>
    </p:spTree>
    <p:extLst>
      <p:ext uri="{BB962C8B-B14F-4D97-AF65-F5344CB8AC3E}">
        <p14:creationId xmlns:p14="http://schemas.microsoft.com/office/powerpoint/2010/main" val="15515125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2.3 Describe and explain: </a:t>
            </a:r>
            <a:endParaRPr lang="en-GB" dirty="0"/>
          </a:p>
        </p:txBody>
      </p:sp>
      <p:sp>
        <p:nvSpPr>
          <p:cNvPr id="3" name="Text Placeholder 2"/>
          <p:cNvSpPr>
            <a:spLocks noGrp="1"/>
          </p:cNvSpPr>
          <p:nvPr>
            <p:ph type="body" idx="1"/>
          </p:nvPr>
        </p:nvSpPr>
        <p:spPr/>
        <p:txBody>
          <a:bodyPr>
            <a:normAutofit/>
          </a:bodyPr>
          <a:lstStyle/>
          <a:p>
            <a:pPr lvl="1"/>
            <a:r>
              <a:rPr lang="en-US" dirty="0"/>
              <a:t>What risk is (covered previously)</a:t>
            </a:r>
          </a:p>
          <a:p>
            <a:pPr lvl="1"/>
            <a:r>
              <a:rPr lang="en-US" dirty="0"/>
              <a:t>How risks are usually quantified (by likelihood and relative impact) </a:t>
            </a:r>
          </a:p>
          <a:p>
            <a:pPr lvl="1"/>
            <a:r>
              <a:rPr lang="en-US" dirty="0"/>
              <a:t>The use of at least one commonly used tool for risk management; for example, but not limited to, a risk register </a:t>
            </a:r>
          </a:p>
          <a:p>
            <a:endParaRPr lang="en-GB" dirty="0"/>
          </a:p>
        </p:txBody>
      </p:sp>
    </p:spTree>
    <p:extLst>
      <p:ext uri="{BB962C8B-B14F-4D97-AF65-F5344CB8AC3E}">
        <p14:creationId xmlns:p14="http://schemas.microsoft.com/office/powerpoint/2010/main" val="25112273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Risk Management</a:t>
            </a:r>
          </a:p>
        </p:txBody>
      </p:sp>
      <p:sp>
        <p:nvSpPr>
          <p:cNvPr id="3" name="Content Placeholder 2"/>
          <p:cNvSpPr>
            <a:spLocks noGrp="1"/>
          </p:cNvSpPr>
          <p:nvPr>
            <p:ph idx="1"/>
          </p:nvPr>
        </p:nvSpPr>
        <p:spPr/>
        <p:txBody>
          <a:bodyPr/>
          <a:lstStyle/>
          <a:p>
            <a:r>
              <a:rPr lang="en-GB" dirty="0"/>
              <a:t>Risk management is challenging</a:t>
            </a:r>
          </a:p>
          <a:p>
            <a:r>
              <a:rPr lang="en-GB" dirty="0"/>
              <a:t>One of the hardest parts of a risk management project can be keeping track of what devices, services, applications and other assets</a:t>
            </a:r>
          </a:p>
          <a:p>
            <a:endParaRPr lang="en-GB" dirty="0"/>
          </a:p>
          <a:p>
            <a:endParaRPr lang="en-GB" dirty="0"/>
          </a:p>
        </p:txBody>
      </p:sp>
    </p:spTree>
    <p:extLst>
      <p:ext uri="{BB962C8B-B14F-4D97-AF65-F5344CB8AC3E}">
        <p14:creationId xmlns:p14="http://schemas.microsoft.com/office/powerpoint/2010/main" val="22529926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Tools - Inventorying</a:t>
            </a:r>
          </a:p>
        </p:txBody>
      </p:sp>
      <p:sp>
        <p:nvSpPr>
          <p:cNvPr id="3" name="Content Placeholder 2"/>
          <p:cNvSpPr>
            <a:spLocks noGrp="1"/>
          </p:cNvSpPr>
          <p:nvPr>
            <p:ph idx="1"/>
          </p:nvPr>
        </p:nvSpPr>
        <p:spPr/>
        <p:txBody>
          <a:bodyPr/>
          <a:lstStyle/>
          <a:p>
            <a:r>
              <a:rPr lang="en-GB" dirty="0"/>
              <a:t>Make an itemised list of every asset</a:t>
            </a:r>
          </a:p>
          <a:p>
            <a:r>
              <a:rPr lang="en-GB" dirty="0"/>
              <a:t>Can be manual or automated</a:t>
            </a:r>
          </a:p>
          <a:p>
            <a:r>
              <a:rPr lang="en-GB" dirty="0" err="1"/>
              <a:t>Spiceworks</a:t>
            </a:r>
            <a:r>
              <a:rPr lang="en-GB" dirty="0"/>
              <a:t> – not free</a:t>
            </a:r>
          </a:p>
          <a:p>
            <a:r>
              <a:rPr lang="en-GB" dirty="0"/>
              <a:t>GLPI</a:t>
            </a:r>
          </a:p>
          <a:p>
            <a:r>
              <a:rPr lang="en-GB" dirty="0"/>
              <a:t>OCS Inventory NG</a:t>
            </a:r>
          </a:p>
        </p:txBody>
      </p:sp>
    </p:spTree>
    <p:extLst>
      <p:ext uri="{BB962C8B-B14F-4D97-AF65-F5344CB8AC3E}">
        <p14:creationId xmlns:p14="http://schemas.microsoft.com/office/powerpoint/2010/main" val="37253932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Tools – Risk Tracking</a:t>
            </a:r>
          </a:p>
        </p:txBody>
      </p:sp>
      <p:sp>
        <p:nvSpPr>
          <p:cNvPr id="3" name="Content Placeholder 2"/>
          <p:cNvSpPr>
            <a:spLocks noGrp="1"/>
          </p:cNvSpPr>
          <p:nvPr>
            <p:ph idx="1"/>
          </p:nvPr>
        </p:nvSpPr>
        <p:spPr/>
        <p:txBody>
          <a:bodyPr/>
          <a:lstStyle/>
          <a:p>
            <a:r>
              <a:rPr lang="en-GB" dirty="0"/>
              <a:t>Can help track risks and mitigations, visualize risks by severity, create reports and complete other logistical legwork items</a:t>
            </a:r>
          </a:p>
          <a:p>
            <a:r>
              <a:rPr lang="en-GB" dirty="0" err="1"/>
              <a:t>SimpleRisk</a:t>
            </a:r>
            <a:endParaRPr lang="en-GB" dirty="0"/>
          </a:p>
        </p:txBody>
      </p:sp>
    </p:spTree>
    <p:extLst>
      <p:ext uri="{BB962C8B-B14F-4D97-AF65-F5344CB8AC3E}">
        <p14:creationId xmlns:p14="http://schemas.microsoft.com/office/powerpoint/2010/main" val="39333270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Tools – Risk Register</a:t>
            </a:r>
          </a:p>
        </p:txBody>
      </p:sp>
      <p:sp>
        <p:nvSpPr>
          <p:cNvPr id="3" name="Content Placeholder 2"/>
          <p:cNvSpPr>
            <a:spLocks noGrp="1"/>
          </p:cNvSpPr>
          <p:nvPr>
            <p:ph idx="1"/>
          </p:nvPr>
        </p:nvSpPr>
        <p:spPr/>
        <p:txBody>
          <a:bodyPr/>
          <a:lstStyle/>
          <a:p>
            <a:r>
              <a:rPr lang="en-GB" dirty="0"/>
              <a:t>A Risk Register is a tool for documenting risks, and actions to manage each risk</a:t>
            </a:r>
          </a:p>
          <a:p>
            <a:r>
              <a:rPr lang="en-GB" dirty="0"/>
              <a:t>The Risk Register is essential to the successful management of risk</a:t>
            </a:r>
          </a:p>
          <a:p>
            <a:r>
              <a:rPr lang="en-GB" dirty="0"/>
              <a:t>As risks are identified they are logged on the register and actions are taken to respond to the risk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96" y="4505498"/>
            <a:ext cx="11768586" cy="2035169"/>
          </a:xfrm>
          <a:prstGeom prst="rect">
            <a:avLst/>
          </a:prstGeom>
        </p:spPr>
      </p:pic>
      <p:sp>
        <p:nvSpPr>
          <p:cNvPr id="5" name="TextBox 4"/>
          <p:cNvSpPr txBox="1"/>
          <p:nvPr/>
        </p:nvSpPr>
        <p:spPr>
          <a:xfrm>
            <a:off x="8927431" y="6627168"/>
            <a:ext cx="2882520" cy="230832"/>
          </a:xfrm>
          <a:prstGeom prst="rect">
            <a:avLst/>
          </a:prstGeom>
          <a:noFill/>
        </p:spPr>
        <p:txBody>
          <a:bodyPr wrap="none" rtlCol="0">
            <a:spAutoFit/>
          </a:bodyPr>
          <a:lstStyle/>
          <a:p>
            <a:r>
              <a:rPr lang="en-GB" sz="900" dirty="0"/>
              <a:t>https://www.stakeholdermap.com/risk/risk-register.html</a:t>
            </a:r>
          </a:p>
        </p:txBody>
      </p:sp>
    </p:spTree>
    <p:extLst>
      <p:ext uri="{BB962C8B-B14F-4D97-AF65-F5344CB8AC3E}">
        <p14:creationId xmlns:p14="http://schemas.microsoft.com/office/powerpoint/2010/main" val="18304167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Tools – Threat Analysis</a:t>
            </a:r>
          </a:p>
        </p:txBody>
      </p:sp>
      <p:sp>
        <p:nvSpPr>
          <p:cNvPr id="3" name="Content Placeholder 2"/>
          <p:cNvSpPr>
            <a:spLocks noGrp="1"/>
          </p:cNvSpPr>
          <p:nvPr>
            <p:ph idx="1"/>
          </p:nvPr>
        </p:nvSpPr>
        <p:spPr/>
        <p:txBody>
          <a:bodyPr/>
          <a:lstStyle/>
          <a:p>
            <a:r>
              <a:rPr lang="en-GB" dirty="0"/>
              <a:t>Cyber threat analysis is a process in which the knowledge of internal and external information vulnerabilities pertinent to a particular organization is matched against real-world </a:t>
            </a:r>
            <a:r>
              <a:rPr lang="en-GB"/>
              <a:t>cyber attacks</a:t>
            </a:r>
          </a:p>
          <a:p>
            <a:endParaRPr lang="en-GB" dirty="0"/>
          </a:p>
        </p:txBody>
      </p:sp>
    </p:spTree>
    <p:extLst>
      <p:ext uri="{BB962C8B-B14F-4D97-AF65-F5344CB8AC3E}">
        <p14:creationId xmlns:p14="http://schemas.microsoft.com/office/powerpoint/2010/main" val="4048669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Evaluation of information assets</a:t>
            </a:r>
            <a:endParaRPr lang="en-GB" dirty="0"/>
          </a:p>
        </p:txBody>
      </p:sp>
      <p:sp>
        <p:nvSpPr>
          <p:cNvPr id="7" name="Content Placeholder 6"/>
          <p:cNvSpPr>
            <a:spLocks noGrp="1"/>
          </p:cNvSpPr>
          <p:nvPr>
            <p:ph idx="1"/>
          </p:nvPr>
        </p:nvSpPr>
        <p:spPr/>
        <p:txBody>
          <a:bodyPr/>
          <a:lstStyle/>
          <a:p>
            <a:r>
              <a:rPr lang="en-GB" dirty="0"/>
              <a:t>Evaluation of assets</a:t>
            </a:r>
          </a:p>
          <a:p>
            <a:pPr lvl="1"/>
            <a:r>
              <a:rPr lang="en-GB" dirty="0"/>
              <a:t>The first steps in information security strategic planning in any form of business are risk management and risk evaluation</a:t>
            </a:r>
          </a:p>
          <a:p>
            <a:pPr lvl="1"/>
            <a:r>
              <a:rPr lang="en-GB" dirty="0"/>
              <a:t>This is necessarily broad</a:t>
            </a:r>
          </a:p>
          <a:p>
            <a:pPr lvl="2"/>
            <a:r>
              <a:rPr lang="en-GB" dirty="0"/>
              <a:t>Including business processes, people and physical infrastructure, as well as the information system</a:t>
            </a:r>
          </a:p>
          <a:p>
            <a:pPr lvl="1"/>
            <a:r>
              <a:rPr lang="en-GB" dirty="0"/>
              <a:t>The security risk evaluation needs to assess the asset value to predict the impact and consequence of any damages</a:t>
            </a:r>
          </a:p>
          <a:p>
            <a:pPr lvl="2"/>
            <a:r>
              <a:rPr lang="en-GB" dirty="0"/>
              <a:t>Difficult to apply this approach to systems built using knowledge-based architectures</a:t>
            </a:r>
          </a:p>
        </p:txBody>
      </p:sp>
    </p:spTree>
    <p:extLst>
      <p:ext uri="{BB962C8B-B14F-4D97-AF65-F5344CB8AC3E}">
        <p14:creationId xmlns:p14="http://schemas.microsoft.com/office/powerpoint/2010/main" val="8779439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2.4 Describe typical threats, threat actors and hazards in terms of capability, opportunity and motive using examples that may concern an </a:t>
            </a:r>
            <a:r>
              <a:rPr lang="en-US" sz="4000" dirty="0" err="1"/>
              <a:t>organisation</a:t>
            </a:r>
            <a:endParaRPr lang="en-GB" sz="4000" dirty="0"/>
          </a:p>
        </p:txBody>
      </p:sp>
      <p:sp>
        <p:nvSpPr>
          <p:cNvPr id="3" name="Text Placeholder 2"/>
          <p:cNvSpPr>
            <a:spLocks noGrp="1"/>
          </p:cNvSpPr>
          <p:nvPr>
            <p:ph type="body" idx="1"/>
          </p:nvPr>
        </p:nvSpPr>
        <p:spPr/>
        <p:txBody>
          <a:bodyPr>
            <a:normAutofit/>
          </a:bodyPr>
          <a:lstStyle/>
          <a:p>
            <a:r>
              <a:rPr lang="en-US" dirty="0"/>
              <a:t>These may include, but not be limited to: </a:t>
            </a:r>
          </a:p>
          <a:p>
            <a:pPr lvl="1"/>
            <a:r>
              <a:rPr lang="en-US" dirty="0"/>
              <a:t>Profiling techniques </a:t>
            </a:r>
          </a:p>
          <a:p>
            <a:pPr lvl="1"/>
            <a:r>
              <a:rPr lang="en-US" dirty="0"/>
              <a:t>Relating these threat descriptions to example security objectives </a:t>
            </a:r>
          </a:p>
          <a:p>
            <a:endParaRPr lang="en-GB" dirty="0"/>
          </a:p>
        </p:txBody>
      </p:sp>
    </p:spTree>
    <p:extLst>
      <p:ext uri="{BB962C8B-B14F-4D97-AF65-F5344CB8AC3E}">
        <p14:creationId xmlns:p14="http://schemas.microsoft.com/office/powerpoint/2010/main" val="16847212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Profiling</a:t>
            </a:r>
            <a:endParaRPr lang="en-US" dirty="0"/>
          </a:p>
        </p:txBody>
      </p:sp>
      <p:sp>
        <p:nvSpPr>
          <p:cNvPr id="5" name="Content Placeholder 4"/>
          <p:cNvSpPr>
            <a:spLocks noGrp="1"/>
          </p:cNvSpPr>
          <p:nvPr>
            <p:ph idx="1"/>
          </p:nvPr>
        </p:nvSpPr>
        <p:spPr/>
        <p:txBody>
          <a:bodyPr>
            <a:normAutofit lnSpcReduction="10000"/>
          </a:bodyPr>
          <a:lstStyle/>
          <a:p>
            <a:r>
              <a:rPr lang="en-US" dirty="0"/>
              <a:t>Provide incident management teams with threat intelligence information</a:t>
            </a:r>
          </a:p>
          <a:p>
            <a:r>
              <a:rPr lang="en-US" dirty="0"/>
              <a:t>Can be used to analyze individual threat scenarios or threat scenario campaigns</a:t>
            </a:r>
          </a:p>
          <a:p>
            <a:r>
              <a:rPr lang="en-US" dirty="0"/>
              <a:t>Enable teams to anticipate and mitigate future attacks based on this detailed knowledge about the threats</a:t>
            </a:r>
          </a:p>
          <a:p>
            <a:r>
              <a:rPr lang="en-US" dirty="0"/>
              <a:t>A threat profile includes information about critical assets, threat actors, and threat scenarios</a:t>
            </a:r>
          </a:p>
          <a:p>
            <a:r>
              <a:rPr lang="en-US" dirty="0"/>
              <a:t>A threat scenario is an illustration in which one or more threat actors can mount one or more threat actions in an attempt to compromise an identified critical asset</a:t>
            </a:r>
          </a:p>
          <a:p>
            <a:r>
              <a:rPr lang="en-US" dirty="0"/>
              <a:t>Done by exploiting both vulnerabilities and inadequate safeguards</a:t>
            </a:r>
          </a:p>
        </p:txBody>
      </p:sp>
    </p:spTree>
    <p:extLst>
      <p:ext uri="{BB962C8B-B14F-4D97-AF65-F5344CB8AC3E}">
        <p14:creationId xmlns:p14="http://schemas.microsoft.com/office/powerpoint/2010/main" val="42455043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Threat Actors</a:t>
            </a:r>
            <a:endParaRPr lang="en-US" dirty="0"/>
          </a:p>
        </p:txBody>
      </p:sp>
      <p:sp>
        <p:nvSpPr>
          <p:cNvPr id="3" name="Content Placeholder 2"/>
          <p:cNvSpPr>
            <a:spLocks noGrp="1"/>
          </p:cNvSpPr>
          <p:nvPr>
            <p:ph idx="1"/>
          </p:nvPr>
        </p:nvSpPr>
        <p:spPr/>
        <p:txBody>
          <a:bodyPr/>
          <a:lstStyle/>
          <a:p>
            <a:r>
              <a:rPr lang="en-GB" dirty="0"/>
              <a:t>Can be internal or external</a:t>
            </a:r>
          </a:p>
          <a:p>
            <a:r>
              <a:rPr lang="en-GB" dirty="0"/>
              <a:t>Internal</a:t>
            </a:r>
          </a:p>
          <a:p>
            <a:pPr lvl="1"/>
            <a:r>
              <a:rPr lang="en-GB" dirty="0"/>
              <a:t>System Administrators/End Users/Executives &amp; Managers</a:t>
            </a:r>
          </a:p>
          <a:p>
            <a:r>
              <a:rPr lang="en-GB" dirty="0"/>
              <a:t>External</a:t>
            </a:r>
          </a:p>
          <a:p>
            <a:pPr lvl="1"/>
            <a:r>
              <a:rPr lang="en-GB" dirty="0"/>
              <a:t>Cyber criminals</a:t>
            </a:r>
          </a:p>
          <a:p>
            <a:pPr lvl="1"/>
            <a:r>
              <a:rPr lang="en-US" dirty="0"/>
              <a:t>State-Sponsored Threat Actors</a:t>
            </a:r>
          </a:p>
          <a:p>
            <a:pPr lvl="1"/>
            <a:r>
              <a:rPr lang="en-GB" dirty="0"/>
              <a:t>Hacktivists</a:t>
            </a:r>
            <a:endParaRPr lang="en-US" dirty="0"/>
          </a:p>
        </p:txBody>
      </p:sp>
    </p:spTree>
    <p:extLst>
      <p:ext uri="{BB962C8B-B14F-4D97-AF65-F5344CB8AC3E}">
        <p14:creationId xmlns:p14="http://schemas.microsoft.com/office/powerpoint/2010/main" val="30041884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8839" y="521588"/>
            <a:ext cx="8880475" cy="635000"/>
          </a:xfrm>
          <a:prstGeom prst="rect">
            <a:avLst/>
          </a:prstGeom>
        </p:spPr>
        <p:txBody>
          <a:bodyPr vert="horz" wrap="square" lIns="0" tIns="12065" rIns="0" bIns="0" rtlCol="0">
            <a:spAutoFit/>
          </a:bodyPr>
          <a:lstStyle/>
          <a:p>
            <a:pPr marL="12700">
              <a:lnSpc>
                <a:spcPct val="100000"/>
              </a:lnSpc>
              <a:spcBef>
                <a:spcPts val="95"/>
              </a:spcBef>
            </a:pPr>
            <a:r>
              <a:rPr spc="-5" dirty="0"/>
              <a:t>Identifying Threats – STRIDE</a:t>
            </a:r>
            <a:r>
              <a:rPr spc="-25" dirty="0"/>
              <a:t> </a:t>
            </a:r>
            <a:r>
              <a:rPr spc="-5" dirty="0"/>
              <a:t>approach</a:t>
            </a:r>
          </a:p>
        </p:txBody>
      </p:sp>
      <p:sp>
        <p:nvSpPr>
          <p:cNvPr id="3" name="object 3"/>
          <p:cNvSpPr txBox="1"/>
          <p:nvPr/>
        </p:nvSpPr>
        <p:spPr>
          <a:xfrm>
            <a:off x="795324" y="1534795"/>
            <a:ext cx="6581775" cy="4337726"/>
          </a:xfrm>
          <a:prstGeom prst="rect">
            <a:avLst/>
          </a:prstGeom>
        </p:spPr>
        <p:txBody>
          <a:bodyPr vert="horz" wrap="square" lIns="0" tIns="13335" rIns="0" bIns="0" rtlCol="0">
            <a:spAutoFit/>
          </a:bodyPr>
          <a:lstStyle/>
          <a:p>
            <a:pPr marL="12700">
              <a:lnSpc>
                <a:spcPct val="100000"/>
              </a:lnSpc>
              <a:spcBef>
                <a:spcPts val="105"/>
              </a:spcBef>
            </a:pPr>
            <a:r>
              <a:rPr sz="3200" spc="-10" dirty="0">
                <a:latin typeface="Calibri"/>
                <a:cs typeface="Calibri"/>
              </a:rPr>
              <a:t>Microsoft </a:t>
            </a:r>
            <a:r>
              <a:rPr sz="3200" spc="-15" dirty="0">
                <a:latin typeface="Calibri"/>
                <a:cs typeface="Calibri"/>
              </a:rPr>
              <a:t>Threat </a:t>
            </a:r>
            <a:r>
              <a:rPr sz="3200" spc="-20" dirty="0">
                <a:latin typeface="Calibri"/>
                <a:cs typeface="Calibri"/>
              </a:rPr>
              <a:t>categorization</a:t>
            </a:r>
            <a:r>
              <a:rPr sz="3200" spc="20" dirty="0">
                <a:latin typeface="Calibri"/>
                <a:cs typeface="Calibri"/>
              </a:rPr>
              <a:t> </a:t>
            </a:r>
            <a:r>
              <a:rPr sz="3200" spc="-5" dirty="0">
                <a:latin typeface="Calibri"/>
                <a:cs typeface="Calibri"/>
              </a:rPr>
              <a:t>scheme</a:t>
            </a:r>
            <a:endParaRPr sz="3200" dirty="0">
              <a:latin typeface="Calibri"/>
              <a:cs typeface="Calibri"/>
            </a:endParaRPr>
          </a:p>
          <a:p>
            <a:pPr>
              <a:lnSpc>
                <a:spcPct val="100000"/>
              </a:lnSpc>
              <a:spcBef>
                <a:spcPts val="15"/>
              </a:spcBef>
            </a:pPr>
            <a:endParaRPr sz="3300" dirty="0">
              <a:latin typeface="Times New Roman"/>
              <a:cs typeface="Times New Roman"/>
            </a:endParaRPr>
          </a:p>
          <a:p>
            <a:pPr marL="12700" marR="4248150">
              <a:lnSpc>
                <a:spcPct val="100000"/>
              </a:lnSpc>
            </a:pPr>
            <a:r>
              <a:rPr sz="3600" b="1" dirty="0">
                <a:latin typeface="Calibri"/>
                <a:cs typeface="Calibri"/>
              </a:rPr>
              <a:t>S</a:t>
            </a:r>
            <a:r>
              <a:rPr sz="3200" dirty="0">
                <a:latin typeface="Calibri"/>
                <a:cs typeface="Calibri"/>
              </a:rPr>
              <a:t>POOFING  </a:t>
            </a:r>
            <a:r>
              <a:rPr sz="3600" b="1" spc="-5" dirty="0">
                <a:latin typeface="Calibri"/>
                <a:cs typeface="Calibri"/>
              </a:rPr>
              <a:t>T</a:t>
            </a:r>
            <a:r>
              <a:rPr sz="3200" spc="-5" dirty="0">
                <a:latin typeface="Calibri"/>
                <a:cs typeface="Calibri"/>
              </a:rPr>
              <a:t>AMPERING  </a:t>
            </a:r>
            <a:r>
              <a:rPr sz="3600" b="1" dirty="0">
                <a:latin typeface="Calibri"/>
                <a:cs typeface="Calibri"/>
              </a:rPr>
              <a:t>R</a:t>
            </a:r>
            <a:r>
              <a:rPr sz="3200" spc="-5" dirty="0">
                <a:latin typeface="Calibri"/>
                <a:cs typeface="Calibri"/>
              </a:rPr>
              <a:t>EPU</a:t>
            </a:r>
            <a:r>
              <a:rPr sz="3200" spc="-15" dirty="0">
                <a:latin typeface="Calibri"/>
                <a:cs typeface="Calibri"/>
              </a:rPr>
              <a:t>D</a:t>
            </a:r>
            <a:r>
              <a:rPr sz="3200" dirty="0">
                <a:latin typeface="Calibri"/>
                <a:cs typeface="Calibri"/>
              </a:rPr>
              <a:t>I</a:t>
            </a:r>
            <a:r>
              <a:rPr sz="3200" spc="-265" dirty="0">
                <a:latin typeface="Calibri"/>
                <a:cs typeface="Calibri"/>
              </a:rPr>
              <a:t>A</a:t>
            </a:r>
            <a:r>
              <a:rPr sz="3200" spc="-5" dirty="0">
                <a:latin typeface="Calibri"/>
                <a:cs typeface="Calibri"/>
              </a:rPr>
              <a:t>TION</a:t>
            </a:r>
            <a:endParaRPr sz="3200" dirty="0">
              <a:latin typeface="Calibri"/>
              <a:cs typeface="Calibri"/>
            </a:endParaRPr>
          </a:p>
          <a:p>
            <a:pPr marL="12700" marR="1950720">
              <a:lnSpc>
                <a:spcPct val="100000"/>
              </a:lnSpc>
            </a:pPr>
            <a:r>
              <a:rPr sz="3600" b="1" spc="-15" dirty="0">
                <a:latin typeface="Calibri"/>
                <a:cs typeface="Calibri"/>
              </a:rPr>
              <a:t>I</a:t>
            </a:r>
            <a:r>
              <a:rPr sz="3200" spc="-15" dirty="0">
                <a:latin typeface="Calibri"/>
                <a:cs typeface="Calibri"/>
              </a:rPr>
              <a:t>NFORMAT</a:t>
            </a:r>
            <a:r>
              <a:rPr lang="en-GB" sz="3200" spc="-15" dirty="0">
                <a:latin typeface="Calibri"/>
                <a:cs typeface="Calibri"/>
              </a:rPr>
              <a:t>I</a:t>
            </a:r>
            <a:r>
              <a:rPr sz="3200" spc="-15" dirty="0">
                <a:latin typeface="Calibri"/>
                <a:cs typeface="Calibri"/>
              </a:rPr>
              <a:t>ON </a:t>
            </a:r>
            <a:r>
              <a:rPr sz="3200" spc="-10" dirty="0">
                <a:latin typeface="Calibri"/>
                <a:cs typeface="Calibri"/>
              </a:rPr>
              <a:t>DISCLOSURE  </a:t>
            </a:r>
            <a:r>
              <a:rPr sz="3600" b="1" spc="-5" dirty="0">
                <a:latin typeface="Calibri"/>
                <a:cs typeface="Calibri"/>
              </a:rPr>
              <a:t>D</a:t>
            </a:r>
            <a:r>
              <a:rPr sz="3200" spc="-5" dirty="0">
                <a:latin typeface="Calibri"/>
                <a:cs typeface="Calibri"/>
              </a:rPr>
              <a:t>ENIAL OF SER</a:t>
            </a:r>
            <a:r>
              <a:rPr lang="en-GB" sz="3200" spc="-5" dirty="0">
                <a:latin typeface="Calibri"/>
                <a:cs typeface="Calibri"/>
              </a:rPr>
              <a:t>V</a:t>
            </a:r>
            <a:r>
              <a:rPr sz="3200" spc="-5" dirty="0">
                <a:latin typeface="Calibri"/>
                <a:cs typeface="Calibri"/>
              </a:rPr>
              <a:t>ICE  </a:t>
            </a:r>
            <a:r>
              <a:rPr sz="3600" b="1" spc="-50" dirty="0">
                <a:latin typeface="Calibri"/>
                <a:cs typeface="Calibri"/>
              </a:rPr>
              <a:t>E</a:t>
            </a:r>
            <a:r>
              <a:rPr sz="3200" spc="-50" dirty="0">
                <a:latin typeface="Calibri"/>
                <a:cs typeface="Calibri"/>
              </a:rPr>
              <a:t>LEVATION </a:t>
            </a:r>
            <a:r>
              <a:rPr sz="3200" spc="-5" dirty="0">
                <a:latin typeface="Calibri"/>
                <a:cs typeface="Calibri"/>
              </a:rPr>
              <a:t>OF</a:t>
            </a:r>
            <a:r>
              <a:rPr sz="3200" spc="30" dirty="0">
                <a:latin typeface="Calibri"/>
                <a:cs typeface="Calibri"/>
              </a:rPr>
              <a:t> </a:t>
            </a:r>
            <a:r>
              <a:rPr sz="3200" spc="-10" dirty="0">
                <a:latin typeface="Calibri"/>
                <a:cs typeface="Calibri"/>
              </a:rPr>
              <a:t>PRIVILEGES</a:t>
            </a:r>
            <a:endParaRPr sz="3200" dirty="0">
              <a:latin typeface="Calibri"/>
              <a:cs typeface="Calibri"/>
            </a:endParaRPr>
          </a:p>
        </p:txBody>
      </p:sp>
    </p:spTree>
    <p:extLst>
      <p:ext uri="{BB962C8B-B14F-4D97-AF65-F5344CB8AC3E}">
        <p14:creationId xmlns:p14="http://schemas.microsoft.com/office/powerpoint/2010/main" val="12978113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Opportunity</a:t>
            </a:r>
          </a:p>
        </p:txBody>
      </p:sp>
      <p:sp>
        <p:nvSpPr>
          <p:cNvPr id="3" name="Content Placeholder 2"/>
          <p:cNvSpPr>
            <a:spLocks noGrp="1"/>
          </p:cNvSpPr>
          <p:nvPr>
            <p:ph idx="1"/>
          </p:nvPr>
        </p:nvSpPr>
        <p:spPr/>
        <p:txBody>
          <a:bodyPr/>
          <a:lstStyle/>
          <a:p>
            <a:r>
              <a:rPr lang="en-GB" dirty="0"/>
              <a:t>The time and access to accomplish the attack</a:t>
            </a:r>
          </a:p>
          <a:p>
            <a:r>
              <a:rPr lang="en-GB" dirty="0"/>
              <a:t>Access methodologies:</a:t>
            </a:r>
          </a:p>
          <a:p>
            <a:pPr lvl="1"/>
            <a:r>
              <a:rPr lang="en-GB" dirty="0"/>
              <a:t>Use of same types of system</a:t>
            </a:r>
          </a:p>
          <a:p>
            <a:pPr lvl="1"/>
            <a:r>
              <a:rPr lang="en-GB" dirty="0"/>
              <a:t>Internet access</a:t>
            </a:r>
          </a:p>
          <a:p>
            <a:pPr lvl="1"/>
            <a:r>
              <a:rPr lang="en-GB" dirty="0"/>
              <a:t>Breaking of physical security</a:t>
            </a:r>
            <a:endParaRPr lang="en-US" dirty="0"/>
          </a:p>
        </p:txBody>
      </p:sp>
    </p:spTree>
    <p:extLst>
      <p:ext uri="{BB962C8B-B14F-4D97-AF65-F5344CB8AC3E}">
        <p14:creationId xmlns:p14="http://schemas.microsoft.com/office/powerpoint/2010/main" val="13636678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Motive</a:t>
            </a:r>
            <a:endParaRPr lang="en-GB" dirty="0"/>
          </a:p>
        </p:txBody>
      </p:sp>
      <p:sp>
        <p:nvSpPr>
          <p:cNvPr id="3" name="Content Placeholder 2"/>
          <p:cNvSpPr>
            <a:spLocks noGrp="1"/>
          </p:cNvSpPr>
          <p:nvPr>
            <p:ph idx="1"/>
          </p:nvPr>
        </p:nvSpPr>
        <p:spPr/>
        <p:txBody>
          <a:bodyPr>
            <a:normAutofit/>
          </a:bodyPr>
          <a:lstStyle/>
          <a:p>
            <a:r>
              <a:rPr lang="en-GB" dirty="0"/>
              <a:t>A reason to want to perform this attack against the system</a:t>
            </a:r>
          </a:p>
          <a:p>
            <a:r>
              <a:rPr lang="en-GB" dirty="0"/>
              <a:t>Motives could be:</a:t>
            </a:r>
          </a:p>
          <a:p>
            <a:pPr lvl="1"/>
            <a:r>
              <a:rPr lang="en-GB" dirty="0"/>
              <a:t>Financial</a:t>
            </a:r>
          </a:p>
          <a:p>
            <a:pPr lvl="1"/>
            <a:r>
              <a:rPr lang="en-GB" dirty="0"/>
              <a:t>Revenge</a:t>
            </a:r>
          </a:p>
          <a:p>
            <a:pPr lvl="1"/>
            <a:r>
              <a:rPr lang="en-GB" dirty="0"/>
              <a:t>Power</a:t>
            </a:r>
          </a:p>
          <a:p>
            <a:pPr lvl="1"/>
            <a:r>
              <a:rPr lang="en-GB" dirty="0"/>
              <a:t>Show prowess of attackers</a:t>
            </a:r>
          </a:p>
          <a:p>
            <a:pPr lvl="1"/>
            <a:r>
              <a:rPr lang="en-GB" dirty="0"/>
              <a:t>Random</a:t>
            </a:r>
          </a:p>
          <a:p>
            <a:endParaRPr lang="en-US" dirty="0"/>
          </a:p>
        </p:txBody>
      </p:sp>
    </p:spTree>
    <p:extLst>
      <p:ext uri="{BB962C8B-B14F-4D97-AF65-F5344CB8AC3E}">
        <p14:creationId xmlns:p14="http://schemas.microsoft.com/office/powerpoint/2010/main" val="41650656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2.5 Describe and explain how an organization balances business drivers and costs with the outcome and recommendations of a cyber security risk assessment </a:t>
            </a:r>
            <a:endParaRPr lang="en-GB" sz="4000" dirty="0"/>
          </a:p>
        </p:txBody>
      </p:sp>
      <p:sp>
        <p:nvSpPr>
          <p:cNvPr id="3" name="Text Placeholder 2"/>
          <p:cNvSpPr>
            <a:spLocks noGrp="1"/>
          </p:cNvSpPr>
          <p:nvPr>
            <p:ph type="body" idx="1"/>
          </p:nvPr>
        </p:nvSpPr>
        <p:spPr/>
        <p:txBody>
          <a:bodyPr/>
          <a:lstStyle/>
          <a:p>
            <a:r>
              <a:rPr lang="en-US" dirty="0"/>
              <a:t>Also consider the wider business risk con</a:t>
            </a:r>
            <a:r>
              <a:rPr lang="en-GB" dirty="0"/>
              <a:t>text using, as an example, but not limited to: a business impact assessment (BIA) </a:t>
            </a:r>
          </a:p>
        </p:txBody>
      </p:sp>
    </p:spTree>
    <p:extLst>
      <p:ext uri="{BB962C8B-B14F-4D97-AF65-F5344CB8AC3E}">
        <p14:creationId xmlns:p14="http://schemas.microsoft.com/office/powerpoint/2010/main" val="33019754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Impact Analysis (</a:t>
            </a:r>
            <a:r>
              <a:rPr lang="en-GB" dirty="0"/>
              <a:t>BIA)</a:t>
            </a:r>
          </a:p>
        </p:txBody>
      </p:sp>
      <p:sp>
        <p:nvSpPr>
          <p:cNvPr id="3" name="Content Placeholder 2"/>
          <p:cNvSpPr>
            <a:spLocks noGrp="1"/>
          </p:cNvSpPr>
          <p:nvPr>
            <p:ph idx="1"/>
          </p:nvPr>
        </p:nvSpPr>
        <p:spPr/>
        <p:txBody>
          <a:bodyPr>
            <a:normAutofit/>
          </a:bodyPr>
          <a:lstStyle/>
          <a:p>
            <a:r>
              <a:rPr lang="en-US" dirty="0"/>
              <a:t>A business impact analysis (BIA) predicts the consequences of disruption of a business function and process and gathers information needed to develop recovery strategies</a:t>
            </a:r>
          </a:p>
          <a:p>
            <a:r>
              <a:rPr lang="en-US" dirty="0"/>
              <a:t>Potential loss scenarios should be identified during a risk assessment</a:t>
            </a:r>
          </a:p>
          <a:p>
            <a:r>
              <a:rPr lang="en-US" dirty="0"/>
              <a:t>Operations may also be interrupted by the failure of a supplier of goods or services or delayed deliveries</a:t>
            </a:r>
          </a:p>
          <a:p>
            <a:r>
              <a:rPr lang="en-US" dirty="0"/>
              <a:t>There are many possible scenarios which should be considered.</a:t>
            </a:r>
          </a:p>
          <a:p>
            <a:r>
              <a:rPr lang="en-US" dirty="0"/>
              <a:t>Identifying and evaluating the impact of disasters on business provides the basis for investment in recovery strategies as well as investment in prevention and mitigation strategies</a:t>
            </a:r>
            <a:endParaRPr lang="en-GB" dirty="0"/>
          </a:p>
        </p:txBody>
      </p:sp>
    </p:spTree>
    <p:extLst>
      <p:ext uri="{BB962C8B-B14F-4D97-AF65-F5344CB8AC3E}">
        <p14:creationId xmlns:p14="http://schemas.microsoft.com/office/powerpoint/2010/main" val="9459943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a:t>
            </a:r>
          </a:p>
        </p:txBody>
      </p:sp>
      <p:sp>
        <p:nvSpPr>
          <p:cNvPr id="3" name="Content Placeholder 2"/>
          <p:cNvSpPr>
            <a:spLocks noGrp="1"/>
          </p:cNvSpPr>
          <p:nvPr>
            <p:ph idx="1"/>
          </p:nvPr>
        </p:nvSpPr>
        <p:spPr/>
        <p:txBody>
          <a:bodyPr>
            <a:normAutofit/>
          </a:bodyPr>
          <a:lstStyle/>
          <a:p>
            <a:r>
              <a:rPr lang="en-US" dirty="0"/>
              <a:t>The BIA should identify the operational and financial impacts resulting from the disruption of business functions and processes</a:t>
            </a:r>
          </a:p>
          <a:p>
            <a:r>
              <a:rPr lang="en-US" dirty="0"/>
              <a:t>Impacts to consider include:</a:t>
            </a:r>
          </a:p>
          <a:p>
            <a:pPr lvl="1"/>
            <a:r>
              <a:rPr lang="en-US" dirty="0"/>
              <a:t>Lost sales and income</a:t>
            </a:r>
          </a:p>
          <a:p>
            <a:pPr lvl="1"/>
            <a:r>
              <a:rPr lang="en-US" dirty="0"/>
              <a:t>Delayed sales or income</a:t>
            </a:r>
          </a:p>
          <a:p>
            <a:pPr lvl="1"/>
            <a:r>
              <a:rPr lang="en-US" dirty="0"/>
              <a:t>Increased expenses (e.g., overtime labor, outsourcing, expediting costs, etc.)</a:t>
            </a:r>
          </a:p>
          <a:p>
            <a:pPr lvl="1"/>
            <a:r>
              <a:rPr lang="en-US" dirty="0"/>
              <a:t>Regulatory fines</a:t>
            </a:r>
          </a:p>
          <a:p>
            <a:pPr lvl="1"/>
            <a:r>
              <a:rPr lang="en-US" dirty="0"/>
              <a:t>Contractual penalties or loss of contractual bonuses</a:t>
            </a:r>
          </a:p>
          <a:p>
            <a:pPr lvl="1"/>
            <a:r>
              <a:rPr lang="en-US" dirty="0"/>
              <a:t>Customer dissatisfaction or defection</a:t>
            </a:r>
          </a:p>
          <a:p>
            <a:pPr lvl="1"/>
            <a:r>
              <a:rPr lang="en-US" dirty="0"/>
              <a:t>Delay of new business plans</a:t>
            </a:r>
          </a:p>
          <a:p>
            <a:endParaRPr lang="en-GB" dirty="0"/>
          </a:p>
        </p:txBody>
      </p:sp>
    </p:spTree>
    <p:extLst>
      <p:ext uri="{BB962C8B-B14F-4D97-AF65-F5344CB8AC3E}">
        <p14:creationId xmlns:p14="http://schemas.microsoft.com/office/powerpoint/2010/main" val="7608156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Disruption Scenarios</a:t>
            </a:r>
            <a:endParaRPr lang="en-GB" dirty="0"/>
          </a:p>
        </p:txBody>
      </p:sp>
      <p:sp>
        <p:nvSpPr>
          <p:cNvPr id="3" name="Content Placeholder 2"/>
          <p:cNvSpPr>
            <a:spLocks noGrp="1"/>
          </p:cNvSpPr>
          <p:nvPr>
            <p:ph idx="1"/>
          </p:nvPr>
        </p:nvSpPr>
        <p:spPr/>
        <p:txBody>
          <a:bodyPr>
            <a:normAutofit/>
          </a:bodyPr>
          <a:lstStyle/>
          <a:p>
            <a:r>
              <a:rPr lang="en-US" dirty="0"/>
              <a:t>Physical damage to a building </a:t>
            </a:r>
          </a:p>
          <a:p>
            <a:r>
              <a:rPr lang="en-US" dirty="0"/>
              <a:t>Damage to or breakdown of machinery, systems or equipment</a:t>
            </a:r>
          </a:p>
          <a:p>
            <a:r>
              <a:rPr lang="en-US" dirty="0"/>
              <a:t>Restricted access to a site or building</a:t>
            </a:r>
          </a:p>
          <a:p>
            <a:r>
              <a:rPr lang="en-US" dirty="0"/>
              <a:t>Interruption of the supply chain including failure of a supplier or disruption of transportation of goods from the supplier.</a:t>
            </a:r>
          </a:p>
          <a:p>
            <a:r>
              <a:rPr lang="en-US" dirty="0"/>
              <a:t>Utility outage (e.g., electrical power outage)</a:t>
            </a:r>
          </a:p>
          <a:p>
            <a:r>
              <a:rPr lang="en-US" dirty="0"/>
              <a:t>Damage to, loss or corruption of information technology including voice and data communications, servers, computers, operating systems, applications, and data</a:t>
            </a:r>
          </a:p>
          <a:p>
            <a:r>
              <a:rPr lang="en-US" dirty="0"/>
              <a:t>Absenteeism of essential employees</a:t>
            </a:r>
          </a:p>
          <a:p>
            <a:endParaRPr lang="en-GB" dirty="0"/>
          </a:p>
        </p:txBody>
      </p:sp>
    </p:spTree>
    <p:extLst>
      <p:ext uri="{BB962C8B-B14F-4D97-AF65-F5344CB8AC3E}">
        <p14:creationId xmlns:p14="http://schemas.microsoft.com/office/powerpoint/2010/main" val="2139933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Evaluation of Information Assets</a:t>
            </a:r>
          </a:p>
        </p:txBody>
      </p:sp>
      <p:sp>
        <p:nvSpPr>
          <p:cNvPr id="3" name="Content Placeholder 2"/>
          <p:cNvSpPr>
            <a:spLocks noGrp="1"/>
          </p:cNvSpPr>
          <p:nvPr>
            <p:ph idx="1"/>
          </p:nvPr>
        </p:nvSpPr>
        <p:spPr/>
        <p:txBody>
          <a:bodyPr/>
          <a:lstStyle/>
          <a:p>
            <a:r>
              <a:rPr lang="en-GB" dirty="0"/>
              <a:t>Relationship between assets, threats and vulnerabilities</a:t>
            </a:r>
          </a:p>
          <a:p>
            <a:r>
              <a:rPr lang="en-GB" dirty="0"/>
              <a:t>Example:</a:t>
            </a:r>
          </a:p>
          <a:p>
            <a:pPr lvl="1"/>
            <a:r>
              <a:rPr lang="en-GB" dirty="0"/>
              <a:t>Asset: paper document:</a:t>
            </a:r>
          </a:p>
          <a:p>
            <a:pPr lvl="2"/>
            <a:r>
              <a:rPr lang="en-GB" i="1" dirty="0"/>
              <a:t>threat</a:t>
            </a:r>
            <a:r>
              <a:rPr lang="en-GB" dirty="0"/>
              <a:t>: fire; </a:t>
            </a:r>
            <a:r>
              <a:rPr lang="en-GB" i="1" dirty="0"/>
              <a:t>vulnerability</a:t>
            </a:r>
            <a:r>
              <a:rPr lang="en-GB" dirty="0"/>
              <a:t>: document is not stored in a fire-proof cabinet (risk related to the loss of availability of the information)</a:t>
            </a:r>
          </a:p>
          <a:p>
            <a:pPr lvl="2"/>
            <a:r>
              <a:rPr lang="en-GB" i="1" dirty="0"/>
              <a:t>threat</a:t>
            </a:r>
            <a:r>
              <a:rPr lang="en-GB" dirty="0"/>
              <a:t>: fire; </a:t>
            </a:r>
            <a:r>
              <a:rPr lang="en-GB" i="1" dirty="0"/>
              <a:t>vulnerability</a:t>
            </a:r>
            <a:r>
              <a:rPr lang="en-GB" dirty="0"/>
              <a:t>: there is no backup of the document (potential loss of availability)</a:t>
            </a:r>
          </a:p>
          <a:p>
            <a:pPr lvl="2"/>
            <a:r>
              <a:rPr lang="en-GB" i="1" dirty="0"/>
              <a:t>threat</a:t>
            </a:r>
            <a:r>
              <a:rPr lang="en-GB" dirty="0"/>
              <a:t>: unauthorized access; </a:t>
            </a:r>
            <a:r>
              <a:rPr lang="en-GB" i="1" dirty="0"/>
              <a:t>vulnerability</a:t>
            </a:r>
            <a:r>
              <a:rPr lang="en-GB" dirty="0"/>
              <a:t>: document is not locked in a cabinet (potential loss of confidentiality)</a:t>
            </a:r>
          </a:p>
        </p:txBody>
      </p:sp>
    </p:spTree>
    <p:extLst>
      <p:ext uri="{BB962C8B-B14F-4D97-AF65-F5344CB8AC3E}">
        <p14:creationId xmlns:p14="http://schemas.microsoft.com/office/powerpoint/2010/main" val="9073941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of Day 1</a:t>
            </a:r>
          </a:p>
        </p:txBody>
      </p:sp>
      <p:sp>
        <p:nvSpPr>
          <p:cNvPr id="3" name="Content Placeholder 2"/>
          <p:cNvSpPr>
            <a:spLocks noGrp="1"/>
          </p:cNvSpPr>
          <p:nvPr>
            <p:ph idx="1"/>
          </p:nvPr>
        </p:nvSpPr>
        <p:spPr/>
        <p:txBody>
          <a:bodyPr/>
          <a:lstStyle/>
          <a:p>
            <a:pPr lvl="1"/>
            <a:endParaRPr lang="en-GB" dirty="0"/>
          </a:p>
        </p:txBody>
      </p:sp>
    </p:spTree>
    <p:extLst>
      <p:ext uri="{BB962C8B-B14F-4D97-AF65-F5344CB8AC3E}">
        <p14:creationId xmlns:p14="http://schemas.microsoft.com/office/powerpoint/2010/main" val="3716273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Day 2</a:t>
            </a:r>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3214322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Security Assurance (10%, K3) </a:t>
            </a:r>
            <a:endParaRPr lang="en-GB" dirty="0"/>
          </a:p>
        </p:txBody>
      </p:sp>
      <p:sp>
        <p:nvSpPr>
          <p:cNvPr id="3" name="Content Placeholder 2"/>
          <p:cNvSpPr>
            <a:spLocks noGrp="1"/>
          </p:cNvSpPr>
          <p:nvPr>
            <p:ph type="body" idx="1"/>
          </p:nvPr>
        </p:nvSpPr>
        <p:spPr/>
        <p:txBody>
          <a:bodyPr>
            <a:normAutofit fontScale="47500" lnSpcReduction="20000"/>
          </a:bodyPr>
          <a:lstStyle/>
          <a:p>
            <a:r>
              <a:rPr lang="en-US" dirty="0"/>
              <a:t>In this key topic, the apprentice should explain the concept of security assurance and demonstrate how it can be delivered. Outcomes should include an ability to: </a:t>
            </a:r>
          </a:p>
          <a:p>
            <a:r>
              <a:rPr lang="en-US" dirty="0"/>
              <a:t>3.1 Assurance concepts</a:t>
            </a:r>
          </a:p>
          <a:p>
            <a:r>
              <a:rPr lang="en-US" dirty="0"/>
              <a:t>3.2 Describe and explain the way security assurance works in practice regarding the concepts. </a:t>
            </a:r>
          </a:p>
          <a:p>
            <a:r>
              <a:rPr lang="en-US" dirty="0"/>
              <a:t>3.3 Describe and explain what penetration testing is and how it contributes to security assurances might be applied at different stages in the lifecycle of a system</a:t>
            </a:r>
          </a:p>
          <a:p>
            <a:r>
              <a:rPr lang="en-US" dirty="0"/>
              <a:t>3.4 Describe at least one current system of extrinsic assurance</a:t>
            </a:r>
          </a:p>
          <a:p>
            <a:r>
              <a:rPr lang="en-US" dirty="0"/>
              <a:t>3.5 Describe at least two ways an </a:t>
            </a:r>
            <a:r>
              <a:rPr lang="en-US" dirty="0" err="1"/>
              <a:t>organisation</a:t>
            </a:r>
            <a:r>
              <a:rPr lang="en-US" dirty="0"/>
              <a:t> can provide intrinsic assurance</a:t>
            </a:r>
            <a:endParaRPr lang="en-GB" dirty="0"/>
          </a:p>
        </p:txBody>
      </p:sp>
    </p:spTree>
    <p:extLst>
      <p:ext uri="{BB962C8B-B14F-4D97-AF65-F5344CB8AC3E}">
        <p14:creationId xmlns:p14="http://schemas.microsoft.com/office/powerpoint/2010/main" val="9578374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4987" y="822751"/>
            <a:ext cx="6615037" cy="688424"/>
          </a:xfrm>
          <a:prstGeom prst="rect">
            <a:avLst/>
          </a:prstGeom>
        </p:spPr>
        <p:txBody>
          <a:bodyPr vert="horz" wrap="square" lIns="0" tIns="11206" rIns="0" bIns="0" rtlCol="0" anchor="ctr">
            <a:spAutoFit/>
          </a:bodyPr>
          <a:lstStyle/>
          <a:p>
            <a:pPr marL="11206">
              <a:lnSpc>
                <a:spcPct val="100000"/>
              </a:lnSpc>
              <a:spcBef>
                <a:spcPts val="88"/>
              </a:spcBef>
            </a:pPr>
            <a:r>
              <a:rPr spc="-4" dirty="0"/>
              <a:t>Security Assurance</a:t>
            </a:r>
            <a:r>
              <a:rPr spc="-66" dirty="0"/>
              <a:t> </a:t>
            </a:r>
            <a:r>
              <a:rPr spc="-4" dirty="0"/>
              <a:t>(SA)</a:t>
            </a:r>
            <a:endParaRPr dirty="0"/>
          </a:p>
        </p:txBody>
      </p:sp>
      <p:sp>
        <p:nvSpPr>
          <p:cNvPr id="3" name="object 3"/>
          <p:cNvSpPr txBox="1"/>
          <p:nvPr/>
        </p:nvSpPr>
        <p:spPr>
          <a:xfrm>
            <a:off x="1184987" y="2370268"/>
            <a:ext cx="10328989" cy="1673874"/>
          </a:xfrm>
          <a:prstGeom prst="rect">
            <a:avLst/>
          </a:prstGeom>
        </p:spPr>
        <p:txBody>
          <a:bodyPr vert="horz" wrap="square" lIns="0" tIns="11766" rIns="0" bIns="0" rtlCol="0">
            <a:spAutoFit/>
          </a:bodyPr>
          <a:lstStyle/>
          <a:p>
            <a:pPr marL="11206" marR="4483">
              <a:lnSpc>
                <a:spcPct val="99900"/>
              </a:lnSpc>
              <a:spcBef>
                <a:spcPts val="93"/>
              </a:spcBef>
            </a:pPr>
            <a:r>
              <a:rPr sz="3600" spc="-4" dirty="0">
                <a:cs typeface="Times New Roman"/>
              </a:rPr>
              <a:t>Level of trust that </a:t>
            </a:r>
            <a:r>
              <a:rPr sz="3600" dirty="0">
                <a:cs typeface="Times New Roman"/>
              </a:rPr>
              <a:t>a </a:t>
            </a:r>
            <a:r>
              <a:rPr sz="3600" spc="-4" dirty="0">
                <a:cs typeface="Times New Roman"/>
              </a:rPr>
              <a:t>system or product  conforms to its functional security  specification; </a:t>
            </a:r>
            <a:r>
              <a:rPr sz="3600" dirty="0">
                <a:cs typeface="Times New Roman"/>
              </a:rPr>
              <a:t>and does not perform  </a:t>
            </a:r>
            <a:r>
              <a:rPr sz="3600" spc="-4" dirty="0">
                <a:cs typeface="Times New Roman"/>
              </a:rPr>
              <a:t>unintended functions that  </a:t>
            </a:r>
            <a:r>
              <a:rPr sz="3600" dirty="0">
                <a:cs typeface="Times New Roman"/>
              </a:rPr>
              <a:t>compromise</a:t>
            </a:r>
            <a:r>
              <a:rPr sz="3600" spc="-13" dirty="0">
                <a:cs typeface="Times New Roman"/>
              </a:rPr>
              <a:t> </a:t>
            </a:r>
            <a:r>
              <a:rPr sz="3600" spc="-4" dirty="0">
                <a:cs typeface="Times New Roman"/>
              </a:rPr>
              <a:t>security</a:t>
            </a:r>
            <a:endParaRPr sz="3600" dirty="0">
              <a:cs typeface="Times New Roman"/>
            </a:endParaRPr>
          </a:p>
        </p:txBody>
      </p:sp>
    </p:spTree>
    <p:extLst>
      <p:ext uri="{BB962C8B-B14F-4D97-AF65-F5344CB8AC3E}">
        <p14:creationId xmlns:p14="http://schemas.microsoft.com/office/powerpoint/2010/main" val="27431598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3.1 Recall, describe and explain security assurance concepts and how these might be applied at different stages in the lifecycle of a system</a:t>
            </a:r>
            <a:endParaRPr lang="en-GB" dirty="0"/>
          </a:p>
        </p:txBody>
      </p:sp>
      <p:sp>
        <p:nvSpPr>
          <p:cNvPr id="3" name="Content Placeholder 2"/>
          <p:cNvSpPr>
            <a:spLocks noGrp="1"/>
          </p:cNvSpPr>
          <p:nvPr>
            <p:ph type="body" idx="1"/>
          </p:nvPr>
        </p:nvSpPr>
        <p:spPr/>
        <p:txBody>
          <a:bodyPr>
            <a:normAutofit fontScale="70000" lnSpcReduction="20000"/>
          </a:bodyPr>
          <a:lstStyle/>
          <a:p>
            <a:pPr lvl="1"/>
            <a:r>
              <a:rPr lang="en-US" dirty="0"/>
              <a:t>The difference between ‘trusted’ and ‘trustworthy’ </a:t>
            </a:r>
          </a:p>
          <a:p>
            <a:pPr lvl="1"/>
            <a:r>
              <a:rPr lang="en-US" dirty="0"/>
              <a:t>The purpose of security assurance </a:t>
            </a:r>
          </a:p>
          <a:p>
            <a:pPr lvl="1"/>
            <a:r>
              <a:rPr lang="en-US" dirty="0"/>
              <a:t>The main approaches to: </a:t>
            </a:r>
          </a:p>
          <a:p>
            <a:pPr lvl="2"/>
            <a:r>
              <a:rPr lang="en-US" dirty="0"/>
              <a:t>Assurance </a:t>
            </a:r>
          </a:p>
          <a:p>
            <a:pPr lvl="2"/>
            <a:r>
              <a:rPr lang="en-US" dirty="0"/>
              <a:t>Intrinsic and extrinsic </a:t>
            </a:r>
          </a:p>
          <a:p>
            <a:pPr lvl="2"/>
            <a:r>
              <a:rPr lang="en-US" dirty="0"/>
              <a:t>Design and implementation </a:t>
            </a:r>
          </a:p>
          <a:p>
            <a:pPr lvl="2"/>
            <a:r>
              <a:rPr lang="en-US" dirty="0"/>
              <a:t>Operational policy &amp; process </a:t>
            </a:r>
            <a:endParaRPr lang="en-GB" dirty="0"/>
          </a:p>
          <a:p>
            <a:endParaRPr lang="en-GB" dirty="0"/>
          </a:p>
        </p:txBody>
      </p:sp>
    </p:spTree>
    <p:extLst>
      <p:ext uri="{BB962C8B-B14F-4D97-AF65-F5344CB8AC3E}">
        <p14:creationId xmlns:p14="http://schemas.microsoft.com/office/powerpoint/2010/main" val="15789113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Trusted</a:t>
            </a:r>
            <a:endParaRPr lang="en-US" dirty="0"/>
          </a:p>
        </p:txBody>
      </p:sp>
      <p:sp>
        <p:nvSpPr>
          <p:cNvPr id="5" name="Content Placeholder 4"/>
          <p:cNvSpPr>
            <a:spLocks noGrp="1"/>
          </p:cNvSpPr>
          <p:nvPr>
            <p:ph idx="1"/>
          </p:nvPr>
        </p:nvSpPr>
        <p:spPr/>
        <p:txBody>
          <a:bodyPr/>
          <a:lstStyle/>
          <a:p>
            <a:r>
              <a:rPr lang="en-US" dirty="0"/>
              <a:t>Regarded as reliable or truthful</a:t>
            </a:r>
          </a:p>
          <a:p>
            <a:r>
              <a:rPr lang="en-US" dirty="0"/>
              <a:t>A trusted system is a system that is relied upon to a specified extent to enforce a specified security policy</a:t>
            </a:r>
          </a:p>
          <a:p>
            <a:r>
              <a:rPr lang="en-US" dirty="0"/>
              <a:t>The word "trust" is critical, as it does not carry the meaning that might be expected in everyday usage</a:t>
            </a:r>
          </a:p>
          <a:p>
            <a:r>
              <a:rPr lang="en-US" dirty="0"/>
              <a:t>A system trusted by a user, is one that the user feels safe to use, and trusts to do tasks without secretly executing harmful or </a:t>
            </a:r>
            <a:r>
              <a:rPr lang="en-US" dirty="0" err="1"/>
              <a:t>unauthorised</a:t>
            </a:r>
            <a:r>
              <a:rPr lang="en-US" dirty="0"/>
              <a:t> programs</a:t>
            </a:r>
          </a:p>
          <a:p>
            <a:r>
              <a:rPr lang="en-US" dirty="0"/>
              <a:t>Trusted computing refers to whether programs can trust the platform to be unmodified from that expected, whether or not those programs are innocent, malicious or execute tasks that are undesired by the user</a:t>
            </a:r>
          </a:p>
        </p:txBody>
      </p:sp>
    </p:spTree>
    <p:extLst>
      <p:ext uri="{BB962C8B-B14F-4D97-AF65-F5344CB8AC3E}">
        <p14:creationId xmlns:p14="http://schemas.microsoft.com/office/powerpoint/2010/main" val="21278756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Trustworthy</a:t>
            </a:r>
            <a:endParaRPr lang="en-US" dirty="0"/>
          </a:p>
        </p:txBody>
      </p:sp>
      <p:sp>
        <p:nvSpPr>
          <p:cNvPr id="5" name="Content Placeholder 4"/>
          <p:cNvSpPr>
            <a:spLocks noGrp="1"/>
          </p:cNvSpPr>
          <p:nvPr>
            <p:ph idx="1"/>
          </p:nvPr>
        </p:nvSpPr>
        <p:spPr/>
        <p:txBody>
          <a:bodyPr/>
          <a:lstStyle/>
          <a:p>
            <a:r>
              <a:rPr lang="en-US" dirty="0"/>
              <a:t>Able to be relied on as honest or truthful</a:t>
            </a:r>
          </a:p>
          <a:p>
            <a:r>
              <a:rPr lang="en-US" dirty="0"/>
              <a:t>The Orange Book and the CC define an evaluation process that aims to ensure that the systems they trust to do their safety- or security-critical operations are actually trustworthy</a:t>
            </a:r>
          </a:p>
          <a:p>
            <a:r>
              <a:rPr lang="en-US" dirty="0"/>
              <a:t>The idea is that systems are subjected to a more-or-less thorough security evaluation, and if they meet certain criteria, they can then be certified as trustworthy to certain assurance level</a:t>
            </a:r>
          </a:p>
        </p:txBody>
      </p:sp>
    </p:spTree>
    <p:extLst>
      <p:ext uri="{BB962C8B-B14F-4D97-AF65-F5344CB8AC3E}">
        <p14:creationId xmlns:p14="http://schemas.microsoft.com/office/powerpoint/2010/main" val="41980804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Security Assurance</a:t>
            </a:r>
          </a:p>
        </p:txBody>
      </p:sp>
      <p:sp>
        <p:nvSpPr>
          <p:cNvPr id="3" name="Content Placeholder 2"/>
          <p:cNvSpPr>
            <a:spLocks noGrp="1"/>
          </p:cNvSpPr>
          <p:nvPr>
            <p:ph idx="1"/>
          </p:nvPr>
        </p:nvSpPr>
        <p:spPr/>
        <p:txBody>
          <a:bodyPr>
            <a:normAutofit/>
          </a:bodyPr>
          <a:lstStyle/>
          <a:p>
            <a:r>
              <a:rPr lang="en-US" dirty="0"/>
              <a:t>Software Security Assurance (SSA) is the process of ensuring that software is designed to operate at a level of security that is consistent with the potential harm that could result from the loss, inaccuracy, alteration, unavailability, or misuse of the data and resources that it uses, controls, and protects</a:t>
            </a:r>
          </a:p>
          <a:p>
            <a:r>
              <a:rPr lang="en-US" dirty="0"/>
              <a:t>For security engineering, “assurance” is defined as the degree of confidence that the security needs of a system are satisfied</a:t>
            </a:r>
          </a:p>
          <a:p>
            <a:r>
              <a:rPr lang="en-US" dirty="0"/>
              <a:t>Assurance does not add any additional controls to counter risks related to security, but it does provide confidence that the controls that have been implemented will reduce the anticipated risk</a:t>
            </a:r>
          </a:p>
          <a:p>
            <a:r>
              <a:rPr lang="en-US" dirty="0"/>
              <a:t>Assurance can also be viewed as the confidence that the safeguards will function as intended.</a:t>
            </a:r>
          </a:p>
        </p:txBody>
      </p:sp>
    </p:spTree>
    <p:extLst>
      <p:ext uri="{BB962C8B-B14F-4D97-AF65-F5344CB8AC3E}">
        <p14:creationId xmlns:p14="http://schemas.microsoft.com/office/powerpoint/2010/main" val="10019978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Assurance</a:t>
            </a:r>
            <a:endParaRPr lang="en-US" dirty="0"/>
          </a:p>
        </p:txBody>
      </p:sp>
      <p:sp>
        <p:nvSpPr>
          <p:cNvPr id="3" name="Content Placeholder 2"/>
          <p:cNvSpPr>
            <a:spLocks noGrp="1"/>
          </p:cNvSpPr>
          <p:nvPr>
            <p:ph idx="1"/>
          </p:nvPr>
        </p:nvSpPr>
        <p:spPr/>
        <p:txBody>
          <a:bodyPr/>
          <a:lstStyle/>
          <a:p>
            <a:r>
              <a:rPr lang="en-US" dirty="0"/>
              <a:t>Information assurance (IA) is the practice of assuring information and managing risks related to the use, processing, storage, and transmission of information or data and the systems and processes used for those purposes</a:t>
            </a:r>
          </a:p>
        </p:txBody>
      </p:sp>
    </p:spTree>
    <p:extLst>
      <p:ext uri="{BB962C8B-B14F-4D97-AF65-F5344CB8AC3E}">
        <p14:creationId xmlns:p14="http://schemas.microsoft.com/office/powerpoint/2010/main" val="16800640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Information Assurance</a:t>
            </a:r>
          </a:p>
        </p:txBody>
      </p:sp>
      <p:sp>
        <p:nvSpPr>
          <p:cNvPr id="3" name="Content Placeholder 2"/>
          <p:cNvSpPr>
            <a:spLocks noGrp="1"/>
          </p:cNvSpPr>
          <p:nvPr>
            <p:ph idx="1"/>
          </p:nvPr>
        </p:nvSpPr>
        <p:spPr/>
        <p:txBody>
          <a:bodyPr/>
          <a:lstStyle/>
          <a:p>
            <a:r>
              <a:rPr lang="en-GB" dirty="0"/>
              <a:t>Information Assurance depends upon these components: </a:t>
            </a:r>
          </a:p>
          <a:p>
            <a:pPr lvl="1"/>
            <a:r>
              <a:rPr lang="en-GB" dirty="0"/>
              <a:t>Integrity</a:t>
            </a:r>
          </a:p>
          <a:p>
            <a:pPr lvl="1"/>
            <a:r>
              <a:rPr lang="en-GB" dirty="0"/>
              <a:t>Availability</a:t>
            </a:r>
          </a:p>
          <a:p>
            <a:pPr lvl="1"/>
            <a:r>
              <a:rPr lang="en-GB" dirty="0"/>
              <a:t> Confidentiality</a:t>
            </a:r>
          </a:p>
          <a:p>
            <a:pPr lvl="1"/>
            <a:r>
              <a:rPr lang="en-GB" dirty="0"/>
              <a:t>Authenticity</a:t>
            </a:r>
          </a:p>
          <a:p>
            <a:pPr lvl="1"/>
            <a:r>
              <a:rPr lang="en-GB" dirty="0"/>
              <a:t>Non repudiation </a:t>
            </a:r>
          </a:p>
          <a:p>
            <a:r>
              <a:rPr lang="en-GB" dirty="0"/>
              <a:t>With the combination of these components, assurance of information and information systems are ensured and protected during the processes, usage, storage, and communication</a:t>
            </a:r>
          </a:p>
        </p:txBody>
      </p:sp>
    </p:spTree>
    <p:extLst>
      <p:ext uri="{BB962C8B-B14F-4D97-AF65-F5344CB8AC3E}">
        <p14:creationId xmlns:p14="http://schemas.microsoft.com/office/powerpoint/2010/main" val="840906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a:t>
            </a:r>
          </a:p>
        </p:txBody>
      </p:sp>
      <p:sp>
        <p:nvSpPr>
          <p:cNvPr id="3" name="Content Placeholder 2"/>
          <p:cNvSpPr>
            <a:spLocks noGrp="1"/>
          </p:cNvSpPr>
          <p:nvPr>
            <p:ph idx="1"/>
          </p:nvPr>
        </p:nvSpPr>
        <p:spPr/>
        <p:txBody>
          <a:bodyPr/>
          <a:lstStyle/>
          <a:p>
            <a:r>
              <a:rPr lang="en-GB" dirty="0"/>
              <a:t>Apply the previous slide to the following:</a:t>
            </a:r>
          </a:p>
          <a:p>
            <a:pPr lvl="1"/>
            <a:r>
              <a:rPr lang="en-GB" dirty="0"/>
              <a:t>Digital document</a:t>
            </a:r>
          </a:p>
          <a:p>
            <a:pPr lvl="1"/>
            <a:r>
              <a:rPr lang="en-GB" dirty="0"/>
              <a:t>System administrator</a:t>
            </a:r>
          </a:p>
        </p:txBody>
      </p:sp>
    </p:spTree>
    <p:extLst>
      <p:ext uri="{BB962C8B-B14F-4D97-AF65-F5344CB8AC3E}">
        <p14:creationId xmlns:p14="http://schemas.microsoft.com/office/powerpoint/2010/main" val="2789037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a:t>Methods and processes also help in the achievement of information assurance such as:</a:t>
            </a:r>
          </a:p>
          <a:p>
            <a:pPr lvl="1"/>
            <a:r>
              <a:rPr lang="en-GB" dirty="0"/>
              <a:t>Policies and Processes</a:t>
            </a:r>
          </a:p>
          <a:p>
            <a:pPr lvl="1"/>
            <a:r>
              <a:rPr lang="en-GB" dirty="0"/>
              <a:t>Network Authentication</a:t>
            </a:r>
          </a:p>
          <a:p>
            <a:pPr lvl="1"/>
            <a:r>
              <a:rPr lang="en-GB" dirty="0"/>
              <a:t>User Authentication</a:t>
            </a:r>
          </a:p>
          <a:p>
            <a:pPr lvl="1"/>
            <a:r>
              <a:rPr lang="en-GB" dirty="0"/>
              <a:t>Network Vulnerabilities</a:t>
            </a:r>
          </a:p>
          <a:p>
            <a:pPr lvl="1"/>
            <a:r>
              <a:rPr lang="en-GB" dirty="0"/>
              <a:t>Identifying problems and resources</a:t>
            </a:r>
          </a:p>
          <a:p>
            <a:pPr lvl="1"/>
            <a:r>
              <a:rPr lang="en-GB" dirty="0"/>
              <a:t>Implementation of a plan for identified requirements</a:t>
            </a:r>
          </a:p>
          <a:p>
            <a:pPr lvl="1"/>
            <a:r>
              <a:rPr lang="en-GB" dirty="0"/>
              <a:t>Application of information assurance control</a:t>
            </a:r>
          </a:p>
        </p:txBody>
      </p:sp>
    </p:spTree>
    <p:extLst>
      <p:ext uri="{BB962C8B-B14F-4D97-AF65-F5344CB8AC3E}">
        <p14:creationId xmlns:p14="http://schemas.microsoft.com/office/powerpoint/2010/main" val="10462469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Extrinsic Assurance</a:t>
            </a:r>
          </a:p>
        </p:txBody>
      </p:sp>
      <p:sp>
        <p:nvSpPr>
          <p:cNvPr id="3" name="Content Placeholder 2"/>
          <p:cNvSpPr>
            <a:spLocks noGrp="1"/>
          </p:cNvSpPr>
          <p:nvPr>
            <p:ph idx="1"/>
          </p:nvPr>
        </p:nvSpPr>
        <p:spPr/>
        <p:txBody>
          <a:bodyPr/>
          <a:lstStyle/>
          <a:p>
            <a:r>
              <a:rPr lang="en-US" dirty="0"/>
              <a:t>Describes the amount of testing and proving that is done on a system</a:t>
            </a:r>
          </a:p>
          <a:p>
            <a:r>
              <a:rPr lang="en-US" dirty="0"/>
              <a:t>Allows a system owner to know how their system responded to all of the tests being thrown at it</a:t>
            </a:r>
          </a:p>
          <a:p>
            <a:r>
              <a:rPr lang="en-US" dirty="0"/>
              <a:t>Extrinsic Assurance includes techniques such as vulnerability hunting, penetration testing, boundary value testing, soak testing and many more</a:t>
            </a:r>
          </a:p>
        </p:txBody>
      </p:sp>
    </p:spTree>
    <p:extLst>
      <p:ext uri="{BB962C8B-B14F-4D97-AF65-F5344CB8AC3E}">
        <p14:creationId xmlns:p14="http://schemas.microsoft.com/office/powerpoint/2010/main" val="29947388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Extrinsic Assurance</a:t>
            </a:r>
          </a:p>
        </p:txBody>
      </p:sp>
      <p:sp>
        <p:nvSpPr>
          <p:cNvPr id="3" name="Content Placeholder 2"/>
          <p:cNvSpPr>
            <a:spLocks noGrp="1"/>
          </p:cNvSpPr>
          <p:nvPr>
            <p:ph idx="1"/>
          </p:nvPr>
        </p:nvSpPr>
        <p:spPr/>
        <p:txBody>
          <a:bodyPr>
            <a:normAutofit/>
          </a:bodyPr>
          <a:lstStyle/>
          <a:p>
            <a:r>
              <a:rPr lang="en-GB" dirty="0"/>
              <a:t>Extrinsic Assurance is another term sometimes used to describe the amount of testing and proving that is done on a system</a:t>
            </a:r>
          </a:p>
          <a:p>
            <a:r>
              <a:rPr lang="en-GB" dirty="0"/>
              <a:t>Extrinsic assurance is also defined as any activity independent of the development environment, which provides a level of trust in the product, system, or service. </a:t>
            </a:r>
          </a:p>
          <a:p>
            <a:r>
              <a:rPr lang="en-GB" dirty="0"/>
              <a:t>This approach allows a system owner to know how their system responded to all of the tests being thrown at it</a:t>
            </a:r>
          </a:p>
        </p:txBody>
      </p:sp>
    </p:spTree>
    <p:extLst>
      <p:ext uri="{BB962C8B-B14F-4D97-AF65-F5344CB8AC3E}">
        <p14:creationId xmlns:p14="http://schemas.microsoft.com/office/powerpoint/2010/main" val="30965246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Extrinsic Assurance</a:t>
            </a:r>
          </a:p>
        </p:txBody>
      </p:sp>
      <p:sp>
        <p:nvSpPr>
          <p:cNvPr id="3" name="Content Placeholder 2"/>
          <p:cNvSpPr>
            <a:spLocks noGrp="1"/>
          </p:cNvSpPr>
          <p:nvPr>
            <p:ph idx="1"/>
          </p:nvPr>
        </p:nvSpPr>
        <p:spPr/>
        <p:txBody>
          <a:bodyPr/>
          <a:lstStyle/>
          <a:p>
            <a:r>
              <a:rPr lang="en-GB" dirty="0"/>
              <a:t>Extrinsic Assurance includes techniques such as:</a:t>
            </a:r>
          </a:p>
          <a:p>
            <a:pPr lvl="1"/>
            <a:r>
              <a:rPr lang="en-GB" dirty="0"/>
              <a:t> vulnerability hunting</a:t>
            </a:r>
          </a:p>
          <a:p>
            <a:pPr lvl="1"/>
            <a:r>
              <a:rPr lang="en-GB" dirty="0"/>
              <a:t>penetration testing</a:t>
            </a:r>
          </a:p>
          <a:p>
            <a:pPr lvl="1"/>
            <a:r>
              <a:rPr lang="en-GB" dirty="0"/>
              <a:t>boundary value testing</a:t>
            </a:r>
          </a:p>
          <a:p>
            <a:pPr lvl="1"/>
            <a:r>
              <a:rPr lang="en-GB" dirty="0"/>
              <a:t>soak testing</a:t>
            </a:r>
          </a:p>
          <a:p>
            <a:r>
              <a:rPr lang="en-GB" dirty="0"/>
              <a:t>Describes the confidence that one can have in a system based upon the actual tests that were performed</a:t>
            </a:r>
          </a:p>
          <a:p>
            <a:r>
              <a:rPr lang="en-GB" dirty="0"/>
              <a:t>Test results cannot be extrapolated beyond the tests that were performed</a:t>
            </a:r>
          </a:p>
          <a:p>
            <a:r>
              <a:rPr lang="en-GB" dirty="0"/>
              <a:t>Not the silver bullet for security measurement</a:t>
            </a:r>
          </a:p>
        </p:txBody>
      </p:sp>
    </p:spTree>
    <p:extLst>
      <p:ext uri="{BB962C8B-B14F-4D97-AF65-F5344CB8AC3E}">
        <p14:creationId xmlns:p14="http://schemas.microsoft.com/office/powerpoint/2010/main" val="16174407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Intrinsic Assurance</a:t>
            </a:r>
          </a:p>
        </p:txBody>
      </p:sp>
      <p:sp>
        <p:nvSpPr>
          <p:cNvPr id="3" name="Content Placeholder 2"/>
          <p:cNvSpPr>
            <a:spLocks noGrp="1"/>
          </p:cNvSpPr>
          <p:nvPr>
            <p:ph idx="1"/>
          </p:nvPr>
        </p:nvSpPr>
        <p:spPr/>
        <p:txBody>
          <a:bodyPr/>
          <a:lstStyle/>
          <a:p>
            <a:r>
              <a:rPr lang="en-GB" dirty="0"/>
              <a:t>How a system is built</a:t>
            </a:r>
          </a:p>
          <a:p>
            <a:r>
              <a:rPr lang="en-GB" dirty="0"/>
              <a:t>Include factors such as:</a:t>
            </a:r>
          </a:p>
          <a:p>
            <a:pPr lvl="1"/>
            <a:r>
              <a:rPr lang="en-GB" dirty="0"/>
              <a:t>How qualified are the engineers building the system</a:t>
            </a:r>
          </a:p>
          <a:p>
            <a:pPr lvl="1"/>
            <a:r>
              <a:rPr lang="en-GB" dirty="0"/>
              <a:t>How much expert review is built into the development lifecycles</a:t>
            </a:r>
          </a:p>
          <a:p>
            <a:pPr lvl="1"/>
            <a:r>
              <a:rPr lang="en-GB" dirty="0"/>
              <a:t>How much control on the stability and change management cycles is exercised</a:t>
            </a:r>
          </a:p>
          <a:p>
            <a:pPr lvl="1"/>
            <a:r>
              <a:rPr lang="en-GB" dirty="0"/>
              <a:t>What quality regime is the system built under</a:t>
            </a:r>
          </a:p>
        </p:txBody>
      </p:sp>
    </p:spTree>
    <p:extLst>
      <p:ext uri="{BB962C8B-B14F-4D97-AF65-F5344CB8AC3E}">
        <p14:creationId xmlns:p14="http://schemas.microsoft.com/office/powerpoint/2010/main" val="40696675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Intrinsic Assurance</a:t>
            </a:r>
          </a:p>
        </p:txBody>
      </p:sp>
      <p:sp>
        <p:nvSpPr>
          <p:cNvPr id="3" name="Content Placeholder 2"/>
          <p:cNvSpPr>
            <a:spLocks noGrp="1"/>
          </p:cNvSpPr>
          <p:nvPr>
            <p:ph idx="1"/>
          </p:nvPr>
        </p:nvSpPr>
        <p:spPr/>
        <p:txBody>
          <a:bodyPr/>
          <a:lstStyle/>
          <a:p>
            <a:r>
              <a:rPr lang="en-GB" dirty="0"/>
              <a:t>Does not provide solid facts about how the system behaves or can be attacked</a:t>
            </a:r>
          </a:p>
          <a:p>
            <a:r>
              <a:rPr lang="en-GB" dirty="0"/>
              <a:t>It provides more of a qualitative "warm feeling" that the system is being built well and being built by people who know what they're doing</a:t>
            </a:r>
          </a:p>
          <a:p>
            <a:r>
              <a:rPr lang="en-GB" dirty="0"/>
              <a:t>Intrinsic Assurances are used quite extensively to give "Brand Value" to a product</a:t>
            </a:r>
          </a:p>
          <a:p>
            <a:pPr lvl="1"/>
            <a:r>
              <a:rPr lang="en-GB" dirty="0"/>
              <a:t>the instinctive view of buying a product because the company is good is a great marketing tool here</a:t>
            </a:r>
          </a:p>
        </p:txBody>
      </p:sp>
    </p:spTree>
    <p:extLst>
      <p:ext uri="{BB962C8B-B14F-4D97-AF65-F5344CB8AC3E}">
        <p14:creationId xmlns:p14="http://schemas.microsoft.com/office/powerpoint/2010/main" val="20513442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Intrinsic Assurance</a:t>
            </a:r>
          </a:p>
        </p:txBody>
      </p:sp>
      <p:sp>
        <p:nvSpPr>
          <p:cNvPr id="3" name="Content Placeholder 2"/>
          <p:cNvSpPr>
            <a:spLocks noGrp="1"/>
          </p:cNvSpPr>
          <p:nvPr>
            <p:ph idx="1"/>
          </p:nvPr>
        </p:nvSpPr>
        <p:spPr/>
        <p:txBody>
          <a:bodyPr/>
          <a:lstStyle/>
          <a:p>
            <a:r>
              <a:rPr lang="en-GB" dirty="0"/>
              <a:t>Measure how good the system has performed over time</a:t>
            </a:r>
          </a:p>
          <a:p>
            <a:pPr lvl="1"/>
            <a:r>
              <a:rPr lang="en-GB" dirty="0"/>
              <a:t>Less expensive</a:t>
            </a:r>
          </a:p>
          <a:p>
            <a:r>
              <a:rPr lang="en-GB" dirty="0"/>
              <a:t>Can give further confidence that the system is behaving well or can be corrected within certain performance windows</a:t>
            </a:r>
          </a:p>
          <a:p>
            <a:endParaRPr lang="en-GB" dirty="0"/>
          </a:p>
        </p:txBody>
      </p:sp>
    </p:spTree>
    <p:extLst>
      <p:ext uri="{BB962C8B-B14F-4D97-AF65-F5344CB8AC3E}">
        <p14:creationId xmlns:p14="http://schemas.microsoft.com/office/powerpoint/2010/main" val="14812521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Operational Security</a:t>
            </a:r>
          </a:p>
        </p:txBody>
      </p:sp>
      <p:sp>
        <p:nvSpPr>
          <p:cNvPr id="3" name="Content Placeholder 2"/>
          <p:cNvSpPr>
            <a:spLocks noGrp="1"/>
          </p:cNvSpPr>
          <p:nvPr>
            <p:ph idx="1"/>
          </p:nvPr>
        </p:nvSpPr>
        <p:spPr/>
        <p:txBody>
          <a:bodyPr/>
          <a:lstStyle/>
          <a:p>
            <a:r>
              <a:rPr lang="en-GB" dirty="0"/>
              <a:t>Complex topic</a:t>
            </a:r>
          </a:p>
          <a:p>
            <a:r>
              <a:rPr lang="en-GB" dirty="0"/>
              <a:t>Different in each organisation</a:t>
            </a:r>
          </a:p>
        </p:txBody>
      </p:sp>
    </p:spTree>
    <p:extLst>
      <p:ext uri="{BB962C8B-B14F-4D97-AF65-F5344CB8AC3E}">
        <p14:creationId xmlns:p14="http://schemas.microsoft.com/office/powerpoint/2010/main" val="8279355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Operational Security</a:t>
            </a:r>
          </a:p>
        </p:txBody>
      </p:sp>
      <p:sp>
        <p:nvSpPr>
          <p:cNvPr id="3" name="Content Placeholder 2"/>
          <p:cNvSpPr>
            <a:spLocks noGrp="1"/>
          </p:cNvSpPr>
          <p:nvPr>
            <p:ph idx="1"/>
          </p:nvPr>
        </p:nvSpPr>
        <p:spPr/>
        <p:txBody>
          <a:bodyPr/>
          <a:lstStyle/>
          <a:p>
            <a:r>
              <a:rPr lang="en-GB" dirty="0"/>
              <a:t>Example organisation</a:t>
            </a:r>
          </a:p>
          <a:p>
            <a:pPr lvl="1"/>
            <a:r>
              <a:rPr lang="en-GB" dirty="0"/>
              <a:t>Provide training</a:t>
            </a:r>
          </a:p>
          <a:p>
            <a:pPr lvl="1"/>
            <a:r>
              <a:rPr lang="en-GB" dirty="0"/>
              <a:t>Use multi-factor authentication</a:t>
            </a:r>
          </a:p>
          <a:p>
            <a:pPr lvl="1"/>
            <a:r>
              <a:rPr lang="en-GB" dirty="0"/>
              <a:t>Enforce least privilege</a:t>
            </a:r>
          </a:p>
          <a:p>
            <a:pPr lvl="1"/>
            <a:r>
              <a:rPr lang="en-GB" dirty="0"/>
              <a:t>Protect secrets</a:t>
            </a:r>
          </a:p>
          <a:p>
            <a:pPr lvl="1"/>
            <a:r>
              <a:rPr lang="en-GB" dirty="0"/>
              <a:t>Minimize attack surface</a:t>
            </a:r>
          </a:p>
          <a:p>
            <a:pPr lvl="1"/>
            <a:r>
              <a:rPr lang="en-GB" dirty="0"/>
              <a:t>Encrypt data in transit and at rest</a:t>
            </a:r>
          </a:p>
          <a:p>
            <a:pPr lvl="1"/>
            <a:r>
              <a:rPr lang="en-GB" dirty="0"/>
              <a:t>Implement security monitoring</a:t>
            </a:r>
          </a:p>
          <a:p>
            <a:pPr lvl="1"/>
            <a:r>
              <a:rPr lang="en-GB" dirty="0"/>
              <a:t>Implement a security update strategy</a:t>
            </a:r>
          </a:p>
          <a:p>
            <a:pPr lvl="1"/>
            <a:r>
              <a:rPr lang="en-GB" dirty="0"/>
              <a:t>Protect against DDOS attacks</a:t>
            </a:r>
          </a:p>
          <a:p>
            <a:pPr lvl="1"/>
            <a:r>
              <a:rPr lang="en-GB" dirty="0"/>
              <a:t>Validate the configuration of web applications sites</a:t>
            </a:r>
          </a:p>
          <a:p>
            <a:pPr lvl="1"/>
            <a:r>
              <a:rPr lang="en-GB" dirty="0"/>
              <a:t>Perform penetration testing</a:t>
            </a:r>
          </a:p>
        </p:txBody>
      </p:sp>
    </p:spTree>
    <p:extLst>
      <p:ext uri="{BB962C8B-B14F-4D97-AF65-F5344CB8AC3E}">
        <p14:creationId xmlns:p14="http://schemas.microsoft.com/office/powerpoint/2010/main" val="24114638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Components of Security</a:t>
            </a:r>
          </a:p>
        </p:txBody>
      </p:sp>
      <p:sp>
        <p:nvSpPr>
          <p:cNvPr id="3" name="Content Placeholder 2"/>
          <p:cNvSpPr>
            <a:spLocks noGrp="1"/>
          </p:cNvSpPr>
          <p:nvPr>
            <p:ph idx="1"/>
          </p:nvPr>
        </p:nvSpPr>
        <p:spPr/>
        <p:txBody>
          <a:bodyPr>
            <a:normAutofit/>
          </a:bodyPr>
          <a:lstStyle/>
          <a:p>
            <a:r>
              <a:rPr lang="en-US" dirty="0"/>
              <a:t>Security depends on three components, each of which is independent of the others:</a:t>
            </a:r>
          </a:p>
          <a:p>
            <a:r>
              <a:rPr lang="en-US" b="1" dirty="0"/>
              <a:t>Architecture</a:t>
            </a:r>
            <a:r>
              <a:rPr lang="en-US" dirty="0"/>
              <a:t> (or algorithm) set in place: This is the formal specification. In cryptography it is the algorithm itself, in the case of MPLS VPNs, it is the formal specification (as defined in RFC4364).</a:t>
            </a:r>
          </a:p>
          <a:p>
            <a:r>
              <a:rPr lang="en-US" b="1" dirty="0"/>
              <a:t>Implementation </a:t>
            </a:r>
            <a:r>
              <a:rPr lang="en-US" dirty="0"/>
              <a:t>of the architecture or algorithm: Refers to how the architecture or algorithm is actually being implemented. Programming mistakes, such as buffer overflows, can affect this component.</a:t>
            </a:r>
          </a:p>
          <a:p>
            <a:r>
              <a:rPr lang="en-US" b="1" dirty="0"/>
              <a:t>Operation </a:t>
            </a:r>
            <a:r>
              <a:rPr lang="en-US" dirty="0"/>
              <a:t>thereof: This includes operator issues, such as choosing weak passwords on routers or workstations, or accidental disclosure of a shared key. For example, configurations could be sent to untrusted third parties.</a:t>
            </a:r>
          </a:p>
          <a:p>
            <a:endParaRPr lang="en-US" dirty="0"/>
          </a:p>
        </p:txBody>
      </p:sp>
    </p:spTree>
    <p:extLst>
      <p:ext uri="{BB962C8B-B14F-4D97-AF65-F5344CB8AC3E}">
        <p14:creationId xmlns:p14="http://schemas.microsoft.com/office/powerpoint/2010/main" val="2210146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Criticality to a business </a:t>
            </a:r>
            <a:endParaRPr lang="en-GB" dirty="0"/>
          </a:p>
        </p:txBody>
      </p:sp>
      <p:sp>
        <p:nvSpPr>
          <p:cNvPr id="7" name="Content Placeholder 6"/>
          <p:cNvSpPr>
            <a:spLocks noGrp="1"/>
          </p:cNvSpPr>
          <p:nvPr>
            <p:ph idx="1"/>
          </p:nvPr>
        </p:nvSpPr>
        <p:spPr/>
        <p:txBody>
          <a:bodyPr/>
          <a:lstStyle/>
          <a:p>
            <a:r>
              <a:rPr lang="en-GB" dirty="0"/>
              <a:t>Dictated by the typical deployed environment and the value of data used by the application</a:t>
            </a:r>
          </a:p>
          <a:p>
            <a:r>
              <a:rPr lang="en-GB" dirty="0"/>
              <a:t>Factors that determine </a:t>
            </a:r>
            <a:r>
              <a:rPr lang="en-GB" b="1" dirty="0"/>
              <a:t>business criticality</a:t>
            </a:r>
            <a:r>
              <a:rPr lang="en-GB" dirty="0"/>
              <a:t> are: </a:t>
            </a:r>
          </a:p>
          <a:p>
            <a:pPr lvl="1"/>
            <a:r>
              <a:rPr lang="en-GB" dirty="0"/>
              <a:t>Reputation damage</a:t>
            </a:r>
          </a:p>
          <a:p>
            <a:pPr lvl="1"/>
            <a:r>
              <a:rPr lang="en-GB" dirty="0"/>
              <a:t>Financial loss</a:t>
            </a:r>
          </a:p>
          <a:p>
            <a:pPr lvl="1"/>
            <a:r>
              <a:rPr lang="en-GB" dirty="0"/>
              <a:t>Operational risk</a:t>
            </a:r>
          </a:p>
          <a:p>
            <a:pPr lvl="1"/>
            <a:r>
              <a:rPr lang="en-GB" dirty="0"/>
              <a:t>Sensitive information disclosure</a:t>
            </a:r>
          </a:p>
          <a:p>
            <a:pPr lvl="1"/>
            <a:r>
              <a:rPr lang="en-GB" dirty="0"/>
              <a:t>Personal safety</a:t>
            </a:r>
          </a:p>
          <a:p>
            <a:pPr lvl="1"/>
            <a:r>
              <a:rPr lang="en-GB" dirty="0"/>
              <a:t>Legal violations</a:t>
            </a:r>
          </a:p>
        </p:txBody>
      </p:sp>
    </p:spTree>
    <p:extLst>
      <p:ext uri="{BB962C8B-B14F-4D97-AF65-F5344CB8AC3E}">
        <p14:creationId xmlns:p14="http://schemas.microsoft.com/office/powerpoint/2010/main" val="12153653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and Implementation </a:t>
            </a:r>
          </a:p>
        </p:txBody>
      </p:sp>
      <p:sp>
        <p:nvSpPr>
          <p:cNvPr id="3" name="Content Placeholder 2"/>
          <p:cNvSpPr>
            <a:spLocks noGrp="1"/>
          </p:cNvSpPr>
          <p:nvPr>
            <p:ph idx="1"/>
          </p:nvPr>
        </p:nvSpPr>
        <p:spPr>
          <a:xfrm>
            <a:off x="312821" y="1825625"/>
            <a:ext cx="11590421" cy="2272550"/>
          </a:xfrm>
        </p:spPr>
        <p:txBody>
          <a:bodyPr/>
          <a:lstStyle/>
          <a:p>
            <a:r>
              <a:rPr lang="en-US" dirty="0"/>
              <a:t>Organizations must establish, implement, operate, monitor, review, maintain and improve the security of information documenting the activities within the organization and the risks it faces</a:t>
            </a:r>
          </a:p>
          <a:p>
            <a:r>
              <a:rPr lang="en-US" dirty="0"/>
              <a:t>The aim of implementing the information security process used is based on the PDCA model</a:t>
            </a:r>
          </a:p>
        </p:txBody>
      </p:sp>
      <p:sp>
        <p:nvSpPr>
          <p:cNvPr id="4" name="Oval 3"/>
          <p:cNvSpPr/>
          <p:nvPr/>
        </p:nvSpPr>
        <p:spPr>
          <a:xfrm>
            <a:off x="2685012" y="3757348"/>
            <a:ext cx="7198822" cy="28512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503027" y="3965167"/>
            <a:ext cx="1562792" cy="496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Establishment of IS</a:t>
            </a:r>
            <a:endParaRPr lang="en-US" dirty="0"/>
          </a:p>
        </p:txBody>
      </p:sp>
      <p:sp>
        <p:nvSpPr>
          <p:cNvPr id="6" name="Rectangle 5"/>
          <p:cNvSpPr/>
          <p:nvPr/>
        </p:nvSpPr>
        <p:spPr>
          <a:xfrm>
            <a:off x="5411271" y="5692759"/>
            <a:ext cx="1655833" cy="674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Monitoring and review of the IS</a:t>
            </a:r>
            <a:endParaRPr lang="en-US" dirty="0"/>
          </a:p>
        </p:txBody>
      </p:sp>
      <p:sp>
        <p:nvSpPr>
          <p:cNvPr id="7" name="Rectangle 6"/>
          <p:cNvSpPr/>
          <p:nvPr/>
        </p:nvSpPr>
        <p:spPr>
          <a:xfrm>
            <a:off x="7875218" y="4601090"/>
            <a:ext cx="1562792" cy="1163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Maintenance and improvement of the IS</a:t>
            </a:r>
            <a:endParaRPr lang="en-US" dirty="0"/>
          </a:p>
        </p:txBody>
      </p:sp>
      <p:sp>
        <p:nvSpPr>
          <p:cNvPr id="8" name="Bent Arrow 7"/>
          <p:cNvSpPr/>
          <p:nvPr/>
        </p:nvSpPr>
        <p:spPr>
          <a:xfrm flipV="1">
            <a:off x="4344493" y="5918656"/>
            <a:ext cx="499204" cy="42781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ent Arrow 8"/>
          <p:cNvSpPr/>
          <p:nvPr/>
        </p:nvSpPr>
        <p:spPr>
          <a:xfrm rot="16200000" flipV="1">
            <a:off x="7561557" y="5786494"/>
            <a:ext cx="427816" cy="69214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ent Arrow 9"/>
          <p:cNvSpPr/>
          <p:nvPr/>
        </p:nvSpPr>
        <p:spPr>
          <a:xfrm rot="5400000" flipV="1">
            <a:off x="4490056" y="3854711"/>
            <a:ext cx="499204" cy="85683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3229496" y="4601090"/>
            <a:ext cx="1683325" cy="1163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Implementation and operation of the IS</a:t>
            </a:r>
            <a:endParaRPr lang="en-US" dirty="0"/>
          </a:p>
        </p:txBody>
      </p:sp>
      <p:sp>
        <p:nvSpPr>
          <p:cNvPr id="12" name="Bent Arrow 11"/>
          <p:cNvSpPr/>
          <p:nvPr/>
        </p:nvSpPr>
        <p:spPr>
          <a:xfrm rot="10800000" flipV="1">
            <a:off x="7429394" y="4033526"/>
            <a:ext cx="659731" cy="48071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6004422" y="3676592"/>
            <a:ext cx="588623" cy="369332"/>
          </a:xfrm>
          <a:prstGeom prst="rect">
            <a:avLst/>
          </a:prstGeom>
          <a:noFill/>
        </p:spPr>
        <p:txBody>
          <a:bodyPr wrap="none" rtlCol="0">
            <a:spAutoFit/>
          </a:bodyPr>
          <a:lstStyle/>
          <a:p>
            <a:r>
              <a:rPr lang="en-GB" dirty="0"/>
              <a:t>Plan</a:t>
            </a:r>
            <a:endParaRPr lang="en-US" dirty="0"/>
          </a:p>
        </p:txBody>
      </p:sp>
      <p:sp>
        <p:nvSpPr>
          <p:cNvPr id="14" name="TextBox 13"/>
          <p:cNvSpPr txBox="1"/>
          <p:nvPr/>
        </p:nvSpPr>
        <p:spPr>
          <a:xfrm>
            <a:off x="3650930" y="4179366"/>
            <a:ext cx="449162" cy="369332"/>
          </a:xfrm>
          <a:prstGeom prst="rect">
            <a:avLst/>
          </a:prstGeom>
          <a:noFill/>
        </p:spPr>
        <p:txBody>
          <a:bodyPr wrap="none" rtlCol="0">
            <a:spAutoFit/>
          </a:bodyPr>
          <a:lstStyle/>
          <a:p>
            <a:r>
              <a:rPr lang="en-GB" dirty="0"/>
              <a:t>Do</a:t>
            </a:r>
            <a:endParaRPr lang="en-US" dirty="0"/>
          </a:p>
        </p:txBody>
      </p:sp>
      <p:sp>
        <p:nvSpPr>
          <p:cNvPr id="15" name="TextBox 14"/>
          <p:cNvSpPr txBox="1"/>
          <p:nvPr/>
        </p:nvSpPr>
        <p:spPr>
          <a:xfrm>
            <a:off x="5910763" y="6303160"/>
            <a:ext cx="747320" cy="369332"/>
          </a:xfrm>
          <a:prstGeom prst="rect">
            <a:avLst/>
          </a:prstGeom>
          <a:noFill/>
        </p:spPr>
        <p:txBody>
          <a:bodyPr wrap="none" rtlCol="0">
            <a:spAutoFit/>
          </a:bodyPr>
          <a:lstStyle/>
          <a:p>
            <a:r>
              <a:rPr lang="en-GB" dirty="0"/>
              <a:t>Check</a:t>
            </a:r>
            <a:endParaRPr lang="en-US" dirty="0"/>
          </a:p>
        </p:txBody>
      </p:sp>
      <p:sp>
        <p:nvSpPr>
          <p:cNvPr id="16" name="TextBox 15"/>
          <p:cNvSpPr txBox="1"/>
          <p:nvPr/>
        </p:nvSpPr>
        <p:spPr>
          <a:xfrm>
            <a:off x="8441108" y="4231758"/>
            <a:ext cx="492443" cy="369332"/>
          </a:xfrm>
          <a:prstGeom prst="rect">
            <a:avLst/>
          </a:prstGeom>
          <a:noFill/>
        </p:spPr>
        <p:txBody>
          <a:bodyPr wrap="none" rtlCol="0">
            <a:spAutoFit/>
          </a:bodyPr>
          <a:lstStyle/>
          <a:p>
            <a:r>
              <a:rPr lang="en-GB" dirty="0"/>
              <a:t>Act</a:t>
            </a:r>
            <a:endParaRPr lang="en-US" dirty="0"/>
          </a:p>
        </p:txBody>
      </p:sp>
    </p:spTree>
    <p:extLst>
      <p:ext uri="{BB962C8B-B14F-4D97-AF65-F5344CB8AC3E}">
        <p14:creationId xmlns:p14="http://schemas.microsoft.com/office/powerpoint/2010/main" val="38224070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Policy &amp; Process </a:t>
            </a:r>
          </a:p>
        </p:txBody>
      </p:sp>
      <p:sp>
        <p:nvSpPr>
          <p:cNvPr id="3" name="Content Placeholder 2"/>
          <p:cNvSpPr>
            <a:spLocks noGrp="1"/>
          </p:cNvSpPr>
          <p:nvPr>
            <p:ph idx="1"/>
          </p:nvPr>
        </p:nvSpPr>
        <p:spPr/>
        <p:txBody>
          <a:bodyPr/>
          <a:lstStyle/>
          <a:p>
            <a:r>
              <a:rPr lang="en-US" dirty="0"/>
              <a:t>There should be clear guidelines on what operators are allowed to do and what they are not allowed to do</a:t>
            </a:r>
          </a:p>
          <a:p>
            <a:r>
              <a:rPr lang="en-US" dirty="0"/>
              <a:t>Escalation paths need to be defined that outline the steps to follow if an operator does not have the authorization required for a specific action</a:t>
            </a:r>
          </a:p>
          <a:p>
            <a:r>
              <a:rPr lang="en-US" dirty="0"/>
              <a:t>The operational security policy should clearly define the responsibilities and authorization, as well as disciplinary actions in case of breaches</a:t>
            </a:r>
          </a:p>
          <a:p>
            <a:r>
              <a:rPr lang="en-US" dirty="0"/>
              <a:t>The policy also acts as a deterrent against deliberate misconfigurations</a:t>
            </a:r>
          </a:p>
        </p:txBody>
      </p:sp>
    </p:spTree>
    <p:extLst>
      <p:ext uri="{BB962C8B-B14F-4D97-AF65-F5344CB8AC3E}">
        <p14:creationId xmlns:p14="http://schemas.microsoft.com/office/powerpoint/2010/main" val="7579101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Five Steps of Operational Security</a:t>
            </a:r>
          </a:p>
        </p:txBody>
      </p:sp>
      <p:sp>
        <p:nvSpPr>
          <p:cNvPr id="3" name="Content Placeholder 2"/>
          <p:cNvSpPr>
            <a:spLocks noGrp="1"/>
          </p:cNvSpPr>
          <p:nvPr>
            <p:ph idx="1"/>
          </p:nvPr>
        </p:nvSpPr>
        <p:spPr/>
        <p:txBody>
          <a:bodyPr>
            <a:normAutofit/>
          </a:bodyPr>
          <a:lstStyle/>
          <a:p>
            <a:r>
              <a:rPr lang="en-US" dirty="0"/>
              <a:t>Identify your sensitive data</a:t>
            </a:r>
          </a:p>
          <a:p>
            <a:r>
              <a:rPr lang="en-US" dirty="0"/>
              <a:t>Identify possible threats</a:t>
            </a:r>
          </a:p>
          <a:p>
            <a:r>
              <a:rPr lang="en-US" dirty="0"/>
              <a:t>Analyze security holes and other vulnerabilities</a:t>
            </a:r>
          </a:p>
          <a:p>
            <a:r>
              <a:rPr lang="en-US" dirty="0"/>
              <a:t>Appraise the level of risk associated with each vulnerability </a:t>
            </a:r>
          </a:p>
          <a:p>
            <a:r>
              <a:rPr lang="en-US" dirty="0"/>
              <a:t>Get countermeasures in place</a:t>
            </a:r>
          </a:p>
        </p:txBody>
      </p:sp>
    </p:spTree>
    <p:extLst>
      <p:ext uri="{BB962C8B-B14F-4D97-AF65-F5344CB8AC3E}">
        <p14:creationId xmlns:p14="http://schemas.microsoft.com/office/powerpoint/2010/main" val="17742718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Your Sensitive Data</a:t>
            </a:r>
          </a:p>
        </p:txBody>
      </p:sp>
      <p:sp>
        <p:nvSpPr>
          <p:cNvPr id="3" name="Content Placeholder 2"/>
          <p:cNvSpPr>
            <a:spLocks noGrp="1"/>
          </p:cNvSpPr>
          <p:nvPr>
            <p:ph idx="1"/>
          </p:nvPr>
        </p:nvSpPr>
        <p:spPr/>
        <p:txBody>
          <a:bodyPr>
            <a:normAutofit/>
          </a:bodyPr>
          <a:lstStyle/>
          <a:p>
            <a:r>
              <a:rPr lang="en-US" dirty="0"/>
              <a:t>Includes your product research, intellectual property, financial statements, customer information, and employee information</a:t>
            </a:r>
          </a:p>
          <a:p>
            <a:r>
              <a:rPr lang="en-US" dirty="0"/>
              <a:t>This will be the data you will need to focus your resources on protecting</a:t>
            </a:r>
          </a:p>
          <a:p>
            <a:endParaRPr lang="en-US" dirty="0"/>
          </a:p>
        </p:txBody>
      </p:sp>
    </p:spTree>
    <p:extLst>
      <p:ext uri="{BB962C8B-B14F-4D97-AF65-F5344CB8AC3E}">
        <p14:creationId xmlns:p14="http://schemas.microsoft.com/office/powerpoint/2010/main" val="40136753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Possible Threats</a:t>
            </a:r>
          </a:p>
        </p:txBody>
      </p:sp>
      <p:sp>
        <p:nvSpPr>
          <p:cNvPr id="3" name="Content Placeholder 2"/>
          <p:cNvSpPr>
            <a:spLocks noGrp="1"/>
          </p:cNvSpPr>
          <p:nvPr>
            <p:ph idx="1"/>
          </p:nvPr>
        </p:nvSpPr>
        <p:spPr/>
        <p:txBody>
          <a:bodyPr>
            <a:normAutofit/>
          </a:bodyPr>
          <a:lstStyle/>
          <a:p>
            <a:r>
              <a:rPr lang="en-US" dirty="0"/>
              <a:t>For each category of information that you deem sensitive, you should identify what kinds of threats are present</a:t>
            </a:r>
          </a:p>
          <a:p>
            <a:r>
              <a:rPr lang="en-US" dirty="0"/>
              <a:t>While you should be wary of third parties trying to steal your information, you should also watch out for insider threats, such as negligent employees and disgruntled workers</a:t>
            </a:r>
          </a:p>
          <a:p>
            <a:endParaRPr lang="en-US" dirty="0"/>
          </a:p>
        </p:txBody>
      </p:sp>
    </p:spTree>
    <p:extLst>
      <p:ext uri="{BB962C8B-B14F-4D97-AF65-F5344CB8AC3E}">
        <p14:creationId xmlns:p14="http://schemas.microsoft.com/office/powerpoint/2010/main" val="22598035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0" y="1196398"/>
            <a:ext cx="11590421" cy="1325563"/>
          </a:xfrm>
        </p:spPr>
        <p:txBody>
          <a:bodyPr/>
          <a:lstStyle/>
          <a:p>
            <a:r>
              <a:rPr lang="en-US" dirty="0"/>
              <a:t>Analyze Security Holes and Other</a:t>
            </a:r>
            <a:br>
              <a:rPr lang="en-US" dirty="0"/>
            </a:br>
            <a:r>
              <a:rPr lang="en-US" dirty="0"/>
              <a:t> Vulnerabilities</a:t>
            </a:r>
          </a:p>
        </p:txBody>
      </p:sp>
      <p:sp>
        <p:nvSpPr>
          <p:cNvPr id="3" name="Content Placeholder 2"/>
          <p:cNvSpPr>
            <a:spLocks noGrp="1"/>
          </p:cNvSpPr>
          <p:nvPr>
            <p:ph idx="1"/>
          </p:nvPr>
        </p:nvSpPr>
        <p:spPr>
          <a:xfrm>
            <a:off x="312821" y="2834639"/>
            <a:ext cx="11590421" cy="3926941"/>
          </a:xfrm>
        </p:spPr>
        <p:txBody>
          <a:bodyPr>
            <a:normAutofit/>
          </a:bodyPr>
          <a:lstStyle/>
          <a:p>
            <a:r>
              <a:rPr lang="en-US" dirty="0"/>
              <a:t>Assess your current safeguards and determine what, if any, loopholes or weaknesses exist that may be exploited to gain access to your sensitive data.</a:t>
            </a:r>
          </a:p>
          <a:p>
            <a:endParaRPr lang="en-US" dirty="0"/>
          </a:p>
        </p:txBody>
      </p:sp>
    </p:spTree>
    <p:extLst>
      <p:ext uri="{BB962C8B-B14F-4D97-AF65-F5344CB8AC3E}">
        <p14:creationId xmlns:p14="http://schemas.microsoft.com/office/powerpoint/2010/main" val="19587860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1994419"/>
            <a:ext cx="11590421" cy="1325563"/>
          </a:xfrm>
        </p:spPr>
        <p:txBody>
          <a:bodyPr/>
          <a:lstStyle/>
          <a:p>
            <a:r>
              <a:rPr lang="en-US" dirty="0"/>
              <a:t>Appraise the Level of Risk Associated with each Vulnerability</a:t>
            </a:r>
          </a:p>
        </p:txBody>
      </p:sp>
      <p:sp>
        <p:nvSpPr>
          <p:cNvPr id="3" name="Content Placeholder 2"/>
          <p:cNvSpPr>
            <a:spLocks noGrp="1"/>
          </p:cNvSpPr>
          <p:nvPr>
            <p:ph idx="1"/>
          </p:nvPr>
        </p:nvSpPr>
        <p:spPr>
          <a:xfrm>
            <a:off x="312821" y="3454919"/>
            <a:ext cx="11590421" cy="2679873"/>
          </a:xfrm>
        </p:spPr>
        <p:txBody>
          <a:bodyPr/>
          <a:lstStyle/>
          <a:p>
            <a:r>
              <a:rPr lang="en-US" dirty="0"/>
              <a:t>Rank your vulnerabilities using factors such as the likelihood of an attack happening, the extent of damage that you would suffer, and the amount of work and time you would need to recover</a:t>
            </a:r>
          </a:p>
          <a:p>
            <a:r>
              <a:rPr lang="en-US" dirty="0"/>
              <a:t>The more likely and damaging an attack is, the more you should prioritize mitigating the associated risk</a:t>
            </a:r>
          </a:p>
          <a:p>
            <a:endParaRPr lang="en-US" dirty="0"/>
          </a:p>
        </p:txBody>
      </p:sp>
    </p:spTree>
    <p:extLst>
      <p:ext uri="{BB962C8B-B14F-4D97-AF65-F5344CB8AC3E}">
        <p14:creationId xmlns:p14="http://schemas.microsoft.com/office/powerpoint/2010/main" val="33881265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Countermeasures in Place</a:t>
            </a:r>
          </a:p>
        </p:txBody>
      </p:sp>
      <p:sp>
        <p:nvSpPr>
          <p:cNvPr id="3" name="Content Placeholder 2"/>
          <p:cNvSpPr>
            <a:spLocks noGrp="1"/>
          </p:cNvSpPr>
          <p:nvPr>
            <p:ph idx="1"/>
          </p:nvPr>
        </p:nvSpPr>
        <p:spPr/>
        <p:txBody>
          <a:bodyPr/>
          <a:lstStyle/>
          <a:p>
            <a:r>
              <a:rPr lang="en-US" dirty="0"/>
              <a:t>The last step of operational security is to create and implement a plan to eliminate threats and mitigate risks</a:t>
            </a:r>
          </a:p>
          <a:p>
            <a:r>
              <a:rPr lang="en-US" dirty="0"/>
              <a:t>This could include updating your hardware, creating new policies regarding sensitive data, or training employees on sound security practices and company policies</a:t>
            </a:r>
          </a:p>
          <a:p>
            <a:r>
              <a:rPr lang="en-US" dirty="0"/>
              <a:t>Countermeasures should be straightforward and simple</a:t>
            </a:r>
          </a:p>
          <a:p>
            <a:r>
              <a:rPr lang="en-US" dirty="0"/>
              <a:t>Employees should be able to implement the measures required on their part with or without additional training</a:t>
            </a:r>
          </a:p>
          <a:p>
            <a:endParaRPr lang="en-US" dirty="0"/>
          </a:p>
        </p:txBody>
      </p:sp>
    </p:spTree>
    <p:extLst>
      <p:ext uri="{BB962C8B-B14F-4D97-AF65-F5344CB8AC3E}">
        <p14:creationId xmlns:p14="http://schemas.microsoft.com/office/powerpoint/2010/main" val="19460080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3.2 Describe and explain the way security assurance works in practice regarding the concepts</a:t>
            </a:r>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73596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Assurance in Practice</a:t>
            </a:r>
            <a:endParaRPr lang="en-US" dirty="0"/>
          </a:p>
        </p:txBody>
      </p:sp>
      <p:sp>
        <p:nvSpPr>
          <p:cNvPr id="3" name="Content Placeholder 2"/>
          <p:cNvSpPr>
            <a:spLocks noGrp="1"/>
          </p:cNvSpPr>
          <p:nvPr>
            <p:ph idx="1"/>
          </p:nvPr>
        </p:nvSpPr>
        <p:spPr/>
        <p:txBody>
          <a:bodyPr/>
          <a:lstStyle/>
          <a:p>
            <a:r>
              <a:rPr lang="en-US" dirty="0"/>
              <a:t>Assurance methods can be categorized into three high-level approaches:</a:t>
            </a:r>
          </a:p>
          <a:p>
            <a:pPr lvl="1"/>
            <a:r>
              <a:rPr lang="en-US" dirty="0"/>
              <a:t>Assessment of the deliverable, i.e., through evaluation and testing </a:t>
            </a:r>
          </a:p>
          <a:p>
            <a:pPr lvl="1"/>
            <a:r>
              <a:rPr lang="en-US" dirty="0"/>
              <a:t>Assessment of the processes used to develop or produce the deliverable </a:t>
            </a:r>
          </a:p>
          <a:p>
            <a:pPr lvl="1"/>
            <a:r>
              <a:rPr lang="en-US" dirty="0"/>
              <a:t>Assessment of the environment, such as personnel and facilities</a:t>
            </a:r>
          </a:p>
        </p:txBody>
      </p:sp>
    </p:spTree>
    <p:extLst>
      <p:ext uri="{BB962C8B-B14F-4D97-AF65-F5344CB8AC3E}">
        <p14:creationId xmlns:p14="http://schemas.microsoft.com/office/powerpoint/2010/main" val="2548854286"/>
      </p:ext>
    </p:extLst>
  </p:cSld>
  <p:clrMapOvr>
    <a:masterClrMapping/>
  </p:clrMapOvr>
</p:sld>
</file>

<file path=ppt/theme/theme1.xml><?xml version="1.0" encoding="utf-8"?>
<a:theme xmlns:a="http://schemas.openxmlformats.org/drawingml/2006/main" name="WB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BL" id="{F9107B94-27B5-44C3-8B2E-1EE8DD964E80}" vid="{2CA810EA-66AB-49CA-9751-021D11DCD3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WBL</Template>
  <TotalTime>5867</TotalTime>
  <Words>16104</Words>
  <Application>Microsoft Office PowerPoint</Application>
  <PresentationFormat>Widescreen</PresentationFormat>
  <Paragraphs>1763</Paragraphs>
  <Slides>279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279</vt:i4>
      </vt:variant>
    </vt:vector>
  </HeadingPairs>
  <TitlesOfParts>
    <vt:vector size="285" baseType="lpstr">
      <vt:lpstr>Arial</vt:lpstr>
      <vt:lpstr>Calibri</vt:lpstr>
      <vt:lpstr>Courier</vt:lpstr>
      <vt:lpstr>MV Boli</vt:lpstr>
      <vt:lpstr>Times New Roman</vt:lpstr>
      <vt:lpstr>WBL</vt:lpstr>
      <vt:lpstr>BCS Level 4 Certificate in Cyber Security Introduction</vt:lpstr>
      <vt:lpstr>1. Why Cyber Security Matters (5%, K2) </vt:lpstr>
      <vt:lpstr>1.1 Describe and explain the evaluation of information assets and the criticality to a business.</vt:lpstr>
      <vt:lpstr>Information assets</vt:lpstr>
      <vt:lpstr>Before You Start</vt:lpstr>
      <vt:lpstr>Evaluation of information assets</vt:lpstr>
      <vt:lpstr>Evaluation of Information Assets</vt:lpstr>
      <vt:lpstr>Task</vt:lpstr>
      <vt:lpstr>Criticality to a business </vt:lpstr>
      <vt:lpstr>Criticality to a business. </vt:lpstr>
      <vt:lpstr>Steps To Identifying The Most Critical Functions In A Business</vt:lpstr>
      <vt:lpstr>Considerations When Determining The Criticality Of A Function</vt:lpstr>
      <vt:lpstr>Classification </vt:lpstr>
      <vt:lpstr>Classification</vt:lpstr>
      <vt:lpstr>Critical Business Functions Chart Example</vt:lpstr>
      <vt:lpstr>1.2 Describe and explain how cyber security can have a direct impact on the reputation and continuing success of a business</vt:lpstr>
      <vt:lpstr>Personal Data</vt:lpstr>
      <vt:lpstr>Impact of a Cyber Attack on a Business</vt:lpstr>
      <vt:lpstr>Financial</vt:lpstr>
      <vt:lpstr>Reputational</vt:lpstr>
      <vt:lpstr>Legal</vt:lpstr>
      <vt:lpstr>Minimising the Impact</vt:lpstr>
      <vt:lpstr>Business Continuity</vt:lpstr>
      <vt:lpstr>1.3 Describe and explain how the cyber security of businesses contributes to the overall economy and security of the society in which it operates </vt:lpstr>
      <vt:lpstr>Economy</vt:lpstr>
      <vt:lpstr>Society</vt:lpstr>
      <vt:lpstr>2. Basic Security Theory (10%, K2) </vt:lpstr>
      <vt:lpstr>2.1 Recall and explain key terminology. This could include, but not be limited to: </vt:lpstr>
      <vt:lpstr>Security</vt:lpstr>
      <vt:lpstr>Identity</vt:lpstr>
      <vt:lpstr>Authentication</vt:lpstr>
      <vt:lpstr>Authentication and Authorisation</vt:lpstr>
      <vt:lpstr>Authorisation</vt:lpstr>
      <vt:lpstr>Non-repudiation</vt:lpstr>
      <vt:lpstr>CIA</vt:lpstr>
      <vt:lpstr>PowerPoint Presentation</vt:lpstr>
      <vt:lpstr>Confidentiality Concepts</vt:lpstr>
      <vt:lpstr>Integrity</vt:lpstr>
      <vt:lpstr>Availability</vt:lpstr>
      <vt:lpstr>Threat</vt:lpstr>
      <vt:lpstr>Vulnerability</vt:lpstr>
      <vt:lpstr>Risk and Hazard </vt:lpstr>
      <vt:lpstr>2.2 Describe what security is, fundamentally, by explaining: </vt:lpstr>
      <vt:lpstr>Hazard</vt:lpstr>
      <vt:lpstr>Vulnerability</vt:lpstr>
      <vt:lpstr>Categories of Vulnerabilities</vt:lpstr>
      <vt:lpstr>Risk</vt:lpstr>
      <vt:lpstr>Concepts of the Risk and its Analysis</vt:lpstr>
      <vt:lpstr>Threat, Hazard and Vulnerability Relationship</vt:lpstr>
      <vt:lpstr>Asymmetric Attacks</vt:lpstr>
      <vt:lpstr>Prevention</vt:lpstr>
      <vt:lpstr>Features</vt:lpstr>
      <vt:lpstr>Examples</vt:lpstr>
      <vt:lpstr>2.3 Describe and explain: </vt:lpstr>
      <vt:lpstr>Risk Management</vt:lpstr>
      <vt:lpstr>Tools - Inventorying</vt:lpstr>
      <vt:lpstr>Tools – Risk Tracking</vt:lpstr>
      <vt:lpstr>Tools – Risk Register</vt:lpstr>
      <vt:lpstr>Tools – Threat Analysis</vt:lpstr>
      <vt:lpstr>2.4 Describe typical threats, threat actors and hazards in terms of capability, opportunity and motive using examples that may concern an organisation</vt:lpstr>
      <vt:lpstr>Profiling</vt:lpstr>
      <vt:lpstr>Threat Actors</vt:lpstr>
      <vt:lpstr>Identifying Threats – STRIDE approach</vt:lpstr>
      <vt:lpstr>Opportunity</vt:lpstr>
      <vt:lpstr>Motive</vt:lpstr>
      <vt:lpstr>2.5 Describe and explain how an organization balances business drivers and costs with the outcome and recommendations of a cyber security risk assessment </vt:lpstr>
      <vt:lpstr>Business Impact Analysis (BIA)</vt:lpstr>
      <vt:lpstr>Impact</vt:lpstr>
      <vt:lpstr>Business Disruption Scenarios</vt:lpstr>
      <vt:lpstr>Summary of Day 1</vt:lpstr>
      <vt:lpstr>Day 2</vt:lpstr>
      <vt:lpstr>3. Security Assurance (10%, K3) </vt:lpstr>
      <vt:lpstr>Security Assurance (SA)</vt:lpstr>
      <vt:lpstr>3.1 Recall, describe and explain security assurance concepts and how these might be applied at different stages in the lifecycle of a system</vt:lpstr>
      <vt:lpstr>Trusted</vt:lpstr>
      <vt:lpstr>Trustworthy</vt:lpstr>
      <vt:lpstr>Purpose of Security Assurance</vt:lpstr>
      <vt:lpstr>Assurance</vt:lpstr>
      <vt:lpstr>Information Assurance</vt:lpstr>
      <vt:lpstr>PowerPoint Presentation</vt:lpstr>
      <vt:lpstr>Extrinsic Assurance</vt:lpstr>
      <vt:lpstr>Extrinsic Assurance</vt:lpstr>
      <vt:lpstr>Extrinsic Assurance</vt:lpstr>
      <vt:lpstr>Intrinsic Assurance</vt:lpstr>
      <vt:lpstr>Intrinsic Assurance</vt:lpstr>
      <vt:lpstr>Intrinsic Assurance</vt:lpstr>
      <vt:lpstr>Operational Security</vt:lpstr>
      <vt:lpstr>Operational Security</vt:lpstr>
      <vt:lpstr>Three Components of Security</vt:lpstr>
      <vt:lpstr>Design and Implementation </vt:lpstr>
      <vt:lpstr>Operational Policy &amp; Process </vt:lpstr>
      <vt:lpstr>The Five Steps of Operational Security</vt:lpstr>
      <vt:lpstr>Identify Your Sensitive Data</vt:lpstr>
      <vt:lpstr>Identify Possible Threats</vt:lpstr>
      <vt:lpstr>Analyze Security Holes and Other  Vulnerabilities</vt:lpstr>
      <vt:lpstr>Appraise the Level of Risk Associated with each Vulnerability</vt:lpstr>
      <vt:lpstr>Get Countermeasures in Place</vt:lpstr>
      <vt:lpstr>3.2 Describe and explain the way security assurance works in practice regarding the concepts</vt:lpstr>
      <vt:lpstr>Assurance in Practice</vt:lpstr>
      <vt:lpstr>Information Security Management Program </vt:lpstr>
      <vt:lpstr>PowerPoint Presentation</vt:lpstr>
      <vt:lpstr>3.3 Describe and explain what penetration testing is and how it contributes to security assurance</vt:lpstr>
      <vt:lpstr>Ethical hacking</vt:lpstr>
      <vt:lpstr>Internal Penetration Testing</vt:lpstr>
      <vt:lpstr>External Penetration Testing</vt:lpstr>
      <vt:lpstr>3.4 Describe at least one current system of extrinsic assurance, explaining the benefits and limitations</vt:lpstr>
      <vt:lpstr>Security Testing </vt:lpstr>
      <vt:lpstr>Supply Chain Assurance </vt:lpstr>
      <vt:lpstr>Common Criteria </vt:lpstr>
      <vt:lpstr>Common Criteria</vt:lpstr>
      <vt:lpstr>3.5 Describe at least two ways an organisation can provide intrinsic assurance </vt:lpstr>
      <vt:lpstr>Assurance</vt:lpstr>
      <vt:lpstr>Configuration Management</vt:lpstr>
      <vt:lpstr>Change Management</vt:lpstr>
      <vt:lpstr>Threat Intelligence</vt:lpstr>
      <vt:lpstr>Threat Intelligence</vt:lpstr>
      <vt:lpstr>Vulnerability Scans </vt:lpstr>
      <vt:lpstr>Vulnerability management process</vt:lpstr>
      <vt:lpstr>Identification of Vulnerabilities</vt:lpstr>
      <vt:lpstr>Evaluation of Risks</vt:lpstr>
      <vt:lpstr>Treatment Of Any Identified Vulnerabilities</vt:lpstr>
      <vt:lpstr>Types of Vulnerability Scanning</vt:lpstr>
      <vt:lpstr>External Vulnerability Scan</vt:lpstr>
      <vt:lpstr>Internal Vulnerability Scan</vt:lpstr>
      <vt:lpstr>Unauthenticated and Authenticated Vulnerability Scans</vt:lpstr>
      <vt:lpstr>4. Applying Basic Security Concepts to Develop Security Requirements (10%, K2) </vt:lpstr>
      <vt:lpstr>4.1 Explain how to develop and justify security objectives for a proposed business solution</vt:lpstr>
      <vt:lpstr>Importance Of Security Objectives</vt:lpstr>
      <vt:lpstr>PowerPoint Presentation</vt:lpstr>
      <vt:lpstr>PowerPoint Presentation</vt:lpstr>
      <vt:lpstr>4.2 Describe how security objectives might be used to define information and infrastructure assets in representative business scenarios.</vt:lpstr>
      <vt:lpstr>Use Of Security Objectives In The Identification Of Information Assets</vt:lpstr>
      <vt:lpstr>Relationship Between Business Objectives And Security Objectives</vt:lpstr>
      <vt:lpstr>4.4 Explain how analysis of security objectives leads to an expression of security requirements and how this assists both with the building of a security case and in the development of the new system.</vt:lpstr>
      <vt:lpstr>Security Requirements</vt:lpstr>
      <vt:lpstr>Example</vt:lpstr>
      <vt:lpstr>4.3 Explain how security objectives might be justified, taking account of the value of the assets, by understanding the importance and relative priorities in the different scenarios</vt:lpstr>
      <vt:lpstr>Prioritisation of Security Objectives</vt:lpstr>
      <vt:lpstr>5. Security Concepts Applied to ICT Cyber Infrastructure (15%, K3) </vt:lpstr>
      <vt:lpstr>5.1 Show an understanding of common vulnerabilities</vt:lpstr>
      <vt:lpstr>Non Secure Coding</vt:lpstr>
      <vt:lpstr>Attack Surfaces</vt:lpstr>
      <vt:lpstr>According to OWASP</vt:lpstr>
      <vt:lpstr>Common Application Vulnerability Exploits</vt:lpstr>
      <vt:lpstr>Cross Site Scripting</vt:lpstr>
      <vt:lpstr>XSS</vt:lpstr>
      <vt:lpstr>Example</vt:lpstr>
      <vt:lpstr>SQL Injection</vt:lpstr>
      <vt:lpstr>Example</vt:lpstr>
      <vt:lpstr>LDAP Injection</vt:lpstr>
      <vt:lpstr>Cross Site Request Forgery</vt:lpstr>
      <vt:lpstr>Insecure Cryptographic Storage</vt:lpstr>
      <vt:lpstr>Unprotected Networks</vt:lpstr>
      <vt:lpstr>5.2 Describe the fundamental building blocks</vt:lpstr>
      <vt:lpstr>Infrastructure Elements</vt:lpstr>
      <vt:lpstr>Firewalls </vt:lpstr>
      <vt:lpstr>Firewalls - stateful, stateless and deep packet inspection </vt:lpstr>
      <vt:lpstr>Firewalls - stateful, stateless and deep packet inspection </vt:lpstr>
      <vt:lpstr>Firewalls - stateful, stateless and deep packet inspection </vt:lpstr>
      <vt:lpstr>Intrusion detection systems (IDS) </vt:lpstr>
      <vt:lpstr>Intrusion prevention systems (IPS)</vt:lpstr>
      <vt:lpstr>Honeypot</vt:lpstr>
      <vt:lpstr>Routers</vt:lpstr>
      <vt:lpstr>Router</vt:lpstr>
      <vt:lpstr>Hops</vt:lpstr>
      <vt:lpstr>Routing table</vt:lpstr>
      <vt:lpstr>Routing protocols</vt:lpstr>
      <vt:lpstr>Static routing</vt:lpstr>
      <vt:lpstr>Dynamic routing</vt:lpstr>
      <vt:lpstr>Routers</vt:lpstr>
      <vt:lpstr>Switches</vt:lpstr>
      <vt:lpstr>Switches – layer 2</vt:lpstr>
      <vt:lpstr>Switches – layer 3</vt:lpstr>
      <vt:lpstr>Switches – Layer 3</vt:lpstr>
      <vt:lpstr>Hubs</vt:lpstr>
      <vt:lpstr>Storage</vt:lpstr>
      <vt:lpstr>Transmission</vt:lpstr>
      <vt:lpstr>Typical Architectures Of Computers, Networks And The Internet</vt:lpstr>
      <vt:lpstr>6. Attack Techniques and Common Sources of Threat (15%, K3) </vt:lpstr>
      <vt:lpstr>6.1 Describe and explain the main types of attack techniques. </vt:lpstr>
      <vt:lpstr>Common Threats</vt:lpstr>
      <vt:lpstr>Malware</vt:lpstr>
      <vt:lpstr>Phishing</vt:lpstr>
      <vt:lpstr>Man-in-the-Middle</vt:lpstr>
      <vt:lpstr>Denial-of-Service</vt:lpstr>
      <vt:lpstr>SQL Injection</vt:lpstr>
      <vt:lpstr>Zero-day Exploit</vt:lpstr>
      <vt:lpstr>Network Interception </vt:lpstr>
      <vt:lpstr>Blended techniques</vt:lpstr>
      <vt:lpstr>Advanced persistent threat (APT)</vt:lpstr>
      <vt:lpstr>APT Stages</vt:lpstr>
      <vt:lpstr>PowerPoint Presentation</vt:lpstr>
      <vt:lpstr>APT Management</vt:lpstr>
      <vt:lpstr>Denial-of-Service (DoS and DDoS)</vt:lpstr>
      <vt:lpstr>DoS vs DDoS</vt:lpstr>
      <vt:lpstr>An Attack</vt:lpstr>
      <vt:lpstr>Information Theft</vt:lpstr>
      <vt:lpstr>Theft</vt:lpstr>
      <vt:lpstr>Ransomware</vt:lpstr>
      <vt:lpstr>Ransomware</vt:lpstr>
      <vt:lpstr>6.2 Describe the role of human behaviour in cyber security</vt:lpstr>
      <vt:lpstr>Insider Threat</vt:lpstr>
      <vt:lpstr>Cyber Security Culture</vt:lpstr>
      <vt:lpstr>Cyber Security Culture</vt:lpstr>
      <vt:lpstr>Cyber Security Culture</vt:lpstr>
      <vt:lpstr>Security Risks</vt:lpstr>
      <vt:lpstr>6.3 Attack technique combined with motive and opportunity become a threat</vt:lpstr>
      <vt:lpstr>M.O.M</vt:lpstr>
      <vt:lpstr>Method</vt:lpstr>
      <vt:lpstr>Opportunity</vt:lpstr>
      <vt:lpstr>Motive</vt:lpstr>
      <vt:lpstr>Stages of an Attack</vt:lpstr>
      <vt:lpstr>Reconnaissance</vt:lpstr>
      <vt:lpstr>Scanning</vt:lpstr>
      <vt:lpstr>Access and Escalation</vt:lpstr>
      <vt:lpstr>Exfiltration</vt:lpstr>
      <vt:lpstr>Sustainment</vt:lpstr>
      <vt:lpstr>Assault</vt:lpstr>
      <vt:lpstr>Obfuscation</vt:lpstr>
      <vt:lpstr>6.4 Describe typical hazards</vt:lpstr>
      <vt:lpstr>Hazards</vt:lpstr>
      <vt:lpstr>7. Cyber Defence (15%, K3) </vt:lpstr>
      <vt:lpstr>7.1 Describe ways to defend against attack techniques by considering the different ways in which controls may be used</vt:lpstr>
      <vt:lpstr>Deter, Protect, Detect, React  and Recover</vt:lpstr>
      <vt:lpstr>PowerPoint Presentation</vt:lpstr>
      <vt:lpstr>Preventative, Directive, Detective and Corrective </vt:lpstr>
      <vt:lpstr>Physical, procedural (people) and technical</vt:lpstr>
      <vt:lpstr>Physical, procedural (people) and technical</vt:lpstr>
      <vt:lpstr>Physical, procedural (people) and technical</vt:lpstr>
      <vt:lpstr>An Attack Chain</vt:lpstr>
      <vt:lpstr>Attack Chain</vt:lpstr>
      <vt:lpstr>8. Legal, Regulatory, Information Security and Ethical Standards Relevant to Cyber Security (10%, K2) </vt:lpstr>
      <vt:lpstr>8.1 Describe the appropriate and applicable cyber security standards, regulations and their consequences for at least two sectors, comparing their differences</vt:lpstr>
      <vt:lpstr>Cyber Security Standards</vt:lpstr>
      <vt:lpstr>Cyber Security Regulations</vt:lpstr>
      <vt:lpstr>Consequences for Government</vt:lpstr>
      <vt:lpstr>Consequences for Finance</vt:lpstr>
      <vt:lpstr>PowerPoint Presentation</vt:lpstr>
      <vt:lpstr>Export Control, Information Exchange Treaties</vt:lpstr>
      <vt:lpstr>ICS</vt:lpstr>
      <vt:lpstr>8.2 Describe and explain the role of criminal law, contract law and other related sources of legal and regulatory control  </vt:lpstr>
      <vt:lpstr>Criminal Law</vt:lpstr>
      <vt:lpstr>Contract Law</vt:lpstr>
      <vt:lpstr>Legal and Regulatory Control</vt:lpstr>
      <vt:lpstr>8.3 Describe and explain the benefits, costs and main motives for the uptake of significant security standards</vt:lpstr>
      <vt:lpstr>Common Criteria </vt:lpstr>
      <vt:lpstr>PCI-DSS</vt:lpstr>
      <vt:lpstr>FIPS-140-2 </vt:lpstr>
      <vt:lpstr>FIPS-140-2 Flow</vt:lpstr>
      <vt:lpstr>CESG Assisted Products (CAPS) </vt:lpstr>
      <vt:lpstr>COBIT </vt:lpstr>
      <vt:lpstr>8.4 Describe and explain the main features and implications of laws and regulations that affect organisations, systems and users in the UK</vt:lpstr>
      <vt:lpstr>The Computer Misuse Act (1990)</vt:lpstr>
      <vt:lpstr>The Data Protection Act (DPA)  </vt:lpstr>
      <vt:lpstr>The Human Rights Act  </vt:lpstr>
      <vt:lpstr>The international laws and regulations that affect organisations, systems and users in the UK covering the movement of data and equipment across international borders and between jurisdictions</vt:lpstr>
      <vt:lpstr>The Digital Millennium Act  </vt:lpstr>
      <vt:lpstr>International Traffic in Arms Regulations (ITAR)  </vt:lpstr>
      <vt:lpstr>Harbour (Safe Harbour) </vt:lpstr>
      <vt:lpstr>The Patriot Act </vt:lpstr>
      <vt:lpstr>The GDPR</vt:lpstr>
      <vt:lpstr>The Network and Information Security Directive (NIS) </vt:lpstr>
      <vt:lpstr>The legal responsibilities of system users and how these may be communicated </vt:lpstr>
      <vt:lpstr>8.5  Describe and explain the ethical responsibilities of a cyber-security professional, by reference to at least one generally recognised and relevant professional body influential in the UK</vt:lpstr>
      <vt:lpstr>ISSA</vt:lpstr>
      <vt:lpstr>ISSA Code of Ethics</vt:lpstr>
      <vt:lpstr>ISACA</vt:lpstr>
      <vt:lpstr>ISACA Code of Ethics</vt:lpstr>
      <vt:lpstr>9. Keeping Up with The Threat Landscape (5%, K3)</vt:lpstr>
      <vt:lpstr>9.1 Describe and know how to apply relevant techniques for horizon scanning</vt:lpstr>
      <vt:lpstr>Horizon Scanning</vt:lpstr>
      <vt:lpstr>Horizon Scanning</vt:lpstr>
      <vt:lpstr>9.2 Describe and explain the application of at least one technique to identify trends in research and illustrate with an example</vt:lpstr>
      <vt:lpstr>Significance of Peer Reviewed Papers</vt:lpstr>
      <vt:lpstr>Using Established and Moderated Sources</vt:lpstr>
      <vt:lpstr>10. Future Trends (5%, K2) </vt:lpstr>
      <vt:lpstr>Trends</vt:lpstr>
      <vt:lpstr>Emerging Technologies</vt:lpstr>
      <vt:lpstr>Analysing Future Trends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 Shand</dc:creator>
  <cp:lastModifiedBy>Len Shand</cp:lastModifiedBy>
  <cp:revision>144</cp:revision>
  <dcterms:created xsi:type="dcterms:W3CDTF">2018-12-11T07:37:36Z</dcterms:created>
  <dcterms:modified xsi:type="dcterms:W3CDTF">2019-06-19T12:12:55Z</dcterms:modified>
</cp:coreProperties>
</file>