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9"/>
  </p:notesMasterIdLst>
  <p:sldIdLst>
    <p:sldId id="362" r:id="rId2"/>
    <p:sldId id="256" r:id="rId3"/>
    <p:sldId id="267" r:id="rId4"/>
    <p:sldId id="348" r:id="rId5"/>
    <p:sldId id="268" r:id="rId6"/>
    <p:sldId id="364" r:id="rId7"/>
    <p:sldId id="258" r:id="rId8"/>
    <p:sldId id="562" r:id="rId9"/>
    <p:sldId id="553" r:id="rId10"/>
    <p:sldId id="554" r:id="rId11"/>
    <p:sldId id="556" r:id="rId12"/>
    <p:sldId id="555" r:id="rId13"/>
    <p:sldId id="557" r:id="rId14"/>
    <p:sldId id="558" r:id="rId15"/>
    <p:sldId id="559" r:id="rId16"/>
    <p:sldId id="560" r:id="rId17"/>
    <p:sldId id="561" r:id="rId18"/>
    <p:sldId id="262" r:id="rId19"/>
    <p:sldId id="302" r:id="rId20"/>
    <p:sldId id="278" r:id="rId21"/>
    <p:sldId id="453" r:id="rId22"/>
    <p:sldId id="551" r:id="rId23"/>
    <p:sldId id="552" r:id="rId24"/>
    <p:sldId id="345" r:id="rId25"/>
    <p:sldId id="379" r:id="rId26"/>
    <p:sldId id="455" r:id="rId27"/>
    <p:sldId id="380" r:id="rId28"/>
    <p:sldId id="381" r:id="rId29"/>
    <p:sldId id="456" r:id="rId30"/>
    <p:sldId id="382" r:id="rId31"/>
    <p:sldId id="383" r:id="rId32"/>
    <p:sldId id="384" r:id="rId33"/>
    <p:sldId id="385" r:id="rId34"/>
    <p:sldId id="386" r:id="rId35"/>
    <p:sldId id="387" r:id="rId36"/>
    <p:sldId id="457" r:id="rId37"/>
    <p:sldId id="388" r:id="rId38"/>
    <p:sldId id="389" r:id="rId39"/>
    <p:sldId id="463" r:id="rId40"/>
    <p:sldId id="464" r:id="rId41"/>
    <p:sldId id="305" r:id="rId42"/>
    <p:sldId id="465" r:id="rId43"/>
    <p:sldId id="466" r:id="rId44"/>
    <p:sldId id="467" r:id="rId45"/>
    <p:sldId id="468" r:id="rId46"/>
    <p:sldId id="469" r:id="rId47"/>
    <p:sldId id="470" r:id="rId48"/>
    <p:sldId id="471" r:id="rId49"/>
    <p:sldId id="472" r:id="rId50"/>
    <p:sldId id="527" r:id="rId51"/>
    <p:sldId id="513" r:id="rId52"/>
    <p:sldId id="528" r:id="rId53"/>
    <p:sldId id="529" r:id="rId54"/>
    <p:sldId id="514" r:id="rId55"/>
    <p:sldId id="531" r:id="rId56"/>
    <p:sldId id="532" r:id="rId57"/>
    <p:sldId id="533" r:id="rId58"/>
    <p:sldId id="518" r:id="rId59"/>
    <p:sldId id="537" r:id="rId60"/>
    <p:sldId id="538" r:id="rId61"/>
    <p:sldId id="539" r:id="rId62"/>
    <p:sldId id="540" r:id="rId63"/>
    <p:sldId id="543" r:id="rId64"/>
    <p:sldId id="544" r:id="rId65"/>
    <p:sldId id="545" r:id="rId66"/>
    <p:sldId id="365" r:id="rId67"/>
    <p:sldId id="564" r:id="rId68"/>
    <p:sldId id="565" r:id="rId69"/>
    <p:sldId id="566" r:id="rId70"/>
    <p:sldId id="567" r:id="rId71"/>
    <p:sldId id="568" r:id="rId72"/>
    <p:sldId id="569" r:id="rId73"/>
    <p:sldId id="570" r:id="rId74"/>
    <p:sldId id="571" r:id="rId75"/>
    <p:sldId id="572" r:id="rId76"/>
    <p:sldId id="450" r:id="rId77"/>
    <p:sldId id="434" r:id="rId78"/>
    <p:sldId id="435" r:id="rId79"/>
    <p:sldId id="436" r:id="rId80"/>
    <p:sldId id="438" r:id="rId81"/>
    <p:sldId id="280" r:id="rId82"/>
    <p:sldId id="439" r:id="rId83"/>
    <p:sldId id="440" r:id="rId84"/>
    <p:sldId id="441" r:id="rId85"/>
    <p:sldId id="443" r:id="rId86"/>
    <p:sldId id="277" r:id="rId87"/>
    <p:sldId id="444" r:id="rId88"/>
    <p:sldId id="445" r:id="rId89"/>
    <p:sldId id="446" r:id="rId90"/>
    <p:sldId id="291" r:id="rId91"/>
    <p:sldId id="292" r:id="rId92"/>
    <p:sldId id="293" r:id="rId93"/>
    <p:sldId id="447" r:id="rId94"/>
    <p:sldId id="448" r:id="rId95"/>
    <p:sldId id="449" r:id="rId96"/>
    <p:sldId id="297" r:id="rId97"/>
    <p:sldId id="299" r:id="rId98"/>
    <p:sldId id="279" r:id="rId99"/>
    <p:sldId id="451" r:id="rId100"/>
    <p:sldId id="452" r:id="rId101"/>
    <p:sldId id="307" r:id="rId102"/>
    <p:sldId id="306" r:id="rId103"/>
    <p:sldId id="309" r:id="rId104"/>
    <p:sldId id="308" r:id="rId105"/>
    <p:sldId id="324" r:id="rId106"/>
    <p:sldId id="310" r:id="rId107"/>
    <p:sldId id="367" r:id="rId108"/>
    <p:sldId id="311" r:id="rId109"/>
    <p:sldId id="312" r:id="rId110"/>
    <p:sldId id="313" r:id="rId111"/>
    <p:sldId id="314" r:id="rId112"/>
    <p:sldId id="315" r:id="rId113"/>
    <p:sldId id="563" r:id="rId114"/>
    <p:sldId id="317" r:id="rId115"/>
    <p:sldId id="318" r:id="rId116"/>
    <p:sldId id="321" r:id="rId117"/>
    <p:sldId id="323" r:id="rId118"/>
    <p:sldId id="319" r:id="rId119"/>
    <p:sldId id="322" r:id="rId120"/>
    <p:sldId id="320" r:id="rId121"/>
    <p:sldId id="356" r:id="rId122"/>
    <p:sldId id="372" r:id="rId123"/>
    <p:sldId id="373" r:id="rId124"/>
    <p:sldId id="272" r:id="rId125"/>
    <p:sldId id="374" r:id="rId126"/>
    <p:sldId id="303" r:id="rId127"/>
    <p:sldId id="375" r:id="rId128"/>
    <p:sldId id="274" r:id="rId129"/>
    <p:sldId id="304" r:id="rId130"/>
    <p:sldId id="275" r:id="rId131"/>
    <p:sldId id="328" r:id="rId132"/>
    <p:sldId id="276" r:id="rId133"/>
    <p:sldId id="329" r:id="rId134"/>
    <p:sldId id="330" r:id="rId135"/>
    <p:sldId id="331" r:id="rId136"/>
    <p:sldId id="334" r:id="rId137"/>
    <p:sldId id="337" r:id="rId138"/>
    <p:sldId id="332" r:id="rId139"/>
    <p:sldId id="336" r:id="rId140"/>
    <p:sldId id="335" r:id="rId141"/>
    <p:sldId id="338" r:id="rId142"/>
    <p:sldId id="281" r:id="rId143"/>
    <p:sldId id="300" r:id="rId144"/>
    <p:sldId id="301" r:id="rId145"/>
    <p:sldId id="298" r:id="rId146"/>
    <p:sldId id="339" r:id="rId147"/>
    <p:sldId id="282" r:id="rId148"/>
    <p:sldId id="283" r:id="rId149"/>
    <p:sldId id="376" r:id="rId150"/>
    <p:sldId id="284" r:id="rId151"/>
    <p:sldId id="285" r:id="rId152"/>
    <p:sldId id="377" r:id="rId153"/>
    <p:sldId id="378" r:id="rId154"/>
    <p:sldId id="286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287" r:id="rId174"/>
    <p:sldId id="333" r:id="rId175"/>
    <p:sldId id="428" r:id="rId176"/>
    <p:sldId id="290" r:id="rId177"/>
    <p:sldId id="429" r:id="rId178"/>
    <p:sldId id="288" r:id="rId179"/>
    <p:sldId id="289" r:id="rId180"/>
    <p:sldId id="430" r:id="rId181"/>
    <p:sldId id="431" r:id="rId182"/>
    <p:sldId id="432" r:id="rId183"/>
    <p:sldId id="294" r:id="rId184"/>
    <p:sldId id="295" r:id="rId185"/>
    <p:sldId id="296" r:id="rId186"/>
    <p:sldId id="366" r:id="rId187"/>
    <p:sldId id="573" r:id="rId1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71BA8DC2-49D1-4DE2-84CF-0BA636A96F95}">
          <p14:sldIdLst>
            <p14:sldId id="362"/>
            <p14:sldId id="256"/>
            <p14:sldId id="267"/>
            <p14:sldId id="348"/>
            <p14:sldId id="268"/>
          </p14:sldIdLst>
        </p14:section>
        <p14:section name="Monday - Programming Languages" id="{6528DD83-EC49-4AF0-9A32-73F3A8B538AC}">
          <p14:sldIdLst>
            <p14:sldId id="364"/>
            <p14:sldId id="258"/>
            <p14:sldId id="562"/>
            <p14:sldId id="553"/>
            <p14:sldId id="554"/>
            <p14:sldId id="556"/>
            <p14:sldId id="555"/>
            <p14:sldId id="557"/>
            <p14:sldId id="558"/>
            <p14:sldId id="559"/>
            <p14:sldId id="560"/>
            <p14:sldId id="561"/>
            <p14:sldId id="262"/>
            <p14:sldId id="302"/>
            <p14:sldId id="278"/>
            <p14:sldId id="453"/>
            <p14:sldId id="551"/>
            <p14:sldId id="552"/>
            <p14:sldId id="345"/>
            <p14:sldId id="379"/>
            <p14:sldId id="455"/>
            <p14:sldId id="380"/>
            <p14:sldId id="381"/>
            <p14:sldId id="456"/>
            <p14:sldId id="382"/>
            <p14:sldId id="383"/>
            <p14:sldId id="384"/>
            <p14:sldId id="385"/>
            <p14:sldId id="386"/>
            <p14:sldId id="387"/>
            <p14:sldId id="457"/>
            <p14:sldId id="388"/>
            <p14:sldId id="389"/>
            <p14:sldId id="463"/>
            <p14:sldId id="464"/>
            <p14:sldId id="305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527"/>
            <p14:sldId id="513"/>
            <p14:sldId id="528"/>
            <p14:sldId id="529"/>
            <p14:sldId id="514"/>
            <p14:sldId id="531"/>
            <p14:sldId id="532"/>
            <p14:sldId id="533"/>
            <p14:sldId id="518"/>
            <p14:sldId id="537"/>
            <p14:sldId id="538"/>
            <p14:sldId id="539"/>
            <p14:sldId id="540"/>
            <p14:sldId id="543"/>
            <p14:sldId id="544"/>
            <p14:sldId id="545"/>
          </p14:sldIdLst>
        </p14:section>
        <p14:section name="Tuesday - Code Interaction &amp; Compatibility" id="{3C8FCD35-8EA4-4EFD-8D57-006B780E41A1}">
          <p14:sldIdLst>
            <p14:sldId id="365"/>
            <p14:sldId id="564"/>
            <p14:sldId id="565"/>
            <p14:sldId id="566"/>
            <p14:sldId id="567"/>
            <p14:sldId id="568"/>
            <p14:sldId id="569"/>
            <p14:sldId id="570"/>
            <p14:sldId id="571"/>
            <p14:sldId id="572"/>
            <p14:sldId id="450"/>
            <p14:sldId id="434"/>
            <p14:sldId id="435"/>
            <p14:sldId id="436"/>
            <p14:sldId id="438"/>
            <p14:sldId id="280"/>
            <p14:sldId id="439"/>
            <p14:sldId id="440"/>
            <p14:sldId id="441"/>
            <p14:sldId id="443"/>
            <p14:sldId id="277"/>
            <p14:sldId id="444"/>
            <p14:sldId id="445"/>
            <p14:sldId id="446"/>
            <p14:sldId id="291"/>
            <p14:sldId id="292"/>
            <p14:sldId id="293"/>
            <p14:sldId id="447"/>
            <p14:sldId id="448"/>
            <p14:sldId id="449"/>
            <p14:sldId id="297"/>
            <p14:sldId id="299"/>
            <p14:sldId id="279"/>
            <p14:sldId id="451"/>
            <p14:sldId id="452"/>
            <p14:sldId id="307"/>
            <p14:sldId id="306"/>
            <p14:sldId id="309"/>
            <p14:sldId id="308"/>
            <p14:sldId id="324"/>
            <p14:sldId id="310"/>
            <p14:sldId id="367"/>
            <p14:sldId id="311"/>
            <p14:sldId id="312"/>
            <p14:sldId id="313"/>
            <p14:sldId id="314"/>
            <p14:sldId id="315"/>
            <p14:sldId id="563"/>
            <p14:sldId id="317"/>
            <p14:sldId id="318"/>
            <p14:sldId id="321"/>
            <p14:sldId id="323"/>
            <p14:sldId id="319"/>
            <p14:sldId id="322"/>
            <p14:sldId id="320"/>
          </p14:sldIdLst>
        </p14:section>
        <p14:section name="Wednesday - Web Components" id="{1394B2C3-38FA-4BC8-9DC4-A480A62CA1A1}">
          <p14:sldIdLst>
            <p14:sldId id="356"/>
            <p14:sldId id="372"/>
            <p14:sldId id="373"/>
            <p14:sldId id="272"/>
            <p14:sldId id="374"/>
            <p14:sldId id="303"/>
            <p14:sldId id="375"/>
            <p14:sldId id="274"/>
            <p14:sldId id="304"/>
            <p14:sldId id="275"/>
            <p14:sldId id="328"/>
            <p14:sldId id="276"/>
            <p14:sldId id="329"/>
            <p14:sldId id="330"/>
            <p14:sldId id="331"/>
            <p14:sldId id="334"/>
            <p14:sldId id="337"/>
            <p14:sldId id="332"/>
            <p14:sldId id="336"/>
            <p14:sldId id="335"/>
            <p14:sldId id="338"/>
            <p14:sldId id="281"/>
            <p14:sldId id="300"/>
            <p14:sldId id="301"/>
            <p14:sldId id="298"/>
            <p14:sldId id="339"/>
            <p14:sldId id="282"/>
            <p14:sldId id="283"/>
            <p14:sldId id="376"/>
            <p14:sldId id="284"/>
            <p14:sldId id="285"/>
            <p14:sldId id="377"/>
            <p14:sldId id="378"/>
            <p14:sldId id="286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287"/>
            <p14:sldId id="333"/>
            <p14:sldId id="428"/>
            <p14:sldId id="290"/>
            <p14:sldId id="429"/>
            <p14:sldId id="288"/>
            <p14:sldId id="289"/>
            <p14:sldId id="430"/>
            <p14:sldId id="431"/>
            <p14:sldId id="432"/>
            <p14:sldId id="294"/>
            <p14:sldId id="295"/>
            <p14:sldId id="296"/>
          </p14:sldIdLst>
        </p14:section>
        <p14:section name="Thursday - Revision" id="{124B68DD-3A68-4961-AEA1-D9DBF2F2278F}">
          <p14:sldIdLst>
            <p14:sldId id="366"/>
            <p14:sldId id="5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535252"/>
    <a:srgbClr val="F8C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 autoAdjust="0"/>
    <p:restoredTop sz="91412"/>
  </p:normalViewPr>
  <p:slideViewPr>
    <p:cSldViewPr snapToGrid="0">
      <p:cViewPr varScale="1">
        <p:scale>
          <a:sx n="141" d="100"/>
          <a:sy n="141" d="100"/>
        </p:scale>
        <p:origin x="99" y="3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viewProps" Target="view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theme" Target="theme/theme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tableStyles" Target="tableStyle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8FC22D-AA24-4E76-A2E9-2D6622EFD02B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2E002E-53C8-491D-A073-04B1F4DCE4D1}">
      <dgm:prSet/>
      <dgm:spPr/>
      <dgm:t>
        <a:bodyPr/>
        <a:lstStyle/>
        <a:p>
          <a:r>
            <a:rPr lang="en-US" dirty="0"/>
            <a:t>In this topic, learners will become aware of programming languages and how they apply in building digital products. The successful Apprentice should be able to:</a:t>
          </a:r>
        </a:p>
      </dgm:t>
    </dgm:pt>
    <dgm:pt modelId="{512ECBD8-D952-4266-89C9-4F3A986D405E}" type="parTrans" cxnId="{EFB7CABD-95D1-4015-8DA9-1EACB131618D}">
      <dgm:prSet/>
      <dgm:spPr/>
      <dgm:t>
        <a:bodyPr/>
        <a:lstStyle/>
        <a:p>
          <a:endParaRPr lang="en-US"/>
        </a:p>
      </dgm:t>
    </dgm:pt>
    <dgm:pt modelId="{16D0C671-5337-4CA6-A2B7-BD3B46D4E858}" type="sibTrans" cxnId="{EFB7CABD-95D1-4015-8DA9-1EACB131618D}">
      <dgm:prSet/>
      <dgm:spPr/>
      <dgm:t>
        <a:bodyPr/>
        <a:lstStyle/>
        <a:p>
          <a:endParaRPr lang="en-US"/>
        </a:p>
      </dgm:t>
    </dgm:pt>
    <dgm:pt modelId="{A056AF3D-D5D1-4F1D-8E94-2621A9A7CDFD}">
      <dgm:prSet/>
      <dgm:spPr/>
      <dgm:t>
        <a:bodyPr/>
        <a:lstStyle/>
        <a:p>
          <a:r>
            <a:rPr lang="en-US" dirty="0"/>
            <a:t>2.1	Identify the key characteristics and applications of the following programming languages:</a:t>
          </a:r>
        </a:p>
      </dgm:t>
    </dgm:pt>
    <dgm:pt modelId="{BF86A388-EBF0-43C2-8C25-F20CE5290944}" type="parTrans" cxnId="{171EA04D-004E-4B98-A455-79DD451ECE08}">
      <dgm:prSet/>
      <dgm:spPr/>
      <dgm:t>
        <a:bodyPr/>
        <a:lstStyle/>
        <a:p>
          <a:endParaRPr lang="en-US"/>
        </a:p>
      </dgm:t>
    </dgm:pt>
    <dgm:pt modelId="{35896EE2-87F4-4B74-8A85-5EC320A79FAE}" type="sibTrans" cxnId="{171EA04D-004E-4B98-A455-79DD451ECE08}">
      <dgm:prSet/>
      <dgm:spPr/>
      <dgm:t>
        <a:bodyPr/>
        <a:lstStyle/>
        <a:p>
          <a:endParaRPr lang="en-US"/>
        </a:p>
      </dgm:t>
    </dgm:pt>
    <dgm:pt modelId="{D0A0740A-0FD9-4044-A9FA-14EC6C81B5F4}">
      <dgm:prSet/>
      <dgm:spPr/>
      <dgm:t>
        <a:bodyPr/>
        <a:lstStyle/>
        <a:p>
          <a:r>
            <a:rPr lang="en-US" dirty="0"/>
            <a:t>Hypertext Markup Language (HTML)</a:t>
          </a:r>
        </a:p>
      </dgm:t>
    </dgm:pt>
    <dgm:pt modelId="{E9D2C90D-5326-44C7-933D-2EDFA1F82DFB}" type="parTrans" cxnId="{507A9F5B-F0B9-4260-987F-BE948A627CA9}">
      <dgm:prSet/>
      <dgm:spPr/>
      <dgm:t>
        <a:bodyPr/>
        <a:lstStyle/>
        <a:p>
          <a:endParaRPr lang="en-US"/>
        </a:p>
      </dgm:t>
    </dgm:pt>
    <dgm:pt modelId="{8703EAA6-C081-4A2A-B3D4-5E93619A0953}" type="sibTrans" cxnId="{507A9F5B-F0B9-4260-987F-BE948A627CA9}">
      <dgm:prSet/>
      <dgm:spPr/>
      <dgm:t>
        <a:bodyPr/>
        <a:lstStyle/>
        <a:p>
          <a:endParaRPr lang="en-US"/>
        </a:p>
      </dgm:t>
    </dgm:pt>
    <dgm:pt modelId="{2A5B51E8-EB2F-4679-9327-ACC41AB78DB6}">
      <dgm:prSet/>
      <dgm:spPr/>
      <dgm:t>
        <a:bodyPr/>
        <a:lstStyle/>
        <a:p>
          <a:r>
            <a:rPr lang="en-US"/>
            <a:t>JavaScript (JS)</a:t>
          </a:r>
        </a:p>
      </dgm:t>
    </dgm:pt>
    <dgm:pt modelId="{59D4F22B-9F15-48DA-9F91-C7DB732BDD6F}" type="parTrans" cxnId="{EA1EB418-1C75-4467-81D1-AC1166F3F120}">
      <dgm:prSet/>
      <dgm:spPr/>
      <dgm:t>
        <a:bodyPr/>
        <a:lstStyle/>
        <a:p>
          <a:endParaRPr lang="en-US"/>
        </a:p>
      </dgm:t>
    </dgm:pt>
    <dgm:pt modelId="{460D7D76-FAB4-4B76-A606-2B8E17208E6E}" type="sibTrans" cxnId="{EA1EB418-1C75-4467-81D1-AC1166F3F120}">
      <dgm:prSet/>
      <dgm:spPr/>
      <dgm:t>
        <a:bodyPr/>
        <a:lstStyle/>
        <a:p>
          <a:endParaRPr lang="en-US"/>
        </a:p>
      </dgm:t>
    </dgm:pt>
    <dgm:pt modelId="{46F5F7DA-66C6-40EC-B3CA-6EA82CDCD88B}">
      <dgm:prSet/>
      <dgm:spPr/>
      <dgm:t>
        <a:bodyPr/>
        <a:lstStyle/>
        <a:p>
          <a:r>
            <a:rPr lang="en-US"/>
            <a:t>Java</a:t>
          </a:r>
        </a:p>
      </dgm:t>
    </dgm:pt>
    <dgm:pt modelId="{A5730ADE-A37D-46B3-9DDA-E4B5116B6021}" type="parTrans" cxnId="{88CA1B16-9751-4CBF-A09F-47EA430BCED9}">
      <dgm:prSet/>
      <dgm:spPr/>
      <dgm:t>
        <a:bodyPr/>
        <a:lstStyle/>
        <a:p>
          <a:endParaRPr lang="en-US"/>
        </a:p>
      </dgm:t>
    </dgm:pt>
    <dgm:pt modelId="{74839108-AABF-4215-8101-B1EBFDF8C29E}" type="sibTrans" cxnId="{88CA1B16-9751-4CBF-A09F-47EA430BCED9}">
      <dgm:prSet/>
      <dgm:spPr/>
      <dgm:t>
        <a:bodyPr/>
        <a:lstStyle/>
        <a:p>
          <a:endParaRPr lang="en-US"/>
        </a:p>
      </dgm:t>
    </dgm:pt>
    <dgm:pt modelId="{5BAD206D-ED02-4BAA-9961-97594A2FA519}" type="pres">
      <dgm:prSet presAssocID="{288FC22D-AA24-4E76-A2E9-2D6622EFD02B}" presName="Name0" presStyleCnt="0">
        <dgm:presLayoutVars>
          <dgm:dir/>
          <dgm:animLvl val="lvl"/>
          <dgm:resizeHandles val="exact"/>
        </dgm:presLayoutVars>
      </dgm:prSet>
      <dgm:spPr/>
    </dgm:pt>
    <dgm:pt modelId="{A51B63A7-D87F-4FC8-83B4-7A64C512D526}" type="pres">
      <dgm:prSet presAssocID="{A056AF3D-D5D1-4F1D-8E94-2621A9A7CDFD}" presName="boxAndChildren" presStyleCnt="0"/>
      <dgm:spPr/>
    </dgm:pt>
    <dgm:pt modelId="{6A24BDFF-FE8C-4A7D-A9D4-38FDCA0411E8}" type="pres">
      <dgm:prSet presAssocID="{A056AF3D-D5D1-4F1D-8E94-2621A9A7CDFD}" presName="parentTextBox" presStyleLbl="node1" presStyleIdx="0" presStyleCnt="2"/>
      <dgm:spPr/>
    </dgm:pt>
    <dgm:pt modelId="{E61812D9-CB5A-4874-813D-0AA364EB07A8}" type="pres">
      <dgm:prSet presAssocID="{A056AF3D-D5D1-4F1D-8E94-2621A9A7CDFD}" presName="entireBox" presStyleLbl="node1" presStyleIdx="0" presStyleCnt="2"/>
      <dgm:spPr/>
    </dgm:pt>
    <dgm:pt modelId="{F3B8CD91-E369-4B7D-9206-B1966D8E585D}" type="pres">
      <dgm:prSet presAssocID="{A056AF3D-D5D1-4F1D-8E94-2621A9A7CDFD}" presName="descendantBox" presStyleCnt="0"/>
      <dgm:spPr/>
    </dgm:pt>
    <dgm:pt modelId="{0E60FF9B-D945-4B99-BCC3-47AB836ADD96}" type="pres">
      <dgm:prSet presAssocID="{D0A0740A-0FD9-4044-A9FA-14EC6C81B5F4}" presName="childTextBox" presStyleLbl="fgAccFollowNode1" presStyleIdx="0" presStyleCnt="3">
        <dgm:presLayoutVars>
          <dgm:bulletEnabled val="1"/>
        </dgm:presLayoutVars>
      </dgm:prSet>
      <dgm:spPr/>
    </dgm:pt>
    <dgm:pt modelId="{1764CFDE-9426-4441-88DA-ACE4D4C61991}" type="pres">
      <dgm:prSet presAssocID="{2A5B51E8-EB2F-4679-9327-ACC41AB78DB6}" presName="childTextBox" presStyleLbl="fgAccFollowNode1" presStyleIdx="1" presStyleCnt="3">
        <dgm:presLayoutVars>
          <dgm:bulletEnabled val="1"/>
        </dgm:presLayoutVars>
      </dgm:prSet>
      <dgm:spPr/>
    </dgm:pt>
    <dgm:pt modelId="{FBFED8FE-BEE2-4BE4-9D36-49DE8FAAF19E}" type="pres">
      <dgm:prSet presAssocID="{46F5F7DA-66C6-40EC-B3CA-6EA82CDCD88B}" presName="childTextBox" presStyleLbl="fgAccFollowNode1" presStyleIdx="2" presStyleCnt="3">
        <dgm:presLayoutVars>
          <dgm:bulletEnabled val="1"/>
        </dgm:presLayoutVars>
      </dgm:prSet>
      <dgm:spPr/>
    </dgm:pt>
    <dgm:pt modelId="{096D093B-6670-4E54-B952-5831B5E7B7F1}" type="pres">
      <dgm:prSet presAssocID="{16D0C671-5337-4CA6-A2B7-BD3B46D4E858}" presName="sp" presStyleCnt="0"/>
      <dgm:spPr/>
    </dgm:pt>
    <dgm:pt modelId="{420513A8-D3B1-4391-B89B-45F4267E48AC}" type="pres">
      <dgm:prSet presAssocID="{5E2E002E-53C8-491D-A073-04B1F4DCE4D1}" presName="arrowAndChildren" presStyleCnt="0"/>
      <dgm:spPr/>
    </dgm:pt>
    <dgm:pt modelId="{F90B21C7-22A3-47C6-897B-701A84CD7E66}" type="pres">
      <dgm:prSet presAssocID="{5E2E002E-53C8-491D-A073-04B1F4DCE4D1}" presName="parentTextArrow" presStyleLbl="node1" presStyleIdx="1" presStyleCnt="2"/>
      <dgm:spPr/>
    </dgm:pt>
  </dgm:ptLst>
  <dgm:cxnLst>
    <dgm:cxn modelId="{88CA1B16-9751-4CBF-A09F-47EA430BCED9}" srcId="{A056AF3D-D5D1-4F1D-8E94-2621A9A7CDFD}" destId="{46F5F7DA-66C6-40EC-B3CA-6EA82CDCD88B}" srcOrd="2" destOrd="0" parTransId="{A5730ADE-A37D-46B3-9DDA-E4B5116B6021}" sibTransId="{74839108-AABF-4215-8101-B1EBFDF8C29E}"/>
    <dgm:cxn modelId="{EA1EB418-1C75-4467-81D1-AC1166F3F120}" srcId="{A056AF3D-D5D1-4F1D-8E94-2621A9A7CDFD}" destId="{2A5B51E8-EB2F-4679-9327-ACC41AB78DB6}" srcOrd="1" destOrd="0" parTransId="{59D4F22B-9F15-48DA-9F91-C7DB732BDD6F}" sibTransId="{460D7D76-FAB4-4B76-A606-2B8E17208E6E}"/>
    <dgm:cxn modelId="{507A9F5B-F0B9-4260-987F-BE948A627CA9}" srcId="{A056AF3D-D5D1-4F1D-8E94-2621A9A7CDFD}" destId="{D0A0740A-0FD9-4044-A9FA-14EC6C81B5F4}" srcOrd="0" destOrd="0" parTransId="{E9D2C90D-5326-44C7-933D-2EDFA1F82DFB}" sibTransId="{8703EAA6-C081-4A2A-B3D4-5E93619A0953}"/>
    <dgm:cxn modelId="{7387F360-59E3-444C-A685-A1D647C404BA}" type="presOf" srcId="{D0A0740A-0FD9-4044-A9FA-14EC6C81B5F4}" destId="{0E60FF9B-D945-4B99-BCC3-47AB836ADD96}" srcOrd="0" destOrd="0" presId="urn:microsoft.com/office/officeart/2005/8/layout/process4"/>
    <dgm:cxn modelId="{171EA04D-004E-4B98-A455-79DD451ECE08}" srcId="{288FC22D-AA24-4E76-A2E9-2D6622EFD02B}" destId="{A056AF3D-D5D1-4F1D-8E94-2621A9A7CDFD}" srcOrd="1" destOrd="0" parTransId="{BF86A388-EBF0-43C2-8C25-F20CE5290944}" sibTransId="{35896EE2-87F4-4B74-8A85-5EC320A79FAE}"/>
    <dgm:cxn modelId="{84777B72-872E-4DAB-A378-9C92D00F9AF4}" type="presOf" srcId="{5E2E002E-53C8-491D-A073-04B1F4DCE4D1}" destId="{F90B21C7-22A3-47C6-897B-701A84CD7E66}" srcOrd="0" destOrd="0" presId="urn:microsoft.com/office/officeart/2005/8/layout/process4"/>
    <dgm:cxn modelId="{17DEF85A-9127-4DE9-B03B-5BEDAB735FA6}" type="presOf" srcId="{288FC22D-AA24-4E76-A2E9-2D6622EFD02B}" destId="{5BAD206D-ED02-4BAA-9961-97594A2FA519}" srcOrd="0" destOrd="0" presId="urn:microsoft.com/office/officeart/2005/8/layout/process4"/>
    <dgm:cxn modelId="{485A7999-5672-4956-8346-F255F8E7B271}" type="presOf" srcId="{2A5B51E8-EB2F-4679-9327-ACC41AB78DB6}" destId="{1764CFDE-9426-4441-88DA-ACE4D4C61991}" srcOrd="0" destOrd="0" presId="urn:microsoft.com/office/officeart/2005/8/layout/process4"/>
    <dgm:cxn modelId="{EFB7CABD-95D1-4015-8DA9-1EACB131618D}" srcId="{288FC22D-AA24-4E76-A2E9-2D6622EFD02B}" destId="{5E2E002E-53C8-491D-A073-04B1F4DCE4D1}" srcOrd="0" destOrd="0" parTransId="{512ECBD8-D952-4266-89C9-4F3A986D405E}" sibTransId="{16D0C671-5337-4CA6-A2B7-BD3B46D4E858}"/>
    <dgm:cxn modelId="{59A2F0E0-22E8-40BD-8ADA-A9964935A3FC}" type="presOf" srcId="{A056AF3D-D5D1-4F1D-8E94-2621A9A7CDFD}" destId="{6A24BDFF-FE8C-4A7D-A9D4-38FDCA0411E8}" srcOrd="0" destOrd="0" presId="urn:microsoft.com/office/officeart/2005/8/layout/process4"/>
    <dgm:cxn modelId="{207CEAF2-AE8E-4D43-90D6-66F5F613A81D}" type="presOf" srcId="{A056AF3D-D5D1-4F1D-8E94-2621A9A7CDFD}" destId="{E61812D9-CB5A-4874-813D-0AA364EB07A8}" srcOrd="1" destOrd="0" presId="urn:microsoft.com/office/officeart/2005/8/layout/process4"/>
    <dgm:cxn modelId="{3A2E63FF-5866-4F96-BA66-05FE0F7EAD82}" type="presOf" srcId="{46F5F7DA-66C6-40EC-B3CA-6EA82CDCD88B}" destId="{FBFED8FE-BEE2-4BE4-9D36-49DE8FAAF19E}" srcOrd="0" destOrd="0" presId="urn:microsoft.com/office/officeart/2005/8/layout/process4"/>
    <dgm:cxn modelId="{09A5FFCA-78CC-4EEC-B677-470F2E4C92EF}" type="presParOf" srcId="{5BAD206D-ED02-4BAA-9961-97594A2FA519}" destId="{A51B63A7-D87F-4FC8-83B4-7A64C512D526}" srcOrd="0" destOrd="0" presId="urn:microsoft.com/office/officeart/2005/8/layout/process4"/>
    <dgm:cxn modelId="{F2D660B9-0FDE-4A56-92B8-5DE8BADAF20C}" type="presParOf" srcId="{A51B63A7-D87F-4FC8-83B4-7A64C512D526}" destId="{6A24BDFF-FE8C-4A7D-A9D4-38FDCA0411E8}" srcOrd="0" destOrd="0" presId="urn:microsoft.com/office/officeart/2005/8/layout/process4"/>
    <dgm:cxn modelId="{F99DFB84-3CF6-446E-BF21-2E414841C951}" type="presParOf" srcId="{A51B63A7-D87F-4FC8-83B4-7A64C512D526}" destId="{E61812D9-CB5A-4874-813D-0AA364EB07A8}" srcOrd="1" destOrd="0" presId="urn:microsoft.com/office/officeart/2005/8/layout/process4"/>
    <dgm:cxn modelId="{CE270BDB-DB44-4930-9FF3-2D8C4987D25D}" type="presParOf" srcId="{A51B63A7-D87F-4FC8-83B4-7A64C512D526}" destId="{F3B8CD91-E369-4B7D-9206-B1966D8E585D}" srcOrd="2" destOrd="0" presId="urn:microsoft.com/office/officeart/2005/8/layout/process4"/>
    <dgm:cxn modelId="{2BBCFBD4-A52F-44B1-835A-C1D429356B38}" type="presParOf" srcId="{F3B8CD91-E369-4B7D-9206-B1966D8E585D}" destId="{0E60FF9B-D945-4B99-BCC3-47AB836ADD96}" srcOrd="0" destOrd="0" presId="urn:microsoft.com/office/officeart/2005/8/layout/process4"/>
    <dgm:cxn modelId="{E6EE219E-09C9-4354-B538-577B97D7ABAF}" type="presParOf" srcId="{F3B8CD91-E369-4B7D-9206-B1966D8E585D}" destId="{1764CFDE-9426-4441-88DA-ACE4D4C61991}" srcOrd="1" destOrd="0" presId="urn:microsoft.com/office/officeart/2005/8/layout/process4"/>
    <dgm:cxn modelId="{C01648FA-E7DC-46AE-A6B5-F3EDCFDAC1D6}" type="presParOf" srcId="{F3B8CD91-E369-4B7D-9206-B1966D8E585D}" destId="{FBFED8FE-BEE2-4BE4-9D36-49DE8FAAF19E}" srcOrd="2" destOrd="0" presId="urn:microsoft.com/office/officeart/2005/8/layout/process4"/>
    <dgm:cxn modelId="{4F0D7FA0-71D2-43BB-B3DC-114620CAAF8F}" type="presParOf" srcId="{5BAD206D-ED02-4BAA-9961-97594A2FA519}" destId="{096D093B-6670-4E54-B952-5831B5E7B7F1}" srcOrd="1" destOrd="0" presId="urn:microsoft.com/office/officeart/2005/8/layout/process4"/>
    <dgm:cxn modelId="{92238236-7C8E-45EC-BCF5-797F04E28CCD}" type="presParOf" srcId="{5BAD206D-ED02-4BAA-9961-97594A2FA519}" destId="{420513A8-D3B1-4391-B89B-45F4267E48AC}" srcOrd="2" destOrd="0" presId="urn:microsoft.com/office/officeart/2005/8/layout/process4"/>
    <dgm:cxn modelId="{62089008-AF54-4CCD-AA90-89858F71A696}" type="presParOf" srcId="{420513A8-D3B1-4391-B89B-45F4267E48AC}" destId="{F90B21C7-22A3-47C6-897B-701A84CD7E6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B0B654-CEF8-4706-A27D-4729B10577D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01EF9F3-5BBF-44AE-806B-A632E29D131F}">
      <dgm:prSet/>
      <dgm:spPr>
        <a:solidFill>
          <a:srgbClr val="FFFF00"/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Keywords – THE most important SEO element for every search engine</a:t>
          </a:r>
        </a:p>
      </dgm:t>
    </dgm:pt>
    <dgm:pt modelId="{20D1949B-DA5A-4B54-942C-FCB4864065C3}" type="parTrans" cxnId="{22AF25B4-F6F7-4E9C-9C77-0DD4B039A0CE}">
      <dgm:prSet/>
      <dgm:spPr/>
      <dgm:t>
        <a:bodyPr/>
        <a:lstStyle/>
        <a:p>
          <a:endParaRPr lang="en-GB"/>
        </a:p>
      </dgm:t>
    </dgm:pt>
    <dgm:pt modelId="{0FB789F4-463B-4F58-80CB-78B02704B3BA}" type="sibTrans" cxnId="{22AF25B4-F6F7-4E9C-9C77-0DD4B039A0CE}">
      <dgm:prSet/>
      <dgm:spPr/>
      <dgm:t>
        <a:bodyPr/>
        <a:lstStyle/>
        <a:p>
          <a:endParaRPr lang="en-GB"/>
        </a:p>
      </dgm:t>
    </dgm:pt>
    <dgm:pt modelId="{A70DC769-831A-426A-BB85-485475F7993D}" type="pres">
      <dgm:prSet presAssocID="{F7B0B654-CEF8-4706-A27D-4729B10577D5}" presName="Name0" presStyleCnt="0">
        <dgm:presLayoutVars>
          <dgm:dir/>
          <dgm:animLvl val="lvl"/>
          <dgm:resizeHandles val="exact"/>
        </dgm:presLayoutVars>
      </dgm:prSet>
      <dgm:spPr/>
    </dgm:pt>
    <dgm:pt modelId="{70462B60-7F4F-44A4-B667-A00C51A78AA0}" type="pres">
      <dgm:prSet presAssocID="{401EF9F3-5BBF-44AE-806B-A632E29D131F}" presName="linNode" presStyleCnt="0"/>
      <dgm:spPr/>
    </dgm:pt>
    <dgm:pt modelId="{A072DC80-98BF-41D3-9C67-7C8C854E07E8}" type="pres">
      <dgm:prSet presAssocID="{401EF9F3-5BBF-44AE-806B-A632E29D131F}" presName="parentText" presStyleLbl="node1" presStyleIdx="0" presStyleCnt="1" custAng="20244699">
        <dgm:presLayoutVars>
          <dgm:chMax val="1"/>
          <dgm:bulletEnabled val="1"/>
        </dgm:presLayoutVars>
      </dgm:prSet>
      <dgm:spPr/>
    </dgm:pt>
  </dgm:ptLst>
  <dgm:cxnLst>
    <dgm:cxn modelId="{D944357A-E464-4A1E-89A6-AD201842BCB0}" type="presOf" srcId="{F7B0B654-CEF8-4706-A27D-4729B10577D5}" destId="{A70DC769-831A-426A-BB85-485475F7993D}" srcOrd="0" destOrd="0" presId="urn:microsoft.com/office/officeart/2005/8/layout/vList5"/>
    <dgm:cxn modelId="{22AF25B4-F6F7-4E9C-9C77-0DD4B039A0CE}" srcId="{F7B0B654-CEF8-4706-A27D-4729B10577D5}" destId="{401EF9F3-5BBF-44AE-806B-A632E29D131F}" srcOrd="0" destOrd="0" parTransId="{20D1949B-DA5A-4B54-942C-FCB4864065C3}" sibTransId="{0FB789F4-463B-4F58-80CB-78B02704B3BA}"/>
    <dgm:cxn modelId="{1165F5E5-5058-46B5-B27E-3B576E62EDB0}" type="presOf" srcId="{401EF9F3-5BBF-44AE-806B-A632E29D131F}" destId="{A072DC80-98BF-41D3-9C67-7C8C854E07E8}" srcOrd="0" destOrd="0" presId="urn:microsoft.com/office/officeart/2005/8/layout/vList5"/>
    <dgm:cxn modelId="{1FACEAE4-677A-4DA6-8827-0F000CFDFFCE}" type="presParOf" srcId="{A70DC769-831A-426A-BB85-485475F7993D}" destId="{70462B60-7F4F-44A4-B667-A00C51A78AA0}" srcOrd="0" destOrd="0" presId="urn:microsoft.com/office/officeart/2005/8/layout/vList5"/>
    <dgm:cxn modelId="{C6EB6643-3F0D-40E9-90CC-63FE308E144C}" type="presParOf" srcId="{70462B60-7F4F-44A4-B667-A00C51A78AA0}" destId="{A072DC80-98BF-41D3-9C67-7C8C854E07E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812D9-CB5A-4874-813D-0AA364EB07A8}">
      <dsp:nvSpPr>
        <dsp:cNvPr id="0" name=""/>
        <dsp:cNvSpPr/>
      </dsp:nvSpPr>
      <dsp:spPr>
        <a:xfrm>
          <a:off x="0" y="2979110"/>
          <a:ext cx="11590421" cy="19546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2.1	Identify the key characteristics and applications of the following programming languages:</a:t>
          </a:r>
        </a:p>
      </dsp:txBody>
      <dsp:txXfrm>
        <a:off x="0" y="2979110"/>
        <a:ext cx="11590421" cy="1055494"/>
      </dsp:txXfrm>
    </dsp:sp>
    <dsp:sp modelId="{0E60FF9B-D945-4B99-BCC3-47AB836ADD96}">
      <dsp:nvSpPr>
        <dsp:cNvPr id="0" name=""/>
        <dsp:cNvSpPr/>
      </dsp:nvSpPr>
      <dsp:spPr>
        <a:xfrm>
          <a:off x="5659" y="3995512"/>
          <a:ext cx="3859700" cy="8991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Hypertext Markup Language (HTML)</a:t>
          </a:r>
        </a:p>
      </dsp:txBody>
      <dsp:txXfrm>
        <a:off x="5659" y="3995512"/>
        <a:ext cx="3859700" cy="899124"/>
      </dsp:txXfrm>
    </dsp:sp>
    <dsp:sp modelId="{1764CFDE-9426-4441-88DA-ACE4D4C61991}">
      <dsp:nvSpPr>
        <dsp:cNvPr id="0" name=""/>
        <dsp:cNvSpPr/>
      </dsp:nvSpPr>
      <dsp:spPr>
        <a:xfrm>
          <a:off x="3865360" y="3995512"/>
          <a:ext cx="3859700" cy="8991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JavaScript (JS)</a:t>
          </a:r>
        </a:p>
      </dsp:txBody>
      <dsp:txXfrm>
        <a:off x="3865360" y="3995512"/>
        <a:ext cx="3859700" cy="899124"/>
      </dsp:txXfrm>
    </dsp:sp>
    <dsp:sp modelId="{FBFED8FE-BEE2-4BE4-9D36-49DE8FAAF19E}">
      <dsp:nvSpPr>
        <dsp:cNvPr id="0" name=""/>
        <dsp:cNvSpPr/>
      </dsp:nvSpPr>
      <dsp:spPr>
        <a:xfrm>
          <a:off x="7725060" y="3995512"/>
          <a:ext cx="3859700" cy="8991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Java</a:t>
          </a:r>
        </a:p>
      </dsp:txBody>
      <dsp:txXfrm>
        <a:off x="7725060" y="3995512"/>
        <a:ext cx="3859700" cy="899124"/>
      </dsp:txXfrm>
    </dsp:sp>
    <dsp:sp modelId="{F90B21C7-22A3-47C6-897B-701A84CD7E66}">
      <dsp:nvSpPr>
        <dsp:cNvPr id="0" name=""/>
        <dsp:cNvSpPr/>
      </dsp:nvSpPr>
      <dsp:spPr>
        <a:xfrm rot="10800000">
          <a:off x="0" y="2225"/>
          <a:ext cx="11590421" cy="300620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 this topic, learners will become aware of programming languages and how they apply in building digital products. The successful Apprentice should be able to:</a:t>
          </a:r>
        </a:p>
      </dsp:txBody>
      <dsp:txXfrm rot="10800000">
        <a:off x="0" y="2225"/>
        <a:ext cx="11590421" cy="1953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2DC80-98BF-41D3-9C67-7C8C854E07E8}">
      <dsp:nvSpPr>
        <dsp:cNvPr id="0" name=""/>
        <dsp:cNvSpPr/>
      </dsp:nvSpPr>
      <dsp:spPr>
        <a:xfrm rot="20244699">
          <a:off x="3076448" y="0"/>
          <a:ext cx="3461004" cy="3598863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>
              <a:solidFill>
                <a:schemeClr val="tx1"/>
              </a:solidFill>
            </a:rPr>
            <a:t>Keywords – THE most important SEO element for every search engine</a:t>
          </a:r>
        </a:p>
      </dsp:txBody>
      <dsp:txXfrm>
        <a:off x="3245400" y="168952"/>
        <a:ext cx="3123100" cy="3260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38856-1B55-4946-A8C5-263C819C9198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68154-A606-4836-B779-DB7184718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83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777A0A-F126-482C-9178-02476356A4FE}" type="slidenum">
              <a:rPr lang="en-GB"/>
              <a:pPr/>
              <a:t>25</a:t>
            </a:fld>
            <a:endParaRPr lang="en-GB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http://www.w3schools.com/html/html_elements.asp</a:t>
            </a:r>
          </a:p>
        </p:txBody>
      </p:sp>
    </p:spTree>
    <p:extLst>
      <p:ext uri="{BB962C8B-B14F-4D97-AF65-F5344CB8AC3E}">
        <p14:creationId xmlns:p14="http://schemas.microsoft.com/office/powerpoint/2010/main" val="3556852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27061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Question…: </a:t>
            </a:r>
            <a:r>
              <a:rPr lang="en-GB" b="1" dirty="0"/>
              <a:t>which is more important, pleasing Google or pleasing your audience?</a:t>
            </a:r>
          </a:p>
          <a:p>
            <a:r>
              <a:rPr lang="en-GB" b="1" dirty="0"/>
              <a:t>Is it mobile friendly? https://search.google.com/test/mobile-friendly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68154-A606-4836-B779-DB718471810C}" type="slidenum">
              <a:rPr lang="en-GB" smtClean="0"/>
              <a:t>154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933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ABB80-EFB2-4D86-BE59-59618141420C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533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ABB80-EFB2-4D86-BE59-59618141420C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602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ABB80-EFB2-4D86-BE59-59618141420C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845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04D1A-83AB-479B-8AFA-F8C3110683EE}" type="slidenum">
              <a:rPr lang="en-GB"/>
              <a:pPr/>
              <a:t>29</a:t>
            </a:fld>
            <a:endParaRPr lang="en-GB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http://www.w3schools.com/html/html_elements.asp</a:t>
            </a:r>
          </a:p>
        </p:txBody>
      </p:sp>
    </p:spTree>
    <p:extLst>
      <p:ext uri="{BB962C8B-B14F-4D97-AF65-F5344CB8AC3E}">
        <p14:creationId xmlns:p14="http://schemas.microsoft.com/office/powerpoint/2010/main" val="2767432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EF03E8-EC10-438D-913D-F2FD92121FE8}" type="slidenum">
              <a:rPr lang="en-GB"/>
              <a:pPr/>
              <a:t>31</a:t>
            </a:fld>
            <a:endParaRPr lang="en-GB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http://www.w3schools.com/html/html_elements.asp</a:t>
            </a:r>
          </a:p>
        </p:txBody>
      </p:sp>
    </p:spTree>
    <p:extLst>
      <p:ext uri="{BB962C8B-B14F-4D97-AF65-F5344CB8AC3E}">
        <p14:creationId xmlns:p14="http://schemas.microsoft.com/office/powerpoint/2010/main" val="359325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4CD56-5B7E-4B22-99E2-CB1ECBED6D2D}" type="slidenum">
              <a:rPr lang="en-GB"/>
              <a:pPr/>
              <a:t>32</a:t>
            </a:fld>
            <a:endParaRPr lang="en-GB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http://www.w3schools.com/html/html_elements.asp</a:t>
            </a:r>
          </a:p>
        </p:txBody>
      </p:sp>
    </p:spTree>
    <p:extLst>
      <p:ext uri="{BB962C8B-B14F-4D97-AF65-F5344CB8AC3E}">
        <p14:creationId xmlns:p14="http://schemas.microsoft.com/office/powerpoint/2010/main" val="3755945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3F4A3-F43D-4A6D-A56C-CC433F7BD9B6}" type="slidenum">
              <a:rPr lang="en-GB"/>
              <a:pPr/>
              <a:t>37</a:t>
            </a:fld>
            <a:endParaRPr lang="en-GB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http://www.w3schools.com/html/html_colors.asp</a:t>
            </a:r>
          </a:p>
          <a:p>
            <a:r>
              <a:rPr lang="en-GB" dirty="0"/>
              <a:t>Initially web sites could only use web safe colours. These were 216 colours for VGA</a:t>
            </a:r>
            <a:r>
              <a:rPr lang="en-GB" baseline="0" dirty="0"/>
              <a:t> displays. With x11 came the opportunity to expand into 16 bit (high colour) and 24 bit (True Colour). Each hex value corresponds to the red, green and blue shades. Can use a shortcut if the values are similar, e.g. #C0C0C0 can be represented as #C0.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770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W3C has deprecated font attribute in latest versions of HTML (HTML 4 and XHTML) – use CSS instead.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ABB80-EFB2-4D86-BE59-59618141420C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9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7315" y="6348329"/>
            <a:ext cx="504106" cy="365125"/>
          </a:xfrm>
        </p:spPr>
        <p:txBody>
          <a:bodyPr/>
          <a:lstStyle/>
          <a:p>
            <a:fld id="{2D37C855-5B4D-4F12-9914-3A83A76B17F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94" y="738532"/>
            <a:ext cx="1121727" cy="38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378" y="32515"/>
            <a:ext cx="1765043" cy="706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118346"/>
            <a:ext cx="420403" cy="5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9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200E80-960F-419B-8BB1-797E81CB9568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C855-5B4D-4F12-9914-3A83A76B1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9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200E80-960F-419B-8BB1-797E81CB9568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C855-5B4D-4F12-9914-3A83A76B1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98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376AA41-0567-4B50-96F2-275F5C1706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30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" y="365125"/>
            <a:ext cx="11590421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1825625"/>
            <a:ext cx="11590421" cy="4935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2031" y="6396456"/>
            <a:ext cx="461211" cy="365125"/>
          </a:xfrm>
        </p:spPr>
        <p:txBody>
          <a:bodyPr/>
          <a:lstStyle/>
          <a:p>
            <a:fld id="{2D37C855-5B4D-4F12-9914-3A83A76B1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5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7" y="1709738"/>
            <a:ext cx="11341769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7" y="4589463"/>
            <a:ext cx="113417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5569" y="6356350"/>
            <a:ext cx="437147" cy="365125"/>
          </a:xfrm>
        </p:spPr>
        <p:txBody>
          <a:bodyPr/>
          <a:lstStyle/>
          <a:p>
            <a:fld id="{2D37C855-5B4D-4F12-9914-3A83A76B1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87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67474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550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33474" cy="48550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05674" y="6315576"/>
            <a:ext cx="533400" cy="365125"/>
          </a:xfrm>
        </p:spPr>
        <p:txBody>
          <a:bodyPr/>
          <a:lstStyle/>
          <a:p>
            <a:fld id="{2D37C855-5B4D-4F12-9914-3A83A76B1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02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2471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21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421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0013" y="6356350"/>
            <a:ext cx="504106" cy="365125"/>
          </a:xfrm>
        </p:spPr>
        <p:txBody>
          <a:bodyPr/>
          <a:lstStyle/>
          <a:p>
            <a:fld id="{2D37C855-5B4D-4F12-9914-3A83A76B1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00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C855-5B4D-4F12-9914-3A83A76B1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81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C855-5B4D-4F12-9914-3A83A76B1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28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734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6640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C855-5B4D-4F12-9914-3A83A76B1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73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200E80-960F-419B-8BB1-797E81CB9568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C855-5B4D-4F12-9914-3A83A76B1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3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bg2">
                <a:lumMod val="90000"/>
              </a:schemeClr>
            </a:gs>
            <a:gs pos="100000">
              <a:schemeClr val="accent3">
                <a:lumMod val="0"/>
                <a:lumOff val="100000"/>
              </a:schemeClr>
            </a:gs>
            <a:gs pos="1000">
              <a:schemeClr val="tx1">
                <a:lumMod val="65000"/>
                <a:lumOff val="35000"/>
              </a:schemeClr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7315" y="6356350"/>
            <a:ext cx="5041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7C855-5B4D-4F12-9914-3A83A76B17F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94" y="738532"/>
            <a:ext cx="1121727" cy="38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378" y="32515"/>
            <a:ext cx="1765043" cy="706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118346"/>
            <a:ext cx="420403" cy="5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1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tenreviews.com/software/articles/audio-file-types/" TargetMode="External"/><Relationship Id="rId2" Type="http://schemas.openxmlformats.org/officeDocument/2006/relationships/hyperlink" Target="https://www.motionelements.com/blog/articles/what-you-need-to-know-about-the-5-most-common-video-file-formats" TargetMode="Externa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" TargetMode="External"/><Relationship Id="rId2" Type="http://schemas.openxmlformats.org/officeDocument/2006/relationships/hyperlink" Target="https://www.ietf.org/)" TargetMode="Externa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hyperlink" Target="https://gloscolapprenticeships.co.uk/appWiki/lib/exe/fetch.php?media=digapp:digmark:digital-marketer-principles-coding-answer-key.pdf" TargetMode="External"/><Relationship Id="rId2" Type="http://schemas.openxmlformats.org/officeDocument/2006/relationships/hyperlink" Target="https://gloscolapprenticeships.co.uk/appWiki/lib/exe/fetch.php?media=digapp:digmark:digital-marketer-principles-coding-specimen-pape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uizlet.com/gb/769373758/bcs-coding-course-flash-cards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mma.littlefair@gloscol.ac.uk" TargetMode="External"/><Relationship Id="rId2" Type="http://schemas.openxmlformats.org/officeDocument/2006/relationships/hyperlink" Target="mailto:Mark.higgins@gloscol.ac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eesvg.org/female-office-worker-vector-illustration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hope.com/htmcolor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css/default.asp" TargetMode="External"/><Relationship Id="rId2" Type="http://schemas.openxmlformats.org/officeDocument/2006/relationships/hyperlink" Target="https://www.w3schools.com/html/default.asp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jsref/" TargetMode="External"/><Relationship Id="rId2" Type="http://schemas.openxmlformats.org/officeDocument/2006/relationships/hyperlink" Target="http://www.w3schools.com/js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js/tryit.asp?filename=tryjs_intro_lightbulb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C5AHaS1mOA?feature=oembed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92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8AEE0-97B1-C186-CEFA-0D3AC74A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Front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3CF5F-6B54-E887-D845-CD676C866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825625"/>
            <a:ext cx="8736911" cy="4935956"/>
          </a:xfrm>
        </p:spPr>
        <p:txBody>
          <a:bodyPr/>
          <a:lstStyle/>
          <a:p>
            <a:r>
              <a:rPr lang="en-GB" dirty="0"/>
              <a:t>The Front End is the term given to what the user interacts with. </a:t>
            </a:r>
          </a:p>
          <a:p>
            <a:r>
              <a:rPr lang="en-GB" dirty="0"/>
              <a:t>This could be a web page or a mobile app or some kind of desktop application on your computer.</a:t>
            </a:r>
          </a:p>
          <a:p>
            <a:r>
              <a:rPr lang="en-GB" dirty="0"/>
              <a:t>A web page front end is usually made up of 3 things:</a:t>
            </a:r>
          </a:p>
          <a:p>
            <a:pPr lvl="1"/>
            <a:r>
              <a:rPr lang="en-GB" dirty="0"/>
              <a:t>HTML </a:t>
            </a:r>
          </a:p>
          <a:p>
            <a:pPr lvl="1"/>
            <a:r>
              <a:rPr lang="en-GB" dirty="0"/>
              <a:t>CSS</a:t>
            </a:r>
          </a:p>
          <a:p>
            <a:pPr lvl="1"/>
            <a:r>
              <a:rPr lang="en-GB" dirty="0"/>
              <a:t>JavaScript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E21282-2DA9-62F6-AC0C-6E0C2FF4B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662" y="1825625"/>
            <a:ext cx="199072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9752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AD007-631C-4726-BB37-891F73373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Windows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1EF93-3382-4A12-9C42-D52696E29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242" y="2336873"/>
            <a:ext cx="7081478" cy="359931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We have a Windows ‘stack’ </a:t>
            </a:r>
          </a:p>
          <a:p>
            <a:r>
              <a:rPr lang="en-GB" dirty="0"/>
              <a:t>WAMP</a:t>
            </a:r>
          </a:p>
          <a:p>
            <a:pPr lvl="1"/>
            <a:r>
              <a:rPr lang="en-GB" dirty="0"/>
              <a:t>Windows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Apache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MySQL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PHP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120DF-5644-4BAE-8927-38BC9DBE6AE1}"/>
              </a:ext>
            </a:extLst>
          </p:cNvPr>
          <p:cNvSpPr txBox="1"/>
          <p:nvPr/>
        </p:nvSpPr>
        <p:spPr>
          <a:xfrm>
            <a:off x="4901583" y="3201062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Operating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F8A9BF-1819-4CCC-93BD-82EB5AD5CFED}"/>
              </a:ext>
            </a:extLst>
          </p:cNvPr>
          <p:cNvSpPr txBox="1"/>
          <p:nvPr/>
        </p:nvSpPr>
        <p:spPr>
          <a:xfrm>
            <a:off x="4976925" y="3888435"/>
            <a:ext cx="151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web server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37859B-BC6F-4037-98F0-D66B6581BD09}"/>
              </a:ext>
            </a:extLst>
          </p:cNvPr>
          <p:cNvSpPr txBox="1"/>
          <p:nvPr/>
        </p:nvSpPr>
        <p:spPr>
          <a:xfrm>
            <a:off x="4976925" y="4509120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Database 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6BE51F-C4E4-4967-891C-E468A93C0DCA}"/>
              </a:ext>
            </a:extLst>
          </p:cNvPr>
          <p:cNvSpPr txBox="1"/>
          <p:nvPr/>
        </p:nvSpPr>
        <p:spPr>
          <a:xfrm>
            <a:off x="4999930" y="5206138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For processing code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82D5F7-E470-4E2C-9DE6-21DDECEAA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5080460"/>
            <a:ext cx="620688" cy="620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E61439-F993-43AD-B93F-1770EDACD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554" y="4320160"/>
            <a:ext cx="937286" cy="492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C31FCB-6DDD-482E-9C5B-C40041752A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377" y="3911036"/>
            <a:ext cx="1331640" cy="3515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D630E9-DEF1-4C81-B01C-EA5CD3591A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786" y="3027902"/>
            <a:ext cx="680864" cy="6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2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AD007-631C-4726-BB37-891F73373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1EF93-3382-4A12-9C42-D52696E29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242" y="2336873"/>
            <a:ext cx="4493807" cy="359931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We have a Linux ‘stack’</a:t>
            </a:r>
          </a:p>
          <a:p>
            <a:r>
              <a:rPr lang="en-GB" dirty="0"/>
              <a:t>LAMP</a:t>
            </a:r>
          </a:p>
          <a:p>
            <a:endParaRPr lang="en-GB" dirty="0"/>
          </a:p>
          <a:p>
            <a:pPr lvl="1"/>
            <a:r>
              <a:rPr lang="en-GB" dirty="0"/>
              <a:t>Linux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Apache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MySQL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PHP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120DF-5644-4BAE-8927-38BC9DBE6AE1}"/>
              </a:ext>
            </a:extLst>
          </p:cNvPr>
          <p:cNvSpPr txBox="1"/>
          <p:nvPr/>
        </p:nvSpPr>
        <p:spPr>
          <a:xfrm>
            <a:off x="4901583" y="3430856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Operating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F8A9BF-1819-4CCC-93BD-82EB5AD5CFED}"/>
              </a:ext>
            </a:extLst>
          </p:cNvPr>
          <p:cNvSpPr txBox="1"/>
          <p:nvPr/>
        </p:nvSpPr>
        <p:spPr>
          <a:xfrm>
            <a:off x="4976925" y="4118229"/>
            <a:ext cx="151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web server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37859B-BC6F-4037-98F0-D66B6581BD09}"/>
              </a:ext>
            </a:extLst>
          </p:cNvPr>
          <p:cNvSpPr txBox="1"/>
          <p:nvPr/>
        </p:nvSpPr>
        <p:spPr>
          <a:xfrm>
            <a:off x="4976925" y="4738914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Database 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6BE51F-C4E4-4967-891C-E468A93C0DCA}"/>
              </a:ext>
            </a:extLst>
          </p:cNvPr>
          <p:cNvSpPr txBox="1"/>
          <p:nvPr/>
        </p:nvSpPr>
        <p:spPr>
          <a:xfrm>
            <a:off x="4999930" y="5435932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For processing code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549C6A-5315-4E2E-8E0D-A387F136D9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3234981"/>
            <a:ext cx="751062" cy="8832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6902F6-135D-466A-8D10-46CA030EEB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822" y="5315501"/>
            <a:ext cx="620688" cy="620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D0D1B4-0ACB-471E-9486-530777B7E6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18" y="4602998"/>
            <a:ext cx="937286" cy="492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DED0B3-BDE0-446D-A2CA-C4AC5089B4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4184837"/>
            <a:ext cx="1331640" cy="35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2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37CCB-B54E-41CF-A919-C4418EA3A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68F1F-D3F9-4BBC-ACD1-69FADC571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MAMP – works on Mac (Apple) </a:t>
            </a:r>
          </a:p>
          <a:p>
            <a:r>
              <a:rPr lang="en-GB" dirty="0"/>
              <a:t>SAMP – works on Sun Microsystems</a:t>
            </a:r>
          </a:p>
          <a:p>
            <a:r>
              <a:rPr lang="en-GB" dirty="0"/>
              <a:t>FAMP – works on FreeBSD</a:t>
            </a:r>
          </a:p>
          <a:p>
            <a:r>
              <a:rPr lang="en-GB" dirty="0"/>
              <a:t>XAMPP – works on any operating system</a:t>
            </a:r>
          </a:p>
          <a:p>
            <a:pPr lvl="1"/>
            <a:r>
              <a:rPr lang="en-GB" dirty="0"/>
              <a:t>You need to download the correct version</a:t>
            </a:r>
          </a:p>
        </p:txBody>
      </p:sp>
    </p:spTree>
    <p:extLst>
      <p:ext uri="{BB962C8B-B14F-4D97-AF65-F5344CB8AC3E}">
        <p14:creationId xmlns:p14="http://schemas.microsoft.com/office/powerpoint/2010/main" val="211293261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70E8-6E71-44DD-ADF4-4D00AE88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3.2 - File Formats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CF980-277D-43EE-97D8-2356BE520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241" y="2336873"/>
            <a:ext cx="7210396" cy="426047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All files have a specific format</a:t>
            </a:r>
          </a:p>
          <a:p>
            <a:r>
              <a:rPr lang="en-GB" dirty="0"/>
              <a:t>Types of files</a:t>
            </a:r>
          </a:p>
          <a:p>
            <a:pPr lvl="1"/>
            <a:r>
              <a:rPr lang="en-GB" dirty="0"/>
              <a:t>Images</a:t>
            </a:r>
          </a:p>
          <a:p>
            <a:pPr lvl="2"/>
            <a:r>
              <a:rPr lang="en-GB" dirty="0" err="1"/>
              <a:t>png</a:t>
            </a:r>
            <a:r>
              <a:rPr lang="en-GB" dirty="0"/>
              <a:t>, jpg, gif, </a:t>
            </a:r>
            <a:r>
              <a:rPr lang="en-GB" dirty="0" err="1"/>
              <a:t>svg</a:t>
            </a:r>
            <a:r>
              <a:rPr lang="en-GB" dirty="0"/>
              <a:t>, </a:t>
            </a:r>
            <a:r>
              <a:rPr lang="en-GB" dirty="0" err="1"/>
              <a:t>dwg</a:t>
            </a:r>
            <a:r>
              <a:rPr lang="en-GB" dirty="0"/>
              <a:t>, </a:t>
            </a:r>
            <a:r>
              <a:rPr lang="en-GB" dirty="0" err="1"/>
              <a:t>cdr</a:t>
            </a:r>
            <a:r>
              <a:rPr lang="en-GB" dirty="0"/>
              <a:t>, </a:t>
            </a:r>
            <a:r>
              <a:rPr lang="en-GB" dirty="0" err="1"/>
              <a:t>psd</a:t>
            </a:r>
            <a:endParaRPr lang="en-GB" dirty="0"/>
          </a:p>
          <a:p>
            <a:pPr lvl="1"/>
            <a:r>
              <a:rPr lang="en-GB" dirty="0"/>
              <a:t>Documents</a:t>
            </a:r>
          </a:p>
          <a:p>
            <a:pPr lvl="2"/>
            <a:r>
              <a:rPr lang="en-GB" dirty="0"/>
              <a:t>doc, docx, </a:t>
            </a:r>
            <a:r>
              <a:rPr lang="en-GB" dirty="0" err="1"/>
              <a:t>odt</a:t>
            </a:r>
            <a:r>
              <a:rPr lang="en-GB" dirty="0"/>
              <a:t>, </a:t>
            </a:r>
            <a:r>
              <a:rPr lang="en-GB" dirty="0" err="1"/>
              <a:t>wpd</a:t>
            </a:r>
            <a:r>
              <a:rPr lang="en-GB" dirty="0"/>
              <a:t>, pdf</a:t>
            </a:r>
          </a:p>
          <a:p>
            <a:pPr lvl="1"/>
            <a:r>
              <a:rPr lang="en-GB" dirty="0"/>
              <a:t>Scripts</a:t>
            </a:r>
          </a:p>
          <a:p>
            <a:pPr lvl="2"/>
            <a:r>
              <a:rPr lang="en-GB" dirty="0"/>
              <a:t>html, php, </a:t>
            </a:r>
            <a:r>
              <a:rPr lang="en-GB" dirty="0" err="1"/>
              <a:t>sql</a:t>
            </a:r>
            <a:r>
              <a:rPr lang="en-GB" dirty="0"/>
              <a:t>, </a:t>
            </a:r>
            <a:r>
              <a:rPr lang="en-GB" dirty="0" err="1"/>
              <a:t>py</a:t>
            </a:r>
            <a:r>
              <a:rPr lang="en-GB" dirty="0"/>
              <a:t>, </a:t>
            </a:r>
            <a:r>
              <a:rPr lang="en-GB" dirty="0" err="1"/>
              <a:t>aspx</a:t>
            </a:r>
            <a:r>
              <a:rPr lang="en-GB" dirty="0"/>
              <a:t>, </a:t>
            </a:r>
          </a:p>
          <a:p>
            <a:pPr lvl="1"/>
            <a:r>
              <a:rPr lang="en-GB" dirty="0"/>
              <a:t>Audio</a:t>
            </a:r>
          </a:p>
          <a:p>
            <a:pPr lvl="2"/>
            <a:r>
              <a:rPr lang="en-GB" dirty="0"/>
              <a:t>mpeg, mp3, wav, </a:t>
            </a:r>
            <a:r>
              <a:rPr lang="en-GB" dirty="0" err="1"/>
              <a:t>ogg</a:t>
            </a:r>
            <a:r>
              <a:rPr lang="en-GB" dirty="0"/>
              <a:t>, </a:t>
            </a:r>
            <a:r>
              <a:rPr lang="en-GB" dirty="0" err="1"/>
              <a:t>flac</a:t>
            </a:r>
            <a:endParaRPr lang="en-GB" dirty="0"/>
          </a:p>
          <a:p>
            <a:pPr lvl="1"/>
            <a:r>
              <a:rPr lang="en-GB" dirty="0"/>
              <a:t>Video</a:t>
            </a:r>
          </a:p>
          <a:p>
            <a:pPr lvl="2"/>
            <a:r>
              <a:rPr lang="en-GB" dirty="0" err="1"/>
              <a:t>avi</a:t>
            </a:r>
            <a:r>
              <a:rPr lang="en-GB" dirty="0"/>
              <a:t>, </a:t>
            </a:r>
            <a:r>
              <a:rPr lang="en-GB" dirty="0" err="1"/>
              <a:t>flv</a:t>
            </a:r>
            <a:r>
              <a:rPr lang="en-GB" dirty="0"/>
              <a:t>, mov, mp4, </a:t>
            </a:r>
            <a:r>
              <a:rPr lang="en-GB" dirty="0" err="1"/>
              <a:t>wmv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34057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D309-CD8B-40EA-8005-2F729D97E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3FDDE-1E61-425A-A892-3662D54BD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Not all files work on all platforms</a:t>
            </a:r>
          </a:p>
          <a:p>
            <a:r>
              <a:rPr lang="en-GB" dirty="0"/>
              <a:t>Some formats are proprietary</a:t>
            </a:r>
          </a:p>
          <a:p>
            <a:r>
              <a:rPr lang="en-GB" dirty="0"/>
              <a:t>Some formats need to die (Flash)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72271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F092B-9DCA-4699-85B9-EC83E707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61630-6B37-4B57-B095-D339D05F7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happens when you want to play a specific file?</a:t>
            </a:r>
          </a:p>
        </p:txBody>
      </p:sp>
    </p:spTree>
    <p:extLst>
      <p:ext uri="{BB962C8B-B14F-4D97-AF65-F5344CB8AC3E}">
        <p14:creationId xmlns:p14="http://schemas.microsoft.com/office/powerpoint/2010/main" val="18925286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459D7-2C79-42BD-9807-C7BCA72D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5CCD4-BBAC-4A6E-B875-AAB0C9401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240" y="2336873"/>
            <a:ext cx="8166216" cy="3599316"/>
          </a:xfrm>
        </p:spPr>
        <p:txBody>
          <a:bodyPr>
            <a:normAutofit/>
          </a:bodyPr>
          <a:lstStyle/>
          <a:p>
            <a:r>
              <a:rPr lang="en-GB" dirty="0"/>
              <a:t>Video - </a:t>
            </a:r>
            <a:r>
              <a:rPr lang="en-GB" dirty="0">
                <a:hlinkClick r:id="rId2"/>
              </a:rPr>
              <a:t>https://www.motionelements.com/blog/articles/what-you-need-to-know-about-the-5-most-common-video-file-formats</a:t>
            </a:r>
            <a:endParaRPr lang="en-GB" dirty="0"/>
          </a:p>
          <a:p>
            <a:r>
              <a:rPr lang="en-GB" dirty="0"/>
              <a:t>Audio - </a:t>
            </a:r>
            <a:r>
              <a:rPr lang="en-GB" dirty="0">
                <a:hlinkClick r:id="rId3"/>
              </a:rPr>
              <a:t>https://www.toptenreviews.com/software/articles/audio-file-types/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01155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E447-D96C-93BF-25F7-B6AD0C109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Wednesday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A2B76-1F2E-A8D3-EF49-ECA289331D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Web components (55%, K2)</a:t>
            </a:r>
          </a:p>
        </p:txBody>
      </p:sp>
    </p:spTree>
    <p:extLst>
      <p:ext uri="{BB962C8B-B14F-4D97-AF65-F5344CB8AC3E}">
        <p14:creationId xmlns:p14="http://schemas.microsoft.com/office/powerpoint/2010/main" val="388802577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6BFD2-89A5-4F5B-875F-8AB8888B6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3.3 - Generating or Commissioning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CD6F8-4DD8-4F6D-A5D2-CB6F5B807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 Five main ingredients in the programming process:</a:t>
            </a:r>
          </a:p>
          <a:p>
            <a:pPr lvl="1"/>
            <a:r>
              <a:rPr lang="en-GB" sz="2800" dirty="0"/>
              <a:t>    Defining the problem</a:t>
            </a:r>
          </a:p>
          <a:p>
            <a:pPr lvl="1"/>
            <a:r>
              <a:rPr lang="en-GB" sz="2800" dirty="0"/>
              <a:t>    Planning the solution</a:t>
            </a:r>
          </a:p>
          <a:p>
            <a:pPr lvl="1"/>
            <a:r>
              <a:rPr lang="en-GB" sz="2800" dirty="0"/>
              <a:t>    Coding the program</a:t>
            </a:r>
          </a:p>
          <a:p>
            <a:pPr lvl="1"/>
            <a:r>
              <a:rPr lang="en-GB" sz="2800" dirty="0"/>
              <a:t>    Testing the program</a:t>
            </a:r>
          </a:p>
          <a:p>
            <a:pPr lvl="1"/>
            <a:r>
              <a:rPr lang="en-GB" sz="2800" dirty="0"/>
              <a:t>    Documenting the program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93619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D538-C984-4ECF-A94D-E0A9ED4D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Process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8D7567-3A87-412B-9C75-890C26D79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06" y="1918494"/>
            <a:ext cx="10541000" cy="4749800"/>
          </a:xfrm>
        </p:spPr>
      </p:pic>
    </p:spTree>
    <p:extLst>
      <p:ext uri="{BB962C8B-B14F-4D97-AF65-F5344CB8AC3E}">
        <p14:creationId xmlns:p14="http://schemas.microsoft.com/office/powerpoint/2010/main" val="1013273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8AEE0-97B1-C186-CEFA-0D3AC74A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Back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3CF5F-6B54-E887-D845-CD676C866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2" y="1825625"/>
            <a:ext cx="8446168" cy="493595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back end is the computer program the front end talks to. </a:t>
            </a:r>
          </a:p>
          <a:p>
            <a:endParaRPr lang="en-GB" dirty="0"/>
          </a:p>
          <a:p>
            <a:r>
              <a:rPr lang="en-GB" dirty="0"/>
              <a:t>The back end provides all the ‘Business Logic’ – this is the actual work that your application does. </a:t>
            </a:r>
          </a:p>
          <a:p>
            <a:endParaRPr lang="en-GB" dirty="0"/>
          </a:p>
          <a:p>
            <a:r>
              <a:rPr lang="en-GB" dirty="0"/>
              <a:t>In a banking application, the back end would access your customer records from the database and make a decision about whether to give you a loan to buy a car.</a:t>
            </a:r>
          </a:p>
          <a:p>
            <a:endParaRPr lang="en-GB" dirty="0"/>
          </a:p>
          <a:p>
            <a:r>
              <a:rPr lang="en-GB" dirty="0"/>
              <a:t>Back end applications are often written in Java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CE7F0E-76EB-F31D-86EB-FDB1283DC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396" y="2046170"/>
            <a:ext cx="2076450" cy="426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5CB8FE-45F5-E31F-B078-C33F5D751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0133" y="3874503"/>
            <a:ext cx="3905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5255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9023-CF13-4DE2-B3A1-7769442A5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F841F-4ADA-4E5B-9F9E-7BD5F751F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task of defining the problem consists of:</a:t>
            </a:r>
          </a:p>
          <a:p>
            <a:pPr lvl="1"/>
            <a:r>
              <a:rPr lang="en-GB" dirty="0"/>
              <a:t> identifying what it is you know (input-given data)</a:t>
            </a:r>
          </a:p>
          <a:p>
            <a:pPr lvl="1"/>
            <a:r>
              <a:rPr lang="en-GB" dirty="0"/>
              <a:t>what it is you want to obtain (output-the result)</a:t>
            </a:r>
          </a:p>
          <a:p>
            <a:r>
              <a:rPr lang="en-GB" dirty="0"/>
              <a:t>Eventually, you produce a written agreement that, among other things, specifies the kind of input, processing, and output required</a:t>
            </a:r>
          </a:p>
          <a:p>
            <a:r>
              <a:rPr lang="en-GB" dirty="0"/>
              <a:t>This is not a simple process</a:t>
            </a:r>
          </a:p>
        </p:txBody>
      </p:sp>
    </p:spTree>
    <p:extLst>
      <p:ext uri="{BB962C8B-B14F-4D97-AF65-F5344CB8AC3E}">
        <p14:creationId xmlns:p14="http://schemas.microsoft.com/office/powerpoint/2010/main" val="230632417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F7F3D-5FD3-465B-9C10-C68626D16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5047A-4EB4-458B-8C9C-C8C70338D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584" y="2336873"/>
            <a:ext cx="7210396" cy="3599316"/>
          </a:xfrm>
        </p:spPr>
        <p:txBody>
          <a:bodyPr/>
          <a:lstStyle/>
          <a:p>
            <a:r>
              <a:rPr lang="en-GB" sz="2800" dirty="0"/>
              <a:t>Two common ways of planning the solution to a problem are:</a:t>
            </a:r>
          </a:p>
          <a:p>
            <a:pPr lvl="1"/>
            <a:r>
              <a:rPr lang="en-GB" sz="2400" dirty="0"/>
              <a:t>draw a flowchart</a:t>
            </a:r>
          </a:p>
          <a:p>
            <a:pPr lvl="1"/>
            <a:r>
              <a:rPr lang="en-GB" sz="2400" dirty="0"/>
              <a:t>write pseudocode</a:t>
            </a:r>
          </a:p>
          <a:p>
            <a:pPr lvl="1"/>
            <a:r>
              <a:rPr lang="en-GB" sz="2400" dirty="0"/>
              <a:t>or possibly both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40755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F9AC1-2779-4257-B967-D74EE7571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F1DA1-3C3F-4F36-AF41-F02415276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825625"/>
            <a:ext cx="5258420" cy="4935956"/>
          </a:xfrm>
        </p:spPr>
        <p:txBody>
          <a:bodyPr/>
          <a:lstStyle/>
          <a:p>
            <a:r>
              <a:rPr lang="en-GB" dirty="0"/>
              <a:t>A flowchart is a simple diagram that show what happens inside a computer program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4AA14F-2396-4703-BC5C-71EE8B9F48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61" y="1599383"/>
            <a:ext cx="3456384" cy="448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5874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BDF35-5F23-CF1B-75AA-87CF9573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Psuedocode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EEA9C-EC77-7E93-8F5F-DE8D7F45E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8" y="1429699"/>
            <a:ext cx="5418676" cy="4935956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231F20"/>
                </a:solidFill>
                <a:effectLst/>
              </a:rPr>
              <a:t>Most programs are developed using </a:t>
            </a:r>
            <a:r>
              <a:rPr lang="en-US" b="1" dirty="0">
                <a:solidFill>
                  <a:srgbClr val="231F20"/>
                </a:solidFill>
                <a:effectLst/>
              </a:rPr>
              <a:t>programming languages</a:t>
            </a:r>
            <a:r>
              <a:rPr lang="en-US" dirty="0">
                <a:solidFill>
                  <a:srgbClr val="231F20"/>
                </a:solidFill>
                <a:effectLst/>
              </a:rPr>
              <a:t>. These languages have specific </a:t>
            </a:r>
            <a:r>
              <a:rPr lang="en-US" b="1" dirty="0">
                <a:solidFill>
                  <a:srgbClr val="231F20"/>
                </a:solidFill>
                <a:effectLst/>
              </a:rPr>
              <a:t>syntax</a:t>
            </a:r>
            <a:r>
              <a:rPr lang="en-US" dirty="0">
                <a:solidFill>
                  <a:srgbClr val="231F20"/>
                </a:solidFill>
                <a:effectLst/>
              </a:rPr>
              <a:t> that must be used so that the </a:t>
            </a:r>
            <a:r>
              <a:rPr lang="en-US" b="1" dirty="0">
                <a:solidFill>
                  <a:srgbClr val="231F20"/>
                </a:solidFill>
                <a:effectLst/>
              </a:rPr>
              <a:t>program</a:t>
            </a:r>
            <a:r>
              <a:rPr lang="en-US" dirty="0">
                <a:solidFill>
                  <a:srgbClr val="231F20"/>
                </a:solidFill>
                <a:effectLst/>
              </a:rPr>
              <a:t> will run properly. </a:t>
            </a:r>
          </a:p>
          <a:p>
            <a:endParaRPr lang="en-US" b="1" dirty="0">
              <a:solidFill>
                <a:srgbClr val="231F20"/>
              </a:solidFill>
              <a:effectLst/>
            </a:endParaRPr>
          </a:p>
          <a:p>
            <a:r>
              <a:rPr lang="en-US" b="1" dirty="0">
                <a:solidFill>
                  <a:srgbClr val="231F20"/>
                </a:solidFill>
                <a:effectLst/>
              </a:rPr>
              <a:t>Pseudocode</a:t>
            </a:r>
            <a:r>
              <a:rPr lang="en-US" dirty="0">
                <a:solidFill>
                  <a:srgbClr val="231F20"/>
                </a:solidFill>
                <a:effectLst/>
              </a:rPr>
              <a:t> is not a programming language, it is a simple way of describing a set of </a:t>
            </a:r>
            <a:r>
              <a:rPr lang="en-US" b="1" dirty="0">
                <a:solidFill>
                  <a:srgbClr val="231F20"/>
                </a:solidFill>
                <a:effectLst/>
              </a:rPr>
              <a:t>instructions</a:t>
            </a:r>
            <a:r>
              <a:rPr lang="en-US" dirty="0">
                <a:solidFill>
                  <a:srgbClr val="231F20"/>
                </a:solidFill>
                <a:effectLst/>
              </a:rPr>
              <a:t> that does not have to use specific syntax.</a:t>
            </a:r>
          </a:p>
          <a:p>
            <a:endParaRPr lang="en-US" dirty="0">
              <a:solidFill>
                <a:srgbClr val="231F20"/>
              </a:solidFill>
              <a:effectLst/>
            </a:endParaRPr>
          </a:p>
          <a:p>
            <a:r>
              <a:rPr lang="en-US" dirty="0">
                <a:solidFill>
                  <a:srgbClr val="231F20"/>
                </a:solidFill>
                <a:effectLst/>
              </a:rPr>
              <a:t>There is no strict set of standard </a:t>
            </a:r>
            <a:r>
              <a:rPr lang="en-US" b="1" dirty="0">
                <a:solidFill>
                  <a:srgbClr val="231F20"/>
                </a:solidFill>
                <a:effectLst/>
              </a:rPr>
              <a:t>notations</a:t>
            </a:r>
            <a:r>
              <a:rPr lang="en-US" dirty="0">
                <a:solidFill>
                  <a:srgbClr val="231F20"/>
                </a:solidFill>
                <a:effectLst/>
              </a:rPr>
              <a:t> for pseudocode, but some of the most widely </a:t>
            </a:r>
            <a:r>
              <a:rPr lang="en-US" dirty="0" err="1">
                <a:solidFill>
                  <a:srgbClr val="231F20"/>
                </a:solidFill>
                <a:effectLst/>
              </a:rPr>
              <a:t>recognised</a:t>
            </a:r>
            <a:r>
              <a:rPr lang="en-US" dirty="0">
                <a:solidFill>
                  <a:srgbClr val="231F20"/>
                </a:solidFill>
                <a:effectLst/>
              </a:rPr>
              <a:t> are:</a:t>
            </a:r>
          </a:p>
          <a:p>
            <a:pPr lvl="1"/>
            <a:r>
              <a:rPr lang="en-US" b="1" dirty="0">
                <a:solidFill>
                  <a:srgbClr val="231F20"/>
                </a:solidFill>
                <a:effectLst/>
              </a:rPr>
              <a:t>INPUT</a:t>
            </a:r>
            <a:r>
              <a:rPr lang="en-US" dirty="0">
                <a:solidFill>
                  <a:srgbClr val="231F20"/>
                </a:solidFill>
                <a:effectLst/>
              </a:rPr>
              <a:t> – indicates a user will be inputting something</a:t>
            </a:r>
          </a:p>
          <a:p>
            <a:pPr lvl="1"/>
            <a:r>
              <a:rPr lang="en-US" b="1" dirty="0">
                <a:solidFill>
                  <a:srgbClr val="231F20"/>
                </a:solidFill>
                <a:effectLst/>
              </a:rPr>
              <a:t>OUTPUT</a:t>
            </a:r>
            <a:r>
              <a:rPr lang="en-US" dirty="0">
                <a:solidFill>
                  <a:srgbClr val="231F20"/>
                </a:solidFill>
                <a:effectLst/>
              </a:rPr>
              <a:t> – indicates that an output will appear on the screen</a:t>
            </a:r>
          </a:p>
          <a:p>
            <a:pPr lvl="1"/>
            <a:r>
              <a:rPr lang="en-US" b="1" dirty="0">
                <a:solidFill>
                  <a:srgbClr val="231F20"/>
                </a:solidFill>
                <a:effectLst/>
              </a:rPr>
              <a:t>WHILE</a:t>
            </a:r>
            <a:r>
              <a:rPr lang="en-US" dirty="0">
                <a:solidFill>
                  <a:srgbClr val="231F20"/>
                </a:solidFill>
                <a:effectLst/>
              </a:rPr>
              <a:t> – a </a:t>
            </a:r>
            <a:r>
              <a:rPr lang="en-US" b="1" dirty="0">
                <a:solidFill>
                  <a:srgbClr val="231F20"/>
                </a:solidFill>
                <a:effectLst/>
              </a:rPr>
              <a:t>loop</a:t>
            </a:r>
            <a:r>
              <a:rPr lang="en-US" dirty="0">
                <a:solidFill>
                  <a:srgbClr val="231F20"/>
                </a:solidFill>
                <a:effectLst/>
              </a:rPr>
              <a:t> (</a:t>
            </a:r>
            <a:r>
              <a:rPr lang="en-US" b="1" dirty="0">
                <a:solidFill>
                  <a:srgbClr val="231F20"/>
                </a:solidFill>
                <a:effectLst/>
              </a:rPr>
              <a:t>iteration</a:t>
            </a:r>
            <a:r>
              <a:rPr lang="en-US" dirty="0">
                <a:solidFill>
                  <a:srgbClr val="231F20"/>
                </a:solidFill>
                <a:effectLst/>
              </a:rPr>
              <a:t> that has a </a:t>
            </a:r>
            <a:r>
              <a:rPr lang="en-US" b="1" dirty="0">
                <a:solidFill>
                  <a:srgbClr val="231F20"/>
                </a:solidFill>
                <a:effectLst/>
              </a:rPr>
              <a:t>condition</a:t>
            </a:r>
            <a:r>
              <a:rPr lang="en-US" dirty="0">
                <a:solidFill>
                  <a:srgbClr val="231F20"/>
                </a:solidFill>
                <a:effectLst/>
              </a:rPr>
              <a:t> at the beginning)</a:t>
            </a:r>
          </a:p>
          <a:p>
            <a:pPr lvl="1"/>
            <a:r>
              <a:rPr lang="en-US" b="1" dirty="0">
                <a:solidFill>
                  <a:srgbClr val="231F20"/>
                </a:solidFill>
                <a:effectLst/>
              </a:rPr>
              <a:t>FOR</a:t>
            </a:r>
            <a:r>
              <a:rPr lang="en-US" dirty="0">
                <a:solidFill>
                  <a:srgbClr val="231F20"/>
                </a:solidFill>
                <a:effectLst/>
              </a:rPr>
              <a:t> – a counting loop (iteration)</a:t>
            </a:r>
          </a:p>
          <a:p>
            <a:pPr lvl="1"/>
            <a:r>
              <a:rPr lang="en-US" b="1" dirty="0">
                <a:solidFill>
                  <a:srgbClr val="231F20"/>
                </a:solidFill>
                <a:effectLst/>
              </a:rPr>
              <a:t>REPEAT – UNTIL</a:t>
            </a:r>
            <a:r>
              <a:rPr lang="en-US" dirty="0">
                <a:solidFill>
                  <a:srgbClr val="231F20"/>
                </a:solidFill>
                <a:effectLst/>
              </a:rPr>
              <a:t> – a loop (iteration) that has a condition at the end</a:t>
            </a:r>
          </a:p>
          <a:p>
            <a:pPr lvl="1"/>
            <a:r>
              <a:rPr lang="en-US" b="1" dirty="0">
                <a:solidFill>
                  <a:srgbClr val="231F20"/>
                </a:solidFill>
                <a:effectLst/>
              </a:rPr>
              <a:t>IF – THEN – ELSE</a:t>
            </a:r>
            <a:r>
              <a:rPr lang="en-US" dirty="0">
                <a:solidFill>
                  <a:srgbClr val="231F20"/>
                </a:solidFill>
                <a:effectLst/>
              </a:rPr>
              <a:t> – a decision (</a:t>
            </a:r>
            <a:r>
              <a:rPr lang="en-US" b="1" dirty="0">
                <a:solidFill>
                  <a:srgbClr val="231F20"/>
                </a:solidFill>
                <a:effectLst/>
              </a:rPr>
              <a:t>selection</a:t>
            </a:r>
            <a:r>
              <a:rPr lang="en-US" dirty="0">
                <a:solidFill>
                  <a:srgbClr val="231F20"/>
                </a:solidFill>
                <a:effectLst/>
              </a:rPr>
              <a:t>) in which a choice is made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1F20"/>
                </a:solidFill>
                <a:effectLst/>
              </a:rPr>
              <a:t>any instructions that occur inside a selection or iteration are usually indented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23A4EE-06AB-6A38-86C2-97BBED9D6812}"/>
              </a:ext>
            </a:extLst>
          </p:cNvPr>
          <p:cNvSpPr txBox="1"/>
          <p:nvPr/>
        </p:nvSpPr>
        <p:spPr>
          <a:xfrm>
            <a:off x="5467054" y="2136338"/>
            <a:ext cx="698781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445B93"/>
                </a:solidFill>
                <a:effectLst/>
                <a:latin typeface="Courier"/>
              </a:rPr>
              <a:t>REPEAT </a:t>
            </a:r>
          </a:p>
          <a:p>
            <a:pPr lvl="1"/>
            <a:r>
              <a:rPr lang="en-US" b="0" i="0" dirty="0">
                <a:solidFill>
                  <a:srgbClr val="445B93"/>
                </a:solidFill>
                <a:effectLst/>
                <a:latin typeface="Courier"/>
              </a:rPr>
              <a:t>OUTPUT 'What is the best subject you take?’ </a:t>
            </a:r>
          </a:p>
          <a:p>
            <a:pPr lvl="1"/>
            <a:r>
              <a:rPr lang="en-US" b="0" i="0" dirty="0">
                <a:solidFill>
                  <a:srgbClr val="445B93"/>
                </a:solidFill>
                <a:effectLst/>
                <a:latin typeface="Courier"/>
              </a:rPr>
              <a:t>INPUT user inputs the best subject they take </a:t>
            </a:r>
          </a:p>
          <a:p>
            <a:pPr lvl="1"/>
            <a:r>
              <a:rPr lang="en-US" b="0" i="0" dirty="0">
                <a:solidFill>
                  <a:srgbClr val="445B93"/>
                </a:solidFill>
                <a:effectLst/>
                <a:latin typeface="Courier"/>
              </a:rPr>
              <a:t>STORE the user's input in the answer variable </a:t>
            </a:r>
          </a:p>
          <a:p>
            <a:pPr lvl="1"/>
            <a:r>
              <a:rPr lang="en-US" b="0" i="0" dirty="0">
                <a:solidFill>
                  <a:srgbClr val="445B93"/>
                </a:solidFill>
                <a:effectLst/>
                <a:latin typeface="Courier"/>
              </a:rPr>
              <a:t>IF answer = 'Computer Science' THEN </a:t>
            </a:r>
          </a:p>
          <a:p>
            <a:pPr lvl="2"/>
            <a:r>
              <a:rPr lang="en-US" b="0" i="0" dirty="0">
                <a:solidFill>
                  <a:srgbClr val="445B93"/>
                </a:solidFill>
                <a:effectLst/>
                <a:latin typeface="Courier"/>
              </a:rPr>
              <a:t>OUTPUT 'Of course it is!’ </a:t>
            </a:r>
          </a:p>
          <a:p>
            <a:pPr lvl="1"/>
            <a:r>
              <a:rPr lang="en-US" b="0" i="0" dirty="0">
                <a:solidFill>
                  <a:srgbClr val="445B93"/>
                </a:solidFill>
                <a:effectLst/>
                <a:latin typeface="Courier"/>
              </a:rPr>
              <a:t>ELSE </a:t>
            </a:r>
          </a:p>
          <a:p>
            <a:pPr lvl="2"/>
            <a:r>
              <a:rPr lang="en-US" b="0" i="0" dirty="0">
                <a:solidFill>
                  <a:srgbClr val="445B93"/>
                </a:solidFill>
                <a:effectLst/>
                <a:latin typeface="Courier"/>
              </a:rPr>
              <a:t>OUTPUT 'Try again!’ </a:t>
            </a:r>
          </a:p>
          <a:p>
            <a:r>
              <a:rPr lang="en-US" b="0" i="0" dirty="0">
                <a:solidFill>
                  <a:srgbClr val="445B93"/>
                </a:solidFill>
                <a:effectLst/>
                <a:latin typeface="Courier"/>
              </a:rPr>
              <a:t>UNTIL answer = 'Computer Science'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55788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C29AA-6087-43F9-BB76-671F8007C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C0EEE-1DE5-42E0-8765-FD34D38E7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is where the actual coding is done</a:t>
            </a:r>
          </a:p>
          <a:p>
            <a:r>
              <a:rPr lang="en-GB" dirty="0"/>
              <a:t>Similar to what you did when coding up a web page</a:t>
            </a:r>
          </a:p>
        </p:txBody>
      </p:sp>
    </p:spTree>
    <p:extLst>
      <p:ext uri="{BB962C8B-B14F-4D97-AF65-F5344CB8AC3E}">
        <p14:creationId xmlns:p14="http://schemas.microsoft.com/office/powerpoint/2010/main" val="238851939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C28F0-2BDF-4CC1-92EC-10C917A57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3C8E2-1683-4251-A5CD-53A09D987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crucial component of the lifecycle</a:t>
            </a:r>
          </a:p>
          <a:p>
            <a:r>
              <a:rPr lang="en-GB" dirty="0"/>
              <a:t>Not everything can be tested </a:t>
            </a:r>
          </a:p>
        </p:txBody>
      </p:sp>
    </p:spTree>
    <p:extLst>
      <p:ext uri="{BB962C8B-B14F-4D97-AF65-F5344CB8AC3E}">
        <p14:creationId xmlns:p14="http://schemas.microsoft.com/office/powerpoint/2010/main" val="6374214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A82AD-2961-4DEB-B3AD-6BE93D020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26BB7-9F34-4D3F-959F-A388ECE05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is where specific releases are introduced</a:t>
            </a:r>
          </a:p>
          <a:p>
            <a:r>
              <a:rPr lang="en-GB" dirty="0"/>
              <a:t>Could be regulatory, mandatory or functional</a:t>
            </a:r>
          </a:p>
          <a:p>
            <a:r>
              <a:rPr lang="en-GB" dirty="0"/>
              <a:t>Non-functional components could be introduced here</a:t>
            </a:r>
          </a:p>
        </p:txBody>
      </p:sp>
    </p:spTree>
    <p:extLst>
      <p:ext uri="{BB962C8B-B14F-4D97-AF65-F5344CB8AC3E}">
        <p14:creationId xmlns:p14="http://schemas.microsoft.com/office/powerpoint/2010/main" val="6766969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B007-A0A9-4898-B535-29D63D26E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media platforms feeds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D5443-DDA7-4D40-9A25-8966293E7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Web feed or RSS feed is a format that provides users with frequently updated content</a:t>
            </a:r>
          </a:p>
          <a:p>
            <a:r>
              <a:rPr lang="en-GB" dirty="0"/>
              <a:t>Content distributors syndicate a Web feed, enabling users to subscribe to a site's latest content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55694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2D040-A102-4994-A9C6-6CEC25C61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API’s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3D9DE-16B3-4FA3-86BA-7978635C5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 API is a set of functions and procedures that allow the creation of applications which access the features or data of an operating system, application, or other service</a:t>
            </a:r>
          </a:p>
          <a:p>
            <a:r>
              <a:rPr lang="en-GB" dirty="0"/>
              <a:t>API = Application Programming Interface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92412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E3C6C-27EC-4FCB-BE66-15606E8DB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EE7D29-1350-4BB9-8285-0D01C9FA3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884362"/>
            <a:ext cx="6984776" cy="4480660"/>
          </a:xfrm>
        </p:spPr>
      </p:pic>
    </p:spTree>
    <p:extLst>
      <p:ext uri="{BB962C8B-B14F-4D97-AF65-F5344CB8AC3E}">
        <p14:creationId xmlns:p14="http://schemas.microsoft.com/office/powerpoint/2010/main" val="2758281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8AEE0-97B1-C186-CEFA-0D3AC74A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3CF5F-6B54-E887-D845-CD676C866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825625"/>
            <a:ext cx="9187313" cy="4935956"/>
          </a:xfrm>
        </p:spPr>
        <p:txBody>
          <a:bodyPr/>
          <a:lstStyle/>
          <a:p>
            <a:r>
              <a:rPr lang="en-GB" dirty="0"/>
              <a:t>Think of a database as your memory</a:t>
            </a:r>
          </a:p>
          <a:p>
            <a:r>
              <a:rPr lang="en-GB" dirty="0"/>
              <a:t>It is a computer application used to organise and store huge amounts of data</a:t>
            </a:r>
          </a:p>
          <a:p>
            <a:r>
              <a:rPr lang="en-GB" dirty="0"/>
              <a:t>Databases are used to store many different types of information, such as:</a:t>
            </a:r>
          </a:p>
          <a:p>
            <a:pPr lvl="1"/>
            <a:r>
              <a:rPr lang="en-GB" dirty="0"/>
              <a:t>Customer names and addresses</a:t>
            </a:r>
          </a:p>
          <a:p>
            <a:pPr lvl="1"/>
            <a:r>
              <a:rPr lang="en-GB" dirty="0"/>
              <a:t>Order details</a:t>
            </a:r>
          </a:p>
          <a:p>
            <a:pPr lvl="1"/>
            <a:r>
              <a:rPr lang="en-GB" dirty="0"/>
              <a:t>Product catalogue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BA3E51-C8D0-F2FD-2941-E2F7FAF67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551" y="1825625"/>
            <a:ext cx="1905000" cy="4124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2C97AB-7F6B-B4BC-3FD0-8BE67340E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790" y="3649528"/>
            <a:ext cx="6762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0344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6A6BD-52AD-4EB8-B3A9-8495796B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API -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0DF4-8741-40A8-9DB1-C6744C51C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you want to capture photos or video from the iPhone’s camera, you don’t have to write your own camera interface</a:t>
            </a:r>
          </a:p>
          <a:p>
            <a:r>
              <a:rPr lang="en-GB" dirty="0"/>
              <a:t>You use the camera API to embed the iPhone’s built-in camera in your app.</a:t>
            </a:r>
          </a:p>
        </p:txBody>
      </p:sp>
    </p:spTree>
    <p:extLst>
      <p:ext uri="{BB962C8B-B14F-4D97-AF65-F5344CB8AC3E}">
        <p14:creationId xmlns:p14="http://schemas.microsoft.com/office/powerpoint/2010/main" val="86645152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133F4-6696-45A8-9422-48FDBE1FD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7" y="1736726"/>
            <a:ext cx="11341769" cy="2852737"/>
          </a:xfrm>
        </p:spPr>
        <p:txBody>
          <a:bodyPr/>
          <a:lstStyle/>
          <a:p>
            <a:r>
              <a:rPr lang="en-GB" dirty="0"/>
              <a:t>Theory of Web Components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28B92-1B53-420E-B01A-A9D4EC5D4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947" y="4589463"/>
            <a:ext cx="11341769" cy="2116137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Client-Server</a:t>
            </a:r>
          </a:p>
          <a:p>
            <a:r>
              <a:rPr lang="en-GB" dirty="0"/>
              <a:t>Terminology</a:t>
            </a:r>
          </a:p>
          <a:p>
            <a:r>
              <a:rPr lang="en-GB" dirty="0"/>
              <a:t>Security</a:t>
            </a:r>
          </a:p>
          <a:p>
            <a:r>
              <a:rPr lang="en-GB" dirty="0"/>
              <a:t>Fix a website</a:t>
            </a:r>
          </a:p>
          <a:p>
            <a:r>
              <a:rPr lang="en-GB" dirty="0"/>
              <a:t>	Add pages</a:t>
            </a:r>
          </a:p>
          <a:p>
            <a:r>
              <a:rPr lang="en-GB" dirty="0"/>
              <a:t>	Links</a:t>
            </a:r>
          </a:p>
          <a:p>
            <a:r>
              <a:rPr lang="en-GB" dirty="0"/>
              <a:t>	Forms</a:t>
            </a:r>
          </a:p>
        </p:txBody>
      </p:sp>
    </p:spTree>
    <p:extLst>
      <p:ext uri="{BB962C8B-B14F-4D97-AF65-F5344CB8AC3E}">
        <p14:creationId xmlns:p14="http://schemas.microsoft.com/office/powerpoint/2010/main" val="136949374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Web components (55%, K2)</a:t>
            </a:r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E9F5D86-ADAA-465C-84A8-49DC1CECCC4E}"/>
              </a:ext>
            </a:extLst>
          </p:cNvPr>
          <p:cNvSpPr/>
          <p:nvPr/>
        </p:nvSpPr>
        <p:spPr>
          <a:xfrm>
            <a:off x="1141281" y="1838310"/>
            <a:ext cx="9479870" cy="1590688"/>
          </a:xfrm>
          <a:custGeom>
            <a:avLst/>
            <a:gdLst>
              <a:gd name="connsiteX0" fmla="*/ 0 w 9479870"/>
              <a:gd name="connsiteY0" fmla="*/ 265120 h 1590688"/>
              <a:gd name="connsiteX1" fmla="*/ 265120 w 9479870"/>
              <a:gd name="connsiteY1" fmla="*/ 0 h 1590688"/>
              <a:gd name="connsiteX2" fmla="*/ 9214750 w 9479870"/>
              <a:gd name="connsiteY2" fmla="*/ 0 h 1590688"/>
              <a:gd name="connsiteX3" fmla="*/ 9479870 w 9479870"/>
              <a:gd name="connsiteY3" fmla="*/ 265120 h 1590688"/>
              <a:gd name="connsiteX4" fmla="*/ 9479870 w 9479870"/>
              <a:gd name="connsiteY4" fmla="*/ 1325568 h 1590688"/>
              <a:gd name="connsiteX5" fmla="*/ 9214750 w 9479870"/>
              <a:gd name="connsiteY5" fmla="*/ 1590688 h 1590688"/>
              <a:gd name="connsiteX6" fmla="*/ 265120 w 9479870"/>
              <a:gd name="connsiteY6" fmla="*/ 1590688 h 1590688"/>
              <a:gd name="connsiteX7" fmla="*/ 0 w 9479870"/>
              <a:gd name="connsiteY7" fmla="*/ 1325568 h 1590688"/>
              <a:gd name="connsiteX8" fmla="*/ 0 w 9479870"/>
              <a:gd name="connsiteY8" fmla="*/ 265120 h 159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9870" h="1590688">
                <a:moveTo>
                  <a:pt x="0" y="265120"/>
                </a:moveTo>
                <a:cubicBezTo>
                  <a:pt x="0" y="118698"/>
                  <a:pt x="118698" y="0"/>
                  <a:pt x="265120" y="0"/>
                </a:cubicBezTo>
                <a:lnTo>
                  <a:pt x="9214750" y="0"/>
                </a:lnTo>
                <a:cubicBezTo>
                  <a:pt x="9361172" y="0"/>
                  <a:pt x="9479870" y="118698"/>
                  <a:pt x="9479870" y="265120"/>
                </a:cubicBezTo>
                <a:lnTo>
                  <a:pt x="9479870" y="1325568"/>
                </a:lnTo>
                <a:cubicBezTo>
                  <a:pt x="9479870" y="1471990"/>
                  <a:pt x="9361172" y="1590688"/>
                  <a:pt x="9214750" y="1590688"/>
                </a:cubicBezTo>
                <a:lnTo>
                  <a:pt x="265120" y="1590688"/>
                </a:lnTo>
                <a:cubicBezTo>
                  <a:pt x="118698" y="1590688"/>
                  <a:pt x="0" y="1471990"/>
                  <a:pt x="0" y="1325568"/>
                </a:cubicBezTo>
                <a:lnTo>
                  <a:pt x="0" y="2651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901" tIns="125276" rIns="172901" bIns="125276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In this topic, learners will understand the components involved to make the Web work. </a:t>
            </a:r>
            <a:endParaRPr lang="en-GB" sz="25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263A4F5-C32F-4083-8497-6CC8D26A9782}"/>
              </a:ext>
            </a:extLst>
          </p:cNvPr>
          <p:cNvSpPr/>
          <p:nvPr/>
        </p:nvSpPr>
        <p:spPr>
          <a:xfrm>
            <a:off x="5343053" y="3657328"/>
            <a:ext cx="6555831" cy="1272551"/>
          </a:xfrm>
          <a:custGeom>
            <a:avLst/>
            <a:gdLst>
              <a:gd name="connsiteX0" fmla="*/ 212096 w 1272551"/>
              <a:gd name="connsiteY0" fmla="*/ 0 h 6555831"/>
              <a:gd name="connsiteX1" fmla="*/ 1060455 w 1272551"/>
              <a:gd name="connsiteY1" fmla="*/ 0 h 6555831"/>
              <a:gd name="connsiteX2" fmla="*/ 1272551 w 1272551"/>
              <a:gd name="connsiteY2" fmla="*/ 212096 h 6555831"/>
              <a:gd name="connsiteX3" fmla="*/ 1272551 w 1272551"/>
              <a:gd name="connsiteY3" fmla="*/ 6555831 h 6555831"/>
              <a:gd name="connsiteX4" fmla="*/ 1272551 w 1272551"/>
              <a:gd name="connsiteY4" fmla="*/ 6555831 h 6555831"/>
              <a:gd name="connsiteX5" fmla="*/ 0 w 1272551"/>
              <a:gd name="connsiteY5" fmla="*/ 6555831 h 6555831"/>
              <a:gd name="connsiteX6" fmla="*/ 0 w 1272551"/>
              <a:gd name="connsiteY6" fmla="*/ 6555831 h 6555831"/>
              <a:gd name="connsiteX7" fmla="*/ 0 w 1272551"/>
              <a:gd name="connsiteY7" fmla="*/ 212096 h 6555831"/>
              <a:gd name="connsiteX8" fmla="*/ 212096 w 1272551"/>
              <a:gd name="connsiteY8" fmla="*/ 0 h 655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2551" h="6555831">
                <a:moveTo>
                  <a:pt x="1272551" y="1092662"/>
                </a:moveTo>
                <a:lnTo>
                  <a:pt x="1272551" y="5463169"/>
                </a:lnTo>
                <a:cubicBezTo>
                  <a:pt x="1272551" y="6066626"/>
                  <a:pt x="1254119" y="6555828"/>
                  <a:pt x="1231381" y="6555828"/>
                </a:cubicBezTo>
                <a:lnTo>
                  <a:pt x="0" y="6555828"/>
                </a:lnTo>
                <a:lnTo>
                  <a:pt x="0" y="6555828"/>
                </a:lnTo>
                <a:lnTo>
                  <a:pt x="0" y="3"/>
                </a:lnTo>
                <a:lnTo>
                  <a:pt x="0" y="3"/>
                </a:lnTo>
                <a:lnTo>
                  <a:pt x="1231381" y="3"/>
                </a:lnTo>
                <a:cubicBezTo>
                  <a:pt x="1254119" y="3"/>
                  <a:pt x="1272551" y="489205"/>
                  <a:pt x="1272551" y="1092662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1" tIns="94505" rIns="126890" bIns="94507" numCol="1" spcCol="1270" anchor="ctr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/>
              <a:t>Hypertext Transfer Protocol (HTTP)</a:t>
            </a:r>
            <a:endParaRPr lang="en-GB" sz="1700" kern="120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/>
              <a:t>Hypertext Transfer Protocol Secure (HTTPS)</a:t>
            </a:r>
            <a:endParaRPr lang="en-GB" sz="1700" kern="120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/>
              <a:t>Transport Layer Security and Secure Sockets Layer (TLS / SSL)</a:t>
            </a:r>
            <a:endParaRPr lang="en-GB" sz="1700" kern="12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99D0C22-5505-48B7-A897-E026CD8844E0}"/>
              </a:ext>
            </a:extLst>
          </p:cNvPr>
          <p:cNvSpPr/>
          <p:nvPr/>
        </p:nvSpPr>
        <p:spPr>
          <a:xfrm>
            <a:off x="314824" y="3498258"/>
            <a:ext cx="5028228" cy="1590688"/>
          </a:xfrm>
          <a:custGeom>
            <a:avLst/>
            <a:gdLst>
              <a:gd name="connsiteX0" fmla="*/ 0 w 5028228"/>
              <a:gd name="connsiteY0" fmla="*/ 265120 h 1590688"/>
              <a:gd name="connsiteX1" fmla="*/ 265120 w 5028228"/>
              <a:gd name="connsiteY1" fmla="*/ 0 h 1590688"/>
              <a:gd name="connsiteX2" fmla="*/ 4763108 w 5028228"/>
              <a:gd name="connsiteY2" fmla="*/ 0 h 1590688"/>
              <a:gd name="connsiteX3" fmla="*/ 5028228 w 5028228"/>
              <a:gd name="connsiteY3" fmla="*/ 265120 h 1590688"/>
              <a:gd name="connsiteX4" fmla="*/ 5028228 w 5028228"/>
              <a:gd name="connsiteY4" fmla="*/ 1325568 h 1590688"/>
              <a:gd name="connsiteX5" fmla="*/ 4763108 w 5028228"/>
              <a:gd name="connsiteY5" fmla="*/ 1590688 h 1590688"/>
              <a:gd name="connsiteX6" fmla="*/ 265120 w 5028228"/>
              <a:gd name="connsiteY6" fmla="*/ 1590688 h 1590688"/>
              <a:gd name="connsiteX7" fmla="*/ 0 w 5028228"/>
              <a:gd name="connsiteY7" fmla="*/ 1325568 h 1590688"/>
              <a:gd name="connsiteX8" fmla="*/ 0 w 5028228"/>
              <a:gd name="connsiteY8" fmla="*/ 265120 h 159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8228" h="1590688">
                <a:moveTo>
                  <a:pt x="0" y="265120"/>
                </a:moveTo>
                <a:cubicBezTo>
                  <a:pt x="0" y="118698"/>
                  <a:pt x="118698" y="0"/>
                  <a:pt x="265120" y="0"/>
                </a:cubicBezTo>
                <a:lnTo>
                  <a:pt x="4763108" y="0"/>
                </a:lnTo>
                <a:cubicBezTo>
                  <a:pt x="4909530" y="0"/>
                  <a:pt x="5028228" y="118698"/>
                  <a:pt x="5028228" y="265120"/>
                </a:cubicBezTo>
                <a:lnTo>
                  <a:pt x="5028228" y="1325568"/>
                </a:lnTo>
                <a:cubicBezTo>
                  <a:pt x="5028228" y="1471990"/>
                  <a:pt x="4909530" y="1590688"/>
                  <a:pt x="4763108" y="1590688"/>
                </a:cubicBezTo>
                <a:lnTo>
                  <a:pt x="265120" y="1590688"/>
                </a:lnTo>
                <a:cubicBezTo>
                  <a:pt x="118698" y="1590688"/>
                  <a:pt x="0" y="1471990"/>
                  <a:pt x="0" y="1325568"/>
                </a:cubicBezTo>
                <a:lnTo>
                  <a:pt x="0" y="2651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901" tIns="125276" rIns="172901" bIns="125276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/>
              <a:t>4.1	Define the terminology for the following key internet protocols that enable the web to work:</a:t>
            </a:r>
            <a:endParaRPr lang="en-GB" sz="2500" kern="12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5AE1C06-4254-49DE-9631-70D8A2C08895}"/>
              </a:ext>
            </a:extLst>
          </p:cNvPr>
          <p:cNvSpPr/>
          <p:nvPr/>
        </p:nvSpPr>
        <p:spPr>
          <a:xfrm>
            <a:off x="5330919" y="5327550"/>
            <a:ext cx="6570319" cy="1272551"/>
          </a:xfrm>
          <a:custGeom>
            <a:avLst/>
            <a:gdLst>
              <a:gd name="connsiteX0" fmla="*/ 212096 w 1272551"/>
              <a:gd name="connsiteY0" fmla="*/ 0 h 6570319"/>
              <a:gd name="connsiteX1" fmla="*/ 1060455 w 1272551"/>
              <a:gd name="connsiteY1" fmla="*/ 0 h 6570319"/>
              <a:gd name="connsiteX2" fmla="*/ 1272551 w 1272551"/>
              <a:gd name="connsiteY2" fmla="*/ 212096 h 6570319"/>
              <a:gd name="connsiteX3" fmla="*/ 1272551 w 1272551"/>
              <a:gd name="connsiteY3" fmla="*/ 6570319 h 6570319"/>
              <a:gd name="connsiteX4" fmla="*/ 1272551 w 1272551"/>
              <a:gd name="connsiteY4" fmla="*/ 6570319 h 6570319"/>
              <a:gd name="connsiteX5" fmla="*/ 0 w 1272551"/>
              <a:gd name="connsiteY5" fmla="*/ 6570319 h 6570319"/>
              <a:gd name="connsiteX6" fmla="*/ 0 w 1272551"/>
              <a:gd name="connsiteY6" fmla="*/ 6570319 h 6570319"/>
              <a:gd name="connsiteX7" fmla="*/ 0 w 1272551"/>
              <a:gd name="connsiteY7" fmla="*/ 212096 h 6570319"/>
              <a:gd name="connsiteX8" fmla="*/ 212096 w 1272551"/>
              <a:gd name="connsiteY8" fmla="*/ 0 h 657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2551" h="6570319">
                <a:moveTo>
                  <a:pt x="1272551" y="1095076"/>
                </a:moveTo>
                <a:lnTo>
                  <a:pt x="1272551" y="5475243"/>
                </a:lnTo>
                <a:cubicBezTo>
                  <a:pt x="1272551" y="6080033"/>
                  <a:pt x="1254159" y="6570316"/>
                  <a:pt x="1231472" y="6570316"/>
                </a:cubicBezTo>
                <a:lnTo>
                  <a:pt x="0" y="6570316"/>
                </a:lnTo>
                <a:lnTo>
                  <a:pt x="0" y="6570316"/>
                </a:lnTo>
                <a:lnTo>
                  <a:pt x="0" y="3"/>
                </a:lnTo>
                <a:lnTo>
                  <a:pt x="0" y="3"/>
                </a:lnTo>
                <a:lnTo>
                  <a:pt x="1231472" y="3"/>
                </a:lnTo>
                <a:cubicBezTo>
                  <a:pt x="1254159" y="3"/>
                  <a:pt x="1272551" y="490286"/>
                  <a:pt x="1272551" y="1095076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1" tIns="94506" rIns="126890" bIns="94506" numCol="1" spcCol="1270" anchor="ctr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/>
              <a:t>Web and application server</a:t>
            </a:r>
            <a:endParaRPr lang="en-GB" sz="1700" kern="120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/>
              <a:t>Hosting and serving</a:t>
            </a:r>
            <a:endParaRPr lang="en-GB" sz="1700" kern="120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/>
              <a:t>Relational database management systems</a:t>
            </a:r>
            <a:endParaRPr lang="en-GB" sz="1700" kern="120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/>
              <a:t>Content management systems</a:t>
            </a:r>
            <a:endParaRPr lang="en-GB" sz="17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A7C77A4-C792-40EF-9C79-3C1872209323}"/>
              </a:ext>
            </a:extLst>
          </p:cNvPr>
          <p:cNvSpPr/>
          <p:nvPr/>
        </p:nvSpPr>
        <p:spPr>
          <a:xfrm>
            <a:off x="314824" y="5168481"/>
            <a:ext cx="5016094" cy="1590688"/>
          </a:xfrm>
          <a:custGeom>
            <a:avLst/>
            <a:gdLst>
              <a:gd name="connsiteX0" fmla="*/ 0 w 5016094"/>
              <a:gd name="connsiteY0" fmla="*/ 265120 h 1590688"/>
              <a:gd name="connsiteX1" fmla="*/ 265120 w 5016094"/>
              <a:gd name="connsiteY1" fmla="*/ 0 h 1590688"/>
              <a:gd name="connsiteX2" fmla="*/ 4750974 w 5016094"/>
              <a:gd name="connsiteY2" fmla="*/ 0 h 1590688"/>
              <a:gd name="connsiteX3" fmla="*/ 5016094 w 5016094"/>
              <a:gd name="connsiteY3" fmla="*/ 265120 h 1590688"/>
              <a:gd name="connsiteX4" fmla="*/ 5016094 w 5016094"/>
              <a:gd name="connsiteY4" fmla="*/ 1325568 h 1590688"/>
              <a:gd name="connsiteX5" fmla="*/ 4750974 w 5016094"/>
              <a:gd name="connsiteY5" fmla="*/ 1590688 h 1590688"/>
              <a:gd name="connsiteX6" fmla="*/ 265120 w 5016094"/>
              <a:gd name="connsiteY6" fmla="*/ 1590688 h 1590688"/>
              <a:gd name="connsiteX7" fmla="*/ 0 w 5016094"/>
              <a:gd name="connsiteY7" fmla="*/ 1325568 h 1590688"/>
              <a:gd name="connsiteX8" fmla="*/ 0 w 5016094"/>
              <a:gd name="connsiteY8" fmla="*/ 265120 h 159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6094" h="1590688">
                <a:moveTo>
                  <a:pt x="0" y="265120"/>
                </a:moveTo>
                <a:cubicBezTo>
                  <a:pt x="0" y="118698"/>
                  <a:pt x="118698" y="0"/>
                  <a:pt x="265120" y="0"/>
                </a:cubicBezTo>
                <a:lnTo>
                  <a:pt x="4750974" y="0"/>
                </a:lnTo>
                <a:cubicBezTo>
                  <a:pt x="4897396" y="0"/>
                  <a:pt x="5016094" y="118698"/>
                  <a:pt x="5016094" y="265120"/>
                </a:cubicBezTo>
                <a:lnTo>
                  <a:pt x="5016094" y="1325568"/>
                </a:lnTo>
                <a:cubicBezTo>
                  <a:pt x="5016094" y="1471990"/>
                  <a:pt x="4897396" y="1590688"/>
                  <a:pt x="4750974" y="1590688"/>
                </a:cubicBezTo>
                <a:lnTo>
                  <a:pt x="265120" y="1590688"/>
                </a:lnTo>
                <a:cubicBezTo>
                  <a:pt x="118698" y="1590688"/>
                  <a:pt x="0" y="1471990"/>
                  <a:pt x="0" y="1325568"/>
                </a:cubicBezTo>
                <a:lnTo>
                  <a:pt x="0" y="2651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901" tIns="125276" rIns="172901" bIns="125276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/>
              <a:t>4.2	Discuss the purpose of the following:</a:t>
            </a:r>
            <a:endParaRPr lang="en-GB" sz="2500" kern="1200"/>
          </a:p>
        </p:txBody>
      </p:sp>
    </p:spTree>
    <p:extLst>
      <p:ext uri="{BB962C8B-B14F-4D97-AF65-F5344CB8AC3E}">
        <p14:creationId xmlns:p14="http://schemas.microsoft.com/office/powerpoint/2010/main" val="89812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Web components (55%, K2)</a:t>
            </a:r>
            <a:endParaRPr lang="en-GB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12A1E99-B064-43AF-8D40-CB30A094B065}"/>
              </a:ext>
            </a:extLst>
          </p:cNvPr>
          <p:cNvSpPr/>
          <p:nvPr/>
        </p:nvSpPr>
        <p:spPr>
          <a:xfrm>
            <a:off x="7570840" y="1977271"/>
            <a:ext cx="4331238" cy="1272551"/>
          </a:xfrm>
          <a:custGeom>
            <a:avLst/>
            <a:gdLst>
              <a:gd name="connsiteX0" fmla="*/ 212096 w 1272551"/>
              <a:gd name="connsiteY0" fmla="*/ 0 h 4194283"/>
              <a:gd name="connsiteX1" fmla="*/ 1060455 w 1272551"/>
              <a:gd name="connsiteY1" fmla="*/ 0 h 4194283"/>
              <a:gd name="connsiteX2" fmla="*/ 1272551 w 1272551"/>
              <a:gd name="connsiteY2" fmla="*/ 212096 h 4194283"/>
              <a:gd name="connsiteX3" fmla="*/ 1272551 w 1272551"/>
              <a:gd name="connsiteY3" fmla="*/ 4194283 h 4194283"/>
              <a:gd name="connsiteX4" fmla="*/ 1272551 w 1272551"/>
              <a:gd name="connsiteY4" fmla="*/ 4194283 h 4194283"/>
              <a:gd name="connsiteX5" fmla="*/ 0 w 1272551"/>
              <a:gd name="connsiteY5" fmla="*/ 4194283 h 4194283"/>
              <a:gd name="connsiteX6" fmla="*/ 0 w 1272551"/>
              <a:gd name="connsiteY6" fmla="*/ 4194283 h 4194283"/>
              <a:gd name="connsiteX7" fmla="*/ 0 w 1272551"/>
              <a:gd name="connsiteY7" fmla="*/ 212096 h 4194283"/>
              <a:gd name="connsiteX8" fmla="*/ 212096 w 1272551"/>
              <a:gd name="connsiteY8" fmla="*/ 0 h 419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2551" h="4194283">
                <a:moveTo>
                  <a:pt x="1272551" y="699061"/>
                </a:moveTo>
                <a:lnTo>
                  <a:pt x="1272551" y="3495222"/>
                </a:lnTo>
                <a:cubicBezTo>
                  <a:pt x="1272551" y="3881302"/>
                  <a:pt x="1243740" y="4194283"/>
                  <a:pt x="1208201" y="4194283"/>
                </a:cubicBezTo>
                <a:lnTo>
                  <a:pt x="0" y="4194283"/>
                </a:lnTo>
                <a:lnTo>
                  <a:pt x="0" y="4194283"/>
                </a:lnTo>
                <a:lnTo>
                  <a:pt x="0" y="0"/>
                </a:lnTo>
                <a:lnTo>
                  <a:pt x="0" y="0"/>
                </a:lnTo>
                <a:lnTo>
                  <a:pt x="1208201" y="0"/>
                </a:lnTo>
                <a:cubicBezTo>
                  <a:pt x="1243740" y="0"/>
                  <a:pt x="1272551" y="312981"/>
                  <a:pt x="1272551" y="699061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85945" rIns="309770" bIns="185947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000" kern="1200" dirty="0"/>
              <a:t>Browsers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000" kern="1200" dirty="0"/>
              <a:t>Applications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67B97F3-20BA-4CDD-A22A-D1A9C6DC1F32}"/>
              </a:ext>
            </a:extLst>
          </p:cNvPr>
          <p:cNvSpPr/>
          <p:nvPr/>
        </p:nvSpPr>
        <p:spPr>
          <a:xfrm>
            <a:off x="313985" y="1818202"/>
            <a:ext cx="7393808" cy="1590688"/>
          </a:xfrm>
          <a:custGeom>
            <a:avLst/>
            <a:gdLst>
              <a:gd name="connsiteX0" fmla="*/ 0 w 7393808"/>
              <a:gd name="connsiteY0" fmla="*/ 265120 h 1590688"/>
              <a:gd name="connsiteX1" fmla="*/ 265120 w 7393808"/>
              <a:gd name="connsiteY1" fmla="*/ 0 h 1590688"/>
              <a:gd name="connsiteX2" fmla="*/ 7128688 w 7393808"/>
              <a:gd name="connsiteY2" fmla="*/ 0 h 1590688"/>
              <a:gd name="connsiteX3" fmla="*/ 7393808 w 7393808"/>
              <a:gd name="connsiteY3" fmla="*/ 265120 h 1590688"/>
              <a:gd name="connsiteX4" fmla="*/ 7393808 w 7393808"/>
              <a:gd name="connsiteY4" fmla="*/ 1325568 h 1590688"/>
              <a:gd name="connsiteX5" fmla="*/ 7128688 w 7393808"/>
              <a:gd name="connsiteY5" fmla="*/ 1590688 h 1590688"/>
              <a:gd name="connsiteX6" fmla="*/ 265120 w 7393808"/>
              <a:gd name="connsiteY6" fmla="*/ 1590688 h 1590688"/>
              <a:gd name="connsiteX7" fmla="*/ 0 w 7393808"/>
              <a:gd name="connsiteY7" fmla="*/ 1325568 h 1590688"/>
              <a:gd name="connsiteX8" fmla="*/ 0 w 7393808"/>
              <a:gd name="connsiteY8" fmla="*/ 265120 h 159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3808" h="1590688">
                <a:moveTo>
                  <a:pt x="0" y="265120"/>
                </a:moveTo>
                <a:cubicBezTo>
                  <a:pt x="0" y="118698"/>
                  <a:pt x="118698" y="0"/>
                  <a:pt x="265120" y="0"/>
                </a:cubicBezTo>
                <a:lnTo>
                  <a:pt x="7128688" y="0"/>
                </a:lnTo>
                <a:cubicBezTo>
                  <a:pt x="7275110" y="0"/>
                  <a:pt x="7393808" y="118698"/>
                  <a:pt x="7393808" y="265120"/>
                </a:cubicBezTo>
                <a:lnTo>
                  <a:pt x="7393808" y="1325568"/>
                </a:lnTo>
                <a:cubicBezTo>
                  <a:pt x="7393808" y="1471990"/>
                  <a:pt x="7275110" y="1590688"/>
                  <a:pt x="7128688" y="1590688"/>
                </a:cubicBezTo>
                <a:lnTo>
                  <a:pt x="265120" y="1590688"/>
                </a:lnTo>
                <a:cubicBezTo>
                  <a:pt x="118698" y="1590688"/>
                  <a:pt x="0" y="1471990"/>
                  <a:pt x="0" y="1325568"/>
                </a:cubicBezTo>
                <a:lnTo>
                  <a:pt x="0" y="2651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21" tIns="148136" rIns="218621" bIns="148136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700" kern="1200" dirty="0"/>
              <a:t>4.3 Describe the purpose of a web client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F213AD6-1592-47BE-AF14-5823B6A33DF7}"/>
              </a:ext>
            </a:extLst>
          </p:cNvPr>
          <p:cNvSpPr/>
          <p:nvPr/>
        </p:nvSpPr>
        <p:spPr>
          <a:xfrm>
            <a:off x="7570839" y="3513755"/>
            <a:ext cx="4331238" cy="1540029"/>
          </a:xfrm>
          <a:custGeom>
            <a:avLst/>
            <a:gdLst>
              <a:gd name="connsiteX0" fmla="*/ 256676 w 1540028"/>
              <a:gd name="connsiteY0" fmla="*/ 0 h 4194283"/>
              <a:gd name="connsiteX1" fmla="*/ 1283352 w 1540028"/>
              <a:gd name="connsiteY1" fmla="*/ 0 h 4194283"/>
              <a:gd name="connsiteX2" fmla="*/ 1540028 w 1540028"/>
              <a:gd name="connsiteY2" fmla="*/ 256676 h 4194283"/>
              <a:gd name="connsiteX3" fmla="*/ 1540028 w 1540028"/>
              <a:gd name="connsiteY3" fmla="*/ 4194283 h 4194283"/>
              <a:gd name="connsiteX4" fmla="*/ 1540028 w 1540028"/>
              <a:gd name="connsiteY4" fmla="*/ 4194283 h 4194283"/>
              <a:gd name="connsiteX5" fmla="*/ 0 w 1540028"/>
              <a:gd name="connsiteY5" fmla="*/ 4194283 h 4194283"/>
              <a:gd name="connsiteX6" fmla="*/ 0 w 1540028"/>
              <a:gd name="connsiteY6" fmla="*/ 4194283 h 4194283"/>
              <a:gd name="connsiteX7" fmla="*/ 0 w 1540028"/>
              <a:gd name="connsiteY7" fmla="*/ 256676 h 4194283"/>
              <a:gd name="connsiteX8" fmla="*/ 256676 w 1540028"/>
              <a:gd name="connsiteY8" fmla="*/ 0 h 419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0028" h="4194283">
                <a:moveTo>
                  <a:pt x="1540028" y="699061"/>
                </a:moveTo>
                <a:lnTo>
                  <a:pt x="1540028" y="3495222"/>
                </a:lnTo>
                <a:cubicBezTo>
                  <a:pt x="1540028" y="3881301"/>
                  <a:pt x="1497833" y="4194282"/>
                  <a:pt x="1445783" y="4194282"/>
                </a:cubicBezTo>
                <a:lnTo>
                  <a:pt x="0" y="4194282"/>
                </a:lnTo>
                <a:lnTo>
                  <a:pt x="0" y="4194282"/>
                </a:lnTo>
                <a:lnTo>
                  <a:pt x="0" y="1"/>
                </a:lnTo>
                <a:lnTo>
                  <a:pt x="0" y="1"/>
                </a:lnTo>
                <a:lnTo>
                  <a:pt x="1445783" y="1"/>
                </a:lnTo>
                <a:cubicBezTo>
                  <a:pt x="1497833" y="1"/>
                  <a:pt x="1540028" y="312982"/>
                  <a:pt x="1540028" y="699061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99003" rIns="322828" bIns="199004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kern="1200" dirty="0"/>
              <a:t>How mark-up languages render hyperlinks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kern="1200" dirty="0"/>
              <a:t>How the web crawler work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kern="1200" dirty="0"/>
              <a:t>Displaying of search results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kern="1200" dirty="0"/>
              <a:t>Factors that affect search engine optimization (SEO)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00FE1CD-58D9-4B73-B252-3BFA81E9B77E}"/>
              </a:ext>
            </a:extLst>
          </p:cNvPr>
          <p:cNvSpPr/>
          <p:nvPr/>
        </p:nvSpPr>
        <p:spPr>
          <a:xfrm>
            <a:off x="313985" y="3488425"/>
            <a:ext cx="7393808" cy="1590688"/>
          </a:xfrm>
          <a:custGeom>
            <a:avLst/>
            <a:gdLst>
              <a:gd name="connsiteX0" fmla="*/ 0 w 7393808"/>
              <a:gd name="connsiteY0" fmla="*/ 265120 h 1590688"/>
              <a:gd name="connsiteX1" fmla="*/ 265120 w 7393808"/>
              <a:gd name="connsiteY1" fmla="*/ 0 h 1590688"/>
              <a:gd name="connsiteX2" fmla="*/ 7128688 w 7393808"/>
              <a:gd name="connsiteY2" fmla="*/ 0 h 1590688"/>
              <a:gd name="connsiteX3" fmla="*/ 7393808 w 7393808"/>
              <a:gd name="connsiteY3" fmla="*/ 265120 h 1590688"/>
              <a:gd name="connsiteX4" fmla="*/ 7393808 w 7393808"/>
              <a:gd name="connsiteY4" fmla="*/ 1325568 h 1590688"/>
              <a:gd name="connsiteX5" fmla="*/ 7128688 w 7393808"/>
              <a:gd name="connsiteY5" fmla="*/ 1590688 h 1590688"/>
              <a:gd name="connsiteX6" fmla="*/ 265120 w 7393808"/>
              <a:gd name="connsiteY6" fmla="*/ 1590688 h 1590688"/>
              <a:gd name="connsiteX7" fmla="*/ 0 w 7393808"/>
              <a:gd name="connsiteY7" fmla="*/ 1325568 h 1590688"/>
              <a:gd name="connsiteX8" fmla="*/ 0 w 7393808"/>
              <a:gd name="connsiteY8" fmla="*/ 265120 h 159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3808" h="1590688">
                <a:moveTo>
                  <a:pt x="0" y="265120"/>
                </a:moveTo>
                <a:cubicBezTo>
                  <a:pt x="0" y="118698"/>
                  <a:pt x="118698" y="0"/>
                  <a:pt x="265120" y="0"/>
                </a:cubicBezTo>
                <a:lnTo>
                  <a:pt x="7128688" y="0"/>
                </a:lnTo>
                <a:cubicBezTo>
                  <a:pt x="7275110" y="0"/>
                  <a:pt x="7393808" y="118698"/>
                  <a:pt x="7393808" y="265120"/>
                </a:cubicBezTo>
                <a:lnTo>
                  <a:pt x="7393808" y="1325568"/>
                </a:lnTo>
                <a:cubicBezTo>
                  <a:pt x="7393808" y="1471990"/>
                  <a:pt x="7275110" y="1590688"/>
                  <a:pt x="7128688" y="1590688"/>
                </a:cubicBezTo>
                <a:lnTo>
                  <a:pt x="265120" y="1590688"/>
                </a:lnTo>
                <a:cubicBezTo>
                  <a:pt x="118698" y="1590688"/>
                  <a:pt x="0" y="1471990"/>
                  <a:pt x="0" y="1325568"/>
                </a:cubicBezTo>
                <a:lnTo>
                  <a:pt x="0" y="2651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21" tIns="148136" rIns="218621" bIns="148136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700" kern="1200" dirty="0"/>
              <a:t>4.4 Describe how Search Engines operate in regard to the following: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8A7A5C3-97F9-46CA-8B1D-321900F234E4}"/>
              </a:ext>
            </a:extLst>
          </p:cNvPr>
          <p:cNvSpPr/>
          <p:nvPr/>
        </p:nvSpPr>
        <p:spPr>
          <a:xfrm>
            <a:off x="7570840" y="5317717"/>
            <a:ext cx="4331238" cy="1272551"/>
          </a:xfrm>
          <a:custGeom>
            <a:avLst/>
            <a:gdLst>
              <a:gd name="connsiteX0" fmla="*/ 212096 w 1272551"/>
              <a:gd name="connsiteY0" fmla="*/ 0 h 4194283"/>
              <a:gd name="connsiteX1" fmla="*/ 1060455 w 1272551"/>
              <a:gd name="connsiteY1" fmla="*/ 0 h 4194283"/>
              <a:gd name="connsiteX2" fmla="*/ 1272551 w 1272551"/>
              <a:gd name="connsiteY2" fmla="*/ 212096 h 4194283"/>
              <a:gd name="connsiteX3" fmla="*/ 1272551 w 1272551"/>
              <a:gd name="connsiteY3" fmla="*/ 4194283 h 4194283"/>
              <a:gd name="connsiteX4" fmla="*/ 1272551 w 1272551"/>
              <a:gd name="connsiteY4" fmla="*/ 4194283 h 4194283"/>
              <a:gd name="connsiteX5" fmla="*/ 0 w 1272551"/>
              <a:gd name="connsiteY5" fmla="*/ 4194283 h 4194283"/>
              <a:gd name="connsiteX6" fmla="*/ 0 w 1272551"/>
              <a:gd name="connsiteY6" fmla="*/ 4194283 h 4194283"/>
              <a:gd name="connsiteX7" fmla="*/ 0 w 1272551"/>
              <a:gd name="connsiteY7" fmla="*/ 212096 h 4194283"/>
              <a:gd name="connsiteX8" fmla="*/ 212096 w 1272551"/>
              <a:gd name="connsiteY8" fmla="*/ 0 h 419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2551" h="4194283">
                <a:moveTo>
                  <a:pt x="1272551" y="699061"/>
                </a:moveTo>
                <a:lnTo>
                  <a:pt x="1272551" y="3495222"/>
                </a:lnTo>
                <a:cubicBezTo>
                  <a:pt x="1272551" y="3881302"/>
                  <a:pt x="1243740" y="4194283"/>
                  <a:pt x="1208201" y="4194283"/>
                </a:cubicBezTo>
                <a:lnTo>
                  <a:pt x="0" y="4194283"/>
                </a:lnTo>
                <a:lnTo>
                  <a:pt x="0" y="4194283"/>
                </a:lnTo>
                <a:lnTo>
                  <a:pt x="0" y="0"/>
                </a:lnTo>
                <a:lnTo>
                  <a:pt x="0" y="0"/>
                </a:lnTo>
                <a:lnTo>
                  <a:pt x="1208201" y="0"/>
                </a:lnTo>
                <a:cubicBezTo>
                  <a:pt x="1243740" y="0"/>
                  <a:pt x="1272551" y="312981"/>
                  <a:pt x="1272551" y="699061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85946" rIns="309770" bIns="185946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000" kern="1200" dirty="0"/>
              <a:t>Written in code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000" kern="1200" dirty="0"/>
              <a:t>Written scripting language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B2DCF08-0230-4D64-B71A-305A46C71A10}"/>
              </a:ext>
            </a:extLst>
          </p:cNvPr>
          <p:cNvSpPr/>
          <p:nvPr/>
        </p:nvSpPr>
        <p:spPr>
          <a:xfrm>
            <a:off x="313985" y="5158648"/>
            <a:ext cx="7393808" cy="1590688"/>
          </a:xfrm>
          <a:custGeom>
            <a:avLst/>
            <a:gdLst>
              <a:gd name="connsiteX0" fmla="*/ 0 w 7393808"/>
              <a:gd name="connsiteY0" fmla="*/ 265120 h 1590688"/>
              <a:gd name="connsiteX1" fmla="*/ 265120 w 7393808"/>
              <a:gd name="connsiteY1" fmla="*/ 0 h 1590688"/>
              <a:gd name="connsiteX2" fmla="*/ 7128688 w 7393808"/>
              <a:gd name="connsiteY2" fmla="*/ 0 h 1590688"/>
              <a:gd name="connsiteX3" fmla="*/ 7393808 w 7393808"/>
              <a:gd name="connsiteY3" fmla="*/ 265120 h 1590688"/>
              <a:gd name="connsiteX4" fmla="*/ 7393808 w 7393808"/>
              <a:gd name="connsiteY4" fmla="*/ 1325568 h 1590688"/>
              <a:gd name="connsiteX5" fmla="*/ 7128688 w 7393808"/>
              <a:gd name="connsiteY5" fmla="*/ 1590688 h 1590688"/>
              <a:gd name="connsiteX6" fmla="*/ 265120 w 7393808"/>
              <a:gd name="connsiteY6" fmla="*/ 1590688 h 1590688"/>
              <a:gd name="connsiteX7" fmla="*/ 0 w 7393808"/>
              <a:gd name="connsiteY7" fmla="*/ 1325568 h 1590688"/>
              <a:gd name="connsiteX8" fmla="*/ 0 w 7393808"/>
              <a:gd name="connsiteY8" fmla="*/ 265120 h 159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3808" h="1590688">
                <a:moveTo>
                  <a:pt x="0" y="265120"/>
                </a:moveTo>
                <a:cubicBezTo>
                  <a:pt x="0" y="118698"/>
                  <a:pt x="118698" y="0"/>
                  <a:pt x="265120" y="0"/>
                </a:cubicBezTo>
                <a:lnTo>
                  <a:pt x="7128688" y="0"/>
                </a:lnTo>
                <a:cubicBezTo>
                  <a:pt x="7275110" y="0"/>
                  <a:pt x="7393808" y="118698"/>
                  <a:pt x="7393808" y="265120"/>
                </a:cubicBezTo>
                <a:lnTo>
                  <a:pt x="7393808" y="1325568"/>
                </a:lnTo>
                <a:cubicBezTo>
                  <a:pt x="7393808" y="1471990"/>
                  <a:pt x="7275110" y="1590688"/>
                  <a:pt x="7128688" y="1590688"/>
                </a:cubicBezTo>
                <a:lnTo>
                  <a:pt x="265120" y="1590688"/>
                </a:lnTo>
                <a:cubicBezTo>
                  <a:pt x="118698" y="1590688"/>
                  <a:pt x="0" y="1471990"/>
                  <a:pt x="0" y="1325568"/>
                </a:cubicBezTo>
                <a:lnTo>
                  <a:pt x="0" y="2651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21" tIns="148136" rIns="218621" bIns="148136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700" kern="1200"/>
              <a:t>4.5 Explain the differences between a static and dynamic website.</a:t>
            </a:r>
          </a:p>
        </p:txBody>
      </p:sp>
    </p:spTree>
    <p:extLst>
      <p:ext uri="{BB962C8B-B14F-4D97-AF65-F5344CB8AC3E}">
        <p14:creationId xmlns:p14="http://schemas.microsoft.com/office/powerpoint/2010/main" val="264416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Web components (55%, K2)</a:t>
            </a:r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CA8E87A-A4AD-4042-917F-DAD75B58843C}"/>
              </a:ext>
            </a:extLst>
          </p:cNvPr>
          <p:cNvSpPr/>
          <p:nvPr/>
        </p:nvSpPr>
        <p:spPr>
          <a:xfrm>
            <a:off x="7691018" y="2066458"/>
            <a:ext cx="4208771" cy="1926179"/>
          </a:xfrm>
          <a:custGeom>
            <a:avLst/>
            <a:gdLst>
              <a:gd name="connsiteX0" fmla="*/ 321036 w 1926179"/>
              <a:gd name="connsiteY0" fmla="*/ 0 h 4208771"/>
              <a:gd name="connsiteX1" fmla="*/ 1605143 w 1926179"/>
              <a:gd name="connsiteY1" fmla="*/ 0 h 4208771"/>
              <a:gd name="connsiteX2" fmla="*/ 1926179 w 1926179"/>
              <a:gd name="connsiteY2" fmla="*/ 321036 h 4208771"/>
              <a:gd name="connsiteX3" fmla="*/ 1926179 w 1926179"/>
              <a:gd name="connsiteY3" fmla="*/ 4208771 h 4208771"/>
              <a:gd name="connsiteX4" fmla="*/ 1926179 w 1926179"/>
              <a:gd name="connsiteY4" fmla="*/ 4208771 h 4208771"/>
              <a:gd name="connsiteX5" fmla="*/ 0 w 1926179"/>
              <a:gd name="connsiteY5" fmla="*/ 4208771 h 4208771"/>
              <a:gd name="connsiteX6" fmla="*/ 0 w 1926179"/>
              <a:gd name="connsiteY6" fmla="*/ 4208771 h 4208771"/>
              <a:gd name="connsiteX7" fmla="*/ 0 w 1926179"/>
              <a:gd name="connsiteY7" fmla="*/ 321036 h 4208771"/>
              <a:gd name="connsiteX8" fmla="*/ 321036 w 1926179"/>
              <a:gd name="connsiteY8" fmla="*/ 0 h 420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6179" h="4208771">
                <a:moveTo>
                  <a:pt x="1926179" y="701475"/>
                </a:moveTo>
                <a:lnTo>
                  <a:pt x="1926179" y="3507296"/>
                </a:lnTo>
                <a:cubicBezTo>
                  <a:pt x="1926179" y="3894709"/>
                  <a:pt x="1860398" y="4208771"/>
                  <a:pt x="1779254" y="4208771"/>
                </a:cubicBezTo>
                <a:lnTo>
                  <a:pt x="0" y="4208771"/>
                </a:lnTo>
                <a:lnTo>
                  <a:pt x="0" y="4208771"/>
                </a:lnTo>
                <a:lnTo>
                  <a:pt x="0" y="0"/>
                </a:lnTo>
                <a:lnTo>
                  <a:pt x="0" y="0"/>
                </a:lnTo>
                <a:lnTo>
                  <a:pt x="1779254" y="0"/>
                </a:lnTo>
                <a:cubicBezTo>
                  <a:pt x="1860398" y="0"/>
                  <a:pt x="1926179" y="314062"/>
                  <a:pt x="1926179" y="701475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47368" rIns="200708" bIns="147368" numCol="1" spcCol="1270" anchor="ctr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800" kern="1200"/>
              <a:t>Forms</a:t>
            </a:r>
          </a:p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800" kern="1200"/>
              <a:t>Checkout</a:t>
            </a:r>
          </a:p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800" kern="1200"/>
              <a:t>Registration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80CF15F-7D20-4600-9320-10A9E028E643}"/>
              </a:ext>
            </a:extLst>
          </p:cNvPr>
          <p:cNvSpPr/>
          <p:nvPr/>
        </p:nvSpPr>
        <p:spPr>
          <a:xfrm>
            <a:off x="315443" y="1825685"/>
            <a:ext cx="7375575" cy="2407724"/>
          </a:xfrm>
          <a:custGeom>
            <a:avLst/>
            <a:gdLst>
              <a:gd name="connsiteX0" fmla="*/ 0 w 7375575"/>
              <a:gd name="connsiteY0" fmla="*/ 401295 h 2407724"/>
              <a:gd name="connsiteX1" fmla="*/ 401295 w 7375575"/>
              <a:gd name="connsiteY1" fmla="*/ 0 h 2407724"/>
              <a:gd name="connsiteX2" fmla="*/ 6974280 w 7375575"/>
              <a:gd name="connsiteY2" fmla="*/ 0 h 2407724"/>
              <a:gd name="connsiteX3" fmla="*/ 7375575 w 7375575"/>
              <a:gd name="connsiteY3" fmla="*/ 401295 h 2407724"/>
              <a:gd name="connsiteX4" fmla="*/ 7375575 w 7375575"/>
              <a:gd name="connsiteY4" fmla="*/ 2006429 h 2407724"/>
              <a:gd name="connsiteX5" fmla="*/ 6974280 w 7375575"/>
              <a:gd name="connsiteY5" fmla="*/ 2407724 h 2407724"/>
              <a:gd name="connsiteX6" fmla="*/ 401295 w 7375575"/>
              <a:gd name="connsiteY6" fmla="*/ 2407724 h 2407724"/>
              <a:gd name="connsiteX7" fmla="*/ 0 w 7375575"/>
              <a:gd name="connsiteY7" fmla="*/ 2006429 h 2407724"/>
              <a:gd name="connsiteX8" fmla="*/ 0 w 7375575"/>
              <a:gd name="connsiteY8" fmla="*/ 401295 h 240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75575" h="2407724">
                <a:moveTo>
                  <a:pt x="0" y="401295"/>
                </a:moveTo>
                <a:cubicBezTo>
                  <a:pt x="0" y="179666"/>
                  <a:pt x="179666" y="0"/>
                  <a:pt x="401295" y="0"/>
                </a:cubicBezTo>
                <a:lnTo>
                  <a:pt x="6974280" y="0"/>
                </a:lnTo>
                <a:cubicBezTo>
                  <a:pt x="7195909" y="0"/>
                  <a:pt x="7375575" y="179666"/>
                  <a:pt x="7375575" y="401295"/>
                </a:cubicBezTo>
                <a:lnTo>
                  <a:pt x="7375575" y="2006429"/>
                </a:lnTo>
                <a:cubicBezTo>
                  <a:pt x="7375575" y="2228058"/>
                  <a:pt x="7195909" y="2407724"/>
                  <a:pt x="6974280" y="2407724"/>
                </a:cubicBezTo>
                <a:lnTo>
                  <a:pt x="401295" y="2407724"/>
                </a:lnTo>
                <a:cubicBezTo>
                  <a:pt x="179666" y="2407724"/>
                  <a:pt x="0" y="2228058"/>
                  <a:pt x="0" y="2006429"/>
                </a:cubicBezTo>
                <a:lnTo>
                  <a:pt x="0" y="4012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695" tIns="186115" rIns="254695" bIns="186115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600" kern="1200" dirty="0"/>
              <a:t>4.6 Describe how local (cookies) or session data storage is utilised to share information for standard digital features.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957E40B-2503-4907-A460-3C51462E9E91}"/>
              </a:ext>
            </a:extLst>
          </p:cNvPr>
          <p:cNvSpPr/>
          <p:nvPr/>
        </p:nvSpPr>
        <p:spPr>
          <a:xfrm>
            <a:off x="7691847" y="4594568"/>
            <a:ext cx="4208771" cy="1926179"/>
          </a:xfrm>
          <a:custGeom>
            <a:avLst/>
            <a:gdLst>
              <a:gd name="connsiteX0" fmla="*/ 321036 w 1926179"/>
              <a:gd name="connsiteY0" fmla="*/ 0 h 4208771"/>
              <a:gd name="connsiteX1" fmla="*/ 1605143 w 1926179"/>
              <a:gd name="connsiteY1" fmla="*/ 0 h 4208771"/>
              <a:gd name="connsiteX2" fmla="*/ 1926179 w 1926179"/>
              <a:gd name="connsiteY2" fmla="*/ 321036 h 4208771"/>
              <a:gd name="connsiteX3" fmla="*/ 1926179 w 1926179"/>
              <a:gd name="connsiteY3" fmla="*/ 4208771 h 4208771"/>
              <a:gd name="connsiteX4" fmla="*/ 1926179 w 1926179"/>
              <a:gd name="connsiteY4" fmla="*/ 4208771 h 4208771"/>
              <a:gd name="connsiteX5" fmla="*/ 0 w 1926179"/>
              <a:gd name="connsiteY5" fmla="*/ 4208771 h 4208771"/>
              <a:gd name="connsiteX6" fmla="*/ 0 w 1926179"/>
              <a:gd name="connsiteY6" fmla="*/ 4208771 h 4208771"/>
              <a:gd name="connsiteX7" fmla="*/ 0 w 1926179"/>
              <a:gd name="connsiteY7" fmla="*/ 321036 h 4208771"/>
              <a:gd name="connsiteX8" fmla="*/ 321036 w 1926179"/>
              <a:gd name="connsiteY8" fmla="*/ 0 h 420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6179" h="4208771">
                <a:moveTo>
                  <a:pt x="1926179" y="701475"/>
                </a:moveTo>
                <a:lnTo>
                  <a:pt x="1926179" y="3507296"/>
                </a:lnTo>
                <a:cubicBezTo>
                  <a:pt x="1926179" y="3894709"/>
                  <a:pt x="1860398" y="4208771"/>
                  <a:pt x="1779254" y="4208771"/>
                </a:cubicBezTo>
                <a:lnTo>
                  <a:pt x="0" y="4208771"/>
                </a:lnTo>
                <a:lnTo>
                  <a:pt x="0" y="4208771"/>
                </a:lnTo>
                <a:lnTo>
                  <a:pt x="0" y="0"/>
                </a:lnTo>
                <a:lnTo>
                  <a:pt x="0" y="0"/>
                </a:lnTo>
                <a:lnTo>
                  <a:pt x="1779254" y="0"/>
                </a:lnTo>
                <a:cubicBezTo>
                  <a:pt x="1860398" y="0"/>
                  <a:pt x="1926179" y="314062"/>
                  <a:pt x="1926179" y="701475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47368" rIns="200708" bIns="147368" numCol="1" spcCol="1270" anchor="ctr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800" kern="1200" dirty="0"/>
              <a:t>World Wide Web Consortium (W3C);</a:t>
            </a:r>
          </a:p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800" kern="1200" dirty="0"/>
              <a:t>Internet Engineering Task Force (IETF).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C7155A-D5DF-4733-87A3-9700A98E4E83}"/>
              </a:ext>
            </a:extLst>
          </p:cNvPr>
          <p:cNvSpPr/>
          <p:nvPr/>
        </p:nvSpPr>
        <p:spPr>
          <a:xfrm>
            <a:off x="315443" y="4353796"/>
            <a:ext cx="7376403" cy="2407724"/>
          </a:xfrm>
          <a:custGeom>
            <a:avLst/>
            <a:gdLst>
              <a:gd name="connsiteX0" fmla="*/ 0 w 7376403"/>
              <a:gd name="connsiteY0" fmla="*/ 401295 h 2407724"/>
              <a:gd name="connsiteX1" fmla="*/ 401295 w 7376403"/>
              <a:gd name="connsiteY1" fmla="*/ 0 h 2407724"/>
              <a:gd name="connsiteX2" fmla="*/ 6975108 w 7376403"/>
              <a:gd name="connsiteY2" fmla="*/ 0 h 2407724"/>
              <a:gd name="connsiteX3" fmla="*/ 7376403 w 7376403"/>
              <a:gd name="connsiteY3" fmla="*/ 401295 h 2407724"/>
              <a:gd name="connsiteX4" fmla="*/ 7376403 w 7376403"/>
              <a:gd name="connsiteY4" fmla="*/ 2006429 h 2407724"/>
              <a:gd name="connsiteX5" fmla="*/ 6975108 w 7376403"/>
              <a:gd name="connsiteY5" fmla="*/ 2407724 h 2407724"/>
              <a:gd name="connsiteX6" fmla="*/ 401295 w 7376403"/>
              <a:gd name="connsiteY6" fmla="*/ 2407724 h 2407724"/>
              <a:gd name="connsiteX7" fmla="*/ 0 w 7376403"/>
              <a:gd name="connsiteY7" fmla="*/ 2006429 h 2407724"/>
              <a:gd name="connsiteX8" fmla="*/ 0 w 7376403"/>
              <a:gd name="connsiteY8" fmla="*/ 401295 h 240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76403" h="2407724">
                <a:moveTo>
                  <a:pt x="0" y="401295"/>
                </a:moveTo>
                <a:cubicBezTo>
                  <a:pt x="0" y="179666"/>
                  <a:pt x="179666" y="0"/>
                  <a:pt x="401295" y="0"/>
                </a:cubicBezTo>
                <a:lnTo>
                  <a:pt x="6975108" y="0"/>
                </a:lnTo>
                <a:cubicBezTo>
                  <a:pt x="7196737" y="0"/>
                  <a:pt x="7376403" y="179666"/>
                  <a:pt x="7376403" y="401295"/>
                </a:cubicBezTo>
                <a:lnTo>
                  <a:pt x="7376403" y="2006429"/>
                </a:lnTo>
                <a:cubicBezTo>
                  <a:pt x="7376403" y="2228058"/>
                  <a:pt x="7196737" y="2407724"/>
                  <a:pt x="6975108" y="2407724"/>
                </a:cubicBezTo>
                <a:lnTo>
                  <a:pt x="401295" y="2407724"/>
                </a:lnTo>
                <a:cubicBezTo>
                  <a:pt x="179666" y="2407724"/>
                  <a:pt x="0" y="2228058"/>
                  <a:pt x="0" y="2006429"/>
                </a:cubicBezTo>
                <a:lnTo>
                  <a:pt x="0" y="4012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695" tIns="186115" rIns="254695" bIns="186115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600" kern="1200"/>
              <a:t>4.7 Identify the key roles of the following Web technologies governance groups.</a:t>
            </a:r>
          </a:p>
        </p:txBody>
      </p:sp>
    </p:spTree>
    <p:extLst>
      <p:ext uri="{BB962C8B-B14F-4D97-AF65-F5344CB8AC3E}">
        <p14:creationId xmlns:p14="http://schemas.microsoft.com/office/powerpoint/2010/main" val="393348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4.1 Define the terminology for the following key internet protocols that enable the web to work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Hypertext Transfer Protocol (HTTP)</a:t>
            </a:r>
          </a:p>
          <a:p>
            <a:r>
              <a:rPr lang="en-GB" dirty="0"/>
              <a:t>Hypertext Transfer Protocol Secure (HTTPS)</a:t>
            </a:r>
          </a:p>
          <a:p>
            <a:r>
              <a:rPr lang="en-GB" dirty="0"/>
              <a:t>Transport Layer Security and Secure Sockets Layer (TLS / SSL)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31938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63603-E3F6-4206-ADBD-117523B4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Internet and WWW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F5471C-2EBA-464A-B027-7080FFFA0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812" y="1708398"/>
            <a:ext cx="5157787" cy="462379"/>
          </a:xfrm>
          <a:solidFill>
            <a:srgbClr val="00B0F0">
              <a:alpha val="30000"/>
            </a:srgb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en-GB" dirty="0"/>
              <a:t>WWW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51ECF-712B-413D-811F-9BB8E7E61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812" y="2170778"/>
            <a:ext cx="5157787" cy="1752293"/>
          </a:xfrm>
          <a:solidFill>
            <a:srgbClr val="00B0F0">
              <a:alpha val="19000"/>
            </a:srgbClr>
          </a:solidFill>
        </p:spPr>
        <p:txBody>
          <a:bodyPr>
            <a:normAutofit fontScale="85000" lnSpcReduction="10000"/>
          </a:bodyPr>
          <a:lstStyle/>
          <a:p>
            <a:r>
              <a:rPr lang="en-GB" dirty="0"/>
              <a:t>WWW = World Wide Web</a:t>
            </a:r>
          </a:p>
          <a:p>
            <a:r>
              <a:rPr lang="en-GB" dirty="0"/>
              <a:t>The pages you see when you use a device and you are ‘online’</a:t>
            </a:r>
          </a:p>
          <a:p>
            <a:r>
              <a:rPr lang="en-GB" dirty="0"/>
              <a:t>Need a browser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7B06AD-9441-4C0A-AFA5-137C775BEA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2812" y="3923071"/>
            <a:ext cx="5183188" cy="342663"/>
          </a:xfrm>
          <a:solidFill>
            <a:srgbClr val="92D050">
              <a:alpha val="48000"/>
            </a:srgb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en-GB" dirty="0"/>
              <a:t>Internet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F6F741-67D5-4A39-96E0-C68D516FB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2812" y="4265734"/>
            <a:ext cx="5183188" cy="1822205"/>
          </a:xfrm>
          <a:solidFill>
            <a:srgbClr val="92D050">
              <a:alpha val="25000"/>
            </a:srgbClr>
          </a:solidFill>
        </p:spPr>
        <p:txBody>
          <a:bodyPr>
            <a:normAutofit fontScale="85000" lnSpcReduction="10000"/>
          </a:bodyPr>
          <a:lstStyle/>
          <a:p>
            <a:r>
              <a:rPr lang="en-GB" dirty="0"/>
              <a:t>An internetwork of computers across the globe and even using space</a:t>
            </a:r>
          </a:p>
          <a:p>
            <a:r>
              <a:rPr lang="en-GB" dirty="0"/>
              <a:t>Consists of networked computers and other devices</a:t>
            </a:r>
          </a:p>
          <a:p>
            <a:r>
              <a:rPr lang="en-GB" dirty="0"/>
              <a:t>Hardware</a:t>
            </a:r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5025F7-3AC6-4CFE-B48B-DEE27C615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179" y="2338386"/>
            <a:ext cx="50482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3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3" grpId="0" build="p" animBg="1"/>
      <p:bldP spid="6" grpId="0" build="p" animBg="1"/>
      <p:bldP spid="7" grpId="0" build="p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9AFB-AAF5-431C-A9ED-68D4BF29B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Hypertext Transfer Protocol (HTTP)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2965C-F2F8-4C16-8E18-69B45D4BC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825625"/>
            <a:ext cx="11590421" cy="195843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WWW is about communication between web clients and servers</a:t>
            </a:r>
          </a:p>
          <a:p>
            <a:r>
              <a:rPr lang="en-GB" dirty="0"/>
              <a:t>Communication between client computers and web servers is done by sending HTTP Requests and receiving HTTP Responses</a:t>
            </a:r>
          </a:p>
          <a:p>
            <a:pPr lvl="1"/>
            <a:r>
              <a:rPr lang="en-GB" dirty="0"/>
              <a:t>Foundation of data communication for the World Wide Web</a:t>
            </a:r>
          </a:p>
          <a:p>
            <a:pPr lvl="1"/>
            <a:r>
              <a:rPr lang="en-GB" dirty="0"/>
              <a:t>NOT secure</a:t>
            </a:r>
          </a:p>
          <a:p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3D38229-2FD0-49F0-A44E-6A5037E73683}"/>
              </a:ext>
            </a:extLst>
          </p:cNvPr>
          <p:cNvGrpSpPr/>
          <p:nvPr/>
        </p:nvGrpSpPr>
        <p:grpSpPr>
          <a:xfrm>
            <a:off x="786581" y="4719484"/>
            <a:ext cx="10736825" cy="1341350"/>
            <a:chOff x="786581" y="4719484"/>
            <a:chExt cx="10736825" cy="134135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191E70-22F1-411E-99B4-570160AFADAB}"/>
                </a:ext>
              </a:extLst>
            </p:cNvPr>
            <p:cNvSpPr/>
            <p:nvPr/>
          </p:nvSpPr>
          <p:spPr>
            <a:xfrm>
              <a:off x="786581" y="4719484"/>
              <a:ext cx="10736825" cy="13413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BD1B8C3-0A82-4BA9-8F58-6C84DFF17E2D}"/>
                </a:ext>
              </a:extLst>
            </p:cNvPr>
            <p:cNvSpPr/>
            <p:nvPr/>
          </p:nvSpPr>
          <p:spPr>
            <a:xfrm>
              <a:off x="796412" y="5167604"/>
              <a:ext cx="10717161" cy="893230"/>
            </a:xfrm>
            <a:custGeom>
              <a:avLst/>
              <a:gdLst>
                <a:gd name="connsiteX0" fmla="*/ 1463501 w 10717161"/>
                <a:gd name="connsiteY0" fmla="*/ 0 h 893230"/>
                <a:gd name="connsiteX1" fmla="*/ 6043429 w 10717161"/>
                <a:gd name="connsiteY1" fmla="*/ 0 h 893230"/>
                <a:gd name="connsiteX2" fmla="*/ 6307394 w 10717161"/>
                <a:gd name="connsiteY2" fmla="*/ 263965 h 893230"/>
                <a:gd name="connsiteX3" fmla="*/ 10717161 w 10717161"/>
                <a:gd name="connsiteY3" fmla="*/ 263965 h 893230"/>
                <a:gd name="connsiteX4" fmla="*/ 10717161 w 10717161"/>
                <a:gd name="connsiteY4" fmla="*/ 893230 h 893230"/>
                <a:gd name="connsiteX5" fmla="*/ 0 w 10717161"/>
                <a:gd name="connsiteY5" fmla="*/ 893230 h 893230"/>
                <a:gd name="connsiteX6" fmla="*/ 0 w 10717161"/>
                <a:gd name="connsiteY6" fmla="*/ 263965 h 893230"/>
                <a:gd name="connsiteX7" fmla="*/ 1199536 w 10717161"/>
                <a:gd name="connsiteY7" fmla="*/ 263965 h 89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17161" h="893230">
                  <a:moveTo>
                    <a:pt x="1463501" y="0"/>
                  </a:moveTo>
                  <a:lnTo>
                    <a:pt x="6043429" y="0"/>
                  </a:lnTo>
                  <a:lnTo>
                    <a:pt x="6307394" y="263965"/>
                  </a:lnTo>
                  <a:lnTo>
                    <a:pt x="10717161" y="263965"/>
                  </a:lnTo>
                  <a:lnTo>
                    <a:pt x="10717161" y="893230"/>
                  </a:lnTo>
                  <a:lnTo>
                    <a:pt x="0" y="893230"/>
                  </a:lnTo>
                  <a:lnTo>
                    <a:pt x="0" y="263965"/>
                  </a:lnTo>
                  <a:lnTo>
                    <a:pt x="1199536" y="26396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8" name="Graphic 7" descr="Refresh with solid fill">
              <a:extLst>
                <a:ext uri="{FF2B5EF4-FFF2-40B4-BE49-F238E27FC236}">
                  <a16:creationId xmlns:a16="http://schemas.microsoft.com/office/drawing/2014/main" id="{7B241EF4-819A-4905-9FC8-79C85AEB8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59583" y="5558574"/>
              <a:ext cx="323000" cy="323000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2F16647-5B9C-4EFB-884D-A9F385318E4A}"/>
                </a:ext>
              </a:extLst>
            </p:cNvPr>
            <p:cNvCxnSpPr>
              <a:cxnSpLocks/>
            </p:cNvCxnSpPr>
            <p:nvPr/>
          </p:nvCxnSpPr>
          <p:spPr>
            <a:xfrm>
              <a:off x="1472219" y="5720074"/>
              <a:ext cx="314633" cy="0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A54E9F5-735E-4290-A190-F864608A97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3037" y="5725408"/>
              <a:ext cx="314633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0167685-05C6-416C-8230-ACAF6D5AB736}"/>
                </a:ext>
              </a:extLst>
            </p:cNvPr>
            <p:cNvSpPr/>
            <p:nvPr/>
          </p:nvSpPr>
          <p:spPr>
            <a:xfrm>
              <a:off x="963037" y="4983649"/>
              <a:ext cx="214010" cy="2140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0ECCB16-1963-488F-A78A-14C5A14E691C}"/>
                </a:ext>
              </a:extLst>
            </p:cNvPr>
            <p:cNvSpPr/>
            <p:nvPr/>
          </p:nvSpPr>
          <p:spPr>
            <a:xfrm>
              <a:off x="1365214" y="4983649"/>
              <a:ext cx="214010" cy="21401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A5D1108-C52E-496B-9A95-7345CB5F664C}"/>
                </a:ext>
              </a:extLst>
            </p:cNvPr>
            <p:cNvSpPr/>
            <p:nvPr/>
          </p:nvSpPr>
          <p:spPr>
            <a:xfrm>
              <a:off x="1767391" y="4983649"/>
              <a:ext cx="214010" cy="21401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80A7E5-BC67-48AF-8226-B903B9B69074}"/>
                </a:ext>
              </a:extLst>
            </p:cNvPr>
            <p:cNvSpPr/>
            <p:nvPr/>
          </p:nvSpPr>
          <p:spPr>
            <a:xfrm>
              <a:off x="2368765" y="5558574"/>
              <a:ext cx="9036654" cy="4142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000D93-87B1-4B2F-B239-AC80F2752C0E}"/>
                </a:ext>
              </a:extLst>
            </p:cNvPr>
            <p:cNvSpPr txBox="1"/>
            <p:nvPr/>
          </p:nvSpPr>
          <p:spPr>
            <a:xfrm>
              <a:off x="4787629" y="5456603"/>
              <a:ext cx="3802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chemeClr val="bg1">
                      <a:lumMod val="65000"/>
                    </a:schemeClr>
                  </a:solidFill>
                </a:rPr>
                <a:t>|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95AE15-CB86-497C-B23A-CF088DDFBACB}"/>
                </a:ext>
              </a:extLst>
            </p:cNvPr>
            <p:cNvSpPr txBox="1"/>
            <p:nvPr/>
          </p:nvSpPr>
          <p:spPr>
            <a:xfrm>
              <a:off x="5092921" y="5456603"/>
              <a:ext cx="35312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http://example.com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E3F5624-9D6F-4C67-819D-7BA6EE1EA081}"/>
                </a:ext>
              </a:extLst>
            </p:cNvPr>
            <p:cNvGrpSpPr/>
            <p:nvPr/>
          </p:nvGrpSpPr>
          <p:grpSpPr>
            <a:xfrm>
              <a:off x="2470826" y="5569482"/>
              <a:ext cx="293670" cy="400110"/>
              <a:chOff x="2470826" y="5569482"/>
              <a:chExt cx="293670" cy="40011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6821E1C-2CEE-4887-AE9C-B22DEA0A9A2C}"/>
                  </a:ext>
                </a:extLst>
              </p:cNvPr>
              <p:cNvSpPr/>
              <p:nvPr/>
            </p:nvSpPr>
            <p:spPr>
              <a:xfrm>
                <a:off x="2470826" y="5632315"/>
                <a:ext cx="293670" cy="29367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65735A0-6E53-4B34-B4CA-D62C127A5B95}"/>
                  </a:ext>
                </a:extLst>
              </p:cNvPr>
              <p:cNvSpPr txBox="1"/>
              <p:nvPr/>
            </p:nvSpPr>
            <p:spPr>
              <a:xfrm>
                <a:off x="2487878" y="5569482"/>
                <a:ext cx="2568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mic Sans MS" panose="030F0702030302020204" pitchFamily="66" charset="0"/>
                  </a:rPr>
                  <a:t>i</a:t>
                </a:r>
                <a:endPara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BA46F6-98A0-4A65-93D6-5D7AD4706CDB}"/>
                </a:ext>
              </a:extLst>
            </p:cNvPr>
            <p:cNvSpPr txBox="1"/>
            <p:nvPr/>
          </p:nvSpPr>
          <p:spPr>
            <a:xfrm>
              <a:off x="2814421" y="5466331"/>
              <a:ext cx="19906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Not secure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643913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79754-BA0A-4A01-A323-EF092F99E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Hypertext Transfer Protocol Secure (HTTPS)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39464-1DFE-454A-A48D-CD86B047A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825625"/>
            <a:ext cx="11590421" cy="2454545"/>
          </a:xfrm>
        </p:spPr>
        <p:txBody>
          <a:bodyPr/>
          <a:lstStyle/>
          <a:p>
            <a:r>
              <a:rPr lang="en-GB" dirty="0"/>
              <a:t>Hypertext Transfer Protocol Secure (https) is a combination of the Hypertext Transfer Protocol with an added layer of security</a:t>
            </a:r>
          </a:p>
          <a:p>
            <a:r>
              <a:rPr lang="en-GB" dirty="0"/>
              <a:t>Requires a certificate</a:t>
            </a:r>
          </a:p>
          <a:p>
            <a:r>
              <a:rPr lang="en-GB" dirty="0"/>
              <a:t>Protects the integrity and confidentiality of data between the user's computer and the website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F57DFE-400D-45A7-A720-D7CB30816125}"/>
              </a:ext>
            </a:extLst>
          </p:cNvPr>
          <p:cNvGrpSpPr/>
          <p:nvPr/>
        </p:nvGrpSpPr>
        <p:grpSpPr>
          <a:xfrm>
            <a:off x="626160" y="4815736"/>
            <a:ext cx="10736825" cy="1341350"/>
            <a:chOff x="786581" y="4719484"/>
            <a:chExt cx="10736825" cy="13413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4504F2-E9D8-4C60-ADCE-D3562B36B000}"/>
                </a:ext>
              </a:extLst>
            </p:cNvPr>
            <p:cNvSpPr/>
            <p:nvPr/>
          </p:nvSpPr>
          <p:spPr>
            <a:xfrm>
              <a:off x="786581" y="4719484"/>
              <a:ext cx="10736825" cy="13413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77B31F2-5AEA-495A-9672-AE2D19D15190}"/>
                </a:ext>
              </a:extLst>
            </p:cNvPr>
            <p:cNvSpPr/>
            <p:nvPr/>
          </p:nvSpPr>
          <p:spPr>
            <a:xfrm>
              <a:off x="796412" y="5167604"/>
              <a:ext cx="10717161" cy="893230"/>
            </a:xfrm>
            <a:custGeom>
              <a:avLst/>
              <a:gdLst>
                <a:gd name="connsiteX0" fmla="*/ 1463501 w 10717161"/>
                <a:gd name="connsiteY0" fmla="*/ 0 h 893230"/>
                <a:gd name="connsiteX1" fmla="*/ 6043429 w 10717161"/>
                <a:gd name="connsiteY1" fmla="*/ 0 h 893230"/>
                <a:gd name="connsiteX2" fmla="*/ 6307394 w 10717161"/>
                <a:gd name="connsiteY2" fmla="*/ 263965 h 893230"/>
                <a:gd name="connsiteX3" fmla="*/ 10717161 w 10717161"/>
                <a:gd name="connsiteY3" fmla="*/ 263965 h 893230"/>
                <a:gd name="connsiteX4" fmla="*/ 10717161 w 10717161"/>
                <a:gd name="connsiteY4" fmla="*/ 893230 h 893230"/>
                <a:gd name="connsiteX5" fmla="*/ 0 w 10717161"/>
                <a:gd name="connsiteY5" fmla="*/ 893230 h 893230"/>
                <a:gd name="connsiteX6" fmla="*/ 0 w 10717161"/>
                <a:gd name="connsiteY6" fmla="*/ 263965 h 893230"/>
                <a:gd name="connsiteX7" fmla="*/ 1199536 w 10717161"/>
                <a:gd name="connsiteY7" fmla="*/ 263965 h 89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17161" h="893230">
                  <a:moveTo>
                    <a:pt x="1463501" y="0"/>
                  </a:moveTo>
                  <a:lnTo>
                    <a:pt x="6043429" y="0"/>
                  </a:lnTo>
                  <a:lnTo>
                    <a:pt x="6307394" y="263965"/>
                  </a:lnTo>
                  <a:lnTo>
                    <a:pt x="10717161" y="263965"/>
                  </a:lnTo>
                  <a:lnTo>
                    <a:pt x="10717161" y="893230"/>
                  </a:lnTo>
                  <a:lnTo>
                    <a:pt x="0" y="893230"/>
                  </a:lnTo>
                  <a:lnTo>
                    <a:pt x="0" y="263965"/>
                  </a:lnTo>
                  <a:lnTo>
                    <a:pt x="1199536" y="26396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14" name="Graphic 13" descr="Refresh with solid fill">
              <a:extLst>
                <a:ext uri="{FF2B5EF4-FFF2-40B4-BE49-F238E27FC236}">
                  <a16:creationId xmlns:a16="http://schemas.microsoft.com/office/drawing/2014/main" id="{009C5DDA-5A42-430C-8704-D40E8D884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59583" y="5558574"/>
              <a:ext cx="323000" cy="323000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623DA9A-BE55-4818-94A7-71B746E0A162}"/>
                </a:ext>
              </a:extLst>
            </p:cNvPr>
            <p:cNvCxnSpPr>
              <a:cxnSpLocks/>
            </p:cNvCxnSpPr>
            <p:nvPr/>
          </p:nvCxnSpPr>
          <p:spPr>
            <a:xfrm>
              <a:off x="1472219" y="5720074"/>
              <a:ext cx="314633" cy="0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B3988BA-119D-4AA6-B7A7-C512ECB9FF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3037" y="5725408"/>
              <a:ext cx="314633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81E4DC-40EA-4DA2-A5D9-FB079A0A5DD0}"/>
                </a:ext>
              </a:extLst>
            </p:cNvPr>
            <p:cNvSpPr/>
            <p:nvPr/>
          </p:nvSpPr>
          <p:spPr>
            <a:xfrm>
              <a:off x="963037" y="4983649"/>
              <a:ext cx="214010" cy="2140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690479F-7523-40F9-8BD8-D2942A03E201}"/>
                </a:ext>
              </a:extLst>
            </p:cNvPr>
            <p:cNvSpPr/>
            <p:nvPr/>
          </p:nvSpPr>
          <p:spPr>
            <a:xfrm>
              <a:off x="1365214" y="4983649"/>
              <a:ext cx="214010" cy="21401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BFCC1CB-0621-4EF4-90D1-DA72F75225E6}"/>
                </a:ext>
              </a:extLst>
            </p:cNvPr>
            <p:cNvSpPr/>
            <p:nvPr/>
          </p:nvSpPr>
          <p:spPr>
            <a:xfrm>
              <a:off x="1767391" y="4983649"/>
              <a:ext cx="214010" cy="21401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A114B06-3036-4744-ABC7-BD14F1C902C2}"/>
                </a:ext>
              </a:extLst>
            </p:cNvPr>
            <p:cNvSpPr/>
            <p:nvPr/>
          </p:nvSpPr>
          <p:spPr>
            <a:xfrm>
              <a:off x="2368765" y="5558574"/>
              <a:ext cx="9036654" cy="4142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9C5943-1F0A-4CDF-AEA0-CFCC0F8CF6AA}"/>
                </a:ext>
              </a:extLst>
            </p:cNvPr>
            <p:cNvSpPr txBox="1"/>
            <p:nvPr/>
          </p:nvSpPr>
          <p:spPr>
            <a:xfrm>
              <a:off x="2715631" y="5456603"/>
              <a:ext cx="3802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chemeClr val="bg1">
                      <a:lumMod val="65000"/>
                    </a:schemeClr>
                  </a:solidFill>
                </a:rPr>
                <a:t>|</a:t>
              </a:r>
            </a:p>
          </p:txBody>
        </p:sp>
        <p:pic>
          <p:nvPicPr>
            <p:cNvPr id="9" name="Graphic 8" descr="Lock with solid fill">
              <a:extLst>
                <a:ext uri="{FF2B5EF4-FFF2-40B4-BE49-F238E27FC236}">
                  <a16:creationId xmlns:a16="http://schemas.microsoft.com/office/drawing/2014/main" id="{B0CF0092-730E-4DD2-BBF3-FFC4B4141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66872" y="5557324"/>
              <a:ext cx="377862" cy="377862"/>
            </a:xfrm>
            <a:prstGeom prst="rect">
              <a:avLst/>
            </a:prstGeom>
          </p:spPr>
        </p:pic>
        <p:pic>
          <p:nvPicPr>
            <p:cNvPr id="25" name="Graphic 24" descr="Shield Tick with solid fill">
              <a:extLst>
                <a:ext uri="{FF2B5EF4-FFF2-40B4-BE49-F238E27FC236}">
                  <a16:creationId xmlns:a16="http://schemas.microsoft.com/office/drawing/2014/main" id="{57344C31-9C72-46E4-A79A-202DF1499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86496" y="5557324"/>
              <a:ext cx="378000" cy="3780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883F2D-A436-4A5F-A184-21000AC0BDFA}"/>
                </a:ext>
              </a:extLst>
            </p:cNvPr>
            <p:cNvSpPr txBox="1"/>
            <p:nvPr/>
          </p:nvSpPr>
          <p:spPr>
            <a:xfrm>
              <a:off x="3478129" y="5456603"/>
              <a:ext cx="37977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https://example.com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093276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01D6A-1255-46C9-B3FD-B0FA50D48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74FDE-774C-4B06-A6F1-8E38FF5D0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Before encryption:</a:t>
            </a:r>
          </a:p>
          <a:p>
            <a:pPr marL="0" indent="0">
              <a:buNone/>
            </a:pPr>
            <a:r>
              <a:rPr lang="en-GB" dirty="0"/>
              <a:t>		This is a string of text that is completely readable</a:t>
            </a:r>
          </a:p>
          <a:p>
            <a:endParaRPr lang="en-GB" dirty="0"/>
          </a:p>
          <a:p>
            <a:r>
              <a:rPr lang="en-GB" dirty="0"/>
              <a:t>After encryption:</a:t>
            </a:r>
          </a:p>
          <a:p>
            <a:pPr marL="0" indent="0">
              <a:buNone/>
            </a:pPr>
            <a:r>
              <a:rPr lang="en-GB" dirty="0"/>
              <a:t>ITM0IRyiEhVpa6VnKyExMiEgNveroyWBPlgGyfkflYjDaaFf/Kn3bo3OfghBPDWo6AfSHlNtL8N7ITEwIXc1gU5X73xMs</a:t>
            </a:r>
          </a:p>
        </p:txBody>
      </p:sp>
    </p:spTree>
    <p:extLst>
      <p:ext uri="{BB962C8B-B14F-4D97-AF65-F5344CB8AC3E}">
        <p14:creationId xmlns:p14="http://schemas.microsoft.com/office/powerpoint/2010/main" val="3883344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D13A0-6ED9-EB0B-5E89-69D7C4573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 to the front end…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D8F3E-B2D4-0D90-588F-4F0C25BB9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Remember, the front end pages of a web site can be made using a combination of three elements:</a:t>
            </a:r>
          </a:p>
          <a:p>
            <a:r>
              <a:rPr lang="en-GB" dirty="0"/>
              <a:t>HTML</a:t>
            </a:r>
          </a:p>
          <a:p>
            <a:r>
              <a:rPr lang="en-GB" dirty="0"/>
              <a:t>CSS</a:t>
            </a:r>
          </a:p>
          <a:p>
            <a:r>
              <a:rPr lang="en-GB" dirty="0"/>
              <a:t>JavaScript</a:t>
            </a:r>
          </a:p>
        </p:txBody>
      </p:sp>
    </p:spTree>
    <p:extLst>
      <p:ext uri="{BB962C8B-B14F-4D97-AF65-F5344CB8AC3E}">
        <p14:creationId xmlns:p14="http://schemas.microsoft.com/office/powerpoint/2010/main" val="157821874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6899E-BB5E-4ACE-A80B-520512C9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1" y="477427"/>
            <a:ext cx="10075517" cy="1325563"/>
          </a:xfrm>
        </p:spPr>
        <p:txBody>
          <a:bodyPr>
            <a:normAutofit/>
          </a:bodyPr>
          <a:lstStyle/>
          <a:p>
            <a:r>
              <a:rPr lang="en-GB" dirty="0"/>
              <a:t>Transport Layer Security and Secure Sockets Layer (TLS / SSL)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9A701-A3D1-4D31-877A-84FC42F2B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825625"/>
            <a:ext cx="11590421" cy="2328086"/>
          </a:xfrm>
        </p:spPr>
        <p:txBody>
          <a:bodyPr/>
          <a:lstStyle/>
          <a:p>
            <a:r>
              <a:rPr lang="en-GB" dirty="0"/>
              <a:t>SSL refers to Secure Sockets Layer whereas TLS refers to Transport Layer Security</a:t>
            </a:r>
          </a:p>
          <a:p>
            <a:r>
              <a:rPr lang="en-GB" dirty="0"/>
              <a:t>Basically, they are one and the same, but, entirely different</a:t>
            </a:r>
          </a:p>
          <a:p>
            <a:r>
              <a:rPr lang="en-GB" dirty="0"/>
              <a:t>SSL and TLS are cryptographic protocols that authenticate data transfer between servers, systems, applications and users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756209-A4CC-4FD7-9D56-CFEB376EBCB6}"/>
              </a:ext>
            </a:extLst>
          </p:cNvPr>
          <p:cNvSpPr txBox="1"/>
          <p:nvPr/>
        </p:nvSpPr>
        <p:spPr>
          <a:xfrm>
            <a:off x="515566" y="5194571"/>
            <a:ext cx="94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TLS has replaced SSL (but we still say “I need an SSL certificate”)</a:t>
            </a:r>
          </a:p>
        </p:txBody>
      </p:sp>
      <p:pic>
        <p:nvPicPr>
          <p:cNvPr id="6" name="Graphic 5" descr="Grinning with tears of joy face outline with solid fill">
            <a:extLst>
              <a:ext uri="{FF2B5EF4-FFF2-40B4-BE49-F238E27FC236}">
                <a16:creationId xmlns:a16="http://schemas.microsoft.com/office/drawing/2014/main" id="{2A2D6624-AD7C-4183-A9AE-C35D21DEF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8013" y="49989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2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92ACF-BF9F-4BED-B9D2-1FBFCDEF0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Organisations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821F0-4C6F-4589-94DF-9468B907F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IETF (</a:t>
            </a:r>
            <a:r>
              <a:rPr lang="en-GB" dirty="0">
                <a:hlinkClick r:id="rId2"/>
              </a:rPr>
              <a:t>https://www.ietf.org/)</a:t>
            </a:r>
            <a:endParaRPr lang="en-GB" dirty="0"/>
          </a:p>
          <a:p>
            <a:pPr lvl="1"/>
            <a:r>
              <a:rPr lang="en-GB" dirty="0"/>
              <a:t>The Internet Engineering Task Force (IETF) develops and promotes voluntary Internet standards, in particular the standards that comprise the Internet protocol suite (TCP/IP)</a:t>
            </a:r>
          </a:p>
          <a:p>
            <a:r>
              <a:rPr lang="en-GB" dirty="0"/>
              <a:t>W3C (</a:t>
            </a:r>
            <a:r>
              <a:rPr lang="en-GB" dirty="0">
                <a:hlinkClick r:id="rId3"/>
              </a:rPr>
              <a:t>www.w3.org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The World Wide Web Consortium (W3C) is the main international standards organisation for the World Wide Web</a:t>
            </a:r>
          </a:p>
          <a:p>
            <a:pPr lvl="1"/>
            <a:r>
              <a:rPr lang="en-GB" dirty="0"/>
              <a:t>Founded and currently led by Tim Berners-Lee</a:t>
            </a:r>
          </a:p>
        </p:txBody>
      </p:sp>
    </p:spTree>
    <p:extLst>
      <p:ext uri="{BB962C8B-B14F-4D97-AF65-F5344CB8AC3E}">
        <p14:creationId xmlns:p14="http://schemas.microsoft.com/office/powerpoint/2010/main" val="376181414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49104-2BB2-4910-8DD6-69354BF78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	Discuss the purpose of the following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FC5EB-2FBB-47B7-93E2-BA7884C16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Web and application server</a:t>
            </a:r>
          </a:p>
          <a:p>
            <a:r>
              <a:rPr lang="en-GB" dirty="0"/>
              <a:t>Hosting and serving</a:t>
            </a:r>
          </a:p>
          <a:p>
            <a:r>
              <a:rPr lang="en-GB" dirty="0"/>
              <a:t>Relational database management systems</a:t>
            </a:r>
          </a:p>
          <a:p>
            <a:r>
              <a:rPr lang="en-GB" dirty="0"/>
              <a:t>Content management systems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41287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D6E45-8035-4A39-A061-0BD36E017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609" y="343580"/>
            <a:ext cx="7481731" cy="1080938"/>
          </a:xfrm>
        </p:spPr>
        <p:txBody>
          <a:bodyPr>
            <a:noAutofit/>
          </a:bodyPr>
          <a:lstStyle/>
          <a:p>
            <a:r>
              <a:rPr lang="en-US" sz="4800" dirty="0"/>
              <a:t>Web </a:t>
            </a:r>
            <a:r>
              <a:rPr lang="en-US" dirty="0"/>
              <a:t>and</a:t>
            </a:r>
            <a:r>
              <a:rPr lang="en-US" sz="4800" dirty="0"/>
              <a:t> Application Server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D3118-26A9-490D-AA9D-0A5EEF3C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609" y="1834166"/>
            <a:ext cx="9326572" cy="1882428"/>
          </a:xfrm>
        </p:spPr>
        <p:txBody>
          <a:bodyPr>
            <a:normAutofit/>
          </a:bodyPr>
          <a:lstStyle/>
          <a:p>
            <a:r>
              <a:rPr lang="en-GB" sz="2400" dirty="0"/>
              <a:t>Web server serves web content over HTTP</a:t>
            </a:r>
          </a:p>
          <a:p>
            <a:pPr lvl="1"/>
            <a:r>
              <a:rPr lang="en-GB" sz="1800" dirty="0"/>
              <a:t>Displays site content</a:t>
            </a:r>
          </a:p>
          <a:p>
            <a:r>
              <a:rPr lang="en-GB" sz="2400" dirty="0"/>
              <a:t>Application server serves business logic to application programs through any number of protocols</a:t>
            </a:r>
          </a:p>
          <a:p>
            <a:pPr lvl="1"/>
            <a:endParaRPr lang="en-GB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E779CD-B054-4CBD-B6B6-CA9F1C09B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3" y="3451278"/>
            <a:ext cx="6271747" cy="328831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481163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D3DA9-B61D-4054-8D6B-98B30A5D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 and Serving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D98E9-65DA-4673-9BCD-778C0E4F2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13" y="1541421"/>
            <a:ext cx="11788129" cy="2808158"/>
          </a:xfrm>
        </p:spPr>
        <p:txBody>
          <a:bodyPr/>
          <a:lstStyle/>
          <a:p>
            <a:r>
              <a:rPr lang="en-GB" dirty="0"/>
              <a:t>Hosting</a:t>
            </a:r>
          </a:p>
          <a:p>
            <a:pPr lvl="1"/>
            <a:r>
              <a:rPr lang="en-GB" dirty="0"/>
              <a:t>A web host, or web hosting service provider, is a business that provides the technologies and services needed for the website or webpage to be viewed on the Internet</a:t>
            </a:r>
          </a:p>
          <a:p>
            <a:pPr lvl="1"/>
            <a:r>
              <a:rPr lang="en-GB" dirty="0"/>
              <a:t>Websites are hosted, or stored, on special </a:t>
            </a:r>
            <a:r>
              <a:rPr lang="en-GB" b="1" dirty="0"/>
              <a:t>computers</a:t>
            </a:r>
            <a:r>
              <a:rPr lang="en-GB" dirty="0"/>
              <a:t> called servers</a:t>
            </a:r>
          </a:p>
          <a:p>
            <a:r>
              <a:rPr lang="en-GB" dirty="0"/>
              <a:t>Web servers</a:t>
            </a:r>
          </a:p>
          <a:p>
            <a:pPr lvl="1"/>
            <a:r>
              <a:rPr lang="en-GB" dirty="0"/>
              <a:t>Hardware dedicated to running web server software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6EF23-7278-4F9D-A9F6-90422B3A8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707" y="3941805"/>
            <a:ext cx="4374293" cy="2916195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403AF6EF-8056-4ED0-AA04-246B73D1B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41" b="89510" l="1015" r="98083">
                        <a14:foregroundMark x1="1240" y1="84266" x2="113" y2="47552"/>
                        <a14:foregroundMark x1="113" y1="47552" x2="2818" y2="31818"/>
                        <a14:foregroundMark x1="2818" y1="31818" x2="13416" y2="16434"/>
                        <a14:foregroundMark x1="13416" y1="16434" x2="18377" y2="6294"/>
                        <a14:foregroundMark x1="18377" y1="6294" x2="30101" y2="1399"/>
                        <a14:foregroundMark x1="30101" y1="1399" x2="81172" y2="6993"/>
                        <a14:foregroundMark x1="81172" y1="6993" x2="96618" y2="32517"/>
                        <a14:foregroundMark x1="96618" y1="32517" x2="99662" y2="47203"/>
                        <a14:foregroundMark x1="99662" y1="47203" x2="98534" y2="83566"/>
                        <a14:foregroundMark x1="98534" y1="83566" x2="2706" y2="85664"/>
                        <a14:foregroundMark x1="2706" y1="85664" x2="1127" y2="84266"/>
                        <a14:foregroundMark x1="92672" y1="29371" x2="98083" y2="35664"/>
                        <a14:foregroundMark x1="98083" y1="35664" x2="93461" y2="31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42" y="4481094"/>
            <a:ext cx="5699177" cy="183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0332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3F89D-9C1D-4ADA-B4B1-F34EB009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Relational Database Management Systems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C4EF2-1C7E-41D1-B5F3-A31455F0A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Complex database software</a:t>
            </a:r>
          </a:p>
          <a:p>
            <a:r>
              <a:rPr lang="en-GB" dirty="0"/>
              <a:t>Make use of relationships between entities</a:t>
            </a:r>
          </a:p>
          <a:p>
            <a:r>
              <a:rPr lang="en-GB" dirty="0"/>
              <a:t>Examples:</a:t>
            </a:r>
          </a:p>
          <a:p>
            <a:pPr lvl="1"/>
            <a:r>
              <a:rPr lang="en-GB" dirty="0"/>
              <a:t>MariaDB</a:t>
            </a:r>
          </a:p>
          <a:p>
            <a:pPr lvl="1"/>
            <a:r>
              <a:rPr lang="en-GB" dirty="0"/>
              <a:t>MySQL</a:t>
            </a:r>
          </a:p>
          <a:p>
            <a:pPr lvl="1"/>
            <a:r>
              <a:rPr lang="en-GB" dirty="0"/>
              <a:t>Microsoft SQL Server</a:t>
            </a:r>
          </a:p>
          <a:p>
            <a:pPr lvl="1"/>
            <a:r>
              <a:rPr lang="en-GB" dirty="0"/>
              <a:t>Microsoft Access (Desktop)</a:t>
            </a:r>
          </a:p>
        </p:txBody>
      </p:sp>
    </p:spTree>
    <p:extLst>
      <p:ext uri="{BB962C8B-B14F-4D97-AF65-F5344CB8AC3E}">
        <p14:creationId xmlns:p14="http://schemas.microsoft.com/office/powerpoint/2010/main" val="18237544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A4EA-A47F-4738-898C-3A80DD5EC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database system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C425E5-9987-438D-A632-F56AB7584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19" y="1690688"/>
            <a:ext cx="8774290" cy="49355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C032EC-A93A-44CE-961D-D6571B5FB0B8}"/>
              </a:ext>
            </a:extLst>
          </p:cNvPr>
          <p:cNvSpPr txBox="1"/>
          <p:nvPr/>
        </p:nvSpPr>
        <p:spPr>
          <a:xfrm>
            <a:off x="540774" y="2271252"/>
            <a:ext cx="167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Database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2888E-35FE-4B82-A193-6BDF3AFC7005}"/>
              </a:ext>
            </a:extLst>
          </p:cNvPr>
          <p:cNvSpPr txBox="1"/>
          <p:nvPr/>
        </p:nvSpPr>
        <p:spPr>
          <a:xfrm>
            <a:off x="540774" y="3677725"/>
            <a:ext cx="126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Table name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6954991-3EF7-40A1-BF8A-5E848AF2ADC3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211296" y="2455918"/>
            <a:ext cx="1288988" cy="10836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20E4D95-C8DF-4152-A7C6-6B81C6DA0073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805479" y="3862391"/>
            <a:ext cx="3012327" cy="2960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44232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9365A-E2DF-4BF3-93C9-E8EC3808D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Database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E945F-74D4-46C3-A457-E60F24226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825625"/>
            <a:ext cx="11590421" cy="927407"/>
          </a:xfrm>
        </p:spPr>
        <p:txBody>
          <a:bodyPr/>
          <a:lstStyle/>
          <a:p>
            <a:r>
              <a:rPr lang="en-GB" dirty="0"/>
              <a:t>A database is just a different kind of spreadsheet</a:t>
            </a:r>
          </a:p>
        </p:txBody>
      </p:sp>
    </p:spTree>
    <p:extLst>
      <p:ext uri="{BB962C8B-B14F-4D97-AF65-F5344CB8AC3E}">
        <p14:creationId xmlns:p14="http://schemas.microsoft.com/office/powerpoint/2010/main" val="305238385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6C56-E9C1-4E59-9089-58CEC39D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Management Systems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10987-EE63-4245-827D-1DFAE680B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Manages the creation and modification of digital content</a:t>
            </a:r>
          </a:p>
          <a:p>
            <a:r>
              <a:rPr lang="en-GB" dirty="0"/>
              <a:t>Support the separation of content and presentation</a:t>
            </a:r>
          </a:p>
          <a:p>
            <a:r>
              <a:rPr lang="en-GB" dirty="0"/>
              <a:t>A web content management system (WCM or WCMS) is a CMS designed to support the management of the content of Web pages</a:t>
            </a:r>
          </a:p>
          <a:p>
            <a:r>
              <a:rPr lang="en-GB" dirty="0"/>
              <a:t>Most popular CMSs are also WCMSs</a:t>
            </a:r>
          </a:p>
          <a:p>
            <a:r>
              <a:rPr lang="en-GB" dirty="0"/>
              <a:t>Web content includes text and embedded graphics, photos, video, audio, maps, and program code (e.g., for applications) that displays content or interacts with the user.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582571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6C56-E9C1-4E59-9089-58CEC39D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Management Systems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10987-EE63-4245-827D-1DFAE680B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Such a content management system (CMS) typically has two major components:</a:t>
            </a:r>
          </a:p>
          <a:p>
            <a:pPr lvl="1"/>
            <a:r>
              <a:rPr lang="en-GB" dirty="0"/>
              <a:t>A content management application (CMA) is the front-end user interface that allows a user, even with limited expertise, to add, modify, and remove content from a website without the intervention of a webmaster.</a:t>
            </a:r>
          </a:p>
          <a:p>
            <a:pPr lvl="1"/>
            <a:r>
              <a:rPr lang="en-GB" dirty="0"/>
              <a:t>A content delivery application (CDA) compiles that information and updates the website.</a:t>
            </a:r>
          </a:p>
          <a:p>
            <a:r>
              <a:rPr lang="en-GB" dirty="0"/>
              <a:t>Is a backend system</a:t>
            </a:r>
          </a:p>
        </p:txBody>
      </p:sp>
    </p:spTree>
    <p:extLst>
      <p:ext uri="{BB962C8B-B14F-4D97-AF65-F5344CB8AC3E}">
        <p14:creationId xmlns:p14="http://schemas.microsoft.com/office/powerpoint/2010/main" val="2672273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D13A0-6ED9-EB0B-5E89-69D7C4573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 to the front end…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D8F3E-B2D4-0D90-588F-4F0C25BB9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HTML</a:t>
            </a:r>
          </a:p>
          <a:p>
            <a:r>
              <a:rPr lang="en-GB" dirty="0"/>
              <a:t>Stands for </a:t>
            </a:r>
          </a:p>
          <a:p>
            <a:pPr lvl="1"/>
            <a:r>
              <a:rPr lang="en-GB" dirty="0"/>
              <a:t>Hyper</a:t>
            </a:r>
          </a:p>
          <a:p>
            <a:pPr lvl="1"/>
            <a:r>
              <a:rPr lang="en-GB" dirty="0"/>
              <a:t>Text</a:t>
            </a:r>
          </a:p>
          <a:p>
            <a:pPr lvl="1"/>
            <a:r>
              <a:rPr lang="en-GB" dirty="0"/>
              <a:t>Markup</a:t>
            </a:r>
          </a:p>
          <a:p>
            <a:pPr lvl="1"/>
            <a:r>
              <a:rPr lang="en-GB" dirty="0"/>
              <a:t>Language</a:t>
            </a:r>
          </a:p>
          <a:p>
            <a:endParaRPr lang="en-GB" dirty="0"/>
          </a:p>
          <a:p>
            <a:r>
              <a:rPr lang="en-GB" dirty="0"/>
              <a:t>HTML gives you the skeleton of your web pages.</a:t>
            </a:r>
          </a:p>
          <a:p>
            <a:r>
              <a:rPr lang="en-GB" dirty="0"/>
              <a:t>The content (copy) for your webpage would by managed by the HTML </a:t>
            </a:r>
          </a:p>
        </p:txBody>
      </p:sp>
    </p:spTree>
    <p:extLst>
      <p:ext uri="{BB962C8B-B14F-4D97-AF65-F5344CB8AC3E}">
        <p14:creationId xmlns:p14="http://schemas.microsoft.com/office/powerpoint/2010/main" val="97777903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5C331-94C1-4FB0-AA3D-58D3FC9AC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1" y="365125"/>
            <a:ext cx="11590421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Example CMS</a:t>
            </a:r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A88E484-2A6B-453D-AC88-9A0B89073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32" y="1825625"/>
            <a:ext cx="9822799" cy="4935956"/>
          </a:xfrm>
          <a:noFill/>
        </p:spPr>
      </p:pic>
    </p:spTree>
    <p:extLst>
      <p:ext uri="{BB962C8B-B14F-4D97-AF65-F5344CB8AC3E}">
        <p14:creationId xmlns:p14="http://schemas.microsoft.com/office/powerpoint/2010/main" val="185964328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85DDC-DEAB-4397-A742-A529C656D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79" y="30162"/>
            <a:ext cx="11590421" cy="1325563"/>
          </a:xfrm>
        </p:spPr>
        <p:txBody>
          <a:bodyPr/>
          <a:lstStyle/>
          <a:p>
            <a:r>
              <a:rPr lang="en-GB" dirty="0"/>
              <a:t>Example CMS - WordPress</a:t>
            </a:r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86D9BEA-2EBA-408D-BE57-EDB579F93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84" y="1193774"/>
            <a:ext cx="8436469" cy="5634064"/>
          </a:xfrm>
        </p:spPr>
      </p:pic>
    </p:spTree>
    <p:extLst>
      <p:ext uri="{BB962C8B-B14F-4D97-AF65-F5344CB8AC3E}">
        <p14:creationId xmlns:p14="http://schemas.microsoft.com/office/powerpoint/2010/main" val="366543031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3CAC7-2B1F-4CED-9152-3E22D7EE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4.3 Describe the purpose of a web client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40EB2-1FE5-430F-ABE4-3CC49ED4BC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Browsers </a:t>
            </a:r>
          </a:p>
          <a:p>
            <a:r>
              <a:rPr lang="en-GB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249805944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Browsers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browsers display web pages</a:t>
            </a:r>
          </a:p>
          <a:p>
            <a:endParaRPr lang="en-GB" dirty="0"/>
          </a:p>
          <a:p>
            <a:r>
              <a:rPr lang="en-GB" dirty="0"/>
              <a:t>Not all browsers behave the same</a:t>
            </a:r>
          </a:p>
          <a:p>
            <a:endParaRPr lang="en-GB" dirty="0"/>
          </a:p>
          <a:p>
            <a:r>
              <a:rPr lang="en-GB" dirty="0"/>
              <a:t>Internet Explorer does not follow web standards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5" y="3879304"/>
            <a:ext cx="870043" cy="91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3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Browsers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Over 100 browsers available</a:t>
            </a:r>
          </a:p>
          <a:p>
            <a:r>
              <a:rPr lang="en-GB" dirty="0"/>
              <a:t>Can install more than one</a:t>
            </a:r>
          </a:p>
          <a:p>
            <a:r>
              <a:rPr lang="en-GB" dirty="0"/>
              <a:t>Top 6:</a:t>
            </a:r>
          </a:p>
          <a:p>
            <a:pPr lvl="1"/>
            <a:r>
              <a:rPr lang="en-GB" dirty="0"/>
              <a:t>Chrome</a:t>
            </a:r>
          </a:p>
          <a:p>
            <a:pPr lvl="1"/>
            <a:r>
              <a:rPr lang="en-GB" dirty="0"/>
              <a:t>Safari</a:t>
            </a:r>
          </a:p>
          <a:p>
            <a:pPr lvl="1"/>
            <a:r>
              <a:rPr lang="en-GB" dirty="0"/>
              <a:t>Firefox</a:t>
            </a:r>
          </a:p>
          <a:p>
            <a:pPr lvl="1"/>
            <a:r>
              <a:rPr lang="en-GB" dirty="0"/>
              <a:t>Internet Explorer</a:t>
            </a:r>
          </a:p>
          <a:p>
            <a:pPr lvl="1"/>
            <a:r>
              <a:rPr lang="en-GB" dirty="0"/>
              <a:t>Opera</a:t>
            </a:r>
          </a:p>
          <a:p>
            <a:pPr lvl="1"/>
            <a:r>
              <a:rPr lang="en-GB" dirty="0"/>
              <a:t>Edge (Windows 10 only)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7" y="2420888"/>
            <a:ext cx="5693775" cy="2952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04" y="3897052"/>
            <a:ext cx="1556792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4609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BD5BD-52C3-44CC-A93B-2FD10CF17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F5B03-F528-4EC6-8562-E8FF41E0C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i="1" dirty="0"/>
              <a:t>web application</a:t>
            </a:r>
            <a:r>
              <a:rPr lang="en-GB" dirty="0"/>
              <a:t> (or web app) is application software that runs on a web server, unlike computer-based software programs that are run locally on the operating system</a:t>
            </a:r>
          </a:p>
          <a:p>
            <a:r>
              <a:rPr lang="en-GB" dirty="0"/>
              <a:t>Any computer program that performs a specific function by using a web browser as its client</a:t>
            </a:r>
          </a:p>
          <a:p>
            <a:pPr lvl="1"/>
            <a:r>
              <a:rPr lang="en-GB" dirty="0"/>
              <a:t>Example: online forms, shopping carts, word processors, spreadsheets, video and photo editing, file conversion, file scanning, and email programs such as Gmail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18936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E8FBBACB-A888-427A-8D11-6E8866BB3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65" y="1058256"/>
            <a:ext cx="9262470" cy="5421934"/>
          </a:xfrm>
        </p:spPr>
      </p:pic>
    </p:spTree>
    <p:extLst>
      <p:ext uri="{BB962C8B-B14F-4D97-AF65-F5344CB8AC3E}">
        <p14:creationId xmlns:p14="http://schemas.microsoft.com/office/powerpoint/2010/main" val="149718998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32BAB-2F85-4C08-9B8F-8B954858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4.4 Describe how Search Engines operate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C5F18-84BF-4ED0-B6F7-994A48A65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How mark-up languages render hyperlinks.</a:t>
            </a:r>
          </a:p>
          <a:p>
            <a:r>
              <a:rPr lang="en-GB" dirty="0"/>
              <a:t>How the web crawler work.</a:t>
            </a:r>
          </a:p>
          <a:p>
            <a:r>
              <a:rPr lang="en-GB" dirty="0"/>
              <a:t>Displaying of search results.</a:t>
            </a:r>
          </a:p>
          <a:p>
            <a:r>
              <a:rPr lang="en-GB" dirty="0"/>
              <a:t>Factors that affect search engine optimization (SEO).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21567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4C5EE-10EE-4012-9781-2F509331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mark-up languages render hyperlinks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B9108-A881-4B59-B4A1-A5E32E637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Hyperlinks are one of the most exciting innovations the Web has to offer</a:t>
            </a:r>
          </a:p>
          <a:p>
            <a:r>
              <a:rPr lang="en-GB" dirty="0"/>
              <a:t>They've been a feature of the Web since the beginning, and are what makes the Web </a:t>
            </a:r>
            <a:r>
              <a:rPr lang="en-GB" i="1" dirty="0"/>
              <a:t>a web</a:t>
            </a:r>
          </a:p>
          <a:p>
            <a:r>
              <a:rPr lang="en-GB" dirty="0"/>
              <a:t>Hyperlinks allow us to link documents to other documents or resources, link to specific parts of documents, or make apps available at a web address</a:t>
            </a:r>
          </a:p>
          <a:p>
            <a:r>
              <a:rPr lang="en-GB" dirty="0"/>
              <a:t>A basic link is created by wrapping the text or other content inside an </a:t>
            </a:r>
            <a:r>
              <a:rPr lang="en-GB" i="1" dirty="0"/>
              <a:t>&lt;a&gt;</a:t>
            </a:r>
            <a:r>
              <a:rPr lang="en-GB" dirty="0"/>
              <a:t> element and using the </a:t>
            </a:r>
            <a:r>
              <a:rPr lang="en-GB" i="1" dirty="0" err="1"/>
              <a:t>href</a:t>
            </a:r>
            <a:r>
              <a:rPr lang="en-GB" dirty="0"/>
              <a:t> attribute, also known as a Hypertext Reference, or target, that contains the web address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56616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5D883F-FE15-42B6-B031-8D71FE7B7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 Engines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C214DC-F93D-4E1C-BD08-29BEC7955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search engine is a software system that is designed to carry out web searches, which means to search the World Wide Web in a systematic way for particular information specified in a textual web search query</a:t>
            </a:r>
          </a:p>
          <a:p>
            <a:r>
              <a:rPr lang="en-GB" dirty="0"/>
              <a:t>Familiar search engines</a:t>
            </a:r>
          </a:p>
          <a:p>
            <a:pPr lvl="1"/>
            <a:r>
              <a:rPr lang="en-GB" dirty="0"/>
              <a:t>Google</a:t>
            </a:r>
          </a:p>
          <a:p>
            <a:pPr lvl="1"/>
            <a:r>
              <a:rPr lang="en-GB" dirty="0"/>
              <a:t>DuckDuckGo</a:t>
            </a:r>
          </a:p>
          <a:p>
            <a:pPr lvl="1"/>
            <a:r>
              <a:rPr lang="en-GB" dirty="0"/>
              <a:t>Yahoo</a:t>
            </a:r>
          </a:p>
          <a:p>
            <a:pPr lvl="1"/>
            <a:r>
              <a:rPr lang="en-GB" dirty="0"/>
              <a:t>Amazon</a:t>
            </a:r>
          </a:p>
          <a:p>
            <a:pPr lvl="1"/>
            <a:r>
              <a:rPr lang="en-GB" dirty="0"/>
              <a:t>Pinterest</a:t>
            </a:r>
          </a:p>
        </p:txBody>
      </p:sp>
    </p:spTree>
    <p:extLst>
      <p:ext uri="{BB962C8B-B14F-4D97-AF65-F5344CB8AC3E}">
        <p14:creationId xmlns:p14="http://schemas.microsoft.com/office/powerpoint/2010/main" val="259771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D13A0-6ED9-EB0B-5E89-69D7C4573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 to the front end…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D8F3E-B2D4-0D90-588F-4F0C25BB9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CSS</a:t>
            </a:r>
          </a:p>
          <a:p>
            <a:r>
              <a:rPr lang="en-GB" dirty="0"/>
              <a:t>Stands for </a:t>
            </a:r>
          </a:p>
          <a:p>
            <a:pPr lvl="1"/>
            <a:r>
              <a:rPr lang="en-GB" dirty="0"/>
              <a:t>Cascading</a:t>
            </a:r>
          </a:p>
          <a:p>
            <a:pPr lvl="1"/>
            <a:r>
              <a:rPr lang="en-GB" dirty="0"/>
              <a:t>Style</a:t>
            </a:r>
          </a:p>
          <a:p>
            <a:pPr lvl="1"/>
            <a:r>
              <a:rPr lang="en-GB" dirty="0"/>
              <a:t>Sheets</a:t>
            </a:r>
          </a:p>
          <a:p>
            <a:pPr lvl="1"/>
            <a:r>
              <a:rPr lang="en-GB" dirty="0"/>
              <a:t>Language</a:t>
            </a:r>
          </a:p>
          <a:p>
            <a:endParaRPr lang="en-GB" dirty="0"/>
          </a:p>
          <a:p>
            <a:r>
              <a:rPr lang="en-GB" dirty="0"/>
              <a:t>CSS gives you the presentation (colours, fonts, etc) of your web pages, how you make the pages and site look great</a:t>
            </a:r>
          </a:p>
        </p:txBody>
      </p:sp>
    </p:spTree>
    <p:extLst>
      <p:ext uri="{BB962C8B-B14F-4D97-AF65-F5344CB8AC3E}">
        <p14:creationId xmlns:p14="http://schemas.microsoft.com/office/powerpoint/2010/main" val="49969367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96B17-5B5D-44EC-837A-1E743F8BB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web crawlers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31613-FEF2-43D4-952E-EFFD76B82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Also called web spiders</a:t>
            </a:r>
          </a:p>
          <a:p>
            <a:r>
              <a:rPr lang="en-GB" dirty="0"/>
              <a:t>A search engine bot</a:t>
            </a:r>
          </a:p>
          <a:p>
            <a:r>
              <a:rPr lang="en-GB" dirty="0"/>
              <a:t>A web crawler copies webpages so that they can be processed later by the search engine, which indexes the downloaded pages</a:t>
            </a:r>
          </a:p>
          <a:p>
            <a:r>
              <a:rPr lang="en-GB" dirty="0"/>
              <a:t>This allows users of the search engine to find webpages quickly</a:t>
            </a:r>
          </a:p>
          <a:p>
            <a:r>
              <a:rPr lang="en-GB" dirty="0"/>
              <a:t>The web crawler also validates links and HTML code, and sometimes it extracts other information from the website</a:t>
            </a:r>
          </a:p>
        </p:txBody>
      </p:sp>
    </p:spTree>
    <p:extLst>
      <p:ext uri="{BB962C8B-B14F-4D97-AF65-F5344CB8AC3E}">
        <p14:creationId xmlns:p14="http://schemas.microsoft.com/office/powerpoint/2010/main" val="380730790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27152-C9E1-4E42-8AA9-67989441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Displaying of search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E6997-0EF0-4B9F-BEB0-340CAF8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825625"/>
            <a:ext cx="11590421" cy="976569"/>
          </a:xfrm>
        </p:spPr>
        <p:txBody>
          <a:bodyPr/>
          <a:lstStyle/>
          <a:p>
            <a:r>
              <a:rPr lang="en-GB" dirty="0"/>
              <a:t>Some are pretty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206B28-DFF3-4919-94AD-5A8486800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135" y="1437454"/>
            <a:ext cx="7052026" cy="523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3857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2920-103A-4540-93D5-567B684C8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Displaying of search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33F0E-B9DF-4352-B284-1A263A67F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825625"/>
            <a:ext cx="11590421" cy="829085"/>
          </a:xfrm>
        </p:spPr>
        <p:txBody>
          <a:bodyPr/>
          <a:lstStyle/>
          <a:p>
            <a:r>
              <a:rPr lang="en-GB" dirty="0"/>
              <a:t>Some not so much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A05558-5185-4037-AD78-DE0BBE461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799" y="1421026"/>
            <a:ext cx="3648888" cy="533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2353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2920-103A-4540-93D5-567B684C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GB" dirty="0"/>
              <a:t>Displaying of search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FF47E4-F972-4D12-BE71-E82385AAC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998" y="987425"/>
            <a:ext cx="4644580" cy="573405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33F0E-B9DF-4352-B284-1A263A67F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664076"/>
          </a:xfrm>
        </p:spPr>
        <p:txBody>
          <a:bodyPr>
            <a:normAutofit/>
          </a:bodyPr>
          <a:lstStyle/>
          <a:p>
            <a:r>
              <a:rPr lang="en-GB" dirty="0"/>
              <a:t>Some don’t track you</a:t>
            </a:r>
          </a:p>
        </p:txBody>
      </p:sp>
    </p:spTree>
    <p:extLst>
      <p:ext uri="{BB962C8B-B14F-4D97-AF65-F5344CB8AC3E}">
        <p14:creationId xmlns:p14="http://schemas.microsoft.com/office/powerpoint/2010/main" val="834472845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FB1DC-DD32-44BC-A220-15A0D9F8F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576" y="306132"/>
            <a:ext cx="9607927" cy="1325563"/>
          </a:xfrm>
        </p:spPr>
        <p:txBody>
          <a:bodyPr>
            <a:normAutofit/>
          </a:bodyPr>
          <a:lstStyle/>
          <a:p>
            <a:r>
              <a:rPr lang="en-GB" dirty="0"/>
              <a:t>Factors that affect search engine optimization (SEO)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4E536-0E9B-4EE2-A2EE-A6F30B6C0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Are the Most Important SEO Ranking Factors?</a:t>
            </a:r>
          </a:p>
          <a:p>
            <a:pPr lvl="1"/>
            <a:r>
              <a:rPr lang="en-GB" dirty="0"/>
              <a:t>    A Secure and Accessible Website</a:t>
            </a:r>
          </a:p>
          <a:p>
            <a:pPr lvl="1"/>
            <a:r>
              <a:rPr lang="en-GB" dirty="0"/>
              <a:t>    Page Speed (Including Mobile Page Speed)</a:t>
            </a:r>
          </a:p>
          <a:p>
            <a:pPr lvl="1"/>
            <a:r>
              <a:rPr lang="en-GB" dirty="0"/>
              <a:t>    Mobile Friendliness</a:t>
            </a:r>
          </a:p>
          <a:p>
            <a:pPr lvl="1"/>
            <a:r>
              <a:rPr lang="en-GB" dirty="0"/>
              <a:t>    Domain Age, URL, and Authority</a:t>
            </a:r>
          </a:p>
          <a:p>
            <a:pPr lvl="1"/>
            <a:r>
              <a:rPr lang="en-GB" dirty="0"/>
              <a:t>    Optimized Content</a:t>
            </a:r>
          </a:p>
          <a:p>
            <a:pPr lvl="1"/>
            <a:r>
              <a:rPr lang="en-GB" dirty="0"/>
              <a:t>    Technical SEO</a:t>
            </a:r>
          </a:p>
          <a:p>
            <a:pPr lvl="1"/>
            <a:r>
              <a:rPr lang="en-GB" dirty="0"/>
              <a:t>    User Experience (</a:t>
            </a:r>
            <a:r>
              <a:rPr lang="en-GB" dirty="0" err="1"/>
              <a:t>RankBrain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    Links</a:t>
            </a:r>
          </a:p>
          <a:p>
            <a:pPr lvl="1"/>
            <a:r>
              <a:rPr lang="en-GB" dirty="0"/>
              <a:t>    Social Signals</a:t>
            </a:r>
          </a:p>
          <a:p>
            <a:pPr lvl="1"/>
            <a:r>
              <a:rPr lang="en-GB" dirty="0"/>
              <a:t>    Real Business Information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07533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BD8D4-9E59-45B2-9276-BFEA73411C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5EF89-6A9C-45C5-A2FE-FC11275968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Search Engine Optimisation</a:t>
            </a:r>
          </a:p>
        </p:txBody>
      </p:sp>
    </p:spTree>
    <p:extLst>
      <p:ext uri="{BB962C8B-B14F-4D97-AF65-F5344CB8AC3E}">
        <p14:creationId xmlns:p14="http://schemas.microsoft.com/office/powerpoint/2010/main" val="69626914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F49B6-4F8C-4D73-91BB-E84ED313C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SEO?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74EC19B-6D78-4E47-B66B-DB3C9F822383}"/>
              </a:ext>
            </a:extLst>
          </p:cNvPr>
          <p:cNvSpPr/>
          <p:nvPr/>
        </p:nvSpPr>
        <p:spPr>
          <a:xfrm>
            <a:off x="4863117" y="3820437"/>
            <a:ext cx="1401737" cy="1401737"/>
          </a:xfrm>
          <a:custGeom>
            <a:avLst/>
            <a:gdLst>
              <a:gd name="connsiteX0" fmla="*/ 0 w 1401737"/>
              <a:gd name="connsiteY0" fmla="*/ 700869 h 1401737"/>
              <a:gd name="connsiteX1" fmla="*/ 700869 w 1401737"/>
              <a:gd name="connsiteY1" fmla="*/ 0 h 1401737"/>
              <a:gd name="connsiteX2" fmla="*/ 1401738 w 1401737"/>
              <a:gd name="connsiteY2" fmla="*/ 700869 h 1401737"/>
              <a:gd name="connsiteX3" fmla="*/ 700869 w 1401737"/>
              <a:gd name="connsiteY3" fmla="*/ 1401738 h 1401737"/>
              <a:gd name="connsiteX4" fmla="*/ 0 w 1401737"/>
              <a:gd name="connsiteY4" fmla="*/ 700869 h 140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737" h="1401737">
                <a:moveTo>
                  <a:pt x="0" y="700869"/>
                </a:moveTo>
                <a:cubicBezTo>
                  <a:pt x="0" y="313790"/>
                  <a:pt x="313790" y="0"/>
                  <a:pt x="700869" y="0"/>
                </a:cubicBezTo>
                <a:cubicBezTo>
                  <a:pt x="1087948" y="0"/>
                  <a:pt x="1401738" y="313790"/>
                  <a:pt x="1401738" y="700869"/>
                </a:cubicBezTo>
                <a:cubicBezTo>
                  <a:pt x="1401738" y="1087948"/>
                  <a:pt x="1087948" y="1401738"/>
                  <a:pt x="700869" y="1401738"/>
                </a:cubicBezTo>
                <a:cubicBezTo>
                  <a:pt x="313790" y="1401738"/>
                  <a:pt x="0" y="1087948"/>
                  <a:pt x="0" y="70086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890" tIns="259890" rIns="259890" bIns="259890" numCol="1" spcCol="1270" anchor="ctr" anchorCtr="0">
            <a:noAutofit/>
          </a:bodyPr>
          <a:lstStyle/>
          <a:p>
            <a:pPr marL="0" lvl="0" indent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4300" kern="1200" dirty="0"/>
              <a:t>SEO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BB4301F-3164-4446-872D-10C5A0519EE0}"/>
              </a:ext>
            </a:extLst>
          </p:cNvPr>
          <p:cNvSpPr/>
          <p:nvPr/>
        </p:nvSpPr>
        <p:spPr>
          <a:xfrm>
            <a:off x="5073377" y="2258526"/>
            <a:ext cx="981216" cy="981216"/>
          </a:xfrm>
          <a:custGeom>
            <a:avLst/>
            <a:gdLst>
              <a:gd name="connsiteX0" fmla="*/ 0 w 981216"/>
              <a:gd name="connsiteY0" fmla="*/ 490608 h 981216"/>
              <a:gd name="connsiteX1" fmla="*/ 490608 w 981216"/>
              <a:gd name="connsiteY1" fmla="*/ 0 h 981216"/>
              <a:gd name="connsiteX2" fmla="*/ 981216 w 981216"/>
              <a:gd name="connsiteY2" fmla="*/ 490608 h 981216"/>
              <a:gd name="connsiteX3" fmla="*/ 490608 w 981216"/>
              <a:gd name="connsiteY3" fmla="*/ 981216 h 981216"/>
              <a:gd name="connsiteX4" fmla="*/ 0 w 981216"/>
              <a:gd name="connsiteY4" fmla="*/ 490608 h 98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216" h="981216">
                <a:moveTo>
                  <a:pt x="0" y="490608"/>
                </a:moveTo>
                <a:cubicBezTo>
                  <a:pt x="0" y="219653"/>
                  <a:pt x="219653" y="0"/>
                  <a:pt x="490608" y="0"/>
                </a:cubicBezTo>
                <a:cubicBezTo>
                  <a:pt x="761563" y="0"/>
                  <a:pt x="981216" y="219653"/>
                  <a:pt x="981216" y="490608"/>
                </a:cubicBezTo>
                <a:cubicBezTo>
                  <a:pt x="981216" y="761563"/>
                  <a:pt x="761563" y="981216"/>
                  <a:pt x="490608" y="981216"/>
                </a:cubicBezTo>
                <a:cubicBezTo>
                  <a:pt x="219653" y="981216"/>
                  <a:pt x="0" y="761563"/>
                  <a:pt x="0" y="49060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206" tIns="160206" rIns="160206" bIns="160206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300" kern="1200"/>
              <a:t>Position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168950F-29AA-4E16-8EA0-11ADF30CB90F}"/>
              </a:ext>
            </a:extLst>
          </p:cNvPr>
          <p:cNvSpPr/>
          <p:nvPr/>
        </p:nvSpPr>
        <p:spPr>
          <a:xfrm>
            <a:off x="6458917" y="2925767"/>
            <a:ext cx="981216" cy="981216"/>
          </a:xfrm>
          <a:custGeom>
            <a:avLst/>
            <a:gdLst>
              <a:gd name="connsiteX0" fmla="*/ 0 w 981216"/>
              <a:gd name="connsiteY0" fmla="*/ 490608 h 981216"/>
              <a:gd name="connsiteX1" fmla="*/ 490608 w 981216"/>
              <a:gd name="connsiteY1" fmla="*/ 0 h 981216"/>
              <a:gd name="connsiteX2" fmla="*/ 981216 w 981216"/>
              <a:gd name="connsiteY2" fmla="*/ 490608 h 981216"/>
              <a:gd name="connsiteX3" fmla="*/ 490608 w 981216"/>
              <a:gd name="connsiteY3" fmla="*/ 981216 h 981216"/>
              <a:gd name="connsiteX4" fmla="*/ 0 w 981216"/>
              <a:gd name="connsiteY4" fmla="*/ 490608 h 98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216" h="981216">
                <a:moveTo>
                  <a:pt x="0" y="490608"/>
                </a:moveTo>
                <a:cubicBezTo>
                  <a:pt x="0" y="219653"/>
                  <a:pt x="219653" y="0"/>
                  <a:pt x="490608" y="0"/>
                </a:cubicBezTo>
                <a:cubicBezTo>
                  <a:pt x="761563" y="0"/>
                  <a:pt x="981216" y="219653"/>
                  <a:pt x="981216" y="490608"/>
                </a:cubicBezTo>
                <a:cubicBezTo>
                  <a:pt x="981216" y="761563"/>
                  <a:pt x="761563" y="981216"/>
                  <a:pt x="490608" y="981216"/>
                </a:cubicBezTo>
                <a:cubicBezTo>
                  <a:pt x="219653" y="981216"/>
                  <a:pt x="0" y="761563"/>
                  <a:pt x="0" y="49060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206" tIns="160206" rIns="160206" bIns="160206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300" kern="1200"/>
              <a:t>Optimise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ADC5AE1-6B1F-4385-B51E-5F8FD5CFF15D}"/>
              </a:ext>
            </a:extLst>
          </p:cNvPr>
          <p:cNvSpPr/>
          <p:nvPr/>
        </p:nvSpPr>
        <p:spPr>
          <a:xfrm>
            <a:off x="6801117" y="4425043"/>
            <a:ext cx="981216" cy="981216"/>
          </a:xfrm>
          <a:custGeom>
            <a:avLst/>
            <a:gdLst>
              <a:gd name="connsiteX0" fmla="*/ 0 w 981216"/>
              <a:gd name="connsiteY0" fmla="*/ 490608 h 981216"/>
              <a:gd name="connsiteX1" fmla="*/ 490608 w 981216"/>
              <a:gd name="connsiteY1" fmla="*/ 0 h 981216"/>
              <a:gd name="connsiteX2" fmla="*/ 981216 w 981216"/>
              <a:gd name="connsiteY2" fmla="*/ 490608 h 981216"/>
              <a:gd name="connsiteX3" fmla="*/ 490608 w 981216"/>
              <a:gd name="connsiteY3" fmla="*/ 981216 h 981216"/>
              <a:gd name="connsiteX4" fmla="*/ 0 w 981216"/>
              <a:gd name="connsiteY4" fmla="*/ 490608 h 98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216" h="981216">
                <a:moveTo>
                  <a:pt x="0" y="490608"/>
                </a:moveTo>
                <a:cubicBezTo>
                  <a:pt x="0" y="219653"/>
                  <a:pt x="219653" y="0"/>
                  <a:pt x="490608" y="0"/>
                </a:cubicBezTo>
                <a:cubicBezTo>
                  <a:pt x="761563" y="0"/>
                  <a:pt x="981216" y="219653"/>
                  <a:pt x="981216" y="490608"/>
                </a:cubicBezTo>
                <a:cubicBezTo>
                  <a:pt x="981216" y="761563"/>
                  <a:pt x="761563" y="981216"/>
                  <a:pt x="490608" y="981216"/>
                </a:cubicBezTo>
                <a:cubicBezTo>
                  <a:pt x="219653" y="981216"/>
                  <a:pt x="0" y="761563"/>
                  <a:pt x="0" y="49060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206" tIns="160206" rIns="160206" bIns="160206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300" kern="1200"/>
              <a:t>Links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9DFBB-4961-4FAD-8CD8-1992A09C00C4}"/>
              </a:ext>
            </a:extLst>
          </p:cNvPr>
          <p:cNvSpPr/>
          <p:nvPr/>
        </p:nvSpPr>
        <p:spPr>
          <a:xfrm>
            <a:off x="5842294" y="5627369"/>
            <a:ext cx="981216" cy="981216"/>
          </a:xfrm>
          <a:custGeom>
            <a:avLst/>
            <a:gdLst>
              <a:gd name="connsiteX0" fmla="*/ 0 w 981216"/>
              <a:gd name="connsiteY0" fmla="*/ 490608 h 981216"/>
              <a:gd name="connsiteX1" fmla="*/ 490608 w 981216"/>
              <a:gd name="connsiteY1" fmla="*/ 0 h 981216"/>
              <a:gd name="connsiteX2" fmla="*/ 981216 w 981216"/>
              <a:gd name="connsiteY2" fmla="*/ 490608 h 981216"/>
              <a:gd name="connsiteX3" fmla="*/ 490608 w 981216"/>
              <a:gd name="connsiteY3" fmla="*/ 981216 h 981216"/>
              <a:gd name="connsiteX4" fmla="*/ 0 w 981216"/>
              <a:gd name="connsiteY4" fmla="*/ 490608 h 98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216" h="981216">
                <a:moveTo>
                  <a:pt x="0" y="490608"/>
                </a:moveTo>
                <a:cubicBezTo>
                  <a:pt x="0" y="219653"/>
                  <a:pt x="219653" y="0"/>
                  <a:pt x="490608" y="0"/>
                </a:cubicBezTo>
                <a:cubicBezTo>
                  <a:pt x="761563" y="0"/>
                  <a:pt x="981216" y="219653"/>
                  <a:pt x="981216" y="490608"/>
                </a:cubicBezTo>
                <a:cubicBezTo>
                  <a:pt x="981216" y="761563"/>
                  <a:pt x="761563" y="981216"/>
                  <a:pt x="490608" y="981216"/>
                </a:cubicBezTo>
                <a:cubicBezTo>
                  <a:pt x="219653" y="981216"/>
                  <a:pt x="0" y="761563"/>
                  <a:pt x="0" y="49060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206" tIns="160206" rIns="160206" bIns="160206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300" kern="1200"/>
              <a:t>Content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506346F-36AE-42C9-BAC7-BD9930F10620}"/>
              </a:ext>
            </a:extLst>
          </p:cNvPr>
          <p:cNvSpPr/>
          <p:nvPr/>
        </p:nvSpPr>
        <p:spPr>
          <a:xfrm>
            <a:off x="4304461" y="5627369"/>
            <a:ext cx="981216" cy="981216"/>
          </a:xfrm>
          <a:custGeom>
            <a:avLst/>
            <a:gdLst>
              <a:gd name="connsiteX0" fmla="*/ 0 w 981216"/>
              <a:gd name="connsiteY0" fmla="*/ 490608 h 981216"/>
              <a:gd name="connsiteX1" fmla="*/ 490608 w 981216"/>
              <a:gd name="connsiteY1" fmla="*/ 0 h 981216"/>
              <a:gd name="connsiteX2" fmla="*/ 981216 w 981216"/>
              <a:gd name="connsiteY2" fmla="*/ 490608 h 981216"/>
              <a:gd name="connsiteX3" fmla="*/ 490608 w 981216"/>
              <a:gd name="connsiteY3" fmla="*/ 981216 h 981216"/>
              <a:gd name="connsiteX4" fmla="*/ 0 w 981216"/>
              <a:gd name="connsiteY4" fmla="*/ 490608 h 98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216" h="981216">
                <a:moveTo>
                  <a:pt x="0" y="490608"/>
                </a:moveTo>
                <a:cubicBezTo>
                  <a:pt x="0" y="219653"/>
                  <a:pt x="219653" y="0"/>
                  <a:pt x="490608" y="0"/>
                </a:cubicBezTo>
                <a:cubicBezTo>
                  <a:pt x="761563" y="0"/>
                  <a:pt x="981216" y="219653"/>
                  <a:pt x="981216" y="490608"/>
                </a:cubicBezTo>
                <a:cubicBezTo>
                  <a:pt x="981216" y="761563"/>
                  <a:pt x="761563" y="981216"/>
                  <a:pt x="490608" y="981216"/>
                </a:cubicBezTo>
                <a:cubicBezTo>
                  <a:pt x="219653" y="981216"/>
                  <a:pt x="0" y="761563"/>
                  <a:pt x="0" y="49060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206" tIns="160206" rIns="160206" bIns="160206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300" kern="1200"/>
              <a:t>Pages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472594D-6F5F-4B36-847D-BF19A73BB81E}"/>
              </a:ext>
            </a:extLst>
          </p:cNvPr>
          <p:cNvSpPr/>
          <p:nvPr/>
        </p:nvSpPr>
        <p:spPr>
          <a:xfrm>
            <a:off x="3345638" y="4425043"/>
            <a:ext cx="981216" cy="981216"/>
          </a:xfrm>
          <a:custGeom>
            <a:avLst/>
            <a:gdLst>
              <a:gd name="connsiteX0" fmla="*/ 0 w 981216"/>
              <a:gd name="connsiteY0" fmla="*/ 490608 h 981216"/>
              <a:gd name="connsiteX1" fmla="*/ 490608 w 981216"/>
              <a:gd name="connsiteY1" fmla="*/ 0 h 981216"/>
              <a:gd name="connsiteX2" fmla="*/ 981216 w 981216"/>
              <a:gd name="connsiteY2" fmla="*/ 490608 h 981216"/>
              <a:gd name="connsiteX3" fmla="*/ 490608 w 981216"/>
              <a:gd name="connsiteY3" fmla="*/ 981216 h 981216"/>
              <a:gd name="connsiteX4" fmla="*/ 0 w 981216"/>
              <a:gd name="connsiteY4" fmla="*/ 490608 h 98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216" h="981216">
                <a:moveTo>
                  <a:pt x="0" y="490608"/>
                </a:moveTo>
                <a:cubicBezTo>
                  <a:pt x="0" y="219653"/>
                  <a:pt x="219653" y="0"/>
                  <a:pt x="490608" y="0"/>
                </a:cubicBezTo>
                <a:cubicBezTo>
                  <a:pt x="761563" y="0"/>
                  <a:pt x="981216" y="219653"/>
                  <a:pt x="981216" y="490608"/>
                </a:cubicBezTo>
                <a:cubicBezTo>
                  <a:pt x="981216" y="761563"/>
                  <a:pt x="761563" y="981216"/>
                  <a:pt x="490608" y="981216"/>
                </a:cubicBezTo>
                <a:cubicBezTo>
                  <a:pt x="219653" y="981216"/>
                  <a:pt x="0" y="761563"/>
                  <a:pt x="0" y="49060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206" tIns="160206" rIns="160206" bIns="160206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300" kern="1200"/>
              <a:t>Rank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A7CB12E-4990-47A6-8CDF-E7C87CE60867}"/>
              </a:ext>
            </a:extLst>
          </p:cNvPr>
          <p:cNvSpPr/>
          <p:nvPr/>
        </p:nvSpPr>
        <p:spPr>
          <a:xfrm>
            <a:off x="3687838" y="2925767"/>
            <a:ext cx="981216" cy="981216"/>
          </a:xfrm>
          <a:custGeom>
            <a:avLst/>
            <a:gdLst>
              <a:gd name="connsiteX0" fmla="*/ 0 w 981216"/>
              <a:gd name="connsiteY0" fmla="*/ 490608 h 981216"/>
              <a:gd name="connsiteX1" fmla="*/ 490608 w 981216"/>
              <a:gd name="connsiteY1" fmla="*/ 0 h 981216"/>
              <a:gd name="connsiteX2" fmla="*/ 981216 w 981216"/>
              <a:gd name="connsiteY2" fmla="*/ 490608 h 981216"/>
              <a:gd name="connsiteX3" fmla="*/ 490608 w 981216"/>
              <a:gd name="connsiteY3" fmla="*/ 981216 h 981216"/>
              <a:gd name="connsiteX4" fmla="*/ 0 w 981216"/>
              <a:gd name="connsiteY4" fmla="*/ 490608 h 98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216" h="981216">
                <a:moveTo>
                  <a:pt x="0" y="490608"/>
                </a:moveTo>
                <a:cubicBezTo>
                  <a:pt x="0" y="219653"/>
                  <a:pt x="219653" y="0"/>
                  <a:pt x="490608" y="0"/>
                </a:cubicBezTo>
                <a:cubicBezTo>
                  <a:pt x="761563" y="0"/>
                  <a:pt x="981216" y="219653"/>
                  <a:pt x="981216" y="490608"/>
                </a:cubicBezTo>
                <a:cubicBezTo>
                  <a:pt x="981216" y="761563"/>
                  <a:pt x="761563" y="981216"/>
                  <a:pt x="490608" y="981216"/>
                </a:cubicBezTo>
                <a:cubicBezTo>
                  <a:pt x="219653" y="981216"/>
                  <a:pt x="0" y="761563"/>
                  <a:pt x="0" y="49060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206" tIns="160206" rIns="160206" bIns="160206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300" kern="1200"/>
              <a:t>Keywords</a:t>
            </a:r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AF085FF9-81A0-4915-A84D-8D3470FB2EB9}"/>
              </a:ext>
            </a:extLst>
          </p:cNvPr>
          <p:cNvSpPr/>
          <p:nvPr/>
        </p:nvSpPr>
        <p:spPr>
          <a:xfrm>
            <a:off x="5363459" y="3375318"/>
            <a:ext cx="401053" cy="352926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F4A53979-9363-4941-A0A5-5EA0073F63D3}"/>
              </a:ext>
            </a:extLst>
          </p:cNvPr>
          <p:cNvSpPr/>
          <p:nvPr/>
        </p:nvSpPr>
        <p:spPr>
          <a:xfrm rot="12208794">
            <a:off x="4962406" y="5222174"/>
            <a:ext cx="401053" cy="352926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19CEC744-E6E7-4721-A750-A44797484DF8}"/>
              </a:ext>
            </a:extLst>
          </p:cNvPr>
          <p:cNvSpPr/>
          <p:nvPr/>
        </p:nvSpPr>
        <p:spPr>
          <a:xfrm rot="15108163">
            <a:off x="4365032" y="4516950"/>
            <a:ext cx="401053" cy="352926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7DD3FEFF-D2F6-423E-9C34-30A388504F1A}"/>
              </a:ext>
            </a:extLst>
          </p:cNvPr>
          <p:cNvSpPr/>
          <p:nvPr/>
        </p:nvSpPr>
        <p:spPr>
          <a:xfrm rot="9386880">
            <a:off x="5866326" y="5209017"/>
            <a:ext cx="401053" cy="352926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A5B05F21-9129-404E-9D55-66BC2B7ACE3D}"/>
              </a:ext>
            </a:extLst>
          </p:cNvPr>
          <p:cNvSpPr/>
          <p:nvPr/>
        </p:nvSpPr>
        <p:spPr>
          <a:xfrm rot="6242993">
            <a:off x="6351290" y="4568483"/>
            <a:ext cx="401053" cy="352926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21D58C69-D4E3-4B52-AC14-6E9D309667C4}"/>
              </a:ext>
            </a:extLst>
          </p:cNvPr>
          <p:cNvSpPr/>
          <p:nvPr/>
        </p:nvSpPr>
        <p:spPr>
          <a:xfrm rot="2903417">
            <a:off x="6131426" y="3689377"/>
            <a:ext cx="401053" cy="352926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3F23386D-71FC-4D13-AB51-10E90B4A9628}"/>
              </a:ext>
            </a:extLst>
          </p:cNvPr>
          <p:cNvSpPr/>
          <p:nvPr/>
        </p:nvSpPr>
        <p:spPr>
          <a:xfrm rot="18359296">
            <a:off x="4626669" y="3702567"/>
            <a:ext cx="401053" cy="352926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60388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27509-8BC6-4382-BE36-F4E11F054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A9BC5-F0B1-43D2-8961-156D93145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Basic</a:t>
            </a:r>
          </a:p>
          <a:p>
            <a:pPr lvl="1"/>
            <a:r>
              <a:rPr lang="en-GB" dirty="0"/>
              <a:t>Increasing rankings</a:t>
            </a:r>
          </a:p>
          <a:p>
            <a:r>
              <a:rPr lang="en-GB" dirty="0"/>
              <a:t>Complex</a:t>
            </a:r>
          </a:p>
          <a:p>
            <a:pPr lvl="1"/>
            <a:r>
              <a:rPr lang="en-GB" dirty="0"/>
              <a:t>Managing the programming</a:t>
            </a:r>
          </a:p>
          <a:p>
            <a:pPr lvl="1"/>
            <a:r>
              <a:rPr lang="en-GB" dirty="0"/>
              <a:t>Managing the content</a:t>
            </a:r>
          </a:p>
          <a:p>
            <a:pPr lvl="1"/>
            <a:r>
              <a:rPr lang="en-GB" dirty="0"/>
              <a:t>Managing the visibility</a:t>
            </a:r>
          </a:p>
          <a:p>
            <a:pPr lvl="1"/>
            <a:r>
              <a:rPr lang="en-GB" dirty="0"/>
              <a:t>Managing the success </a:t>
            </a:r>
          </a:p>
        </p:txBody>
      </p:sp>
    </p:spTree>
    <p:extLst>
      <p:ext uri="{BB962C8B-B14F-4D97-AF65-F5344CB8AC3E}">
        <p14:creationId xmlns:p14="http://schemas.microsoft.com/office/powerpoint/2010/main" val="1568700861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5985-2828-4F01-8EE3-D1E0C7028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 Engines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66D0B-7EA2-4F8F-8990-AB1AAC8E2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need a search engine to achieve all of the above</a:t>
            </a:r>
          </a:p>
          <a:p>
            <a:r>
              <a:rPr lang="en-GB" dirty="0"/>
              <a:t>You need to remain up to date with the latest search engine trends</a:t>
            </a:r>
          </a:p>
          <a:p>
            <a:r>
              <a:rPr lang="en-GB" dirty="0"/>
              <a:t>Old ways of doing SEO could actually hinder your SEO visibility</a:t>
            </a:r>
          </a:p>
          <a:p>
            <a:r>
              <a:rPr lang="en-GB" dirty="0"/>
              <a:t>You need to understand the search engine’s algorithms</a:t>
            </a:r>
          </a:p>
        </p:txBody>
      </p:sp>
    </p:spTree>
    <p:extLst>
      <p:ext uri="{BB962C8B-B14F-4D97-AF65-F5344CB8AC3E}">
        <p14:creationId xmlns:p14="http://schemas.microsoft.com/office/powerpoint/2010/main" val="166253392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C156E-98F9-43F3-ABC0-05A2A53D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Search Engines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DEEDA-08A3-4734-A8E5-8AC76DDF6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the search engine results are produced</a:t>
            </a:r>
          </a:p>
          <a:p>
            <a:r>
              <a:rPr lang="en-GB" dirty="0"/>
              <a:t>What factors influence rankings</a:t>
            </a:r>
          </a:p>
          <a:p>
            <a:r>
              <a:rPr lang="en-GB" dirty="0"/>
              <a:t>How algorithms (the maths) works</a:t>
            </a:r>
          </a:p>
          <a:p>
            <a:r>
              <a:rPr lang="en-GB" dirty="0"/>
              <a:t>How a search engine ‘views’ your website</a:t>
            </a:r>
          </a:p>
          <a:p>
            <a:r>
              <a:rPr lang="en-GB" dirty="0"/>
              <a:t>How search results are designed for human behaviour</a:t>
            </a:r>
          </a:p>
        </p:txBody>
      </p:sp>
    </p:spTree>
    <p:extLst>
      <p:ext uri="{BB962C8B-B14F-4D97-AF65-F5344CB8AC3E}">
        <p14:creationId xmlns:p14="http://schemas.microsoft.com/office/powerpoint/2010/main" val="114484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D13A0-6ED9-EB0B-5E89-69D7C4573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 to the front end…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D8F3E-B2D4-0D90-588F-4F0C25BB9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JavaScript</a:t>
            </a:r>
          </a:p>
          <a:p>
            <a:r>
              <a:rPr lang="en-GB" dirty="0"/>
              <a:t>JavaScript is an interpreted Scripting Language and is used to make your website interactive. </a:t>
            </a:r>
          </a:p>
          <a:p>
            <a:r>
              <a:rPr lang="en-GB" dirty="0"/>
              <a:t>Remember, an interpreted language is processed line-by-line, not all at once. </a:t>
            </a:r>
          </a:p>
          <a:p>
            <a:r>
              <a:rPr lang="en-GB" dirty="0"/>
              <a:t>By interactive we mean it makes the website “Do Stuff!”</a:t>
            </a:r>
          </a:p>
          <a:p>
            <a:r>
              <a:rPr lang="en-GB" dirty="0"/>
              <a:t>By “Do Stuff!” we mean web page elements such as pop-ups and check the correct type of data has been entered on a form (e.g. an email address instead of a telephone number) </a:t>
            </a:r>
          </a:p>
        </p:txBody>
      </p:sp>
    </p:spTree>
    <p:extLst>
      <p:ext uri="{BB962C8B-B14F-4D97-AF65-F5344CB8AC3E}">
        <p14:creationId xmlns:p14="http://schemas.microsoft.com/office/powerpoint/2010/main" val="1216157596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33C81-6DBE-423B-8D96-9574DCF4B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 Factors for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A1218-5CE1-42CC-8913-0452F75E2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do we ‘read’ the search results?</a:t>
            </a:r>
          </a:p>
          <a:p>
            <a:r>
              <a:rPr lang="en-GB" dirty="0"/>
              <a:t>What factors make us click?</a:t>
            </a:r>
          </a:p>
          <a:p>
            <a:r>
              <a:rPr lang="en-GB" dirty="0"/>
              <a:t>What factors help us decide which results are relevant?</a:t>
            </a:r>
          </a:p>
          <a:p>
            <a:r>
              <a:rPr lang="en-GB" dirty="0"/>
              <a:t>What is the importance of WORDS?</a:t>
            </a:r>
          </a:p>
        </p:txBody>
      </p:sp>
    </p:spTree>
    <p:extLst>
      <p:ext uri="{BB962C8B-B14F-4D97-AF65-F5344CB8AC3E}">
        <p14:creationId xmlns:p14="http://schemas.microsoft.com/office/powerpoint/2010/main" val="92434457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17E5-2762-4F7F-8ED5-46D5BAC12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Keyword Research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F9A35D-1088-43C5-80F8-D4A7771AC1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1038" y="2336800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586588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33FC4-B569-42C2-8CAA-14801067C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Keyword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E9E0A-DBCC-4EA5-B4A0-EEA56618B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These are the words that people type into the search engine</a:t>
            </a:r>
          </a:p>
          <a:p>
            <a:r>
              <a:rPr lang="en-GB" dirty="0"/>
              <a:t>Why is the keyword the foundation of all online marketing and not just SEO?</a:t>
            </a:r>
          </a:p>
          <a:p>
            <a:pPr lvl="1"/>
            <a:r>
              <a:rPr lang="en-GB" dirty="0"/>
              <a:t>PPC, Social, Ads, Content, Multimedia</a:t>
            </a:r>
          </a:p>
          <a:p>
            <a:r>
              <a:rPr lang="en-GB" dirty="0"/>
              <a:t>What is keyword research based on?</a:t>
            </a:r>
          </a:p>
          <a:p>
            <a:pPr lvl="1"/>
            <a:r>
              <a:rPr lang="en-GB" dirty="0"/>
              <a:t>Behaviour, intent, and activity of a searcher.</a:t>
            </a:r>
          </a:p>
          <a:p>
            <a:r>
              <a:rPr lang="en-GB" dirty="0"/>
              <a:t>How does searcher’s intent help us develop content around the searcher’s need?</a:t>
            </a:r>
          </a:p>
          <a:p>
            <a:r>
              <a:rPr lang="en-GB" dirty="0"/>
              <a:t>How are keyword tools used to gather and evaluate keywords?</a:t>
            </a:r>
          </a:p>
        </p:txBody>
      </p:sp>
    </p:spTree>
    <p:extLst>
      <p:ext uri="{BB962C8B-B14F-4D97-AF65-F5344CB8AC3E}">
        <p14:creationId xmlns:p14="http://schemas.microsoft.com/office/powerpoint/2010/main" val="3611632867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BFDD8-054E-4424-A26B-7FB83F9B2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On-Page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2160C-0B6F-4F47-BDE3-E997E4F7E4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How to implement keywords in your content?</a:t>
            </a:r>
          </a:p>
          <a:p>
            <a:r>
              <a:rPr lang="en-GB" dirty="0"/>
              <a:t>What are the key page elements?</a:t>
            </a:r>
          </a:p>
          <a:p>
            <a:pPr lvl="1"/>
            <a:r>
              <a:rPr lang="en-GB" dirty="0"/>
              <a:t>Space</a:t>
            </a:r>
          </a:p>
          <a:p>
            <a:pPr lvl="1"/>
            <a:r>
              <a:rPr lang="en-GB" dirty="0"/>
              <a:t>Navigation</a:t>
            </a:r>
          </a:p>
          <a:p>
            <a:pPr lvl="1"/>
            <a:r>
              <a:rPr lang="en-GB" dirty="0"/>
              <a:t>About Us</a:t>
            </a:r>
          </a:p>
          <a:p>
            <a:pPr lvl="1"/>
            <a:r>
              <a:rPr lang="en-GB" dirty="0"/>
              <a:t>Contact</a:t>
            </a:r>
          </a:p>
          <a:p>
            <a:pPr lvl="1"/>
            <a:r>
              <a:rPr lang="en-GB" dirty="0"/>
              <a:t>CTA or sign up</a:t>
            </a:r>
          </a:p>
          <a:p>
            <a:pPr lvl="1"/>
            <a:r>
              <a:rPr lang="en-GB" dirty="0"/>
              <a:t>Search</a:t>
            </a:r>
          </a:p>
          <a:p>
            <a:pPr lvl="1"/>
            <a:r>
              <a:rPr lang="en-GB" dirty="0"/>
              <a:t>Informational footer</a:t>
            </a:r>
          </a:p>
          <a:p>
            <a:pPr lvl="1"/>
            <a:r>
              <a:rPr lang="en-GB" dirty="0"/>
              <a:t>Great images and style for buttons</a:t>
            </a:r>
          </a:p>
          <a:p>
            <a:pPr lvl="1"/>
            <a:r>
              <a:rPr lang="en-GB" dirty="0"/>
              <a:t>Web fonts</a:t>
            </a:r>
          </a:p>
          <a:p>
            <a:pPr lvl="1"/>
            <a:endParaRPr lang="en-GB" dirty="0"/>
          </a:p>
          <a:p>
            <a:r>
              <a:rPr lang="en-GB" dirty="0"/>
              <a:t>How to structure your content?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91ACFD-2195-484B-BD51-74E6C0EAF4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What is navigation?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Explain page and content types:</a:t>
            </a:r>
          </a:p>
          <a:p>
            <a:pPr lvl="1"/>
            <a:r>
              <a:rPr lang="en-GB" dirty="0"/>
              <a:t>Ecommerce</a:t>
            </a:r>
          </a:p>
          <a:p>
            <a:pPr lvl="1"/>
            <a:r>
              <a:rPr lang="en-GB" dirty="0"/>
              <a:t>Publisher</a:t>
            </a:r>
          </a:p>
          <a:p>
            <a:pPr lvl="1"/>
            <a:r>
              <a:rPr lang="en-GB" dirty="0"/>
              <a:t>Blogs</a:t>
            </a:r>
          </a:p>
          <a:p>
            <a:pPr lvl="1"/>
            <a:r>
              <a:rPr lang="en-GB" dirty="0"/>
              <a:t>Others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How to avoid penalties?</a:t>
            </a:r>
          </a:p>
          <a:p>
            <a:pPr lvl="1"/>
            <a:r>
              <a:rPr lang="en-GB" dirty="0"/>
              <a:t>Don’t buy links</a:t>
            </a:r>
          </a:p>
          <a:p>
            <a:pPr lvl="1"/>
            <a:r>
              <a:rPr lang="en-GB" dirty="0"/>
              <a:t>Don’t overuse keywords</a:t>
            </a:r>
          </a:p>
          <a:p>
            <a:pPr lvl="1"/>
            <a:r>
              <a:rPr lang="en-GB" dirty="0"/>
              <a:t>Make original, quality content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77538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174B-C84F-4E56-BB3D-E55847E6A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Off-Page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BC2A5-2CFB-41E2-B1D2-D343F42D4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the importance of link building?</a:t>
            </a:r>
          </a:p>
          <a:p>
            <a:pPr lvl="1"/>
            <a:r>
              <a:rPr lang="en-GB" dirty="0"/>
              <a:t>Helps to promote your brand</a:t>
            </a:r>
          </a:p>
          <a:p>
            <a:pPr lvl="1"/>
            <a:r>
              <a:rPr lang="en-GB" dirty="0"/>
              <a:t>It can help to show that you are an authority in your field through links to relevant content</a:t>
            </a:r>
          </a:p>
          <a:p>
            <a:pPr lvl="1"/>
            <a:r>
              <a:rPr lang="en-GB" dirty="0"/>
              <a:t>It can also help to promote the expertise of your company as well as the strengths of its goods and services</a:t>
            </a:r>
          </a:p>
          <a:p>
            <a:r>
              <a:rPr lang="en-GB" dirty="0"/>
              <a:t>What are the types of links?</a:t>
            </a:r>
          </a:p>
          <a:p>
            <a:pPr marL="457200" lvl="1" indent="0">
              <a:buNone/>
            </a:pPr>
            <a:r>
              <a:rPr lang="en-GB" dirty="0"/>
              <a:t>Natural links</a:t>
            </a:r>
          </a:p>
          <a:p>
            <a:pPr marL="457200" lvl="1" indent="0">
              <a:buNone/>
            </a:pPr>
            <a:r>
              <a:rPr lang="en-GB" dirty="0"/>
              <a:t>Manual outreach links</a:t>
            </a:r>
          </a:p>
          <a:p>
            <a:pPr marL="457200" lvl="1" indent="0">
              <a:buNone/>
            </a:pPr>
            <a:r>
              <a:rPr lang="en-GB" dirty="0"/>
              <a:t>Self-created links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62677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56A6-97A1-45B9-9F8C-98CA10307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Strategies to get other pages to link to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F37D8-D6C6-4EEB-9390-CD0E7C114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When you reach out to other entities to create links to your site, try some of these tried and true strategies</a:t>
            </a:r>
          </a:p>
          <a:p>
            <a:r>
              <a:rPr lang="en-GB" dirty="0"/>
              <a:t>Create compelling content that people will want to link to and reference</a:t>
            </a:r>
          </a:p>
          <a:p>
            <a:r>
              <a:rPr lang="en-GB" dirty="0"/>
              <a:t>Submit your news for press releases and submit your site to directories</a:t>
            </a:r>
          </a:p>
          <a:p>
            <a:r>
              <a:rPr lang="en-GB" dirty="0"/>
              <a:t>Put your products and services where influential people will see them</a:t>
            </a:r>
          </a:p>
          <a:p>
            <a:r>
              <a:rPr lang="en-GB" dirty="0"/>
              <a:t>Get links from friends, partners, and other people you know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86543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939A7-085D-4B38-A7CF-BB78FE72A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On-Page SEO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1CD8D-5049-4A44-BD5E-98951D564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Meta tags</a:t>
            </a:r>
          </a:p>
          <a:p>
            <a:r>
              <a:rPr lang="en-GB" dirty="0"/>
              <a:t>Internal linking</a:t>
            </a:r>
          </a:p>
          <a:p>
            <a:r>
              <a:rPr lang="en-GB" dirty="0"/>
              <a:t>Keyword research and placement</a:t>
            </a:r>
          </a:p>
        </p:txBody>
      </p:sp>
    </p:spTree>
    <p:extLst>
      <p:ext uri="{BB962C8B-B14F-4D97-AF65-F5344CB8AC3E}">
        <p14:creationId xmlns:p14="http://schemas.microsoft.com/office/powerpoint/2010/main" val="399668569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C348B-36E4-4C30-85AA-CE63B153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Meta 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EEDD1-FDC6-4460-BB2D-1D8B9BCFF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Meta tags</a:t>
            </a:r>
            <a:r>
              <a:rPr lang="en-GB" dirty="0"/>
              <a:t> are snippets of text that describe a page’s content</a:t>
            </a:r>
          </a:p>
          <a:p>
            <a:r>
              <a:rPr lang="en-GB" dirty="0"/>
              <a:t>The meta tags don’t appear on the page itself, but only in the page’s code</a:t>
            </a:r>
          </a:p>
          <a:p>
            <a:r>
              <a:rPr lang="en-GB" dirty="0"/>
              <a:t>Usually in the ‘HEAD’ section of the HTML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996200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5275-CCBB-4641-BCF8-3061F516A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Internal Linking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DA14B-F674-43B1-9231-A4F654E05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Internal links are links that go from one page on a domain to a different page on the same domain. They are commonly used in main navigation.</a:t>
            </a:r>
          </a:p>
          <a:p>
            <a:endParaRPr lang="en-GB" dirty="0"/>
          </a:p>
          <a:p>
            <a:r>
              <a:rPr lang="en-GB" dirty="0"/>
              <a:t>These type of links are useful for three reasons:</a:t>
            </a:r>
          </a:p>
          <a:p>
            <a:pPr lvl="1"/>
            <a:r>
              <a:rPr lang="en-GB" dirty="0"/>
              <a:t>    They allow users to navigate a website.</a:t>
            </a:r>
          </a:p>
          <a:p>
            <a:pPr lvl="1"/>
            <a:r>
              <a:rPr lang="en-GB" dirty="0"/>
              <a:t>    They help establish information hierarchy for the given website.</a:t>
            </a:r>
          </a:p>
          <a:p>
            <a:pPr lvl="1"/>
            <a:r>
              <a:rPr lang="en-GB" dirty="0"/>
              <a:t>    They help spread link equity (ranking power) around websites.</a:t>
            </a:r>
          </a:p>
        </p:txBody>
      </p:sp>
    </p:spTree>
    <p:extLst>
      <p:ext uri="{BB962C8B-B14F-4D97-AF65-F5344CB8AC3E}">
        <p14:creationId xmlns:p14="http://schemas.microsoft.com/office/powerpoint/2010/main" val="379961925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5CC91-1484-4A56-ABC7-7F484FA54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Keyword Research and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6DA89-B334-441A-B677-EA7B126EA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Keyword research: find popular keywords people use when they look for information related to data visualization</a:t>
            </a:r>
          </a:p>
          <a:p>
            <a:r>
              <a:rPr lang="en-GB" dirty="0"/>
              <a:t>Keyword placement: embed selected SEO keywords at places where search engines pay more attention to when examining web page contents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40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D13A0-6ED9-EB0B-5E89-69D7C4573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the back end…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D8F3E-B2D4-0D90-588F-4F0C25BB9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Java is one of many different types of back end programming language</a:t>
            </a:r>
          </a:p>
          <a:p>
            <a:r>
              <a:rPr lang="en-GB" dirty="0"/>
              <a:t>Java is compiled programming language</a:t>
            </a:r>
          </a:p>
          <a:p>
            <a:r>
              <a:rPr lang="en-GB" dirty="0"/>
              <a:t>Remember, compiled means all our instructions are turned in to machine code in one go, not line-by-line </a:t>
            </a:r>
          </a:p>
          <a:p>
            <a:r>
              <a:rPr lang="en-GB" dirty="0"/>
              <a:t>This is a simple java program that prints “hello </a:t>
            </a:r>
            <a:r>
              <a:rPr lang="en-GB" dirty="0" err="1"/>
              <a:t>javatpoint</a:t>
            </a:r>
            <a:r>
              <a:rPr lang="en-GB" dirty="0"/>
              <a:t>” to the screen.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Note the use of {} and terms such as ‘public’, ‘class’, ‘static’ and ‘void’ – if you see these you know it could be java!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E70AB-5822-2F28-835E-FCF30F9DB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37" y="3728702"/>
            <a:ext cx="7036227" cy="189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66921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E9E2F-1F5C-4FD9-BB9C-6A7298CE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1529F-5812-452D-88C2-195F7FF77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Use the following guidelines to place the keywords: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Place keyword(s) in article headline and in subheads. </a:t>
            </a:r>
          </a:p>
          <a:p>
            <a:r>
              <a:rPr lang="en-GB" dirty="0"/>
              <a:t>Place keyword(s) in the first 25 words of your page. </a:t>
            </a:r>
          </a:p>
          <a:p>
            <a:r>
              <a:rPr lang="en-GB" dirty="0"/>
              <a:t>Place keyword(s) in the last 25 words of your page.</a:t>
            </a:r>
          </a:p>
          <a:p>
            <a:r>
              <a:rPr lang="en-GB" dirty="0"/>
              <a:t>Bold keyword(s) at least once on your page.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444196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345AD-A3DA-4093-9CD5-2A9E16194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Off-Page SEO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D5CED-F0EC-47AA-BB21-DA0A80ECC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Directory Submission</a:t>
            </a:r>
          </a:p>
          <a:p>
            <a:r>
              <a:rPr lang="en-GB" dirty="0"/>
              <a:t>Article Submission</a:t>
            </a:r>
          </a:p>
          <a:p>
            <a:r>
              <a:rPr lang="en-GB" dirty="0"/>
              <a:t>Forms Posting</a:t>
            </a:r>
          </a:p>
          <a:p>
            <a:r>
              <a:rPr lang="en-GB" dirty="0"/>
              <a:t>Social Media marketing</a:t>
            </a:r>
          </a:p>
          <a:p>
            <a:r>
              <a:rPr lang="en-GB" dirty="0"/>
              <a:t>Link Building including backlinks</a:t>
            </a:r>
          </a:p>
          <a:p>
            <a:r>
              <a:rPr lang="en-GB" dirty="0"/>
              <a:t>Press Release Submission</a:t>
            </a:r>
          </a:p>
        </p:txBody>
      </p:sp>
    </p:spTree>
    <p:extLst>
      <p:ext uri="{BB962C8B-B14F-4D97-AF65-F5344CB8AC3E}">
        <p14:creationId xmlns:p14="http://schemas.microsoft.com/office/powerpoint/2010/main" val="3056992321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B5C7E-FF70-40B0-BB87-1629F82CF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Ranking Factors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8461F-C8C7-4EEF-9230-946D0E50E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    Domain Factors</a:t>
            </a:r>
          </a:p>
          <a:p>
            <a:r>
              <a:rPr lang="en-GB" dirty="0"/>
              <a:t>    Page-Level Factors</a:t>
            </a:r>
          </a:p>
          <a:p>
            <a:r>
              <a:rPr lang="en-GB" dirty="0"/>
              <a:t>    Site-Level Factors</a:t>
            </a:r>
          </a:p>
          <a:p>
            <a:r>
              <a:rPr lang="en-GB" dirty="0"/>
              <a:t>    Backlink Factors</a:t>
            </a:r>
          </a:p>
          <a:p>
            <a:r>
              <a:rPr lang="en-GB" dirty="0"/>
              <a:t>    User Interaction</a:t>
            </a:r>
          </a:p>
          <a:p>
            <a:r>
              <a:rPr lang="en-GB" dirty="0"/>
              <a:t>    Special Google Algorithm Rules</a:t>
            </a:r>
          </a:p>
          <a:p>
            <a:r>
              <a:rPr lang="en-GB" dirty="0"/>
              <a:t>    Brand Signals</a:t>
            </a:r>
          </a:p>
          <a:p>
            <a:r>
              <a:rPr lang="en-GB" dirty="0"/>
              <a:t>    On-Site </a:t>
            </a:r>
            <a:r>
              <a:rPr lang="en-GB" dirty="0" err="1"/>
              <a:t>Webspam</a:t>
            </a:r>
            <a:r>
              <a:rPr lang="en-GB" dirty="0"/>
              <a:t> Factors</a:t>
            </a:r>
          </a:p>
          <a:p>
            <a:r>
              <a:rPr lang="en-GB" dirty="0"/>
              <a:t>    Off-Site </a:t>
            </a:r>
            <a:r>
              <a:rPr lang="en-GB" dirty="0" err="1"/>
              <a:t>Webspam</a:t>
            </a:r>
            <a:r>
              <a:rPr lang="en-GB" dirty="0"/>
              <a:t> Factors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54300-DEEB-405A-AD13-E69E55E7D19C}"/>
              </a:ext>
            </a:extLst>
          </p:cNvPr>
          <p:cNvSpPr txBox="1"/>
          <p:nvPr/>
        </p:nvSpPr>
        <p:spPr>
          <a:xfrm>
            <a:off x="5855369" y="6368716"/>
            <a:ext cx="526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https://backlinko.com/google-ranking-factors#domain</a:t>
            </a:r>
          </a:p>
        </p:txBody>
      </p:sp>
    </p:spTree>
    <p:extLst>
      <p:ext uri="{BB962C8B-B14F-4D97-AF65-F5344CB8AC3E}">
        <p14:creationId xmlns:p14="http://schemas.microsoft.com/office/powerpoint/2010/main" val="1005764656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48E33-97A4-4C3A-8BE8-08A2717F9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4.5 Explain the differences between a static and dynamic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777CD-A861-49C9-A1D4-CF8F4A8C1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Written in code</a:t>
            </a:r>
          </a:p>
          <a:p>
            <a:r>
              <a:rPr lang="en-GB" dirty="0"/>
              <a:t>Written scripting language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415280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BC1F4-F7A9-4F46-BEE9-0A34622F3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client; Browsers and Applications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EF088-B62C-4181-A195-F3E69B398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Web client</a:t>
            </a:r>
          </a:p>
          <a:p>
            <a:pPr lvl="1"/>
            <a:r>
              <a:rPr lang="en-GB" dirty="0"/>
              <a:t>A user interface through which messages are sent to a web server</a:t>
            </a:r>
          </a:p>
          <a:p>
            <a:pPr lvl="1"/>
            <a:r>
              <a:rPr lang="en-GB" dirty="0"/>
              <a:t>A web client usually operates within a web browser</a:t>
            </a:r>
          </a:p>
          <a:p>
            <a:r>
              <a:rPr lang="en-GB" dirty="0"/>
              <a:t>Browser</a:t>
            </a:r>
          </a:p>
          <a:p>
            <a:pPr lvl="1"/>
            <a:r>
              <a:rPr lang="en-GB" dirty="0"/>
              <a:t>Used to access the World Wide Web</a:t>
            </a:r>
          </a:p>
          <a:p>
            <a:r>
              <a:rPr lang="en-GB" dirty="0"/>
              <a:t>Applications</a:t>
            </a:r>
          </a:p>
          <a:p>
            <a:pPr lvl="1"/>
            <a:r>
              <a:rPr lang="en-GB" dirty="0"/>
              <a:t>Any computer program that performs a specific function by using a web browser as its client</a:t>
            </a:r>
          </a:p>
          <a:p>
            <a:pPr lvl="1"/>
            <a:r>
              <a:rPr lang="en-GB" dirty="0"/>
              <a:t>Example: contact form</a:t>
            </a:r>
          </a:p>
        </p:txBody>
      </p:sp>
    </p:spTree>
    <p:extLst>
      <p:ext uri="{BB962C8B-B14F-4D97-AF65-F5344CB8AC3E}">
        <p14:creationId xmlns:p14="http://schemas.microsoft.com/office/powerpoint/2010/main" val="1842255426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B307E3E-F879-40E2-9D61-E69636644341}"/>
              </a:ext>
            </a:extLst>
          </p:cNvPr>
          <p:cNvSpPr txBox="1">
            <a:spLocks/>
          </p:cNvSpPr>
          <p:nvPr/>
        </p:nvSpPr>
        <p:spPr>
          <a:xfrm>
            <a:off x="1295401" y="2382000"/>
            <a:ext cx="2971798" cy="17335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Static and Dynamic Websites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DE577C73-D91B-444F-AD96-1454BB850D29}"/>
              </a:ext>
            </a:extLst>
          </p:cNvPr>
          <p:cNvSpPr/>
          <p:nvPr/>
        </p:nvSpPr>
        <p:spPr>
          <a:xfrm flipV="1">
            <a:off x="4543425" y="1219200"/>
            <a:ext cx="6076950" cy="1868400"/>
          </a:xfrm>
          <a:prstGeom prst="round2DiagRect">
            <a:avLst/>
          </a:prstGeom>
          <a:gradFill flip="none" rotWithShape="1">
            <a:gsLst>
              <a:gs pos="99000">
                <a:schemeClr val="bg1">
                  <a:lumMod val="75000"/>
                  <a:alpha val="56000"/>
                </a:schemeClr>
              </a:gs>
              <a:gs pos="1000">
                <a:schemeClr val="bg1">
                  <a:alpha val="70000"/>
                </a:schemeClr>
              </a:gs>
              <a:gs pos="71000">
                <a:schemeClr val="tx1">
                  <a:lumMod val="75000"/>
                  <a:lumOff val="25000"/>
                  <a:alpha val="87000"/>
                </a:schemeClr>
              </a:gs>
              <a:gs pos="28000">
                <a:schemeClr val="tx1">
                  <a:lumMod val="75000"/>
                  <a:lumOff val="25000"/>
                  <a:alpha val="92000"/>
                </a:schemeClr>
              </a:gs>
              <a:gs pos="86000">
                <a:schemeClr val="tx1">
                  <a:lumMod val="85000"/>
                  <a:lumOff val="15000"/>
                  <a:alpha val="78000"/>
                </a:schemeClr>
              </a:gs>
              <a:gs pos="15000">
                <a:schemeClr val="tx1">
                  <a:lumMod val="85000"/>
                  <a:lumOff val="15000"/>
                  <a:alpha val="67000"/>
                </a:schemeClr>
              </a:gs>
            </a:gsLst>
            <a:lin ang="21000000" scaled="0"/>
            <a:tileRect/>
          </a:gradFill>
          <a:ln w="28575">
            <a:gradFill flip="none" rotWithShape="1">
              <a:gsLst>
                <a:gs pos="46000">
                  <a:srgbClr val="BFBFBF"/>
                </a:gs>
                <a:gs pos="28000">
                  <a:schemeClr val="tx1">
                    <a:lumMod val="75000"/>
                    <a:lumOff val="25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  <a:gs pos="78000">
                  <a:srgbClr val="4E4E4E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91BBA7AE-7C78-40C8-82AC-5DEC494FC57B}"/>
              </a:ext>
            </a:extLst>
          </p:cNvPr>
          <p:cNvSpPr/>
          <p:nvPr/>
        </p:nvSpPr>
        <p:spPr>
          <a:xfrm flipV="1">
            <a:off x="4543423" y="3428998"/>
            <a:ext cx="7448551" cy="2523767"/>
          </a:xfrm>
          <a:prstGeom prst="round2DiagRect">
            <a:avLst/>
          </a:prstGeom>
          <a:gradFill flip="none" rotWithShape="1">
            <a:gsLst>
              <a:gs pos="99000">
                <a:schemeClr val="bg1">
                  <a:lumMod val="75000"/>
                  <a:alpha val="56000"/>
                </a:schemeClr>
              </a:gs>
              <a:gs pos="1000">
                <a:schemeClr val="bg1">
                  <a:alpha val="70000"/>
                </a:schemeClr>
              </a:gs>
              <a:gs pos="71000">
                <a:schemeClr val="tx1">
                  <a:lumMod val="75000"/>
                  <a:lumOff val="25000"/>
                  <a:alpha val="87000"/>
                </a:schemeClr>
              </a:gs>
              <a:gs pos="28000">
                <a:schemeClr val="tx1">
                  <a:lumMod val="75000"/>
                  <a:lumOff val="25000"/>
                  <a:alpha val="92000"/>
                </a:schemeClr>
              </a:gs>
              <a:gs pos="86000">
                <a:schemeClr val="tx1">
                  <a:lumMod val="85000"/>
                  <a:lumOff val="15000"/>
                  <a:alpha val="78000"/>
                </a:schemeClr>
              </a:gs>
              <a:gs pos="15000">
                <a:schemeClr val="tx1">
                  <a:lumMod val="85000"/>
                  <a:lumOff val="15000"/>
                  <a:alpha val="67000"/>
                </a:schemeClr>
              </a:gs>
            </a:gsLst>
            <a:lin ang="21000000" scaled="0"/>
            <a:tileRect/>
          </a:gradFill>
          <a:ln w="28575">
            <a:gradFill flip="none" rotWithShape="1">
              <a:gsLst>
                <a:gs pos="46000">
                  <a:srgbClr val="BFBFBF"/>
                </a:gs>
                <a:gs pos="28000">
                  <a:schemeClr val="tx1">
                    <a:lumMod val="75000"/>
                    <a:lumOff val="25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  <a:gs pos="78000">
                  <a:srgbClr val="4E4E4E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E46C2AD1-48A4-47E7-86DA-655C4EC36B2E}"/>
              </a:ext>
            </a:extLst>
          </p:cNvPr>
          <p:cNvSpPr/>
          <p:nvPr/>
        </p:nvSpPr>
        <p:spPr>
          <a:xfrm flipV="1">
            <a:off x="923925" y="2314575"/>
            <a:ext cx="3891600" cy="1868400"/>
          </a:xfrm>
          <a:prstGeom prst="round2DiagRect">
            <a:avLst/>
          </a:prstGeom>
          <a:gradFill flip="none" rotWithShape="1">
            <a:gsLst>
              <a:gs pos="99000">
                <a:schemeClr val="bg1">
                  <a:lumMod val="75000"/>
                  <a:alpha val="56000"/>
                </a:schemeClr>
              </a:gs>
              <a:gs pos="1000">
                <a:schemeClr val="bg1">
                  <a:alpha val="70000"/>
                </a:schemeClr>
              </a:gs>
              <a:gs pos="71000">
                <a:schemeClr val="tx1">
                  <a:lumMod val="75000"/>
                  <a:lumOff val="25000"/>
                  <a:alpha val="44000"/>
                </a:schemeClr>
              </a:gs>
              <a:gs pos="28000">
                <a:schemeClr val="tx1">
                  <a:lumMod val="75000"/>
                  <a:lumOff val="25000"/>
                  <a:alpha val="36000"/>
                </a:schemeClr>
              </a:gs>
            </a:gsLst>
            <a:lin ang="21000000" scaled="0"/>
            <a:tileRect/>
          </a:gradFill>
          <a:ln w="28575">
            <a:gradFill flip="none" rotWithShape="1">
              <a:gsLst>
                <a:gs pos="46000">
                  <a:srgbClr val="BFBFBF"/>
                </a:gs>
                <a:gs pos="28000">
                  <a:schemeClr val="tx1">
                    <a:lumMod val="75000"/>
                    <a:lumOff val="25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  <a:gs pos="78000">
                  <a:srgbClr val="4E4E4E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92BE06-27A9-4CF0-86D0-E4D31C5C6EEA}"/>
              </a:ext>
            </a:extLst>
          </p:cNvPr>
          <p:cNvSpPr txBox="1"/>
          <p:nvPr/>
        </p:nvSpPr>
        <p:spPr>
          <a:xfrm>
            <a:off x="5187001" y="1268134"/>
            <a:ext cx="59340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Static</a:t>
            </a:r>
          </a:p>
          <a:p>
            <a:pPr lvl="1"/>
            <a:r>
              <a:rPr lang="en-GB" sz="2800" dirty="0">
                <a:solidFill>
                  <a:schemeClr val="bg1"/>
                </a:solidFill>
              </a:rPr>
              <a:t>Pages coded in HTML only</a:t>
            </a:r>
          </a:p>
          <a:p>
            <a:pPr lvl="1"/>
            <a:r>
              <a:rPr lang="en-GB" sz="2800" dirty="0">
                <a:solidFill>
                  <a:schemeClr val="bg1"/>
                </a:solidFill>
              </a:rPr>
              <a:t>Content needs to be changed manually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05E34B-4FF5-4C0B-B6BC-3AB4233D09E7}"/>
              </a:ext>
            </a:extLst>
          </p:cNvPr>
          <p:cNvSpPr txBox="1"/>
          <p:nvPr/>
        </p:nvSpPr>
        <p:spPr>
          <a:xfrm>
            <a:off x="5129849" y="3361015"/>
            <a:ext cx="686212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Dynamic</a:t>
            </a:r>
          </a:p>
          <a:p>
            <a:r>
              <a:rPr lang="en-GB" sz="2800" dirty="0">
                <a:solidFill>
                  <a:schemeClr val="bg1"/>
                </a:solidFill>
              </a:rPr>
              <a:t>Pages coded in HTML and other languages such as PHP, JavaScript, VB.net, C#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Pages content changes when user requests a piece of content or upon input into the page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14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7" grpId="0" animBg="1"/>
      <p:bldP spid="8" grpId="0" animBg="1"/>
      <p:bldP spid="10" grpId="0"/>
      <p:bldP spid="11" grpId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1A516-392D-48F0-839D-86BA0E55F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4.6 Describe how local (cookies) or session data storage is utilised to share information for standard digital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5E0EC-852E-4403-9E9C-C3FE961EC3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Forms</a:t>
            </a:r>
          </a:p>
          <a:p>
            <a:r>
              <a:rPr lang="en-GB" dirty="0"/>
              <a:t>Checkout</a:t>
            </a:r>
          </a:p>
          <a:p>
            <a:r>
              <a:rPr lang="en-GB" dirty="0"/>
              <a:t>Registration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055977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D7E22-0822-4CD7-9815-315501660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4.6 - Cookies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1CA5D-4124-45D7-9FCB-0F41763F0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</a:t>
            </a:r>
            <a:r>
              <a:rPr lang="en-GB" b="1" dirty="0"/>
              <a:t>cookie</a:t>
            </a:r>
            <a:r>
              <a:rPr lang="en-GB" dirty="0"/>
              <a:t> is often used to identify a user</a:t>
            </a:r>
          </a:p>
          <a:p>
            <a:r>
              <a:rPr lang="en-GB" dirty="0"/>
              <a:t>A </a:t>
            </a:r>
            <a:r>
              <a:rPr lang="en-GB" b="1" dirty="0"/>
              <a:t>cookie</a:t>
            </a:r>
            <a:r>
              <a:rPr lang="en-GB" dirty="0"/>
              <a:t> is a small file that the server embeds on the user's computer</a:t>
            </a:r>
          </a:p>
          <a:p>
            <a:r>
              <a:rPr lang="en-GB" dirty="0"/>
              <a:t>Each time the same computer requests a page with a browser, it will send the </a:t>
            </a:r>
            <a:r>
              <a:rPr lang="en-GB" b="1" dirty="0"/>
              <a:t>cookie</a:t>
            </a:r>
            <a:r>
              <a:rPr lang="en-GB" dirty="0"/>
              <a:t> too</a:t>
            </a:r>
          </a:p>
          <a:p>
            <a:r>
              <a:rPr lang="en-GB" dirty="0"/>
              <a:t>With </a:t>
            </a:r>
            <a:r>
              <a:rPr lang="en-GB" b="1" dirty="0"/>
              <a:t>PHP</a:t>
            </a:r>
            <a:r>
              <a:rPr lang="en-GB" dirty="0"/>
              <a:t>, you can both create and retrieve </a:t>
            </a:r>
            <a:r>
              <a:rPr lang="en-GB" b="1" dirty="0"/>
              <a:t>cookie</a:t>
            </a:r>
            <a:r>
              <a:rPr lang="en-GB" dirty="0"/>
              <a:t> values.</a:t>
            </a:r>
          </a:p>
        </p:txBody>
      </p:sp>
    </p:spTree>
    <p:extLst>
      <p:ext uri="{BB962C8B-B14F-4D97-AF65-F5344CB8AC3E}">
        <p14:creationId xmlns:p14="http://schemas.microsoft.com/office/powerpoint/2010/main" val="1040100199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18E78-6A9E-40ED-B19E-6814FD907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Written in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EA093-B429-49CA-A3FD-E43866403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/>
              <a:t>&gt;&gt;&gt; from http import cookies</a:t>
            </a:r>
          </a:p>
          <a:p>
            <a:pPr marL="0" indent="0">
              <a:buNone/>
            </a:pPr>
            <a:r>
              <a:rPr lang="en-GB" dirty="0"/>
              <a:t>&gt;&gt;&gt; C = </a:t>
            </a:r>
            <a:r>
              <a:rPr lang="en-GB" dirty="0" err="1"/>
              <a:t>cookies.SimpleCookie</a:t>
            </a:r>
            <a:r>
              <a:rPr lang="en-GB" dirty="0"/>
              <a:t>()</a:t>
            </a:r>
          </a:p>
          <a:p>
            <a:pPr marL="0" indent="0">
              <a:buNone/>
            </a:pPr>
            <a:r>
              <a:rPr lang="en-GB" dirty="0"/>
              <a:t>&gt;&gt;&gt; C["fig"] = "newton"</a:t>
            </a:r>
          </a:p>
          <a:p>
            <a:pPr marL="0" indent="0">
              <a:buNone/>
            </a:pPr>
            <a:r>
              <a:rPr lang="en-GB" dirty="0"/>
              <a:t>&gt;&gt;&gt; C["sugar"] = "wafer"</a:t>
            </a:r>
          </a:p>
          <a:p>
            <a:pPr marL="0" indent="0">
              <a:buNone/>
            </a:pPr>
            <a:r>
              <a:rPr lang="en-GB" dirty="0"/>
              <a:t>&gt;&gt;&gt; print(C) # generate HTTP headers</a:t>
            </a:r>
          </a:p>
          <a:p>
            <a:pPr marL="0" indent="0">
              <a:buNone/>
            </a:pPr>
            <a:r>
              <a:rPr lang="en-GB" dirty="0"/>
              <a:t>Set-Cookie: fig=newton</a:t>
            </a:r>
          </a:p>
          <a:p>
            <a:pPr marL="0" indent="0">
              <a:buNone/>
            </a:pPr>
            <a:r>
              <a:rPr lang="en-GB" dirty="0"/>
              <a:t>Set-Cookie: sugar=wafer</a:t>
            </a:r>
          </a:p>
          <a:p>
            <a:pPr marL="0" indent="0">
              <a:buNone/>
            </a:pPr>
            <a:r>
              <a:rPr lang="en-GB" dirty="0"/>
              <a:t>&gt;&gt;&gt; print(</a:t>
            </a:r>
            <a:r>
              <a:rPr lang="en-GB" dirty="0" err="1"/>
              <a:t>C.output</a:t>
            </a:r>
            <a:r>
              <a:rPr lang="en-GB" dirty="0"/>
              <a:t>()) # same thing</a:t>
            </a:r>
          </a:p>
          <a:p>
            <a:pPr marL="0" indent="0">
              <a:buNone/>
            </a:pPr>
            <a:r>
              <a:rPr lang="en-GB" dirty="0"/>
              <a:t>Set-Cookie: fig=newton</a:t>
            </a:r>
          </a:p>
          <a:p>
            <a:pPr marL="0" indent="0">
              <a:buNone/>
            </a:pPr>
            <a:r>
              <a:rPr lang="en-GB" dirty="0"/>
              <a:t>Set-Cookie: sugar=wafer</a:t>
            </a:r>
          </a:p>
          <a:p>
            <a:pPr marL="0" indent="0">
              <a:buNone/>
            </a:pPr>
            <a:r>
              <a:rPr lang="en-GB" dirty="0"/>
              <a:t>&gt;&gt;&gt; C = </a:t>
            </a:r>
            <a:r>
              <a:rPr lang="en-GB" dirty="0" err="1"/>
              <a:t>cookies.SimpleCookie</a:t>
            </a:r>
            <a:r>
              <a:rPr lang="en-GB" dirty="0"/>
              <a:t>()</a:t>
            </a:r>
          </a:p>
          <a:p>
            <a:pPr marL="0" indent="0">
              <a:buNone/>
            </a:pPr>
            <a:r>
              <a:rPr lang="en-GB" dirty="0"/>
              <a:t>&gt;&gt;&gt; C["rocky"] = "road"</a:t>
            </a:r>
          </a:p>
          <a:p>
            <a:pPr marL="0" indent="0">
              <a:buNone/>
            </a:pPr>
            <a:r>
              <a:rPr lang="en-GB" dirty="0"/>
              <a:t>&gt;&gt;&gt; C["rocky"]["path"] = "/cookie"</a:t>
            </a:r>
          </a:p>
          <a:p>
            <a:pPr marL="0" indent="0">
              <a:buNone/>
            </a:pPr>
            <a:r>
              <a:rPr lang="en-GB" dirty="0"/>
              <a:t>&gt;&gt;&gt; print(</a:t>
            </a:r>
            <a:r>
              <a:rPr lang="en-GB" dirty="0" err="1"/>
              <a:t>C.output</a:t>
            </a:r>
            <a:r>
              <a:rPr lang="en-GB" dirty="0"/>
              <a:t>(header="Cookie:"))</a:t>
            </a:r>
          </a:p>
          <a:p>
            <a:pPr marL="0" indent="0">
              <a:buNone/>
            </a:pPr>
            <a:r>
              <a:rPr lang="en-GB" dirty="0"/>
              <a:t>Cookie: rocky=road; Path=/cookie</a:t>
            </a:r>
          </a:p>
          <a:p>
            <a:pPr marL="0" indent="0">
              <a:buNone/>
            </a:pPr>
            <a:r>
              <a:rPr lang="en-GB" dirty="0"/>
              <a:t>&gt;&gt;&gt; print(</a:t>
            </a:r>
            <a:r>
              <a:rPr lang="en-GB" dirty="0" err="1"/>
              <a:t>C.output</a:t>
            </a:r>
            <a:r>
              <a:rPr lang="en-GB" dirty="0"/>
              <a:t>(</a:t>
            </a:r>
            <a:r>
              <a:rPr lang="en-GB" dirty="0" err="1"/>
              <a:t>attrs</a:t>
            </a:r>
            <a:r>
              <a:rPr lang="en-GB" dirty="0"/>
              <a:t>=[], header="Cookie:"))</a:t>
            </a:r>
          </a:p>
          <a:p>
            <a:pPr marL="0" indent="0">
              <a:buNone/>
            </a:pPr>
            <a:r>
              <a:rPr lang="en-GB" dirty="0"/>
              <a:t>Cookie: rocky=road</a:t>
            </a:r>
          </a:p>
        </p:txBody>
      </p:sp>
    </p:spTree>
    <p:extLst>
      <p:ext uri="{BB962C8B-B14F-4D97-AF65-F5344CB8AC3E}">
        <p14:creationId xmlns:p14="http://schemas.microsoft.com/office/powerpoint/2010/main" val="3328065450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03545-5FBA-4BF3-B463-802C6584A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Written scripting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335FB-FD11-44AB-B74E-11B696B24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&lt;?php</a:t>
            </a:r>
          </a:p>
          <a:p>
            <a:pPr marL="0" indent="0">
              <a:buNone/>
            </a:pPr>
            <a:r>
              <a:rPr lang="en-GB" dirty="0"/>
              <a:t>$value = 'something from somewhere';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setcookie</a:t>
            </a:r>
            <a:r>
              <a:rPr lang="en-GB" dirty="0"/>
              <a:t>("</a:t>
            </a:r>
            <a:r>
              <a:rPr lang="en-GB" dirty="0" err="1"/>
              <a:t>TestCookie</a:t>
            </a:r>
            <a:r>
              <a:rPr lang="en-GB" dirty="0"/>
              <a:t>", $value);</a:t>
            </a:r>
          </a:p>
          <a:p>
            <a:pPr marL="0" indent="0">
              <a:buNone/>
            </a:pPr>
            <a:r>
              <a:rPr lang="en-GB" dirty="0" err="1"/>
              <a:t>setcookie</a:t>
            </a:r>
            <a:r>
              <a:rPr lang="en-GB" dirty="0"/>
              <a:t>("</a:t>
            </a:r>
            <a:r>
              <a:rPr lang="en-GB" dirty="0" err="1"/>
              <a:t>TestCookie</a:t>
            </a:r>
            <a:r>
              <a:rPr lang="en-GB" dirty="0"/>
              <a:t>", $value, time()+3600);  /* expire in 1 hour */</a:t>
            </a:r>
          </a:p>
          <a:p>
            <a:pPr marL="0" indent="0">
              <a:buNone/>
            </a:pPr>
            <a:r>
              <a:rPr lang="en-GB" dirty="0" err="1"/>
              <a:t>setcookie</a:t>
            </a:r>
            <a:r>
              <a:rPr lang="en-GB" dirty="0"/>
              <a:t>("</a:t>
            </a:r>
            <a:r>
              <a:rPr lang="en-GB" dirty="0" err="1"/>
              <a:t>TestCookie</a:t>
            </a:r>
            <a:r>
              <a:rPr lang="en-GB" dirty="0"/>
              <a:t>", $value, time()+3600, "/~</a:t>
            </a:r>
            <a:r>
              <a:rPr lang="en-GB" dirty="0" err="1"/>
              <a:t>rasmus</a:t>
            </a:r>
            <a:r>
              <a:rPr lang="en-GB" dirty="0"/>
              <a:t>/", "example.com", 1);</a:t>
            </a:r>
          </a:p>
          <a:p>
            <a:pPr marL="0" indent="0">
              <a:buNone/>
            </a:pPr>
            <a:r>
              <a:rPr lang="en-GB" dirty="0"/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2988769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Hypertext Markup Language (HTML)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HTML stands for Hyper Text </a:t>
            </a:r>
            <a:r>
              <a:rPr lang="en-GB" dirty="0" err="1"/>
              <a:t>Markup</a:t>
            </a:r>
            <a:r>
              <a:rPr lang="en-GB" dirty="0"/>
              <a:t> Language</a:t>
            </a:r>
          </a:p>
          <a:p>
            <a:r>
              <a:rPr lang="en-GB" dirty="0"/>
              <a:t>HTML describes the structure of Web pages using </a:t>
            </a:r>
            <a:r>
              <a:rPr lang="en-GB" dirty="0" err="1"/>
              <a:t>markup</a:t>
            </a:r>
            <a:endParaRPr lang="en-GB" dirty="0"/>
          </a:p>
          <a:p>
            <a:r>
              <a:rPr lang="en-GB" dirty="0"/>
              <a:t>HTML elements are the building blocks of HTML pages</a:t>
            </a:r>
          </a:p>
          <a:p>
            <a:r>
              <a:rPr lang="en-GB" dirty="0"/>
              <a:t>HTML elements are represented by tags</a:t>
            </a:r>
          </a:p>
          <a:p>
            <a:r>
              <a:rPr lang="en-GB" dirty="0"/>
              <a:t>HTML tags label pieces of content such as "heading", "paragraph", "table", and so on</a:t>
            </a:r>
          </a:p>
          <a:p>
            <a:r>
              <a:rPr lang="en-GB" dirty="0"/>
              <a:t>Browsers do not display the HTML tags, but use them to render the content of the page</a:t>
            </a:r>
          </a:p>
        </p:txBody>
      </p:sp>
    </p:spTree>
    <p:extLst>
      <p:ext uri="{BB962C8B-B14F-4D97-AF65-F5344CB8AC3E}">
        <p14:creationId xmlns:p14="http://schemas.microsoft.com/office/powerpoint/2010/main" val="4001643910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C46A-E812-4F6A-97B3-7AC54DF4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411B4-38E0-4B6B-9EBC-D535392EB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518727"/>
            <a:ext cx="7210396" cy="948111"/>
          </a:xfrm>
        </p:spPr>
        <p:txBody>
          <a:bodyPr/>
          <a:lstStyle/>
          <a:p>
            <a:r>
              <a:rPr lang="en-GB" dirty="0"/>
              <a:t>Used to allow a user to enter data into a web page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3C9DC1-83C7-4A96-923E-2DC5C14B2A25}"/>
              </a:ext>
            </a:extLst>
          </p:cNvPr>
          <p:cNvSpPr txBox="1"/>
          <p:nvPr/>
        </p:nvSpPr>
        <p:spPr>
          <a:xfrm>
            <a:off x="6466930" y="2799556"/>
            <a:ext cx="530946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cs typeface="MV Boli" panose="02000500030200090000" pitchFamily="2" charset="0"/>
              </a:rPr>
              <a:t>Form.html</a:t>
            </a: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&lt;html&gt;</a:t>
            </a: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&lt;body&gt;</a:t>
            </a: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&lt;form action="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welcome.php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" method=“post"&gt;</a:t>
            </a: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Name: &lt;input type="text" name="name"&gt;&lt;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br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&gt;</a:t>
            </a: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E-mail: &lt;input type="text" name="email"&gt;&lt;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br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&gt;</a:t>
            </a: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&lt;input type="submit"&gt;</a:t>
            </a: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&lt;/form&gt;</a:t>
            </a: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&lt;/body&gt;</a:t>
            </a: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&lt;/html&gt; </a:t>
            </a:r>
          </a:p>
          <a:p>
            <a:endParaRPr lang="en-GB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AEADE7C-6BA8-465F-95C6-52E56FFA31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6" t="14854" r="23146" b="18011"/>
          <a:stretch/>
        </p:blipFill>
        <p:spPr>
          <a:xfrm>
            <a:off x="1345577" y="2799556"/>
            <a:ext cx="3878290" cy="38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86274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F87FD-7721-4835-BDFC-2A1FD0E6F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DA96D-3A5F-47B3-9C9F-A194A7D3A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825625"/>
            <a:ext cx="5446295" cy="3837238"/>
          </a:xfrm>
        </p:spPr>
        <p:txBody>
          <a:bodyPr/>
          <a:lstStyle/>
          <a:p>
            <a:r>
              <a:rPr lang="en-GB" dirty="0"/>
              <a:t>Part of the process of </a:t>
            </a:r>
            <a:r>
              <a:rPr lang="en-GB" b="1" dirty="0"/>
              <a:t>online</a:t>
            </a:r>
            <a:r>
              <a:rPr lang="en-GB" dirty="0"/>
              <a:t> shopping in which the customer enters delivery information and pays for the item</a:t>
            </a:r>
          </a:p>
          <a:p>
            <a:r>
              <a:rPr lang="en-GB" dirty="0"/>
              <a:t>Example:</a:t>
            </a:r>
          </a:p>
          <a:p>
            <a:pPr lvl="1"/>
            <a:r>
              <a:rPr lang="en-GB" dirty="0"/>
              <a:t>Amazon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782DC7F-821F-4F30-A472-5D522E5E7F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" y="92075"/>
          <a:ext cx="223361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2233800" imgH="524880" progId="Package">
                  <p:embed/>
                </p:oleObj>
              </mc:Choice>
              <mc:Fallback>
                <p:oleObj name="Packager Shell Object" showAsIcon="1" r:id="rId2" imgW="2233800" imgH="524880" progId="Packag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782DC7F-821F-4F30-A472-5D522E5E7F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2233613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6F25321-2D82-4C3C-8F90-8F189A3B7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99876"/>
            <a:ext cx="4345639" cy="583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709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43A3B-7537-45A2-A3C2-DCDE8C723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326ED-9047-4209-87B0-8F3A5F2CB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2" y="1825625"/>
            <a:ext cx="4821154" cy="4935956"/>
          </a:xfrm>
        </p:spPr>
        <p:txBody>
          <a:bodyPr/>
          <a:lstStyle/>
          <a:p>
            <a:r>
              <a:rPr lang="en-GB" dirty="0"/>
              <a:t>A registration form allows user data to be stored in a database</a:t>
            </a:r>
          </a:p>
          <a:p>
            <a:r>
              <a:rPr lang="en-GB" dirty="0"/>
              <a:t>Good for making email lists or setting up access rights to allow a user to login to a 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590555-C9E3-4218-AA93-A7405415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25" y="1304924"/>
            <a:ext cx="5097252" cy="518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82135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98380-466C-4B6D-B6F0-DB10D0C05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4.7 Identify the key roles of the following Web technologies governance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108EA-DF70-472A-9700-0550021AB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World Wide Web Consortium (W3C)</a:t>
            </a:r>
          </a:p>
          <a:p>
            <a:r>
              <a:rPr lang="en-GB" dirty="0"/>
              <a:t>Internet Engineering Task Force (IETF).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336070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A55E-C79B-4AE3-B344-5F763B94B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World Wide Web Consortium (W3C)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4AD6B-301D-4A82-9ACD-349B784C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World Wide Web Consortium is the main international standards organization for the World Wide Web</a:t>
            </a:r>
          </a:p>
          <a:p>
            <a:r>
              <a:rPr lang="en-GB" dirty="0"/>
              <a:t>Founded in 1994 and currently led by Tim Berners-Lee, the consortium is made up of member organizations that maintain full-time staff working together in the development of standards for the World Wide Web</a:t>
            </a:r>
          </a:p>
          <a:p>
            <a:r>
              <a:rPr lang="en-GB" dirty="0"/>
              <a:t>Full-time staff, and the public work together to develop Web standards</a:t>
            </a:r>
          </a:p>
          <a:p>
            <a:r>
              <a:rPr lang="en-GB" dirty="0"/>
              <a:t>W3C's primary activity is to develop protocols and guidelines that ensure long-term growth for the Web</a:t>
            </a:r>
          </a:p>
          <a:p>
            <a:r>
              <a:rPr lang="en-GB" dirty="0"/>
              <a:t>W3C's standards define key parts of what makes the World Wide Web work</a:t>
            </a:r>
          </a:p>
        </p:txBody>
      </p:sp>
    </p:spTree>
    <p:extLst>
      <p:ext uri="{BB962C8B-B14F-4D97-AF65-F5344CB8AC3E}">
        <p14:creationId xmlns:p14="http://schemas.microsoft.com/office/powerpoint/2010/main" val="1086276278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878E-99E4-4E4E-B9A7-351C3F67D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Internet Engineering Task Force (IETF)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2A33D-6880-4005-AB42-5E2942EB7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IETF is a large open international community of network designers, operators, vendors, and researchers concerned with the evolution of the Internet architecture and the smooth operation of the Internet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702012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E447-D96C-93BF-25F7-B6AD0C109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Thursday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A2B76-1F2E-A8D3-EF49-ECA289331D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Revision</a:t>
            </a:r>
          </a:p>
        </p:txBody>
      </p:sp>
    </p:spTree>
    <p:extLst>
      <p:ext uri="{BB962C8B-B14F-4D97-AF65-F5344CB8AC3E}">
        <p14:creationId xmlns:p14="http://schemas.microsoft.com/office/powerpoint/2010/main" val="4220560311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34479-8EE6-315F-03F2-5B0B7AE97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9400F-17EA-7D8F-DBFA-FD864D603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First, try the sample paper here:</a:t>
            </a:r>
          </a:p>
          <a:p>
            <a:pPr marL="457200" lvl="1" indent="0">
              <a:buNone/>
            </a:pPr>
            <a:r>
              <a:rPr lang="en-GB" dirty="0">
                <a:hlinkClick r:id="rId2"/>
              </a:rPr>
              <a:t>https://gloscolapprenticeships.co.uk/appWiki/lib/exe/fetch.php?media=digapp:digmark:digital-marketer-principles-coding-specimen-paper.pdf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can find the answers here:</a:t>
            </a:r>
          </a:p>
          <a:p>
            <a:pPr marL="457200" lvl="1" indent="0">
              <a:buNone/>
            </a:pPr>
            <a:r>
              <a:rPr lang="en-GB" dirty="0">
                <a:hlinkClick r:id="rId3"/>
              </a:rPr>
              <a:t>https://gloscolapprenticeships.co.uk/appWiki/lib/exe/fetch.php?media=digapp:digmark:digital-marketer-principles-coding-answer-key.pdf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Flash card quiz: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https://quizlet.com/gb/769373758/bcs-coding-course-flash-cards/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Next, using the web development tools (HTML, CSS, JavaScript, VS Code) you have learned this week, create a series of linked web pages that contain the notes you have taken.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Try creating a quiz for </a:t>
            </a:r>
            <a:r>
              <a:rPr lang="en-GB"/>
              <a:t>each other using </a:t>
            </a:r>
            <a:r>
              <a:rPr lang="en-GB" dirty="0"/>
              <a:t>Microsoft forms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584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A4142-CC42-4782-92A4-52AF91A2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2B858-4D61-4053-9DCB-214C51D38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rgbClr val="F8CDB0">
              <a:alpha val="52000"/>
            </a:srgb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&lt;!DOCTYPE html&gt;</a:t>
            </a:r>
          </a:p>
          <a:p>
            <a:pPr marL="0" indent="0">
              <a:buNone/>
            </a:pPr>
            <a:r>
              <a:rPr lang="en-GB" dirty="0"/>
              <a:t>&lt;html lang="</a:t>
            </a:r>
            <a:r>
              <a:rPr lang="en-GB" dirty="0" err="1"/>
              <a:t>en</a:t>
            </a:r>
            <a:r>
              <a:rPr lang="en-GB" dirty="0"/>
              <a:t>"&gt;</a:t>
            </a:r>
          </a:p>
          <a:p>
            <a:pPr marL="0" indent="0">
              <a:buNone/>
            </a:pPr>
            <a:r>
              <a:rPr lang="en-GB" dirty="0"/>
              <a:t>&lt;head&gt;</a:t>
            </a:r>
          </a:p>
          <a:p>
            <a:pPr marL="0" indent="0">
              <a:buNone/>
            </a:pPr>
            <a:r>
              <a:rPr lang="en-GB" dirty="0"/>
              <a:t>	&lt;meta charset="UTF-8"&gt;</a:t>
            </a:r>
          </a:p>
          <a:p>
            <a:pPr marL="0" indent="0">
              <a:buNone/>
            </a:pPr>
            <a:r>
              <a:rPr lang="en-GB" dirty="0"/>
              <a:t>	&lt;meta name="viewport" content="width=device-width, initial-scale=1.0"&gt;</a:t>
            </a:r>
          </a:p>
          <a:p>
            <a:pPr marL="0" indent="0">
              <a:buNone/>
            </a:pPr>
            <a:r>
              <a:rPr lang="en-GB" dirty="0"/>
              <a:t>	&lt;title&gt;Welcome&lt;/title&gt;</a:t>
            </a:r>
          </a:p>
          <a:p>
            <a:pPr marL="0" indent="0">
              <a:buNone/>
            </a:pPr>
            <a:r>
              <a:rPr lang="en-GB" dirty="0"/>
              <a:t>&lt;/head&gt;</a:t>
            </a:r>
          </a:p>
          <a:p>
            <a:pPr marL="0" indent="0">
              <a:buNone/>
            </a:pPr>
            <a:r>
              <a:rPr lang="en-GB" dirty="0"/>
              <a:t>&lt;body&gt;</a:t>
            </a:r>
          </a:p>
          <a:p>
            <a:pPr marL="0" indent="0">
              <a:buNone/>
            </a:pPr>
            <a:r>
              <a:rPr lang="en-GB" dirty="0"/>
              <a:t>	&lt;h1&gt;</a:t>
            </a:r>
          </a:p>
          <a:p>
            <a:pPr marL="0" indent="0">
              <a:buNone/>
            </a:pPr>
            <a:r>
              <a:rPr lang="en-GB" dirty="0"/>
              <a:t>		Welcome</a:t>
            </a:r>
          </a:p>
          <a:p>
            <a:pPr marL="0" indent="0">
              <a:buNone/>
            </a:pPr>
            <a:r>
              <a:rPr lang="en-GB" dirty="0"/>
              <a:t>	&lt;/h1&gt;</a:t>
            </a:r>
          </a:p>
          <a:p>
            <a:pPr marL="0" indent="0">
              <a:buNone/>
            </a:pPr>
            <a:r>
              <a:rPr lang="en-GB" dirty="0"/>
              <a:t>	&lt;p&gt;If you can see this, you have successfully found Kristen's website&lt;/p&gt;</a:t>
            </a:r>
          </a:p>
          <a:p>
            <a:pPr marL="0" indent="0">
              <a:buNone/>
            </a:pPr>
            <a:r>
              <a:rPr lang="en-GB" dirty="0"/>
              <a:t>&lt;/body&gt;</a:t>
            </a:r>
          </a:p>
          <a:p>
            <a:pPr marL="0" indent="0">
              <a:buNone/>
            </a:pPr>
            <a:r>
              <a:rPr lang="en-GB" dirty="0"/>
              <a:t>&lt;/html&gt;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C22818-9F5E-4975-98AD-6B6CDD8783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41435" y="3181700"/>
            <a:ext cx="4733925" cy="1276350"/>
          </a:xfr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42440DC9-00CA-47A1-8B14-ECE5E424D17A}"/>
              </a:ext>
            </a:extLst>
          </p:cNvPr>
          <p:cNvSpPr/>
          <p:nvPr/>
        </p:nvSpPr>
        <p:spPr>
          <a:xfrm rot="5400000">
            <a:off x="4218595" y="3626830"/>
            <a:ext cx="4855076" cy="1252667"/>
          </a:xfrm>
          <a:prstGeom prst="triangle">
            <a:avLst/>
          </a:prstGeom>
          <a:gradFill>
            <a:gsLst>
              <a:gs pos="0">
                <a:srgbClr val="F8CDB0"/>
              </a:gs>
              <a:gs pos="100000">
                <a:srgbClr val="F8CDB0">
                  <a:alpha val="5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44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BCS Level 3 Award in Principles of Coding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QAN 603/0762/6</a:t>
            </a:r>
          </a:p>
        </p:txBody>
      </p:sp>
    </p:spTree>
    <p:extLst>
      <p:ext uri="{BB962C8B-B14F-4D97-AF65-F5344CB8AC3E}">
        <p14:creationId xmlns:p14="http://schemas.microsoft.com/office/powerpoint/2010/main" val="210581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(JS)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157" y="1943842"/>
            <a:ext cx="9267422" cy="4044455"/>
          </a:xfrm>
        </p:spPr>
        <p:txBody>
          <a:bodyPr>
            <a:normAutofit fontScale="92500"/>
          </a:bodyPr>
          <a:lstStyle/>
          <a:p>
            <a:r>
              <a:rPr lang="en-GB" dirty="0"/>
              <a:t>JavaScript is used to provide interactive features to a web page</a:t>
            </a:r>
          </a:p>
          <a:p>
            <a:r>
              <a:rPr lang="en-GB" dirty="0"/>
              <a:t>It is a dynamic programming language</a:t>
            </a:r>
          </a:p>
          <a:p>
            <a:r>
              <a:rPr lang="en-GB" dirty="0"/>
              <a:t>It adds behaviour to your web page</a:t>
            </a:r>
          </a:p>
          <a:p>
            <a:r>
              <a:rPr lang="en-GB" dirty="0"/>
              <a:t>It is embedded within the HTML code</a:t>
            </a:r>
          </a:p>
          <a:p>
            <a:r>
              <a:rPr lang="en-GB" dirty="0"/>
              <a:t>Some things we can do the in JavaScript:</a:t>
            </a:r>
          </a:p>
          <a:p>
            <a:pPr lvl="1"/>
            <a:r>
              <a:rPr lang="en-GB" dirty="0"/>
              <a:t>Form validation</a:t>
            </a:r>
          </a:p>
          <a:p>
            <a:pPr lvl="1"/>
            <a:r>
              <a:rPr lang="en-GB" dirty="0"/>
              <a:t>Calculations</a:t>
            </a:r>
          </a:p>
          <a:p>
            <a:pPr lvl="1"/>
            <a:r>
              <a:rPr lang="en-GB" dirty="0"/>
              <a:t>Animations</a:t>
            </a:r>
          </a:p>
          <a:p>
            <a:pPr lvl="1"/>
            <a:r>
              <a:rPr lang="en-GB" dirty="0"/>
              <a:t>Load images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708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01CD-6A9C-44C1-B839-B32A76E50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JavaScript (JS)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5E252-6310-4CD0-AB2D-1ACECEE6C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JavaScript is a scripting or programming language that allows you to implement complex features on web pages</a:t>
            </a:r>
          </a:p>
          <a:p>
            <a:r>
              <a:rPr lang="en-GB" dirty="0"/>
              <a:t>Displays timely content updates, interactive maps, animated 2D/3D graphics, scrolling video jukeboxes, etc. — you can bet that JavaScript is probably involved</a:t>
            </a:r>
          </a:p>
          <a:p>
            <a:r>
              <a:rPr lang="en-GB" dirty="0"/>
              <a:t>Runs in the browser</a:t>
            </a:r>
          </a:p>
        </p:txBody>
      </p:sp>
    </p:spTree>
    <p:extLst>
      <p:ext uri="{BB962C8B-B14F-4D97-AF65-F5344CB8AC3E}">
        <p14:creationId xmlns:p14="http://schemas.microsoft.com/office/powerpoint/2010/main" val="1548768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Java is NOT the same as JavaScript</a:t>
            </a:r>
          </a:p>
          <a:p>
            <a:endParaRPr lang="en-GB" dirty="0"/>
          </a:p>
          <a:p>
            <a:r>
              <a:rPr lang="en-GB" dirty="0"/>
              <a:t>Java is usually used by companies to create large complex systems, such as a HR systems for managing employees, or a CRM system for managing customers. </a:t>
            </a:r>
          </a:p>
          <a:p>
            <a:endParaRPr lang="en-GB" dirty="0"/>
          </a:p>
          <a:p>
            <a:r>
              <a:rPr lang="en-GB" dirty="0"/>
              <a:t>You could create the ‘front end’ web page using HTML, CSS and JavaScript, which would connect to the ‘back end’ application, which could be written in Java.</a:t>
            </a:r>
          </a:p>
          <a:p>
            <a:endParaRPr lang="en-GB" dirty="0"/>
          </a:p>
          <a:p>
            <a:r>
              <a:rPr lang="en-GB" dirty="0"/>
              <a:t>Think of the relationship between Java and JavaScript like Car and Carpet</a:t>
            </a:r>
          </a:p>
          <a:p>
            <a:endParaRPr lang="en-GB" dirty="0"/>
          </a:p>
          <a:p>
            <a:r>
              <a:rPr lang="en-GB" dirty="0"/>
              <a:t>JS is a full on Object Oriented Programming language</a:t>
            </a:r>
          </a:p>
        </p:txBody>
      </p:sp>
    </p:spTree>
    <p:extLst>
      <p:ext uri="{BB962C8B-B14F-4D97-AF65-F5344CB8AC3E}">
        <p14:creationId xmlns:p14="http://schemas.microsoft.com/office/powerpoint/2010/main" val="825947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Java is usually used by companies to create large complex systems, such as a HR systems for managing employees, or a CRM system for managing customers. </a:t>
            </a:r>
          </a:p>
          <a:p>
            <a:endParaRPr lang="en-GB" dirty="0"/>
          </a:p>
          <a:p>
            <a:r>
              <a:rPr lang="en-GB" dirty="0"/>
              <a:t>You could create the ‘front end’ web page using HTML, CSS and JavaScript, which would connect to the ‘back end’ application, which could be written in Java.</a:t>
            </a:r>
          </a:p>
          <a:p>
            <a:endParaRPr lang="en-GB" dirty="0"/>
          </a:p>
          <a:p>
            <a:r>
              <a:rPr lang="en-GB" dirty="0"/>
              <a:t>Think of the relationship between Java and JavaScript like Car and Carpet</a:t>
            </a:r>
          </a:p>
          <a:p>
            <a:endParaRPr lang="en-GB" dirty="0"/>
          </a:p>
          <a:p>
            <a:r>
              <a:rPr lang="en-GB" dirty="0"/>
              <a:t>JS is a full on “Object Oriented” programming language </a:t>
            </a:r>
          </a:p>
        </p:txBody>
      </p:sp>
    </p:spTree>
    <p:extLst>
      <p:ext uri="{BB962C8B-B14F-4D97-AF65-F5344CB8AC3E}">
        <p14:creationId xmlns:p14="http://schemas.microsoft.com/office/powerpoint/2010/main" val="1721373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29FFD4-9D02-4463-9E47-399E55CF613A}"/>
              </a:ext>
            </a:extLst>
          </p:cNvPr>
          <p:cNvSpPr txBox="1"/>
          <p:nvPr/>
        </p:nvSpPr>
        <p:spPr>
          <a:xfrm>
            <a:off x="524241" y="1640114"/>
            <a:ext cx="104775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Create a folder on your computer called Digital Marketer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Open it and add another folder called website01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Within the website01 folder add three more folders as per the image below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4613E4-3C12-447A-BF49-89B74CD46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782" y="3804330"/>
            <a:ext cx="4716436" cy="274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06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webpage – A HTML Basic Document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268538" y="1889126"/>
            <a:ext cx="7427912" cy="4060825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600">
                <a:solidFill>
                  <a:srgbClr val="006600"/>
                </a:solidFill>
              </a:rPr>
              <a:t>&lt;html&gt;</a:t>
            </a:r>
          </a:p>
          <a:p>
            <a:pPr>
              <a:buFont typeface="Wingdings" pitchFamily="2" charset="2"/>
              <a:buNone/>
            </a:pPr>
            <a:r>
              <a:rPr lang="en-GB" sz="2600"/>
              <a:t>	</a:t>
            </a:r>
            <a:r>
              <a:rPr lang="en-GB" sz="2600">
                <a:solidFill>
                  <a:srgbClr val="FF0000"/>
                </a:solidFill>
              </a:rPr>
              <a:t>&lt;head&gt;</a:t>
            </a:r>
          </a:p>
          <a:p>
            <a:pPr>
              <a:buFont typeface="Wingdings" pitchFamily="2" charset="2"/>
              <a:buNone/>
            </a:pPr>
            <a:r>
              <a:rPr lang="en-GB" sz="2600">
                <a:solidFill>
                  <a:srgbClr val="FF0000"/>
                </a:solidFill>
              </a:rPr>
              <a:t>		&lt;title&gt;Document name goes here&lt;/title&gt;</a:t>
            </a:r>
          </a:p>
          <a:p>
            <a:pPr>
              <a:buFont typeface="Wingdings" pitchFamily="2" charset="2"/>
              <a:buNone/>
            </a:pPr>
            <a:r>
              <a:rPr lang="en-GB" sz="2600">
                <a:solidFill>
                  <a:srgbClr val="FF0000"/>
                </a:solidFill>
              </a:rPr>
              <a:t>	&lt;/head&gt;</a:t>
            </a:r>
          </a:p>
          <a:p>
            <a:pPr>
              <a:buFont typeface="Wingdings" pitchFamily="2" charset="2"/>
              <a:buNone/>
            </a:pPr>
            <a:r>
              <a:rPr lang="en-GB" sz="2600">
                <a:solidFill>
                  <a:srgbClr val="000099"/>
                </a:solidFill>
              </a:rPr>
              <a:t>	&lt;body&gt;</a:t>
            </a:r>
          </a:p>
          <a:p>
            <a:pPr>
              <a:buFont typeface="Wingdings" pitchFamily="2" charset="2"/>
              <a:buNone/>
            </a:pPr>
            <a:r>
              <a:rPr lang="en-GB" sz="2600">
                <a:solidFill>
                  <a:srgbClr val="000099"/>
                </a:solidFill>
              </a:rPr>
              <a:t>		Visible text goes here</a:t>
            </a:r>
          </a:p>
          <a:p>
            <a:pPr>
              <a:buFont typeface="Wingdings" pitchFamily="2" charset="2"/>
              <a:buNone/>
            </a:pPr>
            <a:r>
              <a:rPr lang="en-GB" sz="2600">
                <a:solidFill>
                  <a:srgbClr val="000099"/>
                </a:solidFill>
              </a:rPr>
              <a:t>	&lt;/body&gt;</a:t>
            </a:r>
            <a:r>
              <a:rPr lang="en-GB" sz="2600"/>
              <a:t> </a:t>
            </a:r>
          </a:p>
          <a:p>
            <a:pPr>
              <a:buFont typeface="Wingdings" pitchFamily="2" charset="2"/>
              <a:buNone/>
            </a:pPr>
            <a:r>
              <a:rPr lang="en-GB" sz="2600">
                <a:solidFill>
                  <a:srgbClr val="006600"/>
                </a:solidFill>
              </a:rPr>
              <a:t>&lt;/html&gt;</a:t>
            </a:r>
            <a:endParaRPr lang="en-GB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V="1">
            <a:off x="3359151" y="1898650"/>
            <a:ext cx="2303463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715001" y="1701800"/>
            <a:ext cx="1236621" cy="36933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Start HTML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3811588" y="2382838"/>
            <a:ext cx="2303462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167438" y="2185988"/>
            <a:ext cx="2032608" cy="36933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Header information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3811588" y="3770313"/>
            <a:ext cx="2303462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167439" y="3573463"/>
            <a:ext cx="1791709" cy="36933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Page information</a:t>
            </a:r>
          </a:p>
        </p:txBody>
      </p:sp>
    </p:spTree>
    <p:extLst>
      <p:ext uri="{BB962C8B-B14F-4D97-AF65-F5344CB8AC3E}">
        <p14:creationId xmlns:p14="http://schemas.microsoft.com/office/powerpoint/2010/main" val="2000231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HTML tags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874839" y="-3858141"/>
            <a:ext cx="184731" cy="369332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2458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174692"/>
              </p:ext>
            </p:extLst>
          </p:nvPr>
        </p:nvGraphicFramePr>
        <p:xfrm>
          <a:off x="2392531" y="1432545"/>
          <a:ext cx="8253412" cy="5047298"/>
        </p:xfrm>
        <a:graphic>
          <a:graphicData uri="http://schemas.openxmlformats.org/drawingml/2006/table">
            <a:tbl>
              <a:tblPr/>
              <a:tblGrid>
                <a:gridCol w="214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3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(Pairs in most cases)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Nested in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&lt;html&gt;&lt;/html&gt;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Start of HTML section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&lt;head&gt;&lt;/head&gt;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Document header. Includes information about the document.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&lt;html&gt;&lt;/html&gt;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&lt;title&gt;&lt;/title&gt;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Displays a title in the Browsers title bar. Identifies the web content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&lt;head&gt;&lt;/head&gt;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&lt;body&gt;&lt;/body&gt;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 body of the HTML document. Contains the websites content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&lt;html&gt;&lt;/html&gt;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&lt;b&gt;&lt;/b&gt;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Bold formatter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&lt;body&gt;&lt;/body&gt;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&lt;p&gt;&lt;/p&gt;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Paragraph of text. Add extra lines before and after paragraph.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&lt;body&gt;&lt;/body&gt;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&lt;br&gt;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 carriage return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&lt;body&gt;&lt;/body&gt;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&lt;h1&gt;&lt;/h1&gt;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Heading style (largest heading)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&lt;body&gt;&lt;/body&gt;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&lt;h6&gt;&lt;/h6&gt;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Heading style (smallest heading)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&lt;body&gt;&lt;/body&gt;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&lt;i&gt;&lt;/i&gt;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Defines italic text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&lt;body&gt;&lt;/body&gt;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435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Notepad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Create your first webpage using Notepad</a:t>
            </a:r>
          </a:p>
          <a:p>
            <a:r>
              <a:rPr lang="en-GB" dirty="0"/>
              <a:t>The body text should include your name in bold</a:t>
            </a:r>
          </a:p>
          <a:p>
            <a:r>
              <a:rPr lang="en-GB" dirty="0"/>
              <a:t>Save the file as "</a:t>
            </a:r>
            <a:r>
              <a:rPr lang="en-GB" dirty="0" err="1"/>
              <a:t>mypage.html</a:t>
            </a:r>
            <a:r>
              <a:rPr lang="en-GB" dirty="0"/>
              <a:t>".</a:t>
            </a:r>
          </a:p>
          <a:p>
            <a:endParaRPr lang="en-GB" dirty="0"/>
          </a:p>
          <a:p>
            <a:r>
              <a:rPr lang="en-GB" dirty="0"/>
              <a:t>Press F12 to preview in browser</a:t>
            </a:r>
          </a:p>
        </p:txBody>
      </p:sp>
    </p:spTree>
    <p:extLst>
      <p:ext uri="{BB962C8B-B14F-4D97-AF65-F5344CB8AC3E}">
        <p14:creationId xmlns:p14="http://schemas.microsoft.com/office/powerpoint/2010/main" val="1413799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W3C rules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HTML not case sensitive but lowercase is recommend</a:t>
            </a:r>
          </a:p>
          <a:p>
            <a:r>
              <a:rPr lang="en-GB" dirty="0"/>
              <a:t>Tags should usually have closing tags</a:t>
            </a:r>
          </a:p>
          <a:p>
            <a:pPr lvl="1"/>
            <a:r>
              <a:rPr lang="en-GB" dirty="0"/>
              <a:t>&lt;p&gt;&lt;/p&gt;</a:t>
            </a:r>
          </a:p>
          <a:p>
            <a:pPr lvl="1"/>
            <a:r>
              <a:rPr lang="en-GB" dirty="0"/>
              <a:t>&lt;</a:t>
            </a:r>
            <a:r>
              <a:rPr lang="en-GB" dirty="0" err="1"/>
              <a:t>br</a:t>
            </a:r>
            <a:r>
              <a:rPr lang="en-GB" dirty="0"/>
              <a:t> /&gt;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118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HTML Basic Formatting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197100" y="1958975"/>
            <a:ext cx="7715250" cy="413385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600" dirty="0">
                <a:solidFill>
                  <a:srgbClr val="0070C0"/>
                </a:solidFill>
              </a:rPr>
              <a:t>&lt;html&gt;</a:t>
            </a:r>
          </a:p>
          <a:p>
            <a:pPr>
              <a:buFont typeface="Wingdings" pitchFamily="2" charset="2"/>
              <a:buNone/>
            </a:pPr>
            <a:r>
              <a:rPr lang="en-GB" sz="2600" dirty="0">
                <a:solidFill>
                  <a:srgbClr val="0070C0"/>
                </a:solidFill>
              </a:rPr>
              <a:t>	&lt;head&gt;</a:t>
            </a:r>
          </a:p>
          <a:p>
            <a:pPr>
              <a:buFont typeface="Wingdings" pitchFamily="2" charset="2"/>
              <a:buNone/>
            </a:pPr>
            <a:r>
              <a:rPr lang="en-GB" sz="2600" dirty="0">
                <a:solidFill>
                  <a:srgbClr val="0070C0"/>
                </a:solidFill>
              </a:rPr>
              <a:t>		&lt;title&gt;Document name goes here&lt;/title&gt;</a:t>
            </a:r>
          </a:p>
          <a:p>
            <a:pPr>
              <a:buFont typeface="Wingdings" pitchFamily="2" charset="2"/>
              <a:buNone/>
            </a:pPr>
            <a:r>
              <a:rPr lang="en-GB" sz="2600" dirty="0">
                <a:solidFill>
                  <a:srgbClr val="0070C0"/>
                </a:solidFill>
              </a:rPr>
              <a:t>	&lt;/head&gt;</a:t>
            </a:r>
          </a:p>
          <a:p>
            <a:pPr>
              <a:buFont typeface="Wingdings" pitchFamily="2" charset="2"/>
              <a:buNone/>
            </a:pPr>
            <a:r>
              <a:rPr lang="en-GB" sz="2600" dirty="0">
                <a:solidFill>
                  <a:srgbClr val="0070C0"/>
                </a:solidFill>
              </a:rPr>
              <a:t>	&lt;body&gt;</a:t>
            </a:r>
          </a:p>
          <a:p>
            <a:pPr>
              <a:buFont typeface="Wingdings" pitchFamily="2" charset="2"/>
              <a:buNone/>
            </a:pPr>
            <a:r>
              <a:rPr lang="en-GB" sz="2600" dirty="0">
                <a:solidFill>
                  <a:srgbClr val="0070C0"/>
                </a:solidFill>
              </a:rPr>
              <a:t>		&lt;b&gt;My first Webpage&lt;/b&gt; by Joe Blogs</a:t>
            </a:r>
          </a:p>
          <a:p>
            <a:pPr>
              <a:buFont typeface="Wingdings" pitchFamily="2" charset="2"/>
              <a:buNone/>
            </a:pPr>
            <a:r>
              <a:rPr lang="en-GB" sz="2600" dirty="0">
                <a:solidFill>
                  <a:srgbClr val="0070C0"/>
                </a:solidFill>
              </a:rPr>
              <a:t>	&lt;/body&gt; </a:t>
            </a:r>
          </a:p>
          <a:p>
            <a:pPr>
              <a:buFont typeface="Wingdings" pitchFamily="2" charset="2"/>
              <a:buNone/>
            </a:pPr>
            <a:r>
              <a:rPr lang="en-GB" sz="2600" dirty="0">
                <a:solidFill>
                  <a:srgbClr val="0070C0"/>
                </a:solidFill>
              </a:rPr>
              <a:t>&lt;/html&gt;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3863976" y="4708526"/>
            <a:ext cx="1800225" cy="10080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664201" y="5500688"/>
            <a:ext cx="1035861" cy="36933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Add Bold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 flipV="1">
            <a:off x="7680326" y="3843338"/>
            <a:ext cx="360363" cy="5762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961189" y="3484563"/>
            <a:ext cx="1542987" cy="36933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Add Italic here</a:t>
            </a:r>
          </a:p>
        </p:txBody>
      </p:sp>
    </p:spTree>
    <p:extLst>
      <p:ext uri="{BB962C8B-B14F-4D97-AF65-F5344CB8AC3E}">
        <p14:creationId xmlns:p14="http://schemas.microsoft.com/office/powerpoint/2010/main" val="280291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Mark Higgins – Senior assessor trainer</a:t>
            </a:r>
          </a:p>
          <a:p>
            <a:r>
              <a:rPr lang="en-GB" dirty="0"/>
              <a:t>Emma </a:t>
            </a:r>
            <a:r>
              <a:rPr lang="en-GB" dirty="0" err="1"/>
              <a:t>Littlefair</a:t>
            </a:r>
            <a:r>
              <a:rPr lang="en-GB" dirty="0"/>
              <a:t> – Lead </a:t>
            </a:r>
            <a:r>
              <a:rPr lang="en-GB"/>
              <a:t>assessor trainer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 the computing field for over 20 years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hlinkClick r:id="rId2"/>
              </a:rPr>
              <a:t>Mark.higgins@gloscol.ac.uk</a:t>
            </a:r>
            <a:endParaRPr lang="en-GB" dirty="0"/>
          </a:p>
          <a:p>
            <a:r>
              <a:rPr lang="en-GB" dirty="0">
                <a:hlinkClick r:id="rId3"/>
              </a:rPr>
              <a:t>Emma.littlefair@gloscol.ac.uk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0308496" y="1470126"/>
            <a:ext cx="1330959" cy="576064"/>
          </a:xfrm>
          <a:prstGeom prst="wedgeRoundRectCallout">
            <a:avLst>
              <a:gd name="adj1" fmla="val -31711"/>
              <a:gd name="adj2" fmla="val 836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</a:t>
            </a:r>
          </a:p>
        </p:txBody>
      </p:sp>
      <p:pic>
        <p:nvPicPr>
          <p:cNvPr id="7" name="Picture 6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A05A831A-6C5F-6644-9F74-6024AFBCC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8826198" y="2120104"/>
            <a:ext cx="2617791" cy="261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Headings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19264"/>
            <a:ext cx="8229600" cy="4949825"/>
          </a:xfrm>
        </p:spPr>
        <p:txBody>
          <a:bodyPr/>
          <a:lstStyle/>
          <a:p>
            <a:r>
              <a:rPr lang="en-GB"/>
              <a:t>Headings are defined with the &lt;h1&gt; to &lt;h6&gt; tags. </a:t>
            </a:r>
          </a:p>
          <a:p>
            <a:pPr lvl="1"/>
            <a:r>
              <a:rPr lang="en-GB"/>
              <a:t>&lt;h1&gt;This is a large heading&lt;/h1&gt;</a:t>
            </a:r>
          </a:p>
          <a:p>
            <a:pPr lvl="1"/>
            <a:r>
              <a:rPr lang="en-GB"/>
              <a:t>&lt;h2&gt;This is a heading&lt;/h2&gt;</a:t>
            </a:r>
          </a:p>
          <a:p>
            <a:pPr lvl="1"/>
            <a:r>
              <a:rPr lang="en-GB"/>
              <a:t>&lt;h3&gt;This is a heading&lt;/h3&gt;</a:t>
            </a:r>
          </a:p>
          <a:p>
            <a:pPr lvl="1"/>
            <a:r>
              <a:rPr lang="en-GB"/>
              <a:t>&lt;h4&gt;This is a heading&lt;/h4&gt;</a:t>
            </a:r>
          </a:p>
          <a:p>
            <a:pPr lvl="1"/>
            <a:r>
              <a:rPr lang="en-GB"/>
              <a:t>&lt;h5&gt;This is a heading&lt;/h5&gt;</a:t>
            </a:r>
          </a:p>
          <a:p>
            <a:pPr lvl="1"/>
            <a:r>
              <a:rPr lang="en-GB"/>
              <a:t>&lt;h6&gt;This is a small heading&lt;/h6&gt;</a:t>
            </a:r>
          </a:p>
          <a:p>
            <a:r>
              <a:rPr lang="en-GB"/>
              <a:t>HTML automatically adds an extra blank line before and after a heading.</a:t>
            </a:r>
          </a:p>
        </p:txBody>
      </p:sp>
    </p:spTree>
    <p:extLst>
      <p:ext uri="{BB962C8B-B14F-4D97-AF65-F5344CB8AC3E}">
        <p14:creationId xmlns:p14="http://schemas.microsoft.com/office/powerpoint/2010/main" val="1760624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HTML Basic Formatting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5068888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GB" sz="2000" dirty="0"/>
              <a:t>&lt;html&gt;</a:t>
            </a:r>
          </a:p>
          <a:p>
            <a:pPr>
              <a:buFont typeface="Wingdings" pitchFamily="2" charset="2"/>
              <a:buNone/>
            </a:pPr>
            <a:r>
              <a:rPr lang="en-GB" sz="2000" dirty="0"/>
              <a:t>	&lt;head&gt;</a:t>
            </a:r>
          </a:p>
          <a:p>
            <a:pPr>
              <a:buFont typeface="Wingdings" pitchFamily="2" charset="2"/>
              <a:buNone/>
            </a:pPr>
            <a:r>
              <a:rPr lang="en-GB" sz="2000" dirty="0"/>
              <a:t>		&lt;title&gt;Document name goes here&lt;/title&gt;</a:t>
            </a:r>
          </a:p>
          <a:p>
            <a:pPr>
              <a:buFont typeface="Wingdings" pitchFamily="2" charset="2"/>
              <a:buNone/>
            </a:pPr>
            <a:r>
              <a:rPr lang="en-GB" sz="2000" dirty="0"/>
              <a:t>	&lt;/head&gt;</a:t>
            </a:r>
          </a:p>
          <a:p>
            <a:pPr>
              <a:buFont typeface="Wingdings" pitchFamily="2" charset="2"/>
              <a:buNone/>
            </a:pPr>
            <a:r>
              <a:rPr lang="en-GB" sz="2000" dirty="0"/>
              <a:t>	&lt;body&gt;</a:t>
            </a:r>
          </a:p>
          <a:p>
            <a:pPr>
              <a:buFont typeface="Wingdings" pitchFamily="2" charset="2"/>
              <a:buNone/>
            </a:pPr>
            <a:r>
              <a:rPr lang="en-GB" sz="2200" dirty="0"/>
              <a:t>		&lt;h1&gt;This is a large heading&lt;/h1&gt;</a:t>
            </a:r>
          </a:p>
          <a:p>
            <a:pPr>
              <a:buFont typeface="Wingdings" pitchFamily="2" charset="2"/>
              <a:buNone/>
            </a:pPr>
            <a:r>
              <a:rPr lang="en-GB" sz="2200" dirty="0"/>
              <a:t>		&lt;h2&gt;This is a heading&lt;/h2&gt;</a:t>
            </a:r>
          </a:p>
          <a:p>
            <a:pPr>
              <a:buFont typeface="Wingdings" pitchFamily="2" charset="2"/>
              <a:buNone/>
            </a:pPr>
            <a:r>
              <a:rPr lang="en-GB" sz="2200" dirty="0"/>
              <a:t>		&lt;h3&gt;This is a heading&lt;/h3&gt;</a:t>
            </a:r>
          </a:p>
          <a:p>
            <a:pPr>
              <a:buFont typeface="Wingdings" pitchFamily="2" charset="2"/>
              <a:buNone/>
            </a:pPr>
            <a:r>
              <a:rPr lang="en-GB" sz="2200" dirty="0"/>
              <a:t>		&lt;h4&gt;This is a heading&lt;/h4&gt;</a:t>
            </a:r>
          </a:p>
          <a:p>
            <a:pPr>
              <a:buFont typeface="Wingdings" pitchFamily="2" charset="2"/>
              <a:buNone/>
            </a:pPr>
            <a:r>
              <a:rPr lang="en-GB" sz="2200" dirty="0"/>
              <a:t>		&lt;h5&gt;This is a heading&lt;/h5&gt;</a:t>
            </a:r>
          </a:p>
          <a:p>
            <a:pPr>
              <a:buFont typeface="Wingdings" pitchFamily="2" charset="2"/>
              <a:buNone/>
            </a:pPr>
            <a:r>
              <a:rPr lang="en-GB" sz="2200" dirty="0"/>
              <a:t>		&lt;h6&gt;This is a small heading&lt;/h6&gt;</a:t>
            </a:r>
            <a:endParaRPr lang="en-GB" sz="2000" dirty="0"/>
          </a:p>
          <a:p>
            <a:pPr>
              <a:buFont typeface="Wingdings" pitchFamily="2" charset="2"/>
              <a:buNone/>
            </a:pPr>
            <a:r>
              <a:rPr lang="en-GB" sz="2000" dirty="0"/>
              <a:t>	&lt;/body&gt; </a:t>
            </a:r>
          </a:p>
          <a:p>
            <a:pPr>
              <a:buFont typeface="Wingdings" pitchFamily="2" charset="2"/>
              <a:buNone/>
            </a:pPr>
            <a:r>
              <a:rPr lang="en-GB" sz="2000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2631055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HTML Basic Paragraphing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631951" y="1743075"/>
            <a:ext cx="8856663" cy="478155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363538" algn="l"/>
                <a:tab pos="622300" algn="l"/>
                <a:tab pos="1524000" algn="l"/>
              </a:tabLst>
            </a:pPr>
            <a:r>
              <a:rPr lang="en-GB" sz="2000" dirty="0"/>
              <a:t>&lt;html&gt;</a:t>
            </a:r>
          </a:p>
          <a:p>
            <a:pPr>
              <a:buNone/>
              <a:tabLst>
                <a:tab pos="363538" algn="l"/>
                <a:tab pos="622300" algn="l"/>
                <a:tab pos="1524000" algn="l"/>
              </a:tabLst>
            </a:pPr>
            <a:r>
              <a:rPr lang="en-GB" sz="2000" dirty="0"/>
              <a:t>	&lt;head&gt;</a:t>
            </a:r>
          </a:p>
          <a:p>
            <a:pPr>
              <a:buNone/>
              <a:tabLst>
                <a:tab pos="363538" algn="l"/>
                <a:tab pos="622300" algn="l"/>
                <a:tab pos="1524000" algn="l"/>
              </a:tabLst>
            </a:pPr>
            <a:r>
              <a:rPr lang="en-GB" sz="2000" dirty="0"/>
              <a:t>			&lt;title&gt;Document name goes here&lt;/title&gt;</a:t>
            </a:r>
          </a:p>
          <a:p>
            <a:pPr>
              <a:buNone/>
              <a:tabLst>
                <a:tab pos="363538" algn="l"/>
                <a:tab pos="622300" algn="l"/>
                <a:tab pos="1524000" algn="l"/>
              </a:tabLst>
            </a:pPr>
            <a:r>
              <a:rPr lang="en-GB" sz="2000" dirty="0"/>
              <a:t>	&lt;/head&gt;</a:t>
            </a:r>
          </a:p>
          <a:p>
            <a:pPr>
              <a:buNone/>
              <a:tabLst>
                <a:tab pos="363538" algn="l"/>
                <a:tab pos="622300" algn="l"/>
                <a:tab pos="1524000" algn="l"/>
              </a:tabLst>
            </a:pPr>
            <a:r>
              <a:rPr lang="en-GB" sz="2000" dirty="0"/>
              <a:t>	&lt;body&gt;</a:t>
            </a:r>
          </a:p>
          <a:p>
            <a:pPr>
              <a:buNone/>
              <a:tabLst>
                <a:tab pos="363538" algn="l"/>
                <a:tab pos="622300" algn="l"/>
                <a:tab pos="1524000" algn="l"/>
              </a:tabLst>
            </a:pPr>
            <a:r>
              <a:rPr lang="en-GB" sz="2000" dirty="0"/>
              <a:t>			&lt;hr&gt;</a:t>
            </a:r>
          </a:p>
          <a:p>
            <a:pPr>
              <a:buNone/>
              <a:tabLst>
                <a:tab pos="363538" algn="l"/>
                <a:tab pos="622300" algn="l"/>
                <a:tab pos="1524000" algn="l"/>
              </a:tabLst>
            </a:pPr>
            <a:r>
              <a:rPr lang="en-GB" sz="2200" dirty="0"/>
              <a:t>			&lt;p&gt;Paragraphs have a blank space before and after the text&lt;/p&gt;</a:t>
            </a:r>
          </a:p>
          <a:p>
            <a:pPr>
              <a:buNone/>
              <a:tabLst>
                <a:tab pos="363538" algn="l"/>
                <a:tab pos="622300" algn="l"/>
                <a:tab pos="1524000" algn="l"/>
              </a:tabLst>
            </a:pPr>
            <a:r>
              <a:rPr lang="en-GB" sz="2200" dirty="0"/>
              <a:t>			&lt;p&gt;This is useful to distinguish section of text&lt;/p&gt;</a:t>
            </a:r>
          </a:p>
          <a:p>
            <a:pPr>
              <a:buNone/>
              <a:tabLst>
                <a:tab pos="363538" algn="l"/>
                <a:tab pos="622300" algn="l"/>
                <a:tab pos="1524000" algn="l"/>
              </a:tabLst>
            </a:pPr>
            <a:r>
              <a:rPr lang="en-GB" sz="2200" dirty="0"/>
              <a:t>			&lt;b&gt;Sometimes extra &lt;</a:t>
            </a:r>
            <a:r>
              <a:rPr lang="en-GB" sz="2200" dirty="0" err="1"/>
              <a:t>i</a:t>
            </a:r>
            <a:r>
              <a:rPr lang="en-GB" sz="2200" dirty="0"/>
              <a:t>&gt;line breaks&lt;/</a:t>
            </a:r>
            <a:r>
              <a:rPr lang="en-GB" sz="2200" dirty="0" err="1"/>
              <a:t>i</a:t>
            </a:r>
            <a:r>
              <a:rPr lang="en-GB" sz="2200" dirty="0"/>
              <a:t>&gt; are not needed&lt;/b&gt;</a:t>
            </a:r>
          </a:p>
          <a:p>
            <a:pPr>
              <a:buNone/>
              <a:tabLst>
                <a:tab pos="363538" algn="l"/>
                <a:tab pos="622300" algn="l"/>
                <a:tab pos="1524000" algn="l"/>
              </a:tabLst>
            </a:pPr>
            <a:r>
              <a:rPr lang="en-GB" sz="2200" dirty="0"/>
              <a:t>			&lt;</a:t>
            </a:r>
            <a:r>
              <a:rPr lang="en-GB" sz="2200" dirty="0" err="1"/>
              <a:t>br</a:t>
            </a:r>
            <a:r>
              <a:rPr lang="en-GB" sz="2200" dirty="0"/>
              <a:t> /&gt;A simple &lt;</a:t>
            </a:r>
            <a:r>
              <a:rPr lang="en-GB" sz="2200" dirty="0" err="1"/>
              <a:t>i</a:t>
            </a:r>
            <a:r>
              <a:rPr lang="en-GB" sz="2200" dirty="0"/>
              <a:t>&gt;Line Break&lt;/</a:t>
            </a:r>
            <a:r>
              <a:rPr lang="en-GB" sz="2200" dirty="0" err="1"/>
              <a:t>i</a:t>
            </a:r>
            <a:r>
              <a:rPr lang="en-GB" sz="2200" dirty="0"/>
              <a:t>&gt; can be used here</a:t>
            </a:r>
          </a:p>
          <a:p>
            <a:pPr>
              <a:buNone/>
              <a:tabLst>
                <a:tab pos="363538" algn="l"/>
                <a:tab pos="622300" algn="l"/>
                <a:tab pos="1524000" algn="l"/>
              </a:tabLst>
            </a:pPr>
            <a:r>
              <a:rPr lang="en-GB" sz="2200" dirty="0"/>
              <a:t>			&lt;</a:t>
            </a:r>
            <a:r>
              <a:rPr lang="en-GB" sz="2200" dirty="0" err="1"/>
              <a:t>br</a:t>
            </a:r>
            <a:r>
              <a:rPr lang="en-GB" sz="2200" dirty="0"/>
              <a:t> /&gt;Note it does not need a closing tag</a:t>
            </a:r>
            <a:endParaRPr lang="en-GB" sz="2000" dirty="0"/>
          </a:p>
          <a:p>
            <a:pPr>
              <a:buNone/>
              <a:tabLst>
                <a:tab pos="363538" algn="l"/>
                <a:tab pos="622300" algn="l"/>
                <a:tab pos="1524000" algn="l"/>
              </a:tabLst>
            </a:pPr>
            <a:r>
              <a:rPr lang="en-GB" sz="2000" dirty="0"/>
              <a:t>	&lt;/body&gt; </a:t>
            </a:r>
          </a:p>
          <a:p>
            <a:pPr>
              <a:buNone/>
              <a:tabLst>
                <a:tab pos="363538" algn="l"/>
                <a:tab pos="622300" algn="l"/>
                <a:tab pos="1524000" algn="l"/>
              </a:tabLst>
            </a:pPr>
            <a:r>
              <a:rPr lang="en-GB" sz="2000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2294106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Tags and Attributes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Some tags can have extra parameters (attributes)</a:t>
            </a:r>
          </a:p>
          <a:p>
            <a:r>
              <a:rPr lang="en-GB"/>
              <a:t>An attribute provides extra formatting functionality</a:t>
            </a:r>
          </a:p>
          <a:p>
            <a:r>
              <a:rPr lang="en-GB"/>
              <a:t>Not all tags allow attributes</a:t>
            </a:r>
          </a:p>
          <a:p>
            <a:endParaRPr lang="en-GB"/>
          </a:p>
          <a:p>
            <a:pPr>
              <a:buFont typeface="Wingdings" pitchFamily="2" charset="2"/>
              <a:buNone/>
            </a:pPr>
            <a:r>
              <a:rPr lang="en-GB" sz="3800">
                <a:solidFill>
                  <a:srgbClr val="FF0000"/>
                </a:solidFill>
              </a:rPr>
              <a:t>&lt;tag attribute=“parameter”&gt;&lt;/tag&gt;</a:t>
            </a:r>
          </a:p>
          <a:p>
            <a:endParaRPr lang="en-GB" sz="3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01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Alignment (Horizontal)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19264"/>
            <a:ext cx="8229600" cy="701675"/>
          </a:xfrm>
        </p:spPr>
        <p:txBody>
          <a:bodyPr/>
          <a:lstStyle/>
          <a:p>
            <a:r>
              <a:rPr lang="en-GB"/>
              <a:t>Alignment defines the positioning of text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279650" y="2416176"/>
            <a:ext cx="7488238" cy="41179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61938" algn="l"/>
                <a:tab pos="711200" algn="l"/>
              </a:tabLst>
            </a:pPr>
            <a:r>
              <a:rPr lang="en-GB" sz="2400" dirty="0"/>
              <a:t>&lt;html&gt;</a:t>
            </a:r>
          </a:p>
          <a:p>
            <a:pPr>
              <a:tabLst>
                <a:tab pos="261938" algn="l"/>
                <a:tab pos="711200" algn="l"/>
              </a:tabLst>
            </a:pPr>
            <a:r>
              <a:rPr lang="en-GB" sz="2400" dirty="0"/>
              <a:t>	&lt;head&gt;</a:t>
            </a:r>
          </a:p>
          <a:p>
            <a:pPr>
              <a:tabLst>
                <a:tab pos="261938" algn="l"/>
                <a:tab pos="711200" algn="l"/>
              </a:tabLst>
            </a:pPr>
            <a:r>
              <a:rPr lang="en-GB" sz="2400" dirty="0"/>
              <a:t>		&lt;title&gt;Document name goes here&lt;/title&gt;</a:t>
            </a:r>
          </a:p>
          <a:p>
            <a:pPr>
              <a:tabLst>
                <a:tab pos="261938" algn="l"/>
                <a:tab pos="711200" algn="l"/>
              </a:tabLst>
            </a:pPr>
            <a:r>
              <a:rPr lang="en-GB" sz="2400" dirty="0"/>
              <a:t>	&lt;/head&gt;</a:t>
            </a:r>
          </a:p>
          <a:p>
            <a:pPr>
              <a:tabLst>
                <a:tab pos="261938" algn="l"/>
                <a:tab pos="711200" algn="l"/>
              </a:tabLst>
            </a:pPr>
            <a:r>
              <a:rPr lang="en-GB" sz="2400" dirty="0"/>
              <a:t>	&lt;body&gt;</a:t>
            </a:r>
          </a:p>
          <a:p>
            <a:pPr>
              <a:tabLst>
                <a:tab pos="261938" algn="l"/>
                <a:tab pos="711200" algn="l"/>
              </a:tabLst>
            </a:pPr>
            <a:r>
              <a:rPr lang="en-GB" sz="2400" dirty="0"/>
              <a:t>		&lt;h1 </a:t>
            </a:r>
            <a:r>
              <a:rPr lang="en-GB" sz="2400" dirty="0">
                <a:solidFill>
                  <a:srgbClr val="FF0000"/>
                </a:solidFill>
              </a:rPr>
              <a:t>align=‘</a:t>
            </a:r>
            <a:r>
              <a:rPr lang="en-GB" sz="2400" dirty="0" err="1">
                <a:solidFill>
                  <a:srgbClr val="FF0000"/>
                </a:solidFill>
              </a:rPr>
              <a:t>center</a:t>
            </a:r>
            <a:r>
              <a:rPr lang="en-GB" sz="2400" dirty="0">
                <a:solidFill>
                  <a:srgbClr val="FF0000"/>
                </a:solidFill>
              </a:rPr>
              <a:t>’</a:t>
            </a:r>
            <a:r>
              <a:rPr lang="en-GB" sz="2400" dirty="0"/>
              <a:t>&gt;This is a large heading&lt;/h1&gt;</a:t>
            </a:r>
          </a:p>
          <a:p>
            <a:pPr>
              <a:tabLst>
                <a:tab pos="261938" algn="l"/>
                <a:tab pos="711200" algn="l"/>
              </a:tabLst>
            </a:pPr>
            <a:r>
              <a:rPr lang="en-GB" sz="2400" dirty="0"/>
              <a:t>		&lt;h2 </a:t>
            </a:r>
            <a:r>
              <a:rPr lang="en-GB" sz="2400" dirty="0">
                <a:solidFill>
                  <a:srgbClr val="FF0000"/>
                </a:solidFill>
              </a:rPr>
              <a:t>align=‘left’</a:t>
            </a:r>
            <a:r>
              <a:rPr lang="en-GB" sz="2400" dirty="0"/>
              <a:t>&gt;This is an h2 heading&lt;/h2&gt;</a:t>
            </a:r>
          </a:p>
          <a:p>
            <a:pPr>
              <a:tabLst>
                <a:tab pos="261938" algn="l"/>
                <a:tab pos="711200" algn="l"/>
              </a:tabLst>
            </a:pPr>
            <a:r>
              <a:rPr lang="en-GB" sz="2400" dirty="0"/>
              <a:t>		&lt;h3 </a:t>
            </a:r>
            <a:r>
              <a:rPr lang="en-GB" sz="2400" dirty="0">
                <a:solidFill>
                  <a:srgbClr val="FF0000"/>
                </a:solidFill>
              </a:rPr>
              <a:t>align=‘right’</a:t>
            </a:r>
            <a:r>
              <a:rPr lang="en-GB" sz="2400" dirty="0"/>
              <a:t>&gt;This is an h3 heading&lt;/h3&gt;</a:t>
            </a:r>
          </a:p>
          <a:p>
            <a:pPr>
              <a:tabLst>
                <a:tab pos="261938" algn="l"/>
                <a:tab pos="711200" algn="l"/>
              </a:tabLst>
            </a:pPr>
            <a:r>
              <a:rPr lang="en-GB" sz="2400" dirty="0"/>
              <a:t>		&lt;h4 </a:t>
            </a:r>
            <a:r>
              <a:rPr lang="en-GB" sz="2400" dirty="0">
                <a:solidFill>
                  <a:srgbClr val="FF0000"/>
                </a:solidFill>
              </a:rPr>
              <a:t>align=‘justify’</a:t>
            </a:r>
            <a:r>
              <a:rPr lang="en-GB" sz="2400" dirty="0"/>
              <a:t> &gt;This is an h4 heading&lt;/h4&gt;</a:t>
            </a:r>
          </a:p>
          <a:p>
            <a:pPr>
              <a:tabLst>
                <a:tab pos="261938" algn="l"/>
                <a:tab pos="711200" algn="l"/>
              </a:tabLst>
            </a:pPr>
            <a:r>
              <a:rPr lang="en-GB" sz="2400" dirty="0"/>
              <a:t>	&lt;/body&gt; </a:t>
            </a:r>
          </a:p>
          <a:p>
            <a:pPr>
              <a:tabLst>
                <a:tab pos="261938" algn="l"/>
                <a:tab pos="711200" algn="l"/>
              </a:tabLst>
            </a:pPr>
            <a:r>
              <a:rPr lang="en-GB" sz="2400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2538731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Paragraph alignment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4600"/>
              <a:t>&lt;p align=“center”&gt;&lt;/p&gt;</a:t>
            </a:r>
          </a:p>
        </p:txBody>
      </p:sp>
    </p:spTree>
    <p:extLst>
      <p:ext uri="{BB962C8B-B14F-4D97-AF65-F5344CB8AC3E}">
        <p14:creationId xmlns:p14="http://schemas.microsoft.com/office/powerpoint/2010/main" val="2391029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Background attribute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774825" y="1719264"/>
            <a:ext cx="8642350" cy="4601325"/>
          </a:xfrm>
        </p:spPr>
        <p:txBody>
          <a:bodyPr>
            <a:normAutofit/>
          </a:bodyPr>
          <a:lstStyle/>
          <a:p>
            <a:r>
              <a:rPr lang="en-GB" sz="2800" dirty="0"/>
              <a:t>Defining a background colour in the body tag</a:t>
            </a:r>
          </a:p>
          <a:p>
            <a:pPr lvl="1"/>
            <a:r>
              <a:rPr lang="en-GB" sz="2400" dirty="0">
                <a:solidFill>
                  <a:srgbClr val="FF0000"/>
                </a:solidFill>
              </a:rPr>
              <a:t>&lt;body </a:t>
            </a:r>
            <a:r>
              <a:rPr lang="en-GB" sz="2400" dirty="0" err="1">
                <a:solidFill>
                  <a:srgbClr val="FF0000"/>
                </a:solidFill>
              </a:rPr>
              <a:t>bgcolor</a:t>
            </a:r>
            <a:r>
              <a:rPr lang="en-GB" sz="2400" dirty="0">
                <a:solidFill>
                  <a:srgbClr val="FF0000"/>
                </a:solidFill>
              </a:rPr>
              <a:t>=‘#000000’&gt; </a:t>
            </a:r>
            <a:r>
              <a:rPr lang="en-GB" sz="2400" dirty="0">
                <a:solidFill>
                  <a:schemeClr val="tx1"/>
                </a:solidFill>
              </a:rPr>
              <a:t>(This is deprecated)</a:t>
            </a:r>
          </a:p>
          <a:p>
            <a:pPr lvl="1"/>
            <a:r>
              <a:rPr lang="en-GB" sz="2400" dirty="0">
                <a:solidFill>
                  <a:srgbClr val="FF0000"/>
                </a:solidFill>
              </a:rPr>
              <a:t>&lt;body </a:t>
            </a:r>
            <a:r>
              <a:rPr lang="en-GB" sz="2400" dirty="0" err="1">
                <a:solidFill>
                  <a:srgbClr val="FF0000"/>
                </a:solidFill>
              </a:rPr>
              <a:t>bgcolor</a:t>
            </a:r>
            <a:r>
              <a:rPr lang="en-GB" sz="2400" dirty="0">
                <a:solidFill>
                  <a:srgbClr val="FF0000"/>
                </a:solidFill>
              </a:rPr>
              <a:t>=‘</a:t>
            </a:r>
            <a:r>
              <a:rPr lang="en-GB" sz="2400" dirty="0" err="1">
                <a:solidFill>
                  <a:srgbClr val="FF0000"/>
                </a:solidFill>
              </a:rPr>
              <a:t>rgb</a:t>
            </a:r>
            <a:r>
              <a:rPr lang="en-GB" sz="2400" dirty="0">
                <a:solidFill>
                  <a:srgbClr val="FF0000"/>
                </a:solidFill>
              </a:rPr>
              <a:t>(0,0,0)’&gt;</a:t>
            </a:r>
          </a:p>
          <a:p>
            <a:pPr lvl="1"/>
            <a:r>
              <a:rPr lang="en-GB" sz="2400" dirty="0">
                <a:solidFill>
                  <a:srgbClr val="FF0000"/>
                </a:solidFill>
              </a:rPr>
              <a:t>&lt;body </a:t>
            </a:r>
            <a:r>
              <a:rPr lang="en-GB" sz="2400" dirty="0" err="1">
                <a:solidFill>
                  <a:srgbClr val="FF0000"/>
                </a:solidFill>
              </a:rPr>
              <a:t>bgcolor</a:t>
            </a:r>
            <a:r>
              <a:rPr lang="en-GB" sz="2400" dirty="0">
                <a:solidFill>
                  <a:srgbClr val="FF0000"/>
                </a:solidFill>
              </a:rPr>
              <a:t>=‘black’&gt;</a:t>
            </a:r>
          </a:p>
          <a:p>
            <a:pPr lvl="1"/>
            <a:endParaRPr lang="en-GB" sz="2400" dirty="0">
              <a:solidFill>
                <a:srgbClr val="FF0000"/>
              </a:solidFill>
            </a:endParaRPr>
          </a:p>
          <a:p>
            <a:r>
              <a:rPr lang="en-GB" sz="2800" dirty="0"/>
              <a:t>Defining a background image</a:t>
            </a:r>
          </a:p>
          <a:p>
            <a:pPr lvl="1"/>
            <a:r>
              <a:rPr lang="en-GB" sz="2400" dirty="0">
                <a:solidFill>
                  <a:srgbClr val="FF0000"/>
                </a:solidFill>
              </a:rPr>
              <a:t>&lt;body background="</a:t>
            </a:r>
            <a:r>
              <a:rPr lang="en-GB" sz="2400" dirty="0" err="1">
                <a:solidFill>
                  <a:srgbClr val="FF0000"/>
                </a:solidFill>
              </a:rPr>
              <a:t>www.images.com/clouds.gif</a:t>
            </a:r>
            <a:r>
              <a:rPr lang="en-GB" sz="2400" dirty="0">
                <a:solidFill>
                  <a:srgbClr val="FF0000"/>
                </a:solidFill>
              </a:rPr>
              <a:t>"&gt;</a:t>
            </a:r>
          </a:p>
          <a:p>
            <a:pPr lvl="1"/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/>
              <a:t>Note W3C has deprecated </a:t>
            </a:r>
            <a:r>
              <a:rPr lang="en-GB" sz="2400" dirty="0" err="1"/>
              <a:t>bgcolor</a:t>
            </a:r>
            <a:r>
              <a:rPr lang="en-GB" sz="2400" dirty="0"/>
              <a:t>, background attribute in latest versions of HTML (HTML 4 and XHTML) – use CSS instead.</a:t>
            </a:r>
          </a:p>
        </p:txBody>
      </p:sp>
    </p:spTree>
    <p:extLst>
      <p:ext uri="{BB962C8B-B14F-4D97-AF65-F5344CB8AC3E}">
        <p14:creationId xmlns:p14="http://schemas.microsoft.com/office/powerpoint/2010/main" val="3241879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Colours</a:t>
            </a:r>
          </a:p>
        </p:txBody>
      </p:sp>
      <p:graphicFrame>
        <p:nvGraphicFramePr>
          <p:cNvPr id="41987" name="Group 3"/>
          <p:cNvGraphicFramePr>
            <a:graphicFrameLocks noGrp="1"/>
          </p:cNvGraphicFramePr>
          <p:nvPr>
            <p:ph type="tbl" idx="1"/>
          </p:nvPr>
        </p:nvGraphicFramePr>
        <p:xfrm>
          <a:off x="1981200" y="1360488"/>
          <a:ext cx="8229600" cy="4805366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Colour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Colour HEX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Colour RGB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rgb(0,0,0)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#FF0000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rgb(255,0,0)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#00FF00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rgb(0,255,0)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#0000FF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rgb(0,0,255)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#FFFF00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rgb(255,255,0)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#00FFFF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rgb(0,255,255)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#FF00FF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rgb(255,0,255)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#C0C0C0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rgb(192,192,192)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#FFFFFF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rgb</a:t>
                      </a: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(255,255,255)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2033" name="Text Box 49"/>
          <p:cNvSpPr txBox="1">
            <a:spLocks noChangeArrowheads="1"/>
          </p:cNvSpPr>
          <p:nvPr/>
        </p:nvSpPr>
        <p:spPr bwMode="auto">
          <a:xfrm>
            <a:off x="1971676" y="6156325"/>
            <a:ext cx="8234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>
                <a:hlinkClick r:id="rId3"/>
              </a:rPr>
              <a:t>http://www.computerhope.com/htmcolor.htm</a:t>
            </a:r>
            <a:r>
              <a:rPr lang="en-GB" sz="320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7570" y="571480"/>
            <a:ext cx="294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256 * 256 * 256 = 16 777 216</a:t>
            </a:r>
          </a:p>
        </p:txBody>
      </p:sp>
    </p:spTree>
    <p:extLst>
      <p:ext uri="{BB962C8B-B14F-4D97-AF65-F5344CB8AC3E}">
        <p14:creationId xmlns:p14="http://schemas.microsoft.com/office/powerpoint/2010/main" val="157529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Font tag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Format font</a:t>
            </a:r>
          </a:p>
          <a:p>
            <a:pPr>
              <a:buFont typeface="Wingdings" pitchFamily="2" charset="2"/>
              <a:buNone/>
            </a:pPr>
            <a:r>
              <a:rPr lang="en-GB" dirty="0">
                <a:solidFill>
                  <a:srgbClr val="FF0000"/>
                </a:solidFill>
              </a:rPr>
              <a:t>&lt;font face="Verdana"&gt;text&lt;/font&gt;</a:t>
            </a:r>
          </a:p>
          <a:p>
            <a:endParaRPr lang="en-GB" dirty="0"/>
          </a:p>
          <a:p>
            <a:r>
              <a:rPr lang="en-GB" dirty="0"/>
              <a:t>Format font and size </a:t>
            </a:r>
            <a:r>
              <a:rPr lang="en-GB" sz="2000" dirty="0"/>
              <a:t>(size is 0-7, not scaled in points)</a:t>
            </a:r>
          </a:p>
          <a:p>
            <a:pPr>
              <a:buFont typeface="Wingdings" pitchFamily="2" charset="2"/>
              <a:buNone/>
            </a:pPr>
            <a:r>
              <a:rPr lang="en-GB" dirty="0">
                <a:solidFill>
                  <a:srgbClr val="FF0000"/>
                </a:solidFill>
              </a:rPr>
              <a:t>&lt;font size="2" face="Verdana"&gt;text&lt;/font&gt;</a:t>
            </a:r>
          </a:p>
          <a:p>
            <a:endParaRPr lang="en-GB" dirty="0"/>
          </a:p>
          <a:p>
            <a:r>
              <a:rPr lang="en-GB" dirty="0"/>
              <a:t>Format  colour</a:t>
            </a:r>
          </a:p>
          <a:p>
            <a:pPr>
              <a:buFont typeface="Wingdings" pitchFamily="2" charset="2"/>
              <a:buNone/>
            </a:pPr>
            <a:r>
              <a:rPr lang="en-GB" dirty="0">
                <a:solidFill>
                  <a:srgbClr val="FF0000"/>
                </a:solidFill>
              </a:rPr>
              <a:t>&lt;font </a:t>
            </a:r>
            <a:r>
              <a:rPr lang="en-GB" dirty="0" err="1">
                <a:solidFill>
                  <a:srgbClr val="FF0000"/>
                </a:solidFill>
              </a:rPr>
              <a:t>color</a:t>
            </a:r>
            <a:r>
              <a:rPr lang="en-GB" dirty="0">
                <a:solidFill>
                  <a:srgbClr val="FF0000"/>
                </a:solidFill>
              </a:rPr>
              <a:t>="#c0c0c0"&gt;text&lt;/font&gt;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116138" y="6172200"/>
            <a:ext cx="786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/>
              <a:t>Note W3C has deprecated the font attribute in latest versions of HTML (HTML 4 and XHTML).– use CSS instead.</a:t>
            </a:r>
          </a:p>
        </p:txBody>
      </p:sp>
    </p:spTree>
    <p:extLst>
      <p:ext uri="{BB962C8B-B14F-4D97-AF65-F5344CB8AC3E}">
        <p14:creationId xmlns:p14="http://schemas.microsoft.com/office/powerpoint/2010/main" val="961632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BD394-CCCF-5D4C-970D-BF5395894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Hyperlinks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854F1-F515-E943-8B2C-916BDC3E6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The HTML &lt;a&gt; tag defines a hyperlink. It has the following syntax: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&lt;a </a:t>
            </a:r>
            <a:r>
              <a:rPr lang="en-GB" dirty="0" err="1">
                <a:solidFill>
                  <a:srgbClr val="FF0000"/>
                </a:solidFill>
              </a:rPr>
              <a:t>href</a:t>
            </a:r>
            <a:r>
              <a:rPr lang="en-GB" dirty="0">
                <a:solidFill>
                  <a:srgbClr val="FF0000"/>
                </a:solidFill>
              </a:rPr>
              <a:t>="</a:t>
            </a:r>
            <a:r>
              <a:rPr lang="en-GB" i="1" dirty="0" err="1">
                <a:solidFill>
                  <a:srgbClr val="FF0000"/>
                </a:solidFill>
              </a:rPr>
              <a:t>url</a:t>
            </a:r>
            <a:r>
              <a:rPr lang="en-GB" dirty="0">
                <a:solidFill>
                  <a:srgbClr val="FF0000"/>
                </a:solidFill>
              </a:rPr>
              <a:t>"&gt;</a:t>
            </a:r>
            <a:r>
              <a:rPr lang="en-GB" i="1" dirty="0">
                <a:solidFill>
                  <a:srgbClr val="FF0000"/>
                </a:solidFill>
              </a:rPr>
              <a:t>link text</a:t>
            </a:r>
            <a:r>
              <a:rPr lang="en-GB" dirty="0">
                <a:solidFill>
                  <a:srgbClr val="FF0000"/>
                </a:solidFill>
              </a:rPr>
              <a:t>&lt;/a&gt;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most important attribute of the &lt;a&gt; element is the </a:t>
            </a:r>
            <a:r>
              <a:rPr lang="en-GB" dirty="0" err="1"/>
              <a:t>href</a:t>
            </a:r>
            <a:r>
              <a:rPr lang="en-GB" dirty="0"/>
              <a:t> attribute, which indicates the link's destination.</a:t>
            </a:r>
          </a:p>
          <a:p>
            <a:r>
              <a:rPr lang="en-GB" dirty="0"/>
              <a:t>The </a:t>
            </a:r>
            <a:r>
              <a:rPr lang="en-GB" i="1" dirty="0"/>
              <a:t>link text</a:t>
            </a:r>
            <a:r>
              <a:rPr lang="en-GB" dirty="0"/>
              <a:t> is the part that will be visible to the reader.</a:t>
            </a:r>
          </a:p>
          <a:p>
            <a:r>
              <a:rPr lang="en-GB" dirty="0"/>
              <a:t>Clicking on the link text, will send the reader to the specified URL address.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Examples</a:t>
            </a:r>
          </a:p>
          <a:p>
            <a:pPr marL="0" indent="0">
              <a:buNone/>
            </a:pPr>
            <a:r>
              <a:rPr lang="en-GB" dirty="0"/>
              <a:t>This example shows how to create a link to W3Schools.com: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&lt;a </a:t>
            </a:r>
            <a:r>
              <a:rPr lang="en-GB" dirty="0" err="1">
                <a:solidFill>
                  <a:srgbClr val="FF0000"/>
                </a:solidFill>
              </a:rPr>
              <a:t>href</a:t>
            </a:r>
            <a:r>
              <a:rPr lang="en-GB" dirty="0">
                <a:solidFill>
                  <a:srgbClr val="FF0000"/>
                </a:solidFill>
              </a:rPr>
              <a:t>="https://www.w3schools.com/"&gt;Visit W3Schools.com!&lt;/a&gt;</a:t>
            </a:r>
          </a:p>
          <a:p>
            <a:pPr marL="0" indent="0">
              <a:buNone/>
            </a:pPr>
            <a:r>
              <a:rPr lang="en-GB" dirty="0"/>
              <a:t>You can also link to internal pages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&lt;a </a:t>
            </a:r>
            <a:r>
              <a:rPr lang="en-GB" dirty="0" err="1">
                <a:solidFill>
                  <a:srgbClr val="FF0000"/>
                </a:solidFill>
              </a:rPr>
              <a:t>href</a:t>
            </a:r>
            <a:r>
              <a:rPr lang="en-GB" dirty="0">
                <a:solidFill>
                  <a:srgbClr val="FF0000"/>
                </a:solidFill>
              </a:rPr>
              <a:t>=“</a:t>
            </a:r>
            <a:r>
              <a:rPr lang="en-GB" dirty="0" err="1">
                <a:solidFill>
                  <a:srgbClr val="FF0000"/>
                </a:solidFill>
              </a:rPr>
              <a:t>homepage.html</a:t>
            </a:r>
            <a:r>
              <a:rPr lang="en-GB" dirty="0">
                <a:solidFill>
                  <a:srgbClr val="FF0000"/>
                </a:solidFill>
              </a:rPr>
              <a:t>”&gt;Home&lt;/a&gt;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Add an external link to you practice page !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5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03304-9055-45A2-94B4-B32C2814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to find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AB02-EA31-4158-88B5-DF4CA630C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Wiki – gloscolapprenticeships.co.uk/</a:t>
            </a:r>
            <a:r>
              <a:rPr lang="en-GB" dirty="0" err="1"/>
              <a:t>appWiki</a:t>
            </a:r>
            <a:r>
              <a:rPr lang="en-GB" dirty="0"/>
              <a:t>/</a:t>
            </a:r>
            <a:r>
              <a:rPr lang="en-GB" dirty="0" err="1"/>
              <a:t>doku.php</a:t>
            </a:r>
            <a:endParaRPr lang="en-GB" dirty="0"/>
          </a:p>
          <a:p>
            <a:r>
              <a:rPr lang="en-GB" dirty="0"/>
              <a:t>You will need a password to access certain areas:</a:t>
            </a:r>
          </a:p>
          <a:p>
            <a:pPr lvl="1"/>
            <a:r>
              <a:rPr lang="en-GB" dirty="0"/>
              <a:t>Username: </a:t>
            </a:r>
            <a:r>
              <a:rPr lang="en-GB" dirty="0" err="1"/>
              <a:t>ApprenticE</a:t>
            </a:r>
            <a:endParaRPr lang="en-GB" dirty="0"/>
          </a:p>
          <a:p>
            <a:pPr lvl="1"/>
            <a:r>
              <a:rPr lang="en-GB" dirty="0"/>
              <a:t>Password: ADAApprentice2022</a:t>
            </a:r>
          </a:p>
          <a:p>
            <a:pPr lvl="1"/>
            <a:r>
              <a:rPr lang="en-GB" dirty="0"/>
              <a:t>Email: mark.higgins@gloscol.ac.uk</a:t>
            </a:r>
          </a:p>
        </p:txBody>
      </p:sp>
    </p:spTree>
    <p:extLst>
      <p:ext uri="{BB962C8B-B14F-4D97-AF65-F5344CB8AC3E}">
        <p14:creationId xmlns:p14="http://schemas.microsoft.com/office/powerpoint/2010/main" val="1853944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CSS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898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3200"/>
              <a:t>Understand:</a:t>
            </a:r>
          </a:p>
          <a:p>
            <a:pPr lvl="1" eaLnBrk="1" hangingPunct="1"/>
            <a:r>
              <a:rPr lang="en-GB" sz="2800"/>
              <a:t>Basic CSS features</a:t>
            </a:r>
          </a:p>
          <a:p>
            <a:pPr lvl="1" eaLnBrk="1" hangingPunct="1"/>
            <a:r>
              <a:rPr lang="en-GB" sz="2800"/>
              <a:t>Implementing CSS</a:t>
            </a:r>
          </a:p>
          <a:p>
            <a:pPr lvl="1"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3829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Online resources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/>
              <a:t>http://www.w3schools.com/css/</a:t>
            </a:r>
          </a:p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3877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What is CSS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200" b="1"/>
              <a:t>CSS</a:t>
            </a:r>
            <a:r>
              <a:rPr lang="en-GB" sz="3200"/>
              <a:t> stands for </a:t>
            </a:r>
            <a:r>
              <a:rPr lang="en-GB" sz="3200" b="1"/>
              <a:t>C</a:t>
            </a:r>
            <a:r>
              <a:rPr lang="en-GB" sz="3200"/>
              <a:t>ascading </a:t>
            </a:r>
            <a:r>
              <a:rPr lang="en-GB" sz="3200" b="1"/>
              <a:t>S</a:t>
            </a:r>
            <a:r>
              <a:rPr lang="en-GB" sz="3200"/>
              <a:t>tyle </a:t>
            </a:r>
            <a:r>
              <a:rPr lang="en-GB" sz="3200" b="1"/>
              <a:t>S</a:t>
            </a:r>
            <a:r>
              <a:rPr lang="en-GB" sz="3200"/>
              <a:t>heets </a:t>
            </a:r>
          </a:p>
          <a:p>
            <a:pPr eaLnBrk="1" hangingPunct="1">
              <a:spcBef>
                <a:spcPct val="0"/>
              </a:spcBef>
            </a:pPr>
            <a:r>
              <a:rPr lang="en-GB" sz="3200" b="1"/>
              <a:t>CSS</a:t>
            </a:r>
            <a:r>
              <a:rPr lang="en-GB" sz="3200"/>
              <a:t> </a:t>
            </a:r>
          </a:p>
          <a:p>
            <a:pPr lvl="1" eaLnBrk="1" hangingPunct="1">
              <a:spcBef>
                <a:spcPct val="0"/>
              </a:spcBef>
            </a:pPr>
            <a:r>
              <a:rPr lang="en-GB" sz="3200"/>
              <a:t>Applies styles to a document</a:t>
            </a:r>
          </a:p>
          <a:p>
            <a:pPr lvl="1" eaLnBrk="1" hangingPunct="1"/>
            <a:r>
              <a:rPr lang="en-GB" sz="3200"/>
              <a:t>Styles define </a:t>
            </a:r>
            <a:r>
              <a:rPr lang="en-GB" sz="3200" b="1"/>
              <a:t>how to display</a:t>
            </a:r>
            <a:r>
              <a:rPr lang="en-GB" sz="3200"/>
              <a:t> HTML elements</a:t>
            </a:r>
          </a:p>
          <a:p>
            <a:pPr lvl="1" eaLnBrk="1" hangingPunct="1"/>
            <a:r>
              <a:rPr lang="en-GB" sz="3200">
                <a:solidFill>
                  <a:srgbClr val="FF0000"/>
                </a:solidFill>
              </a:rPr>
              <a:t>Easy to update an entire webpage and website</a:t>
            </a:r>
          </a:p>
          <a:p>
            <a:pPr lvl="2" eaLnBrk="1" hangingPunct="1"/>
            <a:r>
              <a:rPr lang="en-GB" sz="3200">
                <a:solidFill>
                  <a:srgbClr val="FF0000"/>
                </a:solidFill>
              </a:rPr>
              <a:t>Control the layout of multiple pages at once</a:t>
            </a:r>
          </a:p>
          <a:p>
            <a:pPr lvl="1" eaLnBrk="1" hangingPunct="1"/>
            <a:r>
              <a:rPr lang="en-GB" sz="3200"/>
              <a:t>Expandability</a:t>
            </a:r>
          </a:p>
          <a:p>
            <a:pPr lvl="1" eaLnBrk="1" hangingPunct="1"/>
            <a:r>
              <a:rPr lang="en-GB" sz="3200"/>
              <a:t>Improved formatting</a:t>
            </a:r>
          </a:p>
          <a:p>
            <a:pPr marL="342900" lvl="1" indent="0" eaLnBrk="1" hangingPunct="1">
              <a:buNone/>
            </a:pP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19758064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Why not still use HTML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2400"/>
              <a:t>HTML was originally used to define context</a:t>
            </a:r>
          </a:p>
          <a:p>
            <a:pPr eaLnBrk="1" hangingPunct="1"/>
            <a:r>
              <a:rPr lang="en-GB" sz="2400"/>
              <a:t>Netscape and Internet Explorer evolved HTML</a:t>
            </a:r>
          </a:p>
          <a:p>
            <a:pPr lvl="1" eaLnBrk="1" hangingPunct="1"/>
            <a:r>
              <a:rPr lang="en-GB" sz="2400"/>
              <a:t>Difficult to separate context from presentation</a:t>
            </a:r>
          </a:p>
          <a:p>
            <a:pPr eaLnBrk="1" hangingPunct="1"/>
            <a:r>
              <a:rPr lang="en-GB" sz="2400"/>
              <a:t>HTML is limited for presentation techniques</a:t>
            </a:r>
          </a:p>
          <a:p>
            <a:pPr eaLnBrk="1" hangingPunct="1"/>
            <a:r>
              <a:rPr lang="en-GB" sz="2400"/>
              <a:t>Organisation is limited to table structure</a:t>
            </a:r>
          </a:p>
          <a:p>
            <a:pPr eaLnBrk="1" hangingPunct="1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9295329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Implementing CSS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84362"/>
            <a:ext cx="8229600" cy="4411662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200"/>
              <a:t>CSS attributes can be placed either:</a:t>
            </a:r>
          </a:p>
          <a:p>
            <a:pPr lvl="1" eaLnBrk="1" hangingPunct="1"/>
            <a:r>
              <a:rPr lang="en-GB" sz="3200"/>
              <a:t>Inline – CSS code mixed into the HTML code</a:t>
            </a:r>
          </a:p>
          <a:p>
            <a:pPr lvl="1" eaLnBrk="1" hangingPunct="1"/>
            <a:r>
              <a:rPr lang="en-GB" sz="3200"/>
              <a:t>Internal/embedded – CSS code is within a HTML document</a:t>
            </a:r>
          </a:p>
          <a:p>
            <a:pPr lvl="1" eaLnBrk="1" hangingPunct="1"/>
            <a:r>
              <a:rPr lang="en-GB" sz="3200"/>
              <a:t>External (linked) - a separate imported CSS file</a:t>
            </a:r>
          </a:p>
          <a:p>
            <a:pPr eaLnBrk="1" hangingPunct="1"/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22204988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Inline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400"/>
              <a:t>CSS code mixed into the HTML code</a:t>
            </a:r>
          </a:p>
          <a:p>
            <a:pPr lvl="1" eaLnBrk="1" hangingPunct="1"/>
            <a:r>
              <a:rPr lang="en-GB" sz="2400"/>
              <a:t>Simple to update CSS</a:t>
            </a:r>
          </a:p>
          <a:p>
            <a:pPr eaLnBrk="1" hangingPunct="1"/>
            <a:r>
              <a:rPr lang="en-GB" sz="2400"/>
              <a:t>Useful to override some other style definition by embedded or external CSS</a:t>
            </a:r>
          </a:p>
          <a:p>
            <a:pPr eaLnBrk="1" hangingPunct="1"/>
            <a:r>
              <a:rPr lang="en-GB" sz="2400"/>
              <a:t>Simple changes have to be reciprocated through each occurrence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38313" y="5164138"/>
            <a:ext cx="8786812" cy="785812"/>
          </a:xfrm>
          <a:prstGeom prst="rect">
            <a:avLst/>
          </a:prstGeom>
          <a:solidFill>
            <a:srgbClr val="FFFFCC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200"/>
              <a:t>&lt;p </a:t>
            </a:r>
            <a:r>
              <a:rPr lang="en-GB" sz="2200">
                <a:solidFill>
                  <a:srgbClr val="FF0000"/>
                </a:solidFill>
              </a:rPr>
              <a:t>style="</a:t>
            </a:r>
            <a:r>
              <a:rPr lang="en-GB" sz="2200" err="1">
                <a:solidFill>
                  <a:srgbClr val="FF0000"/>
                </a:solidFill>
              </a:rPr>
              <a:t>color</a:t>
            </a:r>
            <a:r>
              <a:rPr lang="en-GB" sz="2200">
                <a:solidFill>
                  <a:srgbClr val="FF0000"/>
                </a:solidFill>
              </a:rPr>
              <a:t>: sienna; margin-left: 20px"</a:t>
            </a:r>
            <a:r>
              <a:rPr lang="en-GB" sz="2200"/>
              <a:t>&gt;</a:t>
            </a:r>
            <a:r>
              <a:rPr lang="en-GB" sz="2200">
                <a:solidFill>
                  <a:srgbClr val="7030A0"/>
                </a:solidFill>
              </a:rPr>
              <a:t>This is a paragraph</a:t>
            </a:r>
            <a:r>
              <a:rPr lang="en-GB" sz="2200"/>
              <a:t>&lt;/p&gt;</a:t>
            </a:r>
          </a:p>
        </p:txBody>
      </p:sp>
    </p:spTree>
    <p:extLst>
      <p:ext uri="{BB962C8B-B14F-4D97-AF65-F5344CB8AC3E}">
        <p14:creationId xmlns:p14="http://schemas.microsoft.com/office/powerpoint/2010/main" val="23876297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Internal/embedded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335089" y="1954212"/>
            <a:ext cx="4175125" cy="4411663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/>
              <a:t>CSS code is within a HTML document</a:t>
            </a:r>
          </a:p>
          <a:p>
            <a:pPr lvl="1" eaLnBrk="1" hangingPunct="1"/>
            <a:r>
              <a:rPr lang="en-GB" sz="2400"/>
              <a:t>No separate file</a:t>
            </a:r>
          </a:p>
          <a:p>
            <a:pPr eaLnBrk="1" hangingPunct="1"/>
            <a:r>
              <a:rPr lang="en-GB" sz="2400"/>
              <a:t>Written as part of the &lt;head&gt; tag</a:t>
            </a:r>
          </a:p>
          <a:p>
            <a:pPr eaLnBrk="1" hangingPunct="1"/>
            <a:r>
              <a:rPr lang="en-GB" sz="2400"/>
              <a:t>Only affects one page</a:t>
            </a:r>
          </a:p>
          <a:p>
            <a:pPr marL="0" indent="0" eaLnBrk="1" hangingPunct="1">
              <a:buNone/>
            </a:pPr>
            <a:endParaRPr lang="en-GB" sz="240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189663" y="1865313"/>
            <a:ext cx="3960812" cy="45005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tabLst>
                <a:tab pos="265113" algn="l"/>
                <a:tab pos="541338" algn="l"/>
              </a:tabLst>
            </a:pPr>
            <a:r>
              <a:rPr lang="en-GB" sz="2400"/>
              <a:t>&lt;html&gt;</a:t>
            </a:r>
          </a:p>
          <a:p>
            <a:pPr>
              <a:tabLst>
                <a:tab pos="265113" algn="l"/>
                <a:tab pos="541338" algn="l"/>
              </a:tabLst>
            </a:pPr>
            <a:r>
              <a:rPr lang="en-GB" sz="2400"/>
              <a:t>&lt;head&gt;</a:t>
            </a:r>
          </a:p>
          <a:p>
            <a:pPr>
              <a:tabLst>
                <a:tab pos="265113" algn="l"/>
                <a:tab pos="541338" algn="l"/>
              </a:tabLst>
            </a:pPr>
            <a:r>
              <a:rPr lang="en-GB" sz="2400">
                <a:solidFill>
                  <a:srgbClr val="FF0000"/>
                </a:solidFill>
              </a:rPr>
              <a:t>&lt;style type="text/</a:t>
            </a:r>
            <a:r>
              <a:rPr lang="en-GB" sz="2400" err="1">
                <a:solidFill>
                  <a:srgbClr val="FF0000"/>
                </a:solidFill>
              </a:rPr>
              <a:t>css</a:t>
            </a:r>
            <a:r>
              <a:rPr lang="en-GB" sz="2400">
                <a:solidFill>
                  <a:srgbClr val="FF0000"/>
                </a:solidFill>
              </a:rPr>
              <a:t>"&gt;</a:t>
            </a:r>
          </a:p>
          <a:p>
            <a:pPr>
              <a:tabLst>
                <a:tab pos="265113" algn="l"/>
                <a:tab pos="541338" algn="l"/>
              </a:tabLst>
            </a:pPr>
            <a:r>
              <a:rPr lang="en-GB" sz="2400">
                <a:solidFill>
                  <a:srgbClr val="FF0000"/>
                </a:solidFill>
              </a:rPr>
              <a:t>	hr {</a:t>
            </a:r>
            <a:r>
              <a:rPr lang="en-GB" sz="2400" err="1">
                <a:solidFill>
                  <a:srgbClr val="FF0000"/>
                </a:solidFill>
              </a:rPr>
              <a:t>color</a:t>
            </a:r>
            <a:r>
              <a:rPr lang="en-GB" sz="2400">
                <a:solidFill>
                  <a:srgbClr val="FF0000"/>
                </a:solidFill>
              </a:rPr>
              <a:t>: blue}</a:t>
            </a:r>
          </a:p>
          <a:p>
            <a:pPr>
              <a:tabLst>
                <a:tab pos="265113" algn="l"/>
                <a:tab pos="541338" algn="l"/>
              </a:tabLst>
            </a:pPr>
            <a:r>
              <a:rPr lang="en-GB" sz="2400">
                <a:solidFill>
                  <a:srgbClr val="FF0000"/>
                </a:solidFill>
              </a:rPr>
              <a:t>	p {margin-left: 20px}</a:t>
            </a:r>
          </a:p>
          <a:p>
            <a:pPr>
              <a:tabLst>
                <a:tab pos="265113" algn="l"/>
                <a:tab pos="541338" algn="l"/>
              </a:tabLst>
            </a:pPr>
            <a:r>
              <a:rPr lang="en-GB" sz="2400">
                <a:solidFill>
                  <a:srgbClr val="FF0000"/>
                </a:solidFill>
              </a:rPr>
              <a:t>&lt;/style&gt;</a:t>
            </a:r>
          </a:p>
          <a:p>
            <a:pPr>
              <a:tabLst>
                <a:tab pos="265113" algn="l"/>
                <a:tab pos="541338" algn="l"/>
              </a:tabLst>
            </a:pPr>
            <a:endParaRPr lang="en-GB" sz="2400">
              <a:solidFill>
                <a:srgbClr val="FF0000"/>
              </a:solidFill>
            </a:endParaRPr>
          </a:p>
          <a:p>
            <a:pPr>
              <a:tabLst>
                <a:tab pos="265113" algn="l"/>
                <a:tab pos="541338" algn="l"/>
              </a:tabLst>
            </a:pPr>
            <a:r>
              <a:rPr lang="en-GB" sz="2400"/>
              <a:t>&lt;/head&gt;</a:t>
            </a:r>
          </a:p>
          <a:p>
            <a:pPr lvl="1">
              <a:tabLst>
                <a:tab pos="265113" algn="l"/>
                <a:tab pos="541338" algn="l"/>
              </a:tabLst>
            </a:pPr>
            <a:r>
              <a:rPr lang="en-GB" sz="2400"/>
              <a:t>&lt;body&gt;</a:t>
            </a:r>
          </a:p>
          <a:p>
            <a:pPr lvl="1">
              <a:tabLst>
                <a:tab pos="265113" algn="l"/>
                <a:tab pos="541338" algn="l"/>
              </a:tabLst>
            </a:pPr>
            <a:r>
              <a:rPr lang="en-GB" sz="2400"/>
              <a:t>&lt;p&gt;</a:t>
            </a:r>
            <a:r>
              <a:rPr lang="en-GB" sz="2400">
                <a:solidFill>
                  <a:srgbClr val="0070C0"/>
                </a:solidFill>
              </a:rPr>
              <a:t>My paragraph</a:t>
            </a:r>
            <a:r>
              <a:rPr lang="en-GB" sz="2400"/>
              <a:t>&lt;/p&gt;</a:t>
            </a:r>
          </a:p>
          <a:p>
            <a:pPr lvl="1">
              <a:tabLst>
                <a:tab pos="265113" algn="l"/>
                <a:tab pos="541338" algn="l"/>
              </a:tabLst>
            </a:pPr>
            <a:r>
              <a:rPr lang="en-GB" sz="2400"/>
              <a:t>&lt;/body&gt;</a:t>
            </a:r>
          </a:p>
          <a:p>
            <a:pPr>
              <a:tabLst>
                <a:tab pos="265113" algn="l"/>
                <a:tab pos="541338" algn="l"/>
              </a:tabLst>
            </a:pPr>
            <a:r>
              <a:rPr lang="en-GB" sz="240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1578251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External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600"/>
              <a:t>A separate imported CSS file</a:t>
            </a:r>
          </a:p>
          <a:p>
            <a:pPr lvl="1" eaLnBrk="1" hangingPunct="1"/>
            <a:r>
              <a:rPr lang="en-GB" sz="2200"/>
              <a:t>One change modifies all pages</a:t>
            </a:r>
          </a:p>
          <a:p>
            <a:pPr eaLnBrk="1" hangingPunct="1"/>
            <a:r>
              <a:rPr lang="en-GB" sz="2600"/>
              <a:t>Most powerful type of style sheet</a:t>
            </a:r>
          </a:p>
          <a:p>
            <a:pPr eaLnBrk="1" hangingPunct="1"/>
            <a:r>
              <a:rPr lang="en-GB" sz="2600"/>
              <a:t>Single style sheet formats many pages</a:t>
            </a:r>
          </a:p>
          <a:p>
            <a:pPr eaLnBrk="1" hangingPunct="1"/>
            <a:endParaRPr lang="en-GB" sz="2600"/>
          </a:p>
          <a:p>
            <a:pPr lvl="1" eaLnBrk="1" hangingPunct="1"/>
            <a:endParaRPr lang="en-GB" sz="2200"/>
          </a:p>
          <a:p>
            <a:pPr eaLnBrk="1" hangingPunct="1"/>
            <a:endParaRPr lang="en-GB" sz="260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799014" y="4581525"/>
            <a:ext cx="1584325" cy="19446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/>
              <a:t>Home webpage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888164" y="4581525"/>
            <a:ext cx="1584325" cy="19446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/>
              <a:t>Contact webpage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8904313" y="4581128"/>
            <a:ext cx="1584325" cy="19446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/>
              <a:t>Products webpage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8328026" y="2492376"/>
            <a:ext cx="1008063" cy="12239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/>
              <a:t>CSS file</a:t>
            </a:r>
          </a:p>
        </p:txBody>
      </p:sp>
      <p:cxnSp>
        <p:nvCxnSpPr>
          <p:cNvPr id="11272" name="AutoShape 8"/>
          <p:cNvCxnSpPr>
            <a:cxnSpLocks noChangeShapeType="1"/>
            <a:stCxn id="32775" idx="2"/>
            <a:endCxn id="32772" idx="0"/>
          </p:cNvCxnSpPr>
          <p:nvPr/>
        </p:nvCxnSpPr>
        <p:spPr bwMode="auto">
          <a:xfrm flipH="1">
            <a:off x="5591176" y="3716339"/>
            <a:ext cx="3241675" cy="8651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73" name="AutoShape 9"/>
          <p:cNvCxnSpPr>
            <a:cxnSpLocks noChangeShapeType="1"/>
            <a:stCxn id="32775" idx="2"/>
            <a:endCxn id="32773" idx="0"/>
          </p:cNvCxnSpPr>
          <p:nvPr/>
        </p:nvCxnSpPr>
        <p:spPr bwMode="auto">
          <a:xfrm flipH="1">
            <a:off x="7680326" y="3716339"/>
            <a:ext cx="1152525" cy="8651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74" name="AutoShape 10"/>
          <p:cNvCxnSpPr>
            <a:cxnSpLocks noChangeShapeType="1"/>
            <a:stCxn id="32775" idx="2"/>
            <a:endCxn id="32774" idx="0"/>
          </p:cNvCxnSpPr>
          <p:nvPr/>
        </p:nvCxnSpPr>
        <p:spPr bwMode="auto">
          <a:xfrm>
            <a:off x="8832057" y="3716338"/>
            <a:ext cx="864418" cy="86479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5601067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Cascading Order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14376" y="2119313"/>
            <a:ext cx="9769476" cy="4538662"/>
          </a:xfrm>
        </p:spPr>
        <p:txBody>
          <a:bodyPr>
            <a:noAutofit/>
          </a:bodyPr>
          <a:lstStyle/>
          <a:p>
            <a:pPr marL="571500" indent="-571500"/>
            <a:r>
              <a:rPr lang="en-GB" sz="2800"/>
              <a:t>Styles can be implemented in multiple places – external, internal, inline</a:t>
            </a:r>
          </a:p>
          <a:p>
            <a:pPr marL="571500" indent="-571500"/>
            <a:r>
              <a:rPr lang="en-GB" sz="2800"/>
              <a:t>Which style will take priority?</a:t>
            </a:r>
          </a:p>
          <a:p>
            <a:pPr marL="839788" lvl="1" indent="-495300">
              <a:buFont typeface="Wingdings" pitchFamily="2" charset="2"/>
              <a:buAutoNum type="arabicPeriod"/>
            </a:pPr>
            <a:r>
              <a:rPr lang="en-GB" sz="2400"/>
              <a:t>Browser default </a:t>
            </a:r>
            <a:r>
              <a:rPr lang="en-GB" sz="2400">
                <a:solidFill>
                  <a:srgbClr val="FF0000"/>
                </a:solidFill>
              </a:rPr>
              <a:t>(highest priority)</a:t>
            </a:r>
          </a:p>
          <a:p>
            <a:pPr marL="839788" lvl="1" indent="-495300">
              <a:buFont typeface="Wingdings" pitchFamily="2" charset="2"/>
              <a:buAutoNum type="arabicPeriod"/>
            </a:pPr>
            <a:r>
              <a:rPr lang="en-GB" sz="2400"/>
              <a:t>External style sheet </a:t>
            </a:r>
          </a:p>
          <a:p>
            <a:pPr marL="839788" lvl="1" indent="-495300">
              <a:buFont typeface="Wingdings" pitchFamily="2" charset="2"/>
              <a:buAutoNum type="arabicPeriod"/>
            </a:pPr>
            <a:r>
              <a:rPr lang="en-GB" sz="2400"/>
              <a:t>Internal style sheet (inside the &lt;head&gt; tag) </a:t>
            </a:r>
          </a:p>
          <a:p>
            <a:pPr marL="839788" lvl="1" indent="-495300">
              <a:buFont typeface="Wingdings" pitchFamily="2" charset="2"/>
              <a:buAutoNum type="arabicPeriod"/>
            </a:pPr>
            <a:r>
              <a:rPr lang="en-GB" sz="2400"/>
              <a:t>Inline style (inside an HTML element) </a:t>
            </a:r>
            <a:r>
              <a:rPr lang="en-GB" sz="2400">
                <a:solidFill>
                  <a:srgbClr val="FF0000"/>
                </a:solidFill>
              </a:rPr>
              <a:t>(NEXT Highest priority)</a:t>
            </a:r>
          </a:p>
          <a:p>
            <a:pPr marL="839788" lvl="1" indent="-495300">
              <a:buFont typeface="Wingdings" pitchFamily="2" charset="2"/>
              <a:buAutoNum type="arabicPeriod"/>
            </a:pPr>
            <a:endParaRPr lang="en-GB" sz="2400">
              <a:solidFill>
                <a:srgbClr val="FF0000"/>
              </a:solidFill>
            </a:endParaRPr>
          </a:p>
          <a:p>
            <a:pPr marL="571500" indent="-571500"/>
            <a:r>
              <a:rPr lang="en-GB" sz="4000">
                <a:solidFill>
                  <a:srgbClr val="FF0000"/>
                </a:solidFill>
              </a:rPr>
              <a:t>Inline will override all other CSS styles</a:t>
            </a:r>
          </a:p>
        </p:txBody>
      </p:sp>
    </p:spTree>
    <p:extLst>
      <p:ext uri="{BB962C8B-B14F-4D97-AF65-F5344CB8AC3E}">
        <p14:creationId xmlns:p14="http://schemas.microsoft.com/office/powerpoint/2010/main" val="246273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Syllabus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A528121-C16B-FFED-F270-FFB0D351A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443620"/>
              </p:ext>
            </p:extLst>
          </p:nvPr>
        </p:nvGraphicFramePr>
        <p:xfrm>
          <a:off x="778234" y="2047240"/>
          <a:ext cx="10807308" cy="45704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03654">
                  <a:extLst>
                    <a:ext uri="{9D8B030D-6E8A-4147-A177-3AD203B41FA5}">
                      <a16:colId xmlns:a16="http://schemas.microsoft.com/office/drawing/2014/main" val="1445149464"/>
                    </a:ext>
                  </a:extLst>
                </a:gridCol>
                <a:gridCol w="5403654">
                  <a:extLst>
                    <a:ext uri="{9D8B030D-6E8A-4147-A177-3AD203B41FA5}">
                      <a16:colId xmlns:a16="http://schemas.microsoft.com/office/drawing/2014/main" val="4126613928"/>
                    </a:ext>
                  </a:extLst>
                </a:gridCol>
              </a:tblGrid>
              <a:tr h="464035">
                <a:tc>
                  <a:txBody>
                    <a:bodyPr/>
                    <a:lstStyle/>
                    <a:p>
                      <a:r>
                        <a:rPr lang="en-GB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Topics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396242"/>
                  </a:ext>
                </a:extLst>
              </a:tr>
              <a:tr h="800937">
                <a:tc>
                  <a:txBody>
                    <a:bodyPr/>
                    <a:lstStyle/>
                    <a:p>
                      <a:r>
                        <a:rPr lang="en-GB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Programming Languages (10%, K1)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680417"/>
                  </a:ext>
                </a:extLst>
              </a:tr>
              <a:tr h="800937">
                <a:tc>
                  <a:txBody>
                    <a:bodyPr/>
                    <a:lstStyle/>
                    <a:p>
                      <a:r>
                        <a:rPr lang="en-GB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Appreciation of Logic (10%, K2)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Interaction and Compatibility of Code on Different Platforms (25%, K2)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537279"/>
                  </a:ext>
                </a:extLst>
              </a:tr>
              <a:tr h="464035">
                <a:tc>
                  <a:txBody>
                    <a:bodyPr/>
                    <a:lstStyle/>
                    <a:p>
                      <a:r>
                        <a:rPr lang="en-GB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Web components (55%, K2)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983836"/>
                  </a:ext>
                </a:extLst>
              </a:tr>
              <a:tr h="464035">
                <a:tc>
                  <a:txBody>
                    <a:bodyPr/>
                    <a:lstStyle/>
                    <a:p>
                      <a:r>
                        <a:rPr lang="en-GB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799553"/>
                  </a:ext>
                </a:extLst>
              </a:tr>
              <a:tr h="464035">
                <a:tc>
                  <a:txBody>
                    <a:bodyPr/>
                    <a:lstStyle/>
                    <a:p>
                      <a:r>
                        <a:rPr lang="en-GB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Exam </a:t>
                      </a:r>
                    </a:p>
                    <a:p>
                      <a:r>
                        <a:rPr lang="en-GB" dirty="0"/>
                        <a:t>11:00 – 12:00 </a:t>
                      </a:r>
                    </a:p>
                    <a:p>
                      <a:r>
                        <a:rPr lang="en-GB" dirty="0"/>
                        <a:t>Room DXXX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Check your BCS logins now!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863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5939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JavaScript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>
              <a:cs typeface="Calibri"/>
            </a:endParaRPr>
          </a:p>
          <a:p>
            <a:pPr>
              <a:buNone/>
            </a:pPr>
            <a:r>
              <a:rPr lang="en-GB">
                <a:ea typeface="+mn-lt"/>
                <a:cs typeface="+mn-lt"/>
              </a:rPr>
              <a:t>JavaScript is the world's most popular programming language.</a:t>
            </a:r>
            <a:endParaRPr lang="en-GB"/>
          </a:p>
          <a:p>
            <a:pPr>
              <a:buNone/>
            </a:pPr>
            <a:r>
              <a:rPr lang="en-GB">
                <a:ea typeface="+mn-lt"/>
                <a:cs typeface="+mn-lt"/>
              </a:rPr>
              <a:t>JavaScript is the programming language of the Web.</a:t>
            </a:r>
            <a:endParaRPr lang="en-GB"/>
          </a:p>
          <a:p>
            <a:pPr>
              <a:buNone/>
            </a:pPr>
            <a:r>
              <a:rPr lang="en-GB">
                <a:ea typeface="+mn-lt"/>
                <a:cs typeface="+mn-lt"/>
              </a:rPr>
              <a:t>JavaScript is easy to learn</a:t>
            </a:r>
            <a:endParaRPr lang="en-GB"/>
          </a:p>
          <a:p>
            <a:pPr>
              <a:buNone/>
            </a:pP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 err="1">
                <a:ea typeface="+mn-lt"/>
                <a:cs typeface="+mn-lt"/>
              </a:rPr>
              <a:t>Javascript</a:t>
            </a:r>
            <a:r>
              <a:rPr lang="en-GB">
                <a:ea typeface="+mn-lt"/>
                <a:cs typeface="+mn-lt"/>
              </a:rPr>
              <a:t> can also be accessed from a file similar to external CSS files</a:t>
            </a:r>
            <a:endParaRPr lang="en-US">
              <a:ea typeface="+mn-lt"/>
              <a:cs typeface="+mn-lt"/>
            </a:endParaRPr>
          </a:p>
          <a:p>
            <a:pPr>
              <a:buNone/>
            </a:pPr>
            <a:endParaRPr lang="en-GB">
              <a:ea typeface="+mn-lt"/>
              <a:cs typeface="+mn-lt"/>
            </a:endParaRPr>
          </a:p>
          <a:p>
            <a:pPr>
              <a:buNone/>
            </a:pPr>
            <a:r>
              <a:rPr lang="en-GB" b="1">
                <a:ea typeface="+mn-lt"/>
                <a:cs typeface="+mn-lt"/>
              </a:rPr>
              <a:t>&lt;script </a:t>
            </a:r>
            <a:r>
              <a:rPr lang="en-GB" b="1" err="1">
                <a:ea typeface="+mn-lt"/>
                <a:cs typeface="+mn-lt"/>
              </a:rPr>
              <a:t>src</a:t>
            </a:r>
            <a:r>
              <a:rPr lang="en-GB" b="1">
                <a:ea typeface="+mn-lt"/>
                <a:cs typeface="+mn-lt"/>
              </a:rPr>
              <a:t>="file.js" type="text/</a:t>
            </a:r>
            <a:r>
              <a:rPr lang="en-GB" b="1" err="1">
                <a:ea typeface="+mn-lt"/>
                <a:cs typeface="+mn-lt"/>
              </a:rPr>
              <a:t>javascript</a:t>
            </a:r>
            <a:r>
              <a:rPr lang="en-GB" b="1">
                <a:ea typeface="+mn-lt"/>
                <a:cs typeface="+mn-lt"/>
              </a:rPr>
              <a:t>"&gt;&lt;/script&gt;</a:t>
            </a:r>
            <a:endParaRPr lang="en-GB"/>
          </a:p>
          <a:p>
            <a:pPr>
              <a:buNone/>
            </a:pPr>
            <a:endParaRPr lang="en-GB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94623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BDE59-CEFF-443F-B682-5F43759BB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JavaScript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9EA94-C2EB-4BA4-841A-85CF23E29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Why Study JavaScript?</a:t>
            </a:r>
            <a:endParaRPr lang="en-US"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JavaScript is one of the </a:t>
            </a:r>
            <a:r>
              <a:rPr lang="en-US" b="1">
                <a:ea typeface="+mn-lt"/>
                <a:cs typeface="+mn-lt"/>
              </a:rPr>
              <a:t>3 languages</a:t>
            </a:r>
            <a:r>
              <a:rPr lang="en-US">
                <a:ea typeface="+mn-lt"/>
                <a:cs typeface="+mn-lt"/>
              </a:rPr>
              <a:t> all web developers </a:t>
            </a:r>
            <a:r>
              <a:rPr lang="en-US" b="1">
                <a:ea typeface="+mn-lt"/>
                <a:cs typeface="+mn-lt"/>
              </a:rPr>
              <a:t>must</a:t>
            </a:r>
            <a:r>
              <a:rPr lang="en-US">
                <a:ea typeface="+mn-lt"/>
                <a:cs typeface="+mn-lt"/>
              </a:rPr>
              <a:t> learn:</a:t>
            </a:r>
            <a:endParaRPr lang="en-US"/>
          </a:p>
          <a:p>
            <a:r>
              <a:rPr lang="en-US">
                <a:ea typeface="+mn-lt"/>
                <a:cs typeface="+mn-lt"/>
              </a:rPr>
              <a:t>   1. </a:t>
            </a:r>
            <a:r>
              <a:rPr lang="en-US" b="1">
                <a:ea typeface="+mn-lt"/>
                <a:cs typeface="+mn-lt"/>
                <a:hlinkClick r:id="rId2"/>
              </a:rPr>
              <a:t>HTML</a:t>
            </a:r>
            <a:r>
              <a:rPr lang="en-US">
                <a:ea typeface="+mn-lt"/>
                <a:cs typeface="+mn-lt"/>
              </a:rPr>
              <a:t> to define the content of web pages</a:t>
            </a:r>
            <a:endParaRPr lang="en-US"/>
          </a:p>
          <a:p>
            <a:r>
              <a:rPr lang="en-US">
                <a:ea typeface="+mn-lt"/>
                <a:cs typeface="+mn-lt"/>
              </a:rPr>
              <a:t>   2. </a:t>
            </a:r>
            <a:r>
              <a:rPr lang="en-US" b="1">
                <a:ea typeface="+mn-lt"/>
                <a:cs typeface="+mn-lt"/>
                <a:hlinkClick r:id="rId3"/>
              </a:rPr>
              <a:t>CSS</a:t>
            </a:r>
            <a:r>
              <a:rPr lang="en-US">
                <a:ea typeface="+mn-lt"/>
                <a:cs typeface="+mn-lt"/>
              </a:rPr>
              <a:t> to specify the layout of web pages</a:t>
            </a:r>
            <a:endParaRPr lang="en-US"/>
          </a:p>
          <a:p>
            <a:r>
              <a:rPr lang="en-US">
                <a:ea typeface="+mn-lt"/>
                <a:cs typeface="+mn-lt"/>
              </a:rPr>
              <a:t>   3. </a:t>
            </a:r>
            <a:r>
              <a:rPr lang="en-US" b="1">
                <a:ea typeface="+mn-lt"/>
                <a:cs typeface="+mn-lt"/>
              </a:rPr>
              <a:t>JavaScript</a:t>
            </a:r>
            <a:r>
              <a:rPr lang="en-US">
                <a:ea typeface="+mn-lt"/>
                <a:cs typeface="+mn-lt"/>
              </a:rPr>
              <a:t> to program the behavior of web page</a:t>
            </a:r>
            <a:endParaRPr lang="en-US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16736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JavaScript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ea typeface="+mn-lt"/>
                <a:cs typeface="+mn-lt"/>
                <a:hlinkClick r:id="rId2"/>
              </a:rPr>
              <a:t>http://www.w3schools.com/js/</a:t>
            </a:r>
            <a:endParaRPr lang="en-GB"/>
          </a:p>
          <a:p>
            <a:r>
              <a:rPr lang="en-GB">
                <a:hlinkClick r:id="rId3"/>
              </a:rPr>
              <a:t>http://www.w3schools.com/jsref/</a:t>
            </a:r>
            <a:endParaRPr lang="en-GB">
              <a:cs typeface="Calibri"/>
            </a:endParaRPr>
          </a:p>
          <a:p>
            <a:endParaRPr lang="en-GB"/>
          </a:p>
          <a:p>
            <a:pPr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7369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JavaScript – Try this in notepad and save as js.html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47500" lnSpcReduction="20000"/>
          </a:bodyPr>
          <a:lstStyle/>
          <a:p>
            <a:pPr>
              <a:buNone/>
            </a:pPr>
            <a:r>
              <a:rPr lang="en-US" sz="5100" dirty="0">
                <a:ea typeface="+mn-lt"/>
                <a:cs typeface="+mn-lt"/>
              </a:rPr>
              <a:t>This example "finds" an HTML element (with id="demo"), and changes the element content (</a:t>
            </a:r>
            <a:r>
              <a:rPr lang="en-US" sz="5100" dirty="0" err="1">
                <a:ea typeface="+mn-lt"/>
                <a:cs typeface="+mn-lt"/>
              </a:rPr>
              <a:t>innerHTML</a:t>
            </a:r>
            <a:r>
              <a:rPr lang="en-US" sz="5100" dirty="0">
                <a:ea typeface="+mn-lt"/>
                <a:cs typeface="+mn-lt"/>
              </a:rPr>
              <a:t>) to the date</a:t>
            </a:r>
            <a:endParaRPr lang="en-US" sz="5100" dirty="0"/>
          </a:p>
          <a:p>
            <a:pPr>
              <a:buNone/>
            </a:pPr>
            <a:endParaRPr lang="en-GB" dirty="0">
              <a:ea typeface="+mn-lt"/>
              <a:cs typeface="+mn-lt"/>
            </a:endParaRPr>
          </a:p>
          <a:p>
            <a:pPr>
              <a:buNone/>
            </a:pPr>
            <a:endParaRPr lang="en-GB" dirty="0">
              <a:ea typeface="+mn-lt"/>
              <a:cs typeface="+mn-lt"/>
            </a:endParaRPr>
          </a:p>
          <a:p>
            <a:pPr>
              <a:buNone/>
            </a:pPr>
            <a:r>
              <a:rPr lang="en-GB" dirty="0">
                <a:ea typeface="+mn-lt"/>
                <a:cs typeface="+mn-lt"/>
              </a:rPr>
              <a:t>&lt;!DOCTYPE html&gt;</a:t>
            </a:r>
            <a:endParaRPr lang="en-US" dirty="0"/>
          </a:p>
          <a:p>
            <a:pPr>
              <a:buNone/>
            </a:pPr>
            <a:r>
              <a:rPr lang="en-GB" dirty="0">
                <a:ea typeface="+mn-lt"/>
                <a:cs typeface="+mn-lt"/>
              </a:rPr>
              <a:t>&lt;html&gt;</a:t>
            </a:r>
            <a:endParaRPr lang="en-GB" dirty="0"/>
          </a:p>
          <a:p>
            <a:pPr>
              <a:buNone/>
            </a:pPr>
            <a:r>
              <a:rPr lang="en-GB" dirty="0">
                <a:ea typeface="+mn-lt"/>
                <a:cs typeface="+mn-lt"/>
              </a:rPr>
              <a:t>&lt;body&gt;</a:t>
            </a: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>
                <a:ea typeface="+mn-lt"/>
                <a:cs typeface="+mn-lt"/>
              </a:rPr>
              <a:t>&lt;h2&gt;My First JavaScript&lt;/h2&gt;</a:t>
            </a: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>
                <a:ea typeface="+mn-lt"/>
                <a:cs typeface="+mn-lt"/>
              </a:rPr>
              <a:t>&lt;button type="button"</a:t>
            </a:r>
            <a:endParaRPr lang="en-GB" dirty="0"/>
          </a:p>
          <a:p>
            <a:pPr>
              <a:buNone/>
            </a:pPr>
            <a:r>
              <a:rPr lang="en-GB" dirty="0">
                <a:ea typeface="+mn-lt"/>
                <a:cs typeface="+mn-lt"/>
              </a:rPr>
              <a:t>onclick="</a:t>
            </a:r>
            <a:r>
              <a:rPr lang="en-GB" dirty="0" err="1">
                <a:ea typeface="+mn-lt"/>
                <a:cs typeface="+mn-lt"/>
              </a:rPr>
              <a:t>document.getElementById</a:t>
            </a:r>
            <a:r>
              <a:rPr lang="en-GB" dirty="0">
                <a:ea typeface="+mn-lt"/>
                <a:cs typeface="+mn-lt"/>
              </a:rPr>
              <a:t>('demo').</a:t>
            </a:r>
            <a:r>
              <a:rPr lang="en-GB" dirty="0" err="1">
                <a:ea typeface="+mn-lt"/>
                <a:cs typeface="+mn-lt"/>
              </a:rPr>
              <a:t>innerHTML</a:t>
            </a:r>
            <a:r>
              <a:rPr lang="en-GB" dirty="0">
                <a:ea typeface="+mn-lt"/>
                <a:cs typeface="+mn-lt"/>
              </a:rPr>
              <a:t> = Date()"&gt;</a:t>
            </a:r>
            <a:endParaRPr lang="en-GB" dirty="0"/>
          </a:p>
          <a:p>
            <a:pPr>
              <a:buNone/>
            </a:pPr>
            <a:r>
              <a:rPr lang="en-GB" dirty="0">
                <a:ea typeface="+mn-lt"/>
                <a:cs typeface="+mn-lt"/>
              </a:rPr>
              <a:t>Click me to display Date and Time.&lt;/button&gt;</a:t>
            </a: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>
                <a:ea typeface="+mn-lt"/>
                <a:cs typeface="+mn-lt"/>
              </a:rPr>
              <a:t>&lt;p id="demo"&gt;&lt;/p&gt;</a:t>
            </a: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>
                <a:ea typeface="+mn-lt"/>
                <a:cs typeface="+mn-lt"/>
              </a:rPr>
              <a:t>&lt;/body&gt;</a:t>
            </a:r>
            <a:endParaRPr lang="en-GB" dirty="0"/>
          </a:p>
          <a:p>
            <a:pPr>
              <a:buNone/>
            </a:pPr>
            <a:r>
              <a:rPr lang="en-GB" dirty="0">
                <a:ea typeface="+mn-lt"/>
                <a:cs typeface="+mn-lt"/>
              </a:rPr>
              <a:t>&lt;/html&gt; </a:t>
            </a:r>
          </a:p>
          <a:p>
            <a:pPr>
              <a:buNone/>
            </a:pPr>
            <a:endParaRPr lang="en-GB" dirty="0">
              <a:cs typeface="Calibri"/>
            </a:endParaRPr>
          </a:p>
          <a:p>
            <a:pPr>
              <a:buNone/>
            </a:pPr>
            <a:endParaRPr lang="en-GB" dirty="0">
              <a:cs typeface="Calibri"/>
            </a:endParaRPr>
          </a:p>
          <a:p>
            <a:pPr>
              <a:buNone/>
            </a:pP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74737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9015E-68E8-479A-8CF7-E2BC79CB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Consolas"/>
              </a:rPr>
              <a:t>Try this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24460-2CC4-49B0-878D-EFF1DC86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For another example, follow this link: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  <a:hlinkClick r:id="rId2"/>
              </a:rPr>
              <a:t>https://www.w3schools.com/js/tryit.asp?filename=tryjs_intro_lightbulb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85222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Manipulating Data in JavaScript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can use JavaScript to achieve much more than popping up dialog boxes. </a:t>
            </a:r>
          </a:p>
          <a:p>
            <a:r>
              <a:rPr lang="en-GB" dirty="0"/>
              <a:t>JavaScript gives you the opportunity to define and use variables, work with date and time, arithmetic, and control your program’s flow with loops and make decisions based on user input.</a:t>
            </a:r>
          </a:p>
          <a:p>
            <a:endParaRPr lang="en-GB" dirty="0"/>
          </a:p>
          <a:p>
            <a:r>
              <a:rPr lang="en-GB" i="1" dirty="0"/>
              <a:t>Variables</a:t>
            </a:r>
            <a:r>
              <a:rPr lang="en-GB" dirty="0"/>
              <a:t> can be thought of as a cardboard box</a:t>
            </a:r>
          </a:p>
          <a:p>
            <a:r>
              <a:rPr lang="en-GB" dirty="0"/>
              <a:t>You create the box and can store different things in the box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2590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Variables can be numeric</a:t>
            </a:r>
          </a:p>
          <a:p>
            <a:pPr>
              <a:buNone/>
            </a:pPr>
            <a:r>
              <a:rPr lang="en-GB" dirty="0"/>
              <a:t>		var </a:t>
            </a:r>
            <a:r>
              <a:rPr lang="en-GB" dirty="0" err="1"/>
              <a:t>speedlimit</a:t>
            </a:r>
            <a:r>
              <a:rPr lang="en-GB" dirty="0"/>
              <a:t> = 55;</a:t>
            </a:r>
          </a:p>
          <a:p>
            <a:pPr>
              <a:buNone/>
            </a:pPr>
            <a:r>
              <a:rPr lang="en-GB" dirty="0"/>
              <a:t>		var speed = 73;</a:t>
            </a:r>
          </a:p>
          <a:p>
            <a:r>
              <a:rPr lang="en-GB" dirty="0"/>
              <a:t>Variables can be text based:</a:t>
            </a:r>
          </a:p>
          <a:p>
            <a:pPr lvl="2">
              <a:buNone/>
            </a:pPr>
            <a:r>
              <a:rPr lang="en-GB" sz="2800" dirty="0"/>
              <a:t>var </a:t>
            </a:r>
            <a:r>
              <a:rPr lang="en-GB" sz="2800" dirty="0" err="1"/>
              <a:t>firstname</a:t>
            </a:r>
            <a:r>
              <a:rPr lang="en-GB" sz="2800" dirty="0"/>
              <a:t> = 'Peter'</a:t>
            </a:r>
          </a:p>
          <a:p>
            <a:pPr lvl="2">
              <a:buNone/>
            </a:pPr>
            <a:r>
              <a:rPr lang="en-GB" sz="2800" dirty="0"/>
              <a:t>var </a:t>
            </a:r>
            <a:r>
              <a:rPr lang="en-GB" sz="2800" dirty="0" err="1"/>
              <a:t>lastname</a:t>
            </a:r>
            <a:r>
              <a:rPr lang="en-GB" sz="2800" dirty="0"/>
              <a:t> = 'Smith';</a:t>
            </a:r>
          </a:p>
          <a:p>
            <a:endParaRPr lang="en-GB" dirty="0"/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848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1E1DA-FEF5-48C2-B663-FEB070D84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Variables in JavaScript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F0D95-D2F2-4A4C-8557-E2BA3E046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All JavaScript </a:t>
            </a:r>
            <a:r>
              <a:rPr lang="en-US" b="1" dirty="0">
                <a:ea typeface="+mn-lt"/>
                <a:cs typeface="+mn-lt"/>
              </a:rPr>
              <a:t>variables</a:t>
            </a:r>
            <a:r>
              <a:rPr lang="en-US" dirty="0">
                <a:ea typeface="+mn-lt"/>
                <a:cs typeface="+mn-lt"/>
              </a:rPr>
              <a:t> (remember - cardboard boxes!) must be </a:t>
            </a:r>
            <a:r>
              <a:rPr lang="en-US" b="1" dirty="0">
                <a:ea typeface="+mn-lt"/>
                <a:cs typeface="+mn-lt"/>
              </a:rPr>
              <a:t>identified</a:t>
            </a:r>
            <a:r>
              <a:rPr lang="en-US" dirty="0">
                <a:ea typeface="+mn-lt"/>
                <a:cs typeface="+mn-lt"/>
              </a:rPr>
              <a:t> with </a:t>
            </a:r>
            <a:r>
              <a:rPr lang="en-US" b="1" dirty="0">
                <a:ea typeface="+mn-lt"/>
                <a:cs typeface="+mn-lt"/>
              </a:rPr>
              <a:t>unique names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These unique names are called </a:t>
            </a:r>
            <a:r>
              <a:rPr lang="en-US" b="1" dirty="0">
                <a:ea typeface="+mn-lt"/>
                <a:cs typeface="+mn-lt"/>
              </a:rPr>
              <a:t>identifiers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Identifiers can be short names (like x and y) or more descriptive names (age, sum, </a:t>
            </a:r>
            <a:r>
              <a:rPr lang="en-US" dirty="0" err="1">
                <a:ea typeface="+mn-lt"/>
                <a:cs typeface="+mn-lt"/>
              </a:rPr>
              <a:t>totalVolume</a:t>
            </a:r>
            <a:r>
              <a:rPr lang="en-US" dirty="0">
                <a:ea typeface="+mn-lt"/>
                <a:cs typeface="+mn-lt"/>
              </a:rPr>
              <a:t>).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The general rules for constructing names for variables (unique identifiers) are:</a:t>
            </a:r>
            <a:endParaRPr lang="en-US" dirty="0">
              <a:cs typeface="Calibri" panose="020F0502020204030204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Names can contain letters, digits, underscores, and dollar signs.</a:t>
            </a:r>
            <a:endParaRPr lang="en-US" dirty="0">
              <a:cs typeface="Calibri" panose="020F0502020204030204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Names must begin with a letter</a:t>
            </a:r>
            <a:endParaRPr lang="en-US" dirty="0">
              <a:cs typeface="Calibri" panose="020F0502020204030204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Names can also begin with $ and _ (but we will not use it in this tutorial)</a:t>
            </a:r>
            <a:endParaRPr lang="en-US" dirty="0">
              <a:cs typeface="Calibri" panose="020F0502020204030204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Names are case sensitive (y and Y are different variables)</a:t>
            </a:r>
            <a:endParaRPr lang="en-US" dirty="0">
              <a:cs typeface="Calibri" panose="020F0502020204030204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Reserved words (like JavaScript keywords) cannot be used as name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50467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7CB15-849B-46A3-918F-41E4F5507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Calibri"/>
              </a:rPr>
              <a:t>Boolean - </a:t>
            </a:r>
            <a:r>
              <a:rPr lang="en-US" b="0">
                <a:ea typeface="+mn-lt"/>
                <a:cs typeface="+mn-lt"/>
              </a:rPr>
              <a:t>JavaScript booleans can have one of two values: </a:t>
            </a:r>
            <a:r>
              <a:rPr lang="en-US" b="0">
                <a:latin typeface="Consolas"/>
                <a:cs typeface="Calibri"/>
              </a:rPr>
              <a:t>true</a:t>
            </a:r>
            <a:r>
              <a:rPr lang="en-US" b="0">
                <a:ea typeface="+mn-lt"/>
                <a:cs typeface="+mn-lt"/>
              </a:rPr>
              <a:t> or </a:t>
            </a:r>
            <a:r>
              <a:rPr lang="en-US" b="0">
                <a:latin typeface="Consolas"/>
                <a:cs typeface="Calibri"/>
              </a:rPr>
              <a:t>false – Try this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DE3E5-25F5-4CD9-878B-EB39D85C2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&lt;!DOCTYPE html&gt;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&lt;html&gt;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	&lt;body&gt;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		&lt;p&gt;Display the value of Boolean(10 &gt; 9)&lt;/p&gt;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		&lt;button onclick="</a:t>
            </a:r>
            <a:r>
              <a:rPr lang="en-US" dirty="0" err="1">
                <a:ea typeface="+mn-lt"/>
                <a:cs typeface="+mn-lt"/>
              </a:rPr>
              <a:t>myFunction</a:t>
            </a:r>
            <a:r>
              <a:rPr lang="en-US" dirty="0">
                <a:ea typeface="+mn-lt"/>
                <a:cs typeface="+mn-lt"/>
              </a:rPr>
              <a:t>()"&gt;Try it&lt;/button&gt;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		&lt;p id="demo"&gt;&lt;/p&gt;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		&lt;script&gt;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			function </a:t>
            </a:r>
            <a:r>
              <a:rPr lang="en-US" dirty="0" err="1">
                <a:ea typeface="+mn-lt"/>
                <a:cs typeface="+mn-lt"/>
              </a:rPr>
              <a:t>myFunction</a:t>
            </a:r>
            <a:r>
              <a:rPr lang="en-US" dirty="0">
                <a:ea typeface="+mn-lt"/>
                <a:cs typeface="+mn-lt"/>
              </a:rPr>
              <a:t>() {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 				</a:t>
            </a:r>
            <a:r>
              <a:rPr lang="en-US" dirty="0" err="1">
                <a:ea typeface="+mn-lt"/>
                <a:cs typeface="+mn-lt"/>
              </a:rPr>
              <a:t>document.getElementById</a:t>
            </a:r>
            <a:r>
              <a:rPr lang="en-US" dirty="0">
                <a:ea typeface="+mn-lt"/>
                <a:cs typeface="+mn-lt"/>
              </a:rPr>
              <a:t>("demo").</a:t>
            </a:r>
            <a:r>
              <a:rPr lang="en-US" dirty="0" err="1">
                <a:ea typeface="+mn-lt"/>
                <a:cs typeface="+mn-lt"/>
              </a:rPr>
              <a:t>innerHTML</a:t>
            </a:r>
            <a:r>
              <a:rPr lang="en-US" dirty="0">
                <a:ea typeface="+mn-lt"/>
                <a:cs typeface="+mn-lt"/>
              </a:rPr>
              <a:t> = Boolean(10 &gt; 9);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			}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		&lt;/script&gt;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	&lt;/body&gt;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&lt;/html&gt;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965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2118" y="365125"/>
            <a:ext cx="8831124" cy="1527444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endParaRPr lang="en-GB" b="1" dirty="0"/>
          </a:p>
          <a:p>
            <a:r>
              <a:rPr lang="en-GB" dirty="0"/>
              <a:t>JavaScript Statement Identifiers</a:t>
            </a:r>
            <a:endParaRPr lang="en-GB" b="1" dirty="0">
              <a:cs typeface="Calibri" panose="020F0502020204030204"/>
            </a:endParaRPr>
          </a:p>
          <a:p>
            <a:r>
              <a:rPr lang="en-GB" dirty="0">
                <a:ea typeface="+mn-lt"/>
                <a:cs typeface="+mn-lt"/>
              </a:rPr>
              <a:t>JavaScript statements often start with a </a:t>
            </a:r>
            <a:r>
              <a:rPr lang="en-GB" b="1" dirty="0">
                <a:ea typeface="+mn-lt"/>
                <a:cs typeface="+mn-lt"/>
              </a:rPr>
              <a:t>statement identifier</a:t>
            </a:r>
            <a:r>
              <a:rPr lang="en-GB" dirty="0">
                <a:ea typeface="+mn-lt"/>
                <a:cs typeface="+mn-lt"/>
              </a:rPr>
              <a:t> to identify the JavaScript action to be performed.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Statement identifiers are reserved words and cannot be used as variable names (or any other things).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The following table lists all JavaScript statements:</a:t>
            </a:r>
            <a:endParaRPr lang="en-GB" dirty="0"/>
          </a:p>
          <a:p>
            <a:pPr marL="0" indent="0">
              <a:buNone/>
            </a:pPr>
            <a:endParaRPr lang="en-GB" sz="4500" b="1" dirty="0">
              <a:cs typeface="Calibri"/>
            </a:endParaRPr>
          </a:p>
          <a:p>
            <a:endParaRPr lang="en-GB" sz="4500" b="1" dirty="0">
              <a:cs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EC3F16-A36E-4661-8A65-2CE37CCA1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786999"/>
              </p:ext>
            </p:extLst>
          </p:nvPr>
        </p:nvGraphicFramePr>
        <p:xfrm>
          <a:off x="76200" y="1690688"/>
          <a:ext cx="1203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660">
                  <a:extLst>
                    <a:ext uri="{9D8B030D-6E8A-4147-A177-3AD203B41FA5}">
                      <a16:colId xmlns:a16="http://schemas.microsoft.com/office/drawing/2014/main" val="3498752799"/>
                    </a:ext>
                  </a:extLst>
                </a:gridCol>
                <a:gridCol w="9843940">
                  <a:extLst>
                    <a:ext uri="{9D8B030D-6E8A-4147-A177-3AD203B41FA5}">
                      <a16:colId xmlns:a16="http://schemas.microsoft.com/office/drawing/2014/main" val="171962000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Keyword</a:t>
                      </a: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Description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579719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break</a:t>
                      </a: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Terminates a switch or a loop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592479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continue</a:t>
                      </a: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Jumps out of a loop and starts at the top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157528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debugger</a:t>
                      </a: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Stops the execution of JavaScript, and calls (if available) the debugging function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125769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do ... while</a:t>
                      </a: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Executes a block of statements, and repeats the block, while a condition is true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947451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for</a:t>
                      </a: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Marks a block of statements to be executed, as long as a condition is true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969095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function</a:t>
                      </a: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Declares a function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885090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if ... else</a:t>
                      </a: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Marks a block of statements to be executed, depending on a condition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983851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return</a:t>
                      </a: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Exits a function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178849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switch</a:t>
                      </a: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Marks a block of statements to be executed, depending on different cases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99387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try ... catch</a:t>
                      </a: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Implements error handling to a block of statements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710018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var</a:t>
                      </a: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Declares a variable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46514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275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E447-D96C-93BF-25F7-B6AD0C109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A2B76-1F2E-A8D3-EF49-ECA289331D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Programming Languages (10%, K1)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125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Validation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641" y="1988841"/>
            <a:ext cx="6314231" cy="332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77894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Event Handlers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Often you want your JavaScript code to be executed because something specific has occurred</a:t>
            </a:r>
          </a:p>
          <a:p>
            <a:r>
              <a:rPr lang="en-GB"/>
              <a:t>To achieve these effects you use special interfaces provided by the browser and known as </a:t>
            </a:r>
            <a:r>
              <a:rPr lang="en-GB" i="1"/>
              <a:t>event handlers. </a:t>
            </a:r>
          </a:p>
          <a:p>
            <a:r>
              <a:rPr lang="en-GB"/>
              <a:t>Event handlers allow you to call JavaScript methods automatically when certain types of events occur.</a:t>
            </a:r>
          </a:p>
        </p:txBody>
      </p:sp>
    </p:spTree>
    <p:extLst>
      <p:ext uri="{BB962C8B-B14F-4D97-AF65-F5344CB8AC3E}">
        <p14:creationId xmlns:p14="http://schemas.microsoft.com/office/powerpoint/2010/main" val="25770970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Event Handlers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Consider the following code:</a:t>
            </a:r>
          </a:p>
          <a:p>
            <a:pPr>
              <a:buNone/>
            </a:pPr>
            <a:endParaRPr lang="en-GB" sz="1800" dirty="0"/>
          </a:p>
          <a:p>
            <a:pPr>
              <a:buNone/>
            </a:pPr>
            <a:r>
              <a:rPr lang="en-GB" sz="1800" dirty="0"/>
              <a:t>&lt;form&gt;</a:t>
            </a:r>
          </a:p>
          <a:p>
            <a:pPr>
              <a:buNone/>
            </a:pPr>
            <a:r>
              <a:rPr lang="en-GB" sz="1800" dirty="0"/>
              <a:t>	&lt;input type=”button” value=”Click Here” </a:t>
            </a:r>
            <a:r>
              <a:rPr lang="en-GB" sz="1800" dirty="0" err="1"/>
              <a:t>onClick</a:t>
            </a:r>
            <a:r>
              <a:rPr lang="en-GB" sz="1800" dirty="0"/>
              <a:t>=”alert(‘Thanks for clicking!’)”&gt;</a:t>
            </a:r>
          </a:p>
          <a:p>
            <a:pPr>
              <a:buNone/>
            </a:pPr>
            <a:r>
              <a:rPr lang="en-GB" sz="1800" dirty="0"/>
              <a:t>&lt;/form&gt;</a:t>
            </a:r>
          </a:p>
          <a:p>
            <a:pPr>
              <a:buNone/>
            </a:pPr>
            <a:endParaRPr lang="en-GB" sz="1800" dirty="0"/>
          </a:p>
          <a:p>
            <a:r>
              <a:rPr lang="en-GB" dirty="0"/>
              <a:t>Here we capture the action of the user clicking the button, using the </a:t>
            </a:r>
            <a:r>
              <a:rPr lang="en-GB" dirty="0" err="1"/>
              <a:t>onClick</a:t>
            </a:r>
            <a:r>
              <a:rPr lang="en-GB" dirty="0"/>
              <a:t> event handler. When the user’s click is detected, the script carries out the instructions listed in the </a:t>
            </a:r>
            <a:r>
              <a:rPr lang="en-GB" dirty="0" err="1"/>
              <a:t>onClick</a:t>
            </a:r>
            <a:r>
              <a:rPr lang="en-GB" dirty="0"/>
              <a:t> attribute of the input tag:</a:t>
            </a:r>
          </a:p>
          <a:p>
            <a:pPr>
              <a:buNone/>
            </a:pPr>
            <a:r>
              <a:rPr lang="en-GB" sz="2400" dirty="0" err="1"/>
              <a:t>onClick</a:t>
            </a:r>
            <a:r>
              <a:rPr lang="en-GB" sz="2400" dirty="0"/>
              <a:t>=”alert(‘Thanks for clicking!’)”</a:t>
            </a:r>
          </a:p>
        </p:txBody>
      </p:sp>
    </p:spTree>
    <p:extLst>
      <p:ext uri="{BB962C8B-B14F-4D97-AF65-F5344CB8AC3E}">
        <p14:creationId xmlns:p14="http://schemas.microsoft.com/office/powerpoint/2010/main" val="42019497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Other Event Handlers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79952" y="2053287"/>
          <a:ext cx="82296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1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 HANDLER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COMMENTS</a:t>
                      </a:r>
                      <a:endParaRPr lang="en-GB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onChange</a:t>
                      </a:r>
                      <a:endParaRPr lang="en-GB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Occurs when the value in an input field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onClick</a:t>
                      </a:r>
                      <a:endParaRPr lang="en-GB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Occurs when a user clicks the mouse on the element in question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onLoad</a:t>
                      </a:r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Occurs when the page has finished loading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onMouseOver</a:t>
                      </a:r>
                      <a:r>
                        <a:rPr lang="en-GB" sz="2000" b="1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Occurs when the mouse pointer enters the screen area occupied by the element in question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onMouseOut</a:t>
                      </a:r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 and when it leaves</a:t>
                      </a:r>
                    </a:p>
                    <a:p>
                      <a:pPr algn="l"/>
                      <a:endParaRPr lang="en-GB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onSubmit</a:t>
                      </a:r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Occurs at the point a form is submitted</a:t>
                      </a:r>
                      <a:endParaRPr lang="en-GB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7543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/>
              <a:t>Including JavaScript in HTML Pages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 can include as many &lt;script&gt;…&lt;/script&gt; tags in our page as we need. However, we must pay some attention to where in the document they are placed.</a:t>
            </a:r>
          </a:p>
          <a:p>
            <a:endParaRPr lang="en-GB" dirty="0"/>
          </a:p>
          <a:p>
            <a:r>
              <a:rPr lang="en-GB" dirty="0"/>
              <a:t>JavaScript commands are executed in the order in which they appear in the page.</a:t>
            </a:r>
          </a:p>
          <a:p>
            <a:endParaRPr lang="en-GB" dirty="0"/>
          </a:p>
          <a:p>
            <a:r>
              <a:rPr lang="en-GB" dirty="0"/>
              <a:t>JavaScript can also be added to the head section of the HTML page but JavaScript is usually now added at the bottom of HTML pages. </a:t>
            </a:r>
          </a:p>
        </p:txBody>
      </p:sp>
    </p:spTree>
    <p:extLst>
      <p:ext uri="{BB962C8B-B14F-4D97-AF65-F5344CB8AC3E}">
        <p14:creationId xmlns:p14="http://schemas.microsoft.com/office/powerpoint/2010/main" val="2297805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/>
              <a:t>Including JavaScript in HTML Pages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Saving JavaScript into external files allows them to shared by different web pages without having to retype any code. </a:t>
            </a:r>
          </a:p>
          <a:p>
            <a:endParaRPr lang="en-GB" dirty="0"/>
          </a:p>
          <a:p>
            <a:r>
              <a:rPr lang="en-GB" dirty="0"/>
              <a:t>It also makes them easier to maintain because the latest version is automatically linked into the calling HTML page each time that page is requested.</a:t>
            </a:r>
          </a:p>
          <a:p>
            <a:endParaRPr lang="en-GB" dirty="0"/>
          </a:p>
          <a:p>
            <a:r>
              <a:rPr lang="en-GB" dirty="0"/>
              <a:t>It is possible to build up substantial JavaScript libraries in this way, linking them into web pages when their particular functions are required.</a:t>
            </a:r>
          </a:p>
        </p:txBody>
      </p:sp>
    </p:spTree>
    <p:extLst>
      <p:ext uri="{BB962C8B-B14F-4D97-AF65-F5344CB8AC3E}">
        <p14:creationId xmlns:p14="http://schemas.microsoft.com/office/powerpoint/2010/main" val="3606520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E447-D96C-93BF-25F7-B6AD0C109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Tuesday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A2B76-1F2E-A8D3-EF49-ECA289331D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Interaction and Compatibility of Code on Different Platforms (25%, K2)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812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1690688"/>
            <a:ext cx="11253868" cy="4044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b="1" dirty="0"/>
              <a:t>Appreciation of Logic (10%, K2)</a:t>
            </a:r>
            <a:endParaRPr lang="en-GB" sz="2900" dirty="0"/>
          </a:p>
          <a:p>
            <a:pPr marL="0" indent="0">
              <a:buNone/>
            </a:pPr>
            <a:r>
              <a:rPr lang="en-US" dirty="0"/>
              <a:t>In this topic, learners will understand and develop an appreciation of logic. </a:t>
            </a:r>
          </a:p>
          <a:p>
            <a:pPr marL="0" indent="0">
              <a:buNone/>
            </a:pPr>
            <a:r>
              <a:rPr lang="en-US" dirty="0"/>
              <a:t>The successful Apprentice should be able to: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1.1  Understand the basics of logic in computation and of logic gates.</a:t>
            </a:r>
            <a:endParaRPr lang="en-GB" dirty="0"/>
          </a:p>
          <a:p>
            <a:pPr lvl="1"/>
            <a:r>
              <a:rPr lang="en-US" dirty="0"/>
              <a:t> And</a:t>
            </a:r>
            <a:endParaRPr lang="en-GB" dirty="0"/>
          </a:p>
          <a:p>
            <a:pPr lvl="1"/>
            <a:r>
              <a:rPr lang="en-US" dirty="0"/>
              <a:t>Or</a:t>
            </a:r>
            <a:endParaRPr lang="en-GB" dirty="0"/>
          </a:p>
          <a:p>
            <a:pPr lvl="1"/>
            <a:r>
              <a:rPr lang="en-US" dirty="0"/>
              <a:t>Not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6053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Binary is used in a computer because it has a definite state</a:t>
            </a:r>
          </a:p>
          <a:p>
            <a:pPr lvl="1"/>
            <a:r>
              <a:rPr lang="en-GB" dirty="0"/>
              <a:t>On</a:t>
            </a:r>
          </a:p>
          <a:p>
            <a:pPr lvl="1"/>
            <a:r>
              <a:rPr lang="en-GB" dirty="0"/>
              <a:t>Off</a:t>
            </a:r>
          </a:p>
          <a:p>
            <a:r>
              <a:rPr lang="en-GB" dirty="0"/>
              <a:t>Represented by ones and zeros</a:t>
            </a:r>
          </a:p>
          <a:p>
            <a:pPr lvl="1"/>
            <a:r>
              <a:rPr lang="en-GB" dirty="0"/>
              <a:t>1001 – represents the number 9</a:t>
            </a:r>
          </a:p>
          <a:p>
            <a:pPr lvl="1"/>
            <a:r>
              <a:rPr lang="en-GB" dirty="0"/>
              <a:t>01100101 - represents the letter e</a:t>
            </a:r>
          </a:p>
          <a:p>
            <a:r>
              <a:rPr lang="en-GB" dirty="0"/>
              <a:t>All data that we want a computer to process needs to be converted into this binary format.</a:t>
            </a:r>
          </a:p>
        </p:txBody>
      </p:sp>
    </p:spTree>
    <p:extLst>
      <p:ext uri="{BB962C8B-B14F-4D97-AF65-F5344CB8AC3E}">
        <p14:creationId xmlns:p14="http://schemas.microsoft.com/office/powerpoint/2010/main" val="12578879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71665" y="2348880"/>
          <a:ext cx="507052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Denary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Binary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Denary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Binary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08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" y="365125"/>
            <a:ext cx="11590421" cy="1325563"/>
          </a:xfrm>
        </p:spPr>
        <p:txBody>
          <a:bodyPr anchor="ctr">
            <a:normAutofit/>
          </a:bodyPr>
          <a:lstStyle/>
          <a:p>
            <a:r>
              <a:rPr lang="en-US" b="1" dirty="0"/>
              <a:t>2. Programming Languages (10%, K1)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DD69A4-281E-4966-B27B-AAF14E9028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2821" y="1825625"/>
          <a:ext cx="11590421" cy="4935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214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0B21C7-22A3-47C6-897B-701A84CD7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90B21C7-22A3-47C6-897B-701A84CD7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1812D9-CB5A-4874-813D-0AA364EB0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E61812D9-CB5A-4874-813D-0AA364EB07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60FF9B-D945-4B99-BCC3-47AB836AD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0E60FF9B-D945-4B99-BCC3-47AB836ADD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64CFDE-9426-4441-88DA-ACE4D4C61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1764CFDE-9426-4441-88DA-ACE4D4C61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FED8FE-BEE2-4BE4-9D36-49DE8FAAF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FBFED8FE-BEE2-4BE4-9D36-49DE8FAAF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 the basics of logic in computation and of logic gates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Logic gates are used in computers to perform certain functions</a:t>
            </a:r>
          </a:p>
          <a:p>
            <a:r>
              <a:rPr lang="en-GB" dirty="0"/>
              <a:t>There are three main logic gates to consider:</a:t>
            </a:r>
          </a:p>
          <a:p>
            <a:pPr lvl="1"/>
            <a:r>
              <a:rPr lang="en-GB" dirty="0"/>
              <a:t>AND</a:t>
            </a:r>
          </a:p>
          <a:p>
            <a:pPr lvl="1"/>
            <a:r>
              <a:rPr lang="en-GB" dirty="0"/>
              <a:t>OR</a:t>
            </a:r>
          </a:p>
          <a:p>
            <a:pPr lvl="1"/>
            <a:r>
              <a:rPr lang="en-GB" dirty="0"/>
              <a:t>NOT</a:t>
            </a:r>
          </a:p>
        </p:txBody>
      </p:sp>
      <p:pic>
        <p:nvPicPr>
          <p:cNvPr id="2050" name="Picture 2" descr="An Intro to Boolean Algebra and Logic Gates – Part 1 – Norwegian Creations">
            <a:extLst>
              <a:ext uri="{FF2B5EF4-FFF2-40B4-BE49-F238E27FC236}">
                <a16:creationId xmlns:a16="http://schemas.microsoft.com/office/drawing/2014/main" id="{5656B065-EC7E-AE9B-04E4-15E91CB3F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902" y="4293603"/>
            <a:ext cx="80200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643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 to the store and buy me an apple AND a pear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639616" y="2780928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T/F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True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39616" y="486916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T/F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6B29106-A894-9E07-9E95-23F0D8B95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771" y="158629"/>
            <a:ext cx="22383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4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 to the store and buy me an apple OR a pear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639616" y="2780928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T/F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True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39616" y="486916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T/F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ED76CCE-D952-8892-D2D9-AB915EF00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428" y="199231"/>
            <a:ext cx="22383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7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 to the store and don’t buy me an apple or a pear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359696" y="3356992"/>
          <a:ext cx="4064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Apple or Pear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T/F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76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AD347-78EB-44F3-0E20-2E801E3F9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28ECB-BC83-BADC-0936-405105599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a user types in 7, what is the answer?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Read number </a:t>
            </a:r>
          </a:p>
          <a:p>
            <a:pPr marL="0" indent="0">
              <a:buNone/>
            </a:pPr>
            <a:r>
              <a:rPr lang="en-US" dirty="0"/>
              <a:t>If(number = 5) </a:t>
            </a:r>
          </a:p>
          <a:p>
            <a:pPr marL="457200" lvl="1" indent="0">
              <a:buNone/>
            </a:pPr>
            <a:r>
              <a:rPr lang="en-US" dirty="0"/>
              <a:t>Write "your number is 5" </a:t>
            </a:r>
          </a:p>
          <a:p>
            <a:pPr marL="0" indent="0">
              <a:buNone/>
            </a:pPr>
            <a:r>
              <a:rPr lang="en-US" dirty="0"/>
              <a:t>Else if (number = 6) </a:t>
            </a:r>
          </a:p>
          <a:p>
            <a:pPr marL="457200" lvl="1" indent="0">
              <a:buNone/>
            </a:pPr>
            <a:r>
              <a:rPr lang="en-US" dirty="0"/>
              <a:t>Write "your number is 6" </a:t>
            </a:r>
          </a:p>
          <a:p>
            <a:pPr marL="0" indent="0">
              <a:buNone/>
            </a:pPr>
            <a:r>
              <a:rPr lang="en-US" dirty="0"/>
              <a:t>Else </a:t>
            </a:r>
          </a:p>
          <a:p>
            <a:pPr marL="457200" lvl="1" indent="0">
              <a:buNone/>
            </a:pPr>
            <a:r>
              <a:rPr lang="en-US" dirty="0"/>
              <a:t>Write "your number is not 5 or 6"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8840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AD347-78EB-44F3-0E20-2E801E3F9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28ECB-BC83-BADC-0936-405105599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A = 10</a:t>
            </a:r>
          </a:p>
          <a:p>
            <a:pPr marL="0" indent="0">
              <a:buNone/>
            </a:pPr>
            <a:r>
              <a:rPr lang="en-US" dirty="0"/>
              <a:t>B = 20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(A &lt; 5 OR B &lt; 15)</a:t>
            </a:r>
          </a:p>
          <a:p>
            <a:pPr marL="0" indent="0">
              <a:buNone/>
            </a:pPr>
            <a:r>
              <a:rPr lang="en-US" dirty="0"/>
              <a:t>	PRINT “Fail”</a:t>
            </a:r>
          </a:p>
          <a:p>
            <a:pPr marL="0" indent="0">
              <a:buNone/>
            </a:pPr>
            <a:r>
              <a:rPr lang="en-US" dirty="0"/>
              <a:t>ELSE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If (A &lt;5 OR B &gt; 15)</a:t>
            </a:r>
          </a:p>
          <a:p>
            <a:pPr marL="0" indent="0">
              <a:buNone/>
            </a:pPr>
            <a:r>
              <a:rPr lang="en-US" dirty="0"/>
              <a:t>	Print “Fail”</a:t>
            </a:r>
          </a:p>
          <a:p>
            <a:pPr marL="0" indent="0">
              <a:buNone/>
            </a:pPr>
            <a:r>
              <a:rPr lang="en-US" dirty="0"/>
              <a:t>ELSE</a:t>
            </a:r>
          </a:p>
          <a:p>
            <a:pPr marL="0" indent="0">
              <a:buNone/>
            </a:pPr>
            <a:r>
              <a:rPr lang="en-US" dirty="0"/>
              <a:t>If (A = 10 AND B= 20)</a:t>
            </a:r>
          </a:p>
          <a:p>
            <a:pPr marL="0" indent="0">
              <a:buNone/>
            </a:pPr>
            <a:r>
              <a:rPr lang="en-US" dirty="0"/>
              <a:t>	Print “PASS!”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9481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b="1" dirty="0"/>
              <a:t>Interaction and Compatibility of Code on Different Platforms (25%, K2)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In this topic, learners will gain an understanding of code compatibility on different platforms. The successful Apprentice should be able to: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3.1  </a:t>
            </a:r>
            <a:r>
              <a:rPr lang="en-US" dirty="0" err="1"/>
              <a:t>Memorise</a:t>
            </a:r>
            <a:r>
              <a:rPr lang="en-US" dirty="0"/>
              <a:t> the LAMP (Linux, Apache, MySQL, and PHP) and XAMPP stack. Describe the associated code compatibility with using alternative proprietary web stacks.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3.2  Discuss how the following file formats that can be shared across multiple digital platforms and issues that arise around compatibility:</a:t>
            </a:r>
            <a:endParaRPr lang="en-GB" dirty="0"/>
          </a:p>
          <a:p>
            <a:pPr lvl="1"/>
            <a:r>
              <a:rPr lang="en-US" dirty="0"/>
              <a:t>PDF</a:t>
            </a:r>
            <a:endParaRPr lang="en-GB" dirty="0"/>
          </a:p>
          <a:p>
            <a:pPr lvl="1"/>
            <a:r>
              <a:rPr lang="en-US" dirty="0"/>
              <a:t>HTML</a:t>
            </a:r>
            <a:endParaRPr lang="en-GB" dirty="0"/>
          </a:p>
          <a:p>
            <a:pPr lvl="1"/>
            <a:r>
              <a:rPr lang="en-US" dirty="0"/>
              <a:t>Image (GIF, JPG, PNG)</a:t>
            </a:r>
            <a:endParaRPr lang="en-GB" dirty="0"/>
          </a:p>
          <a:p>
            <a:pPr lvl="1"/>
            <a:r>
              <a:rPr lang="en-US" dirty="0"/>
              <a:t>Video; Mpeg</a:t>
            </a:r>
            <a:endParaRPr lang="en-GB" dirty="0"/>
          </a:p>
          <a:p>
            <a:pPr lvl="1"/>
            <a:r>
              <a:rPr lang="en-US" dirty="0"/>
              <a:t>Audio; MP3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3.3  Describe each stage required to generate or commission code. What considerations will be required to ensure code capability across multiple devices and the associated infrastructure limitations.</a:t>
            </a:r>
            <a:endParaRPr lang="en-GB" dirty="0"/>
          </a:p>
          <a:p>
            <a:pPr lvl="1"/>
            <a:r>
              <a:rPr lang="en-US" dirty="0"/>
              <a:t> Social media platforms feeds (called widgets) used on a new digital solution.</a:t>
            </a:r>
            <a:endParaRPr lang="en-GB" dirty="0"/>
          </a:p>
          <a:p>
            <a:pPr lvl="1"/>
            <a:r>
              <a:rPr lang="en-US" dirty="0"/>
              <a:t> Creating and protecting feeds (using API keys) for use by other </a:t>
            </a:r>
            <a:r>
              <a:rPr lang="en-US" dirty="0" err="1"/>
              <a:t>organisations</a:t>
            </a:r>
            <a:r>
              <a:rPr lang="en-US" dirty="0"/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8352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Web</a:t>
            </a:r>
            <a:endParaRPr lang="en-GB" dirty="0"/>
          </a:p>
        </p:txBody>
      </p:sp>
      <p:sp>
        <p:nvSpPr>
          <p:cNvPr id="7" name="Freeform 6"/>
          <p:cNvSpPr/>
          <p:nvPr/>
        </p:nvSpPr>
        <p:spPr>
          <a:xfrm>
            <a:off x="2783633" y="2204864"/>
            <a:ext cx="3770657" cy="2007578"/>
          </a:xfrm>
          <a:custGeom>
            <a:avLst/>
            <a:gdLst>
              <a:gd name="connsiteX0" fmla="*/ 0 w 2595742"/>
              <a:gd name="connsiteY0" fmla="*/ 193326 h 1159935"/>
              <a:gd name="connsiteX1" fmla="*/ 193326 w 2595742"/>
              <a:gd name="connsiteY1" fmla="*/ 0 h 1159935"/>
              <a:gd name="connsiteX2" fmla="*/ 2402416 w 2595742"/>
              <a:gd name="connsiteY2" fmla="*/ 0 h 1159935"/>
              <a:gd name="connsiteX3" fmla="*/ 2595742 w 2595742"/>
              <a:gd name="connsiteY3" fmla="*/ 193326 h 1159935"/>
              <a:gd name="connsiteX4" fmla="*/ 2595742 w 2595742"/>
              <a:gd name="connsiteY4" fmla="*/ 966609 h 1159935"/>
              <a:gd name="connsiteX5" fmla="*/ 2402416 w 2595742"/>
              <a:gd name="connsiteY5" fmla="*/ 1159935 h 1159935"/>
              <a:gd name="connsiteX6" fmla="*/ 193326 w 2595742"/>
              <a:gd name="connsiteY6" fmla="*/ 1159935 h 1159935"/>
              <a:gd name="connsiteX7" fmla="*/ 0 w 2595742"/>
              <a:gd name="connsiteY7" fmla="*/ 966609 h 1159935"/>
              <a:gd name="connsiteX8" fmla="*/ 0 w 2595742"/>
              <a:gd name="connsiteY8" fmla="*/ 193326 h 115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5742" h="1159935">
                <a:moveTo>
                  <a:pt x="0" y="193326"/>
                </a:moveTo>
                <a:cubicBezTo>
                  <a:pt x="0" y="86555"/>
                  <a:pt x="86555" y="0"/>
                  <a:pt x="193326" y="0"/>
                </a:cubicBezTo>
                <a:lnTo>
                  <a:pt x="2402416" y="0"/>
                </a:lnTo>
                <a:cubicBezTo>
                  <a:pt x="2509187" y="0"/>
                  <a:pt x="2595742" y="86555"/>
                  <a:pt x="2595742" y="193326"/>
                </a:cubicBezTo>
                <a:lnTo>
                  <a:pt x="2595742" y="966609"/>
                </a:lnTo>
                <a:cubicBezTo>
                  <a:pt x="2595742" y="1073380"/>
                  <a:pt x="2509187" y="1159935"/>
                  <a:pt x="2402416" y="1159935"/>
                </a:cubicBezTo>
                <a:lnTo>
                  <a:pt x="193326" y="1159935"/>
                </a:lnTo>
                <a:cubicBezTo>
                  <a:pt x="86555" y="1159935"/>
                  <a:pt x="0" y="1073380"/>
                  <a:pt x="0" y="966609"/>
                </a:cubicBezTo>
                <a:lnTo>
                  <a:pt x="0" y="19332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963" tIns="83293" rIns="109963" bIns="8329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/>
              <a:t>A web page (also written as webpage) is a document that is suitable for the World Wide Web and web browsers. </a:t>
            </a:r>
          </a:p>
        </p:txBody>
      </p:sp>
      <p:sp>
        <p:nvSpPr>
          <p:cNvPr id="8" name="Freeform 7"/>
          <p:cNvSpPr/>
          <p:nvPr/>
        </p:nvSpPr>
        <p:spPr>
          <a:xfrm>
            <a:off x="5447928" y="4437112"/>
            <a:ext cx="4392488" cy="2016224"/>
          </a:xfrm>
          <a:custGeom>
            <a:avLst/>
            <a:gdLst>
              <a:gd name="connsiteX0" fmla="*/ 0 w 2595742"/>
              <a:gd name="connsiteY0" fmla="*/ 193326 h 1159935"/>
              <a:gd name="connsiteX1" fmla="*/ 193326 w 2595742"/>
              <a:gd name="connsiteY1" fmla="*/ 0 h 1159935"/>
              <a:gd name="connsiteX2" fmla="*/ 2402416 w 2595742"/>
              <a:gd name="connsiteY2" fmla="*/ 0 h 1159935"/>
              <a:gd name="connsiteX3" fmla="*/ 2595742 w 2595742"/>
              <a:gd name="connsiteY3" fmla="*/ 193326 h 1159935"/>
              <a:gd name="connsiteX4" fmla="*/ 2595742 w 2595742"/>
              <a:gd name="connsiteY4" fmla="*/ 966609 h 1159935"/>
              <a:gd name="connsiteX5" fmla="*/ 2402416 w 2595742"/>
              <a:gd name="connsiteY5" fmla="*/ 1159935 h 1159935"/>
              <a:gd name="connsiteX6" fmla="*/ 193326 w 2595742"/>
              <a:gd name="connsiteY6" fmla="*/ 1159935 h 1159935"/>
              <a:gd name="connsiteX7" fmla="*/ 0 w 2595742"/>
              <a:gd name="connsiteY7" fmla="*/ 966609 h 1159935"/>
              <a:gd name="connsiteX8" fmla="*/ 0 w 2595742"/>
              <a:gd name="connsiteY8" fmla="*/ 193326 h 115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5742" h="1159935">
                <a:moveTo>
                  <a:pt x="0" y="193326"/>
                </a:moveTo>
                <a:cubicBezTo>
                  <a:pt x="0" y="86555"/>
                  <a:pt x="86555" y="0"/>
                  <a:pt x="193326" y="0"/>
                </a:cubicBezTo>
                <a:lnTo>
                  <a:pt x="2402416" y="0"/>
                </a:lnTo>
                <a:cubicBezTo>
                  <a:pt x="2509187" y="0"/>
                  <a:pt x="2595742" y="86555"/>
                  <a:pt x="2595742" y="193326"/>
                </a:cubicBezTo>
                <a:lnTo>
                  <a:pt x="2595742" y="966609"/>
                </a:lnTo>
                <a:cubicBezTo>
                  <a:pt x="2595742" y="1073380"/>
                  <a:pt x="2509187" y="1159935"/>
                  <a:pt x="2402416" y="1159935"/>
                </a:cubicBezTo>
                <a:lnTo>
                  <a:pt x="193326" y="1159935"/>
                </a:lnTo>
                <a:cubicBezTo>
                  <a:pt x="86555" y="1159935"/>
                  <a:pt x="0" y="1073380"/>
                  <a:pt x="0" y="966609"/>
                </a:cubicBezTo>
                <a:lnTo>
                  <a:pt x="0" y="19332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963" tIns="83293" rIns="109963" bIns="8329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/>
              <a:t>A web browser displays a web page on a monitor or mobile device.</a:t>
            </a:r>
          </a:p>
        </p:txBody>
      </p:sp>
    </p:spTree>
    <p:extLst>
      <p:ext uri="{BB962C8B-B14F-4D97-AF65-F5344CB8AC3E}">
        <p14:creationId xmlns:p14="http://schemas.microsoft.com/office/powerpoint/2010/main" val="20225021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Browsers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browsers display web pages</a:t>
            </a:r>
          </a:p>
          <a:p>
            <a:endParaRPr lang="en-GB" dirty="0"/>
          </a:p>
          <a:p>
            <a:r>
              <a:rPr lang="en-GB" dirty="0"/>
              <a:t>Not all browsers behave the same</a:t>
            </a:r>
          </a:p>
          <a:p>
            <a:endParaRPr lang="en-GB" dirty="0"/>
          </a:p>
          <a:p>
            <a:r>
              <a:rPr lang="en-GB" dirty="0"/>
              <a:t>Internet Explorer (practically dead now) does not follow web standards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784" y="4567460"/>
            <a:ext cx="870043" cy="91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6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Browsers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Over 100 browsers available</a:t>
            </a:r>
          </a:p>
          <a:p>
            <a:r>
              <a:rPr lang="en-GB" dirty="0"/>
              <a:t>Can install more than one</a:t>
            </a:r>
          </a:p>
          <a:p>
            <a:r>
              <a:rPr lang="en-GB" dirty="0"/>
              <a:t>Top 6:</a:t>
            </a:r>
          </a:p>
          <a:p>
            <a:pPr lvl="1"/>
            <a:r>
              <a:rPr lang="en-GB" dirty="0"/>
              <a:t>Chrome</a:t>
            </a:r>
          </a:p>
          <a:p>
            <a:pPr lvl="1"/>
            <a:r>
              <a:rPr lang="en-GB" dirty="0"/>
              <a:t>Safari</a:t>
            </a:r>
          </a:p>
          <a:p>
            <a:pPr lvl="1"/>
            <a:r>
              <a:rPr lang="en-GB" dirty="0"/>
              <a:t>Firefox</a:t>
            </a:r>
          </a:p>
          <a:p>
            <a:pPr lvl="1"/>
            <a:r>
              <a:rPr lang="en-GB" dirty="0"/>
              <a:t>Internet Explorer</a:t>
            </a:r>
          </a:p>
          <a:p>
            <a:pPr lvl="1"/>
            <a:r>
              <a:rPr lang="en-GB" dirty="0"/>
              <a:t>Opera</a:t>
            </a:r>
          </a:p>
          <a:p>
            <a:pPr lvl="1"/>
            <a:r>
              <a:rPr lang="en-GB" dirty="0"/>
              <a:t>Edge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7" y="2420888"/>
            <a:ext cx="5693775" cy="2952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04" y="3897052"/>
            <a:ext cx="1556792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19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2E39D-4682-C935-280F-E71269590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we start… </a:t>
            </a:r>
            <a:br>
              <a:rPr lang="en-GB" dirty="0"/>
            </a:br>
            <a:r>
              <a:rPr lang="en-GB" dirty="0"/>
              <a:t>Types of programming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C7DBA-18F5-17DD-D63C-E443C4B88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2" y="1825625"/>
            <a:ext cx="3919814" cy="4935956"/>
          </a:xfrm>
        </p:spPr>
        <p:txBody>
          <a:bodyPr/>
          <a:lstStyle/>
          <a:p>
            <a:r>
              <a:rPr lang="en-GB" dirty="0"/>
              <a:t>There are two types of programming languages</a:t>
            </a:r>
          </a:p>
          <a:p>
            <a:r>
              <a:rPr lang="en-GB" dirty="0"/>
              <a:t>Interpreted and compiled</a:t>
            </a:r>
          </a:p>
          <a:p>
            <a:endParaRPr lang="en-GB" dirty="0"/>
          </a:p>
        </p:txBody>
      </p:sp>
      <p:pic>
        <p:nvPicPr>
          <p:cNvPr id="4" name="Online Media 3" title="Interpreters and Compilers (Bits and Bytes, Episode 6)">
            <a:hlinkClick r:id="" action="ppaction://media"/>
            <a:extLst>
              <a:ext uri="{FF2B5EF4-FFF2-40B4-BE49-F238E27FC236}">
                <a16:creationId xmlns:a16="http://schemas.microsoft.com/office/drawing/2014/main" id="{1824A3FB-8696-4B46-CD0C-B722320B61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82941" y="1690688"/>
            <a:ext cx="6571006" cy="492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8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Hidden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658" y="1874824"/>
            <a:ext cx="8533206" cy="2244255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JavaScript libraries such as jQuery and Ajax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Allows the user to 'interact' with the web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80" y="3806825"/>
            <a:ext cx="44862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7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 End Server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5400" dirty="0">
                <a:latin typeface="MV Boli" panose="02000500030200090000" pitchFamily="2" charset="0"/>
                <a:cs typeface="MV Boli" panose="02000500030200090000" pitchFamily="2" charset="0"/>
              </a:rPr>
              <a:t>PHP, </a:t>
            </a:r>
            <a:r>
              <a:rPr lang="en-GB" sz="5400" dirty="0" err="1">
                <a:latin typeface="MV Boli" panose="02000500030200090000" pitchFamily="2" charset="0"/>
                <a:cs typeface="MV Boli" panose="02000500030200090000" pitchFamily="2" charset="0"/>
              </a:rPr>
              <a:t>ASP.Net</a:t>
            </a:r>
            <a:r>
              <a:rPr lang="en-GB" sz="5400" dirty="0">
                <a:latin typeface="MV Boli" panose="02000500030200090000" pitchFamily="2" charset="0"/>
                <a:cs typeface="MV Boli" panose="02000500030200090000" pitchFamily="2" charset="0"/>
              </a:rPr>
              <a:t>, C#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600" dirty="0"/>
              <a:t>Allows the server to do some processing before returning the web page to the browser</a:t>
            </a:r>
          </a:p>
        </p:txBody>
      </p:sp>
    </p:spTree>
    <p:extLst>
      <p:ext uri="{BB962C8B-B14F-4D97-AF65-F5344CB8AC3E}">
        <p14:creationId xmlns:p14="http://schemas.microsoft.com/office/powerpoint/2010/main" val="88193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0"/>
            <a:ext cx="1806575" cy="18383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96" y="215578"/>
            <a:ext cx="1900974" cy="985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972" y="5345832"/>
            <a:ext cx="2332509" cy="15121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887922"/>
            <a:ext cx="1383024" cy="2132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722" y="1280171"/>
            <a:ext cx="878222" cy="878222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3431704" y="2204865"/>
            <a:ext cx="1970302" cy="2963235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3369217">
            <a:off x="2678178" y="3622847"/>
            <a:ext cx="317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Server returns the html page</a:t>
            </a:r>
          </a:p>
        </p:txBody>
      </p:sp>
      <p:sp>
        <p:nvSpPr>
          <p:cNvPr id="19" name="TextBox 18"/>
          <p:cNvSpPr txBox="1"/>
          <p:nvPr/>
        </p:nvSpPr>
        <p:spPr>
          <a:xfrm rot="3030367">
            <a:off x="2085256" y="4095395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User requests a web page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17587" y="2468796"/>
            <a:ext cx="1929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Processed content is returned to web server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207568" y="2406528"/>
            <a:ext cx="2589806" cy="31654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81970" y="5076156"/>
            <a:ext cx="1629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If page requires processing, sent to processing server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7536160" y="2852936"/>
            <a:ext cx="936104" cy="2304256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931" y="2019419"/>
            <a:ext cx="639613" cy="70638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636041" y="6029672"/>
            <a:ext cx="1929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Server finds file and reads contents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82274" y="551550"/>
            <a:ext cx="192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Server processes content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082274" y="2725808"/>
            <a:ext cx="1165854" cy="2431385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440186" y="2203471"/>
            <a:ext cx="1970302" cy="2963235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3369217">
            <a:off x="2686660" y="3621453"/>
            <a:ext cx="317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Server returns the html page</a:t>
            </a:r>
          </a:p>
        </p:txBody>
      </p:sp>
    </p:spTree>
    <p:extLst>
      <p:ext uri="{BB962C8B-B14F-4D97-AF65-F5344CB8AC3E}">
        <p14:creationId xmlns:p14="http://schemas.microsoft.com/office/powerpoint/2010/main" val="348948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20" grpId="0"/>
      <p:bldP spid="24" grpId="0"/>
      <p:bldP spid="32" grpId="0"/>
      <p:bldP spid="33" grpId="0"/>
      <p:bldP spid="40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133600"/>
            <a:ext cx="7210425" cy="35988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dirty="0">
                <a:latin typeface="MV Boli" panose="02000500030200090000" pitchFamily="2" charset="0"/>
                <a:cs typeface="MV Boli" panose="02000500030200090000" pitchFamily="2" charset="0"/>
              </a:rPr>
              <a:t>A web page's construction…</a:t>
            </a:r>
          </a:p>
        </p:txBody>
      </p:sp>
    </p:spTree>
    <p:extLst>
      <p:ext uri="{BB962C8B-B14F-4D97-AF65-F5344CB8AC3E}">
        <p14:creationId xmlns:p14="http://schemas.microsoft.com/office/powerpoint/2010/main" val="17609895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Anatomy of a Web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2060848"/>
            <a:ext cx="4061759" cy="47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&lt;!DOCTYPE html&gt;</a:t>
            </a:r>
          </a:p>
          <a:p>
            <a:pPr marL="0" indent="0">
              <a:buNone/>
            </a:pPr>
            <a:r>
              <a:rPr lang="en-GB" sz="2000" dirty="0"/>
              <a:t>&lt;html </a:t>
            </a:r>
            <a:r>
              <a:rPr lang="en-GB" sz="2000" dirty="0" err="1"/>
              <a:t>lang</a:t>
            </a:r>
            <a:r>
              <a:rPr lang="en-GB" sz="2000" dirty="0"/>
              <a:t>="</a:t>
            </a:r>
            <a:r>
              <a:rPr lang="en-GB" sz="2000" dirty="0" err="1"/>
              <a:t>en</a:t>
            </a:r>
            <a:r>
              <a:rPr lang="en-GB" sz="2000" dirty="0"/>
              <a:t>"&gt;</a:t>
            </a:r>
          </a:p>
          <a:p>
            <a:pPr marL="0" indent="0">
              <a:buNone/>
            </a:pPr>
            <a:r>
              <a:rPr lang="en-GB" sz="2000" dirty="0"/>
              <a:t>&lt;head&gt;</a:t>
            </a:r>
          </a:p>
          <a:p>
            <a:pPr marL="0" indent="0">
              <a:buNone/>
            </a:pPr>
            <a:r>
              <a:rPr lang="en-GB" sz="2000" dirty="0"/>
              <a:t>	&lt;meta charset="UTF-8"&gt;</a:t>
            </a:r>
          </a:p>
          <a:p>
            <a:pPr marL="0" indent="0">
              <a:buNone/>
            </a:pPr>
            <a:r>
              <a:rPr lang="en-GB" sz="2000" dirty="0"/>
              <a:t>	&lt;title&gt;Document&lt;/title&gt;</a:t>
            </a:r>
          </a:p>
          <a:p>
            <a:pPr marL="0" indent="0">
              <a:buNone/>
            </a:pPr>
            <a:r>
              <a:rPr lang="en-GB" sz="2000" dirty="0"/>
              <a:t>&lt;script&gt;&lt;/script&gt;</a:t>
            </a:r>
          </a:p>
          <a:p>
            <a:pPr marL="0" indent="0">
              <a:buNone/>
            </a:pPr>
            <a:r>
              <a:rPr lang="en-GB" sz="2000" dirty="0"/>
              <a:t>&lt;style&gt;&lt;/style&gt;</a:t>
            </a:r>
          </a:p>
          <a:p>
            <a:pPr marL="0" indent="0">
              <a:buNone/>
            </a:pPr>
            <a:r>
              <a:rPr lang="en-GB" sz="2000" dirty="0"/>
              <a:t>&lt;/head&gt;</a:t>
            </a:r>
          </a:p>
          <a:p>
            <a:pPr marL="0" indent="0">
              <a:buNone/>
            </a:pPr>
            <a:r>
              <a:rPr lang="en-GB" sz="2000" dirty="0"/>
              <a:t>&lt;body&gt;</a:t>
            </a:r>
          </a:p>
          <a:p>
            <a:pPr marL="0" indent="0">
              <a:buNone/>
            </a:pPr>
            <a:r>
              <a:rPr lang="en-GB" sz="2000" dirty="0"/>
              <a:t>	</a:t>
            </a:r>
          </a:p>
          <a:p>
            <a:pPr marL="0" indent="0">
              <a:buNone/>
            </a:pPr>
            <a:r>
              <a:rPr lang="en-GB" sz="2000" dirty="0"/>
              <a:t>&lt;/body&gt;</a:t>
            </a:r>
          </a:p>
          <a:p>
            <a:pPr marL="0" indent="0">
              <a:buNone/>
            </a:pPr>
            <a:r>
              <a:rPr lang="en-GB" sz="2000" dirty="0"/>
              <a:t>&lt;/html&gt;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586757" y="2081292"/>
            <a:ext cx="2414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What type of page am I?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6758" y="2432658"/>
            <a:ext cx="3052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What language am I written in?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6757" y="2784025"/>
            <a:ext cx="3534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 the rest of the page needs to know about me to function correctly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6758" y="3627833"/>
            <a:ext cx="3222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What the search engine looks for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6757" y="3979199"/>
            <a:ext cx="1814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What am I called?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6757" y="6123327"/>
            <a:ext cx="3576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This indicates the end of my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86757" y="4330565"/>
            <a:ext cx="2735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Do I use scripts to function?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6757" y="4681931"/>
            <a:ext cx="1622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How will I look?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86757" y="5033297"/>
            <a:ext cx="3176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Most of the stuff the visitor sees and interacts with is known as the content, stuff like pictures, videos, Flash, links, forms, etc.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86757" y="6474692"/>
            <a:ext cx="2818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This is the end of everything</a:t>
            </a:r>
          </a:p>
        </p:txBody>
      </p:sp>
      <p:cxnSp>
        <p:nvCxnSpPr>
          <p:cNvPr id="16" name="Straight Arrow Connector 15"/>
          <p:cNvCxnSpPr>
            <a:stCxn id="4" idx="1"/>
          </p:cNvCxnSpPr>
          <p:nvPr/>
        </p:nvCxnSpPr>
        <p:spPr>
          <a:xfrm flipH="1">
            <a:off x="3719737" y="2250569"/>
            <a:ext cx="286702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719737" y="2604604"/>
            <a:ext cx="286702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927648" y="3068960"/>
            <a:ext cx="36591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215680" y="3573016"/>
            <a:ext cx="3371078" cy="2240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375920" y="3898505"/>
            <a:ext cx="1210838" cy="2240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719736" y="4274999"/>
            <a:ext cx="2920000" cy="2240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1"/>
          </p:cNvCxnSpPr>
          <p:nvPr/>
        </p:nvCxnSpPr>
        <p:spPr>
          <a:xfrm flipH="1" flipV="1">
            <a:off x="3359697" y="4634180"/>
            <a:ext cx="3227061" cy="2170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567609" y="5443584"/>
            <a:ext cx="4072129" cy="1085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1"/>
          </p:cNvCxnSpPr>
          <p:nvPr/>
        </p:nvCxnSpPr>
        <p:spPr>
          <a:xfrm flipH="1">
            <a:off x="2567609" y="6292604"/>
            <a:ext cx="401914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567608" y="6643969"/>
            <a:ext cx="401914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96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HTML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200" y="1740347"/>
            <a:ext cx="8431651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&lt;!DOCTYPE html&gt;</a:t>
            </a:r>
          </a:p>
          <a:p>
            <a:pPr marL="0" indent="0">
              <a:buNone/>
            </a:pPr>
            <a:r>
              <a:rPr lang="en-GB" dirty="0"/>
              <a:t>&lt;html </a:t>
            </a:r>
            <a:r>
              <a:rPr lang="en-GB" dirty="0" err="1"/>
              <a:t>lang</a:t>
            </a:r>
            <a:r>
              <a:rPr lang="en-GB" dirty="0"/>
              <a:t>="</a:t>
            </a:r>
            <a:r>
              <a:rPr lang="en-GB" dirty="0" err="1"/>
              <a:t>en</a:t>
            </a:r>
            <a:r>
              <a:rPr lang="en-GB" dirty="0"/>
              <a:t>"&gt;</a:t>
            </a:r>
          </a:p>
          <a:p>
            <a:pPr marL="0" indent="0">
              <a:buNone/>
            </a:pPr>
            <a:r>
              <a:rPr lang="en-GB" dirty="0"/>
              <a:t>	&lt;head&gt;</a:t>
            </a:r>
          </a:p>
          <a:p>
            <a:pPr marL="0" indent="0">
              <a:buNone/>
            </a:pPr>
            <a:r>
              <a:rPr lang="en-GB" dirty="0"/>
              <a:t>		&lt;meta charset="UTF-8"&gt;</a:t>
            </a:r>
          </a:p>
          <a:p>
            <a:pPr marL="0" indent="0">
              <a:buNone/>
            </a:pPr>
            <a:r>
              <a:rPr lang="en-GB" dirty="0"/>
              <a:t>		&lt;title&gt;Document&lt;/title&gt;</a:t>
            </a:r>
          </a:p>
          <a:p>
            <a:pPr marL="0" indent="0">
              <a:buNone/>
            </a:pPr>
            <a:r>
              <a:rPr lang="en-GB" dirty="0"/>
              <a:t>	&lt;/head&gt;</a:t>
            </a:r>
          </a:p>
          <a:p>
            <a:pPr marL="0" indent="0">
              <a:buNone/>
            </a:pPr>
            <a:r>
              <a:rPr lang="en-GB" dirty="0"/>
              <a:t>	&lt;body&gt;</a:t>
            </a:r>
          </a:p>
          <a:p>
            <a:pPr marL="0" indent="0">
              <a:buNone/>
            </a:pPr>
            <a:r>
              <a:rPr lang="en-GB" dirty="0"/>
              <a:t>		&lt;div&gt;&lt;h1&gt;&lt;/h1&gt;&lt;/div&gt;</a:t>
            </a:r>
          </a:p>
          <a:p>
            <a:pPr marL="0" indent="0">
              <a:buNone/>
            </a:pPr>
            <a:r>
              <a:rPr lang="en-GB" dirty="0"/>
              <a:t>		&lt;div&gt;&lt;</a:t>
            </a:r>
            <a:r>
              <a:rPr lang="en-GB" dirty="0" err="1"/>
              <a:t>ul</a:t>
            </a:r>
            <a:r>
              <a:rPr lang="en-GB" dirty="0"/>
              <a:t>&gt;&lt;li&gt;&lt;/li&gt;&lt;/</a:t>
            </a:r>
            <a:r>
              <a:rPr lang="en-GB" dirty="0" err="1"/>
              <a:t>ul</a:t>
            </a:r>
            <a:r>
              <a:rPr lang="en-GB" dirty="0"/>
              <a:t>&gt;&lt;div&gt;</a:t>
            </a:r>
          </a:p>
          <a:p>
            <a:pPr marL="0" indent="0">
              <a:buNone/>
            </a:pPr>
            <a:r>
              <a:rPr lang="en-GB" dirty="0"/>
              <a:t>		&lt;div&gt;&lt;/div&gt;	</a:t>
            </a:r>
          </a:p>
          <a:p>
            <a:pPr marL="0" indent="0">
              <a:buNone/>
            </a:pPr>
            <a:r>
              <a:rPr lang="en-GB" dirty="0"/>
              <a:t>	&lt;/body&gt;</a:t>
            </a:r>
          </a:p>
          <a:p>
            <a:pPr marL="0" indent="0">
              <a:buNone/>
            </a:pPr>
            <a:r>
              <a:rPr lang="en-GB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50754740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Hypertext Markup Language (HTML)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HTML stands for </a:t>
            </a:r>
            <a:r>
              <a:rPr lang="en-GB" u="sng" dirty="0"/>
              <a:t>H</a:t>
            </a:r>
            <a:r>
              <a:rPr lang="en-GB" dirty="0"/>
              <a:t>yper </a:t>
            </a:r>
            <a:r>
              <a:rPr lang="en-GB" u="sng" dirty="0"/>
              <a:t>T</a:t>
            </a:r>
            <a:r>
              <a:rPr lang="en-GB" dirty="0"/>
              <a:t>ext </a:t>
            </a:r>
            <a:r>
              <a:rPr lang="en-GB" u="sng" dirty="0"/>
              <a:t>M</a:t>
            </a:r>
            <a:r>
              <a:rPr lang="en-GB" dirty="0"/>
              <a:t>arkup </a:t>
            </a:r>
            <a:r>
              <a:rPr lang="en-GB" u="sng" dirty="0"/>
              <a:t>L</a:t>
            </a:r>
            <a:r>
              <a:rPr lang="en-GB" dirty="0"/>
              <a:t>anguage</a:t>
            </a:r>
          </a:p>
          <a:p>
            <a:endParaRPr lang="en-GB" dirty="0"/>
          </a:p>
          <a:p>
            <a:r>
              <a:rPr lang="en-GB" dirty="0"/>
              <a:t>HTML describes the structure of Web pages using </a:t>
            </a:r>
            <a:r>
              <a:rPr lang="en-GB" dirty="0" err="1"/>
              <a:t>markup</a:t>
            </a:r>
            <a:endParaRPr lang="en-GB" dirty="0"/>
          </a:p>
          <a:p>
            <a:endParaRPr lang="en-GB" dirty="0"/>
          </a:p>
          <a:p>
            <a:r>
              <a:rPr lang="en-GB" dirty="0"/>
              <a:t>HTML elements are the building blocks of HTML pages</a:t>
            </a:r>
          </a:p>
          <a:p>
            <a:endParaRPr lang="en-GB" dirty="0"/>
          </a:p>
          <a:p>
            <a:r>
              <a:rPr lang="en-GB" dirty="0"/>
              <a:t>HTML elements are represented by tags</a:t>
            </a:r>
          </a:p>
          <a:p>
            <a:endParaRPr lang="en-GB" dirty="0"/>
          </a:p>
          <a:p>
            <a:r>
              <a:rPr lang="en-GB" dirty="0"/>
              <a:t>HTML tags label pieces of content such as "heading", "paragraph", "table", and so on</a:t>
            </a:r>
          </a:p>
          <a:p>
            <a:endParaRPr lang="en-GB" dirty="0"/>
          </a:p>
          <a:p>
            <a:r>
              <a:rPr lang="en-GB" dirty="0"/>
              <a:t>Browsers do not display the HTML tags, but use them to render the content of the page</a:t>
            </a:r>
          </a:p>
        </p:txBody>
      </p:sp>
    </p:spTree>
    <p:extLst>
      <p:ext uri="{BB962C8B-B14F-4D97-AF65-F5344CB8AC3E}">
        <p14:creationId xmlns:p14="http://schemas.microsoft.com/office/powerpoint/2010/main" val="389000952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2336873"/>
            <a:ext cx="8568952" cy="426047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An HTML element usually consists of a </a:t>
            </a:r>
            <a:r>
              <a:rPr lang="en-GB" b="1" dirty="0"/>
              <a:t>start</a:t>
            </a:r>
            <a:r>
              <a:rPr lang="en-GB" dirty="0"/>
              <a:t> tag and </a:t>
            </a:r>
            <a:r>
              <a:rPr lang="en-GB" b="1" dirty="0"/>
              <a:t>end</a:t>
            </a:r>
            <a:r>
              <a:rPr lang="en-GB" dirty="0"/>
              <a:t> tag, with the content inserted in between: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3200" b="1" dirty="0">
                <a:latin typeface="MV Boli" panose="02000500030200090000" pitchFamily="2" charset="0"/>
                <a:cs typeface="MV Boli" panose="02000500030200090000" pitchFamily="2" charset="0"/>
              </a:rPr>
              <a:t>&lt;</a:t>
            </a:r>
            <a:r>
              <a:rPr lang="en-GB" sz="3200" b="1" dirty="0" err="1">
                <a:latin typeface="MV Boli" panose="02000500030200090000" pitchFamily="2" charset="0"/>
                <a:cs typeface="MV Boli" panose="02000500030200090000" pitchFamily="2" charset="0"/>
              </a:rPr>
              <a:t>tagname</a:t>
            </a:r>
            <a:r>
              <a:rPr lang="en-GB" sz="3200" b="1" dirty="0">
                <a:latin typeface="MV Boli" panose="02000500030200090000" pitchFamily="2" charset="0"/>
                <a:cs typeface="MV Boli" panose="02000500030200090000" pitchFamily="2" charset="0"/>
              </a:rPr>
              <a:t>&gt;Content goes here...&lt;/</a:t>
            </a:r>
            <a:r>
              <a:rPr lang="en-GB" sz="3200" b="1" dirty="0" err="1">
                <a:latin typeface="MV Boli" panose="02000500030200090000" pitchFamily="2" charset="0"/>
                <a:cs typeface="MV Boli" panose="02000500030200090000" pitchFamily="2" charset="0"/>
              </a:rPr>
              <a:t>tagname</a:t>
            </a:r>
            <a:r>
              <a:rPr lang="en-GB" sz="3200" b="1" dirty="0">
                <a:latin typeface="MV Boli" panose="02000500030200090000" pitchFamily="2" charset="0"/>
                <a:cs typeface="MV Boli" panose="02000500030200090000" pitchFamily="2" charset="0"/>
              </a:rPr>
              <a:t>&gt;</a:t>
            </a:r>
            <a:r>
              <a:rPr lang="en-GB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marL="0" indent="0" algn="ctr">
              <a:buNone/>
            </a:pP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/>
              <a:t>The HTML </a:t>
            </a:r>
            <a:r>
              <a:rPr lang="en-GB" b="1" dirty="0"/>
              <a:t>element</a:t>
            </a:r>
            <a:r>
              <a:rPr lang="en-GB" dirty="0"/>
              <a:t> is everything from the start tag to the end tag: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3200" b="1" dirty="0">
                <a:latin typeface="MV Boli" panose="02000500030200090000" pitchFamily="2" charset="0"/>
                <a:cs typeface="MV Boli" panose="02000500030200090000" pitchFamily="2" charset="0"/>
              </a:rPr>
              <a:t>&lt;p&gt;My first paragraph.&lt;/p&gt;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2624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Nested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Elements can be nested, i.e. they can contain elements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3200" b="1" dirty="0">
                <a:latin typeface="MV Boli" panose="02000500030200090000" pitchFamily="2" charset="0"/>
                <a:cs typeface="MV Boli" panose="02000500030200090000" pitchFamily="2" charset="0"/>
              </a:rPr>
              <a:t>&lt;</a:t>
            </a:r>
            <a:r>
              <a:rPr lang="en-GB" sz="3200" b="1" dirty="0" err="1">
                <a:latin typeface="MV Boli" panose="02000500030200090000" pitchFamily="2" charset="0"/>
                <a:cs typeface="MV Boli" panose="02000500030200090000" pitchFamily="2" charset="0"/>
              </a:rPr>
              <a:t>ul</a:t>
            </a:r>
            <a:r>
              <a:rPr lang="en-GB" sz="3200" b="1" dirty="0">
                <a:latin typeface="MV Boli" panose="02000500030200090000" pitchFamily="2" charset="0"/>
                <a:cs typeface="MV Boli" panose="02000500030200090000" pitchFamily="2" charset="0"/>
              </a:rPr>
              <a:t>&gt;</a:t>
            </a:r>
          </a:p>
          <a:p>
            <a:pPr marL="0" indent="0" algn="ctr">
              <a:buNone/>
            </a:pPr>
            <a:r>
              <a:rPr lang="en-GB" sz="3200" b="1" dirty="0">
                <a:latin typeface="MV Boli" panose="02000500030200090000" pitchFamily="2" charset="0"/>
                <a:cs typeface="MV Boli" panose="02000500030200090000" pitchFamily="2" charset="0"/>
              </a:rPr>
              <a:t>&lt;li&gt;&lt;/li&gt;</a:t>
            </a:r>
          </a:p>
          <a:p>
            <a:pPr marL="0" indent="0" algn="ctr">
              <a:buNone/>
            </a:pPr>
            <a:r>
              <a:rPr lang="en-GB" sz="3200" b="1" dirty="0">
                <a:latin typeface="MV Boli" panose="02000500030200090000" pitchFamily="2" charset="0"/>
                <a:cs typeface="MV Boli" panose="02000500030200090000" pitchFamily="2" charset="0"/>
              </a:rPr>
              <a:t>&lt;li&gt;&lt;/li&gt;</a:t>
            </a:r>
          </a:p>
          <a:p>
            <a:pPr marL="0" indent="0" algn="ctr">
              <a:buNone/>
            </a:pPr>
            <a:r>
              <a:rPr lang="en-GB" sz="3200" b="1" dirty="0">
                <a:latin typeface="MV Boli" panose="02000500030200090000" pitchFamily="2" charset="0"/>
                <a:cs typeface="MV Boli" panose="02000500030200090000" pitchFamily="2" charset="0"/>
              </a:rPr>
              <a:t>&lt;li&gt;&lt;/li&gt;</a:t>
            </a:r>
          </a:p>
          <a:p>
            <a:pPr marL="0" indent="0" algn="ctr">
              <a:buNone/>
            </a:pPr>
            <a:r>
              <a:rPr lang="en-GB" sz="3200" b="1" dirty="0">
                <a:latin typeface="MV Boli" panose="02000500030200090000" pitchFamily="2" charset="0"/>
                <a:cs typeface="MV Boli" panose="02000500030200090000" pitchFamily="2" charset="0"/>
              </a:rPr>
              <a:t>&lt;/</a:t>
            </a:r>
            <a:r>
              <a:rPr lang="en-GB" sz="3200" b="1" dirty="0" err="1">
                <a:latin typeface="MV Boli" panose="02000500030200090000" pitchFamily="2" charset="0"/>
                <a:cs typeface="MV Boli" panose="02000500030200090000" pitchFamily="2" charset="0"/>
              </a:rPr>
              <a:t>ul</a:t>
            </a:r>
            <a:r>
              <a:rPr lang="en-GB" sz="3200" b="1" dirty="0">
                <a:latin typeface="MV Boli" panose="02000500030200090000" pitchFamily="2" charset="0"/>
                <a:cs typeface="MV Boli" panose="02000500030200090000" pitchFamily="2" charset="0"/>
              </a:rPr>
              <a:t>&gt;</a:t>
            </a:r>
          </a:p>
          <a:p>
            <a:r>
              <a:rPr lang="en-GB" dirty="0"/>
              <a:t>&lt;</a:t>
            </a:r>
            <a:r>
              <a:rPr lang="en-GB" dirty="0" err="1"/>
              <a:t>ul</a:t>
            </a:r>
            <a:r>
              <a:rPr lang="en-GB" dirty="0"/>
              <a:t>&gt; is an unordered list</a:t>
            </a:r>
          </a:p>
          <a:p>
            <a:r>
              <a:rPr lang="en-GB" dirty="0"/>
              <a:t>&lt;li&gt; is a list item</a:t>
            </a:r>
          </a:p>
        </p:txBody>
      </p:sp>
    </p:spTree>
    <p:extLst>
      <p:ext uri="{BB962C8B-B14F-4D97-AF65-F5344CB8AC3E}">
        <p14:creationId xmlns:p14="http://schemas.microsoft.com/office/powerpoint/2010/main" val="240737908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HTML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Attributes provide additional information about HTML elements.</a:t>
            </a:r>
          </a:p>
          <a:p>
            <a:r>
              <a:rPr lang="en-GB" dirty="0"/>
              <a:t>All HTML elements can have </a:t>
            </a:r>
            <a:r>
              <a:rPr lang="en-GB" b="1" dirty="0"/>
              <a:t>attributes</a:t>
            </a:r>
            <a:endParaRPr lang="en-GB" dirty="0"/>
          </a:p>
          <a:p>
            <a:r>
              <a:rPr lang="en-GB" dirty="0"/>
              <a:t>Attributes provide </a:t>
            </a:r>
            <a:r>
              <a:rPr lang="en-GB" b="1" dirty="0"/>
              <a:t>additional information</a:t>
            </a:r>
            <a:r>
              <a:rPr lang="en-GB" dirty="0"/>
              <a:t> about an element</a:t>
            </a:r>
          </a:p>
          <a:p>
            <a:r>
              <a:rPr lang="en-GB" dirty="0"/>
              <a:t>Attributes are always specified in </a:t>
            </a:r>
            <a:r>
              <a:rPr lang="en-GB" b="1" dirty="0"/>
              <a:t>the start tag</a:t>
            </a:r>
            <a:endParaRPr lang="en-GB" dirty="0"/>
          </a:p>
          <a:p>
            <a:pPr algn="ctr"/>
            <a:r>
              <a:rPr lang="en-GB" dirty="0"/>
              <a:t>Attributes usually come in name/value pairs like: </a:t>
            </a:r>
            <a:r>
              <a:rPr lang="en-GB" sz="3200" dirty="0">
                <a:latin typeface="MV Boli" panose="02000500030200090000" pitchFamily="2" charset="0"/>
                <a:cs typeface="MV Boli" panose="02000500030200090000" pitchFamily="2" charset="0"/>
              </a:rPr>
              <a:t>name="value"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51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6FA3-E710-41E3-767D-0FF878A7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web works</a:t>
            </a:r>
          </a:p>
        </p:txBody>
      </p:sp>
      <p:pic>
        <p:nvPicPr>
          <p:cNvPr id="4098" name="Picture 2" descr="What is Frontend and Backend : Data Flow in Software: What is Software -  YouTube">
            <a:extLst>
              <a:ext uri="{FF2B5EF4-FFF2-40B4-BE49-F238E27FC236}">
                <a16:creationId xmlns:a16="http://schemas.microsoft.com/office/drawing/2014/main" id="{8A2C5B07-1598-40EA-9A5C-F404B6B5A9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62" y="1825625"/>
            <a:ext cx="8774289" cy="493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2683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Different types of links:</a:t>
            </a:r>
          </a:p>
          <a:p>
            <a:pPr lvl="1"/>
            <a:r>
              <a:rPr lang="en-GB" sz="3600" dirty="0"/>
              <a:t>Navigation</a:t>
            </a:r>
          </a:p>
          <a:p>
            <a:pPr lvl="1"/>
            <a:r>
              <a:rPr lang="en-GB" sz="3600" dirty="0"/>
              <a:t>Standard</a:t>
            </a:r>
          </a:p>
          <a:p>
            <a:pPr lvl="1"/>
            <a:r>
              <a:rPr lang="en-GB" sz="3600" dirty="0"/>
              <a:t>Image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75118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Navigation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Usually ordered in a list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08274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4241" y="2336873"/>
            <a:ext cx="8382239" cy="3599316"/>
          </a:xfrm>
        </p:spPr>
        <p:txBody>
          <a:bodyPr/>
          <a:lstStyle/>
          <a:p>
            <a:r>
              <a:rPr lang="en-GB" dirty="0"/>
              <a:t>HTML links are defined with the </a:t>
            </a:r>
            <a:r>
              <a:rPr lang="en-GB" sz="3200" b="1" dirty="0">
                <a:latin typeface="MV Boli" panose="02000500030200090000" pitchFamily="2" charset="0"/>
                <a:cs typeface="MV Boli" panose="02000500030200090000" pitchFamily="2" charset="0"/>
              </a:rPr>
              <a:t>&lt;a&gt;</a:t>
            </a:r>
            <a:r>
              <a:rPr lang="en-GB" dirty="0"/>
              <a:t> tag. The link address is specified in the </a:t>
            </a:r>
            <a:r>
              <a:rPr lang="en-GB" dirty="0" err="1"/>
              <a:t>href</a:t>
            </a:r>
            <a:r>
              <a:rPr lang="en-GB" dirty="0"/>
              <a:t> attribute: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2800" b="1" dirty="0">
                <a:latin typeface="MV Boli" panose="02000500030200090000" pitchFamily="2" charset="0"/>
                <a:cs typeface="MV Boli" panose="02000500030200090000" pitchFamily="2" charset="0"/>
              </a:rPr>
              <a:t>&lt;a </a:t>
            </a:r>
            <a:r>
              <a:rPr lang="en-GB" sz="2800" b="1" dirty="0" err="1">
                <a:latin typeface="MV Boli" panose="02000500030200090000" pitchFamily="2" charset="0"/>
                <a:cs typeface="MV Boli" panose="02000500030200090000" pitchFamily="2" charset="0"/>
              </a:rPr>
              <a:t>href</a:t>
            </a:r>
            <a:r>
              <a:rPr lang="en-GB" sz="2800" b="1" dirty="0">
                <a:latin typeface="MV Boli" panose="02000500030200090000" pitchFamily="2" charset="0"/>
                <a:cs typeface="MV Boli" panose="02000500030200090000" pitchFamily="2" charset="0"/>
              </a:rPr>
              <a:t>="http://gloscol.ac.uk"&gt;This is a link&lt;/a&gt;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'a' is called the anchor tag</a:t>
            </a:r>
          </a:p>
        </p:txBody>
      </p:sp>
    </p:spTree>
    <p:extLst>
      <p:ext uri="{BB962C8B-B14F-4D97-AF65-F5344CB8AC3E}">
        <p14:creationId xmlns:p14="http://schemas.microsoft.com/office/powerpoint/2010/main" val="197770478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Image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HTML images are defined with the &lt;</a:t>
            </a:r>
            <a:r>
              <a:rPr lang="en-GB" dirty="0" err="1"/>
              <a:t>img</a:t>
            </a:r>
            <a:r>
              <a:rPr lang="en-GB" dirty="0"/>
              <a:t>&gt; tag.</a:t>
            </a:r>
          </a:p>
          <a:p>
            <a:r>
              <a:rPr lang="en-GB" dirty="0"/>
              <a:t>The filename of the image source is specified in the </a:t>
            </a:r>
            <a:r>
              <a:rPr lang="en-GB" dirty="0" err="1"/>
              <a:t>src</a:t>
            </a:r>
            <a:r>
              <a:rPr lang="en-GB" dirty="0"/>
              <a:t> attribute: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3600" b="1" dirty="0">
                <a:latin typeface="MV Boli" panose="02000500030200090000" pitchFamily="2" charset="0"/>
                <a:cs typeface="MV Boli" panose="02000500030200090000" pitchFamily="2" charset="0"/>
              </a:rPr>
              <a:t>&lt;</a:t>
            </a:r>
            <a:r>
              <a:rPr lang="en-GB" sz="3600" b="1" dirty="0" err="1">
                <a:latin typeface="MV Boli" panose="02000500030200090000" pitchFamily="2" charset="0"/>
                <a:cs typeface="MV Boli" panose="02000500030200090000" pitchFamily="2" charset="0"/>
              </a:rPr>
              <a:t>img</a:t>
            </a:r>
            <a:r>
              <a:rPr lang="en-GB" sz="36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3600" b="1" dirty="0" err="1">
                <a:latin typeface="MV Boli" panose="02000500030200090000" pitchFamily="2" charset="0"/>
                <a:cs typeface="MV Boli" panose="02000500030200090000" pitchFamily="2" charset="0"/>
              </a:rPr>
              <a:t>src</a:t>
            </a:r>
            <a:r>
              <a:rPr lang="en-GB" sz="3600" b="1" dirty="0">
                <a:latin typeface="MV Boli" panose="02000500030200090000" pitchFamily="2" charset="0"/>
                <a:cs typeface="MV Boli" panose="02000500030200090000" pitchFamily="2" charset="0"/>
              </a:rPr>
              <a:t>="logo.jpg"&gt;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Image tags should have an 'alt' attribute in the event the image cannot be displayed, or for people with vision impairment</a:t>
            </a:r>
          </a:p>
          <a:p>
            <a:pPr marL="0" indent="0" algn="ctr">
              <a:buNone/>
            </a:pPr>
            <a:endParaRPr lang="en-GB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 algn="ctr">
              <a:buNone/>
            </a:pPr>
            <a:r>
              <a:rPr lang="en-GB" b="1" dirty="0">
                <a:latin typeface="MV Boli" panose="02000500030200090000" pitchFamily="2" charset="0"/>
                <a:cs typeface="MV Boli" panose="02000500030200090000" pitchFamily="2" charset="0"/>
              </a:rPr>
              <a:t>&lt;</a:t>
            </a:r>
            <a:r>
              <a:rPr lang="en-GB" b="1" dirty="0" err="1">
                <a:latin typeface="MV Boli" panose="02000500030200090000" pitchFamily="2" charset="0"/>
                <a:cs typeface="MV Boli" panose="02000500030200090000" pitchFamily="2" charset="0"/>
              </a:rPr>
              <a:t>img</a:t>
            </a:r>
            <a:r>
              <a:rPr lang="en-GB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b="1" dirty="0" err="1">
                <a:latin typeface="MV Boli" panose="02000500030200090000" pitchFamily="2" charset="0"/>
                <a:cs typeface="MV Boli" panose="02000500030200090000" pitchFamily="2" charset="0"/>
              </a:rPr>
              <a:t>src</a:t>
            </a:r>
            <a:r>
              <a:rPr lang="en-GB" b="1" dirty="0">
                <a:latin typeface="MV Boli" panose="02000500030200090000" pitchFamily="2" charset="0"/>
                <a:cs typeface="MV Boli" panose="02000500030200090000" pitchFamily="2" charset="0"/>
              </a:rPr>
              <a:t>="logo.jpg" alt = "Gloscol logo"&gt;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35033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Attributes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104970"/>
              </p:ext>
            </p:extLst>
          </p:nvPr>
        </p:nvGraphicFramePr>
        <p:xfrm>
          <a:off x="1314634" y="1690688"/>
          <a:ext cx="8866313" cy="4633553"/>
        </p:xfrm>
        <a:graphic>
          <a:graphicData uri="http://schemas.openxmlformats.org/drawingml/2006/table">
            <a:tbl>
              <a:tblPr/>
              <a:tblGrid>
                <a:gridCol w="1512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4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382">
                <a:tc>
                  <a:txBody>
                    <a:bodyPr/>
                    <a:lstStyle/>
                    <a:p>
                      <a:r>
                        <a:rPr lang="en-GB" sz="2000" b="1" dirty="0">
                          <a:effectLst/>
                        </a:rPr>
                        <a:t>Attribute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Description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955">
                <a:tc>
                  <a:txBody>
                    <a:bodyPr/>
                    <a:lstStyle/>
                    <a:p>
                      <a:r>
                        <a:rPr lang="en-GB" sz="2000" dirty="0"/>
                        <a:t>alt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Specifies an alternative text for an image, when the image cannot be displayed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169">
                <a:tc>
                  <a:txBody>
                    <a:bodyPr/>
                    <a:lstStyle/>
                    <a:p>
                      <a:r>
                        <a:rPr lang="en-GB" sz="2000"/>
                        <a:t>disabled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Specifies that an input element should be disabled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169">
                <a:tc>
                  <a:txBody>
                    <a:bodyPr/>
                    <a:lstStyle/>
                    <a:p>
                      <a:r>
                        <a:rPr lang="en-GB" sz="2000"/>
                        <a:t>href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Specifies the URL (web address) for a link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169">
                <a:tc>
                  <a:txBody>
                    <a:bodyPr/>
                    <a:lstStyle/>
                    <a:p>
                      <a:r>
                        <a:rPr lang="en-GB" sz="2000"/>
                        <a:t>id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Specifies a unique id for an element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169">
                <a:tc>
                  <a:txBody>
                    <a:bodyPr/>
                    <a:lstStyle/>
                    <a:p>
                      <a:r>
                        <a:rPr lang="en-GB" sz="2000"/>
                        <a:t>src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Specifies the URL (web address) for an image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169">
                <a:tc>
                  <a:txBody>
                    <a:bodyPr/>
                    <a:lstStyle/>
                    <a:p>
                      <a:r>
                        <a:rPr lang="en-GB" sz="2000"/>
                        <a:t>style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Specifies an inline CSS style for an element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5955">
                <a:tc>
                  <a:txBody>
                    <a:bodyPr/>
                    <a:lstStyle/>
                    <a:p>
                      <a:r>
                        <a:rPr lang="en-GB" sz="2000"/>
                        <a:t>title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Specifies extra information about an element (displayed as a tool tip)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94225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Headings are defined with the &lt;h1&gt; to &lt;h6&gt; tags (Big (h1) to small (h6))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4400" b="1" dirty="0">
                <a:latin typeface="MV Boli" panose="02000500030200090000" pitchFamily="2" charset="0"/>
                <a:cs typeface="MV Boli" panose="02000500030200090000" pitchFamily="2" charset="0"/>
              </a:rPr>
              <a:t>&lt;h1&gt;Heading 1&lt;/h1&gt;</a:t>
            </a:r>
          </a:p>
          <a:p>
            <a:pPr marL="0" indent="0">
              <a:buNone/>
            </a:pPr>
            <a:br>
              <a:rPr lang="en-GB" sz="32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4000" b="1" dirty="0">
                <a:latin typeface="MV Boli" panose="02000500030200090000" pitchFamily="2" charset="0"/>
                <a:cs typeface="MV Boli" panose="02000500030200090000" pitchFamily="2" charset="0"/>
              </a:rPr>
              <a:t>&lt;h2&gt;Heading 2&lt;/h2&gt;</a:t>
            </a:r>
            <a:br>
              <a:rPr lang="en-GB" sz="32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sz="32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GB" sz="3600" b="1" dirty="0">
                <a:latin typeface="MV Boli" panose="02000500030200090000" pitchFamily="2" charset="0"/>
                <a:cs typeface="MV Boli" panose="02000500030200090000" pitchFamily="2" charset="0"/>
              </a:rPr>
              <a:t>&lt;h3&gt;Heading 3&lt;/h3&gt;</a:t>
            </a:r>
            <a:br>
              <a:rPr lang="en-GB" sz="32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sz="32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GB" sz="3200" b="1" dirty="0">
                <a:latin typeface="MV Boli" panose="02000500030200090000" pitchFamily="2" charset="0"/>
                <a:cs typeface="MV Boli" panose="02000500030200090000" pitchFamily="2" charset="0"/>
              </a:rPr>
              <a:t>&lt;h4&gt;Heading 4&lt;/h4&gt;</a:t>
            </a:r>
            <a:br>
              <a:rPr lang="en-GB" sz="32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sz="32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GB" b="1" dirty="0">
                <a:latin typeface="MV Boli" panose="02000500030200090000" pitchFamily="2" charset="0"/>
                <a:cs typeface="MV Boli" panose="02000500030200090000" pitchFamily="2" charset="0"/>
              </a:rPr>
              <a:t>&lt;h5&gt;Heading 5&lt;/h5&gt;</a:t>
            </a:r>
            <a:br>
              <a:rPr lang="en-GB" sz="32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sz="32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&lt;h6&gt;Heading 6&lt;/h6&gt;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23041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&lt;head&gt; Element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 HTML &lt;head&gt; element has nothing to do with HTML headings.</a:t>
            </a:r>
          </a:p>
          <a:p>
            <a:endParaRPr lang="en-GB" dirty="0"/>
          </a:p>
          <a:p>
            <a:r>
              <a:rPr lang="en-GB" dirty="0"/>
              <a:t>The &lt;head&gt; element is a container for metadata. </a:t>
            </a:r>
          </a:p>
          <a:p>
            <a:endParaRPr lang="en-GB" dirty="0"/>
          </a:p>
          <a:p>
            <a:r>
              <a:rPr lang="en-GB" dirty="0"/>
              <a:t>HTML metadata is data about the HTML document. </a:t>
            </a:r>
          </a:p>
          <a:p>
            <a:endParaRPr lang="en-GB" dirty="0"/>
          </a:p>
          <a:p>
            <a:r>
              <a:rPr lang="en-GB" dirty="0"/>
              <a:t>Metadata is not displayed.</a:t>
            </a:r>
          </a:p>
          <a:p>
            <a:endParaRPr lang="en-GB" dirty="0"/>
          </a:p>
          <a:p>
            <a:r>
              <a:rPr lang="en-GB" dirty="0"/>
              <a:t>The &lt;head&gt; element is placed between the &lt;html&gt; tag and the &lt;body&gt; tag</a:t>
            </a:r>
          </a:p>
          <a:p>
            <a:endParaRPr lang="en-GB" dirty="0"/>
          </a:p>
          <a:p>
            <a:r>
              <a:rPr lang="en-GB" dirty="0"/>
              <a:t>Metadata is a technical term for “Data about Data”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3413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JavaScript to Web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JavaScript needs to be placed within the script tag</a:t>
            </a:r>
          </a:p>
          <a:p>
            <a:r>
              <a:rPr lang="en-GB" dirty="0"/>
              <a:t>&lt;script&gt; </a:t>
            </a:r>
            <a:r>
              <a:rPr lang="en-GB" sz="28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code</a:t>
            </a:r>
            <a:r>
              <a:rPr lang="en-GB" dirty="0"/>
              <a:t> &lt;/script&gt;</a:t>
            </a:r>
          </a:p>
          <a:p>
            <a:r>
              <a:rPr lang="en-GB" dirty="0"/>
              <a:t>Scripts can be placed in the head section but should be placed at the bottom of a web page</a:t>
            </a:r>
          </a:p>
        </p:txBody>
      </p:sp>
    </p:spTree>
    <p:extLst>
      <p:ext uri="{BB962C8B-B14F-4D97-AF65-F5344CB8AC3E}">
        <p14:creationId xmlns:p14="http://schemas.microsoft.com/office/powerpoint/2010/main" val="313587820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Java is NOT the same as JavaScript</a:t>
            </a:r>
          </a:p>
          <a:p>
            <a:r>
              <a:rPr lang="en-GB" dirty="0"/>
              <a:t>Is a full on Object Oriented Programming language</a:t>
            </a:r>
          </a:p>
          <a:p>
            <a:endParaRPr lang="en-GB" dirty="0"/>
          </a:p>
          <a:p>
            <a:r>
              <a:rPr lang="en-GB" dirty="0"/>
              <a:t>Example of Code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Remember - note the use of {} and terms such as ‘public’, ‘class’, ‘static’ and ‘void’ – if you see these you know it could be java!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3EAEF6-F4C9-1C4E-C251-06A50BE90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944" y="3568446"/>
            <a:ext cx="7036227" cy="189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8289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26E00-FE30-46FE-B28E-DFB4A346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3.1 - Different Platforms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AB748-7699-4BF5-8B9E-F92EADA8C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Two main server platforms:</a:t>
            </a:r>
          </a:p>
          <a:p>
            <a:pPr lvl="1"/>
            <a:r>
              <a:rPr lang="en-GB" dirty="0"/>
              <a:t>Windows</a:t>
            </a:r>
          </a:p>
          <a:p>
            <a:pPr lvl="1"/>
            <a:r>
              <a:rPr lang="en-GB" dirty="0"/>
              <a:t>Linux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 server is a powerful computer used to “serve” data to us. </a:t>
            </a:r>
          </a:p>
          <a:p>
            <a:pPr lvl="1"/>
            <a:r>
              <a:rPr lang="en-GB" dirty="0"/>
              <a:t>We can access Server Data through Web Pages, Mobile Apps and desktop applications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0801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37BB07E-A22A-428D-9BC2-831999BF9164}" vid="{871F2AB9-56D8-460B-82DD-BCE8B91B57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9483</Words>
  <Application>Microsoft Office PowerPoint</Application>
  <PresentationFormat>Widescreen</PresentationFormat>
  <Paragraphs>1474</Paragraphs>
  <Slides>187</Slides>
  <Notes>11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187</vt:i4>
      </vt:variant>
    </vt:vector>
  </HeadingPairs>
  <TitlesOfParts>
    <vt:vector size="197" baseType="lpstr">
      <vt:lpstr>Adobe Devanagari</vt:lpstr>
      <vt:lpstr>Arial</vt:lpstr>
      <vt:lpstr>Calibri</vt:lpstr>
      <vt:lpstr>Comic Sans MS</vt:lpstr>
      <vt:lpstr>Consolas</vt:lpstr>
      <vt:lpstr>Courier</vt:lpstr>
      <vt:lpstr>MV Boli</vt:lpstr>
      <vt:lpstr>Wingdings</vt:lpstr>
      <vt:lpstr>Theme1</vt:lpstr>
      <vt:lpstr>Packager Shell Object</vt:lpstr>
      <vt:lpstr>PowerPoint Presentation</vt:lpstr>
      <vt:lpstr>BCS Level 3 Award in Principles of Coding</vt:lpstr>
      <vt:lpstr>Introduction</vt:lpstr>
      <vt:lpstr>Where to find stuff</vt:lpstr>
      <vt:lpstr>Syllabus</vt:lpstr>
      <vt:lpstr>Monday</vt:lpstr>
      <vt:lpstr>2. Programming Languages (10%, K1)</vt:lpstr>
      <vt:lpstr>Before we start…  Types of programming languages</vt:lpstr>
      <vt:lpstr>How the web works</vt:lpstr>
      <vt:lpstr>The Front end</vt:lpstr>
      <vt:lpstr>The Back end</vt:lpstr>
      <vt:lpstr>The Database</vt:lpstr>
      <vt:lpstr>Back to the front end…</vt:lpstr>
      <vt:lpstr>Back to the front end…</vt:lpstr>
      <vt:lpstr>Back to the front end…</vt:lpstr>
      <vt:lpstr>Back to the front end…</vt:lpstr>
      <vt:lpstr>Now the back end…</vt:lpstr>
      <vt:lpstr>Hypertext Markup Language (HTML)</vt:lpstr>
      <vt:lpstr>Example</vt:lpstr>
      <vt:lpstr>JavaScript (JS)</vt:lpstr>
      <vt:lpstr>JavaScript (JS)</vt:lpstr>
      <vt:lpstr>Java</vt:lpstr>
      <vt:lpstr>Java</vt:lpstr>
      <vt:lpstr>PowerPoint Presentation</vt:lpstr>
      <vt:lpstr>A webpage – A HTML Basic Document</vt:lpstr>
      <vt:lpstr>HTML tags</vt:lpstr>
      <vt:lpstr>Notepad</vt:lpstr>
      <vt:lpstr>W3C rules</vt:lpstr>
      <vt:lpstr>HTML Basic Formatting</vt:lpstr>
      <vt:lpstr>Headings</vt:lpstr>
      <vt:lpstr>HTML Basic Formatting</vt:lpstr>
      <vt:lpstr>HTML Basic Paragraphing</vt:lpstr>
      <vt:lpstr>Tags and Attributes</vt:lpstr>
      <vt:lpstr>Alignment (Horizontal)</vt:lpstr>
      <vt:lpstr>Paragraph alignment</vt:lpstr>
      <vt:lpstr>Background attribute</vt:lpstr>
      <vt:lpstr>Colours</vt:lpstr>
      <vt:lpstr>Font tag</vt:lpstr>
      <vt:lpstr>Inserting Hyperlinks</vt:lpstr>
      <vt:lpstr>CSS</vt:lpstr>
      <vt:lpstr>Objectives</vt:lpstr>
      <vt:lpstr>Online resources</vt:lpstr>
      <vt:lpstr>What is CSS</vt:lpstr>
      <vt:lpstr>Why not still use HTML</vt:lpstr>
      <vt:lpstr>Implementing CSS</vt:lpstr>
      <vt:lpstr>Inline</vt:lpstr>
      <vt:lpstr>Internal/embedded</vt:lpstr>
      <vt:lpstr>External</vt:lpstr>
      <vt:lpstr>Cascading Order</vt:lpstr>
      <vt:lpstr>JavaScript</vt:lpstr>
      <vt:lpstr>JavaScript</vt:lpstr>
      <vt:lpstr>JavaScript</vt:lpstr>
      <vt:lpstr>JavaScript – Try this in notepad and save as js.html</vt:lpstr>
      <vt:lpstr>Try this</vt:lpstr>
      <vt:lpstr>Manipulating Data in JavaScript</vt:lpstr>
      <vt:lpstr>Variables</vt:lpstr>
      <vt:lpstr>Variables in JavaScript</vt:lpstr>
      <vt:lpstr>Boolean - JavaScript booleans can have one of two values: true or false – Try this</vt:lpstr>
      <vt:lpstr>Statements</vt:lpstr>
      <vt:lpstr>Validation</vt:lpstr>
      <vt:lpstr>Event Handlers</vt:lpstr>
      <vt:lpstr>Event Handlers</vt:lpstr>
      <vt:lpstr>Other Event Handlers</vt:lpstr>
      <vt:lpstr>Including JavaScript in HTML Pages</vt:lpstr>
      <vt:lpstr>Including JavaScript in HTML Pages</vt:lpstr>
      <vt:lpstr>Tuesday</vt:lpstr>
      <vt:lpstr>Syllabus</vt:lpstr>
      <vt:lpstr>Binary</vt:lpstr>
      <vt:lpstr>Binary</vt:lpstr>
      <vt:lpstr>Understand the basics of logic in computation and of logic gates</vt:lpstr>
      <vt:lpstr>AND</vt:lpstr>
      <vt:lpstr>OR</vt:lpstr>
      <vt:lpstr>NOT</vt:lpstr>
      <vt:lpstr>Example</vt:lpstr>
      <vt:lpstr>Another Example</vt:lpstr>
      <vt:lpstr>Interaction and Compatibility of Code on Different Platforms (25%, K2)</vt:lpstr>
      <vt:lpstr>The Web</vt:lpstr>
      <vt:lpstr>Browsers</vt:lpstr>
      <vt:lpstr>Browsers</vt:lpstr>
      <vt:lpstr>Hidden Elements</vt:lpstr>
      <vt:lpstr>Back End Server Code</vt:lpstr>
      <vt:lpstr>PowerPoint Presentation</vt:lpstr>
      <vt:lpstr>PowerPoint Presentation</vt:lpstr>
      <vt:lpstr>Anatomy of a Web Page</vt:lpstr>
      <vt:lpstr>HTML Code</vt:lpstr>
      <vt:lpstr>Hypertext Markup Language (HTML)</vt:lpstr>
      <vt:lpstr>Elements</vt:lpstr>
      <vt:lpstr>Nested Elements</vt:lpstr>
      <vt:lpstr>HTML Attributes</vt:lpstr>
      <vt:lpstr>Links</vt:lpstr>
      <vt:lpstr>Navigation Links</vt:lpstr>
      <vt:lpstr>Standard Link</vt:lpstr>
      <vt:lpstr>Image Links</vt:lpstr>
      <vt:lpstr>Attributes</vt:lpstr>
      <vt:lpstr>Headings</vt:lpstr>
      <vt:lpstr>&lt;head&gt; Element</vt:lpstr>
      <vt:lpstr>Add JavaScript to Web Pages</vt:lpstr>
      <vt:lpstr>Java</vt:lpstr>
      <vt:lpstr>3.1 - Different Platforms</vt:lpstr>
      <vt:lpstr>Windows</vt:lpstr>
      <vt:lpstr>Linux</vt:lpstr>
      <vt:lpstr>Alternatives</vt:lpstr>
      <vt:lpstr>3.2 - File Formats</vt:lpstr>
      <vt:lpstr>Portability</vt:lpstr>
      <vt:lpstr>Problems</vt:lpstr>
      <vt:lpstr>Resources</vt:lpstr>
      <vt:lpstr>Wednesday</vt:lpstr>
      <vt:lpstr>3.3 - Generating or Commissioning Code</vt:lpstr>
      <vt:lpstr>The Process</vt:lpstr>
      <vt:lpstr>Requirements</vt:lpstr>
      <vt:lpstr>Design</vt:lpstr>
      <vt:lpstr>Flowchart</vt:lpstr>
      <vt:lpstr>Psuedocode</vt:lpstr>
      <vt:lpstr>Implementation</vt:lpstr>
      <vt:lpstr>Testing</vt:lpstr>
      <vt:lpstr>Maintenance</vt:lpstr>
      <vt:lpstr>Social media platforms feeds</vt:lpstr>
      <vt:lpstr>API’s</vt:lpstr>
      <vt:lpstr>API</vt:lpstr>
      <vt:lpstr>API - Example</vt:lpstr>
      <vt:lpstr>Theory of Web Components </vt:lpstr>
      <vt:lpstr>4. Web components (55%, K2)</vt:lpstr>
      <vt:lpstr>4. Web components (55%, K2)</vt:lpstr>
      <vt:lpstr>4. Web components (55%, K2)</vt:lpstr>
      <vt:lpstr>4.1 Define the terminology for the following key internet protocols that enable the web to work</vt:lpstr>
      <vt:lpstr>The Internet and WWW</vt:lpstr>
      <vt:lpstr>Hypertext Transfer Protocol (HTTP)</vt:lpstr>
      <vt:lpstr>Hypertext Transfer Protocol Secure (HTTPS)</vt:lpstr>
      <vt:lpstr>Encryption</vt:lpstr>
      <vt:lpstr>Transport Layer Security and Secure Sockets Layer (TLS / SSL)</vt:lpstr>
      <vt:lpstr>Organisations</vt:lpstr>
      <vt:lpstr>4.2 Discuss the purpose of the following</vt:lpstr>
      <vt:lpstr>Web and Application Server</vt:lpstr>
      <vt:lpstr>Hosting and Serving</vt:lpstr>
      <vt:lpstr>Relational Database Management Systems</vt:lpstr>
      <vt:lpstr>Example database system</vt:lpstr>
      <vt:lpstr>Database </vt:lpstr>
      <vt:lpstr>Content Management Systems</vt:lpstr>
      <vt:lpstr>Content Management Systems</vt:lpstr>
      <vt:lpstr>Example CMS</vt:lpstr>
      <vt:lpstr>Example CMS - WordPress</vt:lpstr>
      <vt:lpstr>4.3 Describe the purpose of a web client </vt:lpstr>
      <vt:lpstr>Browsers</vt:lpstr>
      <vt:lpstr>Browsers</vt:lpstr>
      <vt:lpstr>Applications</vt:lpstr>
      <vt:lpstr>PowerPoint Presentation</vt:lpstr>
      <vt:lpstr>4.4 Describe how Search Engines operate</vt:lpstr>
      <vt:lpstr>How mark-up languages render hyperlinks</vt:lpstr>
      <vt:lpstr>Search Engines</vt:lpstr>
      <vt:lpstr>How the web crawlers work</vt:lpstr>
      <vt:lpstr>Displaying of search results</vt:lpstr>
      <vt:lpstr>Displaying of search results</vt:lpstr>
      <vt:lpstr>Displaying of search results</vt:lpstr>
      <vt:lpstr>Factors that affect search engine optimization (SEO)</vt:lpstr>
      <vt:lpstr>SEO</vt:lpstr>
      <vt:lpstr>What is SEO?</vt:lpstr>
      <vt:lpstr>Two views</vt:lpstr>
      <vt:lpstr>Search Engines</vt:lpstr>
      <vt:lpstr>How Search Engines Work</vt:lpstr>
      <vt:lpstr>Human Factors for Search</vt:lpstr>
      <vt:lpstr>Keyword Research</vt:lpstr>
      <vt:lpstr>Keyword Research</vt:lpstr>
      <vt:lpstr>On-Page Optimisation</vt:lpstr>
      <vt:lpstr>Off-Page Optimisation</vt:lpstr>
      <vt:lpstr>Strategies to get other pages to link to you</vt:lpstr>
      <vt:lpstr>On-Page SEO</vt:lpstr>
      <vt:lpstr>Meta Tags</vt:lpstr>
      <vt:lpstr>Internal Linking</vt:lpstr>
      <vt:lpstr>Keyword Research and Placement</vt:lpstr>
      <vt:lpstr>PowerPoint Presentation</vt:lpstr>
      <vt:lpstr>Off-Page SEO</vt:lpstr>
      <vt:lpstr>Ranking Factors </vt:lpstr>
      <vt:lpstr>4.5 Explain the differences between a static and dynamic website</vt:lpstr>
      <vt:lpstr>Web client; Browsers and Applications</vt:lpstr>
      <vt:lpstr>PowerPoint Presentation</vt:lpstr>
      <vt:lpstr>4.6 Describe how local (cookies) or session data storage is utilised to share information for standard digital features</vt:lpstr>
      <vt:lpstr>4.6 - Cookies</vt:lpstr>
      <vt:lpstr>Written in code</vt:lpstr>
      <vt:lpstr>Written scripting language</vt:lpstr>
      <vt:lpstr>Forms</vt:lpstr>
      <vt:lpstr>Checkout</vt:lpstr>
      <vt:lpstr>Registration</vt:lpstr>
      <vt:lpstr>4.7 Identify the key roles of the following Web technologies governance groups</vt:lpstr>
      <vt:lpstr>World Wide Web Consortium (W3C)</vt:lpstr>
      <vt:lpstr>Internet Engineering Task Force (IETF)</vt:lpstr>
      <vt:lpstr>Thursday</vt:lpstr>
      <vt:lpstr>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BCS Level 3 Award in Principles of Coding</dc:title>
  <dc:creator>Len Shand</dc:creator>
  <cp:lastModifiedBy>Mark Higgins</cp:lastModifiedBy>
  <cp:revision>35</cp:revision>
  <dcterms:created xsi:type="dcterms:W3CDTF">2021-01-06T11:00:01Z</dcterms:created>
  <dcterms:modified xsi:type="dcterms:W3CDTF">2023-02-02T09:02:29Z</dcterms:modified>
</cp:coreProperties>
</file>