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56" r:id="rId2"/>
    <p:sldId id="260" r:id="rId3"/>
    <p:sldId id="271" r:id="rId4"/>
    <p:sldId id="272" r:id="rId5"/>
    <p:sldId id="266" r:id="rId6"/>
    <p:sldId id="303" r:id="rId7"/>
    <p:sldId id="273" r:id="rId8"/>
    <p:sldId id="274" r:id="rId9"/>
    <p:sldId id="304" r:id="rId10"/>
    <p:sldId id="275" r:id="rId11"/>
    <p:sldId id="328" r:id="rId12"/>
    <p:sldId id="352" r:id="rId13"/>
    <p:sldId id="357" r:id="rId14"/>
    <p:sldId id="257" r:id="rId15"/>
    <p:sldId id="258" r:id="rId16"/>
    <p:sldId id="259" r:id="rId17"/>
    <p:sldId id="361" r:id="rId18"/>
    <p:sldId id="358" r:id="rId19"/>
    <p:sldId id="362" r:id="rId20"/>
    <p:sldId id="367" r:id="rId21"/>
    <p:sldId id="363" r:id="rId22"/>
    <p:sldId id="364" r:id="rId23"/>
    <p:sldId id="365" r:id="rId24"/>
    <p:sldId id="366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3" r:id="rId34"/>
    <p:sldId id="286" r:id="rId35"/>
    <p:sldId id="287" r:id="rId36"/>
    <p:sldId id="359" r:id="rId37"/>
    <p:sldId id="360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264" r:id="rId52"/>
    <p:sldId id="263" r:id="rId53"/>
    <p:sldId id="267" r:id="rId54"/>
    <p:sldId id="268" r:id="rId55"/>
    <p:sldId id="385" r:id="rId56"/>
    <p:sldId id="368" r:id="rId57"/>
    <p:sldId id="369" r:id="rId58"/>
    <p:sldId id="370" r:id="rId59"/>
    <p:sldId id="387" r:id="rId60"/>
    <p:sldId id="371" r:id="rId61"/>
    <p:sldId id="388" r:id="rId62"/>
    <p:sldId id="386" r:id="rId63"/>
    <p:sldId id="389" r:id="rId64"/>
    <p:sldId id="39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D"/>
    <a:srgbClr val="3D3DD9"/>
    <a:srgbClr val="FFFFFF"/>
    <a:srgbClr val="EFB7EC"/>
    <a:srgbClr val="BB7F9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75DC-221C-445A-9BF1-AA349810BD33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D461C-D23C-4BE7-9610-695AC9FB66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6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ABB80-EFB2-4D86-BE59-59618141420C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81C9D8F-3939-4E90-B71B-916156BBD956}" type="slidenum">
              <a:rPr lang="en-GB"/>
              <a:pPr/>
              <a:t>52</a:t>
            </a:fld>
            <a:endParaRPr lang="en-GB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/>
              <a:t>http://www.w3schools.com/css/tryit.asp?filename=trycss_background-repeaty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77A0A-F126-482C-9178-02476356A4FE}" type="slidenum">
              <a:rPr lang="en-GB"/>
              <a:pPr/>
              <a:t>21</a:t>
            </a:fld>
            <a:endParaRPr lang="en-GB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http://www.w3schools.com/html/html_elements.asp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ABB80-EFB2-4D86-BE59-59618141420C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ABB80-EFB2-4D86-BE59-59618141420C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04D1A-83AB-479B-8AFA-F8C3110683EE}" type="slidenum">
              <a:rPr lang="en-GB"/>
              <a:pPr/>
              <a:t>24</a:t>
            </a:fld>
            <a:endParaRPr lang="en-GB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http://www.w3schools.com/html/html_elements.asp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F03E8-EC10-438D-913D-F2FD92121FE8}" type="slidenum">
              <a:rPr lang="en-GB"/>
              <a:pPr/>
              <a:t>26</a:t>
            </a:fld>
            <a:endParaRPr lang="en-GB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http://www.w3schools.com/html/html_elements.asp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4CD56-5B7E-4B22-99E2-CB1ECBED6D2D}" type="slidenum">
              <a:rPr lang="en-GB"/>
              <a:pPr/>
              <a:t>27</a:t>
            </a:fld>
            <a:endParaRPr lang="en-GB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http://www.w3schools.com/html/html_elements.asp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3F4A3-F43D-4A6D-A56C-CC433F7BD9B6}" type="slidenum">
              <a:rPr lang="en-GB"/>
              <a:pPr/>
              <a:t>32</a:t>
            </a:fld>
            <a:endParaRPr lang="en-GB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http://www.w3schools.com/html/html_colors.asp</a:t>
            </a:r>
          </a:p>
          <a:p>
            <a:r>
              <a:rPr lang="en-GB" dirty="0"/>
              <a:t>Initially web sites could only use web safe colours. These were 216 colours for VGA</a:t>
            </a:r>
            <a:r>
              <a:rPr lang="en-GB" baseline="0" dirty="0"/>
              <a:t> displays. With x11 came the opportunity to expand into 16 bit (high colour) and 24 bit (True Colour). Each hex value corresponds to the red, green and blue shades. Can use a shortcut if the values are similar, e.g. #C0C0C0 can be represented as #C0.</a:t>
            </a:r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W3C has deprecated font attribute in latest versions of HTML (HTML 4 and XHTML) – use CSS instead.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ABB80-EFB2-4D86-BE59-59618141420C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9BCE2-4D94-400A-881F-670F3E808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29D3F-62DD-4045-876D-0E7AF8537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58712-BAC3-47C4-802D-6AFCB465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6F1-A354-4165-BC11-588B5EEF607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38CD5-AAEA-4025-AA89-7A7DAA37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89056-0F87-4AF2-941D-5F96CBD0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8CE7-5F61-4B36-A338-FB028CF4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7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5B3B-0743-43C8-B158-B51E84FAD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0E8CC-DFB7-4BEB-82CB-87DA82E15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1EEB3-DA87-4F97-B307-782CE092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6F1-A354-4165-BC11-588B5EEF607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B5B5C-2E0C-42FC-8CC7-F7D2E8A5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48AD5-F1C5-4C63-BAC2-F1D37EA05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8CE7-5F61-4B36-A338-FB028CF4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27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C231A9-6C94-499F-A475-C06E70845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0110F-6CFA-4FED-AE88-EC4F8ED42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970A8-5F1C-4A55-8CC0-6ADAC180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6F1-A354-4165-BC11-588B5EEF607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38B1F-A196-4EF4-86BD-C38E5A9B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4EA5-D505-48CA-A169-AED34E66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8CE7-5F61-4B36-A338-FB028CF4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42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376AA41-0567-4B50-96F2-275F5C1706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8680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43CAE-D142-4186-B3F6-733DF3C4A7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33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AAFD-B934-4669-84F1-35D9D4BD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9D6B3-608F-4603-B996-7A7E95653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59F23-6FA2-4D49-AADB-E571EAE80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6F1-A354-4165-BC11-588B5EEF607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A4903-E9C1-46EE-B1C3-A93D661C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1D72B-8C1B-44EC-9919-E86A1F4E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8CE7-5F61-4B36-A338-FB028CF4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68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89CAB-DAE3-481F-8125-3853B611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89AB5-B7BA-4E88-8D25-9423F3CB7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F6BE3-6C10-4C38-A50F-9A16DFBE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6F1-A354-4165-BC11-588B5EEF607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8C440-FD1E-4ABA-947C-44AA9113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00732-5FDD-4505-A131-B4E45E12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8CE7-5F61-4B36-A338-FB028CF4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34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3227-2AC8-4F96-88D6-587CE39A6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ECA73-6B9A-43E9-9290-5642AF7CD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3D6E6-6D04-4807-9ED6-9ADB76810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EAF95-1409-4740-B444-8124DCFF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6F1-A354-4165-BC11-588B5EEF607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65AF9-41A5-4978-9624-0D025FEB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18A95-305C-4478-A156-54D3C998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8CE7-5F61-4B36-A338-FB028CF4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61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C100-2FBF-4077-8075-F7894BCB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E23A9-D8E3-4C1C-A4A0-62041C775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4E031-9020-48D8-BEC3-52D57FDB2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22FDA-772B-44D4-9EAD-99F52885B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5762B-9042-41B2-B8FE-68E822560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396CE-B109-4333-9F39-3C243E0A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6F1-A354-4165-BC11-588B5EEF607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BC8D3-F8E5-4C01-BDDD-9017BB67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65CE7-873C-4586-8BCB-04A0F545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8CE7-5F61-4B36-A338-FB028CF4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93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0F67-2AD0-44A0-BF88-D34536FA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AA04D-464D-4060-B215-5A4598FF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6F1-A354-4165-BC11-588B5EEF607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E9534-73FB-4149-9BF3-88F1978A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7EC3B-1318-4300-AE3A-9F75000F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8CE7-5F61-4B36-A338-FB028CF4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3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35DAFD-C298-47FD-A669-FD5E00C3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6F1-A354-4165-BC11-588B5EEF607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723CF-683A-49C6-A844-21D85BBA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DDE9B-4882-4F38-957A-3E374A63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8CE7-5F61-4B36-A338-FB028CF4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D8DE-036F-4FB2-92FB-FC113C73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00D6-43D0-4D54-AC6C-1F610940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3C8D1-42EA-421D-AB9B-1867AE3A4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C5188-591A-4A37-91CC-1272DF9C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6F1-A354-4165-BC11-588B5EEF607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4FD9F-61F0-46E3-9B8D-CE8B9E08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C0725-94F3-40A3-9AF0-EC360169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8CE7-5F61-4B36-A338-FB028CF4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4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64C25-4FA8-455E-899B-1D0F1CF6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522983-3083-45C6-89B3-19106EEF5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61A80-9AA7-403A-8966-1EF697AE8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C5B09-AA8F-4A40-9BA7-A03D4EE9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6F1-A354-4165-BC11-588B5EEF607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805D7-6D8E-40E4-8746-41DBD51F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925C9-F754-47CC-AAD8-235344DA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8CE7-5F61-4B36-A338-FB028CF4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4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98DA6B-8C8C-43D6-8078-98E1785C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5514D-0C7E-43B0-938A-CC9DCC63F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CD78C-E1E3-4C28-9262-051DB60E1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356F1-A354-4165-BC11-588B5EEF607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0B986-AF8C-4B36-9FD2-CA7275948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2A2CD-9452-41FC-BA3E-31C079EE1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8CE7-5F61-4B36-A338-FB028CF4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6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2" Type="http://schemas.openxmlformats.org/officeDocument/2006/relationships/hyperlink" Target="https://www.ietf.org/)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hope.com/htmcolor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33F4-6696-45A8-9422-48FDBE1F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1736726"/>
            <a:ext cx="11341769" cy="2852737"/>
          </a:xfrm>
        </p:spPr>
        <p:txBody>
          <a:bodyPr/>
          <a:lstStyle/>
          <a:p>
            <a:r>
              <a:rPr lang="en-GB" dirty="0"/>
              <a:t>Day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8B92-1B53-420E-B01A-A9D4EC5D4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211613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Client-Server</a:t>
            </a:r>
          </a:p>
          <a:p>
            <a:r>
              <a:rPr lang="en-GB" dirty="0"/>
              <a:t>Terminology</a:t>
            </a:r>
          </a:p>
          <a:p>
            <a:r>
              <a:rPr lang="en-GB" dirty="0"/>
              <a:t>Security</a:t>
            </a:r>
          </a:p>
          <a:p>
            <a:r>
              <a:rPr lang="en-GB" dirty="0"/>
              <a:t>Fix a website</a:t>
            </a:r>
          </a:p>
          <a:p>
            <a:r>
              <a:rPr lang="en-GB" dirty="0"/>
              <a:t>	Add pages</a:t>
            </a:r>
          </a:p>
          <a:p>
            <a:r>
              <a:rPr lang="en-GB" dirty="0"/>
              <a:t>	Links</a:t>
            </a:r>
          </a:p>
          <a:p>
            <a:r>
              <a:rPr lang="en-GB" dirty="0"/>
              <a:t>	Forms</a:t>
            </a:r>
          </a:p>
        </p:txBody>
      </p:sp>
    </p:spTree>
    <p:extLst>
      <p:ext uri="{BB962C8B-B14F-4D97-AF65-F5344CB8AC3E}">
        <p14:creationId xmlns:p14="http://schemas.microsoft.com/office/powerpoint/2010/main" val="136949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899E-BB5E-4ACE-A80B-520512C9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Transport Layer Security and Secure Sockets Layer (TLS / SSL)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9A701-A3D1-4D31-877A-84FC42F2B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2328086"/>
          </a:xfrm>
        </p:spPr>
        <p:txBody>
          <a:bodyPr/>
          <a:lstStyle/>
          <a:p>
            <a:r>
              <a:rPr lang="en-GB" dirty="0"/>
              <a:t>SSL refers to Secure Sockets Layer whereas TLS refers to Transport Layer Security</a:t>
            </a:r>
          </a:p>
          <a:p>
            <a:r>
              <a:rPr lang="en-GB" dirty="0"/>
              <a:t>Basically, they are one and the same, but, entirely different</a:t>
            </a:r>
          </a:p>
          <a:p>
            <a:r>
              <a:rPr lang="en-GB" dirty="0"/>
              <a:t>SSL and TLS are cryptographic protocols that authenticate data transfer between servers, systems, applications and users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56209-A4CC-4FD7-9D56-CFEB376EBCB6}"/>
              </a:ext>
            </a:extLst>
          </p:cNvPr>
          <p:cNvSpPr txBox="1"/>
          <p:nvPr/>
        </p:nvSpPr>
        <p:spPr>
          <a:xfrm>
            <a:off x="515566" y="5194571"/>
            <a:ext cx="94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TLS has replaced SSL (but we still say “I need an SSL certificate”)</a:t>
            </a:r>
          </a:p>
        </p:txBody>
      </p:sp>
      <p:pic>
        <p:nvPicPr>
          <p:cNvPr id="6" name="Graphic 5" descr="Grinning with tears of joy face outline with solid fill">
            <a:extLst>
              <a:ext uri="{FF2B5EF4-FFF2-40B4-BE49-F238E27FC236}">
                <a16:creationId xmlns:a16="http://schemas.microsoft.com/office/drawing/2014/main" id="{2A2D6624-AD7C-4183-A9AE-C35D21DEF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8013" y="49989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2ACF-BF9F-4BED-B9D2-1FBFCDEF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821F0-4C6F-4589-94DF-9468B907F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IETF (</a:t>
            </a:r>
            <a:r>
              <a:rPr lang="en-GB" dirty="0">
                <a:hlinkClick r:id="rId2"/>
              </a:rPr>
              <a:t>https://www.ietf.org/)</a:t>
            </a:r>
            <a:endParaRPr lang="en-GB" dirty="0"/>
          </a:p>
          <a:p>
            <a:pPr lvl="1"/>
            <a:r>
              <a:rPr lang="en-GB" dirty="0"/>
              <a:t>The Internet Engineering Task Force (IETF) develops and promotes voluntary Internet standards, in particular the standards that comprise the Internet protocol suite (TCP/IP)</a:t>
            </a:r>
          </a:p>
          <a:p>
            <a:r>
              <a:rPr lang="en-GB" dirty="0"/>
              <a:t>W3C (</a:t>
            </a:r>
            <a:r>
              <a:rPr lang="en-GB" dirty="0">
                <a:hlinkClick r:id="rId3"/>
              </a:rPr>
              <a:t>www.w3.org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The World Wide Web Consortium (W3C) is the main international standards organisation for the World Wide Web</a:t>
            </a:r>
          </a:p>
          <a:p>
            <a:pPr lvl="1"/>
            <a:r>
              <a:rPr lang="en-GB" dirty="0"/>
              <a:t>Founded and currently led by Tim Berners-Lee</a:t>
            </a:r>
          </a:p>
        </p:txBody>
      </p:sp>
    </p:spTree>
    <p:extLst>
      <p:ext uri="{BB962C8B-B14F-4D97-AF65-F5344CB8AC3E}">
        <p14:creationId xmlns:p14="http://schemas.microsoft.com/office/powerpoint/2010/main" val="376181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5C59-5221-4272-9AD2-E03E91E561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550" y="2919640"/>
            <a:ext cx="9834108" cy="1325563"/>
          </a:xfrm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00B0F0"/>
                </a:solidFill>
                <a:latin typeface="Dancing Script OT" panose="03080600040507000D00" pitchFamily="66" charset="0"/>
              </a:rPr>
              <a:t>Time for some Practical</a:t>
            </a:r>
          </a:p>
        </p:txBody>
      </p:sp>
    </p:spTree>
    <p:extLst>
      <p:ext uri="{BB962C8B-B14F-4D97-AF65-F5344CB8AC3E}">
        <p14:creationId xmlns:p14="http://schemas.microsoft.com/office/powerpoint/2010/main" val="398011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AE13AA-A3D7-4308-8594-9E5675E8E233}"/>
              </a:ext>
            </a:extLst>
          </p:cNvPr>
          <p:cNvSpPr txBox="1"/>
          <p:nvPr/>
        </p:nvSpPr>
        <p:spPr>
          <a:xfrm>
            <a:off x="1895912" y="1803633"/>
            <a:ext cx="121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10377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252A1F7-33E1-4541-9C22-1516584024A9}"/>
              </a:ext>
            </a:extLst>
          </p:cNvPr>
          <p:cNvGrpSpPr/>
          <p:nvPr/>
        </p:nvGrpSpPr>
        <p:grpSpPr>
          <a:xfrm>
            <a:off x="674801" y="637033"/>
            <a:ext cx="5421199" cy="2828480"/>
            <a:chOff x="867748" y="2199426"/>
            <a:chExt cx="5421199" cy="28284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F1F830-F6F3-4143-B77C-750D4A0DA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7748" y="2199426"/>
              <a:ext cx="3503742" cy="24591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2C04C-694D-4CC8-BEF1-D3BAB1C9F740}"/>
                </a:ext>
              </a:extLst>
            </p:cNvPr>
            <p:cNvSpPr txBox="1"/>
            <p:nvPr/>
          </p:nvSpPr>
          <p:spPr>
            <a:xfrm>
              <a:off x="1259634" y="4658574"/>
              <a:ext cx="290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Your index.html file is in here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6B761AE-FD8C-4A88-9501-62AC4FCD3723}"/>
                </a:ext>
              </a:extLst>
            </p:cNvPr>
            <p:cNvCxnSpPr>
              <a:cxnSpLocks/>
            </p:cNvCxnSpPr>
            <p:nvPr/>
          </p:nvCxnSpPr>
          <p:spPr>
            <a:xfrm>
              <a:off x="1418253" y="4404049"/>
              <a:ext cx="0" cy="254525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DC210F-EB5B-4EA6-9D19-338B09D7D8A8}"/>
                </a:ext>
              </a:extLst>
            </p:cNvPr>
            <p:cNvSpPr txBox="1"/>
            <p:nvPr/>
          </p:nvSpPr>
          <p:spPr>
            <a:xfrm>
              <a:off x="3812628" y="3357384"/>
              <a:ext cx="2476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Your pictures are in here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D82744-87F3-4C0E-BEE6-35F9CD4105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0037" y="3775046"/>
              <a:ext cx="1082180" cy="2224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F1373A6-CA1F-4CE8-8219-4A12BBF8B4ED}"/>
              </a:ext>
            </a:extLst>
          </p:cNvPr>
          <p:cNvSpPr txBox="1"/>
          <p:nvPr/>
        </p:nvSpPr>
        <p:spPr>
          <a:xfrm>
            <a:off x="1225306" y="5252711"/>
            <a:ext cx="410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in your editor, create two new files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E7EB2F-15B2-4B2D-A1BE-FF750E571E2D}"/>
              </a:ext>
            </a:extLst>
          </p:cNvPr>
          <p:cNvSpPr/>
          <p:nvPr/>
        </p:nvSpPr>
        <p:spPr>
          <a:xfrm>
            <a:off x="511728" y="325105"/>
            <a:ext cx="554959" cy="5549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E8E233-9CFF-4FEC-B690-9E7A392E5BE5}"/>
              </a:ext>
            </a:extLst>
          </p:cNvPr>
          <p:cNvSpPr/>
          <p:nvPr/>
        </p:nvSpPr>
        <p:spPr>
          <a:xfrm>
            <a:off x="597016" y="5159898"/>
            <a:ext cx="554959" cy="5549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B04BA4-440A-4EEC-B35E-3061D84477AE}"/>
              </a:ext>
            </a:extLst>
          </p:cNvPr>
          <p:cNvSpPr/>
          <p:nvPr/>
        </p:nvSpPr>
        <p:spPr>
          <a:xfrm>
            <a:off x="5883478" y="5068395"/>
            <a:ext cx="554959" cy="5549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3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675FEB-4000-4A29-B937-B2DD4574F111}"/>
              </a:ext>
            </a:extLst>
          </p:cNvPr>
          <p:cNvGrpSpPr/>
          <p:nvPr/>
        </p:nvGrpSpPr>
        <p:grpSpPr>
          <a:xfrm>
            <a:off x="6994393" y="4137266"/>
            <a:ext cx="1652352" cy="2034934"/>
            <a:chOff x="6994393" y="4137266"/>
            <a:chExt cx="1652352" cy="2034934"/>
          </a:xfrm>
        </p:grpSpPr>
        <p:sp>
          <p:nvSpPr>
            <p:cNvPr id="19" name="Rectangle: Folded Corner 18">
              <a:extLst>
                <a:ext uri="{FF2B5EF4-FFF2-40B4-BE49-F238E27FC236}">
                  <a16:creationId xmlns:a16="http://schemas.microsoft.com/office/drawing/2014/main" id="{48FCA6A5-67BC-4763-9FB5-5D55B0023F73}"/>
                </a:ext>
              </a:extLst>
            </p:cNvPr>
            <p:cNvSpPr/>
            <p:nvPr/>
          </p:nvSpPr>
          <p:spPr>
            <a:xfrm flipV="1">
              <a:off x="6994393" y="4137266"/>
              <a:ext cx="1652352" cy="2034934"/>
            </a:xfrm>
            <a:custGeom>
              <a:avLst/>
              <a:gdLst>
                <a:gd name="connsiteX0" fmla="*/ 0 w 964734"/>
                <a:gd name="connsiteY0" fmla="*/ 0 h 1411305"/>
                <a:gd name="connsiteX1" fmla="*/ 964734 w 964734"/>
                <a:gd name="connsiteY1" fmla="*/ 0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4" fmla="*/ 0 w 964734"/>
                <a:gd name="connsiteY4" fmla="*/ 1411305 h 1411305"/>
                <a:gd name="connsiteX5" fmla="*/ 0 w 964734"/>
                <a:gd name="connsiteY5" fmla="*/ 0 h 1411305"/>
                <a:gd name="connsiteX0" fmla="*/ 728432 w 964734"/>
                <a:gd name="connsiteY0" fmla="*/ 1411305 h 1411305"/>
                <a:gd name="connsiteX1" fmla="*/ 775692 w 964734"/>
                <a:gd name="connsiteY1" fmla="*/ 1222263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0" fmla="*/ 728432 w 964734"/>
                <a:gd name="connsiteY0" fmla="*/ 1411305 h 1411305"/>
                <a:gd name="connsiteX1" fmla="*/ 775692 w 964734"/>
                <a:gd name="connsiteY1" fmla="*/ 1222263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4" fmla="*/ 0 w 964734"/>
                <a:gd name="connsiteY4" fmla="*/ 1411305 h 1411305"/>
                <a:gd name="connsiteX5" fmla="*/ 0 w 964734"/>
                <a:gd name="connsiteY5" fmla="*/ 0 h 1411305"/>
                <a:gd name="connsiteX6" fmla="*/ 964734 w 964734"/>
                <a:gd name="connsiteY6" fmla="*/ 0 h 1411305"/>
                <a:gd name="connsiteX7" fmla="*/ 964734 w 964734"/>
                <a:gd name="connsiteY7" fmla="*/ 1175003 h 1411305"/>
                <a:gd name="connsiteX0" fmla="*/ 0 w 964734"/>
                <a:gd name="connsiteY0" fmla="*/ 0 h 1411305"/>
                <a:gd name="connsiteX1" fmla="*/ 964734 w 964734"/>
                <a:gd name="connsiteY1" fmla="*/ 0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4" fmla="*/ 0 w 964734"/>
                <a:gd name="connsiteY4" fmla="*/ 1411305 h 1411305"/>
                <a:gd name="connsiteX5" fmla="*/ 0 w 964734"/>
                <a:gd name="connsiteY5" fmla="*/ 0 h 1411305"/>
                <a:gd name="connsiteX0" fmla="*/ 728432 w 964734"/>
                <a:gd name="connsiteY0" fmla="*/ 1411305 h 1411305"/>
                <a:gd name="connsiteX1" fmla="*/ 775692 w 964734"/>
                <a:gd name="connsiteY1" fmla="*/ 1222263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0" fmla="*/ 728432 w 964734"/>
                <a:gd name="connsiteY0" fmla="*/ 1411305 h 1411305"/>
                <a:gd name="connsiteX1" fmla="*/ 716969 w 964734"/>
                <a:gd name="connsiteY1" fmla="*/ 1171929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4" fmla="*/ 0 w 964734"/>
                <a:gd name="connsiteY4" fmla="*/ 1411305 h 1411305"/>
                <a:gd name="connsiteX5" fmla="*/ 0 w 964734"/>
                <a:gd name="connsiteY5" fmla="*/ 0 h 1411305"/>
                <a:gd name="connsiteX6" fmla="*/ 964734 w 964734"/>
                <a:gd name="connsiteY6" fmla="*/ 0 h 1411305"/>
                <a:gd name="connsiteX7" fmla="*/ 964734 w 964734"/>
                <a:gd name="connsiteY7" fmla="*/ 1175003 h 1411305"/>
                <a:gd name="connsiteX0" fmla="*/ 0 w 964734"/>
                <a:gd name="connsiteY0" fmla="*/ 0 h 1411305"/>
                <a:gd name="connsiteX1" fmla="*/ 964734 w 964734"/>
                <a:gd name="connsiteY1" fmla="*/ 0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4" fmla="*/ 0 w 964734"/>
                <a:gd name="connsiteY4" fmla="*/ 1411305 h 1411305"/>
                <a:gd name="connsiteX5" fmla="*/ 0 w 964734"/>
                <a:gd name="connsiteY5" fmla="*/ 0 h 1411305"/>
                <a:gd name="connsiteX0" fmla="*/ 728432 w 964734"/>
                <a:gd name="connsiteY0" fmla="*/ 1411305 h 1411305"/>
                <a:gd name="connsiteX1" fmla="*/ 775692 w 964734"/>
                <a:gd name="connsiteY1" fmla="*/ 1222263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0" fmla="*/ 728432 w 964734"/>
                <a:gd name="connsiteY0" fmla="*/ 1411305 h 1411305"/>
                <a:gd name="connsiteX1" fmla="*/ 732844 w 964734"/>
                <a:gd name="connsiteY1" fmla="*/ 1175104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4" fmla="*/ 0 w 964734"/>
                <a:gd name="connsiteY4" fmla="*/ 1411305 h 1411305"/>
                <a:gd name="connsiteX5" fmla="*/ 0 w 964734"/>
                <a:gd name="connsiteY5" fmla="*/ 0 h 1411305"/>
                <a:gd name="connsiteX6" fmla="*/ 964734 w 964734"/>
                <a:gd name="connsiteY6" fmla="*/ 0 h 1411305"/>
                <a:gd name="connsiteX7" fmla="*/ 964734 w 964734"/>
                <a:gd name="connsiteY7" fmla="*/ 1175003 h 1411305"/>
                <a:gd name="connsiteX0" fmla="*/ 0 w 964734"/>
                <a:gd name="connsiteY0" fmla="*/ 0 h 1411305"/>
                <a:gd name="connsiteX1" fmla="*/ 964734 w 964734"/>
                <a:gd name="connsiteY1" fmla="*/ 0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4" fmla="*/ 0 w 964734"/>
                <a:gd name="connsiteY4" fmla="*/ 1411305 h 1411305"/>
                <a:gd name="connsiteX5" fmla="*/ 0 w 964734"/>
                <a:gd name="connsiteY5" fmla="*/ 0 h 1411305"/>
                <a:gd name="connsiteX0" fmla="*/ 728432 w 964734"/>
                <a:gd name="connsiteY0" fmla="*/ 1411305 h 1411305"/>
                <a:gd name="connsiteX1" fmla="*/ 731242 w 964734"/>
                <a:gd name="connsiteY1" fmla="*/ 1171463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0" fmla="*/ 728432 w 964734"/>
                <a:gd name="connsiteY0" fmla="*/ 1411305 h 1411305"/>
                <a:gd name="connsiteX1" fmla="*/ 732844 w 964734"/>
                <a:gd name="connsiteY1" fmla="*/ 1175104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4" fmla="*/ 0 w 964734"/>
                <a:gd name="connsiteY4" fmla="*/ 1411305 h 1411305"/>
                <a:gd name="connsiteX5" fmla="*/ 0 w 964734"/>
                <a:gd name="connsiteY5" fmla="*/ 0 h 1411305"/>
                <a:gd name="connsiteX6" fmla="*/ 964734 w 964734"/>
                <a:gd name="connsiteY6" fmla="*/ 0 h 1411305"/>
                <a:gd name="connsiteX7" fmla="*/ 964734 w 964734"/>
                <a:gd name="connsiteY7" fmla="*/ 1175003 h 14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4734" h="1411305" stroke="0" extrusionOk="0">
                  <a:moveTo>
                    <a:pt x="0" y="0"/>
                  </a:moveTo>
                  <a:lnTo>
                    <a:pt x="964734" y="0"/>
                  </a:lnTo>
                  <a:lnTo>
                    <a:pt x="964734" y="1175003"/>
                  </a:lnTo>
                  <a:lnTo>
                    <a:pt x="728432" y="1411305"/>
                  </a:lnTo>
                  <a:lnTo>
                    <a:pt x="0" y="1411305"/>
                  </a:lnTo>
                  <a:lnTo>
                    <a:pt x="0" y="0"/>
                  </a:lnTo>
                  <a:close/>
                </a:path>
                <a:path w="964734" h="1411305" fill="darkenLess" stroke="0" extrusionOk="0">
                  <a:moveTo>
                    <a:pt x="728432" y="1411305"/>
                  </a:moveTo>
                  <a:cubicBezTo>
                    <a:pt x="729369" y="1331358"/>
                    <a:pt x="730305" y="1251410"/>
                    <a:pt x="731242" y="1171463"/>
                  </a:cubicBezTo>
                  <a:lnTo>
                    <a:pt x="964734" y="1175003"/>
                  </a:lnTo>
                  <a:lnTo>
                    <a:pt x="728432" y="1411305"/>
                  </a:lnTo>
                  <a:close/>
                </a:path>
                <a:path w="964734" h="1411305" fill="none" extrusionOk="0">
                  <a:moveTo>
                    <a:pt x="728432" y="1411305"/>
                  </a:moveTo>
                  <a:cubicBezTo>
                    <a:pt x="729903" y="1332571"/>
                    <a:pt x="731373" y="1253838"/>
                    <a:pt x="732844" y="1175104"/>
                  </a:cubicBezTo>
                  <a:lnTo>
                    <a:pt x="964734" y="1175003"/>
                  </a:lnTo>
                  <a:lnTo>
                    <a:pt x="728432" y="1411305"/>
                  </a:lnTo>
                  <a:lnTo>
                    <a:pt x="0" y="1411305"/>
                  </a:lnTo>
                  <a:lnTo>
                    <a:pt x="0" y="0"/>
                  </a:lnTo>
                  <a:lnTo>
                    <a:pt x="964734" y="0"/>
                  </a:lnTo>
                  <a:lnTo>
                    <a:pt x="964734" y="1175003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5575">
                  <a:schemeClr val="bg1">
                    <a:lumMod val="95000"/>
                  </a:schemeClr>
                </a:gs>
                <a:gs pos="62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016060-AE5A-48AE-971E-F3E496B65658}"/>
                </a:ext>
              </a:extLst>
            </p:cNvPr>
            <p:cNvSpPr txBox="1"/>
            <p:nvPr/>
          </p:nvSpPr>
          <p:spPr>
            <a:xfrm>
              <a:off x="7220282" y="4529436"/>
              <a:ext cx="12731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&lt;!DOCTYPE html&gt;</a:t>
              </a:r>
            </a:p>
            <a:p>
              <a:r>
                <a:rPr lang="en-GB" sz="800" dirty="0"/>
                <a:t>&lt;html lang="</a:t>
              </a:r>
              <a:r>
                <a:rPr lang="en-GB" sz="800" dirty="0" err="1"/>
                <a:t>en</a:t>
              </a:r>
              <a:r>
                <a:rPr lang="en-GB" sz="800" dirty="0"/>
                <a:t>"&gt;</a:t>
              </a:r>
            </a:p>
            <a:p>
              <a:r>
                <a:rPr lang="en-GB" sz="800" dirty="0"/>
                <a:t>&lt;head&gt;</a:t>
              </a:r>
            </a:p>
            <a:p>
              <a:r>
                <a:rPr lang="en-GB" sz="800" dirty="0"/>
                <a:t>&lt;meta charset="UTF-8"&gt;</a:t>
              </a:r>
            </a:p>
            <a:p>
              <a:r>
                <a:rPr lang="en-GB" sz="800" dirty="0"/>
                <a:t>&lt;meta name="viewport“&gt;</a:t>
              </a:r>
            </a:p>
            <a:p>
              <a:r>
                <a:rPr lang="en-GB" sz="800" dirty="0"/>
                <a:t>&lt;title&gt;Document&lt;/title&gt;</a:t>
              </a:r>
            </a:p>
            <a:p>
              <a:r>
                <a:rPr lang="en-GB" sz="800" dirty="0"/>
                <a:t>&lt;/head&gt;</a:t>
              </a:r>
            </a:p>
            <a:p>
              <a:r>
                <a:rPr lang="en-GB" sz="800" dirty="0"/>
                <a:t>&lt;body&gt;</a:t>
              </a:r>
            </a:p>
            <a:p>
              <a:r>
                <a:rPr lang="en-GB" sz="800" dirty="0"/>
                <a:t>	</a:t>
              </a:r>
            </a:p>
            <a:p>
              <a:r>
                <a:rPr lang="en-GB" sz="800" dirty="0"/>
                <a:t>&lt;/body&gt;</a:t>
              </a:r>
            </a:p>
            <a:p>
              <a:r>
                <a:rPr lang="en-GB" sz="800" dirty="0"/>
                <a:t>&lt;/html&gt;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1FD86-12FE-4572-AC62-E0B0A21B38AD}"/>
              </a:ext>
            </a:extLst>
          </p:cNvPr>
          <p:cNvGrpSpPr/>
          <p:nvPr/>
        </p:nvGrpSpPr>
        <p:grpSpPr>
          <a:xfrm>
            <a:off x="9013693" y="4235244"/>
            <a:ext cx="1652352" cy="2034934"/>
            <a:chOff x="6994393" y="4137266"/>
            <a:chExt cx="1652352" cy="2034934"/>
          </a:xfrm>
        </p:grpSpPr>
        <p:sp>
          <p:nvSpPr>
            <p:cNvPr id="23" name="Rectangle: Folded Corner 18">
              <a:extLst>
                <a:ext uri="{FF2B5EF4-FFF2-40B4-BE49-F238E27FC236}">
                  <a16:creationId xmlns:a16="http://schemas.microsoft.com/office/drawing/2014/main" id="{C7889E8B-CB54-450B-9882-E23714CEEFAB}"/>
                </a:ext>
              </a:extLst>
            </p:cNvPr>
            <p:cNvSpPr/>
            <p:nvPr/>
          </p:nvSpPr>
          <p:spPr>
            <a:xfrm flipV="1">
              <a:off x="6994393" y="4137266"/>
              <a:ext cx="1652352" cy="2034934"/>
            </a:xfrm>
            <a:custGeom>
              <a:avLst/>
              <a:gdLst>
                <a:gd name="connsiteX0" fmla="*/ 0 w 964734"/>
                <a:gd name="connsiteY0" fmla="*/ 0 h 1411305"/>
                <a:gd name="connsiteX1" fmla="*/ 964734 w 964734"/>
                <a:gd name="connsiteY1" fmla="*/ 0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4" fmla="*/ 0 w 964734"/>
                <a:gd name="connsiteY4" fmla="*/ 1411305 h 1411305"/>
                <a:gd name="connsiteX5" fmla="*/ 0 w 964734"/>
                <a:gd name="connsiteY5" fmla="*/ 0 h 1411305"/>
                <a:gd name="connsiteX0" fmla="*/ 728432 w 964734"/>
                <a:gd name="connsiteY0" fmla="*/ 1411305 h 1411305"/>
                <a:gd name="connsiteX1" fmla="*/ 775692 w 964734"/>
                <a:gd name="connsiteY1" fmla="*/ 1222263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0" fmla="*/ 728432 w 964734"/>
                <a:gd name="connsiteY0" fmla="*/ 1411305 h 1411305"/>
                <a:gd name="connsiteX1" fmla="*/ 775692 w 964734"/>
                <a:gd name="connsiteY1" fmla="*/ 1222263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4" fmla="*/ 0 w 964734"/>
                <a:gd name="connsiteY4" fmla="*/ 1411305 h 1411305"/>
                <a:gd name="connsiteX5" fmla="*/ 0 w 964734"/>
                <a:gd name="connsiteY5" fmla="*/ 0 h 1411305"/>
                <a:gd name="connsiteX6" fmla="*/ 964734 w 964734"/>
                <a:gd name="connsiteY6" fmla="*/ 0 h 1411305"/>
                <a:gd name="connsiteX7" fmla="*/ 964734 w 964734"/>
                <a:gd name="connsiteY7" fmla="*/ 1175003 h 1411305"/>
                <a:gd name="connsiteX0" fmla="*/ 0 w 964734"/>
                <a:gd name="connsiteY0" fmla="*/ 0 h 1411305"/>
                <a:gd name="connsiteX1" fmla="*/ 964734 w 964734"/>
                <a:gd name="connsiteY1" fmla="*/ 0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4" fmla="*/ 0 w 964734"/>
                <a:gd name="connsiteY4" fmla="*/ 1411305 h 1411305"/>
                <a:gd name="connsiteX5" fmla="*/ 0 w 964734"/>
                <a:gd name="connsiteY5" fmla="*/ 0 h 1411305"/>
                <a:gd name="connsiteX0" fmla="*/ 728432 w 964734"/>
                <a:gd name="connsiteY0" fmla="*/ 1411305 h 1411305"/>
                <a:gd name="connsiteX1" fmla="*/ 775692 w 964734"/>
                <a:gd name="connsiteY1" fmla="*/ 1222263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0" fmla="*/ 728432 w 964734"/>
                <a:gd name="connsiteY0" fmla="*/ 1411305 h 1411305"/>
                <a:gd name="connsiteX1" fmla="*/ 716969 w 964734"/>
                <a:gd name="connsiteY1" fmla="*/ 1171929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4" fmla="*/ 0 w 964734"/>
                <a:gd name="connsiteY4" fmla="*/ 1411305 h 1411305"/>
                <a:gd name="connsiteX5" fmla="*/ 0 w 964734"/>
                <a:gd name="connsiteY5" fmla="*/ 0 h 1411305"/>
                <a:gd name="connsiteX6" fmla="*/ 964734 w 964734"/>
                <a:gd name="connsiteY6" fmla="*/ 0 h 1411305"/>
                <a:gd name="connsiteX7" fmla="*/ 964734 w 964734"/>
                <a:gd name="connsiteY7" fmla="*/ 1175003 h 1411305"/>
                <a:gd name="connsiteX0" fmla="*/ 0 w 964734"/>
                <a:gd name="connsiteY0" fmla="*/ 0 h 1411305"/>
                <a:gd name="connsiteX1" fmla="*/ 964734 w 964734"/>
                <a:gd name="connsiteY1" fmla="*/ 0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4" fmla="*/ 0 w 964734"/>
                <a:gd name="connsiteY4" fmla="*/ 1411305 h 1411305"/>
                <a:gd name="connsiteX5" fmla="*/ 0 w 964734"/>
                <a:gd name="connsiteY5" fmla="*/ 0 h 1411305"/>
                <a:gd name="connsiteX0" fmla="*/ 728432 w 964734"/>
                <a:gd name="connsiteY0" fmla="*/ 1411305 h 1411305"/>
                <a:gd name="connsiteX1" fmla="*/ 775692 w 964734"/>
                <a:gd name="connsiteY1" fmla="*/ 1222263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0" fmla="*/ 728432 w 964734"/>
                <a:gd name="connsiteY0" fmla="*/ 1411305 h 1411305"/>
                <a:gd name="connsiteX1" fmla="*/ 732844 w 964734"/>
                <a:gd name="connsiteY1" fmla="*/ 1175104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4" fmla="*/ 0 w 964734"/>
                <a:gd name="connsiteY4" fmla="*/ 1411305 h 1411305"/>
                <a:gd name="connsiteX5" fmla="*/ 0 w 964734"/>
                <a:gd name="connsiteY5" fmla="*/ 0 h 1411305"/>
                <a:gd name="connsiteX6" fmla="*/ 964734 w 964734"/>
                <a:gd name="connsiteY6" fmla="*/ 0 h 1411305"/>
                <a:gd name="connsiteX7" fmla="*/ 964734 w 964734"/>
                <a:gd name="connsiteY7" fmla="*/ 1175003 h 1411305"/>
                <a:gd name="connsiteX0" fmla="*/ 0 w 964734"/>
                <a:gd name="connsiteY0" fmla="*/ 0 h 1411305"/>
                <a:gd name="connsiteX1" fmla="*/ 964734 w 964734"/>
                <a:gd name="connsiteY1" fmla="*/ 0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4" fmla="*/ 0 w 964734"/>
                <a:gd name="connsiteY4" fmla="*/ 1411305 h 1411305"/>
                <a:gd name="connsiteX5" fmla="*/ 0 w 964734"/>
                <a:gd name="connsiteY5" fmla="*/ 0 h 1411305"/>
                <a:gd name="connsiteX0" fmla="*/ 728432 w 964734"/>
                <a:gd name="connsiteY0" fmla="*/ 1411305 h 1411305"/>
                <a:gd name="connsiteX1" fmla="*/ 731242 w 964734"/>
                <a:gd name="connsiteY1" fmla="*/ 1171463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0" fmla="*/ 728432 w 964734"/>
                <a:gd name="connsiteY0" fmla="*/ 1411305 h 1411305"/>
                <a:gd name="connsiteX1" fmla="*/ 732844 w 964734"/>
                <a:gd name="connsiteY1" fmla="*/ 1175104 h 1411305"/>
                <a:gd name="connsiteX2" fmla="*/ 964734 w 964734"/>
                <a:gd name="connsiteY2" fmla="*/ 1175003 h 1411305"/>
                <a:gd name="connsiteX3" fmla="*/ 728432 w 964734"/>
                <a:gd name="connsiteY3" fmla="*/ 1411305 h 1411305"/>
                <a:gd name="connsiteX4" fmla="*/ 0 w 964734"/>
                <a:gd name="connsiteY4" fmla="*/ 1411305 h 1411305"/>
                <a:gd name="connsiteX5" fmla="*/ 0 w 964734"/>
                <a:gd name="connsiteY5" fmla="*/ 0 h 1411305"/>
                <a:gd name="connsiteX6" fmla="*/ 964734 w 964734"/>
                <a:gd name="connsiteY6" fmla="*/ 0 h 1411305"/>
                <a:gd name="connsiteX7" fmla="*/ 964734 w 964734"/>
                <a:gd name="connsiteY7" fmla="*/ 1175003 h 14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4734" h="1411305" stroke="0" extrusionOk="0">
                  <a:moveTo>
                    <a:pt x="0" y="0"/>
                  </a:moveTo>
                  <a:lnTo>
                    <a:pt x="964734" y="0"/>
                  </a:lnTo>
                  <a:lnTo>
                    <a:pt x="964734" y="1175003"/>
                  </a:lnTo>
                  <a:lnTo>
                    <a:pt x="728432" y="1411305"/>
                  </a:lnTo>
                  <a:lnTo>
                    <a:pt x="0" y="1411305"/>
                  </a:lnTo>
                  <a:lnTo>
                    <a:pt x="0" y="0"/>
                  </a:lnTo>
                  <a:close/>
                </a:path>
                <a:path w="964734" h="1411305" fill="darkenLess" stroke="0" extrusionOk="0">
                  <a:moveTo>
                    <a:pt x="728432" y="1411305"/>
                  </a:moveTo>
                  <a:cubicBezTo>
                    <a:pt x="729369" y="1331358"/>
                    <a:pt x="730305" y="1251410"/>
                    <a:pt x="731242" y="1171463"/>
                  </a:cubicBezTo>
                  <a:lnTo>
                    <a:pt x="964734" y="1175003"/>
                  </a:lnTo>
                  <a:lnTo>
                    <a:pt x="728432" y="1411305"/>
                  </a:lnTo>
                  <a:close/>
                </a:path>
                <a:path w="964734" h="1411305" fill="none" extrusionOk="0">
                  <a:moveTo>
                    <a:pt x="728432" y="1411305"/>
                  </a:moveTo>
                  <a:cubicBezTo>
                    <a:pt x="729903" y="1332571"/>
                    <a:pt x="731373" y="1253838"/>
                    <a:pt x="732844" y="1175104"/>
                  </a:cubicBezTo>
                  <a:lnTo>
                    <a:pt x="964734" y="1175003"/>
                  </a:lnTo>
                  <a:lnTo>
                    <a:pt x="728432" y="1411305"/>
                  </a:lnTo>
                  <a:lnTo>
                    <a:pt x="0" y="1411305"/>
                  </a:lnTo>
                  <a:lnTo>
                    <a:pt x="0" y="0"/>
                  </a:lnTo>
                  <a:lnTo>
                    <a:pt x="964734" y="0"/>
                  </a:lnTo>
                  <a:lnTo>
                    <a:pt x="964734" y="1175003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5575">
                  <a:schemeClr val="bg1">
                    <a:lumMod val="95000"/>
                  </a:schemeClr>
                </a:gs>
                <a:gs pos="62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28F534-7FD8-4BC4-A2B8-41BD9F046F9E}"/>
                </a:ext>
              </a:extLst>
            </p:cNvPr>
            <p:cNvSpPr txBox="1"/>
            <p:nvPr/>
          </p:nvSpPr>
          <p:spPr>
            <a:xfrm>
              <a:off x="7220282" y="4529436"/>
              <a:ext cx="12731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&lt;!DOCTYPE html&gt;</a:t>
              </a:r>
            </a:p>
            <a:p>
              <a:r>
                <a:rPr lang="en-GB" sz="800" dirty="0"/>
                <a:t>&lt;html lang="</a:t>
              </a:r>
              <a:r>
                <a:rPr lang="en-GB" sz="800" dirty="0" err="1"/>
                <a:t>en</a:t>
              </a:r>
              <a:r>
                <a:rPr lang="en-GB" sz="800" dirty="0"/>
                <a:t>"&gt;</a:t>
              </a:r>
            </a:p>
            <a:p>
              <a:r>
                <a:rPr lang="en-GB" sz="800" dirty="0"/>
                <a:t>&lt;head&gt;</a:t>
              </a:r>
            </a:p>
            <a:p>
              <a:r>
                <a:rPr lang="en-GB" sz="800" dirty="0"/>
                <a:t>&lt;meta charset="UTF-8"&gt;</a:t>
              </a:r>
            </a:p>
            <a:p>
              <a:r>
                <a:rPr lang="en-GB" sz="800" dirty="0"/>
                <a:t>&lt;meta name="viewport“&gt;</a:t>
              </a:r>
            </a:p>
            <a:p>
              <a:r>
                <a:rPr lang="en-GB" sz="800" dirty="0"/>
                <a:t>&lt;title&gt;Document&lt;/title&gt;</a:t>
              </a:r>
            </a:p>
            <a:p>
              <a:r>
                <a:rPr lang="en-GB" sz="800" dirty="0"/>
                <a:t>&lt;/head&gt;</a:t>
              </a:r>
            </a:p>
            <a:p>
              <a:r>
                <a:rPr lang="en-GB" sz="800" dirty="0"/>
                <a:t>&lt;body&gt;</a:t>
              </a:r>
            </a:p>
            <a:p>
              <a:r>
                <a:rPr lang="en-GB" sz="800" dirty="0"/>
                <a:t>	</a:t>
              </a:r>
            </a:p>
            <a:p>
              <a:r>
                <a:rPr lang="en-GB" sz="800" dirty="0"/>
                <a:t>&lt;/body&gt;</a:t>
              </a:r>
            </a:p>
            <a:p>
              <a:r>
                <a:rPr lang="en-GB" sz="800" dirty="0"/>
                <a:t>&lt;/html&gt;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20C097F-859A-46CA-B280-BABB600A3013}"/>
              </a:ext>
            </a:extLst>
          </p:cNvPr>
          <p:cNvSpPr txBox="1"/>
          <p:nvPr/>
        </p:nvSpPr>
        <p:spPr>
          <a:xfrm>
            <a:off x="6996983" y="6368156"/>
            <a:ext cx="171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meditation.html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539ADB-45F1-4CC7-80A9-83FB54B14891}"/>
              </a:ext>
            </a:extLst>
          </p:cNvPr>
          <p:cNvSpPr txBox="1"/>
          <p:nvPr/>
        </p:nvSpPr>
        <p:spPr>
          <a:xfrm>
            <a:off x="8980018" y="6333570"/>
            <a:ext cx="111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yoga.html</a:t>
            </a:r>
          </a:p>
        </p:txBody>
      </p:sp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EA701544-D165-4AFE-B15D-0D7F7E361EE2}"/>
              </a:ext>
            </a:extLst>
          </p:cNvPr>
          <p:cNvSpPr/>
          <p:nvPr/>
        </p:nvSpPr>
        <p:spPr>
          <a:xfrm flipH="1">
            <a:off x="3934714" y="2551673"/>
            <a:ext cx="5422109" cy="1574721"/>
          </a:xfrm>
          <a:custGeom>
            <a:avLst/>
            <a:gdLst>
              <a:gd name="connsiteX0" fmla="*/ 1759902 w 2203555"/>
              <a:gd name="connsiteY0" fmla="*/ 834492 h 834492"/>
              <a:gd name="connsiteX1" fmla="*/ 1269088 w 2203555"/>
              <a:gd name="connsiteY1" fmla="*/ 553293 h 834492"/>
              <a:gd name="connsiteX2" fmla="*/ 1565566 w 2203555"/>
              <a:gd name="connsiteY2" fmla="*/ 553293 h 834492"/>
              <a:gd name="connsiteX3" fmla="*/ 806363 w 2203555"/>
              <a:gd name="connsiteY3" fmla="*/ 0 h 834492"/>
              <a:gd name="connsiteX4" fmla="*/ 1100714 w 2203555"/>
              <a:gd name="connsiteY4" fmla="*/ 0 h 834492"/>
              <a:gd name="connsiteX5" fmla="*/ 1859917 w 2203555"/>
              <a:gd name="connsiteY5" fmla="*/ 553293 h 834492"/>
              <a:gd name="connsiteX6" fmla="*/ 2156395 w 2203555"/>
              <a:gd name="connsiteY6" fmla="*/ 553293 h 834492"/>
              <a:gd name="connsiteX7" fmla="*/ 1759902 w 2203555"/>
              <a:gd name="connsiteY7" fmla="*/ 834492 h 834492"/>
              <a:gd name="connsiteX0" fmla="*/ 953538 w 2203555"/>
              <a:gd name="connsiteY0" fmla="*/ 14017 h 834492"/>
              <a:gd name="connsiteX1" fmla="*/ 294350 w 2203555"/>
              <a:gd name="connsiteY1" fmla="*/ 834492 h 834492"/>
              <a:gd name="connsiteX2" fmla="*/ 0 w 2203555"/>
              <a:gd name="connsiteY2" fmla="*/ 834492 h 834492"/>
              <a:gd name="connsiteX3" fmla="*/ 278565 w 2203555"/>
              <a:gd name="connsiteY3" fmla="*/ 203594 h 834492"/>
              <a:gd name="connsiteX4" fmla="*/ 953538 w 2203555"/>
              <a:gd name="connsiteY4" fmla="*/ 14017 h 834492"/>
              <a:gd name="connsiteX0" fmla="*/ 953538 w 2203555"/>
              <a:gd name="connsiteY0" fmla="*/ 14017 h 834492"/>
              <a:gd name="connsiteX1" fmla="*/ 294350 w 2203555"/>
              <a:gd name="connsiteY1" fmla="*/ 834492 h 834492"/>
              <a:gd name="connsiteX2" fmla="*/ 0 w 2203555"/>
              <a:gd name="connsiteY2" fmla="*/ 834492 h 834492"/>
              <a:gd name="connsiteX3" fmla="*/ 806363 w 2203555"/>
              <a:gd name="connsiteY3" fmla="*/ 0 h 834492"/>
              <a:gd name="connsiteX4" fmla="*/ 1100714 w 2203555"/>
              <a:gd name="connsiteY4" fmla="*/ 0 h 834492"/>
              <a:gd name="connsiteX5" fmla="*/ 1859917 w 2203555"/>
              <a:gd name="connsiteY5" fmla="*/ 553293 h 834492"/>
              <a:gd name="connsiteX6" fmla="*/ 2156395 w 2203555"/>
              <a:gd name="connsiteY6" fmla="*/ 553293 h 834492"/>
              <a:gd name="connsiteX7" fmla="*/ 1759902 w 2203555"/>
              <a:gd name="connsiteY7" fmla="*/ 834492 h 834492"/>
              <a:gd name="connsiteX8" fmla="*/ 1269088 w 2203555"/>
              <a:gd name="connsiteY8" fmla="*/ 553293 h 834492"/>
              <a:gd name="connsiteX9" fmla="*/ 1565566 w 2203555"/>
              <a:gd name="connsiteY9" fmla="*/ 553293 h 834492"/>
              <a:gd name="connsiteX10" fmla="*/ 806363 w 2203555"/>
              <a:gd name="connsiteY10" fmla="*/ 0 h 834492"/>
              <a:gd name="connsiteX0" fmla="*/ 4648245 w 5044738"/>
              <a:gd name="connsiteY0" fmla="*/ 834500 h 1327986"/>
              <a:gd name="connsiteX1" fmla="*/ 4157431 w 5044738"/>
              <a:gd name="connsiteY1" fmla="*/ 553301 h 1327986"/>
              <a:gd name="connsiteX2" fmla="*/ 4453909 w 5044738"/>
              <a:gd name="connsiteY2" fmla="*/ 553301 h 1327986"/>
              <a:gd name="connsiteX3" fmla="*/ 3694706 w 5044738"/>
              <a:gd name="connsiteY3" fmla="*/ 8 h 1327986"/>
              <a:gd name="connsiteX4" fmla="*/ 3989057 w 5044738"/>
              <a:gd name="connsiteY4" fmla="*/ 8 h 1327986"/>
              <a:gd name="connsiteX5" fmla="*/ 4748260 w 5044738"/>
              <a:gd name="connsiteY5" fmla="*/ 553301 h 1327986"/>
              <a:gd name="connsiteX6" fmla="*/ 5044738 w 5044738"/>
              <a:gd name="connsiteY6" fmla="*/ 553301 h 1327986"/>
              <a:gd name="connsiteX7" fmla="*/ 4648245 w 5044738"/>
              <a:gd name="connsiteY7" fmla="*/ 834500 h 1327986"/>
              <a:gd name="connsiteX0" fmla="*/ 3841881 w 5044738"/>
              <a:gd name="connsiteY0" fmla="*/ 14025 h 1327986"/>
              <a:gd name="connsiteX1" fmla="*/ 3182693 w 5044738"/>
              <a:gd name="connsiteY1" fmla="*/ 834500 h 1327986"/>
              <a:gd name="connsiteX2" fmla="*/ 2888343 w 5044738"/>
              <a:gd name="connsiteY2" fmla="*/ 834500 h 1327986"/>
              <a:gd name="connsiteX3" fmla="*/ 3166908 w 5044738"/>
              <a:gd name="connsiteY3" fmla="*/ 203602 h 1327986"/>
              <a:gd name="connsiteX4" fmla="*/ 3841881 w 5044738"/>
              <a:gd name="connsiteY4" fmla="*/ 14025 h 1327986"/>
              <a:gd name="connsiteX0" fmla="*/ 3841881 w 5044738"/>
              <a:gd name="connsiteY0" fmla="*/ 14025 h 1327986"/>
              <a:gd name="connsiteX1" fmla="*/ 3182693 w 5044738"/>
              <a:gd name="connsiteY1" fmla="*/ 834500 h 1327986"/>
              <a:gd name="connsiteX2" fmla="*/ 0 w 5044738"/>
              <a:gd name="connsiteY2" fmla="*/ 1327986 h 1327986"/>
              <a:gd name="connsiteX3" fmla="*/ 3694706 w 5044738"/>
              <a:gd name="connsiteY3" fmla="*/ 8 h 1327986"/>
              <a:gd name="connsiteX4" fmla="*/ 3989057 w 5044738"/>
              <a:gd name="connsiteY4" fmla="*/ 8 h 1327986"/>
              <a:gd name="connsiteX5" fmla="*/ 4748260 w 5044738"/>
              <a:gd name="connsiteY5" fmla="*/ 553301 h 1327986"/>
              <a:gd name="connsiteX6" fmla="*/ 5044738 w 5044738"/>
              <a:gd name="connsiteY6" fmla="*/ 553301 h 1327986"/>
              <a:gd name="connsiteX7" fmla="*/ 4648245 w 5044738"/>
              <a:gd name="connsiteY7" fmla="*/ 834500 h 1327986"/>
              <a:gd name="connsiteX8" fmla="*/ 4157431 w 5044738"/>
              <a:gd name="connsiteY8" fmla="*/ 553301 h 1327986"/>
              <a:gd name="connsiteX9" fmla="*/ 4453909 w 5044738"/>
              <a:gd name="connsiteY9" fmla="*/ 553301 h 1327986"/>
              <a:gd name="connsiteX10" fmla="*/ 3694706 w 5044738"/>
              <a:gd name="connsiteY10" fmla="*/ 8 h 1327986"/>
              <a:gd name="connsiteX0" fmla="*/ 4648245 w 5044738"/>
              <a:gd name="connsiteY0" fmla="*/ 834500 h 1531186"/>
              <a:gd name="connsiteX1" fmla="*/ 4157431 w 5044738"/>
              <a:gd name="connsiteY1" fmla="*/ 553301 h 1531186"/>
              <a:gd name="connsiteX2" fmla="*/ 4453909 w 5044738"/>
              <a:gd name="connsiteY2" fmla="*/ 553301 h 1531186"/>
              <a:gd name="connsiteX3" fmla="*/ 3694706 w 5044738"/>
              <a:gd name="connsiteY3" fmla="*/ 8 h 1531186"/>
              <a:gd name="connsiteX4" fmla="*/ 3989057 w 5044738"/>
              <a:gd name="connsiteY4" fmla="*/ 8 h 1531186"/>
              <a:gd name="connsiteX5" fmla="*/ 4748260 w 5044738"/>
              <a:gd name="connsiteY5" fmla="*/ 553301 h 1531186"/>
              <a:gd name="connsiteX6" fmla="*/ 5044738 w 5044738"/>
              <a:gd name="connsiteY6" fmla="*/ 553301 h 1531186"/>
              <a:gd name="connsiteX7" fmla="*/ 4648245 w 5044738"/>
              <a:gd name="connsiteY7" fmla="*/ 834500 h 1531186"/>
              <a:gd name="connsiteX0" fmla="*/ 3841881 w 5044738"/>
              <a:gd name="connsiteY0" fmla="*/ 14025 h 1531186"/>
              <a:gd name="connsiteX1" fmla="*/ 3182693 w 5044738"/>
              <a:gd name="connsiteY1" fmla="*/ 834500 h 1531186"/>
              <a:gd name="connsiteX2" fmla="*/ 2888343 w 5044738"/>
              <a:gd name="connsiteY2" fmla="*/ 834500 h 1531186"/>
              <a:gd name="connsiteX3" fmla="*/ 3166908 w 5044738"/>
              <a:gd name="connsiteY3" fmla="*/ 203602 h 1531186"/>
              <a:gd name="connsiteX4" fmla="*/ 3841881 w 5044738"/>
              <a:gd name="connsiteY4" fmla="*/ 14025 h 1531186"/>
              <a:gd name="connsiteX0" fmla="*/ 3841881 w 5044738"/>
              <a:gd name="connsiteY0" fmla="*/ 14025 h 1531186"/>
              <a:gd name="connsiteX1" fmla="*/ 1716750 w 5044738"/>
              <a:gd name="connsiteY1" fmla="*/ 1531186 h 1531186"/>
              <a:gd name="connsiteX2" fmla="*/ 0 w 5044738"/>
              <a:gd name="connsiteY2" fmla="*/ 1327986 h 1531186"/>
              <a:gd name="connsiteX3" fmla="*/ 3694706 w 5044738"/>
              <a:gd name="connsiteY3" fmla="*/ 8 h 1531186"/>
              <a:gd name="connsiteX4" fmla="*/ 3989057 w 5044738"/>
              <a:gd name="connsiteY4" fmla="*/ 8 h 1531186"/>
              <a:gd name="connsiteX5" fmla="*/ 4748260 w 5044738"/>
              <a:gd name="connsiteY5" fmla="*/ 553301 h 1531186"/>
              <a:gd name="connsiteX6" fmla="*/ 5044738 w 5044738"/>
              <a:gd name="connsiteY6" fmla="*/ 553301 h 1531186"/>
              <a:gd name="connsiteX7" fmla="*/ 4648245 w 5044738"/>
              <a:gd name="connsiteY7" fmla="*/ 834500 h 1531186"/>
              <a:gd name="connsiteX8" fmla="*/ 4157431 w 5044738"/>
              <a:gd name="connsiteY8" fmla="*/ 553301 h 1531186"/>
              <a:gd name="connsiteX9" fmla="*/ 4453909 w 5044738"/>
              <a:gd name="connsiteY9" fmla="*/ 553301 h 1531186"/>
              <a:gd name="connsiteX10" fmla="*/ 3694706 w 5044738"/>
              <a:gd name="connsiteY10" fmla="*/ 8 h 1531186"/>
              <a:gd name="connsiteX0" fmla="*/ 4648245 w 5044738"/>
              <a:gd name="connsiteY0" fmla="*/ 834500 h 1531186"/>
              <a:gd name="connsiteX1" fmla="*/ 4157431 w 5044738"/>
              <a:gd name="connsiteY1" fmla="*/ 553301 h 1531186"/>
              <a:gd name="connsiteX2" fmla="*/ 4453909 w 5044738"/>
              <a:gd name="connsiteY2" fmla="*/ 553301 h 1531186"/>
              <a:gd name="connsiteX3" fmla="*/ 3694706 w 5044738"/>
              <a:gd name="connsiteY3" fmla="*/ 8 h 1531186"/>
              <a:gd name="connsiteX4" fmla="*/ 3989057 w 5044738"/>
              <a:gd name="connsiteY4" fmla="*/ 8 h 1531186"/>
              <a:gd name="connsiteX5" fmla="*/ 4748260 w 5044738"/>
              <a:gd name="connsiteY5" fmla="*/ 553301 h 1531186"/>
              <a:gd name="connsiteX6" fmla="*/ 5044738 w 5044738"/>
              <a:gd name="connsiteY6" fmla="*/ 553301 h 1531186"/>
              <a:gd name="connsiteX7" fmla="*/ 4648245 w 5044738"/>
              <a:gd name="connsiteY7" fmla="*/ 834500 h 1531186"/>
              <a:gd name="connsiteX0" fmla="*/ 3841881 w 5044738"/>
              <a:gd name="connsiteY0" fmla="*/ 14025 h 1531186"/>
              <a:gd name="connsiteX1" fmla="*/ 3182693 w 5044738"/>
              <a:gd name="connsiteY1" fmla="*/ 834500 h 1531186"/>
              <a:gd name="connsiteX2" fmla="*/ 0 w 5044738"/>
              <a:gd name="connsiteY2" fmla="*/ 1284443 h 1531186"/>
              <a:gd name="connsiteX3" fmla="*/ 3166908 w 5044738"/>
              <a:gd name="connsiteY3" fmla="*/ 203602 h 1531186"/>
              <a:gd name="connsiteX4" fmla="*/ 3841881 w 5044738"/>
              <a:gd name="connsiteY4" fmla="*/ 14025 h 1531186"/>
              <a:gd name="connsiteX0" fmla="*/ 3841881 w 5044738"/>
              <a:gd name="connsiteY0" fmla="*/ 14025 h 1531186"/>
              <a:gd name="connsiteX1" fmla="*/ 1716750 w 5044738"/>
              <a:gd name="connsiteY1" fmla="*/ 1531186 h 1531186"/>
              <a:gd name="connsiteX2" fmla="*/ 0 w 5044738"/>
              <a:gd name="connsiteY2" fmla="*/ 1327986 h 1531186"/>
              <a:gd name="connsiteX3" fmla="*/ 3694706 w 5044738"/>
              <a:gd name="connsiteY3" fmla="*/ 8 h 1531186"/>
              <a:gd name="connsiteX4" fmla="*/ 3989057 w 5044738"/>
              <a:gd name="connsiteY4" fmla="*/ 8 h 1531186"/>
              <a:gd name="connsiteX5" fmla="*/ 4748260 w 5044738"/>
              <a:gd name="connsiteY5" fmla="*/ 553301 h 1531186"/>
              <a:gd name="connsiteX6" fmla="*/ 5044738 w 5044738"/>
              <a:gd name="connsiteY6" fmla="*/ 553301 h 1531186"/>
              <a:gd name="connsiteX7" fmla="*/ 4648245 w 5044738"/>
              <a:gd name="connsiteY7" fmla="*/ 834500 h 1531186"/>
              <a:gd name="connsiteX8" fmla="*/ 4157431 w 5044738"/>
              <a:gd name="connsiteY8" fmla="*/ 553301 h 1531186"/>
              <a:gd name="connsiteX9" fmla="*/ 4453909 w 5044738"/>
              <a:gd name="connsiteY9" fmla="*/ 553301 h 1531186"/>
              <a:gd name="connsiteX10" fmla="*/ 3694706 w 5044738"/>
              <a:gd name="connsiteY10" fmla="*/ 8 h 1531186"/>
              <a:gd name="connsiteX0" fmla="*/ 4648245 w 5044738"/>
              <a:gd name="connsiteY0" fmla="*/ 834500 h 1545700"/>
              <a:gd name="connsiteX1" fmla="*/ 4157431 w 5044738"/>
              <a:gd name="connsiteY1" fmla="*/ 553301 h 1545700"/>
              <a:gd name="connsiteX2" fmla="*/ 4453909 w 5044738"/>
              <a:gd name="connsiteY2" fmla="*/ 553301 h 1545700"/>
              <a:gd name="connsiteX3" fmla="*/ 3694706 w 5044738"/>
              <a:gd name="connsiteY3" fmla="*/ 8 h 1545700"/>
              <a:gd name="connsiteX4" fmla="*/ 3989057 w 5044738"/>
              <a:gd name="connsiteY4" fmla="*/ 8 h 1545700"/>
              <a:gd name="connsiteX5" fmla="*/ 4748260 w 5044738"/>
              <a:gd name="connsiteY5" fmla="*/ 553301 h 1545700"/>
              <a:gd name="connsiteX6" fmla="*/ 5044738 w 5044738"/>
              <a:gd name="connsiteY6" fmla="*/ 553301 h 1545700"/>
              <a:gd name="connsiteX7" fmla="*/ 4648245 w 5044738"/>
              <a:gd name="connsiteY7" fmla="*/ 834500 h 1545700"/>
              <a:gd name="connsiteX0" fmla="*/ 3841881 w 5044738"/>
              <a:gd name="connsiteY0" fmla="*/ 14025 h 1545700"/>
              <a:gd name="connsiteX1" fmla="*/ 1731265 w 5044738"/>
              <a:gd name="connsiteY1" fmla="*/ 1545700 h 1545700"/>
              <a:gd name="connsiteX2" fmla="*/ 0 w 5044738"/>
              <a:gd name="connsiteY2" fmla="*/ 1284443 h 1545700"/>
              <a:gd name="connsiteX3" fmla="*/ 3166908 w 5044738"/>
              <a:gd name="connsiteY3" fmla="*/ 203602 h 1545700"/>
              <a:gd name="connsiteX4" fmla="*/ 3841881 w 5044738"/>
              <a:gd name="connsiteY4" fmla="*/ 14025 h 1545700"/>
              <a:gd name="connsiteX0" fmla="*/ 3841881 w 5044738"/>
              <a:gd name="connsiteY0" fmla="*/ 14025 h 1545700"/>
              <a:gd name="connsiteX1" fmla="*/ 1716750 w 5044738"/>
              <a:gd name="connsiteY1" fmla="*/ 1531186 h 1545700"/>
              <a:gd name="connsiteX2" fmla="*/ 0 w 5044738"/>
              <a:gd name="connsiteY2" fmla="*/ 1327986 h 1545700"/>
              <a:gd name="connsiteX3" fmla="*/ 3694706 w 5044738"/>
              <a:gd name="connsiteY3" fmla="*/ 8 h 1545700"/>
              <a:gd name="connsiteX4" fmla="*/ 3989057 w 5044738"/>
              <a:gd name="connsiteY4" fmla="*/ 8 h 1545700"/>
              <a:gd name="connsiteX5" fmla="*/ 4748260 w 5044738"/>
              <a:gd name="connsiteY5" fmla="*/ 553301 h 1545700"/>
              <a:gd name="connsiteX6" fmla="*/ 5044738 w 5044738"/>
              <a:gd name="connsiteY6" fmla="*/ 553301 h 1545700"/>
              <a:gd name="connsiteX7" fmla="*/ 4648245 w 5044738"/>
              <a:gd name="connsiteY7" fmla="*/ 834500 h 1545700"/>
              <a:gd name="connsiteX8" fmla="*/ 4157431 w 5044738"/>
              <a:gd name="connsiteY8" fmla="*/ 553301 h 1545700"/>
              <a:gd name="connsiteX9" fmla="*/ 4453909 w 5044738"/>
              <a:gd name="connsiteY9" fmla="*/ 553301 h 1545700"/>
              <a:gd name="connsiteX10" fmla="*/ 3694706 w 5044738"/>
              <a:gd name="connsiteY10" fmla="*/ 8 h 1545700"/>
              <a:gd name="connsiteX0" fmla="*/ 4982074 w 5378567"/>
              <a:gd name="connsiteY0" fmla="*/ 834500 h 1574728"/>
              <a:gd name="connsiteX1" fmla="*/ 4491260 w 5378567"/>
              <a:gd name="connsiteY1" fmla="*/ 553301 h 1574728"/>
              <a:gd name="connsiteX2" fmla="*/ 4787738 w 5378567"/>
              <a:gd name="connsiteY2" fmla="*/ 553301 h 1574728"/>
              <a:gd name="connsiteX3" fmla="*/ 4028535 w 5378567"/>
              <a:gd name="connsiteY3" fmla="*/ 8 h 1574728"/>
              <a:gd name="connsiteX4" fmla="*/ 4322886 w 5378567"/>
              <a:gd name="connsiteY4" fmla="*/ 8 h 1574728"/>
              <a:gd name="connsiteX5" fmla="*/ 5082089 w 5378567"/>
              <a:gd name="connsiteY5" fmla="*/ 553301 h 1574728"/>
              <a:gd name="connsiteX6" fmla="*/ 5378567 w 5378567"/>
              <a:gd name="connsiteY6" fmla="*/ 553301 h 1574728"/>
              <a:gd name="connsiteX7" fmla="*/ 4982074 w 5378567"/>
              <a:gd name="connsiteY7" fmla="*/ 834500 h 1574728"/>
              <a:gd name="connsiteX0" fmla="*/ 4175710 w 5378567"/>
              <a:gd name="connsiteY0" fmla="*/ 14025 h 1574728"/>
              <a:gd name="connsiteX1" fmla="*/ 2065094 w 5378567"/>
              <a:gd name="connsiteY1" fmla="*/ 1545700 h 1574728"/>
              <a:gd name="connsiteX2" fmla="*/ 333829 w 5378567"/>
              <a:gd name="connsiteY2" fmla="*/ 1284443 h 1574728"/>
              <a:gd name="connsiteX3" fmla="*/ 3500737 w 5378567"/>
              <a:gd name="connsiteY3" fmla="*/ 203602 h 1574728"/>
              <a:gd name="connsiteX4" fmla="*/ 4175710 w 5378567"/>
              <a:gd name="connsiteY4" fmla="*/ 14025 h 1574728"/>
              <a:gd name="connsiteX0" fmla="*/ 4175710 w 5378567"/>
              <a:gd name="connsiteY0" fmla="*/ 14025 h 1574728"/>
              <a:gd name="connsiteX1" fmla="*/ 2050579 w 5378567"/>
              <a:gd name="connsiteY1" fmla="*/ 1531186 h 1574728"/>
              <a:gd name="connsiteX2" fmla="*/ 0 w 5378567"/>
              <a:gd name="connsiteY2" fmla="*/ 1574728 h 1574728"/>
              <a:gd name="connsiteX3" fmla="*/ 4028535 w 5378567"/>
              <a:gd name="connsiteY3" fmla="*/ 8 h 1574728"/>
              <a:gd name="connsiteX4" fmla="*/ 4322886 w 5378567"/>
              <a:gd name="connsiteY4" fmla="*/ 8 h 1574728"/>
              <a:gd name="connsiteX5" fmla="*/ 5082089 w 5378567"/>
              <a:gd name="connsiteY5" fmla="*/ 553301 h 1574728"/>
              <a:gd name="connsiteX6" fmla="*/ 5378567 w 5378567"/>
              <a:gd name="connsiteY6" fmla="*/ 553301 h 1574728"/>
              <a:gd name="connsiteX7" fmla="*/ 4982074 w 5378567"/>
              <a:gd name="connsiteY7" fmla="*/ 834500 h 1574728"/>
              <a:gd name="connsiteX8" fmla="*/ 4491260 w 5378567"/>
              <a:gd name="connsiteY8" fmla="*/ 553301 h 1574728"/>
              <a:gd name="connsiteX9" fmla="*/ 4787738 w 5378567"/>
              <a:gd name="connsiteY9" fmla="*/ 553301 h 1574728"/>
              <a:gd name="connsiteX10" fmla="*/ 4028535 w 5378567"/>
              <a:gd name="connsiteY10" fmla="*/ 8 h 1574728"/>
              <a:gd name="connsiteX0" fmla="*/ 5025616 w 5422109"/>
              <a:gd name="connsiteY0" fmla="*/ 834500 h 1574729"/>
              <a:gd name="connsiteX1" fmla="*/ 4534802 w 5422109"/>
              <a:gd name="connsiteY1" fmla="*/ 553301 h 1574729"/>
              <a:gd name="connsiteX2" fmla="*/ 4831280 w 5422109"/>
              <a:gd name="connsiteY2" fmla="*/ 553301 h 1574729"/>
              <a:gd name="connsiteX3" fmla="*/ 4072077 w 5422109"/>
              <a:gd name="connsiteY3" fmla="*/ 8 h 1574729"/>
              <a:gd name="connsiteX4" fmla="*/ 4366428 w 5422109"/>
              <a:gd name="connsiteY4" fmla="*/ 8 h 1574729"/>
              <a:gd name="connsiteX5" fmla="*/ 5125631 w 5422109"/>
              <a:gd name="connsiteY5" fmla="*/ 553301 h 1574729"/>
              <a:gd name="connsiteX6" fmla="*/ 5422109 w 5422109"/>
              <a:gd name="connsiteY6" fmla="*/ 553301 h 1574729"/>
              <a:gd name="connsiteX7" fmla="*/ 5025616 w 5422109"/>
              <a:gd name="connsiteY7" fmla="*/ 834500 h 1574729"/>
              <a:gd name="connsiteX0" fmla="*/ 4219252 w 5422109"/>
              <a:gd name="connsiteY0" fmla="*/ 14025 h 1574729"/>
              <a:gd name="connsiteX1" fmla="*/ 2108636 w 5422109"/>
              <a:gd name="connsiteY1" fmla="*/ 1545700 h 1574729"/>
              <a:gd name="connsiteX2" fmla="*/ 0 w 5422109"/>
              <a:gd name="connsiteY2" fmla="*/ 1574729 h 1574729"/>
              <a:gd name="connsiteX3" fmla="*/ 3544279 w 5422109"/>
              <a:gd name="connsiteY3" fmla="*/ 203602 h 1574729"/>
              <a:gd name="connsiteX4" fmla="*/ 4219252 w 5422109"/>
              <a:gd name="connsiteY4" fmla="*/ 14025 h 1574729"/>
              <a:gd name="connsiteX0" fmla="*/ 4219252 w 5422109"/>
              <a:gd name="connsiteY0" fmla="*/ 14025 h 1574729"/>
              <a:gd name="connsiteX1" fmla="*/ 2094121 w 5422109"/>
              <a:gd name="connsiteY1" fmla="*/ 1531186 h 1574729"/>
              <a:gd name="connsiteX2" fmla="*/ 43542 w 5422109"/>
              <a:gd name="connsiteY2" fmla="*/ 1574728 h 1574729"/>
              <a:gd name="connsiteX3" fmla="*/ 4072077 w 5422109"/>
              <a:gd name="connsiteY3" fmla="*/ 8 h 1574729"/>
              <a:gd name="connsiteX4" fmla="*/ 4366428 w 5422109"/>
              <a:gd name="connsiteY4" fmla="*/ 8 h 1574729"/>
              <a:gd name="connsiteX5" fmla="*/ 5125631 w 5422109"/>
              <a:gd name="connsiteY5" fmla="*/ 553301 h 1574729"/>
              <a:gd name="connsiteX6" fmla="*/ 5422109 w 5422109"/>
              <a:gd name="connsiteY6" fmla="*/ 553301 h 1574729"/>
              <a:gd name="connsiteX7" fmla="*/ 5025616 w 5422109"/>
              <a:gd name="connsiteY7" fmla="*/ 834500 h 1574729"/>
              <a:gd name="connsiteX8" fmla="*/ 4534802 w 5422109"/>
              <a:gd name="connsiteY8" fmla="*/ 553301 h 1574729"/>
              <a:gd name="connsiteX9" fmla="*/ 4831280 w 5422109"/>
              <a:gd name="connsiteY9" fmla="*/ 553301 h 1574729"/>
              <a:gd name="connsiteX10" fmla="*/ 4072077 w 5422109"/>
              <a:gd name="connsiteY10" fmla="*/ 8 h 1574729"/>
              <a:gd name="connsiteX0" fmla="*/ 5025616 w 5422109"/>
              <a:gd name="connsiteY0" fmla="*/ 834492 h 1574721"/>
              <a:gd name="connsiteX1" fmla="*/ 4534802 w 5422109"/>
              <a:gd name="connsiteY1" fmla="*/ 553293 h 1574721"/>
              <a:gd name="connsiteX2" fmla="*/ 4831280 w 5422109"/>
              <a:gd name="connsiteY2" fmla="*/ 553293 h 1574721"/>
              <a:gd name="connsiteX3" fmla="*/ 4072077 w 5422109"/>
              <a:gd name="connsiteY3" fmla="*/ 0 h 1574721"/>
              <a:gd name="connsiteX4" fmla="*/ 4366428 w 5422109"/>
              <a:gd name="connsiteY4" fmla="*/ 0 h 1574721"/>
              <a:gd name="connsiteX5" fmla="*/ 5125631 w 5422109"/>
              <a:gd name="connsiteY5" fmla="*/ 553293 h 1574721"/>
              <a:gd name="connsiteX6" fmla="*/ 5422109 w 5422109"/>
              <a:gd name="connsiteY6" fmla="*/ 553293 h 1574721"/>
              <a:gd name="connsiteX7" fmla="*/ 5025616 w 5422109"/>
              <a:gd name="connsiteY7" fmla="*/ 834492 h 1574721"/>
              <a:gd name="connsiteX0" fmla="*/ 4219252 w 5422109"/>
              <a:gd name="connsiteY0" fmla="*/ 14017 h 1574721"/>
              <a:gd name="connsiteX1" fmla="*/ 2108636 w 5422109"/>
              <a:gd name="connsiteY1" fmla="*/ 1545692 h 1574721"/>
              <a:gd name="connsiteX2" fmla="*/ 0 w 5422109"/>
              <a:gd name="connsiteY2" fmla="*/ 1574721 h 1574721"/>
              <a:gd name="connsiteX3" fmla="*/ 2208965 w 5422109"/>
              <a:gd name="connsiteY3" fmla="*/ 537423 h 1574721"/>
              <a:gd name="connsiteX4" fmla="*/ 4219252 w 5422109"/>
              <a:gd name="connsiteY4" fmla="*/ 14017 h 1574721"/>
              <a:gd name="connsiteX0" fmla="*/ 4219252 w 5422109"/>
              <a:gd name="connsiteY0" fmla="*/ 14017 h 1574721"/>
              <a:gd name="connsiteX1" fmla="*/ 2094121 w 5422109"/>
              <a:gd name="connsiteY1" fmla="*/ 1531178 h 1574721"/>
              <a:gd name="connsiteX2" fmla="*/ 43542 w 5422109"/>
              <a:gd name="connsiteY2" fmla="*/ 1574720 h 1574721"/>
              <a:gd name="connsiteX3" fmla="*/ 4072077 w 5422109"/>
              <a:gd name="connsiteY3" fmla="*/ 0 h 1574721"/>
              <a:gd name="connsiteX4" fmla="*/ 4366428 w 5422109"/>
              <a:gd name="connsiteY4" fmla="*/ 0 h 1574721"/>
              <a:gd name="connsiteX5" fmla="*/ 5125631 w 5422109"/>
              <a:gd name="connsiteY5" fmla="*/ 553293 h 1574721"/>
              <a:gd name="connsiteX6" fmla="*/ 5422109 w 5422109"/>
              <a:gd name="connsiteY6" fmla="*/ 553293 h 1574721"/>
              <a:gd name="connsiteX7" fmla="*/ 5025616 w 5422109"/>
              <a:gd name="connsiteY7" fmla="*/ 834492 h 1574721"/>
              <a:gd name="connsiteX8" fmla="*/ 4534802 w 5422109"/>
              <a:gd name="connsiteY8" fmla="*/ 553293 h 1574721"/>
              <a:gd name="connsiteX9" fmla="*/ 4831280 w 5422109"/>
              <a:gd name="connsiteY9" fmla="*/ 553293 h 1574721"/>
              <a:gd name="connsiteX10" fmla="*/ 4072077 w 5422109"/>
              <a:gd name="connsiteY10" fmla="*/ 0 h 1574721"/>
              <a:gd name="connsiteX0" fmla="*/ 5025616 w 5422109"/>
              <a:gd name="connsiteY0" fmla="*/ 834492 h 1574721"/>
              <a:gd name="connsiteX1" fmla="*/ 4534802 w 5422109"/>
              <a:gd name="connsiteY1" fmla="*/ 553293 h 1574721"/>
              <a:gd name="connsiteX2" fmla="*/ 4831280 w 5422109"/>
              <a:gd name="connsiteY2" fmla="*/ 553293 h 1574721"/>
              <a:gd name="connsiteX3" fmla="*/ 4072077 w 5422109"/>
              <a:gd name="connsiteY3" fmla="*/ 0 h 1574721"/>
              <a:gd name="connsiteX4" fmla="*/ 4366428 w 5422109"/>
              <a:gd name="connsiteY4" fmla="*/ 0 h 1574721"/>
              <a:gd name="connsiteX5" fmla="*/ 5125631 w 5422109"/>
              <a:gd name="connsiteY5" fmla="*/ 553293 h 1574721"/>
              <a:gd name="connsiteX6" fmla="*/ 5422109 w 5422109"/>
              <a:gd name="connsiteY6" fmla="*/ 553293 h 1574721"/>
              <a:gd name="connsiteX7" fmla="*/ 5025616 w 5422109"/>
              <a:gd name="connsiteY7" fmla="*/ 834492 h 1574721"/>
              <a:gd name="connsiteX0" fmla="*/ 4219252 w 5422109"/>
              <a:gd name="connsiteY0" fmla="*/ 14017 h 1574721"/>
              <a:gd name="connsiteX1" fmla="*/ 2108636 w 5422109"/>
              <a:gd name="connsiteY1" fmla="*/ 1545692 h 1574721"/>
              <a:gd name="connsiteX2" fmla="*/ 0 w 5422109"/>
              <a:gd name="connsiteY2" fmla="*/ 1574721 h 1574721"/>
              <a:gd name="connsiteX3" fmla="*/ 2208965 w 5422109"/>
              <a:gd name="connsiteY3" fmla="*/ 537423 h 1574721"/>
              <a:gd name="connsiteX4" fmla="*/ 4219252 w 5422109"/>
              <a:gd name="connsiteY4" fmla="*/ 14017 h 1574721"/>
              <a:gd name="connsiteX0" fmla="*/ 4219252 w 5422109"/>
              <a:gd name="connsiteY0" fmla="*/ 14017 h 1574721"/>
              <a:gd name="connsiteX1" fmla="*/ 2094121 w 5422109"/>
              <a:gd name="connsiteY1" fmla="*/ 1531178 h 1574721"/>
              <a:gd name="connsiteX2" fmla="*/ 43542 w 5422109"/>
              <a:gd name="connsiteY2" fmla="*/ 1574720 h 1574721"/>
              <a:gd name="connsiteX3" fmla="*/ 4072077 w 5422109"/>
              <a:gd name="connsiteY3" fmla="*/ 0 h 1574721"/>
              <a:gd name="connsiteX4" fmla="*/ 4366428 w 5422109"/>
              <a:gd name="connsiteY4" fmla="*/ 0 h 1574721"/>
              <a:gd name="connsiteX5" fmla="*/ 5125631 w 5422109"/>
              <a:gd name="connsiteY5" fmla="*/ 553293 h 1574721"/>
              <a:gd name="connsiteX6" fmla="*/ 5422109 w 5422109"/>
              <a:gd name="connsiteY6" fmla="*/ 553293 h 1574721"/>
              <a:gd name="connsiteX7" fmla="*/ 5025616 w 5422109"/>
              <a:gd name="connsiteY7" fmla="*/ 834492 h 1574721"/>
              <a:gd name="connsiteX8" fmla="*/ 4534802 w 5422109"/>
              <a:gd name="connsiteY8" fmla="*/ 553293 h 1574721"/>
              <a:gd name="connsiteX9" fmla="*/ 4831280 w 5422109"/>
              <a:gd name="connsiteY9" fmla="*/ 553293 h 1574721"/>
              <a:gd name="connsiteX10" fmla="*/ 4072077 w 5422109"/>
              <a:gd name="connsiteY10" fmla="*/ 0 h 1574721"/>
              <a:gd name="connsiteX0" fmla="*/ 5025616 w 5422109"/>
              <a:gd name="connsiteY0" fmla="*/ 834492 h 1574721"/>
              <a:gd name="connsiteX1" fmla="*/ 4534802 w 5422109"/>
              <a:gd name="connsiteY1" fmla="*/ 553293 h 1574721"/>
              <a:gd name="connsiteX2" fmla="*/ 4831280 w 5422109"/>
              <a:gd name="connsiteY2" fmla="*/ 553293 h 1574721"/>
              <a:gd name="connsiteX3" fmla="*/ 4072077 w 5422109"/>
              <a:gd name="connsiteY3" fmla="*/ 0 h 1574721"/>
              <a:gd name="connsiteX4" fmla="*/ 4366428 w 5422109"/>
              <a:gd name="connsiteY4" fmla="*/ 0 h 1574721"/>
              <a:gd name="connsiteX5" fmla="*/ 5125631 w 5422109"/>
              <a:gd name="connsiteY5" fmla="*/ 553293 h 1574721"/>
              <a:gd name="connsiteX6" fmla="*/ 5422109 w 5422109"/>
              <a:gd name="connsiteY6" fmla="*/ 553293 h 1574721"/>
              <a:gd name="connsiteX7" fmla="*/ 5025616 w 5422109"/>
              <a:gd name="connsiteY7" fmla="*/ 834492 h 1574721"/>
              <a:gd name="connsiteX0" fmla="*/ 4219252 w 5422109"/>
              <a:gd name="connsiteY0" fmla="*/ 14017 h 1574721"/>
              <a:gd name="connsiteX1" fmla="*/ 2108636 w 5422109"/>
              <a:gd name="connsiteY1" fmla="*/ 1545692 h 1574721"/>
              <a:gd name="connsiteX2" fmla="*/ 0 w 5422109"/>
              <a:gd name="connsiteY2" fmla="*/ 1574721 h 1574721"/>
              <a:gd name="connsiteX3" fmla="*/ 2208965 w 5422109"/>
              <a:gd name="connsiteY3" fmla="*/ 537423 h 1574721"/>
              <a:gd name="connsiteX4" fmla="*/ 4219252 w 5422109"/>
              <a:gd name="connsiteY4" fmla="*/ 14017 h 1574721"/>
              <a:gd name="connsiteX0" fmla="*/ 4219252 w 5422109"/>
              <a:gd name="connsiteY0" fmla="*/ 14017 h 1574721"/>
              <a:gd name="connsiteX1" fmla="*/ 2094121 w 5422109"/>
              <a:gd name="connsiteY1" fmla="*/ 1531178 h 1574721"/>
              <a:gd name="connsiteX2" fmla="*/ 43542 w 5422109"/>
              <a:gd name="connsiteY2" fmla="*/ 1574720 h 1574721"/>
              <a:gd name="connsiteX3" fmla="*/ 4072077 w 5422109"/>
              <a:gd name="connsiteY3" fmla="*/ 0 h 1574721"/>
              <a:gd name="connsiteX4" fmla="*/ 4366428 w 5422109"/>
              <a:gd name="connsiteY4" fmla="*/ 0 h 1574721"/>
              <a:gd name="connsiteX5" fmla="*/ 5125631 w 5422109"/>
              <a:gd name="connsiteY5" fmla="*/ 553293 h 1574721"/>
              <a:gd name="connsiteX6" fmla="*/ 5422109 w 5422109"/>
              <a:gd name="connsiteY6" fmla="*/ 553293 h 1574721"/>
              <a:gd name="connsiteX7" fmla="*/ 5025616 w 5422109"/>
              <a:gd name="connsiteY7" fmla="*/ 834492 h 1574721"/>
              <a:gd name="connsiteX8" fmla="*/ 4534802 w 5422109"/>
              <a:gd name="connsiteY8" fmla="*/ 553293 h 1574721"/>
              <a:gd name="connsiteX9" fmla="*/ 4831280 w 5422109"/>
              <a:gd name="connsiteY9" fmla="*/ 553293 h 1574721"/>
              <a:gd name="connsiteX10" fmla="*/ 4072077 w 5422109"/>
              <a:gd name="connsiteY10" fmla="*/ 0 h 15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22109" h="1574721" stroke="0" extrusionOk="0">
                <a:moveTo>
                  <a:pt x="5025616" y="834492"/>
                </a:moveTo>
                <a:lnTo>
                  <a:pt x="4534802" y="553293"/>
                </a:lnTo>
                <a:lnTo>
                  <a:pt x="4831280" y="553293"/>
                </a:lnTo>
                <a:cubicBezTo>
                  <a:pt x="4716514" y="221445"/>
                  <a:pt x="4412658" y="0"/>
                  <a:pt x="4072077" y="0"/>
                </a:cubicBezTo>
                <a:lnTo>
                  <a:pt x="4366428" y="0"/>
                </a:lnTo>
                <a:cubicBezTo>
                  <a:pt x="4707009" y="0"/>
                  <a:pt x="5010866" y="221445"/>
                  <a:pt x="5125631" y="553293"/>
                </a:cubicBezTo>
                <a:lnTo>
                  <a:pt x="5422109" y="553293"/>
                </a:lnTo>
                <a:lnTo>
                  <a:pt x="5025616" y="834492"/>
                </a:lnTo>
                <a:close/>
              </a:path>
              <a:path w="5422109" h="1574721" fill="darkenLess" stroke="0" extrusionOk="0">
                <a:moveTo>
                  <a:pt x="4219252" y="14017"/>
                </a:moveTo>
                <a:cubicBezTo>
                  <a:pt x="3837198" y="87414"/>
                  <a:pt x="2108636" y="1143555"/>
                  <a:pt x="2108636" y="1545692"/>
                </a:cubicBezTo>
                <a:lnTo>
                  <a:pt x="0" y="1574721"/>
                </a:lnTo>
                <a:cubicBezTo>
                  <a:pt x="0" y="1332554"/>
                  <a:pt x="1669195" y="666902"/>
                  <a:pt x="2208965" y="537423"/>
                </a:cubicBezTo>
                <a:cubicBezTo>
                  <a:pt x="2510503" y="356775"/>
                  <a:pt x="3978111" y="-32309"/>
                  <a:pt x="4219252" y="14017"/>
                </a:cubicBezTo>
                <a:close/>
              </a:path>
              <a:path w="5422109" h="1574721" fill="none" extrusionOk="0">
                <a:moveTo>
                  <a:pt x="4219252" y="14017"/>
                </a:moveTo>
                <a:cubicBezTo>
                  <a:pt x="3837198" y="87414"/>
                  <a:pt x="2094121" y="1129041"/>
                  <a:pt x="2094121" y="1531178"/>
                </a:cubicBezTo>
                <a:cubicBezTo>
                  <a:pt x="1996004" y="1531178"/>
                  <a:pt x="141659" y="1574720"/>
                  <a:pt x="43542" y="1574720"/>
                </a:cubicBezTo>
                <a:cubicBezTo>
                  <a:pt x="43542" y="1113843"/>
                  <a:pt x="3626735" y="0"/>
                  <a:pt x="4072077" y="0"/>
                </a:cubicBezTo>
                <a:lnTo>
                  <a:pt x="4366428" y="0"/>
                </a:lnTo>
                <a:cubicBezTo>
                  <a:pt x="4707009" y="0"/>
                  <a:pt x="5010866" y="221445"/>
                  <a:pt x="5125631" y="553293"/>
                </a:cubicBezTo>
                <a:lnTo>
                  <a:pt x="5422109" y="553293"/>
                </a:lnTo>
                <a:lnTo>
                  <a:pt x="5025616" y="834492"/>
                </a:lnTo>
                <a:lnTo>
                  <a:pt x="4534802" y="553293"/>
                </a:lnTo>
                <a:lnTo>
                  <a:pt x="4831280" y="553293"/>
                </a:lnTo>
                <a:cubicBezTo>
                  <a:pt x="4716514" y="221445"/>
                  <a:pt x="4412658" y="0"/>
                  <a:pt x="4072077" y="0"/>
                </a:cubicBez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DA5D44C-450A-4D2E-88F4-2E6868BF5FCC}"/>
              </a:ext>
            </a:extLst>
          </p:cNvPr>
          <p:cNvSpPr/>
          <p:nvPr/>
        </p:nvSpPr>
        <p:spPr>
          <a:xfrm>
            <a:off x="4453821" y="3465513"/>
            <a:ext cx="554959" cy="5549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4EA225-E376-4D0E-99A9-B58003A093E1}"/>
              </a:ext>
            </a:extLst>
          </p:cNvPr>
          <p:cNvSpPr txBox="1"/>
          <p:nvPr/>
        </p:nvSpPr>
        <p:spPr>
          <a:xfrm>
            <a:off x="1066687" y="3402264"/>
            <a:ext cx="410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Save your two files here</a:t>
            </a:r>
          </a:p>
        </p:txBody>
      </p:sp>
    </p:spTree>
    <p:extLst>
      <p:ext uri="{BB962C8B-B14F-4D97-AF65-F5344CB8AC3E}">
        <p14:creationId xmlns:p14="http://schemas.microsoft.com/office/powerpoint/2010/main" val="402824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D651-399A-4DD1-BA5E-FE3FA99F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68C02-BA61-4D2A-8CB8-C6C32F031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Add the necessary images and tags to make the files display nicely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No </a:t>
            </a:r>
            <a:r>
              <a:rPr lang="en-GB" dirty="0" err="1"/>
              <a:t>markup</a:t>
            </a:r>
            <a:r>
              <a:rPr lang="en-GB" dirty="0"/>
              <a:t> tags 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A5310-AF78-424E-9F61-D8CB63070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1" b="72440"/>
          <a:stretch/>
        </p:blipFill>
        <p:spPr>
          <a:xfrm>
            <a:off x="318814" y="3171372"/>
            <a:ext cx="11351172" cy="14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01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D651-399A-4DD1-BA5E-FE3FA99F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68C02-BA61-4D2A-8CB8-C6C32F031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5718628"/>
          </a:xfrm>
        </p:spPr>
        <p:txBody>
          <a:bodyPr>
            <a:normAutofit/>
          </a:bodyPr>
          <a:lstStyle/>
          <a:p>
            <a:r>
              <a:rPr lang="en-GB" dirty="0"/>
              <a:t>Add the necessary images and tags to make the files display nicely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Markup</a:t>
            </a:r>
            <a:r>
              <a:rPr lang="en-GB" dirty="0"/>
              <a:t> tags used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264F9-339D-4AF5-974E-9BCFB1FC6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8" y="2147830"/>
            <a:ext cx="12192000" cy="36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34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725C-3167-4E89-BB03-2C69FF03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Filezilla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26C38-D149-413F-8AB7-CD192C5B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you have done your two pages, upload using FileZilla</a:t>
            </a:r>
          </a:p>
          <a:p>
            <a:endParaRPr lang="en-GB" dirty="0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4F59D2B9-92D8-445F-B619-B0FA5D275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3290349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12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98BCCC-5ABC-42B0-89F3-8E477D5A315A}"/>
              </a:ext>
            </a:extLst>
          </p:cNvPr>
          <p:cNvSpPr/>
          <p:nvPr/>
        </p:nvSpPr>
        <p:spPr>
          <a:xfrm>
            <a:off x="5327780" y="1602297"/>
            <a:ext cx="6864220" cy="3926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B0F880-3668-45F0-BFF5-20B990102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24" r="1225"/>
          <a:stretch/>
        </p:blipFill>
        <p:spPr>
          <a:xfrm>
            <a:off x="5402961" y="1707500"/>
            <a:ext cx="6720635" cy="36576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21E8D2-45C7-445B-9466-355F86C6CBA2}"/>
              </a:ext>
            </a:extLst>
          </p:cNvPr>
          <p:cNvSpPr/>
          <p:nvPr/>
        </p:nvSpPr>
        <p:spPr>
          <a:xfrm>
            <a:off x="0" y="1602297"/>
            <a:ext cx="5217148" cy="3926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36E62-20FE-4F9D-BFB2-6577405AE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42" r="46671" b="11429"/>
          <a:stretch/>
        </p:blipFill>
        <p:spPr>
          <a:xfrm>
            <a:off x="541370" y="1707500"/>
            <a:ext cx="4044983" cy="3548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EB68DC-AE9D-432A-A9EA-B8E8755D7A2E}"/>
              </a:ext>
            </a:extLst>
          </p:cNvPr>
          <p:cNvSpPr txBox="1"/>
          <p:nvPr/>
        </p:nvSpPr>
        <p:spPr>
          <a:xfrm>
            <a:off x="2700853" y="587229"/>
            <a:ext cx="591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two pages should look something like this</a:t>
            </a:r>
          </a:p>
        </p:txBody>
      </p:sp>
    </p:spTree>
    <p:extLst>
      <p:ext uri="{BB962C8B-B14F-4D97-AF65-F5344CB8AC3E}">
        <p14:creationId xmlns:p14="http://schemas.microsoft.com/office/powerpoint/2010/main" val="3701809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HTML tags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874839" y="-3858141"/>
            <a:ext cx="184731" cy="369332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45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928905"/>
              </p:ext>
            </p:extLst>
          </p:nvPr>
        </p:nvGraphicFramePr>
        <p:xfrm>
          <a:off x="1919288" y="1500174"/>
          <a:ext cx="8253412" cy="4804728"/>
        </p:xfrm>
        <a:graphic>
          <a:graphicData uri="http://schemas.openxmlformats.org/drawingml/2006/table">
            <a:tbl>
              <a:tblPr/>
              <a:tblGrid>
                <a:gridCol w="21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Tag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Description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Nested in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&lt;html&gt;&lt;/html&gt;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Start of HTML section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N/A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&lt;head&gt;&lt;/head&gt;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Document header. Includes information about the document.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&lt;html&gt;&lt;/html&gt;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&lt;title&gt;&lt;/title&gt;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Displays a title in the Browsers title bar. Identifies the web content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&lt;head&gt;&lt;/head&gt;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&lt;body&gt;&lt;/body&gt;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Main body of the HTML document. Contains the websites content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&lt;html&gt;&lt;/html&gt;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&lt;b&gt;&lt;/b&gt;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Bold formatter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&lt;body&gt;&lt;/body&gt;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&lt;p&gt;&lt;/p&gt;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Paragraph of text. Add extra lines before and after paragraph.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&lt;body&gt;&lt;/body&gt;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&lt;br&gt;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Single carriage return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&lt;body&gt;&lt;/body&gt;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&lt;h1&gt;&lt;/h1&gt;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Heading style (largest heading)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&lt;body&gt;&lt;/body&gt;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&lt;h6&gt;&lt;/h6&gt;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Heading style (smallest heading)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&lt;body&gt;&lt;/body&gt;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&lt;i&gt;&lt;/i&gt;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Defines italic text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&lt;body&gt;&lt;/body&gt;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1868489" y="6524625"/>
            <a:ext cx="3356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HTML tags normally come in pairs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Web components (55%, K2)</a:t>
            </a:r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E9F5D86-ADAA-465C-84A8-49DC1CECCC4E}"/>
              </a:ext>
            </a:extLst>
          </p:cNvPr>
          <p:cNvSpPr/>
          <p:nvPr/>
        </p:nvSpPr>
        <p:spPr>
          <a:xfrm>
            <a:off x="1141281" y="1838310"/>
            <a:ext cx="9479870" cy="1590688"/>
          </a:xfrm>
          <a:custGeom>
            <a:avLst/>
            <a:gdLst>
              <a:gd name="connsiteX0" fmla="*/ 0 w 9479870"/>
              <a:gd name="connsiteY0" fmla="*/ 265120 h 1590688"/>
              <a:gd name="connsiteX1" fmla="*/ 265120 w 9479870"/>
              <a:gd name="connsiteY1" fmla="*/ 0 h 1590688"/>
              <a:gd name="connsiteX2" fmla="*/ 9214750 w 9479870"/>
              <a:gd name="connsiteY2" fmla="*/ 0 h 1590688"/>
              <a:gd name="connsiteX3" fmla="*/ 9479870 w 9479870"/>
              <a:gd name="connsiteY3" fmla="*/ 265120 h 1590688"/>
              <a:gd name="connsiteX4" fmla="*/ 9479870 w 9479870"/>
              <a:gd name="connsiteY4" fmla="*/ 1325568 h 1590688"/>
              <a:gd name="connsiteX5" fmla="*/ 9214750 w 9479870"/>
              <a:gd name="connsiteY5" fmla="*/ 1590688 h 1590688"/>
              <a:gd name="connsiteX6" fmla="*/ 265120 w 9479870"/>
              <a:gd name="connsiteY6" fmla="*/ 1590688 h 1590688"/>
              <a:gd name="connsiteX7" fmla="*/ 0 w 9479870"/>
              <a:gd name="connsiteY7" fmla="*/ 1325568 h 1590688"/>
              <a:gd name="connsiteX8" fmla="*/ 0 w 9479870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9870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9214750" y="0"/>
                </a:lnTo>
                <a:cubicBezTo>
                  <a:pt x="9361172" y="0"/>
                  <a:pt x="9479870" y="118698"/>
                  <a:pt x="9479870" y="265120"/>
                </a:cubicBezTo>
                <a:lnTo>
                  <a:pt x="9479870" y="1325568"/>
                </a:lnTo>
                <a:cubicBezTo>
                  <a:pt x="9479870" y="1471990"/>
                  <a:pt x="9361172" y="1590688"/>
                  <a:pt x="9214750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901" tIns="125276" rIns="172901" bIns="125276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In this topic, learners will understand the components involved to make the Web work. </a:t>
            </a:r>
            <a:endParaRPr lang="en-GB" sz="25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263A4F5-C32F-4083-8497-6CC8D26A9782}"/>
              </a:ext>
            </a:extLst>
          </p:cNvPr>
          <p:cNvSpPr/>
          <p:nvPr/>
        </p:nvSpPr>
        <p:spPr>
          <a:xfrm>
            <a:off x="5343053" y="3657328"/>
            <a:ext cx="6555831" cy="1272551"/>
          </a:xfrm>
          <a:custGeom>
            <a:avLst/>
            <a:gdLst>
              <a:gd name="connsiteX0" fmla="*/ 212096 w 1272551"/>
              <a:gd name="connsiteY0" fmla="*/ 0 h 6555831"/>
              <a:gd name="connsiteX1" fmla="*/ 1060455 w 1272551"/>
              <a:gd name="connsiteY1" fmla="*/ 0 h 6555831"/>
              <a:gd name="connsiteX2" fmla="*/ 1272551 w 1272551"/>
              <a:gd name="connsiteY2" fmla="*/ 212096 h 6555831"/>
              <a:gd name="connsiteX3" fmla="*/ 1272551 w 1272551"/>
              <a:gd name="connsiteY3" fmla="*/ 6555831 h 6555831"/>
              <a:gd name="connsiteX4" fmla="*/ 1272551 w 1272551"/>
              <a:gd name="connsiteY4" fmla="*/ 6555831 h 6555831"/>
              <a:gd name="connsiteX5" fmla="*/ 0 w 1272551"/>
              <a:gd name="connsiteY5" fmla="*/ 6555831 h 6555831"/>
              <a:gd name="connsiteX6" fmla="*/ 0 w 1272551"/>
              <a:gd name="connsiteY6" fmla="*/ 6555831 h 6555831"/>
              <a:gd name="connsiteX7" fmla="*/ 0 w 1272551"/>
              <a:gd name="connsiteY7" fmla="*/ 212096 h 6555831"/>
              <a:gd name="connsiteX8" fmla="*/ 212096 w 1272551"/>
              <a:gd name="connsiteY8" fmla="*/ 0 h 655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551" h="6555831">
                <a:moveTo>
                  <a:pt x="1272551" y="1092662"/>
                </a:moveTo>
                <a:lnTo>
                  <a:pt x="1272551" y="5463169"/>
                </a:lnTo>
                <a:cubicBezTo>
                  <a:pt x="1272551" y="6066626"/>
                  <a:pt x="1254119" y="6555828"/>
                  <a:pt x="1231381" y="6555828"/>
                </a:cubicBezTo>
                <a:lnTo>
                  <a:pt x="0" y="6555828"/>
                </a:lnTo>
                <a:lnTo>
                  <a:pt x="0" y="6555828"/>
                </a:lnTo>
                <a:lnTo>
                  <a:pt x="0" y="3"/>
                </a:lnTo>
                <a:lnTo>
                  <a:pt x="0" y="3"/>
                </a:lnTo>
                <a:lnTo>
                  <a:pt x="1231381" y="3"/>
                </a:lnTo>
                <a:cubicBezTo>
                  <a:pt x="1254119" y="3"/>
                  <a:pt x="1272551" y="489205"/>
                  <a:pt x="1272551" y="1092662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1" tIns="94505" rIns="126890" bIns="94507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Hypertext Transfer Protocol (HTTP)</a:t>
            </a:r>
            <a:endParaRPr lang="en-GB" sz="1700" kern="120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Hypertext Transfer Protocol Secure (HTTPS)</a:t>
            </a:r>
            <a:endParaRPr lang="en-GB" sz="1700" kern="120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Transport Layer Security and Secure Sockets Layer (TLS / SSL)</a:t>
            </a:r>
            <a:endParaRPr lang="en-GB" sz="17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99D0C22-5505-48B7-A897-E026CD8844E0}"/>
              </a:ext>
            </a:extLst>
          </p:cNvPr>
          <p:cNvSpPr/>
          <p:nvPr/>
        </p:nvSpPr>
        <p:spPr>
          <a:xfrm>
            <a:off x="314824" y="3498258"/>
            <a:ext cx="5028228" cy="1590688"/>
          </a:xfrm>
          <a:custGeom>
            <a:avLst/>
            <a:gdLst>
              <a:gd name="connsiteX0" fmla="*/ 0 w 5028228"/>
              <a:gd name="connsiteY0" fmla="*/ 265120 h 1590688"/>
              <a:gd name="connsiteX1" fmla="*/ 265120 w 5028228"/>
              <a:gd name="connsiteY1" fmla="*/ 0 h 1590688"/>
              <a:gd name="connsiteX2" fmla="*/ 4763108 w 5028228"/>
              <a:gd name="connsiteY2" fmla="*/ 0 h 1590688"/>
              <a:gd name="connsiteX3" fmla="*/ 5028228 w 5028228"/>
              <a:gd name="connsiteY3" fmla="*/ 265120 h 1590688"/>
              <a:gd name="connsiteX4" fmla="*/ 5028228 w 5028228"/>
              <a:gd name="connsiteY4" fmla="*/ 1325568 h 1590688"/>
              <a:gd name="connsiteX5" fmla="*/ 4763108 w 5028228"/>
              <a:gd name="connsiteY5" fmla="*/ 1590688 h 1590688"/>
              <a:gd name="connsiteX6" fmla="*/ 265120 w 5028228"/>
              <a:gd name="connsiteY6" fmla="*/ 1590688 h 1590688"/>
              <a:gd name="connsiteX7" fmla="*/ 0 w 5028228"/>
              <a:gd name="connsiteY7" fmla="*/ 1325568 h 1590688"/>
              <a:gd name="connsiteX8" fmla="*/ 0 w 5028228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8228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4763108" y="0"/>
                </a:lnTo>
                <a:cubicBezTo>
                  <a:pt x="4909530" y="0"/>
                  <a:pt x="5028228" y="118698"/>
                  <a:pt x="5028228" y="265120"/>
                </a:cubicBezTo>
                <a:lnTo>
                  <a:pt x="5028228" y="1325568"/>
                </a:lnTo>
                <a:cubicBezTo>
                  <a:pt x="5028228" y="1471990"/>
                  <a:pt x="4909530" y="1590688"/>
                  <a:pt x="4763108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901" tIns="125276" rIns="172901" bIns="125276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/>
              <a:t>4.1	Define the terminology for the following key internet protocols that enable the web to work:</a:t>
            </a:r>
            <a:endParaRPr lang="en-GB" sz="25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AE1C06-4254-49DE-9631-70D8A2C08895}"/>
              </a:ext>
            </a:extLst>
          </p:cNvPr>
          <p:cNvSpPr/>
          <p:nvPr/>
        </p:nvSpPr>
        <p:spPr>
          <a:xfrm>
            <a:off x="5330919" y="5327550"/>
            <a:ext cx="6570319" cy="1272551"/>
          </a:xfrm>
          <a:custGeom>
            <a:avLst/>
            <a:gdLst>
              <a:gd name="connsiteX0" fmla="*/ 212096 w 1272551"/>
              <a:gd name="connsiteY0" fmla="*/ 0 h 6570319"/>
              <a:gd name="connsiteX1" fmla="*/ 1060455 w 1272551"/>
              <a:gd name="connsiteY1" fmla="*/ 0 h 6570319"/>
              <a:gd name="connsiteX2" fmla="*/ 1272551 w 1272551"/>
              <a:gd name="connsiteY2" fmla="*/ 212096 h 6570319"/>
              <a:gd name="connsiteX3" fmla="*/ 1272551 w 1272551"/>
              <a:gd name="connsiteY3" fmla="*/ 6570319 h 6570319"/>
              <a:gd name="connsiteX4" fmla="*/ 1272551 w 1272551"/>
              <a:gd name="connsiteY4" fmla="*/ 6570319 h 6570319"/>
              <a:gd name="connsiteX5" fmla="*/ 0 w 1272551"/>
              <a:gd name="connsiteY5" fmla="*/ 6570319 h 6570319"/>
              <a:gd name="connsiteX6" fmla="*/ 0 w 1272551"/>
              <a:gd name="connsiteY6" fmla="*/ 6570319 h 6570319"/>
              <a:gd name="connsiteX7" fmla="*/ 0 w 1272551"/>
              <a:gd name="connsiteY7" fmla="*/ 212096 h 6570319"/>
              <a:gd name="connsiteX8" fmla="*/ 212096 w 1272551"/>
              <a:gd name="connsiteY8" fmla="*/ 0 h 657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551" h="6570319">
                <a:moveTo>
                  <a:pt x="1272551" y="1095076"/>
                </a:moveTo>
                <a:lnTo>
                  <a:pt x="1272551" y="5475243"/>
                </a:lnTo>
                <a:cubicBezTo>
                  <a:pt x="1272551" y="6080033"/>
                  <a:pt x="1254159" y="6570316"/>
                  <a:pt x="1231472" y="6570316"/>
                </a:cubicBezTo>
                <a:lnTo>
                  <a:pt x="0" y="6570316"/>
                </a:lnTo>
                <a:lnTo>
                  <a:pt x="0" y="6570316"/>
                </a:lnTo>
                <a:lnTo>
                  <a:pt x="0" y="3"/>
                </a:lnTo>
                <a:lnTo>
                  <a:pt x="0" y="3"/>
                </a:lnTo>
                <a:lnTo>
                  <a:pt x="1231472" y="3"/>
                </a:lnTo>
                <a:cubicBezTo>
                  <a:pt x="1254159" y="3"/>
                  <a:pt x="1272551" y="490286"/>
                  <a:pt x="1272551" y="109507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1" tIns="94506" rIns="126890" bIns="94506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Web and application server</a:t>
            </a:r>
            <a:endParaRPr lang="en-GB" sz="1700" kern="120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Hosting and serving</a:t>
            </a:r>
            <a:endParaRPr lang="en-GB" sz="1700" kern="120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Relational database management systems</a:t>
            </a:r>
            <a:endParaRPr lang="en-GB" sz="1700" kern="120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/>
              <a:t>Content management systems</a:t>
            </a:r>
            <a:endParaRPr lang="en-GB" sz="17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A7C77A4-C792-40EF-9C79-3C1872209323}"/>
              </a:ext>
            </a:extLst>
          </p:cNvPr>
          <p:cNvSpPr/>
          <p:nvPr/>
        </p:nvSpPr>
        <p:spPr>
          <a:xfrm>
            <a:off x="314824" y="5168481"/>
            <a:ext cx="5016094" cy="1590688"/>
          </a:xfrm>
          <a:custGeom>
            <a:avLst/>
            <a:gdLst>
              <a:gd name="connsiteX0" fmla="*/ 0 w 5016094"/>
              <a:gd name="connsiteY0" fmla="*/ 265120 h 1590688"/>
              <a:gd name="connsiteX1" fmla="*/ 265120 w 5016094"/>
              <a:gd name="connsiteY1" fmla="*/ 0 h 1590688"/>
              <a:gd name="connsiteX2" fmla="*/ 4750974 w 5016094"/>
              <a:gd name="connsiteY2" fmla="*/ 0 h 1590688"/>
              <a:gd name="connsiteX3" fmla="*/ 5016094 w 5016094"/>
              <a:gd name="connsiteY3" fmla="*/ 265120 h 1590688"/>
              <a:gd name="connsiteX4" fmla="*/ 5016094 w 5016094"/>
              <a:gd name="connsiteY4" fmla="*/ 1325568 h 1590688"/>
              <a:gd name="connsiteX5" fmla="*/ 4750974 w 5016094"/>
              <a:gd name="connsiteY5" fmla="*/ 1590688 h 1590688"/>
              <a:gd name="connsiteX6" fmla="*/ 265120 w 5016094"/>
              <a:gd name="connsiteY6" fmla="*/ 1590688 h 1590688"/>
              <a:gd name="connsiteX7" fmla="*/ 0 w 5016094"/>
              <a:gd name="connsiteY7" fmla="*/ 1325568 h 1590688"/>
              <a:gd name="connsiteX8" fmla="*/ 0 w 5016094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6094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4750974" y="0"/>
                </a:lnTo>
                <a:cubicBezTo>
                  <a:pt x="4897396" y="0"/>
                  <a:pt x="5016094" y="118698"/>
                  <a:pt x="5016094" y="265120"/>
                </a:cubicBezTo>
                <a:lnTo>
                  <a:pt x="5016094" y="1325568"/>
                </a:lnTo>
                <a:cubicBezTo>
                  <a:pt x="5016094" y="1471990"/>
                  <a:pt x="4897396" y="1590688"/>
                  <a:pt x="4750974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901" tIns="125276" rIns="172901" bIns="125276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/>
              <a:t>4.2	Discuss the purpose of the following:</a:t>
            </a:r>
            <a:endParaRPr lang="en-GB" sz="2500" kern="1200"/>
          </a:p>
        </p:txBody>
      </p:sp>
    </p:spTree>
    <p:extLst>
      <p:ext uri="{BB962C8B-B14F-4D97-AF65-F5344CB8AC3E}">
        <p14:creationId xmlns:p14="http://schemas.microsoft.com/office/powerpoint/2010/main" val="89812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09ED-CFD5-468B-8D32-9EA8055A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Lets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FE0DF-2881-47B4-9107-BBD27313C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a folder in your Digital Marketer Folder called </a:t>
            </a:r>
            <a:r>
              <a:rPr lang="en-GB" sz="3600" b="1" dirty="0" err="1"/>
              <a:t>webtest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051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68538" y="1889126"/>
            <a:ext cx="7427912" cy="4060825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rgbClr val="006600"/>
                </a:solidFill>
              </a:rPr>
              <a:t>&lt;! DOCTYPE html&gt;</a:t>
            </a:r>
          </a:p>
          <a:p>
            <a:pPr>
              <a:buFont typeface="Wingdings" pitchFamily="2" charset="2"/>
              <a:buNone/>
            </a:pPr>
            <a:r>
              <a:rPr lang="en-GB" sz="2600" dirty="0"/>
              <a:t>	</a:t>
            </a:r>
            <a:r>
              <a:rPr lang="en-GB" sz="2600" dirty="0">
                <a:solidFill>
                  <a:srgbClr val="006600"/>
                </a:solidFill>
              </a:rPr>
              <a:t>&lt;html&gt;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rgbClr val="FF0000"/>
                </a:solidFill>
              </a:rPr>
              <a:t>	&lt;head&gt;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rgbClr val="FF0000"/>
                </a:solidFill>
              </a:rPr>
              <a:t>		&lt;title&gt;Document name goes here&lt;/title&gt;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rgbClr val="FF0000"/>
                </a:solidFill>
              </a:rPr>
              <a:t>	&lt;/head&gt;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rgbClr val="000099"/>
                </a:solidFill>
              </a:rPr>
              <a:t>	&lt;body&gt;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rgbClr val="000099"/>
                </a:solidFill>
              </a:rPr>
              <a:t>		Visible text goes here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rgbClr val="000099"/>
                </a:solidFill>
              </a:rPr>
              <a:t>	&lt;/body&gt;</a:t>
            </a:r>
            <a:r>
              <a:rPr lang="en-GB" sz="26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rgbClr val="006600"/>
                </a:solidFill>
              </a:rPr>
              <a:t>&lt;/html&gt;</a:t>
            </a:r>
            <a:endParaRPr lang="en-GB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HTML Basic Document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3759200" y="1898650"/>
            <a:ext cx="1903414" cy="484188"/>
          </a:xfrm>
          <a:prstGeom prst="lin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715001" y="1701800"/>
            <a:ext cx="1236621" cy="36933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Start HTML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3759200" y="2382838"/>
            <a:ext cx="2355850" cy="484188"/>
          </a:xfrm>
          <a:prstGeom prst="lin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167438" y="2185988"/>
            <a:ext cx="2032608" cy="36933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Header information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3759200" y="3770313"/>
            <a:ext cx="2355850" cy="484188"/>
          </a:xfrm>
          <a:prstGeom prst="lin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167439" y="3573463"/>
            <a:ext cx="1791709" cy="36933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Page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your first webpage using an editor of your choice</a:t>
            </a:r>
          </a:p>
          <a:p>
            <a:r>
              <a:rPr lang="en-GB" dirty="0"/>
              <a:t>The body text should include your name in bold</a:t>
            </a:r>
          </a:p>
          <a:p>
            <a:r>
              <a:rPr lang="en-GB" dirty="0"/>
              <a:t>Save the file as "</a:t>
            </a:r>
            <a:r>
              <a:rPr lang="en-GB" dirty="0" err="1"/>
              <a:t>mypage.html</a:t>
            </a:r>
            <a:r>
              <a:rPr lang="en-GB" dirty="0"/>
              <a:t>".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Notepad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HTML not case sensitive </a:t>
            </a:r>
          </a:p>
          <a:p>
            <a:pPr lvl="1"/>
            <a:r>
              <a:rPr lang="en-GB"/>
              <a:t>W3C recommend lowercase</a:t>
            </a:r>
          </a:p>
          <a:p>
            <a:r>
              <a:rPr lang="en-GB"/>
              <a:t>Tags should have closing tags</a:t>
            </a:r>
          </a:p>
          <a:p>
            <a:pPr lvl="1"/>
            <a:r>
              <a:rPr lang="en-GB"/>
              <a:t>&lt;p&gt;&lt;/p&gt;</a:t>
            </a:r>
          </a:p>
          <a:p>
            <a:pPr lvl="1"/>
            <a:r>
              <a:rPr lang="en-GB"/>
              <a:t>&lt;br /&gt;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W3C rules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197100" y="1958975"/>
            <a:ext cx="7715250" cy="413385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&lt;html&gt;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	&lt;head&gt;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		&lt;title&gt;Document name goes here&lt;/title&gt;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	&lt;/head&gt;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	&lt;body&gt;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		&lt;b&gt;My first Webpage&lt;/b&gt; by Joe Blogs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	&lt;/body&gt; </a:t>
            </a:r>
          </a:p>
          <a:p>
            <a:pPr>
              <a:buFont typeface="Wingdings" pitchFamily="2" charset="2"/>
              <a:buNone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&lt;/html&gt;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HTML Basic Formatting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863976" y="4708526"/>
            <a:ext cx="1800225" cy="10080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664201" y="5500688"/>
            <a:ext cx="1035861" cy="36933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Add Bold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 flipV="1">
            <a:off x="7680326" y="3843338"/>
            <a:ext cx="360363" cy="576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961189" y="3484563"/>
            <a:ext cx="1542987" cy="36933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Add Italic here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19264"/>
            <a:ext cx="8229600" cy="4949825"/>
          </a:xfrm>
        </p:spPr>
        <p:txBody>
          <a:bodyPr/>
          <a:lstStyle/>
          <a:p>
            <a:r>
              <a:rPr lang="en-GB"/>
              <a:t>Headings are defined with the &lt;h1&gt; to &lt;h6&gt; tags. </a:t>
            </a:r>
          </a:p>
          <a:p>
            <a:pPr lvl="1"/>
            <a:r>
              <a:rPr lang="en-GB"/>
              <a:t>&lt;h1&gt;This is a large heading&lt;/h1&gt;</a:t>
            </a:r>
          </a:p>
          <a:p>
            <a:pPr lvl="1"/>
            <a:r>
              <a:rPr lang="en-GB"/>
              <a:t>&lt;h2&gt;This is a heading&lt;/h2&gt;</a:t>
            </a:r>
          </a:p>
          <a:p>
            <a:pPr lvl="1"/>
            <a:r>
              <a:rPr lang="en-GB"/>
              <a:t>&lt;h3&gt;This is a heading&lt;/h3&gt;</a:t>
            </a:r>
          </a:p>
          <a:p>
            <a:pPr lvl="1"/>
            <a:r>
              <a:rPr lang="en-GB"/>
              <a:t>&lt;h4&gt;This is a heading&lt;/h4&gt;</a:t>
            </a:r>
          </a:p>
          <a:p>
            <a:pPr lvl="1"/>
            <a:r>
              <a:rPr lang="en-GB"/>
              <a:t>&lt;h5&gt;This is a heading&lt;/h5&gt;</a:t>
            </a:r>
          </a:p>
          <a:p>
            <a:pPr lvl="1"/>
            <a:r>
              <a:rPr lang="en-GB"/>
              <a:t>&lt;h6&gt;This is a small heading&lt;/h6&gt;</a:t>
            </a:r>
          </a:p>
          <a:p>
            <a:r>
              <a:rPr lang="en-GB"/>
              <a:t>HTML automatically adds an extra blank line before and after a heading.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Headings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5068888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&lt;html&gt;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	&lt;head&gt;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		&lt;title&gt;Document name goes here&lt;/title&gt;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	&lt;/head&gt;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	&lt;body&gt;</a:t>
            </a:r>
          </a:p>
          <a:p>
            <a:pPr>
              <a:buFont typeface="Wingdings" pitchFamily="2" charset="2"/>
              <a:buNone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		&lt;h1&gt;This is a large heading&lt;/h1&gt;</a:t>
            </a:r>
          </a:p>
          <a:p>
            <a:pPr>
              <a:buFont typeface="Wingdings" pitchFamily="2" charset="2"/>
              <a:buNone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		&lt;h2&gt;This is a heading&lt;/h2&gt;</a:t>
            </a:r>
          </a:p>
          <a:p>
            <a:pPr>
              <a:buFont typeface="Wingdings" pitchFamily="2" charset="2"/>
              <a:buNone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		&lt;h3&gt;This is a heading&lt;/h3&gt;</a:t>
            </a:r>
          </a:p>
          <a:p>
            <a:pPr>
              <a:buFont typeface="Wingdings" pitchFamily="2" charset="2"/>
              <a:buNone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		&lt;h4&gt;This is a heading&lt;/h4&gt;</a:t>
            </a:r>
          </a:p>
          <a:p>
            <a:pPr>
              <a:buFont typeface="Wingdings" pitchFamily="2" charset="2"/>
              <a:buNone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		&lt;h5&gt;This is a heading&lt;/h5&gt;</a:t>
            </a:r>
          </a:p>
          <a:p>
            <a:pPr>
              <a:buFont typeface="Wingdings" pitchFamily="2" charset="2"/>
              <a:buNone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		&lt;h6&gt;This is a small heading&lt;/h6&gt;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	&lt;/body&gt; 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&lt;/html&gt;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HTML Basic Formatting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631951" y="1743075"/>
            <a:ext cx="8856663" cy="478155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&lt;html&gt;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	&lt;head&gt;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			&lt;title&gt;Document name goes here&lt;/title&gt;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	&lt;/head&gt;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	&lt;body&gt;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			&lt;p&gt;Paragraphs have a blank space before and after the text&lt;/p&gt;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			&lt;p&gt;This is useful to distinguish section of text&lt;/p&gt;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			&lt;b&gt;Sometimes extra &lt;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&gt;line breaks&lt;/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&gt; are not needed&lt;/b&gt;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			&lt;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</a:rPr>
              <a:t>br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 /&gt;A simple &lt;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&gt;Line Break&lt;/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&gt; can be used here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			&lt;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</a:rPr>
              <a:t>br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 /&gt;Note it does not need a closing tag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	&lt;/body&gt; </a:t>
            </a:r>
          </a:p>
          <a:p>
            <a:pPr>
              <a:buNone/>
              <a:tabLst>
                <a:tab pos="363538" algn="l"/>
                <a:tab pos="622300" algn="l"/>
                <a:tab pos="1524000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&lt;/html&gt;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HTML Basic Paragraphing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Some tags can have extra parameters (attributes)</a:t>
            </a:r>
          </a:p>
          <a:p>
            <a:r>
              <a:rPr lang="en-GB"/>
              <a:t>An attribute provides extra formatting functionality</a:t>
            </a:r>
          </a:p>
          <a:p>
            <a:r>
              <a:rPr lang="en-GB"/>
              <a:t>Not all tags allow attributes</a:t>
            </a:r>
          </a:p>
          <a:p>
            <a:endParaRPr lang="en-GB"/>
          </a:p>
          <a:p>
            <a:pPr>
              <a:buFont typeface="Wingdings" pitchFamily="2" charset="2"/>
              <a:buNone/>
            </a:pPr>
            <a:r>
              <a:rPr lang="en-GB" sz="3800">
                <a:solidFill>
                  <a:srgbClr val="FF0000"/>
                </a:solidFill>
              </a:rPr>
              <a:t>&lt;tag attribute=“parameter”&gt;&lt;/tag&gt;</a:t>
            </a:r>
          </a:p>
          <a:p>
            <a:endParaRPr lang="en-GB" sz="3800">
              <a:solidFill>
                <a:srgbClr val="FF0000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Tags and Attributes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19264"/>
            <a:ext cx="8229600" cy="701675"/>
          </a:xfrm>
        </p:spPr>
        <p:txBody>
          <a:bodyPr/>
          <a:lstStyle/>
          <a:p>
            <a:r>
              <a:rPr lang="en-GB"/>
              <a:t>Alignment defines the positioning of text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Alignment (Horizontal)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79650" y="2416176"/>
            <a:ext cx="7488238" cy="4117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61938" algn="l"/>
                <a:tab pos="711200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&lt;html&gt;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	&lt;head&gt;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		&lt;title&gt;Document name goes here&lt;/title&gt;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	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&lt;/head&gt;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	&lt;body&gt;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		&lt;h1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align=‘</a:t>
            </a:r>
            <a:r>
              <a:rPr lang="en-GB" sz="2400" dirty="0" err="1">
                <a:solidFill>
                  <a:srgbClr val="FF0000"/>
                </a:solidFill>
              </a:rPr>
              <a:t>center</a:t>
            </a:r>
            <a:r>
              <a:rPr lang="en-GB" sz="2400" dirty="0">
                <a:solidFill>
                  <a:srgbClr val="FF0000"/>
                </a:solidFill>
              </a:rPr>
              <a:t>’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&gt;This is a large heading&lt;/h1&gt;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	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	&lt;h2 </a:t>
            </a:r>
            <a:r>
              <a:rPr lang="en-GB" sz="2400" dirty="0">
                <a:solidFill>
                  <a:srgbClr val="FF0000"/>
                </a:solidFill>
              </a:rPr>
              <a:t>align=‘left’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&gt;This is an h2 heading&lt;/h2&gt;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	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	&lt;h3 </a:t>
            </a:r>
            <a:r>
              <a:rPr lang="en-GB" sz="2400" dirty="0">
                <a:solidFill>
                  <a:srgbClr val="FF0000"/>
                </a:solidFill>
              </a:rPr>
              <a:t>align=‘right’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&gt;This is an h3 heading&lt;/h3&gt;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	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	&lt;h4 </a:t>
            </a:r>
            <a:r>
              <a:rPr lang="en-GB" sz="2400" dirty="0">
                <a:solidFill>
                  <a:srgbClr val="FF0000"/>
                </a:solidFill>
              </a:rPr>
              <a:t>align=‘justify’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&gt;This is an h4 heading&lt;/h4&gt;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	&lt;/body&gt; </a:t>
            </a:r>
          </a:p>
          <a:p>
            <a:pPr>
              <a:tabLst>
                <a:tab pos="261938" algn="l"/>
                <a:tab pos="711200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&lt;/html&gt;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Web components (55%, K2)</a:t>
            </a:r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12A1E99-B064-43AF-8D40-CB30A094B065}"/>
              </a:ext>
            </a:extLst>
          </p:cNvPr>
          <p:cNvSpPr/>
          <p:nvPr/>
        </p:nvSpPr>
        <p:spPr>
          <a:xfrm>
            <a:off x="7570840" y="1977271"/>
            <a:ext cx="4331238" cy="1272551"/>
          </a:xfrm>
          <a:custGeom>
            <a:avLst/>
            <a:gdLst>
              <a:gd name="connsiteX0" fmla="*/ 212096 w 1272551"/>
              <a:gd name="connsiteY0" fmla="*/ 0 h 4194283"/>
              <a:gd name="connsiteX1" fmla="*/ 1060455 w 1272551"/>
              <a:gd name="connsiteY1" fmla="*/ 0 h 4194283"/>
              <a:gd name="connsiteX2" fmla="*/ 1272551 w 1272551"/>
              <a:gd name="connsiteY2" fmla="*/ 212096 h 4194283"/>
              <a:gd name="connsiteX3" fmla="*/ 1272551 w 1272551"/>
              <a:gd name="connsiteY3" fmla="*/ 4194283 h 4194283"/>
              <a:gd name="connsiteX4" fmla="*/ 1272551 w 1272551"/>
              <a:gd name="connsiteY4" fmla="*/ 4194283 h 4194283"/>
              <a:gd name="connsiteX5" fmla="*/ 0 w 1272551"/>
              <a:gd name="connsiteY5" fmla="*/ 4194283 h 4194283"/>
              <a:gd name="connsiteX6" fmla="*/ 0 w 1272551"/>
              <a:gd name="connsiteY6" fmla="*/ 4194283 h 4194283"/>
              <a:gd name="connsiteX7" fmla="*/ 0 w 1272551"/>
              <a:gd name="connsiteY7" fmla="*/ 212096 h 4194283"/>
              <a:gd name="connsiteX8" fmla="*/ 212096 w 1272551"/>
              <a:gd name="connsiteY8" fmla="*/ 0 h 419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551" h="4194283">
                <a:moveTo>
                  <a:pt x="1272551" y="699061"/>
                </a:moveTo>
                <a:lnTo>
                  <a:pt x="1272551" y="3495222"/>
                </a:lnTo>
                <a:cubicBezTo>
                  <a:pt x="1272551" y="3881302"/>
                  <a:pt x="1243740" y="4194283"/>
                  <a:pt x="1208201" y="4194283"/>
                </a:cubicBezTo>
                <a:lnTo>
                  <a:pt x="0" y="4194283"/>
                </a:lnTo>
                <a:lnTo>
                  <a:pt x="0" y="4194283"/>
                </a:lnTo>
                <a:lnTo>
                  <a:pt x="0" y="0"/>
                </a:lnTo>
                <a:lnTo>
                  <a:pt x="0" y="0"/>
                </a:lnTo>
                <a:lnTo>
                  <a:pt x="1208201" y="0"/>
                </a:lnTo>
                <a:cubicBezTo>
                  <a:pt x="1243740" y="0"/>
                  <a:pt x="1272551" y="312981"/>
                  <a:pt x="1272551" y="69906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5945" rIns="309770" bIns="185947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Browsers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Applications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67B97F3-20BA-4CDD-A22A-D1A9C6DC1F32}"/>
              </a:ext>
            </a:extLst>
          </p:cNvPr>
          <p:cNvSpPr/>
          <p:nvPr/>
        </p:nvSpPr>
        <p:spPr>
          <a:xfrm>
            <a:off x="313985" y="1818202"/>
            <a:ext cx="7393808" cy="1590688"/>
          </a:xfrm>
          <a:custGeom>
            <a:avLst/>
            <a:gdLst>
              <a:gd name="connsiteX0" fmla="*/ 0 w 7393808"/>
              <a:gd name="connsiteY0" fmla="*/ 265120 h 1590688"/>
              <a:gd name="connsiteX1" fmla="*/ 265120 w 7393808"/>
              <a:gd name="connsiteY1" fmla="*/ 0 h 1590688"/>
              <a:gd name="connsiteX2" fmla="*/ 7128688 w 7393808"/>
              <a:gd name="connsiteY2" fmla="*/ 0 h 1590688"/>
              <a:gd name="connsiteX3" fmla="*/ 7393808 w 7393808"/>
              <a:gd name="connsiteY3" fmla="*/ 265120 h 1590688"/>
              <a:gd name="connsiteX4" fmla="*/ 7393808 w 7393808"/>
              <a:gd name="connsiteY4" fmla="*/ 1325568 h 1590688"/>
              <a:gd name="connsiteX5" fmla="*/ 7128688 w 7393808"/>
              <a:gd name="connsiteY5" fmla="*/ 1590688 h 1590688"/>
              <a:gd name="connsiteX6" fmla="*/ 265120 w 7393808"/>
              <a:gd name="connsiteY6" fmla="*/ 1590688 h 1590688"/>
              <a:gd name="connsiteX7" fmla="*/ 0 w 7393808"/>
              <a:gd name="connsiteY7" fmla="*/ 1325568 h 1590688"/>
              <a:gd name="connsiteX8" fmla="*/ 0 w 7393808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3808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7128688" y="0"/>
                </a:lnTo>
                <a:cubicBezTo>
                  <a:pt x="7275110" y="0"/>
                  <a:pt x="7393808" y="118698"/>
                  <a:pt x="7393808" y="265120"/>
                </a:cubicBezTo>
                <a:lnTo>
                  <a:pt x="7393808" y="1325568"/>
                </a:lnTo>
                <a:cubicBezTo>
                  <a:pt x="7393808" y="1471990"/>
                  <a:pt x="7275110" y="1590688"/>
                  <a:pt x="7128688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21" tIns="148136" rIns="218621" bIns="148136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700" kern="1200" dirty="0"/>
              <a:t>4.3 Describe the purpose of a web client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F213AD6-1592-47BE-AF14-5823B6A33DF7}"/>
              </a:ext>
            </a:extLst>
          </p:cNvPr>
          <p:cNvSpPr/>
          <p:nvPr/>
        </p:nvSpPr>
        <p:spPr>
          <a:xfrm>
            <a:off x="7570839" y="3513755"/>
            <a:ext cx="4331238" cy="1540029"/>
          </a:xfrm>
          <a:custGeom>
            <a:avLst/>
            <a:gdLst>
              <a:gd name="connsiteX0" fmla="*/ 256676 w 1540028"/>
              <a:gd name="connsiteY0" fmla="*/ 0 h 4194283"/>
              <a:gd name="connsiteX1" fmla="*/ 1283352 w 1540028"/>
              <a:gd name="connsiteY1" fmla="*/ 0 h 4194283"/>
              <a:gd name="connsiteX2" fmla="*/ 1540028 w 1540028"/>
              <a:gd name="connsiteY2" fmla="*/ 256676 h 4194283"/>
              <a:gd name="connsiteX3" fmla="*/ 1540028 w 1540028"/>
              <a:gd name="connsiteY3" fmla="*/ 4194283 h 4194283"/>
              <a:gd name="connsiteX4" fmla="*/ 1540028 w 1540028"/>
              <a:gd name="connsiteY4" fmla="*/ 4194283 h 4194283"/>
              <a:gd name="connsiteX5" fmla="*/ 0 w 1540028"/>
              <a:gd name="connsiteY5" fmla="*/ 4194283 h 4194283"/>
              <a:gd name="connsiteX6" fmla="*/ 0 w 1540028"/>
              <a:gd name="connsiteY6" fmla="*/ 4194283 h 4194283"/>
              <a:gd name="connsiteX7" fmla="*/ 0 w 1540028"/>
              <a:gd name="connsiteY7" fmla="*/ 256676 h 4194283"/>
              <a:gd name="connsiteX8" fmla="*/ 256676 w 1540028"/>
              <a:gd name="connsiteY8" fmla="*/ 0 h 419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0028" h="4194283">
                <a:moveTo>
                  <a:pt x="1540028" y="699061"/>
                </a:moveTo>
                <a:lnTo>
                  <a:pt x="1540028" y="3495222"/>
                </a:lnTo>
                <a:cubicBezTo>
                  <a:pt x="1540028" y="3881301"/>
                  <a:pt x="1497833" y="4194282"/>
                  <a:pt x="1445783" y="4194282"/>
                </a:cubicBezTo>
                <a:lnTo>
                  <a:pt x="0" y="4194282"/>
                </a:lnTo>
                <a:lnTo>
                  <a:pt x="0" y="4194282"/>
                </a:lnTo>
                <a:lnTo>
                  <a:pt x="0" y="1"/>
                </a:lnTo>
                <a:lnTo>
                  <a:pt x="0" y="1"/>
                </a:lnTo>
                <a:lnTo>
                  <a:pt x="1445783" y="1"/>
                </a:lnTo>
                <a:cubicBezTo>
                  <a:pt x="1497833" y="1"/>
                  <a:pt x="1540028" y="312982"/>
                  <a:pt x="1540028" y="69906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99003" rIns="322828" bIns="199004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How mark-up languages render hyperlinks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How the web crawler work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Displaying of search results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Factors that affect search engine optimization (SEO)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00FE1CD-58D9-4B73-B252-3BFA81E9B77E}"/>
              </a:ext>
            </a:extLst>
          </p:cNvPr>
          <p:cNvSpPr/>
          <p:nvPr/>
        </p:nvSpPr>
        <p:spPr>
          <a:xfrm>
            <a:off x="313985" y="3488425"/>
            <a:ext cx="7393808" cy="1590688"/>
          </a:xfrm>
          <a:custGeom>
            <a:avLst/>
            <a:gdLst>
              <a:gd name="connsiteX0" fmla="*/ 0 w 7393808"/>
              <a:gd name="connsiteY0" fmla="*/ 265120 h 1590688"/>
              <a:gd name="connsiteX1" fmla="*/ 265120 w 7393808"/>
              <a:gd name="connsiteY1" fmla="*/ 0 h 1590688"/>
              <a:gd name="connsiteX2" fmla="*/ 7128688 w 7393808"/>
              <a:gd name="connsiteY2" fmla="*/ 0 h 1590688"/>
              <a:gd name="connsiteX3" fmla="*/ 7393808 w 7393808"/>
              <a:gd name="connsiteY3" fmla="*/ 265120 h 1590688"/>
              <a:gd name="connsiteX4" fmla="*/ 7393808 w 7393808"/>
              <a:gd name="connsiteY4" fmla="*/ 1325568 h 1590688"/>
              <a:gd name="connsiteX5" fmla="*/ 7128688 w 7393808"/>
              <a:gd name="connsiteY5" fmla="*/ 1590688 h 1590688"/>
              <a:gd name="connsiteX6" fmla="*/ 265120 w 7393808"/>
              <a:gd name="connsiteY6" fmla="*/ 1590688 h 1590688"/>
              <a:gd name="connsiteX7" fmla="*/ 0 w 7393808"/>
              <a:gd name="connsiteY7" fmla="*/ 1325568 h 1590688"/>
              <a:gd name="connsiteX8" fmla="*/ 0 w 7393808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3808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7128688" y="0"/>
                </a:lnTo>
                <a:cubicBezTo>
                  <a:pt x="7275110" y="0"/>
                  <a:pt x="7393808" y="118698"/>
                  <a:pt x="7393808" y="265120"/>
                </a:cubicBezTo>
                <a:lnTo>
                  <a:pt x="7393808" y="1325568"/>
                </a:lnTo>
                <a:cubicBezTo>
                  <a:pt x="7393808" y="1471990"/>
                  <a:pt x="7275110" y="1590688"/>
                  <a:pt x="7128688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21" tIns="148136" rIns="218621" bIns="148136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700" kern="1200"/>
              <a:t>4.4 Describe how Search Engines operate in regard to the following: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8A7A5C3-97F9-46CA-8B1D-321900F234E4}"/>
              </a:ext>
            </a:extLst>
          </p:cNvPr>
          <p:cNvSpPr/>
          <p:nvPr/>
        </p:nvSpPr>
        <p:spPr>
          <a:xfrm>
            <a:off x="7570840" y="5317717"/>
            <a:ext cx="4331238" cy="1272551"/>
          </a:xfrm>
          <a:custGeom>
            <a:avLst/>
            <a:gdLst>
              <a:gd name="connsiteX0" fmla="*/ 212096 w 1272551"/>
              <a:gd name="connsiteY0" fmla="*/ 0 h 4194283"/>
              <a:gd name="connsiteX1" fmla="*/ 1060455 w 1272551"/>
              <a:gd name="connsiteY1" fmla="*/ 0 h 4194283"/>
              <a:gd name="connsiteX2" fmla="*/ 1272551 w 1272551"/>
              <a:gd name="connsiteY2" fmla="*/ 212096 h 4194283"/>
              <a:gd name="connsiteX3" fmla="*/ 1272551 w 1272551"/>
              <a:gd name="connsiteY3" fmla="*/ 4194283 h 4194283"/>
              <a:gd name="connsiteX4" fmla="*/ 1272551 w 1272551"/>
              <a:gd name="connsiteY4" fmla="*/ 4194283 h 4194283"/>
              <a:gd name="connsiteX5" fmla="*/ 0 w 1272551"/>
              <a:gd name="connsiteY5" fmla="*/ 4194283 h 4194283"/>
              <a:gd name="connsiteX6" fmla="*/ 0 w 1272551"/>
              <a:gd name="connsiteY6" fmla="*/ 4194283 h 4194283"/>
              <a:gd name="connsiteX7" fmla="*/ 0 w 1272551"/>
              <a:gd name="connsiteY7" fmla="*/ 212096 h 4194283"/>
              <a:gd name="connsiteX8" fmla="*/ 212096 w 1272551"/>
              <a:gd name="connsiteY8" fmla="*/ 0 h 419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551" h="4194283">
                <a:moveTo>
                  <a:pt x="1272551" y="699061"/>
                </a:moveTo>
                <a:lnTo>
                  <a:pt x="1272551" y="3495222"/>
                </a:lnTo>
                <a:cubicBezTo>
                  <a:pt x="1272551" y="3881302"/>
                  <a:pt x="1243740" y="4194283"/>
                  <a:pt x="1208201" y="4194283"/>
                </a:cubicBezTo>
                <a:lnTo>
                  <a:pt x="0" y="4194283"/>
                </a:lnTo>
                <a:lnTo>
                  <a:pt x="0" y="4194283"/>
                </a:lnTo>
                <a:lnTo>
                  <a:pt x="0" y="0"/>
                </a:lnTo>
                <a:lnTo>
                  <a:pt x="0" y="0"/>
                </a:lnTo>
                <a:lnTo>
                  <a:pt x="1208201" y="0"/>
                </a:lnTo>
                <a:cubicBezTo>
                  <a:pt x="1243740" y="0"/>
                  <a:pt x="1272551" y="312981"/>
                  <a:pt x="1272551" y="69906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5946" rIns="309770" bIns="185946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Written in code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Written scripting language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2DCF08-0230-4D64-B71A-305A46C71A10}"/>
              </a:ext>
            </a:extLst>
          </p:cNvPr>
          <p:cNvSpPr/>
          <p:nvPr/>
        </p:nvSpPr>
        <p:spPr>
          <a:xfrm>
            <a:off x="313985" y="5158648"/>
            <a:ext cx="7393808" cy="1590688"/>
          </a:xfrm>
          <a:custGeom>
            <a:avLst/>
            <a:gdLst>
              <a:gd name="connsiteX0" fmla="*/ 0 w 7393808"/>
              <a:gd name="connsiteY0" fmla="*/ 265120 h 1590688"/>
              <a:gd name="connsiteX1" fmla="*/ 265120 w 7393808"/>
              <a:gd name="connsiteY1" fmla="*/ 0 h 1590688"/>
              <a:gd name="connsiteX2" fmla="*/ 7128688 w 7393808"/>
              <a:gd name="connsiteY2" fmla="*/ 0 h 1590688"/>
              <a:gd name="connsiteX3" fmla="*/ 7393808 w 7393808"/>
              <a:gd name="connsiteY3" fmla="*/ 265120 h 1590688"/>
              <a:gd name="connsiteX4" fmla="*/ 7393808 w 7393808"/>
              <a:gd name="connsiteY4" fmla="*/ 1325568 h 1590688"/>
              <a:gd name="connsiteX5" fmla="*/ 7128688 w 7393808"/>
              <a:gd name="connsiteY5" fmla="*/ 1590688 h 1590688"/>
              <a:gd name="connsiteX6" fmla="*/ 265120 w 7393808"/>
              <a:gd name="connsiteY6" fmla="*/ 1590688 h 1590688"/>
              <a:gd name="connsiteX7" fmla="*/ 0 w 7393808"/>
              <a:gd name="connsiteY7" fmla="*/ 1325568 h 1590688"/>
              <a:gd name="connsiteX8" fmla="*/ 0 w 7393808"/>
              <a:gd name="connsiteY8" fmla="*/ 265120 h 15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3808" h="1590688">
                <a:moveTo>
                  <a:pt x="0" y="265120"/>
                </a:moveTo>
                <a:cubicBezTo>
                  <a:pt x="0" y="118698"/>
                  <a:pt x="118698" y="0"/>
                  <a:pt x="265120" y="0"/>
                </a:cubicBezTo>
                <a:lnTo>
                  <a:pt x="7128688" y="0"/>
                </a:lnTo>
                <a:cubicBezTo>
                  <a:pt x="7275110" y="0"/>
                  <a:pt x="7393808" y="118698"/>
                  <a:pt x="7393808" y="265120"/>
                </a:cubicBezTo>
                <a:lnTo>
                  <a:pt x="7393808" y="1325568"/>
                </a:lnTo>
                <a:cubicBezTo>
                  <a:pt x="7393808" y="1471990"/>
                  <a:pt x="7275110" y="1590688"/>
                  <a:pt x="7128688" y="1590688"/>
                </a:cubicBezTo>
                <a:lnTo>
                  <a:pt x="265120" y="1590688"/>
                </a:lnTo>
                <a:cubicBezTo>
                  <a:pt x="118698" y="1590688"/>
                  <a:pt x="0" y="1471990"/>
                  <a:pt x="0" y="1325568"/>
                </a:cubicBezTo>
                <a:lnTo>
                  <a:pt x="0" y="2651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21" tIns="148136" rIns="218621" bIns="148136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700" kern="1200"/>
              <a:t>4.5 Explain the differences between a static and dynamic website.</a:t>
            </a:r>
          </a:p>
        </p:txBody>
      </p:sp>
    </p:spTree>
    <p:extLst>
      <p:ext uri="{BB962C8B-B14F-4D97-AF65-F5344CB8AC3E}">
        <p14:creationId xmlns:p14="http://schemas.microsoft.com/office/powerpoint/2010/main" val="26441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4600"/>
              <a:t>&lt;p align=“center”&gt;&lt;/p&gt;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Paragraph alignment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774825" y="1719264"/>
            <a:ext cx="8642350" cy="5138737"/>
          </a:xfrm>
        </p:spPr>
        <p:txBody>
          <a:bodyPr/>
          <a:lstStyle/>
          <a:p>
            <a:r>
              <a:rPr lang="en-GB" dirty="0"/>
              <a:t>Defining a background colour in the body tag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&lt;body </a:t>
            </a:r>
            <a:r>
              <a:rPr lang="en-GB" dirty="0" err="1">
                <a:solidFill>
                  <a:srgbClr val="FF0000"/>
                </a:solidFill>
              </a:rPr>
              <a:t>bgcolor</a:t>
            </a:r>
            <a:r>
              <a:rPr lang="en-GB" dirty="0">
                <a:solidFill>
                  <a:srgbClr val="FF0000"/>
                </a:solidFill>
              </a:rPr>
              <a:t>=‘#000000’&gt; </a:t>
            </a:r>
            <a:r>
              <a:rPr lang="en-GB" dirty="0">
                <a:solidFill>
                  <a:schemeClr val="tx1"/>
                </a:solidFill>
              </a:rPr>
              <a:t>(This is deprecated)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&lt;body </a:t>
            </a:r>
            <a:r>
              <a:rPr lang="en-GB" dirty="0" err="1">
                <a:solidFill>
                  <a:srgbClr val="FF0000"/>
                </a:solidFill>
              </a:rPr>
              <a:t>bgcolor</a:t>
            </a:r>
            <a:r>
              <a:rPr lang="en-GB" dirty="0">
                <a:solidFill>
                  <a:srgbClr val="FF0000"/>
                </a:solidFill>
              </a:rPr>
              <a:t>=‘</a:t>
            </a:r>
            <a:r>
              <a:rPr lang="en-GB" dirty="0" err="1">
                <a:solidFill>
                  <a:srgbClr val="FF0000"/>
                </a:solidFill>
              </a:rPr>
              <a:t>rgb</a:t>
            </a:r>
            <a:r>
              <a:rPr lang="en-GB" dirty="0">
                <a:solidFill>
                  <a:srgbClr val="FF0000"/>
                </a:solidFill>
              </a:rPr>
              <a:t>(0,0,0)’&gt;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&lt;body </a:t>
            </a:r>
            <a:r>
              <a:rPr lang="en-GB" dirty="0" err="1">
                <a:solidFill>
                  <a:srgbClr val="FF0000"/>
                </a:solidFill>
              </a:rPr>
              <a:t>bgcolor</a:t>
            </a:r>
            <a:r>
              <a:rPr lang="en-GB" dirty="0">
                <a:solidFill>
                  <a:srgbClr val="FF0000"/>
                </a:solidFill>
              </a:rPr>
              <a:t>=‘black’&gt;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Defining a background image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&lt;body background="</a:t>
            </a:r>
            <a:r>
              <a:rPr lang="en-GB" dirty="0" err="1">
                <a:solidFill>
                  <a:srgbClr val="FF0000"/>
                </a:solidFill>
              </a:rPr>
              <a:t>www.images.com/clouds.gif</a:t>
            </a:r>
            <a:r>
              <a:rPr lang="en-GB" dirty="0">
                <a:solidFill>
                  <a:srgbClr val="FF0000"/>
                </a:solidFill>
              </a:rPr>
              <a:t>"&gt;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r>
              <a:rPr lang="en-GB" sz="1800" dirty="0"/>
              <a:t>Note W3C has deprecated </a:t>
            </a:r>
            <a:r>
              <a:rPr lang="en-GB" sz="1800" dirty="0" err="1"/>
              <a:t>bgcolor</a:t>
            </a:r>
            <a:r>
              <a:rPr lang="en-GB" sz="1800" dirty="0"/>
              <a:t>, background attribute in latest versions of HTML (HTML 4 and XHTML) – use CSS instead.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 attribute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Colours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>
            <p:ph type="tbl" idx="1"/>
          </p:nvPr>
        </p:nvGraphicFramePr>
        <p:xfrm>
          <a:off x="1981200" y="1360488"/>
          <a:ext cx="8229600" cy="480536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Colour HEX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Colour RGB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rgb(0,0,0)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#FF0000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rgb(255,0,0)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#00FF00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rgb(0,255,0)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#0000FF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rgb(0,0,255)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#FFFF00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rgb(255,255,0)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#00FFFF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rgb(0,255,255)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#FF00FF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rgb(255,0,255)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#C0C0C0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rgb(192,192,192)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#FFFFFF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rgb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(255,255,255)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1971676" y="6156325"/>
            <a:ext cx="8234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>
                <a:hlinkClick r:id="rId3"/>
              </a:rPr>
              <a:t>http://www.computerhope.com/htmcolor.htm</a:t>
            </a:r>
            <a:r>
              <a:rPr lang="en-GB" sz="320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7570" y="571480"/>
            <a:ext cx="294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256 * 256 * 256 = 16 777 216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Format font</a:t>
            </a:r>
          </a:p>
          <a:p>
            <a:pPr>
              <a:buFont typeface="Wingdings" pitchFamily="2" charset="2"/>
              <a:buNone/>
            </a:pPr>
            <a:r>
              <a:rPr lang="en-GB" dirty="0">
                <a:solidFill>
                  <a:srgbClr val="FF0000"/>
                </a:solidFill>
              </a:rPr>
              <a:t>&lt;font face="Verdana"&gt;text&lt;/font&gt;</a:t>
            </a:r>
          </a:p>
          <a:p>
            <a:endParaRPr lang="en-GB" dirty="0"/>
          </a:p>
          <a:p>
            <a:r>
              <a:rPr lang="en-GB" dirty="0"/>
              <a:t>Format font and size </a:t>
            </a:r>
            <a:r>
              <a:rPr lang="en-GB" sz="2000" dirty="0"/>
              <a:t>(size is 0-7, not scaled in points)</a:t>
            </a:r>
          </a:p>
          <a:p>
            <a:pPr>
              <a:buFont typeface="Wingdings" pitchFamily="2" charset="2"/>
              <a:buNone/>
            </a:pPr>
            <a:r>
              <a:rPr lang="en-GB" dirty="0">
                <a:solidFill>
                  <a:srgbClr val="FF0000"/>
                </a:solidFill>
              </a:rPr>
              <a:t>&lt;font size="2" face="Verdana"&gt;text&lt;/font&gt;</a:t>
            </a:r>
          </a:p>
          <a:p>
            <a:endParaRPr lang="en-GB" dirty="0"/>
          </a:p>
          <a:p>
            <a:r>
              <a:rPr lang="en-GB" dirty="0"/>
              <a:t>Format  colour</a:t>
            </a:r>
          </a:p>
          <a:p>
            <a:pPr>
              <a:buFont typeface="Wingdings" pitchFamily="2" charset="2"/>
              <a:buNone/>
            </a:pPr>
            <a:r>
              <a:rPr lang="en-GB" dirty="0">
                <a:solidFill>
                  <a:srgbClr val="FF0000"/>
                </a:solidFill>
              </a:rPr>
              <a:t>&lt;font </a:t>
            </a:r>
            <a:r>
              <a:rPr lang="en-GB" dirty="0" err="1">
                <a:solidFill>
                  <a:srgbClr val="FF0000"/>
                </a:solidFill>
              </a:rPr>
              <a:t>color</a:t>
            </a:r>
            <a:r>
              <a:rPr lang="en-GB" dirty="0">
                <a:solidFill>
                  <a:srgbClr val="FF0000"/>
                </a:solidFill>
              </a:rPr>
              <a:t>="#c0c0c0"&gt;text&lt;/font&gt;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Font tag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116138" y="6172200"/>
            <a:ext cx="786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Note W3C has deprecated font attribute in latest versions of HTML (HTML 4 and XHTML).– use CSS instead.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Generic block element</a:t>
            </a:r>
          </a:p>
          <a:p>
            <a:r>
              <a:rPr lang="en-GB"/>
              <a:t>Serves no direct purpose</a:t>
            </a:r>
          </a:p>
          <a:p>
            <a:r>
              <a:rPr lang="en-GB"/>
              <a:t>Facilitates styling attributes</a:t>
            </a:r>
          </a:p>
          <a:p>
            <a:r>
              <a:rPr lang="en-GB"/>
              <a:t>Heavily used in CSS</a:t>
            </a:r>
          </a:p>
          <a:p>
            <a:endParaRPr lang="en-GB"/>
          </a:p>
          <a:p>
            <a:pPr>
              <a:buFont typeface="Wingdings" pitchFamily="2" charset="2"/>
              <a:buNone/>
            </a:pPr>
            <a:r>
              <a:rPr lang="en-GB" sz="4600"/>
              <a:t>&lt;div&gt;&lt;/div&gt;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DIV tag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4600"/>
              <a:t>&lt;div align="center"&gt;&lt;/div&gt;</a:t>
            </a:r>
          </a:p>
          <a:p>
            <a:r>
              <a:rPr lang="en-GB" sz="4600"/>
              <a:t>&lt;div style="color:#FF0000;"&gt;</a:t>
            </a:r>
          </a:p>
          <a:p>
            <a:r>
              <a:rPr lang="en-GB" sz="4600"/>
              <a:t>&lt;div class=“menu"&gt;&lt;/div&gt;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DIV examples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545D2-E3B3-4598-89FB-ADF2A6CE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go to our mindfulness web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E37FE-4182-4D8B-8399-1D5102E8F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yoga.html page, change the font of the YOGA heading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	&lt;font face="Verdana"&gt;Yoga&lt;/font&gt;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Let’s say we had 20 pages to do, what problem do you see?</a:t>
            </a:r>
          </a:p>
          <a:p>
            <a:r>
              <a:rPr lang="en-GB" dirty="0"/>
              <a:t>What happens if tomorrow we need to change the font in the 20 pages to ARIAL?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324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201436-A1F0-4321-90B1-8E0A541476B2}"/>
              </a:ext>
            </a:extLst>
          </p:cNvPr>
          <p:cNvSpPr txBox="1"/>
          <p:nvPr/>
        </p:nvSpPr>
        <p:spPr>
          <a:xfrm>
            <a:off x="3687872" y="2939142"/>
            <a:ext cx="4816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Too much work!!!!</a:t>
            </a:r>
          </a:p>
        </p:txBody>
      </p:sp>
    </p:spTree>
    <p:extLst>
      <p:ext uri="{BB962C8B-B14F-4D97-AF65-F5344CB8AC3E}">
        <p14:creationId xmlns:p14="http://schemas.microsoft.com/office/powerpoint/2010/main" val="3525962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201436-A1F0-4321-90B1-8E0A541476B2}"/>
              </a:ext>
            </a:extLst>
          </p:cNvPr>
          <p:cNvSpPr txBox="1"/>
          <p:nvPr/>
        </p:nvSpPr>
        <p:spPr>
          <a:xfrm>
            <a:off x="3687872" y="2939142"/>
            <a:ext cx="5685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There is an easier way</a:t>
            </a:r>
          </a:p>
        </p:txBody>
      </p:sp>
    </p:spTree>
    <p:extLst>
      <p:ext uri="{BB962C8B-B14F-4D97-AF65-F5344CB8AC3E}">
        <p14:creationId xmlns:p14="http://schemas.microsoft.com/office/powerpoint/2010/main" val="1186150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84313"/>
            <a:ext cx="8229600" cy="4411662"/>
          </a:xfrm>
        </p:spPr>
        <p:txBody>
          <a:bodyPr/>
          <a:lstStyle/>
          <a:p>
            <a:pPr eaLnBrk="1" hangingPunct="1"/>
            <a:r>
              <a:rPr lang="en-GB"/>
              <a:t>CSS attributes can be placed either:</a:t>
            </a:r>
          </a:p>
          <a:p>
            <a:pPr lvl="1" eaLnBrk="1" hangingPunct="1"/>
            <a:r>
              <a:rPr lang="en-GB"/>
              <a:t>Inline – CSS code mixed into the HTML code</a:t>
            </a:r>
          </a:p>
          <a:p>
            <a:pPr lvl="1" eaLnBrk="1" hangingPunct="1"/>
            <a:r>
              <a:rPr lang="en-GB"/>
              <a:t>Internal/embedded – CSS code is within a HTML document</a:t>
            </a:r>
          </a:p>
          <a:p>
            <a:pPr lvl="1" eaLnBrk="1" hangingPunct="1"/>
            <a:r>
              <a:rPr lang="en-GB"/>
              <a:t>External (linked) - a separate imported CSS file</a:t>
            </a:r>
          </a:p>
          <a:p>
            <a:pPr eaLnBrk="1" hangingPunct="1"/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Implementing CSS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Web components (55%, K2)</a:t>
            </a:r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CA8E87A-A4AD-4042-917F-DAD75B58843C}"/>
              </a:ext>
            </a:extLst>
          </p:cNvPr>
          <p:cNvSpPr/>
          <p:nvPr/>
        </p:nvSpPr>
        <p:spPr>
          <a:xfrm>
            <a:off x="7691018" y="2066458"/>
            <a:ext cx="4208771" cy="1926179"/>
          </a:xfrm>
          <a:custGeom>
            <a:avLst/>
            <a:gdLst>
              <a:gd name="connsiteX0" fmla="*/ 321036 w 1926179"/>
              <a:gd name="connsiteY0" fmla="*/ 0 h 4208771"/>
              <a:gd name="connsiteX1" fmla="*/ 1605143 w 1926179"/>
              <a:gd name="connsiteY1" fmla="*/ 0 h 4208771"/>
              <a:gd name="connsiteX2" fmla="*/ 1926179 w 1926179"/>
              <a:gd name="connsiteY2" fmla="*/ 321036 h 4208771"/>
              <a:gd name="connsiteX3" fmla="*/ 1926179 w 1926179"/>
              <a:gd name="connsiteY3" fmla="*/ 4208771 h 4208771"/>
              <a:gd name="connsiteX4" fmla="*/ 1926179 w 1926179"/>
              <a:gd name="connsiteY4" fmla="*/ 4208771 h 4208771"/>
              <a:gd name="connsiteX5" fmla="*/ 0 w 1926179"/>
              <a:gd name="connsiteY5" fmla="*/ 4208771 h 4208771"/>
              <a:gd name="connsiteX6" fmla="*/ 0 w 1926179"/>
              <a:gd name="connsiteY6" fmla="*/ 4208771 h 4208771"/>
              <a:gd name="connsiteX7" fmla="*/ 0 w 1926179"/>
              <a:gd name="connsiteY7" fmla="*/ 321036 h 4208771"/>
              <a:gd name="connsiteX8" fmla="*/ 321036 w 1926179"/>
              <a:gd name="connsiteY8" fmla="*/ 0 h 420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179" h="4208771">
                <a:moveTo>
                  <a:pt x="1926179" y="701475"/>
                </a:moveTo>
                <a:lnTo>
                  <a:pt x="1926179" y="3507296"/>
                </a:lnTo>
                <a:cubicBezTo>
                  <a:pt x="1926179" y="3894709"/>
                  <a:pt x="1860398" y="4208771"/>
                  <a:pt x="1779254" y="4208771"/>
                </a:cubicBezTo>
                <a:lnTo>
                  <a:pt x="0" y="4208771"/>
                </a:lnTo>
                <a:lnTo>
                  <a:pt x="0" y="4208771"/>
                </a:lnTo>
                <a:lnTo>
                  <a:pt x="0" y="0"/>
                </a:lnTo>
                <a:lnTo>
                  <a:pt x="0" y="0"/>
                </a:lnTo>
                <a:lnTo>
                  <a:pt x="1779254" y="0"/>
                </a:lnTo>
                <a:cubicBezTo>
                  <a:pt x="1860398" y="0"/>
                  <a:pt x="1926179" y="314062"/>
                  <a:pt x="1926179" y="70147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47368" rIns="200708" bIns="147368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800" kern="1200"/>
              <a:t>Forms</a:t>
            </a: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800" kern="1200"/>
              <a:t>Checkout</a:t>
            </a: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800" kern="1200"/>
              <a:t>Registration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80CF15F-7D20-4600-9320-10A9E028E643}"/>
              </a:ext>
            </a:extLst>
          </p:cNvPr>
          <p:cNvSpPr/>
          <p:nvPr/>
        </p:nvSpPr>
        <p:spPr>
          <a:xfrm>
            <a:off x="315443" y="1825685"/>
            <a:ext cx="7375575" cy="2407724"/>
          </a:xfrm>
          <a:custGeom>
            <a:avLst/>
            <a:gdLst>
              <a:gd name="connsiteX0" fmla="*/ 0 w 7375575"/>
              <a:gd name="connsiteY0" fmla="*/ 401295 h 2407724"/>
              <a:gd name="connsiteX1" fmla="*/ 401295 w 7375575"/>
              <a:gd name="connsiteY1" fmla="*/ 0 h 2407724"/>
              <a:gd name="connsiteX2" fmla="*/ 6974280 w 7375575"/>
              <a:gd name="connsiteY2" fmla="*/ 0 h 2407724"/>
              <a:gd name="connsiteX3" fmla="*/ 7375575 w 7375575"/>
              <a:gd name="connsiteY3" fmla="*/ 401295 h 2407724"/>
              <a:gd name="connsiteX4" fmla="*/ 7375575 w 7375575"/>
              <a:gd name="connsiteY4" fmla="*/ 2006429 h 2407724"/>
              <a:gd name="connsiteX5" fmla="*/ 6974280 w 7375575"/>
              <a:gd name="connsiteY5" fmla="*/ 2407724 h 2407724"/>
              <a:gd name="connsiteX6" fmla="*/ 401295 w 7375575"/>
              <a:gd name="connsiteY6" fmla="*/ 2407724 h 2407724"/>
              <a:gd name="connsiteX7" fmla="*/ 0 w 7375575"/>
              <a:gd name="connsiteY7" fmla="*/ 2006429 h 2407724"/>
              <a:gd name="connsiteX8" fmla="*/ 0 w 7375575"/>
              <a:gd name="connsiteY8" fmla="*/ 401295 h 240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5575" h="2407724">
                <a:moveTo>
                  <a:pt x="0" y="401295"/>
                </a:moveTo>
                <a:cubicBezTo>
                  <a:pt x="0" y="179666"/>
                  <a:pt x="179666" y="0"/>
                  <a:pt x="401295" y="0"/>
                </a:cubicBezTo>
                <a:lnTo>
                  <a:pt x="6974280" y="0"/>
                </a:lnTo>
                <a:cubicBezTo>
                  <a:pt x="7195909" y="0"/>
                  <a:pt x="7375575" y="179666"/>
                  <a:pt x="7375575" y="401295"/>
                </a:cubicBezTo>
                <a:lnTo>
                  <a:pt x="7375575" y="2006429"/>
                </a:lnTo>
                <a:cubicBezTo>
                  <a:pt x="7375575" y="2228058"/>
                  <a:pt x="7195909" y="2407724"/>
                  <a:pt x="6974280" y="2407724"/>
                </a:cubicBezTo>
                <a:lnTo>
                  <a:pt x="401295" y="2407724"/>
                </a:lnTo>
                <a:cubicBezTo>
                  <a:pt x="179666" y="2407724"/>
                  <a:pt x="0" y="2228058"/>
                  <a:pt x="0" y="2006429"/>
                </a:cubicBezTo>
                <a:lnTo>
                  <a:pt x="0" y="401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695" tIns="186115" rIns="254695" bIns="18611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 dirty="0"/>
              <a:t>4.6 Describe how local (cookies) or session data storage is utilised to share information for standard digital features.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957E40B-2503-4907-A460-3C51462E9E91}"/>
              </a:ext>
            </a:extLst>
          </p:cNvPr>
          <p:cNvSpPr/>
          <p:nvPr/>
        </p:nvSpPr>
        <p:spPr>
          <a:xfrm>
            <a:off x="7691847" y="4594568"/>
            <a:ext cx="4208771" cy="1926179"/>
          </a:xfrm>
          <a:custGeom>
            <a:avLst/>
            <a:gdLst>
              <a:gd name="connsiteX0" fmla="*/ 321036 w 1926179"/>
              <a:gd name="connsiteY0" fmla="*/ 0 h 4208771"/>
              <a:gd name="connsiteX1" fmla="*/ 1605143 w 1926179"/>
              <a:gd name="connsiteY1" fmla="*/ 0 h 4208771"/>
              <a:gd name="connsiteX2" fmla="*/ 1926179 w 1926179"/>
              <a:gd name="connsiteY2" fmla="*/ 321036 h 4208771"/>
              <a:gd name="connsiteX3" fmla="*/ 1926179 w 1926179"/>
              <a:gd name="connsiteY3" fmla="*/ 4208771 h 4208771"/>
              <a:gd name="connsiteX4" fmla="*/ 1926179 w 1926179"/>
              <a:gd name="connsiteY4" fmla="*/ 4208771 h 4208771"/>
              <a:gd name="connsiteX5" fmla="*/ 0 w 1926179"/>
              <a:gd name="connsiteY5" fmla="*/ 4208771 h 4208771"/>
              <a:gd name="connsiteX6" fmla="*/ 0 w 1926179"/>
              <a:gd name="connsiteY6" fmla="*/ 4208771 h 4208771"/>
              <a:gd name="connsiteX7" fmla="*/ 0 w 1926179"/>
              <a:gd name="connsiteY7" fmla="*/ 321036 h 4208771"/>
              <a:gd name="connsiteX8" fmla="*/ 321036 w 1926179"/>
              <a:gd name="connsiteY8" fmla="*/ 0 h 420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179" h="4208771">
                <a:moveTo>
                  <a:pt x="1926179" y="701475"/>
                </a:moveTo>
                <a:lnTo>
                  <a:pt x="1926179" y="3507296"/>
                </a:lnTo>
                <a:cubicBezTo>
                  <a:pt x="1926179" y="3894709"/>
                  <a:pt x="1860398" y="4208771"/>
                  <a:pt x="1779254" y="4208771"/>
                </a:cubicBezTo>
                <a:lnTo>
                  <a:pt x="0" y="4208771"/>
                </a:lnTo>
                <a:lnTo>
                  <a:pt x="0" y="4208771"/>
                </a:lnTo>
                <a:lnTo>
                  <a:pt x="0" y="0"/>
                </a:lnTo>
                <a:lnTo>
                  <a:pt x="0" y="0"/>
                </a:lnTo>
                <a:lnTo>
                  <a:pt x="1779254" y="0"/>
                </a:lnTo>
                <a:cubicBezTo>
                  <a:pt x="1860398" y="0"/>
                  <a:pt x="1926179" y="314062"/>
                  <a:pt x="1926179" y="70147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47368" rIns="200708" bIns="147368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800" kern="1200" dirty="0"/>
              <a:t>World Wide Web Consortium (W3C);</a:t>
            </a: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800" kern="1200" dirty="0"/>
              <a:t>Internet Engineering Task Force (IETF).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C7155A-D5DF-4733-87A3-9700A98E4E83}"/>
              </a:ext>
            </a:extLst>
          </p:cNvPr>
          <p:cNvSpPr/>
          <p:nvPr/>
        </p:nvSpPr>
        <p:spPr>
          <a:xfrm>
            <a:off x="315443" y="4353796"/>
            <a:ext cx="7376403" cy="2407724"/>
          </a:xfrm>
          <a:custGeom>
            <a:avLst/>
            <a:gdLst>
              <a:gd name="connsiteX0" fmla="*/ 0 w 7376403"/>
              <a:gd name="connsiteY0" fmla="*/ 401295 h 2407724"/>
              <a:gd name="connsiteX1" fmla="*/ 401295 w 7376403"/>
              <a:gd name="connsiteY1" fmla="*/ 0 h 2407724"/>
              <a:gd name="connsiteX2" fmla="*/ 6975108 w 7376403"/>
              <a:gd name="connsiteY2" fmla="*/ 0 h 2407724"/>
              <a:gd name="connsiteX3" fmla="*/ 7376403 w 7376403"/>
              <a:gd name="connsiteY3" fmla="*/ 401295 h 2407724"/>
              <a:gd name="connsiteX4" fmla="*/ 7376403 w 7376403"/>
              <a:gd name="connsiteY4" fmla="*/ 2006429 h 2407724"/>
              <a:gd name="connsiteX5" fmla="*/ 6975108 w 7376403"/>
              <a:gd name="connsiteY5" fmla="*/ 2407724 h 2407724"/>
              <a:gd name="connsiteX6" fmla="*/ 401295 w 7376403"/>
              <a:gd name="connsiteY6" fmla="*/ 2407724 h 2407724"/>
              <a:gd name="connsiteX7" fmla="*/ 0 w 7376403"/>
              <a:gd name="connsiteY7" fmla="*/ 2006429 h 2407724"/>
              <a:gd name="connsiteX8" fmla="*/ 0 w 7376403"/>
              <a:gd name="connsiteY8" fmla="*/ 401295 h 240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6403" h="2407724">
                <a:moveTo>
                  <a:pt x="0" y="401295"/>
                </a:moveTo>
                <a:cubicBezTo>
                  <a:pt x="0" y="179666"/>
                  <a:pt x="179666" y="0"/>
                  <a:pt x="401295" y="0"/>
                </a:cubicBezTo>
                <a:lnTo>
                  <a:pt x="6975108" y="0"/>
                </a:lnTo>
                <a:cubicBezTo>
                  <a:pt x="7196737" y="0"/>
                  <a:pt x="7376403" y="179666"/>
                  <a:pt x="7376403" y="401295"/>
                </a:cubicBezTo>
                <a:lnTo>
                  <a:pt x="7376403" y="2006429"/>
                </a:lnTo>
                <a:cubicBezTo>
                  <a:pt x="7376403" y="2228058"/>
                  <a:pt x="7196737" y="2407724"/>
                  <a:pt x="6975108" y="2407724"/>
                </a:cubicBezTo>
                <a:lnTo>
                  <a:pt x="401295" y="2407724"/>
                </a:lnTo>
                <a:cubicBezTo>
                  <a:pt x="179666" y="2407724"/>
                  <a:pt x="0" y="2228058"/>
                  <a:pt x="0" y="2006429"/>
                </a:cubicBezTo>
                <a:lnTo>
                  <a:pt x="0" y="401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695" tIns="186115" rIns="254695" bIns="18611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/>
              <a:t>4.7 Identify the key roles of the following Web technologies governance groups.</a:t>
            </a:r>
          </a:p>
        </p:txBody>
      </p:sp>
    </p:spTree>
    <p:extLst>
      <p:ext uri="{BB962C8B-B14F-4D97-AF65-F5344CB8AC3E}">
        <p14:creationId xmlns:p14="http://schemas.microsoft.com/office/powerpoint/2010/main" val="393348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CSS code mixed into the HTML code</a:t>
            </a:r>
          </a:p>
          <a:p>
            <a:pPr lvl="1" eaLnBrk="1" hangingPunct="1"/>
            <a:r>
              <a:rPr lang="en-GB"/>
              <a:t>Simple to update CSS</a:t>
            </a:r>
          </a:p>
          <a:p>
            <a:pPr eaLnBrk="1" hangingPunct="1"/>
            <a:r>
              <a:rPr lang="en-GB"/>
              <a:t>Useful to override some other style definition by embedded or external CSS</a:t>
            </a:r>
          </a:p>
          <a:p>
            <a:pPr eaLnBrk="1" hangingPunct="1"/>
            <a:r>
              <a:rPr lang="en-GB"/>
              <a:t>Simple changes have to be reciprocated through each occurrence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Inline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38313" y="5164138"/>
            <a:ext cx="8786812" cy="785812"/>
          </a:xfrm>
          <a:prstGeom prst="rect">
            <a:avLst/>
          </a:prstGeom>
          <a:solidFill>
            <a:srgbClr val="FFFF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200" dirty="0"/>
              <a:t>&lt;p </a:t>
            </a:r>
            <a:r>
              <a:rPr lang="en-GB" sz="2200" dirty="0">
                <a:solidFill>
                  <a:srgbClr val="FF0000"/>
                </a:solidFill>
              </a:rPr>
              <a:t>style="</a:t>
            </a:r>
            <a:r>
              <a:rPr lang="en-GB" sz="2200" dirty="0" err="1">
                <a:solidFill>
                  <a:srgbClr val="FF0000"/>
                </a:solidFill>
              </a:rPr>
              <a:t>color</a:t>
            </a:r>
            <a:r>
              <a:rPr lang="en-GB" sz="2200" dirty="0">
                <a:solidFill>
                  <a:srgbClr val="FF0000"/>
                </a:solidFill>
              </a:rPr>
              <a:t>: sienna; margin-left: 20px"</a:t>
            </a:r>
            <a:r>
              <a:rPr lang="en-GB" sz="2200" dirty="0"/>
              <a:t>&gt;</a:t>
            </a:r>
            <a:r>
              <a:rPr lang="en-GB" sz="2200" dirty="0">
                <a:solidFill>
                  <a:srgbClr val="7030A0"/>
                </a:solidFill>
              </a:rPr>
              <a:t>This is a paragraph</a:t>
            </a:r>
            <a:r>
              <a:rPr lang="en-GB" sz="2200" dirty="0"/>
              <a:t>&lt;/p&gt;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609726"/>
            <a:ext cx="4175125" cy="4411663"/>
          </a:xfrm>
        </p:spPr>
        <p:txBody>
          <a:bodyPr/>
          <a:lstStyle/>
          <a:p>
            <a:pPr eaLnBrk="1" hangingPunct="1"/>
            <a:r>
              <a:rPr lang="en-GB" sz="2600" dirty="0"/>
              <a:t>CSS code is within a HTML document</a:t>
            </a:r>
          </a:p>
          <a:p>
            <a:pPr lvl="1" eaLnBrk="1" hangingPunct="1"/>
            <a:r>
              <a:rPr lang="en-GB" sz="2200" dirty="0"/>
              <a:t>No separate file</a:t>
            </a:r>
          </a:p>
          <a:p>
            <a:pPr eaLnBrk="1" hangingPunct="1"/>
            <a:r>
              <a:rPr lang="en-GB" sz="2600" dirty="0"/>
              <a:t>Written as part of the &lt;head&gt; tag</a:t>
            </a:r>
          </a:p>
          <a:p>
            <a:pPr eaLnBrk="1" hangingPunct="1"/>
            <a:r>
              <a:rPr lang="en-GB" sz="2600" dirty="0"/>
              <a:t>Only affects one page</a:t>
            </a:r>
          </a:p>
          <a:p>
            <a:pPr eaLnBrk="1" hangingPunct="1"/>
            <a:endParaRPr lang="en-GB" sz="260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Internal/embedded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456363" y="1557338"/>
            <a:ext cx="3960812" cy="45005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tabLst>
                <a:tab pos="265113" algn="l"/>
                <a:tab pos="541338" algn="l"/>
              </a:tabLst>
            </a:pPr>
            <a:r>
              <a:rPr lang="en-GB" sz="2400" dirty="0"/>
              <a:t>&lt;html&gt;</a:t>
            </a:r>
          </a:p>
          <a:p>
            <a:pPr>
              <a:tabLst>
                <a:tab pos="265113" algn="l"/>
                <a:tab pos="541338" algn="l"/>
              </a:tabLst>
            </a:pPr>
            <a:r>
              <a:rPr lang="en-GB" sz="2400" dirty="0"/>
              <a:t>&lt;head&gt;</a:t>
            </a:r>
          </a:p>
          <a:p>
            <a:pPr>
              <a:tabLst>
                <a:tab pos="265113" algn="l"/>
                <a:tab pos="541338" algn="l"/>
              </a:tabLst>
            </a:pPr>
            <a:r>
              <a:rPr lang="en-GB" sz="2400" dirty="0">
                <a:solidFill>
                  <a:srgbClr val="FF0000"/>
                </a:solidFill>
              </a:rPr>
              <a:t>&lt;style type="text/</a:t>
            </a:r>
            <a:r>
              <a:rPr lang="en-GB" sz="2400" dirty="0" err="1">
                <a:solidFill>
                  <a:srgbClr val="FF0000"/>
                </a:solidFill>
              </a:rPr>
              <a:t>css</a:t>
            </a:r>
            <a:r>
              <a:rPr lang="en-GB" sz="2400" dirty="0">
                <a:solidFill>
                  <a:srgbClr val="FF0000"/>
                </a:solidFill>
              </a:rPr>
              <a:t>"&gt;</a:t>
            </a:r>
          </a:p>
          <a:p>
            <a:pPr>
              <a:tabLst>
                <a:tab pos="265113" algn="l"/>
                <a:tab pos="541338" algn="l"/>
              </a:tabLst>
            </a:pPr>
            <a:r>
              <a:rPr lang="en-GB" sz="2400" dirty="0">
                <a:solidFill>
                  <a:srgbClr val="FF0000"/>
                </a:solidFill>
              </a:rPr>
              <a:t>	hr {</a:t>
            </a:r>
            <a:r>
              <a:rPr lang="en-GB" sz="2400" dirty="0" err="1">
                <a:solidFill>
                  <a:srgbClr val="FF0000"/>
                </a:solidFill>
              </a:rPr>
              <a:t>color</a:t>
            </a:r>
            <a:r>
              <a:rPr lang="en-GB" sz="2400" dirty="0">
                <a:solidFill>
                  <a:srgbClr val="FF0000"/>
                </a:solidFill>
              </a:rPr>
              <a:t>: blue}</a:t>
            </a:r>
          </a:p>
          <a:p>
            <a:pPr>
              <a:tabLst>
                <a:tab pos="265113" algn="l"/>
                <a:tab pos="541338" algn="l"/>
              </a:tabLst>
            </a:pPr>
            <a:r>
              <a:rPr lang="en-GB" sz="2400" dirty="0">
                <a:solidFill>
                  <a:srgbClr val="FF0000"/>
                </a:solidFill>
              </a:rPr>
              <a:t>	p {margin-left: 20px}</a:t>
            </a:r>
          </a:p>
          <a:p>
            <a:pPr>
              <a:tabLst>
                <a:tab pos="265113" algn="l"/>
                <a:tab pos="541338" algn="l"/>
              </a:tabLst>
            </a:pPr>
            <a:r>
              <a:rPr lang="en-GB" sz="2400" dirty="0">
                <a:solidFill>
                  <a:srgbClr val="FF0000"/>
                </a:solidFill>
              </a:rPr>
              <a:t>&lt;/style&gt;</a:t>
            </a:r>
          </a:p>
          <a:p>
            <a:pPr>
              <a:tabLst>
                <a:tab pos="265113" algn="l"/>
                <a:tab pos="541338" algn="l"/>
              </a:tabLst>
            </a:pPr>
            <a:endParaRPr lang="en-GB" sz="2400" dirty="0">
              <a:solidFill>
                <a:srgbClr val="FF0000"/>
              </a:solidFill>
            </a:endParaRPr>
          </a:p>
          <a:p>
            <a:pPr>
              <a:tabLst>
                <a:tab pos="265113" algn="l"/>
                <a:tab pos="541338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&lt;/head&gt;</a:t>
            </a:r>
          </a:p>
          <a:p>
            <a:pPr lvl="1">
              <a:tabLst>
                <a:tab pos="265113" algn="l"/>
                <a:tab pos="541338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&lt;body&gt;</a:t>
            </a:r>
          </a:p>
          <a:p>
            <a:pPr lvl="1">
              <a:tabLst>
                <a:tab pos="265113" algn="l"/>
                <a:tab pos="541338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&lt;p&gt;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My paragraph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&lt;/p&gt;</a:t>
            </a:r>
          </a:p>
          <a:p>
            <a:pPr lvl="1">
              <a:tabLst>
                <a:tab pos="265113" algn="l"/>
                <a:tab pos="541338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&lt;/body&gt;</a:t>
            </a:r>
          </a:p>
          <a:p>
            <a:pPr>
              <a:tabLst>
                <a:tab pos="265113" algn="l"/>
                <a:tab pos="541338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&lt;/html&gt;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600" dirty="0"/>
              <a:t>A separate imported CSS file</a:t>
            </a:r>
          </a:p>
          <a:p>
            <a:pPr lvl="1" eaLnBrk="1" hangingPunct="1"/>
            <a:r>
              <a:rPr lang="en-GB" sz="2200" dirty="0"/>
              <a:t>One change modifies all pages</a:t>
            </a:r>
          </a:p>
          <a:p>
            <a:pPr eaLnBrk="1" hangingPunct="1"/>
            <a:r>
              <a:rPr lang="en-GB" sz="2600" dirty="0"/>
              <a:t>Most powerful type of style sheet</a:t>
            </a:r>
          </a:p>
          <a:p>
            <a:pPr eaLnBrk="1" hangingPunct="1"/>
            <a:r>
              <a:rPr lang="en-GB" sz="2600" dirty="0"/>
              <a:t>Single style sheet formats many pages</a:t>
            </a:r>
          </a:p>
          <a:p>
            <a:pPr eaLnBrk="1" hangingPunct="1"/>
            <a:endParaRPr lang="en-GB" sz="2600" dirty="0"/>
          </a:p>
          <a:p>
            <a:pPr lvl="1" eaLnBrk="1" hangingPunct="1"/>
            <a:endParaRPr lang="en-GB" sz="2200" dirty="0"/>
          </a:p>
          <a:p>
            <a:pPr eaLnBrk="1" hangingPunct="1"/>
            <a:endParaRPr lang="en-GB" sz="26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External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799014" y="4581525"/>
            <a:ext cx="1584325" cy="19446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Home webpage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888164" y="4581525"/>
            <a:ext cx="1584325" cy="19446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Contact webpage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8904313" y="4581128"/>
            <a:ext cx="1584325" cy="19446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Products webpage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8328026" y="2492376"/>
            <a:ext cx="1008063" cy="12239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/>
              <a:t>CSS file</a:t>
            </a:r>
          </a:p>
        </p:txBody>
      </p:sp>
      <p:cxnSp>
        <p:nvCxnSpPr>
          <p:cNvPr id="11272" name="AutoShape 8"/>
          <p:cNvCxnSpPr>
            <a:cxnSpLocks noChangeShapeType="1"/>
            <a:stCxn id="32775" idx="2"/>
            <a:endCxn id="32772" idx="0"/>
          </p:cNvCxnSpPr>
          <p:nvPr/>
        </p:nvCxnSpPr>
        <p:spPr bwMode="auto">
          <a:xfrm flipH="1">
            <a:off x="5591176" y="3716339"/>
            <a:ext cx="3241675" cy="8651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73" name="AutoShape 9"/>
          <p:cNvCxnSpPr>
            <a:cxnSpLocks noChangeShapeType="1"/>
            <a:stCxn id="32775" idx="2"/>
            <a:endCxn id="32773" idx="0"/>
          </p:cNvCxnSpPr>
          <p:nvPr/>
        </p:nvCxnSpPr>
        <p:spPr bwMode="auto">
          <a:xfrm flipH="1">
            <a:off x="7680326" y="3716339"/>
            <a:ext cx="1152525" cy="8651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74" name="AutoShape 10"/>
          <p:cNvCxnSpPr>
            <a:cxnSpLocks noChangeShapeType="1"/>
            <a:stCxn id="32775" idx="2"/>
            <a:endCxn id="32774" idx="0"/>
          </p:cNvCxnSpPr>
          <p:nvPr/>
        </p:nvCxnSpPr>
        <p:spPr bwMode="auto">
          <a:xfrm>
            <a:off x="8832057" y="3716338"/>
            <a:ext cx="864418" cy="86479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719263"/>
            <a:ext cx="8435975" cy="4411662"/>
          </a:xfrm>
        </p:spPr>
        <p:txBody>
          <a:bodyPr/>
          <a:lstStyle/>
          <a:p>
            <a:pPr marL="571500" indent="-571500"/>
            <a:r>
              <a:rPr lang="en-GB" dirty="0"/>
              <a:t>Styles can be implemented in multiple places – external, internal, inline</a:t>
            </a:r>
          </a:p>
          <a:p>
            <a:pPr marL="571500" indent="-571500"/>
            <a:r>
              <a:rPr lang="en-GB" dirty="0"/>
              <a:t>Which style will take priority?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n-GB" dirty="0"/>
              <a:t>Browser default </a:t>
            </a:r>
            <a:r>
              <a:rPr lang="en-GB" sz="1800" dirty="0">
                <a:solidFill>
                  <a:srgbClr val="FF0000"/>
                </a:solidFill>
              </a:rPr>
              <a:t>(least priority)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n-GB" dirty="0"/>
              <a:t>External style sheet 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n-GB" dirty="0"/>
              <a:t>Internal style sheet (inside the &lt;head&gt; tag) 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n-GB" dirty="0"/>
              <a:t>Inline style (inside an HTML element) </a:t>
            </a:r>
            <a:r>
              <a:rPr lang="en-GB" sz="1800" dirty="0">
                <a:solidFill>
                  <a:srgbClr val="FF0000"/>
                </a:solidFill>
              </a:rPr>
              <a:t>(Highest priority)</a:t>
            </a:r>
          </a:p>
          <a:p>
            <a:pPr marL="839788" lvl="1" indent="-495300">
              <a:buFont typeface="Wingdings" pitchFamily="2" charset="2"/>
              <a:buAutoNum type="arabicPeriod"/>
            </a:pPr>
            <a:endParaRPr lang="en-GB" sz="1800" dirty="0">
              <a:solidFill>
                <a:srgbClr val="FF0000"/>
              </a:solidFill>
            </a:endParaRPr>
          </a:p>
          <a:p>
            <a:pPr marL="571500" indent="-571500"/>
            <a:r>
              <a:rPr lang="en-GB" sz="3200" dirty="0">
                <a:solidFill>
                  <a:srgbClr val="FF0000"/>
                </a:solidFill>
              </a:rPr>
              <a:t>Inline will override all other CSS styles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Cascading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39788" lvl="1" indent="-495300">
              <a:buFont typeface="Wingdings" pitchFamily="2" charset="2"/>
              <a:buAutoNum type="arabicPeriod"/>
            </a:pPr>
            <a:r>
              <a:rPr lang="en-GB" b="1"/>
              <a:t>Type</a:t>
            </a:r>
          </a:p>
          <a:p>
            <a:pPr marL="1131888" lvl="2" indent="-438150"/>
            <a:r>
              <a:rPr lang="en-GB" sz="2400"/>
              <a:t>Redefine all instances of a specific XHTML tag</a:t>
            </a:r>
            <a:endParaRPr lang="en-GB" b="1"/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n-GB" b="1"/>
              <a:t>Class</a:t>
            </a:r>
          </a:p>
          <a:p>
            <a:pPr marL="1131888" lvl="2" indent="-438150"/>
            <a:r>
              <a:rPr lang="en-GB" sz="2400"/>
              <a:t>Redefine specific XHTML tags that contain this attribute</a:t>
            </a:r>
          </a:p>
          <a:p>
            <a:pPr marL="1370013" lvl="3" indent="-381000"/>
            <a:r>
              <a:rPr lang="en-GB"/>
              <a:t>Greater flexibility over styles</a:t>
            </a:r>
          </a:p>
          <a:p>
            <a:pPr marL="1370013" lvl="3" indent="-381000"/>
            <a:r>
              <a:rPr lang="en-GB"/>
              <a:t>More combination of styles per XHTML tag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n-GB" b="1"/>
              <a:t>ID</a:t>
            </a:r>
          </a:p>
          <a:p>
            <a:pPr marL="1131888" lvl="2" indent="-438150"/>
            <a:r>
              <a:rPr lang="en-GB" sz="2400"/>
              <a:t>Creating your own specific styling</a:t>
            </a:r>
            <a:endParaRPr lang="en-GB"/>
          </a:p>
          <a:p>
            <a:pPr marL="1131888" lvl="2" indent="-438150"/>
            <a:r>
              <a:rPr lang="en-GB"/>
              <a:t>Defines a specific element</a:t>
            </a:r>
          </a:p>
          <a:p>
            <a:pPr marL="1131888" lvl="2" indent="-438150"/>
            <a:r>
              <a:rPr lang="en-GB"/>
              <a:t>Unique ID names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CSS selector implementation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823451" y="6491288"/>
            <a:ext cx="776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syntax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CSS Selector Syntax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1990726" y="4868864"/>
            <a:ext cx="8208963" cy="7191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sz="3200" dirty="0">
                <a:solidFill>
                  <a:srgbClr val="FF0000"/>
                </a:solidFill>
              </a:rPr>
              <a:t>p {font-family: "Arial";}</a:t>
            </a:r>
            <a:endParaRPr lang="en-GB" sz="3200" dirty="0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648076" y="6092825"/>
            <a:ext cx="1152525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Selector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V="1">
            <a:off x="4224338" y="551656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6672264" y="6092825"/>
            <a:ext cx="1152525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Value</a:t>
            </a: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V="1">
            <a:off x="7248525" y="551656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4872039" y="6092825"/>
            <a:ext cx="1152525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Property</a:t>
            </a: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V="1">
            <a:off x="5448300" y="551656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997" name="Rectangle 4"/>
          <p:cNvSpPr>
            <a:spLocks noChangeArrowheads="1"/>
          </p:cNvSpPr>
          <p:nvPr/>
        </p:nvSpPr>
        <p:spPr bwMode="auto">
          <a:xfrm>
            <a:off x="1990726" y="1557339"/>
            <a:ext cx="8208963" cy="2447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Rectangle 3"/>
          <p:cNvSpPr>
            <a:spLocks noChangeArrowheads="1"/>
          </p:cNvSpPr>
          <p:nvPr/>
        </p:nvSpPr>
        <p:spPr bwMode="auto">
          <a:xfrm>
            <a:off x="2063750" y="1628776"/>
            <a:ext cx="82296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3000" dirty="0">
                <a:solidFill>
                  <a:srgbClr val="FF0000"/>
                </a:solidFill>
              </a:rPr>
              <a:t>selector {property: value} 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Selector - relates to the HTML tag to be defined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Property – attribute to change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Value – new attributes value</a:t>
            </a:r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>
            <a:off x="5446713" y="4076700"/>
            <a:ext cx="1441450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Declaration</a:t>
            </a:r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6167438" y="4508501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4510089" y="5013325"/>
            <a:ext cx="34575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Type selector format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208214" y="1484313"/>
            <a:ext cx="7921625" cy="647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p {font-family: "sans serif";}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208214" y="3355976"/>
            <a:ext cx="7921625" cy="30956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tabLst>
                <a:tab pos="441325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p </a:t>
            </a:r>
          </a:p>
          <a:p>
            <a:pPr>
              <a:tabLst>
                <a:tab pos="441325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{ </a:t>
            </a:r>
          </a:p>
          <a:p>
            <a:pPr>
              <a:tabLst>
                <a:tab pos="441325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	text-align: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</a:rPr>
              <a:t>center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pPr>
              <a:tabLst>
                <a:tab pos="441325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</a:rPr>
              <a:t>color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: black; </a:t>
            </a:r>
          </a:p>
          <a:p>
            <a:pPr>
              <a:tabLst>
                <a:tab pos="441325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	font-family: "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</a:rPr>
              <a:t>arial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";</a:t>
            </a:r>
          </a:p>
          <a:p>
            <a:pPr>
              <a:tabLst>
                <a:tab pos="441325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} 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208214" y="2419350"/>
            <a:ext cx="7921625" cy="647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p {text-</a:t>
            </a:r>
            <a:r>
              <a:rPr lang="en-GB" sz="3200" dirty="0" err="1">
                <a:solidFill>
                  <a:schemeClr val="accent1">
                    <a:lumMod val="50000"/>
                  </a:schemeClr>
                </a:solidFill>
              </a:rPr>
              <a:t>align:center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GB" sz="3200" dirty="0" err="1">
                <a:solidFill>
                  <a:schemeClr val="accent1">
                    <a:lumMod val="50000"/>
                  </a:schemeClr>
                </a:solidFill>
              </a:rPr>
              <a:t>color:red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;} 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7516813" y="4600575"/>
            <a:ext cx="2323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Better code formatting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GB"/>
              <a:t>Type selector in use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775520" y="3141664"/>
            <a:ext cx="8640960" cy="33115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tabLst>
                <a:tab pos="265113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&lt;/head&gt; </a:t>
            </a:r>
          </a:p>
          <a:p>
            <a:pPr>
              <a:tabLst>
                <a:tab pos="265113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&lt;body&gt;</a:t>
            </a:r>
          </a:p>
          <a:p>
            <a:pPr>
              <a:tabLst>
                <a:tab pos="265113" algn="l"/>
              </a:tabLst>
            </a:pPr>
            <a:r>
              <a:rPr lang="en-GB" sz="2400" b="1" dirty="0">
                <a:solidFill>
                  <a:srgbClr val="FF0000"/>
                </a:solidFill>
              </a:rPr>
              <a:t>	&lt;p&gt;</a:t>
            </a:r>
            <a:r>
              <a:rPr lang="en-GB" sz="2400" b="1" dirty="0">
                <a:solidFill>
                  <a:srgbClr val="00B0F0"/>
                </a:solidFill>
                <a:latin typeface="Comic Sans MS" pitchFamily="66" charset="0"/>
              </a:rPr>
              <a:t>This text will have the CSS attributes applied</a:t>
            </a:r>
            <a:r>
              <a:rPr lang="en-GB" sz="2400" b="1" dirty="0">
                <a:solidFill>
                  <a:srgbClr val="FF0000"/>
                </a:solidFill>
              </a:rPr>
              <a:t>&lt;/p&gt;</a:t>
            </a:r>
          </a:p>
          <a:p>
            <a:pPr>
              <a:tabLst>
                <a:tab pos="265113" algn="l"/>
              </a:tabLst>
            </a:pPr>
            <a:r>
              <a:rPr lang="en-GB" b="1" dirty="0">
                <a:solidFill>
                  <a:srgbClr val="FF0000"/>
                </a:solidFill>
              </a:rPr>
              <a:t>	</a:t>
            </a:r>
            <a:r>
              <a:rPr lang="en-GB" sz="2400" b="1" dirty="0">
                <a:solidFill>
                  <a:srgbClr val="FF0000"/>
                </a:solidFill>
              </a:rPr>
              <a:t>&lt;p&gt;</a:t>
            </a:r>
            <a:r>
              <a:rPr lang="en-GB" sz="2400" b="1" dirty="0">
                <a:solidFill>
                  <a:srgbClr val="00B0F0"/>
                </a:solidFill>
                <a:latin typeface="Comic Sans MS" pitchFamily="66" charset="0"/>
              </a:rPr>
              <a:t>This text will also be formatted using CSS</a:t>
            </a:r>
            <a:r>
              <a:rPr lang="en-GB" sz="2400" b="1" dirty="0">
                <a:solidFill>
                  <a:srgbClr val="FF0000"/>
                </a:solidFill>
              </a:rPr>
              <a:t>&lt;/p&gt;</a:t>
            </a:r>
            <a:endParaRPr lang="en-GB" sz="3200" b="1" dirty="0">
              <a:solidFill>
                <a:srgbClr val="FF0000"/>
              </a:solidFill>
            </a:endParaRPr>
          </a:p>
          <a:p>
            <a:pPr>
              <a:tabLst>
                <a:tab pos="265113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&lt;/body&gt;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847851" y="1484313"/>
            <a:ext cx="8493125" cy="12239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GB" sz="2700">
                <a:solidFill>
                  <a:srgbClr val="FF0000"/>
                </a:solidFill>
              </a:rPr>
              <a:t>p {font-family: </a:t>
            </a:r>
            <a:r>
              <a:rPr lang="en-GB" sz="2800">
                <a:solidFill>
                  <a:srgbClr val="FF0000"/>
                </a:solidFill>
              </a:rPr>
              <a:t>"</a:t>
            </a:r>
            <a:r>
              <a:rPr lang="en-GB" sz="2700">
                <a:solidFill>
                  <a:srgbClr val="FF0000"/>
                </a:solidFill>
              </a:rPr>
              <a:t>Comic"; color: blue;}</a:t>
            </a:r>
          </a:p>
        </p:txBody>
      </p:sp>
      <p:cxnSp>
        <p:nvCxnSpPr>
          <p:cNvPr id="44037" name="AutoShape 9"/>
          <p:cNvCxnSpPr>
            <a:cxnSpLocks noChangeShapeType="1"/>
            <a:stCxn id="7176" idx="2"/>
            <a:endCxn id="7173" idx="0"/>
          </p:cNvCxnSpPr>
          <p:nvPr/>
        </p:nvCxnSpPr>
        <p:spPr bwMode="auto">
          <a:xfrm rot="16200000" flipH="1">
            <a:off x="5878512" y="2924176"/>
            <a:ext cx="433388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GB"/>
              <a:t>Class selector in use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854200" y="3141664"/>
            <a:ext cx="8489950" cy="33115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tabLst>
                <a:tab pos="265113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&lt;/head&gt; </a:t>
            </a:r>
          </a:p>
          <a:p>
            <a:pPr>
              <a:tabLst>
                <a:tab pos="265113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&lt;body&gt;</a:t>
            </a:r>
          </a:p>
          <a:p>
            <a:pPr>
              <a:tabLst>
                <a:tab pos="265113" algn="l"/>
              </a:tabLst>
            </a:pPr>
            <a:r>
              <a:rPr lang="en-GB" sz="2400" b="1" dirty="0">
                <a:solidFill>
                  <a:srgbClr val="FF0000"/>
                </a:solidFill>
              </a:rPr>
              <a:t>	&lt;p&gt;this text will have no CSS formatting applied&lt;/p&gt;</a:t>
            </a:r>
          </a:p>
          <a:p>
            <a:pPr>
              <a:tabLst>
                <a:tab pos="265113" algn="l"/>
              </a:tabLst>
            </a:pPr>
            <a:r>
              <a:rPr lang="en-GB" b="1" dirty="0">
                <a:solidFill>
                  <a:srgbClr val="FF0000"/>
                </a:solidFill>
              </a:rPr>
              <a:t>	</a:t>
            </a:r>
            <a:r>
              <a:rPr lang="en-GB" sz="2400" b="1" dirty="0">
                <a:solidFill>
                  <a:srgbClr val="FF0000"/>
                </a:solidFill>
              </a:rPr>
              <a:t>&lt;p class= </a:t>
            </a:r>
            <a:r>
              <a:rPr lang="en-GB" sz="2400" dirty="0">
                <a:solidFill>
                  <a:srgbClr val="FF0000"/>
                </a:solidFill>
              </a:rPr>
              <a:t>"</a:t>
            </a:r>
            <a:r>
              <a:rPr lang="en-GB" sz="2400" b="1" dirty="0" err="1">
                <a:solidFill>
                  <a:srgbClr val="FF0000"/>
                </a:solidFill>
              </a:rPr>
              <a:t>smallprint</a:t>
            </a:r>
            <a:r>
              <a:rPr lang="en-GB" sz="2400" dirty="0">
                <a:solidFill>
                  <a:srgbClr val="FF0000"/>
                </a:solidFill>
              </a:rPr>
              <a:t>"</a:t>
            </a:r>
            <a:r>
              <a:rPr lang="en-GB" sz="2400" b="1" dirty="0">
                <a:solidFill>
                  <a:srgbClr val="FF0000"/>
                </a:solidFill>
              </a:rPr>
              <a:t>&gt;</a:t>
            </a:r>
            <a:r>
              <a:rPr lang="en-GB" sz="1400" b="1" dirty="0">
                <a:solidFill>
                  <a:srgbClr val="00B0F0"/>
                </a:solidFill>
                <a:latin typeface="Comic Sans MS" pitchFamily="66" charset="0"/>
              </a:rPr>
              <a:t>text will be formatted using class selector</a:t>
            </a:r>
            <a:r>
              <a:rPr lang="en-GB" sz="2400" b="1" dirty="0">
                <a:solidFill>
                  <a:srgbClr val="FF0000"/>
                </a:solidFill>
              </a:rPr>
              <a:t>&lt;/p&gt;</a:t>
            </a:r>
            <a:endParaRPr lang="en-GB" sz="3200" b="1" dirty="0">
              <a:solidFill>
                <a:srgbClr val="FF0000"/>
              </a:solidFill>
            </a:endParaRPr>
          </a:p>
          <a:p>
            <a:pPr>
              <a:tabLst>
                <a:tab pos="265113" algn="l"/>
              </a:tabLst>
            </a:pPr>
            <a:r>
              <a:rPr lang="en-GB" b="1" dirty="0">
                <a:solidFill>
                  <a:srgbClr val="FF0000"/>
                </a:solidFill>
              </a:rPr>
              <a:t>	</a:t>
            </a:r>
            <a:r>
              <a:rPr lang="en-GB" sz="2400" b="1" dirty="0">
                <a:solidFill>
                  <a:srgbClr val="FF0000"/>
                </a:solidFill>
              </a:rPr>
              <a:t>&lt;p class= </a:t>
            </a:r>
            <a:r>
              <a:rPr lang="en-GB" sz="2400" dirty="0">
                <a:solidFill>
                  <a:srgbClr val="FF0000"/>
                </a:solidFill>
              </a:rPr>
              <a:t>"</a:t>
            </a:r>
            <a:r>
              <a:rPr lang="en-GB" sz="2400" b="1" dirty="0" err="1">
                <a:solidFill>
                  <a:srgbClr val="FF0000"/>
                </a:solidFill>
              </a:rPr>
              <a:t>mainprint</a:t>
            </a:r>
            <a:r>
              <a:rPr lang="en-GB" sz="2400" dirty="0">
                <a:solidFill>
                  <a:srgbClr val="FF0000"/>
                </a:solidFill>
              </a:rPr>
              <a:t>"</a:t>
            </a:r>
            <a:r>
              <a:rPr lang="en-GB" sz="2400" b="1" dirty="0">
                <a:solidFill>
                  <a:srgbClr val="FF0000"/>
                </a:solidFill>
              </a:rPr>
              <a:t>&gt;</a:t>
            </a:r>
            <a:r>
              <a:rPr lang="en-GB" sz="2400" b="1" dirty="0">
                <a:solidFill>
                  <a:srgbClr val="00B0F0"/>
                </a:solidFill>
              </a:rPr>
              <a:t>text formatted differently</a:t>
            </a:r>
            <a:r>
              <a:rPr lang="en-GB" sz="2400" b="1" dirty="0">
                <a:solidFill>
                  <a:srgbClr val="FF0000"/>
                </a:solidFill>
              </a:rPr>
              <a:t>&lt;/p&gt;</a:t>
            </a:r>
            <a:endParaRPr lang="en-GB" sz="3200" dirty="0"/>
          </a:p>
          <a:p>
            <a:pPr>
              <a:tabLst>
                <a:tab pos="265113" algn="l"/>
              </a:tabLs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&lt;/body&gt;</a:t>
            </a:r>
          </a:p>
          <a:p>
            <a:pPr>
              <a:tabLst>
                <a:tab pos="265113" algn="l"/>
              </a:tabLst>
            </a:pPr>
            <a:endParaRPr lang="en-GB" sz="2400" dirty="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847851" y="1484313"/>
            <a:ext cx="8493125" cy="12239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GB" sz="2700">
                <a:solidFill>
                  <a:srgbClr val="FF0000"/>
                </a:solidFill>
              </a:rPr>
              <a:t>p.smallprint {font-family: </a:t>
            </a:r>
            <a:r>
              <a:rPr lang="en-GB" sz="2800">
                <a:solidFill>
                  <a:srgbClr val="FF0000"/>
                </a:solidFill>
              </a:rPr>
              <a:t>"</a:t>
            </a:r>
            <a:r>
              <a:rPr lang="en-GB" sz="2700">
                <a:solidFill>
                  <a:srgbClr val="FF0000"/>
                </a:solidFill>
              </a:rPr>
              <a:t>Comic"; font-size: 10px;}</a:t>
            </a:r>
          </a:p>
          <a:p>
            <a:pPr algn="ctr"/>
            <a:r>
              <a:rPr lang="en-GB" sz="2700">
                <a:solidFill>
                  <a:srgbClr val="FF0000"/>
                </a:solidFill>
              </a:rPr>
              <a:t>p.mainprint {font-family: "Arial"; font-size: 16px;}</a:t>
            </a:r>
          </a:p>
        </p:txBody>
      </p:sp>
      <p:cxnSp>
        <p:nvCxnSpPr>
          <p:cNvPr id="45061" name="AutoShape 9"/>
          <p:cNvCxnSpPr>
            <a:cxnSpLocks noChangeShapeType="1"/>
            <a:stCxn id="7176" idx="2"/>
            <a:endCxn id="7173" idx="0"/>
          </p:cNvCxnSpPr>
          <p:nvPr/>
        </p:nvCxnSpPr>
        <p:spPr bwMode="auto">
          <a:xfrm>
            <a:off x="6094413" y="2708275"/>
            <a:ext cx="4762" cy="4333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External CSS file example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854200" y="3141664"/>
            <a:ext cx="8489950" cy="33115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tabLst>
                <a:tab pos="265113" algn="l"/>
              </a:tabLst>
              <a:defRPr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Home webpage</a:t>
            </a:r>
          </a:p>
          <a:p>
            <a:pPr algn="ctr">
              <a:tabLst>
                <a:tab pos="265113" algn="l"/>
              </a:tabLst>
              <a:defRPr/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265113" algn="l"/>
              </a:tabLst>
              <a:defRPr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&lt;head&gt;</a:t>
            </a:r>
          </a:p>
          <a:p>
            <a:pPr>
              <a:tabLst>
                <a:tab pos="265113" algn="l"/>
              </a:tabLst>
              <a:defRPr/>
            </a:pPr>
            <a:r>
              <a:rPr lang="en-GB" sz="2400" dirty="0">
                <a:solidFill>
                  <a:srgbClr val="FF0000"/>
                </a:solidFill>
              </a:rPr>
              <a:t>	&lt;link </a:t>
            </a:r>
            <a:r>
              <a:rPr lang="en-GB" sz="2400" dirty="0" err="1">
                <a:solidFill>
                  <a:srgbClr val="FF0000"/>
                </a:solidFill>
              </a:rPr>
              <a:t>rel</a:t>
            </a:r>
            <a:r>
              <a:rPr lang="en-GB" sz="2400" dirty="0">
                <a:solidFill>
                  <a:srgbClr val="FF0000"/>
                </a:solidFill>
              </a:rPr>
              <a:t>="</a:t>
            </a:r>
            <a:r>
              <a:rPr lang="en-GB" sz="2400" dirty="0" err="1">
                <a:solidFill>
                  <a:srgbClr val="FF0000"/>
                </a:solidFill>
              </a:rPr>
              <a:t>stylesheet</a:t>
            </a:r>
            <a:r>
              <a:rPr lang="en-GB" sz="2400" dirty="0">
                <a:solidFill>
                  <a:srgbClr val="FF0000"/>
                </a:solidFill>
              </a:rPr>
              <a:t>" type="text/</a:t>
            </a:r>
            <a:r>
              <a:rPr lang="en-GB" sz="2400" dirty="0" err="1">
                <a:solidFill>
                  <a:srgbClr val="FF0000"/>
                </a:solidFill>
              </a:rPr>
              <a:t>css</a:t>
            </a:r>
            <a:r>
              <a:rPr lang="en-GB" sz="2400" dirty="0">
                <a:solidFill>
                  <a:srgbClr val="FF0000"/>
                </a:solidFill>
              </a:rPr>
              <a:t>" </a:t>
            </a:r>
            <a:r>
              <a:rPr lang="en-GB" sz="2400" dirty="0" err="1">
                <a:solidFill>
                  <a:srgbClr val="FF0000"/>
                </a:solidFill>
              </a:rPr>
              <a:t>href</a:t>
            </a:r>
            <a:r>
              <a:rPr lang="en-GB" sz="2400" dirty="0">
                <a:solidFill>
                  <a:srgbClr val="FF0000"/>
                </a:solidFill>
              </a:rPr>
              <a:t>="</a:t>
            </a:r>
            <a:r>
              <a:rPr lang="en-GB" sz="2400" b="1" dirty="0">
                <a:solidFill>
                  <a:srgbClr val="FF0000"/>
                </a:solidFill>
              </a:rPr>
              <a:t>mystyle.css</a:t>
            </a:r>
            <a:r>
              <a:rPr lang="en-GB" sz="2400" dirty="0">
                <a:solidFill>
                  <a:srgbClr val="FF0000"/>
                </a:solidFill>
              </a:rPr>
              <a:t>" /&gt;</a:t>
            </a:r>
          </a:p>
          <a:p>
            <a:pPr>
              <a:tabLst>
                <a:tab pos="265113" algn="l"/>
              </a:tabLst>
              <a:defRPr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&lt;/head&gt; </a:t>
            </a:r>
          </a:p>
          <a:p>
            <a:pPr>
              <a:tabLst>
                <a:tab pos="265113" algn="l"/>
              </a:tabLst>
              <a:defRPr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&lt;body&gt;</a:t>
            </a:r>
          </a:p>
          <a:p>
            <a:pPr>
              <a:tabLst>
                <a:tab pos="265113" algn="l"/>
              </a:tabLst>
              <a:defRPr/>
            </a:pPr>
            <a:r>
              <a:rPr lang="en-GB" sz="2400" b="1" dirty="0">
                <a:solidFill>
                  <a:srgbClr val="FF0000"/>
                </a:solidFill>
              </a:rPr>
              <a:t>	&lt;p&gt;</a:t>
            </a:r>
            <a:r>
              <a:rPr lang="en-GB" sz="2400" b="1" dirty="0">
                <a:solidFill>
                  <a:srgbClr val="00B0F0"/>
                </a:solidFill>
                <a:latin typeface="Comic Sans MS" pitchFamily="66" charset="0"/>
              </a:rPr>
              <a:t>this text will have the CSS attributes applied</a:t>
            </a:r>
            <a:r>
              <a:rPr lang="en-GB" sz="2400" b="1" dirty="0">
                <a:solidFill>
                  <a:srgbClr val="FF0000"/>
                </a:solidFill>
              </a:rPr>
              <a:t>&lt;/p&gt;</a:t>
            </a:r>
          </a:p>
          <a:p>
            <a:pPr>
              <a:tabLst>
                <a:tab pos="265113" algn="l"/>
              </a:tabLst>
              <a:defRPr/>
            </a:pPr>
            <a:r>
              <a:rPr lang="en-GB" b="1" dirty="0">
                <a:solidFill>
                  <a:srgbClr val="FF0000"/>
                </a:solidFill>
              </a:rPr>
              <a:t>	</a:t>
            </a:r>
            <a:r>
              <a:rPr lang="en-GB" sz="2400" b="1" dirty="0">
                <a:solidFill>
                  <a:srgbClr val="FF0000"/>
                </a:solidFill>
              </a:rPr>
              <a:t>&lt;p&gt;</a:t>
            </a:r>
            <a:r>
              <a:rPr lang="en-GB" sz="2400" b="1" dirty="0">
                <a:solidFill>
                  <a:srgbClr val="00B0F0"/>
                </a:solidFill>
                <a:latin typeface="Comic Sans MS" pitchFamily="66" charset="0"/>
              </a:rPr>
              <a:t>this text will also be formatted using CSS</a:t>
            </a:r>
            <a:r>
              <a:rPr lang="en-GB" sz="2400" b="1" dirty="0">
                <a:solidFill>
                  <a:srgbClr val="FF0000"/>
                </a:solidFill>
              </a:rPr>
              <a:t>&lt;/p&gt;</a:t>
            </a:r>
            <a:endParaRPr lang="en-GB" sz="3200" b="1" dirty="0">
              <a:solidFill>
                <a:srgbClr val="FF0000"/>
              </a:solidFill>
            </a:endParaRPr>
          </a:p>
          <a:p>
            <a:pPr>
              <a:tabLst>
                <a:tab pos="265113" algn="l"/>
              </a:tabLst>
              <a:defRPr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&lt;/body&gt;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214689" y="1448594"/>
            <a:ext cx="5762625" cy="1223962"/>
          </a:xfrm>
          <a:prstGeom prst="rect">
            <a:avLst/>
          </a:prstGeom>
          <a:solidFill>
            <a:srgbClr val="EFB7E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GB" sz="2700"/>
              <a:t>CSS file – "mystyle.css"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sz="2700">
                <a:solidFill>
                  <a:srgbClr val="FF0000"/>
                </a:solidFill>
              </a:rPr>
              <a:t>p {font-family: </a:t>
            </a:r>
            <a:r>
              <a:rPr lang="en-GB" sz="2800">
                <a:solidFill>
                  <a:srgbClr val="FF0000"/>
                </a:solidFill>
              </a:rPr>
              <a:t>"</a:t>
            </a:r>
            <a:r>
              <a:rPr lang="en-GB" sz="2700">
                <a:solidFill>
                  <a:srgbClr val="FF0000"/>
                </a:solidFill>
              </a:rPr>
              <a:t>Comic"; color: blue;}</a:t>
            </a:r>
          </a:p>
        </p:txBody>
      </p:sp>
      <p:cxnSp>
        <p:nvCxnSpPr>
          <p:cNvPr id="16389" name="AutoShape 9"/>
          <p:cNvCxnSpPr>
            <a:cxnSpLocks noChangeShapeType="1"/>
            <a:stCxn id="7176" idx="2"/>
            <a:endCxn id="7173" idx="0"/>
          </p:cNvCxnSpPr>
          <p:nvPr/>
        </p:nvCxnSpPr>
        <p:spPr bwMode="auto">
          <a:xfrm>
            <a:off x="6096002" y="2672556"/>
            <a:ext cx="3173" cy="46910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390" name="Line 12"/>
          <p:cNvSpPr>
            <a:spLocks noChangeShapeType="1"/>
          </p:cNvSpPr>
          <p:nvPr/>
        </p:nvSpPr>
        <p:spPr bwMode="auto">
          <a:xfrm>
            <a:off x="3214689" y="2060575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1" name="Line 13"/>
          <p:cNvSpPr>
            <a:spLocks noChangeShapeType="1"/>
          </p:cNvSpPr>
          <p:nvPr/>
        </p:nvSpPr>
        <p:spPr bwMode="auto">
          <a:xfrm>
            <a:off x="1847850" y="3789363"/>
            <a:ext cx="84963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4.1 Define the terminology for the following key internet protocols that enable the web to work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Hypertext Transfer Protocol (HTTP)</a:t>
            </a:r>
          </a:p>
          <a:p>
            <a:r>
              <a:rPr lang="en-GB" dirty="0"/>
              <a:t>Hypertext Transfer Protocol Secure (HTTPS)</a:t>
            </a:r>
          </a:p>
          <a:p>
            <a:r>
              <a:rPr lang="en-GB" dirty="0"/>
              <a:t>Transport Layer Security and Secure Sockets Layer (TLS / SSL)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3193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Many tags can be grouped to minimise coding</a:t>
            </a:r>
          </a:p>
          <a:p>
            <a:pPr eaLnBrk="1" hangingPunct="1"/>
            <a:endParaRPr lang="en-GB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Grouped elements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08214" y="3355976"/>
            <a:ext cx="7921625" cy="30956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tabLst>
                <a:tab pos="441325" algn="l"/>
              </a:tabLst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h1,h2,h3,b,p </a:t>
            </a:r>
          </a:p>
          <a:p>
            <a:pPr>
              <a:tabLst>
                <a:tab pos="441325" algn="l"/>
              </a:tabLst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{ </a:t>
            </a:r>
          </a:p>
          <a:p>
            <a:pPr>
              <a:tabLst>
                <a:tab pos="441325" algn="l"/>
              </a:tabLst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sz="3200" dirty="0" err="1">
                <a:solidFill>
                  <a:schemeClr val="accent1">
                    <a:lumMod val="50000"/>
                  </a:schemeClr>
                </a:solidFill>
              </a:rPr>
              <a:t>color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: green;</a:t>
            </a:r>
          </a:p>
          <a:p>
            <a:pPr>
              <a:tabLst>
                <a:tab pos="441325" algn="l"/>
              </a:tabLst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}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319964" y="4292601"/>
            <a:ext cx="2466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Heading tags 1-3, bold and paragraph all coloured green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Background colour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/>
          <a:srcRect t="10558" r="1222" b="18658"/>
          <a:stretch>
            <a:fillRect/>
          </a:stretch>
        </p:blipFill>
        <p:spPr bwMode="auto">
          <a:xfrm>
            <a:off x="1847851" y="1624014"/>
            <a:ext cx="8424863" cy="482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19263"/>
            <a:ext cx="6707188" cy="2862262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body {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	background-image: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url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gradient.jpg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);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background-repeat: repeat-x;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background-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</a:rPr>
              <a:t>color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: #FFFFFF;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CSS background</a:t>
            </a:r>
          </a:p>
        </p:txBody>
      </p:sp>
      <p:pic>
        <p:nvPicPr>
          <p:cNvPr id="21508" name="Picture 4" descr="Grad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25" y="1214422"/>
            <a:ext cx="360363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953256" y="2714621"/>
            <a:ext cx="2598732" cy="13620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Bitmap image</a:t>
            </a:r>
          </a:p>
        </p:txBody>
      </p:sp>
      <p:pic>
        <p:nvPicPr>
          <p:cNvPr id="23556" name="Picture 13" descr="Eight-Bit Colou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51584" y="1772816"/>
            <a:ext cx="4073126" cy="3384376"/>
          </a:xfrm>
          <a:noFill/>
        </p:spPr>
      </p:pic>
      <p:pic>
        <p:nvPicPr>
          <p:cNvPr id="23555" name="Picture 12" descr="Bitmap or Raster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392194" y="3000375"/>
            <a:ext cx="1619250" cy="1619250"/>
          </a:xfrm>
          <a:noFill/>
        </p:spPr>
      </p:pic>
      <p:sp>
        <p:nvSpPr>
          <p:cNvPr id="23557" name="Text Box 14"/>
          <p:cNvSpPr txBox="1">
            <a:spLocks noChangeArrowheads="1"/>
          </p:cNvSpPr>
          <p:nvPr/>
        </p:nvSpPr>
        <p:spPr bwMode="auto">
          <a:xfrm>
            <a:off x="7608168" y="2276872"/>
            <a:ext cx="401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3x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Vector image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600"/>
              <a:t>Uses mathematical equations to represent a image</a:t>
            </a:r>
          </a:p>
          <a:p>
            <a:pPr eaLnBrk="1" hangingPunct="1"/>
            <a:r>
              <a:rPr lang="en-GB" sz="2600"/>
              <a:t>Use geometrical shapes, such as:</a:t>
            </a:r>
          </a:p>
          <a:p>
            <a:pPr lvl="1" eaLnBrk="1" hangingPunct="1"/>
            <a:r>
              <a:rPr lang="en-GB" sz="2200"/>
              <a:t>Points</a:t>
            </a:r>
          </a:p>
          <a:p>
            <a:pPr lvl="1" eaLnBrk="1" hangingPunct="1"/>
            <a:r>
              <a:rPr lang="en-GB" sz="2200"/>
              <a:t>Lines</a:t>
            </a:r>
          </a:p>
          <a:p>
            <a:pPr lvl="1" eaLnBrk="1" hangingPunct="1"/>
            <a:r>
              <a:rPr lang="en-GB" sz="2200"/>
              <a:t>Curves</a:t>
            </a:r>
          </a:p>
          <a:p>
            <a:pPr lvl="1" eaLnBrk="1" hangingPunct="1"/>
            <a:r>
              <a:rPr lang="en-GB" sz="2200"/>
              <a:t>Circles</a:t>
            </a:r>
          </a:p>
          <a:p>
            <a:pPr lvl="1" eaLnBrk="1" hangingPunct="1"/>
            <a:r>
              <a:rPr lang="en-GB" sz="2200"/>
              <a:t>polygons</a:t>
            </a:r>
          </a:p>
        </p:txBody>
      </p:sp>
      <p:pic>
        <p:nvPicPr>
          <p:cNvPr id="2458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53124" y="1071547"/>
            <a:ext cx="4038600" cy="4016375"/>
          </a:xfrm>
        </p:spPr>
      </p:pic>
      <p:grpSp>
        <p:nvGrpSpPr>
          <p:cNvPr id="24581" name="Group 23"/>
          <p:cNvGrpSpPr>
            <a:grpSpLocks/>
          </p:cNvGrpSpPr>
          <p:nvPr/>
        </p:nvGrpSpPr>
        <p:grpSpPr bwMode="auto">
          <a:xfrm>
            <a:off x="8453455" y="4643447"/>
            <a:ext cx="2016125" cy="1725613"/>
            <a:chOff x="1882" y="1344"/>
            <a:chExt cx="2041" cy="1995"/>
          </a:xfrm>
        </p:grpSpPr>
        <p:pic>
          <p:nvPicPr>
            <p:cNvPr id="2458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30730" t="25775" r="60771" b="65929"/>
            <a:stretch>
              <a:fillRect/>
            </a:stretch>
          </p:blipFill>
          <p:spPr bwMode="auto">
            <a:xfrm>
              <a:off x="1882" y="1358"/>
              <a:ext cx="2041" cy="19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586" name="Line 13"/>
            <p:cNvSpPr>
              <a:spLocks noChangeShapeType="1"/>
            </p:cNvSpPr>
            <p:nvPr/>
          </p:nvSpPr>
          <p:spPr bwMode="auto">
            <a:xfrm flipV="1">
              <a:off x="2064" y="3203"/>
              <a:ext cx="22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7" name="Line 14"/>
            <p:cNvSpPr>
              <a:spLocks noChangeShapeType="1"/>
            </p:cNvSpPr>
            <p:nvPr/>
          </p:nvSpPr>
          <p:spPr bwMode="auto">
            <a:xfrm flipV="1">
              <a:off x="2290" y="2069"/>
              <a:ext cx="409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8" name="Line 15"/>
            <p:cNvSpPr>
              <a:spLocks noChangeShapeType="1"/>
            </p:cNvSpPr>
            <p:nvPr/>
          </p:nvSpPr>
          <p:spPr bwMode="auto">
            <a:xfrm flipV="1">
              <a:off x="2699" y="1344"/>
              <a:ext cx="907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9" name="Line 16"/>
            <p:cNvSpPr>
              <a:spLocks noChangeShapeType="1"/>
            </p:cNvSpPr>
            <p:nvPr/>
          </p:nvSpPr>
          <p:spPr bwMode="auto">
            <a:xfrm flipH="1">
              <a:off x="2154" y="1344"/>
              <a:ext cx="681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0" name="Line 17"/>
            <p:cNvSpPr>
              <a:spLocks noChangeShapeType="1"/>
            </p:cNvSpPr>
            <p:nvPr/>
          </p:nvSpPr>
          <p:spPr bwMode="auto">
            <a:xfrm>
              <a:off x="2154" y="1842"/>
              <a:ext cx="54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1" name="Line 18"/>
            <p:cNvSpPr>
              <a:spLocks noChangeShapeType="1"/>
            </p:cNvSpPr>
            <p:nvPr/>
          </p:nvSpPr>
          <p:spPr bwMode="auto">
            <a:xfrm flipH="1">
              <a:off x="1973" y="1842"/>
              <a:ext cx="181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2" name="Line 19"/>
            <p:cNvSpPr>
              <a:spLocks noChangeShapeType="1"/>
            </p:cNvSpPr>
            <p:nvPr/>
          </p:nvSpPr>
          <p:spPr bwMode="auto">
            <a:xfrm flipH="1">
              <a:off x="2109" y="1344"/>
              <a:ext cx="499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3" name="Line 20"/>
            <p:cNvSpPr>
              <a:spLocks noChangeShapeType="1"/>
            </p:cNvSpPr>
            <p:nvPr/>
          </p:nvSpPr>
          <p:spPr bwMode="auto">
            <a:xfrm flipH="1">
              <a:off x="1882" y="1706"/>
              <a:ext cx="227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4" name="Line 21"/>
            <p:cNvSpPr>
              <a:spLocks noChangeShapeType="1"/>
            </p:cNvSpPr>
            <p:nvPr/>
          </p:nvSpPr>
          <p:spPr bwMode="auto">
            <a:xfrm flipH="1">
              <a:off x="1882" y="2432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5" name="Line 22"/>
            <p:cNvSpPr>
              <a:spLocks noChangeShapeType="1"/>
            </p:cNvSpPr>
            <p:nvPr/>
          </p:nvSpPr>
          <p:spPr bwMode="auto">
            <a:xfrm flipH="1" flipV="1">
              <a:off x="1882" y="2387"/>
              <a:ext cx="13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82" name="Rectangle 24"/>
          <p:cNvSpPr>
            <a:spLocks noChangeArrowheads="1"/>
          </p:cNvSpPr>
          <p:nvPr/>
        </p:nvSpPr>
        <p:spPr bwMode="auto">
          <a:xfrm>
            <a:off x="7032625" y="4652964"/>
            <a:ext cx="431800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Line 25"/>
          <p:cNvSpPr>
            <a:spLocks noChangeShapeType="1"/>
          </p:cNvSpPr>
          <p:nvPr/>
        </p:nvSpPr>
        <p:spPr bwMode="auto">
          <a:xfrm>
            <a:off x="7464426" y="50133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4" name="Text Box 26"/>
          <p:cNvSpPr txBox="1">
            <a:spLocks noChangeArrowheads="1"/>
          </p:cNvSpPr>
          <p:nvPr/>
        </p:nvSpPr>
        <p:spPr bwMode="auto">
          <a:xfrm>
            <a:off x="7967663" y="5084763"/>
            <a:ext cx="401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3x</a:t>
            </a: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H="1" flipV="1">
            <a:off x="8401050" y="5300664"/>
            <a:ext cx="2159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H="1" flipV="1">
            <a:off x="8401051" y="6453188"/>
            <a:ext cx="3587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V="1">
            <a:off x="9912351" y="6453189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 effects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 l="30118" t="29524" r="45065" b="39014"/>
          <a:stretch>
            <a:fillRect/>
          </a:stretch>
        </p:blipFill>
        <p:spPr bwMode="auto">
          <a:xfrm>
            <a:off x="2711450" y="2060575"/>
            <a:ext cx="1917700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 cstate="print"/>
          <a:srcRect l="30557" t="29651" r="45377" b="39091"/>
          <a:stretch>
            <a:fillRect/>
          </a:stretch>
        </p:blipFill>
        <p:spPr bwMode="auto">
          <a:xfrm>
            <a:off x="5087938" y="2060575"/>
            <a:ext cx="1943100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4" cstate="print"/>
          <a:srcRect l="30280" t="29836" r="44963" b="39191"/>
          <a:stretch>
            <a:fillRect/>
          </a:stretch>
        </p:blipFill>
        <p:spPr bwMode="auto">
          <a:xfrm>
            <a:off x="7464425" y="2060575"/>
            <a:ext cx="1943100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5" cstate="print"/>
          <a:srcRect l="30843" t="30511" r="44861" b="38976"/>
          <a:stretch>
            <a:fillRect/>
          </a:stretch>
        </p:blipFill>
        <p:spPr bwMode="auto">
          <a:xfrm>
            <a:off x="2711450" y="4292601"/>
            <a:ext cx="1943100" cy="195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6" cstate="print"/>
          <a:srcRect l="30753" t="29910" r="44884" b="39119"/>
          <a:stretch>
            <a:fillRect/>
          </a:stretch>
        </p:blipFill>
        <p:spPr bwMode="auto">
          <a:xfrm>
            <a:off x="5087939" y="4292600"/>
            <a:ext cx="1912937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7" cstate="print"/>
          <a:srcRect l="30212" t="29791" r="45111" b="39362"/>
          <a:stretch>
            <a:fillRect/>
          </a:stretch>
        </p:blipFill>
        <p:spPr bwMode="auto">
          <a:xfrm>
            <a:off x="7464425" y="4292600"/>
            <a:ext cx="1944688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324A8-6C06-45F7-AE8C-630065325F8E}"/>
              </a:ext>
            </a:extLst>
          </p:cNvPr>
          <p:cNvSpPr txBox="1"/>
          <p:nvPr/>
        </p:nvSpPr>
        <p:spPr>
          <a:xfrm>
            <a:off x="2043404" y="979713"/>
            <a:ext cx="6620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Let’s make some </a:t>
            </a:r>
            <a:r>
              <a:rPr lang="en-GB" sz="2800" dirty="0" err="1"/>
              <a:t>css</a:t>
            </a:r>
            <a:r>
              <a:rPr lang="en-GB" sz="2800" dirty="0"/>
              <a:t> for our index.html 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C5E5EE-F3D5-4E2F-8A4B-F4CB6B0ED197}"/>
              </a:ext>
            </a:extLst>
          </p:cNvPr>
          <p:cNvSpPr txBox="1"/>
          <p:nvPr/>
        </p:nvSpPr>
        <p:spPr>
          <a:xfrm>
            <a:off x="2043404" y="2037183"/>
            <a:ext cx="4670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Open index.html in your editor</a:t>
            </a:r>
          </a:p>
        </p:txBody>
      </p:sp>
    </p:spTree>
    <p:extLst>
      <p:ext uri="{BB962C8B-B14F-4D97-AF65-F5344CB8AC3E}">
        <p14:creationId xmlns:p14="http://schemas.microsoft.com/office/powerpoint/2010/main" val="516979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F97F99-73D8-47B7-887B-D69B29577B3D}"/>
              </a:ext>
            </a:extLst>
          </p:cNvPr>
          <p:cNvSpPr txBox="1"/>
          <p:nvPr/>
        </p:nvSpPr>
        <p:spPr>
          <a:xfrm>
            <a:off x="748004" y="513695"/>
            <a:ext cx="1037719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&lt;!DOCTYPE html&gt;</a:t>
            </a:r>
          </a:p>
          <a:p>
            <a:r>
              <a:rPr lang="en-GB" sz="1400" dirty="0"/>
              <a:t>&lt;body&gt;</a:t>
            </a:r>
          </a:p>
          <a:p>
            <a:r>
              <a:rPr lang="en-GB" sz="1400" dirty="0"/>
              <a:t>	&lt;div&gt;&lt;</a:t>
            </a:r>
            <a:r>
              <a:rPr lang="en-GB" sz="1400" dirty="0" err="1"/>
              <a:t>img</a:t>
            </a:r>
            <a:r>
              <a:rPr lang="en-GB" sz="1400" dirty="0"/>
              <a:t> </a:t>
            </a:r>
            <a:r>
              <a:rPr lang="en-GB" sz="1400" dirty="0" err="1"/>
              <a:t>src</a:t>
            </a:r>
            <a:r>
              <a:rPr lang="en-GB" sz="1400" dirty="0"/>
              <a:t>="images/dm_sunset.jpg" alt="sunset image"&gt;&lt;/div&gt;</a:t>
            </a:r>
          </a:p>
          <a:p>
            <a:r>
              <a:rPr lang="en-GB" sz="1400" dirty="0"/>
              <a:t>	&lt;ul&gt;</a:t>
            </a:r>
          </a:p>
          <a:p>
            <a:r>
              <a:rPr lang="en-GB" sz="1400" dirty="0"/>
              <a:t>		&lt;li&gt;&lt;a </a:t>
            </a:r>
            <a:r>
              <a:rPr lang="en-GB" sz="1400" dirty="0" err="1"/>
              <a:t>href</a:t>
            </a:r>
            <a:r>
              <a:rPr lang="en-GB" sz="1400" dirty="0"/>
              <a:t>="index.html"&gt;Home&lt;/a&gt;&lt;/li&gt;</a:t>
            </a:r>
          </a:p>
          <a:p>
            <a:r>
              <a:rPr lang="en-GB" sz="1400" dirty="0"/>
              <a:t>		&lt;li&gt;&lt;a </a:t>
            </a:r>
            <a:r>
              <a:rPr lang="en-GB" sz="1400" dirty="0" err="1"/>
              <a:t>href</a:t>
            </a:r>
            <a:r>
              <a:rPr lang="en-GB" sz="1400" dirty="0"/>
              <a:t>="#"&gt;About&lt;/a&gt;&lt;/li&gt;</a:t>
            </a:r>
          </a:p>
          <a:p>
            <a:r>
              <a:rPr lang="en-GB" sz="1400" dirty="0"/>
              <a:t>		&lt;li&gt;&lt;a </a:t>
            </a:r>
            <a:r>
              <a:rPr lang="en-GB" sz="1400" dirty="0" err="1"/>
              <a:t>href</a:t>
            </a:r>
            <a:r>
              <a:rPr lang="en-GB" sz="1400" dirty="0"/>
              <a:t>="yoga.html"&gt;Yoga&lt;/a&gt;&lt;/li&gt;</a:t>
            </a:r>
          </a:p>
          <a:p>
            <a:r>
              <a:rPr lang="en-GB" sz="1400" dirty="0"/>
              <a:t>		&lt;li&gt;&lt;a </a:t>
            </a:r>
            <a:r>
              <a:rPr lang="en-GB" sz="1400" dirty="0" err="1"/>
              <a:t>href</a:t>
            </a:r>
            <a:r>
              <a:rPr lang="en-GB" sz="1400" dirty="0"/>
              <a:t>="meditation.html"&gt;Meditation&lt;/a&gt;&lt;/li&gt;</a:t>
            </a:r>
          </a:p>
          <a:p>
            <a:r>
              <a:rPr lang="en-GB" sz="1400" dirty="0"/>
              <a:t>		&lt;li&gt;&lt;a </a:t>
            </a:r>
            <a:r>
              <a:rPr lang="en-GB" sz="1400" dirty="0" err="1"/>
              <a:t>href</a:t>
            </a:r>
            <a:r>
              <a:rPr lang="en-GB" sz="1400" dirty="0"/>
              <a:t>="#"&gt;Contact&lt;/a&gt;&lt;/li&gt;</a:t>
            </a:r>
          </a:p>
          <a:p>
            <a:r>
              <a:rPr lang="en-GB" sz="1400" dirty="0"/>
              <a:t>	&lt;/ul&gt;</a:t>
            </a:r>
          </a:p>
          <a:p>
            <a:r>
              <a:rPr lang="en-GB" sz="1400" dirty="0"/>
              <a:t>	&lt;div&gt;</a:t>
            </a:r>
          </a:p>
          <a:p>
            <a:r>
              <a:rPr lang="en-GB" sz="1400" dirty="0"/>
              <a:t>	 &lt;p align="</a:t>
            </a:r>
            <a:r>
              <a:rPr lang="en-GB" sz="1400" dirty="0" err="1"/>
              <a:t>center</a:t>
            </a:r>
            <a:r>
              <a:rPr lang="en-GB" sz="1400" dirty="0"/>
              <a:t>" style="font-size:60px"&gt; Mindfulness&lt;/p1&gt;</a:t>
            </a:r>
          </a:p>
          <a:p>
            <a:r>
              <a:rPr lang="en-GB" sz="1400" dirty="0"/>
              <a:t>	 &lt;h3 align="</a:t>
            </a:r>
            <a:r>
              <a:rPr lang="en-GB" sz="1400" dirty="0" err="1"/>
              <a:t>center</a:t>
            </a:r>
            <a:r>
              <a:rPr lang="en-GB" sz="1400" dirty="0"/>
              <a:t>"&gt;Mind Body Soul&lt;/h3&gt;</a:t>
            </a:r>
          </a:p>
          <a:p>
            <a:r>
              <a:rPr lang="en-GB" sz="1400" dirty="0"/>
              <a:t>	 &lt;</a:t>
            </a:r>
            <a:r>
              <a:rPr lang="en-GB" sz="1400" dirty="0" err="1"/>
              <a:t>img</a:t>
            </a:r>
            <a:r>
              <a:rPr lang="en-GB" sz="1400" dirty="0"/>
              <a:t> </a:t>
            </a:r>
            <a:r>
              <a:rPr lang="en-GB" sz="1400" dirty="0" err="1"/>
              <a:t>src</a:t>
            </a:r>
            <a:r>
              <a:rPr lang="en-GB" sz="1400" dirty="0"/>
              <a:t>="images/dm_logo.png" align="left" height="40px" width="60px"&gt;</a:t>
            </a:r>
          </a:p>
          <a:p>
            <a:r>
              <a:rPr lang="en-GB" sz="1400" dirty="0"/>
              <a:t>	 &lt;p style = "font-size:30px"&gt;With most of us living fast-paced lifestyles trying to balance work, family and social lives can take it’s toll on our mental and physical wellbeing. Learning to meditate can bring a sense of calm and inner happiness to our lives and help promote feeling of peace and </a:t>
            </a:r>
            <a:r>
              <a:rPr lang="en-GB" sz="1400" dirty="0" err="1"/>
              <a:t>tranquility</a:t>
            </a:r>
            <a:r>
              <a:rPr lang="en-GB" sz="1400" dirty="0"/>
              <a:t> that often times get lost when we are busy trying to juggle everything we have to accomplish on a daily basis. &lt;/p&gt;</a:t>
            </a:r>
          </a:p>
          <a:p>
            <a:r>
              <a:rPr lang="en-GB" sz="1400" dirty="0"/>
              <a:t>	&lt;/div&gt;</a:t>
            </a:r>
          </a:p>
          <a:p>
            <a:r>
              <a:rPr lang="en-GB" sz="1400" dirty="0"/>
              <a:t>	 &lt;</a:t>
            </a:r>
            <a:r>
              <a:rPr lang="en-GB" sz="1400" dirty="0" err="1"/>
              <a:t>br</a:t>
            </a:r>
            <a:r>
              <a:rPr lang="en-GB" sz="1400" dirty="0"/>
              <a:t>&gt;</a:t>
            </a:r>
          </a:p>
          <a:p>
            <a:endParaRPr lang="en-GB" sz="1400" dirty="0"/>
          </a:p>
          <a:p>
            <a:r>
              <a:rPr lang="en-GB" sz="1400" dirty="0"/>
              <a:t>	 &lt;</a:t>
            </a:r>
            <a:r>
              <a:rPr lang="en-GB" sz="1400" dirty="0" err="1"/>
              <a:t>img</a:t>
            </a:r>
            <a:r>
              <a:rPr lang="en-GB" sz="1400" dirty="0"/>
              <a:t> </a:t>
            </a:r>
            <a:r>
              <a:rPr lang="en-GB" sz="1400" dirty="0" err="1"/>
              <a:t>src</a:t>
            </a:r>
            <a:r>
              <a:rPr lang="en-GB" sz="1400" dirty="0"/>
              <a:t>="images/dm_logo.png" alt="logo" align="left" height="40px" width="60px"&gt;</a:t>
            </a:r>
          </a:p>
          <a:p>
            <a:r>
              <a:rPr lang="en-GB" sz="1400" dirty="0"/>
              <a:t>	&lt;p style = "font-size:30px"&gt;The practice of meditation is a gateway into your inner consciousness, resulting in an enhanced awareness of your own existence and your overall relationship to the universe &amp; one of the best things about meditation is it can take only minutes a day! &lt;/p&gt;</a:t>
            </a:r>
          </a:p>
        </p:txBody>
      </p:sp>
    </p:spTree>
    <p:extLst>
      <p:ext uri="{BB962C8B-B14F-4D97-AF65-F5344CB8AC3E}">
        <p14:creationId xmlns:p14="http://schemas.microsoft.com/office/powerpoint/2010/main" val="36296130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FFC5C9-1255-47BC-9BBB-B4139A0D845D}"/>
              </a:ext>
            </a:extLst>
          </p:cNvPr>
          <p:cNvSpPr txBox="1"/>
          <p:nvPr/>
        </p:nvSpPr>
        <p:spPr>
          <a:xfrm>
            <a:off x="406400" y="1028700"/>
            <a:ext cx="1168884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After the body tag, add a div</a:t>
            </a:r>
          </a:p>
          <a:p>
            <a:endParaRPr lang="en-GB" sz="4000" dirty="0"/>
          </a:p>
          <a:p>
            <a:r>
              <a:rPr lang="en-GB" sz="2800" dirty="0"/>
              <a:t>&lt;body&gt;</a:t>
            </a:r>
          </a:p>
          <a:p>
            <a:r>
              <a:rPr lang="en-GB" sz="2800" dirty="0"/>
              <a:t>&lt;div class="header"&gt;</a:t>
            </a:r>
            <a:r>
              <a:rPr lang="en-GB" sz="2800" dirty="0" err="1"/>
              <a:t>img</a:t>
            </a:r>
            <a:r>
              <a:rPr lang="en-GB" sz="2800" dirty="0"/>
              <a:t> </a:t>
            </a:r>
            <a:r>
              <a:rPr lang="en-GB" sz="2800" dirty="0" err="1"/>
              <a:t>src</a:t>
            </a:r>
            <a:r>
              <a:rPr lang="en-GB" sz="2800" dirty="0"/>
              <a:t>="images/dm_sunset.jpg alt="sunset image"&lt;/div&gt;</a:t>
            </a:r>
          </a:p>
          <a:p>
            <a:r>
              <a:rPr lang="en-GB" sz="2800" dirty="0"/>
              <a:t>.</a:t>
            </a:r>
          </a:p>
          <a:p>
            <a:r>
              <a:rPr lang="en-GB" sz="2800" dirty="0"/>
              <a:t>.</a:t>
            </a:r>
          </a:p>
          <a:p>
            <a:r>
              <a:rPr lang="en-GB" sz="28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181296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21CCC-E3DC-4109-A4E1-A05E8C523A8E}"/>
              </a:ext>
            </a:extLst>
          </p:cNvPr>
          <p:cNvSpPr txBox="1"/>
          <p:nvPr/>
        </p:nvSpPr>
        <p:spPr>
          <a:xfrm>
            <a:off x="3314700" y="2413000"/>
            <a:ext cx="51019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Run your page in the browser</a:t>
            </a:r>
          </a:p>
          <a:p>
            <a:endParaRPr lang="en-GB" sz="3200" dirty="0"/>
          </a:p>
          <a:p>
            <a:r>
              <a:rPr lang="en-GB" sz="3200" dirty="0"/>
              <a:t>What do you observe?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1EF3E-EF2E-4EC6-9B32-8EA78911D123}"/>
              </a:ext>
            </a:extLst>
          </p:cNvPr>
          <p:cNvSpPr txBox="1"/>
          <p:nvPr/>
        </p:nvSpPr>
        <p:spPr>
          <a:xfrm>
            <a:off x="4038600" y="4864100"/>
            <a:ext cx="248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No change!!!!</a:t>
            </a:r>
          </a:p>
        </p:txBody>
      </p:sp>
    </p:spTree>
    <p:extLst>
      <p:ext uri="{BB962C8B-B14F-4D97-AF65-F5344CB8AC3E}">
        <p14:creationId xmlns:p14="http://schemas.microsoft.com/office/powerpoint/2010/main" val="224038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3603-E3F6-4206-ADBD-117523B4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Internet and WWW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5471C-2EBA-464A-B027-7080FFFA0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812" y="1708398"/>
            <a:ext cx="5157787" cy="462379"/>
          </a:xfrm>
          <a:solidFill>
            <a:srgbClr val="00B0F0">
              <a:alpha val="30000"/>
            </a:srgb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/>
              <a:t>WWW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51ECF-712B-413D-811F-9BB8E7E61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812" y="2170778"/>
            <a:ext cx="5157787" cy="1752293"/>
          </a:xfrm>
          <a:solidFill>
            <a:srgbClr val="00B0F0">
              <a:alpha val="19000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en-GB" dirty="0"/>
              <a:t>WWW = World Wide Web</a:t>
            </a:r>
          </a:p>
          <a:p>
            <a:r>
              <a:rPr lang="en-GB" dirty="0"/>
              <a:t>The pages you see when you use a device and you are ‘online’</a:t>
            </a:r>
          </a:p>
          <a:p>
            <a:r>
              <a:rPr lang="en-GB" dirty="0"/>
              <a:t>Need a browser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7B06AD-9441-4C0A-AFA5-137C775BE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2812" y="3923071"/>
            <a:ext cx="5183188" cy="342663"/>
          </a:xfrm>
          <a:solidFill>
            <a:srgbClr val="92D050">
              <a:alpha val="48000"/>
            </a:srgb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/>
              <a:t>Internet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F6F741-67D5-4A39-96E0-C68D516FB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2812" y="4265734"/>
            <a:ext cx="5183188" cy="1822205"/>
          </a:xfrm>
          <a:solidFill>
            <a:srgbClr val="92D050">
              <a:alpha val="25000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en-GB" dirty="0"/>
              <a:t>An internetwork of computers across the globe and even using space</a:t>
            </a:r>
          </a:p>
          <a:p>
            <a:r>
              <a:rPr lang="en-GB" dirty="0"/>
              <a:t>Consists of networked computers and other devices</a:t>
            </a:r>
          </a:p>
          <a:p>
            <a:r>
              <a:rPr lang="en-GB" dirty="0"/>
              <a:t>Hardware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5025F7-3AC6-4CFE-B48B-DEE27C615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179" y="2338386"/>
            <a:ext cx="50482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" grpId="0" build="p" animBg="1"/>
      <p:bldP spid="6" grpId="0" build="p" animBg="1"/>
      <p:bldP spid="7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21CCC-E3DC-4109-A4E1-A05E8C523A8E}"/>
              </a:ext>
            </a:extLst>
          </p:cNvPr>
          <p:cNvSpPr txBox="1"/>
          <p:nvPr/>
        </p:nvSpPr>
        <p:spPr>
          <a:xfrm>
            <a:off x="1996929" y="621725"/>
            <a:ext cx="819814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Let's add a link</a:t>
            </a:r>
          </a:p>
          <a:p>
            <a:endParaRPr lang="en-GB" sz="3200" dirty="0"/>
          </a:p>
          <a:p>
            <a:r>
              <a:rPr lang="en-GB" sz="3200" dirty="0"/>
              <a:t>Below the &lt;!DOCTYPE html&gt; add the following: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&lt;head&gt;</a:t>
            </a:r>
          </a:p>
          <a:p>
            <a:r>
              <a:rPr lang="en-GB" sz="3200" dirty="0"/>
              <a:t>	&lt;link </a:t>
            </a:r>
            <a:r>
              <a:rPr lang="en-GB" sz="3200" dirty="0" err="1"/>
              <a:t>rel</a:t>
            </a:r>
            <a:r>
              <a:rPr lang="en-GB" sz="3200" dirty="0"/>
              <a:t>="stylesheet" </a:t>
            </a:r>
            <a:r>
              <a:rPr lang="en-GB" sz="3200" dirty="0" err="1"/>
              <a:t>href</a:t>
            </a:r>
            <a:r>
              <a:rPr lang="en-GB" sz="3200" dirty="0"/>
              <a:t>="</a:t>
            </a:r>
            <a:r>
              <a:rPr lang="en-GB" sz="3200" dirty="0" err="1"/>
              <a:t>css</a:t>
            </a:r>
            <a:r>
              <a:rPr lang="en-GB" sz="3200" dirty="0"/>
              <a:t>/style.css"&gt;</a:t>
            </a:r>
          </a:p>
          <a:p>
            <a:r>
              <a:rPr lang="en-GB" sz="3200" dirty="0"/>
              <a:t>&lt;/head&gt;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1EF3E-EF2E-4EC6-9B32-8EA78911D123}"/>
              </a:ext>
            </a:extLst>
          </p:cNvPr>
          <p:cNvSpPr txBox="1"/>
          <p:nvPr/>
        </p:nvSpPr>
        <p:spPr>
          <a:xfrm>
            <a:off x="4597400" y="5943887"/>
            <a:ext cx="248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No change!!!!</a:t>
            </a:r>
          </a:p>
        </p:txBody>
      </p:sp>
    </p:spTree>
    <p:extLst>
      <p:ext uri="{BB962C8B-B14F-4D97-AF65-F5344CB8AC3E}">
        <p14:creationId xmlns:p14="http://schemas.microsoft.com/office/powerpoint/2010/main" val="32213703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21CCC-E3DC-4109-A4E1-A05E8C523A8E}"/>
              </a:ext>
            </a:extLst>
          </p:cNvPr>
          <p:cNvSpPr txBox="1"/>
          <p:nvPr/>
        </p:nvSpPr>
        <p:spPr>
          <a:xfrm>
            <a:off x="3314700" y="2413000"/>
            <a:ext cx="51019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Run your page in the browser</a:t>
            </a:r>
          </a:p>
          <a:p>
            <a:endParaRPr lang="en-GB" sz="3200" dirty="0"/>
          </a:p>
          <a:p>
            <a:r>
              <a:rPr lang="en-GB" sz="3200" dirty="0"/>
              <a:t>What do you observe?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1EF3E-EF2E-4EC6-9B32-8EA78911D123}"/>
              </a:ext>
            </a:extLst>
          </p:cNvPr>
          <p:cNvSpPr txBox="1"/>
          <p:nvPr/>
        </p:nvSpPr>
        <p:spPr>
          <a:xfrm>
            <a:off x="4038600" y="4864100"/>
            <a:ext cx="248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No change!!!!</a:t>
            </a:r>
          </a:p>
        </p:txBody>
      </p:sp>
    </p:spTree>
    <p:extLst>
      <p:ext uri="{BB962C8B-B14F-4D97-AF65-F5344CB8AC3E}">
        <p14:creationId xmlns:p14="http://schemas.microsoft.com/office/powerpoint/2010/main" val="15251651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E77201-EF30-4653-BFBA-7DE130412102}"/>
              </a:ext>
            </a:extLst>
          </p:cNvPr>
          <p:cNvSpPr txBox="1"/>
          <p:nvPr/>
        </p:nvSpPr>
        <p:spPr>
          <a:xfrm>
            <a:off x="1875490" y="1219200"/>
            <a:ext cx="7816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Make a new webpage and call it style.css</a:t>
            </a:r>
          </a:p>
          <a:p>
            <a:r>
              <a:rPr lang="en-GB" sz="3600" dirty="0"/>
              <a:t>Place it in the </a:t>
            </a:r>
            <a:r>
              <a:rPr lang="en-GB" sz="3600" dirty="0" err="1"/>
              <a:t>css</a:t>
            </a:r>
            <a:r>
              <a:rPr lang="en-GB" sz="3600" dirty="0"/>
              <a:t> folder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3D1B13-3896-4F3E-8BFB-4901CC8EB568}"/>
              </a:ext>
            </a:extLst>
          </p:cNvPr>
          <p:cNvSpPr txBox="1"/>
          <p:nvPr/>
        </p:nvSpPr>
        <p:spPr>
          <a:xfrm>
            <a:off x="1973305" y="3429000"/>
            <a:ext cx="78161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Make a new webpage and call it style.css</a:t>
            </a:r>
          </a:p>
          <a:p>
            <a:r>
              <a:rPr lang="en-GB" sz="3600" i="1" dirty="0"/>
              <a:t>In Sublime: Ctrl N  -&gt;   Ctrl S  -&gt;  style.css</a:t>
            </a:r>
          </a:p>
          <a:p>
            <a:r>
              <a:rPr lang="en-GB" sz="3600" dirty="0"/>
              <a:t>Place it in the </a:t>
            </a:r>
            <a:r>
              <a:rPr lang="en-GB" sz="3600" dirty="0" err="1"/>
              <a:t>css</a:t>
            </a:r>
            <a:r>
              <a:rPr lang="en-GB" sz="3600" dirty="0"/>
              <a:t> folder</a:t>
            </a:r>
          </a:p>
        </p:txBody>
      </p:sp>
    </p:spTree>
    <p:extLst>
      <p:ext uri="{BB962C8B-B14F-4D97-AF65-F5344CB8AC3E}">
        <p14:creationId xmlns:p14="http://schemas.microsoft.com/office/powerpoint/2010/main" val="37828246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526DFE-920F-48AF-AB97-C5A6397067B2}"/>
              </a:ext>
            </a:extLst>
          </p:cNvPr>
          <p:cNvSpPr txBox="1"/>
          <p:nvPr/>
        </p:nvSpPr>
        <p:spPr>
          <a:xfrm>
            <a:off x="2527300" y="1549400"/>
            <a:ext cx="325339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Add the following:</a:t>
            </a:r>
          </a:p>
          <a:p>
            <a:endParaRPr lang="en-GB" sz="2800" dirty="0"/>
          </a:p>
          <a:p>
            <a:r>
              <a:rPr lang="en-GB" sz="2800" dirty="0"/>
              <a:t>.header {</a:t>
            </a:r>
          </a:p>
          <a:p>
            <a:r>
              <a:rPr lang="en-GB" sz="2800" dirty="0"/>
              <a:t>      </a:t>
            </a:r>
            <a:r>
              <a:rPr lang="en-GB" sz="2800" dirty="0" err="1">
                <a:solidFill>
                  <a:srgbClr val="FF0000"/>
                </a:solidFill>
              </a:rPr>
              <a:t>color</a:t>
            </a:r>
            <a:r>
              <a:rPr lang="en-GB" sz="2800" dirty="0">
                <a:solidFill>
                  <a:srgbClr val="FF0000"/>
                </a:solidFill>
              </a:rPr>
              <a:t>: blue;</a:t>
            </a:r>
          </a:p>
          <a:p>
            <a:r>
              <a:rPr lang="en-GB" sz="2800" dirty="0">
                <a:solidFill>
                  <a:srgbClr val="FF0000"/>
                </a:solidFill>
              </a:rPr>
              <a:t>      text-align: </a:t>
            </a:r>
            <a:r>
              <a:rPr lang="en-GB" sz="2800" dirty="0" err="1">
                <a:solidFill>
                  <a:srgbClr val="FF0000"/>
                </a:solidFill>
              </a:rPr>
              <a:t>center</a:t>
            </a:r>
            <a:r>
              <a:rPr lang="en-GB" sz="2800" dirty="0">
                <a:solidFill>
                  <a:srgbClr val="FF0000"/>
                </a:solidFill>
              </a:rPr>
              <a:t>;</a:t>
            </a:r>
          </a:p>
          <a:p>
            <a:r>
              <a:rPr lang="en-GB" sz="2800" dirty="0">
                <a:solidFill>
                  <a:srgbClr val="FF0000"/>
                </a:solidFill>
              </a:rPr>
              <a:t>      font-size:60px;</a:t>
            </a:r>
          </a:p>
          <a:p>
            <a:r>
              <a:rPr lang="en-GB" sz="2800" dirty="0"/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CEB637-EA47-40A5-8FC6-0C84077B3B4E}"/>
              </a:ext>
            </a:extLst>
          </p:cNvPr>
          <p:cNvSpPr txBox="1"/>
          <p:nvPr/>
        </p:nvSpPr>
        <p:spPr>
          <a:xfrm>
            <a:off x="2527300" y="5387340"/>
            <a:ext cx="295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Run your page in the browser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DFC43-0FBD-4C40-B202-4A73BA04A2A7}"/>
              </a:ext>
            </a:extLst>
          </p:cNvPr>
          <p:cNvSpPr txBox="1"/>
          <p:nvPr/>
        </p:nvSpPr>
        <p:spPr>
          <a:xfrm>
            <a:off x="2527299" y="4837975"/>
            <a:ext cx="423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Save the style.css and the index.html pages</a:t>
            </a:r>
          </a:p>
        </p:txBody>
      </p:sp>
    </p:spTree>
    <p:extLst>
      <p:ext uri="{BB962C8B-B14F-4D97-AF65-F5344CB8AC3E}">
        <p14:creationId xmlns:p14="http://schemas.microsoft.com/office/powerpoint/2010/main" val="271621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AA719F-A832-47A3-98F3-7BFF94AD11EE}"/>
              </a:ext>
            </a:extLst>
          </p:cNvPr>
          <p:cNvSpPr txBox="1"/>
          <p:nvPr/>
        </p:nvSpPr>
        <p:spPr>
          <a:xfrm>
            <a:off x="4553339" y="2621902"/>
            <a:ext cx="2625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BREAK</a:t>
            </a:r>
          </a:p>
          <a:p>
            <a:r>
              <a:rPr lang="en-GB" dirty="0"/>
              <a:t>Well done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Have a 15 </a:t>
            </a:r>
            <a:r>
              <a:rPr lang="en-GB"/>
              <a:t>minute break….</a:t>
            </a:r>
          </a:p>
        </p:txBody>
      </p:sp>
    </p:spTree>
    <p:extLst>
      <p:ext uri="{BB962C8B-B14F-4D97-AF65-F5344CB8AC3E}">
        <p14:creationId xmlns:p14="http://schemas.microsoft.com/office/powerpoint/2010/main" val="237075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9AFB-AAF5-431C-A9ED-68D4BF29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Hypertext Transfer Protocol (HTTP)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965C-F2F8-4C16-8E18-69B45D4B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195843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WWW is about communication between web clients and servers</a:t>
            </a:r>
          </a:p>
          <a:p>
            <a:r>
              <a:rPr lang="en-GB" dirty="0"/>
              <a:t>Communication between client computers and web servers is done by sending HTTP Requests and receiving HTTP Responses</a:t>
            </a:r>
          </a:p>
          <a:p>
            <a:pPr lvl="1"/>
            <a:r>
              <a:rPr lang="en-GB" dirty="0"/>
              <a:t>Foundation of data communication for the World Wide Web</a:t>
            </a:r>
          </a:p>
          <a:p>
            <a:pPr lvl="1"/>
            <a:r>
              <a:rPr lang="en-GB" dirty="0"/>
              <a:t>NOT secure</a:t>
            </a:r>
          </a:p>
          <a:p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D38229-2FD0-49F0-A44E-6A5037E73683}"/>
              </a:ext>
            </a:extLst>
          </p:cNvPr>
          <p:cNvGrpSpPr/>
          <p:nvPr/>
        </p:nvGrpSpPr>
        <p:grpSpPr>
          <a:xfrm>
            <a:off x="786581" y="4719484"/>
            <a:ext cx="10736825" cy="1341350"/>
            <a:chOff x="786581" y="4719484"/>
            <a:chExt cx="10736825" cy="13413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191E70-22F1-411E-99B4-570160AFADAB}"/>
                </a:ext>
              </a:extLst>
            </p:cNvPr>
            <p:cNvSpPr/>
            <p:nvPr/>
          </p:nvSpPr>
          <p:spPr>
            <a:xfrm>
              <a:off x="786581" y="4719484"/>
              <a:ext cx="10736825" cy="13413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D1B8C3-0A82-4BA9-8F58-6C84DFF17E2D}"/>
                </a:ext>
              </a:extLst>
            </p:cNvPr>
            <p:cNvSpPr/>
            <p:nvPr/>
          </p:nvSpPr>
          <p:spPr>
            <a:xfrm>
              <a:off x="796412" y="5167604"/>
              <a:ext cx="10717161" cy="893230"/>
            </a:xfrm>
            <a:custGeom>
              <a:avLst/>
              <a:gdLst>
                <a:gd name="connsiteX0" fmla="*/ 1463501 w 10717161"/>
                <a:gd name="connsiteY0" fmla="*/ 0 h 893230"/>
                <a:gd name="connsiteX1" fmla="*/ 6043429 w 10717161"/>
                <a:gd name="connsiteY1" fmla="*/ 0 h 893230"/>
                <a:gd name="connsiteX2" fmla="*/ 6307394 w 10717161"/>
                <a:gd name="connsiteY2" fmla="*/ 263965 h 893230"/>
                <a:gd name="connsiteX3" fmla="*/ 10717161 w 10717161"/>
                <a:gd name="connsiteY3" fmla="*/ 263965 h 893230"/>
                <a:gd name="connsiteX4" fmla="*/ 10717161 w 10717161"/>
                <a:gd name="connsiteY4" fmla="*/ 893230 h 893230"/>
                <a:gd name="connsiteX5" fmla="*/ 0 w 10717161"/>
                <a:gd name="connsiteY5" fmla="*/ 893230 h 893230"/>
                <a:gd name="connsiteX6" fmla="*/ 0 w 10717161"/>
                <a:gd name="connsiteY6" fmla="*/ 263965 h 893230"/>
                <a:gd name="connsiteX7" fmla="*/ 1199536 w 10717161"/>
                <a:gd name="connsiteY7" fmla="*/ 263965 h 89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17161" h="893230">
                  <a:moveTo>
                    <a:pt x="1463501" y="0"/>
                  </a:moveTo>
                  <a:lnTo>
                    <a:pt x="6043429" y="0"/>
                  </a:lnTo>
                  <a:lnTo>
                    <a:pt x="6307394" y="263965"/>
                  </a:lnTo>
                  <a:lnTo>
                    <a:pt x="10717161" y="263965"/>
                  </a:lnTo>
                  <a:lnTo>
                    <a:pt x="10717161" y="893230"/>
                  </a:lnTo>
                  <a:lnTo>
                    <a:pt x="0" y="893230"/>
                  </a:lnTo>
                  <a:lnTo>
                    <a:pt x="0" y="263965"/>
                  </a:lnTo>
                  <a:lnTo>
                    <a:pt x="1199536" y="2639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8" name="Graphic 7" descr="Refresh with solid fill">
              <a:extLst>
                <a:ext uri="{FF2B5EF4-FFF2-40B4-BE49-F238E27FC236}">
                  <a16:creationId xmlns:a16="http://schemas.microsoft.com/office/drawing/2014/main" id="{7B241EF4-819A-4905-9FC8-79C85AEB8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59583" y="5558574"/>
              <a:ext cx="323000" cy="32300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2F16647-5B9C-4EFB-884D-A9F385318E4A}"/>
                </a:ext>
              </a:extLst>
            </p:cNvPr>
            <p:cNvCxnSpPr>
              <a:cxnSpLocks/>
            </p:cNvCxnSpPr>
            <p:nvPr/>
          </p:nvCxnSpPr>
          <p:spPr>
            <a:xfrm>
              <a:off x="1472219" y="5720074"/>
              <a:ext cx="314633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A54E9F5-735E-4290-A190-F864608A97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3037" y="5725408"/>
              <a:ext cx="314633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167685-05C6-416C-8230-ACAF6D5AB736}"/>
                </a:ext>
              </a:extLst>
            </p:cNvPr>
            <p:cNvSpPr/>
            <p:nvPr/>
          </p:nvSpPr>
          <p:spPr>
            <a:xfrm>
              <a:off x="963037" y="4983649"/>
              <a:ext cx="214010" cy="2140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ECCB16-1963-488F-A78A-14C5A14E691C}"/>
                </a:ext>
              </a:extLst>
            </p:cNvPr>
            <p:cNvSpPr/>
            <p:nvPr/>
          </p:nvSpPr>
          <p:spPr>
            <a:xfrm>
              <a:off x="1365214" y="4983649"/>
              <a:ext cx="214010" cy="214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A5D1108-C52E-496B-9A95-7345CB5F664C}"/>
                </a:ext>
              </a:extLst>
            </p:cNvPr>
            <p:cNvSpPr/>
            <p:nvPr/>
          </p:nvSpPr>
          <p:spPr>
            <a:xfrm>
              <a:off x="1767391" y="4983649"/>
              <a:ext cx="214010" cy="2140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80A7E5-BC67-48AF-8226-B903B9B69074}"/>
                </a:ext>
              </a:extLst>
            </p:cNvPr>
            <p:cNvSpPr/>
            <p:nvPr/>
          </p:nvSpPr>
          <p:spPr>
            <a:xfrm>
              <a:off x="2368765" y="5558574"/>
              <a:ext cx="9036654" cy="414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000D93-87B1-4B2F-B239-AC80F2752C0E}"/>
                </a:ext>
              </a:extLst>
            </p:cNvPr>
            <p:cNvSpPr txBox="1"/>
            <p:nvPr/>
          </p:nvSpPr>
          <p:spPr>
            <a:xfrm>
              <a:off x="4787629" y="5456603"/>
              <a:ext cx="380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chemeClr val="bg1">
                      <a:lumMod val="65000"/>
                    </a:schemeClr>
                  </a:solidFill>
                </a:rPr>
                <a:t>|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95AE15-CB86-497C-B23A-CF088DDFBACB}"/>
                </a:ext>
              </a:extLst>
            </p:cNvPr>
            <p:cNvSpPr txBox="1"/>
            <p:nvPr/>
          </p:nvSpPr>
          <p:spPr>
            <a:xfrm>
              <a:off x="5092921" y="5456603"/>
              <a:ext cx="35312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http://example.com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E3F5624-9D6F-4C67-819D-7BA6EE1EA081}"/>
                </a:ext>
              </a:extLst>
            </p:cNvPr>
            <p:cNvGrpSpPr/>
            <p:nvPr/>
          </p:nvGrpSpPr>
          <p:grpSpPr>
            <a:xfrm>
              <a:off x="2470826" y="5569482"/>
              <a:ext cx="293670" cy="400110"/>
              <a:chOff x="2470826" y="5569482"/>
              <a:chExt cx="293670" cy="40011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6821E1C-2CEE-4887-AE9C-B22DEA0A9A2C}"/>
                  </a:ext>
                </a:extLst>
              </p:cNvPr>
              <p:cNvSpPr/>
              <p:nvPr/>
            </p:nvSpPr>
            <p:spPr>
              <a:xfrm>
                <a:off x="2470826" y="5632315"/>
                <a:ext cx="293670" cy="29367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65735A0-6E53-4B34-B4CA-D62C127A5B95}"/>
                  </a:ext>
                </a:extLst>
              </p:cNvPr>
              <p:cNvSpPr txBox="1"/>
              <p:nvPr/>
            </p:nvSpPr>
            <p:spPr>
              <a:xfrm>
                <a:off x="2487878" y="5569482"/>
                <a:ext cx="2568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</a:rPr>
                  <a:t>i</a:t>
                </a:r>
                <a:endPara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BA46F6-98A0-4A65-93D6-5D7AD4706CDB}"/>
                </a:ext>
              </a:extLst>
            </p:cNvPr>
            <p:cNvSpPr txBox="1"/>
            <p:nvPr/>
          </p:nvSpPr>
          <p:spPr>
            <a:xfrm>
              <a:off x="2814421" y="5466331"/>
              <a:ext cx="19906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Not secure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643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9754-BA0A-4A01-A323-EF092F99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Hypertext Transfer Protocol Secure (HTTPS)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39464-1DFE-454A-A48D-CD86B047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2454545"/>
          </a:xfrm>
        </p:spPr>
        <p:txBody>
          <a:bodyPr/>
          <a:lstStyle/>
          <a:p>
            <a:r>
              <a:rPr lang="en-GB" dirty="0"/>
              <a:t>Hypertext Transfer Protocol Secure (https) is a combination of the Hypertext Transfer Protocol with an added layer of security</a:t>
            </a:r>
          </a:p>
          <a:p>
            <a:r>
              <a:rPr lang="en-GB" dirty="0"/>
              <a:t>Requires a certificate</a:t>
            </a:r>
          </a:p>
          <a:p>
            <a:r>
              <a:rPr lang="en-GB" dirty="0"/>
              <a:t>Protects the integrity and confidentiality of data between the user's computer and the website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F57DFE-400D-45A7-A720-D7CB30816125}"/>
              </a:ext>
            </a:extLst>
          </p:cNvPr>
          <p:cNvGrpSpPr/>
          <p:nvPr/>
        </p:nvGrpSpPr>
        <p:grpSpPr>
          <a:xfrm>
            <a:off x="626160" y="4815736"/>
            <a:ext cx="10736825" cy="1341350"/>
            <a:chOff x="786581" y="4719484"/>
            <a:chExt cx="10736825" cy="13413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4504F2-E9D8-4C60-ADCE-D3562B36B000}"/>
                </a:ext>
              </a:extLst>
            </p:cNvPr>
            <p:cNvSpPr/>
            <p:nvPr/>
          </p:nvSpPr>
          <p:spPr>
            <a:xfrm>
              <a:off x="786581" y="4719484"/>
              <a:ext cx="10736825" cy="13413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77B31F2-5AEA-495A-9672-AE2D19D15190}"/>
                </a:ext>
              </a:extLst>
            </p:cNvPr>
            <p:cNvSpPr/>
            <p:nvPr/>
          </p:nvSpPr>
          <p:spPr>
            <a:xfrm>
              <a:off x="796412" y="5167604"/>
              <a:ext cx="10717161" cy="893230"/>
            </a:xfrm>
            <a:custGeom>
              <a:avLst/>
              <a:gdLst>
                <a:gd name="connsiteX0" fmla="*/ 1463501 w 10717161"/>
                <a:gd name="connsiteY0" fmla="*/ 0 h 893230"/>
                <a:gd name="connsiteX1" fmla="*/ 6043429 w 10717161"/>
                <a:gd name="connsiteY1" fmla="*/ 0 h 893230"/>
                <a:gd name="connsiteX2" fmla="*/ 6307394 w 10717161"/>
                <a:gd name="connsiteY2" fmla="*/ 263965 h 893230"/>
                <a:gd name="connsiteX3" fmla="*/ 10717161 w 10717161"/>
                <a:gd name="connsiteY3" fmla="*/ 263965 h 893230"/>
                <a:gd name="connsiteX4" fmla="*/ 10717161 w 10717161"/>
                <a:gd name="connsiteY4" fmla="*/ 893230 h 893230"/>
                <a:gd name="connsiteX5" fmla="*/ 0 w 10717161"/>
                <a:gd name="connsiteY5" fmla="*/ 893230 h 893230"/>
                <a:gd name="connsiteX6" fmla="*/ 0 w 10717161"/>
                <a:gd name="connsiteY6" fmla="*/ 263965 h 893230"/>
                <a:gd name="connsiteX7" fmla="*/ 1199536 w 10717161"/>
                <a:gd name="connsiteY7" fmla="*/ 263965 h 89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17161" h="893230">
                  <a:moveTo>
                    <a:pt x="1463501" y="0"/>
                  </a:moveTo>
                  <a:lnTo>
                    <a:pt x="6043429" y="0"/>
                  </a:lnTo>
                  <a:lnTo>
                    <a:pt x="6307394" y="263965"/>
                  </a:lnTo>
                  <a:lnTo>
                    <a:pt x="10717161" y="263965"/>
                  </a:lnTo>
                  <a:lnTo>
                    <a:pt x="10717161" y="893230"/>
                  </a:lnTo>
                  <a:lnTo>
                    <a:pt x="0" y="893230"/>
                  </a:lnTo>
                  <a:lnTo>
                    <a:pt x="0" y="263965"/>
                  </a:lnTo>
                  <a:lnTo>
                    <a:pt x="1199536" y="2639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4" name="Graphic 13" descr="Refresh with solid fill">
              <a:extLst>
                <a:ext uri="{FF2B5EF4-FFF2-40B4-BE49-F238E27FC236}">
                  <a16:creationId xmlns:a16="http://schemas.microsoft.com/office/drawing/2014/main" id="{009C5DDA-5A42-430C-8704-D40E8D884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59583" y="5558574"/>
              <a:ext cx="323000" cy="323000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623DA9A-BE55-4818-94A7-71B746E0A162}"/>
                </a:ext>
              </a:extLst>
            </p:cNvPr>
            <p:cNvCxnSpPr>
              <a:cxnSpLocks/>
            </p:cNvCxnSpPr>
            <p:nvPr/>
          </p:nvCxnSpPr>
          <p:spPr>
            <a:xfrm>
              <a:off x="1472219" y="5720074"/>
              <a:ext cx="314633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3988BA-119D-4AA6-B7A7-C512ECB9FF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3037" y="5725408"/>
              <a:ext cx="314633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81E4DC-40EA-4DA2-A5D9-FB079A0A5DD0}"/>
                </a:ext>
              </a:extLst>
            </p:cNvPr>
            <p:cNvSpPr/>
            <p:nvPr/>
          </p:nvSpPr>
          <p:spPr>
            <a:xfrm>
              <a:off x="963037" y="4983649"/>
              <a:ext cx="214010" cy="2140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90479F-7523-40F9-8BD8-D2942A03E201}"/>
                </a:ext>
              </a:extLst>
            </p:cNvPr>
            <p:cNvSpPr/>
            <p:nvPr/>
          </p:nvSpPr>
          <p:spPr>
            <a:xfrm>
              <a:off x="1365214" y="4983649"/>
              <a:ext cx="214010" cy="214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BFCC1CB-0621-4EF4-90D1-DA72F75225E6}"/>
                </a:ext>
              </a:extLst>
            </p:cNvPr>
            <p:cNvSpPr/>
            <p:nvPr/>
          </p:nvSpPr>
          <p:spPr>
            <a:xfrm>
              <a:off x="1767391" y="4983649"/>
              <a:ext cx="214010" cy="2140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114B06-3036-4744-ABC7-BD14F1C902C2}"/>
                </a:ext>
              </a:extLst>
            </p:cNvPr>
            <p:cNvSpPr/>
            <p:nvPr/>
          </p:nvSpPr>
          <p:spPr>
            <a:xfrm>
              <a:off x="2368765" y="5558574"/>
              <a:ext cx="9036654" cy="414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9C5943-1F0A-4CDF-AEA0-CFCC0F8CF6AA}"/>
                </a:ext>
              </a:extLst>
            </p:cNvPr>
            <p:cNvSpPr txBox="1"/>
            <p:nvPr/>
          </p:nvSpPr>
          <p:spPr>
            <a:xfrm>
              <a:off x="2715631" y="5456603"/>
              <a:ext cx="380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chemeClr val="bg1">
                      <a:lumMod val="65000"/>
                    </a:schemeClr>
                  </a:solidFill>
                </a:rPr>
                <a:t>|</a:t>
              </a:r>
            </a:p>
          </p:txBody>
        </p:sp>
        <p:pic>
          <p:nvPicPr>
            <p:cNvPr id="9" name="Graphic 8" descr="Lock with solid fill">
              <a:extLst>
                <a:ext uri="{FF2B5EF4-FFF2-40B4-BE49-F238E27FC236}">
                  <a16:creationId xmlns:a16="http://schemas.microsoft.com/office/drawing/2014/main" id="{B0CF0092-730E-4DD2-BBF3-FFC4B4141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66872" y="5557324"/>
              <a:ext cx="377862" cy="377862"/>
            </a:xfrm>
            <a:prstGeom prst="rect">
              <a:avLst/>
            </a:prstGeom>
          </p:spPr>
        </p:pic>
        <p:pic>
          <p:nvPicPr>
            <p:cNvPr id="25" name="Graphic 24" descr="Shield Tick with solid fill">
              <a:extLst>
                <a:ext uri="{FF2B5EF4-FFF2-40B4-BE49-F238E27FC236}">
                  <a16:creationId xmlns:a16="http://schemas.microsoft.com/office/drawing/2014/main" id="{57344C31-9C72-46E4-A79A-202DF1499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86496" y="5557324"/>
              <a:ext cx="378000" cy="378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883F2D-A436-4A5F-A184-21000AC0BDFA}"/>
                </a:ext>
              </a:extLst>
            </p:cNvPr>
            <p:cNvSpPr txBox="1"/>
            <p:nvPr/>
          </p:nvSpPr>
          <p:spPr>
            <a:xfrm>
              <a:off x="3478129" y="5456603"/>
              <a:ext cx="37977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https://example.com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93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1D6A-1255-46C9-B3FD-B0FA50D4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74FDE-774C-4B06-A6F1-8E38FF5D0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Before encryption:</a:t>
            </a:r>
          </a:p>
          <a:p>
            <a:pPr marL="0" indent="0">
              <a:buNone/>
            </a:pPr>
            <a:r>
              <a:rPr lang="en-GB" dirty="0"/>
              <a:t>		This is a string of text that is completely readable</a:t>
            </a:r>
          </a:p>
          <a:p>
            <a:endParaRPr lang="en-GB" dirty="0"/>
          </a:p>
          <a:p>
            <a:r>
              <a:rPr lang="en-GB" dirty="0"/>
              <a:t>After encryption:</a:t>
            </a:r>
          </a:p>
          <a:p>
            <a:pPr marL="0" indent="0">
              <a:buNone/>
            </a:pPr>
            <a:r>
              <a:rPr lang="en-GB" dirty="0"/>
              <a:t>ITM0IRyiEhVpa6VnKyExMiEgNveroyWBPlgGyfkflYjDaaFf/Kn3bo3OfghBPDWo6AfSHlNtL8N7ITEwIXc1gU5X73xMs</a:t>
            </a:r>
          </a:p>
        </p:txBody>
      </p:sp>
    </p:spTree>
    <p:extLst>
      <p:ext uri="{BB962C8B-B14F-4D97-AF65-F5344CB8AC3E}">
        <p14:creationId xmlns:p14="http://schemas.microsoft.com/office/powerpoint/2010/main" val="3883344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3451</Words>
  <Application>Microsoft Office PowerPoint</Application>
  <PresentationFormat>Widescreen</PresentationFormat>
  <Paragraphs>549</Paragraphs>
  <Slides>64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Calibri Light</vt:lpstr>
      <vt:lpstr>Comic Sans MS</vt:lpstr>
      <vt:lpstr>Dancing Script OT</vt:lpstr>
      <vt:lpstr>Wingdings</vt:lpstr>
      <vt:lpstr>Office Theme</vt:lpstr>
      <vt:lpstr>Day 2</vt:lpstr>
      <vt:lpstr>4. Web components (55%, K2)</vt:lpstr>
      <vt:lpstr>4. Web components (55%, K2)</vt:lpstr>
      <vt:lpstr>4. Web components (55%, K2)</vt:lpstr>
      <vt:lpstr>4.1 Define the terminology for the following key internet protocols that enable the web to work</vt:lpstr>
      <vt:lpstr>The Internet and WWW</vt:lpstr>
      <vt:lpstr>Hypertext Transfer Protocol (HTTP)</vt:lpstr>
      <vt:lpstr>Hypertext Transfer Protocol Secure (HTTPS)</vt:lpstr>
      <vt:lpstr>Encryption</vt:lpstr>
      <vt:lpstr>Transport Layer Security and Secure Sockets Layer (TLS / SSL)</vt:lpstr>
      <vt:lpstr>Organisations</vt:lpstr>
      <vt:lpstr>Time for some Practical</vt:lpstr>
      <vt:lpstr>PowerPoint Presentation</vt:lpstr>
      <vt:lpstr>PowerPoint Presentation</vt:lpstr>
      <vt:lpstr>Your Files</vt:lpstr>
      <vt:lpstr>Your Files</vt:lpstr>
      <vt:lpstr>Filezilla</vt:lpstr>
      <vt:lpstr>PowerPoint Presentation</vt:lpstr>
      <vt:lpstr>HTML tags</vt:lpstr>
      <vt:lpstr>Lets Play</vt:lpstr>
      <vt:lpstr>HTML Basic Document</vt:lpstr>
      <vt:lpstr>Notepad</vt:lpstr>
      <vt:lpstr>W3C rules</vt:lpstr>
      <vt:lpstr>HTML Basic Formatting</vt:lpstr>
      <vt:lpstr>Headings</vt:lpstr>
      <vt:lpstr>HTML Basic Formatting</vt:lpstr>
      <vt:lpstr>HTML Basic Paragraphing</vt:lpstr>
      <vt:lpstr>Tags and Attributes</vt:lpstr>
      <vt:lpstr>Alignment (Horizontal)</vt:lpstr>
      <vt:lpstr>Paragraph alignment</vt:lpstr>
      <vt:lpstr>Background attribute</vt:lpstr>
      <vt:lpstr>Colours</vt:lpstr>
      <vt:lpstr>Font tag</vt:lpstr>
      <vt:lpstr>DIV tag</vt:lpstr>
      <vt:lpstr>DIV examples</vt:lpstr>
      <vt:lpstr>Let’s go to our mindfulness web pages</vt:lpstr>
      <vt:lpstr>PowerPoint Presentation</vt:lpstr>
      <vt:lpstr>PowerPoint Presentation</vt:lpstr>
      <vt:lpstr>Implementing CSS</vt:lpstr>
      <vt:lpstr>Inline</vt:lpstr>
      <vt:lpstr>Internal/embedded</vt:lpstr>
      <vt:lpstr>External</vt:lpstr>
      <vt:lpstr>Cascading Order</vt:lpstr>
      <vt:lpstr>CSS selector implementation</vt:lpstr>
      <vt:lpstr>CSS Selector Syntax</vt:lpstr>
      <vt:lpstr>Type selector format</vt:lpstr>
      <vt:lpstr>Type selector in use</vt:lpstr>
      <vt:lpstr>Class selector in use</vt:lpstr>
      <vt:lpstr>External CSS file example</vt:lpstr>
      <vt:lpstr>Grouped elements</vt:lpstr>
      <vt:lpstr>Background colour</vt:lpstr>
      <vt:lpstr>CSS background</vt:lpstr>
      <vt:lpstr>Bitmap image</vt:lpstr>
      <vt:lpstr>Vector image</vt:lpstr>
      <vt:lpstr>Background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</dc:title>
  <dc:creator>Leonard Shand</dc:creator>
  <cp:lastModifiedBy>Leonard Shand</cp:lastModifiedBy>
  <cp:revision>1</cp:revision>
  <dcterms:created xsi:type="dcterms:W3CDTF">2021-01-25T19:56:06Z</dcterms:created>
  <dcterms:modified xsi:type="dcterms:W3CDTF">2021-01-25T21:09:34Z</dcterms:modified>
</cp:coreProperties>
</file>