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15"/>
  </p:notesMasterIdLst>
  <p:sldIdLst>
    <p:sldId id="256" r:id="rId5"/>
    <p:sldId id="257" r:id="rId6"/>
    <p:sldId id="258" r:id="rId7"/>
    <p:sldId id="266" r:id="rId8"/>
    <p:sldId id="314" r:id="rId9"/>
    <p:sldId id="315" r:id="rId10"/>
    <p:sldId id="316" r:id="rId11"/>
    <p:sldId id="317" r:id="rId12"/>
    <p:sldId id="318" r:id="rId13"/>
    <p:sldId id="319" r:id="rId14"/>
    <p:sldId id="455" r:id="rId15"/>
    <p:sldId id="461" r:id="rId16"/>
    <p:sldId id="312" r:id="rId17"/>
    <p:sldId id="267" r:id="rId18"/>
    <p:sldId id="456" r:id="rId19"/>
    <p:sldId id="457" r:id="rId20"/>
    <p:sldId id="313" r:id="rId21"/>
    <p:sldId id="322" r:id="rId22"/>
    <p:sldId id="462" r:id="rId23"/>
    <p:sldId id="321" r:id="rId24"/>
    <p:sldId id="320" r:id="rId25"/>
    <p:sldId id="342" r:id="rId26"/>
    <p:sldId id="343" r:id="rId27"/>
    <p:sldId id="268" r:id="rId28"/>
    <p:sldId id="333" r:id="rId29"/>
    <p:sldId id="334" r:id="rId30"/>
    <p:sldId id="259" r:id="rId31"/>
    <p:sldId id="270" r:id="rId32"/>
    <p:sldId id="331" r:id="rId33"/>
    <p:sldId id="335" r:id="rId34"/>
    <p:sldId id="458" r:id="rId35"/>
    <p:sldId id="271" r:id="rId36"/>
    <p:sldId id="329" r:id="rId37"/>
    <p:sldId id="330" r:id="rId38"/>
    <p:sldId id="272" r:id="rId39"/>
    <p:sldId id="324" r:id="rId40"/>
    <p:sldId id="325" r:id="rId41"/>
    <p:sldId id="323" r:id="rId42"/>
    <p:sldId id="326" r:id="rId43"/>
    <p:sldId id="327" r:id="rId44"/>
    <p:sldId id="328" r:id="rId45"/>
    <p:sldId id="336" r:id="rId46"/>
    <p:sldId id="337" r:id="rId47"/>
    <p:sldId id="339" r:id="rId48"/>
    <p:sldId id="340" r:id="rId49"/>
    <p:sldId id="341" r:id="rId50"/>
    <p:sldId id="338" r:id="rId51"/>
    <p:sldId id="459" r:id="rId52"/>
    <p:sldId id="460" r:id="rId53"/>
    <p:sldId id="273" r:id="rId54"/>
    <p:sldId id="274" r:id="rId55"/>
    <p:sldId id="351" r:id="rId56"/>
    <p:sldId id="352" r:id="rId57"/>
    <p:sldId id="260" r:id="rId58"/>
    <p:sldId id="275" r:id="rId59"/>
    <p:sldId id="353" r:id="rId60"/>
    <p:sldId id="354" r:id="rId61"/>
    <p:sldId id="355" r:id="rId62"/>
    <p:sldId id="356" r:id="rId63"/>
    <p:sldId id="357" r:id="rId64"/>
    <p:sldId id="366" r:id="rId65"/>
    <p:sldId id="358" r:id="rId66"/>
    <p:sldId id="360" r:id="rId67"/>
    <p:sldId id="359" r:id="rId68"/>
    <p:sldId id="463" r:id="rId69"/>
    <p:sldId id="276" r:id="rId70"/>
    <p:sldId id="367" r:id="rId71"/>
    <p:sldId id="464" r:id="rId72"/>
    <p:sldId id="465" r:id="rId73"/>
    <p:sldId id="361" r:id="rId74"/>
    <p:sldId id="277" r:id="rId75"/>
    <p:sldId id="362" r:id="rId76"/>
    <p:sldId id="363" r:id="rId77"/>
    <p:sldId id="364" r:id="rId78"/>
    <p:sldId id="365" r:id="rId79"/>
    <p:sldId id="466" r:id="rId80"/>
    <p:sldId id="278" r:id="rId81"/>
    <p:sldId id="279" r:id="rId82"/>
    <p:sldId id="467" r:id="rId83"/>
    <p:sldId id="261" r:id="rId84"/>
    <p:sldId id="280" r:id="rId85"/>
    <p:sldId id="368" r:id="rId86"/>
    <p:sldId id="378" r:id="rId87"/>
    <p:sldId id="370" r:id="rId88"/>
    <p:sldId id="369" r:id="rId89"/>
    <p:sldId id="371" r:id="rId90"/>
    <p:sldId id="372" r:id="rId91"/>
    <p:sldId id="373" r:id="rId92"/>
    <p:sldId id="374" r:id="rId93"/>
    <p:sldId id="468" r:id="rId94"/>
    <p:sldId id="469" r:id="rId95"/>
    <p:sldId id="375" r:id="rId96"/>
    <p:sldId id="376" r:id="rId97"/>
    <p:sldId id="377" r:id="rId98"/>
    <p:sldId id="281" r:id="rId99"/>
    <p:sldId id="380" r:id="rId100"/>
    <p:sldId id="381" r:id="rId101"/>
    <p:sldId id="282" r:id="rId102"/>
    <p:sldId id="383" r:id="rId103"/>
    <p:sldId id="379" r:id="rId104"/>
    <p:sldId id="382" r:id="rId105"/>
    <p:sldId id="384" r:id="rId106"/>
    <p:sldId id="386" r:id="rId107"/>
    <p:sldId id="283" r:id="rId108"/>
    <p:sldId id="387" r:id="rId109"/>
    <p:sldId id="388" r:id="rId110"/>
    <p:sldId id="262" r:id="rId111"/>
    <p:sldId id="284" r:id="rId112"/>
    <p:sldId id="332" r:id="rId113"/>
    <p:sldId id="298" r:id="rId114"/>
    <p:sldId id="299" r:id="rId115"/>
    <p:sldId id="300" r:id="rId116"/>
    <p:sldId id="301" r:id="rId117"/>
    <p:sldId id="302" r:id="rId118"/>
    <p:sldId id="303" r:id="rId119"/>
    <p:sldId id="304" r:id="rId120"/>
    <p:sldId id="305" r:id="rId121"/>
    <p:sldId id="306" r:id="rId122"/>
    <p:sldId id="307" r:id="rId123"/>
    <p:sldId id="471" r:id="rId124"/>
    <p:sldId id="308" r:id="rId125"/>
    <p:sldId id="309" r:id="rId126"/>
    <p:sldId id="310" r:id="rId127"/>
    <p:sldId id="311" r:id="rId128"/>
    <p:sldId id="285" r:id="rId129"/>
    <p:sldId id="470" r:id="rId130"/>
    <p:sldId id="287" r:id="rId131"/>
    <p:sldId id="346" r:id="rId132"/>
    <p:sldId id="344" r:id="rId133"/>
    <p:sldId id="347" r:id="rId134"/>
    <p:sldId id="348" r:id="rId135"/>
    <p:sldId id="345" r:id="rId136"/>
    <p:sldId id="349" r:id="rId137"/>
    <p:sldId id="350" r:id="rId138"/>
    <p:sldId id="263" r:id="rId139"/>
    <p:sldId id="288" r:id="rId140"/>
    <p:sldId id="389" r:id="rId141"/>
    <p:sldId id="390" r:id="rId142"/>
    <p:sldId id="391" r:id="rId143"/>
    <p:sldId id="392" r:id="rId144"/>
    <p:sldId id="393" r:id="rId145"/>
    <p:sldId id="289" r:id="rId146"/>
    <p:sldId id="394" r:id="rId147"/>
    <p:sldId id="395" r:id="rId148"/>
    <p:sldId id="396" r:id="rId149"/>
    <p:sldId id="397" r:id="rId150"/>
    <p:sldId id="398" r:id="rId151"/>
    <p:sldId id="399" r:id="rId152"/>
    <p:sldId id="400" r:id="rId153"/>
    <p:sldId id="401" r:id="rId154"/>
    <p:sldId id="402" r:id="rId155"/>
    <p:sldId id="403" r:id="rId156"/>
    <p:sldId id="404" r:id="rId157"/>
    <p:sldId id="407" r:id="rId158"/>
    <p:sldId id="405" r:id="rId159"/>
    <p:sldId id="291" r:id="rId160"/>
    <p:sldId id="408" r:id="rId161"/>
    <p:sldId id="409" r:id="rId162"/>
    <p:sldId id="410" r:id="rId163"/>
    <p:sldId id="411" r:id="rId164"/>
    <p:sldId id="412" r:id="rId165"/>
    <p:sldId id="413" r:id="rId166"/>
    <p:sldId id="415" r:id="rId167"/>
    <p:sldId id="416" r:id="rId168"/>
    <p:sldId id="417" r:id="rId169"/>
    <p:sldId id="418" r:id="rId170"/>
    <p:sldId id="414" r:id="rId171"/>
    <p:sldId id="292" r:id="rId172"/>
    <p:sldId id="419" r:id="rId173"/>
    <p:sldId id="421" r:id="rId174"/>
    <p:sldId id="422" r:id="rId175"/>
    <p:sldId id="293" r:id="rId176"/>
    <p:sldId id="423" r:id="rId177"/>
    <p:sldId id="424" r:id="rId178"/>
    <p:sldId id="425" r:id="rId179"/>
    <p:sldId id="426" r:id="rId180"/>
    <p:sldId id="427" r:id="rId181"/>
    <p:sldId id="428" r:id="rId182"/>
    <p:sldId id="429" r:id="rId183"/>
    <p:sldId id="432" r:id="rId184"/>
    <p:sldId id="430" r:id="rId185"/>
    <p:sldId id="431" r:id="rId186"/>
    <p:sldId id="433" r:id="rId187"/>
    <p:sldId id="434" r:id="rId188"/>
    <p:sldId id="472" r:id="rId189"/>
    <p:sldId id="435" r:id="rId190"/>
    <p:sldId id="265" r:id="rId191"/>
    <p:sldId id="294" r:id="rId192"/>
    <p:sldId id="420" r:id="rId193"/>
    <p:sldId id="436" r:id="rId194"/>
    <p:sldId id="437" r:id="rId195"/>
    <p:sldId id="438" r:id="rId196"/>
    <p:sldId id="439" r:id="rId197"/>
    <p:sldId id="440" r:id="rId198"/>
    <p:sldId id="295" r:id="rId199"/>
    <p:sldId id="441" r:id="rId200"/>
    <p:sldId id="442" r:id="rId201"/>
    <p:sldId id="443" r:id="rId202"/>
    <p:sldId id="444" r:id="rId203"/>
    <p:sldId id="445" r:id="rId204"/>
    <p:sldId id="446" r:id="rId205"/>
    <p:sldId id="447" r:id="rId206"/>
    <p:sldId id="296" r:id="rId207"/>
    <p:sldId id="448" r:id="rId208"/>
    <p:sldId id="297" r:id="rId209"/>
    <p:sldId id="449" r:id="rId210"/>
    <p:sldId id="450" r:id="rId211"/>
    <p:sldId id="451" r:id="rId212"/>
    <p:sldId id="452" r:id="rId213"/>
    <p:sldId id="454" r:id="rId2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6412C-4132-2026-65A4-AFA5458100B5}" v="80" dt="2020-09-04T15:37:03.519"/>
    <p1510:client id="{22E61350-80B4-BFDE-9C3C-A1AB2D36F7DA}" v="487" dt="2020-09-07T14:21:46.931"/>
    <p1510:client id="{24BA9ACE-DB64-4326-BC26-8217EB6E1FD9}" v="118" dt="2020-09-16T10:34:59.051"/>
    <p1510:client id="{37E5F7E9-166D-CF06-7D3E-599DF676646B}" v="5" dt="2020-11-16T11:15:03.211"/>
    <p1510:client id="{3EA0699C-99C8-DDC3-465B-9A1B26E6D38C}" v="51" dt="2020-09-15T10:22:36.438"/>
    <p1510:client id="{626A2D95-8997-9917-7066-9C1013592F6E}" v="187" dt="2020-09-16T08:28:07.378"/>
    <p1510:client id="{6DAE2EBB-7186-4755-AE54-17B1266B635C}" v="6" dt="2020-11-18T09:46:53.562"/>
    <p1510:client id="{77D7742C-DA2A-C567-8CAC-0C45500C44A9}" v="561" dt="2020-09-09T13:15:12.944"/>
    <p1510:client id="{8E52DEF5-9407-69B2-82FC-C9998682A978}" v="139" dt="2020-09-15T14:33:25.920"/>
    <p1510:client id="{D1DFAF24-7952-A7FA-D2AC-17B439DEB6AB}" v="64" dt="2020-09-14T14:55:48.018"/>
    <p1510:client id="{DB68C5C4-3E28-3CCD-2FA0-272F175A039B}" v="126" dt="2020-09-11T13:33:45.050"/>
    <p1510:client id="{E66A117B-910E-7710-0F9F-9A1370C56232}" v="136" dt="2020-09-18T10:08:21.251"/>
    <p1510:client id="{EDC3F269-4FBD-DC7E-97AD-E8BD8203D40E}" v="604" dt="2020-09-08T08:40:27.832"/>
    <p1510:client id="{FAFB5852-BDBF-28A4-0EDE-1F59762AB30C}" v="270" dt="2020-09-10T14:42:57.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viewProps" Target="viewProp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theme" Target="theme/theme1.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tableStyles" Target="tableStyles.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microsoft.com/office/2015/10/relationships/revisionInfo" Target="revisionInfo.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notesMaster" Target="notesMasters/notesMaster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712E0-70A5-4203-BC2F-EC4C65BA91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52C259F-EF86-43A3-BBDB-B85B6DADC24C}">
      <dgm:prSet phldrT="[Text]" phldr="0"/>
      <dgm:spPr/>
      <dgm:t>
        <a:bodyPr/>
        <a:lstStyle/>
        <a:p>
          <a:r>
            <a:rPr lang="en-US">
              <a:solidFill>
                <a:srgbClr val="010000"/>
              </a:solidFill>
              <a:latin typeface="Calibri Light" panose="020F0302020204030204"/>
            </a:rPr>
            <a:t>B2C</a:t>
          </a:r>
          <a:endParaRPr lang="en-US" b="0" i="0" u="none" strike="noStrike" cap="none" baseline="0" noProof="0">
            <a:solidFill>
              <a:srgbClr val="010000"/>
            </a:solidFill>
            <a:latin typeface="Calibri Light"/>
            <a:cs typeface="Calibri Light"/>
          </a:endParaRPr>
        </a:p>
      </dgm:t>
    </dgm:pt>
    <dgm:pt modelId="{77BF27C1-D5A6-47F8-B379-7E2734D7F6B5}" type="parTrans" cxnId="{7B263346-7345-438D-B7FC-AE2938B1EE8E}">
      <dgm:prSet/>
      <dgm:spPr/>
      <dgm:t>
        <a:bodyPr/>
        <a:lstStyle/>
        <a:p>
          <a:endParaRPr lang="en-US"/>
        </a:p>
      </dgm:t>
    </dgm:pt>
    <dgm:pt modelId="{51F891D0-9AC6-4C43-9CB6-4EA38ED2E76D}" type="sibTrans" cxnId="{7B263346-7345-438D-B7FC-AE2938B1EE8E}">
      <dgm:prSet/>
      <dgm:spPr/>
      <dgm:t>
        <a:bodyPr/>
        <a:lstStyle/>
        <a:p>
          <a:endParaRPr lang="en-US"/>
        </a:p>
      </dgm:t>
    </dgm:pt>
    <dgm:pt modelId="{B7BFE53E-E7D1-44CD-B3F5-EFAECDF6668C}">
      <dgm:prSet phldrT="[Text]" phldr="0"/>
      <dgm:spPr/>
      <dgm:t>
        <a:bodyPr/>
        <a:lstStyle/>
        <a:p>
          <a:r>
            <a:rPr lang="en-US">
              <a:latin typeface="Calibri Light" panose="020F0302020204030204"/>
            </a:rPr>
            <a:t>B2B</a:t>
          </a:r>
          <a:endParaRPr lang="en-US"/>
        </a:p>
      </dgm:t>
    </dgm:pt>
    <dgm:pt modelId="{4E088EBA-67EA-4103-9970-89E9101BBBA5}" type="parTrans" cxnId="{50031667-57AF-4723-AC01-A04C24B0494A}">
      <dgm:prSet/>
      <dgm:spPr/>
      <dgm:t>
        <a:bodyPr/>
        <a:lstStyle/>
        <a:p>
          <a:endParaRPr lang="en-US"/>
        </a:p>
      </dgm:t>
    </dgm:pt>
    <dgm:pt modelId="{F7FF54FF-0F86-475F-9518-7DBADFF54BAE}" type="sibTrans" cxnId="{50031667-57AF-4723-AC01-A04C24B0494A}">
      <dgm:prSet/>
      <dgm:spPr/>
      <dgm:t>
        <a:bodyPr/>
        <a:lstStyle/>
        <a:p>
          <a:endParaRPr lang="en-US"/>
        </a:p>
      </dgm:t>
    </dgm:pt>
    <dgm:pt modelId="{D7AB3AF6-DAA7-4419-B952-CBF6B322E3DD}">
      <dgm:prSet phldrT="[Text]" phldr="0"/>
      <dgm:spPr/>
      <dgm:t>
        <a:bodyPr/>
        <a:lstStyle/>
        <a:p>
          <a:r>
            <a:rPr lang="en-US">
              <a:latin typeface="Calibri Light" panose="020F0302020204030204"/>
            </a:rPr>
            <a:t>C2C</a:t>
          </a:r>
          <a:endParaRPr lang="en-US"/>
        </a:p>
      </dgm:t>
    </dgm:pt>
    <dgm:pt modelId="{6E58447D-CA92-48D6-BFE9-28D532AEB1AA}" type="parTrans" cxnId="{B298604E-480F-465C-AD97-E7E2679FB022}">
      <dgm:prSet/>
      <dgm:spPr/>
      <dgm:t>
        <a:bodyPr/>
        <a:lstStyle/>
        <a:p>
          <a:endParaRPr lang="en-US"/>
        </a:p>
      </dgm:t>
    </dgm:pt>
    <dgm:pt modelId="{796DF203-EF64-4AFF-9CE6-5B487C197441}" type="sibTrans" cxnId="{B298604E-480F-465C-AD97-E7E2679FB022}">
      <dgm:prSet/>
      <dgm:spPr/>
      <dgm:t>
        <a:bodyPr/>
        <a:lstStyle/>
        <a:p>
          <a:endParaRPr lang="en-US"/>
        </a:p>
      </dgm:t>
    </dgm:pt>
    <dgm:pt modelId="{404F6E90-C90D-4E8C-8BDF-D4D35470D8BD}">
      <dgm:prSet phldrT="[Text]" phldr="0"/>
      <dgm:spPr/>
      <dgm:t>
        <a:bodyPr/>
        <a:lstStyle/>
        <a:p>
          <a:r>
            <a:rPr lang="en-US">
              <a:latin typeface="Calibri Light" panose="020F0302020204030204"/>
            </a:rPr>
            <a:t>C2B</a:t>
          </a:r>
          <a:endParaRPr lang="en-US"/>
        </a:p>
      </dgm:t>
    </dgm:pt>
    <dgm:pt modelId="{08CF6664-F62F-44E5-9A4C-88A7EC2CF577}" type="parTrans" cxnId="{C202A1D7-336F-44AB-AAC6-94E64940A777}">
      <dgm:prSet/>
      <dgm:spPr/>
      <dgm:t>
        <a:bodyPr/>
        <a:lstStyle/>
        <a:p>
          <a:endParaRPr lang="en-US"/>
        </a:p>
      </dgm:t>
    </dgm:pt>
    <dgm:pt modelId="{B4BA778F-A546-49A9-A99E-AFA3384CB097}" type="sibTrans" cxnId="{C202A1D7-336F-44AB-AAC6-94E64940A777}">
      <dgm:prSet/>
      <dgm:spPr/>
      <dgm:t>
        <a:bodyPr/>
        <a:lstStyle/>
        <a:p>
          <a:endParaRPr lang="en-US"/>
        </a:p>
      </dgm:t>
    </dgm:pt>
    <dgm:pt modelId="{E9F1241F-1685-4F92-9557-EE6220E76637}" type="pres">
      <dgm:prSet presAssocID="{CDC712E0-70A5-4203-BC2F-EC4C65BA91D8}" presName="diagram" presStyleCnt="0">
        <dgm:presLayoutVars>
          <dgm:dir/>
          <dgm:resizeHandles val="exact"/>
        </dgm:presLayoutVars>
      </dgm:prSet>
      <dgm:spPr/>
    </dgm:pt>
    <dgm:pt modelId="{C2F1637C-2947-4BF0-892C-44B5E8B4BC89}" type="pres">
      <dgm:prSet presAssocID="{652C259F-EF86-43A3-BBDB-B85B6DADC24C}" presName="node" presStyleLbl="node1" presStyleIdx="0" presStyleCnt="4">
        <dgm:presLayoutVars>
          <dgm:bulletEnabled val="1"/>
        </dgm:presLayoutVars>
      </dgm:prSet>
      <dgm:spPr/>
    </dgm:pt>
    <dgm:pt modelId="{D8118498-AE59-41AB-BCE2-43855CBB9348}" type="pres">
      <dgm:prSet presAssocID="{51F891D0-9AC6-4C43-9CB6-4EA38ED2E76D}" presName="sibTrans" presStyleCnt="0"/>
      <dgm:spPr/>
    </dgm:pt>
    <dgm:pt modelId="{F1420AEB-A536-47B4-ADDD-2EB5CE405B2B}" type="pres">
      <dgm:prSet presAssocID="{B7BFE53E-E7D1-44CD-B3F5-EFAECDF6668C}" presName="node" presStyleLbl="node1" presStyleIdx="1" presStyleCnt="4">
        <dgm:presLayoutVars>
          <dgm:bulletEnabled val="1"/>
        </dgm:presLayoutVars>
      </dgm:prSet>
      <dgm:spPr/>
    </dgm:pt>
    <dgm:pt modelId="{39F8C171-2AE5-4FA4-A169-8CB2D99A5D94}" type="pres">
      <dgm:prSet presAssocID="{F7FF54FF-0F86-475F-9518-7DBADFF54BAE}" presName="sibTrans" presStyleCnt="0"/>
      <dgm:spPr/>
    </dgm:pt>
    <dgm:pt modelId="{43EB68CD-B53F-46C0-864F-0A8EC300962E}" type="pres">
      <dgm:prSet presAssocID="{D7AB3AF6-DAA7-4419-B952-CBF6B322E3DD}" presName="node" presStyleLbl="node1" presStyleIdx="2" presStyleCnt="4">
        <dgm:presLayoutVars>
          <dgm:bulletEnabled val="1"/>
        </dgm:presLayoutVars>
      </dgm:prSet>
      <dgm:spPr/>
    </dgm:pt>
    <dgm:pt modelId="{F9E2975A-F018-42E5-8B37-7EAFD7F693F8}" type="pres">
      <dgm:prSet presAssocID="{796DF203-EF64-4AFF-9CE6-5B487C197441}" presName="sibTrans" presStyleCnt="0"/>
      <dgm:spPr/>
    </dgm:pt>
    <dgm:pt modelId="{63DFE6FA-CD34-42CD-9DEB-33EA935E200F}" type="pres">
      <dgm:prSet presAssocID="{404F6E90-C90D-4E8C-8BDF-D4D35470D8BD}" presName="node" presStyleLbl="node1" presStyleIdx="3" presStyleCnt="4">
        <dgm:presLayoutVars>
          <dgm:bulletEnabled val="1"/>
        </dgm:presLayoutVars>
      </dgm:prSet>
      <dgm:spPr/>
    </dgm:pt>
  </dgm:ptLst>
  <dgm:cxnLst>
    <dgm:cxn modelId="{59FA5811-0E68-4E74-BCDC-E92A23D63824}" type="presOf" srcId="{404F6E90-C90D-4E8C-8BDF-D4D35470D8BD}" destId="{63DFE6FA-CD34-42CD-9DEB-33EA935E200F}" srcOrd="0" destOrd="0" presId="urn:microsoft.com/office/officeart/2005/8/layout/default"/>
    <dgm:cxn modelId="{BD9ED245-3839-45A5-9B44-8D668A44429D}" type="presOf" srcId="{D7AB3AF6-DAA7-4419-B952-CBF6B322E3DD}" destId="{43EB68CD-B53F-46C0-864F-0A8EC300962E}" srcOrd="0" destOrd="0" presId="urn:microsoft.com/office/officeart/2005/8/layout/default"/>
    <dgm:cxn modelId="{7B263346-7345-438D-B7FC-AE2938B1EE8E}" srcId="{CDC712E0-70A5-4203-BC2F-EC4C65BA91D8}" destId="{652C259F-EF86-43A3-BBDB-B85B6DADC24C}" srcOrd="0" destOrd="0" parTransId="{77BF27C1-D5A6-47F8-B379-7E2734D7F6B5}" sibTransId="{51F891D0-9AC6-4C43-9CB6-4EA38ED2E76D}"/>
    <dgm:cxn modelId="{50031667-57AF-4723-AC01-A04C24B0494A}" srcId="{CDC712E0-70A5-4203-BC2F-EC4C65BA91D8}" destId="{B7BFE53E-E7D1-44CD-B3F5-EFAECDF6668C}" srcOrd="1" destOrd="0" parTransId="{4E088EBA-67EA-4103-9970-89E9101BBBA5}" sibTransId="{F7FF54FF-0F86-475F-9518-7DBADFF54BAE}"/>
    <dgm:cxn modelId="{B298604E-480F-465C-AD97-E7E2679FB022}" srcId="{CDC712E0-70A5-4203-BC2F-EC4C65BA91D8}" destId="{D7AB3AF6-DAA7-4419-B952-CBF6B322E3DD}" srcOrd="2" destOrd="0" parTransId="{6E58447D-CA92-48D6-BFE9-28D532AEB1AA}" sibTransId="{796DF203-EF64-4AFF-9CE6-5B487C197441}"/>
    <dgm:cxn modelId="{9BD2FDB4-92C4-4513-BFA0-3EF5774CD679}" type="presOf" srcId="{652C259F-EF86-43A3-BBDB-B85B6DADC24C}" destId="{C2F1637C-2947-4BF0-892C-44B5E8B4BC89}" srcOrd="0" destOrd="0" presId="urn:microsoft.com/office/officeart/2005/8/layout/default"/>
    <dgm:cxn modelId="{49F107C9-27C8-4947-A91E-43C5BC64C104}" type="presOf" srcId="{B7BFE53E-E7D1-44CD-B3F5-EFAECDF6668C}" destId="{F1420AEB-A536-47B4-ADDD-2EB5CE405B2B}" srcOrd="0" destOrd="0" presId="urn:microsoft.com/office/officeart/2005/8/layout/default"/>
    <dgm:cxn modelId="{025B15CD-2BD7-44CB-A6E3-30867B00621A}" type="presOf" srcId="{CDC712E0-70A5-4203-BC2F-EC4C65BA91D8}" destId="{E9F1241F-1685-4F92-9557-EE6220E76637}" srcOrd="0" destOrd="0" presId="urn:microsoft.com/office/officeart/2005/8/layout/default"/>
    <dgm:cxn modelId="{C202A1D7-336F-44AB-AAC6-94E64940A777}" srcId="{CDC712E0-70A5-4203-BC2F-EC4C65BA91D8}" destId="{404F6E90-C90D-4E8C-8BDF-D4D35470D8BD}" srcOrd="3" destOrd="0" parTransId="{08CF6664-F62F-44E5-9A4C-88A7EC2CF577}" sibTransId="{B4BA778F-A546-49A9-A99E-AFA3384CB097}"/>
    <dgm:cxn modelId="{6F92E30F-0171-45F5-AF6D-D17DB6E28852}" type="presParOf" srcId="{E9F1241F-1685-4F92-9557-EE6220E76637}" destId="{C2F1637C-2947-4BF0-892C-44B5E8B4BC89}" srcOrd="0" destOrd="0" presId="urn:microsoft.com/office/officeart/2005/8/layout/default"/>
    <dgm:cxn modelId="{3BDDE54A-A67D-4DF7-957A-9744A7C6FA5F}" type="presParOf" srcId="{E9F1241F-1685-4F92-9557-EE6220E76637}" destId="{D8118498-AE59-41AB-BCE2-43855CBB9348}" srcOrd="1" destOrd="0" presId="urn:microsoft.com/office/officeart/2005/8/layout/default"/>
    <dgm:cxn modelId="{E8346A39-035D-4A87-A292-6026D917AF30}" type="presParOf" srcId="{E9F1241F-1685-4F92-9557-EE6220E76637}" destId="{F1420AEB-A536-47B4-ADDD-2EB5CE405B2B}" srcOrd="2" destOrd="0" presId="urn:microsoft.com/office/officeart/2005/8/layout/default"/>
    <dgm:cxn modelId="{D68585C8-2622-434B-9D6B-3D3885E102E9}" type="presParOf" srcId="{E9F1241F-1685-4F92-9557-EE6220E76637}" destId="{39F8C171-2AE5-4FA4-A169-8CB2D99A5D94}" srcOrd="3" destOrd="0" presId="urn:microsoft.com/office/officeart/2005/8/layout/default"/>
    <dgm:cxn modelId="{667127B1-83DE-49C1-A8D9-B33C78F494C0}" type="presParOf" srcId="{E9F1241F-1685-4F92-9557-EE6220E76637}" destId="{43EB68CD-B53F-46C0-864F-0A8EC300962E}" srcOrd="4" destOrd="0" presId="urn:microsoft.com/office/officeart/2005/8/layout/default"/>
    <dgm:cxn modelId="{0EE32ACB-AC9C-4B1C-A29D-8F71402CF51D}" type="presParOf" srcId="{E9F1241F-1685-4F92-9557-EE6220E76637}" destId="{F9E2975A-F018-42E5-8B37-7EAFD7F693F8}" srcOrd="5" destOrd="0" presId="urn:microsoft.com/office/officeart/2005/8/layout/default"/>
    <dgm:cxn modelId="{4D77D6FA-E960-4247-9571-43D1321DC0D0}" type="presParOf" srcId="{E9F1241F-1685-4F92-9557-EE6220E76637}" destId="{63DFE6FA-CD34-42CD-9DEB-33EA935E200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712E0-70A5-4203-BC2F-EC4C65BA91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52C259F-EF86-43A3-BBDB-B85B6DADC24C}">
      <dgm:prSet phldrT="[Text]" phldr="0"/>
      <dgm:spPr/>
      <dgm:t>
        <a:bodyPr/>
        <a:lstStyle/>
        <a:p>
          <a:r>
            <a:rPr lang="en-US">
              <a:solidFill>
                <a:srgbClr val="010000"/>
              </a:solidFill>
              <a:latin typeface="Calibri Light" panose="020F0302020204030204"/>
            </a:rPr>
            <a:t>B2C</a:t>
          </a:r>
          <a:endParaRPr lang="en-US" b="0" i="0" u="none" strike="noStrike" cap="none" baseline="0" noProof="0">
            <a:solidFill>
              <a:srgbClr val="010000"/>
            </a:solidFill>
            <a:latin typeface="Calibri Light"/>
            <a:cs typeface="Calibri Light"/>
          </a:endParaRPr>
        </a:p>
      </dgm:t>
    </dgm:pt>
    <dgm:pt modelId="{77BF27C1-D5A6-47F8-B379-7E2734D7F6B5}" type="parTrans" cxnId="{7B263346-7345-438D-B7FC-AE2938B1EE8E}">
      <dgm:prSet/>
      <dgm:spPr/>
      <dgm:t>
        <a:bodyPr/>
        <a:lstStyle/>
        <a:p>
          <a:endParaRPr lang="en-US"/>
        </a:p>
      </dgm:t>
    </dgm:pt>
    <dgm:pt modelId="{51F891D0-9AC6-4C43-9CB6-4EA38ED2E76D}" type="sibTrans" cxnId="{7B263346-7345-438D-B7FC-AE2938B1EE8E}">
      <dgm:prSet/>
      <dgm:spPr/>
      <dgm:t>
        <a:bodyPr/>
        <a:lstStyle/>
        <a:p>
          <a:endParaRPr lang="en-US"/>
        </a:p>
      </dgm:t>
    </dgm:pt>
    <dgm:pt modelId="{B7BFE53E-E7D1-44CD-B3F5-EFAECDF6668C}">
      <dgm:prSet phldrT="[Text]" phldr="0"/>
      <dgm:spPr/>
      <dgm:t>
        <a:bodyPr/>
        <a:lstStyle/>
        <a:p>
          <a:r>
            <a:rPr lang="en-US">
              <a:latin typeface="Calibri Light" panose="020F0302020204030204"/>
            </a:rPr>
            <a:t>B2B</a:t>
          </a:r>
          <a:endParaRPr lang="en-US"/>
        </a:p>
      </dgm:t>
    </dgm:pt>
    <dgm:pt modelId="{4E088EBA-67EA-4103-9970-89E9101BBBA5}" type="parTrans" cxnId="{50031667-57AF-4723-AC01-A04C24B0494A}">
      <dgm:prSet/>
      <dgm:spPr/>
      <dgm:t>
        <a:bodyPr/>
        <a:lstStyle/>
        <a:p>
          <a:endParaRPr lang="en-US"/>
        </a:p>
      </dgm:t>
    </dgm:pt>
    <dgm:pt modelId="{F7FF54FF-0F86-475F-9518-7DBADFF54BAE}" type="sibTrans" cxnId="{50031667-57AF-4723-AC01-A04C24B0494A}">
      <dgm:prSet/>
      <dgm:spPr/>
      <dgm:t>
        <a:bodyPr/>
        <a:lstStyle/>
        <a:p>
          <a:endParaRPr lang="en-US"/>
        </a:p>
      </dgm:t>
    </dgm:pt>
    <dgm:pt modelId="{D7AB3AF6-DAA7-4419-B952-CBF6B322E3DD}">
      <dgm:prSet phldrT="[Text]" phldr="0"/>
      <dgm:spPr/>
      <dgm:t>
        <a:bodyPr/>
        <a:lstStyle/>
        <a:p>
          <a:r>
            <a:rPr lang="en-US">
              <a:latin typeface="Calibri Light" panose="020F0302020204030204"/>
            </a:rPr>
            <a:t>C2C</a:t>
          </a:r>
          <a:endParaRPr lang="en-US"/>
        </a:p>
      </dgm:t>
    </dgm:pt>
    <dgm:pt modelId="{6E58447D-CA92-48D6-BFE9-28D532AEB1AA}" type="parTrans" cxnId="{B298604E-480F-465C-AD97-E7E2679FB022}">
      <dgm:prSet/>
      <dgm:spPr/>
      <dgm:t>
        <a:bodyPr/>
        <a:lstStyle/>
        <a:p>
          <a:endParaRPr lang="en-US"/>
        </a:p>
      </dgm:t>
    </dgm:pt>
    <dgm:pt modelId="{796DF203-EF64-4AFF-9CE6-5B487C197441}" type="sibTrans" cxnId="{B298604E-480F-465C-AD97-E7E2679FB022}">
      <dgm:prSet/>
      <dgm:spPr/>
      <dgm:t>
        <a:bodyPr/>
        <a:lstStyle/>
        <a:p>
          <a:endParaRPr lang="en-US"/>
        </a:p>
      </dgm:t>
    </dgm:pt>
    <dgm:pt modelId="{404F6E90-C90D-4E8C-8BDF-D4D35470D8BD}">
      <dgm:prSet phldrT="[Text]" phldr="0"/>
      <dgm:spPr/>
      <dgm:t>
        <a:bodyPr/>
        <a:lstStyle/>
        <a:p>
          <a:r>
            <a:rPr lang="en-US">
              <a:latin typeface="Calibri Light" panose="020F0302020204030204"/>
            </a:rPr>
            <a:t>C2B</a:t>
          </a:r>
          <a:endParaRPr lang="en-US"/>
        </a:p>
      </dgm:t>
    </dgm:pt>
    <dgm:pt modelId="{08CF6664-F62F-44E5-9A4C-88A7EC2CF577}" type="parTrans" cxnId="{C202A1D7-336F-44AB-AAC6-94E64940A777}">
      <dgm:prSet/>
      <dgm:spPr/>
      <dgm:t>
        <a:bodyPr/>
        <a:lstStyle/>
        <a:p>
          <a:endParaRPr lang="en-US"/>
        </a:p>
      </dgm:t>
    </dgm:pt>
    <dgm:pt modelId="{B4BA778F-A546-49A9-A99E-AFA3384CB097}" type="sibTrans" cxnId="{C202A1D7-336F-44AB-AAC6-94E64940A777}">
      <dgm:prSet/>
      <dgm:spPr/>
      <dgm:t>
        <a:bodyPr/>
        <a:lstStyle/>
        <a:p>
          <a:endParaRPr lang="en-US"/>
        </a:p>
      </dgm:t>
    </dgm:pt>
    <dgm:pt modelId="{E9F1241F-1685-4F92-9557-EE6220E76637}" type="pres">
      <dgm:prSet presAssocID="{CDC712E0-70A5-4203-BC2F-EC4C65BA91D8}" presName="diagram" presStyleCnt="0">
        <dgm:presLayoutVars>
          <dgm:dir/>
          <dgm:resizeHandles val="exact"/>
        </dgm:presLayoutVars>
      </dgm:prSet>
      <dgm:spPr/>
    </dgm:pt>
    <dgm:pt modelId="{C2F1637C-2947-4BF0-892C-44B5E8B4BC89}" type="pres">
      <dgm:prSet presAssocID="{652C259F-EF86-43A3-BBDB-B85B6DADC24C}" presName="node" presStyleLbl="node1" presStyleIdx="0" presStyleCnt="4">
        <dgm:presLayoutVars>
          <dgm:bulletEnabled val="1"/>
        </dgm:presLayoutVars>
      </dgm:prSet>
      <dgm:spPr/>
    </dgm:pt>
    <dgm:pt modelId="{D8118498-AE59-41AB-BCE2-43855CBB9348}" type="pres">
      <dgm:prSet presAssocID="{51F891D0-9AC6-4C43-9CB6-4EA38ED2E76D}" presName="sibTrans" presStyleCnt="0"/>
      <dgm:spPr/>
    </dgm:pt>
    <dgm:pt modelId="{F1420AEB-A536-47B4-ADDD-2EB5CE405B2B}" type="pres">
      <dgm:prSet presAssocID="{B7BFE53E-E7D1-44CD-B3F5-EFAECDF6668C}" presName="node" presStyleLbl="node1" presStyleIdx="1" presStyleCnt="4">
        <dgm:presLayoutVars>
          <dgm:bulletEnabled val="1"/>
        </dgm:presLayoutVars>
      </dgm:prSet>
      <dgm:spPr/>
    </dgm:pt>
    <dgm:pt modelId="{39F8C171-2AE5-4FA4-A169-8CB2D99A5D94}" type="pres">
      <dgm:prSet presAssocID="{F7FF54FF-0F86-475F-9518-7DBADFF54BAE}" presName="sibTrans" presStyleCnt="0"/>
      <dgm:spPr/>
    </dgm:pt>
    <dgm:pt modelId="{43EB68CD-B53F-46C0-864F-0A8EC300962E}" type="pres">
      <dgm:prSet presAssocID="{D7AB3AF6-DAA7-4419-B952-CBF6B322E3DD}" presName="node" presStyleLbl="node1" presStyleIdx="2" presStyleCnt="4">
        <dgm:presLayoutVars>
          <dgm:bulletEnabled val="1"/>
        </dgm:presLayoutVars>
      </dgm:prSet>
      <dgm:spPr/>
    </dgm:pt>
    <dgm:pt modelId="{F9E2975A-F018-42E5-8B37-7EAFD7F693F8}" type="pres">
      <dgm:prSet presAssocID="{796DF203-EF64-4AFF-9CE6-5B487C197441}" presName="sibTrans" presStyleCnt="0"/>
      <dgm:spPr/>
    </dgm:pt>
    <dgm:pt modelId="{63DFE6FA-CD34-42CD-9DEB-33EA935E200F}" type="pres">
      <dgm:prSet presAssocID="{404F6E90-C90D-4E8C-8BDF-D4D35470D8BD}" presName="node" presStyleLbl="node1" presStyleIdx="3" presStyleCnt="4">
        <dgm:presLayoutVars>
          <dgm:bulletEnabled val="1"/>
        </dgm:presLayoutVars>
      </dgm:prSet>
      <dgm:spPr/>
    </dgm:pt>
  </dgm:ptLst>
  <dgm:cxnLst>
    <dgm:cxn modelId="{59FA5811-0E68-4E74-BCDC-E92A23D63824}" type="presOf" srcId="{404F6E90-C90D-4E8C-8BDF-D4D35470D8BD}" destId="{63DFE6FA-CD34-42CD-9DEB-33EA935E200F}" srcOrd="0" destOrd="0" presId="urn:microsoft.com/office/officeart/2005/8/layout/default"/>
    <dgm:cxn modelId="{BD9ED245-3839-45A5-9B44-8D668A44429D}" type="presOf" srcId="{D7AB3AF6-DAA7-4419-B952-CBF6B322E3DD}" destId="{43EB68CD-B53F-46C0-864F-0A8EC300962E}" srcOrd="0" destOrd="0" presId="urn:microsoft.com/office/officeart/2005/8/layout/default"/>
    <dgm:cxn modelId="{7B263346-7345-438D-B7FC-AE2938B1EE8E}" srcId="{CDC712E0-70A5-4203-BC2F-EC4C65BA91D8}" destId="{652C259F-EF86-43A3-BBDB-B85B6DADC24C}" srcOrd="0" destOrd="0" parTransId="{77BF27C1-D5A6-47F8-B379-7E2734D7F6B5}" sibTransId="{51F891D0-9AC6-4C43-9CB6-4EA38ED2E76D}"/>
    <dgm:cxn modelId="{50031667-57AF-4723-AC01-A04C24B0494A}" srcId="{CDC712E0-70A5-4203-BC2F-EC4C65BA91D8}" destId="{B7BFE53E-E7D1-44CD-B3F5-EFAECDF6668C}" srcOrd="1" destOrd="0" parTransId="{4E088EBA-67EA-4103-9970-89E9101BBBA5}" sibTransId="{F7FF54FF-0F86-475F-9518-7DBADFF54BAE}"/>
    <dgm:cxn modelId="{B298604E-480F-465C-AD97-E7E2679FB022}" srcId="{CDC712E0-70A5-4203-BC2F-EC4C65BA91D8}" destId="{D7AB3AF6-DAA7-4419-B952-CBF6B322E3DD}" srcOrd="2" destOrd="0" parTransId="{6E58447D-CA92-48D6-BFE9-28D532AEB1AA}" sibTransId="{796DF203-EF64-4AFF-9CE6-5B487C197441}"/>
    <dgm:cxn modelId="{9BD2FDB4-92C4-4513-BFA0-3EF5774CD679}" type="presOf" srcId="{652C259F-EF86-43A3-BBDB-B85B6DADC24C}" destId="{C2F1637C-2947-4BF0-892C-44B5E8B4BC89}" srcOrd="0" destOrd="0" presId="urn:microsoft.com/office/officeart/2005/8/layout/default"/>
    <dgm:cxn modelId="{49F107C9-27C8-4947-A91E-43C5BC64C104}" type="presOf" srcId="{B7BFE53E-E7D1-44CD-B3F5-EFAECDF6668C}" destId="{F1420AEB-A536-47B4-ADDD-2EB5CE405B2B}" srcOrd="0" destOrd="0" presId="urn:microsoft.com/office/officeart/2005/8/layout/default"/>
    <dgm:cxn modelId="{025B15CD-2BD7-44CB-A6E3-30867B00621A}" type="presOf" srcId="{CDC712E0-70A5-4203-BC2F-EC4C65BA91D8}" destId="{E9F1241F-1685-4F92-9557-EE6220E76637}" srcOrd="0" destOrd="0" presId="urn:microsoft.com/office/officeart/2005/8/layout/default"/>
    <dgm:cxn modelId="{C202A1D7-336F-44AB-AAC6-94E64940A777}" srcId="{CDC712E0-70A5-4203-BC2F-EC4C65BA91D8}" destId="{404F6E90-C90D-4E8C-8BDF-D4D35470D8BD}" srcOrd="3" destOrd="0" parTransId="{08CF6664-F62F-44E5-9A4C-88A7EC2CF577}" sibTransId="{B4BA778F-A546-49A9-A99E-AFA3384CB097}"/>
    <dgm:cxn modelId="{6F92E30F-0171-45F5-AF6D-D17DB6E28852}" type="presParOf" srcId="{E9F1241F-1685-4F92-9557-EE6220E76637}" destId="{C2F1637C-2947-4BF0-892C-44B5E8B4BC89}" srcOrd="0" destOrd="0" presId="urn:microsoft.com/office/officeart/2005/8/layout/default"/>
    <dgm:cxn modelId="{3BDDE54A-A67D-4DF7-957A-9744A7C6FA5F}" type="presParOf" srcId="{E9F1241F-1685-4F92-9557-EE6220E76637}" destId="{D8118498-AE59-41AB-BCE2-43855CBB9348}" srcOrd="1" destOrd="0" presId="urn:microsoft.com/office/officeart/2005/8/layout/default"/>
    <dgm:cxn modelId="{E8346A39-035D-4A87-A292-6026D917AF30}" type="presParOf" srcId="{E9F1241F-1685-4F92-9557-EE6220E76637}" destId="{F1420AEB-A536-47B4-ADDD-2EB5CE405B2B}" srcOrd="2" destOrd="0" presId="urn:microsoft.com/office/officeart/2005/8/layout/default"/>
    <dgm:cxn modelId="{D68585C8-2622-434B-9D6B-3D3885E102E9}" type="presParOf" srcId="{E9F1241F-1685-4F92-9557-EE6220E76637}" destId="{39F8C171-2AE5-4FA4-A169-8CB2D99A5D94}" srcOrd="3" destOrd="0" presId="urn:microsoft.com/office/officeart/2005/8/layout/default"/>
    <dgm:cxn modelId="{667127B1-83DE-49C1-A8D9-B33C78F494C0}" type="presParOf" srcId="{E9F1241F-1685-4F92-9557-EE6220E76637}" destId="{43EB68CD-B53F-46C0-864F-0A8EC300962E}" srcOrd="4" destOrd="0" presId="urn:microsoft.com/office/officeart/2005/8/layout/default"/>
    <dgm:cxn modelId="{0EE32ACB-AC9C-4B1C-A29D-8F71402CF51D}" type="presParOf" srcId="{E9F1241F-1685-4F92-9557-EE6220E76637}" destId="{F9E2975A-F018-42E5-8B37-7EAFD7F693F8}" srcOrd="5" destOrd="0" presId="urn:microsoft.com/office/officeart/2005/8/layout/default"/>
    <dgm:cxn modelId="{4D77D6FA-E960-4247-9571-43D1321DC0D0}" type="presParOf" srcId="{E9F1241F-1685-4F92-9557-EE6220E76637}" destId="{63DFE6FA-CD34-42CD-9DEB-33EA935E200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37C-2947-4BF0-892C-44B5E8B4BC89}">
      <dsp:nvSpPr>
        <dsp:cNvPr id="0" name=""/>
        <dsp:cNvSpPr/>
      </dsp:nvSpPr>
      <dsp:spPr>
        <a:xfrm>
          <a:off x="1021699" y="1525"/>
          <a:ext cx="3166547" cy="189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solidFill>
                <a:srgbClr val="010000"/>
              </a:solidFill>
              <a:latin typeface="Calibri Light" panose="020F0302020204030204"/>
            </a:rPr>
            <a:t>B2C</a:t>
          </a:r>
          <a:endParaRPr lang="en-US" sz="6500" b="0" i="0" u="none" strike="noStrike" kern="1200" cap="none" baseline="0" noProof="0">
            <a:solidFill>
              <a:srgbClr val="010000"/>
            </a:solidFill>
            <a:latin typeface="Calibri Light"/>
            <a:cs typeface="Calibri Light"/>
          </a:endParaRPr>
        </a:p>
      </dsp:txBody>
      <dsp:txXfrm>
        <a:off x="1021699" y="1525"/>
        <a:ext cx="3166547" cy="1899928"/>
      </dsp:txXfrm>
    </dsp:sp>
    <dsp:sp modelId="{F1420AEB-A536-47B4-ADDD-2EB5CE405B2B}">
      <dsp:nvSpPr>
        <dsp:cNvPr id="0" name=""/>
        <dsp:cNvSpPr/>
      </dsp:nvSpPr>
      <dsp:spPr>
        <a:xfrm>
          <a:off x="4504902" y="1525"/>
          <a:ext cx="3166547" cy="189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B2B</a:t>
          </a:r>
          <a:endParaRPr lang="en-US" sz="6500" kern="1200"/>
        </a:p>
      </dsp:txBody>
      <dsp:txXfrm>
        <a:off x="4504902" y="1525"/>
        <a:ext cx="3166547" cy="1899928"/>
      </dsp:txXfrm>
    </dsp:sp>
    <dsp:sp modelId="{43EB68CD-B53F-46C0-864F-0A8EC300962E}">
      <dsp:nvSpPr>
        <dsp:cNvPr id="0" name=""/>
        <dsp:cNvSpPr/>
      </dsp:nvSpPr>
      <dsp:spPr>
        <a:xfrm>
          <a:off x="1021699" y="2218108"/>
          <a:ext cx="3166547" cy="189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C2C</a:t>
          </a:r>
          <a:endParaRPr lang="en-US" sz="6500" kern="1200"/>
        </a:p>
      </dsp:txBody>
      <dsp:txXfrm>
        <a:off x="1021699" y="2218108"/>
        <a:ext cx="3166547" cy="1899928"/>
      </dsp:txXfrm>
    </dsp:sp>
    <dsp:sp modelId="{63DFE6FA-CD34-42CD-9DEB-33EA935E200F}">
      <dsp:nvSpPr>
        <dsp:cNvPr id="0" name=""/>
        <dsp:cNvSpPr/>
      </dsp:nvSpPr>
      <dsp:spPr>
        <a:xfrm>
          <a:off x="4504902" y="2218108"/>
          <a:ext cx="3166547" cy="189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C2B</a:t>
          </a:r>
          <a:endParaRPr lang="en-US" sz="6500" kern="1200"/>
        </a:p>
      </dsp:txBody>
      <dsp:txXfrm>
        <a:off x="4504902" y="2218108"/>
        <a:ext cx="3166547" cy="1899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37C-2947-4BF0-892C-44B5E8B4BC89}">
      <dsp:nvSpPr>
        <dsp:cNvPr id="0" name=""/>
        <dsp:cNvSpPr/>
      </dsp:nvSpPr>
      <dsp:spPr>
        <a:xfrm>
          <a:off x="1021699" y="1525"/>
          <a:ext cx="3166547" cy="189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solidFill>
                <a:srgbClr val="010000"/>
              </a:solidFill>
              <a:latin typeface="Calibri Light" panose="020F0302020204030204"/>
            </a:rPr>
            <a:t>B2C</a:t>
          </a:r>
          <a:endParaRPr lang="en-US" sz="6500" b="0" i="0" u="none" strike="noStrike" kern="1200" cap="none" baseline="0" noProof="0">
            <a:solidFill>
              <a:srgbClr val="010000"/>
            </a:solidFill>
            <a:latin typeface="Calibri Light"/>
            <a:cs typeface="Calibri Light"/>
          </a:endParaRPr>
        </a:p>
      </dsp:txBody>
      <dsp:txXfrm>
        <a:off x="1021699" y="1525"/>
        <a:ext cx="3166547" cy="1899928"/>
      </dsp:txXfrm>
    </dsp:sp>
    <dsp:sp modelId="{F1420AEB-A536-47B4-ADDD-2EB5CE405B2B}">
      <dsp:nvSpPr>
        <dsp:cNvPr id="0" name=""/>
        <dsp:cNvSpPr/>
      </dsp:nvSpPr>
      <dsp:spPr>
        <a:xfrm>
          <a:off x="4504902" y="1525"/>
          <a:ext cx="3166547" cy="189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B2B</a:t>
          </a:r>
          <a:endParaRPr lang="en-US" sz="6500" kern="1200"/>
        </a:p>
      </dsp:txBody>
      <dsp:txXfrm>
        <a:off x="4504902" y="1525"/>
        <a:ext cx="3166547" cy="1899928"/>
      </dsp:txXfrm>
    </dsp:sp>
    <dsp:sp modelId="{43EB68CD-B53F-46C0-864F-0A8EC300962E}">
      <dsp:nvSpPr>
        <dsp:cNvPr id="0" name=""/>
        <dsp:cNvSpPr/>
      </dsp:nvSpPr>
      <dsp:spPr>
        <a:xfrm>
          <a:off x="1021699" y="2218108"/>
          <a:ext cx="3166547" cy="189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C2C</a:t>
          </a:r>
          <a:endParaRPr lang="en-US" sz="6500" kern="1200"/>
        </a:p>
      </dsp:txBody>
      <dsp:txXfrm>
        <a:off x="1021699" y="2218108"/>
        <a:ext cx="3166547" cy="1899928"/>
      </dsp:txXfrm>
    </dsp:sp>
    <dsp:sp modelId="{63DFE6FA-CD34-42CD-9DEB-33EA935E200F}">
      <dsp:nvSpPr>
        <dsp:cNvPr id="0" name=""/>
        <dsp:cNvSpPr/>
      </dsp:nvSpPr>
      <dsp:spPr>
        <a:xfrm>
          <a:off x="4504902" y="2218108"/>
          <a:ext cx="3166547" cy="189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C2B</a:t>
          </a:r>
          <a:endParaRPr lang="en-US" sz="6500" kern="1200"/>
        </a:p>
      </dsp:txBody>
      <dsp:txXfrm>
        <a:off x="4504902" y="2218108"/>
        <a:ext cx="3166547" cy="18999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4:42:00.676"/>
    </inkml:context>
    <inkml:brush xml:id="br0">
      <inkml:brushProperty name="width" value="0.1" units="cm"/>
      <inkml:brushProperty name="height" value="0.1" units="cm"/>
      <inkml:brushProperty name="color" value="#E71224"/>
    </inkml:brush>
  </inkml:definitions>
  <inkml:trace contextRef="#ctx0" brushRef="#br0">10910 7911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4T14:42:00.677"/>
    </inkml:context>
    <inkml:brush xml:id="br0">
      <inkml:brushProperty name="width" value="0.1" units="cm"/>
      <inkml:brushProperty name="height" value="0.1" units="cm"/>
      <inkml:brushProperty name="color" value="#E71224"/>
    </inkml:brush>
  </inkml:definitions>
  <inkml:trace contextRef="#ctx0" brushRef="#br0">11121 7858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0895B-7866-415E-8DDC-181048E638C6}" type="datetimeFigureOut">
              <a:rPr lang="en-GB" smtClean="0"/>
              <a:t>13/04/2021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AF260-5582-4BC7-990C-8345B54C7622}" type="slidenum">
              <a:rPr lang="en-GB" smtClean="0"/>
              <a:t>‹#›</a:t>
            </a:fld>
            <a:endParaRPr lang="en-GB"/>
          </a:p>
        </p:txBody>
      </p:sp>
    </p:spTree>
    <p:extLst>
      <p:ext uri="{BB962C8B-B14F-4D97-AF65-F5344CB8AC3E}">
        <p14:creationId xmlns:p14="http://schemas.microsoft.com/office/powerpoint/2010/main" val="115220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Pause here and get learner to research</a:t>
            </a:r>
          </a:p>
        </p:txBody>
      </p:sp>
      <p:sp>
        <p:nvSpPr>
          <p:cNvPr id="4" name="Slide Number Placeholder 3"/>
          <p:cNvSpPr>
            <a:spLocks noGrp="1"/>
          </p:cNvSpPr>
          <p:nvPr>
            <p:ph type="sldNum" sz="quarter" idx="10"/>
          </p:nvPr>
        </p:nvSpPr>
        <p:spPr/>
        <p:txBody>
          <a:bodyPr/>
          <a:lstStyle/>
          <a:p>
            <a:fld id="{85BAF260-5582-4BC7-990C-8345B54C7622}" type="slidenum">
              <a:rPr lang="en-GB" smtClean="0"/>
              <a:t>29</a:t>
            </a:fld>
            <a:endParaRPr lang="en-GB"/>
          </a:p>
        </p:txBody>
      </p:sp>
    </p:spTree>
    <p:extLst>
      <p:ext uri="{BB962C8B-B14F-4D97-AF65-F5344CB8AC3E}">
        <p14:creationId xmlns:p14="http://schemas.microsoft.com/office/powerpoint/2010/main" val="55647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00486" y="6348330"/>
            <a:ext cx="37808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03438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08720"/>
            <a:ext cx="7886700" cy="781969"/>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727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4703"/>
            <a:ext cx="1196677"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764703"/>
            <a:ext cx="5800725"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0728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250" y="980728"/>
            <a:ext cx="8692816" cy="903634"/>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234616" y="2276871"/>
            <a:ext cx="8692816"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581524" y="6396457"/>
            <a:ext cx="345908"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406229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711" y="1709739"/>
            <a:ext cx="8506327"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270711" y="4589464"/>
            <a:ext cx="8506327"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449177" y="6356351"/>
            <a:ext cx="32786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21694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92696"/>
            <a:ext cx="7850606" cy="99799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50106"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8479256" y="6315577"/>
            <a:ext cx="40005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37791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92696"/>
            <a:ext cx="7886700" cy="919537"/>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8647510" y="6356351"/>
            <a:ext cx="37808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30073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91000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0904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5"/>
            <a:ext cx="2949178"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5"/>
            <a:ext cx="462915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399"/>
            <a:ext cx="2949178"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87214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56527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600486" y="6356351"/>
            <a:ext cx="378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05399D-BFB9-40A5-8248-B835006CC1BE}"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79838" y="105743"/>
            <a:ext cx="841295" cy="383831"/>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92280" y="103634"/>
            <a:ext cx="864095" cy="460851"/>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2348" y="118346"/>
            <a:ext cx="407204" cy="690104"/>
          </a:xfrm>
          <a:prstGeom prst="rect">
            <a:avLst/>
          </a:prstGeom>
        </p:spPr>
      </p:pic>
    </p:spTree>
    <p:extLst>
      <p:ext uri="{BB962C8B-B14F-4D97-AF65-F5344CB8AC3E}">
        <p14:creationId xmlns:p14="http://schemas.microsoft.com/office/powerpoint/2010/main" val="4218826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87.xml"/><Relationship Id="rId3" Type="http://schemas.openxmlformats.org/officeDocument/2006/relationships/slide" Target="slide27.xml"/><Relationship Id="rId7" Type="http://schemas.openxmlformats.org/officeDocument/2006/relationships/slide" Target="slide13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7.xml"/><Relationship Id="rId5" Type="http://schemas.openxmlformats.org/officeDocument/2006/relationships/slide" Target="slide80.xml"/><Relationship Id="rId4" Type="http://schemas.openxmlformats.org/officeDocument/2006/relationships/slide" Target="slide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crisp.se/kanba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odelearning.com/courses/enterprise-architecture/togaf-9-foundation/what-is-togaf" TargetMode="External"/><Relationship Id="rId2" Type="http://schemas.openxmlformats.org/officeDocument/2006/relationships/hyperlink" Target="https://www.goodelearning.com/courses/it-service-management/itil-foundation/what-is-iti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dium.com/@SherrieRose/software-project-team-roles-and-responsibilities-152a7d575759"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a:t>BCS Level 3 Certificate in</a:t>
            </a:r>
            <a:br>
              <a:rPr lang="en-GB" sz="3600"/>
            </a:br>
            <a:r>
              <a:rPr lang="en-US" sz="3600" b="1"/>
              <a:t>Software Development Context and Methodologies</a:t>
            </a:r>
            <a:endParaRPr lang="en-GB" sz="3600"/>
          </a:p>
        </p:txBody>
      </p:sp>
      <p:sp>
        <p:nvSpPr>
          <p:cNvPr id="3" name="Subtitle 2"/>
          <p:cNvSpPr>
            <a:spLocks noGrp="1"/>
          </p:cNvSpPr>
          <p:nvPr>
            <p:ph type="subTitle" idx="1"/>
          </p:nvPr>
        </p:nvSpPr>
        <p:spPr/>
        <p:txBody>
          <a:bodyPr/>
          <a:lstStyle/>
          <a:p>
            <a:r>
              <a:rPr lang="en-US" b="1"/>
              <a:t>QAN 603/1191/5</a:t>
            </a:r>
            <a:endParaRPr lang="en-GB"/>
          </a:p>
        </p:txBody>
      </p:sp>
    </p:spTree>
    <p:extLst>
      <p:ext uri="{BB962C8B-B14F-4D97-AF65-F5344CB8AC3E}">
        <p14:creationId xmlns:p14="http://schemas.microsoft.com/office/powerpoint/2010/main" val="179793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C2B</a:t>
            </a:r>
          </a:p>
        </p:txBody>
      </p:sp>
      <p:sp>
        <p:nvSpPr>
          <p:cNvPr id="3" name="Content Placeholder 2"/>
          <p:cNvSpPr>
            <a:spLocks noGrp="1"/>
          </p:cNvSpPr>
          <p:nvPr>
            <p:ph idx="1"/>
          </p:nvPr>
        </p:nvSpPr>
        <p:spPr/>
        <p:txBody>
          <a:bodyPr vert="horz" lIns="91440" tIns="45720" rIns="91440" bIns="45720" rtlCol="0" anchor="t">
            <a:normAutofit/>
          </a:bodyPr>
          <a:lstStyle/>
          <a:p>
            <a:r>
              <a:rPr lang="en-GB"/>
              <a:t>C2B is in contrast with the more traditional business-to-consumer model, the C2B (consumer-to-business) model allows businesses to extract value from consumers – and vice versa</a:t>
            </a:r>
          </a:p>
          <a:p>
            <a:r>
              <a:rPr lang="en-GB"/>
              <a:t>In the C2B model, businesses profit from the willingness of consumers to name their own price or contribute data or marketing to the company, while consumers profit from flexibility, direct payment, or free or reduced-price products and services</a:t>
            </a:r>
          </a:p>
          <a:p>
            <a:endParaRPr lang="en-GB">
              <a:cs typeface="Calibri" panose="020F0502020204030204"/>
            </a:endParaRPr>
          </a:p>
          <a:p>
            <a:r>
              <a:rPr lang="en-GB" b="1">
                <a:ea typeface="+mn-lt"/>
                <a:cs typeface="+mn-lt"/>
              </a:rPr>
              <a:t>Examples</a:t>
            </a:r>
            <a:r>
              <a:rPr lang="en-GB">
                <a:ea typeface="+mn-lt"/>
                <a:cs typeface="+mn-lt"/>
              </a:rPr>
              <a:t> of </a:t>
            </a:r>
            <a:r>
              <a:rPr lang="en-GB" b="1">
                <a:ea typeface="+mn-lt"/>
                <a:cs typeface="+mn-lt"/>
              </a:rPr>
              <a:t>C2B</a:t>
            </a:r>
            <a:r>
              <a:rPr lang="en-GB">
                <a:ea typeface="+mn-lt"/>
                <a:cs typeface="+mn-lt"/>
              </a:rPr>
              <a:t> include customer reviews, participation in focus groups, or sharing as an influencer.</a:t>
            </a:r>
            <a:endParaRPr lang="en-GB">
              <a:cs typeface="Calibri" panose="020F0502020204030204"/>
            </a:endParaRPr>
          </a:p>
        </p:txBody>
      </p:sp>
    </p:spTree>
    <p:extLst>
      <p:ext uri="{BB962C8B-B14F-4D97-AF65-F5344CB8AC3E}">
        <p14:creationId xmlns:p14="http://schemas.microsoft.com/office/powerpoint/2010/main" val="669713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Web</a:t>
            </a:r>
          </a:p>
        </p:txBody>
      </p:sp>
      <p:sp>
        <p:nvSpPr>
          <p:cNvPr id="5" name="Content Placeholder 4"/>
          <p:cNvSpPr>
            <a:spLocks noGrp="1"/>
          </p:cNvSpPr>
          <p:nvPr>
            <p:ph idx="1"/>
          </p:nvPr>
        </p:nvSpPr>
        <p:spPr/>
        <p:txBody>
          <a:bodyPr/>
          <a:lstStyle/>
          <a:p>
            <a:r>
              <a:rPr lang="en-GB"/>
              <a:t>Uses http on port 80</a:t>
            </a:r>
          </a:p>
          <a:p>
            <a:r>
              <a:rPr lang="en-GB"/>
              <a:t>Makes use of HTML, PHP, ASP or another server side scripting language</a:t>
            </a:r>
          </a:p>
          <a:p>
            <a:r>
              <a:rPr lang="en-GB"/>
              <a:t>Requires a domain name, server hosting and web space</a:t>
            </a:r>
          </a:p>
          <a:p>
            <a:r>
              <a:rPr lang="en-GB"/>
              <a:t>Client requires a browser</a:t>
            </a:r>
          </a:p>
          <a:p>
            <a:r>
              <a:rPr lang="en-GB"/>
              <a:t>Web applications are easier to develop as open source software allows the development to focus on the specific aim of the application</a:t>
            </a:r>
          </a:p>
          <a:p>
            <a:endParaRPr lang="en-GB"/>
          </a:p>
          <a:p>
            <a:endParaRPr lang="en-GB"/>
          </a:p>
        </p:txBody>
      </p:sp>
    </p:spTree>
    <p:extLst>
      <p:ext uri="{BB962C8B-B14F-4D97-AF65-F5344CB8AC3E}">
        <p14:creationId xmlns:p14="http://schemas.microsoft.com/office/powerpoint/2010/main" val="21692669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Mobile</a:t>
            </a:r>
          </a:p>
        </p:txBody>
      </p:sp>
      <p:sp>
        <p:nvSpPr>
          <p:cNvPr id="3" name="Content Placeholder 2"/>
          <p:cNvSpPr>
            <a:spLocks noGrp="1"/>
          </p:cNvSpPr>
          <p:nvPr>
            <p:ph idx="1"/>
          </p:nvPr>
        </p:nvSpPr>
        <p:spPr/>
        <p:txBody>
          <a:bodyPr/>
          <a:lstStyle/>
          <a:p>
            <a:r>
              <a:rPr lang="en-GB"/>
              <a:t>Various platforms</a:t>
            </a:r>
          </a:p>
          <a:p>
            <a:pPr lvl="1"/>
            <a:r>
              <a:rPr lang="en-GB"/>
              <a:t>Android – smartphone and tablet</a:t>
            </a:r>
          </a:p>
          <a:p>
            <a:pPr lvl="1"/>
            <a:r>
              <a:rPr lang="en-GB"/>
              <a:t>IOS – smartphone and tablet</a:t>
            </a:r>
          </a:p>
          <a:p>
            <a:pPr lvl="1"/>
            <a:r>
              <a:rPr lang="en-GB"/>
              <a:t>Blackberry - smartphone</a:t>
            </a:r>
          </a:p>
          <a:p>
            <a:pPr lvl="1"/>
            <a:r>
              <a:rPr lang="en-GB"/>
              <a:t>Microsoft – smartphone and laptop</a:t>
            </a:r>
          </a:p>
          <a:p>
            <a:pPr lvl="1"/>
            <a:r>
              <a:rPr lang="en-GB"/>
              <a:t>Apple - laptop</a:t>
            </a:r>
          </a:p>
          <a:p>
            <a:pPr lvl="1"/>
            <a:r>
              <a:rPr lang="en-GB"/>
              <a:t>Linux – laptop</a:t>
            </a:r>
          </a:p>
          <a:p>
            <a:r>
              <a:rPr lang="en-GB"/>
              <a:t>Each platform requires each own language and development environment</a:t>
            </a:r>
          </a:p>
          <a:p>
            <a:endParaRPr lang="en-GB"/>
          </a:p>
        </p:txBody>
      </p:sp>
    </p:spTree>
    <p:extLst>
      <p:ext uri="{BB962C8B-B14F-4D97-AF65-F5344CB8AC3E}">
        <p14:creationId xmlns:p14="http://schemas.microsoft.com/office/powerpoint/2010/main" val="19478131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Desktop and Server</a:t>
            </a:r>
            <a:endParaRPr lang="en-GB"/>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GB"/>
              <a:t>Various platforms</a:t>
            </a:r>
          </a:p>
          <a:p>
            <a:pPr lvl="1"/>
            <a:r>
              <a:rPr lang="en-GB"/>
              <a:t>Microsoft Windows</a:t>
            </a:r>
          </a:p>
          <a:p>
            <a:pPr lvl="1"/>
            <a:r>
              <a:rPr lang="en-GB"/>
              <a:t>Mac OS</a:t>
            </a:r>
          </a:p>
          <a:p>
            <a:pPr lvl="1"/>
            <a:r>
              <a:rPr lang="en-GB"/>
              <a:t>Linux</a:t>
            </a:r>
          </a:p>
          <a:p>
            <a:r>
              <a:rPr lang="en-GB"/>
              <a:t>Each has its own development environment</a:t>
            </a:r>
          </a:p>
          <a:p>
            <a:r>
              <a:rPr lang="en-GB"/>
              <a:t>Desktop run a specific Operating System which provide resources to run applications including file systems, memory management and user interfaces</a:t>
            </a:r>
          </a:p>
          <a:p>
            <a:endParaRPr lang="en-GB">
              <a:cs typeface="Calibri" panose="020F0502020204030204"/>
            </a:endParaRPr>
          </a:p>
          <a:p>
            <a:r>
              <a:rPr lang="en-GB">
                <a:cs typeface="Calibri" panose="020F0502020204030204"/>
              </a:rPr>
              <a:t>What is</a:t>
            </a:r>
          </a:p>
          <a:p>
            <a:pPr marL="0" indent="0">
              <a:buNone/>
            </a:pPr>
            <a:r>
              <a:rPr lang="en-GB">
                <a:cs typeface="Calibri" panose="020F0502020204030204"/>
              </a:rPr>
              <a:t> .net</a:t>
            </a:r>
          </a:p>
          <a:p>
            <a:pPr marL="0" indent="0">
              <a:buNone/>
            </a:pPr>
            <a:r>
              <a:rPr lang="en-GB">
                <a:cs typeface="Calibri" panose="020F0502020204030204"/>
              </a:rPr>
              <a:t> Kde/Gnome</a:t>
            </a:r>
          </a:p>
          <a:p>
            <a:pPr marL="0" indent="0">
              <a:buNone/>
            </a:pPr>
            <a:r>
              <a:rPr lang="en-GB">
                <a:cs typeface="Calibri" panose="020F0502020204030204"/>
              </a:rPr>
              <a:t>Write a definition</a:t>
            </a:r>
          </a:p>
        </p:txBody>
      </p:sp>
    </p:spTree>
    <p:extLst>
      <p:ext uri="{BB962C8B-B14F-4D97-AF65-F5344CB8AC3E}">
        <p14:creationId xmlns:p14="http://schemas.microsoft.com/office/powerpoint/2010/main" val="8391534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Cloud</a:t>
            </a:r>
            <a:endParaRPr lang="en-GB"/>
          </a:p>
        </p:txBody>
      </p:sp>
      <p:sp>
        <p:nvSpPr>
          <p:cNvPr id="3" name="Content Placeholder 2"/>
          <p:cNvSpPr>
            <a:spLocks noGrp="1"/>
          </p:cNvSpPr>
          <p:nvPr>
            <p:ph idx="1"/>
          </p:nvPr>
        </p:nvSpPr>
        <p:spPr/>
        <p:txBody>
          <a:bodyPr/>
          <a:lstStyle/>
          <a:p>
            <a:r>
              <a:rPr lang="en-GB"/>
              <a:t>Cloud is basically a web app or web storage on a remote server</a:t>
            </a:r>
          </a:p>
          <a:p>
            <a:r>
              <a:rPr lang="en-GB"/>
              <a:t>HTML and a specific server centric language can be used</a:t>
            </a:r>
          </a:p>
          <a:p>
            <a:r>
              <a:rPr lang="en-GB"/>
              <a:t>For example:</a:t>
            </a:r>
          </a:p>
          <a:p>
            <a:pPr lvl="1"/>
            <a:r>
              <a:rPr lang="en-GB"/>
              <a:t>Microsoft web apps will use ASP.net</a:t>
            </a:r>
          </a:p>
          <a:p>
            <a:r>
              <a:rPr lang="en-GB"/>
              <a:t>Cloud services provide remotely accessed functions</a:t>
            </a:r>
          </a:p>
          <a:p>
            <a:r>
              <a:rPr lang="en-GB"/>
              <a:t>Applications can deploy to cloud instances such as VMs and containers, but the cloud also offers many services to support application function</a:t>
            </a:r>
          </a:p>
          <a:p>
            <a:r>
              <a:rPr lang="en-GB"/>
              <a:t>Apple's iCloud Drive is an example of cloud storage that stores and processes photos, videos, applications and other documents for users</a:t>
            </a:r>
          </a:p>
          <a:p>
            <a:r>
              <a:rPr lang="en-GB"/>
              <a:t>Microsoft's OneDrive is another example of cloud storage as a service</a:t>
            </a:r>
          </a:p>
          <a:p>
            <a:pPr marL="342900" lvl="1" indent="0">
              <a:buNone/>
            </a:pPr>
            <a:endParaRPr lang="en-GB"/>
          </a:p>
        </p:txBody>
      </p:sp>
    </p:spTree>
    <p:extLst>
      <p:ext uri="{BB962C8B-B14F-4D97-AF65-F5344CB8AC3E}">
        <p14:creationId xmlns:p14="http://schemas.microsoft.com/office/powerpoint/2010/main" val="856159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4.4</a:t>
            </a:r>
          </a:p>
        </p:txBody>
      </p:sp>
      <p:sp>
        <p:nvSpPr>
          <p:cNvPr id="3" name="Content Placeholder 2"/>
          <p:cNvSpPr>
            <a:spLocks noGrp="1"/>
          </p:cNvSpPr>
          <p:nvPr>
            <p:ph type="body" idx="1"/>
          </p:nvPr>
        </p:nvSpPr>
        <p:spPr/>
        <p:txBody>
          <a:bodyPr/>
          <a:lstStyle/>
          <a:p>
            <a:r>
              <a:rPr lang="en-US"/>
              <a:t>Distinguish the characteristics of software development that are impacted by the deployment of software on multiple platforms as opposed to a single platform.</a:t>
            </a:r>
            <a:endParaRPr lang="en-GB"/>
          </a:p>
          <a:p>
            <a:pPr marL="0" indent="0">
              <a:buNone/>
            </a:pPr>
            <a:endParaRPr lang="en-GB"/>
          </a:p>
        </p:txBody>
      </p:sp>
    </p:spTree>
    <p:extLst>
      <p:ext uri="{BB962C8B-B14F-4D97-AF65-F5344CB8AC3E}">
        <p14:creationId xmlns:p14="http://schemas.microsoft.com/office/powerpoint/2010/main" val="13400034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Cross Platform Software Deployment</a:t>
            </a:r>
          </a:p>
        </p:txBody>
      </p:sp>
      <p:sp>
        <p:nvSpPr>
          <p:cNvPr id="5" name="Content Placeholder 4"/>
          <p:cNvSpPr>
            <a:spLocks noGrp="1"/>
          </p:cNvSpPr>
          <p:nvPr>
            <p:ph idx="1"/>
          </p:nvPr>
        </p:nvSpPr>
        <p:spPr/>
        <p:txBody>
          <a:bodyPr/>
          <a:lstStyle/>
          <a:p>
            <a:r>
              <a:rPr lang="en-GB"/>
              <a:t>Cross-platform software may be divided into two types; one requires individual building or compilation for each platform that it supports, and the other one can be directly run on any platform without special preparation, e.g., software written in an interpreted language or pre-compiled portable bytecode for which the interpreters or run-time packages are common or standard components of all platforms</a:t>
            </a:r>
          </a:p>
          <a:p>
            <a:endParaRPr lang="en-GB"/>
          </a:p>
          <a:p>
            <a:r>
              <a:rPr lang="en-GB"/>
              <a:t>For example, a cross-platform application may run on Microsoft Windows, Linux, and </a:t>
            </a:r>
            <a:r>
              <a:rPr lang="en-GB" err="1"/>
              <a:t>macOS</a:t>
            </a:r>
            <a:r>
              <a:rPr lang="en-GB"/>
              <a:t>. Cross-platform programs may run on as many as all existing platforms, or on as few as two platforms. Cross-platform frameworks (such as </a:t>
            </a:r>
            <a:r>
              <a:rPr lang="en-GB" err="1"/>
              <a:t>Qt</a:t>
            </a:r>
            <a:r>
              <a:rPr lang="en-GB"/>
              <a:t>, </a:t>
            </a:r>
            <a:r>
              <a:rPr lang="en-GB" err="1"/>
              <a:t>Xamarin</a:t>
            </a:r>
            <a:r>
              <a:rPr lang="en-GB"/>
              <a:t>, </a:t>
            </a:r>
            <a:r>
              <a:rPr lang="en-GB" err="1"/>
              <a:t>Phonegap</a:t>
            </a:r>
            <a:r>
              <a:rPr lang="en-GB"/>
              <a:t>, Ionic, and React Native) exist to aid cross-platform development</a:t>
            </a:r>
          </a:p>
          <a:p>
            <a:endParaRPr lang="en-GB"/>
          </a:p>
        </p:txBody>
      </p:sp>
    </p:spTree>
    <p:extLst>
      <p:ext uri="{BB962C8B-B14F-4D97-AF65-F5344CB8AC3E}">
        <p14:creationId xmlns:p14="http://schemas.microsoft.com/office/powerpoint/2010/main" val="29723356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Cross Platform Software Deployment - Web</a:t>
            </a:r>
          </a:p>
        </p:txBody>
      </p:sp>
      <p:sp>
        <p:nvSpPr>
          <p:cNvPr id="3" name="Content Placeholder 2"/>
          <p:cNvSpPr>
            <a:spLocks noGrp="1"/>
          </p:cNvSpPr>
          <p:nvPr>
            <p:ph idx="1"/>
          </p:nvPr>
        </p:nvSpPr>
        <p:spPr/>
        <p:txBody>
          <a:bodyPr/>
          <a:lstStyle/>
          <a:p>
            <a:r>
              <a:rPr lang="en-GB"/>
              <a:t>Unless a common interpreted language like PHP is used, each application needs to be tested separately on its own platform</a:t>
            </a:r>
          </a:p>
          <a:p>
            <a:pPr lvl="1"/>
            <a:r>
              <a:rPr lang="en-GB"/>
              <a:t>A windows application needs to be tested on Windows machines</a:t>
            </a:r>
          </a:p>
          <a:p>
            <a:r>
              <a:rPr lang="en-GB"/>
              <a:t>The differences between platforms need to be incorporated into tests</a:t>
            </a:r>
          </a:p>
          <a:p>
            <a:endParaRPr lang="en-GB"/>
          </a:p>
        </p:txBody>
      </p:sp>
    </p:spTree>
    <p:extLst>
      <p:ext uri="{BB962C8B-B14F-4D97-AF65-F5344CB8AC3E}">
        <p14:creationId xmlns:p14="http://schemas.microsoft.com/office/powerpoint/2010/main" val="9738050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5.	The Software Development Lifecycle (SDLC) (10%, K3)</a:t>
            </a:r>
            <a:endParaRPr lang="en-GB"/>
          </a:p>
        </p:txBody>
      </p:sp>
      <p:sp>
        <p:nvSpPr>
          <p:cNvPr id="3" name="Content Placeholder 2"/>
          <p:cNvSpPr>
            <a:spLocks noGrp="1"/>
          </p:cNvSpPr>
          <p:nvPr>
            <p:ph idx="1"/>
          </p:nvPr>
        </p:nvSpPr>
        <p:spPr/>
        <p:txBody>
          <a:bodyPr>
            <a:normAutofit/>
          </a:bodyPr>
          <a:lstStyle/>
          <a:p>
            <a:r>
              <a:rPr lang="en-US"/>
              <a:t>In this topic, the apprentice will learn and gain an appreciation of how software development follows a structured and phased approach to different activities through the software development lifecycle. </a:t>
            </a:r>
            <a:endParaRPr lang="en-GB"/>
          </a:p>
          <a:p>
            <a:pPr marL="0" indent="0">
              <a:buNone/>
            </a:pPr>
            <a:endParaRPr lang="en-US"/>
          </a:p>
          <a:p>
            <a:endParaRPr lang="en-GB"/>
          </a:p>
        </p:txBody>
      </p:sp>
    </p:spTree>
    <p:extLst>
      <p:ext uri="{BB962C8B-B14F-4D97-AF65-F5344CB8AC3E}">
        <p14:creationId xmlns:p14="http://schemas.microsoft.com/office/powerpoint/2010/main" val="17445084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5.1 and 5.3 </a:t>
            </a:r>
          </a:p>
        </p:txBody>
      </p:sp>
      <p:sp>
        <p:nvSpPr>
          <p:cNvPr id="3" name="Content Placeholder 2"/>
          <p:cNvSpPr>
            <a:spLocks noGrp="1"/>
          </p:cNvSpPr>
          <p:nvPr>
            <p:ph type="body" idx="1"/>
          </p:nvPr>
        </p:nvSpPr>
        <p:spPr>
          <a:xfrm>
            <a:off x="270711" y="4589464"/>
            <a:ext cx="8506327" cy="1935880"/>
          </a:xfrm>
        </p:spPr>
        <p:txBody>
          <a:bodyPr>
            <a:normAutofit fontScale="62500" lnSpcReduction="20000"/>
          </a:bodyPr>
          <a:lstStyle/>
          <a:p>
            <a:r>
              <a:rPr lang="en-US"/>
              <a:t>Recognise that there are several ways to represent the terminology and phases of the SDLC (Software development lifecycle) </a:t>
            </a:r>
            <a:r>
              <a:rPr lang="en-US" err="1"/>
              <a:t>rationalised</a:t>
            </a:r>
            <a:r>
              <a:rPr lang="en-US"/>
              <a:t> here as follows:</a:t>
            </a:r>
            <a:endParaRPr lang="en-GB"/>
          </a:p>
          <a:p>
            <a:pPr lvl="1"/>
            <a:r>
              <a:rPr lang="en-US"/>
              <a:t>Feasibility Study</a:t>
            </a:r>
            <a:endParaRPr lang="en-GB"/>
          </a:p>
          <a:p>
            <a:pPr lvl="1"/>
            <a:r>
              <a:rPr lang="en-US"/>
              <a:t>Requirements Analysis</a:t>
            </a:r>
            <a:endParaRPr lang="en-GB"/>
          </a:p>
          <a:p>
            <a:pPr lvl="1"/>
            <a:r>
              <a:rPr lang="en-US"/>
              <a:t>Design</a:t>
            </a:r>
            <a:endParaRPr lang="en-GB"/>
          </a:p>
          <a:p>
            <a:pPr lvl="1"/>
            <a:r>
              <a:rPr lang="en-US"/>
              <a:t>Code Development</a:t>
            </a:r>
            <a:endParaRPr lang="en-GB"/>
          </a:p>
          <a:p>
            <a:pPr lvl="1"/>
            <a:r>
              <a:rPr lang="en-US"/>
              <a:t>Testing</a:t>
            </a:r>
            <a:endParaRPr lang="en-GB"/>
          </a:p>
          <a:p>
            <a:pPr lvl="1"/>
            <a:r>
              <a:rPr lang="en-US"/>
              <a:t>Deployment/Implementation</a:t>
            </a:r>
            <a:endParaRPr lang="en-GB"/>
          </a:p>
          <a:p>
            <a:pPr lvl="1"/>
            <a:r>
              <a:rPr lang="en-US"/>
              <a:t>Maintenance</a:t>
            </a:r>
          </a:p>
          <a:p>
            <a:pPr lvl="1"/>
            <a:r>
              <a:rPr lang="en-US"/>
              <a:t>	</a:t>
            </a:r>
          </a:p>
          <a:p>
            <a:pPr lvl="1"/>
            <a:endParaRPr lang="en-GB"/>
          </a:p>
          <a:p>
            <a:r>
              <a:rPr lang="en-US"/>
              <a:t>Explain the main activities of each of the phases of the SDLC (Software development lifecycle) in terms of inputs, activities and outputs.</a:t>
            </a:r>
            <a:endParaRPr lang="en-GB"/>
          </a:p>
          <a:p>
            <a:endParaRPr lang="en-GB"/>
          </a:p>
        </p:txBody>
      </p:sp>
    </p:spTree>
    <p:extLst>
      <p:ext uri="{BB962C8B-B14F-4D97-AF65-F5344CB8AC3E}">
        <p14:creationId xmlns:p14="http://schemas.microsoft.com/office/powerpoint/2010/main" val="8764812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 Good Resource</a:t>
            </a:r>
          </a:p>
        </p:txBody>
      </p:sp>
      <p:sp>
        <p:nvSpPr>
          <p:cNvPr id="3" name="Content Placeholder 2"/>
          <p:cNvSpPr>
            <a:spLocks noGrp="1"/>
          </p:cNvSpPr>
          <p:nvPr>
            <p:ph idx="1"/>
          </p:nvPr>
        </p:nvSpPr>
        <p:spPr/>
        <p:txBody>
          <a:bodyPr/>
          <a:lstStyle/>
          <a:p>
            <a:r>
              <a:rPr lang="en-GB"/>
              <a:t>https://existek.com/blog/sdlc-models/</a:t>
            </a:r>
          </a:p>
        </p:txBody>
      </p:sp>
    </p:spTree>
    <p:extLst>
      <p:ext uri="{BB962C8B-B14F-4D97-AF65-F5344CB8AC3E}">
        <p14:creationId xmlns:p14="http://schemas.microsoft.com/office/powerpoint/2010/main" val="251580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F2DE7-E5CF-4E59-9631-10A7414F9309}"/>
              </a:ext>
            </a:extLst>
          </p:cNvPr>
          <p:cNvSpPr>
            <a:spLocks noGrp="1"/>
          </p:cNvSpPr>
          <p:nvPr>
            <p:ph type="title"/>
          </p:nvPr>
        </p:nvSpPr>
        <p:spPr/>
        <p:txBody>
          <a:bodyPr>
            <a:normAutofit fontScale="90000"/>
          </a:bodyPr>
          <a:lstStyle/>
          <a:p>
            <a:r>
              <a:rPr lang="en-US">
                <a:cs typeface="Calibri"/>
              </a:rPr>
              <a:t>Task  - Within pairs try to think of examples for each section. </a:t>
            </a:r>
            <a:endParaRPr lang="en-US"/>
          </a:p>
        </p:txBody>
      </p:sp>
      <p:graphicFrame>
        <p:nvGraphicFramePr>
          <p:cNvPr id="4" name="Diagram 4">
            <a:extLst>
              <a:ext uri="{FF2B5EF4-FFF2-40B4-BE49-F238E27FC236}">
                <a16:creationId xmlns:a16="http://schemas.microsoft.com/office/drawing/2014/main" id="{F9C10989-5B73-42B9-BDFA-6AE1E87BCD4C}"/>
              </a:ext>
            </a:extLst>
          </p:cNvPr>
          <p:cNvGraphicFramePr>
            <a:graphicFrameLocks noGrp="1"/>
          </p:cNvGraphicFramePr>
          <p:nvPr>
            <p:ph idx="1"/>
          </p:nvPr>
        </p:nvGraphicFramePr>
        <p:xfrm>
          <a:off x="234950" y="2276475"/>
          <a:ext cx="8693150" cy="4119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0341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01074"/>
            <a:ext cx="8692816" cy="903634"/>
          </a:xfrm>
        </p:spPr>
        <p:txBody>
          <a:bodyPr/>
          <a:lstStyle/>
          <a:p>
            <a:r>
              <a:rPr lang="en-GB"/>
              <a:t>Software Development Cycle</a:t>
            </a:r>
          </a:p>
        </p:txBody>
      </p:sp>
      <p:sp>
        <p:nvSpPr>
          <p:cNvPr id="4" name="Oval 20"/>
          <p:cNvSpPr>
            <a:spLocks noChangeArrowheads="1"/>
          </p:cNvSpPr>
          <p:nvPr/>
        </p:nvSpPr>
        <p:spPr bwMode="auto">
          <a:xfrm>
            <a:off x="6495225" y="6172225"/>
            <a:ext cx="2574925" cy="538163"/>
          </a:xfrm>
          <a:prstGeom prst="ellipse">
            <a:avLst/>
          </a:prstGeom>
          <a:solidFill>
            <a:srgbClr val="DDDDDD"/>
          </a:solidFill>
          <a:ln w="9525">
            <a:solidFill>
              <a:schemeClr val="tx1"/>
            </a:solidFill>
            <a:round/>
            <a:headEnd/>
            <a:tailEnd/>
          </a:ln>
          <a:effectLst/>
        </p:spPr>
        <p:txBody>
          <a:bodyPr wrap="none" anchor="ctr"/>
          <a:lstStyle/>
          <a:p>
            <a:pPr algn="ctr"/>
            <a:r>
              <a:rPr lang="en-GB" b="1"/>
              <a:t>Maintenance</a:t>
            </a:r>
          </a:p>
        </p:txBody>
      </p:sp>
      <p:sp>
        <p:nvSpPr>
          <p:cNvPr id="5" name="Freeform 32"/>
          <p:cNvSpPr>
            <a:spLocks/>
          </p:cNvSpPr>
          <p:nvPr/>
        </p:nvSpPr>
        <p:spPr bwMode="auto">
          <a:xfrm>
            <a:off x="5508104" y="3305487"/>
            <a:ext cx="2160240" cy="1390650"/>
          </a:xfrm>
          <a:custGeom>
            <a:avLst/>
            <a:gdLst/>
            <a:ahLst/>
            <a:cxnLst>
              <a:cxn ang="0">
                <a:pos x="1211" y="876"/>
              </a:cxn>
              <a:cxn ang="0">
                <a:pos x="1688" y="871"/>
              </a:cxn>
              <a:cxn ang="0">
                <a:pos x="1688" y="0"/>
              </a:cxn>
              <a:cxn ang="0">
                <a:pos x="0" y="0"/>
              </a:cxn>
            </a:cxnLst>
            <a:rect l="0" t="0" r="r" b="b"/>
            <a:pathLst>
              <a:path w="1688" h="876">
                <a:moveTo>
                  <a:pt x="1211" y="876"/>
                </a:moveTo>
                <a:lnTo>
                  <a:pt x="1688" y="871"/>
                </a:lnTo>
                <a:lnTo>
                  <a:pt x="1688" y="0"/>
                </a:lnTo>
                <a:lnTo>
                  <a:pt x="0" y="0"/>
                </a:lnTo>
              </a:path>
            </a:pathLst>
          </a:custGeom>
          <a:noFill/>
          <a:ln w="9525">
            <a:solidFill>
              <a:schemeClr val="tx1"/>
            </a:solidFill>
            <a:round/>
            <a:headEnd type="none" w="med" len="med"/>
            <a:tailEnd type="triangle" w="med" len="med"/>
          </a:ln>
          <a:effectLst/>
        </p:spPr>
        <p:txBody>
          <a:bodyPr/>
          <a:lstStyle/>
          <a:p>
            <a:endParaRPr lang="en-GB"/>
          </a:p>
        </p:txBody>
      </p:sp>
      <p:sp>
        <p:nvSpPr>
          <p:cNvPr id="6" name="Text Box 33"/>
          <p:cNvSpPr txBox="1">
            <a:spLocks noChangeArrowheads="1"/>
          </p:cNvSpPr>
          <p:nvPr/>
        </p:nvSpPr>
        <p:spPr bwMode="auto">
          <a:xfrm>
            <a:off x="7668344" y="3197763"/>
            <a:ext cx="1348000" cy="1569660"/>
          </a:xfrm>
          <a:prstGeom prst="rect">
            <a:avLst/>
          </a:prstGeom>
          <a:noFill/>
          <a:ln w="9525">
            <a:noFill/>
            <a:miter lim="800000"/>
            <a:headEnd/>
            <a:tailEnd/>
          </a:ln>
          <a:effectLst/>
        </p:spPr>
        <p:txBody>
          <a:bodyPr wrap="square">
            <a:spAutoFit/>
          </a:bodyPr>
          <a:lstStyle/>
          <a:p>
            <a:pPr>
              <a:spcBef>
                <a:spcPct val="50000"/>
              </a:spcBef>
            </a:pPr>
            <a:r>
              <a:rPr lang="en-GB" sz="1600"/>
              <a:t>Design may change if application does not work as expected</a:t>
            </a:r>
          </a:p>
        </p:txBody>
      </p:sp>
      <p:grpSp>
        <p:nvGrpSpPr>
          <p:cNvPr id="7" name="Group 40"/>
          <p:cNvGrpSpPr>
            <a:grpSpLocks/>
          </p:cNvGrpSpPr>
          <p:nvPr/>
        </p:nvGrpSpPr>
        <p:grpSpPr bwMode="auto">
          <a:xfrm>
            <a:off x="1043608" y="1525613"/>
            <a:ext cx="2130567" cy="800100"/>
            <a:chOff x="197" y="847"/>
            <a:chExt cx="1670" cy="504"/>
          </a:xfrm>
        </p:grpSpPr>
        <p:sp>
          <p:nvSpPr>
            <p:cNvPr id="8" name="Oval 14"/>
            <p:cNvSpPr>
              <a:spLocks noChangeArrowheads="1"/>
            </p:cNvSpPr>
            <p:nvPr/>
          </p:nvSpPr>
          <p:spPr bwMode="auto">
            <a:xfrm>
              <a:off x="197" y="847"/>
              <a:ext cx="1670" cy="352"/>
            </a:xfrm>
            <a:prstGeom prst="ellipse">
              <a:avLst/>
            </a:prstGeom>
            <a:solidFill>
              <a:srgbClr val="DDDDDD"/>
            </a:solidFill>
            <a:ln w="9525">
              <a:solidFill>
                <a:schemeClr val="tx1"/>
              </a:solidFill>
              <a:round/>
              <a:headEnd/>
              <a:tailEnd/>
            </a:ln>
            <a:effectLst/>
          </p:spPr>
          <p:txBody>
            <a:bodyPr wrap="none" anchor="ctr"/>
            <a:lstStyle/>
            <a:p>
              <a:pPr algn="ctr"/>
              <a:r>
                <a:rPr lang="en-GB" b="1"/>
                <a:t>Feasibility Study</a:t>
              </a:r>
            </a:p>
          </p:txBody>
        </p:sp>
        <p:sp>
          <p:nvSpPr>
            <p:cNvPr id="9" name="Line 34"/>
            <p:cNvSpPr>
              <a:spLocks noChangeShapeType="1"/>
            </p:cNvSpPr>
            <p:nvPr/>
          </p:nvSpPr>
          <p:spPr bwMode="auto">
            <a:xfrm>
              <a:off x="1356" y="121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0" name="Group 41"/>
          <p:cNvGrpSpPr>
            <a:grpSpLocks/>
          </p:cNvGrpSpPr>
          <p:nvPr/>
        </p:nvGrpSpPr>
        <p:grpSpPr bwMode="auto">
          <a:xfrm>
            <a:off x="1907704" y="2328888"/>
            <a:ext cx="2271358" cy="760412"/>
            <a:chOff x="828" y="1353"/>
            <a:chExt cx="1672" cy="479"/>
          </a:xfrm>
        </p:grpSpPr>
        <p:sp>
          <p:nvSpPr>
            <p:cNvPr id="11" name="Oval 16"/>
            <p:cNvSpPr>
              <a:spLocks noChangeArrowheads="1"/>
            </p:cNvSpPr>
            <p:nvPr/>
          </p:nvSpPr>
          <p:spPr bwMode="auto">
            <a:xfrm>
              <a:off x="828" y="1353"/>
              <a:ext cx="1672" cy="339"/>
            </a:xfrm>
            <a:prstGeom prst="ellipse">
              <a:avLst/>
            </a:prstGeom>
            <a:solidFill>
              <a:srgbClr val="DDDDDD"/>
            </a:solidFill>
            <a:ln w="9525">
              <a:solidFill>
                <a:schemeClr val="tx1"/>
              </a:solidFill>
              <a:round/>
              <a:headEnd/>
              <a:tailEnd/>
            </a:ln>
            <a:effectLst/>
          </p:spPr>
          <p:txBody>
            <a:bodyPr wrap="none" anchor="ctr"/>
            <a:lstStyle/>
            <a:p>
              <a:pPr algn="ctr"/>
              <a:r>
                <a:rPr lang="en-GB" b="1"/>
                <a:t>Requirements</a:t>
              </a:r>
            </a:p>
            <a:p>
              <a:pPr algn="ctr"/>
              <a:r>
                <a:rPr lang="en-GB" b="1"/>
                <a:t>Analysis</a:t>
              </a:r>
            </a:p>
          </p:txBody>
        </p:sp>
        <p:sp>
          <p:nvSpPr>
            <p:cNvPr id="12" name="Line 35"/>
            <p:cNvSpPr>
              <a:spLocks noChangeShapeType="1"/>
            </p:cNvSpPr>
            <p:nvPr/>
          </p:nvSpPr>
          <p:spPr bwMode="auto">
            <a:xfrm>
              <a:off x="1975" y="1698"/>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3" name="Group 42"/>
          <p:cNvGrpSpPr>
            <a:grpSpLocks/>
          </p:cNvGrpSpPr>
          <p:nvPr/>
        </p:nvGrpSpPr>
        <p:grpSpPr bwMode="auto">
          <a:xfrm>
            <a:off x="2766187" y="3068663"/>
            <a:ext cx="2574925" cy="765175"/>
            <a:chOff x="1610" y="1819"/>
            <a:chExt cx="1622" cy="482"/>
          </a:xfrm>
        </p:grpSpPr>
        <p:sp>
          <p:nvSpPr>
            <p:cNvPr id="14" name="Oval 17"/>
            <p:cNvSpPr>
              <a:spLocks noChangeArrowheads="1"/>
            </p:cNvSpPr>
            <p:nvPr/>
          </p:nvSpPr>
          <p:spPr bwMode="auto">
            <a:xfrm>
              <a:off x="1610" y="1819"/>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Desig</a:t>
              </a:r>
              <a:r>
                <a:rPr lang="en-GB" sz="2000" b="1"/>
                <a:t>n</a:t>
              </a:r>
            </a:p>
          </p:txBody>
        </p:sp>
        <p:sp>
          <p:nvSpPr>
            <p:cNvPr id="15" name="Line 36"/>
            <p:cNvSpPr>
              <a:spLocks noChangeShapeType="1"/>
            </p:cNvSpPr>
            <p:nvPr/>
          </p:nvSpPr>
          <p:spPr bwMode="auto">
            <a:xfrm>
              <a:off x="2617" y="216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6" name="Group 43"/>
          <p:cNvGrpSpPr>
            <a:grpSpLocks/>
          </p:cNvGrpSpPr>
          <p:nvPr/>
        </p:nvGrpSpPr>
        <p:grpSpPr bwMode="auto">
          <a:xfrm>
            <a:off x="3521837" y="3814788"/>
            <a:ext cx="2574925" cy="803275"/>
            <a:chOff x="2086" y="2289"/>
            <a:chExt cx="1622" cy="506"/>
          </a:xfrm>
        </p:grpSpPr>
        <p:sp>
          <p:nvSpPr>
            <p:cNvPr id="17" name="Oval 18"/>
            <p:cNvSpPr>
              <a:spLocks noChangeArrowheads="1"/>
            </p:cNvSpPr>
            <p:nvPr/>
          </p:nvSpPr>
          <p:spPr bwMode="auto">
            <a:xfrm>
              <a:off x="2086" y="2289"/>
              <a:ext cx="1622" cy="353"/>
            </a:xfrm>
            <a:prstGeom prst="ellipse">
              <a:avLst/>
            </a:prstGeom>
            <a:solidFill>
              <a:srgbClr val="DDDDDD"/>
            </a:solidFill>
            <a:ln w="9525">
              <a:solidFill>
                <a:schemeClr val="tx1"/>
              </a:solidFill>
              <a:round/>
              <a:headEnd/>
              <a:tailEnd/>
            </a:ln>
            <a:effectLst/>
          </p:spPr>
          <p:txBody>
            <a:bodyPr wrap="none" anchor="ctr"/>
            <a:lstStyle/>
            <a:p>
              <a:pPr algn="ctr"/>
              <a:r>
                <a:rPr lang="en-GB" b="1"/>
                <a:t>Code Development</a:t>
              </a:r>
            </a:p>
          </p:txBody>
        </p:sp>
        <p:sp>
          <p:nvSpPr>
            <p:cNvPr id="18" name="Line 37"/>
            <p:cNvSpPr>
              <a:spLocks noChangeShapeType="1"/>
            </p:cNvSpPr>
            <p:nvPr/>
          </p:nvSpPr>
          <p:spPr bwMode="auto">
            <a:xfrm>
              <a:off x="3152" y="2661"/>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9" name="Group 44"/>
          <p:cNvGrpSpPr>
            <a:grpSpLocks/>
          </p:cNvGrpSpPr>
          <p:nvPr/>
        </p:nvGrpSpPr>
        <p:grpSpPr bwMode="auto">
          <a:xfrm>
            <a:off x="4572762" y="4581550"/>
            <a:ext cx="2574925" cy="742950"/>
            <a:chOff x="2748" y="2772"/>
            <a:chExt cx="1622" cy="468"/>
          </a:xfrm>
        </p:grpSpPr>
        <p:sp>
          <p:nvSpPr>
            <p:cNvPr id="20" name="Oval 15"/>
            <p:cNvSpPr>
              <a:spLocks noChangeArrowheads="1"/>
            </p:cNvSpPr>
            <p:nvPr/>
          </p:nvSpPr>
          <p:spPr bwMode="auto">
            <a:xfrm>
              <a:off x="2748" y="2772"/>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Testing</a:t>
              </a:r>
            </a:p>
          </p:txBody>
        </p:sp>
        <p:sp>
          <p:nvSpPr>
            <p:cNvPr id="21" name="Line 38"/>
            <p:cNvSpPr>
              <a:spLocks noChangeShapeType="1"/>
            </p:cNvSpPr>
            <p:nvPr/>
          </p:nvSpPr>
          <p:spPr bwMode="auto">
            <a:xfrm>
              <a:off x="3874" y="3106"/>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2" name="Group 45"/>
          <p:cNvGrpSpPr>
            <a:grpSpLocks/>
          </p:cNvGrpSpPr>
          <p:nvPr/>
        </p:nvGrpSpPr>
        <p:grpSpPr bwMode="auto">
          <a:xfrm>
            <a:off x="5512562" y="5362600"/>
            <a:ext cx="2574925" cy="792163"/>
            <a:chOff x="3340" y="3264"/>
            <a:chExt cx="1622" cy="499"/>
          </a:xfrm>
        </p:grpSpPr>
        <p:sp>
          <p:nvSpPr>
            <p:cNvPr id="23" name="Oval 19"/>
            <p:cNvSpPr>
              <a:spLocks noChangeArrowheads="1"/>
            </p:cNvSpPr>
            <p:nvPr/>
          </p:nvSpPr>
          <p:spPr bwMode="auto">
            <a:xfrm>
              <a:off x="3340" y="3264"/>
              <a:ext cx="1622" cy="353"/>
            </a:xfrm>
            <a:prstGeom prst="ellipse">
              <a:avLst/>
            </a:prstGeom>
            <a:solidFill>
              <a:srgbClr val="DDDDDD"/>
            </a:solidFill>
            <a:ln w="9525">
              <a:solidFill>
                <a:schemeClr val="tx1"/>
              </a:solidFill>
              <a:round/>
              <a:headEnd/>
              <a:tailEnd/>
            </a:ln>
            <a:effectLst/>
          </p:spPr>
          <p:txBody>
            <a:bodyPr wrap="none" anchor="ctr"/>
            <a:lstStyle/>
            <a:p>
              <a:pPr algn="ctr"/>
              <a:r>
                <a:rPr lang="en-GB" sz="1600" b="1"/>
                <a:t>Deployment/</a:t>
              </a:r>
            </a:p>
            <a:p>
              <a:pPr algn="ctr"/>
              <a:r>
                <a:rPr lang="en-GB" sz="1600" b="1"/>
                <a:t>Implementation</a:t>
              </a:r>
            </a:p>
          </p:txBody>
        </p:sp>
        <p:sp>
          <p:nvSpPr>
            <p:cNvPr id="24" name="Line 39"/>
            <p:cNvSpPr>
              <a:spLocks noChangeShapeType="1"/>
            </p:cNvSpPr>
            <p:nvPr/>
          </p:nvSpPr>
          <p:spPr bwMode="auto">
            <a:xfrm>
              <a:off x="4477" y="3629"/>
              <a:ext cx="0" cy="134"/>
            </a:xfrm>
            <a:prstGeom prst="line">
              <a:avLst/>
            </a:prstGeom>
            <a:noFill/>
            <a:ln w="9525">
              <a:solidFill>
                <a:schemeClr val="tx1"/>
              </a:solidFill>
              <a:round/>
              <a:headEnd/>
              <a:tailEnd type="triangle" w="med" len="med"/>
            </a:ln>
            <a:effectLst/>
          </p:spPr>
          <p:txBody>
            <a:bodyPr/>
            <a:lstStyle/>
            <a:p>
              <a:endParaRPr lang="en-GB"/>
            </a:p>
          </p:txBody>
        </p:sp>
      </p:grpSp>
    </p:spTree>
    <p:extLst>
      <p:ext uri="{BB962C8B-B14F-4D97-AF65-F5344CB8AC3E}">
        <p14:creationId xmlns:p14="http://schemas.microsoft.com/office/powerpoint/2010/main" val="12654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0-#ppt_w/2"/>
                                          </p:val>
                                        </p:tav>
                                        <p:tav tm="100000">
                                          <p:val>
                                            <p:strVal val="#ppt_x"/>
                                          </p:val>
                                        </p:tav>
                                      </p:tavLst>
                                    </p:anim>
                                    <p:anim calcmode="lin" valueType="num">
                                      <p:cBhvr additive="base">
                                        <p:cTn id="5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Development Lifecycle</a:t>
            </a:r>
          </a:p>
        </p:txBody>
      </p:sp>
      <p:sp>
        <p:nvSpPr>
          <p:cNvPr id="3" name="Content Placeholder 2"/>
          <p:cNvSpPr>
            <a:spLocks noGrp="1"/>
          </p:cNvSpPr>
          <p:nvPr>
            <p:ph idx="1"/>
          </p:nvPr>
        </p:nvSpPr>
        <p:spPr/>
        <p:txBody>
          <a:bodyPr/>
          <a:lstStyle/>
          <a:p>
            <a:r>
              <a:rPr lang="en-GB"/>
              <a:t>Development of a program forms part of a natural lifecycle.  New solutions are designed due to:</a:t>
            </a:r>
          </a:p>
          <a:p>
            <a:pPr lvl="1"/>
            <a:r>
              <a:rPr lang="en-GB"/>
              <a:t>A system failing</a:t>
            </a:r>
          </a:p>
          <a:p>
            <a:pPr lvl="1"/>
            <a:r>
              <a:rPr lang="en-GB"/>
              <a:t>Users needs change over time</a:t>
            </a:r>
          </a:p>
        </p:txBody>
      </p:sp>
    </p:spTree>
    <p:extLst>
      <p:ext uri="{BB962C8B-B14F-4D97-AF65-F5344CB8AC3E}">
        <p14:creationId xmlns:p14="http://schemas.microsoft.com/office/powerpoint/2010/main" val="38428546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80774" y="318628"/>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Determine the scope of the problem</a:t>
            </a:r>
          </a:p>
        </p:txBody>
      </p:sp>
      <p:sp>
        <p:nvSpPr>
          <p:cNvPr id="5" name="Rounded Rectangle 4"/>
          <p:cNvSpPr/>
          <p:nvPr/>
        </p:nvSpPr>
        <p:spPr>
          <a:xfrm>
            <a:off x="3897469" y="5517232"/>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Coding the </a:t>
            </a:r>
          </a:p>
          <a:p>
            <a:pPr algn="ctr"/>
            <a:r>
              <a:rPr lang="en-GB"/>
              <a:t>design</a:t>
            </a:r>
          </a:p>
        </p:txBody>
      </p:sp>
      <p:sp>
        <p:nvSpPr>
          <p:cNvPr id="6" name="Rounded Rectangle 5"/>
          <p:cNvSpPr/>
          <p:nvPr/>
        </p:nvSpPr>
        <p:spPr>
          <a:xfrm>
            <a:off x="611560" y="3052809"/>
            <a:ext cx="20882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Writing documentation</a:t>
            </a:r>
          </a:p>
        </p:txBody>
      </p:sp>
      <p:sp>
        <p:nvSpPr>
          <p:cNvPr id="7" name="Rounded Rectangle 6"/>
          <p:cNvSpPr/>
          <p:nvPr/>
        </p:nvSpPr>
        <p:spPr>
          <a:xfrm>
            <a:off x="1106796" y="460695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testing</a:t>
            </a:r>
          </a:p>
        </p:txBody>
      </p:sp>
      <p:sp>
        <p:nvSpPr>
          <p:cNvPr id="8" name="Rounded Rectangle 7"/>
          <p:cNvSpPr/>
          <p:nvPr/>
        </p:nvSpPr>
        <p:spPr>
          <a:xfrm>
            <a:off x="6516216" y="4725144"/>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Designing a solution</a:t>
            </a:r>
          </a:p>
        </p:txBody>
      </p:sp>
      <p:sp>
        <p:nvSpPr>
          <p:cNvPr id="9" name="Rounded Rectangle 8"/>
          <p:cNvSpPr/>
          <p:nvPr/>
        </p:nvSpPr>
        <p:spPr>
          <a:xfrm>
            <a:off x="7130498" y="288589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Writing the specification</a:t>
            </a:r>
          </a:p>
        </p:txBody>
      </p:sp>
      <p:sp>
        <p:nvSpPr>
          <p:cNvPr id="10" name="Rounded Rectangle 9"/>
          <p:cNvSpPr/>
          <p:nvPr/>
        </p:nvSpPr>
        <p:spPr>
          <a:xfrm>
            <a:off x="6660232" y="1340768"/>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Gathering requirements</a:t>
            </a:r>
          </a:p>
        </p:txBody>
      </p:sp>
      <p:sp>
        <p:nvSpPr>
          <p:cNvPr id="11" name="Rounded Rectangle 10"/>
          <p:cNvSpPr/>
          <p:nvPr/>
        </p:nvSpPr>
        <p:spPr>
          <a:xfrm>
            <a:off x="1115616" y="144397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Review and maintain</a:t>
            </a:r>
          </a:p>
        </p:txBody>
      </p:sp>
      <p:cxnSp>
        <p:nvCxnSpPr>
          <p:cNvPr id="20" name="Curved Connector 19"/>
          <p:cNvCxnSpPr>
            <a:stCxn id="10" idx="2"/>
            <a:endCxn id="9" idx="0"/>
          </p:cNvCxnSpPr>
          <p:nvPr/>
        </p:nvCxnSpPr>
        <p:spPr>
          <a:xfrm rot="16200000" flipH="1">
            <a:off x="7490956" y="2274240"/>
            <a:ext cx="753035" cy="470266"/>
          </a:xfrm>
          <a:prstGeom prst="curvedConnector3">
            <a:avLst>
              <a:gd name="adj1" fmla="val 23535"/>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9" idx="2"/>
            <a:endCxn id="8" idx="0"/>
          </p:cNvCxnSpPr>
          <p:nvPr/>
        </p:nvCxnSpPr>
        <p:spPr>
          <a:xfrm rot="5400000">
            <a:off x="7271883" y="3894420"/>
            <a:ext cx="1047165" cy="614282"/>
          </a:xfrm>
          <a:prstGeom prst="curvedConnector3">
            <a:avLst>
              <a:gd name="adj1" fmla="val 80227"/>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8" idx="2"/>
            <a:endCxn id="5" idx="3"/>
          </p:cNvCxnSpPr>
          <p:nvPr/>
        </p:nvCxnSpPr>
        <p:spPr>
          <a:xfrm rot="5400000">
            <a:off x="6466983" y="4891935"/>
            <a:ext cx="396044" cy="1646639"/>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5" idx="1"/>
            <a:endCxn id="7" idx="2"/>
          </p:cNvCxnSpPr>
          <p:nvPr/>
        </p:nvCxnSpPr>
        <p:spPr>
          <a:xfrm rot="10800000">
            <a:off x="2078905" y="5399040"/>
            <a:ext cx="1818565" cy="514237"/>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7" idx="0"/>
          </p:cNvCxnSpPr>
          <p:nvPr/>
        </p:nvCxnSpPr>
        <p:spPr>
          <a:xfrm rot="16200000" flipV="1">
            <a:off x="1359870" y="3887917"/>
            <a:ext cx="762053" cy="676016"/>
          </a:xfrm>
          <a:prstGeom prst="curvedConnector3">
            <a:avLst>
              <a:gd name="adj1" fmla="val 17694"/>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6" idx="0"/>
            <a:endCxn id="11" idx="2"/>
          </p:cNvCxnSpPr>
          <p:nvPr/>
        </p:nvCxnSpPr>
        <p:spPr>
          <a:xfrm rot="5400000" flipH="1" flipV="1">
            <a:off x="1463325" y="2428410"/>
            <a:ext cx="816750" cy="432048"/>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a:endCxn id="4" idx="1"/>
          </p:cNvCxnSpPr>
          <p:nvPr/>
        </p:nvCxnSpPr>
        <p:spPr>
          <a:xfrm flipV="1">
            <a:off x="2103366" y="714672"/>
            <a:ext cx="1777408" cy="729299"/>
          </a:xfrm>
          <a:prstGeom prst="curvedConnector3">
            <a:avLst>
              <a:gd name="adj1" fmla="val 1966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endCxn id="10" idx="0"/>
          </p:cNvCxnSpPr>
          <p:nvPr/>
        </p:nvCxnSpPr>
        <p:spPr>
          <a:xfrm>
            <a:off x="5830071" y="714673"/>
            <a:ext cx="1802269" cy="626095"/>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80774" y="253007"/>
            <a:ext cx="283091" cy="923330"/>
          </a:xfrm>
          <a:prstGeom prst="rect">
            <a:avLst/>
          </a:prstGeom>
          <a:noFill/>
        </p:spPr>
        <p:txBody>
          <a:bodyPr wrap="square" lIns="91440" tIns="45720" rIns="91440" bIns="45720">
            <a:spAutoFit/>
          </a:bodyPr>
          <a:lstStyle/>
          <a:p>
            <a:pPr algn="ctr"/>
            <a:r>
              <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
        <p:nvSpPr>
          <p:cNvPr id="45" name="Rectangle 44"/>
          <p:cNvSpPr/>
          <p:nvPr/>
        </p:nvSpPr>
        <p:spPr>
          <a:xfrm>
            <a:off x="6671995" y="1225278"/>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6" name="Rectangle 45"/>
          <p:cNvSpPr/>
          <p:nvPr/>
        </p:nvSpPr>
        <p:spPr>
          <a:xfrm>
            <a:off x="7231982" y="2820270"/>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7" name="Rectangle 46"/>
          <p:cNvSpPr/>
          <p:nvPr/>
        </p:nvSpPr>
        <p:spPr>
          <a:xfrm>
            <a:off x="6660232" y="4659523"/>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8" name="Rectangle 47"/>
          <p:cNvSpPr/>
          <p:nvPr/>
        </p:nvSpPr>
        <p:spPr>
          <a:xfrm>
            <a:off x="4000877" y="5451613"/>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9" name="Rectangle 48"/>
          <p:cNvSpPr/>
          <p:nvPr/>
        </p:nvSpPr>
        <p:spPr>
          <a:xfrm>
            <a:off x="1261342" y="4541330"/>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0" name="Rectangle 49"/>
          <p:cNvSpPr/>
          <p:nvPr/>
        </p:nvSpPr>
        <p:spPr>
          <a:xfrm>
            <a:off x="688509" y="2987188"/>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 name="Rectangle 50"/>
          <p:cNvSpPr/>
          <p:nvPr/>
        </p:nvSpPr>
        <p:spPr>
          <a:xfrm>
            <a:off x="1192565" y="1378350"/>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470484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Stage 1 – Determine the scope of the problem</a:t>
            </a:r>
          </a:p>
        </p:txBody>
      </p:sp>
      <p:sp>
        <p:nvSpPr>
          <p:cNvPr id="3" name="Content Placeholder 2"/>
          <p:cNvSpPr>
            <a:spLocks noGrp="1"/>
          </p:cNvSpPr>
          <p:nvPr>
            <p:ph idx="1"/>
          </p:nvPr>
        </p:nvSpPr>
        <p:spPr/>
        <p:txBody>
          <a:bodyPr/>
          <a:lstStyle/>
          <a:p>
            <a:r>
              <a:rPr lang="en-GB"/>
              <a:t>What are the boundaries of the problem? (Scope).  It is important to note what is and also what is not covered by the program, and who is affected by it.  </a:t>
            </a:r>
          </a:p>
          <a:p>
            <a:r>
              <a:rPr lang="en-GB"/>
              <a:t>Understanding all of these elements combined help understand the nature of the program.</a:t>
            </a:r>
          </a:p>
        </p:txBody>
      </p:sp>
    </p:spTree>
    <p:extLst>
      <p:ext uri="{BB962C8B-B14F-4D97-AF65-F5344CB8AC3E}">
        <p14:creationId xmlns:p14="http://schemas.microsoft.com/office/powerpoint/2010/main" val="24180852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2 – Gather requirements</a:t>
            </a:r>
          </a:p>
        </p:txBody>
      </p:sp>
      <p:sp>
        <p:nvSpPr>
          <p:cNvPr id="3" name="Content Placeholder 2"/>
          <p:cNvSpPr>
            <a:spLocks noGrp="1"/>
          </p:cNvSpPr>
          <p:nvPr>
            <p:ph idx="1"/>
          </p:nvPr>
        </p:nvSpPr>
        <p:spPr/>
        <p:txBody>
          <a:bodyPr>
            <a:normAutofit/>
          </a:bodyPr>
          <a:lstStyle/>
          <a:p>
            <a:r>
              <a:rPr lang="en-GB"/>
              <a:t>What is wanted from the program off your stakeholders, so that it can specify what the program is going to do (looking at the function requirements)</a:t>
            </a:r>
          </a:p>
          <a:p>
            <a:r>
              <a:rPr lang="en-GB"/>
              <a:t>A high number of commercial solutions fail because not enough research is done in this stage.</a:t>
            </a:r>
          </a:p>
          <a:p>
            <a:r>
              <a:rPr lang="en-GB"/>
              <a:t>They are often collected describing individually how each task is going to be achieved.</a:t>
            </a:r>
          </a:p>
        </p:txBody>
      </p:sp>
    </p:spTree>
    <p:extLst>
      <p:ext uri="{BB962C8B-B14F-4D97-AF65-F5344CB8AC3E}">
        <p14:creationId xmlns:p14="http://schemas.microsoft.com/office/powerpoint/2010/main" val="34805522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Stage 3 – Writing the specification</a:t>
            </a:r>
          </a:p>
        </p:txBody>
      </p:sp>
      <p:sp>
        <p:nvSpPr>
          <p:cNvPr id="3" name="Content Placeholder 2"/>
          <p:cNvSpPr>
            <a:spLocks noGrp="1"/>
          </p:cNvSpPr>
          <p:nvPr>
            <p:ph idx="1"/>
          </p:nvPr>
        </p:nvSpPr>
        <p:spPr/>
        <p:txBody>
          <a:bodyPr/>
          <a:lstStyle/>
          <a:p>
            <a:r>
              <a:rPr lang="en-GB"/>
              <a:t>Make a list of all the elements which cover:</a:t>
            </a:r>
          </a:p>
          <a:p>
            <a:pPr lvl="1"/>
            <a:r>
              <a:rPr lang="en-GB"/>
              <a:t>Inputs and outputs</a:t>
            </a:r>
          </a:p>
          <a:p>
            <a:pPr lvl="1"/>
            <a:r>
              <a:rPr lang="en-GB"/>
              <a:t>Processing</a:t>
            </a:r>
          </a:p>
          <a:p>
            <a:pPr lvl="1"/>
            <a:r>
              <a:rPr lang="en-GB"/>
              <a:t>Storage</a:t>
            </a:r>
          </a:p>
          <a:p>
            <a:pPr lvl="1"/>
            <a:r>
              <a:rPr lang="en-GB"/>
              <a:t>User interface</a:t>
            </a:r>
          </a:p>
          <a:p>
            <a:pPr lvl="1"/>
            <a:r>
              <a:rPr lang="en-GB"/>
              <a:t>constraints</a:t>
            </a:r>
          </a:p>
        </p:txBody>
      </p:sp>
    </p:spTree>
    <p:extLst>
      <p:ext uri="{BB962C8B-B14F-4D97-AF65-F5344CB8AC3E}">
        <p14:creationId xmlns:p14="http://schemas.microsoft.com/office/powerpoint/2010/main" val="41505766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4: Designing the solution</a:t>
            </a:r>
          </a:p>
        </p:txBody>
      </p:sp>
      <p:sp>
        <p:nvSpPr>
          <p:cNvPr id="3" name="Content Placeholder 2"/>
          <p:cNvSpPr>
            <a:spLocks noGrp="1"/>
          </p:cNvSpPr>
          <p:nvPr>
            <p:ph idx="1"/>
          </p:nvPr>
        </p:nvSpPr>
        <p:spPr/>
        <p:txBody>
          <a:bodyPr/>
          <a:lstStyle/>
          <a:p>
            <a:r>
              <a:rPr lang="en-GB"/>
              <a:t>Solution is built using suitable design tools (it shows a set of procedures)(</a:t>
            </a:r>
            <a:r>
              <a:rPr lang="en-GB" err="1"/>
              <a:t>pseudocode</a:t>
            </a:r>
            <a:r>
              <a:rPr lang="en-GB"/>
              <a:t> and flow diagrams) </a:t>
            </a:r>
          </a:p>
          <a:p>
            <a:r>
              <a:rPr lang="en-GB"/>
              <a:t>Can be paper or electronic</a:t>
            </a:r>
          </a:p>
          <a:p>
            <a:r>
              <a:rPr lang="en-GB"/>
              <a:t>Without correct planning and design a lot of time is wasted from mistakes made!</a:t>
            </a:r>
          </a:p>
        </p:txBody>
      </p:sp>
    </p:spTree>
    <p:extLst>
      <p:ext uri="{BB962C8B-B14F-4D97-AF65-F5344CB8AC3E}">
        <p14:creationId xmlns:p14="http://schemas.microsoft.com/office/powerpoint/2010/main" val="21128861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5 &amp; 6 – coding &amp; testing</a:t>
            </a:r>
          </a:p>
        </p:txBody>
      </p:sp>
      <p:sp>
        <p:nvSpPr>
          <p:cNvPr id="3" name="Content Placeholder 2"/>
          <p:cNvSpPr>
            <a:spLocks noGrp="1"/>
          </p:cNvSpPr>
          <p:nvPr>
            <p:ph idx="1"/>
          </p:nvPr>
        </p:nvSpPr>
        <p:spPr/>
        <p:txBody>
          <a:bodyPr/>
          <a:lstStyle/>
          <a:p>
            <a:r>
              <a:rPr lang="en-GB"/>
              <a:t>Convert the design into code.   It is important that stage 6 is mostly done simultaneously by the program being tested in smaller sections the same way as each broken down element is coded.</a:t>
            </a:r>
          </a:p>
          <a:p>
            <a:r>
              <a:rPr lang="en-GB"/>
              <a:t>Testing is vital.  Two main methods for testing are the black box and white box testing methods….</a:t>
            </a:r>
          </a:p>
        </p:txBody>
      </p:sp>
    </p:spTree>
    <p:extLst>
      <p:ext uri="{BB962C8B-B14F-4D97-AF65-F5344CB8AC3E}">
        <p14:creationId xmlns:p14="http://schemas.microsoft.com/office/powerpoint/2010/main" val="13525304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340768"/>
            <a:ext cx="3744416" cy="48245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Black Box testing</a:t>
            </a:r>
          </a:p>
          <a:p>
            <a:pPr algn="ctr"/>
            <a:endParaRPr lang="en-GB"/>
          </a:p>
          <a:p>
            <a:pPr algn="ctr"/>
            <a:endParaRPr lang="en-GB"/>
          </a:p>
          <a:p>
            <a:pPr algn="ctr"/>
            <a:r>
              <a:rPr lang="en-GB"/>
              <a:t>Does it meet the list of its functional requirements?</a:t>
            </a:r>
          </a:p>
          <a:p>
            <a:pPr algn="ctr"/>
            <a:r>
              <a:rPr lang="en-GB"/>
              <a:t>Does it do what it is supposed to do?</a:t>
            </a:r>
          </a:p>
          <a:p>
            <a:pPr algn="ctr"/>
            <a:endParaRPr lang="en-GB"/>
          </a:p>
          <a:p>
            <a:pPr algn="ctr"/>
            <a:r>
              <a:rPr lang="en-GB"/>
              <a:t>e.g.  Area = height * width</a:t>
            </a:r>
          </a:p>
          <a:p>
            <a:pPr algn="ctr"/>
            <a:endParaRPr lang="en-GB"/>
          </a:p>
          <a:p>
            <a:pPr algn="ctr"/>
            <a:endParaRPr lang="en-GB"/>
          </a:p>
        </p:txBody>
      </p:sp>
      <p:sp>
        <p:nvSpPr>
          <p:cNvPr id="2" name="Title 1"/>
          <p:cNvSpPr>
            <a:spLocks noGrp="1"/>
          </p:cNvSpPr>
          <p:nvPr>
            <p:ph type="title"/>
          </p:nvPr>
        </p:nvSpPr>
        <p:spPr>
          <a:xfrm>
            <a:off x="240250" y="620688"/>
            <a:ext cx="8692816" cy="903634"/>
          </a:xfrm>
        </p:spPr>
        <p:txBody>
          <a:bodyPr/>
          <a:lstStyle/>
          <a:p>
            <a:r>
              <a:rPr lang="en-GB"/>
              <a:t>Stage 6 – Testing (Continued)</a:t>
            </a:r>
          </a:p>
        </p:txBody>
      </p:sp>
      <p:sp>
        <p:nvSpPr>
          <p:cNvPr id="5" name="Rectangle 4"/>
          <p:cNvSpPr/>
          <p:nvPr/>
        </p:nvSpPr>
        <p:spPr>
          <a:xfrm>
            <a:off x="4427984" y="1340768"/>
            <a:ext cx="3816424" cy="4824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White Box Testing</a:t>
            </a:r>
          </a:p>
          <a:p>
            <a:pPr algn="ctr"/>
            <a:endParaRPr lang="en-GB">
              <a:solidFill>
                <a:schemeClr val="tx1"/>
              </a:solidFill>
            </a:endParaRPr>
          </a:p>
          <a:p>
            <a:pPr algn="ctr"/>
            <a:r>
              <a:rPr lang="en-GB">
                <a:solidFill>
                  <a:schemeClr val="tx1"/>
                </a:solidFill>
              </a:rPr>
              <a:t>Examines the performance of the code AFTER the functionality is working</a:t>
            </a:r>
          </a:p>
          <a:p>
            <a:pPr algn="ctr"/>
            <a:endParaRPr lang="en-GB">
              <a:solidFill>
                <a:schemeClr val="tx1"/>
              </a:solidFill>
            </a:endParaRPr>
          </a:p>
          <a:p>
            <a:pPr algn="ctr"/>
            <a:r>
              <a:rPr lang="en-GB">
                <a:solidFill>
                  <a:schemeClr val="tx1"/>
                </a:solidFill>
              </a:rPr>
              <a:t>Is there a better way to do the task?</a:t>
            </a:r>
          </a:p>
          <a:p>
            <a:pPr algn="ctr"/>
            <a:r>
              <a:rPr lang="en-GB">
                <a:solidFill>
                  <a:schemeClr val="tx1"/>
                </a:solidFill>
              </a:rPr>
              <a:t>Does it allow for flexibility?</a:t>
            </a:r>
          </a:p>
          <a:p>
            <a:pPr algn="ctr"/>
            <a:r>
              <a:rPr lang="en-GB">
                <a:solidFill>
                  <a:schemeClr val="tx1"/>
                </a:solidFill>
              </a:rPr>
              <a:t>Is it robust?</a:t>
            </a:r>
          </a:p>
          <a:p>
            <a:pPr algn="ctr"/>
            <a:r>
              <a:rPr lang="en-GB">
                <a:solidFill>
                  <a:schemeClr val="tx1"/>
                </a:solidFill>
              </a:rPr>
              <a:t>Is the use of language clear for the end user?</a:t>
            </a:r>
          </a:p>
          <a:p>
            <a:pPr algn="ctr"/>
            <a:r>
              <a:rPr lang="en-GB">
                <a:solidFill>
                  <a:schemeClr val="tx1"/>
                </a:solidFill>
              </a:rPr>
              <a:t>Is the solution displayed in a logical order?</a:t>
            </a:r>
          </a:p>
        </p:txBody>
      </p:sp>
      <p:sp>
        <p:nvSpPr>
          <p:cNvPr id="8" name="Rectangle 7"/>
          <p:cNvSpPr/>
          <p:nvPr/>
        </p:nvSpPr>
        <p:spPr>
          <a:xfrm>
            <a:off x="719572" y="6165304"/>
            <a:ext cx="75608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ALL Boundaries should be tested thoroughly…. </a:t>
            </a:r>
          </a:p>
        </p:txBody>
      </p:sp>
    </p:spTree>
    <p:extLst>
      <p:ext uri="{BB962C8B-B14F-4D97-AF65-F5344CB8AC3E}">
        <p14:creationId xmlns:p14="http://schemas.microsoft.com/office/powerpoint/2010/main" val="24485155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Stage 7 – Writing Documentation</a:t>
            </a:r>
          </a:p>
        </p:txBody>
      </p:sp>
      <p:sp>
        <p:nvSpPr>
          <p:cNvPr id="3" name="Content Placeholder 2"/>
          <p:cNvSpPr>
            <a:spLocks noGrp="1"/>
          </p:cNvSpPr>
          <p:nvPr>
            <p:ph idx="1"/>
          </p:nvPr>
        </p:nvSpPr>
        <p:spPr/>
        <p:txBody>
          <a:bodyPr/>
          <a:lstStyle/>
          <a:p>
            <a:r>
              <a:rPr lang="en-GB"/>
              <a:t>There are three types of documentation</a:t>
            </a:r>
          </a:p>
          <a:p>
            <a:pPr lvl="1"/>
            <a:r>
              <a:rPr lang="en-GB"/>
              <a:t>Internal documentation</a:t>
            </a:r>
          </a:p>
          <a:p>
            <a:pPr lvl="1"/>
            <a:r>
              <a:rPr lang="en-GB"/>
              <a:t>Technical documentation</a:t>
            </a:r>
          </a:p>
          <a:p>
            <a:pPr lvl="1"/>
            <a:r>
              <a:rPr lang="en-GB"/>
              <a:t>User documentation</a:t>
            </a:r>
          </a:p>
          <a:p>
            <a:pPr lvl="1"/>
            <a:endParaRPr lang="en-GB" i="1"/>
          </a:p>
          <a:p>
            <a:pPr marL="82296" indent="0">
              <a:buNone/>
            </a:pPr>
            <a:endParaRPr lang="en-GB" i="1"/>
          </a:p>
        </p:txBody>
      </p:sp>
    </p:spTree>
    <p:extLst>
      <p:ext uri="{BB962C8B-B14F-4D97-AF65-F5344CB8AC3E}">
        <p14:creationId xmlns:p14="http://schemas.microsoft.com/office/powerpoint/2010/main" val="203707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F2DE7-E5CF-4E59-9631-10A7414F9309}"/>
              </a:ext>
            </a:extLst>
          </p:cNvPr>
          <p:cNvSpPr>
            <a:spLocks noGrp="1"/>
          </p:cNvSpPr>
          <p:nvPr>
            <p:ph type="title"/>
          </p:nvPr>
        </p:nvSpPr>
        <p:spPr/>
        <p:txBody>
          <a:bodyPr>
            <a:normAutofit fontScale="90000"/>
          </a:bodyPr>
          <a:lstStyle/>
          <a:p>
            <a:r>
              <a:rPr lang="en-US">
                <a:cs typeface="Calibri"/>
              </a:rPr>
              <a:t>Task  - Now revisit this and look at how each of these examples might use digital /web services within their business </a:t>
            </a:r>
            <a:r>
              <a:rPr lang="en-US" err="1">
                <a:cs typeface="Calibri"/>
              </a:rPr>
              <a:t>i.e</a:t>
            </a:r>
            <a:r>
              <a:rPr lang="en-US">
                <a:cs typeface="Calibri"/>
              </a:rPr>
              <a:t> anything over the internet</a:t>
            </a:r>
          </a:p>
        </p:txBody>
      </p:sp>
      <p:graphicFrame>
        <p:nvGraphicFramePr>
          <p:cNvPr id="4" name="Diagram 4">
            <a:extLst>
              <a:ext uri="{FF2B5EF4-FFF2-40B4-BE49-F238E27FC236}">
                <a16:creationId xmlns:a16="http://schemas.microsoft.com/office/drawing/2014/main" id="{F9C10989-5B73-42B9-BDFA-6AE1E87BCD4C}"/>
              </a:ext>
            </a:extLst>
          </p:cNvPr>
          <p:cNvGraphicFramePr>
            <a:graphicFrameLocks noGrp="1"/>
          </p:cNvGraphicFramePr>
          <p:nvPr>
            <p:ph idx="1"/>
          </p:nvPr>
        </p:nvGraphicFramePr>
        <p:xfrm>
          <a:off x="234950" y="2276475"/>
          <a:ext cx="8693150" cy="4119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8630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00E-9578-4E4E-B78F-CB93E40BCFC0}"/>
              </a:ext>
            </a:extLst>
          </p:cNvPr>
          <p:cNvSpPr>
            <a:spLocks noGrp="1"/>
          </p:cNvSpPr>
          <p:nvPr>
            <p:ph type="title"/>
          </p:nvPr>
        </p:nvSpPr>
        <p:spPr/>
        <p:txBody>
          <a:bodyPr/>
          <a:lstStyle/>
          <a:p>
            <a:r>
              <a:rPr lang="en-US">
                <a:cs typeface="Calibri"/>
              </a:rPr>
              <a:t>Task</a:t>
            </a:r>
            <a:endParaRPr lang="en-US"/>
          </a:p>
        </p:txBody>
      </p:sp>
      <p:sp>
        <p:nvSpPr>
          <p:cNvPr id="3" name="Content Placeholder 2">
            <a:extLst>
              <a:ext uri="{FF2B5EF4-FFF2-40B4-BE49-F238E27FC236}">
                <a16:creationId xmlns:a16="http://schemas.microsoft.com/office/drawing/2014/main" id="{D8957BDE-50EA-44E8-961C-42CC9A7FCB19}"/>
              </a:ext>
            </a:extLst>
          </p:cNvPr>
          <p:cNvSpPr>
            <a:spLocks noGrp="1"/>
          </p:cNvSpPr>
          <p:nvPr>
            <p:ph idx="1"/>
          </p:nvPr>
        </p:nvSpPr>
        <p:spPr/>
        <p:txBody>
          <a:bodyPr vert="horz" lIns="91440" tIns="45720" rIns="91440" bIns="45720" rtlCol="0" anchor="t">
            <a:normAutofit/>
          </a:bodyPr>
          <a:lstStyle/>
          <a:p>
            <a:r>
              <a:rPr lang="en-US">
                <a:ea typeface="+mn-lt"/>
                <a:cs typeface="+mn-lt"/>
              </a:rPr>
              <a:t>Explain the main activities of each of the phases of the SDLC (Software development lifecycle) in terms of inputs, activities and outputs</a:t>
            </a:r>
            <a:endParaRPr lang="en-US"/>
          </a:p>
        </p:txBody>
      </p:sp>
    </p:spTree>
    <p:extLst>
      <p:ext uri="{BB962C8B-B14F-4D97-AF65-F5344CB8AC3E}">
        <p14:creationId xmlns:p14="http://schemas.microsoft.com/office/powerpoint/2010/main" val="33656966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Internal Documentation</a:t>
            </a:r>
          </a:p>
        </p:txBody>
      </p:sp>
      <p:sp>
        <p:nvSpPr>
          <p:cNvPr id="3" name="Content Placeholder 2"/>
          <p:cNvSpPr>
            <a:spLocks noGrp="1"/>
          </p:cNvSpPr>
          <p:nvPr>
            <p:ph idx="1"/>
          </p:nvPr>
        </p:nvSpPr>
        <p:spPr/>
        <p:txBody>
          <a:bodyPr/>
          <a:lstStyle/>
          <a:p>
            <a:r>
              <a:rPr lang="en-GB"/>
              <a:t>Use correct naming conventions especially when naming your variables!</a:t>
            </a:r>
          </a:p>
          <a:p>
            <a:r>
              <a:rPr lang="en-GB"/>
              <a:t>Good use of comments, describing the purpose of the bits of code</a:t>
            </a:r>
          </a:p>
          <a:p>
            <a:r>
              <a:rPr lang="en-GB"/>
              <a:t>Use a tidy layout, complete with indentation and blocking correctly</a:t>
            </a:r>
          </a:p>
        </p:txBody>
      </p:sp>
    </p:spTree>
    <p:extLst>
      <p:ext uri="{BB962C8B-B14F-4D97-AF65-F5344CB8AC3E}">
        <p14:creationId xmlns:p14="http://schemas.microsoft.com/office/powerpoint/2010/main" val="31556871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Technical Documentation</a:t>
            </a:r>
          </a:p>
        </p:txBody>
      </p:sp>
      <p:sp>
        <p:nvSpPr>
          <p:cNvPr id="3" name="Content Placeholder 2"/>
          <p:cNvSpPr>
            <a:spLocks noGrp="1"/>
          </p:cNvSpPr>
          <p:nvPr>
            <p:ph idx="1"/>
          </p:nvPr>
        </p:nvSpPr>
        <p:spPr/>
        <p:txBody>
          <a:bodyPr>
            <a:normAutofit lnSpcReduction="10000"/>
          </a:bodyPr>
          <a:lstStyle/>
          <a:p>
            <a:r>
              <a:rPr lang="en-GB"/>
              <a:t>Written by developers for other developers to read</a:t>
            </a:r>
          </a:p>
          <a:p>
            <a:r>
              <a:rPr lang="en-GB"/>
              <a:t>Often uses jargon and programming terminology, but it must also be backed up with a clear and concise explanation!</a:t>
            </a:r>
          </a:p>
          <a:p>
            <a:r>
              <a:rPr lang="en-GB"/>
              <a:t>Should cover – </a:t>
            </a:r>
          </a:p>
          <a:p>
            <a:pPr lvl="1"/>
            <a:r>
              <a:rPr lang="en-GB"/>
              <a:t>Requirements</a:t>
            </a:r>
          </a:p>
          <a:p>
            <a:pPr lvl="1"/>
            <a:r>
              <a:rPr lang="en-GB"/>
              <a:t>Design</a:t>
            </a:r>
          </a:p>
          <a:p>
            <a:pPr lvl="1"/>
            <a:r>
              <a:rPr lang="en-GB"/>
              <a:t>Flow charts</a:t>
            </a:r>
          </a:p>
          <a:p>
            <a:pPr lvl="1"/>
            <a:r>
              <a:rPr lang="en-GB"/>
              <a:t>DFD</a:t>
            </a:r>
          </a:p>
          <a:p>
            <a:pPr lvl="1"/>
            <a:r>
              <a:rPr lang="en-GB"/>
              <a:t>Data type list</a:t>
            </a:r>
          </a:p>
          <a:p>
            <a:pPr lvl="1"/>
            <a:r>
              <a:rPr lang="en-GB"/>
              <a:t>Testing</a:t>
            </a:r>
          </a:p>
          <a:p>
            <a:pPr lvl="1"/>
            <a:r>
              <a:rPr lang="en-GB"/>
              <a:t>Corrective actions for errors</a:t>
            </a:r>
          </a:p>
          <a:p>
            <a:pPr lvl="1"/>
            <a:r>
              <a:rPr lang="en-GB"/>
              <a:t>Copy of documented code </a:t>
            </a:r>
          </a:p>
          <a:p>
            <a:pPr lvl="1"/>
            <a:r>
              <a:rPr lang="en-GB"/>
              <a:t>Recommendations for future improvements/enhancements</a:t>
            </a:r>
          </a:p>
          <a:p>
            <a:pPr marL="402336" lvl="1" indent="0">
              <a:buNone/>
            </a:pPr>
            <a:endParaRPr lang="en-GB"/>
          </a:p>
        </p:txBody>
      </p:sp>
    </p:spTree>
    <p:extLst>
      <p:ext uri="{BB962C8B-B14F-4D97-AF65-F5344CB8AC3E}">
        <p14:creationId xmlns:p14="http://schemas.microsoft.com/office/powerpoint/2010/main" val="17388941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User documentation</a:t>
            </a:r>
          </a:p>
        </p:txBody>
      </p:sp>
      <p:sp>
        <p:nvSpPr>
          <p:cNvPr id="3" name="Content Placeholder 2"/>
          <p:cNvSpPr>
            <a:spLocks noGrp="1"/>
          </p:cNvSpPr>
          <p:nvPr>
            <p:ph idx="1"/>
          </p:nvPr>
        </p:nvSpPr>
        <p:spPr/>
        <p:txBody>
          <a:bodyPr>
            <a:normAutofit/>
          </a:bodyPr>
          <a:lstStyle/>
          <a:p>
            <a:r>
              <a:rPr lang="en-GB"/>
              <a:t>Technical terms and jargon are avoided!</a:t>
            </a:r>
          </a:p>
          <a:p>
            <a:r>
              <a:rPr lang="en-GB"/>
              <a:t>Installation</a:t>
            </a:r>
          </a:p>
          <a:p>
            <a:r>
              <a:rPr lang="en-GB"/>
              <a:t>How to use the program</a:t>
            </a:r>
          </a:p>
          <a:p>
            <a:r>
              <a:rPr lang="en-GB"/>
              <a:t>Troubleshooting</a:t>
            </a:r>
          </a:p>
          <a:p>
            <a:r>
              <a:rPr lang="en-GB"/>
              <a:t>Help</a:t>
            </a:r>
          </a:p>
          <a:p>
            <a:r>
              <a:rPr lang="en-GB"/>
              <a:t>Examples of program working</a:t>
            </a:r>
          </a:p>
          <a:p>
            <a:endParaRPr lang="en-GB"/>
          </a:p>
          <a:p>
            <a:r>
              <a:rPr lang="en-GB"/>
              <a:t>This can be paper format, text files or screencast/video animations.</a:t>
            </a:r>
          </a:p>
        </p:txBody>
      </p:sp>
    </p:spTree>
    <p:extLst>
      <p:ext uri="{BB962C8B-B14F-4D97-AF65-F5344CB8AC3E}">
        <p14:creationId xmlns:p14="http://schemas.microsoft.com/office/powerpoint/2010/main" val="41549392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8 - Review and Maintain</a:t>
            </a:r>
          </a:p>
        </p:txBody>
      </p:sp>
      <p:sp>
        <p:nvSpPr>
          <p:cNvPr id="3" name="Content Placeholder 2"/>
          <p:cNvSpPr>
            <a:spLocks noGrp="1"/>
          </p:cNvSpPr>
          <p:nvPr>
            <p:ph idx="1"/>
          </p:nvPr>
        </p:nvSpPr>
        <p:spPr/>
        <p:txBody>
          <a:bodyPr/>
          <a:lstStyle/>
          <a:p>
            <a:r>
              <a:rPr lang="en-GB"/>
              <a:t>Reviewing is reflective by comparing this to the original stakeholder requirements – does it do what you want it to do, how well does it work?</a:t>
            </a:r>
          </a:p>
          <a:p>
            <a:r>
              <a:rPr lang="en-GB"/>
              <a:t>Maintenance is ongoing, fixing minor errors as they occur and making small adjustments as you feel they are necessary, adding extra features and extra functionality</a:t>
            </a:r>
          </a:p>
        </p:txBody>
      </p:sp>
    </p:spTree>
    <p:extLst>
      <p:ext uri="{BB962C8B-B14F-4D97-AF65-F5344CB8AC3E}">
        <p14:creationId xmlns:p14="http://schemas.microsoft.com/office/powerpoint/2010/main" val="15073412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Summary of SLC</a:t>
            </a:r>
          </a:p>
        </p:txBody>
      </p:sp>
      <p:sp>
        <p:nvSpPr>
          <p:cNvPr id="3" name="Content Placeholder 2"/>
          <p:cNvSpPr>
            <a:spLocks noGrp="1"/>
          </p:cNvSpPr>
          <p:nvPr>
            <p:ph idx="1"/>
          </p:nvPr>
        </p:nvSpPr>
        <p:spPr/>
        <p:txBody>
          <a:bodyPr/>
          <a:lstStyle/>
          <a:p>
            <a:r>
              <a:rPr lang="en-US"/>
              <a:t>5.2	Summarise the phases of the SDLC. (Software development lifecycle)</a:t>
            </a:r>
            <a:endParaRPr lang="en-GB"/>
          </a:p>
          <a:p>
            <a:pPr marL="0" indent="0">
              <a:buNone/>
            </a:pPr>
            <a:endParaRPr lang="en-GB"/>
          </a:p>
        </p:txBody>
      </p:sp>
      <p:pic>
        <p:nvPicPr>
          <p:cNvPr id="4" name="Picture 3"/>
          <p:cNvPicPr>
            <a:picLocks noChangeAspect="1"/>
          </p:cNvPicPr>
          <p:nvPr/>
        </p:nvPicPr>
        <p:blipFill>
          <a:blip r:embed="rId2"/>
          <a:stretch>
            <a:fillRect/>
          </a:stretch>
        </p:blipFill>
        <p:spPr>
          <a:xfrm>
            <a:off x="2483768" y="2708920"/>
            <a:ext cx="4032448" cy="4032448"/>
          </a:xfrm>
          <a:prstGeom prst="rect">
            <a:avLst/>
          </a:prstGeom>
        </p:spPr>
      </p:pic>
    </p:spTree>
    <p:extLst>
      <p:ext uri="{BB962C8B-B14F-4D97-AF65-F5344CB8AC3E}">
        <p14:creationId xmlns:p14="http://schemas.microsoft.com/office/powerpoint/2010/main" val="21814790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5AA9-FCF0-44EB-A755-20A5571AFA3E}"/>
              </a:ext>
            </a:extLst>
          </p:cNvPr>
          <p:cNvSpPr>
            <a:spLocks noGrp="1"/>
          </p:cNvSpPr>
          <p:nvPr>
            <p:ph type="title"/>
          </p:nvPr>
        </p:nvSpPr>
        <p:spPr/>
        <p:txBody>
          <a:bodyPr/>
          <a:lstStyle/>
          <a:p>
            <a:r>
              <a:rPr lang="en-US">
                <a:cs typeface="Calibri"/>
              </a:rPr>
              <a:t>Day 4</a:t>
            </a:r>
            <a:endParaRPr lang="en-US"/>
          </a:p>
        </p:txBody>
      </p:sp>
      <p:sp>
        <p:nvSpPr>
          <p:cNvPr id="3" name="Text Placeholder 2">
            <a:extLst>
              <a:ext uri="{FF2B5EF4-FFF2-40B4-BE49-F238E27FC236}">
                <a16:creationId xmlns:a16="http://schemas.microsoft.com/office/drawing/2014/main" id="{F1405A51-F98F-4BED-89B3-F6368A49E6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763893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5.4</a:t>
            </a:r>
          </a:p>
        </p:txBody>
      </p:sp>
      <p:sp>
        <p:nvSpPr>
          <p:cNvPr id="3" name="Content Placeholder 2"/>
          <p:cNvSpPr>
            <a:spLocks noGrp="1"/>
          </p:cNvSpPr>
          <p:nvPr>
            <p:ph type="body" idx="1"/>
          </p:nvPr>
        </p:nvSpPr>
        <p:spPr/>
        <p:txBody>
          <a:bodyPr/>
          <a:lstStyle/>
          <a:p>
            <a:r>
              <a:rPr lang="en-US"/>
              <a:t>Show how the phases of the SDLC (Software development lifecycle) may be implemented according to the development methodology and approach adopted for a project or </a:t>
            </a:r>
            <a:r>
              <a:rPr lang="en-US" err="1"/>
              <a:t>organisation</a:t>
            </a:r>
            <a:endParaRPr lang="en-GB"/>
          </a:p>
        </p:txBody>
      </p:sp>
    </p:spTree>
    <p:extLst>
      <p:ext uri="{BB962C8B-B14F-4D97-AF65-F5344CB8AC3E}">
        <p14:creationId xmlns:p14="http://schemas.microsoft.com/office/powerpoint/2010/main" val="39276002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7 Phases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747" y="0"/>
            <a:ext cx="3014505" cy="6858000"/>
          </a:xfrm>
          <a:prstGeom prst="rect">
            <a:avLst/>
          </a:prstGeom>
        </p:spPr>
      </p:pic>
    </p:spTree>
    <p:extLst>
      <p:ext uri="{BB962C8B-B14F-4D97-AF65-F5344CB8AC3E}">
        <p14:creationId xmlns:p14="http://schemas.microsoft.com/office/powerpoint/2010/main" val="22410613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Planning  and Requirements Stages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8253" y="2276475"/>
            <a:ext cx="4846544" cy="4119563"/>
          </a:xfrm>
        </p:spPr>
      </p:pic>
    </p:spTree>
    <p:extLst>
      <p:ext uri="{BB962C8B-B14F-4D97-AF65-F5344CB8AC3E}">
        <p14:creationId xmlns:p14="http://schemas.microsoft.com/office/powerpoint/2010/main" val="327984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Business needs</a:t>
            </a:r>
          </a:p>
        </p:txBody>
      </p:sp>
      <p:sp>
        <p:nvSpPr>
          <p:cNvPr id="3" name="Content Placeholder 2"/>
          <p:cNvSpPr>
            <a:spLocks noGrp="1"/>
          </p:cNvSpPr>
          <p:nvPr>
            <p:ph idx="1"/>
          </p:nvPr>
        </p:nvSpPr>
        <p:spPr/>
        <p:txBody>
          <a:bodyPr vert="horz" lIns="91440" tIns="45720" rIns="91440" bIns="45720" rtlCol="0" anchor="t">
            <a:normAutofit/>
          </a:bodyPr>
          <a:lstStyle/>
          <a:p>
            <a:r>
              <a:rPr lang="en-GB"/>
              <a:t>Each business will have unique requirements</a:t>
            </a:r>
          </a:p>
          <a:p>
            <a:r>
              <a:rPr lang="en-GB"/>
              <a:t>These will depend on the stage of the business</a:t>
            </a:r>
          </a:p>
          <a:p>
            <a:pPr marL="0" indent="0">
              <a:buNone/>
            </a:pPr>
            <a:endParaRPr lang="en-GB">
              <a:cs typeface="Calibri" panose="020F0502020204030204"/>
            </a:endParaRPr>
          </a:p>
          <a:p>
            <a:pPr lvl="1"/>
            <a:r>
              <a:rPr lang="en-GB"/>
              <a:t>Start-up</a:t>
            </a:r>
          </a:p>
          <a:p>
            <a:pPr lvl="1"/>
            <a:endParaRPr lang="en-GB"/>
          </a:p>
          <a:p>
            <a:pPr lvl="1"/>
            <a:r>
              <a:rPr lang="en-GB"/>
              <a:t>Established</a:t>
            </a:r>
          </a:p>
          <a:p>
            <a:pPr lvl="1"/>
            <a:endParaRPr lang="en-GB"/>
          </a:p>
          <a:p>
            <a:pPr lvl="1"/>
            <a:r>
              <a:rPr lang="en-GB"/>
              <a:t>Expanding</a:t>
            </a:r>
          </a:p>
          <a:p>
            <a:pPr lvl="1"/>
            <a:endParaRPr lang="en-GB">
              <a:cs typeface="Calibri" panose="020F0502020204030204"/>
            </a:endParaRPr>
          </a:p>
          <a:p>
            <a:pPr marL="342900" lvl="1" indent="0">
              <a:buNone/>
            </a:pPr>
            <a:endParaRPr lang="en-GB">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27661850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Design Phase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950" y="2516128"/>
            <a:ext cx="8693150" cy="3640256"/>
          </a:xfrm>
        </p:spPr>
      </p:pic>
    </p:spTree>
    <p:extLst>
      <p:ext uri="{BB962C8B-B14F-4D97-AF65-F5344CB8AC3E}">
        <p14:creationId xmlns:p14="http://schemas.microsoft.com/office/powerpoint/2010/main" val="9040926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Development Phase</a:t>
            </a:r>
          </a:p>
        </p:txBody>
      </p:sp>
      <p:sp>
        <p:nvSpPr>
          <p:cNvPr id="3" name="Content Placeholder 2"/>
          <p:cNvSpPr>
            <a:spLocks noGrp="1"/>
          </p:cNvSpPr>
          <p:nvPr>
            <p:ph idx="1"/>
          </p:nvPr>
        </p:nvSpPr>
        <p:spPr>
          <a:xfrm>
            <a:off x="233394" y="1787341"/>
            <a:ext cx="3185256" cy="2736305"/>
          </a:xfrm>
        </p:spPr>
        <p:txBody>
          <a:bodyPr/>
          <a:lstStyle/>
          <a:p>
            <a:r>
              <a:rPr lang="en-GB"/>
              <a:t>Using V-model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08" y="2410564"/>
            <a:ext cx="2720366" cy="1586880"/>
          </a:xfrm>
          <a:prstGeom prst="rect">
            <a:avLst/>
          </a:prstGeom>
        </p:spPr>
      </p:pic>
      <p:sp>
        <p:nvSpPr>
          <p:cNvPr id="5" name="Content Placeholder 2"/>
          <p:cNvSpPr txBox="1">
            <a:spLocks/>
          </p:cNvSpPr>
          <p:nvPr/>
        </p:nvSpPr>
        <p:spPr>
          <a:xfrm>
            <a:off x="3922706" y="1787341"/>
            <a:ext cx="5003504" cy="27363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Using Waterfall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410564"/>
            <a:ext cx="4283968" cy="1376566"/>
          </a:xfrm>
          <a:prstGeom prst="rect">
            <a:avLst/>
          </a:prstGeom>
        </p:spPr>
      </p:pic>
      <p:sp>
        <p:nvSpPr>
          <p:cNvPr id="7" name="Content Placeholder 2"/>
          <p:cNvSpPr txBox="1">
            <a:spLocks/>
          </p:cNvSpPr>
          <p:nvPr/>
        </p:nvSpPr>
        <p:spPr>
          <a:xfrm>
            <a:off x="395808" y="4523646"/>
            <a:ext cx="3185256" cy="27363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a:t>Using Iterative model</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201" y="4938203"/>
            <a:ext cx="2036881" cy="1693157"/>
          </a:xfrm>
          <a:prstGeom prst="rect">
            <a:avLst/>
          </a:prstGeom>
        </p:spPr>
      </p:pic>
    </p:spTree>
    <p:extLst>
      <p:ext uri="{BB962C8B-B14F-4D97-AF65-F5344CB8AC3E}">
        <p14:creationId xmlns:p14="http://schemas.microsoft.com/office/powerpoint/2010/main" val="8894604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Integration and Testing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4820" y="2276475"/>
            <a:ext cx="4993409" cy="4119563"/>
          </a:xfrm>
        </p:spPr>
      </p:pic>
    </p:spTree>
    <p:extLst>
      <p:ext uri="{BB962C8B-B14F-4D97-AF65-F5344CB8AC3E}">
        <p14:creationId xmlns:p14="http://schemas.microsoft.com/office/powerpoint/2010/main" val="3518171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Implementation</a:t>
            </a:r>
          </a:p>
        </p:txBody>
      </p:sp>
      <p:pic>
        <p:nvPicPr>
          <p:cNvPr id="4" name="Content Placeholder 3"/>
          <p:cNvPicPr>
            <a:picLocks noGrp="1" noChangeAspect="1"/>
          </p:cNvPicPr>
          <p:nvPr>
            <p:ph idx="1"/>
          </p:nvPr>
        </p:nvPicPr>
        <p:blipFill>
          <a:blip r:embed="rId2"/>
          <a:stretch>
            <a:fillRect/>
          </a:stretch>
        </p:blipFill>
        <p:spPr>
          <a:xfrm>
            <a:off x="1308520" y="2420888"/>
            <a:ext cx="5660216" cy="3312368"/>
          </a:xfrm>
          <a:prstGeom prst="rect">
            <a:avLst/>
          </a:prstGeom>
        </p:spPr>
      </p:pic>
    </p:spTree>
    <p:extLst>
      <p:ext uri="{BB962C8B-B14F-4D97-AF65-F5344CB8AC3E}">
        <p14:creationId xmlns:p14="http://schemas.microsoft.com/office/powerpoint/2010/main" val="26168451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Operational Testing</a:t>
            </a:r>
          </a:p>
        </p:txBody>
      </p:sp>
      <p:sp>
        <p:nvSpPr>
          <p:cNvPr id="3" name="Content Placeholder 2"/>
          <p:cNvSpPr>
            <a:spLocks noGrp="1"/>
          </p:cNvSpPr>
          <p:nvPr>
            <p:ph idx="1"/>
          </p:nvPr>
        </p:nvSpPr>
        <p:spPr/>
        <p:txBody>
          <a:bodyPr>
            <a:normAutofit fontScale="92500" lnSpcReduction="10000"/>
          </a:bodyPr>
          <a:lstStyle/>
          <a:p>
            <a:r>
              <a:rPr lang="en-GB"/>
              <a:t>Operational testing refers to the evaluation of a software Prior to the production phase</a:t>
            </a:r>
          </a:p>
          <a:p>
            <a:r>
              <a:rPr lang="en-GB"/>
              <a:t>Operational testing ensures system and component compliance in the application's standard operating environment (SOE)</a:t>
            </a:r>
          </a:p>
          <a:p>
            <a:r>
              <a:rPr lang="en-GB"/>
              <a:t>Operational testing is applied in a specified environment during various software development life cycle (SDLC) phases for the evaluation of software system functionality</a:t>
            </a:r>
          </a:p>
          <a:p>
            <a:r>
              <a:rPr lang="en-GB"/>
              <a:t>Operational testing focuses on system implementation behaviour and is preferred over verification for the following reasons: </a:t>
            </a:r>
          </a:p>
          <a:p>
            <a:pPr lvl="1"/>
            <a:r>
              <a:rPr lang="en-GB"/>
              <a:t>Operational testing facilitates the consideration of environmental factors that influence system behaviour</a:t>
            </a:r>
          </a:p>
          <a:p>
            <a:pPr lvl="1"/>
            <a:r>
              <a:rPr lang="en-GB"/>
              <a:t>Operational testing allows feature interaction</a:t>
            </a:r>
          </a:p>
          <a:p>
            <a:r>
              <a:rPr lang="en-GB"/>
              <a:t>A key operational testing feature is error detection, which ensures correct functional implementation</a:t>
            </a:r>
          </a:p>
          <a:p>
            <a:endParaRPr lang="en-GB"/>
          </a:p>
        </p:txBody>
      </p:sp>
    </p:spTree>
    <p:extLst>
      <p:ext uri="{BB962C8B-B14F-4D97-AF65-F5344CB8AC3E}">
        <p14:creationId xmlns:p14="http://schemas.microsoft.com/office/powerpoint/2010/main" val="7215414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6.	Software Testing (20%, K3)</a:t>
            </a:r>
            <a:endParaRPr lang="en-GB"/>
          </a:p>
        </p:txBody>
      </p:sp>
      <p:sp>
        <p:nvSpPr>
          <p:cNvPr id="3" name="Content Placeholder 2"/>
          <p:cNvSpPr>
            <a:spLocks noGrp="1"/>
          </p:cNvSpPr>
          <p:nvPr>
            <p:ph idx="1"/>
          </p:nvPr>
        </p:nvSpPr>
        <p:spPr/>
        <p:txBody>
          <a:bodyPr>
            <a:normAutofit/>
          </a:bodyPr>
          <a:lstStyle/>
          <a:p>
            <a:r>
              <a:rPr lang="en-US"/>
              <a:t>In this topic, the apprentice will learn and understand the levels and types of software testing, their purpose and examples of their application. The successful apprentice should be able to:</a:t>
            </a:r>
          </a:p>
          <a:p>
            <a:pPr lvl="1"/>
            <a:r>
              <a:rPr lang="en-US"/>
              <a:t>Explain why testing is necessary</a:t>
            </a:r>
          </a:p>
          <a:p>
            <a:pPr lvl="1"/>
            <a:r>
              <a:rPr lang="en-US"/>
              <a:t>Within the SDLC (Software development lifecycle) summarise the different levels of testing, their purposes and the generic test process that supports them all</a:t>
            </a:r>
          </a:p>
          <a:p>
            <a:pPr lvl="1"/>
            <a:r>
              <a:rPr lang="en-GB"/>
              <a:t>Describe different types and techniques for software testing that are available and why they would be used</a:t>
            </a:r>
          </a:p>
          <a:p>
            <a:pPr lvl="1"/>
            <a:r>
              <a:rPr lang="en-US"/>
              <a:t>Write test cases including coverage measurement from given requirements</a:t>
            </a:r>
          </a:p>
          <a:p>
            <a:pPr lvl="1"/>
            <a:r>
              <a:rPr lang="en-US"/>
              <a:t>Tools to support software testing </a:t>
            </a:r>
          </a:p>
          <a:p>
            <a:endParaRPr lang="en-GB"/>
          </a:p>
        </p:txBody>
      </p:sp>
    </p:spTree>
    <p:extLst>
      <p:ext uri="{BB962C8B-B14F-4D97-AF65-F5344CB8AC3E}">
        <p14:creationId xmlns:p14="http://schemas.microsoft.com/office/powerpoint/2010/main" val="42527878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6.1</a:t>
            </a:r>
          </a:p>
        </p:txBody>
      </p:sp>
      <p:sp>
        <p:nvSpPr>
          <p:cNvPr id="3" name="Content Placeholder 2"/>
          <p:cNvSpPr>
            <a:spLocks noGrp="1"/>
          </p:cNvSpPr>
          <p:nvPr>
            <p:ph type="body" idx="1"/>
          </p:nvPr>
        </p:nvSpPr>
        <p:spPr/>
        <p:txBody>
          <a:bodyPr>
            <a:normAutofit lnSpcReduction="10000"/>
          </a:bodyPr>
          <a:lstStyle/>
          <a:p>
            <a:r>
              <a:rPr lang="en-US"/>
              <a:t>Explain why testing is necessary, including but not limited to principles of:</a:t>
            </a:r>
            <a:endParaRPr lang="en-GB"/>
          </a:p>
          <a:p>
            <a:pPr lvl="1"/>
            <a:r>
              <a:rPr lang="en-US"/>
              <a:t>Early testing</a:t>
            </a:r>
            <a:endParaRPr lang="en-GB"/>
          </a:p>
          <a:p>
            <a:pPr lvl="1"/>
            <a:r>
              <a:rPr lang="en-US"/>
              <a:t>Risk reduction</a:t>
            </a:r>
            <a:endParaRPr lang="en-GB"/>
          </a:p>
          <a:p>
            <a:pPr lvl="1"/>
            <a:r>
              <a:rPr lang="en-US"/>
              <a:t>Conformance to functional and non-functional requirements</a:t>
            </a:r>
            <a:endParaRPr lang="en-GB"/>
          </a:p>
          <a:p>
            <a:pPr lvl="1"/>
            <a:r>
              <a:rPr lang="en-US"/>
              <a:t>Finding defects</a:t>
            </a:r>
            <a:endParaRPr lang="en-GB"/>
          </a:p>
          <a:p>
            <a:pPr lvl="1"/>
            <a:r>
              <a:rPr lang="en-US"/>
              <a:t>Differentiating testing from debugging</a:t>
            </a:r>
            <a:endParaRPr lang="en-GB"/>
          </a:p>
          <a:p>
            <a:endParaRPr lang="en-GB"/>
          </a:p>
        </p:txBody>
      </p:sp>
    </p:spTree>
    <p:extLst>
      <p:ext uri="{BB962C8B-B14F-4D97-AF65-F5344CB8AC3E}">
        <p14:creationId xmlns:p14="http://schemas.microsoft.com/office/powerpoint/2010/main" val="4033594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Why Early Testing?</a:t>
            </a:r>
          </a:p>
        </p:txBody>
      </p:sp>
      <p:sp>
        <p:nvSpPr>
          <p:cNvPr id="5" name="Content Placeholder 4"/>
          <p:cNvSpPr>
            <a:spLocks noGrp="1"/>
          </p:cNvSpPr>
          <p:nvPr>
            <p:ph idx="1"/>
          </p:nvPr>
        </p:nvSpPr>
        <p:spPr/>
        <p:txBody>
          <a:bodyPr/>
          <a:lstStyle/>
          <a:p>
            <a:r>
              <a:rPr lang="en-GB"/>
              <a:t>A defect can be found throughout all the phases of software development Life Cycle</a:t>
            </a:r>
          </a:p>
          <a:p>
            <a:r>
              <a:rPr lang="en-GB"/>
              <a:t>It is better to start early testing in the software development life cycle so as to minimize defects in the later stages</a:t>
            </a:r>
          </a:p>
          <a:p>
            <a:r>
              <a:rPr lang="en-GB"/>
              <a:t>It can be design review, unit testing or regression testing</a:t>
            </a:r>
          </a:p>
          <a:p>
            <a:r>
              <a:rPr lang="en-GB"/>
              <a:t>Design phase comes early in Software Development Life Cycle</a:t>
            </a:r>
          </a:p>
          <a:p>
            <a:r>
              <a:rPr lang="en-GB"/>
              <a:t>Design Testing is done at this phase. </a:t>
            </a:r>
          </a:p>
        </p:txBody>
      </p:sp>
    </p:spTree>
    <p:extLst>
      <p:ext uri="{BB962C8B-B14F-4D97-AF65-F5344CB8AC3E}">
        <p14:creationId xmlns:p14="http://schemas.microsoft.com/office/powerpoint/2010/main" val="39437681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Risk reduction</a:t>
            </a:r>
            <a:br>
              <a:rPr lang="en-GB"/>
            </a:br>
            <a:endParaRPr lang="en-GB"/>
          </a:p>
        </p:txBody>
      </p:sp>
      <p:sp>
        <p:nvSpPr>
          <p:cNvPr id="3" name="Content Placeholder 2"/>
          <p:cNvSpPr>
            <a:spLocks noGrp="1"/>
          </p:cNvSpPr>
          <p:nvPr>
            <p:ph idx="1"/>
          </p:nvPr>
        </p:nvSpPr>
        <p:spPr/>
        <p:txBody>
          <a:bodyPr/>
          <a:lstStyle/>
          <a:p>
            <a:r>
              <a:rPr lang="en-GB"/>
              <a:t>Risk: A factor that could result in future negative consequences; usually expressed as impact and likelihood - </a:t>
            </a:r>
            <a:r>
              <a:rPr lang="en-GB" b="1" i="1"/>
              <a:t>ISTQB Glossary</a:t>
            </a:r>
          </a:p>
          <a:p>
            <a:r>
              <a:rPr lang="en-GB"/>
              <a:t>A risk-based approach to testing provides proactive opportunities to reduce the levels of product risk, starting in the initial stages of a project</a:t>
            </a:r>
          </a:p>
          <a:p>
            <a:r>
              <a:rPr lang="en-GB"/>
              <a:t>It involves the identification of product risks and their use in guiding test planning and control, specification, preparation and execution of tests</a:t>
            </a:r>
          </a:p>
          <a:p>
            <a:r>
              <a:rPr lang="en-GB"/>
              <a:t>In a risk-based approach, the risks identified may be used to:</a:t>
            </a:r>
          </a:p>
          <a:p>
            <a:pPr lvl="1"/>
            <a:r>
              <a:rPr lang="en-GB"/>
              <a:t>Determine the test techniques to be employed</a:t>
            </a:r>
          </a:p>
          <a:p>
            <a:pPr lvl="1"/>
            <a:r>
              <a:rPr lang="en-GB"/>
              <a:t>Determine the extent of testing to be carried out</a:t>
            </a:r>
          </a:p>
          <a:p>
            <a:pPr lvl="1"/>
            <a:r>
              <a:rPr lang="en-GB"/>
              <a:t>Prioritise testing in an attempt to find the critical defects as early as possible</a:t>
            </a:r>
          </a:p>
          <a:p>
            <a:pPr lvl="1"/>
            <a:r>
              <a:rPr lang="en-GB"/>
              <a:t>Determine whether any non-testing activities could be employed to reduce risk</a:t>
            </a:r>
          </a:p>
        </p:txBody>
      </p:sp>
    </p:spTree>
    <p:extLst>
      <p:ext uri="{BB962C8B-B14F-4D97-AF65-F5344CB8AC3E}">
        <p14:creationId xmlns:p14="http://schemas.microsoft.com/office/powerpoint/2010/main" val="26026028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Conformance to functional and non-functional requirements</a:t>
            </a:r>
            <a:endParaRPr lang="en-GB"/>
          </a:p>
        </p:txBody>
      </p:sp>
      <p:sp>
        <p:nvSpPr>
          <p:cNvPr id="3" name="Content Placeholder 2"/>
          <p:cNvSpPr>
            <a:spLocks noGrp="1"/>
          </p:cNvSpPr>
          <p:nvPr>
            <p:ph idx="1"/>
          </p:nvPr>
        </p:nvSpPr>
        <p:spPr/>
        <p:txBody>
          <a:bodyPr/>
          <a:lstStyle/>
          <a:p>
            <a:r>
              <a:rPr lang="en-GB"/>
              <a:t>Conformation is the degree of adherence to pre-set expectations</a:t>
            </a:r>
          </a:p>
          <a:p>
            <a:r>
              <a:rPr lang="en-GB"/>
              <a:t>The degree to which a product meets its pre-specified criteria is termed as conformance in the context of software engineering</a:t>
            </a:r>
          </a:p>
          <a:p>
            <a:r>
              <a:rPr lang="en-GB"/>
              <a:t>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r>
              <a:rPr lang="en-GB"/>
              <a:t>The degree of adherence of the software to its functional requirements is the conformance of the software to its requirements</a:t>
            </a:r>
          </a:p>
        </p:txBody>
      </p:sp>
    </p:spTree>
    <p:extLst>
      <p:ext uri="{BB962C8B-B14F-4D97-AF65-F5344CB8AC3E}">
        <p14:creationId xmlns:p14="http://schemas.microsoft.com/office/powerpoint/2010/main" val="1203887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solidFill>
                  <a:schemeClr val="accent1">
                    <a:lumMod val="50000"/>
                  </a:schemeClr>
                </a:solidFill>
              </a:rPr>
              <a:t>1.2</a:t>
            </a:r>
          </a:p>
        </p:txBody>
      </p:sp>
      <p:sp>
        <p:nvSpPr>
          <p:cNvPr id="3" name="Content Placeholder 2"/>
          <p:cNvSpPr>
            <a:spLocks noGrp="1"/>
          </p:cNvSpPr>
          <p:nvPr>
            <p:ph type="body" idx="1"/>
          </p:nvPr>
        </p:nvSpPr>
        <p:spPr/>
        <p:txBody>
          <a:bodyPr>
            <a:normAutofit fontScale="92500" lnSpcReduction="20000"/>
          </a:bodyPr>
          <a:lstStyle/>
          <a:p>
            <a:r>
              <a:rPr lang="en-US">
                <a:solidFill>
                  <a:schemeClr val="accent1">
                    <a:lumMod val="75000"/>
                  </a:schemeClr>
                </a:solidFill>
              </a:rPr>
              <a:t>Explain the different business and market contexts that lead to varying approaches to software development, including but not limited to:</a:t>
            </a:r>
            <a:endParaRPr lang="en-GB">
              <a:solidFill>
                <a:schemeClr val="accent1">
                  <a:lumMod val="75000"/>
                </a:schemeClr>
              </a:solidFill>
            </a:endParaRPr>
          </a:p>
          <a:p>
            <a:pPr lvl="1"/>
            <a:r>
              <a:rPr lang="en-US">
                <a:solidFill>
                  <a:schemeClr val="accent1">
                    <a:lumMod val="75000"/>
                  </a:schemeClr>
                </a:solidFill>
              </a:rPr>
              <a:t>Characteristics of market sectors and segments</a:t>
            </a:r>
            <a:endParaRPr lang="en-GB">
              <a:solidFill>
                <a:schemeClr val="accent1">
                  <a:lumMod val="75000"/>
                </a:schemeClr>
              </a:solidFill>
            </a:endParaRPr>
          </a:p>
          <a:p>
            <a:pPr lvl="1"/>
            <a:r>
              <a:rPr lang="en-US">
                <a:solidFill>
                  <a:schemeClr val="accent1">
                    <a:lumMod val="75000"/>
                  </a:schemeClr>
                </a:solidFill>
              </a:rPr>
              <a:t>Business drivers and desired outcomes</a:t>
            </a:r>
            <a:endParaRPr lang="en-GB">
              <a:solidFill>
                <a:schemeClr val="accent1">
                  <a:lumMod val="75000"/>
                </a:schemeClr>
              </a:solidFill>
            </a:endParaRPr>
          </a:p>
          <a:p>
            <a:pPr lvl="1"/>
            <a:r>
              <a:rPr lang="en-US">
                <a:solidFill>
                  <a:schemeClr val="accent1">
                    <a:lumMod val="75000"/>
                  </a:schemeClr>
                </a:solidFill>
              </a:rPr>
              <a:t>Market risk</a:t>
            </a:r>
            <a:endParaRPr lang="en-GB">
              <a:solidFill>
                <a:schemeClr val="accent1">
                  <a:lumMod val="75000"/>
                </a:schemeClr>
              </a:solidFill>
            </a:endParaRPr>
          </a:p>
          <a:p>
            <a:pPr lvl="1"/>
            <a:r>
              <a:rPr lang="en-US">
                <a:solidFill>
                  <a:schemeClr val="accent1">
                    <a:lumMod val="75000"/>
                  </a:schemeClr>
                </a:solidFill>
              </a:rPr>
              <a:t>Operational risk</a:t>
            </a:r>
            <a:endParaRPr lang="en-GB">
              <a:solidFill>
                <a:schemeClr val="accent1">
                  <a:lumMod val="75000"/>
                </a:schemeClr>
              </a:solidFill>
            </a:endParaRPr>
          </a:p>
          <a:p>
            <a:pPr lvl="1"/>
            <a:r>
              <a:rPr lang="en-US">
                <a:solidFill>
                  <a:schemeClr val="accent1">
                    <a:lumMod val="75000"/>
                  </a:schemeClr>
                </a:solidFill>
              </a:rPr>
              <a:t>Legal and regulatory requirements</a:t>
            </a:r>
            <a:endParaRPr lang="en-GB">
              <a:solidFill>
                <a:schemeClr val="accent1">
                  <a:lumMod val="75000"/>
                </a:schemeClr>
              </a:solidFill>
            </a:endParaRPr>
          </a:p>
          <a:p>
            <a:endParaRPr lang="en-GB"/>
          </a:p>
        </p:txBody>
      </p:sp>
    </p:spTree>
    <p:extLst>
      <p:ext uri="{BB962C8B-B14F-4D97-AF65-F5344CB8AC3E}">
        <p14:creationId xmlns:p14="http://schemas.microsoft.com/office/powerpoint/2010/main" val="3359152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Finding defects</a:t>
            </a:r>
            <a:endParaRPr lang="en-GB"/>
          </a:p>
        </p:txBody>
      </p:sp>
      <p:sp>
        <p:nvSpPr>
          <p:cNvPr id="3" name="Content Placeholder 2"/>
          <p:cNvSpPr>
            <a:spLocks noGrp="1"/>
          </p:cNvSpPr>
          <p:nvPr>
            <p:ph idx="1"/>
          </p:nvPr>
        </p:nvSpPr>
        <p:spPr/>
        <p:txBody>
          <a:bodyPr/>
          <a:lstStyle/>
          <a:p>
            <a:r>
              <a:rPr lang="en-GB"/>
              <a:t>Reviewers (aka Checkers or Inspectors) are responsible for finding defects in the product under review</a:t>
            </a:r>
          </a:p>
          <a:p>
            <a:r>
              <a:rPr lang="en-GB"/>
              <a:t>Developers see finding defects as a negative process which causes delays</a:t>
            </a:r>
          </a:p>
          <a:p>
            <a:r>
              <a:rPr lang="en-GB"/>
              <a:t>Testers know that software contains bugs</a:t>
            </a:r>
          </a:p>
          <a:p>
            <a:r>
              <a:rPr lang="en-GB"/>
              <a:t>All defects start with a human error (for example a typo, misunderstanding, lack of capacity planning etc.) </a:t>
            </a:r>
          </a:p>
          <a:p>
            <a:r>
              <a:rPr lang="en-GB"/>
              <a:t>The tester's job is to expose the defect by causing a failure before the software gets to production</a:t>
            </a:r>
          </a:p>
        </p:txBody>
      </p:sp>
    </p:spTree>
    <p:extLst>
      <p:ext uri="{BB962C8B-B14F-4D97-AF65-F5344CB8AC3E}">
        <p14:creationId xmlns:p14="http://schemas.microsoft.com/office/powerpoint/2010/main" val="33579583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Differentiating testing from debugging</a:t>
            </a:r>
            <a:endParaRPr lang="en-GB"/>
          </a:p>
        </p:txBody>
      </p:sp>
      <p:sp>
        <p:nvSpPr>
          <p:cNvPr id="3" name="Content Placeholder 2"/>
          <p:cNvSpPr>
            <a:spLocks noGrp="1"/>
          </p:cNvSpPr>
          <p:nvPr>
            <p:ph idx="1"/>
          </p:nvPr>
        </p:nvSpPr>
        <p:spPr/>
        <p:txBody>
          <a:bodyPr/>
          <a:lstStyle/>
          <a:p>
            <a:r>
              <a:rPr lang="en-GB"/>
              <a:t>Debugging and testing are different</a:t>
            </a:r>
          </a:p>
          <a:p>
            <a:r>
              <a:rPr lang="en-GB"/>
              <a:t>Testing can show failures that are caused by defects</a:t>
            </a:r>
          </a:p>
          <a:p>
            <a:r>
              <a:rPr lang="en-GB"/>
              <a:t>Debugging is the development activity that identifies the cause of a defect, repairs the code and checks that the defect has been fixed correctly</a:t>
            </a:r>
          </a:p>
          <a:p>
            <a:r>
              <a:rPr lang="en-GB"/>
              <a:t>Subsequent re-testing by a tester ensures that the fix does indeed resolve the failure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843808" y="4293096"/>
            <a:ext cx="3106420" cy="2030730"/>
          </a:xfrm>
          <a:prstGeom prst="rect">
            <a:avLst/>
          </a:prstGeom>
        </p:spPr>
      </p:pic>
    </p:spTree>
    <p:extLst>
      <p:ext uri="{BB962C8B-B14F-4D97-AF65-F5344CB8AC3E}">
        <p14:creationId xmlns:p14="http://schemas.microsoft.com/office/powerpoint/2010/main" val="33095538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6.2</a:t>
            </a:r>
          </a:p>
        </p:txBody>
      </p:sp>
      <p:sp>
        <p:nvSpPr>
          <p:cNvPr id="3" name="Content Placeholder 2"/>
          <p:cNvSpPr>
            <a:spLocks noGrp="1"/>
          </p:cNvSpPr>
          <p:nvPr>
            <p:ph type="body" idx="1"/>
          </p:nvPr>
        </p:nvSpPr>
        <p:spPr>
          <a:xfrm>
            <a:off x="270711" y="4589464"/>
            <a:ext cx="8506327" cy="2223912"/>
          </a:xfrm>
        </p:spPr>
        <p:txBody>
          <a:bodyPr>
            <a:normAutofit fontScale="70000" lnSpcReduction="20000"/>
          </a:bodyPr>
          <a:lstStyle/>
          <a:p>
            <a:r>
              <a:rPr lang="en-US"/>
              <a:t>Within the SDLC (Software development lifecycle) summarise the different levels of testing, their purposes and the generic test process that supports them all:</a:t>
            </a:r>
            <a:endParaRPr lang="en-GB"/>
          </a:p>
          <a:p>
            <a:pPr lvl="1"/>
            <a:r>
              <a:rPr lang="en-US"/>
              <a:t>Unit</a:t>
            </a:r>
            <a:endParaRPr lang="en-GB"/>
          </a:p>
          <a:p>
            <a:pPr lvl="1"/>
            <a:r>
              <a:rPr lang="en-US"/>
              <a:t>Integration</a:t>
            </a:r>
            <a:endParaRPr lang="en-GB"/>
          </a:p>
          <a:p>
            <a:pPr lvl="1"/>
            <a:r>
              <a:rPr lang="en-US"/>
              <a:t>System</a:t>
            </a:r>
            <a:endParaRPr lang="en-GB"/>
          </a:p>
          <a:p>
            <a:pPr lvl="1"/>
            <a:r>
              <a:rPr lang="en-US"/>
              <a:t>Acceptance</a:t>
            </a:r>
          </a:p>
          <a:p>
            <a:endParaRPr lang="en-US"/>
          </a:p>
          <a:p>
            <a:r>
              <a:rPr lang="en-US"/>
              <a:t>The generic test process, activities and key deliverables, including but not limited to:</a:t>
            </a:r>
            <a:endParaRPr lang="en-GB"/>
          </a:p>
          <a:p>
            <a:pPr lvl="1"/>
            <a:r>
              <a:rPr lang="en-US"/>
              <a:t>Test analysis, design, implementation, execution, reporting</a:t>
            </a:r>
            <a:endParaRPr lang="en-GB"/>
          </a:p>
          <a:p>
            <a:pPr lvl="1"/>
            <a:r>
              <a:rPr lang="en-US"/>
              <a:t>Test planning, monitoring &amp; control</a:t>
            </a:r>
            <a:endParaRPr lang="en-GB"/>
          </a:p>
          <a:p>
            <a:pPr lvl="1"/>
            <a:r>
              <a:rPr lang="en-US"/>
              <a:t>Test conditions, test cases, test scripts</a:t>
            </a:r>
            <a:endParaRPr lang="en-GB"/>
          </a:p>
          <a:p>
            <a:pPr lvl="1"/>
            <a:r>
              <a:rPr lang="en-US"/>
              <a:t>Information traceability between tests and requirements</a:t>
            </a:r>
            <a:endParaRPr lang="en-GB"/>
          </a:p>
          <a:p>
            <a:pPr lvl="1"/>
            <a:endParaRPr lang="en-GB"/>
          </a:p>
          <a:p>
            <a:endParaRPr lang="en-GB"/>
          </a:p>
        </p:txBody>
      </p:sp>
    </p:spTree>
    <p:extLst>
      <p:ext uri="{BB962C8B-B14F-4D97-AF65-F5344CB8AC3E}">
        <p14:creationId xmlns:p14="http://schemas.microsoft.com/office/powerpoint/2010/main" val="26160383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Unit Testing</a:t>
            </a:r>
          </a:p>
        </p:txBody>
      </p:sp>
      <p:sp>
        <p:nvSpPr>
          <p:cNvPr id="5" name="Content Placeholder 4"/>
          <p:cNvSpPr>
            <a:spLocks noGrp="1"/>
          </p:cNvSpPr>
          <p:nvPr>
            <p:ph idx="1"/>
          </p:nvPr>
        </p:nvSpPr>
        <p:spPr/>
        <p:txBody>
          <a:bodyPr/>
          <a:lstStyle/>
          <a:p>
            <a:r>
              <a:rPr lang="en-GB"/>
              <a:t>Unit testing is a level of software testing where individual units/ components of a software are tested</a:t>
            </a:r>
          </a:p>
          <a:p>
            <a:r>
              <a:rPr lang="en-GB"/>
              <a:t>The purpose is to validate that each unit of the software performs as designed. A unit is the smallest testable part of any software</a:t>
            </a:r>
          </a:p>
          <a:p>
            <a:r>
              <a:rPr lang="en-GB"/>
              <a:t>It usually has one or a few inputs and usually a single output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077072"/>
            <a:ext cx="2762250" cy="2590800"/>
          </a:xfrm>
          <a:prstGeom prst="rect">
            <a:avLst/>
          </a:prstGeom>
        </p:spPr>
      </p:pic>
    </p:spTree>
    <p:extLst>
      <p:ext uri="{BB962C8B-B14F-4D97-AF65-F5344CB8AC3E}">
        <p14:creationId xmlns:p14="http://schemas.microsoft.com/office/powerpoint/2010/main" val="149963118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Integration Testing</a:t>
            </a:r>
            <a:endParaRPr lang="en-GB"/>
          </a:p>
        </p:txBody>
      </p:sp>
      <p:sp>
        <p:nvSpPr>
          <p:cNvPr id="3" name="Content Placeholder 2"/>
          <p:cNvSpPr>
            <a:spLocks noGrp="1"/>
          </p:cNvSpPr>
          <p:nvPr>
            <p:ph idx="1"/>
          </p:nvPr>
        </p:nvSpPr>
        <p:spPr/>
        <p:txBody>
          <a:bodyPr/>
          <a:lstStyle/>
          <a:p>
            <a:pPr lvl="1"/>
            <a:r>
              <a:rPr lang="en-GB"/>
              <a:t>Integration testing is a level of software testing where individual units are combined and tested as a group</a:t>
            </a:r>
          </a:p>
          <a:p>
            <a:pPr lvl="1"/>
            <a:r>
              <a:rPr lang="en-GB"/>
              <a:t>The purpose of this level of testing is to expose faults in the interaction between integrated units</a:t>
            </a:r>
          </a:p>
          <a:p>
            <a:pPr lvl="1"/>
            <a:r>
              <a:rPr lang="en-GB"/>
              <a:t>Test drivers and test stubs are used to assist in Integration Testing</a:t>
            </a:r>
          </a:p>
        </p:txBody>
      </p:sp>
    </p:spTree>
    <p:extLst>
      <p:ext uri="{BB962C8B-B14F-4D97-AF65-F5344CB8AC3E}">
        <p14:creationId xmlns:p14="http://schemas.microsoft.com/office/powerpoint/2010/main" val="20562156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Testing</a:t>
            </a:r>
            <a:endParaRPr lang="en-GB"/>
          </a:p>
        </p:txBody>
      </p:sp>
      <p:sp>
        <p:nvSpPr>
          <p:cNvPr id="3" name="Content Placeholder 2"/>
          <p:cNvSpPr>
            <a:spLocks noGrp="1"/>
          </p:cNvSpPr>
          <p:nvPr>
            <p:ph idx="1"/>
          </p:nvPr>
        </p:nvSpPr>
        <p:spPr/>
        <p:txBody>
          <a:bodyPr/>
          <a:lstStyle/>
          <a:p>
            <a:pPr lvl="1"/>
            <a:endParaRPr lang="en-GB"/>
          </a:p>
          <a:p>
            <a:r>
              <a:rPr lang="en-GB"/>
              <a:t>System testing is a level of software testing where a complete and integrated software is tested</a:t>
            </a:r>
          </a:p>
          <a:p>
            <a:r>
              <a:rPr lang="en-GB"/>
              <a:t>The purpose of this test is to evaluate the system's compliance with the specified requirements - definition by ISTQB</a:t>
            </a:r>
          </a:p>
        </p:txBody>
      </p:sp>
    </p:spTree>
    <p:extLst>
      <p:ext uri="{BB962C8B-B14F-4D97-AF65-F5344CB8AC3E}">
        <p14:creationId xmlns:p14="http://schemas.microsoft.com/office/powerpoint/2010/main" val="21524632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Acceptance Testing</a:t>
            </a:r>
            <a:endParaRPr lang="en-GB"/>
          </a:p>
        </p:txBody>
      </p:sp>
      <p:sp>
        <p:nvSpPr>
          <p:cNvPr id="3" name="Content Placeholder 2"/>
          <p:cNvSpPr>
            <a:spLocks noGrp="1"/>
          </p:cNvSpPr>
          <p:nvPr>
            <p:ph idx="1"/>
          </p:nvPr>
        </p:nvSpPr>
        <p:spPr/>
        <p:txBody>
          <a:bodyPr/>
          <a:lstStyle/>
          <a:p>
            <a:r>
              <a:rPr lang="en-GB"/>
              <a:t>The purpose of acceptance testing is to establish confidence in the system or specific characteristics of the system</a:t>
            </a:r>
          </a:p>
          <a:p>
            <a:r>
              <a:rPr lang="en-GB"/>
              <a:t>The main focus is ensuring the system is fit for purpose, not finding defects. It may assess the system's readiness for deployment and use</a:t>
            </a:r>
          </a:p>
          <a:p>
            <a:r>
              <a:rPr lang="en-GB"/>
              <a:t>The aim should literally be to 'accept' and therefore should be a test of the system under typical usage</a:t>
            </a:r>
          </a:p>
          <a:p>
            <a:r>
              <a:rPr lang="en-GB"/>
              <a:t>Acceptance testing is a level of software testing</a:t>
            </a:r>
            <a:r>
              <a:rPr lang="en-GB" b="1"/>
              <a:t> </a:t>
            </a:r>
            <a:r>
              <a:rPr lang="en-GB"/>
              <a:t>where a system is tested for acceptability. The purpose of this test is to evaluate the system's compliance with the business requirements and assess whether it is acceptable for delivery - definition by ISTQB.</a:t>
            </a:r>
          </a:p>
          <a:p>
            <a:endParaRPr lang="en-GB"/>
          </a:p>
        </p:txBody>
      </p:sp>
    </p:spTree>
    <p:extLst>
      <p:ext uri="{BB962C8B-B14F-4D97-AF65-F5344CB8AC3E}">
        <p14:creationId xmlns:p14="http://schemas.microsoft.com/office/powerpoint/2010/main" val="13212400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Test analysis</a:t>
            </a:r>
            <a:endParaRPr lang="en-GB"/>
          </a:p>
        </p:txBody>
      </p:sp>
      <p:sp>
        <p:nvSpPr>
          <p:cNvPr id="3" name="Content Placeholder 2"/>
          <p:cNvSpPr>
            <a:spLocks noGrp="1"/>
          </p:cNvSpPr>
          <p:nvPr>
            <p:ph idx="1"/>
          </p:nvPr>
        </p:nvSpPr>
        <p:spPr/>
        <p:txBody>
          <a:bodyPr/>
          <a:lstStyle/>
          <a:p>
            <a:r>
              <a:rPr lang="en-GB"/>
              <a:t>Test analysis is the process of looking at something that can be used to derive test information</a:t>
            </a:r>
          </a:p>
          <a:p>
            <a:r>
              <a:rPr lang="en-GB"/>
              <a:t>This basis for the tests is called the test basis</a:t>
            </a:r>
          </a:p>
          <a:p>
            <a:r>
              <a:rPr lang="en-GB"/>
              <a:t>The test basis is the information we need in order to start the test analysis and create our own test cases</a:t>
            </a:r>
          </a:p>
        </p:txBody>
      </p:sp>
    </p:spTree>
    <p:extLst>
      <p:ext uri="{BB962C8B-B14F-4D97-AF65-F5344CB8AC3E}">
        <p14:creationId xmlns:p14="http://schemas.microsoft.com/office/powerpoint/2010/main" val="3516795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 Design</a:t>
            </a:r>
          </a:p>
        </p:txBody>
      </p:sp>
      <p:sp>
        <p:nvSpPr>
          <p:cNvPr id="3" name="Content Placeholder 2"/>
          <p:cNvSpPr>
            <a:spLocks noGrp="1"/>
          </p:cNvSpPr>
          <p:nvPr>
            <p:ph idx="1"/>
          </p:nvPr>
        </p:nvSpPr>
        <p:spPr/>
        <p:txBody>
          <a:bodyPr/>
          <a:lstStyle/>
          <a:p>
            <a:r>
              <a:rPr lang="en-GB"/>
              <a:t>Test design is a process that describes “how” testing should be done</a:t>
            </a:r>
          </a:p>
          <a:p>
            <a:r>
              <a:rPr lang="en-GB"/>
              <a:t>It includes processes for the identifying test cases by enumerating steps of the defined test conditions</a:t>
            </a:r>
          </a:p>
          <a:p>
            <a:r>
              <a:rPr lang="en-GB"/>
              <a:t>The testing techniques defined in test strategy or plan is used for enumerating the steps</a:t>
            </a:r>
          </a:p>
        </p:txBody>
      </p:sp>
    </p:spTree>
    <p:extLst>
      <p:ext uri="{BB962C8B-B14F-4D97-AF65-F5344CB8AC3E}">
        <p14:creationId xmlns:p14="http://schemas.microsoft.com/office/powerpoint/2010/main" val="115283890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Implementation</a:t>
            </a:r>
            <a:endParaRPr lang="en-GB"/>
          </a:p>
        </p:txBody>
      </p:sp>
      <p:sp>
        <p:nvSpPr>
          <p:cNvPr id="3" name="Content Placeholder 2"/>
          <p:cNvSpPr>
            <a:spLocks noGrp="1"/>
          </p:cNvSpPr>
          <p:nvPr>
            <p:ph idx="1"/>
          </p:nvPr>
        </p:nvSpPr>
        <p:spPr/>
        <p:txBody>
          <a:bodyPr/>
          <a:lstStyle/>
          <a:p>
            <a:r>
              <a:rPr lang="en-GB"/>
              <a:t>Test implementation and execution is the activity where test procedures or scripts are specified by combining the test cases in a particular order and including any other information needed for test execution, the environment is set up and the tests are run</a:t>
            </a:r>
          </a:p>
          <a:p>
            <a:r>
              <a:rPr lang="en-GB"/>
              <a:t>Test Implementation</a:t>
            </a:r>
            <a:r>
              <a:rPr lang="en-GB" b="1"/>
              <a:t> </a:t>
            </a:r>
            <a:r>
              <a:rPr lang="en-GB"/>
              <a:t>tasks include:</a:t>
            </a:r>
          </a:p>
          <a:p>
            <a:pPr lvl="1"/>
            <a:r>
              <a:rPr lang="en-GB"/>
              <a:t>Finalise, implement and prioritise test cases	</a:t>
            </a:r>
          </a:p>
          <a:p>
            <a:pPr lvl="1"/>
            <a:r>
              <a:rPr lang="en-GB"/>
              <a:t>Develop and prioritise test procedures or write automated scripts</a:t>
            </a:r>
          </a:p>
          <a:p>
            <a:pPr lvl="1"/>
            <a:r>
              <a:rPr lang="en-GB"/>
              <a:t>Create test suites from the test procedures for efficient execution</a:t>
            </a:r>
          </a:p>
          <a:p>
            <a:pPr lvl="1"/>
            <a:r>
              <a:rPr lang="en-GB"/>
              <a:t>Create test data</a:t>
            </a:r>
          </a:p>
          <a:p>
            <a:pPr lvl="1"/>
            <a:r>
              <a:rPr lang="en-GB"/>
              <a:t>Verify that the test environment has been set up correctly</a:t>
            </a:r>
          </a:p>
          <a:p>
            <a:endParaRPr lang="en-GB"/>
          </a:p>
        </p:txBody>
      </p:sp>
    </p:spTree>
    <p:extLst>
      <p:ext uri="{BB962C8B-B14F-4D97-AF65-F5344CB8AC3E}">
        <p14:creationId xmlns:p14="http://schemas.microsoft.com/office/powerpoint/2010/main" val="388853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C893-84C6-49EE-9D03-A05A040104A1}"/>
              </a:ext>
            </a:extLst>
          </p:cNvPr>
          <p:cNvSpPr>
            <a:spLocks noGrp="1"/>
          </p:cNvSpPr>
          <p:nvPr>
            <p:ph type="title"/>
          </p:nvPr>
        </p:nvSpPr>
        <p:spPr/>
        <p:txBody>
          <a:bodyPr/>
          <a:lstStyle/>
          <a:p>
            <a:r>
              <a:rPr lang="en-US">
                <a:cs typeface="Calibri"/>
              </a:rPr>
              <a:t>List all the market sectors you can think of ? </a:t>
            </a:r>
            <a:endParaRPr lang="en-US"/>
          </a:p>
        </p:txBody>
      </p:sp>
      <p:sp>
        <p:nvSpPr>
          <p:cNvPr id="3" name="Content Placeholder 2">
            <a:extLst>
              <a:ext uri="{FF2B5EF4-FFF2-40B4-BE49-F238E27FC236}">
                <a16:creationId xmlns:a16="http://schemas.microsoft.com/office/drawing/2014/main" id="{46CF66B8-0062-44ED-8CCE-F1F1A841713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3583898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Execution</a:t>
            </a:r>
            <a:endParaRPr lang="en-GB"/>
          </a:p>
        </p:txBody>
      </p:sp>
      <p:sp>
        <p:nvSpPr>
          <p:cNvPr id="3" name="Content Placeholder 2"/>
          <p:cNvSpPr>
            <a:spLocks noGrp="1"/>
          </p:cNvSpPr>
          <p:nvPr>
            <p:ph idx="1"/>
          </p:nvPr>
        </p:nvSpPr>
        <p:spPr/>
        <p:txBody>
          <a:bodyPr/>
          <a:lstStyle/>
          <a:p>
            <a:r>
              <a:rPr lang="en-GB"/>
              <a:t>Test execution is the process of executing the code and comparing the expected and actual results</a:t>
            </a:r>
          </a:p>
          <a:p>
            <a:r>
              <a:rPr lang="en-GB"/>
              <a:t>Following factors are to be considered for a test execution process: </a:t>
            </a:r>
          </a:p>
          <a:p>
            <a:pPr lvl="1"/>
            <a:r>
              <a:rPr lang="en-GB"/>
              <a:t>Based on a risk, select a subset of test suite to be executed for this cycle</a:t>
            </a:r>
          </a:p>
          <a:p>
            <a:pPr lvl="1"/>
            <a:r>
              <a:rPr lang="en-GB"/>
              <a:t>Assign the test cases in each test suite to testers for execution</a:t>
            </a:r>
          </a:p>
          <a:p>
            <a:pPr lvl="1"/>
            <a:r>
              <a:rPr lang="en-GB"/>
              <a:t>Execute tests, report bugs, and capture test status continuously</a:t>
            </a:r>
          </a:p>
          <a:p>
            <a:pPr lvl="1"/>
            <a:r>
              <a:rPr lang="en-GB"/>
              <a:t>Resolve blocking issues as they arise</a:t>
            </a:r>
          </a:p>
          <a:p>
            <a:pPr lvl="1"/>
            <a:r>
              <a:rPr lang="en-GB"/>
              <a:t>Report status, adjust assignments, and reconsider plans and priorities daily</a:t>
            </a:r>
          </a:p>
          <a:p>
            <a:pPr lvl="1"/>
            <a:r>
              <a:rPr lang="en-GB"/>
              <a:t>Report test cycle findings and status</a:t>
            </a:r>
          </a:p>
          <a:p>
            <a:pPr lvl="1"/>
            <a:endParaRPr lang="en-GB"/>
          </a:p>
        </p:txBody>
      </p:sp>
    </p:spTree>
    <p:extLst>
      <p:ext uri="{BB962C8B-B14F-4D97-AF65-F5344CB8AC3E}">
        <p14:creationId xmlns:p14="http://schemas.microsoft.com/office/powerpoint/2010/main" val="13574050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 R</a:t>
            </a:r>
            <a:r>
              <a:rPr lang="en-US" err="1"/>
              <a:t>eporting</a:t>
            </a:r>
            <a:endParaRPr lang="en-GB"/>
          </a:p>
        </p:txBody>
      </p:sp>
      <p:sp>
        <p:nvSpPr>
          <p:cNvPr id="3" name="Content Placeholder 2"/>
          <p:cNvSpPr>
            <a:spLocks noGrp="1"/>
          </p:cNvSpPr>
          <p:nvPr>
            <p:ph idx="1"/>
          </p:nvPr>
        </p:nvSpPr>
        <p:spPr/>
        <p:txBody>
          <a:bodyPr>
            <a:normAutofit/>
          </a:bodyPr>
          <a:lstStyle/>
          <a:p>
            <a:r>
              <a:rPr lang="en-GB"/>
              <a:t>Also known as a test summary report</a:t>
            </a:r>
          </a:p>
          <a:p>
            <a:r>
              <a:rPr lang="en-GB"/>
              <a:t>Test Report is a document which contains</a:t>
            </a:r>
          </a:p>
          <a:p>
            <a:pPr lvl="1"/>
            <a:r>
              <a:rPr lang="en-GB"/>
              <a:t>A summary of test activities and final test results</a:t>
            </a:r>
          </a:p>
          <a:p>
            <a:pPr lvl="1"/>
            <a:r>
              <a:rPr lang="en-GB"/>
              <a:t>An assessment of how well the Testing is performed</a:t>
            </a:r>
          </a:p>
          <a:p>
            <a:r>
              <a:rPr lang="en-GB"/>
              <a:t>Based on the test report, the stakeholders can </a:t>
            </a:r>
          </a:p>
          <a:p>
            <a:pPr lvl="1"/>
            <a:r>
              <a:rPr lang="en-GB"/>
              <a:t>Evaluate the quality of the tested product</a:t>
            </a:r>
          </a:p>
          <a:p>
            <a:pPr lvl="1"/>
            <a:r>
              <a:rPr lang="en-GB"/>
              <a:t>Make a decision on the software release</a:t>
            </a:r>
          </a:p>
          <a:p>
            <a:pPr lvl="1"/>
            <a:r>
              <a:rPr lang="en-GB"/>
              <a:t>For example, if the test report informs that there’re many defects remaining in the product, the stakeholder can delay the release until all the defects are fixed</a:t>
            </a:r>
          </a:p>
        </p:txBody>
      </p:sp>
    </p:spTree>
    <p:extLst>
      <p:ext uri="{BB962C8B-B14F-4D97-AF65-F5344CB8AC3E}">
        <p14:creationId xmlns:p14="http://schemas.microsoft.com/office/powerpoint/2010/main" val="74862395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Test planning, monitoring &amp; control</a:t>
            </a:r>
            <a:br>
              <a:rPr lang="en-GB"/>
            </a:br>
            <a:endParaRPr lang="en-GB"/>
          </a:p>
        </p:txBody>
      </p:sp>
      <p:sp>
        <p:nvSpPr>
          <p:cNvPr id="3" name="Content Placeholder 2"/>
          <p:cNvSpPr>
            <a:spLocks noGrp="1"/>
          </p:cNvSpPr>
          <p:nvPr>
            <p:ph idx="1"/>
          </p:nvPr>
        </p:nvSpPr>
        <p:spPr>
          <a:xfrm>
            <a:off x="234616" y="2276871"/>
            <a:ext cx="8692816" cy="4464497"/>
          </a:xfrm>
        </p:spPr>
        <p:txBody>
          <a:bodyPr>
            <a:normAutofit lnSpcReduction="10000"/>
          </a:bodyPr>
          <a:lstStyle/>
          <a:p>
            <a:pPr lvl="1"/>
            <a:r>
              <a:rPr lang="en-GB"/>
              <a:t>Test planning is the activity of verifying the mission of testing, defining the objectives of testing and the specification of test activities in order to meet the objectives and mission. Without a plan the detailed testing will lack direction.</a:t>
            </a:r>
          </a:p>
          <a:p>
            <a:pPr lvl="1"/>
            <a:r>
              <a:rPr lang="en-GB"/>
              <a:t>Test Planning has the following major tasks:</a:t>
            </a:r>
          </a:p>
          <a:p>
            <a:pPr lvl="2"/>
            <a:r>
              <a:rPr lang="en-GB"/>
              <a:t>Determine the scope and risks, and identify the objectives of testing</a:t>
            </a:r>
          </a:p>
          <a:p>
            <a:pPr lvl="2"/>
            <a:r>
              <a:rPr lang="en-GB"/>
              <a:t>Implement the test policy and/or the test strategy</a:t>
            </a:r>
          </a:p>
          <a:p>
            <a:pPr lvl="2"/>
            <a:r>
              <a:rPr lang="en-GB"/>
              <a:t>Determine the test approach (e.g. techniques, test items, coverage, interfaces, etc.)</a:t>
            </a:r>
          </a:p>
          <a:p>
            <a:pPr lvl="2"/>
            <a:r>
              <a:rPr lang="en-GB"/>
              <a:t>Determine the required test resources</a:t>
            </a:r>
          </a:p>
          <a:p>
            <a:pPr lvl="2"/>
            <a:r>
              <a:rPr lang="en-GB"/>
              <a:t>Schedule the test activities (e.g. analysis, design, implementation, execution and evaluation)</a:t>
            </a:r>
          </a:p>
          <a:p>
            <a:pPr lvl="2"/>
            <a:r>
              <a:rPr lang="en-GB"/>
              <a:t>Determine the entry and exit criteria</a:t>
            </a:r>
          </a:p>
          <a:p>
            <a:pPr lvl="1"/>
            <a:r>
              <a:rPr lang="en-GB"/>
              <a:t>In order to control testing, the testing activities should be monitored throughout the project and fed back to test planning.</a:t>
            </a:r>
          </a:p>
          <a:p>
            <a:pPr lvl="1"/>
            <a:endParaRPr lang="en-GB"/>
          </a:p>
          <a:p>
            <a:pPr lvl="1"/>
            <a:r>
              <a:rPr lang="en-GB"/>
              <a:t>Test Control tasks include:</a:t>
            </a:r>
          </a:p>
          <a:p>
            <a:pPr lvl="2"/>
            <a:r>
              <a:rPr lang="en-GB"/>
              <a:t>Monitor testing activities and results throughout a project</a:t>
            </a:r>
          </a:p>
          <a:p>
            <a:pPr lvl="2"/>
            <a:r>
              <a:rPr lang="en-GB"/>
              <a:t>Compare actual progress against the plan</a:t>
            </a:r>
          </a:p>
          <a:p>
            <a:pPr lvl="2"/>
            <a:r>
              <a:rPr lang="en-GB"/>
              <a:t>Take controlling actions as required</a:t>
            </a:r>
          </a:p>
          <a:p>
            <a:pPr lvl="1"/>
            <a:endParaRPr lang="en-GB"/>
          </a:p>
        </p:txBody>
      </p:sp>
    </p:spTree>
    <p:extLst>
      <p:ext uri="{BB962C8B-B14F-4D97-AF65-F5344CB8AC3E}">
        <p14:creationId xmlns:p14="http://schemas.microsoft.com/office/powerpoint/2010/main" val="380665159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Test conditions, test cases, test scripts</a:t>
            </a:r>
            <a:br>
              <a:rPr lang="en-GB"/>
            </a:br>
            <a:endParaRPr lang="en-GB"/>
          </a:p>
        </p:txBody>
      </p:sp>
      <p:sp>
        <p:nvSpPr>
          <p:cNvPr id="3" name="Content Placeholder 2"/>
          <p:cNvSpPr>
            <a:spLocks noGrp="1"/>
          </p:cNvSpPr>
          <p:nvPr>
            <p:ph idx="1"/>
          </p:nvPr>
        </p:nvSpPr>
        <p:spPr>
          <a:xfrm>
            <a:off x="234616" y="2276871"/>
            <a:ext cx="8692816" cy="4581129"/>
          </a:xfrm>
        </p:spPr>
        <p:txBody>
          <a:bodyPr>
            <a:normAutofit fontScale="85000" lnSpcReduction="20000"/>
          </a:bodyPr>
          <a:lstStyle/>
          <a:p>
            <a:r>
              <a:rPr lang="en-GB"/>
              <a:t>Test conditions can be a piece of functionality or anything you want to verify. In simple terms the goal of a test case. It is an item or event of a system that could be verified by one or more test cases. </a:t>
            </a:r>
            <a:r>
              <a:rPr lang="en-GB" err="1"/>
              <a:t>Eg</a:t>
            </a:r>
            <a:r>
              <a:rPr lang="en-GB"/>
              <a:t>; transaction, function, structural element etc.</a:t>
            </a:r>
          </a:p>
          <a:p>
            <a:r>
              <a:rPr lang="en-GB"/>
              <a:t>A TEST CASE is a set of conditions or variables under which a tester will determine whether a system under test satisfies requirements or works correctly.</a:t>
            </a:r>
          </a:p>
          <a:p>
            <a:r>
              <a:rPr lang="en-GB"/>
              <a:t>The process of developing test cases can also help find problems in the requirements or design of an application</a:t>
            </a:r>
          </a:p>
          <a:p>
            <a:r>
              <a:rPr lang="en-GB"/>
              <a:t>A test script in software testing is a set of instructions that will be performed on the system under test to test that the system functions as expected</a:t>
            </a:r>
          </a:p>
          <a:p>
            <a:r>
              <a:rPr lang="en-GB"/>
              <a:t>There are various means for executing test scripts</a:t>
            </a:r>
          </a:p>
          <a:p>
            <a:r>
              <a:rPr lang="en-GB"/>
              <a:t>Manual testing</a:t>
            </a:r>
          </a:p>
          <a:p>
            <a:pPr lvl="1"/>
            <a:r>
              <a:rPr lang="en-GB"/>
              <a:t>These are more commonly called test cases</a:t>
            </a:r>
          </a:p>
          <a:p>
            <a:r>
              <a:rPr lang="en-GB"/>
              <a:t>Automated testing.</a:t>
            </a:r>
          </a:p>
          <a:p>
            <a:r>
              <a:rPr lang="en-GB"/>
              <a:t>Short program written in a programming language used to test part of the functionality of a software system</a:t>
            </a:r>
          </a:p>
          <a:p>
            <a:r>
              <a:rPr lang="en-GB"/>
              <a:t>Test scripts written as a short program can either be written using a special automated functional GUI test tool (such as HP </a:t>
            </a:r>
            <a:r>
              <a:rPr lang="en-GB" err="1"/>
              <a:t>QuickTest</a:t>
            </a:r>
            <a:r>
              <a:rPr lang="en-GB"/>
              <a:t> Professional, Borland </a:t>
            </a:r>
            <a:r>
              <a:rPr lang="en-GB" err="1"/>
              <a:t>SilkTest</a:t>
            </a:r>
            <a:r>
              <a:rPr lang="en-GB"/>
              <a:t>, IBM TPNS and Rational Robot) or in a well-known programming language (such as C++, C#, </a:t>
            </a:r>
            <a:r>
              <a:rPr lang="en-GB" err="1"/>
              <a:t>Tcl</a:t>
            </a:r>
            <a:r>
              <a:rPr lang="en-GB"/>
              <a:t>, Expect, Java, PHP, Perl, </a:t>
            </a:r>
            <a:r>
              <a:rPr lang="en-GB" err="1"/>
              <a:t>Powershell</a:t>
            </a:r>
            <a:r>
              <a:rPr lang="en-GB"/>
              <a:t>, Python, or Ruby)</a:t>
            </a:r>
          </a:p>
          <a:p>
            <a:endParaRPr lang="en-GB"/>
          </a:p>
        </p:txBody>
      </p:sp>
    </p:spTree>
    <p:extLst>
      <p:ext uri="{BB962C8B-B14F-4D97-AF65-F5344CB8AC3E}">
        <p14:creationId xmlns:p14="http://schemas.microsoft.com/office/powerpoint/2010/main" val="7719266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44700" y="2348881"/>
            <a:ext cx="8215732" cy="3764910"/>
          </a:xfrm>
          <a:prstGeom prst="rect">
            <a:avLst/>
          </a:prstGeom>
        </p:spPr>
      </p:pic>
    </p:spTree>
    <p:extLst>
      <p:ext uri="{BB962C8B-B14F-4D97-AF65-F5344CB8AC3E}">
        <p14:creationId xmlns:p14="http://schemas.microsoft.com/office/powerpoint/2010/main" val="20153269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Information traceability between tests and requirements</a:t>
            </a:r>
            <a:endParaRPr lang="en-GB"/>
          </a:p>
        </p:txBody>
      </p:sp>
      <p:sp>
        <p:nvSpPr>
          <p:cNvPr id="3" name="Content Placeholder 2"/>
          <p:cNvSpPr>
            <a:spLocks noGrp="1"/>
          </p:cNvSpPr>
          <p:nvPr>
            <p:ph idx="1"/>
          </p:nvPr>
        </p:nvSpPr>
        <p:spPr/>
        <p:txBody>
          <a:bodyPr/>
          <a:lstStyle/>
          <a:p>
            <a:r>
              <a:rPr lang="en-GB"/>
              <a:t>Requirements traceability is a sub-discipline of requirements management within software development and systems engineering</a:t>
            </a:r>
          </a:p>
          <a:p>
            <a:r>
              <a:rPr lang="en-GB"/>
              <a:t>Traceability as a general term is defined by the IEEE Systems and Software Engineering Vocabulary as the degree to which a relationship can be established between two or more products of the development process, especially products having a predecessor-successor or master-subordinate relationship to one another</a:t>
            </a:r>
          </a:p>
        </p:txBody>
      </p:sp>
    </p:spTree>
    <p:extLst>
      <p:ext uri="{BB962C8B-B14F-4D97-AF65-F5344CB8AC3E}">
        <p14:creationId xmlns:p14="http://schemas.microsoft.com/office/powerpoint/2010/main" val="24790780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711" y="2708920"/>
            <a:ext cx="8506327" cy="908521"/>
          </a:xfrm>
        </p:spPr>
        <p:txBody>
          <a:bodyPr/>
          <a:lstStyle/>
          <a:p>
            <a:r>
              <a:rPr lang="en-GB"/>
              <a:t>6.3</a:t>
            </a:r>
          </a:p>
        </p:txBody>
      </p:sp>
      <p:sp>
        <p:nvSpPr>
          <p:cNvPr id="3" name="Content Placeholder 2"/>
          <p:cNvSpPr>
            <a:spLocks noGrp="1"/>
          </p:cNvSpPr>
          <p:nvPr>
            <p:ph type="body" idx="1"/>
          </p:nvPr>
        </p:nvSpPr>
        <p:spPr>
          <a:xfrm>
            <a:off x="270711" y="3644428"/>
            <a:ext cx="8506327" cy="3096939"/>
          </a:xfrm>
        </p:spPr>
        <p:txBody>
          <a:bodyPr>
            <a:noAutofit/>
          </a:bodyPr>
          <a:lstStyle/>
          <a:p>
            <a:r>
              <a:rPr lang="en-US" sz="1050"/>
              <a:t>Describe different types and techniques for software testing that are available and why they would be used, including but not limited to:</a:t>
            </a:r>
            <a:endParaRPr lang="en-GB" sz="1050"/>
          </a:p>
          <a:p>
            <a:pPr lvl="1"/>
            <a:r>
              <a:rPr lang="en-US" sz="900"/>
              <a:t>Functional Testing</a:t>
            </a:r>
            <a:endParaRPr lang="en-GB" sz="900"/>
          </a:p>
          <a:p>
            <a:pPr lvl="1"/>
            <a:r>
              <a:rPr lang="en-US" sz="900"/>
              <a:t>Non-Functional Testing</a:t>
            </a:r>
            <a:endParaRPr lang="en-GB" sz="900"/>
          </a:p>
          <a:p>
            <a:pPr lvl="2"/>
            <a:r>
              <a:rPr lang="en-US" sz="800"/>
              <a:t>Security</a:t>
            </a:r>
            <a:endParaRPr lang="en-GB" sz="800"/>
          </a:p>
          <a:p>
            <a:pPr lvl="2"/>
            <a:r>
              <a:rPr lang="en-US" sz="800"/>
              <a:t>Performance</a:t>
            </a:r>
            <a:endParaRPr lang="en-GB" sz="800"/>
          </a:p>
          <a:p>
            <a:pPr lvl="2"/>
            <a:r>
              <a:rPr lang="en-US" sz="800"/>
              <a:t>Usability</a:t>
            </a:r>
            <a:endParaRPr lang="en-GB" sz="800"/>
          </a:p>
          <a:p>
            <a:pPr lvl="2"/>
            <a:r>
              <a:rPr lang="en-US" sz="800"/>
              <a:t>Reliability</a:t>
            </a:r>
            <a:endParaRPr lang="en-GB" sz="800"/>
          </a:p>
          <a:p>
            <a:pPr lvl="1"/>
            <a:r>
              <a:rPr lang="en-US" sz="900"/>
              <a:t>Regression testing</a:t>
            </a:r>
            <a:endParaRPr lang="en-GB" sz="900"/>
          </a:p>
          <a:p>
            <a:pPr lvl="1"/>
            <a:r>
              <a:rPr lang="en-US" sz="900"/>
              <a:t>Reviews and static analysis</a:t>
            </a:r>
            <a:endParaRPr lang="en-GB" sz="900"/>
          </a:p>
          <a:p>
            <a:pPr lvl="1"/>
            <a:r>
              <a:rPr lang="en-US" sz="900"/>
              <a:t>White Box testing (Structure-based)</a:t>
            </a:r>
            <a:endParaRPr lang="en-GB" sz="900"/>
          </a:p>
          <a:p>
            <a:pPr lvl="1"/>
            <a:r>
              <a:rPr lang="en-US" sz="900"/>
              <a:t>Black Box testing (Specification-based)</a:t>
            </a:r>
            <a:endParaRPr lang="en-GB" sz="900"/>
          </a:p>
          <a:p>
            <a:pPr lvl="2"/>
            <a:r>
              <a:rPr lang="en-US" sz="800"/>
              <a:t>Equivalence partitioning</a:t>
            </a:r>
          </a:p>
          <a:p>
            <a:pPr lvl="2"/>
            <a:r>
              <a:rPr lang="en-US" sz="800"/>
              <a:t>Boundary value analysis</a:t>
            </a:r>
          </a:p>
          <a:p>
            <a:pPr lvl="2"/>
            <a:r>
              <a:rPr lang="en-US" sz="800"/>
              <a:t>Decision tables</a:t>
            </a:r>
            <a:endParaRPr lang="en-GB" sz="800"/>
          </a:p>
          <a:p>
            <a:pPr lvl="2"/>
            <a:r>
              <a:rPr lang="en-US" sz="800"/>
              <a:t>State transition diagrams</a:t>
            </a:r>
            <a:endParaRPr lang="en-GB" sz="800"/>
          </a:p>
          <a:p>
            <a:pPr lvl="1"/>
            <a:r>
              <a:rPr lang="en-US" sz="900"/>
              <a:t>Experience-based testing</a:t>
            </a:r>
            <a:endParaRPr lang="en-GB" sz="900"/>
          </a:p>
        </p:txBody>
      </p:sp>
    </p:spTree>
    <p:extLst>
      <p:ext uri="{BB962C8B-B14F-4D97-AF65-F5344CB8AC3E}">
        <p14:creationId xmlns:p14="http://schemas.microsoft.com/office/powerpoint/2010/main" val="363967787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Functional Testing</a:t>
            </a:r>
            <a:endParaRPr lang="en-GB"/>
          </a:p>
        </p:txBody>
      </p:sp>
      <p:sp>
        <p:nvSpPr>
          <p:cNvPr id="5" name="Content Placeholder 4"/>
          <p:cNvSpPr>
            <a:spLocks noGrp="1"/>
          </p:cNvSpPr>
          <p:nvPr>
            <p:ph idx="1"/>
          </p:nvPr>
        </p:nvSpPr>
        <p:spPr/>
        <p:txBody>
          <a:bodyPr/>
          <a:lstStyle/>
          <a:p>
            <a:r>
              <a:rPr lang="en-GB"/>
              <a:t>Functional testing is concerned with WHAT the system must do to achieve its objectives, as defined in business requirements, functional specifications, Use Cases, business process models, etc.</a:t>
            </a:r>
          </a:p>
          <a:p>
            <a:endParaRPr lang="en-GB"/>
          </a:p>
          <a:p>
            <a:r>
              <a:rPr lang="en-GB"/>
              <a:t>It considers the external behaviour of the software, so is black-box testing</a:t>
            </a:r>
          </a:p>
        </p:txBody>
      </p:sp>
    </p:spTree>
    <p:extLst>
      <p:ext uri="{BB962C8B-B14F-4D97-AF65-F5344CB8AC3E}">
        <p14:creationId xmlns:p14="http://schemas.microsoft.com/office/powerpoint/2010/main" val="59266626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Non-Functional Testing</a:t>
            </a:r>
            <a:endParaRPr lang="en-GB"/>
          </a:p>
        </p:txBody>
      </p:sp>
      <p:sp>
        <p:nvSpPr>
          <p:cNvPr id="5" name="Content Placeholder 4"/>
          <p:cNvSpPr>
            <a:spLocks noGrp="1"/>
          </p:cNvSpPr>
          <p:nvPr>
            <p:ph idx="1"/>
          </p:nvPr>
        </p:nvSpPr>
        <p:spPr/>
        <p:txBody>
          <a:bodyPr/>
          <a:lstStyle/>
          <a:p>
            <a:r>
              <a:rPr lang="en-GB"/>
              <a:t>Non-functional testing tests the attributes of a system that do not relate to functionality. It is concerned with HOW WELL a system works</a:t>
            </a:r>
          </a:p>
          <a:p>
            <a:r>
              <a:rPr lang="en-GB"/>
              <a:t>Non-functional requirements are often constraints on the functionality, e.g. constraint on how, how often, who, when or where a function can take place</a:t>
            </a:r>
          </a:p>
          <a:p>
            <a:r>
              <a:rPr lang="en-GB"/>
              <a:t>Has the following parameters:</a:t>
            </a:r>
          </a:p>
          <a:p>
            <a:pPr lvl="2"/>
            <a:r>
              <a:rPr lang="en-US"/>
              <a:t>Security - </a:t>
            </a:r>
            <a:r>
              <a:rPr lang="en-GB"/>
              <a:t>The parameter defines how system is safeguarded against deliberate and sudden attacks from internal and external sources. This is tested via Security Testing</a:t>
            </a:r>
          </a:p>
          <a:p>
            <a:pPr lvl="2"/>
            <a:r>
              <a:rPr lang="en-US"/>
              <a:t>Performance - </a:t>
            </a:r>
            <a:r>
              <a:rPr lang="en-GB"/>
              <a:t>type of testing perform to determine the performance of system to major the measure, validate or verify quality attributes of the system like responsiveness, speed, scalability, stability under variety of load conditions</a:t>
            </a:r>
          </a:p>
          <a:p>
            <a:pPr lvl="2"/>
            <a:r>
              <a:rPr lang="en-US"/>
              <a:t>Usability - </a:t>
            </a:r>
            <a:r>
              <a:rPr lang="en-GB"/>
              <a:t>The ease with which the user can learn, operate, prepare inputs and outputs through interaction with a system. This is checked by Usability Testing</a:t>
            </a:r>
          </a:p>
          <a:p>
            <a:pPr lvl="2"/>
            <a:r>
              <a:rPr lang="en-US"/>
              <a:t>Reliability - </a:t>
            </a:r>
            <a:r>
              <a:rPr lang="en-GB"/>
              <a:t>The extent to which any software system continuously performs the specified functions without failure. This is tested by Reliability Testing</a:t>
            </a:r>
          </a:p>
          <a:p>
            <a:pPr lvl="1"/>
            <a:endParaRPr lang="en-GB"/>
          </a:p>
        </p:txBody>
      </p:sp>
    </p:spTree>
    <p:extLst>
      <p:ext uri="{BB962C8B-B14F-4D97-AF65-F5344CB8AC3E}">
        <p14:creationId xmlns:p14="http://schemas.microsoft.com/office/powerpoint/2010/main" val="39099746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Regression testing</a:t>
            </a:r>
            <a:br>
              <a:rPr lang="en-GB"/>
            </a:br>
            <a:endParaRPr lang="en-GB"/>
          </a:p>
        </p:txBody>
      </p:sp>
      <p:sp>
        <p:nvSpPr>
          <p:cNvPr id="3" name="Content Placeholder 2"/>
          <p:cNvSpPr>
            <a:spLocks noGrp="1"/>
          </p:cNvSpPr>
          <p:nvPr>
            <p:ph idx="1"/>
          </p:nvPr>
        </p:nvSpPr>
        <p:spPr/>
        <p:txBody>
          <a:bodyPr/>
          <a:lstStyle/>
          <a:p>
            <a:r>
              <a:rPr lang="en-GB"/>
              <a:t>Testing of a previously tested program following modification, to ensure that defects have not been introduced or uncovered in unchanged areas of the software as a result of the changes made. </a:t>
            </a:r>
            <a:r>
              <a:rPr lang="en-GB" b="1" i="1"/>
              <a:t>ISQTB Glossary</a:t>
            </a:r>
            <a:endParaRPr lang="en-GB"/>
          </a:p>
        </p:txBody>
      </p:sp>
    </p:spTree>
    <p:extLst>
      <p:ext uri="{BB962C8B-B14F-4D97-AF65-F5344CB8AC3E}">
        <p14:creationId xmlns:p14="http://schemas.microsoft.com/office/powerpoint/2010/main" val="241025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09BD-A16A-46E5-A9BE-12901AA1E370}"/>
              </a:ext>
            </a:extLst>
          </p:cNvPr>
          <p:cNvSpPr>
            <a:spLocks noGrp="1"/>
          </p:cNvSpPr>
          <p:nvPr>
            <p:ph type="title"/>
          </p:nvPr>
        </p:nvSpPr>
        <p:spPr/>
        <p:txBody>
          <a:bodyPr/>
          <a:lstStyle/>
          <a:p>
            <a:r>
              <a:rPr lang="en-US">
                <a:cs typeface="Calibri"/>
              </a:rPr>
              <a:t>Examples</a:t>
            </a:r>
            <a:endParaRPr lang="en-US"/>
          </a:p>
        </p:txBody>
      </p:sp>
      <p:sp>
        <p:nvSpPr>
          <p:cNvPr id="3" name="Content Placeholder 2">
            <a:extLst>
              <a:ext uri="{FF2B5EF4-FFF2-40B4-BE49-F238E27FC236}">
                <a16:creationId xmlns:a16="http://schemas.microsoft.com/office/drawing/2014/main" id="{41129AE8-D1A7-4FEE-BDFA-9A332CFDD666}"/>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b="1">
                <a:ea typeface="+mn-lt"/>
                <a:cs typeface="+mn-lt"/>
              </a:rPr>
              <a:t> Market sectors:</a:t>
            </a:r>
            <a:endParaRPr lang="en-US">
              <a:cs typeface="Calibri" panose="020F0502020204030204"/>
            </a:endParaRPr>
          </a:p>
          <a:p>
            <a:r>
              <a:rPr lang="en-US">
                <a:ea typeface="+mn-lt"/>
                <a:cs typeface="+mn-lt"/>
              </a:rPr>
              <a:t>Materials</a:t>
            </a:r>
            <a:endParaRPr lang="en-US"/>
          </a:p>
          <a:p>
            <a:r>
              <a:rPr lang="en-US">
                <a:ea typeface="+mn-lt"/>
                <a:cs typeface="+mn-lt"/>
              </a:rPr>
              <a:t>Industrials</a:t>
            </a:r>
            <a:endParaRPr lang="en-US"/>
          </a:p>
          <a:p>
            <a:r>
              <a:rPr lang="en-US">
                <a:ea typeface="+mn-lt"/>
                <a:cs typeface="+mn-lt"/>
              </a:rPr>
              <a:t>Financials</a:t>
            </a:r>
            <a:endParaRPr lang="en-US"/>
          </a:p>
          <a:p>
            <a:r>
              <a:rPr lang="en-US">
                <a:ea typeface="+mn-lt"/>
                <a:cs typeface="+mn-lt"/>
              </a:rPr>
              <a:t>Energy</a:t>
            </a:r>
            <a:endParaRPr lang="en-US"/>
          </a:p>
          <a:p>
            <a:r>
              <a:rPr lang="en-US">
                <a:ea typeface="+mn-lt"/>
                <a:cs typeface="+mn-lt"/>
              </a:rPr>
              <a:t>Consumer discretionary</a:t>
            </a:r>
            <a:endParaRPr lang="en-US"/>
          </a:p>
          <a:p>
            <a:r>
              <a:rPr lang="en-US">
                <a:ea typeface="+mn-lt"/>
                <a:cs typeface="+mn-lt"/>
              </a:rPr>
              <a:t>Information technology</a:t>
            </a:r>
            <a:endParaRPr lang="en-US"/>
          </a:p>
          <a:p>
            <a:r>
              <a:rPr lang="en-US">
                <a:ea typeface="+mn-lt"/>
                <a:cs typeface="+mn-lt"/>
              </a:rPr>
              <a:t>Communication services</a:t>
            </a:r>
            <a:endParaRPr lang="en-US"/>
          </a:p>
          <a:p>
            <a:r>
              <a:rPr lang="en-US">
                <a:ea typeface="+mn-lt"/>
                <a:cs typeface="+mn-lt"/>
              </a:rPr>
              <a:t>Real estate</a:t>
            </a:r>
            <a:endParaRPr lang="en-US"/>
          </a:p>
          <a:p>
            <a:r>
              <a:rPr lang="en-US">
                <a:ea typeface="+mn-lt"/>
                <a:cs typeface="+mn-lt"/>
              </a:rPr>
              <a:t>Health care</a:t>
            </a:r>
            <a:endParaRPr lang="en-US"/>
          </a:p>
          <a:p>
            <a:r>
              <a:rPr lang="en-US">
                <a:ea typeface="+mn-lt"/>
                <a:cs typeface="+mn-lt"/>
              </a:rPr>
              <a:t>Consumer staples</a:t>
            </a:r>
            <a:endParaRPr lang="en-US"/>
          </a:p>
          <a:p>
            <a:r>
              <a:rPr lang="en-US">
                <a:ea typeface="+mn-lt"/>
                <a:cs typeface="+mn-lt"/>
              </a:rPr>
              <a:t>Utilities</a:t>
            </a:r>
            <a:endParaRPr lang="en-US"/>
          </a:p>
          <a:p>
            <a:endParaRPr lang="en-US">
              <a:cs typeface="Calibri"/>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1BE9602-07B7-4566-9C86-4F8BF91B59DF}"/>
                  </a:ext>
                </a:extLst>
              </p14:cNvPr>
              <p14:cNvContentPartPr/>
              <p14:nvPr/>
            </p14:nvContentPartPr>
            <p14:xfrm>
              <a:off x="3193815" y="4106332"/>
              <a:ext cx="9525" cy="9525"/>
            </p14:xfrm>
          </p:contentPart>
        </mc:Choice>
        <mc:Fallback xmlns="">
          <p:pic>
            <p:nvPicPr>
              <p:cNvPr id="4" name="Ink 3">
                <a:extLst>
                  <a:ext uri="{FF2B5EF4-FFF2-40B4-BE49-F238E27FC236}">
                    <a16:creationId xmlns:a16="http://schemas.microsoft.com/office/drawing/2014/main" id="{91BE9602-07B7-4566-9C86-4F8BF91B59DF}"/>
                  </a:ext>
                </a:extLst>
              </p:cNvPr>
              <p:cNvPicPr/>
              <p:nvPr/>
            </p:nvPicPr>
            <p:blipFill>
              <a:blip r:embed="rId3"/>
              <a:stretch>
                <a:fillRect/>
              </a:stretch>
            </p:blipFill>
            <p:spPr>
              <a:xfrm>
                <a:off x="2717565" y="3630082"/>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ED4D5DC-5C39-411D-9363-99EFF95B1B11}"/>
                  </a:ext>
                </a:extLst>
              </p14:cNvPr>
              <p14:cNvContentPartPr/>
              <p14:nvPr/>
            </p14:nvContentPartPr>
            <p14:xfrm>
              <a:off x="3306703" y="4078110"/>
              <a:ext cx="9525" cy="9525"/>
            </p14:xfrm>
          </p:contentPart>
        </mc:Choice>
        <mc:Fallback xmlns="">
          <p:pic>
            <p:nvPicPr>
              <p:cNvPr id="5" name="Ink 4">
                <a:extLst>
                  <a:ext uri="{FF2B5EF4-FFF2-40B4-BE49-F238E27FC236}">
                    <a16:creationId xmlns:a16="http://schemas.microsoft.com/office/drawing/2014/main" id="{5ED4D5DC-5C39-411D-9363-99EFF95B1B11}"/>
                  </a:ext>
                </a:extLst>
              </p:cNvPr>
              <p:cNvPicPr/>
              <p:nvPr/>
            </p:nvPicPr>
            <p:blipFill>
              <a:blip r:embed="rId3"/>
              <a:stretch>
                <a:fillRect/>
              </a:stretch>
            </p:blipFill>
            <p:spPr>
              <a:xfrm>
                <a:off x="2830453" y="3601860"/>
                <a:ext cx="952500" cy="952500"/>
              </a:xfrm>
              <a:prstGeom prst="rect">
                <a:avLst/>
              </a:prstGeom>
            </p:spPr>
          </p:pic>
        </mc:Fallback>
      </mc:AlternateContent>
    </p:spTree>
    <p:extLst>
      <p:ext uri="{BB962C8B-B14F-4D97-AF65-F5344CB8AC3E}">
        <p14:creationId xmlns:p14="http://schemas.microsoft.com/office/powerpoint/2010/main" val="362194881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Reviews and static analysis</a:t>
            </a:r>
            <a:endParaRPr lang="en-GB"/>
          </a:p>
        </p:txBody>
      </p:sp>
      <p:sp>
        <p:nvSpPr>
          <p:cNvPr id="3" name="Content Placeholder 2"/>
          <p:cNvSpPr>
            <a:spLocks noGrp="1"/>
          </p:cNvSpPr>
          <p:nvPr>
            <p:ph idx="1"/>
          </p:nvPr>
        </p:nvSpPr>
        <p:spPr/>
        <p:txBody>
          <a:bodyPr/>
          <a:lstStyle/>
          <a:p>
            <a:r>
              <a:rPr lang="en-GB" b="1"/>
              <a:t>Reviews</a:t>
            </a:r>
            <a:r>
              <a:rPr lang="en-GB"/>
              <a:t> are manual examination of documents - done by humans</a:t>
            </a:r>
          </a:p>
          <a:p>
            <a:r>
              <a:rPr lang="en-GB" b="1"/>
              <a:t>Static Analysis</a:t>
            </a:r>
            <a:r>
              <a:rPr lang="en-GB"/>
              <a:t> is automated analysis of source code and software models - done by tools</a:t>
            </a:r>
          </a:p>
          <a:p>
            <a:r>
              <a:rPr lang="en-GB"/>
              <a:t>Reviews and static analysis have the same objective as dynamic testing - identifying defects</a:t>
            </a:r>
          </a:p>
          <a:p>
            <a:r>
              <a:rPr lang="en-GB"/>
              <a:t>They are complementary techniques</a:t>
            </a:r>
          </a:p>
          <a:p>
            <a:r>
              <a:rPr lang="en-GB"/>
              <a:t>Static techniques find causes of failures (defects) directly, while dynamic testing finds failures which may be caused by defects</a:t>
            </a:r>
          </a:p>
          <a:p>
            <a:endParaRPr lang="en-GB"/>
          </a:p>
        </p:txBody>
      </p:sp>
    </p:spTree>
    <p:extLst>
      <p:ext uri="{BB962C8B-B14F-4D97-AF65-F5344CB8AC3E}">
        <p14:creationId xmlns:p14="http://schemas.microsoft.com/office/powerpoint/2010/main" val="80357469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White Box testing (Structure-based)</a:t>
            </a:r>
            <a:endParaRPr lang="en-GB"/>
          </a:p>
        </p:txBody>
      </p:sp>
      <p:sp>
        <p:nvSpPr>
          <p:cNvPr id="3" name="Content Placeholder 2"/>
          <p:cNvSpPr>
            <a:spLocks noGrp="1"/>
          </p:cNvSpPr>
          <p:nvPr>
            <p:ph idx="1"/>
          </p:nvPr>
        </p:nvSpPr>
        <p:spPr/>
        <p:txBody>
          <a:bodyPr/>
          <a:lstStyle/>
          <a:p>
            <a:r>
              <a:rPr lang="en-GB"/>
              <a:t>Structure-based or white-box testing is based on an identified structure of the software or system</a:t>
            </a:r>
          </a:p>
          <a:p>
            <a:r>
              <a:rPr lang="en-GB"/>
              <a:t>It does not require an analysis of business requirements or specifications and does not assess the functionality of software</a:t>
            </a:r>
          </a:p>
          <a:p>
            <a:r>
              <a:rPr lang="en-GB"/>
              <a:t>It ensures that a structure, or specific parts of a structure, is adequately covered by tests</a:t>
            </a:r>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835696" y="4077072"/>
            <a:ext cx="5732145" cy="2505710"/>
          </a:xfrm>
          <a:prstGeom prst="rect">
            <a:avLst/>
          </a:prstGeom>
        </p:spPr>
      </p:pic>
    </p:spTree>
    <p:extLst>
      <p:ext uri="{BB962C8B-B14F-4D97-AF65-F5344CB8AC3E}">
        <p14:creationId xmlns:p14="http://schemas.microsoft.com/office/powerpoint/2010/main" val="237215391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Black Box testing (Specification-based)</a:t>
            </a:r>
            <a:endParaRPr lang="en-GB"/>
          </a:p>
        </p:txBody>
      </p:sp>
      <p:sp>
        <p:nvSpPr>
          <p:cNvPr id="3" name="Content Placeholder 2"/>
          <p:cNvSpPr>
            <a:spLocks noGrp="1"/>
          </p:cNvSpPr>
          <p:nvPr>
            <p:ph idx="1"/>
          </p:nvPr>
        </p:nvSpPr>
        <p:spPr/>
        <p:txBody>
          <a:bodyPr>
            <a:normAutofit/>
          </a:bodyPr>
          <a:lstStyle/>
          <a:p>
            <a:r>
              <a:rPr lang="en-GB"/>
              <a:t>Black-box test design techniques are a way to derive and select test conditions, test cases, or test data based on an analysis of the test basis documentation</a:t>
            </a:r>
          </a:p>
          <a:p>
            <a:r>
              <a:rPr lang="en-GB"/>
              <a:t>This includes both functional and non-functional testing.</a:t>
            </a:r>
          </a:p>
          <a:p>
            <a:r>
              <a:rPr lang="en-GB"/>
              <a:t>Black-box testing takes an external view of the software and does not use any information regarding the internal structure of the component or system to be tested</a:t>
            </a:r>
          </a:p>
          <a:p>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714951" y="4725144"/>
            <a:ext cx="5732145" cy="1262380"/>
          </a:xfrm>
          <a:prstGeom prst="rect">
            <a:avLst/>
          </a:prstGeom>
        </p:spPr>
      </p:pic>
    </p:spTree>
    <p:extLst>
      <p:ext uri="{BB962C8B-B14F-4D97-AF65-F5344CB8AC3E}">
        <p14:creationId xmlns:p14="http://schemas.microsoft.com/office/powerpoint/2010/main" val="248163880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Equivalence Partitioning</a:t>
            </a:r>
          </a:p>
        </p:txBody>
      </p:sp>
      <p:sp>
        <p:nvSpPr>
          <p:cNvPr id="3" name="Content Placeholder 2"/>
          <p:cNvSpPr>
            <a:spLocks noGrp="1"/>
          </p:cNvSpPr>
          <p:nvPr>
            <p:ph idx="1"/>
          </p:nvPr>
        </p:nvSpPr>
        <p:spPr/>
        <p:txBody>
          <a:bodyPr/>
          <a:lstStyle/>
          <a:p>
            <a:r>
              <a:rPr lang="en-US"/>
              <a:t>Equivalence partitioning</a:t>
            </a:r>
          </a:p>
          <a:p>
            <a:pPr lvl="1"/>
            <a:r>
              <a:rPr lang="en-GB"/>
              <a:t>In equivalence partitioning, inputs to the software or system are divided into groups or ranges of values that are expected to exhibit similar behaviour, so they are likely to be processed in the same way, i.e. have the same output.</a:t>
            </a:r>
          </a:p>
          <a:p>
            <a:pPr lvl="1"/>
            <a:r>
              <a:rPr lang="en-GB"/>
              <a:t>Instead of testing every value in the partition, one value can be chosen to represent all, and used to test the whole partition</a:t>
            </a:r>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07704" y="4221088"/>
            <a:ext cx="4680520" cy="2076336"/>
          </a:xfrm>
          <a:prstGeom prst="rect">
            <a:avLst/>
          </a:prstGeom>
        </p:spPr>
      </p:pic>
    </p:spTree>
    <p:extLst>
      <p:ext uri="{BB962C8B-B14F-4D97-AF65-F5344CB8AC3E}">
        <p14:creationId xmlns:p14="http://schemas.microsoft.com/office/powerpoint/2010/main" val="38485916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Boundary Value Analysis</a:t>
            </a:r>
          </a:p>
        </p:txBody>
      </p:sp>
      <p:sp>
        <p:nvSpPr>
          <p:cNvPr id="3" name="Content Placeholder 2"/>
          <p:cNvSpPr>
            <a:spLocks noGrp="1"/>
          </p:cNvSpPr>
          <p:nvPr>
            <p:ph idx="1"/>
          </p:nvPr>
        </p:nvSpPr>
        <p:spPr/>
        <p:txBody>
          <a:bodyPr/>
          <a:lstStyle/>
          <a:p>
            <a:r>
              <a:rPr lang="en-US"/>
              <a:t>Boundary value analysis</a:t>
            </a:r>
          </a:p>
          <a:p>
            <a:pPr lvl="1"/>
            <a:r>
              <a:rPr lang="en-GB"/>
              <a:t>Boundaries are the dividing lines between equivalence partitions</a:t>
            </a:r>
          </a:p>
          <a:p>
            <a:pPr lvl="1"/>
            <a:r>
              <a:rPr lang="en-GB"/>
              <a:t>Behaviour at the edge of a partition is more likely to be incorrect than behaviour within the partition, so boundaries are an area where testing is likely to yield defects</a:t>
            </a:r>
          </a:p>
          <a:p>
            <a:pPr lvl="1"/>
            <a:r>
              <a:rPr lang="en-GB"/>
              <a:t>The minimum and maximum values of a partition are its boundary values</a:t>
            </a:r>
          </a:p>
          <a:p>
            <a:pPr lvl="1"/>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051720" y="3933056"/>
            <a:ext cx="4680520" cy="2232248"/>
          </a:xfrm>
          <a:prstGeom prst="rect">
            <a:avLst/>
          </a:prstGeom>
        </p:spPr>
      </p:pic>
    </p:spTree>
    <p:extLst>
      <p:ext uri="{BB962C8B-B14F-4D97-AF65-F5344CB8AC3E}">
        <p14:creationId xmlns:p14="http://schemas.microsoft.com/office/powerpoint/2010/main" val="372829711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Decision Tables</a:t>
            </a:r>
          </a:p>
        </p:txBody>
      </p:sp>
      <p:sp>
        <p:nvSpPr>
          <p:cNvPr id="3" name="Content Placeholder 2"/>
          <p:cNvSpPr>
            <a:spLocks noGrp="1"/>
          </p:cNvSpPr>
          <p:nvPr>
            <p:ph idx="1"/>
          </p:nvPr>
        </p:nvSpPr>
        <p:spPr/>
        <p:txBody>
          <a:bodyPr/>
          <a:lstStyle/>
          <a:p>
            <a:r>
              <a:rPr lang="en-US"/>
              <a:t>Decision tables</a:t>
            </a:r>
          </a:p>
          <a:p>
            <a:pPr lvl="1"/>
            <a:r>
              <a:rPr lang="en-GB"/>
              <a:t>Decision Tables represent the behaviour of a system that depends on the outcome of multiple decisions</a:t>
            </a:r>
          </a:p>
          <a:p>
            <a:pPr lvl="1"/>
            <a:r>
              <a:rPr lang="en-GB"/>
              <a:t>They may be used to record complex business rules that a system is to implement</a:t>
            </a:r>
          </a:p>
          <a:p>
            <a:pPr lvl="1"/>
            <a:r>
              <a:rPr lang="en-GB"/>
              <a:t>The table specifies the possible combination of conditions and the resulting actions, according the business rules</a:t>
            </a:r>
          </a:p>
          <a:p>
            <a:pPr lvl="1"/>
            <a:r>
              <a:rPr lang="en-GB"/>
              <a:t>Each column of the table corresponds to a business rule that defines a unique combination of conditions and which result in the execution of the actions associated with that rule</a:t>
            </a:r>
          </a:p>
          <a:p>
            <a:pPr lvl="1"/>
            <a:r>
              <a:rPr lang="en-GB"/>
              <a:t>Conditions are usually stated in Boolean form (True/False or Yes/No)</a:t>
            </a:r>
          </a:p>
          <a:p>
            <a:pPr lvl="1"/>
            <a:endParaRPr lang="en-GB"/>
          </a:p>
          <a:p>
            <a:endParaRPr lang="en-GB"/>
          </a:p>
        </p:txBody>
      </p:sp>
      <p:pic>
        <p:nvPicPr>
          <p:cNvPr id="4" name="Picture 3"/>
          <p:cNvPicPr/>
          <p:nvPr/>
        </p:nvPicPr>
        <p:blipFill>
          <a:blip r:embed="rId2"/>
          <a:stretch>
            <a:fillRect/>
          </a:stretch>
        </p:blipFill>
        <p:spPr>
          <a:xfrm>
            <a:off x="2123728" y="5245875"/>
            <a:ext cx="4104456" cy="1532518"/>
          </a:xfrm>
          <a:prstGeom prst="rect">
            <a:avLst/>
          </a:prstGeom>
        </p:spPr>
      </p:pic>
    </p:spTree>
    <p:extLst>
      <p:ext uri="{BB962C8B-B14F-4D97-AF65-F5344CB8AC3E}">
        <p14:creationId xmlns:p14="http://schemas.microsoft.com/office/powerpoint/2010/main" val="124004246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Black box - </a:t>
            </a:r>
            <a:r>
              <a:rPr lang="en-US"/>
              <a:t>State transition diagrams</a:t>
            </a:r>
            <a:endParaRPr lang="en-GB"/>
          </a:p>
        </p:txBody>
      </p:sp>
      <p:sp>
        <p:nvSpPr>
          <p:cNvPr id="3" name="Content Placeholder 2"/>
          <p:cNvSpPr>
            <a:spLocks noGrp="1"/>
          </p:cNvSpPr>
          <p:nvPr>
            <p:ph idx="1"/>
          </p:nvPr>
        </p:nvSpPr>
        <p:spPr/>
        <p:txBody>
          <a:bodyPr/>
          <a:lstStyle/>
          <a:p>
            <a:r>
              <a:rPr lang="en-US"/>
              <a:t>State transition diagrams</a:t>
            </a:r>
          </a:p>
          <a:p>
            <a:pPr lvl="1"/>
            <a:r>
              <a:rPr lang="en-GB"/>
              <a:t>Some systems can be described in terms of 'states' or modes that the system can assume, the transition from one state to another because of some input condition, which leads to an event and results in an action which will finally give an output</a:t>
            </a:r>
          </a:p>
          <a:p>
            <a:pPr lvl="1"/>
            <a:r>
              <a:rPr lang="en-GB"/>
              <a:t>These systems can be represented by a state diagram showing:</a:t>
            </a:r>
          </a:p>
          <a:p>
            <a:pPr lvl="2"/>
            <a:r>
              <a:rPr lang="en-GB"/>
              <a:t>The states a component or system may be in</a:t>
            </a:r>
          </a:p>
          <a:p>
            <a:pPr lvl="2"/>
            <a:r>
              <a:rPr lang="en-GB"/>
              <a:t>The transitions or changes form one state to another</a:t>
            </a:r>
          </a:p>
          <a:p>
            <a:pPr lvl="2"/>
            <a:r>
              <a:rPr lang="en-GB"/>
              <a:t>The events or circumstances that cause transitions</a:t>
            </a:r>
          </a:p>
          <a:p>
            <a:pPr lvl="2"/>
            <a:r>
              <a:rPr lang="en-GB"/>
              <a:t>The actions as a result from the transition, for example an error message</a:t>
            </a:r>
          </a:p>
          <a:p>
            <a:pPr lvl="1"/>
            <a:endParaRPr lang="en-GB"/>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835696" y="4941168"/>
            <a:ext cx="4464496" cy="1518424"/>
          </a:xfrm>
          <a:prstGeom prst="rect">
            <a:avLst/>
          </a:prstGeom>
        </p:spPr>
      </p:pic>
    </p:spTree>
    <p:extLst>
      <p:ext uri="{BB962C8B-B14F-4D97-AF65-F5344CB8AC3E}">
        <p14:creationId xmlns:p14="http://schemas.microsoft.com/office/powerpoint/2010/main" val="32435937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Experience-based testing</a:t>
            </a:r>
            <a:endParaRPr lang="en-GB"/>
          </a:p>
        </p:txBody>
      </p:sp>
      <p:sp>
        <p:nvSpPr>
          <p:cNvPr id="3" name="Content Placeholder 2"/>
          <p:cNvSpPr>
            <a:spLocks noGrp="1"/>
          </p:cNvSpPr>
          <p:nvPr>
            <p:ph idx="1"/>
          </p:nvPr>
        </p:nvSpPr>
        <p:spPr/>
        <p:txBody>
          <a:bodyPr>
            <a:normAutofit/>
          </a:bodyPr>
          <a:lstStyle/>
          <a:p>
            <a:r>
              <a:rPr lang="en-GB"/>
              <a:t>Experience-based testing is where tests are derived from the tester's skill or intuition, and their experience of similar applications and technologies</a:t>
            </a:r>
          </a:p>
          <a:p>
            <a:r>
              <a:rPr lang="en-GB"/>
              <a:t>It is not based on analysis of specifications or structure</a:t>
            </a:r>
          </a:p>
          <a:p>
            <a:r>
              <a:rPr lang="en-GB"/>
              <a:t>It is generally less thorough than systematic techniques (black-box and white-box), but it can be more effective if there is a lack of testing time or resources, and it can identify special tests not easily captured by formal techniques</a:t>
            </a:r>
          </a:p>
          <a:p>
            <a:r>
              <a:rPr lang="en-GB"/>
              <a:t> Testers use their expertise to identify key areas to test, such as:</a:t>
            </a:r>
          </a:p>
          <a:p>
            <a:pPr lvl="1"/>
            <a:r>
              <a:rPr lang="en-GB"/>
              <a:t>Critical or most-used functions</a:t>
            </a:r>
          </a:p>
          <a:p>
            <a:pPr lvl="1"/>
            <a:r>
              <a:rPr lang="en-GB"/>
              <a:t>Areas most likely to fail (e.g. defect clusters or complex code)</a:t>
            </a:r>
          </a:p>
        </p:txBody>
      </p:sp>
    </p:spTree>
    <p:extLst>
      <p:ext uri="{BB962C8B-B14F-4D97-AF65-F5344CB8AC3E}">
        <p14:creationId xmlns:p14="http://schemas.microsoft.com/office/powerpoint/2010/main" val="59391655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6.4</a:t>
            </a:r>
          </a:p>
        </p:txBody>
      </p:sp>
      <p:sp>
        <p:nvSpPr>
          <p:cNvPr id="3" name="Content Placeholder 2"/>
          <p:cNvSpPr>
            <a:spLocks noGrp="1"/>
          </p:cNvSpPr>
          <p:nvPr>
            <p:ph type="body" idx="1"/>
          </p:nvPr>
        </p:nvSpPr>
        <p:spPr/>
        <p:txBody>
          <a:bodyPr>
            <a:normAutofit lnSpcReduction="10000"/>
          </a:bodyPr>
          <a:lstStyle/>
          <a:p>
            <a:r>
              <a:rPr lang="en-US"/>
              <a:t>Write test cases including coverage measurement from given requirements (text or model) using the following Black Box (Specification-based) techniques:</a:t>
            </a:r>
            <a:endParaRPr lang="en-GB"/>
          </a:p>
          <a:p>
            <a:pPr lvl="1"/>
            <a:r>
              <a:rPr lang="en-US"/>
              <a:t>Equivalence partitioning</a:t>
            </a:r>
            <a:endParaRPr lang="en-GB"/>
          </a:p>
          <a:p>
            <a:pPr lvl="1"/>
            <a:r>
              <a:rPr lang="en-US"/>
              <a:t>Boundary value analysis</a:t>
            </a:r>
            <a:endParaRPr lang="en-GB"/>
          </a:p>
          <a:p>
            <a:pPr lvl="1"/>
            <a:r>
              <a:rPr lang="en-US"/>
              <a:t>Decision tables</a:t>
            </a:r>
            <a:endParaRPr lang="en-GB"/>
          </a:p>
          <a:p>
            <a:pPr lvl="1"/>
            <a:r>
              <a:rPr lang="en-US"/>
              <a:t>State transition diagrams/tables</a:t>
            </a:r>
            <a:endParaRPr lang="en-GB"/>
          </a:p>
        </p:txBody>
      </p:sp>
    </p:spTree>
    <p:extLst>
      <p:ext uri="{BB962C8B-B14F-4D97-AF65-F5344CB8AC3E}">
        <p14:creationId xmlns:p14="http://schemas.microsoft.com/office/powerpoint/2010/main" val="36890423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t>EP and BVA Exercise</a:t>
            </a:r>
          </a:p>
        </p:txBody>
      </p:sp>
      <p:sp>
        <p:nvSpPr>
          <p:cNvPr id="5" name="Content Placeholder 4"/>
          <p:cNvSpPr>
            <a:spLocks noGrp="1"/>
          </p:cNvSpPr>
          <p:nvPr>
            <p:ph idx="1"/>
          </p:nvPr>
        </p:nvSpPr>
        <p:spPr>
          <a:xfrm>
            <a:off x="234616" y="2276871"/>
            <a:ext cx="8692816" cy="4392489"/>
          </a:xfrm>
        </p:spPr>
        <p:txBody>
          <a:bodyPr>
            <a:normAutofit/>
          </a:bodyPr>
          <a:lstStyle/>
          <a:p>
            <a:pPr marL="0" indent="0">
              <a:buNone/>
            </a:pPr>
            <a:r>
              <a:rPr lang="en-GB"/>
              <a:t>An application will calculate tax automatically for employees in the organisation.</a:t>
            </a:r>
          </a:p>
          <a:p>
            <a:pPr marL="0" indent="0">
              <a:buNone/>
            </a:pPr>
            <a:r>
              <a:rPr lang="en-GB"/>
              <a:t>The application should only allow input values below £200,000. If a value of this magnitude or greater is attempted, an error message is returned. Salaries are recorded in whole pounds (not pence).</a:t>
            </a:r>
          </a:p>
          <a:p>
            <a:pPr marL="0" indent="0">
              <a:buNone/>
            </a:pPr>
            <a:r>
              <a:rPr lang="en-GB"/>
              <a:t> Employees begin paying tax at a £5,000 threshold.</a:t>
            </a:r>
          </a:p>
          <a:p>
            <a:pPr marL="0" indent="0">
              <a:buNone/>
            </a:pPr>
            <a:r>
              <a:rPr lang="en-GB"/>
              <a:t> This first band is charged at 10% and this rate applies to the next</a:t>
            </a:r>
          </a:p>
          <a:p>
            <a:pPr marL="0" indent="0">
              <a:buNone/>
            </a:pPr>
            <a:r>
              <a:rPr lang="en-GB"/>
              <a:t>£10,000 earned. 20% applies above this until at £40,000 a rate of 40% begins.</a:t>
            </a:r>
          </a:p>
          <a:p>
            <a:pPr marL="0" indent="0">
              <a:buNone/>
            </a:pPr>
            <a:endParaRPr lang="en-GB"/>
          </a:p>
          <a:p>
            <a:pPr marL="0" indent="0">
              <a:buNone/>
            </a:pPr>
            <a:endParaRPr lang="en-GB"/>
          </a:p>
          <a:p>
            <a:endParaRPr lang="en-GB"/>
          </a:p>
        </p:txBody>
      </p:sp>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4"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568325"/>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p:cNvSpPr>
            <a:spLocks noChangeArrowheads="1"/>
          </p:cNvSpPr>
          <p:nvPr/>
        </p:nvSpPr>
        <p:spPr bwMode="auto">
          <a:xfrm>
            <a:off x="240644" y="56612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Draw a line diagram and mark the boundaries.</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How many valid and invalid partitions are there? What values would you use for boundary tests?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734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Characteristics of market sectors and segments</a:t>
            </a:r>
            <a:endParaRPr lang="en-GB"/>
          </a:p>
        </p:txBody>
      </p:sp>
      <p:pic>
        <p:nvPicPr>
          <p:cNvPr id="4" name="Content Placeholder 3"/>
          <p:cNvPicPr>
            <a:picLocks noGrp="1" noChangeAspect="1"/>
          </p:cNvPicPr>
          <p:nvPr>
            <p:ph idx="1"/>
          </p:nvPr>
        </p:nvPicPr>
        <p:blipFill rotWithShape="1">
          <a:blip r:embed="rId2"/>
          <a:srcRect t="1308" r="1786" b="4523"/>
          <a:stretch/>
        </p:blipFill>
        <p:spPr>
          <a:xfrm>
            <a:off x="2123728" y="1628800"/>
            <a:ext cx="3960440" cy="5184576"/>
          </a:xfrm>
          <a:prstGeom prst="rect">
            <a:avLst/>
          </a:prstGeom>
        </p:spPr>
      </p:pic>
    </p:spTree>
    <p:extLst>
      <p:ext uri="{BB962C8B-B14F-4D97-AF65-F5344CB8AC3E}">
        <p14:creationId xmlns:p14="http://schemas.microsoft.com/office/powerpoint/2010/main" val="270378242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Decision Table Example</a:t>
            </a:r>
          </a:p>
        </p:txBody>
      </p:sp>
      <p:sp>
        <p:nvSpPr>
          <p:cNvPr id="3" name="Content Placeholder 2"/>
          <p:cNvSpPr>
            <a:spLocks noGrp="1"/>
          </p:cNvSpPr>
          <p:nvPr>
            <p:ph idx="1"/>
          </p:nvPr>
        </p:nvSpPr>
        <p:spPr>
          <a:xfrm>
            <a:off x="246114" y="1772816"/>
            <a:ext cx="8692816" cy="4119585"/>
          </a:xfrm>
        </p:spPr>
        <p:txBody>
          <a:bodyPr>
            <a:normAutofit/>
          </a:bodyPr>
          <a:lstStyle/>
          <a:p>
            <a:pPr marL="0" indent="0">
              <a:buNone/>
            </a:pPr>
            <a:r>
              <a:rPr lang="en-GB"/>
              <a:t>Requirement: Delivering goods from warehouse to shops</a:t>
            </a:r>
          </a:p>
          <a:p>
            <a:pPr marL="0" indent="0">
              <a:buNone/>
            </a:pPr>
            <a:r>
              <a:rPr lang="en-GB"/>
              <a:t>For each shop's delivery schedule we look to see how far away the shop is from the warehouse then we go through each item on the schedule.</a:t>
            </a:r>
          </a:p>
          <a:p>
            <a:pPr marL="0" indent="0">
              <a:buNone/>
            </a:pPr>
            <a:r>
              <a:rPr lang="en-GB"/>
              <a:t>If the shop is further than 10 miles away we add the item to the next weekly delivery for that area, unless it's a rush order in which case we send it by overnight carrier.</a:t>
            </a:r>
          </a:p>
          <a:p>
            <a:pPr marL="0" indent="0">
              <a:buNone/>
            </a:pPr>
            <a:r>
              <a:rPr lang="en-GB"/>
              <a:t>When we have an item to be delivered locally (i.e. less than or equal to 10 miles) we add it to the next day's delivery unless it's a rush order in which case Joe delivers it with an estate car immediately.</a:t>
            </a:r>
          </a:p>
          <a:p>
            <a:pPr marL="0" indent="0">
              <a:buNone/>
            </a:pPr>
            <a:endParaRPr lang="en-GB"/>
          </a:p>
        </p:txBody>
      </p:sp>
      <p:pic>
        <p:nvPicPr>
          <p:cNvPr id="4" name="Picture 3"/>
          <p:cNvPicPr/>
          <p:nvPr/>
        </p:nvPicPr>
        <p:blipFill>
          <a:blip r:embed="rId2"/>
          <a:stretch>
            <a:fillRect/>
          </a:stretch>
        </p:blipFill>
        <p:spPr>
          <a:xfrm>
            <a:off x="1835696" y="4889598"/>
            <a:ext cx="4752528" cy="1772816"/>
          </a:xfrm>
          <a:prstGeom prst="rect">
            <a:avLst/>
          </a:prstGeom>
        </p:spPr>
      </p:pic>
    </p:spTree>
    <p:extLst>
      <p:ext uri="{BB962C8B-B14F-4D97-AF65-F5344CB8AC3E}">
        <p14:creationId xmlns:p14="http://schemas.microsoft.com/office/powerpoint/2010/main" val="417692742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State Transition Exercise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a:t>Draw a state table using this State Transition Diagram which represents the states a music player can assume:</a:t>
            </a:r>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131840" y="3068960"/>
            <a:ext cx="2679065" cy="3210560"/>
          </a:xfrm>
          <a:prstGeom prst="rect">
            <a:avLst/>
          </a:prstGeom>
        </p:spPr>
      </p:pic>
    </p:spTree>
    <p:extLst>
      <p:ext uri="{BB962C8B-B14F-4D97-AF65-F5344CB8AC3E}">
        <p14:creationId xmlns:p14="http://schemas.microsoft.com/office/powerpoint/2010/main" val="41535803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6.5</a:t>
            </a:r>
          </a:p>
        </p:txBody>
      </p:sp>
      <p:sp>
        <p:nvSpPr>
          <p:cNvPr id="3" name="Content Placeholder 2"/>
          <p:cNvSpPr>
            <a:spLocks noGrp="1"/>
          </p:cNvSpPr>
          <p:nvPr>
            <p:ph type="body" idx="1"/>
          </p:nvPr>
        </p:nvSpPr>
        <p:spPr/>
        <p:txBody>
          <a:bodyPr/>
          <a:lstStyle/>
          <a:p>
            <a:r>
              <a:rPr lang="en-US"/>
              <a:t>For tools to support software testing successful apprentices should be able to:</a:t>
            </a:r>
            <a:endParaRPr lang="en-GB"/>
          </a:p>
          <a:p>
            <a:pPr lvl="1"/>
            <a:r>
              <a:rPr lang="en-US"/>
              <a:t>Recognise the tool types to support software testing and their main purpose</a:t>
            </a:r>
            <a:endParaRPr lang="en-GB"/>
          </a:p>
          <a:p>
            <a:pPr lvl="1"/>
            <a:r>
              <a:rPr lang="en-US"/>
              <a:t>Summarise the pros and cons of test automation</a:t>
            </a:r>
            <a:endParaRPr lang="en-GB"/>
          </a:p>
          <a:p>
            <a:endParaRPr lang="en-GB"/>
          </a:p>
        </p:txBody>
      </p:sp>
    </p:spTree>
    <p:extLst>
      <p:ext uri="{BB962C8B-B14F-4D97-AF65-F5344CB8AC3E}">
        <p14:creationId xmlns:p14="http://schemas.microsoft.com/office/powerpoint/2010/main" val="312770490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Tools to support software testing</a:t>
            </a:r>
            <a:endParaRPr lang="en-GB"/>
          </a:p>
        </p:txBody>
      </p:sp>
      <p:sp>
        <p:nvSpPr>
          <p:cNvPr id="5" name="Content Placeholder 4"/>
          <p:cNvSpPr>
            <a:spLocks noGrp="1"/>
          </p:cNvSpPr>
          <p:nvPr>
            <p:ph idx="1"/>
          </p:nvPr>
        </p:nvSpPr>
        <p:spPr/>
        <p:txBody>
          <a:bodyPr>
            <a:normAutofit lnSpcReduction="10000"/>
          </a:bodyPr>
          <a:lstStyle/>
          <a:p>
            <a:r>
              <a:rPr lang="en-GB" b="1"/>
              <a:t>Test tool</a:t>
            </a:r>
            <a:r>
              <a:rPr lang="en-GB"/>
              <a:t> - A software product that supports one or more test activities, such as planning and control, specification, building initial files and data, test execution and test analysis- </a:t>
            </a:r>
            <a:r>
              <a:rPr lang="en-GB" b="1" i="1"/>
              <a:t>ISTQB Glossary</a:t>
            </a:r>
          </a:p>
          <a:p>
            <a:endParaRPr lang="en-GB" b="1" i="1"/>
          </a:p>
          <a:p>
            <a:r>
              <a:rPr lang="en-GB"/>
              <a:t>Test tools can be used for a number of activities that can support testing, including:</a:t>
            </a:r>
          </a:p>
          <a:p>
            <a:pPr lvl="1"/>
            <a:r>
              <a:rPr lang="en-GB"/>
              <a:t>Tools used directly in testing tasks (e.g. test execution, data generation, result comparison)</a:t>
            </a:r>
          </a:p>
          <a:p>
            <a:pPr lvl="1"/>
            <a:r>
              <a:rPr lang="en-GB"/>
              <a:t>Tools that help to manage the test process (e.g. management of tests, requirements, data, incidents)</a:t>
            </a:r>
          </a:p>
          <a:p>
            <a:pPr lvl="1"/>
            <a:r>
              <a:rPr lang="en-GB"/>
              <a:t>Tools used to monitor and report activities during testing (e.g. performance, memory, file activity)</a:t>
            </a:r>
          </a:p>
          <a:p>
            <a:pPr lvl="1"/>
            <a:r>
              <a:rPr lang="en-GB"/>
              <a:t>Generic tools that can be used to help testing (e.g. spreadsheets, SQL, debugging tools)</a:t>
            </a:r>
          </a:p>
          <a:p>
            <a:endParaRPr lang="en-GB"/>
          </a:p>
        </p:txBody>
      </p:sp>
    </p:spTree>
    <p:extLst>
      <p:ext uri="{BB962C8B-B14F-4D97-AF65-F5344CB8AC3E}">
        <p14:creationId xmlns:p14="http://schemas.microsoft.com/office/powerpoint/2010/main" val="261960574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use tools</a:t>
            </a:r>
          </a:p>
        </p:txBody>
      </p:sp>
      <p:sp>
        <p:nvSpPr>
          <p:cNvPr id="3" name="Content Placeholder 2"/>
          <p:cNvSpPr>
            <a:spLocks noGrp="1"/>
          </p:cNvSpPr>
          <p:nvPr>
            <p:ph idx="1"/>
          </p:nvPr>
        </p:nvSpPr>
        <p:spPr/>
        <p:txBody>
          <a:bodyPr/>
          <a:lstStyle/>
          <a:p>
            <a:r>
              <a:rPr lang="en-GB"/>
              <a:t>Testers may use tool support for a number of reasons, depending on the context:</a:t>
            </a:r>
          </a:p>
          <a:p>
            <a:pPr lvl="1"/>
            <a:r>
              <a:rPr lang="en-GB"/>
              <a:t>Improve the efficiency of testing (e.g. scripted test execution)</a:t>
            </a:r>
          </a:p>
          <a:p>
            <a:pPr lvl="1"/>
            <a:r>
              <a:rPr lang="en-GB"/>
              <a:t>Support manual activities (e.g. test planning, design or reporting)</a:t>
            </a:r>
          </a:p>
          <a:p>
            <a:pPr lvl="1"/>
            <a:r>
              <a:rPr lang="en-GB"/>
              <a:t>Automate repetitive tasks (e.g. regression testing)</a:t>
            </a:r>
          </a:p>
          <a:p>
            <a:pPr lvl="1"/>
            <a:r>
              <a:rPr lang="en-GB"/>
              <a:t>Automate activities that are difficult to do manually (e.g. static analysis or large scale performance testing)</a:t>
            </a:r>
          </a:p>
          <a:p>
            <a:pPr lvl="1"/>
            <a:r>
              <a:rPr lang="en-GB"/>
              <a:t>Increase reliability of testing (e.g. automating large data comparisons or simulating behaviour)</a:t>
            </a:r>
          </a:p>
        </p:txBody>
      </p:sp>
    </p:spTree>
    <p:extLst>
      <p:ext uri="{BB962C8B-B14F-4D97-AF65-F5344CB8AC3E}">
        <p14:creationId xmlns:p14="http://schemas.microsoft.com/office/powerpoint/2010/main" val="61899812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Test Tools Classification</a:t>
            </a:r>
          </a:p>
        </p:txBody>
      </p:sp>
      <p:sp>
        <p:nvSpPr>
          <p:cNvPr id="3" name="Content Placeholder 2"/>
          <p:cNvSpPr>
            <a:spLocks noGrp="1"/>
          </p:cNvSpPr>
          <p:nvPr>
            <p:ph idx="1"/>
          </p:nvPr>
        </p:nvSpPr>
        <p:spPr/>
        <p:txBody>
          <a:bodyPr/>
          <a:lstStyle/>
          <a:p>
            <a:r>
              <a:rPr lang="en-GB"/>
              <a:t>There are a number of tools that support different aspects of testing. Tools can be classified based on several criteria such as purpose, commercial/free/open-source/shareware, technology used and so forth</a:t>
            </a:r>
          </a:p>
          <a:p>
            <a:r>
              <a:rPr lang="en-GB"/>
              <a:t>Some tools clearly support one activity; others may support more than one activity, but are classified under the activity with which they are most closely associated</a:t>
            </a:r>
          </a:p>
          <a:p>
            <a:r>
              <a:rPr lang="en-GB"/>
              <a:t>One of the most important features of tools is their ability to interact and integrate with other tools</a:t>
            </a:r>
          </a:p>
        </p:txBody>
      </p:sp>
    </p:spTree>
    <p:extLst>
      <p:ext uri="{BB962C8B-B14F-4D97-AF65-F5344CB8AC3E}">
        <p14:creationId xmlns:p14="http://schemas.microsoft.com/office/powerpoint/2010/main" val="312161105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 Management Tools</a:t>
            </a:r>
          </a:p>
        </p:txBody>
      </p:sp>
      <p:sp>
        <p:nvSpPr>
          <p:cNvPr id="3" name="Content Placeholder 2"/>
          <p:cNvSpPr>
            <a:spLocks noGrp="1"/>
          </p:cNvSpPr>
          <p:nvPr>
            <p:ph idx="1"/>
          </p:nvPr>
        </p:nvSpPr>
        <p:spPr/>
        <p:txBody>
          <a:bodyPr/>
          <a:lstStyle/>
          <a:p>
            <a:r>
              <a:rPr lang="en-GB"/>
              <a:t>These are 'umbrella' tools which provide interfaces for executing tests, tracking defects and managing requirements</a:t>
            </a:r>
          </a:p>
          <a:p>
            <a:r>
              <a:rPr lang="en-GB"/>
              <a:t>They also support traceability of test objects to requirements specifications, and might have an independent version control capability or an interface to an external configuration management tool</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75856" y="4077072"/>
            <a:ext cx="2448272" cy="2463400"/>
          </a:xfrm>
          <a:prstGeom prst="rect">
            <a:avLst/>
          </a:prstGeom>
        </p:spPr>
      </p:pic>
    </p:spTree>
    <p:extLst>
      <p:ext uri="{BB962C8B-B14F-4D97-AF65-F5344CB8AC3E}">
        <p14:creationId xmlns:p14="http://schemas.microsoft.com/office/powerpoint/2010/main" val="281851531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Requirements Management Tools</a:t>
            </a:r>
          </a:p>
        </p:txBody>
      </p:sp>
      <p:sp>
        <p:nvSpPr>
          <p:cNvPr id="3" name="Content Placeholder 2"/>
          <p:cNvSpPr>
            <a:spLocks noGrp="1"/>
          </p:cNvSpPr>
          <p:nvPr>
            <p:ph idx="1"/>
          </p:nvPr>
        </p:nvSpPr>
        <p:spPr/>
        <p:txBody>
          <a:bodyPr/>
          <a:lstStyle/>
          <a:p>
            <a:r>
              <a:rPr lang="en-GB"/>
              <a:t>These tools store business requirements in a central repository which incorporates</a:t>
            </a:r>
          </a:p>
          <a:p>
            <a:pPr lvl="1"/>
            <a:r>
              <a:rPr lang="en-GB"/>
              <a:t>Unique identifiers</a:t>
            </a:r>
          </a:p>
          <a:p>
            <a:pPr lvl="1"/>
            <a:r>
              <a:rPr lang="en-GB"/>
              <a:t>Descriptions of functional and non-functional requirements</a:t>
            </a:r>
          </a:p>
          <a:p>
            <a:pPr lvl="1"/>
            <a:r>
              <a:rPr lang="en-GB"/>
              <a:t>Attributes such as source, priority, rationale and status</a:t>
            </a:r>
          </a:p>
          <a:p>
            <a:pPr lvl="1"/>
            <a:r>
              <a:rPr lang="en-GB"/>
              <a:t>Links between requirements</a:t>
            </a:r>
          </a:p>
          <a:p>
            <a:r>
              <a:rPr lang="en-GB"/>
              <a:t>These tools may also help with identifying inconsistent, overlapping or missing requirements, and can support tracing the requirements to individual tests</a:t>
            </a:r>
          </a:p>
        </p:txBody>
      </p:sp>
    </p:spTree>
    <p:extLst>
      <p:ext uri="{BB962C8B-B14F-4D97-AF65-F5344CB8AC3E}">
        <p14:creationId xmlns:p14="http://schemas.microsoft.com/office/powerpoint/2010/main" val="56348226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Incident Management (Defect Tracking) Tools</a:t>
            </a:r>
          </a:p>
        </p:txBody>
      </p:sp>
      <p:sp>
        <p:nvSpPr>
          <p:cNvPr id="3" name="Content Placeholder 2"/>
          <p:cNvSpPr>
            <a:spLocks noGrp="1"/>
          </p:cNvSpPr>
          <p:nvPr>
            <p:ph idx="1"/>
          </p:nvPr>
        </p:nvSpPr>
        <p:spPr/>
        <p:txBody>
          <a:bodyPr/>
          <a:lstStyle/>
          <a:p>
            <a:r>
              <a:rPr lang="en-GB"/>
              <a:t>These tools store and manage incident reports, such as defects, failures, change requests or perceived problems and anomalies, and manage the life cycle of incidents, optionally with support for statistical analysis.</a:t>
            </a:r>
          </a:p>
          <a:p>
            <a:r>
              <a:rPr lang="en-GB"/>
              <a:t>They support the logging of incident characteristics (e.g. type, priority, severity) and status (e.g. rejected, ready, deferred.)</a:t>
            </a:r>
          </a:p>
          <a:p>
            <a:endParaRPr lang="en-GB"/>
          </a:p>
        </p:txBody>
      </p:sp>
    </p:spTree>
    <p:extLst>
      <p:ext uri="{BB962C8B-B14F-4D97-AF65-F5344CB8AC3E}">
        <p14:creationId xmlns:p14="http://schemas.microsoft.com/office/powerpoint/2010/main" val="35013590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Tool Support for Static Testing</a:t>
            </a:r>
          </a:p>
        </p:txBody>
      </p:sp>
      <p:sp>
        <p:nvSpPr>
          <p:cNvPr id="3" name="Content Placeholder 2"/>
          <p:cNvSpPr>
            <a:spLocks noGrp="1"/>
          </p:cNvSpPr>
          <p:nvPr>
            <p:ph idx="1"/>
          </p:nvPr>
        </p:nvSpPr>
        <p:spPr/>
        <p:txBody>
          <a:bodyPr/>
          <a:lstStyle/>
          <a:p>
            <a:r>
              <a:rPr lang="en-GB"/>
              <a:t>Static testing tools provide a cost effective way of finding more defects at an earlier stage in the development process</a:t>
            </a:r>
          </a:p>
          <a:p>
            <a:r>
              <a:rPr lang="en-GB" b="1"/>
              <a:t>Review Tools</a:t>
            </a:r>
            <a:endParaRPr lang="en-GB"/>
          </a:p>
          <a:p>
            <a:pPr lvl="1"/>
            <a:r>
              <a:rPr lang="en-GB"/>
              <a:t> These tools (also known as Review Process Support tools) assist with review processes, checklists, review guidelines and defects</a:t>
            </a:r>
          </a:p>
          <a:p>
            <a:pPr lvl="1"/>
            <a:r>
              <a:rPr lang="en-GB"/>
              <a:t>They are used to store and communicate reviewers' comments, report on defects and effort, and store metrics for causal analysis and process improvement</a:t>
            </a:r>
          </a:p>
          <a:p>
            <a:r>
              <a:rPr lang="en-GB" b="1"/>
              <a:t>Static Analysis Tools</a:t>
            </a:r>
          </a:p>
          <a:p>
            <a:pPr lvl="1"/>
            <a:r>
              <a:rPr lang="en-GB"/>
              <a:t>These tools help developers and testers find defects in source code prior to dynamic testing. Static analysis tools can provide complexity feedback for developers via various industry-defined metrics. </a:t>
            </a:r>
          </a:p>
          <a:p>
            <a:pPr lvl="1"/>
            <a:r>
              <a:rPr lang="en-GB"/>
              <a:t>They can analyse structures and dependences and help in planning and risk analysis</a:t>
            </a:r>
          </a:p>
        </p:txBody>
      </p:sp>
    </p:spTree>
    <p:extLst>
      <p:ext uri="{BB962C8B-B14F-4D97-AF65-F5344CB8AC3E}">
        <p14:creationId xmlns:p14="http://schemas.microsoft.com/office/powerpoint/2010/main" val="258808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Characteristics of market sectors and segments</a:t>
            </a:r>
            <a:endParaRPr lang="en-GB"/>
          </a:p>
        </p:txBody>
      </p:sp>
      <p:sp>
        <p:nvSpPr>
          <p:cNvPr id="3" name="Content Placeholder 2"/>
          <p:cNvSpPr>
            <a:spLocks noGrp="1"/>
          </p:cNvSpPr>
          <p:nvPr>
            <p:ph idx="1"/>
          </p:nvPr>
        </p:nvSpPr>
        <p:spPr/>
        <p:txBody>
          <a:bodyPr/>
          <a:lstStyle/>
          <a:p>
            <a:r>
              <a:rPr lang="en-GB"/>
              <a:t>The target market comprises of groups of people or organizations for whom the business intends to implement its marketing strategies</a:t>
            </a:r>
          </a:p>
          <a:p>
            <a:r>
              <a:rPr lang="en-GB"/>
              <a:t>The business then divides the target market into groups of buyers with distinct needs, characteristics or behaviours; these groups are called market segments</a:t>
            </a:r>
          </a:p>
          <a:p>
            <a:r>
              <a:rPr lang="en-GB"/>
              <a:t>Market segments are, therefore, subsets of target markets and their characteristics bring out the characteristics of target markets</a:t>
            </a:r>
          </a:p>
        </p:txBody>
      </p:sp>
    </p:spTree>
    <p:extLst>
      <p:ext uri="{BB962C8B-B14F-4D97-AF65-F5344CB8AC3E}">
        <p14:creationId xmlns:p14="http://schemas.microsoft.com/office/powerpoint/2010/main" val="283973738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Tool Support for Static Testing</a:t>
            </a:r>
          </a:p>
        </p:txBody>
      </p:sp>
      <p:sp>
        <p:nvSpPr>
          <p:cNvPr id="3" name="Content Placeholder 2"/>
          <p:cNvSpPr>
            <a:spLocks noGrp="1"/>
          </p:cNvSpPr>
          <p:nvPr>
            <p:ph idx="1"/>
          </p:nvPr>
        </p:nvSpPr>
        <p:spPr/>
        <p:txBody>
          <a:bodyPr/>
          <a:lstStyle/>
          <a:p>
            <a:r>
              <a:rPr lang="en-GB" b="1"/>
              <a:t>Modelling Tools </a:t>
            </a:r>
          </a:p>
          <a:p>
            <a:pPr lvl="1"/>
            <a:r>
              <a:rPr lang="en-GB"/>
              <a:t>These tools are used to validate software models (e.g., physical data model, activity model, process model), by enumerating inconsistencies and finding defects. These tools can often aid in generating some test cases based on the model </a:t>
            </a:r>
          </a:p>
          <a:p>
            <a:pPr lvl="1"/>
            <a:r>
              <a:rPr lang="en-GB"/>
              <a:t>Mainly used by designers and developers, modelling tools that record state transition diagrams or use cases can also be suitable for testers</a:t>
            </a:r>
          </a:p>
        </p:txBody>
      </p:sp>
    </p:spTree>
    <p:extLst>
      <p:ext uri="{BB962C8B-B14F-4D97-AF65-F5344CB8AC3E}">
        <p14:creationId xmlns:p14="http://schemas.microsoft.com/office/powerpoint/2010/main" val="20286855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Tool Support for Test Specification</a:t>
            </a:r>
          </a:p>
        </p:txBody>
      </p:sp>
      <p:sp>
        <p:nvSpPr>
          <p:cNvPr id="3" name="Content Placeholder 2"/>
          <p:cNvSpPr>
            <a:spLocks noGrp="1"/>
          </p:cNvSpPr>
          <p:nvPr>
            <p:ph idx="1"/>
          </p:nvPr>
        </p:nvSpPr>
        <p:spPr/>
        <p:txBody>
          <a:bodyPr vert="horz" lIns="91440" tIns="45720" rIns="91440" bIns="45720" rtlCol="0" anchor="t">
            <a:normAutofit/>
          </a:bodyPr>
          <a:lstStyle/>
          <a:p>
            <a:r>
              <a:rPr lang="en-GB" b="1"/>
              <a:t>Test Design Tools</a:t>
            </a:r>
            <a:endParaRPr lang="en-GB"/>
          </a:p>
          <a:p>
            <a:pPr lvl="1"/>
            <a:r>
              <a:rPr lang="en-GB"/>
              <a:t>These tools are used to generate executable tests, test inputs (data) or test oracles (expected results </a:t>
            </a:r>
            <a:r>
              <a:rPr lang="en-GB" err="1"/>
              <a:t>ie</a:t>
            </a:r>
            <a:r>
              <a:rPr lang="en-GB"/>
              <a:t> determines if it has passed or failed) automatically from requirements, graphical user interfaces, design models (such as business rules, state diagrams or data models) or code</a:t>
            </a:r>
          </a:p>
          <a:p>
            <a:r>
              <a:rPr lang="en-GB" b="1"/>
              <a:t>Data Preparation Tools</a:t>
            </a:r>
            <a:endParaRPr lang="en-GB"/>
          </a:p>
          <a:p>
            <a:pPr lvl="1"/>
            <a:r>
              <a:rPr lang="en-GB"/>
              <a:t>Test data preparation tools manipulate databases, files or data transmissions to set up test data to be used during the execution of tests</a:t>
            </a:r>
          </a:p>
          <a:p>
            <a:pPr lvl="1"/>
            <a:r>
              <a:rPr lang="en-GB"/>
              <a:t>Test data preparation tools enable data to be selected from existing databases or created afresh</a:t>
            </a:r>
          </a:p>
        </p:txBody>
      </p:sp>
    </p:spTree>
    <p:extLst>
      <p:ext uri="{BB962C8B-B14F-4D97-AF65-F5344CB8AC3E}">
        <p14:creationId xmlns:p14="http://schemas.microsoft.com/office/powerpoint/2010/main" val="64694196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Tool Support for Test Execution and Logging</a:t>
            </a:r>
          </a:p>
        </p:txBody>
      </p:sp>
      <p:sp>
        <p:nvSpPr>
          <p:cNvPr id="3" name="Content Placeholder 2"/>
          <p:cNvSpPr>
            <a:spLocks noGrp="1"/>
          </p:cNvSpPr>
          <p:nvPr>
            <p:ph idx="1"/>
          </p:nvPr>
        </p:nvSpPr>
        <p:spPr/>
        <p:txBody>
          <a:bodyPr/>
          <a:lstStyle/>
          <a:p>
            <a:r>
              <a:rPr lang="en-GB" b="1"/>
              <a:t>Test Execution Tools</a:t>
            </a:r>
            <a:endParaRPr lang="en-GB"/>
          </a:p>
          <a:p>
            <a:pPr lvl="1"/>
            <a:r>
              <a:rPr lang="en-GB"/>
              <a:t>These tools enable tests to be executed automatically or semi­ automatically, using stored inputs and expected outcomes, through the use of a scripting language</a:t>
            </a:r>
          </a:p>
          <a:p>
            <a:pPr lvl="1"/>
            <a:r>
              <a:rPr lang="en-GB"/>
              <a:t>They can also be used to record tests, and usually support scripting language or GUI-based configuration for parameterisation of data and other customisation in the tests</a:t>
            </a:r>
          </a:p>
          <a:p>
            <a:pPr lvl="1"/>
            <a:r>
              <a:rPr lang="en-GB"/>
              <a:t>Test execution tools usually provide a test log for each test run and can compare actual and expected results</a:t>
            </a:r>
          </a:p>
          <a:p>
            <a:r>
              <a:rPr lang="en-GB" b="1"/>
              <a:t>Test Harness / Unit Test Frameworks Tools</a:t>
            </a:r>
          </a:p>
          <a:p>
            <a:pPr lvl="1"/>
            <a:r>
              <a:rPr lang="en-GB"/>
              <a:t>A unit test harness or framework facilitates the testing of components or parts of a system by simulating the environment in which that test object will run, through the provision of mock objects as stubs or drivers</a:t>
            </a:r>
          </a:p>
          <a:p>
            <a:pPr lvl="1"/>
            <a:r>
              <a:rPr lang="en-GB"/>
              <a:t>This is particularly useful for component integration testing, such as top-down or bottom-up testing</a:t>
            </a:r>
          </a:p>
        </p:txBody>
      </p:sp>
    </p:spTree>
    <p:extLst>
      <p:ext uri="{BB962C8B-B14F-4D97-AF65-F5344CB8AC3E}">
        <p14:creationId xmlns:p14="http://schemas.microsoft.com/office/powerpoint/2010/main" val="172803160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Tool Support for Test Execution and Logging</a:t>
            </a:r>
          </a:p>
        </p:txBody>
      </p:sp>
      <p:sp>
        <p:nvSpPr>
          <p:cNvPr id="3" name="Content Placeholder 2"/>
          <p:cNvSpPr>
            <a:spLocks noGrp="1"/>
          </p:cNvSpPr>
          <p:nvPr>
            <p:ph idx="1"/>
          </p:nvPr>
        </p:nvSpPr>
        <p:spPr>
          <a:xfrm>
            <a:off x="234616" y="2276871"/>
            <a:ext cx="8692816" cy="4464497"/>
          </a:xfrm>
        </p:spPr>
        <p:txBody>
          <a:bodyPr>
            <a:normAutofit fontScale="92500" lnSpcReduction="20000"/>
          </a:bodyPr>
          <a:lstStyle/>
          <a:p>
            <a:r>
              <a:rPr lang="en-GB" b="1"/>
              <a:t>Test Comparator Tools</a:t>
            </a:r>
            <a:endParaRPr lang="en-GB"/>
          </a:p>
          <a:p>
            <a:pPr lvl="1"/>
            <a:r>
              <a:rPr lang="en-GB"/>
              <a:t>Test comparator tools are used to compare actual results and expected results by analysing differences between files, databases or test results</a:t>
            </a:r>
          </a:p>
          <a:p>
            <a:pPr lvl="1"/>
            <a:r>
              <a:rPr lang="en-GB"/>
              <a:t>Standalone comparison tools normally deal with a range of file or database formats</a:t>
            </a:r>
          </a:p>
          <a:p>
            <a:r>
              <a:rPr lang="en-GB" b="1"/>
              <a:t>Coverage Measurement Tools</a:t>
            </a:r>
          </a:p>
          <a:p>
            <a:pPr lvl="1"/>
            <a:r>
              <a:rPr lang="en-GB"/>
              <a:t>These tools measure the percentage of specific types of code structures that have been exercised by a set of dynamic tests</a:t>
            </a:r>
          </a:p>
          <a:p>
            <a:pPr lvl="1"/>
            <a:r>
              <a:rPr lang="en-GB"/>
              <a:t>They may measure coverage of statements, branches or decisions, and calls to modules or functions</a:t>
            </a:r>
          </a:p>
          <a:p>
            <a:pPr lvl="1"/>
            <a:r>
              <a:rPr lang="en-GB"/>
              <a:t>They are used during white-box testing to measure actual coverage achieved by a set of structural tests</a:t>
            </a:r>
          </a:p>
          <a:p>
            <a:r>
              <a:rPr lang="en-GB" b="1"/>
              <a:t>Security Tools</a:t>
            </a:r>
            <a:endParaRPr lang="en-GB"/>
          </a:p>
          <a:p>
            <a:pPr lvl="1"/>
            <a:r>
              <a:rPr lang="en-GB"/>
              <a:t>These tools are used to evaluate security characteristics of software such as the ability of the software to protect data confidentiality, integrity, authentication, authorisation, availability and non­repudiation</a:t>
            </a:r>
          </a:p>
          <a:p>
            <a:pPr lvl="1"/>
            <a:r>
              <a:rPr lang="en-GB"/>
              <a:t>They can also check for viruses and denial-of-service attacks</a:t>
            </a:r>
          </a:p>
          <a:p>
            <a:pPr lvl="1"/>
            <a:r>
              <a:rPr lang="en-GB"/>
              <a:t>Due to the nature of these tools, they are mostly focused on a particular technology, platform and purpose</a:t>
            </a:r>
          </a:p>
        </p:txBody>
      </p:sp>
    </p:spTree>
    <p:extLst>
      <p:ext uri="{BB962C8B-B14F-4D97-AF65-F5344CB8AC3E}">
        <p14:creationId xmlns:p14="http://schemas.microsoft.com/office/powerpoint/2010/main" val="394486429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Tool Support for Performance and Monitoring</a:t>
            </a:r>
          </a:p>
        </p:txBody>
      </p:sp>
      <p:sp>
        <p:nvSpPr>
          <p:cNvPr id="3" name="Content Placeholder 2"/>
          <p:cNvSpPr>
            <a:spLocks noGrp="1"/>
          </p:cNvSpPr>
          <p:nvPr>
            <p:ph idx="1"/>
          </p:nvPr>
        </p:nvSpPr>
        <p:spPr>
          <a:xfrm>
            <a:off x="323528" y="1772816"/>
            <a:ext cx="8692816" cy="4896544"/>
          </a:xfrm>
        </p:spPr>
        <p:txBody>
          <a:bodyPr>
            <a:normAutofit/>
          </a:bodyPr>
          <a:lstStyle/>
          <a:p>
            <a:r>
              <a:rPr lang="en-GB" b="1"/>
              <a:t>Dynamic Analysis Tools</a:t>
            </a:r>
            <a:r>
              <a:rPr lang="en-GB"/>
              <a:t> </a:t>
            </a:r>
          </a:p>
          <a:p>
            <a:pPr lvl="1"/>
            <a:r>
              <a:rPr lang="en-GB"/>
              <a:t>Dynamic analysis tools provide run-time information on the state of software under test</a:t>
            </a:r>
          </a:p>
          <a:p>
            <a:pPr lvl="1"/>
            <a:r>
              <a:rPr lang="en-GB"/>
              <a:t>They find defects that are evident only when software is executing, such as time dependencies or memory leaks</a:t>
            </a:r>
          </a:p>
          <a:p>
            <a:r>
              <a:rPr lang="en-GB" b="1"/>
              <a:t>Performance, Load and Stress Testing Tools</a:t>
            </a:r>
            <a:endParaRPr lang="en-GB"/>
          </a:p>
          <a:p>
            <a:pPr lvl="1"/>
            <a:r>
              <a:rPr lang="en-GB"/>
              <a:t>Performance testing tools monitor and report on how a system behaves under a variety of simulated usage conditions in terms of the number of concurrent users, their ramp-up pattern, frequency and relative percentage of transactions</a:t>
            </a:r>
          </a:p>
          <a:p>
            <a:r>
              <a:rPr lang="en-GB" b="1"/>
              <a:t>Monitoring Tools</a:t>
            </a:r>
            <a:endParaRPr lang="en-GB"/>
          </a:p>
          <a:p>
            <a:pPr lvl="1"/>
            <a:r>
              <a:rPr lang="en-GB"/>
              <a:t>Monitoring tools continuously analyse, verify and report on usage of specific system resources (such as CPU, memory, disc capacity, network), and give warnings of possible service problems</a:t>
            </a:r>
          </a:p>
          <a:p>
            <a:r>
              <a:rPr lang="en-GB" b="1"/>
              <a:t>Data Quality Assessment Tools</a:t>
            </a:r>
            <a:endParaRPr lang="en-GB"/>
          </a:p>
          <a:p>
            <a:pPr lvl="1"/>
            <a:r>
              <a:rPr lang="en-GB"/>
              <a:t>These tools assess data quality and integrity for data-centric projects such as data conversion/migration projects and data warehouse applications</a:t>
            </a:r>
          </a:p>
        </p:txBody>
      </p:sp>
    </p:spTree>
    <p:extLst>
      <p:ext uri="{BB962C8B-B14F-4D97-AF65-F5344CB8AC3E}">
        <p14:creationId xmlns:p14="http://schemas.microsoft.com/office/powerpoint/2010/main" val="43343699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2CAE-DAC8-4718-95C8-E416159906FE}"/>
              </a:ext>
            </a:extLst>
          </p:cNvPr>
          <p:cNvSpPr>
            <a:spLocks noGrp="1"/>
          </p:cNvSpPr>
          <p:nvPr>
            <p:ph type="title"/>
          </p:nvPr>
        </p:nvSpPr>
        <p:spPr/>
        <p:txBody>
          <a:bodyPr>
            <a:normAutofit fontScale="90000"/>
          </a:bodyPr>
          <a:lstStyle/>
          <a:p>
            <a:r>
              <a:rPr lang="en-US" err="1">
                <a:ea typeface="+mn-lt"/>
                <a:cs typeface="+mn-lt"/>
              </a:rPr>
              <a:t>Summarise</a:t>
            </a:r>
            <a:r>
              <a:rPr lang="en-US">
                <a:ea typeface="+mn-lt"/>
                <a:cs typeface="+mn-lt"/>
              </a:rPr>
              <a:t> the pros and cons of test automation</a:t>
            </a:r>
            <a:endParaRPr lang="en-US"/>
          </a:p>
        </p:txBody>
      </p:sp>
      <p:sp>
        <p:nvSpPr>
          <p:cNvPr id="3" name="Text Placeholder 2">
            <a:extLst>
              <a:ext uri="{FF2B5EF4-FFF2-40B4-BE49-F238E27FC236}">
                <a16:creationId xmlns:a16="http://schemas.microsoft.com/office/drawing/2014/main" id="{8644E23E-E187-4397-AD30-C747DFBA2B4C}"/>
              </a:ext>
            </a:extLst>
          </p:cNvPr>
          <p:cNvSpPr>
            <a:spLocks noGrp="1"/>
          </p:cNvSpPr>
          <p:nvPr>
            <p:ph type="body" idx="1"/>
          </p:nvPr>
        </p:nvSpPr>
        <p:spPr/>
        <p:txBody>
          <a:bodyPr/>
          <a:lstStyle/>
          <a:p>
            <a:r>
              <a:rPr lang="en-US">
                <a:cs typeface="Calibri"/>
              </a:rPr>
              <a:t>Pros</a:t>
            </a:r>
            <a:endParaRPr lang="en-US"/>
          </a:p>
        </p:txBody>
      </p:sp>
      <p:sp>
        <p:nvSpPr>
          <p:cNvPr id="5" name="Text Placeholder 4">
            <a:extLst>
              <a:ext uri="{FF2B5EF4-FFF2-40B4-BE49-F238E27FC236}">
                <a16:creationId xmlns:a16="http://schemas.microsoft.com/office/drawing/2014/main" id="{CA5807A4-6313-4933-A347-0F70D5934A80}"/>
              </a:ext>
            </a:extLst>
          </p:cNvPr>
          <p:cNvSpPr>
            <a:spLocks noGrp="1"/>
          </p:cNvSpPr>
          <p:nvPr>
            <p:ph type="body" sz="quarter" idx="3"/>
          </p:nvPr>
        </p:nvSpPr>
        <p:spPr/>
        <p:txBody>
          <a:bodyPr/>
          <a:lstStyle/>
          <a:p>
            <a:r>
              <a:rPr lang="en-US">
                <a:cs typeface="Calibri"/>
              </a:rPr>
              <a:t>Cons</a:t>
            </a:r>
            <a:endParaRPr lang="en-US"/>
          </a:p>
        </p:txBody>
      </p:sp>
    </p:spTree>
    <p:extLst>
      <p:ext uri="{BB962C8B-B14F-4D97-AF65-F5344CB8AC3E}">
        <p14:creationId xmlns:p14="http://schemas.microsoft.com/office/powerpoint/2010/main" val="12567689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Pros and Cons of Test Automation</a:t>
            </a:r>
            <a:endParaRPr lang="en-GB"/>
          </a:p>
        </p:txBody>
      </p:sp>
      <p:sp>
        <p:nvSpPr>
          <p:cNvPr id="4" name="Text Placeholder 3"/>
          <p:cNvSpPr>
            <a:spLocks noGrp="1"/>
          </p:cNvSpPr>
          <p:nvPr>
            <p:ph type="body" idx="1"/>
          </p:nvPr>
        </p:nvSpPr>
        <p:spPr/>
        <p:txBody>
          <a:bodyPr/>
          <a:lstStyle/>
          <a:p>
            <a:r>
              <a:rPr lang="en-GB"/>
              <a:t>Pros</a:t>
            </a:r>
          </a:p>
        </p:txBody>
      </p:sp>
      <p:sp>
        <p:nvSpPr>
          <p:cNvPr id="5" name="Content Placeholder 4"/>
          <p:cNvSpPr>
            <a:spLocks noGrp="1"/>
          </p:cNvSpPr>
          <p:nvPr>
            <p:ph sz="half" idx="2"/>
          </p:nvPr>
        </p:nvSpPr>
        <p:spPr/>
        <p:txBody>
          <a:bodyPr/>
          <a:lstStyle/>
          <a:p>
            <a:r>
              <a:rPr lang="en-GB"/>
              <a:t>Fast and effective</a:t>
            </a:r>
          </a:p>
          <a:p>
            <a:r>
              <a:rPr lang="en-GB"/>
              <a:t>Time saving</a:t>
            </a:r>
          </a:p>
          <a:p>
            <a:r>
              <a:rPr lang="en-GB"/>
              <a:t>Cost effective</a:t>
            </a:r>
          </a:p>
          <a:p>
            <a:r>
              <a:rPr lang="en-GB"/>
              <a:t>Transparency</a:t>
            </a:r>
          </a:p>
          <a:p>
            <a:endParaRPr lang="en-GB"/>
          </a:p>
        </p:txBody>
      </p:sp>
      <p:sp>
        <p:nvSpPr>
          <p:cNvPr id="6" name="Text Placeholder 5"/>
          <p:cNvSpPr>
            <a:spLocks noGrp="1"/>
          </p:cNvSpPr>
          <p:nvPr>
            <p:ph type="body" sz="quarter" idx="3"/>
          </p:nvPr>
        </p:nvSpPr>
        <p:spPr/>
        <p:txBody>
          <a:bodyPr/>
          <a:lstStyle/>
          <a:p>
            <a:r>
              <a:rPr lang="en-GB"/>
              <a:t>Cons</a:t>
            </a:r>
          </a:p>
        </p:txBody>
      </p:sp>
      <p:sp>
        <p:nvSpPr>
          <p:cNvPr id="7" name="Content Placeholder 6"/>
          <p:cNvSpPr>
            <a:spLocks noGrp="1"/>
          </p:cNvSpPr>
          <p:nvPr>
            <p:ph sz="quarter" idx="4"/>
          </p:nvPr>
        </p:nvSpPr>
        <p:spPr/>
        <p:txBody>
          <a:bodyPr/>
          <a:lstStyle/>
          <a:p>
            <a:r>
              <a:rPr lang="en-GB"/>
              <a:t>Expensive</a:t>
            </a:r>
          </a:p>
          <a:p>
            <a:r>
              <a:rPr lang="en-GB"/>
              <a:t>Cannot replace manual testing</a:t>
            </a:r>
          </a:p>
          <a:p>
            <a:r>
              <a:rPr lang="en-GB"/>
              <a:t>Compatibility</a:t>
            </a:r>
          </a:p>
        </p:txBody>
      </p:sp>
    </p:spTree>
    <p:extLst>
      <p:ext uri="{BB962C8B-B14F-4D97-AF65-F5344CB8AC3E}">
        <p14:creationId xmlns:p14="http://schemas.microsoft.com/office/powerpoint/2010/main" val="88167322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7.	Configuration Management and Version Control Systems (10%, K3)</a:t>
            </a:r>
            <a:endParaRPr lang="en-GB"/>
          </a:p>
        </p:txBody>
      </p:sp>
      <p:sp>
        <p:nvSpPr>
          <p:cNvPr id="3" name="Content Placeholder 2"/>
          <p:cNvSpPr>
            <a:spLocks noGrp="1"/>
          </p:cNvSpPr>
          <p:nvPr>
            <p:ph idx="1"/>
          </p:nvPr>
        </p:nvSpPr>
        <p:spPr/>
        <p:txBody>
          <a:bodyPr>
            <a:normAutofit/>
          </a:bodyPr>
          <a:lstStyle/>
          <a:p>
            <a:r>
              <a:rPr lang="en-US"/>
              <a:t>In this topic, the apprentice will gain an understanding of the importance of configuration management and version control, together with the use of tools and techniques to store and manage incremental updates and versions of code. The successful apprentice should be able to:</a:t>
            </a:r>
            <a:endParaRPr lang="en-GB"/>
          </a:p>
        </p:txBody>
      </p:sp>
    </p:spTree>
    <p:extLst>
      <p:ext uri="{BB962C8B-B14F-4D97-AF65-F5344CB8AC3E}">
        <p14:creationId xmlns:p14="http://schemas.microsoft.com/office/powerpoint/2010/main" val="21572195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7.1</a:t>
            </a:r>
          </a:p>
        </p:txBody>
      </p:sp>
      <p:sp>
        <p:nvSpPr>
          <p:cNvPr id="3" name="Content Placeholder 2"/>
          <p:cNvSpPr>
            <a:spLocks noGrp="1"/>
          </p:cNvSpPr>
          <p:nvPr>
            <p:ph type="body" idx="1"/>
          </p:nvPr>
        </p:nvSpPr>
        <p:spPr/>
        <p:txBody>
          <a:bodyPr>
            <a:normAutofit lnSpcReduction="10000"/>
          </a:bodyPr>
          <a:lstStyle/>
          <a:p>
            <a:r>
              <a:rPr lang="en-US"/>
              <a:t>Explain how configuration management tools and techniques are used to control and manage the different software development artifacts (including but not limited to) through the phases of the SDLC (Software development lifecycle) and live operation.</a:t>
            </a:r>
            <a:endParaRPr lang="en-GB"/>
          </a:p>
          <a:p>
            <a:pPr lvl="1"/>
            <a:r>
              <a:rPr lang="en-US"/>
              <a:t>Requirements documentation</a:t>
            </a:r>
            <a:endParaRPr lang="en-GB"/>
          </a:p>
          <a:p>
            <a:pPr lvl="1"/>
            <a:r>
              <a:rPr lang="en-US"/>
              <a:t>Code</a:t>
            </a:r>
            <a:endParaRPr lang="en-GB"/>
          </a:p>
          <a:p>
            <a:pPr lvl="1"/>
            <a:r>
              <a:rPr lang="en-US"/>
              <a:t>Test scripts</a:t>
            </a:r>
            <a:endParaRPr lang="en-GB"/>
          </a:p>
          <a:p>
            <a:endParaRPr lang="en-GB"/>
          </a:p>
        </p:txBody>
      </p:sp>
    </p:spTree>
    <p:extLst>
      <p:ext uri="{BB962C8B-B14F-4D97-AF65-F5344CB8AC3E}">
        <p14:creationId xmlns:p14="http://schemas.microsoft.com/office/powerpoint/2010/main" val="286193930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Configuration Management</a:t>
            </a:r>
          </a:p>
        </p:txBody>
      </p:sp>
      <p:sp>
        <p:nvSpPr>
          <p:cNvPr id="5" name="Content Placeholder 4"/>
          <p:cNvSpPr>
            <a:spLocks noGrp="1"/>
          </p:cNvSpPr>
          <p:nvPr>
            <p:ph idx="1"/>
          </p:nvPr>
        </p:nvSpPr>
        <p:spPr/>
        <p:txBody>
          <a:bodyPr vert="horz" lIns="91440" tIns="45720" rIns="91440" bIns="45720" rtlCol="0" anchor="t">
            <a:normAutofit/>
          </a:bodyPr>
          <a:lstStyle/>
          <a:p>
            <a:r>
              <a:rPr lang="en-GB"/>
              <a:t>Configuration management (CM) is a systems engineering process for establishing and maintaining consistency of a product's performance, functional, and physical attributes with its requirements, design, and operational information throughout its life</a:t>
            </a:r>
          </a:p>
          <a:p>
            <a:endParaRPr lang="en-GB">
              <a:cs typeface="Calibri"/>
            </a:endParaRPr>
          </a:p>
          <a:p>
            <a:r>
              <a:rPr lang="en-GB">
                <a:ea typeface="+mn-lt"/>
                <a:cs typeface="+mn-lt"/>
              </a:rPr>
              <a:t>Why use </a:t>
            </a:r>
            <a:r>
              <a:rPr lang="en-GB" b="1">
                <a:ea typeface="+mn-lt"/>
                <a:cs typeface="+mn-lt"/>
              </a:rPr>
              <a:t>configuration management tools</a:t>
            </a:r>
            <a:r>
              <a:rPr lang="en-GB">
                <a:ea typeface="+mn-lt"/>
                <a:cs typeface="+mn-lt"/>
              </a:rPr>
              <a:t>?</a:t>
            </a:r>
          </a:p>
          <a:p>
            <a:r>
              <a:rPr lang="en-GB">
                <a:ea typeface="+mn-lt"/>
                <a:cs typeface="+mn-lt"/>
              </a:rPr>
              <a:t> </a:t>
            </a:r>
            <a:r>
              <a:rPr lang="en-GB" b="1">
                <a:ea typeface="+mn-lt"/>
                <a:cs typeface="+mn-lt"/>
              </a:rPr>
              <a:t>Configuration management tools</a:t>
            </a:r>
            <a:r>
              <a:rPr lang="en-GB">
                <a:ea typeface="+mn-lt"/>
                <a:cs typeface="+mn-lt"/>
              </a:rPr>
              <a:t> enable changes and deployments to be faster, repeatable, scalable, predictable, and able to maintain the desired state.</a:t>
            </a:r>
            <a:endParaRPr lang="en-GB">
              <a:cs typeface="Calibri"/>
            </a:endParaRPr>
          </a:p>
        </p:txBody>
      </p:sp>
    </p:spTree>
    <p:extLst>
      <p:ext uri="{BB962C8B-B14F-4D97-AF65-F5344CB8AC3E}">
        <p14:creationId xmlns:p14="http://schemas.microsoft.com/office/powerpoint/2010/main" val="341666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02FD-EAF8-4388-A58F-CB2C796FE4C2}"/>
              </a:ext>
            </a:extLst>
          </p:cNvPr>
          <p:cNvSpPr>
            <a:spLocks noGrp="1"/>
          </p:cNvSpPr>
          <p:nvPr>
            <p:ph type="title"/>
          </p:nvPr>
        </p:nvSpPr>
        <p:spPr/>
        <p:txBody>
          <a:bodyPr/>
          <a:lstStyle/>
          <a:p>
            <a:r>
              <a:rPr lang="en-US" b="0">
                <a:ea typeface="+mn-lt"/>
                <a:cs typeface="+mn-lt"/>
              </a:rPr>
              <a:t>Identifying market segments</a:t>
            </a:r>
            <a:endParaRPr lang="en-US"/>
          </a:p>
        </p:txBody>
      </p:sp>
      <p:sp>
        <p:nvSpPr>
          <p:cNvPr id="3" name="Content Placeholder 2">
            <a:extLst>
              <a:ext uri="{FF2B5EF4-FFF2-40B4-BE49-F238E27FC236}">
                <a16:creationId xmlns:a16="http://schemas.microsoft.com/office/drawing/2014/main" id="{59712325-D6DD-46CF-AFCC-F73A7AEC1C77}"/>
              </a:ext>
            </a:extLst>
          </p:cNvPr>
          <p:cNvSpPr>
            <a:spLocks noGrp="1"/>
          </p:cNvSpPr>
          <p:nvPr>
            <p:ph idx="1"/>
          </p:nvPr>
        </p:nvSpPr>
        <p:spPr/>
        <p:txBody>
          <a:bodyPr vert="horz" lIns="91440" tIns="45720" rIns="91440" bIns="45720" rtlCol="0" anchor="t">
            <a:normAutofit/>
          </a:bodyPr>
          <a:lstStyle/>
          <a:p>
            <a:endParaRPr lang="en-US">
              <a:cs typeface="Calibri" panose="020F0502020204030204"/>
            </a:endParaRPr>
          </a:p>
          <a:p>
            <a:r>
              <a:rPr lang="en-US" b="1">
                <a:ea typeface="+mn-lt"/>
                <a:cs typeface="+mn-lt"/>
              </a:rPr>
              <a:t>Market segmentation</a:t>
            </a:r>
            <a:r>
              <a:rPr lang="en-US">
                <a:ea typeface="+mn-lt"/>
                <a:cs typeface="+mn-lt"/>
              </a:rPr>
              <a:t> is the process of splitting a business’ target market into different groups. Businesses use these groups to make it easier for them to develop products aimed at certain people and to help them target their marketing. Small businesses generally split up their target market based on location, demographics, behaviour, lifestyle, income and age.</a:t>
            </a:r>
            <a:endParaRPr lang="en-US"/>
          </a:p>
          <a:p>
            <a:endParaRPr lang="en-US">
              <a:cs typeface="Calibri"/>
            </a:endParaRPr>
          </a:p>
        </p:txBody>
      </p:sp>
    </p:spTree>
    <p:extLst>
      <p:ext uri="{BB962C8B-B14F-4D97-AF65-F5344CB8AC3E}">
        <p14:creationId xmlns:p14="http://schemas.microsoft.com/office/powerpoint/2010/main" val="410463756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Configuration Management Tools</a:t>
            </a:r>
          </a:p>
        </p:txBody>
      </p:sp>
      <p:sp>
        <p:nvSpPr>
          <p:cNvPr id="3" name="Content Placeholder 2"/>
          <p:cNvSpPr>
            <a:spLocks noGrp="1"/>
          </p:cNvSpPr>
          <p:nvPr>
            <p:ph idx="1"/>
          </p:nvPr>
        </p:nvSpPr>
        <p:spPr/>
        <p:txBody>
          <a:bodyPr vert="horz" lIns="91440" tIns="45720" rIns="91440" bIns="45720" rtlCol="0" anchor="t">
            <a:normAutofit/>
          </a:bodyPr>
          <a:lstStyle/>
          <a:p>
            <a:r>
              <a:rPr lang="en-GB"/>
              <a:t>CM tools are tools for automating the application of configuration states</a:t>
            </a:r>
          </a:p>
          <a:p>
            <a:r>
              <a:rPr lang="en-GB"/>
              <a:t>Tools</a:t>
            </a:r>
          </a:p>
          <a:p>
            <a:pPr lvl="1"/>
            <a:r>
              <a:rPr lang="en-GB" err="1"/>
              <a:t>CFEngine</a:t>
            </a:r>
            <a:endParaRPr lang="en-GB"/>
          </a:p>
          <a:p>
            <a:pPr lvl="1"/>
            <a:r>
              <a:rPr lang="en-GB"/>
              <a:t>Chef</a:t>
            </a:r>
          </a:p>
          <a:p>
            <a:pPr lvl="1"/>
            <a:r>
              <a:rPr lang="en-GB"/>
              <a:t>Ansible</a:t>
            </a:r>
          </a:p>
          <a:p>
            <a:pPr lvl="1"/>
            <a:r>
              <a:rPr lang="en-GB"/>
              <a:t>Puppet</a:t>
            </a:r>
          </a:p>
          <a:p>
            <a:pPr lvl="1"/>
            <a:endParaRPr lang="en-US">
              <a:ea typeface="+mn-lt"/>
              <a:cs typeface="+mn-lt"/>
            </a:endParaRPr>
          </a:p>
          <a:p>
            <a:pPr lvl="1"/>
            <a:endParaRPr lang="en-US">
              <a:ea typeface="+mn-lt"/>
              <a:cs typeface="+mn-lt"/>
            </a:endParaRPr>
          </a:p>
          <a:p>
            <a:pPr marL="342900" lvl="1" indent="0">
              <a:buNone/>
            </a:pPr>
            <a:r>
              <a:rPr lang="en-US">
                <a:ea typeface="+mn-lt"/>
                <a:cs typeface="+mn-lt"/>
              </a:rPr>
              <a:t>Explain how configuration management tools and techniques are used to control and manage the different software developmen</a:t>
            </a:r>
            <a:endParaRPr lang="en-GB">
              <a:cs typeface="Calibri" panose="020F0502020204030204"/>
            </a:endParaRPr>
          </a:p>
          <a:p>
            <a:pPr lvl="1"/>
            <a:endParaRPr lang="en-GB">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98815975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CFEngine</a:t>
            </a:r>
            <a:endParaRPr lang="en-GB"/>
          </a:p>
        </p:txBody>
      </p:sp>
      <p:sp>
        <p:nvSpPr>
          <p:cNvPr id="3" name="Content Placeholder 2"/>
          <p:cNvSpPr>
            <a:spLocks noGrp="1"/>
          </p:cNvSpPr>
          <p:nvPr>
            <p:ph idx="1"/>
          </p:nvPr>
        </p:nvSpPr>
        <p:spPr/>
        <p:txBody>
          <a:bodyPr/>
          <a:lstStyle/>
          <a:p>
            <a:r>
              <a:rPr lang="en-GB" err="1"/>
              <a:t>CFEngine</a:t>
            </a:r>
            <a:r>
              <a:rPr lang="en-GB"/>
              <a:t> is one of the older CM tools</a:t>
            </a:r>
          </a:p>
          <a:p>
            <a:r>
              <a:rPr lang="en-GB"/>
              <a:t>Compared to Puppet, also an established technology: </a:t>
            </a:r>
          </a:p>
          <a:p>
            <a:pPr lvl="1"/>
            <a:r>
              <a:rPr lang="en-GB" err="1"/>
              <a:t>CFEngine</a:t>
            </a:r>
            <a:r>
              <a:rPr lang="en-GB"/>
              <a:t> runs on C, as opposed to Puppet’s use of Ruby</a:t>
            </a:r>
          </a:p>
          <a:p>
            <a:pPr lvl="1"/>
            <a:r>
              <a:rPr lang="en-GB"/>
              <a:t>C is the more low level of the two languages, and one of the main complaints regarding </a:t>
            </a:r>
            <a:r>
              <a:rPr lang="en-GB" err="1"/>
              <a:t>CFEngine</a:t>
            </a:r>
            <a:r>
              <a:rPr lang="en-GB"/>
              <a:t> is that the learning curve is very steep</a:t>
            </a:r>
          </a:p>
          <a:p>
            <a:pPr lvl="1"/>
            <a:r>
              <a:rPr lang="en-GB"/>
              <a:t>It does mean though that </a:t>
            </a:r>
            <a:r>
              <a:rPr lang="en-GB" err="1"/>
              <a:t>CFEngine</a:t>
            </a:r>
            <a:r>
              <a:rPr lang="en-GB"/>
              <a:t> has a dramatically smaller memory footprint, it runs faster and has far fewer dependencies</a:t>
            </a:r>
          </a:p>
        </p:txBody>
      </p:sp>
    </p:spTree>
    <p:extLst>
      <p:ext uri="{BB962C8B-B14F-4D97-AF65-F5344CB8AC3E}">
        <p14:creationId xmlns:p14="http://schemas.microsoft.com/office/powerpoint/2010/main" val="65872852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Chef</a:t>
            </a:r>
          </a:p>
        </p:txBody>
      </p:sp>
      <p:sp>
        <p:nvSpPr>
          <p:cNvPr id="3" name="Content Placeholder 2"/>
          <p:cNvSpPr>
            <a:spLocks noGrp="1"/>
          </p:cNvSpPr>
          <p:nvPr>
            <p:ph idx="1"/>
          </p:nvPr>
        </p:nvSpPr>
        <p:spPr/>
        <p:txBody>
          <a:bodyPr/>
          <a:lstStyle/>
          <a:p>
            <a:r>
              <a:rPr lang="en-GB"/>
              <a:t>Chef is the other heavyweight in the CM and automation arena</a:t>
            </a:r>
          </a:p>
          <a:p>
            <a:r>
              <a:rPr lang="en-GB"/>
              <a:t>Like Puppet, Chef is also written in Ruby, and its CLI also uses a Ruby-based DSL</a:t>
            </a:r>
          </a:p>
          <a:p>
            <a:r>
              <a:rPr lang="en-GB"/>
              <a:t>Chef utilizes a master-agent model, and in addition to a master server, a Chef installation also requires a workstation to control the master</a:t>
            </a:r>
          </a:p>
          <a:p>
            <a:r>
              <a:rPr lang="en-GB"/>
              <a:t>The agents can be installed from the workstation using the ‘knife’ tool that uses SSH for deployment, easing the installation burden</a:t>
            </a:r>
          </a:p>
        </p:txBody>
      </p:sp>
    </p:spTree>
    <p:extLst>
      <p:ext uri="{BB962C8B-B14F-4D97-AF65-F5344CB8AC3E}">
        <p14:creationId xmlns:p14="http://schemas.microsoft.com/office/powerpoint/2010/main" val="21869466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Ansible</a:t>
            </a:r>
          </a:p>
        </p:txBody>
      </p:sp>
      <p:sp>
        <p:nvSpPr>
          <p:cNvPr id="3" name="Content Placeholder 2"/>
          <p:cNvSpPr>
            <a:spLocks noGrp="1"/>
          </p:cNvSpPr>
          <p:nvPr>
            <p:ph idx="1"/>
          </p:nvPr>
        </p:nvSpPr>
        <p:spPr/>
        <p:txBody>
          <a:bodyPr vert="horz" lIns="91440" tIns="45720" rIns="91440" bIns="45720" rtlCol="0" anchor="t">
            <a:normAutofit/>
          </a:bodyPr>
          <a:lstStyle/>
          <a:p>
            <a:r>
              <a:rPr lang="en-GB"/>
              <a:t>Newer than Chef or Puppet, Ansible has gained a solid footing in the industry</a:t>
            </a:r>
          </a:p>
          <a:p>
            <a:r>
              <a:rPr lang="en-GB"/>
              <a:t>It's included in popular Linux distros such as Fedora</a:t>
            </a:r>
          </a:p>
          <a:p>
            <a:r>
              <a:rPr lang="en-GB"/>
              <a:t>Two offerings: Ansible and Ansible Tower, the latter featuring the platform’s UI and dashboard</a:t>
            </a:r>
          </a:p>
          <a:p>
            <a:r>
              <a:rPr lang="en-GB"/>
              <a:t>Despite being a relatively new player in the arena when compared to competitors like Chef or Puppet, it’s gained quite a favourable reputation amongst DevOps professionals for its straightforward operations and simple management capabilities</a:t>
            </a:r>
          </a:p>
          <a:p>
            <a:endParaRPr lang="en-GB">
              <a:cs typeface="Calibri" panose="020F0502020204030204"/>
            </a:endParaRPr>
          </a:p>
        </p:txBody>
      </p:sp>
    </p:spTree>
    <p:extLst>
      <p:ext uri="{BB962C8B-B14F-4D97-AF65-F5344CB8AC3E}">
        <p14:creationId xmlns:p14="http://schemas.microsoft.com/office/powerpoint/2010/main" val="340943602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Puppet</a:t>
            </a:r>
          </a:p>
        </p:txBody>
      </p:sp>
      <p:sp>
        <p:nvSpPr>
          <p:cNvPr id="3" name="Content Placeholder 2"/>
          <p:cNvSpPr>
            <a:spLocks noGrp="1"/>
          </p:cNvSpPr>
          <p:nvPr>
            <p:ph idx="1"/>
          </p:nvPr>
        </p:nvSpPr>
        <p:spPr/>
        <p:txBody>
          <a:bodyPr/>
          <a:lstStyle/>
          <a:p>
            <a:r>
              <a:rPr lang="en-GB"/>
              <a:t>One of the best resources for trends in DevOps</a:t>
            </a:r>
          </a:p>
          <a:p>
            <a:r>
              <a:rPr lang="en-GB"/>
              <a:t>Knowing the strengths and weaknesses of the Puppet platform is increasingly important for people in operations</a:t>
            </a:r>
          </a:p>
          <a:p>
            <a:r>
              <a:rPr lang="en-GB"/>
              <a:t>It is frequently stated that Puppet is a tool that was built with </a:t>
            </a:r>
            <a:r>
              <a:rPr lang="en-GB" err="1"/>
              <a:t>sysadmins</a:t>
            </a:r>
            <a:r>
              <a:rPr lang="en-GB"/>
              <a:t> in mind</a:t>
            </a:r>
          </a:p>
          <a:p>
            <a:r>
              <a:rPr lang="en-GB"/>
              <a:t>The learning curve is less imposing due to Puppet being primarily model driven</a:t>
            </a:r>
          </a:p>
          <a:p>
            <a:r>
              <a:rPr lang="en-GB"/>
              <a:t>Getting your head around JSON data structures in Puppet manifests is far less daunting to a </a:t>
            </a:r>
            <a:r>
              <a:rPr lang="en-GB" err="1"/>
              <a:t>sysadmin</a:t>
            </a:r>
            <a:r>
              <a:rPr lang="en-GB"/>
              <a:t> who has spent their life at the command line than Ruby syntax is</a:t>
            </a:r>
          </a:p>
        </p:txBody>
      </p:sp>
    </p:spTree>
    <p:extLst>
      <p:ext uri="{BB962C8B-B14F-4D97-AF65-F5344CB8AC3E}">
        <p14:creationId xmlns:p14="http://schemas.microsoft.com/office/powerpoint/2010/main" val="299995143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7.2</a:t>
            </a:r>
          </a:p>
        </p:txBody>
      </p:sp>
      <p:sp>
        <p:nvSpPr>
          <p:cNvPr id="3" name="Content Placeholder 2"/>
          <p:cNvSpPr>
            <a:spLocks noGrp="1"/>
          </p:cNvSpPr>
          <p:nvPr>
            <p:ph type="body" idx="1"/>
          </p:nvPr>
        </p:nvSpPr>
        <p:spPr/>
        <p:txBody>
          <a:bodyPr>
            <a:normAutofit fontScale="92500" lnSpcReduction="20000"/>
          </a:bodyPr>
          <a:lstStyle/>
          <a:p>
            <a:r>
              <a:rPr lang="en-US"/>
              <a:t>Summarise the main features and benefits of version control for the development of code, including but not limited to:</a:t>
            </a:r>
            <a:endParaRPr lang="en-GB"/>
          </a:p>
          <a:p>
            <a:pPr lvl="1"/>
            <a:r>
              <a:rPr lang="en-US"/>
              <a:t>Change history</a:t>
            </a:r>
            <a:endParaRPr lang="en-GB"/>
          </a:p>
          <a:p>
            <a:pPr lvl="1"/>
            <a:r>
              <a:rPr lang="en-US"/>
              <a:t>Concurrent working</a:t>
            </a:r>
            <a:endParaRPr lang="en-GB"/>
          </a:p>
          <a:p>
            <a:pPr lvl="1"/>
            <a:r>
              <a:rPr lang="en-US"/>
              <a:t>Tracking and preventing conflicts</a:t>
            </a:r>
            <a:endParaRPr lang="en-GB"/>
          </a:p>
          <a:p>
            <a:pPr lvl="1"/>
            <a:r>
              <a:rPr lang="en-US"/>
              <a:t>Traceability</a:t>
            </a:r>
            <a:endParaRPr lang="en-GB"/>
          </a:p>
          <a:p>
            <a:pPr lvl="1"/>
            <a:r>
              <a:rPr lang="en-US"/>
              <a:t>Security</a:t>
            </a:r>
            <a:endParaRPr lang="en-GB"/>
          </a:p>
          <a:p>
            <a:endParaRPr lang="en-GB"/>
          </a:p>
        </p:txBody>
      </p:sp>
    </p:spTree>
    <p:extLst>
      <p:ext uri="{BB962C8B-B14F-4D97-AF65-F5344CB8AC3E}">
        <p14:creationId xmlns:p14="http://schemas.microsoft.com/office/powerpoint/2010/main" val="35306588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Benefits of Version Control</a:t>
            </a:r>
          </a:p>
        </p:txBody>
      </p:sp>
      <p:sp>
        <p:nvSpPr>
          <p:cNvPr id="5" name="Content Placeholder 4"/>
          <p:cNvSpPr>
            <a:spLocks noGrp="1"/>
          </p:cNvSpPr>
          <p:nvPr>
            <p:ph idx="1"/>
          </p:nvPr>
        </p:nvSpPr>
        <p:spPr>
          <a:xfrm>
            <a:off x="234616" y="1772817"/>
            <a:ext cx="8692816" cy="4968552"/>
          </a:xfrm>
        </p:spPr>
        <p:txBody>
          <a:bodyPr>
            <a:normAutofit fontScale="92500" lnSpcReduction="10000"/>
          </a:bodyPr>
          <a:lstStyle/>
          <a:p>
            <a:r>
              <a:rPr lang="en-GB"/>
              <a:t>Version control systems allow you to compare files, identify differences, and merge the changes if needed prior to committing any code</a:t>
            </a:r>
          </a:p>
          <a:p>
            <a:r>
              <a:rPr lang="en-GB"/>
              <a:t>Versioning is also a great way to keep track of application builds by being able to identify which version is currently in development, QA, and production</a:t>
            </a:r>
          </a:p>
          <a:p>
            <a:r>
              <a:rPr lang="en-GB"/>
              <a:t>When new developers join a team, they can easily download the current version of the application to their local environment using the version control system and are able to keep track of the version they’re currently running</a:t>
            </a:r>
          </a:p>
          <a:p>
            <a:r>
              <a:rPr lang="en-GB"/>
              <a:t>During development, you can also have entirely independent code versions if you prefer to keep different development efforts separate</a:t>
            </a:r>
          </a:p>
          <a:p>
            <a:r>
              <a:rPr lang="en-GB"/>
              <a:t>When ready, you can merge the files to create a final working version</a:t>
            </a:r>
          </a:p>
          <a:p>
            <a:r>
              <a:rPr lang="en-GB"/>
              <a:t>Another great use for versioning is when troubleshooting an issue, you are able to easily compare different versions of files to track differences</a:t>
            </a:r>
          </a:p>
          <a:p>
            <a:r>
              <a:rPr lang="en-GB"/>
              <a:t>You can compare the last working file with the faulty file, decreasing the time spent identifying the cause of an issue</a:t>
            </a:r>
          </a:p>
          <a:p>
            <a:r>
              <a:rPr lang="en-GB"/>
              <a:t>If the user decides to roll back the changes, you can implement the last working file by using the correct version</a:t>
            </a:r>
          </a:p>
          <a:p>
            <a:endParaRPr lang="en-GB"/>
          </a:p>
        </p:txBody>
      </p:sp>
    </p:spTree>
    <p:extLst>
      <p:ext uri="{BB962C8B-B14F-4D97-AF65-F5344CB8AC3E}">
        <p14:creationId xmlns:p14="http://schemas.microsoft.com/office/powerpoint/2010/main" val="32696100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Features of Version Control</a:t>
            </a:r>
          </a:p>
        </p:txBody>
      </p:sp>
      <p:sp>
        <p:nvSpPr>
          <p:cNvPr id="3" name="Content Placeholder 2"/>
          <p:cNvSpPr>
            <a:spLocks noGrp="1"/>
          </p:cNvSpPr>
          <p:nvPr>
            <p:ph idx="1"/>
          </p:nvPr>
        </p:nvSpPr>
        <p:spPr/>
        <p:txBody>
          <a:bodyPr/>
          <a:lstStyle/>
          <a:p>
            <a:r>
              <a:rPr lang="en-GB"/>
              <a:t>A version control system is mostly based around one concept, tracking changes that happen within directories or files</a:t>
            </a:r>
          </a:p>
          <a:p>
            <a:r>
              <a:rPr lang="en-GB"/>
              <a:t>The set of files or directories that are under version control are more commonly called a </a:t>
            </a:r>
            <a:r>
              <a:rPr lang="en-GB" b="1"/>
              <a:t>repository</a:t>
            </a:r>
          </a:p>
          <a:p>
            <a:r>
              <a:rPr lang="en-GB"/>
              <a:t>Repositories may be cloned (also called checking out)</a:t>
            </a:r>
          </a:p>
          <a:p>
            <a:r>
              <a:rPr lang="en-GB"/>
              <a:t>In version control, modifying, deleting files and/or directories, moving files or anything that can alter the state of a file is known as a </a:t>
            </a:r>
            <a:r>
              <a:rPr lang="en-GB" b="1"/>
              <a:t>commit</a:t>
            </a:r>
          </a:p>
          <a:p>
            <a:r>
              <a:rPr lang="en-GB"/>
              <a:t>When a commit is made, the changes are recorded as a </a:t>
            </a:r>
            <a:r>
              <a:rPr lang="en-GB" b="1" err="1"/>
              <a:t>changeset</a:t>
            </a:r>
            <a:r>
              <a:rPr lang="en-GB"/>
              <a:t> and given a unique revision</a:t>
            </a:r>
          </a:p>
          <a:p>
            <a:r>
              <a:rPr lang="en-GB"/>
              <a:t>A </a:t>
            </a:r>
            <a:r>
              <a:rPr lang="en-GB" err="1"/>
              <a:t>changeset</a:t>
            </a:r>
            <a:r>
              <a:rPr lang="en-GB"/>
              <a:t> will include a reference to the person who made the commit</a:t>
            </a:r>
          </a:p>
        </p:txBody>
      </p:sp>
    </p:spTree>
    <p:extLst>
      <p:ext uri="{BB962C8B-B14F-4D97-AF65-F5344CB8AC3E}">
        <p14:creationId xmlns:p14="http://schemas.microsoft.com/office/powerpoint/2010/main" val="57829284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Change history</a:t>
            </a:r>
            <a:endParaRPr lang="en-GB"/>
          </a:p>
        </p:txBody>
      </p:sp>
      <p:sp>
        <p:nvSpPr>
          <p:cNvPr id="3" name="Content Placeholder 2"/>
          <p:cNvSpPr>
            <a:spLocks noGrp="1"/>
          </p:cNvSpPr>
          <p:nvPr>
            <p:ph idx="1"/>
          </p:nvPr>
        </p:nvSpPr>
        <p:spPr/>
        <p:txBody>
          <a:bodyPr/>
          <a:lstStyle/>
          <a:p>
            <a:pPr lvl="1"/>
            <a:r>
              <a:rPr lang="en-GB"/>
              <a:t>As files are updated, you can leave messages explaining why the change happened (stored in the VCS, not the file). This makes it easy to see how a file is evolving over time, and why</a:t>
            </a:r>
          </a:p>
          <a:p>
            <a:endParaRPr lang="en-GB"/>
          </a:p>
        </p:txBody>
      </p:sp>
    </p:spTree>
    <p:extLst>
      <p:ext uri="{BB962C8B-B14F-4D97-AF65-F5344CB8AC3E}">
        <p14:creationId xmlns:p14="http://schemas.microsoft.com/office/powerpoint/2010/main" val="397985850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Concurrent working</a:t>
            </a:r>
            <a:br>
              <a:rPr lang="en-GB"/>
            </a:br>
            <a:endParaRPr lang="en-GB"/>
          </a:p>
        </p:txBody>
      </p:sp>
      <p:sp>
        <p:nvSpPr>
          <p:cNvPr id="3" name="Content Placeholder 2"/>
          <p:cNvSpPr>
            <a:spLocks noGrp="1"/>
          </p:cNvSpPr>
          <p:nvPr>
            <p:ph idx="1"/>
          </p:nvPr>
        </p:nvSpPr>
        <p:spPr/>
        <p:txBody>
          <a:bodyPr/>
          <a:lstStyle/>
          <a:p>
            <a:r>
              <a:rPr lang="en-GB"/>
              <a:t>Where a team of people may concurrently make changes to the same files</a:t>
            </a:r>
          </a:p>
          <a:p>
            <a:r>
              <a:rPr lang="en-GB"/>
              <a:t>A CVS is used to this end</a:t>
            </a:r>
          </a:p>
          <a:p>
            <a:r>
              <a:rPr lang="en-GB"/>
              <a:t>Concurrent Versioning System (CVS), is a free client-server revision control system in the field of software development.</a:t>
            </a:r>
          </a:p>
          <a:p>
            <a:r>
              <a:rPr lang="en-GB"/>
              <a:t>A version control system keeps track of all work and all changes in a set of files, and allows several developers (potentially widely separated in space and time) to collaborate</a:t>
            </a:r>
          </a:p>
          <a:p>
            <a:r>
              <a:rPr lang="en-GB"/>
              <a:t>Several developers may work on the same project concurrently, each one editing files within their own "working copy" of the project, and sending (or </a:t>
            </a:r>
            <a:r>
              <a:rPr lang="en-GB" i="1"/>
              <a:t>checking in</a:t>
            </a:r>
            <a:r>
              <a:rPr lang="en-GB"/>
              <a:t>) their modifications to the server</a:t>
            </a:r>
          </a:p>
        </p:txBody>
      </p:sp>
    </p:spTree>
    <p:extLst>
      <p:ext uri="{BB962C8B-B14F-4D97-AF65-F5344CB8AC3E}">
        <p14:creationId xmlns:p14="http://schemas.microsoft.com/office/powerpoint/2010/main" val="626010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Syllabus</a:t>
            </a:r>
          </a:p>
        </p:txBody>
      </p:sp>
      <p:sp>
        <p:nvSpPr>
          <p:cNvPr id="3" name="Content Placeholder 2"/>
          <p:cNvSpPr>
            <a:spLocks noGrp="1"/>
          </p:cNvSpPr>
          <p:nvPr>
            <p:ph idx="1"/>
          </p:nvPr>
        </p:nvSpPr>
        <p:spPr>
          <a:xfrm>
            <a:off x="323528" y="2336873"/>
            <a:ext cx="8352927" cy="3599316"/>
          </a:xfrm>
        </p:spPr>
        <p:txBody>
          <a:bodyPr>
            <a:normAutofit/>
          </a:bodyPr>
          <a:lstStyle/>
          <a:p>
            <a:pPr marL="0" indent="0">
              <a:buNone/>
            </a:pPr>
            <a:r>
              <a:rPr lang="en-US" b="1"/>
              <a:t>1.	</a:t>
            </a:r>
            <a:r>
              <a:rPr lang="en-US" b="1">
                <a:hlinkClick r:id="rId2" action="ppaction://hlinksldjump"/>
              </a:rPr>
              <a:t>Business Context and Market Environment (10%, K2)</a:t>
            </a:r>
            <a:endParaRPr lang="en-GB"/>
          </a:p>
          <a:p>
            <a:pPr marL="0" indent="0">
              <a:buNone/>
            </a:pPr>
            <a:r>
              <a:rPr lang="en-US" b="1"/>
              <a:t>2.	</a:t>
            </a:r>
            <a:r>
              <a:rPr lang="en-US" b="1">
                <a:hlinkClick r:id="rId3" action="ppaction://hlinksldjump"/>
              </a:rPr>
              <a:t>Software Development Methodologies (20%, K3)</a:t>
            </a:r>
            <a:endParaRPr lang="en-GB"/>
          </a:p>
          <a:p>
            <a:pPr marL="0" indent="0">
              <a:buNone/>
            </a:pPr>
            <a:r>
              <a:rPr lang="en-US" b="1"/>
              <a:t>3.	</a:t>
            </a:r>
            <a:r>
              <a:rPr lang="en-US" b="1">
                <a:hlinkClick r:id="rId4" action="ppaction://hlinksldjump"/>
              </a:rPr>
              <a:t>Team Roles and Relationships (10%, K2)</a:t>
            </a:r>
            <a:endParaRPr lang="en-GB"/>
          </a:p>
          <a:p>
            <a:pPr marL="0" indent="0">
              <a:buNone/>
            </a:pPr>
            <a:r>
              <a:rPr lang="en-US" b="1"/>
              <a:t>4.	</a:t>
            </a:r>
            <a:r>
              <a:rPr lang="en-US" b="1">
                <a:hlinkClick r:id="rId5" action="ppaction://hlinksldjump"/>
              </a:rPr>
              <a:t>Application Structure and Development Platform Context (20%, K3)</a:t>
            </a:r>
            <a:endParaRPr lang="en-GB"/>
          </a:p>
          <a:p>
            <a:pPr marL="0" indent="0">
              <a:buNone/>
            </a:pPr>
            <a:r>
              <a:rPr lang="en-US" b="1"/>
              <a:t>5.	</a:t>
            </a:r>
            <a:r>
              <a:rPr lang="en-US" b="1">
                <a:hlinkClick r:id="rId6" action="ppaction://hlinksldjump"/>
              </a:rPr>
              <a:t>The Software Development Lifecycle (SDLC) (10%, K3)</a:t>
            </a:r>
            <a:endParaRPr lang="en-GB"/>
          </a:p>
          <a:p>
            <a:pPr marL="0" indent="0">
              <a:buNone/>
            </a:pPr>
            <a:r>
              <a:rPr lang="en-US" b="1"/>
              <a:t>6.	</a:t>
            </a:r>
            <a:r>
              <a:rPr lang="en-US" b="1">
                <a:hlinkClick r:id="rId7" action="ppaction://hlinksldjump"/>
              </a:rPr>
              <a:t>Software Testing (20%, K3)</a:t>
            </a:r>
            <a:endParaRPr lang="en-GB"/>
          </a:p>
          <a:p>
            <a:pPr marL="0" indent="0">
              <a:buNone/>
            </a:pPr>
            <a:r>
              <a:rPr lang="en-US" b="1"/>
              <a:t>7.	</a:t>
            </a:r>
            <a:r>
              <a:rPr lang="en-US" b="1">
                <a:hlinkClick r:id="rId8" action="ppaction://hlinksldjump"/>
              </a:rPr>
              <a:t>Configuration Management and Version Control Systems (10%, K3)</a:t>
            </a:r>
            <a:endParaRPr lang="en-GB"/>
          </a:p>
        </p:txBody>
      </p:sp>
    </p:spTree>
    <p:extLst>
      <p:ext uri="{BB962C8B-B14F-4D97-AF65-F5344CB8AC3E}">
        <p14:creationId xmlns:p14="http://schemas.microsoft.com/office/powerpoint/2010/main" val="41369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The difference between a market sector and market segment</a:t>
            </a:r>
          </a:p>
        </p:txBody>
      </p:sp>
      <p:sp>
        <p:nvSpPr>
          <p:cNvPr id="3" name="Content Placeholder 2"/>
          <p:cNvSpPr>
            <a:spLocks noGrp="1"/>
          </p:cNvSpPr>
          <p:nvPr>
            <p:ph idx="1"/>
          </p:nvPr>
        </p:nvSpPr>
        <p:spPr/>
        <p:txBody>
          <a:bodyPr/>
          <a:lstStyle/>
          <a:p>
            <a:r>
              <a:rPr lang="en-GB"/>
              <a:t>Market sector is a broad way of categorising the kinds of market the company is aiming for. The sectors have similar characteristics such a technology, utilities, telecommunications and so on</a:t>
            </a:r>
          </a:p>
          <a:p>
            <a:r>
              <a:rPr lang="en-GB"/>
              <a:t>Market sector is an area of the economy in which businesses share the same or a related product or service. </a:t>
            </a:r>
          </a:p>
          <a:p>
            <a:pPr lvl="1"/>
            <a:r>
              <a:rPr lang="en-GB"/>
              <a:t>Market segment is dividing up the markets into smaller segments targeting customers that share characteristics</a:t>
            </a:r>
          </a:p>
          <a:p>
            <a:r>
              <a:rPr lang="en-GB"/>
              <a:t>They interact with one another by nature of their characteristics. Technology sector would govern who  the segments are targeting,  i.e. early adopters, gamers, etc. This in turn could influence the direction of the companies in the sector head</a:t>
            </a:r>
          </a:p>
          <a:p>
            <a:endParaRPr lang="en-GB"/>
          </a:p>
        </p:txBody>
      </p:sp>
    </p:spTree>
    <p:extLst>
      <p:ext uri="{BB962C8B-B14F-4D97-AF65-F5344CB8AC3E}">
        <p14:creationId xmlns:p14="http://schemas.microsoft.com/office/powerpoint/2010/main" val="179463880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Tracking and preventing conflicts</a:t>
            </a:r>
            <a:br>
              <a:rPr lang="en-GB"/>
            </a:br>
            <a:endParaRPr lang="en-GB"/>
          </a:p>
        </p:txBody>
      </p:sp>
      <p:sp>
        <p:nvSpPr>
          <p:cNvPr id="3" name="Content Placeholder 2"/>
          <p:cNvSpPr>
            <a:spLocks noGrp="1"/>
          </p:cNvSpPr>
          <p:nvPr>
            <p:ph idx="1"/>
          </p:nvPr>
        </p:nvSpPr>
        <p:spPr/>
        <p:txBody>
          <a:bodyPr>
            <a:normAutofit fontScale="92500" lnSpcReduction="20000"/>
          </a:bodyPr>
          <a:lstStyle/>
          <a:p>
            <a:r>
              <a:rPr lang="en-GB"/>
              <a:t>To avoid conflicts, the server only accepts changes made to the most recent version of a file</a:t>
            </a:r>
          </a:p>
          <a:p>
            <a:r>
              <a:rPr lang="en-GB"/>
              <a:t>Developers are therefore expected to keep their working copy up-to-date by incorporating other people's changes on a regular basis</a:t>
            </a:r>
          </a:p>
          <a:p>
            <a:r>
              <a:rPr lang="en-GB"/>
              <a:t>This task is mostly handled automatically by the CVS client, requiring manual intervention only when an edit conflict arises between a checked-in modification and the yet-unchecked local version of a file</a:t>
            </a:r>
          </a:p>
          <a:p>
            <a:r>
              <a:rPr lang="en-GB"/>
              <a:t>If the check in operation succeeds, then the version numbers of all files involved automatically increment, and the CVS-server writes a user-supplied description line, the date and the author's name to its log files</a:t>
            </a:r>
          </a:p>
          <a:p>
            <a:r>
              <a:rPr lang="en-GB"/>
              <a:t>CVS can also run external, user-specified log processing scripts following each commit</a:t>
            </a:r>
          </a:p>
          <a:p>
            <a:r>
              <a:rPr lang="en-GB"/>
              <a:t>These scripts are installed by an entry in CVS's </a:t>
            </a:r>
            <a:r>
              <a:rPr lang="en-GB" err="1"/>
              <a:t>loginfo</a:t>
            </a:r>
            <a:r>
              <a:rPr lang="en-GB"/>
              <a:t> file, which can trigger email notification or convert the log data into a Web-based format.</a:t>
            </a:r>
          </a:p>
          <a:p>
            <a:r>
              <a:rPr lang="en-GB"/>
              <a:t>Clients can also compare versions, request a complete history of changes, or check out a historical snapshot of the project as of a given date or as of a revision number.</a:t>
            </a:r>
          </a:p>
        </p:txBody>
      </p:sp>
    </p:spTree>
    <p:extLst>
      <p:ext uri="{BB962C8B-B14F-4D97-AF65-F5344CB8AC3E}">
        <p14:creationId xmlns:p14="http://schemas.microsoft.com/office/powerpoint/2010/main" val="56489747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Traceability</a:t>
            </a:r>
            <a:br>
              <a:rPr lang="en-GB"/>
            </a:br>
            <a:endParaRPr lang="en-GB"/>
          </a:p>
        </p:txBody>
      </p:sp>
      <p:sp>
        <p:nvSpPr>
          <p:cNvPr id="3" name="Content Placeholder 2"/>
          <p:cNvSpPr>
            <a:spLocks noGrp="1"/>
          </p:cNvSpPr>
          <p:nvPr>
            <p:ph idx="1"/>
          </p:nvPr>
        </p:nvSpPr>
        <p:spPr/>
        <p:txBody>
          <a:bodyPr/>
          <a:lstStyle/>
          <a:p>
            <a:r>
              <a:rPr lang="en-GB"/>
              <a:t>When creating and developing documents such as formal policies or project documents version control allows you to identify the development of the document e.g. many versions of a draft and final policy, over a prolonged period.</a:t>
            </a:r>
          </a:p>
          <a:p>
            <a:r>
              <a:rPr lang="en-GB"/>
              <a:t>This allows traceability – retention of drafts and detail of changes made, often as a result of contributions from multiple collaborators within document development, the order of changes, and a record of those versions of documents regarded as final and/or approved by relevant groups or individuals</a:t>
            </a:r>
          </a:p>
        </p:txBody>
      </p:sp>
    </p:spTree>
    <p:extLst>
      <p:ext uri="{BB962C8B-B14F-4D97-AF65-F5344CB8AC3E}">
        <p14:creationId xmlns:p14="http://schemas.microsoft.com/office/powerpoint/2010/main" val="403247295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Security</a:t>
            </a:r>
            <a:endParaRPr lang="en-GB"/>
          </a:p>
        </p:txBody>
      </p:sp>
      <p:sp>
        <p:nvSpPr>
          <p:cNvPr id="3" name="Content Placeholder 2"/>
          <p:cNvSpPr>
            <a:spLocks noGrp="1"/>
          </p:cNvSpPr>
          <p:nvPr>
            <p:ph idx="1"/>
          </p:nvPr>
        </p:nvSpPr>
        <p:spPr/>
        <p:txBody>
          <a:bodyPr/>
          <a:lstStyle/>
          <a:p>
            <a:r>
              <a:rPr lang="en-GB"/>
              <a:t>One of the fundamental pieces of version control is a revision history</a:t>
            </a:r>
          </a:p>
          <a:p>
            <a:r>
              <a:rPr lang="en-GB"/>
              <a:t>Copies of the repository, which has all the files and their history, can be stored on multiple computers</a:t>
            </a:r>
          </a:p>
          <a:p>
            <a:r>
              <a:rPr lang="en-GB"/>
              <a:t>Version control also allows you to create markers that reference the state of the files at a specific point in time</a:t>
            </a:r>
          </a:p>
          <a:p>
            <a:r>
              <a:rPr lang="en-GB"/>
              <a:t>These are often used to denote major changes, such as a new version</a:t>
            </a:r>
          </a:p>
          <a:p>
            <a:r>
              <a:rPr lang="en-GB"/>
              <a:t>Version control forces every file change to be attributed to a user, which introduces accountability</a:t>
            </a:r>
          </a:p>
          <a:p>
            <a:endParaRPr lang="en-GB"/>
          </a:p>
        </p:txBody>
      </p:sp>
    </p:spTree>
    <p:extLst>
      <p:ext uri="{BB962C8B-B14F-4D97-AF65-F5344CB8AC3E}">
        <p14:creationId xmlns:p14="http://schemas.microsoft.com/office/powerpoint/2010/main" val="285382308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7.3</a:t>
            </a:r>
          </a:p>
        </p:txBody>
      </p:sp>
      <p:sp>
        <p:nvSpPr>
          <p:cNvPr id="3" name="Content Placeholder 2"/>
          <p:cNvSpPr>
            <a:spLocks noGrp="1"/>
          </p:cNvSpPr>
          <p:nvPr>
            <p:ph type="body" idx="1"/>
          </p:nvPr>
        </p:nvSpPr>
        <p:spPr/>
        <p:txBody>
          <a:bodyPr/>
          <a:lstStyle/>
          <a:p>
            <a:r>
              <a:rPr lang="en-US"/>
              <a:t>Demonstrate how version control, in conjunction with configuration and release management, can be used for software that is being developed for use on multiple platforms.</a:t>
            </a:r>
            <a:endParaRPr lang="en-GB"/>
          </a:p>
        </p:txBody>
      </p:sp>
    </p:spTree>
    <p:extLst>
      <p:ext uri="{BB962C8B-B14F-4D97-AF65-F5344CB8AC3E}">
        <p14:creationId xmlns:p14="http://schemas.microsoft.com/office/powerpoint/2010/main" val="34180440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appliedtrust.com/sites/default/files/assets/resources/version_contr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12" y="1135088"/>
            <a:ext cx="4523236" cy="45327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appliedtrust.com/sites/default/files/assets/resources/version_contro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788519"/>
            <a:ext cx="2181225"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1692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7.4</a:t>
            </a:r>
          </a:p>
        </p:txBody>
      </p:sp>
      <p:sp>
        <p:nvSpPr>
          <p:cNvPr id="3" name="Content Placeholder 2"/>
          <p:cNvSpPr>
            <a:spLocks noGrp="1"/>
          </p:cNvSpPr>
          <p:nvPr>
            <p:ph type="body" idx="1"/>
          </p:nvPr>
        </p:nvSpPr>
        <p:spPr/>
        <p:txBody>
          <a:bodyPr/>
          <a:lstStyle/>
          <a:p>
            <a:r>
              <a:rPr lang="en-US"/>
              <a:t>Discuss different version control approaches and their relative pros and cons.</a:t>
            </a:r>
            <a:endParaRPr lang="en-GB"/>
          </a:p>
        </p:txBody>
      </p:sp>
    </p:spTree>
    <p:extLst>
      <p:ext uri="{BB962C8B-B14F-4D97-AF65-F5344CB8AC3E}">
        <p14:creationId xmlns:p14="http://schemas.microsoft.com/office/powerpoint/2010/main" val="138703976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cs typeface="Calibri"/>
              </a:rPr>
              <a:t>Version Control  - Why is it important</a:t>
            </a:r>
            <a:endParaRPr lang="en-GB"/>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492896"/>
            <a:ext cx="5841270" cy="3250794"/>
          </a:xfrm>
        </p:spPr>
      </p:pic>
    </p:spTree>
    <p:extLst>
      <p:ext uri="{BB962C8B-B14F-4D97-AF65-F5344CB8AC3E}">
        <p14:creationId xmlns:p14="http://schemas.microsoft.com/office/powerpoint/2010/main" val="235803782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Approaches to Version Control</a:t>
            </a:r>
          </a:p>
        </p:txBody>
      </p:sp>
      <p:sp>
        <p:nvSpPr>
          <p:cNvPr id="3" name="Content Placeholder 2"/>
          <p:cNvSpPr>
            <a:spLocks noGrp="1"/>
          </p:cNvSpPr>
          <p:nvPr>
            <p:ph idx="1"/>
          </p:nvPr>
        </p:nvSpPr>
        <p:spPr/>
        <p:txBody>
          <a:bodyPr/>
          <a:lstStyle/>
          <a:p>
            <a:r>
              <a:rPr lang="en-GB"/>
              <a:t>There are two general varieties of version control: </a:t>
            </a:r>
          </a:p>
          <a:p>
            <a:pPr lvl="1"/>
            <a:r>
              <a:rPr lang="en-GB"/>
              <a:t>Centralized </a:t>
            </a:r>
          </a:p>
          <a:p>
            <a:pPr lvl="1"/>
            <a:r>
              <a:rPr lang="en-GB"/>
              <a:t>Distributed</a:t>
            </a:r>
          </a:p>
          <a:p>
            <a:pPr lvl="2"/>
            <a:r>
              <a:rPr lang="en-GB"/>
              <a:t>Distributed version control is more modern, runs faster, is less prone to errors, has more features, and is somewhat more complex to understand</a:t>
            </a:r>
          </a:p>
        </p:txBody>
      </p:sp>
    </p:spTree>
    <p:extLst>
      <p:ext uri="{BB962C8B-B14F-4D97-AF65-F5344CB8AC3E}">
        <p14:creationId xmlns:p14="http://schemas.microsoft.com/office/powerpoint/2010/main" val="38494906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Centralised</a:t>
            </a:r>
          </a:p>
        </p:txBody>
      </p:sp>
      <p:sp>
        <p:nvSpPr>
          <p:cNvPr id="3" name="Content Placeholder 2"/>
          <p:cNvSpPr>
            <a:spLocks noGrp="1"/>
          </p:cNvSpPr>
          <p:nvPr>
            <p:ph idx="1"/>
          </p:nvPr>
        </p:nvSpPr>
        <p:spPr/>
        <p:txBody>
          <a:bodyPr/>
          <a:lstStyle/>
          <a:p>
            <a:r>
              <a:rPr lang="en-GB"/>
              <a:t>In centralized version control, each user gets his or her own working copy, but there is just one central repository</a:t>
            </a:r>
          </a:p>
          <a:p>
            <a:r>
              <a:rPr lang="en-GB"/>
              <a:t>As soon as you commit, it is possible for your co-workers to update and to see your changes</a:t>
            </a:r>
          </a:p>
          <a:p>
            <a:r>
              <a:rPr lang="en-GB"/>
              <a:t>For others to see your changes, 2 things must happen:</a:t>
            </a:r>
          </a:p>
          <a:p>
            <a:pPr lvl="1"/>
            <a:r>
              <a:rPr lang="en-GB"/>
              <a:t>You commit</a:t>
            </a:r>
          </a:p>
          <a:p>
            <a:pPr lvl="1"/>
            <a:r>
              <a:rPr lang="en-GB"/>
              <a:t>They update</a:t>
            </a:r>
          </a:p>
          <a:p>
            <a:endParaRPr lang="en-GB"/>
          </a:p>
        </p:txBody>
      </p:sp>
    </p:spTree>
    <p:extLst>
      <p:ext uri="{BB962C8B-B14F-4D97-AF65-F5344CB8AC3E}">
        <p14:creationId xmlns:p14="http://schemas.microsoft.com/office/powerpoint/2010/main" val="168637197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Distributed</a:t>
            </a:r>
          </a:p>
        </p:txBody>
      </p:sp>
      <p:sp>
        <p:nvSpPr>
          <p:cNvPr id="3" name="Content Placeholder 2"/>
          <p:cNvSpPr>
            <a:spLocks noGrp="1"/>
          </p:cNvSpPr>
          <p:nvPr>
            <p:ph idx="1"/>
          </p:nvPr>
        </p:nvSpPr>
        <p:spPr/>
        <p:txBody>
          <a:bodyPr/>
          <a:lstStyle/>
          <a:p>
            <a:r>
              <a:rPr lang="en-GB"/>
              <a:t>In </a:t>
            </a:r>
            <a:r>
              <a:rPr lang="en-GB" b="1"/>
              <a:t>distributed version control</a:t>
            </a:r>
            <a:r>
              <a:rPr lang="en-GB"/>
              <a:t>, each user gets his or her own repository </a:t>
            </a:r>
            <a:r>
              <a:rPr lang="en-GB" i="1"/>
              <a:t>and</a:t>
            </a:r>
            <a:r>
              <a:rPr lang="en-GB"/>
              <a:t> working copy</a:t>
            </a:r>
          </a:p>
          <a:p>
            <a:r>
              <a:rPr lang="en-GB"/>
              <a:t>After you commit, others have no access to your changes until you push your changes to the central repository</a:t>
            </a:r>
          </a:p>
          <a:p>
            <a:r>
              <a:rPr lang="en-GB"/>
              <a:t>When you update, you do not get others' changes unless you have first pulled those changes into your repository</a:t>
            </a:r>
          </a:p>
          <a:p>
            <a:r>
              <a:rPr lang="en-GB"/>
              <a:t>For others to see your changes, 4 things must happen:</a:t>
            </a:r>
          </a:p>
          <a:p>
            <a:pPr lvl="1"/>
            <a:r>
              <a:rPr lang="en-GB"/>
              <a:t>You commit</a:t>
            </a:r>
          </a:p>
          <a:p>
            <a:pPr lvl="1"/>
            <a:r>
              <a:rPr lang="en-GB"/>
              <a:t>You push</a:t>
            </a:r>
          </a:p>
          <a:p>
            <a:pPr lvl="1"/>
            <a:r>
              <a:rPr lang="en-GB"/>
              <a:t>They pull</a:t>
            </a:r>
          </a:p>
          <a:p>
            <a:pPr lvl="1"/>
            <a:r>
              <a:rPr lang="en-GB"/>
              <a:t>They update</a:t>
            </a:r>
          </a:p>
          <a:p>
            <a:endParaRPr lang="en-GB"/>
          </a:p>
        </p:txBody>
      </p:sp>
    </p:spTree>
    <p:extLst>
      <p:ext uri="{BB962C8B-B14F-4D97-AF65-F5344CB8AC3E}">
        <p14:creationId xmlns:p14="http://schemas.microsoft.com/office/powerpoint/2010/main" val="287461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Market Sector</a:t>
            </a:r>
          </a:p>
        </p:txBody>
      </p:sp>
      <p:sp>
        <p:nvSpPr>
          <p:cNvPr id="3" name="Content Placeholder 2"/>
          <p:cNvSpPr>
            <a:spLocks noGrp="1"/>
          </p:cNvSpPr>
          <p:nvPr>
            <p:ph idx="1"/>
          </p:nvPr>
        </p:nvSpPr>
        <p:spPr/>
        <p:txBody>
          <a:bodyPr vert="horz" lIns="91440" tIns="45720" rIns="91440" bIns="45720" rtlCol="0" anchor="t">
            <a:normAutofit/>
          </a:bodyPr>
          <a:lstStyle/>
          <a:p>
            <a:r>
              <a:rPr lang="en-GB"/>
              <a:t>Market Sector: </a:t>
            </a:r>
            <a:r>
              <a:rPr lang="en-GB" i="1"/>
              <a:t>A broad way of categorizing the kinds of market the company is aiming for</a:t>
            </a:r>
          </a:p>
          <a:p>
            <a:endParaRPr lang="en-GB" i="1"/>
          </a:p>
          <a:p>
            <a:r>
              <a:rPr lang="en-GB"/>
              <a:t>Geographical sectors, which focus on the values, culture and characteristics of purchasers in that region along with purchasing power</a:t>
            </a:r>
          </a:p>
          <a:p>
            <a:pPr lvl="1"/>
            <a:r>
              <a:rPr lang="en-GB"/>
              <a:t>    Consumer needs vary between climatic regions where block heaters are used in Canada which would be of little use in Egypt</a:t>
            </a:r>
          </a:p>
          <a:p>
            <a:endParaRPr lang="en-GB"/>
          </a:p>
          <a:p>
            <a:r>
              <a:rPr lang="en-GB"/>
              <a:t>Client-based sectors, which may focus on consumers, industrial, public sector and commercial.</a:t>
            </a:r>
          </a:p>
          <a:p>
            <a:pPr lvl="1"/>
            <a:r>
              <a:rPr lang="en-GB"/>
              <a:t>    Watchmakers target income groups such as Tissot vs Swatch vs Rolex.</a:t>
            </a:r>
            <a:endParaRPr lang="en-GB">
              <a:cs typeface="Calibri"/>
            </a:endParaRPr>
          </a:p>
        </p:txBody>
      </p:sp>
    </p:spTree>
    <p:extLst>
      <p:ext uri="{BB962C8B-B14F-4D97-AF65-F5344CB8AC3E}">
        <p14:creationId xmlns:p14="http://schemas.microsoft.com/office/powerpoint/2010/main" val="33441474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Pros and Cons of Distributed</a:t>
            </a:r>
          </a:p>
        </p:txBody>
      </p:sp>
      <p:sp>
        <p:nvSpPr>
          <p:cNvPr id="4" name="Text Placeholder 3"/>
          <p:cNvSpPr>
            <a:spLocks noGrp="1"/>
          </p:cNvSpPr>
          <p:nvPr>
            <p:ph type="body" idx="1"/>
          </p:nvPr>
        </p:nvSpPr>
        <p:spPr>
          <a:xfrm>
            <a:off x="683568" y="1917080"/>
            <a:ext cx="3868340" cy="823912"/>
          </a:xfrm>
        </p:spPr>
        <p:txBody>
          <a:bodyPr/>
          <a:lstStyle/>
          <a:p>
            <a:r>
              <a:rPr lang="en-GB"/>
              <a:t>Pros</a:t>
            </a:r>
          </a:p>
        </p:txBody>
      </p:sp>
      <p:sp>
        <p:nvSpPr>
          <p:cNvPr id="5" name="Content Placeholder 4"/>
          <p:cNvSpPr>
            <a:spLocks noGrp="1"/>
          </p:cNvSpPr>
          <p:nvPr>
            <p:ph sz="half" idx="2"/>
          </p:nvPr>
        </p:nvSpPr>
        <p:spPr>
          <a:xfrm>
            <a:off x="683568" y="2740992"/>
            <a:ext cx="3868340" cy="4216400"/>
          </a:xfrm>
        </p:spPr>
        <p:txBody>
          <a:bodyPr>
            <a:normAutofit fontScale="55000" lnSpcReduction="20000"/>
          </a:bodyPr>
          <a:lstStyle/>
          <a:p>
            <a:r>
              <a:rPr lang="en-GB" b="1"/>
              <a:t>Everyone has their own local sandbox</a:t>
            </a:r>
          </a:p>
          <a:p>
            <a:pPr lvl="1"/>
            <a:r>
              <a:rPr lang="en-GB"/>
              <a:t>You can make changes and roll back, all on your local machine</a:t>
            </a:r>
          </a:p>
          <a:p>
            <a:pPr lvl="1"/>
            <a:r>
              <a:rPr lang="en-GB"/>
              <a:t>No more giant </a:t>
            </a:r>
            <a:r>
              <a:rPr lang="en-GB" err="1"/>
              <a:t>checkins</a:t>
            </a:r>
            <a:r>
              <a:rPr lang="en-GB"/>
              <a:t>; your incremental history is in your repo</a:t>
            </a:r>
          </a:p>
          <a:p>
            <a:pPr fontAlgn="base"/>
            <a:r>
              <a:rPr lang="en-GB" b="1" i="1"/>
              <a:t>Works offline.</a:t>
            </a:r>
            <a:endParaRPr lang="en-GB"/>
          </a:p>
          <a:p>
            <a:pPr lvl="1" fontAlgn="base"/>
            <a:r>
              <a:rPr lang="en-GB"/>
              <a:t>You only need to be online to share changes</a:t>
            </a:r>
          </a:p>
          <a:p>
            <a:pPr lvl="1" fontAlgn="base"/>
            <a:r>
              <a:rPr lang="en-GB"/>
              <a:t>Otherwise, you can happily stay on your local machine, checking in and undoing, no matter if the “server” is down or you’re on an airplane</a:t>
            </a:r>
          </a:p>
          <a:p>
            <a:pPr fontAlgn="base"/>
            <a:r>
              <a:rPr lang="en-GB" b="1" i="1"/>
              <a:t>DVCS git is fast</a:t>
            </a:r>
            <a:endParaRPr lang="en-GB"/>
          </a:p>
          <a:p>
            <a:pPr lvl="1" fontAlgn="base"/>
            <a:r>
              <a:rPr lang="en-GB"/>
              <a:t>Diffs, commits and reverts are all done locally.</a:t>
            </a:r>
          </a:p>
          <a:p>
            <a:pPr lvl="1" fontAlgn="base"/>
            <a:r>
              <a:rPr lang="en-GB"/>
              <a:t>There’s no sketchy network or server to ask for old revisions from a year ago</a:t>
            </a:r>
            <a:r>
              <a:rPr lang="en-GB" b="1" i="1"/>
              <a:t> </a:t>
            </a:r>
            <a:endParaRPr lang="en-GB"/>
          </a:p>
          <a:p>
            <a:pPr fontAlgn="base"/>
            <a:r>
              <a:rPr lang="en-GB" b="1" i="1"/>
              <a:t>DVCS handles changes very well</a:t>
            </a:r>
            <a:endParaRPr lang="en-GB"/>
          </a:p>
          <a:p>
            <a:pPr lvl="1" fontAlgn="base"/>
            <a:r>
              <a:rPr lang="en-GB"/>
              <a:t>Distributed version control systems were built around sharing changes</a:t>
            </a:r>
          </a:p>
          <a:p>
            <a:pPr lvl="1" fontAlgn="base"/>
            <a:r>
              <a:rPr lang="en-GB"/>
              <a:t>Every change has a guid that makes it easy to track</a:t>
            </a:r>
          </a:p>
          <a:p>
            <a:pPr fontAlgn="base"/>
            <a:r>
              <a:rPr lang="en-GB" b="1" i="1"/>
              <a:t>Branching and merging is easy</a:t>
            </a:r>
            <a:endParaRPr lang="en-GB"/>
          </a:p>
          <a:p>
            <a:pPr lvl="1" fontAlgn="base"/>
            <a:r>
              <a:rPr lang="en-GB"/>
              <a:t>Because every developer “has their own branch”, every shared change is like reverse integration</a:t>
            </a:r>
          </a:p>
          <a:p>
            <a:pPr lvl="1" fontAlgn="base"/>
            <a:r>
              <a:rPr lang="en-GB"/>
              <a:t>The </a:t>
            </a:r>
            <a:r>
              <a:rPr lang="en-GB" err="1"/>
              <a:t>guids</a:t>
            </a:r>
            <a:r>
              <a:rPr lang="en-GB"/>
              <a:t> make it easy to automatically combine changes and avoid duplicates</a:t>
            </a:r>
          </a:p>
          <a:p>
            <a:pPr fontAlgn="base"/>
            <a:r>
              <a:rPr lang="en-GB" b="1" i="1"/>
              <a:t>With DVCS, there is less management</a:t>
            </a:r>
            <a:endParaRPr lang="en-GB"/>
          </a:p>
          <a:p>
            <a:pPr lvl="1" fontAlgn="base"/>
            <a:r>
              <a:rPr lang="en-GB"/>
              <a:t>DVCS systems are easy to get running since there is no “always-running” server software to install</a:t>
            </a:r>
          </a:p>
          <a:p>
            <a:endParaRPr lang="en-GB"/>
          </a:p>
        </p:txBody>
      </p:sp>
      <p:sp>
        <p:nvSpPr>
          <p:cNvPr id="6" name="Text Placeholder 5"/>
          <p:cNvSpPr>
            <a:spLocks noGrp="1"/>
          </p:cNvSpPr>
          <p:nvPr>
            <p:ph type="body" sz="quarter" idx="3"/>
          </p:nvPr>
        </p:nvSpPr>
        <p:spPr>
          <a:xfrm>
            <a:off x="4682876" y="1917080"/>
            <a:ext cx="3887391" cy="823912"/>
          </a:xfrm>
        </p:spPr>
        <p:txBody>
          <a:bodyPr/>
          <a:lstStyle/>
          <a:p>
            <a:r>
              <a:rPr lang="en-GB"/>
              <a:t>Cons</a:t>
            </a:r>
          </a:p>
        </p:txBody>
      </p:sp>
      <p:sp>
        <p:nvSpPr>
          <p:cNvPr id="7" name="Content Placeholder 6"/>
          <p:cNvSpPr>
            <a:spLocks noGrp="1"/>
          </p:cNvSpPr>
          <p:nvPr>
            <p:ph sz="quarter" idx="4"/>
          </p:nvPr>
        </p:nvSpPr>
        <p:spPr>
          <a:xfrm>
            <a:off x="4682876" y="2740992"/>
            <a:ext cx="3887391" cy="4216400"/>
          </a:xfrm>
        </p:spPr>
        <p:txBody>
          <a:bodyPr>
            <a:normAutofit fontScale="77500" lnSpcReduction="20000"/>
          </a:bodyPr>
          <a:lstStyle/>
          <a:p>
            <a:pPr fontAlgn="base"/>
            <a:r>
              <a:rPr lang="en-GB" b="1" i="1"/>
              <a:t>You still need a backup.</a:t>
            </a:r>
            <a:endParaRPr lang="en-GB"/>
          </a:p>
          <a:p>
            <a:pPr lvl="1" fontAlgn="base"/>
            <a:r>
              <a:rPr lang="en-GB"/>
              <a:t>Some claim your “backup” is the other machines that have your changes, but what if they didn’t accept them all? ** What if they’re offline and you have new changes?</a:t>
            </a:r>
          </a:p>
          <a:p>
            <a:pPr fontAlgn="base"/>
            <a:r>
              <a:rPr lang="en-GB" b="1" i="1"/>
              <a:t>You still want a machine to push changes</a:t>
            </a:r>
            <a:r>
              <a:rPr lang="en-GB"/>
              <a:t> to “just in case”</a:t>
            </a:r>
          </a:p>
          <a:p>
            <a:pPr lvl="1" fontAlgn="base"/>
            <a:r>
              <a:rPr lang="en-GB"/>
              <a:t>In Subversion, you usually dedicate a machine to store the main repo; do the same for a DVCS</a:t>
            </a:r>
          </a:p>
          <a:p>
            <a:pPr fontAlgn="base"/>
            <a:r>
              <a:rPr lang="en-GB" b="1" i="1"/>
              <a:t>There’s not really a “latest version”</a:t>
            </a:r>
            <a:endParaRPr lang="en-GB"/>
          </a:p>
          <a:p>
            <a:pPr lvl="1" fontAlgn="base"/>
            <a:r>
              <a:rPr lang="en-GB"/>
              <a:t>If there’s no central location, you don’t immediately know whether to see others for the latest version.</a:t>
            </a:r>
          </a:p>
          <a:p>
            <a:pPr lvl="1" fontAlgn="base"/>
            <a:r>
              <a:rPr lang="en-GB"/>
              <a:t>A central location helps clarify what the latest “stable” release is</a:t>
            </a:r>
          </a:p>
          <a:p>
            <a:pPr fontAlgn="base"/>
            <a:r>
              <a:rPr lang="en-GB" b="1" i="1"/>
              <a:t>There aren’t really revision numbers</a:t>
            </a:r>
            <a:endParaRPr lang="en-GB"/>
          </a:p>
          <a:p>
            <a:pPr lvl="1" fontAlgn="base"/>
            <a:r>
              <a:rPr lang="en-GB"/>
              <a:t>Every repo has its own revision numbers depending on the changes</a:t>
            </a:r>
          </a:p>
          <a:p>
            <a:pPr lvl="1" fontAlgn="base"/>
            <a:r>
              <a:rPr lang="en-GB"/>
              <a:t>Instead, people refer to change numbers that are not intuitive. But, you can tag releases with meaningful names</a:t>
            </a:r>
          </a:p>
          <a:p>
            <a:endParaRPr lang="en-GB"/>
          </a:p>
        </p:txBody>
      </p:sp>
      <p:pic>
        <p:nvPicPr>
          <p:cNvPr id="8194" name="Picture 2" descr="Screen Shot 2013-01-05 at 11.25.55 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904" y="565701"/>
            <a:ext cx="1850575" cy="234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148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Business Drivers</a:t>
            </a:r>
          </a:p>
        </p:txBody>
      </p:sp>
      <p:sp>
        <p:nvSpPr>
          <p:cNvPr id="3" name="Content Placeholder 2"/>
          <p:cNvSpPr>
            <a:spLocks noGrp="1"/>
          </p:cNvSpPr>
          <p:nvPr>
            <p:ph idx="1"/>
          </p:nvPr>
        </p:nvSpPr>
        <p:spPr/>
        <p:txBody>
          <a:bodyPr/>
          <a:lstStyle/>
          <a:p>
            <a:r>
              <a:rPr lang="en-GB"/>
              <a:t>The Four Business Outcomes</a:t>
            </a:r>
          </a:p>
          <a:p>
            <a:pPr lvl="1"/>
            <a:r>
              <a:rPr lang="en-GB"/>
              <a:t>Productivity</a:t>
            </a:r>
          </a:p>
          <a:p>
            <a:pPr lvl="1"/>
            <a:r>
              <a:rPr lang="en-GB"/>
              <a:t>Profitability</a:t>
            </a:r>
          </a:p>
          <a:p>
            <a:pPr lvl="1"/>
            <a:r>
              <a:rPr lang="en-GB"/>
              <a:t>Staff retention</a:t>
            </a:r>
          </a:p>
          <a:p>
            <a:pPr lvl="1"/>
            <a:r>
              <a:rPr lang="en-GB"/>
              <a:t>Customer loyalty</a:t>
            </a:r>
          </a:p>
          <a:p>
            <a:r>
              <a:rPr lang="en-GB"/>
              <a:t>A business driver is a measurable resource that drives performance to achieve maximum profits for a business</a:t>
            </a:r>
          </a:p>
          <a:p>
            <a:r>
              <a:rPr lang="en-GB"/>
              <a:t>Business objectives can be seen as ‘How much’ or ‘By when’, where drivers can be seen as ‘what influences’ these objectives</a:t>
            </a:r>
          </a:p>
          <a:p>
            <a:r>
              <a:rPr lang="en-GB"/>
              <a:t>Leads to a desired outcome</a:t>
            </a:r>
          </a:p>
        </p:txBody>
      </p:sp>
    </p:spTree>
    <p:extLst>
      <p:ext uri="{BB962C8B-B14F-4D97-AF65-F5344CB8AC3E}">
        <p14:creationId xmlns:p14="http://schemas.microsoft.com/office/powerpoint/2010/main" val="4079941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Desired Outcomes</a:t>
            </a:r>
          </a:p>
        </p:txBody>
      </p:sp>
      <p:sp>
        <p:nvSpPr>
          <p:cNvPr id="3" name="Content Placeholder 2"/>
          <p:cNvSpPr>
            <a:spLocks noGrp="1"/>
          </p:cNvSpPr>
          <p:nvPr>
            <p:ph idx="1"/>
          </p:nvPr>
        </p:nvSpPr>
        <p:spPr/>
        <p:txBody>
          <a:bodyPr/>
          <a:lstStyle/>
          <a:p>
            <a:r>
              <a:rPr lang="en-GB"/>
              <a:t>Desired outcome = Required Action + Informed Decisions + Minimized Waste</a:t>
            </a:r>
          </a:p>
          <a:p>
            <a:r>
              <a:rPr lang="en-GB"/>
              <a:t>Using the SMART model</a:t>
            </a:r>
          </a:p>
          <a:p>
            <a:r>
              <a:rPr lang="en-GB"/>
              <a:t>Desired Outcome has two parts… Required Outcome and Appropriate Experience</a:t>
            </a:r>
          </a:p>
          <a:p>
            <a:endParaRPr lang="en-GB"/>
          </a:p>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861048"/>
            <a:ext cx="2742555" cy="1733295"/>
          </a:xfrm>
          <a:prstGeom prst="rect">
            <a:avLst/>
          </a:prstGeom>
        </p:spPr>
      </p:pic>
    </p:spTree>
    <p:extLst>
      <p:ext uri="{BB962C8B-B14F-4D97-AF65-F5344CB8AC3E}">
        <p14:creationId xmlns:p14="http://schemas.microsoft.com/office/powerpoint/2010/main" val="3469819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1.3</a:t>
            </a:r>
          </a:p>
        </p:txBody>
      </p:sp>
      <p:sp>
        <p:nvSpPr>
          <p:cNvPr id="3" name="Content Placeholder 2"/>
          <p:cNvSpPr>
            <a:spLocks noGrp="1"/>
          </p:cNvSpPr>
          <p:nvPr>
            <p:ph type="body" idx="1"/>
          </p:nvPr>
        </p:nvSpPr>
        <p:spPr/>
        <p:txBody>
          <a:bodyPr/>
          <a:lstStyle/>
          <a:p>
            <a:r>
              <a:rPr lang="en-US"/>
              <a:t>Explain the reasons why businesses need to keep processes and applications up to date, and responsive to user and customer needs.</a:t>
            </a:r>
            <a:endParaRPr lang="en-GB"/>
          </a:p>
          <a:p>
            <a:pPr marL="0" indent="0">
              <a:buNone/>
            </a:pPr>
            <a:endParaRPr lang="en-GB"/>
          </a:p>
        </p:txBody>
      </p:sp>
    </p:spTree>
    <p:extLst>
      <p:ext uri="{BB962C8B-B14F-4D97-AF65-F5344CB8AC3E}">
        <p14:creationId xmlns:p14="http://schemas.microsoft.com/office/powerpoint/2010/main" val="538397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Keeping up to date</a:t>
            </a:r>
          </a:p>
        </p:txBody>
      </p:sp>
      <p:sp>
        <p:nvSpPr>
          <p:cNvPr id="3" name="Content Placeholder 2"/>
          <p:cNvSpPr>
            <a:spLocks noGrp="1"/>
          </p:cNvSpPr>
          <p:nvPr>
            <p:ph idx="1"/>
          </p:nvPr>
        </p:nvSpPr>
        <p:spPr/>
        <p:txBody>
          <a:bodyPr vert="horz" lIns="91440" tIns="45720" rIns="91440" bIns="45720" rtlCol="0" anchor="t">
            <a:normAutofit/>
          </a:bodyPr>
          <a:lstStyle/>
          <a:p>
            <a:r>
              <a:rPr lang="en-GB"/>
              <a:t>Patching</a:t>
            </a:r>
          </a:p>
          <a:p>
            <a:pPr marL="0" indent="0">
              <a:buNone/>
            </a:pPr>
            <a:r>
              <a:rPr lang="en-GB">
                <a:ea typeface="+mn-lt"/>
                <a:cs typeface="+mn-lt"/>
              </a:rPr>
              <a:t> </a:t>
            </a:r>
            <a:r>
              <a:rPr lang="en-GB" b="1">
                <a:ea typeface="+mn-lt"/>
                <a:cs typeface="+mn-lt"/>
              </a:rPr>
              <a:t>patch</a:t>
            </a:r>
            <a:r>
              <a:rPr lang="en-GB">
                <a:ea typeface="+mn-lt"/>
                <a:cs typeface="+mn-lt"/>
              </a:rPr>
              <a:t> is a set of changes to a </a:t>
            </a:r>
            <a:r>
              <a:rPr lang="en-GB" b="1">
                <a:ea typeface="+mn-lt"/>
                <a:cs typeface="+mn-lt"/>
              </a:rPr>
              <a:t>computer</a:t>
            </a:r>
            <a:r>
              <a:rPr lang="en-GB">
                <a:ea typeface="+mn-lt"/>
                <a:cs typeface="+mn-lt"/>
              </a:rPr>
              <a:t> program or its supporting data designed to update, fix, or improve it. This includes fixing security vulnerabilities and other bugs, with such </a:t>
            </a:r>
            <a:r>
              <a:rPr lang="en-GB" b="1">
                <a:ea typeface="+mn-lt"/>
                <a:cs typeface="+mn-lt"/>
              </a:rPr>
              <a:t>patches</a:t>
            </a:r>
            <a:r>
              <a:rPr lang="en-GB">
                <a:ea typeface="+mn-lt"/>
                <a:cs typeface="+mn-lt"/>
              </a:rPr>
              <a:t> usually being called bugfixes or bug fixes</a:t>
            </a:r>
            <a:endParaRPr lang="en-GB"/>
          </a:p>
          <a:p>
            <a:pPr marL="0" indent="0">
              <a:buNone/>
            </a:pPr>
            <a:endParaRPr lang="en-GB"/>
          </a:p>
          <a:p>
            <a:r>
              <a:rPr lang="en-GB"/>
              <a:t>Legal</a:t>
            </a:r>
            <a:endParaRPr lang="en-GB">
              <a:cs typeface="Calibri" panose="020F0502020204030204"/>
            </a:endParaRPr>
          </a:p>
          <a:p>
            <a:pPr marL="0" indent="0">
              <a:buNone/>
            </a:pPr>
            <a:endParaRPr lang="en-GB">
              <a:cs typeface="Calibri" panose="020F0502020204030204"/>
            </a:endParaRPr>
          </a:p>
          <a:p>
            <a:r>
              <a:rPr lang="en-GB"/>
              <a:t>Regulatory</a:t>
            </a:r>
          </a:p>
        </p:txBody>
      </p:sp>
    </p:spTree>
    <p:extLst>
      <p:ext uri="{BB962C8B-B14F-4D97-AF65-F5344CB8AC3E}">
        <p14:creationId xmlns:p14="http://schemas.microsoft.com/office/powerpoint/2010/main" val="1961312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Responsiveness</a:t>
            </a:r>
          </a:p>
        </p:txBody>
      </p:sp>
      <p:sp>
        <p:nvSpPr>
          <p:cNvPr id="3" name="Content Placeholder 2"/>
          <p:cNvSpPr>
            <a:spLocks noGrp="1"/>
          </p:cNvSpPr>
          <p:nvPr>
            <p:ph idx="1"/>
          </p:nvPr>
        </p:nvSpPr>
        <p:spPr/>
        <p:txBody>
          <a:bodyPr/>
          <a:lstStyle/>
          <a:p>
            <a:r>
              <a:rPr lang="en-GB"/>
              <a:t>Customer responsiveness is about being fast and right</a:t>
            </a:r>
          </a:p>
          <a:p>
            <a:r>
              <a:rPr lang="en-GB"/>
              <a:t>The value of being right is obvious - customers get something that meets their needs</a:t>
            </a:r>
          </a:p>
          <a:p>
            <a:r>
              <a:rPr lang="en-GB"/>
              <a:t>Using technology, including websites, email and telephone systems, to enable customers to quickly get the information they need is one aspect of customer responsiveness</a:t>
            </a:r>
          </a:p>
          <a:p>
            <a:r>
              <a:rPr lang="en-GB"/>
              <a:t>Understanding your customers’ business</a:t>
            </a:r>
          </a:p>
        </p:txBody>
      </p:sp>
    </p:spTree>
    <p:extLst>
      <p:ext uri="{BB962C8B-B14F-4D97-AF65-F5344CB8AC3E}">
        <p14:creationId xmlns:p14="http://schemas.microsoft.com/office/powerpoint/2010/main" val="2081526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	Software Development Methodologies (20%, K3)</a:t>
            </a:r>
            <a:endParaRPr lang="en-GB"/>
          </a:p>
        </p:txBody>
      </p:sp>
      <p:sp>
        <p:nvSpPr>
          <p:cNvPr id="3" name="Content Placeholder 2"/>
          <p:cNvSpPr>
            <a:spLocks noGrp="1"/>
          </p:cNvSpPr>
          <p:nvPr>
            <p:ph idx="1"/>
          </p:nvPr>
        </p:nvSpPr>
        <p:spPr/>
        <p:txBody>
          <a:bodyPr>
            <a:normAutofit/>
          </a:bodyPr>
          <a:lstStyle/>
          <a:p>
            <a:r>
              <a:rPr lang="en-US"/>
              <a:t>In this topic, the apprentice will learn a broad range of methodologies, frameworks and how they can be applied to software development. The successful apprentice should be able to:</a:t>
            </a:r>
            <a:endParaRPr lang="en-GB"/>
          </a:p>
          <a:p>
            <a:pPr marL="0" indent="0">
              <a:buNone/>
            </a:pPr>
            <a:endParaRPr lang="en-GB"/>
          </a:p>
        </p:txBody>
      </p:sp>
    </p:spTree>
    <p:extLst>
      <p:ext uri="{BB962C8B-B14F-4D97-AF65-F5344CB8AC3E}">
        <p14:creationId xmlns:p14="http://schemas.microsoft.com/office/powerpoint/2010/main" val="519249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2.1</a:t>
            </a:r>
          </a:p>
        </p:txBody>
      </p:sp>
      <p:sp>
        <p:nvSpPr>
          <p:cNvPr id="3" name="Content Placeholder 2"/>
          <p:cNvSpPr>
            <a:spLocks noGrp="1"/>
          </p:cNvSpPr>
          <p:nvPr>
            <p:ph type="body" idx="1"/>
          </p:nvPr>
        </p:nvSpPr>
        <p:spPr/>
        <p:txBody>
          <a:bodyPr/>
          <a:lstStyle/>
          <a:p>
            <a:r>
              <a:rPr lang="en-US"/>
              <a:t>Recognise and list a variety of software development methodologies which can be broadly </a:t>
            </a:r>
            <a:r>
              <a:rPr lang="en-GB"/>
              <a:t>categorised</a:t>
            </a:r>
            <a:r>
              <a:rPr lang="en-US"/>
              <a:t> as sequential or iterative/incremental and that there are a variety of specific methods/approaches within them.</a:t>
            </a:r>
            <a:endParaRPr lang="en-GB"/>
          </a:p>
        </p:txBody>
      </p:sp>
    </p:spTree>
    <p:extLst>
      <p:ext uri="{BB962C8B-B14F-4D97-AF65-F5344CB8AC3E}">
        <p14:creationId xmlns:p14="http://schemas.microsoft.com/office/powerpoint/2010/main" val="2528366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lnSpcReduction="10000"/>
          </a:bodyPr>
          <a:lstStyle/>
          <a:p>
            <a:r>
              <a:rPr lang="en-GB"/>
              <a:t>There are the following methodologies:</a:t>
            </a:r>
          </a:p>
          <a:p>
            <a:pPr lvl="1"/>
            <a:r>
              <a:rPr lang="en-GB"/>
              <a:t>Agile Software Development</a:t>
            </a:r>
            <a:endParaRPr lang="en-GB">
              <a:solidFill>
                <a:schemeClr val="accent1"/>
              </a:solidFill>
            </a:endParaRPr>
          </a:p>
          <a:p>
            <a:pPr lvl="1"/>
            <a:r>
              <a:rPr lang="en-GB"/>
              <a:t>Crystal Methods</a:t>
            </a:r>
          </a:p>
          <a:p>
            <a:pPr lvl="1"/>
            <a:r>
              <a:rPr lang="en-GB"/>
              <a:t>Dynamic Systems Development Model (DSDM)</a:t>
            </a:r>
            <a:endParaRPr lang="en-GB">
              <a:solidFill>
                <a:schemeClr val="accent1"/>
              </a:solidFill>
            </a:endParaRPr>
          </a:p>
          <a:p>
            <a:pPr lvl="1"/>
            <a:r>
              <a:rPr lang="en-GB"/>
              <a:t>Extreme Programming (XP)</a:t>
            </a:r>
            <a:endParaRPr lang="en-GB">
              <a:solidFill>
                <a:schemeClr val="accent1"/>
              </a:solidFill>
            </a:endParaRPr>
          </a:p>
          <a:p>
            <a:pPr lvl="1"/>
            <a:r>
              <a:rPr lang="en-GB"/>
              <a:t>Feature Driven Development (FDD)</a:t>
            </a:r>
            <a:endParaRPr lang="en-GB">
              <a:solidFill>
                <a:schemeClr val="accent1"/>
              </a:solidFill>
            </a:endParaRPr>
          </a:p>
          <a:p>
            <a:pPr lvl="1"/>
            <a:r>
              <a:rPr lang="en-GB"/>
              <a:t>Joint Application Development (JAD)</a:t>
            </a:r>
          </a:p>
          <a:p>
            <a:pPr lvl="1"/>
            <a:r>
              <a:rPr lang="en-GB"/>
              <a:t>Lean Development (LD)</a:t>
            </a:r>
          </a:p>
          <a:p>
            <a:pPr lvl="1"/>
            <a:r>
              <a:rPr lang="en-GB"/>
              <a:t>Rapid Application Development (RAD)</a:t>
            </a:r>
          </a:p>
          <a:p>
            <a:pPr lvl="1"/>
            <a:r>
              <a:rPr lang="en-GB"/>
              <a:t>Rational Unified Process (RUP) Methodology</a:t>
            </a:r>
            <a:endParaRPr lang="en-GB">
              <a:solidFill>
                <a:schemeClr val="accent1"/>
              </a:solidFill>
            </a:endParaRPr>
          </a:p>
          <a:p>
            <a:pPr lvl="1"/>
            <a:r>
              <a:rPr lang="en-GB"/>
              <a:t>Scrum Methodology</a:t>
            </a:r>
          </a:p>
          <a:p>
            <a:pPr lvl="1"/>
            <a:r>
              <a:rPr lang="en-GB"/>
              <a:t>Spiral Methodology</a:t>
            </a:r>
          </a:p>
          <a:p>
            <a:pPr lvl="1"/>
            <a:r>
              <a:rPr lang="en-GB"/>
              <a:t>Systems Development Life Cycle (SDLC) Methodology</a:t>
            </a:r>
          </a:p>
          <a:p>
            <a:pPr lvl="1"/>
            <a:r>
              <a:rPr lang="en-GB"/>
              <a:t>Waterfall (a.k.a. Traditional) Methodology</a:t>
            </a:r>
            <a:endParaRPr lang="en-GB">
              <a:solidFill>
                <a:schemeClr val="accent1"/>
              </a:solidFill>
            </a:endParaRPr>
          </a:p>
          <a:p>
            <a:endParaRPr lang="en-GB"/>
          </a:p>
        </p:txBody>
      </p:sp>
    </p:spTree>
    <p:extLst>
      <p:ext uri="{BB962C8B-B14F-4D97-AF65-F5344CB8AC3E}">
        <p14:creationId xmlns:p14="http://schemas.microsoft.com/office/powerpoint/2010/main" val="283334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1.	Business Context and Market Environment (10%, K2)</a:t>
            </a:r>
            <a:endParaRPr lang="en-GB"/>
          </a:p>
        </p:txBody>
      </p:sp>
      <p:sp>
        <p:nvSpPr>
          <p:cNvPr id="3" name="Content Placeholder 2"/>
          <p:cNvSpPr>
            <a:spLocks noGrp="1"/>
          </p:cNvSpPr>
          <p:nvPr>
            <p:ph idx="1"/>
          </p:nvPr>
        </p:nvSpPr>
        <p:spPr>
          <a:xfrm>
            <a:off x="510240" y="2336873"/>
            <a:ext cx="8166215" cy="3599316"/>
          </a:xfrm>
        </p:spPr>
        <p:txBody>
          <a:bodyPr>
            <a:normAutofit/>
          </a:bodyPr>
          <a:lstStyle/>
          <a:p>
            <a:r>
              <a:rPr lang="en-US"/>
              <a:t>In this topic, the apprentice will learn that a broad range of industries and markets differ in their approach to information and their rationale, whilst the software development processes and methods are similar. </a:t>
            </a:r>
          </a:p>
          <a:p>
            <a:endParaRPr lang="en-US"/>
          </a:p>
          <a:p>
            <a:r>
              <a:rPr lang="en-US"/>
              <a:t>The successful apprentice should be able to:</a:t>
            </a:r>
            <a:endParaRPr lang="en-GB"/>
          </a:p>
          <a:p>
            <a:endParaRPr lang="en-GB"/>
          </a:p>
        </p:txBody>
      </p:sp>
    </p:spTree>
    <p:extLst>
      <p:ext uri="{BB962C8B-B14F-4D97-AF65-F5344CB8AC3E}">
        <p14:creationId xmlns:p14="http://schemas.microsoft.com/office/powerpoint/2010/main" val="1058180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lnSpcReduction="10000"/>
          </a:bodyPr>
          <a:lstStyle/>
          <a:p>
            <a:r>
              <a:rPr lang="en-GB"/>
              <a:t>There are the following methodologies:</a:t>
            </a:r>
          </a:p>
          <a:p>
            <a:pPr lvl="1"/>
            <a:r>
              <a:rPr lang="en-GB"/>
              <a:t>Agile Software Development - </a:t>
            </a:r>
            <a:r>
              <a:rPr lang="en-GB">
                <a:solidFill>
                  <a:schemeClr val="accent1"/>
                </a:solidFill>
              </a:rPr>
              <a:t>Iterative</a:t>
            </a:r>
          </a:p>
          <a:p>
            <a:pPr lvl="1"/>
            <a:r>
              <a:rPr lang="en-GB"/>
              <a:t>Crystal Methods - </a:t>
            </a:r>
            <a:r>
              <a:rPr lang="en-GB">
                <a:solidFill>
                  <a:schemeClr val="accent1"/>
                </a:solidFill>
              </a:rPr>
              <a:t>Iterative</a:t>
            </a:r>
            <a:endParaRPr lang="en-GB"/>
          </a:p>
          <a:p>
            <a:pPr lvl="1"/>
            <a:r>
              <a:rPr lang="en-GB"/>
              <a:t>Dynamic Systems Development Model (DSDM) – Agile therefore </a:t>
            </a:r>
            <a:r>
              <a:rPr lang="en-GB">
                <a:solidFill>
                  <a:schemeClr val="accent1"/>
                </a:solidFill>
              </a:rPr>
              <a:t>Iterative</a:t>
            </a:r>
          </a:p>
          <a:p>
            <a:pPr lvl="1"/>
            <a:r>
              <a:rPr lang="en-GB"/>
              <a:t>Extreme Programming (XP) - </a:t>
            </a:r>
            <a:r>
              <a:rPr lang="en-GB">
                <a:solidFill>
                  <a:schemeClr val="accent1"/>
                </a:solidFill>
              </a:rPr>
              <a:t>Iterative</a:t>
            </a:r>
          </a:p>
          <a:p>
            <a:pPr lvl="1"/>
            <a:r>
              <a:rPr lang="en-GB"/>
              <a:t>Feature Driven Development (FDD) – </a:t>
            </a:r>
            <a:r>
              <a:rPr lang="en-GB">
                <a:solidFill>
                  <a:schemeClr val="accent1"/>
                </a:solidFill>
              </a:rPr>
              <a:t>Iterative AND Sequential</a:t>
            </a:r>
          </a:p>
          <a:p>
            <a:pPr lvl="1"/>
            <a:r>
              <a:rPr lang="en-GB"/>
              <a:t>Joint Application Development (JAD) - </a:t>
            </a:r>
            <a:r>
              <a:rPr lang="en-GB">
                <a:solidFill>
                  <a:schemeClr val="accent1"/>
                </a:solidFill>
              </a:rPr>
              <a:t>Iterative</a:t>
            </a:r>
            <a:endParaRPr lang="en-GB"/>
          </a:p>
          <a:p>
            <a:pPr lvl="1"/>
            <a:r>
              <a:rPr lang="en-GB"/>
              <a:t>Lean Development (LD) - </a:t>
            </a:r>
            <a:r>
              <a:rPr lang="en-GB">
                <a:solidFill>
                  <a:schemeClr val="accent1"/>
                </a:solidFill>
              </a:rPr>
              <a:t>Iterative</a:t>
            </a:r>
            <a:endParaRPr lang="en-GB"/>
          </a:p>
          <a:p>
            <a:pPr lvl="1"/>
            <a:r>
              <a:rPr lang="en-GB"/>
              <a:t>Rapid Application Development (RAD) - </a:t>
            </a:r>
            <a:r>
              <a:rPr lang="en-GB">
                <a:solidFill>
                  <a:schemeClr val="accent1"/>
                </a:solidFill>
              </a:rPr>
              <a:t>Iterative</a:t>
            </a:r>
            <a:endParaRPr lang="en-GB"/>
          </a:p>
          <a:p>
            <a:pPr lvl="1"/>
            <a:r>
              <a:rPr lang="en-GB"/>
              <a:t>Rational Unified Process (RUP) Methodology – almost </a:t>
            </a:r>
            <a:r>
              <a:rPr lang="en-GB">
                <a:solidFill>
                  <a:schemeClr val="accent1"/>
                </a:solidFill>
              </a:rPr>
              <a:t>Sequential</a:t>
            </a:r>
          </a:p>
          <a:p>
            <a:pPr lvl="1"/>
            <a:r>
              <a:rPr lang="en-GB"/>
              <a:t>Scrum Methodology - </a:t>
            </a:r>
            <a:r>
              <a:rPr lang="en-GB">
                <a:solidFill>
                  <a:schemeClr val="accent1"/>
                </a:solidFill>
              </a:rPr>
              <a:t>Iterative</a:t>
            </a:r>
            <a:endParaRPr lang="en-GB"/>
          </a:p>
          <a:p>
            <a:pPr lvl="1"/>
            <a:r>
              <a:rPr lang="en-GB"/>
              <a:t>Spiral Methodology – </a:t>
            </a:r>
            <a:r>
              <a:rPr lang="en-GB">
                <a:solidFill>
                  <a:schemeClr val="accent1"/>
                </a:solidFill>
              </a:rPr>
              <a:t>Iterative AND Sequential</a:t>
            </a:r>
            <a:endParaRPr lang="en-GB"/>
          </a:p>
          <a:p>
            <a:pPr lvl="1"/>
            <a:r>
              <a:rPr lang="en-GB"/>
              <a:t>Systems Development Life Cycle (SDLC) Methodology – </a:t>
            </a:r>
            <a:r>
              <a:rPr lang="en-GB">
                <a:solidFill>
                  <a:schemeClr val="accent1"/>
                </a:solidFill>
              </a:rPr>
              <a:t>Iterative AND Sequential</a:t>
            </a:r>
            <a:endParaRPr lang="en-GB"/>
          </a:p>
          <a:p>
            <a:pPr lvl="1"/>
            <a:r>
              <a:rPr lang="en-GB"/>
              <a:t>Waterfall (a.k.a. Traditional) Methodology - </a:t>
            </a:r>
            <a:r>
              <a:rPr lang="en-GB">
                <a:solidFill>
                  <a:schemeClr val="accent1"/>
                </a:solidFill>
              </a:rPr>
              <a:t>Sequential</a:t>
            </a:r>
          </a:p>
          <a:p>
            <a:endParaRPr lang="en-GB"/>
          </a:p>
        </p:txBody>
      </p:sp>
    </p:spTree>
    <p:extLst>
      <p:ext uri="{BB962C8B-B14F-4D97-AF65-F5344CB8AC3E}">
        <p14:creationId xmlns:p14="http://schemas.microsoft.com/office/powerpoint/2010/main" val="673081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2D49-A57A-44D6-A1BE-4187B4A9C040}"/>
              </a:ext>
            </a:extLst>
          </p:cNvPr>
          <p:cNvSpPr>
            <a:spLocks noGrp="1"/>
          </p:cNvSpPr>
          <p:nvPr>
            <p:ph type="title"/>
          </p:nvPr>
        </p:nvSpPr>
        <p:spPr/>
        <p:txBody>
          <a:bodyPr/>
          <a:lstStyle/>
          <a:p>
            <a:r>
              <a:rPr lang="en-US">
                <a:cs typeface="Calibri"/>
              </a:rPr>
              <a:t>Waterfall</a:t>
            </a:r>
            <a:endParaRPr lang="en-US"/>
          </a:p>
        </p:txBody>
      </p:sp>
      <p:pic>
        <p:nvPicPr>
          <p:cNvPr id="5" name="Picture 5" descr="A screenshot of a cell phone&#10;&#10;Description automatically generated">
            <a:extLst>
              <a:ext uri="{FF2B5EF4-FFF2-40B4-BE49-F238E27FC236}">
                <a16:creationId xmlns:a16="http://schemas.microsoft.com/office/drawing/2014/main" id="{948DD327-BA61-485D-AF35-B37B88D31215}"/>
              </a:ext>
            </a:extLst>
          </p:cNvPr>
          <p:cNvPicPr>
            <a:picLocks noGrp="1" noChangeAspect="1"/>
          </p:cNvPicPr>
          <p:nvPr>
            <p:ph sz="half" idx="1"/>
          </p:nvPr>
        </p:nvPicPr>
        <p:blipFill>
          <a:blip r:embed="rId2"/>
          <a:stretch>
            <a:fillRect/>
          </a:stretch>
        </p:blipFill>
        <p:spPr>
          <a:xfrm>
            <a:off x="-76906" y="2979140"/>
            <a:ext cx="5786496" cy="3874491"/>
          </a:xfrm>
        </p:spPr>
      </p:pic>
      <p:sp>
        <p:nvSpPr>
          <p:cNvPr id="4" name="Content Placeholder 3">
            <a:extLst>
              <a:ext uri="{FF2B5EF4-FFF2-40B4-BE49-F238E27FC236}">
                <a16:creationId xmlns:a16="http://schemas.microsoft.com/office/drawing/2014/main" id="{E23B342C-82F0-4889-B999-741EEE880D9E}"/>
              </a:ext>
            </a:extLst>
          </p:cNvPr>
          <p:cNvSpPr>
            <a:spLocks noGrp="1"/>
          </p:cNvSpPr>
          <p:nvPr>
            <p:ph sz="half" idx="2"/>
          </p:nvPr>
        </p:nvSpPr>
        <p:spPr/>
        <p:txBody>
          <a:bodyPr vert="horz" lIns="91440" tIns="45720" rIns="91440" bIns="45720" rtlCol="0" anchor="t">
            <a:normAutofit fontScale="85000" lnSpcReduction="20000"/>
          </a:bodyPr>
          <a:lstStyle/>
          <a:p>
            <a:r>
              <a:rPr lang="en-US">
                <a:ea typeface="+mn-lt"/>
                <a:cs typeface="+mn-lt"/>
              </a:rPr>
              <a:t>The waterfall model shows the steps in sequence where the customer requirements are progressively refined to the point where coding can take place. This type of model is often referred to as linear or sequential model. Each work product or activity is completed before moving on to the next.  </a:t>
            </a:r>
          </a:p>
          <a:p>
            <a:r>
              <a:rPr lang="en-US">
                <a:ea typeface="+mn-lt"/>
                <a:cs typeface="+mn-lt"/>
              </a:rPr>
              <a:t>In the waterfall model testing is carried out once the code has been fully developed. Once this is completed a decision can be made on whether the product can be released into the live environment.</a:t>
            </a:r>
          </a:p>
          <a:p>
            <a:r>
              <a:rPr lang="en-US">
                <a:ea typeface="+mn-lt"/>
                <a:cs typeface="+mn-lt"/>
              </a:rPr>
              <a:t>This model for development shows how a fully tested product can be created but it has significant drawbacks, what happens if the product fails the tests. </a:t>
            </a:r>
            <a:endParaRPr lang="en-US"/>
          </a:p>
        </p:txBody>
      </p:sp>
    </p:spTree>
    <p:extLst>
      <p:ext uri="{BB962C8B-B14F-4D97-AF65-F5344CB8AC3E}">
        <p14:creationId xmlns:p14="http://schemas.microsoft.com/office/powerpoint/2010/main" val="3105376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2.2</a:t>
            </a:r>
          </a:p>
        </p:txBody>
      </p:sp>
      <p:sp>
        <p:nvSpPr>
          <p:cNvPr id="3" name="Content Placeholder 2"/>
          <p:cNvSpPr>
            <a:spLocks noGrp="1"/>
          </p:cNvSpPr>
          <p:nvPr>
            <p:ph type="body" idx="1"/>
          </p:nvPr>
        </p:nvSpPr>
        <p:spPr/>
        <p:txBody>
          <a:bodyPr/>
          <a:lstStyle/>
          <a:p>
            <a:r>
              <a:rPr lang="en-US"/>
              <a:t>Summarise the main differences between sequential and iterative/incremental methodologies.</a:t>
            </a:r>
            <a:endParaRPr lang="en-GB"/>
          </a:p>
          <a:p>
            <a:pPr marL="0" indent="0">
              <a:buNone/>
            </a:pPr>
            <a:endParaRPr lang="en-GB"/>
          </a:p>
        </p:txBody>
      </p:sp>
    </p:spTree>
    <p:extLst>
      <p:ext uri="{BB962C8B-B14F-4D97-AF65-F5344CB8AC3E}">
        <p14:creationId xmlns:p14="http://schemas.microsoft.com/office/powerpoint/2010/main" val="1087019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Sequential Approach</a:t>
            </a:r>
          </a:p>
        </p:txBody>
      </p:sp>
      <p:sp>
        <p:nvSpPr>
          <p:cNvPr id="3" name="Content Placeholder 2"/>
          <p:cNvSpPr>
            <a:spLocks noGrp="1"/>
          </p:cNvSpPr>
          <p:nvPr>
            <p:ph idx="1"/>
          </p:nvPr>
        </p:nvSpPr>
        <p:spPr/>
        <p:txBody>
          <a:bodyPr vert="horz" lIns="91440" tIns="45720" rIns="91440" bIns="45720" rtlCol="0" anchor="t">
            <a:normAutofit/>
          </a:bodyPr>
          <a:lstStyle/>
          <a:p>
            <a:pPr algn="just"/>
            <a:r>
              <a:rPr lang="en-GB">
                <a:ea typeface="+mn-lt"/>
                <a:cs typeface="+mn-lt"/>
              </a:rPr>
              <a:t>It is very simple to understand and use. Each phase must be completed before the next phase can begin and there is no overlapping in the phases.</a:t>
            </a:r>
            <a:endParaRPr lang="en-GB">
              <a:cs typeface="Calibri" panose="020F0502020204030204"/>
            </a:endParaRPr>
          </a:p>
          <a:p>
            <a:pPr algn="just"/>
            <a:endParaRPr lang="en-GB">
              <a:cs typeface="Calibri" panose="020F0502020204030204"/>
            </a:endParaRPr>
          </a:p>
          <a:p>
            <a:pPr algn="just"/>
            <a:r>
              <a:rPr lang="en-GB">
                <a:ea typeface="+mn-lt"/>
                <a:cs typeface="+mn-lt"/>
              </a:rPr>
              <a:t>The waterfall model illustrates the software development process in a linear sequential flow. This means that any phase in the development process begins only if the previous phase is complete. </a:t>
            </a:r>
            <a:endParaRPr lang="en-GB">
              <a:cs typeface="Calibri"/>
            </a:endParaRPr>
          </a:p>
        </p:txBody>
      </p:sp>
    </p:spTree>
    <p:extLst>
      <p:ext uri="{BB962C8B-B14F-4D97-AF65-F5344CB8AC3E}">
        <p14:creationId xmlns:p14="http://schemas.microsoft.com/office/powerpoint/2010/main" val="4152371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Iterative Approach</a:t>
            </a:r>
          </a:p>
        </p:txBody>
      </p:sp>
      <p:sp>
        <p:nvSpPr>
          <p:cNvPr id="3" name="Content Placeholder 2"/>
          <p:cNvSpPr>
            <a:spLocks noGrp="1"/>
          </p:cNvSpPr>
          <p:nvPr>
            <p:ph idx="1"/>
          </p:nvPr>
        </p:nvSpPr>
        <p:spPr/>
        <p:txBody>
          <a:bodyPr vert="horz" lIns="91440" tIns="45720" rIns="91440" bIns="45720" rtlCol="0" anchor="t">
            <a:normAutofit/>
          </a:bodyPr>
          <a:lstStyle/>
          <a:p>
            <a:r>
              <a:rPr lang="en-GB" sz="1600"/>
              <a:t>A design methodology based on a cyclic process of prototyping, testing, </a:t>
            </a:r>
            <a:r>
              <a:rPr lang="en-GB" sz="1600" err="1"/>
              <a:t>analyzing</a:t>
            </a:r>
            <a:r>
              <a:rPr lang="en-GB" sz="1600"/>
              <a:t>, and refining a product or process</a:t>
            </a:r>
            <a:endParaRPr lang="en-GB" sz="1600">
              <a:cs typeface="Calibri"/>
            </a:endParaRPr>
          </a:p>
          <a:p>
            <a:r>
              <a:rPr lang="en-GB" sz="1600"/>
              <a:t>Based on the results of testing the most recent iteration of a design, changes and refinements are made</a:t>
            </a:r>
            <a:endParaRPr lang="en-GB" sz="1600">
              <a:cs typeface="Calibri"/>
            </a:endParaRPr>
          </a:p>
          <a:p>
            <a:r>
              <a:rPr lang="en-GB" sz="1600"/>
              <a:t>This process is intended to ultimately improve the quality and functionality of a design</a:t>
            </a:r>
            <a:endParaRPr lang="en-GB" sz="1600">
              <a:cs typeface="Calibri"/>
            </a:endParaRPr>
          </a:p>
          <a:p>
            <a:r>
              <a:rPr lang="en-GB" sz="1600"/>
              <a:t>In iterative design, interaction with the designed system is used as a form of research for informing and evolving a project, as successive versions, or iterations of a design are implemented.</a:t>
            </a:r>
            <a:endParaRPr lang="en-GB" sz="1600">
              <a:cs typeface="Calibri"/>
            </a:endParaRPr>
          </a:p>
          <a:p>
            <a:endParaRPr lang="en-GB" sz="1600">
              <a:cs typeface="Calibri"/>
            </a:endParaRPr>
          </a:p>
          <a:p>
            <a:pPr marL="0" indent="0">
              <a:buNone/>
            </a:pPr>
            <a:r>
              <a:rPr lang="en-GB" sz="3300" b="1">
                <a:solidFill>
                  <a:schemeClr val="accent1">
                    <a:lumMod val="75000"/>
                  </a:schemeClr>
                </a:solidFill>
                <a:ea typeface="+mj-ea"/>
                <a:cs typeface="+mj-cs"/>
              </a:rPr>
              <a:t>Incremental Approach</a:t>
            </a:r>
          </a:p>
          <a:p>
            <a:r>
              <a:rPr lang="en-GB" sz="1600"/>
              <a:t>A method of software development where the model is designed, implemented and tested incrementally (a little more is added each time) until the product is finished</a:t>
            </a:r>
            <a:endParaRPr lang="en-US" sz="1600"/>
          </a:p>
          <a:p>
            <a:r>
              <a:rPr lang="en-GB" sz="1600"/>
              <a:t>It involves both development and maintenance</a:t>
            </a:r>
            <a:endParaRPr lang="en-US" sz="1600"/>
          </a:p>
          <a:p>
            <a:r>
              <a:rPr lang="en-GB" sz="1600"/>
              <a:t>The product is defined as finished when it satisfies all of its requirements</a:t>
            </a:r>
          </a:p>
          <a:p>
            <a:endParaRPr lang="en-GB">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1259426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2.3</a:t>
            </a:r>
          </a:p>
        </p:txBody>
      </p:sp>
      <p:sp>
        <p:nvSpPr>
          <p:cNvPr id="3" name="Content Placeholder 2"/>
          <p:cNvSpPr>
            <a:spLocks noGrp="1"/>
          </p:cNvSpPr>
          <p:nvPr>
            <p:ph type="body" idx="1"/>
          </p:nvPr>
        </p:nvSpPr>
        <p:spPr/>
        <p:txBody>
          <a:bodyPr>
            <a:normAutofit fontScale="92500" lnSpcReduction="20000"/>
          </a:bodyPr>
          <a:lstStyle/>
          <a:p>
            <a:r>
              <a:rPr lang="en-US"/>
              <a:t>Explain the main principles of Agile together with the different approaches within it including but not limited to:</a:t>
            </a:r>
            <a:endParaRPr lang="en-GB"/>
          </a:p>
          <a:p>
            <a:pPr lvl="1"/>
            <a:r>
              <a:rPr lang="en-US">
                <a:solidFill>
                  <a:schemeClr val="tx1">
                    <a:lumMod val="65000"/>
                    <a:lumOff val="35000"/>
                  </a:schemeClr>
                </a:solidFill>
              </a:rPr>
              <a:t>Scrum</a:t>
            </a:r>
            <a:endParaRPr lang="en-GB">
              <a:solidFill>
                <a:schemeClr val="tx1">
                  <a:lumMod val="65000"/>
                  <a:lumOff val="35000"/>
                </a:schemeClr>
              </a:solidFill>
            </a:endParaRPr>
          </a:p>
          <a:p>
            <a:pPr lvl="1"/>
            <a:r>
              <a:rPr lang="en-US">
                <a:solidFill>
                  <a:schemeClr val="tx1">
                    <a:lumMod val="65000"/>
                    <a:lumOff val="35000"/>
                  </a:schemeClr>
                </a:solidFill>
              </a:rPr>
              <a:t>Kanban</a:t>
            </a:r>
            <a:endParaRPr lang="en-GB">
              <a:solidFill>
                <a:schemeClr val="tx1">
                  <a:lumMod val="65000"/>
                  <a:lumOff val="35000"/>
                </a:schemeClr>
              </a:solidFill>
            </a:endParaRPr>
          </a:p>
          <a:p>
            <a:pPr lvl="1"/>
            <a:r>
              <a:rPr lang="en-US">
                <a:solidFill>
                  <a:schemeClr val="tx1">
                    <a:lumMod val="65000"/>
                    <a:lumOff val="35000"/>
                  </a:schemeClr>
                </a:solidFill>
              </a:rPr>
              <a:t>Extreme programming (XP)</a:t>
            </a:r>
            <a:endParaRPr lang="en-GB">
              <a:solidFill>
                <a:schemeClr val="tx1">
                  <a:lumMod val="65000"/>
                  <a:lumOff val="35000"/>
                </a:schemeClr>
              </a:solidFill>
            </a:endParaRPr>
          </a:p>
          <a:p>
            <a:pPr lvl="1"/>
            <a:r>
              <a:rPr lang="en-US">
                <a:solidFill>
                  <a:schemeClr val="tx1">
                    <a:lumMod val="65000"/>
                    <a:lumOff val="35000"/>
                  </a:schemeClr>
                </a:solidFill>
              </a:rPr>
              <a:t>Test Driven development (TDD)</a:t>
            </a:r>
            <a:endParaRPr lang="en-GB">
              <a:solidFill>
                <a:schemeClr val="tx1">
                  <a:lumMod val="65000"/>
                  <a:lumOff val="35000"/>
                </a:schemeClr>
              </a:solidFill>
            </a:endParaRPr>
          </a:p>
          <a:p>
            <a:pPr lvl="1"/>
            <a:r>
              <a:rPr lang="en-US" err="1">
                <a:solidFill>
                  <a:schemeClr val="tx1">
                    <a:lumMod val="65000"/>
                    <a:lumOff val="35000"/>
                  </a:schemeClr>
                </a:solidFill>
              </a:rPr>
              <a:t>Behaviour</a:t>
            </a:r>
            <a:r>
              <a:rPr lang="en-US">
                <a:solidFill>
                  <a:schemeClr val="tx1">
                    <a:lumMod val="65000"/>
                    <a:lumOff val="35000"/>
                  </a:schemeClr>
                </a:solidFill>
              </a:rPr>
              <a:t> driven development (BDD)</a:t>
            </a:r>
            <a:endParaRPr lang="en-GB">
              <a:solidFill>
                <a:schemeClr val="tx1">
                  <a:lumMod val="65000"/>
                  <a:lumOff val="35000"/>
                </a:schemeClr>
              </a:solidFill>
            </a:endParaRPr>
          </a:p>
          <a:p>
            <a:endParaRPr lang="en-GB"/>
          </a:p>
        </p:txBody>
      </p:sp>
    </p:spTree>
    <p:extLst>
      <p:ext uri="{BB962C8B-B14F-4D97-AF65-F5344CB8AC3E}">
        <p14:creationId xmlns:p14="http://schemas.microsoft.com/office/powerpoint/2010/main" val="4108127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Agile</a:t>
            </a:r>
          </a:p>
        </p:txBody>
      </p:sp>
      <p:pic>
        <p:nvPicPr>
          <p:cNvPr id="4" name="Content Placeholder 3"/>
          <p:cNvPicPr>
            <a:picLocks noGrp="1" noChangeAspect="1"/>
          </p:cNvPicPr>
          <p:nvPr>
            <p:ph idx="1"/>
          </p:nvPr>
        </p:nvPicPr>
        <p:blipFill>
          <a:blip r:embed="rId2"/>
          <a:stretch>
            <a:fillRect/>
          </a:stretch>
        </p:blipFill>
        <p:spPr>
          <a:xfrm>
            <a:off x="4067944" y="1988840"/>
            <a:ext cx="4752528" cy="4435692"/>
          </a:xfrm>
          <a:prstGeom prst="rect">
            <a:avLst/>
          </a:prstGeom>
        </p:spPr>
      </p:pic>
      <p:sp>
        <p:nvSpPr>
          <p:cNvPr id="5" name="TextBox 4"/>
          <p:cNvSpPr txBox="1"/>
          <p:nvPr/>
        </p:nvSpPr>
        <p:spPr>
          <a:xfrm>
            <a:off x="755576" y="2204864"/>
            <a:ext cx="3600400" cy="2308324"/>
          </a:xfrm>
          <a:prstGeom prst="rect">
            <a:avLst/>
          </a:prstGeom>
          <a:noFill/>
        </p:spPr>
        <p:txBody>
          <a:bodyPr wrap="square" rtlCol="0">
            <a:spAutoFit/>
          </a:bodyPr>
          <a:lstStyle/>
          <a:p>
            <a:pPr marL="285750" indent="-285750">
              <a:buFont typeface="Arial" panose="020B0604020202020204" pitchFamily="34" charset="0"/>
              <a:buChar char="•"/>
            </a:pPr>
            <a:r>
              <a:rPr lang="en-GB"/>
              <a:t>Agile Development is a different way of managing software development projects</a:t>
            </a:r>
          </a:p>
          <a:p>
            <a:pPr marL="285750" indent="-285750">
              <a:buFont typeface="Arial" panose="020B0604020202020204" pitchFamily="34" charset="0"/>
              <a:buChar char="•"/>
            </a:pPr>
            <a:r>
              <a:rPr lang="en-GB"/>
              <a:t>The key principles, and how Agile Development fundamentally differs from a more traditional Waterfall approach to software development</a:t>
            </a:r>
          </a:p>
        </p:txBody>
      </p:sp>
    </p:spTree>
    <p:extLst>
      <p:ext uri="{BB962C8B-B14F-4D97-AF65-F5344CB8AC3E}">
        <p14:creationId xmlns:p14="http://schemas.microsoft.com/office/powerpoint/2010/main" val="2947420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Key Principles of Agile Software Development</a:t>
            </a:r>
          </a:p>
        </p:txBody>
      </p:sp>
      <p:sp>
        <p:nvSpPr>
          <p:cNvPr id="3" name="Content Placeholder 2"/>
          <p:cNvSpPr>
            <a:spLocks noGrp="1"/>
          </p:cNvSpPr>
          <p:nvPr>
            <p:ph idx="1"/>
          </p:nvPr>
        </p:nvSpPr>
        <p:spPr/>
        <p:txBody>
          <a:bodyPr>
            <a:normAutofit/>
          </a:bodyPr>
          <a:lstStyle/>
          <a:p>
            <a:r>
              <a:rPr lang="en-GB"/>
              <a:t>Active user involvement is imperative</a:t>
            </a:r>
          </a:p>
          <a:p>
            <a:r>
              <a:rPr lang="en-GB"/>
              <a:t>The team must be empowered to make decisions</a:t>
            </a:r>
          </a:p>
          <a:p>
            <a:r>
              <a:rPr lang="en-GB"/>
              <a:t>Requirements evolve but the timescale is fixed </a:t>
            </a:r>
          </a:p>
          <a:p>
            <a:r>
              <a:rPr lang="en-GB"/>
              <a:t>Capture requirements at a high level; lightweight &amp;amp; visual </a:t>
            </a:r>
          </a:p>
          <a:p>
            <a:r>
              <a:rPr lang="en-GB"/>
              <a:t>Develop small, incremental releases and iterate </a:t>
            </a:r>
          </a:p>
          <a:p>
            <a:r>
              <a:rPr lang="en-GB"/>
              <a:t>Focus on frequent delivery of products </a:t>
            </a:r>
          </a:p>
          <a:p>
            <a:r>
              <a:rPr lang="en-GB"/>
              <a:t>Complete each feature before moving on to the next </a:t>
            </a:r>
          </a:p>
          <a:p>
            <a:r>
              <a:rPr lang="en-GB"/>
              <a:t>Apply the 80/20 rule </a:t>
            </a:r>
          </a:p>
          <a:p>
            <a:r>
              <a:rPr lang="en-GB"/>
              <a:t>Testing is integrated throughout the project lifecycle – test early and often </a:t>
            </a:r>
          </a:p>
          <a:p>
            <a:r>
              <a:rPr lang="en-GB"/>
              <a:t>A collaborative &amp; cooperative approach between all stakeholders is essential</a:t>
            </a:r>
          </a:p>
        </p:txBody>
      </p:sp>
    </p:spTree>
    <p:extLst>
      <p:ext uri="{BB962C8B-B14F-4D97-AF65-F5344CB8AC3E}">
        <p14:creationId xmlns:p14="http://schemas.microsoft.com/office/powerpoint/2010/main" val="2339354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Four VALUES of Agile</a:t>
            </a:r>
          </a:p>
        </p:txBody>
      </p:sp>
      <p:sp>
        <p:nvSpPr>
          <p:cNvPr id="3" name="Content Placeholder 2"/>
          <p:cNvSpPr>
            <a:spLocks noGrp="1"/>
          </p:cNvSpPr>
          <p:nvPr>
            <p:ph idx="1"/>
          </p:nvPr>
        </p:nvSpPr>
        <p:spPr/>
        <p:txBody>
          <a:bodyPr/>
          <a:lstStyle/>
          <a:p>
            <a:r>
              <a:rPr lang="en-GB"/>
              <a:t>Individuals and Interactions Over Processes and Tools</a:t>
            </a:r>
          </a:p>
          <a:p>
            <a:r>
              <a:rPr lang="en-GB"/>
              <a:t>Working Software Over Comprehensive Documentation</a:t>
            </a:r>
          </a:p>
          <a:p>
            <a:r>
              <a:rPr lang="en-GB"/>
              <a:t>Customer Collaboration Over Contract Negotiation</a:t>
            </a:r>
          </a:p>
          <a:p>
            <a:r>
              <a:rPr lang="en-GB"/>
              <a:t>Responding to Change Over Following a Plan</a:t>
            </a:r>
          </a:p>
        </p:txBody>
      </p:sp>
    </p:spTree>
    <p:extLst>
      <p:ext uri="{BB962C8B-B14F-4D97-AF65-F5344CB8AC3E}">
        <p14:creationId xmlns:p14="http://schemas.microsoft.com/office/powerpoint/2010/main" val="3489261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16216" y="4441406"/>
            <a:ext cx="2627783" cy="499762"/>
          </a:xfrm>
          <a:prstGeom prst="rect">
            <a:avLst/>
          </a:prstGeom>
        </p:spPr>
      </p:pic>
      <p:sp>
        <p:nvSpPr>
          <p:cNvPr id="2" name="Title 1"/>
          <p:cNvSpPr>
            <a:spLocks noGrp="1"/>
          </p:cNvSpPr>
          <p:nvPr>
            <p:ph type="title"/>
          </p:nvPr>
        </p:nvSpPr>
        <p:spPr/>
        <p:txBody>
          <a:bodyPr/>
          <a:lstStyle/>
          <a:p>
            <a:r>
              <a:rPr lang="en-GB"/>
              <a:t>Scrum</a:t>
            </a:r>
          </a:p>
        </p:txBody>
      </p:sp>
      <p:sp>
        <p:nvSpPr>
          <p:cNvPr id="3" name="Content Placeholder 2"/>
          <p:cNvSpPr>
            <a:spLocks noGrp="1"/>
          </p:cNvSpPr>
          <p:nvPr>
            <p:ph idx="1"/>
          </p:nvPr>
        </p:nvSpPr>
        <p:spPr>
          <a:xfrm>
            <a:off x="234616" y="2276871"/>
            <a:ext cx="6425616" cy="4581129"/>
          </a:xfrm>
        </p:spPr>
        <p:txBody>
          <a:bodyPr>
            <a:normAutofit lnSpcReduction="10000"/>
          </a:bodyPr>
          <a:lstStyle/>
          <a:p>
            <a:r>
              <a:rPr lang="en-GB"/>
              <a:t>A process tool</a:t>
            </a:r>
          </a:p>
          <a:p>
            <a:r>
              <a:rPr lang="en-GB"/>
              <a:t>Split your organization into small, cross-functional, self-organizing teams</a:t>
            </a:r>
          </a:p>
          <a:p>
            <a:r>
              <a:rPr lang="en-GB"/>
              <a:t>Split your work into a list of small, concrete deliverables. Sort the list by priority and estimate the relative effort of each item</a:t>
            </a:r>
          </a:p>
          <a:p>
            <a:r>
              <a:rPr lang="en-GB"/>
              <a:t>Split time into short fixed-length iterations (usually 1 – 4 weeks), with potentially shippable code demonstrated after each iteration</a:t>
            </a:r>
          </a:p>
          <a:p>
            <a:r>
              <a:rPr lang="en-GB"/>
              <a:t>Optimize the release plan and update priorities in collaboration with the customer, based on insights gained by inspecting the release after each iteration</a:t>
            </a:r>
          </a:p>
          <a:p>
            <a:r>
              <a:rPr lang="en-GB"/>
              <a:t>Optimize the process by having a retrospective after each iteration</a:t>
            </a:r>
          </a:p>
        </p:txBody>
      </p:sp>
      <p:pic>
        <p:nvPicPr>
          <p:cNvPr id="4" name="Picture 3"/>
          <p:cNvPicPr>
            <a:picLocks noChangeAspect="1"/>
          </p:cNvPicPr>
          <p:nvPr/>
        </p:nvPicPr>
        <p:blipFill>
          <a:blip r:embed="rId3"/>
          <a:stretch>
            <a:fillRect/>
          </a:stretch>
        </p:blipFill>
        <p:spPr>
          <a:xfrm>
            <a:off x="6588224" y="2348880"/>
            <a:ext cx="1632434" cy="806178"/>
          </a:xfrm>
          <a:prstGeom prst="rect">
            <a:avLst/>
          </a:prstGeom>
        </p:spPr>
      </p:pic>
      <p:pic>
        <p:nvPicPr>
          <p:cNvPr id="5" name="Picture 4"/>
          <p:cNvPicPr>
            <a:picLocks noChangeAspect="1"/>
          </p:cNvPicPr>
          <p:nvPr/>
        </p:nvPicPr>
        <p:blipFill>
          <a:blip r:embed="rId4"/>
          <a:stretch>
            <a:fillRect/>
          </a:stretch>
        </p:blipFill>
        <p:spPr>
          <a:xfrm>
            <a:off x="6444208" y="3356992"/>
            <a:ext cx="2390910" cy="864096"/>
          </a:xfrm>
          <a:prstGeom prst="rect">
            <a:avLst/>
          </a:prstGeom>
        </p:spPr>
      </p:pic>
    </p:spTree>
    <p:extLst>
      <p:ext uri="{BB962C8B-B14F-4D97-AF65-F5344CB8AC3E}">
        <p14:creationId xmlns:p14="http://schemas.microsoft.com/office/powerpoint/2010/main" val="423916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solidFill>
                  <a:schemeClr val="accent1">
                    <a:lumMod val="50000"/>
                  </a:schemeClr>
                </a:solidFill>
              </a:rPr>
              <a:t>1.1 and 1.4</a:t>
            </a:r>
          </a:p>
        </p:txBody>
      </p:sp>
      <p:sp>
        <p:nvSpPr>
          <p:cNvPr id="3" name="Content Placeholder 2"/>
          <p:cNvSpPr>
            <a:spLocks noGrp="1"/>
          </p:cNvSpPr>
          <p:nvPr>
            <p:ph type="body" idx="1"/>
          </p:nvPr>
        </p:nvSpPr>
        <p:spPr/>
        <p:txBody>
          <a:bodyPr>
            <a:normAutofit lnSpcReduction="10000"/>
          </a:bodyPr>
          <a:lstStyle/>
          <a:p>
            <a:r>
              <a:rPr lang="en-US">
                <a:solidFill>
                  <a:schemeClr val="accent1">
                    <a:lumMod val="75000"/>
                  </a:schemeClr>
                </a:solidFill>
              </a:rPr>
              <a:t>Recognise that business, market and information needs may lead to very different applications whilst using similar development processes and methods</a:t>
            </a:r>
          </a:p>
          <a:p>
            <a:endParaRPr lang="en-US">
              <a:solidFill>
                <a:schemeClr val="accent1">
                  <a:lumMod val="75000"/>
                </a:schemeClr>
              </a:solidFill>
            </a:endParaRPr>
          </a:p>
          <a:p>
            <a:r>
              <a:rPr lang="en-US">
                <a:solidFill>
                  <a:schemeClr val="accent1">
                    <a:lumMod val="75000"/>
                  </a:schemeClr>
                </a:solidFill>
              </a:rPr>
              <a:t>Distinguish types of business in context of their provision and use of web and digital services</a:t>
            </a:r>
            <a:endParaRPr lang="en-GB">
              <a:solidFill>
                <a:schemeClr val="accent1">
                  <a:lumMod val="75000"/>
                </a:schemeClr>
              </a:solidFill>
            </a:endParaRPr>
          </a:p>
        </p:txBody>
      </p:sp>
    </p:spTree>
    <p:extLst>
      <p:ext uri="{BB962C8B-B14F-4D97-AF65-F5344CB8AC3E}">
        <p14:creationId xmlns:p14="http://schemas.microsoft.com/office/powerpoint/2010/main" val="693645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sp>
        <p:nvSpPr>
          <p:cNvPr id="3" name="Content Placeholder 2"/>
          <p:cNvSpPr>
            <a:spLocks noGrp="1"/>
          </p:cNvSpPr>
          <p:nvPr>
            <p:ph idx="1"/>
          </p:nvPr>
        </p:nvSpPr>
        <p:spPr/>
        <p:txBody>
          <a:bodyPr/>
          <a:lstStyle/>
          <a:p>
            <a:r>
              <a:rPr lang="en-GB"/>
              <a:t>A process tool</a:t>
            </a:r>
          </a:p>
          <a:p>
            <a:r>
              <a:rPr lang="en-GB"/>
              <a:t>Literally, Kanban is a Japanese word that means “visual card”</a:t>
            </a:r>
          </a:p>
          <a:p>
            <a:r>
              <a:rPr lang="en-GB"/>
              <a:t>Visualize the workflow </a:t>
            </a:r>
          </a:p>
          <a:p>
            <a:pPr lvl="1"/>
            <a:r>
              <a:rPr lang="en-GB"/>
              <a:t>Split the work into pieces, write each item on a card and put on the wall </a:t>
            </a:r>
          </a:p>
          <a:p>
            <a:pPr lvl="1"/>
            <a:r>
              <a:rPr lang="en-GB"/>
              <a:t>Use named columns to illustrate where each item is in the workflow </a:t>
            </a:r>
          </a:p>
          <a:p>
            <a:r>
              <a:rPr lang="en-GB"/>
              <a:t>Limit Work In Progress (WIP) – assign explicit limits to how many items may be in progress at each workflow state</a:t>
            </a:r>
          </a:p>
          <a:p>
            <a:r>
              <a:rPr lang="en-GB"/>
              <a:t>Measure the lead time (average time to complete one item, sometimes called “cycle time”), optimize the process to make lead time as small and predictable as possible</a:t>
            </a:r>
          </a:p>
        </p:txBody>
      </p:sp>
      <p:sp>
        <p:nvSpPr>
          <p:cNvPr id="4" name="TextBox 3"/>
          <p:cNvSpPr txBox="1"/>
          <p:nvPr/>
        </p:nvSpPr>
        <p:spPr>
          <a:xfrm>
            <a:off x="3059832" y="6396456"/>
            <a:ext cx="6024854" cy="369332"/>
          </a:xfrm>
          <a:prstGeom prst="rect">
            <a:avLst/>
          </a:prstGeom>
          <a:noFill/>
        </p:spPr>
        <p:txBody>
          <a:bodyPr wrap="none" rtlCol="0">
            <a:spAutoFit/>
          </a:bodyPr>
          <a:lstStyle/>
          <a:p>
            <a:r>
              <a:rPr lang="en-GB"/>
              <a:t>We collect useful Kanban links at: </a:t>
            </a:r>
            <a:r>
              <a:rPr lang="en-GB">
                <a:hlinkClick r:id="rId2"/>
              </a:rPr>
              <a:t>http://www.crisp.se/kanban</a:t>
            </a:r>
            <a:endParaRPr lang="en-GB"/>
          </a:p>
        </p:txBody>
      </p:sp>
    </p:spTree>
    <p:extLst>
      <p:ext uri="{BB962C8B-B14F-4D97-AF65-F5344CB8AC3E}">
        <p14:creationId xmlns:p14="http://schemas.microsoft.com/office/powerpoint/2010/main" val="2327229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pic>
        <p:nvPicPr>
          <p:cNvPr id="4" name="Content Placeholder 3"/>
          <p:cNvPicPr>
            <a:picLocks noGrp="1" noChangeAspect="1"/>
          </p:cNvPicPr>
          <p:nvPr>
            <p:ph idx="1"/>
          </p:nvPr>
        </p:nvPicPr>
        <p:blipFill>
          <a:blip r:embed="rId2"/>
          <a:stretch>
            <a:fillRect/>
          </a:stretch>
        </p:blipFill>
        <p:spPr>
          <a:xfrm>
            <a:off x="234950" y="2478622"/>
            <a:ext cx="8693150" cy="3715269"/>
          </a:xfrm>
          <a:prstGeom prst="rect">
            <a:avLst/>
          </a:prstGeom>
        </p:spPr>
      </p:pic>
    </p:spTree>
    <p:extLst>
      <p:ext uri="{BB962C8B-B14F-4D97-AF65-F5344CB8AC3E}">
        <p14:creationId xmlns:p14="http://schemas.microsoft.com/office/powerpoint/2010/main" val="857292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Extreme Programming</a:t>
            </a:r>
          </a:p>
        </p:txBody>
      </p:sp>
      <p:sp>
        <p:nvSpPr>
          <p:cNvPr id="3" name="Content Placeholder 2"/>
          <p:cNvSpPr>
            <a:spLocks noGrp="1"/>
          </p:cNvSpPr>
          <p:nvPr>
            <p:ph idx="1"/>
          </p:nvPr>
        </p:nvSpPr>
        <p:spPr/>
        <p:txBody>
          <a:bodyPr/>
          <a:lstStyle/>
          <a:p>
            <a:r>
              <a:rPr lang="en-GB"/>
              <a:t>A software development methodology which is intended to improve software quality and responsiveness to changing customer requirements</a:t>
            </a:r>
          </a:p>
          <a:p>
            <a:r>
              <a:rPr lang="en-GB"/>
              <a:t>A type of agile software development</a:t>
            </a:r>
          </a:p>
          <a:p>
            <a:r>
              <a:rPr lang="en-GB"/>
              <a:t>Advocates frequent "releases" in short development cycles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933056"/>
            <a:ext cx="2558780" cy="2348880"/>
          </a:xfrm>
          <a:prstGeom prst="rect">
            <a:avLst/>
          </a:prstGeom>
        </p:spPr>
      </p:pic>
    </p:spTree>
    <p:extLst>
      <p:ext uri="{BB962C8B-B14F-4D97-AF65-F5344CB8AC3E}">
        <p14:creationId xmlns:p14="http://schemas.microsoft.com/office/powerpoint/2010/main" val="2045337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Driven Development</a:t>
            </a:r>
            <a:endParaRPr lang="en-GB"/>
          </a:p>
        </p:txBody>
      </p:sp>
      <p:sp>
        <p:nvSpPr>
          <p:cNvPr id="3" name="Content Placeholder 2"/>
          <p:cNvSpPr>
            <a:spLocks noGrp="1"/>
          </p:cNvSpPr>
          <p:nvPr>
            <p:ph idx="1"/>
          </p:nvPr>
        </p:nvSpPr>
        <p:spPr/>
        <p:txBody>
          <a:bodyPr/>
          <a:lstStyle/>
          <a:p>
            <a:r>
              <a:rPr lang="en-GB" i="1"/>
              <a:t>Test</a:t>
            </a:r>
            <a:r>
              <a:rPr lang="en-GB"/>
              <a:t>-</a:t>
            </a:r>
            <a:r>
              <a:rPr lang="en-GB" i="1"/>
              <a:t>driven development</a:t>
            </a:r>
            <a:r>
              <a:rPr lang="en-GB"/>
              <a:t> (TDD) is a software </a:t>
            </a:r>
            <a:r>
              <a:rPr lang="en-GB" i="1"/>
              <a:t>development</a:t>
            </a:r>
            <a:r>
              <a:rPr lang="en-GB"/>
              <a:t> process that relies on the repetition of a very short </a:t>
            </a:r>
            <a:r>
              <a:rPr lang="en-GB" i="1"/>
              <a:t>development</a:t>
            </a:r>
            <a:r>
              <a:rPr lang="en-GB"/>
              <a:t> cycle</a:t>
            </a:r>
          </a:p>
          <a:p>
            <a:r>
              <a:rPr lang="en-GB"/>
              <a:t>The following sequence of steps is generally followed:</a:t>
            </a:r>
          </a:p>
          <a:p>
            <a:pPr lvl="1"/>
            <a:r>
              <a:rPr lang="en-GB"/>
              <a:t>Add a test</a:t>
            </a:r>
          </a:p>
          <a:p>
            <a:pPr lvl="1"/>
            <a:r>
              <a:rPr lang="en-GB"/>
              <a:t>Run all tests and see if the new one fails</a:t>
            </a:r>
          </a:p>
          <a:p>
            <a:pPr lvl="1"/>
            <a:r>
              <a:rPr lang="en-GB"/>
              <a:t>Write some code</a:t>
            </a:r>
          </a:p>
          <a:p>
            <a:pPr lvl="1"/>
            <a:r>
              <a:rPr lang="en-GB"/>
              <a:t>Run tests</a:t>
            </a:r>
          </a:p>
          <a:p>
            <a:pPr lvl="1"/>
            <a:r>
              <a:rPr lang="en-GB"/>
              <a:t>Refactor code</a:t>
            </a:r>
          </a:p>
          <a:p>
            <a:pPr lvl="1"/>
            <a:r>
              <a:rPr lang="en-GB"/>
              <a:t>Repeat</a:t>
            </a:r>
          </a:p>
          <a:p>
            <a:endParaRPr lang="en-GB"/>
          </a:p>
        </p:txBody>
      </p:sp>
    </p:spTree>
    <p:extLst>
      <p:ext uri="{BB962C8B-B14F-4D97-AF65-F5344CB8AC3E}">
        <p14:creationId xmlns:p14="http://schemas.microsoft.com/office/powerpoint/2010/main" val="2339578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TDD Vs. Traditional Testing</a:t>
            </a:r>
            <a:endParaRPr lang="en-GB"/>
          </a:p>
        </p:txBody>
      </p:sp>
      <p:sp>
        <p:nvSpPr>
          <p:cNvPr id="3" name="Content Placeholder 2"/>
          <p:cNvSpPr>
            <a:spLocks noGrp="1"/>
          </p:cNvSpPr>
          <p:nvPr>
            <p:ph idx="1"/>
          </p:nvPr>
        </p:nvSpPr>
        <p:spPr/>
        <p:txBody>
          <a:bodyPr/>
          <a:lstStyle/>
          <a:p>
            <a:r>
              <a:rPr lang="en-GB"/>
              <a:t>Traditional:</a:t>
            </a:r>
          </a:p>
          <a:p>
            <a:pPr lvl="1"/>
            <a:r>
              <a:rPr lang="en-GB"/>
              <a:t>Write logic</a:t>
            </a:r>
          </a:p>
          <a:p>
            <a:pPr lvl="1"/>
            <a:r>
              <a:rPr lang="en-GB"/>
              <a:t>Write tests </a:t>
            </a:r>
          </a:p>
          <a:p>
            <a:pPr marL="342900" lvl="1" indent="0">
              <a:buNone/>
            </a:pPr>
            <a:endParaRPr lang="en-GB"/>
          </a:p>
          <a:p>
            <a:pPr marL="342900" lvl="1" indent="0">
              <a:buNone/>
            </a:pPr>
            <a:endParaRPr lang="en-GB"/>
          </a:p>
          <a:p>
            <a:pPr marL="342900" lvl="1" indent="0">
              <a:buNone/>
            </a:pPr>
            <a:endParaRPr lang="en-GB"/>
          </a:p>
          <a:p>
            <a:pPr marL="342900" lvl="1" indent="0">
              <a:buNone/>
            </a:pPr>
            <a:endParaRPr lang="en-GB"/>
          </a:p>
          <a:p>
            <a:pPr marL="342900" lvl="1" indent="0">
              <a:buNone/>
            </a:pPr>
            <a:endParaRPr lang="en-GB"/>
          </a:p>
          <a:p>
            <a:pPr marL="342900" lvl="1" indent="0">
              <a:buNone/>
            </a:pPr>
            <a:endParaRPr lang="en-GB"/>
          </a:p>
          <a:p>
            <a:pPr marL="342900" lvl="1" indent="0">
              <a:buNone/>
            </a:pPr>
            <a:r>
              <a:rPr lang="en-GB"/>
              <a:t>This is unit testing!!!!</a:t>
            </a:r>
          </a:p>
          <a:p>
            <a:endParaRPr lang="en-GB"/>
          </a:p>
          <a:p>
            <a:endParaRPr lang="en-GB"/>
          </a:p>
          <a:p>
            <a:endParaRPr lang="en-GB"/>
          </a:p>
          <a:p>
            <a:pPr marL="342900" lvl="1" indent="0">
              <a:buNone/>
            </a:pPr>
            <a:endParaRPr lang="en-GB"/>
          </a:p>
        </p:txBody>
      </p:sp>
      <p:pic>
        <p:nvPicPr>
          <p:cNvPr id="4" name="Picture 3"/>
          <p:cNvPicPr>
            <a:picLocks noChangeAspect="1"/>
          </p:cNvPicPr>
          <p:nvPr/>
        </p:nvPicPr>
        <p:blipFill>
          <a:blip r:embed="rId2"/>
          <a:stretch>
            <a:fillRect/>
          </a:stretch>
        </p:blipFill>
        <p:spPr>
          <a:xfrm>
            <a:off x="2375297" y="2975372"/>
            <a:ext cx="6118622" cy="1754291"/>
          </a:xfrm>
          <a:prstGeom prst="rect">
            <a:avLst/>
          </a:prstGeom>
        </p:spPr>
      </p:pic>
    </p:spTree>
    <p:extLst>
      <p:ext uri="{BB962C8B-B14F-4D97-AF65-F5344CB8AC3E}">
        <p14:creationId xmlns:p14="http://schemas.microsoft.com/office/powerpoint/2010/main" val="3329394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TDD Vs. Traditional Testing</a:t>
            </a:r>
            <a:endParaRPr lang="en-GB"/>
          </a:p>
        </p:txBody>
      </p:sp>
      <p:sp>
        <p:nvSpPr>
          <p:cNvPr id="3" name="Content Placeholder 2"/>
          <p:cNvSpPr>
            <a:spLocks noGrp="1"/>
          </p:cNvSpPr>
          <p:nvPr>
            <p:ph idx="1"/>
          </p:nvPr>
        </p:nvSpPr>
        <p:spPr/>
        <p:txBody>
          <a:bodyPr/>
          <a:lstStyle/>
          <a:p>
            <a:r>
              <a:rPr lang="en-GB"/>
              <a:t>TDD:</a:t>
            </a:r>
          </a:p>
          <a:p>
            <a:pPr lvl="1"/>
            <a:r>
              <a:rPr lang="en-GB"/>
              <a:t>Write tests</a:t>
            </a:r>
          </a:p>
          <a:p>
            <a:pPr lvl="1"/>
            <a:r>
              <a:rPr lang="en-GB"/>
              <a:t>Write logic </a:t>
            </a:r>
          </a:p>
          <a:p>
            <a:pPr marL="342900" lvl="1" indent="0">
              <a:buNone/>
            </a:pPr>
            <a:endParaRPr lang="en-GB"/>
          </a:p>
          <a:p>
            <a:endParaRPr lang="en-GB"/>
          </a:p>
          <a:p>
            <a:endParaRPr lang="en-GB"/>
          </a:p>
          <a:p>
            <a:endParaRPr lang="en-GB"/>
          </a:p>
          <a:p>
            <a:pPr marL="342900" lvl="1" indent="0">
              <a:buNone/>
            </a:pPr>
            <a:endParaRPr lang="en-GB"/>
          </a:p>
        </p:txBody>
      </p:sp>
      <p:pic>
        <p:nvPicPr>
          <p:cNvPr id="5" name="Picture 4"/>
          <p:cNvPicPr>
            <a:picLocks noChangeAspect="1"/>
          </p:cNvPicPr>
          <p:nvPr/>
        </p:nvPicPr>
        <p:blipFill>
          <a:blip r:embed="rId2"/>
          <a:stretch>
            <a:fillRect/>
          </a:stretch>
        </p:blipFill>
        <p:spPr>
          <a:xfrm>
            <a:off x="510242" y="3500437"/>
            <a:ext cx="7800975" cy="2100263"/>
          </a:xfrm>
          <a:prstGeom prst="rect">
            <a:avLst/>
          </a:prstGeom>
        </p:spPr>
      </p:pic>
    </p:spTree>
    <p:extLst>
      <p:ext uri="{BB962C8B-B14F-4D97-AF65-F5344CB8AC3E}">
        <p14:creationId xmlns:p14="http://schemas.microsoft.com/office/powerpoint/2010/main" val="3384160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Counter Productive?</a:t>
            </a:r>
          </a:p>
        </p:txBody>
      </p:sp>
      <p:sp>
        <p:nvSpPr>
          <p:cNvPr id="3" name="Content Placeholder 2"/>
          <p:cNvSpPr>
            <a:spLocks noGrp="1"/>
          </p:cNvSpPr>
          <p:nvPr>
            <p:ph idx="1"/>
          </p:nvPr>
        </p:nvSpPr>
        <p:spPr/>
        <p:txBody>
          <a:bodyPr vert="horz" lIns="91440" tIns="45720" rIns="91440" bIns="45720" rtlCol="0" anchor="t">
            <a:normAutofit/>
          </a:bodyPr>
          <a:lstStyle/>
          <a:p>
            <a:r>
              <a:rPr lang="en-GB"/>
              <a:t>Not necessary</a:t>
            </a:r>
          </a:p>
          <a:p>
            <a:r>
              <a:rPr lang="en-GB"/>
              <a:t>We want a failing test</a:t>
            </a:r>
          </a:p>
          <a:p>
            <a:pPr lvl="1"/>
            <a:r>
              <a:rPr lang="en-GB"/>
              <a:t>This means that our code is not doing something it is not supposed to</a:t>
            </a:r>
          </a:p>
          <a:p>
            <a:r>
              <a:rPr lang="en-GB"/>
              <a:t>THEN we write the application logic to PASS the test</a:t>
            </a:r>
          </a:p>
          <a:p>
            <a:r>
              <a:rPr lang="en-GB"/>
              <a:t>Gives focus and clarity</a:t>
            </a:r>
          </a:p>
        </p:txBody>
      </p:sp>
    </p:spTree>
    <p:extLst>
      <p:ext uri="{BB962C8B-B14F-4D97-AF65-F5344CB8AC3E}">
        <p14:creationId xmlns:p14="http://schemas.microsoft.com/office/powerpoint/2010/main" val="2699769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Behaviour driven development (BDD)</a:t>
            </a:r>
          </a:p>
        </p:txBody>
      </p:sp>
      <p:sp>
        <p:nvSpPr>
          <p:cNvPr id="3" name="Content Placeholder 2"/>
          <p:cNvSpPr>
            <a:spLocks noGrp="1"/>
          </p:cNvSpPr>
          <p:nvPr>
            <p:ph idx="1"/>
          </p:nvPr>
        </p:nvSpPr>
        <p:spPr/>
        <p:txBody>
          <a:bodyPr>
            <a:normAutofit/>
          </a:bodyPr>
          <a:lstStyle/>
          <a:p>
            <a:r>
              <a:rPr lang="en-GB"/>
              <a:t>Behaviour Driven Development (BDD) is a synthesis and refinement of practices stemming from Test Driven Development (TDD) and Acceptance Test Driven Development (ATDD)</a:t>
            </a:r>
          </a:p>
          <a:p>
            <a:r>
              <a:rPr lang="en-GB"/>
              <a:t>BDD augments TDD and ATDD with the following tactics:</a:t>
            </a:r>
          </a:p>
          <a:p>
            <a:pPr lvl="1"/>
            <a:r>
              <a:rPr lang="en-GB"/>
              <a:t>    Apply the "Five Why's" principle to each proposed user story, so that its purpose is clearly related to business outcomes</a:t>
            </a:r>
          </a:p>
          <a:p>
            <a:pPr lvl="1"/>
            <a:r>
              <a:rPr lang="en-GB"/>
              <a:t>    thinking "from the outside in", in other words implement only those behaviours which contribute most directly to these business outcomes, so as to minimize waste</a:t>
            </a:r>
          </a:p>
          <a:p>
            <a:pPr lvl="1"/>
            <a:r>
              <a:rPr lang="en-GB"/>
              <a:t>    describe behaviours in a single notation which is directly accessible to domain experts, testers and developers, so as to improve communication</a:t>
            </a:r>
          </a:p>
          <a:p>
            <a:pPr lvl="1"/>
            <a:r>
              <a:rPr lang="en-GB"/>
              <a:t>    apply these techniques all the way down to the lowest levels of abstraction of the software, paying particular attention to the distribution of behaviour, so that evolution remains cheap</a:t>
            </a:r>
          </a:p>
          <a:p>
            <a:endParaRPr lang="en-GB"/>
          </a:p>
          <a:p>
            <a:endParaRPr lang="en-GB"/>
          </a:p>
        </p:txBody>
      </p:sp>
    </p:spTree>
    <p:extLst>
      <p:ext uri="{BB962C8B-B14F-4D97-AF65-F5344CB8AC3E}">
        <p14:creationId xmlns:p14="http://schemas.microsoft.com/office/powerpoint/2010/main" val="131973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550F-4D6C-418B-8458-DFDF4DF55AB4}"/>
              </a:ext>
            </a:extLst>
          </p:cNvPr>
          <p:cNvSpPr>
            <a:spLocks noGrp="1"/>
          </p:cNvSpPr>
          <p:nvPr>
            <p:ph type="title"/>
          </p:nvPr>
        </p:nvSpPr>
        <p:spPr/>
        <p:txBody>
          <a:bodyPr/>
          <a:lstStyle/>
          <a:p>
            <a:r>
              <a:rPr lang="en-US">
                <a:cs typeface="Calibri"/>
              </a:rPr>
              <a:t>Revision Purposes </a:t>
            </a:r>
            <a:endParaRPr lang="en-US"/>
          </a:p>
        </p:txBody>
      </p:sp>
      <p:sp>
        <p:nvSpPr>
          <p:cNvPr id="3" name="Text Placeholder 2">
            <a:extLst>
              <a:ext uri="{FF2B5EF4-FFF2-40B4-BE49-F238E27FC236}">
                <a16:creationId xmlns:a16="http://schemas.microsoft.com/office/drawing/2014/main" id="{512172DD-0A57-4952-800F-9C64B266EF10}"/>
              </a:ext>
            </a:extLst>
          </p:cNvPr>
          <p:cNvSpPr>
            <a:spLocks noGrp="1"/>
          </p:cNvSpPr>
          <p:nvPr>
            <p:ph idx="1"/>
          </p:nvPr>
        </p:nvSpPr>
        <p:spPr/>
        <p:txBody>
          <a:bodyPr vert="horz" lIns="91440" tIns="45720" rIns="91440" bIns="45720" rtlCol="0" anchor="t">
            <a:normAutofit lnSpcReduction="10000"/>
          </a:bodyPr>
          <a:lstStyle/>
          <a:p>
            <a:r>
              <a:rPr lang="en-US">
                <a:ea typeface="+mn-lt"/>
                <a:cs typeface="+mn-lt"/>
              </a:rPr>
              <a:t>Create a  presentation describing the following</a:t>
            </a:r>
          </a:p>
          <a:p>
            <a:endParaRPr lang="en-US">
              <a:ea typeface="+mn-lt"/>
              <a:cs typeface="+mn-lt"/>
            </a:endParaRPr>
          </a:p>
          <a:p>
            <a:r>
              <a:rPr lang="en-US">
                <a:ea typeface="+mn-lt"/>
                <a:cs typeface="+mn-lt"/>
              </a:rPr>
              <a:t>Waterfall model</a:t>
            </a:r>
          </a:p>
          <a:p>
            <a:r>
              <a:rPr lang="en-US">
                <a:ea typeface="+mn-lt"/>
                <a:cs typeface="+mn-lt"/>
              </a:rPr>
              <a:t>Agile method</a:t>
            </a:r>
          </a:p>
          <a:p>
            <a:endParaRPr lang="en-US">
              <a:ea typeface="+mn-lt"/>
              <a:cs typeface="+mn-lt"/>
            </a:endParaRPr>
          </a:p>
          <a:p>
            <a:r>
              <a:rPr lang="en-US">
                <a:cs typeface="Calibri"/>
              </a:rPr>
              <a:t>Ensure that you explain each stage of the model / what is  involved</a:t>
            </a:r>
            <a:endParaRPr lang="en-US">
              <a:ea typeface="+mn-lt"/>
              <a:cs typeface="+mn-lt"/>
            </a:endParaRPr>
          </a:p>
          <a:p>
            <a:endParaRPr lang="en-US">
              <a:ea typeface="+mn-lt"/>
              <a:cs typeface="+mn-lt"/>
            </a:endParaRPr>
          </a:p>
          <a:p>
            <a:r>
              <a:rPr lang="en-US">
                <a:cs typeface="Calibri"/>
              </a:rPr>
              <a:t>Also include an evaluation explaining  key differences between the them.   </a:t>
            </a:r>
            <a:endParaRPr lang="en-US">
              <a:ea typeface="+mn-lt"/>
              <a:cs typeface="+mn-lt"/>
            </a:endParaRPr>
          </a:p>
          <a:p>
            <a:endParaRPr lang="en-US">
              <a:ea typeface="+mn-lt"/>
              <a:cs typeface="+mn-lt"/>
            </a:endParaRPr>
          </a:p>
          <a:p>
            <a:r>
              <a:rPr lang="en-US">
                <a:ea typeface="+mn-lt"/>
                <a:cs typeface="+mn-lt"/>
              </a:rPr>
              <a:t>Be prepared to present your work and create your own diagrams ( this will help you remember the steps and processes.) </a:t>
            </a:r>
          </a:p>
          <a:p>
            <a:endParaRPr lang="en-US">
              <a:ea typeface="+mn-lt"/>
              <a:cs typeface="+mn-lt"/>
            </a:endParaRPr>
          </a:p>
          <a:p>
            <a:endParaRPr lang="en-US">
              <a:cs typeface="Calibri"/>
            </a:endParaRPr>
          </a:p>
        </p:txBody>
      </p:sp>
    </p:spTree>
    <p:extLst>
      <p:ext uri="{BB962C8B-B14F-4D97-AF65-F5344CB8AC3E}">
        <p14:creationId xmlns:p14="http://schemas.microsoft.com/office/powerpoint/2010/main" val="1593502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7C48-8B77-4AE2-9B29-FE61AD31E948}"/>
              </a:ext>
            </a:extLst>
          </p:cNvPr>
          <p:cNvSpPr>
            <a:spLocks noGrp="1"/>
          </p:cNvSpPr>
          <p:nvPr>
            <p:ph type="title"/>
          </p:nvPr>
        </p:nvSpPr>
        <p:spPr/>
        <p:txBody>
          <a:bodyPr/>
          <a:lstStyle/>
          <a:p>
            <a:r>
              <a:rPr lang="en-US">
                <a:cs typeface="Calibri"/>
              </a:rPr>
              <a:t>Day 2.</a:t>
            </a:r>
            <a:endParaRPr lang="en-US"/>
          </a:p>
        </p:txBody>
      </p:sp>
      <p:sp>
        <p:nvSpPr>
          <p:cNvPr id="3" name="Text Placeholder 2">
            <a:extLst>
              <a:ext uri="{FF2B5EF4-FFF2-40B4-BE49-F238E27FC236}">
                <a16:creationId xmlns:a16="http://schemas.microsoft.com/office/drawing/2014/main" id="{4441EC82-3A67-4B6E-B4AC-32BA7EE74B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167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Market Segments</a:t>
            </a:r>
          </a:p>
        </p:txBody>
      </p:sp>
      <p:pic>
        <p:nvPicPr>
          <p:cNvPr id="4" name="Content Placeholder 3"/>
          <p:cNvPicPr>
            <a:picLocks noGrp="1" noChangeAspect="1"/>
          </p:cNvPicPr>
          <p:nvPr>
            <p:ph idx="1"/>
          </p:nvPr>
        </p:nvPicPr>
        <p:blipFill>
          <a:blip r:embed="rId2"/>
          <a:stretch>
            <a:fillRect/>
          </a:stretch>
        </p:blipFill>
        <p:spPr>
          <a:xfrm>
            <a:off x="771525" y="2755106"/>
            <a:ext cx="7620000" cy="3162300"/>
          </a:xfrm>
          <a:prstGeom prst="rect">
            <a:avLst/>
          </a:prstGeom>
        </p:spPr>
      </p:pic>
    </p:spTree>
    <p:extLst>
      <p:ext uri="{BB962C8B-B14F-4D97-AF65-F5344CB8AC3E}">
        <p14:creationId xmlns:p14="http://schemas.microsoft.com/office/powerpoint/2010/main" val="2223172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2.4</a:t>
            </a:r>
          </a:p>
        </p:txBody>
      </p:sp>
      <p:sp>
        <p:nvSpPr>
          <p:cNvPr id="3" name="Content Placeholder 2"/>
          <p:cNvSpPr>
            <a:spLocks noGrp="1"/>
          </p:cNvSpPr>
          <p:nvPr>
            <p:ph type="body" idx="1"/>
          </p:nvPr>
        </p:nvSpPr>
        <p:spPr/>
        <p:txBody>
          <a:bodyPr/>
          <a:lstStyle/>
          <a:p>
            <a:r>
              <a:rPr lang="en-US"/>
              <a:t>Demonstrate how software development is undertaken within governance and management frameworks/methods that </a:t>
            </a:r>
            <a:r>
              <a:rPr lang="en-US" err="1"/>
              <a:t>organisations</a:t>
            </a:r>
            <a:r>
              <a:rPr lang="en-US"/>
              <a:t> use to control and manage projects, </a:t>
            </a:r>
            <a:r>
              <a:rPr lang="en-US" err="1"/>
              <a:t>programmes</a:t>
            </a:r>
            <a:r>
              <a:rPr lang="en-US"/>
              <a:t> and operations.</a:t>
            </a:r>
            <a:endParaRPr lang="en-GB"/>
          </a:p>
        </p:txBody>
      </p:sp>
    </p:spTree>
    <p:extLst>
      <p:ext uri="{BB962C8B-B14F-4D97-AF65-F5344CB8AC3E}">
        <p14:creationId xmlns:p14="http://schemas.microsoft.com/office/powerpoint/2010/main" val="3637623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Governance</a:t>
            </a:r>
          </a:p>
        </p:txBody>
      </p:sp>
      <p:sp>
        <p:nvSpPr>
          <p:cNvPr id="3" name="Content Placeholder 2"/>
          <p:cNvSpPr>
            <a:spLocks noGrp="1"/>
          </p:cNvSpPr>
          <p:nvPr>
            <p:ph idx="1"/>
          </p:nvPr>
        </p:nvSpPr>
        <p:spPr/>
        <p:txBody>
          <a:bodyPr/>
          <a:lstStyle/>
          <a:p>
            <a:r>
              <a:rPr lang="en-GB"/>
              <a:t>Oxford dictionary the meaning it has is: </a:t>
            </a:r>
          </a:p>
          <a:p>
            <a:pPr lvl="1"/>
            <a:r>
              <a:rPr lang="en-GB"/>
              <a:t>the action or manner of governing a state, organization, etc.</a:t>
            </a:r>
          </a:p>
          <a:p>
            <a:pPr lvl="1"/>
            <a:r>
              <a:rPr lang="en-GB"/>
              <a:t>rule, control</a:t>
            </a:r>
          </a:p>
          <a:p>
            <a:r>
              <a:rPr lang="en-GB"/>
              <a:t>In software development life cycle we can think of governance as monitor, measure and management of software</a:t>
            </a:r>
          </a:p>
          <a:p>
            <a:endParaRPr lang="en-GB"/>
          </a:p>
        </p:txBody>
      </p:sp>
    </p:spTree>
    <p:extLst>
      <p:ext uri="{BB962C8B-B14F-4D97-AF65-F5344CB8AC3E}">
        <p14:creationId xmlns:p14="http://schemas.microsoft.com/office/powerpoint/2010/main" val="1069629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4574455"/>
              </p:ext>
            </p:extLst>
          </p:nvPr>
        </p:nvGraphicFramePr>
        <p:xfrm>
          <a:off x="234950" y="1916832"/>
          <a:ext cx="8693151" cy="4775200"/>
        </p:xfrm>
        <a:graphic>
          <a:graphicData uri="http://schemas.openxmlformats.org/drawingml/2006/table">
            <a:tbl>
              <a:tblPr firstRow="1" bandRow="1">
                <a:tableStyleId>{5C22544A-7EE6-4342-B048-85BDC9FD1C3A}</a:tableStyleId>
              </a:tblPr>
              <a:tblGrid>
                <a:gridCol w="2897717">
                  <a:extLst>
                    <a:ext uri="{9D8B030D-6E8A-4147-A177-3AD203B41FA5}">
                      <a16:colId xmlns:a16="http://schemas.microsoft.com/office/drawing/2014/main" val="2423227251"/>
                    </a:ext>
                  </a:extLst>
                </a:gridCol>
                <a:gridCol w="2897717">
                  <a:extLst>
                    <a:ext uri="{9D8B030D-6E8A-4147-A177-3AD203B41FA5}">
                      <a16:colId xmlns:a16="http://schemas.microsoft.com/office/drawing/2014/main" val="4218538267"/>
                    </a:ext>
                  </a:extLst>
                </a:gridCol>
                <a:gridCol w="2897717">
                  <a:extLst>
                    <a:ext uri="{9D8B030D-6E8A-4147-A177-3AD203B41FA5}">
                      <a16:colId xmlns:a16="http://schemas.microsoft.com/office/drawing/2014/main" val="1770339652"/>
                    </a:ext>
                  </a:extLst>
                </a:gridCol>
              </a:tblGrid>
              <a:tr h="370840">
                <a:tc>
                  <a:txBody>
                    <a:bodyPr/>
                    <a:lstStyle/>
                    <a:p>
                      <a:r>
                        <a:rPr lang="en-GB" sz="900" b="1"/>
                        <a:t>Development Stage</a:t>
                      </a:r>
                      <a:endParaRPr lang="en-GB" sz="900"/>
                    </a:p>
                  </a:txBody>
                  <a:tcPr anchor="ctr"/>
                </a:tc>
                <a:tc>
                  <a:txBody>
                    <a:bodyPr/>
                    <a:lstStyle/>
                    <a:p>
                      <a:r>
                        <a:rPr lang="en-GB" sz="900" b="1"/>
                        <a:t>What needs governance</a:t>
                      </a:r>
                      <a:endParaRPr lang="en-GB" sz="900"/>
                    </a:p>
                  </a:txBody>
                  <a:tcPr anchor="ctr"/>
                </a:tc>
                <a:tc>
                  <a:txBody>
                    <a:bodyPr/>
                    <a:lstStyle/>
                    <a:p>
                      <a:r>
                        <a:rPr lang="en-GB" sz="900" b="1"/>
                        <a:t>How do we (or tools/techniques used for) govern?</a:t>
                      </a:r>
                      <a:endParaRPr lang="en-GB" sz="900"/>
                    </a:p>
                  </a:txBody>
                  <a:tcPr anchor="ctr"/>
                </a:tc>
                <a:extLst>
                  <a:ext uri="{0D108BD9-81ED-4DB2-BD59-A6C34878D82A}">
                    <a16:rowId xmlns:a16="http://schemas.microsoft.com/office/drawing/2014/main" val="2354222555"/>
                  </a:ext>
                </a:extLst>
              </a:tr>
              <a:tr h="370840">
                <a:tc>
                  <a:txBody>
                    <a:bodyPr/>
                    <a:lstStyle/>
                    <a:p>
                      <a:r>
                        <a:rPr lang="en-GB" sz="900"/>
                        <a:t>Business Problem</a:t>
                      </a:r>
                    </a:p>
                  </a:txBody>
                  <a:tcPr anchor="ctr"/>
                </a:tc>
                <a:tc>
                  <a:txBody>
                    <a:bodyPr/>
                    <a:lstStyle/>
                    <a:p>
                      <a:pPr>
                        <a:buFont typeface="Arial" panose="020B0604020202020204" pitchFamily="34" charset="0"/>
                        <a:buChar char="•"/>
                      </a:pPr>
                      <a:r>
                        <a:rPr lang="en-GB" sz="900"/>
                        <a:t>The source of problem statement (real business case vs. developer’s wish)</a:t>
                      </a:r>
                    </a:p>
                    <a:p>
                      <a:pPr>
                        <a:buFont typeface="Arial" panose="020B0604020202020204" pitchFamily="34" charset="0"/>
                        <a:buChar char="•"/>
                      </a:pPr>
                      <a:r>
                        <a:rPr lang="en-GB" sz="900"/>
                        <a:t>Project roadmap, timeline and resource constraints</a:t>
                      </a:r>
                    </a:p>
                  </a:txBody>
                  <a:tcPr anchor="ctr"/>
                </a:tc>
                <a:tc>
                  <a:txBody>
                    <a:bodyPr/>
                    <a:lstStyle/>
                    <a:p>
                      <a:pPr>
                        <a:buFont typeface="Arial" panose="020B0604020202020204" pitchFamily="34" charset="0"/>
                        <a:buChar char="•"/>
                      </a:pPr>
                      <a:r>
                        <a:rPr lang="en-GB" sz="900" b="1"/>
                        <a:t>Process exists</a:t>
                      </a:r>
                      <a:r>
                        <a:rPr lang="en-GB" sz="900"/>
                        <a:t> to ensure right stakeholders are engaged, agreed upon project roadmap is defined, and resource pool, delivery timeline and risks are identified</a:t>
                      </a:r>
                    </a:p>
                  </a:txBody>
                  <a:tcPr anchor="ctr"/>
                </a:tc>
                <a:extLst>
                  <a:ext uri="{0D108BD9-81ED-4DB2-BD59-A6C34878D82A}">
                    <a16:rowId xmlns:a16="http://schemas.microsoft.com/office/drawing/2014/main" val="3662205325"/>
                  </a:ext>
                </a:extLst>
              </a:tr>
              <a:tr h="370840">
                <a:tc>
                  <a:txBody>
                    <a:bodyPr/>
                    <a:lstStyle/>
                    <a:p>
                      <a:r>
                        <a:rPr lang="en-GB" sz="900"/>
                        <a:t>Requirement Gathering</a:t>
                      </a:r>
                    </a:p>
                  </a:txBody>
                  <a:tcPr anchor="ctr"/>
                </a:tc>
                <a:tc>
                  <a:txBody>
                    <a:bodyPr/>
                    <a:lstStyle/>
                    <a:p>
                      <a:pPr>
                        <a:buFont typeface="Arial" panose="020B0604020202020204" pitchFamily="34" charset="0"/>
                        <a:buChar char="•"/>
                      </a:pPr>
                      <a:r>
                        <a:rPr lang="en-GB" sz="900"/>
                        <a:t>Use Case and Requirements</a:t>
                      </a:r>
                    </a:p>
                    <a:p>
                      <a:pPr>
                        <a:buFont typeface="Arial" panose="020B0604020202020204" pitchFamily="34" charset="0"/>
                        <a:buChar char="•"/>
                      </a:pPr>
                      <a:r>
                        <a:rPr lang="en-GB" sz="900"/>
                        <a:t>Effort level and Risks</a:t>
                      </a:r>
                    </a:p>
                  </a:txBody>
                  <a:tcPr anchor="ctr"/>
                </a:tc>
                <a:tc>
                  <a:txBody>
                    <a:bodyPr/>
                    <a:lstStyle/>
                    <a:p>
                      <a:pPr>
                        <a:buFont typeface="Arial" panose="020B0604020202020204" pitchFamily="34" charset="0"/>
                        <a:buChar char="•"/>
                      </a:pPr>
                      <a:r>
                        <a:rPr lang="en-GB" sz="900"/>
                        <a:t>Requirement document </a:t>
                      </a:r>
                      <a:r>
                        <a:rPr lang="en-GB" sz="900" b="1"/>
                        <a:t>reviewed</a:t>
                      </a:r>
                      <a:r>
                        <a:rPr lang="en-GB" sz="900"/>
                        <a:t> and </a:t>
                      </a:r>
                      <a:r>
                        <a:rPr lang="en-GB" sz="900" b="1"/>
                        <a:t>signed off</a:t>
                      </a:r>
                      <a:r>
                        <a:rPr lang="en-GB" sz="900"/>
                        <a:t> from all major stakeholders (business, development and testing teams)</a:t>
                      </a:r>
                    </a:p>
                  </a:txBody>
                  <a:tcPr anchor="ctr"/>
                </a:tc>
                <a:extLst>
                  <a:ext uri="{0D108BD9-81ED-4DB2-BD59-A6C34878D82A}">
                    <a16:rowId xmlns:a16="http://schemas.microsoft.com/office/drawing/2014/main" val="1317342657"/>
                  </a:ext>
                </a:extLst>
              </a:tr>
              <a:tr h="370840">
                <a:tc>
                  <a:txBody>
                    <a:bodyPr/>
                    <a:lstStyle/>
                    <a:p>
                      <a:r>
                        <a:rPr lang="en-GB" sz="900"/>
                        <a:t>Architecture</a:t>
                      </a:r>
                    </a:p>
                  </a:txBody>
                  <a:tcPr anchor="ctr"/>
                </a:tc>
                <a:tc>
                  <a:txBody>
                    <a:bodyPr/>
                    <a:lstStyle/>
                    <a:p>
                      <a:pPr>
                        <a:buFont typeface="Arial" panose="020B0604020202020204" pitchFamily="34" charset="0"/>
                        <a:buChar char="•"/>
                      </a:pPr>
                      <a:r>
                        <a:rPr lang="en-GB" sz="900"/>
                        <a:t>Alignment with corporate IT</a:t>
                      </a:r>
                    </a:p>
                    <a:p>
                      <a:pPr>
                        <a:buFont typeface="Arial" panose="020B0604020202020204" pitchFamily="34" charset="0"/>
                        <a:buChar char="•"/>
                      </a:pPr>
                      <a:r>
                        <a:rPr lang="en-GB" sz="900"/>
                        <a:t>Non FRs like Performance, Security</a:t>
                      </a:r>
                    </a:p>
                  </a:txBody>
                  <a:tcPr anchor="ctr"/>
                </a:tc>
                <a:tc>
                  <a:txBody>
                    <a:bodyPr/>
                    <a:lstStyle/>
                    <a:p>
                      <a:pPr>
                        <a:buFont typeface="Arial" panose="020B0604020202020204" pitchFamily="34" charset="0"/>
                        <a:buChar char="•"/>
                      </a:pPr>
                      <a:r>
                        <a:rPr lang="en-GB" sz="900"/>
                        <a:t>Architecture Review</a:t>
                      </a:r>
                    </a:p>
                  </a:txBody>
                  <a:tcPr anchor="ctr"/>
                </a:tc>
                <a:extLst>
                  <a:ext uri="{0D108BD9-81ED-4DB2-BD59-A6C34878D82A}">
                    <a16:rowId xmlns:a16="http://schemas.microsoft.com/office/drawing/2014/main" val="3159262365"/>
                  </a:ext>
                </a:extLst>
              </a:tr>
              <a:tr h="370840">
                <a:tc>
                  <a:txBody>
                    <a:bodyPr/>
                    <a:lstStyle/>
                    <a:p>
                      <a:r>
                        <a:rPr lang="en-GB" sz="900"/>
                        <a:t>Design</a:t>
                      </a:r>
                    </a:p>
                  </a:txBody>
                  <a:tcPr anchor="ctr"/>
                </a:tc>
                <a:tc>
                  <a:txBody>
                    <a:bodyPr/>
                    <a:lstStyle/>
                    <a:p>
                      <a:pPr>
                        <a:buFont typeface="Arial" panose="020B0604020202020204" pitchFamily="34" charset="0"/>
                        <a:buChar char="•"/>
                      </a:pPr>
                      <a:r>
                        <a:rPr lang="en-GB" sz="900"/>
                        <a:t>Design guidelines</a:t>
                      </a:r>
                    </a:p>
                  </a:txBody>
                  <a:tcPr anchor="ctr"/>
                </a:tc>
                <a:tc>
                  <a:txBody>
                    <a:bodyPr/>
                    <a:lstStyle/>
                    <a:p>
                      <a:pPr>
                        <a:buFont typeface="Arial" panose="020B0604020202020204" pitchFamily="34" charset="0"/>
                        <a:buChar char="•"/>
                      </a:pPr>
                      <a:r>
                        <a:rPr lang="en-GB" sz="900"/>
                        <a:t>Design review</a:t>
                      </a:r>
                    </a:p>
                  </a:txBody>
                  <a:tcPr anchor="ctr"/>
                </a:tc>
                <a:extLst>
                  <a:ext uri="{0D108BD9-81ED-4DB2-BD59-A6C34878D82A}">
                    <a16:rowId xmlns:a16="http://schemas.microsoft.com/office/drawing/2014/main" val="4086058478"/>
                  </a:ext>
                </a:extLst>
              </a:tr>
              <a:tr h="370840">
                <a:tc>
                  <a:txBody>
                    <a:bodyPr/>
                    <a:lstStyle/>
                    <a:p>
                      <a:r>
                        <a:rPr lang="en-GB" sz="900"/>
                        <a:t>Implementation</a:t>
                      </a:r>
                    </a:p>
                  </a:txBody>
                  <a:tcPr anchor="ctr"/>
                </a:tc>
                <a:tc>
                  <a:txBody>
                    <a:bodyPr/>
                    <a:lstStyle/>
                    <a:p>
                      <a:pPr>
                        <a:buFont typeface="Arial" panose="020B0604020202020204" pitchFamily="34" charset="0"/>
                        <a:buChar char="•"/>
                      </a:pPr>
                      <a:r>
                        <a:rPr lang="en-GB" sz="900"/>
                        <a:t>Code Quality</a:t>
                      </a:r>
                    </a:p>
                    <a:p>
                      <a:pPr>
                        <a:buFont typeface="Arial" panose="020B0604020202020204" pitchFamily="34" charset="0"/>
                        <a:buChar char="•"/>
                      </a:pPr>
                      <a:r>
                        <a:rPr lang="en-GB" sz="900"/>
                        <a:t>Feature implementation</a:t>
                      </a:r>
                    </a:p>
                  </a:txBody>
                  <a:tcPr anchor="ctr"/>
                </a:tc>
                <a:tc>
                  <a:txBody>
                    <a:bodyPr/>
                    <a:lstStyle/>
                    <a:p>
                      <a:pPr>
                        <a:buFont typeface="Arial" panose="020B0604020202020204" pitchFamily="34" charset="0"/>
                        <a:buChar char="•"/>
                      </a:pPr>
                      <a:r>
                        <a:rPr lang="en-GB" sz="900"/>
                        <a:t>Code Review</a:t>
                      </a:r>
                    </a:p>
                    <a:p>
                      <a:pPr>
                        <a:buFont typeface="Arial" panose="020B0604020202020204" pitchFamily="34" charset="0"/>
                        <a:buChar char="•"/>
                      </a:pPr>
                      <a:r>
                        <a:rPr lang="en-GB" sz="900"/>
                        <a:t>Code Coverage</a:t>
                      </a:r>
                    </a:p>
                    <a:p>
                      <a:pPr>
                        <a:buFont typeface="Arial" panose="020B0604020202020204" pitchFamily="34" charset="0"/>
                        <a:buChar char="•"/>
                      </a:pPr>
                      <a:r>
                        <a:rPr lang="en-GB" sz="900"/>
                        <a:t>Feature Demo</a:t>
                      </a:r>
                    </a:p>
                  </a:txBody>
                  <a:tcPr anchor="ctr"/>
                </a:tc>
                <a:extLst>
                  <a:ext uri="{0D108BD9-81ED-4DB2-BD59-A6C34878D82A}">
                    <a16:rowId xmlns:a16="http://schemas.microsoft.com/office/drawing/2014/main" val="4174681689"/>
                  </a:ext>
                </a:extLst>
              </a:tr>
              <a:tr h="370840">
                <a:tc>
                  <a:txBody>
                    <a:bodyPr/>
                    <a:lstStyle/>
                    <a:p>
                      <a:r>
                        <a:rPr lang="en-GB" sz="900"/>
                        <a:t>Testing</a:t>
                      </a:r>
                    </a:p>
                  </a:txBody>
                  <a:tcPr anchor="ctr"/>
                </a:tc>
                <a:tc>
                  <a:txBody>
                    <a:bodyPr/>
                    <a:lstStyle/>
                    <a:p>
                      <a:pPr>
                        <a:buFont typeface="Arial" panose="020B0604020202020204" pitchFamily="34" charset="0"/>
                        <a:buChar char="•"/>
                      </a:pPr>
                      <a:r>
                        <a:rPr lang="en-GB" sz="900"/>
                        <a:t>Test Plan and Strategy </a:t>
                      </a:r>
                    </a:p>
                    <a:p>
                      <a:pPr>
                        <a:buFont typeface="Arial" panose="020B0604020202020204" pitchFamily="34" charset="0"/>
                        <a:buChar char="•"/>
                      </a:pPr>
                      <a:r>
                        <a:rPr lang="en-GB" sz="900"/>
                        <a:t>Test Results and Coverage</a:t>
                      </a:r>
                    </a:p>
                    <a:p>
                      <a:pPr>
                        <a:buFont typeface="Arial" panose="020B0604020202020204" pitchFamily="34" charset="0"/>
                        <a:buChar char="•"/>
                      </a:pPr>
                      <a:r>
                        <a:rPr lang="en-GB" sz="900"/>
                        <a:t>Score card on Non-FRs</a:t>
                      </a:r>
                    </a:p>
                  </a:txBody>
                  <a:tcPr anchor="ctr"/>
                </a:tc>
                <a:tc>
                  <a:txBody>
                    <a:bodyPr/>
                    <a:lstStyle/>
                    <a:p>
                      <a:pPr>
                        <a:buFont typeface="Arial" panose="020B0604020202020204" pitchFamily="34" charset="0"/>
                        <a:buChar char="•"/>
                      </a:pPr>
                      <a:r>
                        <a:rPr lang="en-GB" sz="900"/>
                        <a:t>Review of Test Plan, Strategy, Coverage, and Results</a:t>
                      </a:r>
                    </a:p>
                    <a:p>
                      <a:pPr>
                        <a:buFont typeface="Arial" panose="020B0604020202020204" pitchFamily="34" charset="0"/>
                        <a:buChar char="•"/>
                      </a:pPr>
                      <a:r>
                        <a:rPr lang="en-GB" sz="900"/>
                        <a:t>Review of Non-FRs score card or compliance report</a:t>
                      </a:r>
                    </a:p>
                  </a:txBody>
                  <a:tcPr anchor="ctr"/>
                </a:tc>
                <a:extLst>
                  <a:ext uri="{0D108BD9-81ED-4DB2-BD59-A6C34878D82A}">
                    <a16:rowId xmlns:a16="http://schemas.microsoft.com/office/drawing/2014/main" val="707480863"/>
                  </a:ext>
                </a:extLst>
              </a:tr>
              <a:tr h="370840">
                <a:tc>
                  <a:txBody>
                    <a:bodyPr/>
                    <a:lstStyle/>
                    <a:p>
                      <a:r>
                        <a:rPr lang="en-GB" sz="900"/>
                        <a:t>Documentation</a:t>
                      </a:r>
                    </a:p>
                  </a:txBody>
                  <a:tcPr anchor="ctr"/>
                </a:tc>
                <a:tc>
                  <a:txBody>
                    <a:bodyPr/>
                    <a:lstStyle/>
                    <a:p>
                      <a:pPr>
                        <a:buFont typeface="Arial" panose="020B0604020202020204" pitchFamily="34" charset="0"/>
                        <a:buChar char="•"/>
                      </a:pPr>
                      <a:r>
                        <a:rPr lang="en-GB" sz="900"/>
                        <a:t>Documents</a:t>
                      </a:r>
                    </a:p>
                  </a:txBody>
                  <a:tcPr anchor="ctr"/>
                </a:tc>
                <a:tc>
                  <a:txBody>
                    <a:bodyPr/>
                    <a:lstStyle/>
                    <a:p>
                      <a:pPr>
                        <a:buFont typeface="Arial" panose="020B0604020202020204" pitchFamily="34" charset="0"/>
                        <a:buChar char="•"/>
                      </a:pPr>
                      <a:r>
                        <a:rPr lang="en-GB" sz="900"/>
                        <a:t>Documentation Review</a:t>
                      </a:r>
                    </a:p>
                  </a:txBody>
                  <a:tcPr anchor="ctr"/>
                </a:tc>
                <a:extLst>
                  <a:ext uri="{0D108BD9-81ED-4DB2-BD59-A6C34878D82A}">
                    <a16:rowId xmlns:a16="http://schemas.microsoft.com/office/drawing/2014/main" val="1524063670"/>
                  </a:ext>
                </a:extLst>
              </a:tr>
              <a:tr h="370840">
                <a:tc>
                  <a:txBody>
                    <a:bodyPr/>
                    <a:lstStyle/>
                    <a:p>
                      <a:r>
                        <a:rPr lang="en-GB" sz="900"/>
                        <a:t>Deployment</a:t>
                      </a:r>
                    </a:p>
                  </a:txBody>
                  <a:tcPr anchor="ctr"/>
                </a:tc>
                <a:tc>
                  <a:txBody>
                    <a:bodyPr/>
                    <a:lstStyle/>
                    <a:p>
                      <a:pPr>
                        <a:buFont typeface="Arial" panose="020B0604020202020204" pitchFamily="34" charset="0"/>
                        <a:buChar char="•"/>
                      </a:pPr>
                      <a:r>
                        <a:rPr lang="en-GB" sz="900"/>
                        <a:t>Deployment Instructions</a:t>
                      </a:r>
                    </a:p>
                  </a:txBody>
                  <a:tcPr anchor="ctr"/>
                </a:tc>
                <a:tc>
                  <a:txBody>
                    <a:bodyPr/>
                    <a:lstStyle/>
                    <a:p>
                      <a:pPr>
                        <a:buFont typeface="Arial" panose="020B0604020202020204" pitchFamily="34" charset="0"/>
                        <a:buChar char="•"/>
                      </a:pPr>
                      <a:r>
                        <a:rPr lang="en-GB" sz="900"/>
                        <a:t>Deployment document review</a:t>
                      </a:r>
                    </a:p>
                    <a:p>
                      <a:pPr>
                        <a:buFont typeface="Arial" panose="020B0604020202020204" pitchFamily="34" charset="0"/>
                        <a:buChar char="•"/>
                      </a:pPr>
                      <a:r>
                        <a:rPr lang="en-GB" sz="900"/>
                        <a:t>Deployment team’s feedback on ease of deployment and 1</a:t>
                      </a:r>
                      <a:r>
                        <a:rPr lang="en-GB" sz="900" baseline="30000"/>
                        <a:t>st</a:t>
                      </a:r>
                      <a:r>
                        <a:rPr lang="en-GB" sz="900"/>
                        <a:t> few weeks report from production</a:t>
                      </a:r>
                    </a:p>
                  </a:txBody>
                  <a:tcPr anchor="ctr"/>
                </a:tc>
                <a:extLst>
                  <a:ext uri="{0D108BD9-81ED-4DB2-BD59-A6C34878D82A}">
                    <a16:rowId xmlns:a16="http://schemas.microsoft.com/office/drawing/2014/main" val="2995588983"/>
                  </a:ext>
                </a:extLst>
              </a:tr>
              <a:tr h="370840">
                <a:tc>
                  <a:txBody>
                    <a:bodyPr/>
                    <a:lstStyle/>
                    <a:p>
                      <a:r>
                        <a:rPr lang="en-GB" sz="900"/>
                        <a:t>Service / Maintenance</a:t>
                      </a:r>
                    </a:p>
                  </a:txBody>
                  <a:tcPr anchor="ctr"/>
                </a:tc>
                <a:tc>
                  <a:txBody>
                    <a:bodyPr/>
                    <a:lstStyle/>
                    <a:p>
                      <a:pPr>
                        <a:buFont typeface="Arial" panose="020B0604020202020204" pitchFamily="34" charset="0"/>
                        <a:buChar char="•"/>
                      </a:pPr>
                      <a:r>
                        <a:rPr lang="en-GB" sz="900"/>
                        <a:t>Ease of troubleshooting</a:t>
                      </a:r>
                    </a:p>
                    <a:p>
                      <a:pPr>
                        <a:buFont typeface="Arial" panose="020B0604020202020204" pitchFamily="34" charset="0"/>
                        <a:buChar char="•"/>
                      </a:pPr>
                      <a:r>
                        <a:rPr lang="en-GB" sz="900"/>
                        <a:t>Number of Customer found defects</a:t>
                      </a:r>
                    </a:p>
                    <a:p>
                      <a:pPr>
                        <a:buFont typeface="Arial" panose="020B0604020202020204" pitchFamily="34" charset="0"/>
                        <a:buChar char="•"/>
                      </a:pPr>
                      <a:r>
                        <a:rPr lang="en-GB" sz="900"/>
                        <a:t>New feature request</a:t>
                      </a:r>
                    </a:p>
                  </a:txBody>
                  <a:tcPr anchor="ctr"/>
                </a:tc>
                <a:tc>
                  <a:txBody>
                    <a:bodyPr/>
                    <a:lstStyle/>
                    <a:p>
                      <a:pPr>
                        <a:buFont typeface="Arial" panose="020B0604020202020204" pitchFamily="34" charset="0"/>
                        <a:buChar char="•"/>
                      </a:pPr>
                      <a:r>
                        <a:rPr lang="en-GB" sz="900"/>
                        <a:t>Tracking production defects and ensuring root cause analysis done on the same</a:t>
                      </a:r>
                    </a:p>
                    <a:p>
                      <a:pPr>
                        <a:buFont typeface="Arial" panose="020B0604020202020204" pitchFamily="34" charset="0"/>
                        <a:buChar char="•"/>
                      </a:pPr>
                      <a:r>
                        <a:rPr lang="en-GB" sz="900"/>
                        <a:t>Assess and feed feature requests to next release’s project requirements</a:t>
                      </a:r>
                    </a:p>
                    <a:p>
                      <a:pPr>
                        <a:buFont typeface="Arial" panose="020B0604020202020204" pitchFamily="34" charset="0"/>
                        <a:buChar char="•"/>
                      </a:pPr>
                      <a:r>
                        <a:rPr lang="en-GB" sz="900"/>
                        <a:t>Process to have regular feedback from service team’s</a:t>
                      </a:r>
                    </a:p>
                  </a:txBody>
                  <a:tcPr anchor="ctr"/>
                </a:tc>
                <a:extLst>
                  <a:ext uri="{0D108BD9-81ED-4DB2-BD59-A6C34878D82A}">
                    <a16:rowId xmlns:a16="http://schemas.microsoft.com/office/drawing/2014/main" val="146554736"/>
                  </a:ext>
                </a:extLst>
              </a:tr>
            </a:tbl>
          </a:graphicData>
        </a:graphic>
      </p:graphicFrame>
    </p:spTree>
    <p:extLst>
      <p:ext uri="{BB962C8B-B14F-4D97-AF65-F5344CB8AC3E}">
        <p14:creationId xmlns:p14="http://schemas.microsoft.com/office/powerpoint/2010/main" val="1596030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Management Frameworks</a:t>
            </a:r>
          </a:p>
        </p:txBody>
      </p:sp>
      <p:sp>
        <p:nvSpPr>
          <p:cNvPr id="3" name="Content Placeholder 2"/>
          <p:cNvSpPr>
            <a:spLocks noGrp="1"/>
          </p:cNvSpPr>
          <p:nvPr>
            <p:ph idx="1"/>
          </p:nvPr>
        </p:nvSpPr>
        <p:spPr/>
        <p:txBody>
          <a:bodyPr vert="horz" lIns="91440" tIns="45720" rIns="91440" bIns="45720" rtlCol="0" anchor="t">
            <a:normAutofit/>
          </a:bodyPr>
          <a:lstStyle/>
          <a:p>
            <a:r>
              <a:rPr lang="en-GB"/>
              <a:t>ITIL</a:t>
            </a:r>
          </a:p>
          <a:p>
            <a:pPr lvl="1"/>
            <a:r>
              <a:rPr lang="en-GB"/>
              <a:t>(formerly an acronym for Information Technology Infrastructure Library) is a set of detailed practices for IT service management (ITSM) that focuses on aligning IT services with the needs of business</a:t>
            </a:r>
          </a:p>
          <a:p>
            <a:pPr lvl="1"/>
            <a:r>
              <a:rPr lang="en-GB">
                <a:ea typeface="+mn-lt"/>
                <a:cs typeface="+mn-lt"/>
                <a:hlinkClick r:id="rId2"/>
              </a:rPr>
              <a:t>https://www.goodelearning.com/courses/it-service-management/itil-foundation/what-is-itil</a:t>
            </a:r>
            <a:endParaRPr lang="en-GB"/>
          </a:p>
          <a:p>
            <a:pPr lvl="1"/>
            <a:endParaRPr lang="en-GB">
              <a:cs typeface="Calibri" panose="020F0502020204030204"/>
            </a:endParaRPr>
          </a:p>
          <a:p>
            <a:r>
              <a:rPr lang="en-GB"/>
              <a:t>TOGAF</a:t>
            </a:r>
          </a:p>
          <a:p>
            <a:pPr lvl="1"/>
            <a:r>
              <a:rPr lang="en-GB"/>
              <a:t>The Open Group Architecture Framework (</a:t>
            </a:r>
            <a:r>
              <a:rPr lang="en-GB" b="1"/>
              <a:t>TOGAF</a:t>
            </a:r>
            <a:r>
              <a:rPr lang="en-GB"/>
              <a:t>) is a framework for enterprise architecture that provides an approach for designing, planning, implementing, and governing an enterprise information technology architecture</a:t>
            </a:r>
          </a:p>
          <a:p>
            <a:pPr lvl="1"/>
            <a:r>
              <a:rPr lang="en-GB">
                <a:ea typeface="+mn-lt"/>
                <a:cs typeface="+mn-lt"/>
                <a:hlinkClick r:id="rId3"/>
              </a:rPr>
              <a:t>https://www.goodelearning.com/courses/enterprise-architecture/togaf-9-foundation/what-is-togaf</a:t>
            </a:r>
            <a:endParaRPr lang="en-GB">
              <a:ea typeface="+mn-lt"/>
              <a:cs typeface="+mn-lt"/>
            </a:endParaRPr>
          </a:p>
          <a:p>
            <a:pPr lvl="1"/>
            <a:endParaRPr lang="en-GB">
              <a:cs typeface="Calibri" panose="020F0502020204030204"/>
            </a:endParaRPr>
          </a:p>
        </p:txBody>
      </p:sp>
    </p:spTree>
    <p:extLst>
      <p:ext uri="{BB962C8B-B14F-4D97-AF65-F5344CB8AC3E}">
        <p14:creationId xmlns:p14="http://schemas.microsoft.com/office/powerpoint/2010/main" val="1347966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3.	Team Roles and Relationships (10%, K2)</a:t>
            </a:r>
            <a:endParaRPr lang="en-GB"/>
          </a:p>
        </p:txBody>
      </p:sp>
      <p:sp>
        <p:nvSpPr>
          <p:cNvPr id="3" name="Content Placeholder 2"/>
          <p:cNvSpPr>
            <a:spLocks noGrp="1"/>
          </p:cNvSpPr>
          <p:nvPr>
            <p:ph idx="1"/>
          </p:nvPr>
        </p:nvSpPr>
        <p:spPr/>
        <p:txBody>
          <a:bodyPr>
            <a:normAutofit/>
          </a:bodyPr>
          <a:lstStyle/>
          <a:p>
            <a:r>
              <a:rPr lang="en-US"/>
              <a:t>In this topic, the apprentice will learn the roles involved in software development and how they relate to each other within a software development team. The successful apprentice should be able to:</a:t>
            </a:r>
            <a:endParaRPr lang="en-GB"/>
          </a:p>
          <a:p>
            <a:endParaRPr lang="en-GB"/>
          </a:p>
        </p:txBody>
      </p:sp>
    </p:spTree>
    <p:extLst>
      <p:ext uri="{BB962C8B-B14F-4D97-AF65-F5344CB8AC3E}">
        <p14:creationId xmlns:p14="http://schemas.microsoft.com/office/powerpoint/2010/main" val="901437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3.1</a:t>
            </a:r>
          </a:p>
        </p:txBody>
      </p:sp>
      <p:sp>
        <p:nvSpPr>
          <p:cNvPr id="3" name="Content Placeholder 2"/>
          <p:cNvSpPr>
            <a:spLocks noGrp="1"/>
          </p:cNvSpPr>
          <p:nvPr>
            <p:ph type="body" idx="1"/>
          </p:nvPr>
        </p:nvSpPr>
        <p:spPr/>
        <p:txBody>
          <a:bodyPr>
            <a:normAutofit fontScale="62500" lnSpcReduction="20000"/>
          </a:bodyPr>
          <a:lstStyle/>
          <a:p>
            <a:r>
              <a:rPr lang="en-US"/>
              <a:t>Describe the main roles within software development teams, including but not limited to:</a:t>
            </a:r>
            <a:endParaRPr lang="en-GB"/>
          </a:p>
          <a:p>
            <a:pPr lvl="1"/>
            <a:r>
              <a:rPr lang="en-US"/>
              <a:t>Requirements engineer</a:t>
            </a:r>
            <a:endParaRPr lang="en-GB"/>
          </a:p>
          <a:p>
            <a:pPr lvl="1"/>
            <a:r>
              <a:rPr lang="en-US"/>
              <a:t>Business analyst</a:t>
            </a:r>
            <a:endParaRPr lang="en-GB"/>
          </a:p>
          <a:p>
            <a:pPr lvl="1"/>
            <a:r>
              <a:rPr lang="en-US"/>
              <a:t>Software designer</a:t>
            </a:r>
            <a:endParaRPr lang="en-GB"/>
          </a:p>
          <a:p>
            <a:pPr lvl="1"/>
            <a:r>
              <a:rPr lang="en-US"/>
              <a:t>Software developer</a:t>
            </a:r>
            <a:endParaRPr lang="en-GB"/>
          </a:p>
          <a:p>
            <a:pPr lvl="1"/>
            <a:r>
              <a:rPr lang="en-US"/>
              <a:t>Software tester</a:t>
            </a:r>
            <a:endParaRPr lang="en-GB"/>
          </a:p>
          <a:p>
            <a:pPr lvl="1"/>
            <a:r>
              <a:rPr lang="en-US"/>
              <a:t>Software project manager</a:t>
            </a:r>
            <a:endParaRPr lang="en-GB"/>
          </a:p>
          <a:p>
            <a:pPr lvl="1"/>
            <a:r>
              <a:rPr lang="en-US"/>
              <a:t>Software release engineer</a:t>
            </a:r>
            <a:endParaRPr lang="en-GB"/>
          </a:p>
          <a:p>
            <a:r>
              <a:rPr lang="en-US"/>
              <a:t> </a:t>
            </a:r>
            <a:endParaRPr lang="en-GB"/>
          </a:p>
          <a:p>
            <a:endParaRPr lang="en-GB"/>
          </a:p>
        </p:txBody>
      </p:sp>
    </p:spTree>
    <p:extLst>
      <p:ext uri="{BB962C8B-B14F-4D97-AF65-F5344CB8AC3E}">
        <p14:creationId xmlns:p14="http://schemas.microsoft.com/office/powerpoint/2010/main" val="784704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Requirements Engineer</a:t>
            </a:r>
            <a:endParaRPr lang="en-GB"/>
          </a:p>
        </p:txBody>
      </p:sp>
      <p:sp>
        <p:nvSpPr>
          <p:cNvPr id="5" name="Content Placeholder 4"/>
          <p:cNvSpPr>
            <a:spLocks noGrp="1"/>
          </p:cNvSpPr>
          <p:nvPr>
            <p:ph idx="1"/>
          </p:nvPr>
        </p:nvSpPr>
        <p:spPr/>
        <p:txBody>
          <a:bodyPr/>
          <a:lstStyle/>
          <a:p>
            <a:r>
              <a:rPr lang="en-GB"/>
              <a:t>The requirements engineer is charged with working with the project stakeholders and end users to elicit, understand, analyse, and document the requirements for a system in order to solve a given business problem</a:t>
            </a:r>
          </a:p>
          <a:p>
            <a:r>
              <a:rPr lang="en-GB"/>
              <a:t>Used interchangeably with the IT Business Analyst though many people see this role as being limited to requirements gathering and documentation</a:t>
            </a:r>
          </a:p>
          <a:p>
            <a:r>
              <a:rPr lang="en-GB"/>
              <a:t>Other common titles for this role are: Requirements Analyst, Functional Architect, Business Systems Analyst, Business Analyst</a:t>
            </a:r>
          </a:p>
        </p:txBody>
      </p:sp>
    </p:spTree>
    <p:extLst>
      <p:ext uri="{BB962C8B-B14F-4D97-AF65-F5344CB8AC3E}">
        <p14:creationId xmlns:p14="http://schemas.microsoft.com/office/powerpoint/2010/main" val="2739120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Analyst</a:t>
            </a:r>
            <a:endParaRPr lang="en-GB"/>
          </a:p>
        </p:txBody>
      </p:sp>
      <p:sp>
        <p:nvSpPr>
          <p:cNvPr id="3" name="Content Placeholder 2"/>
          <p:cNvSpPr>
            <a:spLocks noGrp="1"/>
          </p:cNvSpPr>
          <p:nvPr>
            <p:ph idx="1"/>
          </p:nvPr>
        </p:nvSpPr>
        <p:spPr/>
        <p:txBody>
          <a:bodyPr/>
          <a:lstStyle/>
          <a:p>
            <a:r>
              <a:rPr lang="en-GB"/>
              <a:t>Someone who analyses an organization or business domain (real or hypothetical) and documents its business or processes or systems, assessing the business model or its integration with technology</a:t>
            </a:r>
          </a:p>
          <a:p>
            <a:r>
              <a:rPr lang="en-GB"/>
              <a:t>Developing technical solutions to business problems</a:t>
            </a:r>
          </a:p>
          <a:p>
            <a:r>
              <a:rPr lang="en-GB"/>
              <a:t>To advance a company's sales efforts, begins with defining, analysing and documenting requirements</a:t>
            </a:r>
          </a:p>
          <a:p>
            <a:r>
              <a:rPr lang="en-GB"/>
              <a:t>Helping to manage, change and plan for the future in line with their goals</a:t>
            </a:r>
          </a:p>
          <a:p>
            <a:r>
              <a:rPr lang="en-GB"/>
              <a:t>Communicating between internal departments and external parties, acting as a 'translator' where necessary to convey how information technology can support the organisation's needs</a:t>
            </a:r>
          </a:p>
        </p:txBody>
      </p:sp>
    </p:spTree>
    <p:extLst>
      <p:ext uri="{BB962C8B-B14F-4D97-AF65-F5344CB8AC3E}">
        <p14:creationId xmlns:p14="http://schemas.microsoft.com/office/powerpoint/2010/main" val="3653847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Designer</a:t>
            </a:r>
            <a:endParaRPr lang="en-GB"/>
          </a:p>
        </p:txBody>
      </p:sp>
      <p:sp>
        <p:nvSpPr>
          <p:cNvPr id="3" name="Content Placeholder 2"/>
          <p:cNvSpPr>
            <a:spLocks noGrp="1"/>
          </p:cNvSpPr>
          <p:nvPr>
            <p:ph idx="1"/>
          </p:nvPr>
        </p:nvSpPr>
        <p:spPr/>
        <p:txBody>
          <a:bodyPr/>
          <a:lstStyle/>
          <a:p>
            <a:pPr lvl="1"/>
            <a:r>
              <a:rPr lang="en-GB"/>
              <a:t>A software designer works as part of a collaborate development team to help create software that meets the management's or client's needs, and in an effective and cost-efficient manner</a:t>
            </a:r>
          </a:p>
          <a:p>
            <a:pPr lvl="1"/>
            <a:r>
              <a:rPr lang="en-GB"/>
              <a:t>Involved at the requirements and design stages of the SDLC</a:t>
            </a:r>
          </a:p>
        </p:txBody>
      </p:sp>
    </p:spTree>
    <p:extLst>
      <p:ext uri="{BB962C8B-B14F-4D97-AF65-F5344CB8AC3E}">
        <p14:creationId xmlns:p14="http://schemas.microsoft.com/office/powerpoint/2010/main" val="1170541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Developer</a:t>
            </a:r>
            <a:endParaRPr lang="en-GB"/>
          </a:p>
        </p:txBody>
      </p:sp>
      <p:sp>
        <p:nvSpPr>
          <p:cNvPr id="3" name="Content Placeholder 2"/>
          <p:cNvSpPr>
            <a:spLocks noGrp="1"/>
          </p:cNvSpPr>
          <p:nvPr>
            <p:ph idx="1"/>
          </p:nvPr>
        </p:nvSpPr>
        <p:spPr/>
        <p:txBody>
          <a:bodyPr/>
          <a:lstStyle/>
          <a:p>
            <a:r>
              <a:rPr lang="en-GB"/>
              <a:t>A coder</a:t>
            </a:r>
          </a:p>
          <a:p>
            <a:r>
              <a:rPr lang="en-GB"/>
              <a:t>Develops software solutions</a:t>
            </a:r>
          </a:p>
          <a:p>
            <a:r>
              <a:rPr lang="en-GB"/>
              <a:t>May be called a systems/software/database/web programmer, engineer or developer, depending on the system you're developing</a:t>
            </a:r>
          </a:p>
          <a:p>
            <a:r>
              <a:rPr lang="en-GB"/>
              <a:t>Responsible for using the technical requirements from the Technical Lead to create cost and timeline estimates</a:t>
            </a:r>
          </a:p>
          <a:p>
            <a:endParaRPr lang="en-GB"/>
          </a:p>
        </p:txBody>
      </p:sp>
    </p:spTree>
    <p:extLst>
      <p:ext uri="{BB962C8B-B14F-4D97-AF65-F5344CB8AC3E}">
        <p14:creationId xmlns:p14="http://schemas.microsoft.com/office/powerpoint/2010/main" val="413403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Meanings</a:t>
            </a:r>
          </a:p>
        </p:txBody>
      </p:sp>
      <p:sp>
        <p:nvSpPr>
          <p:cNvPr id="3" name="Content Placeholder 2"/>
          <p:cNvSpPr>
            <a:spLocks noGrp="1"/>
          </p:cNvSpPr>
          <p:nvPr>
            <p:ph idx="1"/>
          </p:nvPr>
        </p:nvSpPr>
        <p:spPr/>
        <p:txBody>
          <a:bodyPr/>
          <a:lstStyle/>
          <a:p>
            <a:r>
              <a:rPr lang="en-GB"/>
              <a:t>Here’s what all four stand for:</a:t>
            </a:r>
          </a:p>
          <a:p>
            <a:pPr lvl="1"/>
            <a:r>
              <a:rPr lang="en-GB" b="1"/>
              <a:t>B2B</a:t>
            </a:r>
            <a:r>
              <a:rPr lang="en-GB"/>
              <a:t> – business-to-business</a:t>
            </a:r>
          </a:p>
          <a:p>
            <a:pPr lvl="1"/>
            <a:r>
              <a:rPr lang="en-GB" b="1"/>
              <a:t>B2C</a:t>
            </a:r>
            <a:r>
              <a:rPr lang="en-GB"/>
              <a:t> – business-to-consumer</a:t>
            </a:r>
          </a:p>
          <a:p>
            <a:pPr lvl="1"/>
            <a:r>
              <a:rPr lang="en-GB" b="1"/>
              <a:t>C2C</a:t>
            </a:r>
            <a:r>
              <a:rPr lang="en-GB"/>
              <a:t> – consumer-to-consumer</a:t>
            </a:r>
          </a:p>
          <a:p>
            <a:pPr lvl="1"/>
            <a:r>
              <a:rPr lang="en-GB" b="1"/>
              <a:t>C2B</a:t>
            </a:r>
            <a:r>
              <a:rPr lang="en-GB"/>
              <a:t> – consumer-to-business</a:t>
            </a:r>
          </a:p>
          <a:p>
            <a:pPr marL="0" indent="0">
              <a:buNone/>
            </a:pPr>
            <a:endParaRPr lang="en-GB"/>
          </a:p>
        </p:txBody>
      </p:sp>
    </p:spTree>
    <p:extLst>
      <p:ext uri="{BB962C8B-B14F-4D97-AF65-F5344CB8AC3E}">
        <p14:creationId xmlns:p14="http://schemas.microsoft.com/office/powerpoint/2010/main" val="3460390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Tester</a:t>
            </a:r>
            <a:endParaRPr lang="en-GB"/>
          </a:p>
        </p:txBody>
      </p:sp>
      <p:sp>
        <p:nvSpPr>
          <p:cNvPr id="3" name="Content Placeholder 2"/>
          <p:cNvSpPr>
            <a:spLocks noGrp="1"/>
          </p:cNvSpPr>
          <p:nvPr>
            <p:ph idx="1"/>
          </p:nvPr>
        </p:nvSpPr>
        <p:spPr/>
        <p:txBody>
          <a:bodyPr/>
          <a:lstStyle/>
          <a:p>
            <a:r>
              <a:rPr lang="en-GB"/>
              <a:t>Ensures that the software solution meets the business requirements and that it is free of bugs, errors and defects </a:t>
            </a:r>
          </a:p>
          <a:p>
            <a:r>
              <a:rPr lang="en-GB"/>
              <a:t>Tasks such as functional testing, customer scenario testing, stress testing, performance testing, scalability testing and international testing are common</a:t>
            </a:r>
          </a:p>
          <a:p>
            <a:r>
              <a:rPr lang="en-GB"/>
              <a:t>Involved in identifying test conditions and creating test designs, test cases, test procedure specifications and test data, and may automate or help to automate the tests</a:t>
            </a:r>
          </a:p>
          <a:p>
            <a:r>
              <a:rPr lang="en-GB"/>
              <a:t>Involved in all stages of the SDLC</a:t>
            </a:r>
          </a:p>
        </p:txBody>
      </p:sp>
    </p:spTree>
    <p:extLst>
      <p:ext uri="{BB962C8B-B14F-4D97-AF65-F5344CB8AC3E}">
        <p14:creationId xmlns:p14="http://schemas.microsoft.com/office/powerpoint/2010/main" val="283378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Tester</a:t>
            </a:r>
          </a:p>
        </p:txBody>
      </p:sp>
      <p:sp>
        <p:nvSpPr>
          <p:cNvPr id="3" name="Content Placeholder 2"/>
          <p:cNvSpPr>
            <a:spLocks noGrp="1"/>
          </p:cNvSpPr>
          <p:nvPr>
            <p:ph idx="1"/>
          </p:nvPr>
        </p:nvSpPr>
        <p:spPr/>
        <p:txBody>
          <a:bodyPr/>
          <a:lstStyle/>
          <a:p>
            <a:r>
              <a:rPr lang="en-GB"/>
              <a:t>Some of the Software Testers duties can include:</a:t>
            </a:r>
          </a:p>
          <a:p>
            <a:pPr lvl="1"/>
            <a:r>
              <a:rPr lang="en-GB"/>
              <a:t>They often set up the test environments or assist system administration and network management staff in doing so</a:t>
            </a:r>
          </a:p>
          <a:p>
            <a:pPr lvl="1"/>
            <a:r>
              <a:rPr lang="en-GB"/>
              <a:t>As test execution begins, the number of testers often increases, starting with the work required to implement tests in the test environment</a:t>
            </a:r>
          </a:p>
          <a:p>
            <a:pPr lvl="1"/>
            <a:r>
              <a:rPr lang="en-GB"/>
              <a:t>Testers execute and log the tests, evaluate the results and document problems found</a:t>
            </a:r>
          </a:p>
          <a:p>
            <a:pPr lvl="1"/>
            <a:r>
              <a:rPr lang="en-GB"/>
              <a:t>They monitor the testing and the test environment, often using tools for this task, and often gather performance metrics</a:t>
            </a:r>
          </a:p>
          <a:p>
            <a:pPr lvl="1"/>
            <a:r>
              <a:rPr lang="en-GB"/>
              <a:t>Throughout the software testing life cycle, they review each other’s work, including test specifications, defect reports and test results</a:t>
            </a:r>
          </a:p>
          <a:p>
            <a:endParaRPr lang="en-GB"/>
          </a:p>
        </p:txBody>
      </p:sp>
    </p:spTree>
    <p:extLst>
      <p:ext uri="{BB962C8B-B14F-4D97-AF65-F5344CB8AC3E}">
        <p14:creationId xmlns:p14="http://schemas.microsoft.com/office/powerpoint/2010/main" val="518764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Project Manager</a:t>
            </a:r>
            <a:endParaRPr lang="en-GB"/>
          </a:p>
        </p:txBody>
      </p:sp>
      <p:sp>
        <p:nvSpPr>
          <p:cNvPr id="3" name="Content Placeholder 2"/>
          <p:cNvSpPr>
            <a:spLocks noGrp="1"/>
          </p:cNvSpPr>
          <p:nvPr>
            <p:ph idx="1"/>
          </p:nvPr>
        </p:nvSpPr>
        <p:spPr/>
        <p:txBody>
          <a:bodyPr/>
          <a:lstStyle/>
          <a:p>
            <a:r>
              <a:rPr lang="en-GB"/>
              <a:t>Has the overall responsibility for the successful initiation, planning, design, execution, monitoring, controlling and closure of a project</a:t>
            </a:r>
          </a:p>
          <a:p>
            <a:r>
              <a:rPr lang="en-GB"/>
              <a:t>Must have a combination of skills including an ability to ask penetrating questions, detect unstated assumptions and resolve conflicts, as well as more general management skills</a:t>
            </a:r>
          </a:p>
        </p:txBody>
      </p:sp>
    </p:spTree>
    <p:extLst>
      <p:ext uri="{BB962C8B-B14F-4D97-AF65-F5344CB8AC3E}">
        <p14:creationId xmlns:p14="http://schemas.microsoft.com/office/powerpoint/2010/main" val="1006053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616" y="908721"/>
            <a:ext cx="8692816" cy="5487736"/>
          </a:xfrm>
        </p:spPr>
        <p:txBody>
          <a:bodyPr>
            <a:normAutofit fontScale="77500" lnSpcReduction="20000"/>
          </a:bodyPr>
          <a:lstStyle/>
          <a:p>
            <a:r>
              <a:rPr lang="en-GB"/>
              <a:t>The role of the project manager encompasses many activities including:</a:t>
            </a:r>
          </a:p>
          <a:p>
            <a:r>
              <a:rPr lang="en-GB"/>
              <a:t>Planning and Defining Scope</a:t>
            </a:r>
          </a:p>
          <a:p>
            <a:r>
              <a:rPr lang="en-GB"/>
              <a:t>Activity Planning and Sequencing</a:t>
            </a:r>
          </a:p>
          <a:p>
            <a:r>
              <a:rPr lang="en-GB"/>
              <a:t>Resource Planning</a:t>
            </a:r>
          </a:p>
          <a:p>
            <a:r>
              <a:rPr lang="en-GB"/>
              <a:t>Developing Schedules</a:t>
            </a:r>
          </a:p>
          <a:p>
            <a:r>
              <a:rPr lang="en-GB"/>
              <a:t>Time Estimating</a:t>
            </a:r>
          </a:p>
          <a:p>
            <a:r>
              <a:rPr lang="en-GB"/>
              <a:t>Cost Estimating</a:t>
            </a:r>
          </a:p>
          <a:p>
            <a:r>
              <a:rPr lang="en-GB"/>
              <a:t>Developing a Budget</a:t>
            </a:r>
          </a:p>
          <a:p>
            <a:r>
              <a:rPr lang="en-GB"/>
              <a:t>Documentation</a:t>
            </a:r>
          </a:p>
          <a:p>
            <a:r>
              <a:rPr lang="en-GB"/>
              <a:t>Creating Charts and Schedules</a:t>
            </a:r>
          </a:p>
          <a:p>
            <a:r>
              <a:rPr lang="en-GB"/>
              <a:t>Risk Analysis</a:t>
            </a:r>
          </a:p>
          <a:p>
            <a:r>
              <a:rPr lang="en-GB"/>
              <a:t>Managing Risks and Issues</a:t>
            </a:r>
          </a:p>
          <a:p>
            <a:r>
              <a:rPr lang="en-GB"/>
              <a:t>Monitoring and Reporting Progress</a:t>
            </a:r>
          </a:p>
          <a:p>
            <a:r>
              <a:rPr lang="en-GB"/>
              <a:t>Team Leadership</a:t>
            </a:r>
          </a:p>
          <a:p>
            <a:r>
              <a:rPr lang="en-GB"/>
              <a:t>Strategic Influencing</a:t>
            </a:r>
          </a:p>
          <a:p>
            <a:r>
              <a:rPr lang="en-GB"/>
              <a:t>Business Partnering</a:t>
            </a:r>
          </a:p>
          <a:p>
            <a:r>
              <a:rPr lang="en-GB"/>
              <a:t>Working with Vendors</a:t>
            </a:r>
          </a:p>
          <a:p>
            <a:r>
              <a:rPr lang="en-GB"/>
              <a:t>Scalability, Interoperability and Portability Analysis</a:t>
            </a:r>
          </a:p>
          <a:p>
            <a:r>
              <a:rPr lang="en-GB"/>
              <a:t>Controlling Quality</a:t>
            </a:r>
          </a:p>
          <a:p>
            <a:r>
              <a:rPr lang="en-GB"/>
              <a:t>Benefits Realisation</a:t>
            </a:r>
          </a:p>
        </p:txBody>
      </p:sp>
    </p:spTree>
    <p:extLst>
      <p:ext uri="{BB962C8B-B14F-4D97-AF65-F5344CB8AC3E}">
        <p14:creationId xmlns:p14="http://schemas.microsoft.com/office/powerpoint/2010/main" val="138450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Release Engineer</a:t>
            </a:r>
            <a:endParaRPr lang="en-GB"/>
          </a:p>
        </p:txBody>
      </p:sp>
      <p:sp>
        <p:nvSpPr>
          <p:cNvPr id="3" name="Content Placeholder 2"/>
          <p:cNvSpPr>
            <a:spLocks noGrp="1"/>
          </p:cNvSpPr>
          <p:nvPr>
            <p:ph idx="1"/>
          </p:nvPr>
        </p:nvSpPr>
        <p:spPr/>
        <p:txBody>
          <a:bodyPr/>
          <a:lstStyle/>
          <a:p>
            <a:r>
              <a:rPr lang="en-GB"/>
              <a:t>A release engineer is an individual who is concerned with the mechanics of the development and processing of software products</a:t>
            </a:r>
          </a:p>
          <a:p>
            <a:r>
              <a:rPr lang="en-GB"/>
              <a:t>Is involved in the final stages of the software </a:t>
            </a:r>
          </a:p>
          <a:p>
            <a:r>
              <a:rPr lang="en-GB"/>
              <a:t>Oversee and control the proper placement and deployment of the source code</a:t>
            </a:r>
          </a:p>
          <a:p>
            <a:r>
              <a:rPr lang="en-GB"/>
              <a:t>They ensure that each code is entered in the software code repository and is ready for media duplication and distribution</a:t>
            </a:r>
          </a:p>
        </p:txBody>
      </p:sp>
    </p:spTree>
    <p:extLst>
      <p:ext uri="{BB962C8B-B14F-4D97-AF65-F5344CB8AC3E}">
        <p14:creationId xmlns:p14="http://schemas.microsoft.com/office/powerpoint/2010/main" val="1031045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06CF-33B7-49E0-B371-1E784FC1CBEE}"/>
              </a:ext>
            </a:extLst>
          </p:cNvPr>
          <p:cNvSpPr>
            <a:spLocks noGrp="1"/>
          </p:cNvSpPr>
          <p:nvPr>
            <p:ph type="title"/>
          </p:nvPr>
        </p:nvSpPr>
        <p:spPr/>
        <p:txBody>
          <a:bodyPr>
            <a:normAutofit fontScale="90000"/>
          </a:bodyPr>
          <a:lstStyle/>
          <a:p>
            <a:r>
              <a:rPr lang="en-US">
                <a:cs typeface="Calibri"/>
              </a:rPr>
              <a:t>Task – Revision </a:t>
            </a:r>
            <a:br>
              <a:rPr lang="en-US">
                <a:cs typeface="Calibri"/>
              </a:rPr>
            </a:br>
            <a:r>
              <a:rPr lang="en-US">
                <a:cs typeface="Calibri"/>
              </a:rPr>
              <a:t>Create a table</a:t>
            </a:r>
            <a:br>
              <a:rPr lang="en-US">
                <a:cs typeface="Calibri"/>
              </a:rPr>
            </a:br>
            <a:r>
              <a:rPr lang="en-US">
                <a:cs typeface="Calibri"/>
              </a:rPr>
              <a:t>List all the activities for each role</a:t>
            </a:r>
            <a:endParaRPr lang="en-US"/>
          </a:p>
        </p:txBody>
      </p:sp>
      <p:graphicFrame>
        <p:nvGraphicFramePr>
          <p:cNvPr id="4" name="Table 4">
            <a:extLst>
              <a:ext uri="{FF2B5EF4-FFF2-40B4-BE49-F238E27FC236}">
                <a16:creationId xmlns:a16="http://schemas.microsoft.com/office/drawing/2014/main" id="{9B370951-78D0-4F37-BB0B-94B4658991CF}"/>
              </a:ext>
            </a:extLst>
          </p:cNvPr>
          <p:cNvGraphicFramePr>
            <a:graphicFrameLocks noGrp="1"/>
          </p:cNvGraphicFramePr>
          <p:nvPr>
            <p:ph idx="1"/>
            <p:extLst>
              <p:ext uri="{D42A27DB-BD31-4B8C-83A1-F6EECF244321}">
                <p14:modId xmlns:p14="http://schemas.microsoft.com/office/powerpoint/2010/main" val="2489014147"/>
              </p:ext>
            </p:extLst>
          </p:nvPr>
        </p:nvGraphicFramePr>
        <p:xfrm>
          <a:off x="234950" y="2276475"/>
          <a:ext cx="8693146" cy="4046220"/>
        </p:xfrm>
        <a:graphic>
          <a:graphicData uri="http://schemas.openxmlformats.org/drawingml/2006/table">
            <a:tbl>
              <a:tblPr firstRow="1" bandRow="1">
                <a:tableStyleId>{5C22544A-7EE6-4342-B048-85BDC9FD1C3A}</a:tableStyleId>
              </a:tblPr>
              <a:tblGrid>
                <a:gridCol w="1241878">
                  <a:extLst>
                    <a:ext uri="{9D8B030D-6E8A-4147-A177-3AD203B41FA5}">
                      <a16:colId xmlns:a16="http://schemas.microsoft.com/office/drawing/2014/main" val="512318299"/>
                    </a:ext>
                  </a:extLst>
                </a:gridCol>
                <a:gridCol w="1241878">
                  <a:extLst>
                    <a:ext uri="{9D8B030D-6E8A-4147-A177-3AD203B41FA5}">
                      <a16:colId xmlns:a16="http://schemas.microsoft.com/office/drawing/2014/main" val="2735320583"/>
                    </a:ext>
                  </a:extLst>
                </a:gridCol>
                <a:gridCol w="1241878">
                  <a:extLst>
                    <a:ext uri="{9D8B030D-6E8A-4147-A177-3AD203B41FA5}">
                      <a16:colId xmlns:a16="http://schemas.microsoft.com/office/drawing/2014/main" val="2112380933"/>
                    </a:ext>
                  </a:extLst>
                </a:gridCol>
                <a:gridCol w="1241878">
                  <a:extLst>
                    <a:ext uri="{9D8B030D-6E8A-4147-A177-3AD203B41FA5}">
                      <a16:colId xmlns:a16="http://schemas.microsoft.com/office/drawing/2014/main" val="467654940"/>
                    </a:ext>
                  </a:extLst>
                </a:gridCol>
                <a:gridCol w="1241878">
                  <a:extLst>
                    <a:ext uri="{9D8B030D-6E8A-4147-A177-3AD203B41FA5}">
                      <a16:colId xmlns:a16="http://schemas.microsoft.com/office/drawing/2014/main" val="506867203"/>
                    </a:ext>
                  </a:extLst>
                </a:gridCol>
                <a:gridCol w="1241878">
                  <a:extLst>
                    <a:ext uri="{9D8B030D-6E8A-4147-A177-3AD203B41FA5}">
                      <a16:colId xmlns:a16="http://schemas.microsoft.com/office/drawing/2014/main" val="3772671938"/>
                    </a:ext>
                  </a:extLst>
                </a:gridCol>
                <a:gridCol w="1241878">
                  <a:extLst>
                    <a:ext uri="{9D8B030D-6E8A-4147-A177-3AD203B41FA5}">
                      <a16:colId xmlns:a16="http://schemas.microsoft.com/office/drawing/2014/main" val="1095829062"/>
                    </a:ext>
                  </a:extLst>
                </a:gridCol>
              </a:tblGrid>
              <a:tr h="370840">
                <a:tc>
                  <a:txBody>
                    <a:bodyPr/>
                    <a:lstStyle/>
                    <a:p>
                      <a:r>
                        <a:rPr lang="en-US"/>
                        <a:t>Requirements </a:t>
                      </a:r>
                    </a:p>
                    <a:p>
                      <a:pPr lvl="0">
                        <a:buNone/>
                      </a:pPr>
                      <a:r>
                        <a:rPr lang="en-US"/>
                        <a:t>Engineer</a:t>
                      </a:r>
                    </a:p>
                  </a:txBody>
                  <a:tcPr/>
                </a:tc>
                <a:tc>
                  <a:txBody>
                    <a:bodyPr/>
                    <a:lstStyle/>
                    <a:p>
                      <a:r>
                        <a:rPr lang="en-US"/>
                        <a:t>Business </a:t>
                      </a:r>
                    </a:p>
                    <a:p>
                      <a:pPr lvl="0">
                        <a:buNone/>
                      </a:pPr>
                      <a:r>
                        <a:rPr lang="en-US"/>
                        <a:t>Analyst</a:t>
                      </a:r>
                    </a:p>
                  </a:txBody>
                  <a:tcPr/>
                </a:tc>
                <a:tc>
                  <a:txBody>
                    <a:bodyPr/>
                    <a:lstStyle/>
                    <a:p>
                      <a:r>
                        <a:rPr lang="en-US"/>
                        <a:t>Software</a:t>
                      </a:r>
                    </a:p>
                    <a:p>
                      <a:pPr lvl="0">
                        <a:buNone/>
                      </a:pPr>
                      <a:r>
                        <a:rPr lang="en-US"/>
                        <a:t>Designer</a:t>
                      </a:r>
                    </a:p>
                  </a:txBody>
                  <a:tcPr/>
                </a:tc>
                <a:tc>
                  <a:txBody>
                    <a:bodyPr/>
                    <a:lstStyle/>
                    <a:p>
                      <a:r>
                        <a:rPr lang="en-US"/>
                        <a:t>Software</a:t>
                      </a:r>
                    </a:p>
                    <a:p>
                      <a:pPr lvl="0">
                        <a:buNone/>
                      </a:pPr>
                      <a:r>
                        <a:rPr lang="en-US"/>
                        <a:t>Developer</a:t>
                      </a:r>
                    </a:p>
                  </a:txBody>
                  <a:tcPr/>
                </a:tc>
                <a:tc>
                  <a:txBody>
                    <a:bodyPr/>
                    <a:lstStyle/>
                    <a:p>
                      <a:r>
                        <a:rPr lang="en-US"/>
                        <a:t>Software </a:t>
                      </a:r>
                    </a:p>
                    <a:p>
                      <a:pPr lvl="0">
                        <a:buNone/>
                      </a:pPr>
                      <a:r>
                        <a:rPr lang="en-US"/>
                        <a:t>Tester</a:t>
                      </a:r>
                    </a:p>
                  </a:txBody>
                  <a:tcPr/>
                </a:tc>
                <a:tc>
                  <a:txBody>
                    <a:bodyPr/>
                    <a:lstStyle/>
                    <a:p>
                      <a:r>
                        <a:rPr lang="en-US"/>
                        <a:t>Software Project Manager</a:t>
                      </a:r>
                    </a:p>
                  </a:txBody>
                  <a:tcPr/>
                </a:tc>
                <a:tc>
                  <a:txBody>
                    <a:bodyPr/>
                    <a:lstStyle/>
                    <a:p>
                      <a:r>
                        <a:rPr lang="en-US"/>
                        <a:t>Software</a:t>
                      </a:r>
                    </a:p>
                    <a:p>
                      <a:pPr lvl="0">
                        <a:buNone/>
                      </a:pPr>
                      <a:r>
                        <a:rPr lang="en-US"/>
                        <a:t>Release</a:t>
                      </a:r>
                    </a:p>
                    <a:p>
                      <a:pPr lvl="0">
                        <a:buNone/>
                      </a:pPr>
                      <a:r>
                        <a:rPr lang="en-US"/>
                        <a:t>Engineer</a:t>
                      </a:r>
                    </a:p>
                  </a:txBody>
                  <a:tcPr/>
                </a:tc>
                <a:extLst>
                  <a:ext uri="{0D108BD9-81ED-4DB2-BD59-A6C34878D82A}">
                    <a16:rowId xmlns:a16="http://schemas.microsoft.com/office/drawing/2014/main" val="287456208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135735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6524612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6399379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1163194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378675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2032327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8240257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26192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96872592"/>
                  </a:ext>
                </a:extLst>
              </a:tr>
            </a:tbl>
          </a:graphicData>
        </a:graphic>
      </p:graphicFrame>
    </p:spTree>
    <p:extLst>
      <p:ext uri="{BB962C8B-B14F-4D97-AF65-F5344CB8AC3E}">
        <p14:creationId xmlns:p14="http://schemas.microsoft.com/office/powerpoint/2010/main" val="1760531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3.2</a:t>
            </a:r>
          </a:p>
        </p:txBody>
      </p:sp>
      <p:sp>
        <p:nvSpPr>
          <p:cNvPr id="3" name="Content Placeholder 2"/>
          <p:cNvSpPr>
            <a:spLocks noGrp="1"/>
          </p:cNvSpPr>
          <p:nvPr>
            <p:ph type="body" idx="1"/>
          </p:nvPr>
        </p:nvSpPr>
        <p:spPr/>
        <p:txBody>
          <a:bodyPr/>
          <a:lstStyle/>
          <a:p>
            <a:r>
              <a:rPr lang="en-US"/>
              <a:t>Explain how the different roles relate to each other in terms of typical interfaces and accountabilities.</a:t>
            </a:r>
            <a:endParaRPr lang="en-GB"/>
          </a:p>
          <a:p>
            <a:pPr marL="0" indent="0">
              <a:buNone/>
            </a:pPr>
            <a:endParaRPr lang="en-GB"/>
          </a:p>
        </p:txBody>
      </p:sp>
    </p:spTree>
    <p:extLst>
      <p:ext uri="{BB962C8B-B14F-4D97-AF65-F5344CB8AC3E}">
        <p14:creationId xmlns:p14="http://schemas.microsoft.com/office/powerpoint/2010/main" val="3553161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052736"/>
            <a:ext cx="8496944" cy="5498023"/>
          </a:xfrm>
        </p:spPr>
      </p:pic>
    </p:spTree>
    <p:extLst>
      <p:ext uri="{BB962C8B-B14F-4D97-AF65-F5344CB8AC3E}">
        <p14:creationId xmlns:p14="http://schemas.microsoft.com/office/powerpoint/2010/main" val="32582681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0641-0CF9-4DA5-A728-42B43C27A044}"/>
              </a:ext>
            </a:extLst>
          </p:cNvPr>
          <p:cNvSpPr>
            <a:spLocks noGrp="1"/>
          </p:cNvSpPr>
          <p:nvPr>
            <p:ph type="title"/>
          </p:nvPr>
        </p:nvSpPr>
        <p:spPr/>
        <p:txBody>
          <a:bodyPr/>
          <a:lstStyle/>
          <a:p>
            <a:r>
              <a:rPr lang="en-US">
                <a:cs typeface="Calibri"/>
              </a:rPr>
              <a:t>Task</a:t>
            </a:r>
            <a:endParaRPr lang="en-US"/>
          </a:p>
        </p:txBody>
      </p:sp>
      <p:sp>
        <p:nvSpPr>
          <p:cNvPr id="3" name="Content Placeholder 2">
            <a:extLst>
              <a:ext uri="{FF2B5EF4-FFF2-40B4-BE49-F238E27FC236}">
                <a16:creationId xmlns:a16="http://schemas.microsoft.com/office/drawing/2014/main" id="{3B9719C6-E711-4B12-8D7B-0B288E5498F6}"/>
              </a:ext>
            </a:extLst>
          </p:cNvPr>
          <p:cNvSpPr>
            <a:spLocks noGrp="1"/>
          </p:cNvSpPr>
          <p:nvPr>
            <p:ph idx="1"/>
          </p:nvPr>
        </p:nvSpPr>
        <p:spPr/>
        <p:txBody>
          <a:bodyPr vert="horz" lIns="91440" tIns="45720" rIns="91440" bIns="45720" rtlCol="0" anchor="t">
            <a:normAutofit/>
          </a:bodyPr>
          <a:lstStyle/>
          <a:p>
            <a:r>
              <a:rPr lang="en-US">
                <a:cs typeface="Calibri"/>
              </a:rPr>
              <a:t>Revisit the previous task and add an extra row</a:t>
            </a:r>
          </a:p>
          <a:p>
            <a:r>
              <a:rPr lang="en-US">
                <a:cs typeface="Calibri"/>
              </a:rPr>
              <a:t>Add comments on each job role </a:t>
            </a:r>
            <a:r>
              <a:rPr lang="en-US">
                <a:ea typeface="+mn-lt"/>
                <a:cs typeface="+mn-lt"/>
              </a:rPr>
              <a:t>and how they relate to each other in terms of typical interfaces (meet and interact) and accountabilities.</a:t>
            </a:r>
            <a:endParaRPr lang="en-GB">
              <a:ea typeface="+mn-lt"/>
              <a:cs typeface="+mn-lt"/>
            </a:endParaRPr>
          </a:p>
          <a:p>
            <a:endParaRPr lang="en-GB">
              <a:ea typeface="+mn-lt"/>
              <a:cs typeface="+mn-lt"/>
            </a:endParaRPr>
          </a:p>
          <a:p>
            <a:endParaRPr lang="en-US">
              <a:cs typeface="Calibri"/>
            </a:endParaRPr>
          </a:p>
          <a:p>
            <a:endParaRPr lang="en-US">
              <a:cs typeface="Calibri"/>
            </a:endParaRPr>
          </a:p>
        </p:txBody>
      </p:sp>
    </p:spTree>
    <p:extLst>
      <p:ext uri="{BB962C8B-B14F-4D97-AF65-F5344CB8AC3E}">
        <p14:creationId xmlns:p14="http://schemas.microsoft.com/office/powerpoint/2010/main" val="2022089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06CF-33B7-49E0-B371-1E784FC1CBEE}"/>
              </a:ext>
            </a:extLst>
          </p:cNvPr>
          <p:cNvSpPr>
            <a:spLocks noGrp="1"/>
          </p:cNvSpPr>
          <p:nvPr>
            <p:ph type="title"/>
          </p:nvPr>
        </p:nvSpPr>
        <p:spPr/>
        <p:txBody>
          <a:bodyPr>
            <a:normAutofit fontScale="90000"/>
          </a:bodyPr>
          <a:lstStyle/>
          <a:p>
            <a:r>
              <a:rPr lang="en-US">
                <a:cs typeface="Calibri"/>
              </a:rPr>
              <a:t>Task – Revision </a:t>
            </a:r>
            <a:br>
              <a:rPr lang="en-US">
                <a:cs typeface="Calibri"/>
              </a:rPr>
            </a:br>
            <a:r>
              <a:rPr lang="en-US">
                <a:cs typeface="Calibri"/>
              </a:rPr>
              <a:t>Create a table</a:t>
            </a:r>
            <a:br>
              <a:rPr lang="en-US">
                <a:cs typeface="Calibri"/>
              </a:rPr>
            </a:br>
            <a:r>
              <a:rPr lang="en-US">
                <a:cs typeface="Calibri"/>
              </a:rPr>
              <a:t>List all the activities for each role</a:t>
            </a:r>
            <a:endParaRPr lang="en-US"/>
          </a:p>
        </p:txBody>
      </p:sp>
      <p:graphicFrame>
        <p:nvGraphicFramePr>
          <p:cNvPr id="4" name="Table 4">
            <a:extLst>
              <a:ext uri="{FF2B5EF4-FFF2-40B4-BE49-F238E27FC236}">
                <a16:creationId xmlns:a16="http://schemas.microsoft.com/office/drawing/2014/main" id="{9B370951-78D0-4F37-BB0B-94B4658991CF}"/>
              </a:ext>
            </a:extLst>
          </p:cNvPr>
          <p:cNvGraphicFramePr>
            <a:graphicFrameLocks noGrp="1"/>
          </p:cNvGraphicFramePr>
          <p:nvPr>
            <p:ph idx="1"/>
            <p:extLst>
              <p:ext uri="{D42A27DB-BD31-4B8C-83A1-F6EECF244321}">
                <p14:modId xmlns:p14="http://schemas.microsoft.com/office/powerpoint/2010/main" val="3743181279"/>
              </p:ext>
            </p:extLst>
          </p:nvPr>
        </p:nvGraphicFramePr>
        <p:xfrm>
          <a:off x="234950" y="2276475"/>
          <a:ext cx="8693132" cy="4178300"/>
        </p:xfrm>
        <a:graphic>
          <a:graphicData uri="http://schemas.openxmlformats.org/drawingml/2006/table">
            <a:tbl>
              <a:tblPr firstRow="1" bandRow="1">
                <a:tableStyleId>{5C22544A-7EE6-4342-B048-85BDC9FD1C3A}</a:tableStyleId>
              </a:tblPr>
              <a:tblGrid>
                <a:gridCol w="1382888">
                  <a:extLst>
                    <a:ext uri="{9D8B030D-6E8A-4147-A177-3AD203B41FA5}">
                      <a16:colId xmlns:a16="http://schemas.microsoft.com/office/drawing/2014/main" val="906368434"/>
                    </a:ext>
                  </a:extLst>
                </a:gridCol>
                <a:gridCol w="1241777">
                  <a:extLst>
                    <a:ext uri="{9D8B030D-6E8A-4147-A177-3AD203B41FA5}">
                      <a16:colId xmlns:a16="http://schemas.microsoft.com/office/drawing/2014/main" val="512318299"/>
                    </a:ext>
                  </a:extLst>
                </a:gridCol>
                <a:gridCol w="776108">
                  <a:extLst>
                    <a:ext uri="{9D8B030D-6E8A-4147-A177-3AD203B41FA5}">
                      <a16:colId xmlns:a16="http://schemas.microsoft.com/office/drawing/2014/main" val="2735320583"/>
                    </a:ext>
                  </a:extLst>
                </a:gridCol>
                <a:gridCol w="945787">
                  <a:extLst>
                    <a:ext uri="{9D8B030D-6E8A-4147-A177-3AD203B41FA5}">
                      <a16:colId xmlns:a16="http://schemas.microsoft.com/office/drawing/2014/main" val="2112380933"/>
                    </a:ext>
                  </a:extLst>
                </a:gridCol>
                <a:gridCol w="1086643">
                  <a:extLst>
                    <a:ext uri="{9D8B030D-6E8A-4147-A177-3AD203B41FA5}">
                      <a16:colId xmlns:a16="http://schemas.microsoft.com/office/drawing/2014/main" val="467654940"/>
                    </a:ext>
                  </a:extLst>
                </a:gridCol>
                <a:gridCol w="1086643">
                  <a:extLst>
                    <a:ext uri="{9D8B030D-6E8A-4147-A177-3AD203B41FA5}">
                      <a16:colId xmlns:a16="http://schemas.microsoft.com/office/drawing/2014/main" val="506867203"/>
                    </a:ext>
                  </a:extLst>
                </a:gridCol>
                <a:gridCol w="1086643">
                  <a:extLst>
                    <a:ext uri="{9D8B030D-6E8A-4147-A177-3AD203B41FA5}">
                      <a16:colId xmlns:a16="http://schemas.microsoft.com/office/drawing/2014/main" val="3772671938"/>
                    </a:ext>
                  </a:extLst>
                </a:gridCol>
                <a:gridCol w="1086643">
                  <a:extLst>
                    <a:ext uri="{9D8B030D-6E8A-4147-A177-3AD203B41FA5}">
                      <a16:colId xmlns:a16="http://schemas.microsoft.com/office/drawing/2014/main" val="1095829062"/>
                    </a:ext>
                  </a:extLst>
                </a:gridCol>
              </a:tblGrid>
              <a:tr h="370840">
                <a:tc>
                  <a:txBody>
                    <a:bodyPr/>
                    <a:lstStyle/>
                    <a:p>
                      <a:pPr lvl="0">
                        <a:buNone/>
                      </a:pPr>
                      <a:endParaRPr lang="en-US"/>
                    </a:p>
                  </a:txBody>
                  <a:tcPr/>
                </a:tc>
                <a:tc>
                  <a:txBody>
                    <a:bodyPr/>
                    <a:lstStyle/>
                    <a:p>
                      <a:r>
                        <a:rPr lang="en-US"/>
                        <a:t>Requirements </a:t>
                      </a:r>
                    </a:p>
                    <a:p>
                      <a:pPr lvl="0">
                        <a:buNone/>
                      </a:pPr>
                      <a:r>
                        <a:rPr lang="en-US"/>
                        <a:t>Engineer</a:t>
                      </a:r>
                    </a:p>
                  </a:txBody>
                  <a:tcPr/>
                </a:tc>
                <a:tc>
                  <a:txBody>
                    <a:bodyPr/>
                    <a:lstStyle/>
                    <a:p>
                      <a:r>
                        <a:rPr lang="en-US"/>
                        <a:t>Business </a:t>
                      </a:r>
                    </a:p>
                    <a:p>
                      <a:pPr lvl="0">
                        <a:buNone/>
                      </a:pPr>
                      <a:r>
                        <a:rPr lang="en-US"/>
                        <a:t>Analyst</a:t>
                      </a:r>
                    </a:p>
                  </a:txBody>
                  <a:tcPr/>
                </a:tc>
                <a:tc>
                  <a:txBody>
                    <a:bodyPr/>
                    <a:lstStyle/>
                    <a:p>
                      <a:r>
                        <a:rPr lang="en-US"/>
                        <a:t>Software</a:t>
                      </a:r>
                    </a:p>
                    <a:p>
                      <a:pPr lvl="0">
                        <a:buNone/>
                      </a:pPr>
                      <a:r>
                        <a:rPr lang="en-US"/>
                        <a:t>Designer</a:t>
                      </a:r>
                    </a:p>
                  </a:txBody>
                  <a:tcPr/>
                </a:tc>
                <a:tc>
                  <a:txBody>
                    <a:bodyPr/>
                    <a:lstStyle/>
                    <a:p>
                      <a:r>
                        <a:rPr lang="en-US"/>
                        <a:t>Software</a:t>
                      </a:r>
                    </a:p>
                    <a:p>
                      <a:pPr lvl="0">
                        <a:buNone/>
                      </a:pPr>
                      <a:r>
                        <a:rPr lang="en-US"/>
                        <a:t>Developer</a:t>
                      </a:r>
                    </a:p>
                  </a:txBody>
                  <a:tcPr/>
                </a:tc>
                <a:tc>
                  <a:txBody>
                    <a:bodyPr/>
                    <a:lstStyle/>
                    <a:p>
                      <a:r>
                        <a:rPr lang="en-US"/>
                        <a:t>Software </a:t>
                      </a:r>
                    </a:p>
                    <a:p>
                      <a:pPr lvl="0">
                        <a:buNone/>
                      </a:pPr>
                      <a:r>
                        <a:rPr lang="en-US"/>
                        <a:t>Tester</a:t>
                      </a:r>
                    </a:p>
                  </a:txBody>
                  <a:tcPr/>
                </a:tc>
                <a:tc>
                  <a:txBody>
                    <a:bodyPr/>
                    <a:lstStyle/>
                    <a:p>
                      <a:r>
                        <a:rPr lang="en-US"/>
                        <a:t>Software Project Manager</a:t>
                      </a:r>
                    </a:p>
                  </a:txBody>
                  <a:tcPr/>
                </a:tc>
                <a:tc>
                  <a:txBody>
                    <a:bodyPr/>
                    <a:lstStyle/>
                    <a:p>
                      <a:r>
                        <a:rPr lang="en-US"/>
                        <a:t>Software</a:t>
                      </a:r>
                    </a:p>
                    <a:p>
                      <a:pPr lvl="0">
                        <a:buNone/>
                      </a:pPr>
                      <a:r>
                        <a:rPr lang="en-US"/>
                        <a:t>Release</a:t>
                      </a:r>
                    </a:p>
                    <a:p>
                      <a:pPr lvl="0">
                        <a:buNone/>
                      </a:pPr>
                      <a:r>
                        <a:rPr lang="en-US"/>
                        <a:t>Engineer</a:t>
                      </a:r>
                    </a:p>
                  </a:txBody>
                  <a:tcPr/>
                </a:tc>
                <a:extLst>
                  <a:ext uri="{0D108BD9-81ED-4DB2-BD59-A6C34878D82A}">
                    <a16:rowId xmlns:a16="http://schemas.microsoft.com/office/drawing/2014/main" val="2874562089"/>
                  </a:ext>
                </a:extLst>
              </a:tr>
              <a:tr h="370840">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1357352"/>
                  </a:ext>
                </a:extLst>
              </a:tr>
              <a:tr h="370840">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65246129"/>
                  </a:ext>
                </a:extLst>
              </a:tr>
              <a:tr h="370840">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63993798"/>
                  </a:ext>
                </a:extLst>
              </a:tr>
              <a:tr h="370840">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11631942"/>
                  </a:ext>
                </a:extLst>
              </a:tr>
              <a:tr h="370840">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3786750"/>
                  </a:ext>
                </a:extLst>
              </a:tr>
              <a:tr h="370840">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20323273"/>
                  </a:ext>
                </a:extLst>
              </a:tr>
              <a:tr h="370840">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82402578"/>
                  </a:ext>
                </a:extLst>
              </a:tr>
              <a:tr h="370840">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261927"/>
                  </a:ext>
                </a:extLst>
              </a:tr>
              <a:tr h="370840">
                <a:tc>
                  <a:txBody>
                    <a:bodyPr/>
                    <a:lstStyle/>
                    <a:p>
                      <a:pPr lvl="0">
                        <a:buNone/>
                      </a:pPr>
                      <a:r>
                        <a:rPr lang="en-US"/>
                        <a:t>Interacts with /Responsibility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96872592"/>
                  </a:ext>
                </a:extLst>
              </a:tr>
            </a:tbl>
          </a:graphicData>
        </a:graphic>
      </p:graphicFrame>
    </p:spTree>
    <p:extLst>
      <p:ext uri="{BB962C8B-B14F-4D97-AF65-F5344CB8AC3E}">
        <p14:creationId xmlns:p14="http://schemas.microsoft.com/office/powerpoint/2010/main" val="239034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B2B</a:t>
            </a:r>
          </a:p>
        </p:txBody>
      </p:sp>
      <p:sp>
        <p:nvSpPr>
          <p:cNvPr id="3" name="Content Placeholder 2"/>
          <p:cNvSpPr>
            <a:spLocks noGrp="1"/>
          </p:cNvSpPr>
          <p:nvPr>
            <p:ph idx="1"/>
          </p:nvPr>
        </p:nvSpPr>
        <p:spPr/>
        <p:txBody>
          <a:bodyPr/>
          <a:lstStyle/>
          <a:p>
            <a:r>
              <a:rPr lang="en-GB"/>
              <a:t>B2B refers to businesses that are focused on selling products or services to other companies are called B2B, or business-to-business</a:t>
            </a:r>
          </a:p>
          <a:p>
            <a:endParaRPr lang="en-GB"/>
          </a:p>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068960"/>
            <a:ext cx="4536182" cy="3020731"/>
          </a:xfrm>
          <a:prstGeom prst="rect">
            <a:avLst/>
          </a:prstGeom>
        </p:spPr>
      </p:pic>
    </p:spTree>
    <p:extLst>
      <p:ext uri="{BB962C8B-B14F-4D97-AF65-F5344CB8AC3E}">
        <p14:creationId xmlns:p14="http://schemas.microsoft.com/office/powerpoint/2010/main" val="3797190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cs typeface="Calibri"/>
              </a:rPr>
              <a:t>A good website.....</a:t>
            </a:r>
            <a:endParaRPr lang="en-GB"/>
          </a:p>
        </p:txBody>
      </p:sp>
      <p:sp>
        <p:nvSpPr>
          <p:cNvPr id="5" name="Content Placeholder 4"/>
          <p:cNvSpPr>
            <a:spLocks noGrp="1"/>
          </p:cNvSpPr>
          <p:nvPr>
            <p:ph idx="1"/>
          </p:nvPr>
        </p:nvSpPr>
        <p:spPr/>
        <p:txBody>
          <a:bodyPr vert="horz" lIns="91440" tIns="45720" rIns="91440" bIns="45720" rtlCol="0" anchor="t">
            <a:normAutofit/>
          </a:bodyPr>
          <a:lstStyle/>
          <a:p>
            <a:r>
              <a:rPr lang="en-GB">
                <a:hlinkClick r:id="rId2"/>
              </a:rPr>
              <a:t>https://medium.com/@SherrieRose/software-project-team-roles-and-responsibilities-152a7d575759</a:t>
            </a:r>
            <a:endParaRPr lang="en-US"/>
          </a:p>
          <a:p>
            <a:endParaRPr lang="en-GB">
              <a:cs typeface="Calibri"/>
            </a:endParaRPr>
          </a:p>
        </p:txBody>
      </p:sp>
    </p:spTree>
    <p:extLst>
      <p:ext uri="{BB962C8B-B14F-4D97-AF65-F5344CB8AC3E}">
        <p14:creationId xmlns:p14="http://schemas.microsoft.com/office/powerpoint/2010/main" val="13878080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3.3</a:t>
            </a:r>
          </a:p>
        </p:txBody>
      </p:sp>
      <p:sp>
        <p:nvSpPr>
          <p:cNvPr id="3" name="Content Placeholder 2"/>
          <p:cNvSpPr>
            <a:spLocks noGrp="1"/>
          </p:cNvSpPr>
          <p:nvPr>
            <p:ph type="body" idx="1"/>
          </p:nvPr>
        </p:nvSpPr>
        <p:spPr/>
        <p:txBody>
          <a:bodyPr>
            <a:normAutofit lnSpcReduction="10000"/>
          </a:bodyPr>
          <a:lstStyle/>
          <a:p>
            <a:r>
              <a:rPr lang="en-US"/>
              <a:t>Recognise the key roles and processes external to the software development team which interface with the software development team, including but not limited to:</a:t>
            </a:r>
            <a:endParaRPr lang="en-GB"/>
          </a:p>
          <a:p>
            <a:pPr lvl="1"/>
            <a:r>
              <a:rPr lang="en-US"/>
              <a:t>Customers</a:t>
            </a:r>
            <a:endParaRPr lang="en-GB"/>
          </a:p>
          <a:p>
            <a:pPr lvl="1"/>
            <a:r>
              <a:rPr lang="en-US"/>
              <a:t>Users</a:t>
            </a:r>
            <a:endParaRPr lang="en-GB"/>
          </a:p>
          <a:p>
            <a:pPr lvl="1"/>
            <a:r>
              <a:rPr lang="en-US"/>
              <a:t>Operations</a:t>
            </a:r>
            <a:endParaRPr lang="en-GB"/>
          </a:p>
          <a:p>
            <a:pPr lvl="1"/>
            <a:r>
              <a:rPr lang="en-US"/>
              <a:t>Service management</a:t>
            </a:r>
            <a:endParaRPr lang="en-GB"/>
          </a:p>
          <a:p>
            <a:endParaRPr lang="en-GB"/>
          </a:p>
        </p:txBody>
      </p:sp>
    </p:spTree>
    <p:extLst>
      <p:ext uri="{BB962C8B-B14F-4D97-AF65-F5344CB8AC3E}">
        <p14:creationId xmlns:p14="http://schemas.microsoft.com/office/powerpoint/2010/main" val="36237250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Customers -  </a:t>
            </a:r>
            <a:r>
              <a:rPr lang="en-GB" b="0">
                <a:ea typeface="+mn-lt"/>
                <a:cs typeface="+mn-lt"/>
              </a:rPr>
              <a:t>a person who buys goods or services from a shop or business</a:t>
            </a:r>
            <a:endParaRPr lang="en-GB"/>
          </a:p>
        </p:txBody>
      </p:sp>
      <p:sp>
        <p:nvSpPr>
          <p:cNvPr id="5" name="Content Placeholder 4"/>
          <p:cNvSpPr>
            <a:spLocks noGrp="1"/>
          </p:cNvSpPr>
          <p:nvPr>
            <p:ph idx="1"/>
          </p:nvPr>
        </p:nvSpPr>
        <p:spPr/>
        <p:txBody>
          <a:bodyPr vert="horz" lIns="91440" tIns="45720" rIns="91440" bIns="45720" rtlCol="0" anchor="t">
            <a:normAutofit/>
          </a:bodyPr>
          <a:lstStyle/>
          <a:p>
            <a:r>
              <a:rPr lang="en-GB"/>
              <a:t>Customers make buying decisions</a:t>
            </a:r>
          </a:p>
          <a:p>
            <a:r>
              <a:rPr lang="en-GB"/>
              <a:t>May or may not be users ?</a:t>
            </a:r>
            <a:endParaRPr lang="en-GB">
              <a:cs typeface="Calibri" panose="020F0502020204030204"/>
            </a:endParaRPr>
          </a:p>
          <a:p>
            <a:endParaRPr lang="en-GB">
              <a:cs typeface="Calibri" panose="020F0502020204030204"/>
            </a:endParaRPr>
          </a:p>
          <a:p>
            <a:endParaRPr lang="en-GB">
              <a:cs typeface="Calibri" panose="020F0502020204030204"/>
            </a:endParaRPr>
          </a:p>
          <a:p>
            <a:r>
              <a:rPr lang="en-GB">
                <a:cs typeface="Calibri" panose="020F0502020204030204"/>
              </a:rPr>
              <a:t>Explain why a customer may not be a user of the system</a:t>
            </a:r>
          </a:p>
          <a:p>
            <a:endParaRPr lang="en-GB">
              <a:cs typeface="Calibri" panose="020F0502020204030204"/>
            </a:endParaRPr>
          </a:p>
        </p:txBody>
      </p:sp>
    </p:spTree>
    <p:extLst>
      <p:ext uri="{BB962C8B-B14F-4D97-AF65-F5344CB8AC3E}">
        <p14:creationId xmlns:p14="http://schemas.microsoft.com/office/powerpoint/2010/main" val="5907634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Users - </a:t>
            </a:r>
            <a:endParaRPr lang="en-GB">
              <a:cs typeface="Calibri"/>
            </a:endParaRPr>
          </a:p>
        </p:txBody>
      </p:sp>
      <p:sp>
        <p:nvSpPr>
          <p:cNvPr id="3" name="Content Placeholder 2"/>
          <p:cNvSpPr>
            <a:spLocks noGrp="1"/>
          </p:cNvSpPr>
          <p:nvPr>
            <p:ph idx="1"/>
          </p:nvPr>
        </p:nvSpPr>
        <p:spPr>
          <a:xfrm>
            <a:off x="356912" y="3170575"/>
            <a:ext cx="8692816" cy="4119585"/>
          </a:xfrm>
        </p:spPr>
        <p:txBody>
          <a:bodyPr vert="horz" lIns="91440" tIns="45720" rIns="91440" bIns="45720" rtlCol="0" anchor="t">
            <a:normAutofit/>
          </a:bodyPr>
          <a:lstStyle/>
          <a:p>
            <a:r>
              <a:rPr lang="en-GB" b="1">
                <a:ea typeface="+mn-lt"/>
                <a:cs typeface="+mn-lt"/>
              </a:rPr>
              <a:t>Users - </a:t>
            </a:r>
            <a:r>
              <a:rPr lang="en-GB">
                <a:cs typeface="Calibri"/>
              </a:rPr>
              <a:t>Alternatively referred to as an </a:t>
            </a:r>
            <a:r>
              <a:rPr lang="en-GB" b="1">
                <a:cs typeface="Calibri"/>
              </a:rPr>
              <a:t>end user</a:t>
            </a:r>
            <a:r>
              <a:rPr lang="en-GB">
                <a:cs typeface="Calibri"/>
              </a:rPr>
              <a:t>, a </a:t>
            </a:r>
            <a:r>
              <a:rPr lang="en-GB" b="1">
                <a:cs typeface="Calibri"/>
              </a:rPr>
              <a:t>user</a:t>
            </a:r>
            <a:r>
              <a:rPr lang="en-GB">
                <a:cs typeface="Calibri"/>
              </a:rPr>
              <a:t> is any individual who is not involved with supporting or developing a computer or service. For example, you are the end-user of the computer you are using when you call technical support for help</a:t>
            </a:r>
            <a:endParaRPr lang="en-GB"/>
          </a:p>
          <a:p>
            <a:r>
              <a:rPr lang="en-GB"/>
              <a:t>People who use the software</a:t>
            </a:r>
            <a:endParaRPr lang="en-GB">
              <a:cs typeface="Calibri"/>
            </a:endParaRPr>
          </a:p>
          <a:p>
            <a:r>
              <a:rPr lang="en-GB"/>
              <a:t>May be a customer</a:t>
            </a:r>
            <a:endParaRPr lang="en-GB">
              <a:cs typeface="Calibri"/>
            </a:endParaRPr>
          </a:p>
          <a:p>
            <a:r>
              <a:rPr lang="en-GB">
                <a:cs typeface="Calibri"/>
              </a:rPr>
              <a:t>Explain why a user may be a customer</a:t>
            </a:r>
          </a:p>
          <a:p>
            <a:r>
              <a:rPr lang="en-GB">
                <a:cs typeface="Calibri"/>
              </a:rPr>
              <a:t>What are the different types of user , give examples</a:t>
            </a:r>
          </a:p>
        </p:txBody>
      </p:sp>
      <p:pic>
        <p:nvPicPr>
          <p:cNvPr id="4" name="Picture 4" descr="A picture containing person, looking, computer, table&#10;&#10;Description automatically generated">
            <a:extLst>
              <a:ext uri="{FF2B5EF4-FFF2-40B4-BE49-F238E27FC236}">
                <a16:creationId xmlns:a16="http://schemas.microsoft.com/office/drawing/2014/main" id="{2C285877-05DF-4F15-8CF4-B8CB7B22AA86}"/>
              </a:ext>
            </a:extLst>
          </p:cNvPr>
          <p:cNvPicPr>
            <a:picLocks noChangeAspect="1"/>
          </p:cNvPicPr>
          <p:nvPr/>
        </p:nvPicPr>
        <p:blipFill>
          <a:blip r:embed="rId2"/>
          <a:stretch>
            <a:fillRect/>
          </a:stretch>
        </p:blipFill>
        <p:spPr>
          <a:xfrm>
            <a:off x="5802313" y="1118129"/>
            <a:ext cx="2619375" cy="1743075"/>
          </a:xfrm>
          <a:prstGeom prst="rect">
            <a:avLst/>
          </a:prstGeom>
        </p:spPr>
      </p:pic>
    </p:spTree>
    <p:extLst>
      <p:ext uri="{BB962C8B-B14F-4D97-AF65-F5344CB8AC3E}">
        <p14:creationId xmlns:p14="http://schemas.microsoft.com/office/powerpoint/2010/main" val="22121794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Operations</a:t>
            </a:r>
          </a:p>
        </p:txBody>
      </p:sp>
      <p:sp>
        <p:nvSpPr>
          <p:cNvPr id="3" name="Content Placeholder 2"/>
          <p:cNvSpPr>
            <a:spLocks noGrp="1"/>
          </p:cNvSpPr>
          <p:nvPr>
            <p:ph idx="1"/>
          </p:nvPr>
        </p:nvSpPr>
        <p:spPr/>
        <p:txBody>
          <a:bodyPr/>
          <a:lstStyle/>
          <a:p>
            <a:r>
              <a:rPr lang="en-GB"/>
              <a:t>The operations department of a company is responsible for smooth and profitable production </a:t>
            </a:r>
          </a:p>
          <a:p>
            <a:r>
              <a:rPr lang="en-GB"/>
              <a:t>Running efficiently</a:t>
            </a:r>
          </a:p>
          <a:p>
            <a:r>
              <a:rPr lang="en-GB"/>
              <a:t>Ensuring quality</a:t>
            </a:r>
          </a:p>
          <a:p>
            <a:r>
              <a:rPr lang="en-GB"/>
              <a:t>Timeliness of delivery</a:t>
            </a:r>
          </a:p>
          <a:p>
            <a:r>
              <a:rPr lang="en-GB"/>
              <a:t>Management of resources</a:t>
            </a:r>
          </a:p>
          <a:p>
            <a:r>
              <a:rPr lang="en-GB"/>
              <a:t>Goal setting</a:t>
            </a:r>
          </a:p>
          <a:p>
            <a:r>
              <a:rPr lang="en-GB"/>
              <a:t>Communications</a:t>
            </a:r>
          </a:p>
          <a:p>
            <a:endParaRPr lang="en-GB"/>
          </a:p>
          <a:p>
            <a:endParaRPr lang="en-GB"/>
          </a:p>
        </p:txBody>
      </p:sp>
    </p:spTree>
    <p:extLst>
      <p:ext uri="{BB962C8B-B14F-4D97-AF65-F5344CB8AC3E}">
        <p14:creationId xmlns:p14="http://schemas.microsoft.com/office/powerpoint/2010/main" val="700138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Service Management</a:t>
            </a:r>
          </a:p>
        </p:txBody>
      </p:sp>
      <p:sp>
        <p:nvSpPr>
          <p:cNvPr id="3" name="Content Placeholder 2"/>
          <p:cNvSpPr>
            <a:spLocks noGrp="1"/>
          </p:cNvSpPr>
          <p:nvPr>
            <p:ph idx="1"/>
          </p:nvPr>
        </p:nvSpPr>
        <p:spPr/>
        <p:txBody>
          <a:bodyPr/>
          <a:lstStyle/>
          <a:p>
            <a:r>
              <a:rPr lang="en-GB"/>
              <a:t>IT service management (ITSM) refers to the entirety of activities – directed by policies, organized and structured in processes and supporting procedures – that are performed by an organization to design, plan, deliver, operate and control information technology (IT) services offered to customers</a:t>
            </a:r>
          </a:p>
          <a:p>
            <a:endParaRPr lang="en-GB"/>
          </a:p>
        </p:txBody>
      </p:sp>
    </p:spTree>
    <p:extLst>
      <p:ext uri="{BB962C8B-B14F-4D97-AF65-F5344CB8AC3E}">
        <p14:creationId xmlns:p14="http://schemas.microsoft.com/office/powerpoint/2010/main" val="10102786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B6D7-C3A4-4B17-9C31-579E5E61D027}"/>
              </a:ext>
            </a:extLst>
          </p:cNvPr>
          <p:cNvSpPr>
            <a:spLocks noGrp="1"/>
          </p:cNvSpPr>
          <p:nvPr>
            <p:ph type="title"/>
          </p:nvPr>
        </p:nvSpPr>
        <p:spPr/>
        <p:txBody>
          <a:bodyPr/>
          <a:lstStyle/>
          <a:p>
            <a:r>
              <a:rPr lang="en-US">
                <a:cs typeface="Calibri"/>
              </a:rPr>
              <a:t>Day 3</a:t>
            </a:r>
            <a:endParaRPr lang="en-US"/>
          </a:p>
        </p:txBody>
      </p:sp>
      <p:sp>
        <p:nvSpPr>
          <p:cNvPr id="3" name="Text Placeholder 2">
            <a:extLst>
              <a:ext uri="{FF2B5EF4-FFF2-40B4-BE49-F238E27FC236}">
                <a16:creationId xmlns:a16="http://schemas.microsoft.com/office/drawing/2014/main" id="{69F0B26F-D9D5-497C-87E7-25BBF22A95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756857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3.4</a:t>
            </a:r>
          </a:p>
        </p:txBody>
      </p:sp>
      <p:sp>
        <p:nvSpPr>
          <p:cNvPr id="3" name="Content Placeholder 2"/>
          <p:cNvSpPr>
            <a:spLocks noGrp="1"/>
          </p:cNvSpPr>
          <p:nvPr>
            <p:ph type="body" idx="1"/>
          </p:nvPr>
        </p:nvSpPr>
        <p:spPr/>
        <p:txBody>
          <a:bodyPr/>
          <a:lstStyle/>
          <a:p>
            <a:r>
              <a:rPr lang="en-US"/>
              <a:t>Recognise that collaborative approaches are especially important in Agile development and DevOps practices.</a:t>
            </a:r>
            <a:endParaRPr lang="en-GB"/>
          </a:p>
          <a:p>
            <a:pPr marL="0" indent="0">
              <a:buNone/>
            </a:pPr>
            <a:endParaRPr lang="en-GB"/>
          </a:p>
        </p:txBody>
      </p:sp>
    </p:spTree>
    <p:extLst>
      <p:ext uri="{BB962C8B-B14F-4D97-AF65-F5344CB8AC3E}">
        <p14:creationId xmlns:p14="http://schemas.microsoft.com/office/powerpoint/2010/main" val="3880456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Agile</a:t>
            </a:r>
          </a:p>
        </p:txBody>
      </p:sp>
      <p:sp>
        <p:nvSpPr>
          <p:cNvPr id="3" name="Content Placeholder 2"/>
          <p:cNvSpPr>
            <a:spLocks noGrp="1"/>
          </p:cNvSpPr>
          <p:nvPr>
            <p:ph idx="1"/>
          </p:nvPr>
        </p:nvSpPr>
        <p:spPr/>
        <p:txBody>
          <a:bodyPr/>
          <a:lstStyle/>
          <a:p>
            <a:r>
              <a:rPr lang="en-GB"/>
              <a:t>Agile processes allow for changing requirements throughout the development cycle and stress collaboration between software developers and customers and early product delivery</a:t>
            </a:r>
          </a:p>
          <a:p>
            <a:r>
              <a:rPr lang="en-GB"/>
              <a:t>4 values of Agile</a:t>
            </a:r>
          </a:p>
          <a:p>
            <a:r>
              <a:rPr lang="en-GB"/>
              <a:t>In Scrum, projects progress in a series of month-long iterations called sprints</a:t>
            </a:r>
          </a:p>
          <a:p>
            <a:r>
              <a:rPr lang="en-GB"/>
              <a:t>Development teams meet with the client, or </a:t>
            </a:r>
            <a:r>
              <a:rPr lang="en-GB" i="1"/>
              <a:t>product owner</a:t>
            </a:r>
            <a:r>
              <a:rPr lang="en-GB"/>
              <a:t>, before each sprint to prioritize the work to be done and select the tasks the team can complete in the upcoming sprint</a:t>
            </a:r>
          </a:p>
          <a:p>
            <a:r>
              <a:rPr lang="en-GB"/>
              <a:t>During the sprint, the team stays on track by holding brief daily meetings</a:t>
            </a:r>
          </a:p>
          <a:p>
            <a:r>
              <a:rPr lang="en-GB"/>
              <a:t>At the end of each sprint, the team delivers a potentially shippable product increment</a:t>
            </a:r>
          </a:p>
        </p:txBody>
      </p:sp>
    </p:spTree>
    <p:extLst>
      <p:ext uri="{BB962C8B-B14F-4D97-AF65-F5344CB8AC3E}">
        <p14:creationId xmlns:p14="http://schemas.microsoft.com/office/powerpoint/2010/main" val="3925148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04B0-C67F-4D65-8223-8E2D735BC025}"/>
              </a:ext>
            </a:extLst>
          </p:cNvPr>
          <p:cNvSpPr>
            <a:spLocks noGrp="1"/>
          </p:cNvSpPr>
          <p:nvPr>
            <p:ph type="title"/>
          </p:nvPr>
        </p:nvSpPr>
        <p:spPr/>
        <p:txBody>
          <a:bodyPr/>
          <a:lstStyle/>
          <a:p>
            <a:r>
              <a:rPr lang="en-US">
                <a:cs typeface="Calibri"/>
              </a:rPr>
              <a:t>What is Dev OPs ??</a:t>
            </a:r>
            <a:endParaRPr lang="en-US"/>
          </a:p>
        </p:txBody>
      </p:sp>
      <p:sp>
        <p:nvSpPr>
          <p:cNvPr id="3" name="Content Placeholder 2">
            <a:extLst>
              <a:ext uri="{FF2B5EF4-FFF2-40B4-BE49-F238E27FC236}">
                <a16:creationId xmlns:a16="http://schemas.microsoft.com/office/drawing/2014/main" id="{C1B924C7-452C-4C58-8A6B-065A88CA35AF}"/>
              </a:ext>
            </a:extLst>
          </p:cNvPr>
          <p:cNvSpPr>
            <a:spLocks noGrp="1"/>
          </p:cNvSpPr>
          <p:nvPr>
            <p:ph idx="1"/>
          </p:nvPr>
        </p:nvSpPr>
        <p:spPr/>
        <p:txBody>
          <a:bodyPr vert="horz" lIns="91440" tIns="45720" rIns="91440" bIns="45720" rtlCol="0" anchor="t">
            <a:normAutofit/>
          </a:bodyPr>
          <a:lstStyle/>
          <a:p>
            <a:r>
              <a:rPr lang="en-US">
                <a:cs typeface="Calibri"/>
              </a:rPr>
              <a:t>Task research what is Dev OPS</a:t>
            </a:r>
          </a:p>
          <a:p>
            <a:endParaRPr lang="en-US">
              <a:cs typeface="Calibri"/>
            </a:endParaRPr>
          </a:p>
          <a:p>
            <a:r>
              <a:rPr lang="en-US">
                <a:cs typeface="Calibri"/>
              </a:rPr>
              <a:t>Why do you think </a:t>
            </a:r>
            <a:r>
              <a:rPr lang="en-US">
                <a:ea typeface="+mn-lt"/>
                <a:cs typeface="+mn-lt"/>
              </a:rPr>
              <a:t>collaborative approaches are especially important ? </a:t>
            </a:r>
            <a:endParaRPr lang="en-US">
              <a:cs typeface="Calibri"/>
            </a:endParaRPr>
          </a:p>
          <a:p>
            <a:endParaRPr lang="en-US">
              <a:cs typeface="Calibri"/>
            </a:endParaRPr>
          </a:p>
        </p:txBody>
      </p:sp>
    </p:spTree>
    <p:extLst>
      <p:ext uri="{BB962C8B-B14F-4D97-AF65-F5344CB8AC3E}">
        <p14:creationId xmlns:p14="http://schemas.microsoft.com/office/powerpoint/2010/main" val="379421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B2C</a:t>
            </a:r>
          </a:p>
        </p:txBody>
      </p:sp>
      <p:sp>
        <p:nvSpPr>
          <p:cNvPr id="3" name="Content Placeholder 2"/>
          <p:cNvSpPr>
            <a:spLocks noGrp="1"/>
          </p:cNvSpPr>
          <p:nvPr>
            <p:ph idx="1"/>
          </p:nvPr>
        </p:nvSpPr>
        <p:spPr/>
        <p:txBody>
          <a:bodyPr/>
          <a:lstStyle/>
          <a:p>
            <a:r>
              <a:rPr lang="en-GB"/>
              <a:t>B2C is the type of commerce transaction in which businesses sell products or services to consumers</a:t>
            </a:r>
          </a:p>
          <a:p>
            <a:r>
              <a:rPr lang="en-GB"/>
              <a:t>More recently, the term B2C refers to the online selling of products, or e-tailing, in which manufacturers or retailers sell their products to consumers over the Internet.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861048"/>
            <a:ext cx="4750495" cy="2793514"/>
          </a:xfrm>
          <a:prstGeom prst="rect">
            <a:avLst/>
          </a:prstGeom>
        </p:spPr>
      </p:pic>
    </p:spTree>
    <p:extLst>
      <p:ext uri="{BB962C8B-B14F-4D97-AF65-F5344CB8AC3E}">
        <p14:creationId xmlns:p14="http://schemas.microsoft.com/office/powerpoint/2010/main" val="10221346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4.	Application Structure and Development Platform Context (20%, K3)</a:t>
            </a:r>
            <a:endParaRPr lang="en-GB"/>
          </a:p>
        </p:txBody>
      </p:sp>
      <p:sp>
        <p:nvSpPr>
          <p:cNvPr id="3" name="Content Placeholder 2"/>
          <p:cNvSpPr>
            <a:spLocks noGrp="1"/>
          </p:cNvSpPr>
          <p:nvPr>
            <p:ph idx="1"/>
          </p:nvPr>
        </p:nvSpPr>
        <p:spPr/>
        <p:txBody>
          <a:bodyPr>
            <a:normAutofit/>
          </a:bodyPr>
          <a:lstStyle/>
          <a:p>
            <a:r>
              <a:rPr lang="en-US"/>
              <a:t>In this topic, the apprentice will learn and appreciate the underlying architecture of software applications, and the importance of linking software to databases for data storage and information presentation to users. The apprentice will </a:t>
            </a:r>
            <a:r>
              <a:rPr lang="en-US" err="1"/>
              <a:t>recognise</a:t>
            </a:r>
            <a:r>
              <a:rPr lang="en-US"/>
              <a:t> the different requirements for development and deployment of software across multiple platform types. The successful apprentice should be able to:</a:t>
            </a:r>
            <a:endParaRPr lang="en-GB"/>
          </a:p>
          <a:p>
            <a:pPr marL="0" indent="0">
              <a:buNone/>
            </a:pPr>
            <a:endParaRPr lang="en-GB"/>
          </a:p>
        </p:txBody>
      </p:sp>
    </p:spTree>
    <p:extLst>
      <p:ext uri="{BB962C8B-B14F-4D97-AF65-F5344CB8AC3E}">
        <p14:creationId xmlns:p14="http://schemas.microsoft.com/office/powerpoint/2010/main" val="18765041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4.1</a:t>
            </a:r>
          </a:p>
        </p:txBody>
      </p:sp>
      <p:sp>
        <p:nvSpPr>
          <p:cNvPr id="3" name="Content Placeholder 2"/>
          <p:cNvSpPr>
            <a:spLocks noGrp="1"/>
          </p:cNvSpPr>
          <p:nvPr>
            <p:ph type="body" idx="1"/>
          </p:nvPr>
        </p:nvSpPr>
        <p:spPr/>
        <p:txBody>
          <a:bodyPr/>
          <a:lstStyle/>
          <a:p>
            <a:r>
              <a:rPr lang="en-US"/>
              <a:t>Illustrate the different components that contribute to the underlying architecture of software applications.</a:t>
            </a:r>
            <a:endParaRPr lang="en-GB"/>
          </a:p>
        </p:txBody>
      </p:sp>
    </p:spTree>
    <p:extLst>
      <p:ext uri="{BB962C8B-B14F-4D97-AF65-F5344CB8AC3E}">
        <p14:creationId xmlns:p14="http://schemas.microsoft.com/office/powerpoint/2010/main" val="2547278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Software Architecture Bases</a:t>
            </a:r>
          </a:p>
        </p:txBody>
      </p:sp>
      <p:sp>
        <p:nvSpPr>
          <p:cNvPr id="5" name="Content Placeholder 4"/>
          <p:cNvSpPr>
            <a:spLocks noGrp="1"/>
          </p:cNvSpPr>
          <p:nvPr>
            <p:ph idx="1"/>
          </p:nvPr>
        </p:nvSpPr>
        <p:spPr/>
        <p:txBody>
          <a:bodyPr/>
          <a:lstStyle/>
          <a:p>
            <a:r>
              <a:rPr lang="en-GB"/>
              <a:t>Wireless/Mobile</a:t>
            </a:r>
          </a:p>
          <a:p>
            <a:r>
              <a:rPr lang="en-GB"/>
              <a:t>Cloud</a:t>
            </a:r>
          </a:p>
          <a:p>
            <a:r>
              <a:rPr lang="en-GB"/>
              <a:t>Embedded systems</a:t>
            </a:r>
          </a:p>
          <a:p>
            <a:r>
              <a:rPr lang="en-GB"/>
              <a:t>Desktop</a:t>
            </a:r>
          </a:p>
          <a:p>
            <a:endParaRPr lang="en-GB"/>
          </a:p>
        </p:txBody>
      </p:sp>
    </p:spTree>
    <p:extLst>
      <p:ext uri="{BB962C8B-B14F-4D97-AF65-F5344CB8AC3E}">
        <p14:creationId xmlns:p14="http://schemas.microsoft.com/office/powerpoint/2010/main" val="31880257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Architecture</a:t>
            </a:r>
          </a:p>
        </p:txBody>
      </p:sp>
      <p:sp>
        <p:nvSpPr>
          <p:cNvPr id="3" name="Content Placeholder 2"/>
          <p:cNvSpPr>
            <a:spLocks noGrp="1"/>
          </p:cNvSpPr>
          <p:nvPr>
            <p:ph idx="1"/>
          </p:nvPr>
        </p:nvSpPr>
        <p:spPr/>
        <p:txBody>
          <a:bodyPr/>
          <a:lstStyle/>
          <a:p>
            <a:r>
              <a:rPr lang="en-GB"/>
              <a:t>Software architecture is the structure of software</a:t>
            </a:r>
          </a:p>
          <a:p>
            <a:r>
              <a:rPr lang="en-GB"/>
              <a:t>Architecture can be planned upfront and/or emerge over time</a:t>
            </a:r>
          </a:p>
          <a:p>
            <a:r>
              <a:rPr lang="en-GB"/>
              <a:t>It includes elements such as services, layers, components, relationships, technologies, standards, principles, conventions and constraints</a:t>
            </a:r>
          </a:p>
          <a:p>
            <a:r>
              <a:rPr lang="en-GB"/>
              <a:t>Architecture can be evaluated based on business objectives in areas such as cost, functionality, reliability, maintainability and operability</a:t>
            </a:r>
          </a:p>
          <a:p>
            <a:r>
              <a:rPr lang="en-GB"/>
              <a:t>In other words, a poor architecture can be costly, unreliable and difficult to maintain, operate, change and extend</a:t>
            </a:r>
          </a:p>
        </p:txBody>
      </p:sp>
    </p:spTree>
    <p:extLst>
      <p:ext uri="{BB962C8B-B14F-4D97-AF65-F5344CB8AC3E}">
        <p14:creationId xmlns:p14="http://schemas.microsoft.com/office/powerpoint/2010/main" val="14046492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Component Definition</a:t>
            </a:r>
          </a:p>
        </p:txBody>
      </p:sp>
      <p:sp>
        <p:nvSpPr>
          <p:cNvPr id="5" name="Content Placeholder 4"/>
          <p:cNvSpPr>
            <a:spLocks noGrp="1"/>
          </p:cNvSpPr>
          <p:nvPr>
            <p:ph idx="1"/>
          </p:nvPr>
        </p:nvSpPr>
        <p:spPr/>
        <p:txBody>
          <a:bodyPr>
            <a:normAutofit/>
          </a:bodyPr>
          <a:lstStyle/>
          <a:p>
            <a:pPr marL="0" indent="0">
              <a:buNone/>
            </a:pPr>
            <a:r>
              <a:rPr lang="en-GB" sz="2800"/>
              <a:t>A software component is a unit of composition with contractually specified interfaces and explicit context dependencies only. A software component can be deployed independently and is subject to composition by third parties. [WCOP'96 Summary in ECOOP'96 Workshop Reader, </a:t>
            </a:r>
            <a:r>
              <a:rPr lang="en-GB" sz="2800" err="1"/>
              <a:t>dpunkt</a:t>
            </a:r>
            <a:r>
              <a:rPr lang="en-GB" sz="2800"/>
              <a:t> </a:t>
            </a:r>
            <a:r>
              <a:rPr lang="en-GB" sz="2800" err="1"/>
              <a:t>Verlag</a:t>
            </a:r>
            <a:r>
              <a:rPr lang="en-GB" sz="2800"/>
              <a:t>, 1997. ISBN 3-920993-67-5]</a:t>
            </a:r>
          </a:p>
        </p:txBody>
      </p:sp>
    </p:spTree>
    <p:extLst>
      <p:ext uri="{BB962C8B-B14F-4D97-AF65-F5344CB8AC3E}">
        <p14:creationId xmlns:p14="http://schemas.microsoft.com/office/powerpoint/2010/main" val="9442479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Software Components</a:t>
            </a:r>
          </a:p>
        </p:txBody>
      </p:sp>
      <p:sp>
        <p:nvSpPr>
          <p:cNvPr id="3" name="Content Placeholder 2"/>
          <p:cNvSpPr>
            <a:spLocks noGrp="1"/>
          </p:cNvSpPr>
          <p:nvPr>
            <p:ph idx="1"/>
          </p:nvPr>
        </p:nvSpPr>
        <p:spPr/>
        <p:txBody>
          <a:bodyPr/>
          <a:lstStyle/>
          <a:p>
            <a:r>
              <a:rPr lang="en-GB"/>
              <a:t>Software components are parts of a system or application</a:t>
            </a:r>
          </a:p>
          <a:p>
            <a:r>
              <a:rPr lang="en-GB"/>
              <a:t>Components are a means of breaking the complexity of software into manageable parts</a:t>
            </a:r>
          </a:p>
          <a:p>
            <a:r>
              <a:rPr lang="en-GB"/>
              <a:t>Each component hides the complexity of its implementation behind an interface</a:t>
            </a:r>
          </a:p>
        </p:txBody>
      </p:sp>
    </p:spTree>
    <p:extLst>
      <p:ext uri="{BB962C8B-B14F-4D97-AF65-F5344CB8AC3E}">
        <p14:creationId xmlns:p14="http://schemas.microsoft.com/office/powerpoint/2010/main" val="25090522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Views</a:t>
            </a:r>
          </a:p>
        </p:txBody>
      </p:sp>
      <p:sp>
        <p:nvSpPr>
          <p:cNvPr id="3" name="Content Placeholder 2"/>
          <p:cNvSpPr>
            <a:spLocks noGrp="1"/>
          </p:cNvSpPr>
          <p:nvPr>
            <p:ph idx="1"/>
          </p:nvPr>
        </p:nvSpPr>
        <p:spPr/>
        <p:txBody>
          <a:bodyPr/>
          <a:lstStyle/>
          <a:p>
            <a:r>
              <a:rPr lang="en-GB"/>
              <a:t>User interface components for different requests, views and scenarios</a:t>
            </a:r>
          </a:p>
          <a:p>
            <a:r>
              <a:rPr lang="en-GB"/>
              <a:t>For example, difficult components can be used to display the same information in a web page and mobile app</a:t>
            </a:r>
          </a:p>
        </p:txBody>
      </p:sp>
    </p:spTree>
    <p:extLst>
      <p:ext uri="{BB962C8B-B14F-4D97-AF65-F5344CB8AC3E}">
        <p14:creationId xmlns:p14="http://schemas.microsoft.com/office/powerpoint/2010/main" val="29851593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Models</a:t>
            </a:r>
          </a:p>
        </p:txBody>
      </p:sp>
      <p:sp>
        <p:nvSpPr>
          <p:cNvPr id="3" name="Content Placeholder 2"/>
          <p:cNvSpPr>
            <a:spLocks noGrp="1"/>
          </p:cNvSpPr>
          <p:nvPr>
            <p:ph idx="1"/>
          </p:nvPr>
        </p:nvSpPr>
        <p:spPr/>
        <p:txBody>
          <a:bodyPr vert="horz" lIns="91440" tIns="45720" rIns="91440" bIns="45720" rtlCol="0" anchor="t">
            <a:normAutofit/>
          </a:bodyPr>
          <a:lstStyle/>
          <a:p>
            <a:r>
              <a:rPr lang="en-GB"/>
              <a:t>Components that handle requests or events including business rules and data processing</a:t>
            </a:r>
          </a:p>
          <a:p>
            <a:r>
              <a:rPr lang="en-GB"/>
              <a:t>For example, a model might handle a bill payment request for an internet banking website</a:t>
            </a:r>
          </a:p>
          <a:p>
            <a:endParaRPr lang="en-GB">
              <a:cs typeface="Calibri" panose="020F0502020204030204"/>
            </a:endParaRPr>
          </a:p>
          <a:p>
            <a:endParaRPr lang="en-GB">
              <a:cs typeface="Calibri" panose="020F0502020204030204"/>
            </a:endParaRPr>
          </a:p>
          <a:p>
            <a:r>
              <a:rPr lang="en-GB">
                <a:cs typeface="Calibri" panose="020F0502020204030204"/>
              </a:rPr>
              <a:t>Exampe of new user following TOGAF</a:t>
            </a:r>
          </a:p>
        </p:txBody>
      </p:sp>
    </p:spTree>
    <p:extLst>
      <p:ext uri="{BB962C8B-B14F-4D97-AF65-F5344CB8AC3E}">
        <p14:creationId xmlns:p14="http://schemas.microsoft.com/office/powerpoint/2010/main" val="6300535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Controllers</a:t>
            </a:r>
          </a:p>
        </p:txBody>
      </p:sp>
      <p:sp>
        <p:nvSpPr>
          <p:cNvPr id="3" name="Content Placeholder 2"/>
          <p:cNvSpPr>
            <a:spLocks noGrp="1"/>
          </p:cNvSpPr>
          <p:nvPr>
            <p:ph idx="1"/>
          </p:nvPr>
        </p:nvSpPr>
        <p:spPr/>
        <p:txBody>
          <a:bodyPr/>
          <a:lstStyle/>
          <a:p>
            <a:r>
              <a:rPr lang="en-GB"/>
              <a:t>A controller is a component that decides what components to call for a particular request or event</a:t>
            </a:r>
          </a:p>
          <a:p>
            <a:r>
              <a:rPr lang="en-GB"/>
              <a:t>For example, a controller might dynamically load different views for a bill payment based on factors such as language, transaction status or channel</a:t>
            </a:r>
          </a:p>
        </p:txBody>
      </p:sp>
    </p:spTree>
    <p:extLst>
      <p:ext uri="{BB962C8B-B14F-4D97-AF65-F5344CB8AC3E}">
        <p14:creationId xmlns:p14="http://schemas.microsoft.com/office/powerpoint/2010/main" val="27492109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Data Access Objects</a:t>
            </a:r>
          </a:p>
        </p:txBody>
      </p:sp>
      <p:sp>
        <p:nvSpPr>
          <p:cNvPr id="3" name="Content Placeholder 2"/>
          <p:cNvSpPr>
            <a:spLocks noGrp="1"/>
          </p:cNvSpPr>
          <p:nvPr>
            <p:ph idx="1"/>
          </p:nvPr>
        </p:nvSpPr>
        <p:spPr>
          <a:xfrm>
            <a:off x="234616" y="2276871"/>
            <a:ext cx="3492394" cy="4119585"/>
          </a:xfrm>
        </p:spPr>
        <p:txBody>
          <a:bodyPr vert="horz" lIns="91440" tIns="45720" rIns="91440" bIns="45720" rtlCol="0" anchor="t">
            <a:normAutofit/>
          </a:bodyPr>
          <a:lstStyle/>
          <a:p>
            <a:r>
              <a:rPr lang="en-GB"/>
              <a:t>A data access object provides an abstract interface for databases</a:t>
            </a:r>
          </a:p>
          <a:p>
            <a:r>
              <a:rPr lang="en-GB"/>
              <a:t>In theory, this allows you to switch to a different database without the application needing to know</a:t>
            </a:r>
          </a:p>
          <a:p>
            <a:r>
              <a:rPr lang="en-GB"/>
              <a:t>This shows the power of a component based approach as dramatic changes can be confined to a relatively small section of a code base</a:t>
            </a:r>
          </a:p>
          <a:p>
            <a:endParaRPr lang="en-GB">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288780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C2C</a:t>
            </a:r>
          </a:p>
        </p:txBody>
      </p:sp>
      <p:sp>
        <p:nvSpPr>
          <p:cNvPr id="3" name="Content Placeholder 2"/>
          <p:cNvSpPr>
            <a:spLocks noGrp="1"/>
          </p:cNvSpPr>
          <p:nvPr>
            <p:ph idx="1"/>
          </p:nvPr>
        </p:nvSpPr>
        <p:spPr/>
        <p:txBody>
          <a:bodyPr/>
          <a:lstStyle/>
          <a:p>
            <a:r>
              <a:rPr lang="en-GB"/>
              <a:t>C2C is a business model that facilitates the transaction of products or services between customers</a:t>
            </a:r>
          </a:p>
          <a:p>
            <a:r>
              <a:rPr lang="en-GB"/>
              <a:t>An example of C2C would be the classifieds section of a newspaper, or an auction</a:t>
            </a:r>
          </a:p>
          <a:p>
            <a:r>
              <a:rPr lang="en-GB"/>
              <a:t>In both of these cases, a customer, not a business, sells goods or services to another customer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190033"/>
            <a:ext cx="4248472" cy="2667967"/>
          </a:xfrm>
          <a:prstGeom prst="rect">
            <a:avLst/>
          </a:prstGeom>
        </p:spPr>
      </p:pic>
    </p:spTree>
    <p:extLst>
      <p:ext uri="{BB962C8B-B14F-4D97-AF65-F5344CB8AC3E}">
        <p14:creationId xmlns:p14="http://schemas.microsoft.com/office/powerpoint/2010/main" val="37826952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0B5B7-02C6-44C0-A195-43FD54DF8D44}"/>
              </a:ext>
            </a:extLst>
          </p:cNvPr>
          <p:cNvSpPr>
            <a:spLocks noGrp="1"/>
          </p:cNvSpPr>
          <p:nvPr>
            <p:ph type="title"/>
          </p:nvPr>
        </p:nvSpPr>
        <p:spPr/>
        <p:txBody>
          <a:bodyPr/>
          <a:lstStyle/>
          <a:p>
            <a:endParaRPr lang="en-US"/>
          </a:p>
        </p:txBody>
      </p:sp>
      <p:pic>
        <p:nvPicPr>
          <p:cNvPr id="4" name="Picture 4" descr="A screenshot of a cell phone&#10;&#10;Description automatically generated">
            <a:extLst>
              <a:ext uri="{FF2B5EF4-FFF2-40B4-BE49-F238E27FC236}">
                <a16:creationId xmlns:a16="http://schemas.microsoft.com/office/drawing/2014/main" id="{CE60C020-A965-4B30-A308-BEB26A4F5E7D}"/>
              </a:ext>
            </a:extLst>
          </p:cNvPr>
          <p:cNvPicPr>
            <a:picLocks noGrp="1" noChangeAspect="1"/>
          </p:cNvPicPr>
          <p:nvPr>
            <p:ph idx="1"/>
          </p:nvPr>
        </p:nvPicPr>
        <p:blipFill>
          <a:blip r:embed="rId2"/>
          <a:stretch>
            <a:fillRect/>
          </a:stretch>
        </p:blipFill>
        <p:spPr>
          <a:xfrm>
            <a:off x="1533024" y="2431663"/>
            <a:ext cx="6096000" cy="3810000"/>
          </a:xfrm>
        </p:spPr>
      </p:pic>
    </p:spTree>
    <p:extLst>
      <p:ext uri="{BB962C8B-B14F-4D97-AF65-F5344CB8AC3E}">
        <p14:creationId xmlns:p14="http://schemas.microsoft.com/office/powerpoint/2010/main" val="1553072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E617-A547-4FC4-8D39-13F45C5B3990}"/>
              </a:ext>
            </a:extLst>
          </p:cNvPr>
          <p:cNvSpPr>
            <a:spLocks noGrp="1"/>
          </p:cNvSpPr>
          <p:nvPr>
            <p:ph type="title"/>
          </p:nvPr>
        </p:nvSpPr>
        <p:spPr/>
        <p:txBody>
          <a:bodyPr/>
          <a:lstStyle/>
          <a:p>
            <a:endParaRPr lang="en-US"/>
          </a:p>
        </p:txBody>
      </p:sp>
      <p:pic>
        <p:nvPicPr>
          <p:cNvPr id="4" name="Picture 4" descr="A screenshot of a cell phone&#10;&#10;Description automatically generated">
            <a:extLst>
              <a:ext uri="{FF2B5EF4-FFF2-40B4-BE49-F238E27FC236}">
                <a16:creationId xmlns:a16="http://schemas.microsoft.com/office/drawing/2014/main" id="{E8E42990-189D-4E9B-AA42-518E206E326F}"/>
              </a:ext>
            </a:extLst>
          </p:cNvPr>
          <p:cNvPicPr>
            <a:picLocks noGrp="1" noChangeAspect="1"/>
          </p:cNvPicPr>
          <p:nvPr>
            <p:ph idx="1"/>
          </p:nvPr>
        </p:nvPicPr>
        <p:blipFill>
          <a:blip r:embed="rId2"/>
          <a:stretch>
            <a:fillRect/>
          </a:stretch>
        </p:blipFill>
        <p:spPr>
          <a:xfrm>
            <a:off x="206715" y="924057"/>
            <a:ext cx="6508155" cy="4648503"/>
          </a:xfrm>
        </p:spPr>
      </p:pic>
    </p:spTree>
    <p:extLst>
      <p:ext uri="{BB962C8B-B14F-4D97-AF65-F5344CB8AC3E}">
        <p14:creationId xmlns:p14="http://schemas.microsoft.com/office/powerpoint/2010/main" val="32549173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Services</a:t>
            </a:r>
          </a:p>
        </p:txBody>
      </p:sp>
      <p:sp>
        <p:nvSpPr>
          <p:cNvPr id="3" name="Content Placeholder 2"/>
          <p:cNvSpPr>
            <a:spLocks noGrp="1"/>
          </p:cNvSpPr>
          <p:nvPr>
            <p:ph idx="1"/>
          </p:nvPr>
        </p:nvSpPr>
        <p:spPr/>
        <p:txBody>
          <a:bodyPr vert="horz" lIns="91440" tIns="45720" rIns="91440" bIns="45720" rtlCol="0" anchor="t">
            <a:normAutofit/>
          </a:bodyPr>
          <a:lstStyle/>
          <a:p>
            <a:r>
              <a:rPr lang="en-GB"/>
              <a:t>A service is a component that is deployed independently</a:t>
            </a:r>
          </a:p>
          <a:p>
            <a:r>
              <a:rPr lang="en-GB"/>
              <a:t>For example, a bank might deploy a market data service to cloud infrastructure</a:t>
            </a:r>
          </a:p>
          <a:p>
            <a:pPr lvl="1"/>
            <a:r>
              <a:rPr lang="en-GB"/>
              <a:t>This service would provide stock market data to a variety of stock trading systems and applications – More than one  service/user</a:t>
            </a:r>
            <a:endParaRPr lang="en-GB">
              <a:cs typeface="Calibri"/>
            </a:endParaRPr>
          </a:p>
          <a:p>
            <a:r>
              <a:rPr lang="en-GB"/>
              <a:t>Services allow for extremely resilient applications</a:t>
            </a:r>
          </a:p>
          <a:p>
            <a:r>
              <a:rPr lang="en-GB"/>
              <a:t>For example, if an application doesn't get a response from a service, it can try again and be directed to a completely different instance</a:t>
            </a:r>
          </a:p>
        </p:txBody>
      </p:sp>
    </p:spTree>
    <p:extLst>
      <p:ext uri="{BB962C8B-B14F-4D97-AF65-F5344CB8AC3E}">
        <p14:creationId xmlns:p14="http://schemas.microsoft.com/office/powerpoint/2010/main" val="2395041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Plugins</a:t>
            </a:r>
          </a:p>
        </p:txBody>
      </p:sp>
      <p:sp>
        <p:nvSpPr>
          <p:cNvPr id="3" name="Content Placeholder 2"/>
          <p:cNvSpPr>
            <a:spLocks noGrp="1"/>
          </p:cNvSpPr>
          <p:nvPr>
            <p:ph idx="1"/>
          </p:nvPr>
        </p:nvSpPr>
        <p:spPr/>
        <p:txBody>
          <a:bodyPr/>
          <a:lstStyle/>
          <a:p>
            <a:r>
              <a:rPr lang="en-GB"/>
              <a:t>Components designed to extend the functionality of an application or system</a:t>
            </a:r>
          </a:p>
          <a:p>
            <a:r>
              <a:rPr lang="en-GB"/>
              <a:t>For example, a plugin for a media player to visualize music</a:t>
            </a:r>
          </a:p>
        </p:txBody>
      </p:sp>
    </p:spTree>
    <p:extLst>
      <p:ext uri="{BB962C8B-B14F-4D97-AF65-F5344CB8AC3E}">
        <p14:creationId xmlns:p14="http://schemas.microsoft.com/office/powerpoint/2010/main" val="20570445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APIs</a:t>
            </a:r>
          </a:p>
        </p:txBody>
      </p:sp>
      <p:sp>
        <p:nvSpPr>
          <p:cNvPr id="3" name="Content Placeholder 2"/>
          <p:cNvSpPr>
            <a:spLocks noGrp="1"/>
          </p:cNvSpPr>
          <p:nvPr>
            <p:ph idx="1"/>
          </p:nvPr>
        </p:nvSpPr>
        <p:spPr/>
        <p:txBody>
          <a:bodyPr/>
          <a:lstStyle/>
          <a:p>
            <a:r>
              <a:rPr lang="en-GB"/>
              <a:t>A component that can be reused across multiple systems and applications can be packaged and distributed as an API</a:t>
            </a:r>
          </a:p>
          <a:p>
            <a:r>
              <a:rPr lang="en-GB"/>
              <a:t>For example, an open source API to connect to a particular database</a:t>
            </a:r>
          </a:p>
        </p:txBody>
      </p:sp>
    </p:spTree>
    <p:extLst>
      <p:ext uri="{BB962C8B-B14F-4D97-AF65-F5344CB8AC3E}">
        <p14:creationId xmlns:p14="http://schemas.microsoft.com/office/powerpoint/2010/main" val="17074147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4.2</a:t>
            </a:r>
          </a:p>
        </p:txBody>
      </p:sp>
      <p:sp>
        <p:nvSpPr>
          <p:cNvPr id="3" name="Content Placeholder 2"/>
          <p:cNvSpPr>
            <a:spLocks noGrp="1"/>
          </p:cNvSpPr>
          <p:nvPr>
            <p:ph type="body" idx="1"/>
          </p:nvPr>
        </p:nvSpPr>
        <p:spPr/>
        <p:txBody>
          <a:bodyPr/>
          <a:lstStyle/>
          <a:p>
            <a:r>
              <a:rPr lang="en-US"/>
              <a:t>Describe the use of data sources in software applications for storage and retrieval of information.</a:t>
            </a:r>
            <a:endParaRPr lang="en-GB"/>
          </a:p>
        </p:txBody>
      </p:sp>
    </p:spTree>
    <p:extLst>
      <p:ext uri="{BB962C8B-B14F-4D97-AF65-F5344CB8AC3E}">
        <p14:creationId xmlns:p14="http://schemas.microsoft.com/office/powerpoint/2010/main" val="29943275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Data Sources</a:t>
            </a:r>
          </a:p>
        </p:txBody>
      </p:sp>
      <p:sp>
        <p:nvSpPr>
          <p:cNvPr id="5" name="Content Placeholder 4"/>
          <p:cNvSpPr>
            <a:spLocks noGrp="1"/>
          </p:cNvSpPr>
          <p:nvPr>
            <p:ph idx="1"/>
          </p:nvPr>
        </p:nvSpPr>
        <p:spPr/>
        <p:txBody>
          <a:bodyPr/>
          <a:lstStyle/>
          <a:p>
            <a:r>
              <a:rPr lang="en-GB"/>
              <a:t>Computer applications can have multiple data sources defined, depending on their purpose or function</a:t>
            </a:r>
          </a:p>
          <a:p>
            <a:r>
              <a:rPr lang="en-GB"/>
              <a:t>Applications such as relational database management systems and even websites use databases as primary data sources</a:t>
            </a:r>
          </a:p>
          <a:p>
            <a:r>
              <a:rPr lang="en-GB"/>
              <a:t>Hardware such as input devices and sensors use the environment as the primary data source</a:t>
            </a:r>
          </a:p>
          <a:p>
            <a:r>
              <a:rPr lang="en-GB" err="1"/>
              <a:t>Datasource</a:t>
            </a:r>
            <a:r>
              <a:rPr lang="en-GB"/>
              <a:t> is a name given to the connection set up to a database from a server</a:t>
            </a:r>
          </a:p>
          <a:p>
            <a:r>
              <a:rPr lang="en-GB"/>
              <a:t>The name is commonly used when creating a query to the database</a:t>
            </a:r>
          </a:p>
        </p:txBody>
      </p:sp>
    </p:spTree>
    <p:extLst>
      <p:ext uri="{BB962C8B-B14F-4D97-AF65-F5344CB8AC3E}">
        <p14:creationId xmlns:p14="http://schemas.microsoft.com/office/powerpoint/2010/main" val="25716261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Types of Data</a:t>
            </a:r>
          </a:p>
        </p:txBody>
      </p:sp>
      <p:sp>
        <p:nvSpPr>
          <p:cNvPr id="3" name="Content Placeholder 2"/>
          <p:cNvSpPr>
            <a:spLocks noGrp="1"/>
          </p:cNvSpPr>
          <p:nvPr>
            <p:ph idx="1"/>
          </p:nvPr>
        </p:nvSpPr>
        <p:spPr/>
        <p:txBody>
          <a:bodyPr/>
          <a:lstStyle/>
          <a:p>
            <a:r>
              <a:rPr lang="en-GB" b="1"/>
              <a:t>Primary Data</a:t>
            </a:r>
            <a:endParaRPr lang="en-GB"/>
          </a:p>
          <a:p>
            <a:pPr lvl="1"/>
            <a:r>
              <a:rPr lang="en-GB"/>
              <a:t>When someone refers to "primary data" they are referring to data collected by the researcher himself/herself</a:t>
            </a:r>
          </a:p>
          <a:p>
            <a:r>
              <a:rPr lang="en-GB" b="1"/>
              <a:t>Secondary Data</a:t>
            </a:r>
            <a:endParaRPr lang="en-GB"/>
          </a:p>
          <a:p>
            <a:pPr lvl="1"/>
            <a:r>
              <a:rPr lang="en-GB"/>
              <a:t>This type of data typically comes from other studies done by other institutions or organizations</a:t>
            </a:r>
          </a:p>
        </p:txBody>
      </p:sp>
    </p:spTree>
    <p:extLst>
      <p:ext uri="{BB962C8B-B14F-4D97-AF65-F5344CB8AC3E}">
        <p14:creationId xmlns:p14="http://schemas.microsoft.com/office/powerpoint/2010/main" val="22932043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4.3</a:t>
            </a:r>
          </a:p>
        </p:txBody>
      </p:sp>
      <p:sp>
        <p:nvSpPr>
          <p:cNvPr id="3" name="Content Placeholder 2"/>
          <p:cNvSpPr>
            <a:spLocks noGrp="1"/>
          </p:cNvSpPr>
          <p:nvPr>
            <p:ph type="body" idx="1"/>
          </p:nvPr>
        </p:nvSpPr>
        <p:spPr/>
        <p:txBody>
          <a:bodyPr>
            <a:normAutofit fontScale="92500" lnSpcReduction="20000"/>
          </a:bodyPr>
          <a:lstStyle/>
          <a:p>
            <a:r>
              <a:rPr lang="en-US"/>
              <a:t>Explain the features of the following platforms in context of software development, deployment and underlying architecture, including but not limited to:</a:t>
            </a:r>
            <a:endParaRPr lang="en-GB"/>
          </a:p>
          <a:p>
            <a:pPr lvl="1"/>
            <a:r>
              <a:rPr lang="en-US"/>
              <a:t>Web</a:t>
            </a:r>
            <a:endParaRPr lang="en-GB"/>
          </a:p>
          <a:p>
            <a:pPr lvl="1"/>
            <a:r>
              <a:rPr lang="en-US"/>
              <a:t>Mobile</a:t>
            </a:r>
            <a:endParaRPr lang="en-GB"/>
          </a:p>
          <a:p>
            <a:pPr lvl="1"/>
            <a:r>
              <a:rPr lang="en-US"/>
              <a:t>Desktop</a:t>
            </a:r>
            <a:endParaRPr lang="en-GB"/>
          </a:p>
          <a:p>
            <a:pPr lvl="1"/>
            <a:r>
              <a:rPr lang="en-US"/>
              <a:t>Server</a:t>
            </a:r>
            <a:endParaRPr lang="en-GB"/>
          </a:p>
          <a:p>
            <a:pPr lvl="1"/>
            <a:r>
              <a:rPr lang="en-US"/>
              <a:t>Cloud</a:t>
            </a:r>
            <a:endParaRPr lang="en-GB"/>
          </a:p>
          <a:p>
            <a:endParaRPr lang="en-GB"/>
          </a:p>
        </p:txBody>
      </p:sp>
    </p:spTree>
    <p:extLst>
      <p:ext uri="{BB962C8B-B14F-4D97-AF65-F5344CB8AC3E}">
        <p14:creationId xmlns:p14="http://schemas.microsoft.com/office/powerpoint/2010/main" val="40082051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r>
              <a:rPr lang="en-GB"/>
              <a:t>Native applications are written for specific platforms and therefore utilise the local system features and software</a:t>
            </a:r>
          </a:p>
          <a:p>
            <a:r>
              <a:rPr lang="en-GB"/>
              <a:t>Web applications are easier to develop as open source software allows the development to focus on the specific aim of the application. Code must be written separately for each platform</a:t>
            </a:r>
          </a:p>
        </p:txBody>
      </p:sp>
    </p:spTree>
    <p:extLst>
      <p:ext uri="{BB962C8B-B14F-4D97-AF65-F5344CB8AC3E}">
        <p14:creationId xmlns:p14="http://schemas.microsoft.com/office/powerpoint/2010/main" val="1153147756"/>
      </p:ext>
    </p:extLst>
  </p:cSld>
  <p:clrMapOvr>
    <a:masterClrMapping/>
  </p:clrMapOvr>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72633410656F428C1AAD2FE02DF887" ma:contentTypeVersion="12" ma:contentTypeDescription="Create a new document." ma:contentTypeScope="" ma:versionID="2c653803d7a7abe0ddf1e455b79e1175">
  <xsd:schema xmlns:xsd="http://www.w3.org/2001/XMLSchema" xmlns:xs="http://www.w3.org/2001/XMLSchema" xmlns:p="http://schemas.microsoft.com/office/2006/metadata/properties" xmlns:ns3="b325a8c8-a475-42f0-a623-de315f41b46a" xmlns:ns4="8e6a303f-1997-4351-b1fa-44871d50ad95" targetNamespace="http://schemas.microsoft.com/office/2006/metadata/properties" ma:root="true" ma:fieldsID="38225336cae86463d9711333dfcb5f43" ns3:_="" ns4:_="">
    <xsd:import namespace="b325a8c8-a475-42f0-a623-de315f41b46a"/>
    <xsd:import namespace="8e6a303f-1997-4351-b1fa-44871d50ad9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5a8c8-a475-42f0-a623-de315f41b4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6a303f-1997-4351-b1fa-44871d50ad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F043A7-9DC6-45D6-95DC-6FB620417DEA}">
  <ds:schemaRefs>
    <ds:schemaRef ds:uri="8e6a303f-1997-4351-b1fa-44871d50ad95"/>
    <ds:schemaRef ds:uri="b325a8c8-a475-42f0-a623-de315f41b4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0ABC0A-B4AB-497F-9DF6-866A2DCF2325}">
  <ds:schemaRefs>
    <ds:schemaRef ds:uri="8e6a303f-1997-4351-b1fa-44871d50ad95"/>
    <ds:schemaRef ds:uri="b325a8c8-a475-42f0-a623-de315f41b4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8F5488-16F6-493C-9CBB-1E2CD6F79A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WBLtemplate</Template>
  <Application>Microsoft Office PowerPoint</Application>
  <PresentationFormat>On-screen Show (4:3)</PresentationFormat>
  <Slides>210</Slides>
  <Notes>1</Notes>
  <HiddenSlides>0</HiddenSlides>
  <ScaleCrop>false</ScaleCrop>
  <HeadingPairs>
    <vt:vector size="4" baseType="variant">
      <vt:variant>
        <vt:lpstr>Theme</vt:lpstr>
      </vt:variant>
      <vt:variant>
        <vt:i4>1</vt:i4>
      </vt:variant>
      <vt:variant>
        <vt:lpstr>Slide Titles</vt:lpstr>
      </vt:variant>
      <vt:variant>
        <vt:i4>210</vt:i4>
      </vt:variant>
    </vt:vector>
  </HeadingPairs>
  <TitlesOfParts>
    <vt:vector size="211" baseType="lpstr">
      <vt:lpstr>WBLtemplate</vt:lpstr>
      <vt:lpstr>BCS Level 3 Certificate in Software Development Context and Methodologies</vt:lpstr>
      <vt:lpstr>Syllabus</vt:lpstr>
      <vt:lpstr>1. Business Context and Market Environment (10%, K2)</vt:lpstr>
      <vt:lpstr>1.1 and 1.4</vt:lpstr>
      <vt:lpstr>Market Segments</vt:lpstr>
      <vt:lpstr>Meanings</vt:lpstr>
      <vt:lpstr>B2B</vt:lpstr>
      <vt:lpstr>B2C</vt:lpstr>
      <vt:lpstr>C2C</vt:lpstr>
      <vt:lpstr>C2B</vt:lpstr>
      <vt:lpstr>Task  - Within pairs try to think of examples for each section. </vt:lpstr>
      <vt:lpstr>Task  - Now revisit this and look at how each of these examples might use digital /web services within their business i.e anything over the internet</vt:lpstr>
      <vt:lpstr>Business needs</vt:lpstr>
      <vt:lpstr>1.2</vt:lpstr>
      <vt:lpstr>List all the market sectors you can think of ? </vt:lpstr>
      <vt:lpstr>Examples</vt:lpstr>
      <vt:lpstr>Characteristics of market sectors and segments</vt:lpstr>
      <vt:lpstr>Characteristics of market sectors and segments</vt:lpstr>
      <vt:lpstr>Identifying market segments</vt:lpstr>
      <vt:lpstr>The difference between a market sector and market segment</vt:lpstr>
      <vt:lpstr>Market Sector</vt:lpstr>
      <vt:lpstr>Business Drivers</vt:lpstr>
      <vt:lpstr>Desired Outcomes</vt:lpstr>
      <vt:lpstr>1.3</vt:lpstr>
      <vt:lpstr>Keeping up to date</vt:lpstr>
      <vt:lpstr>Responsiveness</vt:lpstr>
      <vt:lpstr>2. Software Development Methodologies (20%, K3)</vt:lpstr>
      <vt:lpstr>2.1</vt:lpstr>
      <vt:lpstr>Software Methodologies</vt:lpstr>
      <vt:lpstr>Software Methodologies</vt:lpstr>
      <vt:lpstr>Waterfall</vt:lpstr>
      <vt:lpstr>2.2</vt:lpstr>
      <vt:lpstr>Sequential Approach</vt:lpstr>
      <vt:lpstr>Iterative Approach</vt:lpstr>
      <vt:lpstr>2.3</vt:lpstr>
      <vt:lpstr>Agile</vt:lpstr>
      <vt:lpstr>Key Principles of Agile Software Development</vt:lpstr>
      <vt:lpstr>Four VALUES of Agile</vt:lpstr>
      <vt:lpstr>Scrum</vt:lpstr>
      <vt:lpstr>Kanban</vt:lpstr>
      <vt:lpstr>Kanban</vt:lpstr>
      <vt:lpstr>Extreme Programming</vt:lpstr>
      <vt:lpstr>Test Driven Development</vt:lpstr>
      <vt:lpstr>TDD Vs. Traditional Testing</vt:lpstr>
      <vt:lpstr>TDD Vs. Traditional Testing</vt:lpstr>
      <vt:lpstr>Counter Productive?</vt:lpstr>
      <vt:lpstr>Behaviour driven development (BDD)</vt:lpstr>
      <vt:lpstr>Revision Purposes </vt:lpstr>
      <vt:lpstr>Day 2.</vt:lpstr>
      <vt:lpstr>2.4</vt:lpstr>
      <vt:lpstr>Governance</vt:lpstr>
      <vt:lpstr>PowerPoint Presentation</vt:lpstr>
      <vt:lpstr>Management Frameworks</vt:lpstr>
      <vt:lpstr>3. Team Roles and Relationships (10%, K2)</vt:lpstr>
      <vt:lpstr>3.1</vt:lpstr>
      <vt:lpstr>Requirements Engineer</vt:lpstr>
      <vt:lpstr>Business Analyst</vt:lpstr>
      <vt:lpstr>Software Designer</vt:lpstr>
      <vt:lpstr>Software Developer</vt:lpstr>
      <vt:lpstr>Software Tester</vt:lpstr>
      <vt:lpstr>Software Tester</vt:lpstr>
      <vt:lpstr>Software Project Manager</vt:lpstr>
      <vt:lpstr>PowerPoint Presentation</vt:lpstr>
      <vt:lpstr>Software Release Engineer</vt:lpstr>
      <vt:lpstr>Task – Revision  Create a table List all the activities for each role</vt:lpstr>
      <vt:lpstr>3.2</vt:lpstr>
      <vt:lpstr>PowerPoint Presentation</vt:lpstr>
      <vt:lpstr>Task</vt:lpstr>
      <vt:lpstr>Task – Revision  Create a table List all the activities for each role</vt:lpstr>
      <vt:lpstr>A good website.....</vt:lpstr>
      <vt:lpstr>3.3</vt:lpstr>
      <vt:lpstr>Customers -  a person who buys goods or services from a shop or business</vt:lpstr>
      <vt:lpstr>Users - </vt:lpstr>
      <vt:lpstr>Operations</vt:lpstr>
      <vt:lpstr>Service Management</vt:lpstr>
      <vt:lpstr>Day 3</vt:lpstr>
      <vt:lpstr>3.4</vt:lpstr>
      <vt:lpstr>Agile</vt:lpstr>
      <vt:lpstr>What is Dev OPs ??</vt:lpstr>
      <vt:lpstr>4. Application Structure and Development Platform Context (20%, K3)</vt:lpstr>
      <vt:lpstr>4.1</vt:lpstr>
      <vt:lpstr>Software Architecture Bases</vt:lpstr>
      <vt:lpstr>Software Architecture</vt:lpstr>
      <vt:lpstr>Component Definition</vt:lpstr>
      <vt:lpstr>Software Components</vt:lpstr>
      <vt:lpstr>Views</vt:lpstr>
      <vt:lpstr>Models</vt:lpstr>
      <vt:lpstr>Controllers</vt:lpstr>
      <vt:lpstr>Data Access Objects</vt:lpstr>
      <vt:lpstr>PowerPoint Presentation</vt:lpstr>
      <vt:lpstr>PowerPoint Presentation</vt:lpstr>
      <vt:lpstr>Services</vt:lpstr>
      <vt:lpstr>Plugins</vt:lpstr>
      <vt:lpstr>APIs</vt:lpstr>
      <vt:lpstr>4.2</vt:lpstr>
      <vt:lpstr>Data Sources</vt:lpstr>
      <vt:lpstr>Types of Data</vt:lpstr>
      <vt:lpstr>4.3</vt:lpstr>
      <vt:lpstr>PowerPoint Presentation</vt:lpstr>
      <vt:lpstr>Web</vt:lpstr>
      <vt:lpstr>Mobile</vt:lpstr>
      <vt:lpstr>Desktop and Server</vt:lpstr>
      <vt:lpstr>Cloud</vt:lpstr>
      <vt:lpstr>4.4</vt:lpstr>
      <vt:lpstr>Cross Platform Software Deployment</vt:lpstr>
      <vt:lpstr>Cross Platform Software Deployment - Web</vt:lpstr>
      <vt:lpstr>5. The Software Development Lifecycle (SDLC) (10%, K3)</vt:lpstr>
      <vt:lpstr>5.1 and 5.3 </vt:lpstr>
      <vt:lpstr>A Good Resource</vt:lpstr>
      <vt:lpstr>Software Development Cycle</vt:lpstr>
      <vt:lpstr>Software Development Lifecycle</vt:lpstr>
      <vt:lpstr>PowerPoint Presentation</vt:lpstr>
      <vt:lpstr>Stage 1 – Determine the scope of the problem</vt:lpstr>
      <vt:lpstr>Stage 2 – Gather requirements</vt:lpstr>
      <vt:lpstr>Stage 3 – Writing the specification</vt:lpstr>
      <vt:lpstr>Stage 4: Designing the solution</vt:lpstr>
      <vt:lpstr>Stage 5 &amp; 6 – coding &amp; testing</vt:lpstr>
      <vt:lpstr>Stage 6 – Testing (Continued)</vt:lpstr>
      <vt:lpstr>Stage 7 – Writing Documentation</vt:lpstr>
      <vt:lpstr>Task</vt:lpstr>
      <vt:lpstr>Internal Documentation</vt:lpstr>
      <vt:lpstr>Technical Documentation</vt:lpstr>
      <vt:lpstr>User documentation</vt:lpstr>
      <vt:lpstr>Stage 8 - Review and Maintain</vt:lpstr>
      <vt:lpstr>Summary of SLC</vt:lpstr>
      <vt:lpstr>Day 4</vt:lpstr>
      <vt:lpstr>5.4</vt:lpstr>
      <vt:lpstr>7 Phases</vt:lpstr>
      <vt:lpstr>Planning  and Requirements Stages</vt:lpstr>
      <vt:lpstr>Design Phase</vt:lpstr>
      <vt:lpstr>Development Phase</vt:lpstr>
      <vt:lpstr>Integration and Testing</vt:lpstr>
      <vt:lpstr>Implementation</vt:lpstr>
      <vt:lpstr>Operational Testing</vt:lpstr>
      <vt:lpstr>6. Software Testing (20%, K3)</vt:lpstr>
      <vt:lpstr>6.1</vt:lpstr>
      <vt:lpstr>Why Early Testing?</vt:lpstr>
      <vt:lpstr>Risk reduction </vt:lpstr>
      <vt:lpstr>Conformance to functional and non-functional requirements</vt:lpstr>
      <vt:lpstr>Finding defects</vt:lpstr>
      <vt:lpstr>Differentiating testing from debugging</vt:lpstr>
      <vt:lpstr>6.2</vt:lpstr>
      <vt:lpstr>Unit Testing</vt:lpstr>
      <vt:lpstr>Integration Testing</vt:lpstr>
      <vt:lpstr>System Testing</vt:lpstr>
      <vt:lpstr>Acceptance Testing</vt:lpstr>
      <vt:lpstr>Test analysis</vt:lpstr>
      <vt:lpstr>Test Design</vt:lpstr>
      <vt:lpstr>Test Implementation</vt:lpstr>
      <vt:lpstr>Test Execution</vt:lpstr>
      <vt:lpstr>Test Reporting</vt:lpstr>
      <vt:lpstr>Test planning, monitoring &amp; control </vt:lpstr>
      <vt:lpstr>Test conditions, test cases, test scripts </vt:lpstr>
      <vt:lpstr>PowerPoint Presentation</vt:lpstr>
      <vt:lpstr>Information traceability between tests and requirements</vt:lpstr>
      <vt:lpstr>6.3</vt:lpstr>
      <vt:lpstr>Functional Testing</vt:lpstr>
      <vt:lpstr>Non-Functional Testing</vt:lpstr>
      <vt:lpstr>Regression testing </vt:lpstr>
      <vt:lpstr>Reviews and static analysis</vt:lpstr>
      <vt:lpstr>White Box testing (Structure-based)</vt:lpstr>
      <vt:lpstr>Black Box testing (Specification-based)</vt:lpstr>
      <vt:lpstr>Black Box – Equivalence Partitioning</vt:lpstr>
      <vt:lpstr>Black Box – Boundary Value Analysis</vt:lpstr>
      <vt:lpstr>Black box – Decision Tables</vt:lpstr>
      <vt:lpstr>Black box - State transition diagrams</vt:lpstr>
      <vt:lpstr>Experience-based testing</vt:lpstr>
      <vt:lpstr>6.4</vt:lpstr>
      <vt:lpstr>EP and BVA Exercise</vt:lpstr>
      <vt:lpstr>Decision Table Example</vt:lpstr>
      <vt:lpstr>State Transition Exercise</vt:lpstr>
      <vt:lpstr>6.5</vt:lpstr>
      <vt:lpstr>Tools to support software testing</vt:lpstr>
      <vt:lpstr>Why use tools</vt:lpstr>
      <vt:lpstr>Test Tools Classification</vt:lpstr>
      <vt:lpstr>Test Management Tools</vt:lpstr>
      <vt:lpstr>Requirements Management Tools</vt:lpstr>
      <vt:lpstr>Incident Management (Defect Tracking) Tools</vt:lpstr>
      <vt:lpstr>Tool Support for Static Testing</vt:lpstr>
      <vt:lpstr>Tool Support for Static Testing</vt:lpstr>
      <vt:lpstr>Tool Support for Test Specification</vt:lpstr>
      <vt:lpstr>Tool Support for Test Execution and Logging</vt:lpstr>
      <vt:lpstr>Tool Support for Test Execution and Logging</vt:lpstr>
      <vt:lpstr>Tool Support for Performance and Monitoring</vt:lpstr>
      <vt:lpstr>Summarise the pros and cons of test automation</vt:lpstr>
      <vt:lpstr>Pros and Cons of Test Automation</vt:lpstr>
      <vt:lpstr>7. Configuration Management and Version Control Systems (10%, K3)</vt:lpstr>
      <vt:lpstr>7.1</vt:lpstr>
      <vt:lpstr>Configuration Management</vt:lpstr>
      <vt:lpstr>Configuration Management Tools</vt:lpstr>
      <vt:lpstr>CFEngine</vt:lpstr>
      <vt:lpstr>Chef</vt:lpstr>
      <vt:lpstr>Ansible</vt:lpstr>
      <vt:lpstr>Puppet</vt:lpstr>
      <vt:lpstr>7.2</vt:lpstr>
      <vt:lpstr>Benefits of Version Control</vt:lpstr>
      <vt:lpstr>Main Features of Version Control</vt:lpstr>
      <vt:lpstr>Change history</vt:lpstr>
      <vt:lpstr>Concurrent working </vt:lpstr>
      <vt:lpstr>Tracking and preventing conflicts </vt:lpstr>
      <vt:lpstr>Traceability </vt:lpstr>
      <vt:lpstr>Security</vt:lpstr>
      <vt:lpstr>7.3</vt:lpstr>
      <vt:lpstr>PowerPoint Presentation</vt:lpstr>
      <vt:lpstr>7.4</vt:lpstr>
      <vt:lpstr>Version Control  - Why is it important</vt:lpstr>
      <vt:lpstr>Approaches to Version Control</vt:lpstr>
      <vt:lpstr>Centralised</vt:lpstr>
      <vt:lpstr>Distributed</vt:lpstr>
      <vt:lpstr>Pros and Cons of Distributed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Certificate in Software Development Context and Methodologies</dc:title>
  <dc:creator>Len</dc:creator>
  <cp:revision>2</cp:revision>
  <dcterms:created xsi:type="dcterms:W3CDTF">2018-03-19T11:35:15Z</dcterms:created>
  <dcterms:modified xsi:type="dcterms:W3CDTF">2021-04-13T09:36:50Z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0x0101007272633410656F428C1AAD2FE02DF887</vt:lpwstr>
  </property>
</Properties>
</file>