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282" autoAdjust="0"/>
    <p:restoredTop sz="94708"/>
  </p:normalViewPr>
  <p:slideViewPr>
    <p:cSldViewPr snapToGrid="0" snapToObjects="1">
      <p:cViewPr varScale="1">
        <p:scale>
          <a:sx n="97" d="100"/>
          <a:sy n="97" d="100"/>
        </p:scale>
        <p:origin x="90" y="45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EA16AA-C3C9-524C-AA95-1B316E339F06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0B4FF-D04F-0347-9B11-4E87A25C49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1821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67315" y="6348329"/>
            <a:ext cx="504106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51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FA3F48C-C7C6-4055-9F49-3777875E72AE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904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178E61D-D431-422C-9764-11DAFE33AB63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454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rgbClr val="585858"/>
                </a:solidFill>
                <a:latin typeface="Arial"/>
                <a:cs typeface="Arial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36880" y="1380490"/>
            <a:ext cx="3502025" cy="4415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8500871" y="1946909"/>
            <a:ext cx="3507104" cy="38347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296509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821" y="365125"/>
            <a:ext cx="11590421" cy="1325563"/>
          </a:xfrm>
        </p:spPr>
        <p:txBody>
          <a:bodyPr/>
          <a:lstStyle>
            <a:lvl1pPr>
              <a:defRPr b="1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821" y="1825625"/>
            <a:ext cx="11590421" cy="493595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442031" y="6396456"/>
            <a:ext cx="461211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249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947" y="1709738"/>
            <a:ext cx="11341769" cy="2852737"/>
          </a:xfr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0947" y="4589463"/>
            <a:ext cx="1134176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265569" y="6356350"/>
            <a:ext cx="43714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57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467474" cy="1325563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33474" cy="485507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05674" y="6315576"/>
            <a:ext cx="5334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79849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24710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42164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530013" y="6356350"/>
            <a:ext cx="504106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250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37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497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57340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4664076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74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3EFA5E-FA76-400D-B3DC-F0BA90E6D107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918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8958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7315" y="6356350"/>
            <a:ext cx="504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49694" y="738532"/>
            <a:ext cx="1121727" cy="38383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6378" y="32515"/>
            <a:ext cx="1765043" cy="70601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463" y="118346"/>
            <a:ext cx="420403" cy="534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haveibeenpwned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howsecureismypassword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65200" y="2228968"/>
            <a:ext cx="8461599" cy="1373070"/>
          </a:xfrm>
        </p:spPr>
        <p:txBody>
          <a:bodyPr/>
          <a:lstStyle/>
          <a:p>
            <a:r>
              <a:rPr lang="en-GB" sz="4800" dirty="0"/>
              <a:t>Cloud Computing Security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Infrastructure Technician</a:t>
            </a:r>
          </a:p>
        </p:txBody>
      </p:sp>
    </p:spTree>
    <p:extLst>
      <p:ext uri="{BB962C8B-B14F-4D97-AF65-F5344CB8AC3E}">
        <p14:creationId xmlns:p14="http://schemas.microsoft.com/office/powerpoint/2010/main" val="195010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Something the user is or does </a:t>
            </a:r>
          </a:p>
          <a:p>
            <a:pPr lvl="1"/>
            <a:r>
              <a:rPr lang="en-GB" dirty="0"/>
              <a:t>Fingerprint</a:t>
            </a:r>
          </a:p>
          <a:p>
            <a:pPr lvl="1"/>
            <a:r>
              <a:rPr lang="en-GB" dirty="0"/>
              <a:t>Retinal pattern</a:t>
            </a:r>
          </a:p>
          <a:p>
            <a:pPr lvl="1"/>
            <a:r>
              <a:rPr lang="en-GB" dirty="0"/>
              <a:t>DNA sequence (there are assorted definitions of what is sufficient)</a:t>
            </a:r>
          </a:p>
          <a:p>
            <a:pPr lvl="1"/>
            <a:r>
              <a:rPr lang="en-GB" dirty="0"/>
              <a:t>Signature</a:t>
            </a:r>
          </a:p>
          <a:p>
            <a:pPr lvl="1"/>
            <a:r>
              <a:rPr lang="en-GB" dirty="0"/>
              <a:t>Face</a:t>
            </a:r>
          </a:p>
          <a:p>
            <a:pPr lvl="1"/>
            <a:r>
              <a:rPr lang="en-GB" dirty="0"/>
              <a:t>Voice</a:t>
            </a:r>
          </a:p>
          <a:p>
            <a:pPr lvl="1"/>
            <a:r>
              <a:rPr lang="en-GB" dirty="0"/>
              <a:t>Unique bio-electric signals or other biometric identifier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7445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Multi-factor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Single factor</a:t>
            </a:r>
          </a:p>
          <a:p>
            <a:pPr lvl="1"/>
            <a:r>
              <a:rPr lang="en-GB" dirty="0"/>
              <a:t>Only one required</a:t>
            </a:r>
          </a:p>
          <a:p>
            <a:pPr lvl="1"/>
            <a:endParaRPr lang="en-GB" dirty="0"/>
          </a:p>
          <a:p>
            <a:r>
              <a:rPr lang="en-GB" dirty="0"/>
              <a:t>Two factor</a:t>
            </a:r>
          </a:p>
          <a:p>
            <a:pPr lvl="1"/>
            <a:r>
              <a:rPr lang="en-GB" dirty="0"/>
              <a:t>Two required</a:t>
            </a:r>
          </a:p>
          <a:p>
            <a:pPr lvl="1"/>
            <a:endParaRPr lang="en-GB" dirty="0"/>
          </a:p>
          <a:p>
            <a:r>
              <a:rPr lang="en-GB" dirty="0"/>
              <a:t>Research authentication requirements</a:t>
            </a:r>
          </a:p>
          <a:p>
            <a:pPr lvl="1"/>
            <a:r>
              <a:rPr lang="en-GB" dirty="0"/>
              <a:t>Banking</a:t>
            </a:r>
          </a:p>
          <a:p>
            <a:pPr lvl="1"/>
            <a:r>
              <a:rPr lang="en-GB" dirty="0"/>
              <a:t>Gmail</a:t>
            </a:r>
          </a:p>
          <a:p>
            <a:pPr lvl="1"/>
            <a:r>
              <a:rPr lang="en-GB" dirty="0"/>
              <a:t>iCloud</a:t>
            </a:r>
          </a:p>
          <a:p>
            <a:pPr lvl="1"/>
            <a:r>
              <a:rPr lang="en-GB" dirty="0"/>
              <a:t>Dropbox</a:t>
            </a:r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8796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Password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User IDs are often guessable</a:t>
            </a:r>
          </a:p>
          <a:p>
            <a:r>
              <a:rPr lang="en-GB" dirty="0"/>
              <a:t>Derived from the account holder's name, email address </a:t>
            </a:r>
            <a:r>
              <a:rPr lang="en-GB" dirty="0" err="1"/>
              <a:t>etc</a:t>
            </a:r>
            <a:endParaRPr lang="en-GB" dirty="0"/>
          </a:p>
          <a:p>
            <a:r>
              <a:rPr lang="en-GB" dirty="0"/>
              <a:t>Complex passwords are difficult to remember</a:t>
            </a:r>
          </a:p>
          <a:p>
            <a:r>
              <a:rPr lang="en-GB" dirty="0"/>
              <a:t>Many users have defaulted to passwords like </a:t>
            </a:r>
          </a:p>
          <a:p>
            <a:pPr lvl="1"/>
            <a:r>
              <a:rPr lang="en-GB" dirty="0"/>
              <a:t>“password" </a:t>
            </a:r>
          </a:p>
          <a:p>
            <a:pPr lvl="1"/>
            <a:r>
              <a:rPr lang="en-GB" dirty="0"/>
              <a:t>"abc123“</a:t>
            </a:r>
          </a:p>
          <a:p>
            <a:pPr lvl="1"/>
            <a:r>
              <a:rPr lang="en-GB" dirty="0"/>
              <a:t>their pet's name</a:t>
            </a:r>
          </a:p>
          <a:p>
            <a:pPr lvl="1"/>
            <a:r>
              <a:rPr lang="en-GB" dirty="0"/>
              <a:t>other easily guessable or breakable naming conventions</a:t>
            </a:r>
          </a:p>
          <a:p>
            <a:r>
              <a:rPr lang="en-GB" dirty="0"/>
              <a:t>Hundreds of millions or more passwords may already be floating around the seedier corners of the internet</a:t>
            </a:r>
          </a:p>
          <a:p>
            <a:r>
              <a:rPr lang="en-GB" dirty="0">
                <a:hlinkClick r:id="rId2"/>
              </a:rPr>
              <a:t>https://haveibeenpwned.com/</a:t>
            </a: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5394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Password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The user creates a master password for access to their identity vault</a:t>
            </a:r>
          </a:p>
          <a:p>
            <a:pPr lvl="1"/>
            <a:r>
              <a:rPr lang="en-GB" dirty="0"/>
              <a:t>If this is forgotten then passwords are not available and will have to be reset </a:t>
            </a:r>
          </a:p>
          <a:p>
            <a:r>
              <a:rPr lang="en-GB" dirty="0"/>
              <a:t>The password manager fills in individual user IDs and passwords for the sites and apps in use </a:t>
            </a:r>
          </a:p>
          <a:p>
            <a:r>
              <a:rPr lang="en-GB" dirty="0"/>
              <a:t>Each site or app can have a different, complex and hard to remember password</a:t>
            </a:r>
          </a:p>
          <a:p>
            <a:pPr lvl="1"/>
            <a:r>
              <a:rPr lang="en-GB" dirty="0"/>
              <a:t>These can be generated by the password manager</a:t>
            </a:r>
          </a:p>
          <a:p>
            <a:r>
              <a:rPr lang="en-GB" dirty="0"/>
              <a:t>Two factor authentication provides security</a:t>
            </a:r>
          </a:p>
          <a:p>
            <a:r>
              <a:rPr lang="en-GB" dirty="0"/>
              <a:t>The vault is encrypted (on the device or in the cloud)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2064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Password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Features</a:t>
            </a:r>
          </a:p>
          <a:p>
            <a:pPr lvl="1"/>
            <a:r>
              <a:rPr lang="en-GB" dirty="0"/>
              <a:t>Local storage</a:t>
            </a:r>
          </a:p>
          <a:p>
            <a:pPr lvl="1"/>
            <a:r>
              <a:rPr lang="en-GB" dirty="0"/>
              <a:t>Cloud based vault (accessible from multiple devices)</a:t>
            </a:r>
          </a:p>
          <a:p>
            <a:pPr lvl="1"/>
            <a:r>
              <a:rPr lang="en-GB" dirty="0"/>
              <a:t>Form filling</a:t>
            </a:r>
          </a:p>
          <a:p>
            <a:pPr lvl="1"/>
            <a:r>
              <a:rPr lang="en-GB" dirty="0"/>
              <a:t>App integration</a:t>
            </a:r>
          </a:p>
          <a:p>
            <a:pPr lvl="1"/>
            <a:r>
              <a:rPr lang="en-GB" dirty="0"/>
              <a:t>Fingerprint authentication (IOS, Android)</a:t>
            </a:r>
          </a:p>
          <a:p>
            <a:pPr lvl="1"/>
            <a:r>
              <a:rPr lang="en-GB" dirty="0"/>
              <a:t>Built into the OS (Apple Keychain)</a:t>
            </a:r>
          </a:p>
          <a:p>
            <a:pPr lvl="1"/>
            <a:r>
              <a:rPr lang="en-GB" dirty="0"/>
              <a:t>Automatic password change (renders old password hacks obsolete)</a:t>
            </a:r>
          </a:p>
          <a:p>
            <a:pPr lvl="1"/>
            <a:r>
              <a:rPr lang="en-GB" dirty="0"/>
              <a:t>Travel mode (limited set of password on mobile device)</a:t>
            </a:r>
          </a:p>
        </p:txBody>
      </p:sp>
    </p:spTree>
    <p:extLst>
      <p:ext uri="{BB962C8B-B14F-4D97-AF65-F5344CB8AC3E}">
        <p14:creationId xmlns:p14="http://schemas.microsoft.com/office/powerpoint/2010/main" val="479229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Password managers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Login credentials must be stored in an encrypted form</a:t>
            </a:r>
          </a:p>
          <a:p>
            <a:r>
              <a:rPr lang="en-GB" dirty="0"/>
              <a:t>Secure resource usage </a:t>
            </a:r>
          </a:p>
          <a:p>
            <a:pPr lvl="1"/>
            <a:r>
              <a:rPr lang="en-GB" dirty="0"/>
              <a:t>using secure memory to prevent a decrypted password being recovered by a malicious security cracker</a:t>
            </a:r>
          </a:p>
          <a:p>
            <a:r>
              <a:rPr lang="en-GB" dirty="0"/>
              <a:t>Should not trust the security of outside applications</a:t>
            </a:r>
          </a:p>
          <a:p>
            <a:pPr lvl="1"/>
            <a:r>
              <a:rPr lang="en-GB" dirty="0"/>
              <a:t>they may store decrypted passwords in undeleted temp files</a:t>
            </a:r>
            <a:br>
              <a:rPr lang="en-GB" dirty="0"/>
            </a:br>
            <a:r>
              <a:rPr lang="en-GB" dirty="0"/>
              <a:t>(Google Chrome used to show passwords without authentication)</a:t>
            </a:r>
          </a:p>
          <a:p>
            <a:endParaRPr lang="en-GB" dirty="0"/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72536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1.4 </a:t>
            </a:r>
          </a:p>
          <a:p>
            <a:r>
              <a:rPr lang="en-GB" dirty="0"/>
              <a:t>Understand factors required for secure password</a:t>
            </a:r>
          </a:p>
          <a:p>
            <a:pPr lvl="1"/>
            <a:r>
              <a:rPr lang="en-GB" dirty="0"/>
              <a:t>set a strong password policy</a:t>
            </a:r>
          </a:p>
          <a:p>
            <a:pPr lvl="1"/>
            <a:r>
              <a:rPr lang="en-GB" dirty="0"/>
              <a:t>use multifactor / two-factor authentication where available</a:t>
            </a:r>
          </a:p>
          <a:p>
            <a:pPr lvl="1"/>
            <a:endParaRPr lang="en-GB" dirty="0"/>
          </a:p>
          <a:p>
            <a:r>
              <a:rPr lang="en-GB" dirty="0"/>
              <a:t>1.5 </a:t>
            </a:r>
          </a:p>
          <a:p>
            <a:r>
              <a:rPr lang="en-GB" dirty="0"/>
              <a:t>List the pros and cons of password management tools and services </a:t>
            </a:r>
          </a:p>
          <a:p>
            <a:pPr lvl="1"/>
            <a:r>
              <a:rPr lang="en-GB" dirty="0"/>
              <a:t>all passwords in one place</a:t>
            </a:r>
          </a:p>
          <a:p>
            <a:pPr lvl="1"/>
            <a:r>
              <a:rPr lang="en-GB" dirty="0"/>
              <a:t>access on </a:t>
            </a:r>
            <a:r>
              <a:rPr lang="en-GB"/>
              <a:t>multiple device</a:t>
            </a:r>
          </a:p>
          <a:p>
            <a:pPr lvl="1"/>
            <a:r>
              <a:rPr lang="en-GB"/>
              <a:t>password </a:t>
            </a:r>
            <a:r>
              <a:rPr lang="en-GB" dirty="0"/>
              <a:t>generation.</a:t>
            </a:r>
          </a:p>
          <a:p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marL="914400" lvl="2" indent="0">
              <a:buNone/>
            </a:pP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7532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are the issues?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/>
              <a:t>Data breaches</a:t>
            </a:r>
          </a:p>
          <a:p>
            <a:r>
              <a:rPr lang="en-GB" dirty="0"/>
              <a:t>Account hijacking</a:t>
            </a:r>
          </a:p>
          <a:p>
            <a:r>
              <a:rPr lang="en-GB" dirty="0"/>
              <a:t>Insider threats</a:t>
            </a:r>
          </a:p>
          <a:p>
            <a:r>
              <a:rPr lang="en-GB" dirty="0"/>
              <a:t>Malware injection</a:t>
            </a:r>
          </a:p>
          <a:p>
            <a:r>
              <a:rPr lang="en-GB" dirty="0"/>
              <a:t>Abuse of services  - hosting illegal content</a:t>
            </a:r>
          </a:p>
          <a:p>
            <a:r>
              <a:rPr lang="en-GB" dirty="0"/>
              <a:t>Insecure APIs (application programming interfaces)</a:t>
            </a:r>
          </a:p>
          <a:p>
            <a:r>
              <a:rPr lang="en-GB" dirty="0"/>
              <a:t>Denial of service attacks</a:t>
            </a:r>
          </a:p>
          <a:p>
            <a:r>
              <a:rPr lang="en-GB" dirty="0"/>
              <a:t>Shared vulnerabilities  - who is responsible for access and passwords</a:t>
            </a:r>
          </a:p>
          <a:p>
            <a:r>
              <a:rPr lang="en-GB" dirty="0"/>
              <a:t>Data loss</a:t>
            </a:r>
            <a:br>
              <a:rPr lang="en-GB" dirty="0"/>
            </a:br>
            <a:endParaRPr lang="en-GB" dirty="0"/>
          </a:p>
          <a:p>
            <a:r>
              <a:rPr lang="en-GB" dirty="0"/>
              <a:t>Find a real failure example for each one of these problems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385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Responsibilities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7080934"/>
              </p:ext>
            </p:extLst>
          </p:nvPr>
        </p:nvGraphicFramePr>
        <p:xfrm>
          <a:off x="776834" y="2124117"/>
          <a:ext cx="9659634" cy="370840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2891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2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64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910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Issue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Cloud provider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Cloud</a:t>
                      </a:r>
                      <a:r>
                        <a:rPr lang="en-GB" baseline="0" dirty="0"/>
                        <a:t> user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Infrastructure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Technican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Data breaches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Account hijacking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Insider threats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Malware injection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Abuse of services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Insecure APIs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Denial of service attacks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Shared vulnerabilities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Data loss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sym typeface="Wingdings" panose="05000000000000000000" pitchFamily="2" charset="2"/>
                        </a:rPr>
                        <a:t>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86003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Data breach countermeasures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Secure communications</a:t>
            </a:r>
          </a:p>
          <a:p>
            <a:pPr lvl="1"/>
            <a:r>
              <a:rPr lang="en-GB" dirty="0"/>
              <a:t>HTTPS</a:t>
            </a:r>
          </a:p>
          <a:p>
            <a:pPr lvl="2"/>
            <a:r>
              <a:rPr lang="en-GB" dirty="0"/>
              <a:t>Encrypted</a:t>
            </a:r>
          </a:p>
          <a:p>
            <a:pPr lvl="2"/>
            <a:r>
              <a:rPr lang="en-GB" dirty="0"/>
              <a:t>Client authenticates server certificate</a:t>
            </a:r>
          </a:p>
          <a:p>
            <a:pPr lvl="1"/>
            <a:r>
              <a:rPr lang="en-GB" dirty="0"/>
              <a:t>VPN</a:t>
            </a:r>
          </a:p>
          <a:p>
            <a:pPr lvl="2"/>
            <a:r>
              <a:rPr lang="en-GB" dirty="0"/>
              <a:t>Secure connection to tenant’s cloud VLAN</a:t>
            </a:r>
          </a:p>
          <a:p>
            <a:pPr lvl="2"/>
            <a:r>
              <a:rPr lang="en-GB" dirty="0"/>
              <a:t>encrypted data</a:t>
            </a:r>
          </a:p>
          <a:p>
            <a:pPr lvl="2"/>
            <a:r>
              <a:rPr lang="en-GB" dirty="0"/>
              <a:t>sender authentication to prevent unauthorised users from accessing the VPN</a:t>
            </a:r>
          </a:p>
          <a:p>
            <a:pPr lvl="2"/>
            <a:r>
              <a:rPr lang="en-GB" dirty="0"/>
              <a:t>message integrity to detect any instances of tampering with transmitted messages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2140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VPN example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80321" y="2009776"/>
            <a:ext cx="5113810" cy="4775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1009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Shared vulnerabilities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/>
              <a:t>Passwords</a:t>
            </a:r>
          </a:p>
          <a:p>
            <a:pPr lvl="2"/>
            <a:r>
              <a:rPr lang="en-GB" dirty="0"/>
              <a:t>Tenant controls issuing</a:t>
            </a:r>
          </a:p>
          <a:p>
            <a:pPr lvl="2"/>
            <a:r>
              <a:rPr lang="en-GB" dirty="0"/>
              <a:t>Tenant and host control password policies</a:t>
            </a:r>
            <a:br>
              <a:rPr lang="en-GB" dirty="0"/>
            </a:br>
            <a:endParaRPr lang="en-GB" dirty="0"/>
          </a:p>
          <a:p>
            <a:pPr lvl="1"/>
            <a:r>
              <a:rPr lang="en-GB" dirty="0"/>
              <a:t>Access control</a:t>
            </a:r>
          </a:p>
          <a:p>
            <a:pPr lvl="2"/>
            <a:r>
              <a:rPr lang="en-GB" dirty="0"/>
              <a:t>Tenant and host control user and group creation</a:t>
            </a:r>
          </a:p>
          <a:p>
            <a:pPr lvl="2"/>
            <a:r>
              <a:rPr lang="en-GB" dirty="0"/>
              <a:t>Tenant and host control user and group access to resources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16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Passwords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en-GB" dirty="0"/>
              <a:t>Test your password security </a:t>
            </a:r>
          </a:p>
          <a:p>
            <a:pPr lvl="2"/>
            <a:r>
              <a:rPr lang="en-GB" dirty="0">
                <a:hlinkClick r:id="rId2"/>
              </a:rPr>
              <a:t>https://howsecureismypassword.net/</a:t>
            </a:r>
            <a:endParaRPr lang="en-GB" dirty="0"/>
          </a:p>
          <a:p>
            <a:pPr lvl="1"/>
            <a:endParaRPr lang="en-GB" dirty="0"/>
          </a:p>
          <a:p>
            <a:pPr lvl="1"/>
            <a:r>
              <a:rPr lang="en-GB" dirty="0"/>
              <a:t>Traditional</a:t>
            </a:r>
          </a:p>
          <a:p>
            <a:pPr lvl="2"/>
            <a:r>
              <a:rPr lang="en-GB" dirty="0"/>
              <a:t>Password length</a:t>
            </a:r>
          </a:p>
          <a:p>
            <a:pPr lvl="2"/>
            <a:r>
              <a:rPr lang="en-GB" dirty="0"/>
              <a:t>Required characters</a:t>
            </a:r>
          </a:p>
          <a:p>
            <a:pPr lvl="2"/>
            <a:r>
              <a:rPr lang="en-GB" dirty="0"/>
              <a:t>No reuse</a:t>
            </a:r>
          </a:p>
          <a:p>
            <a:pPr lvl="1"/>
            <a:r>
              <a:rPr lang="en-GB" dirty="0"/>
              <a:t>Better</a:t>
            </a:r>
          </a:p>
          <a:p>
            <a:pPr lvl="2"/>
            <a:r>
              <a:rPr lang="en-GB" dirty="0"/>
              <a:t>Password manager</a:t>
            </a:r>
          </a:p>
          <a:p>
            <a:pPr lvl="2"/>
            <a:r>
              <a:rPr lang="en-GB" dirty="0"/>
              <a:t>Passphrases, </a:t>
            </a:r>
          </a:p>
          <a:p>
            <a:pPr lvl="2"/>
            <a:r>
              <a:rPr lang="en-GB" dirty="0"/>
              <a:t>Four random dictionary words</a:t>
            </a:r>
          </a:p>
          <a:p>
            <a:pPr lvl="2"/>
            <a:r>
              <a:rPr lang="en-GB" dirty="0"/>
              <a:t>CVC-CVC-CVC (consonant-vowel-consonant)</a:t>
            </a:r>
          </a:p>
          <a:p>
            <a:pPr lvl="1"/>
            <a:r>
              <a:rPr lang="en-GB" dirty="0"/>
              <a:t>System </a:t>
            </a:r>
          </a:p>
          <a:p>
            <a:pPr lvl="2"/>
            <a:r>
              <a:rPr lang="en-GB" dirty="0"/>
              <a:t>Lock after failed attempts</a:t>
            </a:r>
          </a:p>
          <a:p>
            <a:pPr lvl="2"/>
            <a:r>
              <a:rPr lang="en-GB" dirty="0"/>
              <a:t>Limit rate of attempts</a:t>
            </a:r>
          </a:p>
          <a:p>
            <a:pPr lvl="1"/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8236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Access to secure systems based on user credentials that imply authenticity</a:t>
            </a:r>
            <a:br>
              <a:rPr lang="en-GB" dirty="0"/>
            </a:br>
            <a:endParaRPr lang="en-GB" dirty="0"/>
          </a:p>
          <a:p>
            <a:r>
              <a:rPr lang="en-GB" dirty="0"/>
              <a:t>Something the user knows</a:t>
            </a:r>
          </a:p>
          <a:p>
            <a:pPr lvl="1"/>
            <a:r>
              <a:rPr lang="en-GB" dirty="0"/>
              <a:t>Password</a:t>
            </a:r>
          </a:p>
          <a:p>
            <a:pPr lvl="1"/>
            <a:r>
              <a:rPr lang="en-GB" dirty="0"/>
              <a:t>Partial password</a:t>
            </a:r>
          </a:p>
          <a:p>
            <a:pPr lvl="1"/>
            <a:r>
              <a:rPr lang="en-GB" dirty="0"/>
              <a:t>Pass phrase</a:t>
            </a:r>
          </a:p>
          <a:p>
            <a:pPr lvl="1"/>
            <a:r>
              <a:rPr lang="en-GB" dirty="0"/>
              <a:t>Personal identification number (PIN)</a:t>
            </a:r>
          </a:p>
          <a:p>
            <a:pPr lvl="1"/>
            <a:r>
              <a:rPr lang="en-GB" dirty="0"/>
              <a:t>Challenge response (the user must answer a question, or pattern)</a:t>
            </a:r>
          </a:p>
          <a:p>
            <a:pPr lvl="1"/>
            <a:r>
              <a:rPr lang="en-GB" dirty="0"/>
              <a:t>Security question</a:t>
            </a:r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90103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Something the user has </a:t>
            </a:r>
          </a:p>
          <a:p>
            <a:pPr lvl="1"/>
            <a:r>
              <a:rPr lang="en-GB" dirty="0"/>
              <a:t>wrist band</a:t>
            </a:r>
          </a:p>
          <a:p>
            <a:pPr lvl="1"/>
            <a:r>
              <a:rPr lang="en-GB" dirty="0"/>
              <a:t>ID card</a:t>
            </a:r>
          </a:p>
          <a:p>
            <a:pPr lvl="1"/>
            <a:r>
              <a:rPr lang="en-GB" dirty="0"/>
              <a:t>security token</a:t>
            </a:r>
          </a:p>
          <a:p>
            <a:pPr lvl="1"/>
            <a:r>
              <a:rPr lang="en-GB" dirty="0"/>
              <a:t>implanted device</a:t>
            </a:r>
          </a:p>
          <a:p>
            <a:pPr lvl="1"/>
            <a:r>
              <a:rPr lang="en-GB" dirty="0"/>
              <a:t>smartphone with built-in hardware token</a:t>
            </a:r>
          </a:p>
          <a:p>
            <a:pPr lvl="1"/>
            <a:r>
              <a:rPr lang="en-GB" dirty="0"/>
              <a:t>software token or smartphone holding a software token</a:t>
            </a:r>
          </a:p>
        </p:txBody>
      </p:sp>
    </p:spTree>
    <p:extLst>
      <p:ext uri="{BB962C8B-B14F-4D97-AF65-F5344CB8AC3E}">
        <p14:creationId xmlns:p14="http://schemas.microsoft.com/office/powerpoint/2010/main" val="313352153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FE0AEA33-6216-40C2-9F9A-114F24EF03DB}" vid="{75F778CF-DCE9-4FDB-BEE6-9E574DC5687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14659</TotalTime>
  <Words>653</Words>
  <Application>Microsoft Office PowerPoint</Application>
  <PresentationFormat>Widescreen</PresentationFormat>
  <Paragraphs>170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Wingdings</vt:lpstr>
      <vt:lpstr>Theme1</vt:lpstr>
      <vt:lpstr>Cloud Computing Security</vt:lpstr>
      <vt:lpstr>What are the issues?</vt:lpstr>
      <vt:lpstr>Responsibilities</vt:lpstr>
      <vt:lpstr>Data breach countermeasures</vt:lpstr>
      <vt:lpstr>VPN example</vt:lpstr>
      <vt:lpstr>Shared vulnerabilities</vt:lpstr>
      <vt:lpstr>Passwords</vt:lpstr>
      <vt:lpstr>Authentication</vt:lpstr>
      <vt:lpstr>Authentication</vt:lpstr>
      <vt:lpstr>Authentication</vt:lpstr>
      <vt:lpstr>Multi-factor authentication</vt:lpstr>
      <vt:lpstr>Password managers</vt:lpstr>
      <vt:lpstr>Password managers</vt:lpstr>
      <vt:lpstr>Password managers</vt:lpstr>
      <vt:lpstr>Password managers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techncian</dc:title>
  <dc:creator>Bob Higgie</dc:creator>
  <cp:lastModifiedBy>Andrew Cracknell</cp:lastModifiedBy>
  <cp:revision>350</cp:revision>
  <dcterms:created xsi:type="dcterms:W3CDTF">2017-10-06T13:15:22Z</dcterms:created>
  <dcterms:modified xsi:type="dcterms:W3CDTF">2020-04-08T09:10:03Z</dcterms:modified>
</cp:coreProperties>
</file>