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93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19393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249" y="2821707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957" y="465354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5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4104" y="5600372"/>
            <a:ext cx="876341" cy="971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579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8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2811829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32" y="695161"/>
            <a:ext cx="1080120" cy="1197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E513-BE75-48A7-8307-7EF82657B84D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</a:t>
            </a:r>
            <a:r>
              <a:rPr lang="en-US" b="1" dirty="0" smtClean="0"/>
              <a:t>Business Concepts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smtClean="0"/>
              <a:t>2.4)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business concepts</a:t>
            </a:r>
            <a:endParaRPr lang="en-GB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sz="2800" dirty="0" smtClean="0"/>
              <a:t>Business </a:t>
            </a:r>
            <a:r>
              <a:rPr lang="en-GB" sz="2800" dirty="0"/>
              <a:t>concepts and artefacts that must be considered during a software development </a:t>
            </a:r>
            <a:r>
              <a:rPr lang="en-GB" sz="2800" dirty="0" smtClean="0"/>
              <a:t>project </a:t>
            </a:r>
          </a:p>
          <a:p>
            <a:pPr lvl="2"/>
            <a:r>
              <a:rPr lang="en-GB" sz="2600" dirty="0" smtClean="0"/>
              <a:t>processes </a:t>
            </a:r>
            <a:r>
              <a:rPr lang="en-GB" sz="2600" dirty="0"/>
              <a:t>and </a:t>
            </a:r>
            <a:r>
              <a:rPr lang="en-GB" sz="2600" dirty="0" smtClean="0"/>
              <a:t>procedures</a:t>
            </a:r>
          </a:p>
          <a:p>
            <a:pPr lvl="3"/>
            <a:r>
              <a:rPr lang="en-GB" sz="2400" dirty="0" smtClean="0"/>
              <a:t>business </a:t>
            </a:r>
            <a:r>
              <a:rPr lang="en-GB" sz="2400" dirty="0"/>
              <a:t>process management as it relates to business involvement in </a:t>
            </a:r>
            <a:r>
              <a:rPr lang="en-GB" sz="2400" dirty="0" smtClean="0"/>
              <a:t>development</a:t>
            </a:r>
          </a:p>
          <a:p>
            <a:pPr lvl="3"/>
            <a:r>
              <a:rPr lang="en-GB" sz="2400" dirty="0" smtClean="0"/>
              <a:t>release management</a:t>
            </a:r>
          </a:p>
          <a:p>
            <a:pPr lvl="2"/>
            <a:r>
              <a:rPr lang="en-GB" sz="2600" dirty="0" smtClean="0"/>
              <a:t>Documentation</a:t>
            </a:r>
          </a:p>
          <a:p>
            <a:pPr lvl="2"/>
            <a:r>
              <a:rPr lang="en-GB" sz="2600" dirty="0" smtClean="0"/>
              <a:t>Training</a:t>
            </a:r>
          </a:p>
          <a:p>
            <a:pPr lvl="2"/>
            <a:r>
              <a:rPr lang="en-GB" sz="2600" dirty="0" smtClean="0"/>
              <a:t>Support</a:t>
            </a:r>
          </a:p>
          <a:p>
            <a:pPr lvl="2"/>
            <a:r>
              <a:rPr lang="en-GB" sz="2600" dirty="0"/>
              <a:t>S</a:t>
            </a:r>
            <a:r>
              <a:rPr lang="en-GB" sz="2600" dirty="0" smtClean="0"/>
              <a:t>ervice </a:t>
            </a:r>
            <a:r>
              <a:rPr lang="en-GB" sz="2600" dirty="0"/>
              <a:t>levels</a:t>
            </a:r>
            <a:endParaRPr lang="en-GB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Processes and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D</a:t>
            </a:r>
            <a:r>
              <a:rPr lang="en-GB" dirty="0" smtClean="0"/>
              <a:t>efine, improve </a:t>
            </a:r>
            <a:r>
              <a:rPr lang="en-GB" dirty="0"/>
              <a:t>and </a:t>
            </a:r>
            <a:r>
              <a:rPr lang="en-GB" dirty="0" smtClean="0"/>
              <a:t>manage a </a:t>
            </a:r>
            <a:r>
              <a:rPr lang="en-GB" dirty="0"/>
              <a:t>firm's end-to-end enterprise business processes in order to </a:t>
            </a:r>
            <a:endParaRPr lang="en-GB" dirty="0" smtClean="0"/>
          </a:p>
          <a:p>
            <a:pPr lvl="1"/>
            <a:r>
              <a:rPr lang="en-GB" dirty="0" smtClean="0"/>
              <a:t>Provide clarity </a:t>
            </a:r>
            <a:r>
              <a:rPr lang="en-GB" dirty="0"/>
              <a:t>on strategic </a:t>
            </a:r>
            <a:r>
              <a:rPr lang="en-GB" dirty="0" smtClean="0"/>
              <a:t>direction</a:t>
            </a:r>
          </a:p>
          <a:p>
            <a:pPr lvl="1"/>
            <a:r>
              <a:rPr lang="en-GB" dirty="0" smtClean="0"/>
              <a:t>Align the </a:t>
            </a:r>
            <a:r>
              <a:rPr lang="en-GB" dirty="0"/>
              <a:t>firm's </a:t>
            </a:r>
            <a:r>
              <a:rPr lang="en-GB" dirty="0" smtClean="0"/>
              <a:t>resources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ncrease </a:t>
            </a:r>
            <a:r>
              <a:rPr lang="en-GB" dirty="0"/>
              <a:t>discipline in daily </a:t>
            </a:r>
            <a:r>
              <a:rPr lang="en-GB" dirty="0" smtClean="0"/>
              <a:t>operations</a:t>
            </a:r>
          </a:p>
          <a:p>
            <a:pPr lvl="1"/>
            <a:endParaRPr lang="en-GB" dirty="0"/>
          </a:p>
          <a:p>
            <a:r>
              <a:rPr lang="en-GB" dirty="0" smtClean="0"/>
              <a:t>How does this affect software development?</a:t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visualise </a:t>
            </a:r>
            <a:r>
              <a:rPr lang="en-GB" dirty="0"/>
              <a:t>– functions and </a:t>
            </a:r>
            <a:r>
              <a:rPr lang="en-GB" dirty="0" smtClean="0"/>
              <a:t>processes (what software is required)</a:t>
            </a:r>
            <a:endParaRPr lang="en-GB" dirty="0"/>
          </a:p>
          <a:p>
            <a:pPr lvl="1"/>
            <a:r>
              <a:rPr lang="en-GB" dirty="0"/>
              <a:t>measure – determine the appropriate measure to determine success</a:t>
            </a:r>
          </a:p>
          <a:p>
            <a:pPr lvl="1"/>
            <a:r>
              <a:rPr lang="en-GB" dirty="0" smtClean="0"/>
              <a:t>analyse </a:t>
            </a:r>
            <a:r>
              <a:rPr lang="en-GB" dirty="0"/>
              <a:t>– compare the various simulations to determine an optimal </a:t>
            </a:r>
            <a:r>
              <a:rPr lang="en-GB" dirty="0" smtClean="0"/>
              <a:t>improvement (best design)</a:t>
            </a:r>
            <a:endParaRPr lang="en-GB" dirty="0"/>
          </a:p>
          <a:p>
            <a:pPr lvl="1"/>
            <a:r>
              <a:rPr lang="en-GB" dirty="0"/>
              <a:t>improve – select and implement the </a:t>
            </a:r>
            <a:r>
              <a:rPr lang="en-GB" dirty="0" smtClean="0"/>
              <a:t>improvement (create the software)</a:t>
            </a:r>
          </a:p>
          <a:p>
            <a:pPr lvl="1"/>
            <a:r>
              <a:rPr lang="en-GB" dirty="0" smtClean="0"/>
              <a:t>control </a:t>
            </a:r>
            <a:r>
              <a:rPr lang="en-GB" dirty="0"/>
              <a:t>– </a:t>
            </a:r>
            <a:r>
              <a:rPr lang="en-GB" dirty="0"/>
              <a:t>(introduce the software into the business process)</a:t>
            </a:r>
          </a:p>
          <a:p>
            <a:pPr lvl="1"/>
            <a:r>
              <a:rPr lang="en-GB" dirty="0" smtClean="0"/>
              <a:t>re-engineer </a:t>
            </a:r>
            <a:r>
              <a:rPr lang="en-GB" dirty="0"/>
              <a:t>– revamp the processes from scratch for better </a:t>
            </a:r>
            <a:r>
              <a:rPr lang="en-GB" dirty="0" smtClean="0"/>
              <a:t>results (update software)</a:t>
            </a:r>
            <a:endParaRPr lang="en-GB" dirty="0"/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is a business decision to determine if a release is required or ready to go</a:t>
            </a:r>
          </a:p>
          <a:p>
            <a:pPr lvl="1"/>
            <a:r>
              <a:rPr lang="en-GB" dirty="0" smtClean="0"/>
              <a:t>Cost</a:t>
            </a:r>
          </a:p>
          <a:p>
            <a:pPr lvl="1"/>
            <a:r>
              <a:rPr lang="en-GB" dirty="0" smtClean="0"/>
              <a:t>Schedule</a:t>
            </a:r>
          </a:p>
          <a:p>
            <a:pPr lvl="1"/>
            <a:r>
              <a:rPr lang="en-GB" dirty="0" smtClean="0"/>
              <a:t>Feasibility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Requirements</a:t>
            </a:r>
          </a:p>
          <a:p>
            <a:r>
              <a:rPr lang="en-GB" sz="1800" dirty="0" smtClean="0"/>
              <a:t>Architecture and design</a:t>
            </a:r>
          </a:p>
          <a:p>
            <a:r>
              <a:rPr lang="en-GB" sz="1800" dirty="0" smtClean="0"/>
              <a:t>Technical</a:t>
            </a:r>
          </a:p>
          <a:p>
            <a:pPr lvl="1"/>
            <a:r>
              <a:rPr lang="en-GB" sz="1600" dirty="0" smtClean="0"/>
              <a:t>API</a:t>
            </a:r>
          </a:p>
          <a:p>
            <a:pPr lvl="1"/>
            <a:r>
              <a:rPr lang="en-GB" sz="1600" dirty="0" smtClean="0"/>
              <a:t>Readme</a:t>
            </a:r>
          </a:p>
          <a:p>
            <a:pPr lvl="1"/>
            <a:r>
              <a:rPr lang="en-GB" sz="1600" dirty="0" smtClean="0"/>
              <a:t>Comments</a:t>
            </a:r>
          </a:p>
          <a:p>
            <a:pPr lvl="1"/>
            <a:r>
              <a:rPr lang="en-GB" sz="1600" dirty="0" smtClean="0"/>
              <a:t>Reference </a:t>
            </a:r>
          </a:p>
          <a:p>
            <a:r>
              <a:rPr lang="en-GB" sz="1800" dirty="0" smtClean="0"/>
              <a:t>User</a:t>
            </a:r>
          </a:p>
          <a:p>
            <a:pPr lvl="1"/>
            <a:r>
              <a:rPr lang="en-GB" sz="1600" dirty="0" smtClean="0"/>
              <a:t>Tutorial</a:t>
            </a:r>
          </a:p>
          <a:p>
            <a:pPr lvl="1"/>
            <a:r>
              <a:rPr lang="en-GB" sz="1600" dirty="0" smtClean="0"/>
              <a:t>Reference</a:t>
            </a:r>
          </a:p>
          <a:p>
            <a:pPr lvl="1"/>
            <a:r>
              <a:rPr lang="en-GB" sz="1600" dirty="0" smtClean="0"/>
              <a:t>Help</a:t>
            </a:r>
          </a:p>
          <a:p>
            <a:r>
              <a:rPr lang="en-GB" sz="1800" dirty="0" smtClean="0"/>
              <a:t>Marketing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Pre-User acceptance test (UAT) training</a:t>
            </a:r>
            <a:endParaRPr lang="en-GB" dirty="0"/>
          </a:p>
          <a:p>
            <a:r>
              <a:rPr lang="en-GB" dirty="0" smtClean="0"/>
              <a:t>Teach the teacher training</a:t>
            </a:r>
          </a:p>
          <a:p>
            <a:r>
              <a:rPr lang="en-GB" dirty="0" smtClean="0"/>
              <a:t>User training</a:t>
            </a:r>
            <a:endParaRPr lang="en-GB" dirty="0"/>
          </a:p>
          <a:p>
            <a:r>
              <a:rPr lang="en-GB" dirty="0" smtClean="0"/>
              <a:t>Technical training/knowledge transfer</a:t>
            </a:r>
          </a:p>
          <a:p>
            <a:r>
              <a:rPr lang="en-GB" dirty="0" smtClean="0"/>
              <a:t>Development </a:t>
            </a:r>
            <a:r>
              <a:rPr lang="en-GB" dirty="0"/>
              <a:t>of </a:t>
            </a:r>
            <a:r>
              <a:rPr lang="en-GB" dirty="0" smtClean="0"/>
              <a:t>training materials: </a:t>
            </a:r>
          </a:p>
          <a:p>
            <a:pPr lvl="1"/>
            <a:r>
              <a:rPr lang="en-GB" dirty="0"/>
              <a:t>o</a:t>
            </a:r>
            <a:r>
              <a:rPr lang="en-GB" dirty="0" smtClean="0"/>
              <a:t>ccurs towards </a:t>
            </a:r>
            <a:r>
              <a:rPr lang="en-GB" dirty="0"/>
              <a:t>the end </a:t>
            </a:r>
            <a:r>
              <a:rPr lang="en-GB" dirty="0" smtClean="0"/>
              <a:t>of development</a:t>
            </a:r>
          </a:p>
          <a:p>
            <a:pPr lvl="1"/>
            <a:r>
              <a:rPr lang="en-GB" dirty="0" smtClean="0"/>
              <a:t>continues until UAT</a:t>
            </a:r>
          </a:p>
          <a:p>
            <a:pPr lvl="1"/>
            <a:r>
              <a:rPr lang="en-GB" dirty="0" smtClean="0"/>
              <a:t>after UAT </a:t>
            </a:r>
            <a:r>
              <a:rPr lang="en-GB" dirty="0"/>
              <a:t>minor updates are made to the materials based on the changes in the </a:t>
            </a:r>
            <a:r>
              <a:rPr lang="en-GB" dirty="0" smtClean="0"/>
              <a:t>application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Troubleshooting</a:t>
            </a:r>
          </a:p>
          <a:p>
            <a:r>
              <a:rPr lang="en-GB" sz="2000" dirty="0" smtClean="0"/>
              <a:t>Developing </a:t>
            </a:r>
            <a:r>
              <a:rPr lang="en-GB" sz="2000" dirty="0"/>
              <a:t>technical solutions </a:t>
            </a:r>
            <a:r>
              <a:rPr lang="en-GB" sz="2000" dirty="0" smtClean="0"/>
              <a:t>for </a:t>
            </a:r>
          </a:p>
          <a:p>
            <a:pPr lvl="1"/>
            <a:r>
              <a:rPr lang="en-GB" sz="1600" dirty="0" smtClean="0"/>
              <a:t>field engineers</a:t>
            </a:r>
          </a:p>
          <a:p>
            <a:pPr lvl="1"/>
            <a:r>
              <a:rPr lang="en-GB" sz="1600" dirty="0" smtClean="0"/>
              <a:t>Technicians</a:t>
            </a:r>
          </a:p>
          <a:p>
            <a:pPr lvl="1"/>
            <a:r>
              <a:rPr lang="en-GB" sz="1600" dirty="0" smtClean="0"/>
              <a:t>customers</a:t>
            </a:r>
            <a:r>
              <a:rPr lang="en-GB" sz="1600" dirty="0"/>
              <a:t>. </a:t>
            </a:r>
            <a:endParaRPr lang="en-GB" sz="1600" dirty="0" smtClean="0"/>
          </a:p>
          <a:p>
            <a:r>
              <a:rPr lang="en-GB" sz="2000" dirty="0" smtClean="0"/>
              <a:t>Creating workaround </a:t>
            </a:r>
            <a:r>
              <a:rPr lang="en-GB" sz="2000" dirty="0"/>
              <a:t>procedures when standard procedures have failed </a:t>
            </a:r>
            <a:endParaRPr lang="en-GB" sz="2000" dirty="0" smtClean="0"/>
          </a:p>
          <a:p>
            <a:r>
              <a:rPr lang="en-GB" sz="2000" dirty="0" smtClean="0"/>
              <a:t>Ensuring </a:t>
            </a:r>
            <a:r>
              <a:rPr lang="en-GB" sz="2000" dirty="0"/>
              <a:t>issues are resolved in a timely </a:t>
            </a:r>
            <a:r>
              <a:rPr lang="en-GB" sz="2000" dirty="0" smtClean="0"/>
              <a:t>fashion</a:t>
            </a:r>
          </a:p>
          <a:p>
            <a:r>
              <a:rPr lang="en-GB" sz="2000" dirty="0" smtClean="0"/>
              <a:t>Escalating </a:t>
            </a:r>
            <a:r>
              <a:rPr lang="en-GB" sz="2000" dirty="0"/>
              <a:t>urgent problems requiring more in-depth knowledge to appropriate internal </a:t>
            </a:r>
            <a:r>
              <a:rPr lang="en-GB" sz="2000" dirty="0" smtClean="0"/>
              <a:t>resources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Type of service to be provided</a:t>
            </a:r>
          </a:p>
          <a:p>
            <a:r>
              <a:rPr lang="en-GB" sz="1800" dirty="0" smtClean="0"/>
              <a:t>Desired performance level </a:t>
            </a:r>
          </a:p>
          <a:p>
            <a:pPr lvl="1"/>
            <a:r>
              <a:rPr lang="en-GB" sz="1400" dirty="0" smtClean="0"/>
              <a:t>Availability</a:t>
            </a:r>
          </a:p>
          <a:p>
            <a:pPr lvl="1"/>
            <a:r>
              <a:rPr lang="en-GB" sz="1400" dirty="0" smtClean="0"/>
              <a:t>Reliability</a:t>
            </a:r>
          </a:p>
          <a:p>
            <a:r>
              <a:rPr lang="en-GB" sz="1800" dirty="0" smtClean="0"/>
              <a:t>Monitoring and reporting</a:t>
            </a:r>
          </a:p>
          <a:p>
            <a:r>
              <a:rPr lang="en-GB" sz="1800" dirty="0" smtClean="0"/>
              <a:t>Issue handling process</a:t>
            </a:r>
          </a:p>
          <a:p>
            <a:r>
              <a:rPr lang="en-GB" sz="1800" dirty="0" smtClean="0"/>
              <a:t>Response and issue resolution time frames</a:t>
            </a:r>
          </a:p>
          <a:p>
            <a:r>
              <a:rPr lang="en-GB" sz="1800" dirty="0" smtClean="0"/>
              <a:t>Repercussions for not meeting commitments</a:t>
            </a:r>
          </a:p>
          <a:p>
            <a:r>
              <a:rPr lang="en-GB" sz="1800" dirty="0" smtClean="0"/>
              <a:t>Metrics</a:t>
            </a:r>
          </a:p>
          <a:p>
            <a:pPr lvl="1"/>
            <a:r>
              <a:rPr lang="en-GB" sz="1400" dirty="0" smtClean="0"/>
              <a:t>Abandoned call rate</a:t>
            </a:r>
          </a:p>
          <a:p>
            <a:pPr lvl="1"/>
            <a:r>
              <a:rPr lang="en-GB" sz="1400" dirty="0" smtClean="0"/>
              <a:t>Speed to answer</a:t>
            </a:r>
          </a:p>
          <a:p>
            <a:pPr lvl="1"/>
            <a:r>
              <a:rPr lang="en-GB" sz="1400" dirty="0" smtClean="0"/>
              <a:t>First call resolution rate</a:t>
            </a:r>
          </a:p>
          <a:p>
            <a:pPr lvl="1"/>
            <a:r>
              <a:rPr lang="en-GB" sz="1400" smtClean="0"/>
              <a:t>Uptime</a:t>
            </a:r>
            <a:endParaRPr lang="en-GB" sz="1400" dirty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theme/theme1.xml><?xml version="1.0" encoding="utf-8"?>
<a:theme xmlns:a="http://schemas.openxmlformats.org/drawingml/2006/main" name="trailblazer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trailblazer</Template>
  <TotalTime>501</TotalTime>
  <Words>241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trailblazer</vt:lpstr>
      <vt:lpstr> Business Concepts (2.4)</vt:lpstr>
      <vt:lpstr>Key business concepts</vt:lpstr>
      <vt:lpstr>Processes and procedures</vt:lpstr>
      <vt:lpstr>Release management</vt:lpstr>
      <vt:lpstr>Documentation</vt:lpstr>
      <vt:lpstr>Training</vt:lpstr>
      <vt:lpstr>Support</vt:lpstr>
      <vt:lpstr>Service levels</vt:lpstr>
    </vt:vector>
  </TitlesOfParts>
  <Company>Heart of Worcestershire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higgib</cp:lastModifiedBy>
  <cp:revision>81</cp:revision>
  <dcterms:created xsi:type="dcterms:W3CDTF">2015-12-09T10:20:43Z</dcterms:created>
  <dcterms:modified xsi:type="dcterms:W3CDTF">2018-07-20T15:50:46Z</dcterms:modified>
</cp:coreProperties>
</file>