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12"/>
  </p:notesMasterIdLst>
  <p:sldIdLst>
    <p:sldId id="610" r:id="rId2"/>
    <p:sldId id="311" r:id="rId3"/>
    <p:sldId id="262" r:id="rId4"/>
    <p:sldId id="263" r:id="rId5"/>
    <p:sldId id="685" r:id="rId6"/>
    <p:sldId id="668" r:id="rId7"/>
    <p:sldId id="845" r:id="rId8"/>
    <p:sldId id="658" r:id="rId9"/>
    <p:sldId id="846" r:id="rId10"/>
    <p:sldId id="847" r:id="rId11"/>
    <p:sldId id="848" r:id="rId12"/>
    <p:sldId id="687" r:id="rId13"/>
    <p:sldId id="686" r:id="rId14"/>
    <p:sldId id="849" r:id="rId15"/>
    <p:sldId id="850" r:id="rId16"/>
    <p:sldId id="851" r:id="rId17"/>
    <p:sldId id="852" r:id="rId18"/>
    <p:sldId id="853" r:id="rId19"/>
    <p:sldId id="749" r:id="rId20"/>
    <p:sldId id="855" r:id="rId21"/>
    <p:sldId id="856" r:id="rId22"/>
    <p:sldId id="684" r:id="rId23"/>
    <p:sldId id="607" r:id="rId24"/>
    <p:sldId id="657" r:id="rId25"/>
    <p:sldId id="667" r:id="rId26"/>
    <p:sldId id="608" r:id="rId27"/>
    <p:sldId id="532" r:id="rId28"/>
    <p:sldId id="858" r:id="rId29"/>
    <p:sldId id="274" r:id="rId30"/>
    <p:sldId id="857" r:id="rId31"/>
    <p:sldId id="512" r:id="rId32"/>
    <p:sldId id="511" r:id="rId33"/>
    <p:sldId id="510" r:id="rId34"/>
    <p:sldId id="859" r:id="rId35"/>
    <p:sldId id="534" r:id="rId36"/>
    <p:sldId id="860" r:id="rId37"/>
    <p:sldId id="536" r:id="rId38"/>
    <p:sldId id="861" r:id="rId39"/>
    <p:sldId id="933" r:id="rId40"/>
    <p:sldId id="513" r:id="rId41"/>
    <p:sldId id="862" r:id="rId42"/>
    <p:sldId id="514" r:id="rId43"/>
    <p:sldId id="358" r:id="rId44"/>
    <p:sldId id="714" r:id="rId45"/>
    <p:sldId id="863" r:id="rId46"/>
    <p:sldId id="666" r:id="rId47"/>
    <p:sldId id="661" r:id="rId48"/>
    <p:sldId id="770" r:id="rId49"/>
    <p:sldId id="904" r:id="rId50"/>
    <p:sldId id="842" r:id="rId51"/>
    <p:sldId id="605" r:id="rId52"/>
    <p:sldId id="689" r:id="rId53"/>
    <p:sldId id="896" r:id="rId54"/>
    <p:sldId id="897" r:id="rId55"/>
    <p:sldId id="906" r:id="rId56"/>
    <p:sldId id="908" r:id="rId57"/>
    <p:sldId id="909" r:id="rId58"/>
    <p:sldId id="907" r:id="rId59"/>
    <p:sldId id="911" r:id="rId60"/>
    <p:sldId id="924" r:id="rId61"/>
    <p:sldId id="894" r:id="rId62"/>
    <p:sldId id="927" r:id="rId63"/>
    <p:sldId id="919" r:id="rId64"/>
    <p:sldId id="930" r:id="rId65"/>
    <p:sldId id="931" r:id="rId66"/>
    <p:sldId id="932" r:id="rId67"/>
    <p:sldId id="941" r:id="rId68"/>
    <p:sldId id="720" r:id="rId69"/>
    <p:sldId id="864" r:id="rId70"/>
    <p:sldId id="865" r:id="rId71"/>
    <p:sldId id="866" r:id="rId72"/>
    <p:sldId id="447" r:id="rId73"/>
    <p:sldId id="448" r:id="rId74"/>
    <p:sldId id="868" r:id="rId75"/>
    <p:sldId id="872" r:id="rId76"/>
    <p:sldId id="867" r:id="rId77"/>
    <p:sldId id="938" r:id="rId78"/>
    <p:sldId id="939" r:id="rId79"/>
    <p:sldId id="940" r:id="rId80"/>
    <p:sldId id="258" r:id="rId81"/>
    <p:sldId id="265" r:id="rId82"/>
    <p:sldId id="280" r:id="rId83"/>
    <p:sldId id="577" r:id="rId84"/>
    <p:sldId id="796" r:id="rId85"/>
    <p:sldId id="780" r:id="rId86"/>
    <p:sldId id="781" r:id="rId87"/>
    <p:sldId id="782" r:id="rId88"/>
    <p:sldId id="807" r:id="rId89"/>
    <p:sldId id="808" r:id="rId90"/>
    <p:sldId id="809" r:id="rId91"/>
    <p:sldId id="810" r:id="rId92"/>
    <p:sldId id="797" r:id="rId93"/>
    <p:sldId id="783" r:id="rId94"/>
    <p:sldId id="784" r:id="rId95"/>
    <p:sldId id="785" r:id="rId96"/>
    <p:sldId id="798" r:id="rId97"/>
    <p:sldId id="786" r:id="rId98"/>
    <p:sldId id="789" r:id="rId99"/>
    <p:sldId id="790" r:id="rId100"/>
    <p:sldId id="787" r:id="rId101"/>
    <p:sldId id="792" r:id="rId102"/>
    <p:sldId id="804" r:id="rId103"/>
    <p:sldId id="788" r:id="rId104"/>
    <p:sldId id="805" r:id="rId105"/>
    <p:sldId id="806" r:id="rId106"/>
    <p:sldId id="844" r:id="rId107"/>
    <p:sldId id="945" r:id="rId108"/>
    <p:sldId id="946" r:id="rId109"/>
    <p:sldId id="944" r:id="rId110"/>
    <p:sldId id="793" r:id="rId111"/>
    <p:sldId id="801" r:id="rId112"/>
    <p:sldId id="800" r:id="rId113"/>
    <p:sldId id="737" r:id="rId114"/>
    <p:sldId id="943" r:id="rId115"/>
    <p:sldId id="602" r:id="rId116"/>
    <p:sldId id="874" r:id="rId117"/>
    <p:sldId id="869" r:id="rId118"/>
    <p:sldId id="881" r:id="rId119"/>
    <p:sldId id="875" r:id="rId120"/>
    <p:sldId id="870" r:id="rId121"/>
    <p:sldId id="882" r:id="rId122"/>
    <p:sldId id="883" r:id="rId123"/>
    <p:sldId id="876" r:id="rId124"/>
    <p:sldId id="884" r:id="rId125"/>
    <p:sldId id="885" r:id="rId126"/>
    <p:sldId id="886" r:id="rId127"/>
    <p:sldId id="887" r:id="rId128"/>
    <p:sldId id="877" r:id="rId129"/>
    <p:sldId id="889" r:id="rId130"/>
    <p:sldId id="757" r:id="rId131"/>
    <p:sldId id="888" r:id="rId132"/>
    <p:sldId id="880" r:id="rId133"/>
    <p:sldId id="890" r:id="rId134"/>
    <p:sldId id="891" r:id="rId135"/>
    <p:sldId id="766" r:id="rId136"/>
    <p:sldId id="755" r:id="rId137"/>
    <p:sldId id="760" r:id="rId138"/>
    <p:sldId id="761" r:id="rId139"/>
    <p:sldId id="746" r:id="rId140"/>
    <p:sldId id="947" r:id="rId141"/>
    <p:sldId id="649" r:id="rId142"/>
    <p:sldId id="942" r:id="rId143"/>
    <p:sldId id="434" r:id="rId144"/>
    <p:sldId id="435" r:id="rId145"/>
    <p:sldId id="439" r:id="rId146"/>
    <p:sldId id="436" r:id="rId147"/>
    <p:sldId id="437" r:id="rId148"/>
    <p:sldId id="438" r:id="rId149"/>
    <p:sldId id="440" r:id="rId150"/>
    <p:sldId id="948" r:id="rId151"/>
    <p:sldId id="441" r:id="rId152"/>
    <p:sldId id="949" r:id="rId153"/>
    <p:sldId id="442" r:id="rId154"/>
    <p:sldId id="444" r:id="rId155"/>
    <p:sldId id="445" r:id="rId156"/>
    <p:sldId id="721" r:id="rId157"/>
    <p:sldId id="722" r:id="rId158"/>
    <p:sldId id="683" r:id="rId159"/>
    <p:sldId id="936" r:id="rId160"/>
    <p:sldId id="732" r:id="rId161"/>
    <p:sldId id="284" r:id="rId162"/>
    <p:sldId id="578" r:id="rId163"/>
    <p:sldId id="650" r:id="rId164"/>
    <p:sldId id="449" r:id="rId165"/>
    <p:sldId id="480" r:id="rId166"/>
    <p:sldId id="450" r:id="rId167"/>
    <p:sldId id="451" r:id="rId168"/>
    <p:sldId id="456" r:id="rId169"/>
    <p:sldId id="457" r:id="rId170"/>
    <p:sldId id="500" r:id="rId171"/>
    <p:sldId id="950" r:id="rId172"/>
    <p:sldId id="504" r:id="rId173"/>
    <p:sldId id="501" r:id="rId174"/>
    <p:sldId id="951" r:id="rId175"/>
    <p:sldId id="502" r:id="rId176"/>
    <p:sldId id="452" r:id="rId177"/>
    <p:sldId id="505" r:id="rId178"/>
    <p:sldId id="454" r:id="rId179"/>
    <p:sldId id="506" r:id="rId180"/>
    <p:sldId id="957" r:id="rId181"/>
    <p:sldId id="958" r:id="rId182"/>
    <p:sldId id="715" r:id="rId183"/>
    <p:sldId id="458" r:id="rId184"/>
    <p:sldId id="467" r:id="rId185"/>
    <p:sldId id="469" r:id="rId186"/>
    <p:sldId id="507" r:id="rId187"/>
    <p:sldId id="468" r:id="rId188"/>
    <p:sldId id="466" r:id="rId189"/>
    <p:sldId id="952" r:id="rId190"/>
    <p:sldId id="470" r:id="rId191"/>
    <p:sldId id="471" r:id="rId192"/>
    <p:sldId id="459" r:id="rId193"/>
    <p:sldId id="460" r:id="rId194"/>
    <p:sldId id="472" r:id="rId195"/>
    <p:sldId id="461" r:id="rId196"/>
    <p:sldId id="462" r:id="rId197"/>
    <p:sldId id="463" r:id="rId198"/>
    <p:sldId id="473" r:id="rId199"/>
    <p:sldId id="474" r:id="rId200"/>
    <p:sldId id="475" r:id="rId201"/>
    <p:sldId id="476" r:id="rId202"/>
    <p:sldId id="477" r:id="rId203"/>
    <p:sldId id="953" r:id="rId204"/>
    <p:sldId id="464" r:id="rId205"/>
    <p:sldId id="465" r:id="rId206"/>
    <p:sldId id="478" r:id="rId207"/>
    <p:sldId id="954" r:id="rId208"/>
    <p:sldId id="479" r:id="rId209"/>
    <p:sldId id="723" r:id="rId210"/>
    <p:sldId id="575" r:id="rId211"/>
    <p:sldId id="392" r:id="rId212"/>
    <p:sldId id="391" r:id="rId213"/>
    <p:sldId id="394" r:id="rId214"/>
    <p:sldId id="395" r:id="rId215"/>
    <p:sldId id="396" r:id="rId216"/>
    <p:sldId id="959" r:id="rId217"/>
    <p:sldId id="724" r:id="rId218"/>
    <p:sldId id="481" r:id="rId219"/>
    <p:sldId id="485" r:id="rId220"/>
    <p:sldId id="486" r:id="rId221"/>
    <p:sldId id="487" r:id="rId222"/>
    <p:sldId id="488" r:id="rId223"/>
    <p:sldId id="482" r:id="rId224"/>
    <p:sldId id="726" r:id="rId225"/>
    <p:sldId id="484" r:id="rId226"/>
    <p:sldId id="489" r:id="rId227"/>
    <p:sldId id="490" r:id="rId228"/>
    <p:sldId id="491" r:id="rId229"/>
    <p:sldId id="492" r:id="rId230"/>
    <p:sldId id="493" r:id="rId231"/>
    <p:sldId id="494" r:id="rId232"/>
    <p:sldId id="495" r:id="rId233"/>
    <p:sldId id="496" r:id="rId234"/>
    <p:sldId id="497" r:id="rId235"/>
    <p:sldId id="499" r:id="rId236"/>
    <p:sldId id="498" r:id="rId237"/>
    <p:sldId id="731" r:id="rId238"/>
    <p:sldId id="960" r:id="rId239"/>
    <p:sldId id="289" r:id="rId240"/>
    <p:sldId id="341" r:id="rId241"/>
    <p:sldId id="342" r:id="rId242"/>
    <p:sldId id="343" r:id="rId243"/>
    <p:sldId id="345" r:id="rId244"/>
    <p:sldId id="344" r:id="rId245"/>
    <p:sldId id="285" r:id="rId246"/>
    <p:sldId id="579" r:id="rId247"/>
    <p:sldId id="963" r:id="rId248"/>
    <p:sldId id="964" r:id="rId249"/>
    <p:sldId id="965" r:id="rId250"/>
    <p:sldId id="966" r:id="rId251"/>
    <p:sldId id="584" r:id="rId252"/>
    <p:sldId id="586" r:id="rId253"/>
    <p:sldId id="587" r:id="rId254"/>
    <p:sldId id="588" r:id="rId255"/>
    <p:sldId id="589" r:id="rId256"/>
    <p:sldId id="716" r:id="rId257"/>
    <p:sldId id="323" r:id="rId258"/>
    <p:sldId id="299" r:id="rId259"/>
    <p:sldId id="377" r:id="rId260"/>
    <p:sldId id="378" r:id="rId261"/>
    <p:sldId id="527" r:id="rId262"/>
    <p:sldId id="572" r:id="rId263"/>
    <p:sldId id="955" r:id="rId264"/>
    <p:sldId id="312" r:id="rId265"/>
    <p:sldId id="347" r:id="rId266"/>
    <p:sldId id="348" r:id="rId267"/>
    <p:sldId id="349" r:id="rId268"/>
    <p:sldId id="313" r:id="rId269"/>
    <p:sldId id="346" r:id="rId270"/>
    <p:sldId id="937" r:id="rId271"/>
    <p:sldId id="315" r:id="rId272"/>
    <p:sldId id="350" r:id="rId273"/>
    <p:sldId id="351" r:id="rId274"/>
    <p:sldId id="961" r:id="rId275"/>
    <p:sldId id="352" r:id="rId276"/>
    <p:sldId id="353" r:id="rId277"/>
    <p:sldId id="573" r:id="rId278"/>
    <p:sldId id="357" r:id="rId279"/>
    <p:sldId id="962" r:id="rId280"/>
    <p:sldId id="380" r:id="rId281"/>
    <p:sldId id="967" r:id="rId282"/>
    <p:sldId id="968" r:id="rId283"/>
    <p:sldId id="969" r:id="rId284"/>
    <p:sldId id="970" r:id="rId285"/>
    <p:sldId id="574" r:id="rId286"/>
    <p:sldId id="379" r:id="rId287"/>
    <p:sldId id="717" r:id="rId288"/>
    <p:sldId id="385" r:id="rId289"/>
    <p:sldId id="934" r:id="rId290"/>
    <p:sldId id="387" r:id="rId291"/>
    <p:sldId id="382" r:id="rId292"/>
    <p:sldId id="383" r:id="rId293"/>
    <p:sldId id="416" r:id="rId294"/>
    <p:sldId id="384" r:id="rId295"/>
    <p:sldId id="417" r:id="rId296"/>
    <p:sldId id="418" r:id="rId297"/>
    <p:sldId id="419" r:id="rId298"/>
    <p:sldId id="420" r:id="rId299"/>
    <p:sldId id="268" r:id="rId300"/>
    <p:sldId id="580" r:id="rId301"/>
    <p:sldId id="971" r:id="rId302"/>
    <p:sldId id="972" r:id="rId303"/>
    <p:sldId id="976" r:id="rId304"/>
    <p:sldId id="975" r:id="rId305"/>
    <p:sldId id="973" r:id="rId306"/>
    <p:sldId id="974" r:id="rId307"/>
    <p:sldId id="307" r:id="rId308"/>
    <p:sldId id="295" r:id="rId309"/>
    <p:sldId id="264" r:id="rId310"/>
    <p:sldId id="297" r:id="rId3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33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29633B-EBC1-4913-AD13-416B743E8AC2}" v="5" dt="2021-09-25T13:15:56.3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81945" autoAdjust="0"/>
  </p:normalViewPr>
  <p:slideViewPr>
    <p:cSldViewPr snapToGrid="0" showGuides="1">
      <p:cViewPr varScale="1">
        <p:scale>
          <a:sx n="82" d="100"/>
          <a:sy n="82" d="100"/>
        </p:scale>
        <p:origin x="43" y="2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theme" Target="theme/theme1.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tableStyles" Target="tableStyles.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microsoft.com/office/2016/11/relationships/changesInfo" Target="changesInfos/changesInfo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microsoft.com/office/2015/10/relationships/revisionInfo" Target="revisionInfo.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notesMaster" Target="notesMasters/notesMaster1.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viewProps" Target="viewProps.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Webley" userId="836f531d-195e-4340-bc9a-b5c372095905" providerId="ADAL" clId="{2629633B-EBC1-4913-AD13-416B743E8AC2}"/>
    <pc:docChg chg="undo custSel delSld modSld sldOrd">
      <pc:chgData name="Martin Webley" userId="836f531d-195e-4340-bc9a-b5c372095905" providerId="ADAL" clId="{2629633B-EBC1-4913-AD13-416B743E8AC2}" dt="2021-09-25T13:19:44.264" v="486" actId="20577"/>
      <pc:docMkLst>
        <pc:docMk/>
      </pc:docMkLst>
      <pc:sldChg chg="modSp mod">
        <pc:chgData name="Martin Webley" userId="836f531d-195e-4340-bc9a-b5c372095905" providerId="ADAL" clId="{2629633B-EBC1-4913-AD13-416B743E8AC2}" dt="2021-09-25T13:19:07.031" v="484" actId="20577"/>
        <pc:sldMkLst>
          <pc:docMk/>
          <pc:sldMk cId="174211072" sldId="264"/>
        </pc:sldMkLst>
        <pc:spChg chg="mod">
          <ac:chgData name="Martin Webley" userId="836f531d-195e-4340-bc9a-b5c372095905" providerId="ADAL" clId="{2629633B-EBC1-4913-AD13-416B743E8AC2}" dt="2021-09-25T13:19:07.031" v="484" actId="20577"/>
          <ac:spMkLst>
            <pc:docMk/>
            <pc:sldMk cId="174211072" sldId="264"/>
            <ac:spMk id="3" creationId="{93E1A0CE-437E-4089-AE73-03BEE8D4C05A}"/>
          </ac:spMkLst>
        </pc:spChg>
      </pc:sldChg>
      <pc:sldChg chg="ord">
        <pc:chgData name="Martin Webley" userId="836f531d-195e-4340-bc9a-b5c372095905" providerId="ADAL" clId="{2629633B-EBC1-4913-AD13-416B743E8AC2}" dt="2021-09-25T13:06:16.440" v="200"/>
        <pc:sldMkLst>
          <pc:docMk/>
          <pc:sldMk cId="400154969" sldId="297"/>
        </pc:sldMkLst>
      </pc:sldChg>
      <pc:sldChg chg="modSp mod">
        <pc:chgData name="Martin Webley" userId="836f531d-195e-4340-bc9a-b5c372095905" providerId="ADAL" clId="{2629633B-EBC1-4913-AD13-416B743E8AC2}" dt="2021-09-25T13:08:46.494" v="459" actId="20577"/>
        <pc:sldMkLst>
          <pc:docMk/>
          <pc:sldMk cId="2960445591" sldId="307"/>
        </pc:sldMkLst>
        <pc:spChg chg="mod">
          <ac:chgData name="Martin Webley" userId="836f531d-195e-4340-bc9a-b5c372095905" providerId="ADAL" clId="{2629633B-EBC1-4913-AD13-416B743E8AC2}" dt="2021-09-25T13:03:21.467" v="74" actId="6549"/>
          <ac:spMkLst>
            <pc:docMk/>
            <pc:sldMk cId="2960445591" sldId="307"/>
            <ac:spMk id="2" creationId="{AC426A0F-ACD7-440E-8DE8-F5DF6EF0C66B}"/>
          </ac:spMkLst>
        </pc:spChg>
        <pc:spChg chg="mod">
          <ac:chgData name="Martin Webley" userId="836f531d-195e-4340-bc9a-b5c372095905" providerId="ADAL" clId="{2629633B-EBC1-4913-AD13-416B743E8AC2}" dt="2021-09-25T13:08:46.494" v="459" actId="20577"/>
          <ac:spMkLst>
            <pc:docMk/>
            <pc:sldMk cId="2960445591" sldId="307"/>
            <ac:spMk id="3" creationId="{D280CEAA-C30B-41EB-BCBA-3995AED1C48B}"/>
          </ac:spMkLst>
        </pc:spChg>
      </pc:sldChg>
      <pc:sldChg chg="del">
        <pc:chgData name="Martin Webley" userId="836f531d-195e-4340-bc9a-b5c372095905" providerId="ADAL" clId="{2629633B-EBC1-4913-AD13-416B743E8AC2}" dt="2021-09-25T12:59:37.306" v="20" actId="47"/>
        <pc:sldMkLst>
          <pc:docMk/>
          <pc:sldMk cId="3285865009" sldId="354"/>
        </pc:sldMkLst>
      </pc:sldChg>
      <pc:sldChg chg="del">
        <pc:chgData name="Martin Webley" userId="836f531d-195e-4340-bc9a-b5c372095905" providerId="ADAL" clId="{2629633B-EBC1-4913-AD13-416B743E8AC2}" dt="2021-09-25T12:59:39.333" v="21" actId="47"/>
        <pc:sldMkLst>
          <pc:docMk/>
          <pc:sldMk cId="4217690580" sldId="355"/>
        </pc:sldMkLst>
      </pc:sldChg>
      <pc:sldChg chg="del">
        <pc:chgData name="Martin Webley" userId="836f531d-195e-4340-bc9a-b5c372095905" providerId="ADAL" clId="{2629633B-EBC1-4913-AD13-416B743E8AC2}" dt="2021-09-25T12:59:59.576" v="22" actId="47"/>
        <pc:sldMkLst>
          <pc:docMk/>
          <pc:sldMk cId="1845496227" sldId="356"/>
        </pc:sldMkLst>
      </pc:sldChg>
      <pc:sldChg chg="modNotesTx">
        <pc:chgData name="Martin Webley" userId="836f531d-195e-4340-bc9a-b5c372095905" providerId="ADAL" clId="{2629633B-EBC1-4913-AD13-416B743E8AC2}" dt="2021-09-25T13:13:54.934" v="466" actId="20577"/>
        <pc:sldMkLst>
          <pc:docMk/>
          <pc:sldMk cId="2573079476" sldId="464"/>
        </pc:sldMkLst>
      </pc:sldChg>
      <pc:sldChg chg="modAnim">
        <pc:chgData name="Martin Webley" userId="836f531d-195e-4340-bc9a-b5c372095905" providerId="ADAL" clId="{2629633B-EBC1-4913-AD13-416B743E8AC2}" dt="2021-09-25T13:11:01.555" v="463"/>
        <pc:sldMkLst>
          <pc:docMk/>
          <pc:sldMk cId="1837158780" sldId="534"/>
        </pc:sldMkLst>
      </pc:sldChg>
      <pc:sldChg chg="modSp mod">
        <pc:chgData name="Martin Webley" userId="836f531d-195e-4340-bc9a-b5c372095905" providerId="ADAL" clId="{2629633B-EBC1-4913-AD13-416B743E8AC2}" dt="2021-09-25T13:19:44.264" v="486" actId="20577"/>
        <pc:sldMkLst>
          <pc:docMk/>
          <pc:sldMk cId="713642169" sldId="610"/>
        </pc:sldMkLst>
        <pc:spChg chg="mod">
          <ac:chgData name="Martin Webley" userId="836f531d-195e-4340-bc9a-b5c372095905" providerId="ADAL" clId="{2629633B-EBC1-4913-AD13-416B743E8AC2}" dt="2021-09-25T13:19:44.264" v="486" actId="20577"/>
          <ac:spMkLst>
            <pc:docMk/>
            <pc:sldMk cId="713642169" sldId="610"/>
            <ac:spMk id="3" creationId="{78941B76-ADFF-4B8C-BB38-21ADF089D1A0}"/>
          </ac:spMkLst>
        </pc:spChg>
      </pc:sldChg>
      <pc:sldChg chg="modNotesTx">
        <pc:chgData name="Martin Webley" userId="836f531d-195e-4340-bc9a-b5c372095905" providerId="ADAL" clId="{2629633B-EBC1-4913-AD13-416B743E8AC2}" dt="2021-09-25T12:57:32.098" v="19" actId="20577"/>
        <pc:sldMkLst>
          <pc:docMk/>
          <pc:sldMk cId="3659679393" sldId="732"/>
        </pc:sldMkLst>
      </pc:sldChg>
      <pc:sldChg chg="del">
        <pc:chgData name="Martin Webley" userId="836f531d-195e-4340-bc9a-b5c372095905" providerId="ADAL" clId="{2629633B-EBC1-4913-AD13-416B743E8AC2}" dt="2021-09-25T13:02:23.400" v="24" actId="47"/>
        <pc:sldMkLst>
          <pc:docMk/>
          <pc:sldMk cId="2359282423" sldId="733"/>
        </pc:sldMkLst>
      </pc:sldChg>
      <pc:sldChg chg="del">
        <pc:chgData name="Martin Webley" userId="836f531d-195e-4340-bc9a-b5c372095905" providerId="ADAL" clId="{2629633B-EBC1-4913-AD13-416B743E8AC2}" dt="2021-09-25T13:02:24.741" v="25" actId="47"/>
        <pc:sldMkLst>
          <pc:docMk/>
          <pc:sldMk cId="2332373179" sldId="734"/>
        </pc:sldMkLst>
      </pc:sldChg>
      <pc:sldChg chg="del">
        <pc:chgData name="Martin Webley" userId="836f531d-195e-4340-bc9a-b5c372095905" providerId="ADAL" clId="{2629633B-EBC1-4913-AD13-416B743E8AC2}" dt="2021-09-25T13:02:25.559" v="26" actId="47"/>
        <pc:sldMkLst>
          <pc:docMk/>
          <pc:sldMk cId="2715605454" sldId="735"/>
        </pc:sldMkLst>
      </pc:sldChg>
      <pc:sldChg chg="del">
        <pc:chgData name="Martin Webley" userId="836f531d-195e-4340-bc9a-b5c372095905" providerId="ADAL" clId="{2629633B-EBC1-4913-AD13-416B743E8AC2}" dt="2021-09-25T13:02:26.885" v="27" actId="47"/>
        <pc:sldMkLst>
          <pc:docMk/>
          <pc:sldMk cId="67413456" sldId="736"/>
        </pc:sldMkLst>
      </pc:sldChg>
      <pc:sldChg chg="modNotesTx">
        <pc:chgData name="Martin Webley" userId="836f531d-195e-4340-bc9a-b5c372095905" providerId="ADAL" clId="{2629633B-EBC1-4913-AD13-416B743E8AC2}" dt="2021-09-25T12:56:42.137" v="16" actId="6549"/>
        <pc:sldMkLst>
          <pc:docMk/>
          <pc:sldMk cId="1498230700" sldId="766"/>
        </pc:sldMkLst>
      </pc:sldChg>
      <pc:sldChg chg="modAnim">
        <pc:chgData name="Martin Webley" userId="836f531d-195e-4340-bc9a-b5c372095905" providerId="ADAL" clId="{2629633B-EBC1-4913-AD13-416B743E8AC2}" dt="2021-09-25T13:10:55.479" v="461"/>
        <pc:sldMkLst>
          <pc:docMk/>
          <pc:sldMk cId="490021814" sldId="860"/>
        </pc:sldMkLst>
      </pc:sldChg>
      <pc:sldChg chg="modNotesTx">
        <pc:chgData name="Martin Webley" userId="836f531d-195e-4340-bc9a-b5c372095905" providerId="ADAL" clId="{2629633B-EBC1-4913-AD13-416B743E8AC2}" dt="2021-09-25T12:54:38.848" v="2" actId="6549"/>
        <pc:sldMkLst>
          <pc:docMk/>
          <pc:sldMk cId="2589998440" sldId="869"/>
        </pc:sldMkLst>
      </pc:sldChg>
      <pc:sldChg chg="modNotesTx">
        <pc:chgData name="Martin Webley" userId="836f531d-195e-4340-bc9a-b5c372095905" providerId="ADAL" clId="{2629633B-EBC1-4913-AD13-416B743E8AC2}" dt="2021-09-25T12:54:54.392" v="3" actId="6549"/>
        <pc:sldMkLst>
          <pc:docMk/>
          <pc:sldMk cId="2403466158" sldId="875"/>
        </pc:sldMkLst>
      </pc:sldChg>
      <pc:sldChg chg="modNotesTx">
        <pc:chgData name="Martin Webley" userId="836f531d-195e-4340-bc9a-b5c372095905" providerId="ADAL" clId="{2629633B-EBC1-4913-AD13-416B743E8AC2}" dt="2021-09-25T12:55:18.325" v="6" actId="6549"/>
        <pc:sldMkLst>
          <pc:docMk/>
          <pc:sldMk cId="3640502844" sldId="876"/>
        </pc:sldMkLst>
      </pc:sldChg>
      <pc:sldChg chg="modNotesTx">
        <pc:chgData name="Martin Webley" userId="836f531d-195e-4340-bc9a-b5c372095905" providerId="ADAL" clId="{2629633B-EBC1-4913-AD13-416B743E8AC2}" dt="2021-09-25T12:56:00.124" v="13" actId="20577"/>
        <pc:sldMkLst>
          <pc:docMk/>
          <pc:sldMk cId="3515260306" sldId="877"/>
        </pc:sldMkLst>
      </pc:sldChg>
      <pc:sldChg chg="modNotesTx">
        <pc:chgData name="Martin Webley" userId="836f531d-195e-4340-bc9a-b5c372095905" providerId="ADAL" clId="{2629633B-EBC1-4913-AD13-416B743E8AC2}" dt="2021-09-25T13:13:10.472" v="464" actId="6549"/>
        <pc:sldMkLst>
          <pc:docMk/>
          <pc:sldMk cId="3219976295" sldId="880"/>
        </pc:sldMkLst>
      </pc:sldChg>
      <pc:sldChg chg="modNotesTx">
        <pc:chgData name="Martin Webley" userId="836f531d-195e-4340-bc9a-b5c372095905" providerId="ADAL" clId="{2629633B-EBC1-4913-AD13-416B743E8AC2}" dt="2021-09-25T12:55:06.403" v="5" actId="6549"/>
        <pc:sldMkLst>
          <pc:docMk/>
          <pc:sldMk cId="2524512268" sldId="882"/>
        </pc:sldMkLst>
      </pc:sldChg>
      <pc:sldChg chg="modNotesTx">
        <pc:chgData name="Martin Webley" userId="836f531d-195e-4340-bc9a-b5c372095905" providerId="ADAL" clId="{2629633B-EBC1-4913-AD13-416B743E8AC2}" dt="2021-09-25T12:55:41.350" v="11" actId="6549"/>
        <pc:sldMkLst>
          <pc:docMk/>
          <pc:sldMk cId="2458070556" sldId="884"/>
        </pc:sldMkLst>
      </pc:sldChg>
      <pc:sldChg chg="modNotesTx">
        <pc:chgData name="Martin Webley" userId="836f531d-195e-4340-bc9a-b5c372095905" providerId="ADAL" clId="{2629633B-EBC1-4913-AD13-416B743E8AC2}" dt="2021-09-25T12:56:33.757" v="15" actId="6549"/>
        <pc:sldMkLst>
          <pc:docMk/>
          <pc:sldMk cId="3084784006" sldId="891"/>
        </pc:sldMkLst>
      </pc:sldChg>
      <pc:sldChg chg="modNotesTx">
        <pc:chgData name="Martin Webley" userId="836f531d-195e-4340-bc9a-b5c372095905" providerId="ADAL" clId="{2629633B-EBC1-4913-AD13-416B743E8AC2}" dt="2021-09-25T12:49:19.983" v="0" actId="6549"/>
        <pc:sldMkLst>
          <pc:docMk/>
          <pc:sldMk cId="3998071003" sldId="896"/>
        </pc:sldMkLst>
      </pc:sldChg>
      <pc:sldChg chg="modNotesTx">
        <pc:chgData name="Martin Webley" userId="836f531d-195e-4340-bc9a-b5c372095905" providerId="ADAL" clId="{2629633B-EBC1-4913-AD13-416B743E8AC2}" dt="2021-09-25T12:49:39.222" v="1" actId="6549"/>
        <pc:sldMkLst>
          <pc:docMk/>
          <pc:sldMk cId="3779212300" sldId="907"/>
        </pc:sldMkLst>
      </pc:sldChg>
      <pc:sldChg chg="del">
        <pc:chgData name="Martin Webley" userId="836f531d-195e-4340-bc9a-b5c372095905" providerId="ADAL" clId="{2629633B-EBC1-4913-AD13-416B743E8AC2}" dt="2021-09-25T13:00:28.912" v="23" actId="47"/>
        <pc:sldMkLst>
          <pc:docMk/>
          <pc:sldMk cId="2707512070" sldId="9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583322-4BB0-4536-9371-72C671568FA5}" type="datetimeFigureOut">
              <a:rPr lang="en-GB" smtClean="0"/>
              <a:t>25/09/2021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FEDEE5-1CBC-43D9-B651-7798A41B076A}" type="slidenum">
              <a:rPr lang="en-GB" smtClean="0"/>
              <a:t>‹#›</a:t>
            </a:fld>
            <a:endParaRPr lang="en-GB"/>
          </a:p>
        </p:txBody>
      </p:sp>
    </p:spTree>
    <p:extLst>
      <p:ext uri="{BB962C8B-B14F-4D97-AF65-F5344CB8AC3E}">
        <p14:creationId xmlns:p14="http://schemas.microsoft.com/office/powerpoint/2010/main" val="3245166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18</a:t>
            </a:fld>
            <a:endParaRPr lang="en-GB"/>
          </a:p>
        </p:txBody>
      </p:sp>
    </p:spTree>
    <p:extLst>
      <p:ext uri="{BB962C8B-B14F-4D97-AF65-F5344CB8AC3E}">
        <p14:creationId xmlns:p14="http://schemas.microsoft.com/office/powerpoint/2010/main" val="1191764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https://www.rapidtables.com/calc/math/Exponent_Calculator.html</a:t>
            </a:r>
          </a:p>
          <a:p>
            <a:endParaRPr lang="en-GB" dirty="0"/>
          </a:p>
          <a:p>
            <a:r>
              <a:rPr lang="en-GB" dirty="0"/>
              <a:t>https://www.dcode.fr/modular-exponentiation</a:t>
            </a:r>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60</a:t>
            </a:fld>
            <a:endParaRPr lang="en-GB"/>
          </a:p>
        </p:txBody>
      </p:sp>
    </p:spTree>
    <p:extLst>
      <p:ext uri="{BB962C8B-B14F-4D97-AF65-F5344CB8AC3E}">
        <p14:creationId xmlns:p14="http://schemas.microsoft.com/office/powerpoint/2010/main" val="1433777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https://www.rapidtables.com/calc/math/Exponent_Calculator.html</a:t>
            </a:r>
          </a:p>
          <a:p>
            <a:endParaRPr lang="en-GB" dirty="0"/>
          </a:p>
          <a:p>
            <a:r>
              <a:rPr lang="en-GB" dirty="0"/>
              <a:t>https://www.dcode.fr/modular-exponentiation</a:t>
            </a:r>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62</a:t>
            </a:fld>
            <a:endParaRPr lang="en-GB"/>
          </a:p>
        </p:txBody>
      </p:sp>
    </p:spTree>
    <p:extLst>
      <p:ext uri="{BB962C8B-B14F-4D97-AF65-F5344CB8AC3E}">
        <p14:creationId xmlns:p14="http://schemas.microsoft.com/office/powerpoint/2010/main" val="2443232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https://www.rapidtables.com/calc/math/Exponent_Calculator.html</a:t>
            </a:r>
          </a:p>
          <a:p>
            <a:endParaRPr lang="en-GB" dirty="0"/>
          </a:p>
          <a:p>
            <a:r>
              <a:rPr lang="en-GB" dirty="0"/>
              <a:t>https://www.dcode.fr/modular-exponentiation</a:t>
            </a:r>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65</a:t>
            </a:fld>
            <a:endParaRPr lang="en-GB"/>
          </a:p>
        </p:txBody>
      </p:sp>
    </p:spTree>
    <p:extLst>
      <p:ext uri="{BB962C8B-B14F-4D97-AF65-F5344CB8AC3E}">
        <p14:creationId xmlns:p14="http://schemas.microsoft.com/office/powerpoint/2010/main" val="3338276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https://www.rapidtables.com/calc/math/Exponent_Calculator.html</a:t>
            </a:r>
          </a:p>
          <a:p>
            <a:endParaRPr lang="en-GB" dirty="0"/>
          </a:p>
          <a:p>
            <a:r>
              <a:rPr lang="en-GB" dirty="0"/>
              <a:t>https://www.dcode.fr/modular-exponentiation</a:t>
            </a:r>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66</a:t>
            </a:fld>
            <a:endParaRPr lang="en-GB"/>
          </a:p>
        </p:txBody>
      </p:sp>
    </p:spTree>
    <p:extLst>
      <p:ext uri="{BB962C8B-B14F-4D97-AF65-F5344CB8AC3E}">
        <p14:creationId xmlns:p14="http://schemas.microsoft.com/office/powerpoint/2010/main" val="1980110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67</a:t>
            </a:fld>
            <a:endParaRPr lang="en-GB"/>
          </a:p>
        </p:txBody>
      </p:sp>
    </p:spTree>
    <p:extLst>
      <p:ext uri="{BB962C8B-B14F-4D97-AF65-F5344CB8AC3E}">
        <p14:creationId xmlns:p14="http://schemas.microsoft.com/office/powerpoint/2010/main" val="1000007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68</a:t>
            </a:fld>
            <a:endParaRPr lang="en-GB"/>
          </a:p>
        </p:txBody>
      </p:sp>
    </p:spTree>
    <p:extLst>
      <p:ext uri="{BB962C8B-B14F-4D97-AF65-F5344CB8AC3E}">
        <p14:creationId xmlns:p14="http://schemas.microsoft.com/office/powerpoint/2010/main" val="2494309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The Sender first raises a request with the Registration Authority (RA), once the RA authorises the request the Certification Authority provides a Certificate Private Key to the Sender, and provides a Certificate Public Key to the Verification Authority.</a:t>
            </a:r>
          </a:p>
          <a:p>
            <a:endParaRPr lang="en-GB" dirty="0"/>
          </a:p>
          <a:p>
            <a:r>
              <a:rPr lang="en-GB" dirty="0"/>
              <a:t>When the Sender sends Signed Data to the Recipient, the Recipient then checks with the Verification Authority that the Signature is OK.</a:t>
            </a:r>
          </a:p>
        </p:txBody>
      </p:sp>
      <p:sp>
        <p:nvSpPr>
          <p:cNvPr id="4" name="Slide Number Placeholder 3"/>
          <p:cNvSpPr>
            <a:spLocks noGrp="1"/>
          </p:cNvSpPr>
          <p:nvPr>
            <p:ph type="sldNum" sz="quarter" idx="5"/>
          </p:nvPr>
        </p:nvSpPr>
        <p:spPr/>
        <p:txBody>
          <a:bodyPr/>
          <a:lstStyle/>
          <a:p>
            <a:fld id="{2BFEDEE5-1CBC-43D9-B651-7798A41B076A}" type="slidenum">
              <a:rPr lang="en-GB" smtClean="0"/>
              <a:t>76</a:t>
            </a:fld>
            <a:endParaRPr lang="en-GB"/>
          </a:p>
        </p:txBody>
      </p:sp>
    </p:spTree>
    <p:extLst>
      <p:ext uri="{BB962C8B-B14F-4D97-AF65-F5344CB8AC3E}">
        <p14:creationId xmlns:p14="http://schemas.microsoft.com/office/powerpoint/2010/main" val="26942879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Test Questions</a:t>
            </a:r>
          </a:p>
          <a:p>
            <a:r>
              <a:rPr lang="en-GB" dirty="0"/>
              <a:t>7 + 30 (Mod24) = 13</a:t>
            </a:r>
          </a:p>
          <a:p>
            <a:endParaRPr lang="en-GB" dirty="0"/>
          </a:p>
          <a:p>
            <a:r>
              <a:rPr lang="en-GB" dirty="0"/>
              <a:t>15 + 40 (Mod 12) = 7</a:t>
            </a:r>
          </a:p>
          <a:p>
            <a:endParaRPr lang="en-GB" dirty="0"/>
          </a:p>
          <a:p>
            <a:r>
              <a:rPr lang="en-GB" dirty="0"/>
              <a:t>3 * 90 (Mod 25) = 20</a:t>
            </a:r>
          </a:p>
          <a:p>
            <a:endParaRPr lang="en-GB" dirty="0"/>
          </a:p>
          <a:p>
            <a:r>
              <a:rPr lang="en-GB" dirty="0"/>
              <a:t>12 * 10 (Mod 25) = 20 </a:t>
            </a:r>
          </a:p>
        </p:txBody>
      </p:sp>
      <p:sp>
        <p:nvSpPr>
          <p:cNvPr id="4" name="Slide Number Placeholder 3"/>
          <p:cNvSpPr>
            <a:spLocks noGrp="1"/>
          </p:cNvSpPr>
          <p:nvPr>
            <p:ph type="sldNum" sz="quarter" idx="5"/>
          </p:nvPr>
        </p:nvSpPr>
        <p:spPr/>
        <p:txBody>
          <a:bodyPr/>
          <a:lstStyle/>
          <a:p>
            <a:fld id="{2BFEDEE5-1CBC-43D9-B651-7798A41B076A}" type="slidenum">
              <a:rPr lang="en-GB" smtClean="0"/>
              <a:t>87</a:t>
            </a:fld>
            <a:endParaRPr lang="en-GB"/>
          </a:p>
        </p:txBody>
      </p:sp>
    </p:spTree>
    <p:extLst>
      <p:ext uri="{BB962C8B-B14F-4D97-AF65-F5344CB8AC3E}">
        <p14:creationId xmlns:p14="http://schemas.microsoft.com/office/powerpoint/2010/main" val="1789607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Test Questions</a:t>
            </a:r>
          </a:p>
          <a:p>
            <a:r>
              <a:rPr lang="en-GB" dirty="0"/>
              <a:t>7 + 30 (Mod24) = 13</a:t>
            </a:r>
          </a:p>
          <a:p>
            <a:endParaRPr lang="en-GB" dirty="0"/>
          </a:p>
          <a:p>
            <a:r>
              <a:rPr lang="en-GB" dirty="0"/>
              <a:t>15 + 40 (Mod 12) = 7</a:t>
            </a:r>
          </a:p>
          <a:p>
            <a:endParaRPr lang="en-GB" dirty="0"/>
          </a:p>
          <a:p>
            <a:r>
              <a:rPr lang="en-GB" dirty="0"/>
              <a:t>3 * 90 (Mod 25) = 20</a:t>
            </a:r>
          </a:p>
          <a:p>
            <a:endParaRPr lang="en-GB" dirty="0"/>
          </a:p>
          <a:p>
            <a:r>
              <a:rPr lang="en-GB" dirty="0"/>
              <a:t>12 * 10 (Mod 25) = 20 </a:t>
            </a:r>
          </a:p>
        </p:txBody>
      </p:sp>
      <p:sp>
        <p:nvSpPr>
          <p:cNvPr id="4" name="Slide Number Placeholder 3"/>
          <p:cNvSpPr>
            <a:spLocks noGrp="1"/>
          </p:cNvSpPr>
          <p:nvPr>
            <p:ph type="sldNum" sz="quarter" idx="5"/>
          </p:nvPr>
        </p:nvSpPr>
        <p:spPr/>
        <p:txBody>
          <a:bodyPr/>
          <a:lstStyle/>
          <a:p>
            <a:fld id="{2BFEDEE5-1CBC-43D9-B651-7798A41B076A}" type="slidenum">
              <a:rPr lang="en-GB" smtClean="0"/>
              <a:t>88</a:t>
            </a:fld>
            <a:endParaRPr lang="en-GB"/>
          </a:p>
        </p:txBody>
      </p:sp>
    </p:spTree>
    <p:extLst>
      <p:ext uri="{BB962C8B-B14F-4D97-AF65-F5344CB8AC3E}">
        <p14:creationId xmlns:p14="http://schemas.microsoft.com/office/powerpoint/2010/main" val="14899973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Test Questions</a:t>
            </a:r>
          </a:p>
          <a:p>
            <a:r>
              <a:rPr lang="en-GB" dirty="0"/>
              <a:t>7 + 30 (Mod24) = 13</a:t>
            </a:r>
          </a:p>
          <a:p>
            <a:endParaRPr lang="en-GB" dirty="0"/>
          </a:p>
          <a:p>
            <a:r>
              <a:rPr lang="en-GB" dirty="0"/>
              <a:t>15 + 40 (Mod 12) = 7</a:t>
            </a:r>
          </a:p>
          <a:p>
            <a:endParaRPr lang="en-GB" dirty="0"/>
          </a:p>
          <a:p>
            <a:r>
              <a:rPr lang="en-GB" dirty="0"/>
              <a:t>3 * 90 (Mod 25) = 20</a:t>
            </a:r>
          </a:p>
          <a:p>
            <a:endParaRPr lang="en-GB" dirty="0"/>
          </a:p>
          <a:p>
            <a:r>
              <a:rPr lang="en-GB" dirty="0"/>
              <a:t>12 * 10 (Mod 25) = 20 </a:t>
            </a:r>
          </a:p>
        </p:txBody>
      </p:sp>
      <p:sp>
        <p:nvSpPr>
          <p:cNvPr id="4" name="Slide Number Placeholder 3"/>
          <p:cNvSpPr>
            <a:spLocks noGrp="1"/>
          </p:cNvSpPr>
          <p:nvPr>
            <p:ph type="sldNum" sz="quarter" idx="5"/>
          </p:nvPr>
        </p:nvSpPr>
        <p:spPr/>
        <p:txBody>
          <a:bodyPr/>
          <a:lstStyle/>
          <a:p>
            <a:fld id="{2BFEDEE5-1CBC-43D9-B651-7798A41B076A}" type="slidenum">
              <a:rPr lang="en-GB" smtClean="0"/>
              <a:t>89</a:t>
            </a:fld>
            <a:endParaRPr lang="en-GB"/>
          </a:p>
        </p:txBody>
      </p:sp>
    </p:spTree>
    <p:extLst>
      <p:ext uri="{BB962C8B-B14F-4D97-AF65-F5344CB8AC3E}">
        <p14:creationId xmlns:p14="http://schemas.microsoft.com/office/powerpoint/2010/main" val="1854638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22</a:t>
            </a:fld>
            <a:endParaRPr lang="en-GB"/>
          </a:p>
        </p:txBody>
      </p:sp>
    </p:spTree>
    <p:extLst>
      <p:ext uri="{BB962C8B-B14F-4D97-AF65-F5344CB8AC3E}">
        <p14:creationId xmlns:p14="http://schemas.microsoft.com/office/powerpoint/2010/main" val="860785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Test Questions</a:t>
            </a:r>
          </a:p>
          <a:p>
            <a:r>
              <a:rPr lang="en-GB" dirty="0"/>
              <a:t>7 + 30 (Mod24) = 13</a:t>
            </a:r>
          </a:p>
          <a:p>
            <a:endParaRPr lang="en-GB" dirty="0"/>
          </a:p>
          <a:p>
            <a:r>
              <a:rPr lang="en-GB" dirty="0"/>
              <a:t>15 + 40 (Mod 12) = 7</a:t>
            </a:r>
          </a:p>
          <a:p>
            <a:endParaRPr lang="en-GB" dirty="0"/>
          </a:p>
          <a:p>
            <a:r>
              <a:rPr lang="en-GB" dirty="0"/>
              <a:t>3 * 90 (Mod 25) = 20</a:t>
            </a:r>
          </a:p>
          <a:p>
            <a:endParaRPr lang="en-GB" dirty="0"/>
          </a:p>
          <a:p>
            <a:r>
              <a:rPr lang="en-GB" dirty="0"/>
              <a:t>12 * 10 (Mod 25) = 20 </a:t>
            </a:r>
          </a:p>
        </p:txBody>
      </p:sp>
      <p:sp>
        <p:nvSpPr>
          <p:cNvPr id="4" name="Slide Number Placeholder 3"/>
          <p:cNvSpPr>
            <a:spLocks noGrp="1"/>
          </p:cNvSpPr>
          <p:nvPr>
            <p:ph type="sldNum" sz="quarter" idx="5"/>
          </p:nvPr>
        </p:nvSpPr>
        <p:spPr/>
        <p:txBody>
          <a:bodyPr/>
          <a:lstStyle/>
          <a:p>
            <a:fld id="{2BFEDEE5-1CBC-43D9-B651-7798A41B076A}" type="slidenum">
              <a:rPr lang="en-GB" smtClean="0"/>
              <a:t>90</a:t>
            </a:fld>
            <a:endParaRPr lang="en-GB"/>
          </a:p>
        </p:txBody>
      </p:sp>
    </p:spTree>
    <p:extLst>
      <p:ext uri="{BB962C8B-B14F-4D97-AF65-F5344CB8AC3E}">
        <p14:creationId xmlns:p14="http://schemas.microsoft.com/office/powerpoint/2010/main" val="3370539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Test Questions</a:t>
            </a:r>
          </a:p>
          <a:p>
            <a:r>
              <a:rPr lang="en-GB" dirty="0"/>
              <a:t>7 + 30 (Mod24) = 13</a:t>
            </a:r>
          </a:p>
          <a:p>
            <a:endParaRPr lang="en-GB" dirty="0"/>
          </a:p>
          <a:p>
            <a:r>
              <a:rPr lang="en-GB" dirty="0"/>
              <a:t>15 + 40 (Mod 12) = 7</a:t>
            </a:r>
          </a:p>
          <a:p>
            <a:endParaRPr lang="en-GB" dirty="0"/>
          </a:p>
          <a:p>
            <a:r>
              <a:rPr lang="en-GB" dirty="0"/>
              <a:t>3 * 90 (Mod 25) = 20</a:t>
            </a:r>
          </a:p>
          <a:p>
            <a:endParaRPr lang="en-GB" dirty="0"/>
          </a:p>
          <a:p>
            <a:r>
              <a:rPr lang="en-GB" dirty="0"/>
              <a:t>12 * 10 (Mod 25) = 20 </a:t>
            </a:r>
          </a:p>
        </p:txBody>
      </p:sp>
      <p:sp>
        <p:nvSpPr>
          <p:cNvPr id="4" name="Slide Number Placeholder 3"/>
          <p:cNvSpPr>
            <a:spLocks noGrp="1"/>
          </p:cNvSpPr>
          <p:nvPr>
            <p:ph type="sldNum" sz="quarter" idx="5"/>
          </p:nvPr>
        </p:nvSpPr>
        <p:spPr/>
        <p:txBody>
          <a:bodyPr/>
          <a:lstStyle/>
          <a:p>
            <a:fld id="{2BFEDEE5-1CBC-43D9-B651-7798A41B076A}" type="slidenum">
              <a:rPr lang="en-GB" smtClean="0"/>
              <a:t>91</a:t>
            </a:fld>
            <a:endParaRPr lang="en-GB"/>
          </a:p>
        </p:txBody>
      </p:sp>
    </p:spTree>
    <p:extLst>
      <p:ext uri="{BB962C8B-B14F-4D97-AF65-F5344CB8AC3E}">
        <p14:creationId xmlns:p14="http://schemas.microsoft.com/office/powerpoint/2010/main" val="2061906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114</a:t>
            </a:fld>
            <a:endParaRPr lang="en-GB"/>
          </a:p>
        </p:txBody>
      </p:sp>
    </p:spTree>
    <p:extLst>
      <p:ext uri="{BB962C8B-B14F-4D97-AF65-F5344CB8AC3E}">
        <p14:creationId xmlns:p14="http://schemas.microsoft.com/office/powerpoint/2010/main" val="1051667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r>
              <a:rPr lang="en-GB" dirty="0"/>
              <a:t>https://medium.com/hackernoon/how-does-rsa-work-f44918df914b</a:t>
            </a:r>
          </a:p>
          <a:p>
            <a:r>
              <a:rPr lang="en-GB" dirty="0"/>
              <a:t>https://www.youtube.com/watch?v=-jSX9fNJiN8</a:t>
            </a:r>
          </a:p>
          <a:p>
            <a:r>
              <a:rPr lang="en-GB" dirty="0"/>
              <a:t>https://www.youtube.com/watch?v=JD72Ry60eP4</a:t>
            </a:r>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117</a:t>
            </a:fld>
            <a:endParaRPr lang="en-GB"/>
          </a:p>
        </p:txBody>
      </p:sp>
    </p:spTree>
    <p:extLst>
      <p:ext uri="{BB962C8B-B14F-4D97-AF65-F5344CB8AC3E}">
        <p14:creationId xmlns:p14="http://schemas.microsoft.com/office/powerpoint/2010/main" val="3892228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119</a:t>
            </a:fld>
            <a:endParaRPr lang="en-GB"/>
          </a:p>
        </p:txBody>
      </p:sp>
    </p:spTree>
    <p:extLst>
      <p:ext uri="{BB962C8B-B14F-4D97-AF65-F5344CB8AC3E}">
        <p14:creationId xmlns:p14="http://schemas.microsoft.com/office/powerpoint/2010/main" val="3519896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US" dirty="0"/>
              <a:t>What's an acceptable public exponent e?</a:t>
            </a:r>
          </a:p>
          <a:p>
            <a:r>
              <a:rPr lang="en-US" dirty="0"/>
              <a:t>The public exponent in RSA should be an integer e&gt;1 with </a:t>
            </a:r>
            <a:r>
              <a:rPr lang="en-US" dirty="0" err="1"/>
              <a:t>gcd</a:t>
            </a:r>
            <a:r>
              <a:rPr lang="en-US" dirty="0"/>
              <a:t>(e,p−1)=</a:t>
            </a:r>
            <a:r>
              <a:rPr lang="en-US" dirty="0" err="1"/>
              <a:t>gcd</a:t>
            </a:r>
            <a:r>
              <a:rPr lang="en-US" dirty="0"/>
              <a:t>(e,q−1)=1, so that e will have an inverse both (modp−1) and (modq−1); or, equivalently, such that e will have an inverse (</a:t>
            </a:r>
            <a:r>
              <a:rPr lang="en-US" dirty="0" err="1"/>
              <a:t>modϕ</a:t>
            </a:r>
            <a:r>
              <a:rPr lang="en-US" dirty="0"/>
              <a:t>(</a:t>
            </a:r>
            <a:r>
              <a:rPr lang="en-US" dirty="0" err="1"/>
              <a:t>p⋅q</a:t>
            </a:r>
            <a:r>
              <a:rPr lang="en-US" dirty="0"/>
              <a:t>)). This insures that e is odd, for we have assumed that p and q are.</a:t>
            </a:r>
          </a:p>
          <a:p>
            <a:endParaRPr lang="en-US" dirty="0"/>
          </a:p>
          <a:p>
            <a:r>
              <a:rPr lang="en-US" dirty="0"/>
              <a:t>Also, e must not reveal so much information (about p or q, or ϕ(</a:t>
            </a:r>
            <a:r>
              <a:rPr lang="en-US" dirty="0" err="1"/>
              <a:t>p⋅q</a:t>
            </a:r>
            <a:r>
              <a:rPr lang="en-US" dirty="0"/>
              <a:t>)) that it significantly simplifies factorization of N. This rules out some non-iterative constructive methods like e=max(</a:t>
            </a:r>
            <a:r>
              <a:rPr lang="en-US" dirty="0" err="1"/>
              <a:t>p,q</a:t>
            </a:r>
            <a:r>
              <a:rPr lang="en-US" dirty="0"/>
              <a:t>), or e=(p−1)(q−1)+1, or e=(p−1)(q−1)−1 (which do insure that </a:t>
            </a:r>
            <a:r>
              <a:rPr lang="en-US" dirty="0" err="1"/>
              <a:t>gcd</a:t>
            </a:r>
            <a:r>
              <a:rPr lang="en-US" dirty="0"/>
              <a:t>(e,p−1)=</a:t>
            </a:r>
            <a:r>
              <a:rPr lang="en-US" dirty="0" err="1"/>
              <a:t>gcd</a:t>
            </a:r>
            <a:r>
              <a:rPr lang="en-US" dirty="0"/>
              <a:t>(e,q−1)=1, assuming min(</a:t>
            </a:r>
            <a:r>
              <a:rPr lang="en-US" dirty="0" err="1"/>
              <a:t>p,q</a:t>
            </a:r>
            <a:r>
              <a:rPr lang="en-US" dirty="0"/>
              <a:t>)&gt;3 for the last formula)</a:t>
            </a:r>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121</a:t>
            </a:fld>
            <a:endParaRPr lang="en-GB"/>
          </a:p>
        </p:txBody>
      </p:sp>
    </p:spTree>
    <p:extLst>
      <p:ext uri="{BB962C8B-B14F-4D97-AF65-F5344CB8AC3E}">
        <p14:creationId xmlns:p14="http://schemas.microsoft.com/office/powerpoint/2010/main" val="9533609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123</a:t>
            </a:fld>
            <a:endParaRPr lang="en-GB"/>
          </a:p>
        </p:txBody>
      </p:sp>
    </p:spTree>
    <p:extLst>
      <p:ext uri="{BB962C8B-B14F-4D97-AF65-F5344CB8AC3E}">
        <p14:creationId xmlns:p14="http://schemas.microsoft.com/office/powerpoint/2010/main" val="16265100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Modular Inverse Calculator:   https://www.dcode.fr/modular-inverse</a:t>
            </a:r>
          </a:p>
          <a:p>
            <a:r>
              <a:rPr lang="en-GB" dirty="0"/>
              <a:t>Using the example: Enter 5 and the inverse modulo 72 will result in 29 </a:t>
            </a:r>
          </a:p>
          <a:p>
            <a:endParaRPr lang="en-GB" dirty="0"/>
          </a:p>
          <a:p>
            <a:r>
              <a:rPr lang="en-GB" dirty="0"/>
              <a:t>https://www.dcode.fr/extended-gcd</a:t>
            </a:r>
          </a:p>
          <a:p>
            <a:endParaRPr lang="en-GB" dirty="0"/>
          </a:p>
          <a:p>
            <a:r>
              <a:rPr lang="en-GB" dirty="0"/>
              <a:t>Also can use Cryptool2 – RSA Key Generator to check this </a:t>
            </a:r>
          </a:p>
        </p:txBody>
      </p:sp>
      <p:sp>
        <p:nvSpPr>
          <p:cNvPr id="4" name="Slide Number Placeholder 3"/>
          <p:cNvSpPr>
            <a:spLocks noGrp="1"/>
          </p:cNvSpPr>
          <p:nvPr>
            <p:ph type="sldNum" sz="quarter" idx="5"/>
          </p:nvPr>
        </p:nvSpPr>
        <p:spPr/>
        <p:txBody>
          <a:bodyPr/>
          <a:lstStyle/>
          <a:p>
            <a:fld id="{2BFEDEE5-1CBC-43D9-B651-7798A41B076A}" type="slidenum">
              <a:rPr lang="en-GB" smtClean="0"/>
              <a:t>124</a:t>
            </a:fld>
            <a:endParaRPr lang="en-GB"/>
          </a:p>
        </p:txBody>
      </p:sp>
    </p:spTree>
    <p:extLst>
      <p:ext uri="{BB962C8B-B14F-4D97-AF65-F5344CB8AC3E}">
        <p14:creationId xmlns:p14="http://schemas.microsoft.com/office/powerpoint/2010/main" val="8511309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128</a:t>
            </a:fld>
            <a:endParaRPr lang="en-GB"/>
          </a:p>
        </p:txBody>
      </p:sp>
    </p:spTree>
    <p:extLst>
      <p:ext uri="{BB962C8B-B14F-4D97-AF65-F5344CB8AC3E}">
        <p14:creationId xmlns:p14="http://schemas.microsoft.com/office/powerpoint/2010/main" val="10105773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https://www.rapidtables.com/convert/number/ascii-to-hex.html</a:t>
            </a:r>
          </a:p>
        </p:txBody>
      </p:sp>
      <p:sp>
        <p:nvSpPr>
          <p:cNvPr id="4" name="Slide Number Placeholder 3"/>
          <p:cNvSpPr>
            <a:spLocks noGrp="1"/>
          </p:cNvSpPr>
          <p:nvPr>
            <p:ph type="sldNum" sz="quarter" idx="5"/>
          </p:nvPr>
        </p:nvSpPr>
        <p:spPr/>
        <p:txBody>
          <a:bodyPr/>
          <a:lstStyle/>
          <a:p>
            <a:fld id="{2BFEDEE5-1CBC-43D9-B651-7798A41B076A}" type="slidenum">
              <a:rPr lang="en-GB" smtClean="0"/>
              <a:t>130</a:t>
            </a:fld>
            <a:endParaRPr lang="en-GB"/>
          </a:p>
        </p:txBody>
      </p:sp>
    </p:spTree>
    <p:extLst>
      <p:ext uri="{BB962C8B-B14F-4D97-AF65-F5344CB8AC3E}">
        <p14:creationId xmlns:p14="http://schemas.microsoft.com/office/powerpoint/2010/main" val="1796444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 </a:t>
            </a:r>
          </a:p>
          <a:p>
            <a:r>
              <a:rPr lang="en-GB" dirty="0"/>
              <a:t>Phishing – Email pretending to be from someone else to trick the recipient in providing or entering their login details</a:t>
            </a:r>
          </a:p>
          <a:p>
            <a:r>
              <a:rPr lang="en-GB" dirty="0"/>
              <a:t>Man-in-the-Middle – Whereby an Attacker eavesdrops in network traffic to either gather or intercept and change information  </a:t>
            </a:r>
          </a:p>
          <a:p>
            <a:r>
              <a:rPr lang="en-GB" dirty="0"/>
              <a:t>Credential Stuffing – Attackers use a list of compromised credentials to try to access a system  </a:t>
            </a:r>
          </a:p>
          <a:p>
            <a:r>
              <a:rPr lang="en-GB" dirty="0"/>
              <a:t>Keyloggers – Can either be hardware or software (in the form of malware) to capture credentials as they are being used by users to access the legitimate system</a:t>
            </a:r>
          </a:p>
        </p:txBody>
      </p:sp>
      <p:sp>
        <p:nvSpPr>
          <p:cNvPr id="4" name="Slide Number Placeholder 3"/>
          <p:cNvSpPr>
            <a:spLocks noGrp="1"/>
          </p:cNvSpPr>
          <p:nvPr>
            <p:ph type="sldNum" sz="quarter" idx="5"/>
          </p:nvPr>
        </p:nvSpPr>
        <p:spPr/>
        <p:txBody>
          <a:bodyPr/>
          <a:lstStyle/>
          <a:p>
            <a:fld id="{2BFEDEE5-1CBC-43D9-B651-7798A41B076A}" type="slidenum">
              <a:rPr lang="en-GB" smtClean="0"/>
              <a:t>27</a:t>
            </a:fld>
            <a:endParaRPr lang="en-GB"/>
          </a:p>
        </p:txBody>
      </p:sp>
    </p:spTree>
    <p:extLst>
      <p:ext uri="{BB962C8B-B14F-4D97-AF65-F5344CB8AC3E}">
        <p14:creationId xmlns:p14="http://schemas.microsoft.com/office/powerpoint/2010/main" val="29595580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Calculate the power of: https://www.rapidtables.com/calc/math/Exponent_Calculator.html</a:t>
            </a:r>
          </a:p>
          <a:p>
            <a:r>
              <a:rPr lang="en-GB" dirty="0"/>
              <a:t>Calculate the power of: https://exponentiations.com/</a:t>
            </a:r>
          </a:p>
          <a:p>
            <a:r>
              <a:rPr lang="en-GB" dirty="0"/>
              <a:t>Calculate the Power of and Mod: https://www.dcode.fr/modular-exponentiation</a:t>
            </a:r>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131</a:t>
            </a:fld>
            <a:endParaRPr lang="en-GB"/>
          </a:p>
        </p:txBody>
      </p:sp>
    </p:spTree>
    <p:extLst>
      <p:ext uri="{BB962C8B-B14F-4D97-AF65-F5344CB8AC3E}">
        <p14:creationId xmlns:p14="http://schemas.microsoft.com/office/powerpoint/2010/main" val="310224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132</a:t>
            </a:fld>
            <a:endParaRPr lang="en-GB"/>
          </a:p>
        </p:txBody>
      </p:sp>
    </p:spTree>
    <p:extLst>
      <p:ext uri="{BB962C8B-B14F-4D97-AF65-F5344CB8AC3E}">
        <p14:creationId xmlns:p14="http://schemas.microsoft.com/office/powerpoint/2010/main" val="27080508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https://www.dcode.fr/modular-exponentiation</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134</a:t>
            </a:fld>
            <a:endParaRPr lang="en-GB"/>
          </a:p>
        </p:txBody>
      </p:sp>
    </p:spTree>
    <p:extLst>
      <p:ext uri="{BB962C8B-B14F-4D97-AF65-F5344CB8AC3E}">
        <p14:creationId xmlns:p14="http://schemas.microsoft.com/office/powerpoint/2010/main" val="36073256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135</a:t>
            </a:fld>
            <a:endParaRPr lang="en-GB"/>
          </a:p>
        </p:txBody>
      </p:sp>
    </p:spTree>
    <p:extLst>
      <p:ext uri="{BB962C8B-B14F-4D97-AF65-F5344CB8AC3E}">
        <p14:creationId xmlns:p14="http://schemas.microsoft.com/office/powerpoint/2010/main" val="13157503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139</a:t>
            </a:fld>
            <a:endParaRPr lang="en-GB"/>
          </a:p>
        </p:txBody>
      </p:sp>
    </p:spTree>
    <p:extLst>
      <p:ext uri="{BB962C8B-B14F-4D97-AF65-F5344CB8AC3E}">
        <p14:creationId xmlns:p14="http://schemas.microsoft.com/office/powerpoint/2010/main" val="29878450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140</a:t>
            </a:fld>
            <a:endParaRPr lang="en-GB"/>
          </a:p>
        </p:txBody>
      </p:sp>
    </p:spTree>
    <p:extLst>
      <p:ext uri="{BB962C8B-B14F-4D97-AF65-F5344CB8AC3E}">
        <p14:creationId xmlns:p14="http://schemas.microsoft.com/office/powerpoint/2010/main" val="40268491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142</a:t>
            </a:fld>
            <a:endParaRPr lang="en-GB"/>
          </a:p>
        </p:txBody>
      </p:sp>
    </p:spTree>
    <p:extLst>
      <p:ext uri="{BB962C8B-B14F-4D97-AF65-F5344CB8AC3E}">
        <p14:creationId xmlns:p14="http://schemas.microsoft.com/office/powerpoint/2010/main" val="6268312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https://nvlpubs.nist.gov/nistpubs/SpecialPublications/NIST.SP.800-57pt1r5.pdf</a:t>
            </a:r>
          </a:p>
        </p:txBody>
      </p:sp>
      <p:sp>
        <p:nvSpPr>
          <p:cNvPr id="4" name="Slide Number Placeholder 3"/>
          <p:cNvSpPr>
            <a:spLocks noGrp="1"/>
          </p:cNvSpPr>
          <p:nvPr>
            <p:ph type="sldNum" sz="quarter" idx="5"/>
          </p:nvPr>
        </p:nvSpPr>
        <p:spPr/>
        <p:txBody>
          <a:bodyPr/>
          <a:lstStyle/>
          <a:p>
            <a:fld id="{2BFEDEE5-1CBC-43D9-B651-7798A41B076A}" type="slidenum">
              <a:rPr lang="en-GB" smtClean="0"/>
              <a:t>158</a:t>
            </a:fld>
            <a:endParaRPr lang="en-GB"/>
          </a:p>
        </p:txBody>
      </p:sp>
    </p:spTree>
    <p:extLst>
      <p:ext uri="{BB962C8B-B14F-4D97-AF65-F5344CB8AC3E}">
        <p14:creationId xmlns:p14="http://schemas.microsoft.com/office/powerpoint/2010/main" val="25697620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https://cheatsheetseries.owasp.org/cheatsheets/Key_Management_Cheat_Sheet.html</a:t>
            </a:r>
          </a:p>
        </p:txBody>
      </p:sp>
      <p:sp>
        <p:nvSpPr>
          <p:cNvPr id="4" name="Slide Number Placeholder 3"/>
          <p:cNvSpPr>
            <a:spLocks noGrp="1"/>
          </p:cNvSpPr>
          <p:nvPr>
            <p:ph type="sldNum" sz="quarter" idx="5"/>
          </p:nvPr>
        </p:nvSpPr>
        <p:spPr/>
        <p:txBody>
          <a:bodyPr/>
          <a:lstStyle/>
          <a:p>
            <a:fld id="{2BFEDEE5-1CBC-43D9-B651-7798A41B076A}" type="slidenum">
              <a:rPr lang="en-GB" smtClean="0"/>
              <a:t>159</a:t>
            </a:fld>
            <a:endParaRPr lang="en-GB"/>
          </a:p>
        </p:txBody>
      </p:sp>
    </p:spTree>
    <p:extLst>
      <p:ext uri="{BB962C8B-B14F-4D97-AF65-F5344CB8AC3E}">
        <p14:creationId xmlns:p14="http://schemas.microsoft.com/office/powerpoint/2010/main" val="38757556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a:t>
            </a:r>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160</a:t>
            </a:fld>
            <a:endParaRPr lang="en-GB"/>
          </a:p>
        </p:txBody>
      </p:sp>
    </p:spTree>
    <p:extLst>
      <p:ext uri="{BB962C8B-B14F-4D97-AF65-F5344CB8AC3E}">
        <p14:creationId xmlns:p14="http://schemas.microsoft.com/office/powerpoint/2010/main" val="3163181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https://www.youtube.com/watch?v=s22eJ1eVLTU</a:t>
            </a:r>
          </a:p>
        </p:txBody>
      </p:sp>
      <p:sp>
        <p:nvSpPr>
          <p:cNvPr id="4" name="Slide Number Placeholder 3"/>
          <p:cNvSpPr>
            <a:spLocks noGrp="1"/>
          </p:cNvSpPr>
          <p:nvPr>
            <p:ph type="sldNum" sz="quarter" idx="5"/>
          </p:nvPr>
        </p:nvSpPr>
        <p:spPr/>
        <p:txBody>
          <a:bodyPr/>
          <a:lstStyle/>
          <a:p>
            <a:fld id="{2BFEDEE5-1CBC-43D9-B651-7798A41B076A}" type="slidenum">
              <a:rPr lang="en-GB" smtClean="0"/>
              <a:t>48</a:t>
            </a:fld>
            <a:endParaRPr lang="en-GB"/>
          </a:p>
        </p:txBody>
      </p:sp>
    </p:spTree>
    <p:extLst>
      <p:ext uri="{BB962C8B-B14F-4D97-AF65-F5344CB8AC3E}">
        <p14:creationId xmlns:p14="http://schemas.microsoft.com/office/powerpoint/2010/main" val="25821358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182</a:t>
            </a:fld>
            <a:endParaRPr lang="en-GB"/>
          </a:p>
        </p:txBody>
      </p:sp>
    </p:spTree>
    <p:extLst>
      <p:ext uri="{BB962C8B-B14F-4D97-AF65-F5344CB8AC3E}">
        <p14:creationId xmlns:p14="http://schemas.microsoft.com/office/powerpoint/2010/main" val="19861814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Mutual authentication.</a:t>
            </a:r>
            <a:endParaRPr lang="en-US" dirty="0"/>
          </a:p>
          <a:p>
            <a:r>
              <a:rPr lang="en-US" dirty="0"/>
              <a:t>By using the Kerberos protocol, a party at either end of a network connection can verify that the party on the other end is the entity it claims to be. </a:t>
            </a:r>
          </a:p>
          <a:p>
            <a:endParaRPr lang="en-US" dirty="0"/>
          </a:p>
          <a:p>
            <a:r>
              <a:rPr lang="en-US" dirty="0"/>
              <a:t>NTLM does not enable clients to verify a server's identity or enable one server to verify the identity of another. </a:t>
            </a:r>
          </a:p>
          <a:p>
            <a:r>
              <a:rPr lang="en-US" dirty="0"/>
              <a:t>NTLM authentication was designed for a network environment in which servers were assumed to be genuine. The Kerberos protocol makes no such assumption</a:t>
            </a:r>
          </a:p>
          <a:p>
            <a:endParaRPr lang="en-GB" dirty="0"/>
          </a:p>
        </p:txBody>
      </p:sp>
      <p:sp>
        <p:nvSpPr>
          <p:cNvPr id="4" name="Slide Number Placeholder 3"/>
          <p:cNvSpPr>
            <a:spLocks noGrp="1"/>
          </p:cNvSpPr>
          <p:nvPr>
            <p:ph type="sldNum" sz="quarter" idx="10"/>
          </p:nvPr>
        </p:nvSpPr>
        <p:spPr/>
        <p:txBody>
          <a:bodyPr/>
          <a:lstStyle/>
          <a:p>
            <a:fld id="{5A0640B2-3A95-42D9-86AA-448E1AE90D72}" type="slidenum">
              <a:rPr lang="en-GB" smtClean="0"/>
              <a:t>204</a:t>
            </a:fld>
            <a:endParaRPr lang="en-GB"/>
          </a:p>
        </p:txBody>
      </p:sp>
    </p:spTree>
    <p:extLst>
      <p:ext uri="{BB962C8B-B14F-4D97-AF65-F5344CB8AC3E}">
        <p14:creationId xmlns:p14="http://schemas.microsoft.com/office/powerpoint/2010/main" val="24049488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216</a:t>
            </a:fld>
            <a:endParaRPr lang="en-GB"/>
          </a:p>
        </p:txBody>
      </p:sp>
    </p:spTree>
    <p:extLst>
      <p:ext uri="{BB962C8B-B14F-4D97-AF65-F5344CB8AC3E}">
        <p14:creationId xmlns:p14="http://schemas.microsoft.com/office/powerpoint/2010/main" val="32243937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238</a:t>
            </a:fld>
            <a:endParaRPr lang="en-GB"/>
          </a:p>
        </p:txBody>
      </p:sp>
    </p:spTree>
    <p:extLst>
      <p:ext uri="{BB962C8B-B14F-4D97-AF65-F5344CB8AC3E}">
        <p14:creationId xmlns:p14="http://schemas.microsoft.com/office/powerpoint/2010/main" val="21198627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 birthday attack, it is possible to find a collision of a hash function in √(2^𝑛 )= 2^□(64&amp;𝑛/2) with 2^𝑛 being the classical pre-image resistance security</a:t>
            </a:r>
          </a:p>
          <a:p>
            <a:endParaRPr lang="en-GB" dirty="0"/>
          </a:p>
          <a:p>
            <a:r>
              <a:rPr lang="en-GB" dirty="0"/>
              <a:t>A preimage attack on cryptographic hash functions tries to find a message that has a specific hash value. A cryptographic hash function should resist attacks on its preimage (set of possible inputs). In the context of attack, there are two types of preimage resistance: </a:t>
            </a:r>
          </a:p>
          <a:p>
            <a:endParaRPr lang="en-GB" dirty="0"/>
          </a:p>
          <a:p>
            <a:pPr marL="171450" indent="-171450">
              <a:buFont typeface="Arial" panose="020B0604020202020204" pitchFamily="34" charset="0"/>
              <a:buChar char="•"/>
            </a:pPr>
            <a:r>
              <a:rPr lang="en-GB" i="1" dirty="0"/>
              <a:t>preimage resistance</a:t>
            </a:r>
            <a:r>
              <a:rPr lang="en-GB" dirty="0"/>
              <a:t>: for essentially all pre-specified outputs, it is computationally infeasible to find any input that hashes to that output, i.e., given </a:t>
            </a:r>
            <a:r>
              <a:rPr lang="en-GB" i="1" dirty="0"/>
              <a:t>y</a:t>
            </a:r>
            <a:r>
              <a:rPr lang="en-GB" dirty="0"/>
              <a:t>, it is difficult to find an </a:t>
            </a:r>
            <a:r>
              <a:rPr lang="en-GB" i="1" dirty="0"/>
              <a:t>x</a:t>
            </a:r>
            <a:r>
              <a:rPr lang="en-GB" dirty="0"/>
              <a:t> such that </a:t>
            </a:r>
            <a:r>
              <a:rPr lang="en-GB" i="1" dirty="0"/>
              <a:t>h</a:t>
            </a:r>
            <a:r>
              <a:rPr lang="en-GB" dirty="0"/>
              <a:t>(</a:t>
            </a:r>
            <a:r>
              <a:rPr lang="en-GB" i="1" dirty="0"/>
              <a:t>x</a:t>
            </a:r>
            <a:r>
              <a:rPr lang="en-GB" dirty="0"/>
              <a:t>) = </a:t>
            </a:r>
            <a:r>
              <a:rPr lang="en-GB" i="1" dirty="0"/>
              <a:t>y</a:t>
            </a:r>
            <a:endParaRPr lang="en-GB" dirty="0"/>
          </a:p>
          <a:p>
            <a:pPr marL="171450" indent="-171450">
              <a:buFont typeface="Arial" panose="020B0604020202020204" pitchFamily="34" charset="0"/>
              <a:buChar char="•"/>
            </a:pPr>
            <a:r>
              <a:rPr lang="en-GB" i="1" dirty="0"/>
              <a:t>second-preimage resistance</a:t>
            </a:r>
            <a:r>
              <a:rPr lang="en-GB" dirty="0"/>
              <a:t>: it is computationally infeasible to find any second input which has the same output as that of a specified input, i.e., given </a:t>
            </a:r>
            <a:r>
              <a:rPr lang="en-GB" i="1" dirty="0"/>
              <a:t>x</a:t>
            </a:r>
            <a:r>
              <a:rPr lang="en-GB" dirty="0"/>
              <a:t>, it is difficult to find a second preimage </a:t>
            </a:r>
            <a:r>
              <a:rPr lang="en-GB" i="1" dirty="0"/>
              <a:t>x</a:t>
            </a:r>
            <a:r>
              <a:rPr lang="en-GB" dirty="0"/>
              <a:t>′ ≠ </a:t>
            </a:r>
            <a:r>
              <a:rPr lang="en-GB" i="1" dirty="0"/>
              <a:t>x</a:t>
            </a:r>
            <a:r>
              <a:rPr lang="en-GB" dirty="0"/>
              <a:t> such that </a:t>
            </a:r>
            <a:r>
              <a:rPr lang="en-GB" i="1" dirty="0"/>
              <a:t>h</a:t>
            </a:r>
            <a:r>
              <a:rPr lang="en-GB" dirty="0"/>
              <a:t>(</a:t>
            </a:r>
            <a:r>
              <a:rPr lang="en-GB" i="1" dirty="0"/>
              <a:t>x</a:t>
            </a:r>
            <a:r>
              <a:rPr lang="en-GB" dirty="0"/>
              <a:t>) = </a:t>
            </a:r>
            <a:r>
              <a:rPr lang="en-GB" i="1" dirty="0"/>
              <a:t>h</a:t>
            </a:r>
            <a:r>
              <a:rPr lang="en-GB" dirty="0"/>
              <a:t>(</a:t>
            </a:r>
            <a:r>
              <a:rPr lang="en-GB" i="1" dirty="0"/>
              <a:t>x</a:t>
            </a:r>
            <a:r>
              <a:rPr lang="en-GB" dirty="0"/>
              <a:t>′)</a:t>
            </a:r>
          </a:p>
          <a:p>
            <a:endParaRPr lang="en-GB" dirty="0"/>
          </a:p>
        </p:txBody>
      </p:sp>
      <p:sp>
        <p:nvSpPr>
          <p:cNvPr id="4" name="Slide Number Placeholder 3"/>
          <p:cNvSpPr>
            <a:spLocks noGrp="1"/>
          </p:cNvSpPr>
          <p:nvPr>
            <p:ph type="sldNum" sz="quarter" idx="5"/>
          </p:nvPr>
        </p:nvSpPr>
        <p:spPr/>
        <p:txBody>
          <a:bodyPr/>
          <a:lstStyle/>
          <a:p>
            <a:fld id="{5A0640B2-3A95-42D9-86AA-448E1AE90D72}" type="slidenum">
              <a:rPr lang="en-GB" smtClean="0"/>
              <a:t>240</a:t>
            </a:fld>
            <a:endParaRPr lang="en-GB"/>
          </a:p>
        </p:txBody>
      </p:sp>
    </p:spTree>
    <p:extLst>
      <p:ext uri="{BB962C8B-B14F-4D97-AF65-F5344CB8AC3E}">
        <p14:creationId xmlns:p14="http://schemas.microsoft.com/office/powerpoint/2010/main" val="25130358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US" b="1" dirty="0"/>
              <a:t>Confusion</a:t>
            </a:r>
          </a:p>
          <a:p>
            <a:r>
              <a:rPr lang="en-US" dirty="0"/>
              <a:t>Confusion means that each binary digit (bit) of the ciphertext should depend on several parts of the key, obscuring the connections between the two.[2]</a:t>
            </a:r>
          </a:p>
          <a:p>
            <a:r>
              <a:rPr lang="en-US" dirty="0"/>
              <a:t>The property of confusion hides the relationship between the ciphertext and the key.</a:t>
            </a:r>
          </a:p>
          <a:p>
            <a:r>
              <a:rPr lang="en-US" b="1" dirty="0"/>
              <a:t>Diffusion</a:t>
            </a:r>
          </a:p>
          <a:p>
            <a:r>
              <a:rPr lang="en-US" dirty="0"/>
              <a:t>Diffusion means that if we change a single bit of the plaintext, then about half of the bits in the ciphertext should change, and similarly, if we change one bit of the ciphertext, then about half of the plaintext bits should change</a:t>
            </a:r>
          </a:p>
          <a:p>
            <a:endParaRPr lang="en-US" dirty="0"/>
          </a:p>
          <a:p>
            <a:r>
              <a:rPr lang="en-US" b="1" dirty="0"/>
              <a:t>Threats to Key Generation algorithms</a:t>
            </a:r>
          </a:p>
          <a:p>
            <a:r>
              <a:rPr lang="en-US" dirty="0"/>
              <a:t>Birthday</a:t>
            </a:r>
          </a:p>
          <a:p>
            <a:r>
              <a:rPr lang="en-US" dirty="0"/>
              <a:t>Replay</a:t>
            </a:r>
          </a:p>
          <a:p>
            <a:r>
              <a:rPr lang="en-US" dirty="0"/>
              <a:t>Side channel</a:t>
            </a:r>
          </a:p>
          <a:p>
            <a:r>
              <a:rPr lang="en-US" dirty="0"/>
              <a:t>Traffic analysis</a:t>
            </a:r>
          </a:p>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248</a:t>
            </a:fld>
            <a:endParaRPr lang="en-GB"/>
          </a:p>
        </p:txBody>
      </p:sp>
    </p:spTree>
    <p:extLst>
      <p:ext uri="{BB962C8B-B14F-4D97-AF65-F5344CB8AC3E}">
        <p14:creationId xmlns:p14="http://schemas.microsoft.com/office/powerpoint/2010/main" val="29356420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249</a:t>
            </a:fld>
            <a:endParaRPr lang="en-GB"/>
          </a:p>
        </p:txBody>
      </p:sp>
    </p:spTree>
    <p:extLst>
      <p:ext uri="{BB962C8B-B14F-4D97-AF65-F5344CB8AC3E}">
        <p14:creationId xmlns:p14="http://schemas.microsoft.com/office/powerpoint/2010/main" val="11301707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256</a:t>
            </a:fld>
            <a:endParaRPr lang="en-GB"/>
          </a:p>
        </p:txBody>
      </p:sp>
    </p:spTree>
    <p:extLst>
      <p:ext uri="{BB962C8B-B14F-4D97-AF65-F5344CB8AC3E}">
        <p14:creationId xmlns:p14="http://schemas.microsoft.com/office/powerpoint/2010/main" val="16474044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Not to be substituted for CONFUSION</a:t>
            </a:r>
          </a:p>
          <a:p>
            <a:r>
              <a:rPr lang="en-GB" dirty="0"/>
              <a:t>Confusion means that each binary digit (bit) of the ciphertext should depend on several parts of the key, obscuring the connections between the two. </a:t>
            </a:r>
          </a:p>
          <a:p>
            <a:r>
              <a:rPr lang="en-GB" dirty="0"/>
              <a:t>The property of confusion hides the relationship between the </a:t>
            </a:r>
            <a:r>
              <a:rPr lang="en-GB" dirty="0" err="1"/>
              <a:t>ciphertext</a:t>
            </a:r>
            <a:r>
              <a:rPr lang="en-GB" dirty="0"/>
              <a:t> and the key. </a:t>
            </a:r>
          </a:p>
          <a:p>
            <a:r>
              <a:rPr lang="en-GB" dirty="0"/>
              <a:t>This property makes it difficult to find the key from the ciphertext and if a single bit in a key is changed, most or all the bits in the ciphertext will be affected. </a:t>
            </a:r>
          </a:p>
          <a:p>
            <a:r>
              <a:rPr lang="en-GB" dirty="0"/>
              <a:t>Confusion increases the ambiguity of ciphertext and it is used by both block and stream cipher. </a:t>
            </a:r>
          </a:p>
          <a:p>
            <a:endParaRPr lang="en-GB" dirty="0"/>
          </a:p>
          <a:p>
            <a:r>
              <a:rPr lang="en-GB" dirty="0"/>
              <a:t>AES has both excellent confusion and diffusion</a:t>
            </a:r>
          </a:p>
        </p:txBody>
      </p:sp>
      <p:sp>
        <p:nvSpPr>
          <p:cNvPr id="4" name="Slide Number Placeholder 3"/>
          <p:cNvSpPr>
            <a:spLocks noGrp="1"/>
          </p:cNvSpPr>
          <p:nvPr>
            <p:ph type="sldNum" sz="quarter" idx="10"/>
          </p:nvPr>
        </p:nvSpPr>
        <p:spPr/>
        <p:txBody>
          <a:bodyPr/>
          <a:lstStyle/>
          <a:p>
            <a:fld id="{5A0640B2-3A95-42D9-86AA-448E1AE90D72}" type="slidenum">
              <a:rPr lang="en-GB" smtClean="0"/>
              <a:t>260</a:t>
            </a:fld>
            <a:endParaRPr lang="en-GB"/>
          </a:p>
        </p:txBody>
      </p:sp>
    </p:spTree>
    <p:extLst>
      <p:ext uri="{BB962C8B-B14F-4D97-AF65-F5344CB8AC3E}">
        <p14:creationId xmlns:p14="http://schemas.microsoft.com/office/powerpoint/2010/main" val="19858751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A0640B2-3A95-42D9-86AA-448E1AE90D72}" type="slidenum">
              <a:rPr lang="en-GB" smtClean="0"/>
              <a:t>261</a:t>
            </a:fld>
            <a:endParaRPr lang="en-GB"/>
          </a:p>
        </p:txBody>
      </p:sp>
    </p:spTree>
    <p:extLst>
      <p:ext uri="{BB962C8B-B14F-4D97-AF65-F5344CB8AC3E}">
        <p14:creationId xmlns:p14="http://schemas.microsoft.com/office/powerpoint/2010/main" val="3483216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50</a:t>
            </a:fld>
            <a:endParaRPr lang="en-GB"/>
          </a:p>
        </p:txBody>
      </p:sp>
    </p:spTree>
    <p:extLst>
      <p:ext uri="{BB962C8B-B14F-4D97-AF65-F5344CB8AC3E}">
        <p14:creationId xmlns:p14="http://schemas.microsoft.com/office/powerpoint/2010/main" val="21161019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https://www.youtube.com/watch?v=4sYawx70iP4</a:t>
            </a:r>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270</a:t>
            </a:fld>
            <a:endParaRPr lang="en-GB"/>
          </a:p>
        </p:txBody>
      </p:sp>
    </p:spTree>
    <p:extLst>
      <p:ext uri="{BB962C8B-B14F-4D97-AF65-F5344CB8AC3E}">
        <p14:creationId xmlns:p14="http://schemas.microsoft.com/office/powerpoint/2010/main" val="25121171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https://www.youtube.com/watch?v=Q63LpPAbDmU</a:t>
            </a:r>
          </a:p>
          <a:p>
            <a:endParaRPr lang="en-GB" dirty="0"/>
          </a:p>
          <a:p>
            <a:r>
              <a:rPr lang="en-GB" dirty="0"/>
              <a:t>https://www.youtube.com/watch?v=4sYawx70iP4</a:t>
            </a:r>
          </a:p>
        </p:txBody>
      </p:sp>
      <p:sp>
        <p:nvSpPr>
          <p:cNvPr id="4" name="Slide Number Placeholder 3"/>
          <p:cNvSpPr>
            <a:spLocks noGrp="1"/>
          </p:cNvSpPr>
          <p:nvPr>
            <p:ph type="sldNum" sz="quarter" idx="5"/>
          </p:nvPr>
        </p:nvSpPr>
        <p:spPr/>
        <p:txBody>
          <a:bodyPr/>
          <a:lstStyle/>
          <a:p>
            <a:fld id="{2BFEDEE5-1CBC-43D9-B651-7798A41B076A}" type="slidenum">
              <a:rPr lang="en-GB" smtClean="0"/>
              <a:t>276</a:t>
            </a:fld>
            <a:endParaRPr lang="en-GB"/>
          </a:p>
        </p:txBody>
      </p:sp>
    </p:spTree>
    <p:extLst>
      <p:ext uri="{BB962C8B-B14F-4D97-AF65-F5344CB8AC3E}">
        <p14:creationId xmlns:p14="http://schemas.microsoft.com/office/powerpoint/2010/main" val="2634647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279</a:t>
            </a:fld>
            <a:endParaRPr lang="en-GB"/>
          </a:p>
        </p:txBody>
      </p:sp>
    </p:spTree>
    <p:extLst>
      <p:ext uri="{BB962C8B-B14F-4D97-AF65-F5344CB8AC3E}">
        <p14:creationId xmlns:p14="http://schemas.microsoft.com/office/powerpoint/2010/main" val="2490888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https://success.trendmicro.com/solution/000237289-SECURITY-ALERT-Windows-CryptoAPI-Spoofing-Vulnerability-CVE-2020-0601</a:t>
            </a:r>
          </a:p>
          <a:p>
            <a:endParaRPr lang="en-GB" dirty="0"/>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281</a:t>
            </a:fld>
            <a:endParaRPr lang="en-GB"/>
          </a:p>
        </p:txBody>
      </p:sp>
    </p:spTree>
    <p:extLst>
      <p:ext uri="{BB962C8B-B14F-4D97-AF65-F5344CB8AC3E}">
        <p14:creationId xmlns:p14="http://schemas.microsoft.com/office/powerpoint/2010/main" val="2949069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https://en.wikipedia.org/wiki/Backtracking</a:t>
            </a:r>
          </a:p>
        </p:txBody>
      </p:sp>
      <p:sp>
        <p:nvSpPr>
          <p:cNvPr id="4" name="Slide Number Placeholder 3"/>
          <p:cNvSpPr>
            <a:spLocks noGrp="1"/>
          </p:cNvSpPr>
          <p:nvPr>
            <p:ph type="sldNum" sz="quarter" idx="5"/>
          </p:nvPr>
        </p:nvSpPr>
        <p:spPr/>
        <p:txBody>
          <a:bodyPr/>
          <a:lstStyle/>
          <a:p>
            <a:fld id="{2BFEDEE5-1CBC-43D9-B651-7798A41B076A}" type="slidenum">
              <a:rPr lang="en-GB" smtClean="0"/>
              <a:t>282</a:t>
            </a:fld>
            <a:endParaRPr lang="en-GB"/>
          </a:p>
        </p:txBody>
      </p:sp>
    </p:spTree>
    <p:extLst>
      <p:ext uri="{BB962C8B-B14F-4D97-AF65-F5344CB8AC3E}">
        <p14:creationId xmlns:p14="http://schemas.microsoft.com/office/powerpoint/2010/main" val="19398720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US" dirty="0"/>
              <a:t>entropy = sum over messages of (probability of message  * - log (probability of message) )</a:t>
            </a:r>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290</a:t>
            </a:fld>
            <a:endParaRPr lang="en-GB"/>
          </a:p>
        </p:txBody>
      </p:sp>
    </p:spTree>
    <p:extLst>
      <p:ext uri="{BB962C8B-B14F-4D97-AF65-F5344CB8AC3E}">
        <p14:creationId xmlns:p14="http://schemas.microsoft.com/office/powerpoint/2010/main" val="41788789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US" b="1" dirty="0"/>
              <a:t>Entropy</a:t>
            </a:r>
          </a:p>
          <a:p>
            <a:r>
              <a:rPr lang="en-US" dirty="0"/>
              <a:t>In computing, entropy is the randomness collected by an operating system or application for use in cryptography or other uses that require random data</a:t>
            </a:r>
          </a:p>
          <a:p>
            <a:endParaRPr lang="en-US" dirty="0"/>
          </a:p>
          <a:p>
            <a:r>
              <a:rPr lang="en-US" b="1" dirty="0"/>
              <a:t>Random Number Generator Types</a:t>
            </a:r>
          </a:p>
          <a:p>
            <a:r>
              <a:rPr lang="en-US" dirty="0"/>
              <a:t>Software and Hardware</a:t>
            </a:r>
          </a:p>
          <a:p>
            <a:endParaRPr lang="en-US" dirty="0"/>
          </a:p>
          <a:p>
            <a:r>
              <a:rPr lang="en-US" b="1" dirty="0"/>
              <a:t>PRNG – Pseudo Random Number Generator</a:t>
            </a:r>
          </a:p>
          <a:p>
            <a:r>
              <a:rPr lang="en-US" dirty="0"/>
              <a:t>Software RNGs use mathematical algorithms to generate random numbers, initializing the algorithm with a "seed" value derived from some repetitive operation in the computer, such as keystrokes, running processes, the computer's clock, or mouse movements</a:t>
            </a:r>
          </a:p>
          <a:p>
            <a:endParaRPr lang="en-US" dirty="0"/>
          </a:p>
          <a:p>
            <a:r>
              <a:rPr lang="en-US" b="1" dirty="0"/>
              <a:t>PRNG Period</a:t>
            </a:r>
          </a:p>
          <a:p>
            <a:r>
              <a:rPr lang="en-US" dirty="0"/>
              <a:t>Roughly speaking, the number of outputs until the internal state repeats is the period of a PRNG</a:t>
            </a:r>
          </a:p>
          <a:p>
            <a:endParaRPr lang="en-US" dirty="0"/>
          </a:p>
          <a:p>
            <a:r>
              <a:rPr lang="en-US" b="1" dirty="0"/>
              <a:t>PRNG Distribution</a:t>
            </a:r>
          </a:p>
          <a:p>
            <a:r>
              <a:rPr lang="en-US" dirty="0"/>
              <a:t>Distribution of the output</a:t>
            </a:r>
          </a:p>
          <a:p>
            <a:endParaRPr lang="en-US" dirty="0"/>
          </a:p>
          <a:p>
            <a:r>
              <a:rPr lang="en-US" b="1" dirty="0"/>
              <a:t>TRNG – Truly Random Number Generator</a:t>
            </a:r>
          </a:p>
          <a:p>
            <a:r>
              <a:rPr lang="en-US" dirty="0"/>
              <a:t>Hardware random generators (TRNG):</a:t>
            </a:r>
          </a:p>
          <a:p>
            <a:r>
              <a:rPr lang="en-US" dirty="0"/>
              <a:t>Hardware RNGs do not require seeds because hardware random numbers are not computed values; they are not derived through a repeatable algorithm</a:t>
            </a:r>
          </a:p>
          <a:p>
            <a:endParaRPr lang="en-US" dirty="0"/>
          </a:p>
          <a:p>
            <a:r>
              <a:rPr lang="en-US" b="1" dirty="0"/>
              <a:t>Name some cryptographic attacks</a:t>
            </a:r>
          </a:p>
          <a:p>
            <a:r>
              <a:rPr lang="sv-SE" dirty="0"/>
              <a:t>Version spoofing attack</a:t>
            </a:r>
          </a:p>
          <a:p>
            <a:r>
              <a:rPr lang="sv-SE" dirty="0"/>
              <a:t>Backtrack attack</a:t>
            </a:r>
          </a:p>
          <a:p>
            <a:r>
              <a:rPr lang="sv-SE" dirty="0"/>
              <a:t>Reverse protocol attack</a:t>
            </a:r>
          </a:p>
          <a:p>
            <a:r>
              <a:rPr lang="sv-SE" dirty="0"/>
              <a:t>Version rollback attack </a:t>
            </a:r>
          </a:p>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302</a:t>
            </a:fld>
            <a:endParaRPr lang="en-GB"/>
          </a:p>
        </p:txBody>
      </p:sp>
    </p:spTree>
    <p:extLst>
      <p:ext uri="{BB962C8B-B14F-4D97-AF65-F5344CB8AC3E}">
        <p14:creationId xmlns:p14="http://schemas.microsoft.com/office/powerpoint/2010/main" val="9407345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https://www.youtube.com/watch?v=4sYawx70iP4</a:t>
            </a:r>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303</a:t>
            </a:fld>
            <a:endParaRPr lang="en-GB"/>
          </a:p>
        </p:txBody>
      </p:sp>
    </p:spTree>
    <p:extLst>
      <p:ext uri="{BB962C8B-B14F-4D97-AF65-F5344CB8AC3E}">
        <p14:creationId xmlns:p14="http://schemas.microsoft.com/office/powerpoint/2010/main" val="19011071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US" b="1" dirty="0"/>
              <a:t>Confusion</a:t>
            </a:r>
          </a:p>
          <a:p>
            <a:r>
              <a:rPr lang="en-US" dirty="0"/>
              <a:t>Confusion means that each binary digit (bit) of the ciphertext should depend on several parts of the key, obscuring the connections between the two.[2]</a:t>
            </a:r>
          </a:p>
          <a:p>
            <a:r>
              <a:rPr lang="en-US" dirty="0"/>
              <a:t>The property of confusion hides the relationship between the ciphertext and the key.</a:t>
            </a:r>
          </a:p>
          <a:p>
            <a:r>
              <a:rPr lang="en-US" b="1" dirty="0"/>
              <a:t>Diffusion</a:t>
            </a:r>
          </a:p>
          <a:p>
            <a:r>
              <a:rPr lang="en-US" dirty="0"/>
              <a:t>Diffusion means that if we change a single bit of the plaintext, then about half of the bits in the ciphertext should change, and similarly, if we change one bit of the ciphertext, then about half of the plaintext bits should change</a:t>
            </a:r>
          </a:p>
          <a:p>
            <a:endParaRPr lang="en-US" dirty="0"/>
          </a:p>
          <a:p>
            <a:r>
              <a:rPr lang="en-US" b="1" dirty="0"/>
              <a:t>Threats to Key Generation algorithms</a:t>
            </a:r>
          </a:p>
          <a:p>
            <a:r>
              <a:rPr lang="en-US" dirty="0"/>
              <a:t>Birthday</a:t>
            </a:r>
          </a:p>
          <a:p>
            <a:r>
              <a:rPr lang="en-US" dirty="0"/>
              <a:t>Replay</a:t>
            </a:r>
          </a:p>
          <a:p>
            <a:r>
              <a:rPr lang="en-US" dirty="0"/>
              <a:t>Side channel</a:t>
            </a:r>
          </a:p>
          <a:p>
            <a:r>
              <a:rPr lang="en-US" dirty="0"/>
              <a:t>Traffic analysis</a:t>
            </a:r>
          </a:p>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304</a:t>
            </a:fld>
            <a:endParaRPr lang="en-GB"/>
          </a:p>
        </p:txBody>
      </p:sp>
    </p:spTree>
    <p:extLst>
      <p:ext uri="{BB962C8B-B14F-4D97-AF65-F5344CB8AC3E}">
        <p14:creationId xmlns:p14="http://schemas.microsoft.com/office/powerpoint/2010/main" val="17359437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305</a:t>
            </a:fld>
            <a:endParaRPr lang="en-GB"/>
          </a:p>
        </p:txBody>
      </p:sp>
    </p:spTree>
    <p:extLst>
      <p:ext uri="{BB962C8B-B14F-4D97-AF65-F5344CB8AC3E}">
        <p14:creationId xmlns:p14="http://schemas.microsoft.com/office/powerpoint/2010/main" val="61952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53</a:t>
            </a:fld>
            <a:endParaRPr lang="en-GB"/>
          </a:p>
        </p:txBody>
      </p:sp>
    </p:spTree>
    <p:extLst>
      <p:ext uri="{BB962C8B-B14F-4D97-AF65-F5344CB8AC3E}">
        <p14:creationId xmlns:p14="http://schemas.microsoft.com/office/powerpoint/2010/main" val="2201000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https://www.rapidtables.com/convert/number/ascii-to-hex.html</a:t>
            </a:r>
          </a:p>
        </p:txBody>
      </p:sp>
      <p:sp>
        <p:nvSpPr>
          <p:cNvPr id="4" name="Slide Number Placeholder 3"/>
          <p:cNvSpPr>
            <a:spLocks noGrp="1"/>
          </p:cNvSpPr>
          <p:nvPr>
            <p:ph type="sldNum" sz="quarter" idx="5"/>
          </p:nvPr>
        </p:nvSpPr>
        <p:spPr/>
        <p:txBody>
          <a:bodyPr/>
          <a:lstStyle/>
          <a:p>
            <a:fld id="{2BFEDEE5-1CBC-43D9-B651-7798A41B076A}" type="slidenum">
              <a:rPr lang="en-GB" smtClean="0"/>
              <a:t>56</a:t>
            </a:fld>
            <a:endParaRPr lang="en-GB"/>
          </a:p>
        </p:txBody>
      </p:sp>
    </p:spTree>
    <p:extLst>
      <p:ext uri="{BB962C8B-B14F-4D97-AF65-F5344CB8AC3E}">
        <p14:creationId xmlns:p14="http://schemas.microsoft.com/office/powerpoint/2010/main" val="1904421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https://www.rapidtables.com/convert/number/hex-to-decimal.html</a:t>
            </a:r>
          </a:p>
          <a:p>
            <a:endParaRPr lang="en-GB" dirty="0"/>
          </a:p>
          <a:p>
            <a:r>
              <a:rPr lang="en-GB" dirty="0"/>
              <a:t>https://www.calculators.org/math/modulo.php</a:t>
            </a:r>
          </a:p>
        </p:txBody>
      </p:sp>
      <p:sp>
        <p:nvSpPr>
          <p:cNvPr id="4" name="Slide Number Placeholder 3"/>
          <p:cNvSpPr>
            <a:spLocks noGrp="1"/>
          </p:cNvSpPr>
          <p:nvPr>
            <p:ph type="sldNum" sz="quarter" idx="5"/>
          </p:nvPr>
        </p:nvSpPr>
        <p:spPr/>
        <p:txBody>
          <a:bodyPr/>
          <a:lstStyle/>
          <a:p>
            <a:fld id="{2BFEDEE5-1CBC-43D9-B651-7798A41B076A}" type="slidenum">
              <a:rPr lang="en-GB" smtClean="0"/>
              <a:t>58</a:t>
            </a:fld>
            <a:endParaRPr lang="en-GB"/>
          </a:p>
        </p:txBody>
      </p:sp>
    </p:spTree>
    <p:extLst>
      <p:ext uri="{BB962C8B-B14F-4D97-AF65-F5344CB8AC3E}">
        <p14:creationId xmlns:p14="http://schemas.microsoft.com/office/powerpoint/2010/main" val="2727464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59</a:t>
            </a:fld>
            <a:endParaRPr lang="en-GB"/>
          </a:p>
        </p:txBody>
      </p:sp>
    </p:spTree>
    <p:extLst>
      <p:ext uri="{BB962C8B-B14F-4D97-AF65-F5344CB8AC3E}">
        <p14:creationId xmlns:p14="http://schemas.microsoft.com/office/powerpoint/2010/main" val="282405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9599-BA86-AD4D-BFB8-3A0ADAC2DD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F1EC698-B0F6-0348-83A8-27CCA45509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26D9B1-D72D-D645-A3B8-5B16CB64DA90}"/>
              </a:ext>
            </a:extLst>
          </p:cNvPr>
          <p:cNvSpPr>
            <a:spLocks noGrp="1"/>
          </p:cNvSpPr>
          <p:nvPr>
            <p:ph type="dt" sz="half" idx="10"/>
          </p:nvPr>
        </p:nvSpPr>
        <p:spPr/>
        <p:txBody>
          <a:bodyPr/>
          <a:lstStyle/>
          <a:p>
            <a:fld id="{E879894E-EBB1-FD48-9BBC-B56B05B3E990}" type="datetimeFigureOut">
              <a:rPr lang="en-US" smtClean="0"/>
              <a:t>9/25/2021</a:t>
            </a:fld>
            <a:endParaRPr lang="en-US"/>
          </a:p>
        </p:txBody>
      </p:sp>
      <p:sp>
        <p:nvSpPr>
          <p:cNvPr id="5" name="Footer Placeholder 4">
            <a:extLst>
              <a:ext uri="{FF2B5EF4-FFF2-40B4-BE49-F238E27FC236}">
                <a16:creationId xmlns:a16="http://schemas.microsoft.com/office/drawing/2014/main" id="{135B73F5-602B-1B45-A7C3-620CFA860B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E9BC5D-29BC-B540-B4E9-D2DFCEC9AB6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183976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par>
                          <p:cTn id="13" fill="hold">
                            <p:stCondLst>
                              <p:cond delay="1000"/>
                            </p:stCondLst>
                            <p:childTnLst>
                              <p:par>
                                <p:cTn id="14" presetID="64" presetClass="path" presetSubtype="0" accel="50000" decel="50000" fill="hold" grpId="1" nodeType="afterEffect">
                                  <p:stCondLst>
                                    <p:cond delay="0"/>
                                  </p:stCondLst>
                                  <p:childTnLst>
                                    <p:animMotion origin="layout" path="M -0.00326 0.40139 L -8.33333E-7 -2.96296E-6 " pathEditMode="relative" rAng="0" ptsTypes="AA">
                                      <p:cBhvr>
                                        <p:cTn id="15" dur="2000" fill="hold"/>
                                        <p:tgtEl>
                                          <p:spTgt spid="3">
                                            <p:txEl>
                                              <p:pRg st="0" end="0"/>
                                            </p:txEl>
                                          </p:spTgt>
                                        </p:tgtEl>
                                        <p:attrNameLst>
                                          <p:attrName>ppt_x</p:attrName>
                                          <p:attrName>ppt_y</p:attrName>
                                        </p:attrNameLst>
                                      </p:cBhvr>
                                      <p:rCtr x="13" y="-189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bui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6053-683B-944E-90AC-12911C50AD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830CFC-6F21-4D42-8B64-BF258FD3C9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99C3B1-07AD-0247-A663-E070CB36129D}"/>
              </a:ext>
            </a:extLst>
          </p:cNvPr>
          <p:cNvSpPr>
            <a:spLocks noGrp="1"/>
          </p:cNvSpPr>
          <p:nvPr>
            <p:ph type="dt" sz="half" idx="10"/>
          </p:nvPr>
        </p:nvSpPr>
        <p:spPr/>
        <p:txBody>
          <a:bodyPr/>
          <a:lstStyle/>
          <a:p>
            <a:fld id="{E879894E-EBB1-FD48-9BBC-B56B05B3E990}" type="datetimeFigureOut">
              <a:rPr lang="en-US" smtClean="0"/>
              <a:t>9/25/2021</a:t>
            </a:fld>
            <a:endParaRPr lang="en-US"/>
          </a:p>
        </p:txBody>
      </p:sp>
      <p:sp>
        <p:nvSpPr>
          <p:cNvPr id="5" name="Footer Placeholder 4">
            <a:extLst>
              <a:ext uri="{FF2B5EF4-FFF2-40B4-BE49-F238E27FC236}">
                <a16:creationId xmlns:a16="http://schemas.microsoft.com/office/drawing/2014/main" id="{28F457D1-DA7C-A048-84DC-8A55F59904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149D0-9CAF-3F4D-9022-C4F17528514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4254451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331164-5A17-DD41-971A-71F6A30570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22F257-1B0E-AD4B-87BE-97BB51AC8E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207CA0-BB1D-8D4B-B304-E472BCBD7C3F}"/>
              </a:ext>
            </a:extLst>
          </p:cNvPr>
          <p:cNvSpPr>
            <a:spLocks noGrp="1"/>
          </p:cNvSpPr>
          <p:nvPr>
            <p:ph type="dt" sz="half" idx="10"/>
          </p:nvPr>
        </p:nvSpPr>
        <p:spPr/>
        <p:txBody>
          <a:bodyPr/>
          <a:lstStyle/>
          <a:p>
            <a:fld id="{E879894E-EBB1-FD48-9BBC-B56B05B3E990}" type="datetimeFigureOut">
              <a:rPr lang="en-US" smtClean="0"/>
              <a:t>9/25/2021</a:t>
            </a:fld>
            <a:endParaRPr lang="en-US"/>
          </a:p>
        </p:txBody>
      </p:sp>
      <p:sp>
        <p:nvSpPr>
          <p:cNvPr id="5" name="Footer Placeholder 4">
            <a:extLst>
              <a:ext uri="{FF2B5EF4-FFF2-40B4-BE49-F238E27FC236}">
                <a16:creationId xmlns:a16="http://schemas.microsoft.com/office/drawing/2014/main" id="{0E5EB8FB-9DF5-0D48-9856-E579DEBDFA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6353C1-1792-4649-AF64-312ED230C66C}"/>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457463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8DBE-3DA6-6843-B18A-0C12EA895A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BE8B26-06BF-3C49-AE1E-D1247D2CC9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8B8A8-DA48-AB40-BD95-C70379211071}"/>
              </a:ext>
            </a:extLst>
          </p:cNvPr>
          <p:cNvSpPr>
            <a:spLocks noGrp="1"/>
          </p:cNvSpPr>
          <p:nvPr>
            <p:ph type="dt" sz="half" idx="10"/>
          </p:nvPr>
        </p:nvSpPr>
        <p:spPr/>
        <p:txBody>
          <a:bodyPr/>
          <a:lstStyle/>
          <a:p>
            <a:fld id="{E879894E-EBB1-FD48-9BBC-B56B05B3E990}" type="datetimeFigureOut">
              <a:rPr lang="en-US" smtClean="0"/>
              <a:t>9/25/2021</a:t>
            </a:fld>
            <a:endParaRPr lang="en-US"/>
          </a:p>
        </p:txBody>
      </p:sp>
      <p:sp>
        <p:nvSpPr>
          <p:cNvPr id="5" name="Footer Placeholder 4">
            <a:extLst>
              <a:ext uri="{FF2B5EF4-FFF2-40B4-BE49-F238E27FC236}">
                <a16:creationId xmlns:a16="http://schemas.microsoft.com/office/drawing/2014/main" id="{3163D902-AFC6-C742-A5D2-1210F1C778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8D8A7-1165-4443-A122-FEB76945803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678850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98D1D-FF20-444E-BAE0-E4434AE4EA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B2670-B233-E640-8A79-E073D46BC1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82AA90-1FE8-9148-B13F-37A85BA18D76}"/>
              </a:ext>
            </a:extLst>
          </p:cNvPr>
          <p:cNvSpPr>
            <a:spLocks noGrp="1"/>
          </p:cNvSpPr>
          <p:nvPr>
            <p:ph type="dt" sz="half" idx="10"/>
          </p:nvPr>
        </p:nvSpPr>
        <p:spPr/>
        <p:txBody>
          <a:bodyPr/>
          <a:lstStyle/>
          <a:p>
            <a:fld id="{E879894E-EBB1-FD48-9BBC-B56B05B3E990}" type="datetimeFigureOut">
              <a:rPr lang="en-US" smtClean="0"/>
              <a:t>9/25/2021</a:t>
            </a:fld>
            <a:endParaRPr lang="en-US"/>
          </a:p>
        </p:txBody>
      </p:sp>
      <p:sp>
        <p:nvSpPr>
          <p:cNvPr id="5" name="Footer Placeholder 4">
            <a:extLst>
              <a:ext uri="{FF2B5EF4-FFF2-40B4-BE49-F238E27FC236}">
                <a16:creationId xmlns:a16="http://schemas.microsoft.com/office/drawing/2014/main" id="{21121276-7BB3-0D4C-8EBA-8D22BE2C8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10E87-1B9A-BA46-BFE2-1DCC271A6BD8}"/>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45321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87B1D-DE33-264E-9202-BFE9E45F06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C5D7BC-4BE9-9444-9485-C81A371CBE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CA21DF-400D-E44E-B45A-8C8E2ED000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8CA67C-5156-C243-A007-5FEFAB76660D}"/>
              </a:ext>
            </a:extLst>
          </p:cNvPr>
          <p:cNvSpPr>
            <a:spLocks noGrp="1"/>
          </p:cNvSpPr>
          <p:nvPr>
            <p:ph type="dt" sz="half" idx="10"/>
          </p:nvPr>
        </p:nvSpPr>
        <p:spPr/>
        <p:txBody>
          <a:bodyPr/>
          <a:lstStyle/>
          <a:p>
            <a:fld id="{E879894E-EBB1-FD48-9BBC-B56B05B3E990}" type="datetimeFigureOut">
              <a:rPr lang="en-US" smtClean="0"/>
              <a:t>9/25/2021</a:t>
            </a:fld>
            <a:endParaRPr lang="en-US"/>
          </a:p>
        </p:txBody>
      </p:sp>
      <p:sp>
        <p:nvSpPr>
          <p:cNvPr id="6" name="Footer Placeholder 5">
            <a:extLst>
              <a:ext uri="{FF2B5EF4-FFF2-40B4-BE49-F238E27FC236}">
                <a16:creationId xmlns:a16="http://schemas.microsoft.com/office/drawing/2014/main" id="{AF5AA0E9-DA14-5B42-AA64-DAD9E311FF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608D6-99A5-9848-A505-A3337182DAA6}"/>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4160118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53BA0-F92A-1D4F-B601-47CF0DC512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EE6B93-ED99-9343-B5E6-DAF24985E6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F208CF-AEB2-D743-BDCA-7AE684CC9D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AE64CC-B022-3844-A885-C6E741195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A225BD-7E09-E24B-9464-14D10B0E00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46A4DB-702E-4944-8018-108715BE5BD2}"/>
              </a:ext>
            </a:extLst>
          </p:cNvPr>
          <p:cNvSpPr>
            <a:spLocks noGrp="1"/>
          </p:cNvSpPr>
          <p:nvPr>
            <p:ph type="dt" sz="half" idx="10"/>
          </p:nvPr>
        </p:nvSpPr>
        <p:spPr/>
        <p:txBody>
          <a:bodyPr/>
          <a:lstStyle/>
          <a:p>
            <a:fld id="{E879894E-EBB1-FD48-9BBC-B56B05B3E990}" type="datetimeFigureOut">
              <a:rPr lang="en-US" smtClean="0"/>
              <a:t>9/25/2021</a:t>
            </a:fld>
            <a:endParaRPr lang="en-US"/>
          </a:p>
        </p:txBody>
      </p:sp>
      <p:sp>
        <p:nvSpPr>
          <p:cNvPr id="8" name="Footer Placeholder 7">
            <a:extLst>
              <a:ext uri="{FF2B5EF4-FFF2-40B4-BE49-F238E27FC236}">
                <a16:creationId xmlns:a16="http://schemas.microsoft.com/office/drawing/2014/main" id="{823182C0-1D7A-5E40-B5E3-B6594C22CA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422B6E-CFEF-BF42-9985-05AC748F79D5}"/>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4168586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635FB-9CF8-054A-A97C-BF4C4D62F3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38B957-892B-AA44-B91F-7E5E301E68B1}"/>
              </a:ext>
            </a:extLst>
          </p:cNvPr>
          <p:cNvSpPr>
            <a:spLocks noGrp="1"/>
          </p:cNvSpPr>
          <p:nvPr>
            <p:ph type="dt" sz="half" idx="10"/>
          </p:nvPr>
        </p:nvSpPr>
        <p:spPr/>
        <p:txBody>
          <a:bodyPr/>
          <a:lstStyle/>
          <a:p>
            <a:fld id="{E879894E-EBB1-FD48-9BBC-B56B05B3E990}" type="datetimeFigureOut">
              <a:rPr lang="en-US" smtClean="0"/>
              <a:t>9/25/2021</a:t>
            </a:fld>
            <a:endParaRPr lang="en-US"/>
          </a:p>
        </p:txBody>
      </p:sp>
      <p:sp>
        <p:nvSpPr>
          <p:cNvPr id="4" name="Footer Placeholder 3">
            <a:extLst>
              <a:ext uri="{FF2B5EF4-FFF2-40B4-BE49-F238E27FC236}">
                <a16:creationId xmlns:a16="http://schemas.microsoft.com/office/drawing/2014/main" id="{CBBBDF29-4B1A-7849-93B4-C39AA38B58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318F2A-ABB2-5449-A885-14BD88E7A849}"/>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1256163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5F7AED-F6B6-1E46-945E-B9C27ECC843B}"/>
              </a:ext>
            </a:extLst>
          </p:cNvPr>
          <p:cNvSpPr>
            <a:spLocks noGrp="1"/>
          </p:cNvSpPr>
          <p:nvPr>
            <p:ph type="dt" sz="half" idx="10"/>
          </p:nvPr>
        </p:nvSpPr>
        <p:spPr/>
        <p:txBody>
          <a:bodyPr/>
          <a:lstStyle/>
          <a:p>
            <a:fld id="{E879894E-EBB1-FD48-9BBC-B56B05B3E990}" type="datetimeFigureOut">
              <a:rPr lang="en-US" smtClean="0"/>
              <a:t>9/25/2021</a:t>
            </a:fld>
            <a:endParaRPr lang="en-US"/>
          </a:p>
        </p:txBody>
      </p:sp>
      <p:sp>
        <p:nvSpPr>
          <p:cNvPr id="3" name="Footer Placeholder 2">
            <a:extLst>
              <a:ext uri="{FF2B5EF4-FFF2-40B4-BE49-F238E27FC236}">
                <a16:creationId xmlns:a16="http://schemas.microsoft.com/office/drawing/2014/main" id="{6903A227-2590-E644-AF99-9F0501B54F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5DE034-408D-1E45-A854-F551038170A6}"/>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287161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D678E-4376-CF4F-8FFC-03E5C6C8FD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D614E4-B276-644A-9E53-1B9DDC1D3E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B17942-DAA2-3C4C-8CAA-3A3A4CD50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273C32-4092-6642-B01E-8674DEA6A036}"/>
              </a:ext>
            </a:extLst>
          </p:cNvPr>
          <p:cNvSpPr>
            <a:spLocks noGrp="1"/>
          </p:cNvSpPr>
          <p:nvPr>
            <p:ph type="dt" sz="half" idx="10"/>
          </p:nvPr>
        </p:nvSpPr>
        <p:spPr/>
        <p:txBody>
          <a:bodyPr/>
          <a:lstStyle/>
          <a:p>
            <a:fld id="{E879894E-EBB1-FD48-9BBC-B56B05B3E990}" type="datetimeFigureOut">
              <a:rPr lang="en-US" smtClean="0"/>
              <a:t>9/25/2021</a:t>
            </a:fld>
            <a:endParaRPr lang="en-US"/>
          </a:p>
        </p:txBody>
      </p:sp>
      <p:sp>
        <p:nvSpPr>
          <p:cNvPr id="6" name="Footer Placeholder 5">
            <a:extLst>
              <a:ext uri="{FF2B5EF4-FFF2-40B4-BE49-F238E27FC236}">
                <a16:creationId xmlns:a16="http://schemas.microsoft.com/office/drawing/2014/main" id="{627F48E4-092C-2B40-9E25-B8DE12CFE1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1786A-D6A8-A842-9F5F-9105143276D5}"/>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298794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29E0-01E3-6C4F-A2ED-E57E57A0DC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B8CC20-B95D-864F-9EBD-70BB244563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A486A8F-E198-B242-AA23-067420B97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B9F4C1-930F-BB44-BFA1-C63AC40EE39B}"/>
              </a:ext>
            </a:extLst>
          </p:cNvPr>
          <p:cNvSpPr>
            <a:spLocks noGrp="1"/>
          </p:cNvSpPr>
          <p:nvPr>
            <p:ph type="dt" sz="half" idx="10"/>
          </p:nvPr>
        </p:nvSpPr>
        <p:spPr/>
        <p:txBody>
          <a:bodyPr/>
          <a:lstStyle/>
          <a:p>
            <a:fld id="{E879894E-EBB1-FD48-9BBC-B56B05B3E990}" type="datetimeFigureOut">
              <a:rPr lang="en-US" smtClean="0"/>
              <a:t>9/25/2021</a:t>
            </a:fld>
            <a:endParaRPr lang="en-US"/>
          </a:p>
        </p:txBody>
      </p:sp>
      <p:sp>
        <p:nvSpPr>
          <p:cNvPr id="6" name="Footer Placeholder 5">
            <a:extLst>
              <a:ext uri="{FF2B5EF4-FFF2-40B4-BE49-F238E27FC236}">
                <a16:creationId xmlns:a16="http://schemas.microsoft.com/office/drawing/2014/main" id="{8EFDFADA-F33E-D646-AA52-D1A1F4C00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EC9086-E381-B54A-9760-1F84E09B359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3999826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9BC3D9-A340-5A4C-A6DD-23B56FA195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F31BA7-432B-2A42-872D-2D20269675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6CA2EE-C32C-4545-9827-59FAC7EE73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79894E-EBB1-FD48-9BBC-B56B05B3E990}" type="datetimeFigureOut">
              <a:rPr lang="en-US" smtClean="0"/>
              <a:t>9/25/2021</a:t>
            </a:fld>
            <a:endParaRPr lang="en-US"/>
          </a:p>
        </p:txBody>
      </p:sp>
      <p:sp>
        <p:nvSpPr>
          <p:cNvPr id="5" name="Footer Placeholder 4">
            <a:extLst>
              <a:ext uri="{FF2B5EF4-FFF2-40B4-BE49-F238E27FC236}">
                <a16:creationId xmlns:a16="http://schemas.microsoft.com/office/drawing/2014/main" id="{23E61985-3447-184A-9458-48F72D4D1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53E3E0-694C-D643-ADEC-2A6A68210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06E59-DA56-4769-A5E8-25CAAA73E4F9}" type="slidenum">
              <a:rPr lang="en-GB" smtClean="0"/>
              <a:t>‹#›</a:t>
            </a:fld>
            <a:endParaRPr lang="en-GB"/>
          </a:p>
        </p:txBody>
      </p:sp>
      <p:sp>
        <p:nvSpPr>
          <p:cNvPr id="7" name="Rectangle 6">
            <a:extLst>
              <a:ext uri="{FF2B5EF4-FFF2-40B4-BE49-F238E27FC236}">
                <a16:creationId xmlns:a16="http://schemas.microsoft.com/office/drawing/2014/main" id="{57EA4655-CB46-0544-B73D-859810E0A0E7}"/>
              </a:ext>
            </a:extLst>
          </p:cNvPr>
          <p:cNvSpPr/>
          <p:nvPr/>
        </p:nvSpPr>
        <p:spPr>
          <a:xfrm rot="5400000">
            <a:off x="5740435" y="-5770529"/>
            <a:ext cx="711130" cy="12192001"/>
          </a:xfrm>
          <a:prstGeom prst="rect">
            <a:avLst/>
          </a:prstGeom>
          <a:solidFill>
            <a:srgbClr val="2233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E336AD38-66E3-C448-AF96-49668BAB046C}"/>
              </a:ext>
            </a:extLst>
          </p:cNvPr>
          <p:cNvPicPr>
            <a:picLocks noChangeAspect="1"/>
          </p:cNvPicPr>
          <p:nvPr/>
        </p:nvPicPr>
        <p:blipFill rotWithShape="1">
          <a:blip r:embed="rId13">
            <a:extLst>
              <a:ext uri="{28A0092B-C50C-407E-A947-70E740481C1C}">
                <a14:useLocalDpi xmlns:a14="http://schemas.microsoft.com/office/drawing/2010/main" val="0"/>
              </a:ext>
            </a:extLst>
          </a:blip>
          <a:srcRect l="63755" t="3290" r="1579" b="6172"/>
          <a:stretch/>
        </p:blipFill>
        <p:spPr>
          <a:xfrm>
            <a:off x="12500" y="-22917"/>
            <a:ext cx="834793" cy="697668"/>
          </a:xfrm>
          <a:prstGeom prst="rect">
            <a:avLst/>
          </a:prstGeom>
        </p:spPr>
      </p:pic>
    </p:spTree>
    <p:extLst>
      <p:ext uri="{BB962C8B-B14F-4D97-AF65-F5344CB8AC3E}">
        <p14:creationId xmlns:p14="http://schemas.microsoft.com/office/powerpoint/2010/main" val="18480875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s://www.youtube.com/watch?v=-jSX9fNJiN8"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https://www.youtube.com/watch?v=JD72Ry60eP4" TargetMode="Externa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hyperlink" Target="https://nvlpubs.nist.gov/nistpubs/SpecialPublications/NIST.SP.800-57pt1r5.pdf"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7.svg"/><Relationship Id="rId4" Type="http://schemas.openxmlformats.org/officeDocument/2006/relationships/image" Target="../media/image26.png"/></Relationships>
</file>

<file path=ppt/slides/_rels/slide159.xml.rels><?xml version="1.0" encoding="UTF-8" standalone="yes"?>
<Relationships xmlns="http://schemas.openxmlformats.org/package/2006/relationships"><Relationship Id="rId3" Type="http://schemas.openxmlformats.org/officeDocument/2006/relationships/hyperlink" Target="https://cheatsheetseries.owasp.org/cheatsheets/Key_Management_Cheat_Sheet.html"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7.sv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16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hyperlink" Target="https://en.wikipedia.org/wiki/X.509"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18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hyperlink" Target="https://techbeacon.com/security/relax-good-encryption-practices-wont-affect-app-performance" TargetMode="Externa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hyperlink" Target="https://nvd.nist.gov/" TargetMode="External"/><Relationship Id="rId2" Type="http://schemas.openxmlformats.org/officeDocument/2006/relationships/hyperlink" Target="https://cve.mitre.org/index.html" TargetMode="External"/><Relationship Id="rId1" Type="http://schemas.openxmlformats.org/officeDocument/2006/relationships/slideLayout" Target="../slideLayouts/slideLayout2.xml"/><Relationship Id="rId5" Type="http://schemas.openxmlformats.org/officeDocument/2006/relationships/hyperlink" Target="https://owasp.org/www-project-top-ten/" TargetMode="External"/><Relationship Id="rId4" Type="http://schemas.openxmlformats.org/officeDocument/2006/relationships/hyperlink" Target="https://www.securityfocus.com/bid" TargetMode="Externa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hyperlink" Target="https://www.youtube.com/watch?v=Q63LpPAbDmU"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s22eJ1eVLTU"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526F4-FE67-43D6-9908-A68FB728C051}"/>
              </a:ext>
            </a:extLst>
          </p:cNvPr>
          <p:cNvSpPr>
            <a:spLocks noGrp="1"/>
          </p:cNvSpPr>
          <p:nvPr>
            <p:ph type="title"/>
          </p:nvPr>
        </p:nvSpPr>
        <p:spPr>
          <a:xfrm>
            <a:off x="838200" y="1144216"/>
            <a:ext cx="10515600" cy="1325563"/>
          </a:xfrm>
        </p:spPr>
        <p:txBody>
          <a:bodyPr/>
          <a:lstStyle/>
          <a:p>
            <a:pPr algn="ctr"/>
            <a:r>
              <a:rPr lang="en-GB" sz="6000" b="1" dirty="0">
                <a:solidFill>
                  <a:srgbClr val="223346"/>
                </a:solidFill>
                <a:latin typeface="Arial" panose="020B0604020202020204" pitchFamily="34" charset="0"/>
              </a:rPr>
              <a:t>Cryptography</a:t>
            </a:r>
            <a:endParaRPr lang="en-GB" sz="6000" dirty="0"/>
          </a:p>
        </p:txBody>
      </p:sp>
      <p:sp>
        <p:nvSpPr>
          <p:cNvPr id="3" name="Content Placeholder 2">
            <a:extLst>
              <a:ext uri="{FF2B5EF4-FFF2-40B4-BE49-F238E27FC236}">
                <a16:creationId xmlns:a16="http://schemas.microsoft.com/office/drawing/2014/main" id="{78941B76-ADFF-4B8C-BB38-21ADF089D1A0}"/>
              </a:ext>
            </a:extLst>
          </p:cNvPr>
          <p:cNvSpPr>
            <a:spLocks noGrp="1"/>
          </p:cNvSpPr>
          <p:nvPr>
            <p:ph idx="1"/>
          </p:nvPr>
        </p:nvSpPr>
        <p:spPr>
          <a:xfrm>
            <a:off x="838200" y="2841171"/>
            <a:ext cx="10515600" cy="3335792"/>
          </a:xfrm>
        </p:spPr>
        <p:txBody>
          <a:bodyPr>
            <a:normAutofit/>
          </a:bodyPr>
          <a:lstStyle/>
          <a:p>
            <a:pPr marL="0" indent="0" algn="ctr">
              <a:buNone/>
            </a:pPr>
            <a:endParaRPr lang="en-GB" dirty="0">
              <a:solidFill>
                <a:srgbClr val="000000"/>
              </a:solidFill>
              <a:latin typeface="Arial" panose="020B0604020202020204" pitchFamily="34" charset="0"/>
            </a:endParaRPr>
          </a:p>
          <a:p>
            <a:pPr marL="0" indent="0" algn="ctr">
              <a:buNone/>
            </a:pPr>
            <a:r>
              <a:rPr lang="en-GB" dirty="0">
                <a:solidFill>
                  <a:srgbClr val="000000"/>
                </a:solidFill>
                <a:latin typeface="Arial" panose="020B0604020202020204" pitchFamily="34" charset="0"/>
              </a:rPr>
              <a:t>UFCFGU-30-2 – Week 2</a:t>
            </a:r>
          </a:p>
          <a:p>
            <a:pPr marL="0" indent="0" algn="ctr">
              <a:buNone/>
            </a:pPr>
            <a:endParaRPr lang="en-GB" dirty="0">
              <a:solidFill>
                <a:srgbClr val="000000"/>
              </a:solidFill>
              <a:latin typeface="Arial" panose="020B0604020202020204" pitchFamily="34" charset="0"/>
            </a:endParaRPr>
          </a:p>
          <a:p>
            <a:pPr marL="0" indent="0" algn="ctr">
              <a:buNone/>
            </a:pPr>
            <a:r>
              <a:rPr lang="en-GB" dirty="0">
                <a:solidFill>
                  <a:srgbClr val="000000"/>
                </a:solidFill>
                <a:latin typeface="Arial" panose="020B0604020202020204" pitchFamily="34" charset="0"/>
              </a:rPr>
              <a:t>Level 5</a:t>
            </a:r>
          </a:p>
          <a:p>
            <a:pPr marL="0" indent="0" algn="ctr">
              <a:buNone/>
            </a:pPr>
            <a:endParaRPr lang="en-GB" dirty="0">
              <a:solidFill>
                <a:srgbClr val="000000"/>
              </a:solidFill>
              <a:latin typeface="Arial" panose="020B0604020202020204" pitchFamily="34" charset="0"/>
            </a:endParaRPr>
          </a:p>
          <a:p>
            <a:pPr marL="0" indent="0" algn="ctr">
              <a:buNone/>
            </a:pPr>
            <a:r>
              <a:rPr lang="en-GB" dirty="0">
                <a:solidFill>
                  <a:srgbClr val="000000"/>
                </a:solidFill>
                <a:latin typeface="Arial" panose="020B0604020202020204" pitchFamily="34" charset="0"/>
              </a:rPr>
              <a:t>30 Credits</a:t>
            </a:r>
          </a:p>
          <a:p>
            <a:endParaRPr lang="en-GB" dirty="0"/>
          </a:p>
        </p:txBody>
      </p:sp>
    </p:spTree>
    <p:extLst>
      <p:ext uri="{BB962C8B-B14F-4D97-AF65-F5344CB8AC3E}">
        <p14:creationId xmlns:p14="http://schemas.microsoft.com/office/powerpoint/2010/main" val="713642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31F4A-089A-4A7A-AD38-073DB9EEE31A}"/>
              </a:ext>
            </a:extLst>
          </p:cNvPr>
          <p:cNvSpPr>
            <a:spLocks noGrp="1"/>
          </p:cNvSpPr>
          <p:nvPr>
            <p:ph type="title"/>
          </p:nvPr>
        </p:nvSpPr>
        <p:spPr/>
        <p:txBody>
          <a:bodyPr/>
          <a:lstStyle/>
          <a:p>
            <a:r>
              <a:rPr lang="en-GB" dirty="0"/>
              <a:t>Hashing</a:t>
            </a:r>
          </a:p>
        </p:txBody>
      </p:sp>
      <p:sp>
        <p:nvSpPr>
          <p:cNvPr id="3" name="Content Placeholder 2">
            <a:extLst>
              <a:ext uri="{FF2B5EF4-FFF2-40B4-BE49-F238E27FC236}">
                <a16:creationId xmlns:a16="http://schemas.microsoft.com/office/drawing/2014/main" id="{9F106F9D-2A6E-4C71-AC50-19B5D02E5F2B}"/>
              </a:ext>
            </a:extLst>
          </p:cNvPr>
          <p:cNvSpPr>
            <a:spLocks noGrp="1"/>
          </p:cNvSpPr>
          <p:nvPr>
            <p:ph idx="1"/>
          </p:nvPr>
        </p:nvSpPr>
        <p:spPr/>
        <p:txBody>
          <a:bodyPr/>
          <a:lstStyle/>
          <a:p>
            <a:pPr marL="0" indent="0">
              <a:buNone/>
            </a:pPr>
            <a:r>
              <a:rPr lang="en-US" dirty="0"/>
              <a:t>In relation to hash functions…</a:t>
            </a:r>
          </a:p>
          <a:p>
            <a:endParaRPr lang="en-US" dirty="0"/>
          </a:p>
          <a:p>
            <a:r>
              <a:rPr lang="en-US" dirty="0"/>
              <a:t>We take a string and convert it into a string of fixed length (often by converting the string to a number written in hexadecimal)</a:t>
            </a:r>
          </a:p>
          <a:p>
            <a:pPr marL="0" indent="0">
              <a:buNone/>
            </a:pPr>
            <a:endParaRPr lang="en-US" dirty="0"/>
          </a:p>
          <a:p>
            <a:r>
              <a:rPr lang="en-US" dirty="0"/>
              <a:t>However, this can be done in a myriad of ways</a:t>
            </a:r>
          </a:p>
          <a:p>
            <a:endParaRPr lang="en-US" dirty="0"/>
          </a:p>
          <a:p>
            <a:r>
              <a:rPr lang="en-US" dirty="0"/>
              <a:t>So, what sort of functions make good cryptographic functions?</a:t>
            </a:r>
            <a:endParaRPr lang="en-GB" dirty="0"/>
          </a:p>
        </p:txBody>
      </p:sp>
    </p:spTree>
    <p:extLst>
      <p:ext uri="{BB962C8B-B14F-4D97-AF65-F5344CB8AC3E}">
        <p14:creationId xmlns:p14="http://schemas.microsoft.com/office/powerpoint/2010/main" val="5832178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A Note on Convention </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a:bodyPr>
          <a:lstStyle/>
          <a:p>
            <a:r>
              <a:rPr lang="en-US" dirty="0"/>
              <a:t>We have used the symbol ≡ above to denote “equivalence”</a:t>
            </a:r>
          </a:p>
          <a:p>
            <a:endParaRPr lang="en-US" dirty="0"/>
          </a:p>
          <a:p>
            <a:r>
              <a:rPr lang="en-US" dirty="0"/>
              <a:t>So, for example, we said that 6 ≡ 11 (mod 5) because 6 and 11 are “equivalent” modulus 5 (they have the same remainder when divided by 5)</a:t>
            </a:r>
          </a:p>
          <a:p>
            <a:endParaRPr lang="en-US" dirty="0"/>
          </a:p>
          <a:p>
            <a:r>
              <a:rPr lang="en-US" dirty="0"/>
              <a:t>There is one and only one case where it is convention to use a normal equals sign = which is when you are asked to give the “answer” to the question of what is a single number (mod n) </a:t>
            </a:r>
          </a:p>
          <a:p>
            <a:endParaRPr lang="en-GB" dirty="0"/>
          </a:p>
        </p:txBody>
      </p:sp>
    </p:spTree>
    <p:extLst>
      <p:ext uri="{BB962C8B-B14F-4D97-AF65-F5344CB8AC3E}">
        <p14:creationId xmlns:p14="http://schemas.microsoft.com/office/powerpoint/2010/main" val="128241778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A Note on Convention </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a:bodyPr>
          <a:lstStyle/>
          <a:p>
            <a:r>
              <a:rPr lang="en-US" dirty="0"/>
              <a:t>Example: What is 17 (mod 5)? </a:t>
            </a:r>
          </a:p>
          <a:p>
            <a:r>
              <a:rPr lang="en-US" dirty="0"/>
              <a:t>There are many things that are congruent to 17 (mod 5), in fact any number with a remainder of 2 when divided by 5, so for example -13, -8, -3, 2, 7, 12, 22, 27, etc.</a:t>
            </a:r>
          </a:p>
          <a:p>
            <a:r>
              <a:rPr lang="en-US" dirty="0"/>
              <a:t>The convention is to give the smallest positive number </a:t>
            </a:r>
          </a:p>
          <a:p>
            <a:r>
              <a:rPr lang="en-US" dirty="0"/>
              <a:t>So in this case we would say that 17 (mod 5) = 2 </a:t>
            </a:r>
          </a:p>
          <a:p>
            <a:r>
              <a:rPr lang="en-US" dirty="0"/>
              <a:t>The “answer” to x (mod n) will always be a number in the range 0 to (n - 1), and will just be the remainder when dividing by n. </a:t>
            </a:r>
          </a:p>
          <a:p>
            <a:r>
              <a:rPr lang="en-US" dirty="0"/>
              <a:t>So, for example, 26 (mod 4) = 2 and 24 (mod 4) = 0</a:t>
            </a:r>
          </a:p>
          <a:p>
            <a:endParaRPr lang="en-GB" dirty="0"/>
          </a:p>
        </p:txBody>
      </p:sp>
    </p:spTree>
    <p:extLst>
      <p:ext uri="{BB962C8B-B14F-4D97-AF65-F5344CB8AC3E}">
        <p14:creationId xmlns:p14="http://schemas.microsoft.com/office/powerpoint/2010/main" val="13234564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Prime &amp; Coprime Numbers - Recap</a:t>
            </a:r>
            <a:endParaRPr lang="en-GB" sz="4800" dirty="0"/>
          </a:p>
        </p:txBody>
      </p:sp>
    </p:spTree>
    <p:extLst>
      <p:ext uri="{BB962C8B-B14F-4D97-AF65-F5344CB8AC3E}">
        <p14:creationId xmlns:p14="http://schemas.microsoft.com/office/powerpoint/2010/main" val="302863870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Prime Numbers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199" y="1825625"/>
            <a:ext cx="10515599" cy="4351338"/>
          </a:xfrm>
        </p:spPr>
        <p:txBody>
          <a:bodyPr>
            <a:normAutofit/>
          </a:bodyPr>
          <a:lstStyle/>
          <a:p>
            <a:r>
              <a:rPr lang="en-US" dirty="0"/>
              <a:t>An integer p is said to be prime if the only integers that divide </a:t>
            </a:r>
            <a:r>
              <a:rPr lang="en-US" b="1" dirty="0"/>
              <a:t>exactly </a:t>
            </a:r>
            <a:r>
              <a:rPr lang="en-US" dirty="0"/>
              <a:t>into </a:t>
            </a:r>
            <a:r>
              <a:rPr lang="en-US" b="1" dirty="0"/>
              <a:t>p</a:t>
            </a:r>
            <a:r>
              <a:rPr lang="en-US" dirty="0"/>
              <a:t> are </a:t>
            </a:r>
            <a:r>
              <a:rPr lang="en-US" b="1" dirty="0"/>
              <a:t>1</a:t>
            </a:r>
            <a:r>
              <a:rPr lang="en-US" dirty="0"/>
              <a:t> and </a:t>
            </a:r>
            <a:r>
              <a:rPr lang="en-US" b="1" dirty="0"/>
              <a:t>p</a:t>
            </a:r>
          </a:p>
          <a:p>
            <a:endParaRPr lang="en-US" dirty="0"/>
          </a:p>
          <a:p>
            <a:r>
              <a:rPr lang="en-US" dirty="0"/>
              <a:t>For technical reasons, 1 is not considered to be prime, so the first few prime numbers are 2, 3, 5, 7, 11, 13, 17, 19, 23, 29,…... </a:t>
            </a:r>
          </a:p>
          <a:p>
            <a:endParaRPr lang="en-US" dirty="0"/>
          </a:p>
          <a:p>
            <a:r>
              <a:rPr lang="en-US" dirty="0"/>
              <a:t>Numbers that divide </a:t>
            </a:r>
            <a:r>
              <a:rPr lang="en-US" b="1" dirty="0"/>
              <a:t>exactly</a:t>
            </a:r>
            <a:r>
              <a:rPr lang="en-US" dirty="0"/>
              <a:t> into a </a:t>
            </a:r>
            <a:r>
              <a:rPr lang="en-US" b="1" dirty="0"/>
              <a:t>number</a:t>
            </a:r>
            <a:r>
              <a:rPr lang="en-US" dirty="0"/>
              <a:t> </a:t>
            </a:r>
            <a:r>
              <a:rPr lang="en-US" b="1" dirty="0"/>
              <a:t>n</a:t>
            </a:r>
            <a:r>
              <a:rPr lang="en-US" dirty="0"/>
              <a:t> is called a “factor of n”</a:t>
            </a:r>
          </a:p>
          <a:p>
            <a:endParaRPr lang="en-US" dirty="0"/>
          </a:p>
          <a:p>
            <a:r>
              <a:rPr lang="en-US" dirty="0"/>
              <a:t>So for example, the factors of 16 are 1, 2, 4, 8, and 16</a:t>
            </a:r>
          </a:p>
          <a:p>
            <a:endParaRPr lang="en-US" dirty="0"/>
          </a:p>
          <a:p>
            <a:endParaRPr lang="en-GB" dirty="0"/>
          </a:p>
        </p:txBody>
      </p:sp>
    </p:spTree>
    <p:extLst>
      <p:ext uri="{BB962C8B-B14F-4D97-AF65-F5344CB8AC3E}">
        <p14:creationId xmlns:p14="http://schemas.microsoft.com/office/powerpoint/2010/main" val="4624930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Coprime Numbers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a:bodyPr>
          <a:lstStyle/>
          <a:p>
            <a:r>
              <a:rPr lang="en-US" dirty="0"/>
              <a:t>Two numbers are said to be coprime if the </a:t>
            </a:r>
            <a:r>
              <a:rPr lang="en-US" b="1" dirty="0"/>
              <a:t>only </a:t>
            </a:r>
            <a:r>
              <a:rPr lang="en-US" dirty="0"/>
              <a:t>factor they have in common is </a:t>
            </a:r>
            <a:r>
              <a:rPr lang="en-US" b="1" dirty="0"/>
              <a:t>1</a:t>
            </a:r>
            <a:r>
              <a:rPr lang="en-US" dirty="0"/>
              <a:t> </a:t>
            </a:r>
          </a:p>
          <a:p>
            <a:endParaRPr lang="en-US" dirty="0"/>
          </a:p>
          <a:p>
            <a:r>
              <a:rPr lang="en-US" dirty="0"/>
              <a:t>So for example 5 and 21 are coprime, but 6 and 21 are not, since they share a common factor 3</a:t>
            </a:r>
          </a:p>
          <a:p>
            <a:endParaRPr lang="en-US" dirty="0"/>
          </a:p>
          <a:p>
            <a:r>
              <a:rPr lang="en-US" dirty="0"/>
              <a:t>Another example of coprime is 21 &amp; 22:</a:t>
            </a:r>
          </a:p>
          <a:p>
            <a:r>
              <a:rPr lang="en-US" dirty="0"/>
              <a:t>The factors of 21 are </a:t>
            </a:r>
            <a:r>
              <a:rPr lang="en-US" b="1" dirty="0"/>
              <a:t>1</a:t>
            </a:r>
            <a:r>
              <a:rPr lang="en-US" dirty="0"/>
              <a:t>, 3, 7 and 21 </a:t>
            </a:r>
          </a:p>
          <a:p>
            <a:r>
              <a:rPr lang="en-GB" dirty="0"/>
              <a:t>The factors of 22 are </a:t>
            </a:r>
            <a:r>
              <a:rPr lang="en-GB" b="1" dirty="0"/>
              <a:t>1</a:t>
            </a:r>
            <a:r>
              <a:rPr lang="en-GB" dirty="0"/>
              <a:t>, 2, 11 and 22</a:t>
            </a:r>
          </a:p>
        </p:txBody>
      </p:sp>
    </p:spTree>
    <p:extLst>
      <p:ext uri="{BB962C8B-B14F-4D97-AF65-F5344CB8AC3E}">
        <p14:creationId xmlns:p14="http://schemas.microsoft.com/office/powerpoint/2010/main" val="36811395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Coprime Numbers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a:bodyPr>
          <a:lstStyle/>
          <a:p>
            <a:r>
              <a:rPr lang="en-US" dirty="0"/>
              <a:t>Another example of </a:t>
            </a:r>
            <a:r>
              <a:rPr lang="en-US" b="1" dirty="0"/>
              <a:t>NOT coprime </a:t>
            </a:r>
            <a:r>
              <a:rPr lang="en-US" dirty="0"/>
              <a:t>is 21 &amp; 24:</a:t>
            </a:r>
          </a:p>
          <a:p>
            <a:endParaRPr lang="en-US" dirty="0"/>
          </a:p>
          <a:p>
            <a:r>
              <a:rPr lang="en-US" dirty="0"/>
              <a:t>The factors of 21 are 1, 3, 7 and 21 </a:t>
            </a:r>
          </a:p>
          <a:p>
            <a:r>
              <a:rPr lang="en-GB" dirty="0"/>
              <a:t>The factors of 24 are 1, 2, 3, 4, 6, 8, 12 and 24</a:t>
            </a:r>
          </a:p>
          <a:p>
            <a:endParaRPr lang="en-GB" dirty="0"/>
          </a:p>
          <a:p>
            <a:r>
              <a:rPr lang="en-GB" dirty="0"/>
              <a:t>These are </a:t>
            </a:r>
            <a:r>
              <a:rPr lang="en-GB" b="1" dirty="0"/>
              <a:t>NOT coprime </a:t>
            </a:r>
            <a:r>
              <a:rPr lang="en-GB" dirty="0"/>
              <a:t>as they have the common factors </a:t>
            </a:r>
            <a:r>
              <a:rPr lang="en-GB" b="1" dirty="0"/>
              <a:t>1</a:t>
            </a:r>
            <a:r>
              <a:rPr lang="en-GB" dirty="0"/>
              <a:t> and </a:t>
            </a:r>
            <a:r>
              <a:rPr lang="en-GB" b="1" dirty="0"/>
              <a:t>3</a:t>
            </a:r>
          </a:p>
        </p:txBody>
      </p:sp>
    </p:spTree>
    <p:extLst>
      <p:ext uri="{BB962C8B-B14F-4D97-AF65-F5344CB8AC3E}">
        <p14:creationId xmlns:p14="http://schemas.microsoft.com/office/powerpoint/2010/main" val="230520699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Greatest Common Divisor</a:t>
            </a:r>
            <a:endParaRPr lang="en-GB" sz="4800" dirty="0"/>
          </a:p>
        </p:txBody>
      </p:sp>
    </p:spTree>
    <p:extLst>
      <p:ext uri="{BB962C8B-B14F-4D97-AF65-F5344CB8AC3E}">
        <p14:creationId xmlns:p14="http://schemas.microsoft.com/office/powerpoint/2010/main" val="9382383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E1134-9D63-4E1F-8519-B91E4734EE12}"/>
              </a:ext>
            </a:extLst>
          </p:cNvPr>
          <p:cNvSpPr>
            <a:spLocks noGrp="1"/>
          </p:cNvSpPr>
          <p:nvPr>
            <p:ph type="title"/>
          </p:nvPr>
        </p:nvSpPr>
        <p:spPr/>
        <p:txBody>
          <a:bodyPr/>
          <a:lstStyle/>
          <a:p>
            <a:r>
              <a:rPr lang="en-GB" dirty="0"/>
              <a:t>Greatest Common Divisor - GCD</a:t>
            </a:r>
          </a:p>
        </p:txBody>
      </p:sp>
      <p:sp>
        <p:nvSpPr>
          <p:cNvPr id="3" name="Content Placeholder 2">
            <a:extLst>
              <a:ext uri="{FF2B5EF4-FFF2-40B4-BE49-F238E27FC236}">
                <a16:creationId xmlns:a16="http://schemas.microsoft.com/office/drawing/2014/main" id="{51B9956D-28DF-478F-B17D-83077CF252A2}"/>
              </a:ext>
            </a:extLst>
          </p:cNvPr>
          <p:cNvSpPr>
            <a:spLocks noGrp="1"/>
          </p:cNvSpPr>
          <p:nvPr>
            <p:ph idx="1"/>
          </p:nvPr>
        </p:nvSpPr>
        <p:spPr/>
        <p:txBody>
          <a:bodyPr/>
          <a:lstStyle/>
          <a:p>
            <a:endParaRPr lang="en-US" dirty="0"/>
          </a:p>
          <a:p>
            <a:r>
              <a:rPr lang="en-US" dirty="0"/>
              <a:t>Let a and b be integers, not both zero </a:t>
            </a:r>
          </a:p>
          <a:p>
            <a:endParaRPr lang="en-US" dirty="0"/>
          </a:p>
          <a:p>
            <a:r>
              <a:rPr lang="en-US" dirty="0"/>
              <a:t>Then the greatest common divisor (GCD) of a and b is the largest positive integer which is a factor of both a and b </a:t>
            </a:r>
          </a:p>
          <a:p>
            <a:endParaRPr lang="en-US" dirty="0"/>
          </a:p>
          <a:p>
            <a:r>
              <a:rPr lang="en-US" dirty="0"/>
              <a:t>We use </a:t>
            </a:r>
            <a:r>
              <a:rPr lang="en-US" dirty="0" err="1"/>
              <a:t>gcd</a:t>
            </a:r>
            <a:r>
              <a:rPr lang="en-US" dirty="0"/>
              <a:t>(</a:t>
            </a:r>
            <a:r>
              <a:rPr lang="en-US" dirty="0" err="1"/>
              <a:t>a,b</a:t>
            </a:r>
            <a:r>
              <a:rPr lang="en-US" dirty="0"/>
              <a:t>) to denote this largest positive factor</a:t>
            </a:r>
            <a:endParaRPr lang="en-GB" dirty="0"/>
          </a:p>
        </p:txBody>
      </p:sp>
    </p:spTree>
    <p:extLst>
      <p:ext uri="{BB962C8B-B14F-4D97-AF65-F5344CB8AC3E}">
        <p14:creationId xmlns:p14="http://schemas.microsoft.com/office/powerpoint/2010/main" val="126016859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5F480-D5E7-4655-8DDB-E7BB90E2A947}"/>
              </a:ext>
            </a:extLst>
          </p:cNvPr>
          <p:cNvSpPr>
            <a:spLocks noGrp="1"/>
          </p:cNvSpPr>
          <p:nvPr>
            <p:ph type="title"/>
          </p:nvPr>
        </p:nvSpPr>
        <p:spPr/>
        <p:txBody>
          <a:bodyPr/>
          <a:lstStyle/>
          <a:p>
            <a:r>
              <a:rPr lang="en-GB" dirty="0"/>
              <a:t>Greatest Common Divisor - GCD</a:t>
            </a:r>
          </a:p>
        </p:txBody>
      </p:sp>
      <p:sp>
        <p:nvSpPr>
          <p:cNvPr id="3" name="Content Placeholder 2">
            <a:extLst>
              <a:ext uri="{FF2B5EF4-FFF2-40B4-BE49-F238E27FC236}">
                <a16:creationId xmlns:a16="http://schemas.microsoft.com/office/drawing/2014/main" id="{B6DF0282-B76B-46A7-AFB9-1F858345D3AA}"/>
              </a:ext>
            </a:extLst>
          </p:cNvPr>
          <p:cNvSpPr>
            <a:spLocks noGrp="1"/>
          </p:cNvSpPr>
          <p:nvPr>
            <p:ph idx="1"/>
          </p:nvPr>
        </p:nvSpPr>
        <p:spPr/>
        <p:txBody>
          <a:bodyPr>
            <a:normAutofit/>
          </a:bodyPr>
          <a:lstStyle/>
          <a:p>
            <a:r>
              <a:rPr lang="en-US" dirty="0" err="1"/>
              <a:t>gcd</a:t>
            </a:r>
            <a:r>
              <a:rPr lang="en-US" dirty="0"/>
              <a:t>(a, b) denotes the GCD of a and b </a:t>
            </a:r>
          </a:p>
          <a:p>
            <a:endParaRPr lang="en-US" dirty="0"/>
          </a:p>
          <a:p>
            <a:r>
              <a:rPr lang="en-US" dirty="0"/>
              <a:t>The GCD of any two distinct primes is 1</a:t>
            </a:r>
          </a:p>
          <a:p>
            <a:pPr marL="0" indent="0">
              <a:buNone/>
            </a:pPr>
            <a:r>
              <a:rPr lang="da-DK" dirty="0"/>
              <a:t>	gcd(3, 59) = 1</a:t>
            </a:r>
          </a:p>
          <a:p>
            <a:pPr marL="0" indent="0">
              <a:buNone/>
            </a:pPr>
            <a:endParaRPr lang="da-DK" dirty="0"/>
          </a:p>
          <a:p>
            <a:r>
              <a:rPr lang="en-US" dirty="0"/>
              <a:t>The GCD of 18 and 27 is 9</a:t>
            </a:r>
          </a:p>
          <a:p>
            <a:pPr marL="0" indent="0">
              <a:buNone/>
            </a:pPr>
            <a:r>
              <a:rPr lang="da-DK" dirty="0"/>
              <a:t>	gcd(18, 27) = 9</a:t>
            </a:r>
          </a:p>
        </p:txBody>
      </p:sp>
    </p:spTree>
    <p:extLst>
      <p:ext uri="{BB962C8B-B14F-4D97-AF65-F5344CB8AC3E}">
        <p14:creationId xmlns:p14="http://schemas.microsoft.com/office/powerpoint/2010/main" val="347181925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Euler’s totient function</a:t>
            </a:r>
            <a:endParaRPr lang="en-GB" sz="4800" dirty="0"/>
          </a:p>
        </p:txBody>
      </p:sp>
    </p:spTree>
    <p:extLst>
      <p:ext uri="{BB962C8B-B14F-4D97-AF65-F5344CB8AC3E}">
        <p14:creationId xmlns:p14="http://schemas.microsoft.com/office/powerpoint/2010/main" val="4049658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80928-8A73-4D7F-9502-E90D5754200C}"/>
              </a:ext>
            </a:extLst>
          </p:cNvPr>
          <p:cNvSpPr>
            <a:spLocks noGrp="1"/>
          </p:cNvSpPr>
          <p:nvPr>
            <p:ph type="title"/>
          </p:nvPr>
        </p:nvSpPr>
        <p:spPr/>
        <p:txBody>
          <a:bodyPr/>
          <a:lstStyle/>
          <a:p>
            <a:r>
              <a:rPr lang="en-GB" dirty="0"/>
              <a:t>Hashing</a:t>
            </a:r>
          </a:p>
        </p:txBody>
      </p:sp>
      <p:sp>
        <p:nvSpPr>
          <p:cNvPr id="3" name="Content Placeholder 2">
            <a:extLst>
              <a:ext uri="{FF2B5EF4-FFF2-40B4-BE49-F238E27FC236}">
                <a16:creationId xmlns:a16="http://schemas.microsoft.com/office/drawing/2014/main" id="{A895A4DF-4394-4B0F-AD18-41B7717F3DF3}"/>
              </a:ext>
            </a:extLst>
          </p:cNvPr>
          <p:cNvSpPr>
            <a:spLocks noGrp="1"/>
          </p:cNvSpPr>
          <p:nvPr>
            <p:ph idx="1"/>
          </p:nvPr>
        </p:nvSpPr>
        <p:spPr/>
        <p:txBody>
          <a:bodyPr>
            <a:normAutofit lnSpcReduction="10000"/>
          </a:bodyPr>
          <a:lstStyle/>
          <a:p>
            <a:r>
              <a:rPr lang="en-US" dirty="0"/>
              <a:t>The function should “appear” as random as possible, so it’s not feasible to compute a message from its hash function </a:t>
            </a:r>
          </a:p>
          <a:p>
            <a:endParaRPr lang="en-US" dirty="0"/>
          </a:p>
          <a:p>
            <a:r>
              <a:rPr lang="en-US" dirty="0"/>
              <a:t>Small changes in the message should result in a totally different hash function, for example “MEET ME IN THE PUB” and “MEET ME IN THE SUB” should have totally different hash functions</a:t>
            </a:r>
          </a:p>
          <a:p>
            <a:endParaRPr lang="en-US" dirty="0"/>
          </a:p>
          <a:p>
            <a:r>
              <a:rPr lang="en-US" dirty="0"/>
              <a:t>Two different messages should not both give the same result when the hash function is applied. If they did, an attacker could switch the original message for another message without it being detected</a:t>
            </a:r>
            <a:endParaRPr lang="en-GB" dirty="0"/>
          </a:p>
          <a:p>
            <a:endParaRPr lang="en-GB" dirty="0"/>
          </a:p>
        </p:txBody>
      </p:sp>
    </p:spTree>
    <p:extLst>
      <p:ext uri="{BB962C8B-B14F-4D97-AF65-F5344CB8AC3E}">
        <p14:creationId xmlns:p14="http://schemas.microsoft.com/office/powerpoint/2010/main" val="344749627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Euler’s totient function </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Autofit/>
          </a:bodyPr>
          <a:lstStyle/>
          <a:p>
            <a:pPr>
              <a:lnSpc>
                <a:spcPct val="115000"/>
              </a:lnSpc>
              <a:spcAft>
                <a:spcPts val="1000"/>
              </a:spcAft>
            </a:pPr>
            <a:r>
              <a:rPr lang="en-GB" dirty="0">
                <a:effectLst/>
                <a:ea typeface="Calibri" panose="020F0502020204030204" pitchFamily="34" charset="0"/>
                <a:cs typeface="Times New Roman" panose="02020603050405020304" pitchFamily="18" charset="0"/>
              </a:rPr>
              <a:t>Euler’s totient function (named after the famous 18</a:t>
            </a:r>
            <a:r>
              <a:rPr lang="en-GB" baseline="30000" dirty="0">
                <a:effectLst/>
                <a:ea typeface="Calibri" panose="020F0502020204030204" pitchFamily="34" charset="0"/>
                <a:cs typeface="Times New Roman" panose="02020603050405020304" pitchFamily="18" charset="0"/>
              </a:rPr>
              <a:t>th</a:t>
            </a:r>
            <a:r>
              <a:rPr lang="en-GB" dirty="0">
                <a:effectLst/>
                <a:ea typeface="Calibri" panose="020F0502020204030204" pitchFamily="34" charset="0"/>
                <a:cs typeface="Times New Roman" panose="02020603050405020304" pitchFamily="18" charset="0"/>
              </a:rPr>
              <a:t> century Swiss mathematician Leonhard Euler, widely regarded as one of the greatest mathematicians of all time) can be defined as follows: </a:t>
            </a:r>
          </a:p>
          <a:p>
            <a:pPr indent="635">
              <a:lnSpc>
                <a:spcPct val="115000"/>
              </a:lnSpc>
              <a:spcAft>
                <a:spcPts val="1000"/>
              </a:spcAft>
            </a:pPr>
            <a:r>
              <a:rPr lang="en-GB" dirty="0">
                <a:effectLst/>
                <a:ea typeface="Calibri" panose="020F0502020204030204" pitchFamily="34" charset="0"/>
                <a:cs typeface="Times New Roman" panose="02020603050405020304" pitchFamily="18" charset="0"/>
              </a:rPr>
              <a:t>Given a positive integer </a:t>
            </a:r>
            <a:r>
              <a:rPr lang="en-GB" i="1" dirty="0">
                <a:effectLst/>
                <a:ea typeface="Calibri" panose="020F0502020204030204" pitchFamily="34" charset="0"/>
                <a:cs typeface="Times New Roman" panose="02020603050405020304" pitchFamily="18" charset="0"/>
              </a:rPr>
              <a:t>n</a:t>
            </a:r>
            <a:r>
              <a:rPr lang="en-GB" dirty="0">
                <a:effectLst/>
                <a:ea typeface="Calibri" panose="020F0502020204030204" pitchFamily="34" charset="0"/>
                <a:cs typeface="Times New Roman" panose="02020603050405020304" pitchFamily="18" charset="0"/>
              </a:rPr>
              <a:t>, the </a:t>
            </a:r>
            <a:r>
              <a:rPr lang="en-GB" b="1" dirty="0">
                <a:effectLst/>
                <a:ea typeface="Calibri" panose="020F0502020204030204" pitchFamily="34" charset="0"/>
                <a:cs typeface="Times New Roman" panose="02020603050405020304" pitchFamily="18" charset="0"/>
              </a:rPr>
              <a:t>Euler totient function </a:t>
            </a:r>
            <a:r>
              <a:rPr lang="en-GB" dirty="0">
                <a:effectLst/>
                <a:ea typeface="Calibri" panose="020F0502020204030204" pitchFamily="34" charset="0"/>
                <a:cs typeface="Times New Roman" panose="02020603050405020304" pitchFamily="18" charset="0"/>
              </a:rPr>
              <a:t>φ (</a:t>
            </a:r>
            <a:r>
              <a:rPr lang="en-GB" i="1" dirty="0">
                <a:effectLst/>
                <a:ea typeface="Calibri" panose="020F0502020204030204" pitchFamily="34" charset="0"/>
                <a:cs typeface="Times New Roman" panose="02020603050405020304" pitchFamily="18" charset="0"/>
              </a:rPr>
              <a:t>n</a:t>
            </a:r>
            <a:r>
              <a:rPr lang="en-GB" dirty="0">
                <a:effectLst/>
                <a:ea typeface="Calibri" panose="020F0502020204030204" pitchFamily="34" charset="0"/>
                <a:cs typeface="Times New Roman" panose="02020603050405020304" pitchFamily="18" charset="0"/>
              </a:rPr>
              <a:t>) is the number of positive integers less than </a:t>
            </a:r>
            <a:r>
              <a:rPr lang="en-GB" i="1" dirty="0">
                <a:effectLst/>
                <a:ea typeface="Calibri" panose="020F0502020204030204" pitchFamily="34" charset="0"/>
                <a:cs typeface="Times New Roman" panose="02020603050405020304" pitchFamily="18" charset="0"/>
              </a:rPr>
              <a:t>n </a:t>
            </a:r>
            <a:r>
              <a:rPr lang="en-GB" dirty="0">
                <a:effectLst/>
                <a:ea typeface="Calibri" panose="020F0502020204030204" pitchFamily="34" charset="0"/>
                <a:cs typeface="Times New Roman" panose="02020603050405020304" pitchFamily="18" charset="0"/>
              </a:rPr>
              <a:t>which are coprime to </a:t>
            </a:r>
            <a:r>
              <a:rPr lang="en-GB" i="1" dirty="0">
                <a:effectLst/>
                <a:ea typeface="Calibri" panose="020F0502020204030204" pitchFamily="34" charset="0"/>
                <a:cs typeface="Times New Roman" panose="02020603050405020304" pitchFamily="18" charset="0"/>
              </a:rPr>
              <a:t>n</a:t>
            </a:r>
            <a:r>
              <a:rPr lang="en-GB" dirty="0">
                <a:effectLst/>
                <a:ea typeface="Calibri" panose="020F0502020204030204" pitchFamily="34" charset="0"/>
                <a:cs typeface="Times New Roman" panose="02020603050405020304" pitchFamily="18" charset="0"/>
              </a:rPr>
              <a:t>. </a:t>
            </a:r>
          </a:p>
          <a:p>
            <a:pPr indent="635">
              <a:lnSpc>
                <a:spcPct val="115000"/>
              </a:lnSpc>
              <a:spcAft>
                <a:spcPts val="1000"/>
              </a:spcAft>
            </a:pPr>
            <a:r>
              <a:rPr lang="en-GB" dirty="0">
                <a:effectLst/>
                <a:ea typeface="Calibri" panose="020F0502020204030204" pitchFamily="34" charset="0"/>
                <a:cs typeface="Times New Roman" panose="02020603050405020304" pitchFamily="18" charset="0"/>
              </a:rPr>
              <a:t>It is sometimes called the </a:t>
            </a:r>
            <a:r>
              <a:rPr lang="en-GB" b="1" dirty="0">
                <a:effectLst/>
                <a:ea typeface="Calibri" panose="020F0502020204030204" pitchFamily="34" charset="0"/>
                <a:cs typeface="Times New Roman" panose="02020603050405020304" pitchFamily="18" charset="0"/>
              </a:rPr>
              <a:t>phi function </a:t>
            </a:r>
            <a:r>
              <a:rPr lang="en-GB" dirty="0">
                <a:effectLst/>
                <a:ea typeface="Calibri" panose="020F0502020204030204" pitchFamily="34" charset="0"/>
                <a:cs typeface="Times New Roman" panose="02020603050405020304" pitchFamily="18" charset="0"/>
              </a:rPr>
              <a:t>(the symbol used is a lower-case Greek letter phi). It is extremely important in various branches of mathematics. </a:t>
            </a:r>
          </a:p>
        </p:txBody>
      </p:sp>
    </p:spTree>
    <p:extLst>
      <p:ext uri="{BB962C8B-B14F-4D97-AF65-F5344CB8AC3E}">
        <p14:creationId xmlns:p14="http://schemas.microsoft.com/office/powerpoint/2010/main" val="6009351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Euler’s totient function </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lnSpcReduction="10000"/>
          </a:bodyPr>
          <a:lstStyle/>
          <a:p>
            <a:pPr indent="635">
              <a:lnSpc>
                <a:spcPct val="115000"/>
              </a:lnSpc>
              <a:spcAft>
                <a:spcPts val="1000"/>
              </a:spcAft>
            </a:pPr>
            <a:r>
              <a:rPr lang="en-GB" dirty="0">
                <a:effectLst/>
                <a:ea typeface="Calibri" panose="020F0502020204030204" pitchFamily="34" charset="0"/>
                <a:cs typeface="Times New Roman" panose="02020603050405020304" pitchFamily="18" charset="0"/>
              </a:rPr>
              <a:t>As an example, what is the Euler totient function of 8? </a:t>
            </a:r>
          </a:p>
          <a:p>
            <a:pPr indent="635">
              <a:lnSpc>
                <a:spcPct val="115000"/>
              </a:lnSpc>
              <a:spcAft>
                <a:spcPts val="1000"/>
              </a:spcAft>
            </a:pPr>
            <a:r>
              <a:rPr lang="en-GB" dirty="0">
                <a:effectLst/>
                <a:ea typeface="Calibri" panose="020F0502020204030204" pitchFamily="34" charset="0"/>
                <a:cs typeface="Times New Roman" panose="02020603050405020304" pitchFamily="18" charset="0"/>
              </a:rPr>
              <a:t>The numbers less than 8 that are coprime to 8 are 1, 3, 5 and 7, so there are four of them </a:t>
            </a:r>
          </a:p>
          <a:p>
            <a:pPr indent="635">
              <a:lnSpc>
                <a:spcPct val="115000"/>
              </a:lnSpc>
              <a:spcAft>
                <a:spcPts val="1000"/>
              </a:spcAft>
            </a:pPr>
            <a:r>
              <a:rPr lang="en-GB" dirty="0">
                <a:effectLst/>
                <a:ea typeface="Calibri" panose="020F0502020204030204" pitchFamily="34" charset="0"/>
                <a:cs typeface="Times New Roman" panose="02020603050405020304" pitchFamily="18" charset="0"/>
              </a:rPr>
              <a:t>The other numbers (2, 4, and 6) are not coprime to 8 as they share a common factor of 2 </a:t>
            </a:r>
          </a:p>
          <a:p>
            <a:pPr indent="635">
              <a:lnSpc>
                <a:spcPct val="115000"/>
              </a:lnSpc>
              <a:spcAft>
                <a:spcPts val="1000"/>
              </a:spcAft>
            </a:pPr>
            <a:r>
              <a:rPr lang="en-GB" dirty="0">
                <a:effectLst/>
                <a:ea typeface="Calibri" panose="020F0502020204030204" pitchFamily="34" charset="0"/>
                <a:cs typeface="Times New Roman" panose="02020603050405020304" pitchFamily="18" charset="0"/>
              </a:rPr>
              <a:t>So φ (8) = 4. Similarly the integers less than 12 that are coprime to 12 are 1, 5, 7, 11 and so φ (12) = 4 as well </a:t>
            </a:r>
          </a:p>
          <a:p>
            <a:endParaRPr lang="en-GB" dirty="0"/>
          </a:p>
        </p:txBody>
      </p:sp>
    </p:spTree>
    <p:extLst>
      <p:ext uri="{BB962C8B-B14F-4D97-AF65-F5344CB8AC3E}">
        <p14:creationId xmlns:p14="http://schemas.microsoft.com/office/powerpoint/2010/main" val="209193060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Euler’s totient function </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a:bodyPr>
          <a:lstStyle/>
          <a:p>
            <a:pPr indent="635">
              <a:lnSpc>
                <a:spcPct val="115000"/>
              </a:lnSpc>
              <a:spcAft>
                <a:spcPts val="1000"/>
              </a:spcAft>
            </a:pPr>
            <a:r>
              <a:rPr lang="en-GB" dirty="0">
                <a:effectLst/>
                <a:ea typeface="Calibri" panose="020F0502020204030204" pitchFamily="34" charset="0"/>
                <a:cs typeface="Times New Roman" panose="02020603050405020304" pitchFamily="18" charset="0"/>
              </a:rPr>
              <a:t>Note that for a prime number </a:t>
            </a:r>
            <a:r>
              <a:rPr lang="en-GB" i="1" dirty="0">
                <a:effectLst/>
                <a:ea typeface="Calibri" panose="020F0502020204030204" pitchFamily="34" charset="0"/>
                <a:cs typeface="Times New Roman" panose="02020603050405020304" pitchFamily="18" charset="0"/>
              </a:rPr>
              <a:t>p</a:t>
            </a:r>
            <a:r>
              <a:rPr lang="en-GB" dirty="0">
                <a:effectLst/>
                <a:ea typeface="Calibri" panose="020F0502020204030204" pitchFamily="34" charset="0"/>
                <a:cs typeface="Times New Roman" panose="02020603050405020304" pitchFamily="18" charset="0"/>
              </a:rPr>
              <a:t>, the only number that is not coprime to </a:t>
            </a:r>
            <a:r>
              <a:rPr lang="en-GB" i="1" dirty="0">
                <a:effectLst/>
                <a:ea typeface="Calibri" panose="020F0502020204030204" pitchFamily="34" charset="0"/>
                <a:cs typeface="Times New Roman" panose="02020603050405020304" pitchFamily="18" charset="0"/>
              </a:rPr>
              <a:t>p </a:t>
            </a:r>
            <a:r>
              <a:rPr lang="en-GB" dirty="0">
                <a:effectLst/>
                <a:ea typeface="Calibri" panose="020F0502020204030204" pitchFamily="34" charset="0"/>
                <a:cs typeface="Times New Roman" panose="02020603050405020304" pitchFamily="18" charset="0"/>
              </a:rPr>
              <a:t>is 1</a:t>
            </a:r>
          </a:p>
          <a:p>
            <a:pPr indent="635">
              <a:lnSpc>
                <a:spcPct val="115000"/>
              </a:lnSpc>
              <a:spcAft>
                <a:spcPts val="1000"/>
              </a:spcAft>
            </a:pPr>
            <a:r>
              <a:rPr lang="en-GB" dirty="0">
                <a:effectLst/>
                <a:ea typeface="Calibri" panose="020F0502020204030204" pitchFamily="34" charset="0"/>
                <a:cs typeface="Times New Roman" panose="02020603050405020304" pitchFamily="18" charset="0"/>
              </a:rPr>
              <a:t>If there was a number that was not coprime to </a:t>
            </a:r>
            <a:r>
              <a:rPr lang="en-GB" i="1" dirty="0">
                <a:effectLst/>
                <a:ea typeface="Calibri" panose="020F0502020204030204" pitchFamily="34" charset="0"/>
                <a:cs typeface="Times New Roman" panose="02020603050405020304" pitchFamily="18" charset="0"/>
              </a:rPr>
              <a:t>p </a:t>
            </a:r>
            <a:r>
              <a:rPr lang="en-GB" dirty="0">
                <a:effectLst/>
                <a:ea typeface="Calibri" panose="020F0502020204030204" pitchFamily="34" charset="0"/>
                <a:cs typeface="Times New Roman" panose="02020603050405020304" pitchFamily="18" charset="0"/>
              </a:rPr>
              <a:t>then it would, by definition, share a factor of </a:t>
            </a:r>
            <a:r>
              <a:rPr lang="en-GB" i="1" dirty="0">
                <a:effectLst/>
                <a:ea typeface="Calibri" panose="020F0502020204030204" pitchFamily="34" charset="0"/>
                <a:cs typeface="Times New Roman" panose="02020603050405020304" pitchFamily="18" charset="0"/>
              </a:rPr>
              <a:t>p </a:t>
            </a:r>
            <a:r>
              <a:rPr lang="en-GB" dirty="0">
                <a:effectLst/>
                <a:ea typeface="Calibri" panose="020F0502020204030204" pitchFamily="34" charset="0"/>
                <a:cs typeface="Times New Roman" panose="02020603050405020304" pitchFamily="18" charset="0"/>
              </a:rPr>
              <a:t>which is impossible since </a:t>
            </a:r>
            <a:r>
              <a:rPr lang="en-GB" i="1" dirty="0">
                <a:effectLst/>
                <a:ea typeface="Calibri" panose="020F0502020204030204" pitchFamily="34" charset="0"/>
                <a:cs typeface="Times New Roman" panose="02020603050405020304" pitchFamily="18" charset="0"/>
              </a:rPr>
              <a:t>p </a:t>
            </a:r>
            <a:r>
              <a:rPr lang="en-GB" dirty="0">
                <a:effectLst/>
                <a:ea typeface="Calibri" panose="020F0502020204030204" pitchFamily="34" charset="0"/>
                <a:cs typeface="Times New Roman" panose="02020603050405020304" pitchFamily="18" charset="0"/>
              </a:rPr>
              <a:t>is prime</a:t>
            </a:r>
          </a:p>
          <a:p>
            <a:pPr indent="635">
              <a:lnSpc>
                <a:spcPct val="115000"/>
              </a:lnSpc>
              <a:spcAft>
                <a:spcPts val="1000"/>
              </a:spcAft>
            </a:pPr>
            <a:r>
              <a:rPr lang="en-GB" dirty="0">
                <a:effectLst/>
                <a:ea typeface="Calibri" panose="020F0502020204030204" pitchFamily="34" charset="0"/>
                <a:cs typeface="Times New Roman" panose="02020603050405020304" pitchFamily="18" charset="0"/>
              </a:rPr>
              <a:t> Hence φ(</a:t>
            </a:r>
            <a:r>
              <a:rPr lang="en-GB" i="1" dirty="0">
                <a:effectLst/>
                <a:ea typeface="Calibri" panose="020F0502020204030204" pitchFamily="34" charset="0"/>
                <a:cs typeface="Times New Roman" panose="02020603050405020304" pitchFamily="18" charset="0"/>
              </a:rPr>
              <a:t>p</a:t>
            </a:r>
            <a:r>
              <a:rPr lang="en-GB" dirty="0">
                <a:effectLst/>
                <a:ea typeface="Calibri" panose="020F0502020204030204" pitchFamily="34" charset="0"/>
                <a:cs typeface="Times New Roman" panose="02020603050405020304" pitchFamily="18" charset="0"/>
              </a:rPr>
              <a:t>) = </a:t>
            </a:r>
            <a:r>
              <a:rPr lang="en-GB" i="1" dirty="0">
                <a:effectLst/>
                <a:ea typeface="Calibri" panose="020F0502020204030204" pitchFamily="34" charset="0"/>
                <a:cs typeface="Times New Roman" panose="02020603050405020304" pitchFamily="18" charset="0"/>
              </a:rPr>
              <a:t>p </a:t>
            </a:r>
            <a:r>
              <a:rPr lang="en-GB" dirty="0">
                <a:effectLst/>
                <a:ea typeface="Calibri" panose="020F0502020204030204" pitchFamily="34" charset="0"/>
                <a:cs typeface="Times New Roman" panose="02020603050405020304" pitchFamily="18" charset="0"/>
              </a:rPr>
              <a:t>– 1 for any prime </a:t>
            </a:r>
            <a:r>
              <a:rPr lang="en-GB" i="1" dirty="0">
                <a:effectLst/>
                <a:ea typeface="Calibri" panose="020F0502020204030204" pitchFamily="34" charset="0"/>
                <a:cs typeface="Times New Roman" panose="02020603050405020304" pitchFamily="18" charset="0"/>
              </a:rPr>
              <a:t>p</a:t>
            </a:r>
            <a:r>
              <a:rPr lang="en-GB" dirty="0">
                <a:effectLst/>
                <a:ea typeface="Calibri" panose="020F0502020204030204" pitchFamily="34" charset="0"/>
                <a:cs typeface="Times New Roman" panose="02020603050405020304" pitchFamily="18" charset="0"/>
              </a:rPr>
              <a:t> </a:t>
            </a:r>
          </a:p>
          <a:p>
            <a:endParaRPr lang="en-GB" dirty="0"/>
          </a:p>
        </p:txBody>
      </p:sp>
    </p:spTree>
    <p:extLst>
      <p:ext uri="{BB962C8B-B14F-4D97-AF65-F5344CB8AC3E}">
        <p14:creationId xmlns:p14="http://schemas.microsoft.com/office/powerpoint/2010/main" val="93245782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lgn="ctr">
              <a:buNone/>
            </a:pPr>
            <a:r>
              <a:rPr lang="en-US" sz="4800" dirty="0"/>
              <a:t>Public Key Ciphers</a:t>
            </a:r>
          </a:p>
          <a:p>
            <a:pPr marL="0" indent="0" algn="ctr">
              <a:buNone/>
            </a:pPr>
            <a:r>
              <a:rPr lang="en-US" sz="4800" dirty="0"/>
              <a:t>Examples &amp; Analysis (RSA)</a:t>
            </a:r>
            <a:endParaRPr lang="en-GB" sz="4800" dirty="0"/>
          </a:p>
        </p:txBody>
      </p:sp>
    </p:spTree>
    <p:extLst>
      <p:ext uri="{BB962C8B-B14F-4D97-AF65-F5344CB8AC3E}">
        <p14:creationId xmlns:p14="http://schemas.microsoft.com/office/powerpoint/2010/main" val="152917416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2CBFC-338C-40A5-B7AC-492C1C0E8364}"/>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4DAEBBF3-2856-436A-B0DD-43FEC7543E1B}"/>
              </a:ext>
            </a:extLst>
          </p:cNvPr>
          <p:cNvSpPr>
            <a:spLocks noGrp="1"/>
          </p:cNvSpPr>
          <p:nvPr>
            <p:ph idx="1"/>
          </p:nvPr>
        </p:nvSpPr>
        <p:spPr>
          <a:xfrm>
            <a:off x="838201" y="1825625"/>
            <a:ext cx="5949820" cy="4351338"/>
          </a:xfrm>
        </p:spPr>
        <p:txBody>
          <a:bodyPr>
            <a:normAutofit/>
          </a:bodyPr>
          <a:lstStyle/>
          <a:p>
            <a:pPr marL="0" indent="0" algn="ctr">
              <a:buNone/>
            </a:pPr>
            <a:endParaRPr lang="en-GB" sz="4000" dirty="0"/>
          </a:p>
          <a:p>
            <a:pPr marL="0" indent="0" algn="ctr">
              <a:buNone/>
            </a:pPr>
            <a:r>
              <a:rPr lang="en-GB" sz="4000" dirty="0"/>
              <a:t>Ensure you are familiar with RSA Keypair Generation, Encryption / Decryption and associated calculations</a:t>
            </a:r>
          </a:p>
        </p:txBody>
      </p:sp>
      <p:pic>
        <p:nvPicPr>
          <p:cNvPr id="5" name="Graphic 4" descr="Information with solid fill">
            <a:extLst>
              <a:ext uri="{FF2B5EF4-FFF2-40B4-BE49-F238E27FC236}">
                <a16:creationId xmlns:a16="http://schemas.microsoft.com/office/drawing/2014/main" id="{7DD09E31-BBC3-47D8-A8AD-F71C1F4D61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05336" y="1741649"/>
            <a:ext cx="3911057" cy="3911057"/>
          </a:xfrm>
          <a:prstGeom prst="rect">
            <a:avLst/>
          </a:prstGeom>
        </p:spPr>
      </p:pic>
    </p:spTree>
    <p:extLst>
      <p:ext uri="{BB962C8B-B14F-4D97-AF65-F5344CB8AC3E}">
        <p14:creationId xmlns:p14="http://schemas.microsoft.com/office/powerpoint/2010/main" val="173329378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Asymmetric Encryption – Recap…</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buNone/>
            </a:pPr>
            <a:endParaRPr lang="en-GB" dirty="0"/>
          </a:p>
          <a:p>
            <a:endParaRPr lang="en-US" dirty="0"/>
          </a:p>
        </p:txBody>
      </p:sp>
      <p:sp>
        <p:nvSpPr>
          <p:cNvPr id="4" name="Rectangle 3">
            <a:extLst>
              <a:ext uri="{FF2B5EF4-FFF2-40B4-BE49-F238E27FC236}">
                <a16:creationId xmlns:a16="http://schemas.microsoft.com/office/drawing/2014/main" id="{FF35BA6C-9D2F-4D44-9F64-F78D605A9939}"/>
              </a:ext>
            </a:extLst>
          </p:cNvPr>
          <p:cNvSpPr/>
          <p:nvPr/>
        </p:nvSpPr>
        <p:spPr>
          <a:xfrm>
            <a:off x="1331843" y="2254195"/>
            <a:ext cx="4269851" cy="375699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t" anchorCtr="0"/>
          <a:lstStyle/>
          <a:p>
            <a:endParaRPr lang="en-US" dirty="0">
              <a:solidFill>
                <a:srgbClr val="223346"/>
              </a:solidFill>
            </a:endParaRPr>
          </a:p>
          <a:p>
            <a:pPr marL="285750" indent="-285750">
              <a:buFont typeface="Arial" panose="020B0604020202020204" pitchFamily="34" charset="0"/>
              <a:buChar char="•"/>
            </a:pPr>
            <a:r>
              <a:rPr lang="en-US" dirty="0">
                <a:solidFill>
                  <a:srgbClr val="223346"/>
                </a:solidFill>
              </a:rPr>
              <a:t>Is never shared</a:t>
            </a:r>
          </a:p>
          <a:p>
            <a:pPr marL="285750" indent="-285750">
              <a:buFont typeface="Arial" panose="020B0604020202020204" pitchFamily="34" charset="0"/>
              <a:buChar char="•"/>
            </a:pPr>
            <a:endParaRPr lang="en-US" dirty="0">
              <a:solidFill>
                <a:srgbClr val="223346"/>
              </a:solidFill>
            </a:endParaRPr>
          </a:p>
          <a:p>
            <a:pPr marL="285750" indent="-285750">
              <a:buFont typeface="Arial" panose="020B0604020202020204" pitchFamily="34" charset="0"/>
              <a:buChar char="•"/>
            </a:pPr>
            <a:r>
              <a:rPr lang="en-US" dirty="0">
                <a:solidFill>
                  <a:srgbClr val="223346"/>
                </a:solidFill>
              </a:rPr>
              <a:t>Only key that can decrypt the message</a:t>
            </a:r>
          </a:p>
          <a:p>
            <a:pPr marL="285750" indent="-285750">
              <a:buFont typeface="Arial" panose="020B0604020202020204" pitchFamily="34" charset="0"/>
              <a:buChar char="•"/>
            </a:pPr>
            <a:endParaRPr lang="en-US" dirty="0">
              <a:solidFill>
                <a:srgbClr val="223346"/>
              </a:solidFill>
            </a:endParaRPr>
          </a:p>
          <a:p>
            <a:pPr marL="285750" indent="-285750">
              <a:buFont typeface="Arial" panose="020B0604020202020204" pitchFamily="34" charset="0"/>
              <a:buChar char="•"/>
            </a:pPr>
            <a:r>
              <a:rPr lang="en-US" dirty="0">
                <a:solidFill>
                  <a:srgbClr val="223346"/>
                </a:solidFill>
              </a:rPr>
              <a:t>Used to digitally sign messages</a:t>
            </a:r>
          </a:p>
          <a:p>
            <a:pPr marL="285750" indent="-285750">
              <a:buFont typeface="Arial" panose="020B0604020202020204" pitchFamily="34" charset="0"/>
              <a:buChar char="•"/>
            </a:pPr>
            <a:endParaRPr lang="en-US" dirty="0">
              <a:solidFill>
                <a:srgbClr val="223346"/>
              </a:solidFill>
            </a:endParaRPr>
          </a:p>
          <a:p>
            <a:pPr marL="285750" indent="-285750">
              <a:buFont typeface="Arial" panose="020B0604020202020204" pitchFamily="34" charset="0"/>
              <a:buChar char="•"/>
            </a:pPr>
            <a:r>
              <a:rPr lang="en-US" dirty="0">
                <a:solidFill>
                  <a:srgbClr val="223346"/>
                </a:solidFill>
              </a:rPr>
              <a:t>Can create a Symmetric Key by combining the recipients Public Key with your Private Key, Recipient does this also </a:t>
            </a:r>
          </a:p>
          <a:p>
            <a:endParaRPr lang="en-GB" dirty="0">
              <a:solidFill>
                <a:srgbClr val="223346"/>
              </a:solidFill>
            </a:endParaRPr>
          </a:p>
        </p:txBody>
      </p:sp>
      <p:sp>
        <p:nvSpPr>
          <p:cNvPr id="5" name="Rectangle 4">
            <a:extLst>
              <a:ext uri="{FF2B5EF4-FFF2-40B4-BE49-F238E27FC236}">
                <a16:creationId xmlns:a16="http://schemas.microsoft.com/office/drawing/2014/main" id="{AF9539D8-E171-4538-BBF5-932F326E02DA}"/>
              </a:ext>
            </a:extLst>
          </p:cNvPr>
          <p:cNvSpPr/>
          <p:nvPr/>
        </p:nvSpPr>
        <p:spPr>
          <a:xfrm>
            <a:off x="6159610" y="2254194"/>
            <a:ext cx="4269851" cy="375699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t" anchorCtr="0"/>
          <a:lstStyle/>
          <a:p>
            <a:endParaRPr lang="en-US" dirty="0"/>
          </a:p>
          <a:p>
            <a:pPr marL="285750" indent="-285750">
              <a:buFont typeface="Arial" panose="020B0604020202020204" pitchFamily="34" charset="0"/>
              <a:buChar char="•"/>
            </a:pPr>
            <a:r>
              <a:rPr lang="en-US" dirty="0">
                <a:solidFill>
                  <a:srgbClr val="223346"/>
                </a:solidFill>
              </a:rPr>
              <a:t>Can be openly shared e.g. via email or public facing website</a:t>
            </a:r>
          </a:p>
          <a:p>
            <a:pPr marL="285750" indent="-285750">
              <a:buFont typeface="Arial" panose="020B0604020202020204" pitchFamily="34" charset="0"/>
              <a:buChar char="•"/>
            </a:pPr>
            <a:endParaRPr lang="en-US" dirty="0">
              <a:solidFill>
                <a:srgbClr val="223346"/>
              </a:solidFill>
            </a:endParaRPr>
          </a:p>
          <a:p>
            <a:pPr marL="285750" indent="-285750">
              <a:buFont typeface="Arial" panose="020B0604020202020204" pitchFamily="34" charset="0"/>
              <a:buChar char="•"/>
            </a:pPr>
            <a:r>
              <a:rPr lang="en-US" dirty="0">
                <a:solidFill>
                  <a:srgbClr val="223346"/>
                </a:solidFill>
              </a:rPr>
              <a:t>Senders use this to send you (and you only) encrypted messages</a:t>
            </a:r>
          </a:p>
          <a:p>
            <a:pPr marL="285750" indent="-285750">
              <a:buFont typeface="Arial" panose="020B0604020202020204" pitchFamily="34" charset="0"/>
              <a:buChar char="•"/>
            </a:pPr>
            <a:endParaRPr lang="en-US" dirty="0">
              <a:solidFill>
                <a:srgbClr val="223346"/>
              </a:solidFill>
            </a:endParaRPr>
          </a:p>
          <a:p>
            <a:pPr marL="285750" indent="-285750">
              <a:buFont typeface="Arial" panose="020B0604020202020204" pitchFamily="34" charset="0"/>
              <a:buChar char="•"/>
            </a:pPr>
            <a:r>
              <a:rPr lang="en-US" dirty="0">
                <a:solidFill>
                  <a:srgbClr val="223346"/>
                </a:solidFill>
              </a:rPr>
              <a:t>If the “Key Pair” becomes compromised or you forget the password, a new Key Pair will need to be created and new Public Key shared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GB" dirty="0"/>
          </a:p>
        </p:txBody>
      </p:sp>
      <p:sp>
        <p:nvSpPr>
          <p:cNvPr id="6" name="Rectangle 5">
            <a:extLst>
              <a:ext uri="{FF2B5EF4-FFF2-40B4-BE49-F238E27FC236}">
                <a16:creationId xmlns:a16="http://schemas.microsoft.com/office/drawing/2014/main" id="{C7E1D378-2518-41B9-A1DD-DBA673B7FF78}"/>
              </a:ext>
            </a:extLst>
          </p:cNvPr>
          <p:cNvSpPr/>
          <p:nvPr/>
        </p:nvSpPr>
        <p:spPr>
          <a:xfrm>
            <a:off x="1331843" y="1825625"/>
            <a:ext cx="4269851" cy="42856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t>Private Key</a:t>
            </a:r>
            <a:endParaRPr lang="en-GB" b="1" dirty="0"/>
          </a:p>
        </p:txBody>
      </p:sp>
      <p:sp>
        <p:nvSpPr>
          <p:cNvPr id="7" name="Rectangle 6">
            <a:extLst>
              <a:ext uri="{FF2B5EF4-FFF2-40B4-BE49-F238E27FC236}">
                <a16:creationId xmlns:a16="http://schemas.microsoft.com/office/drawing/2014/main" id="{37C0B50F-13B5-4385-ADA4-F7F9E4E9595B}"/>
              </a:ext>
            </a:extLst>
          </p:cNvPr>
          <p:cNvSpPr/>
          <p:nvPr/>
        </p:nvSpPr>
        <p:spPr>
          <a:xfrm>
            <a:off x="6159610" y="1825624"/>
            <a:ext cx="4269851" cy="42856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t>Public Key</a:t>
            </a:r>
            <a:endParaRPr lang="en-GB" b="1" dirty="0"/>
          </a:p>
        </p:txBody>
      </p:sp>
    </p:spTree>
    <p:extLst>
      <p:ext uri="{BB962C8B-B14F-4D97-AF65-F5344CB8AC3E}">
        <p14:creationId xmlns:p14="http://schemas.microsoft.com/office/powerpoint/2010/main" val="225426636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594F2-2C6D-4038-A0A8-6FEB9837A0B0}"/>
              </a:ext>
            </a:extLst>
          </p:cNvPr>
          <p:cNvSpPr>
            <a:spLocks noGrp="1"/>
          </p:cNvSpPr>
          <p:nvPr>
            <p:ph type="title"/>
          </p:nvPr>
        </p:nvSpPr>
        <p:spPr/>
        <p:txBody>
          <a:bodyPr/>
          <a:lstStyle/>
          <a:p>
            <a:r>
              <a:rPr lang="en-GB" dirty="0"/>
              <a:t>Public Key Encryption - RSA</a:t>
            </a:r>
          </a:p>
        </p:txBody>
      </p:sp>
      <p:pic>
        <p:nvPicPr>
          <p:cNvPr id="9" name="Content Placeholder 8" descr="Timeline&#10;&#10;Description automatically generated">
            <a:extLst>
              <a:ext uri="{FF2B5EF4-FFF2-40B4-BE49-F238E27FC236}">
                <a16:creationId xmlns:a16="http://schemas.microsoft.com/office/drawing/2014/main" id="{D6565831-6A02-48BE-95D5-121BCC73FD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5313" y="1770123"/>
            <a:ext cx="9508656" cy="4461574"/>
          </a:xfrm>
        </p:spPr>
      </p:pic>
    </p:spTree>
    <p:extLst>
      <p:ext uri="{BB962C8B-B14F-4D97-AF65-F5344CB8AC3E}">
        <p14:creationId xmlns:p14="http://schemas.microsoft.com/office/powerpoint/2010/main" val="190075150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B8B42-33B3-48B4-842D-991CD019BD25}"/>
              </a:ext>
            </a:extLst>
          </p:cNvPr>
          <p:cNvSpPr>
            <a:spLocks noGrp="1"/>
          </p:cNvSpPr>
          <p:nvPr>
            <p:ph type="title"/>
          </p:nvPr>
        </p:nvSpPr>
        <p:spPr/>
        <p:txBody>
          <a:bodyPr/>
          <a:lstStyle/>
          <a:p>
            <a:r>
              <a:rPr lang="en-GB" dirty="0"/>
              <a:t>RSA – Recap…</a:t>
            </a:r>
          </a:p>
        </p:txBody>
      </p:sp>
      <p:sp>
        <p:nvSpPr>
          <p:cNvPr id="3" name="Content Placeholder 2">
            <a:extLst>
              <a:ext uri="{FF2B5EF4-FFF2-40B4-BE49-F238E27FC236}">
                <a16:creationId xmlns:a16="http://schemas.microsoft.com/office/drawing/2014/main" id="{E147E39A-84D1-42DD-B7BA-82DA5D0B5B9F}"/>
              </a:ext>
            </a:extLst>
          </p:cNvPr>
          <p:cNvSpPr>
            <a:spLocks noGrp="1"/>
          </p:cNvSpPr>
          <p:nvPr>
            <p:ph idx="1"/>
          </p:nvPr>
        </p:nvSpPr>
        <p:spPr>
          <a:xfrm>
            <a:off x="838199" y="1825625"/>
            <a:ext cx="5469693" cy="4351338"/>
          </a:xfrm>
        </p:spPr>
        <p:txBody>
          <a:bodyPr/>
          <a:lstStyle/>
          <a:p>
            <a:pPr marL="0" indent="0">
              <a:buNone/>
            </a:pPr>
            <a:r>
              <a:rPr lang="en-GB" dirty="0"/>
              <a:t>RSA Calculation, Explanation:</a:t>
            </a:r>
          </a:p>
          <a:p>
            <a:pPr marL="0" indent="0">
              <a:buNone/>
            </a:pPr>
            <a:r>
              <a:rPr lang="en-US" dirty="0">
                <a:hlinkClick r:id="rId3"/>
              </a:rPr>
              <a:t>RSA (Rivest, Shamir, Adleman) – YouTube</a:t>
            </a:r>
            <a:endParaRPr lang="en-US" dirty="0"/>
          </a:p>
          <a:p>
            <a:pPr marL="0" indent="0">
              <a:buNone/>
            </a:pPr>
            <a:r>
              <a:rPr lang="en-US" dirty="0"/>
              <a:t>5 Min Video – watched in Week 1</a:t>
            </a:r>
          </a:p>
          <a:p>
            <a:pPr marL="0" indent="0">
              <a:buNone/>
            </a:pPr>
            <a:endParaRPr lang="en-US" dirty="0"/>
          </a:p>
          <a:p>
            <a:pPr marL="0" indent="0">
              <a:buNone/>
            </a:pPr>
            <a:r>
              <a:rPr lang="en-US" dirty="0">
                <a:hlinkClick r:id="rId4"/>
              </a:rPr>
              <a:t>Prime Numbers &amp; RSA Encryption Algorithm - Computerphile – YouTube</a:t>
            </a:r>
            <a:endParaRPr lang="en-US" dirty="0"/>
          </a:p>
          <a:p>
            <a:pPr marL="0" indent="0">
              <a:buNone/>
            </a:pPr>
            <a:r>
              <a:rPr lang="en-US" dirty="0"/>
              <a:t>15 Min Video – watched in Week 1</a:t>
            </a:r>
          </a:p>
        </p:txBody>
      </p:sp>
      <p:pic>
        <p:nvPicPr>
          <p:cNvPr id="5" name="Picture 4" descr="A picture containing diagram&#10;&#10;Description automatically generated">
            <a:extLst>
              <a:ext uri="{FF2B5EF4-FFF2-40B4-BE49-F238E27FC236}">
                <a16:creationId xmlns:a16="http://schemas.microsoft.com/office/drawing/2014/main" id="{4CDA2F65-1221-4E5C-8719-9B0AA10C31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0054" y="1060965"/>
            <a:ext cx="4782168" cy="5474175"/>
          </a:xfrm>
          <a:prstGeom prst="rect">
            <a:avLst/>
          </a:prstGeom>
        </p:spPr>
      </p:pic>
    </p:spTree>
    <p:extLst>
      <p:ext uri="{BB962C8B-B14F-4D97-AF65-F5344CB8AC3E}">
        <p14:creationId xmlns:p14="http://schemas.microsoft.com/office/powerpoint/2010/main" val="258999844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C86B9-F922-44AB-AF9E-0D7A33A4033D}"/>
              </a:ext>
            </a:extLst>
          </p:cNvPr>
          <p:cNvSpPr>
            <a:spLocks noGrp="1"/>
          </p:cNvSpPr>
          <p:nvPr>
            <p:ph type="title"/>
          </p:nvPr>
        </p:nvSpPr>
        <p:spPr/>
        <p:txBody>
          <a:bodyPr/>
          <a:lstStyle/>
          <a:p>
            <a:r>
              <a:rPr lang="en-GB" dirty="0"/>
              <a:t>Example </a:t>
            </a:r>
          </a:p>
        </p:txBody>
      </p:sp>
      <p:sp>
        <p:nvSpPr>
          <p:cNvPr id="3" name="Content Placeholder 2">
            <a:extLst>
              <a:ext uri="{FF2B5EF4-FFF2-40B4-BE49-F238E27FC236}">
                <a16:creationId xmlns:a16="http://schemas.microsoft.com/office/drawing/2014/main" id="{4C166DB6-F93A-4DEE-9FDA-6B12B96BE536}"/>
              </a:ext>
            </a:extLst>
          </p:cNvPr>
          <p:cNvSpPr>
            <a:spLocks noGrp="1"/>
          </p:cNvSpPr>
          <p:nvPr>
            <p:ph idx="1"/>
          </p:nvPr>
        </p:nvSpPr>
        <p:spPr/>
        <p:txBody>
          <a:bodyPr/>
          <a:lstStyle/>
          <a:p>
            <a:r>
              <a:rPr lang="en-GB" dirty="0"/>
              <a:t>Alice wants to send Bob an encrypted file</a:t>
            </a:r>
          </a:p>
          <a:p>
            <a:endParaRPr lang="en-GB" dirty="0"/>
          </a:p>
          <a:p>
            <a:r>
              <a:rPr lang="en-GB" dirty="0"/>
              <a:t>But before Alice can do this she will need Bob’s Public Key </a:t>
            </a:r>
          </a:p>
          <a:p>
            <a:endParaRPr lang="en-GB" dirty="0"/>
          </a:p>
          <a:p>
            <a:r>
              <a:rPr lang="en-GB" dirty="0"/>
              <a:t>So first Bob needs to create his Key Pair (Public &amp; Private Keys)</a:t>
            </a:r>
          </a:p>
        </p:txBody>
      </p:sp>
    </p:spTree>
    <p:extLst>
      <p:ext uri="{BB962C8B-B14F-4D97-AF65-F5344CB8AC3E}">
        <p14:creationId xmlns:p14="http://schemas.microsoft.com/office/powerpoint/2010/main" val="111992849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Generation of the RSA         Key Pair - Public Key</a:t>
            </a:r>
            <a:endParaRPr lang="en-GB" sz="4800" dirty="0"/>
          </a:p>
        </p:txBody>
      </p:sp>
    </p:spTree>
    <p:extLst>
      <p:ext uri="{BB962C8B-B14F-4D97-AF65-F5344CB8AC3E}">
        <p14:creationId xmlns:p14="http://schemas.microsoft.com/office/powerpoint/2010/main" val="2403466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438E3-2657-44E0-B51B-3C3FA58E6256}"/>
              </a:ext>
            </a:extLst>
          </p:cNvPr>
          <p:cNvSpPr>
            <a:spLocks noGrp="1"/>
          </p:cNvSpPr>
          <p:nvPr>
            <p:ph type="title"/>
          </p:nvPr>
        </p:nvSpPr>
        <p:spPr/>
        <p:txBody>
          <a:bodyPr/>
          <a:lstStyle/>
          <a:p>
            <a:r>
              <a:rPr lang="en-GB" dirty="0"/>
              <a:t>Hashing (Unencrypted Digest)</a:t>
            </a:r>
          </a:p>
        </p:txBody>
      </p:sp>
      <p:pic>
        <p:nvPicPr>
          <p:cNvPr id="9" name="Content Placeholder 8" descr="A picture containing diagram&#10;&#10;Description automatically generated">
            <a:extLst>
              <a:ext uri="{FF2B5EF4-FFF2-40B4-BE49-F238E27FC236}">
                <a16:creationId xmlns:a16="http://schemas.microsoft.com/office/drawing/2014/main" id="{283BCA23-1158-4E87-A653-27C2715BF0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2688" y="1452279"/>
            <a:ext cx="8269649" cy="5395938"/>
          </a:xfrm>
        </p:spPr>
      </p:pic>
    </p:spTree>
    <p:extLst>
      <p:ext uri="{BB962C8B-B14F-4D97-AF65-F5344CB8AC3E}">
        <p14:creationId xmlns:p14="http://schemas.microsoft.com/office/powerpoint/2010/main" val="318650575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42432-FE68-4C34-B32C-5B8353B62507}"/>
              </a:ext>
            </a:extLst>
          </p:cNvPr>
          <p:cNvSpPr>
            <a:spLocks noGrp="1"/>
          </p:cNvSpPr>
          <p:nvPr>
            <p:ph type="title"/>
          </p:nvPr>
        </p:nvSpPr>
        <p:spPr/>
        <p:txBody>
          <a:bodyPr/>
          <a:lstStyle/>
          <a:p>
            <a:r>
              <a:rPr lang="en-GB" dirty="0"/>
              <a:t>Generation of Bob’s Public Key – Step 1</a:t>
            </a:r>
          </a:p>
        </p:txBody>
      </p:sp>
      <p:sp>
        <p:nvSpPr>
          <p:cNvPr id="3" name="Content Placeholder 2">
            <a:extLst>
              <a:ext uri="{FF2B5EF4-FFF2-40B4-BE49-F238E27FC236}">
                <a16:creationId xmlns:a16="http://schemas.microsoft.com/office/drawing/2014/main" id="{4B01AE0E-6EAB-461B-9486-49813EA93FD8}"/>
              </a:ext>
            </a:extLst>
          </p:cNvPr>
          <p:cNvSpPr>
            <a:spLocks noGrp="1"/>
          </p:cNvSpPr>
          <p:nvPr>
            <p:ph idx="1"/>
          </p:nvPr>
        </p:nvSpPr>
        <p:spPr>
          <a:xfrm>
            <a:off x="6290771" y="1978025"/>
            <a:ext cx="4910629" cy="4351338"/>
          </a:xfrm>
        </p:spPr>
        <p:txBody>
          <a:bodyPr/>
          <a:lstStyle/>
          <a:p>
            <a:pPr marL="0" indent="0">
              <a:buNone/>
            </a:pPr>
            <a:r>
              <a:rPr lang="en-GB" b="1" dirty="0"/>
              <a:t>Example Output: </a:t>
            </a:r>
            <a:r>
              <a:rPr lang="en-GB" b="1" i="1" dirty="0"/>
              <a:t>n</a:t>
            </a:r>
            <a:r>
              <a:rPr lang="en-GB" dirty="0"/>
              <a:t> </a:t>
            </a:r>
          </a:p>
          <a:p>
            <a:endParaRPr lang="en-GB" dirty="0"/>
          </a:p>
          <a:p>
            <a:r>
              <a:rPr lang="en-US" b="1" dirty="0"/>
              <a:t>p</a:t>
            </a:r>
            <a:r>
              <a:rPr lang="en-US" dirty="0"/>
              <a:t> = 7 and </a:t>
            </a:r>
            <a:r>
              <a:rPr lang="en-US" b="1" dirty="0"/>
              <a:t>q</a:t>
            </a:r>
            <a:r>
              <a:rPr lang="en-US" dirty="0"/>
              <a:t> = 13</a:t>
            </a:r>
          </a:p>
          <a:p>
            <a:endParaRPr lang="en-US" dirty="0"/>
          </a:p>
          <a:p>
            <a:r>
              <a:rPr lang="en-US" dirty="0"/>
              <a:t>Therefore </a:t>
            </a:r>
            <a:r>
              <a:rPr lang="en-US" b="1" dirty="0"/>
              <a:t>n</a:t>
            </a:r>
            <a:r>
              <a:rPr lang="en-US" dirty="0"/>
              <a:t> = </a:t>
            </a:r>
            <a:r>
              <a:rPr lang="en-US" b="1" dirty="0" err="1"/>
              <a:t>pq</a:t>
            </a:r>
            <a:r>
              <a:rPr lang="en-US" dirty="0"/>
              <a:t> = 7 x 13 = 91</a:t>
            </a:r>
          </a:p>
          <a:p>
            <a:endParaRPr lang="en-US" dirty="0"/>
          </a:p>
          <a:p>
            <a:r>
              <a:rPr lang="en-US" b="1" dirty="0"/>
              <a:t>n</a:t>
            </a:r>
            <a:r>
              <a:rPr lang="en-US" dirty="0"/>
              <a:t> = 91</a:t>
            </a:r>
            <a:endParaRPr lang="en-GB" dirty="0"/>
          </a:p>
        </p:txBody>
      </p:sp>
      <p:sp>
        <p:nvSpPr>
          <p:cNvPr id="4" name="Content Placeholder 2">
            <a:extLst>
              <a:ext uri="{FF2B5EF4-FFF2-40B4-BE49-F238E27FC236}">
                <a16:creationId xmlns:a16="http://schemas.microsoft.com/office/drawing/2014/main" id="{9FFD3CCE-1259-42C5-BA2A-5D9A900472C1}"/>
              </a:ext>
            </a:extLst>
          </p:cNvPr>
          <p:cNvSpPr txBox="1">
            <a:spLocks/>
          </p:cNvSpPr>
          <p:nvPr/>
        </p:nvSpPr>
        <p:spPr>
          <a:xfrm>
            <a:off x="990600" y="1978025"/>
            <a:ext cx="4910629"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t>Maths: </a:t>
            </a:r>
            <a:r>
              <a:rPr lang="en-GB" i="1" dirty="0"/>
              <a:t>Generate </a:t>
            </a:r>
            <a:r>
              <a:rPr lang="en-GB" b="1" i="1" dirty="0"/>
              <a:t>n</a:t>
            </a:r>
          </a:p>
          <a:p>
            <a:endParaRPr lang="en-GB" dirty="0"/>
          </a:p>
          <a:p>
            <a:r>
              <a:rPr lang="en-GB" dirty="0"/>
              <a:t>Select two large Prime numbers:</a:t>
            </a:r>
          </a:p>
          <a:p>
            <a:endParaRPr lang="en-GB" dirty="0"/>
          </a:p>
          <a:p>
            <a:pPr lvl="1"/>
            <a:r>
              <a:rPr lang="en-GB" b="1" dirty="0"/>
              <a:t>P</a:t>
            </a:r>
            <a:r>
              <a:rPr lang="en-GB" dirty="0"/>
              <a:t> and </a:t>
            </a:r>
            <a:r>
              <a:rPr lang="en-GB" b="1" dirty="0"/>
              <a:t>Q</a:t>
            </a:r>
          </a:p>
          <a:p>
            <a:pPr marL="457200" lvl="1" indent="0">
              <a:buNone/>
            </a:pPr>
            <a:endParaRPr lang="en-GB" dirty="0"/>
          </a:p>
          <a:p>
            <a:r>
              <a:rPr lang="en-GB" dirty="0"/>
              <a:t>Calculate n:</a:t>
            </a:r>
          </a:p>
          <a:p>
            <a:endParaRPr lang="en-GB" dirty="0"/>
          </a:p>
          <a:p>
            <a:pPr lvl="1"/>
            <a:r>
              <a:rPr lang="en-GB" b="1" dirty="0"/>
              <a:t>n</a:t>
            </a:r>
            <a:r>
              <a:rPr lang="en-GB" dirty="0"/>
              <a:t>=</a:t>
            </a:r>
            <a:r>
              <a:rPr lang="en-GB" b="1" dirty="0"/>
              <a:t>p</a:t>
            </a:r>
            <a:r>
              <a:rPr lang="en-GB" dirty="0"/>
              <a:t>*</a:t>
            </a:r>
            <a:r>
              <a:rPr lang="en-GB" b="1" dirty="0"/>
              <a:t>q</a:t>
            </a:r>
          </a:p>
        </p:txBody>
      </p:sp>
    </p:spTree>
    <p:extLst>
      <p:ext uri="{BB962C8B-B14F-4D97-AF65-F5344CB8AC3E}">
        <p14:creationId xmlns:p14="http://schemas.microsoft.com/office/powerpoint/2010/main" val="152120059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42432-FE68-4C34-B32C-5B8353B62507}"/>
              </a:ext>
            </a:extLst>
          </p:cNvPr>
          <p:cNvSpPr>
            <a:spLocks noGrp="1"/>
          </p:cNvSpPr>
          <p:nvPr>
            <p:ph type="title"/>
          </p:nvPr>
        </p:nvSpPr>
        <p:spPr/>
        <p:txBody>
          <a:bodyPr/>
          <a:lstStyle/>
          <a:p>
            <a:r>
              <a:rPr lang="en-GB" dirty="0"/>
              <a:t>Generation of Bob’s Public Key – Step 2</a:t>
            </a:r>
          </a:p>
        </p:txBody>
      </p:sp>
      <p:sp>
        <p:nvSpPr>
          <p:cNvPr id="3" name="Content Placeholder 2">
            <a:extLst>
              <a:ext uri="{FF2B5EF4-FFF2-40B4-BE49-F238E27FC236}">
                <a16:creationId xmlns:a16="http://schemas.microsoft.com/office/drawing/2014/main" id="{4B01AE0E-6EAB-461B-9486-49813EA93FD8}"/>
              </a:ext>
            </a:extLst>
          </p:cNvPr>
          <p:cNvSpPr>
            <a:spLocks noGrp="1"/>
          </p:cNvSpPr>
          <p:nvPr>
            <p:ph idx="1"/>
          </p:nvPr>
        </p:nvSpPr>
        <p:spPr>
          <a:xfrm>
            <a:off x="6290771" y="1978025"/>
            <a:ext cx="4910629" cy="4351338"/>
          </a:xfrm>
        </p:spPr>
        <p:txBody>
          <a:bodyPr/>
          <a:lstStyle/>
          <a:p>
            <a:pPr marL="0" indent="0">
              <a:buNone/>
            </a:pPr>
            <a:r>
              <a:rPr lang="en-GB" b="1" dirty="0"/>
              <a:t>Example Output: </a:t>
            </a:r>
            <a:r>
              <a:rPr lang="en-GB" b="1" i="1" dirty="0"/>
              <a:t>e</a:t>
            </a:r>
          </a:p>
          <a:p>
            <a:endParaRPr lang="en-GB" dirty="0"/>
          </a:p>
          <a:p>
            <a:r>
              <a:rPr lang="en-US" dirty="0"/>
              <a:t>There is no number that is common factor of 5 and          (</a:t>
            </a:r>
            <a:r>
              <a:rPr lang="en-US" b="1" dirty="0"/>
              <a:t>p</a:t>
            </a:r>
            <a:r>
              <a:rPr lang="en-US" dirty="0"/>
              <a:t> − 1)(</a:t>
            </a:r>
            <a:r>
              <a:rPr lang="en-US" b="1" dirty="0"/>
              <a:t>q</a:t>
            </a:r>
            <a:r>
              <a:rPr lang="en-US" dirty="0"/>
              <a:t> − 1) = 6 × 12 = 72, except for 1</a:t>
            </a:r>
          </a:p>
          <a:p>
            <a:endParaRPr lang="en-US" dirty="0"/>
          </a:p>
          <a:p>
            <a:r>
              <a:rPr lang="en-US" b="1" dirty="0"/>
              <a:t>e</a:t>
            </a:r>
            <a:r>
              <a:rPr lang="en-US" dirty="0"/>
              <a:t> = 5 is a valid choice for the public exponent</a:t>
            </a:r>
            <a:endParaRPr lang="en-GB" dirty="0"/>
          </a:p>
        </p:txBody>
      </p:sp>
      <p:sp>
        <p:nvSpPr>
          <p:cNvPr id="4" name="Content Placeholder 2">
            <a:extLst>
              <a:ext uri="{FF2B5EF4-FFF2-40B4-BE49-F238E27FC236}">
                <a16:creationId xmlns:a16="http://schemas.microsoft.com/office/drawing/2014/main" id="{9FFD3CCE-1259-42C5-BA2A-5D9A900472C1}"/>
              </a:ext>
            </a:extLst>
          </p:cNvPr>
          <p:cNvSpPr txBox="1">
            <a:spLocks/>
          </p:cNvSpPr>
          <p:nvPr/>
        </p:nvSpPr>
        <p:spPr>
          <a:xfrm>
            <a:off x="990600" y="1978025"/>
            <a:ext cx="4910629"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t>Maths: </a:t>
            </a:r>
            <a:r>
              <a:rPr lang="en-GB" i="1" dirty="0"/>
              <a:t>Find derived number </a:t>
            </a:r>
            <a:r>
              <a:rPr lang="en-GB" b="1" i="1" dirty="0"/>
              <a:t>e</a:t>
            </a:r>
          </a:p>
          <a:p>
            <a:endParaRPr lang="en-GB" dirty="0"/>
          </a:p>
          <a:p>
            <a:r>
              <a:rPr lang="en-US" dirty="0"/>
              <a:t>Number e must be greater than 1 and less than (</a:t>
            </a:r>
            <a:r>
              <a:rPr lang="en-US" b="1" dirty="0"/>
              <a:t>p</a:t>
            </a:r>
            <a:r>
              <a:rPr lang="en-US" dirty="0"/>
              <a:t> − 1)(</a:t>
            </a:r>
            <a:r>
              <a:rPr lang="en-US" b="1" dirty="0"/>
              <a:t>q</a:t>
            </a:r>
            <a:r>
              <a:rPr lang="en-US" dirty="0"/>
              <a:t> − 1)</a:t>
            </a:r>
          </a:p>
          <a:p>
            <a:endParaRPr lang="en-US" dirty="0"/>
          </a:p>
          <a:p>
            <a:r>
              <a:rPr lang="en-US" dirty="0"/>
              <a:t>There must be no common factor for </a:t>
            </a:r>
            <a:r>
              <a:rPr lang="en-US" b="1" dirty="0"/>
              <a:t>e</a:t>
            </a:r>
            <a:r>
              <a:rPr lang="en-US" dirty="0"/>
              <a:t> and (</a:t>
            </a:r>
            <a:r>
              <a:rPr lang="en-US" b="1" dirty="0"/>
              <a:t>p</a:t>
            </a:r>
            <a:r>
              <a:rPr lang="en-US" dirty="0"/>
              <a:t> − 1)(</a:t>
            </a:r>
            <a:r>
              <a:rPr lang="en-US" b="1" dirty="0"/>
              <a:t>q</a:t>
            </a:r>
            <a:r>
              <a:rPr lang="en-US" dirty="0"/>
              <a:t> − 1) except for 1 </a:t>
            </a:r>
          </a:p>
          <a:p>
            <a:endParaRPr lang="en-US" dirty="0"/>
          </a:p>
          <a:p>
            <a:r>
              <a:rPr lang="en-US" dirty="0"/>
              <a:t>In other words two numbers </a:t>
            </a:r>
            <a:r>
              <a:rPr lang="en-US" b="1" dirty="0"/>
              <a:t>e</a:t>
            </a:r>
            <a:r>
              <a:rPr lang="en-US" dirty="0"/>
              <a:t> and (</a:t>
            </a:r>
            <a:r>
              <a:rPr lang="en-US" b="1" dirty="0"/>
              <a:t>p</a:t>
            </a:r>
            <a:r>
              <a:rPr lang="en-US" dirty="0"/>
              <a:t> – 1)(</a:t>
            </a:r>
            <a:r>
              <a:rPr lang="en-US" b="1" dirty="0"/>
              <a:t>q</a:t>
            </a:r>
            <a:r>
              <a:rPr lang="en-US" dirty="0"/>
              <a:t> – 1) are coprime</a:t>
            </a:r>
          </a:p>
        </p:txBody>
      </p:sp>
    </p:spTree>
    <p:extLst>
      <p:ext uri="{BB962C8B-B14F-4D97-AF65-F5344CB8AC3E}">
        <p14:creationId xmlns:p14="http://schemas.microsoft.com/office/powerpoint/2010/main" val="252451226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42432-FE68-4C34-B32C-5B8353B62507}"/>
              </a:ext>
            </a:extLst>
          </p:cNvPr>
          <p:cNvSpPr>
            <a:spLocks noGrp="1"/>
          </p:cNvSpPr>
          <p:nvPr>
            <p:ph type="title"/>
          </p:nvPr>
        </p:nvSpPr>
        <p:spPr/>
        <p:txBody>
          <a:bodyPr/>
          <a:lstStyle/>
          <a:p>
            <a:r>
              <a:rPr lang="en-GB" dirty="0"/>
              <a:t>Generation of Bob’s Public Key – Step 3</a:t>
            </a:r>
          </a:p>
        </p:txBody>
      </p:sp>
      <p:sp>
        <p:nvSpPr>
          <p:cNvPr id="3" name="Content Placeholder 2">
            <a:extLst>
              <a:ext uri="{FF2B5EF4-FFF2-40B4-BE49-F238E27FC236}">
                <a16:creationId xmlns:a16="http://schemas.microsoft.com/office/drawing/2014/main" id="{4B01AE0E-6EAB-461B-9486-49813EA93FD8}"/>
              </a:ext>
            </a:extLst>
          </p:cNvPr>
          <p:cNvSpPr>
            <a:spLocks noGrp="1"/>
          </p:cNvSpPr>
          <p:nvPr>
            <p:ph idx="1"/>
          </p:nvPr>
        </p:nvSpPr>
        <p:spPr>
          <a:xfrm>
            <a:off x="6290771" y="1978025"/>
            <a:ext cx="4910629" cy="4351338"/>
          </a:xfrm>
        </p:spPr>
        <p:txBody>
          <a:bodyPr>
            <a:normAutofit fontScale="92500" lnSpcReduction="10000"/>
          </a:bodyPr>
          <a:lstStyle/>
          <a:p>
            <a:pPr marL="0" indent="0">
              <a:buNone/>
            </a:pPr>
            <a:r>
              <a:rPr lang="en-GB" b="1" dirty="0"/>
              <a:t>Example Output: </a:t>
            </a:r>
            <a:r>
              <a:rPr lang="en-GB" dirty="0"/>
              <a:t>(</a:t>
            </a:r>
            <a:r>
              <a:rPr lang="en-GB" b="1" i="1" dirty="0"/>
              <a:t>e</a:t>
            </a:r>
            <a:r>
              <a:rPr lang="en-GB" i="1" dirty="0"/>
              <a:t>, </a:t>
            </a:r>
            <a:r>
              <a:rPr lang="en-GB" b="1" i="1" dirty="0"/>
              <a:t>n</a:t>
            </a:r>
            <a:r>
              <a:rPr lang="en-GB" i="1" dirty="0"/>
              <a:t>)</a:t>
            </a:r>
          </a:p>
          <a:p>
            <a:endParaRPr lang="en-GB" dirty="0"/>
          </a:p>
          <a:p>
            <a:r>
              <a:rPr lang="en-US" dirty="0"/>
              <a:t>Output from Step 1 </a:t>
            </a:r>
          </a:p>
          <a:p>
            <a:pPr lvl="1"/>
            <a:r>
              <a:rPr lang="en-US" b="1" dirty="0"/>
              <a:t>n</a:t>
            </a:r>
            <a:r>
              <a:rPr lang="en-US" dirty="0"/>
              <a:t> = 91</a:t>
            </a:r>
          </a:p>
          <a:p>
            <a:r>
              <a:rPr lang="en-US" dirty="0"/>
              <a:t>Output from Step 2</a:t>
            </a:r>
          </a:p>
          <a:p>
            <a:pPr lvl="1"/>
            <a:r>
              <a:rPr lang="en-US" b="1" dirty="0"/>
              <a:t>e</a:t>
            </a:r>
            <a:r>
              <a:rPr lang="en-US" dirty="0"/>
              <a:t> = 5</a:t>
            </a:r>
          </a:p>
          <a:p>
            <a:pPr lvl="2"/>
            <a:endParaRPr lang="en-US" dirty="0"/>
          </a:p>
          <a:p>
            <a:r>
              <a:rPr lang="en-US" dirty="0"/>
              <a:t>Public Key (</a:t>
            </a:r>
            <a:r>
              <a:rPr lang="en-US" b="1" dirty="0"/>
              <a:t>n</a:t>
            </a:r>
            <a:r>
              <a:rPr lang="en-US" dirty="0"/>
              <a:t>, </a:t>
            </a:r>
            <a:r>
              <a:rPr lang="en-US" b="1" dirty="0"/>
              <a:t>e</a:t>
            </a:r>
            <a:r>
              <a:rPr lang="en-US" dirty="0"/>
              <a:t>) = (91, 5)</a:t>
            </a:r>
          </a:p>
          <a:p>
            <a:endParaRPr lang="en-US" dirty="0"/>
          </a:p>
          <a:p>
            <a:r>
              <a:rPr lang="en-US" dirty="0"/>
              <a:t>Shown as (</a:t>
            </a:r>
            <a:r>
              <a:rPr lang="en-US" b="1" dirty="0"/>
              <a:t>e</a:t>
            </a:r>
            <a:r>
              <a:rPr lang="en-US" dirty="0"/>
              <a:t>, </a:t>
            </a:r>
            <a:r>
              <a:rPr lang="en-US" b="1" dirty="0"/>
              <a:t>n</a:t>
            </a:r>
            <a:r>
              <a:rPr lang="en-US" dirty="0"/>
              <a:t>) = (5, 91) </a:t>
            </a:r>
          </a:p>
        </p:txBody>
      </p:sp>
      <p:sp>
        <p:nvSpPr>
          <p:cNvPr id="4" name="Content Placeholder 2">
            <a:extLst>
              <a:ext uri="{FF2B5EF4-FFF2-40B4-BE49-F238E27FC236}">
                <a16:creationId xmlns:a16="http://schemas.microsoft.com/office/drawing/2014/main" id="{9FFD3CCE-1259-42C5-BA2A-5D9A900472C1}"/>
              </a:ext>
            </a:extLst>
          </p:cNvPr>
          <p:cNvSpPr txBox="1">
            <a:spLocks/>
          </p:cNvSpPr>
          <p:nvPr/>
        </p:nvSpPr>
        <p:spPr>
          <a:xfrm>
            <a:off x="990600" y="1978025"/>
            <a:ext cx="491062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t>Maths: </a:t>
            </a:r>
            <a:r>
              <a:rPr lang="en-GB" i="1" dirty="0"/>
              <a:t>Identify the Public Key</a:t>
            </a:r>
          </a:p>
          <a:p>
            <a:endParaRPr lang="en-GB" dirty="0"/>
          </a:p>
          <a:p>
            <a:r>
              <a:rPr lang="en-US" dirty="0"/>
              <a:t>The pair of numbers (</a:t>
            </a:r>
            <a:r>
              <a:rPr lang="en-US" b="1" dirty="0"/>
              <a:t>n</a:t>
            </a:r>
            <a:r>
              <a:rPr lang="en-US" dirty="0"/>
              <a:t>, </a:t>
            </a:r>
            <a:r>
              <a:rPr lang="en-US" b="1" dirty="0"/>
              <a:t>e</a:t>
            </a:r>
            <a:r>
              <a:rPr lang="en-US" dirty="0"/>
              <a:t>) form the RSA Public Key</a:t>
            </a:r>
          </a:p>
          <a:p>
            <a:endParaRPr lang="en-US" dirty="0"/>
          </a:p>
          <a:p>
            <a:r>
              <a:rPr lang="en-US" dirty="0"/>
              <a:t>Generally shown as (</a:t>
            </a:r>
            <a:r>
              <a:rPr lang="en-US" b="1" dirty="0"/>
              <a:t>e</a:t>
            </a:r>
            <a:r>
              <a:rPr lang="en-US" dirty="0"/>
              <a:t>, </a:t>
            </a:r>
            <a:r>
              <a:rPr lang="en-US" b="1" dirty="0"/>
              <a:t>n</a:t>
            </a:r>
            <a:r>
              <a:rPr lang="en-US" dirty="0"/>
              <a:t>)</a:t>
            </a:r>
          </a:p>
          <a:p>
            <a:endParaRPr lang="en-US" dirty="0"/>
          </a:p>
          <a:p>
            <a:r>
              <a:rPr lang="en-US" dirty="0"/>
              <a:t>This key is then made public</a:t>
            </a:r>
          </a:p>
        </p:txBody>
      </p:sp>
    </p:spTree>
    <p:extLst>
      <p:ext uri="{BB962C8B-B14F-4D97-AF65-F5344CB8AC3E}">
        <p14:creationId xmlns:p14="http://schemas.microsoft.com/office/powerpoint/2010/main" val="164103494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Generation of the RSA         Key Pair - Private Key</a:t>
            </a:r>
            <a:endParaRPr lang="en-GB" sz="4800" dirty="0"/>
          </a:p>
        </p:txBody>
      </p:sp>
    </p:spTree>
    <p:extLst>
      <p:ext uri="{BB962C8B-B14F-4D97-AF65-F5344CB8AC3E}">
        <p14:creationId xmlns:p14="http://schemas.microsoft.com/office/powerpoint/2010/main" val="364050284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42432-FE68-4C34-B32C-5B8353B62507}"/>
              </a:ext>
            </a:extLst>
          </p:cNvPr>
          <p:cNvSpPr>
            <a:spLocks noGrp="1"/>
          </p:cNvSpPr>
          <p:nvPr>
            <p:ph type="title"/>
          </p:nvPr>
        </p:nvSpPr>
        <p:spPr/>
        <p:txBody>
          <a:bodyPr/>
          <a:lstStyle/>
          <a:p>
            <a:r>
              <a:rPr lang="en-GB" dirty="0"/>
              <a:t>Generation of Bob’s Private Key – Step 4</a:t>
            </a:r>
          </a:p>
        </p:txBody>
      </p:sp>
      <p:sp>
        <p:nvSpPr>
          <p:cNvPr id="3" name="Content Placeholder 2">
            <a:extLst>
              <a:ext uri="{FF2B5EF4-FFF2-40B4-BE49-F238E27FC236}">
                <a16:creationId xmlns:a16="http://schemas.microsoft.com/office/drawing/2014/main" id="{4B01AE0E-6EAB-461B-9486-49813EA93FD8}"/>
              </a:ext>
            </a:extLst>
          </p:cNvPr>
          <p:cNvSpPr>
            <a:spLocks noGrp="1"/>
          </p:cNvSpPr>
          <p:nvPr>
            <p:ph idx="1"/>
          </p:nvPr>
        </p:nvSpPr>
        <p:spPr>
          <a:xfrm>
            <a:off x="6290771" y="1978025"/>
            <a:ext cx="4910629" cy="4351338"/>
          </a:xfrm>
        </p:spPr>
        <p:txBody>
          <a:bodyPr>
            <a:normAutofit fontScale="92500" lnSpcReduction="20000"/>
          </a:bodyPr>
          <a:lstStyle/>
          <a:p>
            <a:pPr marL="0" indent="0">
              <a:buNone/>
            </a:pPr>
            <a:r>
              <a:rPr lang="en-GB" b="1" dirty="0"/>
              <a:t>Example Output: </a:t>
            </a:r>
            <a:r>
              <a:rPr lang="en-GB" i="1" dirty="0"/>
              <a:t>d</a:t>
            </a:r>
          </a:p>
          <a:p>
            <a:endParaRPr lang="en-GB" dirty="0"/>
          </a:p>
          <a:p>
            <a:r>
              <a:rPr lang="en-US" dirty="0"/>
              <a:t>Select </a:t>
            </a:r>
            <a:r>
              <a:rPr lang="en-US" b="1" dirty="0"/>
              <a:t>e</a:t>
            </a:r>
            <a:r>
              <a:rPr lang="en-US" dirty="0"/>
              <a:t> = 5, which is a valid choice since there is no number that is common factor of 5, and </a:t>
            </a:r>
          </a:p>
          <a:p>
            <a:endParaRPr lang="en-US" dirty="0"/>
          </a:p>
          <a:p>
            <a:r>
              <a:rPr lang="en-US" dirty="0"/>
              <a:t>(</a:t>
            </a:r>
            <a:r>
              <a:rPr lang="en-US" b="1" dirty="0"/>
              <a:t>p</a:t>
            </a:r>
            <a:r>
              <a:rPr lang="en-US" dirty="0"/>
              <a:t> − 1)(</a:t>
            </a:r>
            <a:r>
              <a:rPr lang="en-US" b="1" dirty="0"/>
              <a:t>q</a:t>
            </a:r>
            <a:r>
              <a:rPr lang="en-US" dirty="0"/>
              <a:t> − 1) = 6 × 12 = 72, except for 1</a:t>
            </a:r>
          </a:p>
          <a:p>
            <a:endParaRPr lang="en-US" dirty="0"/>
          </a:p>
          <a:p>
            <a:r>
              <a:rPr lang="en-US" dirty="0"/>
              <a:t>Input </a:t>
            </a:r>
            <a:r>
              <a:rPr lang="en-US" b="1" dirty="0"/>
              <a:t>p</a:t>
            </a:r>
            <a:r>
              <a:rPr lang="en-US" dirty="0"/>
              <a:t>, </a:t>
            </a:r>
            <a:r>
              <a:rPr lang="en-US" b="1" dirty="0"/>
              <a:t>q</a:t>
            </a:r>
            <a:r>
              <a:rPr lang="en-US" dirty="0"/>
              <a:t>, and </a:t>
            </a:r>
            <a:r>
              <a:rPr lang="en-US" b="1" dirty="0"/>
              <a:t>e</a:t>
            </a:r>
            <a:r>
              <a:rPr lang="en-US" dirty="0"/>
              <a:t> into the Extended Euclidean Algorithm, and d will be provided as output</a:t>
            </a:r>
          </a:p>
          <a:p>
            <a:endParaRPr lang="en-US" dirty="0"/>
          </a:p>
        </p:txBody>
      </p:sp>
      <p:sp>
        <p:nvSpPr>
          <p:cNvPr id="4" name="Content Placeholder 2">
            <a:extLst>
              <a:ext uri="{FF2B5EF4-FFF2-40B4-BE49-F238E27FC236}">
                <a16:creationId xmlns:a16="http://schemas.microsoft.com/office/drawing/2014/main" id="{9FFD3CCE-1259-42C5-BA2A-5D9A900472C1}"/>
              </a:ext>
            </a:extLst>
          </p:cNvPr>
          <p:cNvSpPr txBox="1">
            <a:spLocks/>
          </p:cNvSpPr>
          <p:nvPr/>
        </p:nvSpPr>
        <p:spPr>
          <a:xfrm>
            <a:off x="990600" y="1978025"/>
            <a:ext cx="4910629" cy="435133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t>Maths: </a:t>
            </a:r>
            <a:r>
              <a:rPr lang="en-GB" i="1" dirty="0"/>
              <a:t>Calculate the Private Key</a:t>
            </a:r>
          </a:p>
          <a:p>
            <a:endParaRPr lang="en-GB" dirty="0"/>
          </a:p>
          <a:p>
            <a:r>
              <a:rPr lang="en-US" dirty="0"/>
              <a:t>Private Key d is calculated from </a:t>
            </a:r>
            <a:r>
              <a:rPr lang="en-US" b="1" dirty="0"/>
              <a:t>p</a:t>
            </a:r>
            <a:r>
              <a:rPr lang="en-US" dirty="0"/>
              <a:t>, </a:t>
            </a:r>
            <a:r>
              <a:rPr lang="en-US" b="1" dirty="0"/>
              <a:t>q</a:t>
            </a:r>
            <a:r>
              <a:rPr lang="en-US" dirty="0"/>
              <a:t>, and </a:t>
            </a:r>
            <a:r>
              <a:rPr lang="en-US" b="1" dirty="0"/>
              <a:t>e</a:t>
            </a:r>
          </a:p>
          <a:p>
            <a:r>
              <a:rPr lang="en-US" dirty="0"/>
              <a:t>Number </a:t>
            </a:r>
            <a:r>
              <a:rPr lang="en-US" b="1" dirty="0"/>
              <a:t>d</a:t>
            </a:r>
            <a:r>
              <a:rPr lang="en-US" dirty="0"/>
              <a:t> is the inverse of e modulo (</a:t>
            </a:r>
            <a:r>
              <a:rPr lang="en-US" b="1" dirty="0"/>
              <a:t>p</a:t>
            </a:r>
            <a:r>
              <a:rPr lang="en-US" dirty="0"/>
              <a:t> - 1)(</a:t>
            </a:r>
            <a:r>
              <a:rPr lang="en-US" b="1" dirty="0"/>
              <a:t>q</a:t>
            </a:r>
            <a:r>
              <a:rPr lang="en-US" dirty="0"/>
              <a:t> – 1). </a:t>
            </a:r>
          </a:p>
          <a:p>
            <a:r>
              <a:rPr lang="en-US" dirty="0"/>
              <a:t>This means that </a:t>
            </a:r>
            <a:r>
              <a:rPr lang="en-US" b="1" dirty="0"/>
              <a:t>d</a:t>
            </a:r>
            <a:r>
              <a:rPr lang="en-US" dirty="0"/>
              <a:t> is the number less than (</a:t>
            </a:r>
            <a:r>
              <a:rPr lang="en-US" b="1" dirty="0"/>
              <a:t>p</a:t>
            </a:r>
            <a:r>
              <a:rPr lang="en-US" dirty="0"/>
              <a:t> - 1)(</a:t>
            </a:r>
            <a:r>
              <a:rPr lang="en-US" b="1" dirty="0"/>
              <a:t>q</a:t>
            </a:r>
            <a:r>
              <a:rPr lang="en-US" dirty="0"/>
              <a:t> - 1) such that when multiplied by </a:t>
            </a:r>
            <a:r>
              <a:rPr lang="en-US" b="1" dirty="0"/>
              <a:t>e</a:t>
            </a:r>
            <a:r>
              <a:rPr lang="en-US" dirty="0"/>
              <a:t>, it is equal to 1 modulo (</a:t>
            </a:r>
            <a:r>
              <a:rPr lang="en-US" b="1" dirty="0"/>
              <a:t>p</a:t>
            </a:r>
            <a:r>
              <a:rPr lang="en-US" dirty="0"/>
              <a:t> - 1)(</a:t>
            </a:r>
            <a:r>
              <a:rPr lang="en-US" b="1" dirty="0"/>
              <a:t>q</a:t>
            </a:r>
            <a:r>
              <a:rPr lang="en-US" dirty="0"/>
              <a:t> - 1)</a:t>
            </a:r>
          </a:p>
          <a:p>
            <a:r>
              <a:rPr lang="en-US" dirty="0"/>
              <a:t>This relationship is written mathematically as follows −             </a:t>
            </a:r>
            <a:r>
              <a:rPr lang="en-US" b="1" dirty="0"/>
              <a:t>ed</a:t>
            </a:r>
            <a:r>
              <a:rPr lang="en-US" dirty="0"/>
              <a:t> = 1 mod (</a:t>
            </a:r>
            <a:r>
              <a:rPr lang="en-US" b="1" dirty="0"/>
              <a:t>p</a:t>
            </a:r>
            <a:r>
              <a:rPr lang="en-US" dirty="0"/>
              <a:t> − 1)(</a:t>
            </a:r>
            <a:r>
              <a:rPr lang="en-US" b="1" dirty="0"/>
              <a:t>q</a:t>
            </a:r>
            <a:r>
              <a:rPr lang="en-US" dirty="0"/>
              <a:t> − 1)</a:t>
            </a:r>
          </a:p>
        </p:txBody>
      </p:sp>
    </p:spTree>
    <p:extLst>
      <p:ext uri="{BB962C8B-B14F-4D97-AF65-F5344CB8AC3E}">
        <p14:creationId xmlns:p14="http://schemas.microsoft.com/office/powerpoint/2010/main" val="245807055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42432-FE68-4C34-B32C-5B8353B62507}"/>
              </a:ext>
            </a:extLst>
          </p:cNvPr>
          <p:cNvSpPr>
            <a:spLocks noGrp="1"/>
          </p:cNvSpPr>
          <p:nvPr>
            <p:ph type="title"/>
          </p:nvPr>
        </p:nvSpPr>
        <p:spPr/>
        <p:txBody>
          <a:bodyPr/>
          <a:lstStyle/>
          <a:p>
            <a:r>
              <a:rPr lang="en-GB" dirty="0"/>
              <a:t>Generation of Bob’s Private Key – Step 5</a:t>
            </a:r>
          </a:p>
        </p:txBody>
      </p:sp>
      <p:sp>
        <p:nvSpPr>
          <p:cNvPr id="3" name="Content Placeholder 2">
            <a:extLst>
              <a:ext uri="{FF2B5EF4-FFF2-40B4-BE49-F238E27FC236}">
                <a16:creationId xmlns:a16="http://schemas.microsoft.com/office/drawing/2014/main" id="{4B01AE0E-6EAB-461B-9486-49813EA93FD8}"/>
              </a:ext>
            </a:extLst>
          </p:cNvPr>
          <p:cNvSpPr>
            <a:spLocks noGrp="1"/>
          </p:cNvSpPr>
          <p:nvPr>
            <p:ph idx="1"/>
          </p:nvPr>
        </p:nvSpPr>
        <p:spPr>
          <a:xfrm>
            <a:off x="6290771" y="1978025"/>
            <a:ext cx="4910629" cy="4351338"/>
          </a:xfrm>
        </p:spPr>
        <p:txBody>
          <a:bodyPr>
            <a:normAutofit fontScale="92500" lnSpcReduction="10000"/>
          </a:bodyPr>
          <a:lstStyle/>
          <a:p>
            <a:pPr marL="0" indent="0">
              <a:buNone/>
            </a:pPr>
            <a:r>
              <a:rPr lang="en-GB" b="1" dirty="0"/>
              <a:t>Example Output: </a:t>
            </a:r>
            <a:r>
              <a:rPr lang="en-GB" i="1" dirty="0"/>
              <a:t>d</a:t>
            </a:r>
          </a:p>
          <a:p>
            <a:endParaRPr lang="en-GB" dirty="0"/>
          </a:p>
          <a:p>
            <a:r>
              <a:rPr lang="en-US" dirty="0"/>
              <a:t>Input </a:t>
            </a:r>
            <a:r>
              <a:rPr lang="en-US" b="1" dirty="0"/>
              <a:t>p</a:t>
            </a:r>
            <a:r>
              <a:rPr lang="en-US" dirty="0"/>
              <a:t> = 6, </a:t>
            </a:r>
            <a:r>
              <a:rPr lang="en-US" b="1" dirty="0"/>
              <a:t>q</a:t>
            </a:r>
            <a:r>
              <a:rPr lang="en-US" dirty="0"/>
              <a:t> = 12, and e = 5 to the Extended Euclidean Algorithm</a:t>
            </a:r>
          </a:p>
          <a:p>
            <a:endParaRPr lang="en-US" dirty="0"/>
          </a:p>
          <a:p>
            <a:r>
              <a:rPr lang="en-US" dirty="0"/>
              <a:t>The output will be </a:t>
            </a:r>
            <a:r>
              <a:rPr lang="en-US" b="1" dirty="0"/>
              <a:t>d </a:t>
            </a:r>
            <a:r>
              <a:rPr lang="en-US" dirty="0"/>
              <a:t>= 29.</a:t>
            </a:r>
          </a:p>
          <a:p>
            <a:endParaRPr lang="en-US" dirty="0"/>
          </a:p>
          <a:p>
            <a:r>
              <a:rPr lang="en-US" dirty="0"/>
              <a:t>Check that the d calculated is correct by computing −               de = 29 × 5 = 145 = 1 mod 72</a:t>
            </a:r>
          </a:p>
          <a:p>
            <a:endParaRPr lang="en-US" dirty="0"/>
          </a:p>
        </p:txBody>
      </p:sp>
      <p:sp>
        <p:nvSpPr>
          <p:cNvPr id="4" name="Content Placeholder 2">
            <a:extLst>
              <a:ext uri="{FF2B5EF4-FFF2-40B4-BE49-F238E27FC236}">
                <a16:creationId xmlns:a16="http://schemas.microsoft.com/office/drawing/2014/main" id="{9FFD3CCE-1259-42C5-BA2A-5D9A900472C1}"/>
              </a:ext>
            </a:extLst>
          </p:cNvPr>
          <p:cNvSpPr txBox="1">
            <a:spLocks/>
          </p:cNvSpPr>
          <p:nvPr/>
        </p:nvSpPr>
        <p:spPr>
          <a:xfrm>
            <a:off x="990600" y="1978025"/>
            <a:ext cx="51054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t>Maths: </a:t>
            </a:r>
            <a:r>
              <a:rPr lang="en-GB" i="1" dirty="0"/>
              <a:t>Calculate the Private Key</a:t>
            </a:r>
          </a:p>
          <a:p>
            <a:endParaRPr lang="en-GB" dirty="0"/>
          </a:p>
          <a:p>
            <a:r>
              <a:rPr lang="en-US" dirty="0"/>
              <a:t>Input </a:t>
            </a:r>
            <a:r>
              <a:rPr lang="en-US" b="1" dirty="0"/>
              <a:t>p-1</a:t>
            </a:r>
            <a:r>
              <a:rPr lang="en-US" dirty="0"/>
              <a:t>, </a:t>
            </a:r>
            <a:r>
              <a:rPr lang="en-US" b="1" dirty="0"/>
              <a:t>q-1</a:t>
            </a:r>
            <a:r>
              <a:rPr lang="en-US" dirty="0"/>
              <a:t>, and </a:t>
            </a:r>
            <a:r>
              <a:rPr lang="en-US" b="1" dirty="0"/>
              <a:t>e</a:t>
            </a:r>
            <a:r>
              <a:rPr lang="en-US" dirty="0"/>
              <a:t> into the “Extended Euclidean Algorithm”</a:t>
            </a:r>
          </a:p>
          <a:p>
            <a:endParaRPr lang="en-US" dirty="0"/>
          </a:p>
          <a:p>
            <a:r>
              <a:rPr lang="en-US" b="1" dirty="0"/>
              <a:t>d</a:t>
            </a:r>
            <a:r>
              <a:rPr lang="en-US" dirty="0"/>
              <a:t> will be provided as output</a:t>
            </a:r>
          </a:p>
        </p:txBody>
      </p:sp>
    </p:spTree>
    <p:extLst>
      <p:ext uri="{BB962C8B-B14F-4D97-AF65-F5344CB8AC3E}">
        <p14:creationId xmlns:p14="http://schemas.microsoft.com/office/powerpoint/2010/main" val="277523006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42432-FE68-4C34-B32C-5B8353B62507}"/>
              </a:ext>
            </a:extLst>
          </p:cNvPr>
          <p:cNvSpPr>
            <a:spLocks noGrp="1"/>
          </p:cNvSpPr>
          <p:nvPr>
            <p:ph type="title"/>
          </p:nvPr>
        </p:nvSpPr>
        <p:spPr/>
        <p:txBody>
          <a:bodyPr/>
          <a:lstStyle/>
          <a:p>
            <a:r>
              <a:rPr lang="en-GB" dirty="0"/>
              <a:t>Generation of Bob’s Private Key – Step 6</a:t>
            </a:r>
          </a:p>
        </p:txBody>
      </p:sp>
      <p:sp>
        <p:nvSpPr>
          <p:cNvPr id="3" name="Content Placeholder 2">
            <a:extLst>
              <a:ext uri="{FF2B5EF4-FFF2-40B4-BE49-F238E27FC236}">
                <a16:creationId xmlns:a16="http://schemas.microsoft.com/office/drawing/2014/main" id="{4B01AE0E-6EAB-461B-9486-49813EA93FD8}"/>
              </a:ext>
            </a:extLst>
          </p:cNvPr>
          <p:cNvSpPr>
            <a:spLocks noGrp="1"/>
          </p:cNvSpPr>
          <p:nvPr>
            <p:ph idx="1"/>
          </p:nvPr>
        </p:nvSpPr>
        <p:spPr>
          <a:xfrm>
            <a:off x="6290771" y="1978025"/>
            <a:ext cx="4910629" cy="4351338"/>
          </a:xfrm>
        </p:spPr>
        <p:txBody>
          <a:bodyPr>
            <a:normAutofit fontScale="92500" lnSpcReduction="10000"/>
          </a:bodyPr>
          <a:lstStyle/>
          <a:p>
            <a:pPr marL="0" indent="0">
              <a:buNone/>
            </a:pPr>
            <a:r>
              <a:rPr lang="en-GB" b="1" dirty="0"/>
              <a:t>Example Output: </a:t>
            </a:r>
            <a:r>
              <a:rPr lang="en-GB" dirty="0"/>
              <a:t>(</a:t>
            </a:r>
            <a:r>
              <a:rPr lang="en-GB" b="1" i="1" dirty="0"/>
              <a:t>d</a:t>
            </a:r>
            <a:r>
              <a:rPr lang="en-GB" i="1" dirty="0"/>
              <a:t>, </a:t>
            </a:r>
            <a:r>
              <a:rPr lang="en-GB" b="1" i="1" dirty="0"/>
              <a:t>n</a:t>
            </a:r>
            <a:r>
              <a:rPr lang="en-GB" i="1" dirty="0"/>
              <a:t>)</a:t>
            </a:r>
          </a:p>
          <a:p>
            <a:endParaRPr lang="en-GB" dirty="0"/>
          </a:p>
          <a:p>
            <a:r>
              <a:rPr lang="en-US" dirty="0"/>
              <a:t>Output from Step 1</a:t>
            </a:r>
          </a:p>
          <a:p>
            <a:pPr lvl="1"/>
            <a:r>
              <a:rPr lang="en-US" b="1" dirty="0"/>
              <a:t>n</a:t>
            </a:r>
            <a:r>
              <a:rPr lang="en-US" dirty="0"/>
              <a:t> = 91</a:t>
            </a:r>
          </a:p>
          <a:p>
            <a:r>
              <a:rPr lang="en-US" dirty="0"/>
              <a:t>Output from Step 5 </a:t>
            </a:r>
          </a:p>
          <a:p>
            <a:pPr lvl="1"/>
            <a:r>
              <a:rPr lang="en-US" b="1" dirty="0"/>
              <a:t>d</a:t>
            </a:r>
            <a:r>
              <a:rPr lang="en-US" dirty="0"/>
              <a:t> = 29</a:t>
            </a:r>
          </a:p>
          <a:p>
            <a:pPr lvl="2"/>
            <a:endParaRPr lang="en-US" dirty="0"/>
          </a:p>
          <a:p>
            <a:r>
              <a:rPr lang="en-US" dirty="0"/>
              <a:t>Public Key (</a:t>
            </a:r>
            <a:r>
              <a:rPr lang="en-US" b="1" dirty="0"/>
              <a:t>n</a:t>
            </a:r>
            <a:r>
              <a:rPr lang="en-US" dirty="0"/>
              <a:t>, </a:t>
            </a:r>
            <a:r>
              <a:rPr lang="en-US" b="1" dirty="0"/>
              <a:t>d</a:t>
            </a:r>
            <a:r>
              <a:rPr lang="en-US" dirty="0"/>
              <a:t>) = (91, 29)</a:t>
            </a:r>
          </a:p>
          <a:p>
            <a:endParaRPr lang="en-US" dirty="0"/>
          </a:p>
          <a:p>
            <a:r>
              <a:rPr lang="en-US" dirty="0"/>
              <a:t>Shown as (</a:t>
            </a:r>
            <a:r>
              <a:rPr lang="en-US" b="1" dirty="0"/>
              <a:t>d</a:t>
            </a:r>
            <a:r>
              <a:rPr lang="en-US" dirty="0"/>
              <a:t>, </a:t>
            </a:r>
            <a:r>
              <a:rPr lang="en-US" b="1" dirty="0"/>
              <a:t>n</a:t>
            </a:r>
            <a:r>
              <a:rPr lang="en-US" dirty="0"/>
              <a:t>) = (29, 91) </a:t>
            </a:r>
          </a:p>
        </p:txBody>
      </p:sp>
      <p:sp>
        <p:nvSpPr>
          <p:cNvPr id="4" name="Content Placeholder 2">
            <a:extLst>
              <a:ext uri="{FF2B5EF4-FFF2-40B4-BE49-F238E27FC236}">
                <a16:creationId xmlns:a16="http://schemas.microsoft.com/office/drawing/2014/main" id="{9FFD3CCE-1259-42C5-BA2A-5D9A900472C1}"/>
              </a:ext>
            </a:extLst>
          </p:cNvPr>
          <p:cNvSpPr txBox="1">
            <a:spLocks/>
          </p:cNvSpPr>
          <p:nvPr/>
        </p:nvSpPr>
        <p:spPr>
          <a:xfrm>
            <a:off x="990600" y="1978025"/>
            <a:ext cx="491062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t>Maths: </a:t>
            </a:r>
            <a:r>
              <a:rPr lang="en-GB" i="1" dirty="0"/>
              <a:t>Calculate the Private Key</a:t>
            </a:r>
          </a:p>
          <a:p>
            <a:endParaRPr lang="en-GB" dirty="0"/>
          </a:p>
          <a:p>
            <a:r>
              <a:rPr lang="en-US" dirty="0"/>
              <a:t>The pair of numbers (</a:t>
            </a:r>
            <a:r>
              <a:rPr lang="en-US" b="1" dirty="0"/>
              <a:t>n</a:t>
            </a:r>
            <a:r>
              <a:rPr lang="en-US" dirty="0"/>
              <a:t>, </a:t>
            </a:r>
            <a:r>
              <a:rPr lang="en-US" b="1" dirty="0"/>
              <a:t>d</a:t>
            </a:r>
            <a:r>
              <a:rPr lang="en-US" dirty="0"/>
              <a:t>) form the RSA Private Key</a:t>
            </a:r>
          </a:p>
          <a:p>
            <a:endParaRPr lang="en-US" dirty="0"/>
          </a:p>
          <a:p>
            <a:r>
              <a:rPr lang="en-US" dirty="0"/>
              <a:t>Generally shown as (</a:t>
            </a:r>
            <a:r>
              <a:rPr lang="en-US" b="1" dirty="0"/>
              <a:t>d</a:t>
            </a:r>
            <a:r>
              <a:rPr lang="en-US" dirty="0"/>
              <a:t>, </a:t>
            </a:r>
            <a:r>
              <a:rPr lang="en-US" b="1" dirty="0"/>
              <a:t>n</a:t>
            </a:r>
            <a:r>
              <a:rPr lang="en-US" dirty="0"/>
              <a:t>)</a:t>
            </a:r>
          </a:p>
          <a:p>
            <a:endParaRPr lang="en-US" dirty="0"/>
          </a:p>
          <a:p>
            <a:r>
              <a:rPr lang="en-US" dirty="0"/>
              <a:t>This key must remain private</a:t>
            </a:r>
          </a:p>
        </p:txBody>
      </p:sp>
    </p:spTree>
    <p:extLst>
      <p:ext uri="{BB962C8B-B14F-4D97-AF65-F5344CB8AC3E}">
        <p14:creationId xmlns:p14="http://schemas.microsoft.com/office/powerpoint/2010/main" val="134421783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42432-FE68-4C34-B32C-5B8353B62507}"/>
              </a:ext>
            </a:extLst>
          </p:cNvPr>
          <p:cNvSpPr>
            <a:spLocks noGrp="1"/>
          </p:cNvSpPr>
          <p:nvPr>
            <p:ph type="title"/>
          </p:nvPr>
        </p:nvSpPr>
        <p:spPr/>
        <p:txBody>
          <a:bodyPr/>
          <a:lstStyle/>
          <a:p>
            <a:r>
              <a:rPr lang="en-GB" dirty="0"/>
              <a:t>Generation of Bob’s Key Pair – Step 7</a:t>
            </a:r>
          </a:p>
        </p:txBody>
      </p:sp>
      <p:sp>
        <p:nvSpPr>
          <p:cNvPr id="3" name="Content Placeholder 2">
            <a:extLst>
              <a:ext uri="{FF2B5EF4-FFF2-40B4-BE49-F238E27FC236}">
                <a16:creationId xmlns:a16="http://schemas.microsoft.com/office/drawing/2014/main" id="{4B01AE0E-6EAB-461B-9486-49813EA93FD8}"/>
              </a:ext>
            </a:extLst>
          </p:cNvPr>
          <p:cNvSpPr>
            <a:spLocks noGrp="1"/>
          </p:cNvSpPr>
          <p:nvPr>
            <p:ph idx="1"/>
          </p:nvPr>
        </p:nvSpPr>
        <p:spPr>
          <a:xfrm>
            <a:off x="6290771" y="1978025"/>
            <a:ext cx="4910629" cy="4351338"/>
          </a:xfrm>
        </p:spPr>
        <p:txBody>
          <a:bodyPr>
            <a:normAutofit/>
          </a:bodyPr>
          <a:lstStyle/>
          <a:p>
            <a:pPr marL="0" indent="0" algn="ctr">
              <a:buNone/>
            </a:pPr>
            <a:r>
              <a:rPr lang="en-GB" b="1" dirty="0"/>
              <a:t>Private Key</a:t>
            </a:r>
            <a:endParaRPr lang="en-GB" i="1" dirty="0"/>
          </a:p>
          <a:p>
            <a:endParaRPr lang="en-GB" dirty="0"/>
          </a:p>
          <a:p>
            <a:r>
              <a:rPr lang="en-US" dirty="0"/>
              <a:t>The Pair of numbers (</a:t>
            </a:r>
            <a:r>
              <a:rPr lang="en-US" b="1" dirty="0"/>
              <a:t>n</a:t>
            </a:r>
            <a:r>
              <a:rPr lang="en-US" dirty="0"/>
              <a:t>, </a:t>
            </a:r>
            <a:r>
              <a:rPr lang="en-US" b="1" dirty="0"/>
              <a:t>d</a:t>
            </a:r>
            <a:r>
              <a:rPr lang="en-US" dirty="0"/>
              <a:t>) form the RSA Private Key</a:t>
            </a:r>
          </a:p>
          <a:p>
            <a:endParaRPr lang="en-US" dirty="0"/>
          </a:p>
          <a:p>
            <a:r>
              <a:rPr lang="en-US" dirty="0"/>
              <a:t>Shown as (</a:t>
            </a:r>
            <a:r>
              <a:rPr lang="en-US" b="1" dirty="0"/>
              <a:t>d</a:t>
            </a:r>
            <a:r>
              <a:rPr lang="en-US" dirty="0"/>
              <a:t>, </a:t>
            </a:r>
            <a:r>
              <a:rPr lang="en-US" b="1" dirty="0"/>
              <a:t>n</a:t>
            </a:r>
            <a:r>
              <a:rPr lang="en-US" dirty="0"/>
              <a:t>) = (29, 91) </a:t>
            </a:r>
          </a:p>
          <a:p>
            <a:endParaRPr lang="en-US" dirty="0"/>
          </a:p>
          <a:p>
            <a:r>
              <a:rPr lang="en-US" dirty="0"/>
              <a:t>Which Bob will keep private</a:t>
            </a:r>
          </a:p>
        </p:txBody>
      </p:sp>
      <p:sp>
        <p:nvSpPr>
          <p:cNvPr id="4" name="Content Placeholder 2">
            <a:extLst>
              <a:ext uri="{FF2B5EF4-FFF2-40B4-BE49-F238E27FC236}">
                <a16:creationId xmlns:a16="http://schemas.microsoft.com/office/drawing/2014/main" id="{9FFD3CCE-1259-42C5-BA2A-5D9A900472C1}"/>
              </a:ext>
            </a:extLst>
          </p:cNvPr>
          <p:cNvSpPr txBox="1">
            <a:spLocks/>
          </p:cNvSpPr>
          <p:nvPr/>
        </p:nvSpPr>
        <p:spPr>
          <a:xfrm>
            <a:off x="990600" y="1978025"/>
            <a:ext cx="491062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dirty="0"/>
              <a:t>Public Key</a:t>
            </a:r>
            <a:endParaRPr lang="en-GB" i="1" dirty="0"/>
          </a:p>
          <a:p>
            <a:endParaRPr lang="en-GB" dirty="0"/>
          </a:p>
          <a:p>
            <a:r>
              <a:rPr lang="en-US" dirty="0"/>
              <a:t>The pair of numbers (</a:t>
            </a:r>
            <a:r>
              <a:rPr lang="en-US" b="1" dirty="0"/>
              <a:t>n</a:t>
            </a:r>
            <a:r>
              <a:rPr lang="en-US" dirty="0"/>
              <a:t>, </a:t>
            </a:r>
            <a:r>
              <a:rPr lang="en-US" b="1" dirty="0"/>
              <a:t>e</a:t>
            </a:r>
            <a:r>
              <a:rPr lang="en-US" dirty="0"/>
              <a:t>) form the RSA Public Key</a:t>
            </a:r>
          </a:p>
          <a:p>
            <a:endParaRPr lang="en-US" dirty="0"/>
          </a:p>
          <a:p>
            <a:r>
              <a:rPr lang="pt-BR" dirty="0"/>
              <a:t>Shown as (</a:t>
            </a:r>
            <a:r>
              <a:rPr lang="pt-BR" b="1" dirty="0"/>
              <a:t>e</a:t>
            </a:r>
            <a:r>
              <a:rPr lang="pt-BR" dirty="0"/>
              <a:t>, </a:t>
            </a:r>
            <a:r>
              <a:rPr lang="pt-BR" b="1" dirty="0"/>
              <a:t>n</a:t>
            </a:r>
            <a:r>
              <a:rPr lang="pt-BR" dirty="0"/>
              <a:t>) = (5, 91)</a:t>
            </a:r>
          </a:p>
          <a:p>
            <a:endParaRPr lang="pt-BR" dirty="0"/>
          </a:p>
          <a:p>
            <a:r>
              <a:rPr lang="pt-BR" dirty="0"/>
              <a:t>Which Bob will provide to Alice </a:t>
            </a:r>
          </a:p>
          <a:p>
            <a:endParaRPr lang="en-US" dirty="0"/>
          </a:p>
        </p:txBody>
      </p:sp>
    </p:spTree>
    <p:extLst>
      <p:ext uri="{BB962C8B-B14F-4D97-AF65-F5344CB8AC3E}">
        <p14:creationId xmlns:p14="http://schemas.microsoft.com/office/powerpoint/2010/main" val="289757837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Encryption using Recipients  </a:t>
            </a:r>
          </a:p>
          <a:p>
            <a:pPr marL="0" indent="0" algn="ctr">
              <a:buNone/>
            </a:pPr>
            <a:r>
              <a:rPr lang="en-US" sz="4800" dirty="0"/>
              <a:t>RSA Public Key</a:t>
            </a:r>
            <a:endParaRPr lang="en-GB" sz="4800" dirty="0"/>
          </a:p>
        </p:txBody>
      </p:sp>
    </p:spTree>
    <p:extLst>
      <p:ext uri="{BB962C8B-B14F-4D97-AF65-F5344CB8AC3E}">
        <p14:creationId xmlns:p14="http://schemas.microsoft.com/office/powerpoint/2010/main" val="351526030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C86B9-F922-44AB-AF9E-0D7A33A4033D}"/>
              </a:ext>
            </a:extLst>
          </p:cNvPr>
          <p:cNvSpPr>
            <a:spLocks noGrp="1"/>
          </p:cNvSpPr>
          <p:nvPr>
            <p:ph type="title"/>
          </p:nvPr>
        </p:nvSpPr>
        <p:spPr/>
        <p:txBody>
          <a:bodyPr/>
          <a:lstStyle/>
          <a:p>
            <a:r>
              <a:rPr lang="en-GB" dirty="0"/>
              <a:t>Example - continued…</a:t>
            </a:r>
          </a:p>
        </p:txBody>
      </p:sp>
      <p:sp>
        <p:nvSpPr>
          <p:cNvPr id="3" name="Content Placeholder 2">
            <a:extLst>
              <a:ext uri="{FF2B5EF4-FFF2-40B4-BE49-F238E27FC236}">
                <a16:creationId xmlns:a16="http://schemas.microsoft.com/office/drawing/2014/main" id="{4C166DB6-F93A-4DEE-9FDA-6B12B96BE536}"/>
              </a:ext>
            </a:extLst>
          </p:cNvPr>
          <p:cNvSpPr>
            <a:spLocks noGrp="1"/>
          </p:cNvSpPr>
          <p:nvPr>
            <p:ph idx="1"/>
          </p:nvPr>
        </p:nvSpPr>
        <p:spPr/>
        <p:txBody>
          <a:bodyPr/>
          <a:lstStyle/>
          <a:p>
            <a:r>
              <a:rPr lang="en-GB" dirty="0"/>
              <a:t>Alice wants to send Bob the letter “P”</a:t>
            </a:r>
          </a:p>
          <a:p>
            <a:endParaRPr lang="en-GB" dirty="0"/>
          </a:p>
          <a:p>
            <a:r>
              <a:rPr lang="en-GB" dirty="0"/>
              <a:t>To do this Alice will need Bob’s Public Key (from his Key Pair)</a:t>
            </a:r>
          </a:p>
          <a:p>
            <a:endParaRPr lang="en-GB" dirty="0"/>
          </a:p>
          <a:p>
            <a:r>
              <a:rPr lang="en-GB" dirty="0"/>
              <a:t>Alice will need to convert “P” to a number</a:t>
            </a:r>
          </a:p>
          <a:p>
            <a:endParaRPr lang="en-GB" dirty="0"/>
          </a:p>
          <a:p>
            <a:r>
              <a:rPr lang="en-GB" dirty="0"/>
              <a:t>Alice will then encrypt the resultant number using Bob’s Public Key</a:t>
            </a:r>
          </a:p>
        </p:txBody>
      </p:sp>
    </p:spTree>
    <p:extLst>
      <p:ext uri="{BB962C8B-B14F-4D97-AF65-F5344CB8AC3E}">
        <p14:creationId xmlns:p14="http://schemas.microsoft.com/office/powerpoint/2010/main" val="61330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BE11B-A576-4980-B07F-1337F2F619BC}"/>
              </a:ext>
            </a:extLst>
          </p:cNvPr>
          <p:cNvSpPr>
            <a:spLocks noGrp="1"/>
          </p:cNvSpPr>
          <p:nvPr>
            <p:ph type="title"/>
          </p:nvPr>
        </p:nvSpPr>
        <p:spPr/>
        <p:txBody>
          <a:bodyPr/>
          <a:lstStyle/>
          <a:p>
            <a:r>
              <a:rPr lang="en-GB" dirty="0"/>
              <a:t>Hashing</a:t>
            </a:r>
          </a:p>
        </p:txBody>
      </p:sp>
      <p:pic>
        <p:nvPicPr>
          <p:cNvPr id="5" name="Content Placeholder 4" descr="Diagram&#10;&#10;Description automatically generated">
            <a:extLst>
              <a:ext uri="{FF2B5EF4-FFF2-40B4-BE49-F238E27FC236}">
                <a16:creationId xmlns:a16="http://schemas.microsoft.com/office/drawing/2014/main" id="{192CB05B-8E6E-4134-9861-A7FEA94D51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35862" y="857067"/>
            <a:ext cx="5248493" cy="5808880"/>
          </a:xfrm>
        </p:spPr>
      </p:pic>
    </p:spTree>
    <p:extLst>
      <p:ext uri="{BB962C8B-B14F-4D97-AF65-F5344CB8AC3E}">
        <p14:creationId xmlns:p14="http://schemas.microsoft.com/office/powerpoint/2010/main" val="30144804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552B-F4F3-4218-9097-425CFC692BB5}"/>
              </a:ext>
            </a:extLst>
          </p:cNvPr>
          <p:cNvSpPr>
            <a:spLocks noGrp="1"/>
          </p:cNvSpPr>
          <p:nvPr>
            <p:ph type="title"/>
          </p:nvPr>
        </p:nvSpPr>
        <p:spPr/>
        <p:txBody>
          <a:bodyPr/>
          <a:lstStyle/>
          <a:p>
            <a:r>
              <a:rPr lang="en-GB" dirty="0"/>
              <a:t>RSA Encryption – Decimal to Ascii to Hex</a:t>
            </a:r>
          </a:p>
        </p:txBody>
      </p:sp>
      <p:pic>
        <p:nvPicPr>
          <p:cNvPr id="1026" name="Picture 2">
            <a:extLst>
              <a:ext uri="{FF2B5EF4-FFF2-40B4-BE49-F238E27FC236}">
                <a16:creationId xmlns:a16="http://schemas.microsoft.com/office/drawing/2014/main" id="{01A6A822-AF66-45E3-8C56-EF477977FB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24"/>
          <a:stretch/>
        </p:blipFill>
        <p:spPr bwMode="auto">
          <a:xfrm>
            <a:off x="1933063" y="1545876"/>
            <a:ext cx="7912114" cy="5029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2D9828C-E2C9-41A6-A1D0-D404708883FD}"/>
              </a:ext>
            </a:extLst>
          </p:cNvPr>
          <p:cNvSpPr/>
          <p:nvPr/>
        </p:nvSpPr>
        <p:spPr>
          <a:xfrm>
            <a:off x="6466407" y="4232348"/>
            <a:ext cx="1062016" cy="151717"/>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a:p>
        </p:txBody>
      </p:sp>
    </p:spTree>
    <p:extLst>
      <p:ext uri="{BB962C8B-B14F-4D97-AF65-F5344CB8AC3E}">
        <p14:creationId xmlns:p14="http://schemas.microsoft.com/office/powerpoint/2010/main" val="241980338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42432-FE68-4C34-B32C-5B8353B62507}"/>
              </a:ext>
            </a:extLst>
          </p:cNvPr>
          <p:cNvSpPr>
            <a:spLocks noGrp="1"/>
          </p:cNvSpPr>
          <p:nvPr>
            <p:ph type="title"/>
          </p:nvPr>
        </p:nvSpPr>
        <p:spPr/>
        <p:txBody>
          <a:bodyPr/>
          <a:lstStyle/>
          <a:p>
            <a:r>
              <a:rPr lang="en-GB" dirty="0"/>
              <a:t>Encryption using Bob’s Public Key – Step 8</a:t>
            </a:r>
          </a:p>
        </p:txBody>
      </p:sp>
      <p:sp>
        <p:nvSpPr>
          <p:cNvPr id="3" name="Content Placeholder 2">
            <a:extLst>
              <a:ext uri="{FF2B5EF4-FFF2-40B4-BE49-F238E27FC236}">
                <a16:creationId xmlns:a16="http://schemas.microsoft.com/office/drawing/2014/main" id="{4B01AE0E-6EAB-461B-9486-49813EA93FD8}"/>
              </a:ext>
            </a:extLst>
          </p:cNvPr>
          <p:cNvSpPr>
            <a:spLocks noGrp="1"/>
          </p:cNvSpPr>
          <p:nvPr>
            <p:ph idx="1"/>
          </p:nvPr>
        </p:nvSpPr>
        <p:spPr>
          <a:xfrm>
            <a:off x="6290771" y="1978025"/>
            <a:ext cx="4910629" cy="4351338"/>
          </a:xfrm>
        </p:spPr>
        <p:txBody>
          <a:bodyPr>
            <a:normAutofit fontScale="92500" lnSpcReduction="20000"/>
          </a:bodyPr>
          <a:lstStyle/>
          <a:p>
            <a:pPr marL="0" indent="0">
              <a:buNone/>
            </a:pPr>
            <a:r>
              <a:rPr lang="en-GB" b="1" dirty="0"/>
              <a:t>Example Output: </a:t>
            </a:r>
            <a:r>
              <a:rPr lang="en-GB" dirty="0"/>
              <a:t>Ciphertext</a:t>
            </a:r>
          </a:p>
          <a:p>
            <a:pPr marL="0" indent="0">
              <a:buNone/>
            </a:pPr>
            <a:endParaRPr lang="en-GB" dirty="0"/>
          </a:p>
          <a:p>
            <a:r>
              <a:rPr lang="en-US" dirty="0"/>
              <a:t>Multiply plaintext represented by 50 to the power of e = 5</a:t>
            </a:r>
          </a:p>
          <a:p>
            <a:endParaRPr lang="en-US" dirty="0"/>
          </a:p>
          <a:p>
            <a:r>
              <a:rPr lang="en-US" dirty="0"/>
              <a:t>Ciphertext = P  mod n</a:t>
            </a:r>
          </a:p>
          <a:p>
            <a:endParaRPr lang="en-US" dirty="0"/>
          </a:p>
          <a:p>
            <a:r>
              <a:rPr lang="en-US" dirty="0"/>
              <a:t>50  (mod 91) = </a:t>
            </a:r>
          </a:p>
          <a:p>
            <a:pPr lvl="1"/>
            <a:r>
              <a:rPr lang="en-US" dirty="0"/>
              <a:t>312,500,000 (Mod91) = 85</a:t>
            </a:r>
          </a:p>
          <a:p>
            <a:pPr marL="0" indent="0">
              <a:buNone/>
            </a:pPr>
            <a:endParaRPr lang="en-US" dirty="0"/>
          </a:p>
          <a:p>
            <a:r>
              <a:rPr lang="en-US" dirty="0"/>
              <a:t>Ciphertext = 85</a:t>
            </a:r>
          </a:p>
        </p:txBody>
      </p:sp>
      <p:sp>
        <p:nvSpPr>
          <p:cNvPr id="4" name="Content Placeholder 2">
            <a:extLst>
              <a:ext uri="{FF2B5EF4-FFF2-40B4-BE49-F238E27FC236}">
                <a16:creationId xmlns:a16="http://schemas.microsoft.com/office/drawing/2014/main" id="{9FFD3CCE-1259-42C5-BA2A-5D9A900472C1}"/>
              </a:ext>
            </a:extLst>
          </p:cNvPr>
          <p:cNvSpPr txBox="1">
            <a:spLocks/>
          </p:cNvSpPr>
          <p:nvPr/>
        </p:nvSpPr>
        <p:spPr>
          <a:xfrm>
            <a:off x="990600" y="1978025"/>
            <a:ext cx="4910629"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t>Maths: </a:t>
            </a:r>
            <a:r>
              <a:rPr lang="en-GB" dirty="0"/>
              <a:t>Plaintext to Ciphertext</a:t>
            </a:r>
            <a:endParaRPr lang="en-GB" i="1" dirty="0"/>
          </a:p>
          <a:p>
            <a:endParaRPr lang="en-GB" dirty="0"/>
          </a:p>
          <a:p>
            <a:r>
              <a:rPr lang="en-US" dirty="0"/>
              <a:t>For this example, Plaintext “P” will be converted to the number 50 (Ref: ASCII Table)</a:t>
            </a:r>
          </a:p>
          <a:p>
            <a:endParaRPr lang="en-US" dirty="0"/>
          </a:p>
          <a:p>
            <a:r>
              <a:rPr lang="en-US" dirty="0"/>
              <a:t>Alice takes Bob’s Public Key       (e, n) = (5, 91),  and encrypts the number 50 by multiplying it by the power of e (mod n)</a:t>
            </a:r>
          </a:p>
        </p:txBody>
      </p:sp>
      <p:sp>
        <p:nvSpPr>
          <p:cNvPr id="5" name="TextBox 4">
            <a:extLst>
              <a:ext uri="{FF2B5EF4-FFF2-40B4-BE49-F238E27FC236}">
                <a16:creationId xmlns:a16="http://schemas.microsoft.com/office/drawing/2014/main" id="{ABD66518-69A6-4F4B-BC2E-04C08DCD3ED6}"/>
              </a:ext>
            </a:extLst>
          </p:cNvPr>
          <p:cNvSpPr txBox="1"/>
          <p:nvPr/>
        </p:nvSpPr>
        <p:spPr>
          <a:xfrm>
            <a:off x="6874401" y="4477690"/>
            <a:ext cx="297282" cy="369332"/>
          </a:xfrm>
          <a:prstGeom prst="rect">
            <a:avLst/>
          </a:prstGeom>
          <a:noFill/>
        </p:spPr>
        <p:txBody>
          <a:bodyPr wrap="square" rtlCol="0">
            <a:spAutoFit/>
          </a:bodyPr>
          <a:lstStyle/>
          <a:p>
            <a:r>
              <a:rPr lang="en-GB" dirty="0"/>
              <a:t>5</a:t>
            </a:r>
          </a:p>
        </p:txBody>
      </p:sp>
      <p:sp>
        <p:nvSpPr>
          <p:cNvPr id="6" name="TextBox 5">
            <a:extLst>
              <a:ext uri="{FF2B5EF4-FFF2-40B4-BE49-F238E27FC236}">
                <a16:creationId xmlns:a16="http://schemas.microsoft.com/office/drawing/2014/main" id="{8FD198AD-956E-4494-9589-1BA37D7298FF}"/>
              </a:ext>
            </a:extLst>
          </p:cNvPr>
          <p:cNvSpPr txBox="1"/>
          <p:nvPr/>
        </p:nvSpPr>
        <p:spPr>
          <a:xfrm>
            <a:off x="8408977" y="3654524"/>
            <a:ext cx="297282" cy="369332"/>
          </a:xfrm>
          <a:prstGeom prst="rect">
            <a:avLst/>
          </a:prstGeom>
          <a:noFill/>
        </p:spPr>
        <p:txBody>
          <a:bodyPr wrap="square" rtlCol="0">
            <a:spAutoFit/>
          </a:bodyPr>
          <a:lstStyle/>
          <a:p>
            <a:r>
              <a:rPr lang="en-GB" dirty="0"/>
              <a:t>e</a:t>
            </a:r>
          </a:p>
        </p:txBody>
      </p:sp>
    </p:spTree>
    <p:extLst>
      <p:ext uri="{BB962C8B-B14F-4D97-AF65-F5344CB8AC3E}">
        <p14:creationId xmlns:p14="http://schemas.microsoft.com/office/powerpoint/2010/main" val="411823088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Decryption using Recipients RSA Private Key</a:t>
            </a:r>
            <a:endParaRPr lang="en-GB" sz="4800" dirty="0"/>
          </a:p>
        </p:txBody>
      </p:sp>
    </p:spTree>
    <p:extLst>
      <p:ext uri="{BB962C8B-B14F-4D97-AF65-F5344CB8AC3E}">
        <p14:creationId xmlns:p14="http://schemas.microsoft.com/office/powerpoint/2010/main" val="321997629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C86B9-F922-44AB-AF9E-0D7A33A4033D}"/>
              </a:ext>
            </a:extLst>
          </p:cNvPr>
          <p:cNvSpPr>
            <a:spLocks noGrp="1"/>
          </p:cNvSpPr>
          <p:nvPr>
            <p:ph type="title"/>
          </p:nvPr>
        </p:nvSpPr>
        <p:spPr/>
        <p:txBody>
          <a:bodyPr/>
          <a:lstStyle/>
          <a:p>
            <a:r>
              <a:rPr lang="en-GB" dirty="0"/>
              <a:t>Example - continued…</a:t>
            </a:r>
          </a:p>
        </p:txBody>
      </p:sp>
      <p:sp>
        <p:nvSpPr>
          <p:cNvPr id="3" name="Content Placeholder 2">
            <a:extLst>
              <a:ext uri="{FF2B5EF4-FFF2-40B4-BE49-F238E27FC236}">
                <a16:creationId xmlns:a16="http://schemas.microsoft.com/office/drawing/2014/main" id="{4C166DB6-F93A-4DEE-9FDA-6B12B96BE536}"/>
              </a:ext>
            </a:extLst>
          </p:cNvPr>
          <p:cNvSpPr>
            <a:spLocks noGrp="1"/>
          </p:cNvSpPr>
          <p:nvPr>
            <p:ph idx="1"/>
          </p:nvPr>
        </p:nvSpPr>
        <p:spPr/>
        <p:txBody>
          <a:bodyPr/>
          <a:lstStyle/>
          <a:p>
            <a:endParaRPr lang="en-US" dirty="0"/>
          </a:p>
          <a:p>
            <a:r>
              <a:rPr lang="en-US" dirty="0"/>
              <a:t>Alice has converted the plaintext letter to a number, and encrypted it   using Bob’s Public Key</a:t>
            </a:r>
          </a:p>
          <a:p>
            <a:endParaRPr lang="en-US" dirty="0"/>
          </a:p>
          <a:p>
            <a:r>
              <a:rPr lang="en-US" dirty="0"/>
              <a:t>Alice sends the encrypted message or “Ciphertext” to Bob</a:t>
            </a:r>
          </a:p>
          <a:p>
            <a:endParaRPr lang="en-GB" dirty="0"/>
          </a:p>
          <a:p>
            <a:r>
              <a:rPr lang="en-GB" dirty="0"/>
              <a:t>Bob now wants to decrypt Alice’s message using his Private Key to change the Ciphertext back to Plaintext</a:t>
            </a:r>
          </a:p>
        </p:txBody>
      </p:sp>
    </p:spTree>
    <p:extLst>
      <p:ext uri="{BB962C8B-B14F-4D97-AF65-F5344CB8AC3E}">
        <p14:creationId xmlns:p14="http://schemas.microsoft.com/office/powerpoint/2010/main" val="103599880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42432-FE68-4C34-B32C-5B8353B62507}"/>
              </a:ext>
            </a:extLst>
          </p:cNvPr>
          <p:cNvSpPr>
            <a:spLocks noGrp="1"/>
          </p:cNvSpPr>
          <p:nvPr>
            <p:ph type="title"/>
          </p:nvPr>
        </p:nvSpPr>
        <p:spPr/>
        <p:txBody>
          <a:bodyPr/>
          <a:lstStyle/>
          <a:p>
            <a:r>
              <a:rPr lang="en-GB" dirty="0"/>
              <a:t>Decryption using Bob’s Private Key - Step 9</a:t>
            </a:r>
          </a:p>
        </p:txBody>
      </p:sp>
      <p:sp>
        <p:nvSpPr>
          <p:cNvPr id="3" name="Content Placeholder 2">
            <a:extLst>
              <a:ext uri="{FF2B5EF4-FFF2-40B4-BE49-F238E27FC236}">
                <a16:creationId xmlns:a16="http://schemas.microsoft.com/office/drawing/2014/main" id="{4B01AE0E-6EAB-461B-9486-49813EA93FD8}"/>
              </a:ext>
            </a:extLst>
          </p:cNvPr>
          <p:cNvSpPr>
            <a:spLocks noGrp="1"/>
          </p:cNvSpPr>
          <p:nvPr>
            <p:ph idx="1"/>
          </p:nvPr>
        </p:nvSpPr>
        <p:spPr>
          <a:xfrm>
            <a:off x="6290771" y="1978025"/>
            <a:ext cx="4910629" cy="4351338"/>
          </a:xfrm>
        </p:spPr>
        <p:txBody>
          <a:bodyPr>
            <a:normAutofit fontScale="92500" lnSpcReduction="20000"/>
          </a:bodyPr>
          <a:lstStyle/>
          <a:p>
            <a:pPr marL="0" indent="0">
              <a:buNone/>
            </a:pPr>
            <a:r>
              <a:rPr lang="en-GB" b="1" dirty="0"/>
              <a:t>Example Output: </a:t>
            </a:r>
            <a:r>
              <a:rPr lang="en-GB" dirty="0"/>
              <a:t>Plaintext</a:t>
            </a:r>
          </a:p>
          <a:p>
            <a:pPr marL="0" indent="0">
              <a:buNone/>
            </a:pPr>
            <a:endParaRPr lang="en-GB" dirty="0"/>
          </a:p>
          <a:p>
            <a:r>
              <a:rPr lang="en-US" dirty="0"/>
              <a:t>Multiply ciphertext represented by 85 to the power of d = 29</a:t>
            </a:r>
          </a:p>
          <a:p>
            <a:endParaRPr lang="en-US" dirty="0"/>
          </a:p>
          <a:p>
            <a:r>
              <a:rPr lang="en-US" dirty="0"/>
              <a:t>Plaintext = C  mod n</a:t>
            </a:r>
          </a:p>
          <a:p>
            <a:endParaRPr lang="en-US" dirty="0"/>
          </a:p>
          <a:p>
            <a:r>
              <a:rPr lang="en-US" dirty="0"/>
              <a:t>85    (mod 91) = 50</a:t>
            </a:r>
          </a:p>
          <a:p>
            <a:endParaRPr lang="en-US" dirty="0"/>
          </a:p>
          <a:p>
            <a:r>
              <a:rPr lang="en-US" dirty="0"/>
              <a:t>Ciphertext = 85 has been decrypted to Plaintext = 50 = “P”</a:t>
            </a:r>
          </a:p>
        </p:txBody>
      </p:sp>
      <p:sp>
        <p:nvSpPr>
          <p:cNvPr id="4" name="Content Placeholder 2">
            <a:extLst>
              <a:ext uri="{FF2B5EF4-FFF2-40B4-BE49-F238E27FC236}">
                <a16:creationId xmlns:a16="http://schemas.microsoft.com/office/drawing/2014/main" id="{9FFD3CCE-1259-42C5-BA2A-5D9A900472C1}"/>
              </a:ext>
            </a:extLst>
          </p:cNvPr>
          <p:cNvSpPr txBox="1">
            <a:spLocks/>
          </p:cNvSpPr>
          <p:nvPr/>
        </p:nvSpPr>
        <p:spPr>
          <a:xfrm>
            <a:off x="990600" y="1978025"/>
            <a:ext cx="4910629"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t>Maths: </a:t>
            </a:r>
            <a:r>
              <a:rPr lang="en-GB" dirty="0"/>
              <a:t>Ciphertext to Plaintext</a:t>
            </a:r>
            <a:endParaRPr lang="en-GB" i="1" dirty="0"/>
          </a:p>
          <a:p>
            <a:endParaRPr lang="en-GB" dirty="0"/>
          </a:p>
          <a:p>
            <a:r>
              <a:rPr lang="en-US" dirty="0"/>
              <a:t>For this example, the Ciphertext “85” will be decrypted back to the Plaintext number 50</a:t>
            </a:r>
          </a:p>
          <a:p>
            <a:endParaRPr lang="en-US" dirty="0"/>
          </a:p>
          <a:p>
            <a:r>
              <a:rPr lang="en-US" dirty="0"/>
              <a:t>Bob takes the Ciphertext 85, and using his Private Key (d, n) = (29, 91), decrypts the number 85 by multiplying it by the power of d (mod n)</a:t>
            </a:r>
          </a:p>
        </p:txBody>
      </p:sp>
      <p:sp>
        <p:nvSpPr>
          <p:cNvPr id="5" name="TextBox 4">
            <a:extLst>
              <a:ext uri="{FF2B5EF4-FFF2-40B4-BE49-F238E27FC236}">
                <a16:creationId xmlns:a16="http://schemas.microsoft.com/office/drawing/2014/main" id="{ABD66518-69A6-4F4B-BC2E-04C08DCD3ED6}"/>
              </a:ext>
            </a:extLst>
          </p:cNvPr>
          <p:cNvSpPr txBox="1"/>
          <p:nvPr/>
        </p:nvSpPr>
        <p:spPr>
          <a:xfrm>
            <a:off x="6874400" y="4514595"/>
            <a:ext cx="428498" cy="369332"/>
          </a:xfrm>
          <a:prstGeom prst="rect">
            <a:avLst/>
          </a:prstGeom>
          <a:noFill/>
        </p:spPr>
        <p:txBody>
          <a:bodyPr wrap="square" rtlCol="0">
            <a:spAutoFit/>
          </a:bodyPr>
          <a:lstStyle/>
          <a:p>
            <a:r>
              <a:rPr lang="en-GB" dirty="0"/>
              <a:t>29</a:t>
            </a:r>
          </a:p>
        </p:txBody>
      </p:sp>
      <p:sp>
        <p:nvSpPr>
          <p:cNvPr id="6" name="TextBox 5">
            <a:extLst>
              <a:ext uri="{FF2B5EF4-FFF2-40B4-BE49-F238E27FC236}">
                <a16:creationId xmlns:a16="http://schemas.microsoft.com/office/drawing/2014/main" id="{8FD198AD-956E-4494-9589-1BA37D7298FF}"/>
              </a:ext>
            </a:extLst>
          </p:cNvPr>
          <p:cNvSpPr txBox="1"/>
          <p:nvPr/>
        </p:nvSpPr>
        <p:spPr>
          <a:xfrm>
            <a:off x="8195753" y="3720130"/>
            <a:ext cx="297282" cy="369332"/>
          </a:xfrm>
          <a:prstGeom prst="rect">
            <a:avLst/>
          </a:prstGeom>
          <a:noFill/>
        </p:spPr>
        <p:txBody>
          <a:bodyPr wrap="square" rtlCol="0">
            <a:spAutoFit/>
          </a:bodyPr>
          <a:lstStyle/>
          <a:p>
            <a:r>
              <a:rPr lang="en-GB" dirty="0"/>
              <a:t>d</a:t>
            </a:r>
          </a:p>
        </p:txBody>
      </p:sp>
    </p:spTree>
    <p:extLst>
      <p:ext uri="{BB962C8B-B14F-4D97-AF65-F5344CB8AC3E}">
        <p14:creationId xmlns:p14="http://schemas.microsoft.com/office/powerpoint/2010/main" val="308478400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RSA Analysis</a:t>
            </a:r>
            <a:endParaRPr lang="en-GB" sz="4800" dirty="0"/>
          </a:p>
        </p:txBody>
      </p:sp>
    </p:spTree>
    <p:extLst>
      <p:ext uri="{BB962C8B-B14F-4D97-AF65-F5344CB8AC3E}">
        <p14:creationId xmlns:p14="http://schemas.microsoft.com/office/powerpoint/2010/main" val="149823070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CFC7E-A4C3-42B4-8FF1-48A63FC7986D}"/>
              </a:ext>
            </a:extLst>
          </p:cNvPr>
          <p:cNvSpPr>
            <a:spLocks noGrp="1"/>
          </p:cNvSpPr>
          <p:nvPr>
            <p:ph type="title"/>
          </p:nvPr>
        </p:nvSpPr>
        <p:spPr/>
        <p:txBody>
          <a:bodyPr/>
          <a:lstStyle/>
          <a:p>
            <a:r>
              <a:rPr lang="en-GB" dirty="0"/>
              <a:t>RSA Analysis</a:t>
            </a:r>
          </a:p>
        </p:txBody>
      </p:sp>
      <p:sp>
        <p:nvSpPr>
          <p:cNvPr id="3" name="Content Placeholder 2">
            <a:extLst>
              <a:ext uri="{FF2B5EF4-FFF2-40B4-BE49-F238E27FC236}">
                <a16:creationId xmlns:a16="http://schemas.microsoft.com/office/drawing/2014/main" id="{7BB4878C-E2AF-47D9-BDAB-0F6884AC4CE1}"/>
              </a:ext>
            </a:extLst>
          </p:cNvPr>
          <p:cNvSpPr>
            <a:spLocks noGrp="1"/>
          </p:cNvSpPr>
          <p:nvPr>
            <p:ph idx="1"/>
          </p:nvPr>
        </p:nvSpPr>
        <p:spPr/>
        <p:txBody>
          <a:bodyPr/>
          <a:lstStyle/>
          <a:p>
            <a:endParaRPr lang="en-US" dirty="0"/>
          </a:p>
          <a:p>
            <a:pPr marL="0" indent="0" algn="ctr">
              <a:buNone/>
            </a:pPr>
            <a:r>
              <a:rPr lang="en-US" dirty="0"/>
              <a:t>The security of RSA depends on the strengths of two separate functions. </a:t>
            </a:r>
          </a:p>
          <a:p>
            <a:pPr marL="0" indent="0" algn="ctr">
              <a:buNone/>
            </a:pPr>
            <a:endParaRPr lang="en-US" dirty="0"/>
          </a:p>
          <a:p>
            <a:pPr marL="0" indent="0" algn="ctr">
              <a:buNone/>
            </a:pPr>
            <a:r>
              <a:rPr lang="en-US" dirty="0"/>
              <a:t>The RSA cryptosystem is most popular public-key cryptosystem strength of which is based on the practical difficulty of factoring the very large numbers</a:t>
            </a:r>
            <a:endParaRPr lang="en-GB" dirty="0"/>
          </a:p>
        </p:txBody>
      </p:sp>
    </p:spTree>
    <p:extLst>
      <p:ext uri="{BB962C8B-B14F-4D97-AF65-F5344CB8AC3E}">
        <p14:creationId xmlns:p14="http://schemas.microsoft.com/office/powerpoint/2010/main" val="224951085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CFC7E-A4C3-42B4-8FF1-48A63FC7986D}"/>
              </a:ext>
            </a:extLst>
          </p:cNvPr>
          <p:cNvSpPr>
            <a:spLocks noGrp="1"/>
          </p:cNvSpPr>
          <p:nvPr>
            <p:ph type="title"/>
          </p:nvPr>
        </p:nvSpPr>
        <p:spPr/>
        <p:txBody>
          <a:bodyPr/>
          <a:lstStyle/>
          <a:p>
            <a:r>
              <a:rPr lang="en-GB" dirty="0"/>
              <a:t>RSA Analysis</a:t>
            </a:r>
          </a:p>
        </p:txBody>
      </p:sp>
      <p:sp>
        <p:nvSpPr>
          <p:cNvPr id="3" name="Content Placeholder 2">
            <a:extLst>
              <a:ext uri="{FF2B5EF4-FFF2-40B4-BE49-F238E27FC236}">
                <a16:creationId xmlns:a16="http://schemas.microsoft.com/office/drawing/2014/main" id="{7BB4878C-E2AF-47D9-BDAB-0F6884AC4CE1}"/>
              </a:ext>
            </a:extLst>
          </p:cNvPr>
          <p:cNvSpPr>
            <a:spLocks noGrp="1"/>
          </p:cNvSpPr>
          <p:nvPr>
            <p:ph idx="1"/>
          </p:nvPr>
        </p:nvSpPr>
        <p:spPr/>
        <p:txBody>
          <a:bodyPr>
            <a:normAutofit fontScale="92500" lnSpcReduction="10000"/>
          </a:bodyPr>
          <a:lstStyle/>
          <a:p>
            <a:pPr marL="0" indent="0">
              <a:buNone/>
            </a:pPr>
            <a:r>
              <a:rPr lang="en-US" b="1" dirty="0"/>
              <a:t>Encryption Function </a:t>
            </a:r>
            <a:r>
              <a:rPr lang="en-US" dirty="0"/>
              <a:t>− </a:t>
            </a:r>
          </a:p>
          <a:p>
            <a:pPr marL="0" indent="0">
              <a:buNone/>
            </a:pPr>
            <a:r>
              <a:rPr lang="en-US" dirty="0"/>
              <a:t>Is considered as a one-way function of converting plaintext into ciphertext and it can be reversed only with the knowledge of Private Key d</a:t>
            </a:r>
          </a:p>
          <a:p>
            <a:endParaRPr lang="en-US" dirty="0"/>
          </a:p>
          <a:p>
            <a:pPr marL="0" indent="0">
              <a:buNone/>
            </a:pPr>
            <a:r>
              <a:rPr lang="en-US" b="1" dirty="0"/>
              <a:t>Key Generation </a:t>
            </a:r>
            <a:r>
              <a:rPr lang="en-US" dirty="0"/>
              <a:t>− </a:t>
            </a:r>
          </a:p>
          <a:p>
            <a:pPr marL="0" indent="0">
              <a:buNone/>
            </a:pPr>
            <a:r>
              <a:rPr lang="en-US" dirty="0"/>
              <a:t>The difficulty of determining a private key from an RSA public key is equivalent to factoring the modulus n</a:t>
            </a:r>
          </a:p>
          <a:p>
            <a:pPr marL="0" indent="0">
              <a:buNone/>
            </a:pPr>
            <a:endParaRPr lang="en-US" dirty="0"/>
          </a:p>
          <a:p>
            <a:pPr marL="0" indent="0">
              <a:buNone/>
            </a:pPr>
            <a:r>
              <a:rPr lang="en-US" dirty="0"/>
              <a:t>An attacker cannot use knowledge of an RSA public key to determine an RSA private key unless he can factor n, going from p &amp; q values to modulus n is easy but reverse is not possible</a:t>
            </a:r>
            <a:endParaRPr lang="en-GB" dirty="0"/>
          </a:p>
        </p:txBody>
      </p:sp>
    </p:spTree>
    <p:extLst>
      <p:ext uri="{BB962C8B-B14F-4D97-AF65-F5344CB8AC3E}">
        <p14:creationId xmlns:p14="http://schemas.microsoft.com/office/powerpoint/2010/main" val="362147232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D3ED7-AF91-4327-B292-089664311F8A}"/>
              </a:ext>
            </a:extLst>
          </p:cNvPr>
          <p:cNvSpPr>
            <a:spLocks noGrp="1"/>
          </p:cNvSpPr>
          <p:nvPr>
            <p:ph type="title"/>
          </p:nvPr>
        </p:nvSpPr>
        <p:spPr/>
        <p:txBody>
          <a:bodyPr/>
          <a:lstStyle/>
          <a:p>
            <a:r>
              <a:rPr lang="en-GB" dirty="0"/>
              <a:t>RSA Analysis</a:t>
            </a:r>
          </a:p>
        </p:txBody>
      </p:sp>
      <p:sp>
        <p:nvSpPr>
          <p:cNvPr id="3" name="Content Placeholder 2">
            <a:extLst>
              <a:ext uri="{FF2B5EF4-FFF2-40B4-BE49-F238E27FC236}">
                <a16:creationId xmlns:a16="http://schemas.microsoft.com/office/drawing/2014/main" id="{73BC6737-58E6-47F1-B412-A1DA555162CC}"/>
              </a:ext>
            </a:extLst>
          </p:cNvPr>
          <p:cNvSpPr>
            <a:spLocks noGrp="1"/>
          </p:cNvSpPr>
          <p:nvPr>
            <p:ph idx="1"/>
          </p:nvPr>
        </p:nvSpPr>
        <p:spPr/>
        <p:txBody>
          <a:bodyPr/>
          <a:lstStyle/>
          <a:p>
            <a:pPr marL="0" indent="0" algn="ctr">
              <a:buNone/>
            </a:pPr>
            <a:r>
              <a:rPr lang="en-US" dirty="0"/>
              <a:t>If either of these two functions are proved non one-way, then RSA will be broken</a:t>
            </a:r>
          </a:p>
          <a:p>
            <a:pPr marL="0" indent="0" algn="ctr">
              <a:buNone/>
            </a:pPr>
            <a:endParaRPr lang="en-US" dirty="0"/>
          </a:p>
          <a:p>
            <a:pPr marL="0" indent="0" algn="ctr">
              <a:buNone/>
            </a:pPr>
            <a:r>
              <a:rPr lang="en-US" dirty="0"/>
              <a:t>In fact, if a technique for factoring efficiently is developed then RSA will no longer be safe</a:t>
            </a:r>
          </a:p>
          <a:p>
            <a:pPr algn="ctr"/>
            <a:endParaRPr lang="en-US" dirty="0"/>
          </a:p>
          <a:p>
            <a:pPr marL="0" indent="0" algn="ctr">
              <a:buNone/>
            </a:pPr>
            <a:r>
              <a:rPr lang="en-US" dirty="0"/>
              <a:t>The strength of RSA encryption drastically reduces against attacks if the number p and q are not large primes and / or the chosen Public  Key e is a small number</a:t>
            </a:r>
            <a:endParaRPr lang="en-GB" dirty="0"/>
          </a:p>
        </p:txBody>
      </p:sp>
    </p:spTree>
    <p:extLst>
      <p:ext uri="{BB962C8B-B14F-4D97-AF65-F5344CB8AC3E}">
        <p14:creationId xmlns:p14="http://schemas.microsoft.com/office/powerpoint/2010/main" val="193908013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Lightbulb and gear with solid fill">
            <a:extLst>
              <a:ext uri="{FF2B5EF4-FFF2-40B4-BE49-F238E27FC236}">
                <a16:creationId xmlns:a16="http://schemas.microsoft.com/office/drawing/2014/main" id="{9B6CF725-62F8-44D9-94E6-981B360895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3130" y="701831"/>
            <a:ext cx="4705623" cy="4705623"/>
          </a:xfrm>
          <a:prstGeom prst="rect">
            <a:avLst/>
          </a:prstGeom>
        </p:spPr>
      </p:pic>
      <p:sp>
        <p:nvSpPr>
          <p:cNvPr id="2" name="Title 1">
            <a:extLst>
              <a:ext uri="{FF2B5EF4-FFF2-40B4-BE49-F238E27FC236}">
                <a16:creationId xmlns:a16="http://schemas.microsoft.com/office/drawing/2014/main" id="{DE9866BA-502A-4F27-9E43-D22B840C1030}"/>
              </a:ext>
            </a:extLst>
          </p:cNvPr>
          <p:cNvSpPr>
            <a:spLocks noGrp="1"/>
          </p:cNvSpPr>
          <p:nvPr>
            <p:ph type="title"/>
          </p:nvPr>
        </p:nvSpPr>
        <p:spPr/>
        <p:txBody>
          <a:bodyPr/>
          <a:lstStyle/>
          <a:p>
            <a:r>
              <a:rPr lang="en-GB" dirty="0"/>
              <a:t>Lab (30 Mins):</a:t>
            </a:r>
          </a:p>
        </p:txBody>
      </p:sp>
      <p:sp>
        <p:nvSpPr>
          <p:cNvPr id="3" name="Content Placeholder 2">
            <a:extLst>
              <a:ext uri="{FF2B5EF4-FFF2-40B4-BE49-F238E27FC236}">
                <a16:creationId xmlns:a16="http://schemas.microsoft.com/office/drawing/2014/main" id="{5932004D-CDF6-4A93-A009-7950E30C0719}"/>
              </a:ext>
            </a:extLst>
          </p:cNvPr>
          <p:cNvSpPr>
            <a:spLocks noGrp="1"/>
          </p:cNvSpPr>
          <p:nvPr>
            <p:ph idx="1"/>
          </p:nvPr>
        </p:nvSpPr>
        <p:spPr>
          <a:xfrm>
            <a:off x="838200" y="1825625"/>
            <a:ext cx="7391400" cy="4351338"/>
          </a:xfrm>
        </p:spPr>
        <p:txBody>
          <a:bodyPr>
            <a:normAutofit fontScale="92500" lnSpcReduction="10000"/>
          </a:bodyPr>
          <a:lstStyle/>
          <a:p>
            <a:pPr marL="0" indent="0">
              <a:buNone/>
            </a:pPr>
            <a:r>
              <a:rPr lang="en-US" dirty="0"/>
              <a:t>Using </a:t>
            </a:r>
            <a:r>
              <a:rPr lang="en-US" dirty="0" err="1"/>
              <a:t>Kleopatra</a:t>
            </a:r>
            <a:r>
              <a:rPr lang="en-US" dirty="0"/>
              <a:t> you installed earlier</a:t>
            </a:r>
          </a:p>
          <a:p>
            <a:pPr marL="0" indent="0">
              <a:buNone/>
            </a:pPr>
            <a:endParaRPr lang="en-GB" dirty="0"/>
          </a:p>
          <a:p>
            <a:pPr marL="0" indent="0">
              <a:buNone/>
            </a:pPr>
            <a:r>
              <a:rPr lang="en-GB" dirty="0"/>
              <a:t>Create a Private / Public Keypair</a:t>
            </a:r>
          </a:p>
          <a:p>
            <a:pPr marL="0" indent="0">
              <a:buNone/>
            </a:pPr>
            <a:endParaRPr lang="en-GB" dirty="0"/>
          </a:p>
          <a:p>
            <a:pPr marL="0" indent="0">
              <a:buNone/>
            </a:pPr>
            <a:r>
              <a:rPr lang="en-GB" dirty="0"/>
              <a:t>Share your Public key with your colleague</a:t>
            </a:r>
          </a:p>
          <a:p>
            <a:pPr marL="0" indent="0">
              <a:buNone/>
            </a:pPr>
            <a:endParaRPr lang="en-GB" dirty="0"/>
          </a:p>
          <a:p>
            <a:pPr marL="0" indent="0">
              <a:buNone/>
            </a:pPr>
            <a:r>
              <a:rPr lang="en-GB" dirty="0"/>
              <a:t>Encrypt a file with using the RSA asymmetric cipher</a:t>
            </a:r>
          </a:p>
          <a:p>
            <a:pPr marL="0" indent="0">
              <a:buNone/>
            </a:pPr>
            <a:endParaRPr lang="en-GB" dirty="0"/>
          </a:p>
          <a:p>
            <a:pPr marL="0" indent="0">
              <a:buNone/>
            </a:pPr>
            <a:r>
              <a:rPr lang="en-GB" dirty="0"/>
              <a:t>Can your colleague Decrypt the file using the same or an alternative product?</a:t>
            </a:r>
          </a:p>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3099095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52CE9-BDCA-4ADC-981D-5F7EFC020FB2}"/>
              </a:ext>
            </a:extLst>
          </p:cNvPr>
          <p:cNvSpPr>
            <a:spLocks noGrp="1"/>
          </p:cNvSpPr>
          <p:nvPr>
            <p:ph type="title"/>
          </p:nvPr>
        </p:nvSpPr>
        <p:spPr/>
        <p:txBody>
          <a:bodyPr/>
          <a:lstStyle/>
          <a:p>
            <a:r>
              <a:rPr lang="en-GB" dirty="0"/>
              <a:t>Hashing – MD5</a:t>
            </a:r>
          </a:p>
        </p:txBody>
      </p:sp>
      <p:sp>
        <p:nvSpPr>
          <p:cNvPr id="3" name="Content Placeholder 2">
            <a:extLst>
              <a:ext uri="{FF2B5EF4-FFF2-40B4-BE49-F238E27FC236}">
                <a16:creationId xmlns:a16="http://schemas.microsoft.com/office/drawing/2014/main" id="{163FDAA6-DC93-42A6-A747-60C4CCA68842}"/>
              </a:ext>
            </a:extLst>
          </p:cNvPr>
          <p:cNvSpPr>
            <a:spLocks noGrp="1"/>
          </p:cNvSpPr>
          <p:nvPr>
            <p:ph idx="1"/>
          </p:nvPr>
        </p:nvSpPr>
        <p:spPr/>
        <p:txBody>
          <a:bodyPr/>
          <a:lstStyle/>
          <a:p>
            <a:r>
              <a:rPr lang="en-US" dirty="0"/>
              <a:t>Ronald Rivest, founder of RSA Data Security LLC and professor at Massachusetts Institute of Technology, designed MD5 in 1991</a:t>
            </a:r>
          </a:p>
          <a:p>
            <a:endParaRPr lang="en-US" dirty="0"/>
          </a:p>
          <a:p>
            <a:r>
              <a:rPr lang="en-US" dirty="0"/>
              <a:t>Designed as an improvement to message-digest algorithm, MD4</a:t>
            </a:r>
          </a:p>
          <a:p>
            <a:endParaRPr lang="en-US" dirty="0"/>
          </a:p>
          <a:p>
            <a:r>
              <a:rPr lang="en-US" dirty="0"/>
              <a:t>Describing it in Internet Engineering Task Force (IETF) Request for Comments (RFC) 1321</a:t>
            </a:r>
          </a:p>
          <a:p>
            <a:endParaRPr lang="en-US" dirty="0"/>
          </a:p>
          <a:p>
            <a:endParaRPr lang="en-GB" dirty="0"/>
          </a:p>
        </p:txBody>
      </p:sp>
    </p:spTree>
    <p:extLst>
      <p:ext uri="{BB962C8B-B14F-4D97-AF65-F5344CB8AC3E}">
        <p14:creationId xmlns:p14="http://schemas.microsoft.com/office/powerpoint/2010/main" val="130703913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Lightbulb and gear with solid fill">
            <a:extLst>
              <a:ext uri="{FF2B5EF4-FFF2-40B4-BE49-F238E27FC236}">
                <a16:creationId xmlns:a16="http://schemas.microsoft.com/office/drawing/2014/main" id="{9B6CF725-62F8-44D9-94E6-981B360895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3130" y="701831"/>
            <a:ext cx="4705623" cy="4705623"/>
          </a:xfrm>
          <a:prstGeom prst="rect">
            <a:avLst/>
          </a:prstGeom>
        </p:spPr>
      </p:pic>
      <p:sp>
        <p:nvSpPr>
          <p:cNvPr id="2" name="Title 1">
            <a:extLst>
              <a:ext uri="{FF2B5EF4-FFF2-40B4-BE49-F238E27FC236}">
                <a16:creationId xmlns:a16="http://schemas.microsoft.com/office/drawing/2014/main" id="{DE9866BA-502A-4F27-9E43-D22B840C1030}"/>
              </a:ext>
            </a:extLst>
          </p:cNvPr>
          <p:cNvSpPr>
            <a:spLocks noGrp="1"/>
          </p:cNvSpPr>
          <p:nvPr>
            <p:ph type="title"/>
          </p:nvPr>
        </p:nvSpPr>
        <p:spPr/>
        <p:txBody>
          <a:bodyPr/>
          <a:lstStyle/>
          <a:p>
            <a:r>
              <a:rPr lang="en-GB" dirty="0"/>
              <a:t>Lab (30 Mins):</a:t>
            </a:r>
          </a:p>
        </p:txBody>
      </p:sp>
      <p:sp>
        <p:nvSpPr>
          <p:cNvPr id="3" name="Content Placeholder 2">
            <a:extLst>
              <a:ext uri="{FF2B5EF4-FFF2-40B4-BE49-F238E27FC236}">
                <a16:creationId xmlns:a16="http://schemas.microsoft.com/office/drawing/2014/main" id="{5932004D-CDF6-4A93-A009-7950E30C0719}"/>
              </a:ext>
            </a:extLst>
          </p:cNvPr>
          <p:cNvSpPr>
            <a:spLocks noGrp="1"/>
          </p:cNvSpPr>
          <p:nvPr>
            <p:ph idx="1"/>
          </p:nvPr>
        </p:nvSpPr>
        <p:spPr>
          <a:xfrm>
            <a:off x="838200" y="1825625"/>
            <a:ext cx="7391400" cy="4351338"/>
          </a:xfrm>
        </p:spPr>
        <p:txBody>
          <a:bodyPr>
            <a:normAutofit lnSpcReduction="10000"/>
          </a:bodyPr>
          <a:lstStyle/>
          <a:p>
            <a:pPr marL="0" indent="0">
              <a:buNone/>
            </a:pPr>
            <a:r>
              <a:rPr lang="en-GB" dirty="0"/>
              <a:t>In Pairs…</a:t>
            </a:r>
          </a:p>
          <a:p>
            <a:pPr marL="0" indent="0">
              <a:buNone/>
            </a:pPr>
            <a:endParaRPr lang="en-GB" dirty="0"/>
          </a:p>
          <a:p>
            <a:pPr marL="0" indent="0">
              <a:buNone/>
            </a:pPr>
            <a:r>
              <a:rPr lang="en-GB" dirty="0"/>
              <a:t>Using the Private and Public Key in the example </a:t>
            </a:r>
          </a:p>
          <a:p>
            <a:pPr marL="0" indent="0">
              <a:buNone/>
            </a:pPr>
            <a:endParaRPr lang="en-GB" dirty="0"/>
          </a:p>
          <a:p>
            <a:pPr marL="0" indent="0">
              <a:buNone/>
            </a:pPr>
            <a:r>
              <a:rPr lang="en-GB" dirty="0"/>
              <a:t>Create a message and convert to ASCII</a:t>
            </a:r>
          </a:p>
          <a:p>
            <a:pPr marL="0" indent="0">
              <a:buNone/>
            </a:pPr>
            <a:endParaRPr lang="en-GB" dirty="0"/>
          </a:p>
          <a:p>
            <a:pPr marL="0" indent="0">
              <a:buNone/>
            </a:pPr>
            <a:r>
              <a:rPr lang="en-GB" dirty="0"/>
              <a:t>Encrypt the message using Bob’s Public Key</a:t>
            </a:r>
          </a:p>
          <a:p>
            <a:pPr marL="0" indent="0">
              <a:buNone/>
            </a:pPr>
            <a:endParaRPr lang="en-GB" dirty="0"/>
          </a:p>
          <a:p>
            <a:pPr marL="0" indent="0">
              <a:buNone/>
            </a:pPr>
            <a:r>
              <a:rPr lang="en-GB" dirty="0"/>
              <a:t>Decrypt the message using Bob’s Private Key</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386260797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Key Management</a:t>
            </a:r>
            <a:endParaRPr lang="en-GB" sz="4800" dirty="0"/>
          </a:p>
        </p:txBody>
      </p:sp>
    </p:spTree>
    <p:extLst>
      <p:ext uri="{BB962C8B-B14F-4D97-AF65-F5344CB8AC3E}">
        <p14:creationId xmlns:p14="http://schemas.microsoft.com/office/powerpoint/2010/main" val="256172489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2CBFC-338C-40A5-B7AC-492C1C0E8364}"/>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4DAEBBF3-2856-436A-B0DD-43FEC7543E1B}"/>
              </a:ext>
            </a:extLst>
          </p:cNvPr>
          <p:cNvSpPr>
            <a:spLocks noGrp="1"/>
          </p:cNvSpPr>
          <p:nvPr>
            <p:ph idx="1"/>
          </p:nvPr>
        </p:nvSpPr>
        <p:spPr>
          <a:xfrm>
            <a:off x="838201" y="1825625"/>
            <a:ext cx="5949820" cy="4351338"/>
          </a:xfrm>
        </p:spPr>
        <p:txBody>
          <a:bodyPr>
            <a:normAutofit/>
          </a:bodyPr>
          <a:lstStyle/>
          <a:p>
            <a:pPr marL="0" indent="0" algn="ctr">
              <a:buNone/>
            </a:pPr>
            <a:endParaRPr lang="en-GB" sz="4000" dirty="0"/>
          </a:p>
          <a:p>
            <a:pPr marL="0" indent="0" algn="ctr">
              <a:buNone/>
            </a:pPr>
            <a:r>
              <a:rPr lang="en-GB" sz="4000" dirty="0"/>
              <a:t>Ensure you are familiar with the components of Key Management systems, and important implementation / operation considerations</a:t>
            </a:r>
          </a:p>
        </p:txBody>
      </p:sp>
      <p:pic>
        <p:nvPicPr>
          <p:cNvPr id="5" name="Graphic 4" descr="Information with solid fill">
            <a:extLst>
              <a:ext uri="{FF2B5EF4-FFF2-40B4-BE49-F238E27FC236}">
                <a16:creationId xmlns:a16="http://schemas.microsoft.com/office/drawing/2014/main" id="{7DD09E31-BBC3-47D8-A8AD-F71C1F4D61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05336" y="1741649"/>
            <a:ext cx="3911057" cy="3911057"/>
          </a:xfrm>
          <a:prstGeom prst="rect">
            <a:avLst/>
          </a:prstGeom>
        </p:spPr>
      </p:pic>
    </p:spTree>
    <p:extLst>
      <p:ext uri="{BB962C8B-B14F-4D97-AF65-F5344CB8AC3E}">
        <p14:creationId xmlns:p14="http://schemas.microsoft.com/office/powerpoint/2010/main" val="125400046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Symmetric Key Systems</a:t>
            </a:r>
            <a:endParaRPr lang="en-GB" dirty="0"/>
          </a:p>
        </p:txBody>
      </p:sp>
      <p:sp>
        <p:nvSpPr>
          <p:cNvPr id="3" name="Content Placeholder 2"/>
          <p:cNvSpPr>
            <a:spLocks noGrp="1"/>
          </p:cNvSpPr>
          <p:nvPr>
            <p:ph idx="1"/>
          </p:nvPr>
        </p:nvSpPr>
        <p:spPr/>
        <p:txBody>
          <a:bodyPr>
            <a:normAutofit fontScale="70000" lnSpcReduction="20000"/>
          </a:bodyPr>
          <a:lstStyle/>
          <a:p>
            <a:pPr marL="0" indent="0">
              <a:buNone/>
            </a:pPr>
            <a:r>
              <a:rPr lang="en-US" b="1" dirty="0"/>
              <a:t>Definitions:</a:t>
            </a:r>
          </a:p>
          <a:p>
            <a:pPr marL="0" indent="0">
              <a:buNone/>
            </a:pPr>
            <a:endParaRPr lang="en-US" b="1" dirty="0"/>
          </a:p>
          <a:p>
            <a:r>
              <a:rPr lang="en-US" b="1" dirty="0"/>
              <a:t>Data Encryption key (DEK):</a:t>
            </a:r>
            <a:r>
              <a:rPr lang="en-US" dirty="0"/>
              <a:t> is an encryption key whose function it is to encrypt and decrypt the data.</a:t>
            </a:r>
          </a:p>
          <a:p>
            <a:r>
              <a:rPr lang="en-US" b="1" dirty="0"/>
              <a:t>Key Encryption key (KEK):</a:t>
            </a:r>
            <a:r>
              <a:rPr lang="en-US" dirty="0"/>
              <a:t> is an encryption key whose function it is to encrypt and decrypt the DEK.</a:t>
            </a:r>
          </a:p>
          <a:p>
            <a:r>
              <a:rPr lang="en-US" b="1" dirty="0"/>
              <a:t>Key Management Application Program Interface (KM API):</a:t>
            </a:r>
            <a:r>
              <a:rPr lang="en-US" dirty="0"/>
              <a:t> is an application interface that is designed to securely retrieve and pass along encryption keys from a key management server to the client requesting the keys.</a:t>
            </a:r>
          </a:p>
          <a:p>
            <a:r>
              <a:rPr lang="en-US" b="1" dirty="0"/>
              <a:t>Certificate Authority (CA):</a:t>
            </a:r>
            <a:r>
              <a:rPr lang="en-US" dirty="0"/>
              <a:t> is an entity that creates public and private keys, creates certificates, verifies certificates and performs other PKI functions.</a:t>
            </a:r>
          </a:p>
          <a:p>
            <a:r>
              <a:rPr lang="en-US" b="1" dirty="0"/>
              <a:t>Transport Layer Security (TLS):</a:t>
            </a:r>
            <a:r>
              <a:rPr lang="en-US" dirty="0"/>
              <a:t> is a cryptographic protocol that provides security, through mutual authentication, for data-in-motion or “data in transit” over a computer network.</a:t>
            </a:r>
          </a:p>
          <a:p>
            <a:r>
              <a:rPr lang="en-US" b="1" dirty="0"/>
              <a:t>Key Management System (KMS):</a:t>
            </a:r>
            <a:r>
              <a:rPr lang="en-US" dirty="0"/>
              <a:t> is the system that houses the key management software</a:t>
            </a:r>
          </a:p>
          <a:p>
            <a:endParaRPr lang="en-GB" dirty="0"/>
          </a:p>
        </p:txBody>
      </p:sp>
    </p:spTree>
    <p:extLst>
      <p:ext uri="{BB962C8B-B14F-4D97-AF65-F5344CB8AC3E}">
        <p14:creationId xmlns:p14="http://schemas.microsoft.com/office/powerpoint/2010/main" val="311317856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Symmetric Key Systems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1364"/>
          <a:stretch/>
        </p:blipFill>
        <p:spPr>
          <a:xfrm>
            <a:off x="2346749" y="1690689"/>
            <a:ext cx="6697860" cy="5038148"/>
          </a:xfrm>
        </p:spPr>
      </p:pic>
    </p:spTree>
    <p:extLst>
      <p:ext uri="{BB962C8B-B14F-4D97-AF65-F5344CB8AC3E}">
        <p14:creationId xmlns:p14="http://schemas.microsoft.com/office/powerpoint/2010/main" val="274111344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Symmetric Key Systems</a:t>
            </a:r>
            <a:endParaRPr lang="en-GB" dirty="0"/>
          </a:p>
        </p:txBody>
      </p:sp>
      <p:sp>
        <p:nvSpPr>
          <p:cNvPr id="3" name="Content Placeholder 2"/>
          <p:cNvSpPr>
            <a:spLocks noGrp="1"/>
          </p:cNvSpPr>
          <p:nvPr>
            <p:ph idx="1"/>
          </p:nvPr>
        </p:nvSpPr>
        <p:spPr/>
        <p:txBody>
          <a:bodyPr>
            <a:normAutofit fontScale="55000" lnSpcReduction="20000"/>
          </a:bodyPr>
          <a:lstStyle/>
          <a:p>
            <a:pPr marL="0" indent="0">
              <a:buNone/>
            </a:pPr>
            <a:r>
              <a:rPr lang="en-US" b="1" dirty="0"/>
              <a:t>NOTE: Detail relating to previous slide</a:t>
            </a:r>
          </a:p>
          <a:p>
            <a:pPr marL="0" indent="0">
              <a:buNone/>
            </a:pPr>
            <a:endParaRPr lang="en-US" dirty="0"/>
          </a:p>
          <a:p>
            <a:pPr marL="0" indent="0">
              <a:buNone/>
            </a:pPr>
            <a:r>
              <a:rPr lang="en-US" dirty="0"/>
              <a:t>This a step by step example of how an authorized user accesses encrypted data:</a:t>
            </a:r>
          </a:p>
          <a:p>
            <a:pPr marL="514350" indent="-514350">
              <a:buFont typeface="+mj-lt"/>
              <a:buAutoNum type="arabicPeriod"/>
            </a:pPr>
            <a:r>
              <a:rPr lang="en-US" dirty="0"/>
              <a:t>A user requests to access encrypted data.</a:t>
            </a:r>
          </a:p>
          <a:p>
            <a:pPr marL="514350" indent="-514350">
              <a:buFont typeface="+mj-lt"/>
              <a:buAutoNum type="arabicPeriod"/>
            </a:pPr>
            <a:r>
              <a:rPr lang="en-US" dirty="0"/>
              <a:t>The database, application, file system, or storage then sends a DEK retrieval request to the client (KM API).</a:t>
            </a:r>
          </a:p>
          <a:p>
            <a:pPr marL="514350" indent="-514350">
              <a:buFont typeface="+mj-lt"/>
              <a:buAutoNum type="arabicPeriod"/>
            </a:pPr>
            <a:r>
              <a:rPr lang="en-US" dirty="0"/>
              <a:t>Next, the client (KM API) and KM verify each other’s certificates: </a:t>
            </a:r>
          </a:p>
          <a:p>
            <a:pPr marL="914400" lvl="1" indent="-457200">
              <a:buFont typeface="+mj-lt"/>
              <a:buAutoNum type="arabicPeriod"/>
            </a:pPr>
            <a:r>
              <a:rPr lang="en-US" dirty="0"/>
              <a:t>The client (KM API) sends a certificate to the KM for verification.</a:t>
            </a:r>
          </a:p>
          <a:p>
            <a:pPr marL="914400" lvl="1" indent="-457200">
              <a:buFont typeface="+mj-lt"/>
              <a:buAutoNum type="arabicPeriod"/>
            </a:pPr>
            <a:r>
              <a:rPr lang="en-US" dirty="0"/>
              <a:t>The KM then checks the certificate against the CA for authentication.</a:t>
            </a:r>
          </a:p>
          <a:p>
            <a:pPr marL="914400" lvl="1" indent="-457200">
              <a:buFont typeface="+mj-lt"/>
              <a:buAutoNum type="arabicPeriod"/>
            </a:pPr>
            <a:r>
              <a:rPr lang="en-US" dirty="0"/>
              <a:t>Once the client (KM API) certificate has been verified, the KM then sends its certificate to the KM API for authentication and acceptance.</a:t>
            </a:r>
          </a:p>
          <a:p>
            <a:pPr marL="514350" indent="-514350">
              <a:buFont typeface="+mj-lt"/>
              <a:buAutoNum type="arabicPeriod"/>
            </a:pPr>
            <a:r>
              <a:rPr lang="en-US" dirty="0"/>
              <a:t>Once the certificates have been accepted, a secure TLS connection is established between the client (KM API) and the KM.</a:t>
            </a:r>
          </a:p>
          <a:p>
            <a:pPr marL="514350" indent="-514350">
              <a:buFont typeface="+mj-lt"/>
              <a:buAutoNum type="arabicPeriod"/>
            </a:pPr>
            <a:r>
              <a:rPr lang="en-US" dirty="0"/>
              <a:t>The KM then decrypts the requested DEK with the KEK</a:t>
            </a:r>
          </a:p>
          <a:p>
            <a:pPr marL="514350" indent="-514350">
              <a:buFont typeface="+mj-lt"/>
              <a:buAutoNum type="arabicPeriod"/>
            </a:pPr>
            <a:r>
              <a:rPr lang="en-US" dirty="0"/>
              <a:t>The KM sends the DEK to the client (KM API) over the encrypted TLS session.</a:t>
            </a:r>
          </a:p>
          <a:p>
            <a:pPr marL="514350" indent="-514350">
              <a:buFont typeface="+mj-lt"/>
              <a:buAutoNum type="arabicPeriod"/>
            </a:pPr>
            <a:r>
              <a:rPr lang="en-US" dirty="0"/>
              <a:t>The KM API then sends the DEK to the database, application, file system, or storage.</a:t>
            </a:r>
          </a:p>
          <a:p>
            <a:pPr marL="514350" indent="-514350">
              <a:buFont typeface="+mj-lt"/>
              <a:buAutoNum type="arabicPeriod"/>
            </a:pPr>
            <a:r>
              <a:rPr lang="en-US" dirty="0"/>
              <a:t>The database (may) cache the DEK in temporary secure memory.</a:t>
            </a:r>
          </a:p>
          <a:p>
            <a:pPr marL="514350" indent="-514350">
              <a:buFont typeface="+mj-lt"/>
              <a:buAutoNum type="arabicPeriod"/>
            </a:pPr>
            <a:r>
              <a:rPr lang="en-US" dirty="0"/>
              <a:t>The database, application, file system, or storage then sends the plaintext information to the user</a:t>
            </a:r>
          </a:p>
        </p:txBody>
      </p:sp>
    </p:spTree>
    <p:extLst>
      <p:ext uri="{BB962C8B-B14F-4D97-AF65-F5344CB8AC3E}">
        <p14:creationId xmlns:p14="http://schemas.microsoft.com/office/powerpoint/2010/main" val="332817407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Asymmetric Key Systems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7584" y="1555335"/>
            <a:ext cx="8746522" cy="5205828"/>
          </a:xfrm>
        </p:spPr>
      </p:pic>
    </p:spTree>
    <p:extLst>
      <p:ext uri="{BB962C8B-B14F-4D97-AF65-F5344CB8AC3E}">
        <p14:creationId xmlns:p14="http://schemas.microsoft.com/office/powerpoint/2010/main" val="303571415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Asymmetric Key Systems</a:t>
            </a:r>
            <a:endParaRPr lang="en-GB" dirty="0"/>
          </a:p>
        </p:txBody>
      </p:sp>
      <p:sp>
        <p:nvSpPr>
          <p:cNvPr id="3" name="Content Placeholder 2"/>
          <p:cNvSpPr>
            <a:spLocks noGrp="1"/>
          </p:cNvSpPr>
          <p:nvPr>
            <p:ph idx="1"/>
          </p:nvPr>
        </p:nvSpPr>
        <p:spPr/>
        <p:txBody>
          <a:bodyPr>
            <a:normAutofit fontScale="62500" lnSpcReduction="20000"/>
          </a:bodyPr>
          <a:lstStyle/>
          <a:p>
            <a:pPr marL="0" indent="0">
              <a:buNone/>
            </a:pPr>
            <a:r>
              <a:rPr lang="en-US" sz="2900" b="1" dirty="0"/>
              <a:t>NOTE: Detail relating to previous slide</a:t>
            </a:r>
          </a:p>
          <a:p>
            <a:pPr marL="0" indent="0">
              <a:buNone/>
            </a:pPr>
            <a:endParaRPr lang="en-US" dirty="0"/>
          </a:p>
          <a:p>
            <a:pPr marL="514350" indent="-514350">
              <a:buFont typeface="+mj-lt"/>
              <a:buAutoNum type="arabicPeriod"/>
            </a:pPr>
            <a:r>
              <a:rPr lang="en-US" dirty="0"/>
              <a:t>The Sender and Recipient verify each other’s certificates: The sender sends a certificate to the recipient for verification.</a:t>
            </a:r>
          </a:p>
          <a:p>
            <a:pPr marL="514350" indent="-514350">
              <a:buFont typeface="+mj-lt"/>
              <a:buAutoNum type="arabicPeriod"/>
            </a:pPr>
            <a:r>
              <a:rPr lang="en-US" dirty="0"/>
              <a:t>The recipient then checks the certificate against their Certificate Authority (CA) or an external Validation Authority (VA) for authentication.</a:t>
            </a:r>
          </a:p>
          <a:p>
            <a:pPr marL="514350" indent="-514350">
              <a:buFont typeface="+mj-lt"/>
              <a:buAutoNum type="arabicPeriod"/>
            </a:pPr>
            <a:r>
              <a:rPr lang="en-US" dirty="0"/>
              <a:t>Once the sender’s certificate has been verified, the recipient then sends their certificate to the sender for authentication and acceptance.</a:t>
            </a:r>
          </a:p>
          <a:p>
            <a:pPr marL="514350" indent="-514350">
              <a:buFont typeface="+mj-lt"/>
              <a:buAutoNum type="arabicPeriod"/>
            </a:pPr>
            <a:r>
              <a:rPr lang="en-US" dirty="0"/>
              <a:t>Once the sender and recipient have mutual acceptance: The sender requests the recipient’s public key.</a:t>
            </a:r>
          </a:p>
          <a:p>
            <a:pPr marL="514350" indent="-514350">
              <a:buFont typeface="+mj-lt"/>
              <a:buAutoNum type="arabicPeriod"/>
            </a:pPr>
            <a:r>
              <a:rPr lang="en-US" dirty="0"/>
              <a:t>The recipient sends their public key to the sender.</a:t>
            </a:r>
          </a:p>
          <a:p>
            <a:pPr marL="514350" indent="-514350">
              <a:buFont typeface="+mj-lt"/>
              <a:buAutoNum type="arabicPeriod"/>
            </a:pPr>
            <a:r>
              <a:rPr lang="en-US" dirty="0"/>
              <a:t>The sender creates an ephemeral symmetric key and encrypts the file to be sent. (an ephemeral symmetric key is a symmetric encryption key used only for one session) The sender encrypts the symmetric key with the public key. The sender then sends the encrypted data with the encrypted symmetric key. The recipient receives the packet and decrypts the symmetric key with the private key. The recipient decrypts the data with the symmetric key</a:t>
            </a:r>
            <a:endParaRPr lang="en-GB" dirty="0"/>
          </a:p>
        </p:txBody>
      </p:sp>
    </p:spTree>
    <p:extLst>
      <p:ext uri="{BB962C8B-B14F-4D97-AF65-F5344CB8AC3E}">
        <p14:creationId xmlns:p14="http://schemas.microsoft.com/office/powerpoint/2010/main" val="416588369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Management Lifecycle</a:t>
            </a:r>
            <a:endParaRPr lang="en-GB"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47010" y="1825625"/>
            <a:ext cx="8521792" cy="4935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570735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Creation (Generation &amp; Pre-Activation)</a:t>
            </a:r>
            <a:endParaRPr lang="en-GB" dirty="0"/>
          </a:p>
        </p:txBody>
      </p:sp>
      <p:sp>
        <p:nvSpPr>
          <p:cNvPr id="3" name="Content Placeholder 2"/>
          <p:cNvSpPr>
            <a:spLocks noGrp="1"/>
          </p:cNvSpPr>
          <p:nvPr>
            <p:ph idx="1"/>
          </p:nvPr>
        </p:nvSpPr>
        <p:spPr/>
        <p:txBody>
          <a:bodyPr>
            <a:normAutofit fontScale="92500" lnSpcReduction="20000"/>
          </a:bodyPr>
          <a:lstStyle/>
          <a:p>
            <a:r>
              <a:rPr lang="en-US" dirty="0"/>
              <a:t>The encryption key is created and stored on the key management server</a:t>
            </a:r>
          </a:p>
          <a:p>
            <a:endParaRPr lang="en-US" dirty="0"/>
          </a:p>
          <a:p>
            <a:r>
              <a:rPr lang="en-US" dirty="0"/>
              <a:t>The key manager creates the encryption key through the use of a cryptographically secure random bit generator and stores the key, along with all it’s attributes, into the key storage database</a:t>
            </a:r>
          </a:p>
          <a:p>
            <a:endParaRPr lang="en-US" dirty="0"/>
          </a:p>
          <a:p>
            <a:r>
              <a:rPr lang="en-US" dirty="0"/>
              <a:t>The attributes stored with the key include its name, activation date, size, instance, the ability for the key to be deleted, as well as its rollover, mirroring, key access, and other attributes</a:t>
            </a:r>
          </a:p>
          <a:p>
            <a:endParaRPr lang="en-US" dirty="0"/>
          </a:p>
          <a:p>
            <a:r>
              <a:rPr lang="en-US" dirty="0"/>
              <a:t>The key can be activated upon its creation or set to be activated automatically or manually at a later time</a:t>
            </a:r>
          </a:p>
        </p:txBody>
      </p:sp>
    </p:spTree>
    <p:extLst>
      <p:ext uri="{BB962C8B-B14F-4D97-AF65-F5344CB8AC3E}">
        <p14:creationId xmlns:p14="http://schemas.microsoft.com/office/powerpoint/2010/main" val="461931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FE5CE-EFA3-45BE-8664-163640BAA00B}"/>
              </a:ext>
            </a:extLst>
          </p:cNvPr>
          <p:cNvSpPr>
            <a:spLocks noGrp="1"/>
          </p:cNvSpPr>
          <p:nvPr>
            <p:ph type="title"/>
          </p:nvPr>
        </p:nvSpPr>
        <p:spPr/>
        <p:txBody>
          <a:bodyPr/>
          <a:lstStyle/>
          <a:p>
            <a:r>
              <a:rPr lang="en-GB" dirty="0"/>
              <a:t>Hashing – MD5</a:t>
            </a:r>
          </a:p>
        </p:txBody>
      </p:sp>
      <p:sp>
        <p:nvSpPr>
          <p:cNvPr id="3" name="Content Placeholder 2">
            <a:extLst>
              <a:ext uri="{FF2B5EF4-FFF2-40B4-BE49-F238E27FC236}">
                <a16:creationId xmlns:a16="http://schemas.microsoft.com/office/drawing/2014/main" id="{7FA9B60E-7397-4F17-804C-557B75C3E37D}"/>
              </a:ext>
            </a:extLst>
          </p:cNvPr>
          <p:cNvSpPr>
            <a:spLocks noGrp="1"/>
          </p:cNvSpPr>
          <p:nvPr>
            <p:ph idx="1"/>
          </p:nvPr>
        </p:nvSpPr>
        <p:spPr/>
        <p:txBody>
          <a:bodyPr>
            <a:normAutofit/>
          </a:bodyPr>
          <a:lstStyle/>
          <a:p>
            <a:r>
              <a:rPr lang="en-US" dirty="0"/>
              <a:t>MD5 message-digest hashing algorithm processes data in 512-bit strings, broken down into 16 words composed of 32 bits each </a:t>
            </a:r>
          </a:p>
          <a:p>
            <a:endParaRPr lang="en-US" dirty="0"/>
          </a:p>
          <a:p>
            <a:r>
              <a:rPr lang="en-US" dirty="0"/>
              <a:t>Output from MD5 is a 128-bit message-digest value</a:t>
            </a:r>
          </a:p>
          <a:p>
            <a:endParaRPr lang="en-US" dirty="0"/>
          </a:p>
          <a:p>
            <a:r>
              <a:rPr lang="en-US" dirty="0"/>
              <a:t>Computation of the MD5 digest value is performed in separate stages that process each 512-bit block of data along with the value computed in the preceding stage</a:t>
            </a:r>
          </a:p>
        </p:txBody>
      </p:sp>
    </p:spTree>
    <p:extLst>
      <p:ext uri="{BB962C8B-B14F-4D97-AF65-F5344CB8AC3E}">
        <p14:creationId xmlns:p14="http://schemas.microsoft.com/office/powerpoint/2010/main" val="151557148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Creation (Generation &amp; Pre-Activation)</a:t>
            </a:r>
            <a:endParaRPr lang="en-GB" dirty="0"/>
          </a:p>
        </p:txBody>
      </p:sp>
      <p:sp>
        <p:nvSpPr>
          <p:cNvPr id="3" name="Content Placeholder 2"/>
          <p:cNvSpPr>
            <a:spLocks noGrp="1"/>
          </p:cNvSpPr>
          <p:nvPr>
            <p:ph idx="1"/>
          </p:nvPr>
        </p:nvSpPr>
        <p:spPr/>
        <p:txBody>
          <a:bodyPr>
            <a:normAutofit/>
          </a:bodyPr>
          <a:lstStyle/>
          <a:p>
            <a:r>
              <a:rPr lang="en-US" dirty="0"/>
              <a:t>The encryption key manager should track current and past instances (or versions) of the encryption key</a:t>
            </a:r>
          </a:p>
          <a:p>
            <a:endParaRPr lang="en-US" dirty="0"/>
          </a:p>
          <a:p>
            <a:r>
              <a:rPr lang="en-US" dirty="0"/>
              <a:t> You need to be able to choose whether or not the key can be deleted, mirrored to a failover unit, and by which users or groups it can be accessed</a:t>
            </a:r>
          </a:p>
          <a:p>
            <a:endParaRPr lang="en-US" dirty="0"/>
          </a:p>
          <a:p>
            <a:r>
              <a:rPr lang="en-US" dirty="0"/>
              <a:t>Your key manager should allow the administrator to change many of the key’s attributes at any time</a:t>
            </a:r>
            <a:endParaRPr lang="en-GB" dirty="0"/>
          </a:p>
        </p:txBody>
      </p:sp>
    </p:spTree>
    <p:extLst>
      <p:ext uri="{BB962C8B-B14F-4D97-AF65-F5344CB8AC3E}">
        <p14:creationId xmlns:p14="http://schemas.microsoft.com/office/powerpoint/2010/main" val="268088082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876" y="722933"/>
            <a:ext cx="9608846" cy="1325563"/>
          </a:xfrm>
        </p:spPr>
        <p:txBody>
          <a:bodyPr>
            <a:normAutofit/>
          </a:bodyPr>
          <a:lstStyle/>
          <a:p>
            <a:r>
              <a:rPr lang="en-US" dirty="0"/>
              <a:t>Key Use and Rollover </a:t>
            </a:r>
            <a:br>
              <a:rPr lang="en-US" dirty="0"/>
            </a:br>
            <a:r>
              <a:rPr lang="en-US" dirty="0"/>
              <a:t>(Activation through Post-Activation)</a:t>
            </a:r>
            <a:endParaRPr lang="en-GB" dirty="0"/>
          </a:p>
        </p:txBody>
      </p:sp>
      <p:sp>
        <p:nvSpPr>
          <p:cNvPr id="3" name="Content Placeholder 2"/>
          <p:cNvSpPr>
            <a:spLocks noGrp="1"/>
          </p:cNvSpPr>
          <p:nvPr>
            <p:ph idx="1"/>
          </p:nvPr>
        </p:nvSpPr>
        <p:spPr/>
        <p:txBody>
          <a:bodyPr>
            <a:normAutofit fontScale="92500" lnSpcReduction="20000"/>
          </a:bodyPr>
          <a:lstStyle/>
          <a:p>
            <a:endParaRPr lang="en-US" dirty="0"/>
          </a:p>
          <a:p>
            <a:r>
              <a:rPr lang="en-US" dirty="0"/>
              <a:t>The key manager should allow an activated key to be retrieved by authorized systems and users for encryption or decryption processes</a:t>
            </a:r>
          </a:p>
          <a:p>
            <a:endParaRPr lang="en-US" dirty="0"/>
          </a:p>
          <a:p>
            <a:r>
              <a:rPr lang="en-US" dirty="0"/>
              <a:t>It should also seamlessly manage current and past instances of the encryption key</a:t>
            </a:r>
          </a:p>
          <a:p>
            <a:endParaRPr lang="en-US" dirty="0"/>
          </a:p>
          <a:p>
            <a:r>
              <a:rPr lang="en-US" dirty="0"/>
              <a:t>For example…</a:t>
            </a:r>
          </a:p>
          <a:p>
            <a:pPr marL="0" indent="0">
              <a:buNone/>
            </a:pPr>
            <a:r>
              <a:rPr lang="en-US" dirty="0"/>
              <a:t>If a new key is generated and the old one deactivated (or rolled) every year, then the key manager should retain previous versions of the key but dispense only the current instance and activate previous versions for decryption processes</a:t>
            </a:r>
          </a:p>
        </p:txBody>
      </p:sp>
    </p:spTree>
    <p:extLst>
      <p:ext uri="{BB962C8B-B14F-4D97-AF65-F5344CB8AC3E}">
        <p14:creationId xmlns:p14="http://schemas.microsoft.com/office/powerpoint/2010/main" val="216099713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876" y="722933"/>
            <a:ext cx="9608846" cy="1325563"/>
          </a:xfrm>
        </p:spPr>
        <p:txBody>
          <a:bodyPr>
            <a:normAutofit/>
          </a:bodyPr>
          <a:lstStyle/>
          <a:p>
            <a:r>
              <a:rPr lang="en-US" dirty="0"/>
              <a:t>Key Use and Rollover </a:t>
            </a:r>
            <a:br>
              <a:rPr lang="en-US" dirty="0"/>
            </a:br>
            <a:r>
              <a:rPr lang="en-US" dirty="0"/>
              <a:t>(Activation through Post-Activation)</a:t>
            </a:r>
            <a:endParaRPr lang="en-GB" dirty="0"/>
          </a:p>
        </p:txBody>
      </p:sp>
      <p:sp>
        <p:nvSpPr>
          <p:cNvPr id="3" name="Content Placeholder 2"/>
          <p:cNvSpPr>
            <a:spLocks noGrp="1"/>
          </p:cNvSpPr>
          <p:nvPr>
            <p:ph idx="1"/>
          </p:nvPr>
        </p:nvSpPr>
        <p:spPr/>
        <p:txBody>
          <a:bodyPr>
            <a:normAutofit/>
          </a:bodyPr>
          <a:lstStyle/>
          <a:p>
            <a:endParaRPr lang="en-US" dirty="0"/>
          </a:p>
          <a:p>
            <a:r>
              <a:rPr lang="en-US" dirty="0"/>
              <a:t>Previous versions can still be retrieved in order to decrypt data encrypted with such versions of the key</a:t>
            </a:r>
          </a:p>
          <a:p>
            <a:endParaRPr lang="en-US" dirty="0"/>
          </a:p>
          <a:p>
            <a:r>
              <a:rPr lang="en-US" dirty="0"/>
              <a:t>The key manager will also roll the key either through a previously established schedule or allow an administrator to manually roll the key</a:t>
            </a:r>
            <a:endParaRPr lang="en-GB" dirty="0"/>
          </a:p>
        </p:txBody>
      </p:sp>
    </p:spTree>
    <p:extLst>
      <p:ext uri="{BB962C8B-B14F-4D97-AF65-F5344CB8AC3E}">
        <p14:creationId xmlns:p14="http://schemas.microsoft.com/office/powerpoint/2010/main" val="324953595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Revocation</a:t>
            </a:r>
            <a:endParaRPr lang="en-GB" dirty="0"/>
          </a:p>
        </p:txBody>
      </p:sp>
      <p:sp>
        <p:nvSpPr>
          <p:cNvPr id="3" name="Content Placeholder 2"/>
          <p:cNvSpPr>
            <a:spLocks noGrp="1"/>
          </p:cNvSpPr>
          <p:nvPr>
            <p:ph idx="1"/>
          </p:nvPr>
        </p:nvSpPr>
        <p:spPr/>
        <p:txBody>
          <a:bodyPr/>
          <a:lstStyle/>
          <a:p>
            <a:r>
              <a:rPr lang="en-US" dirty="0"/>
              <a:t>An administrator should be able to use the key manager to revoke a key so that it is no longer used for encryption and decryption requests</a:t>
            </a:r>
          </a:p>
          <a:p>
            <a:endParaRPr lang="en-US" dirty="0"/>
          </a:p>
          <a:p>
            <a:r>
              <a:rPr lang="en-US" dirty="0"/>
              <a:t>A revoked key can, if needed, be reactivated by an administrator so that, in certain cases the key can be used to decrypt data previously encrypted with it, like old backups</a:t>
            </a:r>
          </a:p>
          <a:p>
            <a:endParaRPr lang="en-US" dirty="0"/>
          </a:p>
          <a:p>
            <a:r>
              <a:rPr lang="en-US" dirty="0"/>
              <a:t>But even that can be restricted</a:t>
            </a:r>
            <a:endParaRPr lang="en-GB" dirty="0"/>
          </a:p>
        </p:txBody>
      </p:sp>
    </p:spTree>
    <p:extLst>
      <p:ext uri="{BB962C8B-B14F-4D97-AF65-F5344CB8AC3E}">
        <p14:creationId xmlns:p14="http://schemas.microsoft.com/office/powerpoint/2010/main" val="215660229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Up (Escrow)</a:t>
            </a:r>
            <a:endParaRPr lang="en-GB" dirty="0"/>
          </a:p>
        </p:txBody>
      </p:sp>
      <p:sp>
        <p:nvSpPr>
          <p:cNvPr id="3" name="Content Placeholder 2"/>
          <p:cNvSpPr>
            <a:spLocks noGrp="1"/>
          </p:cNvSpPr>
          <p:nvPr>
            <p:ph idx="1"/>
          </p:nvPr>
        </p:nvSpPr>
        <p:spPr/>
        <p:txBody>
          <a:bodyPr>
            <a:normAutofit lnSpcReduction="10000"/>
          </a:bodyPr>
          <a:lstStyle/>
          <a:p>
            <a:r>
              <a:rPr lang="en-US" dirty="0"/>
              <a:t>NIST SP800-57 </a:t>
            </a:r>
            <a:r>
              <a:rPr lang="en-GB" dirty="0"/>
              <a:t>Part 1 Revision 5 </a:t>
            </a:r>
            <a:r>
              <a:rPr lang="en-US" dirty="0"/>
              <a:t>(Section 8.3.1) requires that an archive should be kept for deactivated keys</a:t>
            </a:r>
          </a:p>
          <a:p>
            <a:endParaRPr lang="en-US" dirty="0"/>
          </a:p>
          <a:p>
            <a:r>
              <a:rPr lang="en-US" dirty="0"/>
              <a:t>The archive should “protect the archived material from unauthorized [disclosure,] modification, deletion, and insertion.”</a:t>
            </a:r>
          </a:p>
          <a:p>
            <a:endParaRPr lang="en-US" dirty="0"/>
          </a:p>
          <a:p>
            <a:r>
              <a:rPr lang="en-US" dirty="0"/>
              <a:t>The encryption keys need “to be recoverable … after the end of its </a:t>
            </a:r>
            <a:r>
              <a:rPr lang="en-US" dirty="0" err="1"/>
              <a:t>cryptoperiod</a:t>
            </a:r>
            <a:r>
              <a:rPr lang="en-US" dirty="0"/>
              <a:t>” and “the system shall be designed to allow reconstruction” of the keys should they need to be reactivated for use in decrypting the data that it once encrypted</a:t>
            </a:r>
            <a:endParaRPr lang="en-GB" dirty="0"/>
          </a:p>
        </p:txBody>
      </p:sp>
    </p:spTree>
    <p:extLst>
      <p:ext uri="{BB962C8B-B14F-4D97-AF65-F5344CB8AC3E}">
        <p14:creationId xmlns:p14="http://schemas.microsoft.com/office/powerpoint/2010/main" val="71149052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Deletion (Destruction)</a:t>
            </a:r>
            <a:endParaRPr lang="en-GB" dirty="0"/>
          </a:p>
        </p:txBody>
      </p:sp>
      <p:sp>
        <p:nvSpPr>
          <p:cNvPr id="3" name="Content Placeholder 2"/>
          <p:cNvSpPr>
            <a:spLocks noGrp="1"/>
          </p:cNvSpPr>
          <p:nvPr>
            <p:ph idx="1"/>
          </p:nvPr>
        </p:nvSpPr>
        <p:spPr/>
        <p:txBody>
          <a:bodyPr>
            <a:normAutofit fontScale="77500" lnSpcReduction="20000"/>
          </a:bodyPr>
          <a:lstStyle/>
          <a:p>
            <a:r>
              <a:rPr lang="en-US" dirty="0"/>
              <a:t>If a key is no longer in use or if it has somehow been compromised, an administrator can choose to delete the key entirely from the key storage database of the encryption key manager</a:t>
            </a:r>
          </a:p>
          <a:p>
            <a:endParaRPr lang="en-US" dirty="0"/>
          </a:p>
          <a:p>
            <a:r>
              <a:rPr lang="en-US" dirty="0"/>
              <a:t>The key manager will remove it and all its instances, or just certain instances, completely and make the recovery of that key impossible (other than through a restore from a backup image)</a:t>
            </a:r>
          </a:p>
          <a:p>
            <a:endParaRPr lang="en-US" dirty="0"/>
          </a:p>
          <a:p>
            <a:r>
              <a:rPr lang="en-US" dirty="0"/>
              <a:t>This should be available as an option if sensitive data is compromised in its encrypted state</a:t>
            </a:r>
          </a:p>
          <a:p>
            <a:endParaRPr lang="en-US" dirty="0"/>
          </a:p>
          <a:p>
            <a:r>
              <a:rPr lang="en-US" dirty="0"/>
              <a:t>If the key is deleted, the compromised data will be completely secure and unrecoverable since it would be impossible to recreate the encryption key for that data</a:t>
            </a:r>
            <a:endParaRPr lang="en-GB" dirty="0"/>
          </a:p>
        </p:txBody>
      </p:sp>
    </p:spTree>
    <p:extLst>
      <p:ext uri="{BB962C8B-B14F-4D97-AF65-F5344CB8AC3E}">
        <p14:creationId xmlns:p14="http://schemas.microsoft.com/office/powerpoint/2010/main" val="248303171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33E18-049B-403E-A685-A80685DC1C7C}"/>
              </a:ext>
            </a:extLst>
          </p:cNvPr>
          <p:cNvSpPr>
            <a:spLocks noGrp="1"/>
          </p:cNvSpPr>
          <p:nvPr>
            <p:ph type="title"/>
          </p:nvPr>
        </p:nvSpPr>
        <p:spPr/>
        <p:txBody>
          <a:bodyPr/>
          <a:lstStyle/>
          <a:p>
            <a:r>
              <a:rPr lang="en-GB" dirty="0"/>
              <a:t>Why is Key Management important?</a:t>
            </a:r>
          </a:p>
        </p:txBody>
      </p:sp>
      <p:sp>
        <p:nvSpPr>
          <p:cNvPr id="3" name="Content Placeholder 2">
            <a:extLst>
              <a:ext uri="{FF2B5EF4-FFF2-40B4-BE49-F238E27FC236}">
                <a16:creationId xmlns:a16="http://schemas.microsoft.com/office/drawing/2014/main" id="{DB76AB64-AA30-4DDD-87D0-9F8DFCBE5C73}"/>
              </a:ext>
            </a:extLst>
          </p:cNvPr>
          <p:cNvSpPr>
            <a:spLocks noGrp="1"/>
          </p:cNvSpPr>
          <p:nvPr>
            <p:ph idx="1"/>
          </p:nvPr>
        </p:nvSpPr>
        <p:spPr>
          <a:xfrm>
            <a:off x="838200" y="1825625"/>
            <a:ext cx="5117327" cy="4351338"/>
          </a:xfrm>
        </p:spPr>
        <p:txBody>
          <a:bodyPr>
            <a:normAutofit fontScale="92500" lnSpcReduction="10000"/>
          </a:bodyPr>
          <a:lstStyle/>
          <a:p>
            <a:r>
              <a:rPr lang="en-GB" dirty="0"/>
              <a:t>Pick a “Strong” encryption algorithm and key</a:t>
            </a:r>
          </a:p>
          <a:p>
            <a:endParaRPr lang="en-GB" dirty="0"/>
          </a:p>
          <a:p>
            <a:r>
              <a:rPr lang="en-GB" dirty="0"/>
              <a:t>Very few attackers that would attempt to break encryption algorithms and ciphertext</a:t>
            </a:r>
          </a:p>
          <a:p>
            <a:endParaRPr lang="en-GB" dirty="0"/>
          </a:p>
          <a:p>
            <a:r>
              <a:rPr lang="en-GB" dirty="0"/>
              <a:t>Instead, they would focus on weaknesses in People, Processes and Technology that supports the encryption process!</a:t>
            </a:r>
          </a:p>
        </p:txBody>
      </p:sp>
      <p:pic>
        <p:nvPicPr>
          <p:cNvPr id="4" name="Picture 2">
            <a:extLst>
              <a:ext uri="{FF2B5EF4-FFF2-40B4-BE49-F238E27FC236}">
                <a16:creationId xmlns:a16="http://schemas.microsoft.com/office/drawing/2014/main" id="{0D549D69-869E-45F7-B1DB-5CDC45DC8D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1464421"/>
            <a:ext cx="5221799" cy="5221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371679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0D057-4CE9-4F06-A261-C00A61CFE273}"/>
              </a:ext>
            </a:extLst>
          </p:cNvPr>
          <p:cNvSpPr>
            <a:spLocks noGrp="1"/>
          </p:cNvSpPr>
          <p:nvPr>
            <p:ph type="title"/>
          </p:nvPr>
        </p:nvSpPr>
        <p:spPr/>
        <p:txBody>
          <a:bodyPr/>
          <a:lstStyle/>
          <a:p>
            <a:r>
              <a:rPr lang="en-GB" dirty="0"/>
              <a:t>Why is Key Management Important?</a:t>
            </a:r>
          </a:p>
        </p:txBody>
      </p:sp>
      <p:sp>
        <p:nvSpPr>
          <p:cNvPr id="3" name="Content Placeholder 2">
            <a:extLst>
              <a:ext uri="{FF2B5EF4-FFF2-40B4-BE49-F238E27FC236}">
                <a16:creationId xmlns:a16="http://schemas.microsoft.com/office/drawing/2014/main" id="{607B8AFE-BBBC-4F23-9FE5-F952FDCA706A}"/>
              </a:ext>
            </a:extLst>
          </p:cNvPr>
          <p:cNvSpPr>
            <a:spLocks noGrp="1"/>
          </p:cNvSpPr>
          <p:nvPr>
            <p:ph idx="1"/>
          </p:nvPr>
        </p:nvSpPr>
        <p:spPr>
          <a:xfrm>
            <a:off x="838200" y="1825625"/>
            <a:ext cx="4990106" cy="4351338"/>
          </a:xfrm>
        </p:spPr>
        <p:txBody>
          <a:bodyPr/>
          <a:lstStyle/>
          <a:p>
            <a:endParaRPr lang="en-GB" dirty="0"/>
          </a:p>
          <a:p>
            <a:endParaRPr lang="en-GB" dirty="0"/>
          </a:p>
          <a:p>
            <a:r>
              <a:rPr lang="en-GB" dirty="0"/>
              <a:t>In summary, why pick on the strongest link?</a:t>
            </a:r>
          </a:p>
          <a:p>
            <a:endParaRPr lang="en-GB" dirty="0"/>
          </a:p>
        </p:txBody>
      </p:sp>
      <p:pic>
        <p:nvPicPr>
          <p:cNvPr id="5" name="Picture 4" descr="A gate with a building in the background&#10;&#10;Description automatically generated with medium confidence">
            <a:extLst>
              <a:ext uri="{FF2B5EF4-FFF2-40B4-BE49-F238E27FC236}">
                <a16:creationId xmlns:a16="http://schemas.microsoft.com/office/drawing/2014/main" id="{9B3D0E03-D508-495B-9C50-A9C8605560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3008" y="1690688"/>
            <a:ext cx="5420792" cy="4785610"/>
          </a:xfrm>
          <a:prstGeom prst="rect">
            <a:avLst/>
          </a:prstGeom>
        </p:spPr>
      </p:pic>
    </p:spTree>
    <p:extLst>
      <p:ext uri="{BB962C8B-B14F-4D97-AF65-F5344CB8AC3E}">
        <p14:creationId xmlns:p14="http://schemas.microsoft.com/office/powerpoint/2010/main" val="36212096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2CBFC-338C-40A5-B7AC-492C1C0E8364}"/>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4DAEBBF3-2856-436A-B0DD-43FEC7543E1B}"/>
              </a:ext>
            </a:extLst>
          </p:cNvPr>
          <p:cNvSpPr>
            <a:spLocks noGrp="1"/>
          </p:cNvSpPr>
          <p:nvPr>
            <p:ph idx="1"/>
          </p:nvPr>
        </p:nvSpPr>
        <p:spPr>
          <a:xfrm>
            <a:off x="838201" y="1825625"/>
            <a:ext cx="5949820" cy="4351338"/>
          </a:xfrm>
        </p:spPr>
        <p:txBody>
          <a:bodyPr>
            <a:normAutofit/>
          </a:bodyPr>
          <a:lstStyle/>
          <a:p>
            <a:pPr marL="0" indent="0" algn="ctr">
              <a:buNone/>
            </a:pPr>
            <a:endParaRPr lang="en-GB" sz="4000" dirty="0"/>
          </a:p>
          <a:p>
            <a:pPr marL="0" indent="0" algn="ctr">
              <a:buNone/>
            </a:pPr>
            <a:r>
              <a:rPr lang="en-GB" sz="4000" dirty="0"/>
              <a:t>Useful Information:</a:t>
            </a:r>
          </a:p>
          <a:p>
            <a:pPr marL="0" indent="0" algn="ctr">
              <a:buNone/>
            </a:pPr>
            <a:endParaRPr lang="en-GB" sz="4000" dirty="0"/>
          </a:p>
          <a:p>
            <a:pPr marL="0" indent="0" algn="ctr">
              <a:buNone/>
            </a:pPr>
            <a:r>
              <a:rPr lang="en-US" sz="2800" dirty="0">
                <a:hlinkClick r:id="rId3"/>
              </a:rPr>
              <a:t>Recommendation for Key Management: Part 1 - General (nist.gov)</a:t>
            </a:r>
            <a:endParaRPr lang="en-GB" sz="4000" dirty="0"/>
          </a:p>
        </p:txBody>
      </p:sp>
      <p:pic>
        <p:nvPicPr>
          <p:cNvPr id="5" name="Graphic 4" descr="Information with solid fill">
            <a:extLst>
              <a:ext uri="{FF2B5EF4-FFF2-40B4-BE49-F238E27FC236}">
                <a16:creationId xmlns:a16="http://schemas.microsoft.com/office/drawing/2014/main" id="{7DD09E31-BBC3-47D8-A8AD-F71C1F4D61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05336" y="1741649"/>
            <a:ext cx="3911057" cy="3911057"/>
          </a:xfrm>
          <a:prstGeom prst="rect">
            <a:avLst/>
          </a:prstGeom>
        </p:spPr>
      </p:pic>
    </p:spTree>
    <p:extLst>
      <p:ext uri="{BB962C8B-B14F-4D97-AF65-F5344CB8AC3E}">
        <p14:creationId xmlns:p14="http://schemas.microsoft.com/office/powerpoint/2010/main" val="341191763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2CBFC-338C-40A5-B7AC-492C1C0E8364}"/>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4DAEBBF3-2856-436A-B0DD-43FEC7543E1B}"/>
              </a:ext>
            </a:extLst>
          </p:cNvPr>
          <p:cNvSpPr>
            <a:spLocks noGrp="1"/>
          </p:cNvSpPr>
          <p:nvPr>
            <p:ph idx="1"/>
          </p:nvPr>
        </p:nvSpPr>
        <p:spPr>
          <a:xfrm>
            <a:off x="838201" y="1825625"/>
            <a:ext cx="5949820" cy="4351338"/>
          </a:xfrm>
        </p:spPr>
        <p:txBody>
          <a:bodyPr>
            <a:normAutofit/>
          </a:bodyPr>
          <a:lstStyle/>
          <a:p>
            <a:pPr marL="0" indent="0" algn="ctr">
              <a:buNone/>
            </a:pPr>
            <a:endParaRPr lang="en-GB" sz="4000" dirty="0"/>
          </a:p>
          <a:p>
            <a:pPr marL="0" indent="0" algn="ctr">
              <a:buNone/>
            </a:pPr>
            <a:r>
              <a:rPr lang="en-GB" sz="4000" dirty="0"/>
              <a:t>Useful Information:</a:t>
            </a:r>
          </a:p>
          <a:p>
            <a:pPr marL="0" indent="0" algn="ctr">
              <a:buNone/>
            </a:pPr>
            <a:endParaRPr lang="en-GB" sz="4000" dirty="0"/>
          </a:p>
          <a:p>
            <a:pPr marL="0" indent="0" algn="ctr">
              <a:buNone/>
            </a:pPr>
            <a:r>
              <a:rPr lang="en-US" sz="4000" dirty="0">
                <a:hlinkClick r:id="rId3"/>
              </a:rPr>
              <a:t>Key Management - OWASP Cheat Sheet Series</a:t>
            </a:r>
            <a:endParaRPr lang="en-GB" sz="4000" dirty="0"/>
          </a:p>
          <a:p>
            <a:pPr marL="0" indent="0" algn="ctr">
              <a:buNone/>
            </a:pPr>
            <a:endParaRPr lang="en-GB" sz="4000" dirty="0"/>
          </a:p>
        </p:txBody>
      </p:sp>
      <p:pic>
        <p:nvPicPr>
          <p:cNvPr id="5" name="Graphic 4" descr="Information with solid fill">
            <a:extLst>
              <a:ext uri="{FF2B5EF4-FFF2-40B4-BE49-F238E27FC236}">
                <a16:creationId xmlns:a16="http://schemas.microsoft.com/office/drawing/2014/main" id="{7DD09E31-BBC3-47D8-A8AD-F71C1F4D61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05336" y="1741649"/>
            <a:ext cx="3911057" cy="3911057"/>
          </a:xfrm>
          <a:prstGeom prst="rect">
            <a:avLst/>
          </a:prstGeom>
        </p:spPr>
      </p:pic>
    </p:spTree>
    <p:extLst>
      <p:ext uri="{BB962C8B-B14F-4D97-AF65-F5344CB8AC3E}">
        <p14:creationId xmlns:p14="http://schemas.microsoft.com/office/powerpoint/2010/main" val="3903698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99C85-66CC-4C8C-A982-3DD3EA368A20}"/>
              </a:ext>
            </a:extLst>
          </p:cNvPr>
          <p:cNvSpPr>
            <a:spLocks noGrp="1"/>
          </p:cNvSpPr>
          <p:nvPr>
            <p:ph type="title"/>
          </p:nvPr>
        </p:nvSpPr>
        <p:spPr/>
        <p:txBody>
          <a:bodyPr/>
          <a:lstStyle/>
          <a:p>
            <a:r>
              <a:rPr lang="en-GB" dirty="0"/>
              <a:t>Hashing - MD5</a:t>
            </a:r>
          </a:p>
        </p:txBody>
      </p:sp>
      <p:sp>
        <p:nvSpPr>
          <p:cNvPr id="3" name="Content Placeholder 2">
            <a:extLst>
              <a:ext uri="{FF2B5EF4-FFF2-40B4-BE49-F238E27FC236}">
                <a16:creationId xmlns:a16="http://schemas.microsoft.com/office/drawing/2014/main" id="{002CA0A8-CDDC-4253-96F4-FAD2D5B0457C}"/>
              </a:ext>
            </a:extLst>
          </p:cNvPr>
          <p:cNvSpPr>
            <a:spLocks noGrp="1"/>
          </p:cNvSpPr>
          <p:nvPr>
            <p:ph idx="1"/>
          </p:nvPr>
        </p:nvSpPr>
        <p:spPr/>
        <p:txBody>
          <a:bodyPr/>
          <a:lstStyle/>
          <a:p>
            <a:r>
              <a:rPr lang="en-US" dirty="0"/>
              <a:t>First stage begins with the message-digest values initialized using consecutive hexadecimal numerical values</a:t>
            </a:r>
          </a:p>
          <a:p>
            <a:endParaRPr lang="en-US" dirty="0"/>
          </a:p>
          <a:p>
            <a:r>
              <a:rPr lang="en-US" dirty="0"/>
              <a:t>Each stage includes four message-digest passes, which manipulate values in the current data block and values processed from the previous block</a:t>
            </a:r>
          </a:p>
          <a:p>
            <a:endParaRPr lang="en-US" dirty="0"/>
          </a:p>
          <a:p>
            <a:r>
              <a:rPr lang="en-US" dirty="0"/>
              <a:t>Final value computed from the last block becomes the MD5 digest for that block</a:t>
            </a:r>
            <a:endParaRPr lang="en-GB" dirty="0"/>
          </a:p>
        </p:txBody>
      </p:sp>
    </p:spTree>
    <p:extLst>
      <p:ext uri="{BB962C8B-B14F-4D97-AF65-F5344CB8AC3E}">
        <p14:creationId xmlns:p14="http://schemas.microsoft.com/office/powerpoint/2010/main" val="254946293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Lightbulb and gear with solid fill">
            <a:extLst>
              <a:ext uri="{FF2B5EF4-FFF2-40B4-BE49-F238E27FC236}">
                <a16:creationId xmlns:a16="http://schemas.microsoft.com/office/drawing/2014/main" id="{9B6CF725-62F8-44D9-94E6-981B360895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3130" y="701831"/>
            <a:ext cx="4705623" cy="4705623"/>
          </a:xfrm>
          <a:prstGeom prst="rect">
            <a:avLst/>
          </a:prstGeom>
        </p:spPr>
      </p:pic>
      <p:sp>
        <p:nvSpPr>
          <p:cNvPr id="2" name="Title 1">
            <a:extLst>
              <a:ext uri="{FF2B5EF4-FFF2-40B4-BE49-F238E27FC236}">
                <a16:creationId xmlns:a16="http://schemas.microsoft.com/office/drawing/2014/main" id="{DE9866BA-502A-4F27-9E43-D22B840C1030}"/>
              </a:ext>
            </a:extLst>
          </p:cNvPr>
          <p:cNvSpPr>
            <a:spLocks noGrp="1"/>
          </p:cNvSpPr>
          <p:nvPr>
            <p:ph type="title"/>
          </p:nvPr>
        </p:nvSpPr>
        <p:spPr/>
        <p:txBody>
          <a:bodyPr/>
          <a:lstStyle/>
          <a:p>
            <a:r>
              <a:rPr lang="en-GB" dirty="0"/>
              <a:t>Lab (30 Mins):</a:t>
            </a:r>
          </a:p>
        </p:txBody>
      </p:sp>
      <p:sp>
        <p:nvSpPr>
          <p:cNvPr id="3" name="Content Placeholder 2">
            <a:extLst>
              <a:ext uri="{FF2B5EF4-FFF2-40B4-BE49-F238E27FC236}">
                <a16:creationId xmlns:a16="http://schemas.microsoft.com/office/drawing/2014/main" id="{5932004D-CDF6-4A93-A009-7950E30C0719}"/>
              </a:ext>
            </a:extLst>
          </p:cNvPr>
          <p:cNvSpPr>
            <a:spLocks noGrp="1"/>
          </p:cNvSpPr>
          <p:nvPr>
            <p:ph idx="1"/>
          </p:nvPr>
        </p:nvSpPr>
        <p:spPr>
          <a:xfrm>
            <a:off x="838200" y="1825625"/>
            <a:ext cx="7176796" cy="4351338"/>
          </a:xfrm>
        </p:spPr>
        <p:txBody>
          <a:bodyPr>
            <a:normAutofit fontScale="92500" lnSpcReduction="20000"/>
          </a:bodyPr>
          <a:lstStyle/>
          <a:p>
            <a:r>
              <a:rPr lang="en-GB" dirty="0"/>
              <a:t>Research different types of Key Management Systems</a:t>
            </a:r>
          </a:p>
          <a:p>
            <a:endParaRPr lang="en-GB" dirty="0"/>
          </a:p>
          <a:p>
            <a:r>
              <a:rPr lang="en-GB" dirty="0"/>
              <a:t>Select a Key Management based upon a predefined set of your requirements i.e. consider what keys are you trying to manage??</a:t>
            </a:r>
          </a:p>
          <a:p>
            <a:endParaRPr lang="en-GB" dirty="0"/>
          </a:p>
          <a:p>
            <a:r>
              <a:rPr lang="en-GB" dirty="0"/>
              <a:t>Install a Key Management System</a:t>
            </a:r>
          </a:p>
          <a:p>
            <a:endParaRPr lang="en-GB" dirty="0"/>
          </a:p>
          <a:p>
            <a:r>
              <a:rPr lang="en-GB" dirty="0"/>
              <a:t>Consider both benefits and implementation and operational challenges as previously discussed in this section</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365967939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22334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DA460C-0072-4C06-B816-2B05E4A2A0EA}"/>
              </a:ext>
            </a:extLst>
          </p:cNvPr>
          <p:cNvGrpSpPr/>
          <p:nvPr/>
        </p:nvGrpSpPr>
        <p:grpSpPr>
          <a:xfrm>
            <a:off x="5197342" y="2888634"/>
            <a:ext cx="1862433" cy="3586556"/>
            <a:chOff x="5021580" y="1604970"/>
            <a:chExt cx="2374153" cy="4571992"/>
          </a:xfrm>
        </p:grpSpPr>
        <p:sp>
          <p:nvSpPr>
            <p:cNvPr id="5" name="Freeform: Shape 4">
              <a:extLst>
                <a:ext uri="{FF2B5EF4-FFF2-40B4-BE49-F238E27FC236}">
                  <a16:creationId xmlns:a16="http://schemas.microsoft.com/office/drawing/2014/main" id="{3EE129BC-86F6-440E-84F5-88EE0A93A132}"/>
                </a:ext>
              </a:extLst>
            </p:cNvPr>
            <p:cNvSpPr/>
            <p:nvPr/>
          </p:nvSpPr>
          <p:spPr>
            <a:xfrm>
              <a:off x="5021580" y="2790823"/>
              <a:ext cx="791384" cy="644849"/>
            </a:xfrm>
            <a:custGeom>
              <a:avLst/>
              <a:gdLst>
                <a:gd name="connsiteX0" fmla="*/ 7620 w 791384"/>
                <a:gd name="connsiteY0" fmla="*/ 0 h 644849"/>
                <a:gd name="connsiteX1" fmla="*/ 782169 w 791384"/>
                <a:gd name="connsiteY1" fmla="*/ 320829 h 644849"/>
                <a:gd name="connsiteX2" fmla="*/ 791384 w 791384"/>
                <a:gd name="connsiteY2" fmla="*/ 330968 h 644849"/>
                <a:gd name="connsiteX3" fmla="*/ 791384 w 791384"/>
                <a:gd name="connsiteY3" fmla="*/ 644849 h 644849"/>
                <a:gd name="connsiteX4" fmla="*/ 4575 w 791384"/>
                <a:gd name="connsiteY4" fmla="*/ 188500 h 644849"/>
                <a:gd name="connsiteX5" fmla="*/ 0 w 791384"/>
                <a:gd name="connsiteY5" fmla="*/ 191153 h 644849"/>
                <a:gd name="connsiteX6" fmla="*/ 0 w 791384"/>
                <a:gd name="connsiteY6" fmla="*/ 385 h 644849"/>
                <a:gd name="connsiteX7" fmla="*/ 7620 w 791384"/>
                <a:gd name="connsiteY7" fmla="*/ 0 h 64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384" h="644849">
                  <a:moveTo>
                    <a:pt x="7620" y="0"/>
                  </a:moveTo>
                  <a:cubicBezTo>
                    <a:pt x="310101" y="0"/>
                    <a:pt x="583945" y="122604"/>
                    <a:pt x="782169" y="320829"/>
                  </a:cubicBezTo>
                  <a:lnTo>
                    <a:pt x="791384" y="330968"/>
                  </a:lnTo>
                  <a:lnTo>
                    <a:pt x="791384" y="644849"/>
                  </a:lnTo>
                  <a:lnTo>
                    <a:pt x="4575" y="188500"/>
                  </a:lnTo>
                  <a:lnTo>
                    <a:pt x="0" y="191153"/>
                  </a:lnTo>
                  <a:lnTo>
                    <a:pt x="0" y="385"/>
                  </a:lnTo>
                  <a:lnTo>
                    <a:pt x="762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6" name="Freeform: Shape 5">
              <a:extLst>
                <a:ext uri="{FF2B5EF4-FFF2-40B4-BE49-F238E27FC236}">
                  <a16:creationId xmlns:a16="http://schemas.microsoft.com/office/drawing/2014/main" id="{45CA4A01-B7D4-4C02-A0A6-31D1D25DBE5E}"/>
                </a:ext>
              </a:extLst>
            </p:cNvPr>
            <p:cNvSpPr/>
            <p:nvPr/>
          </p:nvSpPr>
          <p:spPr>
            <a:xfrm>
              <a:off x="6600506" y="2977519"/>
              <a:ext cx="3843" cy="4457"/>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7" name="Freeform: Shape 6">
              <a:extLst>
                <a:ext uri="{FF2B5EF4-FFF2-40B4-BE49-F238E27FC236}">
                  <a16:creationId xmlns:a16="http://schemas.microsoft.com/office/drawing/2014/main" id="{F7DAAB66-13A8-4034-BDDF-000911C1B325}"/>
                </a:ext>
              </a:extLst>
            </p:cNvPr>
            <p:cNvSpPr/>
            <p:nvPr/>
          </p:nvSpPr>
          <p:spPr>
            <a:xfrm>
              <a:off x="5977789" y="2979324"/>
              <a:ext cx="622716" cy="36137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8" name="Freeform: Shape 7">
              <a:extLst>
                <a:ext uri="{FF2B5EF4-FFF2-40B4-BE49-F238E27FC236}">
                  <a16:creationId xmlns:a16="http://schemas.microsoft.com/office/drawing/2014/main" id="{16C62978-FAF5-4DD6-A6FF-DA4D04CC401D}"/>
                </a:ext>
              </a:extLst>
            </p:cNvPr>
            <p:cNvSpPr/>
            <p:nvPr/>
          </p:nvSpPr>
          <p:spPr>
            <a:xfrm>
              <a:off x="5812965" y="3121791"/>
              <a:ext cx="164824" cy="313880"/>
            </a:xfrm>
            <a:custGeom>
              <a:avLst/>
              <a:gdLst>
                <a:gd name="connsiteX0" fmla="*/ 0 w 164824"/>
                <a:gd name="connsiteY0" fmla="*/ 0 h 313880"/>
                <a:gd name="connsiteX1" fmla="*/ 61482 w 164824"/>
                <a:gd name="connsiteY1" fmla="*/ 67647 h 313880"/>
                <a:gd name="connsiteX2" fmla="*/ 124540 w 164824"/>
                <a:gd name="connsiteY2" fmla="*/ 151973 h 313880"/>
                <a:gd name="connsiteX3" fmla="*/ 164824 w 164824"/>
                <a:gd name="connsiteY3" fmla="*/ 218283 h 313880"/>
                <a:gd name="connsiteX4" fmla="*/ 0 w 164824"/>
                <a:gd name="connsiteY4" fmla="*/ 313880 h 313880"/>
                <a:gd name="connsiteX5" fmla="*/ 0 w 164824"/>
                <a:gd name="connsiteY5" fmla="*/ 0 h 31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24" h="313880">
                  <a:moveTo>
                    <a:pt x="0" y="0"/>
                  </a:moveTo>
                  <a:lnTo>
                    <a:pt x="61482" y="67647"/>
                  </a:lnTo>
                  <a:cubicBezTo>
                    <a:pt x="83805" y="94696"/>
                    <a:pt x="104855" y="122835"/>
                    <a:pt x="124540" y="151973"/>
                  </a:cubicBezTo>
                  <a:lnTo>
                    <a:pt x="164824" y="218283"/>
                  </a:lnTo>
                  <a:lnTo>
                    <a:pt x="0" y="31388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9" name="Freeform: Shape 8">
              <a:extLst>
                <a:ext uri="{FF2B5EF4-FFF2-40B4-BE49-F238E27FC236}">
                  <a16:creationId xmlns:a16="http://schemas.microsoft.com/office/drawing/2014/main" id="{C10F9C09-3FB9-4C54-848D-CD843C318F9D}"/>
                </a:ext>
              </a:extLst>
            </p:cNvPr>
            <p:cNvSpPr/>
            <p:nvPr/>
          </p:nvSpPr>
          <p:spPr>
            <a:xfrm>
              <a:off x="5812964" y="3340703"/>
              <a:ext cx="311614" cy="1098673"/>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0" name="Freeform: Shape 9">
              <a:extLst>
                <a:ext uri="{FF2B5EF4-FFF2-40B4-BE49-F238E27FC236}">
                  <a16:creationId xmlns:a16="http://schemas.microsoft.com/office/drawing/2014/main" id="{B3E275BE-D4F7-41A9-B504-CBCA6B3286E5}"/>
                </a:ext>
              </a:extLst>
            </p:cNvPr>
            <p:cNvSpPr/>
            <p:nvPr/>
          </p:nvSpPr>
          <p:spPr>
            <a:xfrm>
              <a:off x="5021581" y="4346260"/>
              <a:ext cx="950599" cy="635318"/>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1" name="Freeform: Shape 10">
              <a:extLst>
                <a:ext uri="{FF2B5EF4-FFF2-40B4-BE49-F238E27FC236}">
                  <a16:creationId xmlns:a16="http://schemas.microsoft.com/office/drawing/2014/main" id="{BB918341-62AE-4DF9-97B8-0A38506765CC}"/>
                </a:ext>
              </a:extLst>
            </p:cNvPr>
            <p:cNvSpPr/>
            <p:nvPr/>
          </p:nvSpPr>
          <p:spPr>
            <a:xfrm>
              <a:off x="5021580" y="1604970"/>
              <a:ext cx="1582768" cy="173510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2" name="Freeform: Shape 11">
              <a:extLst>
                <a:ext uri="{FF2B5EF4-FFF2-40B4-BE49-F238E27FC236}">
                  <a16:creationId xmlns:a16="http://schemas.microsoft.com/office/drawing/2014/main" id="{A85ABCA8-D310-4A20-86D5-E28F124AED36}"/>
                </a:ext>
              </a:extLst>
            </p:cNvPr>
            <p:cNvSpPr/>
            <p:nvPr/>
          </p:nvSpPr>
          <p:spPr>
            <a:xfrm>
              <a:off x="5973508" y="2977518"/>
              <a:ext cx="1422225" cy="1830702"/>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3" name="Freeform: Shape 12">
              <a:extLst>
                <a:ext uri="{FF2B5EF4-FFF2-40B4-BE49-F238E27FC236}">
                  <a16:creationId xmlns:a16="http://schemas.microsoft.com/office/drawing/2014/main" id="{C07112E0-955F-4D31-803A-A76358EBC614}"/>
                </a:ext>
              </a:extLst>
            </p:cNvPr>
            <p:cNvSpPr/>
            <p:nvPr/>
          </p:nvSpPr>
          <p:spPr>
            <a:xfrm>
              <a:off x="5812965" y="4346260"/>
              <a:ext cx="160543" cy="95302"/>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4" name="Freeform: Shape 13">
              <a:extLst>
                <a:ext uri="{FF2B5EF4-FFF2-40B4-BE49-F238E27FC236}">
                  <a16:creationId xmlns:a16="http://schemas.microsoft.com/office/drawing/2014/main" id="{CAC36928-96A1-49EA-B9D1-733D22362489}"/>
                </a:ext>
              </a:extLst>
            </p:cNvPr>
            <p:cNvSpPr/>
            <p:nvPr/>
          </p:nvSpPr>
          <p:spPr>
            <a:xfrm>
              <a:off x="5021580" y="4441562"/>
              <a:ext cx="1582768" cy="1735400"/>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grpSp>
      <p:sp>
        <p:nvSpPr>
          <p:cNvPr id="15" name="Freeform: Shape 14">
            <a:extLst>
              <a:ext uri="{FF2B5EF4-FFF2-40B4-BE49-F238E27FC236}">
                <a16:creationId xmlns:a16="http://schemas.microsoft.com/office/drawing/2014/main" id="{BA1C8B5A-F88B-4A20-AD3C-18F5C73BF8B7}"/>
              </a:ext>
            </a:extLst>
          </p:cNvPr>
          <p:cNvSpPr/>
          <p:nvPr/>
        </p:nvSpPr>
        <p:spPr>
          <a:xfrm>
            <a:off x="5947452" y="3966764"/>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6" name="Freeform: Shape 15">
            <a:extLst>
              <a:ext uri="{FF2B5EF4-FFF2-40B4-BE49-F238E27FC236}">
                <a16:creationId xmlns:a16="http://schemas.microsoft.com/office/drawing/2014/main" id="{49EF05FD-CD1E-40DE-8FAA-D8948699C889}"/>
              </a:ext>
            </a:extLst>
          </p:cNvPr>
          <p:cNvSpPr/>
          <p:nvPr/>
        </p:nvSpPr>
        <p:spPr>
          <a:xfrm>
            <a:off x="5818153" y="4250252"/>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3399FF"/>
          </a:solidFill>
          <a:ln>
            <a:noFill/>
          </a:ln>
          <a:effectLst>
            <a:innerShdw blurRad="63500" dist="50800" dir="21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7" name="Freeform: Shape 16">
            <a:extLst>
              <a:ext uri="{FF2B5EF4-FFF2-40B4-BE49-F238E27FC236}">
                <a16:creationId xmlns:a16="http://schemas.microsoft.com/office/drawing/2014/main" id="{12CCBDFB-1CF6-4236-83FE-00D0B054EECC}"/>
              </a:ext>
            </a:extLst>
          </p:cNvPr>
          <p:cNvSpPr/>
          <p:nvPr/>
        </p:nvSpPr>
        <p:spPr>
          <a:xfrm>
            <a:off x="5197343" y="503907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00FFCC"/>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8" name="Freeform: Shape 17">
            <a:extLst>
              <a:ext uri="{FF2B5EF4-FFF2-40B4-BE49-F238E27FC236}">
                <a16:creationId xmlns:a16="http://schemas.microsoft.com/office/drawing/2014/main" id="{5AB447F6-08BD-4F09-9455-FD70871F0072}"/>
              </a:ext>
            </a:extLst>
          </p:cNvPr>
          <p:cNvSpPr/>
          <p:nvPr/>
        </p:nvSpPr>
        <p:spPr>
          <a:xfrm>
            <a:off x="5197342" y="288863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9" name="Freeform: Shape 18">
            <a:extLst>
              <a:ext uri="{FF2B5EF4-FFF2-40B4-BE49-F238E27FC236}">
                <a16:creationId xmlns:a16="http://schemas.microsoft.com/office/drawing/2014/main" id="{C1ECEB67-DA9F-4C2E-B389-B866A473CF6D}"/>
              </a:ext>
            </a:extLst>
          </p:cNvPr>
          <p:cNvSpPr/>
          <p:nvPr/>
        </p:nvSpPr>
        <p:spPr>
          <a:xfrm>
            <a:off x="5944094" y="3965347"/>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0" name="Freeform: Shape 19">
            <a:extLst>
              <a:ext uri="{FF2B5EF4-FFF2-40B4-BE49-F238E27FC236}">
                <a16:creationId xmlns:a16="http://schemas.microsoft.com/office/drawing/2014/main" id="{6DB23C87-2A94-4E14-A9CA-EA6147101D21}"/>
              </a:ext>
            </a:extLst>
          </p:cNvPr>
          <p:cNvSpPr/>
          <p:nvPr/>
        </p:nvSpPr>
        <p:spPr>
          <a:xfrm>
            <a:off x="5818154" y="5039074"/>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1" name="Freeform: Shape 20">
            <a:extLst>
              <a:ext uri="{FF2B5EF4-FFF2-40B4-BE49-F238E27FC236}">
                <a16:creationId xmlns:a16="http://schemas.microsoft.com/office/drawing/2014/main" id="{B568E533-9521-457E-875A-558EE570B694}"/>
              </a:ext>
            </a:extLst>
          </p:cNvPr>
          <p:cNvSpPr/>
          <p:nvPr/>
        </p:nvSpPr>
        <p:spPr>
          <a:xfrm>
            <a:off x="5197342" y="5113835"/>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2" name="Freeform: Shape 21">
            <a:extLst>
              <a:ext uri="{FF2B5EF4-FFF2-40B4-BE49-F238E27FC236}">
                <a16:creationId xmlns:a16="http://schemas.microsoft.com/office/drawing/2014/main" id="{2A802FE2-5948-4AF8-8A06-899878119AF1}"/>
              </a:ext>
            </a:extLst>
          </p:cNvPr>
          <p:cNvSpPr/>
          <p:nvPr/>
        </p:nvSpPr>
        <p:spPr>
          <a:xfrm flipH="1">
            <a:off x="7683162" y="3962539"/>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3" name="Freeform: Shape 22">
            <a:extLst>
              <a:ext uri="{FF2B5EF4-FFF2-40B4-BE49-F238E27FC236}">
                <a16:creationId xmlns:a16="http://schemas.microsoft.com/office/drawing/2014/main" id="{0E596100-B9C3-49FB-AFB5-0B1BE3835250}"/>
              </a:ext>
            </a:extLst>
          </p:cNvPr>
          <p:cNvSpPr/>
          <p:nvPr/>
        </p:nvSpPr>
        <p:spPr>
          <a:xfrm flipH="1" flipV="1">
            <a:off x="6448649" y="3252200"/>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4" name="Freeform: Shape 23">
            <a:extLst>
              <a:ext uri="{FF2B5EF4-FFF2-40B4-BE49-F238E27FC236}">
                <a16:creationId xmlns:a16="http://schemas.microsoft.com/office/drawing/2014/main" id="{4BD7015C-483F-4766-A5EB-A46C45617AF5}"/>
              </a:ext>
            </a:extLst>
          </p:cNvPr>
          <p:cNvSpPr/>
          <p:nvPr/>
        </p:nvSpPr>
        <p:spPr>
          <a:xfrm flipH="1" flipV="1">
            <a:off x="6451665" y="2970793"/>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5" name="Freeform: Shape 24">
            <a:extLst>
              <a:ext uri="{FF2B5EF4-FFF2-40B4-BE49-F238E27FC236}">
                <a16:creationId xmlns:a16="http://schemas.microsoft.com/office/drawing/2014/main" id="{BE1764B7-0EB9-4BA6-AEB0-B12DD26CC035}"/>
              </a:ext>
            </a:extLst>
          </p:cNvPr>
          <p:cNvSpPr/>
          <p:nvPr/>
        </p:nvSpPr>
        <p:spPr>
          <a:xfrm flipH="1" flipV="1">
            <a:off x="6825011" y="2108925"/>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9900"/>
          </a:solidFill>
          <a:ln>
            <a:noFill/>
          </a:ln>
          <a:effectLst>
            <a:innerShdw blurRad="63500" dist="50800" dir="3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6" name="Freeform: Shape 25">
            <a:extLst>
              <a:ext uri="{FF2B5EF4-FFF2-40B4-BE49-F238E27FC236}">
                <a16:creationId xmlns:a16="http://schemas.microsoft.com/office/drawing/2014/main" id="{D9764DC3-5E31-4863-90A8-F66102EC8D3C}"/>
              </a:ext>
            </a:extLst>
          </p:cNvPr>
          <p:cNvSpPr/>
          <p:nvPr/>
        </p:nvSpPr>
        <p:spPr>
          <a:xfrm flipH="1" flipV="1">
            <a:off x="6944563" y="1683586"/>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FF66CC"/>
          </a:solidFill>
          <a:ln>
            <a:noFill/>
          </a:ln>
          <a:effectLst>
            <a:innerShdw blurRad="63500" dist="50800" dir="3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7" name="Freeform: Shape 26">
            <a:extLst>
              <a:ext uri="{FF2B5EF4-FFF2-40B4-BE49-F238E27FC236}">
                <a16:creationId xmlns:a16="http://schemas.microsoft.com/office/drawing/2014/main" id="{639EC02E-39C3-4B8D-AE9F-796E86412B46}"/>
              </a:ext>
            </a:extLst>
          </p:cNvPr>
          <p:cNvSpPr/>
          <p:nvPr/>
        </p:nvSpPr>
        <p:spPr>
          <a:xfrm flipH="1" flipV="1">
            <a:off x="6441031" y="297128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8" name="Freeform: Shape 27">
            <a:extLst>
              <a:ext uri="{FF2B5EF4-FFF2-40B4-BE49-F238E27FC236}">
                <a16:creationId xmlns:a16="http://schemas.microsoft.com/office/drawing/2014/main" id="{391ABD13-A430-42F6-8875-5EA1EE1747D2}"/>
              </a:ext>
            </a:extLst>
          </p:cNvPr>
          <p:cNvSpPr/>
          <p:nvPr/>
        </p:nvSpPr>
        <p:spPr>
          <a:xfrm flipH="1" flipV="1">
            <a:off x="5820219" y="1819581"/>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9" name="Freeform: Shape 28">
            <a:extLst>
              <a:ext uri="{FF2B5EF4-FFF2-40B4-BE49-F238E27FC236}">
                <a16:creationId xmlns:a16="http://schemas.microsoft.com/office/drawing/2014/main" id="{0FA6B576-9F7D-4DE4-9393-077029355B4C}"/>
              </a:ext>
            </a:extLst>
          </p:cNvPr>
          <p:cNvSpPr/>
          <p:nvPr/>
        </p:nvSpPr>
        <p:spPr>
          <a:xfrm flipH="1" flipV="1">
            <a:off x="6943521" y="2107210"/>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0" name="Freeform: Shape 29">
            <a:extLst>
              <a:ext uri="{FF2B5EF4-FFF2-40B4-BE49-F238E27FC236}">
                <a16:creationId xmlns:a16="http://schemas.microsoft.com/office/drawing/2014/main" id="{B55DCADB-1A7C-4662-B136-6915DDFD1CC9}"/>
              </a:ext>
            </a:extLst>
          </p:cNvPr>
          <p:cNvSpPr/>
          <p:nvPr/>
        </p:nvSpPr>
        <p:spPr>
          <a:xfrm flipH="1" flipV="1">
            <a:off x="6441031" y="745854"/>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1" name="Freeform: Shape 30">
            <a:extLst>
              <a:ext uri="{FF2B5EF4-FFF2-40B4-BE49-F238E27FC236}">
                <a16:creationId xmlns:a16="http://schemas.microsoft.com/office/drawing/2014/main" id="{A8952B75-B054-4F76-BF3D-E7EF8B86B5C8}"/>
              </a:ext>
            </a:extLst>
          </p:cNvPr>
          <p:cNvSpPr/>
          <p:nvPr/>
        </p:nvSpPr>
        <p:spPr>
          <a:xfrm rot="17986545" flipH="1" flipV="1">
            <a:off x="7190691" y="2750003"/>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FF66"/>
          </a:solidFill>
          <a:ln>
            <a:noFill/>
          </a:ln>
          <a:effectLst>
            <a:innerShdw blurRad="63500" dist="50800" dir="1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2" name="Freeform: Shape 31">
            <a:extLst>
              <a:ext uri="{FF2B5EF4-FFF2-40B4-BE49-F238E27FC236}">
                <a16:creationId xmlns:a16="http://schemas.microsoft.com/office/drawing/2014/main" id="{FBA324CE-03C4-4ECF-9ECE-3A286CCC0399}"/>
              </a:ext>
            </a:extLst>
          </p:cNvPr>
          <p:cNvSpPr/>
          <p:nvPr/>
        </p:nvSpPr>
        <p:spPr>
          <a:xfrm flipV="1">
            <a:off x="5199430" y="382413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99FF66"/>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cxnSp>
        <p:nvCxnSpPr>
          <p:cNvPr id="33" name="Connector: Elbow 32">
            <a:extLst>
              <a:ext uri="{FF2B5EF4-FFF2-40B4-BE49-F238E27FC236}">
                <a16:creationId xmlns:a16="http://schemas.microsoft.com/office/drawing/2014/main" id="{5F31A74B-03A6-41A7-8C7D-7A260A6E97E2}"/>
              </a:ext>
            </a:extLst>
          </p:cNvPr>
          <p:cNvCxnSpPr>
            <a:cxnSpLocks/>
          </p:cNvCxnSpPr>
          <p:nvPr/>
        </p:nvCxnSpPr>
        <p:spPr>
          <a:xfrm rot="10800000">
            <a:off x="5284470" y="771630"/>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C658BCC0-52DC-4EAC-90A4-64F4A48930B5}"/>
              </a:ext>
            </a:extLst>
          </p:cNvPr>
          <p:cNvSpPr/>
          <p:nvPr/>
        </p:nvSpPr>
        <p:spPr>
          <a:xfrm>
            <a:off x="3348990" y="47558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Connector: Elbow 34">
            <a:extLst>
              <a:ext uri="{FF2B5EF4-FFF2-40B4-BE49-F238E27FC236}">
                <a16:creationId xmlns:a16="http://schemas.microsoft.com/office/drawing/2014/main" id="{73C7EA77-C775-45E1-A760-7BE2AC29E0CB}"/>
              </a:ext>
            </a:extLst>
          </p:cNvPr>
          <p:cNvCxnSpPr>
            <a:cxnSpLocks/>
          </p:cNvCxnSpPr>
          <p:nvPr/>
        </p:nvCxnSpPr>
        <p:spPr>
          <a:xfrm rot="10800000">
            <a:off x="4673859" y="1840684"/>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5AA3BB2-2C6C-4DBD-A301-DA956D86FA29}"/>
              </a:ext>
            </a:extLst>
          </p:cNvPr>
          <p:cNvCxnSpPr>
            <a:cxnSpLocks/>
          </p:cNvCxnSpPr>
          <p:nvPr/>
        </p:nvCxnSpPr>
        <p:spPr>
          <a:xfrm rot="10800000">
            <a:off x="4058947" y="29222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F33FD81-39ED-4757-B556-4BF5BB149EBB}"/>
              </a:ext>
            </a:extLst>
          </p:cNvPr>
          <p:cNvCxnSpPr>
            <a:cxnSpLocks/>
          </p:cNvCxnSpPr>
          <p:nvPr/>
        </p:nvCxnSpPr>
        <p:spPr>
          <a:xfrm rot="10800000">
            <a:off x="7678094" y="39690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AE52E96-CD4D-4A7B-A070-52B498E04335}"/>
              </a:ext>
            </a:extLst>
          </p:cNvPr>
          <p:cNvCxnSpPr>
            <a:cxnSpLocks/>
          </p:cNvCxnSpPr>
          <p:nvPr/>
        </p:nvCxnSpPr>
        <p:spPr>
          <a:xfrm rot="10800000">
            <a:off x="7057686" y="5030992"/>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00B11DF8-A293-4036-A586-EB1D0556386A}"/>
              </a:ext>
            </a:extLst>
          </p:cNvPr>
          <p:cNvCxnSpPr>
            <a:cxnSpLocks/>
          </p:cNvCxnSpPr>
          <p:nvPr/>
        </p:nvCxnSpPr>
        <p:spPr>
          <a:xfrm rot="10800000">
            <a:off x="6426456" y="6105646"/>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EF8DCE1-F939-430A-974F-AEDFA83E0613}"/>
              </a:ext>
            </a:extLst>
          </p:cNvPr>
          <p:cNvSpPr/>
          <p:nvPr/>
        </p:nvSpPr>
        <p:spPr>
          <a:xfrm>
            <a:off x="2730326" y="1544067"/>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AA0A2FC9-DA13-4A0F-8748-086A59805721}"/>
              </a:ext>
            </a:extLst>
          </p:cNvPr>
          <p:cNvSpPr/>
          <p:nvPr/>
        </p:nvSpPr>
        <p:spPr>
          <a:xfrm>
            <a:off x="8842579" y="400346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50221159-1856-4AD4-95DF-A96735C5121F}"/>
              </a:ext>
            </a:extLst>
          </p:cNvPr>
          <p:cNvSpPr/>
          <p:nvPr/>
        </p:nvSpPr>
        <p:spPr>
          <a:xfrm>
            <a:off x="2122433" y="2625683"/>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5A0D5C1B-03D4-4071-8C9E-6B402409517F}"/>
              </a:ext>
            </a:extLst>
          </p:cNvPr>
          <p:cNvSpPr/>
          <p:nvPr/>
        </p:nvSpPr>
        <p:spPr>
          <a:xfrm>
            <a:off x="8205766" y="5051878"/>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53CEA714-1B86-4BCF-8BE2-F36729AF0E14}"/>
              </a:ext>
            </a:extLst>
          </p:cNvPr>
          <p:cNvSpPr/>
          <p:nvPr/>
        </p:nvSpPr>
        <p:spPr>
          <a:xfrm>
            <a:off x="7574536" y="6126902"/>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Graphic 44" descr="Bullseye with solid fill">
            <a:extLst>
              <a:ext uri="{FF2B5EF4-FFF2-40B4-BE49-F238E27FC236}">
                <a16:creationId xmlns:a16="http://schemas.microsoft.com/office/drawing/2014/main" id="{39E46765-30FC-41F7-8566-A50A1CE654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48889" y="5511966"/>
            <a:ext cx="540000" cy="540000"/>
          </a:xfrm>
          <a:prstGeom prst="rect">
            <a:avLst/>
          </a:prstGeom>
          <a:effectLst>
            <a:outerShdw blurRad="50800" dist="266700" dir="3000000" algn="tl" rotWithShape="0">
              <a:schemeClr val="tx1">
                <a:alpha val="31000"/>
              </a:schemeClr>
            </a:outerShdw>
          </a:effectLst>
        </p:spPr>
      </p:pic>
      <p:pic>
        <p:nvPicPr>
          <p:cNvPr id="46" name="Graphic 45" descr="Bar graph with upward trend with solid fill">
            <a:extLst>
              <a:ext uri="{FF2B5EF4-FFF2-40B4-BE49-F238E27FC236}">
                <a16:creationId xmlns:a16="http://schemas.microsoft.com/office/drawing/2014/main" id="{4B568A1D-6739-4133-9E8C-BD3AF7C09E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88542" y="4432128"/>
            <a:ext cx="540000" cy="540000"/>
          </a:xfrm>
          <a:prstGeom prst="rect">
            <a:avLst/>
          </a:prstGeom>
          <a:effectLst>
            <a:outerShdw blurRad="50800" dist="330200" dir="2400000" algn="tl" rotWithShape="0">
              <a:prstClr val="black">
                <a:alpha val="40000"/>
              </a:prstClr>
            </a:outerShdw>
          </a:effectLst>
        </p:spPr>
      </p:pic>
      <p:pic>
        <p:nvPicPr>
          <p:cNvPr id="47" name="Graphic 46" descr="Stopwatch with solid fill">
            <a:extLst>
              <a:ext uri="{FF2B5EF4-FFF2-40B4-BE49-F238E27FC236}">
                <a16:creationId xmlns:a16="http://schemas.microsoft.com/office/drawing/2014/main" id="{D9530905-13E8-4695-BFF9-3B11821490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98163" y="3316963"/>
            <a:ext cx="540000" cy="540000"/>
          </a:xfrm>
          <a:prstGeom prst="rect">
            <a:avLst/>
          </a:prstGeom>
          <a:effectLst>
            <a:outerShdw blurRad="50800" dist="292100" dir="1800000" algn="tl" rotWithShape="0">
              <a:prstClr val="black">
                <a:alpha val="40000"/>
              </a:prstClr>
            </a:outerShdw>
          </a:effectLst>
        </p:spPr>
      </p:pic>
      <p:pic>
        <p:nvPicPr>
          <p:cNvPr id="48" name="Graphic 47" descr="Single gear with solid fill">
            <a:extLst>
              <a:ext uri="{FF2B5EF4-FFF2-40B4-BE49-F238E27FC236}">
                <a16:creationId xmlns:a16="http://schemas.microsoft.com/office/drawing/2014/main" id="{AFF084EB-A625-4679-9005-E608FDAD3FB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90165" y="3347081"/>
            <a:ext cx="540000" cy="540000"/>
          </a:xfrm>
          <a:prstGeom prst="rect">
            <a:avLst/>
          </a:prstGeom>
          <a:effectLst>
            <a:outerShdw blurRad="50800" dist="266700" dir="1800000" algn="tl" rotWithShape="0">
              <a:prstClr val="black">
                <a:alpha val="40000"/>
              </a:prstClr>
            </a:outerShdw>
          </a:effectLst>
        </p:spPr>
      </p:pic>
      <p:pic>
        <p:nvPicPr>
          <p:cNvPr id="49" name="Graphic 48" descr="Magnifying glass with solid fill">
            <a:extLst>
              <a:ext uri="{FF2B5EF4-FFF2-40B4-BE49-F238E27FC236}">
                <a16:creationId xmlns:a16="http://schemas.microsoft.com/office/drawing/2014/main" id="{06979707-E88A-4C93-AFA1-30A21E2915B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92681" y="2247627"/>
            <a:ext cx="540000" cy="540000"/>
          </a:xfrm>
          <a:prstGeom prst="rect">
            <a:avLst/>
          </a:prstGeom>
          <a:effectLst>
            <a:outerShdw blurRad="50800" dist="177800" dir="1800000" algn="tl" rotWithShape="0">
              <a:prstClr val="black">
                <a:alpha val="40000"/>
              </a:prstClr>
            </a:outerShdw>
          </a:effectLst>
        </p:spPr>
      </p:pic>
      <p:pic>
        <p:nvPicPr>
          <p:cNvPr id="50" name="Graphic 49" descr="Lightbulb with solid fill">
            <a:extLst>
              <a:ext uri="{FF2B5EF4-FFF2-40B4-BE49-F238E27FC236}">
                <a16:creationId xmlns:a16="http://schemas.microsoft.com/office/drawing/2014/main" id="{9D0F1E9D-77B1-47A2-9965-7EF8757022A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99461" y="1100857"/>
            <a:ext cx="540000" cy="540000"/>
          </a:xfrm>
          <a:prstGeom prst="rect">
            <a:avLst/>
          </a:prstGeom>
          <a:effectLst>
            <a:outerShdw blurRad="50800" dist="190500" dir="2400000" algn="tl" rotWithShape="0">
              <a:prstClr val="black">
                <a:alpha val="40000"/>
              </a:prstClr>
            </a:outerShdw>
          </a:effectLst>
        </p:spPr>
      </p:pic>
      <p:sp>
        <p:nvSpPr>
          <p:cNvPr id="51" name="TextBox 50">
            <a:extLst>
              <a:ext uri="{FF2B5EF4-FFF2-40B4-BE49-F238E27FC236}">
                <a16:creationId xmlns:a16="http://schemas.microsoft.com/office/drawing/2014/main" id="{F663FCDC-2679-4560-B2BF-AB5965A0EE4F}"/>
              </a:ext>
            </a:extLst>
          </p:cNvPr>
          <p:cNvSpPr txBox="1"/>
          <p:nvPr/>
        </p:nvSpPr>
        <p:spPr>
          <a:xfrm>
            <a:off x="7151270" y="1704038"/>
            <a:ext cx="35779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01</a:t>
            </a:r>
          </a:p>
        </p:txBody>
      </p:sp>
      <p:sp>
        <p:nvSpPr>
          <p:cNvPr id="52" name="TextBox 51">
            <a:extLst>
              <a:ext uri="{FF2B5EF4-FFF2-40B4-BE49-F238E27FC236}">
                <a16:creationId xmlns:a16="http://schemas.microsoft.com/office/drawing/2014/main" id="{83B9310E-43E4-43F4-80A4-AACA8D4FD77D}"/>
              </a:ext>
            </a:extLst>
          </p:cNvPr>
          <p:cNvSpPr txBox="1"/>
          <p:nvPr/>
        </p:nvSpPr>
        <p:spPr>
          <a:xfrm>
            <a:off x="6747798" y="2338401"/>
            <a:ext cx="393056"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02</a:t>
            </a:r>
          </a:p>
        </p:txBody>
      </p:sp>
      <p:sp>
        <p:nvSpPr>
          <p:cNvPr id="53" name="TextBox 52">
            <a:extLst>
              <a:ext uri="{FF2B5EF4-FFF2-40B4-BE49-F238E27FC236}">
                <a16:creationId xmlns:a16="http://schemas.microsoft.com/office/drawing/2014/main" id="{55D71D65-0147-4631-82E1-BD82953684EA}"/>
              </a:ext>
            </a:extLst>
          </p:cNvPr>
          <p:cNvSpPr txBox="1"/>
          <p:nvPr/>
        </p:nvSpPr>
        <p:spPr>
          <a:xfrm>
            <a:off x="5737042" y="4492695"/>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05</a:t>
            </a:r>
          </a:p>
        </p:txBody>
      </p:sp>
      <p:sp>
        <p:nvSpPr>
          <p:cNvPr id="54" name="TextBox 53">
            <a:extLst>
              <a:ext uri="{FF2B5EF4-FFF2-40B4-BE49-F238E27FC236}">
                <a16:creationId xmlns:a16="http://schemas.microsoft.com/office/drawing/2014/main" id="{84A341CB-ED85-4BF4-8F62-7C18A1E39D94}"/>
              </a:ext>
            </a:extLst>
          </p:cNvPr>
          <p:cNvSpPr txBox="1"/>
          <p:nvPr/>
        </p:nvSpPr>
        <p:spPr>
          <a:xfrm>
            <a:off x="7109592" y="2980756"/>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03</a:t>
            </a:r>
          </a:p>
        </p:txBody>
      </p:sp>
      <p:sp>
        <p:nvSpPr>
          <p:cNvPr id="55" name="TextBox 54">
            <a:extLst>
              <a:ext uri="{FF2B5EF4-FFF2-40B4-BE49-F238E27FC236}">
                <a16:creationId xmlns:a16="http://schemas.microsoft.com/office/drawing/2014/main" id="{56754B27-32F0-44BE-B6AF-981570202F1C}"/>
              </a:ext>
            </a:extLst>
          </p:cNvPr>
          <p:cNvSpPr txBox="1"/>
          <p:nvPr/>
        </p:nvSpPr>
        <p:spPr>
          <a:xfrm>
            <a:off x="5328835" y="3831752"/>
            <a:ext cx="40588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04</a:t>
            </a:r>
          </a:p>
        </p:txBody>
      </p:sp>
      <p:sp>
        <p:nvSpPr>
          <p:cNvPr id="56" name="TextBox 55">
            <a:extLst>
              <a:ext uri="{FF2B5EF4-FFF2-40B4-BE49-F238E27FC236}">
                <a16:creationId xmlns:a16="http://schemas.microsoft.com/office/drawing/2014/main" id="{0F703032-4DFE-4B25-8847-23F5806318F6}"/>
              </a:ext>
            </a:extLst>
          </p:cNvPr>
          <p:cNvSpPr txBox="1"/>
          <p:nvPr/>
        </p:nvSpPr>
        <p:spPr>
          <a:xfrm>
            <a:off x="5377061" y="5109837"/>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06</a:t>
            </a:r>
          </a:p>
        </p:txBody>
      </p:sp>
      <p:sp>
        <p:nvSpPr>
          <p:cNvPr id="57" name="TextBox 56">
            <a:extLst>
              <a:ext uri="{FF2B5EF4-FFF2-40B4-BE49-F238E27FC236}">
                <a16:creationId xmlns:a16="http://schemas.microsoft.com/office/drawing/2014/main" id="{C511BFB5-EEAD-4CA1-979C-CC71A3834622}"/>
              </a:ext>
            </a:extLst>
          </p:cNvPr>
          <p:cNvSpPr txBox="1"/>
          <p:nvPr/>
        </p:nvSpPr>
        <p:spPr>
          <a:xfrm>
            <a:off x="7898512" y="108973"/>
            <a:ext cx="4338695" cy="1261884"/>
          </a:xfrm>
          <a:prstGeom prst="rect">
            <a:avLst/>
          </a:prstGeom>
          <a:noFill/>
        </p:spPr>
        <p:txBody>
          <a:bodyPr wrap="square" rtlCol="0">
            <a:spAutoFit/>
          </a:bodyPr>
          <a:lstStyle/>
          <a:p>
            <a:pPr algn="ctr"/>
            <a:r>
              <a:rPr lang="en-GB" sz="4400" b="1" spc="300" dirty="0">
                <a:solidFill>
                  <a:schemeClr val="bg1"/>
                </a:solidFill>
                <a:latin typeface="EuroStyle" panose="02027200000000000000" pitchFamily="18" charset="0"/>
              </a:rPr>
              <a:t>Cryptography</a:t>
            </a:r>
          </a:p>
          <a:p>
            <a:pPr algn="ctr"/>
            <a:r>
              <a:rPr lang="en-GB" sz="3200" b="1" spc="300" dirty="0">
                <a:solidFill>
                  <a:schemeClr val="bg1"/>
                </a:solidFill>
                <a:latin typeface="EuroStyle" panose="02027200000000000000" pitchFamily="18" charset="0"/>
              </a:rPr>
              <a:t>Week 2</a:t>
            </a:r>
          </a:p>
        </p:txBody>
      </p:sp>
      <p:sp>
        <p:nvSpPr>
          <p:cNvPr id="58" name="TextBox 57">
            <a:extLst>
              <a:ext uri="{FF2B5EF4-FFF2-40B4-BE49-F238E27FC236}">
                <a16:creationId xmlns:a16="http://schemas.microsoft.com/office/drawing/2014/main" id="{DE6C5A3C-32EF-4195-8A42-ECEC36D1B91E}"/>
              </a:ext>
            </a:extLst>
          </p:cNvPr>
          <p:cNvSpPr txBox="1"/>
          <p:nvPr/>
        </p:nvSpPr>
        <p:spPr>
          <a:xfrm>
            <a:off x="3402826" y="517115"/>
            <a:ext cx="1794516" cy="461665"/>
          </a:xfrm>
          <a:prstGeom prst="rect">
            <a:avLst/>
          </a:prstGeom>
          <a:noFill/>
        </p:spPr>
        <p:txBody>
          <a:bodyPr wrap="square" rtlCol="0">
            <a:spAutoFit/>
          </a:bodyPr>
          <a:lstStyle/>
          <a:p>
            <a:pPr algn="ctr"/>
            <a:r>
              <a:rPr lang="en-GB" sz="2400" b="1" spc="300" dirty="0">
                <a:solidFill>
                  <a:srgbClr val="00B050"/>
                </a:solidFill>
                <a:latin typeface="EuroStyle" panose="02027200000000000000" pitchFamily="18" charset="0"/>
              </a:rPr>
              <a:t>Intro</a:t>
            </a:r>
          </a:p>
        </p:txBody>
      </p:sp>
      <p:sp>
        <p:nvSpPr>
          <p:cNvPr id="59" name="TextBox 58">
            <a:extLst>
              <a:ext uri="{FF2B5EF4-FFF2-40B4-BE49-F238E27FC236}">
                <a16:creationId xmlns:a16="http://schemas.microsoft.com/office/drawing/2014/main" id="{1F1E1CA2-8B22-4EBC-A8B3-4E1D4101D87E}"/>
              </a:ext>
            </a:extLst>
          </p:cNvPr>
          <p:cNvSpPr txBox="1"/>
          <p:nvPr/>
        </p:nvSpPr>
        <p:spPr>
          <a:xfrm>
            <a:off x="3019444" y="1601899"/>
            <a:ext cx="1472711" cy="461665"/>
          </a:xfrm>
          <a:prstGeom prst="rect">
            <a:avLst/>
          </a:prstGeom>
          <a:noFill/>
        </p:spPr>
        <p:txBody>
          <a:bodyPr wrap="none" rtlCol="0">
            <a:spAutoFit/>
          </a:bodyPr>
          <a:lstStyle/>
          <a:p>
            <a:r>
              <a:rPr lang="en-GB" sz="2400" b="1" spc="300" dirty="0">
                <a:solidFill>
                  <a:srgbClr val="00B050"/>
                </a:solidFill>
                <a:latin typeface="EuroStyle" panose="02027200000000000000" pitchFamily="18" charset="0"/>
              </a:rPr>
              <a:t>Monday</a:t>
            </a:r>
            <a:endParaRPr lang="en-GB" b="1" spc="300" dirty="0">
              <a:solidFill>
                <a:srgbClr val="00B050"/>
              </a:solidFill>
              <a:latin typeface="EuroStyle" panose="02027200000000000000" pitchFamily="18" charset="0"/>
            </a:endParaRPr>
          </a:p>
        </p:txBody>
      </p:sp>
      <p:sp>
        <p:nvSpPr>
          <p:cNvPr id="60" name="TextBox 59">
            <a:extLst>
              <a:ext uri="{FF2B5EF4-FFF2-40B4-BE49-F238E27FC236}">
                <a16:creationId xmlns:a16="http://schemas.microsoft.com/office/drawing/2014/main" id="{ACF09B4E-41D8-4B56-8174-5E60E938E8D6}"/>
              </a:ext>
            </a:extLst>
          </p:cNvPr>
          <p:cNvSpPr txBox="1"/>
          <p:nvPr/>
        </p:nvSpPr>
        <p:spPr>
          <a:xfrm>
            <a:off x="9113041" y="4053349"/>
            <a:ext cx="1492203" cy="461665"/>
          </a:xfrm>
          <a:prstGeom prst="rect">
            <a:avLst/>
          </a:prstGeom>
          <a:noFill/>
        </p:spPr>
        <p:txBody>
          <a:bodyPr wrap="none" rtlCol="0">
            <a:spAutoFit/>
          </a:bodyPr>
          <a:lstStyle/>
          <a:p>
            <a:r>
              <a:rPr lang="en-GB" sz="2400" b="1" spc="300" dirty="0">
                <a:solidFill>
                  <a:srgbClr val="00B050"/>
                </a:solidFill>
                <a:latin typeface="EuroStyle" panose="02027200000000000000" pitchFamily="18" charset="0"/>
              </a:rPr>
              <a:t>Tuesday</a:t>
            </a:r>
            <a:endParaRPr lang="en-GB" b="1" spc="300" dirty="0">
              <a:solidFill>
                <a:srgbClr val="00B050"/>
              </a:solidFill>
              <a:latin typeface="EuroStyle" panose="02027200000000000000" pitchFamily="18" charset="0"/>
            </a:endParaRPr>
          </a:p>
        </p:txBody>
      </p:sp>
      <p:sp>
        <p:nvSpPr>
          <p:cNvPr id="61" name="TextBox 60">
            <a:extLst>
              <a:ext uri="{FF2B5EF4-FFF2-40B4-BE49-F238E27FC236}">
                <a16:creationId xmlns:a16="http://schemas.microsoft.com/office/drawing/2014/main" id="{9CF244F9-7E36-42DC-B24D-59EBF30A28A1}"/>
              </a:ext>
            </a:extLst>
          </p:cNvPr>
          <p:cNvSpPr txBox="1"/>
          <p:nvPr/>
        </p:nvSpPr>
        <p:spPr>
          <a:xfrm>
            <a:off x="2147731" y="2691467"/>
            <a:ext cx="2021194" cy="461665"/>
          </a:xfrm>
          <a:prstGeom prst="rect">
            <a:avLst/>
          </a:prstGeom>
          <a:noFill/>
        </p:spPr>
        <p:txBody>
          <a:bodyPr wrap="none" rtlCol="0">
            <a:spAutoFit/>
          </a:bodyPr>
          <a:lstStyle/>
          <a:p>
            <a:r>
              <a:rPr lang="en-GB" sz="2400" b="1" spc="300" dirty="0">
                <a:solidFill>
                  <a:srgbClr val="FFC000"/>
                </a:solidFill>
                <a:latin typeface="EuroStyle" panose="02027200000000000000" pitchFamily="18" charset="0"/>
              </a:rPr>
              <a:t>Wednesday</a:t>
            </a:r>
            <a:endParaRPr lang="en-GB" b="1" spc="300" dirty="0">
              <a:solidFill>
                <a:srgbClr val="FFC000"/>
              </a:solidFill>
              <a:latin typeface="EuroStyle" panose="02027200000000000000" pitchFamily="18" charset="0"/>
            </a:endParaRPr>
          </a:p>
        </p:txBody>
      </p:sp>
      <p:sp>
        <p:nvSpPr>
          <p:cNvPr id="62" name="TextBox 61">
            <a:extLst>
              <a:ext uri="{FF2B5EF4-FFF2-40B4-BE49-F238E27FC236}">
                <a16:creationId xmlns:a16="http://schemas.microsoft.com/office/drawing/2014/main" id="{E55572B0-0A45-4057-94BB-B759D0F7135D}"/>
              </a:ext>
            </a:extLst>
          </p:cNvPr>
          <p:cNvSpPr txBox="1"/>
          <p:nvPr/>
        </p:nvSpPr>
        <p:spPr>
          <a:xfrm>
            <a:off x="8393801" y="5117662"/>
            <a:ext cx="1479892"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Thursday</a:t>
            </a:r>
            <a:endParaRPr lang="en-GB" spc="300" dirty="0">
              <a:solidFill>
                <a:schemeClr val="bg1"/>
              </a:solidFill>
              <a:latin typeface="EuroStyle" panose="02027200000000000000" pitchFamily="18" charset="0"/>
            </a:endParaRPr>
          </a:p>
        </p:txBody>
      </p:sp>
      <p:sp>
        <p:nvSpPr>
          <p:cNvPr id="63" name="TextBox 62">
            <a:extLst>
              <a:ext uri="{FF2B5EF4-FFF2-40B4-BE49-F238E27FC236}">
                <a16:creationId xmlns:a16="http://schemas.microsoft.com/office/drawing/2014/main" id="{282655B6-90CA-4328-86FC-0793928AD5CE}"/>
              </a:ext>
            </a:extLst>
          </p:cNvPr>
          <p:cNvSpPr txBox="1"/>
          <p:nvPr/>
        </p:nvSpPr>
        <p:spPr>
          <a:xfrm>
            <a:off x="7976602" y="6192686"/>
            <a:ext cx="1043876"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Friday</a:t>
            </a:r>
            <a:endParaRPr lang="en-GB" spc="300" dirty="0">
              <a:solidFill>
                <a:schemeClr val="bg1"/>
              </a:solidFill>
              <a:latin typeface="EuroStyle" panose="02027200000000000000" pitchFamily="18" charset="0"/>
            </a:endParaRPr>
          </a:p>
        </p:txBody>
      </p:sp>
    </p:spTree>
    <p:extLst>
      <p:ext uri="{BB962C8B-B14F-4D97-AF65-F5344CB8AC3E}">
        <p14:creationId xmlns:p14="http://schemas.microsoft.com/office/powerpoint/2010/main" val="7404963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2D086-A43B-4CDC-A095-32ECF695D0EB}"/>
              </a:ext>
            </a:extLst>
          </p:cNvPr>
          <p:cNvSpPr>
            <a:spLocks noGrp="1"/>
          </p:cNvSpPr>
          <p:nvPr>
            <p:ph type="title"/>
          </p:nvPr>
        </p:nvSpPr>
        <p:spPr/>
        <p:txBody>
          <a:bodyPr/>
          <a:lstStyle/>
          <a:p>
            <a:r>
              <a:rPr lang="en-GB" dirty="0"/>
              <a:t>Syllabus – Week 2</a:t>
            </a:r>
          </a:p>
        </p:txBody>
      </p:sp>
      <p:sp>
        <p:nvSpPr>
          <p:cNvPr id="3" name="Content Placeholder 2">
            <a:extLst>
              <a:ext uri="{FF2B5EF4-FFF2-40B4-BE49-F238E27FC236}">
                <a16:creationId xmlns:a16="http://schemas.microsoft.com/office/drawing/2014/main" id="{93E1A0CE-437E-4089-AE73-03BEE8D4C05A}"/>
              </a:ext>
            </a:extLst>
          </p:cNvPr>
          <p:cNvSpPr>
            <a:spLocks noGrp="1"/>
          </p:cNvSpPr>
          <p:nvPr>
            <p:ph idx="1"/>
          </p:nvPr>
        </p:nvSpPr>
        <p:spPr>
          <a:xfrm>
            <a:off x="838200" y="1420586"/>
            <a:ext cx="10515600" cy="4756377"/>
          </a:xfrm>
        </p:spPr>
        <p:txBody>
          <a:bodyPr>
            <a:normAutofit/>
          </a:bodyPr>
          <a:lstStyle/>
          <a:p>
            <a:r>
              <a:rPr lang="en-US" sz="1800" i="0" u="none" strike="noStrike" baseline="0" dirty="0">
                <a:solidFill>
                  <a:srgbClr val="223346"/>
                </a:solidFill>
                <a:latin typeface="Arial" panose="020B0604020202020204" pitchFamily="34" charset="0"/>
              </a:rPr>
              <a:t>Monday</a:t>
            </a:r>
          </a:p>
          <a:p>
            <a:pPr lvl="1"/>
            <a:r>
              <a:rPr lang="en-US" sz="1400" i="0" u="none" strike="noStrike" baseline="0" dirty="0">
                <a:solidFill>
                  <a:srgbClr val="223346"/>
                </a:solidFill>
                <a:latin typeface="Arial" panose="020B0604020202020204" pitchFamily="34" charset="0"/>
              </a:rPr>
              <a:t>Secure Hash</a:t>
            </a:r>
          </a:p>
          <a:p>
            <a:pPr lvl="1"/>
            <a:r>
              <a:rPr lang="en-US" sz="1400" dirty="0">
                <a:solidFill>
                  <a:srgbClr val="223346"/>
                </a:solidFill>
                <a:latin typeface="Arial" panose="020B0604020202020204" pitchFamily="34" charset="0"/>
              </a:rPr>
              <a:t>Digital Signing, Certificate Authorities</a:t>
            </a:r>
            <a:endParaRPr lang="en-US" sz="1400" i="0" u="none" strike="noStrike" baseline="0" dirty="0">
              <a:solidFill>
                <a:srgbClr val="223346"/>
              </a:solidFill>
              <a:latin typeface="Arial" panose="020B0604020202020204" pitchFamily="34" charset="0"/>
            </a:endParaRPr>
          </a:p>
          <a:p>
            <a:r>
              <a:rPr lang="en-GB" sz="1800" i="0" u="none" strike="noStrike" baseline="0" dirty="0">
                <a:solidFill>
                  <a:srgbClr val="223346"/>
                </a:solidFill>
                <a:latin typeface="Arial" panose="020B0604020202020204" pitchFamily="34" charset="0"/>
              </a:rPr>
              <a:t>Tuesday</a:t>
            </a:r>
          </a:p>
          <a:p>
            <a:pPr lvl="1"/>
            <a:r>
              <a:rPr lang="en-GB" sz="1400" dirty="0">
                <a:solidFill>
                  <a:srgbClr val="000000"/>
                </a:solidFill>
                <a:latin typeface="Arial" panose="020B0604020202020204" pitchFamily="34" charset="0"/>
              </a:rPr>
              <a:t>Public Key</a:t>
            </a:r>
            <a:r>
              <a:rPr lang="en-GB" sz="1400" b="0" i="0" u="none" strike="noStrike" baseline="0" dirty="0">
                <a:solidFill>
                  <a:srgbClr val="000000"/>
                </a:solidFill>
                <a:latin typeface="Arial" panose="020B0604020202020204" pitchFamily="34" charset="0"/>
              </a:rPr>
              <a:t> Ciphers – Examples &amp; Analysis</a:t>
            </a:r>
          </a:p>
          <a:p>
            <a:pPr lvl="1"/>
            <a:r>
              <a:rPr lang="en-US" sz="1400" dirty="0">
                <a:solidFill>
                  <a:srgbClr val="000000"/>
                </a:solidFill>
                <a:latin typeface="Arial" panose="020B0604020202020204" pitchFamily="34" charset="0"/>
              </a:rPr>
              <a:t>Block Ciphers – Examples &amp; Analysis – Covered Previously</a:t>
            </a:r>
          </a:p>
          <a:p>
            <a:r>
              <a:rPr lang="en-GB" sz="1800" b="1" i="0" u="none" strike="noStrike" baseline="0" dirty="0">
                <a:solidFill>
                  <a:schemeClr val="accent2"/>
                </a:solidFill>
                <a:latin typeface="Arial" panose="020B0604020202020204" pitchFamily="34" charset="0"/>
              </a:rPr>
              <a:t>Wednesday</a:t>
            </a:r>
          </a:p>
          <a:p>
            <a:pPr lvl="1"/>
            <a:r>
              <a:rPr lang="en-US" sz="1400" b="1" i="0" u="none" strike="noStrike" baseline="0" dirty="0">
                <a:solidFill>
                  <a:schemeClr val="accent2"/>
                </a:solidFill>
                <a:latin typeface="Arial" panose="020B0604020202020204" pitchFamily="34" charset="0"/>
              </a:rPr>
              <a:t>How cryptographic techniques are applied and to what end and their limitations</a:t>
            </a:r>
          </a:p>
          <a:p>
            <a:r>
              <a:rPr lang="en-GB" sz="1800" dirty="0">
                <a:solidFill>
                  <a:srgbClr val="000000"/>
                </a:solidFill>
                <a:latin typeface="Arial" panose="020B0604020202020204" pitchFamily="34" charset="0"/>
              </a:rPr>
              <a:t>Thursday</a:t>
            </a:r>
          </a:p>
          <a:p>
            <a:pPr lvl="1"/>
            <a:r>
              <a:rPr lang="en-US" sz="1400" dirty="0">
                <a:solidFill>
                  <a:srgbClr val="000000"/>
                </a:solidFill>
                <a:latin typeface="Arial" panose="020B0604020202020204" pitchFamily="34" charset="0"/>
              </a:rPr>
              <a:t>Examples of badly applied or implemented cryptographic techniques</a:t>
            </a:r>
          </a:p>
          <a:p>
            <a:r>
              <a:rPr lang="en-US" sz="1800" dirty="0">
                <a:solidFill>
                  <a:srgbClr val="000000"/>
                </a:solidFill>
                <a:latin typeface="Arial" panose="020B0604020202020204" pitchFamily="34" charset="0"/>
              </a:rPr>
              <a:t>Friday</a:t>
            </a:r>
          </a:p>
          <a:p>
            <a:pPr lvl="1"/>
            <a:r>
              <a:rPr lang="en-GB" sz="1400" dirty="0">
                <a:solidFill>
                  <a:srgbClr val="000000"/>
                </a:solidFill>
                <a:latin typeface="Arial" panose="020B0604020202020204" pitchFamily="34" charset="0"/>
              </a:rPr>
              <a:t>Review, Q&amp;A</a:t>
            </a:r>
          </a:p>
          <a:p>
            <a:pPr lvl="1"/>
            <a:endParaRPr lang="en-GB" sz="1400" b="0" i="0" u="none" strike="noStrike" baseline="0" dirty="0">
              <a:solidFill>
                <a:srgbClr val="000000"/>
              </a:solidFill>
              <a:latin typeface="Arial" panose="020B0604020202020204" pitchFamily="34" charset="0"/>
            </a:endParaRPr>
          </a:p>
        </p:txBody>
      </p:sp>
    </p:spTree>
    <p:extLst>
      <p:ext uri="{BB962C8B-B14F-4D97-AF65-F5344CB8AC3E}">
        <p14:creationId xmlns:p14="http://schemas.microsoft.com/office/powerpoint/2010/main" val="338966716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lgn="ctr">
              <a:buNone/>
            </a:pPr>
            <a:r>
              <a:rPr lang="en-US" sz="4800" dirty="0"/>
              <a:t>Cryptographic Techniques and their Limitations</a:t>
            </a:r>
            <a:endParaRPr lang="en-GB" sz="4800" dirty="0"/>
          </a:p>
        </p:txBody>
      </p:sp>
    </p:spTree>
    <p:extLst>
      <p:ext uri="{BB962C8B-B14F-4D97-AF65-F5344CB8AC3E}">
        <p14:creationId xmlns:p14="http://schemas.microsoft.com/office/powerpoint/2010/main" val="69516802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750168"/>
            <a:ext cx="9816548" cy="1325563"/>
          </a:xfrm>
        </p:spPr>
        <p:txBody>
          <a:bodyPr/>
          <a:lstStyle/>
          <a:p>
            <a:r>
              <a:rPr lang="en-US" dirty="0"/>
              <a:t>GSM - </a:t>
            </a:r>
            <a:r>
              <a:rPr lang="en-US" sz="3600" dirty="0"/>
              <a:t>(Global System for Mobile communication) </a:t>
            </a:r>
            <a:endParaRPr lang="en-GB" sz="3600" dirty="0"/>
          </a:p>
        </p:txBody>
      </p:sp>
      <p:sp>
        <p:nvSpPr>
          <p:cNvPr id="5" name="Content Placeholder 4"/>
          <p:cNvSpPr>
            <a:spLocks noGrp="1"/>
          </p:cNvSpPr>
          <p:nvPr>
            <p:ph idx="1"/>
          </p:nvPr>
        </p:nvSpPr>
        <p:spPr/>
        <p:txBody>
          <a:bodyPr>
            <a:normAutofit fontScale="85000" lnSpcReduction="20000"/>
          </a:bodyPr>
          <a:lstStyle/>
          <a:p>
            <a:endParaRPr lang="en-US" b="1" dirty="0"/>
          </a:p>
          <a:p>
            <a:r>
              <a:rPr lang="en-US" b="1" dirty="0"/>
              <a:t>GSM </a:t>
            </a:r>
            <a:r>
              <a:rPr lang="en-US" dirty="0"/>
              <a:t>is a digital mobile network that is widely used by mobile phone users in Europe and other parts of the world</a:t>
            </a:r>
          </a:p>
          <a:p>
            <a:endParaRPr lang="en-US" dirty="0"/>
          </a:p>
          <a:p>
            <a:r>
              <a:rPr lang="en-US" dirty="0"/>
              <a:t>GSM uses a variation of time division multiple access (TDMA) and is the most widely used of the three digital wireless telephony technologies: TDMA, GSM and code-division multiple access (CDMA)</a:t>
            </a:r>
          </a:p>
          <a:p>
            <a:endParaRPr lang="en-US" dirty="0"/>
          </a:p>
          <a:p>
            <a:r>
              <a:rPr lang="en-US" dirty="0"/>
              <a:t>GSM digitizes and compresses data, then sends it down a channel with two other streams of user data, each in its own time slot</a:t>
            </a:r>
          </a:p>
          <a:p>
            <a:endParaRPr lang="en-US" dirty="0"/>
          </a:p>
          <a:p>
            <a:r>
              <a:rPr lang="en-US" dirty="0"/>
              <a:t>It operates at either the 900 megahertz (MHz) or 1,800 MHz frequency band</a:t>
            </a:r>
          </a:p>
        </p:txBody>
      </p:sp>
    </p:spTree>
    <p:extLst>
      <p:ext uri="{BB962C8B-B14F-4D97-AF65-F5344CB8AC3E}">
        <p14:creationId xmlns:p14="http://schemas.microsoft.com/office/powerpoint/2010/main" val="368458178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GSM Encryption Standards</a:t>
            </a:r>
            <a:endParaRPr lang="en-GB" dirty="0"/>
          </a:p>
        </p:txBody>
      </p:sp>
      <p:sp>
        <p:nvSpPr>
          <p:cNvPr id="3" name="Content Placeholder 2"/>
          <p:cNvSpPr>
            <a:spLocks noGrp="1"/>
          </p:cNvSpPr>
          <p:nvPr>
            <p:ph idx="1"/>
          </p:nvPr>
        </p:nvSpPr>
        <p:spPr/>
        <p:txBody>
          <a:bodyPr>
            <a:normAutofit fontScale="70000" lnSpcReduction="20000"/>
          </a:bodyPr>
          <a:lstStyle/>
          <a:p>
            <a:r>
              <a:rPr lang="en-US" dirty="0"/>
              <a:t>A5/0 – No encryption used. Just for the sake of completeness.</a:t>
            </a:r>
          </a:p>
          <a:p>
            <a:endParaRPr lang="en-US" dirty="0"/>
          </a:p>
          <a:p>
            <a:r>
              <a:rPr lang="en-US" dirty="0"/>
              <a:t>A5/1 – A5/1 is a stream cipher used to provide over-the-air communication privacy in the GSM cellular telephone standard. It is one of seven algorithms which were specified for GSM use. It was initially kept secret, but became public knowledge through leaks and reverse engineering. A number of serious weaknesses in the cipher have been identified.</a:t>
            </a:r>
          </a:p>
          <a:p>
            <a:endParaRPr lang="en-US" dirty="0"/>
          </a:p>
          <a:p>
            <a:r>
              <a:rPr lang="en-US" dirty="0"/>
              <a:t>A5/2 – A5/2 is a stream cipher used to provide voice privacy in the GSM cellular telephone protocol. It was used for export instead of the relatively stronger (but still weak) A5/1. It is one of seven A5 ciphering algorithms which have been defined for GSM use.</a:t>
            </a:r>
          </a:p>
          <a:p>
            <a:endParaRPr lang="en-US" dirty="0"/>
          </a:p>
          <a:p>
            <a:r>
              <a:rPr lang="en-US" dirty="0"/>
              <a:t>A5/3 (Kasumi) – KASUMI is a block cipher used in UMTS, GSM, and GPRS mobile communications systems. In UMTS, KASUMI is used in the confidentiality and integrity algorithms with names UEA1 and UIA1, respectively. In GSM, KASUMI is used in the A5/3 key stream generator and in GPRS in the GEA3 key stream generator</a:t>
            </a:r>
            <a:endParaRPr lang="en-GB" dirty="0"/>
          </a:p>
        </p:txBody>
      </p:sp>
    </p:spTree>
    <p:extLst>
      <p:ext uri="{BB962C8B-B14F-4D97-AF65-F5344CB8AC3E}">
        <p14:creationId xmlns:p14="http://schemas.microsoft.com/office/powerpoint/2010/main" val="196971455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Chip and PIN</a:t>
            </a:r>
            <a:endParaRPr lang="en-GB" dirty="0"/>
          </a:p>
        </p:txBody>
      </p:sp>
      <p:sp>
        <p:nvSpPr>
          <p:cNvPr id="5" name="Content Placeholder 4"/>
          <p:cNvSpPr>
            <a:spLocks noGrp="1"/>
          </p:cNvSpPr>
          <p:nvPr>
            <p:ph idx="1"/>
          </p:nvPr>
        </p:nvSpPr>
        <p:spPr/>
        <p:txBody>
          <a:bodyPr>
            <a:normAutofit fontScale="70000" lnSpcReduction="20000"/>
          </a:bodyPr>
          <a:lstStyle/>
          <a:p>
            <a:r>
              <a:rPr lang="en-US" dirty="0"/>
              <a:t>Chip and PIN  (also known as EMV - </a:t>
            </a:r>
            <a:r>
              <a:rPr lang="en-US" dirty="0" err="1"/>
              <a:t>Europay</a:t>
            </a:r>
            <a:r>
              <a:rPr lang="en-US" dirty="0"/>
              <a:t>, Mastercard, and Visa) is the name for the process of paying by credit or debit card through a card payment terminal (also known as a PDQ machine or card reader)</a:t>
            </a:r>
          </a:p>
          <a:p>
            <a:endParaRPr lang="en-US" dirty="0"/>
          </a:p>
          <a:p>
            <a:r>
              <a:rPr lang="en-US" dirty="0"/>
              <a:t>To help combat the insecure magnetic card swipe, Chip and PIN technology was introduced</a:t>
            </a:r>
          </a:p>
          <a:p>
            <a:endParaRPr lang="en-US" dirty="0"/>
          </a:p>
          <a:p>
            <a:r>
              <a:rPr lang="en-US" dirty="0"/>
              <a:t>Designed to make card transactions more secure, annual counterfeit card fraud losses decreased by £81.9 million between 2004 and 2014</a:t>
            </a:r>
          </a:p>
          <a:p>
            <a:endParaRPr lang="en-US" dirty="0"/>
          </a:p>
          <a:p>
            <a:r>
              <a:rPr lang="en-US" dirty="0"/>
              <a:t>Security is provided by the customer being asked to enter the 4-digit PIN code that their bank would have provided them with</a:t>
            </a:r>
          </a:p>
          <a:p>
            <a:endParaRPr lang="en-US" dirty="0"/>
          </a:p>
          <a:p>
            <a:r>
              <a:rPr lang="en-US" dirty="0"/>
              <a:t>The use of a PIN and cryptographic algorithms such as Triple DES, RSA and SHA provide authentication of the card to the processing terminal and the card issuer's host system</a:t>
            </a:r>
            <a:endParaRPr lang="en-GB" dirty="0"/>
          </a:p>
        </p:txBody>
      </p:sp>
    </p:spTree>
    <p:extLst>
      <p:ext uri="{BB962C8B-B14F-4D97-AF65-F5344CB8AC3E}">
        <p14:creationId xmlns:p14="http://schemas.microsoft.com/office/powerpoint/2010/main" val="200884235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hard disk encryption - FDE</a:t>
            </a:r>
            <a:endParaRPr lang="en-GB" dirty="0"/>
          </a:p>
        </p:txBody>
      </p:sp>
      <p:sp>
        <p:nvSpPr>
          <p:cNvPr id="3" name="Content Placeholder 2"/>
          <p:cNvSpPr>
            <a:spLocks noGrp="1"/>
          </p:cNvSpPr>
          <p:nvPr>
            <p:ph idx="1"/>
          </p:nvPr>
        </p:nvSpPr>
        <p:spPr/>
        <p:txBody>
          <a:bodyPr>
            <a:normAutofit fontScale="92500" lnSpcReduction="10000"/>
          </a:bodyPr>
          <a:lstStyle/>
          <a:p>
            <a:r>
              <a:rPr lang="en-US" dirty="0"/>
              <a:t>Full-Disk Encryption (FDE) or “whole disk” encryption methods encrypt every file stored on the drive (or drives), including the operating system/file system</a:t>
            </a:r>
          </a:p>
          <a:p>
            <a:endParaRPr lang="en-US" dirty="0"/>
          </a:p>
          <a:p>
            <a:r>
              <a:rPr lang="en-US" dirty="0"/>
              <a:t>This is usually done on a sector-by-sector basis</a:t>
            </a:r>
          </a:p>
          <a:p>
            <a:endParaRPr lang="en-US" dirty="0"/>
          </a:p>
          <a:p>
            <a:r>
              <a:rPr lang="en-US" dirty="0"/>
              <a:t>A filter driver that is loaded into memory at boot encrypts every file as it is written to disk and decrypts any file that is moved off of the disk</a:t>
            </a:r>
          </a:p>
          <a:p>
            <a:endParaRPr lang="en-US" dirty="0"/>
          </a:p>
          <a:p>
            <a:r>
              <a:rPr lang="en-US" dirty="0"/>
              <a:t>This happens transparently to the end user or the application generating the files.</a:t>
            </a:r>
            <a:endParaRPr lang="en-GB" dirty="0"/>
          </a:p>
        </p:txBody>
      </p:sp>
    </p:spTree>
    <p:extLst>
      <p:ext uri="{BB962C8B-B14F-4D97-AF65-F5344CB8AC3E}">
        <p14:creationId xmlns:p14="http://schemas.microsoft.com/office/powerpoint/2010/main" val="409403156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FDE - Advantages</a:t>
            </a:r>
            <a:endParaRPr lang="en-GB" dirty="0"/>
          </a:p>
        </p:txBody>
      </p:sp>
      <p:sp>
        <p:nvSpPr>
          <p:cNvPr id="3" name="Content Placeholder 2"/>
          <p:cNvSpPr>
            <a:spLocks noGrp="1"/>
          </p:cNvSpPr>
          <p:nvPr>
            <p:ph idx="1"/>
          </p:nvPr>
        </p:nvSpPr>
        <p:spPr/>
        <p:txBody>
          <a:bodyPr>
            <a:normAutofit fontScale="77500" lnSpcReduction="20000"/>
          </a:bodyPr>
          <a:lstStyle/>
          <a:p>
            <a:r>
              <a:rPr lang="en-US" dirty="0"/>
              <a:t> Everything on the drive (or drives) is encrypted, including temporary files and swap space, increasing security of all your data, not just card data. If deployed on all in-scope systems, the card data would be guaranteed encrypted</a:t>
            </a:r>
          </a:p>
          <a:p>
            <a:endParaRPr lang="en-US" dirty="0"/>
          </a:p>
          <a:p>
            <a:r>
              <a:rPr lang="en-US" dirty="0"/>
              <a:t>Encryption of data is forced on end user, alleviating decisions on what or what not to encrypt</a:t>
            </a:r>
          </a:p>
          <a:p>
            <a:endParaRPr lang="en-US" dirty="0"/>
          </a:p>
          <a:p>
            <a:r>
              <a:rPr lang="en-US" dirty="0"/>
              <a:t>Encryption/decryption is transparent. When information needs to be accessed, it can be saved off the system and is automatically decrypted. If a processing application is installed on the system, the use of encrypted data is also easy</a:t>
            </a:r>
          </a:p>
          <a:p>
            <a:endParaRPr lang="en-US" dirty="0"/>
          </a:p>
          <a:p>
            <a:r>
              <a:rPr lang="en-US" dirty="0"/>
              <a:t>Since all data on the drive is encrypted, even if an alternative boot medium is used against an encrypted system, the data on the drive is unreadable and therefore useless to the thief</a:t>
            </a:r>
            <a:endParaRPr lang="en-GB" dirty="0"/>
          </a:p>
        </p:txBody>
      </p:sp>
    </p:spTree>
    <p:extLst>
      <p:ext uri="{BB962C8B-B14F-4D97-AF65-F5344CB8AC3E}">
        <p14:creationId xmlns:p14="http://schemas.microsoft.com/office/powerpoint/2010/main" val="72369442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FDE - Disadvantages</a:t>
            </a:r>
            <a:endParaRPr lang="en-GB" dirty="0"/>
          </a:p>
        </p:txBody>
      </p:sp>
      <p:sp>
        <p:nvSpPr>
          <p:cNvPr id="3" name="Content Placeholder 2"/>
          <p:cNvSpPr>
            <a:spLocks noGrp="1"/>
          </p:cNvSpPr>
          <p:nvPr>
            <p:ph idx="1"/>
          </p:nvPr>
        </p:nvSpPr>
        <p:spPr/>
        <p:txBody>
          <a:bodyPr>
            <a:normAutofit fontScale="77500" lnSpcReduction="20000"/>
          </a:bodyPr>
          <a:lstStyle/>
          <a:p>
            <a:r>
              <a:rPr lang="en-US" dirty="0"/>
              <a:t> Some FDE programs can cause an increase in data access times. Slight delays in writing and reading data can occur, especially with very large files and high transaction volumes</a:t>
            </a:r>
          </a:p>
          <a:p>
            <a:endParaRPr lang="en-US" dirty="0"/>
          </a:p>
          <a:p>
            <a:r>
              <a:rPr lang="en-US" dirty="0"/>
              <a:t>System password management and key management processes have to be defined and put into place. If a user loses his password that grants access to the encrypted system, he has no access to his data at all</a:t>
            </a:r>
          </a:p>
          <a:p>
            <a:endParaRPr lang="en-US" dirty="0"/>
          </a:p>
          <a:p>
            <a:r>
              <a:rPr lang="en-US" dirty="0"/>
              <a:t>For data centers, this technology is largely useless for security (as opposed to laptops that may be stolen or lost in the field) since most data centers have significant physical controls keeping their hardware safe</a:t>
            </a:r>
          </a:p>
          <a:p>
            <a:endParaRPr lang="en-US" dirty="0"/>
          </a:p>
          <a:p>
            <a:r>
              <a:rPr lang="en-US" dirty="0"/>
              <a:t>FDE does not necessarily protect data on a laptop if the system is compromised while in use. It primarily helps to prevent data disclosure resulting from physical theft</a:t>
            </a:r>
            <a:endParaRPr lang="en-GB" dirty="0"/>
          </a:p>
        </p:txBody>
      </p:sp>
    </p:spTree>
    <p:extLst>
      <p:ext uri="{BB962C8B-B14F-4D97-AF65-F5344CB8AC3E}">
        <p14:creationId xmlns:p14="http://schemas.microsoft.com/office/powerpoint/2010/main" val="799397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AAE60-7451-425D-9CD3-4A47EBF0A220}"/>
              </a:ext>
            </a:extLst>
          </p:cNvPr>
          <p:cNvSpPr>
            <a:spLocks noGrp="1"/>
          </p:cNvSpPr>
          <p:nvPr>
            <p:ph type="title"/>
          </p:nvPr>
        </p:nvSpPr>
        <p:spPr/>
        <p:txBody>
          <a:bodyPr/>
          <a:lstStyle/>
          <a:p>
            <a:r>
              <a:rPr lang="en-GB" dirty="0"/>
              <a:t>Hashing – MD5</a:t>
            </a:r>
          </a:p>
        </p:txBody>
      </p:sp>
      <p:sp>
        <p:nvSpPr>
          <p:cNvPr id="3" name="Content Placeholder 2">
            <a:extLst>
              <a:ext uri="{FF2B5EF4-FFF2-40B4-BE49-F238E27FC236}">
                <a16:creationId xmlns:a16="http://schemas.microsoft.com/office/drawing/2014/main" id="{41FA7516-5979-4151-AF9E-FF734DB7EFD5}"/>
              </a:ext>
            </a:extLst>
          </p:cNvPr>
          <p:cNvSpPr>
            <a:spLocks noGrp="1"/>
          </p:cNvSpPr>
          <p:nvPr>
            <p:ph idx="1"/>
          </p:nvPr>
        </p:nvSpPr>
        <p:spPr/>
        <p:txBody>
          <a:bodyPr>
            <a:normAutofit/>
          </a:bodyPr>
          <a:lstStyle/>
          <a:p>
            <a:r>
              <a:rPr lang="en-GB" dirty="0"/>
              <a:t>IS MD5 still secure?</a:t>
            </a:r>
          </a:p>
          <a:p>
            <a:endParaRPr lang="en-GB" dirty="0"/>
          </a:p>
          <a:p>
            <a:r>
              <a:rPr lang="en-US" dirty="0"/>
              <a:t>MD5 is considered insecure, due to the potential for an attacker to generate a hash “collision”, whereby two different files can have the same resultant hash value</a:t>
            </a:r>
          </a:p>
          <a:p>
            <a:endParaRPr lang="en-US" dirty="0"/>
          </a:p>
          <a:p>
            <a:r>
              <a:rPr lang="en-US" dirty="0"/>
              <a:t>MD5 hashes are no longer considered cryptographically secure methods, and should not be used for cryptographic authentication, according to IETF</a:t>
            </a:r>
          </a:p>
          <a:p>
            <a:endParaRPr lang="en-US" dirty="0"/>
          </a:p>
          <a:p>
            <a:endParaRPr lang="en-GB" dirty="0"/>
          </a:p>
        </p:txBody>
      </p:sp>
    </p:spTree>
    <p:extLst>
      <p:ext uri="{BB962C8B-B14F-4D97-AF65-F5344CB8AC3E}">
        <p14:creationId xmlns:p14="http://schemas.microsoft.com/office/powerpoint/2010/main" val="269220247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Disk encryption vs. </a:t>
            </a:r>
            <a:r>
              <a:rPr lang="en-US" dirty="0" err="1"/>
              <a:t>filesystem</a:t>
            </a:r>
            <a:r>
              <a:rPr lang="en-US" dirty="0"/>
              <a:t>-level encryption</a:t>
            </a:r>
          </a:p>
        </p:txBody>
      </p:sp>
      <p:sp>
        <p:nvSpPr>
          <p:cNvPr id="3" name="Content Placeholder 2"/>
          <p:cNvSpPr>
            <a:spLocks noGrp="1"/>
          </p:cNvSpPr>
          <p:nvPr>
            <p:ph idx="1"/>
          </p:nvPr>
        </p:nvSpPr>
        <p:spPr/>
        <p:txBody>
          <a:bodyPr>
            <a:normAutofit fontScale="92500" lnSpcReduction="10000"/>
          </a:bodyPr>
          <a:lstStyle/>
          <a:p>
            <a:r>
              <a:rPr lang="en-US" dirty="0"/>
              <a:t>Disk encryption does not replace file encryption in all situations</a:t>
            </a:r>
          </a:p>
          <a:p>
            <a:endParaRPr lang="en-US" dirty="0"/>
          </a:p>
          <a:p>
            <a:r>
              <a:rPr lang="en-US" dirty="0"/>
              <a:t>Disk encryption is sometimes used in conjunction with filesystem-level encryption with the intention of providing a more secure implementation</a:t>
            </a:r>
          </a:p>
          <a:p>
            <a:endParaRPr lang="en-US" dirty="0"/>
          </a:p>
          <a:p>
            <a:r>
              <a:rPr lang="en-US" dirty="0"/>
              <a:t>Since disk encryption generally uses the same key for encrypting the whole drive, all data is decryptable when the system runs</a:t>
            </a:r>
          </a:p>
          <a:p>
            <a:endParaRPr lang="en-US" dirty="0"/>
          </a:p>
          <a:p>
            <a:r>
              <a:rPr lang="en-US" dirty="0"/>
              <a:t>However, some disk encryption solutions use multiple keys for encrypting different volumes</a:t>
            </a:r>
          </a:p>
        </p:txBody>
      </p:sp>
    </p:spTree>
    <p:extLst>
      <p:ext uri="{BB962C8B-B14F-4D97-AF65-F5344CB8AC3E}">
        <p14:creationId xmlns:p14="http://schemas.microsoft.com/office/powerpoint/2010/main" val="343189886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Disk encryption vs. </a:t>
            </a:r>
            <a:r>
              <a:rPr lang="en-US" dirty="0" err="1"/>
              <a:t>filesystem</a:t>
            </a:r>
            <a:r>
              <a:rPr lang="en-US" dirty="0"/>
              <a:t>-level encryption</a:t>
            </a:r>
          </a:p>
        </p:txBody>
      </p:sp>
      <p:sp>
        <p:nvSpPr>
          <p:cNvPr id="3" name="Content Placeholder 2"/>
          <p:cNvSpPr>
            <a:spLocks noGrp="1"/>
          </p:cNvSpPr>
          <p:nvPr>
            <p:ph idx="1"/>
          </p:nvPr>
        </p:nvSpPr>
        <p:spPr/>
        <p:txBody>
          <a:bodyPr>
            <a:normAutofit fontScale="92500" lnSpcReduction="20000"/>
          </a:bodyPr>
          <a:lstStyle/>
          <a:p>
            <a:r>
              <a:rPr lang="en-US" dirty="0"/>
              <a:t>If an attacker gains access to the computer at run-time, the attacker has access to all files</a:t>
            </a:r>
          </a:p>
          <a:p>
            <a:endParaRPr lang="en-US" dirty="0"/>
          </a:p>
          <a:p>
            <a:r>
              <a:rPr lang="en-US" dirty="0"/>
              <a:t>Conventional file and folder encryption instead allows different keys for different portions of the disk</a:t>
            </a:r>
          </a:p>
          <a:p>
            <a:endParaRPr lang="en-US" dirty="0"/>
          </a:p>
          <a:p>
            <a:r>
              <a:rPr lang="en-US" dirty="0"/>
              <a:t>Thus an attacker cannot extract information from still-encrypted files and folders.</a:t>
            </a:r>
          </a:p>
          <a:p>
            <a:endParaRPr lang="en-US" dirty="0"/>
          </a:p>
          <a:p>
            <a:r>
              <a:rPr lang="en-US" dirty="0"/>
              <a:t>Unlike disk encryption, </a:t>
            </a:r>
            <a:r>
              <a:rPr lang="en-US" dirty="0" err="1"/>
              <a:t>filesystem</a:t>
            </a:r>
            <a:r>
              <a:rPr lang="en-US" dirty="0"/>
              <a:t>-level encryption does not typically encrypt </a:t>
            </a:r>
            <a:r>
              <a:rPr lang="en-US" dirty="0" err="1"/>
              <a:t>filesystem</a:t>
            </a:r>
            <a:r>
              <a:rPr lang="en-US" dirty="0"/>
              <a:t> metadata, such as the directory structure, file names, modification timestamps or sizes</a:t>
            </a:r>
          </a:p>
        </p:txBody>
      </p:sp>
    </p:spTree>
    <p:extLst>
      <p:ext uri="{BB962C8B-B14F-4D97-AF65-F5344CB8AC3E}">
        <p14:creationId xmlns:p14="http://schemas.microsoft.com/office/powerpoint/2010/main" val="366731179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Filesystem</a:t>
            </a:r>
            <a:r>
              <a:rPr lang="en-GB" dirty="0"/>
              <a:t> Encryption v FDE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09257" y="1372558"/>
            <a:ext cx="5026503" cy="5245956"/>
          </a:xfrm>
        </p:spPr>
      </p:pic>
    </p:spTree>
    <p:extLst>
      <p:ext uri="{BB962C8B-B14F-4D97-AF65-F5344CB8AC3E}">
        <p14:creationId xmlns:p14="http://schemas.microsoft.com/office/powerpoint/2010/main" val="202380761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Trusted Platform Module </a:t>
            </a:r>
          </a:p>
        </p:txBody>
      </p:sp>
      <p:sp>
        <p:nvSpPr>
          <p:cNvPr id="3" name="Content Placeholder 2"/>
          <p:cNvSpPr>
            <a:spLocks noGrp="1"/>
          </p:cNvSpPr>
          <p:nvPr>
            <p:ph idx="1"/>
          </p:nvPr>
        </p:nvSpPr>
        <p:spPr/>
        <p:txBody>
          <a:bodyPr>
            <a:normAutofit/>
          </a:bodyPr>
          <a:lstStyle/>
          <a:p>
            <a:r>
              <a:rPr lang="en-US" dirty="0"/>
              <a:t>Trusted Platform Module(TPM) is a secure </a:t>
            </a:r>
            <a:r>
              <a:rPr lang="en-US" dirty="0" err="1"/>
              <a:t>cryptoprocessor</a:t>
            </a:r>
            <a:r>
              <a:rPr lang="en-US" dirty="0"/>
              <a:t> embedded in the motherboard that can be used to authenticate a hardware device</a:t>
            </a:r>
          </a:p>
          <a:p>
            <a:endParaRPr lang="en-US" dirty="0"/>
          </a:p>
          <a:p>
            <a:r>
              <a:rPr lang="en-US" dirty="0"/>
              <a:t>Since each TPM chip is unique to a particular device, it is capable of performing platform authentication</a:t>
            </a:r>
          </a:p>
          <a:p>
            <a:endParaRPr lang="en-US" dirty="0"/>
          </a:p>
          <a:p>
            <a:r>
              <a:rPr lang="en-US" dirty="0"/>
              <a:t>It can be used to verify that the system seeking the access is the expected system</a:t>
            </a:r>
          </a:p>
        </p:txBody>
      </p:sp>
    </p:spTree>
    <p:extLst>
      <p:ext uri="{BB962C8B-B14F-4D97-AF65-F5344CB8AC3E}">
        <p14:creationId xmlns:p14="http://schemas.microsoft.com/office/powerpoint/2010/main" val="208201671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Trusted Platform Module </a:t>
            </a:r>
          </a:p>
        </p:txBody>
      </p:sp>
      <p:sp>
        <p:nvSpPr>
          <p:cNvPr id="3" name="Content Placeholder 2"/>
          <p:cNvSpPr>
            <a:spLocks noGrp="1"/>
          </p:cNvSpPr>
          <p:nvPr>
            <p:ph idx="1"/>
          </p:nvPr>
        </p:nvSpPr>
        <p:spPr/>
        <p:txBody>
          <a:bodyPr>
            <a:normAutofit/>
          </a:bodyPr>
          <a:lstStyle/>
          <a:p>
            <a:r>
              <a:rPr lang="en-US" dirty="0"/>
              <a:t>A limited number of disk encryption solutions have support for TPM</a:t>
            </a:r>
          </a:p>
          <a:p>
            <a:endParaRPr lang="en-US" dirty="0"/>
          </a:p>
          <a:p>
            <a:r>
              <a:rPr lang="en-US" dirty="0"/>
              <a:t>These implementations can wrap the decryption key using the TPM, thus tying the hard disk drive (HDD) to a particular device</a:t>
            </a:r>
          </a:p>
          <a:p>
            <a:endParaRPr lang="en-US" dirty="0"/>
          </a:p>
          <a:p>
            <a:r>
              <a:rPr lang="en-US" dirty="0"/>
              <a:t>If the HDD is removed from that particular device and placed in another, the decryption process will fail</a:t>
            </a:r>
          </a:p>
          <a:p>
            <a:endParaRPr lang="en-US" dirty="0"/>
          </a:p>
          <a:p>
            <a:r>
              <a:rPr lang="en-US" dirty="0"/>
              <a:t>Recovery is possible with the decryption password or token</a:t>
            </a:r>
          </a:p>
        </p:txBody>
      </p:sp>
    </p:spTree>
    <p:extLst>
      <p:ext uri="{BB962C8B-B14F-4D97-AF65-F5344CB8AC3E}">
        <p14:creationId xmlns:p14="http://schemas.microsoft.com/office/powerpoint/2010/main" val="402339665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TPM</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74599" y="1332412"/>
            <a:ext cx="7977496" cy="5376500"/>
          </a:xfrm>
        </p:spPr>
      </p:pic>
    </p:spTree>
    <p:extLst>
      <p:ext uri="{BB962C8B-B14F-4D97-AF65-F5344CB8AC3E}">
        <p14:creationId xmlns:p14="http://schemas.microsoft.com/office/powerpoint/2010/main" val="304758503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TLS</a:t>
            </a:r>
            <a:endParaRPr lang="en-GB" dirty="0"/>
          </a:p>
        </p:txBody>
      </p:sp>
      <p:sp>
        <p:nvSpPr>
          <p:cNvPr id="3" name="Content Placeholder 2"/>
          <p:cNvSpPr>
            <a:spLocks noGrp="1"/>
          </p:cNvSpPr>
          <p:nvPr>
            <p:ph idx="1"/>
          </p:nvPr>
        </p:nvSpPr>
        <p:spPr/>
        <p:txBody>
          <a:bodyPr>
            <a:normAutofit fontScale="77500" lnSpcReduction="20000"/>
          </a:bodyPr>
          <a:lstStyle/>
          <a:p>
            <a:r>
              <a:rPr lang="en-US" b="1" dirty="0"/>
              <a:t>TLS</a:t>
            </a:r>
            <a:r>
              <a:rPr lang="en-US" dirty="0"/>
              <a:t> is a cryptographic protocol that provides end-to-end communications security over networks and is widely used for internet communications and online transactions</a:t>
            </a:r>
          </a:p>
          <a:p>
            <a:endParaRPr lang="en-US" dirty="0"/>
          </a:p>
          <a:p>
            <a:r>
              <a:rPr lang="en-US" dirty="0"/>
              <a:t>It is an IETF standard intended to prevent eavesdropping, tampering and message forgery</a:t>
            </a:r>
          </a:p>
          <a:p>
            <a:endParaRPr lang="en-US" dirty="0"/>
          </a:p>
          <a:p>
            <a:r>
              <a:rPr lang="en-US" dirty="0"/>
              <a:t>TLS is more efficient and secure than SSL as it has stronger message authentication, key-material generation and other encryption algorithms</a:t>
            </a:r>
          </a:p>
          <a:p>
            <a:endParaRPr lang="en-US" dirty="0"/>
          </a:p>
          <a:p>
            <a:r>
              <a:rPr lang="en-GB" dirty="0"/>
              <a:t>TLS suffered from the Heartbleed Breech and others</a:t>
            </a:r>
          </a:p>
          <a:p>
            <a:endParaRPr lang="en-GB" dirty="0"/>
          </a:p>
          <a:p>
            <a:r>
              <a:rPr lang="en-GB" dirty="0"/>
              <a:t>Should only be using TLS1.3</a:t>
            </a:r>
          </a:p>
        </p:txBody>
      </p:sp>
    </p:spTree>
    <p:extLst>
      <p:ext uri="{BB962C8B-B14F-4D97-AF65-F5344CB8AC3E}">
        <p14:creationId xmlns:p14="http://schemas.microsoft.com/office/powerpoint/2010/main" val="48123301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TLS1.3</a:t>
            </a:r>
            <a:endParaRPr lang="en-US" dirty="0"/>
          </a:p>
        </p:txBody>
      </p:sp>
      <p:sp>
        <p:nvSpPr>
          <p:cNvPr id="3" name="Content Placeholder 2"/>
          <p:cNvSpPr>
            <a:spLocks noGrp="1"/>
          </p:cNvSpPr>
          <p:nvPr>
            <p:ph idx="1"/>
          </p:nvPr>
        </p:nvSpPr>
        <p:spPr/>
        <p:txBody>
          <a:bodyPr>
            <a:normAutofit fontScale="77500" lnSpcReduction="20000"/>
          </a:bodyPr>
          <a:lstStyle/>
          <a:p>
            <a:r>
              <a:rPr lang="en-GB" dirty="0"/>
              <a:t>Makes use of the following algorithms:</a:t>
            </a:r>
          </a:p>
          <a:p>
            <a:pPr lvl="1"/>
            <a:r>
              <a:rPr lang="en-US" dirty="0"/>
              <a:t>RC4 Stream cipher</a:t>
            </a:r>
          </a:p>
          <a:p>
            <a:pPr lvl="1"/>
            <a:r>
              <a:rPr lang="en-US" dirty="0"/>
              <a:t>DES</a:t>
            </a:r>
          </a:p>
          <a:p>
            <a:pPr lvl="1"/>
            <a:r>
              <a:rPr lang="en-US" dirty="0"/>
              <a:t>3DES</a:t>
            </a:r>
          </a:p>
          <a:p>
            <a:pPr lvl="1"/>
            <a:r>
              <a:rPr lang="en-US" dirty="0"/>
              <a:t>RSA Key transport</a:t>
            </a:r>
          </a:p>
          <a:p>
            <a:pPr lvl="1"/>
            <a:r>
              <a:rPr lang="en-US" dirty="0"/>
              <a:t>SHA-1 hashing</a:t>
            </a:r>
          </a:p>
          <a:p>
            <a:pPr lvl="1"/>
            <a:r>
              <a:rPr lang="en-US" dirty="0"/>
              <a:t>CBC Mode ciphers</a:t>
            </a:r>
          </a:p>
          <a:p>
            <a:pPr lvl="1"/>
            <a:r>
              <a:rPr lang="en-US" dirty="0"/>
              <a:t>MD5</a:t>
            </a:r>
          </a:p>
          <a:p>
            <a:pPr lvl="1"/>
            <a:r>
              <a:rPr lang="en-US" dirty="0" err="1"/>
              <a:t>Diffie</a:t>
            </a:r>
            <a:r>
              <a:rPr lang="en-US" dirty="0"/>
              <a:t>-Hellman groups</a:t>
            </a:r>
          </a:p>
          <a:p>
            <a:pPr lvl="1"/>
            <a:r>
              <a:rPr lang="en-US" dirty="0"/>
              <a:t>EXPORT ciphers</a:t>
            </a:r>
          </a:p>
          <a:p>
            <a:pPr lvl="1"/>
            <a:endParaRPr lang="en-US" dirty="0"/>
          </a:p>
          <a:p>
            <a:r>
              <a:rPr lang="en-US" dirty="0"/>
              <a:t>TLS 1.3 is lighter weight than its predecessor and uses fewer resources</a:t>
            </a:r>
          </a:p>
          <a:p>
            <a:endParaRPr lang="en-US" dirty="0"/>
          </a:p>
          <a:p>
            <a:r>
              <a:rPr lang="en-US" dirty="0"/>
              <a:t>This means its more efficient, consumes fewer CPU cycles and reduces latency, which leads to better performance</a:t>
            </a:r>
          </a:p>
        </p:txBody>
      </p:sp>
    </p:spTree>
    <p:extLst>
      <p:ext uri="{BB962C8B-B14F-4D97-AF65-F5344CB8AC3E}">
        <p14:creationId xmlns:p14="http://schemas.microsoft.com/office/powerpoint/2010/main" val="285638179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SSL</a:t>
            </a:r>
            <a:endParaRPr lang="en-GB" dirty="0"/>
          </a:p>
        </p:txBody>
      </p:sp>
      <p:sp>
        <p:nvSpPr>
          <p:cNvPr id="3" name="Content Placeholder 2"/>
          <p:cNvSpPr>
            <a:spLocks noGrp="1"/>
          </p:cNvSpPr>
          <p:nvPr>
            <p:ph idx="1"/>
          </p:nvPr>
        </p:nvSpPr>
        <p:spPr/>
        <p:txBody>
          <a:bodyPr>
            <a:normAutofit fontScale="70000" lnSpcReduction="20000"/>
          </a:bodyPr>
          <a:lstStyle/>
          <a:p>
            <a:pPr marL="342900" indent="-342900"/>
            <a:r>
              <a:rPr lang="en-US" dirty="0"/>
              <a:t>SSL (Secure Sockets Layer) is the standard security technology for establishing an encrypted link between a web server and a browser</a:t>
            </a:r>
          </a:p>
          <a:p>
            <a:pPr marL="342900" indent="-342900"/>
            <a:endParaRPr lang="en-US" dirty="0"/>
          </a:p>
          <a:p>
            <a:pPr marL="342900" indent="-342900"/>
            <a:r>
              <a:rPr lang="en-US" dirty="0"/>
              <a:t>This link ensures that all data passed between the web server and browsers remain private and integral</a:t>
            </a:r>
          </a:p>
          <a:p>
            <a:pPr marL="342900" indent="-342900"/>
            <a:endParaRPr lang="en-US" dirty="0"/>
          </a:p>
          <a:p>
            <a:pPr marL="342900" indent="-342900"/>
            <a:r>
              <a:rPr lang="en-US" dirty="0"/>
              <a:t>An SSL authentication encrypts the link between the server and the user, making it that much harder for unauthorized entities to gain access to sensitive information</a:t>
            </a:r>
          </a:p>
          <a:p>
            <a:pPr marL="342900" indent="-342900"/>
            <a:endParaRPr lang="en-US" dirty="0"/>
          </a:p>
          <a:p>
            <a:pPr marL="342900" indent="-342900"/>
            <a:r>
              <a:rPr lang="en-US" dirty="0"/>
              <a:t>SSL also includes different validation levels, like:</a:t>
            </a:r>
          </a:p>
          <a:p>
            <a:pPr marL="800100" lvl="1" indent="-342900"/>
            <a:r>
              <a:rPr lang="en-US" dirty="0"/>
              <a:t>Extended validation certificates</a:t>
            </a:r>
          </a:p>
          <a:p>
            <a:pPr marL="800100" lvl="1" indent="-342900"/>
            <a:r>
              <a:rPr lang="en-US" dirty="0"/>
              <a:t>Organization validated certificates</a:t>
            </a:r>
          </a:p>
          <a:p>
            <a:pPr marL="800100" lvl="1" indent="-342900"/>
            <a:r>
              <a:rPr lang="en-US" dirty="0"/>
              <a:t>Domain validated certificates</a:t>
            </a:r>
          </a:p>
          <a:p>
            <a:pPr marL="800100" lvl="1" indent="-342900"/>
            <a:endParaRPr lang="en-US" dirty="0"/>
          </a:p>
          <a:p>
            <a:pPr marL="342900" indent="-342900"/>
            <a:r>
              <a:rPr lang="en-US" dirty="0"/>
              <a:t>A SSL certificate may be obtained from a Certification Authority (or CA)</a:t>
            </a:r>
            <a:endParaRPr lang="en-GB" dirty="0"/>
          </a:p>
        </p:txBody>
      </p:sp>
    </p:spTree>
    <p:extLst>
      <p:ext uri="{BB962C8B-B14F-4D97-AF65-F5344CB8AC3E}">
        <p14:creationId xmlns:p14="http://schemas.microsoft.com/office/powerpoint/2010/main" val="155274260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Certificate Authority</a:t>
            </a:r>
            <a:endParaRPr lang="en-US" dirty="0"/>
          </a:p>
        </p:txBody>
      </p:sp>
      <p:sp>
        <p:nvSpPr>
          <p:cNvPr id="3" name="Content Placeholder 2"/>
          <p:cNvSpPr>
            <a:spLocks noGrp="1"/>
          </p:cNvSpPr>
          <p:nvPr>
            <p:ph idx="1"/>
          </p:nvPr>
        </p:nvSpPr>
        <p:spPr/>
        <p:txBody>
          <a:bodyPr>
            <a:normAutofit lnSpcReduction="10000"/>
          </a:bodyPr>
          <a:lstStyle/>
          <a:p>
            <a:r>
              <a:rPr lang="en-US" dirty="0"/>
              <a:t>In cryptography, a certificate authority or certification authority (CA) is an entity that issues digital certificates</a:t>
            </a:r>
          </a:p>
          <a:p>
            <a:endParaRPr lang="en-US" dirty="0"/>
          </a:p>
          <a:p>
            <a:r>
              <a:rPr lang="en-US" dirty="0"/>
              <a:t>A digital certificate certifies the ownership of a public key by the named subject of the certificate</a:t>
            </a:r>
          </a:p>
          <a:p>
            <a:endParaRPr lang="en-US" dirty="0"/>
          </a:p>
          <a:p>
            <a:r>
              <a:rPr lang="en-US" dirty="0"/>
              <a:t>A CA acts as a trusted third party—trusted both by the subject (owner) of the certificate and by the party relying upon the certificate</a:t>
            </a:r>
          </a:p>
          <a:p>
            <a:endParaRPr lang="en-US" dirty="0"/>
          </a:p>
          <a:p>
            <a:r>
              <a:rPr lang="en-US" dirty="0"/>
              <a:t>The format of these certificates is specified by the </a:t>
            </a:r>
            <a:r>
              <a:rPr lang="en-US" dirty="0">
                <a:hlinkClick r:id="rId2"/>
              </a:rPr>
              <a:t>X.509</a:t>
            </a:r>
            <a:r>
              <a:rPr lang="en-US" dirty="0"/>
              <a:t> standard</a:t>
            </a:r>
          </a:p>
        </p:txBody>
      </p:sp>
    </p:spTree>
    <p:extLst>
      <p:ext uri="{BB962C8B-B14F-4D97-AF65-F5344CB8AC3E}">
        <p14:creationId xmlns:p14="http://schemas.microsoft.com/office/powerpoint/2010/main" val="2471037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Lightbulb and gear with solid fill">
            <a:extLst>
              <a:ext uri="{FF2B5EF4-FFF2-40B4-BE49-F238E27FC236}">
                <a16:creationId xmlns:a16="http://schemas.microsoft.com/office/drawing/2014/main" id="{9B6CF725-62F8-44D9-94E6-981B360895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3130" y="701831"/>
            <a:ext cx="4705623" cy="4705623"/>
          </a:xfrm>
          <a:prstGeom prst="rect">
            <a:avLst/>
          </a:prstGeom>
        </p:spPr>
      </p:pic>
      <p:sp>
        <p:nvSpPr>
          <p:cNvPr id="2" name="Title 1">
            <a:extLst>
              <a:ext uri="{FF2B5EF4-FFF2-40B4-BE49-F238E27FC236}">
                <a16:creationId xmlns:a16="http://schemas.microsoft.com/office/drawing/2014/main" id="{DE9866BA-502A-4F27-9E43-D22B840C1030}"/>
              </a:ext>
            </a:extLst>
          </p:cNvPr>
          <p:cNvSpPr>
            <a:spLocks noGrp="1"/>
          </p:cNvSpPr>
          <p:nvPr>
            <p:ph type="title"/>
          </p:nvPr>
        </p:nvSpPr>
        <p:spPr/>
        <p:txBody>
          <a:bodyPr/>
          <a:lstStyle/>
          <a:p>
            <a:r>
              <a:rPr lang="en-GB" dirty="0"/>
              <a:t>Lab (15 Mins):</a:t>
            </a:r>
          </a:p>
        </p:txBody>
      </p:sp>
      <p:sp>
        <p:nvSpPr>
          <p:cNvPr id="3" name="Content Placeholder 2">
            <a:extLst>
              <a:ext uri="{FF2B5EF4-FFF2-40B4-BE49-F238E27FC236}">
                <a16:creationId xmlns:a16="http://schemas.microsoft.com/office/drawing/2014/main" id="{5932004D-CDF6-4A93-A009-7950E30C0719}"/>
              </a:ext>
            </a:extLst>
          </p:cNvPr>
          <p:cNvSpPr>
            <a:spLocks noGrp="1"/>
          </p:cNvSpPr>
          <p:nvPr>
            <p:ph idx="1"/>
          </p:nvPr>
        </p:nvSpPr>
        <p:spPr>
          <a:xfrm>
            <a:off x="838200" y="1825625"/>
            <a:ext cx="7176796" cy="4351338"/>
          </a:xfrm>
        </p:spPr>
        <p:txBody>
          <a:bodyPr>
            <a:normAutofit fontScale="92500" lnSpcReduction="10000"/>
          </a:bodyPr>
          <a:lstStyle/>
          <a:p>
            <a:pPr marL="0" indent="0">
              <a:buNone/>
            </a:pPr>
            <a:r>
              <a:rPr lang="en-US" dirty="0"/>
              <a:t>Use the MD5 Collision Finder in Cryptool2</a:t>
            </a:r>
          </a:p>
          <a:p>
            <a:endParaRPr lang="en-US" dirty="0"/>
          </a:p>
          <a:p>
            <a:r>
              <a:rPr lang="en-US" dirty="0"/>
              <a:t>Open Cryptool2</a:t>
            </a:r>
          </a:p>
          <a:p>
            <a:r>
              <a:rPr lang="en-US" dirty="0"/>
              <a:t>Look at “Templates”, under “Hash Functions” </a:t>
            </a:r>
          </a:p>
          <a:p>
            <a:r>
              <a:rPr lang="en-US" dirty="0"/>
              <a:t>Find and run “MD5 Collision Finder”</a:t>
            </a:r>
          </a:p>
          <a:p>
            <a:r>
              <a:rPr lang="en-US" dirty="0"/>
              <a:t>Add your message in “Random Seed” - top left</a:t>
            </a:r>
          </a:p>
          <a:p>
            <a:r>
              <a:rPr lang="en-US" dirty="0"/>
              <a:t>Press “Play” on the task bar</a:t>
            </a:r>
          </a:p>
          <a:p>
            <a:endParaRPr lang="en-US" dirty="0"/>
          </a:p>
          <a:p>
            <a:r>
              <a:rPr lang="en-US" dirty="0"/>
              <a:t>See how different inputs can generate the same MD5 hash value!</a:t>
            </a:r>
          </a:p>
          <a:p>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105033893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Privacy enforcing technology - VPN Tunnelling</a:t>
            </a:r>
            <a:endParaRPr lang="en-GB" dirty="0"/>
          </a:p>
        </p:txBody>
      </p:sp>
      <p:pic>
        <p:nvPicPr>
          <p:cNvPr id="5" name="Content Placeholder 4">
            <a:extLst>
              <a:ext uri="{FF2B5EF4-FFF2-40B4-BE49-F238E27FC236}">
                <a16:creationId xmlns:a16="http://schemas.microsoft.com/office/drawing/2014/main" id="{D498C7D6-30BA-49AA-ABB3-7F51B21C18DE}"/>
              </a:ext>
            </a:extLst>
          </p:cNvPr>
          <p:cNvPicPr>
            <a:picLocks noGrp="1" noChangeAspect="1"/>
          </p:cNvPicPr>
          <p:nvPr>
            <p:ph idx="1"/>
          </p:nvPr>
        </p:nvPicPr>
        <p:blipFill>
          <a:blip r:embed="rId2"/>
          <a:stretch>
            <a:fillRect/>
          </a:stretch>
        </p:blipFill>
        <p:spPr>
          <a:xfrm>
            <a:off x="1689641" y="2432744"/>
            <a:ext cx="8648700" cy="2686050"/>
          </a:xfrm>
          <a:prstGeom prst="rect">
            <a:avLst/>
          </a:prstGeom>
        </p:spPr>
      </p:pic>
    </p:spTree>
    <p:extLst>
      <p:ext uri="{BB962C8B-B14F-4D97-AF65-F5344CB8AC3E}">
        <p14:creationId xmlns:p14="http://schemas.microsoft.com/office/powerpoint/2010/main" val="162698128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Privacy enforcing technology - VPN Tunnelling</a:t>
            </a:r>
            <a:endParaRPr lang="en-GB" dirty="0"/>
          </a:p>
        </p:txBody>
      </p:sp>
      <p:sp>
        <p:nvSpPr>
          <p:cNvPr id="3" name="Content Placeholder 2"/>
          <p:cNvSpPr>
            <a:spLocks noGrp="1"/>
          </p:cNvSpPr>
          <p:nvPr>
            <p:ph idx="1"/>
          </p:nvPr>
        </p:nvSpPr>
        <p:spPr/>
        <p:txBody>
          <a:bodyPr>
            <a:normAutofit fontScale="92500" lnSpcReduction="10000"/>
          </a:bodyPr>
          <a:lstStyle/>
          <a:p>
            <a:r>
              <a:rPr lang="en-US" dirty="0"/>
              <a:t>The term VPN tunneling describes a process whereby data is securely transported from one device or network to another through a non-secure environment (such as the internet) without compromising privacy</a:t>
            </a:r>
          </a:p>
          <a:p>
            <a:endParaRPr lang="en-US" dirty="0"/>
          </a:p>
          <a:p>
            <a:r>
              <a:rPr lang="en-US" dirty="0"/>
              <a:t>Tunneling involves protecting data by repackaging it into a different form</a:t>
            </a:r>
          </a:p>
          <a:p>
            <a:endParaRPr lang="en-US" dirty="0"/>
          </a:p>
          <a:p>
            <a:r>
              <a:rPr lang="en-US" dirty="0"/>
              <a:t>In reality, no physical tunnel exists, of course; the data has to travel through the same wires as any other data passing through the public network</a:t>
            </a:r>
          </a:p>
          <a:p>
            <a:endParaRPr lang="en-US" dirty="0"/>
          </a:p>
          <a:p>
            <a:r>
              <a:rPr lang="en-US" dirty="0"/>
              <a:t>VPN tunneling employs the concepts known as data encapsulation and encryption to safely carry data traffic through the non-secure environment</a:t>
            </a:r>
            <a:endParaRPr lang="en-GB" dirty="0"/>
          </a:p>
        </p:txBody>
      </p:sp>
    </p:spTree>
    <p:extLst>
      <p:ext uri="{BB962C8B-B14F-4D97-AF65-F5344CB8AC3E}">
        <p14:creationId xmlns:p14="http://schemas.microsoft.com/office/powerpoint/2010/main" val="104996417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Protection of “Data at Rest”</a:t>
            </a:r>
          </a:p>
          <a:p>
            <a:pPr marL="0" indent="0" algn="ctr">
              <a:buNone/>
            </a:pPr>
            <a:r>
              <a:rPr lang="en-US" sz="4800" dirty="0"/>
              <a:t>&amp; “Data In Transit”</a:t>
            </a:r>
            <a:endParaRPr lang="en-GB" sz="4800" dirty="0"/>
          </a:p>
        </p:txBody>
      </p:sp>
    </p:spTree>
    <p:extLst>
      <p:ext uri="{BB962C8B-B14F-4D97-AF65-F5344CB8AC3E}">
        <p14:creationId xmlns:p14="http://schemas.microsoft.com/office/powerpoint/2010/main" val="323277445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Secure Internet transaction technologies</a:t>
            </a:r>
            <a:endParaRPr lang="en-GB" dirty="0"/>
          </a:p>
        </p:txBody>
      </p:sp>
      <p:sp>
        <p:nvSpPr>
          <p:cNvPr id="5" name="Content Placeholder 4"/>
          <p:cNvSpPr>
            <a:spLocks noGrp="1"/>
          </p:cNvSpPr>
          <p:nvPr>
            <p:ph idx="1"/>
          </p:nvPr>
        </p:nvSpPr>
        <p:spPr/>
        <p:txBody>
          <a:bodyPr>
            <a:normAutofit fontScale="92500"/>
          </a:bodyPr>
          <a:lstStyle/>
          <a:p>
            <a:r>
              <a:rPr lang="en-US" dirty="0"/>
              <a:t>There are several ways to help ensure safe transactions on the Internet, and more are becoming possible all the time</a:t>
            </a:r>
          </a:p>
          <a:p>
            <a:endParaRPr lang="en-US" dirty="0"/>
          </a:p>
          <a:p>
            <a:r>
              <a:rPr lang="en-US" dirty="0"/>
              <a:t>Some of these include:</a:t>
            </a:r>
          </a:p>
          <a:p>
            <a:pPr lvl="1"/>
            <a:r>
              <a:rPr lang="en-US" dirty="0"/>
              <a:t>Stored-value cards (cards that you can buy with specified, loaded dollar amounts)</a:t>
            </a:r>
          </a:p>
          <a:p>
            <a:pPr lvl="1"/>
            <a:r>
              <a:rPr lang="en-US" dirty="0"/>
              <a:t>Smart cards (cards that can act as credit cards, debit cards and/or stored-value cards)</a:t>
            </a:r>
          </a:p>
          <a:p>
            <a:pPr lvl="1"/>
            <a:r>
              <a:rPr lang="en-US" dirty="0"/>
              <a:t>Point-of-sale (POS) devices (like your PDA or mobile phone)</a:t>
            </a:r>
          </a:p>
          <a:p>
            <a:pPr lvl="1"/>
            <a:r>
              <a:rPr lang="en-US" dirty="0"/>
              <a:t>Digital cash</a:t>
            </a:r>
          </a:p>
          <a:p>
            <a:pPr lvl="1"/>
            <a:r>
              <a:rPr lang="en-US" dirty="0"/>
              <a:t>E-wallets</a:t>
            </a:r>
          </a:p>
          <a:p>
            <a:pPr lvl="1"/>
            <a:r>
              <a:rPr lang="en-US" dirty="0"/>
              <a:t>Online payment services like PayPal </a:t>
            </a:r>
            <a:endParaRPr lang="en-GB" dirty="0"/>
          </a:p>
        </p:txBody>
      </p:sp>
    </p:spTree>
    <p:extLst>
      <p:ext uri="{BB962C8B-B14F-4D97-AF65-F5344CB8AC3E}">
        <p14:creationId xmlns:p14="http://schemas.microsoft.com/office/powerpoint/2010/main" val="159790100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Secure Internet transaction technologies</a:t>
            </a:r>
            <a:endParaRPr lang="en-GB" dirty="0"/>
          </a:p>
        </p:txBody>
      </p:sp>
      <p:sp>
        <p:nvSpPr>
          <p:cNvPr id="5" name="Content Placeholder 4"/>
          <p:cNvSpPr>
            <a:spLocks noGrp="1"/>
          </p:cNvSpPr>
          <p:nvPr>
            <p:ph idx="1"/>
          </p:nvPr>
        </p:nvSpPr>
        <p:spPr/>
        <p:txBody>
          <a:bodyPr>
            <a:normAutofit fontScale="85000" lnSpcReduction="10000"/>
          </a:bodyPr>
          <a:lstStyle/>
          <a:p>
            <a:r>
              <a:rPr lang="en-US" dirty="0"/>
              <a:t>STT (Secure Transaction Technology) is a protocol provided by Microsoft and Visa International to the financial and technical communities for review and comment</a:t>
            </a:r>
          </a:p>
          <a:p>
            <a:r>
              <a:rPr lang="en-US" dirty="0"/>
              <a:t> </a:t>
            </a:r>
          </a:p>
          <a:p>
            <a:r>
              <a:rPr lang="en-US" dirty="0"/>
              <a:t>STT is designed to handle secure payment with bank cards over insecure data transports like the Internet</a:t>
            </a:r>
          </a:p>
          <a:p>
            <a:endParaRPr lang="en-US" dirty="0"/>
          </a:p>
          <a:p>
            <a:r>
              <a:rPr lang="en-US" dirty="0"/>
              <a:t>The protocol requires only reliable message transport, such as TCP</a:t>
            </a:r>
          </a:p>
          <a:p>
            <a:endParaRPr lang="en-US" dirty="0"/>
          </a:p>
          <a:p>
            <a:r>
              <a:rPr lang="en-US" dirty="0"/>
              <a:t>It features strong, export-approved DES encryption of financial information, direct RSA (TM) encryption of bank card account numbers, and mandatory authentication of all participants, including clients, for reduced financial risk</a:t>
            </a:r>
          </a:p>
        </p:txBody>
      </p:sp>
    </p:spTree>
    <p:extLst>
      <p:ext uri="{BB962C8B-B14F-4D97-AF65-F5344CB8AC3E}">
        <p14:creationId xmlns:p14="http://schemas.microsoft.com/office/powerpoint/2010/main" val="86938865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Secure Internet transaction technologies</a:t>
            </a:r>
            <a:endParaRPr lang="en-GB" dirty="0"/>
          </a:p>
        </p:txBody>
      </p:sp>
      <p:sp>
        <p:nvSpPr>
          <p:cNvPr id="5" name="Content Placeholder 4"/>
          <p:cNvSpPr>
            <a:spLocks noGrp="1"/>
          </p:cNvSpPr>
          <p:nvPr>
            <p:ph idx="1"/>
          </p:nvPr>
        </p:nvSpPr>
        <p:spPr/>
        <p:txBody>
          <a:bodyPr>
            <a:normAutofit fontScale="77500" lnSpcReduction="20000"/>
          </a:bodyPr>
          <a:lstStyle/>
          <a:p>
            <a:r>
              <a:rPr lang="en-US" dirty="0"/>
              <a:t>SSL (Secure Sockets Layer) is a standard security technology for establishing an encrypted link between a server and a client—typically a web server (website) and a browser; or a mail server and a mail client</a:t>
            </a:r>
          </a:p>
          <a:p>
            <a:endParaRPr lang="en-US" dirty="0"/>
          </a:p>
          <a:p>
            <a:r>
              <a:rPr lang="en-US" dirty="0"/>
              <a:t>It makes use of asymmetric and symmetric keys and encryption, working together to create an SSL-encrypted connection</a:t>
            </a:r>
          </a:p>
          <a:p>
            <a:endParaRPr lang="en-US" dirty="0"/>
          </a:p>
          <a:p>
            <a:r>
              <a:rPr lang="en-GB" dirty="0"/>
              <a:t>Asymmetric uses 1024 or 2048 bit keys</a:t>
            </a:r>
          </a:p>
          <a:p>
            <a:pPr lvl="1"/>
            <a:r>
              <a:rPr lang="en-US" dirty="0"/>
              <a:t>2048-bit keys have enough unique encryption codes that we won’t write out the number here (it’s 617 digits) and could take up to 14 billion years to break</a:t>
            </a:r>
          </a:p>
          <a:p>
            <a:pPr lvl="1"/>
            <a:endParaRPr lang="en-GB" dirty="0"/>
          </a:p>
          <a:p>
            <a:r>
              <a:rPr lang="en-GB" dirty="0"/>
              <a:t>Symmetric keys are typically 128 or 256 bits</a:t>
            </a:r>
          </a:p>
          <a:p>
            <a:pPr lvl="1"/>
            <a:r>
              <a:rPr lang="en-US" dirty="0"/>
              <a:t>For example, a 128-bit key has 340,282,366,920,938,463,463,374,607,431,768,211,456 encryption code possibilities</a:t>
            </a:r>
          </a:p>
          <a:p>
            <a:pPr lvl="1"/>
            <a:r>
              <a:rPr lang="en-US" dirty="0"/>
              <a:t>SSL Certificates do not dictate what key size is used</a:t>
            </a:r>
          </a:p>
        </p:txBody>
      </p:sp>
    </p:spTree>
    <p:extLst>
      <p:ext uri="{BB962C8B-B14F-4D97-AF65-F5344CB8AC3E}">
        <p14:creationId xmlns:p14="http://schemas.microsoft.com/office/powerpoint/2010/main" val="260081228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SSL</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GB" dirty="0"/>
              <a:t>Makes use of:</a:t>
            </a:r>
          </a:p>
          <a:p>
            <a:pPr lvl="1"/>
            <a:r>
              <a:rPr lang="en-GB" dirty="0"/>
              <a:t>RSA</a:t>
            </a:r>
          </a:p>
          <a:p>
            <a:pPr lvl="2"/>
            <a:r>
              <a:rPr lang="en-US" dirty="0"/>
              <a:t>RSA is based on the presumed difficulty of factoring large integers (integer factorization). Full decryption of an RSA ciphertext is thought to be infeasible on the assumption that no efficient algorithm exists for integer factorization</a:t>
            </a:r>
          </a:p>
          <a:p>
            <a:pPr lvl="2"/>
            <a:endParaRPr lang="en-GB" dirty="0"/>
          </a:p>
          <a:p>
            <a:pPr lvl="1"/>
            <a:r>
              <a:rPr lang="en-GB" dirty="0"/>
              <a:t>ECC</a:t>
            </a:r>
          </a:p>
          <a:p>
            <a:pPr lvl="2"/>
            <a:r>
              <a:rPr lang="en-US" dirty="0"/>
              <a:t>Elliptic curve cryptography (ECC) relies on the algebraic structure of elliptic curves over finite fields. It is assumed that discovering the discrete logarithm of a random elliptic curve element in connection to a publicly known base point is impractical</a:t>
            </a:r>
          </a:p>
          <a:p>
            <a:pPr lvl="2"/>
            <a:endParaRPr lang="en-US" dirty="0"/>
          </a:p>
          <a:p>
            <a:pPr lvl="1"/>
            <a:r>
              <a:rPr lang="en-US" dirty="0"/>
              <a:t>Pre-Shared Key Encryption Algorithms</a:t>
            </a:r>
          </a:p>
          <a:p>
            <a:pPr lvl="2"/>
            <a:r>
              <a:rPr lang="en-US" dirty="0"/>
              <a:t>Pre-shared key encryption (symmetric) uses algorithms like </a:t>
            </a:r>
            <a:r>
              <a:rPr lang="en-US" dirty="0" err="1"/>
              <a:t>Twofish</a:t>
            </a:r>
            <a:r>
              <a:rPr lang="en-US" dirty="0"/>
              <a:t>, AES, or Blowfish, to create keys—AES currently being the most popular</a:t>
            </a:r>
          </a:p>
          <a:p>
            <a:pPr lvl="2"/>
            <a:r>
              <a:rPr lang="en-US" dirty="0"/>
              <a:t>All of these encryption algorithms fall into two types: stream ciphers and block ciphers</a:t>
            </a:r>
          </a:p>
        </p:txBody>
      </p:sp>
    </p:spTree>
    <p:extLst>
      <p:ext uri="{BB962C8B-B14F-4D97-AF65-F5344CB8AC3E}">
        <p14:creationId xmlns:p14="http://schemas.microsoft.com/office/powerpoint/2010/main" val="204057975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Secure Internet transaction Standard</a:t>
            </a:r>
            <a:endParaRPr lang="en-GB" dirty="0"/>
          </a:p>
        </p:txBody>
      </p:sp>
      <p:sp>
        <p:nvSpPr>
          <p:cNvPr id="5" name="Content Placeholder 4"/>
          <p:cNvSpPr>
            <a:spLocks noGrp="1"/>
          </p:cNvSpPr>
          <p:nvPr>
            <p:ph idx="1"/>
          </p:nvPr>
        </p:nvSpPr>
        <p:spPr/>
        <p:txBody>
          <a:bodyPr>
            <a:normAutofit fontScale="62500" lnSpcReduction="20000"/>
          </a:bodyPr>
          <a:lstStyle/>
          <a:p>
            <a:r>
              <a:rPr lang="en-US" dirty="0"/>
              <a:t>When you’re processing payments on your website, compliance with the PCI standard is essential</a:t>
            </a:r>
          </a:p>
          <a:p>
            <a:endParaRPr lang="en-US" dirty="0"/>
          </a:p>
          <a:p>
            <a:r>
              <a:rPr lang="en-US" dirty="0"/>
              <a:t>The Payment Card Industry Data Security Standards (PCI DSS) provides mandatory requirements for merchants that tell them what they need to do in order to secure sensitive payment processing data</a:t>
            </a:r>
          </a:p>
          <a:p>
            <a:endParaRPr lang="en-US" dirty="0"/>
          </a:p>
          <a:p>
            <a:r>
              <a:rPr lang="en-US" dirty="0"/>
              <a:t>The number of security controls and level of assurance that needs to be achieved is dependent upon PCI Merchant Level, and scope of the PCI environment in which cards are processed</a:t>
            </a:r>
          </a:p>
          <a:p>
            <a:endParaRPr lang="en-US" dirty="0"/>
          </a:p>
          <a:p>
            <a:r>
              <a:rPr lang="en-US" dirty="0"/>
              <a:t>Options are available to outsource aspects of payment card processing, however the merchant still has the ultimate responsibility of ensuring that robust controls are in place to protect payment card information collected / processed / stored on its behalf</a:t>
            </a:r>
          </a:p>
          <a:p>
            <a:endParaRPr lang="en-US" dirty="0"/>
          </a:p>
          <a:p>
            <a:r>
              <a:rPr lang="en-US" dirty="0"/>
              <a:t>Certain data fields relating to payment cards must be encrypted</a:t>
            </a:r>
          </a:p>
          <a:p>
            <a:endParaRPr lang="en-US" dirty="0"/>
          </a:p>
          <a:p>
            <a:r>
              <a:rPr lang="en-US" dirty="0"/>
              <a:t>The PAN (Primary Account Number) and/or the CVV can neither be stored in full, or as plaintext</a:t>
            </a:r>
          </a:p>
        </p:txBody>
      </p:sp>
    </p:spTree>
    <p:extLst>
      <p:ext uri="{BB962C8B-B14F-4D97-AF65-F5344CB8AC3E}">
        <p14:creationId xmlns:p14="http://schemas.microsoft.com/office/powerpoint/2010/main" val="257443923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Tokenization</a:t>
            </a:r>
            <a:endParaRPr lang="en-GB" dirty="0"/>
          </a:p>
        </p:txBody>
      </p:sp>
      <p:sp>
        <p:nvSpPr>
          <p:cNvPr id="3" name="Content Placeholder 2"/>
          <p:cNvSpPr>
            <a:spLocks noGrp="1"/>
          </p:cNvSpPr>
          <p:nvPr>
            <p:ph idx="1"/>
          </p:nvPr>
        </p:nvSpPr>
        <p:spPr/>
        <p:txBody>
          <a:bodyPr>
            <a:normAutofit fontScale="92500" lnSpcReduction="10000"/>
          </a:bodyPr>
          <a:lstStyle/>
          <a:p>
            <a:r>
              <a:rPr lang="en-US" dirty="0"/>
              <a:t>You should never store your customers’ credit and debit card information on your server</a:t>
            </a:r>
          </a:p>
          <a:p>
            <a:endParaRPr lang="en-US" dirty="0"/>
          </a:p>
          <a:p>
            <a:r>
              <a:rPr lang="en-US" dirty="0"/>
              <a:t>When choosing a payment processing solution, ideally the customers’ data doesn’t even touch your servers</a:t>
            </a:r>
          </a:p>
          <a:p>
            <a:endParaRPr lang="en-US" dirty="0"/>
          </a:p>
          <a:p>
            <a:r>
              <a:rPr lang="en-US" dirty="0"/>
              <a:t>More importantly, it’s encrypted before it is ever stored on database servers</a:t>
            </a:r>
          </a:p>
          <a:p>
            <a:endParaRPr lang="en-US" dirty="0"/>
          </a:p>
          <a:p>
            <a:r>
              <a:rPr lang="en-US" dirty="0"/>
              <a:t>Tokenization is used to replace sensitive data with a randomly generated string of characters, so it reduces the risk associated with data breach</a:t>
            </a:r>
          </a:p>
          <a:p>
            <a:endParaRPr lang="en-GB" dirty="0"/>
          </a:p>
        </p:txBody>
      </p:sp>
    </p:spTree>
    <p:extLst>
      <p:ext uri="{BB962C8B-B14F-4D97-AF65-F5344CB8AC3E}">
        <p14:creationId xmlns:p14="http://schemas.microsoft.com/office/powerpoint/2010/main" val="24653219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Tokenization</a:t>
            </a:r>
            <a:endParaRPr lang="en-GB" dirty="0"/>
          </a:p>
        </p:txBody>
      </p:sp>
      <p:sp>
        <p:nvSpPr>
          <p:cNvPr id="3" name="Content Placeholder 2"/>
          <p:cNvSpPr>
            <a:spLocks noGrp="1"/>
          </p:cNvSpPr>
          <p:nvPr>
            <p:ph idx="1"/>
          </p:nvPr>
        </p:nvSpPr>
        <p:spPr/>
        <p:txBody>
          <a:bodyPr>
            <a:normAutofit fontScale="92500" lnSpcReduction="10000"/>
          </a:bodyPr>
          <a:lstStyle/>
          <a:p>
            <a:r>
              <a:rPr lang="en-US" dirty="0"/>
              <a:t>One of the best protection methods is using a token that represents a real credit card number</a:t>
            </a:r>
          </a:p>
          <a:p>
            <a:endParaRPr lang="en-US" dirty="0"/>
          </a:p>
          <a:p>
            <a:r>
              <a:rPr lang="en-US" dirty="0"/>
              <a:t>When the transaction is authorized, the data is sent to the centralized server and stored securely</a:t>
            </a:r>
          </a:p>
          <a:p>
            <a:endParaRPr lang="en-US" dirty="0"/>
          </a:p>
          <a:p>
            <a:r>
              <a:rPr lang="en-US" dirty="0"/>
              <a:t>At the same time, a merchant’s system receives a unique number</a:t>
            </a:r>
          </a:p>
          <a:p>
            <a:endParaRPr lang="en-US" dirty="0"/>
          </a:p>
          <a:p>
            <a:r>
              <a:rPr lang="en-US" dirty="0"/>
              <a:t>The token is then used in place of the customers card data to complete current and future transactions e.g. one-click payments</a:t>
            </a:r>
            <a:endParaRPr lang="en-GB" dirty="0"/>
          </a:p>
        </p:txBody>
      </p:sp>
    </p:spTree>
    <p:extLst>
      <p:ext uri="{BB962C8B-B14F-4D97-AF65-F5344CB8AC3E}">
        <p14:creationId xmlns:p14="http://schemas.microsoft.com/office/powerpoint/2010/main" val="1436061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FA330-1CFD-46A2-A960-1960A8EAAC00}"/>
              </a:ext>
            </a:extLst>
          </p:cNvPr>
          <p:cNvSpPr>
            <a:spLocks noGrp="1"/>
          </p:cNvSpPr>
          <p:nvPr>
            <p:ph type="title"/>
          </p:nvPr>
        </p:nvSpPr>
        <p:spPr/>
        <p:txBody>
          <a:bodyPr/>
          <a:lstStyle/>
          <a:p>
            <a:r>
              <a:rPr lang="en-GB" dirty="0"/>
              <a:t>Secure Hash Algorithms - SHA</a:t>
            </a:r>
          </a:p>
        </p:txBody>
      </p:sp>
      <p:sp>
        <p:nvSpPr>
          <p:cNvPr id="3" name="Content Placeholder 2">
            <a:extLst>
              <a:ext uri="{FF2B5EF4-FFF2-40B4-BE49-F238E27FC236}">
                <a16:creationId xmlns:a16="http://schemas.microsoft.com/office/drawing/2014/main" id="{A821403C-3600-4C37-B9A6-D55D189FBE16}"/>
              </a:ext>
            </a:extLst>
          </p:cNvPr>
          <p:cNvSpPr>
            <a:spLocks noGrp="1"/>
          </p:cNvSpPr>
          <p:nvPr>
            <p:ph idx="1"/>
          </p:nvPr>
        </p:nvSpPr>
        <p:spPr/>
        <p:txBody>
          <a:bodyPr>
            <a:normAutofit lnSpcReduction="10000"/>
          </a:bodyPr>
          <a:lstStyle/>
          <a:p>
            <a:endParaRPr lang="en-GB" dirty="0"/>
          </a:p>
          <a:p>
            <a:r>
              <a:rPr lang="en-US" dirty="0"/>
              <a:t>The SHA (Secure Hash Algorithm) is a collection of algorithms for hashing </a:t>
            </a:r>
          </a:p>
          <a:p>
            <a:endParaRPr lang="en-US" dirty="0"/>
          </a:p>
          <a:p>
            <a:r>
              <a:rPr lang="en-US" dirty="0"/>
              <a:t>The first, SHA (now usually referred to as SHA-0), was published as a US standard in 1993, intended as a replacement for a previously commonly-used algorithm MD5 (Message Digest algorithm 5)</a:t>
            </a:r>
          </a:p>
          <a:p>
            <a:endParaRPr lang="en-US" dirty="0"/>
          </a:p>
          <a:p>
            <a:r>
              <a:rPr lang="en-US" dirty="0"/>
              <a:t>It works on the principles of Rivest, one of the creators of the RSA public-key algorithm</a:t>
            </a:r>
            <a:endParaRPr lang="en-GB" dirty="0"/>
          </a:p>
        </p:txBody>
      </p:sp>
    </p:spTree>
    <p:extLst>
      <p:ext uri="{BB962C8B-B14F-4D97-AF65-F5344CB8AC3E}">
        <p14:creationId xmlns:p14="http://schemas.microsoft.com/office/powerpoint/2010/main" val="145204096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 Secure</a:t>
            </a:r>
            <a:endParaRPr lang="en-GB" dirty="0"/>
          </a:p>
        </p:txBody>
      </p:sp>
      <p:sp>
        <p:nvSpPr>
          <p:cNvPr id="3" name="Content Placeholder 2"/>
          <p:cNvSpPr>
            <a:spLocks noGrp="1"/>
          </p:cNvSpPr>
          <p:nvPr>
            <p:ph idx="1"/>
          </p:nvPr>
        </p:nvSpPr>
        <p:spPr/>
        <p:txBody>
          <a:bodyPr/>
          <a:lstStyle/>
          <a:p>
            <a:r>
              <a:rPr lang="en-US" dirty="0"/>
              <a:t>3D Secure is an additional security layer that helps with fraud prevention in debit and credit card transactions</a:t>
            </a:r>
          </a:p>
          <a:p>
            <a:endParaRPr lang="en-US" dirty="0"/>
          </a:p>
          <a:p>
            <a:r>
              <a:rPr lang="en-US" dirty="0"/>
              <a:t>In short, when an online shopper wants to buy something, he/she creates a secure password for the credit card he/she uses to pay</a:t>
            </a:r>
          </a:p>
          <a:p>
            <a:endParaRPr lang="en-US" dirty="0"/>
          </a:p>
          <a:p>
            <a:r>
              <a:rPr lang="en-US" dirty="0"/>
              <a:t>At that time, every transaction will be confirmed with the password in order to add extra protection</a:t>
            </a:r>
          </a:p>
          <a:p>
            <a:endParaRPr lang="en-GB" dirty="0"/>
          </a:p>
        </p:txBody>
      </p:sp>
    </p:spTree>
    <p:extLst>
      <p:ext uri="{BB962C8B-B14F-4D97-AF65-F5344CB8AC3E}">
        <p14:creationId xmlns:p14="http://schemas.microsoft.com/office/powerpoint/2010/main" val="121998155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Anti-fraud tools</a:t>
            </a:r>
            <a:endParaRPr lang="en-GB" dirty="0"/>
          </a:p>
        </p:txBody>
      </p:sp>
      <p:sp>
        <p:nvSpPr>
          <p:cNvPr id="3" name="Content Placeholder 2"/>
          <p:cNvSpPr>
            <a:spLocks noGrp="1"/>
          </p:cNvSpPr>
          <p:nvPr>
            <p:ph idx="1"/>
          </p:nvPr>
        </p:nvSpPr>
        <p:spPr/>
        <p:txBody>
          <a:bodyPr>
            <a:normAutofit lnSpcReduction="10000"/>
          </a:bodyPr>
          <a:lstStyle/>
          <a:p>
            <a:r>
              <a:rPr lang="en-US" dirty="0"/>
              <a:t>With fraud prevention tools, every transaction is scanned and monitored (automatically or manually), so it’s easier to prevent and eliminate all suspected fraudulent activities</a:t>
            </a:r>
          </a:p>
          <a:p>
            <a:endParaRPr lang="en-US" dirty="0"/>
          </a:p>
          <a:p>
            <a:r>
              <a:rPr lang="en-US" dirty="0"/>
              <a:t>Moreover, when you seek out a payment gateway, choose one with great customer support</a:t>
            </a:r>
          </a:p>
          <a:p>
            <a:endParaRPr lang="en-US" dirty="0"/>
          </a:p>
          <a:p>
            <a:r>
              <a:rPr lang="en-US" dirty="0"/>
              <a:t>It’s extremely important for your business because you need to be sure that you can contact the payment provider easily for transaction queries and troubleshooting</a:t>
            </a:r>
            <a:endParaRPr lang="en-GB" dirty="0"/>
          </a:p>
        </p:txBody>
      </p:sp>
    </p:spTree>
    <p:extLst>
      <p:ext uri="{BB962C8B-B14F-4D97-AF65-F5344CB8AC3E}">
        <p14:creationId xmlns:p14="http://schemas.microsoft.com/office/powerpoint/2010/main" val="51407642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at rest</a:t>
            </a:r>
            <a:endParaRPr lang="en-GB" dirty="0"/>
          </a:p>
        </p:txBody>
      </p:sp>
      <p:sp>
        <p:nvSpPr>
          <p:cNvPr id="3" name="Content Placeholder 2"/>
          <p:cNvSpPr>
            <a:spLocks noGrp="1"/>
          </p:cNvSpPr>
          <p:nvPr>
            <p:ph idx="1"/>
          </p:nvPr>
        </p:nvSpPr>
        <p:spPr/>
        <p:txBody>
          <a:bodyPr/>
          <a:lstStyle/>
          <a:p>
            <a:r>
              <a:rPr lang="en-US" dirty="0"/>
              <a:t>“Data at Rest” is a term that is sometimes used to refer to all data in computer storage while excluding data that is traversing a network or temporarily residing in computer memory to be read or updated</a:t>
            </a:r>
          </a:p>
          <a:p>
            <a:endParaRPr lang="en-US" dirty="0"/>
          </a:p>
          <a:p>
            <a:r>
              <a:rPr lang="en-US" dirty="0"/>
              <a:t>By encrypting data at rest, you're essentially converting your customer's sensitive data into another form of data</a:t>
            </a:r>
          </a:p>
          <a:p>
            <a:endParaRPr lang="en-US" dirty="0"/>
          </a:p>
          <a:p>
            <a:r>
              <a:rPr lang="en-US" dirty="0"/>
              <a:t>This usually happens through an algorithm that can't be understood by a user who does not have an encryption key to decode it</a:t>
            </a:r>
            <a:endParaRPr lang="en-GB" dirty="0"/>
          </a:p>
        </p:txBody>
      </p:sp>
    </p:spTree>
    <p:extLst>
      <p:ext uri="{BB962C8B-B14F-4D97-AF65-F5344CB8AC3E}">
        <p14:creationId xmlns:p14="http://schemas.microsoft.com/office/powerpoint/2010/main" val="32033680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vs closed source</a:t>
            </a:r>
            <a:endParaRPr lang="en-GB" dirty="0"/>
          </a:p>
        </p:txBody>
      </p:sp>
      <p:sp>
        <p:nvSpPr>
          <p:cNvPr id="3" name="Content Placeholder 2"/>
          <p:cNvSpPr>
            <a:spLocks noGrp="1"/>
          </p:cNvSpPr>
          <p:nvPr>
            <p:ph idx="1"/>
          </p:nvPr>
        </p:nvSpPr>
        <p:spPr/>
        <p:txBody>
          <a:bodyPr>
            <a:normAutofit lnSpcReduction="10000"/>
          </a:bodyPr>
          <a:lstStyle/>
          <a:p>
            <a:r>
              <a:rPr lang="en-US" dirty="0"/>
              <a:t>With closed source software (also known as proprietary software), the public is not given access to the source code, so they can’t see or modify it in any way</a:t>
            </a:r>
          </a:p>
          <a:p>
            <a:endParaRPr lang="en-US" dirty="0"/>
          </a:p>
          <a:p>
            <a:r>
              <a:rPr lang="en-US" dirty="0"/>
              <a:t>But with open source software, the source code is publicly available to anyone who wants it, and programmers can read or change that code if they desire</a:t>
            </a:r>
          </a:p>
          <a:p>
            <a:endParaRPr lang="en-US" dirty="0"/>
          </a:p>
          <a:p>
            <a:r>
              <a:rPr lang="en-US" dirty="0"/>
              <a:t>Keep in mind that you don’t have to read or modify any code in order to use an open source product</a:t>
            </a:r>
            <a:endParaRPr lang="en-GB" dirty="0"/>
          </a:p>
        </p:txBody>
      </p:sp>
    </p:spTree>
    <p:extLst>
      <p:ext uri="{BB962C8B-B14F-4D97-AF65-F5344CB8AC3E}">
        <p14:creationId xmlns:p14="http://schemas.microsoft.com/office/powerpoint/2010/main" val="66214281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Cryptography in Open and Closed Source</a:t>
            </a:r>
            <a:endParaRPr lang="en-GB" dirty="0"/>
          </a:p>
        </p:txBody>
      </p:sp>
      <p:sp>
        <p:nvSpPr>
          <p:cNvPr id="3" name="Content Placeholder 2"/>
          <p:cNvSpPr>
            <a:spLocks noGrp="1"/>
          </p:cNvSpPr>
          <p:nvPr>
            <p:ph idx="1"/>
          </p:nvPr>
        </p:nvSpPr>
        <p:spPr/>
        <p:txBody>
          <a:bodyPr/>
          <a:lstStyle/>
          <a:p>
            <a:r>
              <a:rPr lang="en-US" dirty="0"/>
              <a:t>Keys are what makes the system secure – not the algorithm</a:t>
            </a:r>
          </a:p>
          <a:p>
            <a:endParaRPr lang="en-US" dirty="0"/>
          </a:p>
          <a:p>
            <a:r>
              <a:rPr lang="en-US" dirty="0"/>
              <a:t>Algorithms should be visible and available for scrutiny</a:t>
            </a:r>
            <a:endParaRPr lang="en-GB" dirty="0"/>
          </a:p>
        </p:txBody>
      </p:sp>
    </p:spTree>
    <p:extLst>
      <p:ext uri="{BB962C8B-B14F-4D97-AF65-F5344CB8AC3E}">
        <p14:creationId xmlns:p14="http://schemas.microsoft.com/office/powerpoint/2010/main" val="254927480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16808"/>
            <a:ext cx="10515600" cy="1325563"/>
          </a:xfrm>
        </p:spPr>
        <p:txBody>
          <a:bodyPr/>
          <a:lstStyle/>
          <a:p>
            <a:r>
              <a:rPr lang="en-US" dirty="0"/>
              <a:t>Microsoft Active Directory</a:t>
            </a:r>
            <a:endParaRPr lang="en-GB" dirty="0"/>
          </a:p>
        </p:txBody>
      </p:sp>
      <p:sp>
        <p:nvSpPr>
          <p:cNvPr id="3" name="Content Placeholder 2"/>
          <p:cNvSpPr>
            <a:spLocks noGrp="1"/>
          </p:cNvSpPr>
          <p:nvPr>
            <p:ph idx="1"/>
          </p:nvPr>
        </p:nvSpPr>
        <p:spPr/>
        <p:txBody>
          <a:bodyPr>
            <a:normAutofit fontScale="92500" lnSpcReduction="20000"/>
          </a:bodyPr>
          <a:lstStyle/>
          <a:p>
            <a:r>
              <a:rPr lang="en-US" dirty="0"/>
              <a:t>X.500 is the basis for its hierarchical structure</a:t>
            </a:r>
          </a:p>
          <a:p>
            <a:endParaRPr lang="en-US" dirty="0"/>
          </a:p>
          <a:p>
            <a:r>
              <a:rPr lang="en-US" dirty="0"/>
              <a:t>Lightweight Directory Access Protocol (LDAP) is based on the X.500 Directory Access Protocol</a:t>
            </a:r>
          </a:p>
          <a:p>
            <a:endParaRPr lang="en-US" dirty="0"/>
          </a:p>
          <a:p>
            <a:r>
              <a:rPr lang="en-US" dirty="0"/>
              <a:t>Uses the more efficient TCP/IP protocol </a:t>
            </a:r>
          </a:p>
          <a:p>
            <a:endParaRPr lang="en-US" dirty="0"/>
          </a:p>
          <a:p>
            <a:r>
              <a:rPr lang="en-US" dirty="0"/>
              <a:t>Integrating other OSs, such as Linux and UNIX into an Active Directory network requires using LDAP </a:t>
            </a:r>
          </a:p>
          <a:p>
            <a:endParaRPr lang="en-US" dirty="0"/>
          </a:p>
          <a:p>
            <a:r>
              <a:rPr lang="en-US" dirty="0"/>
              <a:t>Windows Active Directory was first used in Windows 2000 Server</a:t>
            </a:r>
            <a:endParaRPr lang="en-GB" dirty="0"/>
          </a:p>
        </p:txBody>
      </p:sp>
    </p:spTree>
    <p:extLst>
      <p:ext uri="{BB962C8B-B14F-4D97-AF65-F5344CB8AC3E}">
        <p14:creationId xmlns:p14="http://schemas.microsoft.com/office/powerpoint/2010/main" val="212701221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1325563"/>
          </a:xfrm>
        </p:spPr>
        <p:txBody>
          <a:bodyPr/>
          <a:lstStyle/>
          <a:p>
            <a:r>
              <a:rPr lang="en-GB" dirty="0"/>
              <a:t>Windows Active Directory</a:t>
            </a:r>
          </a:p>
        </p:txBody>
      </p:sp>
      <p:sp>
        <p:nvSpPr>
          <p:cNvPr id="3" name="Content Placeholder 2"/>
          <p:cNvSpPr>
            <a:spLocks noGrp="1"/>
          </p:cNvSpPr>
          <p:nvPr>
            <p:ph idx="1"/>
          </p:nvPr>
        </p:nvSpPr>
        <p:spPr/>
        <p:txBody>
          <a:bodyPr/>
          <a:lstStyle/>
          <a:p>
            <a:r>
              <a:rPr lang="en-US" dirty="0"/>
              <a:t>Active Directory offers the following features: </a:t>
            </a:r>
          </a:p>
          <a:p>
            <a:pPr lvl="1"/>
            <a:r>
              <a:rPr lang="en-US" dirty="0"/>
              <a:t>Hierarchical organization </a:t>
            </a:r>
          </a:p>
          <a:p>
            <a:pPr lvl="1"/>
            <a:r>
              <a:rPr lang="en-US" dirty="0"/>
              <a:t>Centralized but distributed database </a:t>
            </a:r>
          </a:p>
          <a:p>
            <a:pPr lvl="1"/>
            <a:r>
              <a:rPr lang="en-US" dirty="0"/>
              <a:t>Scalability </a:t>
            </a:r>
          </a:p>
          <a:p>
            <a:pPr lvl="1"/>
            <a:r>
              <a:rPr lang="en-US" dirty="0"/>
              <a:t>Security </a:t>
            </a:r>
          </a:p>
          <a:p>
            <a:pPr lvl="1"/>
            <a:r>
              <a:rPr lang="en-US" dirty="0"/>
              <a:t>Flexibility </a:t>
            </a:r>
          </a:p>
          <a:p>
            <a:pPr lvl="1"/>
            <a:r>
              <a:rPr lang="en-US" dirty="0"/>
              <a:t>Policy-based administration</a:t>
            </a:r>
            <a:endParaRPr lang="en-GB" dirty="0"/>
          </a:p>
        </p:txBody>
      </p:sp>
    </p:spTree>
    <p:extLst>
      <p:ext uri="{BB962C8B-B14F-4D97-AF65-F5344CB8AC3E}">
        <p14:creationId xmlns:p14="http://schemas.microsoft.com/office/powerpoint/2010/main" val="418529785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32712"/>
            <a:ext cx="10515600" cy="1325563"/>
          </a:xfrm>
        </p:spPr>
        <p:txBody>
          <a:bodyPr/>
          <a:lstStyle/>
          <a:p>
            <a:r>
              <a:rPr lang="en-US" dirty="0"/>
              <a:t>Overview of the Active Directory Structure</a:t>
            </a:r>
            <a:endParaRPr lang="en-GB" dirty="0"/>
          </a:p>
        </p:txBody>
      </p:sp>
      <p:sp>
        <p:nvSpPr>
          <p:cNvPr id="3" name="Content Placeholder 2"/>
          <p:cNvSpPr>
            <a:spLocks noGrp="1"/>
          </p:cNvSpPr>
          <p:nvPr>
            <p:ph idx="1"/>
          </p:nvPr>
        </p:nvSpPr>
        <p:spPr/>
        <p:txBody>
          <a:bodyPr/>
          <a:lstStyle/>
          <a:p>
            <a:r>
              <a:rPr lang="en-US" dirty="0"/>
              <a:t>Physical structure </a:t>
            </a:r>
          </a:p>
          <a:p>
            <a:pPr lvl="1"/>
            <a:r>
              <a:rPr lang="en-US" dirty="0"/>
              <a:t>Consists of sites and servers configured as domain controllers </a:t>
            </a:r>
          </a:p>
          <a:p>
            <a:pPr lvl="1"/>
            <a:endParaRPr lang="en-US" dirty="0"/>
          </a:p>
          <a:p>
            <a:r>
              <a:rPr lang="en-US" dirty="0"/>
              <a:t>Logical structure </a:t>
            </a:r>
          </a:p>
          <a:p>
            <a:pPr lvl="1"/>
            <a:r>
              <a:rPr lang="en-US" dirty="0"/>
              <a:t>Makes it possible to pattern the directory service’s look and feel after the organization in which it runs</a:t>
            </a:r>
            <a:endParaRPr lang="en-GB" dirty="0"/>
          </a:p>
        </p:txBody>
      </p:sp>
    </p:spTree>
    <p:extLst>
      <p:ext uri="{BB962C8B-B14F-4D97-AF65-F5344CB8AC3E}">
        <p14:creationId xmlns:p14="http://schemas.microsoft.com/office/powerpoint/2010/main" val="244881449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Active Directory’s Physical Structure</a:t>
            </a:r>
          </a:p>
        </p:txBody>
      </p:sp>
      <p:sp>
        <p:nvSpPr>
          <p:cNvPr id="3" name="Content Placeholder 2"/>
          <p:cNvSpPr>
            <a:spLocks noGrp="1"/>
          </p:cNvSpPr>
          <p:nvPr>
            <p:ph idx="1"/>
          </p:nvPr>
        </p:nvSpPr>
        <p:spPr/>
        <p:txBody>
          <a:bodyPr>
            <a:normAutofit lnSpcReduction="10000"/>
          </a:bodyPr>
          <a:lstStyle/>
          <a:p>
            <a:r>
              <a:rPr lang="en-US" dirty="0"/>
              <a:t>An Active Directory site is simply a physical location in which domain controllers communicate and replicate information regularly </a:t>
            </a:r>
          </a:p>
          <a:p>
            <a:endParaRPr lang="en-US" dirty="0"/>
          </a:p>
          <a:p>
            <a:r>
              <a:rPr lang="en-US" dirty="0"/>
              <a:t>Each domain controller contains a full replica of the objects that make up the domain and is responsible for: </a:t>
            </a:r>
          </a:p>
          <a:p>
            <a:pPr lvl="1"/>
            <a:r>
              <a:rPr lang="en-US" dirty="0"/>
              <a:t>Storing a copy of the domain data and replicating changes to that data to all other domain controllers in the domain</a:t>
            </a:r>
          </a:p>
          <a:p>
            <a:pPr lvl="1"/>
            <a:r>
              <a:rPr lang="en-US" dirty="0"/>
              <a:t>Providing data search and retrieval functions for users attempting to locate objects in the directory </a:t>
            </a:r>
          </a:p>
          <a:p>
            <a:pPr lvl="1"/>
            <a:r>
              <a:rPr lang="en-US" dirty="0"/>
              <a:t>Providing authentication and authorization services for users who log on to the domain and attempt to access network resources</a:t>
            </a:r>
            <a:endParaRPr lang="en-GB" dirty="0"/>
          </a:p>
        </p:txBody>
      </p:sp>
    </p:spTree>
    <p:extLst>
      <p:ext uri="{BB962C8B-B14F-4D97-AF65-F5344CB8AC3E}">
        <p14:creationId xmlns:p14="http://schemas.microsoft.com/office/powerpoint/2010/main" val="354080351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Active Directory’s Logical Structure</a:t>
            </a:r>
            <a:endParaRPr lang="en-GB" dirty="0"/>
          </a:p>
        </p:txBody>
      </p:sp>
      <p:sp>
        <p:nvSpPr>
          <p:cNvPr id="3" name="Content Placeholder 2"/>
          <p:cNvSpPr>
            <a:spLocks noGrp="1"/>
          </p:cNvSpPr>
          <p:nvPr>
            <p:ph idx="1"/>
          </p:nvPr>
        </p:nvSpPr>
        <p:spPr/>
        <p:txBody>
          <a:bodyPr/>
          <a:lstStyle/>
          <a:p>
            <a:r>
              <a:rPr lang="en-US" dirty="0"/>
              <a:t>Four organizing components of Active Directory: </a:t>
            </a:r>
          </a:p>
          <a:p>
            <a:pPr lvl="1"/>
            <a:r>
              <a:rPr lang="en-US" dirty="0"/>
              <a:t>Organizational Units (OUs) </a:t>
            </a:r>
          </a:p>
          <a:p>
            <a:pPr lvl="1"/>
            <a:r>
              <a:rPr lang="en-US" dirty="0"/>
              <a:t>Domains </a:t>
            </a:r>
          </a:p>
          <a:p>
            <a:pPr lvl="1"/>
            <a:r>
              <a:rPr lang="en-US" dirty="0"/>
              <a:t>Trees </a:t>
            </a:r>
          </a:p>
          <a:p>
            <a:pPr lvl="1"/>
            <a:r>
              <a:rPr lang="en-US" dirty="0"/>
              <a:t>Forests </a:t>
            </a:r>
          </a:p>
          <a:p>
            <a:pPr lvl="1"/>
            <a:r>
              <a:rPr lang="en-US" dirty="0"/>
              <a:t>The organizational unit (OU) is an Active Directory container used to organize a network’s users and resources into logical administrative units</a:t>
            </a:r>
            <a:endParaRPr lang="en-GB" dirty="0"/>
          </a:p>
        </p:txBody>
      </p:sp>
    </p:spTree>
    <p:extLst>
      <p:ext uri="{BB962C8B-B14F-4D97-AF65-F5344CB8AC3E}">
        <p14:creationId xmlns:p14="http://schemas.microsoft.com/office/powerpoint/2010/main" val="3305797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C4FB369-9BB4-46FA-A51A-1EDCEE1F8A3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7919" b="7919"/>
          <a:stretch/>
        </p:blipFill>
        <p:spPr>
          <a:xfrm>
            <a:off x="20" y="10"/>
            <a:ext cx="12191980" cy="6857990"/>
          </a:xfrm>
          <a:noFill/>
        </p:spPr>
      </p:pic>
    </p:spTree>
    <p:extLst>
      <p:ext uri="{BB962C8B-B14F-4D97-AF65-F5344CB8AC3E}">
        <p14:creationId xmlns:p14="http://schemas.microsoft.com/office/powerpoint/2010/main" val="698627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FA330-1CFD-46A2-A960-1960A8EAAC00}"/>
              </a:ext>
            </a:extLst>
          </p:cNvPr>
          <p:cNvSpPr>
            <a:spLocks noGrp="1"/>
          </p:cNvSpPr>
          <p:nvPr>
            <p:ph type="title"/>
          </p:nvPr>
        </p:nvSpPr>
        <p:spPr/>
        <p:txBody>
          <a:bodyPr/>
          <a:lstStyle/>
          <a:p>
            <a:r>
              <a:rPr lang="en-GB" dirty="0"/>
              <a:t>Secure Hash Algorithms - SHA</a:t>
            </a:r>
          </a:p>
        </p:txBody>
      </p:sp>
      <p:sp>
        <p:nvSpPr>
          <p:cNvPr id="3" name="Content Placeholder 2">
            <a:extLst>
              <a:ext uri="{FF2B5EF4-FFF2-40B4-BE49-F238E27FC236}">
                <a16:creationId xmlns:a16="http://schemas.microsoft.com/office/drawing/2014/main" id="{A821403C-3600-4C37-B9A6-D55D189FBE16}"/>
              </a:ext>
            </a:extLst>
          </p:cNvPr>
          <p:cNvSpPr>
            <a:spLocks noGrp="1"/>
          </p:cNvSpPr>
          <p:nvPr>
            <p:ph idx="1"/>
          </p:nvPr>
        </p:nvSpPr>
        <p:spPr/>
        <p:txBody>
          <a:bodyPr>
            <a:normAutofit fontScale="85000" lnSpcReduction="20000"/>
          </a:bodyPr>
          <a:lstStyle/>
          <a:p>
            <a:endParaRPr lang="en-GB" dirty="0"/>
          </a:p>
          <a:p>
            <a:r>
              <a:rPr lang="en-US" dirty="0"/>
              <a:t>SHA-1 has been very widely used in relatively modern applications, such as copy protection systems (as those used in the Xbox), and digital signatures </a:t>
            </a:r>
          </a:p>
          <a:p>
            <a:endParaRPr lang="en-US" dirty="0"/>
          </a:p>
          <a:p>
            <a:r>
              <a:rPr lang="en-US" dirty="0"/>
              <a:t>However, in 2005, certain properties in SHA-1 were shown to be theoretically insecure. Although at the time, computing power needed to break it was beyond that available</a:t>
            </a:r>
          </a:p>
          <a:p>
            <a:endParaRPr lang="en-US" dirty="0"/>
          </a:p>
          <a:p>
            <a:r>
              <a:rPr lang="en-US" dirty="0"/>
              <a:t>Although not computationally possible at the time it was feared that the techniques used could lead to deeper analysis and a feasible way to break it</a:t>
            </a:r>
          </a:p>
          <a:p>
            <a:endParaRPr lang="en-US" dirty="0"/>
          </a:p>
          <a:p>
            <a:r>
              <a:rPr lang="en-US" dirty="0"/>
              <a:t>As such, SHA-1 was superseded by improved versions</a:t>
            </a:r>
            <a:endParaRPr lang="en-GB" dirty="0"/>
          </a:p>
        </p:txBody>
      </p:sp>
    </p:spTree>
    <p:extLst>
      <p:ext uri="{BB962C8B-B14F-4D97-AF65-F5344CB8AC3E}">
        <p14:creationId xmlns:p14="http://schemas.microsoft.com/office/powerpoint/2010/main" val="144208891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Active Directory’s Logical Structure</a:t>
            </a:r>
          </a:p>
        </p:txBody>
      </p:sp>
      <p:sp>
        <p:nvSpPr>
          <p:cNvPr id="3" name="Content Placeholder 2"/>
          <p:cNvSpPr>
            <a:spLocks noGrp="1"/>
          </p:cNvSpPr>
          <p:nvPr>
            <p:ph idx="1"/>
          </p:nvPr>
        </p:nvSpPr>
        <p:spPr/>
        <p:txBody>
          <a:bodyPr/>
          <a:lstStyle/>
          <a:p>
            <a:r>
              <a:rPr lang="en-GB" dirty="0"/>
              <a:t>An OU contains Active Directory objects, such as: </a:t>
            </a:r>
          </a:p>
          <a:p>
            <a:pPr lvl="1"/>
            <a:r>
              <a:rPr lang="en-GB" dirty="0"/>
              <a:t>User accounts </a:t>
            </a:r>
          </a:p>
          <a:p>
            <a:pPr lvl="1"/>
            <a:r>
              <a:rPr lang="en-GB" dirty="0"/>
              <a:t>Groups </a:t>
            </a:r>
          </a:p>
          <a:p>
            <a:pPr lvl="1"/>
            <a:r>
              <a:rPr lang="en-GB" dirty="0"/>
              <a:t>Computer accounts </a:t>
            </a:r>
          </a:p>
          <a:p>
            <a:pPr lvl="1"/>
            <a:r>
              <a:rPr lang="en-GB" dirty="0"/>
              <a:t>Printers </a:t>
            </a:r>
          </a:p>
          <a:p>
            <a:pPr lvl="1"/>
            <a:r>
              <a:rPr lang="en-GB" dirty="0"/>
              <a:t>Shared folders </a:t>
            </a:r>
          </a:p>
          <a:p>
            <a:pPr lvl="1"/>
            <a:r>
              <a:rPr lang="en-GB" dirty="0"/>
              <a:t>Applications </a:t>
            </a:r>
          </a:p>
          <a:p>
            <a:pPr lvl="1"/>
            <a:r>
              <a:rPr lang="en-GB" dirty="0"/>
              <a:t>Servers </a:t>
            </a:r>
          </a:p>
          <a:p>
            <a:pPr lvl="1"/>
            <a:r>
              <a:rPr lang="en-GB" dirty="0"/>
              <a:t>Domain controllers</a:t>
            </a:r>
          </a:p>
        </p:txBody>
      </p:sp>
    </p:spTree>
    <p:extLst>
      <p:ext uri="{BB962C8B-B14F-4D97-AF65-F5344CB8AC3E}">
        <p14:creationId xmlns:p14="http://schemas.microsoft.com/office/powerpoint/2010/main" val="19230699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Active Directory’s Logical Structure</a:t>
            </a:r>
            <a:endParaRPr lang="en-GB" dirty="0"/>
          </a:p>
        </p:txBody>
      </p:sp>
      <p:sp>
        <p:nvSpPr>
          <p:cNvPr id="3" name="Content Placeholder 2"/>
          <p:cNvSpPr>
            <a:spLocks noGrp="1"/>
          </p:cNvSpPr>
          <p:nvPr>
            <p:ph idx="1"/>
          </p:nvPr>
        </p:nvSpPr>
        <p:spPr/>
        <p:txBody>
          <a:bodyPr/>
          <a:lstStyle/>
          <a:p>
            <a:r>
              <a:rPr lang="en-US" dirty="0"/>
              <a:t>Domain - The core structural unit of an Active Directory </a:t>
            </a:r>
          </a:p>
          <a:p>
            <a:endParaRPr lang="en-US" dirty="0"/>
          </a:p>
          <a:p>
            <a:r>
              <a:rPr lang="en-US" dirty="0"/>
              <a:t>Contains OUs and represents administrative, security, and policy boundaries </a:t>
            </a:r>
          </a:p>
          <a:p>
            <a:endParaRPr lang="en-US" dirty="0"/>
          </a:p>
          <a:p>
            <a:r>
              <a:rPr lang="en-US" dirty="0"/>
              <a:t>Small to medium companies usually have one domain; larger companies may have several domains to separate geographical regions or administrative responsibilities</a:t>
            </a:r>
            <a:endParaRPr lang="en-GB" dirty="0"/>
          </a:p>
        </p:txBody>
      </p:sp>
    </p:spTree>
    <p:extLst>
      <p:ext uri="{BB962C8B-B14F-4D97-AF65-F5344CB8AC3E}">
        <p14:creationId xmlns:p14="http://schemas.microsoft.com/office/powerpoint/2010/main" val="98715009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Kerberos Authentication</a:t>
            </a:r>
            <a:endParaRPr lang="en-GB" dirty="0"/>
          </a:p>
        </p:txBody>
      </p:sp>
      <p:sp>
        <p:nvSpPr>
          <p:cNvPr id="3" name="Content Placeholder 2"/>
          <p:cNvSpPr>
            <a:spLocks noGrp="1"/>
          </p:cNvSpPr>
          <p:nvPr>
            <p:ph idx="1"/>
          </p:nvPr>
        </p:nvSpPr>
        <p:spPr/>
        <p:txBody>
          <a:bodyPr>
            <a:normAutofit lnSpcReduction="10000"/>
          </a:bodyPr>
          <a:lstStyle/>
          <a:p>
            <a:r>
              <a:rPr lang="en-US" dirty="0"/>
              <a:t>Kerberos is an authentication protocol that is used to verify the identity of a user or host </a:t>
            </a:r>
          </a:p>
          <a:p>
            <a:endParaRPr lang="en-US" dirty="0"/>
          </a:p>
          <a:p>
            <a:r>
              <a:rPr lang="en-US" dirty="0"/>
              <a:t>The Windows Server operating systems implement the Kerberos version 5 authentication protocol and extensions for public key authentication, transporting authorization data, and delegation</a:t>
            </a:r>
          </a:p>
          <a:p>
            <a:endParaRPr lang="en-US" dirty="0"/>
          </a:p>
          <a:p>
            <a:r>
              <a:rPr lang="en-US" dirty="0"/>
              <a:t>The Kerberos authentication client is implemented as a security support provider (SSP), and it can be accessed through the Security Support Provider Interface (SSPI)</a:t>
            </a:r>
          </a:p>
        </p:txBody>
      </p:sp>
    </p:spTree>
    <p:extLst>
      <p:ext uri="{BB962C8B-B14F-4D97-AF65-F5344CB8AC3E}">
        <p14:creationId xmlns:p14="http://schemas.microsoft.com/office/powerpoint/2010/main" val="311596122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Kerberos Authentication</a:t>
            </a:r>
            <a:endParaRPr lang="en-GB" dirty="0"/>
          </a:p>
        </p:txBody>
      </p:sp>
      <p:sp>
        <p:nvSpPr>
          <p:cNvPr id="3" name="Content Placeholder 2"/>
          <p:cNvSpPr>
            <a:spLocks noGrp="1"/>
          </p:cNvSpPr>
          <p:nvPr>
            <p:ph idx="1"/>
          </p:nvPr>
        </p:nvSpPr>
        <p:spPr/>
        <p:txBody>
          <a:bodyPr>
            <a:normAutofit fontScale="92500" lnSpcReduction="10000"/>
          </a:bodyPr>
          <a:lstStyle/>
          <a:p>
            <a:r>
              <a:rPr lang="en-US" dirty="0"/>
              <a:t>Initial user authentication is integrated with the </a:t>
            </a:r>
            <a:r>
              <a:rPr lang="en-US" dirty="0" err="1"/>
              <a:t>Winlogon</a:t>
            </a:r>
            <a:r>
              <a:rPr lang="en-US" dirty="0"/>
              <a:t> single sign-on architecture</a:t>
            </a:r>
          </a:p>
          <a:p>
            <a:endParaRPr lang="en-US" dirty="0"/>
          </a:p>
          <a:p>
            <a:r>
              <a:rPr lang="en-US" dirty="0"/>
              <a:t>The Kerberos Key Distribution Center (KDC) is integrated with other Windows Server security services running on the domain controller</a:t>
            </a:r>
          </a:p>
          <a:p>
            <a:endParaRPr lang="en-US" dirty="0"/>
          </a:p>
          <a:p>
            <a:r>
              <a:rPr lang="en-US" dirty="0"/>
              <a:t>The KDC uses the domain's Active Directory service database as its account database</a:t>
            </a:r>
          </a:p>
          <a:p>
            <a:endParaRPr lang="en-US" dirty="0"/>
          </a:p>
          <a:p>
            <a:r>
              <a:rPr lang="en-US" dirty="0"/>
              <a:t>An Active Directory server is required for default Kerberos implementations</a:t>
            </a:r>
            <a:endParaRPr lang="en-GB" dirty="0"/>
          </a:p>
        </p:txBody>
      </p:sp>
    </p:spTree>
    <p:extLst>
      <p:ext uri="{BB962C8B-B14F-4D97-AF65-F5344CB8AC3E}">
        <p14:creationId xmlns:p14="http://schemas.microsoft.com/office/powerpoint/2010/main" val="309356764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Practical applications of Kerberos</a:t>
            </a:r>
          </a:p>
        </p:txBody>
      </p:sp>
      <p:sp>
        <p:nvSpPr>
          <p:cNvPr id="3" name="Content Placeholder 2"/>
          <p:cNvSpPr>
            <a:spLocks noGrp="1"/>
          </p:cNvSpPr>
          <p:nvPr>
            <p:ph idx="1"/>
          </p:nvPr>
        </p:nvSpPr>
        <p:spPr/>
        <p:txBody>
          <a:bodyPr/>
          <a:lstStyle/>
          <a:p>
            <a:r>
              <a:rPr lang="en-US" dirty="0"/>
              <a:t>The benefits gained by using Kerberos for domain-based authentication are:</a:t>
            </a:r>
          </a:p>
          <a:p>
            <a:pPr lvl="1"/>
            <a:r>
              <a:rPr lang="en-US" dirty="0"/>
              <a:t>Delegated authentication</a:t>
            </a:r>
          </a:p>
          <a:p>
            <a:pPr lvl="1"/>
            <a:r>
              <a:rPr lang="en-US" dirty="0"/>
              <a:t>Single sign on</a:t>
            </a:r>
          </a:p>
          <a:p>
            <a:pPr lvl="1"/>
            <a:r>
              <a:rPr lang="en-US" dirty="0"/>
              <a:t>Interoperability</a:t>
            </a:r>
          </a:p>
          <a:p>
            <a:pPr lvl="1"/>
            <a:r>
              <a:rPr lang="en-US" dirty="0"/>
              <a:t>More efficient authentication to servers</a:t>
            </a:r>
          </a:p>
          <a:p>
            <a:pPr lvl="1"/>
            <a:r>
              <a:rPr lang="en-US" dirty="0"/>
              <a:t>Mutual authentication</a:t>
            </a:r>
            <a:endParaRPr lang="en-GB" dirty="0"/>
          </a:p>
        </p:txBody>
      </p:sp>
    </p:spTree>
    <p:extLst>
      <p:ext uri="{BB962C8B-B14F-4D97-AF65-F5344CB8AC3E}">
        <p14:creationId xmlns:p14="http://schemas.microsoft.com/office/powerpoint/2010/main" val="257307947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Kerberos Authentication</a:t>
            </a:r>
            <a:endParaRPr lang="en-GB"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72828" y="1509430"/>
            <a:ext cx="4916333" cy="4935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004392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Kerberos Be Hacked?</a:t>
            </a:r>
            <a:endParaRPr lang="en-GB" dirty="0"/>
          </a:p>
        </p:txBody>
      </p:sp>
      <p:sp>
        <p:nvSpPr>
          <p:cNvPr id="3" name="Content Placeholder 2"/>
          <p:cNvSpPr>
            <a:spLocks noGrp="1"/>
          </p:cNvSpPr>
          <p:nvPr>
            <p:ph idx="1"/>
          </p:nvPr>
        </p:nvSpPr>
        <p:spPr/>
        <p:txBody>
          <a:bodyPr>
            <a:normAutofit/>
          </a:bodyPr>
          <a:lstStyle/>
          <a:p>
            <a:r>
              <a:rPr lang="en-US" dirty="0"/>
              <a:t>In short, Yes</a:t>
            </a:r>
          </a:p>
          <a:p>
            <a:endParaRPr lang="en-US" dirty="0"/>
          </a:p>
          <a:p>
            <a:r>
              <a:rPr lang="en-US" dirty="0"/>
              <a:t>Because it is one of the most widely used authentication protocols, hackers have developed several ways to crack into Kerberos</a:t>
            </a:r>
          </a:p>
          <a:p>
            <a:endParaRPr lang="en-US" dirty="0"/>
          </a:p>
          <a:p>
            <a:r>
              <a:rPr lang="en-US" dirty="0"/>
              <a:t>Most of these hacks take advantage of a vulnerability, weak passwords, or malware – sometimes a combination of all three</a:t>
            </a:r>
          </a:p>
          <a:p>
            <a:endParaRPr lang="en-GB" dirty="0"/>
          </a:p>
        </p:txBody>
      </p:sp>
    </p:spTree>
    <p:extLst>
      <p:ext uri="{BB962C8B-B14F-4D97-AF65-F5344CB8AC3E}">
        <p14:creationId xmlns:p14="http://schemas.microsoft.com/office/powerpoint/2010/main" val="224806243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Kerberos Be Hacked?</a:t>
            </a:r>
            <a:endParaRPr lang="en-GB" dirty="0"/>
          </a:p>
        </p:txBody>
      </p:sp>
      <p:sp>
        <p:nvSpPr>
          <p:cNvPr id="3" name="Content Placeholder 2"/>
          <p:cNvSpPr>
            <a:spLocks noGrp="1"/>
          </p:cNvSpPr>
          <p:nvPr>
            <p:ph idx="1"/>
          </p:nvPr>
        </p:nvSpPr>
        <p:spPr/>
        <p:txBody>
          <a:bodyPr>
            <a:normAutofit/>
          </a:bodyPr>
          <a:lstStyle/>
          <a:p>
            <a:r>
              <a:rPr lang="en-US" dirty="0"/>
              <a:t>Some of the more successful methods of hacking Kerberos include:</a:t>
            </a:r>
          </a:p>
          <a:p>
            <a:pPr lvl="1"/>
            <a:r>
              <a:rPr lang="en-US" dirty="0"/>
              <a:t>Pass-the-ticket: the process of forging a session key and presenting that forgery to the resource as credentials</a:t>
            </a:r>
          </a:p>
          <a:p>
            <a:pPr lvl="1"/>
            <a:r>
              <a:rPr lang="en-US" dirty="0"/>
              <a:t>Golden Ticket: A ticket that grants a user domain admin access</a:t>
            </a:r>
          </a:p>
          <a:p>
            <a:pPr lvl="1"/>
            <a:r>
              <a:rPr lang="en-US" dirty="0"/>
              <a:t>Silver Ticket: A forged ticket that grants access to a service</a:t>
            </a:r>
          </a:p>
          <a:p>
            <a:pPr lvl="1"/>
            <a:r>
              <a:rPr lang="en-US" dirty="0"/>
              <a:t>Credential stuffing/ Brute force: automated continued attempts to guess a password</a:t>
            </a:r>
          </a:p>
          <a:p>
            <a:pPr lvl="1"/>
            <a:r>
              <a:rPr lang="en-US" dirty="0"/>
              <a:t>Encryption downgrade with Skeleton Key Malware: A malware that can bypass Kerberos, but the attack must have Admin access</a:t>
            </a:r>
          </a:p>
          <a:p>
            <a:pPr lvl="1"/>
            <a:r>
              <a:rPr lang="en-US" dirty="0" err="1"/>
              <a:t>DCShadow</a:t>
            </a:r>
            <a:r>
              <a:rPr lang="en-US" dirty="0"/>
              <a:t> attack: a new attack where attackers gain enough access inside a network to set up their own DC to use in further infiltration</a:t>
            </a:r>
          </a:p>
          <a:p>
            <a:endParaRPr lang="en-GB" dirty="0"/>
          </a:p>
        </p:txBody>
      </p:sp>
    </p:spTree>
    <p:extLst>
      <p:ext uri="{BB962C8B-B14F-4D97-AF65-F5344CB8AC3E}">
        <p14:creationId xmlns:p14="http://schemas.microsoft.com/office/powerpoint/2010/main" val="19735400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LDAP</a:t>
            </a:r>
            <a:endParaRPr lang="en-GB" dirty="0"/>
          </a:p>
        </p:txBody>
      </p:sp>
      <p:sp>
        <p:nvSpPr>
          <p:cNvPr id="3" name="Content Placeholder 2"/>
          <p:cNvSpPr>
            <a:spLocks noGrp="1"/>
          </p:cNvSpPr>
          <p:nvPr>
            <p:ph idx="1"/>
          </p:nvPr>
        </p:nvSpPr>
        <p:spPr/>
        <p:txBody>
          <a:bodyPr>
            <a:normAutofit fontScale="92500" lnSpcReduction="20000"/>
          </a:bodyPr>
          <a:lstStyle/>
          <a:p>
            <a:r>
              <a:rPr lang="en-US" dirty="0"/>
              <a:t>LDAP (Lightweight Directory Access Protocol) is a software protocol for enabling anyone to locate organizations, individuals, and other resources such as files and devices in a network, whether on the public Internet or on a corporate intranet</a:t>
            </a:r>
          </a:p>
          <a:p>
            <a:endParaRPr lang="en-US" dirty="0"/>
          </a:p>
          <a:p>
            <a:r>
              <a:rPr lang="en-US" dirty="0"/>
              <a:t>An LDAP directory is organized in a simple "tree" hierarchy consisting of the following levels:</a:t>
            </a:r>
          </a:p>
          <a:p>
            <a:pPr lvl="1"/>
            <a:r>
              <a:rPr lang="en-US" dirty="0"/>
              <a:t>The root directory (starting place or the source of the tree), which branches out to</a:t>
            </a:r>
          </a:p>
          <a:p>
            <a:pPr lvl="1"/>
            <a:r>
              <a:rPr lang="en-US" dirty="0"/>
              <a:t>Countries, each of which branches out to</a:t>
            </a:r>
          </a:p>
          <a:p>
            <a:pPr lvl="1"/>
            <a:r>
              <a:rPr lang="en-US" dirty="0"/>
              <a:t>Organizations, which branch out to</a:t>
            </a:r>
          </a:p>
          <a:p>
            <a:pPr lvl="1"/>
            <a:r>
              <a:rPr lang="en-US" dirty="0"/>
              <a:t>Organizational units (divisions, departments, and so forth), which branches out to (includes an entry for)</a:t>
            </a:r>
          </a:p>
          <a:p>
            <a:pPr lvl="1"/>
            <a:r>
              <a:rPr lang="en-US" dirty="0"/>
              <a:t>Individuals (which includes people, files, and shared resources such as printers)</a:t>
            </a:r>
          </a:p>
          <a:p>
            <a:endParaRPr lang="en-GB" dirty="0"/>
          </a:p>
        </p:txBody>
      </p:sp>
    </p:spTree>
    <p:extLst>
      <p:ext uri="{BB962C8B-B14F-4D97-AF65-F5344CB8AC3E}">
        <p14:creationId xmlns:p14="http://schemas.microsoft.com/office/powerpoint/2010/main" val="116528702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Important Considerations</a:t>
            </a:r>
            <a:endParaRPr lang="en-GB" sz="4800" dirty="0"/>
          </a:p>
        </p:txBody>
      </p:sp>
    </p:spTree>
    <p:extLst>
      <p:ext uri="{BB962C8B-B14F-4D97-AF65-F5344CB8AC3E}">
        <p14:creationId xmlns:p14="http://schemas.microsoft.com/office/powerpoint/2010/main" val="3090227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FA330-1CFD-46A2-A960-1960A8EAAC00}"/>
              </a:ext>
            </a:extLst>
          </p:cNvPr>
          <p:cNvSpPr>
            <a:spLocks noGrp="1"/>
          </p:cNvSpPr>
          <p:nvPr>
            <p:ph type="title"/>
          </p:nvPr>
        </p:nvSpPr>
        <p:spPr/>
        <p:txBody>
          <a:bodyPr/>
          <a:lstStyle/>
          <a:p>
            <a:r>
              <a:rPr lang="en-GB" dirty="0"/>
              <a:t>Secure Hash Algorithms - SHA</a:t>
            </a:r>
          </a:p>
        </p:txBody>
      </p:sp>
      <p:sp>
        <p:nvSpPr>
          <p:cNvPr id="3" name="Content Placeholder 2">
            <a:extLst>
              <a:ext uri="{FF2B5EF4-FFF2-40B4-BE49-F238E27FC236}">
                <a16:creationId xmlns:a16="http://schemas.microsoft.com/office/drawing/2014/main" id="{A821403C-3600-4C37-B9A6-D55D189FBE16}"/>
              </a:ext>
            </a:extLst>
          </p:cNvPr>
          <p:cNvSpPr>
            <a:spLocks noGrp="1"/>
          </p:cNvSpPr>
          <p:nvPr>
            <p:ph idx="1"/>
          </p:nvPr>
        </p:nvSpPr>
        <p:spPr/>
        <p:txBody>
          <a:bodyPr>
            <a:normAutofit/>
          </a:bodyPr>
          <a:lstStyle/>
          <a:p>
            <a:endParaRPr lang="en-GB" dirty="0"/>
          </a:p>
          <a:p>
            <a:r>
              <a:rPr lang="en-US" dirty="0"/>
              <a:t>Examples of SHA names used are SHA-1, SHA-2, SHA-256, SHA-512, SHA-224, and SHA-384</a:t>
            </a:r>
          </a:p>
          <a:p>
            <a:endParaRPr lang="en-US" dirty="0"/>
          </a:p>
          <a:p>
            <a:r>
              <a:rPr lang="en-US" dirty="0"/>
              <a:t>However, in reality  there are only two types: SHA-1 and SHA-2</a:t>
            </a:r>
          </a:p>
          <a:p>
            <a:endParaRPr lang="en-US" dirty="0"/>
          </a:p>
          <a:p>
            <a:r>
              <a:rPr lang="en-US" dirty="0"/>
              <a:t>Larger numbers, like SHA-256, are just versions of SHA-2</a:t>
            </a:r>
            <a:endParaRPr lang="en-GB" dirty="0"/>
          </a:p>
        </p:txBody>
      </p:sp>
    </p:spTree>
    <p:extLst>
      <p:ext uri="{BB962C8B-B14F-4D97-AF65-F5344CB8AC3E}">
        <p14:creationId xmlns:p14="http://schemas.microsoft.com/office/powerpoint/2010/main" val="354234470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a:t>
            </a:r>
            <a:endParaRPr lang="en-GB" dirty="0"/>
          </a:p>
        </p:txBody>
      </p:sp>
      <p:sp>
        <p:nvSpPr>
          <p:cNvPr id="3" name="Content Placeholder 2"/>
          <p:cNvSpPr>
            <a:spLocks noGrp="1"/>
          </p:cNvSpPr>
          <p:nvPr>
            <p:ph idx="1"/>
          </p:nvPr>
        </p:nvSpPr>
        <p:spPr/>
        <p:txBody>
          <a:bodyPr/>
          <a:lstStyle/>
          <a:p>
            <a:r>
              <a:rPr lang="en-US" dirty="0"/>
              <a:t>Using encryption may cause performance issues!</a:t>
            </a:r>
          </a:p>
          <a:p>
            <a:endParaRPr lang="en-US" dirty="0"/>
          </a:p>
          <a:p>
            <a:r>
              <a:rPr lang="en-US" dirty="0"/>
              <a:t>Good site explaining this: </a:t>
            </a:r>
          </a:p>
          <a:p>
            <a:pPr marL="0" indent="0">
              <a:buNone/>
            </a:pPr>
            <a:r>
              <a:rPr lang="en-US" dirty="0">
                <a:hlinkClick r:id="rId2"/>
              </a:rPr>
              <a:t>https://techbeacon.com/security/relax-good-encryption-practices-wont-affect-app-performance</a:t>
            </a:r>
            <a:r>
              <a:rPr lang="en-US" dirty="0"/>
              <a:t> </a:t>
            </a:r>
            <a:endParaRPr lang="en-GB" dirty="0"/>
          </a:p>
        </p:txBody>
      </p:sp>
    </p:spTree>
    <p:extLst>
      <p:ext uri="{BB962C8B-B14F-4D97-AF65-F5344CB8AC3E}">
        <p14:creationId xmlns:p14="http://schemas.microsoft.com/office/powerpoint/2010/main" val="287193118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Security Clearance of Crypto-Custodians</a:t>
            </a:r>
            <a:endParaRPr lang="en-GB" dirty="0"/>
          </a:p>
        </p:txBody>
      </p:sp>
      <p:sp>
        <p:nvSpPr>
          <p:cNvPr id="5" name="Content Placeholder 4"/>
          <p:cNvSpPr>
            <a:spLocks noGrp="1"/>
          </p:cNvSpPr>
          <p:nvPr>
            <p:ph idx="1"/>
          </p:nvPr>
        </p:nvSpPr>
        <p:spPr/>
        <p:txBody>
          <a:bodyPr>
            <a:normAutofit fontScale="92500" lnSpcReduction="20000"/>
          </a:bodyPr>
          <a:lstStyle/>
          <a:p>
            <a:r>
              <a:rPr lang="en-US" dirty="0"/>
              <a:t>Custodian is a person who has responsibility for taking care of or protecting something</a:t>
            </a:r>
          </a:p>
          <a:p>
            <a:endParaRPr lang="en-US" dirty="0"/>
          </a:p>
          <a:p>
            <a:r>
              <a:rPr lang="en-US" dirty="0"/>
              <a:t>Crypto-Custodian has the responsibility for overseeing and ensure the cryptographic materials security and integrity</a:t>
            </a:r>
          </a:p>
          <a:p>
            <a:endParaRPr lang="en-US" dirty="0"/>
          </a:p>
          <a:p>
            <a:r>
              <a:rPr lang="en-US" dirty="0"/>
              <a:t>Custodians in UK require BPSS (Baseline Personnel) and DBS check</a:t>
            </a:r>
          </a:p>
          <a:p>
            <a:endParaRPr lang="en-US" dirty="0"/>
          </a:p>
          <a:p>
            <a:r>
              <a:rPr lang="en-US" dirty="0"/>
              <a:t>Depending upon sector, may also require NPPV3, SC or DV clearance</a:t>
            </a:r>
          </a:p>
          <a:p>
            <a:endParaRPr lang="en-US" dirty="0"/>
          </a:p>
          <a:p>
            <a:r>
              <a:rPr lang="en-US" dirty="0"/>
              <a:t>Carried out by the “United Kingdom Security Vetting unit” (UKSV)</a:t>
            </a:r>
            <a:endParaRPr lang="en-GB" dirty="0"/>
          </a:p>
        </p:txBody>
      </p:sp>
    </p:spTree>
    <p:extLst>
      <p:ext uri="{BB962C8B-B14F-4D97-AF65-F5344CB8AC3E}">
        <p14:creationId xmlns:p14="http://schemas.microsoft.com/office/powerpoint/2010/main" val="29984792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016" y="729908"/>
            <a:ext cx="9745579" cy="1325563"/>
          </a:xfrm>
        </p:spPr>
        <p:txBody>
          <a:bodyPr>
            <a:normAutofit/>
          </a:bodyPr>
          <a:lstStyle/>
          <a:p>
            <a:r>
              <a:rPr lang="en-US" dirty="0"/>
              <a:t>Historical consideration of broken cryptographic systems</a:t>
            </a:r>
            <a:endParaRPr lang="en-GB" dirty="0"/>
          </a:p>
        </p:txBody>
      </p:sp>
      <p:sp>
        <p:nvSpPr>
          <p:cNvPr id="3" name="Content Placeholder 2"/>
          <p:cNvSpPr>
            <a:spLocks noGrp="1"/>
          </p:cNvSpPr>
          <p:nvPr>
            <p:ph idx="1"/>
          </p:nvPr>
        </p:nvSpPr>
        <p:spPr>
          <a:xfrm>
            <a:off x="312821" y="2162051"/>
            <a:ext cx="11590421" cy="989137"/>
          </a:xfrm>
        </p:spPr>
        <p:txBody>
          <a:bodyPr/>
          <a:lstStyle/>
          <a:p>
            <a:r>
              <a:rPr lang="en-US" dirty="0"/>
              <a:t>The use of a broken or risky cryptographic algorithm is an unnecessary risk that may result in the exposure of sensitive information</a:t>
            </a: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671748867"/>
              </p:ext>
            </p:extLst>
          </p:nvPr>
        </p:nvGraphicFramePr>
        <p:xfrm>
          <a:off x="912499" y="3257768"/>
          <a:ext cx="9983388" cy="3114040"/>
        </p:xfrm>
        <a:graphic>
          <a:graphicData uri="http://schemas.openxmlformats.org/drawingml/2006/table">
            <a:tbl>
              <a:tblPr firstRow="1" bandRow="1">
                <a:tableStyleId>{5C22544A-7EE6-4342-B048-85BDC9FD1C3A}</a:tableStyleId>
              </a:tblPr>
              <a:tblGrid>
                <a:gridCol w="2240899">
                  <a:extLst>
                    <a:ext uri="{9D8B030D-6E8A-4147-A177-3AD203B41FA5}">
                      <a16:colId xmlns:a16="http://schemas.microsoft.com/office/drawing/2014/main" val="20000"/>
                    </a:ext>
                  </a:extLst>
                </a:gridCol>
                <a:gridCol w="7742489">
                  <a:extLst>
                    <a:ext uri="{9D8B030D-6E8A-4147-A177-3AD203B41FA5}">
                      <a16:colId xmlns:a16="http://schemas.microsoft.com/office/drawing/2014/main" val="20001"/>
                    </a:ext>
                  </a:extLst>
                </a:gridCol>
              </a:tblGrid>
              <a:tr h="370840">
                <a:tc>
                  <a:txBody>
                    <a:bodyPr/>
                    <a:lstStyle/>
                    <a:p>
                      <a:pPr algn="ctr"/>
                      <a:r>
                        <a:rPr lang="en-GB" sz="2000" b="1" dirty="0"/>
                        <a:t>Scope</a:t>
                      </a:r>
                    </a:p>
                  </a:txBody>
                  <a:tcPr marL="0" marR="0" marT="0" marB="0" anchor="ctr"/>
                </a:tc>
                <a:tc>
                  <a:txBody>
                    <a:bodyPr/>
                    <a:lstStyle/>
                    <a:p>
                      <a:pPr algn="ctr"/>
                      <a:r>
                        <a:rPr lang="en-GB" sz="2000" b="1" dirty="0"/>
                        <a:t>Impact</a:t>
                      </a:r>
                    </a:p>
                  </a:txBody>
                  <a:tcPr marL="0" marR="0" marT="0" marB="0" anchor="ctr"/>
                </a:tc>
                <a:extLst>
                  <a:ext uri="{0D108BD9-81ED-4DB2-BD59-A6C34878D82A}">
                    <a16:rowId xmlns:a16="http://schemas.microsoft.com/office/drawing/2014/main" val="10000"/>
                  </a:ext>
                </a:extLst>
              </a:tr>
              <a:tr h="370840">
                <a:tc>
                  <a:txBody>
                    <a:bodyPr/>
                    <a:lstStyle/>
                    <a:p>
                      <a:r>
                        <a:rPr lang="en-GB"/>
                        <a:t>Confidentiality</a:t>
                      </a:r>
                      <a:br>
                        <a:rPr lang="en-GB"/>
                      </a:br>
                      <a:endParaRPr lang="en-GB"/>
                    </a:p>
                  </a:txBody>
                  <a:tcPr marL="0" marR="0" marT="0" marB="0" anchor="ctr"/>
                </a:tc>
                <a:tc>
                  <a:txBody>
                    <a:bodyPr/>
                    <a:lstStyle/>
                    <a:p>
                      <a:r>
                        <a:rPr lang="en-US" b="0" dirty="0">
                          <a:effectLst/>
                        </a:rPr>
                        <a:t>Technical Impact:</a:t>
                      </a:r>
                      <a:r>
                        <a:rPr lang="en-US" b="0" i="1" dirty="0">
                          <a:effectLst/>
                        </a:rPr>
                        <a:t> </a:t>
                      </a:r>
                    </a:p>
                    <a:p>
                      <a:r>
                        <a:rPr lang="en-US" dirty="0">
                          <a:effectLst/>
                        </a:rPr>
                        <a:t>The confidentiality of sensitive data may be compromised by the use of a broken or risky cryptographic algorithm. </a:t>
                      </a:r>
                    </a:p>
                  </a:txBody>
                  <a:tcPr marL="0" marR="0" marT="0" marB="0" anchor="ctr"/>
                </a:tc>
                <a:extLst>
                  <a:ext uri="{0D108BD9-81ED-4DB2-BD59-A6C34878D82A}">
                    <a16:rowId xmlns:a16="http://schemas.microsoft.com/office/drawing/2014/main" val="10001"/>
                  </a:ext>
                </a:extLst>
              </a:tr>
              <a:tr h="370840">
                <a:tc>
                  <a:txBody>
                    <a:bodyPr/>
                    <a:lstStyle/>
                    <a:p>
                      <a:r>
                        <a:rPr lang="en-GB"/>
                        <a:t>Integrity</a:t>
                      </a:r>
                      <a:br>
                        <a:rPr lang="en-GB"/>
                      </a:br>
                      <a:endParaRPr lang="en-GB"/>
                    </a:p>
                  </a:txBody>
                  <a:tcPr marL="0" marR="0" marT="0" marB="0" anchor="ctr"/>
                </a:tc>
                <a:tc>
                  <a:txBody>
                    <a:bodyPr/>
                    <a:lstStyle/>
                    <a:p>
                      <a:r>
                        <a:rPr lang="en-US" b="0" dirty="0">
                          <a:effectLst/>
                        </a:rPr>
                        <a:t>Technical Impact:</a:t>
                      </a:r>
                      <a:r>
                        <a:rPr lang="en-US" b="0" i="1" dirty="0">
                          <a:effectLst/>
                        </a:rPr>
                        <a:t> </a:t>
                      </a:r>
                    </a:p>
                    <a:p>
                      <a:r>
                        <a:rPr lang="en-US" dirty="0">
                          <a:effectLst/>
                        </a:rPr>
                        <a:t>The integrity of sensitive data may be compromised by the use of a broken or risky cryptographic algorithm. </a:t>
                      </a:r>
                    </a:p>
                  </a:txBody>
                  <a:tcPr marL="0" marR="0" marT="0" marB="0" anchor="ctr"/>
                </a:tc>
                <a:extLst>
                  <a:ext uri="{0D108BD9-81ED-4DB2-BD59-A6C34878D82A}">
                    <a16:rowId xmlns:a16="http://schemas.microsoft.com/office/drawing/2014/main" val="10002"/>
                  </a:ext>
                </a:extLst>
              </a:tr>
              <a:tr h="370840">
                <a:tc>
                  <a:txBody>
                    <a:bodyPr/>
                    <a:lstStyle/>
                    <a:p>
                      <a:r>
                        <a:rPr lang="en-GB"/>
                        <a:t>Accountability</a:t>
                      </a:r>
                      <a:br>
                        <a:rPr lang="en-GB"/>
                      </a:br>
                      <a:r>
                        <a:rPr lang="en-GB"/>
                        <a:t>Non-Repudiation</a:t>
                      </a:r>
                      <a:br>
                        <a:rPr lang="en-GB"/>
                      </a:br>
                      <a:endParaRPr lang="en-GB"/>
                    </a:p>
                  </a:txBody>
                  <a:tcPr marL="0" marR="0" marT="0" marB="0" anchor="ctr"/>
                </a:tc>
                <a:tc>
                  <a:txBody>
                    <a:bodyPr/>
                    <a:lstStyle/>
                    <a:p>
                      <a:r>
                        <a:rPr lang="en-US" b="0" dirty="0">
                          <a:effectLst/>
                        </a:rPr>
                        <a:t>Technical Impact:</a:t>
                      </a:r>
                      <a:r>
                        <a:rPr lang="en-US" b="0" i="1" dirty="0">
                          <a:effectLst/>
                        </a:rPr>
                        <a:t> </a:t>
                      </a:r>
                    </a:p>
                    <a:p>
                      <a:r>
                        <a:rPr lang="en-US" dirty="0">
                          <a:effectLst/>
                        </a:rPr>
                        <a:t>If the cryptographic algorithm is used to ensure the identity of the source of the data (such as digital signatures), then a broken algorithm will compromise this scheme and the source of the data cannot be proven. </a:t>
                      </a:r>
                    </a:p>
                  </a:txBody>
                  <a:tcPr marL="0" marR="0" marT="0" marB="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23977241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Theoretical vs practical security</a:t>
            </a:r>
            <a:endParaRPr lang="en-GB" dirty="0"/>
          </a:p>
        </p:txBody>
      </p:sp>
      <p:sp>
        <p:nvSpPr>
          <p:cNvPr id="3" name="Content Placeholder 2"/>
          <p:cNvSpPr>
            <a:spLocks noGrp="1"/>
          </p:cNvSpPr>
          <p:nvPr>
            <p:ph idx="1"/>
          </p:nvPr>
        </p:nvSpPr>
        <p:spPr/>
        <p:txBody>
          <a:bodyPr>
            <a:normAutofit fontScale="92500" lnSpcReduction="20000"/>
          </a:bodyPr>
          <a:lstStyle/>
          <a:p>
            <a:pPr>
              <a:lnSpc>
                <a:spcPct val="80000"/>
              </a:lnSpc>
            </a:pPr>
            <a:r>
              <a:rPr lang="en-GB" altLang="en-US" dirty="0"/>
              <a:t>It is impossible to guarantee the security of a cipher system. Even if it is theoretically secure, it may be insecure in practice</a:t>
            </a:r>
          </a:p>
          <a:p>
            <a:pPr>
              <a:lnSpc>
                <a:spcPct val="80000"/>
              </a:lnSpc>
            </a:pPr>
            <a:endParaRPr lang="en-GB" altLang="en-US" dirty="0"/>
          </a:p>
          <a:p>
            <a:pPr>
              <a:lnSpc>
                <a:spcPct val="80000"/>
              </a:lnSpc>
            </a:pPr>
            <a:r>
              <a:rPr lang="en-GB" altLang="en-US" dirty="0"/>
              <a:t>It can be quite acceptable in practice to use cipher systems that are theoretically breakable</a:t>
            </a:r>
          </a:p>
          <a:p>
            <a:pPr>
              <a:lnSpc>
                <a:spcPct val="80000"/>
              </a:lnSpc>
            </a:pPr>
            <a:endParaRPr lang="en-GB" altLang="en-US" dirty="0"/>
          </a:p>
          <a:p>
            <a:pPr>
              <a:lnSpc>
                <a:spcPct val="80000"/>
              </a:lnSpc>
            </a:pPr>
            <a:r>
              <a:rPr lang="en-GB" altLang="en-US" dirty="0"/>
              <a:t>Every attempt should be made to formulate a notion of practical security for a given environment. This will inevitably involve trade-offs, estimates and evaluations of what levels of risk to accept. Formulating this notion will be difficult</a:t>
            </a:r>
          </a:p>
          <a:p>
            <a:pPr>
              <a:lnSpc>
                <a:spcPct val="80000"/>
              </a:lnSpc>
            </a:pPr>
            <a:endParaRPr lang="en-GB" altLang="en-US" dirty="0"/>
          </a:p>
          <a:p>
            <a:pPr>
              <a:lnSpc>
                <a:spcPct val="80000"/>
              </a:lnSpc>
            </a:pPr>
            <a:r>
              <a:rPr lang="en-GB" altLang="en-US" dirty="0"/>
              <a:t>Regardless of whether a cipher system offers theoretical or practical security, the most likely way in which it will be “broken” is through bad key management processes</a:t>
            </a:r>
            <a:endParaRPr lang="en-GB" dirty="0"/>
          </a:p>
        </p:txBody>
      </p:sp>
    </p:spTree>
    <p:extLst>
      <p:ext uri="{BB962C8B-B14F-4D97-AF65-F5344CB8AC3E}">
        <p14:creationId xmlns:p14="http://schemas.microsoft.com/office/powerpoint/2010/main" val="154555071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Kerckhoffs’s</a:t>
            </a:r>
            <a:r>
              <a:rPr lang="en-US" dirty="0"/>
              <a:t> principle</a:t>
            </a:r>
            <a:endParaRPr lang="en-GB" dirty="0"/>
          </a:p>
        </p:txBody>
      </p:sp>
      <p:sp>
        <p:nvSpPr>
          <p:cNvPr id="3" name="Content Placeholder 2"/>
          <p:cNvSpPr>
            <a:spLocks noGrp="1"/>
          </p:cNvSpPr>
          <p:nvPr>
            <p:ph idx="1"/>
          </p:nvPr>
        </p:nvSpPr>
        <p:spPr>
          <a:xfrm>
            <a:off x="312821" y="1825624"/>
            <a:ext cx="11590421" cy="5032375"/>
          </a:xfrm>
        </p:spPr>
        <p:txBody>
          <a:bodyPr>
            <a:normAutofit lnSpcReduction="10000"/>
          </a:bodyPr>
          <a:lstStyle/>
          <a:p>
            <a:r>
              <a:rPr lang="en-US" sz="2400" dirty="0" err="1"/>
              <a:t>Kerckhoffs's</a:t>
            </a:r>
            <a:r>
              <a:rPr lang="en-US" sz="2400" dirty="0"/>
              <a:t> principle (also called </a:t>
            </a:r>
            <a:r>
              <a:rPr lang="en-US" sz="2400" dirty="0" err="1"/>
              <a:t>Kerckhoffs's</a:t>
            </a:r>
            <a:r>
              <a:rPr lang="en-US" sz="2400" dirty="0"/>
              <a:t> desideratum, assumption, axiom, doctrine or law) of cryptography was stated by Netherlands born cryptographer Auguste </a:t>
            </a:r>
            <a:r>
              <a:rPr lang="en-US" sz="2400" dirty="0" err="1"/>
              <a:t>Kerckhoffs</a:t>
            </a:r>
            <a:r>
              <a:rPr lang="en-US" sz="2400" dirty="0"/>
              <a:t> in the 19th century</a:t>
            </a:r>
          </a:p>
          <a:p>
            <a:endParaRPr lang="en-US" sz="2400" dirty="0"/>
          </a:p>
          <a:p>
            <a:r>
              <a:rPr lang="en-US" sz="2400" b="1" dirty="0">
                <a:solidFill>
                  <a:srgbClr val="FF0000"/>
                </a:solidFill>
              </a:rPr>
              <a:t>A cryptosystem should be secure even if everything about the system, except the key, is public knowledge</a:t>
            </a:r>
          </a:p>
          <a:p>
            <a:endParaRPr lang="en-US" sz="2400" b="1" dirty="0">
              <a:solidFill>
                <a:srgbClr val="FF0000"/>
              </a:solidFill>
            </a:endParaRPr>
          </a:p>
          <a:p>
            <a:r>
              <a:rPr lang="en-US" sz="2400" dirty="0" err="1"/>
              <a:t>Kerckhoffs's</a:t>
            </a:r>
            <a:r>
              <a:rPr lang="en-US" sz="2400" dirty="0"/>
              <a:t> principle was reformulated (or possibly independently formulated) by American mathematician Claude Shannon as "the enemy knows the system", i.e., "one ought to design systems under the assumption that the enemy will immediately gain full familiarity with them“ - In that form, it is called Shannon's maxim</a:t>
            </a:r>
          </a:p>
          <a:p>
            <a:endParaRPr lang="en-US" sz="2400" dirty="0"/>
          </a:p>
          <a:p>
            <a:r>
              <a:rPr lang="en-US" sz="2400" dirty="0"/>
              <a:t>This concept is widely embraced by cryptographers, in contrast to "security through obscurity"</a:t>
            </a:r>
            <a:endParaRPr lang="en-GB" sz="2400" dirty="0"/>
          </a:p>
        </p:txBody>
      </p:sp>
    </p:spTree>
    <p:extLst>
      <p:ext uri="{BB962C8B-B14F-4D97-AF65-F5344CB8AC3E}">
        <p14:creationId xmlns:p14="http://schemas.microsoft.com/office/powerpoint/2010/main" val="26353054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Kerckhoffs’s</a:t>
            </a:r>
            <a:r>
              <a:rPr lang="en-US" dirty="0"/>
              <a:t> principle</a:t>
            </a:r>
            <a:endParaRPr lang="en-GB"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err="1"/>
              <a:t>Kerckhoff</a:t>
            </a:r>
            <a:r>
              <a:rPr lang="en-US" dirty="0"/>
              <a:t> stated six design principles for military ciphers:</a:t>
            </a:r>
          </a:p>
          <a:p>
            <a:pPr marL="0" indent="0">
              <a:buNone/>
            </a:pPr>
            <a:endParaRPr lang="en-US" dirty="0"/>
          </a:p>
          <a:p>
            <a:pPr lvl="1"/>
            <a:r>
              <a:rPr lang="en-US" dirty="0"/>
              <a:t>The system must be practically, if not mathematically, indecipherable</a:t>
            </a:r>
          </a:p>
          <a:p>
            <a:pPr lvl="1"/>
            <a:r>
              <a:rPr lang="en-US" b="1" dirty="0">
                <a:solidFill>
                  <a:srgbClr val="FF0000"/>
                </a:solidFill>
              </a:rPr>
              <a:t>It should not require secrecy, and it should not be a problem if it falls into enemy hands</a:t>
            </a:r>
          </a:p>
          <a:p>
            <a:pPr lvl="1"/>
            <a:r>
              <a:rPr lang="en-US" dirty="0"/>
              <a:t>It must be possible to communicate and remember the key without using written notes, and correspondents must be able to change or modify it at will</a:t>
            </a:r>
          </a:p>
          <a:p>
            <a:pPr lvl="1"/>
            <a:r>
              <a:rPr lang="en-US" dirty="0"/>
              <a:t>It must be applicable to telegraph communications</a:t>
            </a:r>
          </a:p>
          <a:p>
            <a:pPr lvl="1"/>
            <a:r>
              <a:rPr lang="en-US" dirty="0"/>
              <a:t>It must be portable, and should not require several persons to handle or operate</a:t>
            </a:r>
          </a:p>
          <a:p>
            <a:pPr lvl="1"/>
            <a:r>
              <a:rPr lang="en-US" dirty="0"/>
              <a:t>Given the circumstances in which it is to be used, the system must be easy to use and should not be stressful to use or require its users to know and comply with a long list of rules</a:t>
            </a:r>
          </a:p>
          <a:p>
            <a:endParaRPr lang="en-US" dirty="0"/>
          </a:p>
          <a:p>
            <a:pPr marL="0" indent="0">
              <a:buNone/>
            </a:pPr>
            <a:r>
              <a:rPr lang="en-US" dirty="0"/>
              <a:t>NOTE: </a:t>
            </a:r>
          </a:p>
          <a:p>
            <a:pPr marL="0" indent="0">
              <a:buNone/>
            </a:pPr>
            <a:r>
              <a:rPr lang="en-US" b="1" dirty="0"/>
              <a:t>Some are no longer as relevant given the ability of computers to easily perform complex encryption, but his second axiom, now known as </a:t>
            </a:r>
            <a:r>
              <a:rPr lang="en-US" b="1" dirty="0" err="1"/>
              <a:t>Kerckhoffs's</a:t>
            </a:r>
            <a:r>
              <a:rPr lang="en-US" b="1" dirty="0"/>
              <a:t> principle, is still critically important! </a:t>
            </a:r>
            <a:endParaRPr lang="en-GB" b="1" dirty="0"/>
          </a:p>
        </p:txBody>
      </p:sp>
    </p:spTree>
    <p:extLst>
      <p:ext uri="{BB962C8B-B14F-4D97-AF65-F5344CB8AC3E}">
        <p14:creationId xmlns:p14="http://schemas.microsoft.com/office/powerpoint/2010/main" val="43625983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Lightbulb and gear with solid fill">
            <a:extLst>
              <a:ext uri="{FF2B5EF4-FFF2-40B4-BE49-F238E27FC236}">
                <a16:creationId xmlns:a16="http://schemas.microsoft.com/office/drawing/2014/main" id="{9B6CF725-62F8-44D9-94E6-981B360895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3130" y="701831"/>
            <a:ext cx="4705623" cy="4705623"/>
          </a:xfrm>
          <a:prstGeom prst="rect">
            <a:avLst/>
          </a:prstGeom>
        </p:spPr>
      </p:pic>
      <p:sp>
        <p:nvSpPr>
          <p:cNvPr id="2" name="Title 1">
            <a:extLst>
              <a:ext uri="{FF2B5EF4-FFF2-40B4-BE49-F238E27FC236}">
                <a16:creationId xmlns:a16="http://schemas.microsoft.com/office/drawing/2014/main" id="{DE9866BA-502A-4F27-9E43-D22B840C1030}"/>
              </a:ext>
            </a:extLst>
          </p:cNvPr>
          <p:cNvSpPr>
            <a:spLocks noGrp="1"/>
          </p:cNvSpPr>
          <p:nvPr>
            <p:ph type="title"/>
          </p:nvPr>
        </p:nvSpPr>
        <p:spPr/>
        <p:txBody>
          <a:bodyPr/>
          <a:lstStyle/>
          <a:p>
            <a:r>
              <a:rPr lang="en-GB" dirty="0"/>
              <a:t>Lab (20 Mins Research / 10 Mins discussion):</a:t>
            </a:r>
          </a:p>
        </p:txBody>
      </p:sp>
      <p:sp>
        <p:nvSpPr>
          <p:cNvPr id="3" name="Content Placeholder 2">
            <a:extLst>
              <a:ext uri="{FF2B5EF4-FFF2-40B4-BE49-F238E27FC236}">
                <a16:creationId xmlns:a16="http://schemas.microsoft.com/office/drawing/2014/main" id="{5932004D-CDF6-4A93-A009-7950E30C0719}"/>
              </a:ext>
            </a:extLst>
          </p:cNvPr>
          <p:cNvSpPr>
            <a:spLocks noGrp="1"/>
          </p:cNvSpPr>
          <p:nvPr>
            <p:ph idx="1"/>
          </p:nvPr>
        </p:nvSpPr>
        <p:spPr>
          <a:xfrm>
            <a:off x="838200" y="1825625"/>
            <a:ext cx="7176796" cy="4351338"/>
          </a:xfrm>
        </p:spPr>
        <p:txBody>
          <a:bodyPr>
            <a:normAutofit fontScale="92500" lnSpcReduction="10000"/>
          </a:bodyPr>
          <a:lstStyle/>
          <a:p>
            <a:r>
              <a:rPr lang="en-GB" dirty="0"/>
              <a:t>Look into where cryptography is used…</a:t>
            </a:r>
          </a:p>
          <a:p>
            <a:endParaRPr lang="en-GB" dirty="0"/>
          </a:p>
          <a:p>
            <a:r>
              <a:rPr lang="en-GB" dirty="0"/>
              <a:t>Can you find any techniques / real-world applications not discussed?</a:t>
            </a:r>
          </a:p>
          <a:p>
            <a:endParaRPr lang="en-GB" dirty="0"/>
          </a:p>
          <a:p>
            <a:r>
              <a:rPr lang="en-GB" dirty="0"/>
              <a:t>If so, how is cryptography being used?</a:t>
            </a:r>
          </a:p>
          <a:p>
            <a:endParaRPr lang="en-GB" dirty="0"/>
          </a:p>
          <a:p>
            <a:r>
              <a:rPr lang="en-GB" dirty="0"/>
              <a:t>What Ciphers are being used, and why?</a:t>
            </a:r>
          </a:p>
          <a:p>
            <a:endParaRPr lang="en-GB" dirty="0"/>
          </a:p>
          <a:p>
            <a:r>
              <a:rPr lang="en-GB" dirty="0"/>
              <a:t>Discuss findings as a group</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201672551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Vulnerability Management</a:t>
            </a:r>
            <a:endParaRPr lang="en-GB" sz="4800" dirty="0"/>
          </a:p>
        </p:txBody>
      </p:sp>
    </p:spTree>
    <p:extLst>
      <p:ext uri="{BB962C8B-B14F-4D97-AF65-F5344CB8AC3E}">
        <p14:creationId xmlns:p14="http://schemas.microsoft.com/office/powerpoint/2010/main" val="187111865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Vulnerability analysis</a:t>
            </a:r>
            <a:endParaRPr lang="en-GB" dirty="0"/>
          </a:p>
        </p:txBody>
      </p:sp>
      <p:sp>
        <p:nvSpPr>
          <p:cNvPr id="5" name="Content Placeholder 4"/>
          <p:cNvSpPr>
            <a:spLocks noGrp="1"/>
          </p:cNvSpPr>
          <p:nvPr>
            <p:ph idx="1"/>
          </p:nvPr>
        </p:nvSpPr>
        <p:spPr/>
        <p:txBody>
          <a:bodyPr>
            <a:normAutofit fontScale="92500" lnSpcReduction="10000"/>
          </a:bodyPr>
          <a:lstStyle/>
          <a:p>
            <a:r>
              <a:rPr lang="en-GB" dirty="0"/>
              <a:t>The existence of a weakness, design or implementation error that can lead to an unexpected event compromising the security of a system</a:t>
            </a:r>
          </a:p>
          <a:p>
            <a:endParaRPr lang="en-GB" dirty="0"/>
          </a:p>
          <a:p>
            <a:r>
              <a:rPr lang="en-GB" dirty="0"/>
              <a:t>A concept which describes factors or constraints of an economic, social, physical or geographical nature, which reduce the ability to prepare for and cope with the impact of hazards</a:t>
            </a:r>
          </a:p>
          <a:p>
            <a:endParaRPr lang="en-GB" dirty="0"/>
          </a:p>
          <a:p>
            <a:r>
              <a:rPr lang="en-US" dirty="0"/>
              <a:t>A vulnerability assessment is the process of:</a:t>
            </a:r>
          </a:p>
          <a:p>
            <a:pPr lvl="1"/>
            <a:r>
              <a:rPr lang="en-US" dirty="0"/>
              <a:t>Defining, identifying, classifying and prioritizing vulnerabilities in computer systems, applications and network infrastructures</a:t>
            </a:r>
          </a:p>
          <a:p>
            <a:pPr lvl="1"/>
            <a:r>
              <a:rPr lang="en-US" dirty="0"/>
              <a:t>Completing risk assessments with the necessary knowledge, awareness and context to understand the threats to its environment and react appropriately</a:t>
            </a:r>
            <a:endParaRPr lang="en-GB" dirty="0"/>
          </a:p>
          <a:p>
            <a:endParaRPr lang="en-GB" dirty="0"/>
          </a:p>
        </p:txBody>
      </p:sp>
    </p:spTree>
    <p:extLst>
      <p:ext uri="{BB962C8B-B14F-4D97-AF65-F5344CB8AC3E}">
        <p14:creationId xmlns:p14="http://schemas.microsoft.com/office/powerpoint/2010/main" val="336534304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Vulnerability analysis</a:t>
            </a:r>
            <a:endParaRPr lang="en-GB" dirty="0"/>
          </a:p>
        </p:txBody>
      </p:sp>
      <p:sp>
        <p:nvSpPr>
          <p:cNvPr id="3" name="Content Placeholder 2"/>
          <p:cNvSpPr>
            <a:spLocks noGrp="1"/>
          </p:cNvSpPr>
          <p:nvPr>
            <p:ph idx="1"/>
          </p:nvPr>
        </p:nvSpPr>
        <p:spPr/>
        <p:txBody>
          <a:bodyPr>
            <a:normAutofit fontScale="92500"/>
          </a:bodyPr>
          <a:lstStyle/>
          <a:p>
            <a:r>
              <a:rPr lang="en-GB" dirty="0"/>
              <a:t>Vulnerability Assessment Scanning Tools</a:t>
            </a:r>
          </a:p>
          <a:p>
            <a:pPr lvl="1"/>
            <a:endParaRPr lang="en-GB" dirty="0"/>
          </a:p>
          <a:p>
            <a:pPr lvl="1"/>
            <a:r>
              <a:rPr lang="en-GB" dirty="0" err="1"/>
              <a:t>Comodo</a:t>
            </a:r>
            <a:r>
              <a:rPr lang="en-GB" dirty="0"/>
              <a:t> </a:t>
            </a:r>
            <a:r>
              <a:rPr lang="en-GB" dirty="0" err="1"/>
              <a:t>HackerProof</a:t>
            </a:r>
            <a:endParaRPr lang="en-GB" dirty="0"/>
          </a:p>
          <a:p>
            <a:pPr lvl="1"/>
            <a:endParaRPr lang="en-GB" dirty="0"/>
          </a:p>
          <a:p>
            <a:pPr lvl="1"/>
            <a:r>
              <a:rPr lang="en-GB" dirty="0"/>
              <a:t>OpenVAS - </a:t>
            </a:r>
            <a:r>
              <a:rPr lang="en-US" dirty="0"/>
              <a:t>software framework of several services and tools offering vulnerability scanning and vulnerability management (all free)</a:t>
            </a:r>
          </a:p>
          <a:p>
            <a:pPr lvl="1"/>
            <a:endParaRPr lang="en-GB" dirty="0"/>
          </a:p>
          <a:p>
            <a:pPr lvl="1"/>
            <a:r>
              <a:rPr lang="en-GB" dirty="0" err="1"/>
              <a:t>Nexpose</a:t>
            </a:r>
            <a:r>
              <a:rPr lang="en-GB" dirty="0"/>
              <a:t> Community - </a:t>
            </a:r>
            <a:r>
              <a:rPr lang="en-US" dirty="0" err="1"/>
              <a:t>Nexpose</a:t>
            </a:r>
            <a:r>
              <a:rPr lang="en-US" dirty="0"/>
              <a:t> offers real-time, on-premises vulnerability scanning</a:t>
            </a:r>
            <a:endParaRPr lang="en-GB" dirty="0"/>
          </a:p>
          <a:p>
            <a:pPr lvl="1"/>
            <a:endParaRPr lang="en-GB" dirty="0"/>
          </a:p>
          <a:p>
            <a:pPr lvl="1"/>
            <a:r>
              <a:rPr lang="en-GB" dirty="0" err="1"/>
              <a:t>Nikto</a:t>
            </a:r>
            <a:r>
              <a:rPr lang="en-GB" dirty="0"/>
              <a:t> - </a:t>
            </a:r>
            <a:r>
              <a:rPr lang="en-US" dirty="0"/>
              <a:t>will scan web servers and networks for matches with a database of over 6400 threats. Although the </a:t>
            </a:r>
            <a:r>
              <a:rPr lang="en-US" b="1" dirty="0"/>
              <a:t>network protection software</a:t>
            </a:r>
            <a:r>
              <a:rPr lang="en-US" dirty="0"/>
              <a:t> itself has not been updated in some time, it is still up to date</a:t>
            </a:r>
            <a:endParaRPr lang="en-GB" dirty="0"/>
          </a:p>
          <a:p>
            <a:pPr lvl="1"/>
            <a:endParaRPr lang="en-GB" dirty="0"/>
          </a:p>
          <a:p>
            <a:endParaRPr lang="en-GB" dirty="0"/>
          </a:p>
          <a:p>
            <a:endParaRPr lang="en-GB" dirty="0"/>
          </a:p>
        </p:txBody>
      </p:sp>
    </p:spTree>
    <p:extLst>
      <p:ext uri="{BB962C8B-B14F-4D97-AF65-F5344CB8AC3E}">
        <p14:creationId xmlns:p14="http://schemas.microsoft.com/office/powerpoint/2010/main" val="652036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Lightbulb and gear with solid fill">
            <a:extLst>
              <a:ext uri="{FF2B5EF4-FFF2-40B4-BE49-F238E27FC236}">
                <a16:creationId xmlns:a16="http://schemas.microsoft.com/office/drawing/2014/main" id="{9B6CF725-62F8-44D9-94E6-981B360895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3130" y="701831"/>
            <a:ext cx="4705623" cy="4705623"/>
          </a:xfrm>
          <a:prstGeom prst="rect">
            <a:avLst/>
          </a:prstGeom>
        </p:spPr>
      </p:pic>
      <p:sp>
        <p:nvSpPr>
          <p:cNvPr id="2" name="Title 1">
            <a:extLst>
              <a:ext uri="{FF2B5EF4-FFF2-40B4-BE49-F238E27FC236}">
                <a16:creationId xmlns:a16="http://schemas.microsoft.com/office/drawing/2014/main" id="{DE9866BA-502A-4F27-9E43-D22B840C1030}"/>
              </a:ext>
            </a:extLst>
          </p:cNvPr>
          <p:cNvSpPr>
            <a:spLocks noGrp="1"/>
          </p:cNvSpPr>
          <p:nvPr>
            <p:ph type="title"/>
          </p:nvPr>
        </p:nvSpPr>
        <p:spPr/>
        <p:txBody>
          <a:bodyPr/>
          <a:lstStyle/>
          <a:p>
            <a:r>
              <a:rPr lang="en-GB" dirty="0"/>
              <a:t>Lab (15 Mins):</a:t>
            </a:r>
          </a:p>
        </p:txBody>
      </p:sp>
      <p:sp>
        <p:nvSpPr>
          <p:cNvPr id="3" name="Content Placeholder 2">
            <a:extLst>
              <a:ext uri="{FF2B5EF4-FFF2-40B4-BE49-F238E27FC236}">
                <a16:creationId xmlns:a16="http://schemas.microsoft.com/office/drawing/2014/main" id="{5932004D-CDF6-4A93-A009-7950E30C0719}"/>
              </a:ext>
            </a:extLst>
          </p:cNvPr>
          <p:cNvSpPr>
            <a:spLocks noGrp="1"/>
          </p:cNvSpPr>
          <p:nvPr>
            <p:ph idx="1"/>
          </p:nvPr>
        </p:nvSpPr>
        <p:spPr>
          <a:xfrm>
            <a:off x="838200" y="1825625"/>
            <a:ext cx="7176796" cy="4351338"/>
          </a:xfrm>
        </p:spPr>
        <p:txBody>
          <a:bodyPr>
            <a:normAutofit fontScale="77500" lnSpcReduction="20000"/>
          </a:bodyPr>
          <a:lstStyle/>
          <a:p>
            <a:pPr marL="0" indent="0">
              <a:buNone/>
            </a:pPr>
            <a:r>
              <a:rPr lang="en-US" dirty="0"/>
              <a:t>Create some hash values using Cryptool2, and online services </a:t>
            </a:r>
          </a:p>
          <a:p>
            <a:pPr marL="0" indent="0">
              <a:buNone/>
            </a:pPr>
            <a:endParaRPr lang="en-US" dirty="0"/>
          </a:p>
          <a:p>
            <a:r>
              <a:rPr lang="en-US" dirty="0"/>
              <a:t>Using MD5 &amp; SHA-256</a:t>
            </a:r>
          </a:p>
          <a:p>
            <a:endParaRPr lang="en-US" dirty="0"/>
          </a:p>
          <a:p>
            <a:r>
              <a:rPr lang="en-US" dirty="0"/>
              <a:t>My name is xxx</a:t>
            </a:r>
          </a:p>
          <a:p>
            <a:pPr lvl="1"/>
            <a:r>
              <a:rPr lang="en-US" dirty="0"/>
              <a:t>MD5</a:t>
            </a:r>
          </a:p>
          <a:p>
            <a:pPr lvl="1"/>
            <a:r>
              <a:rPr lang="en-US" dirty="0"/>
              <a:t>SHA-256</a:t>
            </a:r>
          </a:p>
          <a:p>
            <a:r>
              <a:rPr lang="en-US" dirty="0"/>
              <a:t>My name is </a:t>
            </a:r>
            <a:r>
              <a:rPr lang="en-US" dirty="0" err="1"/>
              <a:t>xxxy</a:t>
            </a:r>
            <a:endParaRPr lang="en-US" dirty="0"/>
          </a:p>
          <a:p>
            <a:pPr lvl="1"/>
            <a:r>
              <a:rPr lang="en-US" dirty="0"/>
              <a:t>MD5</a:t>
            </a:r>
          </a:p>
          <a:p>
            <a:pPr lvl="1"/>
            <a:r>
              <a:rPr lang="en-US" dirty="0"/>
              <a:t>SHA-256</a:t>
            </a:r>
          </a:p>
          <a:p>
            <a:pPr marL="457200" lvl="1" indent="0">
              <a:buNone/>
            </a:pPr>
            <a:r>
              <a:rPr lang="en-US" dirty="0"/>
              <a:t> </a:t>
            </a:r>
          </a:p>
          <a:p>
            <a:pPr marL="0" indent="0">
              <a:buNone/>
            </a:pPr>
            <a:r>
              <a:rPr lang="en-US" dirty="0"/>
              <a:t>Look at the significant differences to the resultant hash values</a:t>
            </a: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117982735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Vulnerability analysis</a:t>
            </a:r>
            <a:endParaRPr lang="en-GB" dirty="0"/>
          </a:p>
        </p:txBody>
      </p:sp>
      <p:sp>
        <p:nvSpPr>
          <p:cNvPr id="3" name="Content Placeholder 2"/>
          <p:cNvSpPr>
            <a:spLocks noGrp="1"/>
          </p:cNvSpPr>
          <p:nvPr>
            <p:ph idx="1"/>
          </p:nvPr>
        </p:nvSpPr>
        <p:spPr/>
        <p:txBody>
          <a:bodyPr>
            <a:normAutofit fontScale="92500" lnSpcReduction="10000"/>
          </a:bodyPr>
          <a:lstStyle/>
          <a:p>
            <a:r>
              <a:rPr lang="en-GB" dirty="0"/>
              <a:t>Vulnerability Assessment Scanning Tools</a:t>
            </a:r>
          </a:p>
          <a:p>
            <a:pPr lvl="1"/>
            <a:endParaRPr lang="en-GB" dirty="0"/>
          </a:p>
          <a:p>
            <a:pPr lvl="1"/>
            <a:r>
              <a:rPr lang="en-GB" b="1" dirty="0"/>
              <a:t>Nessus Professional </a:t>
            </a:r>
            <a:r>
              <a:rPr lang="en-GB" dirty="0"/>
              <a:t>- </a:t>
            </a:r>
            <a:r>
              <a:rPr lang="en-US" dirty="0"/>
              <a:t>identifies and repairs detected vulnerabilities, including missing or incomplete patches; software bugs; or other general misconfigurations throughout applications, devices, and operating systems</a:t>
            </a:r>
          </a:p>
          <a:p>
            <a:pPr lvl="1"/>
            <a:endParaRPr lang="en-GB" dirty="0"/>
          </a:p>
          <a:p>
            <a:pPr lvl="1"/>
            <a:r>
              <a:rPr lang="en-GB" b="1" dirty="0"/>
              <a:t>Retina CS Community </a:t>
            </a:r>
            <a:r>
              <a:rPr lang="en-GB" dirty="0"/>
              <a:t>- </a:t>
            </a:r>
            <a:r>
              <a:rPr lang="en-US" dirty="0"/>
              <a:t>Use it to scan servers, desktops - any networked device - for security flaws, and learn how to fix them</a:t>
            </a:r>
          </a:p>
          <a:p>
            <a:pPr lvl="1"/>
            <a:endParaRPr lang="en-GB" dirty="0"/>
          </a:p>
          <a:p>
            <a:pPr lvl="1"/>
            <a:r>
              <a:rPr lang="en-GB" b="1" dirty="0"/>
              <a:t>Microsoft Baseline Security </a:t>
            </a:r>
            <a:r>
              <a:rPr lang="en-GB" b="1" dirty="0" err="1"/>
              <a:t>Analyzer</a:t>
            </a:r>
            <a:r>
              <a:rPr lang="en-GB" b="1" dirty="0"/>
              <a:t> (MBSA) </a:t>
            </a:r>
            <a:r>
              <a:rPr lang="en-GB" dirty="0"/>
              <a:t>- </a:t>
            </a:r>
            <a:r>
              <a:rPr lang="en-US" dirty="0"/>
              <a:t>used to verify patch compliance. MBSA also performed several other security checks for Windows, IIS, and SQL Server. Unfortunately, the logic behind these additional checks had not been actively maintained since Windows XP and Windows Server 2003	</a:t>
            </a:r>
          </a:p>
          <a:p>
            <a:pPr lvl="1"/>
            <a:endParaRPr lang="en-GB" dirty="0"/>
          </a:p>
          <a:p>
            <a:endParaRPr lang="en-GB" dirty="0"/>
          </a:p>
          <a:p>
            <a:endParaRPr lang="en-GB" dirty="0"/>
          </a:p>
        </p:txBody>
      </p:sp>
    </p:spTree>
    <p:extLst>
      <p:ext uri="{BB962C8B-B14F-4D97-AF65-F5344CB8AC3E}">
        <p14:creationId xmlns:p14="http://schemas.microsoft.com/office/powerpoint/2010/main" val="41082150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Vulnerability analysis</a:t>
            </a:r>
            <a:endParaRPr lang="en-GB" dirty="0"/>
          </a:p>
        </p:txBody>
      </p:sp>
      <p:sp>
        <p:nvSpPr>
          <p:cNvPr id="3" name="Content Placeholder 2"/>
          <p:cNvSpPr>
            <a:spLocks noGrp="1"/>
          </p:cNvSpPr>
          <p:nvPr>
            <p:ph idx="1"/>
          </p:nvPr>
        </p:nvSpPr>
        <p:spPr/>
        <p:txBody>
          <a:bodyPr>
            <a:normAutofit/>
          </a:bodyPr>
          <a:lstStyle/>
          <a:p>
            <a:r>
              <a:rPr lang="en-GB" dirty="0"/>
              <a:t>Vulnerability Assessment Scanning Tools</a:t>
            </a:r>
          </a:p>
          <a:p>
            <a:pPr lvl="1"/>
            <a:endParaRPr lang="en-US" dirty="0"/>
          </a:p>
          <a:p>
            <a:pPr lvl="1"/>
            <a:r>
              <a:rPr lang="en-US" b="1" dirty="0" err="1"/>
              <a:t>BurpSuite</a:t>
            </a:r>
            <a:r>
              <a:rPr lang="en-US" dirty="0"/>
              <a:t> - a real-time network security scanner designed to identify critical weaknesses. Burp Suite will determine how cybersecurity threats might invade a network via a simulated attack</a:t>
            </a:r>
          </a:p>
          <a:p>
            <a:pPr lvl="1"/>
            <a:endParaRPr lang="en-US" dirty="0"/>
          </a:p>
          <a:p>
            <a:pPr lvl="1"/>
            <a:r>
              <a:rPr lang="en-US" b="1" dirty="0" err="1"/>
              <a:t>Nmap</a:t>
            </a:r>
            <a:r>
              <a:rPr lang="en-US" dirty="0"/>
              <a:t> - This establishes what ports are open and services running on a particular system 	</a:t>
            </a:r>
          </a:p>
          <a:p>
            <a:pPr lvl="1"/>
            <a:endParaRPr lang="en-GB" dirty="0"/>
          </a:p>
          <a:p>
            <a:endParaRPr lang="en-GB" dirty="0"/>
          </a:p>
          <a:p>
            <a:endParaRPr lang="en-GB" dirty="0"/>
          </a:p>
        </p:txBody>
      </p:sp>
    </p:spTree>
    <p:extLst>
      <p:ext uri="{BB962C8B-B14F-4D97-AF65-F5344CB8AC3E}">
        <p14:creationId xmlns:p14="http://schemas.microsoft.com/office/powerpoint/2010/main" val="368927516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Vulnerability analysis</a:t>
            </a:r>
            <a:endParaRPr lang="en-GB" dirty="0"/>
          </a:p>
        </p:txBody>
      </p:sp>
      <p:sp>
        <p:nvSpPr>
          <p:cNvPr id="3" name="Content Placeholder 2"/>
          <p:cNvSpPr>
            <a:spLocks noGrp="1"/>
          </p:cNvSpPr>
          <p:nvPr>
            <p:ph idx="1"/>
          </p:nvPr>
        </p:nvSpPr>
        <p:spPr/>
        <p:txBody>
          <a:bodyPr>
            <a:normAutofit/>
          </a:bodyPr>
          <a:lstStyle/>
          <a:p>
            <a:r>
              <a:rPr lang="en-GB" dirty="0"/>
              <a:t>Vulnerability Assessment Scanning Tools</a:t>
            </a:r>
          </a:p>
          <a:p>
            <a:pPr lvl="1"/>
            <a:endParaRPr lang="en-GB" dirty="0"/>
          </a:p>
          <a:p>
            <a:pPr lvl="1"/>
            <a:r>
              <a:rPr lang="en-GB" b="1" dirty="0"/>
              <a:t>Tripwire IP360 </a:t>
            </a:r>
            <a:r>
              <a:rPr lang="en-GB" dirty="0"/>
              <a:t>- </a:t>
            </a:r>
            <a:r>
              <a:rPr lang="en-US" dirty="0"/>
              <a:t>offers protocol, application, and vulnerability detection with low false positive rates</a:t>
            </a:r>
            <a:endParaRPr lang="en-GB" dirty="0"/>
          </a:p>
          <a:p>
            <a:pPr lvl="1"/>
            <a:endParaRPr lang="en-GB" dirty="0"/>
          </a:p>
          <a:p>
            <a:pPr lvl="1"/>
            <a:r>
              <a:rPr lang="en-GB" b="1" dirty="0"/>
              <a:t>Wireshark</a:t>
            </a:r>
            <a:r>
              <a:rPr lang="en-GB" dirty="0"/>
              <a:t> - </a:t>
            </a:r>
            <a:r>
              <a:rPr lang="en-US" dirty="0"/>
              <a:t>a network protocol analyzer. It lets you capture and interactively browse the traffic running on a computer network</a:t>
            </a:r>
          </a:p>
          <a:p>
            <a:pPr lvl="1"/>
            <a:endParaRPr lang="en-GB" dirty="0"/>
          </a:p>
          <a:p>
            <a:pPr lvl="1"/>
            <a:r>
              <a:rPr lang="en-GB" b="1" dirty="0" err="1"/>
              <a:t>Aircrack</a:t>
            </a:r>
            <a:r>
              <a:rPr lang="en-GB" b="1" dirty="0"/>
              <a:t> or </a:t>
            </a:r>
            <a:r>
              <a:rPr lang="en-GB" b="1" dirty="0" err="1"/>
              <a:t>Aircrack</a:t>
            </a:r>
            <a:r>
              <a:rPr lang="en-GB" b="1" dirty="0"/>
              <a:t>-ng </a:t>
            </a:r>
            <a:r>
              <a:rPr lang="en-GB" dirty="0"/>
              <a:t>- </a:t>
            </a:r>
            <a:r>
              <a:rPr lang="en-US" dirty="0"/>
              <a:t>a complete suite of tools to assess </a:t>
            </a:r>
            <a:r>
              <a:rPr lang="en-US" dirty="0" err="1"/>
              <a:t>WiFi</a:t>
            </a:r>
            <a:r>
              <a:rPr lang="en-US" dirty="0"/>
              <a:t> network security</a:t>
            </a:r>
            <a:endParaRPr lang="en-GB" dirty="0"/>
          </a:p>
          <a:p>
            <a:pPr marL="457200" lvl="1" indent="0">
              <a:buNone/>
            </a:pPr>
            <a:endParaRPr lang="en-GB" dirty="0"/>
          </a:p>
          <a:p>
            <a:endParaRPr lang="en-GB" dirty="0"/>
          </a:p>
          <a:p>
            <a:endParaRPr lang="en-GB" dirty="0"/>
          </a:p>
        </p:txBody>
      </p:sp>
    </p:spTree>
    <p:extLst>
      <p:ext uri="{BB962C8B-B14F-4D97-AF65-F5344CB8AC3E}">
        <p14:creationId xmlns:p14="http://schemas.microsoft.com/office/powerpoint/2010/main" val="146544552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Vulnerability Intelligence Sources</a:t>
            </a:r>
            <a:endParaRPr lang="en-GB" dirty="0"/>
          </a:p>
        </p:txBody>
      </p:sp>
      <p:sp>
        <p:nvSpPr>
          <p:cNvPr id="5" name="Content Placeholder 4"/>
          <p:cNvSpPr>
            <a:spLocks noGrp="1"/>
          </p:cNvSpPr>
          <p:nvPr>
            <p:ph idx="1"/>
          </p:nvPr>
        </p:nvSpPr>
        <p:spPr/>
        <p:txBody>
          <a:bodyPr/>
          <a:lstStyle/>
          <a:p>
            <a:r>
              <a:rPr lang="en-US" dirty="0" err="1"/>
              <a:t>Mitre</a:t>
            </a:r>
            <a:r>
              <a:rPr lang="en-US" dirty="0"/>
              <a:t> CVE (Common Vulnerabilities and Exposures):</a:t>
            </a:r>
          </a:p>
          <a:p>
            <a:pPr marL="0" indent="0">
              <a:buNone/>
            </a:pPr>
            <a:r>
              <a:rPr lang="en-US" dirty="0">
                <a:hlinkClick r:id="rId2"/>
              </a:rPr>
              <a:t>https://cve.mitre.org/index.html</a:t>
            </a:r>
            <a:endParaRPr lang="en-US" dirty="0"/>
          </a:p>
          <a:p>
            <a:r>
              <a:rPr lang="en-US" dirty="0"/>
              <a:t>NIST NVD (National Vulnerability Database):</a:t>
            </a:r>
          </a:p>
          <a:p>
            <a:pPr marL="0" indent="0">
              <a:buNone/>
            </a:pPr>
            <a:r>
              <a:rPr lang="en-US" dirty="0">
                <a:hlinkClick r:id="rId3"/>
              </a:rPr>
              <a:t>https://nvd.nist.gov/</a:t>
            </a:r>
            <a:endParaRPr lang="en-US" dirty="0"/>
          </a:p>
          <a:p>
            <a:r>
              <a:rPr lang="en-US" dirty="0" err="1"/>
              <a:t>SecurityFocus</a:t>
            </a:r>
            <a:r>
              <a:rPr lang="en-US" dirty="0"/>
              <a:t> </a:t>
            </a:r>
            <a:r>
              <a:rPr lang="en-US" dirty="0" err="1"/>
              <a:t>BugTraq</a:t>
            </a:r>
            <a:r>
              <a:rPr lang="en-US" dirty="0"/>
              <a:t>:</a:t>
            </a:r>
          </a:p>
          <a:p>
            <a:pPr marL="0" indent="0">
              <a:buNone/>
            </a:pPr>
            <a:r>
              <a:rPr lang="en-US" dirty="0">
                <a:hlinkClick r:id="rId4"/>
              </a:rPr>
              <a:t>https://www.securityfocus.com/bid</a:t>
            </a:r>
            <a:endParaRPr lang="en-US" dirty="0"/>
          </a:p>
          <a:p>
            <a:r>
              <a:rPr lang="en-US" dirty="0"/>
              <a:t>OWASP Top10 (Open Web Application Security Project):</a:t>
            </a:r>
          </a:p>
          <a:p>
            <a:pPr marL="0" indent="0">
              <a:buNone/>
            </a:pPr>
            <a:r>
              <a:rPr lang="en-US" dirty="0">
                <a:hlinkClick r:id="rId5"/>
              </a:rPr>
              <a:t>https://owasp.org/www-project-top-ten/</a:t>
            </a:r>
            <a:endParaRPr lang="en-US" dirty="0"/>
          </a:p>
          <a:p>
            <a:pPr marL="0" indent="0">
              <a:buNone/>
            </a:pPr>
            <a:endParaRPr lang="en-US" dirty="0"/>
          </a:p>
          <a:p>
            <a:endParaRPr lang="en-US" dirty="0"/>
          </a:p>
          <a:p>
            <a:endParaRPr lang="en-US" dirty="0"/>
          </a:p>
          <a:p>
            <a:endParaRPr lang="en-US" dirty="0"/>
          </a:p>
          <a:p>
            <a:endParaRPr lang="en-GB" dirty="0"/>
          </a:p>
        </p:txBody>
      </p:sp>
    </p:spTree>
    <p:extLst>
      <p:ext uri="{BB962C8B-B14F-4D97-AF65-F5344CB8AC3E}">
        <p14:creationId xmlns:p14="http://schemas.microsoft.com/office/powerpoint/2010/main" val="421350701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Patch Management</a:t>
            </a:r>
            <a:endParaRPr lang="en-GB" sz="4800" dirty="0"/>
          </a:p>
        </p:txBody>
      </p:sp>
    </p:spTree>
    <p:extLst>
      <p:ext uri="{BB962C8B-B14F-4D97-AF65-F5344CB8AC3E}">
        <p14:creationId xmlns:p14="http://schemas.microsoft.com/office/powerpoint/2010/main" val="235193131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Patch Management Process &amp; Testing</a:t>
            </a:r>
            <a:endParaRPr lang="en-GB" dirty="0"/>
          </a:p>
        </p:txBody>
      </p:sp>
      <p:sp>
        <p:nvSpPr>
          <p:cNvPr id="5" name="Content Placeholder 4"/>
          <p:cNvSpPr>
            <a:spLocks noGrp="1"/>
          </p:cNvSpPr>
          <p:nvPr>
            <p:ph idx="1"/>
          </p:nvPr>
        </p:nvSpPr>
        <p:spPr/>
        <p:txBody>
          <a:bodyPr>
            <a:normAutofit/>
          </a:bodyPr>
          <a:lstStyle/>
          <a:p>
            <a:r>
              <a:rPr lang="en-US" dirty="0"/>
              <a:t>Patching is more important than ever!</a:t>
            </a:r>
          </a:p>
          <a:p>
            <a:endParaRPr lang="en-US" dirty="0"/>
          </a:p>
          <a:p>
            <a:r>
              <a:rPr lang="en-US" dirty="0"/>
              <a:t>National Cyber Security Centre advise that 80+% of all Cyber Security related issues can be mitigated by robust and thorough patching</a:t>
            </a:r>
          </a:p>
          <a:p>
            <a:endParaRPr lang="en-US" dirty="0"/>
          </a:p>
          <a:p>
            <a:r>
              <a:rPr lang="en-US" dirty="0"/>
              <a:t>Patched should be applied to both systems and applications to ensure they have the most up-to-date features, run smoothly and are secure</a:t>
            </a:r>
          </a:p>
          <a:p>
            <a:endParaRPr lang="en-US" dirty="0"/>
          </a:p>
          <a:p>
            <a:r>
              <a:rPr lang="en-US" dirty="0"/>
              <a:t>Unpatched machines make them more vulnerable to cyber attacks</a:t>
            </a:r>
          </a:p>
          <a:p>
            <a:endParaRPr lang="en-GB" dirty="0"/>
          </a:p>
        </p:txBody>
      </p:sp>
    </p:spTree>
    <p:extLst>
      <p:ext uri="{BB962C8B-B14F-4D97-AF65-F5344CB8AC3E}">
        <p14:creationId xmlns:p14="http://schemas.microsoft.com/office/powerpoint/2010/main" val="86395841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Patch Management Process</a:t>
            </a:r>
          </a:p>
        </p:txBody>
      </p:sp>
      <p:sp>
        <p:nvSpPr>
          <p:cNvPr id="3" name="Content Placeholder 2"/>
          <p:cNvSpPr>
            <a:spLocks noGrp="1"/>
          </p:cNvSpPr>
          <p:nvPr>
            <p:ph idx="1"/>
          </p:nvPr>
        </p:nvSpPr>
        <p:spPr/>
        <p:txBody>
          <a:bodyPr>
            <a:normAutofit lnSpcReduction="10000"/>
          </a:bodyPr>
          <a:lstStyle/>
          <a:p>
            <a:r>
              <a:rPr lang="en-US" dirty="0"/>
              <a:t>10 step process</a:t>
            </a:r>
          </a:p>
          <a:p>
            <a:pPr lvl="1"/>
            <a:r>
              <a:rPr lang="en-US" dirty="0"/>
              <a:t>Discovery</a:t>
            </a:r>
          </a:p>
          <a:p>
            <a:pPr lvl="1"/>
            <a:r>
              <a:rPr lang="en-US" dirty="0"/>
              <a:t>Categorisation</a:t>
            </a:r>
          </a:p>
          <a:p>
            <a:pPr lvl="1"/>
            <a:r>
              <a:rPr lang="en-US" dirty="0"/>
              <a:t>Patch management policy creation</a:t>
            </a:r>
          </a:p>
          <a:p>
            <a:pPr lvl="1"/>
            <a:r>
              <a:rPr lang="en-US" dirty="0"/>
              <a:t>Monitor for new patches and vulnerabilities</a:t>
            </a:r>
          </a:p>
          <a:p>
            <a:pPr lvl="1"/>
            <a:r>
              <a:rPr lang="en-US" dirty="0"/>
              <a:t>Patch testing</a:t>
            </a:r>
          </a:p>
          <a:p>
            <a:pPr lvl="1"/>
            <a:r>
              <a:rPr lang="en-US" dirty="0"/>
              <a:t>Configuration management</a:t>
            </a:r>
          </a:p>
          <a:p>
            <a:pPr lvl="1"/>
            <a:r>
              <a:rPr lang="en-US" dirty="0"/>
              <a:t>Roll out</a:t>
            </a:r>
          </a:p>
          <a:p>
            <a:pPr lvl="1"/>
            <a:r>
              <a:rPr lang="en-US" dirty="0"/>
              <a:t>Auditing</a:t>
            </a:r>
          </a:p>
          <a:p>
            <a:pPr lvl="1"/>
            <a:r>
              <a:rPr lang="en-US" dirty="0"/>
              <a:t>Reporting</a:t>
            </a:r>
          </a:p>
          <a:p>
            <a:pPr lvl="1"/>
            <a:r>
              <a:rPr lang="en-GB" dirty="0"/>
              <a:t>Review, improve, and repeat</a:t>
            </a:r>
            <a:endParaRPr lang="en-GB" b="1" dirty="0"/>
          </a:p>
          <a:p>
            <a:pPr lvl="1"/>
            <a:endParaRPr lang="en-GB" dirty="0"/>
          </a:p>
        </p:txBody>
      </p:sp>
    </p:spTree>
    <p:extLst>
      <p:ext uri="{BB962C8B-B14F-4D97-AF65-F5344CB8AC3E}">
        <p14:creationId xmlns:p14="http://schemas.microsoft.com/office/powerpoint/2010/main" val="66525102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lgn="l" rtl="0">
              <a:lnSpc>
                <a:spcPct val="90000"/>
              </a:lnSpc>
              <a:spcBef>
                <a:spcPct val="0"/>
              </a:spcBef>
            </a:pPr>
            <a:r>
              <a:rPr lang="en-US" sz="4400" dirty="0">
                <a:solidFill>
                  <a:srgbClr val="223346"/>
                </a:solidFill>
                <a:latin typeface="+mj-lt"/>
              </a:rPr>
              <a:t>Patch Management – (1)Discovery</a:t>
            </a:r>
            <a:endParaRPr lang="en-GB" sz="4400" dirty="0">
              <a:solidFill>
                <a:srgbClr val="223346"/>
              </a:solidFill>
              <a:latin typeface="+mj-lt"/>
            </a:endParaRPr>
          </a:p>
        </p:txBody>
      </p:sp>
      <p:sp>
        <p:nvSpPr>
          <p:cNvPr id="3" name="Content Placeholder 2"/>
          <p:cNvSpPr>
            <a:spLocks noGrp="1"/>
          </p:cNvSpPr>
          <p:nvPr>
            <p:ph idx="1"/>
          </p:nvPr>
        </p:nvSpPr>
        <p:spPr/>
        <p:txBody>
          <a:bodyPr/>
          <a:lstStyle/>
          <a:p>
            <a:r>
              <a:rPr lang="en-US" dirty="0"/>
              <a:t>Ensure you have a comprehensive network inventory</a:t>
            </a:r>
          </a:p>
          <a:p>
            <a:endParaRPr lang="en-US" dirty="0"/>
          </a:p>
          <a:p>
            <a:r>
              <a:rPr lang="en-US" dirty="0"/>
              <a:t>At the most basic level, this includes understanding the types of devices, operating systems, OS versions, and third party applications</a:t>
            </a:r>
          </a:p>
          <a:p>
            <a:endParaRPr lang="en-US" dirty="0"/>
          </a:p>
          <a:p>
            <a:r>
              <a:rPr lang="en-US" dirty="0"/>
              <a:t>Many breaches originate because there are neglected or forgotten systems that IT has lost track of</a:t>
            </a:r>
            <a:endParaRPr lang="en-GB" b="1" dirty="0"/>
          </a:p>
        </p:txBody>
      </p:sp>
    </p:spTree>
    <p:extLst>
      <p:ext uri="{BB962C8B-B14F-4D97-AF65-F5344CB8AC3E}">
        <p14:creationId xmlns:p14="http://schemas.microsoft.com/office/powerpoint/2010/main" val="3238827215"/>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l" rtl="0">
              <a:lnSpc>
                <a:spcPct val="90000"/>
              </a:lnSpc>
              <a:spcBef>
                <a:spcPct val="0"/>
              </a:spcBef>
            </a:pPr>
            <a:r>
              <a:rPr lang="en-US" sz="4400" dirty="0">
                <a:solidFill>
                  <a:srgbClr val="223346"/>
                </a:solidFill>
                <a:latin typeface="+mj-lt"/>
              </a:rPr>
              <a:t>Patch Management – (2)Categorization</a:t>
            </a:r>
            <a:endParaRPr lang="en-GB" sz="4400" dirty="0">
              <a:solidFill>
                <a:srgbClr val="223346"/>
              </a:solidFill>
              <a:latin typeface="+mj-lt"/>
            </a:endParaRPr>
          </a:p>
        </p:txBody>
      </p:sp>
      <p:sp>
        <p:nvSpPr>
          <p:cNvPr id="3" name="Content Placeholder 2"/>
          <p:cNvSpPr>
            <a:spLocks noGrp="1"/>
          </p:cNvSpPr>
          <p:nvPr>
            <p:ph idx="1"/>
          </p:nvPr>
        </p:nvSpPr>
        <p:spPr/>
        <p:txBody>
          <a:bodyPr/>
          <a:lstStyle/>
          <a:p>
            <a:r>
              <a:rPr lang="en-US" dirty="0"/>
              <a:t>Segment managed systems and/or users according to risk and priority</a:t>
            </a:r>
          </a:p>
          <a:p>
            <a:endParaRPr lang="en-US" dirty="0"/>
          </a:p>
          <a:p>
            <a:r>
              <a:rPr lang="en-US" dirty="0"/>
              <a:t>Examples could be by machine type (server, laptop, etc.), OS, OS version, user role, etc.</a:t>
            </a:r>
          </a:p>
          <a:p>
            <a:endParaRPr lang="en-US" dirty="0"/>
          </a:p>
          <a:p>
            <a:r>
              <a:rPr lang="en-US" dirty="0"/>
              <a:t>This will allow you to create more granular patching policies instead of taking a one-policy-fits-all approach</a:t>
            </a:r>
            <a:endParaRPr lang="en-GB" dirty="0"/>
          </a:p>
        </p:txBody>
      </p:sp>
    </p:spTree>
    <p:extLst>
      <p:ext uri="{BB962C8B-B14F-4D97-AF65-F5344CB8AC3E}">
        <p14:creationId xmlns:p14="http://schemas.microsoft.com/office/powerpoint/2010/main" val="1891303486"/>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l" rtl="0">
              <a:lnSpc>
                <a:spcPct val="90000"/>
              </a:lnSpc>
              <a:spcBef>
                <a:spcPct val="0"/>
              </a:spcBef>
            </a:pPr>
            <a:r>
              <a:rPr lang="en-US" sz="4400" dirty="0">
                <a:solidFill>
                  <a:srgbClr val="223346"/>
                </a:solidFill>
                <a:latin typeface="+mj-lt"/>
              </a:rPr>
              <a:t>Patch Management – (3)Policy Creation</a:t>
            </a:r>
            <a:endParaRPr lang="en-GB" sz="4400" dirty="0">
              <a:solidFill>
                <a:srgbClr val="223346"/>
              </a:solidFill>
              <a:latin typeface="+mj-lt"/>
            </a:endParaRPr>
          </a:p>
        </p:txBody>
      </p:sp>
      <p:sp>
        <p:nvSpPr>
          <p:cNvPr id="3" name="Content Placeholder 2"/>
          <p:cNvSpPr>
            <a:spLocks noGrp="1"/>
          </p:cNvSpPr>
          <p:nvPr>
            <p:ph idx="1"/>
          </p:nvPr>
        </p:nvSpPr>
        <p:spPr/>
        <p:txBody>
          <a:bodyPr/>
          <a:lstStyle/>
          <a:p>
            <a:r>
              <a:rPr lang="en-US" dirty="0"/>
              <a:t>Create patching criteria by establishing what will be patched and when, under what conditions</a:t>
            </a:r>
          </a:p>
          <a:p>
            <a:endParaRPr lang="en-US" dirty="0"/>
          </a:p>
          <a:p>
            <a:r>
              <a:rPr lang="en-US" dirty="0"/>
              <a:t>For example, you may want to ensure some systems/users are patched more frequently and automatically than others (the patching schedule for laptop end users may be weekly while patching for servers may be less frequent and more manual)</a:t>
            </a:r>
            <a:endParaRPr lang="en-GB" dirty="0"/>
          </a:p>
        </p:txBody>
      </p:sp>
    </p:spTree>
    <p:extLst>
      <p:ext uri="{BB962C8B-B14F-4D97-AF65-F5344CB8AC3E}">
        <p14:creationId xmlns:p14="http://schemas.microsoft.com/office/powerpoint/2010/main" val="1461478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Lab Findings</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fontScale="92500"/>
          </a:bodyPr>
          <a:lstStyle/>
          <a:p>
            <a:pPr marL="0" indent="0">
              <a:buNone/>
            </a:pPr>
            <a:r>
              <a:rPr lang="en-US" dirty="0"/>
              <a:t>What online services did you use, and what did you notice about the hashes?</a:t>
            </a:r>
          </a:p>
          <a:p>
            <a:pPr marL="0" indent="0">
              <a:buNone/>
            </a:pPr>
            <a:endParaRPr lang="en-US" dirty="0"/>
          </a:p>
          <a:p>
            <a:r>
              <a:rPr lang="en-US" dirty="0"/>
              <a:t>Hash can be used with any type of message of any size file, image etc.</a:t>
            </a:r>
          </a:p>
          <a:p>
            <a:r>
              <a:rPr lang="en-US" dirty="0"/>
              <a:t>Creates a fixed length string</a:t>
            </a:r>
          </a:p>
          <a:p>
            <a:r>
              <a:rPr lang="en-US" dirty="0"/>
              <a:t>Also referred to as a “Message Digest”, “Checksum” or “Digital Fingerprint”</a:t>
            </a:r>
          </a:p>
          <a:p>
            <a:r>
              <a:rPr lang="en-US" dirty="0"/>
              <a:t>Hashes should not “collide” however examples of collision can be seen with MD5 hashing</a:t>
            </a:r>
          </a:p>
          <a:p>
            <a:r>
              <a:rPr lang="en-US" dirty="0"/>
              <a:t>Commonly used to check hashes are identical to that of the original file.</a:t>
            </a:r>
          </a:p>
        </p:txBody>
      </p:sp>
    </p:spTree>
    <p:extLst>
      <p:ext uri="{BB962C8B-B14F-4D97-AF65-F5344CB8AC3E}">
        <p14:creationId xmlns:p14="http://schemas.microsoft.com/office/powerpoint/2010/main" val="1372327385"/>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lgn="l" rtl="0">
              <a:lnSpc>
                <a:spcPct val="90000"/>
              </a:lnSpc>
              <a:spcBef>
                <a:spcPct val="0"/>
              </a:spcBef>
            </a:pPr>
            <a:r>
              <a:rPr lang="en-US" sz="4400" dirty="0">
                <a:solidFill>
                  <a:srgbClr val="223346"/>
                </a:solidFill>
                <a:latin typeface="+mj-lt"/>
              </a:rPr>
              <a:t>Patch Management – (4)Monitoring</a:t>
            </a:r>
            <a:endParaRPr lang="en-GB" sz="4400" dirty="0">
              <a:solidFill>
                <a:srgbClr val="223346"/>
              </a:solidFill>
              <a:latin typeface="+mj-lt"/>
            </a:endParaRPr>
          </a:p>
        </p:txBody>
      </p:sp>
      <p:sp>
        <p:nvSpPr>
          <p:cNvPr id="3" name="Content Placeholder 2"/>
          <p:cNvSpPr>
            <a:spLocks noGrp="1"/>
          </p:cNvSpPr>
          <p:nvPr>
            <p:ph idx="1"/>
          </p:nvPr>
        </p:nvSpPr>
        <p:spPr/>
        <p:txBody>
          <a:bodyPr/>
          <a:lstStyle/>
          <a:p>
            <a:r>
              <a:rPr lang="en-US" dirty="0"/>
              <a:t>Understand vendor patch release schedules and models, and identify reliable sources for timely vulnerability disclosures</a:t>
            </a:r>
          </a:p>
          <a:p>
            <a:endParaRPr lang="en-US" dirty="0"/>
          </a:p>
          <a:p>
            <a:r>
              <a:rPr lang="en-US" dirty="0"/>
              <a:t>Create a process for evaluating and applying emergency patches</a:t>
            </a:r>
            <a:endParaRPr lang="en-GB" dirty="0"/>
          </a:p>
        </p:txBody>
      </p:sp>
    </p:spTree>
    <p:extLst>
      <p:ext uri="{BB962C8B-B14F-4D97-AF65-F5344CB8AC3E}">
        <p14:creationId xmlns:p14="http://schemas.microsoft.com/office/powerpoint/2010/main" val="2691622155"/>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lgn="l" rtl="0">
              <a:lnSpc>
                <a:spcPct val="90000"/>
              </a:lnSpc>
              <a:spcBef>
                <a:spcPct val="0"/>
              </a:spcBef>
            </a:pPr>
            <a:r>
              <a:rPr lang="en-US" sz="4400" dirty="0">
                <a:solidFill>
                  <a:srgbClr val="223346"/>
                </a:solidFill>
                <a:latin typeface="+mj-lt"/>
              </a:rPr>
              <a:t>Patch Management – (5)Testing</a:t>
            </a:r>
            <a:endParaRPr lang="en-GB" sz="4400" dirty="0">
              <a:solidFill>
                <a:srgbClr val="223346"/>
              </a:solidFill>
              <a:latin typeface="+mj-lt"/>
            </a:endParaRPr>
          </a:p>
        </p:txBody>
      </p:sp>
      <p:sp>
        <p:nvSpPr>
          <p:cNvPr id="3" name="Content Placeholder 2"/>
          <p:cNvSpPr>
            <a:spLocks noGrp="1"/>
          </p:cNvSpPr>
          <p:nvPr>
            <p:ph idx="1"/>
          </p:nvPr>
        </p:nvSpPr>
        <p:spPr/>
        <p:txBody>
          <a:bodyPr/>
          <a:lstStyle/>
          <a:p>
            <a:r>
              <a:rPr lang="en-US" dirty="0"/>
              <a:t>Create a testing environment, or at the very least a testing segment to avoid being caught off guard by unintended impacts to production systems</a:t>
            </a:r>
          </a:p>
          <a:p>
            <a:endParaRPr lang="en-US" dirty="0"/>
          </a:p>
          <a:p>
            <a:r>
              <a:rPr lang="en-US" dirty="0"/>
              <a:t>That should include creating backups for easy rollback if necessary</a:t>
            </a:r>
          </a:p>
          <a:p>
            <a:endParaRPr lang="en-US" dirty="0"/>
          </a:p>
          <a:p>
            <a:r>
              <a:rPr lang="en-US" dirty="0"/>
              <a:t>Validate successful deployment and monitor for incompatibility or performance issues</a:t>
            </a:r>
            <a:endParaRPr lang="en-GB" dirty="0"/>
          </a:p>
        </p:txBody>
      </p:sp>
    </p:spTree>
    <p:extLst>
      <p:ext uri="{BB962C8B-B14F-4D97-AF65-F5344CB8AC3E}">
        <p14:creationId xmlns:p14="http://schemas.microsoft.com/office/powerpoint/2010/main" val="322317212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Patch Management – (6)Config. Management</a:t>
            </a:r>
            <a:endParaRPr lang="en-GB" dirty="0"/>
          </a:p>
        </p:txBody>
      </p:sp>
      <p:sp>
        <p:nvSpPr>
          <p:cNvPr id="3" name="Content Placeholder 2"/>
          <p:cNvSpPr>
            <a:spLocks noGrp="1"/>
          </p:cNvSpPr>
          <p:nvPr>
            <p:ph idx="1"/>
          </p:nvPr>
        </p:nvSpPr>
        <p:spPr/>
        <p:txBody>
          <a:bodyPr/>
          <a:lstStyle/>
          <a:p>
            <a:r>
              <a:rPr lang="en-US" dirty="0"/>
              <a:t>Document any configuration changes about to be made via patching</a:t>
            </a:r>
          </a:p>
          <a:p>
            <a:endParaRPr lang="en-US" dirty="0"/>
          </a:p>
          <a:p>
            <a:r>
              <a:rPr lang="en-US" dirty="0"/>
              <a:t>This will come in handy should you run into any issues with patch deployment beyond the initial test segment or environment</a:t>
            </a:r>
            <a:endParaRPr lang="en-GB" dirty="0"/>
          </a:p>
        </p:txBody>
      </p:sp>
    </p:spTree>
    <p:extLst>
      <p:ext uri="{BB962C8B-B14F-4D97-AF65-F5344CB8AC3E}">
        <p14:creationId xmlns:p14="http://schemas.microsoft.com/office/powerpoint/2010/main" val="226703063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Patch Management – (7)Roll out</a:t>
            </a:r>
            <a:endParaRPr lang="en-GB" dirty="0"/>
          </a:p>
        </p:txBody>
      </p:sp>
      <p:sp>
        <p:nvSpPr>
          <p:cNvPr id="3" name="Content Placeholder 2"/>
          <p:cNvSpPr>
            <a:spLocks noGrp="1"/>
          </p:cNvSpPr>
          <p:nvPr>
            <p:ph idx="1"/>
          </p:nvPr>
        </p:nvSpPr>
        <p:spPr/>
        <p:txBody>
          <a:bodyPr/>
          <a:lstStyle/>
          <a:p>
            <a:r>
              <a:rPr lang="en-US" dirty="0"/>
              <a:t>Follow your established patch management policies you created in step 3</a:t>
            </a:r>
            <a:endParaRPr lang="en-GB" dirty="0"/>
          </a:p>
        </p:txBody>
      </p:sp>
    </p:spTree>
    <p:extLst>
      <p:ext uri="{BB962C8B-B14F-4D97-AF65-F5344CB8AC3E}">
        <p14:creationId xmlns:p14="http://schemas.microsoft.com/office/powerpoint/2010/main" val="166756794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Patch Management – (8)Auditing</a:t>
            </a:r>
            <a:endParaRPr lang="en-GB" dirty="0"/>
          </a:p>
        </p:txBody>
      </p:sp>
      <p:sp>
        <p:nvSpPr>
          <p:cNvPr id="3" name="Content Placeholder 2"/>
          <p:cNvSpPr>
            <a:spLocks noGrp="1"/>
          </p:cNvSpPr>
          <p:nvPr>
            <p:ph idx="1"/>
          </p:nvPr>
        </p:nvSpPr>
        <p:spPr/>
        <p:txBody>
          <a:bodyPr/>
          <a:lstStyle/>
          <a:p>
            <a:r>
              <a:rPr lang="en-US" dirty="0"/>
              <a:t>Conduct a patch management audit to identify any failed or pending patches, and be sure to continue monitoring for any unexpected incompatibility or performance issues</a:t>
            </a:r>
          </a:p>
          <a:p>
            <a:endParaRPr lang="en-US" dirty="0"/>
          </a:p>
          <a:p>
            <a:r>
              <a:rPr lang="en-US" dirty="0"/>
              <a:t>It’s also a good idea to maintain contact with end users in both less critical (as part of the early testing phases) and business critical departments, who can help by providing timely feedback on whether or not patches are impacting their department</a:t>
            </a:r>
            <a:endParaRPr lang="en-GB" dirty="0"/>
          </a:p>
        </p:txBody>
      </p:sp>
    </p:spTree>
    <p:extLst>
      <p:ext uri="{BB962C8B-B14F-4D97-AF65-F5344CB8AC3E}">
        <p14:creationId xmlns:p14="http://schemas.microsoft.com/office/powerpoint/2010/main" val="212308193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Patch Management – (9)Reporting</a:t>
            </a:r>
            <a:endParaRPr lang="en-GB" dirty="0"/>
          </a:p>
        </p:txBody>
      </p:sp>
      <p:sp>
        <p:nvSpPr>
          <p:cNvPr id="3" name="Content Placeholder 2"/>
          <p:cNvSpPr>
            <a:spLocks noGrp="1"/>
          </p:cNvSpPr>
          <p:nvPr>
            <p:ph idx="1"/>
          </p:nvPr>
        </p:nvSpPr>
        <p:spPr/>
        <p:txBody>
          <a:bodyPr>
            <a:normAutofit lnSpcReduction="10000"/>
          </a:bodyPr>
          <a:lstStyle/>
          <a:p>
            <a:r>
              <a:rPr lang="en-US" dirty="0"/>
              <a:t>Produce a patch compliance report you can share with your clients to gain visibility into your work</a:t>
            </a:r>
          </a:p>
          <a:p>
            <a:endParaRPr lang="en-US" b="1" dirty="0"/>
          </a:p>
          <a:p>
            <a:r>
              <a:rPr lang="en-US" dirty="0"/>
              <a:t>Reporting provides assurance that patches are being applied without unduly impacting the business</a:t>
            </a:r>
          </a:p>
          <a:p>
            <a:endParaRPr lang="en-US" dirty="0"/>
          </a:p>
          <a:p>
            <a:r>
              <a:rPr lang="en-US" dirty="0"/>
              <a:t>In the event that an exploit is identified in a system or application, timely reporting is crucial in order to advise senior management of the level of exposure the company may have in relation to a particular threat</a:t>
            </a:r>
            <a:endParaRPr lang="en-GB" dirty="0"/>
          </a:p>
        </p:txBody>
      </p:sp>
    </p:spTree>
    <p:extLst>
      <p:ext uri="{BB962C8B-B14F-4D97-AF65-F5344CB8AC3E}">
        <p14:creationId xmlns:p14="http://schemas.microsoft.com/office/powerpoint/2010/main" val="2285137826"/>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81037"/>
            <a:ext cx="10515600" cy="1325563"/>
          </a:xfrm>
        </p:spPr>
        <p:txBody>
          <a:bodyPr/>
          <a:lstStyle/>
          <a:p>
            <a:r>
              <a:rPr lang="en-GB" dirty="0"/>
              <a:t>Patch Management – </a:t>
            </a:r>
            <a:br>
              <a:rPr lang="en-GB" dirty="0"/>
            </a:br>
            <a:r>
              <a:rPr lang="en-GB" dirty="0"/>
              <a:t>(10) Review, improve, and repeat</a:t>
            </a:r>
          </a:p>
        </p:txBody>
      </p:sp>
      <p:sp>
        <p:nvSpPr>
          <p:cNvPr id="3" name="Content Placeholder 2"/>
          <p:cNvSpPr>
            <a:spLocks noGrp="1"/>
          </p:cNvSpPr>
          <p:nvPr>
            <p:ph idx="1"/>
          </p:nvPr>
        </p:nvSpPr>
        <p:spPr/>
        <p:txBody>
          <a:bodyPr/>
          <a:lstStyle/>
          <a:p>
            <a:endParaRPr lang="en-US" dirty="0"/>
          </a:p>
          <a:p>
            <a:r>
              <a:rPr lang="en-US" dirty="0"/>
              <a:t>Establish a cadence for repeating and optimizing steps 1-9</a:t>
            </a:r>
          </a:p>
          <a:p>
            <a:endParaRPr lang="en-US" dirty="0"/>
          </a:p>
          <a:p>
            <a:r>
              <a:rPr lang="en-US" dirty="0"/>
              <a:t>This should include phasing out or isolating any outdated or unsupported machines, reviewing your policies, and revisiting exceptions to verify whether they still apply or are necessary</a:t>
            </a:r>
            <a:endParaRPr lang="en-GB" dirty="0"/>
          </a:p>
        </p:txBody>
      </p:sp>
    </p:spTree>
    <p:extLst>
      <p:ext uri="{BB962C8B-B14F-4D97-AF65-F5344CB8AC3E}">
        <p14:creationId xmlns:p14="http://schemas.microsoft.com/office/powerpoint/2010/main" val="98827660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Threats to Key Generation Algorithms</a:t>
            </a:r>
            <a:endParaRPr lang="en-GB" sz="4800" dirty="0"/>
          </a:p>
        </p:txBody>
      </p:sp>
    </p:spTree>
    <p:extLst>
      <p:ext uri="{BB962C8B-B14F-4D97-AF65-F5344CB8AC3E}">
        <p14:creationId xmlns:p14="http://schemas.microsoft.com/office/powerpoint/2010/main" val="125593337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Lightbulb and gear with solid fill">
            <a:extLst>
              <a:ext uri="{FF2B5EF4-FFF2-40B4-BE49-F238E27FC236}">
                <a16:creationId xmlns:a16="http://schemas.microsoft.com/office/drawing/2014/main" id="{9B6CF725-62F8-44D9-94E6-981B360895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3130" y="701831"/>
            <a:ext cx="4705623" cy="4705623"/>
          </a:xfrm>
          <a:prstGeom prst="rect">
            <a:avLst/>
          </a:prstGeom>
        </p:spPr>
      </p:pic>
      <p:sp>
        <p:nvSpPr>
          <p:cNvPr id="2" name="Title 1">
            <a:extLst>
              <a:ext uri="{FF2B5EF4-FFF2-40B4-BE49-F238E27FC236}">
                <a16:creationId xmlns:a16="http://schemas.microsoft.com/office/drawing/2014/main" id="{DE9866BA-502A-4F27-9E43-D22B840C1030}"/>
              </a:ext>
            </a:extLst>
          </p:cNvPr>
          <p:cNvSpPr>
            <a:spLocks noGrp="1"/>
          </p:cNvSpPr>
          <p:nvPr>
            <p:ph type="title"/>
          </p:nvPr>
        </p:nvSpPr>
        <p:spPr/>
        <p:txBody>
          <a:bodyPr/>
          <a:lstStyle/>
          <a:p>
            <a:r>
              <a:rPr lang="en-GB" dirty="0"/>
              <a:t>Lab (20 Mins Research / 10 Mins discussion):</a:t>
            </a:r>
          </a:p>
        </p:txBody>
      </p:sp>
      <p:sp>
        <p:nvSpPr>
          <p:cNvPr id="3" name="Content Placeholder 2">
            <a:extLst>
              <a:ext uri="{FF2B5EF4-FFF2-40B4-BE49-F238E27FC236}">
                <a16:creationId xmlns:a16="http://schemas.microsoft.com/office/drawing/2014/main" id="{5932004D-CDF6-4A93-A009-7950E30C0719}"/>
              </a:ext>
            </a:extLst>
          </p:cNvPr>
          <p:cNvSpPr>
            <a:spLocks noGrp="1"/>
          </p:cNvSpPr>
          <p:nvPr>
            <p:ph idx="1"/>
          </p:nvPr>
        </p:nvSpPr>
        <p:spPr>
          <a:xfrm>
            <a:off x="838200" y="1825625"/>
            <a:ext cx="7176796" cy="4351338"/>
          </a:xfrm>
        </p:spPr>
        <p:txBody>
          <a:bodyPr>
            <a:normAutofit/>
          </a:bodyPr>
          <a:lstStyle/>
          <a:p>
            <a:r>
              <a:rPr lang="en-GB" dirty="0"/>
              <a:t>Look into the following types of attack to Key Generation Algorithms…</a:t>
            </a:r>
          </a:p>
          <a:p>
            <a:endParaRPr lang="en-GB" dirty="0"/>
          </a:p>
          <a:p>
            <a:r>
              <a:rPr lang="en-GB" dirty="0"/>
              <a:t>What do they do?</a:t>
            </a:r>
          </a:p>
          <a:p>
            <a:endParaRPr lang="en-GB" dirty="0"/>
          </a:p>
          <a:p>
            <a:r>
              <a:rPr lang="en-GB" dirty="0"/>
              <a:t>How are they used, can you find any live examples?</a:t>
            </a:r>
          </a:p>
          <a:p>
            <a:pPr marL="0" indent="0">
              <a:buNone/>
            </a:pPr>
            <a:endParaRPr lang="en-GB" dirty="0"/>
          </a:p>
          <a:p>
            <a:r>
              <a:rPr lang="en-GB" dirty="0"/>
              <a:t>Discuss findings as a group</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20903059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Threats To Key Generation Algorithms</a:t>
            </a:r>
          </a:p>
        </p:txBody>
      </p:sp>
      <p:sp>
        <p:nvSpPr>
          <p:cNvPr id="3" name="Content Placeholder 2"/>
          <p:cNvSpPr>
            <a:spLocks noGrp="1"/>
          </p:cNvSpPr>
          <p:nvPr>
            <p:ph idx="1"/>
          </p:nvPr>
        </p:nvSpPr>
        <p:spPr/>
        <p:txBody>
          <a:bodyPr/>
          <a:lstStyle/>
          <a:p>
            <a:r>
              <a:rPr lang="en-GB" sz="3600" dirty="0"/>
              <a:t>Birthday</a:t>
            </a:r>
          </a:p>
          <a:p>
            <a:r>
              <a:rPr lang="en-GB" sz="3600" dirty="0"/>
              <a:t>Replay</a:t>
            </a:r>
          </a:p>
          <a:p>
            <a:r>
              <a:rPr lang="en-GB" sz="3600" dirty="0"/>
              <a:t>Side channel</a:t>
            </a:r>
          </a:p>
          <a:p>
            <a:r>
              <a:rPr lang="en-GB" sz="3600" dirty="0"/>
              <a:t>Traffic analysis</a:t>
            </a:r>
            <a:endParaRPr lang="en-GB" dirty="0"/>
          </a:p>
        </p:txBody>
      </p:sp>
    </p:spTree>
    <p:extLst>
      <p:ext uri="{BB962C8B-B14F-4D97-AF65-F5344CB8AC3E}">
        <p14:creationId xmlns:p14="http://schemas.microsoft.com/office/powerpoint/2010/main" val="1145329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Hashes &amp; Passwords</a:t>
            </a:r>
            <a:endParaRPr lang="en-GB" sz="4800" dirty="0"/>
          </a:p>
        </p:txBody>
      </p:sp>
    </p:spTree>
    <p:extLst>
      <p:ext uri="{BB962C8B-B14F-4D97-AF65-F5344CB8AC3E}">
        <p14:creationId xmlns:p14="http://schemas.microsoft.com/office/powerpoint/2010/main" val="3403490883"/>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B7651-6B41-4C08-AFAA-28DCF436A11A}"/>
              </a:ext>
            </a:extLst>
          </p:cNvPr>
          <p:cNvSpPr>
            <a:spLocks noGrp="1"/>
          </p:cNvSpPr>
          <p:nvPr>
            <p:ph type="title"/>
          </p:nvPr>
        </p:nvSpPr>
        <p:spPr/>
        <p:txBody>
          <a:bodyPr/>
          <a:lstStyle/>
          <a:p>
            <a:r>
              <a:rPr lang="en-GB" dirty="0"/>
              <a:t>Birthday</a:t>
            </a:r>
          </a:p>
        </p:txBody>
      </p:sp>
      <p:sp>
        <p:nvSpPr>
          <p:cNvPr id="3" name="Content Placeholder 2">
            <a:extLst>
              <a:ext uri="{FF2B5EF4-FFF2-40B4-BE49-F238E27FC236}">
                <a16:creationId xmlns:a16="http://schemas.microsoft.com/office/drawing/2014/main" id="{E82E0BC5-6DE5-4D52-A34C-B7E0101A61AF}"/>
              </a:ext>
            </a:extLst>
          </p:cNvPr>
          <p:cNvSpPr>
            <a:spLocks noGrp="1"/>
          </p:cNvSpPr>
          <p:nvPr>
            <p:ph idx="1"/>
          </p:nvPr>
        </p:nvSpPr>
        <p:spPr/>
        <p:txBody>
          <a:bodyPr>
            <a:normAutofit/>
          </a:bodyPr>
          <a:lstStyle/>
          <a:p>
            <a:r>
              <a:rPr lang="en-GB" dirty="0"/>
              <a:t>A birthday attack is a type of cryptographic attack that exploits the mathematics behind the birthday problem in probability theory</a:t>
            </a:r>
          </a:p>
          <a:p>
            <a:endParaRPr lang="en-GB" dirty="0"/>
          </a:p>
          <a:p>
            <a:r>
              <a:rPr lang="en-GB" dirty="0"/>
              <a:t>This attack can be used to abuse communication between two or more parties</a:t>
            </a:r>
          </a:p>
          <a:p>
            <a:endParaRPr lang="en-GB" dirty="0"/>
          </a:p>
          <a:p>
            <a:r>
              <a:rPr lang="en-GB" dirty="0"/>
              <a:t>The attack depends on the higher likelihood of collisions found between random attack attempts and a fixed degree of permutations (pigeonholes)</a:t>
            </a:r>
          </a:p>
        </p:txBody>
      </p:sp>
    </p:spTree>
    <p:extLst>
      <p:ext uri="{BB962C8B-B14F-4D97-AF65-F5344CB8AC3E}">
        <p14:creationId xmlns:p14="http://schemas.microsoft.com/office/powerpoint/2010/main" val="3090568171"/>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F9253-11D8-4883-91CF-23B0259CD187}"/>
              </a:ext>
            </a:extLst>
          </p:cNvPr>
          <p:cNvSpPr>
            <a:spLocks noGrp="1"/>
          </p:cNvSpPr>
          <p:nvPr>
            <p:ph type="title"/>
          </p:nvPr>
        </p:nvSpPr>
        <p:spPr/>
        <p:txBody>
          <a:bodyPr/>
          <a:lstStyle/>
          <a:p>
            <a:r>
              <a:rPr lang="en-GB" dirty="0"/>
              <a:t>Replay</a:t>
            </a:r>
          </a:p>
        </p:txBody>
      </p:sp>
      <p:sp>
        <p:nvSpPr>
          <p:cNvPr id="3" name="Content Placeholder 2">
            <a:extLst>
              <a:ext uri="{FF2B5EF4-FFF2-40B4-BE49-F238E27FC236}">
                <a16:creationId xmlns:a16="http://schemas.microsoft.com/office/drawing/2014/main" id="{6CAB2569-5D43-4C5A-98FF-E33C9C3460EB}"/>
              </a:ext>
            </a:extLst>
          </p:cNvPr>
          <p:cNvSpPr>
            <a:spLocks noGrp="1"/>
          </p:cNvSpPr>
          <p:nvPr>
            <p:ph idx="1"/>
          </p:nvPr>
        </p:nvSpPr>
        <p:spPr/>
        <p:txBody>
          <a:bodyPr>
            <a:normAutofit fontScale="70000" lnSpcReduction="20000"/>
          </a:bodyPr>
          <a:lstStyle/>
          <a:p>
            <a:r>
              <a:rPr lang="en-US" dirty="0"/>
              <a:t>In this attack an adversary records a communication session and replays the entire session, or a portion thereof, at some later point in time</a:t>
            </a:r>
          </a:p>
          <a:p>
            <a:endParaRPr lang="en-US" dirty="0"/>
          </a:p>
          <a:p>
            <a:r>
              <a:rPr lang="en-GB" dirty="0"/>
              <a:t>A replay attack (also known as playback attack) is a form of network attack in which a valid data transmission is maliciously or fraudulently repeated or delayed</a:t>
            </a:r>
          </a:p>
          <a:p>
            <a:endParaRPr lang="en-GB" dirty="0"/>
          </a:p>
          <a:p>
            <a:r>
              <a:rPr lang="en-GB" dirty="0"/>
              <a:t>A replay attack occurs when a cybercriminal eavesdrops on a secure network communication, intercepts it, and then fraudulently delays or resends it to misdirect the receiver into doing what the hacker wants</a:t>
            </a:r>
          </a:p>
          <a:p>
            <a:endParaRPr lang="en-GB" dirty="0"/>
          </a:p>
          <a:p>
            <a:r>
              <a:rPr lang="en-GB" dirty="0"/>
              <a:t>The added danger of replay attacks is that a hacker doesn't even need advanced skills to decrypt a message after capturing it from the network</a:t>
            </a:r>
          </a:p>
          <a:p>
            <a:endParaRPr lang="en-GB" dirty="0"/>
          </a:p>
          <a:p>
            <a:r>
              <a:rPr lang="en-GB" dirty="0"/>
              <a:t>The attack could be successful simply by resending the whole thing</a:t>
            </a:r>
          </a:p>
        </p:txBody>
      </p:sp>
    </p:spTree>
    <p:extLst>
      <p:ext uri="{BB962C8B-B14F-4D97-AF65-F5344CB8AC3E}">
        <p14:creationId xmlns:p14="http://schemas.microsoft.com/office/powerpoint/2010/main" val="6522822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3BEEB-6881-4C16-B888-163D919D1D6C}"/>
              </a:ext>
            </a:extLst>
          </p:cNvPr>
          <p:cNvSpPr>
            <a:spLocks noGrp="1"/>
          </p:cNvSpPr>
          <p:nvPr>
            <p:ph type="title"/>
          </p:nvPr>
        </p:nvSpPr>
        <p:spPr/>
        <p:txBody>
          <a:bodyPr/>
          <a:lstStyle/>
          <a:p>
            <a:r>
              <a:rPr lang="en-GB" dirty="0"/>
              <a:t>Side Channel</a:t>
            </a:r>
          </a:p>
        </p:txBody>
      </p:sp>
      <p:sp>
        <p:nvSpPr>
          <p:cNvPr id="3" name="Content Placeholder 2">
            <a:extLst>
              <a:ext uri="{FF2B5EF4-FFF2-40B4-BE49-F238E27FC236}">
                <a16:creationId xmlns:a16="http://schemas.microsoft.com/office/drawing/2014/main" id="{1F158394-5B2E-41CF-A521-37CFBBAC2A45}"/>
              </a:ext>
            </a:extLst>
          </p:cNvPr>
          <p:cNvSpPr>
            <a:spLocks noGrp="1"/>
          </p:cNvSpPr>
          <p:nvPr>
            <p:ph idx="1"/>
          </p:nvPr>
        </p:nvSpPr>
        <p:spPr/>
        <p:txBody>
          <a:bodyPr>
            <a:normAutofit fontScale="85000" lnSpcReduction="20000"/>
          </a:bodyPr>
          <a:lstStyle/>
          <a:p>
            <a:r>
              <a:rPr lang="en-GB" dirty="0"/>
              <a:t>A side-channel attack (SCA) is a security exploit that involves collecting information about what a computing device does when it is performing cryptographic operations and using that information to reverse engineer the device's cryptography system</a:t>
            </a:r>
          </a:p>
          <a:p>
            <a:endParaRPr lang="en-GB" dirty="0"/>
          </a:p>
          <a:p>
            <a:r>
              <a:rPr lang="en-GB" dirty="0"/>
              <a:t>Side channel attacks can reveal secrets during program execution, or change the behaviour of a program</a:t>
            </a:r>
          </a:p>
          <a:p>
            <a:endParaRPr lang="en-GB" dirty="0"/>
          </a:p>
          <a:p>
            <a:r>
              <a:rPr lang="en-GB" dirty="0"/>
              <a:t>Without profound knowledge of these attacks it is hard to defend code effectively</a:t>
            </a:r>
          </a:p>
          <a:p>
            <a:endParaRPr lang="en-GB" dirty="0"/>
          </a:p>
          <a:p>
            <a:r>
              <a:rPr lang="en-GB" dirty="0"/>
              <a:t>Whereas traditional secure programming methods focus mostly on input validation and output control, side channel security requires pervasive protection throughout the code </a:t>
            </a:r>
          </a:p>
        </p:txBody>
      </p:sp>
    </p:spTree>
    <p:extLst>
      <p:ext uri="{BB962C8B-B14F-4D97-AF65-F5344CB8AC3E}">
        <p14:creationId xmlns:p14="http://schemas.microsoft.com/office/powerpoint/2010/main" val="155903203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5E6E-7C2B-43A5-B369-BBB1F314A8E5}"/>
              </a:ext>
            </a:extLst>
          </p:cNvPr>
          <p:cNvSpPr>
            <a:spLocks noGrp="1"/>
          </p:cNvSpPr>
          <p:nvPr>
            <p:ph type="title"/>
          </p:nvPr>
        </p:nvSpPr>
        <p:spPr/>
        <p:txBody>
          <a:bodyPr/>
          <a:lstStyle/>
          <a:p>
            <a:r>
              <a:rPr lang="en-GB" dirty="0"/>
              <a:t>Side Channel Attack</a:t>
            </a:r>
          </a:p>
        </p:txBody>
      </p:sp>
      <p:pic>
        <p:nvPicPr>
          <p:cNvPr id="4" name="Content Placeholder 3">
            <a:extLst>
              <a:ext uri="{FF2B5EF4-FFF2-40B4-BE49-F238E27FC236}">
                <a16:creationId xmlns:a16="http://schemas.microsoft.com/office/drawing/2014/main" id="{306F1ED0-3870-4C95-B6D2-996E30F30E4C}"/>
              </a:ext>
            </a:extLst>
          </p:cNvPr>
          <p:cNvPicPr>
            <a:picLocks noGrp="1" noChangeAspect="1"/>
          </p:cNvPicPr>
          <p:nvPr>
            <p:ph idx="1"/>
          </p:nvPr>
        </p:nvPicPr>
        <p:blipFill>
          <a:blip r:embed="rId2"/>
          <a:stretch>
            <a:fillRect/>
          </a:stretch>
        </p:blipFill>
        <p:spPr>
          <a:xfrm>
            <a:off x="312738" y="2059035"/>
            <a:ext cx="11590337" cy="4468718"/>
          </a:xfrm>
          <a:prstGeom prst="rect">
            <a:avLst/>
          </a:prstGeom>
        </p:spPr>
      </p:pic>
    </p:spTree>
    <p:extLst>
      <p:ext uri="{BB962C8B-B14F-4D97-AF65-F5344CB8AC3E}">
        <p14:creationId xmlns:p14="http://schemas.microsoft.com/office/powerpoint/2010/main" val="426265374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C1052-074C-42D1-9A5D-A5A2847DABD4}"/>
              </a:ext>
            </a:extLst>
          </p:cNvPr>
          <p:cNvSpPr>
            <a:spLocks noGrp="1"/>
          </p:cNvSpPr>
          <p:nvPr>
            <p:ph type="title"/>
          </p:nvPr>
        </p:nvSpPr>
        <p:spPr/>
        <p:txBody>
          <a:bodyPr/>
          <a:lstStyle/>
          <a:p>
            <a:r>
              <a:rPr lang="en-GB" dirty="0"/>
              <a:t>Traffic Analysis</a:t>
            </a:r>
          </a:p>
        </p:txBody>
      </p:sp>
      <p:sp>
        <p:nvSpPr>
          <p:cNvPr id="3" name="Content Placeholder 2">
            <a:extLst>
              <a:ext uri="{FF2B5EF4-FFF2-40B4-BE49-F238E27FC236}">
                <a16:creationId xmlns:a16="http://schemas.microsoft.com/office/drawing/2014/main" id="{6D3CAB95-7165-44A8-81E7-65D094A152BB}"/>
              </a:ext>
            </a:extLst>
          </p:cNvPr>
          <p:cNvSpPr>
            <a:spLocks noGrp="1"/>
          </p:cNvSpPr>
          <p:nvPr>
            <p:ph idx="1"/>
          </p:nvPr>
        </p:nvSpPr>
        <p:spPr/>
        <p:txBody>
          <a:bodyPr>
            <a:normAutofit/>
          </a:bodyPr>
          <a:lstStyle/>
          <a:p>
            <a:pPr marL="0" indent="0" algn="ctr">
              <a:buNone/>
            </a:pPr>
            <a:endParaRPr lang="en-GB" sz="3600" dirty="0"/>
          </a:p>
          <a:p>
            <a:pPr marL="0" indent="0" algn="ctr">
              <a:buNone/>
            </a:pPr>
            <a:r>
              <a:rPr lang="en-GB" sz="3600" dirty="0"/>
              <a:t>Traffic analysis is the process of intercepting and examining messages in order to deduce information from patterns in communication, which can be performed even when the messages are encrypted</a:t>
            </a:r>
          </a:p>
        </p:txBody>
      </p:sp>
    </p:spTree>
    <p:extLst>
      <p:ext uri="{BB962C8B-B14F-4D97-AF65-F5344CB8AC3E}">
        <p14:creationId xmlns:p14="http://schemas.microsoft.com/office/powerpoint/2010/main" val="1433639085"/>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bg>
      <p:bgPr>
        <a:solidFill>
          <a:srgbClr val="22334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DA460C-0072-4C06-B816-2B05E4A2A0EA}"/>
              </a:ext>
            </a:extLst>
          </p:cNvPr>
          <p:cNvGrpSpPr/>
          <p:nvPr/>
        </p:nvGrpSpPr>
        <p:grpSpPr>
          <a:xfrm>
            <a:off x="5197342" y="2888634"/>
            <a:ext cx="1862433" cy="3586556"/>
            <a:chOff x="5021580" y="1604970"/>
            <a:chExt cx="2374153" cy="4571992"/>
          </a:xfrm>
        </p:grpSpPr>
        <p:sp>
          <p:nvSpPr>
            <p:cNvPr id="5" name="Freeform: Shape 4">
              <a:extLst>
                <a:ext uri="{FF2B5EF4-FFF2-40B4-BE49-F238E27FC236}">
                  <a16:creationId xmlns:a16="http://schemas.microsoft.com/office/drawing/2014/main" id="{3EE129BC-86F6-440E-84F5-88EE0A93A132}"/>
                </a:ext>
              </a:extLst>
            </p:cNvPr>
            <p:cNvSpPr/>
            <p:nvPr/>
          </p:nvSpPr>
          <p:spPr>
            <a:xfrm>
              <a:off x="5021580" y="2790823"/>
              <a:ext cx="791384" cy="644849"/>
            </a:xfrm>
            <a:custGeom>
              <a:avLst/>
              <a:gdLst>
                <a:gd name="connsiteX0" fmla="*/ 7620 w 791384"/>
                <a:gd name="connsiteY0" fmla="*/ 0 h 644849"/>
                <a:gd name="connsiteX1" fmla="*/ 782169 w 791384"/>
                <a:gd name="connsiteY1" fmla="*/ 320829 h 644849"/>
                <a:gd name="connsiteX2" fmla="*/ 791384 w 791384"/>
                <a:gd name="connsiteY2" fmla="*/ 330968 h 644849"/>
                <a:gd name="connsiteX3" fmla="*/ 791384 w 791384"/>
                <a:gd name="connsiteY3" fmla="*/ 644849 h 644849"/>
                <a:gd name="connsiteX4" fmla="*/ 4575 w 791384"/>
                <a:gd name="connsiteY4" fmla="*/ 188500 h 644849"/>
                <a:gd name="connsiteX5" fmla="*/ 0 w 791384"/>
                <a:gd name="connsiteY5" fmla="*/ 191153 h 644849"/>
                <a:gd name="connsiteX6" fmla="*/ 0 w 791384"/>
                <a:gd name="connsiteY6" fmla="*/ 385 h 644849"/>
                <a:gd name="connsiteX7" fmla="*/ 7620 w 791384"/>
                <a:gd name="connsiteY7" fmla="*/ 0 h 64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384" h="644849">
                  <a:moveTo>
                    <a:pt x="7620" y="0"/>
                  </a:moveTo>
                  <a:cubicBezTo>
                    <a:pt x="310101" y="0"/>
                    <a:pt x="583945" y="122604"/>
                    <a:pt x="782169" y="320829"/>
                  </a:cubicBezTo>
                  <a:lnTo>
                    <a:pt x="791384" y="330968"/>
                  </a:lnTo>
                  <a:lnTo>
                    <a:pt x="791384" y="644849"/>
                  </a:lnTo>
                  <a:lnTo>
                    <a:pt x="4575" y="188500"/>
                  </a:lnTo>
                  <a:lnTo>
                    <a:pt x="0" y="191153"/>
                  </a:lnTo>
                  <a:lnTo>
                    <a:pt x="0" y="385"/>
                  </a:lnTo>
                  <a:lnTo>
                    <a:pt x="762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6" name="Freeform: Shape 5">
              <a:extLst>
                <a:ext uri="{FF2B5EF4-FFF2-40B4-BE49-F238E27FC236}">
                  <a16:creationId xmlns:a16="http://schemas.microsoft.com/office/drawing/2014/main" id="{45CA4A01-B7D4-4C02-A0A6-31D1D25DBE5E}"/>
                </a:ext>
              </a:extLst>
            </p:cNvPr>
            <p:cNvSpPr/>
            <p:nvPr/>
          </p:nvSpPr>
          <p:spPr>
            <a:xfrm>
              <a:off x="6600506" y="2977519"/>
              <a:ext cx="3843" cy="4457"/>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7" name="Freeform: Shape 6">
              <a:extLst>
                <a:ext uri="{FF2B5EF4-FFF2-40B4-BE49-F238E27FC236}">
                  <a16:creationId xmlns:a16="http://schemas.microsoft.com/office/drawing/2014/main" id="{F7DAAB66-13A8-4034-BDDF-000911C1B325}"/>
                </a:ext>
              </a:extLst>
            </p:cNvPr>
            <p:cNvSpPr/>
            <p:nvPr/>
          </p:nvSpPr>
          <p:spPr>
            <a:xfrm>
              <a:off x="5977789" y="2979324"/>
              <a:ext cx="622716" cy="36137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8" name="Freeform: Shape 7">
              <a:extLst>
                <a:ext uri="{FF2B5EF4-FFF2-40B4-BE49-F238E27FC236}">
                  <a16:creationId xmlns:a16="http://schemas.microsoft.com/office/drawing/2014/main" id="{16C62978-FAF5-4DD6-A6FF-DA4D04CC401D}"/>
                </a:ext>
              </a:extLst>
            </p:cNvPr>
            <p:cNvSpPr/>
            <p:nvPr/>
          </p:nvSpPr>
          <p:spPr>
            <a:xfrm>
              <a:off x="5812965" y="3121791"/>
              <a:ext cx="164824" cy="313880"/>
            </a:xfrm>
            <a:custGeom>
              <a:avLst/>
              <a:gdLst>
                <a:gd name="connsiteX0" fmla="*/ 0 w 164824"/>
                <a:gd name="connsiteY0" fmla="*/ 0 h 313880"/>
                <a:gd name="connsiteX1" fmla="*/ 61482 w 164824"/>
                <a:gd name="connsiteY1" fmla="*/ 67647 h 313880"/>
                <a:gd name="connsiteX2" fmla="*/ 124540 w 164824"/>
                <a:gd name="connsiteY2" fmla="*/ 151973 h 313880"/>
                <a:gd name="connsiteX3" fmla="*/ 164824 w 164824"/>
                <a:gd name="connsiteY3" fmla="*/ 218283 h 313880"/>
                <a:gd name="connsiteX4" fmla="*/ 0 w 164824"/>
                <a:gd name="connsiteY4" fmla="*/ 313880 h 313880"/>
                <a:gd name="connsiteX5" fmla="*/ 0 w 164824"/>
                <a:gd name="connsiteY5" fmla="*/ 0 h 31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24" h="313880">
                  <a:moveTo>
                    <a:pt x="0" y="0"/>
                  </a:moveTo>
                  <a:lnTo>
                    <a:pt x="61482" y="67647"/>
                  </a:lnTo>
                  <a:cubicBezTo>
                    <a:pt x="83805" y="94696"/>
                    <a:pt x="104855" y="122835"/>
                    <a:pt x="124540" y="151973"/>
                  </a:cubicBezTo>
                  <a:lnTo>
                    <a:pt x="164824" y="218283"/>
                  </a:lnTo>
                  <a:lnTo>
                    <a:pt x="0" y="31388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9" name="Freeform: Shape 8">
              <a:extLst>
                <a:ext uri="{FF2B5EF4-FFF2-40B4-BE49-F238E27FC236}">
                  <a16:creationId xmlns:a16="http://schemas.microsoft.com/office/drawing/2014/main" id="{C10F9C09-3FB9-4C54-848D-CD843C318F9D}"/>
                </a:ext>
              </a:extLst>
            </p:cNvPr>
            <p:cNvSpPr/>
            <p:nvPr/>
          </p:nvSpPr>
          <p:spPr>
            <a:xfrm>
              <a:off x="5812964" y="3340703"/>
              <a:ext cx="311614" cy="1098673"/>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0" name="Freeform: Shape 9">
              <a:extLst>
                <a:ext uri="{FF2B5EF4-FFF2-40B4-BE49-F238E27FC236}">
                  <a16:creationId xmlns:a16="http://schemas.microsoft.com/office/drawing/2014/main" id="{B3E275BE-D4F7-41A9-B504-CBCA6B3286E5}"/>
                </a:ext>
              </a:extLst>
            </p:cNvPr>
            <p:cNvSpPr/>
            <p:nvPr/>
          </p:nvSpPr>
          <p:spPr>
            <a:xfrm>
              <a:off x="5021581" y="4346260"/>
              <a:ext cx="950599" cy="635318"/>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1" name="Freeform: Shape 10">
              <a:extLst>
                <a:ext uri="{FF2B5EF4-FFF2-40B4-BE49-F238E27FC236}">
                  <a16:creationId xmlns:a16="http://schemas.microsoft.com/office/drawing/2014/main" id="{BB918341-62AE-4DF9-97B8-0A38506765CC}"/>
                </a:ext>
              </a:extLst>
            </p:cNvPr>
            <p:cNvSpPr/>
            <p:nvPr/>
          </p:nvSpPr>
          <p:spPr>
            <a:xfrm>
              <a:off x="5021580" y="1604970"/>
              <a:ext cx="1582768" cy="173510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2" name="Freeform: Shape 11">
              <a:extLst>
                <a:ext uri="{FF2B5EF4-FFF2-40B4-BE49-F238E27FC236}">
                  <a16:creationId xmlns:a16="http://schemas.microsoft.com/office/drawing/2014/main" id="{A85ABCA8-D310-4A20-86D5-E28F124AED36}"/>
                </a:ext>
              </a:extLst>
            </p:cNvPr>
            <p:cNvSpPr/>
            <p:nvPr/>
          </p:nvSpPr>
          <p:spPr>
            <a:xfrm>
              <a:off x="5973508" y="2977518"/>
              <a:ext cx="1422225" cy="1830702"/>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3" name="Freeform: Shape 12">
              <a:extLst>
                <a:ext uri="{FF2B5EF4-FFF2-40B4-BE49-F238E27FC236}">
                  <a16:creationId xmlns:a16="http://schemas.microsoft.com/office/drawing/2014/main" id="{C07112E0-955F-4D31-803A-A76358EBC614}"/>
                </a:ext>
              </a:extLst>
            </p:cNvPr>
            <p:cNvSpPr/>
            <p:nvPr/>
          </p:nvSpPr>
          <p:spPr>
            <a:xfrm>
              <a:off x="5812965" y="4346260"/>
              <a:ext cx="160543" cy="95302"/>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4" name="Freeform: Shape 13">
              <a:extLst>
                <a:ext uri="{FF2B5EF4-FFF2-40B4-BE49-F238E27FC236}">
                  <a16:creationId xmlns:a16="http://schemas.microsoft.com/office/drawing/2014/main" id="{CAC36928-96A1-49EA-B9D1-733D22362489}"/>
                </a:ext>
              </a:extLst>
            </p:cNvPr>
            <p:cNvSpPr/>
            <p:nvPr/>
          </p:nvSpPr>
          <p:spPr>
            <a:xfrm>
              <a:off x="5021580" y="4441562"/>
              <a:ext cx="1582768" cy="1735400"/>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grpSp>
      <p:sp>
        <p:nvSpPr>
          <p:cNvPr id="15" name="Freeform: Shape 14">
            <a:extLst>
              <a:ext uri="{FF2B5EF4-FFF2-40B4-BE49-F238E27FC236}">
                <a16:creationId xmlns:a16="http://schemas.microsoft.com/office/drawing/2014/main" id="{BA1C8B5A-F88B-4A20-AD3C-18F5C73BF8B7}"/>
              </a:ext>
            </a:extLst>
          </p:cNvPr>
          <p:cNvSpPr/>
          <p:nvPr/>
        </p:nvSpPr>
        <p:spPr>
          <a:xfrm>
            <a:off x="5947452" y="3966764"/>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6" name="Freeform: Shape 15">
            <a:extLst>
              <a:ext uri="{FF2B5EF4-FFF2-40B4-BE49-F238E27FC236}">
                <a16:creationId xmlns:a16="http://schemas.microsoft.com/office/drawing/2014/main" id="{49EF05FD-CD1E-40DE-8FAA-D8948699C889}"/>
              </a:ext>
            </a:extLst>
          </p:cNvPr>
          <p:cNvSpPr/>
          <p:nvPr/>
        </p:nvSpPr>
        <p:spPr>
          <a:xfrm>
            <a:off x="5818153" y="4250252"/>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3399FF"/>
          </a:solidFill>
          <a:ln>
            <a:noFill/>
          </a:ln>
          <a:effectLst>
            <a:innerShdw blurRad="63500" dist="50800" dir="21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7" name="Freeform: Shape 16">
            <a:extLst>
              <a:ext uri="{FF2B5EF4-FFF2-40B4-BE49-F238E27FC236}">
                <a16:creationId xmlns:a16="http://schemas.microsoft.com/office/drawing/2014/main" id="{12CCBDFB-1CF6-4236-83FE-00D0B054EECC}"/>
              </a:ext>
            </a:extLst>
          </p:cNvPr>
          <p:cNvSpPr/>
          <p:nvPr/>
        </p:nvSpPr>
        <p:spPr>
          <a:xfrm>
            <a:off x="5197343" y="503907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00FFCC"/>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8" name="Freeform: Shape 17">
            <a:extLst>
              <a:ext uri="{FF2B5EF4-FFF2-40B4-BE49-F238E27FC236}">
                <a16:creationId xmlns:a16="http://schemas.microsoft.com/office/drawing/2014/main" id="{5AB447F6-08BD-4F09-9455-FD70871F0072}"/>
              </a:ext>
            </a:extLst>
          </p:cNvPr>
          <p:cNvSpPr/>
          <p:nvPr/>
        </p:nvSpPr>
        <p:spPr>
          <a:xfrm>
            <a:off x="5197342" y="288863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9" name="Freeform: Shape 18">
            <a:extLst>
              <a:ext uri="{FF2B5EF4-FFF2-40B4-BE49-F238E27FC236}">
                <a16:creationId xmlns:a16="http://schemas.microsoft.com/office/drawing/2014/main" id="{C1ECEB67-DA9F-4C2E-B389-B866A473CF6D}"/>
              </a:ext>
            </a:extLst>
          </p:cNvPr>
          <p:cNvSpPr/>
          <p:nvPr/>
        </p:nvSpPr>
        <p:spPr>
          <a:xfrm>
            <a:off x="5944094" y="3965347"/>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0" name="Freeform: Shape 19">
            <a:extLst>
              <a:ext uri="{FF2B5EF4-FFF2-40B4-BE49-F238E27FC236}">
                <a16:creationId xmlns:a16="http://schemas.microsoft.com/office/drawing/2014/main" id="{6DB23C87-2A94-4E14-A9CA-EA6147101D21}"/>
              </a:ext>
            </a:extLst>
          </p:cNvPr>
          <p:cNvSpPr/>
          <p:nvPr/>
        </p:nvSpPr>
        <p:spPr>
          <a:xfrm>
            <a:off x="5818154" y="5039074"/>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1" name="Freeform: Shape 20">
            <a:extLst>
              <a:ext uri="{FF2B5EF4-FFF2-40B4-BE49-F238E27FC236}">
                <a16:creationId xmlns:a16="http://schemas.microsoft.com/office/drawing/2014/main" id="{B568E533-9521-457E-875A-558EE570B694}"/>
              </a:ext>
            </a:extLst>
          </p:cNvPr>
          <p:cNvSpPr/>
          <p:nvPr/>
        </p:nvSpPr>
        <p:spPr>
          <a:xfrm>
            <a:off x="5197342" y="5113835"/>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2" name="Freeform: Shape 21">
            <a:extLst>
              <a:ext uri="{FF2B5EF4-FFF2-40B4-BE49-F238E27FC236}">
                <a16:creationId xmlns:a16="http://schemas.microsoft.com/office/drawing/2014/main" id="{2A802FE2-5948-4AF8-8A06-899878119AF1}"/>
              </a:ext>
            </a:extLst>
          </p:cNvPr>
          <p:cNvSpPr/>
          <p:nvPr/>
        </p:nvSpPr>
        <p:spPr>
          <a:xfrm flipH="1">
            <a:off x="7683162" y="3962539"/>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3" name="Freeform: Shape 22">
            <a:extLst>
              <a:ext uri="{FF2B5EF4-FFF2-40B4-BE49-F238E27FC236}">
                <a16:creationId xmlns:a16="http://schemas.microsoft.com/office/drawing/2014/main" id="{0E596100-B9C3-49FB-AFB5-0B1BE3835250}"/>
              </a:ext>
            </a:extLst>
          </p:cNvPr>
          <p:cNvSpPr/>
          <p:nvPr/>
        </p:nvSpPr>
        <p:spPr>
          <a:xfrm flipH="1" flipV="1">
            <a:off x="6448649" y="3252200"/>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4" name="Freeform: Shape 23">
            <a:extLst>
              <a:ext uri="{FF2B5EF4-FFF2-40B4-BE49-F238E27FC236}">
                <a16:creationId xmlns:a16="http://schemas.microsoft.com/office/drawing/2014/main" id="{4BD7015C-483F-4766-A5EB-A46C45617AF5}"/>
              </a:ext>
            </a:extLst>
          </p:cNvPr>
          <p:cNvSpPr/>
          <p:nvPr/>
        </p:nvSpPr>
        <p:spPr>
          <a:xfrm flipH="1" flipV="1">
            <a:off x="6451665" y="2970793"/>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5" name="Freeform: Shape 24">
            <a:extLst>
              <a:ext uri="{FF2B5EF4-FFF2-40B4-BE49-F238E27FC236}">
                <a16:creationId xmlns:a16="http://schemas.microsoft.com/office/drawing/2014/main" id="{BE1764B7-0EB9-4BA6-AEB0-B12DD26CC035}"/>
              </a:ext>
            </a:extLst>
          </p:cNvPr>
          <p:cNvSpPr/>
          <p:nvPr/>
        </p:nvSpPr>
        <p:spPr>
          <a:xfrm flipH="1" flipV="1">
            <a:off x="6825011" y="2108925"/>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9900"/>
          </a:solidFill>
          <a:ln>
            <a:noFill/>
          </a:ln>
          <a:effectLst>
            <a:innerShdw blurRad="63500" dist="50800" dir="3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6" name="Freeform: Shape 25">
            <a:extLst>
              <a:ext uri="{FF2B5EF4-FFF2-40B4-BE49-F238E27FC236}">
                <a16:creationId xmlns:a16="http://schemas.microsoft.com/office/drawing/2014/main" id="{D9764DC3-5E31-4863-90A8-F66102EC8D3C}"/>
              </a:ext>
            </a:extLst>
          </p:cNvPr>
          <p:cNvSpPr/>
          <p:nvPr/>
        </p:nvSpPr>
        <p:spPr>
          <a:xfrm flipH="1" flipV="1">
            <a:off x="6944563" y="1683586"/>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FF66CC"/>
          </a:solidFill>
          <a:ln>
            <a:noFill/>
          </a:ln>
          <a:effectLst>
            <a:innerShdw blurRad="63500" dist="50800" dir="3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7" name="Freeform: Shape 26">
            <a:extLst>
              <a:ext uri="{FF2B5EF4-FFF2-40B4-BE49-F238E27FC236}">
                <a16:creationId xmlns:a16="http://schemas.microsoft.com/office/drawing/2014/main" id="{639EC02E-39C3-4B8D-AE9F-796E86412B46}"/>
              </a:ext>
            </a:extLst>
          </p:cNvPr>
          <p:cNvSpPr/>
          <p:nvPr/>
        </p:nvSpPr>
        <p:spPr>
          <a:xfrm flipH="1" flipV="1">
            <a:off x="6441031" y="297128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8" name="Freeform: Shape 27">
            <a:extLst>
              <a:ext uri="{FF2B5EF4-FFF2-40B4-BE49-F238E27FC236}">
                <a16:creationId xmlns:a16="http://schemas.microsoft.com/office/drawing/2014/main" id="{391ABD13-A430-42F6-8875-5EA1EE1747D2}"/>
              </a:ext>
            </a:extLst>
          </p:cNvPr>
          <p:cNvSpPr/>
          <p:nvPr/>
        </p:nvSpPr>
        <p:spPr>
          <a:xfrm flipH="1" flipV="1">
            <a:off x="5820219" y="1819581"/>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9" name="Freeform: Shape 28">
            <a:extLst>
              <a:ext uri="{FF2B5EF4-FFF2-40B4-BE49-F238E27FC236}">
                <a16:creationId xmlns:a16="http://schemas.microsoft.com/office/drawing/2014/main" id="{0FA6B576-9F7D-4DE4-9393-077029355B4C}"/>
              </a:ext>
            </a:extLst>
          </p:cNvPr>
          <p:cNvSpPr/>
          <p:nvPr/>
        </p:nvSpPr>
        <p:spPr>
          <a:xfrm flipH="1" flipV="1">
            <a:off x="6943521" y="2107210"/>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0" name="Freeform: Shape 29">
            <a:extLst>
              <a:ext uri="{FF2B5EF4-FFF2-40B4-BE49-F238E27FC236}">
                <a16:creationId xmlns:a16="http://schemas.microsoft.com/office/drawing/2014/main" id="{B55DCADB-1A7C-4662-B136-6915DDFD1CC9}"/>
              </a:ext>
            </a:extLst>
          </p:cNvPr>
          <p:cNvSpPr/>
          <p:nvPr/>
        </p:nvSpPr>
        <p:spPr>
          <a:xfrm flipH="1" flipV="1">
            <a:off x="6441031" y="745854"/>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1" name="Freeform: Shape 30">
            <a:extLst>
              <a:ext uri="{FF2B5EF4-FFF2-40B4-BE49-F238E27FC236}">
                <a16:creationId xmlns:a16="http://schemas.microsoft.com/office/drawing/2014/main" id="{A8952B75-B054-4F76-BF3D-E7EF8B86B5C8}"/>
              </a:ext>
            </a:extLst>
          </p:cNvPr>
          <p:cNvSpPr/>
          <p:nvPr/>
        </p:nvSpPr>
        <p:spPr>
          <a:xfrm rot="17986545" flipH="1" flipV="1">
            <a:off x="7190691" y="2750003"/>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FF66"/>
          </a:solidFill>
          <a:ln>
            <a:noFill/>
          </a:ln>
          <a:effectLst>
            <a:innerShdw blurRad="63500" dist="50800" dir="1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2" name="Freeform: Shape 31">
            <a:extLst>
              <a:ext uri="{FF2B5EF4-FFF2-40B4-BE49-F238E27FC236}">
                <a16:creationId xmlns:a16="http://schemas.microsoft.com/office/drawing/2014/main" id="{FBA324CE-03C4-4ECF-9ECE-3A286CCC0399}"/>
              </a:ext>
            </a:extLst>
          </p:cNvPr>
          <p:cNvSpPr/>
          <p:nvPr/>
        </p:nvSpPr>
        <p:spPr>
          <a:xfrm flipV="1">
            <a:off x="5199430" y="382413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99FF66"/>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cxnSp>
        <p:nvCxnSpPr>
          <p:cNvPr id="33" name="Connector: Elbow 32">
            <a:extLst>
              <a:ext uri="{FF2B5EF4-FFF2-40B4-BE49-F238E27FC236}">
                <a16:creationId xmlns:a16="http://schemas.microsoft.com/office/drawing/2014/main" id="{5F31A74B-03A6-41A7-8C7D-7A260A6E97E2}"/>
              </a:ext>
            </a:extLst>
          </p:cNvPr>
          <p:cNvCxnSpPr>
            <a:cxnSpLocks/>
          </p:cNvCxnSpPr>
          <p:nvPr/>
        </p:nvCxnSpPr>
        <p:spPr>
          <a:xfrm rot="10800000">
            <a:off x="5284470" y="771630"/>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C658BCC0-52DC-4EAC-90A4-64F4A48930B5}"/>
              </a:ext>
            </a:extLst>
          </p:cNvPr>
          <p:cNvSpPr/>
          <p:nvPr/>
        </p:nvSpPr>
        <p:spPr>
          <a:xfrm>
            <a:off x="3348990" y="47558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Connector: Elbow 34">
            <a:extLst>
              <a:ext uri="{FF2B5EF4-FFF2-40B4-BE49-F238E27FC236}">
                <a16:creationId xmlns:a16="http://schemas.microsoft.com/office/drawing/2014/main" id="{73C7EA77-C775-45E1-A760-7BE2AC29E0CB}"/>
              </a:ext>
            </a:extLst>
          </p:cNvPr>
          <p:cNvCxnSpPr>
            <a:cxnSpLocks/>
          </p:cNvCxnSpPr>
          <p:nvPr/>
        </p:nvCxnSpPr>
        <p:spPr>
          <a:xfrm rot="10800000">
            <a:off x="4673859" y="1840684"/>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5AA3BB2-2C6C-4DBD-A301-DA956D86FA29}"/>
              </a:ext>
            </a:extLst>
          </p:cNvPr>
          <p:cNvCxnSpPr>
            <a:cxnSpLocks/>
          </p:cNvCxnSpPr>
          <p:nvPr/>
        </p:nvCxnSpPr>
        <p:spPr>
          <a:xfrm rot="10800000">
            <a:off x="4058947" y="29222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F33FD81-39ED-4757-B556-4BF5BB149EBB}"/>
              </a:ext>
            </a:extLst>
          </p:cNvPr>
          <p:cNvCxnSpPr>
            <a:cxnSpLocks/>
          </p:cNvCxnSpPr>
          <p:nvPr/>
        </p:nvCxnSpPr>
        <p:spPr>
          <a:xfrm rot="10800000">
            <a:off x="7678094" y="39690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AE52E96-CD4D-4A7B-A070-52B498E04335}"/>
              </a:ext>
            </a:extLst>
          </p:cNvPr>
          <p:cNvCxnSpPr>
            <a:cxnSpLocks/>
          </p:cNvCxnSpPr>
          <p:nvPr/>
        </p:nvCxnSpPr>
        <p:spPr>
          <a:xfrm rot="10800000">
            <a:off x="7057686" y="5030992"/>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00B11DF8-A293-4036-A586-EB1D0556386A}"/>
              </a:ext>
            </a:extLst>
          </p:cNvPr>
          <p:cNvCxnSpPr>
            <a:cxnSpLocks/>
          </p:cNvCxnSpPr>
          <p:nvPr/>
        </p:nvCxnSpPr>
        <p:spPr>
          <a:xfrm rot="10800000">
            <a:off x="6426456" y="6105646"/>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EF8DCE1-F939-430A-974F-AEDFA83E0613}"/>
              </a:ext>
            </a:extLst>
          </p:cNvPr>
          <p:cNvSpPr/>
          <p:nvPr/>
        </p:nvSpPr>
        <p:spPr>
          <a:xfrm>
            <a:off x="2730326" y="1544067"/>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AA0A2FC9-DA13-4A0F-8748-086A59805721}"/>
              </a:ext>
            </a:extLst>
          </p:cNvPr>
          <p:cNvSpPr/>
          <p:nvPr/>
        </p:nvSpPr>
        <p:spPr>
          <a:xfrm>
            <a:off x="8842579" y="400346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50221159-1856-4AD4-95DF-A96735C5121F}"/>
              </a:ext>
            </a:extLst>
          </p:cNvPr>
          <p:cNvSpPr/>
          <p:nvPr/>
        </p:nvSpPr>
        <p:spPr>
          <a:xfrm>
            <a:off x="2122433" y="2625683"/>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5A0D5C1B-03D4-4071-8C9E-6B402409517F}"/>
              </a:ext>
            </a:extLst>
          </p:cNvPr>
          <p:cNvSpPr/>
          <p:nvPr/>
        </p:nvSpPr>
        <p:spPr>
          <a:xfrm>
            <a:off x="8205766" y="5051878"/>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53CEA714-1B86-4BCF-8BE2-F36729AF0E14}"/>
              </a:ext>
            </a:extLst>
          </p:cNvPr>
          <p:cNvSpPr/>
          <p:nvPr/>
        </p:nvSpPr>
        <p:spPr>
          <a:xfrm>
            <a:off x="7574536" y="6126902"/>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Graphic 44" descr="Bullseye with solid fill">
            <a:extLst>
              <a:ext uri="{FF2B5EF4-FFF2-40B4-BE49-F238E27FC236}">
                <a16:creationId xmlns:a16="http://schemas.microsoft.com/office/drawing/2014/main" id="{39E46765-30FC-41F7-8566-A50A1CE654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48889" y="5511966"/>
            <a:ext cx="540000" cy="540000"/>
          </a:xfrm>
          <a:prstGeom prst="rect">
            <a:avLst/>
          </a:prstGeom>
          <a:effectLst>
            <a:outerShdw blurRad="50800" dist="266700" dir="3000000" algn="tl" rotWithShape="0">
              <a:schemeClr val="tx1">
                <a:alpha val="31000"/>
              </a:schemeClr>
            </a:outerShdw>
          </a:effectLst>
        </p:spPr>
      </p:pic>
      <p:pic>
        <p:nvPicPr>
          <p:cNvPr id="46" name="Graphic 45" descr="Bar graph with upward trend with solid fill">
            <a:extLst>
              <a:ext uri="{FF2B5EF4-FFF2-40B4-BE49-F238E27FC236}">
                <a16:creationId xmlns:a16="http://schemas.microsoft.com/office/drawing/2014/main" id="{4B568A1D-6739-4133-9E8C-BD3AF7C09E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88542" y="4432128"/>
            <a:ext cx="540000" cy="540000"/>
          </a:xfrm>
          <a:prstGeom prst="rect">
            <a:avLst/>
          </a:prstGeom>
          <a:effectLst>
            <a:outerShdw blurRad="50800" dist="330200" dir="2400000" algn="tl" rotWithShape="0">
              <a:prstClr val="black">
                <a:alpha val="40000"/>
              </a:prstClr>
            </a:outerShdw>
          </a:effectLst>
        </p:spPr>
      </p:pic>
      <p:pic>
        <p:nvPicPr>
          <p:cNvPr id="47" name="Graphic 46" descr="Stopwatch with solid fill">
            <a:extLst>
              <a:ext uri="{FF2B5EF4-FFF2-40B4-BE49-F238E27FC236}">
                <a16:creationId xmlns:a16="http://schemas.microsoft.com/office/drawing/2014/main" id="{D9530905-13E8-4695-BFF9-3B11821490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98163" y="3316963"/>
            <a:ext cx="540000" cy="540000"/>
          </a:xfrm>
          <a:prstGeom prst="rect">
            <a:avLst/>
          </a:prstGeom>
          <a:effectLst>
            <a:outerShdw blurRad="50800" dist="292100" dir="1800000" algn="tl" rotWithShape="0">
              <a:prstClr val="black">
                <a:alpha val="40000"/>
              </a:prstClr>
            </a:outerShdw>
          </a:effectLst>
        </p:spPr>
      </p:pic>
      <p:pic>
        <p:nvPicPr>
          <p:cNvPr id="48" name="Graphic 47" descr="Single gear with solid fill">
            <a:extLst>
              <a:ext uri="{FF2B5EF4-FFF2-40B4-BE49-F238E27FC236}">
                <a16:creationId xmlns:a16="http://schemas.microsoft.com/office/drawing/2014/main" id="{AFF084EB-A625-4679-9005-E608FDAD3FB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90165" y="3347081"/>
            <a:ext cx="540000" cy="540000"/>
          </a:xfrm>
          <a:prstGeom prst="rect">
            <a:avLst/>
          </a:prstGeom>
          <a:effectLst>
            <a:outerShdw blurRad="50800" dist="266700" dir="1800000" algn="tl" rotWithShape="0">
              <a:prstClr val="black">
                <a:alpha val="40000"/>
              </a:prstClr>
            </a:outerShdw>
          </a:effectLst>
        </p:spPr>
      </p:pic>
      <p:pic>
        <p:nvPicPr>
          <p:cNvPr id="49" name="Graphic 48" descr="Magnifying glass with solid fill">
            <a:extLst>
              <a:ext uri="{FF2B5EF4-FFF2-40B4-BE49-F238E27FC236}">
                <a16:creationId xmlns:a16="http://schemas.microsoft.com/office/drawing/2014/main" id="{06979707-E88A-4C93-AFA1-30A21E2915B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92681" y="2247627"/>
            <a:ext cx="540000" cy="540000"/>
          </a:xfrm>
          <a:prstGeom prst="rect">
            <a:avLst/>
          </a:prstGeom>
          <a:effectLst>
            <a:outerShdw blurRad="50800" dist="177800" dir="1800000" algn="tl" rotWithShape="0">
              <a:prstClr val="black">
                <a:alpha val="40000"/>
              </a:prstClr>
            </a:outerShdw>
          </a:effectLst>
        </p:spPr>
      </p:pic>
      <p:pic>
        <p:nvPicPr>
          <p:cNvPr id="50" name="Graphic 49" descr="Lightbulb with solid fill">
            <a:extLst>
              <a:ext uri="{FF2B5EF4-FFF2-40B4-BE49-F238E27FC236}">
                <a16:creationId xmlns:a16="http://schemas.microsoft.com/office/drawing/2014/main" id="{9D0F1E9D-77B1-47A2-9965-7EF8757022A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99461" y="1100857"/>
            <a:ext cx="540000" cy="540000"/>
          </a:xfrm>
          <a:prstGeom prst="rect">
            <a:avLst/>
          </a:prstGeom>
          <a:effectLst>
            <a:outerShdw blurRad="50800" dist="190500" dir="2400000" algn="tl" rotWithShape="0">
              <a:prstClr val="black">
                <a:alpha val="40000"/>
              </a:prstClr>
            </a:outerShdw>
          </a:effectLst>
        </p:spPr>
      </p:pic>
      <p:sp>
        <p:nvSpPr>
          <p:cNvPr id="51" name="TextBox 50">
            <a:extLst>
              <a:ext uri="{FF2B5EF4-FFF2-40B4-BE49-F238E27FC236}">
                <a16:creationId xmlns:a16="http://schemas.microsoft.com/office/drawing/2014/main" id="{F663FCDC-2679-4560-B2BF-AB5965A0EE4F}"/>
              </a:ext>
            </a:extLst>
          </p:cNvPr>
          <p:cNvSpPr txBox="1"/>
          <p:nvPr/>
        </p:nvSpPr>
        <p:spPr>
          <a:xfrm>
            <a:off x="7151270" y="1704038"/>
            <a:ext cx="35779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01</a:t>
            </a:r>
          </a:p>
        </p:txBody>
      </p:sp>
      <p:sp>
        <p:nvSpPr>
          <p:cNvPr id="52" name="TextBox 51">
            <a:extLst>
              <a:ext uri="{FF2B5EF4-FFF2-40B4-BE49-F238E27FC236}">
                <a16:creationId xmlns:a16="http://schemas.microsoft.com/office/drawing/2014/main" id="{83B9310E-43E4-43F4-80A4-AACA8D4FD77D}"/>
              </a:ext>
            </a:extLst>
          </p:cNvPr>
          <p:cNvSpPr txBox="1"/>
          <p:nvPr/>
        </p:nvSpPr>
        <p:spPr>
          <a:xfrm>
            <a:off x="6747798" y="2338401"/>
            <a:ext cx="393056"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02</a:t>
            </a:r>
          </a:p>
        </p:txBody>
      </p:sp>
      <p:sp>
        <p:nvSpPr>
          <p:cNvPr id="53" name="TextBox 52">
            <a:extLst>
              <a:ext uri="{FF2B5EF4-FFF2-40B4-BE49-F238E27FC236}">
                <a16:creationId xmlns:a16="http://schemas.microsoft.com/office/drawing/2014/main" id="{55D71D65-0147-4631-82E1-BD82953684EA}"/>
              </a:ext>
            </a:extLst>
          </p:cNvPr>
          <p:cNvSpPr txBox="1"/>
          <p:nvPr/>
        </p:nvSpPr>
        <p:spPr>
          <a:xfrm>
            <a:off x="5737042" y="4492695"/>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05</a:t>
            </a:r>
          </a:p>
        </p:txBody>
      </p:sp>
      <p:sp>
        <p:nvSpPr>
          <p:cNvPr id="54" name="TextBox 53">
            <a:extLst>
              <a:ext uri="{FF2B5EF4-FFF2-40B4-BE49-F238E27FC236}">
                <a16:creationId xmlns:a16="http://schemas.microsoft.com/office/drawing/2014/main" id="{84A341CB-ED85-4BF4-8F62-7C18A1E39D94}"/>
              </a:ext>
            </a:extLst>
          </p:cNvPr>
          <p:cNvSpPr txBox="1"/>
          <p:nvPr/>
        </p:nvSpPr>
        <p:spPr>
          <a:xfrm>
            <a:off x="7109592" y="2980756"/>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03</a:t>
            </a:r>
          </a:p>
        </p:txBody>
      </p:sp>
      <p:sp>
        <p:nvSpPr>
          <p:cNvPr id="55" name="TextBox 54">
            <a:extLst>
              <a:ext uri="{FF2B5EF4-FFF2-40B4-BE49-F238E27FC236}">
                <a16:creationId xmlns:a16="http://schemas.microsoft.com/office/drawing/2014/main" id="{56754B27-32F0-44BE-B6AF-981570202F1C}"/>
              </a:ext>
            </a:extLst>
          </p:cNvPr>
          <p:cNvSpPr txBox="1"/>
          <p:nvPr/>
        </p:nvSpPr>
        <p:spPr>
          <a:xfrm>
            <a:off x="5328835" y="3831752"/>
            <a:ext cx="40588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04</a:t>
            </a:r>
          </a:p>
        </p:txBody>
      </p:sp>
      <p:sp>
        <p:nvSpPr>
          <p:cNvPr id="56" name="TextBox 55">
            <a:extLst>
              <a:ext uri="{FF2B5EF4-FFF2-40B4-BE49-F238E27FC236}">
                <a16:creationId xmlns:a16="http://schemas.microsoft.com/office/drawing/2014/main" id="{0F703032-4DFE-4B25-8847-23F5806318F6}"/>
              </a:ext>
            </a:extLst>
          </p:cNvPr>
          <p:cNvSpPr txBox="1"/>
          <p:nvPr/>
        </p:nvSpPr>
        <p:spPr>
          <a:xfrm>
            <a:off x="5377061" y="5109837"/>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06</a:t>
            </a:r>
          </a:p>
        </p:txBody>
      </p:sp>
      <p:sp>
        <p:nvSpPr>
          <p:cNvPr id="57" name="TextBox 56">
            <a:extLst>
              <a:ext uri="{FF2B5EF4-FFF2-40B4-BE49-F238E27FC236}">
                <a16:creationId xmlns:a16="http://schemas.microsoft.com/office/drawing/2014/main" id="{C511BFB5-EEAD-4CA1-979C-CC71A3834622}"/>
              </a:ext>
            </a:extLst>
          </p:cNvPr>
          <p:cNvSpPr txBox="1"/>
          <p:nvPr/>
        </p:nvSpPr>
        <p:spPr>
          <a:xfrm>
            <a:off x="7898512" y="108973"/>
            <a:ext cx="4338695" cy="1261884"/>
          </a:xfrm>
          <a:prstGeom prst="rect">
            <a:avLst/>
          </a:prstGeom>
          <a:noFill/>
        </p:spPr>
        <p:txBody>
          <a:bodyPr wrap="square" rtlCol="0">
            <a:spAutoFit/>
          </a:bodyPr>
          <a:lstStyle/>
          <a:p>
            <a:pPr algn="ctr"/>
            <a:r>
              <a:rPr lang="en-GB" sz="4400" b="1" spc="300" dirty="0">
                <a:solidFill>
                  <a:schemeClr val="bg1"/>
                </a:solidFill>
                <a:latin typeface="EuroStyle" panose="02027200000000000000" pitchFamily="18" charset="0"/>
              </a:rPr>
              <a:t>Cryptography</a:t>
            </a:r>
          </a:p>
          <a:p>
            <a:pPr algn="ctr"/>
            <a:r>
              <a:rPr lang="en-GB" sz="3200" b="1" spc="300" dirty="0">
                <a:solidFill>
                  <a:schemeClr val="bg1"/>
                </a:solidFill>
                <a:latin typeface="EuroStyle" panose="02027200000000000000" pitchFamily="18" charset="0"/>
              </a:rPr>
              <a:t>Week 2</a:t>
            </a:r>
          </a:p>
        </p:txBody>
      </p:sp>
      <p:sp>
        <p:nvSpPr>
          <p:cNvPr id="58" name="TextBox 57">
            <a:extLst>
              <a:ext uri="{FF2B5EF4-FFF2-40B4-BE49-F238E27FC236}">
                <a16:creationId xmlns:a16="http://schemas.microsoft.com/office/drawing/2014/main" id="{DE6C5A3C-32EF-4195-8A42-ECEC36D1B91E}"/>
              </a:ext>
            </a:extLst>
          </p:cNvPr>
          <p:cNvSpPr txBox="1"/>
          <p:nvPr/>
        </p:nvSpPr>
        <p:spPr>
          <a:xfrm>
            <a:off x="3402826" y="517115"/>
            <a:ext cx="1794516" cy="461665"/>
          </a:xfrm>
          <a:prstGeom prst="rect">
            <a:avLst/>
          </a:prstGeom>
          <a:noFill/>
        </p:spPr>
        <p:txBody>
          <a:bodyPr wrap="square" rtlCol="0">
            <a:spAutoFit/>
          </a:bodyPr>
          <a:lstStyle/>
          <a:p>
            <a:pPr algn="ctr"/>
            <a:r>
              <a:rPr lang="en-GB" sz="2400" b="1" spc="300" dirty="0">
                <a:solidFill>
                  <a:srgbClr val="00B050"/>
                </a:solidFill>
                <a:latin typeface="EuroStyle" panose="02027200000000000000" pitchFamily="18" charset="0"/>
              </a:rPr>
              <a:t>Intro</a:t>
            </a:r>
          </a:p>
        </p:txBody>
      </p:sp>
      <p:sp>
        <p:nvSpPr>
          <p:cNvPr id="59" name="TextBox 58">
            <a:extLst>
              <a:ext uri="{FF2B5EF4-FFF2-40B4-BE49-F238E27FC236}">
                <a16:creationId xmlns:a16="http://schemas.microsoft.com/office/drawing/2014/main" id="{1F1E1CA2-8B22-4EBC-A8B3-4E1D4101D87E}"/>
              </a:ext>
            </a:extLst>
          </p:cNvPr>
          <p:cNvSpPr txBox="1"/>
          <p:nvPr/>
        </p:nvSpPr>
        <p:spPr>
          <a:xfrm>
            <a:off x="3019444" y="1601899"/>
            <a:ext cx="1472711" cy="461665"/>
          </a:xfrm>
          <a:prstGeom prst="rect">
            <a:avLst/>
          </a:prstGeom>
          <a:noFill/>
        </p:spPr>
        <p:txBody>
          <a:bodyPr wrap="none" rtlCol="0">
            <a:spAutoFit/>
          </a:bodyPr>
          <a:lstStyle/>
          <a:p>
            <a:r>
              <a:rPr lang="en-GB" sz="2400" b="1" spc="300" dirty="0">
                <a:solidFill>
                  <a:srgbClr val="00B050"/>
                </a:solidFill>
                <a:latin typeface="EuroStyle" panose="02027200000000000000" pitchFamily="18" charset="0"/>
              </a:rPr>
              <a:t>Monday</a:t>
            </a:r>
            <a:endParaRPr lang="en-GB" b="1" spc="300" dirty="0">
              <a:solidFill>
                <a:srgbClr val="00B050"/>
              </a:solidFill>
              <a:latin typeface="EuroStyle" panose="02027200000000000000" pitchFamily="18" charset="0"/>
            </a:endParaRPr>
          </a:p>
        </p:txBody>
      </p:sp>
      <p:sp>
        <p:nvSpPr>
          <p:cNvPr id="60" name="TextBox 59">
            <a:extLst>
              <a:ext uri="{FF2B5EF4-FFF2-40B4-BE49-F238E27FC236}">
                <a16:creationId xmlns:a16="http://schemas.microsoft.com/office/drawing/2014/main" id="{ACF09B4E-41D8-4B56-8174-5E60E938E8D6}"/>
              </a:ext>
            </a:extLst>
          </p:cNvPr>
          <p:cNvSpPr txBox="1"/>
          <p:nvPr/>
        </p:nvSpPr>
        <p:spPr>
          <a:xfrm>
            <a:off x="9113041" y="4053349"/>
            <a:ext cx="1492203" cy="461665"/>
          </a:xfrm>
          <a:prstGeom prst="rect">
            <a:avLst/>
          </a:prstGeom>
          <a:noFill/>
        </p:spPr>
        <p:txBody>
          <a:bodyPr wrap="none" rtlCol="0">
            <a:spAutoFit/>
          </a:bodyPr>
          <a:lstStyle/>
          <a:p>
            <a:r>
              <a:rPr lang="en-GB" sz="2400" b="1" spc="300" dirty="0">
                <a:solidFill>
                  <a:srgbClr val="00B050"/>
                </a:solidFill>
                <a:latin typeface="EuroStyle" panose="02027200000000000000" pitchFamily="18" charset="0"/>
              </a:rPr>
              <a:t>Tuesday</a:t>
            </a:r>
            <a:endParaRPr lang="en-GB" b="1" spc="300" dirty="0">
              <a:solidFill>
                <a:srgbClr val="00B050"/>
              </a:solidFill>
              <a:latin typeface="EuroStyle" panose="02027200000000000000" pitchFamily="18" charset="0"/>
            </a:endParaRPr>
          </a:p>
        </p:txBody>
      </p:sp>
      <p:sp>
        <p:nvSpPr>
          <p:cNvPr id="61" name="TextBox 60">
            <a:extLst>
              <a:ext uri="{FF2B5EF4-FFF2-40B4-BE49-F238E27FC236}">
                <a16:creationId xmlns:a16="http://schemas.microsoft.com/office/drawing/2014/main" id="{9CF244F9-7E36-42DC-B24D-59EBF30A28A1}"/>
              </a:ext>
            </a:extLst>
          </p:cNvPr>
          <p:cNvSpPr txBox="1"/>
          <p:nvPr/>
        </p:nvSpPr>
        <p:spPr>
          <a:xfrm>
            <a:off x="2147731" y="2691467"/>
            <a:ext cx="2021194" cy="461665"/>
          </a:xfrm>
          <a:prstGeom prst="rect">
            <a:avLst/>
          </a:prstGeom>
          <a:noFill/>
        </p:spPr>
        <p:txBody>
          <a:bodyPr wrap="none" rtlCol="0">
            <a:spAutoFit/>
          </a:bodyPr>
          <a:lstStyle/>
          <a:p>
            <a:r>
              <a:rPr lang="en-GB" sz="2400" b="1" spc="300" dirty="0">
                <a:solidFill>
                  <a:srgbClr val="00B050"/>
                </a:solidFill>
                <a:latin typeface="EuroStyle" panose="02027200000000000000" pitchFamily="18" charset="0"/>
              </a:rPr>
              <a:t>Wednesday</a:t>
            </a:r>
            <a:endParaRPr lang="en-GB" b="1" spc="300" dirty="0">
              <a:solidFill>
                <a:srgbClr val="00B050"/>
              </a:solidFill>
              <a:latin typeface="EuroStyle" panose="02027200000000000000" pitchFamily="18" charset="0"/>
            </a:endParaRPr>
          </a:p>
        </p:txBody>
      </p:sp>
      <p:sp>
        <p:nvSpPr>
          <p:cNvPr id="62" name="TextBox 61">
            <a:extLst>
              <a:ext uri="{FF2B5EF4-FFF2-40B4-BE49-F238E27FC236}">
                <a16:creationId xmlns:a16="http://schemas.microsoft.com/office/drawing/2014/main" id="{E55572B0-0A45-4057-94BB-B759D0F7135D}"/>
              </a:ext>
            </a:extLst>
          </p:cNvPr>
          <p:cNvSpPr txBox="1"/>
          <p:nvPr/>
        </p:nvSpPr>
        <p:spPr>
          <a:xfrm>
            <a:off x="8393801" y="5117662"/>
            <a:ext cx="1661289" cy="461665"/>
          </a:xfrm>
          <a:prstGeom prst="rect">
            <a:avLst/>
          </a:prstGeom>
          <a:noFill/>
        </p:spPr>
        <p:txBody>
          <a:bodyPr wrap="none" rtlCol="0">
            <a:spAutoFit/>
          </a:bodyPr>
          <a:lstStyle/>
          <a:p>
            <a:r>
              <a:rPr lang="en-GB" sz="2400" b="1" spc="300" dirty="0">
                <a:solidFill>
                  <a:srgbClr val="FFC000"/>
                </a:solidFill>
                <a:latin typeface="EuroStyle" panose="02027200000000000000" pitchFamily="18" charset="0"/>
              </a:rPr>
              <a:t>Thursday</a:t>
            </a:r>
            <a:endParaRPr lang="en-GB" b="1" spc="300" dirty="0">
              <a:solidFill>
                <a:srgbClr val="FFC000"/>
              </a:solidFill>
              <a:latin typeface="EuroStyle" panose="02027200000000000000" pitchFamily="18" charset="0"/>
            </a:endParaRPr>
          </a:p>
        </p:txBody>
      </p:sp>
      <p:sp>
        <p:nvSpPr>
          <p:cNvPr id="63" name="TextBox 62">
            <a:extLst>
              <a:ext uri="{FF2B5EF4-FFF2-40B4-BE49-F238E27FC236}">
                <a16:creationId xmlns:a16="http://schemas.microsoft.com/office/drawing/2014/main" id="{282655B6-90CA-4328-86FC-0793928AD5CE}"/>
              </a:ext>
            </a:extLst>
          </p:cNvPr>
          <p:cNvSpPr txBox="1"/>
          <p:nvPr/>
        </p:nvSpPr>
        <p:spPr>
          <a:xfrm>
            <a:off x="7976602" y="6192686"/>
            <a:ext cx="1043876"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Friday</a:t>
            </a:r>
            <a:endParaRPr lang="en-GB" spc="300" dirty="0">
              <a:solidFill>
                <a:schemeClr val="bg1"/>
              </a:solidFill>
              <a:latin typeface="EuroStyle" panose="02027200000000000000" pitchFamily="18" charset="0"/>
            </a:endParaRPr>
          </a:p>
        </p:txBody>
      </p:sp>
    </p:spTree>
    <p:extLst>
      <p:ext uri="{BB962C8B-B14F-4D97-AF65-F5344CB8AC3E}">
        <p14:creationId xmlns:p14="http://schemas.microsoft.com/office/powerpoint/2010/main" val="309661393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2D086-A43B-4CDC-A095-32ECF695D0EB}"/>
              </a:ext>
            </a:extLst>
          </p:cNvPr>
          <p:cNvSpPr>
            <a:spLocks noGrp="1"/>
          </p:cNvSpPr>
          <p:nvPr>
            <p:ph type="title"/>
          </p:nvPr>
        </p:nvSpPr>
        <p:spPr/>
        <p:txBody>
          <a:bodyPr/>
          <a:lstStyle/>
          <a:p>
            <a:r>
              <a:rPr lang="en-GB" dirty="0"/>
              <a:t>Syllabus – Week 2</a:t>
            </a:r>
          </a:p>
        </p:txBody>
      </p:sp>
      <p:sp>
        <p:nvSpPr>
          <p:cNvPr id="3" name="Content Placeholder 2">
            <a:extLst>
              <a:ext uri="{FF2B5EF4-FFF2-40B4-BE49-F238E27FC236}">
                <a16:creationId xmlns:a16="http://schemas.microsoft.com/office/drawing/2014/main" id="{93E1A0CE-437E-4089-AE73-03BEE8D4C05A}"/>
              </a:ext>
            </a:extLst>
          </p:cNvPr>
          <p:cNvSpPr>
            <a:spLocks noGrp="1"/>
          </p:cNvSpPr>
          <p:nvPr>
            <p:ph idx="1"/>
          </p:nvPr>
        </p:nvSpPr>
        <p:spPr>
          <a:xfrm>
            <a:off x="838200" y="1420586"/>
            <a:ext cx="10515600" cy="4756377"/>
          </a:xfrm>
        </p:spPr>
        <p:txBody>
          <a:bodyPr>
            <a:normAutofit/>
          </a:bodyPr>
          <a:lstStyle/>
          <a:p>
            <a:r>
              <a:rPr lang="en-US" sz="1800" i="0" u="none" strike="noStrike" baseline="0" dirty="0">
                <a:solidFill>
                  <a:srgbClr val="223346"/>
                </a:solidFill>
                <a:latin typeface="Arial" panose="020B0604020202020204" pitchFamily="34" charset="0"/>
              </a:rPr>
              <a:t>Monday</a:t>
            </a:r>
          </a:p>
          <a:p>
            <a:pPr lvl="1"/>
            <a:r>
              <a:rPr lang="en-US" sz="1400" i="0" u="none" strike="noStrike" baseline="0" dirty="0">
                <a:solidFill>
                  <a:srgbClr val="223346"/>
                </a:solidFill>
                <a:latin typeface="Arial" panose="020B0604020202020204" pitchFamily="34" charset="0"/>
              </a:rPr>
              <a:t>Secure Hash</a:t>
            </a:r>
          </a:p>
          <a:p>
            <a:pPr lvl="1"/>
            <a:r>
              <a:rPr lang="en-US" sz="1400" dirty="0">
                <a:solidFill>
                  <a:srgbClr val="223346"/>
                </a:solidFill>
                <a:latin typeface="Arial" panose="020B0604020202020204" pitchFamily="34" charset="0"/>
              </a:rPr>
              <a:t>Digital Signing, Certificate Authorities</a:t>
            </a:r>
            <a:endParaRPr lang="en-US" sz="1400" i="0" u="none" strike="noStrike" baseline="0" dirty="0">
              <a:solidFill>
                <a:srgbClr val="223346"/>
              </a:solidFill>
              <a:latin typeface="Arial" panose="020B0604020202020204" pitchFamily="34" charset="0"/>
            </a:endParaRPr>
          </a:p>
          <a:p>
            <a:r>
              <a:rPr lang="en-GB" sz="1800" i="0" u="none" strike="noStrike" baseline="0" dirty="0">
                <a:solidFill>
                  <a:srgbClr val="223346"/>
                </a:solidFill>
                <a:latin typeface="Arial" panose="020B0604020202020204" pitchFamily="34" charset="0"/>
              </a:rPr>
              <a:t>Tuesday</a:t>
            </a:r>
          </a:p>
          <a:p>
            <a:pPr lvl="1"/>
            <a:r>
              <a:rPr lang="en-GB" sz="1400" dirty="0">
                <a:solidFill>
                  <a:srgbClr val="000000"/>
                </a:solidFill>
                <a:latin typeface="Arial" panose="020B0604020202020204" pitchFamily="34" charset="0"/>
              </a:rPr>
              <a:t>Public Key</a:t>
            </a:r>
            <a:r>
              <a:rPr lang="en-GB" sz="1400" b="0" i="0" u="none" strike="noStrike" baseline="0" dirty="0">
                <a:solidFill>
                  <a:srgbClr val="000000"/>
                </a:solidFill>
                <a:latin typeface="Arial" panose="020B0604020202020204" pitchFamily="34" charset="0"/>
              </a:rPr>
              <a:t> Ciphers – Examples &amp; Analysis</a:t>
            </a:r>
          </a:p>
          <a:p>
            <a:pPr lvl="1"/>
            <a:r>
              <a:rPr lang="en-US" sz="1400" dirty="0">
                <a:solidFill>
                  <a:srgbClr val="000000"/>
                </a:solidFill>
                <a:latin typeface="Arial" panose="020B0604020202020204" pitchFamily="34" charset="0"/>
              </a:rPr>
              <a:t>Block Ciphers – Examples &amp; Analysis – Covered Previously</a:t>
            </a:r>
          </a:p>
          <a:p>
            <a:r>
              <a:rPr lang="en-GB" sz="1800" i="0" u="none" strike="noStrike" baseline="0" dirty="0">
                <a:solidFill>
                  <a:srgbClr val="223346"/>
                </a:solidFill>
                <a:latin typeface="Arial" panose="020B0604020202020204" pitchFamily="34" charset="0"/>
              </a:rPr>
              <a:t>Wednesday</a:t>
            </a:r>
          </a:p>
          <a:p>
            <a:pPr lvl="1"/>
            <a:r>
              <a:rPr lang="en-US" sz="1400" i="0" u="none" strike="noStrike" baseline="0" dirty="0">
                <a:solidFill>
                  <a:srgbClr val="223346"/>
                </a:solidFill>
                <a:latin typeface="Arial" panose="020B0604020202020204" pitchFamily="34" charset="0"/>
              </a:rPr>
              <a:t>How cryptographic techniques are applied and to what end and their limitations</a:t>
            </a:r>
          </a:p>
          <a:p>
            <a:r>
              <a:rPr lang="en-GB" sz="1800" b="1" dirty="0">
                <a:solidFill>
                  <a:schemeClr val="accent2"/>
                </a:solidFill>
                <a:latin typeface="Arial" panose="020B0604020202020204" pitchFamily="34" charset="0"/>
              </a:rPr>
              <a:t>Thursday</a:t>
            </a:r>
          </a:p>
          <a:p>
            <a:pPr lvl="1"/>
            <a:r>
              <a:rPr lang="en-US" sz="1400" b="1" dirty="0">
                <a:solidFill>
                  <a:schemeClr val="accent2"/>
                </a:solidFill>
                <a:latin typeface="Arial" panose="020B0604020202020204" pitchFamily="34" charset="0"/>
              </a:rPr>
              <a:t>Examples of badly applied or implemented cryptographic techniques</a:t>
            </a:r>
          </a:p>
          <a:p>
            <a:r>
              <a:rPr lang="en-US" sz="1800" dirty="0">
                <a:solidFill>
                  <a:srgbClr val="000000"/>
                </a:solidFill>
                <a:latin typeface="Arial" panose="020B0604020202020204" pitchFamily="34" charset="0"/>
              </a:rPr>
              <a:t>Friday</a:t>
            </a:r>
          </a:p>
          <a:p>
            <a:pPr lvl="1"/>
            <a:r>
              <a:rPr lang="en-GB" sz="1400" dirty="0">
                <a:solidFill>
                  <a:srgbClr val="000000"/>
                </a:solidFill>
                <a:latin typeface="Arial" panose="020B0604020202020204" pitchFamily="34" charset="0"/>
              </a:rPr>
              <a:t>Review, Q&amp;A</a:t>
            </a:r>
          </a:p>
          <a:p>
            <a:pPr lvl="1"/>
            <a:endParaRPr lang="en-GB" sz="1400" b="0" i="0" u="none" strike="noStrike" baseline="0" dirty="0">
              <a:solidFill>
                <a:srgbClr val="000000"/>
              </a:solidFill>
              <a:latin typeface="Arial" panose="020B0604020202020204" pitchFamily="34" charset="0"/>
            </a:endParaRPr>
          </a:p>
        </p:txBody>
      </p:sp>
    </p:spTree>
    <p:extLst>
      <p:ext uri="{BB962C8B-B14F-4D97-AF65-F5344CB8AC3E}">
        <p14:creationId xmlns:p14="http://schemas.microsoft.com/office/powerpoint/2010/main" val="1674177764"/>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Module - recap</a:t>
            </a:r>
            <a:endParaRPr lang="en-GB" sz="4800" dirty="0"/>
          </a:p>
        </p:txBody>
      </p:sp>
    </p:spTree>
    <p:extLst>
      <p:ext uri="{BB962C8B-B14F-4D97-AF65-F5344CB8AC3E}">
        <p14:creationId xmlns:p14="http://schemas.microsoft.com/office/powerpoint/2010/main" val="922263343"/>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F7DC1-CD87-4FFA-BA42-7C5EC8D9A645}"/>
              </a:ext>
            </a:extLst>
          </p:cNvPr>
          <p:cNvSpPr>
            <a:spLocks noGrp="1"/>
          </p:cNvSpPr>
          <p:nvPr>
            <p:ph type="title"/>
          </p:nvPr>
        </p:nvSpPr>
        <p:spPr/>
        <p:txBody>
          <a:bodyPr/>
          <a:lstStyle/>
          <a:p>
            <a:r>
              <a:rPr lang="en-GB" dirty="0"/>
              <a:t>Module Recap</a:t>
            </a:r>
          </a:p>
        </p:txBody>
      </p:sp>
      <p:sp>
        <p:nvSpPr>
          <p:cNvPr id="3" name="Content Placeholder 2">
            <a:extLst>
              <a:ext uri="{FF2B5EF4-FFF2-40B4-BE49-F238E27FC236}">
                <a16:creationId xmlns:a16="http://schemas.microsoft.com/office/drawing/2014/main" id="{A6A27420-44FD-472B-B114-9E3BB9C3262F}"/>
              </a:ext>
            </a:extLst>
          </p:cNvPr>
          <p:cNvSpPr>
            <a:spLocks noGrp="1"/>
          </p:cNvSpPr>
          <p:nvPr>
            <p:ph idx="1"/>
          </p:nvPr>
        </p:nvSpPr>
        <p:spPr/>
        <p:txBody>
          <a:bodyPr/>
          <a:lstStyle/>
          <a:p>
            <a:r>
              <a:rPr lang="en-GB" dirty="0"/>
              <a:t>Modern Ciphers</a:t>
            </a:r>
          </a:p>
          <a:p>
            <a:r>
              <a:rPr lang="en-GB" dirty="0"/>
              <a:t>Security Principles</a:t>
            </a:r>
          </a:p>
          <a:p>
            <a:r>
              <a:rPr lang="en-GB" dirty="0"/>
              <a:t>Additional Cryptography Principles</a:t>
            </a:r>
          </a:p>
          <a:p>
            <a:r>
              <a:rPr lang="en-GB" dirty="0"/>
              <a:t>Confusion?</a:t>
            </a:r>
          </a:p>
          <a:p>
            <a:r>
              <a:rPr lang="en-GB" dirty="0"/>
              <a:t>Diffusion?</a:t>
            </a:r>
          </a:p>
          <a:p>
            <a:r>
              <a:rPr lang="en-GB" dirty="0"/>
              <a:t>Tokenisation?</a:t>
            </a:r>
          </a:p>
          <a:p>
            <a:r>
              <a:rPr lang="en-GB" dirty="0"/>
              <a:t>Key Management Lifecycle?</a:t>
            </a:r>
          </a:p>
          <a:p>
            <a:r>
              <a:rPr lang="en-GB" dirty="0"/>
              <a:t>Threats to Key Generation algorithms</a:t>
            </a:r>
          </a:p>
          <a:p>
            <a:endParaRPr lang="en-GB" dirty="0"/>
          </a:p>
        </p:txBody>
      </p:sp>
    </p:spTree>
    <p:extLst>
      <p:ext uri="{BB962C8B-B14F-4D97-AF65-F5344CB8AC3E}">
        <p14:creationId xmlns:p14="http://schemas.microsoft.com/office/powerpoint/2010/main" val="167021285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Modern Encryption Ciphers</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lstStyle/>
          <a:p>
            <a:endParaRPr lang="en-GB" dirty="0"/>
          </a:p>
        </p:txBody>
      </p:sp>
      <p:sp>
        <p:nvSpPr>
          <p:cNvPr id="4" name="Rectangle: Rounded Corners 3">
            <a:extLst>
              <a:ext uri="{FF2B5EF4-FFF2-40B4-BE49-F238E27FC236}">
                <a16:creationId xmlns:a16="http://schemas.microsoft.com/office/drawing/2014/main" id="{4DA8471B-B71F-4CDC-819F-A2C78B81A121}"/>
              </a:ext>
            </a:extLst>
          </p:cNvPr>
          <p:cNvSpPr/>
          <p:nvPr/>
        </p:nvSpPr>
        <p:spPr>
          <a:xfrm>
            <a:off x="5372099" y="1917700"/>
            <a:ext cx="1400175" cy="492125"/>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Modern Ciphers</a:t>
            </a:r>
            <a:endParaRPr lang="en-GB" dirty="0"/>
          </a:p>
        </p:txBody>
      </p:sp>
      <p:sp>
        <p:nvSpPr>
          <p:cNvPr id="7" name="Rectangle: Rounded Corners 6">
            <a:extLst>
              <a:ext uri="{FF2B5EF4-FFF2-40B4-BE49-F238E27FC236}">
                <a16:creationId xmlns:a16="http://schemas.microsoft.com/office/drawing/2014/main" id="{080FB6D1-949C-4FA5-9D3C-0603D897356F}"/>
              </a:ext>
            </a:extLst>
          </p:cNvPr>
          <p:cNvSpPr/>
          <p:nvPr/>
        </p:nvSpPr>
        <p:spPr>
          <a:xfrm>
            <a:off x="2428874" y="3041649"/>
            <a:ext cx="1400175"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Symmetric Ciphers</a:t>
            </a:r>
            <a:endParaRPr lang="en-GB" sz="1200" dirty="0"/>
          </a:p>
        </p:txBody>
      </p:sp>
      <p:sp>
        <p:nvSpPr>
          <p:cNvPr id="8" name="Rectangle: Rounded Corners 7">
            <a:extLst>
              <a:ext uri="{FF2B5EF4-FFF2-40B4-BE49-F238E27FC236}">
                <a16:creationId xmlns:a16="http://schemas.microsoft.com/office/drawing/2014/main" id="{19A4BDDA-90D4-484A-9DF6-C89AC6AAEECC}"/>
              </a:ext>
            </a:extLst>
          </p:cNvPr>
          <p:cNvSpPr/>
          <p:nvPr/>
        </p:nvSpPr>
        <p:spPr>
          <a:xfrm>
            <a:off x="8258174" y="3041649"/>
            <a:ext cx="1400175" cy="49212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t>Asymmetric  Ciphers</a:t>
            </a:r>
            <a:endParaRPr lang="en-GB" sz="1200" dirty="0"/>
          </a:p>
        </p:txBody>
      </p:sp>
      <p:sp>
        <p:nvSpPr>
          <p:cNvPr id="10" name="Rectangle: Rounded Corners 9">
            <a:extLst>
              <a:ext uri="{FF2B5EF4-FFF2-40B4-BE49-F238E27FC236}">
                <a16:creationId xmlns:a16="http://schemas.microsoft.com/office/drawing/2014/main" id="{C2F3B8FA-6ABA-4951-9BA0-0C992FCC7978}"/>
              </a:ext>
            </a:extLst>
          </p:cNvPr>
          <p:cNvSpPr/>
          <p:nvPr/>
        </p:nvSpPr>
        <p:spPr>
          <a:xfrm>
            <a:off x="1283493" y="4114800"/>
            <a:ext cx="1400175"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Block Ciphers</a:t>
            </a:r>
            <a:endParaRPr lang="en-GB" sz="1200" dirty="0"/>
          </a:p>
        </p:txBody>
      </p:sp>
      <p:sp>
        <p:nvSpPr>
          <p:cNvPr id="12" name="Rectangle: Rounded Corners 11">
            <a:extLst>
              <a:ext uri="{FF2B5EF4-FFF2-40B4-BE49-F238E27FC236}">
                <a16:creationId xmlns:a16="http://schemas.microsoft.com/office/drawing/2014/main" id="{7F1055D8-9689-4A2F-BEF7-F717574A9FC3}"/>
              </a:ext>
            </a:extLst>
          </p:cNvPr>
          <p:cNvSpPr/>
          <p:nvPr/>
        </p:nvSpPr>
        <p:spPr>
          <a:xfrm>
            <a:off x="5975964" y="4114800"/>
            <a:ext cx="1400175"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Stream  Ciphers</a:t>
            </a:r>
            <a:endParaRPr lang="en-GB" sz="1200" dirty="0"/>
          </a:p>
        </p:txBody>
      </p:sp>
      <p:sp>
        <p:nvSpPr>
          <p:cNvPr id="13" name="Rectangle: Rounded Corners 12">
            <a:extLst>
              <a:ext uri="{FF2B5EF4-FFF2-40B4-BE49-F238E27FC236}">
                <a16:creationId xmlns:a16="http://schemas.microsoft.com/office/drawing/2014/main" id="{DE222894-0ABD-4FE7-B2FC-02F323748BF0}"/>
              </a:ext>
            </a:extLst>
          </p:cNvPr>
          <p:cNvSpPr/>
          <p:nvPr/>
        </p:nvSpPr>
        <p:spPr>
          <a:xfrm>
            <a:off x="1335879" y="5372099"/>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AES</a:t>
            </a:r>
            <a:endParaRPr lang="en-GB" sz="1200" dirty="0"/>
          </a:p>
        </p:txBody>
      </p:sp>
      <p:sp>
        <p:nvSpPr>
          <p:cNvPr id="16" name="Rectangle: Rounded Corners 15">
            <a:extLst>
              <a:ext uri="{FF2B5EF4-FFF2-40B4-BE49-F238E27FC236}">
                <a16:creationId xmlns:a16="http://schemas.microsoft.com/office/drawing/2014/main" id="{178202F8-FD68-46A5-AD67-7F6AE9122EAF}"/>
              </a:ext>
            </a:extLst>
          </p:cNvPr>
          <p:cNvSpPr/>
          <p:nvPr/>
        </p:nvSpPr>
        <p:spPr>
          <a:xfrm>
            <a:off x="7887886" y="4114799"/>
            <a:ext cx="634607" cy="49212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t>RSA</a:t>
            </a:r>
            <a:endParaRPr lang="en-GB" sz="1200" dirty="0"/>
          </a:p>
        </p:txBody>
      </p:sp>
      <p:cxnSp>
        <p:nvCxnSpPr>
          <p:cNvPr id="20" name="Straight Connector 19">
            <a:extLst>
              <a:ext uri="{FF2B5EF4-FFF2-40B4-BE49-F238E27FC236}">
                <a16:creationId xmlns:a16="http://schemas.microsoft.com/office/drawing/2014/main" id="{982AA4BD-5CCE-404B-A14F-E097991041BC}"/>
              </a:ext>
            </a:extLst>
          </p:cNvPr>
          <p:cNvCxnSpPr/>
          <p:nvPr/>
        </p:nvCxnSpPr>
        <p:spPr>
          <a:xfrm>
            <a:off x="3128961" y="2676525"/>
            <a:ext cx="5829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FDF613C-3AF0-4E34-AB3A-88C80BB93871}"/>
              </a:ext>
            </a:extLst>
          </p:cNvPr>
          <p:cNvCxnSpPr>
            <a:cxnSpLocks/>
          </p:cNvCxnSpPr>
          <p:nvPr/>
        </p:nvCxnSpPr>
        <p:spPr>
          <a:xfrm>
            <a:off x="3128961" y="2686050"/>
            <a:ext cx="0" cy="2762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B0759BA-5638-48FC-B3ED-F2B4177E17BD}"/>
              </a:ext>
            </a:extLst>
          </p:cNvPr>
          <p:cNvCxnSpPr/>
          <p:nvPr/>
        </p:nvCxnSpPr>
        <p:spPr>
          <a:xfrm>
            <a:off x="8958261" y="2676525"/>
            <a:ext cx="0" cy="2857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E49D852-FC77-4DDC-B489-474CEE17DA83}"/>
              </a:ext>
            </a:extLst>
          </p:cNvPr>
          <p:cNvCxnSpPr>
            <a:endCxn id="4" idx="2"/>
          </p:cNvCxnSpPr>
          <p:nvPr/>
        </p:nvCxnSpPr>
        <p:spPr>
          <a:xfrm flipV="1">
            <a:off x="6072186" y="2409825"/>
            <a:ext cx="0" cy="2762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CA5213-431A-463E-98D1-8E5913F9ED4D}"/>
              </a:ext>
            </a:extLst>
          </p:cNvPr>
          <p:cNvCxnSpPr>
            <a:cxnSpLocks/>
          </p:cNvCxnSpPr>
          <p:nvPr/>
        </p:nvCxnSpPr>
        <p:spPr>
          <a:xfrm flipV="1">
            <a:off x="1983579" y="3795702"/>
            <a:ext cx="4673420" cy="238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787D36C-5C7C-4459-9277-F11B469F24A4}"/>
              </a:ext>
            </a:extLst>
          </p:cNvPr>
          <p:cNvCxnSpPr/>
          <p:nvPr/>
        </p:nvCxnSpPr>
        <p:spPr>
          <a:xfrm>
            <a:off x="1983579" y="38195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9D970BA-05E9-4DD9-A366-9270228F2236}"/>
              </a:ext>
            </a:extLst>
          </p:cNvPr>
          <p:cNvCxnSpPr>
            <a:cxnSpLocks/>
          </p:cNvCxnSpPr>
          <p:nvPr/>
        </p:nvCxnSpPr>
        <p:spPr>
          <a:xfrm>
            <a:off x="6656999" y="3800466"/>
            <a:ext cx="0" cy="3095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555F55A-0089-4562-B67C-A9B9088CF675}"/>
              </a:ext>
            </a:extLst>
          </p:cNvPr>
          <p:cNvCxnSpPr>
            <a:endCxn id="7" idx="2"/>
          </p:cNvCxnSpPr>
          <p:nvPr/>
        </p:nvCxnSpPr>
        <p:spPr>
          <a:xfrm flipV="1">
            <a:off x="3128961" y="3533774"/>
            <a:ext cx="1" cy="2857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F562023-5072-4467-B9B3-CD22C07558CD}"/>
              </a:ext>
            </a:extLst>
          </p:cNvPr>
          <p:cNvCxnSpPr>
            <a:cxnSpLocks/>
          </p:cNvCxnSpPr>
          <p:nvPr/>
        </p:nvCxnSpPr>
        <p:spPr>
          <a:xfrm>
            <a:off x="8203403" y="3814762"/>
            <a:ext cx="1835944" cy="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0E6A176-C5B5-41B6-90B4-F3E1B21E4E95}"/>
              </a:ext>
            </a:extLst>
          </p:cNvPr>
          <p:cNvCxnSpPr/>
          <p:nvPr/>
        </p:nvCxnSpPr>
        <p:spPr>
          <a:xfrm>
            <a:off x="8203403" y="38195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A378177-C9D7-48FF-8B04-94249A2690BB}"/>
              </a:ext>
            </a:extLst>
          </p:cNvPr>
          <p:cNvCxnSpPr/>
          <p:nvPr/>
        </p:nvCxnSpPr>
        <p:spPr>
          <a:xfrm>
            <a:off x="10039347" y="38195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0B07171-C3C6-4C09-A158-875D1F90C5C2}"/>
              </a:ext>
            </a:extLst>
          </p:cNvPr>
          <p:cNvCxnSpPr/>
          <p:nvPr/>
        </p:nvCxnSpPr>
        <p:spPr>
          <a:xfrm flipV="1">
            <a:off x="8977310" y="3533774"/>
            <a:ext cx="1" cy="285751"/>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77A35D4D-4FAF-4730-A261-5FF3AE305E1B}"/>
              </a:ext>
            </a:extLst>
          </p:cNvPr>
          <p:cNvSpPr/>
          <p:nvPr/>
        </p:nvSpPr>
        <p:spPr>
          <a:xfrm>
            <a:off x="8673100" y="4114799"/>
            <a:ext cx="599483" cy="49212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t>DSA</a:t>
            </a:r>
            <a:endParaRPr lang="en-GB" sz="1200" dirty="0"/>
          </a:p>
        </p:txBody>
      </p:sp>
      <p:sp>
        <p:nvSpPr>
          <p:cNvPr id="28" name="Rectangle: Rounded Corners 27">
            <a:extLst>
              <a:ext uri="{FF2B5EF4-FFF2-40B4-BE49-F238E27FC236}">
                <a16:creationId xmlns:a16="http://schemas.microsoft.com/office/drawing/2014/main" id="{D9C6C035-5B0C-4849-8AF2-87D89C7CF0A8}"/>
              </a:ext>
            </a:extLst>
          </p:cNvPr>
          <p:cNvSpPr/>
          <p:nvPr/>
        </p:nvSpPr>
        <p:spPr>
          <a:xfrm>
            <a:off x="9416650" y="4114799"/>
            <a:ext cx="1248964" cy="49212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t>Diffie-Hellman</a:t>
            </a:r>
            <a:endParaRPr lang="en-GB" sz="1200" dirty="0"/>
          </a:p>
        </p:txBody>
      </p:sp>
      <p:cxnSp>
        <p:nvCxnSpPr>
          <p:cNvPr id="32" name="Straight Connector 31">
            <a:extLst>
              <a:ext uri="{FF2B5EF4-FFF2-40B4-BE49-F238E27FC236}">
                <a16:creationId xmlns:a16="http://schemas.microsoft.com/office/drawing/2014/main" id="{C7C3C750-8AEF-45FC-A03E-7B0058EE14DA}"/>
              </a:ext>
            </a:extLst>
          </p:cNvPr>
          <p:cNvCxnSpPr>
            <a:cxnSpLocks/>
          </p:cNvCxnSpPr>
          <p:nvPr/>
        </p:nvCxnSpPr>
        <p:spPr>
          <a:xfrm>
            <a:off x="1633536" y="5076825"/>
            <a:ext cx="3842220" cy="73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22978D5-F2A7-423D-A670-550B36A76C9F}"/>
              </a:ext>
            </a:extLst>
          </p:cNvPr>
          <p:cNvCxnSpPr/>
          <p:nvPr/>
        </p:nvCxnSpPr>
        <p:spPr>
          <a:xfrm>
            <a:off x="1633536"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60E110B-5180-4C06-8B51-EF293BAB1FB1}"/>
              </a:ext>
            </a:extLst>
          </p:cNvPr>
          <p:cNvCxnSpPr/>
          <p:nvPr/>
        </p:nvCxnSpPr>
        <p:spPr>
          <a:xfrm>
            <a:off x="3831430"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79D37663-BF91-44AD-B701-DCA0E00575AB}"/>
              </a:ext>
            </a:extLst>
          </p:cNvPr>
          <p:cNvCxnSpPr/>
          <p:nvPr/>
        </p:nvCxnSpPr>
        <p:spPr>
          <a:xfrm>
            <a:off x="2374104"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1536859-D04D-4A23-8666-4449B8B22170}"/>
              </a:ext>
            </a:extLst>
          </p:cNvPr>
          <p:cNvCxnSpPr/>
          <p:nvPr/>
        </p:nvCxnSpPr>
        <p:spPr>
          <a:xfrm>
            <a:off x="3109911"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703B683-4290-4A26-B2D1-49A5ECC27B90}"/>
              </a:ext>
            </a:extLst>
          </p:cNvPr>
          <p:cNvCxnSpPr/>
          <p:nvPr/>
        </p:nvCxnSpPr>
        <p:spPr>
          <a:xfrm>
            <a:off x="4638675"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Rectangle: Rounded Corners 47">
            <a:extLst>
              <a:ext uri="{FF2B5EF4-FFF2-40B4-BE49-F238E27FC236}">
                <a16:creationId xmlns:a16="http://schemas.microsoft.com/office/drawing/2014/main" id="{1764DEC6-D6B9-44F5-B591-A001411BEDB3}"/>
              </a:ext>
            </a:extLst>
          </p:cNvPr>
          <p:cNvSpPr/>
          <p:nvPr/>
        </p:nvSpPr>
        <p:spPr>
          <a:xfrm>
            <a:off x="2085972" y="5372099"/>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DES</a:t>
            </a:r>
            <a:endParaRPr lang="en-GB" sz="1200" dirty="0"/>
          </a:p>
        </p:txBody>
      </p:sp>
      <p:sp>
        <p:nvSpPr>
          <p:cNvPr id="49" name="Rectangle: Rounded Corners 48">
            <a:extLst>
              <a:ext uri="{FF2B5EF4-FFF2-40B4-BE49-F238E27FC236}">
                <a16:creationId xmlns:a16="http://schemas.microsoft.com/office/drawing/2014/main" id="{EFBB54CE-624F-4359-BAFC-DFB260345562}"/>
              </a:ext>
            </a:extLst>
          </p:cNvPr>
          <p:cNvSpPr/>
          <p:nvPr/>
        </p:nvSpPr>
        <p:spPr>
          <a:xfrm>
            <a:off x="2827732" y="5372096"/>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3DES</a:t>
            </a:r>
            <a:endParaRPr lang="en-GB" sz="1200" dirty="0"/>
          </a:p>
        </p:txBody>
      </p:sp>
      <p:sp>
        <p:nvSpPr>
          <p:cNvPr id="50" name="Rectangle: Rounded Corners 49">
            <a:extLst>
              <a:ext uri="{FF2B5EF4-FFF2-40B4-BE49-F238E27FC236}">
                <a16:creationId xmlns:a16="http://schemas.microsoft.com/office/drawing/2014/main" id="{184C0D2E-B49B-410E-8580-2348A36D25B4}"/>
              </a:ext>
            </a:extLst>
          </p:cNvPr>
          <p:cNvSpPr/>
          <p:nvPr/>
        </p:nvSpPr>
        <p:spPr>
          <a:xfrm>
            <a:off x="3540917" y="5381618"/>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IDEA</a:t>
            </a:r>
            <a:endParaRPr lang="en-GB" sz="1200" dirty="0"/>
          </a:p>
        </p:txBody>
      </p:sp>
      <p:sp>
        <p:nvSpPr>
          <p:cNvPr id="51" name="Rectangle: Rounded Corners 50">
            <a:extLst>
              <a:ext uri="{FF2B5EF4-FFF2-40B4-BE49-F238E27FC236}">
                <a16:creationId xmlns:a16="http://schemas.microsoft.com/office/drawing/2014/main" id="{6C875F19-F1D8-4A79-808A-E31BB730C9BB}"/>
              </a:ext>
            </a:extLst>
          </p:cNvPr>
          <p:cNvSpPr/>
          <p:nvPr/>
        </p:nvSpPr>
        <p:spPr>
          <a:xfrm>
            <a:off x="4242192" y="5370504"/>
            <a:ext cx="765569"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Blowfish</a:t>
            </a:r>
            <a:endParaRPr lang="en-GB" sz="1200" dirty="0"/>
          </a:p>
        </p:txBody>
      </p:sp>
      <p:cxnSp>
        <p:nvCxnSpPr>
          <p:cNvPr id="53" name="Straight Connector 52">
            <a:extLst>
              <a:ext uri="{FF2B5EF4-FFF2-40B4-BE49-F238E27FC236}">
                <a16:creationId xmlns:a16="http://schemas.microsoft.com/office/drawing/2014/main" id="{6EA60ADF-9704-4D95-86E0-F39473469246}"/>
              </a:ext>
            </a:extLst>
          </p:cNvPr>
          <p:cNvCxnSpPr>
            <a:cxnSpLocks/>
          </p:cNvCxnSpPr>
          <p:nvPr/>
        </p:nvCxnSpPr>
        <p:spPr>
          <a:xfrm flipV="1">
            <a:off x="1969290" y="4569619"/>
            <a:ext cx="0" cy="507206"/>
          </a:xfrm>
          <a:prstGeom prst="line">
            <a:avLst/>
          </a:prstGeom>
        </p:spPr>
        <p:style>
          <a:lnRef idx="1">
            <a:schemeClr val="accent1"/>
          </a:lnRef>
          <a:fillRef idx="0">
            <a:schemeClr val="accent1"/>
          </a:fillRef>
          <a:effectRef idx="0">
            <a:schemeClr val="accent1"/>
          </a:effectRef>
          <a:fontRef idx="minor">
            <a:schemeClr val="tx1"/>
          </a:fontRef>
        </p:style>
      </p:cxnSp>
      <p:sp>
        <p:nvSpPr>
          <p:cNvPr id="54" name="Rectangle: Rounded Corners 53">
            <a:extLst>
              <a:ext uri="{FF2B5EF4-FFF2-40B4-BE49-F238E27FC236}">
                <a16:creationId xmlns:a16="http://schemas.microsoft.com/office/drawing/2014/main" id="{A8037763-4C0E-4786-B914-0E59338C69D9}"/>
              </a:ext>
            </a:extLst>
          </p:cNvPr>
          <p:cNvSpPr/>
          <p:nvPr/>
        </p:nvSpPr>
        <p:spPr>
          <a:xfrm>
            <a:off x="6099643" y="5391140"/>
            <a:ext cx="664367"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ISAAC</a:t>
            </a:r>
            <a:endParaRPr lang="en-GB" sz="1200" dirty="0"/>
          </a:p>
        </p:txBody>
      </p:sp>
      <p:cxnSp>
        <p:nvCxnSpPr>
          <p:cNvPr id="55" name="Straight Connector 54">
            <a:extLst>
              <a:ext uri="{FF2B5EF4-FFF2-40B4-BE49-F238E27FC236}">
                <a16:creationId xmlns:a16="http://schemas.microsoft.com/office/drawing/2014/main" id="{64FC5EBD-30AC-41DD-A2D0-67CF9BB9C748}"/>
              </a:ext>
            </a:extLst>
          </p:cNvPr>
          <p:cNvCxnSpPr>
            <a:cxnSpLocks/>
          </p:cNvCxnSpPr>
          <p:nvPr/>
        </p:nvCxnSpPr>
        <p:spPr>
          <a:xfrm>
            <a:off x="6430635" y="5095866"/>
            <a:ext cx="300513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D6CB4B9-BDE5-4235-B4EA-8AC9E2AE822E}"/>
              </a:ext>
            </a:extLst>
          </p:cNvPr>
          <p:cNvCxnSpPr/>
          <p:nvPr/>
        </p:nvCxnSpPr>
        <p:spPr>
          <a:xfrm>
            <a:off x="6430635"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9A173E8D-B080-4FF8-B730-A6C34506BEEA}"/>
              </a:ext>
            </a:extLst>
          </p:cNvPr>
          <p:cNvCxnSpPr/>
          <p:nvPr/>
        </p:nvCxnSpPr>
        <p:spPr>
          <a:xfrm>
            <a:off x="8628529"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B58E2E40-45C7-447A-94C1-9338D06BEE4E}"/>
              </a:ext>
            </a:extLst>
          </p:cNvPr>
          <p:cNvCxnSpPr/>
          <p:nvPr/>
        </p:nvCxnSpPr>
        <p:spPr>
          <a:xfrm>
            <a:off x="7171203"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32EC897A-5946-412F-95A2-19A52D62132C}"/>
              </a:ext>
            </a:extLst>
          </p:cNvPr>
          <p:cNvCxnSpPr/>
          <p:nvPr/>
        </p:nvCxnSpPr>
        <p:spPr>
          <a:xfrm>
            <a:off x="7907010"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8504DC6D-C80C-4ACD-9E75-3E86B9072195}"/>
              </a:ext>
            </a:extLst>
          </p:cNvPr>
          <p:cNvCxnSpPr/>
          <p:nvPr/>
        </p:nvCxnSpPr>
        <p:spPr>
          <a:xfrm>
            <a:off x="9435774"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Rectangle: Rounded Corners 60">
            <a:extLst>
              <a:ext uri="{FF2B5EF4-FFF2-40B4-BE49-F238E27FC236}">
                <a16:creationId xmlns:a16="http://schemas.microsoft.com/office/drawing/2014/main" id="{BBE79564-DC2B-4B6A-944B-D901459AA5CC}"/>
              </a:ext>
            </a:extLst>
          </p:cNvPr>
          <p:cNvSpPr/>
          <p:nvPr/>
        </p:nvSpPr>
        <p:spPr>
          <a:xfrm>
            <a:off x="6883071" y="5391140"/>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Quad</a:t>
            </a:r>
            <a:endParaRPr lang="en-GB" sz="1200" dirty="0"/>
          </a:p>
        </p:txBody>
      </p:sp>
      <p:sp>
        <p:nvSpPr>
          <p:cNvPr id="62" name="Rectangle: Rounded Corners 61">
            <a:extLst>
              <a:ext uri="{FF2B5EF4-FFF2-40B4-BE49-F238E27FC236}">
                <a16:creationId xmlns:a16="http://schemas.microsoft.com/office/drawing/2014/main" id="{34A88253-F4EA-4FA9-AE4D-4EAA18D112A6}"/>
              </a:ext>
            </a:extLst>
          </p:cNvPr>
          <p:cNvSpPr/>
          <p:nvPr/>
        </p:nvSpPr>
        <p:spPr>
          <a:xfrm>
            <a:off x="7624831" y="5391137"/>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Fish</a:t>
            </a:r>
            <a:endParaRPr lang="en-GB" sz="1200" dirty="0"/>
          </a:p>
        </p:txBody>
      </p:sp>
      <p:sp>
        <p:nvSpPr>
          <p:cNvPr id="63" name="Rectangle: Rounded Corners 62">
            <a:extLst>
              <a:ext uri="{FF2B5EF4-FFF2-40B4-BE49-F238E27FC236}">
                <a16:creationId xmlns:a16="http://schemas.microsoft.com/office/drawing/2014/main" id="{A1EB1809-11D6-4043-890A-7477929C8562}"/>
              </a:ext>
            </a:extLst>
          </p:cNvPr>
          <p:cNvSpPr/>
          <p:nvPr/>
        </p:nvSpPr>
        <p:spPr>
          <a:xfrm>
            <a:off x="8338016" y="5400659"/>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RC4</a:t>
            </a:r>
            <a:endParaRPr lang="en-GB" sz="1200" dirty="0"/>
          </a:p>
        </p:txBody>
      </p:sp>
      <p:cxnSp>
        <p:nvCxnSpPr>
          <p:cNvPr id="65" name="Straight Connector 64">
            <a:extLst>
              <a:ext uri="{FF2B5EF4-FFF2-40B4-BE49-F238E27FC236}">
                <a16:creationId xmlns:a16="http://schemas.microsoft.com/office/drawing/2014/main" id="{9A269A11-9290-439F-83C8-A99522EA722A}"/>
              </a:ext>
            </a:extLst>
          </p:cNvPr>
          <p:cNvCxnSpPr>
            <a:cxnSpLocks/>
          </p:cNvCxnSpPr>
          <p:nvPr/>
        </p:nvCxnSpPr>
        <p:spPr>
          <a:xfrm flipV="1">
            <a:off x="6645094" y="4588660"/>
            <a:ext cx="0" cy="507206"/>
          </a:xfrm>
          <a:prstGeom prst="line">
            <a:avLst/>
          </a:prstGeom>
        </p:spPr>
        <p:style>
          <a:lnRef idx="1">
            <a:schemeClr val="accent1"/>
          </a:lnRef>
          <a:fillRef idx="0">
            <a:schemeClr val="accent1"/>
          </a:fillRef>
          <a:effectRef idx="0">
            <a:schemeClr val="accent1"/>
          </a:effectRef>
          <a:fontRef idx="minor">
            <a:schemeClr val="tx1"/>
          </a:fontRef>
        </p:style>
      </p:cxnSp>
      <p:sp>
        <p:nvSpPr>
          <p:cNvPr id="66" name="Rectangle: Rounded Corners 65">
            <a:extLst>
              <a:ext uri="{FF2B5EF4-FFF2-40B4-BE49-F238E27FC236}">
                <a16:creationId xmlns:a16="http://schemas.microsoft.com/office/drawing/2014/main" id="{14D16B43-1A67-449F-B827-2618370EF814}"/>
              </a:ext>
            </a:extLst>
          </p:cNvPr>
          <p:cNvSpPr/>
          <p:nvPr/>
        </p:nvSpPr>
        <p:spPr>
          <a:xfrm>
            <a:off x="9148833" y="5400659"/>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Seal</a:t>
            </a:r>
            <a:endParaRPr lang="en-GB" sz="1200" dirty="0"/>
          </a:p>
        </p:txBody>
      </p:sp>
      <p:cxnSp>
        <p:nvCxnSpPr>
          <p:cNvPr id="67" name="Straight Arrow Connector 66">
            <a:extLst>
              <a:ext uri="{FF2B5EF4-FFF2-40B4-BE49-F238E27FC236}">
                <a16:creationId xmlns:a16="http://schemas.microsoft.com/office/drawing/2014/main" id="{8F93C24E-74DE-4853-AD93-AA750BEF8E53}"/>
              </a:ext>
            </a:extLst>
          </p:cNvPr>
          <p:cNvCxnSpPr/>
          <p:nvPr/>
        </p:nvCxnSpPr>
        <p:spPr>
          <a:xfrm>
            <a:off x="8977311" y="3814762"/>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Rectangle: Rounded Corners 51">
            <a:extLst>
              <a:ext uri="{FF2B5EF4-FFF2-40B4-BE49-F238E27FC236}">
                <a16:creationId xmlns:a16="http://schemas.microsoft.com/office/drawing/2014/main" id="{118A1F68-A888-4E65-82B4-282F2663F95C}"/>
              </a:ext>
            </a:extLst>
          </p:cNvPr>
          <p:cNvSpPr/>
          <p:nvPr/>
        </p:nvSpPr>
        <p:spPr>
          <a:xfrm>
            <a:off x="5092972" y="5384498"/>
            <a:ext cx="765569"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1200" dirty="0"/>
              <a:t>RC 5 / 6</a:t>
            </a:r>
          </a:p>
        </p:txBody>
      </p:sp>
      <p:cxnSp>
        <p:nvCxnSpPr>
          <p:cNvPr id="64" name="Straight Arrow Connector 63">
            <a:extLst>
              <a:ext uri="{FF2B5EF4-FFF2-40B4-BE49-F238E27FC236}">
                <a16:creationId xmlns:a16="http://schemas.microsoft.com/office/drawing/2014/main" id="{6D1013A3-AE18-4765-A1D5-1DBA2EEB3D7A}"/>
              </a:ext>
            </a:extLst>
          </p:cNvPr>
          <p:cNvCxnSpPr>
            <a:cxnSpLocks/>
          </p:cNvCxnSpPr>
          <p:nvPr/>
        </p:nvCxnSpPr>
        <p:spPr>
          <a:xfrm>
            <a:off x="5475756" y="5076825"/>
            <a:ext cx="0" cy="3238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49571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a:xfrm>
            <a:off x="838200" y="365125"/>
            <a:ext cx="10515600" cy="1325563"/>
          </a:xfrm>
        </p:spPr>
        <p:txBody>
          <a:bodyPr anchor="ctr">
            <a:normAutofit/>
          </a:bodyPr>
          <a:lstStyle/>
          <a:p>
            <a:r>
              <a:rPr lang="en-GB" dirty="0"/>
              <a:t>Cryptography Principles</a:t>
            </a:r>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sz="half" idx="1"/>
          </p:nvPr>
        </p:nvSpPr>
        <p:spPr>
          <a:xfrm>
            <a:off x="838200" y="1825625"/>
            <a:ext cx="5181600" cy="4351338"/>
          </a:xfrm>
        </p:spPr>
        <p:txBody>
          <a:bodyPr>
            <a:normAutofit/>
          </a:bodyPr>
          <a:lstStyle/>
          <a:p>
            <a:pPr marL="0" indent="0">
              <a:buNone/>
            </a:pPr>
            <a:endParaRPr lang="en-US" dirty="0"/>
          </a:p>
          <a:p>
            <a:pPr marL="0" indent="0">
              <a:buNone/>
            </a:pPr>
            <a:endParaRPr lang="en-US" dirty="0"/>
          </a:p>
          <a:p>
            <a:pPr marL="0" indent="0" algn="ctr">
              <a:buNone/>
            </a:pPr>
            <a:r>
              <a:rPr lang="en-US" b="1" dirty="0"/>
              <a:t>Confidentiality</a:t>
            </a:r>
          </a:p>
          <a:p>
            <a:pPr marL="0" indent="0" algn="ctr">
              <a:buNone/>
            </a:pPr>
            <a:r>
              <a:rPr lang="en-US" dirty="0"/>
              <a:t>Ensuring that the sensitive information is protected from unauthorized access </a:t>
            </a:r>
            <a:endParaRPr lang="en-GB" dirty="0"/>
          </a:p>
          <a:p>
            <a:endParaRPr lang="en-GB" dirty="0"/>
          </a:p>
        </p:txBody>
      </p:sp>
      <p:pic>
        <p:nvPicPr>
          <p:cNvPr id="5" name="Picture 4" descr="Padlock on computer motherboard">
            <a:extLst>
              <a:ext uri="{FF2B5EF4-FFF2-40B4-BE49-F238E27FC236}">
                <a16:creationId xmlns:a16="http://schemas.microsoft.com/office/drawing/2014/main" id="{62A2AA2B-555C-4713-856F-ACB18667E8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3614" y="2101710"/>
            <a:ext cx="5785850" cy="3861943"/>
          </a:xfrm>
          <a:prstGeom prst="rect">
            <a:avLst/>
          </a:prstGeom>
          <a:effectLst>
            <a:softEdge rad="279400"/>
          </a:effectLst>
        </p:spPr>
      </p:pic>
    </p:spTree>
    <p:extLst>
      <p:ext uri="{BB962C8B-B14F-4D97-AF65-F5344CB8AC3E}">
        <p14:creationId xmlns:p14="http://schemas.microsoft.com/office/powerpoint/2010/main" val="2662973255"/>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Management Lifecycle</a:t>
            </a:r>
            <a:endParaRPr lang="en-GB"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47010" y="1825625"/>
            <a:ext cx="8521792" cy="4935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782350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12224-8D78-43CA-8E8E-BFD12ECCA6A7}"/>
              </a:ext>
            </a:extLst>
          </p:cNvPr>
          <p:cNvSpPr>
            <a:spLocks noGrp="1"/>
          </p:cNvSpPr>
          <p:nvPr>
            <p:ph type="title"/>
          </p:nvPr>
        </p:nvSpPr>
        <p:spPr/>
        <p:txBody>
          <a:bodyPr/>
          <a:lstStyle/>
          <a:p>
            <a:r>
              <a:rPr lang="en-GB" dirty="0"/>
              <a:t>Encryption Strength</a:t>
            </a:r>
          </a:p>
        </p:txBody>
      </p:sp>
      <p:sp>
        <p:nvSpPr>
          <p:cNvPr id="3" name="Content Placeholder 2">
            <a:extLst>
              <a:ext uri="{FF2B5EF4-FFF2-40B4-BE49-F238E27FC236}">
                <a16:creationId xmlns:a16="http://schemas.microsoft.com/office/drawing/2014/main" id="{11D0085B-B80A-455B-8260-E3ABDBC105C6}"/>
              </a:ext>
            </a:extLst>
          </p:cNvPr>
          <p:cNvSpPr>
            <a:spLocks noGrp="1"/>
          </p:cNvSpPr>
          <p:nvPr>
            <p:ph idx="1"/>
          </p:nvPr>
        </p:nvSpPr>
        <p:spPr/>
        <p:txBody>
          <a:bodyPr/>
          <a:lstStyle/>
          <a:p>
            <a:r>
              <a:rPr lang="en-US" dirty="0"/>
              <a:t>Strong Crypto Vs Weak Crypto - It's all relative</a:t>
            </a:r>
          </a:p>
          <a:p>
            <a:endParaRPr lang="en-US" dirty="0"/>
          </a:p>
          <a:p>
            <a:r>
              <a:rPr lang="en-US" dirty="0"/>
              <a:t>Practically everything can be brute forced in time</a:t>
            </a:r>
          </a:p>
          <a:p>
            <a:pPr marL="0" indent="0">
              <a:buNone/>
            </a:pPr>
            <a:endParaRPr lang="en-US" dirty="0"/>
          </a:p>
          <a:p>
            <a:pPr marL="0" indent="0">
              <a:buNone/>
            </a:pPr>
            <a:r>
              <a:rPr lang="en-US" dirty="0"/>
              <a:t>Is the Cypher itself secure?</a:t>
            </a:r>
          </a:p>
          <a:p>
            <a:r>
              <a:rPr lang="en-US" dirty="0"/>
              <a:t> If we can find an algorithm that hasn’t had any crypto vulnerabilities it is considered strong</a:t>
            </a:r>
            <a:endParaRPr lang="en-GB" dirty="0"/>
          </a:p>
        </p:txBody>
      </p:sp>
    </p:spTree>
    <p:extLst>
      <p:ext uri="{BB962C8B-B14F-4D97-AF65-F5344CB8AC3E}">
        <p14:creationId xmlns:p14="http://schemas.microsoft.com/office/powerpoint/2010/main" val="4094050089"/>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8B5FD-058C-41A9-9CB0-5C8083B19909}"/>
              </a:ext>
            </a:extLst>
          </p:cNvPr>
          <p:cNvSpPr>
            <a:spLocks noGrp="1"/>
          </p:cNvSpPr>
          <p:nvPr>
            <p:ph type="title"/>
          </p:nvPr>
        </p:nvSpPr>
        <p:spPr/>
        <p:txBody>
          <a:bodyPr/>
          <a:lstStyle/>
          <a:p>
            <a:r>
              <a:rPr lang="en-US" dirty="0"/>
              <a:t>Encryption Strength</a:t>
            </a:r>
            <a:endParaRPr lang="en-GB" dirty="0"/>
          </a:p>
        </p:txBody>
      </p:sp>
      <p:sp>
        <p:nvSpPr>
          <p:cNvPr id="3" name="Content Placeholder 2">
            <a:extLst>
              <a:ext uri="{FF2B5EF4-FFF2-40B4-BE49-F238E27FC236}">
                <a16:creationId xmlns:a16="http://schemas.microsoft.com/office/drawing/2014/main" id="{8E33345D-9830-4509-B506-4FA168A8509D}"/>
              </a:ext>
            </a:extLst>
          </p:cNvPr>
          <p:cNvSpPr>
            <a:spLocks noGrp="1"/>
          </p:cNvSpPr>
          <p:nvPr>
            <p:ph idx="1"/>
          </p:nvPr>
        </p:nvSpPr>
        <p:spPr/>
        <p:txBody>
          <a:bodyPr>
            <a:normAutofit fontScale="92500" lnSpcReduction="10000"/>
          </a:bodyPr>
          <a:lstStyle/>
          <a:p>
            <a:pPr marL="0" indent="0">
              <a:buNone/>
            </a:pPr>
            <a:r>
              <a:rPr lang="en-US" dirty="0"/>
              <a:t> WEP has vulnerabilities and is therefore considered Weak</a:t>
            </a:r>
          </a:p>
          <a:p>
            <a:pPr marL="0" indent="0">
              <a:buNone/>
            </a:pPr>
            <a:endParaRPr lang="en-US" dirty="0"/>
          </a:p>
          <a:p>
            <a:r>
              <a:rPr lang="en-US" dirty="0"/>
              <a:t>WEP - Design Flaw</a:t>
            </a:r>
          </a:p>
          <a:p>
            <a:endParaRPr lang="en-US" dirty="0"/>
          </a:p>
          <a:p>
            <a:r>
              <a:rPr lang="en-US" dirty="0"/>
              <a:t>DES - 56 Key - easily brute forced!!</a:t>
            </a:r>
          </a:p>
          <a:p>
            <a:endParaRPr lang="en-US" dirty="0"/>
          </a:p>
          <a:p>
            <a:pPr marL="0" indent="0">
              <a:buNone/>
            </a:pPr>
            <a:r>
              <a:rPr lang="en-US" dirty="0"/>
              <a:t>Weak keys can be made stronger, by using the weak key several times (called key strengthening or key stretching) </a:t>
            </a:r>
          </a:p>
          <a:p>
            <a:r>
              <a:rPr lang="en-US" dirty="0"/>
              <a:t>e.g. Hash of a password, Hash a Hash of the Password, and Hash a Hash of a Hash of a password</a:t>
            </a:r>
            <a:endParaRPr lang="en-GB" dirty="0"/>
          </a:p>
        </p:txBody>
      </p:sp>
    </p:spTree>
    <p:extLst>
      <p:ext uri="{BB962C8B-B14F-4D97-AF65-F5344CB8AC3E}">
        <p14:creationId xmlns:p14="http://schemas.microsoft.com/office/powerpoint/2010/main" val="2297300697"/>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2CC27-FB7B-45FF-9662-C98E6C862CCC}"/>
              </a:ext>
            </a:extLst>
          </p:cNvPr>
          <p:cNvSpPr>
            <a:spLocks noGrp="1"/>
          </p:cNvSpPr>
          <p:nvPr>
            <p:ph type="title"/>
          </p:nvPr>
        </p:nvSpPr>
        <p:spPr/>
        <p:txBody>
          <a:bodyPr/>
          <a:lstStyle/>
          <a:p>
            <a:r>
              <a:rPr lang="en-US" dirty="0"/>
              <a:t>Encryption Strength</a:t>
            </a:r>
            <a:endParaRPr lang="en-GB" dirty="0"/>
          </a:p>
        </p:txBody>
      </p:sp>
      <p:sp>
        <p:nvSpPr>
          <p:cNvPr id="3" name="Content Placeholder 2">
            <a:extLst>
              <a:ext uri="{FF2B5EF4-FFF2-40B4-BE49-F238E27FC236}">
                <a16:creationId xmlns:a16="http://schemas.microsoft.com/office/drawing/2014/main" id="{3AB87FF7-0D7E-4FE3-B45B-62DB83C6503F}"/>
              </a:ext>
            </a:extLst>
          </p:cNvPr>
          <p:cNvSpPr>
            <a:spLocks noGrp="1"/>
          </p:cNvSpPr>
          <p:nvPr>
            <p:ph idx="1"/>
          </p:nvPr>
        </p:nvSpPr>
        <p:spPr/>
        <p:txBody>
          <a:bodyPr/>
          <a:lstStyle/>
          <a:p>
            <a:pPr marL="0" indent="0">
              <a:buNone/>
            </a:pPr>
            <a:r>
              <a:rPr lang="en-US" dirty="0"/>
              <a:t>Cryptographic Keys</a:t>
            </a:r>
          </a:p>
          <a:p>
            <a:pPr marL="0" indent="0">
              <a:buNone/>
            </a:pPr>
            <a:endParaRPr lang="en-US" dirty="0"/>
          </a:p>
          <a:p>
            <a:r>
              <a:rPr lang="en-US" dirty="0"/>
              <a:t> Do not rely on security by obscurity</a:t>
            </a:r>
          </a:p>
          <a:p>
            <a:endParaRPr lang="en-US" dirty="0"/>
          </a:p>
          <a:p>
            <a:r>
              <a:rPr lang="en-US" dirty="0"/>
              <a:t> Algorithm is normally publicly available</a:t>
            </a:r>
          </a:p>
          <a:p>
            <a:endParaRPr lang="en-US" dirty="0"/>
          </a:p>
          <a:p>
            <a:r>
              <a:rPr lang="en-US" dirty="0"/>
              <a:t> The only thing that is not known to the attacker is the "Key" </a:t>
            </a:r>
            <a:endParaRPr lang="en-GB" dirty="0"/>
          </a:p>
        </p:txBody>
      </p:sp>
    </p:spTree>
    <p:extLst>
      <p:ext uri="{BB962C8B-B14F-4D97-AF65-F5344CB8AC3E}">
        <p14:creationId xmlns:p14="http://schemas.microsoft.com/office/powerpoint/2010/main" val="2239057780"/>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D4265-22EF-47D1-AA66-421C8AC2ADFE}"/>
              </a:ext>
            </a:extLst>
          </p:cNvPr>
          <p:cNvSpPr>
            <a:spLocks noGrp="1"/>
          </p:cNvSpPr>
          <p:nvPr>
            <p:ph type="title"/>
          </p:nvPr>
        </p:nvSpPr>
        <p:spPr/>
        <p:txBody>
          <a:bodyPr/>
          <a:lstStyle/>
          <a:p>
            <a:r>
              <a:rPr lang="en-US" dirty="0"/>
              <a:t>Encryption Strength</a:t>
            </a:r>
            <a:endParaRPr lang="en-GB" dirty="0"/>
          </a:p>
        </p:txBody>
      </p:sp>
      <p:sp>
        <p:nvSpPr>
          <p:cNvPr id="3" name="Content Placeholder 2">
            <a:extLst>
              <a:ext uri="{FF2B5EF4-FFF2-40B4-BE49-F238E27FC236}">
                <a16:creationId xmlns:a16="http://schemas.microsoft.com/office/drawing/2014/main" id="{4E4297BE-BEE8-411A-87F3-C98E0740460D}"/>
              </a:ext>
            </a:extLst>
          </p:cNvPr>
          <p:cNvSpPr>
            <a:spLocks noGrp="1"/>
          </p:cNvSpPr>
          <p:nvPr>
            <p:ph idx="1"/>
          </p:nvPr>
        </p:nvSpPr>
        <p:spPr/>
        <p:txBody>
          <a:bodyPr>
            <a:normAutofit lnSpcReduction="10000"/>
          </a:bodyPr>
          <a:lstStyle/>
          <a:p>
            <a:pPr marL="0" indent="0">
              <a:buNone/>
            </a:pPr>
            <a:r>
              <a:rPr lang="en-US" dirty="0"/>
              <a:t>The Key determines the output</a:t>
            </a:r>
          </a:p>
          <a:p>
            <a:pPr marL="0" indent="0">
              <a:buNone/>
            </a:pPr>
            <a:endParaRPr lang="en-US" dirty="0"/>
          </a:p>
          <a:p>
            <a:r>
              <a:rPr lang="en-US" dirty="0"/>
              <a:t>Encrypted Data</a:t>
            </a:r>
          </a:p>
          <a:p>
            <a:endParaRPr lang="en-US" dirty="0"/>
          </a:p>
          <a:p>
            <a:r>
              <a:rPr lang="en-US" dirty="0"/>
              <a:t>Hash Value</a:t>
            </a:r>
          </a:p>
          <a:p>
            <a:endParaRPr lang="en-US" dirty="0"/>
          </a:p>
          <a:p>
            <a:r>
              <a:rPr lang="en-US" dirty="0"/>
              <a:t>Dig Signature</a:t>
            </a:r>
          </a:p>
          <a:p>
            <a:endParaRPr lang="en-US" dirty="0"/>
          </a:p>
          <a:p>
            <a:r>
              <a:rPr lang="en-US" dirty="0"/>
              <a:t>Key is protecting your data, so keep it secure!!</a:t>
            </a:r>
            <a:endParaRPr lang="en-GB" dirty="0"/>
          </a:p>
        </p:txBody>
      </p:sp>
    </p:spTree>
    <p:extLst>
      <p:ext uri="{BB962C8B-B14F-4D97-AF65-F5344CB8AC3E}">
        <p14:creationId xmlns:p14="http://schemas.microsoft.com/office/powerpoint/2010/main" val="262755023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B31A9-468D-406A-8FB5-5777F3FE8676}"/>
              </a:ext>
            </a:extLst>
          </p:cNvPr>
          <p:cNvSpPr>
            <a:spLocks noGrp="1"/>
          </p:cNvSpPr>
          <p:nvPr>
            <p:ph type="title"/>
          </p:nvPr>
        </p:nvSpPr>
        <p:spPr/>
        <p:txBody>
          <a:bodyPr/>
          <a:lstStyle/>
          <a:p>
            <a:r>
              <a:rPr lang="en-US" dirty="0"/>
              <a:t>Encryption Strength</a:t>
            </a:r>
            <a:endParaRPr lang="en-GB" dirty="0"/>
          </a:p>
        </p:txBody>
      </p:sp>
      <p:sp>
        <p:nvSpPr>
          <p:cNvPr id="3" name="Content Placeholder 2">
            <a:extLst>
              <a:ext uri="{FF2B5EF4-FFF2-40B4-BE49-F238E27FC236}">
                <a16:creationId xmlns:a16="http://schemas.microsoft.com/office/drawing/2014/main" id="{6516FB1F-0421-4E1F-B986-8D7FF197D37B}"/>
              </a:ext>
            </a:extLst>
          </p:cNvPr>
          <p:cNvSpPr>
            <a:spLocks noGrp="1"/>
          </p:cNvSpPr>
          <p:nvPr>
            <p:ph idx="1"/>
          </p:nvPr>
        </p:nvSpPr>
        <p:spPr/>
        <p:txBody>
          <a:bodyPr>
            <a:normAutofit/>
          </a:bodyPr>
          <a:lstStyle/>
          <a:p>
            <a:pPr marL="0" indent="0">
              <a:buNone/>
            </a:pPr>
            <a:r>
              <a:rPr lang="en-US" dirty="0"/>
              <a:t>Size of the key is important, larger Keys tend to be more secure</a:t>
            </a:r>
          </a:p>
          <a:p>
            <a:pPr marL="0" indent="0">
              <a:buNone/>
            </a:pPr>
            <a:endParaRPr lang="en-US" dirty="0"/>
          </a:p>
          <a:p>
            <a:r>
              <a:rPr lang="en-US" dirty="0"/>
              <a:t>The larger the key the more possible key combinations there are for an attacker to brute force </a:t>
            </a:r>
          </a:p>
          <a:p>
            <a:endParaRPr lang="en-US" dirty="0"/>
          </a:p>
          <a:p>
            <a:r>
              <a:rPr lang="en-US" dirty="0"/>
              <a:t>However as computing power grows, it becomes easier to brute force so we need to make keys larger keys i.e. 128bit or 256 bit keys</a:t>
            </a:r>
          </a:p>
          <a:p>
            <a:pPr lvl="1"/>
            <a:r>
              <a:rPr lang="en-US" dirty="0"/>
              <a:t>Symmetric Encryption - 128bit keys and larger</a:t>
            </a:r>
          </a:p>
          <a:p>
            <a:pPr lvl="1"/>
            <a:r>
              <a:rPr lang="en-US" dirty="0"/>
              <a:t>Asymmetric Encryption - 3072bit and larger</a:t>
            </a:r>
            <a:endParaRPr lang="en-GB" dirty="0"/>
          </a:p>
        </p:txBody>
      </p:sp>
    </p:spTree>
    <p:extLst>
      <p:ext uri="{BB962C8B-B14F-4D97-AF65-F5344CB8AC3E}">
        <p14:creationId xmlns:p14="http://schemas.microsoft.com/office/powerpoint/2010/main" val="102487511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lgn="ctr">
              <a:buNone/>
            </a:pPr>
            <a:r>
              <a:rPr lang="en-US" sz="4800" dirty="0"/>
              <a:t>Badly applied or implemented Cryptographic Techniques</a:t>
            </a:r>
            <a:endParaRPr lang="en-GB" sz="4800" dirty="0"/>
          </a:p>
        </p:txBody>
      </p:sp>
    </p:spTree>
    <p:extLst>
      <p:ext uri="{BB962C8B-B14F-4D97-AF65-F5344CB8AC3E}">
        <p14:creationId xmlns:p14="http://schemas.microsoft.com/office/powerpoint/2010/main" val="2196338922"/>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Cryptography - Challenges &amp; Problems </a:t>
            </a:r>
          </a:p>
        </p:txBody>
      </p:sp>
      <p:sp>
        <p:nvSpPr>
          <p:cNvPr id="3" name="Content Placeholder 2"/>
          <p:cNvSpPr>
            <a:spLocks noGrp="1"/>
          </p:cNvSpPr>
          <p:nvPr>
            <p:ph idx="1"/>
          </p:nvPr>
        </p:nvSpPr>
        <p:spPr/>
        <p:txBody>
          <a:bodyPr>
            <a:normAutofit fontScale="85000" lnSpcReduction="10000"/>
          </a:bodyPr>
          <a:lstStyle/>
          <a:p>
            <a:r>
              <a:rPr lang="en-GB" dirty="0"/>
              <a:t>ECB mode</a:t>
            </a:r>
          </a:p>
          <a:p>
            <a:r>
              <a:rPr lang="en-GB" dirty="0"/>
              <a:t>Collision attacks</a:t>
            </a:r>
          </a:p>
          <a:p>
            <a:r>
              <a:rPr lang="en-GB" dirty="0"/>
              <a:t>Algorithm problems</a:t>
            </a:r>
          </a:p>
          <a:p>
            <a:r>
              <a:rPr lang="en-GB" dirty="0"/>
              <a:t>Key management problems</a:t>
            </a:r>
          </a:p>
          <a:p>
            <a:r>
              <a:rPr lang="en-GB" dirty="0"/>
              <a:t>Identify vulnerabilities of encryption algorithms</a:t>
            </a:r>
          </a:p>
          <a:p>
            <a:r>
              <a:rPr lang="en-GB" dirty="0"/>
              <a:t>Identify the block cipher ECB mode and the common problems associated with it</a:t>
            </a:r>
          </a:p>
          <a:p>
            <a:r>
              <a:rPr lang="en-GB" dirty="0"/>
              <a:t>Describe the use of random number generation and specifically PRNG generator</a:t>
            </a:r>
          </a:p>
          <a:p>
            <a:r>
              <a:rPr lang="en-GB" dirty="0"/>
              <a:t> Explain the phases of cryptographic key management lifecycle o generate; o distribute; o deploy;  o archive;  o destroy</a:t>
            </a:r>
          </a:p>
          <a:p>
            <a:r>
              <a:rPr lang="en-GB" dirty="0"/>
              <a:t>Explain construct of the most common attacks: o version spoofing attack; o backtrack attack; o reverse protocol attack; version rollback attack</a:t>
            </a:r>
          </a:p>
          <a:p>
            <a:endParaRPr lang="en-GB" dirty="0"/>
          </a:p>
        </p:txBody>
      </p:sp>
    </p:spTree>
    <p:extLst>
      <p:ext uri="{BB962C8B-B14F-4D97-AF65-F5344CB8AC3E}">
        <p14:creationId xmlns:p14="http://schemas.microsoft.com/office/powerpoint/2010/main" val="425135263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ECB Mode</a:t>
            </a:r>
          </a:p>
        </p:txBody>
      </p:sp>
      <p:sp>
        <p:nvSpPr>
          <p:cNvPr id="3" name="Content Placeholder 2"/>
          <p:cNvSpPr>
            <a:spLocks noGrp="1"/>
          </p:cNvSpPr>
          <p:nvPr>
            <p:ph idx="1"/>
          </p:nvPr>
        </p:nvSpPr>
        <p:spPr/>
        <p:txBody>
          <a:bodyPr/>
          <a:lstStyle/>
          <a:p>
            <a:r>
              <a:rPr lang="en-US" dirty="0"/>
              <a:t>In cryptography, a block cipher mode of operation is an algorithm that uses a block cipher to provide information security such as confidentiality or authenticity</a:t>
            </a:r>
          </a:p>
          <a:p>
            <a:endParaRPr lang="en-US" dirty="0"/>
          </a:p>
          <a:p>
            <a:r>
              <a:rPr lang="en-US" dirty="0"/>
              <a:t>The simplest of the encryption modes is the Electronic Codebook (ECB) mode (named after conventional physical codebooks)</a:t>
            </a:r>
          </a:p>
          <a:p>
            <a:endParaRPr lang="en-US" dirty="0"/>
          </a:p>
          <a:p>
            <a:r>
              <a:rPr lang="en-US" dirty="0"/>
              <a:t>The message is divided into blocks, and each block is encrypted separately</a:t>
            </a:r>
            <a:endParaRPr lang="en-GB" dirty="0"/>
          </a:p>
        </p:txBody>
      </p:sp>
    </p:spTree>
    <p:extLst>
      <p:ext uri="{BB962C8B-B14F-4D97-AF65-F5344CB8AC3E}">
        <p14:creationId xmlns:p14="http://schemas.microsoft.com/office/powerpoint/2010/main" val="1406550120"/>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ECB Mode</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321" y="1690688"/>
            <a:ext cx="11345662" cy="4564856"/>
          </a:xfrm>
        </p:spPr>
      </p:pic>
    </p:spTree>
    <p:extLst>
      <p:ext uri="{BB962C8B-B14F-4D97-AF65-F5344CB8AC3E}">
        <p14:creationId xmlns:p14="http://schemas.microsoft.com/office/powerpoint/2010/main" val="39971455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Hashing and Passwords</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lstStyle/>
          <a:p>
            <a:pPr marL="0" indent="0">
              <a:buNone/>
            </a:pPr>
            <a:r>
              <a:rPr lang="en-US" dirty="0"/>
              <a:t>Password storage:</a:t>
            </a:r>
          </a:p>
          <a:p>
            <a:r>
              <a:rPr lang="en-US" dirty="0"/>
              <a:t>Don’t store the plaintext password, use a hash value</a:t>
            </a:r>
          </a:p>
          <a:p>
            <a:endParaRPr lang="en-US" dirty="0"/>
          </a:p>
          <a:p>
            <a:r>
              <a:rPr lang="en-US" dirty="0"/>
              <a:t>To avoid password brute force attacks, additional information is included in the hash, known as “Salt” </a:t>
            </a:r>
          </a:p>
          <a:p>
            <a:endParaRPr lang="en-US" dirty="0"/>
          </a:p>
          <a:p>
            <a:r>
              <a:rPr lang="en-US" dirty="0"/>
              <a:t>When used for authentication hashes are compared, not passwords</a:t>
            </a:r>
          </a:p>
        </p:txBody>
      </p:sp>
    </p:spTree>
    <p:extLst>
      <p:ext uri="{BB962C8B-B14F-4D97-AF65-F5344CB8AC3E}">
        <p14:creationId xmlns:p14="http://schemas.microsoft.com/office/powerpoint/2010/main" val="3454029151"/>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ECB Mode – Common Problems</a:t>
            </a:r>
          </a:p>
        </p:txBody>
      </p:sp>
      <p:sp>
        <p:nvSpPr>
          <p:cNvPr id="3" name="Content Placeholder 2"/>
          <p:cNvSpPr>
            <a:spLocks noGrp="1"/>
          </p:cNvSpPr>
          <p:nvPr>
            <p:ph idx="1"/>
          </p:nvPr>
        </p:nvSpPr>
        <p:spPr/>
        <p:txBody>
          <a:bodyPr>
            <a:normAutofit fontScale="70000" lnSpcReduction="20000"/>
          </a:bodyPr>
          <a:lstStyle/>
          <a:p>
            <a:r>
              <a:rPr lang="en-US" dirty="0"/>
              <a:t>The disadvantage of this method is a lack of </a:t>
            </a:r>
            <a:r>
              <a:rPr lang="en-US" b="1" dirty="0">
                <a:solidFill>
                  <a:srgbClr val="FF0000"/>
                </a:solidFill>
              </a:rPr>
              <a:t>diffusion</a:t>
            </a:r>
          </a:p>
          <a:p>
            <a:endParaRPr lang="en-US" b="1" dirty="0">
              <a:solidFill>
                <a:srgbClr val="FF0000"/>
              </a:solidFill>
            </a:endParaRPr>
          </a:p>
          <a:p>
            <a:r>
              <a:rPr lang="en-GB" dirty="0"/>
              <a:t>Diffusion means that if we change a single bit of the plaintext, then (statistically) half of the bits in the ciphertext should change, and similarly, if we change one bit of the ciphertext, then approximately one half of the plaintext bits should change</a:t>
            </a:r>
          </a:p>
          <a:p>
            <a:endParaRPr lang="en-GB" dirty="0"/>
          </a:p>
          <a:p>
            <a:r>
              <a:rPr lang="en-GB" dirty="0"/>
              <a:t>Since a bit can have only two states, when they are all re-evaluated and changed from one seemingly random position to another, half of the bits will have changed state</a:t>
            </a:r>
          </a:p>
          <a:p>
            <a:endParaRPr lang="en-GB" dirty="0"/>
          </a:p>
          <a:p>
            <a:r>
              <a:rPr lang="en-GB" dirty="0"/>
              <a:t>The idea of diffusion is to hide the relationship between the ciphertext and the plain text</a:t>
            </a:r>
          </a:p>
          <a:p>
            <a:endParaRPr lang="en-GB" dirty="0"/>
          </a:p>
          <a:p>
            <a:r>
              <a:rPr lang="en-GB" dirty="0"/>
              <a:t>This will make it hard for an attacker who tries to find out the plain text and it increases the redundancy of plain text by spreading it across the rows and columns; it is achieved through transposition of algorithm and it is used by block cipher only</a:t>
            </a:r>
          </a:p>
        </p:txBody>
      </p:sp>
    </p:spTree>
    <p:extLst>
      <p:ext uri="{BB962C8B-B14F-4D97-AF65-F5344CB8AC3E}">
        <p14:creationId xmlns:p14="http://schemas.microsoft.com/office/powerpoint/2010/main" val="1248735361"/>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ECB Mode – Common Problems</a:t>
            </a:r>
          </a:p>
        </p:txBody>
      </p:sp>
      <p:sp>
        <p:nvSpPr>
          <p:cNvPr id="3" name="Content Placeholder 2"/>
          <p:cNvSpPr>
            <a:spLocks noGrp="1"/>
          </p:cNvSpPr>
          <p:nvPr>
            <p:ph idx="1"/>
          </p:nvPr>
        </p:nvSpPr>
        <p:spPr/>
        <p:txBody>
          <a:bodyPr>
            <a:normAutofit fontScale="85000" lnSpcReduction="20000"/>
          </a:bodyPr>
          <a:lstStyle/>
          <a:p>
            <a:r>
              <a:rPr lang="en-US" sz="3600" dirty="0"/>
              <a:t>Because ECB encrypts identical plaintext blocks into identical ciphertext blocks, it does not hide data patterns well</a:t>
            </a:r>
          </a:p>
          <a:p>
            <a:endParaRPr lang="en-US" sz="3600" dirty="0"/>
          </a:p>
          <a:p>
            <a:r>
              <a:rPr lang="en-US" sz="3600" dirty="0"/>
              <a:t>In some senses, it doesn't provide serious message confidentiality, and it is not recommended for use in cryptographic protocols at all</a:t>
            </a:r>
          </a:p>
          <a:p>
            <a:endParaRPr lang="en-US" sz="3600" dirty="0"/>
          </a:p>
          <a:p>
            <a:r>
              <a:rPr lang="en-US" sz="3600" dirty="0"/>
              <a:t>ECB mode can also make protocols without integrity protection even more susceptible to replay attacks, since each block gets decrypted in exactly the same way</a:t>
            </a:r>
            <a:endParaRPr lang="en-GB" sz="3600" dirty="0"/>
          </a:p>
        </p:txBody>
      </p:sp>
    </p:spTree>
    <p:extLst>
      <p:ext uri="{BB962C8B-B14F-4D97-AF65-F5344CB8AC3E}">
        <p14:creationId xmlns:p14="http://schemas.microsoft.com/office/powerpoint/2010/main" val="1891602431"/>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Collision Attacks</a:t>
            </a:r>
          </a:p>
        </p:txBody>
      </p:sp>
      <p:sp>
        <p:nvSpPr>
          <p:cNvPr id="3" name="Content Placeholder 2"/>
          <p:cNvSpPr>
            <a:spLocks noGrp="1"/>
          </p:cNvSpPr>
          <p:nvPr>
            <p:ph idx="1"/>
          </p:nvPr>
        </p:nvSpPr>
        <p:spPr/>
        <p:txBody>
          <a:bodyPr>
            <a:normAutofit/>
          </a:bodyPr>
          <a:lstStyle/>
          <a:p>
            <a:r>
              <a:rPr lang="en-US" dirty="0"/>
              <a:t>A collision attack on a cryptographic hash tries to find two inputs producing the same hash value, i.e. a hash collision</a:t>
            </a:r>
          </a:p>
          <a:p>
            <a:endParaRPr lang="en-US" dirty="0"/>
          </a:p>
          <a:p>
            <a:r>
              <a:rPr lang="en-US" dirty="0"/>
              <a:t>This is in contrast to a preimage attack where a specific target hash value is specified</a:t>
            </a:r>
          </a:p>
          <a:p>
            <a:endParaRPr lang="en-US" dirty="0"/>
          </a:p>
          <a:p>
            <a:r>
              <a:rPr lang="en-US" dirty="0"/>
              <a:t>Is an attempt to find two input strings of a hash function that produce the same hash result</a:t>
            </a:r>
          </a:p>
        </p:txBody>
      </p:sp>
    </p:spTree>
    <p:extLst>
      <p:ext uri="{BB962C8B-B14F-4D97-AF65-F5344CB8AC3E}">
        <p14:creationId xmlns:p14="http://schemas.microsoft.com/office/powerpoint/2010/main" val="342115001"/>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Collision Attacks</a:t>
            </a:r>
          </a:p>
        </p:txBody>
      </p:sp>
      <p:sp>
        <p:nvSpPr>
          <p:cNvPr id="3" name="Content Placeholder 2"/>
          <p:cNvSpPr>
            <a:spLocks noGrp="1"/>
          </p:cNvSpPr>
          <p:nvPr>
            <p:ph idx="1"/>
          </p:nvPr>
        </p:nvSpPr>
        <p:spPr/>
        <p:txBody>
          <a:bodyPr>
            <a:normAutofit lnSpcReduction="10000"/>
          </a:bodyPr>
          <a:lstStyle/>
          <a:p>
            <a:r>
              <a:rPr lang="en-US" dirty="0"/>
              <a:t>Because hash functions have infinite input length and a predefined output length, there is inevitably going to be the possibility of two different inputs that produce the same output hash</a:t>
            </a:r>
          </a:p>
          <a:p>
            <a:endParaRPr lang="en-US" dirty="0"/>
          </a:p>
          <a:p>
            <a:r>
              <a:rPr lang="en-US" dirty="0"/>
              <a:t>If two separate inputs produce the same hash output, it is called a </a:t>
            </a:r>
            <a:r>
              <a:rPr lang="en-US" b="1" dirty="0"/>
              <a:t>collision</a:t>
            </a:r>
          </a:p>
          <a:p>
            <a:endParaRPr lang="en-US" b="1" dirty="0"/>
          </a:p>
          <a:p>
            <a:r>
              <a:rPr lang="en-US" dirty="0"/>
              <a:t>This collision can then be exploited by any application that compares two hashes together – such as password hashes, file integrity checks, etc.</a:t>
            </a:r>
            <a:endParaRPr lang="en-GB" dirty="0"/>
          </a:p>
        </p:txBody>
      </p:sp>
    </p:spTree>
    <p:extLst>
      <p:ext uri="{BB962C8B-B14F-4D97-AF65-F5344CB8AC3E}">
        <p14:creationId xmlns:p14="http://schemas.microsoft.com/office/powerpoint/2010/main" val="191453143"/>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Random Number Generation </a:t>
            </a:r>
          </a:p>
        </p:txBody>
      </p:sp>
      <p:sp>
        <p:nvSpPr>
          <p:cNvPr id="3" name="Content Placeholder 2"/>
          <p:cNvSpPr>
            <a:spLocks noGrp="1"/>
          </p:cNvSpPr>
          <p:nvPr>
            <p:ph idx="1"/>
          </p:nvPr>
        </p:nvSpPr>
        <p:spPr/>
        <p:txBody>
          <a:bodyPr/>
          <a:lstStyle/>
          <a:p>
            <a:r>
              <a:rPr lang="en-US" dirty="0"/>
              <a:t>To generate “true” random numbers, random number generators gather “entropy,” or seemingly random data from the physical world around them</a:t>
            </a:r>
          </a:p>
          <a:p>
            <a:endParaRPr lang="en-US" dirty="0"/>
          </a:p>
          <a:p>
            <a:r>
              <a:rPr lang="en-US" dirty="0"/>
              <a:t>For random numbers that don't really need to be random, they may just use an algorithm and a seed value</a:t>
            </a:r>
            <a:endParaRPr lang="en-GB" dirty="0"/>
          </a:p>
        </p:txBody>
      </p:sp>
    </p:spTree>
    <p:extLst>
      <p:ext uri="{BB962C8B-B14F-4D97-AF65-F5344CB8AC3E}">
        <p14:creationId xmlns:p14="http://schemas.microsoft.com/office/powerpoint/2010/main" val="258132823"/>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PRNG</a:t>
            </a:r>
          </a:p>
        </p:txBody>
      </p:sp>
      <p:sp>
        <p:nvSpPr>
          <p:cNvPr id="3" name="Content Placeholder 2"/>
          <p:cNvSpPr>
            <a:spLocks noGrp="1"/>
          </p:cNvSpPr>
          <p:nvPr>
            <p:ph idx="1"/>
          </p:nvPr>
        </p:nvSpPr>
        <p:spPr/>
        <p:txBody>
          <a:bodyPr>
            <a:normAutofit/>
          </a:bodyPr>
          <a:lstStyle/>
          <a:p>
            <a:r>
              <a:rPr lang="en-GB" dirty="0"/>
              <a:t>A Random Number Generator is a technology designed to generate a sequence that does not have any pattern, therefore appear to be random</a:t>
            </a:r>
          </a:p>
          <a:p>
            <a:endParaRPr lang="en-GB" dirty="0"/>
          </a:p>
          <a:p>
            <a:r>
              <a:rPr lang="en-GB" dirty="0"/>
              <a:t>Can be software or hardware based</a:t>
            </a:r>
          </a:p>
          <a:p>
            <a:endParaRPr lang="en-GB" dirty="0"/>
          </a:p>
        </p:txBody>
      </p:sp>
    </p:spTree>
    <p:extLst>
      <p:ext uri="{BB962C8B-B14F-4D97-AF65-F5344CB8AC3E}">
        <p14:creationId xmlns:p14="http://schemas.microsoft.com/office/powerpoint/2010/main" val="1292929098"/>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Software Based</a:t>
            </a:r>
          </a:p>
        </p:txBody>
      </p:sp>
      <p:sp>
        <p:nvSpPr>
          <p:cNvPr id="3" name="Content Placeholder 2"/>
          <p:cNvSpPr>
            <a:spLocks noGrp="1"/>
          </p:cNvSpPr>
          <p:nvPr>
            <p:ph idx="1"/>
          </p:nvPr>
        </p:nvSpPr>
        <p:spPr/>
        <p:txBody>
          <a:bodyPr/>
          <a:lstStyle/>
          <a:p>
            <a:r>
              <a:rPr lang="en-GB" dirty="0"/>
              <a:t>Software random generators (PRNG): </a:t>
            </a:r>
          </a:p>
          <a:p>
            <a:pPr lvl="1"/>
            <a:r>
              <a:rPr lang="en-GB" dirty="0"/>
              <a:t>Software RNGs use mathematical algorithms to generate random numbers, initializing the algorithm with a "seed" value derived from some repetitive operation in the computer, such as keystrokes, running processes, the computer's clock, or mouse movements</a:t>
            </a:r>
          </a:p>
          <a:p>
            <a:pPr lvl="1"/>
            <a:endParaRPr lang="en-GB" dirty="0"/>
          </a:p>
          <a:p>
            <a:pPr lvl="1"/>
            <a:r>
              <a:rPr lang="en-GB" dirty="0"/>
              <a:t>However, it is extremely difficult to come up with a completely random seed value, since most such operations only provide seeds with a small range of values</a:t>
            </a:r>
          </a:p>
          <a:p>
            <a:endParaRPr lang="en-GB" dirty="0"/>
          </a:p>
        </p:txBody>
      </p:sp>
    </p:spTree>
    <p:extLst>
      <p:ext uri="{BB962C8B-B14F-4D97-AF65-F5344CB8AC3E}">
        <p14:creationId xmlns:p14="http://schemas.microsoft.com/office/powerpoint/2010/main" val="343286844"/>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Hardware Based</a:t>
            </a:r>
          </a:p>
        </p:txBody>
      </p:sp>
      <p:sp>
        <p:nvSpPr>
          <p:cNvPr id="3" name="Content Placeholder 2"/>
          <p:cNvSpPr>
            <a:spLocks noGrp="1"/>
          </p:cNvSpPr>
          <p:nvPr>
            <p:ph idx="1"/>
          </p:nvPr>
        </p:nvSpPr>
        <p:spPr/>
        <p:txBody>
          <a:bodyPr>
            <a:normAutofit fontScale="92500" lnSpcReduction="10000"/>
          </a:bodyPr>
          <a:lstStyle/>
          <a:p>
            <a:r>
              <a:rPr lang="en-GB" dirty="0"/>
              <a:t>Hardware random generators (TRNG):</a:t>
            </a:r>
          </a:p>
          <a:p>
            <a:pPr lvl="1"/>
            <a:r>
              <a:rPr lang="en-GB" dirty="0"/>
              <a:t>Hardware RNGs do not require seeds because hardware random numbers are not computed values; they are not derived through a repeatable algorithm</a:t>
            </a:r>
          </a:p>
          <a:p>
            <a:pPr lvl="1"/>
            <a:endParaRPr lang="en-GB" dirty="0"/>
          </a:p>
          <a:p>
            <a:pPr lvl="1"/>
            <a:r>
              <a:rPr lang="en-GB" dirty="0"/>
              <a:t>Rather, hardware-generated random numbers are digitized snapshots of naturally occurring noise</a:t>
            </a:r>
          </a:p>
          <a:p>
            <a:pPr lvl="1"/>
            <a:endParaRPr lang="en-GB" dirty="0"/>
          </a:p>
          <a:p>
            <a:pPr lvl="1"/>
            <a:r>
              <a:rPr lang="en-GB" dirty="0"/>
              <a:t>Because there is no algorithm and no repeating sequences of numbers, even if a hacker could determine one number, he would not be able to use it to predict any future numbers</a:t>
            </a:r>
          </a:p>
          <a:p>
            <a:pPr lvl="1"/>
            <a:endParaRPr lang="en-GB" dirty="0"/>
          </a:p>
          <a:p>
            <a:pPr lvl="1"/>
            <a:r>
              <a:rPr lang="en-GB" dirty="0"/>
              <a:t>For this reason, hardware RNGs are known as Truly Random Number Generators, or TRNGs</a:t>
            </a:r>
          </a:p>
          <a:p>
            <a:endParaRPr lang="en-GB" dirty="0"/>
          </a:p>
        </p:txBody>
      </p:sp>
    </p:spTree>
    <p:extLst>
      <p:ext uri="{BB962C8B-B14F-4D97-AF65-F5344CB8AC3E}">
        <p14:creationId xmlns:p14="http://schemas.microsoft.com/office/powerpoint/2010/main" val="2306517698"/>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PRNG Generator</a:t>
            </a:r>
          </a:p>
        </p:txBody>
      </p:sp>
      <p:sp>
        <p:nvSpPr>
          <p:cNvPr id="3" name="Content Placeholder 2"/>
          <p:cNvSpPr>
            <a:spLocks noGrp="1"/>
          </p:cNvSpPr>
          <p:nvPr>
            <p:ph idx="1"/>
          </p:nvPr>
        </p:nvSpPr>
        <p:spPr/>
        <p:txBody>
          <a:bodyPr/>
          <a:lstStyle/>
          <a:p>
            <a:r>
              <a:rPr lang="en-GB" dirty="0"/>
              <a:t>Pseudo Random Number Generator</a:t>
            </a:r>
          </a:p>
          <a:p>
            <a:endParaRPr lang="en-GB" dirty="0"/>
          </a:p>
          <a:p>
            <a:r>
              <a:rPr lang="en-GB" dirty="0"/>
              <a:t>What is the period?</a:t>
            </a:r>
          </a:p>
          <a:p>
            <a:endParaRPr lang="en-GB" dirty="0"/>
          </a:p>
          <a:p>
            <a:r>
              <a:rPr lang="en-GB" dirty="0"/>
              <a:t>What is the distribution?</a:t>
            </a:r>
          </a:p>
        </p:txBody>
      </p:sp>
    </p:spTree>
    <p:extLst>
      <p:ext uri="{BB962C8B-B14F-4D97-AF65-F5344CB8AC3E}">
        <p14:creationId xmlns:p14="http://schemas.microsoft.com/office/powerpoint/2010/main" val="2440573097"/>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PRNG - Period</a:t>
            </a:r>
          </a:p>
        </p:txBody>
      </p:sp>
      <p:sp>
        <p:nvSpPr>
          <p:cNvPr id="3" name="Content Placeholder 2"/>
          <p:cNvSpPr>
            <a:spLocks noGrp="1"/>
          </p:cNvSpPr>
          <p:nvPr>
            <p:ph idx="1"/>
          </p:nvPr>
        </p:nvSpPr>
        <p:spPr/>
        <p:txBody>
          <a:bodyPr/>
          <a:lstStyle/>
          <a:p>
            <a:r>
              <a:rPr lang="en-GB" dirty="0"/>
              <a:t>The state is updated after each output</a:t>
            </a:r>
          </a:p>
          <a:p>
            <a:endParaRPr lang="en-GB" dirty="0"/>
          </a:p>
          <a:p>
            <a:r>
              <a:rPr lang="en-GB" dirty="0"/>
              <a:t>If the state has n bits after at least 2^n outputs the internal state must repeat which means that the PRNG produces the same sequence of outputs</a:t>
            </a:r>
          </a:p>
          <a:p>
            <a:endParaRPr lang="en-GB" dirty="0"/>
          </a:p>
          <a:p>
            <a:r>
              <a:rPr lang="en-GB" dirty="0"/>
              <a:t>Roughly speaking, the number of outputs until the internal state repeats is the period of a PRNG</a:t>
            </a:r>
          </a:p>
        </p:txBody>
      </p:sp>
    </p:spTree>
    <p:extLst>
      <p:ext uri="{BB962C8B-B14F-4D97-AF65-F5344CB8AC3E}">
        <p14:creationId xmlns:p14="http://schemas.microsoft.com/office/powerpoint/2010/main" val="2717198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Attacks on Passwords</a:t>
            </a:r>
          </a:p>
        </p:txBody>
      </p:sp>
      <p:sp>
        <p:nvSpPr>
          <p:cNvPr id="5" name="Rectangle: Rounded Corners 4">
            <a:extLst>
              <a:ext uri="{FF2B5EF4-FFF2-40B4-BE49-F238E27FC236}">
                <a16:creationId xmlns:a16="http://schemas.microsoft.com/office/drawing/2014/main" id="{0D08B103-1A4F-4866-B94E-4D8936D5A46E}"/>
              </a:ext>
            </a:extLst>
          </p:cNvPr>
          <p:cNvSpPr/>
          <p:nvPr/>
        </p:nvSpPr>
        <p:spPr>
          <a:xfrm>
            <a:off x="1088321" y="1690688"/>
            <a:ext cx="4383380" cy="4802187"/>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t" anchorCtr="0"/>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Directly…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Brute force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Dictionary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Rainbow table</a:t>
            </a:r>
          </a:p>
        </p:txBody>
      </p:sp>
      <p:sp>
        <p:nvSpPr>
          <p:cNvPr id="8" name="Rectangle: Rounded Corners 7">
            <a:extLst>
              <a:ext uri="{FF2B5EF4-FFF2-40B4-BE49-F238E27FC236}">
                <a16:creationId xmlns:a16="http://schemas.microsoft.com/office/drawing/2014/main" id="{52ADC2D5-DF5A-456C-92F6-83887F5FD4EF}"/>
              </a:ext>
            </a:extLst>
          </p:cNvPr>
          <p:cNvSpPr/>
          <p:nvPr/>
        </p:nvSpPr>
        <p:spPr>
          <a:xfrm>
            <a:off x="6509804" y="1690688"/>
            <a:ext cx="4383380" cy="4802187"/>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t" anchorCtr="0"/>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Indirectly…</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Phishing</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Man-in-the-Middle</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Credential Stuffing</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Keyloggers</a:t>
            </a:r>
          </a:p>
        </p:txBody>
      </p:sp>
    </p:spTree>
    <p:extLst>
      <p:ext uri="{BB962C8B-B14F-4D97-AF65-F5344CB8AC3E}">
        <p14:creationId xmlns:p14="http://schemas.microsoft.com/office/powerpoint/2010/main" val="3358497786"/>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EC7B3-A0C3-4D13-88E1-4FE896B903CB}"/>
              </a:ext>
            </a:extLst>
          </p:cNvPr>
          <p:cNvSpPr>
            <a:spLocks noGrp="1"/>
          </p:cNvSpPr>
          <p:nvPr>
            <p:ph type="title"/>
          </p:nvPr>
        </p:nvSpPr>
        <p:spPr/>
        <p:txBody>
          <a:bodyPr/>
          <a:lstStyle/>
          <a:p>
            <a:r>
              <a:rPr lang="en-GB" dirty="0"/>
              <a:t>PRNG - Distribution</a:t>
            </a:r>
          </a:p>
        </p:txBody>
      </p:sp>
      <p:cxnSp>
        <p:nvCxnSpPr>
          <p:cNvPr id="6" name="Straight Connector 5">
            <a:extLst>
              <a:ext uri="{FF2B5EF4-FFF2-40B4-BE49-F238E27FC236}">
                <a16:creationId xmlns:a16="http://schemas.microsoft.com/office/drawing/2014/main" id="{B508A8F0-1102-4517-8266-E81F27307D5B}"/>
              </a:ext>
            </a:extLst>
          </p:cNvPr>
          <p:cNvCxnSpPr/>
          <p:nvPr/>
        </p:nvCxnSpPr>
        <p:spPr>
          <a:xfrm>
            <a:off x="1008714" y="2882616"/>
            <a:ext cx="3161446" cy="0"/>
          </a:xfrm>
          <a:prstGeom prst="line">
            <a:avLst/>
          </a:prstGeom>
          <a:ln w="12700"/>
        </p:spPr>
        <p:style>
          <a:lnRef idx="1">
            <a:schemeClr val="accent6"/>
          </a:lnRef>
          <a:fillRef idx="0">
            <a:schemeClr val="accent6"/>
          </a:fillRef>
          <a:effectRef idx="0">
            <a:schemeClr val="accent6"/>
          </a:effectRef>
          <a:fontRef idx="minor">
            <a:schemeClr val="tx1"/>
          </a:fontRef>
        </p:style>
      </p:cxnSp>
      <p:sp>
        <p:nvSpPr>
          <p:cNvPr id="8" name="TextBox 7">
            <a:extLst>
              <a:ext uri="{FF2B5EF4-FFF2-40B4-BE49-F238E27FC236}">
                <a16:creationId xmlns:a16="http://schemas.microsoft.com/office/drawing/2014/main" id="{16911EE6-6A4D-4452-BAFB-89A0AC03905D}"/>
              </a:ext>
            </a:extLst>
          </p:cNvPr>
          <p:cNvSpPr txBox="1"/>
          <p:nvPr/>
        </p:nvSpPr>
        <p:spPr>
          <a:xfrm>
            <a:off x="1627874" y="3616590"/>
            <a:ext cx="1858842" cy="369332"/>
          </a:xfrm>
          <a:prstGeom prst="rect">
            <a:avLst/>
          </a:prstGeom>
          <a:noFill/>
        </p:spPr>
        <p:txBody>
          <a:bodyPr wrap="none" rtlCol="0">
            <a:spAutoFit/>
          </a:bodyPr>
          <a:lstStyle/>
          <a:p>
            <a:r>
              <a:rPr lang="en-GB" dirty="0"/>
              <a:t>Good Distribution</a:t>
            </a:r>
          </a:p>
        </p:txBody>
      </p:sp>
      <p:sp>
        <p:nvSpPr>
          <p:cNvPr id="4" name="Rectangle 3">
            <a:extLst>
              <a:ext uri="{FF2B5EF4-FFF2-40B4-BE49-F238E27FC236}">
                <a16:creationId xmlns:a16="http://schemas.microsoft.com/office/drawing/2014/main" id="{E2402183-2698-4DE8-930E-7B94A22D9C2F}"/>
              </a:ext>
            </a:extLst>
          </p:cNvPr>
          <p:cNvSpPr/>
          <p:nvPr/>
        </p:nvSpPr>
        <p:spPr>
          <a:xfrm>
            <a:off x="1012808" y="1902603"/>
            <a:ext cx="3161446" cy="1713987"/>
          </a:xfrm>
          <a:prstGeom prst="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a:p>
        </p:txBody>
      </p:sp>
      <p:sp>
        <p:nvSpPr>
          <p:cNvPr id="16" name="Arc 15">
            <a:extLst>
              <a:ext uri="{FF2B5EF4-FFF2-40B4-BE49-F238E27FC236}">
                <a16:creationId xmlns:a16="http://schemas.microsoft.com/office/drawing/2014/main" id="{CFC475B7-C175-4116-8E49-3CBF6895031A}"/>
              </a:ext>
            </a:extLst>
          </p:cNvPr>
          <p:cNvSpPr/>
          <p:nvPr/>
        </p:nvSpPr>
        <p:spPr>
          <a:xfrm rot="10800000">
            <a:off x="4789844" y="801627"/>
            <a:ext cx="5757352" cy="2201948"/>
          </a:xfrm>
          <a:prstGeom prst="arc">
            <a:avLst>
              <a:gd name="adj1" fmla="val 16324352"/>
              <a:gd name="adj2" fmla="val 0"/>
            </a:avLst>
          </a:prstGeom>
          <a:ln w="127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GB"/>
          </a:p>
        </p:txBody>
      </p:sp>
      <p:sp>
        <p:nvSpPr>
          <p:cNvPr id="18" name="Arc 17">
            <a:extLst>
              <a:ext uri="{FF2B5EF4-FFF2-40B4-BE49-F238E27FC236}">
                <a16:creationId xmlns:a16="http://schemas.microsoft.com/office/drawing/2014/main" id="{68FB4417-5D3B-491C-B0B2-D05FF3C0D73E}"/>
              </a:ext>
            </a:extLst>
          </p:cNvPr>
          <p:cNvSpPr/>
          <p:nvPr/>
        </p:nvSpPr>
        <p:spPr>
          <a:xfrm rot="10800000" flipH="1">
            <a:off x="5072614" y="801626"/>
            <a:ext cx="5757352" cy="2201948"/>
          </a:xfrm>
          <a:prstGeom prst="arc">
            <a:avLst>
              <a:gd name="adj1" fmla="val 16324352"/>
              <a:gd name="adj2" fmla="val 0"/>
            </a:avLst>
          </a:prstGeom>
          <a:ln w="127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GB"/>
          </a:p>
        </p:txBody>
      </p:sp>
      <p:sp>
        <p:nvSpPr>
          <p:cNvPr id="11" name="Rectangle 10">
            <a:extLst>
              <a:ext uri="{FF2B5EF4-FFF2-40B4-BE49-F238E27FC236}">
                <a16:creationId xmlns:a16="http://schemas.microsoft.com/office/drawing/2014/main" id="{9C995B4A-35DE-4844-80B8-60EFF81A70E7}"/>
              </a:ext>
            </a:extLst>
          </p:cNvPr>
          <p:cNvSpPr/>
          <p:nvPr/>
        </p:nvSpPr>
        <p:spPr>
          <a:xfrm>
            <a:off x="7980834" y="1902601"/>
            <a:ext cx="3161446" cy="1713987"/>
          </a:xfrm>
          <a:prstGeom prst="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a:p>
        </p:txBody>
      </p:sp>
      <p:sp>
        <p:nvSpPr>
          <p:cNvPr id="10" name="Rectangle 9">
            <a:extLst>
              <a:ext uri="{FF2B5EF4-FFF2-40B4-BE49-F238E27FC236}">
                <a16:creationId xmlns:a16="http://schemas.microsoft.com/office/drawing/2014/main" id="{E497B78C-9DDB-40AC-8B69-219E2923D210}"/>
              </a:ext>
            </a:extLst>
          </p:cNvPr>
          <p:cNvSpPr/>
          <p:nvPr/>
        </p:nvSpPr>
        <p:spPr>
          <a:xfrm>
            <a:off x="4507074" y="1902602"/>
            <a:ext cx="3161446" cy="1713987"/>
          </a:xfrm>
          <a:prstGeom prst="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a:p>
        </p:txBody>
      </p:sp>
      <p:sp>
        <p:nvSpPr>
          <p:cNvPr id="20" name="TextBox 19">
            <a:extLst>
              <a:ext uri="{FF2B5EF4-FFF2-40B4-BE49-F238E27FC236}">
                <a16:creationId xmlns:a16="http://schemas.microsoft.com/office/drawing/2014/main" id="{788293B3-B6BC-4B12-863A-15C48AA82DBD}"/>
              </a:ext>
            </a:extLst>
          </p:cNvPr>
          <p:cNvSpPr txBox="1"/>
          <p:nvPr/>
        </p:nvSpPr>
        <p:spPr>
          <a:xfrm>
            <a:off x="5596151" y="3600179"/>
            <a:ext cx="999697" cy="369332"/>
          </a:xfrm>
          <a:prstGeom prst="rect">
            <a:avLst/>
          </a:prstGeom>
          <a:noFill/>
        </p:spPr>
        <p:txBody>
          <a:bodyPr wrap="none" rtlCol="0">
            <a:spAutoFit/>
          </a:bodyPr>
          <a:lstStyle/>
          <a:p>
            <a:r>
              <a:rPr lang="en-GB" dirty="0"/>
              <a:t>Low Bias</a:t>
            </a:r>
          </a:p>
        </p:txBody>
      </p:sp>
      <p:sp>
        <p:nvSpPr>
          <p:cNvPr id="21" name="TextBox 20">
            <a:extLst>
              <a:ext uri="{FF2B5EF4-FFF2-40B4-BE49-F238E27FC236}">
                <a16:creationId xmlns:a16="http://schemas.microsoft.com/office/drawing/2014/main" id="{00AC6804-AD18-4D4C-B107-702823E86F3F}"/>
              </a:ext>
            </a:extLst>
          </p:cNvPr>
          <p:cNvSpPr txBox="1"/>
          <p:nvPr/>
        </p:nvSpPr>
        <p:spPr>
          <a:xfrm>
            <a:off x="9061708" y="3639779"/>
            <a:ext cx="1043876" cy="369332"/>
          </a:xfrm>
          <a:prstGeom prst="rect">
            <a:avLst/>
          </a:prstGeom>
          <a:noFill/>
        </p:spPr>
        <p:txBody>
          <a:bodyPr wrap="none" rtlCol="0">
            <a:spAutoFit/>
          </a:bodyPr>
          <a:lstStyle/>
          <a:p>
            <a:r>
              <a:rPr lang="en-GB" dirty="0"/>
              <a:t>High Bias</a:t>
            </a:r>
          </a:p>
        </p:txBody>
      </p:sp>
      <p:sp>
        <p:nvSpPr>
          <p:cNvPr id="26" name="TextBox 25">
            <a:extLst>
              <a:ext uri="{FF2B5EF4-FFF2-40B4-BE49-F238E27FC236}">
                <a16:creationId xmlns:a16="http://schemas.microsoft.com/office/drawing/2014/main" id="{0159E862-089F-4E5B-8C6B-8DF93D28A99C}"/>
              </a:ext>
            </a:extLst>
          </p:cNvPr>
          <p:cNvSpPr txBox="1"/>
          <p:nvPr/>
        </p:nvSpPr>
        <p:spPr>
          <a:xfrm>
            <a:off x="967706" y="5768693"/>
            <a:ext cx="10174574" cy="369332"/>
          </a:xfrm>
          <a:prstGeom prst="rect">
            <a:avLst/>
          </a:prstGeom>
          <a:noFill/>
        </p:spPr>
        <p:txBody>
          <a:bodyPr wrap="square" rtlCol="0">
            <a:spAutoFit/>
          </a:bodyPr>
          <a:lstStyle/>
          <a:p>
            <a:r>
              <a:rPr lang="en-GB" dirty="0">
                <a:sym typeface="Wingdings" panose="05000000000000000000" pitchFamily="2" charset="2"/>
              </a:rPr>
              <a:t>&lt; --------------------------------------------------------- </a:t>
            </a:r>
            <a:r>
              <a:rPr lang="en-GB" dirty="0"/>
              <a:t>Other Bias Patterns ------------------------------------------------------ &gt;</a:t>
            </a:r>
          </a:p>
        </p:txBody>
      </p:sp>
      <p:sp>
        <p:nvSpPr>
          <p:cNvPr id="28" name="Freeform: Shape 27">
            <a:extLst>
              <a:ext uri="{FF2B5EF4-FFF2-40B4-BE49-F238E27FC236}">
                <a16:creationId xmlns:a16="http://schemas.microsoft.com/office/drawing/2014/main" id="{3EA7EBA9-3660-48CC-8CBE-D3AC6F851735}"/>
              </a:ext>
            </a:extLst>
          </p:cNvPr>
          <p:cNvSpPr/>
          <p:nvPr/>
        </p:nvSpPr>
        <p:spPr>
          <a:xfrm>
            <a:off x="1022538" y="4350563"/>
            <a:ext cx="3147621" cy="1105106"/>
          </a:xfrm>
          <a:custGeom>
            <a:avLst/>
            <a:gdLst>
              <a:gd name="connsiteX0" fmla="*/ 0 w 3710906"/>
              <a:gd name="connsiteY0" fmla="*/ 145574 h 1105106"/>
              <a:gd name="connsiteX1" fmla="*/ 1435157 w 3710906"/>
              <a:gd name="connsiteY1" fmla="*/ 145574 h 1105106"/>
              <a:gd name="connsiteX2" fmla="*/ 1636079 w 3710906"/>
              <a:gd name="connsiteY2" fmla="*/ 1105079 h 1105106"/>
              <a:gd name="connsiteX3" fmla="*/ 2214242 w 3710906"/>
              <a:gd name="connsiteY3" fmla="*/ 112771 h 1105106"/>
              <a:gd name="connsiteX4" fmla="*/ 3587892 w 3710906"/>
              <a:gd name="connsiteY4" fmla="*/ 10260 h 1105106"/>
              <a:gd name="connsiteX5" fmla="*/ 3710906 w 3710906"/>
              <a:gd name="connsiteY5" fmla="*/ 2059 h 110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0906" h="1105106">
                <a:moveTo>
                  <a:pt x="0" y="145574"/>
                </a:moveTo>
                <a:cubicBezTo>
                  <a:pt x="581238" y="65615"/>
                  <a:pt x="1162477" y="-14343"/>
                  <a:pt x="1435157" y="145574"/>
                </a:cubicBezTo>
                <a:cubicBezTo>
                  <a:pt x="1707837" y="305491"/>
                  <a:pt x="1506232" y="1110546"/>
                  <a:pt x="1636079" y="1105079"/>
                </a:cubicBezTo>
                <a:cubicBezTo>
                  <a:pt x="1765927" y="1099612"/>
                  <a:pt x="1888940" y="295241"/>
                  <a:pt x="2214242" y="112771"/>
                </a:cubicBezTo>
                <a:cubicBezTo>
                  <a:pt x="2539544" y="-69699"/>
                  <a:pt x="3338448" y="28712"/>
                  <a:pt x="3587892" y="10260"/>
                </a:cubicBezTo>
                <a:lnTo>
                  <a:pt x="3710906" y="2059"/>
                </a:lnTo>
              </a:path>
            </a:pathLst>
          </a:custGeom>
          <a:ln w="127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GB"/>
          </a:p>
        </p:txBody>
      </p:sp>
      <p:sp>
        <p:nvSpPr>
          <p:cNvPr id="29" name="Freeform: Shape 28">
            <a:extLst>
              <a:ext uri="{FF2B5EF4-FFF2-40B4-BE49-F238E27FC236}">
                <a16:creationId xmlns:a16="http://schemas.microsoft.com/office/drawing/2014/main" id="{9810E6B9-E42A-44CE-ACDE-89A54572B29F}"/>
              </a:ext>
            </a:extLst>
          </p:cNvPr>
          <p:cNvSpPr/>
          <p:nvPr/>
        </p:nvSpPr>
        <p:spPr>
          <a:xfrm rot="10800000">
            <a:off x="4522188" y="4081955"/>
            <a:ext cx="3147621" cy="1105106"/>
          </a:xfrm>
          <a:custGeom>
            <a:avLst/>
            <a:gdLst>
              <a:gd name="connsiteX0" fmla="*/ 0 w 3710906"/>
              <a:gd name="connsiteY0" fmla="*/ 145574 h 1105106"/>
              <a:gd name="connsiteX1" fmla="*/ 1435157 w 3710906"/>
              <a:gd name="connsiteY1" fmla="*/ 145574 h 1105106"/>
              <a:gd name="connsiteX2" fmla="*/ 1636079 w 3710906"/>
              <a:gd name="connsiteY2" fmla="*/ 1105079 h 1105106"/>
              <a:gd name="connsiteX3" fmla="*/ 2214242 w 3710906"/>
              <a:gd name="connsiteY3" fmla="*/ 112771 h 1105106"/>
              <a:gd name="connsiteX4" fmla="*/ 3587892 w 3710906"/>
              <a:gd name="connsiteY4" fmla="*/ 10260 h 1105106"/>
              <a:gd name="connsiteX5" fmla="*/ 3710906 w 3710906"/>
              <a:gd name="connsiteY5" fmla="*/ 2059 h 110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0906" h="1105106">
                <a:moveTo>
                  <a:pt x="0" y="145574"/>
                </a:moveTo>
                <a:cubicBezTo>
                  <a:pt x="581238" y="65615"/>
                  <a:pt x="1162477" y="-14343"/>
                  <a:pt x="1435157" y="145574"/>
                </a:cubicBezTo>
                <a:cubicBezTo>
                  <a:pt x="1707837" y="305491"/>
                  <a:pt x="1506232" y="1110546"/>
                  <a:pt x="1636079" y="1105079"/>
                </a:cubicBezTo>
                <a:cubicBezTo>
                  <a:pt x="1765927" y="1099612"/>
                  <a:pt x="1888940" y="295241"/>
                  <a:pt x="2214242" y="112771"/>
                </a:cubicBezTo>
                <a:cubicBezTo>
                  <a:pt x="2539544" y="-69699"/>
                  <a:pt x="3338448" y="28712"/>
                  <a:pt x="3587892" y="10260"/>
                </a:cubicBezTo>
                <a:lnTo>
                  <a:pt x="3710906" y="2059"/>
                </a:lnTo>
              </a:path>
            </a:pathLst>
          </a:custGeom>
          <a:ln w="127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GB"/>
          </a:p>
        </p:txBody>
      </p:sp>
      <p:sp>
        <p:nvSpPr>
          <p:cNvPr id="23" name="Rectangle 22">
            <a:extLst>
              <a:ext uri="{FF2B5EF4-FFF2-40B4-BE49-F238E27FC236}">
                <a16:creationId xmlns:a16="http://schemas.microsoft.com/office/drawing/2014/main" id="{4C909EBE-04A3-44BA-A5CA-9E0678DA9359}"/>
              </a:ext>
            </a:extLst>
          </p:cNvPr>
          <p:cNvSpPr/>
          <p:nvPr/>
        </p:nvSpPr>
        <p:spPr>
          <a:xfrm>
            <a:off x="4502980" y="4009111"/>
            <a:ext cx="3161446" cy="1713987"/>
          </a:xfrm>
          <a:prstGeom prst="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a:p>
        </p:txBody>
      </p:sp>
      <p:sp>
        <p:nvSpPr>
          <p:cNvPr id="22" name="Rectangle 21">
            <a:extLst>
              <a:ext uri="{FF2B5EF4-FFF2-40B4-BE49-F238E27FC236}">
                <a16:creationId xmlns:a16="http://schemas.microsoft.com/office/drawing/2014/main" id="{05003F83-050E-4AA9-85C6-A4799C13AE67}"/>
              </a:ext>
            </a:extLst>
          </p:cNvPr>
          <p:cNvSpPr/>
          <p:nvPr/>
        </p:nvSpPr>
        <p:spPr>
          <a:xfrm>
            <a:off x="1008714" y="4009112"/>
            <a:ext cx="3161446" cy="1713987"/>
          </a:xfrm>
          <a:prstGeom prst="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a:p>
        </p:txBody>
      </p:sp>
      <p:sp>
        <p:nvSpPr>
          <p:cNvPr id="30" name="Freeform: Shape 29">
            <a:extLst>
              <a:ext uri="{FF2B5EF4-FFF2-40B4-BE49-F238E27FC236}">
                <a16:creationId xmlns:a16="http://schemas.microsoft.com/office/drawing/2014/main" id="{E987AEEF-383E-4C10-BBAD-E4E2DE10DF19}"/>
              </a:ext>
            </a:extLst>
          </p:cNvPr>
          <p:cNvSpPr/>
          <p:nvPr/>
        </p:nvSpPr>
        <p:spPr>
          <a:xfrm>
            <a:off x="7982252" y="4515811"/>
            <a:ext cx="3158610" cy="855981"/>
          </a:xfrm>
          <a:custGeom>
            <a:avLst/>
            <a:gdLst>
              <a:gd name="connsiteX0" fmla="*/ 0 w 3158610"/>
              <a:gd name="connsiteY0" fmla="*/ 154600 h 855981"/>
              <a:gd name="connsiteX1" fmla="*/ 561762 w 3158610"/>
              <a:gd name="connsiteY1" fmla="*/ 146399 h 855981"/>
              <a:gd name="connsiteX2" fmla="*/ 684775 w 3158610"/>
              <a:gd name="connsiteY2" fmla="*/ 855776 h 855981"/>
              <a:gd name="connsiteX3" fmla="*/ 1004610 w 3158610"/>
              <a:gd name="connsiteY3" fmla="*/ 68490 h 855981"/>
              <a:gd name="connsiteX4" fmla="*/ 1185030 w 3158610"/>
              <a:gd name="connsiteY4" fmla="*/ 781968 h 855981"/>
              <a:gd name="connsiteX5" fmla="*/ 1406454 w 3158610"/>
              <a:gd name="connsiteY5" fmla="*/ 84892 h 855981"/>
              <a:gd name="connsiteX6" fmla="*/ 1611477 w 3158610"/>
              <a:gd name="connsiteY6" fmla="*/ 777868 h 855981"/>
              <a:gd name="connsiteX7" fmla="*/ 1849303 w 3158610"/>
              <a:gd name="connsiteY7" fmla="*/ 52088 h 855981"/>
              <a:gd name="connsiteX8" fmla="*/ 2029722 w 3158610"/>
              <a:gd name="connsiteY8" fmla="*/ 712261 h 855981"/>
              <a:gd name="connsiteX9" fmla="*/ 2226544 w 3158610"/>
              <a:gd name="connsiteY9" fmla="*/ 39787 h 855981"/>
              <a:gd name="connsiteX10" fmla="*/ 2452069 w 3158610"/>
              <a:gd name="connsiteY10" fmla="*/ 667156 h 855981"/>
              <a:gd name="connsiteX11" fmla="*/ 2611986 w 3158610"/>
              <a:gd name="connsiteY11" fmla="*/ 39787 h 855981"/>
              <a:gd name="connsiteX12" fmla="*/ 3104040 w 3158610"/>
              <a:gd name="connsiteY12" fmla="*/ 64390 h 855981"/>
              <a:gd name="connsiteX13" fmla="*/ 3124542 w 3158610"/>
              <a:gd name="connsiteY13" fmla="*/ 64390 h 85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58610" h="855981">
                <a:moveTo>
                  <a:pt x="0" y="154600"/>
                </a:moveTo>
                <a:cubicBezTo>
                  <a:pt x="223816" y="92068"/>
                  <a:pt x="447633" y="29536"/>
                  <a:pt x="561762" y="146399"/>
                </a:cubicBezTo>
                <a:cubicBezTo>
                  <a:pt x="675891" y="263262"/>
                  <a:pt x="610967" y="868761"/>
                  <a:pt x="684775" y="855776"/>
                </a:cubicBezTo>
                <a:cubicBezTo>
                  <a:pt x="758583" y="842791"/>
                  <a:pt x="921234" y="80791"/>
                  <a:pt x="1004610" y="68490"/>
                </a:cubicBezTo>
                <a:cubicBezTo>
                  <a:pt x="1087986" y="56189"/>
                  <a:pt x="1118056" y="779234"/>
                  <a:pt x="1185030" y="781968"/>
                </a:cubicBezTo>
                <a:cubicBezTo>
                  <a:pt x="1252004" y="784702"/>
                  <a:pt x="1335380" y="85575"/>
                  <a:pt x="1406454" y="84892"/>
                </a:cubicBezTo>
                <a:cubicBezTo>
                  <a:pt x="1477528" y="84209"/>
                  <a:pt x="1537669" y="783335"/>
                  <a:pt x="1611477" y="777868"/>
                </a:cubicBezTo>
                <a:cubicBezTo>
                  <a:pt x="1685285" y="772401"/>
                  <a:pt x="1779596" y="63022"/>
                  <a:pt x="1849303" y="52088"/>
                </a:cubicBezTo>
                <a:cubicBezTo>
                  <a:pt x="1919010" y="41154"/>
                  <a:pt x="1966849" y="714311"/>
                  <a:pt x="2029722" y="712261"/>
                </a:cubicBezTo>
                <a:cubicBezTo>
                  <a:pt x="2092595" y="710211"/>
                  <a:pt x="2156153" y="47305"/>
                  <a:pt x="2226544" y="39787"/>
                </a:cubicBezTo>
                <a:cubicBezTo>
                  <a:pt x="2296935" y="32269"/>
                  <a:pt x="2387829" y="667156"/>
                  <a:pt x="2452069" y="667156"/>
                </a:cubicBezTo>
                <a:cubicBezTo>
                  <a:pt x="2516309" y="667156"/>
                  <a:pt x="2503324" y="140248"/>
                  <a:pt x="2611986" y="39787"/>
                </a:cubicBezTo>
                <a:cubicBezTo>
                  <a:pt x="2720648" y="-60674"/>
                  <a:pt x="3018614" y="60289"/>
                  <a:pt x="3104040" y="64390"/>
                </a:cubicBezTo>
                <a:cubicBezTo>
                  <a:pt x="3189466" y="68491"/>
                  <a:pt x="3157004" y="66440"/>
                  <a:pt x="3124542" y="64390"/>
                </a:cubicBezTo>
              </a:path>
            </a:pathLst>
          </a:custGeom>
          <a:ln w="127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GB"/>
          </a:p>
        </p:txBody>
      </p:sp>
      <p:sp>
        <p:nvSpPr>
          <p:cNvPr id="24" name="Rectangle 23">
            <a:extLst>
              <a:ext uri="{FF2B5EF4-FFF2-40B4-BE49-F238E27FC236}">
                <a16:creationId xmlns:a16="http://schemas.microsoft.com/office/drawing/2014/main" id="{532D6041-72D8-4196-ABC3-BB039D3D5B2C}"/>
              </a:ext>
            </a:extLst>
          </p:cNvPr>
          <p:cNvSpPr/>
          <p:nvPr/>
        </p:nvSpPr>
        <p:spPr>
          <a:xfrm>
            <a:off x="7980834" y="4001294"/>
            <a:ext cx="3161446" cy="1713987"/>
          </a:xfrm>
          <a:prstGeom prst="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a:p>
        </p:txBody>
      </p:sp>
    </p:spTree>
    <p:extLst>
      <p:ext uri="{BB962C8B-B14F-4D97-AF65-F5344CB8AC3E}">
        <p14:creationId xmlns:p14="http://schemas.microsoft.com/office/powerpoint/2010/main" val="2811423326"/>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6565"/>
            <a:ext cx="10515600" cy="1325563"/>
          </a:xfrm>
        </p:spPr>
        <p:txBody>
          <a:bodyPr/>
          <a:lstStyle/>
          <a:p>
            <a:r>
              <a:rPr lang="en-GB" dirty="0"/>
              <a:t>PRNG Algorithms</a:t>
            </a:r>
          </a:p>
        </p:txBody>
      </p:sp>
      <p:sp>
        <p:nvSpPr>
          <p:cNvPr id="3" name="Content Placeholder 2"/>
          <p:cNvSpPr>
            <a:spLocks noGrp="1"/>
          </p:cNvSpPr>
          <p:nvPr>
            <p:ph idx="1"/>
          </p:nvPr>
        </p:nvSpPr>
        <p:spPr/>
        <p:txBody>
          <a:bodyPr/>
          <a:lstStyle/>
          <a:p>
            <a:r>
              <a:rPr lang="en-GB" dirty="0"/>
              <a:t>The very first software algorithm to generate random numbers, was supposedly written in 1946 by John von Neumann, and is called the Middle Square Method</a:t>
            </a:r>
          </a:p>
          <a:p>
            <a:endParaRPr lang="en-GB" dirty="0"/>
          </a:p>
          <a:p>
            <a:r>
              <a:rPr lang="en-GB" dirty="0"/>
              <a:t>It's crazy simple</a:t>
            </a:r>
          </a:p>
          <a:p>
            <a:endParaRPr lang="en-GB" dirty="0"/>
          </a:p>
          <a:p>
            <a:r>
              <a:rPr lang="en-GB" dirty="0"/>
              <a:t>Enough so, you could execute it with a pencil, paper, and basic calculator</a:t>
            </a:r>
          </a:p>
        </p:txBody>
      </p:sp>
    </p:spTree>
    <p:extLst>
      <p:ext uri="{BB962C8B-B14F-4D97-AF65-F5344CB8AC3E}">
        <p14:creationId xmlns:p14="http://schemas.microsoft.com/office/powerpoint/2010/main" val="3419327086"/>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38836"/>
            <a:ext cx="10515600" cy="1325563"/>
          </a:xfrm>
        </p:spPr>
        <p:txBody>
          <a:bodyPr/>
          <a:lstStyle/>
          <a:p>
            <a:r>
              <a:rPr lang="en-GB" dirty="0"/>
              <a:t>PRNG Algorithms - Middle square</a:t>
            </a:r>
            <a:br>
              <a:rPr lang="en-GB" dirty="0"/>
            </a:br>
            <a:endParaRPr lang="en-GB" dirty="0"/>
          </a:p>
        </p:txBody>
      </p:sp>
      <p:sp>
        <p:nvSpPr>
          <p:cNvPr id="3" name="Content Placeholder 2"/>
          <p:cNvSpPr>
            <a:spLocks noGrp="1"/>
          </p:cNvSpPr>
          <p:nvPr>
            <p:ph idx="1"/>
          </p:nvPr>
        </p:nvSpPr>
        <p:spPr/>
        <p:txBody>
          <a:bodyPr>
            <a:normAutofit/>
          </a:bodyPr>
          <a:lstStyle/>
          <a:p>
            <a:r>
              <a:rPr lang="en-GB" dirty="0"/>
              <a:t>The algorithm is to start with an n-digit seed</a:t>
            </a:r>
          </a:p>
          <a:p>
            <a:endParaRPr lang="en-GB" dirty="0"/>
          </a:p>
          <a:p>
            <a:r>
              <a:rPr lang="en-GB" dirty="0"/>
              <a:t>The seed is squared, producing a 2n-digit result, zero-padded as necessary. The middle n-digits are then extracted from the result for the next seed</a:t>
            </a:r>
          </a:p>
          <a:p>
            <a:endParaRPr lang="en-GB" dirty="0"/>
          </a:p>
          <a:p>
            <a:r>
              <a:rPr lang="en-GB" dirty="0"/>
              <a:t>See? Simple</a:t>
            </a:r>
          </a:p>
          <a:p>
            <a:endParaRPr lang="en-GB" dirty="0"/>
          </a:p>
          <a:p>
            <a:r>
              <a:rPr lang="en-GB" dirty="0"/>
              <a:t>Let's look at an example…</a:t>
            </a:r>
          </a:p>
          <a:p>
            <a:endParaRPr lang="en-GB" dirty="0"/>
          </a:p>
        </p:txBody>
      </p:sp>
    </p:spTree>
    <p:extLst>
      <p:ext uri="{BB962C8B-B14F-4D97-AF65-F5344CB8AC3E}">
        <p14:creationId xmlns:p14="http://schemas.microsoft.com/office/powerpoint/2010/main" val="161419449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PRNG Algorithms - Middle square</a:t>
            </a:r>
          </a:p>
        </p:txBody>
      </p:sp>
      <p:sp>
        <p:nvSpPr>
          <p:cNvPr id="3" name="TextBox 2"/>
          <p:cNvSpPr txBox="1"/>
          <p:nvPr/>
        </p:nvSpPr>
        <p:spPr>
          <a:xfrm>
            <a:off x="2281645" y="1690688"/>
            <a:ext cx="8177367" cy="4616648"/>
          </a:xfrm>
          <a:prstGeom prst="rect">
            <a:avLst/>
          </a:prstGeom>
          <a:noFill/>
        </p:spPr>
        <p:txBody>
          <a:bodyPr wrap="none" rtlCol="0">
            <a:spAutoFit/>
          </a:bodyPr>
          <a:lstStyle/>
          <a:p>
            <a:r>
              <a:rPr lang="en-GB" sz="2400" dirty="0"/>
              <a:t>Suppose we start with a seed of 81 (2 digits)</a:t>
            </a:r>
          </a:p>
          <a:p>
            <a:r>
              <a:rPr lang="en-GB" sz="2400" dirty="0"/>
              <a:t>81 squared is 6561 (4 digits)</a:t>
            </a:r>
          </a:p>
          <a:p>
            <a:r>
              <a:rPr lang="en-GB" sz="2400" dirty="0"/>
              <a:t>We then take the middle two digits out of the result, which is 56</a:t>
            </a:r>
          </a:p>
          <a:p>
            <a:r>
              <a:rPr lang="en-GB" sz="2400" dirty="0"/>
              <a:t>We continue the process:</a:t>
            </a:r>
          </a:p>
          <a:p>
            <a:endParaRPr lang="en-GB" dirty="0"/>
          </a:p>
          <a:p>
            <a:pPr lvl="2"/>
            <a:r>
              <a:rPr lang="en-GB" dirty="0"/>
              <a:t>81</a:t>
            </a:r>
            <a:r>
              <a:rPr lang="en-GB" baseline="30000" dirty="0"/>
              <a:t>2</a:t>
            </a:r>
            <a:r>
              <a:rPr lang="en-GB" dirty="0"/>
              <a:t> = 6561</a:t>
            </a:r>
          </a:p>
          <a:p>
            <a:pPr lvl="2"/>
            <a:r>
              <a:rPr lang="en-GB" dirty="0"/>
              <a:t>56</a:t>
            </a:r>
            <a:r>
              <a:rPr lang="en-GB" baseline="30000" dirty="0"/>
              <a:t>2</a:t>
            </a:r>
            <a:r>
              <a:rPr lang="en-GB" dirty="0"/>
              <a:t> = 3136</a:t>
            </a:r>
          </a:p>
          <a:p>
            <a:pPr lvl="2"/>
            <a:r>
              <a:rPr lang="en-GB" dirty="0"/>
              <a:t>13</a:t>
            </a:r>
            <a:r>
              <a:rPr lang="en-GB" baseline="30000" dirty="0"/>
              <a:t>2</a:t>
            </a:r>
            <a:r>
              <a:rPr lang="en-GB" dirty="0"/>
              <a:t> = 0169</a:t>
            </a:r>
          </a:p>
          <a:p>
            <a:pPr lvl="2"/>
            <a:r>
              <a:rPr lang="en-GB" dirty="0"/>
              <a:t>16</a:t>
            </a:r>
            <a:r>
              <a:rPr lang="en-GB" baseline="30000" dirty="0"/>
              <a:t>2</a:t>
            </a:r>
            <a:r>
              <a:rPr lang="en-GB" dirty="0"/>
              <a:t> = 0256</a:t>
            </a:r>
          </a:p>
          <a:p>
            <a:pPr lvl="2"/>
            <a:r>
              <a:rPr lang="en-GB" dirty="0"/>
              <a:t>25</a:t>
            </a:r>
            <a:r>
              <a:rPr lang="en-GB" baseline="30000" dirty="0"/>
              <a:t>2</a:t>
            </a:r>
            <a:r>
              <a:rPr lang="en-GB" dirty="0"/>
              <a:t> = 0625</a:t>
            </a:r>
          </a:p>
          <a:p>
            <a:pPr lvl="2"/>
            <a:r>
              <a:rPr lang="en-GB" dirty="0"/>
              <a:t>62</a:t>
            </a:r>
            <a:r>
              <a:rPr lang="en-GB" baseline="30000" dirty="0"/>
              <a:t>2</a:t>
            </a:r>
            <a:r>
              <a:rPr lang="en-GB" dirty="0"/>
              <a:t> = 3844</a:t>
            </a:r>
          </a:p>
          <a:p>
            <a:pPr lvl="2"/>
            <a:r>
              <a:rPr lang="en-GB" dirty="0"/>
              <a:t>84</a:t>
            </a:r>
            <a:r>
              <a:rPr lang="en-GB" baseline="30000" dirty="0"/>
              <a:t>2</a:t>
            </a:r>
            <a:r>
              <a:rPr lang="en-GB" dirty="0"/>
              <a:t> = 7056</a:t>
            </a:r>
          </a:p>
          <a:p>
            <a:pPr lvl="2"/>
            <a:r>
              <a:rPr lang="en-GB" dirty="0"/>
              <a:t>5</a:t>
            </a:r>
            <a:r>
              <a:rPr lang="en-GB" baseline="30000" dirty="0"/>
              <a:t>2</a:t>
            </a:r>
            <a:r>
              <a:rPr lang="en-GB" dirty="0"/>
              <a:t> = 0025</a:t>
            </a:r>
          </a:p>
          <a:p>
            <a:pPr lvl="2"/>
            <a:r>
              <a:rPr lang="en-GB" dirty="0"/>
              <a:t>2</a:t>
            </a:r>
            <a:r>
              <a:rPr lang="en-GB" baseline="30000" dirty="0"/>
              <a:t>2</a:t>
            </a:r>
            <a:r>
              <a:rPr lang="en-GB" dirty="0"/>
              <a:t> = 0004</a:t>
            </a:r>
          </a:p>
          <a:p>
            <a:pPr lvl="2"/>
            <a:r>
              <a:rPr lang="en-GB" dirty="0"/>
              <a:t>0</a:t>
            </a:r>
            <a:r>
              <a:rPr lang="en-GB" baseline="30000" dirty="0"/>
              <a:t>2</a:t>
            </a:r>
            <a:r>
              <a:rPr lang="en-GB" dirty="0"/>
              <a:t> = 0000</a:t>
            </a:r>
          </a:p>
        </p:txBody>
      </p:sp>
    </p:spTree>
    <p:extLst>
      <p:ext uri="{BB962C8B-B14F-4D97-AF65-F5344CB8AC3E}">
        <p14:creationId xmlns:p14="http://schemas.microsoft.com/office/powerpoint/2010/main" val="3643769914"/>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DE5C7-9C6A-4A64-8794-28D235CB2ACC}"/>
              </a:ext>
            </a:extLst>
          </p:cNvPr>
          <p:cNvSpPr>
            <a:spLocks noGrp="1"/>
          </p:cNvSpPr>
          <p:nvPr>
            <p:ph type="title"/>
          </p:nvPr>
        </p:nvSpPr>
        <p:spPr/>
        <p:txBody>
          <a:bodyPr/>
          <a:lstStyle/>
          <a:p>
            <a:r>
              <a:rPr lang="en-GB" dirty="0"/>
              <a:t>PRNG Algorithms - Middle square</a:t>
            </a:r>
          </a:p>
        </p:txBody>
      </p:sp>
      <p:pic>
        <p:nvPicPr>
          <p:cNvPr id="4" name="Content Placeholder 3">
            <a:extLst>
              <a:ext uri="{FF2B5EF4-FFF2-40B4-BE49-F238E27FC236}">
                <a16:creationId xmlns:a16="http://schemas.microsoft.com/office/drawing/2014/main" id="{45D0E05E-6DAE-4DA7-9278-4307F7FFB6E4}"/>
              </a:ext>
            </a:extLst>
          </p:cNvPr>
          <p:cNvPicPr>
            <a:picLocks noGrp="1" noChangeAspect="1"/>
          </p:cNvPicPr>
          <p:nvPr>
            <p:ph idx="1"/>
          </p:nvPr>
        </p:nvPicPr>
        <p:blipFill>
          <a:blip r:embed="rId2"/>
          <a:stretch>
            <a:fillRect/>
          </a:stretch>
        </p:blipFill>
        <p:spPr>
          <a:xfrm>
            <a:off x="3117898" y="1825625"/>
            <a:ext cx="5956204" cy="4351338"/>
          </a:xfrm>
          <a:prstGeom prst="rect">
            <a:avLst/>
          </a:prstGeom>
        </p:spPr>
      </p:pic>
    </p:spTree>
    <p:extLst>
      <p:ext uri="{BB962C8B-B14F-4D97-AF65-F5344CB8AC3E}">
        <p14:creationId xmlns:p14="http://schemas.microsoft.com/office/powerpoint/2010/main" val="3301650270"/>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Middle  Square Problem</a:t>
            </a:r>
          </a:p>
        </p:txBody>
      </p:sp>
      <p:sp>
        <p:nvSpPr>
          <p:cNvPr id="3" name="Content Placeholder 2"/>
          <p:cNvSpPr>
            <a:spLocks noGrp="1"/>
          </p:cNvSpPr>
          <p:nvPr>
            <p:ph idx="1"/>
          </p:nvPr>
        </p:nvSpPr>
        <p:spPr/>
        <p:txBody>
          <a:bodyPr>
            <a:normAutofit fontScale="92500" lnSpcReduction="10000"/>
          </a:bodyPr>
          <a:lstStyle/>
          <a:p>
            <a:r>
              <a:rPr lang="en-GB" dirty="0"/>
              <a:t>And we've reached the core problem with the middle square method- it has a tendency to converge, most likely to zero, but other numbers are possible, and in some cases a short loop</a:t>
            </a:r>
          </a:p>
          <a:p>
            <a:endParaRPr lang="en-GB" dirty="0"/>
          </a:p>
          <a:p>
            <a:r>
              <a:rPr lang="en-GB" dirty="0"/>
              <a:t>Of course, John von Neumann was aware of this problem, but he also preferred it that way</a:t>
            </a:r>
          </a:p>
          <a:p>
            <a:endParaRPr lang="en-GB" dirty="0"/>
          </a:p>
          <a:p>
            <a:r>
              <a:rPr lang="en-GB" dirty="0"/>
              <a:t>When the middle square method fails, it's immediately noticeable</a:t>
            </a:r>
          </a:p>
          <a:p>
            <a:endParaRPr lang="en-GB" dirty="0"/>
          </a:p>
          <a:p>
            <a:r>
              <a:rPr lang="en-GB" dirty="0"/>
              <a:t>But, it's also horribly biased and fails most statistical tests for randomness</a:t>
            </a:r>
          </a:p>
        </p:txBody>
      </p:sp>
    </p:spTree>
    <p:extLst>
      <p:ext uri="{BB962C8B-B14F-4D97-AF65-F5344CB8AC3E}">
        <p14:creationId xmlns:p14="http://schemas.microsoft.com/office/powerpoint/2010/main" val="891520310"/>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Middle Square Weyl Sequence</a:t>
            </a:r>
          </a:p>
        </p:txBody>
      </p:sp>
      <p:sp>
        <p:nvSpPr>
          <p:cNvPr id="3" name="Content Placeholder 2"/>
          <p:cNvSpPr>
            <a:spLocks noGrp="1"/>
          </p:cNvSpPr>
          <p:nvPr>
            <p:ph idx="1"/>
          </p:nvPr>
        </p:nvSpPr>
        <p:spPr/>
        <p:txBody>
          <a:bodyPr/>
          <a:lstStyle/>
          <a:p>
            <a:r>
              <a:rPr lang="en-GB" dirty="0"/>
              <a:t>A modern approach to an old problem is known as the Middle Square Weyl Sequence, from Hermann Weyl</a:t>
            </a:r>
          </a:p>
          <a:p>
            <a:endParaRPr lang="en-GB" dirty="0"/>
          </a:p>
          <a:p>
            <a:r>
              <a:rPr lang="en-GB" dirty="0"/>
              <a:t>Basically, a number is added to the square, then the middle bits are extracted from the result for the next seed</a:t>
            </a:r>
          </a:p>
          <a:p>
            <a:endParaRPr lang="en-GB" dirty="0"/>
          </a:p>
          <a:p>
            <a:r>
              <a:rPr lang="en-GB" dirty="0"/>
              <a:t>Video: </a:t>
            </a:r>
            <a:r>
              <a:rPr lang="en-US" dirty="0">
                <a:hlinkClick r:id="rId3"/>
              </a:rPr>
              <a:t>How Pseudo Random Number Generators Works? | Middle Square Weyl Sequence RNG Explained - YouTube</a:t>
            </a:r>
            <a:endParaRPr lang="en-GB" dirty="0"/>
          </a:p>
        </p:txBody>
      </p:sp>
    </p:spTree>
    <p:extLst>
      <p:ext uri="{BB962C8B-B14F-4D97-AF65-F5344CB8AC3E}">
        <p14:creationId xmlns:p14="http://schemas.microsoft.com/office/powerpoint/2010/main" val="53910280"/>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Algorithm Problems</a:t>
            </a:r>
          </a:p>
        </p:txBody>
      </p:sp>
      <p:sp>
        <p:nvSpPr>
          <p:cNvPr id="3" name="Content Placeholder 2"/>
          <p:cNvSpPr>
            <a:spLocks noGrp="1"/>
          </p:cNvSpPr>
          <p:nvPr>
            <p:ph idx="1"/>
          </p:nvPr>
        </p:nvSpPr>
        <p:spPr/>
        <p:txBody>
          <a:bodyPr>
            <a:normAutofit fontScale="85000" lnSpcReduction="20000"/>
          </a:bodyPr>
          <a:lstStyle/>
          <a:p>
            <a:r>
              <a:rPr lang="en-GB" dirty="0"/>
              <a:t>In practice, the output from many common PRNGs exhibit artefacts that cause them to fail statistical pattern-detection tests</a:t>
            </a:r>
          </a:p>
          <a:p>
            <a:endParaRPr lang="en-GB" dirty="0"/>
          </a:p>
          <a:p>
            <a:r>
              <a:rPr lang="en-GB" dirty="0"/>
              <a:t>These include:</a:t>
            </a:r>
          </a:p>
          <a:p>
            <a:pPr lvl="1"/>
            <a:r>
              <a:rPr lang="en-GB" dirty="0"/>
              <a:t>Shorter than expected periods for some seed states (such seed states may be called 'weak' in this context)</a:t>
            </a:r>
          </a:p>
          <a:p>
            <a:pPr lvl="1"/>
            <a:r>
              <a:rPr lang="en-GB" dirty="0"/>
              <a:t>Lack of uniformity of distribution for large quantities of generated numbers;</a:t>
            </a:r>
          </a:p>
          <a:p>
            <a:pPr lvl="1"/>
            <a:r>
              <a:rPr lang="en-GB" dirty="0"/>
              <a:t>Correlation of successive values</a:t>
            </a:r>
          </a:p>
          <a:p>
            <a:pPr lvl="1"/>
            <a:r>
              <a:rPr lang="en-GB" dirty="0"/>
              <a:t>Poor dimensional distribution of the output sequence</a:t>
            </a:r>
          </a:p>
          <a:p>
            <a:pPr lvl="1"/>
            <a:r>
              <a:rPr lang="en-GB" dirty="0"/>
              <a:t>The distances between where certain values occur are distributed differently from those in a random sequence distribution</a:t>
            </a:r>
          </a:p>
          <a:p>
            <a:pPr lvl="1"/>
            <a:endParaRPr lang="en-GB" dirty="0"/>
          </a:p>
          <a:p>
            <a:r>
              <a:rPr lang="en-GB" dirty="0"/>
              <a:t>Defects exhibited by flawed PRNGs range from unnoticeable (and unknown) to very obvious</a:t>
            </a:r>
          </a:p>
        </p:txBody>
      </p:sp>
    </p:spTree>
    <p:extLst>
      <p:ext uri="{BB962C8B-B14F-4D97-AF65-F5344CB8AC3E}">
        <p14:creationId xmlns:p14="http://schemas.microsoft.com/office/powerpoint/2010/main" val="3957055690"/>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Algorithm Problems</a:t>
            </a:r>
          </a:p>
        </p:txBody>
      </p:sp>
      <p:sp>
        <p:nvSpPr>
          <p:cNvPr id="3" name="Content Placeholder 2"/>
          <p:cNvSpPr>
            <a:spLocks noGrp="1"/>
          </p:cNvSpPr>
          <p:nvPr>
            <p:ph idx="1"/>
          </p:nvPr>
        </p:nvSpPr>
        <p:spPr/>
        <p:txBody>
          <a:bodyPr/>
          <a:lstStyle/>
          <a:p>
            <a:r>
              <a:rPr lang="en-GB" dirty="0"/>
              <a:t>The first PRNG to avoid major problems and still run fairly quickly was the Mersenne Twister, which was published in 1998</a:t>
            </a:r>
          </a:p>
          <a:p>
            <a:endParaRPr lang="en-GB" dirty="0"/>
          </a:p>
          <a:p>
            <a:r>
              <a:rPr lang="en-GB" dirty="0"/>
              <a:t>Other high-quality PRNGs have since been developed </a:t>
            </a:r>
          </a:p>
          <a:p>
            <a:r>
              <a:rPr lang="en-GB" dirty="0"/>
              <a:t>See: Cloudflare lava lamp</a:t>
            </a:r>
          </a:p>
        </p:txBody>
      </p:sp>
    </p:spTree>
    <p:extLst>
      <p:ext uri="{BB962C8B-B14F-4D97-AF65-F5344CB8AC3E}">
        <p14:creationId xmlns:p14="http://schemas.microsoft.com/office/powerpoint/2010/main" val="2816634053"/>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Lightbulb and gear with solid fill">
            <a:extLst>
              <a:ext uri="{FF2B5EF4-FFF2-40B4-BE49-F238E27FC236}">
                <a16:creationId xmlns:a16="http://schemas.microsoft.com/office/drawing/2014/main" id="{9B6CF725-62F8-44D9-94E6-981B360895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3130" y="701831"/>
            <a:ext cx="4705623" cy="4705623"/>
          </a:xfrm>
          <a:prstGeom prst="rect">
            <a:avLst/>
          </a:prstGeom>
        </p:spPr>
      </p:pic>
      <p:sp>
        <p:nvSpPr>
          <p:cNvPr id="2" name="Title 1">
            <a:extLst>
              <a:ext uri="{FF2B5EF4-FFF2-40B4-BE49-F238E27FC236}">
                <a16:creationId xmlns:a16="http://schemas.microsoft.com/office/drawing/2014/main" id="{DE9866BA-502A-4F27-9E43-D22B840C1030}"/>
              </a:ext>
            </a:extLst>
          </p:cNvPr>
          <p:cNvSpPr>
            <a:spLocks noGrp="1"/>
          </p:cNvSpPr>
          <p:nvPr>
            <p:ph type="title"/>
          </p:nvPr>
        </p:nvSpPr>
        <p:spPr/>
        <p:txBody>
          <a:bodyPr/>
          <a:lstStyle/>
          <a:p>
            <a:r>
              <a:rPr lang="en-GB" dirty="0"/>
              <a:t>Lab (20 Mins Research / 10 Mins discussion):</a:t>
            </a:r>
          </a:p>
        </p:txBody>
      </p:sp>
      <p:sp>
        <p:nvSpPr>
          <p:cNvPr id="3" name="Content Placeholder 2">
            <a:extLst>
              <a:ext uri="{FF2B5EF4-FFF2-40B4-BE49-F238E27FC236}">
                <a16:creationId xmlns:a16="http://schemas.microsoft.com/office/drawing/2014/main" id="{5932004D-CDF6-4A93-A009-7950E30C0719}"/>
              </a:ext>
            </a:extLst>
          </p:cNvPr>
          <p:cNvSpPr>
            <a:spLocks noGrp="1"/>
          </p:cNvSpPr>
          <p:nvPr>
            <p:ph idx="1"/>
          </p:nvPr>
        </p:nvSpPr>
        <p:spPr>
          <a:xfrm>
            <a:off x="838200" y="1825625"/>
            <a:ext cx="7176796" cy="4351338"/>
          </a:xfrm>
        </p:spPr>
        <p:txBody>
          <a:bodyPr>
            <a:normAutofit/>
          </a:bodyPr>
          <a:lstStyle/>
          <a:p>
            <a:r>
              <a:rPr lang="en-GB" dirty="0"/>
              <a:t>Look into the following types of cryptographic attacks…</a:t>
            </a:r>
          </a:p>
          <a:p>
            <a:endParaRPr lang="en-GB" dirty="0"/>
          </a:p>
          <a:p>
            <a:r>
              <a:rPr lang="en-GB" dirty="0"/>
              <a:t>What do they do?</a:t>
            </a:r>
          </a:p>
          <a:p>
            <a:endParaRPr lang="en-GB" dirty="0"/>
          </a:p>
          <a:p>
            <a:r>
              <a:rPr lang="en-GB" dirty="0"/>
              <a:t>How are they used, can you find any live examples?</a:t>
            </a:r>
          </a:p>
          <a:p>
            <a:pPr marL="0" indent="0">
              <a:buNone/>
            </a:pPr>
            <a:endParaRPr lang="en-GB" dirty="0"/>
          </a:p>
          <a:p>
            <a:r>
              <a:rPr lang="en-GB" dirty="0"/>
              <a:t>Discuss findings as a group</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1102203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Brute Force Attack</a:t>
            </a:r>
            <a:endParaRPr lang="en-GB" sz="4800" dirty="0"/>
          </a:p>
        </p:txBody>
      </p:sp>
    </p:spTree>
    <p:extLst>
      <p:ext uri="{BB962C8B-B14F-4D97-AF65-F5344CB8AC3E}">
        <p14:creationId xmlns:p14="http://schemas.microsoft.com/office/powerpoint/2010/main" val="1931319877"/>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Cryptographic Attacks</a:t>
            </a:r>
            <a:endParaRPr lang="en-GB" dirty="0"/>
          </a:p>
        </p:txBody>
      </p:sp>
      <p:sp>
        <p:nvSpPr>
          <p:cNvPr id="3" name="Content Placeholder 2"/>
          <p:cNvSpPr>
            <a:spLocks noGrp="1"/>
          </p:cNvSpPr>
          <p:nvPr>
            <p:ph idx="1"/>
          </p:nvPr>
        </p:nvSpPr>
        <p:spPr/>
        <p:txBody>
          <a:bodyPr/>
          <a:lstStyle/>
          <a:p>
            <a:endParaRPr lang="en-US" dirty="0"/>
          </a:p>
          <a:p>
            <a:pPr lvl="1"/>
            <a:r>
              <a:rPr lang="en-GB" dirty="0"/>
              <a:t>Version spoofing attack</a:t>
            </a:r>
          </a:p>
          <a:p>
            <a:pPr lvl="1"/>
            <a:endParaRPr lang="en-GB" dirty="0"/>
          </a:p>
          <a:p>
            <a:pPr lvl="1"/>
            <a:r>
              <a:rPr lang="en-GB" dirty="0"/>
              <a:t>Backtrack attack</a:t>
            </a:r>
          </a:p>
          <a:p>
            <a:pPr lvl="1"/>
            <a:endParaRPr lang="en-GB" dirty="0"/>
          </a:p>
          <a:p>
            <a:pPr lvl="1"/>
            <a:r>
              <a:rPr lang="en-GB" dirty="0"/>
              <a:t>Reverse protocol attack</a:t>
            </a:r>
          </a:p>
          <a:p>
            <a:pPr lvl="1"/>
            <a:endParaRPr lang="en-GB" dirty="0"/>
          </a:p>
          <a:p>
            <a:pPr lvl="1"/>
            <a:r>
              <a:rPr lang="en-GB" dirty="0"/>
              <a:t>Version rollback attack </a:t>
            </a:r>
          </a:p>
          <a:p>
            <a:pPr marL="457200" lvl="1" indent="0">
              <a:buNone/>
            </a:pPr>
            <a:endParaRPr lang="en-US" dirty="0"/>
          </a:p>
        </p:txBody>
      </p:sp>
    </p:spTree>
    <p:extLst>
      <p:ext uri="{BB962C8B-B14F-4D97-AF65-F5344CB8AC3E}">
        <p14:creationId xmlns:p14="http://schemas.microsoft.com/office/powerpoint/2010/main" val="538551610"/>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A82AF-EE3A-4667-8EE3-DA5712EBEE62}"/>
              </a:ext>
            </a:extLst>
          </p:cNvPr>
          <p:cNvSpPr>
            <a:spLocks noGrp="1"/>
          </p:cNvSpPr>
          <p:nvPr>
            <p:ph type="title"/>
          </p:nvPr>
        </p:nvSpPr>
        <p:spPr/>
        <p:txBody>
          <a:bodyPr/>
          <a:lstStyle/>
          <a:p>
            <a:r>
              <a:rPr lang="en-GB" dirty="0"/>
              <a:t>Crypto &amp; Spoofing</a:t>
            </a:r>
          </a:p>
        </p:txBody>
      </p:sp>
      <p:sp>
        <p:nvSpPr>
          <p:cNvPr id="3" name="Content Placeholder 2">
            <a:extLst>
              <a:ext uri="{FF2B5EF4-FFF2-40B4-BE49-F238E27FC236}">
                <a16:creationId xmlns:a16="http://schemas.microsoft.com/office/drawing/2014/main" id="{2B83CF56-DA2E-45F7-9C76-ACA5B9501966}"/>
              </a:ext>
            </a:extLst>
          </p:cNvPr>
          <p:cNvSpPr>
            <a:spLocks noGrp="1"/>
          </p:cNvSpPr>
          <p:nvPr>
            <p:ph idx="1"/>
          </p:nvPr>
        </p:nvSpPr>
        <p:spPr/>
        <p:txBody>
          <a:bodyPr>
            <a:normAutofit fontScale="62500" lnSpcReduction="20000"/>
          </a:bodyPr>
          <a:lstStyle/>
          <a:p>
            <a:r>
              <a:rPr lang="en-US" dirty="0"/>
              <a:t>SUMMARY</a:t>
            </a:r>
          </a:p>
          <a:p>
            <a:r>
              <a:rPr lang="en-US" dirty="0"/>
              <a:t>Feb. 7 (21:00 UTC) Update:  Updated Trend Micro Microsoft Windows CryptoAPI Spoofing Vulnerability Assessment Tool</a:t>
            </a:r>
          </a:p>
          <a:p>
            <a:r>
              <a:rPr lang="en-US" dirty="0"/>
              <a:t>On January 14, 2020, Microsoft released its first monthly “Patch Tuesday” set of security updates of the new year for the Microsoft Windows operating system. </a:t>
            </a:r>
          </a:p>
          <a:p>
            <a:r>
              <a:rPr lang="en-US" dirty="0"/>
              <a:t>One very notable bug that was disclosed was CVE-2020-0601 (also known as "Curveball") - a Windows CryptoAPI Spoofing vulnerability in the way Elliptic Curve Cryptography (ECC) certificates are validated.  Exploitation of this could allow an attacker to sign a malicious executable using a spoofed code-signing certificate (appearing legitimate), leading to a man-in-the-middle (MITM) attack and decryption of confidential information.  </a:t>
            </a:r>
          </a:p>
          <a:p>
            <a:endParaRPr lang="en-US" dirty="0"/>
          </a:p>
          <a:p>
            <a:r>
              <a:rPr lang="en-US" dirty="0"/>
              <a:t>Other than the severity, the other reason it is notable is that it was the first Windows bug publicly attributed to the National Security Agency (NSA) in the United States. </a:t>
            </a:r>
          </a:p>
          <a:p>
            <a:endParaRPr lang="en-US" dirty="0"/>
          </a:p>
          <a:p>
            <a:r>
              <a:rPr lang="en-US" dirty="0"/>
              <a:t>In addition to the Microsoft Security Bulletin, the NSA also put out a comprehensive analysis document that goes into the vulnerability in more detail.</a:t>
            </a:r>
            <a:endParaRPr lang="en-GB" dirty="0"/>
          </a:p>
        </p:txBody>
      </p:sp>
    </p:spTree>
    <p:extLst>
      <p:ext uri="{BB962C8B-B14F-4D97-AF65-F5344CB8AC3E}">
        <p14:creationId xmlns:p14="http://schemas.microsoft.com/office/powerpoint/2010/main" val="35547968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AC141-5CF7-4671-96CA-9E24462BCE32}"/>
              </a:ext>
            </a:extLst>
          </p:cNvPr>
          <p:cNvSpPr>
            <a:spLocks noGrp="1"/>
          </p:cNvSpPr>
          <p:nvPr>
            <p:ph type="title"/>
          </p:nvPr>
        </p:nvSpPr>
        <p:spPr/>
        <p:txBody>
          <a:bodyPr/>
          <a:lstStyle/>
          <a:p>
            <a:r>
              <a:rPr lang="en-GB" dirty="0"/>
              <a:t>Crypto &amp; Backtracking</a:t>
            </a:r>
          </a:p>
        </p:txBody>
      </p:sp>
      <p:sp>
        <p:nvSpPr>
          <p:cNvPr id="3" name="Content Placeholder 2">
            <a:extLst>
              <a:ext uri="{FF2B5EF4-FFF2-40B4-BE49-F238E27FC236}">
                <a16:creationId xmlns:a16="http://schemas.microsoft.com/office/drawing/2014/main" id="{8CE0EC23-3783-455A-9C9F-0BD6A7CA3D9B}"/>
              </a:ext>
            </a:extLst>
          </p:cNvPr>
          <p:cNvSpPr>
            <a:spLocks noGrp="1"/>
          </p:cNvSpPr>
          <p:nvPr>
            <p:ph idx="1"/>
          </p:nvPr>
        </p:nvSpPr>
        <p:spPr/>
        <p:txBody>
          <a:bodyPr>
            <a:normAutofit fontScale="92500" lnSpcReduction="20000"/>
          </a:bodyPr>
          <a:lstStyle/>
          <a:p>
            <a:r>
              <a:rPr lang="en-US" dirty="0"/>
              <a:t>Backtracking is a general algorithm for finding solutions to some computational problems, notably constraint satisfaction problems, that incrementally builds candidates to the solutions, and abandons a candidate ("backtracks") as soon as it determines that the candidate cannot possibly be completed to a valid solution</a:t>
            </a:r>
          </a:p>
          <a:p>
            <a:endParaRPr lang="en-US" dirty="0"/>
          </a:p>
          <a:p>
            <a:r>
              <a:rPr lang="en-US" dirty="0"/>
              <a:t>The classic textbook example of the use of backtracking is the eight queens puzzle, that asks for all arrangements of eight chess queens on a standard chessboard so that no queen attacks any other. In the common backtracking approach, the partial candidates are arrangements of k queens in the first k rows of the board, all in different rows and columns. Any partial solution that contains two mutually attacking queens can be abandoned</a:t>
            </a:r>
            <a:endParaRPr lang="en-GB" dirty="0"/>
          </a:p>
        </p:txBody>
      </p:sp>
    </p:spTree>
    <p:extLst>
      <p:ext uri="{BB962C8B-B14F-4D97-AF65-F5344CB8AC3E}">
        <p14:creationId xmlns:p14="http://schemas.microsoft.com/office/powerpoint/2010/main" val="2422627882"/>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64487-A925-4807-B32F-D2AD2B6427FF}"/>
              </a:ext>
            </a:extLst>
          </p:cNvPr>
          <p:cNvSpPr>
            <a:spLocks noGrp="1"/>
          </p:cNvSpPr>
          <p:nvPr>
            <p:ph type="title"/>
          </p:nvPr>
        </p:nvSpPr>
        <p:spPr/>
        <p:txBody>
          <a:bodyPr/>
          <a:lstStyle/>
          <a:p>
            <a:r>
              <a:rPr lang="en-GB" dirty="0"/>
              <a:t>Reverse Protocol</a:t>
            </a:r>
          </a:p>
        </p:txBody>
      </p:sp>
      <p:sp>
        <p:nvSpPr>
          <p:cNvPr id="3" name="Content Placeholder 2">
            <a:extLst>
              <a:ext uri="{FF2B5EF4-FFF2-40B4-BE49-F238E27FC236}">
                <a16:creationId xmlns:a16="http://schemas.microsoft.com/office/drawing/2014/main" id="{9577F632-AB4B-4901-8982-C3D0E6052489}"/>
              </a:ext>
            </a:extLst>
          </p:cNvPr>
          <p:cNvSpPr>
            <a:spLocks noGrp="1"/>
          </p:cNvSpPr>
          <p:nvPr>
            <p:ph idx="1"/>
          </p:nvPr>
        </p:nvSpPr>
        <p:spPr/>
        <p:txBody>
          <a:bodyPr/>
          <a:lstStyle/>
          <a:p>
            <a:r>
              <a:rPr lang="en-GB" dirty="0"/>
              <a:t>…</a:t>
            </a:r>
          </a:p>
        </p:txBody>
      </p:sp>
    </p:spTree>
    <p:extLst>
      <p:ext uri="{BB962C8B-B14F-4D97-AF65-F5344CB8AC3E}">
        <p14:creationId xmlns:p14="http://schemas.microsoft.com/office/powerpoint/2010/main" val="2817120444"/>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C6517-D797-4A5F-A854-A3EC7349767A}"/>
              </a:ext>
            </a:extLst>
          </p:cNvPr>
          <p:cNvSpPr>
            <a:spLocks noGrp="1"/>
          </p:cNvSpPr>
          <p:nvPr>
            <p:ph type="title"/>
          </p:nvPr>
        </p:nvSpPr>
        <p:spPr/>
        <p:txBody>
          <a:bodyPr/>
          <a:lstStyle/>
          <a:p>
            <a:r>
              <a:rPr lang="en-GB" dirty="0"/>
              <a:t>Version Rollback</a:t>
            </a:r>
          </a:p>
        </p:txBody>
      </p:sp>
      <p:sp>
        <p:nvSpPr>
          <p:cNvPr id="3" name="Content Placeholder 2">
            <a:extLst>
              <a:ext uri="{FF2B5EF4-FFF2-40B4-BE49-F238E27FC236}">
                <a16:creationId xmlns:a16="http://schemas.microsoft.com/office/drawing/2014/main" id="{BF51CBF1-1121-47EF-B9BF-08C4FD7CF41F}"/>
              </a:ext>
            </a:extLst>
          </p:cNvPr>
          <p:cNvSpPr>
            <a:spLocks noGrp="1"/>
          </p:cNvSpPr>
          <p:nvPr>
            <p:ph idx="1"/>
          </p:nvPr>
        </p:nvSpPr>
        <p:spPr/>
        <p:txBody>
          <a:bodyPr/>
          <a:lstStyle/>
          <a:p>
            <a:endParaRPr lang="en-US" dirty="0"/>
          </a:p>
          <a:p>
            <a:pPr marL="0" indent="0">
              <a:buNone/>
            </a:pPr>
            <a:r>
              <a:rPr lang="en-US" dirty="0"/>
              <a:t>A downgrade attack or version rollback attack is a form of cryptographic attack on a computer system or communications protocol that makes it abandon a high-quality mode of operation (e.g. an encrypted connection) in favor of an older, lower-quality mode of operation (e.g. cleartext) that is typically provided for backward compatibility with older systems</a:t>
            </a:r>
            <a:endParaRPr lang="en-GB" dirty="0"/>
          </a:p>
        </p:txBody>
      </p:sp>
    </p:spTree>
    <p:extLst>
      <p:ext uri="{BB962C8B-B14F-4D97-AF65-F5344CB8AC3E}">
        <p14:creationId xmlns:p14="http://schemas.microsoft.com/office/powerpoint/2010/main" val="3134074377"/>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Key Management</a:t>
            </a:r>
          </a:p>
        </p:txBody>
      </p:sp>
      <p:sp>
        <p:nvSpPr>
          <p:cNvPr id="3" name="Content Placeholder 2"/>
          <p:cNvSpPr>
            <a:spLocks noGrp="1"/>
          </p:cNvSpPr>
          <p:nvPr>
            <p:ph idx="1"/>
          </p:nvPr>
        </p:nvSpPr>
        <p:spPr/>
        <p:txBody>
          <a:bodyPr>
            <a:normAutofit fontScale="77500" lnSpcReduction="20000"/>
          </a:bodyPr>
          <a:lstStyle/>
          <a:p>
            <a:r>
              <a:rPr lang="en-GB" dirty="0"/>
              <a:t>Key management refers to management of cryptographic keys in a cryptosystem</a:t>
            </a:r>
          </a:p>
          <a:p>
            <a:r>
              <a:rPr lang="en-GB" dirty="0"/>
              <a:t>This includes dealing with the generation, exchange, storage, use, crypto-shredding (destruction) and replacement of keys</a:t>
            </a:r>
          </a:p>
          <a:p>
            <a:r>
              <a:rPr lang="en-GB" dirty="0"/>
              <a:t>It includes cryptographic protocol design, key servers, user procedures, and other relevant protocols</a:t>
            </a:r>
          </a:p>
          <a:p>
            <a:r>
              <a:rPr lang="en-GB" dirty="0"/>
              <a:t>Key management concerns keys at the user level, either between users or systems</a:t>
            </a:r>
          </a:p>
          <a:p>
            <a:r>
              <a:rPr lang="en-GB" dirty="0"/>
              <a:t>This is in contrast to key scheduling, which typically refers to the internal handling of keys within the operation of a cipher</a:t>
            </a:r>
          </a:p>
          <a:p>
            <a:r>
              <a:rPr lang="en-GB" dirty="0"/>
              <a:t>Successful key management is critical to the security of a cryptosystem</a:t>
            </a:r>
          </a:p>
          <a:p>
            <a:r>
              <a:rPr lang="en-GB" dirty="0"/>
              <a:t>It is the more challenging side of cryptography in a sense that it involves aspects of social engineering such as system policy, user training, organizational and departmental interactions, and coordination between all of these elements, in contrast to pure mathematical practices that can be automated </a:t>
            </a:r>
          </a:p>
        </p:txBody>
      </p:sp>
    </p:spTree>
    <p:extLst>
      <p:ext uri="{BB962C8B-B14F-4D97-AF65-F5344CB8AC3E}">
        <p14:creationId xmlns:p14="http://schemas.microsoft.com/office/powerpoint/2010/main" val="1905350950"/>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Cryptographic Key Management Lifecycle </a:t>
            </a:r>
            <a:endParaRPr lang="en-GB" dirty="0"/>
          </a:p>
        </p:txBody>
      </p:sp>
      <p:sp>
        <p:nvSpPr>
          <p:cNvPr id="3" name="Content Placeholder 2"/>
          <p:cNvSpPr>
            <a:spLocks noGrp="1"/>
          </p:cNvSpPr>
          <p:nvPr>
            <p:ph idx="1"/>
          </p:nvPr>
        </p:nvSpPr>
        <p:spPr/>
        <p:txBody>
          <a:bodyPr>
            <a:normAutofit fontScale="70000" lnSpcReduction="20000"/>
          </a:bodyPr>
          <a:lstStyle/>
          <a:p>
            <a:r>
              <a:rPr lang="en-US" dirty="0"/>
              <a:t>The task of key management is the complete set of operations necessary to create, maintain, protect, and control the use of cryptographic keys</a:t>
            </a:r>
          </a:p>
          <a:p>
            <a:r>
              <a:rPr lang="en-US" dirty="0"/>
              <a:t>Keys have a life cycle; they’re “born,” live useful lives, and are retired</a:t>
            </a:r>
          </a:p>
          <a:p>
            <a:r>
              <a:rPr lang="en-US" dirty="0"/>
              <a:t>The typical encryption key lifecycle likely includes the following phases:</a:t>
            </a:r>
          </a:p>
          <a:p>
            <a:pPr lvl="1"/>
            <a:r>
              <a:rPr lang="en-US" dirty="0"/>
              <a:t>Key generation</a:t>
            </a:r>
          </a:p>
          <a:p>
            <a:pPr lvl="1"/>
            <a:r>
              <a:rPr lang="en-US" dirty="0"/>
              <a:t>Key registration</a:t>
            </a:r>
          </a:p>
          <a:p>
            <a:pPr lvl="1"/>
            <a:r>
              <a:rPr lang="en-US" dirty="0"/>
              <a:t>Key storage</a:t>
            </a:r>
          </a:p>
          <a:p>
            <a:pPr lvl="1"/>
            <a:r>
              <a:rPr lang="en-US" dirty="0"/>
              <a:t>Key distribution and installation</a:t>
            </a:r>
          </a:p>
          <a:p>
            <a:pPr lvl="1"/>
            <a:r>
              <a:rPr lang="en-US" dirty="0"/>
              <a:t>Key use</a:t>
            </a:r>
          </a:p>
          <a:p>
            <a:pPr lvl="1"/>
            <a:r>
              <a:rPr lang="en-US" dirty="0"/>
              <a:t>Key rotation</a:t>
            </a:r>
          </a:p>
          <a:p>
            <a:pPr lvl="1"/>
            <a:r>
              <a:rPr lang="en-US" dirty="0"/>
              <a:t>Key backup</a:t>
            </a:r>
          </a:p>
          <a:p>
            <a:pPr lvl="1"/>
            <a:r>
              <a:rPr lang="en-US" dirty="0"/>
              <a:t>Key recovery</a:t>
            </a:r>
          </a:p>
          <a:p>
            <a:pPr lvl="1"/>
            <a:r>
              <a:rPr lang="en-US" dirty="0"/>
              <a:t>Key revocation</a:t>
            </a:r>
          </a:p>
          <a:p>
            <a:pPr lvl="1"/>
            <a:r>
              <a:rPr lang="en-US" dirty="0"/>
              <a:t>Key suspension</a:t>
            </a:r>
          </a:p>
          <a:p>
            <a:pPr lvl="1"/>
            <a:r>
              <a:rPr lang="en-US" dirty="0"/>
              <a:t>Key destruction</a:t>
            </a:r>
          </a:p>
          <a:p>
            <a:r>
              <a:rPr lang="en-US" dirty="0"/>
              <a:t>See Key Management Lifecycle document on the Wiki</a:t>
            </a:r>
            <a:endParaRPr lang="en-GB" dirty="0"/>
          </a:p>
        </p:txBody>
      </p:sp>
    </p:spTree>
    <p:extLst>
      <p:ext uri="{BB962C8B-B14F-4D97-AF65-F5344CB8AC3E}">
        <p14:creationId xmlns:p14="http://schemas.microsoft.com/office/powerpoint/2010/main" val="3462434009"/>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Entropy, its significance &amp;  associated problems</a:t>
            </a:r>
            <a:endParaRPr lang="en-GB" sz="4800" dirty="0"/>
          </a:p>
        </p:txBody>
      </p:sp>
    </p:spTree>
    <p:extLst>
      <p:ext uri="{BB962C8B-B14F-4D97-AF65-F5344CB8AC3E}">
        <p14:creationId xmlns:p14="http://schemas.microsoft.com/office/powerpoint/2010/main" val="3372991407"/>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Entropy</a:t>
            </a:r>
            <a:endParaRPr lang="en-GB" dirty="0"/>
          </a:p>
        </p:txBody>
      </p:sp>
      <p:sp>
        <p:nvSpPr>
          <p:cNvPr id="5" name="Content Placeholder 4"/>
          <p:cNvSpPr>
            <a:spLocks noGrp="1"/>
          </p:cNvSpPr>
          <p:nvPr>
            <p:ph idx="1"/>
          </p:nvPr>
        </p:nvSpPr>
        <p:spPr/>
        <p:txBody>
          <a:bodyPr>
            <a:normAutofit fontScale="70000" lnSpcReduction="20000"/>
          </a:bodyPr>
          <a:lstStyle/>
          <a:p>
            <a:r>
              <a:rPr lang="en-US" dirty="0"/>
              <a:t>Entropy is the randomness collected by an operating system or application for use in cryptography or other uses that require random data</a:t>
            </a:r>
          </a:p>
          <a:p>
            <a:endParaRPr lang="en-US" dirty="0"/>
          </a:p>
          <a:p>
            <a:r>
              <a:rPr lang="en-US" dirty="0"/>
              <a:t>This randomness is often collected from hardware sources (variance in fan noise or HDD), either pre-existing ones such as mouse movements or specially provided randomness generators</a:t>
            </a:r>
          </a:p>
          <a:p>
            <a:endParaRPr lang="en-US" dirty="0"/>
          </a:p>
          <a:p>
            <a:r>
              <a:rPr lang="en-US" dirty="0"/>
              <a:t>A lack of entropy can have a negative impact on performance and security</a:t>
            </a:r>
          </a:p>
          <a:p>
            <a:endParaRPr lang="en-US" dirty="0"/>
          </a:p>
          <a:p>
            <a:r>
              <a:rPr lang="en-US" dirty="0"/>
              <a:t>Entropy is a measure of how unpredictable something is</a:t>
            </a:r>
          </a:p>
          <a:p>
            <a:endParaRPr lang="en-US" dirty="0"/>
          </a:p>
          <a:p>
            <a:r>
              <a:rPr lang="en-US" dirty="0"/>
              <a:t>In cryptography this is an important issue for two reasons</a:t>
            </a:r>
          </a:p>
          <a:p>
            <a:pPr lvl="1"/>
            <a:r>
              <a:rPr lang="en-US" dirty="0"/>
              <a:t>high entropy in keys makes them hard to guess</a:t>
            </a:r>
          </a:p>
          <a:p>
            <a:pPr lvl="1"/>
            <a:r>
              <a:rPr lang="en-US" dirty="0"/>
              <a:t>high entropy in messages makes it hard to know when your guess is correct</a:t>
            </a:r>
            <a:endParaRPr lang="en-GB" dirty="0"/>
          </a:p>
        </p:txBody>
      </p:sp>
    </p:spTree>
    <p:extLst>
      <p:ext uri="{BB962C8B-B14F-4D97-AF65-F5344CB8AC3E}">
        <p14:creationId xmlns:p14="http://schemas.microsoft.com/office/powerpoint/2010/main" val="3485882692"/>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FA330-1CFD-46A2-A960-1960A8EAAC00}"/>
              </a:ext>
            </a:extLst>
          </p:cNvPr>
          <p:cNvSpPr>
            <a:spLocks noGrp="1"/>
          </p:cNvSpPr>
          <p:nvPr>
            <p:ph type="title"/>
          </p:nvPr>
        </p:nvSpPr>
        <p:spPr/>
        <p:txBody>
          <a:bodyPr/>
          <a:lstStyle/>
          <a:p>
            <a:r>
              <a:rPr lang="en-GB" dirty="0"/>
              <a:t>Entropy</a:t>
            </a:r>
          </a:p>
        </p:txBody>
      </p:sp>
      <p:sp>
        <p:nvSpPr>
          <p:cNvPr id="3" name="Content Placeholder 2">
            <a:extLst>
              <a:ext uri="{FF2B5EF4-FFF2-40B4-BE49-F238E27FC236}">
                <a16:creationId xmlns:a16="http://schemas.microsoft.com/office/drawing/2014/main" id="{A821403C-3600-4C37-B9A6-D55D189FBE16}"/>
              </a:ext>
            </a:extLst>
          </p:cNvPr>
          <p:cNvSpPr>
            <a:spLocks noGrp="1"/>
          </p:cNvSpPr>
          <p:nvPr>
            <p:ph idx="1"/>
          </p:nvPr>
        </p:nvSpPr>
        <p:spPr/>
        <p:txBody>
          <a:bodyPr/>
          <a:lstStyle/>
          <a:p>
            <a:endParaRPr lang="en-GB" dirty="0"/>
          </a:p>
          <a:p>
            <a:endParaRPr lang="en-GB" dirty="0"/>
          </a:p>
        </p:txBody>
      </p:sp>
      <p:sp>
        <p:nvSpPr>
          <p:cNvPr id="4" name="Rectangle: Rounded Corners 3">
            <a:extLst>
              <a:ext uri="{FF2B5EF4-FFF2-40B4-BE49-F238E27FC236}">
                <a16:creationId xmlns:a16="http://schemas.microsoft.com/office/drawing/2014/main" id="{0F46A6B5-A692-4BBF-BEF4-F1841330FD50}"/>
              </a:ext>
            </a:extLst>
          </p:cNvPr>
          <p:cNvSpPr/>
          <p:nvPr/>
        </p:nvSpPr>
        <p:spPr>
          <a:xfrm>
            <a:off x="4658775" y="1759720"/>
            <a:ext cx="2611986" cy="92670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a:t>Entropy Sources</a:t>
            </a:r>
          </a:p>
        </p:txBody>
      </p:sp>
      <p:sp>
        <p:nvSpPr>
          <p:cNvPr id="5" name="Rectangle: Rounded Corners 4">
            <a:extLst>
              <a:ext uri="{FF2B5EF4-FFF2-40B4-BE49-F238E27FC236}">
                <a16:creationId xmlns:a16="http://schemas.microsoft.com/office/drawing/2014/main" id="{05CACA96-DF5C-41F0-B35B-E4BAE52BF0CF}"/>
              </a:ext>
            </a:extLst>
          </p:cNvPr>
          <p:cNvSpPr/>
          <p:nvPr/>
        </p:nvSpPr>
        <p:spPr>
          <a:xfrm>
            <a:off x="4658775" y="3254896"/>
            <a:ext cx="2611986" cy="92670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a:t>Random &amp; Secret Keys</a:t>
            </a:r>
          </a:p>
        </p:txBody>
      </p:sp>
      <p:sp>
        <p:nvSpPr>
          <p:cNvPr id="6" name="Rectangle: Rounded Corners 5">
            <a:extLst>
              <a:ext uri="{FF2B5EF4-FFF2-40B4-BE49-F238E27FC236}">
                <a16:creationId xmlns:a16="http://schemas.microsoft.com/office/drawing/2014/main" id="{66EBED7D-AE5A-48D5-AC9C-0BEC6C9EF00C}"/>
              </a:ext>
            </a:extLst>
          </p:cNvPr>
          <p:cNvSpPr/>
          <p:nvPr/>
        </p:nvSpPr>
        <p:spPr>
          <a:xfrm>
            <a:off x="4658775" y="4720882"/>
            <a:ext cx="2611986" cy="92670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GB" dirty="0"/>
              <a:t>Encryption Algorithm</a:t>
            </a:r>
          </a:p>
        </p:txBody>
      </p:sp>
      <p:sp>
        <p:nvSpPr>
          <p:cNvPr id="7" name="Rectangle: Rounded Corners 6">
            <a:extLst>
              <a:ext uri="{FF2B5EF4-FFF2-40B4-BE49-F238E27FC236}">
                <a16:creationId xmlns:a16="http://schemas.microsoft.com/office/drawing/2014/main" id="{B885D9E1-7C19-455F-A5C8-18456BA8AD67}"/>
              </a:ext>
            </a:extLst>
          </p:cNvPr>
          <p:cNvSpPr/>
          <p:nvPr/>
        </p:nvSpPr>
        <p:spPr>
          <a:xfrm>
            <a:off x="1247885" y="2686423"/>
            <a:ext cx="2611986" cy="315244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GB" b="1" dirty="0"/>
              <a:t>Plaintext</a:t>
            </a:r>
          </a:p>
          <a:p>
            <a:pPr algn="ctr"/>
            <a:endParaRPr lang="en-GB" dirty="0"/>
          </a:p>
          <a:p>
            <a:pPr algn="ctr"/>
            <a:r>
              <a:rPr lang="en-GB" dirty="0"/>
              <a:t>a b c d e f g h</a:t>
            </a:r>
          </a:p>
          <a:p>
            <a:pPr algn="ctr"/>
            <a:r>
              <a:rPr lang="en-GB" dirty="0" err="1"/>
              <a:t>i</a:t>
            </a:r>
            <a:r>
              <a:rPr lang="en-GB" dirty="0"/>
              <a:t> j k l m n o p q </a:t>
            </a:r>
          </a:p>
          <a:p>
            <a:pPr algn="ctr"/>
            <a:r>
              <a:rPr lang="en-GB" dirty="0"/>
              <a:t>r s t u v w x y z</a:t>
            </a:r>
          </a:p>
          <a:p>
            <a:pPr algn="ctr"/>
            <a:r>
              <a:rPr lang="en-GB" dirty="0"/>
              <a:t>0123456789</a:t>
            </a:r>
          </a:p>
          <a:p>
            <a:pPr algn="ctr"/>
            <a:endParaRPr lang="en-GB" dirty="0"/>
          </a:p>
          <a:p>
            <a:pPr algn="ctr"/>
            <a:endParaRPr lang="en-GB" dirty="0"/>
          </a:p>
          <a:p>
            <a:pPr algn="ctr"/>
            <a:endParaRPr lang="en-GB" dirty="0"/>
          </a:p>
          <a:p>
            <a:pPr algn="ctr"/>
            <a:endParaRPr lang="en-GB" dirty="0"/>
          </a:p>
        </p:txBody>
      </p:sp>
      <p:sp>
        <p:nvSpPr>
          <p:cNvPr id="8" name="Rectangle: Rounded Corners 7">
            <a:extLst>
              <a:ext uri="{FF2B5EF4-FFF2-40B4-BE49-F238E27FC236}">
                <a16:creationId xmlns:a16="http://schemas.microsoft.com/office/drawing/2014/main" id="{BDBCEF70-8D78-4EFC-97C8-155F06AAA050}"/>
              </a:ext>
            </a:extLst>
          </p:cNvPr>
          <p:cNvSpPr/>
          <p:nvPr/>
        </p:nvSpPr>
        <p:spPr>
          <a:xfrm>
            <a:off x="8077865" y="2686422"/>
            <a:ext cx="2611986" cy="3152439"/>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b="1" dirty="0"/>
              <a:t>Ciphertext</a:t>
            </a:r>
          </a:p>
          <a:p>
            <a:pPr algn="ctr"/>
            <a:endParaRPr lang="en-GB" dirty="0"/>
          </a:p>
          <a:p>
            <a:pPr algn="ctr"/>
            <a:r>
              <a:rPr lang="pt-BR" dirty="0"/>
              <a:t>89 B3 EC 0D F3 8F 49 5F 9D DA 47 76 AF 7D 0C 62 10 A7 AE DB D0 54 7C 35 16 EF 46 DC B8 B1 A4 A9 09 50 5C D8 8F 94 1A D3 BC 65 BA 03 95 9C 8B 6E F0 09</a:t>
            </a:r>
            <a:endParaRPr lang="en-GB" dirty="0"/>
          </a:p>
        </p:txBody>
      </p:sp>
      <p:cxnSp>
        <p:nvCxnSpPr>
          <p:cNvPr id="10" name="Straight Arrow Connector 9">
            <a:extLst>
              <a:ext uri="{FF2B5EF4-FFF2-40B4-BE49-F238E27FC236}">
                <a16:creationId xmlns:a16="http://schemas.microsoft.com/office/drawing/2014/main" id="{7CF8DB68-96C0-484E-94C9-BB932C30CE3B}"/>
              </a:ext>
            </a:extLst>
          </p:cNvPr>
          <p:cNvCxnSpPr/>
          <p:nvPr/>
        </p:nvCxnSpPr>
        <p:spPr>
          <a:xfrm>
            <a:off x="3859871" y="5211145"/>
            <a:ext cx="718457"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A718D27-C3D8-46FB-9191-2701601D77D6}"/>
              </a:ext>
            </a:extLst>
          </p:cNvPr>
          <p:cNvCxnSpPr/>
          <p:nvPr/>
        </p:nvCxnSpPr>
        <p:spPr>
          <a:xfrm>
            <a:off x="7270761" y="5211145"/>
            <a:ext cx="718457"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7E16C52-A992-41AE-ACA0-FFABC002B89D}"/>
              </a:ext>
            </a:extLst>
          </p:cNvPr>
          <p:cNvCxnSpPr>
            <a:cxnSpLocks/>
          </p:cNvCxnSpPr>
          <p:nvPr/>
        </p:nvCxnSpPr>
        <p:spPr>
          <a:xfrm>
            <a:off x="5959258" y="2686422"/>
            <a:ext cx="0" cy="45097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D6E4F47-050B-4277-B30C-343CAB2FFAF8}"/>
              </a:ext>
            </a:extLst>
          </p:cNvPr>
          <p:cNvCxnSpPr>
            <a:cxnSpLocks/>
          </p:cNvCxnSpPr>
          <p:nvPr/>
        </p:nvCxnSpPr>
        <p:spPr>
          <a:xfrm>
            <a:off x="5968700" y="4181598"/>
            <a:ext cx="0" cy="45097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90428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Brute Force Attacks</a:t>
            </a:r>
          </a:p>
        </p:txBody>
      </p:sp>
      <p:sp>
        <p:nvSpPr>
          <p:cNvPr id="3" name="Content Placeholder 2"/>
          <p:cNvSpPr>
            <a:spLocks noGrp="1"/>
          </p:cNvSpPr>
          <p:nvPr>
            <p:ph idx="1"/>
          </p:nvPr>
        </p:nvSpPr>
        <p:spPr/>
        <p:txBody>
          <a:bodyPr>
            <a:normAutofit/>
          </a:bodyPr>
          <a:lstStyle/>
          <a:p>
            <a:pPr marL="0" indent="0" algn="ctr">
              <a:buNone/>
            </a:pPr>
            <a:endParaRPr lang="en-GB" sz="4000" dirty="0"/>
          </a:p>
          <a:p>
            <a:pPr marL="0" indent="0" algn="ctr">
              <a:buNone/>
            </a:pPr>
            <a:r>
              <a:rPr lang="en-GB" sz="4000" dirty="0"/>
              <a:t>A brute force attack is a trial-and-error method used to obtain information such as a user password or personal identification number (PIN)</a:t>
            </a:r>
          </a:p>
        </p:txBody>
      </p:sp>
    </p:spTree>
    <p:extLst>
      <p:ext uri="{BB962C8B-B14F-4D97-AF65-F5344CB8AC3E}">
        <p14:creationId xmlns:p14="http://schemas.microsoft.com/office/powerpoint/2010/main" val="2777792796"/>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Entropy</a:t>
            </a:r>
            <a:endParaRPr lang="en-GB"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288" y="1773724"/>
            <a:ext cx="9472986" cy="4571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5406912"/>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Concept of low entropy and its significance</a:t>
            </a:r>
            <a:endParaRPr lang="en-GB" dirty="0"/>
          </a:p>
        </p:txBody>
      </p:sp>
      <p:sp>
        <p:nvSpPr>
          <p:cNvPr id="3" name="Content Placeholder 2"/>
          <p:cNvSpPr>
            <a:spLocks noGrp="1"/>
          </p:cNvSpPr>
          <p:nvPr>
            <p:ph idx="1"/>
          </p:nvPr>
        </p:nvSpPr>
        <p:spPr/>
        <p:txBody>
          <a:bodyPr/>
          <a:lstStyle/>
          <a:p>
            <a:pPr marL="0" indent="0">
              <a:buNone/>
            </a:pPr>
            <a:endParaRPr lang="en-US" dirty="0"/>
          </a:p>
          <a:p>
            <a:pPr marL="0" indent="0" algn="ctr">
              <a:buNone/>
            </a:pPr>
            <a:endParaRPr lang="en-US" sz="4000" dirty="0"/>
          </a:p>
          <a:p>
            <a:pPr marL="0" indent="0" algn="ctr">
              <a:buNone/>
            </a:pPr>
            <a:r>
              <a:rPr lang="en-US" sz="4000" dirty="0"/>
              <a:t>If the internal state or seed of a PRNG is very limited, it could be more susceptible to brute force attacks!</a:t>
            </a:r>
          </a:p>
          <a:p>
            <a:endParaRPr lang="en-GB" dirty="0"/>
          </a:p>
        </p:txBody>
      </p:sp>
    </p:spTree>
    <p:extLst>
      <p:ext uri="{BB962C8B-B14F-4D97-AF65-F5344CB8AC3E}">
        <p14:creationId xmlns:p14="http://schemas.microsoft.com/office/powerpoint/2010/main" val="1182404187"/>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Importance of Entropy in Microsoft OS </a:t>
            </a:r>
            <a:endParaRPr lang="en-GB" dirty="0"/>
          </a:p>
        </p:txBody>
      </p:sp>
      <p:sp>
        <p:nvSpPr>
          <p:cNvPr id="3" name="Content Placeholder 2"/>
          <p:cNvSpPr>
            <a:spLocks noGrp="1"/>
          </p:cNvSpPr>
          <p:nvPr>
            <p:ph idx="1"/>
          </p:nvPr>
        </p:nvSpPr>
        <p:spPr/>
        <p:txBody>
          <a:bodyPr>
            <a:normAutofit fontScale="70000" lnSpcReduction="20000"/>
          </a:bodyPr>
          <a:lstStyle/>
          <a:p>
            <a:pPr marL="342900" indent="-342900"/>
            <a:r>
              <a:rPr lang="en-US" dirty="0"/>
              <a:t>Understand the importance of entropy in Microsoft OS and the role of entropy in security situations</a:t>
            </a:r>
          </a:p>
          <a:p>
            <a:pPr marL="342900" indent="-342900"/>
            <a:endParaRPr lang="en-US" dirty="0"/>
          </a:p>
          <a:p>
            <a:pPr marL="342900" indent="-342900"/>
            <a:r>
              <a:rPr lang="en-US" dirty="0"/>
              <a:t>Uses CryptoAPI to gather entropy</a:t>
            </a:r>
          </a:p>
          <a:p>
            <a:pPr marL="342900" indent="-342900"/>
            <a:endParaRPr lang="en-US" dirty="0"/>
          </a:p>
          <a:p>
            <a:pPr marL="342900" indent="-342900"/>
            <a:r>
              <a:rPr lang="en-US" dirty="0"/>
              <a:t>Windows's CryptoAPI uses the binary registry key HKEY_LOCAL_MACHINE\SOFTWARE\Microsoft\Cryptography\RNG\Seed to store a seeded value from all of its entropy sources</a:t>
            </a:r>
          </a:p>
          <a:p>
            <a:pPr marL="342900" indent="-342900"/>
            <a:endParaRPr lang="en-US" dirty="0"/>
          </a:p>
          <a:p>
            <a:pPr marL="342900" indent="-342900"/>
            <a:r>
              <a:rPr lang="en-US" dirty="0"/>
              <a:t>CryptoAPI is closed-source</a:t>
            </a:r>
          </a:p>
          <a:p>
            <a:pPr marL="342900" indent="-342900"/>
            <a:endParaRPr lang="en-US" dirty="0"/>
          </a:p>
          <a:p>
            <a:pPr marL="342900" indent="-342900"/>
            <a:r>
              <a:rPr lang="en-US" dirty="0"/>
              <a:t>For example, GnuPG, as of version 1.06, uses a variety of sources such as the number of free bytes in memory that combined with a random seed generates desired randomness it needs</a:t>
            </a:r>
            <a:endParaRPr lang="en-GB" dirty="0"/>
          </a:p>
        </p:txBody>
      </p:sp>
    </p:spTree>
    <p:extLst>
      <p:ext uri="{BB962C8B-B14F-4D97-AF65-F5344CB8AC3E}">
        <p14:creationId xmlns:p14="http://schemas.microsoft.com/office/powerpoint/2010/main" val="4053806378"/>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Importance of Entropy In Microsoft OS</a:t>
            </a:r>
            <a:endParaRPr lang="en-GB" dirty="0"/>
          </a:p>
        </p:txBody>
      </p:sp>
      <p:sp>
        <p:nvSpPr>
          <p:cNvPr id="3" name="Content Placeholder 2"/>
          <p:cNvSpPr>
            <a:spLocks noGrp="1"/>
          </p:cNvSpPr>
          <p:nvPr>
            <p:ph idx="1"/>
          </p:nvPr>
        </p:nvSpPr>
        <p:spPr/>
        <p:txBody>
          <a:bodyPr/>
          <a:lstStyle/>
          <a:p>
            <a:r>
              <a:rPr lang="en-GB" dirty="0"/>
              <a:t>Newer version of Windows are able to use a variety of entropy sources:</a:t>
            </a:r>
          </a:p>
          <a:p>
            <a:endParaRPr lang="en-GB" dirty="0"/>
          </a:p>
          <a:p>
            <a:pPr lvl="1"/>
            <a:r>
              <a:rPr lang="en-GB" dirty="0"/>
              <a:t>    TPM if available and enabled on motherboard</a:t>
            </a:r>
          </a:p>
          <a:p>
            <a:pPr lvl="1"/>
            <a:r>
              <a:rPr lang="en-GB" dirty="0"/>
              <a:t>    Entropy from UEFI interface (if booted from UEFI)[16]</a:t>
            </a:r>
          </a:p>
          <a:p>
            <a:pPr lvl="1"/>
            <a:r>
              <a:rPr lang="en-GB" dirty="0"/>
              <a:t>    </a:t>
            </a:r>
            <a:r>
              <a:rPr lang="en-GB" dirty="0" err="1"/>
              <a:t>RdRand</a:t>
            </a:r>
            <a:r>
              <a:rPr lang="en-GB" dirty="0"/>
              <a:t> CPU instruction if available</a:t>
            </a:r>
          </a:p>
          <a:p>
            <a:pPr lvl="1"/>
            <a:r>
              <a:rPr lang="en-GB" dirty="0"/>
              <a:t>    Hardware system clock (RTC)</a:t>
            </a:r>
          </a:p>
          <a:p>
            <a:pPr lvl="1"/>
            <a:r>
              <a:rPr lang="en-GB" dirty="0"/>
              <a:t>    OEM0 ACPI table content</a:t>
            </a:r>
          </a:p>
        </p:txBody>
      </p:sp>
    </p:spTree>
    <p:extLst>
      <p:ext uri="{BB962C8B-B14F-4D97-AF65-F5344CB8AC3E}">
        <p14:creationId xmlns:p14="http://schemas.microsoft.com/office/powerpoint/2010/main" val="3977204639"/>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Most common cryptographic tools</a:t>
            </a:r>
            <a:endParaRPr lang="en-GB" dirty="0"/>
          </a:p>
        </p:txBody>
      </p:sp>
      <p:sp>
        <p:nvSpPr>
          <p:cNvPr id="3" name="Content Placeholder 2"/>
          <p:cNvSpPr>
            <a:spLocks noGrp="1"/>
          </p:cNvSpPr>
          <p:nvPr>
            <p:ph idx="1"/>
          </p:nvPr>
        </p:nvSpPr>
        <p:spPr/>
        <p:txBody>
          <a:bodyPr>
            <a:normAutofit fontScale="92500" lnSpcReduction="20000"/>
          </a:bodyPr>
          <a:lstStyle/>
          <a:p>
            <a:r>
              <a:rPr lang="en-US" dirty="0" err="1"/>
              <a:t>LastPass</a:t>
            </a:r>
            <a:endParaRPr lang="en-US" dirty="0"/>
          </a:p>
          <a:p>
            <a:pPr lvl="1"/>
            <a:r>
              <a:rPr lang="en-US" dirty="0"/>
              <a:t>Probably one of the most popular password manager tools out there, </a:t>
            </a:r>
            <a:r>
              <a:rPr lang="en-US" dirty="0" err="1"/>
              <a:t>LastPass</a:t>
            </a:r>
            <a:r>
              <a:rPr lang="en-US" dirty="0"/>
              <a:t> can be used for free with limited features, but will still secure your passwords and personal data</a:t>
            </a:r>
          </a:p>
          <a:p>
            <a:pPr lvl="1"/>
            <a:r>
              <a:rPr lang="en-US" dirty="0"/>
              <a:t>Using an encryption software tool like this one, you’ll no longer have to remember or note a password in a notebook or any other physical place</a:t>
            </a:r>
          </a:p>
          <a:p>
            <a:pPr lvl="1"/>
            <a:endParaRPr lang="en-US" dirty="0"/>
          </a:p>
          <a:p>
            <a:r>
              <a:rPr lang="en-US" dirty="0" err="1"/>
              <a:t>Bitlocker</a:t>
            </a:r>
            <a:endParaRPr lang="en-US" dirty="0"/>
          </a:p>
          <a:p>
            <a:pPr lvl="1"/>
            <a:r>
              <a:rPr lang="en-US" dirty="0"/>
              <a:t>While there are many encryption tools available you can use to encrypt your data locally, most users prefer to use Microsoft’s BitLocker software</a:t>
            </a:r>
          </a:p>
          <a:p>
            <a:pPr lvl="1"/>
            <a:r>
              <a:rPr lang="en-US" dirty="0"/>
              <a:t>You can either use it to encrypt a particular disk partition or the entire hard disk</a:t>
            </a:r>
          </a:p>
          <a:p>
            <a:pPr lvl="1"/>
            <a:r>
              <a:rPr lang="en-US" dirty="0"/>
              <a:t>BitLocker is a full-disk encryption tool built-in in the latest Windows operating systems (Windows 10), which uses AES (128 and 256-bit) encryption to encrypt data on the drives</a:t>
            </a:r>
          </a:p>
          <a:p>
            <a:pPr lvl="1"/>
            <a:endParaRPr lang="en-GB" b="1" dirty="0"/>
          </a:p>
        </p:txBody>
      </p:sp>
    </p:spTree>
    <p:extLst>
      <p:ext uri="{BB962C8B-B14F-4D97-AF65-F5344CB8AC3E}">
        <p14:creationId xmlns:p14="http://schemas.microsoft.com/office/powerpoint/2010/main" val="3807902300"/>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Most common cryptographic tools</a:t>
            </a:r>
            <a:endParaRPr lang="en-GB" dirty="0"/>
          </a:p>
        </p:txBody>
      </p:sp>
      <p:sp>
        <p:nvSpPr>
          <p:cNvPr id="3" name="Content Placeholder 2"/>
          <p:cNvSpPr>
            <a:spLocks noGrp="1"/>
          </p:cNvSpPr>
          <p:nvPr>
            <p:ph idx="1"/>
          </p:nvPr>
        </p:nvSpPr>
        <p:spPr/>
        <p:txBody>
          <a:bodyPr>
            <a:normAutofit/>
          </a:bodyPr>
          <a:lstStyle/>
          <a:p>
            <a:r>
              <a:rPr lang="en-US" dirty="0" err="1"/>
              <a:t>VeraCrypt</a:t>
            </a:r>
            <a:endParaRPr lang="en-US" dirty="0"/>
          </a:p>
          <a:p>
            <a:pPr lvl="1"/>
            <a:r>
              <a:rPr lang="en-US" dirty="0"/>
              <a:t>Another free encryption software tool you can use which is available for Windows, OS X and Linux operating systems</a:t>
            </a:r>
          </a:p>
          <a:p>
            <a:pPr lvl="1"/>
            <a:r>
              <a:rPr lang="en-US" dirty="0"/>
              <a:t>Works similar to </a:t>
            </a:r>
            <a:r>
              <a:rPr lang="en-US" dirty="0" err="1"/>
              <a:t>Bitlocker</a:t>
            </a:r>
            <a:r>
              <a:rPr lang="en-US" dirty="0"/>
              <a:t> and supports AES</a:t>
            </a:r>
          </a:p>
          <a:p>
            <a:pPr lvl="1"/>
            <a:endParaRPr lang="en-US" dirty="0"/>
          </a:p>
          <a:p>
            <a:r>
              <a:rPr lang="en-US" dirty="0" err="1"/>
              <a:t>FileVault</a:t>
            </a:r>
            <a:r>
              <a:rPr lang="en-US" dirty="0"/>
              <a:t> 2</a:t>
            </a:r>
          </a:p>
          <a:p>
            <a:pPr lvl="1"/>
            <a:r>
              <a:rPr lang="en-US" dirty="0"/>
              <a:t>Looking to encrypt your data stored on devices featuring </a:t>
            </a:r>
            <a:r>
              <a:rPr lang="en-US" dirty="0" err="1"/>
              <a:t>macOS</a:t>
            </a:r>
            <a:r>
              <a:rPr lang="en-US" dirty="0"/>
              <a:t> and Mac hardware? </a:t>
            </a:r>
            <a:r>
              <a:rPr lang="en-US" dirty="0" err="1"/>
              <a:t>FileVault</a:t>
            </a:r>
            <a:r>
              <a:rPr lang="en-US" dirty="0"/>
              <a:t> 2 is a free encryption software tool worth checking out</a:t>
            </a:r>
          </a:p>
          <a:p>
            <a:pPr lvl="1"/>
            <a:r>
              <a:rPr lang="en-US" dirty="0"/>
              <a:t>Just like BitLocker and </a:t>
            </a:r>
            <a:r>
              <a:rPr lang="en-US" dirty="0" err="1"/>
              <a:t>VeraCrypt</a:t>
            </a:r>
            <a:r>
              <a:rPr lang="en-US" dirty="0"/>
              <a:t> tools, </a:t>
            </a:r>
            <a:r>
              <a:rPr lang="en-US" dirty="0" err="1"/>
              <a:t>FileVault</a:t>
            </a:r>
            <a:r>
              <a:rPr lang="en-US" dirty="0"/>
              <a:t> 2 (</a:t>
            </a:r>
            <a:r>
              <a:rPr lang="en-US" dirty="0" err="1"/>
              <a:t>FileVault</a:t>
            </a:r>
            <a:r>
              <a:rPr lang="en-US" dirty="0"/>
              <a:t> full-disk encryption) uses XTS-AES-128 encryption with a 256-bit key “to help prevent unauthorized access to the information on your startup disk”</a:t>
            </a:r>
            <a:endParaRPr lang="en-GB" dirty="0"/>
          </a:p>
        </p:txBody>
      </p:sp>
    </p:spTree>
    <p:extLst>
      <p:ext uri="{BB962C8B-B14F-4D97-AF65-F5344CB8AC3E}">
        <p14:creationId xmlns:p14="http://schemas.microsoft.com/office/powerpoint/2010/main" val="2938319543"/>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Most common cryptographic tools</a:t>
            </a:r>
            <a:endParaRPr lang="en-GB" dirty="0"/>
          </a:p>
        </p:txBody>
      </p:sp>
      <p:sp>
        <p:nvSpPr>
          <p:cNvPr id="3" name="Content Placeholder 2"/>
          <p:cNvSpPr>
            <a:spLocks noGrp="1"/>
          </p:cNvSpPr>
          <p:nvPr>
            <p:ph idx="1"/>
          </p:nvPr>
        </p:nvSpPr>
        <p:spPr/>
        <p:txBody>
          <a:bodyPr>
            <a:normAutofit lnSpcReduction="10000"/>
          </a:bodyPr>
          <a:lstStyle/>
          <a:p>
            <a:r>
              <a:rPr lang="en-US" dirty="0" err="1"/>
              <a:t>DiskCryptor</a:t>
            </a:r>
            <a:endParaRPr lang="en-US" dirty="0"/>
          </a:p>
          <a:p>
            <a:pPr lvl="1"/>
            <a:r>
              <a:rPr lang="en-US" dirty="0"/>
              <a:t>Yet another open-source and free encryption software you can use to secure your internal and external drive, including system partition, and even ISO images, or USB flash drives or any other storage devices</a:t>
            </a:r>
          </a:p>
          <a:p>
            <a:pPr lvl="1"/>
            <a:endParaRPr lang="en-US" dirty="0"/>
          </a:p>
          <a:p>
            <a:r>
              <a:rPr lang="en-US" dirty="0"/>
              <a:t>7-Zip</a:t>
            </a:r>
          </a:p>
          <a:p>
            <a:pPr lvl="1"/>
            <a:r>
              <a:rPr lang="en-US" dirty="0"/>
              <a:t>Many users are not interested in encrypting the entire hard disk, but only specific files and documents that store sensitive information</a:t>
            </a:r>
          </a:p>
          <a:p>
            <a:pPr lvl="1"/>
            <a:r>
              <a:rPr lang="en-US" dirty="0"/>
              <a:t>It’s a free and open source encryption software, as well as a lightweight solution known for its simplicity</a:t>
            </a:r>
          </a:p>
          <a:p>
            <a:pPr lvl="1"/>
            <a:r>
              <a:rPr lang="en-US" dirty="0"/>
              <a:t>This software tool is capable of extracting most archives and features strong AES-256 encryption.</a:t>
            </a:r>
            <a:endParaRPr lang="en-GB" dirty="0"/>
          </a:p>
        </p:txBody>
      </p:sp>
    </p:spTree>
    <p:extLst>
      <p:ext uri="{BB962C8B-B14F-4D97-AF65-F5344CB8AC3E}">
        <p14:creationId xmlns:p14="http://schemas.microsoft.com/office/powerpoint/2010/main" val="332327292"/>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Most common cryptographic tools</a:t>
            </a:r>
            <a:endParaRPr lang="en-GB" dirty="0"/>
          </a:p>
        </p:txBody>
      </p:sp>
      <p:sp>
        <p:nvSpPr>
          <p:cNvPr id="3" name="Content Placeholder 2"/>
          <p:cNvSpPr>
            <a:spLocks noGrp="1"/>
          </p:cNvSpPr>
          <p:nvPr>
            <p:ph idx="1"/>
          </p:nvPr>
        </p:nvSpPr>
        <p:spPr/>
        <p:txBody>
          <a:bodyPr>
            <a:normAutofit fontScale="92500"/>
          </a:bodyPr>
          <a:lstStyle/>
          <a:p>
            <a:r>
              <a:rPr lang="en-US" dirty="0" err="1"/>
              <a:t>AxCrypt</a:t>
            </a:r>
            <a:endParaRPr lang="en-US" dirty="0"/>
          </a:p>
          <a:p>
            <a:pPr lvl="1"/>
            <a:r>
              <a:rPr lang="en-US" dirty="0"/>
              <a:t>Similar to 7-Zip, </a:t>
            </a:r>
            <a:r>
              <a:rPr lang="en-US" dirty="0" err="1"/>
              <a:t>AxCrypt</a:t>
            </a:r>
            <a:r>
              <a:rPr lang="en-US" dirty="0"/>
              <a:t> is an open source file encryption tool offering both a free solution and a premium version for Windows, </a:t>
            </a:r>
            <a:r>
              <a:rPr lang="en-US" dirty="0" err="1"/>
              <a:t>macOS</a:t>
            </a:r>
            <a:r>
              <a:rPr lang="en-US" dirty="0"/>
              <a:t>, Android, and iOS</a:t>
            </a:r>
          </a:p>
          <a:p>
            <a:pPr lvl="1"/>
            <a:r>
              <a:rPr lang="en-US" dirty="0"/>
              <a:t>It features AES-256 file encryption and can efficiently encrypt one file, an entire folder or a group of files with a simple right-click</a:t>
            </a:r>
          </a:p>
          <a:p>
            <a:pPr lvl="1"/>
            <a:r>
              <a:rPr lang="en-US" dirty="0"/>
              <a:t>Files can be encrypted for a specific period of time or can be auto-decrypted later on when that file reaches the destination</a:t>
            </a:r>
          </a:p>
          <a:p>
            <a:pPr lvl="1"/>
            <a:endParaRPr lang="en-US" dirty="0"/>
          </a:p>
          <a:p>
            <a:r>
              <a:rPr lang="en-US" dirty="0"/>
              <a:t>HTTPS Everywhere </a:t>
            </a:r>
          </a:p>
          <a:p>
            <a:pPr lvl="1"/>
            <a:r>
              <a:rPr lang="en-US" dirty="0"/>
              <a:t>Encrypting your files is not enough</a:t>
            </a:r>
          </a:p>
          <a:p>
            <a:pPr lvl="1"/>
            <a:r>
              <a:rPr lang="en-US" dirty="0"/>
              <a:t>To be one step ahead of cybercriminals, you need to enhance online protection, you need to make sure no one can eavesdrop on your communication over the Internet</a:t>
            </a:r>
            <a:endParaRPr lang="en-GB" dirty="0"/>
          </a:p>
        </p:txBody>
      </p:sp>
    </p:spTree>
    <p:extLst>
      <p:ext uri="{BB962C8B-B14F-4D97-AF65-F5344CB8AC3E}">
        <p14:creationId xmlns:p14="http://schemas.microsoft.com/office/powerpoint/2010/main" val="3669975325"/>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Most common cryptographic tools</a:t>
            </a:r>
            <a:endParaRPr lang="en-GB" dirty="0"/>
          </a:p>
        </p:txBody>
      </p:sp>
      <p:sp>
        <p:nvSpPr>
          <p:cNvPr id="3" name="Content Placeholder 2"/>
          <p:cNvSpPr>
            <a:spLocks noGrp="1"/>
          </p:cNvSpPr>
          <p:nvPr>
            <p:ph idx="1"/>
          </p:nvPr>
        </p:nvSpPr>
        <p:spPr/>
        <p:txBody>
          <a:bodyPr>
            <a:normAutofit fontScale="92500" lnSpcReduction="10000"/>
          </a:bodyPr>
          <a:lstStyle/>
          <a:p>
            <a:r>
              <a:rPr lang="en-US" dirty="0"/>
              <a:t>Tor Browser</a:t>
            </a:r>
          </a:p>
          <a:p>
            <a:pPr lvl="1"/>
            <a:r>
              <a:rPr lang="en-US" dirty="0"/>
              <a:t>If you want to access the Internet anonymously, Tor browser can be a great option to encrypt your online traffic and keep your browsing activities from prying eyes</a:t>
            </a:r>
          </a:p>
          <a:p>
            <a:pPr lvl="1"/>
            <a:r>
              <a:rPr lang="en-US" dirty="0"/>
              <a:t>Tor Browser will block popular browser plugins such as Flash, RealPlayer, </a:t>
            </a:r>
            <a:r>
              <a:rPr lang="en-US" dirty="0" err="1"/>
              <a:t>Quicktime</a:t>
            </a:r>
            <a:r>
              <a:rPr lang="en-US" dirty="0"/>
              <a:t>, and others which can be manipulated into finding out your IP address</a:t>
            </a:r>
          </a:p>
          <a:p>
            <a:pPr lvl="1"/>
            <a:endParaRPr lang="en-US" dirty="0"/>
          </a:p>
          <a:p>
            <a:r>
              <a:rPr lang="en-US" dirty="0" err="1"/>
              <a:t>CyberGhost</a:t>
            </a:r>
            <a:endParaRPr lang="en-US" dirty="0"/>
          </a:p>
          <a:p>
            <a:pPr lvl="1"/>
            <a:r>
              <a:rPr lang="en-US" dirty="0"/>
              <a:t>Another way to hide your online identity is to use a VPN (Virtual Private Network) which can encrypt your communication and keep it safe from constant interception attempts</a:t>
            </a:r>
          </a:p>
          <a:p>
            <a:pPr lvl="1"/>
            <a:r>
              <a:rPr lang="en-US" dirty="0"/>
              <a:t>This private network is able to spread across the normal Internet space, using its resources to create an encrypted channel and protect your data from hackers or the prying eyes of others</a:t>
            </a:r>
            <a:endParaRPr lang="en-GB" dirty="0"/>
          </a:p>
        </p:txBody>
      </p:sp>
    </p:spTree>
    <p:extLst>
      <p:ext uri="{BB962C8B-B14F-4D97-AF65-F5344CB8AC3E}">
        <p14:creationId xmlns:p14="http://schemas.microsoft.com/office/powerpoint/2010/main" val="4149404642"/>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bg>
      <p:bgPr>
        <a:solidFill>
          <a:srgbClr val="22334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DA460C-0072-4C06-B816-2B05E4A2A0EA}"/>
              </a:ext>
            </a:extLst>
          </p:cNvPr>
          <p:cNvGrpSpPr/>
          <p:nvPr/>
        </p:nvGrpSpPr>
        <p:grpSpPr>
          <a:xfrm>
            <a:off x="5197342" y="2888634"/>
            <a:ext cx="1862433" cy="3586556"/>
            <a:chOff x="5021580" y="1604970"/>
            <a:chExt cx="2374153" cy="4571992"/>
          </a:xfrm>
        </p:grpSpPr>
        <p:sp>
          <p:nvSpPr>
            <p:cNvPr id="5" name="Freeform: Shape 4">
              <a:extLst>
                <a:ext uri="{FF2B5EF4-FFF2-40B4-BE49-F238E27FC236}">
                  <a16:creationId xmlns:a16="http://schemas.microsoft.com/office/drawing/2014/main" id="{3EE129BC-86F6-440E-84F5-88EE0A93A132}"/>
                </a:ext>
              </a:extLst>
            </p:cNvPr>
            <p:cNvSpPr/>
            <p:nvPr/>
          </p:nvSpPr>
          <p:spPr>
            <a:xfrm>
              <a:off x="5021580" y="2790823"/>
              <a:ext cx="791384" cy="644849"/>
            </a:xfrm>
            <a:custGeom>
              <a:avLst/>
              <a:gdLst>
                <a:gd name="connsiteX0" fmla="*/ 7620 w 791384"/>
                <a:gd name="connsiteY0" fmla="*/ 0 h 644849"/>
                <a:gd name="connsiteX1" fmla="*/ 782169 w 791384"/>
                <a:gd name="connsiteY1" fmla="*/ 320829 h 644849"/>
                <a:gd name="connsiteX2" fmla="*/ 791384 w 791384"/>
                <a:gd name="connsiteY2" fmla="*/ 330968 h 644849"/>
                <a:gd name="connsiteX3" fmla="*/ 791384 w 791384"/>
                <a:gd name="connsiteY3" fmla="*/ 644849 h 644849"/>
                <a:gd name="connsiteX4" fmla="*/ 4575 w 791384"/>
                <a:gd name="connsiteY4" fmla="*/ 188500 h 644849"/>
                <a:gd name="connsiteX5" fmla="*/ 0 w 791384"/>
                <a:gd name="connsiteY5" fmla="*/ 191153 h 644849"/>
                <a:gd name="connsiteX6" fmla="*/ 0 w 791384"/>
                <a:gd name="connsiteY6" fmla="*/ 385 h 644849"/>
                <a:gd name="connsiteX7" fmla="*/ 7620 w 791384"/>
                <a:gd name="connsiteY7" fmla="*/ 0 h 64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384" h="644849">
                  <a:moveTo>
                    <a:pt x="7620" y="0"/>
                  </a:moveTo>
                  <a:cubicBezTo>
                    <a:pt x="310101" y="0"/>
                    <a:pt x="583945" y="122604"/>
                    <a:pt x="782169" y="320829"/>
                  </a:cubicBezTo>
                  <a:lnTo>
                    <a:pt x="791384" y="330968"/>
                  </a:lnTo>
                  <a:lnTo>
                    <a:pt x="791384" y="644849"/>
                  </a:lnTo>
                  <a:lnTo>
                    <a:pt x="4575" y="188500"/>
                  </a:lnTo>
                  <a:lnTo>
                    <a:pt x="0" y="191153"/>
                  </a:lnTo>
                  <a:lnTo>
                    <a:pt x="0" y="385"/>
                  </a:lnTo>
                  <a:lnTo>
                    <a:pt x="762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6" name="Freeform: Shape 5">
              <a:extLst>
                <a:ext uri="{FF2B5EF4-FFF2-40B4-BE49-F238E27FC236}">
                  <a16:creationId xmlns:a16="http://schemas.microsoft.com/office/drawing/2014/main" id="{45CA4A01-B7D4-4C02-A0A6-31D1D25DBE5E}"/>
                </a:ext>
              </a:extLst>
            </p:cNvPr>
            <p:cNvSpPr/>
            <p:nvPr/>
          </p:nvSpPr>
          <p:spPr>
            <a:xfrm>
              <a:off x="6600506" y="2977519"/>
              <a:ext cx="3843" cy="4457"/>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7" name="Freeform: Shape 6">
              <a:extLst>
                <a:ext uri="{FF2B5EF4-FFF2-40B4-BE49-F238E27FC236}">
                  <a16:creationId xmlns:a16="http://schemas.microsoft.com/office/drawing/2014/main" id="{F7DAAB66-13A8-4034-BDDF-000911C1B325}"/>
                </a:ext>
              </a:extLst>
            </p:cNvPr>
            <p:cNvSpPr/>
            <p:nvPr/>
          </p:nvSpPr>
          <p:spPr>
            <a:xfrm>
              <a:off x="5977789" y="2979324"/>
              <a:ext cx="622716" cy="36137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8" name="Freeform: Shape 7">
              <a:extLst>
                <a:ext uri="{FF2B5EF4-FFF2-40B4-BE49-F238E27FC236}">
                  <a16:creationId xmlns:a16="http://schemas.microsoft.com/office/drawing/2014/main" id="{16C62978-FAF5-4DD6-A6FF-DA4D04CC401D}"/>
                </a:ext>
              </a:extLst>
            </p:cNvPr>
            <p:cNvSpPr/>
            <p:nvPr/>
          </p:nvSpPr>
          <p:spPr>
            <a:xfrm>
              <a:off x="5812965" y="3121791"/>
              <a:ext cx="164824" cy="313880"/>
            </a:xfrm>
            <a:custGeom>
              <a:avLst/>
              <a:gdLst>
                <a:gd name="connsiteX0" fmla="*/ 0 w 164824"/>
                <a:gd name="connsiteY0" fmla="*/ 0 h 313880"/>
                <a:gd name="connsiteX1" fmla="*/ 61482 w 164824"/>
                <a:gd name="connsiteY1" fmla="*/ 67647 h 313880"/>
                <a:gd name="connsiteX2" fmla="*/ 124540 w 164824"/>
                <a:gd name="connsiteY2" fmla="*/ 151973 h 313880"/>
                <a:gd name="connsiteX3" fmla="*/ 164824 w 164824"/>
                <a:gd name="connsiteY3" fmla="*/ 218283 h 313880"/>
                <a:gd name="connsiteX4" fmla="*/ 0 w 164824"/>
                <a:gd name="connsiteY4" fmla="*/ 313880 h 313880"/>
                <a:gd name="connsiteX5" fmla="*/ 0 w 164824"/>
                <a:gd name="connsiteY5" fmla="*/ 0 h 31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24" h="313880">
                  <a:moveTo>
                    <a:pt x="0" y="0"/>
                  </a:moveTo>
                  <a:lnTo>
                    <a:pt x="61482" y="67647"/>
                  </a:lnTo>
                  <a:cubicBezTo>
                    <a:pt x="83805" y="94696"/>
                    <a:pt x="104855" y="122835"/>
                    <a:pt x="124540" y="151973"/>
                  </a:cubicBezTo>
                  <a:lnTo>
                    <a:pt x="164824" y="218283"/>
                  </a:lnTo>
                  <a:lnTo>
                    <a:pt x="0" y="31388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9" name="Freeform: Shape 8">
              <a:extLst>
                <a:ext uri="{FF2B5EF4-FFF2-40B4-BE49-F238E27FC236}">
                  <a16:creationId xmlns:a16="http://schemas.microsoft.com/office/drawing/2014/main" id="{C10F9C09-3FB9-4C54-848D-CD843C318F9D}"/>
                </a:ext>
              </a:extLst>
            </p:cNvPr>
            <p:cNvSpPr/>
            <p:nvPr/>
          </p:nvSpPr>
          <p:spPr>
            <a:xfrm>
              <a:off x="5812964" y="3340703"/>
              <a:ext cx="311614" cy="1098673"/>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0" name="Freeform: Shape 9">
              <a:extLst>
                <a:ext uri="{FF2B5EF4-FFF2-40B4-BE49-F238E27FC236}">
                  <a16:creationId xmlns:a16="http://schemas.microsoft.com/office/drawing/2014/main" id="{B3E275BE-D4F7-41A9-B504-CBCA6B3286E5}"/>
                </a:ext>
              </a:extLst>
            </p:cNvPr>
            <p:cNvSpPr/>
            <p:nvPr/>
          </p:nvSpPr>
          <p:spPr>
            <a:xfrm>
              <a:off x="5021581" y="4346260"/>
              <a:ext cx="950599" cy="635318"/>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1" name="Freeform: Shape 10">
              <a:extLst>
                <a:ext uri="{FF2B5EF4-FFF2-40B4-BE49-F238E27FC236}">
                  <a16:creationId xmlns:a16="http://schemas.microsoft.com/office/drawing/2014/main" id="{BB918341-62AE-4DF9-97B8-0A38506765CC}"/>
                </a:ext>
              </a:extLst>
            </p:cNvPr>
            <p:cNvSpPr/>
            <p:nvPr/>
          </p:nvSpPr>
          <p:spPr>
            <a:xfrm>
              <a:off x="5021580" y="1604970"/>
              <a:ext cx="1582768" cy="173510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2" name="Freeform: Shape 11">
              <a:extLst>
                <a:ext uri="{FF2B5EF4-FFF2-40B4-BE49-F238E27FC236}">
                  <a16:creationId xmlns:a16="http://schemas.microsoft.com/office/drawing/2014/main" id="{A85ABCA8-D310-4A20-86D5-E28F124AED36}"/>
                </a:ext>
              </a:extLst>
            </p:cNvPr>
            <p:cNvSpPr/>
            <p:nvPr/>
          </p:nvSpPr>
          <p:spPr>
            <a:xfrm>
              <a:off x="5973508" y="2977518"/>
              <a:ext cx="1422225" cy="1830702"/>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3" name="Freeform: Shape 12">
              <a:extLst>
                <a:ext uri="{FF2B5EF4-FFF2-40B4-BE49-F238E27FC236}">
                  <a16:creationId xmlns:a16="http://schemas.microsoft.com/office/drawing/2014/main" id="{C07112E0-955F-4D31-803A-A76358EBC614}"/>
                </a:ext>
              </a:extLst>
            </p:cNvPr>
            <p:cNvSpPr/>
            <p:nvPr/>
          </p:nvSpPr>
          <p:spPr>
            <a:xfrm>
              <a:off x="5812965" y="4346260"/>
              <a:ext cx="160543" cy="95302"/>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4" name="Freeform: Shape 13">
              <a:extLst>
                <a:ext uri="{FF2B5EF4-FFF2-40B4-BE49-F238E27FC236}">
                  <a16:creationId xmlns:a16="http://schemas.microsoft.com/office/drawing/2014/main" id="{CAC36928-96A1-49EA-B9D1-733D22362489}"/>
                </a:ext>
              </a:extLst>
            </p:cNvPr>
            <p:cNvSpPr/>
            <p:nvPr/>
          </p:nvSpPr>
          <p:spPr>
            <a:xfrm>
              <a:off x="5021580" y="4441562"/>
              <a:ext cx="1582768" cy="1735400"/>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grpSp>
      <p:sp>
        <p:nvSpPr>
          <p:cNvPr id="15" name="Freeform: Shape 14">
            <a:extLst>
              <a:ext uri="{FF2B5EF4-FFF2-40B4-BE49-F238E27FC236}">
                <a16:creationId xmlns:a16="http://schemas.microsoft.com/office/drawing/2014/main" id="{BA1C8B5A-F88B-4A20-AD3C-18F5C73BF8B7}"/>
              </a:ext>
            </a:extLst>
          </p:cNvPr>
          <p:cNvSpPr/>
          <p:nvPr/>
        </p:nvSpPr>
        <p:spPr>
          <a:xfrm>
            <a:off x="5947452" y="3966764"/>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6" name="Freeform: Shape 15">
            <a:extLst>
              <a:ext uri="{FF2B5EF4-FFF2-40B4-BE49-F238E27FC236}">
                <a16:creationId xmlns:a16="http://schemas.microsoft.com/office/drawing/2014/main" id="{49EF05FD-CD1E-40DE-8FAA-D8948699C889}"/>
              </a:ext>
            </a:extLst>
          </p:cNvPr>
          <p:cNvSpPr/>
          <p:nvPr/>
        </p:nvSpPr>
        <p:spPr>
          <a:xfrm>
            <a:off x="5818153" y="4250252"/>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3399FF"/>
          </a:solidFill>
          <a:ln>
            <a:noFill/>
          </a:ln>
          <a:effectLst>
            <a:innerShdw blurRad="63500" dist="50800" dir="21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7" name="Freeform: Shape 16">
            <a:extLst>
              <a:ext uri="{FF2B5EF4-FFF2-40B4-BE49-F238E27FC236}">
                <a16:creationId xmlns:a16="http://schemas.microsoft.com/office/drawing/2014/main" id="{12CCBDFB-1CF6-4236-83FE-00D0B054EECC}"/>
              </a:ext>
            </a:extLst>
          </p:cNvPr>
          <p:cNvSpPr/>
          <p:nvPr/>
        </p:nvSpPr>
        <p:spPr>
          <a:xfrm>
            <a:off x="5197343" y="503907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00FFCC"/>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8" name="Freeform: Shape 17">
            <a:extLst>
              <a:ext uri="{FF2B5EF4-FFF2-40B4-BE49-F238E27FC236}">
                <a16:creationId xmlns:a16="http://schemas.microsoft.com/office/drawing/2014/main" id="{5AB447F6-08BD-4F09-9455-FD70871F0072}"/>
              </a:ext>
            </a:extLst>
          </p:cNvPr>
          <p:cNvSpPr/>
          <p:nvPr/>
        </p:nvSpPr>
        <p:spPr>
          <a:xfrm>
            <a:off x="5197342" y="288863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9" name="Freeform: Shape 18">
            <a:extLst>
              <a:ext uri="{FF2B5EF4-FFF2-40B4-BE49-F238E27FC236}">
                <a16:creationId xmlns:a16="http://schemas.microsoft.com/office/drawing/2014/main" id="{C1ECEB67-DA9F-4C2E-B389-B866A473CF6D}"/>
              </a:ext>
            </a:extLst>
          </p:cNvPr>
          <p:cNvSpPr/>
          <p:nvPr/>
        </p:nvSpPr>
        <p:spPr>
          <a:xfrm>
            <a:off x="5944094" y="3965347"/>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0" name="Freeform: Shape 19">
            <a:extLst>
              <a:ext uri="{FF2B5EF4-FFF2-40B4-BE49-F238E27FC236}">
                <a16:creationId xmlns:a16="http://schemas.microsoft.com/office/drawing/2014/main" id="{6DB23C87-2A94-4E14-A9CA-EA6147101D21}"/>
              </a:ext>
            </a:extLst>
          </p:cNvPr>
          <p:cNvSpPr/>
          <p:nvPr/>
        </p:nvSpPr>
        <p:spPr>
          <a:xfrm>
            <a:off x="5818154" y="5039074"/>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1" name="Freeform: Shape 20">
            <a:extLst>
              <a:ext uri="{FF2B5EF4-FFF2-40B4-BE49-F238E27FC236}">
                <a16:creationId xmlns:a16="http://schemas.microsoft.com/office/drawing/2014/main" id="{B568E533-9521-457E-875A-558EE570B694}"/>
              </a:ext>
            </a:extLst>
          </p:cNvPr>
          <p:cNvSpPr/>
          <p:nvPr/>
        </p:nvSpPr>
        <p:spPr>
          <a:xfrm>
            <a:off x="5197342" y="5113835"/>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2" name="Freeform: Shape 21">
            <a:extLst>
              <a:ext uri="{FF2B5EF4-FFF2-40B4-BE49-F238E27FC236}">
                <a16:creationId xmlns:a16="http://schemas.microsoft.com/office/drawing/2014/main" id="{2A802FE2-5948-4AF8-8A06-899878119AF1}"/>
              </a:ext>
            </a:extLst>
          </p:cNvPr>
          <p:cNvSpPr/>
          <p:nvPr/>
        </p:nvSpPr>
        <p:spPr>
          <a:xfrm flipH="1">
            <a:off x="7683162" y="3962539"/>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3" name="Freeform: Shape 22">
            <a:extLst>
              <a:ext uri="{FF2B5EF4-FFF2-40B4-BE49-F238E27FC236}">
                <a16:creationId xmlns:a16="http://schemas.microsoft.com/office/drawing/2014/main" id="{0E596100-B9C3-49FB-AFB5-0B1BE3835250}"/>
              </a:ext>
            </a:extLst>
          </p:cNvPr>
          <p:cNvSpPr/>
          <p:nvPr/>
        </p:nvSpPr>
        <p:spPr>
          <a:xfrm flipH="1" flipV="1">
            <a:off x="6448649" y="3252200"/>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4" name="Freeform: Shape 23">
            <a:extLst>
              <a:ext uri="{FF2B5EF4-FFF2-40B4-BE49-F238E27FC236}">
                <a16:creationId xmlns:a16="http://schemas.microsoft.com/office/drawing/2014/main" id="{4BD7015C-483F-4766-A5EB-A46C45617AF5}"/>
              </a:ext>
            </a:extLst>
          </p:cNvPr>
          <p:cNvSpPr/>
          <p:nvPr/>
        </p:nvSpPr>
        <p:spPr>
          <a:xfrm flipH="1" flipV="1">
            <a:off x="6451665" y="2970793"/>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5" name="Freeform: Shape 24">
            <a:extLst>
              <a:ext uri="{FF2B5EF4-FFF2-40B4-BE49-F238E27FC236}">
                <a16:creationId xmlns:a16="http://schemas.microsoft.com/office/drawing/2014/main" id="{BE1764B7-0EB9-4BA6-AEB0-B12DD26CC035}"/>
              </a:ext>
            </a:extLst>
          </p:cNvPr>
          <p:cNvSpPr/>
          <p:nvPr/>
        </p:nvSpPr>
        <p:spPr>
          <a:xfrm flipH="1" flipV="1">
            <a:off x="6825011" y="2108925"/>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9900"/>
          </a:solidFill>
          <a:ln>
            <a:noFill/>
          </a:ln>
          <a:effectLst>
            <a:innerShdw blurRad="63500" dist="50800" dir="3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6" name="Freeform: Shape 25">
            <a:extLst>
              <a:ext uri="{FF2B5EF4-FFF2-40B4-BE49-F238E27FC236}">
                <a16:creationId xmlns:a16="http://schemas.microsoft.com/office/drawing/2014/main" id="{D9764DC3-5E31-4863-90A8-F66102EC8D3C}"/>
              </a:ext>
            </a:extLst>
          </p:cNvPr>
          <p:cNvSpPr/>
          <p:nvPr/>
        </p:nvSpPr>
        <p:spPr>
          <a:xfrm flipH="1" flipV="1">
            <a:off x="6944563" y="1683586"/>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FF66CC"/>
          </a:solidFill>
          <a:ln>
            <a:noFill/>
          </a:ln>
          <a:effectLst>
            <a:innerShdw blurRad="63500" dist="50800" dir="3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7" name="Freeform: Shape 26">
            <a:extLst>
              <a:ext uri="{FF2B5EF4-FFF2-40B4-BE49-F238E27FC236}">
                <a16:creationId xmlns:a16="http://schemas.microsoft.com/office/drawing/2014/main" id="{639EC02E-39C3-4B8D-AE9F-796E86412B46}"/>
              </a:ext>
            </a:extLst>
          </p:cNvPr>
          <p:cNvSpPr/>
          <p:nvPr/>
        </p:nvSpPr>
        <p:spPr>
          <a:xfrm flipH="1" flipV="1">
            <a:off x="6441031" y="297128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8" name="Freeform: Shape 27">
            <a:extLst>
              <a:ext uri="{FF2B5EF4-FFF2-40B4-BE49-F238E27FC236}">
                <a16:creationId xmlns:a16="http://schemas.microsoft.com/office/drawing/2014/main" id="{391ABD13-A430-42F6-8875-5EA1EE1747D2}"/>
              </a:ext>
            </a:extLst>
          </p:cNvPr>
          <p:cNvSpPr/>
          <p:nvPr/>
        </p:nvSpPr>
        <p:spPr>
          <a:xfrm flipH="1" flipV="1">
            <a:off x="5820219" y="1819581"/>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9" name="Freeform: Shape 28">
            <a:extLst>
              <a:ext uri="{FF2B5EF4-FFF2-40B4-BE49-F238E27FC236}">
                <a16:creationId xmlns:a16="http://schemas.microsoft.com/office/drawing/2014/main" id="{0FA6B576-9F7D-4DE4-9393-077029355B4C}"/>
              </a:ext>
            </a:extLst>
          </p:cNvPr>
          <p:cNvSpPr/>
          <p:nvPr/>
        </p:nvSpPr>
        <p:spPr>
          <a:xfrm flipH="1" flipV="1">
            <a:off x="6943521" y="2107210"/>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0" name="Freeform: Shape 29">
            <a:extLst>
              <a:ext uri="{FF2B5EF4-FFF2-40B4-BE49-F238E27FC236}">
                <a16:creationId xmlns:a16="http://schemas.microsoft.com/office/drawing/2014/main" id="{B55DCADB-1A7C-4662-B136-6915DDFD1CC9}"/>
              </a:ext>
            </a:extLst>
          </p:cNvPr>
          <p:cNvSpPr/>
          <p:nvPr/>
        </p:nvSpPr>
        <p:spPr>
          <a:xfrm flipH="1" flipV="1">
            <a:off x="6441031" y="745854"/>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1" name="Freeform: Shape 30">
            <a:extLst>
              <a:ext uri="{FF2B5EF4-FFF2-40B4-BE49-F238E27FC236}">
                <a16:creationId xmlns:a16="http://schemas.microsoft.com/office/drawing/2014/main" id="{A8952B75-B054-4F76-BF3D-E7EF8B86B5C8}"/>
              </a:ext>
            </a:extLst>
          </p:cNvPr>
          <p:cNvSpPr/>
          <p:nvPr/>
        </p:nvSpPr>
        <p:spPr>
          <a:xfrm rot="17986545" flipH="1" flipV="1">
            <a:off x="7190691" y="2750003"/>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FF66"/>
          </a:solidFill>
          <a:ln>
            <a:noFill/>
          </a:ln>
          <a:effectLst>
            <a:innerShdw blurRad="63500" dist="50800" dir="1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2" name="Freeform: Shape 31">
            <a:extLst>
              <a:ext uri="{FF2B5EF4-FFF2-40B4-BE49-F238E27FC236}">
                <a16:creationId xmlns:a16="http://schemas.microsoft.com/office/drawing/2014/main" id="{FBA324CE-03C4-4ECF-9ECE-3A286CCC0399}"/>
              </a:ext>
            </a:extLst>
          </p:cNvPr>
          <p:cNvSpPr/>
          <p:nvPr/>
        </p:nvSpPr>
        <p:spPr>
          <a:xfrm flipV="1">
            <a:off x="5199430" y="382413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99FF66"/>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cxnSp>
        <p:nvCxnSpPr>
          <p:cNvPr id="33" name="Connector: Elbow 32">
            <a:extLst>
              <a:ext uri="{FF2B5EF4-FFF2-40B4-BE49-F238E27FC236}">
                <a16:creationId xmlns:a16="http://schemas.microsoft.com/office/drawing/2014/main" id="{5F31A74B-03A6-41A7-8C7D-7A260A6E97E2}"/>
              </a:ext>
            </a:extLst>
          </p:cNvPr>
          <p:cNvCxnSpPr>
            <a:cxnSpLocks/>
          </p:cNvCxnSpPr>
          <p:nvPr/>
        </p:nvCxnSpPr>
        <p:spPr>
          <a:xfrm rot="10800000">
            <a:off x="5284470" y="771630"/>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C658BCC0-52DC-4EAC-90A4-64F4A48930B5}"/>
              </a:ext>
            </a:extLst>
          </p:cNvPr>
          <p:cNvSpPr/>
          <p:nvPr/>
        </p:nvSpPr>
        <p:spPr>
          <a:xfrm>
            <a:off x="3348990" y="47558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Connector: Elbow 34">
            <a:extLst>
              <a:ext uri="{FF2B5EF4-FFF2-40B4-BE49-F238E27FC236}">
                <a16:creationId xmlns:a16="http://schemas.microsoft.com/office/drawing/2014/main" id="{73C7EA77-C775-45E1-A760-7BE2AC29E0CB}"/>
              </a:ext>
            </a:extLst>
          </p:cNvPr>
          <p:cNvCxnSpPr>
            <a:cxnSpLocks/>
          </p:cNvCxnSpPr>
          <p:nvPr/>
        </p:nvCxnSpPr>
        <p:spPr>
          <a:xfrm rot="10800000">
            <a:off x="4673859" y="1840684"/>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5AA3BB2-2C6C-4DBD-A301-DA956D86FA29}"/>
              </a:ext>
            </a:extLst>
          </p:cNvPr>
          <p:cNvCxnSpPr>
            <a:cxnSpLocks/>
          </p:cNvCxnSpPr>
          <p:nvPr/>
        </p:nvCxnSpPr>
        <p:spPr>
          <a:xfrm rot="10800000">
            <a:off x="4058947" y="29222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F33FD81-39ED-4757-B556-4BF5BB149EBB}"/>
              </a:ext>
            </a:extLst>
          </p:cNvPr>
          <p:cNvCxnSpPr>
            <a:cxnSpLocks/>
          </p:cNvCxnSpPr>
          <p:nvPr/>
        </p:nvCxnSpPr>
        <p:spPr>
          <a:xfrm rot="10800000">
            <a:off x="7678094" y="39690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AE52E96-CD4D-4A7B-A070-52B498E04335}"/>
              </a:ext>
            </a:extLst>
          </p:cNvPr>
          <p:cNvCxnSpPr>
            <a:cxnSpLocks/>
          </p:cNvCxnSpPr>
          <p:nvPr/>
        </p:nvCxnSpPr>
        <p:spPr>
          <a:xfrm rot="10800000">
            <a:off x="7057686" y="5030992"/>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00B11DF8-A293-4036-A586-EB1D0556386A}"/>
              </a:ext>
            </a:extLst>
          </p:cNvPr>
          <p:cNvCxnSpPr>
            <a:cxnSpLocks/>
          </p:cNvCxnSpPr>
          <p:nvPr/>
        </p:nvCxnSpPr>
        <p:spPr>
          <a:xfrm rot="10800000">
            <a:off x="6426456" y="6105646"/>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EF8DCE1-F939-430A-974F-AEDFA83E0613}"/>
              </a:ext>
            </a:extLst>
          </p:cNvPr>
          <p:cNvSpPr/>
          <p:nvPr/>
        </p:nvSpPr>
        <p:spPr>
          <a:xfrm>
            <a:off x="2730326" y="1544067"/>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AA0A2FC9-DA13-4A0F-8748-086A59805721}"/>
              </a:ext>
            </a:extLst>
          </p:cNvPr>
          <p:cNvSpPr/>
          <p:nvPr/>
        </p:nvSpPr>
        <p:spPr>
          <a:xfrm>
            <a:off x="8842579" y="400346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50221159-1856-4AD4-95DF-A96735C5121F}"/>
              </a:ext>
            </a:extLst>
          </p:cNvPr>
          <p:cNvSpPr/>
          <p:nvPr/>
        </p:nvSpPr>
        <p:spPr>
          <a:xfrm>
            <a:off x="2122433" y="2625683"/>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5A0D5C1B-03D4-4071-8C9E-6B402409517F}"/>
              </a:ext>
            </a:extLst>
          </p:cNvPr>
          <p:cNvSpPr/>
          <p:nvPr/>
        </p:nvSpPr>
        <p:spPr>
          <a:xfrm>
            <a:off x="8205766" y="5051878"/>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53CEA714-1B86-4BCF-8BE2-F36729AF0E14}"/>
              </a:ext>
            </a:extLst>
          </p:cNvPr>
          <p:cNvSpPr/>
          <p:nvPr/>
        </p:nvSpPr>
        <p:spPr>
          <a:xfrm>
            <a:off x="7574536" y="6126902"/>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Graphic 44" descr="Bullseye with solid fill">
            <a:extLst>
              <a:ext uri="{FF2B5EF4-FFF2-40B4-BE49-F238E27FC236}">
                <a16:creationId xmlns:a16="http://schemas.microsoft.com/office/drawing/2014/main" id="{39E46765-30FC-41F7-8566-A50A1CE654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48889" y="5511966"/>
            <a:ext cx="540000" cy="540000"/>
          </a:xfrm>
          <a:prstGeom prst="rect">
            <a:avLst/>
          </a:prstGeom>
          <a:effectLst>
            <a:outerShdw blurRad="50800" dist="266700" dir="3000000" algn="tl" rotWithShape="0">
              <a:schemeClr val="tx1">
                <a:alpha val="31000"/>
              </a:schemeClr>
            </a:outerShdw>
          </a:effectLst>
        </p:spPr>
      </p:pic>
      <p:pic>
        <p:nvPicPr>
          <p:cNvPr id="46" name="Graphic 45" descr="Bar graph with upward trend with solid fill">
            <a:extLst>
              <a:ext uri="{FF2B5EF4-FFF2-40B4-BE49-F238E27FC236}">
                <a16:creationId xmlns:a16="http://schemas.microsoft.com/office/drawing/2014/main" id="{4B568A1D-6739-4133-9E8C-BD3AF7C09E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88542" y="4432128"/>
            <a:ext cx="540000" cy="540000"/>
          </a:xfrm>
          <a:prstGeom prst="rect">
            <a:avLst/>
          </a:prstGeom>
          <a:effectLst>
            <a:outerShdw blurRad="50800" dist="330200" dir="2400000" algn="tl" rotWithShape="0">
              <a:prstClr val="black">
                <a:alpha val="40000"/>
              </a:prstClr>
            </a:outerShdw>
          </a:effectLst>
        </p:spPr>
      </p:pic>
      <p:pic>
        <p:nvPicPr>
          <p:cNvPr id="47" name="Graphic 46" descr="Stopwatch with solid fill">
            <a:extLst>
              <a:ext uri="{FF2B5EF4-FFF2-40B4-BE49-F238E27FC236}">
                <a16:creationId xmlns:a16="http://schemas.microsoft.com/office/drawing/2014/main" id="{D9530905-13E8-4695-BFF9-3B11821490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98163" y="3316963"/>
            <a:ext cx="540000" cy="540000"/>
          </a:xfrm>
          <a:prstGeom prst="rect">
            <a:avLst/>
          </a:prstGeom>
          <a:effectLst>
            <a:outerShdw blurRad="50800" dist="292100" dir="1800000" algn="tl" rotWithShape="0">
              <a:prstClr val="black">
                <a:alpha val="40000"/>
              </a:prstClr>
            </a:outerShdw>
          </a:effectLst>
        </p:spPr>
      </p:pic>
      <p:pic>
        <p:nvPicPr>
          <p:cNvPr id="48" name="Graphic 47" descr="Single gear with solid fill">
            <a:extLst>
              <a:ext uri="{FF2B5EF4-FFF2-40B4-BE49-F238E27FC236}">
                <a16:creationId xmlns:a16="http://schemas.microsoft.com/office/drawing/2014/main" id="{AFF084EB-A625-4679-9005-E608FDAD3FB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90165" y="3347081"/>
            <a:ext cx="540000" cy="540000"/>
          </a:xfrm>
          <a:prstGeom prst="rect">
            <a:avLst/>
          </a:prstGeom>
          <a:effectLst>
            <a:outerShdw blurRad="50800" dist="266700" dir="1800000" algn="tl" rotWithShape="0">
              <a:prstClr val="black">
                <a:alpha val="40000"/>
              </a:prstClr>
            </a:outerShdw>
          </a:effectLst>
        </p:spPr>
      </p:pic>
      <p:pic>
        <p:nvPicPr>
          <p:cNvPr id="49" name="Graphic 48" descr="Magnifying glass with solid fill">
            <a:extLst>
              <a:ext uri="{FF2B5EF4-FFF2-40B4-BE49-F238E27FC236}">
                <a16:creationId xmlns:a16="http://schemas.microsoft.com/office/drawing/2014/main" id="{06979707-E88A-4C93-AFA1-30A21E2915B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92681" y="2247627"/>
            <a:ext cx="540000" cy="540000"/>
          </a:xfrm>
          <a:prstGeom prst="rect">
            <a:avLst/>
          </a:prstGeom>
          <a:effectLst>
            <a:outerShdw blurRad="50800" dist="177800" dir="1800000" algn="tl" rotWithShape="0">
              <a:prstClr val="black">
                <a:alpha val="40000"/>
              </a:prstClr>
            </a:outerShdw>
          </a:effectLst>
        </p:spPr>
      </p:pic>
      <p:pic>
        <p:nvPicPr>
          <p:cNvPr id="50" name="Graphic 49" descr="Lightbulb with solid fill">
            <a:extLst>
              <a:ext uri="{FF2B5EF4-FFF2-40B4-BE49-F238E27FC236}">
                <a16:creationId xmlns:a16="http://schemas.microsoft.com/office/drawing/2014/main" id="{9D0F1E9D-77B1-47A2-9965-7EF8757022A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99461" y="1100857"/>
            <a:ext cx="540000" cy="540000"/>
          </a:xfrm>
          <a:prstGeom prst="rect">
            <a:avLst/>
          </a:prstGeom>
          <a:effectLst>
            <a:outerShdw blurRad="50800" dist="190500" dir="2400000" algn="tl" rotWithShape="0">
              <a:prstClr val="black">
                <a:alpha val="40000"/>
              </a:prstClr>
            </a:outerShdw>
          </a:effectLst>
        </p:spPr>
      </p:pic>
      <p:sp>
        <p:nvSpPr>
          <p:cNvPr id="51" name="TextBox 50">
            <a:extLst>
              <a:ext uri="{FF2B5EF4-FFF2-40B4-BE49-F238E27FC236}">
                <a16:creationId xmlns:a16="http://schemas.microsoft.com/office/drawing/2014/main" id="{F663FCDC-2679-4560-B2BF-AB5965A0EE4F}"/>
              </a:ext>
            </a:extLst>
          </p:cNvPr>
          <p:cNvSpPr txBox="1"/>
          <p:nvPr/>
        </p:nvSpPr>
        <p:spPr>
          <a:xfrm>
            <a:off x="7151270" y="1704038"/>
            <a:ext cx="35779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01</a:t>
            </a:r>
          </a:p>
        </p:txBody>
      </p:sp>
      <p:sp>
        <p:nvSpPr>
          <p:cNvPr id="52" name="TextBox 51">
            <a:extLst>
              <a:ext uri="{FF2B5EF4-FFF2-40B4-BE49-F238E27FC236}">
                <a16:creationId xmlns:a16="http://schemas.microsoft.com/office/drawing/2014/main" id="{83B9310E-43E4-43F4-80A4-AACA8D4FD77D}"/>
              </a:ext>
            </a:extLst>
          </p:cNvPr>
          <p:cNvSpPr txBox="1"/>
          <p:nvPr/>
        </p:nvSpPr>
        <p:spPr>
          <a:xfrm>
            <a:off x="6747798" y="2338401"/>
            <a:ext cx="393056"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02</a:t>
            </a:r>
          </a:p>
        </p:txBody>
      </p:sp>
      <p:sp>
        <p:nvSpPr>
          <p:cNvPr id="53" name="TextBox 52">
            <a:extLst>
              <a:ext uri="{FF2B5EF4-FFF2-40B4-BE49-F238E27FC236}">
                <a16:creationId xmlns:a16="http://schemas.microsoft.com/office/drawing/2014/main" id="{55D71D65-0147-4631-82E1-BD82953684EA}"/>
              </a:ext>
            </a:extLst>
          </p:cNvPr>
          <p:cNvSpPr txBox="1"/>
          <p:nvPr/>
        </p:nvSpPr>
        <p:spPr>
          <a:xfrm>
            <a:off x="5737042" y="4492695"/>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05</a:t>
            </a:r>
          </a:p>
        </p:txBody>
      </p:sp>
      <p:sp>
        <p:nvSpPr>
          <p:cNvPr id="54" name="TextBox 53">
            <a:extLst>
              <a:ext uri="{FF2B5EF4-FFF2-40B4-BE49-F238E27FC236}">
                <a16:creationId xmlns:a16="http://schemas.microsoft.com/office/drawing/2014/main" id="{84A341CB-ED85-4BF4-8F62-7C18A1E39D94}"/>
              </a:ext>
            </a:extLst>
          </p:cNvPr>
          <p:cNvSpPr txBox="1"/>
          <p:nvPr/>
        </p:nvSpPr>
        <p:spPr>
          <a:xfrm>
            <a:off x="7109592" y="2980756"/>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03</a:t>
            </a:r>
          </a:p>
        </p:txBody>
      </p:sp>
      <p:sp>
        <p:nvSpPr>
          <p:cNvPr id="55" name="TextBox 54">
            <a:extLst>
              <a:ext uri="{FF2B5EF4-FFF2-40B4-BE49-F238E27FC236}">
                <a16:creationId xmlns:a16="http://schemas.microsoft.com/office/drawing/2014/main" id="{56754B27-32F0-44BE-B6AF-981570202F1C}"/>
              </a:ext>
            </a:extLst>
          </p:cNvPr>
          <p:cNvSpPr txBox="1"/>
          <p:nvPr/>
        </p:nvSpPr>
        <p:spPr>
          <a:xfrm>
            <a:off x="5328835" y="3831752"/>
            <a:ext cx="40588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04</a:t>
            </a:r>
          </a:p>
        </p:txBody>
      </p:sp>
      <p:sp>
        <p:nvSpPr>
          <p:cNvPr id="56" name="TextBox 55">
            <a:extLst>
              <a:ext uri="{FF2B5EF4-FFF2-40B4-BE49-F238E27FC236}">
                <a16:creationId xmlns:a16="http://schemas.microsoft.com/office/drawing/2014/main" id="{0F703032-4DFE-4B25-8847-23F5806318F6}"/>
              </a:ext>
            </a:extLst>
          </p:cNvPr>
          <p:cNvSpPr txBox="1"/>
          <p:nvPr/>
        </p:nvSpPr>
        <p:spPr>
          <a:xfrm>
            <a:off x="5377061" y="5109837"/>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06</a:t>
            </a:r>
          </a:p>
        </p:txBody>
      </p:sp>
      <p:sp>
        <p:nvSpPr>
          <p:cNvPr id="57" name="TextBox 56">
            <a:extLst>
              <a:ext uri="{FF2B5EF4-FFF2-40B4-BE49-F238E27FC236}">
                <a16:creationId xmlns:a16="http://schemas.microsoft.com/office/drawing/2014/main" id="{C511BFB5-EEAD-4CA1-979C-CC71A3834622}"/>
              </a:ext>
            </a:extLst>
          </p:cNvPr>
          <p:cNvSpPr txBox="1"/>
          <p:nvPr/>
        </p:nvSpPr>
        <p:spPr>
          <a:xfrm>
            <a:off x="7898512" y="108973"/>
            <a:ext cx="4338695" cy="1261884"/>
          </a:xfrm>
          <a:prstGeom prst="rect">
            <a:avLst/>
          </a:prstGeom>
          <a:noFill/>
        </p:spPr>
        <p:txBody>
          <a:bodyPr wrap="square" rtlCol="0">
            <a:spAutoFit/>
          </a:bodyPr>
          <a:lstStyle/>
          <a:p>
            <a:pPr algn="ctr"/>
            <a:r>
              <a:rPr lang="en-GB" sz="4400" b="1" spc="300" dirty="0">
                <a:solidFill>
                  <a:schemeClr val="bg1"/>
                </a:solidFill>
                <a:latin typeface="EuroStyle" panose="02027200000000000000" pitchFamily="18" charset="0"/>
              </a:rPr>
              <a:t>Cryptography</a:t>
            </a:r>
          </a:p>
          <a:p>
            <a:pPr algn="ctr"/>
            <a:r>
              <a:rPr lang="en-GB" sz="3200" b="1" spc="300" dirty="0">
                <a:solidFill>
                  <a:schemeClr val="bg1"/>
                </a:solidFill>
                <a:latin typeface="EuroStyle" panose="02027200000000000000" pitchFamily="18" charset="0"/>
              </a:rPr>
              <a:t>Week 2</a:t>
            </a:r>
          </a:p>
        </p:txBody>
      </p:sp>
      <p:sp>
        <p:nvSpPr>
          <p:cNvPr id="58" name="TextBox 57">
            <a:extLst>
              <a:ext uri="{FF2B5EF4-FFF2-40B4-BE49-F238E27FC236}">
                <a16:creationId xmlns:a16="http://schemas.microsoft.com/office/drawing/2014/main" id="{DE6C5A3C-32EF-4195-8A42-ECEC36D1B91E}"/>
              </a:ext>
            </a:extLst>
          </p:cNvPr>
          <p:cNvSpPr txBox="1"/>
          <p:nvPr/>
        </p:nvSpPr>
        <p:spPr>
          <a:xfrm>
            <a:off x="3402826" y="517115"/>
            <a:ext cx="1794516" cy="461665"/>
          </a:xfrm>
          <a:prstGeom prst="rect">
            <a:avLst/>
          </a:prstGeom>
          <a:noFill/>
        </p:spPr>
        <p:txBody>
          <a:bodyPr wrap="square" rtlCol="0">
            <a:spAutoFit/>
          </a:bodyPr>
          <a:lstStyle/>
          <a:p>
            <a:pPr algn="ctr"/>
            <a:r>
              <a:rPr lang="en-GB" sz="2400" b="1" spc="300" dirty="0">
                <a:solidFill>
                  <a:srgbClr val="92D050"/>
                </a:solidFill>
                <a:latin typeface="EuroStyle" panose="02027200000000000000" pitchFamily="18" charset="0"/>
              </a:rPr>
              <a:t>Intro</a:t>
            </a:r>
          </a:p>
        </p:txBody>
      </p:sp>
      <p:sp>
        <p:nvSpPr>
          <p:cNvPr id="59" name="TextBox 58">
            <a:extLst>
              <a:ext uri="{FF2B5EF4-FFF2-40B4-BE49-F238E27FC236}">
                <a16:creationId xmlns:a16="http://schemas.microsoft.com/office/drawing/2014/main" id="{1F1E1CA2-8B22-4EBC-A8B3-4E1D4101D87E}"/>
              </a:ext>
            </a:extLst>
          </p:cNvPr>
          <p:cNvSpPr txBox="1"/>
          <p:nvPr/>
        </p:nvSpPr>
        <p:spPr>
          <a:xfrm>
            <a:off x="3019444" y="1601899"/>
            <a:ext cx="1472711" cy="461665"/>
          </a:xfrm>
          <a:prstGeom prst="rect">
            <a:avLst/>
          </a:prstGeom>
          <a:noFill/>
        </p:spPr>
        <p:txBody>
          <a:bodyPr wrap="none" rtlCol="0">
            <a:spAutoFit/>
          </a:bodyPr>
          <a:lstStyle/>
          <a:p>
            <a:r>
              <a:rPr lang="en-GB" sz="2400" b="1" spc="300" dirty="0">
                <a:solidFill>
                  <a:srgbClr val="92D050"/>
                </a:solidFill>
                <a:latin typeface="EuroStyle" panose="02027200000000000000" pitchFamily="18" charset="0"/>
              </a:rPr>
              <a:t>Monday</a:t>
            </a:r>
            <a:endParaRPr lang="en-GB" b="1" spc="300" dirty="0">
              <a:solidFill>
                <a:srgbClr val="92D050"/>
              </a:solidFill>
              <a:latin typeface="EuroStyle" panose="02027200000000000000" pitchFamily="18" charset="0"/>
            </a:endParaRPr>
          </a:p>
        </p:txBody>
      </p:sp>
      <p:sp>
        <p:nvSpPr>
          <p:cNvPr id="60" name="TextBox 59">
            <a:extLst>
              <a:ext uri="{FF2B5EF4-FFF2-40B4-BE49-F238E27FC236}">
                <a16:creationId xmlns:a16="http://schemas.microsoft.com/office/drawing/2014/main" id="{ACF09B4E-41D8-4B56-8174-5E60E938E8D6}"/>
              </a:ext>
            </a:extLst>
          </p:cNvPr>
          <p:cNvSpPr txBox="1"/>
          <p:nvPr/>
        </p:nvSpPr>
        <p:spPr>
          <a:xfrm>
            <a:off x="9113041" y="4053349"/>
            <a:ext cx="1492203" cy="461665"/>
          </a:xfrm>
          <a:prstGeom prst="rect">
            <a:avLst/>
          </a:prstGeom>
          <a:noFill/>
        </p:spPr>
        <p:txBody>
          <a:bodyPr wrap="none" rtlCol="0">
            <a:spAutoFit/>
          </a:bodyPr>
          <a:lstStyle/>
          <a:p>
            <a:r>
              <a:rPr lang="en-GB" sz="2400" b="1" spc="300" dirty="0">
                <a:solidFill>
                  <a:srgbClr val="92D050"/>
                </a:solidFill>
                <a:latin typeface="EuroStyle" panose="02027200000000000000" pitchFamily="18" charset="0"/>
              </a:rPr>
              <a:t>Tuesday</a:t>
            </a:r>
            <a:endParaRPr lang="en-GB" b="1" spc="300" dirty="0">
              <a:solidFill>
                <a:srgbClr val="92D050"/>
              </a:solidFill>
              <a:latin typeface="EuroStyle" panose="02027200000000000000" pitchFamily="18" charset="0"/>
            </a:endParaRPr>
          </a:p>
        </p:txBody>
      </p:sp>
      <p:sp>
        <p:nvSpPr>
          <p:cNvPr id="61" name="TextBox 60">
            <a:extLst>
              <a:ext uri="{FF2B5EF4-FFF2-40B4-BE49-F238E27FC236}">
                <a16:creationId xmlns:a16="http://schemas.microsoft.com/office/drawing/2014/main" id="{9CF244F9-7E36-42DC-B24D-59EBF30A28A1}"/>
              </a:ext>
            </a:extLst>
          </p:cNvPr>
          <p:cNvSpPr txBox="1"/>
          <p:nvPr/>
        </p:nvSpPr>
        <p:spPr>
          <a:xfrm>
            <a:off x="2147731" y="2691467"/>
            <a:ext cx="2021194" cy="461665"/>
          </a:xfrm>
          <a:prstGeom prst="rect">
            <a:avLst/>
          </a:prstGeom>
          <a:noFill/>
        </p:spPr>
        <p:txBody>
          <a:bodyPr wrap="none" rtlCol="0">
            <a:spAutoFit/>
          </a:bodyPr>
          <a:lstStyle/>
          <a:p>
            <a:r>
              <a:rPr lang="en-GB" sz="2400" b="1" spc="300" dirty="0">
                <a:solidFill>
                  <a:srgbClr val="92D050"/>
                </a:solidFill>
                <a:latin typeface="EuroStyle" panose="02027200000000000000" pitchFamily="18" charset="0"/>
              </a:rPr>
              <a:t>Wednesday</a:t>
            </a:r>
            <a:endParaRPr lang="en-GB" b="1" spc="300" dirty="0">
              <a:solidFill>
                <a:srgbClr val="92D050"/>
              </a:solidFill>
              <a:latin typeface="EuroStyle" panose="02027200000000000000" pitchFamily="18" charset="0"/>
            </a:endParaRPr>
          </a:p>
        </p:txBody>
      </p:sp>
      <p:sp>
        <p:nvSpPr>
          <p:cNvPr id="62" name="TextBox 61">
            <a:extLst>
              <a:ext uri="{FF2B5EF4-FFF2-40B4-BE49-F238E27FC236}">
                <a16:creationId xmlns:a16="http://schemas.microsoft.com/office/drawing/2014/main" id="{E55572B0-0A45-4057-94BB-B759D0F7135D}"/>
              </a:ext>
            </a:extLst>
          </p:cNvPr>
          <p:cNvSpPr txBox="1"/>
          <p:nvPr/>
        </p:nvSpPr>
        <p:spPr>
          <a:xfrm>
            <a:off x="8393801" y="5117662"/>
            <a:ext cx="1661289" cy="461665"/>
          </a:xfrm>
          <a:prstGeom prst="rect">
            <a:avLst/>
          </a:prstGeom>
          <a:noFill/>
        </p:spPr>
        <p:txBody>
          <a:bodyPr wrap="none" rtlCol="0">
            <a:spAutoFit/>
          </a:bodyPr>
          <a:lstStyle/>
          <a:p>
            <a:r>
              <a:rPr lang="en-GB" sz="2400" b="1" spc="300" dirty="0">
                <a:solidFill>
                  <a:srgbClr val="92D050"/>
                </a:solidFill>
                <a:latin typeface="EuroStyle" panose="02027200000000000000" pitchFamily="18" charset="0"/>
              </a:rPr>
              <a:t>Thursday</a:t>
            </a:r>
            <a:endParaRPr lang="en-GB" b="1" spc="300" dirty="0">
              <a:solidFill>
                <a:srgbClr val="92D050"/>
              </a:solidFill>
              <a:latin typeface="EuroStyle" panose="02027200000000000000" pitchFamily="18" charset="0"/>
            </a:endParaRPr>
          </a:p>
        </p:txBody>
      </p:sp>
      <p:sp>
        <p:nvSpPr>
          <p:cNvPr id="63" name="TextBox 62">
            <a:extLst>
              <a:ext uri="{FF2B5EF4-FFF2-40B4-BE49-F238E27FC236}">
                <a16:creationId xmlns:a16="http://schemas.microsoft.com/office/drawing/2014/main" id="{282655B6-90CA-4328-86FC-0793928AD5CE}"/>
              </a:ext>
            </a:extLst>
          </p:cNvPr>
          <p:cNvSpPr txBox="1"/>
          <p:nvPr/>
        </p:nvSpPr>
        <p:spPr>
          <a:xfrm>
            <a:off x="7976602" y="6192686"/>
            <a:ext cx="1198598" cy="461665"/>
          </a:xfrm>
          <a:prstGeom prst="rect">
            <a:avLst/>
          </a:prstGeom>
          <a:noFill/>
        </p:spPr>
        <p:txBody>
          <a:bodyPr wrap="none" rtlCol="0">
            <a:spAutoFit/>
          </a:bodyPr>
          <a:lstStyle/>
          <a:p>
            <a:r>
              <a:rPr lang="en-GB" sz="2400" b="1" spc="300" dirty="0">
                <a:solidFill>
                  <a:srgbClr val="FFC000"/>
                </a:solidFill>
                <a:latin typeface="EuroStyle" panose="02027200000000000000" pitchFamily="18" charset="0"/>
              </a:rPr>
              <a:t>Friday</a:t>
            </a:r>
            <a:endParaRPr lang="en-GB" b="1" spc="300" dirty="0">
              <a:solidFill>
                <a:srgbClr val="FFC000"/>
              </a:solidFill>
              <a:latin typeface="EuroStyle" panose="02027200000000000000" pitchFamily="18" charset="0"/>
            </a:endParaRPr>
          </a:p>
        </p:txBody>
      </p:sp>
    </p:spTree>
    <p:extLst>
      <p:ext uri="{BB962C8B-B14F-4D97-AF65-F5344CB8AC3E}">
        <p14:creationId xmlns:p14="http://schemas.microsoft.com/office/powerpoint/2010/main" val="3474297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2334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DA460C-0072-4C06-B816-2B05E4A2A0EA}"/>
              </a:ext>
            </a:extLst>
          </p:cNvPr>
          <p:cNvGrpSpPr/>
          <p:nvPr/>
        </p:nvGrpSpPr>
        <p:grpSpPr>
          <a:xfrm>
            <a:off x="5197342" y="2888634"/>
            <a:ext cx="1862433" cy="3586556"/>
            <a:chOff x="5021580" y="1604970"/>
            <a:chExt cx="2374153" cy="4571992"/>
          </a:xfrm>
        </p:grpSpPr>
        <p:sp>
          <p:nvSpPr>
            <p:cNvPr id="5" name="Freeform: Shape 4">
              <a:extLst>
                <a:ext uri="{FF2B5EF4-FFF2-40B4-BE49-F238E27FC236}">
                  <a16:creationId xmlns:a16="http://schemas.microsoft.com/office/drawing/2014/main" id="{3EE129BC-86F6-440E-84F5-88EE0A93A132}"/>
                </a:ext>
              </a:extLst>
            </p:cNvPr>
            <p:cNvSpPr/>
            <p:nvPr/>
          </p:nvSpPr>
          <p:spPr>
            <a:xfrm>
              <a:off x="5021580" y="2790823"/>
              <a:ext cx="791384" cy="644849"/>
            </a:xfrm>
            <a:custGeom>
              <a:avLst/>
              <a:gdLst>
                <a:gd name="connsiteX0" fmla="*/ 7620 w 791384"/>
                <a:gd name="connsiteY0" fmla="*/ 0 h 644849"/>
                <a:gd name="connsiteX1" fmla="*/ 782169 w 791384"/>
                <a:gd name="connsiteY1" fmla="*/ 320829 h 644849"/>
                <a:gd name="connsiteX2" fmla="*/ 791384 w 791384"/>
                <a:gd name="connsiteY2" fmla="*/ 330968 h 644849"/>
                <a:gd name="connsiteX3" fmla="*/ 791384 w 791384"/>
                <a:gd name="connsiteY3" fmla="*/ 644849 h 644849"/>
                <a:gd name="connsiteX4" fmla="*/ 4575 w 791384"/>
                <a:gd name="connsiteY4" fmla="*/ 188500 h 644849"/>
                <a:gd name="connsiteX5" fmla="*/ 0 w 791384"/>
                <a:gd name="connsiteY5" fmla="*/ 191153 h 644849"/>
                <a:gd name="connsiteX6" fmla="*/ 0 w 791384"/>
                <a:gd name="connsiteY6" fmla="*/ 385 h 644849"/>
                <a:gd name="connsiteX7" fmla="*/ 7620 w 791384"/>
                <a:gd name="connsiteY7" fmla="*/ 0 h 64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384" h="644849">
                  <a:moveTo>
                    <a:pt x="7620" y="0"/>
                  </a:moveTo>
                  <a:cubicBezTo>
                    <a:pt x="310101" y="0"/>
                    <a:pt x="583945" y="122604"/>
                    <a:pt x="782169" y="320829"/>
                  </a:cubicBezTo>
                  <a:lnTo>
                    <a:pt x="791384" y="330968"/>
                  </a:lnTo>
                  <a:lnTo>
                    <a:pt x="791384" y="644849"/>
                  </a:lnTo>
                  <a:lnTo>
                    <a:pt x="4575" y="188500"/>
                  </a:lnTo>
                  <a:lnTo>
                    <a:pt x="0" y="191153"/>
                  </a:lnTo>
                  <a:lnTo>
                    <a:pt x="0" y="385"/>
                  </a:lnTo>
                  <a:lnTo>
                    <a:pt x="762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6" name="Freeform: Shape 5">
              <a:extLst>
                <a:ext uri="{FF2B5EF4-FFF2-40B4-BE49-F238E27FC236}">
                  <a16:creationId xmlns:a16="http://schemas.microsoft.com/office/drawing/2014/main" id="{45CA4A01-B7D4-4C02-A0A6-31D1D25DBE5E}"/>
                </a:ext>
              </a:extLst>
            </p:cNvPr>
            <p:cNvSpPr/>
            <p:nvPr/>
          </p:nvSpPr>
          <p:spPr>
            <a:xfrm>
              <a:off x="6600506" y="2977519"/>
              <a:ext cx="3843" cy="4457"/>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7" name="Freeform: Shape 6">
              <a:extLst>
                <a:ext uri="{FF2B5EF4-FFF2-40B4-BE49-F238E27FC236}">
                  <a16:creationId xmlns:a16="http://schemas.microsoft.com/office/drawing/2014/main" id="{F7DAAB66-13A8-4034-BDDF-000911C1B325}"/>
                </a:ext>
              </a:extLst>
            </p:cNvPr>
            <p:cNvSpPr/>
            <p:nvPr/>
          </p:nvSpPr>
          <p:spPr>
            <a:xfrm>
              <a:off x="5977789" y="2979324"/>
              <a:ext cx="622716" cy="36137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8" name="Freeform: Shape 7">
              <a:extLst>
                <a:ext uri="{FF2B5EF4-FFF2-40B4-BE49-F238E27FC236}">
                  <a16:creationId xmlns:a16="http://schemas.microsoft.com/office/drawing/2014/main" id="{16C62978-FAF5-4DD6-A6FF-DA4D04CC401D}"/>
                </a:ext>
              </a:extLst>
            </p:cNvPr>
            <p:cNvSpPr/>
            <p:nvPr/>
          </p:nvSpPr>
          <p:spPr>
            <a:xfrm>
              <a:off x="5812965" y="3121791"/>
              <a:ext cx="164824" cy="313880"/>
            </a:xfrm>
            <a:custGeom>
              <a:avLst/>
              <a:gdLst>
                <a:gd name="connsiteX0" fmla="*/ 0 w 164824"/>
                <a:gd name="connsiteY0" fmla="*/ 0 h 313880"/>
                <a:gd name="connsiteX1" fmla="*/ 61482 w 164824"/>
                <a:gd name="connsiteY1" fmla="*/ 67647 h 313880"/>
                <a:gd name="connsiteX2" fmla="*/ 124540 w 164824"/>
                <a:gd name="connsiteY2" fmla="*/ 151973 h 313880"/>
                <a:gd name="connsiteX3" fmla="*/ 164824 w 164824"/>
                <a:gd name="connsiteY3" fmla="*/ 218283 h 313880"/>
                <a:gd name="connsiteX4" fmla="*/ 0 w 164824"/>
                <a:gd name="connsiteY4" fmla="*/ 313880 h 313880"/>
                <a:gd name="connsiteX5" fmla="*/ 0 w 164824"/>
                <a:gd name="connsiteY5" fmla="*/ 0 h 31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24" h="313880">
                  <a:moveTo>
                    <a:pt x="0" y="0"/>
                  </a:moveTo>
                  <a:lnTo>
                    <a:pt x="61482" y="67647"/>
                  </a:lnTo>
                  <a:cubicBezTo>
                    <a:pt x="83805" y="94696"/>
                    <a:pt x="104855" y="122835"/>
                    <a:pt x="124540" y="151973"/>
                  </a:cubicBezTo>
                  <a:lnTo>
                    <a:pt x="164824" y="218283"/>
                  </a:lnTo>
                  <a:lnTo>
                    <a:pt x="0" y="31388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9" name="Freeform: Shape 8">
              <a:extLst>
                <a:ext uri="{FF2B5EF4-FFF2-40B4-BE49-F238E27FC236}">
                  <a16:creationId xmlns:a16="http://schemas.microsoft.com/office/drawing/2014/main" id="{C10F9C09-3FB9-4C54-848D-CD843C318F9D}"/>
                </a:ext>
              </a:extLst>
            </p:cNvPr>
            <p:cNvSpPr/>
            <p:nvPr/>
          </p:nvSpPr>
          <p:spPr>
            <a:xfrm>
              <a:off x="5812964" y="3340703"/>
              <a:ext cx="311614" cy="1098673"/>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0" name="Freeform: Shape 9">
              <a:extLst>
                <a:ext uri="{FF2B5EF4-FFF2-40B4-BE49-F238E27FC236}">
                  <a16:creationId xmlns:a16="http://schemas.microsoft.com/office/drawing/2014/main" id="{B3E275BE-D4F7-41A9-B504-CBCA6B3286E5}"/>
                </a:ext>
              </a:extLst>
            </p:cNvPr>
            <p:cNvSpPr/>
            <p:nvPr/>
          </p:nvSpPr>
          <p:spPr>
            <a:xfrm>
              <a:off x="5021581" y="4346260"/>
              <a:ext cx="950599" cy="635318"/>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1" name="Freeform: Shape 10">
              <a:extLst>
                <a:ext uri="{FF2B5EF4-FFF2-40B4-BE49-F238E27FC236}">
                  <a16:creationId xmlns:a16="http://schemas.microsoft.com/office/drawing/2014/main" id="{BB918341-62AE-4DF9-97B8-0A38506765CC}"/>
                </a:ext>
              </a:extLst>
            </p:cNvPr>
            <p:cNvSpPr/>
            <p:nvPr/>
          </p:nvSpPr>
          <p:spPr>
            <a:xfrm>
              <a:off x="5021580" y="1604970"/>
              <a:ext cx="1582768" cy="173510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2" name="Freeform: Shape 11">
              <a:extLst>
                <a:ext uri="{FF2B5EF4-FFF2-40B4-BE49-F238E27FC236}">
                  <a16:creationId xmlns:a16="http://schemas.microsoft.com/office/drawing/2014/main" id="{A85ABCA8-D310-4A20-86D5-E28F124AED36}"/>
                </a:ext>
              </a:extLst>
            </p:cNvPr>
            <p:cNvSpPr/>
            <p:nvPr/>
          </p:nvSpPr>
          <p:spPr>
            <a:xfrm>
              <a:off x="5973508" y="2977518"/>
              <a:ext cx="1422225" cy="1830702"/>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3" name="Freeform: Shape 12">
              <a:extLst>
                <a:ext uri="{FF2B5EF4-FFF2-40B4-BE49-F238E27FC236}">
                  <a16:creationId xmlns:a16="http://schemas.microsoft.com/office/drawing/2014/main" id="{C07112E0-955F-4D31-803A-A76358EBC614}"/>
                </a:ext>
              </a:extLst>
            </p:cNvPr>
            <p:cNvSpPr/>
            <p:nvPr/>
          </p:nvSpPr>
          <p:spPr>
            <a:xfrm>
              <a:off x="5812965" y="4346260"/>
              <a:ext cx="160543" cy="95302"/>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4" name="Freeform: Shape 13">
              <a:extLst>
                <a:ext uri="{FF2B5EF4-FFF2-40B4-BE49-F238E27FC236}">
                  <a16:creationId xmlns:a16="http://schemas.microsoft.com/office/drawing/2014/main" id="{CAC36928-96A1-49EA-B9D1-733D22362489}"/>
                </a:ext>
              </a:extLst>
            </p:cNvPr>
            <p:cNvSpPr/>
            <p:nvPr/>
          </p:nvSpPr>
          <p:spPr>
            <a:xfrm>
              <a:off x="5021580" y="4441562"/>
              <a:ext cx="1582768" cy="1735400"/>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grpSp>
      <p:sp>
        <p:nvSpPr>
          <p:cNvPr id="15" name="Freeform: Shape 14">
            <a:extLst>
              <a:ext uri="{FF2B5EF4-FFF2-40B4-BE49-F238E27FC236}">
                <a16:creationId xmlns:a16="http://schemas.microsoft.com/office/drawing/2014/main" id="{BA1C8B5A-F88B-4A20-AD3C-18F5C73BF8B7}"/>
              </a:ext>
            </a:extLst>
          </p:cNvPr>
          <p:cNvSpPr/>
          <p:nvPr/>
        </p:nvSpPr>
        <p:spPr>
          <a:xfrm>
            <a:off x="5947452" y="3966764"/>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6" name="Freeform: Shape 15">
            <a:extLst>
              <a:ext uri="{FF2B5EF4-FFF2-40B4-BE49-F238E27FC236}">
                <a16:creationId xmlns:a16="http://schemas.microsoft.com/office/drawing/2014/main" id="{49EF05FD-CD1E-40DE-8FAA-D8948699C889}"/>
              </a:ext>
            </a:extLst>
          </p:cNvPr>
          <p:cNvSpPr/>
          <p:nvPr/>
        </p:nvSpPr>
        <p:spPr>
          <a:xfrm>
            <a:off x="5818153" y="4250252"/>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3399FF"/>
          </a:solidFill>
          <a:ln>
            <a:noFill/>
          </a:ln>
          <a:effectLst>
            <a:innerShdw blurRad="63500" dist="50800" dir="21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7" name="Freeform: Shape 16">
            <a:extLst>
              <a:ext uri="{FF2B5EF4-FFF2-40B4-BE49-F238E27FC236}">
                <a16:creationId xmlns:a16="http://schemas.microsoft.com/office/drawing/2014/main" id="{12CCBDFB-1CF6-4236-83FE-00D0B054EECC}"/>
              </a:ext>
            </a:extLst>
          </p:cNvPr>
          <p:cNvSpPr/>
          <p:nvPr/>
        </p:nvSpPr>
        <p:spPr>
          <a:xfrm>
            <a:off x="5197343" y="503907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00FFCC"/>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8" name="Freeform: Shape 17">
            <a:extLst>
              <a:ext uri="{FF2B5EF4-FFF2-40B4-BE49-F238E27FC236}">
                <a16:creationId xmlns:a16="http://schemas.microsoft.com/office/drawing/2014/main" id="{5AB447F6-08BD-4F09-9455-FD70871F0072}"/>
              </a:ext>
            </a:extLst>
          </p:cNvPr>
          <p:cNvSpPr/>
          <p:nvPr/>
        </p:nvSpPr>
        <p:spPr>
          <a:xfrm>
            <a:off x="5197342" y="288863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9" name="Freeform: Shape 18">
            <a:extLst>
              <a:ext uri="{FF2B5EF4-FFF2-40B4-BE49-F238E27FC236}">
                <a16:creationId xmlns:a16="http://schemas.microsoft.com/office/drawing/2014/main" id="{C1ECEB67-DA9F-4C2E-B389-B866A473CF6D}"/>
              </a:ext>
            </a:extLst>
          </p:cNvPr>
          <p:cNvSpPr/>
          <p:nvPr/>
        </p:nvSpPr>
        <p:spPr>
          <a:xfrm>
            <a:off x="5944094" y="3965347"/>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0" name="Freeform: Shape 19">
            <a:extLst>
              <a:ext uri="{FF2B5EF4-FFF2-40B4-BE49-F238E27FC236}">
                <a16:creationId xmlns:a16="http://schemas.microsoft.com/office/drawing/2014/main" id="{6DB23C87-2A94-4E14-A9CA-EA6147101D21}"/>
              </a:ext>
            </a:extLst>
          </p:cNvPr>
          <p:cNvSpPr/>
          <p:nvPr/>
        </p:nvSpPr>
        <p:spPr>
          <a:xfrm>
            <a:off x="5818154" y="5039074"/>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1" name="Freeform: Shape 20">
            <a:extLst>
              <a:ext uri="{FF2B5EF4-FFF2-40B4-BE49-F238E27FC236}">
                <a16:creationId xmlns:a16="http://schemas.microsoft.com/office/drawing/2014/main" id="{B568E533-9521-457E-875A-558EE570B694}"/>
              </a:ext>
            </a:extLst>
          </p:cNvPr>
          <p:cNvSpPr/>
          <p:nvPr/>
        </p:nvSpPr>
        <p:spPr>
          <a:xfrm>
            <a:off x="5197342" y="5113835"/>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2" name="Freeform: Shape 21">
            <a:extLst>
              <a:ext uri="{FF2B5EF4-FFF2-40B4-BE49-F238E27FC236}">
                <a16:creationId xmlns:a16="http://schemas.microsoft.com/office/drawing/2014/main" id="{2A802FE2-5948-4AF8-8A06-899878119AF1}"/>
              </a:ext>
            </a:extLst>
          </p:cNvPr>
          <p:cNvSpPr/>
          <p:nvPr/>
        </p:nvSpPr>
        <p:spPr>
          <a:xfrm flipH="1">
            <a:off x="7683162" y="3962539"/>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3" name="Freeform: Shape 22">
            <a:extLst>
              <a:ext uri="{FF2B5EF4-FFF2-40B4-BE49-F238E27FC236}">
                <a16:creationId xmlns:a16="http://schemas.microsoft.com/office/drawing/2014/main" id="{0E596100-B9C3-49FB-AFB5-0B1BE3835250}"/>
              </a:ext>
            </a:extLst>
          </p:cNvPr>
          <p:cNvSpPr/>
          <p:nvPr/>
        </p:nvSpPr>
        <p:spPr>
          <a:xfrm flipH="1" flipV="1">
            <a:off x="6448649" y="3252200"/>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4" name="Freeform: Shape 23">
            <a:extLst>
              <a:ext uri="{FF2B5EF4-FFF2-40B4-BE49-F238E27FC236}">
                <a16:creationId xmlns:a16="http://schemas.microsoft.com/office/drawing/2014/main" id="{4BD7015C-483F-4766-A5EB-A46C45617AF5}"/>
              </a:ext>
            </a:extLst>
          </p:cNvPr>
          <p:cNvSpPr/>
          <p:nvPr/>
        </p:nvSpPr>
        <p:spPr>
          <a:xfrm flipH="1" flipV="1">
            <a:off x="6451665" y="2970793"/>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5" name="Freeform: Shape 24">
            <a:extLst>
              <a:ext uri="{FF2B5EF4-FFF2-40B4-BE49-F238E27FC236}">
                <a16:creationId xmlns:a16="http://schemas.microsoft.com/office/drawing/2014/main" id="{BE1764B7-0EB9-4BA6-AEB0-B12DD26CC035}"/>
              </a:ext>
            </a:extLst>
          </p:cNvPr>
          <p:cNvSpPr/>
          <p:nvPr/>
        </p:nvSpPr>
        <p:spPr>
          <a:xfrm flipH="1" flipV="1">
            <a:off x="6825011" y="2108925"/>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9900"/>
          </a:solidFill>
          <a:ln>
            <a:noFill/>
          </a:ln>
          <a:effectLst>
            <a:innerShdw blurRad="63500" dist="50800" dir="3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6" name="Freeform: Shape 25">
            <a:extLst>
              <a:ext uri="{FF2B5EF4-FFF2-40B4-BE49-F238E27FC236}">
                <a16:creationId xmlns:a16="http://schemas.microsoft.com/office/drawing/2014/main" id="{D9764DC3-5E31-4863-90A8-F66102EC8D3C}"/>
              </a:ext>
            </a:extLst>
          </p:cNvPr>
          <p:cNvSpPr/>
          <p:nvPr/>
        </p:nvSpPr>
        <p:spPr>
          <a:xfrm flipH="1" flipV="1">
            <a:off x="6944563" y="1683586"/>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FF66CC"/>
          </a:solidFill>
          <a:ln>
            <a:noFill/>
          </a:ln>
          <a:effectLst>
            <a:innerShdw blurRad="63500" dist="50800" dir="3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7" name="Freeform: Shape 26">
            <a:extLst>
              <a:ext uri="{FF2B5EF4-FFF2-40B4-BE49-F238E27FC236}">
                <a16:creationId xmlns:a16="http://schemas.microsoft.com/office/drawing/2014/main" id="{639EC02E-39C3-4B8D-AE9F-796E86412B46}"/>
              </a:ext>
            </a:extLst>
          </p:cNvPr>
          <p:cNvSpPr/>
          <p:nvPr/>
        </p:nvSpPr>
        <p:spPr>
          <a:xfrm flipH="1" flipV="1">
            <a:off x="6441031" y="297128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8" name="Freeform: Shape 27">
            <a:extLst>
              <a:ext uri="{FF2B5EF4-FFF2-40B4-BE49-F238E27FC236}">
                <a16:creationId xmlns:a16="http://schemas.microsoft.com/office/drawing/2014/main" id="{391ABD13-A430-42F6-8875-5EA1EE1747D2}"/>
              </a:ext>
            </a:extLst>
          </p:cNvPr>
          <p:cNvSpPr/>
          <p:nvPr/>
        </p:nvSpPr>
        <p:spPr>
          <a:xfrm flipH="1" flipV="1">
            <a:off x="5820219" y="1819581"/>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9" name="Freeform: Shape 28">
            <a:extLst>
              <a:ext uri="{FF2B5EF4-FFF2-40B4-BE49-F238E27FC236}">
                <a16:creationId xmlns:a16="http://schemas.microsoft.com/office/drawing/2014/main" id="{0FA6B576-9F7D-4DE4-9393-077029355B4C}"/>
              </a:ext>
            </a:extLst>
          </p:cNvPr>
          <p:cNvSpPr/>
          <p:nvPr/>
        </p:nvSpPr>
        <p:spPr>
          <a:xfrm flipH="1" flipV="1">
            <a:off x="6943521" y="2107210"/>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0" name="Freeform: Shape 29">
            <a:extLst>
              <a:ext uri="{FF2B5EF4-FFF2-40B4-BE49-F238E27FC236}">
                <a16:creationId xmlns:a16="http://schemas.microsoft.com/office/drawing/2014/main" id="{B55DCADB-1A7C-4662-B136-6915DDFD1CC9}"/>
              </a:ext>
            </a:extLst>
          </p:cNvPr>
          <p:cNvSpPr/>
          <p:nvPr/>
        </p:nvSpPr>
        <p:spPr>
          <a:xfrm flipH="1" flipV="1">
            <a:off x="6441031" y="745854"/>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1" name="Freeform: Shape 30">
            <a:extLst>
              <a:ext uri="{FF2B5EF4-FFF2-40B4-BE49-F238E27FC236}">
                <a16:creationId xmlns:a16="http://schemas.microsoft.com/office/drawing/2014/main" id="{A8952B75-B054-4F76-BF3D-E7EF8B86B5C8}"/>
              </a:ext>
            </a:extLst>
          </p:cNvPr>
          <p:cNvSpPr/>
          <p:nvPr/>
        </p:nvSpPr>
        <p:spPr>
          <a:xfrm rot="17986545" flipH="1" flipV="1">
            <a:off x="7190691" y="2750003"/>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FF66"/>
          </a:solidFill>
          <a:ln>
            <a:noFill/>
          </a:ln>
          <a:effectLst>
            <a:innerShdw blurRad="63500" dist="50800" dir="1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2" name="Freeform: Shape 31">
            <a:extLst>
              <a:ext uri="{FF2B5EF4-FFF2-40B4-BE49-F238E27FC236}">
                <a16:creationId xmlns:a16="http://schemas.microsoft.com/office/drawing/2014/main" id="{FBA324CE-03C4-4ECF-9ECE-3A286CCC0399}"/>
              </a:ext>
            </a:extLst>
          </p:cNvPr>
          <p:cNvSpPr/>
          <p:nvPr/>
        </p:nvSpPr>
        <p:spPr>
          <a:xfrm flipV="1">
            <a:off x="5199430" y="382413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99FF66"/>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cxnSp>
        <p:nvCxnSpPr>
          <p:cNvPr id="33" name="Connector: Elbow 32">
            <a:extLst>
              <a:ext uri="{FF2B5EF4-FFF2-40B4-BE49-F238E27FC236}">
                <a16:creationId xmlns:a16="http://schemas.microsoft.com/office/drawing/2014/main" id="{5F31A74B-03A6-41A7-8C7D-7A260A6E97E2}"/>
              </a:ext>
            </a:extLst>
          </p:cNvPr>
          <p:cNvCxnSpPr>
            <a:cxnSpLocks/>
          </p:cNvCxnSpPr>
          <p:nvPr/>
        </p:nvCxnSpPr>
        <p:spPr>
          <a:xfrm rot="10800000">
            <a:off x="5284470" y="771630"/>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C658BCC0-52DC-4EAC-90A4-64F4A48930B5}"/>
              </a:ext>
            </a:extLst>
          </p:cNvPr>
          <p:cNvSpPr/>
          <p:nvPr/>
        </p:nvSpPr>
        <p:spPr>
          <a:xfrm>
            <a:off x="3348990" y="47558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Connector: Elbow 34">
            <a:extLst>
              <a:ext uri="{FF2B5EF4-FFF2-40B4-BE49-F238E27FC236}">
                <a16:creationId xmlns:a16="http://schemas.microsoft.com/office/drawing/2014/main" id="{73C7EA77-C775-45E1-A760-7BE2AC29E0CB}"/>
              </a:ext>
            </a:extLst>
          </p:cNvPr>
          <p:cNvCxnSpPr>
            <a:cxnSpLocks/>
          </p:cNvCxnSpPr>
          <p:nvPr/>
        </p:nvCxnSpPr>
        <p:spPr>
          <a:xfrm rot="10800000">
            <a:off x="4673859" y="1840684"/>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5AA3BB2-2C6C-4DBD-A301-DA956D86FA29}"/>
              </a:ext>
            </a:extLst>
          </p:cNvPr>
          <p:cNvCxnSpPr>
            <a:cxnSpLocks/>
          </p:cNvCxnSpPr>
          <p:nvPr/>
        </p:nvCxnSpPr>
        <p:spPr>
          <a:xfrm rot="10800000">
            <a:off x="4058947" y="29222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F33FD81-39ED-4757-B556-4BF5BB149EBB}"/>
              </a:ext>
            </a:extLst>
          </p:cNvPr>
          <p:cNvCxnSpPr>
            <a:cxnSpLocks/>
          </p:cNvCxnSpPr>
          <p:nvPr/>
        </p:nvCxnSpPr>
        <p:spPr>
          <a:xfrm rot="10800000">
            <a:off x="7678094" y="39690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AE52E96-CD4D-4A7B-A070-52B498E04335}"/>
              </a:ext>
            </a:extLst>
          </p:cNvPr>
          <p:cNvCxnSpPr>
            <a:cxnSpLocks/>
          </p:cNvCxnSpPr>
          <p:nvPr/>
        </p:nvCxnSpPr>
        <p:spPr>
          <a:xfrm rot="10800000">
            <a:off x="7057686" y="5030992"/>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00B11DF8-A293-4036-A586-EB1D0556386A}"/>
              </a:ext>
            </a:extLst>
          </p:cNvPr>
          <p:cNvCxnSpPr>
            <a:cxnSpLocks/>
          </p:cNvCxnSpPr>
          <p:nvPr/>
        </p:nvCxnSpPr>
        <p:spPr>
          <a:xfrm rot="10800000">
            <a:off x="6426456" y="6105646"/>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EF8DCE1-F939-430A-974F-AEDFA83E0613}"/>
              </a:ext>
            </a:extLst>
          </p:cNvPr>
          <p:cNvSpPr/>
          <p:nvPr/>
        </p:nvSpPr>
        <p:spPr>
          <a:xfrm>
            <a:off x="2730326" y="1544067"/>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AA0A2FC9-DA13-4A0F-8748-086A59805721}"/>
              </a:ext>
            </a:extLst>
          </p:cNvPr>
          <p:cNvSpPr/>
          <p:nvPr/>
        </p:nvSpPr>
        <p:spPr>
          <a:xfrm>
            <a:off x="8842579" y="400346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50221159-1856-4AD4-95DF-A96735C5121F}"/>
              </a:ext>
            </a:extLst>
          </p:cNvPr>
          <p:cNvSpPr/>
          <p:nvPr/>
        </p:nvSpPr>
        <p:spPr>
          <a:xfrm>
            <a:off x="2122433" y="2625683"/>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5A0D5C1B-03D4-4071-8C9E-6B402409517F}"/>
              </a:ext>
            </a:extLst>
          </p:cNvPr>
          <p:cNvSpPr/>
          <p:nvPr/>
        </p:nvSpPr>
        <p:spPr>
          <a:xfrm>
            <a:off x="8205766" y="5051878"/>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53CEA714-1B86-4BCF-8BE2-F36729AF0E14}"/>
              </a:ext>
            </a:extLst>
          </p:cNvPr>
          <p:cNvSpPr/>
          <p:nvPr/>
        </p:nvSpPr>
        <p:spPr>
          <a:xfrm>
            <a:off x="7574536" y="6126902"/>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Graphic 44" descr="Bullseye with solid fill">
            <a:extLst>
              <a:ext uri="{FF2B5EF4-FFF2-40B4-BE49-F238E27FC236}">
                <a16:creationId xmlns:a16="http://schemas.microsoft.com/office/drawing/2014/main" id="{39E46765-30FC-41F7-8566-A50A1CE654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48889" y="5511966"/>
            <a:ext cx="540000" cy="540000"/>
          </a:xfrm>
          <a:prstGeom prst="rect">
            <a:avLst/>
          </a:prstGeom>
          <a:effectLst>
            <a:outerShdw blurRad="50800" dist="266700" dir="3000000" algn="tl" rotWithShape="0">
              <a:schemeClr val="tx1">
                <a:alpha val="31000"/>
              </a:schemeClr>
            </a:outerShdw>
          </a:effectLst>
        </p:spPr>
      </p:pic>
      <p:pic>
        <p:nvPicPr>
          <p:cNvPr id="46" name="Graphic 45" descr="Bar graph with upward trend with solid fill">
            <a:extLst>
              <a:ext uri="{FF2B5EF4-FFF2-40B4-BE49-F238E27FC236}">
                <a16:creationId xmlns:a16="http://schemas.microsoft.com/office/drawing/2014/main" id="{4B568A1D-6739-4133-9E8C-BD3AF7C09E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88542" y="4432128"/>
            <a:ext cx="540000" cy="540000"/>
          </a:xfrm>
          <a:prstGeom prst="rect">
            <a:avLst/>
          </a:prstGeom>
          <a:effectLst>
            <a:outerShdw blurRad="50800" dist="330200" dir="2400000" algn="tl" rotWithShape="0">
              <a:prstClr val="black">
                <a:alpha val="40000"/>
              </a:prstClr>
            </a:outerShdw>
          </a:effectLst>
        </p:spPr>
      </p:pic>
      <p:pic>
        <p:nvPicPr>
          <p:cNvPr id="47" name="Graphic 46" descr="Stopwatch with solid fill">
            <a:extLst>
              <a:ext uri="{FF2B5EF4-FFF2-40B4-BE49-F238E27FC236}">
                <a16:creationId xmlns:a16="http://schemas.microsoft.com/office/drawing/2014/main" id="{D9530905-13E8-4695-BFF9-3B11821490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98163" y="3316963"/>
            <a:ext cx="540000" cy="540000"/>
          </a:xfrm>
          <a:prstGeom prst="rect">
            <a:avLst/>
          </a:prstGeom>
          <a:effectLst>
            <a:outerShdw blurRad="50800" dist="292100" dir="1800000" algn="tl" rotWithShape="0">
              <a:prstClr val="black">
                <a:alpha val="40000"/>
              </a:prstClr>
            </a:outerShdw>
          </a:effectLst>
        </p:spPr>
      </p:pic>
      <p:pic>
        <p:nvPicPr>
          <p:cNvPr id="48" name="Graphic 47" descr="Single gear with solid fill">
            <a:extLst>
              <a:ext uri="{FF2B5EF4-FFF2-40B4-BE49-F238E27FC236}">
                <a16:creationId xmlns:a16="http://schemas.microsoft.com/office/drawing/2014/main" id="{AFF084EB-A625-4679-9005-E608FDAD3FB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90165" y="3347081"/>
            <a:ext cx="540000" cy="540000"/>
          </a:xfrm>
          <a:prstGeom prst="rect">
            <a:avLst/>
          </a:prstGeom>
          <a:effectLst>
            <a:outerShdw blurRad="50800" dist="266700" dir="1800000" algn="tl" rotWithShape="0">
              <a:prstClr val="black">
                <a:alpha val="40000"/>
              </a:prstClr>
            </a:outerShdw>
          </a:effectLst>
        </p:spPr>
      </p:pic>
      <p:pic>
        <p:nvPicPr>
          <p:cNvPr id="49" name="Graphic 48" descr="Magnifying glass with solid fill">
            <a:extLst>
              <a:ext uri="{FF2B5EF4-FFF2-40B4-BE49-F238E27FC236}">
                <a16:creationId xmlns:a16="http://schemas.microsoft.com/office/drawing/2014/main" id="{06979707-E88A-4C93-AFA1-30A21E2915B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92681" y="2247627"/>
            <a:ext cx="540000" cy="540000"/>
          </a:xfrm>
          <a:prstGeom prst="rect">
            <a:avLst/>
          </a:prstGeom>
          <a:effectLst>
            <a:outerShdw blurRad="50800" dist="177800" dir="1800000" algn="tl" rotWithShape="0">
              <a:prstClr val="black">
                <a:alpha val="40000"/>
              </a:prstClr>
            </a:outerShdw>
          </a:effectLst>
        </p:spPr>
      </p:pic>
      <p:pic>
        <p:nvPicPr>
          <p:cNvPr id="50" name="Graphic 49" descr="Lightbulb with solid fill">
            <a:extLst>
              <a:ext uri="{FF2B5EF4-FFF2-40B4-BE49-F238E27FC236}">
                <a16:creationId xmlns:a16="http://schemas.microsoft.com/office/drawing/2014/main" id="{9D0F1E9D-77B1-47A2-9965-7EF8757022A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99461" y="1100857"/>
            <a:ext cx="540000" cy="540000"/>
          </a:xfrm>
          <a:prstGeom prst="rect">
            <a:avLst/>
          </a:prstGeom>
          <a:effectLst>
            <a:outerShdw blurRad="50800" dist="190500" dir="2400000" algn="tl" rotWithShape="0">
              <a:prstClr val="black">
                <a:alpha val="40000"/>
              </a:prstClr>
            </a:outerShdw>
          </a:effectLst>
        </p:spPr>
      </p:pic>
      <p:sp>
        <p:nvSpPr>
          <p:cNvPr id="51" name="TextBox 50">
            <a:extLst>
              <a:ext uri="{FF2B5EF4-FFF2-40B4-BE49-F238E27FC236}">
                <a16:creationId xmlns:a16="http://schemas.microsoft.com/office/drawing/2014/main" id="{F663FCDC-2679-4560-B2BF-AB5965A0EE4F}"/>
              </a:ext>
            </a:extLst>
          </p:cNvPr>
          <p:cNvSpPr txBox="1"/>
          <p:nvPr/>
        </p:nvSpPr>
        <p:spPr>
          <a:xfrm>
            <a:off x="7151270" y="1704038"/>
            <a:ext cx="35779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01</a:t>
            </a:r>
          </a:p>
        </p:txBody>
      </p:sp>
      <p:sp>
        <p:nvSpPr>
          <p:cNvPr id="52" name="TextBox 51">
            <a:extLst>
              <a:ext uri="{FF2B5EF4-FFF2-40B4-BE49-F238E27FC236}">
                <a16:creationId xmlns:a16="http://schemas.microsoft.com/office/drawing/2014/main" id="{83B9310E-43E4-43F4-80A4-AACA8D4FD77D}"/>
              </a:ext>
            </a:extLst>
          </p:cNvPr>
          <p:cNvSpPr txBox="1"/>
          <p:nvPr/>
        </p:nvSpPr>
        <p:spPr>
          <a:xfrm>
            <a:off x="6747798" y="2338401"/>
            <a:ext cx="393056"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02</a:t>
            </a:r>
          </a:p>
        </p:txBody>
      </p:sp>
      <p:sp>
        <p:nvSpPr>
          <p:cNvPr id="53" name="TextBox 52">
            <a:extLst>
              <a:ext uri="{FF2B5EF4-FFF2-40B4-BE49-F238E27FC236}">
                <a16:creationId xmlns:a16="http://schemas.microsoft.com/office/drawing/2014/main" id="{55D71D65-0147-4631-82E1-BD82953684EA}"/>
              </a:ext>
            </a:extLst>
          </p:cNvPr>
          <p:cNvSpPr txBox="1"/>
          <p:nvPr/>
        </p:nvSpPr>
        <p:spPr>
          <a:xfrm>
            <a:off x="5737042" y="4492695"/>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05</a:t>
            </a:r>
          </a:p>
        </p:txBody>
      </p:sp>
      <p:sp>
        <p:nvSpPr>
          <p:cNvPr id="54" name="TextBox 53">
            <a:extLst>
              <a:ext uri="{FF2B5EF4-FFF2-40B4-BE49-F238E27FC236}">
                <a16:creationId xmlns:a16="http://schemas.microsoft.com/office/drawing/2014/main" id="{84A341CB-ED85-4BF4-8F62-7C18A1E39D94}"/>
              </a:ext>
            </a:extLst>
          </p:cNvPr>
          <p:cNvSpPr txBox="1"/>
          <p:nvPr/>
        </p:nvSpPr>
        <p:spPr>
          <a:xfrm>
            <a:off x="7109592" y="2980756"/>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03</a:t>
            </a:r>
          </a:p>
        </p:txBody>
      </p:sp>
      <p:sp>
        <p:nvSpPr>
          <p:cNvPr id="55" name="TextBox 54">
            <a:extLst>
              <a:ext uri="{FF2B5EF4-FFF2-40B4-BE49-F238E27FC236}">
                <a16:creationId xmlns:a16="http://schemas.microsoft.com/office/drawing/2014/main" id="{56754B27-32F0-44BE-B6AF-981570202F1C}"/>
              </a:ext>
            </a:extLst>
          </p:cNvPr>
          <p:cNvSpPr txBox="1"/>
          <p:nvPr/>
        </p:nvSpPr>
        <p:spPr>
          <a:xfrm>
            <a:off x="5328835" y="3831752"/>
            <a:ext cx="40588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04</a:t>
            </a:r>
          </a:p>
        </p:txBody>
      </p:sp>
      <p:sp>
        <p:nvSpPr>
          <p:cNvPr id="56" name="TextBox 55">
            <a:extLst>
              <a:ext uri="{FF2B5EF4-FFF2-40B4-BE49-F238E27FC236}">
                <a16:creationId xmlns:a16="http://schemas.microsoft.com/office/drawing/2014/main" id="{0F703032-4DFE-4B25-8847-23F5806318F6}"/>
              </a:ext>
            </a:extLst>
          </p:cNvPr>
          <p:cNvSpPr txBox="1"/>
          <p:nvPr/>
        </p:nvSpPr>
        <p:spPr>
          <a:xfrm>
            <a:off x="5377061" y="5109837"/>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06</a:t>
            </a:r>
          </a:p>
        </p:txBody>
      </p:sp>
      <p:sp>
        <p:nvSpPr>
          <p:cNvPr id="57" name="TextBox 56">
            <a:extLst>
              <a:ext uri="{FF2B5EF4-FFF2-40B4-BE49-F238E27FC236}">
                <a16:creationId xmlns:a16="http://schemas.microsoft.com/office/drawing/2014/main" id="{C511BFB5-EEAD-4CA1-979C-CC71A3834622}"/>
              </a:ext>
            </a:extLst>
          </p:cNvPr>
          <p:cNvSpPr txBox="1"/>
          <p:nvPr/>
        </p:nvSpPr>
        <p:spPr>
          <a:xfrm>
            <a:off x="7898512" y="108973"/>
            <a:ext cx="4338695" cy="1261884"/>
          </a:xfrm>
          <a:prstGeom prst="rect">
            <a:avLst/>
          </a:prstGeom>
          <a:noFill/>
        </p:spPr>
        <p:txBody>
          <a:bodyPr wrap="square" rtlCol="0">
            <a:spAutoFit/>
          </a:bodyPr>
          <a:lstStyle/>
          <a:p>
            <a:pPr algn="ctr"/>
            <a:r>
              <a:rPr lang="en-GB" sz="4400" b="1" spc="300" dirty="0">
                <a:solidFill>
                  <a:schemeClr val="bg1"/>
                </a:solidFill>
                <a:latin typeface="EuroStyle" panose="02027200000000000000" pitchFamily="18" charset="0"/>
              </a:rPr>
              <a:t>Cryptography</a:t>
            </a:r>
          </a:p>
          <a:p>
            <a:pPr algn="ctr"/>
            <a:r>
              <a:rPr lang="en-GB" sz="3200" b="1" spc="300" dirty="0">
                <a:solidFill>
                  <a:schemeClr val="bg1"/>
                </a:solidFill>
                <a:latin typeface="EuroStyle" panose="02027200000000000000" pitchFamily="18" charset="0"/>
              </a:rPr>
              <a:t>Week 2</a:t>
            </a:r>
          </a:p>
        </p:txBody>
      </p:sp>
      <p:sp>
        <p:nvSpPr>
          <p:cNvPr id="58" name="TextBox 57">
            <a:extLst>
              <a:ext uri="{FF2B5EF4-FFF2-40B4-BE49-F238E27FC236}">
                <a16:creationId xmlns:a16="http://schemas.microsoft.com/office/drawing/2014/main" id="{DE6C5A3C-32EF-4195-8A42-ECEC36D1B91E}"/>
              </a:ext>
            </a:extLst>
          </p:cNvPr>
          <p:cNvSpPr txBox="1"/>
          <p:nvPr/>
        </p:nvSpPr>
        <p:spPr>
          <a:xfrm>
            <a:off x="3402826" y="517115"/>
            <a:ext cx="1794516" cy="461665"/>
          </a:xfrm>
          <a:prstGeom prst="rect">
            <a:avLst/>
          </a:prstGeom>
          <a:noFill/>
        </p:spPr>
        <p:txBody>
          <a:bodyPr wrap="square" rtlCol="0">
            <a:spAutoFit/>
          </a:bodyPr>
          <a:lstStyle/>
          <a:p>
            <a:pPr algn="ctr"/>
            <a:r>
              <a:rPr lang="en-GB" sz="2400" b="1" spc="300" dirty="0">
                <a:solidFill>
                  <a:srgbClr val="00B050"/>
                </a:solidFill>
                <a:latin typeface="EuroStyle" panose="02027200000000000000" pitchFamily="18" charset="0"/>
              </a:rPr>
              <a:t>Intro</a:t>
            </a:r>
          </a:p>
        </p:txBody>
      </p:sp>
      <p:sp>
        <p:nvSpPr>
          <p:cNvPr id="59" name="TextBox 58">
            <a:extLst>
              <a:ext uri="{FF2B5EF4-FFF2-40B4-BE49-F238E27FC236}">
                <a16:creationId xmlns:a16="http://schemas.microsoft.com/office/drawing/2014/main" id="{1F1E1CA2-8B22-4EBC-A8B3-4E1D4101D87E}"/>
              </a:ext>
            </a:extLst>
          </p:cNvPr>
          <p:cNvSpPr txBox="1"/>
          <p:nvPr/>
        </p:nvSpPr>
        <p:spPr>
          <a:xfrm>
            <a:off x="3019444" y="1601899"/>
            <a:ext cx="1472711" cy="461665"/>
          </a:xfrm>
          <a:prstGeom prst="rect">
            <a:avLst/>
          </a:prstGeom>
          <a:noFill/>
        </p:spPr>
        <p:txBody>
          <a:bodyPr wrap="none" rtlCol="0">
            <a:spAutoFit/>
          </a:bodyPr>
          <a:lstStyle/>
          <a:p>
            <a:r>
              <a:rPr lang="en-GB" sz="2400" b="1" spc="300" dirty="0">
                <a:solidFill>
                  <a:srgbClr val="FFC000"/>
                </a:solidFill>
                <a:latin typeface="EuroStyle" panose="02027200000000000000" pitchFamily="18" charset="0"/>
              </a:rPr>
              <a:t>Monday</a:t>
            </a:r>
            <a:endParaRPr lang="en-GB" b="1" spc="300" dirty="0">
              <a:solidFill>
                <a:srgbClr val="FFC000"/>
              </a:solidFill>
              <a:latin typeface="EuroStyle" panose="02027200000000000000" pitchFamily="18" charset="0"/>
            </a:endParaRPr>
          </a:p>
        </p:txBody>
      </p:sp>
      <p:sp>
        <p:nvSpPr>
          <p:cNvPr id="60" name="TextBox 59">
            <a:extLst>
              <a:ext uri="{FF2B5EF4-FFF2-40B4-BE49-F238E27FC236}">
                <a16:creationId xmlns:a16="http://schemas.microsoft.com/office/drawing/2014/main" id="{ACF09B4E-41D8-4B56-8174-5E60E938E8D6}"/>
              </a:ext>
            </a:extLst>
          </p:cNvPr>
          <p:cNvSpPr txBox="1"/>
          <p:nvPr/>
        </p:nvSpPr>
        <p:spPr>
          <a:xfrm>
            <a:off x="9113041" y="4053349"/>
            <a:ext cx="1346844"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Tuesday</a:t>
            </a:r>
            <a:endParaRPr lang="en-GB" spc="300" dirty="0">
              <a:solidFill>
                <a:schemeClr val="bg1"/>
              </a:solidFill>
              <a:latin typeface="EuroStyle" panose="02027200000000000000" pitchFamily="18" charset="0"/>
            </a:endParaRPr>
          </a:p>
        </p:txBody>
      </p:sp>
      <p:sp>
        <p:nvSpPr>
          <p:cNvPr id="61" name="TextBox 60">
            <a:extLst>
              <a:ext uri="{FF2B5EF4-FFF2-40B4-BE49-F238E27FC236}">
                <a16:creationId xmlns:a16="http://schemas.microsoft.com/office/drawing/2014/main" id="{9CF244F9-7E36-42DC-B24D-59EBF30A28A1}"/>
              </a:ext>
            </a:extLst>
          </p:cNvPr>
          <p:cNvSpPr txBox="1"/>
          <p:nvPr/>
        </p:nvSpPr>
        <p:spPr>
          <a:xfrm>
            <a:off x="2147731" y="2691467"/>
            <a:ext cx="1813317"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Wednesday</a:t>
            </a:r>
            <a:endParaRPr lang="en-GB" spc="300" dirty="0">
              <a:solidFill>
                <a:schemeClr val="bg1"/>
              </a:solidFill>
              <a:latin typeface="EuroStyle" panose="02027200000000000000" pitchFamily="18" charset="0"/>
            </a:endParaRPr>
          </a:p>
        </p:txBody>
      </p:sp>
      <p:sp>
        <p:nvSpPr>
          <p:cNvPr id="62" name="TextBox 61">
            <a:extLst>
              <a:ext uri="{FF2B5EF4-FFF2-40B4-BE49-F238E27FC236}">
                <a16:creationId xmlns:a16="http://schemas.microsoft.com/office/drawing/2014/main" id="{E55572B0-0A45-4057-94BB-B759D0F7135D}"/>
              </a:ext>
            </a:extLst>
          </p:cNvPr>
          <p:cNvSpPr txBox="1"/>
          <p:nvPr/>
        </p:nvSpPr>
        <p:spPr>
          <a:xfrm>
            <a:off x="8393801" y="5117662"/>
            <a:ext cx="1479892"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Thursday</a:t>
            </a:r>
            <a:endParaRPr lang="en-GB" spc="300" dirty="0">
              <a:solidFill>
                <a:schemeClr val="bg1"/>
              </a:solidFill>
              <a:latin typeface="EuroStyle" panose="02027200000000000000" pitchFamily="18" charset="0"/>
            </a:endParaRPr>
          </a:p>
        </p:txBody>
      </p:sp>
      <p:sp>
        <p:nvSpPr>
          <p:cNvPr id="63" name="TextBox 62">
            <a:extLst>
              <a:ext uri="{FF2B5EF4-FFF2-40B4-BE49-F238E27FC236}">
                <a16:creationId xmlns:a16="http://schemas.microsoft.com/office/drawing/2014/main" id="{282655B6-90CA-4328-86FC-0793928AD5CE}"/>
              </a:ext>
            </a:extLst>
          </p:cNvPr>
          <p:cNvSpPr txBox="1"/>
          <p:nvPr/>
        </p:nvSpPr>
        <p:spPr>
          <a:xfrm>
            <a:off x="7976602" y="6192686"/>
            <a:ext cx="1043876"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Friday</a:t>
            </a:r>
            <a:endParaRPr lang="en-GB" spc="300" dirty="0">
              <a:solidFill>
                <a:schemeClr val="bg1"/>
              </a:solidFill>
              <a:latin typeface="EuroStyle" panose="02027200000000000000" pitchFamily="18" charset="0"/>
            </a:endParaRPr>
          </a:p>
        </p:txBody>
      </p:sp>
    </p:spTree>
    <p:extLst>
      <p:ext uri="{BB962C8B-B14F-4D97-AF65-F5344CB8AC3E}">
        <p14:creationId xmlns:p14="http://schemas.microsoft.com/office/powerpoint/2010/main" val="11203191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4A429-345D-4029-B292-393AC4AADE30}"/>
              </a:ext>
            </a:extLst>
          </p:cNvPr>
          <p:cNvSpPr>
            <a:spLocks noGrp="1"/>
          </p:cNvSpPr>
          <p:nvPr>
            <p:ph type="title"/>
          </p:nvPr>
        </p:nvSpPr>
        <p:spPr/>
        <p:txBody>
          <a:bodyPr/>
          <a:lstStyle/>
          <a:p>
            <a:r>
              <a:rPr lang="en-GB" dirty="0"/>
              <a:t>Brute Force Attacks</a:t>
            </a:r>
          </a:p>
        </p:txBody>
      </p:sp>
      <p:pic>
        <p:nvPicPr>
          <p:cNvPr id="4" name="Content Placeholder 3">
            <a:extLst>
              <a:ext uri="{FF2B5EF4-FFF2-40B4-BE49-F238E27FC236}">
                <a16:creationId xmlns:a16="http://schemas.microsoft.com/office/drawing/2014/main" id="{694331B3-3A5C-46AC-8C9A-0B0E52CC7868}"/>
              </a:ext>
            </a:extLst>
          </p:cNvPr>
          <p:cNvPicPr>
            <a:picLocks noGrp="1" noChangeAspect="1"/>
          </p:cNvPicPr>
          <p:nvPr>
            <p:ph idx="1"/>
          </p:nvPr>
        </p:nvPicPr>
        <p:blipFill>
          <a:blip r:embed="rId2"/>
          <a:stretch>
            <a:fillRect/>
          </a:stretch>
        </p:blipFill>
        <p:spPr>
          <a:xfrm>
            <a:off x="3062142" y="1432468"/>
            <a:ext cx="6067715" cy="4970784"/>
          </a:xfrm>
          <a:prstGeom prst="rect">
            <a:avLst/>
          </a:prstGeom>
        </p:spPr>
      </p:pic>
    </p:spTree>
    <p:extLst>
      <p:ext uri="{BB962C8B-B14F-4D97-AF65-F5344CB8AC3E}">
        <p14:creationId xmlns:p14="http://schemas.microsoft.com/office/powerpoint/2010/main" val="2590301537"/>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2D086-A43B-4CDC-A095-32ECF695D0EB}"/>
              </a:ext>
            </a:extLst>
          </p:cNvPr>
          <p:cNvSpPr>
            <a:spLocks noGrp="1"/>
          </p:cNvSpPr>
          <p:nvPr>
            <p:ph type="title"/>
          </p:nvPr>
        </p:nvSpPr>
        <p:spPr/>
        <p:txBody>
          <a:bodyPr/>
          <a:lstStyle/>
          <a:p>
            <a:r>
              <a:rPr lang="en-GB" dirty="0"/>
              <a:t>Syllabus – Week 2</a:t>
            </a:r>
          </a:p>
        </p:txBody>
      </p:sp>
      <p:sp>
        <p:nvSpPr>
          <p:cNvPr id="3" name="Content Placeholder 2">
            <a:extLst>
              <a:ext uri="{FF2B5EF4-FFF2-40B4-BE49-F238E27FC236}">
                <a16:creationId xmlns:a16="http://schemas.microsoft.com/office/drawing/2014/main" id="{93E1A0CE-437E-4089-AE73-03BEE8D4C05A}"/>
              </a:ext>
            </a:extLst>
          </p:cNvPr>
          <p:cNvSpPr>
            <a:spLocks noGrp="1"/>
          </p:cNvSpPr>
          <p:nvPr>
            <p:ph idx="1"/>
          </p:nvPr>
        </p:nvSpPr>
        <p:spPr>
          <a:xfrm>
            <a:off x="838200" y="1420586"/>
            <a:ext cx="10515600" cy="4756377"/>
          </a:xfrm>
        </p:spPr>
        <p:txBody>
          <a:bodyPr>
            <a:normAutofit/>
          </a:bodyPr>
          <a:lstStyle/>
          <a:p>
            <a:r>
              <a:rPr lang="en-US" sz="1800" i="0" u="none" strike="noStrike" baseline="0" dirty="0">
                <a:solidFill>
                  <a:srgbClr val="223346"/>
                </a:solidFill>
                <a:latin typeface="Arial" panose="020B0604020202020204" pitchFamily="34" charset="0"/>
              </a:rPr>
              <a:t>Monday</a:t>
            </a:r>
          </a:p>
          <a:p>
            <a:pPr lvl="1"/>
            <a:r>
              <a:rPr lang="en-US" sz="1400" i="0" u="none" strike="noStrike" baseline="0" dirty="0">
                <a:solidFill>
                  <a:srgbClr val="223346"/>
                </a:solidFill>
                <a:latin typeface="Arial" panose="020B0604020202020204" pitchFamily="34" charset="0"/>
              </a:rPr>
              <a:t>Secure Hash</a:t>
            </a:r>
          </a:p>
          <a:p>
            <a:pPr lvl="1"/>
            <a:r>
              <a:rPr lang="en-US" sz="1400" dirty="0">
                <a:solidFill>
                  <a:srgbClr val="223346"/>
                </a:solidFill>
                <a:latin typeface="Arial" panose="020B0604020202020204" pitchFamily="34" charset="0"/>
              </a:rPr>
              <a:t>Digital Signing, Certificate Authorities</a:t>
            </a:r>
            <a:endParaRPr lang="en-US" sz="1400" i="0" u="none" strike="noStrike" baseline="0" dirty="0">
              <a:solidFill>
                <a:srgbClr val="223346"/>
              </a:solidFill>
              <a:latin typeface="Arial" panose="020B0604020202020204" pitchFamily="34" charset="0"/>
            </a:endParaRPr>
          </a:p>
          <a:p>
            <a:r>
              <a:rPr lang="en-GB" sz="1800" i="0" u="none" strike="noStrike" baseline="0" dirty="0">
                <a:solidFill>
                  <a:srgbClr val="223346"/>
                </a:solidFill>
                <a:latin typeface="Arial" panose="020B0604020202020204" pitchFamily="34" charset="0"/>
              </a:rPr>
              <a:t>Tuesday</a:t>
            </a:r>
          </a:p>
          <a:p>
            <a:pPr lvl="1"/>
            <a:r>
              <a:rPr lang="en-GB" sz="1400" dirty="0">
                <a:solidFill>
                  <a:srgbClr val="000000"/>
                </a:solidFill>
                <a:latin typeface="Arial" panose="020B0604020202020204" pitchFamily="34" charset="0"/>
              </a:rPr>
              <a:t>Public Key</a:t>
            </a:r>
            <a:r>
              <a:rPr lang="en-GB" sz="1400" b="0" i="0" u="none" strike="noStrike" baseline="0" dirty="0">
                <a:solidFill>
                  <a:srgbClr val="000000"/>
                </a:solidFill>
                <a:latin typeface="Arial" panose="020B0604020202020204" pitchFamily="34" charset="0"/>
              </a:rPr>
              <a:t> Ciphers – Examples &amp; Analysis</a:t>
            </a:r>
          </a:p>
          <a:p>
            <a:pPr lvl="1"/>
            <a:r>
              <a:rPr lang="en-US" sz="1400" dirty="0">
                <a:solidFill>
                  <a:srgbClr val="000000"/>
                </a:solidFill>
                <a:latin typeface="Arial" panose="020B0604020202020204" pitchFamily="34" charset="0"/>
              </a:rPr>
              <a:t>Block Ciphers – Examples &amp; Analysis – Covered Previously</a:t>
            </a:r>
          </a:p>
          <a:p>
            <a:r>
              <a:rPr lang="en-GB" sz="1800" i="0" u="none" strike="noStrike" baseline="0" dirty="0">
                <a:solidFill>
                  <a:srgbClr val="223346"/>
                </a:solidFill>
                <a:latin typeface="Arial" panose="020B0604020202020204" pitchFamily="34" charset="0"/>
              </a:rPr>
              <a:t>Wednesday</a:t>
            </a:r>
          </a:p>
          <a:p>
            <a:pPr lvl="1"/>
            <a:r>
              <a:rPr lang="en-US" sz="1400" i="0" u="none" strike="noStrike" baseline="0" dirty="0">
                <a:solidFill>
                  <a:srgbClr val="223346"/>
                </a:solidFill>
                <a:latin typeface="Arial" panose="020B0604020202020204" pitchFamily="34" charset="0"/>
              </a:rPr>
              <a:t>How cryptographic techniques are applied and to what end and their limitations</a:t>
            </a:r>
          </a:p>
          <a:p>
            <a:r>
              <a:rPr lang="en-GB" sz="1800" dirty="0">
                <a:solidFill>
                  <a:srgbClr val="223346"/>
                </a:solidFill>
                <a:latin typeface="Arial" panose="020B0604020202020204" pitchFamily="34" charset="0"/>
              </a:rPr>
              <a:t>Thursday</a:t>
            </a:r>
          </a:p>
          <a:p>
            <a:pPr lvl="1"/>
            <a:r>
              <a:rPr lang="en-US" sz="1400" dirty="0">
                <a:solidFill>
                  <a:srgbClr val="223346"/>
                </a:solidFill>
                <a:latin typeface="Arial" panose="020B0604020202020204" pitchFamily="34" charset="0"/>
              </a:rPr>
              <a:t>Examples of badly applied or implemented cryptographic techniques</a:t>
            </a:r>
          </a:p>
          <a:p>
            <a:r>
              <a:rPr lang="en-US" sz="1800" b="1" dirty="0">
                <a:solidFill>
                  <a:schemeClr val="accent2"/>
                </a:solidFill>
                <a:latin typeface="Arial" panose="020B0604020202020204" pitchFamily="34" charset="0"/>
              </a:rPr>
              <a:t>Friday</a:t>
            </a:r>
          </a:p>
          <a:p>
            <a:pPr lvl="1"/>
            <a:r>
              <a:rPr lang="en-GB" sz="1400" b="1" dirty="0">
                <a:solidFill>
                  <a:schemeClr val="accent2"/>
                </a:solidFill>
                <a:latin typeface="Arial" panose="020B0604020202020204" pitchFamily="34" charset="0"/>
              </a:rPr>
              <a:t>Review, Q&amp;A</a:t>
            </a:r>
          </a:p>
          <a:p>
            <a:pPr lvl="1"/>
            <a:endParaRPr lang="en-GB" sz="1400" b="0" i="0" u="none" strike="noStrike" baseline="0" dirty="0">
              <a:solidFill>
                <a:srgbClr val="000000"/>
              </a:solidFill>
              <a:latin typeface="Arial" panose="020B0604020202020204" pitchFamily="34" charset="0"/>
            </a:endParaRPr>
          </a:p>
        </p:txBody>
      </p:sp>
    </p:spTree>
    <p:extLst>
      <p:ext uri="{BB962C8B-B14F-4D97-AF65-F5344CB8AC3E}">
        <p14:creationId xmlns:p14="http://schemas.microsoft.com/office/powerpoint/2010/main" val="2952312806"/>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Module - recap</a:t>
            </a:r>
            <a:endParaRPr lang="en-GB" sz="4800" dirty="0"/>
          </a:p>
        </p:txBody>
      </p:sp>
    </p:spTree>
    <p:extLst>
      <p:ext uri="{BB962C8B-B14F-4D97-AF65-F5344CB8AC3E}">
        <p14:creationId xmlns:p14="http://schemas.microsoft.com/office/powerpoint/2010/main" val="4246188111"/>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F7DC1-CD87-4FFA-BA42-7C5EC8D9A645}"/>
              </a:ext>
            </a:extLst>
          </p:cNvPr>
          <p:cNvSpPr>
            <a:spLocks noGrp="1"/>
          </p:cNvSpPr>
          <p:nvPr>
            <p:ph type="title"/>
          </p:nvPr>
        </p:nvSpPr>
        <p:spPr/>
        <p:txBody>
          <a:bodyPr/>
          <a:lstStyle/>
          <a:p>
            <a:r>
              <a:rPr lang="en-GB" dirty="0"/>
              <a:t>Module Recap</a:t>
            </a:r>
          </a:p>
        </p:txBody>
      </p:sp>
      <p:sp>
        <p:nvSpPr>
          <p:cNvPr id="3" name="Content Placeholder 2">
            <a:extLst>
              <a:ext uri="{FF2B5EF4-FFF2-40B4-BE49-F238E27FC236}">
                <a16:creationId xmlns:a16="http://schemas.microsoft.com/office/drawing/2014/main" id="{A6A27420-44FD-472B-B114-9E3BB9C3262F}"/>
              </a:ext>
            </a:extLst>
          </p:cNvPr>
          <p:cNvSpPr>
            <a:spLocks noGrp="1"/>
          </p:cNvSpPr>
          <p:nvPr>
            <p:ph idx="1"/>
          </p:nvPr>
        </p:nvSpPr>
        <p:spPr/>
        <p:txBody>
          <a:bodyPr>
            <a:normAutofit lnSpcReduction="10000"/>
          </a:bodyPr>
          <a:lstStyle/>
          <a:p>
            <a:r>
              <a:rPr lang="en-GB" dirty="0"/>
              <a:t>What is Entropy?</a:t>
            </a:r>
          </a:p>
          <a:p>
            <a:r>
              <a:rPr lang="en-GB" dirty="0"/>
              <a:t>What types of Random Number Generator are there?</a:t>
            </a:r>
          </a:p>
          <a:p>
            <a:r>
              <a:rPr lang="en-GB" dirty="0"/>
              <a:t>What does PRNG?</a:t>
            </a:r>
          </a:p>
          <a:p>
            <a:r>
              <a:rPr lang="en-GB" dirty="0" err="1"/>
              <a:t>Whats</a:t>
            </a:r>
            <a:r>
              <a:rPr lang="en-GB" dirty="0"/>
              <a:t> is TRNG? </a:t>
            </a:r>
          </a:p>
          <a:p>
            <a:r>
              <a:rPr lang="en-GB" dirty="0"/>
              <a:t>What is the PRNG period?</a:t>
            </a:r>
          </a:p>
          <a:p>
            <a:r>
              <a:rPr lang="en-GB" dirty="0"/>
              <a:t>What is the PRNG distribution?</a:t>
            </a:r>
          </a:p>
          <a:p>
            <a:r>
              <a:rPr lang="en-GB" dirty="0"/>
              <a:t>Hash?</a:t>
            </a:r>
          </a:p>
          <a:p>
            <a:r>
              <a:rPr lang="en-GB" dirty="0"/>
              <a:t>Digital Signature?</a:t>
            </a:r>
          </a:p>
          <a:p>
            <a:r>
              <a:rPr lang="en-GB" dirty="0"/>
              <a:t>Public Key </a:t>
            </a:r>
            <a:r>
              <a:rPr lang="en-GB"/>
              <a:t>Cryptography?</a:t>
            </a:r>
          </a:p>
          <a:p>
            <a:endParaRPr lang="en-GB" dirty="0"/>
          </a:p>
          <a:p>
            <a:endParaRPr lang="en-GB" dirty="0"/>
          </a:p>
          <a:p>
            <a:endParaRPr lang="en-GB" dirty="0"/>
          </a:p>
        </p:txBody>
      </p:sp>
    </p:spTree>
    <p:extLst>
      <p:ext uri="{BB962C8B-B14F-4D97-AF65-F5344CB8AC3E}">
        <p14:creationId xmlns:p14="http://schemas.microsoft.com/office/powerpoint/2010/main" val="2727043948"/>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EC7B3-A0C3-4D13-88E1-4FE896B903CB}"/>
              </a:ext>
            </a:extLst>
          </p:cNvPr>
          <p:cNvSpPr>
            <a:spLocks noGrp="1"/>
          </p:cNvSpPr>
          <p:nvPr>
            <p:ph type="title"/>
          </p:nvPr>
        </p:nvSpPr>
        <p:spPr/>
        <p:txBody>
          <a:bodyPr/>
          <a:lstStyle/>
          <a:p>
            <a:r>
              <a:rPr lang="en-GB" dirty="0"/>
              <a:t>PRNG - Distribution</a:t>
            </a:r>
          </a:p>
        </p:txBody>
      </p:sp>
      <p:cxnSp>
        <p:nvCxnSpPr>
          <p:cNvPr id="6" name="Straight Connector 5">
            <a:extLst>
              <a:ext uri="{FF2B5EF4-FFF2-40B4-BE49-F238E27FC236}">
                <a16:creationId xmlns:a16="http://schemas.microsoft.com/office/drawing/2014/main" id="{B508A8F0-1102-4517-8266-E81F27307D5B}"/>
              </a:ext>
            </a:extLst>
          </p:cNvPr>
          <p:cNvCxnSpPr/>
          <p:nvPr/>
        </p:nvCxnSpPr>
        <p:spPr>
          <a:xfrm>
            <a:off x="1008714" y="2882616"/>
            <a:ext cx="3161446" cy="0"/>
          </a:xfrm>
          <a:prstGeom prst="line">
            <a:avLst/>
          </a:prstGeom>
          <a:ln w="12700"/>
        </p:spPr>
        <p:style>
          <a:lnRef idx="1">
            <a:schemeClr val="accent6"/>
          </a:lnRef>
          <a:fillRef idx="0">
            <a:schemeClr val="accent6"/>
          </a:fillRef>
          <a:effectRef idx="0">
            <a:schemeClr val="accent6"/>
          </a:effectRef>
          <a:fontRef idx="minor">
            <a:schemeClr val="tx1"/>
          </a:fontRef>
        </p:style>
      </p:cxnSp>
      <p:sp>
        <p:nvSpPr>
          <p:cNvPr id="8" name="TextBox 7">
            <a:extLst>
              <a:ext uri="{FF2B5EF4-FFF2-40B4-BE49-F238E27FC236}">
                <a16:creationId xmlns:a16="http://schemas.microsoft.com/office/drawing/2014/main" id="{16911EE6-6A4D-4452-BAFB-89A0AC03905D}"/>
              </a:ext>
            </a:extLst>
          </p:cNvPr>
          <p:cNvSpPr txBox="1"/>
          <p:nvPr/>
        </p:nvSpPr>
        <p:spPr>
          <a:xfrm>
            <a:off x="1627874" y="3616590"/>
            <a:ext cx="1858842" cy="369332"/>
          </a:xfrm>
          <a:prstGeom prst="rect">
            <a:avLst/>
          </a:prstGeom>
          <a:noFill/>
        </p:spPr>
        <p:txBody>
          <a:bodyPr wrap="none" rtlCol="0">
            <a:spAutoFit/>
          </a:bodyPr>
          <a:lstStyle/>
          <a:p>
            <a:r>
              <a:rPr lang="en-GB" dirty="0"/>
              <a:t>Good Distribution</a:t>
            </a:r>
          </a:p>
        </p:txBody>
      </p:sp>
      <p:sp>
        <p:nvSpPr>
          <p:cNvPr id="4" name="Rectangle 3">
            <a:extLst>
              <a:ext uri="{FF2B5EF4-FFF2-40B4-BE49-F238E27FC236}">
                <a16:creationId xmlns:a16="http://schemas.microsoft.com/office/drawing/2014/main" id="{E2402183-2698-4DE8-930E-7B94A22D9C2F}"/>
              </a:ext>
            </a:extLst>
          </p:cNvPr>
          <p:cNvSpPr/>
          <p:nvPr/>
        </p:nvSpPr>
        <p:spPr>
          <a:xfrm>
            <a:off x="1012808" y="1902603"/>
            <a:ext cx="3161446" cy="1713987"/>
          </a:xfrm>
          <a:prstGeom prst="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a:p>
        </p:txBody>
      </p:sp>
      <p:sp>
        <p:nvSpPr>
          <p:cNvPr id="16" name="Arc 15">
            <a:extLst>
              <a:ext uri="{FF2B5EF4-FFF2-40B4-BE49-F238E27FC236}">
                <a16:creationId xmlns:a16="http://schemas.microsoft.com/office/drawing/2014/main" id="{CFC475B7-C175-4116-8E49-3CBF6895031A}"/>
              </a:ext>
            </a:extLst>
          </p:cNvPr>
          <p:cNvSpPr/>
          <p:nvPr/>
        </p:nvSpPr>
        <p:spPr>
          <a:xfrm rot="10800000">
            <a:off x="4789844" y="801627"/>
            <a:ext cx="5757352" cy="2201948"/>
          </a:xfrm>
          <a:prstGeom prst="arc">
            <a:avLst>
              <a:gd name="adj1" fmla="val 16324352"/>
              <a:gd name="adj2" fmla="val 0"/>
            </a:avLst>
          </a:prstGeom>
          <a:ln w="127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GB"/>
          </a:p>
        </p:txBody>
      </p:sp>
      <p:sp>
        <p:nvSpPr>
          <p:cNvPr id="18" name="Arc 17">
            <a:extLst>
              <a:ext uri="{FF2B5EF4-FFF2-40B4-BE49-F238E27FC236}">
                <a16:creationId xmlns:a16="http://schemas.microsoft.com/office/drawing/2014/main" id="{68FB4417-5D3B-491C-B0B2-D05FF3C0D73E}"/>
              </a:ext>
            </a:extLst>
          </p:cNvPr>
          <p:cNvSpPr/>
          <p:nvPr/>
        </p:nvSpPr>
        <p:spPr>
          <a:xfrm rot="10800000" flipH="1">
            <a:off x="5072614" y="801626"/>
            <a:ext cx="5757352" cy="2201948"/>
          </a:xfrm>
          <a:prstGeom prst="arc">
            <a:avLst>
              <a:gd name="adj1" fmla="val 16324352"/>
              <a:gd name="adj2" fmla="val 0"/>
            </a:avLst>
          </a:prstGeom>
          <a:ln w="127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GB"/>
          </a:p>
        </p:txBody>
      </p:sp>
      <p:sp>
        <p:nvSpPr>
          <p:cNvPr id="11" name="Rectangle 10">
            <a:extLst>
              <a:ext uri="{FF2B5EF4-FFF2-40B4-BE49-F238E27FC236}">
                <a16:creationId xmlns:a16="http://schemas.microsoft.com/office/drawing/2014/main" id="{9C995B4A-35DE-4844-80B8-60EFF81A70E7}"/>
              </a:ext>
            </a:extLst>
          </p:cNvPr>
          <p:cNvSpPr/>
          <p:nvPr/>
        </p:nvSpPr>
        <p:spPr>
          <a:xfrm>
            <a:off x="7980834" y="1902601"/>
            <a:ext cx="3161446" cy="1713987"/>
          </a:xfrm>
          <a:prstGeom prst="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a:p>
        </p:txBody>
      </p:sp>
      <p:sp>
        <p:nvSpPr>
          <p:cNvPr id="10" name="Rectangle 9">
            <a:extLst>
              <a:ext uri="{FF2B5EF4-FFF2-40B4-BE49-F238E27FC236}">
                <a16:creationId xmlns:a16="http://schemas.microsoft.com/office/drawing/2014/main" id="{E497B78C-9DDB-40AC-8B69-219E2923D210}"/>
              </a:ext>
            </a:extLst>
          </p:cNvPr>
          <p:cNvSpPr/>
          <p:nvPr/>
        </p:nvSpPr>
        <p:spPr>
          <a:xfrm>
            <a:off x="4507074" y="1902602"/>
            <a:ext cx="3161446" cy="1713987"/>
          </a:xfrm>
          <a:prstGeom prst="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a:p>
        </p:txBody>
      </p:sp>
      <p:sp>
        <p:nvSpPr>
          <p:cNvPr id="20" name="TextBox 19">
            <a:extLst>
              <a:ext uri="{FF2B5EF4-FFF2-40B4-BE49-F238E27FC236}">
                <a16:creationId xmlns:a16="http://schemas.microsoft.com/office/drawing/2014/main" id="{788293B3-B6BC-4B12-863A-15C48AA82DBD}"/>
              </a:ext>
            </a:extLst>
          </p:cNvPr>
          <p:cNvSpPr txBox="1"/>
          <p:nvPr/>
        </p:nvSpPr>
        <p:spPr>
          <a:xfrm>
            <a:off x="5596151" y="3600179"/>
            <a:ext cx="999697" cy="369332"/>
          </a:xfrm>
          <a:prstGeom prst="rect">
            <a:avLst/>
          </a:prstGeom>
          <a:noFill/>
        </p:spPr>
        <p:txBody>
          <a:bodyPr wrap="none" rtlCol="0">
            <a:spAutoFit/>
          </a:bodyPr>
          <a:lstStyle/>
          <a:p>
            <a:r>
              <a:rPr lang="en-GB" dirty="0"/>
              <a:t>Low Bias</a:t>
            </a:r>
          </a:p>
        </p:txBody>
      </p:sp>
      <p:sp>
        <p:nvSpPr>
          <p:cNvPr id="21" name="TextBox 20">
            <a:extLst>
              <a:ext uri="{FF2B5EF4-FFF2-40B4-BE49-F238E27FC236}">
                <a16:creationId xmlns:a16="http://schemas.microsoft.com/office/drawing/2014/main" id="{00AC6804-AD18-4D4C-B107-702823E86F3F}"/>
              </a:ext>
            </a:extLst>
          </p:cNvPr>
          <p:cNvSpPr txBox="1"/>
          <p:nvPr/>
        </p:nvSpPr>
        <p:spPr>
          <a:xfrm>
            <a:off x="9061708" y="3639779"/>
            <a:ext cx="1043876" cy="369332"/>
          </a:xfrm>
          <a:prstGeom prst="rect">
            <a:avLst/>
          </a:prstGeom>
          <a:noFill/>
        </p:spPr>
        <p:txBody>
          <a:bodyPr wrap="none" rtlCol="0">
            <a:spAutoFit/>
          </a:bodyPr>
          <a:lstStyle/>
          <a:p>
            <a:r>
              <a:rPr lang="en-GB" dirty="0"/>
              <a:t>High Bias</a:t>
            </a:r>
          </a:p>
        </p:txBody>
      </p:sp>
      <p:sp>
        <p:nvSpPr>
          <p:cNvPr id="26" name="TextBox 25">
            <a:extLst>
              <a:ext uri="{FF2B5EF4-FFF2-40B4-BE49-F238E27FC236}">
                <a16:creationId xmlns:a16="http://schemas.microsoft.com/office/drawing/2014/main" id="{0159E862-089F-4E5B-8C6B-8DF93D28A99C}"/>
              </a:ext>
            </a:extLst>
          </p:cNvPr>
          <p:cNvSpPr txBox="1"/>
          <p:nvPr/>
        </p:nvSpPr>
        <p:spPr>
          <a:xfrm>
            <a:off x="967706" y="5768693"/>
            <a:ext cx="10174574" cy="369332"/>
          </a:xfrm>
          <a:prstGeom prst="rect">
            <a:avLst/>
          </a:prstGeom>
          <a:noFill/>
        </p:spPr>
        <p:txBody>
          <a:bodyPr wrap="square" rtlCol="0">
            <a:spAutoFit/>
          </a:bodyPr>
          <a:lstStyle/>
          <a:p>
            <a:r>
              <a:rPr lang="en-GB" dirty="0">
                <a:sym typeface="Wingdings" panose="05000000000000000000" pitchFamily="2" charset="2"/>
              </a:rPr>
              <a:t>&lt; --------------------------------------------------------- </a:t>
            </a:r>
            <a:r>
              <a:rPr lang="en-GB" dirty="0"/>
              <a:t>Other Bias Patterns ------------------------------------------------------ &gt;</a:t>
            </a:r>
          </a:p>
        </p:txBody>
      </p:sp>
      <p:sp>
        <p:nvSpPr>
          <p:cNvPr id="28" name="Freeform: Shape 27">
            <a:extLst>
              <a:ext uri="{FF2B5EF4-FFF2-40B4-BE49-F238E27FC236}">
                <a16:creationId xmlns:a16="http://schemas.microsoft.com/office/drawing/2014/main" id="{3EA7EBA9-3660-48CC-8CBE-D3AC6F851735}"/>
              </a:ext>
            </a:extLst>
          </p:cNvPr>
          <p:cNvSpPr/>
          <p:nvPr/>
        </p:nvSpPr>
        <p:spPr>
          <a:xfrm>
            <a:off x="1022538" y="4350563"/>
            <a:ext cx="3147621" cy="1105106"/>
          </a:xfrm>
          <a:custGeom>
            <a:avLst/>
            <a:gdLst>
              <a:gd name="connsiteX0" fmla="*/ 0 w 3710906"/>
              <a:gd name="connsiteY0" fmla="*/ 145574 h 1105106"/>
              <a:gd name="connsiteX1" fmla="*/ 1435157 w 3710906"/>
              <a:gd name="connsiteY1" fmla="*/ 145574 h 1105106"/>
              <a:gd name="connsiteX2" fmla="*/ 1636079 w 3710906"/>
              <a:gd name="connsiteY2" fmla="*/ 1105079 h 1105106"/>
              <a:gd name="connsiteX3" fmla="*/ 2214242 w 3710906"/>
              <a:gd name="connsiteY3" fmla="*/ 112771 h 1105106"/>
              <a:gd name="connsiteX4" fmla="*/ 3587892 w 3710906"/>
              <a:gd name="connsiteY4" fmla="*/ 10260 h 1105106"/>
              <a:gd name="connsiteX5" fmla="*/ 3710906 w 3710906"/>
              <a:gd name="connsiteY5" fmla="*/ 2059 h 110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0906" h="1105106">
                <a:moveTo>
                  <a:pt x="0" y="145574"/>
                </a:moveTo>
                <a:cubicBezTo>
                  <a:pt x="581238" y="65615"/>
                  <a:pt x="1162477" y="-14343"/>
                  <a:pt x="1435157" y="145574"/>
                </a:cubicBezTo>
                <a:cubicBezTo>
                  <a:pt x="1707837" y="305491"/>
                  <a:pt x="1506232" y="1110546"/>
                  <a:pt x="1636079" y="1105079"/>
                </a:cubicBezTo>
                <a:cubicBezTo>
                  <a:pt x="1765927" y="1099612"/>
                  <a:pt x="1888940" y="295241"/>
                  <a:pt x="2214242" y="112771"/>
                </a:cubicBezTo>
                <a:cubicBezTo>
                  <a:pt x="2539544" y="-69699"/>
                  <a:pt x="3338448" y="28712"/>
                  <a:pt x="3587892" y="10260"/>
                </a:cubicBezTo>
                <a:lnTo>
                  <a:pt x="3710906" y="2059"/>
                </a:lnTo>
              </a:path>
            </a:pathLst>
          </a:custGeom>
          <a:ln w="127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GB"/>
          </a:p>
        </p:txBody>
      </p:sp>
      <p:sp>
        <p:nvSpPr>
          <p:cNvPr id="29" name="Freeform: Shape 28">
            <a:extLst>
              <a:ext uri="{FF2B5EF4-FFF2-40B4-BE49-F238E27FC236}">
                <a16:creationId xmlns:a16="http://schemas.microsoft.com/office/drawing/2014/main" id="{9810E6B9-E42A-44CE-ACDE-89A54572B29F}"/>
              </a:ext>
            </a:extLst>
          </p:cNvPr>
          <p:cNvSpPr/>
          <p:nvPr/>
        </p:nvSpPr>
        <p:spPr>
          <a:xfrm rot="10800000">
            <a:off x="4522188" y="4081955"/>
            <a:ext cx="3147621" cy="1105106"/>
          </a:xfrm>
          <a:custGeom>
            <a:avLst/>
            <a:gdLst>
              <a:gd name="connsiteX0" fmla="*/ 0 w 3710906"/>
              <a:gd name="connsiteY0" fmla="*/ 145574 h 1105106"/>
              <a:gd name="connsiteX1" fmla="*/ 1435157 w 3710906"/>
              <a:gd name="connsiteY1" fmla="*/ 145574 h 1105106"/>
              <a:gd name="connsiteX2" fmla="*/ 1636079 w 3710906"/>
              <a:gd name="connsiteY2" fmla="*/ 1105079 h 1105106"/>
              <a:gd name="connsiteX3" fmla="*/ 2214242 w 3710906"/>
              <a:gd name="connsiteY3" fmla="*/ 112771 h 1105106"/>
              <a:gd name="connsiteX4" fmla="*/ 3587892 w 3710906"/>
              <a:gd name="connsiteY4" fmla="*/ 10260 h 1105106"/>
              <a:gd name="connsiteX5" fmla="*/ 3710906 w 3710906"/>
              <a:gd name="connsiteY5" fmla="*/ 2059 h 110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0906" h="1105106">
                <a:moveTo>
                  <a:pt x="0" y="145574"/>
                </a:moveTo>
                <a:cubicBezTo>
                  <a:pt x="581238" y="65615"/>
                  <a:pt x="1162477" y="-14343"/>
                  <a:pt x="1435157" y="145574"/>
                </a:cubicBezTo>
                <a:cubicBezTo>
                  <a:pt x="1707837" y="305491"/>
                  <a:pt x="1506232" y="1110546"/>
                  <a:pt x="1636079" y="1105079"/>
                </a:cubicBezTo>
                <a:cubicBezTo>
                  <a:pt x="1765927" y="1099612"/>
                  <a:pt x="1888940" y="295241"/>
                  <a:pt x="2214242" y="112771"/>
                </a:cubicBezTo>
                <a:cubicBezTo>
                  <a:pt x="2539544" y="-69699"/>
                  <a:pt x="3338448" y="28712"/>
                  <a:pt x="3587892" y="10260"/>
                </a:cubicBezTo>
                <a:lnTo>
                  <a:pt x="3710906" y="2059"/>
                </a:lnTo>
              </a:path>
            </a:pathLst>
          </a:custGeom>
          <a:ln w="127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GB"/>
          </a:p>
        </p:txBody>
      </p:sp>
      <p:sp>
        <p:nvSpPr>
          <p:cNvPr id="23" name="Rectangle 22">
            <a:extLst>
              <a:ext uri="{FF2B5EF4-FFF2-40B4-BE49-F238E27FC236}">
                <a16:creationId xmlns:a16="http://schemas.microsoft.com/office/drawing/2014/main" id="{4C909EBE-04A3-44BA-A5CA-9E0678DA9359}"/>
              </a:ext>
            </a:extLst>
          </p:cNvPr>
          <p:cNvSpPr/>
          <p:nvPr/>
        </p:nvSpPr>
        <p:spPr>
          <a:xfrm>
            <a:off x="4502980" y="4009111"/>
            <a:ext cx="3161446" cy="1713987"/>
          </a:xfrm>
          <a:prstGeom prst="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a:p>
        </p:txBody>
      </p:sp>
      <p:sp>
        <p:nvSpPr>
          <p:cNvPr id="22" name="Rectangle 21">
            <a:extLst>
              <a:ext uri="{FF2B5EF4-FFF2-40B4-BE49-F238E27FC236}">
                <a16:creationId xmlns:a16="http://schemas.microsoft.com/office/drawing/2014/main" id="{05003F83-050E-4AA9-85C6-A4799C13AE67}"/>
              </a:ext>
            </a:extLst>
          </p:cNvPr>
          <p:cNvSpPr/>
          <p:nvPr/>
        </p:nvSpPr>
        <p:spPr>
          <a:xfrm>
            <a:off x="1008714" y="4009112"/>
            <a:ext cx="3161446" cy="1713987"/>
          </a:xfrm>
          <a:prstGeom prst="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a:p>
        </p:txBody>
      </p:sp>
      <p:sp>
        <p:nvSpPr>
          <p:cNvPr id="30" name="Freeform: Shape 29">
            <a:extLst>
              <a:ext uri="{FF2B5EF4-FFF2-40B4-BE49-F238E27FC236}">
                <a16:creationId xmlns:a16="http://schemas.microsoft.com/office/drawing/2014/main" id="{E987AEEF-383E-4C10-BBAD-E4E2DE10DF19}"/>
              </a:ext>
            </a:extLst>
          </p:cNvPr>
          <p:cNvSpPr/>
          <p:nvPr/>
        </p:nvSpPr>
        <p:spPr>
          <a:xfrm>
            <a:off x="7982252" y="4515811"/>
            <a:ext cx="3158610" cy="855981"/>
          </a:xfrm>
          <a:custGeom>
            <a:avLst/>
            <a:gdLst>
              <a:gd name="connsiteX0" fmla="*/ 0 w 3158610"/>
              <a:gd name="connsiteY0" fmla="*/ 154600 h 855981"/>
              <a:gd name="connsiteX1" fmla="*/ 561762 w 3158610"/>
              <a:gd name="connsiteY1" fmla="*/ 146399 h 855981"/>
              <a:gd name="connsiteX2" fmla="*/ 684775 w 3158610"/>
              <a:gd name="connsiteY2" fmla="*/ 855776 h 855981"/>
              <a:gd name="connsiteX3" fmla="*/ 1004610 w 3158610"/>
              <a:gd name="connsiteY3" fmla="*/ 68490 h 855981"/>
              <a:gd name="connsiteX4" fmla="*/ 1185030 w 3158610"/>
              <a:gd name="connsiteY4" fmla="*/ 781968 h 855981"/>
              <a:gd name="connsiteX5" fmla="*/ 1406454 w 3158610"/>
              <a:gd name="connsiteY5" fmla="*/ 84892 h 855981"/>
              <a:gd name="connsiteX6" fmla="*/ 1611477 w 3158610"/>
              <a:gd name="connsiteY6" fmla="*/ 777868 h 855981"/>
              <a:gd name="connsiteX7" fmla="*/ 1849303 w 3158610"/>
              <a:gd name="connsiteY7" fmla="*/ 52088 h 855981"/>
              <a:gd name="connsiteX8" fmla="*/ 2029722 w 3158610"/>
              <a:gd name="connsiteY8" fmla="*/ 712261 h 855981"/>
              <a:gd name="connsiteX9" fmla="*/ 2226544 w 3158610"/>
              <a:gd name="connsiteY9" fmla="*/ 39787 h 855981"/>
              <a:gd name="connsiteX10" fmla="*/ 2452069 w 3158610"/>
              <a:gd name="connsiteY10" fmla="*/ 667156 h 855981"/>
              <a:gd name="connsiteX11" fmla="*/ 2611986 w 3158610"/>
              <a:gd name="connsiteY11" fmla="*/ 39787 h 855981"/>
              <a:gd name="connsiteX12" fmla="*/ 3104040 w 3158610"/>
              <a:gd name="connsiteY12" fmla="*/ 64390 h 855981"/>
              <a:gd name="connsiteX13" fmla="*/ 3124542 w 3158610"/>
              <a:gd name="connsiteY13" fmla="*/ 64390 h 85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58610" h="855981">
                <a:moveTo>
                  <a:pt x="0" y="154600"/>
                </a:moveTo>
                <a:cubicBezTo>
                  <a:pt x="223816" y="92068"/>
                  <a:pt x="447633" y="29536"/>
                  <a:pt x="561762" y="146399"/>
                </a:cubicBezTo>
                <a:cubicBezTo>
                  <a:pt x="675891" y="263262"/>
                  <a:pt x="610967" y="868761"/>
                  <a:pt x="684775" y="855776"/>
                </a:cubicBezTo>
                <a:cubicBezTo>
                  <a:pt x="758583" y="842791"/>
                  <a:pt x="921234" y="80791"/>
                  <a:pt x="1004610" y="68490"/>
                </a:cubicBezTo>
                <a:cubicBezTo>
                  <a:pt x="1087986" y="56189"/>
                  <a:pt x="1118056" y="779234"/>
                  <a:pt x="1185030" y="781968"/>
                </a:cubicBezTo>
                <a:cubicBezTo>
                  <a:pt x="1252004" y="784702"/>
                  <a:pt x="1335380" y="85575"/>
                  <a:pt x="1406454" y="84892"/>
                </a:cubicBezTo>
                <a:cubicBezTo>
                  <a:pt x="1477528" y="84209"/>
                  <a:pt x="1537669" y="783335"/>
                  <a:pt x="1611477" y="777868"/>
                </a:cubicBezTo>
                <a:cubicBezTo>
                  <a:pt x="1685285" y="772401"/>
                  <a:pt x="1779596" y="63022"/>
                  <a:pt x="1849303" y="52088"/>
                </a:cubicBezTo>
                <a:cubicBezTo>
                  <a:pt x="1919010" y="41154"/>
                  <a:pt x="1966849" y="714311"/>
                  <a:pt x="2029722" y="712261"/>
                </a:cubicBezTo>
                <a:cubicBezTo>
                  <a:pt x="2092595" y="710211"/>
                  <a:pt x="2156153" y="47305"/>
                  <a:pt x="2226544" y="39787"/>
                </a:cubicBezTo>
                <a:cubicBezTo>
                  <a:pt x="2296935" y="32269"/>
                  <a:pt x="2387829" y="667156"/>
                  <a:pt x="2452069" y="667156"/>
                </a:cubicBezTo>
                <a:cubicBezTo>
                  <a:pt x="2516309" y="667156"/>
                  <a:pt x="2503324" y="140248"/>
                  <a:pt x="2611986" y="39787"/>
                </a:cubicBezTo>
                <a:cubicBezTo>
                  <a:pt x="2720648" y="-60674"/>
                  <a:pt x="3018614" y="60289"/>
                  <a:pt x="3104040" y="64390"/>
                </a:cubicBezTo>
                <a:cubicBezTo>
                  <a:pt x="3189466" y="68491"/>
                  <a:pt x="3157004" y="66440"/>
                  <a:pt x="3124542" y="64390"/>
                </a:cubicBezTo>
              </a:path>
            </a:pathLst>
          </a:custGeom>
          <a:ln w="127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GB"/>
          </a:p>
        </p:txBody>
      </p:sp>
      <p:sp>
        <p:nvSpPr>
          <p:cNvPr id="24" name="Rectangle 23">
            <a:extLst>
              <a:ext uri="{FF2B5EF4-FFF2-40B4-BE49-F238E27FC236}">
                <a16:creationId xmlns:a16="http://schemas.microsoft.com/office/drawing/2014/main" id="{532D6041-72D8-4196-ABC3-BB039D3D5B2C}"/>
              </a:ext>
            </a:extLst>
          </p:cNvPr>
          <p:cNvSpPr/>
          <p:nvPr/>
        </p:nvSpPr>
        <p:spPr>
          <a:xfrm>
            <a:off x="7980834" y="4001294"/>
            <a:ext cx="3161446" cy="1713987"/>
          </a:xfrm>
          <a:prstGeom prst="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a:p>
        </p:txBody>
      </p:sp>
    </p:spTree>
    <p:extLst>
      <p:ext uri="{BB962C8B-B14F-4D97-AF65-F5344CB8AC3E}">
        <p14:creationId xmlns:p14="http://schemas.microsoft.com/office/powerpoint/2010/main" val="457666593"/>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F7DC1-CD87-4FFA-BA42-7C5EC8D9A645}"/>
              </a:ext>
            </a:extLst>
          </p:cNvPr>
          <p:cNvSpPr>
            <a:spLocks noGrp="1"/>
          </p:cNvSpPr>
          <p:nvPr>
            <p:ph type="title"/>
          </p:nvPr>
        </p:nvSpPr>
        <p:spPr/>
        <p:txBody>
          <a:bodyPr/>
          <a:lstStyle/>
          <a:p>
            <a:r>
              <a:rPr lang="en-GB" dirty="0"/>
              <a:t>Module Recap</a:t>
            </a:r>
          </a:p>
        </p:txBody>
      </p:sp>
      <p:sp>
        <p:nvSpPr>
          <p:cNvPr id="3" name="Content Placeholder 2">
            <a:extLst>
              <a:ext uri="{FF2B5EF4-FFF2-40B4-BE49-F238E27FC236}">
                <a16:creationId xmlns:a16="http://schemas.microsoft.com/office/drawing/2014/main" id="{A6A27420-44FD-472B-B114-9E3BB9C3262F}"/>
              </a:ext>
            </a:extLst>
          </p:cNvPr>
          <p:cNvSpPr>
            <a:spLocks noGrp="1"/>
          </p:cNvSpPr>
          <p:nvPr>
            <p:ph idx="1"/>
          </p:nvPr>
        </p:nvSpPr>
        <p:spPr/>
        <p:txBody>
          <a:bodyPr/>
          <a:lstStyle/>
          <a:p>
            <a:r>
              <a:rPr lang="en-GB" dirty="0"/>
              <a:t>Modern Ciphers</a:t>
            </a:r>
          </a:p>
          <a:p>
            <a:r>
              <a:rPr lang="en-GB" dirty="0"/>
              <a:t>Security Principles</a:t>
            </a:r>
          </a:p>
          <a:p>
            <a:r>
              <a:rPr lang="en-GB" dirty="0"/>
              <a:t>Additional Cryptography Principles</a:t>
            </a:r>
          </a:p>
          <a:p>
            <a:r>
              <a:rPr lang="en-GB" dirty="0"/>
              <a:t>Confusion?</a:t>
            </a:r>
          </a:p>
          <a:p>
            <a:r>
              <a:rPr lang="en-GB" dirty="0"/>
              <a:t>Diffusion?</a:t>
            </a:r>
          </a:p>
          <a:p>
            <a:r>
              <a:rPr lang="en-GB" dirty="0"/>
              <a:t>Tokenisation?</a:t>
            </a:r>
          </a:p>
          <a:p>
            <a:r>
              <a:rPr lang="en-GB" dirty="0"/>
              <a:t>Key Management Lifecycle?</a:t>
            </a:r>
          </a:p>
          <a:p>
            <a:r>
              <a:rPr lang="en-GB" dirty="0"/>
              <a:t>Threats to Key Generation algorithms</a:t>
            </a:r>
          </a:p>
          <a:p>
            <a:endParaRPr lang="en-GB" dirty="0"/>
          </a:p>
        </p:txBody>
      </p:sp>
    </p:spTree>
    <p:extLst>
      <p:ext uri="{BB962C8B-B14F-4D97-AF65-F5344CB8AC3E}">
        <p14:creationId xmlns:p14="http://schemas.microsoft.com/office/powerpoint/2010/main" val="4054121205"/>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Modern Encryption Ciphers</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lstStyle/>
          <a:p>
            <a:endParaRPr lang="en-GB" dirty="0"/>
          </a:p>
        </p:txBody>
      </p:sp>
      <p:sp>
        <p:nvSpPr>
          <p:cNvPr id="4" name="Rectangle: Rounded Corners 3">
            <a:extLst>
              <a:ext uri="{FF2B5EF4-FFF2-40B4-BE49-F238E27FC236}">
                <a16:creationId xmlns:a16="http://schemas.microsoft.com/office/drawing/2014/main" id="{4DA8471B-B71F-4CDC-819F-A2C78B81A121}"/>
              </a:ext>
            </a:extLst>
          </p:cNvPr>
          <p:cNvSpPr/>
          <p:nvPr/>
        </p:nvSpPr>
        <p:spPr>
          <a:xfrm>
            <a:off x="5372099" y="1917700"/>
            <a:ext cx="1400175" cy="492125"/>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Modern Ciphers</a:t>
            </a:r>
            <a:endParaRPr lang="en-GB" dirty="0"/>
          </a:p>
        </p:txBody>
      </p:sp>
      <p:sp>
        <p:nvSpPr>
          <p:cNvPr id="7" name="Rectangle: Rounded Corners 6">
            <a:extLst>
              <a:ext uri="{FF2B5EF4-FFF2-40B4-BE49-F238E27FC236}">
                <a16:creationId xmlns:a16="http://schemas.microsoft.com/office/drawing/2014/main" id="{080FB6D1-949C-4FA5-9D3C-0603D897356F}"/>
              </a:ext>
            </a:extLst>
          </p:cNvPr>
          <p:cNvSpPr/>
          <p:nvPr/>
        </p:nvSpPr>
        <p:spPr>
          <a:xfrm>
            <a:off x="2428874" y="3041649"/>
            <a:ext cx="1400175"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Symmetric Ciphers</a:t>
            </a:r>
            <a:endParaRPr lang="en-GB" sz="1200" dirty="0"/>
          </a:p>
        </p:txBody>
      </p:sp>
      <p:sp>
        <p:nvSpPr>
          <p:cNvPr id="8" name="Rectangle: Rounded Corners 7">
            <a:extLst>
              <a:ext uri="{FF2B5EF4-FFF2-40B4-BE49-F238E27FC236}">
                <a16:creationId xmlns:a16="http://schemas.microsoft.com/office/drawing/2014/main" id="{19A4BDDA-90D4-484A-9DF6-C89AC6AAEECC}"/>
              </a:ext>
            </a:extLst>
          </p:cNvPr>
          <p:cNvSpPr/>
          <p:nvPr/>
        </p:nvSpPr>
        <p:spPr>
          <a:xfrm>
            <a:off x="8258174" y="3041649"/>
            <a:ext cx="1400175" cy="49212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t>Asymmetric  Ciphers</a:t>
            </a:r>
            <a:endParaRPr lang="en-GB" sz="1200" dirty="0"/>
          </a:p>
        </p:txBody>
      </p:sp>
      <p:sp>
        <p:nvSpPr>
          <p:cNvPr id="10" name="Rectangle: Rounded Corners 9">
            <a:extLst>
              <a:ext uri="{FF2B5EF4-FFF2-40B4-BE49-F238E27FC236}">
                <a16:creationId xmlns:a16="http://schemas.microsoft.com/office/drawing/2014/main" id="{C2F3B8FA-6ABA-4951-9BA0-0C992FCC7978}"/>
              </a:ext>
            </a:extLst>
          </p:cNvPr>
          <p:cNvSpPr/>
          <p:nvPr/>
        </p:nvSpPr>
        <p:spPr>
          <a:xfrm>
            <a:off x="1283493" y="4114800"/>
            <a:ext cx="1400175"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Block Ciphers</a:t>
            </a:r>
            <a:endParaRPr lang="en-GB" sz="1200" dirty="0"/>
          </a:p>
        </p:txBody>
      </p:sp>
      <p:sp>
        <p:nvSpPr>
          <p:cNvPr id="12" name="Rectangle: Rounded Corners 11">
            <a:extLst>
              <a:ext uri="{FF2B5EF4-FFF2-40B4-BE49-F238E27FC236}">
                <a16:creationId xmlns:a16="http://schemas.microsoft.com/office/drawing/2014/main" id="{7F1055D8-9689-4A2F-BEF7-F717574A9FC3}"/>
              </a:ext>
            </a:extLst>
          </p:cNvPr>
          <p:cNvSpPr/>
          <p:nvPr/>
        </p:nvSpPr>
        <p:spPr>
          <a:xfrm>
            <a:off x="5975964" y="4114800"/>
            <a:ext cx="1400175"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Stream  Ciphers</a:t>
            </a:r>
            <a:endParaRPr lang="en-GB" sz="1200" dirty="0"/>
          </a:p>
        </p:txBody>
      </p:sp>
      <p:sp>
        <p:nvSpPr>
          <p:cNvPr id="13" name="Rectangle: Rounded Corners 12">
            <a:extLst>
              <a:ext uri="{FF2B5EF4-FFF2-40B4-BE49-F238E27FC236}">
                <a16:creationId xmlns:a16="http://schemas.microsoft.com/office/drawing/2014/main" id="{DE222894-0ABD-4FE7-B2FC-02F323748BF0}"/>
              </a:ext>
            </a:extLst>
          </p:cNvPr>
          <p:cNvSpPr/>
          <p:nvPr/>
        </p:nvSpPr>
        <p:spPr>
          <a:xfrm>
            <a:off x="1335879" y="5372099"/>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AES</a:t>
            </a:r>
            <a:endParaRPr lang="en-GB" sz="1200" dirty="0"/>
          </a:p>
        </p:txBody>
      </p:sp>
      <p:sp>
        <p:nvSpPr>
          <p:cNvPr id="16" name="Rectangle: Rounded Corners 15">
            <a:extLst>
              <a:ext uri="{FF2B5EF4-FFF2-40B4-BE49-F238E27FC236}">
                <a16:creationId xmlns:a16="http://schemas.microsoft.com/office/drawing/2014/main" id="{178202F8-FD68-46A5-AD67-7F6AE9122EAF}"/>
              </a:ext>
            </a:extLst>
          </p:cNvPr>
          <p:cNvSpPr/>
          <p:nvPr/>
        </p:nvSpPr>
        <p:spPr>
          <a:xfrm>
            <a:off x="7887886" y="4114799"/>
            <a:ext cx="634607" cy="49212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t>RSA</a:t>
            </a:r>
            <a:endParaRPr lang="en-GB" sz="1200" dirty="0"/>
          </a:p>
        </p:txBody>
      </p:sp>
      <p:cxnSp>
        <p:nvCxnSpPr>
          <p:cNvPr id="20" name="Straight Connector 19">
            <a:extLst>
              <a:ext uri="{FF2B5EF4-FFF2-40B4-BE49-F238E27FC236}">
                <a16:creationId xmlns:a16="http://schemas.microsoft.com/office/drawing/2014/main" id="{982AA4BD-5CCE-404B-A14F-E097991041BC}"/>
              </a:ext>
            </a:extLst>
          </p:cNvPr>
          <p:cNvCxnSpPr/>
          <p:nvPr/>
        </p:nvCxnSpPr>
        <p:spPr>
          <a:xfrm>
            <a:off x="3128961" y="2676525"/>
            <a:ext cx="5829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FDF613C-3AF0-4E34-AB3A-88C80BB93871}"/>
              </a:ext>
            </a:extLst>
          </p:cNvPr>
          <p:cNvCxnSpPr>
            <a:cxnSpLocks/>
          </p:cNvCxnSpPr>
          <p:nvPr/>
        </p:nvCxnSpPr>
        <p:spPr>
          <a:xfrm>
            <a:off x="3128961" y="2686050"/>
            <a:ext cx="0" cy="2762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B0759BA-5638-48FC-B3ED-F2B4177E17BD}"/>
              </a:ext>
            </a:extLst>
          </p:cNvPr>
          <p:cNvCxnSpPr/>
          <p:nvPr/>
        </p:nvCxnSpPr>
        <p:spPr>
          <a:xfrm>
            <a:off x="8958261" y="2676525"/>
            <a:ext cx="0" cy="2857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E49D852-FC77-4DDC-B489-474CEE17DA83}"/>
              </a:ext>
            </a:extLst>
          </p:cNvPr>
          <p:cNvCxnSpPr>
            <a:endCxn id="4" idx="2"/>
          </p:cNvCxnSpPr>
          <p:nvPr/>
        </p:nvCxnSpPr>
        <p:spPr>
          <a:xfrm flipV="1">
            <a:off x="6072186" y="2409825"/>
            <a:ext cx="0" cy="2762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CA5213-431A-463E-98D1-8E5913F9ED4D}"/>
              </a:ext>
            </a:extLst>
          </p:cNvPr>
          <p:cNvCxnSpPr>
            <a:cxnSpLocks/>
          </p:cNvCxnSpPr>
          <p:nvPr/>
        </p:nvCxnSpPr>
        <p:spPr>
          <a:xfrm flipV="1">
            <a:off x="1983579" y="3795702"/>
            <a:ext cx="4673420" cy="238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787D36C-5C7C-4459-9277-F11B469F24A4}"/>
              </a:ext>
            </a:extLst>
          </p:cNvPr>
          <p:cNvCxnSpPr/>
          <p:nvPr/>
        </p:nvCxnSpPr>
        <p:spPr>
          <a:xfrm>
            <a:off x="1983579" y="38195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9D970BA-05E9-4DD9-A366-9270228F2236}"/>
              </a:ext>
            </a:extLst>
          </p:cNvPr>
          <p:cNvCxnSpPr>
            <a:cxnSpLocks/>
          </p:cNvCxnSpPr>
          <p:nvPr/>
        </p:nvCxnSpPr>
        <p:spPr>
          <a:xfrm>
            <a:off x="6656999" y="3800466"/>
            <a:ext cx="0" cy="3095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555F55A-0089-4562-B67C-A9B9088CF675}"/>
              </a:ext>
            </a:extLst>
          </p:cNvPr>
          <p:cNvCxnSpPr>
            <a:endCxn id="7" idx="2"/>
          </p:cNvCxnSpPr>
          <p:nvPr/>
        </p:nvCxnSpPr>
        <p:spPr>
          <a:xfrm flipV="1">
            <a:off x="3128961" y="3533774"/>
            <a:ext cx="1" cy="2857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F562023-5072-4467-B9B3-CD22C07558CD}"/>
              </a:ext>
            </a:extLst>
          </p:cNvPr>
          <p:cNvCxnSpPr>
            <a:cxnSpLocks/>
          </p:cNvCxnSpPr>
          <p:nvPr/>
        </p:nvCxnSpPr>
        <p:spPr>
          <a:xfrm>
            <a:off x="8203403" y="3814762"/>
            <a:ext cx="1835944" cy="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0E6A176-C5B5-41B6-90B4-F3E1B21E4E95}"/>
              </a:ext>
            </a:extLst>
          </p:cNvPr>
          <p:cNvCxnSpPr/>
          <p:nvPr/>
        </p:nvCxnSpPr>
        <p:spPr>
          <a:xfrm>
            <a:off x="8203403" y="38195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A378177-C9D7-48FF-8B04-94249A2690BB}"/>
              </a:ext>
            </a:extLst>
          </p:cNvPr>
          <p:cNvCxnSpPr/>
          <p:nvPr/>
        </p:nvCxnSpPr>
        <p:spPr>
          <a:xfrm>
            <a:off x="10039347" y="38195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0B07171-C3C6-4C09-A158-875D1F90C5C2}"/>
              </a:ext>
            </a:extLst>
          </p:cNvPr>
          <p:cNvCxnSpPr/>
          <p:nvPr/>
        </p:nvCxnSpPr>
        <p:spPr>
          <a:xfrm flipV="1">
            <a:off x="8977310" y="3533774"/>
            <a:ext cx="1" cy="285751"/>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77A35D4D-4FAF-4730-A261-5FF3AE305E1B}"/>
              </a:ext>
            </a:extLst>
          </p:cNvPr>
          <p:cNvSpPr/>
          <p:nvPr/>
        </p:nvSpPr>
        <p:spPr>
          <a:xfrm>
            <a:off x="8673100" y="4114799"/>
            <a:ext cx="599483" cy="49212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t>DSA</a:t>
            </a:r>
            <a:endParaRPr lang="en-GB" sz="1200" dirty="0"/>
          </a:p>
        </p:txBody>
      </p:sp>
      <p:sp>
        <p:nvSpPr>
          <p:cNvPr id="28" name="Rectangle: Rounded Corners 27">
            <a:extLst>
              <a:ext uri="{FF2B5EF4-FFF2-40B4-BE49-F238E27FC236}">
                <a16:creationId xmlns:a16="http://schemas.microsoft.com/office/drawing/2014/main" id="{D9C6C035-5B0C-4849-8AF2-87D89C7CF0A8}"/>
              </a:ext>
            </a:extLst>
          </p:cNvPr>
          <p:cNvSpPr/>
          <p:nvPr/>
        </p:nvSpPr>
        <p:spPr>
          <a:xfrm>
            <a:off x="9416650" y="4114799"/>
            <a:ext cx="1248964" cy="49212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t>Diffie-Hellman</a:t>
            </a:r>
            <a:endParaRPr lang="en-GB" sz="1200" dirty="0"/>
          </a:p>
        </p:txBody>
      </p:sp>
      <p:cxnSp>
        <p:nvCxnSpPr>
          <p:cNvPr id="32" name="Straight Connector 31">
            <a:extLst>
              <a:ext uri="{FF2B5EF4-FFF2-40B4-BE49-F238E27FC236}">
                <a16:creationId xmlns:a16="http://schemas.microsoft.com/office/drawing/2014/main" id="{C7C3C750-8AEF-45FC-A03E-7B0058EE14DA}"/>
              </a:ext>
            </a:extLst>
          </p:cNvPr>
          <p:cNvCxnSpPr>
            <a:cxnSpLocks/>
          </p:cNvCxnSpPr>
          <p:nvPr/>
        </p:nvCxnSpPr>
        <p:spPr>
          <a:xfrm>
            <a:off x="1633536" y="5076825"/>
            <a:ext cx="3842220" cy="73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22978D5-F2A7-423D-A670-550B36A76C9F}"/>
              </a:ext>
            </a:extLst>
          </p:cNvPr>
          <p:cNvCxnSpPr/>
          <p:nvPr/>
        </p:nvCxnSpPr>
        <p:spPr>
          <a:xfrm>
            <a:off x="1633536"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60E110B-5180-4C06-8B51-EF293BAB1FB1}"/>
              </a:ext>
            </a:extLst>
          </p:cNvPr>
          <p:cNvCxnSpPr/>
          <p:nvPr/>
        </p:nvCxnSpPr>
        <p:spPr>
          <a:xfrm>
            <a:off x="3831430"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79D37663-BF91-44AD-B701-DCA0E00575AB}"/>
              </a:ext>
            </a:extLst>
          </p:cNvPr>
          <p:cNvCxnSpPr/>
          <p:nvPr/>
        </p:nvCxnSpPr>
        <p:spPr>
          <a:xfrm>
            <a:off x="2374104"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1536859-D04D-4A23-8666-4449B8B22170}"/>
              </a:ext>
            </a:extLst>
          </p:cNvPr>
          <p:cNvCxnSpPr/>
          <p:nvPr/>
        </p:nvCxnSpPr>
        <p:spPr>
          <a:xfrm>
            <a:off x="3109911"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703B683-4290-4A26-B2D1-49A5ECC27B90}"/>
              </a:ext>
            </a:extLst>
          </p:cNvPr>
          <p:cNvCxnSpPr/>
          <p:nvPr/>
        </p:nvCxnSpPr>
        <p:spPr>
          <a:xfrm>
            <a:off x="4638675" y="5076825"/>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Rectangle: Rounded Corners 47">
            <a:extLst>
              <a:ext uri="{FF2B5EF4-FFF2-40B4-BE49-F238E27FC236}">
                <a16:creationId xmlns:a16="http://schemas.microsoft.com/office/drawing/2014/main" id="{1764DEC6-D6B9-44F5-B591-A001411BEDB3}"/>
              </a:ext>
            </a:extLst>
          </p:cNvPr>
          <p:cNvSpPr/>
          <p:nvPr/>
        </p:nvSpPr>
        <p:spPr>
          <a:xfrm>
            <a:off x="2085972" y="5372099"/>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DES</a:t>
            </a:r>
            <a:endParaRPr lang="en-GB" sz="1200" dirty="0"/>
          </a:p>
        </p:txBody>
      </p:sp>
      <p:sp>
        <p:nvSpPr>
          <p:cNvPr id="49" name="Rectangle: Rounded Corners 48">
            <a:extLst>
              <a:ext uri="{FF2B5EF4-FFF2-40B4-BE49-F238E27FC236}">
                <a16:creationId xmlns:a16="http://schemas.microsoft.com/office/drawing/2014/main" id="{EFBB54CE-624F-4359-BAFC-DFB260345562}"/>
              </a:ext>
            </a:extLst>
          </p:cNvPr>
          <p:cNvSpPr/>
          <p:nvPr/>
        </p:nvSpPr>
        <p:spPr>
          <a:xfrm>
            <a:off x="2827732" y="5372096"/>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3DES</a:t>
            </a:r>
            <a:endParaRPr lang="en-GB" sz="1200" dirty="0"/>
          </a:p>
        </p:txBody>
      </p:sp>
      <p:sp>
        <p:nvSpPr>
          <p:cNvPr id="50" name="Rectangle: Rounded Corners 49">
            <a:extLst>
              <a:ext uri="{FF2B5EF4-FFF2-40B4-BE49-F238E27FC236}">
                <a16:creationId xmlns:a16="http://schemas.microsoft.com/office/drawing/2014/main" id="{184C0D2E-B49B-410E-8580-2348A36D25B4}"/>
              </a:ext>
            </a:extLst>
          </p:cNvPr>
          <p:cNvSpPr/>
          <p:nvPr/>
        </p:nvSpPr>
        <p:spPr>
          <a:xfrm>
            <a:off x="3540917" y="5381618"/>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IDEA</a:t>
            </a:r>
            <a:endParaRPr lang="en-GB" sz="1200" dirty="0"/>
          </a:p>
        </p:txBody>
      </p:sp>
      <p:sp>
        <p:nvSpPr>
          <p:cNvPr id="51" name="Rectangle: Rounded Corners 50">
            <a:extLst>
              <a:ext uri="{FF2B5EF4-FFF2-40B4-BE49-F238E27FC236}">
                <a16:creationId xmlns:a16="http://schemas.microsoft.com/office/drawing/2014/main" id="{6C875F19-F1D8-4A79-808A-E31BB730C9BB}"/>
              </a:ext>
            </a:extLst>
          </p:cNvPr>
          <p:cNvSpPr/>
          <p:nvPr/>
        </p:nvSpPr>
        <p:spPr>
          <a:xfrm>
            <a:off x="4242192" y="5370504"/>
            <a:ext cx="765569"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Blowfish</a:t>
            </a:r>
            <a:endParaRPr lang="en-GB" sz="1200" dirty="0"/>
          </a:p>
        </p:txBody>
      </p:sp>
      <p:cxnSp>
        <p:nvCxnSpPr>
          <p:cNvPr id="53" name="Straight Connector 52">
            <a:extLst>
              <a:ext uri="{FF2B5EF4-FFF2-40B4-BE49-F238E27FC236}">
                <a16:creationId xmlns:a16="http://schemas.microsoft.com/office/drawing/2014/main" id="{6EA60ADF-9704-4D95-86E0-F39473469246}"/>
              </a:ext>
            </a:extLst>
          </p:cNvPr>
          <p:cNvCxnSpPr>
            <a:cxnSpLocks/>
          </p:cNvCxnSpPr>
          <p:nvPr/>
        </p:nvCxnSpPr>
        <p:spPr>
          <a:xfrm flipV="1">
            <a:off x="1969290" y="4569619"/>
            <a:ext cx="0" cy="507206"/>
          </a:xfrm>
          <a:prstGeom prst="line">
            <a:avLst/>
          </a:prstGeom>
        </p:spPr>
        <p:style>
          <a:lnRef idx="1">
            <a:schemeClr val="accent1"/>
          </a:lnRef>
          <a:fillRef idx="0">
            <a:schemeClr val="accent1"/>
          </a:fillRef>
          <a:effectRef idx="0">
            <a:schemeClr val="accent1"/>
          </a:effectRef>
          <a:fontRef idx="minor">
            <a:schemeClr val="tx1"/>
          </a:fontRef>
        </p:style>
      </p:cxnSp>
      <p:sp>
        <p:nvSpPr>
          <p:cNvPr id="54" name="Rectangle: Rounded Corners 53">
            <a:extLst>
              <a:ext uri="{FF2B5EF4-FFF2-40B4-BE49-F238E27FC236}">
                <a16:creationId xmlns:a16="http://schemas.microsoft.com/office/drawing/2014/main" id="{A8037763-4C0E-4786-B914-0E59338C69D9}"/>
              </a:ext>
            </a:extLst>
          </p:cNvPr>
          <p:cNvSpPr/>
          <p:nvPr/>
        </p:nvSpPr>
        <p:spPr>
          <a:xfrm>
            <a:off x="6099643" y="5391140"/>
            <a:ext cx="664367"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ISAAC</a:t>
            </a:r>
            <a:endParaRPr lang="en-GB" sz="1200" dirty="0"/>
          </a:p>
        </p:txBody>
      </p:sp>
      <p:cxnSp>
        <p:nvCxnSpPr>
          <p:cNvPr id="55" name="Straight Connector 54">
            <a:extLst>
              <a:ext uri="{FF2B5EF4-FFF2-40B4-BE49-F238E27FC236}">
                <a16:creationId xmlns:a16="http://schemas.microsoft.com/office/drawing/2014/main" id="{64FC5EBD-30AC-41DD-A2D0-67CF9BB9C748}"/>
              </a:ext>
            </a:extLst>
          </p:cNvPr>
          <p:cNvCxnSpPr>
            <a:cxnSpLocks/>
          </p:cNvCxnSpPr>
          <p:nvPr/>
        </p:nvCxnSpPr>
        <p:spPr>
          <a:xfrm>
            <a:off x="6430635" y="5095866"/>
            <a:ext cx="300513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D6CB4B9-BDE5-4235-B4EA-8AC9E2AE822E}"/>
              </a:ext>
            </a:extLst>
          </p:cNvPr>
          <p:cNvCxnSpPr/>
          <p:nvPr/>
        </p:nvCxnSpPr>
        <p:spPr>
          <a:xfrm>
            <a:off x="6430635"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9A173E8D-B080-4FF8-B730-A6C34506BEEA}"/>
              </a:ext>
            </a:extLst>
          </p:cNvPr>
          <p:cNvCxnSpPr/>
          <p:nvPr/>
        </p:nvCxnSpPr>
        <p:spPr>
          <a:xfrm>
            <a:off x="8628529"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B58E2E40-45C7-447A-94C1-9338D06BEE4E}"/>
              </a:ext>
            </a:extLst>
          </p:cNvPr>
          <p:cNvCxnSpPr/>
          <p:nvPr/>
        </p:nvCxnSpPr>
        <p:spPr>
          <a:xfrm>
            <a:off x="7171203"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32EC897A-5946-412F-95A2-19A52D62132C}"/>
              </a:ext>
            </a:extLst>
          </p:cNvPr>
          <p:cNvCxnSpPr/>
          <p:nvPr/>
        </p:nvCxnSpPr>
        <p:spPr>
          <a:xfrm>
            <a:off x="7907010"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8504DC6D-C80C-4ACD-9E75-3E86B9072195}"/>
              </a:ext>
            </a:extLst>
          </p:cNvPr>
          <p:cNvCxnSpPr/>
          <p:nvPr/>
        </p:nvCxnSpPr>
        <p:spPr>
          <a:xfrm>
            <a:off x="9435774" y="5095866"/>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Rectangle: Rounded Corners 60">
            <a:extLst>
              <a:ext uri="{FF2B5EF4-FFF2-40B4-BE49-F238E27FC236}">
                <a16:creationId xmlns:a16="http://schemas.microsoft.com/office/drawing/2014/main" id="{BBE79564-DC2B-4B6A-944B-D901459AA5CC}"/>
              </a:ext>
            </a:extLst>
          </p:cNvPr>
          <p:cNvSpPr/>
          <p:nvPr/>
        </p:nvSpPr>
        <p:spPr>
          <a:xfrm>
            <a:off x="6883071" y="5391140"/>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Quad</a:t>
            </a:r>
            <a:endParaRPr lang="en-GB" sz="1200" dirty="0"/>
          </a:p>
        </p:txBody>
      </p:sp>
      <p:sp>
        <p:nvSpPr>
          <p:cNvPr id="62" name="Rectangle: Rounded Corners 61">
            <a:extLst>
              <a:ext uri="{FF2B5EF4-FFF2-40B4-BE49-F238E27FC236}">
                <a16:creationId xmlns:a16="http://schemas.microsoft.com/office/drawing/2014/main" id="{34A88253-F4EA-4FA9-AE4D-4EAA18D112A6}"/>
              </a:ext>
            </a:extLst>
          </p:cNvPr>
          <p:cNvSpPr/>
          <p:nvPr/>
        </p:nvSpPr>
        <p:spPr>
          <a:xfrm>
            <a:off x="7624831" y="5391137"/>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Fish</a:t>
            </a:r>
            <a:endParaRPr lang="en-GB" sz="1200" dirty="0"/>
          </a:p>
        </p:txBody>
      </p:sp>
      <p:sp>
        <p:nvSpPr>
          <p:cNvPr id="63" name="Rectangle: Rounded Corners 62">
            <a:extLst>
              <a:ext uri="{FF2B5EF4-FFF2-40B4-BE49-F238E27FC236}">
                <a16:creationId xmlns:a16="http://schemas.microsoft.com/office/drawing/2014/main" id="{A1EB1809-11D6-4043-890A-7477929C8562}"/>
              </a:ext>
            </a:extLst>
          </p:cNvPr>
          <p:cNvSpPr/>
          <p:nvPr/>
        </p:nvSpPr>
        <p:spPr>
          <a:xfrm>
            <a:off x="8338016" y="5400659"/>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RC4</a:t>
            </a:r>
            <a:endParaRPr lang="en-GB" sz="1200" dirty="0"/>
          </a:p>
        </p:txBody>
      </p:sp>
      <p:cxnSp>
        <p:nvCxnSpPr>
          <p:cNvPr id="65" name="Straight Connector 64">
            <a:extLst>
              <a:ext uri="{FF2B5EF4-FFF2-40B4-BE49-F238E27FC236}">
                <a16:creationId xmlns:a16="http://schemas.microsoft.com/office/drawing/2014/main" id="{9A269A11-9290-439F-83C8-A99522EA722A}"/>
              </a:ext>
            </a:extLst>
          </p:cNvPr>
          <p:cNvCxnSpPr>
            <a:cxnSpLocks/>
          </p:cNvCxnSpPr>
          <p:nvPr/>
        </p:nvCxnSpPr>
        <p:spPr>
          <a:xfrm flipV="1">
            <a:off x="6645094" y="4588660"/>
            <a:ext cx="0" cy="507206"/>
          </a:xfrm>
          <a:prstGeom prst="line">
            <a:avLst/>
          </a:prstGeom>
        </p:spPr>
        <p:style>
          <a:lnRef idx="1">
            <a:schemeClr val="accent1"/>
          </a:lnRef>
          <a:fillRef idx="0">
            <a:schemeClr val="accent1"/>
          </a:fillRef>
          <a:effectRef idx="0">
            <a:schemeClr val="accent1"/>
          </a:effectRef>
          <a:fontRef idx="minor">
            <a:schemeClr val="tx1"/>
          </a:fontRef>
        </p:style>
      </p:cxnSp>
      <p:sp>
        <p:nvSpPr>
          <p:cNvPr id="66" name="Rectangle: Rounded Corners 65">
            <a:extLst>
              <a:ext uri="{FF2B5EF4-FFF2-40B4-BE49-F238E27FC236}">
                <a16:creationId xmlns:a16="http://schemas.microsoft.com/office/drawing/2014/main" id="{14D16B43-1A67-449F-B827-2618370EF814}"/>
              </a:ext>
            </a:extLst>
          </p:cNvPr>
          <p:cNvSpPr/>
          <p:nvPr/>
        </p:nvSpPr>
        <p:spPr>
          <a:xfrm>
            <a:off x="9148833" y="5400659"/>
            <a:ext cx="573882"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Seal</a:t>
            </a:r>
            <a:endParaRPr lang="en-GB" sz="1200" dirty="0"/>
          </a:p>
        </p:txBody>
      </p:sp>
      <p:cxnSp>
        <p:nvCxnSpPr>
          <p:cNvPr id="67" name="Straight Arrow Connector 66">
            <a:extLst>
              <a:ext uri="{FF2B5EF4-FFF2-40B4-BE49-F238E27FC236}">
                <a16:creationId xmlns:a16="http://schemas.microsoft.com/office/drawing/2014/main" id="{8F93C24E-74DE-4853-AD93-AA750BEF8E53}"/>
              </a:ext>
            </a:extLst>
          </p:cNvPr>
          <p:cNvCxnSpPr/>
          <p:nvPr/>
        </p:nvCxnSpPr>
        <p:spPr>
          <a:xfrm>
            <a:off x="8977311" y="3814762"/>
            <a:ext cx="0" cy="295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Rectangle: Rounded Corners 51">
            <a:extLst>
              <a:ext uri="{FF2B5EF4-FFF2-40B4-BE49-F238E27FC236}">
                <a16:creationId xmlns:a16="http://schemas.microsoft.com/office/drawing/2014/main" id="{118A1F68-A888-4E65-82B4-282F2663F95C}"/>
              </a:ext>
            </a:extLst>
          </p:cNvPr>
          <p:cNvSpPr/>
          <p:nvPr/>
        </p:nvSpPr>
        <p:spPr>
          <a:xfrm>
            <a:off x="5092972" y="5384498"/>
            <a:ext cx="765569" cy="49212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1200" dirty="0"/>
              <a:t>RC 5 / 6</a:t>
            </a:r>
          </a:p>
        </p:txBody>
      </p:sp>
      <p:cxnSp>
        <p:nvCxnSpPr>
          <p:cNvPr id="64" name="Straight Arrow Connector 63">
            <a:extLst>
              <a:ext uri="{FF2B5EF4-FFF2-40B4-BE49-F238E27FC236}">
                <a16:creationId xmlns:a16="http://schemas.microsoft.com/office/drawing/2014/main" id="{6D1013A3-AE18-4765-A1D5-1DBA2EEB3D7A}"/>
              </a:ext>
            </a:extLst>
          </p:cNvPr>
          <p:cNvCxnSpPr>
            <a:cxnSpLocks/>
          </p:cNvCxnSpPr>
          <p:nvPr/>
        </p:nvCxnSpPr>
        <p:spPr>
          <a:xfrm>
            <a:off x="5475756" y="5076825"/>
            <a:ext cx="0" cy="3238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836869"/>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Management Lifecycle</a:t>
            </a:r>
            <a:endParaRPr lang="en-GB"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47010" y="1825625"/>
            <a:ext cx="8521792" cy="4935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8869908"/>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GB" dirty="0"/>
              <a:t>Module Recap</a:t>
            </a:r>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lstStyle/>
          <a:p>
            <a:endParaRPr lang="en-GB" dirty="0"/>
          </a:p>
          <a:p>
            <a:r>
              <a:rPr lang="en-GB" dirty="0"/>
              <a:t>Walkthrough of Assessment 1</a:t>
            </a:r>
          </a:p>
          <a:p>
            <a:endParaRPr lang="en-GB" dirty="0"/>
          </a:p>
          <a:p>
            <a:r>
              <a:rPr lang="en-GB" dirty="0"/>
              <a:t>Any questions / clarification required on Assessment 1?</a:t>
            </a:r>
          </a:p>
          <a:p>
            <a:endParaRPr lang="en-GB" dirty="0"/>
          </a:p>
          <a:p>
            <a:r>
              <a:rPr lang="en-GB" dirty="0"/>
              <a:t>Afternoon to start Assessment 1</a:t>
            </a:r>
          </a:p>
          <a:p>
            <a:endParaRPr lang="en-GB" dirty="0"/>
          </a:p>
        </p:txBody>
      </p:sp>
    </p:spTree>
    <p:extLst>
      <p:ext uri="{BB962C8B-B14F-4D97-AF65-F5344CB8AC3E}">
        <p14:creationId xmlns:p14="http://schemas.microsoft.com/office/powerpoint/2010/main" val="2960445591"/>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bg>
      <p:bgPr>
        <a:solidFill>
          <a:srgbClr val="22334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DA460C-0072-4C06-B816-2B05E4A2A0EA}"/>
              </a:ext>
            </a:extLst>
          </p:cNvPr>
          <p:cNvGrpSpPr/>
          <p:nvPr/>
        </p:nvGrpSpPr>
        <p:grpSpPr>
          <a:xfrm>
            <a:off x="5197342" y="2888634"/>
            <a:ext cx="1862433" cy="3586556"/>
            <a:chOff x="5021580" y="1604970"/>
            <a:chExt cx="2374153" cy="4571992"/>
          </a:xfrm>
        </p:grpSpPr>
        <p:sp>
          <p:nvSpPr>
            <p:cNvPr id="5" name="Freeform: Shape 4">
              <a:extLst>
                <a:ext uri="{FF2B5EF4-FFF2-40B4-BE49-F238E27FC236}">
                  <a16:creationId xmlns:a16="http://schemas.microsoft.com/office/drawing/2014/main" id="{3EE129BC-86F6-440E-84F5-88EE0A93A132}"/>
                </a:ext>
              </a:extLst>
            </p:cNvPr>
            <p:cNvSpPr/>
            <p:nvPr/>
          </p:nvSpPr>
          <p:spPr>
            <a:xfrm>
              <a:off x="5021580" y="2790823"/>
              <a:ext cx="791384" cy="644849"/>
            </a:xfrm>
            <a:custGeom>
              <a:avLst/>
              <a:gdLst>
                <a:gd name="connsiteX0" fmla="*/ 7620 w 791384"/>
                <a:gd name="connsiteY0" fmla="*/ 0 h 644849"/>
                <a:gd name="connsiteX1" fmla="*/ 782169 w 791384"/>
                <a:gd name="connsiteY1" fmla="*/ 320829 h 644849"/>
                <a:gd name="connsiteX2" fmla="*/ 791384 w 791384"/>
                <a:gd name="connsiteY2" fmla="*/ 330968 h 644849"/>
                <a:gd name="connsiteX3" fmla="*/ 791384 w 791384"/>
                <a:gd name="connsiteY3" fmla="*/ 644849 h 644849"/>
                <a:gd name="connsiteX4" fmla="*/ 4575 w 791384"/>
                <a:gd name="connsiteY4" fmla="*/ 188500 h 644849"/>
                <a:gd name="connsiteX5" fmla="*/ 0 w 791384"/>
                <a:gd name="connsiteY5" fmla="*/ 191153 h 644849"/>
                <a:gd name="connsiteX6" fmla="*/ 0 w 791384"/>
                <a:gd name="connsiteY6" fmla="*/ 385 h 644849"/>
                <a:gd name="connsiteX7" fmla="*/ 7620 w 791384"/>
                <a:gd name="connsiteY7" fmla="*/ 0 h 64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384" h="644849">
                  <a:moveTo>
                    <a:pt x="7620" y="0"/>
                  </a:moveTo>
                  <a:cubicBezTo>
                    <a:pt x="310101" y="0"/>
                    <a:pt x="583945" y="122604"/>
                    <a:pt x="782169" y="320829"/>
                  </a:cubicBezTo>
                  <a:lnTo>
                    <a:pt x="791384" y="330968"/>
                  </a:lnTo>
                  <a:lnTo>
                    <a:pt x="791384" y="644849"/>
                  </a:lnTo>
                  <a:lnTo>
                    <a:pt x="4575" y="188500"/>
                  </a:lnTo>
                  <a:lnTo>
                    <a:pt x="0" y="191153"/>
                  </a:lnTo>
                  <a:lnTo>
                    <a:pt x="0" y="385"/>
                  </a:lnTo>
                  <a:lnTo>
                    <a:pt x="762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6" name="Freeform: Shape 5">
              <a:extLst>
                <a:ext uri="{FF2B5EF4-FFF2-40B4-BE49-F238E27FC236}">
                  <a16:creationId xmlns:a16="http://schemas.microsoft.com/office/drawing/2014/main" id="{45CA4A01-B7D4-4C02-A0A6-31D1D25DBE5E}"/>
                </a:ext>
              </a:extLst>
            </p:cNvPr>
            <p:cNvSpPr/>
            <p:nvPr/>
          </p:nvSpPr>
          <p:spPr>
            <a:xfrm>
              <a:off x="6600506" y="2977519"/>
              <a:ext cx="3843" cy="4457"/>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7" name="Freeform: Shape 6">
              <a:extLst>
                <a:ext uri="{FF2B5EF4-FFF2-40B4-BE49-F238E27FC236}">
                  <a16:creationId xmlns:a16="http://schemas.microsoft.com/office/drawing/2014/main" id="{F7DAAB66-13A8-4034-BDDF-000911C1B325}"/>
                </a:ext>
              </a:extLst>
            </p:cNvPr>
            <p:cNvSpPr/>
            <p:nvPr/>
          </p:nvSpPr>
          <p:spPr>
            <a:xfrm>
              <a:off x="5977789" y="2979324"/>
              <a:ext cx="622716" cy="36137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8" name="Freeform: Shape 7">
              <a:extLst>
                <a:ext uri="{FF2B5EF4-FFF2-40B4-BE49-F238E27FC236}">
                  <a16:creationId xmlns:a16="http://schemas.microsoft.com/office/drawing/2014/main" id="{16C62978-FAF5-4DD6-A6FF-DA4D04CC401D}"/>
                </a:ext>
              </a:extLst>
            </p:cNvPr>
            <p:cNvSpPr/>
            <p:nvPr/>
          </p:nvSpPr>
          <p:spPr>
            <a:xfrm>
              <a:off x="5812965" y="3121791"/>
              <a:ext cx="164824" cy="313880"/>
            </a:xfrm>
            <a:custGeom>
              <a:avLst/>
              <a:gdLst>
                <a:gd name="connsiteX0" fmla="*/ 0 w 164824"/>
                <a:gd name="connsiteY0" fmla="*/ 0 h 313880"/>
                <a:gd name="connsiteX1" fmla="*/ 61482 w 164824"/>
                <a:gd name="connsiteY1" fmla="*/ 67647 h 313880"/>
                <a:gd name="connsiteX2" fmla="*/ 124540 w 164824"/>
                <a:gd name="connsiteY2" fmla="*/ 151973 h 313880"/>
                <a:gd name="connsiteX3" fmla="*/ 164824 w 164824"/>
                <a:gd name="connsiteY3" fmla="*/ 218283 h 313880"/>
                <a:gd name="connsiteX4" fmla="*/ 0 w 164824"/>
                <a:gd name="connsiteY4" fmla="*/ 313880 h 313880"/>
                <a:gd name="connsiteX5" fmla="*/ 0 w 164824"/>
                <a:gd name="connsiteY5" fmla="*/ 0 h 31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24" h="313880">
                  <a:moveTo>
                    <a:pt x="0" y="0"/>
                  </a:moveTo>
                  <a:lnTo>
                    <a:pt x="61482" y="67647"/>
                  </a:lnTo>
                  <a:cubicBezTo>
                    <a:pt x="83805" y="94696"/>
                    <a:pt x="104855" y="122835"/>
                    <a:pt x="124540" y="151973"/>
                  </a:cubicBezTo>
                  <a:lnTo>
                    <a:pt x="164824" y="218283"/>
                  </a:lnTo>
                  <a:lnTo>
                    <a:pt x="0" y="31388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9" name="Freeform: Shape 8">
              <a:extLst>
                <a:ext uri="{FF2B5EF4-FFF2-40B4-BE49-F238E27FC236}">
                  <a16:creationId xmlns:a16="http://schemas.microsoft.com/office/drawing/2014/main" id="{C10F9C09-3FB9-4C54-848D-CD843C318F9D}"/>
                </a:ext>
              </a:extLst>
            </p:cNvPr>
            <p:cNvSpPr/>
            <p:nvPr/>
          </p:nvSpPr>
          <p:spPr>
            <a:xfrm>
              <a:off x="5812964" y="3340703"/>
              <a:ext cx="311614" cy="1098673"/>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0" name="Freeform: Shape 9">
              <a:extLst>
                <a:ext uri="{FF2B5EF4-FFF2-40B4-BE49-F238E27FC236}">
                  <a16:creationId xmlns:a16="http://schemas.microsoft.com/office/drawing/2014/main" id="{B3E275BE-D4F7-41A9-B504-CBCA6B3286E5}"/>
                </a:ext>
              </a:extLst>
            </p:cNvPr>
            <p:cNvSpPr/>
            <p:nvPr/>
          </p:nvSpPr>
          <p:spPr>
            <a:xfrm>
              <a:off x="5021581" y="4346260"/>
              <a:ext cx="950599" cy="635318"/>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1" name="Freeform: Shape 10">
              <a:extLst>
                <a:ext uri="{FF2B5EF4-FFF2-40B4-BE49-F238E27FC236}">
                  <a16:creationId xmlns:a16="http://schemas.microsoft.com/office/drawing/2014/main" id="{BB918341-62AE-4DF9-97B8-0A38506765CC}"/>
                </a:ext>
              </a:extLst>
            </p:cNvPr>
            <p:cNvSpPr/>
            <p:nvPr/>
          </p:nvSpPr>
          <p:spPr>
            <a:xfrm>
              <a:off x="5021580" y="1604970"/>
              <a:ext cx="1582768" cy="173510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2" name="Freeform: Shape 11">
              <a:extLst>
                <a:ext uri="{FF2B5EF4-FFF2-40B4-BE49-F238E27FC236}">
                  <a16:creationId xmlns:a16="http://schemas.microsoft.com/office/drawing/2014/main" id="{A85ABCA8-D310-4A20-86D5-E28F124AED36}"/>
                </a:ext>
              </a:extLst>
            </p:cNvPr>
            <p:cNvSpPr/>
            <p:nvPr/>
          </p:nvSpPr>
          <p:spPr>
            <a:xfrm>
              <a:off x="5973508" y="2977518"/>
              <a:ext cx="1422225" cy="1830702"/>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3" name="Freeform: Shape 12">
              <a:extLst>
                <a:ext uri="{FF2B5EF4-FFF2-40B4-BE49-F238E27FC236}">
                  <a16:creationId xmlns:a16="http://schemas.microsoft.com/office/drawing/2014/main" id="{C07112E0-955F-4D31-803A-A76358EBC614}"/>
                </a:ext>
              </a:extLst>
            </p:cNvPr>
            <p:cNvSpPr/>
            <p:nvPr/>
          </p:nvSpPr>
          <p:spPr>
            <a:xfrm>
              <a:off x="5812965" y="4346260"/>
              <a:ext cx="160543" cy="95302"/>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4" name="Freeform: Shape 13">
              <a:extLst>
                <a:ext uri="{FF2B5EF4-FFF2-40B4-BE49-F238E27FC236}">
                  <a16:creationId xmlns:a16="http://schemas.microsoft.com/office/drawing/2014/main" id="{CAC36928-96A1-49EA-B9D1-733D22362489}"/>
                </a:ext>
              </a:extLst>
            </p:cNvPr>
            <p:cNvSpPr/>
            <p:nvPr/>
          </p:nvSpPr>
          <p:spPr>
            <a:xfrm>
              <a:off x="5021580" y="4441562"/>
              <a:ext cx="1582768" cy="1735400"/>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grpSp>
      <p:sp>
        <p:nvSpPr>
          <p:cNvPr id="15" name="Freeform: Shape 14">
            <a:extLst>
              <a:ext uri="{FF2B5EF4-FFF2-40B4-BE49-F238E27FC236}">
                <a16:creationId xmlns:a16="http://schemas.microsoft.com/office/drawing/2014/main" id="{BA1C8B5A-F88B-4A20-AD3C-18F5C73BF8B7}"/>
              </a:ext>
            </a:extLst>
          </p:cNvPr>
          <p:cNvSpPr/>
          <p:nvPr/>
        </p:nvSpPr>
        <p:spPr>
          <a:xfrm>
            <a:off x="5947452" y="3966764"/>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6" name="Freeform: Shape 15">
            <a:extLst>
              <a:ext uri="{FF2B5EF4-FFF2-40B4-BE49-F238E27FC236}">
                <a16:creationId xmlns:a16="http://schemas.microsoft.com/office/drawing/2014/main" id="{49EF05FD-CD1E-40DE-8FAA-D8948699C889}"/>
              </a:ext>
            </a:extLst>
          </p:cNvPr>
          <p:cNvSpPr/>
          <p:nvPr/>
        </p:nvSpPr>
        <p:spPr>
          <a:xfrm>
            <a:off x="5818153" y="4250252"/>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3399FF"/>
          </a:solidFill>
          <a:ln>
            <a:noFill/>
          </a:ln>
          <a:effectLst>
            <a:innerShdw blurRad="63500" dist="50800" dir="21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7" name="Freeform: Shape 16">
            <a:extLst>
              <a:ext uri="{FF2B5EF4-FFF2-40B4-BE49-F238E27FC236}">
                <a16:creationId xmlns:a16="http://schemas.microsoft.com/office/drawing/2014/main" id="{12CCBDFB-1CF6-4236-83FE-00D0B054EECC}"/>
              </a:ext>
            </a:extLst>
          </p:cNvPr>
          <p:cNvSpPr/>
          <p:nvPr/>
        </p:nvSpPr>
        <p:spPr>
          <a:xfrm>
            <a:off x="5197343" y="503907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00FFCC"/>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8" name="Freeform: Shape 17">
            <a:extLst>
              <a:ext uri="{FF2B5EF4-FFF2-40B4-BE49-F238E27FC236}">
                <a16:creationId xmlns:a16="http://schemas.microsoft.com/office/drawing/2014/main" id="{5AB447F6-08BD-4F09-9455-FD70871F0072}"/>
              </a:ext>
            </a:extLst>
          </p:cNvPr>
          <p:cNvSpPr/>
          <p:nvPr/>
        </p:nvSpPr>
        <p:spPr>
          <a:xfrm>
            <a:off x="5197342" y="288863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9" name="Freeform: Shape 18">
            <a:extLst>
              <a:ext uri="{FF2B5EF4-FFF2-40B4-BE49-F238E27FC236}">
                <a16:creationId xmlns:a16="http://schemas.microsoft.com/office/drawing/2014/main" id="{C1ECEB67-DA9F-4C2E-B389-B866A473CF6D}"/>
              </a:ext>
            </a:extLst>
          </p:cNvPr>
          <p:cNvSpPr/>
          <p:nvPr/>
        </p:nvSpPr>
        <p:spPr>
          <a:xfrm>
            <a:off x="5944094" y="3965347"/>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0" name="Freeform: Shape 19">
            <a:extLst>
              <a:ext uri="{FF2B5EF4-FFF2-40B4-BE49-F238E27FC236}">
                <a16:creationId xmlns:a16="http://schemas.microsoft.com/office/drawing/2014/main" id="{6DB23C87-2A94-4E14-A9CA-EA6147101D21}"/>
              </a:ext>
            </a:extLst>
          </p:cNvPr>
          <p:cNvSpPr/>
          <p:nvPr/>
        </p:nvSpPr>
        <p:spPr>
          <a:xfrm>
            <a:off x="5818154" y="5039074"/>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1" name="Freeform: Shape 20">
            <a:extLst>
              <a:ext uri="{FF2B5EF4-FFF2-40B4-BE49-F238E27FC236}">
                <a16:creationId xmlns:a16="http://schemas.microsoft.com/office/drawing/2014/main" id="{B568E533-9521-457E-875A-558EE570B694}"/>
              </a:ext>
            </a:extLst>
          </p:cNvPr>
          <p:cNvSpPr/>
          <p:nvPr/>
        </p:nvSpPr>
        <p:spPr>
          <a:xfrm>
            <a:off x="5197342" y="5113835"/>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2" name="Freeform: Shape 21">
            <a:extLst>
              <a:ext uri="{FF2B5EF4-FFF2-40B4-BE49-F238E27FC236}">
                <a16:creationId xmlns:a16="http://schemas.microsoft.com/office/drawing/2014/main" id="{2A802FE2-5948-4AF8-8A06-899878119AF1}"/>
              </a:ext>
            </a:extLst>
          </p:cNvPr>
          <p:cNvSpPr/>
          <p:nvPr/>
        </p:nvSpPr>
        <p:spPr>
          <a:xfrm flipH="1">
            <a:off x="7683162" y="3962539"/>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3" name="Freeform: Shape 22">
            <a:extLst>
              <a:ext uri="{FF2B5EF4-FFF2-40B4-BE49-F238E27FC236}">
                <a16:creationId xmlns:a16="http://schemas.microsoft.com/office/drawing/2014/main" id="{0E596100-B9C3-49FB-AFB5-0B1BE3835250}"/>
              </a:ext>
            </a:extLst>
          </p:cNvPr>
          <p:cNvSpPr/>
          <p:nvPr/>
        </p:nvSpPr>
        <p:spPr>
          <a:xfrm flipH="1" flipV="1">
            <a:off x="6448649" y="3252200"/>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4" name="Freeform: Shape 23">
            <a:extLst>
              <a:ext uri="{FF2B5EF4-FFF2-40B4-BE49-F238E27FC236}">
                <a16:creationId xmlns:a16="http://schemas.microsoft.com/office/drawing/2014/main" id="{4BD7015C-483F-4766-A5EB-A46C45617AF5}"/>
              </a:ext>
            </a:extLst>
          </p:cNvPr>
          <p:cNvSpPr/>
          <p:nvPr/>
        </p:nvSpPr>
        <p:spPr>
          <a:xfrm flipH="1" flipV="1">
            <a:off x="6451665" y="2970793"/>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5" name="Freeform: Shape 24">
            <a:extLst>
              <a:ext uri="{FF2B5EF4-FFF2-40B4-BE49-F238E27FC236}">
                <a16:creationId xmlns:a16="http://schemas.microsoft.com/office/drawing/2014/main" id="{BE1764B7-0EB9-4BA6-AEB0-B12DD26CC035}"/>
              </a:ext>
            </a:extLst>
          </p:cNvPr>
          <p:cNvSpPr/>
          <p:nvPr/>
        </p:nvSpPr>
        <p:spPr>
          <a:xfrm flipH="1" flipV="1">
            <a:off x="6825011" y="2108925"/>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9900"/>
          </a:solidFill>
          <a:ln>
            <a:noFill/>
          </a:ln>
          <a:effectLst>
            <a:innerShdw blurRad="63500" dist="50800" dir="3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6" name="Freeform: Shape 25">
            <a:extLst>
              <a:ext uri="{FF2B5EF4-FFF2-40B4-BE49-F238E27FC236}">
                <a16:creationId xmlns:a16="http://schemas.microsoft.com/office/drawing/2014/main" id="{D9764DC3-5E31-4863-90A8-F66102EC8D3C}"/>
              </a:ext>
            </a:extLst>
          </p:cNvPr>
          <p:cNvSpPr/>
          <p:nvPr/>
        </p:nvSpPr>
        <p:spPr>
          <a:xfrm flipH="1" flipV="1">
            <a:off x="6944563" y="1683586"/>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FF66CC"/>
          </a:solidFill>
          <a:ln>
            <a:noFill/>
          </a:ln>
          <a:effectLst>
            <a:innerShdw blurRad="63500" dist="50800" dir="3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7" name="Freeform: Shape 26">
            <a:extLst>
              <a:ext uri="{FF2B5EF4-FFF2-40B4-BE49-F238E27FC236}">
                <a16:creationId xmlns:a16="http://schemas.microsoft.com/office/drawing/2014/main" id="{639EC02E-39C3-4B8D-AE9F-796E86412B46}"/>
              </a:ext>
            </a:extLst>
          </p:cNvPr>
          <p:cNvSpPr/>
          <p:nvPr/>
        </p:nvSpPr>
        <p:spPr>
          <a:xfrm flipH="1" flipV="1">
            <a:off x="6441031" y="297128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8" name="Freeform: Shape 27">
            <a:extLst>
              <a:ext uri="{FF2B5EF4-FFF2-40B4-BE49-F238E27FC236}">
                <a16:creationId xmlns:a16="http://schemas.microsoft.com/office/drawing/2014/main" id="{391ABD13-A430-42F6-8875-5EA1EE1747D2}"/>
              </a:ext>
            </a:extLst>
          </p:cNvPr>
          <p:cNvSpPr/>
          <p:nvPr/>
        </p:nvSpPr>
        <p:spPr>
          <a:xfrm flipH="1" flipV="1">
            <a:off x="5820219" y="1819581"/>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9" name="Freeform: Shape 28">
            <a:extLst>
              <a:ext uri="{FF2B5EF4-FFF2-40B4-BE49-F238E27FC236}">
                <a16:creationId xmlns:a16="http://schemas.microsoft.com/office/drawing/2014/main" id="{0FA6B576-9F7D-4DE4-9393-077029355B4C}"/>
              </a:ext>
            </a:extLst>
          </p:cNvPr>
          <p:cNvSpPr/>
          <p:nvPr/>
        </p:nvSpPr>
        <p:spPr>
          <a:xfrm flipH="1" flipV="1">
            <a:off x="6943521" y="2107210"/>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0" name="Freeform: Shape 29">
            <a:extLst>
              <a:ext uri="{FF2B5EF4-FFF2-40B4-BE49-F238E27FC236}">
                <a16:creationId xmlns:a16="http://schemas.microsoft.com/office/drawing/2014/main" id="{B55DCADB-1A7C-4662-B136-6915DDFD1CC9}"/>
              </a:ext>
            </a:extLst>
          </p:cNvPr>
          <p:cNvSpPr/>
          <p:nvPr/>
        </p:nvSpPr>
        <p:spPr>
          <a:xfrm flipH="1" flipV="1">
            <a:off x="6441031" y="745854"/>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1" name="Freeform: Shape 30">
            <a:extLst>
              <a:ext uri="{FF2B5EF4-FFF2-40B4-BE49-F238E27FC236}">
                <a16:creationId xmlns:a16="http://schemas.microsoft.com/office/drawing/2014/main" id="{A8952B75-B054-4F76-BF3D-E7EF8B86B5C8}"/>
              </a:ext>
            </a:extLst>
          </p:cNvPr>
          <p:cNvSpPr/>
          <p:nvPr/>
        </p:nvSpPr>
        <p:spPr>
          <a:xfrm rot="17986545" flipH="1" flipV="1">
            <a:off x="7190691" y="2750003"/>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FF66"/>
          </a:solidFill>
          <a:ln>
            <a:noFill/>
          </a:ln>
          <a:effectLst>
            <a:innerShdw blurRad="63500" dist="50800" dir="1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2" name="Freeform: Shape 31">
            <a:extLst>
              <a:ext uri="{FF2B5EF4-FFF2-40B4-BE49-F238E27FC236}">
                <a16:creationId xmlns:a16="http://schemas.microsoft.com/office/drawing/2014/main" id="{FBA324CE-03C4-4ECF-9ECE-3A286CCC0399}"/>
              </a:ext>
            </a:extLst>
          </p:cNvPr>
          <p:cNvSpPr/>
          <p:nvPr/>
        </p:nvSpPr>
        <p:spPr>
          <a:xfrm flipV="1">
            <a:off x="5199430" y="382413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99FF66"/>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cxnSp>
        <p:nvCxnSpPr>
          <p:cNvPr id="33" name="Connector: Elbow 32">
            <a:extLst>
              <a:ext uri="{FF2B5EF4-FFF2-40B4-BE49-F238E27FC236}">
                <a16:creationId xmlns:a16="http://schemas.microsoft.com/office/drawing/2014/main" id="{5F31A74B-03A6-41A7-8C7D-7A260A6E97E2}"/>
              </a:ext>
            </a:extLst>
          </p:cNvPr>
          <p:cNvCxnSpPr>
            <a:cxnSpLocks/>
          </p:cNvCxnSpPr>
          <p:nvPr/>
        </p:nvCxnSpPr>
        <p:spPr>
          <a:xfrm rot="10800000">
            <a:off x="5284470" y="771630"/>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C658BCC0-52DC-4EAC-90A4-64F4A48930B5}"/>
              </a:ext>
            </a:extLst>
          </p:cNvPr>
          <p:cNvSpPr/>
          <p:nvPr/>
        </p:nvSpPr>
        <p:spPr>
          <a:xfrm>
            <a:off x="3348990" y="47558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Connector: Elbow 34">
            <a:extLst>
              <a:ext uri="{FF2B5EF4-FFF2-40B4-BE49-F238E27FC236}">
                <a16:creationId xmlns:a16="http://schemas.microsoft.com/office/drawing/2014/main" id="{73C7EA77-C775-45E1-A760-7BE2AC29E0CB}"/>
              </a:ext>
            </a:extLst>
          </p:cNvPr>
          <p:cNvCxnSpPr>
            <a:cxnSpLocks/>
          </p:cNvCxnSpPr>
          <p:nvPr/>
        </p:nvCxnSpPr>
        <p:spPr>
          <a:xfrm rot="10800000">
            <a:off x="4673859" y="1840684"/>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5AA3BB2-2C6C-4DBD-A301-DA956D86FA29}"/>
              </a:ext>
            </a:extLst>
          </p:cNvPr>
          <p:cNvCxnSpPr>
            <a:cxnSpLocks/>
          </p:cNvCxnSpPr>
          <p:nvPr/>
        </p:nvCxnSpPr>
        <p:spPr>
          <a:xfrm rot="10800000">
            <a:off x="4058947" y="29222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F33FD81-39ED-4757-B556-4BF5BB149EBB}"/>
              </a:ext>
            </a:extLst>
          </p:cNvPr>
          <p:cNvCxnSpPr>
            <a:cxnSpLocks/>
          </p:cNvCxnSpPr>
          <p:nvPr/>
        </p:nvCxnSpPr>
        <p:spPr>
          <a:xfrm rot="10800000">
            <a:off x="7678094" y="39690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AE52E96-CD4D-4A7B-A070-52B498E04335}"/>
              </a:ext>
            </a:extLst>
          </p:cNvPr>
          <p:cNvCxnSpPr>
            <a:cxnSpLocks/>
          </p:cNvCxnSpPr>
          <p:nvPr/>
        </p:nvCxnSpPr>
        <p:spPr>
          <a:xfrm rot="10800000">
            <a:off x="7057686" y="5030992"/>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00B11DF8-A293-4036-A586-EB1D0556386A}"/>
              </a:ext>
            </a:extLst>
          </p:cNvPr>
          <p:cNvCxnSpPr>
            <a:cxnSpLocks/>
          </p:cNvCxnSpPr>
          <p:nvPr/>
        </p:nvCxnSpPr>
        <p:spPr>
          <a:xfrm rot="10800000">
            <a:off x="6426456" y="6105646"/>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EF8DCE1-F939-430A-974F-AEDFA83E0613}"/>
              </a:ext>
            </a:extLst>
          </p:cNvPr>
          <p:cNvSpPr/>
          <p:nvPr/>
        </p:nvSpPr>
        <p:spPr>
          <a:xfrm>
            <a:off x="2730326" y="1544067"/>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AA0A2FC9-DA13-4A0F-8748-086A59805721}"/>
              </a:ext>
            </a:extLst>
          </p:cNvPr>
          <p:cNvSpPr/>
          <p:nvPr/>
        </p:nvSpPr>
        <p:spPr>
          <a:xfrm>
            <a:off x="8842579" y="400346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50221159-1856-4AD4-95DF-A96735C5121F}"/>
              </a:ext>
            </a:extLst>
          </p:cNvPr>
          <p:cNvSpPr/>
          <p:nvPr/>
        </p:nvSpPr>
        <p:spPr>
          <a:xfrm>
            <a:off x="2122433" y="2625683"/>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5A0D5C1B-03D4-4071-8C9E-6B402409517F}"/>
              </a:ext>
            </a:extLst>
          </p:cNvPr>
          <p:cNvSpPr/>
          <p:nvPr/>
        </p:nvSpPr>
        <p:spPr>
          <a:xfrm>
            <a:off x="8205766" y="5051878"/>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53CEA714-1B86-4BCF-8BE2-F36729AF0E14}"/>
              </a:ext>
            </a:extLst>
          </p:cNvPr>
          <p:cNvSpPr/>
          <p:nvPr/>
        </p:nvSpPr>
        <p:spPr>
          <a:xfrm>
            <a:off x="7574536" y="6126902"/>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Graphic 44" descr="Bullseye with solid fill">
            <a:extLst>
              <a:ext uri="{FF2B5EF4-FFF2-40B4-BE49-F238E27FC236}">
                <a16:creationId xmlns:a16="http://schemas.microsoft.com/office/drawing/2014/main" id="{39E46765-30FC-41F7-8566-A50A1CE654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48889" y="5511966"/>
            <a:ext cx="540000" cy="540000"/>
          </a:xfrm>
          <a:prstGeom prst="rect">
            <a:avLst/>
          </a:prstGeom>
          <a:effectLst>
            <a:outerShdw blurRad="50800" dist="266700" dir="3000000" algn="tl" rotWithShape="0">
              <a:schemeClr val="tx1">
                <a:alpha val="31000"/>
              </a:schemeClr>
            </a:outerShdw>
          </a:effectLst>
        </p:spPr>
      </p:pic>
      <p:pic>
        <p:nvPicPr>
          <p:cNvPr id="46" name="Graphic 45" descr="Bar graph with upward trend with solid fill">
            <a:extLst>
              <a:ext uri="{FF2B5EF4-FFF2-40B4-BE49-F238E27FC236}">
                <a16:creationId xmlns:a16="http://schemas.microsoft.com/office/drawing/2014/main" id="{4B568A1D-6739-4133-9E8C-BD3AF7C09E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88542" y="4432128"/>
            <a:ext cx="540000" cy="540000"/>
          </a:xfrm>
          <a:prstGeom prst="rect">
            <a:avLst/>
          </a:prstGeom>
          <a:effectLst>
            <a:outerShdw blurRad="50800" dist="330200" dir="2400000" algn="tl" rotWithShape="0">
              <a:prstClr val="black">
                <a:alpha val="40000"/>
              </a:prstClr>
            </a:outerShdw>
          </a:effectLst>
        </p:spPr>
      </p:pic>
      <p:pic>
        <p:nvPicPr>
          <p:cNvPr id="47" name="Graphic 46" descr="Stopwatch with solid fill">
            <a:extLst>
              <a:ext uri="{FF2B5EF4-FFF2-40B4-BE49-F238E27FC236}">
                <a16:creationId xmlns:a16="http://schemas.microsoft.com/office/drawing/2014/main" id="{D9530905-13E8-4695-BFF9-3B11821490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98163" y="3316963"/>
            <a:ext cx="540000" cy="540000"/>
          </a:xfrm>
          <a:prstGeom prst="rect">
            <a:avLst/>
          </a:prstGeom>
          <a:effectLst>
            <a:outerShdw blurRad="50800" dist="292100" dir="1800000" algn="tl" rotWithShape="0">
              <a:prstClr val="black">
                <a:alpha val="40000"/>
              </a:prstClr>
            </a:outerShdw>
          </a:effectLst>
        </p:spPr>
      </p:pic>
      <p:pic>
        <p:nvPicPr>
          <p:cNvPr id="48" name="Graphic 47" descr="Single gear with solid fill">
            <a:extLst>
              <a:ext uri="{FF2B5EF4-FFF2-40B4-BE49-F238E27FC236}">
                <a16:creationId xmlns:a16="http://schemas.microsoft.com/office/drawing/2014/main" id="{AFF084EB-A625-4679-9005-E608FDAD3FB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90165" y="3347081"/>
            <a:ext cx="540000" cy="540000"/>
          </a:xfrm>
          <a:prstGeom prst="rect">
            <a:avLst/>
          </a:prstGeom>
          <a:effectLst>
            <a:outerShdw blurRad="50800" dist="266700" dir="1800000" algn="tl" rotWithShape="0">
              <a:prstClr val="black">
                <a:alpha val="40000"/>
              </a:prstClr>
            </a:outerShdw>
          </a:effectLst>
        </p:spPr>
      </p:pic>
      <p:pic>
        <p:nvPicPr>
          <p:cNvPr id="49" name="Graphic 48" descr="Magnifying glass with solid fill">
            <a:extLst>
              <a:ext uri="{FF2B5EF4-FFF2-40B4-BE49-F238E27FC236}">
                <a16:creationId xmlns:a16="http://schemas.microsoft.com/office/drawing/2014/main" id="{06979707-E88A-4C93-AFA1-30A21E2915B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92681" y="2247627"/>
            <a:ext cx="540000" cy="540000"/>
          </a:xfrm>
          <a:prstGeom prst="rect">
            <a:avLst/>
          </a:prstGeom>
          <a:effectLst>
            <a:outerShdw blurRad="50800" dist="177800" dir="1800000" algn="tl" rotWithShape="0">
              <a:prstClr val="black">
                <a:alpha val="40000"/>
              </a:prstClr>
            </a:outerShdw>
          </a:effectLst>
        </p:spPr>
      </p:pic>
      <p:pic>
        <p:nvPicPr>
          <p:cNvPr id="50" name="Graphic 49" descr="Lightbulb with solid fill">
            <a:extLst>
              <a:ext uri="{FF2B5EF4-FFF2-40B4-BE49-F238E27FC236}">
                <a16:creationId xmlns:a16="http://schemas.microsoft.com/office/drawing/2014/main" id="{9D0F1E9D-77B1-47A2-9965-7EF8757022A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99461" y="1100857"/>
            <a:ext cx="540000" cy="540000"/>
          </a:xfrm>
          <a:prstGeom prst="rect">
            <a:avLst/>
          </a:prstGeom>
          <a:effectLst>
            <a:outerShdw blurRad="50800" dist="190500" dir="2400000" algn="tl" rotWithShape="0">
              <a:prstClr val="black">
                <a:alpha val="40000"/>
              </a:prstClr>
            </a:outerShdw>
          </a:effectLst>
        </p:spPr>
      </p:pic>
      <p:sp>
        <p:nvSpPr>
          <p:cNvPr id="51" name="TextBox 50">
            <a:extLst>
              <a:ext uri="{FF2B5EF4-FFF2-40B4-BE49-F238E27FC236}">
                <a16:creationId xmlns:a16="http://schemas.microsoft.com/office/drawing/2014/main" id="{F663FCDC-2679-4560-B2BF-AB5965A0EE4F}"/>
              </a:ext>
            </a:extLst>
          </p:cNvPr>
          <p:cNvSpPr txBox="1"/>
          <p:nvPr/>
        </p:nvSpPr>
        <p:spPr>
          <a:xfrm>
            <a:off x="7151270" y="1704038"/>
            <a:ext cx="35779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01</a:t>
            </a:r>
          </a:p>
        </p:txBody>
      </p:sp>
      <p:sp>
        <p:nvSpPr>
          <p:cNvPr id="52" name="TextBox 51">
            <a:extLst>
              <a:ext uri="{FF2B5EF4-FFF2-40B4-BE49-F238E27FC236}">
                <a16:creationId xmlns:a16="http://schemas.microsoft.com/office/drawing/2014/main" id="{83B9310E-43E4-43F4-80A4-AACA8D4FD77D}"/>
              </a:ext>
            </a:extLst>
          </p:cNvPr>
          <p:cNvSpPr txBox="1"/>
          <p:nvPr/>
        </p:nvSpPr>
        <p:spPr>
          <a:xfrm>
            <a:off x="6747798" y="2338401"/>
            <a:ext cx="393056"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02</a:t>
            </a:r>
          </a:p>
        </p:txBody>
      </p:sp>
      <p:sp>
        <p:nvSpPr>
          <p:cNvPr id="53" name="TextBox 52">
            <a:extLst>
              <a:ext uri="{FF2B5EF4-FFF2-40B4-BE49-F238E27FC236}">
                <a16:creationId xmlns:a16="http://schemas.microsoft.com/office/drawing/2014/main" id="{55D71D65-0147-4631-82E1-BD82953684EA}"/>
              </a:ext>
            </a:extLst>
          </p:cNvPr>
          <p:cNvSpPr txBox="1"/>
          <p:nvPr/>
        </p:nvSpPr>
        <p:spPr>
          <a:xfrm>
            <a:off x="5737042" y="4492695"/>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05</a:t>
            </a:r>
          </a:p>
        </p:txBody>
      </p:sp>
      <p:sp>
        <p:nvSpPr>
          <p:cNvPr id="54" name="TextBox 53">
            <a:extLst>
              <a:ext uri="{FF2B5EF4-FFF2-40B4-BE49-F238E27FC236}">
                <a16:creationId xmlns:a16="http://schemas.microsoft.com/office/drawing/2014/main" id="{84A341CB-ED85-4BF4-8F62-7C18A1E39D94}"/>
              </a:ext>
            </a:extLst>
          </p:cNvPr>
          <p:cNvSpPr txBox="1"/>
          <p:nvPr/>
        </p:nvSpPr>
        <p:spPr>
          <a:xfrm>
            <a:off x="7109592" y="2980756"/>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03</a:t>
            </a:r>
          </a:p>
        </p:txBody>
      </p:sp>
      <p:sp>
        <p:nvSpPr>
          <p:cNvPr id="55" name="TextBox 54">
            <a:extLst>
              <a:ext uri="{FF2B5EF4-FFF2-40B4-BE49-F238E27FC236}">
                <a16:creationId xmlns:a16="http://schemas.microsoft.com/office/drawing/2014/main" id="{56754B27-32F0-44BE-B6AF-981570202F1C}"/>
              </a:ext>
            </a:extLst>
          </p:cNvPr>
          <p:cNvSpPr txBox="1"/>
          <p:nvPr/>
        </p:nvSpPr>
        <p:spPr>
          <a:xfrm>
            <a:off x="5328835" y="3831752"/>
            <a:ext cx="40588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04</a:t>
            </a:r>
          </a:p>
        </p:txBody>
      </p:sp>
      <p:sp>
        <p:nvSpPr>
          <p:cNvPr id="56" name="TextBox 55">
            <a:extLst>
              <a:ext uri="{FF2B5EF4-FFF2-40B4-BE49-F238E27FC236}">
                <a16:creationId xmlns:a16="http://schemas.microsoft.com/office/drawing/2014/main" id="{0F703032-4DFE-4B25-8847-23F5806318F6}"/>
              </a:ext>
            </a:extLst>
          </p:cNvPr>
          <p:cNvSpPr txBox="1"/>
          <p:nvPr/>
        </p:nvSpPr>
        <p:spPr>
          <a:xfrm>
            <a:off x="5377061" y="5109837"/>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06</a:t>
            </a:r>
          </a:p>
        </p:txBody>
      </p:sp>
      <p:sp>
        <p:nvSpPr>
          <p:cNvPr id="57" name="TextBox 56">
            <a:extLst>
              <a:ext uri="{FF2B5EF4-FFF2-40B4-BE49-F238E27FC236}">
                <a16:creationId xmlns:a16="http://schemas.microsoft.com/office/drawing/2014/main" id="{C511BFB5-EEAD-4CA1-979C-CC71A3834622}"/>
              </a:ext>
            </a:extLst>
          </p:cNvPr>
          <p:cNvSpPr txBox="1"/>
          <p:nvPr/>
        </p:nvSpPr>
        <p:spPr>
          <a:xfrm>
            <a:off x="7898512" y="108973"/>
            <a:ext cx="4338695" cy="1261884"/>
          </a:xfrm>
          <a:prstGeom prst="rect">
            <a:avLst/>
          </a:prstGeom>
          <a:noFill/>
        </p:spPr>
        <p:txBody>
          <a:bodyPr wrap="square" rtlCol="0">
            <a:spAutoFit/>
          </a:bodyPr>
          <a:lstStyle/>
          <a:p>
            <a:pPr algn="ctr"/>
            <a:r>
              <a:rPr lang="en-GB" sz="4400" b="1" spc="300" dirty="0">
                <a:solidFill>
                  <a:schemeClr val="bg1"/>
                </a:solidFill>
                <a:latin typeface="EuroStyle" panose="02027200000000000000" pitchFamily="18" charset="0"/>
              </a:rPr>
              <a:t>Cryptography</a:t>
            </a:r>
          </a:p>
          <a:p>
            <a:pPr algn="ctr"/>
            <a:r>
              <a:rPr lang="en-GB" sz="3200" b="1" spc="300" dirty="0">
                <a:solidFill>
                  <a:schemeClr val="bg1"/>
                </a:solidFill>
                <a:latin typeface="EuroStyle" panose="02027200000000000000" pitchFamily="18" charset="0"/>
              </a:rPr>
              <a:t>Week 2</a:t>
            </a:r>
          </a:p>
        </p:txBody>
      </p:sp>
      <p:sp>
        <p:nvSpPr>
          <p:cNvPr id="58" name="TextBox 57">
            <a:extLst>
              <a:ext uri="{FF2B5EF4-FFF2-40B4-BE49-F238E27FC236}">
                <a16:creationId xmlns:a16="http://schemas.microsoft.com/office/drawing/2014/main" id="{DE6C5A3C-32EF-4195-8A42-ECEC36D1B91E}"/>
              </a:ext>
            </a:extLst>
          </p:cNvPr>
          <p:cNvSpPr txBox="1"/>
          <p:nvPr/>
        </p:nvSpPr>
        <p:spPr>
          <a:xfrm>
            <a:off x="3402826" y="517115"/>
            <a:ext cx="1794516" cy="461665"/>
          </a:xfrm>
          <a:prstGeom prst="rect">
            <a:avLst/>
          </a:prstGeom>
          <a:noFill/>
        </p:spPr>
        <p:txBody>
          <a:bodyPr wrap="square" rtlCol="0">
            <a:spAutoFit/>
          </a:bodyPr>
          <a:lstStyle/>
          <a:p>
            <a:pPr algn="ctr"/>
            <a:r>
              <a:rPr lang="en-GB" sz="2400" b="1" spc="300" dirty="0">
                <a:solidFill>
                  <a:srgbClr val="92D050"/>
                </a:solidFill>
                <a:latin typeface="EuroStyle" panose="02027200000000000000" pitchFamily="18" charset="0"/>
              </a:rPr>
              <a:t>Intro</a:t>
            </a:r>
          </a:p>
        </p:txBody>
      </p:sp>
      <p:sp>
        <p:nvSpPr>
          <p:cNvPr id="59" name="TextBox 58">
            <a:extLst>
              <a:ext uri="{FF2B5EF4-FFF2-40B4-BE49-F238E27FC236}">
                <a16:creationId xmlns:a16="http://schemas.microsoft.com/office/drawing/2014/main" id="{1F1E1CA2-8B22-4EBC-A8B3-4E1D4101D87E}"/>
              </a:ext>
            </a:extLst>
          </p:cNvPr>
          <p:cNvSpPr txBox="1"/>
          <p:nvPr/>
        </p:nvSpPr>
        <p:spPr>
          <a:xfrm>
            <a:off x="3019444" y="1601899"/>
            <a:ext cx="1472711" cy="461665"/>
          </a:xfrm>
          <a:prstGeom prst="rect">
            <a:avLst/>
          </a:prstGeom>
          <a:noFill/>
        </p:spPr>
        <p:txBody>
          <a:bodyPr wrap="none" rtlCol="0">
            <a:spAutoFit/>
          </a:bodyPr>
          <a:lstStyle/>
          <a:p>
            <a:r>
              <a:rPr lang="en-GB" sz="2400" b="1" spc="300" dirty="0">
                <a:solidFill>
                  <a:srgbClr val="92D050"/>
                </a:solidFill>
                <a:latin typeface="EuroStyle" panose="02027200000000000000" pitchFamily="18" charset="0"/>
              </a:rPr>
              <a:t>Monday</a:t>
            </a:r>
            <a:endParaRPr lang="en-GB" b="1" spc="300" dirty="0">
              <a:solidFill>
                <a:srgbClr val="92D050"/>
              </a:solidFill>
              <a:latin typeface="EuroStyle" panose="02027200000000000000" pitchFamily="18" charset="0"/>
            </a:endParaRPr>
          </a:p>
        </p:txBody>
      </p:sp>
      <p:sp>
        <p:nvSpPr>
          <p:cNvPr id="60" name="TextBox 59">
            <a:extLst>
              <a:ext uri="{FF2B5EF4-FFF2-40B4-BE49-F238E27FC236}">
                <a16:creationId xmlns:a16="http://schemas.microsoft.com/office/drawing/2014/main" id="{ACF09B4E-41D8-4B56-8174-5E60E938E8D6}"/>
              </a:ext>
            </a:extLst>
          </p:cNvPr>
          <p:cNvSpPr txBox="1"/>
          <p:nvPr/>
        </p:nvSpPr>
        <p:spPr>
          <a:xfrm>
            <a:off x="9113041" y="4053349"/>
            <a:ext cx="1492203" cy="461665"/>
          </a:xfrm>
          <a:prstGeom prst="rect">
            <a:avLst/>
          </a:prstGeom>
          <a:noFill/>
        </p:spPr>
        <p:txBody>
          <a:bodyPr wrap="none" rtlCol="0">
            <a:spAutoFit/>
          </a:bodyPr>
          <a:lstStyle/>
          <a:p>
            <a:r>
              <a:rPr lang="en-GB" sz="2400" b="1" spc="300" dirty="0">
                <a:solidFill>
                  <a:srgbClr val="92D050"/>
                </a:solidFill>
                <a:latin typeface="EuroStyle" panose="02027200000000000000" pitchFamily="18" charset="0"/>
              </a:rPr>
              <a:t>Tuesday</a:t>
            </a:r>
            <a:endParaRPr lang="en-GB" b="1" spc="300" dirty="0">
              <a:solidFill>
                <a:srgbClr val="92D050"/>
              </a:solidFill>
              <a:latin typeface="EuroStyle" panose="02027200000000000000" pitchFamily="18" charset="0"/>
            </a:endParaRPr>
          </a:p>
        </p:txBody>
      </p:sp>
      <p:sp>
        <p:nvSpPr>
          <p:cNvPr id="61" name="TextBox 60">
            <a:extLst>
              <a:ext uri="{FF2B5EF4-FFF2-40B4-BE49-F238E27FC236}">
                <a16:creationId xmlns:a16="http://schemas.microsoft.com/office/drawing/2014/main" id="{9CF244F9-7E36-42DC-B24D-59EBF30A28A1}"/>
              </a:ext>
            </a:extLst>
          </p:cNvPr>
          <p:cNvSpPr txBox="1"/>
          <p:nvPr/>
        </p:nvSpPr>
        <p:spPr>
          <a:xfrm>
            <a:off x="2147731" y="2691467"/>
            <a:ext cx="2021194" cy="461665"/>
          </a:xfrm>
          <a:prstGeom prst="rect">
            <a:avLst/>
          </a:prstGeom>
          <a:noFill/>
        </p:spPr>
        <p:txBody>
          <a:bodyPr wrap="none" rtlCol="0">
            <a:spAutoFit/>
          </a:bodyPr>
          <a:lstStyle/>
          <a:p>
            <a:r>
              <a:rPr lang="en-GB" sz="2400" b="1" spc="300" dirty="0">
                <a:solidFill>
                  <a:srgbClr val="92D050"/>
                </a:solidFill>
                <a:latin typeface="EuroStyle" panose="02027200000000000000" pitchFamily="18" charset="0"/>
              </a:rPr>
              <a:t>Wednesday</a:t>
            </a:r>
            <a:endParaRPr lang="en-GB" b="1" spc="300" dirty="0">
              <a:solidFill>
                <a:srgbClr val="92D050"/>
              </a:solidFill>
              <a:latin typeface="EuroStyle" panose="02027200000000000000" pitchFamily="18" charset="0"/>
            </a:endParaRPr>
          </a:p>
        </p:txBody>
      </p:sp>
      <p:sp>
        <p:nvSpPr>
          <p:cNvPr id="62" name="TextBox 61">
            <a:extLst>
              <a:ext uri="{FF2B5EF4-FFF2-40B4-BE49-F238E27FC236}">
                <a16:creationId xmlns:a16="http://schemas.microsoft.com/office/drawing/2014/main" id="{E55572B0-0A45-4057-94BB-B759D0F7135D}"/>
              </a:ext>
            </a:extLst>
          </p:cNvPr>
          <p:cNvSpPr txBox="1"/>
          <p:nvPr/>
        </p:nvSpPr>
        <p:spPr>
          <a:xfrm>
            <a:off x="8393801" y="5117662"/>
            <a:ext cx="1661289" cy="461665"/>
          </a:xfrm>
          <a:prstGeom prst="rect">
            <a:avLst/>
          </a:prstGeom>
          <a:noFill/>
        </p:spPr>
        <p:txBody>
          <a:bodyPr wrap="none" rtlCol="0">
            <a:spAutoFit/>
          </a:bodyPr>
          <a:lstStyle/>
          <a:p>
            <a:r>
              <a:rPr lang="en-GB" sz="2400" b="1" spc="300" dirty="0">
                <a:solidFill>
                  <a:srgbClr val="92D050"/>
                </a:solidFill>
                <a:latin typeface="EuroStyle" panose="02027200000000000000" pitchFamily="18" charset="0"/>
              </a:rPr>
              <a:t>Thursday</a:t>
            </a:r>
            <a:endParaRPr lang="en-GB" b="1" spc="300" dirty="0">
              <a:solidFill>
                <a:srgbClr val="92D050"/>
              </a:solidFill>
              <a:latin typeface="EuroStyle" panose="02027200000000000000" pitchFamily="18" charset="0"/>
            </a:endParaRPr>
          </a:p>
        </p:txBody>
      </p:sp>
      <p:sp>
        <p:nvSpPr>
          <p:cNvPr id="63" name="TextBox 62">
            <a:extLst>
              <a:ext uri="{FF2B5EF4-FFF2-40B4-BE49-F238E27FC236}">
                <a16:creationId xmlns:a16="http://schemas.microsoft.com/office/drawing/2014/main" id="{282655B6-90CA-4328-86FC-0793928AD5CE}"/>
              </a:ext>
            </a:extLst>
          </p:cNvPr>
          <p:cNvSpPr txBox="1"/>
          <p:nvPr/>
        </p:nvSpPr>
        <p:spPr>
          <a:xfrm>
            <a:off x="7976602" y="6192686"/>
            <a:ext cx="1198598" cy="461665"/>
          </a:xfrm>
          <a:prstGeom prst="rect">
            <a:avLst/>
          </a:prstGeom>
          <a:noFill/>
        </p:spPr>
        <p:txBody>
          <a:bodyPr wrap="none" rtlCol="0">
            <a:spAutoFit/>
          </a:bodyPr>
          <a:lstStyle/>
          <a:p>
            <a:r>
              <a:rPr lang="en-GB" sz="2400" b="1" spc="300" dirty="0">
                <a:solidFill>
                  <a:srgbClr val="92D050"/>
                </a:solidFill>
                <a:latin typeface="EuroStyle" panose="02027200000000000000" pitchFamily="18" charset="0"/>
              </a:rPr>
              <a:t>Friday</a:t>
            </a:r>
            <a:endParaRPr lang="en-GB" b="1" spc="300" dirty="0">
              <a:solidFill>
                <a:srgbClr val="92D050"/>
              </a:solidFill>
              <a:latin typeface="EuroStyle" panose="02027200000000000000" pitchFamily="18" charset="0"/>
            </a:endParaRPr>
          </a:p>
        </p:txBody>
      </p:sp>
    </p:spTree>
    <p:extLst>
      <p:ext uri="{BB962C8B-B14F-4D97-AF65-F5344CB8AC3E}">
        <p14:creationId xmlns:p14="http://schemas.microsoft.com/office/powerpoint/2010/main" val="3725176138"/>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2D086-A43B-4CDC-A095-32ECF695D0EB}"/>
              </a:ext>
            </a:extLst>
          </p:cNvPr>
          <p:cNvSpPr>
            <a:spLocks noGrp="1"/>
          </p:cNvSpPr>
          <p:nvPr>
            <p:ph type="title"/>
          </p:nvPr>
        </p:nvSpPr>
        <p:spPr/>
        <p:txBody>
          <a:bodyPr/>
          <a:lstStyle/>
          <a:p>
            <a:r>
              <a:rPr lang="en-GB" dirty="0"/>
              <a:t>Syllabus – Week 3</a:t>
            </a:r>
          </a:p>
        </p:txBody>
      </p:sp>
      <p:sp>
        <p:nvSpPr>
          <p:cNvPr id="3" name="Content Placeholder 2">
            <a:extLst>
              <a:ext uri="{FF2B5EF4-FFF2-40B4-BE49-F238E27FC236}">
                <a16:creationId xmlns:a16="http://schemas.microsoft.com/office/drawing/2014/main" id="{93E1A0CE-437E-4089-AE73-03BEE8D4C05A}"/>
              </a:ext>
            </a:extLst>
          </p:cNvPr>
          <p:cNvSpPr>
            <a:spLocks noGrp="1"/>
          </p:cNvSpPr>
          <p:nvPr>
            <p:ph idx="1"/>
          </p:nvPr>
        </p:nvSpPr>
        <p:spPr>
          <a:xfrm>
            <a:off x="838200" y="1420586"/>
            <a:ext cx="10515600" cy="4756377"/>
          </a:xfrm>
        </p:spPr>
        <p:txBody>
          <a:bodyPr>
            <a:normAutofit/>
          </a:bodyPr>
          <a:lstStyle/>
          <a:p>
            <a:r>
              <a:rPr lang="en-US" sz="1800" b="0" i="0" u="none" strike="noStrike" baseline="0" dirty="0">
                <a:solidFill>
                  <a:srgbClr val="000000"/>
                </a:solidFill>
                <a:latin typeface="Arial" panose="020B0604020202020204" pitchFamily="34" charset="0"/>
              </a:rPr>
              <a:t>Monday</a:t>
            </a:r>
          </a:p>
          <a:p>
            <a:pPr lvl="1"/>
            <a:r>
              <a:rPr lang="en-US" sz="1400" b="0" i="0" u="none" strike="noStrike" baseline="0" dirty="0">
                <a:solidFill>
                  <a:srgbClr val="000000"/>
                </a:solidFill>
                <a:latin typeface="Arial" panose="020B0604020202020204" pitchFamily="34" charset="0"/>
              </a:rPr>
              <a:t>Assignment 1 due – Presentation </a:t>
            </a:r>
          </a:p>
          <a:p>
            <a:pPr lvl="1"/>
            <a:r>
              <a:rPr lang="en-US" sz="1400" dirty="0">
                <a:solidFill>
                  <a:srgbClr val="000000"/>
                </a:solidFill>
                <a:latin typeface="Arial" panose="020B0604020202020204" pitchFamily="34" charset="0"/>
              </a:rPr>
              <a:t>Note: Slides must be submitted no later than 23:59 the previous day</a:t>
            </a:r>
            <a:r>
              <a:rPr lang="en-US" sz="1400" b="0" i="0" u="none" strike="noStrike" baseline="0" dirty="0">
                <a:solidFill>
                  <a:srgbClr val="000000"/>
                </a:solidFill>
                <a:latin typeface="Arial" panose="020B0604020202020204" pitchFamily="34" charset="0"/>
              </a:rPr>
              <a:t> </a:t>
            </a:r>
          </a:p>
          <a:p>
            <a:r>
              <a:rPr lang="en-GB" sz="1800" b="0" i="0" u="none" strike="noStrike" baseline="0" dirty="0">
                <a:solidFill>
                  <a:srgbClr val="000000"/>
                </a:solidFill>
                <a:latin typeface="Arial" panose="020B0604020202020204" pitchFamily="34" charset="0"/>
              </a:rPr>
              <a:t>Tuesday</a:t>
            </a:r>
          </a:p>
          <a:p>
            <a:pPr lvl="1"/>
            <a:r>
              <a:rPr lang="en-GB" sz="1400" b="0" i="0" u="none" strike="noStrike" baseline="0" dirty="0">
                <a:solidFill>
                  <a:srgbClr val="000000"/>
                </a:solidFill>
                <a:latin typeface="Arial" panose="020B0604020202020204" pitchFamily="34" charset="0"/>
              </a:rPr>
              <a:t>Self </a:t>
            </a:r>
            <a:r>
              <a:rPr lang="en-GB" sz="1400" dirty="0">
                <a:solidFill>
                  <a:srgbClr val="000000"/>
                </a:solidFill>
                <a:latin typeface="Arial" panose="020B0604020202020204" pitchFamily="34" charset="0"/>
              </a:rPr>
              <a:t>study time</a:t>
            </a:r>
            <a:endParaRPr lang="en-GB" sz="1400" b="0" i="0" u="none" strike="noStrike" baseline="0" dirty="0">
              <a:solidFill>
                <a:srgbClr val="000000"/>
              </a:solidFill>
              <a:latin typeface="Arial" panose="020B0604020202020204" pitchFamily="34" charset="0"/>
            </a:endParaRPr>
          </a:p>
          <a:p>
            <a:r>
              <a:rPr lang="en-GB" sz="1800" b="0" i="0" u="none" strike="noStrike" baseline="0" dirty="0">
                <a:solidFill>
                  <a:srgbClr val="000000"/>
                </a:solidFill>
                <a:latin typeface="Arial" panose="020B0604020202020204" pitchFamily="34" charset="0"/>
              </a:rPr>
              <a:t>Wednesday</a:t>
            </a:r>
          </a:p>
          <a:p>
            <a:pPr lvl="1"/>
            <a:r>
              <a:rPr lang="en-US" sz="1400" b="0" i="0" u="none" strike="noStrike" baseline="0" dirty="0">
                <a:solidFill>
                  <a:srgbClr val="000000"/>
                </a:solidFill>
                <a:latin typeface="Arial" panose="020B0604020202020204" pitchFamily="34" charset="0"/>
              </a:rPr>
              <a:t>Self study time</a:t>
            </a:r>
          </a:p>
          <a:p>
            <a:r>
              <a:rPr lang="en-GB" sz="1800" dirty="0">
                <a:solidFill>
                  <a:srgbClr val="000000"/>
                </a:solidFill>
                <a:latin typeface="Arial" panose="020B0604020202020204" pitchFamily="34" charset="0"/>
              </a:rPr>
              <a:t>Thursday</a:t>
            </a:r>
          </a:p>
          <a:p>
            <a:pPr lvl="1"/>
            <a:r>
              <a:rPr lang="en-US" sz="1400" dirty="0">
                <a:solidFill>
                  <a:srgbClr val="000000"/>
                </a:solidFill>
                <a:latin typeface="Arial" panose="020B0604020202020204" pitchFamily="34" charset="0"/>
              </a:rPr>
              <a:t>Self study time</a:t>
            </a:r>
          </a:p>
          <a:p>
            <a:r>
              <a:rPr lang="en-US" sz="1800" dirty="0">
                <a:solidFill>
                  <a:srgbClr val="000000"/>
                </a:solidFill>
                <a:latin typeface="Arial" panose="020B0604020202020204" pitchFamily="34" charset="0"/>
              </a:rPr>
              <a:t>Friday</a:t>
            </a:r>
          </a:p>
          <a:p>
            <a:pPr lvl="1"/>
            <a:r>
              <a:rPr lang="en-GB" sz="1400" dirty="0">
                <a:solidFill>
                  <a:srgbClr val="000000"/>
                </a:solidFill>
                <a:latin typeface="Arial" panose="020B0604020202020204" pitchFamily="34" charset="0"/>
              </a:rPr>
              <a:t>Issue Assignment 2</a:t>
            </a:r>
            <a:endParaRPr lang="en-GB" sz="1400" b="0" i="0" u="none" strike="noStrike" baseline="0" dirty="0">
              <a:solidFill>
                <a:srgbClr val="000000"/>
              </a:solidFill>
              <a:latin typeface="Arial" panose="020B0604020202020204" pitchFamily="34" charset="0"/>
            </a:endParaRPr>
          </a:p>
        </p:txBody>
      </p:sp>
    </p:spTree>
    <p:extLst>
      <p:ext uri="{BB962C8B-B14F-4D97-AF65-F5344CB8AC3E}">
        <p14:creationId xmlns:p14="http://schemas.microsoft.com/office/powerpoint/2010/main" val="1742110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Brute Force Attacks</a:t>
            </a:r>
          </a:p>
        </p:txBody>
      </p:sp>
      <p:sp>
        <p:nvSpPr>
          <p:cNvPr id="3" name="Content Placeholder 2"/>
          <p:cNvSpPr>
            <a:spLocks noGrp="1"/>
          </p:cNvSpPr>
          <p:nvPr>
            <p:ph idx="1"/>
          </p:nvPr>
        </p:nvSpPr>
        <p:spPr/>
        <p:txBody>
          <a:bodyPr>
            <a:normAutofit/>
          </a:bodyPr>
          <a:lstStyle/>
          <a:p>
            <a:pPr marL="0" indent="0" algn="ctr">
              <a:buNone/>
            </a:pPr>
            <a:endParaRPr lang="en-GB" sz="4800" dirty="0"/>
          </a:p>
          <a:p>
            <a:pPr marL="0" indent="0" algn="ctr">
              <a:buNone/>
            </a:pPr>
            <a:r>
              <a:rPr lang="en-GB" sz="4800" dirty="0"/>
              <a:t>In a brute force attack, automated software is used to generate a large number of consecutive guesses as to the value of the desired data</a:t>
            </a:r>
          </a:p>
        </p:txBody>
      </p:sp>
    </p:spTree>
    <p:extLst>
      <p:ext uri="{BB962C8B-B14F-4D97-AF65-F5344CB8AC3E}">
        <p14:creationId xmlns:p14="http://schemas.microsoft.com/office/powerpoint/2010/main" val="1644939853"/>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37D25-87CF-4E63-92CC-08FDCD099367}"/>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C4893C15-3C4A-4479-8214-5A3DFAEBC5EC}"/>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4400" dirty="0"/>
              <a:t>Any final questions?</a:t>
            </a:r>
            <a:endParaRPr lang="en-GB" sz="4400" dirty="0"/>
          </a:p>
        </p:txBody>
      </p:sp>
    </p:spTree>
    <p:extLst>
      <p:ext uri="{BB962C8B-B14F-4D97-AF65-F5344CB8AC3E}">
        <p14:creationId xmlns:p14="http://schemas.microsoft.com/office/powerpoint/2010/main" val="4001549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Brute Force Attacks</a:t>
            </a:r>
          </a:p>
        </p:txBody>
      </p:sp>
      <p:sp>
        <p:nvSpPr>
          <p:cNvPr id="3" name="Content Placeholder 2"/>
          <p:cNvSpPr>
            <a:spLocks noGrp="1"/>
          </p:cNvSpPr>
          <p:nvPr>
            <p:ph idx="1"/>
          </p:nvPr>
        </p:nvSpPr>
        <p:spPr/>
        <p:txBody>
          <a:bodyPr>
            <a:normAutofit/>
          </a:bodyPr>
          <a:lstStyle/>
          <a:p>
            <a:pPr marL="0" indent="0" algn="ctr">
              <a:buNone/>
            </a:pPr>
            <a:endParaRPr lang="en-GB" sz="4400" dirty="0"/>
          </a:p>
          <a:p>
            <a:pPr marL="0" indent="0" algn="ctr">
              <a:buNone/>
            </a:pPr>
            <a:r>
              <a:rPr lang="en-GB" sz="4400" dirty="0"/>
              <a:t>Brute force attacks may be used by criminals to crack encrypted data, or by security analysts to test an organization’s         network security</a:t>
            </a:r>
          </a:p>
        </p:txBody>
      </p:sp>
    </p:spTree>
    <p:extLst>
      <p:ext uri="{BB962C8B-B14F-4D97-AF65-F5344CB8AC3E}">
        <p14:creationId xmlns:p14="http://schemas.microsoft.com/office/powerpoint/2010/main" val="3343122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Brute Force Attacks</a:t>
            </a:r>
          </a:p>
        </p:txBody>
      </p:sp>
      <p:sp>
        <p:nvSpPr>
          <p:cNvPr id="3" name="Content Placeholder 2"/>
          <p:cNvSpPr>
            <a:spLocks noGrp="1"/>
          </p:cNvSpPr>
          <p:nvPr>
            <p:ph idx="1"/>
          </p:nvPr>
        </p:nvSpPr>
        <p:spPr/>
        <p:txBody>
          <a:bodyPr>
            <a:normAutofit/>
          </a:bodyPr>
          <a:lstStyle/>
          <a:p>
            <a:pPr marL="0" indent="0" algn="ctr">
              <a:buNone/>
            </a:pPr>
            <a:endParaRPr lang="en-GB" sz="5400" dirty="0"/>
          </a:p>
          <a:p>
            <a:pPr marL="0" indent="0" algn="ctr">
              <a:buNone/>
            </a:pPr>
            <a:r>
              <a:rPr lang="en-GB" sz="5400" dirty="0"/>
              <a:t>A brute force attack is also known as brute force cracking or simply    brute force</a:t>
            </a:r>
          </a:p>
        </p:txBody>
      </p:sp>
    </p:spTree>
    <p:extLst>
      <p:ext uri="{BB962C8B-B14F-4D97-AF65-F5344CB8AC3E}">
        <p14:creationId xmlns:p14="http://schemas.microsoft.com/office/powerpoint/2010/main" val="2833944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Dictionary Attack</a:t>
            </a:r>
            <a:endParaRPr lang="en-GB" sz="4800" dirty="0"/>
          </a:p>
        </p:txBody>
      </p:sp>
    </p:spTree>
    <p:extLst>
      <p:ext uri="{BB962C8B-B14F-4D97-AF65-F5344CB8AC3E}">
        <p14:creationId xmlns:p14="http://schemas.microsoft.com/office/powerpoint/2010/main" val="6393624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Dictionary Attacks</a:t>
            </a:r>
          </a:p>
        </p:txBody>
      </p:sp>
      <p:sp>
        <p:nvSpPr>
          <p:cNvPr id="3" name="Content Placeholder 2"/>
          <p:cNvSpPr>
            <a:spLocks noGrp="1"/>
          </p:cNvSpPr>
          <p:nvPr>
            <p:ph idx="1"/>
          </p:nvPr>
        </p:nvSpPr>
        <p:spPr/>
        <p:txBody>
          <a:bodyPr>
            <a:normAutofit/>
          </a:bodyPr>
          <a:lstStyle/>
          <a:p>
            <a:pPr marL="0" indent="0">
              <a:buNone/>
            </a:pPr>
            <a:r>
              <a:rPr lang="en-GB" sz="3200" dirty="0"/>
              <a:t>A dictionary attack is a method of breaking into a password-protected computer or server by systematically entering every word in a dictionary as a password</a:t>
            </a:r>
          </a:p>
          <a:p>
            <a:pPr marL="0" indent="0">
              <a:buNone/>
            </a:pPr>
            <a:endParaRPr lang="en-GB" sz="3200" dirty="0"/>
          </a:p>
          <a:p>
            <a:pPr marL="0" indent="0">
              <a:buNone/>
            </a:pPr>
            <a:r>
              <a:rPr lang="en-GB" sz="3200" dirty="0"/>
              <a:t>A dictionary attack can also be used in an attempt to find the key necessary to decrypt an encrypted message or document</a:t>
            </a:r>
          </a:p>
        </p:txBody>
      </p:sp>
    </p:spTree>
    <p:extLst>
      <p:ext uri="{BB962C8B-B14F-4D97-AF65-F5344CB8AC3E}">
        <p14:creationId xmlns:p14="http://schemas.microsoft.com/office/powerpoint/2010/main" val="18371587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Dictionary Attacks</a:t>
            </a:r>
          </a:p>
        </p:txBody>
      </p:sp>
      <p:sp>
        <p:nvSpPr>
          <p:cNvPr id="3" name="Content Placeholder 2"/>
          <p:cNvSpPr>
            <a:spLocks noGrp="1"/>
          </p:cNvSpPr>
          <p:nvPr>
            <p:ph idx="1"/>
          </p:nvPr>
        </p:nvSpPr>
        <p:spPr/>
        <p:txBody>
          <a:bodyPr>
            <a:normAutofit/>
          </a:bodyPr>
          <a:lstStyle/>
          <a:p>
            <a:pPr marL="0" indent="0">
              <a:buNone/>
            </a:pPr>
            <a:r>
              <a:rPr lang="en-GB" sz="3200" dirty="0"/>
              <a:t>Dictionary attacks work because many computer users and businesses insist on using ordinary words as passwords</a:t>
            </a:r>
          </a:p>
          <a:p>
            <a:pPr marL="0" indent="0">
              <a:buNone/>
            </a:pPr>
            <a:endParaRPr lang="en-GB" sz="3200" dirty="0"/>
          </a:p>
          <a:p>
            <a:pPr marL="0" indent="0">
              <a:buNone/>
            </a:pPr>
            <a:r>
              <a:rPr lang="en-GB" sz="3200" dirty="0"/>
              <a:t>Dictionary attacks are rarely successful against systems that employ multiple-word phrases, and unsuccessful against systems that employ random combinations of uppercase and lowercase letters mixed up with numerals</a:t>
            </a:r>
          </a:p>
        </p:txBody>
      </p:sp>
    </p:spTree>
    <p:extLst>
      <p:ext uri="{BB962C8B-B14F-4D97-AF65-F5344CB8AC3E}">
        <p14:creationId xmlns:p14="http://schemas.microsoft.com/office/powerpoint/2010/main" val="4900218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C63E5-ED45-4582-B923-1EFC37DC6636}"/>
              </a:ext>
            </a:extLst>
          </p:cNvPr>
          <p:cNvSpPr>
            <a:spLocks noGrp="1"/>
          </p:cNvSpPr>
          <p:nvPr>
            <p:ph type="title"/>
          </p:nvPr>
        </p:nvSpPr>
        <p:spPr/>
        <p:txBody>
          <a:bodyPr/>
          <a:lstStyle/>
          <a:p>
            <a:r>
              <a:rPr lang="en-GB" dirty="0"/>
              <a:t>Tools</a:t>
            </a:r>
          </a:p>
        </p:txBody>
      </p:sp>
      <p:sp>
        <p:nvSpPr>
          <p:cNvPr id="3" name="Content Placeholder 2">
            <a:extLst>
              <a:ext uri="{FF2B5EF4-FFF2-40B4-BE49-F238E27FC236}">
                <a16:creationId xmlns:a16="http://schemas.microsoft.com/office/drawing/2014/main" id="{F39DD0F8-6531-44BC-9A37-50C8CFEFB2E2}"/>
              </a:ext>
            </a:extLst>
          </p:cNvPr>
          <p:cNvSpPr>
            <a:spLocks noGrp="1"/>
          </p:cNvSpPr>
          <p:nvPr>
            <p:ph idx="1"/>
          </p:nvPr>
        </p:nvSpPr>
        <p:spPr>
          <a:xfrm>
            <a:off x="140508" y="1635555"/>
            <a:ext cx="4516033" cy="568254"/>
          </a:xfrm>
        </p:spPr>
        <p:txBody>
          <a:bodyPr/>
          <a:lstStyle/>
          <a:p>
            <a:r>
              <a:rPr lang="en-GB" dirty="0"/>
              <a:t>Can use tools such as:</a:t>
            </a:r>
          </a:p>
          <a:p>
            <a:pPr lvl="1"/>
            <a:endParaRPr lang="en-GB" dirty="0"/>
          </a:p>
        </p:txBody>
      </p:sp>
      <p:sp>
        <p:nvSpPr>
          <p:cNvPr id="5" name="Rectangle 4">
            <a:extLst>
              <a:ext uri="{FF2B5EF4-FFF2-40B4-BE49-F238E27FC236}">
                <a16:creationId xmlns:a16="http://schemas.microsoft.com/office/drawing/2014/main" id="{814941D9-D671-45BD-BDE5-F96AFBCFD846}"/>
              </a:ext>
            </a:extLst>
          </p:cNvPr>
          <p:cNvSpPr/>
          <p:nvPr/>
        </p:nvSpPr>
        <p:spPr>
          <a:xfrm>
            <a:off x="454518" y="2337373"/>
            <a:ext cx="3550261" cy="3872929"/>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t" anchorCtr="0"/>
          <a:lstStyle/>
          <a:p>
            <a:pPr algn="ctr"/>
            <a:r>
              <a:rPr lang="en-US" b="1" dirty="0"/>
              <a:t>Hydra</a:t>
            </a:r>
          </a:p>
          <a:p>
            <a:pPr algn="ctr"/>
            <a:endParaRPr lang="en-US" dirty="0"/>
          </a:p>
          <a:p>
            <a:pPr algn="ctr"/>
            <a:r>
              <a:rPr lang="en-US" dirty="0"/>
              <a:t>Quickly runs through a large number of password combinations, either simple brute force or dictionary-based</a:t>
            </a:r>
          </a:p>
          <a:p>
            <a:pPr algn="ctr"/>
            <a:endParaRPr lang="en-US" dirty="0"/>
          </a:p>
          <a:p>
            <a:pPr algn="ctr"/>
            <a:r>
              <a:rPr lang="en-US" dirty="0"/>
              <a:t>It can attack more than 50 protocols and multiple operating systems</a:t>
            </a:r>
          </a:p>
          <a:p>
            <a:pPr algn="ctr"/>
            <a:endParaRPr lang="en-US" dirty="0"/>
          </a:p>
          <a:p>
            <a:pPr algn="ctr"/>
            <a:r>
              <a:rPr lang="en-US" dirty="0"/>
              <a:t>Hydra is an open platform; the security community and attackers constantly develop new modules</a:t>
            </a:r>
          </a:p>
        </p:txBody>
      </p:sp>
      <p:sp>
        <p:nvSpPr>
          <p:cNvPr id="9" name="Rectangle 8">
            <a:extLst>
              <a:ext uri="{FF2B5EF4-FFF2-40B4-BE49-F238E27FC236}">
                <a16:creationId xmlns:a16="http://schemas.microsoft.com/office/drawing/2014/main" id="{CE7327EC-7B7A-4A33-96B1-1DAB07B8AC2D}"/>
              </a:ext>
            </a:extLst>
          </p:cNvPr>
          <p:cNvSpPr/>
          <p:nvPr/>
        </p:nvSpPr>
        <p:spPr>
          <a:xfrm>
            <a:off x="4259047" y="2337373"/>
            <a:ext cx="3633151" cy="3872928"/>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t" anchorCtr="0"/>
          <a:lstStyle/>
          <a:p>
            <a:pPr algn="ctr"/>
            <a:r>
              <a:rPr lang="en-US" b="1" dirty="0" err="1"/>
              <a:t>Aircrack</a:t>
            </a:r>
            <a:r>
              <a:rPr lang="en-US" b="1" dirty="0"/>
              <a:t>-ng</a:t>
            </a:r>
          </a:p>
          <a:p>
            <a:pPr algn="ctr"/>
            <a:endParaRPr lang="en-US" dirty="0"/>
          </a:p>
          <a:p>
            <a:pPr algn="ctr"/>
            <a:r>
              <a:rPr lang="en-US" dirty="0"/>
              <a:t>Can be used on Windows, Linux, iOS, and Android</a:t>
            </a:r>
          </a:p>
          <a:p>
            <a:pPr algn="ctr"/>
            <a:endParaRPr lang="en-US" dirty="0"/>
          </a:p>
          <a:p>
            <a:pPr algn="ctr"/>
            <a:r>
              <a:rPr lang="en-US" dirty="0"/>
              <a:t>It uses a dictionary of widely used passwords to attack wireless networks</a:t>
            </a:r>
          </a:p>
        </p:txBody>
      </p:sp>
      <p:sp>
        <p:nvSpPr>
          <p:cNvPr id="11" name="TextBox 10">
            <a:extLst>
              <a:ext uri="{FF2B5EF4-FFF2-40B4-BE49-F238E27FC236}">
                <a16:creationId xmlns:a16="http://schemas.microsoft.com/office/drawing/2014/main" id="{7F8902D4-18E6-4217-9734-54BC09113678}"/>
              </a:ext>
            </a:extLst>
          </p:cNvPr>
          <p:cNvSpPr txBox="1"/>
          <p:nvPr/>
        </p:nvSpPr>
        <p:spPr>
          <a:xfrm>
            <a:off x="69994" y="6858000"/>
            <a:ext cx="184731" cy="646331"/>
          </a:xfrm>
          <a:prstGeom prst="rect">
            <a:avLst/>
          </a:prstGeom>
          <a:noFill/>
        </p:spPr>
        <p:txBody>
          <a:bodyPr wrap="none" rtlCol="0">
            <a:spAutoFit/>
          </a:bodyPr>
          <a:lstStyle/>
          <a:p>
            <a:endParaRPr lang="en-GB" dirty="0"/>
          </a:p>
          <a:p>
            <a:endParaRPr lang="en-GB" dirty="0"/>
          </a:p>
        </p:txBody>
      </p:sp>
      <p:sp>
        <p:nvSpPr>
          <p:cNvPr id="12" name="Rectangle 11">
            <a:extLst>
              <a:ext uri="{FF2B5EF4-FFF2-40B4-BE49-F238E27FC236}">
                <a16:creationId xmlns:a16="http://schemas.microsoft.com/office/drawing/2014/main" id="{578FC345-62FF-45B9-8383-A67688DC8514}"/>
              </a:ext>
            </a:extLst>
          </p:cNvPr>
          <p:cNvSpPr/>
          <p:nvPr/>
        </p:nvSpPr>
        <p:spPr>
          <a:xfrm>
            <a:off x="8187214" y="2305455"/>
            <a:ext cx="3600092" cy="3872928"/>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t" anchorCtr="0"/>
          <a:lstStyle/>
          <a:p>
            <a:pPr algn="ctr"/>
            <a:r>
              <a:rPr lang="en-US" b="1" dirty="0"/>
              <a:t>L0phtCrack</a:t>
            </a:r>
          </a:p>
          <a:p>
            <a:pPr algn="ctr"/>
            <a:endParaRPr lang="en-US" dirty="0"/>
          </a:p>
          <a:p>
            <a:pPr algn="ctr"/>
            <a:r>
              <a:rPr lang="en-US" dirty="0"/>
              <a:t>A tool for cracking Windows passwords</a:t>
            </a:r>
          </a:p>
          <a:p>
            <a:pPr algn="ctr"/>
            <a:endParaRPr lang="en-US" dirty="0"/>
          </a:p>
          <a:p>
            <a:pPr algn="ctr"/>
            <a:r>
              <a:rPr lang="en-US" dirty="0"/>
              <a:t>It uses rainbow tables, dictionaries, and multiprocessor algorithms</a:t>
            </a:r>
          </a:p>
        </p:txBody>
      </p:sp>
    </p:spTree>
    <p:extLst>
      <p:ext uri="{BB962C8B-B14F-4D97-AF65-F5344CB8AC3E}">
        <p14:creationId xmlns:p14="http://schemas.microsoft.com/office/powerpoint/2010/main" val="4924592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C63E5-ED45-4582-B923-1EFC37DC6636}"/>
              </a:ext>
            </a:extLst>
          </p:cNvPr>
          <p:cNvSpPr>
            <a:spLocks noGrp="1"/>
          </p:cNvSpPr>
          <p:nvPr>
            <p:ph type="title"/>
          </p:nvPr>
        </p:nvSpPr>
        <p:spPr/>
        <p:txBody>
          <a:bodyPr/>
          <a:lstStyle/>
          <a:p>
            <a:r>
              <a:rPr lang="en-GB" dirty="0"/>
              <a:t>Tools</a:t>
            </a:r>
          </a:p>
        </p:txBody>
      </p:sp>
      <p:sp>
        <p:nvSpPr>
          <p:cNvPr id="3" name="Content Placeholder 2">
            <a:extLst>
              <a:ext uri="{FF2B5EF4-FFF2-40B4-BE49-F238E27FC236}">
                <a16:creationId xmlns:a16="http://schemas.microsoft.com/office/drawing/2014/main" id="{F39DD0F8-6531-44BC-9A37-50C8CFEFB2E2}"/>
              </a:ext>
            </a:extLst>
          </p:cNvPr>
          <p:cNvSpPr>
            <a:spLocks noGrp="1"/>
          </p:cNvSpPr>
          <p:nvPr>
            <p:ph idx="1"/>
          </p:nvPr>
        </p:nvSpPr>
        <p:spPr>
          <a:xfrm>
            <a:off x="140508" y="1635555"/>
            <a:ext cx="4516033" cy="568254"/>
          </a:xfrm>
        </p:spPr>
        <p:txBody>
          <a:bodyPr/>
          <a:lstStyle/>
          <a:p>
            <a:r>
              <a:rPr lang="en-GB" dirty="0"/>
              <a:t>Can use tools such as:</a:t>
            </a:r>
          </a:p>
          <a:p>
            <a:pPr lvl="1"/>
            <a:endParaRPr lang="en-GB" dirty="0"/>
          </a:p>
        </p:txBody>
      </p:sp>
      <p:sp>
        <p:nvSpPr>
          <p:cNvPr id="5" name="Rectangle 4">
            <a:extLst>
              <a:ext uri="{FF2B5EF4-FFF2-40B4-BE49-F238E27FC236}">
                <a16:creationId xmlns:a16="http://schemas.microsoft.com/office/drawing/2014/main" id="{814941D9-D671-45BD-BDE5-F96AFBCFD846}"/>
              </a:ext>
            </a:extLst>
          </p:cNvPr>
          <p:cNvSpPr/>
          <p:nvPr/>
        </p:nvSpPr>
        <p:spPr>
          <a:xfrm>
            <a:off x="454518" y="2337373"/>
            <a:ext cx="2633927" cy="3872929"/>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t" anchorCtr="0"/>
          <a:lstStyle/>
          <a:p>
            <a:pPr algn="ctr"/>
            <a:endParaRPr lang="en-US" dirty="0"/>
          </a:p>
          <a:p>
            <a:pPr algn="ctr"/>
            <a:r>
              <a:rPr lang="en-US" b="1" dirty="0"/>
              <a:t>John the Ripper</a:t>
            </a:r>
          </a:p>
          <a:p>
            <a:pPr algn="ctr"/>
            <a:endParaRPr lang="en-US" dirty="0"/>
          </a:p>
          <a:p>
            <a:pPr algn="ctr"/>
            <a:r>
              <a:rPr lang="en-US" dirty="0"/>
              <a:t>Runs on 15 different platforms including Unix, Windows, and OpenVMS</a:t>
            </a:r>
          </a:p>
          <a:p>
            <a:pPr algn="ctr"/>
            <a:endParaRPr lang="en-US" dirty="0"/>
          </a:p>
          <a:p>
            <a:pPr algn="ctr"/>
            <a:r>
              <a:rPr lang="en-US" dirty="0"/>
              <a:t>Tries all possible combinations using a dictionary of possible passwords</a:t>
            </a:r>
          </a:p>
        </p:txBody>
      </p:sp>
      <p:sp>
        <p:nvSpPr>
          <p:cNvPr id="7" name="Rectangle 6">
            <a:extLst>
              <a:ext uri="{FF2B5EF4-FFF2-40B4-BE49-F238E27FC236}">
                <a16:creationId xmlns:a16="http://schemas.microsoft.com/office/drawing/2014/main" id="{CBBFBA98-F549-422A-9983-352B1E5FFAA3}"/>
              </a:ext>
            </a:extLst>
          </p:cNvPr>
          <p:cNvSpPr/>
          <p:nvPr/>
        </p:nvSpPr>
        <p:spPr>
          <a:xfrm>
            <a:off x="3371859" y="2337373"/>
            <a:ext cx="2576167" cy="3872928"/>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t" anchorCtr="0"/>
          <a:lstStyle/>
          <a:p>
            <a:pPr algn="ctr"/>
            <a:endParaRPr lang="en-US" dirty="0"/>
          </a:p>
          <a:p>
            <a:pPr algn="ctr"/>
            <a:r>
              <a:rPr lang="en-US" b="1" dirty="0" err="1"/>
              <a:t>Hashcat</a:t>
            </a:r>
            <a:endParaRPr lang="en-US" b="1" dirty="0"/>
          </a:p>
          <a:p>
            <a:pPr algn="ctr"/>
            <a:endParaRPr lang="en-US" dirty="0"/>
          </a:p>
          <a:p>
            <a:pPr algn="ctr"/>
            <a:r>
              <a:rPr lang="en-US" dirty="0"/>
              <a:t>Works on Windows, Linux, and Mac OS</a:t>
            </a:r>
          </a:p>
          <a:p>
            <a:pPr algn="ctr"/>
            <a:endParaRPr lang="en-US" dirty="0"/>
          </a:p>
          <a:p>
            <a:pPr algn="ctr"/>
            <a:r>
              <a:rPr lang="en-US" dirty="0"/>
              <a:t>Can perform simple brute force, rule-based, and hybrid attacks</a:t>
            </a:r>
          </a:p>
        </p:txBody>
      </p:sp>
      <p:sp>
        <p:nvSpPr>
          <p:cNvPr id="9" name="Rectangle 8">
            <a:extLst>
              <a:ext uri="{FF2B5EF4-FFF2-40B4-BE49-F238E27FC236}">
                <a16:creationId xmlns:a16="http://schemas.microsoft.com/office/drawing/2014/main" id="{CE7327EC-7B7A-4A33-96B1-1DAB07B8AC2D}"/>
              </a:ext>
            </a:extLst>
          </p:cNvPr>
          <p:cNvSpPr/>
          <p:nvPr/>
        </p:nvSpPr>
        <p:spPr>
          <a:xfrm>
            <a:off x="6245270" y="2337373"/>
            <a:ext cx="2637069" cy="3872928"/>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t" anchorCtr="0"/>
          <a:lstStyle/>
          <a:p>
            <a:pPr algn="ctr"/>
            <a:endParaRPr lang="en-US" dirty="0"/>
          </a:p>
          <a:p>
            <a:pPr algn="ctr"/>
            <a:r>
              <a:rPr lang="en-US" b="1" dirty="0" err="1"/>
              <a:t>DaveGrohl</a:t>
            </a:r>
            <a:endParaRPr lang="en-US" b="1" dirty="0"/>
          </a:p>
          <a:p>
            <a:pPr algn="ctr"/>
            <a:endParaRPr lang="en-US" dirty="0"/>
          </a:p>
          <a:p>
            <a:pPr algn="ctr"/>
            <a:r>
              <a:rPr lang="en-US" dirty="0"/>
              <a:t>An open-source tool for cracking Mac OS</a:t>
            </a:r>
          </a:p>
          <a:p>
            <a:pPr algn="ctr"/>
            <a:endParaRPr lang="en-US" dirty="0"/>
          </a:p>
          <a:p>
            <a:pPr algn="ctr"/>
            <a:r>
              <a:rPr lang="en-US" dirty="0"/>
              <a:t>Can be distributed across multiple computers</a:t>
            </a:r>
          </a:p>
        </p:txBody>
      </p:sp>
      <p:sp>
        <p:nvSpPr>
          <p:cNvPr id="11" name="TextBox 10">
            <a:extLst>
              <a:ext uri="{FF2B5EF4-FFF2-40B4-BE49-F238E27FC236}">
                <a16:creationId xmlns:a16="http://schemas.microsoft.com/office/drawing/2014/main" id="{7F8902D4-18E6-4217-9734-54BC09113678}"/>
              </a:ext>
            </a:extLst>
          </p:cNvPr>
          <p:cNvSpPr txBox="1"/>
          <p:nvPr/>
        </p:nvSpPr>
        <p:spPr>
          <a:xfrm>
            <a:off x="69994" y="6858000"/>
            <a:ext cx="184731" cy="646331"/>
          </a:xfrm>
          <a:prstGeom prst="rect">
            <a:avLst/>
          </a:prstGeom>
          <a:noFill/>
        </p:spPr>
        <p:txBody>
          <a:bodyPr wrap="none" rtlCol="0">
            <a:spAutoFit/>
          </a:bodyPr>
          <a:lstStyle/>
          <a:p>
            <a:endParaRPr lang="en-GB" dirty="0"/>
          </a:p>
          <a:p>
            <a:endParaRPr lang="en-GB" dirty="0"/>
          </a:p>
        </p:txBody>
      </p:sp>
      <p:sp>
        <p:nvSpPr>
          <p:cNvPr id="12" name="Rectangle 11">
            <a:extLst>
              <a:ext uri="{FF2B5EF4-FFF2-40B4-BE49-F238E27FC236}">
                <a16:creationId xmlns:a16="http://schemas.microsoft.com/office/drawing/2014/main" id="{578FC345-62FF-45B9-8383-A67688DC8514}"/>
              </a:ext>
            </a:extLst>
          </p:cNvPr>
          <p:cNvSpPr/>
          <p:nvPr/>
        </p:nvSpPr>
        <p:spPr>
          <a:xfrm>
            <a:off x="9150246" y="2305455"/>
            <a:ext cx="2637069" cy="3872928"/>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t" anchorCtr="0"/>
          <a:lstStyle/>
          <a:p>
            <a:pPr algn="ctr"/>
            <a:endParaRPr lang="en-US" dirty="0"/>
          </a:p>
          <a:p>
            <a:pPr algn="ctr"/>
            <a:r>
              <a:rPr lang="en-US" b="1" dirty="0" err="1"/>
              <a:t>Ncrack</a:t>
            </a:r>
            <a:endParaRPr lang="en-US" b="1" dirty="0"/>
          </a:p>
          <a:p>
            <a:pPr algn="ctr"/>
            <a:endParaRPr lang="en-US" dirty="0"/>
          </a:p>
          <a:p>
            <a:pPr algn="ctr"/>
            <a:r>
              <a:rPr lang="en-US" dirty="0"/>
              <a:t>A tool for cracking network authentication</a:t>
            </a:r>
          </a:p>
          <a:p>
            <a:pPr algn="ctr"/>
            <a:endParaRPr lang="en-US" dirty="0"/>
          </a:p>
          <a:p>
            <a:pPr algn="ctr"/>
            <a:r>
              <a:rPr lang="en-US" dirty="0"/>
              <a:t>It can be used on Windows, Linux, and BSD</a:t>
            </a:r>
          </a:p>
        </p:txBody>
      </p:sp>
    </p:spTree>
    <p:extLst>
      <p:ext uri="{BB962C8B-B14F-4D97-AF65-F5344CB8AC3E}">
        <p14:creationId xmlns:p14="http://schemas.microsoft.com/office/powerpoint/2010/main" val="4561092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Rainbow Tables</a:t>
            </a:r>
            <a:endParaRPr lang="en-GB" sz="4800" dirty="0"/>
          </a:p>
        </p:txBody>
      </p:sp>
    </p:spTree>
    <p:extLst>
      <p:ext uri="{BB962C8B-B14F-4D97-AF65-F5344CB8AC3E}">
        <p14:creationId xmlns:p14="http://schemas.microsoft.com/office/powerpoint/2010/main" val="1209443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2D086-A43B-4CDC-A095-32ECF695D0EB}"/>
              </a:ext>
            </a:extLst>
          </p:cNvPr>
          <p:cNvSpPr>
            <a:spLocks noGrp="1"/>
          </p:cNvSpPr>
          <p:nvPr>
            <p:ph type="title"/>
          </p:nvPr>
        </p:nvSpPr>
        <p:spPr/>
        <p:txBody>
          <a:bodyPr/>
          <a:lstStyle/>
          <a:p>
            <a:r>
              <a:rPr lang="en-GB" dirty="0"/>
              <a:t>Syllabus – Week 2</a:t>
            </a:r>
          </a:p>
        </p:txBody>
      </p:sp>
      <p:sp>
        <p:nvSpPr>
          <p:cNvPr id="3" name="Content Placeholder 2">
            <a:extLst>
              <a:ext uri="{FF2B5EF4-FFF2-40B4-BE49-F238E27FC236}">
                <a16:creationId xmlns:a16="http://schemas.microsoft.com/office/drawing/2014/main" id="{93E1A0CE-437E-4089-AE73-03BEE8D4C05A}"/>
              </a:ext>
            </a:extLst>
          </p:cNvPr>
          <p:cNvSpPr>
            <a:spLocks noGrp="1"/>
          </p:cNvSpPr>
          <p:nvPr>
            <p:ph idx="1"/>
          </p:nvPr>
        </p:nvSpPr>
        <p:spPr>
          <a:xfrm>
            <a:off x="838200" y="1420586"/>
            <a:ext cx="10515600" cy="4756377"/>
          </a:xfrm>
        </p:spPr>
        <p:txBody>
          <a:bodyPr>
            <a:normAutofit/>
          </a:bodyPr>
          <a:lstStyle/>
          <a:p>
            <a:r>
              <a:rPr lang="en-US" sz="1800" b="1" i="0" u="none" strike="noStrike" baseline="0" dirty="0">
                <a:solidFill>
                  <a:schemeClr val="accent2"/>
                </a:solidFill>
                <a:latin typeface="Arial" panose="020B0604020202020204" pitchFamily="34" charset="0"/>
              </a:rPr>
              <a:t>Monday</a:t>
            </a:r>
          </a:p>
          <a:p>
            <a:pPr lvl="1"/>
            <a:r>
              <a:rPr lang="en-US" sz="1400" b="1" i="0" u="none" strike="noStrike" baseline="0" dirty="0">
                <a:solidFill>
                  <a:schemeClr val="accent2"/>
                </a:solidFill>
                <a:latin typeface="Arial" panose="020B0604020202020204" pitchFamily="34" charset="0"/>
              </a:rPr>
              <a:t>Secure Hash</a:t>
            </a:r>
          </a:p>
          <a:p>
            <a:pPr lvl="1"/>
            <a:r>
              <a:rPr lang="en-US" sz="1400" b="1" dirty="0">
                <a:solidFill>
                  <a:schemeClr val="accent2"/>
                </a:solidFill>
                <a:latin typeface="Arial" panose="020B0604020202020204" pitchFamily="34" charset="0"/>
              </a:rPr>
              <a:t>Digital Signing, Certificate Authorities</a:t>
            </a:r>
            <a:endParaRPr lang="en-US" sz="1400" b="1" i="0" u="none" strike="noStrike" baseline="0" dirty="0">
              <a:solidFill>
                <a:schemeClr val="accent2"/>
              </a:solidFill>
              <a:latin typeface="Arial" panose="020B0604020202020204" pitchFamily="34" charset="0"/>
            </a:endParaRPr>
          </a:p>
          <a:p>
            <a:r>
              <a:rPr lang="en-GB" sz="1800" b="0" i="0" u="none" strike="noStrike" baseline="0" dirty="0">
                <a:solidFill>
                  <a:srgbClr val="000000"/>
                </a:solidFill>
                <a:latin typeface="Arial" panose="020B0604020202020204" pitchFamily="34" charset="0"/>
              </a:rPr>
              <a:t>Tuesday</a:t>
            </a:r>
          </a:p>
          <a:p>
            <a:pPr lvl="1"/>
            <a:r>
              <a:rPr lang="en-GB" sz="1400" dirty="0">
                <a:solidFill>
                  <a:srgbClr val="000000"/>
                </a:solidFill>
                <a:latin typeface="Arial" panose="020B0604020202020204" pitchFamily="34" charset="0"/>
              </a:rPr>
              <a:t>Public Key</a:t>
            </a:r>
            <a:r>
              <a:rPr lang="en-GB" sz="1400" b="0" i="0" u="none" strike="noStrike" baseline="0" dirty="0">
                <a:solidFill>
                  <a:srgbClr val="000000"/>
                </a:solidFill>
                <a:latin typeface="Arial" panose="020B0604020202020204" pitchFamily="34" charset="0"/>
              </a:rPr>
              <a:t> Ciphers – Examples &amp; Analysis</a:t>
            </a:r>
          </a:p>
          <a:p>
            <a:pPr lvl="1"/>
            <a:r>
              <a:rPr lang="en-GB" sz="1400" dirty="0">
                <a:solidFill>
                  <a:srgbClr val="000000"/>
                </a:solidFill>
                <a:latin typeface="Arial" panose="020B0604020202020204" pitchFamily="34" charset="0"/>
              </a:rPr>
              <a:t>Block Ciphers – Examples &amp; Analysis – Covered Previously</a:t>
            </a:r>
            <a:endParaRPr lang="en-GB" sz="1400" b="0" i="0" u="none" strike="noStrike" baseline="0" dirty="0">
              <a:solidFill>
                <a:srgbClr val="000000"/>
              </a:solidFill>
              <a:latin typeface="Arial" panose="020B0604020202020204" pitchFamily="34" charset="0"/>
            </a:endParaRPr>
          </a:p>
          <a:p>
            <a:r>
              <a:rPr lang="en-GB" sz="1800" b="0" i="0" u="none" strike="noStrike" baseline="0" dirty="0">
                <a:solidFill>
                  <a:srgbClr val="000000"/>
                </a:solidFill>
                <a:latin typeface="Arial" panose="020B0604020202020204" pitchFamily="34" charset="0"/>
              </a:rPr>
              <a:t>Wednesday</a:t>
            </a:r>
          </a:p>
          <a:p>
            <a:pPr lvl="1"/>
            <a:r>
              <a:rPr lang="en-US" sz="1400" b="0" i="0" u="none" strike="noStrike" baseline="0" dirty="0">
                <a:solidFill>
                  <a:srgbClr val="000000"/>
                </a:solidFill>
                <a:latin typeface="Arial" panose="020B0604020202020204" pitchFamily="34" charset="0"/>
              </a:rPr>
              <a:t>How cryptographic techniques are applied and to what end and their limitations</a:t>
            </a:r>
          </a:p>
          <a:p>
            <a:r>
              <a:rPr lang="en-GB" sz="1800" dirty="0">
                <a:solidFill>
                  <a:srgbClr val="000000"/>
                </a:solidFill>
                <a:latin typeface="Arial" panose="020B0604020202020204" pitchFamily="34" charset="0"/>
              </a:rPr>
              <a:t>Thursday</a:t>
            </a:r>
          </a:p>
          <a:p>
            <a:pPr lvl="1"/>
            <a:r>
              <a:rPr lang="en-US" sz="1400" dirty="0">
                <a:solidFill>
                  <a:srgbClr val="000000"/>
                </a:solidFill>
                <a:latin typeface="Arial" panose="020B0604020202020204" pitchFamily="34" charset="0"/>
              </a:rPr>
              <a:t>Examples of badly applied or implemented cryptographic techniques</a:t>
            </a:r>
          </a:p>
          <a:p>
            <a:r>
              <a:rPr lang="en-US" sz="1800" dirty="0">
                <a:solidFill>
                  <a:srgbClr val="223346"/>
                </a:solidFill>
                <a:latin typeface="Arial" panose="020B0604020202020204" pitchFamily="34" charset="0"/>
              </a:rPr>
              <a:t>Friday</a:t>
            </a:r>
          </a:p>
          <a:p>
            <a:pPr lvl="1"/>
            <a:r>
              <a:rPr lang="en-GB" sz="1400" dirty="0">
                <a:solidFill>
                  <a:srgbClr val="000000"/>
                </a:solidFill>
                <a:latin typeface="Arial" panose="020B0604020202020204" pitchFamily="34" charset="0"/>
              </a:rPr>
              <a:t>Review, Q&amp;A</a:t>
            </a:r>
          </a:p>
          <a:p>
            <a:pPr lvl="1"/>
            <a:endParaRPr lang="en-GB" sz="1400" b="0" i="0" u="none" strike="noStrike" baseline="0" dirty="0">
              <a:solidFill>
                <a:srgbClr val="000000"/>
              </a:solidFill>
              <a:latin typeface="Arial" panose="020B0604020202020204" pitchFamily="34" charset="0"/>
            </a:endParaRPr>
          </a:p>
        </p:txBody>
      </p:sp>
    </p:spTree>
    <p:extLst>
      <p:ext uri="{BB962C8B-B14F-4D97-AF65-F5344CB8AC3E}">
        <p14:creationId xmlns:p14="http://schemas.microsoft.com/office/powerpoint/2010/main" val="28517253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Rainbow Tables</a:t>
            </a:r>
          </a:p>
        </p:txBody>
      </p:sp>
      <p:sp>
        <p:nvSpPr>
          <p:cNvPr id="3" name="Content Placeholder 2"/>
          <p:cNvSpPr>
            <a:spLocks noGrp="1"/>
          </p:cNvSpPr>
          <p:nvPr>
            <p:ph idx="1"/>
          </p:nvPr>
        </p:nvSpPr>
        <p:spPr/>
        <p:txBody>
          <a:bodyPr>
            <a:normAutofit/>
          </a:bodyPr>
          <a:lstStyle/>
          <a:p>
            <a:pPr marL="0" indent="0">
              <a:buNone/>
            </a:pPr>
            <a:r>
              <a:rPr lang="en-GB" sz="4000" dirty="0"/>
              <a:t>A rainbow table is a database that is used to gain authentication by cracking the password hash</a:t>
            </a:r>
          </a:p>
          <a:p>
            <a:pPr marL="0" indent="0">
              <a:buNone/>
            </a:pPr>
            <a:endParaRPr lang="en-GB" sz="4000" dirty="0"/>
          </a:p>
          <a:p>
            <a:pPr marL="0" indent="0">
              <a:buNone/>
            </a:pPr>
            <a:r>
              <a:rPr lang="en-GB" sz="4000" dirty="0"/>
              <a:t>It is a precomputed dictionary of plaintext passwords and their corresponding hash values that can be used to find out what plaintext password produces a particular hash</a:t>
            </a:r>
          </a:p>
        </p:txBody>
      </p:sp>
    </p:spTree>
    <p:extLst>
      <p:ext uri="{BB962C8B-B14F-4D97-AF65-F5344CB8AC3E}">
        <p14:creationId xmlns:p14="http://schemas.microsoft.com/office/powerpoint/2010/main" val="26584264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Rainbow Tables</a:t>
            </a:r>
          </a:p>
        </p:txBody>
      </p:sp>
      <p:sp>
        <p:nvSpPr>
          <p:cNvPr id="3" name="Content Placeholder 2"/>
          <p:cNvSpPr>
            <a:spLocks noGrp="1"/>
          </p:cNvSpPr>
          <p:nvPr>
            <p:ph idx="1"/>
          </p:nvPr>
        </p:nvSpPr>
        <p:spPr/>
        <p:txBody>
          <a:bodyPr>
            <a:normAutofit/>
          </a:bodyPr>
          <a:lstStyle/>
          <a:p>
            <a:pPr marL="0" indent="0" algn="ctr">
              <a:buNone/>
            </a:pPr>
            <a:endParaRPr lang="en-US" sz="4000" dirty="0"/>
          </a:p>
          <a:p>
            <a:pPr marL="0" indent="0" algn="ctr">
              <a:buNone/>
            </a:pPr>
            <a:r>
              <a:rPr lang="en-US" sz="4000" dirty="0"/>
              <a:t>Since more than one text can produce the same hash, it’s not important to know what the original password really was, as long as it produces the same hash</a:t>
            </a:r>
          </a:p>
          <a:p>
            <a:pPr marL="0" indent="0">
              <a:buNone/>
            </a:pPr>
            <a:endParaRPr lang="en-GB" sz="4000" dirty="0"/>
          </a:p>
        </p:txBody>
      </p:sp>
    </p:spTree>
    <p:extLst>
      <p:ext uri="{BB962C8B-B14F-4D97-AF65-F5344CB8AC3E}">
        <p14:creationId xmlns:p14="http://schemas.microsoft.com/office/powerpoint/2010/main" val="9060647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846DE-DBF2-4615-857F-A80B5AA8D4BC}"/>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447F8626-0E44-4F56-B728-DBB549F9F7B5}"/>
              </a:ext>
            </a:extLst>
          </p:cNvPr>
          <p:cNvPicPr>
            <a:picLocks noGrp="1" noChangeAspect="1"/>
          </p:cNvPicPr>
          <p:nvPr>
            <p:ph idx="1"/>
          </p:nvPr>
        </p:nvPicPr>
        <p:blipFill>
          <a:blip r:embed="rId2"/>
          <a:stretch>
            <a:fillRect/>
          </a:stretch>
        </p:blipFill>
        <p:spPr>
          <a:xfrm>
            <a:off x="1371922" y="831053"/>
            <a:ext cx="9167741" cy="5837578"/>
          </a:xfrm>
          <a:prstGeom prst="rect">
            <a:avLst/>
          </a:prstGeom>
        </p:spPr>
      </p:pic>
    </p:spTree>
    <p:extLst>
      <p:ext uri="{BB962C8B-B14F-4D97-AF65-F5344CB8AC3E}">
        <p14:creationId xmlns:p14="http://schemas.microsoft.com/office/powerpoint/2010/main" val="14540290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Rainbow Tables</a:t>
            </a:r>
          </a:p>
        </p:txBody>
      </p:sp>
      <p:sp>
        <p:nvSpPr>
          <p:cNvPr id="3" name="Content Placeholder 2"/>
          <p:cNvSpPr>
            <a:spLocks noGrp="1"/>
          </p:cNvSpPr>
          <p:nvPr>
            <p:ph idx="1"/>
          </p:nvPr>
        </p:nvSpPr>
        <p:spPr/>
        <p:txBody>
          <a:bodyPr>
            <a:normAutofit/>
          </a:bodyPr>
          <a:lstStyle/>
          <a:p>
            <a:pPr marL="0" indent="0" algn="ctr">
              <a:buNone/>
            </a:pPr>
            <a:r>
              <a:rPr lang="en-GB" sz="5400" dirty="0"/>
              <a:t>A rainbow table attack reduces the processing power and time taken to conduct an attack by using pre-computed hashes</a:t>
            </a:r>
          </a:p>
        </p:txBody>
      </p:sp>
    </p:spTree>
    <p:extLst>
      <p:ext uri="{BB962C8B-B14F-4D97-AF65-F5344CB8AC3E}">
        <p14:creationId xmlns:p14="http://schemas.microsoft.com/office/powerpoint/2010/main" val="32599392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lgn="ctr">
              <a:buNone/>
            </a:pPr>
            <a:r>
              <a:rPr lang="en-US" sz="4800" dirty="0"/>
              <a:t>Digital Signing</a:t>
            </a:r>
            <a:endParaRPr lang="en-GB" sz="4800" dirty="0"/>
          </a:p>
        </p:txBody>
      </p:sp>
    </p:spTree>
    <p:extLst>
      <p:ext uri="{BB962C8B-B14F-4D97-AF65-F5344CB8AC3E}">
        <p14:creationId xmlns:p14="http://schemas.microsoft.com/office/powerpoint/2010/main" val="14785461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D9903-6C96-4B47-9483-DE5AC8369B1B}"/>
              </a:ext>
            </a:extLst>
          </p:cNvPr>
          <p:cNvSpPr>
            <a:spLocks noGrp="1"/>
          </p:cNvSpPr>
          <p:nvPr>
            <p:ph type="title"/>
          </p:nvPr>
        </p:nvSpPr>
        <p:spPr/>
        <p:txBody>
          <a:bodyPr/>
          <a:lstStyle/>
          <a:p>
            <a:r>
              <a:rPr lang="en-GB" dirty="0"/>
              <a:t>Cryptography Principles</a:t>
            </a:r>
          </a:p>
        </p:txBody>
      </p:sp>
      <p:sp>
        <p:nvSpPr>
          <p:cNvPr id="3" name="Content Placeholder 2">
            <a:extLst>
              <a:ext uri="{FF2B5EF4-FFF2-40B4-BE49-F238E27FC236}">
                <a16:creationId xmlns:a16="http://schemas.microsoft.com/office/drawing/2014/main" id="{E7D82C7E-4D53-42F5-B3A3-FCC14764415E}"/>
              </a:ext>
            </a:extLst>
          </p:cNvPr>
          <p:cNvSpPr>
            <a:spLocks noGrp="1"/>
          </p:cNvSpPr>
          <p:nvPr>
            <p:ph sz="half" idx="1"/>
          </p:nvPr>
        </p:nvSpPr>
        <p:spPr/>
        <p:txBody>
          <a:bodyPr/>
          <a:lstStyle/>
          <a:p>
            <a:pPr marL="0" indent="0">
              <a:buNone/>
            </a:pPr>
            <a:endParaRPr lang="en-GB" dirty="0"/>
          </a:p>
          <a:p>
            <a:pPr marL="0" indent="0" algn="ctr">
              <a:buNone/>
            </a:pPr>
            <a:r>
              <a:rPr lang="en-GB" b="1" dirty="0"/>
              <a:t>Integrity</a:t>
            </a:r>
          </a:p>
          <a:p>
            <a:pPr marL="0" indent="0" algn="ctr">
              <a:buNone/>
            </a:pPr>
            <a:r>
              <a:rPr lang="en-US" dirty="0"/>
              <a:t>Ensuring the consistency, accuracy, completeness and general trustworthiness of data is maintained, “In Transit” and “At Rest”, and throughout its lifecycle</a:t>
            </a:r>
            <a:endParaRPr lang="en-GB" dirty="0"/>
          </a:p>
          <a:p>
            <a:pPr marL="0" indent="0">
              <a:buNone/>
            </a:pPr>
            <a:endParaRPr lang="en-GB" dirty="0"/>
          </a:p>
        </p:txBody>
      </p:sp>
      <p:pic>
        <p:nvPicPr>
          <p:cNvPr id="5" name="Content Placeholder 4" descr="Two steel chains joined">
            <a:extLst>
              <a:ext uri="{FF2B5EF4-FFF2-40B4-BE49-F238E27FC236}">
                <a16:creationId xmlns:a16="http://schemas.microsoft.com/office/drawing/2014/main" id="{3A0ECB20-D1A0-461D-A7EA-60FE38030D7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58402"/>
            <a:ext cx="5181600" cy="3885784"/>
          </a:xfrm>
          <a:prstGeom prst="rect">
            <a:avLst/>
          </a:prstGeom>
          <a:effectLst>
            <a:softEdge rad="266700"/>
          </a:effectLst>
        </p:spPr>
      </p:pic>
    </p:spTree>
    <p:extLst>
      <p:ext uri="{BB962C8B-B14F-4D97-AF65-F5344CB8AC3E}">
        <p14:creationId xmlns:p14="http://schemas.microsoft.com/office/powerpoint/2010/main" val="29285130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a:xfrm>
            <a:off x="838200" y="365125"/>
            <a:ext cx="10515600" cy="1325563"/>
          </a:xfrm>
        </p:spPr>
        <p:txBody>
          <a:bodyPr anchor="ctr">
            <a:normAutofit/>
          </a:bodyPr>
          <a:lstStyle/>
          <a:p>
            <a:r>
              <a:rPr lang="en-GB" dirty="0"/>
              <a:t>Cryptography Principles</a:t>
            </a:r>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sz="half" idx="1"/>
          </p:nvPr>
        </p:nvSpPr>
        <p:spPr>
          <a:xfrm>
            <a:off x="838200" y="1825625"/>
            <a:ext cx="5181600" cy="4351338"/>
          </a:xfrm>
        </p:spPr>
        <p:txBody>
          <a:bodyPr>
            <a:normAutofit/>
          </a:bodyPr>
          <a:lstStyle/>
          <a:p>
            <a:pPr marL="0" indent="0">
              <a:buNone/>
            </a:pPr>
            <a:endParaRPr lang="en-US" dirty="0"/>
          </a:p>
          <a:p>
            <a:pPr marL="0" indent="0">
              <a:buNone/>
            </a:pPr>
            <a:endParaRPr lang="en-US" dirty="0"/>
          </a:p>
          <a:p>
            <a:pPr marL="0" indent="0" algn="ctr">
              <a:buNone/>
            </a:pPr>
            <a:r>
              <a:rPr lang="en-US" b="1" dirty="0"/>
              <a:t>Authentication</a:t>
            </a:r>
          </a:p>
          <a:p>
            <a:pPr marL="0" indent="0" algn="ctr">
              <a:buNone/>
            </a:pPr>
            <a:r>
              <a:rPr lang="en-US" dirty="0"/>
              <a:t>A process for recognizing and confirming a users identity</a:t>
            </a:r>
            <a:endParaRPr lang="en-GB" dirty="0"/>
          </a:p>
          <a:p>
            <a:endParaRPr lang="en-GB" dirty="0"/>
          </a:p>
        </p:txBody>
      </p:sp>
      <p:pic>
        <p:nvPicPr>
          <p:cNvPr id="4" name="Picture 3" descr="Person with idea concept">
            <a:extLst>
              <a:ext uri="{FF2B5EF4-FFF2-40B4-BE49-F238E27FC236}">
                <a16:creationId xmlns:a16="http://schemas.microsoft.com/office/drawing/2014/main" id="{49E0707F-0F80-461F-BFAA-CD203CD897F2}"/>
              </a:ext>
            </a:extLst>
          </p:cNvPr>
          <p:cNvPicPr>
            <a:picLocks noChangeAspect="1"/>
          </p:cNvPicPr>
          <p:nvPr/>
        </p:nvPicPr>
        <p:blipFill rotWithShape="1">
          <a:blip r:embed="rId2">
            <a:extLst>
              <a:ext uri="{28A0092B-C50C-407E-A947-70E740481C1C}">
                <a14:useLocalDpi xmlns:a14="http://schemas.microsoft.com/office/drawing/2010/main" val="0"/>
              </a:ext>
            </a:extLst>
          </a:blip>
          <a:srcRect l="16476" r="4037" b="-1"/>
          <a:stretch/>
        </p:blipFill>
        <p:spPr>
          <a:xfrm>
            <a:off x="6172200" y="1825625"/>
            <a:ext cx="5181600" cy="4351338"/>
          </a:xfrm>
          <a:prstGeom prst="rect">
            <a:avLst/>
          </a:prstGeom>
          <a:noFill/>
          <a:effectLst>
            <a:softEdge rad="279400"/>
          </a:effectLst>
        </p:spPr>
      </p:pic>
    </p:spTree>
    <p:extLst>
      <p:ext uri="{BB962C8B-B14F-4D97-AF65-F5344CB8AC3E}">
        <p14:creationId xmlns:p14="http://schemas.microsoft.com/office/powerpoint/2010/main" val="15660292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D9903-6C96-4B47-9483-DE5AC8369B1B}"/>
              </a:ext>
            </a:extLst>
          </p:cNvPr>
          <p:cNvSpPr>
            <a:spLocks noGrp="1"/>
          </p:cNvSpPr>
          <p:nvPr>
            <p:ph type="title"/>
          </p:nvPr>
        </p:nvSpPr>
        <p:spPr/>
        <p:txBody>
          <a:bodyPr/>
          <a:lstStyle/>
          <a:p>
            <a:r>
              <a:rPr lang="en-GB" dirty="0"/>
              <a:t>Cryptography Principles</a:t>
            </a:r>
          </a:p>
        </p:txBody>
      </p:sp>
      <p:sp>
        <p:nvSpPr>
          <p:cNvPr id="3" name="Content Placeholder 2">
            <a:extLst>
              <a:ext uri="{FF2B5EF4-FFF2-40B4-BE49-F238E27FC236}">
                <a16:creationId xmlns:a16="http://schemas.microsoft.com/office/drawing/2014/main" id="{E7D82C7E-4D53-42F5-B3A3-FCC14764415E}"/>
              </a:ext>
            </a:extLst>
          </p:cNvPr>
          <p:cNvSpPr>
            <a:spLocks noGrp="1"/>
          </p:cNvSpPr>
          <p:nvPr>
            <p:ph sz="half" idx="1"/>
          </p:nvPr>
        </p:nvSpPr>
        <p:spPr/>
        <p:txBody>
          <a:bodyPr/>
          <a:lstStyle/>
          <a:p>
            <a:pPr marL="0" indent="0">
              <a:buNone/>
            </a:pPr>
            <a:endParaRPr lang="en-GB" dirty="0"/>
          </a:p>
          <a:p>
            <a:pPr marL="0" indent="0">
              <a:buNone/>
            </a:pPr>
            <a:endParaRPr lang="en-GB" dirty="0"/>
          </a:p>
          <a:p>
            <a:pPr marL="0" indent="0" algn="ctr">
              <a:buNone/>
            </a:pPr>
            <a:r>
              <a:rPr lang="en-US" b="1" dirty="0"/>
              <a:t>Non-Repudiation</a:t>
            </a:r>
          </a:p>
          <a:p>
            <a:pPr marL="0" indent="0" algn="ctr">
              <a:buNone/>
            </a:pPr>
            <a:r>
              <a:rPr lang="en-US" dirty="0"/>
              <a:t>Preventing an individual or entity from denying having performed a particular action</a:t>
            </a:r>
          </a:p>
          <a:p>
            <a:pPr marL="0" indent="0">
              <a:buNone/>
            </a:pPr>
            <a:endParaRPr lang="en-GB" dirty="0"/>
          </a:p>
        </p:txBody>
      </p:sp>
      <p:pic>
        <p:nvPicPr>
          <p:cNvPr id="7" name="Picture 6" descr="Robot operating a machine">
            <a:extLst>
              <a:ext uri="{FF2B5EF4-FFF2-40B4-BE49-F238E27FC236}">
                <a16:creationId xmlns:a16="http://schemas.microsoft.com/office/drawing/2014/main" id="{E8CBF609-83EF-422B-8BA2-A60BADCCFCF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96000" y="2206595"/>
            <a:ext cx="5616311" cy="3448246"/>
          </a:xfrm>
          <a:prstGeom prst="rect">
            <a:avLst/>
          </a:prstGeom>
          <a:effectLst>
            <a:softEdge rad="266700"/>
          </a:effectLst>
        </p:spPr>
      </p:pic>
    </p:spTree>
    <p:extLst>
      <p:ext uri="{BB962C8B-B14F-4D97-AF65-F5344CB8AC3E}">
        <p14:creationId xmlns:p14="http://schemas.microsoft.com/office/powerpoint/2010/main" val="21169938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B8B42-33B3-48B4-842D-991CD019BD25}"/>
              </a:ext>
            </a:extLst>
          </p:cNvPr>
          <p:cNvSpPr>
            <a:spLocks noGrp="1"/>
          </p:cNvSpPr>
          <p:nvPr>
            <p:ph type="title"/>
          </p:nvPr>
        </p:nvSpPr>
        <p:spPr/>
        <p:txBody>
          <a:bodyPr/>
          <a:lstStyle/>
          <a:p>
            <a:r>
              <a:rPr lang="en-GB" dirty="0"/>
              <a:t>Digital Signatures</a:t>
            </a:r>
          </a:p>
        </p:txBody>
      </p:sp>
      <p:sp>
        <p:nvSpPr>
          <p:cNvPr id="3" name="Content Placeholder 2">
            <a:extLst>
              <a:ext uri="{FF2B5EF4-FFF2-40B4-BE49-F238E27FC236}">
                <a16:creationId xmlns:a16="http://schemas.microsoft.com/office/drawing/2014/main" id="{E147E39A-84D1-42DD-B7BA-82DA5D0B5B9F}"/>
              </a:ext>
            </a:extLst>
          </p:cNvPr>
          <p:cNvSpPr>
            <a:spLocks noGrp="1"/>
          </p:cNvSpPr>
          <p:nvPr>
            <p:ph idx="1"/>
          </p:nvPr>
        </p:nvSpPr>
        <p:spPr>
          <a:xfrm>
            <a:off x="838199" y="1825625"/>
            <a:ext cx="5469693" cy="4351338"/>
          </a:xfrm>
        </p:spPr>
        <p:txBody>
          <a:bodyPr>
            <a:normAutofit/>
          </a:bodyPr>
          <a:lstStyle/>
          <a:p>
            <a:pPr marL="0" indent="0">
              <a:buNone/>
            </a:pPr>
            <a:r>
              <a:rPr lang="en-GB" dirty="0"/>
              <a:t>Digital Signatures Explanation:</a:t>
            </a:r>
          </a:p>
          <a:p>
            <a:pPr marL="0" indent="0">
              <a:buNone/>
            </a:pPr>
            <a:endParaRPr lang="en-GB" dirty="0"/>
          </a:p>
          <a:p>
            <a:pPr marL="0" indent="0">
              <a:buNone/>
            </a:pPr>
            <a:r>
              <a:rPr lang="en-US" dirty="0">
                <a:hlinkClick r:id="rId3"/>
              </a:rPr>
              <a:t>What are Digital Signatures? - Computerphile – YouTube</a:t>
            </a:r>
            <a:endParaRPr lang="en-US" dirty="0"/>
          </a:p>
          <a:p>
            <a:pPr marL="0" indent="0">
              <a:buNone/>
            </a:pPr>
            <a:r>
              <a:rPr lang="en-US" dirty="0"/>
              <a:t>10 Mins</a:t>
            </a:r>
            <a:endParaRPr lang="en-GB" dirty="0"/>
          </a:p>
        </p:txBody>
      </p:sp>
      <p:pic>
        <p:nvPicPr>
          <p:cNvPr id="5" name="Picture 4">
            <a:extLst>
              <a:ext uri="{FF2B5EF4-FFF2-40B4-BE49-F238E27FC236}">
                <a16:creationId xmlns:a16="http://schemas.microsoft.com/office/drawing/2014/main" id="{4CDA2F65-1221-4E5C-8719-9B0AA10C317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70054" y="1459192"/>
            <a:ext cx="4782168" cy="4677721"/>
          </a:xfrm>
          <a:prstGeom prst="rect">
            <a:avLst/>
          </a:prstGeom>
          <a:effectLst>
            <a:softEdge rad="266700"/>
          </a:effectLst>
        </p:spPr>
      </p:pic>
    </p:spTree>
    <p:extLst>
      <p:ext uri="{BB962C8B-B14F-4D97-AF65-F5344CB8AC3E}">
        <p14:creationId xmlns:p14="http://schemas.microsoft.com/office/powerpoint/2010/main" val="1927881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lgn="ctr">
              <a:buNone/>
            </a:pPr>
            <a:r>
              <a:rPr lang="en-US" sz="4800" dirty="0"/>
              <a:t>Hashes and Digital Signatures</a:t>
            </a:r>
            <a:endParaRPr lang="en-GB" sz="4800" dirty="0"/>
          </a:p>
        </p:txBody>
      </p:sp>
    </p:spTree>
    <p:extLst>
      <p:ext uri="{BB962C8B-B14F-4D97-AF65-F5344CB8AC3E}">
        <p14:creationId xmlns:p14="http://schemas.microsoft.com/office/powerpoint/2010/main" val="2280184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lgn="ctr">
              <a:buNone/>
            </a:pPr>
            <a:r>
              <a:rPr lang="en-US" sz="4800" dirty="0"/>
              <a:t>Secure Hash</a:t>
            </a:r>
            <a:endParaRPr lang="en-GB" sz="4800" dirty="0"/>
          </a:p>
        </p:txBody>
      </p:sp>
    </p:spTree>
    <p:extLst>
      <p:ext uri="{BB962C8B-B14F-4D97-AF65-F5344CB8AC3E}">
        <p14:creationId xmlns:p14="http://schemas.microsoft.com/office/powerpoint/2010/main" val="42281492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2CBFC-338C-40A5-B7AC-492C1C0E8364}"/>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4DAEBBF3-2856-436A-B0DD-43FEC7543E1B}"/>
              </a:ext>
            </a:extLst>
          </p:cNvPr>
          <p:cNvSpPr>
            <a:spLocks noGrp="1"/>
          </p:cNvSpPr>
          <p:nvPr>
            <p:ph idx="1"/>
          </p:nvPr>
        </p:nvSpPr>
        <p:spPr>
          <a:xfrm>
            <a:off x="838201" y="1825625"/>
            <a:ext cx="5949820" cy="4351338"/>
          </a:xfrm>
        </p:spPr>
        <p:txBody>
          <a:bodyPr>
            <a:normAutofit/>
          </a:bodyPr>
          <a:lstStyle/>
          <a:p>
            <a:pPr marL="0" indent="0" algn="ctr">
              <a:buNone/>
            </a:pPr>
            <a:endParaRPr lang="en-GB" sz="4000" dirty="0"/>
          </a:p>
          <a:p>
            <a:pPr marL="0" indent="0" algn="ctr">
              <a:buNone/>
            </a:pPr>
            <a:r>
              <a:rPr lang="en-GB" sz="4000" dirty="0"/>
              <a:t>Ensure you are familiar with the Hashing Function,  Digital Signature process and associated calculations</a:t>
            </a:r>
          </a:p>
        </p:txBody>
      </p:sp>
      <p:pic>
        <p:nvPicPr>
          <p:cNvPr id="5" name="Graphic 4" descr="Information with solid fill">
            <a:extLst>
              <a:ext uri="{FF2B5EF4-FFF2-40B4-BE49-F238E27FC236}">
                <a16:creationId xmlns:a16="http://schemas.microsoft.com/office/drawing/2014/main" id="{7DD09E31-BBC3-47D8-A8AD-F71C1F4D61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05336" y="1741649"/>
            <a:ext cx="3911057" cy="3911057"/>
          </a:xfrm>
          <a:prstGeom prst="rect">
            <a:avLst/>
          </a:prstGeom>
        </p:spPr>
      </p:pic>
    </p:spTree>
    <p:extLst>
      <p:ext uri="{BB962C8B-B14F-4D97-AF65-F5344CB8AC3E}">
        <p14:creationId xmlns:p14="http://schemas.microsoft.com/office/powerpoint/2010/main" val="22551175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Hashes and Digital Signatures</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lnSpcReduction="10000"/>
          </a:bodyPr>
          <a:lstStyle/>
          <a:p>
            <a:pPr marL="0" indent="0">
              <a:buNone/>
            </a:pPr>
            <a:r>
              <a:rPr lang="en-US" dirty="0"/>
              <a:t>Hashing can be used in digital signatures to provide assurance:</a:t>
            </a:r>
          </a:p>
          <a:p>
            <a:pPr marL="0" indent="0">
              <a:buNone/>
            </a:pPr>
            <a:endParaRPr lang="en-US" dirty="0"/>
          </a:p>
          <a:p>
            <a:r>
              <a:rPr lang="en-US" dirty="0"/>
              <a:t>Message has not changed – Principle of Integrity</a:t>
            </a:r>
          </a:p>
          <a:p>
            <a:r>
              <a:rPr lang="en-US" dirty="0"/>
              <a:t>Source of the message – Principle of Authentication</a:t>
            </a:r>
          </a:p>
          <a:p>
            <a:r>
              <a:rPr lang="en-US" dirty="0"/>
              <a:t>Signature is definitely from that person – Principle of non-repudiation</a:t>
            </a:r>
          </a:p>
          <a:p>
            <a:endParaRPr lang="en-US" dirty="0"/>
          </a:p>
          <a:p>
            <a:pPr marL="0" indent="0">
              <a:buNone/>
            </a:pPr>
            <a:r>
              <a:rPr lang="en-US" dirty="0"/>
              <a:t>“Non-repudiation” = Person cannot deny that they sent the message</a:t>
            </a:r>
          </a:p>
          <a:p>
            <a:pPr marL="0" indent="0">
              <a:buNone/>
            </a:pPr>
            <a:endParaRPr lang="en-US" dirty="0"/>
          </a:p>
          <a:p>
            <a:pPr marL="0" indent="0">
              <a:buNone/>
            </a:pPr>
            <a:r>
              <a:rPr lang="en-US" dirty="0"/>
              <a:t>Hashes can also be referred to as the “Message Digest”</a:t>
            </a:r>
          </a:p>
        </p:txBody>
      </p:sp>
    </p:spTree>
    <p:extLst>
      <p:ext uri="{BB962C8B-B14F-4D97-AF65-F5344CB8AC3E}">
        <p14:creationId xmlns:p14="http://schemas.microsoft.com/office/powerpoint/2010/main" val="23534565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438E3-2657-44E0-B51B-3C3FA58E6256}"/>
              </a:ext>
            </a:extLst>
          </p:cNvPr>
          <p:cNvSpPr>
            <a:spLocks noGrp="1"/>
          </p:cNvSpPr>
          <p:nvPr>
            <p:ph type="title"/>
          </p:nvPr>
        </p:nvSpPr>
        <p:spPr/>
        <p:txBody>
          <a:bodyPr/>
          <a:lstStyle/>
          <a:p>
            <a:r>
              <a:rPr lang="en-GB" dirty="0"/>
              <a:t>Digital Signature (Encrypted Digest)</a:t>
            </a:r>
          </a:p>
        </p:txBody>
      </p:sp>
      <p:pic>
        <p:nvPicPr>
          <p:cNvPr id="5" name="Content Placeholder 4" descr="Diagram&#10;&#10;Description automatically generated">
            <a:extLst>
              <a:ext uri="{FF2B5EF4-FFF2-40B4-BE49-F238E27FC236}">
                <a16:creationId xmlns:a16="http://schemas.microsoft.com/office/drawing/2014/main" id="{7756BCEB-518F-4FF8-BC3A-D048F6BFE8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54022" y="1292785"/>
            <a:ext cx="7338123" cy="5565215"/>
          </a:xfrm>
        </p:spPr>
      </p:pic>
    </p:spTree>
    <p:extLst>
      <p:ext uri="{BB962C8B-B14F-4D97-AF65-F5344CB8AC3E}">
        <p14:creationId xmlns:p14="http://schemas.microsoft.com/office/powerpoint/2010/main" val="40921858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76CED-2B90-47CF-A19C-9B2979510468}"/>
              </a:ext>
            </a:extLst>
          </p:cNvPr>
          <p:cNvSpPr>
            <a:spLocks noGrp="1"/>
          </p:cNvSpPr>
          <p:nvPr>
            <p:ph type="title"/>
          </p:nvPr>
        </p:nvSpPr>
        <p:spPr/>
        <p:txBody>
          <a:bodyPr/>
          <a:lstStyle/>
          <a:p>
            <a:r>
              <a:rPr lang="en-GB" dirty="0"/>
              <a:t>Example</a:t>
            </a:r>
          </a:p>
        </p:txBody>
      </p:sp>
      <p:sp>
        <p:nvSpPr>
          <p:cNvPr id="3" name="Content Placeholder 2">
            <a:extLst>
              <a:ext uri="{FF2B5EF4-FFF2-40B4-BE49-F238E27FC236}">
                <a16:creationId xmlns:a16="http://schemas.microsoft.com/office/drawing/2014/main" id="{F298364C-EABC-492A-AB2F-56FA28BB7DA7}"/>
              </a:ext>
            </a:extLst>
          </p:cNvPr>
          <p:cNvSpPr>
            <a:spLocks noGrp="1"/>
          </p:cNvSpPr>
          <p:nvPr>
            <p:ph idx="1"/>
          </p:nvPr>
        </p:nvSpPr>
        <p:spPr/>
        <p:txBody>
          <a:bodyPr>
            <a:normAutofit/>
          </a:bodyPr>
          <a:lstStyle/>
          <a:p>
            <a:r>
              <a:rPr lang="en-US" dirty="0"/>
              <a:t>In previous examples we have seen how Alice uses Bob's public key to send him an encrypted message </a:t>
            </a:r>
          </a:p>
          <a:p>
            <a:endParaRPr lang="en-US" dirty="0"/>
          </a:p>
          <a:p>
            <a:r>
              <a:rPr lang="en-US" dirty="0"/>
              <a:t>When sending a message, she can claim to be Alice, but Bob has no way of verifying that the message was from Alice since anyone can use Bob's public key to send him encrypted messages </a:t>
            </a:r>
          </a:p>
          <a:p>
            <a:endParaRPr lang="en-US" dirty="0"/>
          </a:p>
          <a:p>
            <a:r>
              <a:rPr lang="en-US" dirty="0"/>
              <a:t>In order to verify the origin of a message, Alice’s RSA Private Key can  be used to sign the message prior to it being sent</a:t>
            </a:r>
          </a:p>
          <a:p>
            <a:endParaRPr lang="en-US" dirty="0"/>
          </a:p>
        </p:txBody>
      </p:sp>
    </p:spTree>
    <p:extLst>
      <p:ext uri="{BB962C8B-B14F-4D97-AF65-F5344CB8AC3E}">
        <p14:creationId xmlns:p14="http://schemas.microsoft.com/office/powerpoint/2010/main" val="39980710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80F-0F90-45E6-A578-8B1E8359A174}"/>
              </a:ext>
            </a:extLst>
          </p:cNvPr>
          <p:cNvSpPr>
            <a:spLocks noGrp="1"/>
          </p:cNvSpPr>
          <p:nvPr>
            <p:ph type="title"/>
          </p:nvPr>
        </p:nvSpPr>
        <p:spPr/>
        <p:txBody>
          <a:bodyPr/>
          <a:lstStyle/>
          <a:p>
            <a:r>
              <a:rPr lang="en-GB" dirty="0"/>
              <a:t>Example continued…</a:t>
            </a:r>
          </a:p>
        </p:txBody>
      </p:sp>
      <p:sp>
        <p:nvSpPr>
          <p:cNvPr id="3" name="Content Placeholder 2">
            <a:extLst>
              <a:ext uri="{FF2B5EF4-FFF2-40B4-BE49-F238E27FC236}">
                <a16:creationId xmlns:a16="http://schemas.microsoft.com/office/drawing/2014/main" id="{260D94EA-18E7-47D1-AB85-E9B0FB1B49B7}"/>
              </a:ext>
            </a:extLst>
          </p:cNvPr>
          <p:cNvSpPr>
            <a:spLocks noGrp="1"/>
          </p:cNvSpPr>
          <p:nvPr>
            <p:ph idx="1"/>
          </p:nvPr>
        </p:nvSpPr>
        <p:spPr/>
        <p:txBody>
          <a:bodyPr>
            <a:normAutofit/>
          </a:bodyPr>
          <a:lstStyle/>
          <a:p>
            <a:r>
              <a:rPr lang="en-GB" dirty="0"/>
              <a:t>Alice also needs to provide assurance that the message hasn’t been tampered with whilst in transit, so will hash the message prior to adding her Digital Signature</a:t>
            </a:r>
          </a:p>
          <a:p>
            <a:endParaRPr lang="en-GB" dirty="0"/>
          </a:p>
          <a:p>
            <a:r>
              <a:rPr lang="en-GB" dirty="0"/>
              <a:t>For this example instead of using MD5, SHA-1 or SHA-2 Alice is going to hash the message using a simplified hashing method of her own</a:t>
            </a:r>
          </a:p>
          <a:p>
            <a:endParaRPr lang="en-GB" dirty="0"/>
          </a:p>
          <a:p>
            <a:r>
              <a:rPr lang="en-GB" dirty="0"/>
              <a:t>Once a hash value / message digest of the file has been created, Alice will add her digital signature prior to sending both to Bob</a:t>
            </a:r>
          </a:p>
          <a:p>
            <a:endParaRPr lang="en-GB" dirty="0"/>
          </a:p>
        </p:txBody>
      </p:sp>
    </p:spTree>
    <p:extLst>
      <p:ext uri="{BB962C8B-B14F-4D97-AF65-F5344CB8AC3E}">
        <p14:creationId xmlns:p14="http://schemas.microsoft.com/office/powerpoint/2010/main" val="14436796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4D285-2EE0-4A56-94A3-70146127013F}"/>
              </a:ext>
            </a:extLst>
          </p:cNvPr>
          <p:cNvSpPr>
            <a:spLocks noGrp="1"/>
          </p:cNvSpPr>
          <p:nvPr>
            <p:ph type="title"/>
          </p:nvPr>
        </p:nvSpPr>
        <p:spPr/>
        <p:txBody>
          <a:bodyPr/>
          <a:lstStyle/>
          <a:p>
            <a:r>
              <a:rPr lang="en-GB" dirty="0"/>
              <a:t>Stage 1 – Create a Hash Digest of the message</a:t>
            </a:r>
          </a:p>
        </p:txBody>
      </p:sp>
      <p:sp>
        <p:nvSpPr>
          <p:cNvPr id="3" name="Content Placeholder 2">
            <a:extLst>
              <a:ext uri="{FF2B5EF4-FFF2-40B4-BE49-F238E27FC236}">
                <a16:creationId xmlns:a16="http://schemas.microsoft.com/office/drawing/2014/main" id="{0CF7CF7D-F5E3-46E5-BC68-F874574080A9}"/>
              </a:ext>
            </a:extLst>
          </p:cNvPr>
          <p:cNvSpPr>
            <a:spLocks noGrp="1"/>
          </p:cNvSpPr>
          <p:nvPr>
            <p:ph idx="1"/>
          </p:nvPr>
        </p:nvSpPr>
        <p:spPr/>
        <p:txBody>
          <a:bodyPr>
            <a:normAutofit/>
          </a:bodyPr>
          <a:lstStyle/>
          <a:p>
            <a:r>
              <a:rPr lang="en-US" dirty="0"/>
              <a:t>Alice wants to send the message “TRUE” to Bob. Alice wants to send this in plain text so does not need to encrypt it, but she wants to sign it so that Bob knows it came from her</a:t>
            </a:r>
          </a:p>
          <a:p>
            <a:endParaRPr lang="en-US" dirty="0"/>
          </a:p>
          <a:p>
            <a:r>
              <a:rPr lang="en-US" dirty="0"/>
              <a:t>To sign it, she first creates a hash as follows: </a:t>
            </a:r>
          </a:p>
          <a:p>
            <a:endParaRPr lang="en-US" dirty="0"/>
          </a:p>
          <a:p>
            <a:r>
              <a:rPr lang="en-US" dirty="0"/>
              <a:t>Convert the message “TRUE” into a hexadecimal string </a:t>
            </a:r>
          </a:p>
          <a:p>
            <a:r>
              <a:rPr lang="en-US" dirty="0"/>
              <a:t>(so A goes to 41, up to Z going to 5A)</a:t>
            </a:r>
          </a:p>
          <a:p>
            <a:endParaRPr lang="en-GB" dirty="0"/>
          </a:p>
        </p:txBody>
      </p:sp>
    </p:spTree>
    <p:extLst>
      <p:ext uri="{BB962C8B-B14F-4D97-AF65-F5344CB8AC3E}">
        <p14:creationId xmlns:p14="http://schemas.microsoft.com/office/powerpoint/2010/main" val="249355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552B-F4F3-4218-9097-425CFC692BB5}"/>
              </a:ext>
            </a:extLst>
          </p:cNvPr>
          <p:cNvSpPr>
            <a:spLocks noGrp="1"/>
          </p:cNvSpPr>
          <p:nvPr>
            <p:ph type="title"/>
          </p:nvPr>
        </p:nvSpPr>
        <p:spPr/>
        <p:txBody>
          <a:bodyPr/>
          <a:lstStyle/>
          <a:p>
            <a:r>
              <a:rPr lang="en-GB" dirty="0"/>
              <a:t>RSA Encryption – Decimal to Ascii to Hex</a:t>
            </a:r>
          </a:p>
        </p:txBody>
      </p:sp>
      <p:pic>
        <p:nvPicPr>
          <p:cNvPr id="1026" name="Picture 2">
            <a:extLst>
              <a:ext uri="{FF2B5EF4-FFF2-40B4-BE49-F238E27FC236}">
                <a16:creationId xmlns:a16="http://schemas.microsoft.com/office/drawing/2014/main" id="{01A6A822-AF66-45E3-8C56-EF477977FB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24"/>
          <a:stretch/>
        </p:blipFill>
        <p:spPr bwMode="auto">
          <a:xfrm>
            <a:off x="1933063" y="1545876"/>
            <a:ext cx="7912114" cy="5029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42311C8-10D1-4F88-9DB0-5CC8E2024D48}"/>
              </a:ext>
            </a:extLst>
          </p:cNvPr>
          <p:cNvSpPr/>
          <p:nvPr/>
        </p:nvSpPr>
        <p:spPr>
          <a:xfrm>
            <a:off x="6466407" y="4781122"/>
            <a:ext cx="1062016" cy="151717"/>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a:p>
        </p:txBody>
      </p:sp>
      <p:sp>
        <p:nvSpPr>
          <p:cNvPr id="7" name="Rectangle 6">
            <a:extLst>
              <a:ext uri="{FF2B5EF4-FFF2-40B4-BE49-F238E27FC236}">
                <a16:creationId xmlns:a16="http://schemas.microsoft.com/office/drawing/2014/main" id="{FEB51F91-3DF3-47CC-8962-1DCDF62A5254}"/>
              </a:ext>
            </a:extLst>
          </p:cNvPr>
          <p:cNvSpPr/>
          <p:nvPr/>
        </p:nvSpPr>
        <p:spPr>
          <a:xfrm>
            <a:off x="6466407" y="4507075"/>
            <a:ext cx="1062016" cy="151717"/>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a:p>
        </p:txBody>
      </p:sp>
      <p:sp>
        <p:nvSpPr>
          <p:cNvPr id="8" name="Rectangle 7">
            <a:extLst>
              <a:ext uri="{FF2B5EF4-FFF2-40B4-BE49-F238E27FC236}">
                <a16:creationId xmlns:a16="http://schemas.microsoft.com/office/drawing/2014/main" id="{E8F13D02-ABCB-4E1B-9977-D3FBE19B76E2}"/>
              </a:ext>
            </a:extLst>
          </p:cNvPr>
          <p:cNvSpPr/>
          <p:nvPr/>
        </p:nvSpPr>
        <p:spPr>
          <a:xfrm>
            <a:off x="6466407" y="4932839"/>
            <a:ext cx="1062016" cy="151717"/>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a:p>
        </p:txBody>
      </p:sp>
      <p:sp>
        <p:nvSpPr>
          <p:cNvPr id="9" name="Rectangle 8">
            <a:extLst>
              <a:ext uri="{FF2B5EF4-FFF2-40B4-BE49-F238E27FC236}">
                <a16:creationId xmlns:a16="http://schemas.microsoft.com/office/drawing/2014/main" id="{D0782E29-3794-453D-A964-DD8196B7D065}"/>
              </a:ext>
            </a:extLst>
          </p:cNvPr>
          <p:cNvSpPr/>
          <p:nvPr/>
        </p:nvSpPr>
        <p:spPr>
          <a:xfrm>
            <a:off x="6466407" y="2624971"/>
            <a:ext cx="1062016" cy="151717"/>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a:p>
        </p:txBody>
      </p:sp>
    </p:spTree>
    <p:extLst>
      <p:ext uri="{BB962C8B-B14F-4D97-AF65-F5344CB8AC3E}">
        <p14:creationId xmlns:p14="http://schemas.microsoft.com/office/powerpoint/2010/main" val="10425754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4D285-2EE0-4A56-94A3-70146127013F}"/>
              </a:ext>
            </a:extLst>
          </p:cNvPr>
          <p:cNvSpPr>
            <a:spLocks noGrp="1"/>
          </p:cNvSpPr>
          <p:nvPr>
            <p:ph type="title"/>
          </p:nvPr>
        </p:nvSpPr>
        <p:spPr/>
        <p:txBody>
          <a:bodyPr/>
          <a:lstStyle/>
          <a:p>
            <a:r>
              <a:rPr lang="en-GB" dirty="0"/>
              <a:t>Stage 1 – Create a Hash Digest of the message</a:t>
            </a:r>
          </a:p>
        </p:txBody>
      </p:sp>
      <p:sp>
        <p:nvSpPr>
          <p:cNvPr id="3" name="Content Placeholder 2">
            <a:extLst>
              <a:ext uri="{FF2B5EF4-FFF2-40B4-BE49-F238E27FC236}">
                <a16:creationId xmlns:a16="http://schemas.microsoft.com/office/drawing/2014/main" id="{0CF7CF7D-F5E3-46E5-BC68-F874574080A9}"/>
              </a:ext>
            </a:extLst>
          </p:cNvPr>
          <p:cNvSpPr>
            <a:spLocks noGrp="1"/>
          </p:cNvSpPr>
          <p:nvPr>
            <p:ph idx="1"/>
          </p:nvPr>
        </p:nvSpPr>
        <p:spPr/>
        <p:txBody>
          <a:bodyPr>
            <a:normAutofit lnSpcReduction="10000"/>
          </a:bodyPr>
          <a:lstStyle/>
          <a:p>
            <a:r>
              <a:rPr lang="en-US" dirty="0"/>
              <a:t>Write the hexadecimal strings next to each other to form an 8-digit string </a:t>
            </a:r>
          </a:p>
          <a:p>
            <a:endParaRPr lang="en-US" dirty="0"/>
          </a:p>
          <a:p>
            <a:endParaRPr lang="en-US" dirty="0"/>
          </a:p>
          <a:p>
            <a:r>
              <a:rPr lang="en-US" dirty="0"/>
              <a:t>Reverse the string (so e.g. 0F671E89 would go to 98E176F0) </a:t>
            </a:r>
          </a:p>
          <a:p>
            <a:endParaRPr lang="en-US" dirty="0"/>
          </a:p>
          <a:p>
            <a:endParaRPr lang="en-US" dirty="0"/>
          </a:p>
          <a:p>
            <a:endParaRPr lang="en-US" dirty="0"/>
          </a:p>
          <a:p>
            <a:pPr marL="0" indent="0">
              <a:buNone/>
            </a:pPr>
            <a:r>
              <a:rPr lang="en-US" dirty="0"/>
              <a:t>Note: Reverse the number individually not in pairs = 54552545</a:t>
            </a:r>
          </a:p>
          <a:p>
            <a:endParaRPr lang="en-GB" dirty="0"/>
          </a:p>
        </p:txBody>
      </p:sp>
      <p:graphicFrame>
        <p:nvGraphicFramePr>
          <p:cNvPr id="4" name="Table 4">
            <a:extLst>
              <a:ext uri="{FF2B5EF4-FFF2-40B4-BE49-F238E27FC236}">
                <a16:creationId xmlns:a16="http://schemas.microsoft.com/office/drawing/2014/main" id="{5E23E6C1-FDB3-446E-99D0-9D75FD09ADB3}"/>
              </a:ext>
            </a:extLst>
          </p:cNvPr>
          <p:cNvGraphicFramePr>
            <a:graphicFrameLocks noGrp="1"/>
          </p:cNvGraphicFramePr>
          <p:nvPr>
            <p:extLst>
              <p:ext uri="{D42A27DB-BD31-4B8C-83A1-F6EECF244321}">
                <p14:modId xmlns:p14="http://schemas.microsoft.com/office/powerpoint/2010/main" val="4286266014"/>
              </p:ext>
            </p:extLst>
          </p:nvPr>
        </p:nvGraphicFramePr>
        <p:xfrm>
          <a:off x="3832096" y="2626374"/>
          <a:ext cx="3479004" cy="736600"/>
        </p:xfrm>
        <a:graphic>
          <a:graphicData uri="http://schemas.openxmlformats.org/drawingml/2006/table">
            <a:tbl>
              <a:tblPr firstRow="1" bandRow="1">
                <a:tableStyleId>{5C22544A-7EE6-4342-B048-85BDC9FD1C3A}</a:tableStyleId>
              </a:tblPr>
              <a:tblGrid>
                <a:gridCol w="869751">
                  <a:extLst>
                    <a:ext uri="{9D8B030D-6E8A-4147-A177-3AD203B41FA5}">
                      <a16:colId xmlns:a16="http://schemas.microsoft.com/office/drawing/2014/main" val="3095122437"/>
                    </a:ext>
                  </a:extLst>
                </a:gridCol>
                <a:gridCol w="869751">
                  <a:extLst>
                    <a:ext uri="{9D8B030D-6E8A-4147-A177-3AD203B41FA5}">
                      <a16:colId xmlns:a16="http://schemas.microsoft.com/office/drawing/2014/main" val="318685143"/>
                    </a:ext>
                  </a:extLst>
                </a:gridCol>
                <a:gridCol w="869751">
                  <a:extLst>
                    <a:ext uri="{9D8B030D-6E8A-4147-A177-3AD203B41FA5}">
                      <a16:colId xmlns:a16="http://schemas.microsoft.com/office/drawing/2014/main" val="1596217417"/>
                    </a:ext>
                  </a:extLst>
                </a:gridCol>
                <a:gridCol w="869751">
                  <a:extLst>
                    <a:ext uri="{9D8B030D-6E8A-4147-A177-3AD203B41FA5}">
                      <a16:colId xmlns:a16="http://schemas.microsoft.com/office/drawing/2014/main" val="352030498"/>
                    </a:ext>
                  </a:extLst>
                </a:gridCol>
              </a:tblGrid>
              <a:tr h="370840">
                <a:tc>
                  <a:txBody>
                    <a:bodyPr/>
                    <a:lstStyle/>
                    <a:p>
                      <a:pPr algn="ctr"/>
                      <a:r>
                        <a:rPr lang="en-GB" dirty="0"/>
                        <a:t>T</a:t>
                      </a:r>
                    </a:p>
                  </a:txBody>
                  <a:tcPr/>
                </a:tc>
                <a:tc>
                  <a:txBody>
                    <a:bodyPr/>
                    <a:lstStyle/>
                    <a:p>
                      <a:pPr algn="ctr"/>
                      <a:r>
                        <a:rPr lang="en-GB" dirty="0"/>
                        <a:t>R</a:t>
                      </a:r>
                    </a:p>
                  </a:txBody>
                  <a:tcPr/>
                </a:tc>
                <a:tc>
                  <a:txBody>
                    <a:bodyPr/>
                    <a:lstStyle/>
                    <a:p>
                      <a:pPr algn="ctr"/>
                      <a:r>
                        <a:rPr lang="en-GB" dirty="0"/>
                        <a:t>U</a:t>
                      </a:r>
                    </a:p>
                  </a:txBody>
                  <a:tcPr/>
                </a:tc>
                <a:tc>
                  <a:txBody>
                    <a:bodyPr/>
                    <a:lstStyle/>
                    <a:p>
                      <a:pPr algn="ctr"/>
                      <a:r>
                        <a:rPr lang="en-GB" dirty="0"/>
                        <a:t>E</a:t>
                      </a:r>
                    </a:p>
                  </a:txBody>
                  <a:tcPr/>
                </a:tc>
                <a:extLst>
                  <a:ext uri="{0D108BD9-81ED-4DB2-BD59-A6C34878D82A}">
                    <a16:rowId xmlns:a16="http://schemas.microsoft.com/office/drawing/2014/main" val="1214767131"/>
                  </a:ext>
                </a:extLst>
              </a:tr>
              <a:tr h="340551">
                <a:tc>
                  <a:txBody>
                    <a:bodyPr/>
                    <a:lstStyle/>
                    <a:p>
                      <a:pPr algn="ctr"/>
                      <a:r>
                        <a:rPr lang="en-GB" dirty="0"/>
                        <a:t>54</a:t>
                      </a:r>
                    </a:p>
                  </a:txBody>
                  <a:tcPr/>
                </a:tc>
                <a:tc>
                  <a:txBody>
                    <a:bodyPr/>
                    <a:lstStyle/>
                    <a:p>
                      <a:pPr algn="ctr"/>
                      <a:r>
                        <a:rPr lang="en-GB" dirty="0"/>
                        <a:t>52</a:t>
                      </a:r>
                    </a:p>
                  </a:txBody>
                  <a:tcPr/>
                </a:tc>
                <a:tc>
                  <a:txBody>
                    <a:bodyPr/>
                    <a:lstStyle/>
                    <a:p>
                      <a:pPr algn="ctr"/>
                      <a:r>
                        <a:rPr lang="en-GB" dirty="0"/>
                        <a:t>55</a:t>
                      </a:r>
                    </a:p>
                  </a:txBody>
                  <a:tcPr/>
                </a:tc>
                <a:tc>
                  <a:txBody>
                    <a:bodyPr/>
                    <a:lstStyle/>
                    <a:p>
                      <a:pPr algn="ctr"/>
                      <a:r>
                        <a:rPr lang="en-GB" dirty="0"/>
                        <a:t>45</a:t>
                      </a:r>
                    </a:p>
                  </a:txBody>
                  <a:tcPr/>
                </a:tc>
                <a:extLst>
                  <a:ext uri="{0D108BD9-81ED-4DB2-BD59-A6C34878D82A}">
                    <a16:rowId xmlns:a16="http://schemas.microsoft.com/office/drawing/2014/main" val="3929498348"/>
                  </a:ext>
                </a:extLst>
              </a:tr>
            </a:tbl>
          </a:graphicData>
        </a:graphic>
      </p:graphicFrame>
      <p:graphicFrame>
        <p:nvGraphicFramePr>
          <p:cNvPr id="7" name="Table 4">
            <a:extLst>
              <a:ext uri="{FF2B5EF4-FFF2-40B4-BE49-F238E27FC236}">
                <a16:creationId xmlns:a16="http://schemas.microsoft.com/office/drawing/2014/main" id="{1F27FF9B-229A-44CC-97C0-C2617F246726}"/>
              </a:ext>
            </a:extLst>
          </p:cNvPr>
          <p:cNvGraphicFramePr>
            <a:graphicFrameLocks noGrp="1"/>
          </p:cNvGraphicFramePr>
          <p:nvPr>
            <p:extLst>
              <p:ext uri="{D42A27DB-BD31-4B8C-83A1-F6EECF244321}">
                <p14:modId xmlns:p14="http://schemas.microsoft.com/office/powerpoint/2010/main" val="2066960478"/>
              </p:ext>
            </p:extLst>
          </p:nvPr>
        </p:nvGraphicFramePr>
        <p:xfrm>
          <a:off x="3832096" y="4655035"/>
          <a:ext cx="3479004" cy="736600"/>
        </p:xfrm>
        <a:graphic>
          <a:graphicData uri="http://schemas.openxmlformats.org/drawingml/2006/table">
            <a:tbl>
              <a:tblPr firstRow="1" bandRow="1">
                <a:tableStyleId>{5C22544A-7EE6-4342-B048-85BDC9FD1C3A}</a:tableStyleId>
              </a:tblPr>
              <a:tblGrid>
                <a:gridCol w="869751">
                  <a:extLst>
                    <a:ext uri="{9D8B030D-6E8A-4147-A177-3AD203B41FA5}">
                      <a16:colId xmlns:a16="http://schemas.microsoft.com/office/drawing/2014/main" val="3095122437"/>
                    </a:ext>
                  </a:extLst>
                </a:gridCol>
                <a:gridCol w="869751">
                  <a:extLst>
                    <a:ext uri="{9D8B030D-6E8A-4147-A177-3AD203B41FA5}">
                      <a16:colId xmlns:a16="http://schemas.microsoft.com/office/drawing/2014/main" val="318685143"/>
                    </a:ext>
                  </a:extLst>
                </a:gridCol>
                <a:gridCol w="869751">
                  <a:extLst>
                    <a:ext uri="{9D8B030D-6E8A-4147-A177-3AD203B41FA5}">
                      <a16:colId xmlns:a16="http://schemas.microsoft.com/office/drawing/2014/main" val="1596217417"/>
                    </a:ext>
                  </a:extLst>
                </a:gridCol>
                <a:gridCol w="869751">
                  <a:extLst>
                    <a:ext uri="{9D8B030D-6E8A-4147-A177-3AD203B41FA5}">
                      <a16:colId xmlns:a16="http://schemas.microsoft.com/office/drawing/2014/main" val="352030498"/>
                    </a:ext>
                  </a:extLst>
                </a:gridCol>
              </a:tblGrid>
              <a:tr h="370840">
                <a:tc>
                  <a:txBody>
                    <a:bodyPr/>
                    <a:lstStyle/>
                    <a:p>
                      <a:pPr algn="ctr"/>
                      <a:r>
                        <a:rPr lang="en-GB" dirty="0"/>
                        <a:t>E</a:t>
                      </a:r>
                    </a:p>
                  </a:txBody>
                  <a:tcPr/>
                </a:tc>
                <a:tc>
                  <a:txBody>
                    <a:bodyPr/>
                    <a:lstStyle/>
                    <a:p>
                      <a:pPr algn="ctr"/>
                      <a:r>
                        <a:rPr lang="en-GB" dirty="0"/>
                        <a:t>U</a:t>
                      </a:r>
                    </a:p>
                  </a:txBody>
                  <a:tcPr/>
                </a:tc>
                <a:tc>
                  <a:txBody>
                    <a:bodyPr/>
                    <a:lstStyle/>
                    <a:p>
                      <a:pPr algn="ctr"/>
                      <a:r>
                        <a:rPr lang="en-GB" dirty="0"/>
                        <a:t>R</a:t>
                      </a:r>
                    </a:p>
                  </a:txBody>
                  <a:tcPr/>
                </a:tc>
                <a:tc>
                  <a:txBody>
                    <a:bodyPr/>
                    <a:lstStyle/>
                    <a:p>
                      <a:pPr algn="ctr"/>
                      <a:r>
                        <a:rPr lang="en-GB" dirty="0"/>
                        <a:t>T</a:t>
                      </a:r>
                    </a:p>
                  </a:txBody>
                  <a:tcPr/>
                </a:tc>
                <a:extLst>
                  <a:ext uri="{0D108BD9-81ED-4DB2-BD59-A6C34878D82A}">
                    <a16:rowId xmlns:a16="http://schemas.microsoft.com/office/drawing/2014/main" val="1214767131"/>
                  </a:ext>
                </a:extLst>
              </a:tr>
              <a:tr h="340551">
                <a:tc>
                  <a:txBody>
                    <a:bodyPr/>
                    <a:lstStyle/>
                    <a:p>
                      <a:pPr algn="ctr"/>
                      <a:r>
                        <a:rPr lang="en-GB" dirty="0"/>
                        <a:t>54</a:t>
                      </a:r>
                    </a:p>
                  </a:txBody>
                  <a:tcPr/>
                </a:tc>
                <a:tc>
                  <a:txBody>
                    <a:bodyPr/>
                    <a:lstStyle/>
                    <a:p>
                      <a:pPr algn="ctr"/>
                      <a:r>
                        <a:rPr lang="en-GB" dirty="0"/>
                        <a:t>55</a:t>
                      </a:r>
                    </a:p>
                  </a:txBody>
                  <a:tcPr/>
                </a:tc>
                <a:tc>
                  <a:txBody>
                    <a:bodyPr/>
                    <a:lstStyle/>
                    <a:p>
                      <a:pPr algn="ctr"/>
                      <a:r>
                        <a:rPr lang="en-GB" dirty="0"/>
                        <a:t>25</a:t>
                      </a:r>
                    </a:p>
                  </a:txBody>
                  <a:tcPr/>
                </a:tc>
                <a:tc>
                  <a:txBody>
                    <a:bodyPr/>
                    <a:lstStyle/>
                    <a:p>
                      <a:pPr algn="ctr"/>
                      <a:r>
                        <a:rPr lang="en-GB" dirty="0"/>
                        <a:t>45</a:t>
                      </a:r>
                    </a:p>
                  </a:txBody>
                  <a:tcPr/>
                </a:tc>
                <a:extLst>
                  <a:ext uri="{0D108BD9-81ED-4DB2-BD59-A6C34878D82A}">
                    <a16:rowId xmlns:a16="http://schemas.microsoft.com/office/drawing/2014/main" val="3929498348"/>
                  </a:ext>
                </a:extLst>
              </a:tr>
            </a:tbl>
          </a:graphicData>
        </a:graphic>
      </p:graphicFrame>
    </p:spTree>
    <p:extLst>
      <p:ext uri="{BB962C8B-B14F-4D97-AF65-F5344CB8AC3E}">
        <p14:creationId xmlns:p14="http://schemas.microsoft.com/office/powerpoint/2010/main" val="40614003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4D285-2EE0-4A56-94A3-70146127013F}"/>
              </a:ext>
            </a:extLst>
          </p:cNvPr>
          <p:cNvSpPr>
            <a:spLocks noGrp="1"/>
          </p:cNvSpPr>
          <p:nvPr>
            <p:ph type="title"/>
          </p:nvPr>
        </p:nvSpPr>
        <p:spPr/>
        <p:txBody>
          <a:bodyPr/>
          <a:lstStyle/>
          <a:p>
            <a:r>
              <a:rPr lang="en-GB" dirty="0"/>
              <a:t>Stage 2 – Create a Hash Digest of the message</a:t>
            </a:r>
          </a:p>
        </p:txBody>
      </p:sp>
      <p:sp>
        <p:nvSpPr>
          <p:cNvPr id="3" name="Content Placeholder 2">
            <a:extLst>
              <a:ext uri="{FF2B5EF4-FFF2-40B4-BE49-F238E27FC236}">
                <a16:creationId xmlns:a16="http://schemas.microsoft.com/office/drawing/2014/main" id="{0CF7CF7D-F5E3-46E5-BC68-F874574080A9}"/>
              </a:ext>
            </a:extLst>
          </p:cNvPr>
          <p:cNvSpPr>
            <a:spLocks noGrp="1"/>
          </p:cNvSpPr>
          <p:nvPr>
            <p:ph idx="1"/>
          </p:nvPr>
        </p:nvSpPr>
        <p:spPr/>
        <p:txBody>
          <a:bodyPr>
            <a:normAutofit lnSpcReduction="10000"/>
          </a:bodyPr>
          <a:lstStyle/>
          <a:p>
            <a:r>
              <a:rPr lang="en-US" dirty="0"/>
              <a:t>Take the decimal equivalent of this string </a:t>
            </a:r>
          </a:p>
          <a:p>
            <a:pPr marL="0" indent="0">
              <a:buNone/>
            </a:pPr>
            <a:r>
              <a:rPr lang="en-US" dirty="0"/>
              <a:t>				= 1414866245</a:t>
            </a:r>
          </a:p>
          <a:p>
            <a:endParaRPr lang="en-US" dirty="0"/>
          </a:p>
          <a:p>
            <a:r>
              <a:rPr lang="en-US" dirty="0"/>
              <a:t>Convert it to a number (mod 1012345) </a:t>
            </a:r>
          </a:p>
          <a:p>
            <a:pPr marL="0" indent="0">
              <a:buNone/>
            </a:pPr>
            <a:r>
              <a:rPr lang="en-US" dirty="0"/>
              <a:t>				= 620280 Remainer</a:t>
            </a:r>
          </a:p>
          <a:p>
            <a:endParaRPr lang="en-US" dirty="0"/>
          </a:p>
          <a:p>
            <a:r>
              <a:rPr lang="en-US" dirty="0"/>
              <a:t>Convert it back to hexadecimal to make a fixed-length of 5 characters</a:t>
            </a:r>
          </a:p>
          <a:p>
            <a:pPr marL="0" indent="0">
              <a:buNone/>
            </a:pPr>
            <a:r>
              <a:rPr lang="en-US" dirty="0"/>
              <a:t>				= 976F8</a:t>
            </a:r>
          </a:p>
          <a:p>
            <a:r>
              <a:rPr lang="en-US" dirty="0"/>
              <a:t>So 976F8 is the Hash digest of the message “TRUE”</a:t>
            </a:r>
          </a:p>
        </p:txBody>
      </p:sp>
    </p:spTree>
    <p:extLst>
      <p:ext uri="{BB962C8B-B14F-4D97-AF65-F5344CB8AC3E}">
        <p14:creationId xmlns:p14="http://schemas.microsoft.com/office/powerpoint/2010/main" val="37792123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42432-FE68-4C34-B32C-5B8353B62507}"/>
              </a:ext>
            </a:extLst>
          </p:cNvPr>
          <p:cNvSpPr>
            <a:spLocks noGrp="1"/>
          </p:cNvSpPr>
          <p:nvPr>
            <p:ph type="title"/>
          </p:nvPr>
        </p:nvSpPr>
        <p:spPr/>
        <p:txBody>
          <a:bodyPr/>
          <a:lstStyle/>
          <a:p>
            <a:r>
              <a:rPr lang="en-GB" dirty="0"/>
              <a:t>Alice’s Key Pair - Private Key</a:t>
            </a:r>
          </a:p>
        </p:txBody>
      </p:sp>
      <p:sp>
        <p:nvSpPr>
          <p:cNvPr id="3" name="Content Placeholder 2">
            <a:extLst>
              <a:ext uri="{FF2B5EF4-FFF2-40B4-BE49-F238E27FC236}">
                <a16:creationId xmlns:a16="http://schemas.microsoft.com/office/drawing/2014/main" id="{4B01AE0E-6EAB-461B-9486-49813EA93FD8}"/>
              </a:ext>
            </a:extLst>
          </p:cNvPr>
          <p:cNvSpPr>
            <a:spLocks noGrp="1"/>
          </p:cNvSpPr>
          <p:nvPr>
            <p:ph idx="1"/>
          </p:nvPr>
        </p:nvSpPr>
        <p:spPr>
          <a:xfrm>
            <a:off x="1029949" y="1978025"/>
            <a:ext cx="4910629" cy="4351338"/>
          </a:xfrm>
        </p:spPr>
        <p:txBody>
          <a:bodyPr>
            <a:normAutofit/>
          </a:bodyPr>
          <a:lstStyle/>
          <a:p>
            <a:pPr marL="0" indent="0" algn="ctr">
              <a:buNone/>
            </a:pPr>
            <a:r>
              <a:rPr lang="en-US" b="1" dirty="0"/>
              <a:t>Alice’s Private Key for this example:</a:t>
            </a:r>
          </a:p>
          <a:p>
            <a:pPr marL="0" indent="0" algn="ctr">
              <a:buNone/>
            </a:pPr>
            <a:endParaRPr lang="en-GB" b="1" dirty="0"/>
          </a:p>
          <a:p>
            <a:pPr marL="0" indent="0" algn="ctr">
              <a:buNone/>
            </a:pPr>
            <a:r>
              <a:rPr lang="en-GB" b="1" dirty="0"/>
              <a:t>Private Key</a:t>
            </a:r>
            <a:endParaRPr lang="en-GB" i="1" dirty="0"/>
          </a:p>
          <a:p>
            <a:endParaRPr lang="en-GB" dirty="0"/>
          </a:p>
          <a:p>
            <a:r>
              <a:rPr lang="en-US" dirty="0"/>
              <a:t>The Pair of numbers (</a:t>
            </a:r>
            <a:r>
              <a:rPr lang="en-US" b="1" dirty="0"/>
              <a:t>n</a:t>
            </a:r>
            <a:r>
              <a:rPr lang="en-US" dirty="0"/>
              <a:t>, </a:t>
            </a:r>
            <a:r>
              <a:rPr lang="en-US" b="1" dirty="0"/>
              <a:t>d</a:t>
            </a:r>
            <a:r>
              <a:rPr lang="en-US" dirty="0"/>
              <a:t>) form the RSA Private Key</a:t>
            </a:r>
          </a:p>
          <a:p>
            <a:endParaRPr lang="en-US" dirty="0"/>
          </a:p>
          <a:p>
            <a:r>
              <a:rPr lang="en-US" dirty="0"/>
              <a:t>Shown as (</a:t>
            </a:r>
            <a:r>
              <a:rPr lang="en-US" b="1" dirty="0"/>
              <a:t>d</a:t>
            </a:r>
            <a:r>
              <a:rPr lang="en-US" dirty="0"/>
              <a:t>, </a:t>
            </a:r>
            <a:r>
              <a:rPr lang="en-US" b="1" dirty="0"/>
              <a:t>n</a:t>
            </a:r>
            <a:r>
              <a:rPr lang="en-US" dirty="0"/>
              <a:t>) = (29, 91) </a:t>
            </a:r>
          </a:p>
        </p:txBody>
      </p:sp>
    </p:spTree>
    <p:extLst>
      <p:ext uri="{BB962C8B-B14F-4D97-AF65-F5344CB8AC3E}">
        <p14:creationId xmlns:p14="http://schemas.microsoft.com/office/powerpoint/2010/main" val="2606110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D9903-6C96-4B47-9483-DE5AC8369B1B}"/>
              </a:ext>
            </a:extLst>
          </p:cNvPr>
          <p:cNvSpPr>
            <a:spLocks noGrp="1"/>
          </p:cNvSpPr>
          <p:nvPr>
            <p:ph type="title"/>
          </p:nvPr>
        </p:nvSpPr>
        <p:spPr/>
        <p:txBody>
          <a:bodyPr/>
          <a:lstStyle/>
          <a:p>
            <a:r>
              <a:rPr lang="en-GB" dirty="0"/>
              <a:t>Cryptography Principles</a:t>
            </a:r>
          </a:p>
        </p:txBody>
      </p:sp>
      <p:sp>
        <p:nvSpPr>
          <p:cNvPr id="3" name="Content Placeholder 2">
            <a:extLst>
              <a:ext uri="{FF2B5EF4-FFF2-40B4-BE49-F238E27FC236}">
                <a16:creationId xmlns:a16="http://schemas.microsoft.com/office/drawing/2014/main" id="{E7D82C7E-4D53-42F5-B3A3-FCC14764415E}"/>
              </a:ext>
            </a:extLst>
          </p:cNvPr>
          <p:cNvSpPr>
            <a:spLocks noGrp="1"/>
          </p:cNvSpPr>
          <p:nvPr>
            <p:ph sz="half" idx="1"/>
          </p:nvPr>
        </p:nvSpPr>
        <p:spPr/>
        <p:txBody>
          <a:bodyPr/>
          <a:lstStyle/>
          <a:p>
            <a:pPr marL="0" indent="0">
              <a:buNone/>
            </a:pPr>
            <a:endParaRPr lang="en-GB" dirty="0"/>
          </a:p>
          <a:p>
            <a:pPr marL="0" indent="0" algn="ctr">
              <a:buNone/>
            </a:pPr>
            <a:r>
              <a:rPr lang="en-GB" b="1" dirty="0"/>
              <a:t>Integrity</a:t>
            </a:r>
          </a:p>
          <a:p>
            <a:pPr marL="0" indent="0" algn="ctr">
              <a:buNone/>
            </a:pPr>
            <a:r>
              <a:rPr lang="en-US" dirty="0"/>
              <a:t>Ensuring the consistency, accuracy, completeness and general trustworthiness of data is maintained, “In Transit” and “At Rest”, and throughout its lifecycle</a:t>
            </a:r>
            <a:endParaRPr lang="en-GB" dirty="0"/>
          </a:p>
          <a:p>
            <a:pPr marL="0" indent="0">
              <a:buNone/>
            </a:pPr>
            <a:endParaRPr lang="en-GB" dirty="0"/>
          </a:p>
        </p:txBody>
      </p:sp>
      <p:pic>
        <p:nvPicPr>
          <p:cNvPr id="5" name="Content Placeholder 4" descr="Two steel chains joined">
            <a:extLst>
              <a:ext uri="{FF2B5EF4-FFF2-40B4-BE49-F238E27FC236}">
                <a16:creationId xmlns:a16="http://schemas.microsoft.com/office/drawing/2014/main" id="{3A0ECB20-D1A0-461D-A7EA-60FE38030D7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58402"/>
            <a:ext cx="5181600" cy="3885784"/>
          </a:xfrm>
          <a:prstGeom prst="rect">
            <a:avLst/>
          </a:prstGeom>
          <a:effectLst>
            <a:softEdge rad="266700"/>
          </a:effectLst>
        </p:spPr>
      </p:pic>
    </p:spTree>
    <p:extLst>
      <p:ext uri="{BB962C8B-B14F-4D97-AF65-F5344CB8AC3E}">
        <p14:creationId xmlns:p14="http://schemas.microsoft.com/office/powerpoint/2010/main" val="39368468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94061-2E57-4547-ACC9-0EC3CAE3127C}"/>
              </a:ext>
            </a:extLst>
          </p:cNvPr>
          <p:cNvSpPr>
            <a:spLocks noGrp="1"/>
          </p:cNvSpPr>
          <p:nvPr>
            <p:ph type="title"/>
          </p:nvPr>
        </p:nvSpPr>
        <p:spPr/>
        <p:txBody>
          <a:bodyPr/>
          <a:lstStyle/>
          <a:p>
            <a:r>
              <a:rPr lang="en-GB" dirty="0"/>
              <a:t>Stage 3 Digitally sign the message</a:t>
            </a:r>
          </a:p>
        </p:txBody>
      </p:sp>
      <p:sp>
        <p:nvSpPr>
          <p:cNvPr id="3" name="Content Placeholder 2">
            <a:extLst>
              <a:ext uri="{FF2B5EF4-FFF2-40B4-BE49-F238E27FC236}">
                <a16:creationId xmlns:a16="http://schemas.microsoft.com/office/drawing/2014/main" id="{6F78BB10-319A-4310-98D3-F8DDB2E919CC}"/>
              </a:ext>
            </a:extLst>
          </p:cNvPr>
          <p:cNvSpPr>
            <a:spLocks noGrp="1"/>
          </p:cNvSpPr>
          <p:nvPr>
            <p:ph idx="1"/>
          </p:nvPr>
        </p:nvSpPr>
        <p:spPr/>
        <p:txBody>
          <a:bodyPr>
            <a:normAutofit/>
          </a:bodyPr>
          <a:lstStyle/>
          <a:p>
            <a:r>
              <a:rPr lang="en-GB" dirty="0"/>
              <a:t>Alice digitally signs the message using her Private Key (d, n) = (29, 91) </a:t>
            </a:r>
          </a:p>
          <a:p>
            <a:endParaRPr lang="en-GB" dirty="0"/>
          </a:p>
          <a:p>
            <a:r>
              <a:rPr lang="en-GB" dirty="0"/>
              <a:t>Alice raises the decimal value of the hash (620280) </a:t>
            </a:r>
            <a:r>
              <a:rPr lang="en-US" dirty="0"/>
              <a:t>to the power of    d (modulo n) (as she does when decrypting a message)</a:t>
            </a:r>
          </a:p>
          <a:p>
            <a:endParaRPr lang="en-US" dirty="0"/>
          </a:p>
          <a:p>
            <a:r>
              <a:rPr lang="en-US" dirty="0"/>
              <a:t>620280  (mod n) = 620280   (mod 91) = 33 </a:t>
            </a:r>
          </a:p>
          <a:p>
            <a:endParaRPr lang="en-US" dirty="0"/>
          </a:p>
          <a:p>
            <a:r>
              <a:rPr lang="en-US" dirty="0"/>
              <a:t>Alice then attaches it as a “Signature" to the message </a:t>
            </a:r>
          </a:p>
          <a:p>
            <a:endParaRPr lang="en-GB" dirty="0"/>
          </a:p>
        </p:txBody>
      </p:sp>
      <p:sp>
        <p:nvSpPr>
          <p:cNvPr id="4" name="TextBox 3">
            <a:extLst>
              <a:ext uri="{FF2B5EF4-FFF2-40B4-BE49-F238E27FC236}">
                <a16:creationId xmlns:a16="http://schemas.microsoft.com/office/drawing/2014/main" id="{51EE8CEF-3C85-4BCD-BB99-B911E55A9230}"/>
              </a:ext>
            </a:extLst>
          </p:cNvPr>
          <p:cNvSpPr txBox="1"/>
          <p:nvPr/>
        </p:nvSpPr>
        <p:spPr>
          <a:xfrm>
            <a:off x="2154787" y="4051243"/>
            <a:ext cx="424396" cy="369332"/>
          </a:xfrm>
          <a:prstGeom prst="rect">
            <a:avLst/>
          </a:prstGeom>
          <a:noFill/>
        </p:spPr>
        <p:txBody>
          <a:bodyPr wrap="square" rtlCol="0">
            <a:spAutoFit/>
          </a:bodyPr>
          <a:lstStyle/>
          <a:p>
            <a:r>
              <a:rPr lang="en-GB" dirty="0"/>
              <a:t>d</a:t>
            </a:r>
          </a:p>
        </p:txBody>
      </p:sp>
      <p:sp>
        <p:nvSpPr>
          <p:cNvPr id="5" name="TextBox 4">
            <a:extLst>
              <a:ext uri="{FF2B5EF4-FFF2-40B4-BE49-F238E27FC236}">
                <a16:creationId xmlns:a16="http://schemas.microsoft.com/office/drawing/2014/main" id="{4BE310AC-C22A-4755-8344-2E0FED9262FD}"/>
              </a:ext>
            </a:extLst>
          </p:cNvPr>
          <p:cNvSpPr txBox="1"/>
          <p:nvPr/>
        </p:nvSpPr>
        <p:spPr>
          <a:xfrm>
            <a:off x="4865868" y="4001294"/>
            <a:ext cx="424396" cy="369332"/>
          </a:xfrm>
          <a:prstGeom prst="rect">
            <a:avLst/>
          </a:prstGeom>
          <a:noFill/>
        </p:spPr>
        <p:txBody>
          <a:bodyPr wrap="square" rtlCol="0">
            <a:spAutoFit/>
          </a:bodyPr>
          <a:lstStyle/>
          <a:p>
            <a:r>
              <a:rPr lang="en-GB" dirty="0"/>
              <a:t>29</a:t>
            </a:r>
          </a:p>
        </p:txBody>
      </p:sp>
    </p:spTree>
    <p:extLst>
      <p:ext uri="{BB962C8B-B14F-4D97-AF65-F5344CB8AC3E}">
        <p14:creationId xmlns:p14="http://schemas.microsoft.com/office/powerpoint/2010/main" val="10411053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9EC4F-E884-4C15-B1C2-B786012E4E9C}"/>
              </a:ext>
            </a:extLst>
          </p:cNvPr>
          <p:cNvSpPr>
            <a:spLocks noGrp="1"/>
          </p:cNvSpPr>
          <p:nvPr>
            <p:ph type="title"/>
          </p:nvPr>
        </p:nvSpPr>
        <p:spPr/>
        <p:txBody>
          <a:bodyPr/>
          <a:lstStyle/>
          <a:p>
            <a:r>
              <a:rPr lang="en-GB" dirty="0"/>
              <a:t>Example continued…</a:t>
            </a:r>
          </a:p>
        </p:txBody>
      </p:sp>
      <p:sp>
        <p:nvSpPr>
          <p:cNvPr id="3" name="Content Placeholder 2">
            <a:extLst>
              <a:ext uri="{FF2B5EF4-FFF2-40B4-BE49-F238E27FC236}">
                <a16:creationId xmlns:a16="http://schemas.microsoft.com/office/drawing/2014/main" id="{1EB07470-088E-4747-BBED-EE6DC9ACFC13}"/>
              </a:ext>
            </a:extLst>
          </p:cNvPr>
          <p:cNvSpPr>
            <a:spLocks noGrp="1"/>
          </p:cNvSpPr>
          <p:nvPr>
            <p:ph idx="1"/>
          </p:nvPr>
        </p:nvSpPr>
        <p:spPr/>
        <p:txBody>
          <a:bodyPr>
            <a:normAutofit/>
          </a:bodyPr>
          <a:lstStyle/>
          <a:p>
            <a:endParaRPr lang="en-US" dirty="0"/>
          </a:p>
          <a:p>
            <a:r>
              <a:rPr lang="en-US" dirty="0"/>
              <a:t>Alice then sends the message, hash and digital signature to Bob</a:t>
            </a:r>
          </a:p>
          <a:p>
            <a:endParaRPr lang="en-US" dirty="0"/>
          </a:p>
          <a:p>
            <a:r>
              <a:rPr lang="en-US" dirty="0"/>
              <a:t>Bob uses the same hash algorithm (which they have agreed previously) to recreate the message hash value</a:t>
            </a:r>
          </a:p>
          <a:p>
            <a:endParaRPr lang="en-US" dirty="0"/>
          </a:p>
          <a:p>
            <a:r>
              <a:rPr lang="en-US" dirty="0"/>
              <a:t>Bob compares the resultant hash value with the hash of the original message, and if they match the integrity of the file is confirmed</a:t>
            </a:r>
            <a:endParaRPr lang="en-GB" dirty="0"/>
          </a:p>
        </p:txBody>
      </p:sp>
    </p:spTree>
    <p:extLst>
      <p:ext uri="{BB962C8B-B14F-4D97-AF65-F5344CB8AC3E}">
        <p14:creationId xmlns:p14="http://schemas.microsoft.com/office/powerpoint/2010/main" val="19251667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94061-2E57-4547-ACC9-0EC3CAE3127C}"/>
              </a:ext>
            </a:extLst>
          </p:cNvPr>
          <p:cNvSpPr>
            <a:spLocks noGrp="1"/>
          </p:cNvSpPr>
          <p:nvPr>
            <p:ph type="title"/>
          </p:nvPr>
        </p:nvSpPr>
        <p:spPr/>
        <p:txBody>
          <a:bodyPr/>
          <a:lstStyle/>
          <a:p>
            <a:r>
              <a:rPr lang="en-GB" dirty="0"/>
              <a:t>Stage 4 – Check the Hash Digest</a:t>
            </a:r>
          </a:p>
        </p:txBody>
      </p:sp>
      <p:sp>
        <p:nvSpPr>
          <p:cNvPr id="3" name="Content Placeholder 2">
            <a:extLst>
              <a:ext uri="{FF2B5EF4-FFF2-40B4-BE49-F238E27FC236}">
                <a16:creationId xmlns:a16="http://schemas.microsoft.com/office/drawing/2014/main" id="{6F78BB10-319A-4310-98D3-F8DDB2E919CC}"/>
              </a:ext>
            </a:extLst>
          </p:cNvPr>
          <p:cNvSpPr>
            <a:spLocks noGrp="1"/>
          </p:cNvSpPr>
          <p:nvPr>
            <p:ph idx="1"/>
          </p:nvPr>
        </p:nvSpPr>
        <p:spPr/>
        <p:txBody>
          <a:bodyPr>
            <a:normAutofit/>
          </a:bodyPr>
          <a:lstStyle/>
          <a:p>
            <a:r>
              <a:rPr lang="en-GB" dirty="0"/>
              <a:t>Bob checks the Hash Digest of the message he’s calculated against the one provided by Alice: </a:t>
            </a:r>
          </a:p>
          <a:p>
            <a:endParaRPr lang="en-GB" dirty="0"/>
          </a:p>
          <a:p>
            <a:r>
              <a:rPr lang="en-GB" dirty="0"/>
              <a:t>Hash value of message sent (calculated by Alice):  	</a:t>
            </a:r>
            <a:r>
              <a:rPr lang="en-US" dirty="0"/>
              <a:t>976F8</a:t>
            </a:r>
            <a:endParaRPr lang="en-GB" dirty="0"/>
          </a:p>
          <a:p>
            <a:r>
              <a:rPr lang="en-GB" dirty="0"/>
              <a:t>Hash value of message received (calculated by Bob): 	</a:t>
            </a:r>
            <a:r>
              <a:rPr lang="en-US" dirty="0"/>
              <a:t>976F8</a:t>
            </a:r>
          </a:p>
          <a:p>
            <a:endParaRPr lang="en-GB" dirty="0"/>
          </a:p>
          <a:p>
            <a:r>
              <a:rPr lang="en-GB" dirty="0"/>
              <a:t>This provides assurance that the message has not been tampered with “In-Transit”</a:t>
            </a:r>
          </a:p>
        </p:txBody>
      </p:sp>
    </p:spTree>
    <p:extLst>
      <p:ext uri="{BB962C8B-B14F-4D97-AF65-F5344CB8AC3E}">
        <p14:creationId xmlns:p14="http://schemas.microsoft.com/office/powerpoint/2010/main" val="13778931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48D7F-CDF5-42E0-87A8-E02E0C6D3C2E}"/>
              </a:ext>
            </a:extLst>
          </p:cNvPr>
          <p:cNvSpPr>
            <a:spLocks noGrp="1"/>
          </p:cNvSpPr>
          <p:nvPr>
            <p:ph type="title"/>
          </p:nvPr>
        </p:nvSpPr>
        <p:spPr/>
        <p:txBody>
          <a:bodyPr/>
          <a:lstStyle/>
          <a:p>
            <a:r>
              <a:rPr lang="en-GB" dirty="0"/>
              <a:t>Example continued…</a:t>
            </a:r>
          </a:p>
        </p:txBody>
      </p:sp>
      <p:sp>
        <p:nvSpPr>
          <p:cNvPr id="3" name="Content Placeholder 2">
            <a:extLst>
              <a:ext uri="{FF2B5EF4-FFF2-40B4-BE49-F238E27FC236}">
                <a16:creationId xmlns:a16="http://schemas.microsoft.com/office/drawing/2014/main" id="{D5FA9D57-12A2-4158-BD31-0B851EB0E293}"/>
              </a:ext>
            </a:extLst>
          </p:cNvPr>
          <p:cNvSpPr>
            <a:spLocks noGrp="1"/>
          </p:cNvSpPr>
          <p:nvPr>
            <p:ph idx="1"/>
          </p:nvPr>
        </p:nvSpPr>
        <p:spPr/>
        <p:txBody>
          <a:bodyPr/>
          <a:lstStyle/>
          <a:p>
            <a:endParaRPr lang="en-US" dirty="0"/>
          </a:p>
          <a:p>
            <a:r>
              <a:rPr lang="en-US" dirty="0"/>
              <a:t>Bob has confirmed that the message hasn’t changed, but he still doesn’t know for sure whether it’s really Alice who sent the message</a:t>
            </a:r>
          </a:p>
          <a:p>
            <a:endParaRPr lang="en-US" dirty="0"/>
          </a:p>
          <a:p>
            <a:r>
              <a:rPr lang="en-US" dirty="0"/>
              <a:t>To confirm the sender of the message is Alice, Bob will need to check the message hash in conjunction with Alice’s Public Key</a:t>
            </a:r>
            <a:endParaRPr lang="en-GB" dirty="0"/>
          </a:p>
        </p:txBody>
      </p:sp>
    </p:spTree>
    <p:extLst>
      <p:ext uri="{BB962C8B-B14F-4D97-AF65-F5344CB8AC3E}">
        <p14:creationId xmlns:p14="http://schemas.microsoft.com/office/powerpoint/2010/main" val="994925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42432-FE68-4C34-B32C-5B8353B62507}"/>
              </a:ext>
            </a:extLst>
          </p:cNvPr>
          <p:cNvSpPr>
            <a:spLocks noGrp="1"/>
          </p:cNvSpPr>
          <p:nvPr>
            <p:ph type="title"/>
          </p:nvPr>
        </p:nvSpPr>
        <p:spPr/>
        <p:txBody>
          <a:bodyPr/>
          <a:lstStyle/>
          <a:p>
            <a:r>
              <a:rPr lang="en-GB" dirty="0"/>
              <a:t>Alice’s Key Pair - Public Key</a:t>
            </a:r>
          </a:p>
        </p:txBody>
      </p:sp>
      <p:sp>
        <p:nvSpPr>
          <p:cNvPr id="4" name="Content Placeholder 2">
            <a:extLst>
              <a:ext uri="{FF2B5EF4-FFF2-40B4-BE49-F238E27FC236}">
                <a16:creationId xmlns:a16="http://schemas.microsoft.com/office/drawing/2014/main" id="{9FFD3CCE-1259-42C5-BA2A-5D9A900472C1}"/>
              </a:ext>
            </a:extLst>
          </p:cNvPr>
          <p:cNvSpPr txBox="1">
            <a:spLocks/>
          </p:cNvSpPr>
          <p:nvPr/>
        </p:nvSpPr>
        <p:spPr>
          <a:xfrm>
            <a:off x="990600" y="1978025"/>
            <a:ext cx="498375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dirty="0"/>
              <a:t>Alice’s Public key for this example:</a:t>
            </a:r>
          </a:p>
          <a:p>
            <a:pPr marL="0" indent="0" algn="ctr">
              <a:buNone/>
            </a:pPr>
            <a:endParaRPr lang="en-GB" b="1" dirty="0"/>
          </a:p>
          <a:p>
            <a:pPr marL="0" indent="0" algn="ctr">
              <a:buNone/>
            </a:pPr>
            <a:r>
              <a:rPr lang="en-GB" b="1" dirty="0"/>
              <a:t>Public Key</a:t>
            </a:r>
            <a:endParaRPr lang="en-GB" i="1" dirty="0"/>
          </a:p>
          <a:p>
            <a:endParaRPr lang="en-GB" dirty="0"/>
          </a:p>
          <a:p>
            <a:r>
              <a:rPr lang="en-US" dirty="0"/>
              <a:t>The pair of numbers (</a:t>
            </a:r>
            <a:r>
              <a:rPr lang="en-US" b="1" dirty="0"/>
              <a:t>n</a:t>
            </a:r>
            <a:r>
              <a:rPr lang="en-US" dirty="0"/>
              <a:t>, </a:t>
            </a:r>
            <a:r>
              <a:rPr lang="en-US" b="1" dirty="0"/>
              <a:t>e</a:t>
            </a:r>
            <a:r>
              <a:rPr lang="en-US" dirty="0"/>
              <a:t>) form the RSA Public Key</a:t>
            </a:r>
          </a:p>
          <a:p>
            <a:endParaRPr lang="en-US" dirty="0"/>
          </a:p>
          <a:p>
            <a:r>
              <a:rPr lang="pt-BR" dirty="0"/>
              <a:t>Shown as (</a:t>
            </a:r>
            <a:r>
              <a:rPr lang="pt-BR" b="1" dirty="0"/>
              <a:t>e</a:t>
            </a:r>
            <a:r>
              <a:rPr lang="pt-BR" dirty="0"/>
              <a:t>, </a:t>
            </a:r>
            <a:r>
              <a:rPr lang="pt-BR" b="1" dirty="0"/>
              <a:t>n</a:t>
            </a:r>
            <a:r>
              <a:rPr lang="pt-BR" dirty="0"/>
              <a:t>) = (5, 91)</a:t>
            </a:r>
          </a:p>
        </p:txBody>
      </p:sp>
    </p:spTree>
    <p:extLst>
      <p:ext uri="{BB962C8B-B14F-4D97-AF65-F5344CB8AC3E}">
        <p14:creationId xmlns:p14="http://schemas.microsoft.com/office/powerpoint/2010/main" val="26631365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94061-2E57-4547-ACC9-0EC3CAE3127C}"/>
              </a:ext>
            </a:extLst>
          </p:cNvPr>
          <p:cNvSpPr>
            <a:spLocks noGrp="1"/>
          </p:cNvSpPr>
          <p:nvPr>
            <p:ph type="title"/>
          </p:nvPr>
        </p:nvSpPr>
        <p:spPr/>
        <p:txBody>
          <a:bodyPr/>
          <a:lstStyle/>
          <a:p>
            <a:r>
              <a:rPr lang="en-GB" dirty="0"/>
              <a:t>Stage 7 - Check the Digital signature of Alice </a:t>
            </a:r>
          </a:p>
        </p:txBody>
      </p:sp>
      <p:sp>
        <p:nvSpPr>
          <p:cNvPr id="3" name="Content Placeholder 2">
            <a:extLst>
              <a:ext uri="{FF2B5EF4-FFF2-40B4-BE49-F238E27FC236}">
                <a16:creationId xmlns:a16="http://schemas.microsoft.com/office/drawing/2014/main" id="{6F78BB10-319A-4310-98D3-F8DDB2E919CC}"/>
              </a:ext>
            </a:extLst>
          </p:cNvPr>
          <p:cNvSpPr>
            <a:spLocks noGrp="1"/>
          </p:cNvSpPr>
          <p:nvPr>
            <p:ph idx="1"/>
          </p:nvPr>
        </p:nvSpPr>
        <p:spPr/>
        <p:txBody>
          <a:bodyPr>
            <a:normAutofit fontScale="92500" lnSpcReduction="20000"/>
          </a:bodyPr>
          <a:lstStyle/>
          <a:p>
            <a:r>
              <a:rPr lang="en-GB" dirty="0"/>
              <a:t>Bob now knows that the file hasn’t been tampered with in transit, but if we stop here Bob still doesn’t have any assurance that the message is actually from Alice!  So he needs to check Alice’s Digital Signature</a:t>
            </a:r>
          </a:p>
          <a:p>
            <a:endParaRPr lang="en-GB" dirty="0"/>
          </a:p>
          <a:p>
            <a:r>
              <a:rPr lang="en-GB" dirty="0"/>
              <a:t>Bob first takes the Hashes Hexadecimal value and converts it to Decimal: </a:t>
            </a:r>
          </a:p>
          <a:p>
            <a:pPr marL="0" indent="0">
              <a:buNone/>
            </a:pPr>
            <a:r>
              <a:rPr lang="en-GB" dirty="0"/>
              <a:t>				976F8 = 620280</a:t>
            </a:r>
          </a:p>
          <a:p>
            <a:endParaRPr lang="en-GB" dirty="0"/>
          </a:p>
          <a:p>
            <a:r>
              <a:rPr lang="en-GB" dirty="0"/>
              <a:t>Bob then raises the Hashes decimal value to the power of </a:t>
            </a:r>
            <a:r>
              <a:rPr lang="en-US" dirty="0"/>
              <a:t>e (modulo n) using </a:t>
            </a:r>
            <a:r>
              <a:rPr lang="en-GB" dirty="0"/>
              <a:t>Alice’s Public Key </a:t>
            </a:r>
            <a:r>
              <a:rPr lang="pt-BR" dirty="0"/>
              <a:t>(</a:t>
            </a:r>
            <a:r>
              <a:rPr lang="pt-BR" b="1" dirty="0"/>
              <a:t>e</a:t>
            </a:r>
            <a:r>
              <a:rPr lang="pt-BR" dirty="0"/>
              <a:t>, </a:t>
            </a:r>
            <a:r>
              <a:rPr lang="pt-BR" b="1" dirty="0"/>
              <a:t>n</a:t>
            </a:r>
            <a:r>
              <a:rPr lang="pt-BR" dirty="0"/>
              <a:t>) = (5, 91) </a:t>
            </a:r>
          </a:p>
          <a:p>
            <a:endParaRPr lang="pt-BR" dirty="0"/>
          </a:p>
          <a:p>
            <a:r>
              <a:rPr lang="en-US" dirty="0"/>
              <a:t>620280  (mod n) = 620280  (mod 91) = 33</a:t>
            </a:r>
          </a:p>
          <a:p>
            <a:endParaRPr lang="en-GB" dirty="0"/>
          </a:p>
        </p:txBody>
      </p:sp>
      <p:sp>
        <p:nvSpPr>
          <p:cNvPr id="6" name="TextBox 5">
            <a:extLst>
              <a:ext uri="{FF2B5EF4-FFF2-40B4-BE49-F238E27FC236}">
                <a16:creationId xmlns:a16="http://schemas.microsoft.com/office/drawing/2014/main" id="{BF2C65C2-0A50-4950-B19F-E7CB9493385C}"/>
              </a:ext>
            </a:extLst>
          </p:cNvPr>
          <p:cNvSpPr txBox="1"/>
          <p:nvPr/>
        </p:nvSpPr>
        <p:spPr>
          <a:xfrm>
            <a:off x="2090371" y="5268341"/>
            <a:ext cx="424396" cy="369332"/>
          </a:xfrm>
          <a:prstGeom prst="rect">
            <a:avLst/>
          </a:prstGeom>
          <a:noFill/>
        </p:spPr>
        <p:txBody>
          <a:bodyPr wrap="square" rtlCol="0">
            <a:spAutoFit/>
          </a:bodyPr>
          <a:lstStyle/>
          <a:p>
            <a:r>
              <a:rPr lang="en-GB" dirty="0"/>
              <a:t>e</a:t>
            </a:r>
          </a:p>
        </p:txBody>
      </p:sp>
      <p:sp>
        <p:nvSpPr>
          <p:cNvPr id="7" name="TextBox 6">
            <a:extLst>
              <a:ext uri="{FF2B5EF4-FFF2-40B4-BE49-F238E27FC236}">
                <a16:creationId xmlns:a16="http://schemas.microsoft.com/office/drawing/2014/main" id="{9089B2E6-9FFD-40F5-848B-5F8BD60AA1F0}"/>
              </a:ext>
            </a:extLst>
          </p:cNvPr>
          <p:cNvSpPr txBox="1"/>
          <p:nvPr/>
        </p:nvSpPr>
        <p:spPr>
          <a:xfrm>
            <a:off x="4615730" y="5268341"/>
            <a:ext cx="424396" cy="369332"/>
          </a:xfrm>
          <a:prstGeom prst="rect">
            <a:avLst/>
          </a:prstGeom>
          <a:noFill/>
        </p:spPr>
        <p:txBody>
          <a:bodyPr wrap="square" rtlCol="0">
            <a:spAutoFit/>
          </a:bodyPr>
          <a:lstStyle/>
          <a:p>
            <a:r>
              <a:rPr lang="en-GB" dirty="0"/>
              <a:t>5</a:t>
            </a:r>
          </a:p>
        </p:txBody>
      </p:sp>
    </p:spTree>
    <p:extLst>
      <p:ext uri="{BB962C8B-B14F-4D97-AF65-F5344CB8AC3E}">
        <p14:creationId xmlns:p14="http://schemas.microsoft.com/office/powerpoint/2010/main" val="40161073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94061-2E57-4547-ACC9-0EC3CAE3127C}"/>
              </a:ext>
            </a:extLst>
          </p:cNvPr>
          <p:cNvSpPr>
            <a:spLocks noGrp="1"/>
          </p:cNvSpPr>
          <p:nvPr>
            <p:ph type="title"/>
          </p:nvPr>
        </p:nvSpPr>
        <p:spPr/>
        <p:txBody>
          <a:bodyPr/>
          <a:lstStyle/>
          <a:p>
            <a:r>
              <a:rPr lang="en-GB" dirty="0"/>
              <a:t>Stage 8 – </a:t>
            </a:r>
            <a:r>
              <a:rPr lang="en-US" dirty="0"/>
              <a:t>Check the Digital signature of Alice </a:t>
            </a:r>
            <a:endParaRPr lang="en-GB" dirty="0"/>
          </a:p>
        </p:txBody>
      </p:sp>
      <p:sp>
        <p:nvSpPr>
          <p:cNvPr id="3" name="Content Placeholder 2">
            <a:extLst>
              <a:ext uri="{FF2B5EF4-FFF2-40B4-BE49-F238E27FC236}">
                <a16:creationId xmlns:a16="http://schemas.microsoft.com/office/drawing/2014/main" id="{6F78BB10-319A-4310-98D3-F8DDB2E919CC}"/>
              </a:ext>
            </a:extLst>
          </p:cNvPr>
          <p:cNvSpPr>
            <a:spLocks noGrp="1"/>
          </p:cNvSpPr>
          <p:nvPr>
            <p:ph idx="1"/>
          </p:nvPr>
        </p:nvSpPr>
        <p:spPr/>
        <p:txBody>
          <a:bodyPr>
            <a:normAutofit fontScale="92500" lnSpcReduction="10000"/>
          </a:bodyPr>
          <a:lstStyle/>
          <a:p>
            <a:r>
              <a:rPr lang="en-GB" dirty="0"/>
              <a:t>Bob checks the digital signature provided by Alice with the one calculated from the Hash and Alice’s Public Key:</a:t>
            </a:r>
          </a:p>
          <a:p>
            <a:endParaRPr lang="en-GB" dirty="0"/>
          </a:p>
          <a:p>
            <a:r>
              <a:rPr lang="en-GB" dirty="0"/>
              <a:t>Digital signature created by Alice using the message Hash and her Private Key (calculated by Alice):  		33</a:t>
            </a:r>
          </a:p>
          <a:p>
            <a:endParaRPr lang="en-GB" dirty="0"/>
          </a:p>
          <a:p>
            <a:r>
              <a:rPr lang="en-GB" dirty="0"/>
              <a:t>Digital signature checked using the message Hash provided by Alice and her Public Key (calculated by Bob):	33</a:t>
            </a:r>
          </a:p>
          <a:p>
            <a:endParaRPr lang="en-GB" dirty="0"/>
          </a:p>
          <a:p>
            <a:r>
              <a:rPr lang="en-GB" dirty="0"/>
              <a:t>This provides assurance that the message has not been tampered with “In-Transit”, and that it was created by the owner of the Key Pair - Alice</a:t>
            </a:r>
          </a:p>
        </p:txBody>
      </p:sp>
    </p:spTree>
    <p:extLst>
      <p:ext uri="{BB962C8B-B14F-4D97-AF65-F5344CB8AC3E}">
        <p14:creationId xmlns:p14="http://schemas.microsoft.com/office/powerpoint/2010/main" val="27528116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Lightbulb and gear with solid fill">
            <a:extLst>
              <a:ext uri="{FF2B5EF4-FFF2-40B4-BE49-F238E27FC236}">
                <a16:creationId xmlns:a16="http://schemas.microsoft.com/office/drawing/2014/main" id="{9B6CF725-62F8-44D9-94E6-981B360895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3130" y="701831"/>
            <a:ext cx="4705623" cy="4705623"/>
          </a:xfrm>
          <a:prstGeom prst="rect">
            <a:avLst/>
          </a:prstGeom>
        </p:spPr>
      </p:pic>
      <p:sp>
        <p:nvSpPr>
          <p:cNvPr id="2" name="Title 1">
            <a:extLst>
              <a:ext uri="{FF2B5EF4-FFF2-40B4-BE49-F238E27FC236}">
                <a16:creationId xmlns:a16="http://schemas.microsoft.com/office/drawing/2014/main" id="{DE9866BA-502A-4F27-9E43-D22B840C1030}"/>
              </a:ext>
            </a:extLst>
          </p:cNvPr>
          <p:cNvSpPr>
            <a:spLocks noGrp="1"/>
          </p:cNvSpPr>
          <p:nvPr>
            <p:ph type="title"/>
          </p:nvPr>
        </p:nvSpPr>
        <p:spPr/>
        <p:txBody>
          <a:bodyPr/>
          <a:lstStyle/>
          <a:p>
            <a:r>
              <a:rPr lang="en-GB" dirty="0"/>
              <a:t>Lab (45 Mins):</a:t>
            </a:r>
          </a:p>
        </p:txBody>
      </p:sp>
      <p:sp>
        <p:nvSpPr>
          <p:cNvPr id="3" name="Content Placeholder 2">
            <a:extLst>
              <a:ext uri="{FF2B5EF4-FFF2-40B4-BE49-F238E27FC236}">
                <a16:creationId xmlns:a16="http://schemas.microsoft.com/office/drawing/2014/main" id="{5932004D-CDF6-4A93-A009-7950E30C0719}"/>
              </a:ext>
            </a:extLst>
          </p:cNvPr>
          <p:cNvSpPr>
            <a:spLocks noGrp="1"/>
          </p:cNvSpPr>
          <p:nvPr>
            <p:ph idx="1"/>
          </p:nvPr>
        </p:nvSpPr>
        <p:spPr>
          <a:xfrm>
            <a:off x="838200" y="1825625"/>
            <a:ext cx="7176796" cy="4351338"/>
          </a:xfrm>
        </p:spPr>
        <p:txBody>
          <a:bodyPr>
            <a:normAutofit fontScale="85000" lnSpcReduction="20000"/>
          </a:bodyPr>
          <a:lstStyle/>
          <a:p>
            <a:pPr marL="0" indent="0">
              <a:buNone/>
            </a:pPr>
            <a:r>
              <a:rPr lang="en-US" dirty="0"/>
              <a:t>Working in pairs, using the Hashing function and digital signature process we’ve just gone through:</a:t>
            </a:r>
          </a:p>
          <a:p>
            <a:pPr marL="0" indent="0">
              <a:buNone/>
            </a:pPr>
            <a:endParaRPr lang="en-US" dirty="0"/>
          </a:p>
          <a:p>
            <a:pPr marL="0" indent="0">
              <a:buNone/>
            </a:pPr>
            <a:r>
              <a:rPr lang="en-GB" dirty="0"/>
              <a:t>As Alice…</a:t>
            </a:r>
          </a:p>
          <a:p>
            <a:r>
              <a:rPr lang="en-GB" dirty="0"/>
              <a:t>Write a </a:t>
            </a:r>
            <a:r>
              <a:rPr lang="en-GB" u="sng" dirty="0"/>
              <a:t>new</a:t>
            </a:r>
            <a:r>
              <a:rPr lang="en-GB" dirty="0"/>
              <a:t> short message</a:t>
            </a:r>
          </a:p>
          <a:p>
            <a:r>
              <a:rPr lang="en-GB" dirty="0"/>
              <a:t>Create a Hash Digest</a:t>
            </a:r>
          </a:p>
          <a:p>
            <a:r>
              <a:rPr lang="en-GB" dirty="0"/>
              <a:t>Create a Digital Signature </a:t>
            </a:r>
          </a:p>
          <a:p>
            <a:endParaRPr lang="en-GB" dirty="0"/>
          </a:p>
          <a:p>
            <a:pPr marL="0" indent="0">
              <a:buNone/>
            </a:pPr>
            <a:r>
              <a:rPr lang="en-GB" dirty="0"/>
              <a:t>As Bob…</a:t>
            </a:r>
          </a:p>
          <a:p>
            <a:r>
              <a:rPr lang="en-GB" dirty="0"/>
              <a:t>Check the Hash Digest against the original</a:t>
            </a:r>
          </a:p>
          <a:p>
            <a:r>
              <a:rPr lang="en-GB" dirty="0"/>
              <a:t>Validate Alice’s Digital Signature</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4318070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lgn="ctr">
              <a:buNone/>
            </a:pPr>
            <a:r>
              <a:rPr lang="en-US" sz="4800" dirty="0"/>
              <a:t>Certificate Authorities</a:t>
            </a:r>
            <a:endParaRPr lang="en-GB" sz="4800" dirty="0"/>
          </a:p>
        </p:txBody>
      </p:sp>
    </p:spTree>
    <p:extLst>
      <p:ext uri="{BB962C8B-B14F-4D97-AF65-F5344CB8AC3E}">
        <p14:creationId xmlns:p14="http://schemas.microsoft.com/office/powerpoint/2010/main" val="18842927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A2D75-988F-478E-BD51-FBE6311D5A58}"/>
              </a:ext>
            </a:extLst>
          </p:cNvPr>
          <p:cNvSpPr>
            <a:spLocks noGrp="1"/>
          </p:cNvSpPr>
          <p:nvPr>
            <p:ph type="title"/>
          </p:nvPr>
        </p:nvSpPr>
        <p:spPr/>
        <p:txBody>
          <a:bodyPr/>
          <a:lstStyle/>
          <a:p>
            <a:r>
              <a:rPr lang="en-GB" dirty="0"/>
              <a:t>Certificate Authorities</a:t>
            </a:r>
          </a:p>
        </p:txBody>
      </p:sp>
      <p:sp>
        <p:nvSpPr>
          <p:cNvPr id="3" name="Content Placeholder 2">
            <a:extLst>
              <a:ext uri="{FF2B5EF4-FFF2-40B4-BE49-F238E27FC236}">
                <a16:creationId xmlns:a16="http://schemas.microsoft.com/office/drawing/2014/main" id="{9B051CD6-21A9-4BA5-A407-3E9A63B69D03}"/>
              </a:ext>
            </a:extLst>
          </p:cNvPr>
          <p:cNvSpPr>
            <a:spLocks noGrp="1"/>
          </p:cNvSpPr>
          <p:nvPr>
            <p:ph idx="1"/>
          </p:nvPr>
        </p:nvSpPr>
        <p:spPr/>
        <p:txBody>
          <a:bodyPr>
            <a:normAutofit fontScale="92500"/>
          </a:bodyPr>
          <a:lstStyle/>
          <a:p>
            <a:r>
              <a:rPr lang="en-US" dirty="0"/>
              <a:t>If you look back on how we started, with the Caesar cipher, progressing through shared key ideas… to the use of private &amp; public Keys</a:t>
            </a:r>
          </a:p>
          <a:p>
            <a:endParaRPr lang="en-US" dirty="0"/>
          </a:p>
          <a:p>
            <a:r>
              <a:rPr lang="en-US" dirty="0"/>
              <a:t>We have a system that doesn’t involve any secret key sharing, because every private key never has to be distributed to anyone. Yes, we distribute the public keys, but it’s impossible (or as close to impossible as we can get) to get the private key from the public key, so what does it matter? </a:t>
            </a:r>
          </a:p>
          <a:p>
            <a:endParaRPr lang="en-US" dirty="0"/>
          </a:p>
          <a:p>
            <a:r>
              <a:rPr lang="en-US" dirty="0"/>
              <a:t>This has evolved into a highly secure system. Is it perfect? Sadly not – there is another security issue to consider</a:t>
            </a:r>
          </a:p>
          <a:p>
            <a:endParaRPr lang="en-GB" dirty="0"/>
          </a:p>
        </p:txBody>
      </p:sp>
    </p:spTree>
    <p:extLst>
      <p:ext uri="{BB962C8B-B14F-4D97-AF65-F5344CB8AC3E}">
        <p14:creationId xmlns:p14="http://schemas.microsoft.com/office/powerpoint/2010/main" val="2553622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Hashing</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fontScale="77500" lnSpcReduction="20000"/>
          </a:bodyPr>
          <a:lstStyle/>
          <a:p>
            <a:r>
              <a:rPr lang="en-GB" sz="2800" dirty="0"/>
              <a:t>Hashing is generating a value or values from a string of text using a mathematical function </a:t>
            </a:r>
          </a:p>
          <a:p>
            <a:endParaRPr lang="en-GB" sz="2800" dirty="0"/>
          </a:p>
          <a:p>
            <a:r>
              <a:rPr lang="en-US" dirty="0"/>
              <a:t>Crypto Hash, can be represented as a short string of text, provides a "message digest“</a:t>
            </a:r>
          </a:p>
          <a:p>
            <a:endParaRPr lang="en-US" dirty="0"/>
          </a:p>
          <a:p>
            <a:r>
              <a:rPr lang="en-US" dirty="0"/>
              <a:t>It cannot be used to recover the original message from the hash, as a result it’s commonly referred to as “One-Way Hash”</a:t>
            </a:r>
          </a:p>
          <a:p>
            <a:endParaRPr lang="en-US" dirty="0"/>
          </a:p>
          <a:p>
            <a:r>
              <a:rPr lang="en-US" dirty="0"/>
              <a:t>Can be used to verify that a downloaded file is identical to the original: </a:t>
            </a:r>
            <a:r>
              <a:rPr lang="en-US" b="1" dirty="0"/>
              <a:t>Integrity</a:t>
            </a:r>
            <a:r>
              <a:rPr lang="en-US" dirty="0"/>
              <a:t> Principle</a:t>
            </a:r>
          </a:p>
          <a:p>
            <a:endParaRPr lang="en-US" dirty="0"/>
          </a:p>
          <a:p>
            <a:r>
              <a:rPr lang="en-US" dirty="0"/>
              <a:t>Can also be used to store passwords in a non-plaintext form: </a:t>
            </a:r>
            <a:r>
              <a:rPr lang="en-US" b="1" dirty="0"/>
              <a:t>Confidentiality</a:t>
            </a:r>
            <a:r>
              <a:rPr lang="en-US" dirty="0"/>
              <a:t> principle</a:t>
            </a:r>
          </a:p>
          <a:p>
            <a:endParaRPr lang="en-US" dirty="0"/>
          </a:p>
        </p:txBody>
      </p:sp>
    </p:spTree>
    <p:extLst>
      <p:ext uri="{BB962C8B-B14F-4D97-AF65-F5344CB8AC3E}">
        <p14:creationId xmlns:p14="http://schemas.microsoft.com/office/powerpoint/2010/main" val="8136217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2C3CA-50BE-44F6-8EFD-EC334C63B617}"/>
              </a:ext>
            </a:extLst>
          </p:cNvPr>
          <p:cNvSpPr>
            <a:spLocks noGrp="1"/>
          </p:cNvSpPr>
          <p:nvPr>
            <p:ph type="title"/>
          </p:nvPr>
        </p:nvSpPr>
        <p:spPr/>
        <p:txBody>
          <a:bodyPr/>
          <a:lstStyle/>
          <a:p>
            <a:r>
              <a:rPr lang="en-GB" dirty="0"/>
              <a:t>Certificate Authorities</a:t>
            </a:r>
          </a:p>
        </p:txBody>
      </p:sp>
      <p:sp>
        <p:nvSpPr>
          <p:cNvPr id="3" name="Content Placeholder 2">
            <a:extLst>
              <a:ext uri="{FF2B5EF4-FFF2-40B4-BE49-F238E27FC236}">
                <a16:creationId xmlns:a16="http://schemas.microsoft.com/office/drawing/2014/main" id="{9B6ED5B0-35D2-4C4E-AFB2-EDDE3F7931E0}"/>
              </a:ext>
            </a:extLst>
          </p:cNvPr>
          <p:cNvSpPr>
            <a:spLocks noGrp="1"/>
          </p:cNvSpPr>
          <p:nvPr>
            <p:ph idx="1"/>
          </p:nvPr>
        </p:nvSpPr>
        <p:spPr/>
        <p:txBody>
          <a:bodyPr>
            <a:normAutofit lnSpcReduction="10000"/>
          </a:bodyPr>
          <a:lstStyle/>
          <a:p>
            <a:r>
              <a:rPr lang="en-US" dirty="0"/>
              <a:t>OK, so Bob publishes his public key. But how do we know that when it gets published, this public key really did come from Bob? </a:t>
            </a:r>
          </a:p>
          <a:p>
            <a:endParaRPr lang="en-US" dirty="0"/>
          </a:p>
          <a:p>
            <a:r>
              <a:rPr lang="en-US" dirty="0"/>
              <a:t>We haven’t yet set up a way to stop someone pretending to be Bob, publishing their own public key, and hence being able to receive messages sent from people erroneously believing the recipient to be Bob</a:t>
            </a:r>
          </a:p>
          <a:p>
            <a:endParaRPr lang="en-US" dirty="0"/>
          </a:p>
          <a:p>
            <a:r>
              <a:rPr lang="en-US" dirty="0"/>
              <a:t>The idea is to somehow certify that a public key really did come from the believed sender. How do you certify something? With a certificate </a:t>
            </a:r>
          </a:p>
        </p:txBody>
      </p:sp>
    </p:spTree>
    <p:extLst>
      <p:ext uri="{BB962C8B-B14F-4D97-AF65-F5344CB8AC3E}">
        <p14:creationId xmlns:p14="http://schemas.microsoft.com/office/powerpoint/2010/main" val="15068790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5BBF5-E9E5-4E59-9EB1-8C8BA4A34C30}"/>
              </a:ext>
            </a:extLst>
          </p:cNvPr>
          <p:cNvSpPr>
            <a:spLocks noGrp="1"/>
          </p:cNvSpPr>
          <p:nvPr>
            <p:ph type="title"/>
          </p:nvPr>
        </p:nvSpPr>
        <p:spPr/>
        <p:txBody>
          <a:bodyPr/>
          <a:lstStyle/>
          <a:p>
            <a:r>
              <a:rPr lang="en-GB" dirty="0"/>
              <a:t>Certificate Authorities</a:t>
            </a:r>
          </a:p>
        </p:txBody>
      </p:sp>
      <p:sp>
        <p:nvSpPr>
          <p:cNvPr id="3" name="Content Placeholder 2">
            <a:extLst>
              <a:ext uri="{FF2B5EF4-FFF2-40B4-BE49-F238E27FC236}">
                <a16:creationId xmlns:a16="http://schemas.microsoft.com/office/drawing/2014/main" id="{56FB1FF5-2613-4564-9D3E-3121F52273BB}"/>
              </a:ext>
            </a:extLst>
          </p:cNvPr>
          <p:cNvSpPr>
            <a:spLocks noGrp="1"/>
          </p:cNvSpPr>
          <p:nvPr>
            <p:ph idx="1"/>
          </p:nvPr>
        </p:nvSpPr>
        <p:spPr/>
        <p:txBody>
          <a:bodyPr/>
          <a:lstStyle/>
          <a:p>
            <a:r>
              <a:rPr lang="en-US" dirty="0"/>
              <a:t>You create your own public key, you then get a trusted third-party (i.e. someone else that you trust) to create a file that contains your public key, your details, followed by their (the trusted third-party) digital signature. This is your digital certificate </a:t>
            </a:r>
          </a:p>
          <a:p>
            <a:endParaRPr lang="en-US" dirty="0"/>
          </a:p>
          <a:p>
            <a:r>
              <a:rPr lang="en-US" dirty="0"/>
              <a:t>If someone wants to send a message to you, but are worried if it really was you that issued that public key, they can first of all check with your trusted third-party that the public key really did come from you (so essentially they check your certificate) and then feel confident in sending the message, reassured that it will go to the right person </a:t>
            </a:r>
          </a:p>
          <a:p>
            <a:endParaRPr lang="en-GB" dirty="0"/>
          </a:p>
        </p:txBody>
      </p:sp>
    </p:spTree>
    <p:extLst>
      <p:ext uri="{BB962C8B-B14F-4D97-AF65-F5344CB8AC3E}">
        <p14:creationId xmlns:p14="http://schemas.microsoft.com/office/powerpoint/2010/main" val="11028875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99688"/>
            <a:ext cx="10515600" cy="1325563"/>
          </a:xfrm>
        </p:spPr>
        <p:txBody>
          <a:bodyPr>
            <a:normAutofit/>
          </a:bodyPr>
          <a:lstStyle/>
          <a:p>
            <a:r>
              <a:rPr lang="en-US" dirty="0"/>
              <a:t>Certificate Authorities &amp; Trust Hierarchies</a:t>
            </a:r>
            <a:endParaRPr lang="en-GB" dirty="0"/>
          </a:p>
        </p:txBody>
      </p:sp>
      <p:sp>
        <p:nvSpPr>
          <p:cNvPr id="3" name="Content Placeholder 2"/>
          <p:cNvSpPr>
            <a:spLocks noGrp="1"/>
          </p:cNvSpPr>
          <p:nvPr>
            <p:ph idx="1"/>
          </p:nvPr>
        </p:nvSpPr>
        <p:spPr/>
        <p:txBody>
          <a:bodyPr>
            <a:normAutofit/>
          </a:bodyPr>
          <a:lstStyle/>
          <a:p>
            <a:r>
              <a:rPr lang="en-US" dirty="0"/>
              <a:t>Certificate Authorities, or CAs, issue Digital Certificates</a:t>
            </a:r>
          </a:p>
          <a:p>
            <a:r>
              <a:rPr lang="en-US" dirty="0"/>
              <a:t>Digital Certificates are verifiable small data files that contain identity credentials to help websites, people, and devices represent their authentic online identity (authentic because the CA has verified the identity)</a:t>
            </a:r>
          </a:p>
          <a:p>
            <a:r>
              <a:rPr lang="en-US" dirty="0"/>
              <a:t>CAs play a critical role in how the Internet operates and how transparent, trusted transactions can take place online</a:t>
            </a:r>
          </a:p>
          <a:p>
            <a:r>
              <a:rPr lang="en-US" dirty="0"/>
              <a:t>CAs issue millions of Digital Certificates each year, and these certificates are used to protect information, encrypt billions of transactions, and enable secure communication</a:t>
            </a:r>
            <a:endParaRPr lang="en-GB" dirty="0"/>
          </a:p>
        </p:txBody>
      </p:sp>
    </p:spTree>
    <p:extLst>
      <p:ext uri="{BB962C8B-B14F-4D97-AF65-F5344CB8AC3E}">
        <p14:creationId xmlns:p14="http://schemas.microsoft.com/office/powerpoint/2010/main" val="13223950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2102"/>
            <a:ext cx="10515600" cy="1325563"/>
          </a:xfrm>
        </p:spPr>
        <p:txBody>
          <a:bodyPr/>
          <a:lstStyle/>
          <a:p>
            <a:r>
              <a:rPr lang="en-US" dirty="0"/>
              <a:t>SSL Certificate</a:t>
            </a:r>
            <a:endParaRPr lang="en-GB" dirty="0"/>
          </a:p>
        </p:txBody>
      </p:sp>
      <p:sp>
        <p:nvSpPr>
          <p:cNvPr id="3" name="Content Placeholder 2"/>
          <p:cNvSpPr>
            <a:spLocks noGrp="1"/>
          </p:cNvSpPr>
          <p:nvPr>
            <p:ph idx="1"/>
          </p:nvPr>
        </p:nvSpPr>
        <p:spPr/>
        <p:txBody>
          <a:bodyPr>
            <a:normAutofit fontScale="92500"/>
          </a:bodyPr>
          <a:lstStyle/>
          <a:p>
            <a:r>
              <a:rPr lang="en-US" dirty="0"/>
              <a:t>An SSL Certificate is a popular type of Digital Certificate that binds the ownership details of a web server (and website) to cryptographic keys</a:t>
            </a:r>
          </a:p>
          <a:p>
            <a:endParaRPr lang="en-US" dirty="0"/>
          </a:p>
          <a:p>
            <a:r>
              <a:rPr lang="en-US" dirty="0"/>
              <a:t>These keys are used in the SSL/TLS protocol to activate a secure session between a browser and the web server hosting the SSL Certificate. </a:t>
            </a:r>
          </a:p>
          <a:p>
            <a:endParaRPr lang="en-US" dirty="0"/>
          </a:p>
          <a:p>
            <a:r>
              <a:rPr lang="en-US" dirty="0"/>
              <a:t>In order for a browser to trust an SSL Certificate, and establish an SSL/TLS session without security warnings, the SSL Certificate must contain the domain name of website using it, be issued by a trusted CA, and not have expired</a:t>
            </a:r>
            <a:endParaRPr lang="en-GB" dirty="0"/>
          </a:p>
        </p:txBody>
      </p:sp>
    </p:spTree>
    <p:extLst>
      <p:ext uri="{BB962C8B-B14F-4D97-AF65-F5344CB8AC3E}">
        <p14:creationId xmlns:p14="http://schemas.microsoft.com/office/powerpoint/2010/main" val="846127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D3C1C-B0FD-4C27-A878-3BFC535B0DF6}"/>
              </a:ext>
            </a:extLst>
          </p:cNvPr>
          <p:cNvSpPr>
            <a:spLocks noGrp="1"/>
          </p:cNvSpPr>
          <p:nvPr>
            <p:ph type="title"/>
          </p:nvPr>
        </p:nvSpPr>
        <p:spPr/>
        <p:txBody>
          <a:bodyPr/>
          <a:lstStyle/>
          <a:p>
            <a:r>
              <a:rPr lang="en-GB" dirty="0"/>
              <a:t>SSL Certificate</a:t>
            </a:r>
          </a:p>
        </p:txBody>
      </p:sp>
      <p:pic>
        <p:nvPicPr>
          <p:cNvPr id="1026" name="Picture 2">
            <a:extLst>
              <a:ext uri="{FF2B5EF4-FFF2-40B4-BE49-F238E27FC236}">
                <a16:creationId xmlns:a16="http://schemas.microsoft.com/office/drawing/2014/main" id="{A0F9F190-BBDB-44B1-87B4-8EEB0C971B8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00486" y="1427673"/>
            <a:ext cx="5106115" cy="5384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3685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81C80-4561-4094-8EEF-3B6E747204D0}"/>
              </a:ext>
            </a:extLst>
          </p:cNvPr>
          <p:cNvSpPr>
            <a:spLocks noGrp="1"/>
          </p:cNvSpPr>
          <p:nvPr>
            <p:ph type="title"/>
          </p:nvPr>
        </p:nvSpPr>
        <p:spPr/>
        <p:txBody>
          <a:bodyPr/>
          <a:lstStyle/>
          <a:p>
            <a:r>
              <a:rPr lang="en-GB" dirty="0"/>
              <a:t>Public Key Infrastructure</a:t>
            </a:r>
          </a:p>
        </p:txBody>
      </p:sp>
      <p:sp>
        <p:nvSpPr>
          <p:cNvPr id="3" name="Content Placeholder 2">
            <a:extLst>
              <a:ext uri="{FF2B5EF4-FFF2-40B4-BE49-F238E27FC236}">
                <a16:creationId xmlns:a16="http://schemas.microsoft.com/office/drawing/2014/main" id="{8E8203E8-21AA-4EB9-B2F9-0373DC2D3334}"/>
              </a:ext>
            </a:extLst>
          </p:cNvPr>
          <p:cNvSpPr>
            <a:spLocks noGrp="1"/>
          </p:cNvSpPr>
          <p:nvPr>
            <p:ph idx="1"/>
          </p:nvPr>
        </p:nvSpPr>
        <p:spPr/>
        <p:txBody>
          <a:bodyPr>
            <a:normAutofit/>
          </a:bodyPr>
          <a:lstStyle/>
          <a:p>
            <a:r>
              <a:rPr lang="en-GB" dirty="0"/>
              <a:t>Not to be confused with Public Key encryption…</a:t>
            </a:r>
          </a:p>
          <a:p>
            <a:endParaRPr lang="en-GB" dirty="0"/>
          </a:p>
          <a:p>
            <a:r>
              <a:rPr lang="en-US" dirty="0"/>
              <a:t>Public Key Infrastructure (PKI) is used to confirm the identity of end entities that include humans, computers, network devices and many other types of 'smart' devices on a network</a:t>
            </a:r>
          </a:p>
          <a:p>
            <a:endParaRPr lang="en-US" dirty="0"/>
          </a:p>
          <a:p>
            <a:r>
              <a:rPr lang="en-US"/>
              <a:t>Public Key </a:t>
            </a:r>
            <a:r>
              <a:rPr lang="en-US" dirty="0"/>
              <a:t>I</a:t>
            </a:r>
            <a:r>
              <a:rPr lang="en-US"/>
              <a:t>nfrastructure </a:t>
            </a:r>
            <a:r>
              <a:rPr lang="en-US" dirty="0"/>
              <a:t>(PKI) is a set of roles, policies, hardware, software and procedures needed to create, manage, distribute, use, store and revoke digital certificates and manage public-key encryption</a:t>
            </a:r>
            <a:endParaRPr lang="en-GB" dirty="0"/>
          </a:p>
          <a:p>
            <a:endParaRPr lang="en-GB" dirty="0"/>
          </a:p>
        </p:txBody>
      </p:sp>
    </p:spTree>
    <p:extLst>
      <p:ext uri="{BB962C8B-B14F-4D97-AF65-F5344CB8AC3E}">
        <p14:creationId xmlns:p14="http://schemas.microsoft.com/office/powerpoint/2010/main" val="22805043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5E8FC-58CC-4D4B-8EA5-8BEC68DEEAE5}"/>
              </a:ext>
            </a:extLst>
          </p:cNvPr>
          <p:cNvSpPr>
            <a:spLocks noGrp="1"/>
          </p:cNvSpPr>
          <p:nvPr>
            <p:ph type="title"/>
          </p:nvPr>
        </p:nvSpPr>
        <p:spPr/>
        <p:txBody>
          <a:bodyPr/>
          <a:lstStyle/>
          <a:p>
            <a:r>
              <a:rPr lang="en-GB" dirty="0"/>
              <a:t>Public Key Infrastructure</a:t>
            </a:r>
          </a:p>
        </p:txBody>
      </p:sp>
      <p:pic>
        <p:nvPicPr>
          <p:cNvPr id="4" name="Picture 3">
            <a:extLst>
              <a:ext uri="{FF2B5EF4-FFF2-40B4-BE49-F238E27FC236}">
                <a16:creationId xmlns:a16="http://schemas.microsoft.com/office/drawing/2014/main" id="{775582E8-E195-45A2-9339-31F243EA0E4B}"/>
              </a:ext>
            </a:extLst>
          </p:cNvPr>
          <p:cNvPicPr>
            <a:picLocks noChangeAspect="1"/>
          </p:cNvPicPr>
          <p:nvPr/>
        </p:nvPicPr>
        <p:blipFill>
          <a:blip r:embed="rId3"/>
          <a:stretch>
            <a:fillRect/>
          </a:stretch>
        </p:blipFill>
        <p:spPr>
          <a:xfrm>
            <a:off x="1905151" y="1234235"/>
            <a:ext cx="8381697" cy="5182440"/>
          </a:xfrm>
          <a:prstGeom prst="rect">
            <a:avLst/>
          </a:prstGeom>
        </p:spPr>
      </p:pic>
    </p:spTree>
    <p:extLst>
      <p:ext uri="{BB962C8B-B14F-4D97-AF65-F5344CB8AC3E}">
        <p14:creationId xmlns:p14="http://schemas.microsoft.com/office/powerpoint/2010/main" val="14154672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5DB63-CBC4-4666-A3A8-5279A093792F}"/>
              </a:ext>
            </a:extLst>
          </p:cNvPr>
          <p:cNvSpPr>
            <a:spLocks noGrp="1"/>
          </p:cNvSpPr>
          <p:nvPr>
            <p:ph type="title"/>
          </p:nvPr>
        </p:nvSpPr>
        <p:spPr/>
        <p:txBody>
          <a:bodyPr/>
          <a:lstStyle/>
          <a:p>
            <a:r>
              <a:rPr lang="en-GB" dirty="0"/>
              <a:t>Web of Trust</a:t>
            </a:r>
          </a:p>
        </p:txBody>
      </p:sp>
      <p:sp>
        <p:nvSpPr>
          <p:cNvPr id="3" name="Content Placeholder 2">
            <a:extLst>
              <a:ext uri="{FF2B5EF4-FFF2-40B4-BE49-F238E27FC236}">
                <a16:creationId xmlns:a16="http://schemas.microsoft.com/office/drawing/2014/main" id="{9A836D64-AB07-47CC-907D-89CF953EDC78}"/>
              </a:ext>
            </a:extLst>
          </p:cNvPr>
          <p:cNvSpPr>
            <a:spLocks noGrp="1"/>
          </p:cNvSpPr>
          <p:nvPr>
            <p:ph idx="1"/>
          </p:nvPr>
        </p:nvSpPr>
        <p:spPr/>
        <p:txBody>
          <a:bodyPr/>
          <a:lstStyle/>
          <a:p>
            <a:r>
              <a:rPr lang="en-US" dirty="0"/>
              <a:t>An alternative approach to the problem of public authentication of public key information is the web-of-trust.</a:t>
            </a:r>
          </a:p>
          <a:p>
            <a:endParaRPr lang="en-US" dirty="0"/>
          </a:p>
          <a:p>
            <a:r>
              <a:rPr lang="en-US" dirty="0"/>
              <a:t>This uses self-signed certificates and third-party attestations of those certificates</a:t>
            </a:r>
          </a:p>
          <a:p>
            <a:endParaRPr lang="en-US" dirty="0"/>
          </a:p>
          <a:p>
            <a:r>
              <a:rPr lang="en-US" dirty="0"/>
              <a:t>The singular term "web of trust" does not imply the existence of a single web of trust, or common point of trust, but one of any number of potentially "webs of trust”</a:t>
            </a:r>
            <a:endParaRPr lang="en-GB" dirty="0"/>
          </a:p>
        </p:txBody>
      </p:sp>
    </p:spTree>
    <p:extLst>
      <p:ext uri="{BB962C8B-B14F-4D97-AF65-F5344CB8AC3E}">
        <p14:creationId xmlns:p14="http://schemas.microsoft.com/office/powerpoint/2010/main" val="19714164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5DB63-CBC4-4666-A3A8-5279A093792F}"/>
              </a:ext>
            </a:extLst>
          </p:cNvPr>
          <p:cNvSpPr>
            <a:spLocks noGrp="1"/>
          </p:cNvSpPr>
          <p:nvPr>
            <p:ph type="title"/>
          </p:nvPr>
        </p:nvSpPr>
        <p:spPr/>
        <p:txBody>
          <a:bodyPr/>
          <a:lstStyle/>
          <a:p>
            <a:r>
              <a:rPr lang="en-GB" dirty="0"/>
              <a:t>Web of Trust</a:t>
            </a:r>
          </a:p>
        </p:txBody>
      </p:sp>
      <p:sp>
        <p:nvSpPr>
          <p:cNvPr id="3" name="Content Placeholder 2">
            <a:extLst>
              <a:ext uri="{FF2B5EF4-FFF2-40B4-BE49-F238E27FC236}">
                <a16:creationId xmlns:a16="http://schemas.microsoft.com/office/drawing/2014/main" id="{9A836D64-AB07-47CC-907D-89CF953EDC78}"/>
              </a:ext>
            </a:extLst>
          </p:cNvPr>
          <p:cNvSpPr>
            <a:spLocks noGrp="1"/>
          </p:cNvSpPr>
          <p:nvPr>
            <p:ph idx="1"/>
          </p:nvPr>
        </p:nvSpPr>
        <p:spPr/>
        <p:txBody>
          <a:bodyPr/>
          <a:lstStyle/>
          <a:p>
            <a:r>
              <a:rPr lang="en-US" dirty="0"/>
              <a:t>Examples of implementations of this approach are PGP (Pretty Good Privacy) and GnuPG (an implementation of OpenPGP, the standardized specification of PGP) </a:t>
            </a:r>
          </a:p>
          <a:p>
            <a:endParaRPr lang="en-US" dirty="0"/>
          </a:p>
          <a:p>
            <a:r>
              <a:rPr lang="en-US" dirty="0"/>
              <a:t>Because PGP and implementations allow the use of e-mail digital signatures for self-publication of public key information, it is relatively easy to implement one's own web of trust</a:t>
            </a:r>
            <a:endParaRPr lang="en-GB" dirty="0"/>
          </a:p>
        </p:txBody>
      </p:sp>
    </p:spTree>
    <p:extLst>
      <p:ext uri="{BB962C8B-B14F-4D97-AF65-F5344CB8AC3E}">
        <p14:creationId xmlns:p14="http://schemas.microsoft.com/office/powerpoint/2010/main" val="19316198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E7754-6EB8-4341-8E51-25313EB15F32}"/>
              </a:ext>
            </a:extLst>
          </p:cNvPr>
          <p:cNvSpPr>
            <a:spLocks noGrp="1"/>
          </p:cNvSpPr>
          <p:nvPr>
            <p:ph type="title"/>
          </p:nvPr>
        </p:nvSpPr>
        <p:spPr/>
        <p:txBody>
          <a:bodyPr/>
          <a:lstStyle/>
          <a:p>
            <a:r>
              <a:rPr lang="en-GB" dirty="0"/>
              <a:t>Web of Trust</a:t>
            </a:r>
          </a:p>
        </p:txBody>
      </p:sp>
      <p:pic>
        <p:nvPicPr>
          <p:cNvPr id="5" name="Content Placeholder 4" descr="Diagram&#10;&#10;Description automatically generated">
            <a:extLst>
              <a:ext uri="{FF2B5EF4-FFF2-40B4-BE49-F238E27FC236}">
                <a16:creationId xmlns:a16="http://schemas.microsoft.com/office/drawing/2014/main" id="{B49010F1-C97B-47D0-84E4-748FF3A82D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9432" y="1639810"/>
            <a:ext cx="8833135" cy="4663074"/>
          </a:xfrm>
        </p:spPr>
      </p:pic>
    </p:spTree>
    <p:extLst>
      <p:ext uri="{BB962C8B-B14F-4D97-AF65-F5344CB8AC3E}">
        <p14:creationId xmlns:p14="http://schemas.microsoft.com/office/powerpoint/2010/main" val="2527474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r>
              <a:rPr lang="en-US" dirty="0"/>
              <a:t>Hashing</a:t>
            </a:r>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r>
              <a:rPr lang="en-US" sz="2800" dirty="0"/>
              <a:t>The word “hash” just means to “chop and mix”</a:t>
            </a:r>
          </a:p>
          <a:p>
            <a:endParaRPr lang="en-US" dirty="0"/>
          </a:p>
          <a:p>
            <a:r>
              <a:rPr lang="en-US" sz="2800" dirty="0"/>
              <a:t>In the cryptographic sense, it means to take a string of data, and then in some way, chop it up into bits, and mix those bits up</a:t>
            </a:r>
          </a:p>
          <a:p>
            <a:endParaRPr lang="en-US" sz="2800" dirty="0"/>
          </a:p>
          <a:p>
            <a:r>
              <a:rPr lang="en-US" dirty="0"/>
              <a:t>Hash functions should take in a string of arbitrary length (any length)</a:t>
            </a:r>
          </a:p>
          <a:p>
            <a:endParaRPr lang="en-US" dirty="0"/>
          </a:p>
          <a:p>
            <a:r>
              <a:rPr lang="en-US" dirty="0"/>
              <a:t>Should always produce an output of fixed length (the “hash length”)</a:t>
            </a:r>
          </a:p>
        </p:txBody>
      </p:sp>
    </p:spTree>
    <p:extLst>
      <p:ext uri="{BB962C8B-B14F-4D97-AF65-F5344CB8AC3E}">
        <p14:creationId xmlns:p14="http://schemas.microsoft.com/office/powerpoint/2010/main" val="11428482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01313-DB92-43E4-A175-3DCAA15427FD}"/>
              </a:ext>
            </a:extLst>
          </p:cNvPr>
          <p:cNvSpPr>
            <a:spLocks noGrp="1"/>
          </p:cNvSpPr>
          <p:nvPr>
            <p:ph type="title"/>
          </p:nvPr>
        </p:nvSpPr>
        <p:spPr/>
        <p:txBody>
          <a:bodyPr/>
          <a:lstStyle/>
          <a:p>
            <a:r>
              <a:rPr lang="en-GB" dirty="0"/>
              <a:t>Assessment – </a:t>
            </a:r>
            <a:r>
              <a:rPr lang="en-GB" b="1" dirty="0">
                <a:solidFill>
                  <a:schemeClr val="accent2"/>
                </a:solidFill>
              </a:rPr>
              <a:t>Reminder!</a:t>
            </a:r>
          </a:p>
        </p:txBody>
      </p:sp>
      <p:sp>
        <p:nvSpPr>
          <p:cNvPr id="3" name="Content Placeholder 2">
            <a:extLst>
              <a:ext uri="{FF2B5EF4-FFF2-40B4-BE49-F238E27FC236}">
                <a16:creationId xmlns:a16="http://schemas.microsoft.com/office/drawing/2014/main" id="{AE492C01-75B6-409A-93EA-70DADA5312C3}"/>
              </a:ext>
            </a:extLst>
          </p:cNvPr>
          <p:cNvSpPr>
            <a:spLocks noGrp="1"/>
          </p:cNvSpPr>
          <p:nvPr>
            <p:ph idx="1"/>
          </p:nvPr>
        </p:nvSpPr>
        <p:spPr/>
        <p:txBody>
          <a:bodyPr>
            <a:normAutofit/>
          </a:bodyPr>
          <a:lstStyle/>
          <a:p>
            <a:r>
              <a:rPr lang="en-GB" dirty="0"/>
              <a:t>This module is assessed by a combination of: </a:t>
            </a:r>
          </a:p>
          <a:p>
            <a:endParaRPr lang="en-GB" dirty="0"/>
          </a:p>
          <a:p>
            <a:pPr marL="0" indent="0">
              <a:buNone/>
            </a:pPr>
            <a:r>
              <a:rPr lang="en-GB" dirty="0"/>
              <a:t>	</a:t>
            </a:r>
            <a:r>
              <a:rPr lang="en-GB" dirty="0">
                <a:solidFill>
                  <a:srgbClr val="00B050"/>
                </a:solidFill>
              </a:rPr>
              <a:t>Component A: Presentation (30 minutes) </a:t>
            </a:r>
          </a:p>
          <a:p>
            <a:pPr marL="0" indent="0">
              <a:buNone/>
            </a:pPr>
            <a:r>
              <a:rPr lang="en-US" sz="2000" b="0" i="0" dirty="0">
                <a:solidFill>
                  <a:srgbClr val="00B050"/>
                </a:solidFill>
                <a:effectLst/>
                <a:latin typeface="Arial" panose="020B0604020202020204" pitchFamily="34" charset="0"/>
              </a:rPr>
              <a:t>	Issued: End of block release week 1</a:t>
            </a:r>
          </a:p>
          <a:p>
            <a:pPr marL="0" indent="0">
              <a:buNone/>
            </a:pPr>
            <a:r>
              <a:rPr lang="en-US" sz="2000" b="0" i="0" dirty="0">
                <a:solidFill>
                  <a:srgbClr val="00B050"/>
                </a:solidFill>
                <a:effectLst/>
                <a:latin typeface="Arial" panose="020B0604020202020204" pitchFamily="34" charset="0"/>
              </a:rPr>
              <a:t>	Due: 	Start of block release week 3</a:t>
            </a:r>
          </a:p>
          <a:p>
            <a:pPr marL="0" indent="0">
              <a:buNone/>
            </a:pPr>
            <a:endParaRPr lang="en-US" sz="2000" b="0" i="0" dirty="0">
              <a:solidFill>
                <a:srgbClr val="333333"/>
              </a:solidFill>
              <a:effectLst/>
              <a:latin typeface="Arial" panose="020B0604020202020204" pitchFamily="34" charset="0"/>
            </a:endParaRPr>
          </a:p>
          <a:p>
            <a:pPr marL="0" indent="0" algn="l">
              <a:buNone/>
            </a:pPr>
            <a:r>
              <a:rPr lang="en-GB" dirty="0"/>
              <a:t>	</a:t>
            </a:r>
            <a:r>
              <a:rPr lang="en-GB" dirty="0">
                <a:solidFill>
                  <a:srgbClr val="223346"/>
                </a:solidFill>
              </a:rPr>
              <a:t>Component B: Course Workbook</a:t>
            </a:r>
          </a:p>
          <a:p>
            <a:pPr marL="0" indent="0" algn="l">
              <a:buNone/>
            </a:pPr>
            <a:r>
              <a:rPr lang="en-US" sz="2000" b="0" i="0" dirty="0">
                <a:solidFill>
                  <a:srgbClr val="223346"/>
                </a:solidFill>
                <a:effectLst/>
                <a:latin typeface="Arial" panose="020B0604020202020204" pitchFamily="34" charset="0"/>
              </a:rPr>
              <a:t>	Issued: End of block release week 3</a:t>
            </a:r>
          </a:p>
          <a:p>
            <a:pPr marL="0" indent="0" algn="l">
              <a:buNone/>
            </a:pPr>
            <a:r>
              <a:rPr lang="en-US" sz="2000" b="0" i="0" dirty="0">
                <a:solidFill>
                  <a:srgbClr val="223346"/>
                </a:solidFill>
                <a:effectLst/>
                <a:latin typeface="Arial" panose="020B0604020202020204" pitchFamily="34" charset="0"/>
              </a:rPr>
              <a:t>	Due: 	Start of block release week 1 of next module</a:t>
            </a:r>
          </a:p>
          <a:p>
            <a:pPr marL="0" indent="0">
              <a:buNone/>
            </a:pPr>
            <a:endParaRPr lang="en-GB" dirty="0"/>
          </a:p>
        </p:txBody>
      </p:sp>
    </p:spTree>
    <p:extLst>
      <p:ext uri="{BB962C8B-B14F-4D97-AF65-F5344CB8AC3E}">
        <p14:creationId xmlns:p14="http://schemas.microsoft.com/office/powerpoint/2010/main" val="10150551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01313-DB92-43E4-A175-3DCAA15427FD}"/>
              </a:ext>
            </a:extLst>
          </p:cNvPr>
          <p:cNvSpPr>
            <a:spLocks noGrp="1"/>
          </p:cNvSpPr>
          <p:nvPr>
            <p:ph type="title"/>
          </p:nvPr>
        </p:nvSpPr>
        <p:spPr/>
        <p:txBody>
          <a:bodyPr/>
          <a:lstStyle/>
          <a:p>
            <a:r>
              <a:rPr lang="en-GB" dirty="0"/>
              <a:t>Component A – Presentation – </a:t>
            </a:r>
            <a:r>
              <a:rPr lang="en-GB" b="1" dirty="0">
                <a:solidFill>
                  <a:schemeClr val="accent2"/>
                </a:solidFill>
              </a:rPr>
              <a:t>Reminder!</a:t>
            </a:r>
          </a:p>
        </p:txBody>
      </p:sp>
      <p:sp>
        <p:nvSpPr>
          <p:cNvPr id="3" name="Content Placeholder 2">
            <a:extLst>
              <a:ext uri="{FF2B5EF4-FFF2-40B4-BE49-F238E27FC236}">
                <a16:creationId xmlns:a16="http://schemas.microsoft.com/office/drawing/2014/main" id="{AE492C01-75B6-409A-93EA-70DADA5312C3}"/>
              </a:ext>
            </a:extLst>
          </p:cNvPr>
          <p:cNvSpPr>
            <a:spLocks noGrp="1"/>
          </p:cNvSpPr>
          <p:nvPr>
            <p:ph idx="1"/>
          </p:nvPr>
        </p:nvSpPr>
        <p:spPr/>
        <p:txBody>
          <a:bodyPr>
            <a:normAutofit/>
          </a:bodyPr>
          <a:lstStyle/>
          <a:p>
            <a:pPr marL="0" indent="0">
              <a:buNone/>
            </a:pPr>
            <a:r>
              <a:rPr lang="en-GB" dirty="0"/>
              <a:t>Component A (50%):</a:t>
            </a:r>
          </a:p>
          <a:p>
            <a:pPr marL="457200" lvl="1" indent="0">
              <a:buNone/>
            </a:pPr>
            <a:endParaRPr lang="en-GB" dirty="0"/>
          </a:p>
          <a:p>
            <a:pPr lvl="1"/>
            <a:r>
              <a:rPr lang="en-US" dirty="0"/>
              <a:t>A 30 minute demonstration where apprentices will show how they have chosen an appropriate algorithm and technique to solve a given requirement. </a:t>
            </a:r>
          </a:p>
          <a:p>
            <a:pPr lvl="1"/>
            <a:endParaRPr lang="en-US" dirty="0"/>
          </a:p>
          <a:p>
            <a:pPr lvl="1"/>
            <a:r>
              <a:rPr lang="en-US" dirty="0"/>
              <a:t>They will demonstrate the solution and satisfactorily explain its operation to an audience without </a:t>
            </a:r>
            <a:r>
              <a:rPr lang="en-US" dirty="0" err="1"/>
              <a:t>specialised</a:t>
            </a:r>
            <a:r>
              <a:rPr lang="en-US" dirty="0"/>
              <a:t> expertise. </a:t>
            </a:r>
          </a:p>
          <a:p>
            <a:pPr lvl="1"/>
            <a:endParaRPr lang="en-US" dirty="0"/>
          </a:p>
          <a:p>
            <a:pPr lvl="1"/>
            <a:r>
              <a:rPr lang="en-US" dirty="0"/>
              <a:t>In addition to demonstrating their grasp of the module outcomes, the demonstration will give the students the opportunity to practice their oral skills, particularly in speaking to a non-expert audience. </a:t>
            </a:r>
          </a:p>
          <a:p>
            <a:pPr lvl="1"/>
            <a:endParaRPr lang="en-GB" dirty="0"/>
          </a:p>
        </p:txBody>
      </p:sp>
    </p:spTree>
    <p:extLst>
      <p:ext uri="{BB962C8B-B14F-4D97-AF65-F5344CB8AC3E}">
        <p14:creationId xmlns:p14="http://schemas.microsoft.com/office/powerpoint/2010/main" val="22295827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22334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DA460C-0072-4C06-B816-2B05E4A2A0EA}"/>
              </a:ext>
            </a:extLst>
          </p:cNvPr>
          <p:cNvGrpSpPr/>
          <p:nvPr/>
        </p:nvGrpSpPr>
        <p:grpSpPr>
          <a:xfrm>
            <a:off x="5197342" y="2888634"/>
            <a:ext cx="1862433" cy="3586556"/>
            <a:chOff x="5021580" y="1604970"/>
            <a:chExt cx="2374153" cy="4571992"/>
          </a:xfrm>
        </p:grpSpPr>
        <p:sp>
          <p:nvSpPr>
            <p:cNvPr id="5" name="Freeform: Shape 4">
              <a:extLst>
                <a:ext uri="{FF2B5EF4-FFF2-40B4-BE49-F238E27FC236}">
                  <a16:creationId xmlns:a16="http://schemas.microsoft.com/office/drawing/2014/main" id="{3EE129BC-86F6-440E-84F5-88EE0A93A132}"/>
                </a:ext>
              </a:extLst>
            </p:cNvPr>
            <p:cNvSpPr/>
            <p:nvPr/>
          </p:nvSpPr>
          <p:spPr>
            <a:xfrm>
              <a:off x="5021580" y="2790823"/>
              <a:ext cx="791384" cy="644849"/>
            </a:xfrm>
            <a:custGeom>
              <a:avLst/>
              <a:gdLst>
                <a:gd name="connsiteX0" fmla="*/ 7620 w 791384"/>
                <a:gd name="connsiteY0" fmla="*/ 0 h 644849"/>
                <a:gd name="connsiteX1" fmla="*/ 782169 w 791384"/>
                <a:gd name="connsiteY1" fmla="*/ 320829 h 644849"/>
                <a:gd name="connsiteX2" fmla="*/ 791384 w 791384"/>
                <a:gd name="connsiteY2" fmla="*/ 330968 h 644849"/>
                <a:gd name="connsiteX3" fmla="*/ 791384 w 791384"/>
                <a:gd name="connsiteY3" fmla="*/ 644849 h 644849"/>
                <a:gd name="connsiteX4" fmla="*/ 4575 w 791384"/>
                <a:gd name="connsiteY4" fmla="*/ 188500 h 644849"/>
                <a:gd name="connsiteX5" fmla="*/ 0 w 791384"/>
                <a:gd name="connsiteY5" fmla="*/ 191153 h 644849"/>
                <a:gd name="connsiteX6" fmla="*/ 0 w 791384"/>
                <a:gd name="connsiteY6" fmla="*/ 385 h 644849"/>
                <a:gd name="connsiteX7" fmla="*/ 7620 w 791384"/>
                <a:gd name="connsiteY7" fmla="*/ 0 h 64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384" h="644849">
                  <a:moveTo>
                    <a:pt x="7620" y="0"/>
                  </a:moveTo>
                  <a:cubicBezTo>
                    <a:pt x="310101" y="0"/>
                    <a:pt x="583945" y="122604"/>
                    <a:pt x="782169" y="320829"/>
                  </a:cubicBezTo>
                  <a:lnTo>
                    <a:pt x="791384" y="330968"/>
                  </a:lnTo>
                  <a:lnTo>
                    <a:pt x="791384" y="644849"/>
                  </a:lnTo>
                  <a:lnTo>
                    <a:pt x="4575" y="188500"/>
                  </a:lnTo>
                  <a:lnTo>
                    <a:pt x="0" y="191153"/>
                  </a:lnTo>
                  <a:lnTo>
                    <a:pt x="0" y="385"/>
                  </a:lnTo>
                  <a:lnTo>
                    <a:pt x="762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6" name="Freeform: Shape 5">
              <a:extLst>
                <a:ext uri="{FF2B5EF4-FFF2-40B4-BE49-F238E27FC236}">
                  <a16:creationId xmlns:a16="http://schemas.microsoft.com/office/drawing/2014/main" id="{45CA4A01-B7D4-4C02-A0A6-31D1D25DBE5E}"/>
                </a:ext>
              </a:extLst>
            </p:cNvPr>
            <p:cNvSpPr/>
            <p:nvPr/>
          </p:nvSpPr>
          <p:spPr>
            <a:xfrm>
              <a:off x="6600506" y="2977519"/>
              <a:ext cx="3843" cy="4457"/>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7" name="Freeform: Shape 6">
              <a:extLst>
                <a:ext uri="{FF2B5EF4-FFF2-40B4-BE49-F238E27FC236}">
                  <a16:creationId xmlns:a16="http://schemas.microsoft.com/office/drawing/2014/main" id="{F7DAAB66-13A8-4034-BDDF-000911C1B325}"/>
                </a:ext>
              </a:extLst>
            </p:cNvPr>
            <p:cNvSpPr/>
            <p:nvPr/>
          </p:nvSpPr>
          <p:spPr>
            <a:xfrm>
              <a:off x="5977789" y="2979324"/>
              <a:ext cx="622716" cy="36137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8" name="Freeform: Shape 7">
              <a:extLst>
                <a:ext uri="{FF2B5EF4-FFF2-40B4-BE49-F238E27FC236}">
                  <a16:creationId xmlns:a16="http://schemas.microsoft.com/office/drawing/2014/main" id="{16C62978-FAF5-4DD6-A6FF-DA4D04CC401D}"/>
                </a:ext>
              </a:extLst>
            </p:cNvPr>
            <p:cNvSpPr/>
            <p:nvPr/>
          </p:nvSpPr>
          <p:spPr>
            <a:xfrm>
              <a:off x="5812965" y="3121791"/>
              <a:ext cx="164824" cy="313880"/>
            </a:xfrm>
            <a:custGeom>
              <a:avLst/>
              <a:gdLst>
                <a:gd name="connsiteX0" fmla="*/ 0 w 164824"/>
                <a:gd name="connsiteY0" fmla="*/ 0 h 313880"/>
                <a:gd name="connsiteX1" fmla="*/ 61482 w 164824"/>
                <a:gd name="connsiteY1" fmla="*/ 67647 h 313880"/>
                <a:gd name="connsiteX2" fmla="*/ 124540 w 164824"/>
                <a:gd name="connsiteY2" fmla="*/ 151973 h 313880"/>
                <a:gd name="connsiteX3" fmla="*/ 164824 w 164824"/>
                <a:gd name="connsiteY3" fmla="*/ 218283 h 313880"/>
                <a:gd name="connsiteX4" fmla="*/ 0 w 164824"/>
                <a:gd name="connsiteY4" fmla="*/ 313880 h 313880"/>
                <a:gd name="connsiteX5" fmla="*/ 0 w 164824"/>
                <a:gd name="connsiteY5" fmla="*/ 0 h 31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24" h="313880">
                  <a:moveTo>
                    <a:pt x="0" y="0"/>
                  </a:moveTo>
                  <a:lnTo>
                    <a:pt x="61482" y="67647"/>
                  </a:lnTo>
                  <a:cubicBezTo>
                    <a:pt x="83805" y="94696"/>
                    <a:pt x="104855" y="122835"/>
                    <a:pt x="124540" y="151973"/>
                  </a:cubicBezTo>
                  <a:lnTo>
                    <a:pt x="164824" y="218283"/>
                  </a:lnTo>
                  <a:lnTo>
                    <a:pt x="0" y="31388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9" name="Freeform: Shape 8">
              <a:extLst>
                <a:ext uri="{FF2B5EF4-FFF2-40B4-BE49-F238E27FC236}">
                  <a16:creationId xmlns:a16="http://schemas.microsoft.com/office/drawing/2014/main" id="{C10F9C09-3FB9-4C54-848D-CD843C318F9D}"/>
                </a:ext>
              </a:extLst>
            </p:cNvPr>
            <p:cNvSpPr/>
            <p:nvPr/>
          </p:nvSpPr>
          <p:spPr>
            <a:xfrm>
              <a:off x="5812964" y="3340703"/>
              <a:ext cx="311614" cy="1098673"/>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0" name="Freeform: Shape 9">
              <a:extLst>
                <a:ext uri="{FF2B5EF4-FFF2-40B4-BE49-F238E27FC236}">
                  <a16:creationId xmlns:a16="http://schemas.microsoft.com/office/drawing/2014/main" id="{B3E275BE-D4F7-41A9-B504-CBCA6B3286E5}"/>
                </a:ext>
              </a:extLst>
            </p:cNvPr>
            <p:cNvSpPr/>
            <p:nvPr/>
          </p:nvSpPr>
          <p:spPr>
            <a:xfrm>
              <a:off x="5021581" y="4346260"/>
              <a:ext cx="950599" cy="635318"/>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1" name="Freeform: Shape 10">
              <a:extLst>
                <a:ext uri="{FF2B5EF4-FFF2-40B4-BE49-F238E27FC236}">
                  <a16:creationId xmlns:a16="http://schemas.microsoft.com/office/drawing/2014/main" id="{BB918341-62AE-4DF9-97B8-0A38506765CC}"/>
                </a:ext>
              </a:extLst>
            </p:cNvPr>
            <p:cNvSpPr/>
            <p:nvPr/>
          </p:nvSpPr>
          <p:spPr>
            <a:xfrm>
              <a:off x="5021580" y="1604970"/>
              <a:ext cx="1582768" cy="173510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2" name="Freeform: Shape 11">
              <a:extLst>
                <a:ext uri="{FF2B5EF4-FFF2-40B4-BE49-F238E27FC236}">
                  <a16:creationId xmlns:a16="http://schemas.microsoft.com/office/drawing/2014/main" id="{A85ABCA8-D310-4A20-86D5-E28F124AED36}"/>
                </a:ext>
              </a:extLst>
            </p:cNvPr>
            <p:cNvSpPr/>
            <p:nvPr/>
          </p:nvSpPr>
          <p:spPr>
            <a:xfrm>
              <a:off x="5973508" y="2977518"/>
              <a:ext cx="1422225" cy="1830702"/>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3" name="Freeform: Shape 12">
              <a:extLst>
                <a:ext uri="{FF2B5EF4-FFF2-40B4-BE49-F238E27FC236}">
                  <a16:creationId xmlns:a16="http://schemas.microsoft.com/office/drawing/2014/main" id="{C07112E0-955F-4D31-803A-A76358EBC614}"/>
                </a:ext>
              </a:extLst>
            </p:cNvPr>
            <p:cNvSpPr/>
            <p:nvPr/>
          </p:nvSpPr>
          <p:spPr>
            <a:xfrm>
              <a:off x="5812965" y="4346260"/>
              <a:ext cx="160543" cy="95302"/>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4" name="Freeform: Shape 13">
              <a:extLst>
                <a:ext uri="{FF2B5EF4-FFF2-40B4-BE49-F238E27FC236}">
                  <a16:creationId xmlns:a16="http://schemas.microsoft.com/office/drawing/2014/main" id="{CAC36928-96A1-49EA-B9D1-733D22362489}"/>
                </a:ext>
              </a:extLst>
            </p:cNvPr>
            <p:cNvSpPr/>
            <p:nvPr/>
          </p:nvSpPr>
          <p:spPr>
            <a:xfrm>
              <a:off x="5021580" y="4441562"/>
              <a:ext cx="1582768" cy="1735400"/>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grpSp>
      <p:sp>
        <p:nvSpPr>
          <p:cNvPr id="15" name="Freeform: Shape 14">
            <a:extLst>
              <a:ext uri="{FF2B5EF4-FFF2-40B4-BE49-F238E27FC236}">
                <a16:creationId xmlns:a16="http://schemas.microsoft.com/office/drawing/2014/main" id="{BA1C8B5A-F88B-4A20-AD3C-18F5C73BF8B7}"/>
              </a:ext>
            </a:extLst>
          </p:cNvPr>
          <p:cNvSpPr/>
          <p:nvPr/>
        </p:nvSpPr>
        <p:spPr>
          <a:xfrm>
            <a:off x="5947452" y="3966764"/>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6" name="Freeform: Shape 15">
            <a:extLst>
              <a:ext uri="{FF2B5EF4-FFF2-40B4-BE49-F238E27FC236}">
                <a16:creationId xmlns:a16="http://schemas.microsoft.com/office/drawing/2014/main" id="{49EF05FD-CD1E-40DE-8FAA-D8948699C889}"/>
              </a:ext>
            </a:extLst>
          </p:cNvPr>
          <p:cNvSpPr/>
          <p:nvPr/>
        </p:nvSpPr>
        <p:spPr>
          <a:xfrm>
            <a:off x="5818153" y="4250252"/>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3399FF"/>
          </a:solidFill>
          <a:ln>
            <a:noFill/>
          </a:ln>
          <a:effectLst>
            <a:innerShdw blurRad="63500" dist="50800" dir="21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7" name="Freeform: Shape 16">
            <a:extLst>
              <a:ext uri="{FF2B5EF4-FFF2-40B4-BE49-F238E27FC236}">
                <a16:creationId xmlns:a16="http://schemas.microsoft.com/office/drawing/2014/main" id="{12CCBDFB-1CF6-4236-83FE-00D0B054EECC}"/>
              </a:ext>
            </a:extLst>
          </p:cNvPr>
          <p:cNvSpPr/>
          <p:nvPr/>
        </p:nvSpPr>
        <p:spPr>
          <a:xfrm>
            <a:off x="5197343" y="503907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00FFCC"/>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8" name="Freeform: Shape 17">
            <a:extLst>
              <a:ext uri="{FF2B5EF4-FFF2-40B4-BE49-F238E27FC236}">
                <a16:creationId xmlns:a16="http://schemas.microsoft.com/office/drawing/2014/main" id="{5AB447F6-08BD-4F09-9455-FD70871F0072}"/>
              </a:ext>
            </a:extLst>
          </p:cNvPr>
          <p:cNvSpPr/>
          <p:nvPr/>
        </p:nvSpPr>
        <p:spPr>
          <a:xfrm>
            <a:off x="5197342" y="288863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9" name="Freeform: Shape 18">
            <a:extLst>
              <a:ext uri="{FF2B5EF4-FFF2-40B4-BE49-F238E27FC236}">
                <a16:creationId xmlns:a16="http://schemas.microsoft.com/office/drawing/2014/main" id="{C1ECEB67-DA9F-4C2E-B389-B866A473CF6D}"/>
              </a:ext>
            </a:extLst>
          </p:cNvPr>
          <p:cNvSpPr/>
          <p:nvPr/>
        </p:nvSpPr>
        <p:spPr>
          <a:xfrm>
            <a:off x="5944094" y="3965347"/>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0" name="Freeform: Shape 19">
            <a:extLst>
              <a:ext uri="{FF2B5EF4-FFF2-40B4-BE49-F238E27FC236}">
                <a16:creationId xmlns:a16="http://schemas.microsoft.com/office/drawing/2014/main" id="{6DB23C87-2A94-4E14-A9CA-EA6147101D21}"/>
              </a:ext>
            </a:extLst>
          </p:cNvPr>
          <p:cNvSpPr/>
          <p:nvPr/>
        </p:nvSpPr>
        <p:spPr>
          <a:xfrm>
            <a:off x="5818154" y="5039074"/>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1" name="Freeform: Shape 20">
            <a:extLst>
              <a:ext uri="{FF2B5EF4-FFF2-40B4-BE49-F238E27FC236}">
                <a16:creationId xmlns:a16="http://schemas.microsoft.com/office/drawing/2014/main" id="{B568E533-9521-457E-875A-558EE570B694}"/>
              </a:ext>
            </a:extLst>
          </p:cNvPr>
          <p:cNvSpPr/>
          <p:nvPr/>
        </p:nvSpPr>
        <p:spPr>
          <a:xfrm>
            <a:off x="5197342" y="5113835"/>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2" name="Freeform: Shape 21">
            <a:extLst>
              <a:ext uri="{FF2B5EF4-FFF2-40B4-BE49-F238E27FC236}">
                <a16:creationId xmlns:a16="http://schemas.microsoft.com/office/drawing/2014/main" id="{2A802FE2-5948-4AF8-8A06-899878119AF1}"/>
              </a:ext>
            </a:extLst>
          </p:cNvPr>
          <p:cNvSpPr/>
          <p:nvPr/>
        </p:nvSpPr>
        <p:spPr>
          <a:xfrm flipH="1">
            <a:off x="7683162" y="3962539"/>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3" name="Freeform: Shape 22">
            <a:extLst>
              <a:ext uri="{FF2B5EF4-FFF2-40B4-BE49-F238E27FC236}">
                <a16:creationId xmlns:a16="http://schemas.microsoft.com/office/drawing/2014/main" id="{0E596100-B9C3-49FB-AFB5-0B1BE3835250}"/>
              </a:ext>
            </a:extLst>
          </p:cNvPr>
          <p:cNvSpPr/>
          <p:nvPr/>
        </p:nvSpPr>
        <p:spPr>
          <a:xfrm flipH="1" flipV="1">
            <a:off x="6448649" y="3252200"/>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4" name="Freeform: Shape 23">
            <a:extLst>
              <a:ext uri="{FF2B5EF4-FFF2-40B4-BE49-F238E27FC236}">
                <a16:creationId xmlns:a16="http://schemas.microsoft.com/office/drawing/2014/main" id="{4BD7015C-483F-4766-A5EB-A46C45617AF5}"/>
              </a:ext>
            </a:extLst>
          </p:cNvPr>
          <p:cNvSpPr/>
          <p:nvPr/>
        </p:nvSpPr>
        <p:spPr>
          <a:xfrm flipH="1" flipV="1">
            <a:off x="6451665" y="2970793"/>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5" name="Freeform: Shape 24">
            <a:extLst>
              <a:ext uri="{FF2B5EF4-FFF2-40B4-BE49-F238E27FC236}">
                <a16:creationId xmlns:a16="http://schemas.microsoft.com/office/drawing/2014/main" id="{BE1764B7-0EB9-4BA6-AEB0-B12DD26CC035}"/>
              </a:ext>
            </a:extLst>
          </p:cNvPr>
          <p:cNvSpPr/>
          <p:nvPr/>
        </p:nvSpPr>
        <p:spPr>
          <a:xfrm flipH="1" flipV="1">
            <a:off x="6825011" y="2108925"/>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9900"/>
          </a:solidFill>
          <a:ln>
            <a:noFill/>
          </a:ln>
          <a:effectLst>
            <a:innerShdw blurRad="63500" dist="50800" dir="3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6" name="Freeform: Shape 25">
            <a:extLst>
              <a:ext uri="{FF2B5EF4-FFF2-40B4-BE49-F238E27FC236}">
                <a16:creationId xmlns:a16="http://schemas.microsoft.com/office/drawing/2014/main" id="{D9764DC3-5E31-4863-90A8-F66102EC8D3C}"/>
              </a:ext>
            </a:extLst>
          </p:cNvPr>
          <p:cNvSpPr/>
          <p:nvPr/>
        </p:nvSpPr>
        <p:spPr>
          <a:xfrm flipH="1" flipV="1">
            <a:off x="6944563" y="1683586"/>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FF66CC"/>
          </a:solidFill>
          <a:ln>
            <a:noFill/>
          </a:ln>
          <a:effectLst>
            <a:innerShdw blurRad="63500" dist="50800" dir="3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7" name="Freeform: Shape 26">
            <a:extLst>
              <a:ext uri="{FF2B5EF4-FFF2-40B4-BE49-F238E27FC236}">
                <a16:creationId xmlns:a16="http://schemas.microsoft.com/office/drawing/2014/main" id="{639EC02E-39C3-4B8D-AE9F-796E86412B46}"/>
              </a:ext>
            </a:extLst>
          </p:cNvPr>
          <p:cNvSpPr/>
          <p:nvPr/>
        </p:nvSpPr>
        <p:spPr>
          <a:xfrm flipH="1" flipV="1">
            <a:off x="6441031" y="297128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8" name="Freeform: Shape 27">
            <a:extLst>
              <a:ext uri="{FF2B5EF4-FFF2-40B4-BE49-F238E27FC236}">
                <a16:creationId xmlns:a16="http://schemas.microsoft.com/office/drawing/2014/main" id="{391ABD13-A430-42F6-8875-5EA1EE1747D2}"/>
              </a:ext>
            </a:extLst>
          </p:cNvPr>
          <p:cNvSpPr/>
          <p:nvPr/>
        </p:nvSpPr>
        <p:spPr>
          <a:xfrm flipH="1" flipV="1">
            <a:off x="5820219" y="1819581"/>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9" name="Freeform: Shape 28">
            <a:extLst>
              <a:ext uri="{FF2B5EF4-FFF2-40B4-BE49-F238E27FC236}">
                <a16:creationId xmlns:a16="http://schemas.microsoft.com/office/drawing/2014/main" id="{0FA6B576-9F7D-4DE4-9393-077029355B4C}"/>
              </a:ext>
            </a:extLst>
          </p:cNvPr>
          <p:cNvSpPr/>
          <p:nvPr/>
        </p:nvSpPr>
        <p:spPr>
          <a:xfrm flipH="1" flipV="1">
            <a:off x="6943521" y="2107210"/>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0" name="Freeform: Shape 29">
            <a:extLst>
              <a:ext uri="{FF2B5EF4-FFF2-40B4-BE49-F238E27FC236}">
                <a16:creationId xmlns:a16="http://schemas.microsoft.com/office/drawing/2014/main" id="{B55DCADB-1A7C-4662-B136-6915DDFD1CC9}"/>
              </a:ext>
            </a:extLst>
          </p:cNvPr>
          <p:cNvSpPr/>
          <p:nvPr/>
        </p:nvSpPr>
        <p:spPr>
          <a:xfrm flipH="1" flipV="1">
            <a:off x="6441031" y="745854"/>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1" name="Freeform: Shape 30">
            <a:extLst>
              <a:ext uri="{FF2B5EF4-FFF2-40B4-BE49-F238E27FC236}">
                <a16:creationId xmlns:a16="http://schemas.microsoft.com/office/drawing/2014/main" id="{A8952B75-B054-4F76-BF3D-E7EF8B86B5C8}"/>
              </a:ext>
            </a:extLst>
          </p:cNvPr>
          <p:cNvSpPr/>
          <p:nvPr/>
        </p:nvSpPr>
        <p:spPr>
          <a:xfrm rot="17986545" flipH="1" flipV="1">
            <a:off x="7190691" y="2750003"/>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FF66"/>
          </a:solidFill>
          <a:ln>
            <a:noFill/>
          </a:ln>
          <a:effectLst>
            <a:innerShdw blurRad="63500" dist="50800" dir="1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2" name="Freeform: Shape 31">
            <a:extLst>
              <a:ext uri="{FF2B5EF4-FFF2-40B4-BE49-F238E27FC236}">
                <a16:creationId xmlns:a16="http://schemas.microsoft.com/office/drawing/2014/main" id="{FBA324CE-03C4-4ECF-9ECE-3A286CCC0399}"/>
              </a:ext>
            </a:extLst>
          </p:cNvPr>
          <p:cNvSpPr/>
          <p:nvPr/>
        </p:nvSpPr>
        <p:spPr>
          <a:xfrm flipV="1">
            <a:off x="5199430" y="382413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99FF66"/>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cxnSp>
        <p:nvCxnSpPr>
          <p:cNvPr id="33" name="Connector: Elbow 32">
            <a:extLst>
              <a:ext uri="{FF2B5EF4-FFF2-40B4-BE49-F238E27FC236}">
                <a16:creationId xmlns:a16="http://schemas.microsoft.com/office/drawing/2014/main" id="{5F31A74B-03A6-41A7-8C7D-7A260A6E97E2}"/>
              </a:ext>
            </a:extLst>
          </p:cNvPr>
          <p:cNvCxnSpPr>
            <a:cxnSpLocks/>
          </p:cNvCxnSpPr>
          <p:nvPr/>
        </p:nvCxnSpPr>
        <p:spPr>
          <a:xfrm rot="10800000">
            <a:off x="5284470" y="771630"/>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C658BCC0-52DC-4EAC-90A4-64F4A48930B5}"/>
              </a:ext>
            </a:extLst>
          </p:cNvPr>
          <p:cNvSpPr/>
          <p:nvPr/>
        </p:nvSpPr>
        <p:spPr>
          <a:xfrm>
            <a:off x="3348990" y="47558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Connector: Elbow 34">
            <a:extLst>
              <a:ext uri="{FF2B5EF4-FFF2-40B4-BE49-F238E27FC236}">
                <a16:creationId xmlns:a16="http://schemas.microsoft.com/office/drawing/2014/main" id="{73C7EA77-C775-45E1-A760-7BE2AC29E0CB}"/>
              </a:ext>
            </a:extLst>
          </p:cNvPr>
          <p:cNvCxnSpPr>
            <a:cxnSpLocks/>
          </p:cNvCxnSpPr>
          <p:nvPr/>
        </p:nvCxnSpPr>
        <p:spPr>
          <a:xfrm rot="10800000">
            <a:off x="4673859" y="1840684"/>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5AA3BB2-2C6C-4DBD-A301-DA956D86FA29}"/>
              </a:ext>
            </a:extLst>
          </p:cNvPr>
          <p:cNvCxnSpPr>
            <a:cxnSpLocks/>
          </p:cNvCxnSpPr>
          <p:nvPr/>
        </p:nvCxnSpPr>
        <p:spPr>
          <a:xfrm rot="10800000">
            <a:off x="4058947" y="29222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F33FD81-39ED-4757-B556-4BF5BB149EBB}"/>
              </a:ext>
            </a:extLst>
          </p:cNvPr>
          <p:cNvCxnSpPr>
            <a:cxnSpLocks/>
          </p:cNvCxnSpPr>
          <p:nvPr/>
        </p:nvCxnSpPr>
        <p:spPr>
          <a:xfrm rot="10800000">
            <a:off x="7678094" y="39690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AE52E96-CD4D-4A7B-A070-52B498E04335}"/>
              </a:ext>
            </a:extLst>
          </p:cNvPr>
          <p:cNvCxnSpPr>
            <a:cxnSpLocks/>
          </p:cNvCxnSpPr>
          <p:nvPr/>
        </p:nvCxnSpPr>
        <p:spPr>
          <a:xfrm rot="10800000">
            <a:off x="7057686" y="5030992"/>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00B11DF8-A293-4036-A586-EB1D0556386A}"/>
              </a:ext>
            </a:extLst>
          </p:cNvPr>
          <p:cNvCxnSpPr>
            <a:cxnSpLocks/>
          </p:cNvCxnSpPr>
          <p:nvPr/>
        </p:nvCxnSpPr>
        <p:spPr>
          <a:xfrm rot="10800000">
            <a:off x="6426456" y="6105646"/>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EF8DCE1-F939-430A-974F-AEDFA83E0613}"/>
              </a:ext>
            </a:extLst>
          </p:cNvPr>
          <p:cNvSpPr/>
          <p:nvPr/>
        </p:nvSpPr>
        <p:spPr>
          <a:xfrm>
            <a:off x="2730326" y="1544067"/>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AA0A2FC9-DA13-4A0F-8748-086A59805721}"/>
              </a:ext>
            </a:extLst>
          </p:cNvPr>
          <p:cNvSpPr/>
          <p:nvPr/>
        </p:nvSpPr>
        <p:spPr>
          <a:xfrm>
            <a:off x="8842579" y="400346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50221159-1856-4AD4-95DF-A96735C5121F}"/>
              </a:ext>
            </a:extLst>
          </p:cNvPr>
          <p:cNvSpPr/>
          <p:nvPr/>
        </p:nvSpPr>
        <p:spPr>
          <a:xfrm>
            <a:off x="2122433" y="2625683"/>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5A0D5C1B-03D4-4071-8C9E-6B402409517F}"/>
              </a:ext>
            </a:extLst>
          </p:cNvPr>
          <p:cNvSpPr/>
          <p:nvPr/>
        </p:nvSpPr>
        <p:spPr>
          <a:xfrm>
            <a:off x="8205766" y="5051878"/>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53CEA714-1B86-4BCF-8BE2-F36729AF0E14}"/>
              </a:ext>
            </a:extLst>
          </p:cNvPr>
          <p:cNvSpPr/>
          <p:nvPr/>
        </p:nvSpPr>
        <p:spPr>
          <a:xfrm>
            <a:off x="7574536" y="6126902"/>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Graphic 44" descr="Bullseye with solid fill">
            <a:extLst>
              <a:ext uri="{FF2B5EF4-FFF2-40B4-BE49-F238E27FC236}">
                <a16:creationId xmlns:a16="http://schemas.microsoft.com/office/drawing/2014/main" id="{39E46765-30FC-41F7-8566-A50A1CE654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48889" y="5511966"/>
            <a:ext cx="540000" cy="540000"/>
          </a:xfrm>
          <a:prstGeom prst="rect">
            <a:avLst/>
          </a:prstGeom>
          <a:effectLst>
            <a:outerShdw blurRad="50800" dist="266700" dir="3000000" algn="tl" rotWithShape="0">
              <a:schemeClr val="tx1">
                <a:alpha val="31000"/>
              </a:schemeClr>
            </a:outerShdw>
          </a:effectLst>
        </p:spPr>
      </p:pic>
      <p:pic>
        <p:nvPicPr>
          <p:cNvPr id="46" name="Graphic 45" descr="Bar graph with upward trend with solid fill">
            <a:extLst>
              <a:ext uri="{FF2B5EF4-FFF2-40B4-BE49-F238E27FC236}">
                <a16:creationId xmlns:a16="http://schemas.microsoft.com/office/drawing/2014/main" id="{4B568A1D-6739-4133-9E8C-BD3AF7C09E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88542" y="4432128"/>
            <a:ext cx="540000" cy="540000"/>
          </a:xfrm>
          <a:prstGeom prst="rect">
            <a:avLst/>
          </a:prstGeom>
          <a:effectLst>
            <a:outerShdw blurRad="50800" dist="330200" dir="2400000" algn="tl" rotWithShape="0">
              <a:prstClr val="black">
                <a:alpha val="40000"/>
              </a:prstClr>
            </a:outerShdw>
          </a:effectLst>
        </p:spPr>
      </p:pic>
      <p:pic>
        <p:nvPicPr>
          <p:cNvPr id="47" name="Graphic 46" descr="Stopwatch with solid fill">
            <a:extLst>
              <a:ext uri="{FF2B5EF4-FFF2-40B4-BE49-F238E27FC236}">
                <a16:creationId xmlns:a16="http://schemas.microsoft.com/office/drawing/2014/main" id="{D9530905-13E8-4695-BFF9-3B11821490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98163" y="3316963"/>
            <a:ext cx="540000" cy="540000"/>
          </a:xfrm>
          <a:prstGeom prst="rect">
            <a:avLst/>
          </a:prstGeom>
          <a:effectLst>
            <a:outerShdw blurRad="50800" dist="292100" dir="1800000" algn="tl" rotWithShape="0">
              <a:prstClr val="black">
                <a:alpha val="40000"/>
              </a:prstClr>
            </a:outerShdw>
          </a:effectLst>
        </p:spPr>
      </p:pic>
      <p:pic>
        <p:nvPicPr>
          <p:cNvPr id="48" name="Graphic 47" descr="Single gear with solid fill">
            <a:extLst>
              <a:ext uri="{FF2B5EF4-FFF2-40B4-BE49-F238E27FC236}">
                <a16:creationId xmlns:a16="http://schemas.microsoft.com/office/drawing/2014/main" id="{AFF084EB-A625-4679-9005-E608FDAD3FB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90165" y="3347081"/>
            <a:ext cx="540000" cy="540000"/>
          </a:xfrm>
          <a:prstGeom prst="rect">
            <a:avLst/>
          </a:prstGeom>
          <a:effectLst>
            <a:outerShdw blurRad="50800" dist="266700" dir="1800000" algn="tl" rotWithShape="0">
              <a:prstClr val="black">
                <a:alpha val="40000"/>
              </a:prstClr>
            </a:outerShdw>
          </a:effectLst>
        </p:spPr>
      </p:pic>
      <p:pic>
        <p:nvPicPr>
          <p:cNvPr id="49" name="Graphic 48" descr="Magnifying glass with solid fill">
            <a:extLst>
              <a:ext uri="{FF2B5EF4-FFF2-40B4-BE49-F238E27FC236}">
                <a16:creationId xmlns:a16="http://schemas.microsoft.com/office/drawing/2014/main" id="{06979707-E88A-4C93-AFA1-30A21E2915B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92681" y="2247627"/>
            <a:ext cx="540000" cy="540000"/>
          </a:xfrm>
          <a:prstGeom prst="rect">
            <a:avLst/>
          </a:prstGeom>
          <a:effectLst>
            <a:outerShdw blurRad="50800" dist="177800" dir="1800000" algn="tl" rotWithShape="0">
              <a:prstClr val="black">
                <a:alpha val="40000"/>
              </a:prstClr>
            </a:outerShdw>
          </a:effectLst>
        </p:spPr>
      </p:pic>
      <p:pic>
        <p:nvPicPr>
          <p:cNvPr id="50" name="Graphic 49" descr="Lightbulb with solid fill">
            <a:extLst>
              <a:ext uri="{FF2B5EF4-FFF2-40B4-BE49-F238E27FC236}">
                <a16:creationId xmlns:a16="http://schemas.microsoft.com/office/drawing/2014/main" id="{9D0F1E9D-77B1-47A2-9965-7EF8757022A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99461" y="1100857"/>
            <a:ext cx="540000" cy="540000"/>
          </a:xfrm>
          <a:prstGeom prst="rect">
            <a:avLst/>
          </a:prstGeom>
          <a:effectLst>
            <a:outerShdw blurRad="50800" dist="190500" dir="2400000" algn="tl" rotWithShape="0">
              <a:prstClr val="black">
                <a:alpha val="40000"/>
              </a:prstClr>
            </a:outerShdw>
          </a:effectLst>
        </p:spPr>
      </p:pic>
      <p:sp>
        <p:nvSpPr>
          <p:cNvPr id="51" name="TextBox 50">
            <a:extLst>
              <a:ext uri="{FF2B5EF4-FFF2-40B4-BE49-F238E27FC236}">
                <a16:creationId xmlns:a16="http://schemas.microsoft.com/office/drawing/2014/main" id="{F663FCDC-2679-4560-B2BF-AB5965A0EE4F}"/>
              </a:ext>
            </a:extLst>
          </p:cNvPr>
          <p:cNvSpPr txBox="1"/>
          <p:nvPr/>
        </p:nvSpPr>
        <p:spPr>
          <a:xfrm>
            <a:off x="7151270" y="1704038"/>
            <a:ext cx="35779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01</a:t>
            </a:r>
          </a:p>
        </p:txBody>
      </p:sp>
      <p:sp>
        <p:nvSpPr>
          <p:cNvPr id="52" name="TextBox 51">
            <a:extLst>
              <a:ext uri="{FF2B5EF4-FFF2-40B4-BE49-F238E27FC236}">
                <a16:creationId xmlns:a16="http://schemas.microsoft.com/office/drawing/2014/main" id="{83B9310E-43E4-43F4-80A4-AACA8D4FD77D}"/>
              </a:ext>
            </a:extLst>
          </p:cNvPr>
          <p:cNvSpPr txBox="1"/>
          <p:nvPr/>
        </p:nvSpPr>
        <p:spPr>
          <a:xfrm>
            <a:off x="6747798" y="2338401"/>
            <a:ext cx="393056"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02</a:t>
            </a:r>
          </a:p>
        </p:txBody>
      </p:sp>
      <p:sp>
        <p:nvSpPr>
          <p:cNvPr id="53" name="TextBox 52">
            <a:extLst>
              <a:ext uri="{FF2B5EF4-FFF2-40B4-BE49-F238E27FC236}">
                <a16:creationId xmlns:a16="http://schemas.microsoft.com/office/drawing/2014/main" id="{55D71D65-0147-4631-82E1-BD82953684EA}"/>
              </a:ext>
            </a:extLst>
          </p:cNvPr>
          <p:cNvSpPr txBox="1"/>
          <p:nvPr/>
        </p:nvSpPr>
        <p:spPr>
          <a:xfrm>
            <a:off x="5737042" y="4492695"/>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05</a:t>
            </a:r>
          </a:p>
        </p:txBody>
      </p:sp>
      <p:sp>
        <p:nvSpPr>
          <p:cNvPr id="54" name="TextBox 53">
            <a:extLst>
              <a:ext uri="{FF2B5EF4-FFF2-40B4-BE49-F238E27FC236}">
                <a16:creationId xmlns:a16="http://schemas.microsoft.com/office/drawing/2014/main" id="{84A341CB-ED85-4BF4-8F62-7C18A1E39D94}"/>
              </a:ext>
            </a:extLst>
          </p:cNvPr>
          <p:cNvSpPr txBox="1"/>
          <p:nvPr/>
        </p:nvSpPr>
        <p:spPr>
          <a:xfrm>
            <a:off x="7109592" y="2980756"/>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03</a:t>
            </a:r>
          </a:p>
        </p:txBody>
      </p:sp>
      <p:sp>
        <p:nvSpPr>
          <p:cNvPr id="55" name="TextBox 54">
            <a:extLst>
              <a:ext uri="{FF2B5EF4-FFF2-40B4-BE49-F238E27FC236}">
                <a16:creationId xmlns:a16="http://schemas.microsoft.com/office/drawing/2014/main" id="{56754B27-32F0-44BE-B6AF-981570202F1C}"/>
              </a:ext>
            </a:extLst>
          </p:cNvPr>
          <p:cNvSpPr txBox="1"/>
          <p:nvPr/>
        </p:nvSpPr>
        <p:spPr>
          <a:xfrm>
            <a:off x="5328835" y="3831752"/>
            <a:ext cx="40588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04</a:t>
            </a:r>
          </a:p>
        </p:txBody>
      </p:sp>
      <p:sp>
        <p:nvSpPr>
          <p:cNvPr id="56" name="TextBox 55">
            <a:extLst>
              <a:ext uri="{FF2B5EF4-FFF2-40B4-BE49-F238E27FC236}">
                <a16:creationId xmlns:a16="http://schemas.microsoft.com/office/drawing/2014/main" id="{0F703032-4DFE-4B25-8847-23F5806318F6}"/>
              </a:ext>
            </a:extLst>
          </p:cNvPr>
          <p:cNvSpPr txBox="1"/>
          <p:nvPr/>
        </p:nvSpPr>
        <p:spPr>
          <a:xfrm>
            <a:off x="5377061" y="5109837"/>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06</a:t>
            </a:r>
          </a:p>
        </p:txBody>
      </p:sp>
      <p:sp>
        <p:nvSpPr>
          <p:cNvPr id="57" name="TextBox 56">
            <a:extLst>
              <a:ext uri="{FF2B5EF4-FFF2-40B4-BE49-F238E27FC236}">
                <a16:creationId xmlns:a16="http://schemas.microsoft.com/office/drawing/2014/main" id="{C511BFB5-EEAD-4CA1-979C-CC71A3834622}"/>
              </a:ext>
            </a:extLst>
          </p:cNvPr>
          <p:cNvSpPr txBox="1"/>
          <p:nvPr/>
        </p:nvSpPr>
        <p:spPr>
          <a:xfrm>
            <a:off x="7898512" y="108973"/>
            <a:ext cx="4338695" cy="1261884"/>
          </a:xfrm>
          <a:prstGeom prst="rect">
            <a:avLst/>
          </a:prstGeom>
          <a:noFill/>
        </p:spPr>
        <p:txBody>
          <a:bodyPr wrap="square" rtlCol="0">
            <a:spAutoFit/>
          </a:bodyPr>
          <a:lstStyle/>
          <a:p>
            <a:pPr algn="ctr"/>
            <a:r>
              <a:rPr lang="en-GB" sz="4400" b="1" spc="300" dirty="0">
                <a:solidFill>
                  <a:schemeClr val="bg1"/>
                </a:solidFill>
                <a:latin typeface="EuroStyle" panose="02027200000000000000" pitchFamily="18" charset="0"/>
              </a:rPr>
              <a:t>Cryptography</a:t>
            </a:r>
          </a:p>
          <a:p>
            <a:pPr algn="ctr"/>
            <a:r>
              <a:rPr lang="en-GB" sz="3200" b="1" spc="300" dirty="0">
                <a:solidFill>
                  <a:schemeClr val="bg1"/>
                </a:solidFill>
                <a:latin typeface="EuroStyle" panose="02027200000000000000" pitchFamily="18" charset="0"/>
              </a:rPr>
              <a:t>Week 2</a:t>
            </a:r>
          </a:p>
        </p:txBody>
      </p:sp>
      <p:sp>
        <p:nvSpPr>
          <p:cNvPr id="58" name="TextBox 57">
            <a:extLst>
              <a:ext uri="{FF2B5EF4-FFF2-40B4-BE49-F238E27FC236}">
                <a16:creationId xmlns:a16="http://schemas.microsoft.com/office/drawing/2014/main" id="{DE6C5A3C-32EF-4195-8A42-ECEC36D1B91E}"/>
              </a:ext>
            </a:extLst>
          </p:cNvPr>
          <p:cNvSpPr txBox="1"/>
          <p:nvPr/>
        </p:nvSpPr>
        <p:spPr>
          <a:xfrm>
            <a:off x="3402826" y="517115"/>
            <a:ext cx="1794516" cy="461665"/>
          </a:xfrm>
          <a:prstGeom prst="rect">
            <a:avLst/>
          </a:prstGeom>
          <a:noFill/>
        </p:spPr>
        <p:txBody>
          <a:bodyPr wrap="square" rtlCol="0">
            <a:spAutoFit/>
          </a:bodyPr>
          <a:lstStyle/>
          <a:p>
            <a:pPr algn="ctr"/>
            <a:r>
              <a:rPr lang="en-GB" sz="2400" b="1" spc="300" dirty="0">
                <a:solidFill>
                  <a:srgbClr val="00B050"/>
                </a:solidFill>
                <a:latin typeface="EuroStyle" panose="02027200000000000000" pitchFamily="18" charset="0"/>
              </a:rPr>
              <a:t>Intro</a:t>
            </a:r>
          </a:p>
        </p:txBody>
      </p:sp>
      <p:sp>
        <p:nvSpPr>
          <p:cNvPr id="59" name="TextBox 58">
            <a:extLst>
              <a:ext uri="{FF2B5EF4-FFF2-40B4-BE49-F238E27FC236}">
                <a16:creationId xmlns:a16="http://schemas.microsoft.com/office/drawing/2014/main" id="{1F1E1CA2-8B22-4EBC-A8B3-4E1D4101D87E}"/>
              </a:ext>
            </a:extLst>
          </p:cNvPr>
          <p:cNvSpPr txBox="1"/>
          <p:nvPr/>
        </p:nvSpPr>
        <p:spPr>
          <a:xfrm>
            <a:off x="3019444" y="1601899"/>
            <a:ext cx="1472711" cy="461665"/>
          </a:xfrm>
          <a:prstGeom prst="rect">
            <a:avLst/>
          </a:prstGeom>
          <a:noFill/>
        </p:spPr>
        <p:txBody>
          <a:bodyPr wrap="none" rtlCol="0">
            <a:spAutoFit/>
          </a:bodyPr>
          <a:lstStyle/>
          <a:p>
            <a:r>
              <a:rPr lang="en-GB" sz="2400" b="1" spc="300" dirty="0">
                <a:solidFill>
                  <a:srgbClr val="00B050"/>
                </a:solidFill>
                <a:latin typeface="EuroStyle" panose="02027200000000000000" pitchFamily="18" charset="0"/>
              </a:rPr>
              <a:t>Monday</a:t>
            </a:r>
            <a:endParaRPr lang="en-GB" b="1" spc="300" dirty="0">
              <a:solidFill>
                <a:srgbClr val="00B050"/>
              </a:solidFill>
              <a:latin typeface="EuroStyle" panose="02027200000000000000" pitchFamily="18" charset="0"/>
            </a:endParaRPr>
          </a:p>
        </p:txBody>
      </p:sp>
      <p:sp>
        <p:nvSpPr>
          <p:cNvPr id="60" name="TextBox 59">
            <a:extLst>
              <a:ext uri="{FF2B5EF4-FFF2-40B4-BE49-F238E27FC236}">
                <a16:creationId xmlns:a16="http://schemas.microsoft.com/office/drawing/2014/main" id="{ACF09B4E-41D8-4B56-8174-5E60E938E8D6}"/>
              </a:ext>
            </a:extLst>
          </p:cNvPr>
          <p:cNvSpPr txBox="1"/>
          <p:nvPr/>
        </p:nvSpPr>
        <p:spPr>
          <a:xfrm>
            <a:off x="9113041" y="4053349"/>
            <a:ext cx="1492203" cy="461665"/>
          </a:xfrm>
          <a:prstGeom prst="rect">
            <a:avLst/>
          </a:prstGeom>
          <a:noFill/>
        </p:spPr>
        <p:txBody>
          <a:bodyPr wrap="none" rtlCol="0">
            <a:spAutoFit/>
          </a:bodyPr>
          <a:lstStyle/>
          <a:p>
            <a:r>
              <a:rPr lang="en-GB" sz="2400" b="1" spc="300" dirty="0">
                <a:solidFill>
                  <a:srgbClr val="FFC000"/>
                </a:solidFill>
                <a:latin typeface="EuroStyle" panose="02027200000000000000" pitchFamily="18" charset="0"/>
              </a:rPr>
              <a:t>Tuesday</a:t>
            </a:r>
            <a:endParaRPr lang="en-GB" b="1" spc="300" dirty="0">
              <a:solidFill>
                <a:srgbClr val="FFC000"/>
              </a:solidFill>
              <a:latin typeface="EuroStyle" panose="02027200000000000000" pitchFamily="18" charset="0"/>
            </a:endParaRPr>
          </a:p>
        </p:txBody>
      </p:sp>
      <p:sp>
        <p:nvSpPr>
          <p:cNvPr id="61" name="TextBox 60">
            <a:extLst>
              <a:ext uri="{FF2B5EF4-FFF2-40B4-BE49-F238E27FC236}">
                <a16:creationId xmlns:a16="http://schemas.microsoft.com/office/drawing/2014/main" id="{9CF244F9-7E36-42DC-B24D-59EBF30A28A1}"/>
              </a:ext>
            </a:extLst>
          </p:cNvPr>
          <p:cNvSpPr txBox="1"/>
          <p:nvPr/>
        </p:nvSpPr>
        <p:spPr>
          <a:xfrm>
            <a:off x="2147731" y="2691467"/>
            <a:ext cx="1813317"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Wednesday</a:t>
            </a:r>
            <a:endParaRPr lang="en-GB" spc="300" dirty="0">
              <a:solidFill>
                <a:schemeClr val="bg1"/>
              </a:solidFill>
              <a:latin typeface="EuroStyle" panose="02027200000000000000" pitchFamily="18" charset="0"/>
            </a:endParaRPr>
          </a:p>
        </p:txBody>
      </p:sp>
      <p:sp>
        <p:nvSpPr>
          <p:cNvPr id="62" name="TextBox 61">
            <a:extLst>
              <a:ext uri="{FF2B5EF4-FFF2-40B4-BE49-F238E27FC236}">
                <a16:creationId xmlns:a16="http://schemas.microsoft.com/office/drawing/2014/main" id="{E55572B0-0A45-4057-94BB-B759D0F7135D}"/>
              </a:ext>
            </a:extLst>
          </p:cNvPr>
          <p:cNvSpPr txBox="1"/>
          <p:nvPr/>
        </p:nvSpPr>
        <p:spPr>
          <a:xfrm>
            <a:off x="8393801" y="5117662"/>
            <a:ext cx="1479892"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Thursday</a:t>
            </a:r>
            <a:endParaRPr lang="en-GB" spc="300" dirty="0">
              <a:solidFill>
                <a:schemeClr val="bg1"/>
              </a:solidFill>
              <a:latin typeface="EuroStyle" panose="02027200000000000000" pitchFamily="18" charset="0"/>
            </a:endParaRPr>
          </a:p>
        </p:txBody>
      </p:sp>
      <p:sp>
        <p:nvSpPr>
          <p:cNvPr id="63" name="TextBox 62">
            <a:extLst>
              <a:ext uri="{FF2B5EF4-FFF2-40B4-BE49-F238E27FC236}">
                <a16:creationId xmlns:a16="http://schemas.microsoft.com/office/drawing/2014/main" id="{282655B6-90CA-4328-86FC-0793928AD5CE}"/>
              </a:ext>
            </a:extLst>
          </p:cNvPr>
          <p:cNvSpPr txBox="1"/>
          <p:nvPr/>
        </p:nvSpPr>
        <p:spPr>
          <a:xfrm>
            <a:off x="7976602" y="6192686"/>
            <a:ext cx="1043876"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Friday</a:t>
            </a:r>
            <a:endParaRPr lang="en-GB" spc="300" dirty="0">
              <a:solidFill>
                <a:schemeClr val="bg1"/>
              </a:solidFill>
              <a:latin typeface="EuroStyle" panose="02027200000000000000" pitchFamily="18" charset="0"/>
            </a:endParaRPr>
          </a:p>
        </p:txBody>
      </p:sp>
    </p:spTree>
    <p:extLst>
      <p:ext uri="{BB962C8B-B14F-4D97-AF65-F5344CB8AC3E}">
        <p14:creationId xmlns:p14="http://schemas.microsoft.com/office/powerpoint/2010/main" val="42250176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2D086-A43B-4CDC-A095-32ECF695D0EB}"/>
              </a:ext>
            </a:extLst>
          </p:cNvPr>
          <p:cNvSpPr>
            <a:spLocks noGrp="1"/>
          </p:cNvSpPr>
          <p:nvPr>
            <p:ph type="title"/>
          </p:nvPr>
        </p:nvSpPr>
        <p:spPr/>
        <p:txBody>
          <a:bodyPr/>
          <a:lstStyle/>
          <a:p>
            <a:r>
              <a:rPr lang="en-GB" dirty="0"/>
              <a:t>Syllabus – Week 2</a:t>
            </a:r>
          </a:p>
        </p:txBody>
      </p:sp>
      <p:sp>
        <p:nvSpPr>
          <p:cNvPr id="3" name="Content Placeholder 2">
            <a:extLst>
              <a:ext uri="{FF2B5EF4-FFF2-40B4-BE49-F238E27FC236}">
                <a16:creationId xmlns:a16="http://schemas.microsoft.com/office/drawing/2014/main" id="{93E1A0CE-437E-4089-AE73-03BEE8D4C05A}"/>
              </a:ext>
            </a:extLst>
          </p:cNvPr>
          <p:cNvSpPr>
            <a:spLocks noGrp="1"/>
          </p:cNvSpPr>
          <p:nvPr>
            <p:ph idx="1"/>
          </p:nvPr>
        </p:nvSpPr>
        <p:spPr>
          <a:xfrm>
            <a:off x="838200" y="1420586"/>
            <a:ext cx="10515600" cy="4756377"/>
          </a:xfrm>
        </p:spPr>
        <p:txBody>
          <a:bodyPr>
            <a:normAutofit/>
          </a:bodyPr>
          <a:lstStyle/>
          <a:p>
            <a:r>
              <a:rPr lang="en-US" sz="1800" i="0" u="none" strike="noStrike" baseline="0" dirty="0">
                <a:solidFill>
                  <a:srgbClr val="223346"/>
                </a:solidFill>
                <a:latin typeface="Arial" panose="020B0604020202020204" pitchFamily="34" charset="0"/>
              </a:rPr>
              <a:t>Monday</a:t>
            </a:r>
          </a:p>
          <a:p>
            <a:pPr lvl="1"/>
            <a:r>
              <a:rPr lang="en-US" sz="1400" i="0" u="none" strike="noStrike" baseline="0" dirty="0">
                <a:solidFill>
                  <a:srgbClr val="223346"/>
                </a:solidFill>
                <a:latin typeface="Arial" panose="020B0604020202020204" pitchFamily="34" charset="0"/>
              </a:rPr>
              <a:t>Secure Hash</a:t>
            </a:r>
          </a:p>
          <a:p>
            <a:pPr lvl="1"/>
            <a:r>
              <a:rPr lang="en-US" sz="1400" dirty="0">
                <a:solidFill>
                  <a:srgbClr val="223346"/>
                </a:solidFill>
                <a:latin typeface="Arial" panose="020B0604020202020204" pitchFamily="34" charset="0"/>
              </a:rPr>
              <a:t>Digital Signing, Certificate Authorities</a:t>
            </a:r>
            <a:endParaRPr lang="en-US" sz="1400" i="0" u="none" strike="noStrike" baseline="0" dirty="0">
              <a:solidFill>
                <a:srgbClr val="223346"/>
              </a:solidFill>
              <a:latin typeface="Arial" panose="020B0604020202020204" pitchFamily="34" charset="0"/>
            </a:endParaRPr>
          </a:p>
          <a:p>
            <a:r>
              <a:rPr lang="en-GB" sz="1800" b="1" i="0" u="none" strike="noStrike" baseline="0" dirty="0">
                <a:solidFill>
                  <a:schemeClr val="accent2"/>
                </a:solidFill>
                <a:latin typeface="Arial" panose="020B0604020202020204" pitchFamily="34" charset="0"/>
              </a:rPr>
              <a:t>Tuesday</a:t>
            </a:r>
          </a:p>
          <a:p>
            <a:pPr lvl="1"/>
            <a:r>
              <a:rPr lang="en-US" sz="1400" b="1" i="0" u="none" strike="noStrike" baseline="0" dirty="0">
                <a:solidFill>
                  <a:schemeClr val="accent2"/>
                </a:solidFill>
                <a:latin typeface="Arial" panose="020B0604020202020204" pitchFamily="34" charset="0"/>
              </a:rPr>
              <a:t>Public Key Ciphers – Examples &amp; Analysis</a:t>
            </a:r>
          </a:p>
          <a:p>
            <a:pPr lvl="1"/>
            <a:r>
              <a:rPr lang="en-US" sz="1400" b="1" i="0" u="none" strike="noStrike" baseline="0" dirty="0">
                <a:solidFill>
                  <a:schemeClr val="accent2"/>
                </a:solidFill>
                <a:latin typeface="Arial" panose="020B0604020202020204" pitchFamily="34" charset="0"/>
              </a:rPr>
              <a:t>Block Ciphers – Examples &amp; Analysis – Covered Previously</a:t>
            </a:r>
          </a:p>
          <a:p>
            <a:r>
              <a:rPr lang="en-GB" sz="1800" b="0" i="0" u="none" strike="noStrike" baseline="0" dirty="0">
                <a:solidFill>
                  <a:srgbClr val="000000"/>
                </a:solidFill>
                <a:latin typeface="Arial" panose="020B0604020202020204" pitchFamily="34" charset="0"/>
              </a:rPr>
              <a:t>Wednesday</a:t>
            </a:r>
          </a:p>
          <a:p>
            <a:pPr lvl="1"/>
            <a:r>
              <a:rPr lang="en-US" sz="1400" b="0" i="0" u="none" strike="noStrike" baseline="0" dirty="0">
                <a:solidFill>
                  <a:srgbClr val="000000"/>
                </a:solidFill>
                <a:latin typeface="Arial" panose="020B0604020202020204" pitchFamily="34" charset="0"/>
              </a:rPr>
              <a:t>How cryptographic techniques are applied and to what end and their limitations</a:t>
            </a:r>
          </a:p>
          <a:p>
            <a:r>
              <a:rPr lang="en-GB" sz="1800" dirty="0">
                <a:solidFill>
                  <a:srgbClr val="000000"/>
                </a:solidFill>
                <a:latin typeface="Arial" panose="020B0604020202020204" pitchFamily="34" charset="0"/>
              </a:rPr>
              <a:t>Thursday</a:t>
            </a:r>
          </a:p>
          <a:p>
            <a:pPr lvl="1"/>
            <a:r>
              <a:rPr lang="en-US" sz="1400" dirty="0">
                <a:solidFill>
                  <a:srgbClr val="000000"/>
                </a:solidFill>
                <a:latin typeface="Arial" panose="020B0604020202020204" pitchFamily="34" charset="0"/>
              </a:rPr>
              <a:t>Examples of badly applied or implemented cryptographic techniques</a:t>
            </a:r>
          </a:p>
          <a:p>
            <a:r>
              <a:rPr lang="en-US" sz="1800" dirty="0">
                <a:solidFill>
                  <a:srgbClr val="000000"/>
                </a:solidFill>
                <a:latin typeface="Arial" panose="020B0604020202020204" pitchFamily="34" charset="0"/>
              </a:rPr>
              <a:t>Friday</a:t>
            </a:r>
          </a:p>
          <a:p>
            <a:pPr lvl="1"/>
            <a:r>
              <a:rPr lang="en-GB" sz="1400" dirty="0">
                <a:solidFill>
                  <a:srgbClr val="000000"/>
                </a:solidFill>
                <a:latin typeface="Arial" panose="020B0604020202020204" pitchFamily="34" charset="0"/>
              </a:rPr>
              <a:t>Review, Q&amp;A</a:t>
            </a:r>
          </a:p>
          <a:p>
            <a:pPr lvl="1"/>
            <a:endParaRPr lang="en-GB" sz="1400" b="0" i="0" u="none" strike="noStrike" baseline="0" dirty="0">
              <a:solidFill>
                <a:srgbClr val="000000"/>
              </a:solidFill>
              <a:latin typeface="Arial" panose="020B0604020202020204" pitchFamily="34" charset="0"/>
            </a:endParaRPr>
          </a:p>
        </p:txBody>
      </p:sp>
    </p:spTree>
    <p:extLst>
      <p:ext uri="{BB962C8B-B14F-4D97-AF65-F5344CB8AC3E}">
        <p14:creationId xmlns:p14="http://schemas.microsoft.com/office/powerpoint/2010/main" val="12471612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Modulus - recap</a:t>
            </a:r>
            <a:endParaRPr lang="en-GB" sz="4800" dirty="0"/>
          </a:p>
        </p:txBody>
      </p:sp>
    </p:spTree>
    <p:extLst>
      <p:ext uri="{BB962C8B-B14F-4D97-AF65-F5344CB8AC3E}">
        <p14:creationId xmlns:p14="http://schemas.microsoft.com/office/powerpoint/2010/main" val="13976089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Modulus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lstStyle/>
          <a:p>
            <a:r>
              <a:rPr lang="en-US" dirty="0"/>
              <a:t>Take a modulus of 5. What is 3 + 4 (mod 5)? </a:t>
            </a:r>
          </a:p>
          <a:p>
            <a:endParaRPr lang="en-US" dirty="0"/>
          </a:p>
          <a:p>
            <a:r>
              <a:rPr lang="en-US" dirty="0"/>
              <a:t>With modulus 5, we wrap around when we reach 5</a:t>
            </a:r>
          </a:p>
          <a:p>
            <a:endParaRPr lang="en-US" dirty="0"/>
          </a:p>
          <a:p>
            <a:r>
              <a:rPr lang="en-US" dirty="0"/>
              <a:t>So the only numbers we have are 0, 1, 2, 3 and 4</a:t>
            </a:r>
          </a:p>
          <a:p>
            <a:endParaRPr lang="en-US" dirty="0"/>
          </a:p>
          <a:p>
            <a:r>
              <a:rPr lang="en-US" dirty="0"/>
              <a:t>When we reach 5 we go back to 0</a:t>
            </a:r>
          </a:p>
          <a:p>
            <a:endParaRPr lang="en-GB" dirty="0"/>
          </a:p>
        </p:txBody>
      </p:sp>
    </p:spTree>
    <p:extLst>
      <p:ext uri="{BB962C8B-B14F-4D97-AF65-F5344CB8AC3E}">
        <p14:creationId xmlns:p14="http://schemas.microsoft.com/office/powerpoint/2010/main" val="19621405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Modulus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lnSpcReduction="10000"/>
          </a:bodyPr>
          <a:lstStyle/>
          <a:p>
            <a:r>
              <a:rPr lang="en-US" dirty="0"/>
              <a:t>Trying to add 3 + 4, start from 3</a:t>
            </a:r>
          </a:p>
          <a:p>
            <a:endParaRPr lang="en-US" dirty="0"/>
          </a:p>
          <a:p>
            <a:r>
              <a:rPr lang="en-US" dirty="0"/>
              <a:t>Adding 1 gives 4 </a:t>
            </a:r>
          </a:p>
          <a:p>
            <a:endParaRPr lang="en-US" dirty="0"/>
          </a:p>
          <a:p>
            <a:r>
              <a:rPr lang="en-US" dirty="0"/>
              <a:t>Adding another 1 gives 0 (we wrap back to 0 because we reached 5)</a:t>
            </a:r>
          </a:p>
          <a:p>
            <a:endParaRPr lang="en-US" dirty="0"/>
          </a:p>
          <a:p>
            <a:r>
              <a:rPr lang="en-US" dirty="0"/>
              <a:t>Adding another 1 gives 1. Adding another 1 gives 2</a:t>
            </a:r>
          </a:p>
          <a:p>
            <a:endParaRPr lang="en-US" dirty="0"/>
          </a:p>
          <a:p>
            <a:r>
              <a:rPr lang="en-US" dirty="0"/>
              <a:t>So overall, adding 4 gives the answer 2, and 3 + 4 ≡ 2 (mod 5) </a:t>
            </a:r>
            <a:endParaRPr lang="en-GB" dirty="0"/>
          </a:p>
        </p:txBody>
      </p:sp>
    </p:spTree>
    <p:extLst>
      <p:ext uri="{BB962C8B-B14F-4D97-AF65-F5344CB8AC3E}">
        <p14:creationId xmlns:p14="http://schemas.microsoft.com/office/powerpoint/2010/main" val="31708574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Modulus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fontScale="92500" lnSpcReduction="10000"/>
          </a:bodyPr>
          <a:lstStyle/>
          <a:p>
            <a:r>
              <a:rPr lang="en-US" dirty="0"/>
              <a:t>We can do multiplication as well: </a:t>
            </a:r>
          </a:p>
          <a:p>
            <a:r>
              <a:rPr lang="en-US" dirty="0"/>
              <a:t>What is 3 * 2 (mod 5)? </a:t>
            </a:r>
          </a:p>
          <a:p>
            <a:r>
              <a:rPr lang="en-US" dirty="0"/>
              <a:t>(The * symbol is commonly used for multiplication to avoid confusion with the letter x)</a:t>
            </a:r>
          </a:p>
          <a:p>
            <a:endParaRPr lang="en-US" dirty="0"/>
          </a:p>
          <a:p>
            <a:r>
              <a:rPr lang="en-US" dirty="0"/>
              <a:t>“Normally” 3 * 2 is 6. But 6 is the “same as” 1 (as we reset at 5)</a:t>
            </a:r>
          </a:p>
          <a:p>
            <a:endParaRPr lang="en-US" dirty="0"/>
          </a:p>
          <a:p>
            <a:r>
              <a:rPr lang="en-US" dirty="0"/>
              <a:t>So, we can say 3 * 2 ≡ 1 (mod 5)</a:t>
            </a:r>
          </a:p>
          <a:p>
            <a:endParaRPr lang="en-US" dirty="0"/>
          </a:p>
          <a:p>
            <a:r>
              <a:rPr lang="en-US" dirty="0"/>
              <a:t>This should become clearer when we consider remainders </a:t>
            </a:r>
          </a:p>
          <a:p>
            <a:endParaRPr lang="en-GB" dirty="0"/>
          </a:p>
        </p:txBody>
      </p:sp>
    </p:spTree>
    <p:extLst>
      <p:ext uri="{BB962C8B-B14F-4D97-AF65-F5344CB8AC3E}">
        <p14:creationId xmlns:p14="http://schemas.microsoft.com/office/powerpoint/2010/main" val="22072061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Group: Mini-Test Questions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a:bodyPr>
          <a:lstStyle/>
          <a:p>
            <a:endParaRPr lang="en-GB" dirty="0"/>
          </a:p>
          <a:p>
            <a:endParaRPr lang="en-GB" dirty="0"/>
          </a:p>
          <a:p>
            <a:endParaRPr lang="en-GB" dirty="0"/>
          </a:p>
          <a:p>
            <a:pPr marL="0" indent="0" algn="ctr">
              <a:buNone/>
            </a:pPr>
            <a:r>
              <a:rPr lang="en-GB" sz="6000" dirty="0"/>
              <a:t>7 + 30 (Mod24) </a:t>
            </a:r>
          </a:p>
        </p:txBody>
      </p:sp>
    </p:spTree>
    <p:extLst>
      <p:ext uri="{BB962C8B-B14F-4D97-AF65-F5344CB8AC3E}">
        <p14:creationId xmlns:p14="http://schemas.microsoft.com/office/powerpoint/2010/main" val="39426384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Group: Mini-Test Questions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a:bodyPr>
          <a:lstStyle/>
          <a:p>
            <a:endParaRPr lang="en-GB" dirty="0"/>
          </a:p>
          <a:p>
            <a:endParaRPr lang="en-GB" dirty="0"/>
          </a:p>
          <a:p>
            <a:endParaRPr lang="en-GB" dirty="0"/>
          </a:p>
          <a:p>
            <a:pPr marL="0" indent="0" algn="ctr">
              <a:buNone/>
            </a:pPr>
            <a:r>
              <a:rPr lang="en-GB" sz="6000" dirty="0"/>
              <a:t>15 + 40 (Mod 12) </a:t>
            </a:r>
          </a:p>
        </p:txBody>
      </p:sp>
    </p:spTree>
    <p:extLst>
      <p:ext uri="{BB962C8B-B14F-4D97-AF65-F5344CB8AC3E}">
        <p14:creationId xmlns:p14="http://schemas.microsoft.com/office/powerpoint/2010/main" val="304831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E4C2B-193C-4CE5-9747-6FC54F8FBA6A}"/>
              </a:ext>
            </a:extLst>
          </p:cNvPr>
          <p:cNvSpPr>
            <a:spLocks noGrp="1"/>
          </p:cNvSpPr>
          <p:nvPr>
            <p:ph type="title"/>
          </p:nvPr>
        </p:nvSpPr>
        <p:spPr/>
        <p:txBody>
          <a:bodyPr/>
          <a:lstStyle/>
          <a:p>
            <a:r>
              <a:rPr lang="en-GB" dirty="0"/>
              <a:t>Hashing</a:t>
            </a:r>
          </a:p>
        </p:txBody>
      </p:sp>
      <p:sp>
        <p:nvSpPr>
          <p:cNvPr id="3" name="Content Placeholder 2">
            <a:extLst>
              <a:ext uri="{FF2B5EF4-FFF2-40B4-BE49-F238E27FC236}">
                <a16:creationId xmlns:a16="http://schemas.microsoft.com/office/drawing/2014/main" id="{388CD5C2-CB67-4AE7-A0CA-6033FC2C1BE0}"/>
              </a:ext>
            </a:extLst>
          </p:cNvPr>
          <p:cNvSpPr>
            <a:spLocks noGrp="1"/>
          </p:cNvSpPr>
          <p:nvPr>
            <p:ph idx="1"/>
          </p:nvPr>
        </p:nvSpPr>
        <p:spPr/>
        <p:txBody>
          <a:bodyPr>
            <a:normAutofit fontScale="92500" lnSpcReduction="10000"/>
          </a:bodyPr>
          <a:lstStyle/>
          <a:p>
            <a:r>
              <a:rPr lang="en-US" dirty="0"/>
              <a:t>It’s common in hashing to use hexadecimal to represent the output</a:t>
            </a:r>
          </a:p>
          <a:p>
            <a:pPr marL="0" indent="0">
              <a:buNone/>
            </a:pPr>
            <a:endParaRPr lang="en-US" dirty="0"/>
          </a:p>
          <a:p>
            <a:r>
              <a:rPr lang="en-US" dirty="0"/>
              <a:t>It’s nothing more than representing a number in a different base </a:t>
            </a:r>
          </a:p>
          <a:p>
            <a:pPr marL="0" indent="0">
              <a:buNone/>
            </a:pPr>
            <a:r>
              <a:rPr lang="en-US" dirty="0"/>
              <a:t>(just like binary, when we use base 2)</a:t>
            </a:r>
          </a:p>
          <a:p>
            <a:pPr marL="0" indent="0">
              <a:buNone/>
            </a:pPr>
            <a:endParaRPr lang="en-US" dirty="0"/>
          </a:p>
          <a:p>
            <a:r>
              <a:rPr lang="en-US" dirty="0"/>
              <a:t>In this case we use base 16 </a:t>
            </a:r>
          </a:p>
          <a:p>
            <a:pPr marL="0" indent="0">
              <a:buNone/>
            </a:pPr>
            <a:r>
              <a:rPr lang="en-US" dirty="0"/>
              <a:t>(16 is two bits, commonly used in computing)</a:t>
            </a:r>
          </a:p>
          <a:p>
            <a:pPr marL="0" indent="0">
              <a:buNone/>
            </a:pPr>
            <a:endParaRPr lang="en-US" dirty="0"/>
          </a:p>
          <a:p>
            <a:r>
              <a:rPr lang="en-US" dirty="0"/>
              <a:t>The word hexadecimal comes from the Greek, hex for 6 and decimal for 10, so 16 overall</a:t>
            </a:r>
            <a:endParaRPr lang="en-GB" dirty="0"/>
          </a:p>
        </p:txBody>
      </p:sp>
    </p:spTree>
    <p:extLst>
      <p:ext uri="{BB962C8B-B14F-4D97-AF65-F5344CB8AC3E}">
        <p14:creationId xmlns:p14="http://schemas.microsoft.com/office/powerpoint/2010/main" val="11133128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Group: Mini-Test Questions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a:bodyPr>
          <a:lstStyle/>
          <a:p>
            <a:endParaRPr lang="en-GB" dirty="0"/>
          </a:p>
          <a:p>
            <a:endParaRPr lang="en-GB" dirty="0"/>
          </a:p>
          <a:p>
            <a:endParaRPr lang="en-GB" dirty="0"/>
          </a:p>
          <a:p>
            <a:pPr marL="0" indent="0" algn="ctr">
              <a:buNone/>
            </a:pPr>
            <a:r>
              <a:rPr lang="en-GB" sz="6000" dirty="0"/>
              <a:t>3 * 90 (Mod 25) </a:t>
            </a:r>
          </a:p>
        </p:txBody>
      </p:sp>
    </p:spTree>
    <p:extLst>
      <p:ext uri="{BB962C8B-B14F-4D97-AF65-F5344CB8AC3E}">
        <p14:creationId xmlns:p14="http://schemas.microsoft.com/office/powerpoint/2010/main" val="10344137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Group: Mini-Test Questions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a:bodyPr>
          <a:lstStyle/>
          <a:p>
            <a:endParaRPr lang="en-GB" dirty="0"/>
          </a:p>
          <a:p>
            <a:endParaRPr lang="en-GB" dirty="0"/>
          </a:p>
          <a:p>
            <a:endParaRPr lang="en-GB" dirty="0"/>
          </a:p>
          <a:p>
            <a:pPr marL="0" indent="0" algn="ctr">
              <a:buNone/>
            </a:pPr>
            <a:r>
              <a:rPr lang="en-GB" sz="6000" dirty="0"/>
              <a:t>12 * 10 (Mod 25) </a:t>
            </a:r>
          </a:p>
        </p:txBody>
      </p:sp>
    </p:spTree>
    <p:extLst>
      <p:ext uri="{BB962C8B-B14F-4D97-AF65-F5344CB8AC3E}">
        <p14:creationId xmlns:p14="http://schemas.microsoft.com/office/powerpoint/2010/main" val="42240124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Remainders - Recap</a:t>
            </a:r>
            <a:endParaRPr lang="en-GB" sz="4800" dirty="0"/>
          </a:p>
        </p:txBody>
      </p:sp>
    </p:spTree>
    <p:extLst>
      <p:ext uri="{BB962C8B-B14F-4D97-AF65-F5344CB8AC3E}">
        <p14:creationId xmlns:p14="http://schemas.microsoft.com/office/powerpoint/2010/main" val="35388277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Remainders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a:bodyPr>
          <a:lstStyle/>
          <a:p>
            <a:r>
              <a:rPr lang="en-US" dirty="0"/>
              <a:t>When you divide one number by another, you are probably used to the idea of </a:t>
            </a:r>
            <a:r>
              <a:rPr lang="en-US" b="1" dirty="0"/>
              <a:t>quotients</a:t>
            </a:r>
            <a:r>
              <a:rPr lang="en-US" dirty="0"/>
              <a:t> and </a:t>
            </a:r>
            <a:r>
              <a:rPr lang="en-US" b="1" dirty="0"/>
              <a:t>remainders</a:t>
            </a:r>
            <a:r>
              <a:rPr lang="en-US" dirty="0"/>
              <a:t> </a:t>
            </a:r>
          </a:p>
          <a:p>
            <a:endParaRPr lang="en-US" dirty="0"/>
          </a:p>
          <a:p>
            <a:r>
              <a:rPr lang="en-US" dirty="0"/>
              <a:t>For example, when you divide 27 by 4, the quotient is however many times 4 goes into 27 (in this case 6)</a:t>
            </a:r>
          </a:p>
          <a:p>
            <a:endParaRPr lang="en-US" dirty="0"/>
          </a:p>
          <a:p>
            <a:r>
              <a:rPr lang="en-US" dirty="0"/>
              <a:t>The remainder is what’s left over, in this case 3</a:t>
            </a:r>
          </a:p>
          <a:p>
            <a:endParaRPr lang="en-US" dirty="0"/>
          </a:p>
          <a:p>
            <a:r>
              <a:rPr lang="en-US" dirty="0"/>
              <a:t>This can be expressed as 27 = 6 * 4 + 3</a:t>
            </a:r>
            <a:endParaRPr lang="en-GB" dirty="0"/>
          </a:p>
        </p:txBody>
      </p:sp>
    </p:spTree>
    <p:extLst>
      <p:ext uri="{BB962C8B-B14F-4D97-AF65-F5344CB8AC3E}">
        <p14:creationId xmlns:p14="http://schemas.microsoft.com/office/powerpoint/2010/main" val="33341742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Remainders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a:bodyPr>
          <a:lstStyle/>
          <a:p>
            <a:r>
              <a:rPr lang="en-US" dirty="0"/>
              <a:t>How does this relate to modular arithmetic? </a:t>
            </a:r>
          </a:p>
          <a:p>
            <a:endParaRPr lang="en-US" dirty="0"/>
          </a:p>
          <a:p>
            <a:r>
              <a:rPr lang="en-US" dirty="0"/>
              <a:t>Well, what is 27 (mod 4)? Start counting…</a:t>
            </a:r>
          </a:p>
          <a:p>
            <a:endParaRPr lang="en-US" dirty="0"/>
          </a:p>
          <a:p>
            <a:r>
              <a:rPr lang="en-US" dirty="0"/>
              <a:t>Remembering to wrap around every time we reach 4. We wrap around at 4, 8, 12, 16, 20, and 24 (so our 6 lots of 4)</a:t>
            </a:r>
          </a:p>
          <a:p>
            <a:endParaRPr lang="en-US" dirty="0"/>
          </a:p>
          <a:p>
            <a:r>
              <a:rPr lang="en-US" dirty="0"/>
              <a:t>Then count up to 3 to reach 27, So 27 ≡ 3 (mod 4) </a:t>
            </a:r>
            <a:endParaRPr lang="en-GB" dirty="0"/>
          </a:p>
        </p:txBody>
      </p:sp>
    </p:spTree>
    <p:extLst>
      <p:ext uri="{BB962C8B-B14F-4D97-AF65-F5344CB8AC3E}">
        <p14:creationId xmlns:p14="http://schemas.microsoft.com/office/powerpoint/2010/main" val="25525202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Remainders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a:bodyPr>
          <a:lstStyle/>
          <a:p>
            <a:r>
              <a:rPr lang="en-US" dirty="0"/>
              <a:t>Hence a number x (mod n) is equivalent to the remainder when you divide x by n</a:t>
            </a:r>
          </a:p>
          <a:p>
            <a:endParaRPr lang="en-US" dirty="0"/>
          </a:p>
          <a:p>
            <a:r>
              <a:rPr lang="en-US" dirty="0"/>
              <a:t>Another example:  What is 57 mod 5? </a:t>
            </a:r>
          </a:p>
          <a:p>
            <a:endParaRPr lang="en-US" dirty="0"/>
          </a:p>
          <a:p>
            <a:r>
              <a:rPr lang="en-US" dirty="0"/>
              <a:t>Well, the remainder when you divide 57 by 5 is 2 (57 = 11 * 5) + 2. </a:t>
            </a:r>
          </a:p>
          <a:p>
            <a:endParaRPr lang="en-US" dirty="0"/>
          </a:p>
          <a:p>
            <a:r>
              <a:rPr lang="en-US" dirty="0"/>
              <a:t>So, 57 ≡ 2 (mod 5) </a:t>
            </a:r>
          </a:p>
          <a:p>
            <a:endParaRPr lang="en-GB" dirty="0"/>
          </a:p>
        </p:txBody>
      </p:sp>
    </p:spTree>
    <p:extLst>
      <p:ext uri="{BB962C8B-B14F-4D97-AF65-F5344CB8AC3E}">
        <p14:creationId xmlns:p14="http://schemas.microsoft.com/office/powerpoint/2010/main" val="5575711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dirty="0"/>
          </a:p>
          <a:p>
            <a:pPr marL="0" indent="0" algn="ctr">
              <a:buNone/>
            </a:pPr>
            <a:endParaRPr lang="en-US" sz="4800" dirty="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Congruences</a:t>
            </a:r>
            <a:endParaRPr lang="en-GB" sz="4800" dirty="0"/>
          </a:p>
        </p:txBody>
      </p:sp>
    </p:spTree>
    <p:extLst>
      <p:ext uri="{BB962C8B-B14F-4D97-AF65-F5344CB8AC3E}">
        <p14:creationId xmlns:p14="http://schemas.microsoft.com/office/powerpoint/2010/main" val="34778843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Congruences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a:bodyPr>
          <a:lstStyle/>
          <a:p>
            <a:r>
              <a:rPr lang="en-US" dirty="0"/>
              <a:t>Informally, two numbers x, y are congruent (mod n) - written x ≡ y (mod n) - if they have the same remainder when divided by n</a:t>
            </a:r>
          </a:p>
          <a:p>
            <a:endParaRPr lang="en-US" dirty="0"/>
          </a:p>
          <a:p>
            <a:r>
              <a:rPr lang="en-US" dirty="0"/>
              <a:t>So, for example, 6 ≡ 11 (mod 5) since both 6 and 11 have remainder 1 when divided by 5</a:t>
            </a:r>
          </a:p>
          <a:p>
            <a:endParaRPr lang="en-US" dirty="0"/>
          </a:p>
          <a:p>
            <a:r>
              <a:rPr lang="en-US" dirty="0"/>
              <a:t>Some other numbers that are congruent to 6 are 16, 21, 26, 31, 36, 41, …., so any number that has remainder 1 when divided by 5</a:t>
            </a:r>
          </a:p>
          <a:p>
            <a:endParaRPr lang="en-GB" dirty="0"/>
          </a:p>
        </p:txBody>
      </p:sp>
    </p:spTree>
    <p:extLst>
      <p:ext uri="{BB962C8B-B14F-4D97-AF65-F5344CB8AC3E}">
        <p14:creationId xmlns:p14="http://schemas.microsoft.com/office/powerpoint/2010/main" val="2845161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Congruences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a:bodyPr>
          <a:lstStyle/>
          <a:p>
            <a:r>
              <a:rPr lang="en-US" dirty="0"/>
              <a:t>The “remainder” way of doing things becomes slightly trickier when dealing with negative numbers</a:t>
            </a:r>
          </a:p>
          <a:p>
            <a:endParaRPr lang="en-US" dirty="0"/>
          </a:p>
          <a:p>
            <a:r>
              <a:rPr lang="en-US" dirty="0"/>
              <a:t>What is the remainder when -4 is divided by 5? It’s not 4 </a:t>
            </a:r>
          </a:p>
          <a:p>
            <a:endParaRPr lang="en-US" dirty="0"/>
          </a:p>
          <a:p>
            <a:r>
              <a:rPr lang="en-US" dirty="0"/>
              <a:t>Thinking about it, -4 = (-1)*5 + 1 and so the remainder is 1 </a:t>
            </a:r>
          </a:p>
          <a:p>
            <a:endParaRPr lang="en-US" dirty="0"/>
          </a:p>
          <a:p>
            <a:r>
              <a:rPr lang="en-US" dirty="0"/>
              <a:t>This makes sense following our pattern above. We’d already decided that 6, 11, 16, 21, 26, 31, 36, 41, …. are all congruent mod 5 </a:t>
            </a:r>
          </a:p>
          <a:p>
            <a:endParaRPr lang="en-GB" dirty="0"/>
          </a:p>
        </p:txBody>
      </p:sp>
    </p:spTree>
    <p:extLst>
      <p:ext uri="{BB962C8B-B14F-4D97-AF65-F5344CB8AC3E}">
        <p14:creationId xmlns:p14="http://schemas.microsoft.com/office/powerpoint/2010/main" val="11810813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BE00-EDCE-48C1-9DFA-EAA562770096}"/>
              </a:ext>
            </a:extLst>
          </p:cNvPr>
          <p:cNvSpPr>
            <a:spLocks noGrp="1"/>
          </p:cNvSpPr>
          <p:nvPr>
            <p:ph type="title"/>
          </p:nvPr>
        </p:nvSpPr>
        <p:spPr/>
        <p:txBody>
          <a:bodyPr/>
          <a:lstStyle/>
          <a:p>
            <a:r>
              <a:rPr lang="en-GB" dirty="0"/>
              <a:t>Congruences</a:t>
            </a:r>
          </a:p>
        </p:txBody>
      </p:sp>
      <p:sp>
        <p:nvSpPr>
          <p:cNvPr id="3" name="Content Placeholder 2">
            <a:extLst>
              <a:ext uri="{FF2B5EF4-FFF2-40B4-BE49-F238E27FC236}">
                <a16:creationId xmlns:a16="http://schemas.microsoft.com/office/drawing/2014/main" id="{169E3DE7-3A7A-459D-AF58-494C95B0CA17}"/>
              </a:ext>
            </a:extLst>
          </p:cNvPr>
          <p:cNvSpPr>
            <a:spLocks noGrp="1"/>
          </p:cNvSpPr>
          <p:nvPr>
            <p:ph sz="half" idx="1"/>
          </p:nvPr>
        </p:nvSpPr>
        <p:spPr>
          <a:xfrm>
            <a:off x="838200" y="1825625"/>
            <a:ext cx="10425732" cy="4351338"/>
          </a:xfrm>
        </p:spPr>
        <p:txBody>
          <a:bodyPr>
            <a:normAutofit/>
          </a:bodyPr>
          <a:lstStyle/>
          <a:p>
            <a:r>
              <a:rPr lang="en-US" dirty="0"/>
              <a:t>Following the pattern downwards (difference of 5 between each number) we should have all of these congruent :</a:t>
            </a:r>
          </a:p>
          <a:p>
            <a:endParaRPr lang="en-US" dirty="0"/>
          </a:p>
          <a:p>
            <a:r>
              <a:rPr lang="en-US" dirty="0"/>
              <a:t>..., -39, -34, -29, -24, -19, -14, -9, -4, 1, 6, 11, 16, 21, 26, 31, 36, 41,… </a:t>
            </a:r>
          </a:p>
          <a:p>
            <a:endParaRPr lang="en-US" dirty="0"/>
          </a:p>
          <a:p>
            <a:r>
              <a:rPr lang="en-US" dirty="0"/>
              <a:t>since they all have remainder 1 when divided by 5 </a:t>
            </a:r>
          </a:p>
          <a:p>
            <a:endParaRPr lang="en-US" dirty="0"/>
          </a:p>
          <a:p>
            <a:r>
              <a:rPr lang="en-US" dirty="0"/>
              <a:t>Just be careful with negative numbers! </a:t>
            </a:r>
          </a:p>
        </p:txBody>
      </p:sp>
    </p:spTree>
    <p:extLst>
      <p:ext uri="{BB962C8B-B14F-4D97-AF65-F5344CB8AC3E}">
        <p14:creationId xmlns:p14="http://schemas.microsoft.com/office/powerpoint/2010/main" val="3253896161"/>
      </p:ext>
    </p:extLst>
  </p:cSld>
  <p:clrMapOvr>
    <a:masterClrMapping/>
  </p:clrMapOvr>
</p:sld>
</file>

<file path=ppt/theme/theme1.xml><?xml version="1.0" encoding="utf-8"?>
<a:theme xmlns:a="http://schemas.openxmlformats.org/drawingml/2006/main" name="degre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gree2" id="{411E9D5B-E36E-4214-B691-6A4241F91BA7}" vid="{190BCCB6-F2C4-4D8A-90C0-2EE477782D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degree2</Template>
  <TotalTime>0</TotalTime>
  <Words>19379</Words>
  <Application>Microsoft Office PowerPoint</Application>
  <PresentationFormat>Widescreen</PresentationFormat>
  <Paragraphs>2458</Paragraphs>
  <Slides>310</Slides>
  <Notes>59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310</vt:i4>
      </vt:variant>
    </vt:vector>
  </HeadingPairs>
  <TitlesOfParts>
    <vt:vector size="315" baseType="lpstr">
      <vt:lpstr>Arial</vt:lpstr>
      <vt:lpstr>Calibri</vt:lpstr>
      <vt:lpstr>Calibri Light</vt:lpstr>
      <vt:lpstr>EuroStyle</vt:lpstr>
      <vt:lpstr>degree2</vt:lpstr>
      <vt:lpstr>Cryptography</vt:lpstr>
      <vt:lpstr>PowerPoint Presentation</vt:lpstr>
      <vt:lpstr>PowerPoint Presentation</vt:lpstr>
      <vt:lpstr>Syllabus – Week 2</vt:lpstr>
      <vt:lpstr>PowerPoint Presentation</vt:lpstr>
      <vt:lpstr>Cryptography Principles</vt:lpstr>
      <vt:lpstr>Hashing</vt:lpstr>
      <vt:lpstr>Hashing</vt:lpstr>
      <vt:lpstr>Hashing</vt:lpstr>
      <vt:lpstr>Hashing</vt:lpstr>
      <vt:lpstr>Hashing</vt:lpstr>
      <vt:lpstr>Hashing (Unencrypted Digest)</vt:lpstr>
      <vt:lpstr>Hashing</vt:lpstr>
      <vt:lpstr>Hashing – MD5</vt:lpstr>
      <vt:lpstr>Hashing – MD5</vt:lpstr>
      <vt:lpstr>Hashing - MD5</vt:lpstr>
      <vt:lpstr>Hashing – MD5</vt:lpstr>
      <vt:lpstr>Lab (15 Mins):</vt:lpstr>
      <vt:lpstr>Secure Hash Algorithms - SHA</vt:lpstr>
      <vt:lpstr>Secure Hash Algorithms - SHA</vt:lpstr>
      <vt:lpstr>Secure Hash Algorithms - SHA</vt:lpstr>
      <vt:lpstr>Lab (15 Mins):</vt:lpstr>
      <vt:lpstr>Lab Findings</vt:lpstr>
      <vt:lpstr>PowerPoint Presentation</vt:lpstr>
      <vt:lpstr>Cryptography Principles</vt:lpstr>
      <vt:lpstr>Hashing and Passwords</vt:lpstr>
      <vt:lpstr>Attacks on Passwords</vt:lpstr>
      <vt:lpstr>PowerPoint Presentation</vt:lpstr>
      <vt:lpstr>Brute Force Attacks</vt:lpstr>
      <vt:lpstr>Brute Force Attacks</vt:lpstr>
      <vt:lpstr>Brute Force Attacks</vt:lpstr>
      <vt:lpstr>Brute Force Attacks</vt:lpstr>
      <vt:lpstr>Brute Force Attacks</vt:lpstr>
      <vt:lpstr>PowerPoint Presentation</vt:lpstr>
      <vt:lpstr>Dictionary Attacks</vt:lpstr>
      <vt:lpstr>Dictionary Attacks</vt:lpstr>
      <vt:lpstr>Tools</vt:lpstr>
      <vt:lpstr>Tools</vt:lpstr>
      <vt:lpstr>PowerPoint Presentation</vt:lpstr>
      <vt:lpstr>Rainbow Tables</vt:lpstr>
      <vt:lpstr>Rainbow Tables</vt:lpstr>
      <vt:lpstr>PowerPoint Presentation</vt:lpstr>
      <vt:lpstr>Rainbow Tables</vt:lpstr>
      <vt:lpstr>PowerPoint Presentation</vt:lpstr>
      <vt:lpstr>Cryptography Principles</vt:lpstr>
      <vt:lpstr>Cryptography Principles</vt:lpstr>
      <vt:lpstr>Cryptography Principles</vt:lpstr>
      <vt:lpstr>Digital Signatures</vt:lpstr>
      <vt:lpstr>PowerPoint Presentation</vt:lpstr>
      <vt:lpstr>PowerPoint Presentation</vt:lpstr>
      <vt:lpstr>Hashes and Digital Signatures</vt:lpstr>
      <vt:lpstr>Digital Signature (Encrypted Digest)</vt:lpstr>
      <vt:lpstr>Example</vt:lpstr>
      <vt:lpstr>Example continued…</vt:lpstr>
      <vt:lpstr>Stage 1 – Create a Hash Digest of the message</vt:lpstr>
      <vt:lpstr>RSA Encryption – Decimal to Ascii to Hex</vt:lpstr>
      <vt:lpstr>Stage 1 – Create a Hash Digest of the message</vt:lpstr>
      <vt:lpstr>Stage 2 – Create a Hash Digest of the message</vt:lpstr>
      <vt:lpstr>Alice’s Key Pair - Private Key</vt:lpstr>
      <vt:lpstr>Stage 3 Digitally sign the message</vt:lpstr>
      <vt:lpstr>Example continued…</vt:lpstr>
      <vt:lpstr>Stage 4 – Check the Hash Digest</vt:lpstr>
      <vt:lpstr>Example continued…</vt:lpstr>
      <vt:lpstr>Alice’s Key Pair - Public Key</vt:lpstr>
      <vt:lpstr>Stage 7 - Check the Digital signature of Alice </vt:lpstr>
      <vt:lpstr>Stage 8 – Check the Digital signature of Alice </vt:lpstr>
      <vt:lpstr>Lab (45 Mins):</vt:lpstr>
      <vt:lpstr>PowerPoint Presentation</vt:lpstr>
      <vt:lpstr>Certificate Authorities</vt:lpstr>
      <vt:lpstr>Certificate Authorities</vt:lpstr>
      <vt:lpstr>Certificate Authorities</vt:lpstr>
      <vt:lpstr>Certificate Authorities &amp; Trust Hierarchies</vt:lpstr>
      <vt:lpstr>SSL Certificate</vt:lpstr>
      <vt:lpstr>SSL Certificate</vt:lpstr>
      <vt:lpstr>Public Key Infrastructure</vt:lpstr>
      <vt:lpstr>Public Key Infrastructure</vt:lpstr>
      <vt:lpstr>Web of Trust</vt:lpstr>
      <vt:lpstr>Web of Trust</vt:lpstr>
      <vt:lpstr>Web of Trust</vt:lpstr>
      <vt:lpstr>Assessment – Reminder!</vt:lpstr>
      <vt:lpstr>Component A – Presentation – Reminder!</vt:lpstr>
      <vt:lpstr>PowerPoint Presentation</vt:lpstr>
      <vt:lpstr>Syllabus – Week 2</vt:lpstr>
      <vt:lpstr>PowerPoint Presentation</vt:lpstr>
      <vt:lpstr>Modulus</vt:lpstr>
      <vt:lpstr>Modulus</vt:lpstr>
      <vt:lpstr>Modulus</vt:lpstr>
      <vt:lpstr>Group: Mini-Test Questions</vt:lpstr>
      <vt:lpstr>Group: Mini-Test Questions</vt:lpstr>
      <vt:lpstr>Group: Mini-Test Questions</vt:lpstr>
      <vt:lpstr>Group: Mini-Test Questions</vt:lpstr>
      <vt:lpstr>PowerPoint Presentation</vt:lpstr>
      <vt:lpstr>Remainders</vt:lpstr>
      <vt:lpstr>Remainders</vt:lpstr>
      <vt:lpstr>Remainders</vt:lpstr>
      <vt:lpstr>PowerPoint Presentation</vt:lpstr>
      <vt:lpstr>Congruences</vt:lpstr>
      <vt:lpstr>Congruences</vt:lpstr>
      <vt:lpstr>Congruences</vt:lpstr>
      <vt:lpstr>A Note on Convention </vt:lpstr>
      <vt:lpstr>A Note on Convention </vt:lpstr>
      <vt:lpstr>PowerPoint Presentation</vt:lpstr>
      <vt:lpstr>Prime Numbers</vt:lpstr>
      <vt:lpstr>Coprime Numbers</vt:lpstr>
      <vt:lpstr>Coprime Numbers</vt:lpstr>
      <vt:lpstr>PowerPoint Presentation</vt:lpstr>
      <vt:lpstr>Greatest Common Divisor - GCD</vt:lpstr>
      <vt:lpstr>Greatest Common Divisor - GCD</vt:lpstr>
      <vt:lpstr>PowerPoint Presentation</vt:lpstr>
      <vt:lpstr>Euler’s totient function </vt:lpstr>
      <vt:lpstr>Euler’s totient function </vt:lpstr>
      <vt:lpstr>Euler’s totient function </vt:lpstr>
      <vt:lpstr>PowerPoint Presentation</vt:lpstr>
      <vt:lpstr>PowerPoint Presentation</vt:lpstr>
      <vt:lpstr>Asymmetric Encryption – Recap…</vt:lpstr>
      <vt:lpstr>Public Key Encryption - RSA</vt:lpstr>
      <vt:lpstr>RSA – Recap…</vt:lpstr>
      <vt:lpstr>Example </vt:lpstr>
      <vt:lpstr>PowerPoint Presentation</vt:lpstr>
      <vt:lpstr>Generation of Bob’s Public Key – Step 1</vt:lpstr>
      <vt:lpstr>Generation of Bob’s Public Key – Step 2</vt:lpstr>
      <vt:lpstr>Generation of Bob’s Public Key – Step 3</vt:lpstr>
      <vt:lpstr>PowerPoint Presentation</vt:lpstr>
      <vt:lpstr>Generation of Bob’s Private Key – Step 4</vt:lpstr>
      <vt:lpstr>Generation of Bob’s Private Key – Step 5</vt:lpstr>
      <vt:lpstr>Generation of Bob’s Private Key – Step 6</vt:lpstr>
      <vt:lpstr>Generation of Bob’s Key Pair – Step 7</vt:lpstr>
      <vt:lpstr>PowerPoint Presentation</vt:lpstr>
      <vt:lpstr>Example - continued…</vt:lpstr>
      <vt:lpstr>RSA Encryption – Decimal to Ascii to Hex</vt:lpstr>
      <vt:lpstr>Encryption using Bob’s Public Key – Step 8</vt:lpstr>
      <vt:lpstr>PowerPoint Presentation</vt:lpstr>
      <vt:lpstr>Example - continued…</vt:lpstr>
      <vt:lpstr>Decryption using Bob’s Private Key - Step 9</vt:lpstr>
      <vt:lpstr>PowerPoint Presentation</vt:lpstr>
      <vt:lpstr>RSA Analysis</vt:lpstr>
      <vt:lpstr>RSA Analysis</vt:lpstr>
      <vt:lpstr>RSA Analysis</vt:lpstr>
      <vt:lpstr>Lab (30 Mins):</vt:lpstr>
      <vt:lpstr>Lab (30 Mins):</vt:lpstr>
      <vt:lpstr>PowerPoint Presentation</vt:lpstr>
      <vt:lpstr>PowerPoint Presentation</vt:lpstr>
      <vt:lpstr>Symmetric Key Systems</vt:lpstr>
      <vt:lpstr>Symmetric Key Systems</vt:lpstr>
      <vt:lpstr>Symmetric Key Systems</vt:lpstr>
      <vt:lpstr>Asymmetric Key Systems</vt:lpstr>
      <vt:lpstr>Asymmetric Key Systems</vt:lpstr>
      <vt:lpstr>Key Management Lifecycle</vt:lpstr>
      <vt:lpstr>Key Creation (Generation &amp; Pre-Activation)</vt:lpstr>
      <vt:lpstr>Key Creation (Generation &amp; Pre-Activation)</vt:lpstr>
      <vt:lpstr>Key Use and Rollover  (Activation through Post-Activation)</vt:lpstr>
      <vt:lpstr>Key Use and Rollover  (Activation through Post-Activation)</vt:lpstr>
      <vt:lpstr>Key Revocation</vt:lpstr>
      <vt:lpstr>Back Up (Escrow)</vt:lpstr>
      <vt:lpstr>Key Deletion (Destruction)</vt:lpstr>
      <vt:lpstr>Why is Key Management important?</vt:lpstr>
      <vt:lpstr>Why is Key Management Important?</vt:lpstr>
      <vt:lpstr>PowerPoint Presentation</vt:lpstr>
      <vt:lpstr>PowerPoint Presentation</vt:lpstr>
      <vt:lpstr>Lab (30 Mins):</vt:lpstr>
      <vt:lpstr>PowerPoint Presentation</vt:lpstr>
      <vt:lpstr>Syllabus – Week 2</vt:lpstr>
      <vt:lpstr>PowerPoint Presentation</vt:lpstr>
      <vt:lpstr>GSM - (Global System for Mobile communication) </vt:lpstr>
      <vt:lpstr>GSM Encryption Standards</vt:lpstr>
      <vt:lpstr>Chip and PIN</vt:lpstr>
      <vt:lpstr>Common hard disk encryption - FDE</vt:lpstr>
      <vt:lpstr>FDE - Advantages</vt:lpstr>
      <vt:lpstr>FDE - Disadvantages</vt:lpstr>
      <vt:lpstr>Disk encryption vs. filesystem-level encryption</vt:lpstr>
      <vt:lpstr>Disk encryption vs. filesystem-level encryption</vt:lpstr>
      <vt:lpstr>Filesystem Encryption v FDE</vt:lpstr>
      <vt:lpstr>Trusted Platform Module </vt:lpstr>
      <vt:lpstr>Trusted Platform Module </vt:lpstr>
      <vt:lpstr>TPM</vt:lpstr>
      <vt:lpstr>TLS</vt:lpstr>
      <vt:lpstr>TLS1.3</vt:lpstr>
      <vt:lpstr>SSL</vt:lpstr>
      <vt:lpstr>Certificate Authority</vt:lpstr>
      <vt:lpstr>Privacy enforcing technology - VPN Tunnelling</vt:lpstr>
      <vt:lpstr>Privacy enforcing technology - VPN Tunnelling</vt:lpstr>
      <vt:lpstr>PowerPoint Presentation</vt:lpstr>
      <vt:lpstr>Secure Internet transaction technologies</vt:lpstr>
      <vt:lpstr>Secure Internet transaction technologies</vt:lpstr>
      <vt:lpstr>Secure Internet transaction technologies</vt:lpstr>
      <vt:lpstr>SSL</vt:lpstr>
      <vt:lpstr>Secure Internet transaction Standard</vt:lpstr>
      <vt:lpstr>Tokenization</vt:lpstr>
      <vt:lpstr>Tokenization</vt:lpstr>
      <vt:lpstr>3D Secure</vt:lpstr>
      <vt:lpstr>Anti-fraud tools</vt:lpstr>
      <vt:lpstr>Data at rest</vt:lpstr>
      <vt:lpstr>Open vs closed source</vt:lpstr>
      <vt:lpstr>Cryptography in Open and Closed Source</vt:lpstr>
      <vt:lpstr>Microsoft Active Directory</vt:lpstr>
      <vt:lpstr>Windows Active Directory</vt:lpstr>
      <vt:lpstr>Overview of the Active Directory Structure</vt:lpstr>
      <vt:lpstr>Active Directory’s Physical Structure</vt:lpstr>
      <vt:lpstr>Active Directory’s Logical Structure</vt:lpstr>
      <vt:lpstr>Active Directory’s Logical Structure</vt:lpstr>
      <vt:lpstr>Active Directory’s Logical Structure</vt:lpstr>
      <vt:lpstr>Kerberos Authentication</vt:lpstr>
      <vt:lpstr>Kerberos Authentication</vt:lpstr>
      <vt:lpstr>Practical applications of Kerberos</vt:lpstr>
      <vt:lpstr>Kerberos Authentication</vt:lpstr>
      <vt:lpstr>Can Kerberos Be Hacked?</vt:lpstr>
      <vt:lpstr>Can Kerberos Be Hacked?</vt:lpstr>
      <vt:lpstr>LDAP</vt:lpstr>
      <vt:lpstr>PowerPoint Presentation</vt:lpstr>
      <vt:lpstr>Performance</vt:lpstr>
      <vt:lpstr>Security Clearance of Crypto-Custodians</vt:lpstr>
      <vt:lpstr>Historical consideration of broken cryptographic systems</vt:lpstr>
      <vt:lpstr>Theoretical vs practical security</vt:lpstr>
      <vt:lpstr>Kerckhoffs’s principle</vt:lpstr>
      <vt:lpstr>Kerckhoffs’s principle</vt:lpstr>
      <vt:lpstr>Lab (20 Mins Research / 10 Mins discussion):</vt:lpstr>
      <vt:lpstr>PowerPoint Presentation</vt:lpstr>
      <vt:lpstr>Vulnerability analysis</vt:lpstr>
      <vt:lpstr>Vulnerability analysis</vt:lpstr>
      <vt:lpstr>Vulnerability analysis</vt:lpstr>
      <vt:lpstr>Vulnerability analysis</vt:lpstr>
      <vt:lpstr>Vulnerability analysis</vt:lpstr>
      <vt:lpstr>Vulnerability Intelligence Sources</vt:lpstr>
      <vt:lpstr>PowerPoint Presentation</vt:lpstr>
      <vt:lpstr>Patch Management Process &amp; Testing</vt:lpstr>
      <vt:lpstr>Patch Management Process</vt:lpstr>
      <vt:lpstr>Patch Management – (1)Discovery</vt:lpstr>
      <vt:lpstr>Patch Management – (2)Categorization</vt:lpstr>
      <vt:lpstr>Patch Management – (3)Policy Creation</vt:lpstr>
      <vt:lpstr>Patch Management – (4)Monitoring</vt:lpstr>
      <vt:lpstr>Patch Management – (5)Testing</vt:lpstr>
      <vt:lpstr>Patch Management – (6)Config. Management</vt:lpstr>
      <vt:lpstr>Patch Management – (7)Roll out</vt:lpstr>
      <vt:lpstr>Patch Management – (8)Auditing</vt:lpstr>
      <vt:lpstr>Patch Management – (9)Reporting</vt:lpstr>
      <vt:lpstr>Patch Management –  (10) Review, improve, and repeat</vt:lpstr>
      <vt:lpstr>PowerPoint Presentation</vt:lpstr>
      <vt:lpstr>Lab (20 Mins Research / 10 Mins discussion):</vt:lpstr>
      <vt:lpstr>Threats To Key Generation Algorithms</vt:lpstr>
      <vt:lpstr>Birthday</vt:lpstr>
      <vt:lpstr>Replay</vt:lpstr>
      <vt:lpstr>Side Channel</vt:lpstr>
      <vt:lpstr>Side Channel Attack</vt:lpstr>
      <vt:lpstr>Traffic Analysis</vt:lpstr>
      <vt:lpstr>PowerPoint Presentation</vt:lpstr>
      <vt:lpstr>Syllabus – Week 2</vt:lpstr>
      <vt:lpstr>PowerPoint Presentation</vt:lpstr>
      <vt:lpstr>Module Recap</vt:lpstr>
      <vt:lpstr>Modern Encryption Ciphers</vt:lpstr>
      <vt:lpstr>Key Management Lifecycle</vt:lpstr>
      <vt:lpstr>Encryption Strength</vt:lpstr>
      <vt:lpstr>Encryption Strength</vt:lpstr>
      <vt:lpstr>Encryption Strength</vt:lpstr>
      <vt:lpstr>Encryption Strength</vt:lpstr>
      <vt:lpstr>Encryption Strength</vt:lpstr>
      <vt:lpstr>PowerPoint Presentation</vt:lpstr>
      <vt:lpstr>Cryptography - Challenges &amp; Problems </vt:lpstr>
      <vt:lpstr>ECB Mode</vt:lpstr>
      <vt:lpstr>ECB Mode</vt:lpstr>
      <vt:lpstr>ECB Mode – Common Problems</vt:lpstr>
      <vt:lpstr>ECB Mode – Common Problems</vt:lpstr>
      <vt:lpstr>Collision Attacks</vt:lpstr>
      <vt:lpstr>Collision Attacks</vt:lpstr>
      <vt:lpstr>Random Number Generation </vt:lpstr>
      <vt:lpstr>PRNG</vt:lpstr>
      <vt:lpstr>Software Based</vt:lpstr>
      <vt:lpstr>Hardware Based</vt:lpstr>
      <vt:lpstr>PRNG Generator</vt:lpstr>
      <vt:lpstr>PRNG - Period</vt:lpstr>
      <vt:lpstr>PRNG - Distribution</vt:lpstr>
      <vt:lpstr>PRNG Algorithms</vt:lpstr>
      <vt:lpstr>PRNG Algorithms - Middle square </vt:lpstr>
      <vt:lpstr>PRNG Algorithms - Middle square</vt:lpstr>
      <vt:lpstr>PRNG Algorithms - Middle square</vt:lpstr>
      <vt:lpstr>Middle  Square Problem</vt:lpstr>
      <vt:lpstr>Middle Square Weyl Sequence</vt:lpstr>
      <vt:lpstr>Algorithm Problems</vt:lpstr>
      <vt:lpstr>Algorithm Problems</vt:lpstr>
      <vt:lpstr>Lab (20 Mins Research / 10 Mins discussion):</vt:lpstr>
      <vt:lpstr>Cryptographic Attacks</vt:lpstr>
      <vt:lpstr>Crypto &amp; Spoofing</vt:lpstr>
      <vt:lpstr>Crypto &amp; Backtracking</vt:lpstr>
      <vt:lpstr>Reverse Protocol</vt:lpstr>
      <vt:lpstr>Version Rollback</vt:lpstr>
      <vt:lpstr>Key Management</vt:lpstr>
      <vt:lpstr>Cryptographic Key Management Lifecycle </vt:lpstr>
      <vt:lpstr>PowerPoint Presentation</vt:lpstr>
      <vt:lpstr>Entropy</vt:lpstr>
      <vt:lpstr>Entropy</vt:lpstr>
      <vt:lpstr>Entropy</vt:lpstr>
      <vt:lpstr>Concept of low entropy and its significance</vt:lpstr>
      <vt:lpstr>Importance of Entropy in Microsoft OS </vt:lpstr>
      <vt:lpstr>Importance of Entropy In Microsoft OS</vt:lpstr>
      <vt:lpstr>Most common cryptographic tools</vt:lpstr>
      <vt:lpstr>Most common cryptographic tools</vt:lpstr>
      <vt:lpstr>Most common cryptographic tools</vt:lpstr>
      <vt:lpstr>Most common cryptographic tools</vt:lpstr>
      <vt:lpstr>Most common cryptographic tools</vt:lpstr>
      <vt:lpstr>PowerPoint Presentation</vt:lpstr>
      <vt:lpstr>Syllabus – Week 2</vt:lpstr>
      <vt:lpstr>PowerPoint Presentation</vt:lpstr>
      <vt:lpstr>Module Recap</vt:lpstr>
      <vt:lpstr>PRNG - Distribution</vt:lpstr>
      <vt:lpstr>Module Recap</vt:lpstr>
      <vt:lpstr>Modern Encryption Ciphers</vt:lpstr>
      <vt:lpstr>Key Management Lifecycle</vt:lpstr>
      <vt:lpstr>Module Recap</vt:lpstr>
      <vt:lpstr>PowerPoint Presentation</vt:lpstr>
      <vt:lpstr>Syllabus – Week 3</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Leonard Shand</dc:creator>
  <cp:lastModifiedBy>Martin Webley</cp:lastModifiedBy>
  <cp:revision>7</cp:revision>
  <dcterms:created xsi:type="dcterms:W3CDTF">2021-01-18T11:18:24Z</dcterms:created>
  <dcterms:modified xsi:type="dcterms:W3CDTF">2021-09-25T13:20:10Z</dcterms:modified>
</cp:coreProperties>
</file>