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306"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showGuides="1">
      <p:cViewPr varScale="1">
        <p:scale>
          <a:sx n="148" d="100"/>
          <a:sy n="148" d="100"/>
        </p:scale>
        <p:origin x="84"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DA2B20-AC89-4DD9-B71B-8EED1309029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040C5AD3-CC71-4FC7-A947-33F28D28421C}">
      <dgm:prSet/>
      <dgm:spPr>
        <a:solidFill>
          <a:schemeClr val="accent2">
            <a:lumMod val="60000"/>
            <a:lumOff val="40000"/>
            <a:alpha val="50000"/>
          </a:schemeClr>
        </a:solidFill>
      </dgm:spPr>
      <dgm:t>
        <a:bodyPr/>
        <a:lstStyle/>
        <a:p>
          <a:pPr rtl="0"/>
          <a:r>
            <a:rPr lang="en-GB" smtClean="0"/>
            <a:t>Integrity</a:t>
          </a:r>
          <a:endParaRPr lang="en-GB"/>
        </a:p>
      </dgm:t>
    </dgm:pt>
    <dgm:pt modelId="{0B3D72E6-B3F6-4F2C-A875-60A175A97DC9}" type="parTrans" cxnId="{78D4D8C4-DAD8-4941-BE8C-0E4AF3EE8FC3}">
      <dgm:prSet/>
      <dgm:spPr/>
      <dgm:t>
        <a:bodyPr/>
        <a:lstStyle/>
        <a:p>
          <a:endParaRPr lang="en-US"/>
        </a:p>
      </dgm:t>
    </dgm:pt>
    <dgm:pt modelId="{2E9026B2-A33A-4492-A8C8-EEFCE8D87A24}" type="sibTrans" cxnId="{78D4D8C4-DAD8-4941-BE8C-0E4AF3EE8FC3}">
      <dgm:prSet/>
      <dgm:spPr/>
      <dgm:t>
        <a:bodyPr/>
        <a:lstStyle/>
        <a:p>
          <a:endParaRPr lang="en-US"/>
        </a:p>
      </dgm:t>
    </dgm:pt>
    <dgm:pt modelId="{32964B74-CFF4-42D9-ACC6-E72DF0896C51}">
      <dgm:prSet/>
      <dgm:spPr>
        <a:solidFill>
          <a:srgbClr val="92D050">
            <a:alpha val="50000"/>
          </a:srgbClr>
        </a:solidFill>
      </dgm:spPr>
      <dgm:t>
        <a:bodyPr/>
        <a:lstStyle/>
        <a:p>
          <a:pPr rtl="0"/>
          <a:r>
            <a:rPr lang="en-GB" smtClean="0"/>
            <a:t>Confidentiality</a:t>
          </a:r>
          <a:endParaRPr lang="en-GB"/>
        </a:p>
      </dgm:t>
    </dgm:pt>
    <dgm:pt modelId="{7B878CD1-138A-47D0-AC96-A5E8A258A4C8}" type="parTrans" cxnId="{87C460C9-F12B-45B1-8C35-88406FBBBA0B}">
      <dgm:prSet/>
      <dgm:spPr/>
      <dgm:t>
        <a:bodyPr/>
        <a:lstStyle/>
        <a:p>
          <a:endParaRPr lang="en-US"/>
        </a:p>
      </dgm:t>
    </dgm:pt>
    <dgm:pt modelId="{5AE901FB-2994-4E8F-B065-7AE535DD5EBA}" type="sibTrans" cxnId="{87C460C9-F12B-45B1-8C35-88406FBBBA0B}">
      <dgm:prSet/>
      <dgm:spPr/>
      <dgm:t>
        <a:bodyPr/>
        <a:lstStyle/>
        <a:p>
          <a:endParaRPr lang="en-US"/>
        </a:p>
      </dgm:t>
    </dgm:pt>
    <dgm:pt modelId="{E481C15A-6C9E-4A96-9356-ED202D513F20}">
      <dgm:prSet/>
      <dgm:spPr/>
      <dgm:t>
        <a:bodyPr/>
        <a:lstStyle/>
        <a:p>
          <a:pPr rtl="0"/>
          <a:r>
            <a:rPr lang="en-GB" smtClean="0"/>
            <a:t>Availability</a:t>
          </a:r>
          <a:endParaRPr lang="en-GB"/>
        </a:p>
      </dgm:t>
    </dgm:pt>
    <dgm:pt modelId="{F2C10BC8-AB9E-4753-B79B-040D87728148}" type="parTrans" cxnId="{E68A24A9-E8D7-4984-8A5B-00F6C26F127F}">
      <dgm:prSet/>
      <dgm:spPr/>
      <dgm:t>
        <a:bodyPr/>
        <a:lstStyle/>
        <a:p>
          <a:endParaRPr lang="en-US"/>
        </a:p>
      </dgm:t>
    </dgm:pt>
    <dgm:pt modelId="{7BDC927C-DB99-471D-996E-74006705600C}" type="sibTrans" cxnId="{E68A24A9-E8D7-4984-8A5B-00F6C26F127F}">
      <dgm:prSet/>
      <dgm:spPr/>
      <dgm:t>
        <a:bodyPr/>
        <a:lstStyle/>
        <a:p>
          <a:endParaRPr lang="en-US"/>
        </a:p>
      </dgm:t>
    </dgm:pt>
    <dgm:pt modelId="{400730D6-A745-4B78-81DA-F89808525631}" type="pres">
      <dgm:prSet presAssocID="{D0DA2B20-AC89-4DD9-B71B-8EED1309029A}" presName="compositeShape" presStyleCnt="0">
        <dgm:presLayoutVars>
          <dgm:chMax val="7"/>
          <dgm:dir/>
          <dgm:resizeHandles val="exact"/>
        </dgm:presLayoutVars>
      </dgm:prSet>
      <dgm:spPr/>
      <dgm:t>
        <a:bodyPr/>
        <a:lstStyle/>
        <a:p>
          <a:endParaRPr lang="en-US"/>
        </a:p>
      </dgm:t>
    </dgm:pt>
    <dgm:pt modelId="{D5C5C669-2B1A-43CF-907E-658DE19CFA2B}" type="pres">
      <dgm:prSet presAssocID="{040C5AD3-CC71-4FC7-A947-33F28D28421C}" presName="circ1" presStyleLbl="vennNode1" presStyleIdx="0" presStyleCnt="3"/>
      <dgm:spPr/>
      <dgm:t>
        <a:bodyPr/>
        <a:lstStyle/>
        <a:p>
          <a:endParaRPr lang="en-US"/>
        </a:p>
      </dgm:t>
    </dgm:pt>
    <dgm:pt modelId="{D6013D1C-12BE-4DA5-BE07-A968B4AD2F36}" type="pres">
      <dgm:prSet presAssocID="{040C5AD3-CC71-4FC7-A947-33F28D28421C}" presName="circ1Tx" presStyleLbl="revTx" presStyleIdx="0" presStyleCnt="0">
        <dgm:presLayoutVars>
          <dgm:chMax val="0"/>
          <dgm:chPref val="0"/>
          <dgm:bulletEnabled val="1"/>
        </dgm:presLayoutVars>
      </dgm:prSet>
      <dgm:spPr/>
      <dgm:t>
        <a:bodyPr/>
        <a:lstStyle/>
        <a:p>
          <a:endParaRPr lang="en-US"/>
        </a:p>
      </dgm:t>
    </dgm:pt>
    <dgm:pt modelId="{58997DC2-57D7-48F2-8C5B-7DD3033AF8DA}" type="pres">
      <dgm:prSet presAssocID="{32964B74-CFF4-42D9-ACC6-E72DF0896C51}" presName="circ2" presStyleLbl="vennNode1" presStyleIdx="1" presStyleCnt="3"/>
      <dgm:spPr/>
      <dgm:t>
        <a:bodyPr/>
        <a:lstStyle/>
        <a:p>
          <a:endParaRPr lang="en-US"/>
        </a:p>
      </dgm:t>
    </dgm:pt>
    <dgm:pt modelId="{001F043C-BF77-4074-9DDA-E94FD9B4913B}" type="pres">
      <dgm:prSet presAssocID="{32964B74-CFF4-42D9-ACC6-E72DF0896C51}" presName="circ2Tx" presStyleLbl="revTx" presStyleIdx="0" presStyleCnt="0">
        <dgm:presLayoutVars>
          <dgm:chMax val="0"/>
          <dgm:chPref val="0"/>
          <dgm:bulletEnabled val="1"/>
        </dgm:presLayoutVars>
      </dgm:prSet>
      <dgm:spPr/>
      <dgm:t>
        <a:bodyPr/>
        <a:lstStyle/>
        <a:p>
          <a:endParaRPr lang="en-US"/>
        </a:p>
      </dgm:t>
    </dgm:pt>
    <dgm:pt modelId="{CDEE3389-86F7-4A60-A9A6-8F39AC15D3E4}" type="pres">
      <dgm:prSet presAssocID="{E481C15A-6C9E-4A96-9356-ED202D513F20}" presName="circ3" presStyleLbl="vennNode1" presStyleIdx="2" presStyleCnt="3"/>
      <dgm:spPr/>
      <dgm:t>
        <a:bodyPr/>
        <a:lstStyle/>
        <a:p>
          <a:endParaRPr lang="en-US"/>
        </a:p>
      </dgm:t>
    </dgm:pt>
    <dgm:pt modelId="{15C9A8D0-E33B-4FF5-9A6C-C44BF59166C0}" type="pres">
      <dgm:prSet presAssocID="{E481C15A-6C9E-4A96-9356-ED202D513F20}" presName="circ3Tx" presStyleLbl="revTx" presStyleIdx="0" presStyleCnt="0">
        <dgm:presLayoutVars>
          <dgm:chMax val="0"/>
          <dgm:chPref val="0"/>
          <dgm:bulletEnabled val="1"/>
        </dgm:presLayoutVars>
      </dgm:prSet>
      <dgm:spPr/>
      <dgm:t>
        <a:bodyPr/>
        <a:lstStyle/>
        <a:p>
          <a:endParaRPr lang="en-US"/>
        </a:p>
      </dgm:t>
    </dgm:pt>
  </dgm:ptLst>
  <dgm:cxnLst>
    <dgm:cxn modelId="{8A16D293-B2E7-492F-B77A-97A626C9FC19}" type="presOf" srcId="{E481C15A-6C9E-4A96-9356-ED202D513F20}" destId="{CDEE3389-86F7-4A60-A9A6-8F39AC15D3E4}" srcOrd="0" destOrd="0" presId="urn:microsoft.com/office/officeart/2005/8/layout/venn1"/>
    <dgm:cxn modelId="{29A927E1-6199-4936-9F78-43CB8B5D2E8D}" type="presOf" srcId="{040C5AD3-CC71-4FC7-A947-33F28D28421C}" destId="{D6013D1C-12BE-4DA5-BE07-A968B4AD2F36}" srcOrd="1" destOrd="0" presId="urn:microsoft.com/office/officeart/2005/8/layout/venn1"/>
    <dgm:cxn modelId="{78D4D8C4-DAD8-4941-BE8C-0E4AF3EE8FC3}" srcId="{D0DA2B20-AC89-4DD9-B71B-8EED1309029A}" destId="{040C5AD3-CC71-4FC7-A947-33F28D28421C}" srcOrd="0" destOrd="0" parTransId="{0B3D72E6-B3F6-4F2C-A875-60A175A97DC9}" sibTransId="{2E9026B2-A33A-4492-A8C8-EEFCE8D87A24}"/>
    <dgm:cxn modelId="{1452DC11-CC95-45CA-90F2-8073D9B70498}" type="presOf" srcId="{D0DA2B20-AC89-4DD9-B71B-8EED1309029A}" destId="{400730D6-A745-4B78-81DA-F89808525631}" srcOrd="0" destOrd="0" presId="urn:microsoft.com/office/officeart/2005/8/layout/venn1"/>
    <dgm:cxn modelId="{E68A24A9-E8D7-4984-8A5B-00F6C26F127F}" srcId="{D0DA2B20-AC89-4DD9-B71B-8EED1309029A}" destId="{E481C15A-6C9E-4A96-9356-ED202D513F20}" srcOrd="2" destOrd="0" parTransId="{F2C10BC8-AB9E-4753-B79B-040D87728148}" sibTransId="{7BDC927C-DB99-471D-996E-74006705600C}"/>
    <dgm:cxn modelId="{65BBE58D-EF23-4B59-9C01-0F31E75319B6}" type="presOf" srcId="{040C5AD3-CC71-4FC7-A947-33F28D28421C}" destId="{D5C5C669-2B1A-43CF-907E-658DE19CFA2B}" srcOrd="0" destOrd="0" presId="urn:microsoft.com/office/officeart/2005/8/layout/venn1"/>
    <dgm:cxn modelId="{87C460C9-F12B-45B1-8C35-88406FBBBA0B}" srcId="{D0DA2B20-AC89-4DD9-B71B-8EED1309029A}" destId="{32964B74-CFF4-42D9-ACC6-E72DF0896C51}" srcOrd="1" destOrd="0" parTransId="{7B878CD1-138A-47D0-AC96-A5E8A258A4C8}" sibTransId="{5AE901FB-2994-4E8F-B065-7AE535DD5EBA}"/>
    <dgm:cxn modelId="{23C972C9-809B-4A6A-BAF2-F641CDC041B4}" type="presOf" srcId="{32964B74-CFF4-42D9-ACC6-E72DF0896C51}" destId="{001F043C-BF77-4074-9DDA-E94FD9B4913B}" srcOrd="1" destOrd="0" presId="urn:microsoft.com/office/officeart/2005/8/layout/venn1"/>
    <dgm:cxn modelId="{B02FDFBB-AE32-44BE-93A0-39E50E4C8AA1}" type="presOf" srcId="{32964B74-CFF4-42D9-ACC6-E72DF0896C51}" destId="{58997DC2-57D7-48F2-8C5B-7DD3033AF8DA}" srcOrd="0" destOrd="0" presId="urn:microsoft.com/office/officeart/2005/8/layout/venn1"/>
    <dgm:cxn modelId="{793E63EB-4A46-482E-8BC2-812BA94CE968}" type="presOf" srcId="{E481C15A-6C9E-4A96-9356-ED202D513F20}" destId="{15C9A8D0-E33B-4FF5-9A6C-C44BF59166C0}" srcOrd="1" destOrd="0" presId="urn:microsoft.com/office/officeart/2005/8/layout/venn1"/>
    <dgm:cxn modelId="{6F4BFDC3-0389-4E17-8D1D-75EAA94E72C4}" type="presParOf" srcId="{400730D6-A745-4B78-81DA-F89808525631}" destId="{D5C5C669-2B1A-43CF-907E-658DE19CFA2B}" srcOrd="0" destOrd="0" presId="urn:microsoft.com/office/officeart/2005/8/layout/venn1"/>
    <dgm:cxn modelId="{E0DD8AFF-A930-4BE7-88DD-4E01B0F83CE9}" type="presParOf" srcId="{400730D6-A745-4B78-81DA-F89808525631}" destId="{D6013D1C-12BE-4DA5-BE07-A968B4AD2F36}" srcOrd="1" destOrd="0" presId="urn:microsoft.com/office/officeart/2005/8/layout/venn1"/>
    <dgm:cxn modelId="{14377EAA-B8ED-4520-B35D-E8E078484533}" type="presParOf" srcId="{400730D6-A745-4B78-81DA-F89808525631}" destId="{58997DC2-57D7-48F2-8C5B-7DD3033AF8DA}" srcOrd="2" destOrd="0" presId="urn:microsoft.com/office/officeart/2005/8/layout/venn1"/>
    <dgm:cxn modelId="{908939A2-CD7C-4DDB-BD24-EF568B6F94B8}" type="presParOf" srcId="{400730D6-A745-4B78-81DA-F89808525631}" destId="{001F043C-BF77-4074-9DDA-E94FD9B4913B}" srcOrd="3" destOrd="0" presId="urn:microsoft.com/office/officeart/2005/8/layout/venn1"/>
    <dgm:cxn modelId="{65B2D0D4-84EB-4562-BDFE-6A46DA966796}" type="presParOf" srcId="{400730D6-A745-4B78-81DA-F89808525631}" destId="{CDEE3389-86F7-4A60-A9A6-8F39AC15D3E4}" srcOrd="4" destOrd="0" presId="urn:microsoft.com/office/officeart/2005/8/layout/venn1"/>
    <dgm:cxn modelId="{D41723E2-1720-4D45-BF7F-8112229CC38C}" type="presParOf" srcId="{400730D6-A745-4B78-81DA-F89808525631}" destId="{15C9A8D0-E33B-4FF5-9A6C-C44BF59166C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E4812C-1299-49D6-BF5F-A2F20F73AC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2D6C1-22A0-4C7D-BE94-FEC10A8D0AEE}">
      <dgm:prSet/>
      <dgm:spPr/>
      <dgm:t>
        <a:bodyPr/>
        <a:lstStyle/>
        <a:p>
          <a:pPr rtl="0"/>
          <a:r>
            <a:rPr lang="en-GB" dirty="0" smtClean="0"/>
            <a:t>Understand what is needed to operate it and which risks are acceptable</a:t>
          </a:r>
          <a:endParaRPr lang="en-GB" dirty="0"/>
        </a:p>
      </dgm:t>
    </dgm:pt>
    <dgm:pt modelId="{BEA91119-B4F8-4FFB-AF82-76915BDB140A}" type="parTrans" cxnId="{1ED34B50-6A74-40C9-B137-6BFE59E70B00}">
      <dgm:prSet/>
      <dgm:spPr/>
      <dgm:t>
        <a:bodyPr/>
        <a:lstStyle/>
        <a:p>
          <a:endParaRPr lang="en-US"/>
        </a:p>
      </dgm:t>
    </dgm:pt>
    <dgm:pt modelId="{E364A447-C762-4727-A250-D663E49EF7BC}" type="sibTrans" cxnId="{1ED34B50-6A74-40C9-B137-6BFE59E70B00}">
      <dgm:prSet/>
      <dgm:spPr/>
      <dgm:t>
        <a:bodyPr/>
        <a:lstStyle/>
        <a:p>
          <a:endParaRPr lang="en-US"/>
        </a:p>
      </dgm:t>
    </dgm:pt>
    <dgm:pt modelId="{6D36362B-6F0B-47D5-9329-DBF6471E60FF}">
      <dgm:prSet/>
      <dgm:spPr/>
      <dgm:t>
        <a:bodyPr/>
        <a:lstStyle/>
        <a:p>
          <a:pPr rtl="0"/>
          <a:r>
            <a:rPr lang="en-GB" smtClean="0"/>
            <a:t>Examples :</a:t>
          </a:r>
          <a:endParaRPr lang="en-GB"/>
        </a:p>
      </dgm:t>
    </dgm:pt>
    <dgm:pt modelId="{104D8D14-418A-42C2-8E35-73D3AD4A16FA}" type="parTrans" cxnId="{5289F313-D2A2-41B7-A741-E840A141497C}">
      <dgm:prSet/>
      <dgm:spPr/>
      <dgm:t>
        <a:bodyPr/>
        <a:lstStyle/>
        <a:p>
          <a:endParaRPr lang="en-US"/>
        </a:p>
      </dgm:t>
    </dgm:pt>
    <dgm:pt modelId="{62B879D3-D6E7-485D-933C-525A323BB76A}" type="sibTrans" cxnId="{5289F313-D2A2-41B7-A741-E840A141497C}">
      <dgm:prSet/>
      <dgm:spPr/>
      <dgm:t>
        <a:bodyPr/>
        <a:lstStyle/>
        <a:p>
          <a:endParaRPr lang="en-US"/>
        </a:p>
      </dgm:t>
    </dgm:pt>
    <dgm:pt modelId="{E619FA00-8CD7-4A92-A4FA-B69F6858022D}">
      <dgm:prSet/>
      <dgm:spPr/>
      <dgm:t>
        <a:bodyPr/>
        <a:lstStyle/>
        <a:p>
          <a:pPr rtl="0"/>
          <a:r>
            <a:rPr lang="en-GB" smtClean="0"/>
            <a:t>unauthorised access to view, modify or destroy data, or the system being unavailable to users for a period of time</a:t>
          </a:r>
          <a:endParaRPr lang="en-GB"/>
        </a:p>
      </dgm:t>
    </dgm:pt>
    <dgm:pt modelId="{48BFDF93-36A0-4934-8E94-DDFA6AA18DF3}" type="parTrans" cxnId="{69E315D2-7027-49FB-A76B-D0ECB31D8AB9}">
      <dgm:prSet/>
      <dgm:spPr/>
      <dgm:t>
        <a:bodyPr/>
        <a:lstStyle/>
        <a:p>
          <a:endParaRPr lang="en-US"/>
        </a:p>
      </dgm:t>
    </dgm:pt>
    <dgm:pt modelId="{8C6D5FBB-F30A-4476-8DBC-9D1B5DAB2F70}" type="sibTrans" cxnId="{69E315D2-7027-49FB-A76B-D0ECB31D8AB9}">
      <dgm:prSet/>
      <dgm:spPr/>
      <dgm:t>
        <a:bodyPr/>
        <a:lstStyle/>
        <a:p>
          <a:endParaRPr lang="en-US"/>
        </a:p>
      </dgm:t>
    </dgm:pt>
    <dgm:pt modelId="{3702DA5B-F3B1-44E2-B9D0-FC9EBC77135B}">
      <dgm:prSet/>
      <dgm:spPr/>
      <dgm:t>
        <a:bodyPr/>
        <a:lstStyle/>
        <a:p>
          <a:pPr rtl="0"/>
          <a:r>
            <a:rPr lang="en-GB" smtClean="0"/>
            <a:t>a significant fraud being conducted</a:t>
          </a:r>
          <a:endParaRPr lang="en-GB"/>
        </a:p>
      </dgm:t>
    </dgm:pt>
    <dgm:pt modelId="{0D8D0F3A-2BDC-410F-A3C1-1862BF9FF4C7}" type="parTrans" cxnId="{F1AC8DFB-5290-439D-9899-AF204ED08AC2}">
      <dgm:prSet/>
      <dgm:spPr/>
      <dgm:t>
        <a:bodyPr/>
        <a:lstStyle/>
        <a:p>
          <a:endParaRPr lang="en-US"/>
        </a:p>
      </dgm:t>
    </dgm:pt>
    <dgm:pt modelId="{50424BA7-4C85-4C30-A0B9-7146B350F115}" type="sibTrans" cxnId="{F1AC8DFB-5290-439D-9899-AF204ED08AC2}">
      <dgm:prSet/>
      <dgm:spPr/>
      <dgm:t>
        <a:bodyPr/>
        <a:lstStyle/>
        <a:p>
          <a:endParaRPr lang="en-US"/>
        </a:p>
      </dgm:t>
    </dgm:pt>
    <dgm:pt modelId="{FE6329D6-C445-47F2-92ED-567ACFF0C15D}">
      <dgm:prSet/>
      <dgm:spPr/>
      <dgm:t>
        <a:bodyPr/>
        <a:lstStyle/>
        <a:p>
          <a:pPr rtl="0"/>
          <a:r>
            <a:rPr lang="en-GB" smtClean="0"/>
            <a:t>the safety protections of an industrial control system being undermined</a:t>
          </a:r>
          <a:endParaRPr lang="en-GB"/>
        </a:p>
      </dgm:t>
    </dgm:pt>
    <dgm:pt modelId="{4D7A0BAD-5C94-4F01-AB8F-CF006EE57768}" type="parTrans" cxnId="{DE21A62F-3C09-4D39-9269-07DF1AF71711}">
      <dgm:prSet/>
      <dgm:spPr/>
      <dgm:t>
        <a:bodyPr/>
        <a:lstStyle/>
        <a:p>
          <a:endParaRPr lang="en-US"/>
        </a:p>
      </dgm:t>
    </dgm:pt>
    <dgm:pt modelId="{111B3914-F9EF-4E4B-B7C1-FF854EC56BE7}" type="sibTrans" cxnId="{DE21A62F-3C09-4D39-9269-07DF1AF71711}">
      <dgm:prSet/>
      <dgm:spPr/>
      <dgm:t>
        <a:bodyPr/>
        <a:lstStyle/>
        <a:p>
          <a:endParaRPr lang="en-US"/>
        </a:p>
      </dgm:t>
    </dgm:pt>
    <dgm:pt modelId="{8CB856D0-147E-4531-90D0-FE22B9A0797C}" type="pres">
      <dgm:prSet presAssocID="{6BE4812C-1299-49D6-BF5F-A2F20F73AC5F}" presName="linear" presStyleCnt="0">
        <dgm:presLayoutVars>
          <dgm:animLvl val="lvl"/>
          <dgm:resizeHandles val="exact"/>
        </dgm:presLayoutVars>
      </dgm:prSet>
      <dgm:spPr/>
      <dgm:t>
        <a:bodyPr/>
        <a:lstStyle/>
        <a:p>
          <a:endParaRPr lang="en-US"/>
        </a:p>
      </dgm:t>
    </dgm:pt>
    <dgm:pt modelId="{9A392E53-00E1-4056-A4F2-19A1E1A63B7B}" type="pres">
      <dgm:prSet presAssocID="{D982D6C1-22A0-4C7D-BE94-FEC10A8D0AEE}" presName="parentText" presStyleLbl="node1" presStyleIdx="0" presStyleCnt="1">
        <dgm:presLayoutVars>
          <dgm:chMax val="0"/>
          <dgm:bulletEnabled val="1"/>
        </dgm:presLayoutVars>
      </dgm:prSet>
      <dgm:spPr/>
      <dgm:t>
        <a:bodyPr/>
        <a:lstStyle/>
        <a:p>
          <a:endParaRPr lang="en-US"/>
        </a:p>
      </dgm:t>
    </dgm:pt>
    <dgm:pt modelId="{C168E8BA-A68F-44F0-B54A-DDF820DAF7DD}" type="pres">
      <dgm:prSet presAssocID="{D982D6C1-22A0-4C7D-BE94-FEC10A8D0AEE}" presName="childText" presStyleLbl="revTx" presStyleIdx="0" presStyleCnt="1">
        <dgm:presLayoutVars>
          <dgm:bulletEnabled val="1"/>
        </dgm:presLayoutVars>
      </dgm:prSet>
      <dgm:spPr/>
      <dgm:t>
        <a:bodyPr/>
        <a:lstStyle/>
        <a:p>
          <a:endParaRPr lang="en-US"/>
        </a:p>
      </dgm:t>
    </dgm:pt>
  </dgm:ptLst>
  <dgm:cxnLst>
    <dgm:cxn modelId="{20BD585C-D119-44C9-9D7C-EC493380D3F5}" type="presOf" srcId="{6D36362B-6F0B-47D5-9329-DBF6471E60FF}" destId="{C168E8BA-A68F-44F0-B54A-DDF820DAF7DD}" srcOrd="0" destOrd="0" presId="urn:microsoft.com/office/officeart/2005/8/layout/vList2"/>
    <dgm:cxn modelId="{29476125-AB29-4FFF-BB22-F366EA3976C1}" type="presOf" srcId="{E619FA00-8CD7-4A92-A4FA-B69F6858022D}" destId="{C168E8BA-A68F-44F0-B54A-DDF820DAF7DD}" srcOrd="0" destOrd="1" presId="urn:microsoft.com/office/officeart/2005/8/layout/vList2"/>
    <dgm:cxn modelId="{5CC6F69C-B7B8-4B0C-86C5-F68D21D2FC9B}" type="presOf" srcId="{D982D6C1-22A0-4C7D-BE94-FEC10A8D0AEE}" destId="{9A392E53-00E1-4056-A4F2-19A1E1A63B7B}" srcOrd="0" destOrd="0" presId="urn:microsoft.com/office/officeart/2005/8/layout/vList2"/>
    <dgm:cxn modelId="{7C229D11-D01F-4035-99D7-6AE1B1E24009}" type="presOf" srcId="{6BE4812C-1299-49D6-BF5F-A2F20F73AC5F}" destId="{8CB856D0-147E-4531-90D0-FE22B9A0797C}" srcOrd="0" destOrd="0" presId="urn:microsoft.com/office/officeart/2005/8/layout/vList2"/>
    <dgm:cxn modelId="{5289F313-D2A2-41B7-A741-E840A141497C}" srcId="{D982D6C1-22A0-4C7D-BE94-FEC10A8D0AEE}" destId="{6D36362B-6F0B-47D5-9329-DBF6471E60FF}" srcOrd="0" destOrd="0" parTransId="{104D8D14-418A-42C2-8E35-73D3AD4A16FA}" sibTransId="{62B879D3-D6E7-485D-933C-525A323BB76A}"/>
    <dgm:cxn modelId="{1ED34B50-6A74-40C9-B137-6BFE59E70B00}" srcId="{6BE4812C-1299-49D6-BF5F-A2F20F73AC5F}" destId="{D982D6C1-22A0-4C7D-BE94-FEC10A8D0AEE}" srcOrd="0" destOrd="0" parTransId="{BEA91119-B4F8-4FFB-AF82-76915BDB140A}" sibTransId="{E364A447-C762-4727-A250-D663E49EF7BC}"/>
    <dgm:cxn modelId="{DE21A62F-3C09-4D39-9269-07DF1AF71711}" srcId="{6D36362B-6F0B-47D5-9329-DBF6471E60FF}" destId="{FE6329D6-C445-47F2-92ED-567ACFF0C15D}" srcOrd="2" destOrd="0" parTransId="{4D7A0BAD-5C94-4F01-AB8F-CF006EE57768}" sibTransId="{111B3914-F9EF-4E4B-B7C1-FF854EC56BE7}"/>
    <dgm:cxn modelId="{3617BA30-179D-496A-88F9-BA6056D95775}" type="presOf" srcId="{FE6329D6-C445-47F2-92ED-567ACFF0C15D}" destId="{C168E8BA-A68F-44F0-B54A-DDF820DAF7DD}" srcOrd="0" destOrd="3" presId="urn:microsoft.com/office/officeart/2005/8/layout/vList2"/>
    <dgm:cxn modelId="{69E315D2-7027-49FB-A76B-D0ECB31D8AB9}" srcId="{6D36362B-6F0B-47D5-9329-DBF6471E60FF}" destId="{E619FA00-8CD7-4A92-A4FA-B69F6858022D}" srcOrd="0" destOrd="0" parTransId="{48BFDF93-36A0-4934-8E94-DDFA6AA18DF3}" sibTransId="{8C6D5FBB-F30A-4476-8DBC-9D1B5DAB2F70}"/>
    <dgm:cxn modelId="{C4730390-0C6D-413A-8536-8B1119360FE5}" type="presOf" srcId="{3702DA5B-F3B1-44E2-B9D0-FC9EBC77135B}" destId="{C168E8BA-A68F-44F0-B54A-DDF820DAF7DD}" srcOrd="0" destOrd="2" presId="urn:microsoft.com/office/officeart/2005/8/layout/vList2"/>
    <dgm:cxn modelId="{F1AC8DFB-5290-439D-9899-AF204ED08AC2}" srcId="{6D36362B-6F0B-47D5-9329-DBF6471E60FF}" destId="{3702DA5B-F3B1-44E2-B9D0-FC9EBC77135B}" srcOrd="1" destOrd="0" parTransId="{0D8D0F3A-2BDC-410F-A3C1-1862BF9FF4C7}" sibTransId="{50424BA7-4C85-4C30-A0B9-7146B350F115}"/>
    <dgm:cxn modelId="{2F64357C-8D30-417C-AEFA-089D4E703970}" type="presParOf" srcId="{8CB856D0-147E-4531-90D0-FE22B9A0797C}" destId="{9A392E53-00E1-4056-A4F2-19A1E1A63B7B}" srcOrd="0" destOrd="0" presId="urn:microsoft.com/office/officeart/2005/8/layout/vList2"/>
    <dgm:cxn modelId="{7D00DF68-66D9-4E42-9DF6-4768461A0A2C}" type="presParOf" srcId="{8CB856D0-147E-4531-90D0-FE22B9A0797C}" destId="{C168E8BA-A68F-44F0-B54A-DDF820DAF7D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C1ACA9-2E0B-496D-B4C0-C90FA7A215C4}" type="doc">
      <dgm:prSet loTypeId="urn:microsoft.com/office/officeart/2005/8/layout/chevron2" loCatId="process" qsTypeId="urn:microsoft.com/office/officeart/2005/8/quickstyle/3d5" qsCatId="3D" csTypeId="urn:microsoft.com/office/officeart/2005/8/colors/accent1_2" csCatId="accent1"/>
      <dgm:spPr/>
      <dgm:t>
        <a:bodyPr/>
        <a:lstStyle/>
        <a:p>
          <a:endParaRPr lang="en-US"/>
        </a:p>
      </dgm:t>
    </dgm:pt>
    <dgm:pt modelId="{F3926558-45DC-4E2C-B8E6-98A041546764}">
      <dgm:prSet/>
      <dgm:spPr/>
      <dgm:t>
        <a:bodyPr/>
        <a:lstStyle/>
        <a:p>
          <a:pPr rtl="0"/>
          <a:r>
            <a:rPr lang="en-GB" smtClean="0"/>
            <a:t>A good standard is to be able to defend against:</a:t>
          </a:r>
          <a:endParaRPr lang="en-GB"/>
        </a:p>
      </dgm:t>
    </dgm:pt>
    <dgm:pt modelId="{0D8F8DC2-647A-4A89-938A-CCB925A93DBC}" type="parTrans" cxnId="{25A633FF-9DE8-4C8E-9D43-72407E7DE9EE}">
      <dgm:prSet/>
      <dgm:spPr/>
      <dgm:t>
        <a:bodyPr/>
        <a:lstStyle/>
        <a:p>
          <a:endParaRPr lang="en-US"/>
        </a:p>
      </dgm:t>
    </dgm:pt>
    <dgm:pt modelId="{0C345FC7-E4C7-48D6-A052-B34297EDBA5E}" type="sibTrans" cxnId="{25A633FF-9DE8-4C8E-9D43-72407E7DE9EE}">
      <dgm:prSet/>
      <dgm:spPr/>
      <dgm:t>
        <a:bodyPr/>
        <a:lstStyle/>
        <a:p>
          <a:endParaRPr lang="en-US"/>
        </a:p>
      </dgm:t>
    </dgm:pt>
    <dgm:pt modelId="{4442B88F-657B-4FD2-9D15-65489653012D}">
      <dgm:prSet/>
      <dgm:spPr/>
      <dgm:t>
        <a:bodyPr/>
        <a:lstStyle/>
        <a:p>
          <a:pPr rtl="0"/>
          <a:r>
            <a:rPr lang="en-GB" smtClean="0"/>
            <a:t>publicly known tools and techniques</a:t>
          </a:r>
          <a:endParaRPr lang="en-GB"/>
        </a:p>
      </dgm:t>
    </dgm:pt>
    <dgm:pt modelId="{D80CDF22-B451-4FAA-A6D0-574FB4368C68}" type="parTrans" cxnId="{D2B6FB2B-7262-4203-802F-46EEADF347FA}">
      <dgm:prSet/>
      <dgm:spPr/>
      <dgm:t>
        <a:bodyPr/>
        <a:lstStyle/>
        <a:p>
          <a:endParaRPr lang="en-US"/>
        </a:p>
      </dgm:t>
    </dgm:pt>
    <dgm:pt modelId="{CA519F3C-F590-461E-A958-CD54B4DB2A93}" type="sibTrans" cxnId="{D2B6FB2B-7262-4203-802F-46EEADF347FA}">
      <dgm:prSet/>
      <dgm:spPr/>
      <dgm:t>
        <a:bodyPr/>
        <a:lstStyle/>
        <a:p>
          <a:endParaRPr lang="en-US"/>
        </a:p>
      </dgm:t>
    </dgm:pt>
    <dgm:pt modelId="{E8FA323A-9892-4DC3-B754-94F07A51C808}">
      <dgm:prSet/>
      <dgm:spPr/>
      <dgm:t>
        <a:bodyPr/>
        <a:lstStyle/>
        <a:p>
          <a:pPr rtl="0"/>
          <a:r>
            <a:rPr lang="en-GB" smtClean="0"/>
            <a:t>detect attempted attacks using them</a:t>
          </a:r>
          <a:endParaRPr lang="en-GB"/>
        </a:p>
      </dgm:t>
    </dgm:pt>
    <dgm:pt modelId="{9D5768DE-1BD6-48F5-BC36-204E9D554E05}" type="parTrans" cxnId="{E8370495-53DB-4F45-AA75-4C9383189A3B}">
      <dgm:prSet/>
      <dgm:spPr/>
      <dgm:t>
        <a:bodyPr/>
        <a:lstStyle/>
        <a:p>
          <a:endParaRPr lang="en-US"/>
        </a:p>
      </dgm:t>
    </dgm:pt>
    <dgm:pt modelId="{5C9F8DCD-2DAB-4AC9-BD2A-289702F6F89F}" type="sibTrans" cxnId="{E8370495-53DB-4F45-AA75-4C9383189A3B}">
      <dgm:prSet/>
      <dgm:spPr/>
      <dgm:t>
        <a:bodyPr/>
        <a:lstStyle/>
        <a:p>
          <a:endParaRPr lang="en-US"/>
        </a:p>
      </dgm:t>
    </dgm:pt>
    <dgm:pt modelId="{7D59DEAE-A366-47CE-BD8B-C73D39F57F16}">
      <dgm:prSet/>
      <dgm:spPr/>
      <dgm:t>
        <a:bodyPr/>
        <a:lstStyle/>
        <a:p>
          <a:pPr rtl="0"/>
          <a:r>
            <a:rPr lang="en-GB" smtClean="0"/>
            <a:t>be able to recover within a given time frame from a worst case scenario successful attack such as loss of all data</a:t>
          </a:r>
          <a:endParaRPr lang="en-GB"/>
        </a:p>
      </dgm:t>
    </dgm:pt>
    <dgm:pt modelId="{2D58439D-311C-48A9-84D2-EB398666AB2A}" type="parTrans" cxnId="{8E4CD856-1412-46D3-851F-7DE908A782EC}">
      <dgm:prSet/>
      <dgm:spPr/>
      <dgm:t>
        <a:bodyPr/>
        <a:lstStyle/>
        <a:p>
          <a:endParaRPr lang="en-US"/>
        </a:p>
      </dgm:t>
    </dgm:pt>
    <dgm:pt modelId="{61792149-692E-4BF9-B89A-2BC72499E753}" type="sibTrans" cxnId="{8E4CD856-1412-46D3-851F-7DE908A782EC}">
      <dgm:prSet/>
      <dgm:spPr/>
      <dgm:t>
        <a:bodyPr/>
        <a:lstStyle/>
        <a:p>
          <a:endParaRPr lang="en-US"/>
        </a:p>
      </dgm:t>
    </dgm:pt>
    <dgm:pt modelId="{BC7396A6-2BF3-4374-891D-F50201B258F5}" type="pres">
      <dgm:prSet presAssocID="{86C1ACA9-2E0B-496D-B4C0-C90FA7A215C4}" presName="linearFlow" presStyleCnt="0">
        <dgm:presLayoutVars>
          <dgm:dir/>
          <dgm:animLvl val="lvl"/>
          <dgm:resizeHandles val="exact"/>
        </dgm:presLayoutVars>
      </dgm:prSet>
      <dgm:spPr/>
      <dgm:t>
        <a:bodyPr/>
        <a:lstStyle/>
        <a:p>
          <a:endParaRPr lang="en-US"/>
        </a:p>
      </dgm:t>
    </dgm:pt>
    <dgm:pt modelId="{5A60DEC9-602A-406A-A315-7D23C5F638DC}" type="pres">
      <dgm:prSet presAssocID="{F3926558-45DC-4E2C-B8E6-98A041546764}" presName="composite" presStyleCnt="0"/>
      <dgm:spPr/>
    </dgm:pt>
    <dgm:pt modelId="{5C7C5440-F247-48C3-BF00-BDFA8114275B}" type="pres">
      <dgm:prSet presAssocID="{F3926558-45DC-4E2C-B8E6-98A041546764}" presName="parentText" presStyleLbl="alignNode1" presStyleIdx="0" presStyleCnt="1">
        <dgm:presLayoutVars>
          <dgm:chMax val="1"/>
          <dgm:bulletEnabled val="1"/>
        </dgm:presLayoutVars>
      </dgm:prSet>
      <dgm:spPr/>
      <dgm:t>
        <a:bodyPr/>
        <a:lstStyle/>
        <a:p>
          <a:endParaRPr lang="en-US"/>
        </a:p>
      </dgm:t>
    </dgm:pt>
    <dgm:pt modelId="{0C82181E-424C-4F15-BD8C-281B69F95CA5}" type="pres">
      <dgm:prSet presAssocID="{F3926558-45DC-4E2C-B8E6-98A041546764}" presName="descendantText" presStyleLbl="alignAcc1" presStyleIdx="0" presStyleCnt="1">
        <dgm:presLayoutVars>
          <dgm:bulletEnabled val="1"/>
        </dgm:presLayoutVars>
      </dgm:prSet>
      <dgm:spPr/>
      <dgm:t>
        <a:bodyPr/>
        <a:lstStyle/>
        <a:p>
          <a:endParaRPr lang="en-US"/>
        </a:p>
      </dgm:t>
    </dgm:pt>
  </dgm:ptLst>
  <dgm:cxnLst>
    <dgm:cxn modelId="{E54B7FD6-01C9-4907-9CE4-7EBF9C6EAD7A}" type="presOf" srcId="{86C1ACA9-2E0B-496D-B4C0-C90FA7A215C4}" destId="{BC7396A6-2BF3-4374-891D-F50201B258F5}" srcOrd="0" destOrd="0" presId="urn:microsoft.com/office/officeart/2005/8/layout/chevron2"/>
    <dgm:cxn modelId="{8E4CD856-1412-46D3-851F-7DE908A782EC}" srcId="{F3926558-45DC-4E2C-B8E6-98A041546764}" destId="{7D59DEAE-A366-47CE-BD8B-C73D39F57F16}" srcOrd="2" destOrd="0" parTransId="{2D58439D-311C-48A9-84D2-EB398666AB2A}" sibTransId="{61792149-692E-4BF9-B89A-2BC72499E753}"/>
    <dgm:cxn modelId="{D2092645-8B9B-4ADC-BDD7-19FC332956A5}" type="presOf" srcId="{4442B88F-657B-4FD2-9D15-65489653012D}" destId="{0C82181E-424C-4F15-BD8C-281B69F95CA5}" srcOrd="0" destOrd="0" presId="urn:microsoft.com/office/officeart/2005/8/layout/chevron2"/>
    <dgm:cxn modelId="{709F48BD-58D3-46E7-A49E-4DE6711EB570}" type="presOf" srcId="{7D59DEAE-A366-47CE-BD8B-C73D39F57F16}" destId="{0C82181E-424C-4F15-BD8C-281B69F95CA5}" srcOrd="0" destOrd="2" presId="urn:microsoft.com/office/officeart/2005/8/layout/chevron2"/>
    <dgm:cxn modelId="{6B7DDF83-B95C-4454-ACA0-42D50835A3A5}" type="presOf" srcId="{E8FA323A-9892-4DC3-B754-94F07A51C808}" destId="{0C82181E-424C-4F15-BD8C-281B69F95CA5}" srcOrd="0" destOrd="1" presId="urn:microsoft.com/office/officeart/2005/8/layout/chevron2"/>
    <dgm:cxn modelId="{25A633FF-9DE8-4C8E-9D43-72407E7DE9EE}" srcId="{86C1ACA9-2E0B-496D-B4C0-C90FA7A215C4}" destId="{F3926558-45DC-4E2C-B8E6-98A041546764}" srcOrd="0" destOrd="0" parTransId="{0D8F8DC2-647A-4A89-938A-CCB925A93DBC}" sibTransId="{0C345FC7-E4C7-48D6-A052-B34297EDBA5E}"/>
    <dgm:cxn modelId="{FA97EDB0-B52E-4D38-A1C6-7078BC78B17B}" type="presOf" srcId="{F3926558-45DC-4E2C-B8E6-98A041546764}" destId="{5C7C5440-F247-48C3-BF00-BDFA8114275B}" srcOrd="0" destOrd="0" presId="urn:microsoft.com/office/officeart/2005/8/layout/chevron2"/>
    <dgm:cxn modelId="{E8370495-53DB-4F45-AA75-4C9383189A3B}" srcId="{F3926558-45DC-4E2C-B8E6-98A041546764}" destId="{E8FA323A-9892-4DC3-B754-94F07A51C808}" srcOrd="1" destOrd="0" parTransId="{9D5768DE-1BD6-48F5-BC36-204E9D554E05}" sibTransId="{5C9F8DCD-2DAB-4AC9-BD2A-289702F6F89F}"/>
    <dgm:cxn modelId="{D2B6FB2B-7262-4203-802F-46EEADF347FA}" srcId="{F3926558-45DC-4E2C-B8E6-98A041546764}" destId="{4442B88F-657B-4FD2-9D15-65489653012D}" srcOrd="0" destOrd="0" parTransId="{D80CDF22-B451-4FAA-A6D0-574FB4368C68}" sibTransId="{CA519F3C-F590-461E-A958-CD54B4DB2A93}"/>
    <dgm:cxn modelId="{E0AF5672-7674-4219-8365-4D75114913FC}" type="presParOf" srcId="{BC7396A6-2BF3-4374-891D-F50201B258F5}" destId="{5A60DEC9-602A-406A-A315-7D23C5F638DC}" srcOrd="0" destOrd="0" presId="urn:microsoft.com/office/officeart/2005/8/layout/chevron2"/>
    <dgm:cxn modelId="{A686C1A0-2384-4CCA-887C-B4EF330266F9}" type="presParOf" srcId="{5A60DEC9-602A-406A-A315-7D23C5F638DC}" destId="{5C7C5440-F247-48C3-BF00-BDFA8114275B}" srcOrd="0" destOrd="0" presId="urn:microsoft.com/office/officeart/2005/8/layout/chevron2"/>
    <dgm:cxn modelId="{824C0A5E-9DEB-4A13-B36D-1E9FFA651DEE}" type="presParOf" srcId="{5A60DEC9-602A-406A-A315-7D23C5F638DC}" destId="{0C82181E-424C-4F15-BD8C-281B69F95CA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5C669-2B1A-43CF-907E-658DE19CFA2B}">
      <dsp:nvSpPr>
        <dsp:cNvPr id="0" name=""/>
        <dsp:cNvSpPr/>
      </dsp:nvSpPr>
      <dsp:spPr>
        <a:xfrm>
          <a:off x="4314423" y="61699"/>
          <a:ext cx="2961573" cy="2961573"/>
        </a:xfrm>
        <a:prstGeom prst="ellipse">
          <a:avLst/>
        </a:prstGeom>
        <a:solidFill>
          <a:schemeClr val="accent2">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rtl="0">
            <a:lnSpc>
              <a:spcPct val="90000"/>
            </a:lnSpc>
            <a:spcBef>
              <a:spcPct val="0"/>
            </a:spcBef>
            <a:spcAft>
              <a:spcPct val="35000"/>
            </a:spcAft>
          </a:pPr>
          <a:r>
            <a:rPr lang="en-GB" sz="2300" kern="1200" smtClean="0"/>
            <a:t>Integrity</a:t>
          </a:r>
          <a:endParaRPr lang="en-GB" sz="2300" kern="1200"/>
        </a:p>
      </dsp:txBody>
      <dsp:txXfrm>
        <a:off x="4709300" y="579974"/>
        <a:ext cx="2171820" cy="1332708"/>
      </dsp:txXfrm>
    </dsp:sp>
    <dsp:sp modelId="{58997DC2-57D7-48F2-8C5B-7DD3033AF8DA}">
      <dsp:nvSpPr>
        <dsp:cNvPr id="0" name=""/>
        <dsp:cNvSpPr/>
      </dsp:nvSpPr>
      <dsp:spPr>
        <a:xfrm>
          <a:off x="5383058" y="1912682"/>
          <a:ext cx="2961573" cy="2961573"/>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rtl="0">
            <a:lnSpc>
              <a:spcPct val="90000"/>
            </a:lnSpc>
            <a:spcBef>
              <a:spcPct val="0"/>
            </a:spcBef>
            <a:spcAft>
              <a:spcPct val="35000"/>
            </a:spcAft>
          </a:pPr>
          <a:r>
            <a:rPr lang="en-GB" sz="2300" kern="1200" smtClean="0"/>
            <a:t>Confidentiality</a:t>
          </a:r>
          <a:endParaRPr lang="en-GB" sz="2300" kern="1200"/>
        </a:p>
      </dsp:txBody>
      <dsp:txXfrm>
        <a:off x="6288806" y="2677756"/>
        <a:ext cx="1776944" cy="1628865"/>
      </dsp:txXfrm>
    </dsp:sp>
    <dsp:sp modelId="{CDEE3389-86F7-4A60-A9A6-8F39AC15D3E4}">
      <dsp:nvSpPr>
        <dsp:cNvPr id="0" name=""/>
        <dsp:cNvSpPr/>
      </dsp:nvSpPr>
      <dsp:spPr>
        <a:xfrm>
          <a:off x="3245789" y="1912682"/>
          <a:ext cx="2961573" cy="296157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rtl="0">
            <a:lnSpc>
              <a:spcPct val="90000"/>
            </a:lnSpc>
            <a:spcBef>
              <a:spcPct val="0"/>
            </a:spcBef>
            <a:spcAft>
              <a:spcPct val="35000"/>
            </a:spcAft>
          </a:pPr>
          <a:r>
            <a:rPr lang="en-GB" sz="2300" kern="1200" smtClean="0"/>
            <a:t>Availability</a:t>
          </a:r>
          <a:endParaRPr lang="en-GB" sz="2300" kern="1200"/>
        </a:p>
      </dsp:txBody>
      <dsp:txXfrm>
        <a:off x="3524670" y="2677756"/>
        <a:ext cx="1776944" cy="1628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92E53-00E1-4056-A4F2-19A1E1A63B7B}">
      <dsp:nvSpPr>
        <dsp:cNvPr id="0" name=""/>
        <dsp:cNvSpPr/>
      </dsp:nvSpPr>
      <dsp:spPr>
        <a:xfrm>
          <a:off x="0" y="24208"/>
          <a:ext cx="11590421" cy="1670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GB" sz="4200" kern="1200" dirty="0" smtClean="0"/>
            <a:t>Understand what is needed to operate it and which risks are acceptable</a:t>
          </a:r>
          <a:endParaRPr lang="en-GB" sz="4200" kern="1200" dirty="0"/>
        </a:p>
      </dsp:txBody>
      <dsp:txXfrm>
        <a:off x="81560" y="105768"/>
        <a:ext cx="11427301" cy="1507639"/>
      </dsp:txXfrm>
    </dsp:sp>
    <dsp:sp modelId="{C168E8BA-A68F-44F0-B54A-DDF820DAF7DD}">
      <dsp:nvSpPr>
        <dsp:cNvPr id="0" name=""/>
        <dsp:cNvSpPr/>
      </dsp:nvSpPr>
      <dsp:spPr>
        <a:xfrm>
          <a:off x="0" y="1694968"/>
          <a:ext cx="11590421" cy="3216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96"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en-GB" sz="3300" kern="1200" smtClean="0"/>
            <a:t>Examples :</a:t>
          </a:r>
          <a:endParaRPr lang="en-GB" sz="3300" kern="1200"/>
        </a:p>
        <a:p>
          <a:pPr marL="571500" lvl="2" indent="-285750" algn="l" defTabSz="1466850" rtl="0">
            <a:lnSpc>
              <a:spcPct val="90000"/>
            </a:lnSpc>
            <a:spcBef>
              <a:spcPct val="0"/>
            </a:spcBef>
            <a:spcAft>
              <a:spcPct val="20000"/>
            </a:spcAft>
            <a:buChar char="••"/>
          </a:pPr>
          <a:r>
            <a:rPr lang="en-GB" sz="3300" kern="1200" smtClean="0"/>
            <a:t>unauthorised access to view, modify or destroy data, or the system being unavailable to users for a period of time</a:t>
          </a:r>
          <a:endParaRPr lang="en-GB" sz="3300" kern="1200"/>
        </a:p>
        <a:p>
          <a:pPr marL="571500" lvl="2" indent="-285750" algn="l" defTabSz="1466850" rtl="0">
            <a:lnSpc>
              <a:spcPct val="90000"/>
            </a:lnSpc>
            <a:spcBef>
              <a:spcPct val="0"/>
            </a:spcBef>
            <a:spcAft>
              <a:spcPct val="20000"/>
            </a:spcAft>
            <a:buChar char="••"/>
          </a:pPr>
          <a:r>
            <a:rPr lang="en-GB" sz="3300" kern="1200" smtClean="0"/>
            <a:t>a significant fraud being conducted</a:t>
          </a:r>
          <a:endParaRPr lang="en-GB" sz="3300" kern="1200"/>
        </a:p>
        <a:p>
          <a:pPr marL="571500" lvl="2" indent="-285750" algn="l" defTabSz="1466850" rtl="0">
            <a:lnSpc>
              <a:spcPct val="90000"/>
            </a:lnSpc>
            <a:spcBef>
              <a:spcPct val="0"/>
            </a:spcBef>
            <a:spcAft>
              <a:spcPct val="20000"/>
            </a:spcAft>
            <a:buChar char="••"/>
          </a:pPr>
          <a:r>
            <a:rPr lang="en-GB" sz="3300" kern="1200" smtClean="0"/>
            <a:t>the safety protections of an industrial control system being undermined</a:t>
          </a:r>
          <a:endParaRPr lang="en-GB" sz="3300" kern="1200"/>
        </a:p>
      </dsp:txBody>
      <dsp:txXfrm>
        <a:off x="0" y="1694968"/>
        <a:ext cx="11590421" cy="3216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C5440-F247-48C3-BF00-BDFA8114275B}">
      <dsp:nvSpPr>
        <dsp:cNvPr id="0" name=""/>
        <dsp:cNvSpPr/>
      </dsp:nvSpPr>
      <dsp:spPr>
        <a:xfrm rot="5400000">
          <a:off x="-740393" y="740393"/>
          <a:ext cx="4935956" cy="3455169"/>
        </a:xfrm>
        <a:prstGeom prst="chevron">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en-GB" sz="3400" kern="1200" smtClean="0"/>
            <a:t>A good standard is to be able to defend against:</a:t>
          </a:r>
          <a:endParaRPr lang="en-GB" sz="3400" kern="1200"/>
        </a:p>
      </dsp:txBody>
      <dsp:txXfrm rot="-5400000">
        <a:off x="1" y="1727585"/>
        <a:ext cx="3455169" cy="1480787"/>
      </dsp:txXfrm>
    </dsp:sp>
    <dsp:sp modelId="{0C82181E-424C-4F15-BD8C-281B69F95CA5}">
      <dsp:nvSpPr>
        <dsp:cNvPr id="0" name=""/>
        <dsp:cNvSpPr/>
      </dsp:nvSpPr>
      <dsp:spPr>
        <a:xfrm rot="5400000">
          <a:off x="5918609" y="-2463440"/>
          <a:ext cx="3208371" cy="8135251"/>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rtl="0">
            <a:lnSpc>
              <a:spcPct val="90000"/>
            </a:lnSpc>
            <a:spcBef>
              <a:spcPct val="0"/>
            </a:spcBef>
            <a:spcAft>
              <a:spcPct val="15000"/>
            </a:spcAft>
            <a:buChar char="••"/>
          </a:pPr>
          <a:r>
            <a:rPr lang="en-GB" sz="3600" kern="1200" smtClean="0"/>
            <a:t>publicly known tools and techniques</a:t>
          </a:r>
          <a:endParaRPr lang="en-GB" sz="3600" kern="1200"/>
        </a:p>
        <a:p>
          <a:pPr marL="285750" lvl="1" indent="-285750" algn="l" defTabSz="1600200" rtl="0">
            <a:lnSpc>
              <a:spcPct val="90000"/>
            </a:lnSpc>
            <a:spcBef>
              <a:spcPct val="0"/>
            </a:spcBef>
            <a:spcAft>
              <a:spcPct val="15000"/>
            </a:spcAft>
            <a:buChar char="••"/>
          </a:pPr>
          <a:r>
            <a:rPr lang="en-GB" sz="3600" kern="1200" smtClean="0"/>
            <a:t>detect attempted attacks using them</a:t>
          </a:r>
          <a:endParaRPr lang="en-GB" sz="3600" kern="1200"/>
        </a:p>
        <a:p>
          <a:pPr marL="285750" lvl="1" indent="-285750" algn="l" defTabSz="1600200" rtl="0">
            <a:lnSpc>
              <a:spcPct val="90000"/>
            </a:lnSpc>
            <a:spcBef>
              <a:spcPct val="0"/>
            </a:spcBef>
            <a:spcAft>
              <a:spcPct val="15000"/>
            </a:spcAft>
            <a:buChar char="••"/>
          </a:pPr>
          <a:r>
            <a:rPr lang="en-GB" sz="3600" kern="1200" smtClean="0"/>
            <a:t>be able to recover within a given time frame from a worst case scenario successful attack such as loss of all data</a:t>
          </a:r>
          <a:endParaRPr lang="en-GB" sz="3600" kern="1200"/>
        </a:p>
      </dsp:txBody>
      <dsp:txXfrm rot="-5400000">
        <a:off x="3455169" y="156620"/>
        <a:ext cx="7978631" cy="28951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D98D4-92B3-48D6-A48F-ECDCA7644997}" type="datetimeFigureOut">
              <a:rPr lang="en-GB" smtClean="0"/>
              <a:t>09/12/2020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8B09A-B355-46B3-B081-F82BCEF7707E}" type="slidenum">
              <a:rPr lang="en-GB" smtClean="0"/>
              <a:t>‹#›</a:t>
            </a:fld>
            <a:endParaRPr lang="en-GB"/>
          </a:p>
        </p:txBody>
      </p:sp>
    </p:spTree>
    <p:extLst>
      <p:ext uri="{BB962C8B-B14F-4D97-AF65-F5344CB8AC3E}">
        <p14:creationId xmlns:p14="http://schemas.microsoft.com/office/powerpoint/2010/main" val="4229119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9588AA-35C5-40E9-B3DB-D9091921FF83}" type="slidenum">
              <a:rPr lang="en-GB" smtClean="0"/>
              <a:t>18</a:t>
            </a:fld>
            <a:endParaRPr lang="en-GB"/>
          </a:p>
        </p:txBody>
      </p:sp>
    </p:spTree>
    <p:extLst>
      <p:ext uri="{BB962C8B-B14F-4D97-AF65-F5344CB8AC3E}">
        <p14:creationId xmlns:p14="http://schemas.microsoft.com/office/powerpoint/2010/main" val="286628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Contracts with suppliers should make your security requirements clear, but being over-prescriptive can lead to adversarial behaviour. </a:t>
            </a:r>
          </a:p>
          <a:p>
            <a:r>
              <a:rPr lang="en-GB" sz="1200" b="0" i="0" kern="1200" dirty="0">
                <a:solidFill>
                  <a:schemeClr val="tx1"/>
                </a:solidFill>
                <a:effectLst/>
                <a:latin typeface="+mn-lt"/>
                <a:ea typeface="+mn-ea"/>
                <a:cs typeface="+mn-cs"/>
              </a:rPr>
              <a:t>It’s better to build a shared risk proposition </a:t>
            </a:r>
            <a:r>
              <a:rPr lang="en-GB" sz="1200" b="0" i="1" kern="1200" dirty="0">
                <a:solidFill>
                  <a:schemeClr val="tx1"/>
                </a:solidFill>
                <a:effectLst/>
                <a:latin typeface="+mn-lt"/>
                <a:ea typeface="+mn-ea"/>
                <a:cs typeface="+mn-cs"/>
              </a:rPr>
              <a:t>with </a:t>
            </a:r>
            <a:r>
              <a:rPr lang="en-GB" sz="1200" b="0" i="0" kern="1200" dirty="0">
                <a:solidFill>
                  <a:schemeClr val="tx1"/>
                </a:solidFill>
                <a:effectLst/>
                <a:latin typeface="+mn-lt"/>
                <a:ea typeface="+mn-ea"/>
                <a:cs typeface="+mn-cs"/>
              </a:rPr>
              <a:t>suppliers, so they are invested in doing the right thing, rather than just fulfilling a contractual obligation.</a:t>
            </a:r>
            <a:endParaRPr lang="en-GB" dirty="0"/>
          </a:p>
        </p:txBody>
      </p:sp>
      <p:sp>
        <p:nvSpPr>
          <p:cNvPr id="4" name="Slide Number Placeholder 3"/>
          <p:cNvSpPr>
            <a:spLocks noGrp="1"/>
          </p:cNvSpPr>
          <p:nvPr>
            <p:ph type="sldNum" sz="quarter" idx="10"/>
          </p:nvPr>
        </p:nvSpPr>
        <p:spPr/>
        <p:txBody>
          <a:bodyPr/>
          <a:lstStyle/>
          <a:p>
            <a:fld id="{509588AA-35C5-40E9-B3DB-D9091921FF83}" type="slidenum">
              <a:rPr lang="en-GB" smtClean="0"/>
              <a:t>22</a:t>
            </a:fld>
            <a:endParaRPr lang="en-GB"/>
          </a:p>
        </p:txBody>
      </p:sp>
    </p:spTree>
    <p:extLst>
      <p:ext uri="{BB962C8B-B14F-4D97-AF65-F5344CB8AC3E}">
        <p14:creationId xmlns:p14="http://schemas.microsoft.com/office/powerpoint/2010/main" val="202720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You </a:t>
            </a:r>
            <a:r>
              <a:rPr lang="en-GB" sz="1200" b="0" i="0" kern="1200" dirty="0">
                <a:solidFill>
                  <a:schemeClr val="tx1"/>
                </a:solidFill>
                <a:effectLst/>
                <a:latin typeface="+mn-lt"/>
                <a:ea typeface="+mn-ea"/>
                <a:cs typeface="+mn-cs"/>
              </a:rPr>
              <a:t>should understand the critical information and/or communication flows that your system relies on for operation. </a:t>
            </a:r>
          </a:p>
          <a:p>
            <a:r>
              <a:rPr lang="en-GB" sz="1200" b="0" i="0" kern="1200" dirty="0">
                <a:solidFill>
                  <a:schemeClr val="tx1"/>
                </a:solidFill>
                <a:effectLst/>
                <a:latin typeface="+mn-lt"/>
                <a:ea typeface="+mn-ea"/>
                <a:cs typeface="+mn-cs"/>
              </a:rPr>
              <a:t>Take account of every possible point at which data could be stored, manipulated or rendered.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If data is displayed or processed on a device it should be assumed that the data is </a:t>
            </a:r>
            <a:r>
              <a:rPr lang="en-GB" i="1" dirty="0"/>
              <a:t>present</a:t>
            </a:r>
            <a:r>
              <a:rPr lang="en-GB" dirty="0"/>
              <a:t> on that device. </a:t>
            </a:r>
            <a:r>
              <a:rPr lang="en-GB" i="1" dirty="0"/>
              <a:t>Any</a:t>
            </a:r>
            <a:r>
              <a:rPr lang="en-GB" dirty="0"/>
              <a:t> data a user can access could be available to malware on the user’s device.</a:t>
            </a:r>
          </a:p>
          <a:p>
            <a:pPr marL="171450" indent="-171450" fontAlgn="base">
              <a:buFont typeface="Arial" panose="020B0604020202020204" pitchFamily="34" charset="0"/>
              <a:buChar char="•"/>
            </a:pPr>
            <a:r>
              <a:rPr lang="en-GB" dirty="0"/>
              <a:t>Outsourced support suppliers, hosting providers and the management environments of system integrators are often put out of scope when considering the security of a system. </a:t>
            </a:r>
          </a:p>
          <a:p>
            <a:pPr marL="171450" indent="-171450" fontAlgn="base">
              <a:buFont typeface="Arial" panose="020B0604020202020204" pitchFamily="34" charset="0"/>
              <a:buChar char="•"/>
            </a:pPr>
            <a:r>
              <a:rPr lang="en-GB" dirty="0"/>
              <a:t>Avoid making this mistake, since an attacker with access to one of these environments could attempt to gain access to your system.</a:t>
            </a:r>
          </a:p>
          <a:p>
            <a:pPr marL="171450" indent="-171450" fontAlgn="base">
              <a:buFont typeface="Arial" panose="020B0604020202020204" pitchFamily="34" charset="0"/>
              <a:buChar char="•"/>
            </a:pPr>
            <a:r>
              <a:rPr lang="en-GB" baseline="0" dirty="0"/>
              <a:t>  </a:t>
            </a:r>
            <a:r>
              <a:rPr lang="en-GB" dirty="0"/>
              <a:t>Web-browsing proxies and other network-monitoring devices typically used in corporate environments may decrypt traffic between your system and its users. </a:t>
            </a:r>
          </a:p>
          <a:p>
            <a:pPr marL="171450" indent="-171450" fontAlgn="base">
              <a:buFont typeface="Arial" panose="020B0604020202020204" pitchFamily="34" charset="0"/>
              <a:buChar char="•"/>
            </a:pPr>
            <a:r>
              <a:rPr lang="en-GB" dirty="0"/>
              <a:t>These devices may have access to large volumes of sensitive data and could be exploited by attackers.</a:t>
            </a:r>
          </a:p>
          <a:p>
            <a:pPr marL="171450" indent="-171450" fontAlgn="base">
              <a:buFont typeface="Arial" panose="020B0604020202020204" pitchFamily="34" charset="0"/>
              <a:buChar char="•"/>
            </a:pPr>
            <a:r>
              <a:rPr lang="en-GB" dirty="0"/>
              <a:t>Consider copies of data stored in audit logs and monitoring tools, or copies that have been exported into business intelligence or management information tools.</a:t>
            </a:r>
          </a:p>
          <a:p>
            <a:pPr fontAlgn="base"/>
            <a:endParaRPr lang="en-GB" b="1" dirty="0"/>
          </a:p>
          <a:p>
            <a:pPr marL="171450" indent="-171450" fontAlgn="base">
              <a:buFont typeface="Arial" panose="020B0604020202020204" pitchFamily="34" charset="0"/>
              <a:buChar char="•"/>
            </a:pPr>
            <a:endParaRPr lang="en-GB" dirty="0"/>
          </a:p>
          <a:p>
            <a:pPr fontAlgn="base"/>
            <a:endParaRPr lang="en-GB" b="1" dirty="0"/>
          </a:p>
          <a:p>
            <a:pPr marL="171450" indent="-171450" fontAlgn="base">
              <a:buFont typeface="Arial" panose="020B0604020202020204" pitchFamily="34" charset="0"/>
              <a:buChar char="•"/>
            </a:pPr>
            <a:endParaRPr lang="en-GB" dirty="0"/>
          </a:p>
          <a:p>
            <a:pPr fontAlgn="base"/>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09588AA-35C5-40E9-B3DB-D9091921FF83}" type="slidenum">
              <a:rPr lang="en-GB" smtClean="0"/>
              <a:t>23</a:t>
            </a:fld>
            <a:endParaRPr lang="en-GB"/>
          </a:p>
        </p:txBody>
      </p:sp>
    </p:spTree>
    <p:extLst>
      <p:ext uri="{BB962C8B-B14F-4D97-AF65-F5344CB8AC3E}">
        <p14:creationId xmlns:p14="http://schemas.microsoft.com/office/powerpoint/2010/main" val="1023076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9588AA-35C5-40E9-B3DB-D9091921FF83}" type="slidenum">
              <a:rPr lang="en-GB" smtClean="0"/>
              <a:t>24</a:t>
            </a:fld>
            <a:endParaRPr lang="en-GB"/>
          </a:p>
        </p:txBody>
      </p:sp>
    </p:spTree>
    <p:extLst>
      <p:ext uri="{BB962C8B-B14F-4D97-AF65-F5344CB8AC3E}">
        <p14:creationId xmlns:p14="http://schemas.microsoft.com/office/powerpoint/2010/main" val="3063114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fontAlgn="base"/>
            <a:r>
              <a:rPr lang="en-GB" sz="2800"/>
              <a:t>Ensure that the right people are empowered to protect critical systems and accept that this could mean giving relatively junior people the ability to affect business operations. This could extend to deliberately reducing functionality or service levels in response to external events - without reference to senior management.</a:t>
            </a:r>
          </a:p>
        </p:txBody>
      </p:sp>
      <p:sp>
        <p:nvSpPr>
          <p:cNvPr id="4" name="Slide Number Placeholder 3"/>
          <p:cNvSpPr>
            <a:spLocks noGrp="1"/>
          </p:cNvSpPr>
          <p:nvPr>
            <p:ph type="sldNum" sz="quarter" idx="10"/>
          </p:nvPr>
        </p:nvSpPr>
        <p:spPr/>
        <p:txBody>
          <a:bodyPr/>
          <a:lstStyle/>
          <a:p>
            <a:fld id="{509588AA-35C5-40E9-B3DB-D9091921FF83}" type="slidenum">
              <a:rPr lang="en-GB" smtClean="0"/>
              <a:t>25</a:t>
            </a:fld>
            <a:endParaRPr lang="en-GB"/>
          </a:p>
        </p:txBody>
      </p:sp>
    </p:spTree>
    <p:extLst>
      <p:ext uri="{BB962C8B-B14F-4D97-AF65-F5344CB8AC3E}">
        <p14:creationId xmlns:p14="http://schemas.microsoft.com/office/powerpoint/2010/main" val="2681896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Transformation, validation and safe rendering</a:t>
            </a:r>
          </a:p>
          <a:p>
            <a:r>
              <a:rPr lang="en-GB" b="0" dirty="0"/>
              <a:t>1 Transformation</a:t>
            </a:r>
          </a:p>
          <a:p>
            <a:r>
              <a:rPr lang="en-GB" b="0" dirty="0"/>
              <a:t>We don't believe it is possible to reliably check for malicious code in complex file formats like PDFs or word-processing documents.</a:t>
            </a:r>
          </a:p>
          <a:p>
            <a:r>
              <a:rPr lang="en-GB" b="0" dirty="0"/>
              <a:t>In these cases, it’s best to transform the file or content into another format.</a:t>
            </a:r>
          </a:p>
          <a:p>
            <a:r>
              <a:rPr lang="en-GB" b="0" dirty="0"/>
              <a:t>This should have the effect of ‘neutering’ any malicious content, before the file is passed on to its destination.</a:t>
            </a:r>
          </a:p>
          <a:p>
            <a:r>
              <a:rPr lang="en-GB" b="0" dirty="0"/>
              <a:t>2 Validation</a:t>
            </a:r>
          </a:p>
          <a:p>
            <a:r>
              <a:rPr lang="en-GB" b="0" dirty="0"/>
              <a:t>Checking that the structure and content of data or files are as expected, to ensure that they will not inject malicious code into the destination system, or have unintended effects.</a:t>
            </a:r>
          </a:p>
          <a:p>
            <a:r>
              <a:rPr lang="en-GB" b="0" dirty="0"/>
              <a:t>This is a technique that can only be relied upon for relatively simple file formats.</a:t>
            </a:r>
          </a:p>
          <a:p>
            <a:r>
              <a:rPr lang="en-GB" b="0" dirty="0"/>
              <a:t>3 Safe rendering</a:t>
            </a:r>
          </a:p>
          <a:p>
            <a:r>
              <a:rPr lang="en-GB" b="0" dirty="0"/>
              <a:t>Sometimes, validation and transformation may not be possible, or won't give you sufficient confidence that the content is safe.</a:t>
            </a:r>
          </a:p>
          <a:p>
            <a:r>
              <a:rPr lang="en-GB" b="0" dirty="0"/>
              <a:t>In this case, rendering the content in a disposable environment such as a non-persistent virtual machine or remote desktop may be your best option.</a:t>
            </a:r>
          </a:p>
          <a:p>
            <a:endParaRPr lang="en-GB" b="0" dirty="0"/>
          </a:p>
        </p:txBody>
      </p:sp>
      <p:sp>
        <p:nvSpPr>
          <p:cNvPr id="4" name="Slide Number Placeholder 3"/>
          <p:cNvSpPr>
            <a:spLocks noGrp="1"/>
          </p:cNvSpPr>
          <p:nvPr>
            <p:ph type="sldNum" sz="quarter" idx="10"/>
          </p:nvPr>
        </p:nvSpPr>
        <p:spPr/>
        <p:txBody>
          <a:bodyPr/>
          <a:lstStyle/>
          <a:p>
            <a:fld id="{509588AA-35C5-40E9-B3DB-D9091921FF83}" type="slidenum">
              <a:rPr lang="en-GB" smtClean="0"/>
              <a:t>26</a:t>
            </a:fld>
            <a:endParaRPr lang="en-GB"/>
          </a:p>
        </p:txBody>
      </p:sp>
    </p:spTree>
    <p:extLst>
      <p:ext uri="{BB962C8B-B14F-4D97-AF65-F5344CB8AC3E}">
        <p14:creationId xmlns:p14="http://schemas.microsoft.com/office/powerpoint/2010/main" val="3764756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509588AA-35C5-40E9-B3DB-D9091921FF83}" type="slidenum">
              <a:rPr lang="en-GB" smtClean="0"/>
              <a:t>27</a:t>
            </a:fld>
            <a:endParaRPr lang="en-GB"/>
          </a:p>
        </p:txBody>
      </p:sp>
    </p:spTree>
    <p:extLst>
      <p:ext uri="{BB962C8B-B14F-4D97-AF65-F5344CB8AC3E}">
        <p14:creationId xmlns:p14="http://schemas.microsoft.com/office/powerpoint/2010/main" val="3047224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a typeface="+mn-lt"/>
                <a:cs typeface="+mn-lt"/>
              </a:rPr>
              <a:t>Suppose you have an operations team that wants to create and display a performance dashboard for a financial payment system. To function properly, their dashboard does not need to work on raw transaction data, which may well be sensitive. Any personally identifying information can be stripped from the data before the analytic system processes it. This will reduce the number of places that a high impact breach could occur.</a:t>
            </a:r>
            <a:endParaRPr lang="en-GB" dirty="0">
              <a:ea typeface="+mn-lt"/>
              <a:cs typeface="+mn-lt"/>
            </a:endParaRPr>
          </a:p>
        </p:txBody>
      </p:sp>
      <p:sp>
        <p:nvSpPr>
          <p:cNvPr id="4" name="Slide Number Placeholder 3"/>
          <p:cNvSpPr>
            <a:spLocks noGrp="1"/>
          </p:cNvSpPr>
          <p:nvPr>
            <p:ph type="sldNum" sz="quarter" idx="10"/>
          </p:nvPr>
        </p:nvSpPr>
        <p:spPr/>
        <p:txBody>
          <a:bodyPr/>
          <a:lstStyle/>
          <a:p>
            <a:fld id="{509588AA-35C5-40E9-B3DB-D9091921FF83}" type="slidenum">
              <a:rPr lang="en-GB" smtClean="0"/>
              <a:t>46</a:t>
            </a:fld>
            <a:endParaRPr lang="en-GB"/>
          </a:p>
        </p:txBody>
      </p:sp>
    </p:spTree>
    <p:extLst>
      <p:ext uri="{BB962C8B-B14F-4D97-AF65-F5344CB8AC3E}">
        <p14:creationId xmlns:p14="http://schemas.microsoft.com/office/powerpoint/2010/main" val="399461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AADE87-E7AD-4675-B025-F816E92959A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39221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ADE87-E7AD-4675-B025-F816E92959A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85932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ADE87-E7AD-4675-B025-F816E92959A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332874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12840" y="365040"/>
            <a:ext cx="1159020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subTitle"/>
          </p:nvPr>
        </p:nvSpPr>
        <p:spPr>
          <a:xfrm>
            <a:off x="312840" y="1825560"/>
            <a:ext cx="11590200" cy="4935600"/>
          </a:xfrm>
          <a:prstGeom prst="rect">
            <a:avLst/>
          </a:prstGeom>
        </p:spPr>
        <p:txBody>
          <a:bodyPr lIns="0" tIns="0" rIns="0" bIns="0" anchor="ctr"/>
          <a:lstStyle/>
          <a:p>
            <a:pPr algn="ctr"/>
            <a:endParaRPr lang="en-GB" sz="3200" b="0" strike="noStrike" spc="-1">
              <a:latin typeface="Arial"/>
            </a:endParaRPr>
          </a:p>
        </p:txBody>
      </p:sp>
    </p:spTree>
    <p:extLst>
      <p:ext uri="{BB962C8B-B14F-4D97-AF65-F5344CB8AC3E}">
        <p14:creationId xmlns:p14="http://schemas.microsoft.com/office/powerpoint/2010/main" val="8789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ADE87-E7AD-4675-B025-F816E92959A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79433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AADE87-E7AD-4675-B025-F816E92959A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10276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AADE87-E7AD-4675-B025-F816E92959A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34708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AADE87-E7AD-4675-B025-F816E92959A4}" type="datetimeFigureOut">
              <a:rPr lang="en-GB" smtClean="0"/>
              <a:t>09/12/2020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389950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AADE87-E7AD-4675-B025-F816E92959A4}" type="datetimeFigureOut">
              <a:rPr lang="en-GB" smtClean="0"/>
              <a:t>09/12/2020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76943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ADE87-E7AD-4675-B025-F816E92959A4}" type="datetimeFigureOut">
              <a:rPr lang="en-GB" smtClean="0"/>
              <a:t>09/12/2020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240569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AADE87-E7AD-4675-B025-F816E92959A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116726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AADE87-E7AD-4675-B025-F816E92959A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A6168-0711-4F48-BB1C-CD959DBEACC0}" type="slidenum">
              <a:rPr lang="en-GB" smtClean="0"/>
              <a:t>‹#›</a:t>
            </a:fld>
            <a:endParaRPr lang="en-GB"/>
          </a:p>
        </p:txBody>
      </p:sp>
    </p:spTree>
    <p:extLst>
      <p:ext uri="{BB962C8B-B14F-4D97-AF65-F5344CB8AC3E}">
        <p14:creationId xmlns:p14="http://schemas.microsoft.com/office/powerpoint/2010/main" val="4089749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ADE87-E7AD-4675-B025-F816E92959A4}" type="datetimeFigureOut">
              <a:rPr lang="en-GB" smtClean="0"/>
              <a:t>09/12/2020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A6168-0711-4F48-BB1C-CD959DBEACC0}" type="slidenum">
              <a:rPr lang="en-GB" smtClean="0"/>
              <a:t>‹#›</a:t>
            </a:fld>
            <a:endParaRPr lang="en-GB"/>
          </a:p>
        </p:txBody>
      </p:sp>
    </p:spTree>
    <p:extLst>
      <p:ext uri="{BB962C8B-B14F-4D97-AF65-F5344CB8AC3E}">
        <p14:creationId xmlns:p14="http://schemas.microsoft.com/office/powerpoint/2010/main" val="383587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csc.gov.uk/collection/nis-directiv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1523880" y="1122480"/>
            <a:ext cx="9143640" cy="2387160"/>
          </a:xfrm>
          <a:prstGeom prst="rect">
            <a:avLst/>
          </a:prstGeom>
          <a:noFill/>
          <a:ln>
            <a:noFill/>
          </a:ln>
        </p:spPr>
        <p:txBody>
          <a:bodyPr anchor="b">
            <a:normAutofit lnSpcReduction="10000"/>
          </a:bodyPr>
          <a:lstStyle/>
          <a:p>
            <a:pPr algn="ctr">
              <a:lnSpc>
                <a:spcPct val="90000"/>
              </a:lnSpc>
            </a:pPr>
            <a:r>
              <a:rPr lang="en-US" sz="6000" b="0" strike="noStrike" spc="-1" dirty="0">
                <a:solidFill>
                  <a:srgbClr val="2E75B6"/>
                </a:solidFill>
                <a:latin typeface="Calibri"/>
              </a:rPr>
              <a:t>BCS Level 4 Certificate in Security Case Development and Design Good Practice </a:t>
            </a:r>
            <a:endParaRPr lang="en-US" sz="6000" b="0" strike="noStrike" spc="-1" dirty="0">
              <a:solidFill>
                <a:srgbClr val="000000"/>
              </a:solidFill>
              <a:latin typeface="Calibri"/>
            </a:endParaRPr>
          </a:p>
        </p:txBody>
      </p:sp>
      <p:sp>
        <p:nvSpPr>
          <p:cNvPr id="130" name="TextShape 2"/>
          <p:cNvSpPr txBox="1"/>
          <p:nvPr/>
        </p:nvSpPr>
        <p:spPr>
          <a:xfrm>
            <a:off x="1523880" y="3602160"/>
            <a:ext cx="9143640" cy="1655280"/>
          </a:xfrm>
          <a:prstGeom prst="rect">
            <a:avLst/>
          </a:prstGeom>
          <a:noFill/>
          <a:ln>
            <a:noFill/>
          </a:ln>
        </p:spPr>
        <p:txBody>
          <a:bodyPr/>
          <a:lstStyle/>
          <a:p>
            <a:pPr algn="ctr">
              <a:lnSpc>
                <a:spcPct val="90000"/>
              </a:lnSpc>
              <a:spcBef>
                <a:spcPts val="1001"/>
              </a:spcBef>
            </a:pPr>
            <a:r>
              <a:rPr lang="en-GB" sz="2400" b="0" strike="noStrike" spc="-1">
                <a:solidFill>
                  <a:srgbClr val="000000"/>
                </a:solidFill>
                <a:latin typeface="Calibri"/>
              </a:rPr>
              <a:t>QAN 603/0904/0</a:t>
            </a:r>
            <a:endParaRPr lang="en-GB" sz="2400" b="0" strike="noStrike" spc="-1">
              <a:latin typeface="Arial"/>
            </a:endParaRPr>
          </a:p>
        </p:txBody>
      </p:sp>
    </p:spTree>
    <p:extLst>
      <p:ext uri="{BB962C8B-B14F-4D97-AF65-F5344CB8AC3E}">
        <p14:creationId xmlns:p14="http://schemas.microsoft.com/office/powerpoint/2010/main" val="5520295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5727200" y="2137893"/>
            <a:ext cx="1253864" cy="1253864"/>
          </a:xfrm>
          <a:prstGeom prst="ellipse">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a:t>
            </a:r>
            <a:r>
              <a:rPr lang="en-GB" dirty="0"/>
              <a:t> </a:t>
            </a:r>
            <a:r>
              <a:rPr lang="en-GB" dirty="0" smtClean="0"/>
              <a:t>- Integrity</a:t>
            </a:r>
            <a:r>
              <a:rPr lang="en-GB" dirty="0"/>
              <a:t/>
            </a:r>
            <a:br>
              <a:rPr lang="en-GB" dirty="0"/>
            </a:br>
            <a:endParaRPr lang="en-GB" dirty="0"/>
          </a:p>
        </p:txBody>
      </p:sp>
      <p:sp>
        <p:nvSpPr>
          <p:cNvPr id="7" name="Freeform 6"/>
          <p:cNvSpPr/>
          <p:nvPr/>
        </p:nvSpPr>
        <p:spPr>
          <a:xfrm>
            <a:off x="565733" y="4239625"/>
            <a:ext cx="2228050" cy="1423774"/>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marL="0" lvl="1" algn="ctr" defTabSz="933450" rtl="0">
              <a:lnSpc>
                <a:spcPct val="90000"/>
              </a:lnSpc>
              <a:spcBef>
                <a:spcPct val="0"/>
              </a:spcBef>
              <a:spcAft>
                <a:spcPct val="15000"/>
              </a:spcAft>
            </a:pPr>
            <a:r>
              <a:rPr lang="en-GB" sz="2100" kern="1200" dirty="0" smtClean="0"/>
              <a:t>Check sums (This could be CRC)</a:t>
            </a:r>
            <a:endParaRPr lang="en-GB" sz="2100" kern="1200" dirty="0"/>
          </a:p>
        </p:txBody>
      </p:sp>
      <p:sp>
        <p:nvSpPr>
          <p:cNvPr id="16" name="Freeform 15"/>
          <p:cNvSpPr/>
          <p:nvPr/>
        </p:nvSpPr>
        <p:spPr>
          <a:xfrm>
            <a:off x="838200" y="2100909"/>
            <a:ext cx="5555088" cy="1328091"/>
          </a:xfrm>
          <a:custGeom>
            <a:avLst/>
            <a:gdLst>
              <a:gd name="connsiteX0" fmla="*/ 5555088 w 5555088"/>
              <a:gd name="connsiteY0" fmla="*/ 1322896 h 1328091"/>
              <a:gd name="connsiteX1" fmla="*/ 5555088 w 5555088"/>
              <a:gd name="connsiteY1" fmla="*/ 1328091 h 1328091"/>
              <a:gd name="connsiteX2" fmla="*/ 5503556 w 5555088"/>
              <a:gd name="connsiteY2" fmla="*/ 1328091 h 1328091"/>
              <a:gd name="connsiteX3" fmla="*/ 5503566 w 5555088"/>
              <a:gd name="connsiteY3" fmla="*/ 0 h 1328091"/>
              <a:gd name="connsiteX4" fmla="*/ 5555088 w 5555088"/>
              <a:gd name="connsiteY4" fmla="*/ 0 h 1328091"/>
              <a:gd name="connsiteX5" fmla="*/ 5555088 w 5555088"/>
              <a:gd name="connsiteY5" fmla="*/ 5194 h 1328091"/>
              <a:gd name="connsiteX6" fmla="*/ 0 w 5555088"/>
              <a:gd name="connsiteY6" fmla="*/ 0 h 1328091"/>
              <a:gd name="connsiteX7" fmla="*/ 5500491 w 5555088"/>
              <a:gd name="connsiteY7" fmla="*/ 0 h 1328091"/>
              <a:gd name="connsiteX8" fmla="*/ 5368169 w 5555088"/>
              <a:gd name="connsiteY8" fmla="*/ 13339 h 1328091"/>
              <a:gd name="connsiteX9" fmla="*/ 4837828 w 5555088"/>
              <a:gd name="connsiteY9" fmla="*/ 664045 h 1328091"/>
              <a:gd name="connsiteX10" fmla="*/ 5368169 w 5555088"/>
              <a:gd name="connsiteY10" fmla="*/ 1314751 h 1328091"/>
              <a:gd name="connsiteX11" fmla="*/ 5500501 w 5555088"/>
              <a:gd name="connsiteY11" fmla="*/ 1328091 h 1328091"/>
              <a:gd name="connsiteX12" fmla="*/ 0 w 5555088"/>
              <a:gd name="connsiteY12" fmla="*/ 1328091 h 132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55088" h="1328091">
                <a:moveTo>
                  <a:pt x="5555088" y="1322896"/>
                </a:moveTo>
                <a:lnTo>
                  <a:pt x="5555088" y="1328091"/>
                </a:lnTo>
                <a:lnTo>
                  <a:pt x="5503556" y="1328091"/>
                </a:lnTo>
                <a:close/>
                <a:moveTo>
                  <a:pt x="5503566" y="0"/>
                </a:moveTo>
                <a:lnTo>
                  <a:pt x="5555088" y="0"/>
                </a:lnTo>
                <a:lnTo>
                  <a:pt x="5555088" y="5194"/>
                </a:lnTo>
                <a:close/>
                <a:moveTo>
                  <a:pt x="0" y="0"/>
                </a:moveTo>
                <a:lnTo>
                  <a:pt x="5500491" y="0"/>
                </a:lnTo>
                <a:lnTo>
                  <a:pt x="5368169" y="13339"/>
                </a:lnTo>
                <a:cubicBezTo>
                  <a:pt x="5065504" y="75273"/>
                  <a:pt x="4837828" y="343071"/>
                  <a:pt x="4837828" y="664045"/>
                </a:cubicBezTo>
                <a:cubicBezTo>
                  <a:pt x="4837828" y="985020"/>
                  <a:pt x="5065504" y="1252817"/>
                  <a:pt x="5368169" y="1314751"/>
                </a:cubicBezTo>
                <a:lnTo>
                  <a:pt x="5500501" y="1328091"/>
                </a:lnTo>
                <a:lnTo>
                  <a:pt x="0" y="132809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0" rIns="1153808" bIns="0" numCol="1" spcCol="1270" anchor="ctr" anchorCtr="0">
            <a:noAutofit/>
          </a:bodyPr>
          <a:lstStyle/>
          <a:p>
            <a:pPr lvl="0" algn="l" defTabSz="1200150" rtl="0">
              <a:lnSpc>
                <a:spcPct val="90000"/>
              </a:lnSpc>
              <a:spcBef>
                <a:spcPct val="0"/>
              </a:spcBef>
              <a:spcAft>
                <a:spcPct val="35000"/>
              </a:spcAft>
            </a:pPr>
            <a:r>
              <a:rPr lang="en-GB" sz="3200" kern="1200" dirty="0" smtClean="0"/>
              <a:t>For system integrity and data integrity we use:</a:t>
            </a:r>
            <a:endParaRPr lang="en-GB" sz="3200" kern="1200" dirty="0"/>
          </a:p>
        </p:txBody>
      </p:sp>
      <p:sp>
        <p:nvSpPr>
          <p:cNvPr id="10" name="Freeform 9"/>
          <p:cNvSpPr/>
          <p:nvPr/>
        </p:nvSpPr>
        <p:spPr>
          <a:xfrm>
            <a:off x="2969551" y="4245435"/>
            <a:ext cx="1899536" cy="1417964"/>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marL="0" lvl="1" algn="ctr" defTabSz="933450" rtl="0">
              <a:lnSpc>
                <a:spcPct val="90000"/>
              </a:lnSpc>
              <a:spcBef>
                <a:spcPct val="0"/>
              </a:spcBef>
              <a:spcAft>
                <a:spcPct val="15000"/>
              </a:spcAft>
            </a:pPr>
            <a:r>
              <a:rPr lang="en-GB" sz="2100" kern="1200" dirty="0" smtClean="0"/>
              <a:t>Cryptography (again)</a:t>
            </a:r>
            <a:endParaRPr lang="en-GB" sz="2100" kern="1200" dirty="0"/>
          </a:p>
        </p:txBody>
      </p:sp>
      <p:sp>
        <p:nvSpPr>
          <p:cNvPr id="11" name="Freeform 10"/>
          <p:cNvSpPr/>
          <p:nvPr/>
        </p:nvSpPr>
        <p:spPr>
          <a:xfrm>
            <a:off x="5044855" y="4251431"/>
            <a:ext cx="2284376" cy="1411968"/>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marL="0" lvl="1" algn="ctr" defTabSz="933450" rtl="0">
              <a:lnSpc>
                <a:spcPct val="90000"/>
              </a:lnSpc>
              <a:spcBef>
                <a:spcPct val="0"/>
              </a:spcBef>
              <a:spcAft>
                <a:spcPct val="15000"/>
              </a:spcAft>
            </a:pPr>
            <a:r>
              <a:rPr lang="en-GB" sz="2100" kern="1200" dirty="0" smtClean="0"/>
              <a:t>Message Digests also known as a hash ( MD5, SHA1 or SHA2)</a:t>
            </a:r>
            <a:endParaRPr lang="en-GB" sz="2100" kern="1200" dirty="0"/>
          </a:p>
        </p:txBody>
      </p:sp>
      <p:sp>
        <p:nvSpPr>
          <p:cNvPr id="12" name="Freeform 11"/>
          <p:cNvSpPr/>
          <p:nvPr/>
        </p:nvSpPr>
        <p:spPr>
          <a:xfrm>
            <a:off x="9299613" y="4251431"/>
            <a:ext cx="2179755" cy="1414758"/>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marL="0" lvl="1" algn="ctr" defTabSz="933450" rtl="0">
              <a:lnSpc>
                <a:spcPct val="90000"/>
              </a:lnSpc>
              <a:spcBef>
                <a:spcPct val="0"/>
              </a:spcBef>
              <a:spcAft>
                <a:spcPct val="15000"/>
              </a:spcAft>
            </a:pPr>
            <a:r>
              <a:rPr lang="en-GB" sz="2100" kern="1200" dirty="0" smtClean="0"/>
              <a:t>Digital Signatures – non-repudiation</a:t>
            </a:r>
            <a:endParaRPr lang="en-GB" sz="2100" kern="1200" dirty="0"/>
          </a:p>
        </p:txBody>
      </p:sp>
      <p:sp>
        <p:nvSpPr>
          <p:cNvPr id="13" name="Freeform 12"/>
          <p:cNvSpPr/>
          <p:nvPr/>
        </p:nvSpPr>
        <p:spPr>
          <a:xfrm>
            <a:off x="7504999" y="4251431"/>
            <a:ext cx="1618847" cy="1414758"/>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marL="0" lvl="1" algn="ctr" defTabSz="933450" rtl="0">
              <a:lnSpc>
                <a:spcPct val="90000"/>
              </a:lnSpc>
              <a:spcBef>
                <a:spcPct val="0"/>
              </a:spcBef>
              <a:spcAft>
                <a:spcPct val="15000"/>
              </a:spcAft>
            </a:pPr>
            <a:r>
              <a:rPr lang="en-GB" sz="2100" kern="1200" dirty="0" smtClean="0"/>
              <a:t>Access control</a:t>
            </a:r>
            <a:endParaRPr lang="en-GB" sz="2100" kern="12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3203" y="2279145"/>
            <a:ext cx="1010412" cy="1010412"/>
          </a:xfrm>
          <a:prstGeom prst="rect">
            <a:avLst/>
          </a:prstGeom>
        </p:spPr>
      </p:pic>
    </p:spTree>
    <p:extLst>
      <p:ext uri="{BB962C8B-B14F-4D97-AF65-F5344CB8AC3E}">
        <p14:creationId xmlns:p14="http://schemas.microsoft.com/office/powerpoint/2010/main" val="3659858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a:t>
            </a:r>
            <a:r>
              <a:rPr lang="en-GB" i="1" dirty="0"/>
              <a:t> </a:t>
            </a:r>
            <a:r>
              <a:rPr lang="en-GB" i="1" dirty="0" smtClean="0"/>
              <a:t>- Integrity</a:t>
            </a:r>
            <a:r>
              <a:rPr lang="en-GB" i="1" dirty="0"/>
              <a:t/>
            </a:r>
            <a:br>
              <a:rPr lang="en-GB" i="1" dirty="0"/>
            </a:br>
            <a:endParaRPr lang="en-GB" dirty="0"/>
          </a:p>
        </p:txBody>
      </p:sp>
      <p:sp>
        <p:nvSpPr>
          <p:cNvPr id="3" name="Content Placeholder 2">
            <a:extLst>
              <a:ext uri="{FF2B5EF4-FFF2-40B4-BE49-F238E27FC236}">
                <a16:creationId xmlns:a16="http://schemas.microsoft.com/office/drawing/2014/main" id="{11DD8F47-024A-42B0-A077-0615FA50EDFE}"/>
              </a:ext>
            </a:extLst>
          </p:cNvPr>
          <p:cNvSpPr>
            <a:spLocks noGrp="1"/>
          </p:cNvSpPr>
          <p:nvPr>
            <p:ph idx="1"/>
          </p:nvPr>
        </p:nvSpPr>
        <p:spPr/>
        <p:txBody>
          <a:bodyPr>
            <a:normAutofit/>
          </a:bodyPr>
          <a:lstStyle/>
          <a:p>
            <a:endParaRPr lang="en-GB" dirty="0"/>
          </a:p>
          <a:p>
            <a:pPr marL="0" indent="0">
              <a:buNone/>
            </a:pPr>
            <a:r>
              <a:rPr lang="en-GB" dirty="0" smtClean="0"/>
              <a:t>• </a:t>
            </a:r>
            <a:r>
              <a:rPr lang="en-GB" sz="3200" dirty="0" smtClean="0"/>
              <a:t>System </a:t>
            </a:r>
            <a:r>
              <a:rPr lang="en-GB" sz="3200" dirty="0"/>
              <a:t>integrity and Data integrity</a:t>
            </a:r>
          </a:p>
          <a:p>
            <a:pPr lvl="1"/>
            <a:r>
              <a:rPr lang="en-GB" sz="2800" dirty="0" smtClean="0"/>
              <a:t>Threats:</a:t>
            </a:r>
          </a:p>
          <a:p>
            <a:pPr lvl="2"/>
            <a:r>
              <a:rPr lang="en-GB" sz="2400" dirty="0" smtClean="0"/>
              <a:t>Alteration </a:t>
            </a:r>
            <a:r>
              <a:rPr lang="en-GB" sz="2400" dirty="0"/>
              <a:t>of </a:t>
            </a:r>
            <a:r>
              <a:rPr lang="en-GB" sz="2400" dirty="0" smtClean="0"/>
              <a:t>the </a:t>
            </a:r>
            <a:r>
              <a:rPr lang="en-GB" sz="2400" dirty="0" smtClean="0"/>
              <a:t>data</a:t>
            </a:r>
          </a:p>
          <a:p>
            <a:pPr lvl="2"/>
            <a:r>
              <a:rPr lang="en-GB" sz="2400" dirty="0" smtClean="0"/>
              <a:t>Code </a:t>
            </a:r>
            <a:r>
              <a:rPr lang="en-GB" sz="2400" dirty="0" smtClean="0"/>
              <a:t>injection</a:t>
            </a:r>
            <a:endParaRPr lang="en-GB" sz="2400" dirty="0" smtClean="0"/>
          </a:p>
          <a:p>
            <a:pPr lvl="2"/>
            <a:r>
              <a:rPr lang="en-GB" sz="2400" dirty="0" smtClean="0"/>
              <a:t>Attacks </a:t>
            </a:r>
            <a:r>
              <a:rPr lang="en-GB" sz="2400" dirty="0"/>
              <a:t>on your encryption (cryptanalysis</a:t>
            </a:r>
            <a:r>
              <a:rPr lang="en-GB" sz="2400" dirty="0" smtClean="0"/>
              <a:t>)</a:t>
            </a:r>
            <a:endParaRPr lang="en-GB" sz="2400" dirty="0"/>
          </a:p>
          <a:p>
            <a:pPr marL="457200" lvl="1" indent="0">
              <a:buNone/>
            </a:pPr>
            <a:endParaRPr lang="en-GB" sz="5600" dirty="0"/>
          </a:p>
        </p:txBody>
      </p:sp>
    </p:spTree>
    <p:extLst>
      <p:ext uri="{BB962C8B-B14F-4D97-AF65-F5344CB8AC3E}">
        <p14:creationId xmlns:p14="http://schemas.microsoft.com/office/powerpoint/2010/main" val="1541227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 - Availability</a:t>
            </a:r>
            <a:endParaRPr lang="en-GB" dirty="0"/>
          </a:p>
        </p:txBody>
      </p:sp>
      <p:grpSp>
        <p:nvGrpSpPr>
          <p:cNvPr id="12" name="Group 11"/>
          <p:cNvGrpSpPr/>
          <p:nvPr/>
        </p:nvGrpSpPr>
        <p:grpSpPr>
          <a:xfrm>
            <a:off x="2706888" y="2555962"/>
            <a:ext cx="6142864" cy="1328091"/>
            <a:chOff x="3615744" y="5260526"/>
            <a:chExt cx="6142864" cy="1328091"/>
          </a:xfrm>
        </p:grpSpPr>
        <p:sp>
          <p:nvSpPr>
            <p:cNvPr id="4" name="Oval 3"/>
            <p:cNvSpPr/>
            <p:nvPr/>
          </p:nvSpPr>
          <p:spPr>
            <a:xfrm>
              <a:off x="8504744" y="5297510"/>
              <a:ext cx="1253864" cy="1253864"/>
            </a:xfrm>
            <a:prstGeom prst="ellipse">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 name="Freeform 4"/>
            <p:cNvSpPr/>
            <p:nvPr/>
          </p:nvSpPr>
          <p:spPr>
            <a:xfrm>
              <a:off x="3615744" y="5260526"/>
              <a:ext cx="5555088" cy="1328091"/>
            </a:xfrm>
            <a:custGeom>
              <a:avLst/>
              <a:gdLst>
                <a:gd name="connsiteX0" fmla="*/ 5555088 w 5555088"/>
                <a:gd name="connsiteY0" fmla="*/ 1322896 h 1328091"/>
                <a:gd name="connsiteX1" fmla="*/ 5555088 w 5555088"/>
                <a:gd name="connsiteY1" fmla="*/ 1328091 h 1328091"/>
                <a:gd name="connsiteX2" fmla="*/ 5503556 w 5555088"/>
                <a:gd name="connsiteY2" fmla="*/ 1328091 h 1328091"/>
                <a:gd name="connsiteX3" fmla="*/ 5503566 w 5555088"/>
                <a:gd name="connsiteY3" fmla="*/ 0 h 1328091"/>
                <a:gd name="connsiteX4" fmla="*/ 5555088 w 5555088"/>
                <a:gd name="connsiteY4" fmla="*/ 0 h 1328091"/>
                <a:gd name="connsiteX5" fmla="*/ 5555088 w 5555088"/>
                <a:gd name="connsiteY5" fmla="*/ 5194 h 1328091"/>
                <a:gd name="connsiteX6" fmla="*/ 0 w 5555088"/>
                <a:gd name="connsiteY6" fmla="*/ 0 h 1328091"/>
                <a:gd name="connsiteX7" fmla="*/ 5500491 w 5555088"/>
                <a:gd name="connsiteY7" fmla="*/ 0 h 1328091"/>
                <a:gd name="connsiteX8" fmla="*/ 5368169 w 5555088"/>
                <a:gd name="connsiteY8" fmla="*/ 13339 h 1328091"/>
                <a:gd name="connsiteX9" fmla="*/ 4837828 w 5555088"/>
                <a:gd name="connsiteY9" fmla="*/ 664045 h 1328091"/>
                <a:gd name="connsiteX10" fmla="*/ 5368169 w 5555088"/>
                <a:gd name="connsiteY10" fmla="*/ 1314751 h 1328091"/>
                <a:gd name="connsiteX11" fmla="*/ 5500501 w 5555088"/>
                <a:gd name="connsiteY11" fmla="*/ 1328091 h 1328091"/>
                <a:gd name="connsiteX12" fmla="*/ 0 w 5555088"/>
                <a:gd name="connsiteY12" fmla="*/ 1328091 h 132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55088" h="1328091">
                  <a:moveTo>
                    <a:pt x="5555088" y="1322896"/>
                  </a:moveTo>
                  <a:lnTo>
                    <a:pt x="5555088" y="1328091"/>
                  </a:lnTo>
                  <a:lnTo>
                    <a:pt x="5503556" y="1328091"/>
                  </a:lnTo>
                  <a:close/>
                  <a:moveTo>
                    <a:pt x="5503566" y="0"/>
                  </a:moveTo>
                  <a:lnTo>
                    <a:pt x="5555088" y="0"/>
                  </a:lnTo>
                  <a:lnTo>
                    <a:pt x="5555088" y="5194"/>
                  </a:lnTo>
                  <a:close/>
                  <a:moveTo>
                    <a:pt x="0" y="0"/>
                  </a:moveTo>
                  <a:lnTo>
                    <a:pt x="5500491" y="0"/>
                  </a:lnTo>
                  <a:lnTo>
                    <a:pt x="5368169" y="13339"/>
                  </a:lnTo>
                  <a:cubicBezTo>
                    <a:pt x="5065504" y="75273"/>
                    <a:pt x="4837828" y="343071"/>
                    <a:pt x="4837828" y="664045"/>
                  </a:cubicBezTo>
                  <a:cubicBezTo>
                    <a:pt x="4837828" y="985020"/>
                    <a:pt x="5065504" y="1252817"/>
                    <a:pt x="5368169" y="1314751"/>
                  </a:cubicBezTo>
                  <a:lnTo>
                    <a:pt x="5500501" y="1328091"/>
                  </a:lnTo>
                  <a:lnTo>
                    <a:pt x="0" y="132809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70" tIns="0" rIns="1153808" bIns="0" numCol="1" spcCol="1270" anchor="ctr" anchorCtr="0">
              <a:noAutofit/>
            </a:bodyPr>
            <a:lstStyle/>
            <a:p>
              <a:pPr lvl="0" defTabSz="1200150">
                <a:lnSpc>
                  <a:spcPct val="90000"/>
                </a:lnSpc>
                <a:spcBef>
                  <a:spcPct val="0"/>
                </a:spcBef>
                <a:spcAft>
                  <a:spcPct val="35000"/>
                </a:spcAft>
              </a:pPr>
              <a:r>
                <a:rPr lang="en-GB" sz="3200" kern="1200" dirty="0" smtClean="0"/>
                <a:t>For system availability and data </a:t>
              </a:r>
              <a:r>
                <a:rPr lang="en-GB" sz="3200" dirty="0"/>
                <a:t>availability</a:t>
              </a:r>
              <a:r>
                <a:rPr lang="en-GB" sz="3200" kern="1200" dirty="0" smtClean="0"/>
                <a:t> we use:</a:t>
              </a:r>
              <a:endParaRPr lang="en-GB" sz="3200" kern="1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747" y="5438762"/>
              <a:ext cx="1010412" cy="1010412"/>
            </a:xfrm>
            <a:prstGeom prst="rect">
              <a:avLst/>
            </a:prstGeom>
          </p:spPr>
        </p:pic>
      </p:grpSp>
      <p:sp>
        <p:nvSpPr>
          <p:cNvPr id="7" name="Freeform 6"/>
          <p:cNvSpPr/>
          <p:nvPr/>
        </p:nvSpPr>
        <p:spPr>
          <a:xfrm>
            <a:off x="423398" y="5202056"/>
            <a:ext cx="1680630" cy="1072800"/>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IPS/IDS</a:t>
            </a:r>
            <a:endParaRPr lang="en-GB" dirty="0" smtClean="0"/>
          </a:p>
        </p:txBody>
      </p:sp>
      <p:sp>
        <p:nvSpPr>
          <p:cNvPr id="8" name="Freeform 7"/>
          <p:cNvSpPr/>
          <p:nvPr/>
        </p:nvSpPr>
        <p:spPr>
          <a:xfrm>
            <a:off x="4047223" y="5202056"/>
            <a:ext cx="1659124" cy="1072800"/>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Disks (RAID)</a:t>
            </a:r>
            <a:endParaRPr lang="en-GB" dirty="0" smtClean="0"/>
          </a:p>
        </p:txBody>
      </p:sp>
      <p:sp>
        <p:nvSpPr>
          <p:cNvPr id="9" name="Freeform 8"/>
          <p:cNvSpPr/>
          <p:nvPr/>
        </p:nvSpPr>
        <p:spPr>
          <a:xfrm>
            <a:off x="5778320" y="5202056"/>
            <a:ext cx="2635316" cy="1423774"/>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Redundancy on hardware power (Multiple power supplies, UPSs, generators)</a:t>
            </a:r>
            <a:endParaRPr lang="en-GB" dirty="0" smtClean="0"/>
          </a:p>
        </p:txBody>
      </p:sp>
      <p:sp>
        <p:nvSpPr>
          <p:cNvPr id="11" name="Freeform 10"/>
          <p:cNvSpPr/>
          <p:nvPr/>
        </p:nvSpPr>
        <p:spPr>
          <a:xfrm>
            <a:off x="8535562" y="5202056"/>
            <a:ext cx="1587232" cy="1072800"/>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HA (high availability)</a:t>
            </a:r>
            <a:endParaRPr lang="en-GB" dirty="0" smtClean="0"/>
          </a:p>
        </p:txBody>
      </p:sp>
      <p:sp>
        <p:nvSpPr>
          <p:cNvPr id="13" name="Freeform 12"/>
          <p:cNvSpPr/>
          <p:nvPr/>
        </p:nvSpPr>
        <p:spPr>
          <a:xfrm>
            <a:off x="10193350" y="5202056"/>
            <a:ext cx="1757804" cy="1072800"/>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SLA’s – What uptime we want (99.9%?) – (ROI)</a:t>
            </a:r>
          </a:p>
        </p:txBody>
      </p:sp>
      <p:sp>
        <p:nvSpPr>
          <p:cNvPr id="14" name="Freeform 13"/>
          <p:cNvSpPr/>
          <p:nvPr/>
        </p:nvSpPr>
        <p:spPr>
          <a:xfrm>
            <a:off x="2231776" y="5202056"/>
            <a:ext cx="1704870" cy="1072800"/>
          </a:xfrm>
          <a:custGeom>
            <a:avLst/>
            <a:gdLst>
              <a:gd name="connsiteX0" fmla="*/ 226036 w 3785037"/>
              <a:gd name="connsiteY0" fmla="*/ 0 h 2825450"/>
              <a:gd name="connsiteX1" fmla="*/ 3559001 w 3785037"/>
              <a:gd name="connsiteY1" fmla="*/ 0 h 2825450"/>
              <a:gd name="connsiteX2" fmla="*/ 3785037 w 3785037"/>
              <a:gd name="connsiteY2" fmla="*/ 226036 h 2825450"/>
              <a:gd name="connsiteX3" fmla="*/ 3785037 w 3785037"/>
              <a:gd name="connsiteY3" fmla="*/ 2825450 h 2825450"/>
              <a:gd name="connsiteX4" fmla="*/ 3785037 w 3785037"/>
              <a:gd name="connsiteY4" fmla="*/ 2825450 h 2825450"/>
              <a:gd name="connsiteX5" fmla="*/ 0 w 3785037"/>
              <a:gd name="connsiteY5" fmla="*/ 2825450 h 2825450"/>
              <a:gd name="connsiteX6" fmla="*/ 0 w 3785037"/>
              <a:gd name="connsiteY6" fmla="*/ 2825450 h 2825450"/>
              <a:gd name="connsiteX7" fmla="*/ 0 w 3785037"/>
              <a:gd name="connsiteY7" fmla="*/ 226036 h 2825450"/>
              <a:gd name="connsiteX8" fmla="*/ 226036 w 3785037"/>
              <a:gd name="connsiteY8" fmla="*/ 0 h 282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037" h="2825450">
                <a:moveTo>
                  <a:pt x="226036" y="0"/>
                </a:moveTo>
                <a:lnTo>
                  <a:pt x="3559001" y="0"/>
                </a:lnTo>
                <a:cubicBezTo>
                  <a:pt x="3683837" y="0"/>
                  <a:pt x="3785037" y="101200"/>
                  <a:pt x="3785037" y="226036"/>
                </a:cubicBezTo>
                <a:lnTo>
                  <a:pt x="3785037" y="2825450"/>
                </a:lnTo>
                <a:lnTo>
                  <a:pt x="3785037" y="2825450"/>
                </a:lnTo>
                <a:lnTo>
                  <a:pt x="0" y="2825450"/>
                </a:lnTo>
                <a:lnTo>
                  <a:pt x="0" y="2825450"/>
                </a:lnTo>
                <a:lnTo>
                  <a:pt x="0" y="226036"/>
                </a:lnTo>
                <a:cubicBezTo>
                  <a:pt x="0" y="101200"/>
                  <a:pt x="101200" y="0"/>
                  <a:pt x="226036"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2874" tIns="146214" rIns="92874" bIns="26670" numCol="1" spcCol="1270" anchor="t" anchorCtr="0">
            <a:noAutofit/>
          </a:bodyPr>
          <a:lstStyle/>
          <a:p>
            <a:pPr algn="ctr"/>
            <a:r>
              <a:rPr lang="en-GB" dirty="0" smtClean="0"/>
              <a:t>Traffic paths (Network design)</a:t>
            </a:r>
            <a:endParaRPr lang="en-GB" dirty="0" smtClean="0"/>
          </a:p>
        </p:txBody>
      </p:sp>
    </p:spTree>
    <p:extLst>
      <p:ext uri="{BB962C8B-B14F-4D97-AF65-F5344CB8AC3E}">
        <p14:creationId xmlns:p14="http://schemas.microsoft.com/office/powerpoint/2010/main" val="916712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 - Availability</a:t>
            </a:r>
            <a:endParaRPr lang="en-GB" dirty="0"/>
          </a:p>
        </p:txBody>
      </p:sp>
      <p:sp>
        <p:nvSpPr>
          <p:cNvPr id="3" name="Content Placeholder 2">
            <a:extLst>
              <a:ext uri="{FF2B5EF4-FFF2-40B4-BE49-F238E27FC236}">
                <a16:creationId xmlns:a16="http://schemas.microsoft.com/office/drawing/2014/main" id="{11DD8F47-024A-42B0-A077-0615FA50EDFE}"/>
              </a:ext>
            </a:extLst>
          </p:cNvPr>
          <p:cNvSpPr>
            <a:spLocks noGrp="1"/>
          </p:cNvSpPr>
          <p:nvPr>
            <p:ph idx="1"/>
          </p:nvPr>
        </p:nvSpPr>
        <p:spPr/>
        <p:txBody>
          <a:bodyPr>
            <a:normAutofit/>
          </a:bodyPr>
          <a:lstStyle/>
          <a:p>
            <a:r>
              <a:rPr lang="en-GB" dirty="0" smtClean="0"/>
              <a:t>System Availability </a:t>
            </a:r>
            <a:r>
              <a:rPr lang="en-GB" dirty="0"/>
              <a:t>and Data availability.</a:t>
            </a:r>
          </a:p>
          <a:p>
            <a:pPr lvl="1"/>
            <a:r>
              <a:rPr lang="en-GB" dirty="0" smtClean="0"/>
              <a:t>Threats:</a:t>
            </a:r>
          </a:p>
          <a:p>
            <a:pPr lvl="2"/>
            <a:r>
              <a:rPr lang="en-GB" sz="2400" dirty="0" smtClean="0"/>
              <a:t>Malicious </a:t>
            </a:r>
            <a:r>
              <a:rPr lang="en-GB" sz="2400" dirty="0"/>
              <a:t>attacks (DDOS, physical, system compromise, </a:t>
            </a:r>
            <a:r>
              <a:rPr lang="en-GB" sz="2400" dirty="0" smtClean="0"/>
              <a:t>staff)</a:t>
            </a:r>
          </a:p>
          <a:p>
            <a:pPr lvl="2"/>
            <a:r>
              <a:rPr lang="en-GB" sz="2400" dirty="0" smtClean="0"/>
              <a:t>Application </a:t>
            </a:r>
            <a:r>
              <a:rPr lang="en-GB" sz="2400" dirty="0"/>
              <a:t>failures (errors in the </a:t>
            </a:r>
            <a:r>
              <a:rPr lang="en-GB" sz="2400" dirty="0" smtClean="0"/>
              <a:t>code)</a:t>
            </a:r>
          </a:p>
          <a:p>
            <a:pPr lvl="2"/>
            <a:r>
              <a:rPr lang="en-GB" sz="2400" dirty="0" smtClean="0"/>
              <a:t>Component failure</a:t>
            </a:r>
          </a:p>
          <a:p>
            <a:pPr lvl="2"/>
            <a:r>
              <a:rPr lang="en-GB" sz="2400" dirty="0" smtClean="0"/>
              <a:t>Natural disasters</a:t>
            </a:r>
          </a:p>
          <a:p>
            <a:pPr lvl="2"/>
            <a:r>
              <a:rPr lang="en-GB" sz="2400" dirty="0" smtClean="0"/>
              <a:t>Accidents</a:t>
            </a:r>
          </a:p>
          <a:p>
            <a:pPr lvl="2"/>
            <a:r>
              <a:rPr lang="en-GB" sz="2400" dirty="0" smtClean="0"/>
              <a:t>Integrity</a:t>
            </a:r>
            <a:endParaRPr lang="en-GB" sz="2400" dirty="0"/>
          </a:p>
        </p:txBody>
      </p:sp>
    </p:spTree>
    <p:extLst>
      <p:ext uri="{BB962C8B-B14F-4D97-AF65-F5344CB8AC3E}">
        <p14:creationId xmlns:p14="http://schemas.microsoft.com/office/powerpoint/2010/main" val="1340735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p>
        </p:txBody>
      </p:sp>
      <p:sp>
        <p:nvSpPr>
          <p:cNvPr id="4" name="Content Placeholder 3"/>
          <p:cNvSpPr>
            <a:spLocks noGrp="1"/>
          </p:cNvSpPr>
          <p:nvPr>
            <p:ph idx="1"/>
          </p:nvPr>
        </p:nvSpPr>
        <p:spPr/>
        <p:txBody>
          <a:bodyPr/>
          <a:lstStyle/>
          <a:p>
            <a:r>
              <a:rPr lang="en-GB" dirty="0" smtClean="0"/>
              <a:t>Finding the right mix of Confidentiality, Integrity, and Availability is a balancing act</a:t>
            </a:r>
          </a:p>
          <a:p>
            <a:r>
              <a:rPr lang="en-GB" dirty="0" smtClean="0"/>
              <a:t>This is really the cornerstone of IT Security – finding the RIGHT mix for your organisation</a:t>
            </a:r>
          </a:p>
        </p:txBody>
      </p:sp>
    </p:spTree>
    <p:extLst>
      <p:ext uri="{BB962C8B-B14F-4D97-AF65-F5344CB8AC3E}">
        <p14:creationId xmlns:p14="http://schemas.microsoft.com/office/powerpoint/2010/main" val="1928556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25930" y="507623"/>
            <a:ext cx="6070070" cy="6070070"/>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376601" y="872647"/>
            <a:ext cx="5210410" cy="1587218"/>
          </a:xfrm>
          <a:custGeom>
            <a:avLst/>
            <a:gdLst>
              <a:gd name="connsiteX0" fmla="*/ 0 w 2828369"/>
              <a:gd name="connsiteY0" fmla="*/ 171677 h 1030043"/>
              <a:gd name="connsiteX1" fmla="*/ 171677 w 2828369"/>
              <a:gd name="connsiteY1" fmla="*/ 0 h 1030043"/>
              <a:gd name="connsiteX2" fmla="*/ 2656692 w 2828369"/>
              <a:gd name="connsiteY2" fmla="*/ 0 h 1030043"/>
              <a:gd name="connsiteX3" fmla="*/ 2828369 w 2828369"/>
              <a:gd name="connsiteY3" fmla="*/ 171677 h 1030043"/>
              <a:gd name="connsiteX4" fmla="*/ 2828369 w 2828369"/>
              <a:gd name="connsiteY4" fmla="*/ 858366 h 1030043"/>
              <a:gd name="connsiteX5" fmla="*/ 2656692 w 2828369"/>
              <a:gd name="connsiteY5" fmla="*/ 1030043 h 1030043"/>
              <a:gd name="connsiteX6" fmla="*/ 171677 w 2828369"/>
              <a:gd name="connsiteY6" fmla="*/ 1030043 h 1030043"/>
              <a:gd name="connsiteX7" fmla="*/ 0 w 2828369"/>
              <a:gd name="connsiteY7" fmla="*/ 858366 h 1030043"/>
              <a:gd name="connsiteX8" fmla="*/ 0 w 2828369"/>
              <a:gd name="connsiteY8" fmla="*/ 171677 h 103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8369" h="1030043">
                <a:moveTo>
                  <a:pt x="0" y="171677"/>
                </a:moveTo>
                <a:cubicBezTo>
                  <a:pt x="0" y="76862"/>
                  <a:pt x="76862" y="0"/>
                  <a:pt x="171677" y="0"/>
                </a:cubicBezTo>
                <a:lnTo>
                  <a:pt x="2656692" y="0"/>
                </a:lnTo>
                <a:cubicBezTo>
                  <a:pt x="2751507" y="0"/>
                  <a:pt x="2828369" y="76862"/>
                  <a:pt x="2828369" y="171677"/>
                </a:cubicBezTo>
                <a:lnTo>
                  <a:pt x="2828369" y="858366"/>
                </a:lnTo>
                <a:cubicBezTo>
                  <a:pt x="2828369" y="953181"/>
                  <a:pt x="2751507" y="1030043"/>
                  <a:pt x="2656692" y="1030043"/>
                </a:cubicBezTo>
                <a:lnTo>
                  <a:pt x="171677" y="1030043"/>
                </a:lnTo>
                <a:cubicBezTo>
                  <a:pt x="76862" y="1030043"/>
                  <a:pt x="0" y="953181"/>
                  <a:pt x="0" y="858366"/>
                </a:cubicBezTo>
                <a:lnTo>
                  <a:pt x="0" y="17167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8863" tIns="118863" rIns="118863" bIns="118863" numCol="1" spcCol="1270" anchor="ctr" anchorCtr="0">
            <a:noAutofit/>
          </a:bodyPr>
          <a:lstStyle/>
          <a:p>
            <a:pPr lvl="0" algn="ctr" defTabSz="800100" rtl="0">
              <a:lnSpc>
                <a:spcPct val="90000"/>
              </a:lnSpc>
              <a:spcBef>
                <a:spcPct val="0"/>
              </a:spcBef>
              <a:spcAft>
                <a:spcPct val="35000"/>
              </a:spcAft>
            </a:pPr>
            <a:r>
              <a:rPr lang="en-GB" sz="2400" kern="1200" dirty="0" smtClean="0"/>
              <a:t>Too much Confidentiality and the Availability can suffer</a:t>
            </a:r>
            <a:endParaRPr lang="en-GB" sz="2400" kern="1200" dirty="0"/>
          </a:p>
        </p:txBody>
      </p:sp>
      <p:sp>
        <p:nvSpPr>
          <p:cNvPr id="8" name="Freeform 7"/>
          <p:cNvSpPr/>
          <p:nvPr/>
        </p:nvSpPr>
        <p:spPr>
          <a:xfrm>
            <a:off x="4213727" y="2767011"/>
            <a:ext cx="5210410" cy="1482522"/>
          </a:xfrm>
          <a:custGeom>
            <a:avLst/>
            <a:gdLst>
              <a:gd name="connsiteX0" fmla="*/ 0 w 2828369"/>
              <a:gd name="connsiteY0" fmla="*/ 171677 h 1030043"/>
              <a:gd name="connsiteX1" fmla="*/ 171677 w 2828369"/>
              <a:gd name="connsiteY1" fmla="*/ 0 h 1030043"/>
              <a:gd name="connsiteX2" fmla="*/ 2656692 w 2828369"/>
              <a:gd name="connsiteY2" fmla="*/ 0 h 1030043"/>
              <a:gd name="connsiteX3" fmla="*/ 2828369 w 2828369"/>
              <a:gd name="connsiteY3" fmla="*/ 171677 h 1030043"/>
              <a:gd name="connsiteX4" fmla="*/ 2828369 w 2828369"/>
              <a:gd name="connsiteY4" fmla="*/ 858366 h 1030043"/>
              <a:gd name="connsiteX5" fmla="*/ 2656692 w 2828369"/>
              <a:gd name="connsiteY5" fmla="*/ 1030043 h 1030043"/>
              <a:gd name="connsiteX6" fmla="*/ 171677 w 2828369"/>
              <a:gd name="connsiteY6" fmla="*/ 1030043 h 1030043"/>
              <a:gd name="connsiteX7" fmla="*/ 0 w 2828369"/>
              <a:gd name="connsiteY7" fmla="*/ 858366 h 1030043"/>
              <a:gd name="connsiteX8" fmla="*/ 0 w 2828369"/>
              <a:gd name="connsiteY8" fmla="*/ 171677 h 103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8369" h="1030043">
                <a:moveTo>
                  <a:pt x="0" y="171677"/>
                </a:moveTo>
                <a:cubicBezTo>
                  <a:pt x="0" y="76862"/>
                  <a:pt x="76862" y="0"/>
                  <a:pt x="171677" y="0"/>
                </a:cubicBezTo>
                <a:lnTo>
                  <a:pt x="2656692" y="0"/>
                </a:lnTo>
                <a:cubicBezTo>
                  <a:pt x="2751507" y="0"/>
                  <a:pt x="2828369" y="76862"/>
                  <a:pt x="2828369" y="171677"/>
                </a:cubicBezTo>
                <a:lnTo>
                  <a:pt x="2828369" y="858366"/>
                </a:lnTo>
                <a:cubicBezTo>
                  <a:pt x="2828369" y="953181"/>
                  <a:pt x="2751507" y="1030043"/>
                  <a:pt x="2656692" y="1030043"/>
                </a:cubicBezTo>
                <a:lnTo>
                  <a:pt x="171677" y="1030043"/>
                </a:lnTo>
                <a:cubicBezTo>
                  <a:pt x="76862" y="1030043"/>
                  <a:pt x="0" y="953181"/>
                  <a:pt x="0" y="858366"/>
                </a:cubicBezTo>
                <a:lnTo>
                  <a:pt x="0" y="17167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8863" tIns="118863" rIns="118863" bIns="118863" numCol="1" spcCol="1270" anchor="ctr" anchorCtr="0">
            <a:noAutofit/>
          </a:bodyPr>
          <a:lstStyle/>
          <a:p>
            <a:pPr lvl="0" algn="ctr" defTabSz="800100" rtl="0">
              <a:lnSpc>
                <a:spcPct val="90000"/>
              </a:lnSpc>
              <a:spcBef>
                <a:spcPct val="0"/>
              </a:spcBef>
              <a:spcAft>
                <a:spcPct val="35000"/>
              </a:spcAft>
            </a:pPr>
            <a:r>
              <a:rPr lang="en-GB" sz="2400" kern="1200" dirty="0" smtClean="0"/>
              <a:t>Too much Integrity and the Availability can suffer</a:t>
            </a:r>
            <a:endParaRPr lang="en-GB" sz="2400" kern="1200" dirty="0"/>
          </a:p>
        </p:txBody>
      </p:sp>
      <p:sp>
        <p:nvSpPr>
          <p:cNvPr id="9" name="Freeform 8"/>
          <p:cNvSpPr/>
          <p:nvPr/>
        </p:nvSpPr>
        <p:spPr>
          <a:xfrm>
            <a:off x="5162474" y="4760837"/>
            <a:ext cx="5210410" cy="1554104"/>
          </a:xfrm>
          <a:custGeom>
            <a:avLst/>
            <a:gdLst>
              <a:gd name="connsiteX0" fmla="*/ 0 w 2828369"/>
              <a:gd name="connsiteY0" fmla="*/ 171677 h 1030043"/>
              <a:gd name="connsiteX1" fmla="*/ 171677 w 2828369"/>
              <a:gd name="connsiteY1" fmla="*/ 0 h 1030043"/>
              <a:gd name="connsiteX2" fmla="*/ 2656692 w 2828369"/>
              <a:gd name="connsiteY2" fmla="*/ 0 h 1030043"/>
              <a:gd name="connsiteX3" fmla="*/ 2828369 w 2828369"/>
              <a:gd name="connsiteY3" fmla="*/ 171677 h 1030043"/>
              <a:gd name="connsiteX4" fmla="*/ 2828369 w 2828369"/>
              <a:gd name="connsiteY4" fmla="*/ 858366 h 1030043"/>
              <a:gd name="connsiteX5" fmla="*/ 2656692 w 2828369"/>
              <a:gd name="connsiteY5" fmla="*/ 1030043 h 1030043"/>
              <a:gd name="connsiteX6" fmla="*/ 171677 w 2828369"/>
              <a:gd name="connsiteY6" fmla="*/ 1030043 h 1030043"/>
              <a:gd name="connsiteX7" fmla="*/ 0 w 2828369"/>
              <a:gd name="connsiteY7" fmla="*/ 858366 h 1030043"/>
              <a:gd name="connsiteX8" fmla="*/ 0 w 2828369"/>
              <a:gd name="connsiteY8" fmla="*/ 171677 h 103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8369" h="1030043">
                <a:moveTo>
                  <a:pt x="0" y="171677"/>
                </a:moveTo>
                <a:cubicBezTo>
                  <a:pt x="0" y="76862"/>
                  <a:pt x="76862" y="0"/>
                  <a:pt x="171677" y="0"/>
                </a:cubicBezTo>
                <a:lnTo>
                  <a:pt x="2656692" y="0"/>
                </a:lnTo>
                <a:cubicBezTo>
                  <a:pt x="2751507" y="0"/>
                  <a:pt x="2828369" y="76862"/>
                  <a:pt x="2828369" y="171677"/>
                </a:cubicBezTo>
                <a:lnTo>
                  <a:pt x="2828369" y="858366"/>
                </a:lnTo>
                <a:cubicBezTo>
                  <a:pt x="2828369" y="953181"/>
                  <a:pt x="2751507" y="1030043"/>
                  <a:pt x="2656692" y="1030043"/>
                </a:cubicBezTo>
                <a:lnTo>
                  <a:pt x="171677" y="1030043"/>
                </a:lnTo>
                <a:cubicBezTo>
                  <a:pt x="76862" y="1030043"/>
                  <a:pt x="0" y="953181"/>
                  <a:pt x="0" y="858366"/>
                </a:cubicBezTo>
                <a:lnTo>
                  <a:pt x="0" y="17167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8863" tIns="118863" rIns="118863" bIns="118863" numCol="1" spcCol="1270" anchor="ctr" anchorCtr="0">
            <a:noAutofit/>
          </a:bodyPr>
          <a:lstStyle/>
          <a:p>
            <a:pPr lvl="0" algn="ctr" defTabSz="800100" rtl="0">
              <a:lnSpc>
                <a:spcPct val="90000"/>
              </a:lnSpc>
              <a:spcBef>
                <a:spcPct val="0"/>
              </a:spcBef>
              <a:spcAft>
                <a:spcPct val="35000"/>
              </a:spcAft>
            </a:pPr>
            <a:r>
              <a:rPr lang="en-GB" sz="2400" kern="1200" dirty="0" smtClean="0"/>
              <a:t>Too much Availability and both the Confidentiality and Integrity can suffer</a:t>
            </a:r>
            <a:endParaRPr lang="en-GB" sz="2400" kern="1200" dirty="0"/>
          </a:p>
        </p:txBody>
      </p:sp>
    </p:spTree>
    <p:extLst>
      <p:ext uri="{BB962C8B-B14F-4D97-AF65-F5344CB8AC3E}">
        <p14:creationId xmlns:p14="http://schemas.microsoft.com/office/powerpoint/2010/main" val="3437906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p>
        </p:txBody>
      </p:sp>
      <p:sp>
        <p:nvSpPr>
          <p:cNvPr id="3" name="Content Placeholder 2">
            <a:extLst>
              <a:ext uri="{FF2B5EF4-FFF2-40B4-BE49-F238E27FC236}">
                <a16:creationId xmlns:a16="http://schemas.microsoft.com/office/drawing/2014/main" id="{11DD8F47-024A-42B0-A077-0615FA50EDFE}"/>
              </a:ext>
            </a:extLst>
          </p:cNvPr>
          <p:cNvSpPr>
            <a:spLocks noGrp="1"/>
          </p:cNvSpPr>
          <p:nvPr>
            <p:ph idx="1"/>
          </p:nvPr>
        </p:nvSpPr>
        <p:spPr>
          <a:xfrm>
            <a:off x="0" y="1374362"/>
            <a:ext cx="6954878" cy="5483638"/>
          </a:xfrm>
        </p:spPr>
        <p:txBody>
          <a:bodyPr>
            <a:normAutofit/>
          </a:bodyPr>
          <a:lstStyle/>
          <a:p>
            <a:endParaRPr lang="en-GB" dirty="0"/>
          </a:p>
          <a:p>
            <a:r>
              <a:rPr lang="en-GB" dirty="0" smtClean="0"/>
              <a:t>The </a:t>
            </a:r>
            <a:r>
              <a:rPr lang="en-GB" dirty="0"/>
              <a:t>opposites of the CIA Triad is DAD (Disclosure, Alteration and Destruction</a:t>
            </a:r>
            <a:r>
              <a:rPr lang="en-GB" dirty="0" smtClean="0"/>
              <a:t>)</a:t>
            </a:r>
            <a:endParaRPr lang="en-GB" dirty="0"/>
          </a:p>
          <a:p>
            <a:pPr lvl="1"/>
            <a:r>
              <a:rPr lang="en-GB" sz="3200" dirty="0" smtClean="0"/>
              <a:t>Disclosure </a:t>
            </a:r>
            <a:r>
              <a:rPr lang="en-GB" sz="3200" dirty="0"/>
              <a:t>– Someone not authorized getting access to your </a:t>
            </a:r>
            <a:r>
              <a:rPr lang="en-GB" sz="3200" dirty="0" smtClean="0"/>
              <a:t>information</a:t>
            </a:r>
            <a:endParaRPr lang="en-GB" sz="3200" dirty="0"/>
          </a:p>
          <a:p>
            <a:pPr lvl="1"/>
            <a:r>
              <a:rPr lang="en-GB" sz="3200" dirty="0" smtClean="0"/>
              <a:t>Alteration </a:t>
            </a:r>
            <a:r>
              <a:rPr lang="en-GB" sz="3200" dirty="0"/>
              <a:t>– Your data has been </a:t>
            </a:r>
            <a:r>
              <a:rPr lang="en-GB" sz="3200" dirty="0" smtClean="0"/>
              <a:t>changed</a:t>
            </a:r>
            <a:endParaRPr lang="en-GB" sz="3200" dirty="0"/>
          </a:p>
          <a:p>
            <a:pPr lvl="1"/>
            <a:r>
              <a:rPr lang="en-GB" sz="3200" dirty="0" smtClean="0"/>
              <a:t>Destruction </a:t>
            </a:r>
            <a:r>
              <a:rPr lang="en-GB" sz="3200" dirty="0"/>
              <a:t>– Your data or systems </a:t>
            </a:r>
            <a:r>
              <a:rPr lang="en-GB" sz="3200" dirty="0" smtClean="0"/>
              <a:t>have </a:t>
            </a:r>
            <a:r>
              <a:rPr lang="en-GB" sz="3200" dirty="0"/>
              <a:t>been destroyed or </a:t>
            </a:r>
            <a:r>
              <a:rPr lang="en-GB" sz="3200" dirty="0" smtClean="0"/>
              <a:t>rendered inaccessible</a:t>
            </a:r>
            <a:endParaRPr lang="en-GB" sz="3200" dirty="0"/>
          </a:p>
        </p:txBody>
      </p:sp>
      <p:pic>
        <p:nvPicPr>
          <p:cNvPr id="4" name="Picture 3"/>
          <p:cNvPicPr>
            <a:picLocks noChangeAspect="1"/>
          </p:cNvPicPr>
          <p:nvPr/>
        </p:nvPicPr>
        <p:blipFill>
          <a:blip r:embed="rId2"/>
          <a:stretch>
            <a:fillRect/>
          </a:stretch>
        </p:blipFill>
        <p:spPr>
          <a:xfrm>
            <a:off x="7127483" y="1690688"/>
            <a:ext cx="4943475" cy="4229100"/>
          </a:xfrm>
          <a:prstGeom prst="rect">
            <a:avLst/>
          </a:prstGeom>
        </p:spPr>
      </p:pic>
    </p:spTree>
    <p:extLst>
      <p:ext uri="{BB962C8B-B14F-4D97-AF65-F5344CB8AC3E}">
        <p14:creationId xmlns:p14="http://schemas.microsoft.com/office/powerpoint/2010/main" val="3888755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361080" y="1709640"/>
            <a:ext cx="11341440" cy="2852280"/>
          </a:xfrm>
          <a:prstGeom prst="rect">
            <a:avLst/>
          </a:prstGeom>
          <a:noFill/>
          <a:ln>
            <a:noFill/>
          </a:ln>
        </p:spPr>
        <p:txBody>
          <a:bodyPr anchor="b">
            <a:normAutofit fontScale="92500"/>
          </a:bodyPr>
          <a:lstStyle/>
          <a:p>
            <a:pPr>
              <a:lnSpc>
                <a:spcPct val="90000"/>
              </a:lnSpc>
            </a:pPr>
            <a:r>
              <a:rPr lang="en-US" sz="6000" b="0" strike="noStrike" spc="-1">
                <a:solidFill>
                  <a:srgbClr val="2E75B6"/>
                </a:solidFill>
                <a:latin typeface="Calibri"/>
              </a:rPr>
              <a:t>1.1  Demonstrate the importance of keeping IT systems simple, whilst meeting business and security needs</a:t>
            </a:r>
            <a:endParaRPr lang="en-US" sz="6000" b="0" strike="noStrike" spc="-1">
              <a:solidFill>
                <a:srgbClr val="000000"/>
              </a:solidFill>
              <a:latin typeface="Calibri"/>
            </a:endParaRPr>
          </a:p>
        </p:txBody>
      </p:sp>
      <p:sp>
        <p:nvSpPr>
          <p:cNvPr id="138" name="TextShape 2"/>
          <p:cNvSpPr txBox="1"/>
          <p:nvPr/>
        </p:nvSpPr>
        <p:spPr>
          <a:xfrm>
            <a:off x="361080" y="4589640"/>
            <a:ext cx="11341440" cy="1499760"/>
          </a:xfrm>
          <a:prstGeom prst="rect">
            <a:avLst/>
          </a:prstGeom>
          <a:noFill/>
          <a:ln>
            <a:noFill/>
          </a:ln>
        </p:spPr>
        <p:txBody>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217703037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55" y="324664"/>
            <a:ext cx="9891236" cy="1325563"/>
          </a:xfrm>
        </p:spPr>
        <p:txBody>
          <a:bodyPr>
            <a:normAutofit/>
          </a:bodyPr>
          <a:lstStyle/>
          <a:p>
            <a:r>
              <a:rPr lang="en-GB" dirty="0"/>
              <a:t>Five principles for the design of cyber secure systems</a:t>
            </a:r>
          </a:p>
        </p:txBody>
      </p:sp>
      <p:sp>
        <p:nvSpPr>
          <p:cNvPr id="3" name="Content Placeholder 2"/>
          <p:cNvSpPr>
            <a:spLocks noGrp="1"/>
          </p:cNvSpPr>
          <p:nvPr>
            <p:ph idx="1"/>
          </p:nvPr>
        </p:nvSpPr>
        <p:spPr/>
        <p:txBody>
          <a:bodyPr>
            <a:normAutofit/>
          </a:bodyPr>
          <a:lstStyle/>
          <a:p>
            <a:endParaRPr lang="en-GB" dirty="0"/>
          </a:p>
          <a:p>
            <a:r>
              <a:rPr lang="en-GB" dirty="0"/>
              <a:t>Establish the context before designing a system</a:t>
            </a:r>
          </a:p>
          <a:p>
            <a:r>
              <a:rPr lang="en-GB" dirty="0"/>
              <a:t>Make compromise difficult</a:t>
            </a:r>
          </a:p>
          <a:p>
            <a:r>
              <a:rPr lang="en-GB" dirty="0"/>
              <a:t>Make disruption difficult</a:t>
            </a:r>
          </a:p>
          <a:p>
            <a:r>
              <a:rPr lang="en-GB" dirty="0"/>
              <a:t>Make compromise detection easier</a:t>
            </a:r>
          </a:p>
          <a:p>
            <a:r>
              <a:rPr lang="en-GB" dirty="0"/>
              <a:t>Reduce the impact of compromise</a:t>
            </a:r>
          </a:p>
          <a:p>
            <a:pPr marL="0" indent="0">
              <a:buNone/>
            </a:pPr>
            <a:endParaRPr lang="en-GB" dirty="0"/>
          </a:p>
        </p:txBody>
      </p:sp>
    </p:spTree>
    <p:extLst>
      <p:ext uri="{BB962C8B-B14F-4D97-AF65-F5344CB8AC3E}">
        <p14:creationId xmlns:p14="http://schemas.microsoft.com/office/powerpoint/2010/main" val="1647860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r>
              <a:rPr lang="en-GB" dirty="0"/>
              <a:t>Establish the context before designing a system</a:t>
            </a:r>
          </a:p>
        </p:txBody>
      </p:sp>
      <p:sp>
        <p:nvSpPr>
          <p:cNvPr id="3" name="Content Placeholder 2"/>
          <p:cNvSpPr>
            <a:spLocks noGrp="1"/>
          </p:cNvSpPr>
          <p:nvPr>
            <p:ph idx="1"/>
          </p:nvPr>
        </p:nvSpPr>
        <p:spPr/>
        <p:txBody>
          <a:bodyPr>
            <a:normAutofit lnSpcReduction="10000"/>
          </a:bodyPr>
          <a:lstStyle/>
          <a:p>
            <a:r>
              <a:rPr lang="en-GB" dirty="0"/>
              <a:t>Before you can create a secure system design, you need to have a good understanding of the fundamentals and take action to address any identified short-comings.</a:t>
            </a:r>
          </a:p>
          <a:p>
            <a:r>
              <a:rPr lang="en-GB" dirty="0"/>
              <a:t>You need to understand:</a:t>
            </a:r>
          </a:p>
          <a:p>
            <a:pPr lvl="1"/>
            <a:r>
              <a:rPr lang="en-GB" dirty="0"/>
              <a:t>What the system is for, what is needed to operate it, and which risks are acceptable</a:t>
            </a:r>
          </a:p>
          <a:p>
            <a:pPr lvl="1"/>
            <a:r>
              <a:rPr lang="en-GB" dirty="0"/>
              <a:t>The threat model for your system</a:t>
            </a:r>
          </a:p>
          <a:p>
            <a:pPr lvl="1"/>
            <a:r>
              <a:rPr lang="en-GB" dirty="0"/>
              <a:t>The role of suppliers in establishing and maintaining system security</a:t>
            </a:r>
          </a:p>
          <a:p>
            <a:pPr lvl="1"/>
            <a:r>
              <a:rPr lang="en-GB" dirty="0"/>
              <a:t>The system 'end-to-end‘</a:t>
            </a:r>
          </a:p>
          <a:p>
            <a:pPr lvl="1"/>
            <a:r>
              <a:rPr lang="en-GB" dirty="0"/>
              <a:t>And be clear about how you govern security risks</a:t>
            </a:r>
          </a:p>
          <a:p>
            <a:r>
              <a:rPr lang="en-GB" dirty="0"/>
              <a:t>Ensure there is no ambiguity about responsibilities</a:t>
            </a:r>
          </a:p>
          <a:p>
            <a:endParaRPr lang="en-GB" dirty="0"/>
          </a:p>
        </p:txBody>
      </p:sp>
    </p:spTree>
    <p:extLst>
      <p:ext uri="{BB962C8B-B14F-4D97-AF65-F5344CB8AC3E}">
        <p14:creationId xmlns:p14="http://schemas.microsoft.com/office/powerpoint/2010/main" val="372964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Introduction</a:t>
            </a:r>
            <a:endParaRPr lang="en-US" sz="4400" b="0" strike="noStrike" spc="-1">
              <a:solidFill>
                <a:srgbClr val="000000"/>
              </a:solidFill>
              <a:latin typeface="Calibri"/>
            </a:endParaRPr>
          </a:p>
        </p:txBody>
      </p:sp>
      <p:sp>
        <p:nvSpPr>
          <p:cNvPr id="132" name="TextShape 2"/>
          <p:cNvSpPr txBox="1"/>
          <p:nvPr/>
        </p:nvSpPr>
        <p:spPr>
          <a:xfrm>
            <a:off x="312840" y="1825560"/>
            <a:ext cx="11590200" cy="4935600"/>
          </a:xfrm>
          <a:prstGeom prst="rect">
            <a:avLst/>
          </a:prstGeom>
          <a:solidFill>
            <a:srgbClr val="99CCFF">
              <a:alpha val="24000"/>
            </a:srgbClr>
          </a:solidFill>
          <a:ln>
            <a:noFill/>
          </a:ln>
          <a:scene3d>
            <a:camera prst="orthographicFront"/>
            <a:lightRig rig="threePt" dir="t"/>
          </a:scene3d>
          <a:sp3d>
            <a:bevelT/>
          </a:sp3d>
        </p:spPr>
        <p:txBody>
          <a:bodyPr/>
          <a:lstStyle/>
          <a:p>
            <a:pPr marL="228600" indent="-228240">
              <a:lnSpc>
                <a:spcPct val="90000"/>
              </a:lnSpc>
              <a:spcBef>
                <a:spcPts val="1001"/>
              </a:spcBef>
              <a:buClr>
                <a:srgbClr val="000000"/>
              </a:buClr>
              <a:buFont typeface="Arial"/>
              <a:buChar char="•"/>
            </a:pPr>
            <a:r>
              <a:rPr lang="en-US" sz="3600" b="0" strike="noStrike" spc="-1" dirty="0">
                <a:solidFill>
                  <a:srgbClr val="000000"/>
                </a:solidFill>
                <a:latin typeface="Calibri"/>
              </a:rPr>
              <a:t>This Certificate is the third of seven knowledge modules that are applicable to the Level 4 Cyber Security Technologist Apprenticeship</a:t>
            </a:r>
          </a:p>
          <a:p>
            <a:pPr marL="360">
              <a:lnSpc>
                <a:spcPct val="90000"/>
              </a:lnSpc>
              <a:spcBef>
                <a:spcPts val="1001"/>
              </a:spcBef>
              <a:buClr>
                <a:srgbClr val="000000"/>
              </a:buClr>
            </a:pPr>
            <a:endParaRPr lang="en-US" sz="36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3600" b="0" strike="noStrike" spc="-1" dirty="0">
                <a:solidFill>
                  <a:srgbClr val="000000"/>
                </a:solidFill>
                <a:latin typeface="Calibri"/>
              </a:rPr>
              <a:t>This module builds on Applying basic security concepts to develop security requirements (to help build a security case), found in Knowledge Module 1 of the Cyber Security Technologist Apprenticeship and it is an </a:t>
            </a:r>
            <a:r>
              <a:rPr lang="en-US" sz="3600" b="1" strike="noStrike" spc="-1" dirty="0">
                <a:solidFill>
                  <a:srgbClr val="000000"/>
                </a:solidFill>
                <a:latin typeface="Calibri"/>
              </a:rPr>
              <a:t>advanced module </a:t>
            </a:r>
            <a:r>
              <a:rPr lang="en-US" sz="3600" b="0" strike="noStrike" spc="-1" dirty="0">
                <a:solidFill>
                  <a:srgbClr val="000000"/>
                </a:solidFill>
                <a:latin typeface="Calibri"/>
              </a:rPr>
              <a:t>focused on security case development</a:t>
            </a:r>
          </a:p>
        </p:txBody>
      </p:sp>
    </p:spTree>
    <p:extLst>
      <p:ext uri="{BB962C8B-B14F-4D97-AF65-F5344CB8AC3E}">
        <p14:creationId xmlns:p14="http://schemas.microsoft.com/office/powerpoint/2010/main" val="3882924033"/>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2">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r>
              <a:rPr lang="en-GB" dirty="0" smtClean="0"/>
              <a:t>What </a:t>
            </a:r>
            <a:r>
              <a:rPr lang="en-GB" dirty="0"/>
              <a:t>the system is for</a:t>
            </a:r>
          </a:p>
        </p:txBody>
      </p:sp>
      <p:graphicFrame>
        <p:nvGraphicFramePr>
          <p:cNvPr id="4" name="Content Placeholder 3"/>
          <p:cNvGraphicFramePr>
            <a:graphicFrameLocks noGrp="1"/>
          </p:cNvGraphicFramePr>
          <p:nvPr>
            <p:ph idx="1"/>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447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pPr fontAlgn="base"/>
            <a:r>
              <a:rPr lang="en-GB" dirty="0"/>
              <a:t>Understand the threat model for your system</a:t>
            </a:r>
          </a:p>
        </p:txBody>
      </p:sp>
      <p:graphicFrame>
        <p:nvGraphicFramePr>
          <p:cNvPr id="5" name="Content Placeholder 4"/>
          <p:cNvGraphicFramePr>
            <a:graphicFrameLocks noGrp="1"/>
          </p:cNvGraphicFramePr>
          <p:nvPr>
            <p:ph idx="1"/>
            <p:extLst/>
          </p:nvPr>
        </p:nvGraphicFramePr>
        <p:xfrm>
          <a:off x="196280" y="2318683"/>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0009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r>
              <a:rPr lang="en-GB"/>
              <a:t>Establish the context before designing a system</a:t>
            </a:r>
          </a:p>
        </p:txBody>
      </p:sp>
      <p:sp>
        <p:nvSpPr>
          <p:cNvPr id="3" name="Content Placeholder 2"/>
          <p:cNvSpPr>
            <a:spLocks noGrp="1"/>
          </p:cNvSpPr>
          <p:nvPr>
            <p:ph idx="1"/>
          </p:nvPr>
        </p:nvSpPr>
        <p:spPr/>
        <p:txBody>
          <a:bodyPr>
            <a:normAutofit/>
          </a:bodyPr>
          <a:lstStyle/>
          <a:p>
            <a:pPr marL="0" indent="0" fontAlgn="base">
              <a:buNone/>
            </a:pPr>
            <a:r>
              <a:rPr lang="en-GB" dirty="0"/>
              <a:t>Understand the role of suppliers in establishing and maintaining system </a:t>
            </a:r>
            <a:r>
              <a:rPr lang="en-GB" dirty="0" smtClean="0"/>
              <a:t>security</a:t>
            </a:r>
          </a:p>
          <a:p>
            <a:pPr marL="0" indent="0" fontAlgn="base">
              <a:buNone/>
            </a:pPr>
            <a:r>
              <a:rPr lang="en-GB" dirty="0" smtClean="0"/>
              <a:t>Build </a:t>
            </a:r>
            <a:r>
              <a:rPr lang="en-GB" dirty="0"/>
              <a:t>a shared risk proposition </a:t>
            </a:r>
            <a:r>
              <a:rPr lang="en-GB" i="1" dirty="0"/>
              <a:t>with </a:t>
            </a:r>
            <a:r>
              <a:rPr lang="en-GB" dirty="0"/>
              <a:t>suppliers</a:t>
            </a:r>
          </a:p>
          <a:p>
            <a:endParaRPr lang="en-GB" dirty="0"/>
          </a:p>
        </p:txBody>
      </p:sp>
    </p:spTree>
    <p:extLst>
      <p:ext uri="{BB962C8B-B14F-4D97-AF65-F5344CB8AC3E}">
        <p14:creationId xmlns:p14="http://schemas.microsoft.com/office/powerpoint/2010/main" val="3396575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r>
              <a:rPr lang="en-GB" dirty="0" smtClean="0"/>
              <a:t>End-to-end Systems</a:t>
            </a:r>
            <a:endParaRPr lang="en-GB" dirty="0"/>
          </a:p>
        </p:txBody>
      </p:sp>
      <p:sp>
        <p:nvSpPr>
          <p:cNvPr id="3" name="Content Placeholder 2"/>
          <p:cNvSpPr>
            <a:spLocks noGrp="1"/>
          </p:cNvSpPr>
          <p:nvPr>
            <p:ph idx="1"/>
          </p:nvPr>
        </p:nvSpPr>
        <p:spPr/>
        <p:txBody>
          <a:bodyPr>
            <a:normAutofit/>
          </a:bodyPr>
          <a:lstStyle/>
          <a:p>
            <a:pPr fontAlgn="base"/>
            <a:r>
              <a:rPr lang="en-GB" dirty="0"/>
              <a:t>Understand the </a:t>
            </a:r>
            <a:r>
              <a:rPr lang="en-GB" dirty="0" smtClean="0"/>
              <a:t>system</a:t>
            </a:r>
            <a:endParaRPr lang="en-GB" dirty="0"/>
          </a:p>
          <a:p>
            <a:pPr lvl="1" fontAlgn="base"/>
            <a:r>
              <a:rPr lang="en-GB" dirty="0"/>
              <a:t>The following areas are often overlooked:</a:t>
            </a:r>
          </a:p>
          <a:p>
            <a:pPr lvl="2" fontAlgn="base"/>
            <a:r>
              <a:rPr lang="en-GB" sz="2400" dirty="0"/>
              <a:t>Devices used to access data</a:t>
            </a:r>
          </a:p>
          <a:p>
            <a:pPr lvl="2" fontAlgn="base"/>
            <a:r>
              <a:rPr lang="en-GB" sz="2400" dirty="0"/>
              <a:t>Third-party services</a:t>
            </a:r>
          </a:p>
          <a:p>
            <a:pPr lvl="2" fontAlgn="base"/>
            <a:r>
              <a:rPr lang="en-GB" sz="2400" dirty="0"/>
              <a:t>Network-security devices</a:t>
            </a:r>
          </a:p>
          <a:p>
            <a:pPr lvl="2" fontAlgn="base"/>
            <a:r>
              <a:rPr lang="en-GB" sz="2400" dirty="0"/>
              <a:t>Copies of your data</a:t>
            </a:r>
          </a:p>
          <a:p>
            <a:pPr lvl="2" fontAlgn="base"/>
            <a:r>
              <a:rPr lang="en-GB" sz="2400" dirty="0"/>
              <a:t>Communications over insecure networks</a:t>
            </a:r>
          </a:p>
          <a:p>
            <a:pPr lvl="2" fontAlgn="base"/>
            <a:r>
              <a:rPr lang="en-GB" sz="2400" dirty="0"/>
              <a:t>Appropriate security for every iteration of your system</a:t>
            </a:r>
          </a:p>
          <a:p>
            <a:pPr marL="971550" lvl="1" indent="-514350" fontAlgn="base">
              <a:buFont typeface="+mj-lt"/>
              <a:buAutoNum type="arabicPeriod" startAt="4"/>
            </a:pPr>
            <a:endParaRPr lang="en-GB" dirty="0"/>
          </a:p>
          <a:p>
            <a:pPr lvl="1" fontAlgn="base"/>
            <a:endParaRPr lang="en-GB" dirty="0"/>
          </a:p>
          <a:p>
            <a:endParaRPr lang="en-GB" dirty="0"/>
          </a:p>
        </p:txBody>
      </p:sp>
    </p:spTree>
    <p:extLst>
      <p:ext uri="{BB962C8B-B14F-4D97-AF65-F5344CB8AC3E}">
        <p14:creationId xmlns:p14="http://schemas.microsoft.com/office/powerpoint/2010/main" val="3497243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r>
              <a:rPr lang="en-GB" dirty="0" smtClean="0"/>
              <a:t>Govern Security Risks</a:t>
            </a:r>
            <a:endParaRPr lang="en-GB" dirty="0"/>
          </a:p>
        </p:txBody>
      </p:sp>
      <p:sp>
        <p:nvSpPr>
          <p:cNvPr id="3" name="Content Placeholder 2"/>
          <p:cNvSpPr>
            <a:spLocks noGrp="1"/>
          </p:cNvSpPr>
          <p:nvPr>
            <p:ph idx="1"/>
          </p:nvPr>
        </p:nvSpPr>
        <p:spPr/>
        <p:txBody>
          <a:bodyPr>
            <a:normAutofit lnSpcReduction="10000"/>
          </a:bodyPr>
          <a:lstStyle/>
          <a:p>
            <a:pPr fontAlgn="base"/>
            <a:r>
              <a:rPr lang="en-GB" dirty="0"/>
              <a:t>Be clear about how you govern security </a:t>
            </a:r>
            <a:r>
              <a:rPr lang="en-GB" dirty="0" smtClean="0"/>
              <a:t>risks</a:t>
            </a:r>
          </a:p>
          <a:p>
            <a:pPr fontAlgn="base"/>
            <a:r>
              <a:rPr lang="en-GB" dirty="0" smtClean="0"/>
              <a:t>Good </a:t>
            </a:r>
            <a:r>
              <a:rPr lang="en-GB" dirty="0"/>
              <a:t>governance implies effective control over your systems and operations security, </a:t>
            </a:r>
            <a:r>
              <a:rPr lang="en-GB" i="1" dirty="0"/>
              <a:t>not</a:t>
            </a:r>
            <a:r>
              <a:rPr lang="en-GB" dirty="0"/>
              <a:t> blind adherence to pre-determined </a:t>
            </a:r>
            <a:r>
              <a:rPr lang="en-GB" dirty="0" smtClean="0"/>
              <a:t>processes</a:t>
            </a:r>
          </a:p>
          <a:p>
            <a:pPr fontAlgn="base"/>
            <a:r>
              <a:rPr lang="en-GB" dirty="0" smtClean="0"/>
              <a:t>Trade-offs </a:t>
            </a:r>
            <a:r>
              <a:rPr lang="en-GB" dirty="0"/>
              <a:t>in terms of the business impact, while balancing  security, usability and cost during design, it’s important to talk about it rather than relying on technical </a:t>
            </a:r>
            <a:r>
              <a:rPr lang="en-GB" dirty="0" smtClean="0"/>
              <a:t>language</a:t>
            </a:r>
          </a:p>
          <a:p>
            <a:pPr fontAlgn="base"/>
            <a:r>
              <a:rPr lang="en-GB" dirty="0" smtClean="0"/>
              <a:t>Consider </a:t>
            </a:r>
            <a:r>
              <a:rPr lang="en-GB" dirty="0"/>
              <a:t>the cost of not doing something just as much as the cost of doing </a:t>
            </a:r>
            <a:r>
              <a:rPr lang="en-GB" dirty="0" smtClean="0"/>
              <a:t>it</a:t>
            </a:r>
          </a:p>
          <a:p>
            <a:pPr lvl="1" fontAlgn="base"/>
            <a:r>
              <a:rPr lang="en-GB" sz="2800" dirty="0" smtClean="0"/>
              <a:t>These </a:t>
            </a:r>
            <a:r>
              <a:rPr lang="en-GB" sz="2800" dirty="0"/>
              <a:t>costs could include fines under GDPR or NIS</a:t>
            </a:r>
            <a:r>
              <a:rPr lang="en-GB" sz="2800" dirty="0">
                <a:hlinkClick r:id="rId3"/>
              </a:rPr>
              <a:t> </a:t>
            </a:r>
            <a:r>
              <a:rPr lang="en-GB" sz="2800" dirty="0"/>
              <a:t>legislation,  business cost and reputational damage.</a:t>
            </a:r>
          </a:p>
          <a:p>
            <a:endParaRPr lang="en-GB" dirty="0"/>
          </a:p>
        </p:txBody>
      </p:sp>
    </p:spTree>
    <p:extLst>
      <p:ext uri="{BB962C8B-B14F-4D97-AF65-F5344CB8AC3E}">
        <p14:creationId xmlns:p14="http://schemas.microsoft.com/office/powerpoint/2010/main" val="574423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68" y="276112"/>
            <a:ext cx="9292425" cy="1325563"/>
          </a:xfrm>
        </p:spPr>
        <p:txBody>
          <a:bodyPr/>
          <a:lstStyle/>
          <a:p>
            <a:pPr fontAlgn="base"/>
            <a:r>
              <a:rPr lang="en-GB" dirty="0" smtClean="0"/>
              <a:t>Responsibilities</a:t>
            </a:r>
            <a:endParaRPr lang="en-GB" dirty="0"/>
          </a:p>
        </p:txBody>
      </p:sp>
      <p:sp>
        <p:nvSpPr>
          <p:cNvPr id="7" name="Freeform 6"/>
          <p:cNvSpPr/>
          <p:nvPr/>
        </p:nvSpPr>
        <p:spPr>
          <a:xfrm>
            <a:off x="4972309" y="2319702"/>
            <a:ext cx="6502515" cy="3509156"/>
          </a:xfrm>
          <a:custGeom>
            <a:avLst/>
            <a:gdLst>
              <a:gd name="connsiteX0" fmla="*/ 0 w 3208371"/>
              <a:gd name="connsiteY0" fmla="*/ 534739 h 3509156"/>
              <a:gd name="connsiteX1" fmla="*/ 534739 w 3208371"/>
              <a:gd name="connsiteY1" fmla="*/ 0 h 3509156"/>
              <a:gd name="connsiteX2" fmla="*/ 2673632 w 3208371"/>
              <a:gd name="connsiteY2" fmla="*/ 0 h 3509156"/>
              <a:gd name="connsiteX3" fmla="*/ 3208371 w 3208371"/>
              <a:gd name="connsiteY3" fmla="*/ 534739 h 3509156"/>
              <a:gd name="connsiteX4" fmla="*/ 3208371 w 3208371"/>
              <a:gd name="connsiteY4" fmla="*/ 2974417 h 3509156"/>
              <a:gd name="connsiteX5" fmla="*/ 2673632 w 3208371"/>
              <a:gd name="connsiteY5" fmla="*/ 3509156 h 3509156"/>
              <a:gd name="connsiteX6" fmla="*/ 534739 w 3208371"/>
              <a:gd name="connsiteY6" fmla="*/ 3509156 h 3509156"/>
              <a:gd name="connsiteX7" fmla="*/ 0 w 3208371"/>
              <a:gd name="connsiteY7" fmla="*/ 2974417 h 3509156"/>
              <a:gd name="connsiteX8" fmla="*/ 0 w 3208371"/>
              <a:gd name="connsiteY8" fmla="*/ 534739 h 3509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8371" h="3509156">
                <a:moveTo>
                  <a:pt x="0" y="534739"/>
                </a:moveTo>
                <a:cubicBezTo>
                  <a:pt x="0" y="239411"/>
                  <a:pt x="239411" y="0"/>
                  <a:pt x="534739" y="0"/>
                </a:cubicBezTo>
                <a:lnTo>
                  <a:pt x="2673632" y="0"/>
                </a:lnTo>
                <a:cubicBezTo>
                  <a:pt x="2968960" y="0"/>
                  <a:pt x="3208371" y="239411"/>
                  <a:pt x="3208371" y="534739"/>
                </a:cubicBezTo>
                <a:lnTo>
                  <a:pt x="3208371" y="2974417"/>
                </a:lnTo>
                <a:cubicBezTo>
                  <a:pt x="3208371" y="3269745"/>
                  <a:pt x="2968960" y="3509156"/>
                  <a:pt x="2673632" y="3509156"/>
                </a:cubicBezTo>
                <a:lnTo>
                  <a:pt x="534739" y="3509156"/>
                </a:lnTo>
                <a:cubicBezTo>
                  <a:pt x="239411" y="3509156"/>
                  <a:pt x="0" y="3269745"/>
                  <a:pt x="0" y="2974417"/>
                </a:cubicBezTo>
                <a:lnTo>
                  <a:pt x="0" y="53473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5200" tIns="225200" rIns="225200" bIns="225200" numCol="1" spcCol="1270" anchor="t" anchorCtr="0">
            <a:noAutofit/>
          </a:bodyPr>
          <a:lstStyle/>
          <a:p>
            <a:pPr lvl="0" algn="l" defTabSz="800100" rtl="0">
              <a:lnSpc>
                <a:spcPct val="90000"/>
              </a:lnSpc>
              <a:spcBef>
                <a:spcPct val="0"/>
              </a:spcBef>
              <a:spcAft>
                <a:spcPct val="35000"/>
              </a:spcAft>
            </a:pPr>
            <a:endParaRPr lang="en-GB" sz="2000" kern="1200" dirty="0"/>
          </a:p>
          <a:p>
            <a:pPr marL="114300" lvl="1" indent="-114300" algn="l" defTabSz="622300" rtl="0">
              <a:lnSpc>
                <a:spcPct val="90000"/>
              </a:lnSpc>
              <a:spcBef>
                <a:spcPct val="0"/>
              </a:spcBef>
              <a:spcAft>
                <a:spcPct val="15000"/>
              </a:spcAft>
              <a:buChar char="••"/>
            </a:pPr>
            <a:r>
              <a:rPr lang="en-GB" sz="2000" kern="1200" dirty="0" smtClean="0"/>
              <a:t>Everyone involved in designing and operating a system should be suitably qualified or experienced, know what their role is, and know what decisions they are empowered to make</a:t>
            </a:r>
            <a:endParaRPr lang="en-GB" sz="2000" kern="1200" dirty="0"/>
          </a:p>
          <a:p>
            <a:pPr marL="114300" lvl="1" indent="-114300" algn="l" defTabSz="622300" rtl="0">
              <a:lnSpc>
                <a:spcPct val="90000"/>
              </a:lnSpc>
              <a:spcBef>
                <a:spcPct val="0"/>
              </a:spcBef>
              <a:spcAft>
                <a:spcPct val="15000"/>
              </a:spcAft>
              <a:buChar char="••"/>
            </a:pPr>
            <a:r>
              <a:rPr lang="en-GB" sz="2000" kern="1200" dirty="0" smtClean="0"/>
              <a:t>You should adopt a continual development approach to skills and training. </a:t>
            </a:r>
            <a:endParaRPr lang="en-GB" sz="2000" kern="1200" dirty="0"/>
          </a:p>
          <a:p>
            <a:pPr marL="114300" lvl="1" indent="-114300" algn="l" defTabSz="622300" rtl="0">
              <a:lnSpc>
                <a:spcPct val="90000"/>
              </a:lnSpc>
              <a:spcBef>
                <a:spcPct val="0"/>
              </a:spcBef>
              <a:spcAft>
                <a:spcPct val="15000"/>
              </a:spcAft>
              <a:buChar char="••"/>
            </a:pPr>
            <a:r>
              <a:rPr lang="en-GB" sz="2000" kern="1200" dirty="0" smtClean="0"/>
              <a:t>This will ensure that gaps in your capabilities are identified, logged and mitigated. </a:t>
            </a:r>
            <a:endParaRPr lang="en-GB" sz="2000" kern="1200" dirty="0"/>
          </a:p>
        </p:txBody>
      </p:sp>
      <p:sp>
        <p:nvSpPr>
          <p:cNvPr id="6" name="Isosceles Triangle 5"/>
          <p:cNvSpPr/>
          <p:nvPr/>
        </p:nvSpPr>
        <p:spPr>
          <a:xfrm>
            <a:off x="876279" y="1789766"/>
            <a:ext cx="4935956" cy="4935956"/>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p:cNvSpPr txBox="1"/>
          <p:nvPr/>
        </p:nvSpPr>
        <p:spPr>
          <a:xfrm>
            <a:off x="1640539" y="5013747"/>
            <a:ext cx="3666565" cy="2308324"/>
          </a:xfrm>
          <a:prstGeom prst="rect">
            <a:avLst/>
          </a:prstGeom>
          <a:noFill/>
        </p:spPr>
        <p:txBody>
          <a:bodyPr wrap="square" rtlCol="0">
            <a:spAutoFit/>
          </a:bodyPr>
          <a:lstStyle/>
          <a:p>
            <a:pPr lvl="0"/>
            <a:r>
              <a:rPr lang="en-GB" sz="3600" dirty="0"/>
              <a:t>Ensure there is no ambiguity about responsibilities</a:t>
            </a:r>
          </a:p>
          <a:p>
            <a:endParaRPr lang="en-GB" sz="3600" dirty="0"/>
          </a:p>
        </p:txBody>
      </p:sp>
    </p:spTree>
    <p:extLst>
      <p:ext uri="{BB962C8B-B14F-4D97-AF65-F5344CB8AC3E}">
        <p14:creationId xmlns:p14="http://schemas.microsoft.com/office/powerpoint/2010/main" val="558005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compromise difficult</a:t>
            </a:r>
          </a:p>
        </p:txBody>
      </p:sp>
      <p:sp>
        <p:nvSpPr>
          <p:cNvPr id="3" name="Content Placeholder 2"/>
          <p:cNvSpPr>
            <a:spLocks noGrp="1"/>
          </p:cNvSpPr>
          <p:nvPr>
            <p:ph idx="1"/>
          </p:nvPr>
        </p:nvSpPr>
        <p:spPr/>
        <p:txBody>
          <a:bodyPr>
            <a:normAutofit/>
          </a:bodyPr>
          <a:lstStyle/>
          <a:p>
            <a:r>
              <a:rPr lang="en-GB" dirty="0"/>
              <a:t>Designing with security in mind means applying concepts and using techniques which make it harder for attackers to compromise your data or systems</a:t>
            </a:r>
          </a:p>
          <a:p>
            <a:r>
              <a:rPr lang="en-GB" dirty="0"/>
              <a:t>External input can't be trusted</a:t>
            </a:r>
          </a:p>
          <a:p>
            <a:pPr lvl="1"/>
            <a:r>
              <a:rPr lang="en-GB" dirty="0"/>
              <a:t>Transform, validate, or render it safely</a:t>
            </a:r>
          </a:p>
          <a:p>
            <a:r>
              <a:rPr lang="en-GB" dirty="0"/>
              <a:t>Reduce attack surface</a:t>
            </a:r>
          </a:p>
          <a:p>
            <a:endParaRPr lang="en-GB" dirty="0"/>
          </a:p>
        </p:txBody>
      </p:sp>
    </p:spTree>
    <p:extLst>
      <p:ext uri="{BB962C8B-B14F-4D97-AF65-F5344CB8AC3E}">
        <p14:creationId xmlns:p14="http://schemas.microsoft.com/office/powerpoint/2010/main" val="3602313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compromise difficult</a:t>
            </a:r>
          </a:p>
        </p:txBody>
      </p:sp>
      <p:sp>
        <p:nvSpPr>
          <p:cNvPr id="3" name="Content Placeholder 2"/>
          <p:cNvSpPr>
            <a:spLocks noGrp="1"/>
          </p:cNvSpPr>
          <p:nvPr>
            <p:ph idx="1"/>
          </p:nvPr>
        </p:nvSpPr>
        <p:spPr/>
        <p:txBody>
          <a:bodyPr>
            <a:normAutofit/>
          </a:bodyPr>
          <a:lstStyle/>
          <a:p>
            <a:r>
              <a:rPr lang="en-GB" dirty="0"/>
              <a:t>Gain confidence in crucial security controls</a:t>
            </a:r>
          </a:p>
          <a:p>
            <a:r>
              <a:rPr lang="en-GB" dirty="0"/>
              <a:t>Protect management and operations environments from targeted attacks</a:t>
            </a:r>
          </a:p>
          <a:p>
            <a:r>
              <a:rPr lang="en-GB" dirty="0"/>
              <a:t>Prefer tried and tested approaches</a:t>
            </a:r>
          </a:p>
          <a:p>
            <a:r>
              <a:rPr lang="en-GB" dirty="0"/>
              <a:t>All operations should be individually authorised and accounted for</a:t>
            </a:r>
          </a:p>
          <a:p>
            <a:r>
              <a:rPr lang="en-GB" dirty="0"/>
              <a:t>Design for easy maintenance</a:t>
            </a:r>
          </a:p>
          <a:p>
            <a:r>
              <a:rPr lang="en-GB" dirty="0"/>
              <a:t>Make it easy for administrators to manage access control</a:t>
            </a:r>
          </a:p>
          <a:p>
            <a:r>
              <a:rPr lang="en-GB" dirty="0"/>
              <a:t>Make it easy for users to do the right thing</a:t>
            </a:r>
          </a:p>
        </p:txBody>
      </p:sp>
    </p:spTree>
    <p:extLst>
      <p:ext uri="{BB962C8B-B14F-4D97-AF65-F5344CB8AC3E}">
        <p14:creationId xmlns:p14="http://schemas.microsoft.com/office/powerpoint/2010/main" val="4127571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Disruption Difficult</a:t>
            </a:r>
          </a:p>
        </p:txBody>
      </p:sp>
      <p:sp>
        <p:nvSpPr>
          <p:cNvPr id="3" name="Content Placeholder 2"/>
          <p:cNvSpPr>
            <a:spLocks noGrp="1"/>
          </p:cNvSpPr>
          <p:nvPr>
            <p:ph idx="1"/>
          </p:nvPr>
        </p:nvSpPr>
        <p:spPr>
          <a:xfrm>
            <a:off x="312821" y="1825625"/>
            <a:ext cx="11590421" cy="2289175"/>
          </a:xfrm>
        </p:spPr>
        <p:txBody>
          <a:bodyPr/>
          <a:lstStyle/>
          <a:p>
            <a:r>
              <a:rPr lang="en-GB" dirty="0"/>
              <a:t>When high-value or critical services rely on technology for delivery, it becomes essential that the technology is always available. In these cases the acceptable percentage of ‘down time’ can be effectively </a:t>
            </a:r>
            <a:r>
              <a:rPr lang="en-GB" dirty="0" smtClean="0"/>
              <a:t>zero</a:t>
            </a:r>
            <a:endParaRPr lang="en-GB" dirty="0"/>
          </a:p>
        </p:txBody>
      </p:sp>
    </p:spTree>
    <p:extLst>
      <p:ext uri="{BB962C8B-B14F-4D97-AF65-F5344CB8AC3E}">
        <p14:creationId xmlns:p14="http://schemas.microsoft.com/office/powerpoint/2010/main" val="2266628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Collect all relevant security events and logs</a:t>
            </a:r>
            <a:endParaRPr lang="en-GB" dirty="0">
              <a:cs typeface="Calibri" panose="020F0502020204030204"/>
            </a:endParaRPr>
          </a:p>
          <a:p>
            <a:r>
              <a:rPr lang="en-GB" dirty="0">
                <a:ea typeface="+mn-lt"/>
                <a:cs typeface="+mn-lt"/>
              </a:rPr>
              <a:t>Having the right data is essential both for preparation  for analysis in event of a breach, or if you want to detect potential and actual compromises in </a:t>
            </a:r>
            <a:r>
              <a:rPr lang="en-GB" dirty="0" smtClean="0">
                <a:ea typeface="+mn-lt"/>
                <a:cs typeface="+mn-lt"/>
              </a:rPr>
              <a:t>real-time</a:t>
            </a:r>
            <a:endParaRPr lang="en-GB" dirty="0">
              <a:cs typeface="Calibri"/>
            </a:endParaRPr>
          </a:p>
          <a:p>
            <a:r>
              <a:rPr lang="en-GB" dirty="0">
                <a:ea typeface="+mn-lt"/>
                <a:cs typeface="+mn-lt"/>
              </a:rPr>
              <a:t>It is important to ensure having sufficient log for performing root cause analysis in the event of a </a:t>
            </a:r>
            <a:r>
              <a:rPr lang="en-GB" dirty="0" smtClean="0">
                <a:ea typeface="+mn-lt"/>
                <a:cs typeface="+mn-lt"/>
              </a:rPr>
              <a:t>failure</a:t>
            </a:r>
            <a:endParaRPr lang="en-GB" dirty="0">
              <a:ea typeface="+mn-lt"/>
              <a:cs typeface="+mn-lt"/>
            </a:endParaRPr>
          </a:p>
          <a:p>
            <a:r>
              <a:rPr lang="en-GB" dirty="0" smtClean="0">
                <a:ea typeface="+mn-lt"/>
                <a:cs typeface="+mn-lt"/>
              </a:rPr>
              <a:t>Both </a:t>
            </a:r>
            <a:r>
              <a:rPr lang="en-GB" dirty="0">
                <a:ea typeface="+mn-lt"/>
                <a:cs typeface="+mn-lt"/>
              </a:rPr>
              <a:t>infrastructure and application-level logs may be </a:t>
            </a:r>
            <a:r>
              <a:rPr lang="en-GB" dirty="0" smtClean="0">
                <a:ea typeface="+mn-lt"/>
                <a:cs typeface="+mn-lt"/>
              </a:rPr>
              <a:t>needed</a:t>
            </a:r>
            <a:endParaRPr lang="en-GB" dirty="0"/>
          </a:p>
          <a:p>
            <a:endParaRPr lang="en-GB" dirty="0">
              <a:cs typeface="Calibri"/>
            </a:endParaRPr>
          </a:p>
        </p:txBody>
      </p:sp>
    </p:spTree>
    <p:extLst>
      <p:ext uri="{BB962C8B-B14F-4D97-AF65-F5344CB8AC3E}">
        <p14:creationId xmlns:p14="http://schemas.microsoft.com/office/powerpoint/2010/main" val="2599755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517495"/>
                </a:solidFill>
                <a:latin typeface="Calibri"/>
              </a:rPr>
              <a:t>Objectives</a:t>
            </a:r>
            <a:endParaRPr lang="en-US" sz="4400" b="0" strike="noStrike" spc="-1" dirty="0">
              <a:solidFill>
                <a:srgbClr val="517495"/>
              </a:solidFill>
              <a:latin typeface="Calibri"/>
            </a:endParaRPr>
          </a:p>
        </p:txBody>
      </p:sp>
      <p:sp>
        <p:nvSpPr>
          <p:cNvPr id="134" name="TextShape 2"/>
          <p:cNvSpPr txBox="1"/>
          <p:nvPr/>
        </p:nvSpPr>
        <p:spPr>
          <a:xfrm>
            <a:off x="312840" y="1825560"/>
            <a:ext cx="11590200" cy="5379912"/>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Apprentices should be able to demonstrate an understanding of modern cyber security design practice and devising a security case for a given system</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Outcomes </a:t>
            </a:r>
            <a:r>
              <a:rPr lang="en-GB" sz="2800" b="0" strike="noStrike" spc="-1" dirty="0">
                <a:solidFill>
                  <a:srgbClr val="000000"/>
                </a:solidFill>
                <a:latin typeface="Calibri"/>
              </a:rPr>
              <a:t>should</a:t>
            </a:r>
            <a:r>
              <a:rPr lang="en-US" sz="2800" b="0" strike="noStrike" spc="-1" dirty="0">
                <a:solidFill>
                  <a:srgbClr val="000000"/>
                </a:solidFill>
                <a:latin typeface="Calibri"/>
              </a:rPr>
              <a:t> include: </a:t>
            </a:r>
          </a:p>
          <a:p>
            <a:pPr marL="914400" lvl="1" indent="-456840">
              <a:lnSpc>
                <a:spcPct val="90000"/>
              </a:lnSpc>
              <a:spcBef>
                <a:spcPts val="499"/>
              </a:spcBef>
              <a:buClr>
                <a:srgbClr val="000000"/>
              </a:buClr>
              <a:buFont typeface="Calibri Light"/>
              <a:buAutoNum type="arabicPeriod"/>
            </a:pPr>
            <a:r>
              <a:rPr lang="en-US" sz="2400" b="0" strike="noStrike" spc="-1" dirty="0">
                <a:solidFill>
                  <a:srgbClr val="000000"/>
                </a:solidFill>
                <a:latin typeface="Calibri"/>
              </a:rPr>
              <a:t>Describe what good practice in design is and how this may contribute to security</a:t>
            </a:r>
          </a:p>
          <a:p>
            <a:pPr marL="914400" lvl="1" indent="-456840">
              <a:lnSpc>
                <a:spcPct val="90000"/>
              </a:lnSpc>
              <a:spcBef>
                <a:spcPts val="499"/>
              </a:spcBef>
              <a:buClr>
                <a:srgbClr val="000000"/>
              </a:buClr>
              <a:buFont typeface="Calibri Light"/>
              <a:buAutoNum type="arabicPeriod"/>
            </a:pPr>
            <a:r>
              <a:rPr lang="en-US" sz="2400" b="0" strike="noStrike" spc="-1" dirty="0">
                <a:solidFill>
                  <a:srgbClr val="000000"/>
                </a:solidFill>
                <a:latin typeface="Calibri"/>
              </a:rPr>
              <a:t>Compare and contrast the features of reputable security architectures which incorporate security hardware and software components</a:t>
            </a:r>
          </a:p>
          <a:p>
            <a:pPr marL="914400" lvl="1" indent="-456840">
              <a:lnSpc>
                <a:spcPct val="90000"/>
              </a:lnSpc>
              <a:spcBef>
                <a:spcPts val="499"/>
              </a:spcBef>
              <a:buClr>
                <a:srgbClr val="000000"/>
              </a:buClr>
              <a:buFont typeface="Calibri Light"/>
              <a:buAutoNum type="arabicPeriod"/>
            </a:pPr>
            <a:r>
              <a:rPr lang="en-US" sz="2400" b="0" strike="noStrike" spc="-1" dirty="0">
                <a:solidFill>
                  <a:srgbClr val="000000"/>
                </a:solidFill>
                <a:latin typeface="Calibri"/>
              </a:rPr>
              <a:t>Describe the features of the Common Criteria Protection Profile</a:t>
            </a:r>
          </a:p>
          <a:p>
            <a:pPr marL="914400" lvl="1" indent="-456840">
              <a:lnSpc>
                <a:spcPct val="90000"/>
              </a:lnSpc>
              <a:spcBef>
                <a:spcPts val="499"/>
              </a:spcBef>
              <a:buClr>
                <a:srgbClr val="000000"/>
              </a:buClr>
              <a:buFont typeface="Calibri Light"/>
              <a:buAutoNum type="arabicPeriod"/>
            </a:pPr>
            <a:r>
              <a:rPr lang="en-US" sz="2400" b="0" strike="noStrike" spc="-1" dirty="0">
                <a:solidFill>
                  <a:srgbClr val="000000"/>
                </a:solidFill>
                <a:latin typeface="Calibri"/>
              </a:rPr>
              <a:t>Understand how to design and develop a ‘security case’, </a:t>
            </a:r>
            <a:r>
              <a:rPr lang="en-GB" sz="2400" b="0" strike="noStrike" spc="-1" dirty="0">
                <a:solidFill>
                  <a:srgbClr val="000000"/>
                </a:solidFill>
                <a:latin typeface="Calibri"/>
              </a:rPr>
              <a:t>recognising</a:t>
            </a:r>
            <a:r>
              <a:rPr lang="en-US" sz="2400" b="0" strike="noStrike" spc="-1" dirty="0">
                <a:solidFill>
                  <a:srgbClr val="000000"/>
                </a:solidFill>
                <a:latin typeface="Calibri"/>
              </a:rPr>
              <a:t> that threats evolve and respond to a security design</a:t>
            </a:r>
          </a:p>
          <a:p>
            <a:pPr marL="360">
              <a:lnSpc>
                <a:spcPct val="90000"/>
              </a:lnSpc>
              <a:spcBef>
                <a:spcPts val="1001"/>
              </a:spcBef>
              <a:buClr>
                <a:srgbClr val="FF0000"/>
              </a:buClr>
            </a:pPr>
            <a:endParaRPr lang="en-US" sz="2000" b="1" strike="noStrike" spc="-1" dirty="0">
              <a:solidFill>
                <a:srgbClr val="FF0000"/>
              </a:solidFill>
              <a:latin typeface="Calibri"/>
            </a:endParaRPr>
          </a:p>
          <a:p>
            <a:pPr marL="360">
              <a:lnSpc>
                <a:spcPct val="90000"/>
              </a:lnSpc>
              <a:spcBef>
                <a:spcPts val="1001"/>
              </a:spcBef>
              <a:buClr>
                <a:srgbClr val="FF0000"/>
              </a:buClr>
            </a:pPr>
            <a:r>
              <a:rPr lang="en-US" sz="2000" b="1" strike="noStrike" spc="-1" dirty="0">
                <a:solidFill>
                  <a:srgbClr val="FF0000"/>
                </a:solidFill>
                <a:latin typeface="Calibri"/>
              </a:rPr>
              <a:t>Evidence of lessons learnt in these key areas should be collected and reflected upon when the apprentice is compiling the Summative Portfolio as the apprentice could identify how the task might be done better/differently with knowledge subsequently gained</a:t>
            </a:r>
            <a:endParaRPr lang="en-US" sz="2000" b="1" strike="noStrike" spc="-1" dirty="0">
              <a:solidFill>
                <a:srgbClr val="000000"/>
              </a:solidFill>
              <a:latin typeface="Calibri"/>
            </a:endParaRPr>
          </a:p>
        </p:txBody>
      </p:sp>
    </p:spTree>
    <p:extLst>
      <p:ext uri="{BB962C8B-B14F-4D97-AF65-F5344CB8AC3E}">
        <p14:creationId xmlns:p14="http://schemas.microsoft.com/office/powerpoint/2010/main" val="187601161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34">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Design simple communication flows between components</a:t>
            </a:r>
            <a:endParaRPr lang="en-GB" dirty="0">
              <a:cs typeface="Calibri" panose="020F0502020204030204"/>
            </a:endParaRPr>
          </a:p>
          <a:p>
            <a:r>
              <a:rPr lang="en-GB" dirty="0">
                <a:ea typeface="+mn-lt"/>
                <a:cs typeface="+mn-lt"/>
              </a:rPr>
              <a:t>A well  thought-out design, </a:t>
            </a:r>
            <a:r>
              <a:rPr lang="en-GB" dirty="0" smtClean="0">
                <a:ea typeface="+mn-lt"/>
                <a:cs typeface="+mn-lt"/>
              </a:rPr>
              <a:t>with clearly </a:t>
            </a:r>
            <a:r>
              <a:rPr lang="en-GB" dirty="0">
                <a:ea typeface="+mn-lt"/>
                <a:cs typeface="+mn-lt"/>
              </a:rPr>
              <a:t>defined and </a:t>
            </a:r>
            <a:r>
              <a:rPr lang="en-GB" dirty="0" smtClean="0">
                <a:ea typeface="+mn-lt"/>
                <a:cs typeface="+mn-lt"/>
              </a:rPr>
              <a:t>tightly </a:t>
            </a:r>
            <a:r>
              <a:rPr lang="en-GB" dirty="0">
                <a:ea typeface="+mn-lt"/>
                <a:cs typeface="+mn-lt"/>
              </a:rPr>
              <a:t>constrained communication between components, can simplify security analysis and enable you to identify when something is </a:t>
            </a:r>
            <a:r>
              <a:rPr lang="en-GB" dirty="0" smtClean="0">
                <a:ea typeface="+mn-lt"/>
                <a:cs typeface="+mn-lt"/>
              </a:rPr>
              <a:t>amiss </a:t>
            </a:r>
            <a:endParaRPr lang="en-GB" dirty="0">
              <a:ea typeface="+mn-lt"/>
              <a:cs typeface="+mn-lt"/>
            </a:endParaRPr>
          </a:p>
          <a:p>
            <a:r>
              <a:rPr lang="en-GB" dirty="0">
                <a:ea typeface="+mn-lt"/>
                <a:cs typeface="+mn-lt"/>
              </a:rPr>
              <a:t>Components attempting to communicate in ways which are not part of your design can be a strong indication of </a:t>
            </a:r>
            <a:r>
              <a:rPr lang="en-GB" dirty="0" smtClean="0">
                <a:ea typeface="+mn-lt"/>
                <a:cs typeface="+mn-lt"/>
              </a:rPr>
              <a:t>compromise</a:t>
            </a:r>
            <a:endParaRPr lang="en-GB" dirty="0">
              <a:ea typeface="+mn-lt"/>
              <a:cs typeface="+mn-lt"/>
            </a:endParaRPr>
          </a:p>
          <a:p>
            <a:r>
              <a:rPr lang="en-GB" dirty="0">
                <a:ea typeface="+mn-lt"/>
                <a:cs typeface="+mn-lt"/>
              </a:rPr>
              <a:t>Configure your monitoring tools to detect these indicators and automatically raise </a:t>
            </a:r>
            <a:r>
              <a:rPr lang="en-GB" dirty="0" smtClean="0">
                <a:ea typeface="+mn-lt"/>
                <a:cs typeface="+mn-lt"/>
              </a:rPr>
              <a:t>alerts</a:t>
            </a:r>
            <a:r>
              <a:rPr lang="en-US" dirty="0"/>
              <a:t/>
            </a:r>
            <a:br>
              <a:rPr lang="en-US" dirty="0"/>
            </a:br>
            <a:endParaRPr lang="en-US" dirty="0"/>
          </a:p>
          <a:p>
            <a:endParaRPr lang="en-GB" dirty="0">
              <a:cs typeface="Calibri"/>
            </a:endParaRPr>
          </a:p>
        </p:txBody>
      </p:sp>
    </p:spTree>
    <p:extLst>
      <p:ext uri="{BB962C8B-B14F-4D97-AF65-F5344CB8AC3E}">
        <p14:creationId xmlns:p14="http://schemas.microsoft.com/office/powerpoint/2010/main" val="3065241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Detect malware command and control </a:t>
            </a:r>
            <a:r>
              <a:rPr lang="en-GB" dirty="0">
                <a:ea typeface="+mn-lt"/>
                <a:cs typeface="+mn-lt"/>
              </a:rPr>
              <a:t>(</a:t>
            </a:r>
            <a:r>
              <a:rPr lang="en-GB" dirty="0" smtClean="0">
                <a:ea typeface="+mn-lt"/>
                <a:cs typeface="+mn-lt"/>
              </a:rPr>
              <a:t>C&amp;C</a:t>
            </a:r>
            <a:r>
              <a:rPr lang="en-GB" dirty="0">
                <a:ea typeface="+mn-lt"/>
                <a:cs typeface="+mn-lt"/>
              </a:rPr>
              <a:t>)</a:t>
            </a:r>
            <a:r>
              <a:rPr lang="en-GB" dirty="0"/>
              <a:t> communications </a:t>
            </a:r>
            <a:endParaRPr lang="en-GB" dirty="0">
              <a:ea typeface="+mn-lt"/>
              <a:cs typeface="+mn-lt"/>
            </a:endParaRPr>
          </a:p>
          <a:p>
            <a:r>
              <a:rPr lang="en-GB" dirty="0">
                <a:ea typeface="+mn-lt"/>
                <a:cs typeface="+mn-lt"/>
              </a:rPr>
              <a:t>Watch for attempts by compromised components to contact their command and control </a:t>
            </a:r>
            <a:r>
              <a:rPr lang="en-GB" dirty="0" smtClean="0">
                <a:ea typeface="+mn-lt"/>
                <a:cs typeface="+mn-lt"/>
              </a:rPr>
              <a:t>infrastructure</a:t>
            </a:r>
            <a:endParaRPr lang="en-GB" dirty="0">
              <a:ea typeface="+mn-lt"/>
              <a:cs typeface="+mn-lt"/>
            </a:endParaRPr>
          </a:p>
          <a:p>
            <a:r>
              <a:rPr lang="en-GB" dirty="0">
                <a:ea typeface="+mn-lt"/>
                <a:cs typeface="+mn-lt"/>
              </a:rPr>
              <a:t>This can be achieved by allow listing external domains, or addresses that are acceptable for data </a:t>
            </a:r>
            <a:r>
              <a:rPr lang="en-GB" dirty="0" smtClean="0">
                <a:ea typeface="+mn-lt"/>
                <a:cs typeface="+mn-lt"/>
              </a:rPr>
              <a:t>egress</a:t>
            </a:r>
            <a:endParaRPr lang="en-GB" dirty="0">
              <a:ea typeface="+mn-lt"/>
              <a:cs typeface="+mn-lt"/>
            </a:endParaRPr>
          </a:p>
          <a:p>
            <a:r>
              <a:rPr lang="en-GB" dirty="0">
                <a:ea typeface="+mn-lt"/>
                <a:cs typeface="+mn-lt"/>
              </a:rPr>
              <a:t>Attempts to reach other domains should be prevented and </a:t>
            </a:r>
            <a:r>
              <a:rPr lang="en-GB" dirty="0" smtClean="0">
                <a:ea typeface="+mn-lt"/>
                <a:cs typeface="+mn-lt"/>
              </a:rPr>
              <a:t>reviewed</a:t>
            </a:r>
            <a:endParaRPr lang="en-GB" dirty="0">
              <a:cs typeface="Calibri"/>
            </a:endParaRPr>
          </a:p>
        </p:txBody>
      </p:sp>
    </p:spTree>
    <p:extLst>
      <p:ext uri="{BB962C8B-B14F-4D97-AF65-F5344CB8AC3E}">
        <p14:creationId xmlns:p14="http://schemas.microsoft.com/office/powerpoint/2010/main" val="37849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Make monitoring independent of the system being monitored</a:t>
            </a:r>
            <a:endParaRPr lang="en-GB" dirty="0">
              <a:cs typeface="Calibri" panose="020F0502020204030204"/>
            </a:endParaRPr>
          </a:p>
          <a:p>
            <a:r>
              <a:rPr lang="en-GB" dirty="0">
                <a:ea typeface="+mn-lt"/>
                <a:cs typeface="+mn-lt"/>
              </a:rPr>
              <a:t>This ensures that if the system being monitored is compromised, the attacker will have no visibility of whether the breach has been </a:t>
            </a:r>
            <a:r>
              <a:rPr lang="en-GB" dirty="0" smtClean="0">
                <a:ea typeface="+mn-lt"/>
                <a:cs typeface="+mn-lt"/>
              </a:rPr>
              <a:t>detected</a:t>
            </a:r>
            <a:endParaRPr lang="en-GB" dirty="0">
              <a:ea typeface="+mn-lt"/>
              <a:cs typeface="+mn-lt"/>
            </a:endParaRPr>
          </a:p>
          <a:p>
            <a:r>
              <a:rPr lang="en-GB" dirty="0">
                <a:ea typeface="+mn-lt"/>
                <a:cs typeface="+mn-lt"/>
              </a:rPr>
              <a:t>The same principle holds true for cyber-physical control systems (such as industrial control systems), where telemetry and control channels should be kept independent if it is critical to know how a system is behaving, irrespective of an attacker's actions.</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887741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Make it difficult for attackers to detect security rules through external testing</a:t>
            </a:r>
            <a:endParaRPr lang="en-GB" dirty="0">
              <a:ea typeface="+mn-lt"/>
              <a:cs typeface="+mn-lt"/>
            </a:endParaRPr>
          </a:p>
          <a:p>
            <a:r>
              <a:rPr lang="en-GB" dirty="0">
                <a:ea typeface="+mn-lt"/>
                <a:cs typeface="+mn-lt"/>
              </a:rPr>
              <a:t>If user activity causes one of your security rules to trigger, ensure you only give the minimum user feedback </a:t>
            </a:r>
            <a:r>
              <a:rPr lang="en-GB" dirty="0" smtClean="0">
                <a:ea typeface="+mn-lt"/>
                <a:cs typeface="+mn-lt"/>
              </a:rPr>
              <a:t>necessary</a:t>
            </a:r>
            <a:endParaRPr lang="en-GB" dirty="0">
              <a:ea typeface="+mn-lt"/>
              <a:cs typeface="+mn-lt"/>
            </a:endParaRPr>
          </a:p>
          <a:p>
            <a:r>
              <a:rPr lang="en-GB" dirty="0">
                <a:ea typeface="+mn-lt"/>
                <a:cs typeface="+mn-lt"/>
              </a:rPr>
              <a:t>This makes it more difficult for an attacker to understand your security logic when trying to map out your </a:t>
            </a:r>
            <a:r>
              <a:rPr lang="en-GB" dirty="0" smtClean="0">
                <a:ea typeface="+mn-lt"/>
                <a:cs typeface="+mn-lt"/>
              </a:rPr>
              <a:t>defences</a:t>
            </a:r>
            <a:endParaRPr lang="en-GB" dirty="0">
              <a:ea typeface="+mn-lt"/>
              <a:cs typeface="+mn-lt"/>
            </a:endParaRPr>
          </a:p>
          <a:p>
            <a:endParaRPr lang="en-GB" dirty="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44672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GB" dirty="0"/>
              <a:t>Define  'normal' against abnormal so that you detect the abnormal</a:t>
            </a:r>
            <a:endParaRPr lang="en-GB" dirty="0">
              <a:cs typeface="Calibri" panose="020F0502020204030204"/>
            </a:endParaRPr>
          </a:p>
          <a:p>
            <a:r>
              <a:rPr lang="en-GB" dirty="0">
                <a:ea typeface="+mn-lt"/>
                <a:cs typeface="+mn-lt"/>
              </a:rPr>
              <a:t>Knowing how your systems normally operate means that unexpected behaviour can be </a:t>
            </a:r>
            <a:r>
              <a:rPr lang="en-GB" dirty="0" smtClean="0">
                <a:ea typeface="+mn-lt"/>
                <a:cs typeface="+mn-lt"/>
              </a:rPr>
              <a:t>recognised</a:t>
            </a:r>
            <a:endParaRPr lang="en-GB" dirty="0">
              <a:ea typeface="+mn-lt"/>
              <a:cs typeface="+mn-lt"/>
            </a:endParaRPr>
          </a:p>
          <a:p>
            <a:r>
              <a:rPr lang="en-GB" dirty="0">
                <a:ea typeface="+mn-lt"/>
                <a:cs typeface="+mn-lt"/>
              </a:rPr>
              <a:t>While we are to monitor network load, </a:t>
            </a:r>
            <a:r>
              <a:rPr lang="en-GB" dirty="0" smtClean="0">
                <a:ea typeface="+mn-lt"/>
                <a:cs typeface="+mn-lt"/>
              </a:rPr>
              <a:t>storage </a:t>
            </a:r>
            <a:r>
              <a:rPr lang="en-GB" dirty="0">
                <a:ea typeface="+mn-lt"/>
                <a:cs typeface="+mn-lt"/>
              </a:rPr>
              <a:t>I/O, </a:t>
            </a:r>
            <a:r>
              <a:rPr lang="en-GB" dirty="0" smtClean="0">
                <a:ea typeface="+mn-lt"/>
                <a:cs typeface="+mn-lt"/>
              </a:rPr>
              <a:t>compute </a:t>
            </a:r>
            <a:r>
              <a:rPr lang="en-GB" dirty="0">
                <a:ea typeface="+mn-lt"/>
                <a:cs typeface="+mn-lt"/>
              </a:rPr>
              <a:t>performance, or </a:t>
            </a:r>
            <a:r>
              <a:rPr lang="en-GB" dirty="0" smtClean="0">
                <a:ea typeface="+mn-lt"/>
                <a:cs typeface="+mn-lt"/>
              </a:rPr>
              <a:t>transaction </a:t>
            </a:r>
            <a:r>
              <a:rPr lang="en-GB" dirty="0">
                <a:ea typeface="+mn-lt"/>
                <a:cs typeface="+mn-lt"/>
              </a:rPr>
              <a:t>activity,  design of data flow needs to be </a:t>
            </a:r>
            <a:r>
              <a:rPr lang="en-GB" dirty="0" smtClean="0">
                <a:ea typeface="+mn-lt"/>
                <a:cs typeface="+mn-lt"/>
              </a:rPr>
              <a:t>simple</a:t>
            </a:r>
            <a:endParaRPr lang="en-GB" dirty="0">
              <a:cs typeface="Calibri"/>
            </a:endParaRPr>
          </a:p>
          <a:p>
            <a:r>
              <a:rPr lang="en-GB" dirty="0">
                <a:ea typeface="+mn-lt"/>
                <a:cs typeface="+mn-lt"/>
              </a:rPr>
              <a:t>Whilst this information is useful for optimising system operations, it could also provide potential indications that an attacker is attempting to compromise your systems, or that a breach has </a:t>
            </a:r>
            <a:r>
              <a:rPr lang="en-GB" dirty="0" smtClean="0">
                <a:ea typeface="+mn-lt"/>
                <a:cs typeface="+mn-lt"/>
              </a:rPr>
              <a:t>occurred</a:t>
            </a:r>
          </a:p>
          <a:p>
            <a:r>
              <a:rPr lang="en-GB" dirty="0" smtClean="0">
                <a:ea typeface="+mn-lt"/>
                <a:cs typeface="+mn-lt"/>
              </a:rPr>
              <a:t>Ensure </a:t>
            </a:r>
            <a:r>
              <a:rPr lang="en-GB" dirty="0">
                <a:ea typeface="+mn-lt"/>
                <a:cs typeface="+mn-lt"/>
              </a:rPr>
              <a:t>that anyone monitoring your systems knows what 'normal' should look </a:t>
            </a:r>
            <a:r>
              <a:rPr lang="en-GB" dirty="0" smtClean="0">
                <a:ea typeface="+mn-lt"/>
                <a:cs typeface="+mn-lt"/>
              </a:rPr>
              <a:t>like</a:t>
            </a:r>
            <a:r>
              <a:rPr lang="en-US" dirty="0"/>
              <a:t/>
            </a:r>
            <a:br>
              <a:rPr lang="en-US" dirty="0"/>
            </a:br>
            <a:endParaRPr lang="en-US" dirty="0"/>
          </a:p>
          <a:p>
            <a:endParaRPr lang="en-GB" dirty="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3213263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Collect all relevant security events and logs</a:t>
            </a:r>
            <a:endParaRPr lang="en-GB" dirty="0">
              <a:cs typeface="Calibri" panose="020F0502020204030204"/>
            </a:endParaRPr>
          </a:p>
          <a:p>
            <a:r>
              <a:rPr lang="en-GB" dirty="0">
                <a:ea typeface="+mn-lt"/>
                <a:cs typeface="+mn-lt"/>
              </a:rPr>
              <a:t>Having the right data is essential both for preparation  for analysis in event of a breach, or if you want to detect potential and actual compromises in </a:t>
            </a:r>
            <a:r>
              <a:rPr lang="en-GB" dirty="0" smtClean="0">
                <a:ea typeface="+mn-lt"/>
                <a:cs typeface="+mn-lt"/>
              </a:rPr>
              <a:t>real-time</a:t>
            </a:r>
            <a:endParaRPr lang="en-GB" dirty="0">
              <a:cs typeface="Calibri"/>
            </a:endParaRPr>
          </a:p>
          <a:p>
            <a:r>
              <a:rPr lang="en-GB" dirty="0">
                <a:ea typeface="+mn-lt"/>
                <a:cs typeface="+mn-lt"/>
              </a:rPr>
              <a:t>It is important to ensure having sufficient log for performing root cause analysis in the event of a </a:t>
            </a:r>
            <a:r>
              <a:rPr lang="en-GB" dirty="0" smtClean="0">
                <a:ea typeface="+mn-lt"/>
                <a:cs typeface="+mn-lt"/>
              </a:rPr>
              <a:t>failure</a:t>
            </a:r>
            <a:endParaRPr lang="en-GB" dirty="0">
              <a:ea typeface="+mn-lt"/>
              <a:cs typeface="+mn-lt"/>
            </a:endParaRPr>
          </a:p>
          <a:p>
            <a:r>
              <a:rPr lang="en-GB" dirty="0" smtClean="0">
                <a:ea typeface="+mn-lt"/>
                <a:cs typeface="+mn-lt"/>
              </a:rPr>
              <a:t>Both </a:t>
            </a:r>
            <a:r>
              <a:rPr lang="en-GB" dirty="0">
                <a:ea typeface="+mn-lt"/>
                <a:cs typeface="+mn-lt"/>
              </a:rPr>
              <a:t>infrastructure and application-level logs may be </a:t>
            </a:r>
            <a:r>
              <a:rPr lang="en-GB" dirty="0" smtClean="0">
                <a:ea typeface="+mn-lt"/>
                <a:cs typeface="+mn-lt"/>
              </a:rPr>
              <a:t>needed</a:t>
            </a:r>
            <a:endParaRPr lang="en-GB" dirty="0"/>
          </a:p>
          <a:p>
            <a:endParaRPr lang="en-GB" dirty="0">
              <a:cs typeface="Calibri"/>
            </a:endParaRPr>
          </a:p>
        </p:txBody>
      </p:sp>
    </p:spTree>
    <p:extLst>
      <p:ext uri="{BB962C8B-B14F-4D97-AF65-F5344CB8AC3E}">
        <p14:creationId xmlns:p14="http://schemas.microsoft.com/office/powerpoint/2010/main" val="1180284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Design simple communication flows between components</a:t>
            </a:r>
            <a:endParaRPr lang="en-GB" dirty="0">
              <a:cs typeface="Calibri" panose="020F0502020204030204"/>
            </a:endParaRPr>
          </a:p>
          <a:p>
            <a:r>
              <a:rPr lang="en-GB" dirty="0">
                <a:ea typeface="+mn-lt"/>
                <a:cs typeface="+mn-lt"/>
              </a:rPr>
              <a:t>A well  thought-out design, with </a:t>
            </a:r>
            <a:r>
              <a:rPr lang="en-GB" dirty="0" smtClean="0">
                <a:ea typeface="+mn-lt"/>
                <a:cs typeface="+mn-lt"/>
              </a:rPr>
              <a:t>clearly </a:t>
            </a:r>
            <a:r>
              <a:rPr lang="en-GB" dirty="0">
                <a:ea typeface="+mn-lt"/>
                <a:cs typeface="+mn-lt"/>
              </a:rPr>
              <a:t>defined and </a:t>
            </a:r>
            <a:r>
              <a:rPr lang="en-GB" dirty="0" smtClean="0">
                <a:ea typeface="+mn-lt"/>
                <a:cs typeface="+mn-lt"/>
              </a:rPr>
              <a:t>tightly </a:t>
            </a:r>
            <a:r>
              <a:rPr lang="en-GB" dirty="0">
                <a:ea typeface="+mn-lt"/>
                <a:cs typeface="+mn-lt"/>
              </a:rPr>
              <a:t>constrained communication between components, can simplify security analysis and enable you to identify when something is </a:t>
            </a:r>
            <a:r>
              <a:rPr lang="en-GB" dirty="0" smtClean="0">
                <a:ea typeface="+mn-lt"/>
                <a:cs typeface="+mn-lt"/>
              </a:rPr>
              <a:t>amiss </a:t>
            </a:r>
            <a:endParaRPr lang="en-GB" dirty="0">
              <a:ea typeface="+mn-lt"/>
              <a:cs typeface="+mn-lt"/>
            </a:endParaRPr>
          </a:p>
          <a:p>
            <a:r>
              <a:rPr lang="en-GB" dirty="0">
                <a:ea typeface="+mn-lt"/>
                <a:cs typeface="+mn-lt"/>
              </a:rPr>
              <a:t>Components attempting to communicate in ways which are not part of your design can be a strong indication of </a:t>
            </a:r>
            <a:r>
              <a:rPr lang="en-GB" dirty="0" smtClean="0">
                <a:ea typeface="+mn-lt"/>
                <a:cs typeface="+mn-lt"/>
              </a:rPr>
              <a:t>compromise </a:t>
            </a:r>
            <a:endParaRPr lang="en-GB" dirty="0">
              <a:ea typeface="+mn-lt"/>
              <a:cs typeface="+mn-lt"/>
            </a:endParaRPr>
          </a:p>
          <a:p>
            <a:r>
              <a:rPr lang="en-GB" dirty="0">
                <a:ea typeface="+mn-lt"/>
                <a:cs typeface="+mn-lt"/>
              </a:rPr>
              <a:t>Configure your monitoring tools to detect these indicators and automatically raise </a:t>
            </a:r>
            <a:r>
              <a:rPr lang="en-GB" dirty="0" smtClean="0">
                <a:ea typeface="+mn-lt"/>
                <a:cs typeface="+mn-lt"/>
              </a:rPr>
              <a:t>alerts</a:t>
            </a:r>
            <a:r>
              <a:rPr lang="en-US" dirty="0"/>
              <a:t/>
            </a:r>
            <a:br>
              <a:rPr lang="en-US" dirty="0"/>
            </a:br>
            <a:endParaRPr lang="en-US" dirty="0"/>
          </a:p>
          <a:p>
            <a:endParaRPr lang="en-GB" dirty="0">
              <a:cs typeface="Calibri"/>
            </a:endParaRPr>
          </a:p>
        </p:txBody>
      </p:sp>
    </p:spTree>
    <p:extLst>
      <p:ext uri="{BB962C8B-B14F-4D97-AF65-F5344CB8AC3E}">
        <p14:creationId xmlns:p14="http://schemas.microsoft.com/office/powerpoint/2010/main" val="2818649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Detect malware command and control </a:t>
            </a:r>
            <a:r>
              <a:rPr lang="en-GB" dirty="0">
                <a:ea typeface="+mn-lt"/>
                <a:cs typeface="+mn-lt"/>
              </a:rPr>
              <a:t>(C&amp; C)</a:t>
            </a:r>
            <a:r>
              <a:rPr lang="en-GB" dirty="0"/>
              <a:t> communications </a:t>
            </a:r>
            <a:endParaRPr lang="en-GB" dirty="0">
              <a:ea typeface="+mn-lt"/>
              <a:cs typeface="+mn-lt"/>
            </a:endParaRPr>
          </a:p>
          <a:p>
            <a:r>
              <a:rPr lang="en-GB" dirty="0">
                <a:ea typeface="+mn-lt"/>
                <a:cs typeface="+mn-lt"/>
              </a:rPr>
              <a:t>Watch for attempts by compromised components to contact their command and control </a:t>
            </a:r>
            <a:r>
              <a:rPr lang="en-GB" dirty="0" smtClean="0">
                <a:ea typeface="+mn-lt"/>
                <a:cs typeface="+mn-lt"/>
              </a:rPr>
              <a:t>infrastructure</a:t>
            </a:r>
            <a:r>
              <a:rPr lang="en-GB" dirty="0">
                <a:ea typeface="+mn-lt"/>
                <a:cs typeface="+mn-lt"/>
              </a:rPr>
              <a:t> </a:t>
            </a:r>
          </a:p>
          <a:p>
            <a:r>
              <a:rPr lang="en-GB" dirty="0">
                <a:ea typeface="+mn-lt"/>
                <a:cs typeface="+mn-lt"/>
              </a:rPr>
              <a:t>This can be achieved by allow listing external domains, or addresses that are acceptable for data </a:t>
            </a:r>
            <a:r>
              <a:rPr lang="en-GB" dirty="0" smtClean="0">
                <a:ea typeface="+mn-lt"/>
                <a:cs typeface="+mn-lt"/>
              </a:rPr>
              <a:t>egress</a:t>
            </a:r>
            <a:r>
              <a:rPr lang="en-GB" dirty="0">
                <a:ea typeface="+mn-lt"/>
                <a:cs typeface="+mn-lt"/>
              </a:rPr>
              <a:t> </a:t>
            </a:r>
          </a:p>
          <a:p>
            <a:r>
              <a:rPr lang="en-GB" dirty="0">
                <a:ea typeface="+mn-lt"/>
                <a:cs typeface="+mn-lt"/>
              </a:rPr>
              <a:t>Attempts to reach other domains should be prevented and </a:t>
            </a:r>
            <a:r>
              <a:rPr lang="en-GB" dirty="0" smtClean="0">
                <a:ea typeface="+mn-lt"/>
                <a:cs typeface="+mn-lt"/>
              </a:rPr>
              <a:t>reviewed</a:t>
            </a:r>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3959870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Make monitoring independent of the system being monitored</a:t>
            </a:r>
            <a:endParaRPr lang="en-GB" dirty="0">
              <a:cs typeface="Calibri" panose="020F0502020204030204"/>
            </a:endParaRPr>
          </a:p>
          <a:p>
            <a:r>
              <a:rPr lang="en-GB" dirty="0">
                <a:ea typeface="+mn-lt"/>
                <a:cs typeface="+mn-lt"/>
              </a:rPr>
              <a:t>This ensures that if the system being monitored is compromised, the attacker will have no visibility of whether the breach has been </a:t>
            </a:r>
            <a:r>
              <a:rPr lang="en-GB" dirty="0" smtClean="0">
                <a:ea typeface="+mn-lt"/>
                <a:cs typeface="+mn-lt"/>
              </a:rPr>
              <a:t>detected</a:t>
            </a:r>
            <a:endParaRPr lang="en-GB" dirty="0">
              <a:ea typeface="+mn-lt"/>
              <a:cs typeface="+mn-lt"/>
            </a:endParaRPr>
          </a:p>
          <a:p>
            <a:r>
              <a:rPr lang="en-GB" dirty="0">
                <a:ea typeface="+mn-lt"/>
                <a:cs typeface="+mn-lt"/>
              </a:rPr>
              <a:t>The same principle holds true for cyber-physical control systems (such as industrial control systems), where telemetry and control channels should be kept independent if it is critical to know how a system is </a:t>
            </a:r>
            <a:r>
              <a:rPr lang="en-GB" dirty="0" smtClean="0">
                <a:ea typeface="+mn-lt"/>
                <a:cs typeface="+mn-lt"/>
              </a:rPr>
              <a:t>behaving </a:t>
            </a:r>
            <a:r>
              <a:rPr lang="en-GB" dirty="0">
                <a:ea typeface="+mn-lt"/>
                <a:cs typeface="+mn-lt"/>
              </a:rPr>
              <a:t>irrespective of an attacker's actions.</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052391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a:bodyPr>
          <a:lstStyle/>
          <a:p>
            <a:r>
              <a:rPr lang="en-GB"/>
              <a:t>Make it difficult for attackers to detect security rules through external testing</a:t>
            </a:r>
            <a:endParaRPr lang="en-GB">
              <a:ea typeface="+mn-lt"/>
              <a:cs typeface="+mn-lt"/>
            </a:endParaRPr>
          </a:p>
          <a:p>
            <a:r>
              <a:rPr lang="en-GB">
                <a:ea typeface="+mn-lt"/>
                <a:cs typeface="+mn-lt"/>
              </a:rPr>
              <a:t>If user activity causes one of your security rules to trigger, ensure you only give the minimum user feedback necessary.</a:t>
            </a:r>
          </a:p>
          <a:p>
            <a:r>
              <a:rPr lang="en-GB">
                <a:ea typeface="+mn-lt"/>
                <a:cs typeface="+mn-lt"/>
              </a:rPr>
              <a:t>This makes it more difficult for an attacker to understand your security logic when trying to map out your defences.</a:t>
            </a:r>
          </a:p>
          <a:p>
            <a:endParaRPr lang="en-GB">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157423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361080" y="1709640"/>
            <a:ext cx="11341440" cy="2852280"/>
          </a:xfrm>
          <a:prstGeom prst="rect">
            <a:avLst/>
          </a:prstGeom>
          <a:noFill/>
          <a:ln>
            <a:noFill/>
          </a:ln>
        </p:spPr>
        <p:txBody>
          <a:bodyPr anchor="b"/>
          <a:lstStyle/>
          <a:p>
            <a:pPr>
              <a:lnSpc>
                <a:spcPct val="90000"/>
              </a:lnSpc>
            </a:pPr>
            <a:r>
              <a:rPr lang="en-US" sz="6000" b="0" strike="noStrike" spc="-1">
                <a:solidFill>
                  <a:srgbClr val="2E75B6"/>
                </a:solidFill>
                <a:latin typeface="Calibri"/>
              </a:rPr>
              <a:t>1. IT Security Design Principles (20%, K3) </a:t>
            </a:r>
            <a:endParaRPr lang="en-US" sz="6000" b="0" strike="noStrike" spc="-1">
              <a:solidFill>
                <a:srgbClr val="000000"/>
              </a:solidFill>
              <a:latin typeface="Calibri"/>
            </a:endParaRPr>
          </a:p>
        </p:txBody>
      </p:sp>
      <p:sp>
        <p:nvSpPr>
          <p:cNvPr id="136" name="TextShape 2"/>
          <p:cNvSpPr txBox="1"/>
          <p:nvPr/>
        </p:nvSpPr>
        <p:spPr>
          <a:xfrm>
            <a:off x="831960" y="4589640"/>
            <a:ext cx="10515240" cy="2107800"/>
          </a:xfrm>
          <a:prstGeom prst="rect">
            <a:avLst/>
          </a:prstGeom>
          <a:noFill/>
          <a:ln>
            <a:noFill/>
          </a:ln>
        </p:spPr>
        <p:txBody>
          <a:bodyPr>
            <a:normAutofit fontScale="70000" lnSpcReduction="20000"/>
          </a:bodyPr>
          <a:lstStyle/>
          <a:p>
            <a:pPr>
              <a:lnSpc>
                <a:spcPct val="90000"/>
              </a:lnSpc>
              <a:spcBef>
                <a:spcPts val="1001"/>
              </a:spcBef>
            </a:pPr>
            <a:r>
              <a:rPr lang="en-US" sz="2400" b="0" strike="noStrike" spc="-1" dirty="0">
                <a:solidFill>
                  <a:srgbClr val="8B8B8B"/>
                </a:solidFill>
                <a:latin typeface="Calibri"/>
              </a:rPr>
              <a:t>You will be able to describe and explain </a:t>
            </a:r>
            <a:r>
              <a:rPr lang="en-US" sz="2400" b="0" strike="noStrike" spc="-1" dirty="0" err="1">
                <a:solidFill>
                  <a:srgbClr val="8B8B8B"/>
                </a:solidFill>
                <a:latin typeface="Calibri"/>
              </a:rPr>
              <a:t>recognised</a:t>
            </a:r>
            <a:r>
              <a:rPr lang="en-US" sz="2400" b="0" strike="noStrike" spc="-1" dirty="0">
                <a:solidFill>
                  <a:srgbClr val="8B8B8B"/>
                </a:solidFill>
                <a:latin typeface="Calibri"/>
              </a:rPr>
              <a:t> IT Security Design Principles and demonstrate their application within IT systems and software</a:t>
            </a:r>
            <a:endParaRPr lang="en-US" sz="2400" b="0" strike="noStrike" spc="-1" dirty="0">
              <a:solidFill>
                <a:srgbClr val="000000"/>
              </a:solidFill>
              <a:latin typeface="Calibri"/>
            </a:endParaRPr>
          </a:p>
          <a:p>
            <a:pPr>
              <a:lnSpc>
                <a:spcPct val="90000"/>
              </a:lnSpc>
              <a:spcBef>
                <a:spcPts val="1001"/>
              </a:spcBef>
            </a:pPr>
            <a:endParaRPr lang="en-US" sz="2400" b="0" strike="noStrike" spc="-1" dirty="0">
              <a:solidFill>
                <a:srgbClr val="000000"/>
              </a:solidFill>
              <a:latin typeface="Calibri"/>
            </a:endParaRPr>
          </a:p>
          <a:p>
            <a:pPr>
              <a:lnSpc>
                <a:spcPct val="90000"/>
              </a:lnSpc>
              <a:spcBef>
                <a:spcPts val="1001"/>
              </a:spcBef>
            </a:pPr>
            <a:r>
              <a:rPr lang="en-US" sz="2400" b="0" strike="noStrike" spc="-1" dirty="0">
                <a:solidFill>
                  <a:srgbClr val="8B8B8B"/>
                </a:solidFill>
                <a:latin typeface="Calibri"/>
              </a:rPr>
              <a:t>1.1  Demonstrate the importance of keeping IT systems simple, whilst meeting business and security needs </a:t>
            </a:r>
            <a:endParaRPr lang="en-US" sz="2400" b="0" strike="noStrike" spc="-1" dirty="0">
              <a:solidFill>
                <a:srgbClr val="000000"/>
              </a:solidFill>
              <a:latin typeface="Calibri"/>
            </a:endParaRPr>
          </a:p>
          <a:p>
            <a:pPr>
              <a:lnSpc>
                <a:spcPct val="90000"/>
              </a:lnSpc>
              <a:spcBef>
                <a:spcPts val="1001"/>
              </a:spcBef>
            </a:pPr>
            <a:r>
              <a:rPr lang="en-US" sz="2400" b="0" strike="noStrike" spc="-1" dirty="0">
                <a:solidFill>
                  <a:srgbClr val="8B8B8B"/>
                </a:solidFill>
                <a:latin typeface="Calibri"/>
              </a:rPr>
              <a:t>1.2  Describe the application and features of core IT Security Design Principles</a:t>
            </a:r>
            <a:endParaRPr lang="en-US" sz="2400" b="0" strike="noStrike" spc="-1" dirty="0">
              <a:solidFill>
                <a:srgbClr val="000000"/>
              </a:solidFill>
              <a:latin typeface="Calibri"/>
            </a:endParaRPr>
          </a:p>
          <a:p>
            <a:pPr>
              <a:lnSpc>
                <a:spcPct val="90000"/>
              </a:lnSpc>
              <a:spcBef>
                <a:spcPts val="1001"/>
              </a:spcBef>
            </a:pPr>
            <a:r>
              <a:rPr lang="en-US" sz="2400" b="0" strike="noStrike" spc="-1" dirty="0">
                <a:solidFill>
                  <a:srgbClr val="8B8B8B"/>
                </a:solidFill>
                <a:latin typeface="Calibri"/>
              </a:rPr>
              <a:t>1.3  Explain the following features of the Trustworthy Software Initiative (TSI)</a:t>
            </a:r>
            <a:endParaRPr lang="en-US" sz="2400" b="0" strike="noStrike" spc="-1" dirty="0">
              <a:solidFill>
                <a:srgbClr val="000000"/>
              </a:solidFill>
              <a:latin typeface="Calibri"/>
            </a:endParaRPr>
          </a:p>
          <a:p>
            <a:pPr>
              <a:lnSpc>
                <a:spcPct val="90000"/>
              </a:lnSpc>
              <a:spcBef>
                <a:spcPts val="1001"/>
              </a:spcBef>
            </a:pPr>
            <a:r>
              <a:rPr lang="en-US" sz="2400" b="0" strike="noStrike" spc="-1" dirty="0">
                <a:solidFill>
                  <a:srgbClr val="8B8B8B"/>
                </a:solidFill>
                <a:latin typeface="Calibri"/>
              </a:rPr>
              <a:t>1.4 Compare TSI and IT Security Design Principles and explain their commonalities</a:t>
            </a:r>
            <a:endParaRPr lang="en-US" sz="2400" b="0" strike="noStrike" spc="-1" dirty="0">
              <a:solidFill>
                <a:srgbClr val="000000"/>
              </a:solidFill>
              <a:latin typeface="Calibri"/>
            </a:endParaRPr>
          </a:p>
        </p:txBody>
      </p:sp>
    </p:spTree>
    <p:extLst>
      <p:ext uri="{BB962C8B-B14F-4D97-AF65-F5344CB8AC3E}">
        <p14:creationId xmlns:p14="http://schemas.microsoft.com/office/powerpoint/2010/main" val="125693640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Make Compromise Detection Easier</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GB" dirty="0"/>
              <a:t>Define  'normal' against abnormal so that you detect the abnormal</a:t>
            </a:r>
            <a:endParaRPr lang="en-GB" dirty="0">
              <a:cs typeface="Calibri" panose="020F0502020204030204"/>
            </a:endParaRPr>
          </a:p>
          <a:p>
            <a:r>
              <a:rPr lang="en-GB" dirty="0">
                <a:ea typeface="+mn-lt"/>
                <a:cs typeface="+mn-lt"/>
              </a:rPr>
              <a:t>Knowing how your systems normally operate means that unexpected behaviour can be </a:t>
            </a:r>
            <a:r>
              <a:rPr lang="en-GB" dirty="0" smtClean="0">
                <a:ea typeface="+mn-lt"/>
                <a:cs typeface="+mn-lt"/>
              </a:rPr>
              <a:t>recognised</a:t>
            </a:r>
            <a:endParaRPr lang="en-GB" dirty="0">
              <a:ea typeface="+mn-lt"/>
              <a:cs typeface="+mn-lt"/>
            </a:endParaRPr>
          </a:p>
          <a:p>
            <a:r>
              <a:rPr lang="en-GB" dirty="0">
                <a:ea typeface="+mn-lt"/>
                <a:cs typeface="+mn-lt"/>
              </a:rPr>
              <a:t>While we are to monitor network load, </a:t>
            </a:r>
            <a:r>
              <a:rPr lang="en-GB" dirty="0" smtClean="0">
                <a:ea typeface="+mn-lt"/>
                <a:cs typeface="+mn-lt"/>
              </a:rPr>
              <a:t>storage </a:t>
            </a:r>
            <a:r>
              <a:rPr lang="en-GB" dirty="0">
                <a:ea typeface="+mn-lt"/>
                <a:cs typeface="+mn-lt"/>
              </a:rPr>
              <a:t>I/O, </a:t>
            </a:r>
            <a:r>
              <a:rPr lang="en-GB" dirty="0" smtClean="0">
                <a:ea typeface="+mn-lt"/>
                <a:cs typeface="+mn-lt"/>
              </a:rPr>
              <a:t>compute </a:t>
            </a:r>
            <a:r>
              <a:rPr lang="en-GB" dirty="0">
                <a:ea typeface="+mn-lt"/>
                <a:cs typeface="+mn-lt"/>
              </a:rPr>
              <a:t>performance, or </a:t>
            </a:r>
            <a:r>
              <a:rPr lang="en-GB" dirty="0" smtClean="0">
                <a:ea typeface="+mn-lt"/>
                <a:cs typeface="+mn-lt"/>
              </a:rPr>
              <a:t>transaction </a:t>
            </a:r>
            <a:r>
              <a:rPr lang="en-GB" dirty="0">
                <a:ea typeface="+mn-lt"/>
                <a:cs typeface="+mn-lt"/>
              </a:rPr>
              <a:t>activity,  design of data flow needs to be simple.</a:t>
            </a:r>
            <a:endParaRPr lang="en-GB" dirty="0">
              <a:cs typeface="Calibri"/>
            </a:endParaRPr>
          </a:p>
          <a:p>
            <a:r>
              <a:rPr lang="en-GB" dirty="0">
                <a:ea typeface="+mn-lt"/>
                <a:cs typeface="+mn-lt"/>
              </a:rPr>
              <a:t>Whilst this information is useful for optimising system operations, it could also provide potential indications that an attacker is attempting to compromise your systems, or that a breach has </a:t>
            </a:r>
            <a:r>
              <a:rPr lang="en-GB" dirty="0" smtClean="0">
                <a:ea typeface="+mn-lt"/>
                <a:cs typeface="+mn-lt"/>
              </a:rPr>
              <a:t>occurred</a:t>
            </a:r>
          </a:p>
          <a:p>
            <a:r>
              <a:rPr lang="en-GB" dirty="0" smtClean="0">
                <a:ea typeface="+mn-lt"/>
                <a:cs typeface="+mn-lt"/>
              </a:rPr>
              <a:t>Ensure </a:t>
            </a:r>
            <a:r>
              <a:rPr lang="en-GB" dirty="0">
                <a:ea typeface="+mn-lt"/>
                <a:cs typeface="+mn-lt"/>
              </a:rPr>
              <a:t>that anyone monitoring your systems knows what 'normal' should look </a:t>
            </a:r>
            <a:r>
              <a:rPr lang="en-GB" dirty="0" smtClean="0">
                <a:ea typeface="+mn-lt"/>
                <a:cs typeface="+mn-lt"/>
              </a:rPr>
              <a:t>like</a:t>
            </a:r>
            <a:r>
              <a:rPr lang="en-US" dirty="0"/>
              <a:t/>
            </a:r>
            <a:br>
              <a:rPr lang="en-US" dirty="0"/>
            </a:br>
            <a:endParaRPr lang="en-US" dirty="0"/>
          </a:p>
          <a:p>
            <a:endParaRPr lang="en-GB" dirty="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8813547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Use a zoned or segmented network approach</a:t>
            </a:r>
            <a:endParaRPr lang="en-GB" dirty="0">
              <a:cs typeface="Calibri" panose="020F0502020204030204"/>
            </a:endParaRPr>
          </a:p>
          <a:p>
            <a:r>
              <a:rPr lang="en-GB" dirty="0">
                <a:ea typeface="+mn-lt"/>
                <a:cs typeface="+mn-lt"/>
              </a:rPr>
              <a:t>Segmenting assets on a network provides the following benefits:</a:t>
            </a:r>
            <a:endParaRPr lang="en-GB" dirty="0"/>
          </a:p>
          <a:p>
            <a:pPr lvl="1"/>
            <a:r>
              <a:rPr lang="en-GB" dirty="0">
                <a:ea typeface="+mn-lt"/>
                <a:cs typeface="+mn-lt"/>
              </a:rPr>
              <a:t>It helps to contain the compromise to the segment that has been breached</a:t>
            </a:r>
            <a:endParaRPr lang="en-GB" dirty="0"/>
          </a:p>
          <a:p>
            <a:pPr lvl="1"/>
            <a:r>
              <a:rPr lang="en-GB" dirty="0">
                <a:ea typeface="+mn-lt"/>
                <a:cs typeface="+mn-lt"/>
              </a:rPr>
              <a:t>It enables you to better protect the assets that are most sensitive or valuable</a:t>
            </a:r>
            <a:endParaRPr lang="en-GB" dirty="0"/>
          </a:p>
          <a:p>
            <a:pPr lvl="1"/>
            <a:r>
              <a:rPr lang="en-GB" dirty="0">
                <a:ea typeface="+mn-lt"/>
                <a:cs typeface="+mn-lt"/>
              </a:rPr>
              <a:t>It supports the ability to limit or examine communication flows between segments. This means monitoring rules can be created which are able to assert with high confidence that a breach or misconfiguration has occurred</a:t>
            </a:r>
            <a:endParaRPr lang="en-GB" dirty="0"/>
          </a:p>
          <a:p>
            <a:pPr lvl="1"/>
            <a:r>
              <a:rPr lang="en-GB" dirty="0">
                <a:ea typeface="+mn-lt"/>
                <a:cs typeface="+mn-lt"/>
              </a:rPr>
              <a:t>Decisions on how to segment a network will typically consider the protections different assets require, their need for interaction with other assets, and the extent to which their integrity is </a:t>
            </a:r>
            <a:r>
              <a:rPr lang="en-GB" dirty="0" smtClean="0">
                <a:ea typeface="+mn-lt"/>
                <a:cs typeface="+mn-lt"/>
              </a:rPr>
              <a:t>trusted</a:t>
            </a:r>
            <a:r>
              <a:rPr lang="en-US" dirty="0"/>
              <a:t/>
            </a:r>
            <a:br>
              <a:rPr lang="en-US" dirty="0"/>
            </a:br>
            <a:endParaRPr lang="en-US" dirty="0"/>
          </a:p>
        </p:txBody>
      </p:sp>
    </p:spTree>
    <p:extLst>
      <p:ext uri="{BB962C8B-B14F-4D97-AF65-F5344CB8AC3E}">
        <p14:creationId xmlns:p14="http://schemas.microsoft.com/office/powerpoint/2010/main" val="5230583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GB"/>
              <a:t>Remove unnecessary functionality, especially where unauthorised use would be damaging</a:t>
            </a:r>
            <a:endParaRPr lang="en-GB">
              <a:cs typeface="Calibri" panose="020F0502020204030204"/>
            </a:endParaRPr>
          </a:p>
          <a:p>
            <a:r>
              <a:rPr lang="en-GB">
                <a:ea typeface="+mn-lt"/>
                <a:cs typeface="+mn-lt"/>
              </a:rPr>
              <a:t>If functionality exists for </a:t>
            </a:r>
            <a:r>
              <a:rPr lang="en-GB" i="1">
                <a:ea typeface="+mn-lt"/>
                <a:cs typeface="+mn-lt"/>
              </a:rPr>
              <a:t>authorised</a:t>
            </a:r>
            <a:r>
              <a:rPr lang="en-GB">
                <a:ea typeface="+mn-lt"/>
                <a:cs typeface="+mn-lt"/>
              </a:rPr>
              <a:t> users then it can be abused by </a:t>
            </a:r>
            <a:r>
              <a:rPr lang="en-GB" i="1">
                <a:ea typeface="+mn-lt"/>
                <a:cs typeface="+mn-lt"/>
              </a:rPr>
              <a:t>unauthorised</a:t>
            </a:r>
            <a:r>
              <a:rPr lang="en-GB">
                <a:ea typeface="+mn-lt"/>
                <a:cs typeface="+mn-lt"/>
              </a:rPr>
              <a:t> users in event of a compromise.</a:t>
            </a:r>
            <a:endParaRPr lang="en-GB"/>
          </a:p>
          <a:p>
            <a:r>
              <a:rPr lang="en-GB">
                <a:ea typeface="+mn-lt"/>
                <a:cs typeface="+mn-lt"/>
              </a:rPr>
              <a:t>Reduce the presence of unnecessary functionality and you reduce this risk. In doing so you'll also cut the operational overhead of maintaining software or functionality you don't need, simplifying your system and making monitoring easier.</a:t>
            </a:r>
            <a:endParaRPr lang="en-GB"/>
          </a:p>
          <a:p>
            <a:r>
              <a:rPr lang="en-GB">
                <a:ea typeface="+mn-lt"/>
                <a:cs typeface="+mn-lt"/>
              </a:rPr>
              <a:t>Removing unnecessary functionality can take several forms, such as tuning the default configurations of the software you use, or removing debug or test functionality from production systems.</a:t>
            </a:r>
            <a:endParaRPr lang="en-GB"/>
          </a:p>
          <a:p>
            <a:endParaRPr lang="en-GB">
              <a:cs typeface="Calibri"/>
            </a:endParaRPr>
          </a:p>
        </p:txBody>
      </p:sp>
    </p:spTree>
    <p:extLst>
      <p:ext uri="{BB962C8B-B14F-4D97-AF65-F5344CB8AC3E}">
        <p14:creationId xmlns:p14="http://schemas.microsoft.com/office/powerpoint/2010/main" val="2073368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Beware of creating a ‘management bypass’</a:t>
            </a:r>
            <a:endParaRPr lang="en-GB" dirty="0">
              <a:cs typeface="Calibri" panose="020F0502020204030204"/>
            </a:endParaRPr>
          </a:p>
          <a:p>
            <a:r>
              <a:rPr lang="en-GB" dirty="0">
                <a:ea typeface="+mn-lt"/>
                <a:cs typeface="+mn-lt"/>
              </a:rPr>
              <a:t>A common design flaw is to have weaker security controls and security architecture in management communications, than in the systems being </a:t>
            </a:r>
            <a:r>
              <a:rPr lang="en-GB" dirty="0" smtClean="0">
                <a:ea typeface="+mn-lt"/>
                <a:cs typeface="+mn-lt"/>
              </a:rPr>
              <a:t>managed</a:t>
            </a:r>
          </a:p>
          <a:p>
            <a:r>
              <a:rPr lang="en-GB" dirty="0" smtClean="0">
                <a:ea typeface="+mn-lt"/>
                <a:cs typeface="+mn-lt"/>
              </a:rPr>
              <a:t>In </a:t>
            </a:r>
            <a:r>
              <a:rPr lang="en-GB" dirty="0">
                <a:ea typeface="+mn-lt"/>
                <a:cs typeface="+mn-lt"/>
              </a:rPr>
              <a:t>such scenarios, compromising a single external-facing component can result in privileged access to systems or data via channels which were only intended for administrative </a:t>
            </a:r>
            <a:r>
              <a:rPr lang="en-GB" dirty="0" smtClean="0">
                <a:ea typeface="+mn-lt"/>
                <a:cs typeface="+mn-lt"/>
              </a:rPr>
              <a:t>use</a:t>
            </a:r>
            <a:r>
              <a:rPr lang="en-US" dirty="0"/>
              <a:t/>
            </a:r>
            <a:br>
              <a:rPr lang="en-US" dirty="0"/>
            </a:br>
            <a:endParaRPr lang="en-US" dirty="0"/>
          </a:p>
        </p:txBody>
      </p:sp>
    </p:spTree>
    <p:extLst>
      <p:ext uri="{BB962C8B-B14F-4D97-AF65-F5344CB8AC3E}">
        <p14:creationId xmlns:p14="http://schemas.microsoft.com/office/powerpoint/2010/main" val="2097641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Make it easy to recover following a compromise</a:t>
            </a:r>
            <a:endParaRPr lang="en-GB" dirty="0">
              <a:cs typeface="Calibri" panose="020F0502020204030204"/>
            </a:endParaRPr>
          </a:p>
          <a:p>
            <a:r>
              <a:rPr lang="en-GB" dirty="0">
                <a:ea typeface="+mn-lt"/>
                <a:cs typeface="+mn-lt"/>
              </a:rPr>
              <a:t>Design your system architecture so that, if you detect a compromise, you can quickly rebuild to a known clean state - once you've addressed the flaw which led to </a:t>
            </a:r>
            <a:r>
              <a:rPr lang="en-GB" dirty="0" smtClean="0">
                <a:ea typeface="+mn-lt"/>
                <a:cs typeface="+mn-lt"/>
              </a:rPr>
              <a:t>compromise</a:t>
            </a:r>
            <a:endParaRPr lang="en-GB" dirty="0"/>
          </a:p>
          <a:p>
            <a:r>
              <a:rPr lang="en-GB" dirty="0">
                <a:ea typeface="+mn-lt"/>
                <a:cs typeface="+mn-lt"/>
              </a:rPr>
              <a:t>Create a design that will enable you to both recover </a:t>
            </a:r>
            <a:r>
              <a:rPr lang="en-GB" i="1" dirty="0">
                <a:ea typeface="+mn-lt"/>
                <a:cs typeface="+mn-lt"/>
              </a:rPr>
              <a:t>and </a:t>
            </a:r>
            <a:r>
              <a:rPr lang="en-GB" dirty="0">
                <a:ea typeface="+mn-lt"/>
                <a:cs typeface="+mn-lt"/>
              </a:rPr>
              <a:t>maintain the records and data you might need to support an </a:t>
            </a:r>
            <a:r>
              <a:rPr lang="en-GB" dirty="0" smtClean="0">
                <a:ea typeface="+mn-lt"/>
                <a:cs typeface="+mn-lt"/>
              </a:rPr>
              <a:t>investigation</a:t>
            </a:r>
          </a:p>
          <a:p>
            <a:r>
              <a:rPr lang="en-GB" dirty="0" smtClean="0">
                <a:ea typeface="+mn-lt"/>
                <a:cs typeface="+mn-lt"/>
              </a:rPr>
              <a:t>If </a:t>
            </a:r>
            <a:r>
              <a:rPr lang="en-GB" dirty="0">
                <a:ea typeface="+mn-lt"/>
                <a:cs typeface="+mn-lt"/>
              </a:rPr>
              <a:t>you wait until post-compromise, you might find that you have to choose between recovering the system quickly </a:t>
            </a:r>
            <a:r>
              <a:rPr lang="en-GB" i="1" dirty="0">
                <a:ea typeface="+mn-lt"/>
                <a:cs typeface="+mn-lt"/>
              </a:rPr>
              <a:t>or</a:t>
            </a:r>
            <a:r>
              <a:rPr lang="en-GB" dirty="0">
                <a:ea typeface="+mn-lt"/>
                <a:cs typeface="+mn-lt"/>
              </a:rPr>
              <a:t> keeping the data you need for an </a:t>
            </a:r>
            <a:r>
              <a:rPr lang="en-GB" dirty="0" smtClean="0">
                <a:ea typeface="+mn-lt"/>
                <a:cs typeface="+mn-lt"/>
              </a:rPr>
              <a:t>investigation</a:t>
            </a:r>
            <a:endParaRPr lang="en-GB" dirty="0"/>
          </a:p>
          <a:p>
            <a:endParaRPr lang="en-GB" dirty="0">
              <a:cs typeface="Calibri"/>
            </a:endParaRPr>
          </a:p>
        </p:txBody>
      </p:sp>
    </p:spTree>
    <p:extLst>
      <p:ext uri="{BB962C8B-B14F-4D97-AF65-F5344CB8AC3E}">
        <p14:creationId xmlns:p14="http://schemas.microsoft.com/office/powerpoint/2010/main" val="1801570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Design to support 'separation of duties'</a:t>
            </a:r>
            <a:endParaRPr lang="en-GB" dirty="0">
              <a:cs typeface="Calibri" panose="020F0502020204030204"/>
            </a:endParaRPr>
          </a:p>
          <a:p>
            <a:r>
              <a:rPr lang="en-GB" dirty="0">
                <a:ea typeface="+mn-lt"/>
                <a:cs typeface="+mn-lt"/>
              </a:rPr>
              <a:t>Where the impact of attack, misuse or compromise would be significant, consider requiring the most privileged or potentially dangerous functions in the system to demand two or more individuals working together to perform </a:t>
            </a:r>
            <a:r>
              <a:rPr lang="en-GB" dirty="0" smtClean="0">
                <a:ea typeface="+mn-lt"/>
                <a:cs typeface="+mn-lt"/>
              </a:rPr>
              <a:t>them</a:t>
            </a:r>
            <a:endParaRPr lang="en-GB" dirty="0">
              <a:ea typeface="+mn-lt"/>
              <a:cs typeface="+mn-lt"/>
            </a:endParaRPr>
          </a:p>
          <a:p>
            <a:r>
              <a:rPr lang="en-GB" b="1" dirty="0"/>
              <a:t>Example</a:t>
            </a:r>
            <a:endParaRPr lang="en-GB" dirty="0">
              <a:cs typeface="Calibri"/>
            </a:endParaRPr>
          </a:p>
          <a:p>
            <a:pPr lvl="1"/>
            <a:r>
              <a:rPr lang="en-GB" dirty="0">
                <a:ea typeface="+mn-lt"/>
                <a:cs typeface="+mn-lt"/>
              </a:rPr>
              <a:t>Consider how you might prevent a single administrator (or their account) from exporting a copy of all data, or carrying out high-impact </a:t>
            </a:r>
            <a:r>
              <a:rPr lang="en-GB" dirty="0" smtClean="0">
                <a:ea typeface="+mn-lt"/>
                <a:cs typeface="+mn-lt"/>
              </a:rPr>
              <a:t>changes</a:t>
            </a:r>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13278426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Anonymise data when it’s exported to reporting tools</a:t>
            </a:r>
            <a:endParaRPr lang="en-GB" dirty="0">
              <a:cs typeface="Calibri"/>
            </a:endParaRPr>
          </a:p>
          <a:p>
            <a:r>
              <a:rPr lang="en-GB" dirty="0">
                <a:ea typeface="+mn-lt"/>
                <a:cs typeface="+mn-lt"/>
              </a:rPr>
              <a:t>Performance or reporting tools should be supplied with de-sensitised </a:t>
            </a:r>
            <a:r>
              <a:rPr lang="en-GB" dirty="0" smtClean="0">
                <a:ea typeface="+mn-lt"/>
                <a:cs typeface="+mn-lt"/>
              </a:rPr>
              <a:t>data</a:t>
            </a:r>
            <a:endParaRPr lang="en-GB" dirty="0"/>
          </a:p>
          <a:p>
            <a:r>
              <a:rPr lang="en-GB" dirty="0" smtClean="0">
                <a:ea typeface="+mn-lt"/>
                <a:cs typeface="+mn-lt"/>
              </a:rPr>
              <a:t>We </a:t>
            </a:r>
            <a:r>
              <a:rPr lang="en-GB" dirty="0">
                <a:ea typeface="+mn-lt"/>
                <a:cs typeface="+mn-lt"/>
              </a:rPr>
              <a:t>recommend implementing controls to anonymise data as close to the source as </a:t>
            </a:r>
            <a:r>
              <a:rPr lang="en-GB" dirty="0" smtClean="0">
                <a:ea typeface="+mn-lt"/>
                <a:cs typeface="+mn-lt"/>
              </a:rPr>
              <a:t>possible</a:t>
            </a:r>
          </a:p>
          <a:p>
            <a:r>
              <a:rPr lang="en-GB" dirty="0" smtClean="0">
                <a:ea typeface="+mn-lt"/>
                <a:cs typeface="+mn-lt"/>
              </a:rPr>
              <a:t>Rather </a:t>
            </a:r>
            <a:r>
              <a:rPr lang="en-GB" dirty="0">
                <a:ea typeface="+mn-lt"/>
                <a:cs typeface="+mn-lt"/>
              </a:rPr>
              <a:t>than relying on reporting tools to anonymise data, you should maintain control of the process </a:t>
            </a:r>
            <a:r>
              <a:rPr lang="en-GB" dirty="0" smtClean="0">
                <a:ea typeface="+mn-lt"/>
                <a:cs typeface="+mn-lt"/>
              </a:rPr>
              <a:t>yourself</a:t>
            </a:r>
            <a:endParaRPr lang="en-GB" dirty="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071957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Don't allow arbitrary queries against your data</a:t>
            </a:r>
          </a:p>
          <a:p>
            <a:r>
              <a:rPr lang="en-GB" dirty="0">
                <a:ea typeface="+mn-lt"/>
                <a:cs typeface="+mn-lt"/>
              </a:rPr>
              <a:t>Don't design functionality or deploy applications which enable arbitrary queries against your </a:t>
            </a:r>
            <a:r>
              <a:rPr lang="en-GB" dirty="0" smtClean="0">
                <a:ea typeface="+mn-lt"/>
                <a:cs typeface="+mn-lt"/>
              </a:rPr>
              <a:t>data</a:t>
            </a:r>
          </a:p>
          <a:p>
            <a:r>
              <a:rPr lang="en-GB" dirty="0" smtClean="0">
                <a:ea typeface="+mn-lt"/>
                <a:cs typeface="+mn-lt"/>
              </a:rPr>
              <a:t>These </a:t>
            </a:r>
            <a:r>
              <a:rPr lang="en-GB" dirty="0">
                <a:ea typeface="+mn-lt"/>
                <a:cs typeface="+mn-lt"/>
              </a:rPr>
              <a:t>applications undermine segmented system designs by providing an easier path to compromise </a:t>
            </a:r>
            <a:r>
              <a:rPr lang="en-GB" dirty="0" smtClean="0">
                <a:ea typeface="+mn-lt"/>
                <a:cs typeface="+mn-lt"/>
              </a:rPr>
              <a:t>data</a:t>
            </a:r>
            <a:endParaRPr lang="en-GB" dirty="0">
              <a:ea typeface="+mn-lt"/>
              <a:cs typeface="+mn-lt"/>
            </a:endParaRPr>
          </a:p>
          <a:p>
            <a:endParaRPr lang="en-GB" dirty="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087092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Reduce the Impact of Compromise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Avoid unnecessary caches of data</a:t>
            </a:r>
            <a:endParaRPr lang="en-US" dirty="0"/>
          </a:p>
          <a:p>
            <a:r>
              <a:rPr lang="en-GB" dirty="0">
                <a:ea typeface="+mn-lt"/>
                <a:cs typeface="+mn-lt"/>
              </a:rPr>
              <a:t>These data stores are likely to be less well protected than the primary data store, but can potentially yield high-value information to an </a:t>
            </a:r>
            <a:r>
              <a:rPr lang="en-GB" dirty="0" smtClean="0">
                <a:ea typeface="+mn-lt"/>
                <a:cs typeface="+mn-lt"/>
              </a:rPr>
              <a:t>attacker</a:t>
            </a:r>
            <a:endParaRPr lang="en-GB" dirty="0">
              <a:ea typeface="+mn-lt"/>
              <a:cs typeface="+mn-lt"/>
            </a:endParaRPr>
          </a:p>
          <a:p>
            <a:r>
              <a:rPr lang="en-GB" dirty="0">
                <a:ea typeface="+mn-lt"/>
                <a:cs typeface="+mn-lt"/>
              </a:rPr>
              <a:t>If a cache or temporary data store is required, then it should operate a data-fading policy that purges records as soon as possible after access has finished, ensuring that minimal data is stored in the cache and what is stored is protected </a:t>
            </a:r>
            <a:r>
              <a:rPr lang="en-GB" dirty="0" smtClean="0">
                <a:ea typeface="+mn-lt"/>
                <a:cs typeface="+mn-lt"/>
              </a:rPr>
              <a:t>appropriately</a:t>
            </a:r>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5356097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
                <a:solidFill>
                  <a:srgbClr val="2E75B6"/>
                </a:solidFill>
              </a:rPr>
              <a:t>Importance of Keeping IT Systems Simple</a:t>
            </a:r>
            <a:endParaRPr lang="en-US" b="0" spc="-1">
              <a:solidFill>
                <a:srgbClr val="000000"/>
              </a:solidFill>
            </a:endParaRPr>
          </a:p>
        </p:txBody>
      </p:sp>
      <p:sp>
        <p:nvSpPr>
          <p:cNvPr id="3" name="Content Placeholder 2"/>
          <p:cNvSpPr>
            <a:spLocks noGrp="1"/>
          </p:cNvSpPr>
          <p:nvPr>
            <p:ph idx="1"/>
          </p:nvPr>
        </p:nvSpPr>
        <p:spPr/>
        <p:txBody>
          <a:bodyPr/>
          <a:lstStyle/>
          <a:p>
            <a:pPr marL="457200" lvl="1" indent="0">
              <a:buNone/>
            </a:pPr>
            <a:endParaRPr lang="en-GB" dirty="0"/>
          </a:p>
          <a:p>
            <a:pPr marL="457200" lvl="1" indent="0">
              <a:buNone/>
            </a:pPr>
            <a:r>
              <a:rPr lang="en-GB" sz="3600" dirty="0">
                <a:latin typeface="Arial" panose="020B0604020202020204" pitchFamily="34" charset="0"/>
                <a:cs typeface="Arial" panose="020B0604020202020204" pitchFamily="34" charset="0"/>
              </a:rPr>
              <a:t>The price of reliability is the pursuit of the utmost simplicity </a:t>
            </a:r>
          </a:p>
          <a:p>
            <a:pPr marL="3657600" lvl="8" indent="0">
              <a:buNone/>
            </a:pPr>
            <a:r>
              <a:rPr lang="en-GB" sz="2800" dirty="0">
                <a:latin typeface="Arial" panose="020B0604020202020204" pitchFamily="34" charset="0"/>
                <a:cs typeface="Arial" panose="020B0604020202020204" pitchFamily="34" charset="0"/>
              </a:rPr>
              <a:t>             - C.A.R. Hoare</a:t>
            </a:r>
          </a:p>
          <a:p>
            <a:pPr marL="457200" lvl="1" indent="0">
              <a:buNone/>
            </a:pPr>
            <a:endParaRPr lang="en-GB" dirty="0">
              <a:latin typeface="Arial" panose="020B0604020202020204" pitchFamily="34" charset="0"/>
              <a:cs typeface="Arial" panose="020B0604020202020204" pitchFamily="34" charset="0"/>
            </a:endParaRPr>
          </a:p>
          <a:p>
            <a:pPr marL="457200" lvl="1" indent="0">
              <a:buNone/>
            </a:pPr>
            <a:endParaRPr lang="en-GB" dirty="0"/>
          </a:p>
        </p:txBody>
      </p:sp>
    </p:spTree>
    <p:extLst>
      <p:ext uri="{BB962C8B-B14F-4D97-AF65-F5344CB8AC3E}">
        <p14:creationId xmlns:p14="http://schemas.microsoft.com/office/powerpoint/2010/main" val="34182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198E-1DB6-439E-8E2C-3FFAF8944182}"/>
              </a:ext>
            </a:extLst>
          </p:cNvPr>
          <p:cNvSpPr>
            <a:spLocks noGrp="1"/>
          </p:cNvSpPr>
          <p:nvPr>
            <p:ph type="title"/>
          </p:nvPr>
        </p:nvSpPr>
        <p:spPr/>
        <p:txBody>
          <a:bodyPr/>
          <a:lstStyle/>
          <a:p>
            <a:r>
              <a:rPr lang="en-GB" sz="4800" b="1" dirty="0">
                <a:solidFill>
                  <a:srgbClr val="2E75B6"/>
                </a:solidFill>
                <a:latin typeface="Calibri" panose="020F0502020204030204" pitchFamily="34" charset="0"/>
                <a:cs typeface="Calibri" panose="020F0502020204030204" pitchFamily="34" charset="0"/>
              </a:rPr>
              <a:t>Introduction to Security Design</a:t>
            </a:r>
          </a:p>
        </p:txBody>
      </p:sp>
      <p:sp>
        <p:nvSpPr>
          <p:cNvPr id="3" name="Subtitle 2">
            <a:extLst>
              <a:ext uri="{FF2B5EF4-FFF2-40B4-BE49-F238E27FC236}">
                <a16:creationId xmlns:a16="http://schemas.microsoft.com/office/drawing/2014/main" id="{DC5E384C-FA11-49C2-B444-2516DC12E3FD}"/>
              </a:ext>
            </a:extLst>
          </p:cNvPr>
          <p:cNvSpPr>
            <a:spLocks noGrp="1"/>
          </p:cNvSpPr>
          <p:nvPr>
            <p:ph idx="1"/>
          </p:nvPr>
        </p:nvSpPr>
        <p:spPr/>
        <p:txBody>
          <a:bodyPr anchor="t"/>
          <a:lstStyle/>
          <a:p>
            <a:r>
              <a:rPr lang="en-GB" sz="3600" dirty="0"/>
              <a:t>Computer security is a continuous process dealing with confidentiality, integrity, and availability on multiple layers of a system</a:t>
            </a:r>
          </a:p>
          <a:p>
            <a:endParaRPr lang="en-GB" dirty="0"/>
          </a:p>
        </p:txBody>
      </p:sp>
    </p:spTree>
    <p:extLst>
      <p:ext uri="{BB962C8B-B14F-4D97-AF65-F5344CB8AC3E}">
        <p14:creationId xmlns:p14="http://schemas.microsoft.com/office/powerpoint/2010/main" val="1302090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SIMPLEST SOLUTION POSSIBLE</a:t>
            </a:r>
          </a:p>
        </p:txBody>
      </p:sp>
      <p:sp>
        <p:nvSpPr>
          <p:cNvPr id="3" name="Content Placeholder 2"/>
          <p:cNvSpPr>
            <a:spLocks noGrp="1"/>
          </p:cNvSpPr>
          <p:nvPr>
            <p:ph idx="1"/>
          </p:nvPr>
        </p:nvSpPr>
        <p:spPr>
          <a:xfrm>
            <a:off x="312821" y="1371600"/>
            <a:ext cx="11590421" cy="5389981"/>
          </a:xfrm>
        </p:spPr>
        <p:txBody>
          <a:bodyPr>
            <a:normAutofit fontScale="70000" lnSpcReduction="20000"/>
          </a:bodyPr>
          <a:lstStyle/>
          <a:p>
            <a:pPr marL="457200" lvl="1" indent="0">
              <a:buNone/>
            </a:pPr>
            <a:endParaRPr lang="en-GB" dirty="0"/>
          </a:p>
          <a:p>
            <a:pPr marL="457200" lvl="1" indent="0">
              <a:buNone/>
            </a:pPr>
            <a:r>
              <a:rPr lang="en-GB" sz="3600" dirty="0">
                <a:latin typeface="Arial" panose="020B0604020202020204" pitchFamily="34" charset="0"/>
                <a:cs typeface="Arial" panose="020B0604020202020204" pitchFamily="34" charset="0"/>
              </a:rPr>
              <a:t>Why? </a:t>
            </a:r>
          </a:p>
          <a:p>
            <a:pPr marL="457200" lvl="1" indent="0">
              <a:buNone/>
            </a:pPr>
            <a:r>
              <a:rPr lang="en-GB" sz="3600" dirty="0">
                <a:latin typeface="Arial" panose="020B0604020202020204" pitchFamily="34" charset="0"/>
                <a:cs typeface="Arial" panose="020B0604020202020204" pitchFamily="34" charset="0"/>
              </a:rPr>
              <a:t>Security requires understanding of the design</a:t>
            </a:r>
          </a:p>
          <a:p>
            <a:pPr marL="457200" lvl="1" indent="0">
              <a:buNone/>
            </a:pPr>
            <a:r>
              <a:rPr lang="en-GB" sz="3600" dirty="0">
                <a:latin typeface="Arial" panose="020B0604020202020204" pitchFamily="34" charset="0"/>
                <a:cs typeface="Arial" panose="020B0604020202020204" pitchFamily="34" charset="0"/>
              </a:rPr>
              <a:t> - complex design is rarely understood </a:t>
            </a:r>
          </a:p>
          <a:p>
            <a:pPr lvl="1">
              <a:buFontTx/>
              <a:buChar char="-"/>
            </a:pPr>
            <a:r>
              <a:rPr lang="en-GB" sz="3600" dirty="0">
                <a:latin typeface="Arial" panose="020B0604020202020204" pitchFamily="34" charset="0"/>
                <a:cs typeface="Arial" panose="020B0604020202020204" pitchFamily="34" charset="0"/>
              </a:rPr>
              <a:t>simplicity allows analysis</a:t>
            </a:r>
          </a:p>
          <a:p>
            <a:pPr lvl="1">
              <a:buFontTx/>
              <a:buChar char="-"/>
            </a:pPr>
            <a:endParaRPr lang="en-GB" sz="3600" dirty="0">
              <a:latin typeface="Arial" panose="020B0604020202020204" pitchFamily="34" charset="0"/>
              <a:cs typeface="Arial" panose="020B0604020202020204" pitchFamily="34" charset="0"/>
            </a:endParaRPr>
          </a:p>
          <a:p>
            <a:pPr marL="457200" lvl="1" indent="0">
              <a:buNone/>
            </a:pPr>
            <a:r>
              <a:rPr lang="en-GB" sz="3600" dirty="0">
                <a:latin typeface="Arial" panose="020B0604020202020204" pitchFamily="34" charset="0"/>
                <a:cs typeface="Arial" panose="020B0604020202020204" pitchFamily="34" charset="0"/>
              </a:rPr>
              <a:t> Principle </a:t>
            </a:r>
          </a:p>
          <a:p>
            <a:pPr marL="457200" lvl="1" indent="0">
              <a:buNone/>
            </a:pPr>
            <a:r>
              <a:rPr lang="en-GB" sz="3600" dirty="0">
                <a:latin typeface="Arial" panose="020B0604020202020204" pitchFamily="34" charset="0"/>
                <a:cs typeface="Arial" panose="020B0604020202020204" pitchFamily="34" charset="0"/>
              </a:rPr>
              <a:t> - avoid complex failure modes, implicit behaviour, unnecessary features, … </a:t>
            </a:r>
          </a:p>
          <a:p>
            <a:pPr marL="457200" lvl="1" indent="0">
              <a:buNone/>
            </a:pPr>
            <a:endParaRPr lang="en-GB" sz="3600" dirty="0">
              <a:latin typeface="Arial" panose="020B0604020202020204" pitchFamily="34" charset="0"/>
              <a:cs typeface="Arial" panose="020B0604020202020204" pitchFamily="34" charset="0"/>
            </a:endParaRPr>
          </a:p>
          <a:p>
            <a:pPr marL="457200" lvl="1" indent="0">
              <a:buNone/>
            </a:pPr>
            <a:r>
              <a:rPr lang="en-GB" sz="3600" dirty="0">
                <a:latin typeface="Arial" panose="020B0604020202020204" pitchFamily="34" charset="0"/>
                <a:cs typeface="Arial" panose="020B0604020202020204" pitchFamily="34" charset="0"/>
              </a:rPr>
              <a:t>Trade off </a:t>
            </a:r>
          </a:p>
          <a:p>
            <a:pPr marL="457200" lvl="1" indent="0">
              <a:buNone/>
            </a:pPr>
            <a:r>
              <a:rPr lang="en-GB" sz="3600" dirty="0">
                <a:latin typeface="Arial" panose="020B0604020202020204" pitchFamily="34" charset="0"/>
                <a:cs typeface="Arial" panose="020B0604020202020204" pitchFamily="34" charset="0"/>
              </a:rPr>
              <a:t>Hard decisions on features and sophistication </a:t>
            </a:r>
          </a:p>
          <a:p>
            <a:pPr marL="457200" lvl="1" indent="0">
              <a:buNone/>
            </a:pPr>
            <a:r>
              <a:rPr lang="en-GB" sz="3600" dirty="0">
                <a:latin typeface="Arial" panose="020B0604020202020204" pitchFamily="34" charset="0"/>
                <a:cs typeface="Arial" panose="020B0604020202020204" pitchFamily="34" charset="0"/>
              </a:rPr>
              <a:t>Needs serious design effort to be simple </a:t>
            </a:r>
          </a:p>
          <a:p>
            <a:pPr marL="457200" lvl="1" indent="0">
              <a:buNone/>
            </a:pPr>
            <a:endParaRPr lang="en-GB" sz="3600" dirty="0">
              <a:latin typeface="Arial" panose="020B0604020202020204" pitchFamily="34" charset="0"/>
              <a:cs typeface="Arial" panose="020B0604020202020204" pitchFamily="34" charset="0"/>
            </a:endParaRPr>
          </a:p>
          <a:p>
            <a:pPr marL="457200" lvl="1" indent="0">
              <a:buNone/>
            </a:pPr>
            <a:r>
              <a:rPr lang="en-GB" sz="3600" dirty="0">
                <a:latin typeface="Arial" panose="020B0604020202020204" pitchFamily="34" charset="0"/>
                <a:cs typeface="Arial" panose="020B0604020202020204" pitchFamily="34" charset="0"/>
              </a:rPr>
              <a:t>Example</a:t>
            </a:r>
          </a:p>
          <a:p>
            <a:pPr marL="457200" lvl="1" indent="0">
              <a:buNone/>
            </a:pPr>
            <a:r>
              <a:rPr lang="en-GB" sz="3600" dirty="0">
                <a:latin typeface="Arial" panose="020B0604020202020204" pitchFamily="34" charset="0"/>
                <a:cs typeface="Arial" panose="020B0604020202020204" pitchFamily="34" charset="0"/>
              </a:rPr>
              <a:t> Does the system really need dynamic runtime conﬁguration via a custom DSL? </a:t>
            </a: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6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7E5EE-D334-4A4F-9C7E-1CE51DE76E9C}"/>
              </a:ext>
            </a:extLst>
          </p:cNvPr>
          <p:cNvSpPr>
            <a:spLocks noGrp="1"/>
          </p:cNvSpPr>
          <p:nvPr>
            <p:ph type="title"/>
          </p:nvPr>
        </p:nvSpPr>
        <p:spPr/>
        <p:txBody>
          <a:bodyPr/>
          <a:lstStyle/>
          <a:p>
            <a:r>
              <a:rPr lang="en-GB" dirty="0"/>
              <a:t>Key Aspects of Software Security</a:t>
            </a:r>
          </a:p>
        </p:txBody>
      </p:sp>
      <p:graphicFrame>
        <p:nvGraphicFramePr>
          <p:cNvPr id="4" name="Content Placeholder 3"/>
          <p:cNvGraphicFramePr>
            <a:graphicFrameLocks noGrp="1"/>
          </p:cNvGraphicFramePr>
          <p:nvPr>
            <p:ph idx="1"/>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611905" y="4150167"/>
            <a:ext cx="1167371" cy="523220"/>
          </a:xfrm>
          <a:prstGeom prst="rect">
            <a:avLst/>
          </a:prstGeom>
          <a:noFill/>
        </p:spPr>
        <p:txBody>
          <a:bodyPr wrap="none" rtlCol="0">
            <a:spAutoFit/>
          </a:bodyPr>
          <a:lstStyle/>
          <a:p>
            <a:r>
              <a:rPr lang="en-GB" sz="2800" dirty="0" smtClean="0"/>
              <a:t>Secure</a:t>
            </a:r>
            <a:endParaRPr lang="en-GB" dirty="0"/>
          </a:p>
        </p:txBody>
      </p:sp>
    </p:spTree>
    <p:extLst>
      <p:ext uri="{BB962C8B-B14F-4D97-AF65-F5344CB8AC3E}">
        <p14:creationId xmlns:p14="http://schemas.microsoft.com/office/powerpoint/2010/main" val="358695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a:t>
            </a:r>
            <a:r>
              <a:rPr lang="en-GB" dirty="0"/>
              <a:t> </a:t>
            </a:r>
            <a:r>
              <a:rPr lang="en-GB" dirty="0" smtClean="0"/>
              <a:t>- Confidentiality</a:t>
            </a:r>
            <a:r>
              <a:rPr lang="en-GB" dirty="0"/>
              <a:t/>
            </a:r>
            <a:br>
              <a:rPr lang="en-GB" dirty="0"/>
            </a:br>
            <a:endParaRPr lang="en-GB" dirty="0"/>
          </a:p>
        </p:txBody>
      </p:sp>
      <p:sp>
        <p:nvSpPr>
          <p:cNvPr id="6" name="Freeform 5"/>
          <p:cNvSpPr/>
          <p:nvPr/>
        </p:nvSpPr>
        <p:spPr>
          <a:xfrm>
            <a:off x="838200" y="1854231"/>
            <a:ext cx="10515600" cy="2187900"/>
          </a:xfrm>
          <a:custGeom>
            <a:avLst/>
            <a:gdLst>
              <a:gd name="connsiteX0" fmla="*/ 0 w 10515600"/>
              <a:gd name="connsiteY0" fmla="*/ 364657 h 2187900"/>
              <a:gd name="connsiteX1" fmla="*/ 364657 w 10515600"/>
              <a:gd name="connsiteY1" fmla="*/ 0 h 2187900"/>
              <a:gd name="connsiteX2" fmla="*/ 10150943 w 10515600"/>
              <a:gd name="connsiteY2" fmla="*/ 0 h 2187900"/>
              <a:gd name="connsiteX3" fmla="*/ 10515600 w 10515600"/>
              <a:gd name="connsiteY3" fmla="*/ 364657 h 2187900"/>
              <a:gd name="connsiteX4" fmla="*/ 10515600 w 10515600"/>
              <a:gd name="connsiteY4" fmla="*/ 1823243 h 2187900"/>
              <a:gd name="connsiteX5" fmla="*/ 10150943 w 10515600"/>
              <a:gd name="connsiteY5" fmla="*/ 2187900 h 2187900"/>
              <a:gd name="connsiteX6" fmla="*/ 364657 w 10515600"/>
              <a:gd name="connsiteY6" fmla="*/ 2187900 h 2187900"/>
              <a:gd name="connsiteX7" fmla="*/ 0 w 10515600"/>
              <a:gd name="connsiteY7" fmla="*/ 1823243 h 2187900"/>
              <a:gd name="connsiteX8" fmla="*/ 0 w 10515600"/>
              <a:gd name="connsiteY8" fmla="*/ 364657 h 218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2187900">
                <a:moveTo>
                  <a:pt x="0" y="364657"/>
                </a:moveTo>
                <a:cubicBezTo>
                  <a:pt x="0" y="163262"/>
                  <a:pt x="163262" y="0"/>
                  <a:pt x="364657" y="0"/>
                </a:cubicBezTo>
                <a:lnTo>
                  <a:pt x="10150943" y="0"/>
                </a:lnTo>
                <a:cubicBezTo>
                  <a:pt x="10352338" y="0"/>
                  <a:pt x="10515600" y="163262"/>
                  <a:pt x="10515600" y="364657"/>
                </a:cubicBezTo>
                <a:lnTo>
                  <a:pt x="10515600" y="1823243"/>
                </a:lnTo>
                <a:cubicBezTo>
                  <a:pt x="10515600" y="2024638"/>
                  <a:pt x="10352338" y="2187900"/>
                  <a:pt x="10150943" y="2187900"/>
                </a:cubicBezTo>
                <a:lnTo>
                  <a:pt x="364657" y="2187900"/>
                </a:lnTo>
                <a:cubicBezTo>
                  <a:pt x="163262" y="2187900"/>
                  <a:pt x="0" y="2024638"/>
                  <a:pt x="0" y="1823243"/>
                </a:cubicBezTo>
                <a:lnTo>
                  <a:pt x="0" y="36465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354" tIns="316354" rIns="316354" bIns="316354" numCol="1" spcCol="1270" anchor="ctr" anchorCtr="0">
            <a:noAutofit/>
          </a:bodyPr>
          <a:lstStyle/>
          <a:p>
            <a:pPr lvl="0" algn="l" defTabSz="2444750" rtl="0">
              <a:lnSpc>
                <a:spcPct val="90000"/>
              </a:lnSpc>
              <a:spcBef>
                <a:spcPct val="0"/>
              </a:spcBef>
              <a:spcAft>
                <a:spcPct val="35000"/>
              </a:spcAft>
            </a:pPr>
            <a:r>
              <a:rPr lang="en-GB" sz="5500" kern="1200" smtClean="0"/>
              <a:t>This is what most people think IT Security is:</a:t>
            </a:r>
            <a:endParaRPr lang="en-GB" sz="5500" kern="1200"/>
          </a:p>
        </p:txBody>
      </p:sp>
      <p:sp>
        <p:nvSpPr>
          <p:cNvPr id="7" name="Freeform 6"/>
          <p:cNvSpPr/>
          <p:nvPr/>
        </p:nvSpPr>
        <p:spPr>
          <a:xfrm>
            <a:off x="838200" y="4042131"/>
            <a:ext cx="10515600" cy="2106225"/>
          </a:xfrm>
          <a:custGeom>
            <a:avLst/>
            <a:gdLst>
              <a:gd name="connsiteX0" fmla="*/ 0 w 10515600"/>
              <a:gd name="connsiteY0" fmla="*/ 0 h 2106225"/>
              <a:gd name="connsiteX1" fmla="*/ 10515600 w 10515600"/>
              <a:gd name="connsiteY1" fmla="*/ 0 h 2106225"/>
              <a:gd name="connsiteX2" fmla="*/ 10515600 w 10515600"/>
              <a:gd name="connsiteY2" fmla="*/ 2106225 h 2106225"/>
              <a:gd name="connsiteX3" fmla="*/ 0 w 10515600"/>
              <a:gd name="connsiteY3" fmla="*/ 2106225 h 2106225"/>
              <a:gd name="connsiteX4" fmla="*/ 0 w 10515600"/>
              <a:gd name="connsiteY4" fmla="*/ 0 h 210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2106225">
                <a:moveTo>
                  <a:pt x="0" y="0"/>
                </a:moveTo>
                <a:lnTo>
                  <a:pt x="10515600" y="0"/>
                </a:lnTo>
                <a:lnTo>
                  <a:pt x="10515600" y="2106225"/>
                </a:lnTo>
                <a:lnTo>
                  <a:pt x="0" y="21062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3870" tIns="69850" rIns="391160" bIns="69850" numCol="1" spcCol="1270" anchor="t" anchorCtr="0">
            <a:noAutofit/>
          </a:bodyPr>
          <a:lstStyle/>
          <a:p>
            <a:pPr marL="285750" lvl="1" indent="-285750" algn="l" defTabSz="1911350" rtl="0">
              <a:lnSpc>
                <a:spcPct val="90000"/>
              </a:lnSpc>
              <a:spcBef>
                <a:spcPct val="0"/>
              </a:spcBef>
              <a:spcAft>
                <a:spcPct val="20000"/>
              </a:spcAft>
              <a:buChar char="••"/>
            </a:pPr>
            <a:r>
              <a:rPr lang="en-GB" sz="4300" kern="1200" dirty="0" smtClean="0"/>
              <a:t>We keep our data and secrets secret</a:t>
            </a:r>
            <a:endParaRPr lang="en-GB" sz="4300" kern="1200" dirty="0"/>
          </a:p>
          <a:p>
            <a:pPr marL="285750" lvl="1" indent="-285750" algn="l" defTabSz="1911350" rtl="0">
              <a:lnSpc>
                <a:spcPct val="90000"/>
              </a:lnSpc>
              <a:spcBef>
                <a:spcPct val="0"/>
              </a:spcBef>
              <a:spcAft>
                <a:spcPct val="20000"/>
              </a:spcAft>
              <a:buChar char="••"/>
            </a:pPr>
            <a:r>
              <a:rPr lang="en-GB" sz="4300" kern="1200" dirty="0" smtClean="0"/>
              <a:t>We ensure unauthorized persons can not access the data</a:t>
            </a:r>
            <a:endParaRPr lang="en-GB" sz="4300" kern="1200" dirty="0"/>
          </a:p>
        </p:txBody>
      </p:sp>
    </p:spTree>
    <p:extLst>
      <p:ext uri="{BB962C8B-B14F-4D97-AF65-F5344CB8AC3E}">
        <p14:creationId xmlns:p14="http://schemas.microsoft.com/office/powerpoint/2010/main" val="399773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30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a:t>
            </a:r>
            <a:r>
              <a:rPr lang="en-GB" dirty="0"/>
              <a:t> </a:t>
            </a:r>
            <a:r>
              <a:rPr lang="en-GB" dirty="0" smtClean="0"/>
              <a:t>- Confidentiality</a:t>
            </a:r>
            <a:r>
              <a:rPr lang="en-GB" dirty="0"/>
              <a:t/>
            </a:r>
            <a:br>
              <a:rPr lang="en-GB" dirty="0"/>
            </a:br>
            <a:endParaRPr lang="en-GB" dirty="0"/>
          </a:p>
        </p:txBody>
      </p:sp>
      <p:sp>
        <p:nvSpPr>
          <p:cNvPr id="3" name="Content Placeholder 2">
            <a:extLst>
              <a:ext uri="{FF2B5EF4-FFF2-40B4-BE49-F238E27FC236}">
                <a16:creationId xmlns:a16="http://schemas.microsoft.com/office/drawing/2014/main" id="{11DD8F47-024A-42B0-A077-0615FA50EDFE}"/>
              </a:ext>
            </a:extLst>
          </p:cNvPr>
          <p:cNvSpPr>
            <a:spLocks noGrp="1"/>
          </p:cNvSpPr>
          <p:nvPr>
            <p:ph idx="1"/>
          </p:nvPr>
        </p:nvSpPr>
        <p:spPr/>
        <p:txBody>
          <a:bodyPr>
            <a:normAutofit fontScale="85000" lnSpcReduction="20000"/>
          </a:bodyPr>
          <a:lstStyle/>
          <a:p>
            <a:r>
              <a:rPr lang="en-GB" sz="3300" dirty="0" smtClean="0"/>
              <a:t>To ensure  confidentiality we </a:t>
            </a:r>
            <a:r>
              <a:rPr lang="en-GB" sz="3300" dirty="0"/>
              <a:t>use:</a:t>
            </a:r>
          </a:p>
          <a:p>
            <a:pPr lvl="1"/>
            <a:r>
              <a:rPr lang="en-GB" sz="2800" dirty="0" smtClean="0"/>
              <a:t>Encryption </a:t>
            </a:r>
            <a:r>
              <a:rPr lang="en-GB" sz="2800" dirty="0"/>
              <a:t>for data at rest (for instance AES256), full disk encryption.</a:t>
            </a:r>
          </a:p>
          <a:p>
            <a:pPr lvl="1"/>
            <a:r>
              <a:rPr lang="en-GB" sz="2800" dirty="0" smtClean="0"/>
              <a:t>Secure </a:t>
            </a:r>
            <a:r>
              <a:rPr lang="en-GB" sz="2800" dirty="0"/>
              <a:t>transport protocols for data in motion. (SSL, TLS or IPSEC).</a:t>
            </a:r>
          </a:p>
          <a:p>
            <a:pPr lvl="1"/>
            <a:r>
              <a:rPr lang="en-GB" sz="2800" dirty="0" smtClean="0"/>
              <a:t>Best </a:t>
            </a:r>
            <a:r>
              <a:rPr lang="en-GB" sz="2800" dirty="0"/>
              <a:t>practices for data in use </a:t>
            </a:r>
            <a:r>
              <a:rPr lang="en-GB" sz="2800" dirty="0" smtClean="0"/>
              <a:t>– </a:t>
            </a:r>
          </a:p>
          <a:p>
            <a:pPr lvl="2"/>
            <a:r>
              <a:rPr lang="en-GB" sz="2400" dirty="0" smtClean="0"/>
              <a:t>clean desk </a:t>
            </a:r>
          </a:p>
          <a:p>
            <a:pPr lvl="2"/>
            <a:r>
              <a:rPr lang="en-GB" sz="2400" dirty="0" smtClean="0"/>
              <a:t>no </a:t>
            </a:r>
            <a:r>
              <a:rPr lang="en-GB" sz="2400" dirty="0"/>
              <a:t>shoulder </a:t>
            </a:r>
            <a:r>
              <a:rPr lang="en-GB" sz="2400" dirty="0" smtClean="0"/>
              <a:t>surfing </a:t>
            </a:r>
          </a:p>
          <a:p>
            <a:pPr lvl="2"/>
            <a:r>
              <a:rPr lang="en-GB" sz="2400" dirty="0" smtClean="0"/>
              <a:t>screen </a:t>
            </a:r>
            <a:r>
              <a:rPr lang="en-GB" sz="2400" dirty="0"/>
              <a:t>view </a:t>
            </a:r>
            <a:r>
              <a:rPr lang="en-GB" sz="2400" dirty="0" smtClean="0"/>
              <a:t>angle protector </a:t>
            </a:r>
          </a:p>
          <a:p>
            <a:pPr lvl="2"/>
            <a:r>
              <a:rPr lang="en-GB" sz="2400" dirty="0" smtClean="0"/>
              <a:t>PC </a:t>
            </a:r>
            <a:r>
              <a:rPr lang="en-GB" sz="2400" dirty="0"/>
              <a:t>locking (automatic and when leaving</a:t>
            </a:r>
            <a:r>
              <a:rPr lang="en-GB" sz="2400" dirty="0" smtClean="0"/>
              <a:t>)</a:t>
            </a:r>
            <a:endParaRPr lang="en-GB" sz="2400" dirty="0"/>
          </a:p>
          <a:p>
            <a:pPr lvl="2"/>
            <a:r>
              <a:rPr lang="en-GB" sz="2400" dirty="0" smtClean="0"/>
              <a:t>Strong passwords </a:t>
            </a:r>
          </a:p>
          <a:p>
            <a:pPr lvl="2"/>
            <a:r>
              <a:rPr lang="en-GB" sz="2400" dirty="0" smtClean="0"/>
              <a:t>Multi-factor </a:t>
            </a:r>
            <a:r>
              <a:rPr lang="en-GB" sz="2400" dirty="0" smtClean="0"/>
              <a:t>authentication </a:t>
            </a:r>
          </a:p>
          <a:p>
            <a:pPr lvl="2"/>
            <a:r>
              <a:rPr lang="en-GB" sz="2400" dirty="0" smtClean="0"/>
              <a:t>masking</a:t>
            </a:r>
          </a:p>
          <a:p>
            <a:pPr lvl="2"/>
            <a:r>
              <a:rPr lang="en-GB" sz="2400" dirty="0"/>
              <a:t>a</a:t>
            </a:r>
            <a:r>
              <a:rPr lang="en-GB" sz="2400" dirty="0" smtClean="0"/>
              <a:t>ccess control </a:t>
            </a:r>
          </a:p>
          <a:p>
            <a:pPr lvl="2"/>
            <a:r>
              <a:rPr lang="en-GB" sz="2400" dirty="0" smtClean="0"/>
              <a:t>need-to know </a:t>
            </a:r>
          </a:p>
          <a:p>
            <a:pPr lvl="2"/>
            <a:r>
              <a:rPr lang="en-GB" sz="2400" dirty="0" smtClean="0"/>
              <a:t>least privilege</a:t>
            </a:r>
            <a:endParaRPr lang="en-GB" sz="5600" dirty="0"/>
          </a:p>
        </p:txBody>
      </p:sp>
    </p:spTree>
    <p:extLst>
      <p:ext uri="{BB962C8B-B14F-4D97-AF65-F5344CB8AC3E}">
        <p14:creationId xmlns:p14="http://schemas.microsoft.com/office/powerpoint/2010/main" val="2345994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CAC0-85A6-4FEA-A61D-B116BC2EC358}"/>
              </a:ext>
            </a:extLst>
          </p:cNvPr>
          <p:cNvSpPr>
            <a:spLocks noGrp="1"/>
          </p:cNvSpPr>
          <p:nvPr>
            <p:ph type="title"/>
          </p:nvPr>
        </p:nvSpPr>
        <p:spPr/>
        <p:txBody>
          <a:bodyPr/>
          <a:lstStyle/>
          <a:p>
            <a:r>
              <a:rPr lang="en-GB" dirty="0"/>
              <a:t>The CIA Triad (AIC</a:t>
            </a:r>
            <a:r>
              <a:rPr lang="en-GB" dirty="0" smtClean="0"/>
              <a:t>)</a:t>
            </a:r>
            <a:r>
              <a:rPr lang="en-GB" dirty="0"/>
              <a:t> </a:t>
            </a:r>
            <a:r>
              <a:rPr lang="en-GB" dirty="0" smtClean="0"/>
              <a:t>- Confidentiality</a:t>
            </a:r>
            <a:r>
              <a:rPr lang="en-GB" dirty="0"/>
              <a:t/>
            </a:r>
            <a:br>
              <a:rPr lang="en-GB" dirty="0"/>
            </a:br>
            <a:endParaRPr lang="en-GB" dirty="0"/>
          </a:p>
        </p:txBody>
      </p:sp>
      <p:sp>
        <p:nvSpPr>
          <p:cNvPr id="3" name="Content Placeholder 2">
            <a:extLst>
              <a:ext uri="{FF2B5EF4-FFF2-40B4-BE49-F238E27FC236}">
                <a16:creationId xmlns:a16="http://schemas.microsoft.com/office/drawing/2014/main" id="{11DD8F47-024A-42B0-A077-0615FA50EDFE}"/>
              </a:ext>
            </a:extLst>
          </p:cNvPr>
          <p:cNvSpPr>
            <a:spLocks noGrp="1"/>
          </p:cNvSpPr>
          <p:nvPr>
            <p:ph idx="1"/>
          </p:nvPr>
        </p:nvSpPr>
        <p:spPr/>
        <p:txBody>
          <a:bodyPr>
            <a:normAutofit lnSpcReduction="10000"/>
          </a:bodyPr>
          <a:lstStyle/>
          <a:p>
            <a:endParaRPr lang="en-GB" dirty="0"/>
          </a:p>
          <a:p>
            <a:r>
              <a:rPr lang="en-GB" b="1" dirty="0" smtClean="0"/>
              <a:t>Threats</a:t>
            </a:r>
            <a:r>
              <a:rPr lang="en-GB" b="1" dirty="0"/>
              <a:t>:</a:t>
            </a:r>
          </a:p>
          <a:p>
            <a:pPr lvl="1"/>
            <a:r>
              <a:rPr lang="en-GB" sz="2800" dirty="0" smtClean="0"/>
              <a:t>Attacks </a:t>
            </a:r>
            <a:r>
              <a:rPr lang="en-GB" sz="2800" dirty="0"/>
              <a:t>on your encryption (</a:t>
            </a:r>
            <a:r>
              <a:rPr lang="en-GB" sz="2800" dirty="0" smtClean="0"/>
              <a:t>cryptanalysis)</a:t>
            </a:r>
            <a:endParaRPr lang="en-GB" sz="2800" dirty="0"/>
          </a:p>
          <a:p>
            <a:pPr lvl="1"/>
            <a:r>
              <a:rPr lang="en-GB" sz="2800" dirty="0" smtClean="0"/>
              <a:t>Social engineering</a:t>
            </a:r>
            <a:endParaRPr lang="en-GB" sz="2800" dirty="0"/>
          </a:p>
          <a:p>
            <a:pPr lvl="1"/>
            <a:r>
              <a:rPr lang="en-GB" sz="2800" dirty="0" smtClean="0"/>
              <a:t>Key </a:t>
            </a:r>
            <a:r>
              <a:rPr lang="en-GB" sz="2800" dirty="0"/>
              <a:t>loggers (software/hardware</a:t>
            </a:r>
            <a:r>
              <a:rPr lang="en-GB" sz="2800" dirty="0" smtClean="0"/>
              <a:t>)</a:t>
            </a:r>
          </a:p>
          <a:p>
            <a:pPr lvl="1"/>
            <a:r>
              <a:rPr lang="en-GB" sz="2800" dirty="0" smtClean="0"/>
              <a:t>Cameras</a:t>
            </a:r>
          </a:p>
          <a:p>
            <a:pPr lvl="1"/>
            <a:r>
              <a:rPr lang="en-GB" sz="2800" dirty="0" smtClean="0"/>
              <a:t>Steganography</a:t>
            </a:r>
            <a:endParaRPr lang="en-GB" sz="2800" dirty="0"/>
          </a:p>
          <a:p>
            <a:pPr lvl="1"/>
            <a:r>
              <a:rPr lang="en-GB" sz="2800" dirty="0" smtClean="0"/>
              <a:t>IOT </a:t>
            </a:r>
            <a:r>
              <a:rPr lang="en-GB" sz="2800" dirty="0"/>
              <a:t>(Internet of Things) – The growing number of connected devices we have pose </a:t>
            </a:r>
            <a:r>
              <a:rPr lang="en-GB" sz="2800" dirty="0" smtClean="0"/>
              <a:t>a new </a:t>
            </a:r>
            <a:r>
              <a:rPr lang="en-GB" sz="2800" dirty="0"/>
              <a:t>threat, they can be a backdoor to other </a:t>
            </a:r>
            <a:r>
              <a:rPr lang="en-GB" sz="2800" dirty="0" smtClean="0"/>
              <a:t>systems</a:t>
            </a:r>
            <a:endParaRPr lang="en-GB" sz="5600" dirty="0"/>
          </a:p>
        </p:txBody>
      </p:sp>
    </p:spTree>
    <p:extLst>
      <p:ext uri="{BB962C8B-B14F-4D97-AF65-F5344CB8AC3E}">
        <p14:creationId xmlns:p14="http://schemas.microsoft.com/office/powerpoint/2010/main" val="3986998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2649</Words>
  <Application>Microsoft Office PowerPoint</Application>
  <PresentationFormat>Widescreen</PresentationFormat>
  <Paragraphs>325</Paragraphs>
  <Slides>50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PowerPoint Presentation</vt:lpstr>
      <vt:lpstr>PowerPoint Presentation</vt:lpstr>
      <vt:lpstr>PowerPoint Presentation</vt:lpstr>
      <vt:lpstr>PowerPoint Presentation</vt:lpstr>
      <vt:lpstr>Introduction to Security Design</vt:lpstr>
      <vt:lpstr>Key Aspects of Software Security</vt:lpstr>
      <vt:lpstr>The CIA Triad (AIC) - Confidentiality </vt:lpstr>
      <vt:lpstr>The CIA Triad (AIC) - Confidentiality </vt:lpstr>
      <vt:lpstr>The CIA Triad (AIC) - Confidentiality </vt:lpstr>
      <vt:lpstr>The CIA Triad (AIC) - Integrity </vt:lpstr>
      <vt:lpstr>The CIA Triad (AIC) - Integrity </vt:lpstr>
      <vt:lpstr>The CIA Triad (AIC) - Availability</vt:lpstr>
      <vt:lpstr>The CIA Triad (AIC) - Availability</vt:lpstr>
      <vt:lpstr>The CIA Triad (AIC)</vt:lpstr>
      <vt:lpstr>PowerPoint Presentation</vt:lpstr>
      <vt:lpstr>The CIA Triad (AIC)</vt:lpstr>
      <vt:lpstr>PowerPoint Presentation</vt:lpstr>
      <vt:lpstr>Five principles for the design of cyber secure systems</vt:lpstr>
      <vt:lpstr>Establish the context before designing a system</vt:lpstr>
      <vt:lpstr>What the system is for</vt:lpstr>
      <vt:lpstr>Understand the threat model for your system</vt:lpstr>
      <vt:lpstr>Establish the context before designing a system</vt:lpstr>
      <vt:lpstr>End-to-end Systems</vt:lpstr>
      <vt:lpstr>Govern Security Risks</vt:lpstr>
      <vt:lpstr>Responsibilities</vt:lpstr>
      <vt:lpstr>Making compromise difficult</vt:lpstr>
      <vt:lpstr>Making compromise difficult</vt:lpstr>
      <vt:lpstr>Making Disruption Difficult</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Make Compromise Detection Easier</vt:lpstr>
      <vt:lpstr>Reduce the Impact of Compromise</vt:lpstr>
      <vt:lpstr>Reduce the Impact of Compromise</vt:lpstr>
      <vt:lpstr>Reduce the Impact of Compromise</vt:lpstr>
      <vt:lpstr>Reduce the Impact of Compromise</vt:lpstr>
      <vt:lpstr>Reduce the Impact of Compromise</vt:lpstr>
      <vt:lpstr>Reduce the Impact of Compromise</vt:lpstr>
      <vt:lpstr>Reduce the Impact of Compromise</vt:lpstr>
      <vt:lpstr>Reduce the Impact of Compromise</vt:lpstr>
      <vt:lpstr>Importance of Keeping IT Systems Simple</vt:lpstr>
      <vt:lpstr>SIMPLEST SOLUTION POSSIBLE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 Shand</dc:creator>
  <cp:lastModifiedBy>Len Shand</cp:lastModifiedBy>
  <cp:revision>4</cp:revision>
  <dcterms:created xsi:type="dcterms:W3CDTF">2020-12-09T08:04:25Z</dcterms:created>
  <dcterms:modified xsi:type="dcterms:W3CDTF">2020-12-09T08:32:10Z</dcterms:modified>
</cp:coreProperties>
</file>