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9D89A-E9E2-4B65-A648-9C7FDAB3A7A7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050B4B9-0259-42FA-84CC-BEC4DB05ADD5}">
      <dgm:prSet/>
      <dgm:spPr/>
      <dgm:t>
        <a:bodyPr/>
        <a:lstStyle/>
        <a:p>
          <a:pPr rtl="0"/>
          <a:r>
            <a:rPr lang="en-GB" smtClean="0"/>
            <a:t>COMPILED</a:t>
          </a:r>
          <a:endParaRPr lang="en-GB"/>
        </a:p>
      </dgm:t>
    </dgm:pt>
    <dgm:pt modelId="{4F63F75C-180E-4457-81B9-9789A820C9C2}" type="parTrans" cxnId="{5E1E4137-D8FA-43D7-BA2F-786D75A01662}">
      <dgm:prSet/>
      <dgm:spPr/>
      <dgm:t>
        <a:bodyPr/>
        <a:lstStyle/>
        <a:p>
          <a:endParaRPr lang="en-US"/>
        </a:p>
      </dgm:t>
    </dgm:pt>
    <dgm:pt modelId="{7278F85C-502B-4B30-BE2A-51B80A640FCC}" type="sibTrans" cxnId="{5E1E4137-D8FA-43D7-BA2F-786D75A01662}">
      <dgm:prSet/>
      <dgm:spPr/>
      <dgm:t>
        <a:bodyPr/>
        <a:lstStyle/>
        <a:p>
          <a:endParaRPr lang="en-US"/>
        </a:p>
      </dgm:t>
    </dgm:pt>
    <dgm:pt modelId="{15262613-1774-429C-91BF-237D85F821C0}">
      <dgm:prSet/>
      <dgm:spPr/>
      <dgm:t>
        <a:bodyPr/>
        <a:lstStyle/>
        <a:p>
          <a:pPr rtl="0"/>
          <a:r>
            <a:rPr lang="en-GB" smtClean="0"/>
            <a:t>A compiled language is one where the program, once compiled, is expressed in the instructions of the target machine. </a:t>
          </a:r>
          <a:endParaRPr lang="en-GB"/>
        </a:p>
      </dgm:t>
    </dgm:pt>
    <dgm:pt modelId="{2113FDFC-433B-4C11-A8CF-1E5A562FACDD}" type="parTrans" cxnId="{99316F48-4C1C-4365-B199-8D6025985CD6}">
      <dgm:prSet/>
      <dgm:spPr/>
      <dgm:t>
        <a:bodyPr/>
        <a:lstStyle/>
        <a:p>
          <a:endParaRPr lang="en-US"/>
        </a:p>
      </dgm:t>
    </dgm:pt>
    <dgm:pt modelId="{D14CBCF8-073C-4F7B-A52F-6F7C9F4FCEB7}" type="sibTrans" cxnId="{99316F48-4C1C-4365-B199-8D6025985CD6}">
      <dgm:prSet/>
      <dgm:spPr/>
      <dgm:t>
        <a:bodyPr/>
        <a:lstStyle/>
        <a:p>
          <a:endParaRPr lang="en-US"/>
        </a:p>
      </dgm:t>
    </dgm:pt>
    <dgm:pt modelId="{5D99A112-1541-4283-BCD7-CC52C7D5EFD6}">
      <dgm:prSet/>
      <dgm:spPr/>
      <dgm:t>
        <a:bodyPr/>
        <a:lstStyle/>
        <a:p>
          <a:pPr rtl="0"/>
          <a:r>
            <a:rPr lang="en-GB" smtClean="0"/>
            <a:t>E.G. an addition "+" operation in your source code could be translated directly to the "ADD" instruction in machine code.</a:t>
          </a:r>
          <a:endParaRPr lang="en-GB"/>
        </a:p>
      </dgm:t>
    </dgm:pt>
    <dgm:pt modelId="{2B6C915B-2270-4828-92EC-3C4407856238}" type="parTrans" cxnId="{4BF53EC6-1922-48CB-92DC-C5F5CB5386E7}">
      <dgm:prSet/>
      <dgm:spPr/>
      <dgm:t>
        <a:bodyPr/>
        <a:lstStyle/>
        <a:p>
          <a:endParaRPr lang="en-US"/>
        </a:p>
      </dgm:t>
    </dgm:pt>
    <dgm:pt modelId="{D328DF02-B3AA-4530-BB94-F3B0790D1747}" type="sibTrans" cxnId="{4BF53EC6-1922-48CB-92DC-C5F5CB5386E7}">
      <dgm:prSet/>
      <dgm:spPr/>
      <dgm:t>
        <a:bodyPr/>
        <a:lstStyle/>
        <a:p>
          <a:endParaRPr lang="en-US"/>
        </a:p>
      </dgm:t>
    </dgm:pt>
    <dgm:pt modelId="{134D83AD-4ED9-48D3-8714-845B6CAE27AC}">
      <dgm:prSet/>
      <dgm:spPr/>
      <dgm:t>
        <a:bodyPr/>
        <a:lstStyle/>
        <a:p>
          <a:pPr rtl="0"/>
          <a:r>
            <a:rPr lang="en-GB" smtClean="0"/>
            <a:t>INTERPRETED</a:t>
          </a:r>
          <a:endParaRPr lang="en-GB"/>
        </a:p>
      </dgm:t>
    </dgm:pt>
    <dgm:pt modelId="{63570503-BC5F-4646-A99A-3188E8DC29BA}" type="parTrans" cxnId="{398E5414-1DA7-486E-83E4-C1B20D0DDBF3}">
      <dgm:prSet/>
      <dgm:spPr/>
      <dgm:t>
        <a:bodyPr/>
        <a:lstStyle/>
        <a:p>
          <a:endParaRPr lang="en-US"/>
        </a:p>
      </dgm:t>
    </dgm:pt>
    <dgm:pt modelId="{379DA0BE-9FAF-4A7F-858A-5EB87DD6427E}" type="sibTrans" cxnId="{398E5414-1DA7-486E-83E4-C1B20D0DDBF3}">
      <dgm:prSet/>
      <dgm:spPr/>
      <dgm:t>
        <a:bodyPr/>
        <a:lstStyle/>
        <a:p>
          <a:endParaRPr lang="en-US"/>
        </a:p>
      </dgm:t>
    </dgm:pt>
    <dgm:pt modelId="{9FF3AF31-07E9-473E-89A0-180AAFEEE31B}">
      <dgm:prSet/>
      <dgm:spPr/>
      <dgm:t>
        <a:bodyPr/>
        <a:lstStyle/>
        <a:p>
          <a:pPr rtl="0"/>
          <a:r>
            <a:rPr lang="en-GB" smtClean="0"/>
            <a:t>An interpreted language is one where the instructions are not directly executed by the target machine, but instead read and executed by some other program</a:t>
          </a:r>
          <a:endParaRPr lang="en-GB"/>
        </a:p>
      </dgm:t>
    </dgm:pt>
    <dgm:pt modelId="{45E317A9-30EA-4F1B-963C-E73762F3F660}" type="parTrans" cxnId="{C027BEBC-7541-4B03-8007-6E71A4D839BD}">
      <dgm:prSet/>
      <dgm:spPr/>
      <dgm:t>
        <a:bodyPr/>
        <a:lstStyle/>
        <a:p>
          <a:endParaRPr lang="en-US"/>
        </a:p>
      </dgm:t>
    </dgm:pt>
    <dgm:pt modelId="{3111251A-24B4-4B9B-BED8-48DE5C713A4B}" type="sibTrans" cxnId="{C027BEBC-7541-4B03-8007-6E71A4D839BD}">
      <dgm:prSet/>
      <dgm:spPr/>
      <dgm:t>
        <a:bodyPr/>
        <a:lstStyle/>
        <a:p>
          <a:endParaRPr lang="en-US"/>
        </a:p>
      </dgm:t>
    </dgm:pt>
    <dgm:pt modelId="{2ABE85E2-7827-41F0-844B-A70702D02834}" type="pres">
      <dgm:prSet presAssocID="{B5E9D89A-E9E2-4B65-A648-9C7FDAB3A7A7}" presName="diagram" presStyleCnt="0">
        <dgm:presLayoutVars>
          <dgm:dir/>
          <dgm:animLvl val="lvl"/>
          <dgm:resizeHandles val="exact"/>
        </dgm:presLayoutVars>
      </dgm:prSet>
      <dgm:spPr/>
    </dgm:pt>
    <dgm:pt modelId="{13F7ADF5-AEDA-4E6A-B65D-C94B4F828AF4}" type="pres">
      <dgm:prSet presAssocID="{5050B4B9-0259-42FA-84CC-BEC4DB05ADD5}" presName="compNode" presStyleCnt="0"/>
      <dgm:spPr/>
    </dgm:pt>
    <dgm:pt modelId="{953E2B5D-831A-4D24-8390-F09B78643F05}" type="pres">
      <dgm:prSet presAssocID="{5050B4B9-0259-42FA-84CC-BEC4DB05ADD5}" presName="childRect" presStyleLbl="bgAcc1" presStyleIdx="0" presStyleCnt="2">
        <dgm:presLayoutVars>
          <dgm:bulletEnabled val="1"/>
        </dgm:presLayoutVars>
      </dgm:prSet>
      <dgm:spPr/>
    </dgm:pt>
    <dgm:pt modelId="{0974CDE0-D627-4076-A349-D368575F3024}" type="pres">
      <dgm:prSet presAssocID="{5050B4B9-0259-42FA-84CC-BEC4DB05ADD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F902A00-CE53-4A94-B990-EFE2FE03737B}" type="pres">
      <dgm:prSet presAssocID="{5050B4B9-0259-42FA-84CC-BEC4DB05ADD5}" presName="parentRect" presStyleLbl="alignNode1" presStyleIdx="0" presStyleCnt="2"/>
      <dgm:spPr/>
    </dgm:pt>
    <dgm:pt modelId="{39CE7842-5C1D-46B0-BB95-6E46E390B8E8}" type="pres">
      <dgm:prSet presAssocID="{5050B4B9-0259-42FA-84CC-BEC4DB05ADD5}" presName="adorn" presStyleLbl="fgAccFollowNode1" presStyleIdx="0" presStyleCnt="2"/>
      <dgm:spPr/>
    </dgm:pt>
    <dgm:pt modelId="{5F0757F6-7B34-4544-8C82-D3CB450F5DC2}" type="pres">
      <dgm:prSet presAssocID="{7278F85C-502B-4B30-BE2A-51B80A640FCC}" presName="sibTrans" presStyleLbl="sibTrans2D1" presStyleIdx="0" presStyleCnt="0"/>
      <dgm:spPr/>
    </dgm:pt>
    <dgm:pt modelId="{C78A8843-CEEB-4AA3-8356-2178B1B37C9D}" type="pres">
      <dgm:prSet presAssocID="{134D83AD-4ED9-48D3-8714-845B6CAE27AC}" presName="compNode" presStyleCnt="0"/>
      <dgm:spPr/>
    </dgm:pt>
    <dgm:pt modelId="{5BFF52D1-9070-4827-894E-05914DB917C8}" type="pres">
      <dgm:prSet presAssocID="{134D83AD-4ED9-48D3-8714-845B6CAE27AC}" presName="childRect" presStyleLbl="bgAcc1" presStyleIdx="1" presStyleCnt="2">
        <dgm:presLayoutVars>
          <dgm:bulletEnabled val="1"/>
        </dgm:presLayoutVars>
      </dgm:prSet>
      <dgm:spPr/>
    </dgm:pt>
    <dgm:pt modelId="{9F43B413-8BBF-4946-9CCF-4A8B80490ED4}" type="pres">
      <dgm:prSet presAssocID="{134D83AD-4ED9-48D3-8714-845B6CAE27A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39A6DDF-C90B-4683-A29A-3AC73E752713}" type="pres">
      <dgm:prSet presAssocID="{134D83AD-4ED9-48D3-8714-845B6CAE27AC}" presName="parentRect" presStyleLbl="alignNode1" presStyleIdx="1" presStyleCnt="2"/>
      <dgm:spPr/>
    </dgm:pt>
    <dgm:pt modelId="{4BC11BFF-4096-4DAE-A0B7-C98414C29C32}" type="pres">
      <dgm:prSet presAssocID="{134D83AD-4ED9-48D3-8714-845B6CAE27AC}" presName="adorn" presStyleLbl="fgAccFollowNode1" presStyleIdx="1" presStyleCnt="2"/>
      <dgm:spPr/>
    </dgm:pt>
  </dgm:ptLst>
  <dgm:cxnLst>
    <dgm:cxn modelId="{C249F8A5-C584-4F16-82B1-DFC371C18B8C}" type="presOf" srcId="{5D99A112-1541-4283-BCD7-CC52C7D5EFD6}" destId="{953E2B5D-831A-4D24-8390-F09B78643F05}" srcOrd="0" destOrd="1" presId="urn:microsoft.com/office/officeart/2005/8/layout/bList2"/>
    <dgm:cxn modelId="{C69D18EC-CD95-4296-BA94-C68C0D7ED3F4}" type="presOf" srcId="{134D83AD-4ED9-48D3-8714-845B6CAE27AC}" destId="{9F43B413-8BBF-4946-9CCF-4A8B80490ED4}" srcOrd="0" destOrd="0" presId="urn:microsoft.com/office/officeart/2005/8/layout/bList2"/>
    <dgm:cxn modelId="{398E5414-1DA7-486E-83E4-C1B20D0DDBF3}" srcId="{B5E9D89A-E9E2-4B65-A648-9C7FDAB3A7A7}" destId="{134D83AD-4ED9-48D3-8714-845B6CAE27AC}" srcOrd="1" destOrd="0" parTransId="{63570503-BC5F-4646-A99A-3188E8DC29BA}" sibTransId="{379DA0BE-9FAF-4A7F-858A-5EB87DD6427E}"/>
    <dgm:cxn modelId="{BDF036EF-44C3-4236-96C7-2D59582FF0E8}" type="presOf" srcId="{9FF3AF31-07E9-473E-89A0-180AAFEEE31B}" destId="{5BFF52D1-9070-4827-894E-05914DB917C8}" srcOrd="0" destOrd="0" presId="urn:microsoft.com/office/officeart/2005/8/layout/bList2"/>
    <dgm:cxn modelId="{6D4CB2CE-D50F-4135-BBE2-4BF6A9A2593D}" type="presOf" srcId="{5050B4B9-0259-42FA-84CC-BEC4DB05ADD5}" destId="{0974CDE0-D627-4076-A349-D368575F3024}" srcOrd="0" destOrd="0" presId="urn:microsoft.com/office/officeart/2005/8/layout/bList2"/>
    <dgm:cxn modelId="{A4BEF318-B113-4ED5-8E79-5B5D5EC7D8F5}" type="presOf" srcId="{B5E9D89A-E9E2-4B65-A648-9C7FDAB3A7A7}" destId="{2ABE85E2-7827-41F0-844B-A70702D02834}" srcOrd="0" destOrd="0" presId="urn:microsoft.com/office/officeart/2005/8/layout/bList2"/>
    <dgm:cxn modelId="{C027BEBC-7541-4B03-8007-6E71A4D839BD}" srcId="{134D83AD-4ED9-48D3-8714-845B6CAE27AC}" destId="{9FF3AF31-07E9-473E-89A0-180AAFEEE31B}" srcOrd="0" destOrd="0" parTransId="{45E317A9-30EA-4F1B-963C-E73762F3F660}" sibTransId="{3111251A-24B4-4B9B-BED8-48DE5C713A4B}"/>
    <dgm:cxn modelId="{4BF53EC6-1922-48CB-92DC-C5F5CB5386E7}" srcId="{5050B4B9-0259-42FA-84CC-BEC4DB05ADD5}" destId="{5D99A112-1541-4283-BCD7-CC52C7D5EFD6}" srcOrd="1" destOrd="0" parTransId="{2B6C915B-2270-4828-92EC-3C4407856238}" sibTransId="{D328DF02-B3AA-4530-BB94-F3B0790D1747}"/>
    <dgm:cxn modelId="{5E1E4137-D8FA-43D7-BA2F-786D75A01662}" srcId="{B5E9D89A-E9E2-4B65-A648-9C7FDAB3A7A7}" destId="{5050B4B9-0259-42FA-84CC-BEC4DB05ADD5}" srcOrd="0" destOrd="0" parTransId="{4F63F75C-180E-4457-81B9-9789A820C9C2}" sibTransId="{7278F85C-502B-4B30-BE2A-51B80A640FCC}"/>
    <dgm:cxn modelId="{99316F48-4C1C-4365-B199-8D6025985CD6}" srcId="{5050B4B9-0259-42FA-84CC-BEC4DB05ADD5}" destId="{15262613-1774-429C-91BF-237D85F821C0}" srcOrd="0" destOrd="0" parTransId="{2113FDFC-433B-4C11-A8CF-1E5A562FACDD}" sibTransId="{D14CBCF8-073C-4F7B-A52F-6F7C9F4FCEB7}"/>
    <dgm:cxn modelId="{6C5F708D-0147-4CB8-8CB5-7A2CD6BD86EB}" type="presOf" srcId="{5050B4B9-0259-42FA-84CC-BEC4DB05ADD5}" destId="{6F902A00-CE53-4A94-B990-EFE2FE03737B}" srcOrd="1" destOrd="0" presId="urn:microsoft.com/office/officeart/2005/8/layout/bList2"/>
    <dgm:cxn modelId="{0152F725-9B57-497B-909E-BB727C26605D}" type="presOf" srcId="{134D83AD-4ED9-48D3-8714-845B6CAE27AC}" destId="{E39A6DDF-C90B-4683-A29A-3AC73E752713}" srcOrd="1" destOrd="0" presId="urn:microsoft.com/office/officeart/2005/8/layout/bList2"/>
    <dgm:cxn modelId="{595CF130-8F07-46DD-B015-C5C417D0426C}" type="presOf" srcId="{15262613-1774-429C-91BF-237D85F821C0}" destId="{953E2B5D-831A-4D24-8390-F09B78643F05}" srcOrd="0" destOrd="0" presId="urn:microsoft.com/office/officeart/2005/8/layout/bList2"/>
    <dgm:cxn modelId="{80496B7D-59F9-44EE-B18E-697C87F7A5F1}" type="presOf" srcId="{7278F85C-502B-4B30-BE2A-51B80A640FCC}" destId="{5F0757F6-7B34-4544-8C82-D3CB450F5DC2}" srcOrd="0" destOrd="0" presId="urn:microsoft.com/office/officeart/2005/8/layout/bList2"/>
    <dgm:cxn modelId="{0BCD450A-286E-4B20-8636-0389DF95D08A}" type="presParOf" srcId="{2ABE85E2-7827-41F0-844B-A70702D02834}" destId="{13F7ADF5-AEDA-4E6A-B65D-C94B4F828AF4}" srcOrd="0" destOrd="0" presId="urn:microsoft.com/office/officeart/2005/8/layout/bList2"/>
    <dgm:cxn modelId="{D04ADC4E-F17D-4F7D-8D88-7858BFB68799}" type="presParOf" srcId="{13F7ADF5-AEDA-4E6A-B65D-C94B4F828AF4}" destId="{953E2B5D-831A-4D24-8390-F09B78643F05}" srcOrd="0" destOrd="0" presId="urn:microsoft.com/office/officeart/2005/8/layout/bList2"/>
    <dgm:cxn modelId="{C4EF9406-A9F4-4C5E-8D71-3D0952D4B1CA}" type="presParOf" srcId="{13F7ADF5-AEDA-4E6A-B65D-C94B4F828AF4}" destId="{0974CDE0-D627-4076-A349-D368575F3024}" srcOrd="1" destOrd="0" presId="urn:microsoft.com/office/officeart/2005/8/layout/bList2"/>
    <dgm:cxn modelId="{DA265D0A-29FC-49AA-BEB5-3C8AC161C0ED}" type="presParOf" srcId="{13F7ADF5-AEDA-4E6A-B65D-C94B4F828AF4}" destId="{6F902A00-CE53-4A94-B990-EFE2FE03737B}" srcOrd="2" destOrd="0" presId="urn:microsoft.com/office/officeart/2005/8/layout/bList2"/>
    <dgm:cxn modelId="{2BCECE38-C1CF-4BCE-AD08-4CD81CE752D5}" type="presParOf" srcId="{13F7ADF5-AEDA-4E6A-B65D-C94B4F828AF4}" destId="{39CE7842-5C1D-46B0-BB95-6E46E390B8E8}" srcOrd="3" destOrd="0" presId="urn:microsoft.com/office/officeart/2005/8/layout/bList2"/>
    <dgm:cxn modelId="{74D13C0A-DECB-4242-957C-05FA021CE637}" type="presParOf" srcId="{2ABE85E2-7827-41F0-844B-A70702D02834}" destId="{5F0757F6-7B34-4544-8C82-D3CB450F5DC2}" srcOrd="1" destOrd="0" presId="urn:microsoft.com/office/officeart/2005/8/layout/bList2"/>
    <dgm:cxn modelId="{1C7FDD1E-28D8-4D42-9115-2112CF6914B5}" type="presParOf" srcId="{2ABE85E2-7827-41F0-844B-A70702D02834}" destId="{C78A8843-CEEB-4AA3-8356-2178B1B37C9D}" srcOrd="2" destOrd="0" presId="urn:microsoft.com/office/officeart/2005/8/layout/bList2"/>
    <dgm:cxn modelId="{E6165C19-AE95-4E32-A934-2521F8973A21}" type="presParOf" srcId="{C78A8843-CEEB-4AA3-8356-2178B1B37C9D}" destId="{5BFF52D1-9070-4827-894E-05914DB917C8}" srcOrd="0" destOrd="0" presId="urn:microsoft.com/office/officeart/2005/8/layout/bList2"/>
    <dgm:cxn modelId="{4BD9EFA8-E11A-478E-A7E1-1ECC29A44FD9}" type="presParOf" srcId="{C78A8843-CEEB-4AA3-8356-2178B1B37C9D}" destId="{9F43B413-8BBF-4946-9CCF-4A8B80490ED4}" srcOrd="1" destOrd="0" presId="urn:microsoft.com/office/officeart/2005/8/layout/bList2"/>
    <dgm:cxn modelId="{14790D23-635D-461F-80EE-893FF506A5F9}" type="presParOf" srcId="{C78A8843-CEEB-4AA3-8356-2178B1B37C9D}" destId="{E39A6DDF-C90B-4683-A29A-3AC73E752713}" srcOrd="2" destOrd="0" presId="urn:microsoft.com/office/officeart/2005/8/layout/bList2"/>
    <dgm:cxn modelId="{409F26B4-1FD8-4985-9C7C-5DA561EA622A}" type="presParOf" srcId="{C78A8843-CEEB-4AA3-8356-2178B1B37C9D}" destId="{4BC11BFF-4096-4DAE-A0B7-C98414C29C3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9B6DA-D130-4CAC-9135-0F53910FAF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3C5575-42C7-4159-A5B8-5251848DD56A}">
      <dgm:prSet/>
      <dgm:spPr/>
      <dgm:t>
        <a:bodyPr/>
        <a:lstStyle/>
        <a:p>
          <a:pPr rtl="0"/>
          <a:r>
            <a:rPr lang="en-GB" dirty="0" smtClean="0"/>
            <a:t>C</a:t>
          </a:r>
          <a:endParaRPr lang="en-GB" dirty="0"/>
        </a:p>
      </dgm:t>
    </dgm:pt>
    <dgm:pt modelId="{F3ED1393-D361-49AA-BB33-FE1E391C35CB}" type="parTrans" cxnId="{C456284F-4BDA-4F04-B380-D1D4E13F4C56}">
      <dgm:prSet/>
      <dgm:spPr/>
      <dgm:t>
        <a:bodyPr/>
        <a:lstStyle/>
        <a:p>
          <a:endParaRPr lang="en-US"/>
        </a:p>
      </dgm:t>
    </dgm:pt>
    <dgm:pt modelId="{ED9754BB-879C-46C7-B978-516347312E03}" type="sibTrans" cxnId="{C456284F-4BDA-4F04-B380-D1D4E13F4C56}">
      <dgm:prSet/>
      <dgm:spPr/>
      <dgm:t>
        <a:bodyPr/>
        <a:lstStyle/>
        <a:p>
          <a:endParaRPr lang="en-US"/>
        </a:p>
      </dgm:t>
    </dgm:pt>
    <dgm:pt modelId="{17D30B8D-ECE2-4D1A-9FBA-6000E9F1C296}">
      <dgm:prSet/>
      <dgm:spPr/>
      <dgm:t>
        <a:bodyPr/>
        <a:lstStyle/>
        <a:p>
          <a:pPr rtl="0"/>
          <a:r>
            <a:rPr lang="en-GB" smtClean="0"/>
            <a:t>C++</a:t>
          </a:r>
          <a:endParaRPr lang="en-GB"/>
        </a:p>
      </dgm:t>
    </dgm:pt>
    <dgm:pt modelId="{ED83BF3E-9596-401D-8F8B-3FC8805C511C}" type="parTrans" cxnId="{59DE5771-24E9-412F-BC87-509A5DF8D5FC}">
      <dgm:prSet/>
      <dgm:spPr/>
      <dgm:t>
        <a:bodyPr/>
        <a:lstStyle/>
        <a:p>
          <a:endParaRPr lang="en-US"/>
        </a:p>
      </dgm:t>
    </dgm:pt>
    <dgm:pt modelId="{F1089111-C25C-41F0-BFE4-B8D870DCBF50}" type="sibTrans" cxnId="{59DE5771-24E9-412F-BC87-509A5DF8D5FC}">
      <dgm:prSet/>
      <dgm:spPr/>
      <dgm:t>
        <a:bodyPr/>
        <a:lstStyle/>
        <a:p>
          <a:endParaRPr lang="en-US"/>
        </a:p>
      </dgm:t>
    </dgm:pt>
    <dgm:pt modelId="{7A9335B3-F14C-41F5-8322-2C147E026159}">
      <dgm:prSet/>
      <dgm:spPr/>
      <dgm:t>
        <a:bodyPr/>
        <a:lstStyle/>
        <a:p>
          <a:pPr rtl="0"/>
          <a:r>
            <a:rPr lang="en-GB" dirty="0" smtClean="0"/>
            <a:t>C# - to bytecode (CIL)</a:t>
          </a:r>
          <a:endParaRPr lang="en-GB" dirty="0"/>
        </a:p>
      </dgm:t>
    </dgm:pt>
    <dgm:pt modelId="{520B7A76-5D3B-4675-A684-82EF9D8294CA}" type="parTrans" cxnId="{9DB21248-97B0-4779-A579-54DC0CB7E245}">
      <dgm:prSet/>
      <dgm:spPr/>
      <dgm:t>
        <a:bodyPr/>
        <a:lstStyle/>
        <a:p>
          <a:endParaRPr lang="en-US"/>
        </a:p>
      </dgm:t>
    </dgm:pt>
    <dgm:pt modelId="{7BD510C8-1F56-417F-AF2C-4D331B5BEF64}" type="sibTrans" cxnId="{9DB21248-97B0-4779-A579-54DC0CB7E245}">
      <dgm:prSet/>
      <dgm:spPr/>
      <dgm:t>
        <a:bodyPr/>
        <a:lstStyle/>
        <a:p>
          <a:endParaRPr lang="en-US"/>
        </a:p>
      </dgm:t>
    </dgm:pt>
    <dgm:pt modelId="{BDFB8ED6-0768-4652-BB31-B44716EF2F68}">
      <dgm:prSet/>
      <dgm:spPr/>
      <dgm:t>
        <a:bodyPr/>
        <a:lstStyle/>
        <a:p>
          <a:pPr rtl="0"/>
          <a:r>
            <a:rPr lang="en-GB" dirty="0" err="1" smtClean="0"/>
            <a:t>Erlang</a:t>
          </a:r>
          <a:r>
            <a:rPr lang="en-GB" dirty="0" smtClean="0"/>
            <a:t> – to bytecode</a:t>
          </a:r>
          <a:endParaRPr lang="en-GB" dirty="0"/>
        </a:p>
      </dgm:t>
    </dgm:pt>
    <dgm:pt modelId="{97BD4D3A-E94C-4CF3-9CF3-C0316A8A30AB}" type="parTrans" cxnId="{ACDF1B9E-9B08-451E-9D03-3AC0E2F5AE75}">
      <dgm:prSet/>
      <dgm:spPr/>
      <dgm:t>
        <a:bodyPr/>
        <a:lstStyle/>
        <a:p>
          <a:endParaRPr lang="en-US"/>
        </a:p>
      </dgm:t>
    </dgm:pt>
    <dgm:pt modelId="{AB002EFC-FAB0-41E8-A1B5-FC2F8BC8C58D}" type="sibTrans" cxnId="{ACDF1B9E-9B08-451E-9D03-3AC0E2F5AE75}">
      <dgm:prSet/>
      <dgm:spPr/>
      <dgm:t>
        <a:bodyPr/>
        <a:lstStyle/>
        <a:p>
          <a:endParaRPr lang="en-US"/>
        </a:p>
      </dgm:t>
    </dgm:pt>
    <dgm:pt modelId="{EF0E0D5D-B67C-47A0-B1BB-5659033CD6BA}">
      <dgm:prSet/>
      <dgm:spPr/>
      <dgm:t>
        <a:bodyPr/>
        <a:lstStyle/>
        <a:p>
          <a:pPr rtl="0"/>
          <a:r>
            <a:rPr lang="en-GB" dirty="0" smtClean="0"/>
            <a:t>Objective-C</a:t>
          </a:r>
          <a:endParaRPr lang="en-GB" dirty="0"/>
        </a:p>
      </dgm:t>
    </dgm:pt>
    <dgm:pt modelId="{606A54E5-AD51-4EBA-96DB-422167B7E118}" type="parTrans" cxnId="{CBE33FD2-7010-4064-9F7F-4B28E1FFA875}">
      <dgm:prSet/>
      <dgm:spPr/>
      <dgm:t>
        <a:bodyPr/>
        <a:lstStyle/>
        <a:p>
          <a:endParaRPr lang="en-US"/>
        </a:p>
      </dgm:t>
    </dgm:pt>
    <dgm:pt modelId="{E78BD631-1C88-4B68-8963-4E714B3FA99B}" type="sibTrans" cxnId="{CBE33FD2-7010-4064-9F7F-4B28E1FFA875}">
      <dgm:prSet/>
      <dgm:spPr/>
      <dgm:t>
        <a:bodyPr/>
        <a:lstStyle/>
        <a:p>
          <a:endParaRPr lang="en-US"/>
        </a:p>
      </dgm:t>
    </dgm:pt>
    <dgm:pt modelId="{589B5762-EE5B-4789-BF96-FDDF684BFE9C}">
      <dgm:prSet/>
      <dgm:spPr/>
      <dgm:t>
        <a:bodyPr/>
        <a:lstStyle/>
        <a:p>
          <a:pPr rtl="0"/>
          <a:r>
            <a:rPr lang="en-GB" dirty="0" smtClean="0"/>
            <a:t>Java – to bytecode</a:t>
          </a:r>
          <a:endParaRPr lang="en-GB" dirty="0"/>
        </a:p>
      </dgm:t>
    </dgm:pt>
    <dgm:pt modelId="{2A01A4B8-2E1C-42B2-8A61-38144ACEE9B0}" type="parTrans" cxnId="{241D5BA0-35AA-4DAF-A49C-A4590F54939A}">
      <dgm:prSet/>
      <dgm:spPr/>
      <dgm:t>
        <a:bodyPr/>
        <a:lstStyle/>
        <a:p>
          <a:endParaRPr lang="en-US"/>
        </a:p>
      </dgm:t>
    </dgm:pt>
    <dgm:pt modelId="{D8F2141A-31C4-4677-81F7-BD8E44523955}" type="sibTrans" cxnId="{241D5BA0-35AA-4DAF-A49C-A4590F54939A}">
      <dgm:prSet/>
      <dgm:spPr/>
      <dgm:t>
        <a:bodyPr/>
        <a:lstStyle/>
        <a:p>
          <a:endParaRPr lang="en-US"/>
        </a:p>
      </dgm:t>
    </dgm:pt>
    <dgm:pt modelId="{4A455657-477E-4164-A3DE-20221BE9E78B}" type="pres">
      <dgm:prSet presAssocID="{6659B6DA-D130-4CAC-9135-0F53910FAF71}" presName="linear" presStyleCnt="0">
        <dgm:presLayoutVars>
          <dgm:animLvl val="lvl"/>
          <dgm:resizeHandles val="exact"/>
        </dgm:presLayoutVars>
      </dgm:prSet>
      <dgm:spPr/>
    </dgm:pt>
    <dgm:pt modelId="{B7817950-73FD-4633-B681-FBC1F39A17A3}" type="pres">
      <dgm:prSet presAssocID="{1B3C5575-42C7-4159-A5B8-5251848DD56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E57B6F7-D1D4-41CF-B883-6CFE9236DE74}" type="pres">
      <dgm:prSet presAssocID="{ED9754BB-879C-46C7-B978-516347312E03}" presName="spacer" presStyleCnt="0"/>
      <dgm:spPr/>
    </dgm:pt>
    <dgm:pt modelId="{AE0F514F-0D0E-41A8-B4BA-11AACA25AD72}" type="pres">
      <dgm:prSet presAssocID="{17D30B8D-ECE2-4D1A-9FBA-6000E9F1C29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6F7AC9C-A818-4149-A268-D267AFBEA583}" type="pres">
      <dgm:prSet presAssocID="{F1089111-C25C-41F0-BFE4-B8D870DCBF50}" presName="spacer" presStyleCnt="0"/>
      <dgm:spPr/>
    </dgm:pt>
    <dgm:pt modelId="{0F088163-9F82-410D-8266-63046AB498AC}" type="pres">
      <dgm:prSet presAssocID="{7A9335B3-F14C-41F5-8322-2C147E02615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774D1F6-2025-4282-A493-40026D2FB6D3}" type="pres">
      <dgm:prSet presAssocID="{7BD510C8-1F56-417F-AF2C-4D331B5BEF64}" presName="spacer" presStyleCnt="0"/>
      <dgm:spPr/>
    </dgm:pt>
    <dgm:pt modelId="{B53D6594-93FD-4266-A4B0-4D668C5DB9A2}" type="pres">
      <dgm:prSet presAssocID="{BDFB8ED6-0768-4652-BB31-B44716EF2F6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973B218-CC36-4732-AFA3-643D6EB893F1}" type="pres">
      <dgm:prSet presAssocID="{AB002EFC-FAB0-41E8-A1B5-FC2F8BC8C58D}" presName="spacer" presStyleCnt="0"/>
      <dgm:spPr/>
    </dgm:pt>
    <dgm:pt modelId="{C2AF295A-4CFE-40B2-A1DA-176BD8D3430E}" type="pres">
      <dgm:prSet presAssocID="{EF0E0D5D-B67C-47A0-B1BB-5659033CD6B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FE47CD7-4A6D-4FD1-AD86-71CDBE19E5F2}" type="pres">
      <dgm:prSet presAssocID="{E78BD631-1C88-4B68-8963-4E714B3FA99B}" presName="spacer" presStyleCnt="0"/>
      <dgm:spPr/>
    </dgm:pt>
    <dgm:pt modelId="{B8073F01-0E48-42E6-9BF7-F1EF4641680A}" type="pres">
      <dgm:prSet presAssocID="{589B5762-EE5B-4789-BF96-FDDF684BFE9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0ADD279-683F-4E93-93BE-E3E4AD9A4452}" type="presOf" srcId="{17D30B8D-ECE2-4D1A-9FBA-6000E9F1C296}" destId="{AE0F514F-0D0E-41A8-B4BA-11AACA25AD72}" srcOrd="0" destOrd="0" presId="urn:microsoft.com/office/officeart/2005/8/layout/vList2"/>
    <dgm:cxn modelId="{4775AE99-2804-4303-8253-7C1CBD1D6C0C}" type="presOf" srcId="{589B5762-EE5B-4789-BF96-FDDF684BFE9C}" destId="{B8073F01-0E48-42E6-9BF7-F1EF4641680A}" srcOrd="0" destOrd="0" presId="urn:microsoft.com/office/officeart/2005/8/layout/vList2"/>
    <dgm:cxn modelId="{ACDF1B9E-9B08-451E-9D03-3AC0E2F5AE75}" srcId="{6659B6DA-D130-4CAC-9135-0F53910FAF71}" destId="{BDFB8ED6-0768-4652-BB31-B44716EF2F68}" srcOrd="3" destOrd="0" parTransId="{97BD4D3A-E94C-4CF3-9CF3-C0316A8A30AB}" sibTransId="{AB002EFC-FAB0-41E8-A1B5-FC2F8BC8C58D}"/>
    <dgm:cxn modelId="{096B3FFB-A659-4F52-A823-9E73EEABACA8}" type="presOf" srcId="{1B3C5575-42C7-4159-A5B8-5251848DD56A}" destId="{B7817950-73FD-4633-B681-FBC1F39A17A3}" srcOrd="0" destOrd="0" presId="urn:microsoft.com/office/officeart/2005/8/layout/vList2"/>
    <dgm:cxn modelId="{9DB21248-97B0-4779-A579-54DC0CB7E245}" srcId="{6659B6DA-D130-4CAC-9135-0F53910FAF71}" destId="{7A9335B3-F14C-41F5-8322-2C147E026159}" srcOrd="2" destOrd="0" parTransId="{520B7A76-5D3B-4675-A684-82EF9D8294CA}" sibTransId="{7BD510C8-1F56-417F-AF2C-4D331B5BEF64}"/>
    <dgm:cxn modelId="{CBE33FD2-7010-4064-9F7F-4B28E1FFA875}" srcId="{6659B6DA-D130-4CAC-9135-0F53910FAF71}" destId="{EF0E0D5D-B67C-47A0-B1BB-5659033CD6BA}" srcOrd="4" destOrd="0" parTransId="{606A54E5-AD51-4EBA-96DB-422167B7E118}" sibTransId="{E78BD631-1C88-4B68-8963-4E714B3FA99B}"/>
    <dgm:cxn modelId="{241D5BA0-35AA-4DAF-A49C-A4590F54939A}" srcId="{6659B6DA-D130-4CAC-9135-0F53910FAF71}" destId="{589B5762-EE5B-4789-BF96-FDDF684BFE9C}" srcOrd="5" destOrd="0" parTransId="{2A01A4B8-2E1C-42B2-8A61-38144ACEE9B0}" sibTransId="{D8F2141A-31C4-4677-81F7-BD8E44523955}"/>
    <dgm:cxn modelId="{C456284F-4BDA-4F04-B380-D1D4E13F4C56}" srcId="{6659B6DA-D130-4CAC-9135-0F53910FAF71}" destId="{1B3C5575-42C7-4159-A5B8-5251848DD56A}" srcOrd="0" destOrd="0" parTransId="{F3ED1393-D361-49AA-BB33-FE1E391C35CB}" sibTransId="{ED9754BB-879C-46C7-B978-516347312E03}"/>
    <dgm:cxn modelId="{913E58CF-B23B-4F58-8F80-12996756CED6}" type="presOf" srcId="{BDFB8ED6-0768-4652-BB31-B44716EF2F68}" destId="{B53D6594-93FD-4266-A4B0-4D668C5DB9A2}" srcOrd="0" destOrd="0" presId="urn:microsoft.com/office/officeart/2005/8/layout/vList2"/>
    <dgm:cxn modelId="{9964CE91-1DA1-4B7E-A048-458E270BC31E}" type="presOf" srcId="{EF0E0D5D-B67C-47A0-B1BB-5659033CD6BA}" destId="{C2AF295A-4CFE-40B2-A1DA-176BD8D3430E}" srcOrd="0" destOrd="0" presId="urn:microsoft.com/office/officeart/2005/8/layout/vList2"/>
    <dgm:cxn modelId="{52E64D03-429A-4DE6-BA12-7F366E291405}" type="presOf" srcId="{7A9335B3-F14C-41F5-8322-2C147E026159}" destId="{0F088163-9F82-410D-8266-63046AB498AC}" srcOrd="0" destOrd="0" presId="urn:microsoft.com/office/officeart/2005/8/layout/vList2"/>
    <dgm:cxn modelId="{59DE5771-24E9-412F-BC87-509A5DF8D5FC}" srcId="{6659B6DA-D130-4CAC-9135-0F53910FAF71}" destId="{17D30B8D-ECE2-4D1A-9FBA-6000E9F1C296}" srcOrd="1" destOrd="0" parTransId="{ED83BF3E-9596-401D-8F8B-3FC8805C511C}" sibTransId="{F1089111-C25C-41F0-BFE4-B8D870DCBF50}"/>
    <dgm:cxn modelId="{5C59BD97-A527-4543-AAA3-8514CF507ECF}" type="presOf" srcId="{6659B6DA-D130-4CAC-9135-0F53910FAF71}" destId="{4A455657-477E-4164-A3DE-20221BE9E78B}" srcOrd="0" destOrd="0" presId="urn:microsoft.com/office/officeart/2005/8/layout/vList2"/>
    <dgm:cxn modelId="{26145CBF-DFF8-45DA-B922-79C0F45080B2}" type="presParOf" srcId="{4A455657-477E-4164-A3DE-20221BE9E78B}" destId="{B7817950-73FD-4633-B681-FBC1F39A17A3}" srcOrd="0" destOrd="0" presId="urn:microsoft.com/office/officeart/2005/8/layout/vList2"/>
    <dgm:cxn modelId="{5E5A6089-70A8-4D47-90F3-AA52DA5A6454}" type="presParOf" srcId="{4A455657-477E-4164-A3DE-20221BE9E78B}" destId="{AE57B6F7-D1D4-41CF-B883-6CFE9236DE74}" srcOrd="1" destOrd="0" presId="urn:microsoft.com/office/officeart/2005/8/layout/vList2"/>
    <dgm:cxn modelId="{61CF5F54-F4F9-47FC-A013-F30CC321BDAB}" type="presParOf" srcId="{4A455657-477E-4164-A3DE-20221BE9E78B}" destId="{AE0F514F-0D0E-41A8-B4BA-11AACA25AD72}" srcOrd="2" destOrd="0" presId="urn:microsoft.com/office/officeart/2005/8/layout/vList2"/>
    <dgm:cxn modelId="{60CAE70F-7582-41F7-87B2-60BFE976DE37}" type="presParOf" srcId="{4A455657-477E-4164-A3DE-20221BE9E78B}" destId="{96F7AC9C-A818-4149-A268-D267AFBEA583}" srcOrd="3" destOrd="0" presId="urn:microsoft.com/office/officeart/2005/8/layout/vList2"/>
    <dgm:cxn modelId="{1012DBC0-40A7-4DED-9975-6B968791A254}" type="presParOf" srcId="{4A455657-477E-4164-A3DE-20221BE9E78B}" destId="{0F088163-9F82-410D-8266-63046AB498AC}" srcOrd="4" destOrd="0" presId="urn:microsoft.com/office/officeart/2005/8/layout/vList2"/>
    <dgm:cxn modelId="{28EE3626-FF05-406C-BE74-CBBAA116DF14}" type="presParOf" srcId="{4A455657-477E-4164-A3DE-20221BE9E78B}" destId="{D774D1F6-2025-4282-A493-40026D2FB6D3}" srcOrd="5" destOrd="0" presId="urn:microsoft.com/office/officeart/2005/8/layout/vList2"/>
    <dgm:cxn modelId="{A38BFDCB-1F50-4DEB-A039-D68B53A23466}" type="presParOf" srcId="{4A455657-477E-4164-A3DE-20221BE9E78B}" destId="{B53D6594-93FD-4266-A4B0-4D668C5DB9A2}" srcOrd="6" destOrd="0" presId="urn:microsoft.com/office/officeart/2005/8/layout/vList2"/>
    <dgm:cxn modelId="{A851B52A-F6F4-4982-9F15-28C14E38EF91}" type="presParOf" srcId="{4A455657-477E-4164-A3DE-20221BE9E78B}" destId="{2973B218-CC36-4732-AFA3-643D6EB893F1}" srcOrd="7" destOrd="0" presId="urn:microsoft.com/office/officeart/2005/8/layout/vList2"/>
    <dgm:cxn modelId="{FA8A5657-1658-4F0B-B740-8FFE5E06D1E7}" type="presParOf" srcId="{4A455657-477E-4164-A3DE-20221BE9E78B}" destId="{C2AF295A-4CFE-40B2-A1DA-176BD8D3430E}" srcOrd="8" destOrd="0" presId="urn:microsoft.com/office/officeart/2005/8/layout/vList2"/>
    <dgm:cxn modelId="{857727CD-6725-4B7D-A552-E83EF16257CE}" type="presParOf" srcId="{4A455657-477E-4164-A3DE-20221BE9E78B}" destId="{DFE47CD7-4A6D-4FD1-AD86-71CDBE19E5F2}" srcOrd="9" destOrd="0" presId="urn:microsoft.com/office/officeart/2005/8/layout/vList2"/>
    <dgm:cxn modelId="{B239469C-C968-420D-AF4A-37AFB358BDDC}" type="presParOf" srcId="{4A455657-477E-4164-A3DE-20221BE9E78B}" destId="{B8073F01-0E48-42E6-9BF7-F1EF4641680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E827E-2411-41B8-999E-F7820A2AD5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3811F-DFF9-4DAE-ADC1-833E7769587C}">
      <dgm:prSet custT="1"/>
      <dgm:spPr/>
      <dgm:t>
        <a:bodyPr/>
        <a:lstStyle/>
        <a:p>
          <a:pPr rtl="0"/>
          <a:r>
            <a:rPr lang="en-GB" sz="2300" dirty="0" smtClean="0"/>
            <a:t>Pascal</a:t>
          </a:r>
          <a:endParaRPr lang="en-GB" sz="2300" dirty="0"/>
        </a:p>
      </dgm:t>
    </dgm:pt>
    <dgm:pt modelId="{40B7560D-43DC-4B1A-BC48-5E5435CD4BA8}" type="parTrans" cxnId="{FD03894E-7ED1-4596-B5D6-26759B3F9422}">
      <dgm:prSet/>
      <dgm:spPr/>
      <dgm:t>
        <a:bodyPr/>
        <a:lstStyle/>
        <a:p>
          <a:endParaRPr lang="en-US"/>
        </a:p>
      </dgm:t>
    </dgm:pt>
    <dgm:pt modelId="{3DBF6EAA-BA19-429D-A598-98A598490C69}" type="sibTrans" cxnId="{FD03894E-7ED1-4596-B5D6-26759B3F9422}">
      <dgm:prSet/>
      <dgm:spPr/>
      <dgm:t>
        <a:bodyPr/>
        <a:lstStyle/>
        <a:p>
          <a:endParaRPr lang="en-US"/>
        </a:p>
      </dgm:t>
    </dgm:pt>
    <dgm:pt modelId="{61032DE7-D126-498B-BFCF-DD96E62C564C}">
      <dgm:prSet custT="1"/>
      <dgm:spPr/>
      <dgm:t>
        <a:bodyPr/>
        <a:lstStyle/>
        <a:p>
          <a:pPr rtl="0"/>
          <a:r>
            <a:rPr lang="en-GB" sz="2300" smtClean="0"/>
            <a:t>Scala</a:t>
          </a:r>
          <a:endParaRPr lang="en-GB" sz="2300"/>
        </a:p>
      </dgm:t>
    </dgm:pt>
    <dgm:pt modelId="{A63155AF-7C19-4ADA-A7A2-576508D894AA}" type="parTrans" cxnId="{AEEC5A4F-E662-4732-90EE-26164E1C089D}">
      <dgm:prSet/>
      <dgm:spPr/>
      <dgm:t>
        <a:bodyPr/>
        <a:lstStyle/>
        <a:p>
          <a:endParaRPr lang="en-US"/>
        </a:p>
      </dgm:t>
    </dgm:pt>
    <dgm:pt modelId="{90C24050-B82F-4263-9CE4-CEC0CD4D6694}" type="sibTrans" cxnId="{AEEC5A4F-E662-4732-90EE-26164E1C089D}">
      <dgm:prSet/>
      <dgm:spPr/>
      <dgm:t>
        <a:bodyPr/>
        <a:lstStyle/>
        <a:p>
          <a:endParaRPr lang="en-US"/>
        </a:p>
      </dgm:t>
    </dgm:pt>
    <dgm:pt modelId="{E68866E2-0059-49C1-9DF8-0ED46B9EB19F}">
      <dgm:prSet custT="1"/>
      <dgm:spPr/>
      <dgm:t>
        <a:bodyPr/>
        <a:lstStyle/>
        <a:p>
          <a:pPr rtl="0"/>
          <a:r>
            <a:rPr lang="en-GB" sz="2300" dirty="0" smtClean="0"/>
            <a:t>Swift</a:t>
          </a:r>
          <a:endParaRPr lang="en-GB" sz="2300" dirty="0"/>
        </a:p>
      </dgm:t>
    </dgm:pt>
    <dgm:pt modelId="{A5B3CE74-70FF-47FC-A8A3-6DCAB3BC12A8}" type="parTrans" cxnId="{2ACFCC35-DFE8-4602-9EA5-9BB5BEFAA063}">
      <dgm:prSet/>
      <dgm:spPr/>
      <dgm:t>
        <a:bodyPr/>
        <a:lstStyle/>
        <a:p>
          <a:endParaRPr lang="en-US"/>
        </a:p>
      </dgm:t>
    </dgm:pt>
    <dgm:pt modelId="{55BC90E5-1E34-4C58-B8AF-C067A29F13D4}" type="sibTrans" cxnId="{2ACFCC35-DFE8-4602-9EA5-9BB5BEFAA063}">
      <dgm:prSet/>
      <dgm:spPr/>
      <dgm:t>
        <a:bodyPr/>
        <a:lstStyle/>
        <a:p>
          <a:endParaRPr lang="en-US"/>
        </a:p>
      </dgm:t>
    </dgm:pt>
    <dgm:pt modelId="{7A720260-9D8C-489F-9F5F-2C643D4C0148}">
      <dgm:prSet custT="1"/>
      <dgm:spPr/>
      <dgm:t>
        <a:bodyPr/>
        <a:lstStyle/>
        <a:p>
          <a:pPr rtl="0"/>
          <a:r>
            <a:rPr lang="en-GB" sz="2300" dirty="0" smtClean="0"/>
            <a:t>Smalltalk</a:t>
          </a:r>
          <a:endParaRPr lang="en-GB" sz="2300" dirty="0"/>
        </a:p>
      </dgm:t>
    </dgm:pt>
    <dgm:pt modelId="{7EF91E15-1796-4E30-A15D-30EC2B1AACEA}" type="parTrans" cxnId="{094F04F1-E562-4455-AC56-D3DC1EA1D4FC}">
      <dgm:prSet/>
      <dgm:spPr/>
      <dgm:t>
        <a:bodyPr/>
        <a:lstStyle/>
        <a:p>
          <a:endParaRPr lang="en-US"/>
        </a:p>
      </dgm:t>
    </dgm:pt>
    <dgm:pt modelId="{D503EE27-1B6D-44A6-8EA6-30942B55C3DC}" type="sibTrans" cxnId="{094F04F1-E562-4455-AC56-D3DC1EA1D4FC}">
      <dgm:prSet/>
      <dgm:spPr/>
      <dgm:t>
        <a:bodyPr/>
        <a:lstStyle/>
        <a:p>
          <a:endParaRPr lang="en-US"/>
        </a:p>
      </dgm:t>
    </dgm:pt>
    <dgm:pt modelId="{121598F1-3423-4752-A1C0-646113168D45}">
      <dgm:prSet custT="1"/>
      <dgm:spPr/>
      <dgm:t>
        <a:bodyPr/>
        <a:lstStyle/>
        <a:p>
          <a:pPr rtl="0"/>
          <a:r>
            <a:rPr lang="en-GB" sz="2300" dirty="0" err="1" smtClean="0"/>
            <a:t>TypeScript</a:t>
          </a:r>
          <a:endParaRPr lang="en-GB" sz="2300" dirty="0"/>
        </a:p>
      </dgm:t>
    </dgm:pt>
    <dgm:pt modelId="{1A19A5FD-F220-43B9-8E84-1DDDCE423DBF}" type="parTrans" cxnId="{5D9B9C81-A4BC-451A-95FF-A9825A3704D7}">
      <dgm:prSet/>
      <dgm:spPr/>
      <dgm:t>
        <a:bodyPr/>
        <a:lstStyle/>
        <a:p>
          <a:endParaRPr lang="en-US"/>
        </a:p>
      </dgm:t>
    </dgm:pt>
    <dgm:pt modelId="{A999EEF6-1FD1-4660-828F-D1F429A2111A}" type="sibTrans" cxnId="{5D9B9C81-A4BC-451A-95FF-A9825A3704D7}">
      <dgm:prSet/>
      <dgm:spPr/>
      <dgm:t>
        <a:bodyPr/>
        <a:lstStyle/>
        <a:p>
          <a:endParaRPr lang="en-US"/>
        </a:p>
      </dgm:t>
    </dgm:pt>
    <dgm:pt modelId="{0A405D8C-9837-401D-AB29-C7222CD0363C}">
      <dgm:prSet custT="1"/>
      <dgm:spPr/>
      <dgm:t>
        <a:bodyPr/>
        <a:lstStyle/>
        <a:p>
          <a:pPr rtl="0"/>
          <a:r>
            <a:rPr lang="en-GB" sz="2300" dirty="0" smtClean="0"/>
            <a:t>AppleScript – to bytecode</a:t>
          </a:r>
          <a:endParaRPr lang="en-GB" sz="2300" dirty="0"/>
        </a:p>
      </dgm:t>
    </dgm:pt>
    <dgm:pt modelId="{F6695137-7075-43D6-9911-803C0BA6526D}" type="parTrans" cxnId="{8572B90D-8780-486B-825C-08E560D944D0}">
      <dgm:prSet/>
      <dgm:spPr/>
      <dgm:t>
        <a:bodyPr/>
        <a:lstStyle/>
        <a:p>
          <a:endParaRPr lang="en-US"/>
        </a:p>
      </dgm:t>
    </dgm:pt>
    <dgm:pt modelId="{06839476-F2C9-468A-927D-5D555FF3B063}" type="sibTrans" cxnId="{8572B90D-8780-486B-825C-08E560D944D0}">
      <dgm:prSet/>
      <dgm:spPr/>
      <dgm:t>
        <a:bodyPr/>
        <a:lstStyle/>
        <a:p>
          <a:endParaRPr lang="en-US"/>
        </a:p>
      </dgm:t>
    </dgm:pt>
    <dgm:pt modelId="{585D3FCC-AF8A-4C07-9AB8-B2BC1453BF4B}" type="pres">
      <dgm:prSet presAssocID="{154E827E-2411-41B8-999E-F7820A2AD5CF}" presName="linear" presStyleCnt="0">
        <dgm:presLayoutVars>
          <dgm:animLvl val="lvl"/>
          <dgm:resizeHandles val="exact"/>
        </dgm:presLayoutVars>
      </dgm:prSet>
      <dgm:spPr/>
    </dgm:pt>
    <dgm:pt modelId="{3724E728-116E-4C59-8ABF-444779E238A6}" type="pres">
      <dgm:prSet presAssocID="{93F3811F-DFF9-4DAE-ADC1-833E7769587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D211E58-42F6-4261-9906-6466BBEADE7D}" type="pres">
      <dgm:prSet presAssocID="{3DBF6EAA-BA19-429D-A598-98A598490C69}" presName="spacer" presStyleCnt="0"/>
      <dgm:spPr/>
    </dgm:pt>
    <dgm:pt modelId="{B8812D5A-E3EF-4574-8360-BC0EA5AFAED8}" type="pres">
      <dgm:prSet presAssocID="{61032DE7-D126-498B-BFCF-DD96E62C564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BD29F28-9E8B-4160-8553-7D0ED93BF610}" type="pres">
      <dgm:prSet presAssocID="{90C24050-B82F-4263-9CE4-CEC0CD4D6694}" presName="spacer" presStyleCnt="0"/>
      <dgm:spPr/>
    </dgm:pt>
    <dgm:pt modelId="{43216085-B37B-41EF-B607-53F1062FC7AA}" type="pres">
      <dgm:prSet presAssocID="{E68866E2-0059-49C1-9DF8-0ED46B9EB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0C8174D-B49E-4D42-A63C-CAEEE9FCA241}" type="pres">
      <dgm:prSet presAssocID="{55BC90E5-1E34-4C58-B8AF-C067A29F13D4}" presName="spacer" presStyleCnt="0"/>
      <dgm:spPr/>
    </dgm:pt>
    <dgm:pt modelId="{71F76BE6-09FC-477C-AE78-5BFC4B9F5B29}" type="pres">
      <dgm:prSet presAssocID="{7A720260-9D8C-489F-9F5F-2C643D4C014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654E1F1-A443-4D91-8ABA-2F7C6762764B}" type="pres">
      <dgm:prSet presAssocID="{D503EE27-1B6D-44A6-8EA6-30942B55C3DC}" presName="spacer" presStyleCnt="0"/>
      <dgm:spPr/>
    </dgm:pt>
    <dgm:pt modelId="{4FD195FA-5D0E-4BF5-AB46-E792DE5F9F05}" type="pres">
      <dgm:prSet presAssocID="{121598F1-3423-4752-A1C0-646113168D4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B576CEA-A658-4560-A5A6-0B3F446892A9}" type="pres">
      <dgm:prSet presAssocID="{A999EEF6-1FD1-4660-828F-D1F429A2111A}" presName="spacer" presStyleCnt="0"/>
      <dgm:spPr/>
    </dgm:pt>
    <dgm:pt modelId="{688AB49E-5B2B-46F4-9EF9-011435E5DA21}" type="pres">
      <dgm:prSet presAssocID="{0A405D8C-9837-401D-AB29-C7222CD0363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C3949D-FEC4-4872-8C4F-18F8EB6A82A8}" type="presOf" srcId="{0A405D8C-9837-401D-AB29-C7222CD0363C}" destId="{688AB49E-5B2B-46F4-9EF9-011435E5DA21}" srcOrd="0" destOrd="0" presId="urn:microsoft.com/office/officeart/2005/8/layout/vList2"/>
    <dgm:cxn modelId="{6478B11E-47CF-4CB5-A93A-2B481DA5D647}" type="presOf" srcId="{93F3811F-DFF9-4DAE-ADC1-833E7769587C}" destId="{3724E728-116E-4C59-8ABF-444779E238A6}" srcOrd="0" destOrd="0" presId="urn:microsoft.com/office/officeart/2005/8/layout/vList2"/>
    <dgm:cxn modelId="{094F04F1-E562-4455-AC56-D3DC1EA1D4FC}" srcId="{154E827E-2411-41B8-999E-F7820A2AD5CF}" destId="{7A720260-9D8C-489F-9F5F-2C643D4C0148}" srcOrd="3" destOrd="0" parTransId="{7EF91E15-1796-4E30-A15D-30EC2B1AACEA}" sibTransId="{D503EE27-1B6D-44A6-8EA6-30942B55C3DC}"/>
    <dgm:cxn modelId="{2ACFCC35-DFE8-4602-9EA5-9BB5BEFAA063}" srcId="{154E827E-2411-41B8-999E-F7820A2AD5CF}" destId="{E68866E2-0059-49C1-9DF8-0ED46B9EB19F}" srcOrd="2" destOrd="0" parTransId="{A5B3CE74-70FF-47FC-A8A3-6DCAB3BC12A8}" sibTransId="{55BC90E5-1E34-4C58-B8AF-C067A29F13D4}"/>
    <dgm:cxn modelId="{AEEC5A4F-E662-4732-90EE-26164E1C089D}" srcId="{154E827E-2411-41B8-999E-F7820A2AD5CF}" destId="{61032DE7-D126-498B-BFCF-DD96E62C564C}" srcOrd="1" destOrd="0" parTransId="{A63155AF-7C19-4ADA-A7A2-576508D894AA}" sibTransId="{90C24050-B82F-4263-9CE4-CEC0CD4D6694}"/>
    <dgm:cxn modelId="{A4B93D40-4CD4-4798-89CD-FBB2523F8401}" type="presOf" srcId="{E68866E2-0059-49C1-9DF8-0ED46B9EB19F}" destId="{43216085-B37B-41EF-B607-53F1062FC7AA}" srcOrd="0" destOrd="0" presId="urn:microsoft.com/office/officeart/2005/8/layout/vList2"/>
    <dgm:cxn modelId="{3B565F52-9523-42D2-9EFC-1A92F7E0BC65}" type="presOf" srcId="{7A720260-9D8C-489F-9F5F-2C643D4C0148}" destId="{71F76BE6-09FC-477C-AE78-5BFC4B9F5B29}" srcOrd="0" destOrd="0" presId="urn:microsoft.com/office/officeart/2005/8/layout/vList2"/>
    <dgm:cxn modelId="{8572B90D-8780-486B-825C-08E560D944D0}" srcId="{154E827E-2411-41B8-999E-F7820A2AD5CF}" destId="{0A405D8C-9837-401D-AB29-C7222CD0363C}" srcOrd="5" destOrd="0" parTransId="{F6695137-7075-43D6-9911-803C0BA6526D}" sibTransId="{06839476-F2C9-468A-927D-5D555FF3B063}"/>
    <dgm:cxn modelId="{C8AB68F9-8496-4BE9-AE5B-171769B3D1E3}" type="presOf" srcId="{61032DE7-D126-498B-BFCF-DD96E62C564C}" destId="{B8812D5A-E3EF-4574-8360-BC0EA5AFAED8}" srcOrd="0" destOrd="0" presId="urn:microsoft.com/office/officeart/2005/8/layout/vList2"/>
    <dgm:cxn modelId="{FD03894E-7ED1-4596-B5D6-26759B3F9422}" srcId="{154E827E-2411-41B8-999E-F7820A2AD5CF}" destId="{93F3811F-DFF9-4DAE-ADC1-833E7769587C}" srcOrd="0" destOrd="0" parTransId="{40B7560D-43DC-4B1A-BC48-5E5435CD4BA8}" sibTransId="{3DBF6EAA-BA19-429D-A598-98A598490C69}"/>
    <dgm:cxn modelId="{E1260895-A3AD-477A-8AB3-625E10AA3FEB}" type="presOf" srcId="{154E827E-2411-41B8-999E-F7820A2AD5CF}" destId="{585D3FCC-AF8A-4C07-9AB8-B2BC1453BF4B}" srcOrd="0" destOrd="0" presId="urn:microsoft.com/office/officeart/2005/8/layout/vList2"/>
    <dgm:cxn modelId="{049A2E93-952D-4F8B-B60B-997AB9324810}" type="presOf" srcId="{121598F1-3423-4752-A1C0-646113168D45}" destId="{4FD195FA-5D0E-4BF5-AB46-E792DE5F9F05}" srcOrd="0" destOrd="0" presId="urn:microsoft.com/office/officeart/2005/8/layout/vList2"/>
    <dgm:cxn modelId="{5D9B9C81-A4BC-451A-95FF-A9825A3704D7}" srcId="{154E827E-2411-41B8-999E-F7820A2AD5CF}" destId="{121598F1-3423-4752-A1C0-646113168D45}" srcOrd="4" destOrd="0" parTransId="{1A19A5FD-F220-43B9-8E84-1DDDCE423DBF}" sibTransId="{A999EEF6-1FD1-4660-828F-D1F429A2111A}"/>
    <dgm:cxn modelId="{09091C6B-B0E3-44EA-A225-BC342ECF4EFA}" type="presParOf" srcId="{585D3FCC-AF8A-4C07-9AB8-B2BC1453BF4B}" destId="{3724E728-116E-4C59-8ABF-444779E238A6}" srcOrd="0" destOrd="0" presId="urn:microsoft.com/office/officeart/2005/8/layout/vList2"/>
    <dgm:cxn modelId="{44D96763-56FC-4CEB-BE6A-11BC23FF8751}" type="presParOf" srcId="{585D3FCC-AF8A-4C07-9AB8-B2BC1453BF4B}" destId="{4D211E58-42F6-4261-9906-6466BBEADE7D}" srcOrd="1" destOrd="0" presId="urn:microsoft.com/office/officeart/2005/8/layout/vList2"/>
    <dgm:cxn modelId="{5FFB1EB0-5812-4B7D-BC0B-1554F9C8376E}" type="presParOf" srcId="{585D3FCC-AF8A-4C07-9AB8-B2BC1453BF4B}" destId="{B8812D5A-E3EF-4574-8360-BC0EA5AFAED8}" srcOrd="2" destOrd="0" presId="urn:microsoft.com/office/officeart/2005/8/layout/vList2"/>
    <dgm:cxn modelId="{903E0A75-1A0E-43B5-8413-CA6023C14B66}" type="presParOf" srcId="{585D3FCC-AF8A-4C07-9AB8-B2BC1453BF4B}" destId="{7BD29F28-9E8B-4160-8553-7D0ED93BF610}" srcOrd="3" destOrd="0" presId="urn:microsoft.com/office/officeart/2005/8/layout/vList2"/>
    <dgm:cxn modelId="{E1D7D7FD-4341-4FCD-B105-2C07A2E09A81}" type="presParOf" srcId="{585D3FCC-AF8A-4C07-9AB8-B2BC1453BF4B}" destId="{43216085-B37B-41EF-B607-53F1062FC7AA}" srcOrd="4" destOrd="0" presId="urn:microsoft.com/office/officeart/2005/8/layout/vList2"/>
    <dgm:cxn modelId="{F1880B1A-A328-4E96-ACF0-3E22131C74E3}" type="presParOf" srcId="{585D3FCC-AF8A-4C07-9AB8-B2BC1453BF4B}" destId="{90C8174D-B49E-4D42-A63C-CAEEE9FCA241}" srcOrd="5" destOrd="0" presId="urn:microsoft.com/office/officeart/2005/8/layout/vList2"/>
    <dgm:cxn modelId="{CF31A1A7-A781-4102-B4FE-44B2D83732E0}" type="presParOf" srcId="{585D3FCC-AF8A-4C07-9AB8-B2BC1453BF4B}" destId="{71F76BE6-09FC-477C-AE78-5BFC4B9F5B29}" srcOrd="6" destOrd="0" presId="urn:microsoft.com/office/officeart/2005/8/layout/vList2"/>
    <dgm:cxn modelId="{F8BDADF1-1A48-4FCC-BC73-32881417BFB7}" type="presParOf" srcId="{585D3FCC-AF8A-4C07-9AB8-B2BC1453BF4B}" destId="{9654E1F1-A443-4D91-8ABA-2F7C6762764B}" srcOrd="7" destOrd="0" presId="urn:microsoft.com/office/officeart/2005/8/layout/vList2"/>
    <dgm:cxn modelId="{36CCA751-794F-4710-A471-CB71616DA39C}" type="presParOf" srcId="{585D3FCC-AF8A-4C07-9AB8-B2BC1453BF4B}" destId="{4FD195FA-5D0E-4BF5-AB46-E792DE5F9F05}" srcOrd="8" destOrd="0" presId="urn:microsoft.com/office/officeart/2005/8/layout/vList2"/>
    <dgm:cxn modelId="{3A4A65E5-4EF2-4367-A4D6-7A6764E9E511}" type="presParOf" srcId="{585D3FCC-AF8A-4C07-9AB8-B2BC1453BF4B}" destId="{DB576CEA-A658-4560-A5A6-0B3F446892A9}" srcOrd="9" destOrd="0" presId="urn:microsoft.com/office/officeart/2005/8/layout/vList2"/>
    <dgm:cxn modelId="{FF917D52-A4BB-40D6-BE0F-C972201ABD80}" type="presParOf" srcId="{585D3FCC-AF8A-4C07-9AB8-B2BC1453BF4B}" destId="{688AB49E-5B2B-46F4-9EF9-011435E5DA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E2B5D-831A-4D24-8390-F09B78643F05}">
      <dsp:nvSpPr>
        <dsp:cNvPr id="0" name=""/>
        <dsp:cNvSpPr/>
      </dsp:nvSpPr>
      <dsp:spPr>
        <a:xfrm>
          <a:off x="79758" y="3126"/>
          <a:ext cx="3131305" cy="23374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A compiled language is one where the program, once compiled, is expressed in the instructions of the target machine. </a:t>
          </a:r>
          <a:endParaRPr lang="en-GB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E.G. an addition "+" operation in your source code could be translated directly to the "ADD" instruction in machine code.</a:t>
          </a:r>
          <a:endParaRPr lang="en-GB" sz="1600" kern="1200"/>
        </a:p>
      </dsp:txBody>
      <dsp:txXfrm>
        <a:off x="134527" y="57895"/>
        <a:ext cx="3021767" cy="2282684"/>
      </dsp:txXfrm>
    </dsp:sp>
    <dsp:sp modelId="{6F902A00-CE53-4A94-B990-EFE2FE03737B}">
      <dsp:nvSpPr>
        <dsp:cNvPr id="0" name=""/>
        <dsp:cNvSpPr/>
      </dsp:nvSpPr>
      <dsp:spPr>
        <a:xfrm>
          <a:off x="79758" y="2340580"/>
          <a:ext cx="3131305" cy="1005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COMPILED</a:t>
          </a:r>
          <a:endParaRPr lang="en-GB" sz="2700" kern="1200"/>
        </a:p>
      </dsp:txBody>
      <dsp:txXfrm>
        <a:off x="79758" y="2340580"/>
        <a:ext cx="2205144" cy="1005105"/>
      </dsp:txXfrm>
    </dsp:sp>
    <dsp:sp modelId="{39CE7842-5C1D-46B0-BB95-6E46E390B8E8}">
      <dsp:nvSpPr>
        <dsp:cNvPr id="0" name=""/>
        <dsp:cNvSpPr/>
      </dsp:nvSpPr>
      <dsp:spPr>
        <a:xfrm>
          <a:off x="2373482" y="2500232"/>
          <a:ext cx="1095956" cy="109595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F52D1-9070-4827-894E-05914DB917C8}">
      <dsp:nvSpPr>
        <dsp:cNvPr id="0" name=""/>
        <dsp:cNvSpPr/>
      </dsp:nvSpPr>
      <dsp:spPr>
        <a:xfrm>
          <a:off x="3740956" y="3126"/>
          <a:ext cx="3131305" cy="233745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An interpreted language is one where the instructions are not directly executed by the target machine, but instead read and executed by some other program</a:t>
          </a:r>
          <a:endParaRPr lang="en-GB" sz="1600" kern="1200"/>
        </a:p>
      </dsp:txBody>
      <dsp:txXfrm>
        <a:off x="3795725" y="57895"/>
        <a:ext cx="3021767" cy="2282684"/>
      </dsp:txXfrm>
    </dsp:sp>
    <dsp:sp modelId="{E39A6DDF-C90B-4683-A29A-3AC73E752713}">
      <dsp:nvSpPr>
        <dsp:cNvPr id="0" name=""/>
        <dsp:cNvSpPr/>
      </dsp:nvSpPr>
      <dsp:spPr>
        <a:xfrm>
          <a:off x="3740956" y="2340580"/>
          <a:ext cx="3131305" cy="1005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smtClean="0"/>
            <a:t>INTERPRETED</a:t>
          </a:r>
          <a:endParaRPr lang="en-GB" sz="2700" kern="1200"/>
        </a:p>
      </dsp:txBody>
      <dsp:txXfrm>
        <a:off x="3740956" y="2340580"/>
        <a:ext cx="2205144" cy="1005105"/>
      </dsp:txXfrm>
    </dsp:sp>
    <dsp:sp modelId="{4BC11BFF-4096-4DAE-A0B7-C98414C29C32}">
      <dsp:nvSpPr>
        <dsp:cNvPr id="0" name=""/>
        <dsp:cNvSpPr/>
      </dsp:nvSpPr>
      <dsp:spPr>
        <a:xfrm>
          <a:off x="6034680" y="2500232"/>
          <a:ext cx="1095956" cy="109595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17950-73FD-4633-B681-FBC1F39A17A3}">
      <dsp:nvSpPr>
        <dsp:cNvPr id="0" name=""/>
        <dsp:cNvSpPr/>
      </dsp:nvSpPr>
      <dsp:spPr>
        <a:xfrm>
          <a:off x="0" y="19457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</a:t>
          </a:r>
          <a:endParaRPr lang="en-GB" sz="2300" kern="1200" dirty="0"/>
        </a:p>
      </dsp:txBody>
      <dsp:txXfrm>
        <a:off x="26273" y="45730"/>
        <a:ext cx="3471223" cy="485654"/>
      </dsp:txXfrm>
    </dsp:sp>
    <dsp:sp modelId="{AE0F514F-0D0E-41A8-B4BA-11AACA25AD72}">
      <dsp:nvSpPr>
        <dsp:cNvPr id="0" name=""/>
        <dsp:cNvSpPr/>
      </dsp:nvSpPr>
      <dsp:spPr>
        <a:xfrm>
          <a:off x="0" y="623897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C++</a:t>
          </a:r>
          <a:endParaRPr lang="en-GB" sz="2300" kern="1200"/>
        </a:p>
      </dsp:txBody>
      <dsp:txXfrm>
        <a:off x="26273" y="650170"/>
        <a:ext cx="3471223" cy="485654"/>
      </dsp:txXfrm>
    </dsp:sp>
    <dsp:sp modelId="{0F088163-9F82-410D-8266-63046AB498AC}">
      <dsp:nvSpPr>
        <dsp:cNvPr id="0" name=""/>
        <dsp:cNvSpPr/>
      </dsp:nvSpPr>
      <dsp:spPr>
        <a:xfrm>
          <a:off x="0" y="1228337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C# - to bytecode (CIL)</a:t>
          </a:r>
          <a:endParaRPr lang="en-GB" sz="2300" kern="1200" dirty="0"/>
        </a:p>
      </dsp:txBody>
      <dsp:txXfrm>
        <a:off x="26273" y="1254610"/>
        <a:ext cx="3471223" cy="485654"/>
      </dsp:txXfrm>
    </dsp:sp>
    <dsp:sp modelId="{B53D6594-93FD-4266-A4B0-4D668C5DB9A2}">
      <dsp:nvSpPr>
        <dsp:cNvPr id="0" name=""/>
        <dsp:cNvSpPr/>
      </dsp:nvSpPr>
      <dsp:spPr>
        <a:xfrm>
          <a:off x="0" y="1832778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Erlang</a:t>
          </a:r>
          <a:r>
            <a:rPr lang="en-GB" sz="2300" kern="1200" dirty="0" smtClean="0"/>
            <a:t> – to bytecode</a:t>
          </a:r>
          <a:endParaRPr lang="en-GB" sz="2300" kern="1200" dirty="0"/>
        </a:p>
      </dsp:txBody>
      <dsp:txXfrm>
        <a:off x="26273" y="1859051"/>
        <a:ext cx="3471223" cy="485654"/>
      </dsp:txXfrm>
    </dsp:sp>
    <dsp:sp modelId="{C2AF295A-4CFE-40B2-A1DA-176BD8D3430E}">
      <dsp:nvSpPr>
        <dsp:cNvPr id="0" name=""/>
        <dsp:cNvSpPr/>
      </dsp:nvSpPr>
      <dsp:spPr>
        <a:xfrm>
          <a:off x="0" y="2437218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Objective-C</a:t>
          </a:r>
          <a:endParaRPr lang="en-GB" sz="2300" kern="1200" dirty="0"/>
        </a:p>
      </dsp:txBody>
      <dsp:txXfrm>
        <a:off x="26273" y="2463491"/>
        <a:ext cx="3471223" cy="485654"/>
      </dsp:txXfrm>
    </dsp:sp>
    <dsp:sp modelId="{B8073F01-0E48-42E6-9BF7-F1EF4641680A}">
      <dsp:nvSpPr>
        <dsp:cNvPr id="0" name=""/>
        <dsp:cNvSpPr/>
      </dsp:nvSpPr>
      <dsp:spPr>
        <a:xfrm>
          <a:off x="0" y="3041658"/>
          <a:ext cx="3523769" cy="538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Java – to bytecode</a:t>
          </a:r>
          <a:endParaRPr lang="en-GB" sz="2300" kern="1200" dirty="0"/>
        </a:p>
      </dsp:txBody>
      <dsp:txXfrm>
        <a:off x="26273" y="3067931"/>
        <a:ext cx="3471223" cy="485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4E728-116E-4C59-8ABF-444779E238A6}">
      <dsp:nvSpPr>
        <dsp:cNvPr id="0" name=""/>
        <dsp:cNvSpPr/>
      </dsp:nvSpPr>
      <dsp:spPr>
        <a:xfrm>
          <a:off x="0" y="2629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Pascal</a:t>
          </a:r>
          <a:endParaRPr lang="en-GB" sz="2300" kern="1200" dirty="0"/>
        </a:p>
      </dsp:txBody>
      <dsp:txXfrm>
        <a:off x="26044" y="52342"/>
        <a:ext cx="4140744" cy="481431"/>
      </dsp:txXfrm>
    </dsp:sp>
    <dsp:sp modelId="{B8812D5A-E3EF-4574-8360-BC0EA5AFAED8}">
      <dsp:nvSpPr>
        <dsp:cNvPr id="0" name=""/>
        <dsp:cNvSpPr/>
      </dsp:nvSpPr>
      <dsp:spPr>
        <a:xfrm>
          <a:off x="0" y="62893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Scala</a:t>
          </a:r>
          <a:endParaRPr lang="en-GB" sz="2300" kern="1200"/>
        </a:p>
      </dsp:txBody>
      <dsp:txXfrm>
        <a:off x="26044" y="654982"/>
        <a:ext cx="4140744" cy="481431"/>
      </dsp:txXfrm>
    </dsp:sp>
    <dsp:sp modelId="{43216085-B37B-41EF-B607-53F1062FC7AA}">
      <dsp:nvSpPr>
        <dsp:cNvPr id="0" name=""/>
        <dsp:cNvSpPr/>
      </dsp:nvSpPr>
      <dsp:spPr>
        <a:xfrm>
          <a:off x="0" y="123157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Swift</a:t>
          </a:r>
          <a:endParaRPr lang="en-GB" sz="2300" kern="1200" dirty="0"/>
        </a:p>
      </dsp:txBody>
      <dsp:txXfrm>
        <a:off x="26044" y="1257622"/>
        <a:ext cx="4140744" cy="481431"/>
      </dsp:txXfrm>
    </dsp:sp>
    <dsp:sp modelId="{71F76BE6-09FC-477C-AE78-5BFC4B9F5B29}">
      <dsp:nvSpPr>
        <dsp:cNvPr id="0" name=""/>
        <dsp:cNvSpPr/>
      </dsp:nvSpPr>
      <dsp:spPr>
        <a:xfrm>
          <a:off x="0" y="183421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Smalltalk</a:t>
          </a:r>
          <a:endParaRPr lang="en-GB" sz="2300" kern="1200" dirty="0"/>
        </a:p>
      </dsp:txBody>
      <dsp:txXfrm>
        <a:off x="26044" y="1860262"/>
        <a:ext cx="4140744" cy="481431"/>
      </dsp:txXfrm>
    </dsp:sp>
    <dsp:sp modelId="{4FD195FA-5D0E-4BF5-AB46-E792DE5F9F05}">
      <dsp:nvSpPr>
        <dsp:cNvPr id="0" name=""/>
        <dsp:cNvSpPr/>
      </dsp:nvSpPr>
      <dsp:spPr>
        <a:xfrm>
          <a:off x="0" y="243685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err="1" smtClean="0"/>
            <a:t>TypeScript</a:t>
          </a:r>
          <a:endParaRPr lang="en-GB" sz="2300" kern="1200" dirty="0"/>
        </a:p>
      </dsp:txBody>
      <dsp:txXfrm>
        <a:off x="26044" y="2462902"/>
        <a:ext cx="4140744" cy="481431"/>
      </dsp:txXfrm>
    </dsp:sp>
    <dsp:sp modelId="{688AB49E-5B2B-46F4-9EF9-011435E5DA21}">
      <dsp:nvSpPr>
        <dsp:cNvPr id="0" name=""/>
        <dsp:cNvSpPr/>
      </dsp:nvSpPr>
      <dsp:spPr>
        <a:xfrm>
          <a:off x="0" y="3039498"/>
          <a:ext cx="4192832" cy="53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AppleScript – to bytecode</a:t>
          </a:r>
          <a:endParaRPr lang="en-GB" sz="2300" kern="1200" dirty="0"/>
        </a:p>
      </dsp:txBody>
      <dsp:txXfrm>
        <a:off x="26044" y="3065542"/>
        <a:ext cx="4140744" cy="481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092524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5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999" y="2821708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4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4711618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3" y="609599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5"/>
            <a:ext cx="9613863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43" y="465355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2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609597"/>
            <a:ext cx="961385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43" y="465355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2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600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9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4711617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43" y="465355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04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8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7"/>
            <a:ext cx="9613863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1" y="5300151"/>
            <a:ext cx="9613863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43" y="465355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912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3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5" y="2336873"/>
            <a:ext cx="307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5"/>
            <a:ext cx="3049703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1" y="3022675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7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7" y="3022675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7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83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20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20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20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1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8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80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8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7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2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7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93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6"/>
            <a:ext cx="5106988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3" y="5372404"/>
            <a:ext cx="1602997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3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5" y="5936189"/>
            <a:ext cx="2743200" cy="365125"/>
          </a:xfrm>
        </p:spPr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126805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31530" y="5438501"/>
            <a:ext cx="876341" cy="129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772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22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4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3" y="4232173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2811830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46983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31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1" y="2336875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3" y="3030010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5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4" y="3030010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0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1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4"/>
            <a:ext cx="379007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5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7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8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5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4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5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243" y="695162"/>
            <a:ext cx="1440160" cy="119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0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F4E35-D83E-46BB-8E51-3877E87F04AF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2" y="5936190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7" y="753229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DF00-8652-4A0F-B4F0-F147D856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599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5521" y="2708920"/>
            <a:ext cx="6336704" cy="1373070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BCS Level 3 Certificate in Programming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QAN 603/1192/7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43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19536" y="2132856"/>
          <a:ext cx="828092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836236745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429105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Functional Programming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OOP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669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Uses Immutable data.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Uses Mutable data.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16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Follows Declarative Programming Model.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Follows Imperative Programming Model.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74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Focus is on: “What you are doing”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Focus is on “How you are doing”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119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Supports Parallel Programming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Not suitable for Parallel Programming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63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Its functions have no-side effects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Its methods can produce serious side effects.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76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Flow Control is done using function calls &amp; function calls with recursion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Flow control is done using loops and conditional statements.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466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GB" sz="1400">
                          <a:effectLst/>
                        </a:rPr>
                        <a:t>It uses "Recursion" concept to iterate Collection Data.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It uses "Loop" concept to iterate Collection Data. For example: For-each loop in Java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249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Execution order of statements is not so important.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Execution order of statements is very important.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56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/>
                        <a:t>Supports both "Abstraction over Data" and "Abstraction over Behavior".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400" dirty="0">
                          <a:effectLst/>
                        </a:rPr>
                        <a:t>Supports only "Abstraction over Data".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1005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34241" y="2336873"/>
          <a:ext cx="7210396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8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2095570"/>
            <a:ext cx="8857276" cy="4376859"/>
          </a:xfrm>
        </p:spPr>
      </p:pic>
    </p:spTree>
    <p:extLst>
      <p:ext uri="{BB962C8B-B14F-4D97-AF65-F5344CB8AC3E}">
        <p14:creationId xmlns:p14="http://schemas.microsoft.com/office/powerpoint/2010/main" val="18479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Compiled Languages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034241" y="2336873"/>
          <a:ext cx="3523769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5719592" y="2336873"/>
          <a:ext cx="4192832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730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Interpreted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JavaScript</a:t>
            </a:r>
          </a:p>
          <a:p>
            <a:r>
              <a:rPr lang="en-GB" dirty="0" smtClean="0"/>
              <a:t>Python</a:t>
            </a:r>
          </a:p>
          <a:p>
            <a:r>
              <a:rPr lang="en-GB" dirty="0" smtClean="0"/>
              <a:t>PHP</a:t>
            </a:r>
          </a:p>
          <a:p>
            <a:r>
              <a:rPr lang="en-GB" dirty="0" smtClean="0"/>
              <a:t>Perl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Excel</a:t>
            </a:r>
          </a:p>
          <a:p>
            <a:r>
              <a:rPr lang="en-GB" dirty="0" smtClean="0"/>
              <a:t>VBScript</a:t>
            </a:r>
          </a:p>
          <a:p>
            <a:r>
              <a:rPr lang="en-GB" dirty="0" err="1" smtClean="0"/>
              <a:t>Matlab</a:t>
            </a:r>
            <a:endParaRPr lang="en-GB" dirty="0" smtClean="0"/>
          </a:p>
          <a:p>
            <a:r>
              <a:rPr lang="en-GB" dirty="0" smtClean="0"/>
              <a:t>PowerShell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constructs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Classes</a:t>
            </a:r>
          </a:p>
          <a:p>
            <a:r>
              <a:rPr lang="en-GB" dirty="0" smtClean="0"/>
              <a:t>Objects</a:t>
            </a:r>
          </a:p>
          <a:p>
            <a:r>
              <a:rPr lang="en-GB" dirty="0" smtClean="0"/>
              <a:t>Methods</a:t>
            </a:r>
          </a:p>
          <a:p>
            <a:r>
              <a:rPr lang="en-GB" dirty="0" smtClean="0"/>
              <a:t>Variables</a:t>
            </a:r>
          </a:p>
          <a:p>
            <a:r>
              <a:rPr lang="en-GB" dirty="0" smtClean="0"/>
              <a:t>Logic operators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4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class describes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It </a:t>
            </a:r>
            <a:r>
              <a:rPr lang="en-GB" dirty="0"/>
              <a:t>defines the abstract characteristics of an object very much like a </a:t>
            </a:r>
            <a:r>
              <a:rPr lang="en-GB" dirty="0" smtClean="0"/>
              <a:t>blueprint</a:t>
            </a:r>
          </a:p>
          <a:p>
            <a:r>
              <a:rPr lang="en-GB" dirty="0" smtClean="0"/>
              <a:t>A </a:t>
            </a:r>
            <a:r>
              <a:rPr lang="en-GB" dirty="0"/>
              <a:t>class is an entity that defines how an object will behave and what the object will contain when the object is constructed, or </a:t>
            </a:r>
            <a:r>
              <a:rPr lang="en-GB" dirty="0" smtClean="0"/>
              <a:t>instantiated</a:t>
            </a:r>
            <a:endParaRPr lang="en-GB" dirty="0"/>
          </a:p>
          <a:p>
            <a:r>
              <a:rPr lang="en-GB" dirty="0"/>
              <a:t>Things it can do – Methods</a:t>
            </a:r>
          </a:p>
          <a:p>
            <a:r>
              <a:rPr lang="en-GB" dirty="0"/>
              <a:t>Attributes - Properties and fields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4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object can be a variable, a data structure, a function, or a method, and as such, is a value in memory referenced by an </a:t>
            </a:r>
            <a:r>
              <a:rPr lang="en-GB" dirty="0" smtClean="0"/>
              <a:t>identifier.</a:t>
            </a:r>
          </a:p>
          <a:p>
            <a:r>
              <a:rPr lang="en-GB" dirty="0" smtClean="0"/>
              <a:t>In </a:t>
            </a:r>
            <a:r>
              <a:rPr lang="en-GB" dirty="0"/>
              <a:t>the class-based object-oriented programming paradigm, object refers to a particular instance of a class, where the object can be a combination of variables, functions, and data structures.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6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method in object-oriented programming is a procedure associated with a </a:t>
            </a:r>
            <a:r>
              <a:rPr lang="en-GB" dirty="0" smtClean="0"/>
              <a:t>class</a:t>
            </a:r>
          </a:p>
          <a:p>
            <a:r>
              <a:rPr lang="en-GB" dirty="0" smtClean="0"/>
              <a:t>A </a:t>
            </a:r>
            <a:r>
              <a:rPr lang="en-GB" dirty="0"/>
              <a:t>method defines the behaviour of the objects that are created from the </a:t>
            </a:r>
            <a:r>
              <a:rPr lang="en-GB" dirty="0" smtClean="0"/>
              <a:t>class</a:t>
            </a:r>
          </a:p>
          <a:p>
            <a:r>
              <a:rPr lang="en-GB" dirty="0" smtClean="0"/>
              <a:t>Another </a:t>
            </a:r>
            <a:r>
              <a:rPr lang="en-GB" dirty="0"/>
              <a:t>way to say this is that a method is an action that an object is able to </a:t>
            </a:r>
            <a:r>
              <a:rPr lang="en-GB" dirty="0" smtClean="0"/>
              <a:t>perform</a:t>
            </a:r>
          </a:p>
          <a:p>
            <a:r>
              <a:rPr lang="en-GB" dirty="0" smtClean="0"/>
              <a:t>The </a:t>
            </a:r>
            <a:r>
              <a:rPr lang="en-GB" dirty="0"/>
              <a:t>association between method and class is called </a:t>
            </a:r>
            <a:r>
              <a:rPr lang="en-GB" dirty="0" smtClean="0"/>
              <a:t>binding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6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4865721" y="3172569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defined in a class of which a single copy exists, regardless of how many instances of the class exist</a:t>
            </a:r>
          </a:p>
        </p:txBody>
      </p:sp>
      <p:sp>
        <p:nvSpPr>
          <p:cNvPr id="9" name="Freeform 8"/>
          <p:cNvSpPr/>
          <p:nvPr/>
        </p:nvSpPr>
        <p:spPr>
          <a:xfrm>
            <a:off x="2269980" y="2996996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/>
              <a:t>class variables </a:t>
            </a:r>
          </a:p>
        </p:txBody>
      </p:sp>
      <p:sp>
        <p:nvSpPr>
          <p:cNvPr id="10" name="Freeform 9"/>
          <p:cNvSpPr/>
          <p:nvPr/>
        </p:nvSpPr>
        <p:spPr>
          <a:xfrm>
            <a:off x="4865721" y="5016075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that has been allocated "statically", meaning that its lifetime (or "extent") is the entire run of the program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69980" y="4840504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 dirty="0"/>
              <a:t>static variables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9200" y="2126175"/>
            <a:ext cx="68357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In OOP there are two types of variables:</a:t>
            </a:r>
          </a:p>
        </p:txBody>
      </p:sp>
    </p:spTree>
    <p:extLst>
      <p:ext uri="{BB962C8B-B14F-4D97-AF65-F5344CB8AC3E}">
        <p14:creationId xmlns:p14="http://schemas.microsoft.com/office/powerpoint/2010/main" val="12218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top-level area of the syllabus a percentage and K level is identified. The percentage shown relates to the proportion of the exam given to that area.</a:t>
            </a:r>
            <a:endParaRPr lang="en-GB" dirty="0"/>
          </a:p>
          <a:p>
            <a:r>
              <a:rPr lang="en-US" dirty="0"/>
              <a:t>The K level identifies the maximum knowledge level that may be tested for that area.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9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Computers </a:t>
            </a:r>
            <a:r>
              <a:rPr lang="en-GB" dirty="0"/>
              <a:t>make use of logic gates to perform operations. </a:t>
            </a:r>
            <a:endParaRPr lang="en-GB" dirty="0" smtClean="0"/>
          </a:p>
          <a:p>
            <a:r>
              <a:rPr lang="en-GB" dirty="0" smtClean="0"/>
              <a:t>While </a:t>
            </a:r>
            <a:r>
              <a:rPr lang="en-GB" dirty="0"/>
              <a:t>there are only three logic operators to consider when programming, there are others that could be used programmatically.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7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Gates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2132856"/>
            <a:ext cx="871296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Logic operators allow a program to make a decision based on multiple </a:t>
            </a:r>
            <a:r>
              <a:rPr lang="en-GB" dirty="0"/>
              <a:t>conditions</a:t>
            </a:r>
          </a:p>
          <a:p>
            <a:r>
              <a:rPr lang="en-GB" dirty="0"/>
              <a:t>Each </a:t>
            </a:r>
            <a:r>
              <a:rPr lang="en-GB" dirty="0"/>
              <a:t>operand is considered a condition that can be evaluated to a true or false </a:t>
            </a:r>
            <a:r>
              <a:rPr lang="en-GB" dirty="0"/>
              <a:t>value</a:t>
            </a:r>
          </a:p>
          <a:p>
            <a:r>
              <a:rPr lang="en-GB" dirty="0"/>
              <a:t>Logic </a:t>
            </a:r>
            <a:r>
              <a:rPr lang="en-GB" dirty="0"/>
              <a:t>operators have precedence in the same way as normal mathematical operators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0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Logic Operators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10759" y="2708921"/>
          <a:ext cx="8208912" cy="2348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375">
                  <a:extLst>
                    <a:ext uri="{9D8B030D-6E8A-4147-A177-3AD203B41FA5}">
                      <a16:colId xmlns:a16="http://schemas.microsoft.com/office/drawing/2014/main" val="1995209503"/>
                    </a:ext>
                  </a:extLst>
                </a:gridCol>
                <a:gridCol w="4106193">
                  <a:extLst>
                    <a:ext uri="{9D8B030D-6E8A-4147-A177-3AD203B41FA5}">
                      <a16:colId xmlns:a16="http://schemas.microsoft.com/office/drawing/2014/main" val="110591722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61516468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240444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89995523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Function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Java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C#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VB.net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886124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&amp;&amp;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203403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||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595275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NOT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!=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97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Control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Flow of control through any given function is implemented with three basic types of control structures:</a:t>
            </a:r>
          </a:p>
          <a:p>
            <a:pPr lvl="1"/>
            <a:r>
              <a:rPr lang="en-GB" dirty="0"/>
              <a:t>Sequential: default mode.</a:t>
            </a:r>
          </a:p>
          <a:p>
            <a:pPr lvl="1"/>
            <a:r>
              <a:rPr lang="en-GB" dirty="0"/>
              <a:t>Selection: used for decisions, branching - choosing between 2 or more alternative paths.</a:t>
            </a:r>
          </a:p>
          <a:p>
            <a:pPr lvl="1"/>
            <a:r>
              <a:rPr lang="en-GB" dirty="0"/>
              <a:t>Repetition: used for looping, i.e. repeating a piece of code multiple times in a row.</a:t>
            </a:r>
          </a:p>
        </p:txBody>
      </p:sp>
    </p:spTree>
    <p:extLst>
      <p:ext uri="{BB962C8B-B14F-4D97-AF65-F5344CB8AC3E}">
        <p14:creationId xmlns:p14="http://schemas.microsoft.com/office/powerpoint/2010/main" val="19402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4"/>
            <a:ext cx="7210396" cy="1956223"/>
          </a:xfrm>
        </p:spPr>
        <p:txBody>
          <a:bodyPr/>
          <a:lstStyle/>
          <a:p>
            <a:r>
              <a:rPr lang="en-GB" dirty="0" smtClean="0"/>
              <a:t>Each </a:t>
            </a:r>
            <a:r>
              <a:rPr lang="en-GB" dirty="0"/>
              <a:t>statement in the source code will be executed one by one in a sequential </a:t>
            </a:r>
            <a:r>
              <a:rPr lang="en-GB" dirty="0" smtClean="0"/>
              <a:t>order</a:t>
            </a:r>
          </a:p>
          <a:p>
            <a:r>
              <a:rPr lang="en-GB" dirty="0" smtClean="0"/>
              <a:t>It is written for a single thread</a:t>
            </a:r>
          </a:p>
          <a:p>
            <a:r>
              <a:rPr lang="en-GB" dirty="0" smtClean="0"/>
              <a:t>This </a:t>
            </a:r>
            <a:r>
              <a:rPr lang="en-GB" dirty="0"/>
              <a:t>is the default mode of </a:t>
            </a:r>
            <a:r>
              <a:rPr lang="en-GB" dirty="0" smtClean="0"/>
              <a:t>execution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19537" y="4221088"/>
            <a:ext cx="8701421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Dim ctr1, ctr2 As Integer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 ctr2 = 1 to 5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'Display first 10 multiples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For ctr1 = 1 to 10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  <a:r>
              <a:rPr lang="en-GB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System.Console.WriteLine</a:t>
            </a:r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(1 &amp; "*" &amp; ctr1 &amp; "+" &amp; (1 * ctr1)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Next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Next</a:t>
            </a:r>
          </a:p>
          <a:p>
            <a:r>
              <a:rPr lang="en-GB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181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selection control structure is used for making decisions and branching </a:t>
            </a:r>
            <a:r>
              <a:rPr lang="en-GB" dirty="0" smtClean="0"/>
              <a:t>statements</a:t>
            </a:r>
          </a:p>
          <a:p>
            <a:r>
              <a:rPr lang="en-GB" dirty="0" smtClean="0"/>
              <a:t>The </a:t>
            </a:r>
            <a:r>
              <a:rPr lang="en-GB" dirty="0"/>
              <a:t>following are the basic selection statements in the programming </a:t>
            </a:r>
            <a:r>
              <a:rPr lang="en-GB" dirty="0" smtClean="0"/>
              <a:t>language:</a:t>
            </a:r>
          </a:p>
          <a:p>
            <a:r>
              <a:rPr lang="en-GB" dirty="0" smtClean="0"/>
              <a:t>If</a:t>
            </a:r>
          </a:p>
          <a:p>
            <a:r>
              <a:rPr lang="en-GB" dirty="0" smtClean="0"/>
              <a:t>If-else</a:t>
            </a:r>
          </a:p>
          <a:p>
            <a:r>
              <a:rPr lang="en-GB" dirty="0" smtClean="0"/>
              <a:t>Switch case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2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/>
              <a:t>Used </a:t>
            </a:r>
            <a:r>
              <a:rPr lang="en-GB" sz="3600" dirty="0"/>
              <a:t>to make decisions in your programming code. </a:t>
            </a:r>
          </a:p>
          <a:p>
            <a:r>
              <a:rPr lang="en-GB" sz="3600" dirty="0"/>
              <a:t>Good </a:t>
            </a:r>
            <a:r>
              <a:rPr lang="en-GB" sz="3600" dirty="0"/>
              <a:t>for complicated tests </a:t>
            </a:r>
          </a:p>
          <a:p>
            <a:pPr lvl="1"/>
            <a:r>
              <a:rPr lang="en-GB" sz="2800" dirty="0"/>
              <a:t>Comparisons </a:t>
            </a:r>
            <a:endParaRPr lang="en-GB" sz="2800" dirty="0"/>
          </a:p>
          <a:p>
            <a:pPr lvl="1"/>
            <a:r>
              <a:rPr lang="en-GB" sz="2800" dirty="0"/>
              <a:t>Logic </a:t>
            </a:r>
            <a:r>
              <a:rPr lang="en-GB" sz="2800" dirty="0"/>
              <a:t>checks </a:t>
            </a:r>
          </a:p>
          <a:p>
            <a:pPr lvl="1"/>
            <a:r>
              <a:rPr lang="en-GB" sz="2800" dirty="0"/>
              <a:t>Multiple </a:t>
            </a:r>
            <a:r>
              <a:rPr lang="en-GB" sz="2800" dirty="0"/>
              <a:t>checks </a:t>
            </a:r>
          </a:p>
          <a:p>
            <a:pPr lvl="1"/>
            <a:r>
              <a:rPr lang="en-GB" sz="2800" dirty="0"/>
              <a:t>Nested </a:t>
            </a:r>
            <a:r>
              <a:rPr lang="en-GB" sz="2800" dirty="0"/>
              <a:t>checks ? </a:t>
            </a:r>
          </a:p>
          <a:p>
            <a:pPr lvl="1"/>
            <a:r>
              <a:rPr lang="en-GB" sz="2800" dirty="0" err="1"/>
              <a:t>etc</a:t>
            </a:r>
            <a:r>
              <a:rPr lang="en-GB" sz="2800" dirty="0"/>
              <a:t> 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Example 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Test </a:t>
            </a:r>
            <a:r>
              <a:rPr lang="en-GB" dirty="0"/>
              <a:t>if x = 5 or x = 10 </a:t>
            </a:r>
          </a:p>
          <a:p>
            <a:r>
              <a:rPr lang="en-GB" dirty="0" smtClean="0"/>
              <a:t>If </a:t>
            </a:r>
            <a:r>
              <a:rPr lang="en-GB" dirty="0" err="1" smtClean="0"/>
              <a:t>variableA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 err="1" smtClean="0"/>
              <a:t>variableA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If </a:t>
            </a:r>
            <a:r>
              <a:rPr lang="en-GB" dirty="0"/>
              <a:t>x &gt; 5 </a:t>
            </a:r>
          </a:p>
          <a:p>
            <a:r>
              <a:rPr lang="en-GB" dirty="0" smtClean="0"/>
              <a:t>If </a:t>
            </a:r>
            <a:r>
              <a:rPr lang="en-GB" dirty="0"/>
              <a:t>x &lt;&gt; 22 </a:t>
            </a:r>
          </a:p>
          <a:p>
            <a:r>
              <a:rPr lang="en-GB" dirty="0" smtClean="0"/>
              <a:t>And </a:t>
            </a:r>
            <a:r>
              <a:rPr lang="en-GB" dirty="0"/>
              <a:t>so on </a:t>
            </a:r>
          </a:p>
          <a:p>
            <a:r>
              <a:rPr lang="en-GB" dirty="0" smtClean="0"/>
              <a:t>The </a:t>
            </a:r>
            <a:r>
              <a:rPr lang="en-GB" dirty="0"/>
              <a:t>If is called a selection statement since it can select alternative paths through the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Else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/>
              <a:t>A </a:t>
            </a:r>
            <a:r>
              <a:rPr lang="en-GB" sz="3600" dirty="0"/>
              <a:t>decision statement such as if can choose to take one path else take another. </a:t>
            </a:r>
          </a:p>
          <a:p>
            <a:r>
              <a:rPr lang="en-GB" sz="3600" dirty="0"/>
              <a:t>Example: </a:t>
            </a:r>
            <a:endParaRPr lang="en-GB" sz="3600" dirty="0"/>
          </a:p>
          <a:p>
            <a:pPr marL="329184" lvl="1" indent="0">
              <a:buNone/>
            </a:pPr>
            <a:r>
              <a:rPr lang="en-GB" sz="2800" dirty="0"/>
              <a:t>If </a:t>
            </a:r>
            <a:r>
              <a:rPr lang="en-GB" sz="2800" dirty="0"/>
              <a:t>x &gt; 10 then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'Statements</a:t>
            </a:r>
            <a:r>
              <a:rPr lang="en-GB" sz="2800" dirty="0"/>
              <a:t> </a:t>
            </a:r>
            <a:endParaRPr lang="en-GB" sz="2800" dirty="0"/>
          </a:p>
          <a:p>
            <a:pPr marL="329184" lvl="1" indent="0">
              <a:buNone/>
            </a:pPr>
            <a:r>
              <a:rPr lang="en-GB" sz="2800" dirty="0"/>
              <a:t>Else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'do </a:t>
            </a:r>
            <a:r>
              <a:rPr lang="en-GB" sz="2800" dirty="0">
                <a:solidFill>
                  <a:srgbClr val="00B050"/>
                </a:solidFill>
              </a:rPr>
              <a:t>something else </a:t>
            </a:r>
          </a:p>
          <a:p>
            <a:pPr marL="329184" lvl="1" indent="0">
              <a:buNone/>
            </a:pPr>
            <a:r>
              <a:rPr lang="en-GB" sz="2800" dirty="0"/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0099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04445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Implementing software code following a logical approach (17.5%, K3)</a:t>
            </a:r>
            <a:endParaRPr lang="en-GB" dirty="0"/>
          </a:p>
          <a:p>
            <a:r>
              <a:rPr lang="en-GB" dirty="0" smtClean="0"/>
              <a:t>How </a:t>
            </a:r>
            <a:r>
              <a:rPr lang="en-GB" dirty="0"/>
              <a:t>code integrates into the wider project (10%, K2</a:t>
            </a:r>
            <a:r>
              <a:rPr lang="en-GB" dirty="0" smtClean="0"/>
              <a:t>)</a:t>
            </a:r>
          </a:p>
          <a:p>
            <a:r>
              <a:rPr lang="en-GB" dirty="0"/>
              <a:t>Developing software against a set of functional and non-functional requirements (15%, K2</a:t>
            </a:r>
            <a:r>
              <a:rPr lang="en-GB" dirty="0" smtClean="0"/>
              <a:t>)</a:t>
            </a:r>
          </a:p>
          <a:p>
            <a:r>
              <a:rPr lang="en-GB" dirty="0"/>
              <a:t>The end user context for software development (</a:t>
            </a:r>
            <a:r>
              <a:rPr lang="en-GB" dirty="0" smtClean="0"/>
              <a:t>7</a:t>
            </a:r>
          </a:p>
          <a:p>
            <a:r>
              <a:rPr lang="en-GB" dirty="0"/>
              <a:t>Connecting code to data sources (5%, K2)</a:t>
            </a:r>
            <a:r>
              <a:rPr lang="en-GB" dirty="0" smtClean="0"/>
              <a:t>.</a:t>
            </a:r>
            <a:r>
              <a:rPr lang="en-GB" dirty="0"/>
              <a:t>5%, K2</a:t>
            </a:r>
            <a:r>
              <a:rPr lang="en-GB" dirty="0" smtClean="0"/>
              <a:t>)</a:t>
            </a:r>
          </a:p>
          <a:p>
            <a:r>
              <a:rPr lang="en-GB" dirty="0"/>
              <a:t>Database normalisation (5%, K3</a:t>
            </a:r>
            <a:r>
              <a:rPr lang="en-GB" dirty="0" smtClean="0"/>
              <a:t>)</a:t>
            </a:r>
          </a:p>
          <a:p>
            <a:r>
              <a:rPr lang="en-GB" dirty="0"/>
              <a:t>Following good coding practices (12.5%, K2)</a:t>
            </a:r>
            <a:endParaRPr lang="en-GB" dirty="0" smtClean="0"/>
          </a:p>
          <a:p>
            <a:r>
              <a:rPr lang="en-GB" dirty="0"/>
              <a:t>Principles of good interface design (10%, K2</a:t>
            </a:r>
            <a:r>
              <a:rPr lang="en-GB" dirty="0" smtClean="0"/>
              <a:t>)</a:t>
            </a:r>
          </a:p>
          <a:p>
            <a:r>
              <a:rPr lang="en-GB" dirty="0"/>
              <a:t>Building in security software (17.5%, K2)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80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</a:t>
            </a:r>
            <a:r>
              <a:rPr lang="en-GB" dirty="0"/>
              <a:t>decision statement such as if can choose to take one path else take another, but you have situations where a number of conditions need to be checked to decide which statements to run. </a:t>
            </a:r>
          </a:p>
          <a:p>
            <a:r>
              <a:rPr lang="en-GB" dirty="0" smtClean="0"/>
              <a:t>Example: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f 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x &gt; 10 then </a:t>
            </a:r>
          </a:p>
          <a:p>
            <a:pPr lvl="2" indent="0">
              <a:buNone/>
            </a:pP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'Statements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endParaRPr lang="en-GB" sz="26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lvl="2" indent="0">
              <a:buNone/>
            </a:pPr>
            <a:r>
              <a:rPr lang="en-GB" sz="2600" b="1" dirty="0" err="1"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x &gt; 5 then </a:t>
            </a:r>
          </a:p>
          <a:p>
            <a:pPr lvl="2" indent="0">
              <a:buNone/>
            </a:pP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'do 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these </a:t>
            </a:r>
          </a:p>
          <a:p>
            <a:pPr lvl="2" indent="0">
              <a:buNone/>
            </a:pPr>
            <a:r>
              <a:rPr lang="en-GB" sz="2600" b="1" dirty="0" err="1"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x &gt; 3 Then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'do 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these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  <a:endParaRPr lang="en-GB" sz="2600" b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'do 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these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end 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If </a:t>
            </a:r>
          </a:p>
        </p:txBody>
      </p:sp>
    </p:spTree>
    <p:extLst>
      <p:ext uri="{BB962C8B-B14F-4D97-AF65-F5344CB8AC3E}">
        <p14:creationId xmlns:p14="http://schemas.microsoft.com/office/powerpoint/2010/main" val="28407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</a:t>
            </a:r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</a:t>
            </a:r>
            <a:r>
              <a:rPr lang="en-GB" dirty="0"/>
              <a:t>a new GUI program using </a:t>
            </a:r>
            <a:r>
              <a:rPr lang="en-GB" dirty="0" smtClean="0"/>
              <a:t>Visual Studio. </a:t>
            </a:r>
            <a:endParaRPr lang="en-GB" dirty="0"/>
          </a:p>
          <a:p>
            <a:r>
              <a:rPr lang="en-GB" dirty="0" smtClean="0"/>
              <a:t>We </a:t>
            </a:r>
            <a:r>
              <a:rPr lang="en-GB" dirty="0"/>
              <a:t>are going to use a new feature for this program called the message box. </a:t>
            </a:r>
          </a:p>
          <a:p>
            <a:r>
              <a:rPr lang="en-GB" dirty="0" smtClean="0"/>
              <a:t>The </a:t>
            </a:r>
            <a:r>
              <a:rPr lang="en-GB" dirty="0"/>
              <a:t>Message box is called a dialogue window since it </a:t>
            </a:r>
            <a:r>
              <a:rPr lang="en-GB" dirty="0" smtClean="0"/>
              <a:t>displays </a:t>
            </a:r>
            <a:r>
              <a:rPr lang="en-GB" dirty="0"/>
              <a:t>in a small window allow the user to respond to the message. </a:t>
            </a:r>
          </a:p>
          <a:p>
            <a:r>
              <a:rPr lang="en-GB" dirty="0" smtClean="0"/>
              <a:t>Let’s </a:t>
            </a:r>
            <a:r>
              <a:rPr lang="en-GB" dirty="0"/>
              <a:t>try this out. </a:t>
            </a:r>
          </a:p>
          <a:p>
            <a:r>
              <a:rPr lang="en-GB" dirty="0" smtClean="0"/>
              <a:t>Once </a:t>
            </a:r>
            <a:r>
              <a:rPr lang="en-GB" dirty="0"/>
              <a:t>you have a blank form showing, double click on the form to go to the form load code stub, we are not adding controls to this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0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</a:t>
            </a:r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970248"/>
            <a:ext cx="8229600" cy="450640"/>
          </a:xfrm>
        </p:spPr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the Form1_load code stub enter this code then run 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9769" y="2924944"/>
            <a:ext cx="8549135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Dim Mark as Integer </a:t>
            </a:r>
          </a:p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Mark = </a:t>
            </a:r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InputBox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(“Enter an exam mark from 0 to 100”) </a:t>
            </a:r>
          </a:p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If Mark &gt;= 60 then </a:t>
            </a:r>
          </a:p>
          <a:p>
            <a:pPr lvl="1"/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(“Merit”) </a:t>
            </a:r>
          </a:p>
          <a:p>
            <a:pPr lvl="1"/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Mark &gt;= 40 Then </a:t>
            </a:r>
          </a:p>
          <a:p>
            <a:pPr lvl="1"/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(“Pass”) </a:t>
            </a:r>
          </a:p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</a:p>
          <a:p>
            <a:pPr lvl="1"/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(“A mark of “ + </a:t>
            </a:r>
            <a:r>
              <a:rPr lang="en-GB" sz="2000" i="1" dirty="0" err="1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Mark.tostring</a:t>
            </a:r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+ “ is a fail”) </a:t>
            </a:r>
          </a:p>
          <a:p>
            <a:pPr lvl="1"/>
            <a:r>
              <a:rPr lang="en-GB" sz="2000" i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2436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</a:t>
            </a:r>
            <a:r>
              <a:rPr lang="en-GB" dirty="0" smtClean="0"/>
              <a:t>Statements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Many If else </a:t>
            </a:r>
            <a:r>
              <a:rPr lang="en-GB" sz="3600" dirty="0"/>
              <a:t>statements can make your code look messy and perform poorly. </a:t>
            </a:r>
          </a:p>
          <a:p>
            <a:r>
              <a:rPr lang="en-GB" sz="3600" dirty="0"/>
              <a:t>Is </a:t>
            </a:r>
            <a:r>
              <a:rPr lang="en-GB" sz="3600" dirty="0"/>
              <a:t>there a better </a:t>
            </a:r>
            <a:r>
              <a:rPr lang="en-GB" sz="3600" dirty="0"/>
              <a:t>way? </a:t>
            </a:r>
            <a:endParaRPr lang="en-GB" sz="3600" dirty="0"/>
          </a:p>
          <a:p>
            <a:r>
              <a:rPr lang="en-GB" sz="3600" dirty="0"/>
              <a:t>You </a:t>
            </a:r>
            <a:r>
              <a:rPr lang="en-GB" sz="3600" dirty="0"/>
              <a:t>will be pleased to know that there is. </a:t>
            </a:r>
          </a:p>
        </p:txBody>
      </p:sp>
    </p:spTree>
    <p:extLst>
      <p:ext uri="{BB962C8B-B14F-4D97-AF65-F5344CB8AC3E}">
        <p14:creationId xmlns:p14="http://schemas.microsoft.com/office/powerpoint/2010/main" val="1174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Select Case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60848"/>
            <a:ext cx="8229600" cy="4709120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select case statement makes it easy to code for multiple </a:t>
            </a:r>
            <a:r>
              <a:rPr lang="en-GB" dirty="0" err="1"/>
              <a:t>ElseIf</a:t>
            </a:r>
            <a:r>
              <a:rPr lang="en-GB" dirty="0"/>
              <a:t> statements in a more readable and maintainable way. </a:t>
            </a:r>
            <a:endParaRPr lang="en-GB" dirty="0" smtClean="0"/>
          </a:p>
          <a:p>
            <a:endParaRPr lang="en-GB" dirty="0"/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Select Case x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19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15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</a:t>
            </a: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End Select </a:t>
            </a:r>
          </a:p>
        </p:txBody>
      </p:sp>
    </p:spTree>
    <p:extLst>
      <p:ext uri="{BB962C8B-B14F-4D97-AF65-F5344CB8AC3E}">
        <p14:creationId xmlns:p14="http://schemas.microsoft.com/office/powerpoint/2010/main" val="21038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</a:t>
            </a:r>
            <a:r>
              <a:rPr lang="en-GB" dirty="0" smtClean="0"/>
              <a:t>Case Construct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1"/>
            <a:ext cx="5842992" cy="3394472"/>
          </a:xfrm>
        </p:spPr>
        <p:txBody>
          <a:bodyPr/>
          <a:lstStyle/>
          <a:p>
            <a:r>
              <a:rPr lang="en-GB" dirty="0" smtClean="0"/>
              <a:t>Select </a:t>
            </a:r>
            <a:r>
              <a:rPr lang="en-GB" dirty="0"/>
              <a:t>. . Case construct allows a large number of results. </a:t>
            </a:r>
          </a:p>
          <a:p>
            <a:endParaRPr lang="en-GB" dirty="0"/>
          </a:p>
          <a:p>
            <a:r>
              <a:rPr lang="en-GB" dirty="0" smtClean="0"/>
              <a:t>This </a:t>
            </a:r>
            <a:r>
              <a:rPr lang="en-GB" dirty="0"/>
              <a:t>is the equivalent of multiple If..</a:t>
            </a:r>
            <a:r>
              <a:rPr lang="en-GB" dirty="0" err="1"/>
              <a:t>ElseIf</a:t>
            </a:r>
            <a:r>
              <a:rPr lang="en-GB" dirty="0"/>
              <a:t> constructs. 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2636913"/>
            <a:ext cx="3168352" cy="396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0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</a:t>
            </a:r>
            <a:r>
              <a:rPr lang="en-GB" dirty="0"/>
              <a:t>you change your program you created earlier to use the Select Case statements rather than the If </a:t>
            </a:r>
            <a:r>
              <a:rPr lang="en-GB" dirty="0" err="1"/>
              <a:t>Elseif</a:t>
            </a:r>
            <a:r>
              <a:rPr lang="en-GB" dirty="0"/>
              <a:t> statements. </a:t>
            </a:r>
          </a:p>
        </p:txBody>
      </p:sp>
    </p:spTree>
    <p:extLst>
      <p:ext uri="{BB962C8B-B14F-4D97-AF65-F5344CB8AC3E}">
        <p14:creationId xmlns:p14="http://schemas.microsoft.com/office/powerpoint/2010/main" val="37411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Iteration or Repetition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iterative control structures are used for repetitively executing a block of code multiple </a:t>
            </a:r>
            <a:r>
              <a:rPr lang="en-GB" dirty="0" smtClean="0"/>
              <a:t>times</a:t>
            </a:r>
          </a:p>
          <a:p>
            <a:r>
              <a:rPr lang="en-GB" dirty="0" smtClean="0"/>
              <a:t>The </a:t>
            </a:r>
            <a:r>
              <a:rPr lang="en-GB" dirty="0"/>
              <a:t>following are the basic iterative control </a:t>
            </a:r>
            <a:r>
              <a:rPr lang="en-GB" dirty="0" smtClean="0"/>
              <a:t>structures:</a:t>
            </a:r>
          </a:p>
          <a:p>
            <a:r>
              <a:rPr lang="en-GB" dirty="0" smtClean="0"/>
              <a:t>For</a:t>
            </a:r>
          </a:p>
          <a:p>
            <a:r>
              <a:rPr lang="en-GB" dirty="0" smtClean="0"/>
              <a:t>While</a:t>
            </a:r>
          </a:p>
          <a:p>
            <a:r>
              <a:rPr lang="en-GB" dirty="0" smtClean="0"/>
              <a:t>Do-while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8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…. Next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Loop </a:t>
            </a:r>
            <a:r>
              <a:rPr lang="en-GB" dirty="0"/>
              <a:t>continues for specified number of repetitions. 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These are fixed loops</a:t>
            </a: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41" y="2996952"/>
            <a:ext cx="799902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5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….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332487"/>
          </a:xfrm>
        </p:spPr>
        <p:txBody>
          <a:bodyPr>
            <a:normAutofit fontScale="47500" lnSpcReduction="20000"/>
          </a:bodyPr>
          <a:lstStyle/>
          <a:p>
            <a:r>
              <a:rPr lang="en-GB" sz="3500" dirty="0"/>
              <a:t>Loop </a:t>
            </a:r>
            <a:r>
              <a:rPr lang="en-GB" sz="3500" dirty="0"/>
              <a:t>continues while condition is </a:t>
            </a:r>
            <a:r>
              <a:rPr lang="en-GB" sz="7000" b="1" dirty="0">
                <a:solidFill>
                  <a:srgbClr val="FFFF00"/>
                </a:solidFill>
              </a:rPr>
              <a:t>TRUE</a:t>
            </a:r>
            <a:endParaRPr lang="en-GB" sz="3500" dirty="0"/>
          </a:p>
          <a:p>
            <a:endParaRPr lang="en-GB" sz="3500" dirty="0"/>
          </a:p>
          <a:p>
            <a:endParaRPr lang="en-GB" sz="3500" dirty="0"/>
          </a:p>
          <a:p>
            <a:endParaRPr lang="en-GB" sz="3500" dirty="0"/>
          </a:p>
          <a:p>
            <a:endParaRPr lang="en-GB" sz="3500" dirty="0"/>
          </a:p>
          <a:p>
            <a:r>
              <a:rPr lang="en-GB" sz="3500" dirty="0"/>
              <a:t>This </a:t>
            </a:r>
            <a:r>
              <a:rPr lang="en-GB" sz="3500" dirty="0"/>
              <a:t>is a pre-check loop, it checks the condition at the start so the code within it may never </a:t>
            </a:r>
            <a:r>
              <a:rPr lang="en-GB" sz="3500" dirty="0"/>
              <a:t>run</a:t>
            </a:r>
          </a:p>
          <a:p>
            <a:endParaRPr lang="en-GB" sz="3500" dirty="0"/>
          </a:p>
          <a:p>
            <a:endParaRPr lang="en-GB" sz="3500" dirty="0"/>
          </a:p>
          <a:p>
            <a:endParaRPr lang="en-GB" sz="3500" dirty="0"/>
          </a:p>
          <a:p>
            <a:pPr marL="0" indent="0">
              <a:buNone/>
            </a:pPr>
            <a:r>
              <a:rPr lang="en-GB" sz="3500" dirty="0"/>
              <a:t> </a:t>
            </a:r>
            <a:endParaRPr lang="en-GB" sz="3500" dirty="0"/>
          </a:p>
          <a:p>
            <a:endParaRPr lang="en-GB" sz="3500" dirty="0"/>
          </a:p>
          <a:p>
            <a:r>
              <a:rPr lang="en-GB" sz="3500" dirty="0"/>
              <a:t>Here the condition is at end of loop, the loop body executes at least once. This is a post check </a:t>
            </a:r>
            <a:r>
              <a:rPr lang="en-GB" sz="3500" dirty="0"/>
              <a:t>loop</a:t>
            </a:r>
            <a:endParaRPr lang="en-GB" sz="35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969" y="2924944"/>
            <a:ext cx="65151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783" y="4615198"/>
            <a:ext cx="6467475" cy="99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5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software code following a logical approach (17.5%, K3)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Fundamentals of programming</a:t>
            </a:r>
          </a:p>
          <a:p>
            <a:pPr lvl="0"/>
            <a:r>
              <a:rPr lang="en-GB" dirty="0"/>
              <a:t>Constructs</a:t>
            </a:r>
          </a:p>
          <a:p>
            <a:pPr lvl="0"/>
            <a:r>
              <a:rPr lang="en-GB" dirty="0"/>
              <a:t>Algorithms</a:t>
            </a:r>
          </a:p>
          <a:p>
            <a:pPr lvl="0"/>
            <a:r>
              <a:rPr lang="en-GB" dirty="0"/>
              <a:t>Data structures</a:t>
            </a:r>
          </a:p>
          <a:p>
            <a:pPr lvl="0"/>
            <a:r>
              <a:rPr lang="en-GB" dirty="0"/>
              <a:t>Problem solving</a:t>
            </a:r>
          </a:p>
          <a:p>
            <a:pPr lvl="0"/>
            <a:r>
              <a:rPr lang="en-GB" dirty="0"/>
              <a:t>Test driven development (TDD)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00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…. Until </a:t>
            </a:r>
            <a:r>
              <a:rPr lang="en-GB" dirty="0" smtClean="0"/>
              <a:t>Loops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 </a:t>
            </a:r>
            <a:r>
              <a:rPr lang="en-GB" dirty="0"/>
              <a:t>continues </a:t>
            </a:r>
            <a:r>
              <a:rPr lang="en-GB" sz="3600" b="1" dirty="0">
                <a:solidFill>
                  <a:srgbClr val="FF0000"/>
                </a:solidFill>
              </a:rPr>
              <a:t>until</a:t>
            </a:r>
            <a:r>
              <a:rPr lang="en-GB" dirty="0"/>
              <a:t> condition is true.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3140968"/>
            <a:ext cx="7920000" cy="94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4194017"/>
            <a:ext cx="7920000" cy="9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1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Understand how to implement code, following a logical approach (17.5%, K3</a:t>
            </a:r>
            <a:r>
              <a:rPr lang="en-GB" sz="3200" dirty="0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1.1.	Fundamentals of Programming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1.2.	Core constructs used when writing code</a:t>
            </a:r>
          </a:p>
          <a:p>
            <a:pPr marL="971550" lvl="1" indent="-514350">
              <a:buFont typeface="+mj-lt"/>
              <a:buAutoNum type="alphaLcParenR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135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116463"/>
          </a:xfrm>
        </p:spPr>
        <p:txBody>
          <a:bodyPr>
            <a:normAutofit/>
          </a:bodyPr>
          <a:lstStyle/>
          <a:p>
            <a:r>
              <a:rPr lang="en-GB" sz="3200" dirty="0"/>
              <a:t>Programs are made up of </a:t>
            </a:r>
            <a:r>
              <a:rPr lang="en-GB" sz="3200" dirty="0"/>
              <a:t>modules</a:t>
            </a:r>
          </a:p>
          <a:p>
            <a:r>
              <a:rPr lang="en-GB" sz="3200" dirty="0"/>
              <a:t>Are </a:t>
            </a:r>
            <a:r>
              <a:rPr lang="en-GB" sz="3200" dirty="0"/>
              <a:t>parts of a program that can be coded and tested </a:t>
            </a:r>
            <a:r>
              <a:rPr lang="en-GB" sz="3200" dirty="0"/>
              <a:t>separately</a:t>
            </a:r>
          </a:p>
          <a:p>
            <a:r>
              <a:rPr lang="en-GB" sz="3200" dirty="0"/>
              <a:t>Assembled </a:t>
            </a:r>
            <a:r>
              <a:rPr lang="en-GB" sz="3200" dirty="0"/>
              <a:t>to form a </a:t>
            </a:r>
            <a:r>
              <a:rPr lang="en-GB" sz="3200" dirty="0"/>
              <a:t>co</a:t>
            </a:r>
          </a:p>
          <a:p>
            <a:r>
              <a:rPr lang="en-GB" sz="3200" dirty="0"/>
              <a:t>The design method used in procedural programming is called </a:t>
            </a:r>
            <a:r>
              <a:rPr lang="en-GB" sz="3600" b="1" dirty="0">
                <a:latin typeface="MV Boli" panose="02000500030200090000" pitchFamily="2" charset="0"/>
                <a:cs typeface="MV Boli" panose="02000500030200090000" pitchFamily="2" charset="0"/>
              </a:rPr>
              <a:t>Top </a:t>
            </a:r>
            <a:r>
              <a:rPr lang="en-GB" sz="3600" b="1" dirty="0">
                <a:latin typeface="MV Boli" panose="02000500030200090000" pitchFamily="2" charset="0"/>
                <a:cs typeface="MV Boli" panose="02000500030200090000" pitchFamily="2" charset="0"/>
              </a:rPr>
              <a:t>Down Design </a:t>
            </a:r>
            <a:r>
              <a:rPr lang="en-GB" sz="3200" dirty="0"/>
              <a:t>(TDD)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698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188471"/>
          </a:xfrm>
        </p:spPr>
        <p:txBody>
          <a:bodyPr>
            <a:normAutofit/>
          </a:bodyPr>
          <a:lstStyle/>
          <a:p>
            <a:r>
              <a:rPr lang="en-GB" dirty="0" smtClean="0"/>
              <a:t>An alternative </a:t>
            </a:r>
            <a:r>
              <a:rPr lang="en-GB" dirty="0"/>
              <a:t>to procedural programming is object oriented programming. </a:t>
            </a:r>
            <a:endParaRPr lang="en-GB" dirty="0" smtClean="0"/>
          </a:p>
          <a:p>
            <a:r>
              <a:rPr lang="en-GB" dirty="0" smtClean="0"/>
              <a:t>Object </a:t>
            </a:r>
            <a:r>
              <a:rPr lang="en-GB" dirty="0"/>
              <a:t>oriented programming is meant to address the difficulties with procedural programming. 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object oriented programming, the main modules in a program are classes, rather than procedures. 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object-oriented approach lets you create classes and objects that model real world objects.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5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188471"/>
          </a:xfrm>
        </p:spPr>
        <p:txBody>
          <a:bodyPr>
            <a:normAutofit/>
          </a:bodyPr>
          <a:lstStyle/>
          <a:p>
            <a:r>
              <a:rPr lang="en-GB" dirty="0"/>
              <a:t>Object-oriented Programming uses data fields where Procedural Programming uses procedures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27648" y="3429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4137595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52417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Procedural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Object-oriented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78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Procedure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Method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53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Record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Object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8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Module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21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Procedure call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Message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5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241" y="2336873"/>
            <a:ext cx="7210396" cy="4188471"/>
          </a:xfrm>
        </p:spPr>
        <p:txBody>
          <a:bodyPr>
            <a:normAutofit fontScale="92500"/>
          </a:bodyPr>
          <a:lstStyle/>
          <a:p>
            <a:r>
              <a:rPr lang="en-GB" dirty="0"/>
              <a:t>Functional programming languages are specially designed to handle symbolic computation and list processing </a:t>
            </a:r>
            <a:r>
              <a:rPr lang="en-GB" dirty="0" smtClean="0"/>
              <a:t>applications</a:t>
            </a:r>
          </a:p>
          <a:p>
            <a:r>
              <a:rPr lang="en-GB" dirty="0"/>
              <a:t>B</a:t>
            </a:r>
            <a:r>
              <a:rPr lang="en-GB" dirty="0" smtClean="0"/>
              <a:t>ased </a:t>
            </a:r>
            <a:r>
              <a:rPr lang="en-GB" dirty="0"/>
              <a:t>on mathematical </a:t>
            </a:r>
            <a:r>
              <a:rPr lang="en-GB" dirty="0" smtClean="0"/>
              <a:t>functions </a:t>
            </a:r>
          </a:p>
          <a:p>
            <a:r>
              <a:rPr lang="en-GB" dirty="0" smtClean="0"/>
              <a:t>Popular </a:t>
            </a:r>
            <a:r>
              <a:rPr lang="en-GB" dirty="0"/>
              <a:t>functional programming languages include: Lisp, Python, </a:t>
            </a:r>
            <a:r>
              <a:rPr lang="en-GB" dirty="0" err="1"/>
              <a:t>Erlang</a:t>
            </a:r>
            <a:r>
              <a:rPr lang="en-GB" dirty="0"/>
              <a:t>, Haskell, </a:t>
            </a:r>
            <a:r>
              <a:rPr lang="en-GB" dirty="0" err="1"/>
              <a:t>Clojure</a:t>
            </a:r>
            <a:r>
              <a:rPr lang="en-GB" dirty="0"/>
              <a:t>, etc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categories:</a:t>
            </a:r>
          </a:p>
          <a:p>
            <a:pPr lvl="1"/>
            <a:r>
              <a:rPr lang="en-GB" dirty="0" smtClean="0"/>
              <a:t>Pure functional languages</a:t>
            </a:r>
          </a:p>
          <a:p>
            <a:pPr lvl="2"/>
            <a:r>
              <a:rPr lang="en-GB" dirty="0"/>
              <a:t>support only the functional </a:t>
            </a:r>
            <a:r>
              <a:rPr lang="en-GB" dirty="0" smtClean="0"/>
              <a:t>paradigms - Haskell</a:t>
            </a:r>
          </a:p>
          <a:p>
            <a:pPr lvl="1"/>
            <a:r>
              <a:rPr lang="en-GB" dirty="0" smtClean="0"/>
              <a:t>Impure functional languages</a:t>
            </a:r>
          </a:p>
          <a:p>
            <a:pPr lvl="2"/>
            <a:r>
              <a:rPr lang="en-GB" dirty="0"/>
              <a:t>support the functional paradigms and imperative style </a:t>
            </a:r>
            <a:r>
              <a:rPr lang="en-GB" dirty="0" smtClean="0"/>
              <a:t>programming - Lisp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5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lblazer" id="{6EA3A92C-9481-4ED6-BDC0-EC89ED6222ED}" vid="{3C3E2A36-B669-432B-8A92-C90EAEEFA2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1715</Words>
  <Application>Microsoft Office PowerPoint</Application>
  <PresentationFormat>Widescreen</PresentationFormat>
  <Paragraphs>296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MV Boli</vt:lpstr>
      <vt:lpstr>Times New Roman</vt:lpstr>
      <vt:lpstr>Trebuchet MS</vt:lpstr>
      <vt:lpstr>trailblazer</vt:lpstr>
      <vt:lpstr>BCS Level 3 Certificate in Programming</vt:lpstr>
      <vt:lpstr>Syllabus</vt:lpstr>
      <vt:lpstr>Syllabus</vt:lpstr>
      <vt:lpstr>Implementing software code following a logical approach (17.5%, K3)</vt:lpstr>
      <vt:lpstr>Learning outcomes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Compiled vs. interpreted</vt:lpstr>
      <vt:lpstr>Compiled vs. interpreted</vt:lpstr>
      <vt:lpstr>Compiled Languages</vt:lpstr>
      <vt:lpstr>Interpreted Languages</vt:lpstr>
      <vt:lpstr>Core constructs</vt:lpstr>
      <vt:lpstr>Classes</vt:lpstr>
      <vt:lpstr>Objects</vt:lpstr>
      <vt:lpstr>Methods</vt:lpstr>
      <vt:lpstr>Variables</vt:lpstr>
      <vt:lpstr>Logic Operators</vt:lpstr>
      <vt:lpstr>Logic Gates</vt:lpstr>
      <vt:lpstr>Logic Operators</vt:lpstr>
      <vt:lpstr>Logic Operators</vt:lpstr>
      <vt:lpstr>Control structures</vt:lpstr>
      <vt:lpstr>Sequential</vt:lpstr>
      <vt:lpstr>Selection</vt:lpstr>
      <vt:lpstr>IF Statements</vt:lpstr>
      <vt:lpstr>If Statements</vt:lpstr>
      <vt:lpstr>IF Else Statements</vt:lpstr>
      <vt:lpstr>IF … IfElse…Else statements</vt:lpstr>
      <vt:lpstr>Programming Task</vt:lpstr>
      <vt:lpstr>Programming Task</vt:lpstr>
      <vt:lpstr>IF … IfElse…Else Statements</vt:lpstr>
      <vt:lpstr>The Select Case Statement</vt:lpstr>
      <vt:lpstr>Select Case Construct</vt:lpstr>
      <vt:lpstr>Program Challenge</vt:lpstr>
      <vt:lpstr>Iteration or Repetition</vt:lpstr>
      <vt:lpstr>For …. Next loops</vt:lpstr>
      <vt:lpstr>Do …. While loops</vt:lpstr>
      <vt:lpstr>Do …. Until Loops</vt:lpstr>
      <vt:lpstr>End of Session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Level 3 Certificate in Programming</dc:title>
  <dc:creator>Leonard Shand</dc:creator>
  <cp:lastModifiedBy>Leonard Shand</cp:lastModifiedBy>
  <cp:revision>1</cp:revision>
  <dcterms:created xsi:type="dcterms:W3CDTF">2018-06-21T08:56:56Z</dcterms:created>
  <dcterms:modified xsi:type="dcterms:W3CDTF">2018-06-21T08:58:36Z</dcterms:modified>
</cp:coreProperties>
</file>