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87" r:id="rId5"/>
    <p:sldId id="295" r:id="rId6"/>
    <p:sldId id="317" r:id="rId7"/>
    <p:sldId id="313" r:id="rId8"/>
    <p:sldId id="315" r:id="rId9"/>
    <p:sldId id="316" r:id="rId10"/>
    <p:sldId id="319" r:id="rId11"/>
    <p:sldId id="318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B52725-DB12-834C-A680-15517AADAB8F}" v="60" dt="2020-09-20T19:58:52.1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 Higgie" userId="ca96966e-c91b-46bf-80ae-a3ad686f5520" providerId="ADAL" clId="{99B52725-DB12-834C-A680-15517AADAB8F}"/>
    <pc:docChg chg="modSld">
      <pc:chgData name="Bob Higgie" userId="ca96966e-c91b-46bf-80ae-a3ad686f5520" providerId="ADAL" clId="{99B52725-DB12-834C-A680-15517AADAB8F}" dt="2020-09-20T19:58:52.181" v="2" actId="207"/>
      <pc:docMkLst>
        <pc:docMk/>
      </pc:docMkLst>
      <pc:sldChg chg="modSp">
        <pc:chgData name="Bob Higgie" userId="ca96966e-c91b-46bf-80ae-a3ad686f5520" providerId="ADAL" clId="{99B52725-DB12-834C-A680-15517AADAB8F}" dt="2020-09-20T19:57:50.504" v="0" actId="207"/>
        <pc:sldMkLst>
          <pc:docMk/>
          <pc:sldMk cId="984938658" sldId="315"/>
        </pc:sldMkLst>
        <pc:spChg chg="mod">
          <ac:chgData name="Bob Higgie" userId="ca96966e-c91b-46bf-80ae-a3ad686f5520" providerId="ADAL" clId="{99B52725-DB12-834C-A680-15517AADAB8F}" dt="2020-09-20T19:57:50.504" v="0" actId="207"/>
          <ac:spMkLst>
            <pc:docMk/>
            <pc:sldMk cId="984938658" sldId="315"/>
            <ac:spMk id="3" creationId="{5D417AE7-4056-EE47-985A-6A2604CFFEAE}"/>
          </ac:spMkLst>
        </pc:spChg>
      </pc:sldChg>
      <pc:sldChg chg="modSp">
        <pc:chgData name="Bob Higgie" userId="ca96966e-c91b-46bf-80ae-a3ad686f5520" providerId="ADAL" clId="{99B52725-DB12-834C-A680-15517AADAB8F}" dt="2020-09-20T19:58:04.031" v="1" actId="207"/>
        <pc:sldMkLst>
          <pc:docMk/>
          <pc:sldMk cId="2412913779" sldId="319"/>
        </pc:sldMkLst>
        <pc:spChg chg="mod">
          <ac:chgData name="Bob Higgie" userId="ca96966e-c91b-46bf-80ae-a3ad686f5520" providerId="ADAL" clId="{99B52725-DB12-834C-A680-15517AADAB8F}" dt="2020-09-20T19:58:04.031" v="1" actId="207"/>
          <ac:spMkLst>
            <pc:docMk/>
            <pc:sldMk cId="2412913779" sldId="319"/>
            <ac:spMk id="3" creationId="{5D417AE7-4056-EE47-985A-6A2604CFFEAE}"/>
          </ac:spMkLst>
        </pc:spChg>
      </pc:sldChg>
      <pc:sldChg chg="modSp">
        <pc:chgData name="Bob Higgie" userId="ca96966e-c91b-46bf-80ae-a3ad686f5520" providerId="ADAL" clId="{99B52725-DB12-834C-A680-15517AADAB8F}" dt="2020-09-20T19:58:52.181" v="2" actId="207"/>
        <pc:sldMkLst>
          <pc:docMk/>
          <pc:sldMk cId="2894405493" sldId="328"/>
        </pc:sldMkLst>
        <pc:spChg chg="mod">
          <ac:chgData name="Bob Higgie" userId="ca96966e-c91b-46bf-80ae-a3ad686f5520" providerId="ADAL" clId="{99B52725-DB12-834C-A680-15517AADAB8F}" dt="2020-09-20T19:58:52.181" v="2" actId="207"/>
          <ac:spMkLst>
            <pc:docMk/>
            <pc:sldMk cId="2894405493" sldId="328"/>
            <ac:spMk id="3" creationId="{5D417AE7-4056-EE47-985A-6A2604CFFEA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5257D-7257-0C4B-948B-353DF6BEDE1C}" type="datetimeFigureOut">
              <a:rPr lang="en-US" smtClean="0"/>
              <a:t>9/20/20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B61E2-727D-EC45-BB5A-09FFA048D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43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last section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31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44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28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49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13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61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60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64 x 48 pixels = 3072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26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77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say goodbye to assembler for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13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 should try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38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sure this is working before they carry 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25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 compare is 0,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49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Trust me, this 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18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if the pixel the snake is moving to is green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38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LDR R1, [R10+R4]    CMP R1,R11    BEQ </a:t>
            </a:r>
            <a:r>
              <a:rPr lang="en-US" dirty="0" err="1"/>
              <a:t>gameOver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15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15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51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39599-BA86-AD4D-BFB8-3A0ADAC2D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EC698-B0F6-0348-83A8-27CCA4550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6D9B1-D72D-D645-A3B8-5B16CB64D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B73F5-602B-1B45-A7C3-620CFA860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9BC5D-29BC-B540-B4E9-D2DFCEC9A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E6053-683B-944E-90AC-12911C50A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30CFC-6F21-4D42-8B64-BF258FD3C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9C3B1-07AD-0247-A663-E070CB361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457D1-DA7C-A048-84DC-8A55F599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149D0-9CAF-3F4D-9022-C4F17528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6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331164-5A17-DD41-971A-71F6A30570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2F257-1B0E-AD4B-87BE-97BB51AC8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07CA0-BB1D-8D4B-B304-E472BCBD7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B8FB-9DF5-0D48-9856-E579DEBDF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353C1-1792-4649-AF64-312ED230C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7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98DBE-3DA6-6843-B18A-0C12EA895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E8B26-06BF-3C49-AE1E-D1247D2CC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8B8A8-DA48-AB40-BD95-C70379211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3D902-AFC6-C742-A5D2-1210F1C77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8D8A7-1165-4443-A122-FEB769458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7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98D1D-FF20-444E-BAE0-E4434AE4E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B2670-B233-E640-8A79-E073D46BC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2AA90-1FE8-9148-B13F-37A85BA18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21276-7BB3-0D4C-8EBA-8D22BE2C8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10E87-1B9A-BA46-BFE2-1DCC271A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1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7B1D-DE33-264E-9202-BFE9E45F0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5D7BC-4BE9-9444-9485-C81A371CB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A21DF-400D-E44E-B45A-8C8E2ED00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CA67C-5156-C243-A007-5FEFAB766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AA0E9-DA14-5B42-AA64-DAD9E311F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608D6-99A5-9848-A505-A3337182D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9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53BA0-F92A-1D4F-B601-47CF0DC51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E6B93-ED99-9343-B5E6-DAF24985E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208CF-AEB2-D743-BDCA-7AE684CC9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AE64CC-B022-3844-A885-C6E741195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A225BD-7E09-E24B-9464-14D10B0E00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46A4DB-702E-4944-8018-108715BE5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9/20/20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3182C0-1D7A-5E40-B5E3-B6594C22C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422B6E-CFEF-BF42-9985-05AC748F7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7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635FB-9CF8-054A-A97C-BF4C4D62F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38B957-892B-AA44-B91F-7E5E301E6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BBDF29-4B1A-7849-93B4-C39AA38B5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18F2A-ABB2-5449-A885-14BD88E7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9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5F7AED-F6B6-1E46-945E-B9C27ECC8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9/20/20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03A227-2590-E644-AF99-9F0501B54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DE034-408D-1E45-A854-F55103817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6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D678E-4376-CF4F-8FFC-03E5C6C8F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614E4-B276-644A-9E53-1B9DDC1D3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17942-DAA2-3C4C-8CAA-3A3A4CD50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73C32-4092-6642-B01E-8674DEA6A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F48E4-092C-2B40-9E25-B8DE12CFE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1786A-D6A8-A842-9F5F-91051432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64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529E0-01E3-6C4F-A2ED-E57E57A0D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B8CC20-B95D-864F-9EBD-70BB244563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86A8F-E198-B242-AA23-067420B97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9F4C1-930F-BB44-BFA1-C63AC40EE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DFADA-F33E-D646-AA52-D1A1F4C00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C9086-E381-B54A-9760-1F84E09B3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0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9BC3D9-A340-5A4C-A6DD-23B56FA19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31BA7-432B-2A42-872D-2D2026967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CA2EE-C32C-4545-9827-59FAC7EE7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9894E-EBB1-FD48-9BBC-B56B05B3E990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61985-3447-184A-9458-48F72D4D1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3E3E0-694C-D643-ADEC-2A6A68210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EA4655-CB46-0544-B73D-859810E0A0E7}"/>
              </a:ext>
            </a:extLst>
          </p:cNvPr>
          <p:cNvSpPr/>
          <p:nvPr userDrawn="1"/>
        </p:nvSpPr>
        <p:spPr>
          <a:xfrm rot="5400000">
            <a:off x="5740435" y="-5770529"/>
            <a:ext cx="711130" cy="12192001"/>
          </a:xfrm>
          <a:prstGeom prst="rect">
            <a:avLst/>
          </a:prstGeom>
          <a:solidFill>
            <a:srgbClr val="2233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36AD38-66E3-C448-AF96-49668BAB04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5" t="3290" r="1579" b="6172"/>
          <a:stretch/>
        </p:blipFill>
        <p:spPr>
          <a:xfrm>
            <a:off x="12500" y="-22917"/>
            <a:ext cx="834793" cy="69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9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65F55-2BFF-4126-AE02-F5AA42C19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881" y="1130112"/>
            <a:ext cx="10022237" cy="2387600"/>
          </a:xfrm>
        </p:spPr>
        <p:txBody>
          <a:bodyPr>
            <a:normAutofit/>
          </a:bodyPr>
          <a:lstStyle/>
          <a:p>
            <a:r>
              <a:rPr lang="en-GB" sz="4400">
                <a:latin typeface="Microsoft Sans Serif"/>
                <a:ea typeface="Microsoft Sans Serif"/>
                <a:cs typeface="Microsoft Sans Serif"/>
              </a:rPr>
              <a:t>Operating Systems and Architecture</a:t>
            </a:r>
            <a:endParaRPr lang="en-US" sz="4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77BA68-6289-4EAC-A555-791DA44D98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(UFCFCU-30-1)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5C1695-5985-BC40-9B0C-2C93B4287676}"/>
              </a:ext>
            </a:extLst>
          </p:cNvPr>
          <p:cNvSpPr/>
          <p:nvPr/>
        </p:nvSpPr>
        <p:spPr>
          <a:xfrm>
            <a:off x="1524000" y="163220"/>
            <a:ext cx="1620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assembler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186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8"/>
            <a:ext cx="4821195" cy="5737451"/>
          </a:xfrm>
        </p:spPr>
        <p:txBody>
          <a:bodyPr>
            <a:normAutofit lnSpcReduction="10000"/>
          </a:bodyPr>
          <a:lstStyle/>
          <a:p>
            <a:pPr lvl="1"/>
            <a:r>
              <a:rPr lang="en-GB" dirty="0">
                <a:solidFill>
                  <a:srgbClr val="000000"/>
                </a:solidFill>
              </a:rPr>
              <a:t>Define registers</a:t>
            </a:r>
            <a:br>
              <a:rPr lang="en-GB" dirty="0">
                <a:solidFill>
                  <a:srgbClr val="000000"/>
                </a:solidFill>
              </a:rPr>
            </a:br>
            <a:br>
              <a:rPr lang="en-GB" dirty="0">
                <a:solidFill>
                  <a:srgbClr val="000000"/>
                </a:solidFill>
              </a:rPr>
            </a:b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New subroutine, place before </a:t>
            </a:r>
            <a:r>
              <a:rPr lang="en-GB" dirty="0" err="1">
                <a:solidFill>
                  <a:srgbClr val="000000"/>
                </a:solidFill>
              </a:rPr>
              <a:t>gameOver</a:t>
            </a:r>
            <a:br>
              <a:rPr lang="en-GB" dirty="0">
                <a:solidFill>
                  <a:srgbClr val="000000"/>
                </a:solidFill>
              </a:rPr>
            </a:br>
            <a:br>
              <a:rPr lang="en-GB" dirty="0">
                <a:solidFill>
                  <a:srgbClr val="000000"/>
                </a:solidFill>
              </a:rPr>
            </a:br>
            <a:br>
              <a:rPr lang="en-GB" dirty="0">
                <a:solidFill>
                  <a:srgbClr val="000000"/>
                </a:solidFill>
              </a:rPr>
            </a:br>
            <a:br>
              <a:rPr lang="en-GB" dirty="0">
                <a:solidFill>
                  <a:srgbClr val="000000"/>
                </a:solidFill>
              </a:rPr>
            </a:br>
            <a:br>
              <a:rPr lang="en-GB" dirty="0">
                <a:solidFill>
                  <a:srgbClr val="000000"/>
                </a:solidFill>
              </a:rPr>
            </a:br>
            <a:br>
              <a:rPr lang="en-GB" dirty="0">
                <a:solidFill>
                  <a:srgbClr val="000000"/>
                </a:solidFill>
              </a:rPr>
            </a:br>
            <a:br>
              <a:rPr lang="en-GB" dirty="0">
                <a:solidFill>
                  <a:srgbClr val="000000"/>
                </a:solidFill>
              </a:rPr>
            </a:br>
            <a:br>
              <a:rPr lang="en-GB" dirty="0">
                <a:solidFill>
                  <a:srgbClr val="000000"/>
                </a:solidFill>
              </a:rPr>
            </a:br>
            <a:br>
              <a:rPr lang="en-GB" dirty="0">
                <a:solidFill>
                  <a:srgbClr val="000000"/>
                </a:solidFill>
              </a:rPr>
            </a:br>
            <a:br>
              <a:rPr lang="en-GB" dirty="0">
                <a:solidFill>
                  <a:srgbClr val="000000"/>
                </a:solidFill>
              </a:rPr>
            </a:br>
            <a:endParaRPr lang="en-GB" dirty="0">
              <a:solidFill>
                <a:srgbClr val="000000"/>
              </a:solidFill>
            </a:endParaRPr>
          </a:p>
          <a:p>
            <a:pPr lvl="1"/>
            <a:r>
              <a:rPr lang="en-GB" dirty="0">
                <a:solidFill>
                  <a:srgbClr val="000000"/>
                </a:solidFill>
              </a:rPr>
              <a:t>Add the BL </a:t>
            </a:r>
            <a:r>
              <a:rPr lang="en-GB" dirty="0" err="1">
                <a:solidFill>
                  <a:srgbClr val="000000"/>
                </a:solidFill>
              </a:rPr>
              <a:t>createApple</a:t>
            </a:r>
            <a:r>
              <a:rPr lang="en-GB" dirty="0">
                <a:solidFill>
                  <a:srgbClr val="000000"/>
                </a:solidFill>
              </a:rPr>
              <a:t> before the STR R0, .</a:t>
            </a:r>
            <a:r>
              <a:rPr lang="en-GB" dirty="0" err="1">
                <a:solidFill>
                  <a:srgbClr val="000000"/>
                </a:solidFill>
              </a:rPr>
              <a:t>InterruptRegister</a:t>
            </a:r>
            <a:r>
              <a:rPr lang="en-GB" dirty="0">
                <a:solidFill>
                  <a:srgbClr val="000000"/>
                </a:solidFill>
              </a:rPr>
              <a:t> in the initialisation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091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apple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003FA2-0396-114C-B179-70EF0EF14730}"/>
              </a:ext>
            </a:extLst>
          </p:cNvPr>
          <p:cNvSpPr/>
          <p:nvPr/>
        </p:nvSpPr>
        <p:spPr>
          <a:xfrm>
            <a:off x="6096000" y="83962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//Define registers </a:t>
            </a: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... </a:t>
            </a:r>
            <a:endParaRPr lang="en-GB" dirty="0"/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MOV R8, #0 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//Score of apples eaten // Constants:</a:t>
            </a:r>
            <a:b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</a:b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MOV R12, #.red 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//Colour of apple 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2D64C5-0307-E64E-BF35-D60AFB7A99D3}"/>
              </a:ext>
            </a:extLst>
          </p:cNvPr>
          <p:cNvSpPr/>
          <p:nvPr/>
        </p:nvSpPr>
        <p:spPr>
          <a:xfrm>
            <a:off x="6096000" y="2048062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err="1">
                <a:solidFill>
                  <a:srgbClr val="4270C1"/>
                </a:solidFill>
                <a:latin typeface="Consolas" panose="020B0609020204030204" pitchFamily="49" charset="0"/>
              </a:rPr>
              <a:t>createApple</a:t>
            </a: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: push {R0,R1, LR}</a:t>
            </a:r>
            <a:b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</a:br>
            <a:r>
              <a:rPr lang="en-GB" b="1" dirty="0" err="1">
                <a:solidFill>
                  <a:srgbClr val="4270C1"/>
                </a:solidFill>
                <a:latin typeface="Consolas" panose="020B0609020204030204" pitchFamily="49" charset="0"/>
              </a:rPr>
              <a:t>newRandom</a:t>
            </a: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: LDR R1,.Random 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 gets a random 32 bit pattern </a:t>
            </a:r>
            <a:endParaRPr lang="en-GB" dirty="0"/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MOV R0, #0x3ffc 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 Limit random to 14 bits 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AND R1,R1,R0 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MOV R0, #12284 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//Max pixel number 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CMP R1,R0 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BGT </a:t>
            </a:r>
            <a:r>
              <a:rPr lang="en-GB" b="1" dirty="0" err="1">
                <a:solidFill>
                  <a:srgbClr val="4270C1"/>
                </a:solidFill>
                <a:latin typeface="Consolas" panose="020B0609020204030204" pitchFamily="49" charset="0"/>
              </a:rPr>
              <a:t>newRandom</a:t>
            </a: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 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//'Throw again'</a:t>
            </a:r>
            <a:b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</a:b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LDR R0, [R10+R1] 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//Get intended pixel</a:t>
            </a:r>
            <a:b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</a:b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CMP R0,R11 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//Compare pixel to snake colour 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BEQ </a:t>
            </a:r>
            <a:r>
              <a:rPr lang="en-GB" b="1" dirty="0" err="1">
                <a:solidFill>
                  <a:srgbClr val="4270C1"/>
                </a:solidFill>
                <a:latin typeface="Consolas" panose="020B0609020204030204" pitchFamily="49" charset="0"/>
              </a:rPr>
              <a:t>newRandom</a:t>
            </a:r>
            <a:b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</a:b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STR R12, [R10+R1] 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//Draw apple</a:t>
            </a:r>
            <a:b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</a:b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POP {R0,R1,LR}</a:t>
            </a:r>
            <a:b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</a:b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RET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7C1B53-A326-F146-9E52-4FB1E38F9C39}"/>
              </a:ext>
            </a:extLst>
          </p:cNvPr>
          <p:cNvSpPr/>
          <p:nvPr/>
        </p:nvSpPr>
        <p:spPr>
          <a:xfrm>
            <a:off x="6096000" y="601838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BL </a:t>
            </a:r>
            <a:r>
              <a:rPr lang="en-GB" b="1" dirty="0" err="1">
                <a:solidFill>
                  <a:srgbClr val="4270C1"/>
                </a:solidFill>
                <a:latin typeface="Consolas" panose="020B0609020204030204" pitchFamily="49" charset="0"/>
              </a:rPr>
              <a:t>createApple</a:t>
            </a: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STR R0, .</a:t>
            </a:r>
            <a:r>
              <a:rPr lang="en-GB" b="1" dirty="0" err="1">
                <a:solidFill>
                  <a:srgbClr val="4270C1"/>
                </a:solidFill>
                <a:latin typeface="Consolas" panose="020B0609020204030204" pitchFamily="49" charset="0"/>
              </a:rPr>
              <a:t>InterruptRegister</a:t>
            </a:r>
            <a:b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</a:br>
            <a:endParaRPr lang="en-GB" b="1" dirty="0">
              <a:solidFill>
                <a:srgbClr val="4270C1"/>
              </a:solidFill>
              <a:latin typeface="Consolas" panose="020B0609020204030204" pitchFamily="49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338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4399"/>
            <a:ext cx="10515600" cy="5262496"/>
          </a:xfrm>
        </p:spPr>
        <p:txBody>
          <a:bodyPr>
            <a:normAutofit/>
          </a:bodyPr>
          <a:lstStyle/>
          <a:p>
            <a:r>
              <a:rPr lang="en-GB" dirty="0"/>
              <a:t>After entering that code check that an apple appears in a random position each time the game is run</a:t>
            </a:r>
          </a:p>
          <a:p>
            <a:r>
              <a:rPr lang="en-GB" dirty="0"/>
              <a:t>To check if the snake has eaten the apple we add a test in the redraw routine</a:t>
            </a:r>
          </a:p>
          <a:p>
            <a:r>
              <a:rPr lang="en-GB" dirty="0"/>
              <a:t>If the apple is eaten, we create another one and add 1 to the score</a:t>
            </a:r>
          </a:p>
          <a:p>
            <a:r>
              <a:rPr lang="en-GB" dirty="0"/>
              <a:t>At </a:t>
            </a:r>
            <a:r>
              <a:rPr lang="en-GB" dirty="0" err="1"/>
              <a:t>gameOver</a:t>
            </a:r>
            <a:r>
              <a:rPr lang="en-GB" dirty="0"/>
              <a:t>, the score is written to the console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091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apple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4189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8"/>
            <a:ext cx="5257800" cy="5737451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GB" dirty="0">
                <a:solidFill>
                  <a:srgbClr val="000000"/>
                </a:solidFill>
              </a:rPr>
              <a:t>The code is similar to that used for crossover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000000"/>
                </a:solidFill>
              </a:rPr>
              <a:t>The apple colour is in R12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000000"/>
                </a:solidFill>
              </a:rPr>
              <a:t>If the comparison is not equal, then skip to the RFE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000000"/>
                </a:solidFill>
              </a:rPr>
              <a:t>If it is equal, then increment the score by adding 1 to R8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000000"/>
                </a:solidFill>
              </a:rPr>
              <a:t>The BL to </a:t>
            </a:r>
            <a:r>
              <a:rPr lang="en-GB" dirty="0" err="1">
                <a:solidFill>
                  <a:srgbClr val="000000"/>
                </a:solidFill>
              </a:rPr>
              <a:t>createApple</a:t>
            </a:r>
            <a:endParaRPr lang="en-GB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GB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GB" dirty="0">
                <a:solidFill>
                  <a:srgbClr val="000000"/>
                </a:solidFill>
              </a:rPr>
              <a:t>For writing out the score use similar code to writing Game Over! With a message of “Your score: “ followed by writing R8 as a signed number.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000000"/>
                </a:solidFill>
              </a:rPr>
              <a:t>You should be able to write this code yourself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091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apple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D5CC0C-3835-F948-80C4-A39611B61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500" y="1225550"/>
            <a:ext cx="41783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9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4399"/>
            <a:ext cx="5389605" cy="5262496"/>
          </a:xfrm>
        </p:spPr>
        <p:txBody>
          <a:bodyPr>
            <a:normAutofit fontScale="92500"/>
          </a:bodyPr>
          <a:lstStyle/>
          <a:p>
            <a:r>
              <a:rPr lang="en-GB" dirty="0"/>
              <a:t>The snake grows continuously</a:t>
            </a:r>
          </a:p>
          <a:p>
            <a:r>
              <a:rPr lang="en-GB" dirty="0"/>
              <a:t>It should only grow when it eats an apple</a:t>
            </a:r>
          </a:p>
          <a:p>
            <a:r>
              <a:rPr lang="en-GB" dirty="0"/>
              <a:t>Code is required which tracks both the head, the tail and the path it has taken</a:t>
            </a:r>
          </a:p>
          <a:p>
            <a:r>
              <a:rPr lang="en-GB" dirty="0"/>
              <a:t>We do this with a queue</a:t>
            </a:r>
          </a:p>
          <a:p>
            <a:r>
              <a:rPr lang="en-GB" dirty="0"/>
              <a:t>This is a FIFO, first in, first out</a:t>
            </a:r>
          </a:p>
          <a:p>
            <a:r>
              <a:rPr lang="en-GB" dirty="0"/>
              <a:t>As the head moves we “enqueue” its new address at the end of the queue</a:t>
            </a:r>
          </a:p>
          <a:p>
            <a:r>
              <a:rPr lang="en-GB" dirty="0"/>
              <a:t>As the tail moves we dequeue it from the front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2749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</a:rPr>
              <a:t>growth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FB16F62-007C-5249-B7A5-03130CF84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589" y="994399"/>
            <a:ext cx="525065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480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4399"/>
            <a:ext cx="5476103" cy="5262496"/>
          </a:xfrm>
        </p:spPr>
        <p:txBody>
          <a:bodyPr>
            <a:normAutofit/>
          </a:bodyPr>
          <a:lstStyle/>
          <a:p>
            <a:r>
              <a:rPr lang="en-GB" dirty="0"/>
              <a:t>The queue is defined with a label (aligned to 256 so that is on a word boundary) at the end of the code</a:t>
            </a:r>
          </a:p>
          <a:p>
            <a:r>
              <a:rPr lang="en-GB" dirty="0"/>
              <a:t>We need two registers to be pointers to the front and back of the queue</a:t>
            </a:r>
          </a:p>
          <a:p>
            <a:endParaRPr lang="en-GB" dirty="0"/>
          </a:p>
          <a:p>
            <a:r>
              <a:rPr lang="en-GB" dirty="0"/>
              <a:t>The pointers need to be set up. Add this to the initialisation section between STR R11,[R10+R4] and MOV R0, #1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2749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</a:rPr>
              <a:t>growth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4D84C4-B29E-9C4B-ADE7-145AA6D43D50}"/>
              </a:ext>
            </a:extLst>
          </p:cNvPr>
          <p:cNvSpPr/>
          <p:nvPr/>
        </p:nvSpPr>
        <p:spPr>
          <a:xfrm>
            <a:off x="6433751" y="99439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over: .ASCIZ " Game Over!\n" 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score: .ASCIZ "Your score: ”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.ALIGN 256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body: 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//The queue of body segments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4FAC4A-B9EF-E741-A632-9D758D2AF515}"/>
              </a:ext>
            </a:extLst>
          </p:cNvPr>
          <p:cNvSpPr/>
          <p:nvPr/>
        </p:nvSpPr>
        <p:spPr>
          <a:xfrm>
            <a:off x="6437870" y="2683020"/>
            <a:ext cx="38571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//Define registers 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...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/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 R5 Front (address of tail)</a:t>
            </a:r>
          </a:p>
          <a:p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 R6 Back (address of head)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494BDC-0CF9-2C45-8952-147D2061A687}"/>
              </a:ext>
            </a:extLst>
          </p:cNvPr>
          <p:cNvSpPr/>
          <p:nvPr/>
        </p:nvSpPr>
        <p:spPr>
          <a:xfrm>
            <a:off x="6433751" y="453332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MOV R5, #body 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 Point to front of Q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ADD R6,R5,#4 /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 Point to head, 1 after tail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STR R3, [R5] 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 Points to tail address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STR R4, [R6] 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 Points to head address</a:t>
            </a:r>
            <a:b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743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994399"/>
            <a:ext cx="3326026" cy="5262496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The redraw code needs to be modified to:</a:t>
            </a:r>
          </a:p>
          <a:p>
            <a:r>
              <a:rPr lang="en-GB" dirty="0"/>
              <a:t>Increment the back of the queue pointer by 4 (1 word)</a:t>
            </a:r>
          </a:p>
          <a:p>
            <a:r>
              <a:rPr lang="en-GB" dirty="0"/>
              <a:t>Store the new head pixel number at the back of the queue</a:t>
            </a:r>
          </a:p>
          <a:p>
            <a:r>
              <a:rPr lang="en-GB" dirty="0"/>
              <a:t>Change the tail pixel to white (unless an apple has been eaten)</a:t>
            </a:r>
          </a:p>
          <a:p>
            <a:r>
              <a:rPr lang="en-GB" dirty="0"/>
              <a:t>Increment the front of queue pointer</a:t>
            </a:r>
          </a:p>
          <a:p>
            <a:r>
              <a:rPr lang="en-GB" dirty="0"/>
              <a:t>Get the pixel number for the new tail</a:t>
            </a:r>
          </a:p>
          <a:p>
            <a:r>
              <a:rPr lang="en-GB" dirty="0"/>
              <a:t>This is the new redraw code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2749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</a:rPr>
              <a:t>growth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BD9935-AC61-B149-AB7E-665FCB1B416F}"/>
              </a:ext>
            </a:extLst>
          </p:cNvPr>
          <p:cNvSpPr/>
          <p:nvPr/>
        </p:nvSpPr>
        <p:spPr>
          <a:xfrm>
            <a:off x="4164227" y="1024971"/>
            <a:ext cx="787125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rgbClr val="4270C1"/>
                </a:solidFill>
                <a:latin typeface="Consolas" panose="020B0609020204030204" pitchFamily="49" charset="0"/>
              </a:rPr>
              <a:t>reDraw</a:t>
            </a: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: </a:t>
            </a:r>
            <a:endParaRPr lang="en-GB" dirty="0"/>
          </a:p>
          <a:p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//First check if the snake would be crossing itself</a:t>
            </a:r>
            <a:b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</a:b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LDR R1,[R10+R4] 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 read, from screen, contents of next pixel </a:t>
            </a: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CMP R1,R11 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//If it is snake colour...</a:t>
            </a:r>
            <a:b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</a:b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BEQ </a:t>
            </a:r>
            <a:r>
              <a:rPr lang="en-GB" b="1" dirty="0" err="1">
                <a:solidFill>
                  <a:srgbClr val="4270C1"/>
                </a:solidFill>
                <a:latin typeface="Consolas" panose="020B0609020204030204" pitchFamily="49" charset="0"/>
              </a:rPr>
              <a:t>gameOver</a:t>
            </a:r>
            <a:endParaRPr lang="en-GB" b="1" dirty="0">
              <a:solidFill>
                <a:srgbClr val="4270C1"/>
              </a:solidFill>
              <a:latin typeface="Consolas" panose="020B0609020204030204" pitchFamily="49" charset="0"/>
            </a:endParaRP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ADD R6,R6,#4  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//Increment back of Q pointer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STR R4, [R6] 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 Store new head pixel number at back of Q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CMP R1, R12 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 Check if pixel is an apple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BEQ eat 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//Skip deleting tail pixel if apple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MOV R1, #.white 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STR R1, [R10+R3] 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//Turn tail pixel white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ADD R5,R5,#4 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//Increment front of Q pointer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LDR R3, [R5] 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 Get new tail pixel number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B .+3 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//Skip to RFE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eat: ADD R8,R8, #1 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//Increment score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BL </a:t>
            </a:r>
            <a:r>
              <a:rPr lang="en-GB" b="1" dirty="0" err="1">
                <a:solidFill>
                  <a:srgbClr val="4270C1"/>
                </a:solidFill>
                <a:latin typeface="Consolas" panose="020B0609020204030204" pitchFamily="49" charset="0"/>
              </a:rPr>
              <a:t>createApple</a:t>
            </a:r>
            <a:endParaRPr lang="en-GB" b="1" dirty="0">
              <a:solidFill>
                <a:srgbClr val="4270C1"/>
              </a:solidFill>
              <a:latin typeface="Consolas" panose="020B0609020204030204" pitchFamily="49" charset="0"/>
            </a:endParaRP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STR R11, [R10+R4] 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//Draw new head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RFE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612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4399"/>
            <a:ext cx="10703011" cy="5262496"/>
          </a:xfrm>
        </p:spPr>
        <p:txBody>
          <a:bodyPr>
            <a:normAutofit/>
          </a:bodyPr>
          <a:lstStyle/>
          <a:p>
            <a:r>
              <a:rPr lang="en-GB" dirty="0"/>
              <a:t>The game is complete</a:t>
            </a:r>
          </a:p>
          <a:p>
            <a:r>
              <a:rPr lang="en-GB" dirty="0"/>
              <a:t>Check that it operates as expected</a:t>
            </a:r>
          </a:p>
          <a:p>
            <a:endParaRPr lang="en-GB" dirty="0"/>
          </a:p>
          <a:p>
            <a:r>
              <a:rPr lang="en-GB" dirty="0"/>
              <a:t>These are improvements you may wish to make</a:t>
            </a:r>
          </a:p>
          <a:p>
            <a:pPr lvl="1"/>
            <a:r>
              <a:rPr lang="en-GB" dirty="0"/>
              <a:t>Add an option to play again</a:t>
            </a:r>
          </a:p>
          <a:p>
            <a:pPr lvl="1"/>
            <a:r>
              <a:rPr lang="en-GB" dirty="0"/>
              <a:t>Randomise the start position and direction of the snake</a:t>
            </a:r>
          </a:p>
          <a:p>
            <a:pPr lvl="1"/>
            <a:r>
              <a:rPr lang="en-GB" dirty="0"/>
              <a:t>Add an option to change the speed </a:t>
            </a:r>
          </a:p>
          <a:p>
            <a:pPr lvl="1"/>
            <a:r>
              <a:rPr lang="en-GB" dirty="0"/>
              <a:t>Increase the speed as apples are eaten</a:t>
            </a:r>
          </a:p>
          <a:p>
            <a:pPr lvl="1"/>
            <a:r>
              <a:rPr lang="en-GB" dirty="0"/>
              <a:t>Create multiple apples</a:t>
            </a:r>
          </a:p>
          <a:p>
            <a:pPr lvl="1"/>
            <a:endParaRPr lang="en-GB" dirty="0"/>
          </a:p>
          <a:p>
            <a:r>
              <a:rPr lang="en-GB" dirty="0"/>
              <a:t>There is a problem with this version – memory leaks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2749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</a:rPr>
              <a:t>growth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16606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4399"/>
            <a:ext cx="10703011" cy="5262496"/>
          </a:xfrm>
        </p:spPr>
        <p:txBody>
          <a:bodyPr>
            <a:normAutofit/>
          </a:bodyPr>
          <a:lstStyle/>
          <a:p>
            <a:r>
              <a:rPr lang="en-GB" dirty="0"/>
              <a:t>The trail of pixels remains in memory and continues to grow as the snake moves</a:t>
            </a:r>
          </a:p>
          <a:p>
            <a:r>
              <a:rPr lang="en-GB" dirty="0"/>
              <a:t>Even if you play for hours and don’t eat an apple it is unlikely you would fill memory (</a:t>
            </a:r>
            <a:r>
              <a:rPr lang="en-GB" dirty="0" err="1"/>
              <a:t>ARMlite</a:t>
            </a:r>
            <a:r>
              <a:rPr lang="en-GB" dirty="0"/>
              <a:t> has 1MB)</a:t>
            </a:r>
          </a:p>
          <a:p>
            <a:r>
              <a:rPr lang="en-GB" dirty="0"/>
              <a:t>But this is bad practice</a:t>
            </a:r>
          </a:p>
          <a:p>
            <a:r>
              <a:rPr lang="en-GB" dirty="0"/>
              <a:t>It is fixed by making the queue circular</a:t>
            </a:r>
          </a:p>
          <a:p>
            <a:r>
              <a:rPr lang="en-GB" dirty="0"/>
              <a:t>After reaching a certain size, the pointers wrap around the end to start at the beginning of allocated memory again</a:t>
            </a:r>
          </a:p>
          <a:p>
            <a:r>
              <a:rPr lang="en-GB" dirty="0">
                <a:solidFill>
                  <a:srgbClr val="0070C0"/>
                </a:solidFill>
              </a:rPr>
              <a:t>How big does the queue need to be?</a:t>
            </a:r>
          </a:p>
          <a:p>
            <a:r>
              <a:rPr lang="en-GB" dirty="0"/>
              <a:t>Change the code at the end, where</a:t>
            </a:r>
            <a:br>
              <a:rPr lang="en-GB" dirty="0"/>
            </a:br>
            <a:r>
              <a:rPr lang="en-GB" dirty="0" err="1"/>
              <a:t>nnnn</a:t>
            </a:r>
            <a:r>
              <a:rPr lang="en-GB" dirty="0"/>
              <a:t> is the queue size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20575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memory leaks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0F3F1F-2E82-C945-812A-5E5C481FEE0E}"/>
              </a:ext>
            </a:extLst>
          </p:cNvPr>
          <p:cNvSpPr/>
          <p:nvPr/>
        </p:nvSpPr>
        <p:spPr>
          <a:xfrm>
            <a:off x="6829167" y="5333565"/>
            <a:ext cx="48973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.ALIGN 256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body: .BLOCK </a:t>
            </a:r>
            <a:r>
              <a:rPr lang="en-GB" b="1" dirty="0" err="1">
                <a:solidFill>
                  <a:srgbClr val="4270C1"/>
                </a:solidFill>
                <a:latin typeface="Consolas" panose="020B0609020204030204" pitchFamily="49" charset="0"/>
              </a:rPr>
              <a:t>nnnn</a:t>
            </a:r>
            <a:endParaRPr lang="en-GB" b="1" dirty="0">
              <a:solidFill>
                <a:srgbClr val="4270C1"/>
              </a:solidFill>
              <a:latin typeface="Consolas" panose="020B0609020204030204" pitchFamily="49" charset="0"/>
            </a:endParaRP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limit: 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//1 past the end of the Q data   </a:t>
            </a:r>
            <a:endParaRPr lang="en-GB" sz="1600" b="1" dirty="0">
              <a:solidFill>
                <a:srgbClr val="00AF4F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405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4399"/>
            <a:ext cx="10703011" cy="5262496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sz="1800" b="1" dirty="0">
              <a:solidFill>
                <a:srgbClr val="4270C1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20575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memory leaks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DBE09E-ECE6-7443-A76F-3FB0DFDBC2E7}"/>
              </a:ext>
            </a:extLst>
          </p:cNvPr>
          <p:cNvSpPr/>
          <p:nvPr/>
        </p:nvSpPr>
        <p:spPr>
          <a:xfrm>
            <a:off x="838200" y="747995"/>
            <a:ext cx="787125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err="1">
                <a:solidFill>
                  <a:srgbClr val="4270C1"/>
                </a:solidFill>
                <a:latin typeface="Consolas" panose="020B0609020204030204" pitchFamily="49" charset="0"/>
              </a:rPr>
              <a:t>reDraw</a:t>
            </a:r>
            <a:r>
              <a:rPr lang="en-GB" sz="1600" b="1" dirty="0">
                <a:solidFill>
                  <a:srgbClr val="4270C1"/>
                </a:solidFill>
                <a:latin typeface="Consolas" panose="020B0609020204030204" pitchFamily="49" charset="0"/>
              </a:rPr>
              <a:t>: </a:t>
            </a:r>
            <a:endParaRPr lang="en-GB" sz="1600" dirty="0"/>
          </a:p>
          <a:p>
            <a:r>
              <a:rPr lang="en-GB" sz="1600" b="1" dirty="0">
                <a:solidFill>
                  <a:srgbClr val="00AF4F"/>
                </a:solidFill>
                <a:latin typeface="Consolas" panose="020B0609020204030204" pitchFamily="49" charset="0"/>
              </a:rPr>
              <a:t>//First check if the snake would be crossing itself</a:t>
            </a:r>
            <a:br>
              <a:rPr lang="en-GB" sz="1600" b="1" dirty="0">
                <a:solidFill>
                  <a:srgbClr val="00AF4F"/>
                </a:solidFill>
                <a:latin typeface="Consolas" panose="020B0609020204030204" pitchFamily="49" charset="0"/>
              </a:rPr>
            </a:br>
            <a:r>
              <a:rPr lang="en-GB" sz="1600" b="1" dirty="0">
                <a:solidFill>
                  <a:srgbClr val="4270C1"/>
                </a:solidFill>
                <a:latin typeface="Consolas" panose="020B0609020204030204" pitchFamily="49" charset="0"/>
              </a:rPr>
              <a:t>LDR R1,[R10+R4] </a:t>
            </a:r>
            <a:r>
              <a:rPr lang="en-GB" sz="1600" b="1" dirty="0">
                <a:solidFill>
                  <a:srgbClr val="00AF4F"/>
                </a:solidFill>
                <a:latin typeface="Consolas" panose="020B0609020204030204" pitchFamily="49" charset="0"/>
              </a:rPr>
              <a:t>// read, from screen, contents of next pixel </a:t>
            </a:r>
            <a:r>
              <a:rPr lang="en-GB" sz="1600" b="1" dirty="0">
                <a:solidFill>
                  <a:srgbClr val="4270C1"/>
                </a:solidFill>
                <a:latin typeface="Consolas" panose="020B0609020204030204" pitchFamily="49" charset="0"/>
              </a:rPr>
              <a:t>CMP R1,R11 </a:t>
            </a:r>
            <a:r>
              <a:rPr lang="en-GB" sz="1600" b="1" dirty="0">
                <a:solidFill>
                  <a:srgbClr val="00AF4F"/>
                </a:solidFill>
                <a:latin typeface="Consolas" panose="020B0609020204030204" pitchFamily="49" charset="0"/>
              </a:rPr>
              <a:t>//If it is snake colour...</a:t>
            </a:r>
            <a:br>
              <a:rPr lang="en-GB" sz="1600" b="1" dirty="0">
                <a:solidFill>
                  <a:srgbClr val="00AF4F"/>
                </a:solidFill>
                <a:latin typeface="Consolas" panose="020B0609020204030204" pitchFamily="49" charset="0"/>
              </a:rPr>
            </a:br>
            <a:r>
              <a:rPr lang="en-GB" sz="1600" b="1" dirty="0">
                <a:solidFill>
                  <a:srgbClr val="4270C1"/>
                </a:solidFill>
                <a:latin typeface="Consolas" panose="020B0609020204030204" pitchFamily="49" charset="0"/>
              </a:rPr>
              <a:t>BEQ </a:t>
            </a:r>
            <a:r>
              <a:rPr lang="en-GB" sz="1600" b="1" dirty="0" err="1">
                <a:solidFill>
                  <a:srgbClr val="4270C1"/>
                </a:solidFill>
                <a:latin typeface="Consolas" panose="020B0609020204030204" pitchFamily="49" charset="0"/>
              </a:rPr>
              <a:t>gameOver</a:t>
            </a:r>
            <a:endParaRPr lang="en-GB" sz="1600" b="1" dirty="0">
              <a:solidFill>
                <a:srgbClr val="4270C1"/>
              </a:solidFill>
              <a:latin typeface="Consolas" panose="020B0609020204030204" pitchFamily="49" charset="0"/>
            </a:endParaRPr>
          </a:p>
          <a:p>
            <a:r>
              <a:rPr lang="en-GB" sz="1600" b="1" dirty="0">
                <a:solidFill>
                  <a:srgbClr val="4270C1"/>
                </a:solidFill>
                <a:latin typeface="Consolas" panose="020B0609020204030204" pitchFamily="49" charset="0"/>
              </a:rPr>
              <a:t>ADD R6,R6,#4  </a:t>
            </a:r>
            <a:r>
              <a:rPr lang="en-GB" sz="1600" b="1" dirty="0">
                <a:solidFill>
                  <a:srgbClr val="00AF4F"/>
                </a:solidFill>
                <a:latin typeface="Consolas" panose="020B0609020204030204" pitchFamily="49" charset="0"/>
              </a:rPr>
              <a:t>//Increment back of Q pointer</a:t>
            </a:r>
          </a:p>
          <a:p>
            <a:r>
              <a:rPr lang="en-GB" sz="1600" b="1" dirty="0">
                <a:solidFill>
                  <a:srgbClr val="4270C1"/>
                </a:solidFill>
                <a:latin typeface="Consolas" panose="020B0609020204030204" pitchFamily="49" charset="0"/>
              </a:rPr>
              <a:t>CMP R6, #limit  </a:t>
            </a:r>
            <a:r>
              <a:rPr lang="en-GB" sz="1600" b="1" dirty="0">
                <a:solidFill>
                  <a:srgbClr val="00AF4F"/>
                </a:solidFill>
                <a:latin typeface="Consolas" panose="020B0609020204030204" pitchFamily="49" charset="0"/>
              </a:rPr>
              <a:t>//Check pointer within end of Q data area</a:t>
            </a:r>
          </a:p>
          <a:p>
            <a:r>
              <a:rPr lang="en-GB" sz="1600" b="1" dirty="0">
                <a:solidFill>
                  <a:srgbClr val="4270C1"/>
                </a:solidFill>
                <a:latin typeface="Consolas" panose="020B0609020204030204" pitchFamily="49" charset="0"/>
              </a:rPr>
              <a:t>BLT .+2</a:t>
            </a:r>
          </a:p>
          <a:p>
            <a:r>
              <a:rPr lang="en-GB" sz="1600" b="1" dirty="0">
                <a:solidFill>
                  <a:srgbClr val="4270C1"/>
                </a:solidFill>
                <a:latin typeface="Consolas" panose="020B0609020204030204" pitchFamily="49" charset="0"/>
              </a:rPr>
              <a:t>MOV R6, #body </a:t>
            </a:r>
            <a:r>
              <a:rPr lang="en-GB" sz="1600" b="1" dirty="0">
                <a:solidFill>
                  <a:srgbClr val="00AF4F"/>
                </a:solidFill>
                <a:latin typeface="Consolas" panose="020B0609020204030204" pitchFamily="49" charset="0"/>
              </a:rPr>
              <a:t>//If not loop pointer back to start</a:t>
            </a:r>
          </a:p>
          <a:p>
            <a:r>
              <a:rPr lang="en-GB" sz="1600" b="1" dirty="0">
                <a:solidFill>
                  <a:srgbClr val="4270C1"/>
                </a:solidFill>
                <a:latin typeface="Consolas" panose="020B0609020204030204" pitchFamily="49" charset="0"/>
              </a:rPr>
              <a:t>STR R4, [R6] </a:t>
            </a:r>
            <a:r>
              <a:rPr lang="en-GB" sz="1600" b="1" dirty="0">
                <a:solidFill>
                  <a:srgbClr val="00AF4F"/>
                </a:solidFill>
                <a:latin typeface="Consolas" panose="020B0609020204030204" pitchFamily="49" charset="0"/>
              </a:rPr>
              <a:t>// Store new head pixel number at back of Q</a:t>
            </a:r>
          </a:p>
          <a:p>
            <a:r>
              <a:rPr lang="en-GB" sz="1600" b="1" dirty="0">
                <a:solidFill>
                  <a:srgbClr val="4270C1"/>
                </a:solidFill>
                <a:latin typeface="Consolas" panose="020B0609020204030204" pitchFamily="49" charset="0"/>
              </a:rPr>
              <a:t>CMP R1, R12 </a:t>
            </a:r>
            <a:r>
              <a:rPr lang="en-GB" sz="1600" b="1" dirty="0">
                <a:solidFill>
                  <a:srgbClr val="00AF4F"/>
                </a:solidFill>
                <a:latin typeface="Consolas" panose="020B0609020204030204" pitchFamily="49" charset="0"/>
              </a:rPr>
              <a:t>// Check if pixel is an apple</a:t>
            </a:r>
          </a:p>
          <a:p>
            <a:r>
              <a:rPr lang="en-GB" sz="1600" b="1" dirty="0">
                <a:solidFill>
                  <a:srgbClr val="4270C1"/>
                </a:solidFill>
                <a:latin typeface="Consolas" panose="020B0609020204030204" pitchFamily="49" charset="0"/>
              </a:rPr>
              <a:t>BEQ eat </a:t>
            </a:r>
            <a:r>
              <a:rPr lang="en-GB" sz="1600" b="1" dirty="0">
                <a:solidFill>
                  <a:srgbClr val="00AF4F"/>
                </a:solidFill>
                <a:latin typeface="Consolas" panose="020B0609020204030204" pitchFamily="49" charset="0"/>
              </a:rPr>
              <a:t>//Skip deleting tail pixel if apple</a:t>
            </a:r>
          </a:p>
          <a:p>
            <a:r>
              <a:rPr lang="en-GB" sz="1600" b="1" dirty="0">
                <a:solidFill>
                  <a:srgbClr val="4270C1"/>
                </a:solidFill>
                <a:latin typeface="Consolas" panose="020B0609020204030204" pitchFamily="49" charset="0"/>
              </a:rPr>
              <a:t>MOV R1, #.white </a:t>
            </a:r>
          </a:p>
          <a:p>
            <a:r>
              <a:rPr lang="en-GB" sz="1600" b="1" dirty="0">
                <a:solidFill>
                  <a:srgbClr val="4270C1"/>
                </a:solidFill>
                <a:latin typeface="Consolas" panose="020B0609020204030204" pitchFamily="49" charset="0"/>
              </a:rPr>
              <a:t>STR R1, [R10+R3] </a:t>
            </a:r>
            <a:r>
              <a:rPr lang="en-GB" sz="1600" b="1" dirty="0">
                <a:solidFill>
                  <a:srgbClr val="00AF4F"/>
                </a:solidFill>
                <a:latin typeface="Consolas" panose="020B0609020204030204" pitchFamily="49" charset="0"/>
              </a:rPr>
              <a:t>//Turn tail pixel white</a:t>
            </a:r>
          </a:p>
          <a:p>
            <a:r>
              <a:rPr lang="en-GB" sz="1600" b="1" dirty="0">
                <a:solidFill>
                  <a:srgbClr val="4270C1"/>
                </a:solidFill>
                <a:latin typeface="Consolas" panose="020B0609020204030204" pitchFamily="49" charset="0"/>
              </a:rPr>
              <a:t>ADD R5,R5,#4 </a:t>
            </a:r>
            <a:r>
              <a:rPr lang="en-GB" sz="1600" b="1" dirty="0">
                <a:solidFill>
                  <a:srgbClr val="00AF4F"/>
                </a:solidFill>
                <a:latin typeface="Consolas" panose="020B0609020204030204" pitchFamily="49" charset="0"/>
              </a:rPr>
              <a:t>//Increment front of Q pointer</a:t>
            </a:r>
          </a:p>
          <a:p>
            <a:r>
              <a:rPr lang="en-GB" sz="1600" b="1" dirty="0">
                <a:solidFill>
                  <a:srgbClr val="4270C1"/>
                </a:solidFill>
                <a:latin typeface="Consolas" panose="020B0609020204030204" pitchFamily="49" charset="0"/>
              </a:rPr>
              <a:t>CMP R5,#limit </a:t>
            </a:r>
            <a:r>
              <a:rPr lang="en-GB" sz="1600" b="1" dirty="0">
                <a:solidFill>
                  <a:srgbClr val="00AF4F"/>
                </a:solidFill>
                <a:latin typeface="Consolas" panose="020B0609020204030204" pitchFamily="49" charset="0"/>
              </a:rPr>
              <a:t>// Check pointer within end of Q data area</a:t>
            </a:r>
          </a:p>
          <a:p>
            <a:r>
              <a:rPr lang="en-GB" sz="1600" b="1" dirty="0">
                <a:solidFill>
                  <a:srgbClr val="4270C1"/>
                </a:solidFill>
                <a:latin typeface="Consolas" panose="020B0609020204030204" pitchFamily="49" charset="0"/>
              </a:rPr>
              <a:t>BLT .+2</a:t>
            </a:r>
          </a:p>
          <a:p>
            <a:r>
              <a:rPr lang="en-GB" sz="1600" b="1" dirty="0">
                <a:solidFill>
                  <a:srgbClr val="4270C1"/>
                </a:solidFill>
                <a:latin typeface="Consolas" panose="020B0609020204030204" pitchFamily="49" charset="0"/>
              </a:rPr>
              <a:t>MOV R5, #body</a:t>
            </a:r>
            <a:r>
              <a:rPr lang="en-GB" sz="1600" b="1" dirty="0">
                <a:solidFill>
                  <a:srgbClr val="00AF4F"/>
                </a:solidFill>
                <a:latin typeface="Consolas" panose="020B0609020204030204" pitchFamily="49" charset="0"/>
              </a:rPr>
              <a:t> //If not loop pointer back to start</a:t>
            </a:r>
          </a:p>
          <a:p>
            <a:r>
              <a:rPr lang="en-GB" sz="1600" b="1" dirty="0">
                <a:solidFill>
                  <a:srgbClr val="4270C1"/>
                </a:solidFill>
                <a:latin typeface="Consolas" panose="020B0609020204030204" pitchFamily="49" charset="0"/>
              </a:rPr>
              <a:t>LDR R3, [R5] </a:t>
            </a:r>
            <a:r>
              <a:rPr lang="en-GB" sz="1600" b="1" dirty="0">
                <a:solidFill>
                  <a:srgbClr val="00AF4F"/>
                </a:solidFill>
                <a:latin typeface="Consolas" panose="020B0609020204030204" pitchFamily="49" charset="0"/>
              </a:rPr>
              <a:t>// Get new tail pixel number</a:t>
            </a:r>
          </a:p>
          <a:p>
            <a:r>
              <a:rPr lang="en-GB" sz="1600" b="1" dirty="0">
                <a:solidFill>
                  <a:srgbClr val="4270C1"/>
                </a:solidFill>
                <a:latin typeface="Consolas" panose="020B0609020204030204" pitchFamily="49" charset="0"/>
              </a:rPr>
              <a:t>B .+3 </a:t>
            </a:r>
            <a:r>
              <a:rPr lang="en-GB" sz="1600" b="1" dirty="0">
                <a:solidFill>
                  <a:srgbClr val="00AF4F"/>
                </a:solidFill>
                <a:latin typeface="Consolas" panose="020B0609020204030204" pitchFamily="49" charset="0"/>
              </a:rPr>
              <a:t>//Skip to RFE</a:t>
            </a:r>
          </a:p>
          <a:p>
            <a:r>
              <a:rPr lang="en-GB" sz="1600" b="1" dirty="0">
                <a:solidFill>
                  <a:srgbClr val="4270C1"/>
                </a:solidFill>
                <a:latin typeface="Consolas" panose="020B0609020204030204" pitchFamily="49" charset="0"/>
              </a:rPr>
              <a:t>eat: ADD R8,R8, #1 </a:t>
            </a:r>
            <a:r>
              <a:rPr lang="en-GB" sz="1600" b="1" dirty="0">
                <a:solidFill>
                  <a:srgbClr val="00AF4F"/>
                </a:solidFill>
                <a:latin typeface="Consolas" panose="020B0609020204030204" pitchFamily="49" charset="0"/>
              </a:rPr>
              <a:t>//Increment score</a:t>
            </a:r>
          </a:p>
          <a:p>
            <a:r>
              <a:rPr lang="en-GB" sz="1600" b="1" dirty="0">
                <a:solidFill>
                  <a:srgbClr val="4270C1"/>
                </a:solidFill>
                <a:latin typeface="Consolas" panose="020B0609020204030204" pitchFamily="49" charset="0"/>
              </a:rPr>
              <a:t>BL </a:t>
            </a:r>
            <a:r>
              <a:rPr lang="en-GB" sz="1600" b="1" dirty="0" err="1">
                <a:solidFill>
                  <a:srgbClr val="4270C1"/>
                </a:solidFill>
                <a:latin typeface="Consolas" panose="020B0609020204030204" pitchFamily="49" charset="0"/>
              </a:rPr>
              <a:t>createApple</a:t>
            </a:r>
            <a:endParaRPr lang="en-GB" sz="1600" b="1" dirty="0">
              <a:solidFill>
                <a:srgbClr val="4270C1"/>
              </a:solidFill>
              <a:latin typeface="Consolas" panose="020B0609020204030204" pitchFamily="49" charset="0"/>
            </a:endParaRPr>
          </a:p>
          <a:p>
            <a:r>
              <a:rPr lang="en-GB" sz="1600" b="1" dirty="0">
                <a:solidFill>
                  <a:srgbClr val="4270C1"/>
                </a:solidFill>
                <a:latin typeface="Consolas" panose="020B0609020204030204" pitchFamily="49" charset="0"/>
              </a:rPr>
              <a:t>STR R11, [R10+R4] </a:t>
            </a:r>
            <a:r>
              <a:rPr lang="en-GB" sz="1600" b="1" dirty="0">
                <a:solidFill>
                  <a:srgbClr val="00AF4F"/>
                </a:solidFill>
                <a:latin typeface="Consolas" panose="020B0609020204030204" pitchFamily="49" charset="0"/>
              </a:rPr>
              <a:t>//Draw new head</a:t>
            </a:r>
          </a:p>
          <a:p>
            <a:r>
              <a:rPr lang="en-GB" sz="1600" b="1" dirty="0">
                <a:solidFill>
                  <a:srgbClr val="4270C1"/>
                </a:solidFill>
                <a:latin typeface="Consolas" panose="020B0609020204030204" pitchFamily="49" charset="0"/>
              </a:rPr>
              <a:t>RFE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012360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4399"/>
            <a:ext cx="10703011" cy="5262496"/>
          </a:xfrm>
        </p:spPr>
        <p:txBody>
          <a:bodyPr>
            <a:normAutofit/>
          </a:bodyPr>
          <a:lstStyle/>
          <a:p>
            <a:r>
              <a:rPr lang="en-GB" dirty="0"/>
              <a:t>You have successfully coded a working game using a variety of techniques</a:t>
            </a:r>
          </a:p>
          <a:p>
            <a:r>
              <a:rPr lang="en-GB" dirty="0"/>
              <a:t>You have seen how efficient assembler is. Snake takes 121 lines of code.</a:t>
            </a:r>
          </a:p>
          <a:p>
            <a:r>
              <a:rPr lang="en-GB" dirty="0"/>
              <a:t>This is important when memory and storage is limited </a:t>
            </a:r>
          </a:p>
          <a:p>
            <a:r>
              <a:rPr lang="en-GB" dirty="0"/>
              <a:t>You have also seen why third generation languages were developed as coding in assembler is not simple and error prone</a:t>
            </a:r>
          </a:p>
          <a:p>
            <a:r>
              <a:rPr lang="en-GB" dirty="0"/>
              <a:t>Constructs such as if…</a:t>
            </a:r>
            <a:r>
              <a:rPr lang="en-GB" dirty="0" err="1"/>
              <a:t>then..else</a:t>
            </a:r>
            <a:r>
              <a:rPr lang="en-GB" dirty="0"/>
              <a:t> or do until are not available</a:t>
            </a:r>
          </a:p>
          <a:p>
            <a:r>
              <a:rPr lang="en-GB" dirty="0"/>
              <a:t>You will compare different languages with assembler in the programming module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664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conclusion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5190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r>
              <a:rPr lang="en-GB" dirty="0"/>
              <a:t>In this section you will:</a:t>
            </a:r>
          </a:p>
          <a:p>
            <a:pPr lvl="1"/>
            <a:r>
              <a:rPr lang="en-GB" dirty="0"/>
              <a:t>Detect hitting the edge and declare game over</a:t>
            </a:r>
          </a:p>
          <a:p>
            <a:pPr lvl="1"/>
            <a:r>
              <a:rPr lang="en-GB" dirty="0"/>
              <a:t>Detect the snake crossing itself and declare game over</a:t>
            </a:r>
          </a:p>
          <a:p>
            <a:pPr lvl="1"/>
            <a:r>
              <a:rPr lang="en-GB" dirty="0"/>
              <a:t>Create an apple in a random position</a:t>
            </a:r>
          </a:p>
          <a:p>
            <a:pPr lvl="1"/>
            <a:r>
              <a:rPr lang="en-GB" dirty="0"/>
              <a:t>Make the snake grow when an apple is eaten</a:t>
            </a:r>
          </a:p>
          <a:p>
            <a:r>
              <a:rPr lang="en-GB" dirty="0"/>
              <a:t>Optionally you can</a:t>
            </a:r>
          </a:p>
          <a:p>
            <a:pPr lvl="1"/>
            <a:r>
              <a:rPr lang="en-GB" dirty="0"/>
              <a:t>Add an option to play again</a:t>
            </a:r>
          </a:p>
          <a:p>
            <a:pPr lvl="1"/>
            <a:r>
              <a:rPr lang="en-GB" dirty="0"/>
              <a:t>Randomise the start position and direction of the snake</a:t>
            </a:r>
          </a:p>
          <a:p>
            <a:pPr lvl="1"/>
            <a:r>
              <a:rPr lang="en-GB" dirty="0"/>
              <a:t>Add an option to change the speed </a:t>
            </a:r>
          </a:p>
          <a:p>
            <a:pPr lvl="1"/>
            <a:r>
              <a:rPr lang="en-GB" dirty="0"/>
              <a:t>Increase the speed as apples are eaten</a:t>
            </a:r>
          </a:p>
          <a:p>
            <a:pPr lvl="1"/>
            <a:r>
              <a:rPr lang="en-GB" dirty="0"/>
              <a:t>Create multiple apples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8490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snake part 2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7683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r>
              <a:rPr lang="en-GB" dirty="0"/>
              <a:t>As well as highlighting assembler errors when submitting you can insert break points in the code</a:t>
            </a:r>
          </a:p>
          <a:p>
            <a:r>
              <a:rPr lang="en-GB" dirty="0"/>
              <a:t>Clicking on a line number will turn it red to indicate it is a break point</a:t>
            </a:r>
          </a:p>
          <a:p>
            <a:r>
              <a:rPr lang="en-GB" dirty="0"/>
              <a:t>Click on the red to remove the break point</a:t>
            </a:r>
          </a:p>
          <a:p>
            <a:endParaRPr lang="en-GB" dirty="0"/>
          </a:p>
          <a:p>
            <a:r>
              <a:rPr lang="en-GB" dirty="0"/>
              <a:t>Hovering over a register will show its current value</a:t>
            </a:r>
          </a:p>
          <a:p>
            <a:r>
              <a:rPr lang="en-GB" dirty="0"/>
              <a:t>Hovering over a subroutine name or the target of a branch will show the memory address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6440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debugging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3311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3783227" cy="5262496"/>
          </a:xfrm>
        </p:spPr>
        <p:txBody>
          <a:bodyPr>
            <a:normAutofit/>
          </a:bodyPr>
          <a:lstStyle/>
          <a:p>
            <a:pPr lvl="1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Your code should have this layout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4913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structure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B990D20F-5196-384F-9BE9-5A2770140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020489"/>
              </p:ext>
            </p:extLst>
          </p:nvPr>
        </p:nvGraphicFramePr>
        <p:xfrm>
          <a:off x="6163961" y="1189990"/>
          <a:ext cx="5189839" cy="2941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2214">
                  <a:extLst>
                    <a:ext uri="{9D8B030D-6E8A-4147-A177-3AD203B41FA5}">
                      <a16:colId xmlns:a16="http://schemas.microsoft.com/office/drawing/2014/main" val="1852725396"/>
                    </a:ext>
                  </a:extLst>
                </a:gridCol>
                <a:gridCol w="3427625">
                  <a:extLst>
                    <a:ext uri="{9D8B030D-6E8A-4147-A177-3AD203B41FA5}">
                      <a16:colId xmlns:a16="http://schemas.microsoft.com/office/drawing/2014/main" val="135027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Define registers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1259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Setup interrupts </a:t>
                      </a:r>
                    </a:p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#update </a:t>
                      </a:r>
                    </a:p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#keypress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048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Initialise</a:t>
                      </a:r>
                      <a:r>
                        <a:rPr lang="en-US" dirty="0"/>
                        <a:t> game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6461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Main loop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6942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update:</a:t>
                      </a:r>
                    </a:p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keypress: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Interrupt routines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117772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D9A8936-7E90-4642-A7C8-0BDF9985F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70" y="2537460"/>
            <a:ext cx="41910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73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4821195" cy="5262496"/>
          </a:xfrm>
        </p:spPr>
        <p:txBody>
          <a:bodyPr>
            <a:normAutofit/>
          </a:bodyPr>
          <a:lstStyle/>
          <a:p>
            <a:pPr lvl="1"/>
            <a:r>
              <a:rPr lang="en-GB" dirty="0">
                <a:solidFill>
                  <a:srgbClr val="000000"/>
                </a:solidFill>
              </a:rPr>
              <a:t>The best place to detect an edge is in the update routines for right, down, up and left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For down we can compare the value in R4 with 12284 (the last pixel) and branch to game over if it is greater</a:t>
            </a:r>
          </a:p>
          <a:p>
            <a:pPr lvl="1"/>
            <a:r>
              <a:rPr lang="en-GB" dirty="0">
                <a:solidFill>
                  <a:srgbClr val="0070C0"/>
                </a:solidFill>
              </a:rPr>
              <a:t>What would the equivalent   comparison for up be? 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Add the code for down and up</a:t>
            </a:r>
          </a:p>
          <a:p>
            <a:pPr lvl="1"/>
            <a:r>
              <a:rPr lang="en-GB" dirty="0" err="1">
                <a:solidFill>
                  <a:srgbClr val="000000"/>
                </a:solidFill>
              </a:rPr>
              <a:t>gameOver</a:t>
            </a:r>
            <a:r>
              <a:rPr lang="en-GB" dirty="0">
                <a:solidFill>
                  <a:srgbClr val="000000"/>
                </a:solidFill>
              </a:rPr>
              <a:t> can be placed at the end of the current code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Check edge detection for up and down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2153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edge detection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B76855-3B61-6243-BAA2-C9AC0CC2058C}"/>
              </a:ext>
            </a:extLst>
          </p:cNvPr>
          <p:cNvSpPr/>
          <p:nvPr/>
        </p:nvSpPr>
        <p:spPr>
          <a:xfrm>
            <a:off x="5811795" y="2111249"/>
            <a:ext cx="63431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down: 	ADD R4,R4,#256 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//+64*4 moves down one row</a:t>
            </a:r>
          </a:p>
          <a:p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	</a:t>
            </a: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MOV R0, #12284 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//One past the last pixel</a:t>
            </a:r>
          </a:p>
          <a:p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	</a:t>
            </a: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CMP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 </a:t>
            </a: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R4, R0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	BGT </a:t>
            </a:r>
            <a:r>
              <a:rPr lang="en-GB" b="1" dirty="0" err="1">
                <a:solidFill>
                  <a:srgbClr val="4270C1"/>
                </a:solidFill>
                <a:latin typeface="Consolas" panose="020B0609020204030204" pitchFamily="49" charset="0"/>
              </a:rPr>
              <a:t>gameOver</a:t>
            </a:r>
            <a:endParaRPr lang="en-GB" b="1" dirty="0">
              <a:solidFill>
                <a:srgbClr val="4270C1"/>
              </a:solidFill>
              <a:latin typeface="Consolas" panose="020B0609020204030204" pitchFamily="49" charset="0"/>
            </a:endParaRPr>
          </a:p>
          <a:p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 	</a:t>
            </a: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B </a:t>
            </a:r>
            <a:r>
              <a:rPr lang="en-GB" b="1" dirty="0" err="1">
                <a:solidFill>
                  <a:srgbClr val="4270C1"/>
                </a:solidFill>
                <a:latin typeface="Consolas" panose="020B0609020204030204" pitchFamily="49" charset="0"/>
              </a:rPr>
              <a:t>reDraw</a:t>
            </a: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 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7545E9-BAAA-434E-AB59-94DBEC138F38}"/>
              </a:ext>
            </a:extLst>
          </p:cNvPr>
          <p:cNvSpPr/>
          <p:nvPr/>
        </p:nvSpPr>
        <p:spPr>
          <a:xfrm>
            <a:off x="6746789" y="454691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err="1">
                <a:solidFill>
                  <a:srgbClr val="4270C1"/>
                </a:solidFill>
                <a:latin typeface="Consolas" panose="020B0609020204030204" pitchFamily="49" charset="0"/>
              </a:rPr>
              <a:t>gameOver</a:t>
            </a: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: 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MOV R0, #over</a:t>
            </a:r>
            <a:b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</a:b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STR R0,.WriteString</a:t>
            </a:r>
            <a:b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</a:b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HALT 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//To stop program execution</a:t>
            </a:r>
            <a:endParaRPr lang="en-GB" dirty="0"/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over: .ASCIZ " Game Over!\n"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4938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4821195" cy="5262496"/>
          </a:xfrm>
        </p:spPr>
        <p:txBody>
          <a:bodyPr>
            <a:normAutofit/>
          </a:bodyPr>
          <a:lstStyle/>
          <a:p>
            <a:pPr lvl="1"/>
            <a:r>
              <a:rPr lang="en-GB" dirty="0">
                <a:solidFill>
                  <a:srgbClr val="000000"/>
                </a:solidFill>
              </a:rPr>
              <a:t>right and left are handled differently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If the value of R4 is 255, </a:t>
            </a:r>
            <a:r>
              <a:rPr lang="en-GB" dirty="0" err="1">
                <a:solidFill>
                  <a:srgbClr val="000000"/>
                </a:solidFill>
              </a:rPr>
              <a:t>ie</a:t>
            </a:r>
            <a:r>
              <a:rPr lang="en-GB" dirty="0">
                <a:solidFill>
                  <a:srgbClr val="000000"/>
                </a:solidFill>
              </a:rPr>
              <a:t> at the right hand edge, then the AND with 255 will be 0</a:t>
            </a:r>
          </a:p>
          <a:p>
            <a:pPr lvl="1"/>
            <a:endParaRPr lang="en-GB" dirty="0">
              <a:solidFill>
                <a:srgbClr val="000000"/>
              </a:solidFill>
            </a:endParaRPr>
          </a:p>
          <a:p>
            <a:pPr lvl="1"/>
            <a:endParaRPr lang="en-GB" dirty="0">
              <a:solidFill>
                <a:srgbClr val="000000"/>
              </a:solidFill>
            </a:endParaRPr>
          </a:p>
          <a:p>
            <a:pPr lvl="1"/>
            <a:r>
              <a:rPr lang="en-GB" dirty="0">
                <a:solidFill>
                  <a:srgbClr val="000000"/>
                </a:solidFill>
              </a:rPr>
              <a:t>For the left hand edge,  the comparison is with 252 </a:t>
            </a:r>
          </a:p>
          <a:p>
            <a:pPr lvl="1"/>
            <a:endParaRPr lang="en-GB" dirty="0">
              <a:solidFill>
                <a:srgbClr val="000000"/>
              </a:solidFill>
            </a:endParaRPr>
          </a:p>
          <a:p>
            <a:pPr lvl="1"/>
            <a:r>
              <a:rPr lang="en-GB" dirty="0">
                <a:solidFill>
                  <a:srgbClr val="000000"/>
                </a:solidFill>
              </a:rPr>
              <a:t>Add these changes and test they work </a:t>
            </a:r>
          </a:p>
          <a:p>
            <a:pPr lvl="1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2153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edge detection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1346F3-5400-8840-B18C-0940EEC57FEE}"/>
              </a:ext>
            </a:extLst>
          </p:cNvPr>
          <p:cNvSpPr/>
          <p:nvPr/>
        </p:nvSpPr>
        <p:spPr>
          <a:xfrm>
            <a:off x="5383427" y="1709522"/>
            <a:ext cx="69444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rgbClr val="4270C1"/>
                </a:solidFill>
                <a:latin typeface="Consolas" panose="020B0609020204030204" pitchFamily="49" charset="0"/>
              </a:rPr>
              <a:t>right:ADD</a:t>
            </a: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 R4,R4,#4 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//+4 (bytes) moves right one pixel 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AND R0,R4,#255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CMP R0,#0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BEQ </a:t>
            </a:r>
            <a:r>
              <a:rPr lang="en-GB" b="1" dirty="0" err="1">
                <a:solidFill>
                  <a:srgbClr val="4270C1"/>
                </a:solidFill>
                <a:latin typeface="Consolas" panose="020B0609020204030204" pitchFamily="49" charset="0"/>
              </a:rPr>
              <a:t>gameOver</a:t>
            </a:r>
            <a:endParaRPr lang="en-GB" b="1" dirty="0">
              <a:solidFill>
                <a:srgbClr val="4270C1"/>
              </a:solidFill>
              <a:latin typeface="Consolas" panose="020B0609020204030204" pitchFamily="49" charset="0"/>
            </a:endParaRP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B </a:t>
            </a:r>
            <a:r>
              <a:rPr lang="en-GB" b="1" dirty="0" err="1">
                <a:solidFill>
                  <a:srgbClr val="4270C1"/>
                </a:solidFill>
                <a:latin typeface="Consolas" panose="020B0609020204030204" pitchFamily="49" charset="0"/>
              </a:rPr>
              <a:t>reDraw</a:t>
            </a: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 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25C49-457D-FD4C-BCCE-AA9CF8B5CB11}"/>
              </a:ext>
            </a:extLst>
          </p:cNvPr>
          <p:cNvSpPr/>
          <p:nvPr/>
        </p:nvSpPr>
        <p:spPr>
          <a:xfrm>
            <a:off x="5383427" y="3503008"/>
            <a:ext cx="57567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left: SUB R4,R4,#4 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//-4 moves left one pixel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AND R0,R4,#255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CMP R0,#252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BEQ </a:t>
            </a:r>
            <a:r>
              <a:rPr lang="en-GB" b="1" dirty="0" err="1">
                <a:solidFill>
                  <a:srgbClr val="4270C1"/>
                </a:solidFill>
                <a:latin typeface="Consolas" panose="020B0609020204030204" pitchFamily="49" charset="0"/>
              </a:rPr>
              <a:t>gameOver</a:t>
            </a: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CEE051-D39A-0B45-B730-99428D654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464" y="3939043"/>
            <a:ext cx="3584729" cy="258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32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r>
              <a:rPr lang="en-GB" dirty="0"/>
              <a:t>There is a very simple way to tell if the snake is crossing over itself</a:t>
            </a:r>
          </a:p>
          <a:p>
            <a:endParaRPr lang="en-GB" dirty="0"/>
          </a:p>
          <a:p>
            <a:r>
              <a:rPr lang="en-GB" dirty="0">
                <a:solidFill>
                  <a:srgbClr val="0070C0"/>
                </a:solidFill>
              </a:rPr>
              <a:t>Can you work out what it is?</a:t>
            </a:r>
          </a:p>
          <a:p>
            <a:endParaRPr lang="en-GB" dirty="0"/>
          </a:p>
          <a:p>
            <a:r>
              <a:rPr lang="en-GB" dirty="0"/>
              <a:t>It only takes 3 lines of code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5404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crossover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2913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4821195" cy="5262496"/>
          </a:xfrm>
        </p:spPr>
        <p:txBody>
          <a:bodyPr>
            <a:normAutofit/>
          </a:bodyPr>
          <a:lstStyle/>
          <a:p>
            <a:pPr lvl="1"/>
            <a:r>
              <a:rPr lang="en-GB" dirty="0">
                <a:solidFill>
                  <a:srgbClr val="000000"/>
                </a:solidFill>
              </a:rPr>
              <a:t>Read the the value of the next pixel (where is this value?) into R1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Compare R1 with the snake colour in R11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If it is equal, branch to game over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Insert the 3 lines of code at the start of the redraw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Test that crossing over triggers game over </a:t>
            </a:r>
          </a:p>
          <a:p>
            <a:pPr lvl="1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5404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crossover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CC951-172C-5049-96EA-66895B7C4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833" y="1212850"/>
            <a:ext cx="41783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35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4399"/>
            <a:ext cx="10515600" cy="526249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random number generator is used to position an apple</a:t>
            </a:r>
          </a:p>
          <a:p>
            <a:endParaRPr lang="en-GB" dirty="0"/>
          </a:p>
          <a:p>
            <a:r>
              <a:rPr lang="en-GB" dirty="0"/>
              <a:t>.Random generates a 32 bit random number</a:t>
            </a:r>
          </a:p>
          <a:p>
            <a:r>
              <a:rPr lang="en-GB" dirty="0"/>
              <a:t>We only need a number divisible by 4 in the range 0-12280</a:t>
            </a:r>
          </a:p>
          <a:p>
            <a:r>
              <a:rPr lang="en-GB" dirty="0"/>
              <a:t>If we AND the random number with 0x355c the range is cut to </a:t>
            </a:r>
            <a:br>
              <a:rPr lang="en-GB" dirty="0"/>
            </a:br>
            <a:r>
              <a:rPr lang="en-GB" dirty="0"/>
              <a:t>0-16380 – 14 bits</a:t>
            </a:r>
          </a:p>
          <a:p>
            <a:r>
              <a:rPr lang="en-GB" dirty="0"/>
              <a:t>Demonstrate this is correct</a:t>
            </a:r>
          </a:p>
          <a:p>
            <a:r>
              <a:rPr lang="en-GB" dirty="0"/>
              <a:t>This number is compared to 12284. If it is bigger then a new random number is obtained</a:t>
            </a:r>
          </a:p>
          <a:p>
            <a:r>
              <a:rPr lang="en-GB" dirty="0"/>
              <a:t>Otherwise the apple is drawn if the chosen pixel isn’t green</a:t>
            </a:r>
          </a:p>
          <a:p>
            <a:r>
              <a:rPr lang="en-GB" dirty="0"/>
              <a:t>All this is done in a subroutine called in the initialisation sequence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091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apple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8095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71502E175D4041AD5498D9462EEF6D" ma:contentTypeVersion="11" ma:contentTypeDescription="Create a new document." ma:contentTypeScope="" ma:versionID="9513faf5fc17fb33e47043d9f4aecf4e">
  <xsd:schema xmlns:xsd="http://www.w3.org/2001/XMLSchema" xmlns:xs="http://www.w3.org/2001/XMLSchema" xmlns:p="http://schemas.microsoft.com/office/2006/metadata/properties" xmlns:ns2="97cb88b6-6f55-437d-af73-4cb2e3d1be32" xmlns:ns3="4a02df82-8de1-40de-837c-d16ad8d3d107" targetNamespace="http://schemas.microsoft.com/office/2006/metadata/properties" ma:root="true" ma:fieldsID="fe52720b6bd63e4542cfd51ab209b0a8" ns2:_="" ns3:_="">
    <xsd:import namespace="97cb88b6-6f55-437d-af73-4cb2e3d1be32"/>
    <xsd:import namespace="4a02df82-8de1-40de-837c-d16ad8d3d1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b88b6-6f55-437d-af73-4cb2e3d1be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2df82-8de1-40de-837c-d16ad8d3d10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C44590-9FAE-44C6-8226-04074169D818}">
  <ds:schemaRefs>
    <ds:schemaRef ds:uri="97cb88b6-6f55-437d-af73-4cb2e3d1be32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4a02df82-8de1-40de-837c-d16ad8d3d107"/>
  </ds:schemaRefs>
</ds:datastoreItem>
</file>

<file path=customXml/itemProps2.xml><?xml version="1.0" encoding="utf-8"?>
<ds:datastoreItem xmlns:ds="http://schemas.openxmlformats.org/officeDocument/2006/customXml" ds:itemID="{F70CF3D0-C4ED-4098-87C8-DC78FE451D59}">
  <ds:schemaRefs>
    <ds:schemaRef ds:uri="4a02df82-8de1-40de-837c-d16ad8d3d107"/>
    <ds:schemaRef ds:uri="97cb88b6-6f55-437d-af73-4cb2e3d1be3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D53F399-03FA-4D91-AC1A-8C0A7FCF22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12914</TotalTime>
  <Words>2031</Words>
  <Application>Microsoft Macintosh PowerPoint</Application>
  <PresentationFormat>Widescreen</PresentationFormat>
  <Paragraphs>244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Consolas</vt:lpstr>
      <vt:lpstr>Helvetica </vt:lpstr>
      <vt:lpstr>Microsoft Sans Serif</vt:lpstr>
      <vt:lpstr>Office Theme</vt:lpstr>
      <vt:lpstr>Operating Systems and Architecture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Higgie</dc:creator>
  <cp:lastModifiedBy>Bob Higgie</cp:lastModifiedBy>
  <cp:revision>1</cp:revision>
  <dcterms:created xsi:type="dcterms:W3CDTF">2020-06-12T21:21:17Z</dcterms:created>
  <dcterms:modified xsi:type="dcterms:W3CDTF">2020-09-20T19:59:04Z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0x010100DB71502E175D4041AD5498D9462EEF6D</vt:lpwstr>
  </property>
</Properties>
</file>