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610" r:id="rId2"/>
    <p:sldId id="262" r:id="rId3"/>
    <p:sldId id="684" r:id="rId4"/>
    <p:sldId id="685" r:id="rId5"/>
    <p:sldId id="686" r:id="rId6"/>
    <p:sldId id="269" r:id="rId7"/>
    <p:sldId id="750" r:id="rId8"/>
    <p:sldId id="693" r:id="rId9"/>
    <p:sldId id="751" r:id="rId10"/>
    <p:sldId id="258" r:id="rId11"/>
    <p:sldId id="265" r:id="rId12"/>
    <p:sldId id="266" r:id="rId13"/>
    <p:sldId id="687" r:id="rId14"/>
    <p:sldId id="272" r:id="rId15"/>
    <p:sldId id="683" r:id="rId16"/>
    <p:sldId id="8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9B885-3581-409E-BCB3-C45743540910}" v="1" dt="2022-01-10T08:24:48.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1" autoAdjust="0"/>
    <p:restoredTop sz="92949" autoAdjust="0"/>
  </p:normalViewPr>
  <p:slideViewPr>
    <p:cSldViewPr snapToGrid="0" showGuides="1">
      <p:cViewPr varScale="1">
        <p:scale>
          <a:sx n="133" d="100"/>
          <a:sy n="133" d="100"/>
        </p:scale>
        <p:origin x="103"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0B26D2F5-4258-406F-8078-48BF5A5F8989}"/>
    <pc:docChg chg="custSel delSld modSld">
      <pc:chgData name="Mark Higgins" userId="f99148ad-7e67-4304-8c11-27c7a53efd31" providerId="ADAL" clId="{0B26D2F5-4258-406F-8078-48BF5A5F8989}" dt="2021-12-06T18:07:25.215" v="850" actId="27636"/>
      <pc:docMkLst>
        <pc:docMk/>
      </pc:docMkLst>
      <pc:sldChg chg="modSp del mod">
        <pc:chgData name="Mark Higgins" userId="f99148ad-7e67-4304-8c11-27c7a53efd31" providerId="ADAL" clId="{0B26D2F5-4258-406F-8078-48BF5A5F8989}" dt="2021-12-02T10:32:25.151" v="219" actId="47"/>
        <pc:sldMkLst>
          <pc:docMk/>
          <pc:sldMk cId="653415081" sldId="257"/>
        </pc:sldMkLst>
        <pc:spChg chg="mod">
          <ac:chgData name="Mark Higgins" userId="f99148ad-7e67-4304-8c11-27c7a53efd31" providerId="ADAL" clId="{0B26D2F5-4258-406F-8078-48BF5A5F8989}" dt="2021-12-02T10:04:33.608" v="218" actId="20577"/>
          <ac:spMkLst>
            <pc:docMk/>
            <pc:sldMk cId="653415081" sldId="257"/>
            <ac:spMk id="3" creationId="{93E1A0CE-437E-4089-AE73-03BEE8D4C05A}"/>
          </ac:spMkLst>
        </pc:spChg>
      </pc:sldChg>
      <pc:sldChg chg="modSp mod">
        <pc:chgData name="Mark Higgins" userId="f99148ad-7e67-4304-8c11-27c7a53efd31" providerId="ADAL" clId="{0B26D2F5-4258-406F-8078-48BF5A5F8989}" dt="2021-12-02T14:11:39.754" v="274" actId="207"/>
        <pc:sldMkLst>
          <pc:docMk/>
          <pc:sldMk cId="1120319146" sldId="262"/>
        </pc:sldMkLst>
        <pc:spChg chg="mod">
          <ac:chgData name="Mark Higgins" userId="f99148ad-7e67-4304-8c11-27c7a53efd31" providerId="ADAL" clId="{0B26D2F5-4258-406F-8078-48BF5A5F8989}" dt="2021-12-02T14:11:39.754" v="274" actId="207"/>
          <ac:spMkLst>
            <pc:docMk/>
            <pc:sldMk cId="1120319146" sldId="262"/>
            <ac:spMk id="58" creationId="{DE6C5A3C-32EF-4195-8A42-ECEC36D1B91E}"/>
          </ac:spMkLst>
        </pc:spChg>
      </pc:sldChg>
      <pc:sldChg chg="modSp mod">
        <pc:chgData name="Mark Higgins" userId="f99148ad-7e67-4304-8c11-27c7a53efd31" providerId="ADAL" clId="{0B26D2F5-4258-406F-8078-48BF5A5F8989}" dt="2021-12-06T18:07:25.215" v="850" actId="27636"/>
        <pc:sldMkLst>
          <pc:docMk/>
          <pc:sldMk cId="913094952" sldId="859"/>
        </pc:sldMkLst>
        <pc:spChg chg="mod">
          <ac:chgData name="Mark Higgins" userId="f99148ad-7e67-4304-8c11-27c7a53efd31" providerId="ADAL" clId="{0B26D2F5-4258-406F-8078-48BF5A5F8989}" dt="2021-12-02T10:34:38.946" v="221" actId="20577"/>
          <ac:spMkLst>
            <pc:docMk/>
            <pc:sldMk cId="913094952" sldId="859"/>
            <ac:spMk id="2" creationId="{481D007A-59F5-4274-BFEE-660043854827}"/>
          </ac:spMkLst>
        </pc:spChg>
        <pc:spChg chg="mod">
          <ac:chgData name="Mark Higgins" userId="f99148ad-7e67-4304-8c11-27c7a53efd31" providerId="ADAL" clId="{0B26D2F5-4258-406F-8078-48BF5A5F8989}" dt="2021-12-06T18:07:25.215" v="849" actId="27636"/>
          <ac:spMkLst>
            <pc:docMk/>
            <pc:sldMk cId="913094952" sldId="859"/>
            <ac:spMk id="3" creationId="{E9F07F3A-5687-4147-BDB2-B1BC414486CE}"/>
          </ac:spMkLst>
        </pc:spChg>
        <pc:spChg chg="mod">
          <ac:chgData name="Mark Higgins" userId="f99148ad-7e67-4304-8c11-27c7a53efd31" providerId="ADAL" clId="{0B26D2F5-4258-406F-8078-48BF5A5F8989}" dt="2021-12-06T18:07:25.215" v="850" actId="27636"/>
          <ac:spMkLst>
            <pc:docMk/>
            <pc:sldMk cId="913094952" sldId="859"/>
            <ac:spMk id="4" creationId="{6E3A0779-7ECE-4AB1-97DA-F00A80FFBE3D}"/>
          </ac:spMkLst>
        </pc:spChg>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f99148ad-7e67-4304-8c11-27c7a53efd31" providerId="ADAL" clId="{9BEDFC2A-3B9D-4928-8386-9E9BE3FBC7C6}"/>
    <pc:docChg chg="undo redo custSel delSld modSld">
      <pc:chgData name="Mark Higgins" userId="f99148ad-7e67-4304-8c11-27c7a53efd31" providerId="ADAL" clId="{9BEDFC2A-3B9D-4928-8386-9E9BE3FBC7C6}" dt="2022-01-04T16:27:28.481" v="441" actId="15"/>
      <pc:docMkLst>
        <pc:docMk/>
      </pc:docMkLst>
      <pc:sldChg chg="modSp mod">
        <pc:chgData name="Mark Higgins" userId="f99148ad-7e67-4304-8c11-27c7a53efd31" providerId="ADAL" clId="{9BEDFC2A-3B9D-4928-8386-9E9BE3FBC7C6}" dt="2022-01-04T16:27:28.481" v="441" actId="15"/>
        <pc:sldMkLst>
          <pc:docMk/>
          <pc:sldMk cId="3012017243" sldId="751"/>
        </pc:sldMkLst>
        <pc:spChg chg="mod">
          <ac:chgData name="Mark Higgins" userId="f99148ad-7e67-4304-8c11-27c7a53efd31" providerId="ADAL" clId="{9BEDFC2A-3B9D-4928-8386-9E9BE3FBC7C6}" dt="2022-01-04T16:27:28.481" v="441" actId="15"/>
          <ac:spMkLst>
            <pc:docMk/>
            <pc:sldMk cId="3012017243" sldId="751"/>
            <ac:spMk id="3" creationId="{65EFF8C6-42AC-4A83-BF2F-E83C6EFB2852}"/>
          </ac:spMkLst>
        </pc:spChg>
        <pc:spChg chg="mod">
          <ac:chgData name="Mark Higgins" userId="f99148ad-7e67-4304-8c11-27c7a53efd31" providerId="ADAL" clId="{9BEDFC2A-3B9D-4928-8386-9E9BE3FBC7C6}" dt="2022-01-04T16:27:15.947" v="439" actId="6549"/>
          <ac:spMkLst>
            <pc:docMk/>
            <pc:sldMk cId="3012017243" sldId="751"/>
            <ac:spMk id="4" creationId="{329A02A2-A49E-472D-942E-0F21016C4BE1}"/>
          </ac:spMkLst>
        </pc:spChg>
      </pc:sldChg>
      <pc:sldChg chg="del">
        <pc:chgData name="Mark Higgins" userId="f99148ad-7e67-4304-8c11-27c7a53efd31" providerId="ADAL" clId="{9BEDFC2A-3B9D-4928-8386-9E9BE3FBC7C6}" dt="2022-01-04T16:26:19.564" v="429" actId="47"/>
        <pc:sldMkLst>
          <pc:docMk/>
          <pc:sldMk cId="3339852505" sldId="881"/>
        </pc:sldMkLst>
      </pc:sldChg>
      <pc:sldChg chg="del">
        <pc:chgData name="Mark Higgins" userId="f99148ad-7e67-4304-8c11-27c7a53efd31" providerId="ADAL" clId="{9BEDFC2A-3B9D-4928-8386-9E9BE3FBC7C6}" dt="2022-01-04T16:26:18.903" v="428" actId="47"/>
        <pc:sldMkLst>
          <pc:docMk/>
          <pc:sldMk cId="2818337666" sldId="889"/>
        </pc:sldMkLst>
      </pc:sldChg>
      <pc:sldChg chg="del">
        <pc:chgData name="Mark Higgins" userId="f99148ad-7e67-4304-8c11-27c7a53efd31" providerId="ADAL" clId="{9BEDFC2A-3B9D-4928-8386-9E9BE3FBC7C6}" dt="2022-01-04T16:26:17.491" v="427" actId="47"/>
        <pc:sldMkLst>
          <pc:docMk/>
          <pc:sldMk cId="3006028097" sldId="890"/>
        </pc:sldMkLst>
      </pc:sldChg>
    </pc:docChg>
  </pc:docChgLst>
  <pc:docChgLst>
    <pc:chgData name="Mark Higgins" userId="f99148ad-7e67-4304-8c11-27c7a53efd31" providerId="ADAL" clId="{E8984929-98CA-4C71-85BA-055D6C157482}"/>
    <pc:docChg chg="modSld">
      <pc:chgData name="Mark Higgins" userId="f99148ad-7e67-4304-8c11-27c7a53efd31" providerId="ADAL" clId="{E8984929-98CA-4C71-85BA-055D6C157482}" dt="2021-12-06T08:21:42.262" v="0" actId="20577"/>
      <pc:docMkLst>
        <pc:docMk/>
      </pc:docMkLst>
      <pc:sldChg chg="modSp mod">
        <pc:chgData name="Mark Higgins" userId="f99148ad-7e67-4304-8c11-27c7a53efd31" providerId="ADAL" clId="{E8984929-98CA-4C71-85BA-055D6C157482}" dt="2021-12-06T08:21:42.262" v="0" actId="20577"/>
        <pc:sldMkLst>
          <pc:docMk/>
          <pc:sldMk cId="913094952" sldId="859"/>
        </pc:sldMkLst>
        <pc:spChg chg="mod">
          <ac:chgData name="Mark Higgins" userId="f99148ad-7e67-4304-8c11-27c7a53efd31" providerId="ADAL" clId="{E8984929-98CA-4C71-85BA-055D6C157482}" dt="2021-12-06T08:21:42.262" v="0" actId="20577"/>
          <ac:spMkLst>
            <pc:docMk/>
            <pc:sldMk cId="913094952" sldId="859"/>
            <ac:spMk id="4" creationId="{6E3A0779-7ECE-4AB1-97DA-F00A80FFBE3D}"/>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32454487-F112-418F-AFC5-F96DBF989AD8}"/>
    <pc:docChg chg="modSld">
      <pc:chgData name="Mark Higgins" userId="f99148ad-7e67-4304-8c11-27c7a53efd31" providerId="ADAL" clId="{32454487-F112-418F-AFC5-F96DBF989AD8}" dt="2021-12-13T09:55:41.367" v="1" actId="20577"/>
      <pc:docMkLst>
        <pc:docMk/>
      </pc:docMkLst>
      <pc:sldChg chg="modSp mod">
        <pc:chgData name="Mark Higgins" userId="f99148ad-7e67-4304-8c11-27c7a53efd31" providerId="ADAL" clId="{32454487-F112-418F-AFC5-F96DBF989AD8}" dt="2021-12-13T09:55:41.367" v="1" actId="20577"/>
        <pc:sldMkLst>
          <pc:docMk/>
          <pc:sldMk cId="1120319146" sldId="262"/>
        </pc:sldMkLst>
        <pc:spChg chg="mod">
          <ac:chgData name="Mark Higgins" userId="f99148ad-7e67-4304-8c11-27c7a53efd31" providerId="ADAL" clId="{32454487-F112-418F-AFC5-F96DBF989AD8}" dt="2021-12-13T09:55:41.367" v="1" actId="20577"/>
          <ac:spMkLst>
            <pc:docMk/>
            <pc:sldMk cId="1120319146" sldId="262"/>
            <ac:spMk id="57" creationId="{C511BFB5-EEAD-4CA1-979C-CC71A3834622}"/>
          </ac:spMkLst>
        </pc:sp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docChgLst>
    <pc:chgData name="Mark Higgins" userId="f99148ad-7e67-4304-8c11-27c7a53efd31" providerId="ADAL" clId="{D1F9B885-3581-409E-BCB3-C45743540910}"/>
    <pc:docChg chg="custSel addSld delSld modSld sldOrd">
      <pc:chgData name="Mark Higgins" userId="f99148ad-7e67-4304-8c11-27c7a53efd31" providerId="ADAL" clId="{D1F9B885-3581-409E-BCB3-C45743540910}" dt="2022-01-10T08:35:31.369" v="29" actId="20577"/>
      <pc:docMkLst>
        <pc:docMk/>
      </pc:docMkLst>
      <pc:sldChg chg="del">
        <pc:chgData name="Mark Higgins" userId="f99148ad-7e67-4304-8c11-27c7a53efd31" providerId="ADAL" clId="{D1F9B885-3581-409E-BCB3-C45743540910}" dt="2022-01-10T08:25:12.795" v="8" actId="47"/>
        <pc:sldMkLst>
          <pc:docMk/>
          <pc:sldMk cId="2851725395" sldId="263"/>
        </pc:sldMkLst>
      </pc:sldChg>
      <pc:sldChg chg="modSp mod">
        <pc:chgData name="Mark Higgins" userId="f99148ad-7e67-4304-8c11-27c7a53efd31" providerId="ADAL" clId="{D1F9B885-3581-409E-BCB3-C45743540910}" dt="2022-01-10T08:35:31.369" v="29" actId="20577"/>
        <pc:sldMkLst>
          <pc:docMk/>
          <pc:sldMk cId="3012017243" sldId="751"/>
        </pc:sldMkLst>
        <pc:spChg chg="mod">
          <ac:chgData name="Mark Higgins" userId="f99148ad-7e67-4304-8c11-27c7a53efd31" providerId="ADAL" clId="{D1F9B885-3581-409E-BCB3-C45743540910}" dt="2022-01-10T08:35:31.369" v="29" actId="20577"/>
          <ac:spMkLst>
            <pc:docMk/>
            <pc:sldMk cId="3012017243" sldId="751"/>
            <ac:spMk id="3" creationId="{65EFF8C6-42AC-4A83-BF2F-E83C6EFB2852}"/>
          </ac:spMkLst>
        </pc:spChg>
        <pc:spChg chg="mod">
          <ac:chgData name="Mark Higgins" userId="f99148ad-7e67-4304-8c11-27c7a53efd31" providerId="ADAL" clId="{D1F9B885-3581-409E-BCB3-C45743540910}" dt="2022-01-10T08:26:22.862" v="18" actId="20577"/>
          <ac:spMkLst>
            <pc:docMk/>
            <pc:sldMk cId="3012017243" sldId="751"/>
            <ac:spMk id="4" creationId="{329A02A2-A49E-472D-942E-0F21016C4BE1}"/>
          </ac:spMkLst>
        </pc:spChg>
      </pc:sldChg>
      <pc:sldChg chg="del">
        <pc:chgData name="Mark Higgins" userId="f99148ad-7e67-4304-8c11-27c7a53efd31" providerId="ADAL" clId="{D1F9B885-3581-409E-BCB3-C45743540910}" dt="2022-01-10T08:25:17.955" v="9" actId="47"/>
        <pc:sldMkLst>
          <pc:docMk/>
          <pc:sldMk cId="913094952" sldId="859"/>
        </pc:sldMkLst>
      </pc:sldChg>
      <pc:sldChg chg="add mod ord modShow">
        <pc:chgData name="Mark Higgins" userId="f99148ad-7e67-4304-8c11-27c7a53efd31" providerId="ADAL" clId="{D1F9B885-3581-409E-BCB3-C45743540910}" dt="2022-01-10T08:25:01.578" v="7" actId="729"/>
        <pc:sldMkLst>
          <pc:docMk/>
          <pc:sldMk cId="988112820" sldId="860"/>
        </pc:sldMkLst>
      </pc:sldChg>
    </pc:docChg>
  </pc:docChgLst>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815C0156-9DAE-4734-9C42-53C1B8081E95}"/>
    <pc:docChg chg="custSel addSld delSld modSld">
      <pc:chgData name="Mark Higgins" userId="f99148ad-7e67-4304-8c11-27c7a53efd31" providerId="ADAL" clId="{815C0156-9DAE-4734-9C42-53C1B8081E95}" dt="2021-11-10T21:01:18.255" v="49"/>
      <pc:docMkLst>
        <pc:docMk/>
      </pc:docMkLst>
      <pc:sldChg chg="modSp mod">
        <pc:chgData name="Mark Higgins" userId="f99148ad-7e67-4304-8c11-27c7a53efd31" providerId="ADAL" clId="{815C0156-9DAE-4734-9C42-53C1B8081E95}" dt="2021-11-10T21:00:33.078" v="46" actId="20577"/>
        <pc:sldMkLst>
          <pc:docMk/>
          <pc:sldMk cId="653415081" sldId="257"/>
        </pc:sldMkLst>
        <pc:spChg chg="mod">
          <ac:chgData name="Mark Higgins" userId="f99148ad-7e67-4304-8c11-27c7a53efd31" providerId="ADAL" clId="{815C0156-9DAE-4734-9C42-53C1B8081E95}" dt="2021-11-10T21:00:33.078" v="46" actId="20577"/>
          <ac:spMkLst>
            <pc:docMk/>
            <pc:sldMk cId="653415081" sldId="257"/>
            <ac:spMk id="3" creationId="{93E1A0CE-437E-4089-AE73-03BEE8D4C05A}"/>
          </ac:spMkLst>
        </pc:spChg>
      </pc:sldChg>
      <pc:sldChg chg="modSp mod">
        <pc:chgData name="Mark Higgins" userId="f99148ad-7e67-4304-8c11-27c7a53efd31" providerId="ADAL" clId="{815C0156-9DAE-4734-9C42-53C1B8081E95}" dt="2021-11-10T20:59:40.231" v="1" actId="20577"/>
        <pc:sldMkLst>
          <pc:docMk/>
          <pc:sldMk cId="1120319146" sldId="262"/>
        </pc:sldMkLst>
        <pc:spChg chg="mod">
          <ac:chgData name="Mark Higgins" userId="f99148ad-7e67-4304-8c11-27c7a53efd31" providerId="ADAL" clId="{815C0156-9DAE-4734-9C42-53C1B8081E95}" dt="2021-11-10T20:59:40.231" v="1" actId="20577"/>
          <ac:spMkLst>
            <pc:docMk/>
            <pc:sldMk cId="1120319146" sldId="262"/>
            <ac:spMk id="57" creationId="{C511BFB5-EEAD-4CA1-979C-CC71A3834622}"/>
          </ac:spMkLst>
        </pc:spChg>
      </pc:sldChg>
      <pc:sldChg chg="del">
        <pc:chgData name="Mark Higgins" userId="f99148ad-7e67-4304-8c11-27c7a53efd31" providerId="ADAL" clId="{815C0156-9DAE-4734-9C42-53C1B8081E95}" dt="2021-11-10T21:01:02.345" v="47" actId="47"/>
        <pc:sldMkLst>
          <pc:docMk/>
          <pc:sldMk cId="661489223" sldId="752"/>
        </pc:sldMkLst>
      </pc:sldChg>
      <pc:sldChg chg="del">
        <pc:chgData name="Mark Higgins" userId="f99148ad-7e67-4304-8c11-27c7a53efd31" providerId="ADAL" clId="{815C0156-9DAE-4734-9C42-53C1B8081E95}" dt="2021-11-10T21:01:05.124" v="48" actId="47"/>
        <pc:sldMkLst>
          <pc:docMk/>
          <pc:sldMk cId="3462418458" sldId="753"/>
        </pc:sldMkLst>
      </pc:sldChg>
      <pc:sldChg chg="add">
        <pc:chgData name="Mark Higgins" userId="f99148ad-7e67-4304-8c11-27c7a53efd31" providerId="ADAL" clId="{815C0156-9DAE-4734-9C42-53C1B8081E95}" dt="2021-11-10T21:01:18.255" v="49"/>
        <pc:sldMkLst>
          <pc:docMk/>
          <pc:sldMk cId="3339852505" sldId="881"/>
        </pc:sldMkLst>
      </pc:sldChg>
      <pc:sldChg chg="add">
        <pc:chgData name="Mark Higgins" userId="f99148ad-7e67-4304-8c11-27c7a53efd31" providerId="ADAL" clId="{815C0156-9DAE-4734-9C42-53C1B8081E95}" dt="2021-11-10T21:01:18.255" v="49"/>
        <pc:sldMkLst>
          <pc:docMk/>
          <pc:sldMk cId="2818337666" sldId="889"/>
        </pc:sldMkLst>
      </pc:sldChg>
      <pc:sldChg chg="add">
        <pc:chgData name="Mark Higgins" userId="f99148ad-7e67-4304-8c11-27c7a53efd31" providerId="ADAL" clId="{815C0156-9DAE-4734-9C42-53C1B8081E95}" dt="2021-11-10T21:01:18.255" v="49"/>
        <pc:sldMkLst>
          <pc:docMk/>
          <pc:sldMk cId="3006028097" sldId="8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10/01/2022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1/10/2022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1/10/2022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wn.net/Articles/810077/"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Operating System Security &amp; Defensive Programming</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This module is assessed by a combination of: </a:t>
            </a:r>
          </a:p>
          <a:p>
            <a:endParaRPr lang="en-GB" dirty="0"/>
          </a:p>
          <a:p>
            <a:pPr marL="0" indent="0">
              <a:buNone/>
            </a:pPr>
            <a:r>
              <a:rPr lang="en-GB" dirty="0"/>
              <a:t>	Component A: Portfolio </a:t>
            </a:r>
          </a:p>
          <a:p>
            <a:pPr marL="0" indent="0">
              <a:buNone/>
            </a:pPr>
            <a:r>
              <a:rPr lang="en-US" sz="2000" b="0" i="0" dirty="0">
                <a:solidFill>
                  <a:srgbClr val="333333"/>
                </a:solidFill>
                <a:effectLst/>
                <a:latin typeface="Arial" panose="020B0604020202020204" pitchFamily="34" charset="0"/>
              </a:rPr>
              <a:t>	Issued: </a:t>
            </a:r>
            <a:r>
              <a:rPr lang="en-US" sz="2000" dirty="0">
                <a:solidFill>
                  <a:srgbClr val="333333"/>
                </a:solidFill>
                <a:latin typeface="Arial" panose="020B0604020202020204" pitchFamily="34" charset="0"/>
              </a:rPr>
              <a:t>Today, Nov 8</a:t>
            </a:r>
            <a:r>
              <a:rPr lang="en-US" sz="2000" baseline="30000" dirty="0">
                <a:solidFill>
                  <a:srgbClr val="333333"/>
                </a:solidFill>
                <a:latin typeface="Arial" panose="020B0604020202020204" pitchFamily="34" charset="0"/>
              </a:rPr>
              <a:t>th</a:t>
            </a:r>
            <a:r>
              <a:rPr lang="en-US" sz="2000" dirty="0">
                <a:solidFill>
                  <a:srgbClr val="333333"/>
                </a:solidFill>
                <a:latin typeface="Arial" panose="020B0604020202020204" pitchFamily="34" charset="0"/>
              </a:rPr>
              <a:t> 2021</a:t>
            </a:r>
            <a:endParaRPr lang="en-US" sz="2000" b="0" i="0" dirty="0">
              <a:solidFill>
                <a:srgbClr val="333333"/>
              </a:solidFill>
              <a:effectLst/>
              <a:latin typeface="Arial" panose="020B0604020202020204" pitchFamily="34" charset="0"/>
            </a:endParaRPr>
          </a:p>
          <a:p>
            <a:pPr marL="0" indent="0">
              <a:buNone/>
            </a:pPr>
            <a:r>
              <a:rPr lang="en-US" sz="2000" b="0" i="0" dirty="0">
                <a:solidFill>
                  <a:srgbClr val="333333"/>
                </a:solidFill>
                <a:effectLst/>
                <a:latin typeface="Arial" panose="020B0604020202020204" pitchFamily="34" charset="0"/>
              </a:rPr>
              <a:t>	Due: 	Start of block release week 3, Jan 10</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buNone/>
            </a:pPr>
            <a:endParaRPr lang="en-US" sz="2000" b="0" i="0" dirty="0">
              <a:solidFill>
                <a:srgbClr val="333333"/>
              </a:solidFill>
              <a:effectLst/>
              <a:latin typeface="Arial" panose="020B0604020202020204" pitchFamily="34" charset="0"/>
            </a:endParaRPr>
          </a:p>
          <a:p>
            <a:pPr marL="0" indent="0" algn="l">
              <a:buNone/>
            </a:pPr>
            <a:r>
              <a:rPr lang="en-GB" dirty="0"/>
              <a:t>	Component B: Report</a:t>
            </a:r>
          </a:p>
          <a:p>
            <a:pPr marL="0" indent="0" algn="l">
              <a:buNone/>
            </a:pPr>
            <a:r>
              <a:rPr lang="en-US" sz="2000" b="0" i="0" dirty="0">
                <a:solidFill>
                  <a:srgbClr val="333333"/>
                </a:solidFill>
                <a:effectLst/>
                <a:latin typeface="Arial" panose="020B0604020202020204" pitchFamily="34" charset="0"/>
              </a:rPr>
              <a:t>	Issued: End of block release week 3, Jan 15</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lgn="l">
              <a:buNone/>
            </a:pPr>
            <a:r>
              <a:rPr lang="en-US" sz="2000" b="0" i="0" dirty="0">
                <a:solidFill>
                  <a:srgbClr val="333333"/>
                </a:solidFill>
                <a:effectLst/>
                <a:latin typeface="Arial" panose="020B0604020202020204" pitchFamily="34" charset="0"/>
              </a:rPr>
              <a:t>	Due: 	Start of block release week 1 of next module</a:t>
            </a:r>
          </a:p>
          <a:p>
            <a:pPr marL="0" indent="0">
              <a:buNone/>
            </a:pPr>
            <a:endParaRPr lang="en-GB" dirty="0"/>
          </a:p>
        </p:txBody>
      </p:sp>
    </p:spTree>
    <p:extLst>
      <p:ext uri="{BB962C8B-B14F-4D97-AF65-F5344CB8AC3E}">
        <p14:creationId xmlns:p14="http://schemas.microsoft.com/office/powerpoint/2010/main" val="101505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A - Portfolio</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dirty="0"/>
              <a:t>Component A (60%):</a:t>
            </a:r>
          </a:p>
          <a:p>
            <a:pPr marL="457200" lvl="1" indent="0">
              <a:buNone/>
            </a:pPr>
            <a:endParaRPr lang="en-GB" dirty="0"/>
          </a:p>
          <a:p>
            <a:pPr lvl="1"/>
            <a:r>
              <a:rPr lang="en-GB" dirty="0"/>
              <a:t>Students will be given a specification from which they have to produce a solution. </a:t>
            </a:r>
          </a:p>
          <a:p>
            <a:pPr lvl="1"/>
            <a:r>
              <a:rPr lang="en-GB" dirty="0"/>
              <a:t>This must incorporate the use of secure design patterns. </a:t>
            </a:r>
          </a:p>
          <a:p>
            <a:pPr lvl="1"/>
            <a:r>
              <a:rPr lang="en-GB" dirty="0"/>
              <a:t>They must show the research they have done to select the secure programming practices they will employ. </a:t>
            </a:r>
          </a:p>
          <a:p>
            <a:pPr lvl="1"/>
            <a:r>
              <a:rPr lang="en-GB" dirty="0"/>
              <a:t>As well as demonstrating the solution, apprentices will have to produce evidence of the design, development, implementation, test and debug. </a:t>
            </a:r>
          </a:p>
        </p:txBody>
      </p:sp>
    </p:spTree>
    <p:extLst>
      <p:ext uri="{BB962C8B-B14F-4D97-AF65-F5344CB8AC3E}">
        <p14:creationId xmlns:p14="http://schemas.microsoft.com/office/powerpoint/2010/main" val="222958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B - Report </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fontScale="92500" lnSpcReduction="10000"/>
          </a:bodyPr>
          <a:lstStyle/>
          <a:p>
            <a:pPr marL="0" indent="0">
              <a:buNone/>
            </a:pPr>
            <a:r>
              <a:rPr lang="en-GB" dirty="0"/>
              <a:t>Component B (40%): </a:t>
            </a:r>
          </a:p>
          <a:p>
            <a:pPr marL="457200" lvl="1" indent="0">
              <a:buNone/>
            </a:pPr>
            <a:endParaRPr lang="en-GB" dirty="0"/>
          </a:p>
          <a:p>
            <a:pPr marL="457200" lvl="1" indent="0">
              <a:buNone/>
            </a:pPr>
            <a:r>
              <a:rPr lang="en-GB" dirty="0"/>
              <a:t>Students will write a 3,000-word report that will require them to research the most prevalent threats to operating systems. </a:t>
            </a:r>
          </a:p>
          <a:p>
            <a:pPr marL="457200" lvl="1" indent="0">
              <a:buNone/>
            </a:pPr>
            <a:r>
              <a:rPr lang="en-GB" dirty="0"/>
              <a:t>They will then describe how operating system security features protect against these threats. </a:t>
            </a:r>
          </a:p>
          <a:p>
            <a:pPr marL="457200" lvl="1" indent="0">
              <a:buNone/>
            </a:pPr>
            <a:r>
              <a:rPr lang="en-GB" dirty="0"/>
              <a:t>Finally, they will show how operating systems should be configured to take the most advantage of these features</a:t>
            </a:r>
          </a:p>
          <a:p>
            <a:pPr lvl="1"/>
            <a:endParaRPr lang="en-GB" dirty="0"/>
          </a:p>
          <a:p>
            <a:pPr lvl="1"/>
            <a:endParaRPr lang="en-GB" dirty="0"/>
          </a:p>
          <a:p>
            <a:pPr lvl="1"/>
            <a:endParaRPr lang="en-GB" dirty="0"/>
          </a:p>
          <a:p>
            <a:pPr marL="0" indent="0">
              <a:buNone/>
            </a:pPr>
            <a:r>
              <a:rPr lang="en-GB" dirty="0"/>
              <a:t>At referral, students will rework any deficiencies from the main sit, using feedback to guide them.</a:t>
            </a:r>
          </a:p>
        </p:txBody>
      </p:sp>
    </p:spTree>
    <p:extLst>
      <p:ext uri="{BB962C8B-B14F-4D97-AF65-F5344CB8AC3E}">
        <p14:creationId xmlns:p14="http://schemas.microsoft.com/office/powerpoint/2010/main" val="61034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21C1-3E2C-40D2-B276-5E1F79D95BD0}"/>
              </a:ext>
            </a:extLst>
          </p:cNvPr>
          <p:cNvSpPr>
            <a:spLocks noGrp="1"/>
          </p:cNvSpPr>
          <p:nvPr>
            <p:ph type="title"/>
          </p:nvPr>
        </p:nvSpPr>
        <p:spPr/>
        <p:txBody>
          <a:bodyPr/>
          <a:lstStyle/>
          <a:p>
            <a:r>
              <a:rPr lang="en-GB" dirty="0"/>
              <a:t>Apprenticeship IT Training Environments</a:t>
            </a:r>
          </a:p>
        </p:txBody>
      </p:sp>
      <p:sp>
        <p:nvSpPr>
          <p:cNvPr id="3" name="Content Placeholder 2">
            <a:extLst>
              <a:ext uri="{FF2B5EF4-FFF2-40B4-BE49-F238E27FC236}">
                <a16:creationId xmlns:a16="http://schemas.microsoft.com/office/drawing/2014/main" id="{F4B35A80-C9B8-4630-B944-3B10E079D0A8}"/>
              </a:ext>
            </a:extLst>
          </p:cNvPr>
          <p:cNvSpPr>
            <a:spLocks noGrp="1"/>
          </p:cNvSpPr>
          <p:nvPr>
            <p:ph idx="1"/>
          </p:nvPr>
        </p:nvSpPr>
        <p:spPr/>
        <p:txBody>
          <a:bodyPr>
            <a:normAutofit lnSpcReduction="10000"/>
          </a:bodyPr>
          <a:lstStyle/>
          <a:p>
            <a:pPr marL="0" indent="0">
              <a:buNone/>
            </a:pPr>
            <a:r>
              <a:rPr lang="en-GB" dirty="0"/>
              <a:t>Please note:</a:t>
            </a:r>
          </a:p>
          <a:p>
            <a:r>
              <a:rPr lang="en-GB" dirty="0"/>
              <a:t>IT training environments are shared by different apprenticeships</a:t>
            </a:r>
          </a:p>
          <a:p>
            <a:endParaRPr lang="en-GB" dirty="0"/>
          </a:p>
          <a:p>
            <a:r>
              <a:rPr lang="en-GB" dirty="0"/>
              <a:t>You do not have a dedicated PC during the apprenticeship</a:t>
            </a:r>
          </a:p>
          <a:p>
            <a:endParaRPr lang="en-GB" dirty="0"/>
          </a:p>
          <a:p>
            <a:r>
              <a:rPr lang="en-GB" dirty="0"/>
              <a:t>PC’s can be re-installed without prior notice</a:t>
            </a:r>
          </a:p>
          <a:p>
            <a:endParaRPr lang="en-GB" dirty="0"/>
          </a:p>
          <a:p>
            <a:r>
              <a:rPr lang="en-GB" dirty="0"/>
              <a:t>You are responsible for backing up your own work </a:t>
            </a:r>
          </a:p>
          <a:p>
            <a:pPr marL="0" indent="0">
              <a:buNone/>
            </a:pPr>
            <a:r>
              <a:rPr lang="en-GB" dirty="0"/>
              <a:t>(Use of personally owned USB sticks are permitted for backups)</a:t>
            </a:r>
          </a:p>
          <a:p>
            <a:endParaRPr lang="en-GB" dirty="0"/>
          </a:p>
          <a:p>
            <a:endParaRPr lang="en-GB" dirty="0"/>
          </a:p>
        </p:txBody>
      </p:sp>
    </p:spTree>
    <p:extLst>
      <p:ext uri="{BB962C8B-B14F-4D97-AF65-F5344CB8AC3E}">
        <p14:creationId xmlns:p14="http://schemas.microsoft.com/office/powerpoint/2010/main" val="384566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dirty="0"/>
          </a:p>
          <a:p>
            <a:pPr marL="0" indent="0">
              <a:buNone/>
            </a:pPr>
            <a:endParaRPr lang="en-GB" dirty="0"/>
          </a:p>
          <a:p>
            <a:pPr marL="0" indent="0" algn="ctr">
              <a:buNone/>
            </a:pPr>
            <a:r>
              <a:rPr lang="en-GB" sz="6000" dirty="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3260383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292C-D909-4287-8696-E17CC5C5AEAE}"/>
              </a:ext>
            </a:extLst>
          </p:cNvPr>
          <p:cNvSpPr>
            <a:spLocks noGrp="1"/>
          </p:cNvSpPr>
          <p:nvPr>
            <p:ph type="title"/>
          </p:nvPr>
        </p:nvSpPr>
        <p:spPr/>
        <p:txBody>
          <a:bodyPr/>
          <a:lstStyle/>
          <a:p>
            <a:r>
              <a:rPr lang="en-GB" dirty="0"/>
              <a:t>Syllabus – Week 3 commencing Jan 10</a:t>
            </a:r>
            <a:r>
              <a:rPr lang="en-GB" baseline="30000" dirty="0"/>
              <a:t>th</a:t>
            </a:r>
            <a:r>
              <a:rPr lang="en-GB" dirty="0"/>
              <a:t> 2022</a:t>
            </a:r>
          </a:p>
        </p:txBody>
      </p:sp>
      <p:sp>
        <p:nvSpPr>
          <p:cNvPr id="3" name="Content Placeholder 2">
            <a:extLst>
              <a:ext uri="{FF2B5EF4-FFF2-40B4-BE49-F238E27FC236}">
                <a16:creationId xmlns:a16="http://schemas.microsoft.com/office/drawing/2014/main" id="{65EFF8C6-42AC-4A83-BF2F-E83C6EFB2852}"/>
              </a:ext>
            </a:extLst>
          </p:cNvPr>
          <p:cNvSpPr>
            <a:spLocks noGrp="1"/>
          </p:cNvSpPr>
          <p:nvPr>
            <p:ph sz="half" idx="1"/>
          </p:nvPr>
        </p:nvSpPr>
        <p:spPr>
          <a:xfrm>
            <a:off x="838200" y="1330858"/>
            <a:ext cx="5181600" cy="5527141"/>
          </a:xfrm>
        </p:spPr>
        <p:txBody>
          <a:bodyPr>
            <a:normAutofit fontScale="85000" lnSpcReduction="20000"/>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Assignment 1 due tonight!</a:t>
            </a:r>
            <a:endParaRPr lang="en-US" sz="1400" dirty="0">
              <a:solidFill>
                <a:srgbClr val="000000"/>
              </a:solidFill>
              <a:latin typeface="Arial" panose="020B0604020202020204" pitchFamily="34" charset="0"/>
            </a:endParaRPr>
          </a:p>
          <a:p>
            <a:pPr lvl="1"/>
            <a:r>
              <a:rPr lang="en-GB" sz="1400" b="0" i="0" u="none" strike="noStrike" baseline="0" dirty="0">
                <a:solidFill>
                  <a:srgbClr val="000000"/>
                </a:solidFill>
                <a:latin typeface="Arial" panose="020B0604020202020204" pitchFamily="34" charset="0"/>
              </a:rPr>
              <a:t>Operating System core concepts – refresher</a:t>
            </a:r>
          </a:p>
          <a:p>
            <a:pPr lvl="1"/>
            <a:endParaRPr lang="en-US" sz="1000" b="0" i="1"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Tuesday</a:t>
            </a:r>
          </a:p>
          <a:p>
            <a:pPr lvl="1"/>
            <a:r>
              <a:rPr lang="en-GB" sz="1400" dirty="0">
                <a:solidFill>
                  <a:srgbClr val="000000"/>
                </a:solidFill>
                <a:latin typeface="Arial" panose="020B0604020202020204" pitchFamily="34" charset="0"/>
              </a:rPr>
              <a:t>Threats to Operating Systems</a:t>
            </a:r>
          </a:p>
          <a:p>
            <a:pPr lvl="2"/>
            <a:r>
              <a:rPr lang="en-GB" sz="1000" b="0" i="0" u="none" strike="noStrike" baseline="0" dirty="0">
                <a:solidFill>
                  <a:srgbClr val="000000"/>
                </a:solidFill>
                <a:latin typeface="Arial" panose="020B0604020202020204" pitchFamily="34" charset="0"/>
              </a:rPr>
              <a:t>Malware</a:t>
            </a:r>
          </a:p>
          <a:p>
            <a:pPr lvl="2"/>
            <a:r>
              <a:rPr lang="en-GB" sz="1000" b="0" i="0" u="none" strike="noStrike" baseline="0" dirty="0">
                <a:solidFill>
                  <a:srgbClr val="000000"/>
                </a:solidFill>
                <a:latin typeface="Arial" panose="020B0604020202020204" pitchFamily="34" charset="0"/>
              </a:rPr>
              <a:t>Side channel attacks</a:t>
            </a:r>
          </a:p>
          <a:p>
            <a:pPr lvl="2"/>
            <a:r>
              <a:rPr lang="en-GB" sz="1000" dirty="0">
                <a:solidFill>
                  <a:srgbClr val="000000"/>
                </a:solidFill>
                <a:latin typeface="Arial" panose="020B0604020202020204" pitchFamily="34" charset="0"/>
              </a:rPr>
              <a:t>Boot Processes</a:t>
            </a:r>
          </a:p>
          <a:p>
            <a:pPr lvl="1"/>
            <a:endParaRPr lang="en-GB" sz="1400" b="0" i="0" u="none" strike="noStrike" baseline="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Wednesday</a:t>
            </a:r>
          </a:p>
          <a:p>
            <a:pPr lvl="1"/>
            <a:r>
              <a:rPr lang="en-GB" sz="1400" dirty="0">
                <a:solidFill>
                  <a:srgbClr val="000000"/>
                </a:solidFill>
                <a:latin typeface="Arial" panose="020B0604020202020204" pitchFamily="34" charset="0"/>
              </a:rPr>
              <a:t>Mitigating against OS Threats</a:t>
            </a:r>
          </a:p>
          <a:p>
            <a:pPr lvl="2"/>
            <a:r>
              <a:rPr lang="en-GB" sz="1400" i="1" dirty="0">
                <a:latin typeface="Arial" panose="020B0604020202020204" pitchFamily="34" charset="0"/>
                <a:ea typeface="Times New Roman" panose="02020603050405020304" pitchFamily="18" charset="0"/>
              </a:rPr>
              <a:t>authentication, authorisation and access control</a:t>
            </a:r>
          </a:p>
          <a:p>
            <a:pPr lvl="2"/>
            <a:r>
              <a:rPr lang="en-GB" sz="1400" i="1" dirty="0">
                <a:latin typeface="Arial" panose="020B0604020202020204" pitchFamily="34" charset="0"/>
                <a:ea typeface="Times New Roman" panose="02020603050405020304" pitchFamily="18" charset="0"/>
              </a:rPr>
              <a:t>resistance to malware techniques such as memory corruption, code injection, user/kernel space vulnerabilities, privilege escalation, etc.  </a:t>
            </a:r>
            <a:endParaRPr lang="en-GB" sz="1400" i="1" dirty="0">
              <a:solidFill>
                <a:srgbClr val="000000"/>
              </a:solidFill>
              <a:latin typeface="Arial" panose="020B0604020202020204" pitchFamily="34" charset="0"/>
            </a:endParaRPr>
          </a:p>
          <a:p>
            <a:pPr lvl="1"/>
            <a:r>
              <a:rPr lang="en-GB" sz="1400" dirty="0">
                <a:solidFill>
                  <a:srgbClr val="000000"/>
                </a:solidFill>
                <a:latin typeface="Arial" panose="020B0604020202020204" pitchFamily="34" charset="0"/>
              </a:rPr>
              <a:t>Security features of Operating Systems</a:t>
            </a:r>
          </a:p>
          <a:p>
            <a:pPr lvl="1"/>
            <a:r>
              <a:rPr lang="en-GB" sz="1400" dirty="0">
                <a:solidFill>
                  <a:srgbClr val="000000"/>
                </a:solidFill>
                <a:latin typeface="Arial" panose="020B0604020202020204" pitchFamily="34" charset="0"/>
              </a:rPr>
              <a:t>Securing an OS</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Ring Systems</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Old security models still appropriate? Bell &amp; </a:t>
            </a:r>
            <a:r>
              <a:rPr lang="en-GB" sz="1300" dirty="0" err="1">
                <a:latin typeface="Calibri" panose="020F0502020204030204" pitchFamily="34" charset="0"/>
                <a:ea typeface="Calibri" panose="020F0502020204030204" pitchFamily="34" charset="0"/>
                <a:cs typeface="Times New Roman" panose="02020603050405020304" pitchFamily="18" charset="0"/>
              </a:rPr>
              <a:t>LaPadula</a:t>
            </a:r>
            <a:r>
              <a:rPr lang="en-GB" sz="1300" dirty="0">
                <a:latin typeface="Calibri" panose="020F0502020204030204" pitchFamily="34" charset="0"/>
                <a:ea typeface="Calibri" panose="020F0502020204030204" pitchFamily="34" charset="0"/>
                <a:cs typeface="Times New Roman" panose="02020603050405020304" pitchFamily="18" charset="0"/>
              </a:rPr>
              <a:t> </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Capability-based vs protection rings</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Authentication and authorization</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Access controls</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Memory protection</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Encryption – disk/partition/file – at rest</a:t>
            </a:r>
          </a:p>
          <a:p>
            <a:pPr marL="1257300" lvl="2" indent="-342900">
              <a:lnSpc>
                <a:spcPct val="107000"/>
              </a:lnSpc>
              <a:buFont typeface="Symbol" panose="05050102010706020507" pitchFamily="18"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At the Development stage </a:t>
            </a:r>
          </a:p>
          <a:p>
            <a:pPr marL="1657350" lvl="3" indent="-285750">
              <a:lnSpc>
                <a:spcPct val="107000"/>
              </a:lnSpc>
              <a:spcAft>
                <a:spcPts val="800"/>
              </a:spcAft>
              <a:buFont typeface="Wingdings" panose="05000000000000000000" pitchFamily="2" charset="2"/>
              <a:buChar char=""/>
            </a:pPr>
            <a:r>
              <a:rPr lang="en-GB" sz="1300" dirty="0">
                <a:latin typeface="Calibri" panose="020F0502020204030204" pitchFamily="34" charset="0"/>
                <a:ea typeface="Calibri" panose="020F0502020204030204" pitchFamily="34" charset="0"/>
                <a:cs typeface="Times New Roman" panose="02020603050405020304" pitchFamily="18" charset="0"/>
              </a:rPr>
              <a:t>CFI - </a:t>
            </a:r>
            <a:r>
              <a:rPr lang="en-GB" sz="1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https://lwn.net/Articles/810077/</a:t>
            </a:r>
            <a:r>
              <a:rPr lang="en-GB" sz="1300" dirty="0">
                <a:latin typeface="Calibri" panose="020F0502020204030204" pitchFamily="34" charset="0"/>
                <a:ea typeface="Calibri" panose="020F0502020204030204" pitchFamily="34" charset="0"/>
                <a:cs typeface="Times New Roman" panose="02020603050405020304" pitchFamily="18" charset="0"/>
              </a:rPr>
              <a:t> </a:t>
            </a:r>
            <a:endParaRPr lang="en-GB" sz="1000" dirty="0">
              <a:solidFill>
                <a:srgbClr val="000000"/>
              </a:solidFill>
              <a:latin typeface="Arial" panose="020B0604020202020204" pitchFamily="34" charset="0"/>
            </a:endParaRPr>
          </a:p>
          <a:p>
            <a:endParaRPr lang="en-GB" dirty="0"/>
          </a:p>
        </p:txBody>
      </p:sp>
      <p:sp>
        <p:nvSpPr>
          <p:cNvPr id="4" name="Content Placeholder 3">
            <a:extLst>
              <a:ext uri="{FF2B5EF4-FFF2-40B4-BE49-F238E27FC236}">
                <a16:creationId xmlns:a16="http://schemas.microsoft.com/office/drawing/2014/main" id="{329A02A2-A49E-472D-942E-0F21016C4BE1}"/>
              </a:ext>
            </a:extLst>
          </p:cNvPr>
          <p:cNvSpPr>
            <a:spLocks noGrp="1"/>
          </p:cNvSpPr>
          <p:nvPr>
            <p:ph sz="half" idx="2"/>
          </p:nvPr>
        </p:nvSpPr>
        <p:spPr>
          <a:xfrm>
            <a:off x="6172200" y="1330858"/>
            <a:ext cx="5579198" cy="5350599"/>
          </a:xfrm>
        </p:spPr>
        <p:txBody>
          <a:bodyPr>
            <a:normAutofit fontScale="85000" lnSpcReduction="20000"/>
          </a:bodyPr>
          <a:lstStyle/>
          <a:p>
            <a:r>
              <a:rPr lang="en-GB" sz="1800" dirty="0">
                <a:solidFill>
                  <a:srgbClr val="000000"/>
                </a:solidFill>
                <a:latin typeface="Arial" panose="020B0604020202020204" pitchFamily="34" charset="0"/>
              </a:rPr>
              <a:t>Thursday</a:t>
            </a:r>
          </a:p>
          <a:p>
            <a:pPr marL="457200" lvl="1"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Practical ways to secure an OS</a:t>
            </a:r>
          </a:p>
          <a:p>
            <a:pPr lvl="1"/>
            <a:r>
              <a:rPr lang="en-US" sz="1400" dirty="0">
                <a:solidFill>
                  <a:srgbClr val="000000"/>
                </a:solidFill>
                <a:latin typeface="Arial" panose="020B0604020202020204" pitchFamily="34" charset="0"/>
              </a:rPr>
              <a:t>Linux</a:t>
            </a:r>
          </a:p>
          <a:p>
            <a:pPr lvl="2"/>
            <a:r>
              <a:rPr lang="en-US" sz="1000" dirty="0">
                <a:solidFill>
                  <a:srgbClr val="000000"/>
                </a:solidFill>
                <a:latin typeface="Arial" panose="020B0604020202020204" pitchFamily="34" charset="0"/>
              </a:rPr>
              <a:t>https://youtu.be/GFGJ3e3oj2c </a:t>
            </a:r>
          </a:p>
          <a:p>
            <a:pPr lvl="2"/>
            <a:r>
              <a:rPr lang="en-US" sz="1000" dirty="0">
                <a:solidFill>
                  <a:srgbClr val="000000"/>
                </a:solidFill>
                <a:latin typeface="Arial" panose="020B0604020202020204" pitchFamily="34" charset="0"/>
              </a:rPr>
              <a:t>New Security Models - </a:t>
            </a:r>
            <a:r>
              <a:rPr lang="en-US" sz="1000" dirty="0" err="1">
                <a:solidFill>
                  <a:srgbClr val="000000"/>
                </a:solidFill>
                <a:latin typeface="Arial" panose="020B0604020202020204" pitchFamily="34" charset="0"/>
              </a:rPr>
              <a:t>Apparmor</a:t>
            </a:r>
            <a:endParaRPr lang="en-US" sz="1000" dirty="0">
              <a:solidFill>
                <a:srgbClr val="000000"/>
              </a:solidFill>
              <a:latin typeface="Arial" panose="020B0604020202020204" pitchFamily="34" charset="0"/>
            </a:endParaRPr>
          </a:p>
          <a:p>
            <a:pPr lvl="2"/>
            <a:r>
              <a:rPr lang="en-US" sz="1000" dirty="0" err="1">
                <a:solidFill>
                  <a:srgbClr val="000000"/>
                </a:solidFill>
                <a:latin typeface="Arial" panose="020B0604020202020204" pitchFamily="34" charset="0"/>
              </a:rPr>
              <a:t>SELinux</a:t>
            </a:r>
            <a:endParaRPr lang="en-US" sz="1000" dirty="0">
              <a:solidFill>
                <a:srgbClr val="000000"/>
              </a:solidFill>
              <a:latin typeface="Arial" panose="020B0604020202020204" pitchFamily="34" charset="0"/>
            </a:endParaRPr>
          </a:p>
          <a:p>
            <a:pPr lvl="2"/>
            <a:r>
              <a:rPr lang="en-US" sz="1000" dirty="0">
                <a:solidFill>
                  <a:srgbClr val="000000"/>
                </a:solidFill>
                <a:latin typeface="Arial" panose="020B0604020202020204" pitchFamily="34" charset="0"/>
              </a:rPr>
              <a:t>Landlock – </a:t>
            </a:r>
            <a:r>
              <a:rPr lang="en-US" sz="1000" dirty="0" err="1">
                <a:solidFill>
                  <a:srgbClr val="000000"/>
                </a:solidFill>
                <a:latin typeface="Arial" panose="020B0604020202020204" pitchFamily="34" charset="0"/>
              </a:rPr>
              <a:t>eBPF</a:t>
            </a:r>
            <a:r>
              <a:rPr lang="en-US" sz="1000" dirty="0">
                <a:solidFill>
                  <a:srgbClr val="000000"/>
                </a:solidFill>
                <a:latin typeface="Arial" panose="020B0604020202020204" pitchFamily="34" charset="0"/>
              </a:rPr>
              <a:t> on system calls, self-control</a:t>
            </a:r>
          </a:p>
          <a:p>
            <a:pPr lvl="2"/>
            <a:r>
              <a:rPr lang="en-US" sz="1000" dirty="0">
                <a:solidFill>
                  <a:srgbClr val="000000"/>
                </a:solidFill>
                <a:latin typeface="Arial" panose="020B0604020202020204" pitchFamily="34" charset="0"/>
              </a:rPr>
              <a:t>SARA – memory protections, USB filtering, plugins</a:t>
            </a:r>
          </a:p>
          <a:p>
            <a:pPr lvl="2"/>
            <a:r>
              <a:rPr lang="en-US" sz="1000" dirty="0" err="1">
                <a:solidFill>
                  <a:srgbClr val="000000"/>
                </a:solidFill>
                <a:latin typeface="Arial" panose="020B0604020202020204" pitchFamily="34" charset="0"/>
              </a:rPr>
              <a:t>WhiteEgret</a:t>
            </a:r>
            <a:r>
              <a:rPr lang="en-US" sz="1000" dirty="0">
                <a:solidFill>
                  <a:srgbClr val="000000"/>
                </a:solidFill>
                <a:latin typeface="Arial" panose="020B0604020202020204" pitchFamily="34" charset="0"/>
              </a:rPr>
              <a:t> – execution whitelist</a:t>
            </a:r>
          </a:p>
          <a:p>
            <a:pPr lvl="2"/>
            <a:r>
              <a:rPr lang="en-US" sz="1000" dirty="0">
                <a:solidFill>
                  <a:srgbClr val="000000"/>
                </a:solidFill>
                <a:latin typeface="Arial" panose="020B0604020202020204" pitchFamily="34" charset="0"/>
              </a:rPr>
              <a:t>Security module stacking</a:t>
            </a:r>
          </a:p>
          <a:p>
            <a:pPr lvl="2"/>
            <a:r>
              <a:rPr lang="en-US" sz="1000" dirty="0">
                <a:solidFill>
                  <a:srgbClr val="000000"/>
                </a:solidFill>
                <a:latin typeface="Arial" panose="020B0604020202020204" pitchFamily="34" charset="0"/>
              </a:rPr>
              <a:t>28m lines of code in 2021, meaning 28 one in a million errors</a:t>
            </a:r>
          </a:p>
          <a:p>
            <a:pPr lvl="2"/>
            <a:r>
              <a:rPr lang="en-US" sz="1000" dirty="0">
                <a:solidFill>
                  <a:srgbClr val="000000"/>
                </a:solidFill>
                <a:latin typeface="Arial" panose="020B0604020202020204" pitchFamily="34" charset="0"/>
              </a:rPr>
              <a:t>Harden </a:t>
            </a:r>
            <a:r>
              <a:rPr lang="en-US" sz="1000" dirty="0" err="1">
                <a:solidFill>
                  <a:srgbClr val="000000"/>
                </a:solidFill>
                <a:latin typeface="Arial" panose="020B0604020202020204" pitchFamily="34" charset="0"/>
              </a:rPr>
              <a:t>linux</a:t>
            </a:r>
            <a:r>
              <a:rPr lang="en-US" sz="1000" dirty="0">
                <a:solidFill>
                  <a:srgbClr val="000000"/>
                </a:solidFill>
                <a:latin typeface="Arial" panose="020B0604020202020204" pitchFamily="34" charset="0"/>
              </a:rPr>
              <a:t> </a:t>
            </a:r>
            <a:r>
              <a:rPr lang="en-US" sz="1000" dirty="0" err="1">
                <a:solidFill>
                  <a:srgbClr val="000000"/>
                </a:solidFill>
                <a:latin typeface="Arial" panose="020B0604020202020204" pitchFamily="34" charset="0"/>
              </a:rPr>
              <a:t>vm</a:t>
            </a:r>
            <a:endParaRPr lang="en-US" sz="1000" dirty="0">
              <a:solidFill>
                <a:srgbClr val="000000"/>
              </a:solidFill>
              <a:latin typeface="Arial" panose="020B0604020202020204" pitchFamily="34" charset="0"/>
            </a:endParaRPr>
          </a:p>
          <a:p>
            <a:pPr lvl="2"/>
            <a:r>
              <a:rPr lang="en-US" sz="1000" dirty="0">
                <a:solidFill>
                  <a:srgbClr val="000000"/>
                </a:solidFill>
                <a:latin typeface="Arial" panose="020B0604020202020204" pitchFamily="34" charset="0"/>
              </a:rPr>
              <a:t>Immutable </a:t>
            </a:r>
            <a:r>
              <a:rPr lang="en-US" sz="1000" dirty="0" err="1">
                <a:solidFill>
                  <a:srgbClr val="000000"/>
                </a:solidFill>
                <a:latin typeface="Arial" panose="020B0604020202020204" pitchFamily="34" charset="0"/>
              </a:rPr>
              <a:t>linux</a:t>
            </a:r>
            <a:r>
              <a:rPr lang="en-US" sz="1000" dirty="0">
                <a:solidFill>
                  <a:srgbClr val="000000"/>
                </a:solidFill>
                <a:latin typeface="Arial" panose="020B0604020202020204" pitchFamily="34" charset="0"/>
              </a:rPr>
              <a:t> </a:t>
            </a:r>
            <a:r>
              <a:rPr lang="en-US" sz="1000" dirty="0" err="1">
                <a:solidFill>
                  <a:srgbClr val="000000"/>
                </a:solidFill>
                <a:latin typeface="Arial" panose="020B0604020202020204" pitchFamily="34" charset="0"/>
              </a:rPr>
              <a:t>silverblue</a:t>
            </a:r>
            <a:endParaRPr lang="en-US" sz="1400" dirty="0">
              <a:solidFill>
                <a:srgbClr val="000000"/>
              </a:solidFill>
              <a:latin typeface="Arial" panose="020B0604020202020204" pitchFamily="34" charset="0"/>
            </a:endParaRPr>
          </a:p>
          <a:p>
            <a:pPr lvl="1"/>
            <a:r>
              <a:rPr lang="en-US" sz="1400" dirty="0">
                <a:solidFill>
                  <a:srgbClr val="000000"/>
                </a:solidFill>
                <a:latin typeface="Arial" panose="020B0604020202020204" pitchFamily="34" charset="0"/>
              </a:rPr>
              <a:t>Windows</a:t>
            </a:r>
          </a:p>
          <a:p>
            <a:pPr lvl="2"/>
            <a:r>
              <a:rPr lang="en-US" sz="1000" dirty="0">
                <a:solidFill>
                  <a:srgbClr val="000000"/>
                </a:solidFill>
                <a:latin typeface="Arial" panose="020B0604020202020204" pitchFamily="34" charset="0"/>
              </a:rPr>
              <a:t>https://techcommunity.microsoft.com/t5/windows-security/turn-on-mandatory-aslr-in-windows-security/m-p/1186989 </a:t>
            </a:r>
          </a:p>
          <a:p>
            <a:pPr lvl="1"/>
            <a:endParaRPr lang="en-US" sz="140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Friday</a:t>
            </a:r>
          </a:p>
          <a:p>
            <a:pPr lvl="1"/>
            <a:endParaRPr lang="en-GB" sz="1400" dirty="0">
              <a:solidFill>
                <a:srgbClr val="000000"/>
              </a:solidFill>
              <a:latin typeface="Arial" panose="020B0604020202020204" pitchFamily="34" charset="0"/>
            </a:endParaRPr>
          </a:p>
          <a:p>
            <a:pPr lvl="1"/>
            <a:r>
              <a:rPr lang="en-US" sz="1400" dirty="0">
                <a:solidFill>
                  <a:srgbClr val="000000"/>
                </a:solidFill>
                <a:latin typeface="Arial" panose="020B0604020202020204" pitchFamily="34" charset="0"/>
              </a:rPr>
              <a:t>Configuring an OS to secure it workshop </a:t>
            </a:r>
          </a:p>
          <a:p>
            <a:pPr lvl="1"/>
            <a:r>
              <a:rPr lang="en-GB" sz="1400" dirty="0">
                <a:solidFill>
                  <a:srgbClr val="000000"/>
                </a:solidFill>
                <a:latin typeface="Arial" panose="020B0604020202020204" pitchFamily="34" charset="0"/>
              </a:rPr>
              <a:t>Issue Assignment 2</a:t>
            </a:r>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98811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OS Security &amp;</a:t>
            </a:r>
          </a:p>
          <a:p>
            <a:pPr algn="ctr"/>
            <a:r>
              <a:rPr lang="en-GB" sz="4400" b="1" spc="300" dirty="0">
                <a:solidFill>
                  <a:schemeClr val="bg1"/>
                </a:solidFill>
                <a:latin typeface="EuroStyle" panose="02027200000000000000" pitchFamily="18" charset="0"/>
              </a:rPr>
              <a:t>Defensive </a:t>
            </a:r>
          </a:p>
          <a:p>
            <a:pPr algn="ctr"/>
            <a:r>
              <a:rPr lang="en-GB" sz="4400" b="1" spc="300" dirty="0">
                <a:solidFill>
                  <a:schemeClr val="bg1"/>
                </a:solidFill>
                <a:latin typeface="EuroStyle" panose="02027200000000000000" pitchFamily="18" charset="0"/>
              </a:rPr>
              <a:t>Programming</a:t>
            </a:r>
          </a:p>
          <a:p>
            <a:pPr algn="ctr"/>
            <a:r>
              <a:rPr lang="en-GB" sz="3200" b="1" spc="300" dirty="0">
                <a:solidFill>
                  <a:schemeClr val="bg1"/>
                </a:solidFill>
                <a:latin typeface="EuroStyle" panose="02027200000000000000" pitchFamily="18" charset="0"/>
              </a:rPr>
              <a:t>Week 3</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rgbClr val="FFC000"/>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A714-46A4-4E76-8548-D57251EC7880}"/>
              </a:ext>
            </a:extLst>
          </p:cNvPr>
          <p:cNvSpPr>
            <a:spLocks noGrp="1"/>
          </p:cNvSpPr>
          <p:nvPr>
            <p:ph type="title"/>
          </p:nvPr>
        </p:nvSpPr>
        <p:spPr/>
        <p:txBody>
          <a:bodyPr/>
          <a:lstStyle/>
          <a:p>
            <a:r>
              <a:rPr lang="en-GB" dirty="0"/>
              <a:t>Degree Apprenticeship – Training Levels</a:t>
            </a:r>
          </a:p>
        </p:txBody>
      </p:sp>
      <p:sp>
        <p:nvSpPr>
          <p:cNvPr id="3" name="Content Placeholder 2">
            <a:extLst>
              <a:ext uri="{FF2B5EF4-FFF2-40B4-BE49-F238E27FC236}">
                <a16:creationId xmlns:a16="http://schemas.microsoft.com/office/drawing/2014/main" id="{5E390638-6CBB-4D59-AC8D-0A1693D53E21}"/>
              </a:ext>
            </a:extLst>
          </p:cNvPr>
          <p:cNvSpPr>
            <a:spLocks noGrp="1"/>
          </p:cNvSpPr>
          <p:nvPr>
            <p:ph idx="1"/>
          </p:nvPr>
        </p:nvSpPr>
        <p:spPr/>
        <p:txBody>
          <a:bodyPr/>
          <a:lstStyle/>
          <a:p>
            <a:pPr marL="0" indent="0">
              <a:buNone/>
            </a:pPr>
            <a:endParaRPr lang="en-GB" dirty="0"/>
          </a:p>
          <a:p>
            <a:pPr marL="0" indent="0">
              <a:buNone/>
            </a:pPr>
            <a:r>
              <a:rPr lang="en-GB" dirty="0"/>
              <a:t>The Cyber Security Technical Professional (integrated degree) apprenticeship is delivered at the following Levels:</a:t>
            </a:r>
          </a:p>
          <a:p>
            <a:pPr marL="0" indent="0">
              <a:buNone/>
            </a:pPr>
            <a:endParaRPr lang="en-GB" dirty="0"/>
          </a:p>
          <a:p>
            <a:pPr marL="0" indent="0" algn="ctr">
              <a:buNone/>
            </a:pPr>
            <a:r>
              <a:rPr lang="en-GB" dirty="0"/>
              <a:t>Year 1 – Level 4</a:t>
            </a:r>
          </a:p>
          <a:p>
            <a:pPr marL="0" indent="0" algn="ctr">
              <a:buNone/>
            </a:pPr>
            <a:r>
              <a:rPr lang="en-GB" dirty="0">
                <a:highlight>
                  <a:srgbClr val="00FF00"/>
                </a:highlight>
              </a:rPr>
              <a:t>Year 2 – Level 5</a:t>
            </a:r>
          </a:p>
          <a:p>
            <a:pPr marL="0" indent="0" algn="ctr">
              <a:buNone/>
            </a:pPr>
            <a:r>
              <a:rPr lang="en-GB" dirty="0"/>
              <a:t>Year 3 – Level 6</a:t>
            </a:r>
          </a:p>
        </p:txBody>
      </p:sp>
    </p:spTree>
    <p:extLst>
      <p:ext uri="{BB962C8B-B14F-4D97-AF65-F5344CB8AC3E}">
        <p14:creationId xmlns:p14="http://schemas.microsoft.com/office/powerpoint/2010/main" val="40075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11648" r="30312" b="39402"/>
          <a:stretch/>
        </p:blipFill>
        <p:spPr>
          <a:xfrm>
            <a:off x="2482408" y="1395943"/>
            <a:ext cx="7227183" cy="5381375"/>
          </a:xfrm>
        </p:spPr>
      </p:pic>
    </p:spTree>
    <p:extLst>
      <p:ext uri="{BB962C8B-B14F-4D97-AF65-F5344CB8AC3E}">
        <p14:creationId xmlns:p14="http://schemas.microsoft.com/office/powerpoint/2010/main" val="401410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60598" r="30312" b="10700"/>
          <a:stretch/>
        </p:blipFill>
        <p:spPr>
          <a:xfrm>
            <a:off x="2482408" y="2327590"/>
            <a:ext cx="7227183" cy="3155351"/>
          </a:xfrm>
        </p:spPr>
      </p:pic>
    </p:spTree>
    <p:extLst>
      <p:ext uri="{BB962C8B-B14F-4D97-AF65-F5344CB8AC3E}">
        <p14:creationId xmlns:p14="http://schemas.microsoft.com/office/powerpoint/2010/main" val="35953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Module Overview</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pPr marL="0" indent="0">
              <a:buNone/>
            </a:pPr>
            <a:r>
              <a:rPr lang="en-GB" sz="1800" dirty="0">
                <a:solidFill>
                  <a:srgbClr val="000000"/>
                </a:solidFill>
                <a:latin typeface="Arial" panose="020B0604020202020204" pitchFamily="34" charset="0"/>
              </a:rPr>
              <a:t>This module introduces students to the tasks of operating systems such as controlling and allocating memory, prioritising system requests, controlling input and output devices, facilitating data networking and managing files, including security and protection.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Students will learn the concepts of security protection in operating systems, such as hierarchical protection domains, and how they are employed to resist malware threats.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A design pattern is a description of how to solve a problem that can be used in many different situations and can help deepen the understanding of object-orientated programming and help improve software design and reusability. They can also be used for secure programming and students will learn how to apply them along with other methods and tools.</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This module contributes to cyber knowledge. It strengthens and deepens the computing underpinnings developed at earlier levels of study.</a:t>
            </a:r>
          </a:p>
        </p:txBody>
      </p:sp>
    </p:spTree>
    <p:extLst>
      <p:ext uri="{BB962C8B-B14F-4D97-AF65-F5344CB8AC3E}">
        <p14:creationId xmlns:p14="http://schemas.microsoft.com/office/powerpoint/2010/main" val="36524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B5C0-7797-4E62-BD5C-EADF4A7CD391}"/>
              </a:ext>
            </a:extLst>
          </p:cNvPr>
          <p:cNvSpPr>
            <a:spLocks noGrp="1"/>
          </p:cNvSpPr>
          <p:nvPr>
            <p:ph type="title"/>
          </p:nvPr>
        </p:nvSpPr>
        <p:spPr/>
        <p:txBody>
          <a:bodyPr/>
          <a:lstStyle/>
          <a:p>
            <a:r>
              <a:rPr lang="en-GB" dirty="0"/>
              <a:t>Module Learning Outcomes</a:t>
            </a:r>
            <a:endParaRPr lang="en-GB" b="1" dirty="0"/>
          </a:p>
        </p:txBody>
      </p:sp>
      <p:graphicFrame>
        <p:nvGraphicFramePr>
          <p:cNvPr id="4" name="Table 4">
            <a:extLst>
              <a:ext uri="{FF2B5EF4-FFF2-40B4-BE49-F238E27FC236}">
                <a16:creationId xmlns:a16="http://schemas.microsoft.com/office/drawing/2014/main" id="{8A37CDB9-E18B-44F7-B972-B90D1179C821}"/>
              </a:ext>
            </a:extLst>
          </p:cNvPr>
          <p:cNvGraphicFramePr>
            <a:graphicFrameLocks noGrp="1"/>
          </p:cNvGraphicFramePr>
          <p:nvPr>
            <p:ph idx="1"/>
            <p:extLst>
              <p:ext uri="{D42A27DB-BD31-4B8C-83A1-F6EECF244321}">
                <p14:modId xmlns:p14="http://schemas.microsoft.com/office/powerpoint/2010/main" val="3908590095"/>
              </p:ext>
            </p:extLst>
          </p:nvPr>
        </p:nvGraphicFramePr>
        <p:xfrm>
          <a:off x="838200" y="1825625"/>
          <a:ext cx="10515597" cy="3205480"/>
        </p:xfrm>
        <a:graphic>
          <a:graphicData uri="http://schemas.openxmlformats.org/drawingml/2006/table">
            <a:tbl>
              <a:tblPr firstRow="1" bandRow="1">
                <a:tableStyleId>{5C22544A-7EE6-4342-B048-85BDC9FD1C3A}</a:tableStyleId>
              </a:tblPr>
              <a:tblGrid>
                <a:gridCol w="1848556">
                  <a:extLst>
                    <a:ext uri="{9D8B030D-6E8A-4147-A177-3AD203B41FA5}">
                      <a16:colId xmlns:a16="http://schemas.microsoft.com/office/drawing/2014/main" val="955113903"/>
                    </a:ext>
                  </a:extLst>
                </a:gridCol>
                <a:gridCol w="5161842">
                  <a:extLst>
                    <a:ext uri="{9D8B030D-6E8A-4147-A177-3AD203B41FA5}">
                      <a16:colId xmlns:a16="http://schemas.microsoft.com/office/drawing/2014/main" val="409784620"/>
                    </a:ext>
                  </a:extLst>
                </a:gridCol>
                <a:gridCol w="3505199">
                  <a:extLst>
                    <a:ext uri="{9D8B030D-6E8A-4147-A177-3AD203B41FA5}">
                      <a16:colId xmlns:a16="http://schemas.microsoft.com/office/drawing/2014/main" val="3299999000"/>
                    </a:ext>
                  </a:extLst>
                </a:gridCol>
              </a:tblGrid>
              <a:tr h="370840">
                <a:tc>
                  <a:txBody>
                    <a:bodyPr/>
                    <a:lstStyle/>
                    <a:p>
                      <a:r>
                        <a:rPr lang="en-GB" dirty="0"/>
                        <a:t>Module Outcome</a:t>
                      </a:r>
                    </a:p>
                  </a:txBody>
                  <a:tcPr/>
                </a:tc>
                <a:tc>
                  <a:txBody>
                    <a:bodyPr/>
                    <a:lstStyle/>
                    <a:p>
                      <a:r>
                        <a:rPr lang="en-GB" dirty="0"/>
                        <a:t>Description</a:t>
                      </a:r>
                    </a:p>
                  </a:txBody>
                  <a:tcPr/>
                </a:tc>
                <a:tc>
                  <a:txBody>
                    <a:bodyPr/>
                    <a:lstStyle/>
                    <a:p>
                      <a:r>
                        <a:rPr lang="en-GB" dirty="0"/>
                        <a:t>Covered in Week</a:t>
                      </a:r>
                    </a:p>
                  </a:txBody>
                  <a:tcPr/>
                </a:tc>
                <a:extLst>
                  <a:ext uri="{0D108BD9-81ED-4DB2-BD59-A6C34878D82A}">
                    <a16:rowId xmlns:a16="http://schemas.microsoft.com/office/drawing/2014/main" val="3873761967"/>
                  </a:ext>
                </a:extLst>
              </a:tr>
              <a:tr h="370840">
                <a:tc>
                  <a:txBody>
                    <a:bodyPr/>
                    <a:lstStyle/>
                    <a:p>
                      <a:r>
                        <a:rPr lang="en-GB" dirty="0"/>
                        <a:t>1</a:t>
                      </a:r>
                    </a:p>
                  </a:txBody>
                  <a:tcPr/>
                </a:tc>
                <a:tc>
                  <a:txBody>
                    <a:bodyPr/>
                    <a:lstStyle/>
                    <a:p>
                      <a:r>
                        <a:rPr lang="en-GB" sz="1800" dirty="0"/>
                        <a:t>Configure an Operating System in accordance with security policy.</a:t>
                      </a:r>
                      <a:endParaRPr lang="en-GB" dirty="0"/>
                    </a:p>
                  </a:txBody>
                  <a:tcPr/>
                </a:tc>
                <a:tc>
                  <a:txBody>
                    <a:bodyPr/>
                    <a:lstStyle/>
                    <a:p>
                      <a:r>
                        <a:rPr lang="en-GB" dirty="0"/>
                        <a:t>3</a:t>
                      </a:r>
                    </a:p>
                  </a:txBody>
                  <a:tcPr/>
                </a:tc>
                <a:extLst>
                  <a:ext uri="{0D108BD9-81ED-4DB2-BD59-A6C34878D82A}">
                    <a16:rowId xmlns:a16="http://schemas.microsoft.com/office/drawing/2014/main" val="1303051131"/>
                  </a:ext>
                </a:extLst>
              </a:tr>
              <a:tr h="370840">
                <a:tc>
                  <a:txBody>
                    <a:bodyPr/>
                    <a:lstStyle/>
                    <a:p>
                      <a:r>
                        <a:rPr lang="en-GB" dirty="0"/>
                        <a:t>2</a:t>
                      </a:r>
                    </a:p>
                  </a:txBody>
                  <a:tcPr/>
                </a:tc>
                <a:tc>
                  <a:txBody>
                    <a:bodyPr/>
                    <a:lstStyle/>
                    <a:p>
                      <a:r>
                        <a:rPr lang="en-GB" sz="1800" dirty="0"/>
                        <a:t>Identify threats and the features that mitigate the threats. </a:t>
                      </a:r>
                      <a:endParaRPr lang="en-GB" dirty="0"/>
                    </a:p>
                  </a:txBody>
                  <a:tcPr/>
                </a:tc>
                <a:tc>
                  <a:txBody>
                    <a:bodyPr/>
                    <a:lstStyle/>
                    <a:p>
                      <a:r>
                        <a:rPr lang="en-GB" dirty="0"/>
                        <a:t>3</a:t>
                      </a:r>
                    </a:p>
                  </a:txBody>
                  <a:tcPr/>
                </a:tc>
                <a:extLst>
                  <a:ext uri="{0D108BD9-81ED-4DB2-BD59-A6C34878D82A}">
                    <a16:rowId xmlns:a16="http://schemas.microsoft.com/office/drawing/2014/main" val="1758693310"/>
                  </a:ext>
                </a:extLst>
              </a:tr>
              <a:tr h="370840">
                <a:tc>
                  <a:txBody>
                    <a:bodyPr/>
                    <a:lstStyle/>
                    <a:p>
                      <a:r>
                        <a:rPr lang="en-GB" dirty="0"/>
                        <a:t>3</a:t>
                      </a:r>
                    </a:p>
                  </a:txBody>
                  <a:tcPr/>
                </a:tc>
                <a:tc>
                  <a:txBody>
                    <a:bodyPr/>
                    <a:lstStyle/>
                    <a:p>
                      <a:r>
                        <a:rPr lang="en-GB" sz="1800" dirty="0"/>
                        <a:t>Identify appropriate secure programming principles and design patterns and analyse their fitness to address security issues. </a:t>
                      </a:r>
                      <a:endParaRPr lang="en-GB" dirty="0"/>
                    </a:p>
                  </a:txBody>
                  <a:tcPr/>
                </a:tc>
                <a:tc>
                  <a:txBody>
                    <a:bodyPr/>
                    <a:lstStyle/>
                    <a:p>
                      <a:r>
                        <a:rPr lang="en-GB" dirty="0"/>
                        <a:t>1 &amp; 2</a:t>
                      </a:r>
                    </a:p>
                  </a:txBody>
                  <a:tcPr/>
                </a:tc>
                <a:extLst>
                  <a:ext uri="{0D108BD9-81ED-4DB2-BD59-A6C34878D82A}">
                    <a16:rowId xmlns:a16="http://schemas.microsoft.com/office/drawing/2014/main" val="1581960960"/>
                  </a:ext>
                </a:extLst>
              </a:tr>
              <a:tr h="370840">
                <a:tc>
                  <a:txBody>
                    <a:bodyPr/>
                    <a:lstStyle/>
                    <a:p>
                      <a:r>
                        <a:rPr lang="en-GB" dirty="0"/>
                        <a:t>4</a:t>
                      </a:r>
                    </a:p>
                  </a:txBody>
                  <a:tcPr/>
                </a:tc>
                <a:tc>
                  <a:txBody>
                    <a:bodyPr/>
                    <a:lstStyle/>
                    <a:p>
                      <a:r>
                        <a:rPr lang="en-GB" sz="1800" dirty="0"/>
                        <a:t>Research sources of secure programming practices and apply them. </a:t>
                      </a:r>
                      <a:endParaRPr lang="en-GB" dirty="0"/>
                    </a:p>
                  </a:txBody>
                  <a:tcPr/>
                </a:tc>
                <a:tc>
                  <a:txBody>
                    <a:bodyPr/>
                    <a:lstStyle/>
                    <a:p>
                      <a:r>
                        <a:rPr lang="en-GB" dirty="0"/>
                        <a:t>1 &amp; 2</a:t>
                      </a:r>
                    </a:p>
                  </a:txBody>
                  <a:tcPr/>
                </a:tc>
                <a:extLst>
                  <a:ext uri="{0D108BD9-81ED-4DB2-BD59-A6C34878D82A}">
                    <a16:rowId xmlns:a16="http://schemas.microsoft.com/office/drawing/2014/main" val="720612667"/>
                  </a:ext>
                </a:extLst>
              </a:tr>
            </a:tbl>
          </a:graphicData>
        </a:graphic>
      </p:graphicFrame>
    </p:spTree>
    <p:extLst>
      <p:ext uri="{BB962C8B-B14F-4D97-AF65-F5344CB8AC3E}">
        <p14:creationId xmlns:p14="http://schemas.microsoft.com/office/powerpoint/2010/main" val="201883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2883-B499-4376-9815-3C46047A0A2F}"/>
              </a:ext>
            </a:extLst>
          </p:cNvPr>
          <p:cNvSpPr>
            <a:spLocks noGrp="1"/>
          </p:cNvSpPr>
          <p:nvPr>
            <p:ph type="title"/>
          </p:nvPr>
        </p:nvSpPr>
        <p:spPr/>
        <p:txBody>
          <a:bodyPr/>
          <a:lstStyle/>
          <a:p>
            <a:r>
              <a:rPr lang="en-US" dirty="0"/>
              <a:t>Module hours expectations</a:t>
            </a:r>
            <a:endParaRPr lang="en-GB" dirty="0"/>
          </a:p>
        </p:txBody>
      </p:sp>
      <p:graphicFrame>
        <p:nvGraphicFramePr>
          <p:cNvPr id="4" name="Table 4">
            <a:extLst>
              <a:ext uri="{FF2B5EF4-FFF2-40B4-BE49-F238E27FC236}">
                <a16:creationId xmlns:a16="http://schemas.microsoft.com/office/drawing/2014/main" id="{E030EAED-58A5-4164-A2E2-5394113E1482}"/>
              </a:ext>
            </a:extLst>
          </p:cNvPr>
          <p:cNvGraphicFramePr>
            <a:graphicFrameLocks noGrp="1"/>
          </p:cNvGraphicFramePr>
          <p:nvPr>
            <p:ph idx="1"/>
            <p:extLst>
              <p:ext uri="{D42A27DB-BD31-4B8C-83A1-F6EECF244321}">
                <p14:modId xmlns:p14="http://schemas.microsoft.com/office/powerpoint/2010/main" val="891729625"/>
              </p:ext>
            </p:extLst>
          </p:nvPr>
        </p:nvGraphicFramePr>
        <p:xfrm>
          <a:off x="702734" y="2185035"/>
          <a:ext cx="6138333" cy="3210560"/>
        </p:xfrm>
        <a:graphic>
          <a:graphicData uri="http://schemas.openxmlformats.org/drawingml/2006/table">
            <a:tbl>
              <a:tblPr firstRow="1" bandRow="1">
                <a:tableStyleId>{5C22544A-7EE6-4342-B048-85BDC9FD1C3A}</a:tableStyleId>
              </a:tblPr>
              <a:tblGrid>
                <a:gridCol w="2760098">
                  <a:extLst>
                    <a:ext uri="{9D8B030D-6E8A-4147-A177-3AD203B41FA5}">
                      <a16:colId xmlns:a16="http://schemas.microsoft.com/office/drawing/2014/main" val="3908967118"/>
                    </a:ext>
                  </a:extLst>
                </a:gridCol>
                <a:gridCol w="3378235">
                  <a:extLst>
                    <a:ext uri="{9D8B030D-6E8A-4147-A177-3AD203B41FA5}">
                      <a16:colId xmlns:a16="http://schemas.microsoft.com/office/drawing/2014/main" val="1182187595"/>
                    </a:ext>
                  </a:extLst>
                </a:gridCol>
              </a:tblGrid>
              <a:tr h="370840">
                <a:tc>
                  <a:txBody>
                    <a:bodyPr/>
                    <a:lstStyle/>
                    <a:p>
                      <a:r>
                        <a:rPr lang="en-US" dirty="0"/>
                        <a:t>Type of study</a:t>
                      </a:r>
                      <a:endParaRPr lang="en-GB" dirty="0"/>
                    </a:p>
                  </a:txBody>
                  <a:tcPr/>
                </a:tc>
                <a:tc>
                  <a:txBody>
                    <a:bodyPr/>
                    <a:lstStyle/>
                    <a:p>
                      <a:r>
                        <a:rPr lang="en-US" dirty="0"/>
                        <a:t>Hours expected</a:t>
                      </a:r>
                      <a:endParaRPr lang="en-GB" dirty="0"/>
                    </a:p>
                  </a:txBody>
                  <a:tcPr/>
                </a:tc>
                <a:extLst>
                  <a:ext uri="{0D108BD9-81ED-4DB2-BD59-A6C34878D82A}">
                    <a16:rowId xmlns:a16="http://schemas.microsoft.com/office/drawing/2014/main" val="795104174"/>
                  </a:ext>
                </a:extLst>
              </a:tr>
              <a:tr h="370840">
                <a:tc>
                  <a:txBody>
                    <a:bodyPr/>
                    <a:lstStyle/>
                    <a:p>
                      <a:r>
                        <a:rPr lang="en-US" dirty="0"/>
                        <a:t>Independent study hours</a:t>
                      </a:r>
                    </a:p>
                    <a:p>
                      <a:r>
                        <a:rPr lang="en-US" sz="1200" i="1" dirty="0"/>
                        <a:t>(Not in work or in college time)</a:t>
                      </a:r>
                    </a:p>
                    <a:p>
                      <a:endParaRPr lang="en-GB" dirty="0"/>
                    </a:p>
                  </a:txBody>
                  <a:tcPr/>
                </a:tc>
                <a:tc>
                  <a:txBody>
                    <a:bodyPr/>
                    <a:lstStyle/>
                    <a:p>
                      <a:r>
                        <a:rPr lang="en-US" dirty="0"/>
                        <a:t>135</a:t>
                      </a:r>
                      <a:endParaRPr lang="en-GB" dirty="0"/>
                    </a:p>
                  </a:txBody>
                  <a:tcPr/>
                </a:tc>
                <a:extLst>
                  <a:ext uri="{0D108BD9-81ED-4DB2-BD59-A6C34878D82A}">
                    <a16:rowId xmlns:a16="http://schemas.microsoft.com/office/drawing/2014/main" val="3057660349"/>
                  </a:ext>
                </a:extLst>
              </a:tr>
              <a:tr h="370840">
                <a:tc>
                  <a:txBody>
                    <a:bodyPr/>
                    <a:lstStyle/>
                    <a:p>
                      <a:r>
                        <a:rPr lang="en-US" dirty="0"/>
                        <a:t>Placement study hours</a:t>
                      </a:r>
                    </a:p>
                    <a:p>
                      <a:r>
                        <a:rPr lang="en-US" sz="1200" i="1" dirty="0"/>
                        <a:t>(time at work)</a:t>
                      </a:r>
                    </a:p>
                    <a:p>
                      <a:endParaRPr lang="en-GB" dirty="0"/>
                    </a:p>
                  </a:txBody>
                  <a:tcPr/>
                </a:tc>
                <a:tc>
                  <a:txBody>
                    <a:bodyPr/>
                    <a:lstStyle/>
                    <a:p>
                      <a:r>
                        <a:rPr lang="en-US" dirty="0"/>
                        <a:t>75</a:t>
                      </a:r>
                      <a:endParaRPr lang="en-GB" dirty="0"/>
                    </a:p>
                  </a:txBody>
                  <a:tcPr/>
                </a:tc>
                <a:extLst>
                  <a:ext uri="{0D108BD9-81ED-4DB2-BD59-A6C34878D82A}">
                    <a16:rowId xmlns:a16="http://schemas.microsoft.com/office/drawing/2014/main" val="659486718"/>
                  </a:ext>
                </a:extLst>
              </a:tr>
              <a:tr h="370840">
                <a:tc>
                  <a:txBody>
                    <a:bodyPr/>
                    <a:lstStyle/>
                    <a:p>
                      <a:r>
                        <a:rPr lang="en-US" dirty="0"/>
                        <a:t>Face-to-Face learning</a:t>
                      </a:r>
                    </a:p>
                    <a:p>
                      <a:r>
                        <a:rPr lang="en-US" sz="1200" i="1" dirty="0"/>
                        <a:t>(In college time)</a:t>
                      </a:r>
                    </a:p>
                    <a:p>
                      <a:endParaRPr lang="en-GB" dirty="0"/>
                    </a:p>
                  </a:txBody>
                  <a:tcPr/>
                </a:tc>
                <a:tc>
                  <a:txBody>
                    <a:bodyPr/>
                    <a:lstStyle/>
                    <a:p>
                      <a:r>
                        <a:rPr lang="en-US" dirty="0"/>
                        <a:t>90 </a:t>
                      </a:r>
                    </a:p>
                    <a:p>
                      <a:r>
                        <a:rPr lang="en-US" dirty="0"/>
                        <a:t>(over 3 teaching weeks)</a:t>
                      </a:r>
                      <a:endParaRPr lang="en-GB" dirty="0"/>
                    </a:p>
                  </a:txBody>
                  <a:tcPr/>
                </a:tc>
                <a:extLst>
                  <a:ext uri="{0D108BD9-81ED-4DB2-BD59-A6C34878D82A}">
                    <a16:rowId xmlns:a16="http://schemas.microsoft.com/office/drawing/2014/main" val="725984614"/>
                  </a:ext>
                </a:extLst>
              </a:tr>
              <a:tr h="370840">
                <a:tc>
                  <a:txBody>
                    <a:bodyPr/>
                    <a:lstStyle/>
                    <a:p>
                      <a:r>
                        <a:rPr lang="en-US" dirty="0"/>
                        <a:t>Total</a:t>
                      </a:r>
                      <a:endParaRPr lang="en-GB" dirty="0"/>
                    </a:p>
                  </a:txBody>
                  <a:tcPr/>
                </a:tc>
                <a:tc>
                  <a:txBody>
                    <a:bodyPr/>
                    <a:lstStyle/>
                    <a:p>
                      <a:r>
                        <a:rPr lang="en-US" dirty="0"/>
                        <a:t>300</a:t>
                      </a:r>
                      <a:endParaRPr lang="en-GB" dirty="0"/>
                    </a:p>
                  </a:txBody>
                  <a:tcPr/>
                </a:tc>
                <a:extLst>
                  <a:ext uri="{0D108BD9-81ED-4DB2-BD59-A6C34878D82A}">
                    <a16:rowId xmlns:a16="http://schemas.microsoft.com/office/drawing/2014/main" val="4117957953"/>
                  </a:ext>
                </a:extLst>
              </a:tr>
            </a:tbl>
          </a:graphicData>
        </a:graphic>
      </p:graphicFrame>
      <p:sp>
        <p:nvSpPr>
          <p:cNvPr id="3" name="TextBox 2">
            <a:extLst>
              <a:ext uri="{FF2B5EF4-FFF2-40B4-BE49-F238E27FC236}">
                <a16:creationId xmlns:a16="http://schemas.microsoft.com/office/drawing/2014/main" id="{3EDF88D1-5B18-4F2B-82EE-7DC35E76B4CE}"/>
              </a:ext>
            </a:extLst>
          </p:cNvPr>
          <p:cNvSpPr txBox="1"/>
          <p:nvPr/>
        </p:nvSpPr>
        <p:spPr>
          <a:xfrm>
            <a:off x="1670756" y="1690688"/>
            <a:ext cx="8095101" cy="369332"/>
          </a:xfrm>
          <a:prstGeom prst="rect">
            <a:avLst/>
          </a:prstGeom>
          <a:noFill/>
        </p:spPr>
        <p:txBody>
          <a:bodyPr wrap="none" rtlCol="0">
            <a:spAutoFit/>
          </a:bodyPr>
          <a:lstStyle/>
          <a:p>
            <a:r>
              <a:rPr lang="en-GB" dirty="0"/>
              <a:t>This module has been created with the expectation that you will be working </a:t>
            </a:r>
            <a:r>
              <a:rPr lang="en-GB" u="sng" dirty="0"/>
              <a:t>at least:</a:t>
            </a:r>
          </a:p>
        </p:txBody>
      </p:sp>
      <p:sp>
        <p:nvSpPr>
          <p:cNvPr id="16" name="Ellipse 15">
            <a:extLst>
              <a:ext uri="{FF2B5EF4-FFF2-40B4-BE49-F238E27FC236}">
                <a16:creationId xmlns:a16="http://schemas.microsoft.com/office/drawing/2014/main" id="{B73BF6CE-A4C4-41F2-9BDA-C8CC95467334}"/>
              </a:ext>
            </a:extLst>
          </p:cNvPr>
          <p:cNvSpPr/>
          <p:nvPr/>
        </p:nvSpPr>
        <p:spPr>
          <a:xfrm>
            <a:off x="3406140" y="2503912"/>
            <a:ext cx="635282" cy="481196"/>
          </a:xfrm>
          <a:prstGeom prst="ellipse">
            <a:avLst/>
          </a:prstGeom>
          <a:solidFill>
            <a:srgbClr val="E71224">
              <a:alpha val="5000"/>
            </a:srgbClr>
          </a:solidFill>
          <a:ln w="36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extLst>
      <p:ext uri="{BB962C8B-B14F-4D97-AF65-F5344CB8AC3E}">
        <p14:creationId xmlns:p14="http://schemas.microsoft.com/office/powerpoint/2010/main" val="163703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292C-D909-4287-8696-E17CC5C5AEAE}"/>
              </a:ext>
            </a:extLst>
          </p:cNvPr>
          <p:cNvSpPr>
            <a:spLocks noGrp="1"/>
          </p:cNvSpPr>
          <p:nvPr>
            <p:ph type="title"/>
          </p:nvPr>
        </p:nvSpPr>
        <p:spPr/>
        <p:txBody>
          <a:bodyPr/>
          <a:lstStyle/>
          <a:p>
            <a:r>
              <a:rPr lang="en-GB" dirty="0"/>
              <a:t>Syllabus – Week 3 commencing Jan 10</a:t>
            </a:r>
            <a:r>
              <a:rPr lang="en-GB" baseline="30000" dirty="0"/>
              <a:t>th</a:t>
            </a:r>
            <a:r>
              <a:rPr lang="en-GB" dirty="0"/>
              <a:t> 2022</a:t>
            </a:r>
          </a:p>
        </p:txBody>
      </p:sp>
      <p:sp>
        <p:nvSpPr>
          <p:cNvPr id="3" name="Content Placeholder 2">
            <a:extLst>
              <a:ext uri="{FF2B5EF4-FFF2-40B4-BE49-F238E27FC236}">
                <a16:creationId xmlns:a16="http://schemas.microsoft.com/office/drawing/2014/main" id="{65EFF8C6-42AC-4A83-BF2F-E83C6EFB2852}"/>
              </a:ext>
            </a:extLst>
          </p:cNvPr>
          <p:cNvSpPr>
            <a:spLocks noGrp="1"/>
          </p:cNvSpPr>
          <p:nvPr>
            <p:ph sz="half" idx="1"/>
          </p:nvPr>
        </p:nvSpPr>
        <p:spPr>
          <a:xfrm>
            <a:off x="838200" y="1330858"/>
            <a:ext cx="5181600" cy="5527141"/>
          </a:xfrm>
        </p:spPr>
        <p:txBody>
          <a:bodyPr>
            <a:normAutofit/>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Assignment 1 due tonight!</a:t>
            </a:r>
            <a:endParaRPr lang="en-US" sz="1400" dirty="0">
              <a:solidFill>
                <a:srgbClr val="000000"/>
              </a:solidFill>
              <a:latin typeface="Arial" panose="020B0604020202020204" pitchFamily="34" charset="0"/>
            </a:endParaRPr>
          </a:p>
          <a:p>
            <a:pPr lvl="1"/>
            <a:r>
              <a:rPr lang="en-GB" sz="1400" b="0" i="0" u="none" strike="noStrike" baseline="0" dirty="0">
                <a:solidFill>
                  <a:srgbClr val="000000"/>
                </a:solidFill>
                <a:latin typeface="Arial" panose="020B0604020202020204" pitchFamily="34" charset="0"/>
              </a:rPr>
              <a:t>Operating System core concepts – refresher</a:t>
            </a:r>
          </a:p>
          <a:p>
            <a:pPr lvl="1"/>
            <a:endParaRPr lang="en-US" sz="1000" b="0" i="1"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Tuesday</a:t>
            </a:r>
          </a:p>
          <a:p>
            <a:pPr lvl="1"/>
            <a:r>
              <a:rPr lang="en-GB" sz="1400" dirty="0">
                <a:solidFill>
                  <a:srgbClr val="000000"/>
                </a:solidFill>
                <a:latin typeface="Arial" panose="020B0604020202020204" pitchFamily="34" charset="0"/>
              </a:rPr>
              <a:t>Threats to Operating Systems</a:t>
            </a:r>
          </a:p>
          <a:p>
            <a:pPr lvl="2"/>
            <a:r>
              <a:rPr lang="en-GB" sz="1000" b="0" i="0" u="none" strike="noStrike" baseline="0" dirty="0">
                <a:solidFill>
                  <a:srgbClr val="000000"/>
                </a:solidFill>
                <a:latin typeface="Arial" panose="020B0604020202020204" pitchFamily="34" charset="0"/>
              </a:rPr>
              <a:t>Malware</a:t>
            </a:r>
          </a:p>
          <a:p>
            <a:pPr lvl="2"/>
            <a:r>
              <a:rPr lang="en-GB" sz="1000" b="0" i="0" u="none" strike="noStrike" baseline="0" dirty="0">
                <a:solidFill>
                  <a:srgbClr val="000000"/>
                </a:solidFill>
                <a:latin typeface="Arial" panose="020B0604020202020204" pitchFamily="34" charset="0"/>
              </a:rPr>
              <a:t>Side channel attacks</a:t>
            </a:r>
          </a:p>
          <a:p>
            <a:pPr lvl="2"/>
            <a:r>
              <a:rPr lang="en-GB" sz="1000" dirty="0">
                <a:solidFill>
                  <a:srgbClr val="000000"/>
                </a:solidFill>
                <a:latin typeface="Arial" panose="020B0604020202020204" pitchFamily="34" charset="0"/>
              </a:rPr>
              <a:t>Boot Processes</a:t>
            </a:r>
          </a:p>
          <a:p>
            <a:pPr lvl="2"/>
            <a:r>
              <a:rPr lang="en-GB" sz="1000" dirty="0">
                <a:solidFill>
                  <a:srgbClr val="000000"/>
                </a:solidFill>
                <a:latin typeface="Arial" panose="020B0604020202020204" pitchFamily="34" charset="0"/>
              </a:rPr>
              <a:t>What else?</a:t>
            </a:r>
          </a:p>
          <a:p>
            <a:pPr lvl="1"/>
            <a:endParaRPr lang="en-GB" sz="1400" b="0" i="0" u="none" strike="noStrike" baseline="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Wednesday</a:t>
            </a:r>
          </a:p>
          <a:p>
            <a:pPr lvl="1"/>
            <a:r>
              <a:rPr lang="en-GB" sz="1400" dirty="0">
                <a:solidFill>
                  <a:srgbClr val="000000"/>
                </a:solidFill>
                <a:latin typeface="Arial" panose="020B0604020202020204" pitchFamily="34" charset="0"/>
              </a:rPr>
              <a:t>Security features of Operating Systems</a:t>
            </a:r>
          </a:p>
          <a:p>
            <a:pPr lvl="1"/>
            <a:r>
              <a:rPr lang="en-GB" sz="1400" dirty="0">
                <a:solidFill>
                  <a:srgbClr val="000000"/>
                </a:solidFill>
                <a:latin typeface="Arial" panose="020B0604020202020204" pitchFamily="34" charset="0"/>
              </a:rPr>
              <a:t>Securing an OS</a:t>
            </a:r>
          </a:p>
          <a:p>
            <a:endParaRPr lang="en-GB" dirty="0"/>
          </a:p>
        </p:txBody>
      </p:sp>
      <p:sp>
        <p:nvSpPr>
          <p:cNvPr id="4" name="Content Placeholder 3">
            <a:extLst>
              <a:ext uri="{FF2B5EF4-FFF2-40B4-BE49-F238E27FC236}">
                <a16:creationId xmlns:a16="http://schemas.microsoft.com/office/drawing/2014/main" id="{329A02A2-A49E-472D-942E-0F21016C4BE1}"/>
              </a:ext>
            </a:extLst>
          </p:cNvPr>
          <p:cNvSpPr>
            <a:spLocks noGrp="1"/>
          </p:cNvSpPr>
          <p:nvPr>
            <p:ph sz="half" idx="2"/>
          </p:nvPr>
        </p:nvSpPr>
        <p:spPr>
          <a:xfrm>
            <a:off x="6172200" y="1330858"/>
            <a:ext cx="5579198" cy="5350599"/>
          </a:xfrm>
        </p:spPr>
        <p:txBody>
          <a:bodyPr>
            <a:normAutofit/>
          </a:bodyPr>
          <a:lstStyle/>
          <a:p>
            <a:r>
              <a:rPr lang="en-GB" sz="1800" dirty="0">
                <a:solidFill>
                  <a:srgbClr val="000000"/>
                </a:solidFill>
                <a:latin typeface="Arial" panose="020B0604020202020204" pitchFamily="34" charset="0"/>
              </a:rPr>
              <a:t>Thursday</a:t>
            </a:r>
          </a:p>
          <a:p>
            <a:pPr marL="457200" lvl="1"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Practical ways to secure an OS</a:t>
            </a:r>
          </a:p>
          <a:p>
            <a:pPr lvl="1"/>
            <a:r>
              <a:rPr lang="en-US" sz="1400" dirty="0">
                <a:solidFill>
                  <a:srgbClr val="000000"/>
                </a:solidFill>
                <a:latin typeface="Arial" panose="020B0604020202020204" pitchFamily="34" charset="0"/>
              </a:rPr>
              <a:t>Linux</a:t>
            </a:r>
          </a:p>
          <a:p>
            <a:pPr lvl="1"/>
            <a:r>
              <a:rPr lang="en-US" sz="1400" dirty="0">
                <a:solidFill>
                  <a:srgbClr val="000000"/>
                </a:solidFill>
                <a:latin typeface="Arial" panose="020B0604020202020204" pitchFamily="34" charset="0"/>
              </a:rPr>
              <a:t>Windows</a:t>
            </a:r>
          </a:p>
          <a:p>
            <a:pPr lvl="1"/>
            <a:endParaRPr lang="en-US" sz="140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Friday</a:t>
            </a:r>
          </a:p>
          <a:p>
            <a:pPr lvl="1"/>
            <a:endParaRPr lang="en-GB" sz="1400" dirty="0">
              <a:solidFill>
                <a:srgbClr val="000000"/>
              </a:solidFill>
              <a:latin typeface="Arial" panose="020B0604020202020204" pitchFamily="34" charset="0"/>
            </a:endParaRPr>
          </a:p>
          <a:p>
            <a:pPr lvl="1"/>
            <a:r>
              <a:rPr lang="en-US" sz="1400" dirty="0">
                <a:solidFill>
                  <a:srgbClr val="000000"/>
                </a:solidFill>
                <a:latin typeface="Arial" panose="020B0604020202020204" pitchFamily="34" charset="0"/>
              </a:rPr>
              <a:t>Configuring an OS to secure it workshop </a:t>
            </a:r>
          </a:p>
          <a:p>
            <a:pPr lvl="1"/>
            <a:r>
              <a:rPr lang="en-GB" sz="1400" dirty="0">
                <a:solidFill>
                  <a:srgbClr val="000000"/>
                </a:solidFill>
                <a:latin typeface="Arial" panose="020B0604020202020204" pitchFamily="34" charset="0"/>
              </a:rPr>
              <a:t>Issue Assignment 2</a:t>
            </a:r>
            <a:endParaRPr lang="en-GB" sz="14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012017243"/>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941</Words>
  <Application>Microsoft Office PowerPoint</Application>
  <PresentationFormat>Widescreen</PresentationFormat>
  <Paragraphs>186</Paragraphs>
  <Slides>16</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EuroStyle</vt:lpstr>
      <vt:lpstr>Symbol</vt:lpstr>
      <vt:lpstr>Wingdings</vt:lpstr>
      <vt:lpstr>degree2</vt:lpstr>
      <vt:lpstr>Introduction</vt:lpstr>
      <vt:lpstr>PowerPoint Presentation</vt:lpstr>
      <vt:lpstr>Degree Apprenticeship – Training Levels</vt:lpstr>
      <vt:lpstr>Degree Apprenticeship – Training Levels</vt:lpstr>
      <vt:lpstr>Degree Apprenticeship – Training Levels</vt:lpstr>
      <vt:lpstr>Module Overview</vt:lpstr>
      <vt:lpstr>Module Learning Outcomes</vt:lpstr>
      <vt:lpstr>Module hours expectations</vt:lpstr>
      <vt:lpstr>Syllabus – Week 3 commencing Jan 10th 2022</vt:lpstr>
      <vt:lpstr>Assessment</vt:lpstr>
      <vt:lpstr>Component A - Portfolio</vt:lpstr>
      <vt:lpstr>Component B - Report </vt:lpstr>
      <vt:lpstr>Apprenticeship IT Training Environments</vt:lpstr>
      <vt:lpstr>If you see a slide with this background…</vt:lpstr>
      <vt:lpstr>If you see a slide with this background…</vt:lpstr>
      <vt:lpstr>Syllabus – Week 3 commencing Jan 10th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2022-01-10T08:37:13Z</dcterms:modified>
</cp:coreProperties>
</file>