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 autoAdjust="0"/>
    <p:restoredTop sz="94708"/>
  </p:normalViewPr>
  <p:slideViewPr>
    <p:cSldViewPr snapToGrid="0" snapToObjects="1">
      <p:cViewPr varScale="1">
        <p:scale>
          <a:sx n="125" d="100"/>
          <a:sy n="125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0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5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6880" y="1380490"/>
            <a:ext cx="350202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500871" y="1946909"/>
            <a:ext cx="3507104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65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5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9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1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aveibeenpwned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wsecureismypassword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5200" y="2228968"/>
            <a:ext cx="8461599" cy="1373070"/>
          </a:xfrm>
        </p:spPr>
        <p:txBody>
          <a:bodyPr/>
          <a:lstStyle/>
          <a:p>
            <a:r>
              <a:rPr lang="en-GB" sz="4800" dirty="0" smtClean="0"/>
              <a:t>Cloud Computing Security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Infrastructure Technician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Something the user is or does </a:t>
            </a:r>
          </a:p>
          <a:p>
            <a:pPr lvl="1"/>
            <a:r>
              <a:rPr lang="en-GB" dirty="0" smtClean="0"/>
              <a:t>Fingerprint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etinal pattern</a:t>
            </a:r>
          </a:p>
          <a:p>
            <a:pPr lvl="1"/>
            <a:r>
              <a:rPr lang="en-GB" dirty="0" smtClean="0"/>
              <a:t>DNA sequence (there are assorted definitions of what is sufficient)</a:t>
            </a:r>
          </a:p>
          <a:p>
            <a:pPr lvl="1"/>
            <a:r>
              <a:rPr lang="en-GB" dirty="0" smtClean="0"/>
              <a:t>Signature</a:t>
            </a:r>
          </a:p>
          <a:p>
            <a:pPr lvl="1"/>
            <a:r>
              <a:rPr lang="en-GB" dirty="0" smtClean="0"/>
              <a:t>Face</a:t>
            </a:r>
          </a:p>
          <a:p>
            <a:pPr lvl="1"/>
            <a:r>
              <a:rPr lang="en-GB" dirty="0" smtClean="0"/>
              <a:t>Voice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nique bio-electric signals or other biometric identifier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74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Multi-factor 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Single factor</a:t>
            </a:r>
          </a:p>
          <a:p>
            <a:pPr lvl="1"/>
            <a:r>
              <a:rPr lang="en-GB" dirty="0" smtClean="0"/>
              <a:t>Only one required</a:t>
            </a:r>
          </a:p>
          <a:p>
            <a:pPr lvl="1"/>
            <a:endParaRPr lang="en-GB" dirty="0"/>
          </a:p>
          <a:p>
            <a:r>
              <a:rPr lang="en-GB" dirty="0" smtClean="0"/>
              <a:t>Two factor</a:t>
            </a:r>
          </a:p>
          <a:p>
            <a:pPr lvl="1"/>
            <a:r>
              <a:rPr lang="en-GB" dirty="0" smtClean="0"/>
              <a:t>Two required</a:t>
            </a:r>
          </a:p>
          <a:p>
            <a:pPr lvl="1"/>
            <a:endParaRPr lang="en-GB" dirty="0"/>
          </a:p>
          <a:p>
            <a:r>
              <a:rPr lang="en-GB" dirty="0" smtClean="0"/>
              <a:t>Research authentication requirements</a:t>
            </a:r>
          </a:p>
          <a:p>
            <a:pPr lvl="1"/>
            <a:r>
              <a:rPr lang="en-GB" dirty="0" smtClean="0"/>
              <a:t>Banking</a:t>
            </a:r>
          </a:p>
          <a:p>
            <a:pPr lvl="1"/>
            <a:r>
              <a:rPr lang="en-GB" dirty="0" smtClean="0"/>
              <a:t>Gmail</a:t>
            </a:r>
          </a:p>
          <a:p>
            <a:pPr lvl="1"/>
            <a:r>
              <a:rPr lang="en-GB" dirty="0" smtClean="0"/>
              <a:t>iCloud</a:t>
            </a:r>
          </a:p>
          <a:p>
            <a:pPr lvl="1"/>
            <a:r>
              <a:rPr lang="en-GB" dirty="0" smtClean="0"/>
              <a:t>Dropbox</a:t>
            </a:r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87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Password managers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User IDs are often </a:t>
            </a:r>
            <a:r>
              <a:rPr lang="en-GB" dirty="0" smtClean="0"/>
              <a:t>guessable</a:t>
            </a:r>
          </a:p>
          <a:p>
            <a:r>
              <a:rPr lang="en-GB" dirty="0"/>
              <a:t>D</a:t>
            </a:r>
            <a:r>
              <a:rPr lang="en-GB" dirty="0" smtClean="0"/>
              <a:t>erived </a:t>
            </a:r>
            <a:r>
              <a:rPr lang="en-GB" dirty="0"/>
              <a:t>from the account holder's </a:t>
            </a:r>
            <a:r>
              <a:rPr lang="en-GB" dirty="0" smtClean="0"/>
              <a:t>name, email address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Complex </a:t>
            </a:r>
            <a:r>
              <a:rPr lang="en-GB" dirty="0"/>
              <a:t>passwords are difficult to </a:t>
            </a:r>
            <a:r>
              <a:rPr lang="en-GB" dirty="0" smtClean="0"/>
              <a:t>remember</a:t>
            </a:r>
          </a:p>
          <a:p>
            <a:r>
              <a:rPr lang="en-GB" dirty="0" smtClean="0"/>
              <a:t>Many </a:t>
            </a:r>
            <a:r>
              <a:rPr lang="en-GB" dirty="0"/>
              <a:t>users have defaulted to passwords like </a:t>
            </a:r>
            <a:endParaRPr lang="en-GB" dirty="0" smtClean="0"/>
          </a:p>
          <a:p>
            <a:pPr lvl="1"/>
            <a:r>
              <a:rPr lang="en-GB" dirty="0" smtClean="0"/>
              <a:t>“password" </a:t>
            </a:r>
          </a:p>
          <a:p>
            <a:pPr lvl="1"/>
            <a:r>
              <a:rPr lang="en-GB" dirty="0" smtClean="0"/>
              <a:t>"abc123“</a:t>
            </a:r>
          </a:p>
          <a:p>
            <a:pPr lvl="1"/>
            <a:r>
              <a:rPr lang="en-GB" dirty="0" smtClean="0"/>
              <a:t>their </a:t>
            </a:r>
            <a:r>
              <a:rPr lang="en-GB" dirty="0"/>
              <a:t>pet's </a:t>
            </a:r>
            <a:r>
              <a:rPr lang="en-GB" dirty="0" smtClean="0"/>
              <a:t>name</a:t>
            </a:r>
          </a:p>
          <a:p>
            <a:pPr lvl="1"/>
            <a:r>
              <a:rPr lang="en-GB" dirty="0" smtClean="0"/>
              <a:t>other </a:t>
            </a:r>
            <a:r>
              <a:rPr lang="en-GB" dirty="0"/>
              <a:t>easily guessable or breakable naming </a:t>
            </a:r>
            <a:r>
              <a:rPr lang="en-GB" dirty="0" smtClean="0"/>
              <a:t>conventions</a:t>
            </a:r>
          </a:p>
          <a:p>
            <a:r>
              <a:rPr lang="en-GB" dirty="0" smtClean="0"/>
              <a:t>Hundreds </a:t>
            </a:r>
            <a:r>
              <a:rPr lang="en-GB" dirty="0"/>
              <a:t>of millions or </a:t>
            </a:r>
            <a:r>
              <a:rPr lang="en-GB" dirty="0" smtClean="0"/>
              <a:t>more passwords </a:t>
            </a:r>
            <a:r>
              <a:rPr lang="en-GB" dirty="0"/>
              <a:t>may already be floating around the seedier corners of the </a:t>
            </a:r>
            <a:r>
              <a:rPr lang="en-GB" dirty="0" smtClean="0"/>
              <a:t>internet</a:t>
            </a:r>
          </a:p>
          <a:p>
            <a:r>
              <a:rPr lang="en-GB" dirty="0">
                <a:hlinkClick r:id="rId2"/>
              </a:rPr>
              <a:t>https://haveibeenpwned.com</a:t>
            </a:r>
            <a:r>
              <a:rPr lang="en-GB" dirty="0" smtClean="0">
                <a:hlinkClick r:id="rId2"/>
              </a:rPr>
              <a:t>/</a:t>
            </a: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95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Password managers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user creates </a:t>
            </a:r>
            <a:r>
              <a:rPr lang="en-GB" dirty="0"/>
              <a:t>a master password for access to </a:t>
            </a:r>
            <a:r>
              <a:rPr lang="en-GB" dirty="0" smtClean="0"/>
              <a:t>their </a:t>
            </a:r>
            <a:r>
              <a:rPr lang="en-GB" dirty="0"/>
              <a:t>identity </a:t>
            </a:r>
            <a:r>
              <a:rPr lang="en-GB" dirty="0" smtClean="0"/>
              <a:t>vault</a:t>
            </a:r>
          </a:p>
          <a:p>
            <a:pPr lvl="1"/>
            <a:r>
              <a:rPr lang="en-GB" dirty="0" smtClean="0"/>
              <a:t>If this is forgotten then passwords are not available and will have to be reset </a:t>
            </a:r>
          </a:p>
          <a:p>
            <a:r>
              <a:rPr lang="en-GB" dirty="0" smtClean="0"/>
              <a:t>The </a:t>
            </a:r>
            <a:r>
              <a:rPr lang="en-GB" dirty="0"/>
              <a:t>password manager fills in individual user IDs and passwords for the sites and apps </a:t>
            </a:r>
            <a:r>
              <a:rPr lang="en-GB" dirty="0" smtClean="0"/>
              <a:t>in use </a:t>
            </a:r>
          </a:p>
          <a:p>
            <a:r>
              <a:rPr lang="en-GB" dirty="0" smtClean="0"/>
              <a:t>Each </a:t>
            </a:r>
            <a:r>
              <a:rPr lang="en-GB" dirty="0"/>
              <a:t>site or app </a:t>
            </a:r>
            <a:r>
              <a:rPr lang="en-GB" dirty="0" smtClean="0"/>
              <a:t>can have a </a:t>
            </a:r>
            <a:r>
              <a:rPr lang="en-GB" dirty="0"/>
              <a:t>different, complex and hard to remember </a:t>
            </a:r>
            <a:r>
              <a:rPr lang="en-GB" dirty="0" smtClean="0"/>
              <a:t>password</a:t>
            </a:r>
          </a:p>
          <a:p>
            <a:pPr lvl="1"/>
            <a:r>
              <a:rPr lang="en-GB" dirty="0" smtClean="0"/>
              <a:t>These can be generated by the password manager</a:t>
            </a:r>
          </a:p>
          <a:p>
            <a:r>
              <a:rPr lang="en-GB" dirty="0" smtClean="0"/>
              <a:t>Two factor authentication provides security</a:t>
            </a:r>
          </a:p>
          <a:p>
            <a:r>
              <a:rPr lang="en-GB" dirty="0" smtClean="0"/>
              <a:t>The vault is encrypted (on the device or in the cloud)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42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Password managers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Features</a:t>
            </a:r>
          </a:p>
          <a:p>
            <a:pPr lvl="1"/>
            <a:r>
              <a:rPr lang="en-GB" dirty="0" smtClean="0"/>
              <a:t>Local storage</a:t>
            </a:r>
          </a:p>
          <a:p>
            <a:pPr lvl="1"/>
            <a:r>
              <a:rPr lang="en-GB" dirty="0" smtClean="0"/>
              <a:t>Cloud based vault (accessible from multiple devices)</a:t>
            </a:r>
          </a:p>
          <a:p>
            <a:pPr lvl="1"/>
            <a:r>
              <a:rPr lang="en-GB" dirty="0" smtClean="0"/>
              <a:t>Form filling</a:t>
            </a:r>
          </a:p>
          <a:p>
            <a:pPr lvl="1"/>
            <a:r>
              <a:rPr lang="en-GB" dirty="0" smtClean="0"/>
              <a:t>App integration</a:t>
            </a:r>
          </a:p>
          <a:p>
            <a:pPr lvl="1"/>
            <a:r>
              <a:rPr lang="en-GB" dirty="0" smtClean="0"/>
              <a:t>Fingerprint authentication (IOS, Android)</a:t>
            </a:r>
          </a:p>
          <a:p>
            <a:pPr lvl="1"/>
            <a:r>
              <a:rPr lang="en-GB" dirty="0" smtClean="0"/>
              <a:t>Built into the OS (Apple Keychain)</a:t>
            </a:r>
          </a:p>
          <a:p>
            <a:pPr lvl="1"/>
            <a:r>
              <a:rPr lang="en-GB" dirty="0" smtClean="0"/>
              <a:t>Automatic password change (renders old password hacks obsolete)</a:t>
            </a:r>
          </a:p>
          <a:p>
            <a:pPr lvl="1"/>
            <a:r>
              <a:rPr lang="en-GB" dirty="0" smtClean="0"/>
              <a:t>Travel mode (limited set of password on mobile device)</a:t>
            </a:r>
          </a:p>
        </p:txBody>
      </p:sp>
    </p:spTree>
    <p:extLst>
      <p:ext uri="{BB962C8B-B14F-4D97-AF65-F5344CB8AC3E}">
        <p14:creationId xmlns:p14="http://schemas.microsoft.com/office/powerpoint/2010/main" val="4792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Password managers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Login </a:t>
            </a:r>
            <a:r>
              <a:rPr lang="en-GB" dirty="0"/>
              <a:t>credentials </a:t>
            </a:r>
            <a:r>
              <a:rPr lang="en-GB" dirty="0" smtClean="0"/>
              <a:t>must be stored </a:t>
            </a:r>
            <a:r>
              <a:rPr lang="en-GB" dirty="0"/>
              <a:t>in an encrypted </a:t>
            </a:r>
            <a:r>
              <a:rPr lang="en-GB" dirty="0" smtClean="0"/>
              <a:t>form</a:t>
            </a:r>
          </a:p>
          <a:p>
            <a:r>
              <a:rPr lang="en-GB" dirty="0"/>
              <a:t>Secure resource </a:t>
            </a:r>
            <a:r>
              <a:rPr lang="en-GB" dirty="0" smtClean="0"/>
              <a:t>usage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en-GB" dirty="0" smtClean="0"/>
              <a:t>using </a:t>
            </a:r>
            <a:r>
              <a:rPr lang="en-GB" dirty="0"/>
              <a:t>secure memory </a:t>
            </a:r>
            <a:r>
              <a:rPr lang="en-GB" dirty="0" smtClean="0"/>
              <a:t>to prevent a </a:t>
            </a:r>
            <a:r>
              <a:rPr lang="en-GB" dirty="0"/>
              <a:t>decrypted password being </a:t>
            </a:r>
            <a:r>
              <a:rPr lang="en-GB" dirty="0" smtClean="0"/>
              <a:t>recovered by </a:t>
            </a:r>
            <a:r>
              <a:rPr lang="en-GB" dirty="0"/>
              <a:t>a malicious security </a:t>
            </a:r>
            <a:r>
              <a:rPr lang="en-GB" dirty="0" smtClean="0"/>
              <a:t>cracker</a:t>
            </a:r>
          </a:p>
          <a:p>
            <a:r>
              <a:rPr lang="en-GB" dirty="0" smtClean="0"/>
              <a:t>Should </a:t>
            </a:r>
            <a:r>
              <a:rPr lang="en-GB" dirty="0"/>
              <a:t>not trust the security of outside </a:t>
            </a:r>
            <a:r>
              <a:rPr lang="en-GB" dirty="0" smtClean="0"/>
              <a:t>applications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hey may store decrypted passwords in undeleted temp files</a:t>
            </a:r>
            <a:br>
              <a:rPr lang="en-GB" dirty="0" smtClean="0"/>
            </a:br>
            <a:r>
              <a:rPr lang="en-GB" dirty="0" smtClean="0"/>
              <a:t>(Google Chrome used to show passwords without authentication)</a:t>
            </a:r>
          </a:p>
          <a:p>
            <a:endParaRPr lang="en-GB" dirty="0" smtClean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72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Summarry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1.4 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factors required for secure </a:t>
            </a:r>
            <a:r>
              <a:rPr lang="en-GB" dirty="0" smtClean="0"/>
              <a:t>password</a:t>
            </a:r>
          </a:p>
          <a:p>
            <a:pPr lvl="1"/>
            <a:r>
              <a:rPr lang="en-GB" dirty="0" smtClean="0"/>
              <a:t>set </a:t>
            </a:r>
            <a:r>
              <a:rPr lang="en-GB" dirty="0"/>
              <a:t>a strong password </a:t>
            </a:r>
            <a:r>
              <a:rPr lang="en-GB" dirty="0" smtClean="0"/>
              <a:t>policy</a:t>
            </a:r>
          </a:p>
          <a:p>
            <a:pPr lvl="1"/>
            <a:r>
              <a:rPr lang="en-GB" dirty="0" smtClean="0"/>
              <a:t>use </a:t>
            </a:r>
            <a:r>
              <a:rPr lang="en-GB" dirty="0"/>
              <a:t>multifactor / two-factor authentication where </a:t>
            </a:r>
            <a:r>
              <a:rPr lang="en-GB" dirty="0" smtClean="0"/>
              <a:t>available</a:t>
            </a:r>
          </a:p>
          <a:p>
            <a:pPr lvl="1"/>
            <a:endParaRPr lang="en-GB" dirty="0"/>
          </a:p>
          <a:p>
            <a:r>
              <a:rPr lang="en-GB" dirty="0"/>
              <a:t>1.5 </a:t>
            </a:r>
            <a:endParaRPr lang="en-GB" dirty="0" smtClean="0"/>
          </a:p>
          <a:p>
            <a:r>
              <a:rPr lang="en-GB" dirty="0" smtClean="0"/>
              <a:t>List </a:t>
            </a:r>
            <a:r>
              <a:rPr lang="en-GB" dirty="0"/>
              <a:t>the pros and cons of password management tools and </a:t>
            </a:r>
            <a:r>
              <a:rPr lang="en-GB" dirty="0" smtClean="0"/>
              <a:t>services 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passwords in one </a:t>
            </a:r>
            <a:r>
              <a:rPr lang="en-GB" dirty="0" smtClean="0"/>
              <a:t>place</a:t>
            </a:r>
          </a:p>
          <a:p>
            <a:pPr lvl="1"/>
            <a:r>
              <a:rPr lang="en-GB" dirty="0" smtClean="0"/>
              <a:t>access </a:t>
            </a:r>
            <a:r>
              <a:rPr lang="en-GB" dirty="0"/>
              <a:t>on </a:t>
            </a:r>
            <a:r>
              <a:rPr lang="en-GB"/>
              <a:t>multiple </a:t>
            </a:r>
            <a:r>
              <a:rPr lang="en-GB" smtClean="0"/>
              <a:t>device</a:t>
            </a:r>
          </a:p>
          <a:p>
            <a:pPr lvl="1"/>
            <a:r>
              <a:rPr lang="en-GB" smtClean="0"/>
              <a:t>password </a:t>
            </a:r>
            <a:r>
              <a:rPr lang="en-GB" dirty="0"/>
              <a:t>generation.</a:t>
            </a:r>
            <a:endParaRPr lang="en-GB" dirty="0" smtClean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75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issues?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Data breaches</a:t>
            </a:r>
          </a:p>
          <a:p>
            <a:r>
              <a:rPr lang="en-GB" dirty="0" smtClean="0"/>
              <a:t>Account hijacking</a:t>
            </a:r>
          </a:p>
          <a:p>
            <a:r>
              <a:rPr lang="en-GB" dirty="0" smtClean="0"/>
              <a:t>Insider threats</a:t>
            </a:r>
          </a:p>
          <a:p>
            <a:r>
              <a:rPr lang="en-GB" dirty="0" smtClean="0"/>
              <a:t>Malware injection</a:t>
            </a:r>
          </a:p>
          <a:p>
            <a:r>
              <a:rPr lang="en-GB" dirty="0" smtClean="0"/>
              <a:t>Abuse of services  - hosting illegal content</a:t>
            </a:r>
          </a:p>
          <a:p>
            <a:r>
              <a:rPr lang="en-GB" dirty="0" smtClean="0"/>
              <a:t>Insecure APIs (application programming interfaces)</a:t>
            </a:r>
          </a:p>
          <a:p>
            <a:r>
              <a:rPr lang="en-GB" dirty="0" smtClean="0"/>
              <a:t>Denial of service attacks</a:t>
            </a:r>
          </a:p>
          <a:p>
            <a:r>
              <a:rPr lang="en-GB" dirty="0" smtClean="0"/>
              <a:t>Shared vulnerabilities  - who is responsible for access and passwords</a:t>
            </a:r>
          </a:p>
          <a:p>
            <a:r>
              <a:rPr lang="en-GB" dirty="0" smtClean="0"/>
              <a:t>Data loss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Find a real failure example for each one of these problems 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80934"/>
              </p:ext>
            </p:extLst>
          </p:nvPr>
        </p:nvGraphicFramePr>
        <p:xfrm>
          <a:off x="776834" y="2124117"/>
          <a:ext cx="9659634" cy="3708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9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1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Cloud provider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Cloud</a:t>
                      </a:r>
                      <a:r>
                        <a:rPr lang="en-GB" baseline="0" dirty="0" smtClean="0"/>
                        <a:t> user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Infrastructure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Technican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Data breaches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Account hijacking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Insider threats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Malware injection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Abuse of services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Insecure APIs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Denial of service attacks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Shared vulnerabilities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Data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6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breach countermeasures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Secure communications</a:t>
            </a:r>
          </a:p>
          <a:p>
            <a:pPr lvl="1"/>
            <a:r>
              <a:rPr lang="en-GB" dirty="0" smtClean="0"/>
              <a:t>HTTPS</a:t>
            </a:r>
          </a:p>
          <a:p>
            <a:pPr lvl="2"/>
            <a:r>
              <a:rPr lang="en-GB" dirty="0" smtClean="0"/>
              <a:t>Encrypted</a:t>
            </a:r>
          </a:p>
          <a:p>
            <a:pPr lvl="2"/>
            <a:r>
              <a:rPr lang="en-GB" dirty="0" smtClean="0"/>
              <a:t>Client authenticates server certificate</a:t>
            </a:r>
          </a:p>
          <a:p>
            <a:pPr lvl="1"/>
            <a:r>
              <a:rPr lang="en-GB" dirty="0" smtClean="0"/>
              <a:t>VPN</a:t>
            </a:r>
          </a:p>
          <a:p>
            <a:pPr lvl="2"/>
            <a:r>
              <a:rPr lang="en-GB" dirty="0" smtClean="0"/>
              <a:t>Secure connection to tenant’s cloud VLAN</a:t>
            </a:r>
          </a:p>
          <a:p>
            <a:pPr lvl="2"/>
            <a:r>
              <a:rPr lang="en-GB" dirty="0" smtClean="0"/>
              <a:t>encrypted </a:t>
            </a:r>
            <a:r>
              <a:rPr lang="en-GB" dirty="0"/>
              <a:t>data</a:t>
            </a:r>
          </a:p>
          <a:p>
            <a:pPr lvl="2"/>
            <a:r>
              <a:rPr lang="en-GB" dirty="0"/>
              <a:t>sender authentication to prevent </a:t>
            </a:r>
            <a:r>
              <a:rPr lang="en-GB" dirty="0" smtClean="0"/>
              <a:t>unauthorised </a:t>
            </a:r>
            <a:r>
              <a:rPr lang="en-GB" dirty="0"/>
              <a:t>users from accessing the VPN</a:t>
            </a:r>
          </a:p>
          <a:p>
            <a:pPr lvl="2"/>
            <a:r>
              <a:rPr lang="en-GB" dirty="0"/>
              <a:t>message integrity to detect any instances of tampering with transmitted </a:t>
            </a:r>
            <a:r>
              <a:rPr lang="en-GB" dirty="0" smtClean="0"/>
              <a:t>messages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21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VPN example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321" y="2009776"/>
            <a:ext cx="5113810" cy="477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Shared vulnerabilities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Passwords</a:t>
            </a:r>
          </a:p>
          <a:p>
            <a:pPr lvl="2"/>
            <a:r>
              <a:rPr lang="en-GB" dirty="0" smtClean="0"/>
              <a:t>Tenant controls issuing</a:t>
            </a:r>
          </a:p>
          <a:p>
            <a:pPr lvl="2"/>
            <a:r>
              <a:rPr lang="en-GB" dirty="0" smtClean="0"/>
              <a:t>Tenant and host control password policies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Access control</a:t>
            </a:r>
          </a:p>
          <a:p>
            <a:pPr lvl="2"/>
            <a:r>
              <a:rPr lang="en-GB" dirty="0" smtClean="0"/>
              <a:t>Tenant and host control user and group creation</a:t>
            </a:r>
          </a:p>
          <a:p>
            <a:pPr lvl="2"/>
            <a:r>
              <a:rPr lang="en-GB" dirty="0"/>
              <a:t>Tenant and host control user and group </a:t>
            </a:r>
            <a:r>
              <a:rPr lang="en-GB" dirty="0" smtClean="0"/>
              <a:t>access to resources</a:t>
            </a:r>
            <a:endParaRPr lang="en-GB" dirty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01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Test your password security </a:t>
            </a:r>
          </a:p>
          <a:p>
            <a:pPr lvl="2"/>
            <a:r>
              <a:rPr lang="en-GB" dirty="0">
                <a:hlinkClick r:id="rId2"/>
              </a:rPr>
              <a:t>https://howsecureismypassword.net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Traditional</a:t>
            </a:r>
          </a:p>
          <a:p>
            <a:pPr lvl="2"/>
            <a:r>
              <a:rPr lang="en-GB" dirty="0" smtClean="0"/>
              <a:t>Password length</a:t>
            </a:r>
          </a:p>
          <a:p>
            <a:pPr lvl="2"/>
            <a:r>
              <a:rPr lang="en-GB" dirty="0" smtClean="0"/>
              <a:t>Required characters</a:t>
            </a:r>
          </a:p>
          <a:p>
            <a:pPr lvl="2"/>
            <a:r>
              <a:rPr lang="en-GB" dirty="0" smtClean="0"/>
              <a:t>No reuse</a:t>
            </a:r>
          </a:p>
          <a:p>
            <a:pPr lvl="1"/>
            <a:r>
              <a:rPr lang="en-GB" dirty="0" smtClean="0"/>
              <a:t>Better</a:t>
            </a:r>
          </a:p>
          <a:p>
            <a:pPr lvl="2"/>
            <a:r>
              <a:rPr lang="en-GB" dirty="0" smtClean="0"/>
              <a:t>Password manager</a:t>
            </a:r>
          </a:p>
          <a:p>
            <a:pPr lvl="2"/>
            <a:r>
              <a:rPr lang="en-GB" dirty="0" smtClean="0"/>
              <a:t>Passphrases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/>
              <a:t>F</a:t>
            </a:r>
            <a:r>
              <a:rPr lang="en-GB" dirty="0" smtClean="0"/>
              <a:t>our </a:t>
            </a:r>
            <a:r>
              <a:rPr lang="en-GB" dirty="0"/>
              <a:t>random dictionary </a:t>
            </a:r>
            <a:r>
              <a:rPr lang="en-GB" dirty="0" smtClean="0"/>
              <a:t>words</a:t>
            </a:r>
          </a:p>
          <a:p>
            <a:pPr lvl="2"/>
            <a:r>
              <a:rPr lang="en-GB" dirty="0" smtClean="0"/>
              <a:t>CVC-CVC-CVC </a:t>
            </a:r>
            <a:r>
              <a:rPr lang="en-GB" dirty="0"/>
              <a:t>(consonant-vowel-consonant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System </a:t>
            </a:r>
          </a:p>
          <a:p>
            <a:pPr lvl="2"/>
            <a:r>
              <a:rPr lang="en-GB" dirty="0" smtClean="0"/>
              <a:t>Lock after failed attempts</a:t>
            </a:r>
          </a:p>
          <a:p>
            <a:pPr lvl="2"/>
            <a:r>
              <a:rPr lang="en-GB" dirty="0" smtClean="0"/>
              <a:t>Limit rate of attempts</a:t>
            </a:r>
            <a:endParaRPr lang="en-GB" dirty="0"/>
          </a:p>
          <a:p>
            <a:pPr lvl="1"/>
            <a:endParaRPr lang="en-GB" dirty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682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Access</a:t>
            </a:r>
            <a:r>
              <a:rPr lang="en-GB" dirty="0"/>
              <a:t> to secure systems based on user credentials that imply </a:t>
            </a:r>
            <a:r>
              <a:rPr lang="en-GB" dirty="0" smtClean="0"/>
              <a:t>authenticity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Something </a:t>
            </a:r>
            <a:r>
              <a:rPr lang="en-GB" dirty="0"/>
              <a:t>the user </a:t>
            </a:r>
            <a:r>
              <a:rPr lang="en-GB" dirty="0" smtClean="0"/>
              <a:t>knows</a:t>
            </a:r>
          </a:p>
          <a:p>
            <a:pPr lvl="1"/>
            <a:r>
              <a:rPr lang="en-GB" dirty="0" smtClean="0"/>
              <a:t>Password</a:t>
            </a:r>
          </a:p>
          <a:p>
            <a:pPr lvl="1"/>
            <a:r>
              <a:rPr lang="en-GB" dirty="0" smtClean="0"/>
              <a:t>Partial password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ass phrase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ersonal </a:t>
            </a:r>
            <a:r>
              <a:rPr lang="en-GB" dirty="0"/>
              <a:t>identification number (</a:t>
            </a:r>
            <a:r>
              <a:rPr lang="en-GB" dirty="0" smtClean="0"/>
              <a:t>PIN)</a:t>
            </a:r>
          </a:p>
          <a:p>
            <a:pPr lvl="1"/>
            <a:r>
              <a:rPr lang="en-GB" dirty="0" smtClean="0"/>
              <a:t>Challenge </a:t>
            </a:r>
            <a:r>
              <a:rPr lang="en-GB" dirty="0"/>
              <a:t>response (the user must answer a question, or </a:t>
            </a:r>
            <a:r>
              <a:rPr lang="en-GB" dirty="0" smtClean="0"/>
              <a:t>pattern)</a:t>
            </a:r>
          </a:p>
          <a:p>
            <a:pPr lvl="1"/>
            <a:r>
              <a:rPr lang="en-GB" dirty="0" smtClean="0"/>
              <a:t>Security </a:t>
            </a:r>
            <a:r>
              <a:rPr lang="en-GB" dirty="0"/>
              <a:t>question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90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Something the user has </a:t>
            </a:r>
          </a:p>
          <a:p>
            <a:pPr lvl="1"/>
            <a:r>
              <a:rPr lang="en-GB" dirty="0" smtClean="0"/>
              <a:t>wrist band</a:t>
            </a:r>
          </a:p>
          <a:p>
            <a:pPr lvl="1"/>
            <a:r>
              <a:rPr lang="en-GB" dirty="0" smtClean="0"/>
              <a:t>ID card</a:t>
            </a:r>
          </a:p>
          <a:p>
            <a:pPr lvl="1"/>
            <a:r>
              <a:rPr lang="en-GB" dirty="0" smtClean="0"/>
              <a:t>security token</a:t>
            </a:r>
          </a:p>
          <a:p>
            <a:pPr lvl="1"/>
            <a:r>
              <a:rPr lang="en-GB" dirty="0" smtClean="0"/>
              <a:t>implanted device</a:t>
            </a:r>
          </a:p>
          <a:p>
            <a:pPr lvl="1"/>
            <a:r>
              <a:rPr lang="en-GB" dirty="0" smtClean="0"/>
              <a:t>smartphone with built-in hardware token</a:t>
            </a:r>
          </a:p>
          <a:p>
            <a:pPr lvl="1"/>
            <a:r>
              <a:rPr lang="en-GB" dirty="0" smtClean="0"/>
              <a:t>software token or smartphone holding a software token</a:t>
            </a:r>
          </a:p>
        </p:txBody>
      </p:sp>
    </p:spTree>
    <p:extLst>
      <p:ext uri="{BB962C8B-B14F-4D97-AF65-F5344CB8AC3E}">
        <p14:creationId xmlns:p14="http://schemas.microsoft.com/office/powerpoint/2010/main" val="31335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14659</TotalTime>
  <Words>462</Words>
  <Application>Microsoft Office PowerPoint</Application>
  <PresentationFormat>Widescreen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Theme1</vt:lpstr>
      <vt:lpstr>Cloud Computing Security</vt:lpstr>
      <vt:lpstr>What are the issues?</vt:lpstr>
      <vt:lpstr>Responsibilities</vt:lpstr>
      <vt:lpstr>Data breach countermeasures</vt:lpstr>
      <vt:lpstr>VPN example</vt:lpstr>
      <vt:lpstr>Shared vulnerabilities</vt:lpstr>
      <vt:lpstr>Passwords</vt:lpstr>
      <vt:lpstr>Authentication</vt:lpstr>
      <vt:lpstr>Authentication</vt:lpstr>
      <vt:lpstr>Authentication</vt:lpstr>
      <vt:lpstr>Multi-factor authentication</vt:lpstr>
      <vt:lpstr>Password managers</vt:lpstr>
      <vt:lpstr>Password managers</vt:lpstr>
      <vt:lpstr>Password managers</vt:lpstr>
      <vt:lpstr>Password managers</vt:lpstr>
      <vt:lpstr>Summarry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Andrew Cracknell</cp:lastModifiedBy>
  <cp:revision>349</cp:revision>
  <dcterms:created xsi:type="dcterms:W3CDTF">2017-10-06T13:15:22Z</dcterms:created>
  <dcterms:modified xsi:type="dcterms:W3CDTF">2019-09-02T11:47:13Z</dcterms:modified>
</cp:coreProperties>
</file>