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61" r:id="rId3"/>
    <p:sldId id="288" r:id="rId4"/>
    <p:sldId id="257" r:id="rId5"/>
    <p:sldId id="268" r:id="rId6"/>
    <p:sldId id="289" r:id="rId7"/>
    <p:sldId id="277" r:id="rId8"/>
    <p:sldId id="278" r:id="rId9"/>
    <p:sldId id="481" r:id="rId10"/>
    <p:sldId id="482" r:id="rId11"/>
    <p:sldId id="279" r:id="rId12"/>
    <p:sldId id="484" r:id="rId13"/>
    <p:sldId id="280" r:id="rId14"/>
    <p:sldId id="485" r:id="rId15"/>
    <p:sldId id="486" r:id="rId16"/>
    <p:sldId id="281" r:id="rId17"/>
    <p:sldId id="487" r:id="rId18"/>
    <p:sldId id="488" r:id="rId19"/>
    <p:sldId id="282" r:id="rId20"/>
    <p:sldId id="283" r:id="rId21"/>
    <p:sldId id="491" r:id="rId22"/>
    <p:sldId id="284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54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652DD-0983-43E7-88C4-39E4728C076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0E658-DE27-4220-A0A0-1D3DC9EF1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1 – Day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EFD6-24A9-4DE7-9397-F5259B4C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MitM</a:t>
            </a:r>
            <a:r>
              <a:rPr lang="en-GB" dirty="0"/>
              <a:t> Attack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A71B2B-6A4E-4376-98F9-C93BF4CFD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2837" y="2205831"/>
            <a:ext cx="48863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4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E2E6-D082-4994-8013-3B3B3953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Spoofing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8C7B-DE7E-4BA2-9A9B-6AB6E294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spoofing attack is when a malicious party impersonates another device or user on a network in order to launch attacks against network hosts, steal data, spread malware or bypass access controls</a:t>
            </a:r>
          </a:p>
          <a:p>
            <a:r>
              <a:rPr lang="en-GB" dirty="0"/>
              <a:t>There are several different types of spoofing attacks that malicious parties can use to accomplish this</a:t>
            </a:r>
          </a:p>
          <a:p>
            <a:r>
              <a:rPr lang="en-GB" dirty="0"/>
              <a:t>Some of the most common methods include:</a:t>
            </a:r>
          </a:p>
          <a:p>
            <a:pPr lvl="1"/>
            <a:r>
              <a:rPr lang="en-GB" dirty="0"/>
              <a:t>IP address spoofing attacks</a:t>
            </a:r>
          </a:p>
          <a:p>
            <a:pPr lvl="1"/>
            <a:r>
              <a:rPr lang="en-GB" dirty="0"/>
              <a:t>ARP spoofing attacks</a:t>
            </a:r>
          </a:p>
          <a:p>
            <a:pPr lvl="1"/>
            <a:r>
              <a:rPr lang="en-GB" dirty="0"/>
              <a:t>DNS server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372388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FFA2E4-1736-4EF3-BFD0-43DB5ED6CFD6}"/>
              </a:ext>
            </a:extLst>
          </p:cNvPr>
          <p:cNvSpPr txBox="1"/>
          <p:nvPr/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Task</a:t>
            </a:r>
          </a:p>
        </p:txBody>
      </p:sp>
      <p:pic>
        <p:nvPicPr>
          <p:cNvPr id="6" name="Picture 5" descr="Climbers on a snowy ridge">
            <a:extLst>
              <a:ext uri="{FF2B5EF4-FFF2-40B4-BE49-F238E27FC236}">
                <a16:creationId xmlns:a16="http://schemas.microsoft.com/office/drawing/2014/main" id="{4E180CF6-A343-4132-840E-B7711C01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4" b="10710"/>
          <a:stretch/>
        </p:blipFill>
        <p:spPr>
          <a:xfrm>
            <a:off x="838200" y="2092325"/>
            <a:ext cx="10515600" cy="43513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C0A43-8498-47BA-818C-0BD771385BDC}"/>
              </a:ext>
            </a:extLst>
          </p:cNvPr>
          <p:cNvSpPr txBox="1"/>
          <p:nvPr/>
        </p:nvSpPr>
        <p:spPr>
          <a:xfrm>
            <a:off x="1847850" y="5705475"/>
            <a:ext cx="671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Find out more about each of these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191720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CAFE-FF1A-45AF-9A1D-CE03AF81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Session Hijacking attack consists of the exploitation of the web session control mechanism, which is normally managed for a session token</a:t>
            </a:r>
          </a:p>
          <a:p>
            <a:r>
              <a:rPr lang="en-GB" dirty="0"/>
              <a:t>Because http communication uses many different TCP connections, the web server needs a method to recognize every user’s connections</a:t>
            </a:r>
          </a:p>
          <a:p>
            <a:r>
              <a:rPr lang="en-GB" dirty="0"/>
              <a:t>The most useful method depends on a token that the Web Server sends to the client browser after a successful client authentication</a:t>
            </a:r>
          </a:p>
          <a:p>
            <a:r>
              <a:rPr lang="en-GB" dirty="0"/>
              <a:t>A session token is normally composed of a string of variable width and it could be used in different ways, like in the URL, in the header of the http requisition as a cookie, in other parts of the header of the http request, or yet in the body of the http requisition</a:t>
            </a:r>
          </a:p>
          <a:p>
            <a:r>
              <a:rPr lang="en-GB" dirty="0"/>
              <a:t>The Session Hijacking attack compromises the session token by stealing or predicting a valid session token to gain unauthorized access to the Web Serve</a:t>
            </a:r>
          </a:p>
        </p:txBody>
      </p:sp>
    </p:spTree>
    <p:extLst>
      <p:ext uri="{BB962C8B-B14F-4D97-AF65-F5344CB8AC3E}">
        <p14:creationId xmlns:p14="http://schemas.microsoft.com/office/powerpoint/2010/main" val="552407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CAFE-FF1A-45AF-9A1D-CE03AF81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session token could be compromised in different ways; the most common are:</a:t>
            </a:r>
          </a:p>
          <a:p>
            <a:pPr lvl="1"/>
            <a:r>
              <a:rPr lang="en-GB" dirty="0"/>
              <a:t>Predictable session token</a:t>
            </a:r>
          </a:p>
          <a:p>
            <a:pPr lvl="1"/>
            <a:r>
              <a:rPr lang="en-GB" dirty="0"/>
              <a:t>Session Sniffing</a:t>
            </a:r>
          </a:p>
          <a:p>
            <a:pPr lvl="1"/>
            <a:r>
              <a:rPr lang="en-GB" dirty="0"/>
              <a:t>Client-side attacks (XSS, malicious JavaScript Codes, Trojans, etc)</a:t>
            </a:r>
          </a:p>
          <a:p>
            <a:pPr lvl="1"/>
            <a:r>
              <a:rPr lang="en-GB" dirty="0"/>
              <a:t>Man-in-the-middle attack</a:t>
            </a:r>
          </a:p>
          <a:p>
            <a:pPr lvl="1"/>
            <a:r>
              <a:rPr lang="en-GB" dirty="0"/>
              <a:t>Man-in-the-browser attack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56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21A103-8D32-49FB-8308-D66C0215B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5997" y="2092325"/>
            <a:ext cx="48800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6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AAE4-EB6E-469D-8F80-611FA037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D910-E09F-42E9-8A2A-38E9A177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Denial-of-Service (DoS) attack is an attack meant to shut down a machine or network, making it inaccessible to its intended users</a:t>
            </a:r>
          </a:p>
          <a:p>
            <a:r>
              <a:rPr lang="en-GB" dirty="0"/>
              <a:t>DoS attacks accomplish this by flooding the target with traffic, or sending it information that triggers a crash</a:t>
            </a:r>
          </a:p>
          <a:p>
            <a:r>
              <a:rPr lang="en-GB" dirty="0"/>
              <a:t>In both instances, the DoS attack deprives legitimate users (i.e. employees, members, or account holders) of the service or resource they expected</a:t>
            </a:r>
          </a:p>
        </p:txBody>
      </p:sp>
    </p:spTree>
    <p:extLst>
      <p:ext uri="{BB962C8B-B14F-4D97-AF65-F5344CB8AC3E}">
        <p14:creationId xmlns:p14="http://schemas.microsoft.com/office/powerpoint/2010/main" val="2190799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AAE4-EB6E-469D-8F80-611FA037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D910-E09F-42E9-8A2A-38E9A177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two general methods of DoS attacks: flooding services or crashing services</a:t>
            </a:r>
          </a:p>
          <a:p>
            <a:r>
              <a:rPr lang="en-GB" dirty="0"/>
              <a:t>Flood attacks occur when the system receives too much traffic for the server to buffer, causing them to slow down and eventually stop</a:t>
            </a:r>
          </a:p>
          <a:p>
            <a:r>
              <a:rPr lang="en-GB" dirty="0"/>
              <a:t>Popular flood attacks include:</a:t>
            </a:r>
          </a:p>
          <a:p>
            <a:pPr lvl="1"/>
            <a:r>
              <a:rPr lang="en-GB" dirty="0"/>
              <a:t>Buffer overflow attacks</a:t>
            </a:r>
          </a:p>
          <a:p>
            <a:pPr lvl="1"/>
            <a:r>
              <a:rPr lang="en-GB" dirty="0"/>
              <a:t>ICMP flood</a:t>
            </a:r>
          </a:p>
          <a:p>
            <a:pPr lvl="1"/>
            <a:r>
              <a:rPr lang="en-GB" dirty="0"/>
              <a:t>SYN flood</a:t>
            </a:r>
          </a:p>
        </p:txBody>
      </p:sp>
    </p:spTree>
    <p:extLst>
      <p:ext uri="{BB962C8B-B14F-4D97-AF65-F5344CB8AC3E}">
        <p14:creationId xmlns:p14="http://schemas.microsoft.com/office/powerpoint/2010/main" val="1461122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FFA2E4-1736-4EF3-BFD0-43DB5ED6CFD6}"/>
              </a:ext>
            </a:extLst>
          </p:cNvPr>
          <p:cNvSpPr txBox="1"/>
          <p:nvPr/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Task</a:t>
            </a:r>
          </a:p>
        </p:txBody>
      </p:sp>
      <p:pic>
        <p:nvPicPr>
          <p:cNvPr id="6" name="Picture 5" descr="Climbers on a snowy ridge">
            <a:extLst>
              <a:ext uri="{FF2B5EF4-FFF2-40B4-BE49-F238E27FC236}">
                <a16:creationId xmlns:a16="http://schemas.microsoft.com/office/drawing/2014/main" id="{4E180CF6-A343-4132-840E-B7711C01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4" b="10710"/>
          <a:stretch/>
        </p:blipFill>
        <p:spPr>
          <a:xfrm>
            <a:off x="838200" y="2092325"/>
            <a:ext cx="10515600" cy="43513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C0A43-8498-47BA-818C-0BD771385BDC}"/>
              </a:ext>
            </a:extLst>
          </p:cNvPr>
          <p:cNvSpPr txBox="1"/>
          <p:nvPr/>
        </p:nvSpPr>
        <p:spPr>
          <a:xfrm>
            <a:off x="1847850" y="5705475"/>
            <a:ext cx="616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Find out more about each of these flood attacks</a:t>
            </a:r>
          </a:p>
        </p:txBody>
      </p:sp>
    </p:spTree>
    <p:extLst>
      <p:ext uri="{BB962C8B-B14F-4D97-AF65-F5344CB8AC3E}">
        <p14:creationId xmlns:p14="http://schemas.microsoft.com/office/powerpoint/2010/main" val="3244843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1F32-9B4E-4F9E-B259-930D1B26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Traffic redirection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7C12-6243-49A4-8CFF-28629BF62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DNS spoofing is an attack in which traffic is redirected from a legitimate website such as www.google.com, to a malicious website such as google.attacker.com</a:t>
            </a:r>
          </a:p>
          <a:p>
            <a:r>
              <a:rPr lang="en-GB" dirty="0"/>
              <a:t>For example, attackers can compromise a DNS server, and in this way “spoof” legitimate websites and redirect users to malicious ones</a:t>
            </a:r>
          </a:p>
        </p:txBody>
      </p:sp>
    </p:spTree>
    <p:extLst>
      <p:ext uri="{BB962C8B-B14F-4D97-AF65-F5344CB8AC3E}">
        <p14:creationId xmlns:p14="http://schemas.microsoft.com/office/powerpoint/2010/main" val="31540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3316642" y="2832487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4066752" y="3910617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3937453" y="419410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3316643" y="498292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3316642" y="283248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4063394" y="3909200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3937454" y="4982927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3316642" y="5057688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5802462" y="3906392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4567949" y="3196053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4570965" y="2914646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4944311" y="2052778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5063863" y="1627439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4560331" y="291513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3939519" y="1763434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5062821" y="2051063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4560331" y="689707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5309991" y="2693856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3318730" y="37679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3427489" y="77026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1493318" y="474219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2793159" y="1784537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5797394" y="391295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5176986" y="4974845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4545756" y="60494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849626" y="1487920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6945474" y="3946102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6325066" y="499573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5693836" y="6070755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8189" y="5455819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7842" y="4375981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17463" y="3260816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09465" y="3290934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1981" y="2191480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18761" y="1044710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5270570" y="1647891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4867098" y="22822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3856342" y="443654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228892" y="2924609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3448135" y="377560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3496361" y="505369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1498012" y="540003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Introduction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1305848" y="1553704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2185080" y="3218238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247533" y="2904436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539920" y="298321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Wednesday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7359742" y="4011885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Tuesday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6706748" y="5061515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6255055" y="6136539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CE6E69-A8AA-4A89-A2E6-FC17705E992E}"/>
              </a:ext>
            </a:extLst>
          </p:cNvPr>
          <p:cNvGrpSpPr/>
          <p:nvPr/>
        </p:nvGrpSpPr>
        <p:grpSpPr>
          <a:xfrm>
            <a:off x="9284697" y="2804695"/>
            <a:ext cx="2626501" cy="1911683"/>
            <a:chOff x="-283585" y="1840682"/>
            <a:chExt cx="2227597" cy="252867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E388C6E-1C5E-4B9A-AF38-0BCEB2EAFEC6}"/>
                </a:ext>
              </a:extLst>
            </p:cNvPr>
            <p:cNvSpPr/>
            <p:nvPr/>
          </p:nvSpPr>
          <p:spPr>
            <a:xfrm>
              <a:off x="-283585" y="1840682"/>
              <a:ext cx="2227597" cy="252867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BE2D36-D036-4C4D-8E65-88472912D605}"/>
                </a:ext>
              </a:extLst>
            </p:cNvPr>
            <p:cNvSpPr txBox="1"/>
            <p:nvPr/>
          </p:nvSpPr>
          <p:spPr>
            <a:xfrm>
              <a:off x="-283585" y="1865765"/>
              <a:ext cx="2170215" cy="1678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Network-based attacks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Eavesdropping/sniffing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man-in-the-middle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Spoofing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session hijacking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denial of service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traffic redirection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routing attacks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traffic analysis </a:t>
              </a:r>
            </a:p>
          </p:txBody>
        </p:sp>
      </p:grp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CB537C8C-4CD9-4E97-93C3-2B04EFFDAD24}"/>
              </a:ext>
            </a:extLst>
          </p:cNvPr>
          <p:cNvCxnSpPr>
            <a:cxnSpLocks/>
            <a:stCxn id="43" idx="2"/>
            <a:endCxn id="69" idx="2"/>
          </p:cNvCxnSpPr>
          <p:nvPr/>
        </p:nvCxnSpPr>
        <p:spPr>
          <a:xfrm rot="5400000" flipH="1" flipV="1">
            <a:off x="8509084" y="3500100"/>
            <a:ext cx="872585" cy="3305142"/>
          </a:xfrm>
          <a:prstGeom prst="bentConnector3">
            <a:avLst>
              <a:gd name="adj1" fmla="val -26198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7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DE84-F22A-4EAB-8B5E-BE9273F3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Routing attacks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4986-D90F-49CD-AB27-60C97E0F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Internet routing protocols such as the Border Gateway Protocol (BGP) govern how our communications are routed over a series of autonomous systems to form an end-to-end communication channel between a sender and receiver</a:t>
            </a:r>
          </a:p>
          <a:p>
            <a:r>
              <a:rPr lang="en-GB" dirty="0"/>
              <a:t>Unfortunately, Internet routing protocols were not designed with security in mind</a:t>
            </a:r>
          </a:p>
          <a:p>
            <a:r>
              <a:rPr lang="en-GB" dirty="0"/>
              <a:t>The insecurity in the BGP protocol allows potential adversaries to manipulate how routing on the Internet occurs</a:t>
            </a:r>
          </a:p>
        </p:txBody>
      </p:sp>
    </p:spTree>
    <p:extLst>
      <p:ext uri="{BB962C8B-B14F-4D97-AF65-F5344CB8AC3E}">
        <p14:creationId xmlns:p14="http://schemas.microsoft.com/office/powerpoint/2010/main" val="935117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A4E6-813C-4F3C-8143-50D36A4E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Routing Protocol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0206-9F94-4816-8B5A-D3CF971C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The area most open to attack is often not the Internet's BGP tables but the routing systems within your own enterprise network</a:t>
            </a:r>
          </a:p>
          <a:p>
            <a:r>
              <a:rPr lang="en-GB" dirty="0"/>
              <a:t>Because of some of the sniffing-based attacks, an enterprise routing infrastructure can easily be attacked with man-in-the-middle and other attacks designed to corrupt or change the routing tables with the following results:</a:t>
            </a:r>
          </a:p>
          <a:p>
            <a:pPr lvl="1"/>
            <a:r>
              <a:rPr lang="en-GB" b="1" dirty="0"/>
              <a:t>Traffic redirection</a:t>
            </a:r>
            <a:r>
              <a:rPr lang="en-GB" dirty="0"/>
              <a:t> - In this attack, the adversary is able to redirect traffic, enabling the attacker to modify traffic in transit or simply sniff packets.</a:t>
            </a:r>
          </a:p>
          <a:p>
            <a:pPr lvl="1"/>
            <a:r>
              <a:rPr lang="en-GB" b="1" dirty="0"/>
              <a:t>Traffic sent to a routing black hole</a:t>
            </a:r>
            <a:r>
              <a:rPr lang="en-GB" dirty="0"/>
              <a:t> - Here the attacker is able to send specific routes to null0, effectively kicking IP addresses off of the network.</a:t>
            </a:r>
          </a:p>
          <a:p>
            <a:pPr lvl="1"/>
            <a:r>
              <a:rPr lang="en-GB" b="1" dirty="0"/>
              <a:t>Router denial-of-service (DoS) - </a:t>
            </a:r>
            <a:r>
              <a:rPr lang="en-GB" dirty="0"/>
              <a:t>Attacking the routing process can result in a crash of the router or a severe degradation of service.</a:t>
            </a:r>
          </a:p>
          <a:p>
            <a:pPr lvl="1"/>
            <a:r>
              <a:rPr lang="en-GB" b="1" dirty="0"/>
              <a:t>Routing protocol DoS</a:t>
            </a:r>
            <a:r>
              <a:rPr lang="en-GB" dirty="0"/>
              <a:t> - Similar to the attack previously described against a whole router, a routing protocol attack could be launched to stop the routing process from functioning properly.</a:t>
            </a:r>
          </a:p>
          <a:p>
            <a:pPr lvl="1"/>
            <a:r>
              <a:rPr lang="en-GB" b="1" dirty="0"/>
              <a:t>Unauthorized route prefix origination</a:t>
            </a:r>
            <a:r>
              <a:rPr lang="en-GB" dirty="0"/>
              <a:t> - This attack aims to introduce a new prefix into the route table that shouldn't be there. The attacker might do this to get a covert attack network to be routable throughout the victim network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57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34C4-AC12-4ED8-B351-D0C15A9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0" i="0" u="none" strike="noStrike" baseline="0" dirty="0">
                <a:solidFill>
                  <a:srgbClr val="000000"/>
                </a:solidFill>
              </a:rPr>
              <a:t>Traffic analysis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27E7-B6A3-48BA-998A-4FC6BB95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Traffic analysis is the process of intercepting and examining messages in order to deduce information from patterns in communication, which can be performed even when the messages are encrypted</a:t>
            </a:r>
          </a:p>
          <a:p>
            <a:r>
              <a:rPr lang="en-GB" dirty="0"/>
              <a:t>Generally, the greater the number of messages observed, or even intercepted and stored, the more can be inferred from the traffic</a:t>
            </a:r>
          </a:p>
          <a:p>
            <a:r>
              <a:rPr lang="en-GB" dirty="0"/>
              <a:t>Traffic analysis can be performed in the context of military intelligence, counter-intelligence, or pattern-of-life analysis, and is a concern in computer security</a:t>
            </a:r>
          </a:p>
          <a:p>
            <a:r>
              <a:rPr lang="en-GB" dirty="0"/>
              <a:t>Traffic analysis tasks may be supported by dedicated computer software programs</a:t>
            </a:r>
          </a:p>
          <a:p>
            <a:r>
              <a:rPr lang="en-GB" dirty="0"/>
              <a:t>Advanced traffic analysis techniques may include various forms of social network analysis </a:t>
            </a:r>
          </a:p>
        </p:txBody>
      </p:sp>
    </p:spTree>
    <p:extLst>
      <p:ext uri="{BB962C8B-B14F-4D97-AF65-F5344CB8AC3E}">
        <p14:creationId xmlns:p14="http://schemas.microsoft.com/office/powerpoint/2010/main" val="1832851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3610689" y="2917527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4360799" y="3995657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4231500" y="427914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3610690" y="506796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3610689" y="291752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4357441" y="3994240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4231501" y="5067967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3610689" y="5142728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6096509" y="3991432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4861996" y="3281093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4865012" y="2999686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5238358" y="2137818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5357910" y="1712479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4854378" y="300017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4233566" y="1848474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5356868" y="2136103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4854378" y="774747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5604038" y="2778896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3612777" y="385302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3697817" y="800523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1763646" y="504482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3087206" y="1869577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6103618" y="3272238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5471033" y="5059885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4839803" y="613453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1143673" y="1572960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7251698" y="3305388"/>
            <a:ext cx="20047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6619113" y="5080771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5987883" y="6155795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2236" y="5540859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01889" y="4461021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1510" y="3345856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512" y="3375974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06028" y="2276520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2808" y="1129750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5564617" y="1732931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5161145" y="236729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4150389" y="452158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522939" y="3009649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3742182" y="386064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3790408" y="513873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1768340" y="570266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Introduction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1599895" y="1638744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541580" y="2989476"/>
            <a:ext cx="3085627" cy="644788"/>
            <a:chOff x="2121400" y="2608497"/>
            <a:chExt cx="3085627" cy="644788"/>
          </a:xfrm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solidFill>
              <a:srgbClr val="92D050">
                <a:alpha val="40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40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277911" y="2674281"/>
              <a:ext cx="1604236" cy="46166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b="1" dirty="0">
                  <a:solidFill>
                    <a:srgbClr val="00B050"/>
                  </a:solidFill>
                  <a:latin typeface="EuroStyle" panose="02027200000000000000" pitchFamily="18" charset="0"/>
                </a:rPr>
                <a:t>Wednesday</a:t>
              </a:r>
              <a:endParaRPr lang="en-GB" b="1" dirty="0">
                <a:solidFill>
                  <a:srgbClr val="00B050"/>
                </a:solidFill>
                <a:latin typeface="EuroStyle" panose="02027200000000000000" pitchFamily="18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7586853" y="3351875"/>
            <a:ext cx="1284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Tuesday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7000795" y="5146555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Thursday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6549102" y="6221579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Friday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Foundations of cyber security, its significance, concepts, threats, vulnerabilities and assurance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Application of cyber security concepts to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Fundamental building blocks and typical architectures of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Common vulnerabilities in networks and systems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Vulnerabilities in computer networks, applications and systems (e.g., Insecure coding and unprotected networks) and how they can be exploited </a:t>
            </a:r>
          </a:p>
          <a:p>
            <a:r>
              <a:rPr lang="en-GB" sz="1800" i="0" u="none" strike="noStrike" baseline="0" dirty="0"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</a:t>
            </a:r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Impact of vulnerabilities in an organisational context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Human dimension of cyber security and adversarial thinking applied to system development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 an employee may enable a successful attack chain without realising it </a:t>
            </a:r>
          </a:p>
        </p:txBody>
      </p:sp>
    </p:spTree>
    <p:extLst>
      <p:ext uri="{BB962C8B-B14F-4D97-AF65-F5344CB8AC3E}">
        <p14:creationId xmlns:p14="http://schemas.microsoft.com/office/powerpoint/2010/main" val="33715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1 -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i="0" u="none" strike="noStrike" baseline="0" dirty="0"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69F6-5ADF-49D5-BBCE-30D8BA26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Network-based attacks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B5DE4-9A87-43BD-A874-5F0C66A78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173287"/>
          </a:xfrm>
        </p:spPr>
        <p:txBody>
          <a:bodyPr>
            <a:normAutofit fontScale="47500" lnSpcReduction="20000"/>
          </a:bodyPr>
          <a:lstStyle/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Spoofing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redirection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Routing attacks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analysis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5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69F6-5ADF-49D5-BBCE-30D8BA26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Network-based attacks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B5DE4-9A87-43BD-A874-5F0C66A78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173287"/>
          </a:xfrm>
        </p:spPr>
        <p:txBody>
          <a:bodyPr>
            <a:normAutofit fontScale="47500" lnSpcReduction="20000"/>
          </a:bodyPr>
          <a:lstStyle/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Spoofing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redirection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Routing attacks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analysis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87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EF42-7443-4A31-86AC-37CDD9E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12419-3D97-4EA2-BD6A-3530BCC3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eavesdropping, also known as eavesdropping attack, sniffing attack, or snooping attack, is a method that retrieves user information through the internet</a:t>
            </a:r>
          </a:p>
          <a:p>
            <a:r>
              <a:rPr lang="en-GB" dirty="0"/>
              <a:t>Happens on electronic devices like computers and smartphones</a:t>
            </a:r>
          </a:p>
          <a:p>
            <a:r>
              <a:rPr lang="en-GB" dirty="0"/>
              <a:t>Typically happens under the usage of unsecured networks, such as public wi-fi connections or shared electronic devices</a:t>
            </a:r>
          </a:p>
          <a:p>
            <a:r>
              <a:rPr lang="en-GB" dirty="0"/>
              <a:t>Eavesdropping attacks through the network is considered one of the most urgent threats in industries that rely on collecting and storing data</a:t>
            </a:r>
          </a:p>
        </p:txBody>
      </p:sp>
    </p:spTree>
    <p:extLst>
      <p:ext uri="{BB962C8B-B14F-4D97-AF65-F5344CB8AC3E}">
        <p14:creationId xmlns:p14="http://schemas.microsoft.com/office/powerpoint/2010/main" val="95360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71BF-F9F6-4CD6-AA90-A0B80C68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2D19-E260-40A3-B835-BDE82A88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man-in-the-middle attack is a type of cyber attack where a malicious actor inserts him/herself into a conversation between two parties, impersonates both parties and gains access to information that the two parties were trying to send to each other</a:t>
            </a:r>
          </a:p>
          <a:p>
            <a:r>
              <a:rPr lang="en-GB" dirty="0"/>
              <a:t>A man-in-the-middle attack allows a malicious actor to intercept, send and receive data meant for someone else, or not meant to be sent at all, without either outside party knowing until it is too late</a:t>
            </a:r>
          </a:p>
        </p:txBody>
      </p:sp>
    </p:spTree>
    <p:extLst>
      <p:ext uri="{BB962C8B-B14F-4D97-AF65-F5344CB8AC3E}">
        <p14:creationId xmlns:p14="http://schemas.microsoft.com/office/powerpoint/2010/main" val="15845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71BF-F9F6-4CD6-AA90-A0B80C68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2D19-E260-40A3-B835-BDE82A88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Man-in-the-middle is a type of eavesdropping attack that occurs when a malicious actor inserts himself as a relay/proxy into a communication session between people or systems.</a:t>
            </a:r>
          </a:p>
          <a:p>
            <a:r>
              <a:rPr lang="en-GB" dirty="0"/>
              <a:t>A MITM attack exploits the real-time processing of transactions, conversations or transfer of other data.</a:t>
            </a:r>
          </a:p>
          <a:p>
            <a:r>
              <a:rPr lang="en-GB" dirty="0"/>
              <a:t>Man-in-the-middle attacks allow attackers to intercept, send and receive data never meant to be for them without either outside party knowing until it is too late</a:t>
            </a:r>
          </a:p>
        </p:txBody>
      </p:sp>
    </p:spTree>
    <p:extLst>
      <p:ext uri="{BB962C8B-B14F-4D97-AF65-F5344CB8AC3E}">
        <p14:creationId xmlns:p14="http://schemas.microsoft.com/office/powerpoint/2010/main" val="3602214192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100</TotalTime>
  <Words>1342</Words>
  <Application>Microsoft Office PowerPoint</Application>
  <PresentationFormat>Widescreen</PresentationFormat>
  <Paragraphs>140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EuroStyle</vt:lpstr>
      <vt:lpstr>degree2</vt:lpstr>
      <vt:lpstr>Week 1 – Day 4</vt:lpstr>
      <vt:lpstr>PowerPoint Presentation</vt:lpstr>
      <vt:lpstr>Syllabus – Week 1</vt:lpstr>
      <vt:lpstr>Week 1 - Thursday</vt:lpstr>
      <vt:lpstr>Network-based attacks </vt:lpstr>
      <vt:lpstr>Network-based attacks </vt:lpstr>
      <vt:lpstr>Eavesdropping/sniffing</vt:lpstr>
      <vt:lpstr>Man-in-the-middle</vt:lpstr>
      <vt:lpstr>Man-in-the-middle</vt:lpstr>
      <vt:lpstr>MitM Attack</vt:lpstr>
      <vt:lpstr>Spoofing</vt:lpstr>
      <vt:lpstr>PowerPoint Presentation</vt:lpstr>
      <vt:lpstr>Session hijacking</vt:lpstr>
      <vt:lpstr>Session hijacking</vt:lpstr>
      <vt:lpstr>Session hijacking</vt:lpstr>
      <vt:lpstr>Denial of service</vt:lpstr>
      <vt:lpstr>Denial of service</vt:lpstr>
      <vt:lpstr>PowerPoint Presentation</vt:lpstr>
      <vt:lpstr>Traffic redirection</vt:lpstr>
      <vt:lpstr>Routing attacks</vt:lpstr>
      <vt:lpstr>Routing Protocol Attacks</vt:lpstr>
      <vt:lpstr>Traffic analysis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Leonard Shand</cp:lastModifiedBy>
  <cp:revision>9</cp:revision>
  <dcterms:created xsi:type="dcterms:W3CDTF">2021-01-18T11:18:24Z</dcterms:created>
  <dcterms:modified xsi:type="dcterms:W3CDTF">2021-02-03T14:09:19Z</dcterms:modified>
</cp:coreProperties>
</file>