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0" r:id="rId4"/>
  </p:sldMasterIdLst>
  <p:handoutMasterIdLst>
    <p:handoutMasterId r:id="rId21"/>
  </p:handoutMasterIdLst>
  <p:sldIdLst>
    <p:sldId id="256" r:id="rId5"/>
    <p:sldId id="258" r:id="rId6"/>
    <p:sldId id="260" r:id="rId7"/>
    <p:sldId id="261" r:id="rId8"/>
    <p:sldId id="271" r:id="rId9"/>
    <p:sldId id="270" r:id="rId10"/>
    <p:sldId id="272" r:id="rId11"/>
    <p:sldId id="273" r:id="rId12"/>
    <p:sldId id="263" r:id="rId13"/>
    <p:sldId id="262" r:id="rId14"/>
    <p:sldId id="264" r:id="rId15"/>
    <p:sldId id="265" r:id="rId16"/>
    <p:sldId id="266" r:id="rId17"/>
    <p:sldId id="267" r:id="rId18"/>
    <p:sldId id="268" r:id="rId19"/>
    <p:sldId id="269" r:id="rId20"/>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9BF7041-2936-4497-9A33-381479CFA01A}" v="2" dt="2020-08-03T10:42:49.67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05" autoAdjust="0"/>
    <p:restoredTop sz="94660"/>
  </p:normalViewPr>
  <p:slideViewPr>
    <p:cSldViewPr snapToGrid="0">
      <p:cViewPr varScale="1">
        <p:scale>
          <a:sx n="58" d="100"/>
          <a:sy n="58" d="100"/>
        </p:scale>
        <p:origin x="868"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microsoft.com/office/2016/11/relationships/changesInfo" Target="changesInfos/changesInfo1.xml"/><Relationship Id="rId3" Type="http://schemas.openxmlformats.org/officeDocument/2006/relationships/customXml" Target="../customXml/item3.xml"/><Relationship Id="rId21" Type="http://schemas.openxmlformats.org/officeDocument/2006/relationships/handoutMaster" Target="handoutMasters/handout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 Id="rId27"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Emma Littlefair" userId="ed9df16f-e30c-4e06-b991-f0f994870ca3" providerId="ADAL" clId="{B9BF7041-2936-4497-9A33-381479CFA01A}"/>
    <pc:docChg chg="modSld">
      <pc:chgData name="Emma Littlefair" userId="ed9df16f-e30c-4e06-b991-f0f994870ca3" providerId="ADAL" clId="{B9BF7041-2936-4497-9A33-381479CFA01A}" dt="2020-08-03T10:43:30.173" v="24" actId="1076"/>
      <pc:docMkLst>
        <pc:docMk/>
      </pc:docMkLst>
      <pc:sldChg chg="addSp modSp mod">
        <pc:chgData name="Emma Littlefair" userId="ed9df16f-e30c-4e06-b991-f0f994870ca3" providerId="ADAL" clId="{B9BF7041-2936-4497-9A33-381479CFA01A}" dt="2020-08-03T10:42:41.216" v="19" actId="1076"/>
        <pc:sldMkLst>
          <pc:docMk/>
          <pc:sldMk cId="469288883" sldId="256"/>
        </pc:sldMkLst>
        <pc:spChg chg="mod">
          <ac:chgData name="Emma Littlefair" userId="ed9df16f-e30c-4e06-b991-f0f994870ca3" providerId="ADAL" clId="{B9BF7041-2936-4497-9A33-381479CFA01A}" dt="2020-08-03T10:40:25.910" v="0" actId="20577"/>
          <ac:spMkLst>
            <pc:docMk/>
            <pc:sldMk cId="469288883" sldId="256"/>
            <ac:spMk id="2" creationId="{00000000-0000-0000-0000-000000000000}"/>
          </ac:spMkLst>
        </pc:spChg>
        <pc:spChg chg="add">
          <ac:chgData name="Emma Littlefair" userId="ed9df16f-e30c-4e06-b991-f0f994870ca3" providerId="ADAL" clId="{B9BF7041-2936-4497-9A33-381479CFA01A}" dt="2020-08-03T10:41:34.437" v="1" actId="22"/>
          <ac:spMkLst>
            <pc:docMk/>
            <pc:sldMk cId="469288883" sldId="256"/>
            <ac:spMk id="4" creationId="{01477A6B-BA0E-4A29-BEC4-071FBE632B8E}"/>
          </ac:spMkLst>
        </pc:spChg>
        <pc:spChg chg="add mod">
          <ac:chgData name="Emma Littlefair" userId="ed9df16f-e30c-4e06-b991-f0f994870ca3" providerId="ADAL" clId="{B9BF7041-2936-4497-9A33-381479CFA01A}" dt="2020-08-03T10:42:41.216" v="19" actId="1076"/>
          <ac:spMkLst>
            <pc:docMk/>
            <pc:sldMk cId="469288883" sldId="256"/>
            <ac:spMk id="9" creationId="{05F4FE1D-6C77-4AE5-B71D-BBA3AF226436}"/>
          </ac:spMkLst>
        </pc:spChg>
        <pc:picChg chg="add">
          <ac:chgData name="Emma Littlefair" userId="ed9df16f-e30c-4e06-b991-f0f994870ca3" providerId="ADAL" clId="{B9BF7041-2936-4497-9A33-381479CFA01A}" dt="2020-08-03T10:41:52.094" v="2" actId="22"/>
          <ac:picMkLst>
            <pc:docMk/>
            <pc:sldMk cId="469288883" sldId="256"/>
            <ac:picMk id="6" creationId="{C81B013C-A50A-435D-A0C5-404A1791B297}"/>
          </ac:picMkLst>
        </pc:picChg>
        <pc:picChg chg="add">
          <ac:chgData name="Emma Littlefair" userId="ed9df16f-e30c-4e06-b991-f0f994870ca3" providerId="ADAL" clId="{B9BF7041-2936-4497-9A33-381479CFA01A}" dt="2020-08-03T10:42:06.170" v="3" actId="22"/>
          <ac:picMkLst>
            <pc:docMk/>
            <pc:sldMk cId="469288883" sldId="256"/>
            <ac:picMk id="8" creationId="{F05867DC-1176-494A-8E16-B88800D7A696}"/>
          </ac:picMkLst>
        </pc:picChg>
      </pc:sldChg>
      <pc:sldChg chg="modSp">
        <pc:chgData name="Emma Littlefair" userId="ed9df16f-e30c-4e06-b991-f0f994870ca3" providerId="ADAL" clId="{B9BF7041-2936-4497-9A33-381479CFA01A}" dt="2020-08-03T10:42:49.675" v="20" actId="1076"/>
        <pc:sldMkLst>
          <pc:docMk/>
          <pc:sldMk cId="3940567159" sldId="258"/>
        </pc:sldMkLst>
        <pc:picChg chg="mod">
          <ac:chgData name="Emma Littlefair" userId="ed9df16f-e30c-4e06-b991-f0f994870ca3" providerId="ADAL" clId="{B9BF7041-2936-4497-9A33-381479CFA01A}" dt="2020-08-03T10:42:49.675" v="20" actId="1076"/>
          <ac:picMkLst>
            <pc:docMk/>
            <pc:sldMk cId="3940567159" sldId="258"/>
            <ac:picMk id="7" creationId="{00000000-0000-0000-0000-000000000000}"/>
          </ac:picMkLst>
        </pc:picChg>
      </pc:sldChg>
      <pc:sldChg chg="modSp mod">
        <pc:chgData name="Emma Littlefair" userId="ed9df16f-e30c-4e06-b991-f0f994870ca3" providerId="ADAL" clId="{B9BF7041-2936-4497-9A33-381479CFA01A}" dt="2020-08-03T10:43:09.980" v="21" actId="1076"/>
        <pc:sldMkLst>
          <pc:docMk/>
          <pc:sldMk cId="3804196970" sldId="267"/>
        </pc:sldMkLst>
        <pc:spChg chg="mod">
          <ac:chgData name="Emma Littlefair" userId="ed9df16f-e30c-4e06-b991-f0f994870ca3" providerId="ADAL" clId="{B9BF7041-2936-4497-9A33-381479CFA01A}" dt="2020-08-03T10:43:09.980" v="21" actId="1076"/>
          <ac:spMkLst>
            <pc:docMk/>
            <pc:sldMk cId="3804196970" sldId="267"/>
            <ac:spMk id="2" creationId="{00000000-0000-0000-0000-000000000000}"/>
          </ac:spMkLst>
        </pc:spChg>
      </pc:sldChg>
      <pc:sldChg chg="modSp mod">
        <pc:chgData name="Emma Littlefair" userId="ed9df16f-e30c-4e06-b991-f0f994870ca3" providerId="ADAL" clId="{B9BF7041-2936-4497-9A33-381479CFA01A}" dt="2020-08-03T10:43:14.481" v="22" actId="1076"/>
        <pc:sldMkLst>
          <pc:docMk/>
          <pc:sldMk cId="1497180598" sldId="268"/>
        </pc:sldMkLst>
        <pc:spChg chg="mod">
          <ac:chgData name="Emma Littlefair" userId="ed9df16f-e30c-4e06-b991-f0f994870ca3" providerId="ADAL" clId="{B9BF7041-2936-4497-9A33-381479CFA01A}" dt="2020-08-03T10:43:14.481" v="22" actId="1076"/>
          <ac:spMkLst>
            <pc:docMk/>
            <pc:sldMk cId="1497180598" sldId="268"/>
            <ac:spMk id="2" creationId="{00000000-0000-0000-0000-000000000000}"/>
          </ac:spMkLst>
        </pc:spChg>
      </pc:sldChg>
      <pc:sldChg chg="modSp mod">
        <pc:chgData name="Emma Littlefair" userId="ed9df16f-e30c-4e06-b991-f0f994870ca3" providerId="ADAL" clId="{B9BF7041-2936-4497-9A33-381479CFA01A}" dt="2020-08-03T10:43:30.173" v="24" actId="1076"/>
        <pc:sldMkLst>
          <pc:docMk/>
          <pc:sldMk cId="2137011250" sldId="269"/>
        </pc:sldMkLst>
        <pc:spChg chg="mod">
          <ac:chgData name="Emma Littlefair" userId="ed9df16f-e30c-4e06-b991-f0f994870ca3" providerId="ADAL" clId="{B9BF7041-2936-4497-9A33-381479CFA01A}" dt="2020-08-03T10:43:30.173" v="24" actId="1076"/>
          <ac:spMkLst>
            <pc:docMk/>
            <pc:sldMk cId="2137011250" sldId="269"/>
            <ac:spMk id="2" creationId="{00000000-0000-0000-0000-000000000000}"/>
          </ac:spMkLst>
        </pc:spChg>
        <pc:spChg chg="mod">
          <ac:chgData name="Emma Littlefair" userId="ed9df16f-e30c-4e06-b991-f0f994870ca3" providerId="ADAL" clId="{B9BF7041-2936-4497-9A33-381479CFA01A}" dt="2020-08-03T10:43:26.402" v="23" actId="1076"/>
          <ac:spMkLst>
            <pc:docMk/>
            <pc:sldMk cId="2137011250" sldId="269"/>
            <ac:spMk id="3" creationId="{00000000-0000-0000-0000-00000000000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BA9B480C-EDC9-4E81-816D-1ED8C4B09BDA}" type="datetimeFigureOut">
              <a:rPr lang="en-GB" smtClean="0"/>
              <a:t>03/08/2020</a:t>
            </a:fld>
            <a:endParaRPr lang="en-GB"/>
          </a:p>
        </p:txBody>
      </p:sp>
      <p:sp>
        <p:nvSpPr>
          <p:cNvPr id="4" name="Footer Placeholder 3"/>
          <p:cNvSpPr>
            <a:spLocks noGrp="1"/>
          </p:cNvSpPr>
          <p:nvPr>
            <p:ph type="ftr" sz="quarter" idx="2"/>
          </p:nvPr>
        </p:nvSpPr>
        <p:spPr>
          <a:xfrm>
            <a:off x="0" y="9429750"/>
            <a:ext cx="2946400" cy="496888"/>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49688" y="9429750"/>
            <a:ext cx="2946400" cy="496888"/>
          </a:xfrm>
          <a:prstGeom prst="rect">
            <a:avLst/>
          </a:prstGeom>
        </p:spPr>
        <p:txBody>
          <a:bodyPr vert="horz" lIns="91440" tIns="45720" rIns="91440" bIns="45720" rtlCol="0" anchor="b"/>
          <a:lstStyle>
            <a:lvl1pPr algn="r">
              <a:defRPr sz="1200"/>
            </a:lvl1pPr>
          </a:lstStyle>
          <a:p>
            <a:fld id="{EB276E2E-7A8E-42A0-ACBA-129AF2B3D45D}" type="slidenum">
              <a:rPr lang="en-GB" smtClean="0"/>
              <a:t>‹#›</a:t>
            </a:fld>
            <a:endParaRPr lang="en-GB"/>
          </a:p>
        </p:txBody>
      </p:sp>
    </p:spTree>
    <p:extLst>
      <p:ext uri="{BB962C8B-B14F-4D97-AF65-F5344CB8AC3E}">
        <p14:creationId xmlns:p14="http://schemas.microsoft.com/office/powerpoint/2010/main" val="2008916778"/>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439599-BA86-AD4D-BFB8-3A0ADAC2DDB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AF1EC698-B0F6-0348-83A8-27CCA45509B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1826D9B1-D72D-D645-A3B8-5B16CB64DA90}"/>
              </a:ext>
            </a:extLst>
          </p:cNvPr>
          <p:cNvSpPr>
            <a:spLocks noGrp="1"/>
          </p:cNvSpPr>
          <p:nvPr>
            <p:ph type="dt" sz="half" idx="10"/>
          </p:nvPr>
        </p:nvSpPr>
        <p:spPr/>
        <p:txBody>
          <a:bodyPr/>
          <a:lstStyle/>
          <a:p>
            <a:fld id="{E879894E-EBB1-FD48-9BBC-B56B05B3E990}" type="datetimeFigureOut">
              <a:rPr lang="en-US" smtClean="0"/>
              <a:t>8/3/2020</a:t>
            </a:fld>
            <a:endParaRPr lang="en-US"/>
          </a:p>
        </p:txBody>
      </p:sp>
      <p:sp>
        <p:nvSpPr>
          <p:cNvPr id="5" name="Footer Placeholder 4">
            <a:extLst>
              <a:ext uri="{FF2B5EF4-FFF2-40B4-BE49-F238E27FC236}">
                <a16:creationId xmlns:a16="http://schemas.microsoft.com/office/drawing/2014/main" id="{135B73F5-602B-1B45-A7C3-620CFA860B7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6E9BC5D-29BC-B540-B4E9-D2DFCEC9AB6D}"/>
              </a:ext>
            </a:extLst>
          </p:cNvPr>
          <p:cNvSpPr>
            <a:spLocks noGrp="1"/>
          </p:cNvSpPr>
          <p:nvPr>
            <p:ph type="sldNum" sz="quarter" idx="12"/>
          </p:nvPr>
        </p:nvSpPr>
        <p:spPr/>
        <p:txBody>
          <a:bodyPr/>
          <a:lstStyle/>
          <a:p>
            <a:fld id="{6D22F896-40B5-4ADD-8801-0D06FADFA095}" type="slidenum">
              <a:rPr lang="en-US" smtClean="0"/>
              <a:t>‹#›</a:t>
            </a:fld>
            <a:endParaRPr lang="en-US"/>
          </a:p>
        </p:txBody>
      </p:sp>
    </p:spTree>
    <p:extLst>
      <p:ext uri="{BB962C8B-B14F-4D97-AF65-F5344CB8AC3E}">
        <p14:creationId xmlns:p14="http://schemas.microsoft.com/office/powerpoint/2010/main" val="7516353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9E6053-683B-944E-90AC-12911C50AD2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F830CFC-6F21-4D42-8B64-BF258FD3C9F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899C3B1-07AD-0247-A663-E070CB36129D}"/>
              </a:ext>
            </a:extLst>
          </p:cNvPr>
          <p:cNvSpPr>
            <a:spLocks noGrp="1"/>
          </p:cNvSpPr>
          <p:nvPr>
            <p:ph type="dt" sz="half" idx="10"/>
          </p:nvPr>
        </p:nvSpPr>
        <p:spPr/>
        <p:txBody>
          <a:bodyPr/>
          <a:lstStyle/>
          <a:p>
            <a:fld id="{9D5CAFFC-F874-4F28-AF7B-8A4145702905}" type="datetimeFigureOut">
              <a:rPr lang="en-GB" smtClean="0"/>
              <a:t>03/08/2020</a:t>
            </a:fld>
            <a:endParaRPr lang="en-GB"/>
          </a:p>
        </p:txBody>
      </p:sp>
      <p:sp>
        <p:nvSpPr>
          <p:cNvPr id="5" name="Footer Placeholder 4">
            <a:extLst>
              <a:ext uri="{FF2B5EF4-FFF2-40B4-BE49-F238E27FC236}">
                <a16:creationId xmlns:a16="http://schemas.microsoft.com/office/drawing/2014/main" id="{28F457D1-DA7C-A048-84DC-8A55F599049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59149D0-9CAF-3F4D-9022-C4F17528514D}"/>
              </a:ext>
            </a:extLst>
          </p:cNvPr>
          <p:cNvSpPr>
            <a:spLocks noGrp="1"/>
          </p:cNvSpPr>
          <p:nvPr>
            <p:ph type="sldNum" sz="quarter" idx="12"/>
          </p:nvPr>
        </p:nvSpPr>
        <p:spPr/>
        <p:txBody>
          <a:bodyPr/>
          <a:lstStyle/>
          <a:p>
            <a:fld id="{6D22F896-40B5-4ADD-8801-0D06FADFA095}" type="slidenum">
              <a:rPr lang="en-US" smtClean="0"/>
              <a:t>‹#›</a:t>
            </a:fld>
            <a:endParaRPr lang="en-US"/>
          </a:p>
        </p:txBody>
      </p:sp>
    </p:spTree>
    <p:extLst>
      <p:ext uri="{BB962C8B-B14F-4D97-AF65-F5344CB8AC3E}">
        <p14:creationId xmlns:p14="http://schemas.microsoft.com/office/powerpoint/2010/main" val="35607082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E331164-5A17-DD41-971A-71F6A30570A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822F257-1B0E-AD4B-87BE-97BB51AC8E2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A207CA0-BB1D-8D4B-B304-E472BCBD7C3F}"/>
              </a:ext>
            </a:extLst>
          </p:cNvPr>
          <p:cNvSpPr>
            <a:spLocks noGrp="1"/>
          </p:cNvSpPr>
          <p:nvPr>
            <p:ph type="dt" sz="half" idx="10"/>
          </p:nvPr>
        </p:nvSpPr>
        <p:spPr/>
        <p:txBody>
          <a:bodyPr/>
          <a:lstStyle/>
          <a:p>
            <a:fld id="{9D5CAFFC-F874-4F28-AF7B-8A4145702905}" type="datetimeFigureOut">
              <a:rPr lang="en-GB" smtClean="0"/>
              <a:t>03/08/2020</a:t>
            </a:fld>
            <a:endParaRPr lang="en-GB"/>
          </a:p>
        </p:txBody>
      </p:sp>
      <p:sp>
        <p:nvSpPr>
          <p:cNvPr id="5" name="Footer Placeholder 4">
            <a:extLst>
              <a:ext uri="{FF2B5EF4-FFF2-40B4-BE49-F238E27FC236}">
                <a16:creationId xmlns:a16="http://schemas.microsoft.com/office/drawing/2014/main" id="{0E5EB8FB-9DF5-0D48-9856-E579DEBDFA1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D6353C1-1792-4649-AF64-312ED230C66C}"/>
              </a:ext>
            </a:extLst>
          </p:cNvPr>
          <p:cNvSpPr>
            <a:spLocks noGrp="1"/>
          </p:cNvSpPr>
          <p:nvPr>
            <p:ph type="sldNum" sz="quarter" idx="12"/>
          </p:nvPr>
        </p:nvSpPr>
        <p:spPr/>
        <p:txBody>
          <a:bodyPr/>
          <a:lstStyle/>
          <a:p>
            <a:fld id="{6D22F896-40B5-4ADD-8801-0D06FADFA095}" type="slidenum">
              <a:rPr lang="en-US" smtClean="0"/>
              <a:pPr/>
              <a:t>‹#›</a:t>
            </a:fld>
            <a:endParaRPr lang="en-US"/>
          </a:p>
        </p:txBody>
      </p:sp>
    </p:spTree>
    <p:extLst>
      <p:ext uri="{BB962C8B-B14F-4D97-AF65-F5344CB8AC3E}">
        <p14:creationId xmlns:p14="http://schemas.microsoft.com/office/powerpoint/2010/main" val="29782219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D98DBE-3DA6-6843-B18A-0C12EA895AF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7BE8B26-06BF-3C49-AE1E-D1247D2CC95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EE8B8A8-DA48-AB40-BD95-C70379211071}"/>
              </a:ext>
            </a:extLst>
          </p:cNvPr>
          <p:cNvSpPr>
            <a:spLocks noGrp="1"/>
          </p:cNvSpPr>
          <p:nvPr>
            <p:ph type="dt" sz="half" idx="10"/>
          </p:nvPr>
        </p:nvSpPr>
        <p:spPr/>
        <p:txBody>
          <a:bodyPr/>
          <a:lstStyle/>
          <a:p>
            <a:fld id="{E879894E-EBB1-FD48-9BBC-B56B05B3E990}" type="datetimeFigureOut">
              <a:rPr lang="en-US" smtClean="0"/>
              <a:t>8/3/2020</a:t>
            </a:fld>
            <a:endParaRPr lang="en-US"/>
          </a:p>
        </p:txBody>
      </p:sp>
      <p:sp>
        <p:nvSpPr>
          <p:cNvPr id="5" name="Footer Placeholder 4">
            <a:extLst>
              <a:ext uri="{FF2B5EF4-FFF2-40B4-BE49-F238E27FC236}">
                <a16:creationId xmlns:a16="http://schemas.microsoft.com/office/drawing/2014/main" id="{3163D902-AFC6-C742-A5D2-1210F1C7789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1A8D8A7-1165-4443-A122-FEB76945803D}"/>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0172205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E98D1D-FF20-444E-BAE0-E4434AE4EAF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F2B2670-B233-E640-8A79-E073D46BC1B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182AA90-1FE8-9148-B13F-37A85BA18D76}"/>
              </a:ext>
            </a:extLst>
          </p:cNvPr>
          <p:cNvSpPr>
            <a:spLocks noGrp="1"/>
          </p:cNvSpPr>
          <p:nvPr>
            <p:ph type="dt" sz="half" idx="10"/>
          </p:nvPr>
        </p:nvSpPr>
        <p:spPr/>
        <p:txBody>
          <a:bodyPr/>
          <a:lstStyle/>
          <a:p>
            <a:fld id="{E879894E-EBB1-FD48-9BBC-B56B05B3E990}" type="datetimeFigureOut">
              <a:rPr lang="en-US" smtClean="0"/>
              <a:t>8/3/2020</a:t>
            </a:fld>
            <a:endParaRPr lang="en-US"/>
          </a:p>
        </p:txBody>
      </p:sp>
      <p:sp>
        <p:nvSpPr>
          <p:cNvPr id="5" name="Footer Placeholder 4">
            <a:extLst>
              <a:ext uri="{FF2B5EF4-FFF2-40B4-BE49-F238E27FC236}">
                <a16:creationId xmlns:a16="http://schemas.microsoft.com/office/drawing/2014/main" id="{21121276-7BB3-0D4C-8EBA-8D22BE2C807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0310E87-1B9A-BA46-BFE2-1DCC271A6BD8}"/>
              </a:ext>
            </a:extLst>
          </p:cNvPr>
          <p:cNvSpPr>
            <a:spLocks noGrp="1"/>
          </p:cNvSpPr>
          <p:nvPr>
            <p:ph type="sldNum" sz="quarter" idx="12"/>
          </p:nvPr>
        </p:nvSpPr>
        <p:spPr/>
        <p:txBody>
          <a:bodyPr/>
          <a:lstStyle/>
          <a:p>
            <a:fld id="{6D22F896-40B5-4ADD-8801-0D06FADFA095}" type="slidenum">
              <a:rPr lang="en-US" smtClean="0"/>
              <a:t>‹#›</a:t>
            </a:fld>
            <a:endParaRPr lang="en-US"/>
          </a:p>
        </p:txBody>
      </p:sp>
    </p:spTree>
    <p:extLst>
      <p:ext uri="{BB962C8B-B14F-4D97-AF65-F5344CB8AC3E}">
        <p14:creationId xmlns:p14="http://schemas.microsoft.com/office/powerpoint/2010/main" val="24241026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B87B1D-DE33-264E-9202-BFE9E45F063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EC5D7BC-4BE9-9444-9485-C81A371CBE0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9CA21DF-400D-E44E-B45A-8C8E2ED0007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48CA67C-5156-C243-A007-5FEFAB76660D}"/>
              </a:ext>
            </a:extLst>
          </p:cNvPr>
          <p:cNvSpPr>
            <a:spLocks noGrp="1"/>
          </p:cNvSpPr>
          <p:nvPr>
            <p:ph type="dt" sz="half" idx="10"/>
          </p:nvPr>
        </p:nvSpPr>
        <p:spPr/>
        <p:txBody>
          <a:bodyPr/>
          <a:lstStyle/>
          <a:p>
            <a:fld id="{E879894E-EBB1-FD48-9BBC-B56B05B3E990}" type="datetimeFigureOut">
              <a:rPr lang="en-US" smtClean="0"/>
              <a:t>8/3/2020</a:t>
            </a:fld>
            <a:endParaRPr lang="en-US"/>
          </a:p>
        </p:txBody>
      </p:sp>
      <p:sp>
        <p:nvSpPr>
          <p:cNvPr id="6" name="Footer Placeholder 5">
            <a:extLst>
              <a:ext uri="{FF2B5EF4-FFF2-40B4-BE49-F238E27FC236}">
                <a16:creationId xmlns:a16="http://schemas.microsoft.com/office/drawing/2014/main" id="{AF5AA0E9-DA14-5B42-AA64-DAD9E311FF6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31608D6-99A5-9848-A505-A3337182DAA6}"/>
              </a:ext>
            </a:extLst>
          </p:cNvPr>
          <p:cNvSpPr>
            <a:spLocks noGrp="1"/>
          </p:cNvSpPr>
          <p:nvPr>
            <p:ph type="sldNum" sz="quarter" idx="12"/>
          </p:nvPr>
        </p:nvSpPr>
        <p:spPr/>
        <p:txBody>
          <a:bodyPr/>
          <a:lstStyle/>
          <a:p>
            <a:fld id="{6D22F896-40B5-4ADD-8801-0D06FADFA095}" type="slidenum">
              <a:rPr lang="en-US" smtClean="0"/>
              <a:t>‹#›</a:t>
            </a:fld>
            <a:endParaRPr lang="en-US"/>
          </a:p>
        </p:txBody>
      </p:sp>
    </p:spTree>
    <p:extLst>
      <p:ext uri="{BB962C8B-B14F-4D97-AF65-F5344CB8AC3E}">
        <p14:creationId xmlns:p14="http://schemas.microsoft.com/office/powerpoint/2010/main" val="32847492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A53BA0-F92A-1D4F-B601-47CF0DC512A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CEE6B93-ED99-9343-B5E6-DAF24985E63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9F208CF-AEB2-D743-BDCA-7AE684CC9D4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EAE64CC-B022-3844-A885-C6E74119521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3A225BD-7E09-E24B-9464-14D10B0E009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946A4DB-702E-4944-8018-108715BE5BD2}"/>
              </a:ext>
            </a:extLst>
          </p:cNvPr>
          <p:cNvSpPr>
            <a:spLocks noGrp="1"/>
          </p:cNvSpPr>
          <p:nvPr>
            <p:ph type="dt" sz="half" idx="10"/>
          </p:nvPr>
        </p:nvSpPr>
        <p:spPr/>
        <p:txBody>
          <a:bodyPr/>
          <a:lstStyle/>
          <a:p>
            <a:fld id="{E879894E-EBB1-FD48-9BBC-B56B05B3E990}" type="datetimeFigureOut">
              <a:rPr lang="en-US" smtClean="0"/>
              <a:t>8/3/2020</a:t>
            </a:fld>
            <a:endParaRPr lang="en-US"/>
          </a:p>
        </p:txBody>
      </p:sp>
      <p:sp>
        <p:nvSpPr>
          <p:cNvPr id="8" name="Footer Placeholder 7">
            <a:extLst>
              <a:ext uri="{FF2B5EF4-FFF2-40B4-BE49-F238E27FC236}">
                <a16:creationId xmlns:a16="http://schemas.microsoft.com/office/drawing/2014/main" id="{823182C0-1D7A-5E40-B5E3-B6594C22CA0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9422B6E-CFEF-BF42-9985-05AC748F79D5}"/>
              </a:ext>
            </a:extLst>
          </p:cNvPr>
          <p:cNvSpPr>
            <a:spLocks noGrp="1"/>
          </p:cNvSpPr>
          <p:nvPr>
            <p:ph type="sldNum" sz="quarter" idx="12"/>
          </p:nvPr>
        </p:nvSpPr>
        <p:spPr/>
        <p:txBody>
          <a:bodyPr/>
          <a:lstStyle/>
          <a:p>
            <a:fld id="{6D22F896-40B5-4ADD-8801-0D06FADFA095}" type="slidenum">
              <a:rPr lang="en-US" smtClean="0"/>
              <a:t>‹#›</a:t>
            </a:fld>
            <a:endParaRPr lang="en-US"/>
          </a:p>
        </p:txBody>
      </p:sp>
    </p:spTree>
    <p:extLst>
      <p:ext uri="{BB962C8B-B14F-4D97-AF65-F5344CB8AC3E}">
        <p14:creationId xmlns:p14="http://schemas.microsoft.com/office/powerpoint/2010/main" val="37450982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9635FB-9CF8-054A-A97C-BF4C4D62F36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638B957-892B-AA44-B91F-7E5E301E68B1}"/>
              </a:ext>
            </a:extLst>
          </p:cNvPr>
          <p:cNvSpPr>
            <a:spLocks noGrp="1"/>
          </p:cNvSpPr>
          <p:nvPr>
            <p:ph type="dt" sz="half" idx="10"/>
          </p:nvPr>
        </p:nvSpPr>
        <p:spPr/>
        <p:txBody>
          <a:bodyPr/>
          <a:lstStyle/>
          <a:p>
            <a:fld id="{E879894E-EBB1-FD48-9BBC-B56B05B3E990}" type="datetimeFigureOut">
              <a:rPr lang="en-US" smtClean="0"/>
              <a:t>8/3/2020</a:t>
            </a:fld>
            <a:endParaRPr lang="en-US"/>
          </a:p>
        </p:txBody>
      </p:sp>
      <p:sp>
        <p:nvSpPr>
          <p:cNvPr id="4" name="Footer Placeholder 3">
            <a:extLst>
              <a:ext uri="{FF2B5EF4-FFF2-40B4-BE49-F238E27FC236}">
                <a16:creationId xmlns:a16="http://schemas.microsoft.com/office/drawing/2014/main" id="{CBBBDF29-4B1A-7849-93B4-C39AA38B581A}"/>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1318F2A-ABB2-5449-A885-14BD88E7A849}"/>
              </a:ext>
            </a:extLst>
          </p:cNvPr>
          <p:cNvSpPr>
            <a:spLocks noGrp="1"/>
          </p:cNvSpPr>
          <p:nvPr>
            <p:ph type="sldNum" sz="quarter" idx="12"/>
          </p:nvPr>
        </p:nvSpPr>
        <p:spPr/>
        <p:txBody>
          <a:bodyPr/>
          <a:lstStyle/>
          <a:p>
            <a:fld id="{6D22F896-40B5-4ADD-8801-0D06FADFA095}" type="slidenum">
              <a:rPr lang="en-US" smtClean="0"/>
              <a:t>‹#›</a:t>
            </a:fld>
            <a:endParaRPr lang="en-US"/>
          </a:p>
        </p:txBody>
      </p:sp>
    </p:spTree>
    <p:extLst>
      <p:ext uri="{BB962C8B-B14F-4D97-AF65-F5344CB8AC3E}">
        <p14:creationId xmlns:p14="http://schemas.microsoft.com/office/powerpoint/2010/main" val="38610713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A5F7AED-F6B6-1E46-945E-B9C27ECC843B}"/>
              </a:ext>
            </a:extLst>
          </p:cNvPr>
          <p:cNvSpPr>
            <a:spLocks noGrp="1"/>
          </p:cNvSpPr>
          <p:nvPr>
            <p:ph type="dt" sz="half" idx="10"/>
          </p:nvPr>
        </p:nvSpPr>
        <p:spPr/>
        <p:txBody>
          <a:bodyPr/>
          <a:lstStyle/>
          <a:p>
            <a:fld id="{E879894E-EBB1-FD48-9BBC-B56B05B3E990}" type="datetimeFigureOut">
              <a:rPr lang="en-US" smtClean="0"/>
              <a:t>8/3/2020</a:t>
            </a:fld>
            <a:endParaRPr lang="en-US"/>
          </a:p>
        </p:txBody>
      </p:sp>
      <p:sp>
        <p:nvSpPr>
          <p:cNvPr id="3" name="Footer Placeholder 2">
            <a:extLst>
              <a:ext uri="{FF2B5EF4-FFF2-40B4-BE49-F238E27FC236}">
                <a16:creationId xmlns:a16="http://schemas.microsoft.com/office/drawing/2014/main" id="{6903A227-2590-E644-AF99-9F0501B54F23}"/>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815DE034-408D-1E45-A854-F551038170A6}"/>
              </a:ext>
            </a:extLst>
          </p:cNvPr>
          <p:cNvSpPr>
            <a:spLocks noGrp="1"/>
          </p:cNvSpPr>
          <p:nvPr>
            <p:ph type="sldNum" sz="quarter" idx="12"/>
          </p:nvPr>
        </p:nvSpPr>
        <p:spPr/>
        <p:txBody>
          <a:bodyPr/>
          <a:lstStyle/>
          <a:p>
            <a:fld id="{6D22F896-40B5-4ADD-8801-0D06FADFA095}" type="slidenum">
              <a:rPr lang="en-US" smtClean="0"/>
              <a:t>‹#›</a:t>
            </a:fld>
            <a:endParaRPr lang="en-US"/>
          </a:p>
        </p:txBody>
      </p:sp>
    </p:spTree>
    <p:extLst>
      <p:ext uri="{BB962C8B-B14F-4D97-AF65-F5344CB8AC3E}">
        <p14:creationId xmlns:p14="http://schemas.microsoft.com/office/powerpoint/2010/main" val="21356801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BD678E-4376-CF4F-8FFC-03E5C6C8FD5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B7D614E4-B276-644A-9E53-1B9DDC1D3E4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9B17942-DAA2-3C4C-8CAA-3A3A4CD50FD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A273C32-4092-6642-B01E-8674DEA6A036}"/>
              </a:ext>
            </a:extLst>
          </p:cNvPr>
          <p:cNvSpPr>
            <a:spLocks noGrp="1"/>
          </p:cNvSpPr>
          <p:nvPr>
            <p:ph type="dt" sz="half" idx="10"/>
          </p:nvPr>
        </p:nvSpPr>
        <p:spPr/>
        <p:txBody>
          <a:bodyPr/>
          <a:lstStyle/>
          <a:p>
            <a:fld id="{E879894E-EBB1-FD48-9BBC-B56B05B3E990}" type="datetimeFigureOut">
              <a:rPr lang="en-US" smtClean="0"/>
              <a:t>8/3/2020</a:t>
            </a:fld>
            <a:endParaRPr lang="en-US"/>
          </a:p>
        </p:txBody>
      </p:sp>
      <p:sp>
        <p:nvSpPr>
          <p:cNvPr id="6" name="Footer Placeholder 5">
            <a:extLst>
              <a:ext uri="{FF2B5EF4-FFF2-40B4-BE49-F238E27FC236}">
                <a16:creationId xmlns:a16="http://schemas.microsoft.com/office/drawing/2014/main" id="{627F48E4-092C-2B40-9E25-B8DE12CFE19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2A1786A-D6A8-A842-9F5F-9105143276D5}"/>
              </a:ext>
            </a:extLst>
          </p:cNvPr>
          <p:cNvSpPr>
            <a:spLocks noGrp="1"/>
          </p:cNvSpPr>
          <p:nvPr>
            <p:ph type="sldNum" sz="quarter" idx="12"/>
          </p:nvPr>
        </p:nvSpPr>
        <p:spPr/>
        <p:txBody>
          <a:bodyPr/>
          <a:lstStyle/>
          <a:p>
            <a:fld id="{6D22F896-40B5-4ADD-8801-0D06FADFA095}" type="slidenum">
              <a:rPr lang="en-US" smtClean="0"/>
              <a:t>‹#›</a:t>
            </a:fld>
            <a:endParaRPr lang="en-US"/>
          </a:p>
        </p:txBody>
      </p:sp>
    </p:spTree>
    <p:extLst>
      <p:ext uri="{BB962C8B-B14F-4D97-AF65-F5344CB8AC3E}">
        <p14:creationId xmlns:p14="http://schemas.microsoft.com/office/powerpoint/2010/main" val="38087342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B529E0-01E3-6C4F-A2ED-E57E57A0DC0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2B8CC20-B95D-864F-9EBD-70BB244563B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0A486A8F-E198-B242-AA23-067420B9744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FB9F4C1-930F-BB44-BFA1-C63AC40EE39B}"/>
              </a:ext>
            </a:extLst>
          </p:cNvPr>
          <p:cNvSpPr>
            <a:spLocks noGrp="1"/>
          </p:cNvSpPr>
          <p:nvPr>
            <p:ph type="dt" sz="half" idx="10"/>
          </p:nvPr>
        </p:nvSpPr>
        <p:spPr/>
        <p:txBody>
          <a:bodyPr/>
          <a:lstStyle/>
          <a:p>
            <a:fld id="{9D5CAFFC-F874-4F28-AF7B-8A4145702905}" type="datetimeFigureOut">
              <a:rPr lang="en-GB" smtClean="0"/>
              <a:t>03/08/2020</a:t>
            </a:fld>
            <a:endParaRPr lang="en-GB"/>
          </a:p>
        </p:txBody>
      </p:sp>
      <p:sp>
        <p:nvSpPr>
          <p:cNvPr id="6" name="Footer Placeholder 5">
            <a:extLst>
              <a:ext uri="{FF2B5EF4-FFF2-40B4-BE49-F238E27FC236}">
                <a16:creationId xmlns:a16="http://schemas.microsoft.com/office/drawing/2014/main" id="{8EFDFADA-F33E-D646-AA52-D1A1F4C00782}"/>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F1EC9086-E381-B54A-9760-1F84E09B359D}"/>
              </a:ext>
            </a:extLst>
          </p:cNvPr>
          <p:cNvSpPr>
            <a:spLocks noGrp="1"/>
          </p:cNvSpPr>
          <p:nvPr>
            <p:ph type="sldNum" sz="quarter" idx="12"/>
          </p:nvPr>
        </p:nvSpPr>
        <p:spPr/>
        <p:txBody>
          <a:bodyPr/>
          <a:lstStyle/>
          <a:p>
            <a:fld id="{6D22F896-40B5-4ADD-8801-0D06FADFA095}" type="slidenum">
              <a:rPr lang="en-US" smtClean="0"/>
              <a:t>‹#›</a:t>
            </a:fld>
            <a:endParaRPr lang="en-US"/>
          </a:p>
        </p:txBody>
      </p:sp>
    </p:spTree>
    <p:extLst>
      <p:ext uri="{BB962C8B-B14F-4D97-AF65-F5344CB8AC3E}">
        <p14:creationId xmlns:p14="http://schemas.microsoft.com/office/powerpoint/2010/main" val="13571278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A9BC3D9-A340-5A4C-A6DD-23B56FA1950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1F31BA7-432B-2A42-872D-2D202696755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D6CA2EE-C32C-4545-9827-59FAC7EE733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879894E-EBB1-FD48-9BBC-B56B05B3E990}" type="datetimeFigureOut">
              <a:rPr lang="en-US" smtClean="0"/>
              <a:t>8/3/2020</a:t>
            </a:fld>
            <a:endParaRPr lang="en-US"/>
          </a:p>
        </p:txBody>
      </p:sp>
      <p:sp>
        <p:nvSpPr>
          <p:cNvPr id="5" name="Footer Placeholder 4">
            <a:extLst>
              <a:ext uri="{FF2B5EF4-FFF2-40B4-BE49-F238E27FC236}">
                <a16:creationId xmlns:a16="http://schemas.microsoft.com/office/drawing/2014/main" id="{23E61985-3447-184A-9458-48F72D4D189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4753E3E0-694C-D643-ADEC-2A6A68210A4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8426DEB-07F5-4B2D-AA1D-0AAC3D8AD7EF}" type="slidenum">
              <a:rPr lang="en-GB" smtClean="0"/>
              <a:t>‹#›</a:t>
            </a:fld>
            <a:endParaRPr lang="en-GB"/>
          </a:p>
        </p:txBody>
      </p:sp>
      <p:sp>
        <p:nvSpPr>
          <p:cNvPr id="7" name="Rectangle 6">
            <a:extLst>
              <a:ext uri="{FF2B5EF4-FFF2-40B4-BE49-F238E27FC236}">
                <a16:creationId xmlns:a16="http://schemas.microsoft.com/office/drawing/2014/main" id="{57EA4655-CB46-0544-B73D-859810E0A0E7}"/>
              </a:ext>
            </a:extLst>
          </p:cNvPr>
          <p:cNvSpPr/>
          <p:nvPr/>
        </p:nvSpPr>
        <p:spPr>
          <a:xfrm rot="5400000">
            <a:off x="5740435" y="-5770529"/>
            <a:ext cx="711130" cy="12192001"/>
          </a:xfrm>
          <a:prstGeom prst="rect">
            <a:avLst/>
          </a:prstGeom>
          <a:solidFill>
            <a:srgbClr val="22334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8" name="Picture 7">
            <a:extLst>
              <a:ext uri="{FF2B5EF4-FFF2-40B4-BE49-F238E27FC236}">
                <a16:creationId xmlns:a16="http://schemas.microsoft.com/office/drawing/2014/main" id="{E336AD38-66E3-C448-AF96-49668BAB046C}"/>
              </a:ext>
            </a:extLst>
          </p:cNvPr>
          <p:cNvPicPr>
            <a:picLocks noChangeAspect="1"/>
          </p:cNvPicPr>
          <p:nvPr/>
        </p:nvPicPr>
        <p:blipFill rotWithShape="1">
          <a:blip r:embed="rId13" cstate="print">
            <a:extLst>
              <a:ext uri="{28A0092B-C50C-407E-A947-70E740481C1C}">
                <a14:useLocalDpi xmlns:a14="http://schemas.microsoft.com/office/drawing/2010/main" val="0"/>
              </a:ext>
            </a:extLst>
          </a:blip>
          <a:srcRect l="63755" t="3290" r="1579" b="6172"/>
          <a:stretch/>
        </p:blipFill>
        <p:spPr>
          <a:xfrm>
            <a:off x="12500" y="-22917"/>
            <a:ext cx="834793" cy="697668"/>
          </a:xfrm>
          <a:prstGeom prst="rect">
            <a:avLst/>
          </a:prstGeom>
        </p:spPr>
      </p:pic>
    </p:spTree>
    <p:extLst>
      <p:ext uri="{BB962C8B-B14F-4D97-AF65-F5344CB8AC3E}">
        <p14:creationId xmlns:p14="http://schemas.microsoft.com/office/powerpoint/2010/main" val="3345806092"/>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a:t>Programming</a:t>
            </a:r>
            <a:endParaRPr lang="en-GB" dirty="0"/>
          </a:p>
        </p:txBody>
      </p:sp>
      <p:sp>
        <p:nvSpPr>
          <p:cNvPr id="4" name="Rectangle 3">
            <a:extLst>
              <a:ext uri="{FF2B5EF4-FFF2-40B4-BE49-F238E27FC236}">
                <a16:creationId xmlns:a16="http://schemas.microsoft.com/office/drawing/2014/main" id="{01477A6B-BA0E-4A29-BEC4-071FBE632B8E}"/>
              </a:ext>
            </a:extLst>
          </p:cNvPr>
          <p:cNvSpPr/>
          <p:nvPr/>
        </p:nvSpPr>
        <p:spPr>
          <a:xfrm>
            <a:off x="987105" y="163220"/>
            <a:ext cx="8139140" cy="584775"/>
          </a:xfrm>
          <a:prstGeom prst="rect">
            <a:avLst/>
          </a:prstGeom>
        </p:spPr>
        <p:txBody>
          <a:bodyPr wrap="square" anchor="t">
            <a:spAutoFit/>
          </a:bodyPr>
          <a:lstStyle/>
          <a:p>
            <a:r>
              <a:rPr lang="en-GB" sz="3200" b="1" baseline="30000" dirty="0">
                <a:solidFill>
                  <a:schemeClr val="accent1"/>
                </a:solidFill>
                <a:latin typeface="Helvetica "/>
                <a:cs typeface="Gotham Book" pitchFamily="50" charset="0"/>
              </a:rPr>
              <a:t>&lt;Cyber Secur</a:t>
            </a:r>
            <a:r>
              <a:rPr lang="en-GB" sz="3200" b="1" baseline="30000" dirty="0">
                <a:solidFill>
                  <a:schemeClr val="accent1"/>
                </a:solidFill>
                <a:latin typeface="Helvetica "/>
              </a:rPr>
              <a:t>ity Technical Professional Integrated Degree</a:t>
            </a:r>
            <a:r>
              <a:rPr lang="en-GB" sz="3200" b="1" baseline="30000" dirty="0">
                <a:solidFill>
                  <a:schemeClr val="accent1"/>
                </a:solidFill>
                <a:latin typeface="Helvetica "/>
                <a:cs typeface="Gotham Book" pitchFamily="50" charset="0"/>
              </a:rPr>
              <a:t>&gt;</a:t>
            </a:r>
            <a:endParaRPr lang="en-US" sz="3200" dirty="0">
              <a:solidFill>
                <a:schemeClr val="accent1"/>
              </a:solidFill>
              <a:cs typeface="Calibri"/>
            </a:endParaRPr>
          </a:p>
        </p:txBody>
      </p:sp>
      <p:pic>
        <p:nvPicPr>
          <p:cNvPr id="6" name="Picture 6" descr="A close up of a logo&#10;&#10;Description automatically generated">
            <a:extLst>
              <a:ext uri="{FF2B5EF4-FFF2-40B4-BE49-F238E27FC236}">
                <a16:creationId xmlns:a16="http://schemas.microsoft.com/office/drawing/2014/main" id="{C81B013C-A50A-435D-A0C5-404A1791B297}"/>
              </a:ext>
            </a:extLst>
          </p:cNvPr>
          <p:cNvPicPr>
            <a:picLocks noChangeAspect="1"/>
          </p:cNvPicPr>
          <p:nvPr/>
        </p:nvPicPr>
        <p:blipFill>
          <a:blip r:embed="rId2"/>
          <a:stretch>
            <a:fillRect/>
          </a:stretch>
        </p:blipFill>
        <p:spPr>
          <a:xfrm>
            <a:off x="8530401" y="5439833"/>
            <a:ext cx="1622308" cy="1415816"/>
          </a:xfrm>
          <a:prstGeom prst="rect">
            <a:avLst/>
          </a:prstGeom>
        </p:spPr>
      </p:pic>
      <p:pic>
        <p:nvPicPr>
          <p:cNvPr id="8" name="Picture 5" descr="A picture containing drawing, stop, food&#10;&#10;Description automatically generated">
            <a:extLst>
              <a:ext uri="{FF2B5EF4-FFF2-40B4-BE49-F238E27FC236}">
                <a16:creationId xmlns:a16="http://schemas.microsoft.com/office/drawing/2014/main" id="{F05867DC-1176-494A-8E16-B88800D7A696}"/>
              </a:ext>
            </a:extLst>
          </p:cNvPr>
          <p:cNvPicPr>
            <a:picLocks noChangeAspect="1"/>
          </p:cNvPicPr>
          <p:nvPr/>
        </p:nvPicPr>
        <p:blipFill>
          <a:blip r:embed="rId3"/>
          <a:stretch>
            <a:fillRect/>
          </a:stretch>
        </p:blipFill>
        <p:spPr>
          <a:xfrm>
            <a:off x="10566400" y="5690632"/>
            <a:ext cx="1228608" cy="914218"/>
          </a:xfrm>
          <a:prstGeom prst="rect">
            <a:avLst/>
          </a:prstGeom>
        </p:spPr>
      </p:pic>
      <p:sp>
        <p:nvSpPr>
          <p:cNvPr id="9" name="Subtitle 2">
            <a:extLst>
              <a:ext uri="{FF2B5EF4-FFF2-40B4-BE49-F238E27FC236}">
                <a16:creationId xmlns:a16="http://schemas.microsoft.com/office/drawing/2014/main" id="{05F4FE1D-6C77-4AE5-B71D-BBA3AF226436}"/>
              </a:ext>
            </a:extLst>
          </p:cNvPr>
          <p:cNvSpPr>
            <a:spLocks noGrp="1"/>
          </p:cNvSpPr>
          <p:nvPr>
            <p:ph type="subTitle" idx="1"/>
          </p:nvPr>
        </p:nvSpPr>
        <p:spPr>
          <a:xfrm>
            <a:off x="1524000" y="3647017"/>
            <a:ext cx="9144000" cy="1655762"/>
          </a:xfrm>
        </p:spPr>
        <p:txBody>
          <a:bodyPr vert="horz" lIns="91440" tIns="45720" rIns="91440" bIns="45720" rtlCol="0" anchor="t">
            <a:normAutofit/>
          </a:bodyPr>
          <a:lstStyle/>
          <a:p>
            <a:r>
              <a:rPr lang="en-GB" sz="4400" dirty="0">
                <a:cs typeface="Calibri"/>
              </a:rPr>
              <a:t>Introduction</a:t>
            </a:r>
          </a:p>
          <a:p>
            <a:r>
              <a:rPr lang="en-GB" sz="4400" dirty="0">
                <a:cs typeface="Calibri"/>
              </a:rPr>
              <a:t>Lesson 1 </a:t>
            </a:r>
          </a:p>
        </p:txBody>
      </p:sp>
    </p:spTree>
    <p:extLst>
      <p:ext uri="{BB962C8B-B14F-4D97-AF65-F5344CB8AC3E}">
        <p14:creationId xmlns:p14="http://schemas.microsoft.com/office/powerpoint/2010/main" val="4692888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Variables - </a:t>
            </a:r>
            <a:r>
              <a:rPr lang="en-GB" altLang="en-US" dirty="0"/>
              <a:t>possible data types</a:t>
            </a:r>
            <a:endParaRPr lang="en-GB" dirty="0"/>
          </a:p>
        </p:txBody>
      </p:sp>
      <p:sp>
        <p:nvSpPr>
          <p:cNvPr id="4" name="Content Placeholder 3"/>
          <p:cNvSpPr>
            <a:spLocks noGrp="1"/>
          </p:cNvSpPr>
          <p:nvPr>
            <p:ph idx="1"/>
          </p:nvPr>
        </p:nvSpPr>
        <p:spPr/>
        <p:txBody>
          <a:bodyPr>
            <a:normAutofit fontScale="92500" lnSpcReduction="20000"/>
          </a:bodyPr>
          <a:lstStyle/>
          <a:p>
            <a:r>
              <a:rPr lang="en-GB" altLang="en-US" sz="2900" dirty="0"/>
              <a:t>Real (float, double)</a:t>
            </a:r>
          </a:p>
          <a:p>
            <a:pPr lvl="1"/>
            <a:r>
              <a:rPr lang="en-GB" altLang="en-US" sz="2500" dirty="0"/>
              <a:t>14.5 (for small number)</a:t>
            </a:r>
          </a:p>
          <a:p>
            <a:pPr lvl="1"/>
            <a:r>
              <a:rPr lang="en-GB" altLang="en-US" sz="2500" dirty="0"/>
              <a:t>1358984.984198 (for large numbers)</a:t>
            </a:r>
          </a:p>
          <a:p>
            <a:r>
              <a:rPr lang="en-GB" altLang="en-US" sz="2900" dirty="0"/>
              <a:t>Integer (</a:t>
            </a:r>
            <a:r>
              <a:rPr lang="en-GB" altLang="en-US" sz="2900" dirty="0" err="1"/>
              <a:t>sbyte</a:t>
            </a:r>
            <a:r>
              <a:rPr lang="en-GB" altLang="en-US" sz="2900" dirty="0"/>
              <a:t>, short, </a:t>
            </a:r>
            <a:r>
              <a:rPr lang="en-GB" altLang="en-US" sz="2900" dirty="0" err="1"/>
              <a:t>int</a:t>
            </a:r>
            <a:r>
              <a:rPr lang="en-GB" altLang="en-US" sz="2900" dirty="0"/>
              <a:t>, long, byte, </a:t>
            </a:r>
            <a:r>
              <a:rPr lang="en-GB" altLang="en-US" sz="2900" dirty="0" err="1"/>
              <a:t>ushort</a:t>
            </a:r>
            <a:r>
              <a:rPr lang="en-GB" altLang="en-US" sz="2900" dirty="0"/>
              <a:t>, </a:t>
            </a:r>
            <a:r>
              <a:rPr lang="en-GB" altLang="en-US" sz="2900" dirty="0" err="1"/>
              <a:t>uint</a:t>
            </a:r>
            <a:r>
              <a:rPr lang="en-GB" altLang="en-US" sz="2900" dirty="0"/>
              <a:t>, </a:t>
            </a:r>
            <a:r>
              <a:rPr lang="en-GB" altLang="en-US" sz="2900" dirty="0" err="1"/>
              <a:t>ulong</a:t>
            </a:r>
            <a:r>
              <a:rPr lang="en-GB" altLang="en-US" sz="2900" dirty="0"/>
              <a:t>)</a:t>
            </a:r>
          </a:p>
          <a:p>
            <a:pPr lvl="1"/>
            <a:r>
              <a:rPr lang="en-GB" altLang="en-US" sz="2500" dirty="0">
                <a:solidFill>
                  <a:schemeClr val="bg1"/>
                </a:solidFill>
              </a:rPr>
              <a:t>See handout</a:t>
            </a:r>
          </a:p>
          <a:p>
            <a:r>
              <a:rPr lang="en-GB" altLang="en-US" sz="2900" dirty="0"/>
              <a:t>Char (single character)</a:t>
            </a:r>
          </a:p>
          <a:p>
            <a:pPr lvl="1"/>
            <a:r>
              <a:rPr lang="en-GB" altLang="en-US" sz="2500" dirty="0"/>
              <a:t>A, a, *, £</a:t>
            </a:r>
          </a:p>
          <a:p>
            <a:r>
              <a:rPr lang="en-GB" altLang="en-US" sz="2900" dirty="0"/>
              <a:t>String (array of characters)</a:t>
            </a:r>
          </a:p>
          <a:p>
            <a:pPr lvl="1"/>
            <a:r>
              <a:rPr lang="en-GB" altLang="en-US" sz="2500" dirty="0"/>
              <a:t>John Smith</a:t>
            </a:r>
          </a:p>
          <a:p>
            <a:r>
              <a:rPr lang="en-GB" altLang="en-US" sz="2900" dirty="0"/>
              <a:t>Bool (</a:t>
            </a:r>
            <a:r>
              <a:rPr lang="en-GB" altLang="en-US" sz="2900" dirty="0" err="1"/>
              <a:t>boolean</a:t>
            </a:r>
            <a:r>
              <a:rPr lang="en-GB" altLang="en-US" sz="2900" dirty="0"/>
              <a:t>)</a:t>
            </a:r>
          </a:p>
          <a:p>
            <a:pPr lvl="1"/>
            <a:r>
              <a:rPr lang="en-GB" altLang="en-US" sz="2500" dirty="0"/>
              <a:t>true, false</a:t>
            </a:r>
          </a:p>
          <a:p>
            <a:r>
              <a:rPr lang="en-GB" altLang="en-US" sz="2900" dirty="0"/>
              <a:t>There are others!</a:t>
            </a:r>
          </a:p>
          <a:p>
            <a:endParaRPr lang="en-GB" dirty="0"/>
          </a:p>
        </p:txBody>
      </p:sp>
    </p:spTree>
    <p:extLst>
      <p:ext uri="{BB962C8B-B14F-4D97-AF65-F5344CB8AC3E}">
        <p14:creationId xmlns:p14="http://schemas.microsoft.com/office/powerpoint/2010/main" val="32492644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Arithmetic operators</a:t>
            </a:r>
            <a:endParaRPr lang="en-GB" dirty="0"/>
          </a:p>
        </p:txBody>
      </p:sp>
      <p:sp>
        <p:nvSpPr>
          <p:cNvPr id="4" name="Content Placeholder 3"/>
          <p:cNvSpPr>
            <a:spLocks noGrp="1"/>
          </p:cNvSpPr>
          <p:nvPr>
            <p:ph idx="1"/>
          </p:nvPr>
        </p:nvSpPr>
        <p:spPr/>
        <p:txBody>
          <a:bodyPr>
            <a:normAutofit lnSpcReduction="10000"/>
          </a:bodyPr>
          <a:lstStyle/>
          <a:p>
            <a:pPr>
              <a:buNone/>
            </a:pPr>
            <a:r>
              <a:rPr lang="en-GB" altLang="en-US" sz="2400" dirty="0"/>
              <a:t>We also need a relevant arithmetic operator to use in our calculation:</a:t>
            </a:r>
          </a:p>
          <a:p>
            <a:endParaRPr lang="en-GB" altLang="en-US" sz="2400" dirty="0"/>
          </a:p>
          <a:p>
            <a:r>
              <a:rPr lang="en-GB" altLang="en-US" sz="2400" dirty="0"/>
              <a:t>+ = Add</a:t>
            </a:r>
          </a:p>
          <a:p>
            <a:r>
              <a:rPr lang="en-GB" altLang="en-US" sz="2400" dirty="0"/>
              <a:t>- = Subtract</a:t>
            </a:r>
          </a:p>
          <a:p>
            <a:r>
              <a:rPr lang="en-GB" altLang="en-US" sz="2400" dirty="0"/>
              <a:t>* = Multiply</a:t>
            </a:r>
          </a:p>
          <a:p>
            <a:r>
              <a:rPr lang="en-GB" altLang="en-US" sz="2400" dirty="0"/>
              <a:t>/ = Divide (when this is used on a float it will divide as usual, when used on an integer it will return the whole number of times one number goes in to the other only)</a:t>
            </a:r>
          </a:p>
          <a:p>
            <a:r>
              <a:rPr lang="en-GB" altLang="en-US" sz="2400" dirty="0"/>
              <a:t>% = Modulus (integer division, the whole number left over returned)</a:t>
            </a:r>
          </a:p>
          <a:p>
            <a:endParaRPr lang="en-GB" altLang="en-US" sz="2400" dirty="0"/>
          </a:p>
          <a:p>
            <a:r>
              <a:rPr lang="en-GB" altLang="en-US" sz="2400" dirty="0"/>
              <a:t>Task  .     Research what is Modulus ?</a:t>
            </a:r>
          </a:p>
          <a:p>
            <a:endParaRPr lang="en-GB" dirty="0"/>
          </a:p>
        </p:txBody>
      </p:sp>
    </p:spTree>
    <p:extLst>
      <p:ext uri="{BB962C8B-B14F-4D97-AF65-F5344CB8AC3E}">
        <p14:creationId xmlns:p14="http://schemas.microsoft.com/office/powerpoint/2010/main" val="556747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Add two numbers – Exercise 1</a:t>
            </a:r>
            <a:endParaRPr lang="en-GB" dirty="0"/>
          </a:p>
        </p:txBody>
      </p:sp>
      <p:sp>
        <p:nvSpPr>
          <p:cNvPr id="4" name="Content Placeholder 3"/>
          <p:cNvSpPr>
            <a:spLocks noGrp="1"/>
          </p:cNvSpPr>
          <p:nvPr>
            <p:ph idx="1"/>
          </p:nvPr>
        </p:nvSpPr>
        <p:spPr/>
        <p:txBody>
          <a:bodyPr>
            <a:normAutofit fontScale="77500" lnSpcReduction="20000"/>
          </a:bodyPr>
          <a:lstStyle/>
          <a:p>
            <a:pPr>
              <a:buNone/>
            </a:pPr>
            <a:r>
              <a:rPr lang="en-GB" altLang="en-US" dirty="0"/>
              <a:t>We now need to code the </a:t>
            </a:r>
          </a:p>
          <a:p>
            <a:pPr>
              <a:buNone/>
            </a:pPr>
            <a:r>
              <a:rPr lang="en-GB" altLang="en-US" dirty="0"/>
              <a:t>solution:</a:t>
            </a:r>
          </a:p>
          <a:p>
            <a:pPr>
              <a:buNone/>
            </a:pPr>
            <a:endParaRPr lang="en-GB" altLang="en-US" dirty="0"/>
          </a:p>
          <a:p>
            <a:pPr>
              <a:buNone/>
            </a:pPr>
            <a:endParaRPr lang="en-GB" altLang="en-US" dirty="0"/>
          </a:p>
          <a:p>
            <a:pPr>
              <a:buNone/>
            </a:pPr>
            <a:endParaRPr lang="en-GB" altLang="en-US" dirty="0"/>
          </a:p>
          <a:p>
            <a:pPr>
              <a:buNone/>
            </a:pPr>
            <a:endParaRPr lang="en-GB" altLang="en-US" dirty="0"/>
          </a:p>
          <a:p>
            <a:pPr>
              <a:buNone/>
            </a:pPr>
            <a:endParaRPr lang="en-GB" altLang="en-US" dirty="0"/>
          </a:p>
          <a:p>
            <a:pPr>
              <a:buNone/>
            </a:pPr>
            <a:endParaRPr lang="en-GB" altLang="en-US" dirty="0"/>
          </a:p>
          <a:p>
            <a:pPr>
              <a:buNone/>
            </a:pPr>
            <a:endParaRPr lang="en-GB" altLang="en-US" dirty="0"/>
          </a:p>
          <a:p>
            <a:pPr>
              <a:buNone/>
            </a:pPr>
            <a:endParaRPr lang="en-GB" altLang="en-US" dirty="0"/>
          </a:p>
          <a:p>
            <a:pPr>
              <a:buNone/>
            </a:pPr>
            <a:r>
              <a:rPr lang="en-GB" altLang="en-US" dirty="0"/>
              <a:t>Prepare to code this solution!</a:t>
            </a:r>
          </a:p>
          <a:p>
            <a:r>
              <a:rPr lang="en-GB" dirty="0"/>
              <a:t>C# is different to python – pay attention to the syntax</a:t>
            </a:r>
          </a:p>
        </p:txBody>
      </p:sp>
      <p:pic>
        <p:nvPicPr>
          <p:cNvPr id="5"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7440" y="2849336"/>
            <a:ext cx="8661400" cy="2587625"/>
          </a:xfrm>
          <a:prstGeom prst="rect">
            <a:avLst/>
          </a:prstGeom>
          <a:noFill/>
          <a:extLst>
            <a:ext uri="{909E8E84-426E-40DD-AFC4-6F175D3DCCD1}">
              <a14:hiddenFill xmlns:a14="http://schemas.microsoft.com/office/drawing/2010/main">
                <a:solidFill>
                  <a:srgbClr val="FFFFFF"/>
                </a:solidFill>
              </a14:hiddenFill>
            </a:ext>
          </a:extLst>
        </p:spPr>
      </p:pic>
      <p:sp>
        <p:nvSpPr>
          <p:cNvPr id="6" name="Text Box 9"/>
          <p:cNvSpPr txBox="1">
            <a:spLocks noChangeArrowheads="1"/>
          </p:cNvSpPr>
          <p:nvPr/>
        </p:nvSpPr>
        <p:spPr bwMode="auto">
          <a:xfrm>
            <a:off x="8632734" y="780052"/>
            <a:ext cx="2520950" cy="2585323"/>
          </a:xfrm>
          <a:prstGeom prst="rect">
            <a:avLst/>
          </a:prstGeom>
          <a:solidFill>
            <a:srgbClr val="00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defTabSz="954088">
              <a:defRPr>
                <a:solidFill>
                  <a:schemeClr val="tx1"/>
                </a:solidFill>
                <a:latin typeface="Arial" panose="020B0604020202020204" pitchFamily="34" charset="0"/>
              </a:defRPr>
            </a:lvl1pPr>
            <a:lvl2pPr defTabSz="954088">
              <a:defRPr>
                <a:solidFill>
                  <a:schemeClr val="tx1"/>
                </a:solidFill>
                <a:latin typeface="Arial" panose="020B0604020202020204" pitchFamily="34" charset="0"/>
              </a:defRPr>
            </a:lvl2pPr>
            <a:lvl3pPr defTabSz="954088">
              <a:defRPr>
                <a:solidFill>
                  <a:schemeClr val="tx1"/>
                </a:solidFill>
                <a:latin typeface="Arial" panose="020B0604020202020204" pitchFamily="34" charset="0"/>
              </a:defRPr>
            </a:lvl3pPr>
            <a:lvl4pPr defTabSz="954088">
              <a:defRPr>
                <a:solidFill>
                  <a:schemeClr val="tx1"/>
                </a:solidFill>
                <a:latin typeface="Arial" panose="020B0604020202020204" pitchFamily="34" charset="0"/>
              </a:defRPr>
            </a:lvl4pPr>
            <a:lvl5pPr defTabSz="954088">
              <a:defRPr>
                <a:solidFill>
                  <a:schemeClr val="tx1"/>
                </a:solidFill>
                <a:latin typeface="Arial" panose="020B0604020202020204" pitchFamily="34" charset="0"/>
              </a:defRPr>
            </a:lvl5pPr>
            <a:lvl6pPr defTabSz="954088" fontAlgn="base">
              <a:spcBef>
                <a:spcPct val="0"/>
              </a:spcBef>
              <a:spcAft>
                <a:spcPct val="0"/>
              </a:spcAft>
              <a:defRPr>
                <a:solidFill>
                  <a:schemeClr val="tx1"/>
                </a:solidFill>
                <a:latin typeface="Arial" panose="020B0604020202020204" pitchFamily="34" charset="0"/>
              </a:defRPr>
            </a:lvl6pPr>
            <a:lvl7pPr defTabSz="954088" fontAlgn="base">
              <a:spcBef>
                <a:spcPct val="0"/>
              </a:spcBef>
              <a:spcAft>
                <a:spcPct val="0"/>
              </a:spcAft>
              <a:defRPr>
                <a:solidFill>
                  <a:schemeClr val="tx1"/>
                </a:solidFill>
                <a:latin typeface="Arial" panose="020B0604020202020204" pitchFamily="34" charset="0"/>
              </a:defRPr>
            </a:lvl7pPr>
            <a:lvl8pPr defTabSz="954088" fontAlgn="base">
              <a:spcBef>
                <a:spcPct val="0"/>
              </a:spcBef>
              <a:spcAft>
                <a:spcPct val="0"/>
              </a:spcAft>
              <a:defRPr>
                <a:solidFill>
                  <a:schemeClr val="tx1"/>
                </a:solidFill>
                <a:latin typeface="Arial" panose="020B0604020202020204" pitchFamily="34" charset="0"/>
              </a:defRPr>
            </a:lvl8pPr>
            <a:lvl9pPr defTabSz="954088" fontAlgn="base">
              <a:spcBef>
                <a:spcPct val="0"/>
              </a:spcBef>
              <a:spcAft>
                <a:spcPct val="0"/>
              </a:spcAft>
              <a:defRPr>
                <a:solidFill>
                  <a:schemeClr val="tx1"/>
                </a:solidFill>
                <a:latin typeface="Arial" panose="020B0604020202020204" pitchFamily="34" charset="0"/>
              </a:defRPr>
            </a:lvl9pPr>
          </a:lstStyle>
          <a:p>
            <a:pPr>
              <a:spcBef>
                <a:spcPct val="50000"/>
              </a:spcBef>
            </a:pPr>
            <a:r>
              <a:rPr lang="en-GB" altLang="en-US" dirty="0">
                <a:solidFill>
                  <a:schemeClr val="bg1"/>
                </a:solidFill>
                <a:latin typeface="Trebuchet MS" panose="020B0603020202020204" pitchFamily="34" charset="0"/>
              </a:rPr>
              <a:t>Note how the </a:t>
            </a:r>
            <a:r>
              <a:rPr lang="en-GB" altLang="en-US" dirty="0" err="1">
                <a:solidFill>
                  <a:schemeClr val="bg1"/>
                </a:solidFill>
                <a:latin typeface="Trebuchet MS" panose="020B0603020202020204" pitchFamily="34" charset="0"/>
              </a:rPr>
              <a:t>readline</a:t>
            </a:r>
            <a:r>
              <a:rPr lang="en-GB" altLang="en-US" dirty="0">
                <a:solidFill>
                  <a:schemeClr val="bg1"/>
                </a:solidFill>
                <a:latin typeface="Trebuchet MS" panose="020B0603020202020204" pitchFamily="34" charset="0"/>
              </a:rPr>
              <a:t> is used!</a:t>
            </a:r>
          </a:p>
          <a:p>
            <a:pPr>
              <a:spcBef>
                <a:spcPct val="50000"/>
              </a:spcBef>
            </a:pPr>
            <a:r>
              <a:rPr lang="en-GB" altLang="en-US" dirty="0" err="1">
                <a:solidFill>
                  <a:schemeClr val="bg1"/>
                </a:solidFill>
                <a:latin typeface="Trebuchet MS" panose="020B0603020202020204" pitchFamily="34" charset="0"/>
              </a:rPr>
              <a:t>Readline</a:t>
            </a:r>
            <a:r>
              <a:rPr lang="en-GB" altLang="en-US" dirty="0">
                <a:solidFill>
                  <a:schemeClr val="bg1"/>
                </a:solidFill>
                <a:latin typeface="Trebuchet MS" panose="020B0603020202020204" pitchFamily="34" charset="0"/>
              </a:rPr>
              <a:t> is designed to get string inputs – in this case you want an integer!</a:t>
            </a:r>
          </a:p>
          <a:p>
            <a:pPr>
              <a:spcBef>
                <a:spcPct val="50000"/>
              </a:spcBef>
            </a:pPr>
            <a:r>
              <a:rPr lang="en-GB" altLang="en-US" dirty="0">
                <a:solidFill>
                  <a:schemeClr val="bg1"/>
                </a:solidFill>
                <a:latin typeface="Trebuchet MS" panose="020B0603020202020204" pitchFamily="34" charset="0"/>
              </a:rPr>
              <a:t>You will see this over and over again!</a:t>
            </a:r>
            <a:endParaRPr lang="en-US" altLang="en-US" dirty="0">
              <a:solidFill>
                <a:schemeClr val="bg1"/>
              </a:solidFill>
              <a:latin typeface="Trebuchet MS" panose="020B0603020202020204" pitchFamily="34" charset="0"/>
            </a:endParaRPr>
          </a:p>
        </p:txBody>
      </p:sp>
      <p:sp>
        <p:nvSpPr>
          <p:cNvPr id="7" name="Line 10"/>
          <p:cNvSpPr>
            <a:spLocks noChangeShapeType="1"/>
          </p:cNvSpPr>
          <p:nvPr/>
        </p:nvSpPr>
        <p:spPr bwMode="auto">
          <a:xfrm flipH="1">
            <a:off x="7019575" y="2714401"/>
            <a:ext cx="1727200" cy="1150937"/>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Tree>
    <p:extLst>
      <p:ext uri="{BB962C8B-B14F-4D97-AF65-F5344CB8AC3E}">
        <p14:creationId xmlns:p14="http://schemas.microsoft.com/office/powerpoint/2010/main" val="752125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4"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0" fill="hold"/>
                                        <p:tgtEl>
                                          <p:spTgt spid="5"/>
                                        </p:tgtEl>
                                        <p:attrNameLst>
                                          <p:attrName>ppt_x</p:attrName>
                                        </p:attrNameLst>
                                      </p:cBhvr>
                                      <p:tavLst>
                                        <p:tav tm="0">
                                          <p:val>
                                            <p:strVal val="#ppt_x"/>
                                          </p:val>
                                        </p:tav>
                                        <p:tav tm="100000">
                                          <p:val>
                                            <p:strVal val="#ppt_x"/>
                                          </p:val>
                                        </p:tav>
                                      </p:tavLst>
                                    </p:anim>
                                    <p:anim calcmode="lin" valueType="num">
                                      <p:cBhvr additive="base">
                                        <p:cTn id="8" dur="5000" fill="hold"/>
                                        <p:tgtEl>
                                          <p:spTgt spid="5"/>
                                        </p:tgtEl>
                                        <p:attrNameLst>
                                          <p:attrName>ppt_y</p:attrName>
                                        </p:attrNameLst>
                                      </p:cBhvr>
                                      <p:tavLst>
                                        <p:tav tm="0">
                                          <p:val>
                                            <p:strVal val="1+#ppt_h/2"/>
                                          </p:val>
                                        </p:tav>
                                        <p:tav tm="100000">
                                          <p:val>
                                            <p:strVal val="#ppt_y"/>
                                          </p:val>
                                        </p:tav>
                                      </p:tavLst>
                                    </p:anim>
                                  </p:childTnLst>
                                </p:cTn>
                              </p:par>
                              <p:par>
                                <p:cTn id="9" presetID="7" presetClass="entr" presetSubtype="4" fill="hold" grpId="0" nodeType="withEffect">
                                  <p:stCondLst>
                                    <p:cond delay="0"/>
                                  </p:stCondLst>
                                  <p:childTnLst>
                                    <p:set>
                                      <p:cBhvr>
                                        <p:cTn id="10" dur="1" fill="hold">
                                          <p:stCondLst>
                                            <p:cond delay="0"/>
                                          </p:stCondLst>
                                        </p:cTn>
                                        <p:tgtEl>
                                          <p:spTgt spid="6"/>
                                        </p:tgtEl>
                                        <p:attrNameLst>
                                          <p:attrName>style.visibility</p:attrName>
                                        </p:attrNameLst>
                                      </p:cBhvr>
                                      <p:to>
                                        <p:strVal val="visible"/>
                                      </p:to>
                                    </p:set>
                                    <p:anim calcmode="lin" valueType="num">
                                      <p:cBhvr additive="base">
                                        <p:cTn id="11" dur="5000" fill="hold"/>
                                        <p:tgtEl>
                                          <p:spTgt spid="6"/>
                                        </p:tgtEl>
                                        <p:attrNameLst>
                                          <p:attrName>ppt_x</p:attrName>
                                        </p:attrNameLst>
                                      </p:cBhvr>
                                      <p:tavLst>
                                        <p:tav tm="0">
                                          <p:val>
                                            <p:strVal val="#ppt_x"/>
                                          </p:val>
                                        </p:tav>
                                        <p:tav tm="100000">
                                          <p:val>
                                            <p:strVal val="#ppt_x"/>
                                          </p:val>
                                        </p:tav>
                                      </p:tavLst>
                                    </p:anim>
                                    <p:anim calcmode="lin" valueType="num">
                                      <p:cBhvr additive="base">
                                        <p:cTn id="12" dur="5000" fill="hold"/>
                                        <p:tgtEl>
                                          <p:spTgt spid="6"/>
                                        </p:tgtEl>
                                        <p:attrNameLst>
                                          <p:attrName>ppt_y</p:attrName>
                                        </p:attrNameLst>
                                      </p:cBhvr>
                                      <p:tavLst>
                                        <p:tav tm="0">
                                          <p:val>
                                            <p:strVal val="1+#ppt_h/2"/>
                                          </p:val>
                                        </p:tav>
                                        <p:tav tm="100000">
                                          <p:val>
                                            <p:strVal val="#ppt_y"/>
                                          </p:val>
                                        </p:tav>
                                      </p:tavLst>
                                    </p:anim>
                                  </p:childTnLst>
                                </p:cTn>
                              </p:par>
                              <p:par>
                                <p:cTn id="13" presetID="7" presetClass="entr" presetSubtype="4" fill="hold" nodeType="withEffect">
                                  <p:stCondLst>
                                    <p:cond delay="0"/>
                                  </p:stCondLst>
                                  <p:childTnLst>
                                    <p:set>
                                      <p:cBhvr>
                                        <p:cTn id="14" dur="1" fill="hold">
                                          <p:stCondLst>
                                            <p:cond delay="0"/>
                                          </p:stCondLst>
                                        </p:cTn>
                                        <p:tgtEl>
                                          <p:spTgt spid="7"/>
                                        </p:tgtEl>
                                        <p:attrNameLst>
                                          <p:attrName>style.visibility</p:attrName>
                                        </p:attrNameLst>
                                      </p:cBhvr>
                                      <p:to>
                                        <p:strVal val="visible"/>
                                      </p:to>
                                    </p:set>
                                    <p:anim calcmode="lin" valueType="num">
                                      <p:cBhvr additive="base">
                                        <p:cTn id="15" dur="5000" fill="hold"/>
                                        <p:tgtEl>
                                          <p:spTgt spid="7"/>
                                        </p:tgtEl>
                                        <p:attrNameLst>
                                          <p:attrName>ppt_x</p:attrName>
                                        </p:attrNameLst>
                                      </p:cBhvr>
                                      <p:tavLst>
                                        <p:tav tm="0">
                                          <p:val>
                                            <p:strVal val="#ppt_x"/>
                                          </p:val>
                                        </p:tav>
                                        <p:tav tm="100000">
                                          <p:val>
                                            <p:strVal val="#ppt_x"/>
                                          </p:val>
                                        </p:tav>
                                      </p:tavLst>
                                    </p:anim>
                                    <p:anim calcmode="lin" valueType="num">
                                      <p:cBhvr additive="base">
                                        <p:cTn id="16" dur="50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a:t>Formating</a:t>
            </a:r>
            <a:r>
              <a:rPr lang="en-GB" dirty="0"/>
              <a:t> Numbers – Exercise 2</a:t>
            </a:r>
          </a:p>
        </p:txBody>
      </p:sp>
      <p:pic>
        <p:nvPicPr>
          <p:cNvPr id="4" name="Content Placeholder 3"/>
          <p:cNvPicPr>
            <a:picLocks noGrp="1" noChangeAspect="1"/>
          </p:cNvPicPr>
          <p:nvPr>
            <p:ph idx="1"/>
          </p:nvPr>
        </p:nvPicPr>
        <p:blipFill rotWithShape="1">
          <a:blip r:embed="rId2"/>
          <a:srcRect l="13538" t="19386" r="14207" b="9844"/>
          <a:stretch/>
        </p:blipFill>
        <p:spPr>
          <a:xfrm>
            <a:off x="191589" y="1690690"/>
            <a:ext cx="11051368" cy="4631733"/>
          </a:xfrm>
          <a:prstGeom prst="rect">
            <a:avLst/>
          </a:prstGeom>
        </p:spPr>
      </p:pic>
    </p:spTree>
    <p:extLst>
      <p:ext uri="{BB962C8B-B14F-4D97-AF65-F5344CB8AC3E}">
        <p14:creationId xmlns:p14="http://schemas.microsoft.com/office/powerpoint/2010/main" val="362365625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816816"/>
            <a:ext cx="10515600" cy="1325563"/>
          </a:xfrm>
        </p:spPr>
        <p:txBody>
          <a:bodyPr/>
          <a:lstStyle/>
          <a:p>
            <a:r>
              <a:rPr lang="en-GB" dirty="0"/>
              <a:t>C# Numbers Practice – Exercise 3</a:t>
            </a:r>
            <a:br>
              <a:rPr lang="en-GB" dirty="0"/>
            </a:br>
            <a:endParaRPr lang="en-GB" dirty="0"/>
          </a:p>
        </p:txBody>
      </p:sp>
      <p:sp>
        <p:nvSpPr>
          <p:cNvPr id="3" name="Content Placeholder 2"/>
          <p:cNvSpPr>
            <a:spLocks noGrp="1"/>
          </p:cNvSpPr>
          <p:nvPr>
            <p:ph idx="1"/>
          </p:nvPr>
        </p:nvSpPr>
        <p:spPr/>
        <p:txBody>
          <a:bodyPr/>
          <a:lstStyle/>
          <a:p>
            <a:pPr marL="0" indent="0">
              <a:buNone/>
            </a:pPr>
            <a:endParaRPr lang="en-GB" dirty="0"/>
          </a:p>
          <a:p>
            <a:pPr lvl="0"/>
            <a:r>
              <a:rPr lang="en-GB" dirty="0"/>
              <a:t>Write a program to convert temperatures in Fahrenheit to Celsius. (Subtract 32, multiply by 5 and divide by nine). Test your answer with boiling point (212F and freezing point (32F). Format your answer to 2 decimal places.</a:t>
            </a:r>
          </a:p>
          <a:p>
            <a:pPr marL="0" indent="0">
              <a:buNone/>
            </a:pPr>
            <a:endParaRPr lang="en-GB" dirty="0"/>
          </a:p>
          <a:p>
            <a:pPr lvl="0"/>
            <a:r>
              <a:rPr lang="en-GB" dirty="0"/>
              <a:t>Write a program to calculate the average speed.  Ask the user for the number of miles travelled and the time taken to travel in minutes.  The average speed calculation is “number of miles/time taken in minutes * 60”.  </a:t>
            </a:r>
          </a:p>
          <a:p>
            <a:endParaRPr lang="en-GB" dirty="0"/>
          </a:p>
        </p:txBody>
      </p:sp>
    </p:spTree>
    <p:extLst>
      <p:ext uri="{BB962C8B-B14F-4D97-AF65-F5344CB8AC3E}">
        <p14:creationId xmlns:p14="http://schemas.microsoft.com/office/powerpoint/2010/main" val="380419697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681037"/>
            <a:ext cx="10515600" cy="1325563"/>
          </a:xfrm>
        </p:spPr>
        <p:txBody>
          <a:bodyPr/>
          <a:lstStyle/>
          <a:p>
            <a:r>
              <a:rPr lang="en-GB" dirty="0"/>
              <a:t>The Problem With Vat! – Exercise 4 </a:t>
            </a:r>
            <a:br>
              <a:rPr lang="en-GB" dirty="0"/>
            </a:br>
            <a:endParaRPr lang="en-GB" dirty="0"/>
          </a:p>
        </p:txBody>
      </p:sp>
      <p:sp>
        <p:nvSpPr>
          <p:cNvPr id="3" name="Content Placeholder 2"/>
          <p:cNvSpPr>
            <a:spLocks noGrp="1"/>
          </p:cNvSpPr>
          <p:nvPr>
            <p:ph idx="1"/>
          </p:nvPr>
        </p:nvSpPr>
        <p:spPr/>
        <p:txBody>
          <a:bodyPr>
            <a:normAutofit fontScale="92500" lnSpcReduction="10000"/>
          </a:bodyPr>
          <a:lstStyle/>
          <a:p>
            <a:pPr marL="0" indent="0">
              <a:buNone/>
            </a:pPr>
            <a:r>
              <a:rPr lang="en-GB" dirty="0"/>
              <a:t>You are working for a computer supplies company and they have asked you to create a small invoicing system for their main product...... Memory </a:t>
            </a:r>
            <a:r>
              <a:rPr lang="en-GB" dirty="0" err="1"/>
              <a:t>usb</a:t>
            </a:r>
            <a:r>
              <a:rPr lang="en-GB" dirty="0"/>
              <a:t> sticks!  The 1gb </a:t>
            </a:r>
            <a:r>
              <a:rPr lang="en-GB" dirty="0" err="1"/>
              <a:t>usb’s</a:t>
            </a:r>
            <a:r>
              <a:rPr lang="en-GB" dirty="0"/>
              <a:t> are sold in boxes of 10 and cost £45 per box.  VAT is charged on top!  You need to write a program that will ask for the customer’s personal details, e.g. name, address etc.  You then need to ask how many boxes of </a:t>
            </a:r>
            <a:r>
              <a:rPr lang="en-GB" dirty="0" err="1"/>
              <a:t>usb’s</a:t>
            </a:r>
            <a:r>
              <a:rPr lang="en-GB" dirty="0"/>
              <a:t> he/she wants to buy.</a:t>
            </a:r>
          </a:p>
          <a:p>
            <a:pPr marL="0" indent="0">
              <a:buNone/>
            </a:pPr>
            <a:r>
              <a:rPr lang="en-US" dirty="0"/>
              <a:t> </a:t>
            </a:r>
            <a:endParaRPr lang="en-GB" dirty="0"/>
          </a:p>
          <a:p>
            <a:r>
              <a:rPr lang="en-US" dirty="0"/>
              <a:t>Calculate the total (number of boxes multiplied by the cost per box).</a:t>
            </a:r>
            <a:endParaRPr lang="en-GB" dirty="0"/>
          </a:p>
          <a:p>
            <a:r>
              <a:rPr lang="en-US" dirty="0"/>
              <a:t>Calculate the VAT (total multiplied by 0.2 – this is 20% VAT!)</a:t>
            </a:r>
            <a:endParaRPr lang="en-GB" dirty="0"/>
          </a:p>
          <a:p>
            <a:r>
              <a:rPr lang="en-US" dirty="0"/>
              <a:t>Calculate the Gross amount (add total and VAT together).</a:t>
            </a:r>
            <a:endParaRPr lang="en-GB" dirty="0"/>
          </a:p>
          <a:p>
            <a:r>
              <a:rPr lang="en-US" dirty="0"/>
              <a:t>These should be output on a cleared screen</a:t>
            </a:r>
            <a:endParaRPr lang="en-GB" dirty="0"/>
          </a:p>
          <a:p>
            <a:endParaRPr lang="en-GB" dirty="0"/>
          </a:p>
        </p:txBody>
      </p:sp>
    </p:spTree>
    <p:extLst>
      <p:ext uri="{BB962C8B-B14F-4D97-AF65-F5344CB8AC3E}">
        <p14:creationId xmlns:p14="http://schemas.microsoft.com/office/powerpoint/2010/main" val="149718059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783766"/>
            <a:ext cx="10515600" cy="1325563"/>
          </a:xfrm>
        </p:spPr>
        <p:txBody>
          <a:bodyPr/>
          <a:lstStyle/>
          <a:p>
            <a:r>
              <a:rPr lang="en-GB" dirty="0"/>
              <a:t>Don’t forget to format your numbers (remember the syntax in </a:t>
            </a:r>
            <a:r>
              <a:rPr lang="en-GB" dirty="0" err="1"/>
              <a:t>c#</a:t>
            </a:r>
            <a:r>
              <a:rPr lang="en-GB" dirty="0"/>
              <a:t>)</a:t>
            </a:r>
          </a:p>
        </p:txBody>
      </p:sp>
      <p:sp>
        <p:nvSpPr>
          <p:cNvPr id="3" name="Content Placeholder 2"/>
          <p:cNvSpPr>
            <a:spLocks noGrp="1"/>
          </p:cNvSpPr>
          <p:nvPr>
            <p:ph idx="1"/>
          </p:nvPr>
        </p:nvSpPr>
        <p:spPr>
          <a:xfrm>
            <a:off x="838200" y="2596806"/>
            <a:ext cx="10515600" cy="4351338"/>
          </a:xfrm>
        </p:spPr>
        <p:txBody>
          <a:bodyPr>
            <a:normAutofit fontScale="92500" lnSpcReduction="20000"/>
          </a:bodyPr>
          <a:lstStyle/>
          <a:p>
            <a:pPr marL="0" indent="0">
              <a:buNone/>
            </a:pPr>
            <a:r>
              <a:rPr lang="en-US" dirty="0" err="1">
                <a:latin typeface="Bahnschrift Condensed" panose="020B0502040204020203" pitchFamily="34" charset="0"/>
              </a:rPr>
              <a:t>Mr</a:t>
            </a:r>
            <a:r>
              <a:rPr lang="en-US" dirty="0">
                <a:latin typeface="Bahnschrift Condensed" panose="020B0502040204020203" pitchFamily="34" charset="0"/>
              </a:rPr>
              <a:t> John Smith</a:t>
            </a:r>
            <a:endParaRPr lang="en-GB" dirty="0">
              <a:latin typeface="Bahnschrift Condensed" panose="020B0502040204020203" pitchFamily="34" charset="0"/>
            </a:endParaRPr>
          </a:p>
          <a:p>
            <a:pPr marL="0" indent="0">
              <a:buNone/>
            </a:pPr>
            <a:r>
              <a:rPr lang="en-US" dirty="0">
                <a:latin typeface="Bahnschrift Condensed" panose="020B0502040204020203" pitchFamily="34" charset="0"/>
              </a:rPr>
              <a:t>9 The Road</a:t>
            </a:r>
            <a:endParaRPr lang="en-GB" dirty="0">
              <a:latin typeface="Bahnschrift Condensed" panose="020B0502040204020203" pitchFamily="34" charset="0"/>
            </a:endParaRPr>
          </a:p>
          <a:p>
            <a:pPr marL="0" indent="0">
              <a:buNone/>
            </a:pPr>
            <a:r>
              <a:rPr lang="en-US" dirty="0">
                <a:latin typeface="Bahnschrift Condensed" panose="020B0502040204020203" pitchFamily="34" charset="0"/>
              </a:rPr>
              <a:t>The Area</a:t>
            </a:r>
            <a:endParaRPr lang="en-GB" dirty="0">
              <a:latin typeface="Bahnschrift Condensed" panose="020B0502040204020203" pitchFamily="34" charset="0"/>
            </a:endParaRPr>
          </a:p>
          <a:p>
            <a:pPr marL="0" indent="0">
              <a:buNone/>
            </a:pPr>
            <a:r>
              <a:rPr lang="en-US" dirty="0">
                <a:latin typeface="Bahnschrift Condensed" panose="020B0502040204020203" pitchFamily="34" charset="0"/>
              </a:rPr>
              <a:t>GL1 1AA</a:t>
            </a:r>
            <a:endParaRPr lang="en-GB" dirty="0">
              <a:latin typeface="Bahnschrift Condensed" panose="020B0502040204020203" pitchFamily="34" charset="0"/>
            </a:endParaRPr>
          </a:p>
          <a:p>
            <a:pPr marL="0" indent="0">
              <a:buNone/>
            </a:pPr>
            <a:endParaRPr lang="en-GB" dirty="0">
              <a:latin typeface="Bahnschrift Condensed" panose="020B0502040204020203" pitchFamily="34" charset="0"/>
            </a:endParaRPr>
          </a:p>
          <a:p>
            <a:pPr marL="0" indent="0">
              <a:buNone/>
            </a:pPr>
            <a:r>
              <a:rPr lang="en-US" dirty="0">
                <a:latin typeface="Bahnschrift Condensed" panose="020B0502040204020203" pitchFamily="34" charset="0"/>
              </a:rPr>
              <a:t>10 boxes of 1gb USB’s ordered.</a:t>
            </a:r>
            <a:endParaRPr lang="en-GB" dirty="0">
              <a:latin typeface="Bahnschrift Condensed" panose="020B0502040204020203" pitchFamily="34" charset="0"/>
            </a:endParaRPr>
          </a:p>
          <a:p>
            <a:pPr marL="0" indent="0">
              <a:buNone/>
            </a:pPr>
            <a:r>
              <a:rPr lang="en-US" dirty="0">
                <a:latin typeface="Bahnschrift Condensed" panose="020B0502040204020203" pitchFamily="34" charset="0"/>
              </a:rPr>
              <a:t>	</a:t>
            </a:r>
            <a:endParaRPr lang="en-GB" dirty="0">
              <a:latin typeface="Bahnschrift Condensed" panose="020B0502040204020203" pitchFamily="34" charset="0"/>
            </a:endParaRPr>
          </a:p>
          <a:p>
            <a:pPr marL="0" indent="0">
              <a:buNone/>
            </a:pPr>
            <a:r>
              <a:rPr lang="en-US" dirty="0">
                <a:latin typeface="Bahnschrift Condensed" panose="020B0502040204020203" pitchFamily="34" charset="0"/>
              </a:rPr>
              <a:t>Cost		 £19.80</a:t>
            </a:r>
            <a:endParaRPr lang="en-GB" dirty="0">
              <a:latin typeface="Bahnschrift Condensed" panose="020B0502040204020203" pitchFamily="34" charset="0"/>
            </a:endParaRPr>
          </a:p>
          <a:p>
            <a:pPr marL="0" indent="0">
              <a:buNone/>
            </a:pPr>
            <a:r>
              <a:rPr lang="en-US" dirty="0">
                <a:latin typeface="Bahnschrift Condensed" panose="020B0502040204020203" pitchFamily="34" charset="0"/>
              </a:rPr>
              <a:t>VAT  	   	 £3.96</a:t>
            </a:r>
            <a:endParaRPr lang="en-GB" dirty="0">
              <a:latin typeface="Bahnschrift Condensed" panose="020B0502040204020203" pitchFamily="34" charset="0"/>
            </a:endParaRPr>
          </a:p>
          <a:p>
            <a:pPr marL="0" indent="0">
              <a:buNone/>
            </a:pPr>
            <a:r>
              <a:rPr lang="en-US" dirty="0">
                <a:latin typeface="Bahnschrift Condensed" panose="020B0502040204020203" pitchFamily="34" charset="0"/>
              </a:rPr>
              <a:t>Total Cost	  £23.76</a:t>
            </a:r>
            <a:endParaRPr lang="en-GB" dirty="0">
              <a:latin typeface="Bahnschrift Condensed" panose="020B0502040204020203" pitchFamily="34" charset="0"/>
            </a:endParaRPr>
          </a:p>
          <a:p>
            <a:endParaRPr lang="en-GB" dirty="0"/>
          </a:p>
        </p:txBody>
      </p:sp>
    </p:spTree>
    <p:extLst>
      <p:ext uri="{BB962C8B-B14F-4D97-AF65-F5344CB8AC3E}">
        <p14:creationId xmlns:p14="http://schemas.microsoft.com/office/powerpoint/2010/main" val="21370112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Programming Structure</a:t>
            </a:r>
          </a:p>
        </p:txBody>
      </p:sp>
      <p:sp>
        <p:nvSpPr>
          <p:cNvPr id="5" name="Rectangle 3"/>
          <p:cNvSpPr>
            <a:spLocks noGrp="1" noChangeArrowheads="1"/>
          </p:cNvSpPr>
          <p:nvPr>
            <p:ph idx="1"/>
          </p:nvPr>
        </p:nvSpPr>
        <p:spPr>
          <a:xfrm>
            <a:off x="173484" y="1381488"/>
            <a:ext cx="11590421" cy="4935956"/>
          </a:xfrm>
        </p:spPr>
        <p:txBody>
          <a:bodyPr/>
          <a:lstStyle/>
          <a:p>
            <a:r>
              <a:rPr lang="en-GB" altLang="en-US" sz="2500" dirty="0"/>
              <a:t>Although the program begins with the default</a:t>
            </a:r>
            <a:endParaRPr lang="en-US" altLang="en-US" sz="2500" dirty="0"/>
          </a:p>
          <a:p>
            <a:endParaRPr lang="en-GB" altLang="en-US" sz="2500" dirty="0"/>
          </a:p>
          <a:p>
            <a:endParaRPr lang="en-GB" altLang="en-US" sz="2500" dirty="0"/>
          </a:p>
          <a:p>
            <a:endParaRPr lang="en-GB" altLang="en-US" sz="2500" dirty="0"/>
          </a:p>
          <a:p>
            <a:r>
              <a:rPr lang="en-GB" altLang="en-US" sz="2500" dirty="0"/>
              <a:t>It is actually expected that a program will begin with a comment (describing the program)</a:t>
            </a:r>
            <a:endParaRPr lang="en-US" altLang="en-US" sz="2500" dirty="0"/>
          </a:p>
        </p:txBody>
      </p:sp>
      <p:pic>
        <p:nvPicPr>
          <p:cNvPr id="6"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42003" y="1849257"/>
            <a:ext cx="3306763" cy="1116012"/>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17650" y="3754833"/>
            <a:ext cx="6902087" cy="297456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405671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1000"/>
                                        <p:tgtEl>
                                          <p:spTgt spid="5">
                                            <p:txEl>
                                              <p:pRg st="0" end="0"/>
                                            </p:txEl>
                                          </p:spTgt>
                                        </p:tgtEl>
                                      </p:cBhvr>
                                    </p:animEffect>
                                    <p:anim calcmode="lin" valueType="num">
                                      <p:cBhvr>
                                        <p:cTn id="8"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txEl>
                                              <p:pRg st="4" end="4"/>
                                            </p:txEl>
                                          </p:spTgt>
                                        </p:tgtEl>
                                        <p:attrNameLst>
                                          <p:attrName>style.visibility</p:attrName>
                                        </p:attrNameLst>
                                      </p:cBhvr>
                                      <p:to>
                                        <p:strVal val="visible"/>
                                      </p:to>
                                    </p:set>
                                    <p:animEffect transition="in" filter="fade">
                                      <p:cBhvr>
                                        <p:cTn id="14" dur="1000"/>
                                        <p:tgtEl>
                                          <p:spTgt spid="5">
                                            <p:txEl>
                                              <p:pRg st="4" end="4"/>
                                            </p:txEl>
                                          </p:spTgt>
                                        </p:tgtEl>
                                      </p:cBhvr>
                                    </p:animEffect>
                                    <p:anim calcmode="lin" valueType="num">
                                      <p:cBhvr>
                                        <p:cTn id="15" dur="1000" fill="hold"/>
                                        <p:tgtEl>
                                          <p:spTgt spid="5">
                                            <p:txEl>
                                              <p:pRg st="4" end="4"/>
                                            </p:txEl>
                                          </p:spTgt>
                                        </p:tgtEl>
                                        <p:attrNameLst>
                                          <p:attrName>ppt_x</p:attrName>
                                        </p:attrNameLst>
                                      </p:cBhvr>
                                      <p:tavLst>
                                        <p:tav tm="0">
                                          <p:val>
                                            <p:strVal val="#ppt_x"/>
                                          </p:val>
                                        </p:tav>
                                        <p:tav tm="100000">
                                          <p:val>
                                            <p:strVal val="#ppt_x"/>
                                          </p:val>
                                        </p:tav>
                                      </p:tavLst>
                                    </p:anim>
                                    <p:anim calcmode="lin" valueType="num">
                                      <p:cBhvr>
                                        <p:cTn id="16" dur="1000" fill="hold"/>
                                        <p:tgtEl>
                                          <p:spTgt spid="5">
                                            <p:txEl>
                                              <p:pRg st="4" end="4"/>
                                            </p:txEl>
                                          </p:spTgt>
                                        </p:tgtEl>
                                        <p:attrNameLst>
                                          <p:attrName>ppt_y</p:attrName>
                                        </p:attrNameLst>
                                      </p:cBhvr>
                                      <p:tavLst>
                                        <p:tav tm="0">
                                          <p:val>
                                            <p:strVal val="#ppt_y+.1"/>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fade">
                                      <p:cBhvr>
                                        <p:cTn id="19" dur="1000"/>
                                        <p:tgtEl>
                                          <p:spTgt spid="6"/>
                                        </p:tgtEl>
                                      </p:cBhvr>
                                    </p:animEffect>
                                    <p:anim calcmode="lin" valueType="num">
                                      <p:cBhvr>
                                        <p:cTn id="20" dur="1000" fill="hold"/>
                                        <p:tgtEl>
                                          <p:spTgt spid="6"/>
                                        </p:tgtEl>
                                        <p:attrNameLst>
                                          <p:attrName>ppt_x</p:attrName>
                                        </p:attrNameLst>
                                      </p:cBhvr>
                                      <p:tavLst>
                                        <p:tav tm="0">
                                          <p:val>
                                            <p:strVal val="#ppt_x"/>
                                          </p:val>
                                        </p:tav>
                                        <p:tav tm="100000">
                                          <p:val>
                                            <p:strVal val="#ppt_x"/>
                                          </p:val>
                                        </p:tav>
                                      </p:tavLst>
                                    </p:anim>
                                    <p:anim calcmode="lin" valueType="num">
                                      <p:cBhvr>
                                        <p:cTn id="21" dur="1000" fill="hold"/>
                                        <p:tgtEl>
                                          <p:spTgt spid="6"/>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7"/>
                                        </p:tgtEl>
                                        <p:attrNameLst>
                                          <p:attrName>style.visibility</p:attrName>
                                        </p:attrNameLst>
                                      </p:cBhvr>
                                      <p:to>
                                        <p:strVal val="visible"/>
                                      </p:to>
                                    </p:set>
                                    <p:animEffect transition="in" filter="fade">
                                      <p:cBhvr>
                                        <p:cTn id="24" dur="1000"/>
                                        <p:tgtEl>
                                          <p:spTgt spid="7"/>
                                        </p:tgtEl>
                                      </p:cBhvr>
                                    </p:animEffect>
                                    <p:anim calcmode="lin" valueType="num">
                                      <p:cBhvr>
                                        <p:cTn id="25" dur="1000" fill="hold"/>
                                        <p:tgtEl>
                                          <p:spTgt spid="7"/>
                                        </p:tgtEl>
                                        <p:attrNameLst>
                                          <p:attrName>ppt_x</p:attrName>
                                        </p:attrNameLst>
                                      </p:cBhvr>
                                      <p:tavLst>
                                        <p:tav tm="0">
                                          <p:val>
                                            <p:strVal val="#ppt_x"/>
                                          </p:val>
                                        </p:tav>
                                        <p:tav tm="100000">
                                          <p:val>
                                            <p:strVal val="#ppt_x"/>
                                          </p:val>
                                        </p:tav>
                                      </p:tavLst>
                                    </p:anim>
                                    <p:anim calcmode="lin" valueType="num">
                                      <p:cBhvr>
                                        <p:cTn id="26"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Program Structure</a:t>
            </a:r>
          </a:p>
        </p:txBody>
      </p:sp>
      <p:sp>
        <p:nvSpPr>
          <p:cNvPr id="3" name="Content Placeholder 2"/>
          <p:cNvSpPr>
            <a:spLocks noGrp="1"/>
          </p:cNvSpPr>
          <p:nvPr>
            <p:ph idx="1"/>
          </p:nvPr>
        </p:nvSpPr>
        <p:spPr>
          <a:xfrm>
            <a:off x="121234" y="1866483"/>
            <a:ext cx="11590421" cy="4935956"/>
          </a:xfrm>
        </p:spPr>
        <p:txBody>
          <a:bodyPr>
            <a:normAutofit/>
          </a:bodyPr>
          <a:lstStyle/>
          <a:p>
            <a:r>
              <a:rPr lang="en-GB" altLang="en-US" dirty="0"/>
              <a:t>Notice the indentation – </a:t>
            </a:r>
          </a:p>
          <a:p>
            <a:pPr marL="0" indent="0">
              <a:buNone/>
            </a:pPr>
            <a:r>
              <a:rPr lang="en-GB" altLang="en-US" dirty="0"/>
              <a:t>known as program alignment</a:t>
            </a:r>
          </a:p>
          <a:p>
            <a:pPr marL="0" indent="0">
              <a:buNone/>
            </a:pPr>
            <a:endParaRPr lang="en-GB" altLang="en-US" dirty="0"/>
          </a:p>
          <a:p>
            <a:r>
              <a:rPr lang="en-GB" altLang="en-US" dirty="0"/>
              <a:t>This is the industry standard</a:t>
            </a:r>
            <a:endParaRPr lang="en-US" altLang="en-US" dirty="0"/>
          </a:p>
          <a:p>
            <a:endParaRPr lang="en-GB" dirty="0"/>
          </a:p>
        </p:txBody>
      </p:sp>
      <p:pic>
        <p:nvPicPr>
          <p:cNvPr id="4"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373699" y="1414327"/>
            <a:ext cx="6737350" cy="49434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001713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sz="3600" dirty="0"/>
              <a:t>What about interacting with a user?</a:t>
            </a:r>
            <a:endParaRPr lang="en-GB" dirty="0"/>
          </a:p>
        </p:txBody>
      </p:sp>
      <p:sp>
        <p:nvSpPr>
          <p:cNvPr id="3" name="Content Placeholder 2"/>
          <p:cNvSpPr>
            <a:spLocks noGrp="1"/>
          </p:cNvSpPr>
          <p:nvPr>
            <p:ph idx="1"/>
          </p:nvPr>
        </p:nvSpPr>
        <p:spPr/>
        <p:txBody>
          <a:bodyPr>
            <a:normAutofit fontScale="92500" lnSpcReduction="10000"/>
          </a:bodyPr>
          <a:lstStyle/>
          <a:p>
            <a:r>
              <a:rPr lang="en-GB" altLang="en-US" sz="2800" dirty="0"/>
              <a:t>The basic Hello World program merely has an output to screen</a:t>
            </a:r>
          </a:p>
          <a:p>
            <a:endParaRPr lang="en-GB" altLang="en-US" sz="2800" dirty="0"/>
          </a:p>
          <a:p>
            <a:r>
              <a:rPr lang="en-GB" altLang="en-US" sz="2800" dirty="0"/>
              <a:t>But programs that interact with the user are more useful!</a:t>
            </a:r>
          </a:p>
          <a:p>
            <a:endParaRPr lang="en-GB" altLang="en-US" sz="2800" dirty="0"/>
          </a:p>
          <a:p>
            <a:r>
              <a:rPr lang="en-GB" altLang="en-US" sz="2800" dirty="0"/>
              <a:t>In a non-GUI program interaction is facilitated through keyboard presses</a:t>
            </a:r>
          </a:p>
          <a:p>
            <a:endParaRPr lang="en-GB" altLang="en-US" sz="2800" dirty="0"/>
          </a:p>
          <a:p>
            <a:r>
              <a:rPr lang="en-GB" altLang="en-US" sz="2800" dirty="0"/>
              <a:t>Each keypress or sequence of keypresses has to be handled by the program</a:t>
            </a:r>
          </a:p>
          <a:p>
            <a:endParaRPr lang="en-GB" altLang="en-US" sz="2800" dirty="0"/>
          </a:p>
          <a:p>
            <a:r>
              <a:rPr lang="en-GB" altLang="en-US" sz="2800" dirty="0"/>
              <a:t>These keypresses are stored in variables, which have to be declared and typed appropriately</a:t>
            </a:r>
            <a:endParaRPr lang="en-US" altLang="en-US" sz="2800" dirty="0"/>
          </a:p>
          <a:p>
            <a:endParaRPr lang="en-GB" sz="2800" dirty="0"/>
          </a:p>
        </p:txBody>
      </p:sp>
    </p:spTree>
    <p:extLst>
      <p:ext uri="{BB962C8B-B14F-4D97-AF65-F5344CB8AC3E}">
        <p14:creationId xmlns:p14="http://schemas.microsoft.com/office/powerpoint/2010/main" val="1537928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Creating a String Variable</a:t>
            </a:r>
            <a:br>
              <a:rPr lang="en-GB" dirty="0"/>
            </a:br>
            <a:endParaRPr lang="en-GB" dirty="0"/>
          </a:p>
        </p:txBody>
      </p:sp>
      <p:sp>
        <p:nvSpPr>
          <p:cNvPr id="3" name="Content Placeholder 2"/>
          <p:cNvSpPr>
            <a:spLocks noGrp="1"/>
          </p:cNvSpPr>
          <p:nvPr>
            <p:ph idx="1"/>
          </p:nvPr>
        </p:nvSpPr>
        <p:spPr/>
        <p:txBody>
          <a:bodyPr>
            <a:normAutofit fontScale="55000" lnSpcReduction="20000"/>
          </a:bodyPr>
          <a:lstStyle/>
          <a:p>
            <a:pPr marL="0" indent="0">
              <a:buNone/>
            </a:pPr>
            <a:endParaRPr lang="en-GB" dirty="0"/>
          </a:p>
          <a:p>
            <a:r>
              <a:rPr lang="en-GB" dirty="0"/>
              <a:t>If you are going to ask the user for something, you must have a place ready to catch it.  Computers store all information in memory cells.  Computer languages call these cells “Variables”.  There are many types of variables.  In programming we refer to variables that deal with text String Variables.</a:t>
            </a:r>
          </a:p>
          <a:p>
            <a:pPr marL="0" indent="0">
              <a:buNone/>
            </a:pPr>
            <a:endParaRPr lang="en-GB" dirty="0"/>
          </a:p>
          <a:p>
            <a:pPr marL="0" indent="0">
              <a:buNone/>
            </a:pPr>
            <a:r>
              <a:rPr lang="en-GB" dirty="0"/>
              <a:t>The line</a:t>
            </a:r>
          </a:p>
          <a:p>
            <a:pPr marL="0" indent="0">
              <a:buNone/>
            </a:pPr>
            <a:r>
              <a:rPr lang="en-GB" i="1" dirty="0"/>
              <a:t>String </a:t>
            </a:r>
            <a:r>
              <a:rPr lang="en-GB" i="1" dirty="0" err="1"/>
              <a:t>sUserName</a:t>
            </a:r>
            <a:r>
              <a:rPr lang="en-GB" i="1" dirty="0"/>
              <a:t>;</a:t>
            </a:r>
            <a:endParaRPr lang="en-GB" dirty="0"/>
          </a:p>
          <a:p>
            <a:pPr marL="0" indent="0">
              <a:buNone/>
            </a:pPr>
            <a:endParaRPr lang="en-GB" dirty="0"/>
          </a:p>
          <a:p>
            <a:r>
              <a:rPr lang="en-GB" dirty="0"/>
              <a:t>is simply setting up a chunk of memory so that it is ready to store text data.  The term </a:t>
            </a:r>
            <a:r>
              <a:rPr lang="en-GB" dirty="0" err="1"/>
              <a:t>sUserName</a:t>
            </a:r>
            <a:r>
              <a:rPr lang="en-GB" dirty="0"/>
              <a:t> refers to the name that this piece of memory has been given.  Follow these guidelines when naming your variables:</a:t>
            </a:r>
          </a:p>
          <a:p>
            <a:r>
              <a:rPr lang="en-GB" dirty="0"/>
              <a:t> It is good practice to begin the name of a string variable with an “s”.</a:t>
            </a:r>
          </a:p>
          <a:p>
            <a:pPr lvl="0"/>
            <a:r>
              <a:rPr lang="en-GB" dirty="0"/>
              <a:t>A variable name must not contain spaces or punctuation.</a:t>
            </a:r>
          </a:p>
          <a:p>
            <a:pPr lvl="0"/>
            <a:r>
              <a:rPr lang="en-GB" dirty="0"/>
              <a:t>Always use descriptive names so that when you come back to a program at a later date it is clear what you are using the variable for.</a:t>
            </a:r>
          </a:p>
          <a:p>
            <a:pPr lvl="0"/>
            <a:r>
              <a:rPr lang="en-GB" dirty="0"/>
              <a:t>Resist using long names because misspelling them is too easy, which could cause problems later.</a:t>
            </a:r>
          </a:p>
          <a:p>
            <a:pPr lvl="0"/>
            <a:r>
              <a:rPr lang="en-GB" dirty="0"/>
              <a:t>C# is a case sensitive language.  Most programmers use mainly lowercase letters in their variable names, reserving uppercase letters for differentiating words (such as the capital U and N in </a:t>
            </a:r>
            <a:r>
              <a:rPr lang="en-GB" dirty="0" err="1"/>
              <a:t>sUserName</a:t>
            </a:r>
            <a:r>
              <a:rPr lang="en-GB" dirty="0"/>
              <a:t>).</a:t>
            </a:r>
          </a:p>
          <a:p>
            <a:endParaRPr lang="en-GB" dirty="0"/>
          </a:p>
        </p:txBody>
      </p:sp>
    </p:spTree>
    <p:extLst>
      <p:ext uri="{BB962C8B-B14F-4D97-AF65-F5344CB8AC3E}">
        <p14:creationId xmlns:p14="http://schemas.microsoft.com/office/powerpoint/2010/main" val="35752237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Getting input from the user – Exercise 1</a:t>
            </a:r>
          </a:p>
        </p:txBody>
      </p:sp>
      <p:pic>
        <p:nvPicPr>
          <p:cNvPr id="4" name="Content Placeholder 3"/>
          <p:cNvPicPr>
            <a:picLocks noGrp="1" noChangeAspect="1"/>
          </p:cNvPicPr>
          <p:nvPr>
            <p:ph idx="1"/>
          </p:nvPr>
        </p:nvPicPr>
        <p:blipFill rotWithShape="1">
          <a:blip r:embed="rId2"/>
          <a:srcRect l="28811" t="32394" r="27082" b="21898"/>
          <a:stretch/>
        </p:blipFill>
        <p:spPr>
          <a:xfrm>
            <a:off x="507101" y="1607082"/>
            <a:ext cx="7924800" cy="4619530"/>
          </a:xfrm>
          <a:prstGeom prst="rect">
            <a:avLst/>
          </a:prstGeom>
        </p:spPr>
      </p:pic>
      <p:sp>
        <p:nvSpPr>
          <p:cNvPr id="5" name="Rectangle 4"/>
          <p:cNvSpPr/>
          <p:nvPr/>
        </p:nvSpPr>
        <p:spPr>
          <a:xfrm>
            <a:off x="4839855" y="1840498"/>
            <a:ext cx="6096000" cy="923330"/>
          </a:xfrm>
          <a:prstGeom prst="rect">
            <a:avLst/>
          </a:prstGeom>
        </p:spPr>
        <p:txBody>
          <a:bodyPr>
            <a:spAutoFit/>
          </a:bodyPr>
          <a:lstStyle/>
          <a:p>
            <a:r>
              <a:rPr lang="en-GB" dirty="0"/>
              <a:t>Create the program as shown and give it a suitable name.</a:t>
            </a:r>
          </a:p>
          <a:p>
            <a:r>
              <a:rPr lang="en-GB" dirty="0"/>
              <a:t>Then add to the  code to allow the user to input a forename, an initial and a surname.</a:t>
            </a:r>
          </a:p>
        </p:txBody>
      </p:sp>
    </p:spTree>
    <p:extLst>
      <p:ext uri="{BB962C8B-B14F-4D97-AF65-F5344CB8AC3E}">
        <p14:creationId xmlns:p14="http://schemas.microsoft.com/office/powerpoint/2010/main" val="26221487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a:t>Console.Readline</a:t>
            </a:r>
            <a:r>
              <a:rPr lang="en-GB" dirty="0"/>
              <a:t>()</a:t>
            </a:r>
          </a:p>
        </p:txBody>
      </p:sp>
      <p:sp>
        <p:nvSpPr>
          <p:cNvPr id="3" name="Content Placeholder 2"/>
          <p:cNvSpPr>
            <a:spLocks noGrp="1"/>
          </p:cNvSpPr>
          <p:nvPr>
            <p:ph idx="1"/>
          </p:nvPr>
        </p:nvSpPr>
        <p:spPr/>
        <p:txBody>
          <a:bodyPr>
            <a:normAutofit lnSpcReduction="10000"/>
          </a:bodyPr>
          <a:lstStyle/>
          <a:p>
            <a:r>
              <a:rPr lang="en-GB" b="1" dirty="0"/>
              <a:t>Getting a Value with the </a:t>
            </a:r>
            <a:r>
              <a:rPr lang="en-GB" b="1" dirty="0" err="1"/>
              <a:t>Console.Readline</a:t>
            </a:r>
            <a:r>
              <a:rPr lang="en-GB" b="1" dirty="0"/>
              <a:t>() Method</a:t>
            </a:r>
            <a:endParaRPr lang="en-GB" dirty="0"/>
          </a:p>
          <a:p>
            <a:endParaRPr lang="en-GB" dirty="0"/>
          </a:p>
          <a:p>
            <a:r>
              <a:rPr lang="en-GB" dirty="0"/>
              <a:t>Now that you have somewhere to hold a string value you need to get that value from the user.  </a:t>
            </a:r>
            <a:r>
              <a:rPr lang="en-GB" dirty="0" err="1"/>
              <a:t>Console.Readline</a:t>
            </a:r>
            <a:r>
              <a:rPr lang="en-GB" dirty="0"/>
              <a:t>() waits for the user to type something on the screen and as soon as it encounters the Enter key, returns whatever was typed.</a:t>
            </a:r>
          </a:p>
          <a:p>
            <a:endParaRPr lang="en-GB" dirty="0"/>
          </a:p>
          <a:p>
            <a:r>
              <a:rPr lang="en-GB" i="1" dirty="0" err="1"/>
              <a:t>SUserName</a:t>
            </a:r>
            <a:r>
              <a:rPr lang="en-GB" i="1" dirty="0"/>
              <a:t> = </a:t>
            </a:r>
            <a:r>
              <a:rPr lang="en-GB" i="1" dirty="0" err="1"/>
              <a:t>Console.Readline</a:t>
            </a:r>
            <a:r>
              <a:rPr lang="en-GB" i="1" dirty="0"/>
              <a:t>();            </a:t>
            </a:r>
            <a:r>
              <a:rPr lang="en-GB" dirty="0"/>
              <a:t>this is an example of an assignment statement.  This means that some sort of value is being copied from one thing to another.  Think of “=” as meaning “gets”.</a:t>
            </a:r>
          </a:p>
          <a:p>
            <a:endParaRPr lang="en-GB" dirty="0"/>
          </a:p>
        </p:txBody>
      </p:sp>
    </p:spTree>
    <p:extLst>
      <p:ext uri="{BB962C8B-B14F-4D97-AF65-F5344CB8AC3E}">
        <p14:creationId xmlns:p14="http://schemas.microsoft.com/office/powerpoint/2010/main" val="31649644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Variable as Outputs</a:t>
            </a:r>
          </a:p>
        </p:txBody>
      </p:sp>
      <p:sp>
        <p:nvSpPr>
          <p:cNvPr id="3" name="Content Placeholder 2"/>
          <p:cNvSpPr>
            <a:spLocks noGrp="1"/>
          </p:cNvSpPr>
          <p:nvPr>
            <p:ph idx="1"/>
          </p:nvPr>
        </p:nvSpPr>
        <p:spPr/>
        <p:txBody>
          <a:bodyPr>
            <a:normAutofit fontScale="92500" lnSpcReduction="10000"/>
          </a:bodyPr>
          <a:lstStyle/>
          <a:p>
            <a:r>
              <a:rPr lang="en-GB" b="1" dirty="0"/>
              <a:t>Incorporating a Variable in Output</a:t>
            </a:r>
            <a:endParaRPr lang="en-GB" dirty="0"/>
          </a:p>
          <a:p>
            <a:endParaRPr lang="en-GB" dirty="0"/>
          </a:p>
          <a:p>
            <a:r>
              <a:rPr lang="en-GB" dirty="0"/>
              <a:t>The next step is to print out the value that was input as part of a customised greeting.</a:t>
            </a:r>
          </a:p>
          <a:p>
            <a:pPr marL="0" indent="0">
              <a:buNone/>
            </a:pPr>
            <a:r>
              <a:rPr lang="en-GB" dirty="0"/>
              <a:t>Different Methods used……..</a:t>
            </a:r>
          </a:p>
          <a:p>
            <a:pPr lvl="0"/>
            <a:r>
              <a:rPr lang="en-GB" i="1" dirty="0" err="1"/>
              <a:t>Console.Writeline</a:t>
            </a:r>
            <a:r>
              <a:rPr lang="en-GB" i="1" dirty="0"/>
              <a:t>(“Hi there, {0}!”, </a:t>
            </a:r>
            <a:r>
              <a:rPr lang="en-GB" i="1" dirty="0" err="1"/>
              <a:t>SUserName</a:t>
            </a:r>
            <a:r>
              <a:rPr lang="en-GB" i="1" dirty="0"/>
              <a:t>);</a:t>
            </a:r>
            <a:endParaRPr lang="en-GB" dirty="0"/>
          </a:p>
          <a:p>
            <a:pPr lvl="0"/>
            <a:r>
              <a:rPr lang="en-GB" i="1" dirty="0" err="1"/>
              <a:t>Console.Writeline</a:t>
            </a:r>
            <a:r>
              <a:rPr lang="en-GB" i="1" dirty="0"/>
              <a:t>(“Hi there “ +  </a:t>
            </a:r>
            <a:r>
              <a:rPr lang="en-GB" i="1" dirty="0" err="1"/>
              <a:t>SUserName</a:t>
            </a:r>
            <a:r>
              <a:rPr lang="en-GB" i="1" dirty="0"/>
              <a:t>);</a:t>
            </a:r>
            <a:endParaRPr lang="en-GB" dirty="0"/>
          </a:p>
          <a:p>
            <a:pPr lvl="0"/>
            <a:r>
              <a:rPr lang="en-GB" i="1" dirty="0" err="1"/>
              <a:t>Console.Writeline</a:t>
            </a:r>
            <a:r>
              <a:rPr lang="en-GB" i="1" dirty="0"/>
              <a:t>(“Hi there “ +  </a:t>
            </a:r>
            <a:r>
              <a:rPr lang="en-GB" i="1" dirty="0" err="1"/>
              <a:t>SFirstName</a:t>
            </a:r>
            <a:r>
              <a:rPr lang="en-GB" i="1" dirty="0"/>
              <a:t> + “ “ +  </a:t>
            </a:r>
            <a:r>
              <a:rPr lang="en-GB" i="1" dirty="0" err="1"/>
              <a:t>SLastName</a:t>
            </a:r>
            <a:r>
              <a:rPr lang="en-GB" i="1" dirty="0"/>
              <a:t>);</a:t>
            </a:r>
            <a:endParaRPr lang="en-GB" dirty="0"/>
          </a:p>
          <a:p>
            <a:r>
              <a:rPr lang="en-GB" dirty="0"/>
              <a:t>The computer places the user’s name in place of the {0}.  Computers start counting at zero so </a:t>
            </a:r>
            <a:r>
              <a:rPr lang="en-GB" dirty="0" err="1"/>
              <a:t>sUserName</a:t>
            </a:r>
            <a:r>
              <a:rPr lang="en-GB" dirty="0"/>
              <a:t> is variable number zero.</a:t>
            </a:r>
          </a:p>
          <a:p>
            <a:endParaRPr lang="en-GB" dirty="0"/>
          </a:p>
        </p:txBody>
      </p:sp>
    </p:spTree>
    <p:extLst>
      <p:ext uri="{BB962C8B-B14F-4D97-AF65-F5344CB8AC3E}">
        <p14:creationId xmlns:p14="http://schemas.microsoft.com/office/powerpoint/2010/main" val="14880717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Declaring and using variables</a:t>
            </a:r>
            <a:endParaRPr lang="en-GB" dirty="0"/>
          </a:p>
        </p:txBody>
      </p:sp>
      <p:sp>
        <p:nvSpPr>
          <p:cNvPr id="4" name="Content Placeholder 3"/>
          <p:cNvSpPr>
            <a:spLocks noGrp="1"/>
          </p:cNvSpPr>
          <p:nvPr>
            <p:ph idx="1"/>
          </p:nvPr>
        </p:nvSpPr>
        <p:spPr/>
        <p:txBody>
          <a:bodyPr/>
          <a:lstStyle/>
          <a:p>
            <a:pPr>
              <a:buFontTx/>
              <a:buNone/>
            </a:pPr>
            <a:r>
              <a:rPr lang="en-GB" altLang="en-US" sz="2400" dirty="0"/>
              <a:t>We are going to write a program in c # that adds two integers together!</a:t>
            </a:r>
          </a:p>
          <a:p>
            <a:pPr>
              <a:buFontTx/>
              <a:buNone/>
            </a:pPr>
            <a:endParaRPr lang="en-GB" altLang="en-US" sz="2400" dirty="0"/>
          </a:p>
          <a:p>
            <a:pPr>
              <a:buFontTx/>
              <a:buNone/>
            </a:pPr>
            <a:r>
              <a:rPr lang="en-GB" altLang="en-US" sz="2400" dirty="0"/>
              <a:t>What variables do we need?</a:t>
            </a:r>
          </a:p>
          <a:p>
            <a:pPr>
              <a:buFontTx/>
              <a:buNone/>
            </a:pPr>
            <a:endParaRPr lang="en-GB" altLang="en-US" sz="2400" dirty="0"/>
          </a:p>
          <a:p>
            <a:pPr>
              <a:buFontTx/>
              <a:buNone/>
            </a:pPr>
            <a:r>
              <a:rPr lang="en-GB" altLang="en-US" sz="2400" dirty="0"/>
              <a:t>	One integer to store the first number</a:t>
            </a:r>
          </a:p>
          <a:p>
            <a:pPr>
              <a:buFontTx/>
              <a:buNone/>
            </a:pPr>
            <a:endParaRPr lang="en-GB" altLang="en-US" sz="2400" dirty="0"/>
          </a:p>
          <a:p>
            <a:pPr>
              <a:buFontTx/>
              <a:buNone/>
            </a:pPr>
            <a:r>
              <a:rPr lang="en-GB" altLang="en-US" sz="2400" dirty="0"/>
              <a:t>	One integer to store the second number</a:t>
            </a:r>
          </a:p>
          <a:p>
            <a:pPr>
              <a:buFontTx/>
              <a:buNone/>
            </a:pPr>
            <a:endParaRPr lang="en-GB" altLang="en-US" sz="2400" dirty="0"/>
          </a:p>
          <a:p>
            <a:pPr>
              <a:buFontTx/>
              <a:buNone/>
            </a:pPr>
            <a:r>
              <a:rPr lang="en-GB" altLang="en-US" sz="2400" dirty="0"/>
              <a:t>	One integer to store the result when it’s calculated and before it’s output</a:t>
            </a:r>
          </a:p>
          <a:p>
            <a:endParaRPr lang="en-GB" dirty="0"/>
          </a:p>
        </p:txBody>
      </p:sp>
    </p:spTree>
    <p:extLst>
      <p:ext uri="{BB962C8B-B14F-4D97-AF65-F5344CB8AC3E}">
        <p14:creationId xmlns:p14="http://schemas.microsoft.com/office/powerpoint/2010/main" val="264465388"/>
      </p:ext>
    </p:extLst>
  </p:cSld>
  <p:clrMapOvr>
    <a:masterClrMapping/>
  </p:clrMapOvr>
</p:sld>
</file>

<file path=ppt/theme/theme1.xml><?xml version="1.0" encoding="utf-8"?>
<a:theme xmlns:a="http://schemas.openxmlformats.org/drawingml/2006/main" name="Templat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yberDegreeIntro" id="{1F94E012-6D9F-4876-B6BF-F13DA6D6732A}" vid="{20DE8D24-B8FA-4EFA-8435-C534F6D9830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DB71502E175D4041AD5498D9462EEF6D" ma:contentTypeVersion="11" ma:contentTypeDescription="Create a new document." ma:contentTypeScope="" ma:versionID="9513faf5fc17fb33e47043d9f4aecf4e">
  <xsd:schema xmlns:xsd="http://www.w3.org/2001/XMLSchema" xmlns:xs="http://www.w3.org/2001/XMLSchema" xmlns:p="http://schemas.microsoft.com/office/2006/metadata/properties" xmlns:ns2="97cb88b6-6f55-437d-af73-4cb2e3d1be32" xmlns:ns3="4a02df82-8de1-40de-837c-d16ad8d3d107" targetNamespace="http://schemas.microsoft.com/office/2006/metadata/properties" ma:root="true" ma:fieldsID="fe52720b6bd63e4542cfd51ab209b0a8" ns2:_="" ns3:_="">
    <xsd:import namespace="97cb88b6-6f55-437d-af73-4cb2e3d1be32"/>
    <xsd:import namespace="4a02df82-8de1-40de-837c-d16ad8d3d107"/>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KeyPoints" minOccurs="0"/>
                <xsd:element ref="ns2:MediaServiceKeyPoints" minOccurs="0"/>
                <xsd:element ref="ns2:MediaServiceDateTaken" minOccurs="0"/>
                <xsd:element ref="ns2:MediaServiceAutoTags" minOccurs="0"/>
                <xsd:element ref="ns2:MediaServiceOCR"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7cb88b6-6f55-437d-af73-4cb2e3d1be3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a02df82-8de1-40de-837c-d16ad8d3d107"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SharedWithUsers xmlns="4a02df82-8de1-40de-837c-d16ad8d3d107">
      <UserInfo>
        <DisplayName/>
        <AccountId xsi:nil="true"/>
        <AccountType/>
      </UserInfo>
    </SharedWithUsers>
  </documentManagement>
</p:properties>
</file>

<file path=customXml/itemProps1.xml><?xml version="1.0" encoding="utf-8"?>
<ds:datastoreItem xmlns:ds="http://schemas.openxmlformats.org/officeDocument/2006/customXml" ds:itemID="{9C5A9B1E-196F-4F1A-9BEB-90461B4B736E}"/>
</file>

<file path=customXml/itemProps2.xml><?xml version="1.0" encoding="utf-8"?>
<ds:datastoreItem xmlns:ds="http://schemas.openxmlformats.org/officeDocument/2006/customXml" ds:itemID="{22AA16AE-C4A2-4AC1-AD20-399FAC16A795}">
  <ds:schemaRefs>
    <ds:schemaRef ds:uri="http://schemas.microsoft.com/sharepoint/v3/contenttype/forms"/>
  </ds:schemaRefs>
</ds:datastoreItem>
</file>

<file path=customXml/itemProps3.xml><?xml version="1.0" encoding="utf-8"?>
<ds:datastoreItem xmlns:ds="http://schemas.openxmlformats.org/officeDocument/2006/customXml" ds:itemID="{5316F159-17EB-4236-BA2A-FE4052B62840}">
  <ds:schemaRefs>
    <ds:schemaRef ds:uri="http://purl.org/dc/dcmitype/"/>
    <ds:schemaRef ds:uri="http://purl.org/dc/terms/"/>
    <ds:schemaRef ds:uri="http://schemas.microsoft.com/office/2006/documentManagement/types"/>
    <ds:schemaRef ds:uri="http://www.w3.org/XML/1998/namespace"/>
    <ds:schemaRef ds:uri="http://schemas.microsoft.com/office/2006/metadata/properties"/>
    <ds:schemaRef ds:uri="b325a8c8-a475-42f0-a623-de315f41b46a"/>
    <ds:schemaRef ds:uri="http://purl.org/dc/elements/1.1/"/>
    <ds:schemaRef ds:uri="http://schemas.microsoft.com/office/infopath/2007/PartnerControls"/>
    <ds:schemaRef ds:uri="http://schemas.openxmlformats.org/package/2006/metadata/core-properties"/>
    <ds:schemaRef ds:uri="8e6a303f-1997-4351-b1fa-44871d50ad95"/>
  </ds:schemaRefs>
</ds:datastoreItem>
</file>

<file path=docProps/app.xml><?xml version="1.0" encoding="utf-8"?>
<Properties xmlns="http://schemas.openxmlformats.org/officeDocument/2006/extended-properties" xmlns:vt="http://schemas.openxmlformats.org/officeDocument/2006/docPropsVTypes">
  <Template>Template</Template>
  <TotalTime>865</TotalTime>
  <Words>1151</Words>
  <Application>Microsoft Office PowerPoint</Application>
  <PresentationFormat>Widescreen</PresentationFormat>
  <Paragraphs>129</Paragraphs>
  <Slides>16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16</vt:i4>
      </vt:variant>
    </vt:vector>
  </HeadingPairs>
  <TitlesOfParts>
    <vt:vector size="23" baseType="lpstr">
      <vt:lpstr>Arial</vt:lpstr>
      <vt:lpstr>Bahnschrift Condensed</vt:lpstr>
      <vt:lpstr>Calibri</vt:lpstr>
      <vt:lpstr>Calibri Light</vt:lpstr>
      <vt:lpstr>Helvetica </vt:lpstr>
      <vt:lpstr>Trebuchet MS</vt:lpstr>
      <vt:lpstr>Template</vt:lpstr>
      <vt:lpstr>Programming</vt:lpstr>
      <vt:lpstr>Programming Structure</vt:lpstr>
      <vt:lpstr>Program Structure</vt:lpstr>
      <vt:lpstr>What about interacting with a user?</vt:lpstr>
      <vt:lpstr>Creating a String Variable </vt:lpstr>
      <vt:lpstr>Getting input from the user – Exercise 1</vt:lpstr>
      <vt:lpstr>Console.Readline()</vt:lpstr>
      <vt:lpstr>Variable as Outputs</vt:lpstr>
      <vt:lpstr>Declaring and using variables</vt:lpstr>
      <vt:lpstr>Variables - possible data types</vt:lpstr>
      <vt:lpstr>Arithmetic operators</vt:lpstr>
      <vt:lpstr>Add two numbers – Exercise 1</vt:lpstr>
      <vt:lpstr>Formating Numbers – Exercise 2</vt:lpstr>
      <vt:lpstr>C# Numbers Practice – Exercise 3 </vt:lpstr>
      <vt:lpstr>The Problem With Vat! – Exercise 4  </vt:lpstr>
      <vt:lpstr>Don’t forget to format your numbers (remember the syntax in c#)</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Len</dc:creator>
  <cp:lastModifiedBy>Emma Littlefair</cp:lastModifiedBy>
  <cp:revision>25</cp:revision>
  <cp:lastPrinted>2019-12-02T09:15:33Z</cp:lastPrinted>
  <dcterms:created xsi:type="dcterms:W3CDTF">2018-07-19T10:49:55Z</dcterms:created>
  <dcterms:modified xsi:type="dcterms:W3CDTF">2020-08-03T10:43:36Z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0x010100DB71502E175D4041AD5498D9462EEF6D</vt:lpwstr>
  </property>
  <property fmtid="{D5CDD505-2E9C-101B-9397-08002B2CF9AE}" pid="3" name="Order">
    <vt:r8>79400</vt:r8>
  </property>
  <property fmtid="{D5CDD505-2E9C-101B-9397-08002B2CF9AE}" pid="4" name="_ExtendedDescription">
    <vt:lpwstr/>
  </property>
  <property fmtid="{D5CDD505-2E9C-101B-9397-08002B2CF9AE}" pid="5" name="_SourceUrl">
    <vt:lpwstr/>
  </property>
  <property fmtid="{D5CDD505-2E9C-101B-9397-08002B2CF9AE}" pid="6" name="_SharedFileIndex">
    <vt:lpwstr/>
  </property>
  <property fmtid="{D5CDD505-2E9C-101B-9397-08002B2CF9AE}" pid="7" name="ComplianceAssetId">
    <vt:lpwstr/>
  </property>
</Properties>
</file>